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handoutMasterIdLst>
    <p:handoutMasterId r:id="rId123"/>
  </p:handoutMasterIdLst>
  <p:sldIdLst>
    <p:sldId id="297" r:id="rId2"/>
    <p:sldId id="298" r:id="rId3"/>
    <p:sldId id="323" r:id="rId4"/>
    <p:sldId id="322" r:id="rId5"/>
    <p:sldId id="321" r:id="rId6"/>
    <p:sldId id="258" r:id="rId7"/>
    <p:sldId id="326" r:id="rId8"/>
    <p:sldId id="325" r:id="rId9"/>
    <p:sldId id="324" r:id="rId10"/>
    <p:sldId id="331" r:id="rId11"/>
    <p:sldId id="330" r:id="rId12"/>
    <p:sldId id="329" r:id="rId13"/>
    <p:sldId id="328" r:id="rId14"/>
    <p:sldId id="327" r:id="rId15"/>
    <p:sldId id="272" r:id="rId16"/>
    <p:sldId id="336" r:id="rId17"/>
    <p:sldId id="335" r:id="rId18"/>
    <p:sldId id="334" r:id="rId19"/>
    <p:sldId id="333" r:id="rId20"/>
    <p:sldId id="332" r:id="rId21"/>
    <p:sldId id="265" r:id="rId22"/>
    <p:sldId id="338" r:id="rId23"/>
    <p:sldId id="337" r:id="rId24"/>
    <p:sldId id="273" r:id="rId25"/>
    <p:sldId id="341" r:id="rId26"/>
    <p:sldId id="340" r:id="rId27"/>
    <p:sldId id="339" r:id="rId28"/>
    <p:sldId id="259" r:id="rId29"/>
    <p:sldId id="345" r:id="rId30"/>
    <p:sldId id="344" r:id="rId31"/>
    <p:sldId id="343" r:id="rId32"/>
    <p:sldId id="342" r:id="rId33"/>
    <p:sldId id="274" r:id="rId34"/>
    <p:sldId id="348" r:id="rId35"/>
    <p:sldId id="347" r:id="rId36"/>
    <p:sldId id="346" r:id="rId37"/>
    <p:sldId id="349" r:id="rId38"/>
    <p:sldId id="353" r:id="rId39"/>
    <p:sldId id="424" r:id="rId40"/>
    <p:sldId id="352" r:id="rId41"/>
    <p:sldId id="351" r:id="rId42"/>
    <p:sldId id="278" r:id="rId43"/>
    <p:sldId id="361" r:id="rId44"/>
    <p:sldId id="360" r:id="rId45"/>
    <p:sldId id="359" r:id="rId46"/>
    <p:sldId id="358" r:id="rId47"/>
    <p:sldId id="357" r:id="rId48"/>
    <p:sldId id="356" r:id="rId49"/>
    <p:sldId id="355" r:id="rId50"/>
    <p:sldId id="354" r:id="rId51"/>
    <p:sldId id="363" r:id="rId52"/>
    <p:sldId id="280" r:id="rId53"/>
    <p:sldId id="366" r:id="rId54"/>
    <p:sldId id="365" r:id="rId55"/>
    <p:sldId id="364" r:id="rId56"/>
    <p:sldId id="313" r:id="rId57"/>
    <p:sldId id="371" r:id="rId58"/>
    <p:sldId id="370" r:id="rId59"/>
    <p:sldId id="369" r:id="rId60"/>
    <p:sldId id="368" r:id="rId61"/>
    <p:sldId id="367" r:id="rId62"/>
    <p:sldId id="372" r:id="rId63"/>
    <p:sldId id="285" r:id="rId64"/>
    <p:sldId id="375" r:id="rId65"/>
    <p:sldId id="374" r:id="rId66"/>
    <p:sldId id="376" r:id="rId67"/>
    <p:sldId id="286" r:id="rId68"/>
    <p:sldId id="379" r:id="rId69"/>
    <p:sldId id="378" r:id="rId70"/>
    <p:sldId id="377" r:id="rId71"/>
    <p:sldId id="287" r:id="rId72"/>
    <p:sldId id="381" r:id="rId73"/>
    <p:sldId id="380" r:id="rId74"/>
    <p:sldId id="288" r:id="rId75"/>
    <p:sldId id="385" r:id="rId76"/>
    <p:sldId id="384" r:id="rId77"/>
    <p:sldId id="383" r:id="rId78"/>
    <p:sldId id="382" r:id="rId79"/>
    <p:sldId id="386" r:id="rId80"/>
    <p:sldId id="289" r:id="rId81"/>
    <p:sldId id="389" r:id="rId82"/>
    <p:sldId id="388" r:id="rId83"/>
    <p:sldId id="290" r:id="rId84"/>
    <p:sldId id="390" r:id="rId85"/>
    <p:sldId id="391" r:id="rId86"/>
    <p:sldId id="292" r:id="rId87"/>
    <p:sldId id="397" r:id="rId88"/>
    <p:sldId id="396" r:id="rId89"/>
    <p:sldId id="395" r:id="rId90"/>
    <p:sldId id="394" r:id="rId91"/>
    <p:sldId id="393" r:id="rId92"/>
    <p:sldId id="392" r:id="rId93"/>
    <p:sldId id="398" r:id="rId94"/>
    <p:sldId id="293" r:id="rId95"/>
    <p:sldId id="400" r:id="rId96"/>
    <p:sldId id="401" r:id="rId97"/>
    <p:sldId id="296" r:id="rId98"/>
    <p:sldId id="403" r:id="rId99"/>
    <p:sldId id="402" r:id="rId100"/>
    <p:sldId id="294" r:id="rId101"/>
    <p:sldId id="406" r:id="rId102"/>
    <p:sldId id="405" r:id="rId103"/>
    <p:sldId id="404" r:id="rId104"/>
    <p:sldId id="295" r:id="rId105"/>
    <p:sldId id="414" r:id="rId106"/>
    <p:sldId id="413" r:id="rId107"/>
    <p:sldId id="407" r:id="rId108"/>
    <p:sldId id="429" r:id="rId109"/>
    <p:sldId id="428" r:id="rId110"/>
    <p:sldId id="427" r:id="rId111"/>
    <p:sldId id="426" r:id="rId112"/>
    <p:sldId id="425" r:id="rId113"/>
    <p:sldId id="320" r:id="rId114"/>
    <p:sldId id="418" r:id="rId115"/>
    <p:sldId id="417" r:id="rId116"/>
    <p:sldId id="416" r:id="rId117"/>
    <p:sldId id="415" r:id="rId118"/>
    <p:sldId id="420" r:id="rId119"/>
    <p:sldId id="423" r:id="rId120"/>
    <p:sldId id="421" r:id="rId121"/>
  </p:sldIdLst>
  <p:sldSz cx="12192000" cy="6858000"/>
  <p:notesSz cx="7010400" cy="9296400"/>
  <p:custDataLst>
    <p:tags r:id="rId1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5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087" autoAdjust="0"/>
  </p:normalViewPr>
  <p:slideViewPr>
    <p:cSldViewPr snapToGrid="0">
      <p:cViewPr varScale="1">
        <p:scale>
          <a:sx n="81" d="100"/>
          <a:sy n="81" d="100"/>
        </p:scale>
        <p:origin x="60" y="672"/>
      </p:cViewPr>
      <p:guideLst/>
    </p:cSldViewPr>
  </p:slideViewPr>
  <p:notesTextViewPr>
    <p:cViewPr>
      <p:scale>
        <a:sx n="3" d="2"/>
        <a:sy n="3" d="2"/>
      </p:scale>
      <p:origin x="0" y="0"/>
    </p:cViewPr>
  </p:notesTextViewPr>
  <p:sorterViewPr>
    <p:cViewPr varScale="1">
      <p:scale>
        <a:sx n="1" d="1"/>
        <a:sy n="1" d="1"/>
      </p:scale>
      <p:origin x="0" y="-489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8D2985E-EB21-40CE-957F-6AC0807BA6DD}" type="datetimeFigureOut">
              <a:rPr lang="en-US" smtClean="0"/>
              <a:t>12/3/2015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EE64581-96C3-4233-8B91-D4C038D8E31F}" type="slidenum">
              <a:rPr lang="en-US" smtClean="0"/>
              <a:t>‹#›</a:t>
            </a:fld>
            <a:endParaRPr lang="en-US"/>
          </a:p>
        </p:txBody>
      </p:sp>
    </p:spTree>
    <p:extLst>
      <p:ext uri="{BB962C8B-B14F-4D97-AF65-F5344CB8AC3E}">
        <p14:creationId xmlns:p14="http://schemas.microsoft.com/office/powerpoint/2010/main" val="3435575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145300E-2B9B-4E14-9A82-CFBDAEAFCBD6}" type="datetimeFigureOut">
              <a:rPr lang="en-US" smtClean="0"/>
              <a:t>12/3/2015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1C13AC-A8FF-4569-BB64-D064F65014B8}" type="slidenum">
              <a:rPr lang="en-US" smtClean="0"/>
              <a:t>‹#›</a:t>
            </a:fld>
            <a:endParaRPr lang="en-US"/>
          </a:p>
        </p:txBody>
      </p:sp>
    </p:spTree>
    <p:extLst>
      <p:ext uri="{BB962C8B-B14F-4D97-AF65-F5344CB8AC3E}">
        <p14:creationId xmlns:p14="http://schemas.microsoft.com/office/powerpoint/2010/main" val="6514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907C9-DA46-4221-AD17-2E1BFA4C5DE7}" type="slidenum">
              <a:rPr lang="en-US" smtClean="0"/>
              <a:t>1</a:t>
            </a:fld>
            <a:endParaRPr lang="en-US"/>
          </a:p>
        </p:txBody>
      </p:sp>
    </p:spTree>
    <p:extLst>
      <p:ext uri="{BB962C8B-B14F-4D97-AF65-F5344CB8AC3E}">
        <p14:creationId xmlns:p14="http://schemas.microsoft.com/office/powerpoint/2010/main" val="294730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10</a:t>
            </a:fld>
            <a:endParaRPr lang="en-US"/>
          </a:p>
        </p:txBody>
      </p:sp>
    </p:spTree>
    <p:extLst>
      <p:ext uri="{BB962C8B-B14F-4D97-AF65-F5344CB8AC3E}">
        <p14:creationId xmlns:p14="http://schemas.microsoft.com/office/powerpoint/2010/main" val="42223778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100</a:t>
            </a:fld>
            <a:endParaRPr lang="en-US"/>
          </a:p>
        </p:txBody>
      </p:sp>
    </p:spTree>
    <p:extLst>
      <p:ext uri="{BB962C8B-B14F-4D97-AF65-F5344CB8AC3E}">
        <p14:creationId xmlns:p14="http://schemas.microsoft.com/office/powerpoint/2010/main" val="42636945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101</a:t>
            </a:fld>
            <a:endParaRPr lang="en-US"/>
          </a:p>
        </p:txBody>
      </p:sp>
    </p:spTree>
    <p:extLst>
      <p:ext uri="{BB962C8B-B14F-4D97-AF65-F5344CB8AC3E}">
        <p14:creationId xmlns:p14="http://schemas.microsoft.com/office/powerpoint/2010/main" val="22537649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102</a:t>
            </a:fld>
            <a:endParaRPr lang="en-US"/>
          </a:p>
        </p:txBody>
      </p:sp>
    </p:spTree>
    <p:extLst>
      <p:ext uri="{BB962C8B-B14F-4D97-AF65-F5344CB8AC3E}">
        <p14:creationId xmlns:p14="http://schemas.microsoft.com/office/powerpoint/2010/main" val="6769214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103</a:t>
            </a:fld>
            <a:endParaRPr lang="en-US"/>
          </a:p>
        </p:txBody>
      </p:sp>
    </p:spTree>
    <p:extLst>
      <p:ext uri="{BB962C8B-B14F-4D97-AF65-F5344CB8AC3E}">
        <p14:creationId xmlns:p14="http://schemas.microsoft.com/office/powerpoint/2010/main" val="20769271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104</a:t>
            </a:fld>
            <a:endParaRPr lang="en-US"/>
          </a:p>
        </p:txBody>
      </p:sp>
    </p:spTree>
    <p:extLst>
      <p:ext uri="{BB962C8B-B14F-4D97-AF65-F5344CB8AC3E}">
        <p14:creationId xmlns:p14="http://schemas.microsoft.com/office/powerpoint/2010/main" val="19395711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105</a:t>
            </a:fld>
            <a:endParaRPr lang="en-US"/>
          </a:p>
        </p:txBody>
      </p:sp>
    </p:spTree>
    <p:extLst>
      <p:ext uri="{BB962C8B-B14F-4D97-AF65-F5344CB8AC3E}">
        <p14:creationId xmlns:p14="http://schemas.microsoft.com/office/powerpoint/2010/main" val="227385357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106</a:t>
            </a:fld>
            <a:endParaRPr lang="en-US"/>
          </a:p>
        </p:txBody>
      </p:sp>
    </p:spTree>
    <p:extLst>
      <p:ext uri="{BB962C8B-B14F-4D97-AF65-F5344CB8AC3E}">
        <p14:creationId xmlns:p14="http://schemas.microsoft.com/office/powerpoint/2010/main" val="129070801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107</a:t>
            </a:fld>
            <a:endParaRPr lang="en-US"/>
          </a:p>
        </p:txBody>
      </p:sp>
    </p:spTree>
    <p:extLst>
      <p:ext uri="{BB962C8B-B14F-4D97-AF65-F5344CB8AC3E}">
        <p14:creationId xmlns:p14="http://schemas.microsoft.com/office/powerpoint/2010/main" val="30405747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108</a:t>
            </a:fld>
            <a:endParaRPr lang="en-US"/>
          </a:p>
        </p:txBody>
      </p:sp>
    </p:spTree>
    <p:extLst>
      <p:ext uri="{BB962C8B-B14F-4D97-AF65-F5344CB8AC3E}">
        <p14:creationId xmlns:p14="http://schemas.microsoft.com/office/powerpoint/2010/main" val="33569291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109</a:t>
            </a:fld>
            <a:endParaRPr lang="en-US"/>
          </a:p>
        </p:txBody>
      </p:sp>
    </p:spTree>
    <p:extLst>
      <p:ext uri="{BB962C8B-B14F-4D97-AF65-F5344CB8AC3E}">
        <p14:creationId xmlns:p14="http://schemas.microsoft.com/office/powerpoint/2010/main" val="2734612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11</a:t>
            </a:fld>
            <a:endParaRPr lang="en-US"/>
          </a:p>
        </p:txBody>
      </p:sp>
    </p:spTree>
    <p:extLst>
      <p:ext uri="{BB962C8B-B14F-4D97-AF65-F5344CB8AC3E}">
        <p14:creationId xmlns:p14="http://schemas.microsoft.com/office/powerpoint/2010/main" val="20794670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110</a:t>
            </a:fld>
            <a:endParaRPr lang="en-US"/>
          </a:p>
        </p:txBody>
      </p:sp>
    </p:spTree>
    <p:extLst>
      <p:ext uri="{BB962C8B-B14F-4D97-AF65-F5344CB8AC3E}">
        <p14:creationId xmlns:p14="http://schemas.microsoft.com/office/powerpoint/2010/main" val="216887400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111</a:t>
            </a:fld>
            <a:endParaRPr lang="en-US"/>
          </a:p>
        </p:txBody>
      </p:sp>
    </p:spTree>
    <p:extLst>
      <p:ext uri="{BB962C8B-B14F-4D97-AF65-F5344CB8AC3E}">
        <p14:creationId xmlns:p14="http://schemas.microsoft.com/office/powerpoint/2010/main" val="23930493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112</a:t>
            </a:fld>
            <a:endParaRPr lang="en-US"/>
          </a:p>
        </p:txBody>
      </p:sp>
    </p:spTree>
    <p:extLst>
      <p:ext uri="{BB962C8B-B14F-4D97-AF65-F5344CB8AC3E}">
        <p14:creationId xmlns:p14="http://schemas.microsoft.com/office/powerpoint/2010/main" val="10157033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113</a:t>
            </a:fld>
            <a:endParaRPr lang="en-US"/>
          </a:p>
        </p:txBody>
      </p:sp>
    </p:spTree>
    <p:extLst>
      <p:ext uri="{BB962C8B-B14F-4D97-AF65-F5344CB8AC3E}">
        <p14:creationId xmlns:p14="http://schemas.microsoft.com/office/powerpoint/2010/main" val="42287008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114</a:t>
            </a:fld>
            <a:endParaRPr lang="en-US"/>
          </a:p>
        </p:txBody>
      </p:sp>
    </p:spTree>
    <p:extLst>
      <p:ext uri="{BB962C8B-B14F-4D97-AF65-F5344CB8AC3E}">
        <p14:creationId xmlns:p14="http://schemas.microsoft.com/office/powerpoint/2010/main" val="97975441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115</a:t>
            </a:fld>
            <a:endParaRPr lang="en-US"/>
          </a:p>
        </p:txBody>
      </p:sp>
    </p:spTree>
    <p:extLst>
      <p:ext uri="{BB962C8B-B14F-4D97-AF65-F5344CB8AC3E}">
        <p14:creationId xmlns:p14="http://schemas.microsoft.com/office/powerpoint/2010/main" val="253103922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116</a:t>
            </a:fld>
            <a:endParaRPr lang="en-US"/>
          </a:p>
        </p:txBody>
      </p:sp>
    </p:spTree>
    <p:extLst>
      <p:ext uri="{BB962C8B-B14F-4D97-AF65-F5344CB8AC3E}">
        <p14:creationId xmlns:p14="http://schemas.microsoft.com/office/powerpoint/2010/main" val="291813303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117</a:t>
            </a:fld>
            <a:endParaRPr lang="en-US"/>
          </a:p>
        </p:txBody>
      </p:sp>
    </p:spTree>
    <p:extLst>
      <p:ext uri="{BB962C8B-B14F-4D97-AF65-F5344CB8AC3E}">
        <p14:creationId xmlns:p14="http://schemas.microsoft.com/office/powerpoint/2010/main" val="394110537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118</a:t>
            </a:fld>
            <a:endParaRPr lang="en-US"/>
          </a:p>
        </p:txBody>
      </p:sp>
    </p:spTree>
    <p:extLst>
      <p:ext uri="{BB962C8B-B14F-4D97-AF65-F5344CB8AC3E}">
        <p14:creationId xmlns:p14="http://schemas.microsoft.com/office/powerpoint/2010/main" val="203641902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119</a:t>
            </a:fld>
            <a:endParaRPr lang="en-US"/>
          </a:p>
        </p:txBody>
      </p:sp>
    </p:spTree>
    <p:extLst>
      <p:ext uri="{BB962C8B-B14F-4D97-AF65-F5344CB8AC3E}">
        <p14:creationId xmlns:p14="http://schemas.microsoft.com/office/powerpoint/2010/main" val="3864168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12</a:t>
            </a:fld>
            <a:endParaRPr lang="en-US"/>
          </a:p>
        </p:txBody>
      </p:sp>
    </p:spTree>
    <p:extLst>
      <p:ext uri="{BB962C8B-B14F-4D97-AF65-F5344CB8AC3E}">
        <p14:creationId xmlns:p14="http://schemas.microsoft.com/office/powerpoint/2010/main" val="89205416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120</a:t>
            </a:fld>
            <a:endParaRPr lang="en-US"/>
          </a:p>
        </p:txBody>
      </p:sp>
    </p:spTree>
    <p:extLst>
      <p:ext uri="{BB962C8B-B14F-4D97-AF65-F5344CB8AC3E}">
        <p14:creationId xmlns:p14="http://schemas.microsoft.com/office/powerpoint/2010/main" val="529088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13</a:t>
            </a:fld>
            <a:endParaRPr lang="en-US"/>
          </a:p>
        </p:txBody>
      </p:sp>
    </p:spTree>
    <p:extLst>
      <p:ext uri="{BB962C8B-B14F-4D97-AF65-F5344CB8AC3E}">
        <p14:creationId xmlns:p14="http://schemas.microsoft.com/office/powerpoint/2010/main" val="2143807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14</a:t>
            </a:fld>
            <a:endParaRPr lang="en-US"/>
          </a:p>
        </p:txBody>
      </p:sp>
    </p:spTree>
    <p:extLst>
      <p:ext uri="{BB962C8B-B14F-4D97-AF65-F5344CB8AC3E}">
        <p14:creationId xmlns:p14="http://schemas.microsoft.com/office/powerpoint/2010/main" val="3189462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15</a:t>
            </a:fld>
            <a:endParaRPr lang="en-US"/>
          </a:p>
        </p:txBody>
      </p:sp>
    </p:spTree>
    <p:extLst>
      <p:ext uri="{BB962C8B-B14F-4D97-AF65-F5344CB8AC3E}">
        <p14:creationId xmlns:p14="http://schemas.microsoft.com/office/powerpoint/2010/main" val="88179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16</a:t>
            </a:fld>
            <a:endParaRPr lang="en-US"/>
          </a:p>
        </p:txBody>
      </p:sp>
    </p:spTree>
    <p:extLst>
      <p:ext uri="{BB962C8B-B14F-4D97-AF65-F5344CB8AC3E}">
        <p14:creationId xmlns:p14="http://schemas.microsoft.com/office/powerpoint/2010/main" val="353646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17</a:t>
            </a:fld>
            <a:endParaRPr lang="en-US"/>
          </a:p>
        </p:txBody>
      </p:sp>
    </p:spTree>
    <p:extLst>
      <p:ext uri="{BB962C8B-B14F-4D97-AF65-F5344CB8AC3E}">
        <p14:creationId xmlns:p14="http://schemas.microsoft.com/office/powerpoint/2010/main" val="2351816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18</a:t>
            </a:fld>
            <a:endParaRPr lang="en-US"/>
          </a:p>
        </p:txBody>
      </p:sp>
    </p:spTree>
    <p:extLst>
      <p:ext uri="{BB962C8B-B14F-4D97-AF65-F5344CB8AC3E}">
        <p14:creationId xmlns:p14="http://schemas.microsoft.com/office/powerpoint/2010/main" val="2216188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19</a:t>
            </a:fld>
            <a:endParaRPr lang="en-US"/>
          </a:p>
        </p:txBody>
      </p:sp>
    </p:spTree>
    <p:extLst>
      <p:ext uri="{BB962C8B-B14F-4D97-AF65-F5344CB8AC3E}">
        <p14:creationId xmlns:p14="http://schemas.microsoft.com/office/powerpoint/2010/main" val="91533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907C9-DA46-4221-AD17-2E1BFA4C5DE7}" type="slidenum">
              <a:rPr lang="en-US" smtClean="0"/>
              <a:t>2</a:t>
            </a:fld>
            <a:endParaRPr lang="en-US"/>
          </a:p>
        </p:txBody>
      </p:sp>
    </p:spTree>
    <p:extLst>
      <p:ext uri="{BB962C8B-B14F-4D97-AF65-F5344CB8AC3E}">
        <p14:creationId xmlns:p14="http://schemas.microsoft.com/office/powerpoint/2010/main" val="4051252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20</a:t>
            </a:fld>
            <a:endParaRPr lang="en-US"/>
          </a:p>
        </p:txBody>
      </p:sp>
    </p:spTree>
    <p:extLst>
      <p:ext uri="{BB962C8B-B14F-4D97-AF65-F5344CB8AC3E}">
        <p14:creationId xmlns:p14="http://schemas.microsoft.com/office/powerpoint/2010/main" val="1257258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21</a:t>
            </a:fld>
            <a:endParaRPr lang="en-US"/>
          </a:p>
        </p:txBody>
      </p:sp>
    </p:spTree>
    <p:extLst>
      <p:ext uri="{BB962C8B-B14F-4D97-AF65-F5344CB8AC3E}">
        <p14:creationId xmlns:p14="http://schemas.microsoft.com/office/powerpoint/2010/main" val="465858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22</a:t>
            </a:fld>
            <a:endParaRPr lang="en-US"/>
          </a:p>
        </p:txBody>
      </p:sp>
    </p:spTree>
    <p:extLst>
      <p:ext uri="{BB962C8B-B14F-4D97-AF65-F5344CB8AC3E}">
        <p14:creationId xmlns:p14="http://schemas.microsoft.com/office/powerpoint/2010/main" val="3501239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23</a:t>
            </a:fld>
            <a:endParaRPr lang="en-US"/>
          </a:p>
        </p:txBody>
      </p:sp>
    </p:spTree>
    <p:extLst>
      <p:ext uri="{BB962C8B-B14F-4D97-AF65-F5344CB8AC3E}">
        <p14:creationId xmlns:p14="http://schemas.microsoft.com/office/powerpoint/2010/main" val="3120191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24</a:t>
            </a:fld>
            <a:endParaRPr lang="en-US"/>
          </a:p>
        </p:txBody>
      </p:sp>
    </p:spTree>
    <p:extLst>
      <p:ext uri="{BB962C8B-B14F-4D97-AF65-F5344CB8AC3E}">
        <p14:creationId xmlns:p14="http://schemas.microsoft.com/office/powerpoint/2010/main" val="166106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25</a:t>
            </a:fld>
            <a:endParaRPr lang="en-US"/>
          </a:p>
        </p:txBody>
      </p:sp>
    </p:spTree>
    <p:extLst>
      <p:ext uri="{BB962C8B-B14F-4D97-AF65-F5344CB8AC3E}">
        <p14:creationId xmlns:p14="http://schemas.microsoft.com/office/powerpoint/2010/main" val="3086761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26</a:t>
            </a:fld>
            <a:endParaRPr lang="en-US"/>
          </a:p>
        </p:txBody>
      </p:sp>
    </p:spTree>
    <p:extLst>
      <p:ext uri="{BB962C8B-B14F-4D97-AF65-F5344CB8AC3E}">
        <p14:creationId xmlns:p14="http://schemas.microsoft.com/office/powerpoint/2010/main" val="1228193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27</a:t>
            </a:fld>
            <a:endParaRPr lang="en-US"/>
          </a:p>
        </p:txBody>
      </p:sp>
    </p:spTree>
    <p:extLst>
      <p:ext uri="{BB962C8B-B14F-4D97-AF65-F5344CB8AC3E}">
        <p14:creationId xmlns:p14="http://schemas.microsoft.com/office/powerpoint/2010/main" val="3365734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28</a:t>
            </a:fld>
            <a:endParaRPr lang="en-US"/>
          </a:p>
        </p:txBody>
      </p:sp>
    </p:spTree>
    <p:extLst>
      <p:ext uri="{BB962C8B-B14F-4D97-AF65-F5344CB8AC3E}">
        <p14:creationId xmlns:p14="http://schemas.microsoft.com/office/powerpoint/2010/main" val="675502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29</a:t>
            </a:fld>
            <a:endParaRPr lang="en-US"/>
          </a:p>
        </p:txBody>
      </p:sp>
    </p:spTree>
    <p:extLst>
      <p:ext uri="{BB962C8B-B14F-4D97-AF65-F5344CB8AC3E}">
        <p14:creationId xmlns:p14="http://schemas.microsoft.com/office/powerpoint/2010/main" val="159024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907C9-DA46-4221-AD17-2E1BFA4C5DE7}" type="slidenum">
              <a:rPr lang="en-US" smtClean="0"/>
              <a:t>3</a:t>
            </a:fld>
            <a:endParaRPr lang="en-US"/>
          </a:p>
        </p:txBody>
      </p:sp>
    </p:spTree>
    <p:extLst>
      <p:ext uri="{BB962C8B-B14F-4D97-AF65-F5344CB8AC3E}">
        <p14:creationId xmlns:p14="http://schemas.microsoft.com/office/powerpoint/2010/main" val="3111591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30</a:t>
            </a:fld>
            <a:endParaRPr lang="en-US"/>
          </a:p>
        </p:txBody>
      </p:sp>
    </p:spTree>
    <p:extLst>
      <p:ext uri="{BB962C8B-B14F-4D97-AF65-F5344CB8AC3E}">
        <p14:creationId xmlns:p14="http://schemas.microsoft.com/office/powerpoint/2010/main" val="4031867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31</a:t>
            </a:fld>
            <a:endParaRPr lang="en-US"/>
          </a:p>
        </p:txBody>
      </p:sp>
    </p:spTree>
    <p:extLst>
      <p:ext uri="{BB962C8B-B14F-4D97-AF65-F5344CB8AC3E}">
        <p14:creationId xmlns:p14="http://schemas.microsoft.com/office/powerpoint/2010/main" val="3267351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32</a:t>
            </a:fld>
            <a:endParaRPr lang="en-US"/>
          </a:p>
        </p:txBody>
      </p:sp>
    </p:spTree>
    <p:extLst>
      <p:ext uri="{BB962C8B-B14F-4D97-AF65-F5344CB8AC3E}">
        <p14:creationId xmlns:p14="http://schemas.microsoft.com/office/powerpoint/2010/main" val="4049588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33</a:t>
            </a:fld>
            <a:endParaRPr lang="en-US"/>
          </a:p>
        </p:txBody>
      </p:sp>
    </p:spTree>
    <p:extLst>
      <p:ext uri="{BB962C8B-B14F-4D97-AF65-F5344CB8AC3E}">
        <p14:creationId xmlns:p14="http://schemas.microsoft.com/office/powerpoint/2010/main" val="4090935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34</a:t>
            </a:fld>
            <a:endParaRPr lang="en-US"/>
          </a:p>
        </p:txBody>
      </p:sp>
    </p:spTree>
    <p:extLst>
      <p:ext uri="{BB962C8B-B14F-4D97-AF65-F5344CB8AC3E}">
        <p14:creationId xmlns:p14="http://schemas.microsoft.com/office/powerpoint/2010/main" val="3088935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35</a:t>
            </a:fld>
            <a:endParaRPr lang="en-US"/>
          </a:p>
        </p:txBody>
      </p:sp>
    </p:spTree>
    <p:extLst>
      <p:ext uri="{BB962C8B-B14F-4D97-AF65-F5344CB8AC3E}">
        <p14:creationId xmlns:p14="http://schemas.microsoft.com/office/powerpoint/2010/main" val="2540992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36</a:t>
            </a:fld>
            <a:endParaRPr lang="en-US"/>
          </a:p>
        </p:txBody>
      </p:sp>
    </p:spTree>
    <p:extLst>
      <p:ext uri="{BB962C8B-B14F-4D97-AF65-F5344CB8AC3E}">
        <p14:creationId xmlns:p14="http://schemas.microsoft.com/office/powerpoint/2010/main" val="2240693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37</a:t>
            </a:fld>
            <a:endParaRPr lang="en-US"/>
          </a:p>
        </p:txBody>
      </p:sp>
    </p:spTree>
    <p:extLst>
      <p:ext uri="{BB962C8B-B14F-4D97-AF65-F5344CB8AC3E}">
        <p14:creationId xmlns:p14="http://schemas.microsoft.com/office/powerpoint/2010/main" val="1172911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38</a:t>
            </a:fld>
            <a:endParaRPr lang="en-US"/>
          </a:p>
        </p:txBody>
      </p:sp>
    </p:spTree>
    <p:extLst>
      <p:ext uri="{BB962C8B-B14F-4D97-AF65-F5344CB8AC3E}">
        <p14:creationId xmlns:p14="http://schemas.microsoft.com/office/powerpoint/2010/main" val="1268221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39</a:t>
            </a:fld>
            <a:endParaRPr lang="en-US"/>
          </a:p>
        </p:txBody>
      </p:sp>
    </p:spTree>
    <p:extLst>
      <p:ext uri="{BB962C8B-B14F-4D97-AF65-F5344CB8AC3E}">
        <p14:creationId xmlns:p14="http://schemas.microsoft.com/office/powerpoint/2010/main" val="305013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907C9-DA46-4221-AD17-2E1BFA4C5DE7}" type="slidenum">
              <a:rPr lang="en-US" smtClean="0"/>
              <a:t>4</a:t>
            </a:fld>
            <a:endParaRPr lang="en-US"/>
          </a:p>
        </p:txBody>
      </p:sp>
    </p:spTree>
    <p:extLst>
      <p:ext uri="{BB962C8B-B14F-4D97-AF65-F5344CB8AC3E}">
        <p14:creationId xmlns:p14="http://schemas.microsoft.com/office/powerpoint/2010/main" val="121726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40</a:t>
            </a:fld>
            <a:endParaRPr lang="en-US"/>
          </a:p>
        </p:txBody>
      </p:sp>
    </p:spTree>
    <p:extLst>
      <p:ext uri="{BB962C8B-B14F-4D97-AF65-F5344CB8AC3E}">
        <p14:creationId xmlns:p14="http://schemas.microsoft.com/office/powerpoint/2010/main" val="1475119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41</a:t>
            </a:fld>
            <a:endParaRPr lang="en-US"/>
          </a:p>
        </p:txBody>
      </p:sp>
    </p:spTree>
    <p:extLst>
      <p:ext uri="{BB962C8B-B14F-4D97-AF65-F5344CB8AC3E}">
        <p14:creationId xmlns:p14="http://schemas.microsoft.com/office/powerpoint/2010/main" val="2738528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42</a:t>
            </a:fld>
            <a:endParaRPr lang="en-US"/>
          </a:p>
        </p:txBody>
      </p:sp>
    </p:spTree>
    <p:extLst>
      <p:ext uri="{BB962C8B-B14F-4D97-AF65-F5344CB8AC3E}">
        <p14:creationId xmlns:p14="http://schemas.microsoft.com/office/powerpoint/2010/main" val="17914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43</a:t>
            </a:fld>
            <a:endParaRPr lang="en-US"/>
          </a:p>
        </p:txBody>
      </p:sp>
    </p:spTree>
    <p:extLst>
      <p:ext uri="{BB962C8B-B14F-4D97-AF65-F5344CB8AC3E}">
        <p14:creationId xmlns:p14="http://schemas.microsoft.com/office/powerpoint/2010/main" val="3223100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44</a:t>
            </a:fld>
            <a:endParaRPr lang="en-US"/>
          </a:p>
        </p:txBody>
      </p:sp>
    </p:spTree>
    <p:extLst>
      <p:ext uri="{BB962C8B-B14F-4D97-AF65-F5344CB8AC3E}">
        <p14:creationId xmlns:p14="http://schemas.microsoft.com/office/powerpoint/2010/main" val="805297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45</a:t>
            </a:fld>
            <a:endParaRPr lang="en-US"/>
          </a:p>
        </p:txBody>
      </p:sp>
    </p:spTree>
    <p:extLst>
      <p:ext uri="{BB962C8B-B14F-4D97-AF65-F5344CB8AC3E}">
        <p14:creationId xmlns:p14="http://schemas.microsoft.com/office/powerpoint/2010/main" val="2108723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46</a:t>
            </a:fld>
            <a:endParaRPr lang="en-US"/>
          </a:p>
        </p:txBody>
      </p:sp>
    </p:spTree>
    <p:extLst>
      <p:ext uri="{BB962C8B-B14F-4D97-AF65-F5344CB8AC3E}">
        <p14:creationId xmlns:p14="http://schemas.microsoft.com/office/powerpoint/2010/main" val="3591175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47</a:t>
            </a:fld>
            <a:endParaRPr lang="en-US"/>
          </a:p>
        </p:txBody>
      </p:sp>
    </p:spTree>
    <p:extLst>
      <p:ext uri="{BB962C8B-B14F-4D97-AF65-F5344CB8AC3E}">
        <p14:creationId xmlns:p14="http://schemas.microsoft.com/office/powerpoint/2010/main" val="22206845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48</a:t>
            </a:fld>
            <a:endParaRPr lang="en-US"/>
          </a:p>
        </p:txBody>
      </p:sp>
    </p:spTree>
    <p:extLst>
      <p:ext uri="{BB962C8B-B14F-4D97-AF65-F5344CB8AC3E}">
        <p14:creationId xmlns:p14="http://schemas.microsoft.com/office/powerpoint/2010/main" val="12610115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49</a:t>
            </a:fld>
            <a:endParaRPr lang="en-US"/>
          </a:p>
        </p:txBody>
      </p:sp>
    </p:spTree>
    <p:extLst>
      <p:ext uri="{BB962C8B-B14F-4D97-AF65-F5344CB8AC3E}">
        <p14:creationId xmlns:p14="http://schemas.microsoft.com/office/powerpoint/2010/main" val="269244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907C9-DA46-4221-AD17-2E1BFA4C5DE7}" type="slidenum">
              <a:rPr lang="en-US" smtClean="0"/>
              <a:t>5</a:t>
            </a:fld>
            <a:endParaRPr lang="en-US"/>
          </a:p>
        </p:txBody>
      </p:sp>
    </p:spTree>
    <p:extLst>
      <p:ext uri="{BB962C8B-B14F-4D97-AF65-F5344CB8AC3E}">
        <p14:creationId xmlns:p14="http://schemas.microsoft.com/office/powerpoint/2010/main" val="696954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50</a:t>
            </a:fld>
            <a:endParaRPr lang="en-US"/>
          </a:p>
        </p:txBody>
      </p:sp>
    </p:spTree>
    <p:extLst>
      <p:ext uri="{BB962C8B-B14F-4D97-AF65-F5344CB8AC3E}">
        <p14:creationId xmlns:p14="http://schemas.microsoft.com/office/powerpoint/2010/main" val="2488872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51</a:t>
            </a:fld>
            <a:endParaRPr lang="en-US"/>
          </a:p>
        </p:txBody>
      </p:sp>
    </p:spTree>
    <p:extLst>
      <p:ext uri="{BB962C8B-B14F-4D97-AF65-F5344CB8AC3E}">
        <p14:creationId xmlns:p14="http://schemas.microsoft.com/office/powerpoint/2010/main" val="28318235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52</a:t>
            </a:fld>
            <a:endParaRPr lang="en-US"/>
          </a:p>
        </p:txBody>
      </p:sp>
    </p:spTree>
    <p:extLst>
      <p:ext uri="{BB962C8B-B14F-4D97-AF65-F5344CB8AC3E}">
        <p14:creationId xmlns:p14="http://schemas.microsoft.com/office/powerpoint/2010/main" val="3420367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53</a:t>
            </a:fld>
            <a:endParaRPr lang="en-US"/>
          </a:p>
        </p:txBody>
      </p:sp>
    </p:spTree>
    <p:extLst>
      <p:ext uri="{BB962C8B-B14F-4D97-AF65-F5344CB8AC3E}">
        <p14:creationId xmlns:p14="http://schemas.microsoft.com/office/powerpoint/2010/main" val="39303098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54</a:t>
            </a:fld>
            <a:endParaRPr lang="en-US"/>
          </a:p>
        </p:txBody>
      </p:sp>
    </p:spTree>
    <p:extLst>
      <p:ext uri="{BB962C8B-B14F-4D97-AF65-F5344CB8AC3E}">
        <p14:creationId xmlns:p14="http://schemas.microsoft.com/office/powerpoint/2010/main" val="18124739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55</a:t>
            </a:fld>
            <a:endParaRPr lang="en-US"/>
          </a:p>
        </p:txBody>
      </p:sp>
    </p:spTree>
    <p:extLst>
      <p:ext uri="{BB962C8B-B14F-4D97-AF65-F5344CB8AC3E}">
        <p14:creationId xmlns:p14="http://schemas.microsoft.com/office/powerpoint/2010/main" val="18340061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56</a:t>
            </a:fld>
            <a:endParaRPr lang="en-US"/>
          </a:p>
        </p:txBody>
      </p:sp>
    </p:spTree>
    <p:extLst>
      <p:ext uri="{BB962C8B-B14F-4D97-AF65-F5344CB8AC3E}">
        <p14:creationId xmlns:p14="http://schemas.microsoft.com/office/powerpoint/2010/main" val="40110230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57</a:t>
            </a:fld>
            <a:endParaRPr lang="en-US"/>
          </a:p>
        </p:txBody>
      </p:sp>
    </p:spTree>
    <p:extLst>
      <p:ext uri="{BB962C8B-B14F-4D97-AF65-F5344CB8AC3E}">
        <p14:creationId xmlns:p14="http://schemas.microsoft.com/office/powerpoint/2010/main" val="17974306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58</a:t>
            </a:fld>
            <a:endParaRPr lang="en-US"/>
          </a:p>
        </p:txBody>
      </p:sp>
    </p:spTree>
    <p:extLst>
      <p:ext uri="{BB962C8B-B14F-4D97-AF65-F5344CB8AC3E}">
        <p14:creationId xmlns:p14="http://schemas.microsoft.com/office/powerpoint/2010/main" val="31122458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59</a:t>
            </a:fld>
            <a:endParaRPr lang="en-US"/>
          </a:p>
        </p:txBody>
      </p:sp>
    </p:spTree>
    <p:extLst>
      <p:ext uri="{BB962C8B-B14F-4D97-AF65-F5344CB8AC3E}">
        <p14:creationId xmlns:p14="http://schemas.microsoft.com/office/powerpoint/2010/main" val="392442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6</a:t>
            </a:fld>
            <a:endParaRPr lang="en-US"/>
          </a:p>
        </p:txBody>
      </p:sp>
    </p:spTree>
    <p:extLst>
      <p:ext uri="{BB962C8B-B14F-4D97-AF65-F5344CB8AC3E}">
        <p14:creationId xmlns:p14="http://schemas.microsoft.com/office/powerpoint/2010/main" val="36983618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60</a:t>
            </a:fld>
            <a:endParaRPr lang="en-US"/>
          </a:p>
        </p:txBody>
      </p:sp>
    </p:spTree>
    <p:extLst>
      <p:ext uri="{BB962C8B-B14F-4D97-AF65-F5344CB8AC3E}">
        <p14:creationId xmlns:p14="http://schemas.microsoft.com/office/powerpoint/2010/main" val="21581085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61</a:t>
            </a:fld>
            <a:endParaRPr lang="en-US"/>
          </a:p>
        </p:txBody>
      </p:sp>
    </p:spTree>
    <p:extLst>
      <p:ext uri="{BB962C8B-B14F-4D97-AF65-F5344CB8AC3E}">
        <p14:creationId xmlns:p14="http://schemas.microsoft.com/office/powerpoint/2010/main" val="14098208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62</a:t>
            </a:fld>
            <a:endParaRPr lang="en-US"/>
          </a:p>
        </p:txBody>
      </p:sp>
    </p:spTree>
    <p:extLst>
      <p:ext uri="{BB962C8B-B14F-4D97-AF65-F5344CB8AC3E}">
        <p14:creationId xmlns:p14="http://schemas.microsoft.com/office/powerpoint/2010/main" val="9841267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63</a:t>
            </a:fld>
            <a:endParaRPr lang="en-US"/>
          </a:p>
        </p:txBody>
      </p:sp>
    </p:spTree>
    <p:extLst>
      <p:ext uri="{BB962C8B-B14F-4D97-AF65-F5344CB8AC3E}">
        <p14:creationId xmlns:p14="http://schemas.microsoft.com/office/powerpoint/2010/main" val="25765658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64</a:t>
            </a:fld>
            <a:endParaRPr lang="en-US"/>
          </a:p>
        </p:txBody>
      </p:sp>
    </p:spTree>
    <p:extLst>
      <p:ext uri="{BB962C8B-B14F-4D97-AF65-F5344CB8AC3E}">
        <p14:creationId xmlns:p14="http://schemas.microsoft.com/office/powerpoint/2010/main" val="42871100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65</a:t>
            </a:fld>
            <a:endParaRPr lang="en-US"/>
          </a:p>
        </p:txBody>
      </p:sp>
    </p:spTree>
    <p:extLst>
      <p:ext uri="{BB962C8B-B14F-4D97-AF65-F5344CB8AC3E}">
        <p14:creationId xmlns:p14="http://schemas.microsoft.com/office/powerpoint/2010/main" val="18658627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66</a:t>
            </a:fld>
            <a:endParaRPr lang="en-US"/>
          </a:p>
        </p:txBody>
      </p:sp>
    </p:spTree>
    <p:extLst>
      <p:ext uri="{BB962C8B-B14F-4D97-AF65-F5344CB8AC3E}">
        <p14:creationId xmlns:p14="http://schemas.microsoft.com/office/powerpoint/2010/main" val="558371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67</a:t>
            </a:fld>
            <a:endParaRPr lang="en-US"/>
          </a:p>
        </p:txBody>
      </p:sp>
    </p:spTree>
    <p:extLst>
      <p:ext uri="{BB962C8B-B14F-4D97-AF65-F5344CB8AC3E}">
        <p14:creationId xmlns:p14="http://schemas.microsoft.com/office/powerpoint/2010/main" val="38012538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68</a:t>
            </a:fld>
            <a:endParaRPr lang="en-US"/>
          </a:p>
        </p:txBody>
      </p:sp>
    </p:spTree>
    <p:extLst>
      <p:ext uri="{BB962C8B-B14F-4D97-AF65-F5344CB8AC3E}">
        <p14:creationId xmlns:p14="http://schemas.microsoft.com/office/powerpoint/2010/main" val="19204291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69</a:t>
            </a:fld>
            <a:endParaRPr lang="en-US"/>
          </a:p>
        </p:txBody>
      </p:sp>
    </p:spTree>
    <p:extLst>
      <p:ext uri="{BB962C8B-B14F-4D97-AF65-F5344CB8AC3E}">
        <p14:creationId xmlns:p14="http://schemas.microsoft.com/office/powerpoint/2010/main" val="55484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7</a:t>
            </a:fld>
            <a:endParaRPr lang="en-US"/>
          </a:p>
        </p:txBody>
      </p:sp>
    </p:spTree>
    <p:extLst>
      <p:ext uri="{BB962C8B-B14F-4D97-AF65-F5344CB8AC3E}">
        <p14:creationId xmlns:p14="http://schemas.microsoft.com/office/powerpoint/2010/main" val="5457592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70</a:t>
            </a:fld>
            <a:endParaRPr lang="en-US"/>
          </a:p>
        </p:txBody>
      </p:sp>
    </p:spTree>
    <p:extLst>
      <p:ext uri="{BB962C8B-B14F-4D97-AF65-F5344CB8AC3E}">
        <p14:creationId xmlns:p14="http://schemas.microsoft.com/office/powerpoint/2010/main" val="3007015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71</a:t>
            </a:fld>
            <a:endParaRPr lang="en-US"/>
          </a:p>
        </p:txBody>
      </p:sp>
    </p:spTree>
    <p:extLst>
      <p:ext uri="{BB962C8B-B14F-4D97-AF65-F5344CB8AC3E}">
        <p14:creationId xmlns:p14="http://schemas.microsoft.com/office/powerpoint/2010/main" val="18738857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72</a:t>
            </a:fld>
            <a:endParaRPr lang="en-US"/>
          </a:p>
        </p:txBody>
      </p:sp>
    </p:spTree>
    <p:extLst>
      <p:ext uri="{BB962C8B-B14F-4D97-AF65-F5344CB8AC3E}">
        <p14:creationId xmlns:p14="http://schemas.microsoft.com/office/powerpoint/2010/main" val="25149979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73</a:t>
            </a:fld>
            <a:endParaRPr lang="en-US"/>
          </a:p>
        </p:txBody>
      </p:sp>
    </p:spTree>
    <p:extLst>
      <p:ext uri="{BB962C8B-B14F-4D97-AF65-F5344CB8AC3E}">
        <p14:creationId xmlns:p14="http://schemas.microsoft.com/office/powerpoint/2010/main" val="10744679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74</a:t>
            </a:fld>
            <a:endParaRPr lang="en-US"/>
          </a:p>
        </p:txBody>
      </p:sp>
    </p:spTree>
    <p:extLst>
      <p:ext uri="{BB962C8B-B14F-4D97-AF65-F5344CB8AC3E}">
        <p14:creationId xmlns:p14="http://schemas.microsoft.com/office/powerpoint/2010/main" val="31924641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75</a:t>
            </a:fld>
            <a:endParaRPr lang="en-US"/>
          </a:p>
        </p:txBody>
      </p:sp>
    </p:spTree>
    <p:extLst>
      <p:ext uri="{BB962C8B-B14F-4D97-AF65-F5344CB8AC3E}">
        <p14:creationId xmlns:p14="http://schemas.microsoft.com/office/powerpoint/2010/main" val="1345825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76</a:t>
            </a:fld>
            <a:endParaRPr lang="en-US"/>
          </a:p>
        </p:txBody>
      </p:sp>
    </p:spTree>
    <p:extLst>
      <p:ext uri="{BB962C8B-B14F-4D97-AF65-F5344CB8AC3E}">
        <p14:creationId xmlns:p14="http://schemas.microsoft.com/office/powerpoint/2010/main" val="32590417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77</a:t>
            </a:fld>
            <a:endParaRPr lang="en-US"/>
          </a:p>
        </p:txBody>
      </p:sp>
    </p:spTree>
    <p:extLst>
      <p:ext uri="{BB962C8B-B14F-4D97-AF65-F5344CB8AC3E}">
        <p14:creationId xmlns:p14="http://schemas.microsoft.com/office/powerpoint/2010/main" val="10213499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78</a:t>
            </a:fld>
            <a:endParaRPr lang="en-US"/>
          </a:p>
        </p:txBody>
      </p:sp>
    </p:spTree>
    <p:extLst>
      <p:ext uri="{BB962C8B-B14F-4D97-AF65-F5344CB8AC3E}">
        <p14:creationId xmlns:p14="http://schemas.microsoft.com/office/powerpoint/2010/main" val="30285219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79</a:t>
            </a:fld>
            <a:endParaRPr lang="en-US"/>
          </a:p>
        </p:txBody>
      </p:sp>
    </p:spTree>
    <p:extLst>
      <p:ext uri="{BB962C8B-B14F-4D97-AF65-F5344CB8AC3E}">
        <p14:creationId xmlns:p14="http://schemas.microsoft.com/office/powerpoint/2010/main" val="419570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8</a:t>
            </a:fld>
            <a:endParaRPr lang="en-US"/>
          </a:p>
        </p:txBody>
      </p:sp>
    </p:spTree>
    <p:extLst>
      <p:ext uri="{BB962C8B-B14F-4D97-AF65-F5344CB8AC3E}">
        <p14:creationId xmlns:p14="http://schemas.microsoft.com/office/powerpoint/2010/main" val="20062761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80</a:t>
            </a:fld>
            <a:endParaRPr lang="en-US"/>
          </a:p>
        </p:txBody>
      </p:sp>
    </p:spTree>
    <p:extLst>
      <p:ext uri="{BB962C8B-B14F-4D97-AF65-F5344CB8AC3E}">
        <p14:creationId xmlns:p14="http://schemas.microsoft.com/office/powerpoint/2010/main" val="40375874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81</a:t>
            </a:fld>
            <a:endParaRPr lang="en-US"/>
          </a:p>
        </p:txBody>
      </p:sp>
    </p:spTree>
    <p:extLst>
      <p:ext uri="{BB962C8B-B14F-4D97-AF65-F5344CB8AC3E}">
        <p14:creationId xmlns:p14="http://schemas.microsoft.com/office/powerpoint/2010/main" val="8021553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82</a:t>
            </a:fld>
            <a:endParaRPr lang="en-US"/>
          </a:p>
        </p:txBody>
      </p:sp>
    </p:spTree>
    <p:extLst>
      <p:ext uri="{BB962C8B-B14F-4D97-AF65-F5344CB8AC3E}">
        <p14:creationId xmlns:p14="http://schemas.microsoft.com/office/powerpoint/2010/main" val="10910123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83</a:t>
            </a:fld>
            <a:endParaRPr lang="en-US"/>
          </a:p>
        </p:txBody>
      </p:sp>
    </p:spTree>
    <p:extLst>
      <p:ext uri="{BB962C8B-B14F-4D97-AF65-F5344CB8AC3E}">
        <p14:creationId xmlns:p14="http://schemas.microsoft.com/office/powerpoint/2010/main" val="30927892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84</a:t>
            </a:fld>
            <a:endParaRPr lang="en-US"/>
          </a:p>
        </p:txBody>
      </p:sp>
    </p:spTree>
    <p:extLst>
      <p:ext uri="{BB962C8B-B14F-4D97-AF65-F5344CB8AC3E}">
        <p14:creationId xmlns:p14="http://schemas.microsoft.com/office/powerpoint/2010/main" val="30462993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85</a:t>
            </a:fld>
            <a:endParaRPr lang="en-US"/>
          </a:p>
        </p:txBody>
      </p:sp>
    </p:spTree>
    <p:extLst>
      <p:ext uri="{BB962C8B-B14F-4D97-AF65-F5344CB8AC3E}">
        <p14:creationId xmlns:p14="http://schemas.microsoft.com/office/powerpoint/2010/main" val="1439875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86</a:t>
            </a:fld>
            <a:endParaRPr lang="en-US"/>
          </a:p>
        </p:txBody>
      </p:sp>
    </p:spTree>
    <p:extLst>
      <p:ext uri="{BB962C8B-B14F-4D97-AF65-F5344CB8AC3E}">
        <p14:creationId xmlns:p14="http://schemas.microsoft.com/office/powerpoint/2010/main" val="31212934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87</a:t>
            </a:fld>
            <a:endParaRPr lang="en-US"/>
          </a:p>
        </p:txBody>
      </p:sp>
    </p:spTree>
    <p:extLst>
      <p:ext uri="{BB962C8B-B14F-4D97-AF65-F5344CB8AC3E}">
        <p14:creationId xmlns:p14="http://schemas.microsoft.com/office/powerpoint/2010/main" val="905499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88</a:t>
            </a:fld>
            <a:endParaRPr lang="en-US"/>
          </a:p>
        </p:txBody>
      </p:sp>
    </p:spTree>
    <p:extLst>
      <p:ext uri="{BB962C8B-B14F-4D97-AF65-F5344CB8AC3E}">
        <p14:creationId xmlns:p14="http://schemas.microsoft.com/office/powerpoint/2010/main" val="4873361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89</a:t>
            </a:fld>
            <a:endParaRPr lang="en-US"/>
          </a:p>
        </p:txBody>
      </p:sp>
    </p:spTree>
    <p:extLst>
      <p:ext uri="{BB962C8B-B14F-4D97-AF65-F5344CB8AC3E}">
        <p14:creationId xmlns:p14="http://schemas.microsoft.com/office/powerpoint/2010/main" val="1913097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9</a:t>
            </a:fld>
            <a:endParaRPr lang="en-US"/>
          </a:p>
        </p:txBody>
      </p:sp>
    </p:spTree>
    <p:extLst>
      <p:ext uri="{BB962C8B-B14F-4D97-AF65-F5344CB8AC3E}">
        <p14:creationId xmlns:p14="http://schemas.microsoft.com/office/powerpoint/2010/main" val="40962378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90</a:t>
            </a:fld>
            <a:endParaRPr lang="en-US"/>
          </a:p>
        </p:txBody>
      </p:sp>
    </p:spTree>
    <p:extLst>
      <p:ext uri="{BB962C8B-B14F-4D97-AF65-F5344CB8AC3E}">
        <p14:creationId xmlns:p14="http://schemas.microsoft.com/office/powerpoint/2010/main" val="34841239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91</a:t>
            </a:fld>
            <a:endParaRPr lang="en-US"/>
          </a:p>
        </p:txBody>
      </p:sp>
    </p:spTree>
    <p:extLst>
      <p:ext uri="{BB962C8B-B14F-4D97-AF65-F5344CB8AC3E}">
        <p14:creationId xmlns:p14="http://schemas.microsoft.com/office/powerpoint/2010/main" val="13305864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92</a:t>
            </a:fld>
            <a:endParaRPr lang="en-US"/>
          </a:p>
        </p:txBody>
      </p:sp>
    </p:spTree>
    <p:extLst>
      <p:ext uri="{BB962C8B-B14F-4D97-AF65-F5344CB8AC3E}">
        <p14:creationId xmlns:p14="http://schemas.microsoft.com/office/powerpoint/2010/main" val="40587924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93</a:t>
            </a:fld>
            <a:endParaRPr lang="en-US"/>
          </a:p>
        </p:txBody>
      </p:sp>
    </p:spTree>
    <p:extLst>
      <p:ext uri="{BB962C8B-B14F-4D97-AF65-F5344CB8AC3E}">
        <p14:creationId xmlns:p14="http://schemas.microsoft.com/office/powerpoint/2010/main" val="6919249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94</a:t>
            </a:fld>
            <a:endParaRPr lang="en-US"/>
          </a:p>
        </p:txBody>
      </p:sp>
    </p:spTree>
    <p:extLst>
      <p:ext uri="{BB962C8B-B14F-4D97-AF65-F5344CB8AC3E}">
        <p14:creationId xmlns:p14="http://schemas.microsoft.com/office/powerpoint/2010/main" val="37919505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95</a:t>
            </a:fld>
            <a:endParaRPr lang="en-US"/>
          </a:p>
        </p:txBody>
      </p:sp>
    </p:spTree>
    <p:extLst>
      <p:ext uri="{BB962C8B-B14F-4D97-AF65-F5344CB8AC3E}">
        <p14:creationId xmlns:p14="http://schemas.microsoft.com/office/powerpoint/2010/main" val="14898556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96</a:t>
            </a:fld>
            <a:endParaRPr lang="en-US"/>
          </a:p>
        </p:txBody>
      </p:sp>
    </p:spTree>
    <p:extLst>
      <p:ext uri="{BB962C8B-B14F-4D97-AF65-F5344CB8AC3E}">
        <p14:creationId xmlns:p14="http://schemas.microsoft.com/office/powerpoint/2010/main" val="38828556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97</a:t>
            </a:fld>
            <a:endParaRPr lang="en-US"/>
          </a:p>
        </p:txBody>
      </p:sp>
    </p:spTree>
    <p:extLst>
      <p:ext uri="{BB962C8B-B14F-4D97-AF65-F5344CB8AC3E}">
        <p14:creationId xmlns:p14="http://schemas.microsoft.com/office/powerpoint/2010/main" val="23428918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98</a:t>
            </a:fld>
            <a:endParaRPr lang="en-US"/>
          </a:p>
        </p:txBody>
      </p:sp>
    </p:spTree>
    <p:extLst>
      <p:ext uri="{BB962C8B-B14F-4D97-AF65-F5344CB8AC3E}">
        <p14:creationId xmlns:p14="http://schemas.microsoft.com/office/powerpoint/2010/main" val="23278232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C13AC-A8FF-4569-BB64-D064F65014B8}" type="slidenum">
              <a:rPr lang="en-US" smtClean="0"/>
              <a:t>99</a:t>
            </a:fld>
            <a:endParaRPr lang="en-US"/>
          </a:p>
        </p:txBody>
      </p:sp>
    </p:spTree>
    <p:extLst>
      <p:ext uri="{BB962C8B-B14F-4D97-AF65-F5344CB8AC3E}">
        <p14:creationId xmlns:p14="http://schemas.microsoft.com/office/powerpoint/2010/main" val="284592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C3C795-8812-46F7-8A91-386E83745B18}"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320847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3C795-8812-46F7-8A91-386E83745B18}"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1145275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3C795-8812-46F7-8A91-386E83745B18}"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319787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3C795-8812-46F7-8A91-386E83745B18}"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232037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3C795-8812-46F7-8A91-386E83745B18}"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18483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C3C795-8812-46F7-8A91-386E83745B18}"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63070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C3C795-8812-46F7-8A91-386E83745B18}"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391003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C3C795-8812-46F7-8A91-386E83745B18}"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208583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3C795-8812-46F7-8A91-386E83745B18}"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15180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3C795-8812-46F7-8A91-386E83745B18}"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128009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3C795-8812-46F7-8A91-386E83745B18}"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239304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3C795-8812-46F7-8A91-386E83745B18}" type="datetimeFigureOut">
              <a:rPr lang="en-US" smtClean="0"/>
              <a:t>12/3/2015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28829-D5A4-4253-831D-FD658DF5CD0B}" type="slidenum">
              <a:rPr lang="en-US" smtClean="0"/>
              <a:t>‹#›</a:t>
            </a:fld>
            <a:endParaRPr lang="en-US"/>
          </a:p>
        </p:txBody>
      </p:sp>
    </p:spTree>
    <p:extLst>
      <p:ext uri="{BB962C8B-B14F-4D97-AF65-F5344CB8AC3E}">
        <p14:creationId xmlns:p14="http://schemas.microsoft.com/office/powerpoint/2010/main" val="336497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10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8.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9.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5.JPG"/></Relationships>
</file>

<file path=ppt/slides/_rels/slide1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1.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2.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1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4.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5.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6.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7.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3.xml"/><Relationship Id="rId5" Type="http://schemas.openxmlformats.org/officeDocument/2006/relationships/image" Target="../media/image7.tiff"/><Relationship Id="rId4" Type="http://schemas.microsoft.com/office/2007/relationships/hdphoto" Target="../media/hdphoto4.wdp"/></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na.org/confere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5.JP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hyperlink" Target="mailto:worldboard@na.org" TargetMode="External"/><Relationship Id="rId5" Type="http://schemas.openxmlformats.org/officeDocument/2006/relationships/image" Target="../media/image5.JPG"/><Relationship Id="rId4" Type="http://schemas.openxmlformats.org/officeDocument/2006/relationships/hyperlink" Target="http://www.na.org/conferen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tiff"/><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7.tiff"/></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7.tiff"/></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7.tif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tiff"/><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9.tiff"/><Relationship Id="rId5" Type="http://schemas.openxmlformats.org/officeDocument/2006/relationships/image" Target="../media/image5.JP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9.tiff"/><Relationship Id="rId5" Type="http://schemas.openxmlformats.org/officeDocument/2006/relationships/image" Target="../media/image5.JP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9.tiff"/><Relationship Id="rId5" Type="http://schemas.openxmlformats.org/officeDocument/2006/relationships/image" Target="../media/image5.JP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7.tiff"/><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7.tiff"/></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tiff"/><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7.tiff"/></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7.tiff"/></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na.org/conferenc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tiff"/><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7.tiff"/><Relationship Id="rId4" Type="http://schemas.microsoft.com/office/2007/relationships/hdphoto" Target="../media/hdphoto4.wdp"/></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7.tiff"/><Relationship Id="rId4" Type="http://schemas.microsoft.com/office/2007/relationships/hdphoto" Target="../media/hdphoto4.wdp"/></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7.tiff"/><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8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9.tiff"/><Relationship Id="rId5" Type="http://schemas.microsoft.com/office/2007/relationships/hdphoto" Target="../media/hdphoto2.wdp"/><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3.xml"/><Relationship Id="rId5" Type="http://schemas.openxmlformats.org/officeDocument/2006/relationships/image" Target="../media/image7.tiff"/><Relationship Id="rId4" Type="http://schemas.microsoft.com/office/2007/relationships/hdphoto" Target="../media/hdphoto4.wdp"/></Relationships>
</file>

<file path=ppt/slides/_rels/slide9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6.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3.wdp"/><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9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l="913"/>
          <a:stretch/>
        </p:blipFill>
        <p:spPr>
          <a:xfrm>
            <a:off x="507065" y="345847"/>
            <a:ext cx="4726441" cy="6142445"/>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4452485" y="3561434"/>
            <a:ext cx="6771862" cy="2585323"/>
          </a:xfrm>
          <a:prstGeom prst="rect">
            <a:avLst/>
          </a:prstGeom>
          <a:solidFill>
            <a:schemeClr val="accent1">
              <a:lumMod val="40000"/>
              <a:lumOff val="60000"/>
            </a:schemeClr>
          </a:solidFill>
          <a:effectLst>
            <a:outerShdw blurRad="292100" dist="38100" dir="2700000" algn="tl" rotWithShape="0">
              <a:schemeClr val="tx1">
                <a:alpha val="65000"/>
              </a:schemeClr>
            </a:outerShdw>
            <a:softEdge rad="63500"/>
          </a:effectLst>
        </p:spPr>
        <p:txBody>
          <a:bodyPr wrap="square" lIns="274320" tIns="274320" rIns="274320" bIns="274320">
            <a:spAutoFit/>
          </a:bodyPr>
          <a:lstStyle/>
          <a:p>
            <a:r>
              <a:rPr lang="en-US" sz="4400" dirty="0">
                <a:latin typeface="Rockwell Condensed" panose="02060603050405020104" pitchFamily="18" charset="0"/>
              </a:rPr>
              <a:t>This is the </a:t>
            </a:r>
            <a:r>
              <a:rPr lang="en-US" sz="4400" dirty="0" smtClean="0">
                <a:latin typeface="Rockwell Condensed" panose="02060603050405020104" pitchFamily="18" charset="0"/>
              </a:rPr>
              <a:t>third of </a:t>
            </a:r>
            <a:r>
              <a:rPr lang="en-US" sz="4400" dirty="0">
                <a:latin typeface="Rockwell Condensed" panose="02060603050405020104" pitchFamily="18" charset="0"/>
              </a:rPr>
              <a:t>four videos</a:t>
            </a:r>
            <a:br>
              <a:rPr lang="en-US" sz="4400" dirty="0">
                <a:latin typeface="Rockwell Condensed" panose="02060603050405020104" pitchFamily="18" charset="0"/>
              </a:rPr>
            </a:br>
            <a:r>
              <a:rPr lang="en-US" sz="4400" dirty="0">
                <a:latin typeface="Rockwell Condensed" panose="02060603050405020104" pitchFamily="18" charset="0"/>
              </a:rPr>
              <a:t>covering material in the</a:t>
            </a:r>
            <a:br>
              <a:rPr lang="en-US" sz="4400" dirty="0">
                <a:latin typeface="Rockwell Condensed" panose="02060603050405020104" pitchFamily="18" charset="0"/>
              </a:rPr>
            </a:br>
            <a:r>
              <a:rPr lang="en-US" sz="4400" dirty="0">
                <a:latin typeface="Rockwell Condensed" panose="02060603050405020104" pitchFamily="18" charset="0"/>
              </a:rPr>
              <a:t>2016 </a:t>
            </a:r>
            <a:r>
              <a:rPr lang="en-US" sz="4400" i="1" dirty="0">
                <a:latin typeface="Rockwell Condensed" panose="02060603050405020104" pitchFamily="18" charset="0"/>
              </a:rPr>
              <a:t>Conference Agenda Report</a:t>
            </a:r>
            <a:endParaRPr lang="en-US" sz="4400" dirty="0">
              <a:latin typeface="Rockwell Condensed" panose="02060603050405020104" pitchFamily="18" charset="0"/>
            </a:endParaRPr>
          </a:p>
        </p:txBody>
      </p:sp>
      <p:grpSp>
        <p:nvGrpSpPr>
          <p:cNvPr id="17" name="Group 16"/>
          <p:cNvGrpSpPr/>
          <p:nvPr/>
        </p:nvGrpSpPr>
        <p:grpSpPr>
          <a:xfrm>
            <a:off x="10683778" y="5596917"/>
            <a:ext cx="883065" cy="948199"/>
            <a:chOff x="10699898" y="5404193"/>
            <a:chExt cx="883065" cy="948199"/>
          </a:xfrm>
        </p:grpSpPr>
        <p:grpSp>
          <p:nvGrpSpPr>
            <p:cNvPr id="18" name="Group 17"/>
            <p:cNvGrpSpPr/>
            <p:nvPr/>
          </p:nvGrpSpPr>
          <p:grpSpPr>
            <a:xfrm>
              <a:off x="10699898" y="5404193"/>
              <a:ext cx="883065" cy="948199"/>
              <a:chOff x="10153426" y="3608259"/>
              <a:chExt cx="1080904" cy="1160629"/>
            </a:xfrm>
          </p:grpSpPr>
          <p:sp>
            <p:nvSpPr>
              <p:cNvPr id="24" name="Oval 23"/>
              <p:cNvSpPr/>
              <p:nvPr/>
            </p:nvSpPr>
            <p:spPr>
              <a:xfrm>
                <a:off x="10153426" y="3608259"/>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5" name="Oval 24"/>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26" name="TextBox 7"/>
              <p:cNvSpPr txBox="1"/>
              <p:nvPr/>
            </p:nvSpPr>
            <p:spPr>
              <a:xfrm>
                <a:off x="11023217" y="4542850"/>
                <a:ext cx="193860" cy="22603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D75F41"/>
                    </a:solidFill>
                  </a:rPr>
                  <a:t>®</a:t>
                </a:r>
                <a:endParaRPr lang="en-US" sz="1200" b="1" dirty="0">
                  <a:solidFill>
                    <a:srgbClr val="D75F41"/>
                  </a:solidFill>
                </a:endParaRPr>
              </a:p>
            </p:txBody>
          </p:sp>
        </p:grpSp>
        <p:grpSp>
          <p:nvGrpSpPr>
            <p:cNvPr id="19" name="Group 18"/>
            <p:cNvGrpSpPr/>
            <p:nvPr/>
          </p:nvGrpSpPr>
          <p:grpSpPr>
            <a:xfrm>
              <a:off x="10788205" y="5489097"/>
              <a:ext cx="715289" cy="709854"/>
              <a:chOff x="10258320" y="3709861"/>
              <a:chExt cx="875540" cy="868886"/>
            </a:xfrm>
          </p:grpSpPr>
          <p:cxnSp>
            <p:nvCxnSpPr>
              <p:cNvPr id="20" name="Straight Connector 19"/>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60613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sp>
        <p:nvSpPr>
          <p:cNvPr id="43" name="Subtitle 61"/>
          <p:cNvSpPr txBox="1">
            <a:spLocks/>
          </p:cNvSpPr>
          <p:nvPr/>
        </p:nvSpPr>
        <p:spPr>
          <a:xfrm>
            <a:off x="982194" y="2374555"/>
            <a:ext cx="10367654" cy="605423"/>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marL="4403725" indent="-4403725"/>
            <a:r>
              <a:rPr lang="en-US" sz="4000" b="1" dirty="0" smtClean="0"/>
              <a:t>A </a:t>
            </a:r>
            <a:r>
              <a:rPr lang="en-US" sz="4000" b="1" i="1" dirty="0" smtClean="0"/>
              <a:t>CAR </a:t>
            </a:r>
            <a:r>
              <a:rPr lang="en-US" sz="4000" b="1" dirty="0"/>
              <a:t>First &gt; &gt; &gt; a single </a:t>
            </a:r>
            <a:r>
              <a:rPr lang="en-US" sz="4000" b="1" dirty="0" smtClean="0"/>
              <a:t>motion with more than one maker </a:t>
            </a:r>
          </a:p>
        </p:txBody>
      </p:sp>
      <p:cxnSp>
        <p:nvCxnSpPr>
          <p:cNvPr id="8" name="Straight Connector 7"/>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5988"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grpSp>
        <p:nvGrpSpPr>
          <p:cNvPr id="11" name="Group 10"/>
          <p:cNvGrpSpPr/>
          <p:nvPr/>
        </p:nvGrpSpPr>
        <p:grpSpPr>
          <a:xfrm>
            <a:off x="10932351" y="1658546"/>
            <a:ext cx="674312" cy="865057"/>
            <a:chOff x="1231571" y="4361371"/>
            <a:chExt cx="441534" cy="566432"/>
          </a:xfrm>
        </p:grpSpPr>
        <p:sp>
          <p:nvSpPr>
            <p:cNvPr id="12" name="Oval 11"/>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3" name="Oval 12"/>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1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15" name="Group 14"/>
            <p:cNvGrpSpPr/>
            <p:nvPr/>
          </p:nvGrpSpPr>
          <p:grpSpPr>
            <a:xfrm>
              <a:off x="1279932" y="4408863"/>
              <a:ext cx="357645" cy="354927"/>
              <a:chOff x="10258320" y="3709861"/>
              <a:chExt cx="875540" cy="868886"/>
            </a:xfrm>
          </p:grpSpPr>
          <p:cxnSp>
            <p:nvCxnSpPr>
              <p:cNvPr id="16" name="Straight Connector 1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0408235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8: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18065200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2184726" y="1579988"/>
            <a:ext cx="9182607" cy="5175046"/>
          </a:xfrm>
          <a:ln w="69850" cmpd="dbl">
            <a:noFill/>
          </a:ln>
        </p:spPr>
        <p:txBody>
          <a:bodyPr>
            <a:noAutofit/>
          </a:bodyPr>
          <a:lstStyle/>
          <a:p>
            <a:pPr marL="457200"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Our </a:t>
            </a:r>
            <a:r>
              <a:rPr lang="en-US" sz="2800" dirty="0">
                <a:latin typeface="Rockwell" panose="02060603020205020403" pitchFamily="18" charset="0"/>
              </a:rPr>
              <a:t>initial motion had specifics about the pricing of this book. While we are hoping that the price of this book would not exceed more than 100% of total cost of production, we understand the language of the motion needs to be less specific. </a:t>
            </a:r>
            <a:endParaRPr lang="en-US" sz="2800" dirty="0" smtClean="0">
              <a:latin typeface="Rockwell" panose="02060603020205020403" pitchFamily="18" charset="0"/>
            </a:endParaRPr>
          </a:p>
        </p:txBody>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8: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33280107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2184726" y="1579988"/>
            <a:ext cx="9182607" cy="5175046"/>
          </a:xfrm>
          <a:ln w="69850" cmpd="dbl">
            <a:noFill/>
          </a:ln>
        </p:spPr>
        <p:txBody>
          <a:bodyPr>
            <a:noAutofit/>
          </a:bodyPr>
          <a:lstStyle/>
          <a:p>
            <a:pPr marL="457200"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Our </a:t>
            </a:r>
            <a:r>
              <a:rPr lang="en-US" sz="2800" dirty="0">
                <a:latin typeface="Rockwell" panose="02060603020205020403" pitchFamily="18" charset="0"/>
              </a:rPr>
              <a:t>initial motion had specifics about the pricing of this book. While we are hoping that the price of this book would not exceed more than 100% of total cost of production, we understand the language of the motion needs to be less specific. </a:t>
            </a:r>
            <a:endParaRPr lang="en-US" sz="2800" dirty="0" smtClean="0">
              <a:latin typeface="Rockwell" panose="02060603020205020403" pitchFamily="18" charset="0"/>
            </a:endParaRPr>
          </a:p>
          <a:p>
            <a:pPr marL="457200"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Our </a:t>
            </a:r>
            <a:r>
              <a:rPr lang="en-US" sz="2800" dirty="0">
                <a:latin typeface="Rockwell" panose="02060603020205020403" pitchFamily="18" charset="0"/>
              </a:rPr>
              <a:t>more general wording reflects our trust in the process and the faith that the intent of our motion will be upheld. </a:t>
            </a:r>
            <a:endParaRPr lang="en-US" sz="2800" dirty="0" smtClean="0">
              <a:latin typeface="Rockwell" panose="02060603020205020403" pitchFamily="18" charset="0"/>
            </a:endParaRPr>
          </a:p>
        </p:txBody>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8: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33332125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2184726" y="1579988"/>
            <a:ext cx="9182607" cy="5175046"/>
          </a:xfrm>
          <a:ln w="69850" cmpd="dbl">
            <a:noFill/>
          </a:ln>
        </p:spPr>
        <p:txBody>
          <a:bodyPr>
            <a:noAutofit/>
          </a:bodyPr>
          <a:lstStyle/>
          <a:p>
            <a:pPr marL="457200"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Our </a:t>
            </a:r>
            <a:r>
              <a:rPr lang="en-US" sz="2800" dirty="0">
                <a:latin typeface="Rockwell" panose="02060603020205020403" pitchFamily="18" charset="0"/>
              </a:rPr>
              <a:t>initial motion had specifics about the pricing of this book. While we are hoping that the price of this book would not exceed more than 100% of total cost of production, we understand the language of the motion needs to be less specific. </a:t>
            </a:r>
            <a:endParaRPr lang="en-US" sz="2800" dirty="0" smtClean="0">
              <a:latin typeface="Rockwell" panose="02060603020205020403" pitchFamily="18" charset="0"/>
            </a:endParaRPr>
          </a:p>
          <a:p>
            <a:pPr marL="457200"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Our </a:t>
            </a:r>
            <a:r>
              <a:rPr lang="en-US" sz="2800" dirty="0">
                <a:latin typeface="Rockwell" panose="02060603020205020403" pitchFamily="18" charset="0"/>
              </a:rPr>
              <a:t>more general wording reflects our trust in the process and the faith that the intent of our motion will be upheld. </a:t>
            </a:r>
            <a:endParaRPr lang="en-US" sz="2800" dirty="0" smtClean="0">
              <a:latin typeface="Rockwell" panose="02060603020205020403" pitchFamily="18" charset="0"/>
            </a:endParaRPr>
          </a:p>
          <a:p>
            <a:pPr marL="457200"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The </a:t>
            </a:r>
            <a:r>
              <a:rPr lang="en-US" sz="2800" dirty="0">
                <a:latin typeface="Rockwell" panose="02060603020205020403" pitchFamily="18" charset="0"/>
              </a:rPr>
              <a:t>OK Region believes the passing of this motion would further enhance our ability to offer “Our Program” to more addicts seeking recovery.</a:t>
            </a:r>
          </a:p>
        </p:txBody>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8: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32602501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8</a:t>
            </a:r>
            <a:r>
              <a:rPr lang="en-US" sz="5300" dirty="0">
                <a:latin typeface="Rockwell Condensed" panose="02060603050405020104" pitchFamily="18" charset="0"/>
              </a:rPr>
              <a:t>: World Board Response </a:t>
            </a:r>
          </a:p>
        </p:txBody>
      </p:sp>
    </p:spTree>
    <p:extLst>
      <p:ext uri="{BB962C8B-B14F-4D97-AF65-F5344CB8AC3E}">
        <p14:creationId xmlns:p14="http://schemas.microsoft.com/office/powerpoint/2010/main" val="9048832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359502" y="2406951"/>
            <a:ext cx="10565683" cy="3991641"/>
          </a:xfrm>
          <a:ln w="69850" cmpd="dbl">
            <a:noFill/>
          </a:ln>
        </p:spPr>
        <p:txBody>
          <a:bodyPr>
            <a:noAutofit/>
          </a:bodyPr>
          <a:lstStyle/>
          <a:p>
            <a:pPr marL="457200" indent="-457200" algn="l">
              <a:lnSpc>
                <a:spcPct val="100000"/>
              </a:lnSpc>
              <a:spcBef>
                <a:spcPts val="600"/>
              </a:spcBef>
              <a:spcAft>
                <a:spcPts val="600"/>
              </a:spcAft>
              <a:buSzPct val="120000"/>
              <a:buBlip>
                <a:blip r:embed="rId3"/>
              </a:buBlip>
            </a:pPr>
            <a:r>
              <a:rPr lang="en-US" sz="2800" dirty="0">
                <a:latin typeface="Rockwell" panose="02060603020205020403" pitchFamily="18" charset="0"/>
              </a:rPr>
              <a:t>Basic Text sales </a:t>
            </a:r>
            <a:r>
              <a:rPr lang="en-US" sz="2800" dirty="0" smtClean="0">
                <a:latin typeface="Rockwell" panose="02060603020205020403" pitchFamily="18" charset="0"/>
              </a:rPr>
              <a:t>fund </a:t>
            </a:r>
            <a:r>
              <a:rPr lang="en-US" sz="2800" dirty="0">
                <a:latin typeface="Rockwell" panose="02060603020205020403" pitchFamily="18" charset="0"/>
              </a:rPr>
              <a:t>f</a:t>
            </a:r>
            <a:r>
              <a:rPr lang="en-US" sz="2800" dirty="0" smtClean="0">
                <a:latin typeface="Rockwell" panose="02060603020205020403" pitchFamily="18" charset="0"/>
              </a:rPr>
              <a:t>ellowship development efforts</a:t>
            </a: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8</a:t>
            </a:r>
            <a:r>
              <a:rPr lang="en-US" sz="5300" dirty="0">
                <a:latin typeface="Rockwell Condensed" panose="02060603050405020104" pitchFamily="18" charset="0"/>
              </a:rPr>
              <a:t>: World Board Response </a:t>
            </a:r>
          </a:p>
        </p:txBody>
      </p:sp>
    </p:spTree>
    <p:extLst>
      <p:ext uri="{BB962C8B-B14F-4D97-AF65-F5344CB8AC3E}">
        <p14:creationId xmlns:p14="http://schemas.microsoft.com/office/powerpoint/2010/main" val="15712439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359502" y="2406951"/>
            <a:ext cx="10565683" cy="3991641"/>
          </a:xfrm>
          <a:ln w="69850" cmpd="dbl">
            <a:noFill/>
          </a:ln>
        </p:spPr>
        <p:txBody>
          <a:bodyPr>
            <a:noAutofit/>
          </a:bodyPr>
          <a:lstStyle/>
          <a:p>
            <a:pPr marL="457200" indent="-457200" algn="l">
              <a:lnSpc>
                <a:spcPct val="100000"/>
              </a:lnSpc>
              <a:spcBef>
                <a:spcPts val="600"/>
              </a:spcBef>
              <a:spcAft>
                <a:spcPts val="600"/>
              </a:spcAft>
              <a:buSzPct val="120000"/>
              <a:buBlip>
                <a:blip r:embed="rId3"/>
              </a:buBlip>
            </a:pPr>
            <a:r>
              <a:rPr lang="en-US" sz="2800" dirty="0">
                <a:latin typeface="Rockwell" panose="02060603020205020403" pitchFamily="18" charset="0"/>
              </a:rPr>
              <a:t>Basic Text sales </a:t>
            </a:r>
            <a:r>
              <a:rPr lang="en-US" sz="2800" dirty="0" smtClean="0">
                <a:latin typeface="Rockwell" panose="02060603020205020403" pitchFamily="18" charset="0"/>
              </a:rPr>
              <a:t>fund </a:t>
            </a:r>
            <a:r>
              <a:rPr lang="en-US" sz="2800" dirty="0">
                <a:latin typeface="Rockwell" panose="02060603020205020403" pitchFamily="18" charset="0"/>
              </a:rPr>
              <a:t>f</a:t>
            </a:r>
            <a:r>
              <a:rPr lang="en-US" sz="2800" dirty="0" smtClean="0">
                <a:latin typeface="Rockwell" panose="02060603020205020403" pitchFamily="18" charset="0"/>
              </a:rPr>
              <a:t>ellowship development efforts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1,000s of calls &amp; emails</a:t>
            </a: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8</a:t>
            </a:r>
            <a:r>
              <a:rPr lang="en-US" sz="5300" dirty="0">
                <a:latin typeface="Rockwell Condensed" panose="02060603050405020104" pitchFamily="18" charset="0"/>
              </a:rPr>
              <a:t>: World Board Response </a:t>
            </a:r>
          </a:p>
        </p:txBody>
      </p:sp>
    </p:spTree>
    <p:extLst>
      <p:ext uri="{BB962C8B-B14F-4D97-AF65-F5344CB8AC3E}">
        <p14:creationId xmlns:p14="http://schemas.microsoft.com/office/powerpoint/2010/main" val="28354332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359502" y="2406951"/>
            <a:ext cx="10565683" cy="3991641"/>
          </a:xfrm>
          <a:ln w="69850" cmpd="dbl">
            <a:noFill/>
          </a:ln>
        </p:spPr>
        <p:txBody>
          <a:bodyPr>
            <a:noAutofit/>
          </a:bodyPr>
          <a:lstStyle/>
          <a:p>
            <a:pPr marL="457200" indent="-457200" algn="l">
              <a:lnSpc>
                <a:spcPct val="100000"/>
              </a:lnSpc>
              <a:spcBef>
                <a:spcPts val="600"/>
              </a:spcBef>
              <a:spcAft>
                <a:spcPts val="600"/>
              </a:spcAft>
              <a:buSzPct val="120000"/>
              <a:buBlip>
                <a:blip r:embed="rId3"/>
              </a:buBlip>
            </a:pPr>
            <a:r>
              <a:rPr lang="en-US" sz="2800" dirty="0">
                <a:latin typeface="Rockwell" panose="02060603020205020403" pitchFamily="18" charset="0"/>
              </a:rPr>
              <a:t>Basic Text sales </a:t>
            </a:r>
            <a:r>
              <a:rPr lang="en-US" sz="2800" dirty="0" smtClean="0">
                <a:latin typeface="Rockwell" panose="02060603020205020403" pitchFamily="18" charset="0"/>
              </a:rPr>
              <a:t>fund </a:t>
            </a:r>
            <a:r>
              <a:rPr lang="en-US" sz="2800" dirty="0">
                <a:latin typeface="Rockwell" panose="02060603020205020403" pitchFamily="18" charset="0"/>
              </a:rPr>
              <a:t>f</a:t>
            </a:r>
            <a:r>
              <a:rPr lang="en-US" sz="2800" dirty="0" smtClean="0">
                <a:latin typeface="Rockwell" panose="02060603020205020403" pitchFamily="18" charset="0"/>
              </a:rPr>
              <a:t>ellowship development efforts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1,000s of calls &amp; emails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a:latin typeface="Rockwell" panose="02060603020205020403" pitchFamily="18" charset="0"/>
              </a:rPr>
              <a:t>Literature </a:t>
            </a:r>
            <a:r>
              <a:rPr lang="en-US" sz="2800" dirty="0" smtClean="0">
                <a:latin typeface="Rockwell" panose="02060603020205020403" pitchFamily="18" charset="0"/>
              </a:rPr>
              <a:t>translations</a:t>
            </a:r>
            <a:endParaRPr lang="en-US" sz="2800" dirty="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8</a:t>
            </a:r>
            <a:r>
              <a:rPr lang="en-US" sz="5300" dirty="0">
                <a:latin typeface="Rockwell Condensed" panose="02060603050405020104" pitchFamily="18" charset="0"/>
              </a:rPr>
              <a:t>: World Board Response </a:t>
            </a:r>
          </a:p>
        </p:txBody>
      </p:sp>
    </p:spTree>
    <p:extLst>
      <p:ext uri="{BB962C8B-B14F-4D97-AF65-F5344CB8AC3E}">
        <p14:creationId xmlns:p14="http://schemas.microsoft.com/office/powerpoint/2010/main" val="26363276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359502" y="2406951"/>
            <a:ext cx="10565683" cy="3991641"/>
          </a:xfrm>
          <a:ln w="69850" cmpd="dbl">
            <a:noFill/>
          </a:ln>
        </p:spPr>
        <p:txBody>
          <a:bodyPr>
            <a:noAutofit/>
          </a:bodyPr>
          <a:lstStyle/>
          <a:p>
            <a:pPr marL="457200" indent="-457200" algn="l">
              <a:lnSpc>
                <a:spcPct val="100000"/>
              </a:lnSpc>
              <a:spcBef>
                <a:spcPts val="600"/>
              </a:spcBef>
              <a:spcAft>
                <a:spcPts val="600"/>
              </a:spcAft>
              <a:buSzPct val="120000"/>
              <a:buBlip>
                <a:blip r:embed="rId3"/>
              </a:buBlip>
            </a:pPr>
            <a:r>
              <a:rPr lang="en-US" sz="2800" dirty="0">
                <a:latin typeface="Rockwell" panose="02060603020205020403" pitchFamily="18" charset="0"/>
              </a:rPr>
              <a:t>Basic Text sales </a:t>
            </a:r>
            <a:r>
              <a:rPr lang="en-US" sz="2800" dirty="0" smtClean="0">
                <a:latin typeface="Rockwell" panose="02060603020205020403" pitchFamily="18" charset="0"/>
              </a:rPr>
              <a:t>fund </a:t>
            </a:r>
            <a:r>
              <a:rPr lang="en-US" sz="2800" dirty="0">
                <a:latin typeface="Rockwell" panose="02060603020205020403" pitchFamily="18" charset="0"/>
              </a:rPr>
              <a:t>f</a:t>
            </a:r>
            <a:r>
              <a:rPr lang="en-US" sz="2800" dirty="0" smtClean="0">
                <a:latin typeface="Rockwell" panose="02060603020205020403" pitchFamily="18" charset="0"/>
              </a:rPr>
              <a:t>ellowship development efforts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1,000s of calls &amp; emails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a:latin typeface="Rockwell" panose="02060603020205020403" pitchFamily="18" charset="0"/>
              </a:rPr>
              <a:t>Literature translations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PR </a:t>
            </a:r>
            <a:r>
              <a:rPr lang="en-US" sz="2800" dirty="0" smtClean="0">
                <a:latin typeface="Rockwell" panose="02060603020205020403" pitchFamily="18" charset="0"/>
              </a:rPr>
              <a:t>around the </a:t>
            </a:r>
            <a:r>
              <a:rPr lang="en-US" sz="2800" dirty="0" smtClean="0">
                <a:latin typeface="Rockwell" panose="02060603020205020403" pitchFamily="18" charset="0"/>
              </a:rPr>
              <a:t>world</a:t>
            </a:r>
            <a:endParaRPr lang="en-US" sz="2800" dirty="0" smtClean="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8</a:t>
            </a:r>
            <a:r>
              <a:rPr lang="en-US" sz="5300" dirty="0">
                <a:latin typeface="Rockwell Condensed" panose="02060603050405020104" pitchFamily="18" charset="0"/>
              </a:rPr>
              <a:t>: World Board Response </a:t>
            </a:r>
          </a:p>
        </p:txBody>
      </p:sp>
    </p:spTree>
    <p:extLst>
      <p:ext uri="{BB962C8B-B14F-4D97-AF65-F5344CB8AC3E}">
        <p14:creationId xmlns:p14="http://schemas.microsoft.com/office/powerpoint/2010/main" val="27674323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359502" y="2406951"/>
            <a:ext cx="10565683" cy="3991641"/>
          </a:xfrm>
          <a:ln w="69850" cmpd="dbl">
            <a:noFill/>
          </a:ln>
        </p:spPr>
        <p:txBody>
          <a:bodyPr>
            <a:noAutofit/>
          </a:bodyPr>
          <a:lstStyle/>
          <a:p>
            <a:pPr marL="457200" indent="-457200" algn="l">
              <a:lnSpc>
                <a:spcPct val="100000"/>
              </a:lnSpc>
              <a:spcBef>
                <a:spcPts val="600"/>
              </a:spcBef>
              <a:spcAft>
                <a:spcPts val="600"/>
              </a:spcAft>
              <a:buSzPct val="120000"/>
              <a:buBlip>
                <a:blip r:embed="rId3"/>
              </a:buBlip>
            </a:pPr>
            <a:r>
              <a:rPr lang="en-US" sz="2800" dirty="0">
                <a:latin typeface="Rockwell" panose="02060603020205020403" pitchFamily="18" charset="0"/>
              </a:rPr>
              <a:t>Basic Text sales </a:t>
            </a:r>
            <a:r>
              <a:rPr lang="en-US" sz="2800" dirty="0" smtClean="0">
                <a:latin typeface="Rockwell" panose="02060603020205020403" pitchFamily="18" charset="0"/>
              </a:rPr>
              <a:t>fund </a:t>
            </a:r>
            <a:r>
              <a:rPr lang="en-US" sz="2800" dirty="0">
                <a:latin typeface="Rockwell" panose="02060603020205020403" pitchFamily="18" charset="0"/>
              </a:rPr>
              <a:t>f</a:t>
            </a:r>
            <a:r>
              <a:rPr lang="en-US" sz="2800" dirty="0" smtClean="0">
                <a:latin typeface="Rockwell" panose="02060603020205020403" pitchFamily="18" charset="0"/>
              </a:rPr>
              <a:t>ellowship development efforts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1,000s of calls &amp; emails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a:latin typeface="Rockwell" panose="02060603020205020403" pitchFamily="18" charset="0"/>
              </a:rPr>
              <a:t>Literature translations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PR </a:t>
            </a:r>
            <a:r>
              <a:rPr lang="en-US" sz="2800" dirty="0" smtClean="0">
                <a:latin typeface="Rockwell" panose="02060603020205020403" pitchFamily="18" charset="0"/>
              </a:rPr>
              <a:t>around the world</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a:latin typeface="Rockwell" panose="02060603020205020403" pitchFamily="18" charset="0"/>
              </a:rPr>
              <a:t>5 offices/distribution </a:t>
            </a:r>
            <a:r>
              <a:rPr lang="en-US" sz="2800" dirty="0" smtClean="0">
                <a:latin typeface="Rockwell" panose="02060603020205020403" pitchFamily="18" charset="0"/>
              </a:rPr>
              <a:t>centers</a:t>
            </a:r>
            <a:endParaRPr lang="en-US" sz="2800" dirty="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8</a:t>
            </a:r>
            <a:r>
              <a:rPr lang="en-US" sz="5300" dirty="0">
                <a:latin typeface="Rockwell Condensed" panose="02060603050405020104" pitchFamily="18" charset="0"/>
              </a:rPr>
              <a:t>: World Board Response </a:t>
            </a:r>
          </a:p>
        </p:txBody>
      </p:sp>
    </p:spTree>
    <p:extLst>
      <p:ext uri="{BB962C8B-B14F-4D97-AF65-F5344CB8AC3E}">
        <p14:creationId xmlns:p14="http://schemas.microsoft.com/office/powerpoint/2010/main" val="449364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sp>
        <p:nvSpPr>
          <p:cNvPr id="43" name="Subtitle 61"/>
          <p:cNvSpPr txBox="1">
            <a:spLocks/>
          </p:cNvSpPr>
          <p:nvPr/>
        </p:nvSpPr>
        <p:spPr>
          <a:xfrm>
            <a:off x="982194" y="2374555"/>
            <a:ext cx="10367654" cy="605423"/>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marL="4403725" indent="-4403725"/>
            <a:r>
              <a:rPr lang="en-US" sz="4000" b="1" dirty="0" smtClean="0"/>
              <a:t>A </a:t>
            </a:r>
            <a:r>
              <a:rPr lang="en-US" sz="4000" b="1" i="1" dirty="0" smtClean="0"/>
              <a:t>CAR </a:t>
            </a:r>
            <a:r>
              <a:rPr lang="en-US" sz="4000" b="1" dirty="0"/>
              <a:t>First &gt; &gt; &gt; a single </a:t>
            </a:r>
            <a:r>
              <a:rPr lang="en-US" sz="4000" b="1" dirty="0" smtClean="0"/>
              <a:t>motion with more than one maker </a:t>
            </a:r>
          </a:p>
          <a:p>
            <a:pPr marL="1371600" indent="-396875">
              <a:lnSpc>
                <a:spcPct val="100000"/>
              </a:lnSpc>
              <a:spcBef>
                <a:spcPts val="1800"/>
              </a:spcBef>
              <a:buSzPct val="100000"/>
              <a:buBlip>
                <a:blip r:embed="rId4"/>
              </a:buBlip>
              <a:tabLst>
                <a:tab pos="1371600" algn="l"/>
              </a:tabLst>
            </a:pPr>
            <a:r>
              <a:rPr lang="en-US" sz="3200" b="1" dirty="0" smtClean="0"/>
              <a:t>Five motions with related ideas</a:t>
            </a:r>
          </a:p>
        </p:txBody>
      </p:sp>
      <p:cxnSp>
        <p:nvCxnSpPr>
          <p:cNvPr id="8" name="Straight Connector 7"/>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5988"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grpSp>
        <p:nvGrpSpPr>
          <p:cNvPr id="11" name="Group 10"/>
          <p:cNvGrpSpPr/>
          <p:nvPr/>
        </p:nvGrpSpPr>
        <p:grpSpPr>
          <a:xfrm>
            <a:off x="10932351" y="1658546"/>
            <a:ext cx="674312" cy="865057"/>
            <a:chOff x="1231571" y="4361371"/>
            <a:chExt cx="441534" cy="566432"/>
          </a:xfrm>
        </p:grpSpPr>
        <p:sp>
          <p:nvSpPr>
            <p:cNvPr id="12" name="Oval 11"/>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3" name="Oval 12"/>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1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15" name="Group 14"/>
            <p:cNvGrpSpPr/>
            <p:nvPr/>
          </p:nvGrpSpPr>
          <p:grpSpPr>
            <a:xfrm>
              <a:off x="1279932" y="4408863"/>
              <a:ext cx="357645" cy="354927"/>
              <a:chOff x="10258320" y="3709861"/>
              <a:chExt cx="875540" cy="868886"/>
            </a:xfrm>
          </p:grpSpPr>
          <p:cxnSp>
            <p:nvCxnSpPr>
              <p:cNvPr id="16" name="Straight Connector 1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671155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359502" y="2406951"/>
            <a:ext cx="10565683" cy="3991641"/>
          </a:xfrm>
          <a:ln w="69850" cmpd="dbl">
            <a:noFill/>
          </a:ln>
        </p:spPr>
        <p:txBody>
          <a:bodyPr>
            <a:noAutofit/>
          </a:bodyPr>
          <a:lstStyle/>
          <a:p>
            <a:pPr marL="457200" indent="-457200" algn="l">
              <a:lnSpc>
                <a:spcPct val="100000"/>
              </a:lnSpc>
              <a:spcBef>
                <a:spcPts val="600"/>
              </a:spcBef>
              <a:spcAft>
                <a:spcPts val="600"/>
              </a:spcAft>
              <a:buSzPct val="120000"/>
              <a:buBlip>
                <a:blip r:embed="rId3"/>
              </a:buBlip>
            </a:pPr>
            <a:r>
              <a:rPr lang="en-US" sz="2800" dirty="0">
                <a:latin typeface="Rockwell" panose="02060603020205020403" pitchFamily="18" charset="0"/>
              </a:rPr>
              <a:t>Basic Text sales </a:t>
            </a:r>
            <a:r>
              <a:rPr lang="en-US" sz="2800" dirty="0" smtClean="0">
                <a:latin typeface="Rockwell" panose="02060603020205020403" pitchFamily="18" charset="0"/>
              </a:rPr>
              <a:t>fund </a:t>
            </a:r>
            <a:r>
              <a:rPr lang="en-US" sz="2800" dirty="0">
                <a:latin typeface="Rockwell" panose="02060603020205020403" pitchFamily="18" charset="0"/>
              </a:rPr>
              <a:t>f</a:t>
            </a:r>
            <a:r>
              <a:rPr lang="en-US" sz="2800" dirty="0" smtClean="0">
                <a:latin typeface="Rockwell" panose="02060603020205020403" pitchFamily="18" charset="0"/>
              </a:rPr>
              <a:t>ellowship development efforts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1,000s of calls &amp; emails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a:latin typeface="Rockwell" panose="02060603020205020403" pitchFamily="18" charset="0"/>
              </a:rPr>
              <a:t>Literature translations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PR </a:t>
            </a:r>
            <a:r>
              <a:rPr lang="en-US" sz="2800" dirty="0" smtClean="0">
                <a:latin typeface="Rockwell" panose="02060603020205020403" pitchFamily="18" charset="0"/>
              </a:rPr>
              <a:t>around the world</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a:latin typeface="Rockwell" panose="02060603020205020403" pitchFamily="18" charset="0"/>
              </a:rPr>
              <a:t>5 offices/distribution centers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World </a:t>
            </a:r>
            <a:r>
              <a:rPr lang="en-US" sz="2800" dirty="0" smtClean="0">
                <a:latin typeface="Rockwell" panose="02060603020205020403" pitchFamily="18" charset="0"/>
              </a:rPr>
              <a:t>Service </a:t>
            </a:r>
            <a:r>
              <a:rPr lang="en-US" sz="2800" dirty="0" smtClean="0">
                <a:latin typeface="Rockwell" panose="02060603020205020403" pitchFamily="18" charset="0"/>
              </a:rPr>
              <a:t>Conference</a:t>
            </a:r>
            <a:endParaRPr lang="en-US" sz="2800" dirty="0" smtClean="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8</a:t>
            </a:r>
            <a:r>
              <a:rPr lang="en-US" sz="5300" dirty="0">
                <a:latin typeface="Rockwell Condensed" panose="02060603050405020104" pitchFamily="18" charset="0"/>
              </a:rPr>
              <a:t>: World Board Response </a:t>
            </a:r>
          </a:p>
        </p:txBody>
      </p:sp>
    </p:spTree>
    <p:extLst>
      <p:ext uri="{BB962C8B-B14F-4D97-AF65-F5344CB8AC3E}">
        <p14:creationId xmlns:p14="http://schemas.microsoft.com/office/powerpoint/2010/main" val="34544814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359502" y="2406951"/>
            <a:ext cx="10565683" cy="3991641"/>
          </a:xfrm>
          <a:ln w="69850" cmpd="dbl">
            <a:noFill/>
          </a:ln>
        </p:spPr>
        <p:txBody>
          <a:bodyPr>
            <a:noAutofit/>
          </a:bodyPr>
          <a:lstStyle/>
          <a:p>
            <a:pPr marL="457200" indent="-457200" algn="l">
              <a:lnSpc>
                <a:spcPct val="100000"/>
              </a:lnSpc>
              <a:spcBef>
                <a:spcPts val="600"/>
              </a:spcBef>
              <a:spcAft>
                <a:spcPts val="600"/>
              </a:spcAft>
              <a:buSzPct val="120000"/>
              <a:buBlip>
                <a:blip r:embed="rId3"/>
              </a:buBlip>
            </a:pPr>
            <a:r>
              <a:rPr lang="en-US" sz="2800" dirty="0">
                <a:latin typeface="Rockwell" panose="02060603020205020403" pitchFamily="18" charset="0"/>
              </a:rPr>
              <a:t>Basic Text sales </a:t>
            </a:r>
            <a:r>
              <a:rPr lang="en-US" sz="2800" dirty="0" smtClean="0">
                <a:latin typeface="Rockwell" panose="02060603020205020403" pitchFamily="18" charset="0"/>
              </a:rPr>
              <a:t>fund </a:t>
            </a:r>
            <a:r>
              <a:rPr lang="en-US" sz="2800" dirty="0">
                <a:latin typeface="Rockwell" panose="02060603020205020403" pitchFamily="18" charset="0"/>
              </a:rPr>
              <a:t>f</a:t>
            </a:r>
            <a:r>
              <a:rPr lang="en-US" sz="2800" dirty="0" smtClean="0">
                <a:latin typeface="Rockwell" panose="02060603020205020403" pitchFamily="18" charset="0"/>
              </a:rPr>
              <a:t>ellowship development efforts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1,000s of calls &amp; emails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a:latin typeface="Rockwell" panose="02060603020205020403" pitchFamily="18" charset="0"/>
              </a:rPr>
              <a:t>Literature translations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PR </a:t>
            </a:r>
            <a:r>
              <a:rPr lang="en-US" sz="2800" dirty="0" smtClean="0">
                <a:latin typeface="Rockwell" panose="02060603020205020403" pitchFamily="18" charset="0"/>
              </a:rPr>
              <a:t>around the world</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a:latin typeface="Rockwell" panose="02060603020205020403" pitchFamily="18" charset="0"/>
              </a:rPr>
              <a:t>5 offices/distribution centers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World </a:t>
            </a:r>
            <a:r>
              <a:rPr lang="en-US" sz="2800" dirty="0" smtClean="0">
                <a:latin typeface="Rockwell" panose="02060603020205020403" pitchFamily="18" charset="0"/>
              </a:rPr>
              <a:t>Service Conference</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WB </a:t>
            </a:r>
            <a:r>
              <a:rPr lang="en-US" sz="2800" dirty="0">
                <a:latin typeface="Rockwell" panose="02060603020205020403" pitchFamily="18" charset="0"/>
              </a:rPr>
              <a:t>&amp; work </a:t>
            </a:r>
            <a:r>
              <a:rPr lang="en-US" sz="2800" dirty="0" smtClean="0">
                <a:latin typeface="Rockwell" panose="02060603020205020403" pitchFamily="18" charset="0"/>
              </a:rPr>
              <a:t>groups</a:t>
            </a:r>
            <a:endParaRPr lang="en-US" sz="2800" dirty="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8</a:t>
            </a:r>
            <a:r>
              <a:rPr lang="en-US" sz="5300" dirty="0">
                <a:latin typeface="Rockwell Condensed" panose="02060603050405020104" pitchFamily="18" charset="0"/>
              </a:rPr>
              <a:t>: World Board Response </a:t>
            </a:r>
          </a:p>
        </p:txBody>
      </p:sp>
    </p:spTree>
    <p:extLst>
      <p:ext uri="{BB962C8B-B14F-4D97-AF65-F5344CB8AC3E}">
        <p14:creationId xmlns:p14="http://schemas.microsoft.com/office/powerpoint/2010/main" val="3743208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359502" y="2406951"/>
            <a:ext cx="10565683" cy="3991641"/>
          </a:xfrm>
          <a:ln w="69850" cmpd="dbl">
            <a:noFill/>
          </a:ln>
        </p:spPr>
        <p:txBody>
          <a:bodyPr>
            <a:noAutofit/>
          </a:bodyPr>
          <a:lstStyle/>
          <a:p>
            <a:pPr marL="457200" indent="-457200" algn="l">
              <a:lnSpc>
                <a:spcPct val="100000"/>
              </a:lnSpc>
              <a:spcBef>
                <a:spcPts val="600"/>
              </a:spcBef>
              <a:spcAft>
                <a:spcPts val="600"/>
              </a:spcAft>
              <a:buSzPct val="120000"/>
              <a:buBlip>
                <a:blip r:embed="rId3"/>
              </a:buBlip>
            </a:pPr>
            <a:r>
              <a:rPr lang="en-US" sz="2800" dirty="0">
                <a:latin typeface="Rockwell" panose="02060603020205020403" pitchFamily="18" charset="0"/>
              </a:rPr>
              <a:t>Basic Text sales </a:t>
            </a:r>
            <a:r>
              <a:rPr lang="en-US" sz="2800" dirty="0" smtClean="0">
                <a:latin typeface="Rockwell" panose="02060603020205020403" pitchFamily="18" charset="0"/>
              </a:rPr>
              <a:t>fund </a:t>
            </a:r>
            <a:r>
              <a:rPr lang="en-US" sz="2800" dirty="0">
                <a:latin typeface="Rockwell" panose="02060603020205020403" pitchFamily="18" charset="0"/>
              </a:rPr>
              <a:t>f</a:t>
            </a:r>
            <a:r>
              <a:rPr lang="en-US" sz="2800" dirty="0" smtClean="0">
                <a:latin typeface="Rockwell" panose="02060603020205020403" pitchFamily="18" charset="0"/>
              </a:rPr>
              <a:t>ellowship development efforts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1,000s of calls &amp; emails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a:latin typeface="Rockwell" panose="02060603020205020403" pitchFamily="18" charset="0"/>
              </a:rPr>
              <a:t>Literature translations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PR </a:t>
            </a:r>
            <a:r>
              <a:rPr lang="en-US" sz="2800" dirty="0" smtClean="0">
                <a:latin typeface="Rockwell" panose="02060603020205020403" pitchFamily="18" charset="0"/>
              </a:rPr>
              <a:t>around the world</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a:latin typeface="Rockwell" panose="02060603020205020403" pitchFamily="18" charset="0"/>
              </a:rPr>
              <a:t>5 offices/distribution centers</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World </a:t>
            </a:r>
            <a:r>
              <a:rPr lang="en-US" sz="2800" dirty="0" smtClean="0">
                <a:latin typeface="Rockwell" panose="02060603020205020403" pitchFamily="18" charset="0"/>
              </a:rPr>
              <a:t>Service Conference</a:t>
            </a:r>
          </a:p>
          <a:p>
            <a:pPr marL="914400" lvl="1" indent="-288925" algn="l">
              <a:lnSpc>
                <a:spcPct val="100000"/>
              </a:lnSpc>
              <a:spcBef>
                <a:spcPts val="0"/>
              </a:spcBef>
              <a:spcAft>
                <a:spcPts val="600"/>
              </a:spcAft>
              <a:buSzPct val="80000"/>
              <a:buFont typeface="Wingdings" panose="05000000000000000000" pitchFamily="2" charset="2"/>
              <a:buChar char="§"/>
            </a:pPr>
            <a:r>
              <a:rPr lang="en-US" sz="2800" dirty="0" smtClean="0">
                <a:latin typeface="Rockwell" panose="02060603020205020403" pitchFamily="18" charset="0"/>
              </a:rPr>
              <a:t>WB </a:t>
            </a:r>
            <a:r>
              <a:rPr lang="en-US" sz="2800" dirty="0">
                <a:latin typeface="Rockwell" panose="02060603020205020403" pitchFamily="18" charset="0"/>
              </a:rPr>
              <a:t>&amp; work groups</a:t>
            </a:r>
          </a:p>
          <a:p>
            <a:pPr marL="457200" indent="-457200" algn="l">
              <a:lnSpc>
                <a:spcPct val="100000"/>
              </a:lnSpc>
              <a:spcBef>
                <a:spcPts val="600"/>
              </a:spcBef>
              <a:spcAft>
                <a:spcPts val="600"/>
              </a:spcAft>
              <a:buClr>
                <a:srgbClr val="C00000"/>
              </a:buClr>
              <a:buSzPct val="120000"/>
              <a:buBlip>
                <a:blip r:embed="rId3"/>
              </a:buBlip>
            </a:pPr>
            <a:r>
              <a:rPr lang="en-US" sz="2800" dirty="0" smtClean="0">
                <a:latin typeface="Rockwell" panose="02060603020205020403" pitchFamily="18" charset="0"/>
              </a:rPr>
              <a:t>See </a:t>
            </a:r>
            <a:r>
              <a:rPr lang="en-US" sz="2800" i="1" dirty="0">
                <a:latin typeface="Rockwell" panose="02060603020205020403" pitchFamily="18" charset="0"/>
              </a:rPr>
              <a:t>CAR</a:t>
            </a:r>
            <a:r>
              <a:rPr lang="en-US" sz="2800" dirty="0">
                <a:latin typeface="Rockwell" panose="02060603020205020403" pitchFamily="18" charset="0"/>
              </a:rPr>
              <a:t> essay </a:t>
            </a:r>
            <a:r>
              <a:rPr lang="en-US" sz="2800" dirty="0" smtClean="0">
                <a:latin typeface="Rockwell" panose="02060603020205020403" pitchFamily="18" charset="0"/>
              </a:rPr>
              <a:t>and </a:t>
            </a:r>
            <a:r>
              <a:rPr lang="en-US" sz="2800" i="1" dirty="0" smtClean="0">
                <a:latin typeface="Rockwell" panose="02060603020205020403" pitchFamily="18" charset="0"/>
              </a:rPr>
              <a:t>NAWS Annual Report </a:t>
            </a:r>
            <a:r>
              <a:rPr lang="en-US" sz="2800" dirty="0" smtClean="0">
                <a:latin typeface="Rockwell" panose="02060603020205020403" pitchFamily="18" charset="0"/>
              </a:rPr>
              <a:t>for further details</a:t>
            </a: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8</a:t>
            </a:r>
            <a:r>
              <a:rPr lang="en-US" sz="5300" dirty="0">
                <a:latin typeface="Rockwell Condensed" panose="02060603050405020104" pitchFamily="18" charset="0"/>
              </a:rPr>
              <a:t>: World Board Response </a:t>
            </a:r>
          </a:p>
        </p:txBody>
      </p:sp>
    </p:spTree>
    <p:extLst>
      <p:ext uri="{BB962C8B-B14F-4D97-AF65-F5344CB8AC3E}">
        <p14:creationId xmlns:p14="http://schemas.microsoft.com/office/powerpoint/2010/main" val="4892148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8: World Board Response </a:t>
            </a:r>
          </a:p>
        </p:txBody>
      </p:sp>
    </p:spTree>
    <p:extLst>
      <p:ext uri="{BB962C8B-B14F-4D97-AF65-F5344CB8AC3E}">
        <p14:creationId xmlns:p14="http://schemas.microsoft.com/office/powerpoint/2010/main" val="37588840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527878" y="2538662"/>
            <a:ext cx="9889958" cy="3974432"/>
          </a:xfrm>
          <a:ln w="69850" cmpd="dbl">
            <a:noFill/>
          </a:ln>
        </p:spPr>
        <p:txBody>
          <a:bodyPr>
            <a:noAutofit/>
          </a:bodyPr>
          <a:lstStyle/>
          <a:p>
            <a:pPr marL="457200" indent="-457200" algn="l">
              <a:lnSpc>
                <a:spcPct val="100000"/>
              </a:lnSpc>
              <a:spcBef>
                <a:spcPts val="600"/>
              </a:spcBef>
              <a:spcAft>
                <a:spcPts val="600"/>
              </a:spcAft>
              <a:buClr>
                <a:srgbClr val="C00000"/>
              </a:buClr>
              <a:buSzPct val="120000"/>
              <a:buBlip>
                <a:blip r:embed="rId3"/>
              </a:buBlip>
            </a:pPr>
            <a:r>
              <a:rPr lang="en-US" sz="2800" dirty="0" smtClean="0">
                <a:latin typeface="Rockwell" panose="02060603020205020403" pitchFamily="18" charset="0"/>
              </a:rPr>
              <a:t>We believe the BT remains affordable </a:t>
            </a:r>
            <a:r>
              <a:rPr lang="en-US" sz="2800" dirty="0">
                <a:latin typeface="Rockwell" panose="02060603020205020403" pitchFamily="18" charset="0"/>
              </a:rPr>
              <a:t>at $</a:t>
            </a:r>
            <a:r>
              <a:rPr lang="en-US" sz="2800" dirty="0" smtClean="0">
                <a:latin typeface="Rockwell" panose="02060603020205020403" pitchFamily="18" charset="0"/>
              </a:rPr>
              <a:t>11.55</a:t>
            </a:r>
            <a:endParaRPr lang="en-US" sz="2800" dirty="0">
              <a:latin typeface="Rockwell" panose="02060603020205020403" pitchFamily="18" charset="0"/>
            </a:endParaRPr>
          </a:p>
        </p:txBody>
      </p:sp>
      <p:sp>
        <p:nvSpPr>
          <p:cNvPr id="7" name="Rectangle 6"/>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8: World Board Response </a:t>
            </a:r>
          </a:p>
        </p:txBody>
      </p:sp>
    </p:spTree>
    <p:extLst>
      <p:ext uri="{BB962C8B-B14F-4D97-AF65-F5344CB8AC3E}">
        <p14:creationId xmlns:p14="http://schemas.microsoft.com/office/powerpoint/2010/main" val="24657936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527878" y="2538662"/>
            <a:ext cx="9889958" cy="3974432"/>
          </a:xfrm>
          <a:ln w="69850" cmpd="dbl">
            <a:noFill/>
          </a:ln>
        </p:spPr>
        <p:txBody>
          <a:bodyPr>
            <a:noAutofit/>
          </a:bodyPr>
          <a:lstStyle/>
          <a:p>
            <a:pPr marL="457200" indent="-457200" algn="l">
              <a:lnSpc>
                <a:spcPct val="100000"/>
              </a:lnSpc>
              <a:spcBef>
                <a:spcPts val="600"/>
              </a:spcBef>
              <a:spcAft>
                <a:spcPts val="600"/>
              </a:spcAft>
              <a:buClr>
                <a:srgbClr val="C00000"/>
              </a:buClr>
              <a:buSzPct val="120000"/>
              <a:buBlip>
                <a:blip r:embed="rId3"/>
              </a:buBlip>
            </a:pPr>
            <a:r>
              <a:rPr lang="en-US" sz="2800" dirty="0" smtClean="0">
                <a:latin typeface="Rockwell" panose="02060603020205020403" pitchFamily="18" charset="0"/>
              </a:rPr>
              <a:t>We believe the BT remains affordable </a:t>
            </a:r>
            <a:r>
              <a:rPr lang="en-US" sz="2800" dirty="0">
                <a:latin typeface="Rockwell" panose="02060603020205020403" pitchFamily="18" charset="0"/>
              </a:rPr>
              <a:t>at $11.55</a:t>
            </a:r>
          </a:p>
          <a:p>
            <a:pPr marL="457200" indent="-457200" algn="l">
              <a:lnSpc>
                <a:spcPct val="100000"/>
              </a:lnSpc>
              <a:spcBef>
                <a:spcPts val="600"/>
              </a:spcBef>
              <a:spcAft>
                <a:spcPts val="600"/>
              </a:spcAft>
              <a:buClr>
                <a:srgbClr val="C00000"/>
              </a:buClr>
              <a:buSzPct val="120000"/>
              <a:buBlip>
                <a:blip r:embed="rId3"/>
              </a:buBlip>
            </a:pPr>
            <a:r>
              <a:rPr lang="en-US" sz="2800" dirty="0" smtClean="0">
                <a:latin typeface="Rockwell" panose="02060603020205020403" pitchFamily="18" charset="0"/>
              </a:rPr>
              <a:t>WSC has rejected motions for lower-cost versions at least nine times </a:t>
            </a:r>
          </a:p>
        </p:txBody>
      </p:sp>
      <p:sp>
        <p:nvSpPr>
          <p:cNvPr id="7" name="Rectangle 6"/>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8: World Board Response </a:t>
            </a:r>
          </a:p>
        </p:txBody>
      </p:sp>
    </p:spTree>
    <p:extLst>
      <p:ext uri="{BB962C8B-B14F-4D97-AF65-F5344CB8AC3E}">
        <p14:creationId xmlns:p14="http://schemas.microsoft.com/office/powerpoint/2010/main" val="37622461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527878" y="2538662"/>
            <a:ext cx="9889958" cy="3974432"/>
          </a:xfrm>
          <a:ln w="69850" cmpd="dbl">
            <a:noFill/>
          </a:ln>
        </p:spPr>
        <p:txBody>
          <a:bodyPr>
            <a:noAutofit/>
          </a:bodyPr>
          <a:lstStyle/>
          <a:p>
            <a:pPr marL="457200" indent="-457200" algn="l">
              <a:lnSpc>
                <a:spcPct val="100000"/>
              </a:lnSpc>
              <a:spcBef>
                <a:spcPts val="600"/>
              </a:spcBef>
              <a:spcAft>
                <a:spcPts val="600"/>
              </a:spcAft>
              <a:buClr>
                <a:srgbClr val="C00000"/>
              </a:buClr>
              <a:buSzPct val="120000"/>
              <a:buBlip>
                <a:blip r:embed="rId3"/>
              </a:buBlip>
            </a:pPr>
            <a:r>
              <a:rPr lang="en-US" sz="2800" dirty="0" smtClean="0">
                <a:latin typeface="Rockwell" panose="02060603020205020403" pitchFamily="18" charset="0"/>
              </a:rPr>
              <a:t>We believe the BT remains affordable </a:t>
            </a:r>
            <a:r>
              <a:rPr lang="en-US" sz="2800" dirty="0">
                <a:latin typeface="Rockwell" panose="02060603020205020403" pitchFamily="18" charset="0"/>
              </a:rPr>
              <a:t>at $11.55</a:t>
            </a:r>
          </a:p>
          <a:p>
            <a:pPr marL="457200" indent="-457200" algn="l">
              <a:lnSpc>
                <a:spcPct val="100000"/>
              </a:lnSpc>
              <a:spcBef>
                <a:spcPts val="600"/>
              </a:spcBef>
              <a:spcAft>
                <a:spcPts val="600"/>
              </a:spcAft>
              <a:buClr>
                <a:srgbClr val="C00000"/>
              </a:buClr>
              <a:buSzPct val="120000"/>
              <a:buBlip>
                <a:blip r:embed="rId3"/>
              </a:buBlip>
            </a:pPr>
            <a:r>
              <a:rPr lang="en-US" sz="2800" dirty="0" smtClean="0">
                <a:latin typeface="Rockwell" panose="02060603020205020403" pitchFamily="18" charset="0"/>
              </a:rPr>
              <a:t>WSC has rejected motions for lower-cost versions at least nine times </a:t>
            </a:r>
          </a:p>
          <a:p>
            <a:pPr marL="457200" indent="-457200" algn="l">
              <a:lnSpc>
                <a:spcPct val="100000"/>
              </a:lnSpc>
              <a:spcBef>
                <a:spcPts val="600"/>
              </a:spcBef>
              <a:spcAft>
                <a:spcPts val="600"/>
              </a:spcAft>
              <a:buClr>
                <a:srgbClr val="C00000"/>
              </a:buClr>
              <a:buSzPct val="120000"/>
              <a:buBlip>
                <a:blip r:embed="rId3"/>
              </a:buBlip>
            </a:pPr>
            <a:r>
              <a:rPr lang="en-US" sz="2800" dirty="0" smtClean="0">
                <a:latin typeface="Rockwell" panose="02060603020205020403" pitchFamily="18" charset="0"/>
              </a:rPr>
              <a:t>Lower-cost alternatives: </a:t>
            </a:r>
            <a:r>
              <a:rPr lang="en-US" sz="2800" i="1" dirty="0" smtClean="0">
                <a:latin typeface="Rockwell" panose="02060603020205020403" pitchFamily="18" charset="0"/>
              </a:rPr>
              <a:t>Intro Guide </a:t>
            </a:r>
            <a:r>
              <a:rPr lang="en-US" sz="2800" dirty="0" smtClean="0">
                <a:latin typeface="Rockwell" panose="02060603020205020403" pitchFamily="18" charset="0"/>
              </a:rPr>
              <a:t>&amp; Little White Book</a:t>
            </a:r>
          </a:p>
        </p:txBody>
      </p:sp>
      <p:sp>
        <p:nvSpPr>
          <p:cNvPr id="7" name="Rectangle 6"/>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8: World Board Response </a:t>
            </a:r>
          </a:p>
        </p:txBody>
      </p:sp>
    </p:spTree>
    <p:extLst>
      <p:ext uri="{BB962C8B-B14F-4D97-AF65-F5344CB8AC3E}">
        <p14:creationId xmlns:p14="http://schemas.microsoft.com/office/powerpoint/2010/main" val="389089225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527878" y="2538662"/>
            <a:ext cx="9889958" cy="3974432"/>
          </a:xfrm>
          <a:ln w="69850" cmpd="dbl">
            <a:noFill/>
          </a:ln>
        </p:spPr>
        <p:txBody>
          <a:bodyPr>
            <a:noAutofit/>
          </a:bodyPr>
          <a:lstStyle/>
          <a:p>
            <a:pPr marL="457200" indent="-457200" algn="l">
              <a:lnSpc>
                <a:spcPct val="100000"/>
              </a:lnSpc>
              <a:spcBef>
                <a:spcPts val="600"/>
              </a:spcBef>
              <a:spcAft>
                <a:spcPts val="600"/>
              </a:spcAft>
              <a:buClr>
                <a:srgbClr val="C00000"/>
              </a:buClr>
              <a:buSzPct val="120000"/>
              <a:buBlip>
                <a:blip r:embed="rId3"/>
              </a:buBlip>
            </a:pPr>
            <a:r>
              <a:rPr lang="en-US" sz="2800" dirty="0" smtClean="0">
                <a:latin typeface="Rockwell" panose="02060603020205020403" pitchFamily="18" charset="0"/>
              </a:rPr>
              <a:t>We believe the BT remains affordable </a:t>
            </a:r>
            <a:r>
              <a:rPr lang="en-US" sz="2800" dirty="0">
                <a:latin typeface="Rockwell" panose="02060603020205020403" pitchFamily="18" charset="0"/>
              </a:rPr>
              <a:t>at $11.55</a:t>
            </a:r>
          </a:p>
          <a:p>
            <a:pPr marL="457200" indent="-457200" algn="l">
              <a:lnSpc>
                <a:spcPct val="100000"/>
              </a:lnSpc>
              <a:spcBef>
                <a:spcPts val="600"/>
              </a:spcBef>
              <a:spcAft>
                <a:spcPts val="600"/>
              </a:spcAft>
              <a:buClr>
                <a:srgbClr val="C00000"/>
              </a:buClr>
              <a:buSzPct val="120000"/>
              <a:buBlip>
                <a:blip r:embed="rId3"/>
              </a:buBlip>
            </a:pPr>
            <a:r>
              <a:rPr lang="en-US" sz="2800" dirty="0" smtClean="0">
                <a:latin typeface="Rockwell" panose="02060603020205020403" pitchFamily="18" charset="0"/>
              </a:rPr>
              <a:t>WSC has rejected motions for lower-cost versions at least nine times </a:t>
            </a:r>
          </a:p>
          <a:p>
            <a:pPr marL="457200" indent="-457200" algn="l">
              <a:lnSpc>
                <a:spcPct val="100000"/>
              </a:lnSpc>
              <a:spcBef>
                <a:spcPts val="600"/>
              </a:spcBef>
              <a:spcAft>
                <a:spcPts val="600"/>
              </a:spcAft>
              <a:buClr>
                <a:srgbClr val="C00000"/>
              </a:buClr>
              <a:buSzPct val="120000"/>
              <a:buBlip>
                <a:blip r:embed="rId3"/>
              </a:buBlip>
            </a:pPr>
            <a:r>
              <a:rPr lang="en-US" sz="2800" dirty="0" smtClean="0">
                <a:latin typeface="Rockwell" panose="02060603020205020403" pitchFamily="18" charset="0"/>
              </a:rPr>
              <a:t>Lower-cost alternatives: </a:t>
            </a:r>
            <a:r>
              <a:rPr lang="en-US" sz="2800" i="1" dirty="0" smtClean="0">
                <a:latin typeface="Rockwell" panose="02060603020205020403" pitchFamily="18" charset="0"/>
              </a:rPr>
              <a:t>Intro Guide </a:t>
            </a:r>
            <a:r>
              <a:rPr lang="en-US" sz="2800" dirty="0" smtClean="0">
                <a:latin typeface="Rockwell" panose="02060603020205020403" pitchFamily="18" charset="0"/>
              </a:rPr>
              <a:t>&amp; Little White Book</a:t>
            </a:r>
          </a:p>
          <a:p>
            <a:pPr marL="457200" indent="-457200" algn="l">
              <a:lnSpc>
                <a:spcPct val="100000"/>
              </a:lnSpc>
              <a:spcBef>
                <a:spcPts val="600"/>
              </a:spcBef>
              <a:spcAft>
                <a:spcPts val="600"/>
              </a:spcAft>
              <a:buClr>
                <a:srgbClr val="C00000"/>
              </a:buClr>
              <a:buSzPct val="120000"/>
              <a:buBlip>
                <a:blip r:embed="rId3"/>
              </a:buBlip>
            </a:pPr>
            <a:r>
              <a:rPr lang="en-US" sz="2800" dirty="0" smtClean="0">
                <a:latin typeface="Rockwell" panose="02060603020205020403" pitchFamily="18" charset="0"/>
              </a:rPr>
              <a:t>Potential reduction income and services: $1.3 million</a:t>
            </a:r>
          </a:p>
        </p:txBody>
      </p:sp>
      <p:sp>
        <p:nvSpPr>
          <p:cNvPr id="7" name="Rectangle 6"/>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8: World Board Response </a:t>
            </a:r>
          </a:p>
        </p:txBody>
      </p:sp>
    </p:spTree>
    <p:extLst>
      <p:ext uri="{BB962C8B-B14F-4D97-AF65-F5344CB8AC3E}">
        <p14:creationId xmlns:p14="http://schemas.microsoft.com/office/powerpoint/2010/main" val="375009784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78451" y="545550"/>
            <a:ext cx="1147219" cy="1176597"/>
            <a:chOff x="578451" y="545550"/>
            <a:chExt cx="1147219" cy="1176597"/>
          </a:xfrm>
        </p:grpSpPr>
        <p:grpSp>
          <p:nvGrpSpPr>
            <p:cNvPr id="21" name="Group 20"/>
            <p:cNvGrpSpPr/>
            <p:nvPr/>
          </p:nvGrpSpPr>
          <p:grpSpPr>
            <a:xfrm>
              <a:off x="578451" y="545550"/>
              <a:ext cx="1147219" cy="1176597"/>
              <a:chOff x="10153426" y="3608259"/>
              <a:chExt cx="1080904" cy="1108583"/>
            </a:xfrm>
          </p:grpSpPr>
          <p:sp>
            <p:nvSpPr>
              <p:cNvPr id="33" name="Oval 32"/>
              <p:cNvSpPr/>
              <p:nvPr/>
            </p:nvSpPr>
            <p:spPr>
              <a:xfrm>
                <a:off x="10153426" y="3608259"/>
                <a:ext cx="1080904" cy="1080902"/>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9" name="Oval 38"/>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40"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22" name="Group 21"/>
            <p:cNvGrpSpPr/>
            <p:nvPr/>
          </p:nvGrpSpPr>
          <p:grpSpPr>
            <a:xfrm>
              <a:off x="693174" y="655852"/>
              <a:ext cx="929256" cy="922194"/>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
        <p:nvSpPr>
          <p:cNvPr id="17" name="TextBox 16"/>
          <p:cNvSpPr txBox="1"/>
          <p:nvPr/>
        </p:nvSpPr>
        <p:spPr>
          <a:xfrm>
            <a:off x="1138653" y="2104231"/>
            <a:ext cx="9463000" cy="2123658"/>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8</a:t>
            </a:r>
            <a:r>
              <a:rPr lang="en-US" sz="3300" b="1" dirty="0">
                <a:solidFill>
                  <a:prstClr val="black"/>
                </a:solidFill>
                <a:latin typeface="Rockwell" panose="02060603020205020403" pitchFamily="18" charset="0"/>
              </a:rPr>
              <a:t>: </a:t>
            </a:r>
            <a:r>
              <a:rPr lang="en-US" sz="3300" dirty="0">
                <a:solidFill>
                  <a:prstClr val="black"/>
                </a:solidFill>
                <a:latin typeface="Rockwell" panose="02060603020205020403" pitchFamily="18" charset="0"/>
              </a:rPr>
              <a:t>To direct NAWS to produce a low-cost paperback English version of the Basic Text which contains only the first ten chapters called “Our Program</a:t>
            </a:r>
            <a:r>
              <a:rPr lang="en-US" sz="3300" dirty="0" smtClean="0">
                <a:solidFill>
                  <a:prstClr val="black"/>
                </a:solidFill>
                <a:latin typeface="Rockwell" panose="02060603020205020403" pitchFamily="18" charset="0"/>
              </a:rPr>
              <a:t>”.</a:t>
            </a:r>
            <a:endParaRPr lang="en-US" sz="3300" dirty="0">
              <a:solidFill>
                <a:prstClr val="black"/>
              </a:solidFill>
              <a:latin typeface="Rockwell" panose="02060603020205020403" pitchFamily="18" charset="0"/>
            </a:endParaRPr>
          </a:p>
        </p:txBody>
      </p:sp>
      <p:sp>
        <p:nvSpPr>
          <p:cNvPr id="18" name="Subtitle 61"/>
          <p:cNvSpPr txBox="1">
            <a:spLocks/>
          </p:cNvSpPr>
          <p:nvPr/>
        </p:nvSpPr>
        <p:spPr>
          <a:xfrm>
            <a:off x="1745509" y="4472473"/>
            <a:ext cx="7340876"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provide a cost effective means to carry our message and fulfill our primary purpose</a:t>
            </a:r>
            <a:r>
              <a:rPr lang="en-US" sz="3000" dirty="0" smtClean="0">
                <a:solidFill>
                  <a:prstClr val="black"/>
                </a:solidFill>
              </a:rPr>
              <a:t>.</a:t>
            </a:r>
          </a:p>
        </p:txBody>
      </p:sp>
    </p:spTree>
    <p:extLst>
      <p:ext uri="{BB962C8B-B14F-4D97-AF65-F5344CB8AC3E}">
        <p14:creationId xmlns:p14="http://schemas.microsoft.com/office/powerpoint/2010/main" val="123851220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13"/>
          <a:stretch/>
        </p:blipFill>
        <p:spPr>
          <a:xfrm>
            <a:off x="566057" y="345847"/>
            <a:ext cx="4726441" cy="614244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867540" y="1170257"/>
            <a:ext cx="5984825" cy="3323987"/>
          </a:xfrm>
          <a:prstGeom prst="rect">
            <a:avLst/>
          </a:prstGeom>
          <a:noFill/>
        </p:spPr>
        <p:txBody>
          <a:bodyPr wrap="square" rtlCol="0">
            <a:spAutoFit/>
          </a:bodyPr>
          <a:lstStyle/>
          <a:p>
            <a:r>
              <a:rPr lang="en-US" sz="3200" dirty="0" smtClean="0">
                <a:latin typeface="Rockwell" panose="02060603020205020403" pitchFamily="18" charset="0"/>
              </a:rPr>
              <a:t>See </a:t>
            </a:r>
            <a:r>
              <a:rPr lang="en-US" sz="2800" dirty="0" smtClean="0">
                <a:latin typeface="Rockwell" panose="02060603020205020403" pitchFamily="18" charset="0"/>
                <a:hlinkClick r:id="rId4"/>
              </a:rPr>
              <a:t>www.na.org/conference</a:t>
            </a:r>
            <a:r>
              <a:rPr lang="en-US" sz="2800" dirty="0" smtClean="0">
                <a:latin typeface="Rockwell" panose="02060603020205020403" pitchFamily="18" charset="0"/>
              </a:rPr>
              <a:t>  </a:t>
            </a:r>
            <a:endParaRPr lang="en-US" sz="2800" dirty="0">
              <a:latin typeface="Rockwell" panose="02060603020205020403" pitchFamily="18" charset="0"/>
            </a:endParaRPr>
          </a:p>
          <a:p>
            <a:r>
              <a:rPr lang="en-US" sz="3200" dirty="0" smtClean="0">
                <a:latin typeface="Rockwell" panose="02060603020205020403" pitchFamily="18" charset="0"/>
              </a:rPr>
              <a:t>for more, including:</a:t>
            </a:r>
          </a:p>
          <a:p>
            <a:pPr marL="860425" lvl="1" indent="-403225">
              <a:spcBef>
                <a:spcPts val="1200"/>
              </a:spcBef>
              <a:buBlip>
                <a:blip r:embed="rId5"/>
              </a:buBlip>
            </a:pPr>
            <a:r>
              <a:rPr lang="en-US" sz="2800" dirty="0" smtClean="0">
                <a:latin typeface="Rockwell" panose="02060603020205020403" pitchFamily="18" charset="0"/>
              </a:rPr>
              <a:t>3 more videos</a:t>
            </a:r>
          </a:p>
          <a:p>
            <a:pPr marL="860425" lvl="1" indent="-403225">
              <a:spcBef>
                <a:spcPts val="1200"/>
              </a:spcBef>
              <a:buBlip>
                <a:blip r:embed="rId5"/>
              </a:buBlip>
            </a:pPr>
            <a:r>
              <a:rPr lang="en-US" sz="2800" dirty="0" smtClean="0">
                <a:latin typeface="Rockwell" panose="02060603020205020403" pitchFamily="18" charset="0"/>
              </a:rPr>
              <a:t>The complete </a:t>
            </a:r>
            <a:r>
              <a:rPr lang="en-US" sz="2800" i="1" dirty="0" smtClean="0">
                <a:latin typeface="Rockwell" panose="02060603020205020403" pitchFamily="18" charset="0"/>
              </a:rPr>
              <a:t>Conference Agenda Report</a:t>
            </a:r>
            <a:r>
              <a:rPr lang="en-US" sz="2800" dirty="0" smtClean="0">
                <a:latin typeface="Rockwell" panose="02060603020205020403" pitchFamily="18" charset="0"/>
              </a:rPr>
              <a:t> in pdf</a:t>
            </a:r>
          </a:p>
          <a:p>
            <a:pPr>
              <a:spcBef>
                <a:spcPts val="1200"/>
              </a:spcBef>
            </a:pPr>
            <a:endParaRPr lang="en-US" sz="3200" b="1" dirty="0" smtClean="0">
              <a:latin typeface="Rockwell" panose="02060603020205020403" pitchFamily="18" charset="0"/>
            </a:endParaRPr>
          </a:p>
        </p:txBody>
      </p:sp>
    </p:spTree>
    <p:extLst>
      <p:ext uri="{BB962C8B-B14F-4D97-AF65-F5344CB8AC3E}">
        <p14:creationId xmlns:p14="http://schemas.microsoft.com/office/powerpoint/2010/main" val="237466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sp>
        <p:nvSpPr>
          <p:cNvPr id="43" name="Subtitle 61"/>
          <p:cNvSpPr txBox="1">
            <a:spLocks/>
          </p:cNvSpPr>
          <p:nvPr/>
        </p:nvSpPr>
        <p:spPr>
          <a:xfrm>
            <a:off x="982194" y="2374555"/>
            <a:ext cx="10367654" cy="605423"/>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marL="4403725" indent="-4403725"/>
            <a:r>
              <a:rPr lang="en-US" sz="4000" b="1" dirty="0" smtClean="0"/>
              <a:t>A </a:t>
            </a:r>
            <a:r>
              <a:rPr lang="en-US" sz="4000" b="1" i="1" dirty="0" smtClean="0"/>
              <a:t>CAR </a:t>
            </a:r>
            <a:r>
              <a:rPr lang="en-US" sz="4000" b="1" dirty="0"/>
              <a:t>First &gt; &gt; &gt; a single </a:t>
            </a:r>
            <a:r>
              <a:rPr lang="en-US" sz="4000" b="1" dirty="0" smtClean="0"/>
              <a:t>motion with more than one maker </a:t>
            </a:r>
          </a:p>
          <a:p>
            <a:pPr marL="1371600" indent="-396875">
              <a:lnSpc>
                <a:spcPct val="100000"/>
              </a:lnSpc>
              <a:spcBef>
                <a:spcPts val="1800"/>
              </a:spcBef>
              <a:buSzPct val="100000"/>
              <a:buBlip>
                <a:blip r:embed="rId4"/>
              </a:buBlip>
              <a:tabLst>
                <a:tab pos="1371600" algn="l"/>
              </a:tabLst>
            </a:pPr>
            <a:r>
              <a:rPr lang="en-US" sz="3200" b="1" dirty="0" smtClean="0"/>
              <a:t>Five motions with related ideas</a:t>
            </a:r>
          </a:p>
          <a:p>
            <a:pPr marL="1371600" indent="-396875">
              <a:lnSpc>
                <a:spcPct val="100000"/>
              </a:lnSpc>
              <a:spcBef>
                <a:spcPts val="1800"/>
              </a:spcBef>
              <a:buSzPct val="100000"/>
              <a:buBlip>
                <a:blip r:embed="rId4"/>
              </a:buBlip>
              <a:tabLst>
                <a:tab pos="1371600" algn="l"/>
              </a:tabLst>
            </a:pPr>
            <a:r>
              <a:rPr lang="en-US" sz="3200" b="1" dirty="0" smtClean="0"/>
              <a:t>Motion-makers collaborated</a:t>
            </a:r>
          </a:p>
          <a:p>
            <a:pPr algn="ctr">
              <a:spcAft>
                <a:spcPts val="1200"/>
              </a:spcAft>
            </a:pPr>
            <a:endParaRPr lang="en-US" sz="4400" b="1" dirty="0"/>
          </a:p>
        </p:txBody>
      </p:sp>
      <p:cxnSp>
        <p:nvCxnSpPr>
          <p:cNvPr id="8" name="Straight Connector 7"/>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5988"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grpSp>
        <p:nvGrpSpPr>
          <p:cNvPr id="11" name="Group 10"/>
          <p:cNvGrpSpPr/>
          <p:nvPr/>
        </p:nvGrpSpPr>
        <p:grpSpPr>
          <a:xfrm>
            <a:off x="10932351" y="1658546"/>
            <a:ext cx="674312" cy="865057"/>
            <a:chOff x="1231571" y="4361371"/>
            <a:chExt cx="441534" cy="566432"/>
          </a:xfrm>
        </p:grpSpPr>
        <p:sp>
          <p:nvSpPr>
            <p:cNvPr id="12" name="Oval 11"/>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3" name="Oval 12"/>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1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15" name="Group 14"/>
            <p:cNvGrpSpPr/>
            <p:nvPr/>
          </p:nvGrpSpPr>
          <p:grpSpPr>
            <a:xfrm>
              <a:off x="1279932" y="4408863"/>
              <a:ext cx="357645" cy="354927"/>
              <a:chOff x="10258320" y="3709861"/>
              <a:chExt cx="875540" cy="868886"/>
            </a:xfrm>
          </p:grpSpPr>
          <p:cxnSp>
            <p:nvCxnSpPr>
              <p:cNvPr id="16" name="Straight Connector 1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0335367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13"/>
          <a:stretch/>
        </p:blipFill>
        <p:spPr>
          <a:xfrm>
            <a:off x="566057" y="345847"/>
            <a:ext cx="4726441" cy="614244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867540" y="1170257"/>
            <a:ext cx="5984825" cy="4832092"/>
          </a:xfrm>
          <a:prstGeom prst="rect">
            <a:avLst/>
          </a:prstGeom>
          <a:noFill/>
        </p:spPr>
        <p:txBody>
          <a:bodyPr wrap="square" rtlCol="0">
            <a:spAutoFit/>
          </a:bodyPr>
          <a:lstStyle/>
          <a:p>
            <a:r>
              <a:rPr lang="en-US" sz="3200" dirty="0" smtClean="0">
                <a:latin typeface="Rockwell" panose="02060603020205020403" pitchFamily="18" charset="0"/>
              </a:rPr>
              <a:t>See </a:t>
            </a:r>
            <a:r>
              <a:rPr lang="en-US" sz="2800" dirty="0" smtClean="0">
                <a:latin typeface="Rockwell" panose="02060603020205020403" pitchFamily="18" charset="0"/>
                <a:hlinkClick r:id="rId4"/>
              </a:rPr>
              <a:t>www.na.org/conference</a:t>
            </a:r>
            <a:r>
              <a:rPr lang="en-US" sz="2800" dirty="0" smtClean="0">
                <a:latin typeface="Rockwell" panose="02060603020205020403" pitchFamily="18" charset="0"/>
              </a:rPr>
              <a:t>  </a:t>
            </a:r>
            <a:endParaRPr lang="en-US" sz="2800" dirty="0">
              <a:latin typeface="Rockwell" panose="02060603020205020403" pitchFamily="18" charset="0"/>
            </a:endParaRPr>
          </a:p>
          <a:p>
            <a:r>
              <a:rPr lang="en-US" sz="3200" dirty="0" smtClean="0">
                <a:latin typeface="Rockwell" panose="02060603020205020403" pitchFamily="18" charset="0"/>
              </a:rPr>
              <a:t>for more, including:</a:t>
            </a:r>
          </a:p>
          <a:p>
            <a:pPr marL="860425" lvl="1" indent="-403225">
              <a:spcBef>
                <a:spcPts val="1200"/>
              </a:spcBef>
              <a:buBlip>
                <a:blip r:embed="rId5"/>
              </a:buBlip>
            </a:pPr>
            <a:r>
              <a:rPr lang="en-US" sz="2800" dirty="0" smtClean="0">
                <a:latin typeface="Rockwell" panose="02060603020205020403" pitchFamily="18" charset="0"/>
              </a:rPr>
              <a:t>3 more videos</a:t>
            </a:r>
          </a:p>
          <a:p>
            <a:pPr marL="860425" lvl="1" indent="-403225">
              <a:spcBef>
                <a:spcPts val="1200"/>
              </a:spcBef>
              <a:buBlip>
                <a:blip r:embed="rId5"/>
              </a:buBlip>
            </a:pPr>
            <a:r>
              <a:rPr lang="en-US" sz="2800" dirty="0" smtClean="0">
                <a:latin typeface="Rockwell" panose="02060603020205020403" pitchFamily="18" charset="0"/>
              </a:rPr>
              <a:t>The complete </a:t>
            </a:r>
            <a:r>
              <a:rPr lang="en-US" sz="2800" i="1" dirty="0" smtClean="0">
                <a:latin typeface="Rockwell" panose="02060603020205020403" pitchFamily="18" charset="0"/>
              </a:rPr>
              <a:t>Conference Agenda Report</a:t>
            </a:r>
            <a:r>
              <a:rPr lang="en-US" sz="2800" dirty="0" smtClean="0">
                <a:latin typeface="Rockwell" panose="02060603020205020403" pitchFamily="18" charset="0"/>
              </a:rPr>
              <a:t> in pdf</a:t>
            </a:r>
          </a:p>
          <a:p>
            <a:pPr>
              <a:spcBef>
                <a:spcPts val="1200"/>
              </a:spcBef>
            </a:pPr>
            <a:endParaRPr lang="en-US" sz="3200" b="1" dirty="0" smtClean="0">
              <a:latin typeface="Rockwell" panose="02060603020205020403" pitchFamily="18" charset="0"/>
            </a:endParaRPr>
          </a:p>
          <a:p>
            <a:pPr>
              <a:spcBef>
                <a:spcPts val="1200"/>
              </a:spcBef>
            </a:pPr>
            <a:r>
              <a:rPr lang="en-US" sz="3200" b="1" dirty="0" smtClean="0">
                <a:latin typeface="Rockwell" panose="02060603020205020403" pitchFamily="18" charset="0"/>
              </a:rPr>
              <a:t>Questions? </a:t>
            </a:r>
          </a:p>
          <a:p>
            <a:pPr>
              <a:spcBef>
                <a:spcPts val="1200"/>
              </a:spcBef>
            </a:pPr>
            <a:r>
              <a:rPr lang="en-US" sz="2800" b="1" dirty="0">
                <a:latin typeface="Rockwell" panose="02060603020205020403" pitchFamily="18" charset="0"/>
              </a:rPr>
              <a:t> </a:t>
            </a:r>
            <a:r>
              <a:rPr lang="en-US" sz="2800" b="1" dirty="0" smtClean="0">
                <a:latin typeface="Rockwell" panose="02060603020205020403" pitchFamily="18" charset="0"/>
              </a:rPr>
              <a:t>  </a:t>
            </a:r>
            <a:r>
              <a:rPr lang="en-US" sz="2800" dirty="0" smtClean="0">
                <a:latin typeface="Rockwell" panose="02060603020205020403" pitchFamily="18" charset="0"/>
              </a:rPr>
              <a:t>Contact us at </a:t>
            </a:r>
            <a:r>
              <a:rPr lang="en-US" sz="2800" dirty="0" smtClean="0">
                <a:latin typeface="Rockwell" panose="02060603020205020403" pitchFamily="18" charset="0"/>
                <a:hlinkClick r:id="rId6"/>
              </a:rPr>
              <a:t>worldboard@na.org</a:t>
            </a:r>
            <a:r>
              <a:rPr lang="en-US" sz="2800" dirty="0" smtClean="0">
                <a:latin typeface="Rockwell" panose="02060603020205020403" pitchFamily="18" charset="0"/>
              </a:rPr>
              <a:t> </a:t>
            </a:r>
          </a:p>
          <a:p>
            <a:endParaRPr lang="en-US" dirty="0">
              <a:latin typeface="Rockwell" panose="02060603020205020403" pitchFamily="18" charset="0"/>
            </a:endParaRPr>
          </a:p>
        </p:txBody>
      </p:sp>
    </p:spTree>
    <p:extLst>
      <p:ext uri="{BB962C8B-B14F-4D97-AF65-F5344CB8AC3E}">
        <p14:creationId xmlns:p14="http://schemas.microsoft.com/office/powerpoint/2010/main" val="3954926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sp>
        <p:nvSpPr>
          <p:cNvPr id="43" name="Subtitle 61"/>
          <p:cNvSpPr txBox="1">
            <a:spLocks/>
          </p:cNvSpPr>
          <p:nvPr/>
        </p:nvSpPr>
        <p:spPr>
          <a:xfrm>
            <a:off x="982194" y="2374555"/>
            <a:ext cx="10367654" cy="605423"/>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marL="4403725" indent="-4403725"/>
            <a:r>
              <a:rPr lang="en-US" sz="4000" b="1" dirty="0" smtClean="0"/>
              <a:t>A </a:t>
            </a:r>
            <a:r>
              <a:rPr lang="en-US" sz="4000" b="1" i="1" dirty="0" smtClean="0"/>
              <a:t>CAR </a:t>
            </a:r>
            <a:r>
              <a:rPr lang="en-US" sz="4000" b="1" dirty="0"/>
              <a:t>First &gt; &gt; &gt; a single </a:t>
            </a:r>
            <a:r>
              <a:rPr lang="en-US" sz="4000" b="1" dirty="0" smtClean="0"/>
              <a:t>motion with more than one maker </a:t>
            </a:r>
          </a:p>
          <a:p>
            <a:pPr marL="1371600" indent="-396875">
              <a:lnSpc>
                <a:spcPct val="100000"/>
              </a:lnSpc>
              <a:spcBef>
                <a:spcPts val="1800"/>
              </a:spcBef>
              <a:buSzPct val="100000"/>
              <a:buBlip>
                <a:blip r:embed="rId4"/>
              </a:buBlip>
              <a:tabLst>
                <a:tab pos="1371600" algn="l"/>
              </a:tabLst>
            </a:pPr>
            <a:r>
              <a:rPr lang="en-US" sz="3200" b="1" dirty="0" smtClean="0"/>
              <a:t>Five motions with related ideas</a:t>
            </a:r>
          </a:p>
          <a:p>
            <a:pPr marL="1371600" indent="-396875">
              <a:lnSpc>
                <a:spcPct val="100000"/>
              </a:lnSpc>
              <a:spcBef>
                <a:spcPts val="1800"/>
              </a:spcBef>
              <a:buSzPct val="100000"/>
              <a:buBlip>
                <a:blip r:embed="rId4"/>
              </a:buBlip>
              <a:tabLst>
                <a:tab pos="1371600" algn="l"/>
              </a:tabLst>
            </a:pPr>
            <a:r>
              <a:rPr lang="en-US" sz="3200" b="1" dirty="0" smtClean="0"/>
              <a:t>Motion-makers collaborated</a:t>
            </a:r>
          </a:p>
          <a:p>
            <a:pPr marL="1371600" indent="-396875">
              <a:lnSpc>
                <a:spcPct val="100000"/>
              </a:lnSpc>
              <a:spcBef>
                <a:spcPts val="1800"/>
              </a:spcBef>
              <a:buSzPct val="100000"/>
              <a:buBlip>
                <a:blip r:embed="rId4"/>
              </a:buBlip>
              <a:tabLst>
                <a:tab pos="1371600" algn="l"/>
              </a:tabLst>
            </a:pPr>
            <a:r>
              <a:rPr lang="en-US" sz="3200" b="1" dirty="0" smtClean="0"/>
              <a:t>Outcome: a three-region motion</a:t>
            </a:r>
          </a:p>
          <a:p>
            <a:pPr algn="ctr">
              <a:spcAft>
                <a:spcPts val="1200"/>
              </a:spcAft>
            </a:pPr>
            <a:endParaRPr lang="en-US" sz="4400" b="1" dirty="0"/>
          </a:p>
        </p:txBody>
      </p:sp>
      <p:cxnSp>
        <p:nvCxnSpPr>
          <p:cNvPr id="8" name="Straight Connector 7"/>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5988"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grpSp>
        <p:nvGrpSpPr>
          <p:cNvPr id="11" name="Group 10"/>
          <p:cNvGrpSpPr/>
          <p:nvPr/>
        </p:nvGrpSpPr>
        <p:grpSpPr>
          <a:xfrm>
            <a:off x="10932351" y="1658546"/>
            <a:ext cx="674312" cy="865057"/>
            <a:chOff x="1231571" y="4361371"/>
            <a:chExt cx="441534" cy="566432"/>
          </a:xfrm>
        </p:grpSpPr>
        <p:sp>
          <p:nvSpPr>
            <p:cNvPr id="12" name="Oval 11"/>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3" name="Oval 12"/>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1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15" name="Group 14"/>
            <p:cNvGrpSpPr/>
            <p:nvPr/>
          </p:nvGrpSpPr>
          <p:grpSpPr>
            <a:xfrm>
              <a:off x="1279932" y="4408863"/>
              <a:ext cx="357645" cy="354927"/>
              <a:chOff x="10258320" y="3709861"/>
              <a:chExt cx="875540" cy="868886"/>
            </a:xfrm>
          </p:grpSpPr>
          <p:cxnSp>
            <p:nvCxnSpPr>
              <p:cNvPr id="16" name="Straight Connector 1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71546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sp>
        <p:nvSpPr>
          <p:cNvPr id="43" name="Subtitle 61"/>
          <p:cNvSpPr txBox="1">
            <a:spLocks/>
          </p:cNvSpPr>
          <p:nvPr/>
        </p:nvSpPr>
        <p:spPr>
          <a:xfrm>
            <a:off x="982194" y="2374555"/>
            <a:ext cx="10367654" cy="605423"/>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marL="4403725" indent="-4403725"/>
            <a:r>
              <a:rPr lang="en-US" sz="4000" b="1" dirty="0" smtClean="0"/>
              <a:t>A </a:t>
            </a:r>
            <a:r>
              <a:rPr lang="en-US" sz="4000" b="1" i="1" dirty="0" smtClean="0"/>
              <a:t>CAR </a:t>
            </a:r>
            <a:r>
              <a:rPr lang="en-US" sz="4000" b="1" dirty="0"/>
              <a:t>First &gt; &gt; &gt; a single </a:t>
            </a:r>
            <a:r>
              <a:rPr lang="en-US" sz="4000" b="1" dirty="0" smtClean="0"/>
              <a:t>motion with more than one maker </a:t>
            </a:r>
          </a:p>
          <a:p>
            <a:pPr marL="1371600" indent="-396875">
              <a:lnSpc>
                <a:spcPct val="100000"/>
              </a:lnSpc>
              <a:spcBef>
                <a:spcPts val="1800"/>
              </a:spcBef>
              <a:buSzPct val="100000"/>
              <a:buBlip>
                <a:blip r:embed="rId4"/>
              </a:buBlip>
              <a:tabLst>
                <a:tab pos="1371600" algn="l"/>
              </a:tabLst>
            </a:pPr>
            <a:r>
              <a:rPr lang="en-US" sz="3200" b="1" dirty="0" smtClean="0"/>
              <a:t>Five motions with related ideas</a:t>
            </a:r>
          </a:p>
          <a:p>
            <a:pPr marL="1371600" indent="-396875">
              <a:lnSpc>
                <a:spcPct val="100000"/>
              </a:lnSpc>
              <a:spcBef>
                <a:spcPts val="1800"/>
              </a:spcBef>
              <a:buSzPct val="100000"/>
              <a:buBlip>
                <a:blip r:embed="rId4"/>
              </a:buBlip>
              <a:tabLst>
                <a:tab pos="1371600" algn="l"/>
              </a:tabLst>
            </a:pPr>
            <a:r>
              <a:rPr lang="en-US" sz="3200" b="1" dirty="0" smtClean="0"/>
              <a:t>Motion-makers collaborated</a:t>
            </a:r>
          </a:p>
          <a:p>
            <a:pPr marL="1371600" indent="-396875">
              <a:lnSpc>
                <a:spcPct val="100000"/>
              </a:lnSpc>
              <a:spcBef>
                <a:spcPts val="1800"/>
              </a:spcBef>
              <a:buSzPct val="100000"/>
              <a:buBlip>
                <a:blip r:embed="rId4"/>
              </a:buBlip>
              <a:tabLst>
                <a:tab pos="1371600" algn="l"/>
              </a:tabLst>
            </a:pPr>
            <a:r>
              <a:rPr lang="en-US" sz="3200" b="1" dirty="0" smtClean="0"/>
              <a:t>Outcome: a three-region motion</a:t>
            </a:r>
          </a:p>
          <a:p>
            <a:pPr marL="1371600" indent="-396875">
              <a:lnSpc>
                <a:spcPct val="100000"/>
              </a:lnSpc>
              <a:spcBef>
                <a:spcPts val="1800"/>
              </a:spcBef>
              <a:buSzPct val="100000"/>
              <a:buBlip>
                <a:blip r:embed="rId4"/>
              </a:buBlip>
              <a:tabLst>
                <a:tab pos="1371600" algn="l"/>
              </a:tabLst>
            </a:pPr>
            <a:r>
              <a:rPr lang="en-US" sz="3200" b="1" dirty="0" smtClean="0"/>
              <a:t>Combined result improves </a:t>
            </a:r>
            <a:r>
              <a:rPr lang="en-US" sz="3200" b="1" i="1" dirty="0" smtClean="0"/>
              <a:t>CAR</a:t>
            </a:r>
            <a:r>
              <a:rPr lang="en-US" sz="3200" b="1" dirty="0" smtClean="0"/>
              <a:t> workshops</a:t>
            </a:r>
          </a:p>
          <a:p>
            <a:pPr marL="457200" indent="-457200">
              <a:buSzPct val="100000"/>
              <a:buBlip>
                <a:blip r:embed="rId4"/>
              </a:buBlip>
            </a:pPr>
            <a:endParaRPr lang="en-US" sz="3200" b="1" dirty="0" smtClean="0"/>
          </a:p>
          <a:p>
            <a:pPr algn="ctr">
              <a:spcAft>
                <a:spcPts val="1200"/>
              </a:spcAft>
            </a:pPr>
            <a:endParaRPr lang="en-US" sz="4400" b="1" dirty="0"/>
          </a:p>
        </p:txBody>
      </p:sp>
      <p:cxnSp>
        <p:nvCxnSpPr>
          <p:cNvPr id="8" name="Straight Connector 7"/>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5988"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grpSp>
        <p:nvGrpSpPr>
          <p:cNvPr id="11" name="Group 10"/>
          <p:cNvGrpSpPr/>
          <p:nvPr/>
        </p:nvGrpSpPr>
        <p:grpSpPr>
          <a:xfrm>
            <a:off x="10932351" y="1658546"/>
            <a:ext cx="674312" cy="865057"/>
            <a:chOff x="1231571" y="4361371"/>
            <a:chExt cx="441534" cy="566432"/>
          </a:xfrm>
        </p:grpSpPr>
        <p:sp>
          <p:nvSpPr>
            <p:cNvPr id="12" name="Oval 11"/>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3" name="Oval 12"/>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1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15" name="Group 14"/>
            <p:cNvGrpSpPr/>
            <p:nvPr/>
          </p:nvGrpSpPr>
          <p:grpSpPr>
            <a:xfrm>
              <a:off x="1279932" y="4408863"/>
              <a:ext cx="357645" cy="354927"/>
              <a:chOff x="10258320" y="3709861"/>
              <a:chExt cx="875540" cy="868886"/>
            </a:xfrm>
          </p:grpSpPr>
          <p:cxnSp>
            <p:nvCxnSpPr>
              <p:cNvPr id="16" name="Straight Connector 1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91217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cxnSp>
        <p:nvCxnSpPr>
          <p:cNvPr id="14" name="Straight Connector 13"/>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988"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grpSp>
        <p:nvGrpSpPr>
          <p:cNvPr id="17" name="Group 16"/>
          <p:cNvGrpSpPr/>
          <p:nvPr/>
        </p:nvGrpSpPr>
        <p:grpSpPr>
          <a:xfrm>
            <a:off x="10932351" y="1658546"/>
            <a:ext cx="674312" cy="865057"/>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9" name="Oval 18"/>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0"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1" name="Group 20"/>
            <p:cNvGrpSpPr/>
            <p:nvPr/>
          </p:nvGrpSpPr>
          <p:grpSpPr>
            <a:xfrm>
              <a:off x="1279932" y="4408863"/>
              <a:ext cx="357645" cy="354927"/>
              <a:chOff x="10258320" y="3709861"/>
              <a:chExt cx="875540" cy="868886"/>
            </a:xfrm>
          </p:grpSpPr>
          <p:cxnSp>
            <p:nvCxnSpPr>
              <p:cNvPr id="22" name="Straight Connector 21"/>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46277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btitle 61"/>
          <p:cNvSpPr txBox="1">
            <a:spLocks/>
          </p:cNvSpPr>
          <p:nvPr/>
        </p:nvSpPr>
        <p:spPr>
          <a:xfrm>
            <a:off x="546014" y="2705265"/>
            <a:ext cx="11240012" cy="293558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buSzPct val="150000"/>
            </a:pPr>
            <a:r>
              <a:rPr lang="en-US" sz="3600" dirty="0" smtClean="0"/>
              <a:t>The World Board’s responsibility to regions</a:t>
            </a:r>
            <a:endParaRPr lang="en-US" sz="3600" dirty="0"/>
          </a:p>
        </p:txBody>
      </p: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cxnSp>
        <p:nvCxnSpPr>
          <p:cNvPr id="14" name="Straight Connector 13"/>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988"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grpSp>
        <p:nvGrpSpPr>
          <p:cNvPr id="17" name="Group 16"/>
          <p:cNvGrpSpPr/>
          <p:nvPr/>
        </p:nvGrpSpPr>
        <p:grpSpPr>
          <a:xfrm>
            <a:off x="10932351" y="1658546"/>
            <a:ext cx="674312" cy="865057"/>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9" name="Oval 18"/>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0"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1" name="Group 20"/>
            <p:cNvGrpSpPr/>
            <p:nvPr/>
          </p:nvGrpSpPr>
          <p:grpSpPr>
            <a:xfrm>
              <a:off x="1279932" y="4408863"/>
              <a:ext cx="357645" cy="354927"/>
              <a:chOff x="10258320" y="3709861"/>
              <a:chExt cx="875540" cy="868886"/>
            </a:xfrm>
          </p:grpSpPr>
          <p:cxnSp>
            <p:nvCxnSpPr>
              <p:cNvPr id="22" name="Straight Connector 21"/>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82674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btitle 61"/>
          <p:cNvSpPr txBox="1">
            <a:spLocks/>
          </p:cNvSpPr>
          <p:nvPr/>
        </p:nvSpPr>
        <p:spPr>
          <a:xfrm>
            <a:off x="546014" y="2705265"/>
            <a:ext cx="11240012" cy="293558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buSzPct val="150000"/>
            </a:pPr>
            <a:r>
              <a:rPr lang="en-US" sz="3600" dirty="0" smtClean="0"/>
              <a:t>The World Board’s responsibility to regions</a:t>
            </a:r>
            <a:endParaRPr lang="en-US" sz="3600" dirty="0"/>
          </a:p>
          <a:p>
            <a:pPr marL="1485900" lvl="2" indent="-571500">
              <a:lnSpc>
                <a:spcPct val="100000"/>
              </a:lnSpc>
              <a:spcBef>
                <a:spcPts val="1200"/>
              </a:spcBef>
              <a:buSzPct val="110000"/>
              <a:buBlip>
                <a:blip r:embed="rId3"/>
              </a:buBlip>
            </a:pPr>
            <a:r>
              <a:rPr lang="en-US" sz="3200" dirty="0" smtClean="0">
                <a:solidFill>
                  <a:schemeClr val="tx1"/>
                </a:solidFill>
                <a:latin typeface="Rockwell" panose="02060603020205020403" pitchFamily="18" charset="0"/>
              </a:rPr>
              <a:t>Clearly expressed</a:t>
            </a:r>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cxnSp>
        <p:nvCxnSpPr>
          <p:cNvPr id="14" name="Straight Connector 13"/>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988"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grpSp>
        <p:nvGrpSpPr>
          <p:cNvPr id="17" name="Group 16"/>
          <p:cNvGrpSpPr/>
          <p:nvPr/>
        </p:nvGrpSpPr>
        <p:grpSpPr>
          <a:xfrm>
            <a:off x="10932351" y="1658546"/>
            <a:ext cx="674312" cy="865057"/>
            <a:chOff x="1231571" y="4361371"/>
            <a:chExt cx="441534" cy="566432"/>
          </a:xfrm>
        </p:grpSpPr>
        <p:sp>
          <p:nvSpPr>
            <p:cNvPr id="18" name="Oval 17"/>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9" name="Oval 18"/>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0"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1" name="Group 20"/>
            <p:cNvGrpSpPr/>
            <p:nvPr/>
          </p:nvGrpSpPr>
          <p:grpSpPr>
            <a:xfrm>
              <a:off x="1279932" y="4408863"/>
              <a:ext cx="357645" cy="354927"/>
              <a:chOff x="10258320" y="3709861"/>
              <a:chExt cx="875540" cy="868886"/>
            </a:xfrm>
          </p:grpSpPr>
          <p:cxnSp>
            <p:nvCxnSpPr>
              <p:cNvPr id="22" name="Straight Connector 21"/>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15234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btitle 61"/>
          <p:cNvSpPr txBox="1">
            <a:spLocks/>
          </p:cNvSpPr>
          <p:nvPr/>
        </p:nvSpPr>
        <p:spPr>
          <a:xfrm>
            <a:off x="546014" y="2705265"/>
            <a:ext cx="11240012" cy="293558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buSzPct val="150000"/>
            </a:pPr>
            <a:r>
              <a:rPr lang="en-US" sz="3600" dirty="0" smtClean="0"/>
              <a:t>The World Board’s responsibility to regions</a:t>
            </a:r>
            <a:endParaRPr lang="en-US" sz="3600" dirty="0"/>
          </a:p>
          <a:p>
            <a:pPr marL="1485900" lvl="2" indent="-571500">
              <a:lnSpc>
                <a:spcPct val="100000"/>
              </a:lnSpc>
              <a:spcBef>
                <a:spcPts val="1200"/>
              </a:spcBef>
              <a:buSzPct val="110000"/>
              <a:buBlip>
                <a:blip r:embed="rId3"/>
              </a:buBlip>
            </a:pPr>
            <a:r>
              <a:rPr lang="en-US" sz="3200" dirty="0" smtClean="0">
                <a:solidFill>
                  <a:schemeClr val="tx1"/>
                </a:solidFill>
                <a:latin typeface="Rockwell" panose="02060603020205020403" pitchFamily="18" charset="0"/>
              </a:rPr>
              <a:t>Clearly expressed</a:t>
            </a:r>
          </a:p>
          <a:p>
            <a:pPr marL="1485900" lvl="2" indent="-571500">
              <a:lnSpc>
                <a:spcPct val="100000"/>
              </a:lnSpc>
              <a:spcBef>
                <a:spcPts val="1200"/>
              </a:spcBef>
              <a:buSzPct val="110000"/>
              <a:buBlip>
                <a:blip r:embed="rId3"/>
              </a:buBlip>
            </a:pPr>
            <a:r>
              <a:rPr lang="en-US" sz="3200" dirty="0" smtClean="0">
                <a:solidFill>
                  <a:schemeClr val="tx1"/>
                </a:solidFill>
                <a:latin typeface="Rockwell" panose="02060603020205020403" pitchFamily="18" charset="0"/>
              </a:rPr>
              <a:t>Easily understood</a:t>
            </a:r>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cxnSp>
        <p:nvCxnSpPr>
          <p:cNvPr id="14" name="Straight Connector 13"/>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988"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grpSp>
        <p:nvGrpSpPr>
          <p:cNvPr id="17" name="Group 16"/>
          <p:cNvGrpSpPr/>
          <p:nvPr/>
        </p:nvGrpSpPr>
        <p:grpSpPr>
          <a:xfrm>
            <a:off x="10932351" y="1658546"/>
            <a:ext cx="674312" cy="865057"/>
            <a:chOff x="1231571" y="4361371"/>
            <a:chExt cx="441534" cy="566432"/>
          </a:xfrm>
        </p:grpSpPr>
        <p:sp>
          <p:nvSpPr>
            <p:cNvPr id="18" name="Oval 17"/>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9" name="Oval 18"/>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0"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1" name="Group 20"/>
            <p:cNvGrpSpPr/>
            <p:nvPr/>
          </p:nvGrpSpPr>
          <p:grpSpPr>
            <a:xfrm>
              <a:off x="1279932" y="4408863"/>
              <a:ext cx="357645" cy="354927"/>
              <a:chOff x="10258320" y="3709861"/>
              <a:chExt cx="875540" cy="868886"/>
            </a:xfrm>
          </p:grpSpPr>
          <p:cxnSp>
            <p:nvCxnSpPr>
              <p:cNvPr id="22" name="Straight Connector 21"/>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89810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btitle 61"/>
          <p:cNvSpPr txBox="1">
            <a:spLocks/>
          </p:cNvSpPr>
          <p:nvPr/>
        </p:nvSpPr>
        <p:spPr>
          <a:xfrm>
            <a:off x="546014" y="2705265"/>
            <a:ext cx="11240012" cy="293558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buSzPct val="150000"/>
            </a:pPr>
            <a:r>
              <a:rPr lang="en-US" sz="3600" dirty="0" smtClean="0"/>
              <a:t>The World Board’s responsibility to regions</a:t>
            </a:r>
            <a:endParaRPr lang="en-US" sz="3600" dirty="0"/>
          </a:p>
          <a:p>
            <a:pPr marL="1485900" lvl="2" indent="-571500">
              <a:lnSpc>
                <a:spcPct val="100000"/>
              </a:lnSpc>
              <a:spcBef>
                <a:spcPts val="1200"/>
              </a:spcBef>
              <a:buSzPct val="110000"/>
              <a:buBlip>
                <a:blip r:embed="rId3"/>
              </a:buBlip>
            </a:pPr>
            <a:r>
              <a:rPr lang="en-US" sz="3200" dirty="0" smtClean="0">
                <a:solidFill>
                  <a:schemeClr val="tx1"/>
                </a:solidFill>
                <a:latin typeface="Rockwell" panose="02060603020205020403" pitchFamily="18" charset="0"/>
              </a:rPr>
              <a:t>Clearly expressed</a:t>
            </a:r>
          </a:p>
          <a:p>
            <a:pPr marL="1485900" lvl="2" indent="-571500">
              <a:lnSpc>
                <a:spcPct val="100000"/>
              </a:lnSpc>
              <a:spcBef>
                <a:spcPts val="1200"/>
              </a:spcBef>
              <a:buSzPct val="110000"/>
              <a:buBlip>
                <a:blip r:embed="rId3"/>
              </a:buBlip>
            </a:pPr>
            <a:r>
              <a:rPr lang="en-US" sz="3200" dirty="0" smtClean="0">
                <a:solidFill>
                  <a:schemeClr val="tx1"/>
                </a:solidFill>
                <a:latin typeface="Rockwell" panose="02060603020205020403" pitchFamily="18" charset="0"/>
              </a:rPr>
              <a:t>Easily understood</a:t>
            </a:r>
          </a:p>
          <a:p>
            <a:pPr marL="1485900" lvl="2" indent="-571500">
              <a:lnSpc>
                <a:spcPct val="100000"/>
              </a:lnSpc>
              <a:spcBef>
                <a:spcPts val="1200"/>
              </a:spcBef>
              <a:buSzPct val="110000"/>
              <a:buBlip>
                <a:blip r:embed="rId3"/>
              </a:buBlip>
            </a:pPr>
            <a:r>
              <a:rPr lang="en-US" sz="3200" dirty="0" smtClean="0">
                <a:solidFill>
                  <a:schemeClr val="tx1"/>
                </a:solidFill>
                <a:latin typeface="Rockwell" panose="02060603020205020403" pitchFamily="18" charset="0"/>
              </a:rPr>
              <a:t>Enables informed decisions</a:t>
            </a:r>
          </a:p>
          <a:p>
            <a:pPr algn="ctr">
              <a:spcAft>
                <a:spcPts val="1200"/>
              </a:spcAft>
            </a:pPr>
            <a:endParaRPr lang="en-US" sz="3600" dirty="0"/>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cxnSp>
        <p:nvCxnSpPr>
          <p:cNvPr id="14" name="Straight Connector 13"/>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988"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grpSp>
        <p:nvGrpSpPr>
          <p:cNvPr id="17" name="Group 16"/>
          <p:cNvGrpSpPr/>
          <p:nvPr/>
        </p:nvGrpSpPr>
        <p:grpSpPr>
          <a:xfrm>
            <a:off x="10932351" y="1658546"/>
            <a:ext cx="674312" cy="865057"/>
            <a:chOff x="1231571" y="4361371"/>
            <a:chExt cx="441534" cy="566432"/>
          </a:xfrm>
        </p:grpSpPr>
        <p:sp>
          <p:nvSpPr>
            <p:cNvPr id="18" name="Oval 17"/>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9" name="Oval 18"/>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0"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1" name="Group 20"/>
            <p:cNvGrpSpPr/>
            <p:nvPr/>
          </p:nvGrpSpPr>
          <p:grpSpPr>
            <a:xfrm>
              <a:off x="1279932" y="4408863"/>
              <a:ext cx="357645" cy="354927"/>
              <a:chOff x="10258320" y="3709861"/>
              <a:chExt cx="875540" cy="868886"/>
            </a:xfrm>
          </p:grpSpPr>
          <p:cxnSp>
            <p:nvCxnSpPr>
              <p:cNvPr id="22" name="Straight Connector 21"/>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53910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8"/>
          <p:cNvSpPr txBox="1">
            <a:spLocks/>
          </p:cNvSpPr>
          <p:nvPr/>
        </p:nvSpPr>
        <p:spPr>
          <a:xfrm>
            <a:off x="0" y="10158"/>
            <a:ext cx="12192000" cy="3021278"/>
          </a:xfrm>
          <a:prstGeom prst="rect">
            <a:avLst/>
          </a:prstGeom>
          <a:blipFill dpi="0" rotWithShape="1">
            <a:blip r:embed="rId3">
              <a:alphaModFix amt="52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l" defTabSz="914400" rtl="0" eaLnBrk="1" latinLnBrk="0" hangingPunct="1">
              <a:lnSpc>
                <a:spcPct val="90000"/>
              </a:lnSpc>
              <a:spcBef>
                <a:spcPct val="0"/>
              </a:spcBef>
              <a:buNone/>
              <a:defRPr sz="4800" kern="1200" cap="none"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smtClean="0">
                <a:solidFill>
                  <a:schemeClr val="tx1"/>
                </a:solidFill>
              </a:rPr>
              <a:t/>
            </a:r>
            <a:br>
              <a:rPr lang="en-US" sz="2400" smtClean="0">
                <a:solidFill>
                  <a:schemeClr val="tx1"/>
                </a:solidFill>
              </a:rPr>
            </a:br>
            <a:r>
              <a:rPr lang="en-US" sz="2400" smtClean="0">
                <a:solidFill>
                  <a:schemeClr val="tx1"/>
                </a:solidFill>
              </a:rPr>
              <a:t/>
            </a:r>
            <a:br>
              <a:rPr lang="en-US" sz="2400" smtClean="0">
                <a:solidFill>
                  <a:schemeClr val="tx1"/>
                </a:solidFill>
              </a:rPr>
            </a:br>
            <a:endParaRPr lang="en-US" sz="2400" dirty="0">
              <a:solidFill>
                <a:schemeClr val="tx1"/>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25" y="0"/>
            <a:ext cx="1523910" cy="1455396"/>
          </a:xfrm>
          <a:prstGeom prst="rect">
            <a:avLst/>
          </a:prstGeom>
        </p:spPr>
      </p:pic>
      <p:sp>
        <p:nvSpPr>
          <p:cNvPr id="33" name="TextBox 32"/>
          <p:cNvSpPr txBox="1"/>
          <p:nvPr/>
        </p:nvSpPr>
        <p:spPr>
          <a:xfrm>
            <a:off x="1457325" y="10158"/>
            <a:ext cx="9705885" cy="2492990"/>
          </a:xfrm>
          <a:prstGeom prst="rect">
            <a:avLst/>
          </a:prstGeom>
          <a:noFill/>
        </p:spPr>
        <p:txBody>
          <a:bodyPr wrap="square" rtlCol="0">
            <a:spAutoFit/>
          </a:bodyPr>
          <a:lstStyle/>
          <a:p>
            <a:pPr algn="ctr"/>
            <a:r>
              <a:rPr lang="en-US" sz="4800" b="1" i="1" dirty="0">
                <a:latin typeface="Rockwell" panose="02060603020205020403" pitchFamily="18" charset="0"/>
              </a:rPr>
              <a:t>Honesty, trust, and </a:t>
            </a:r>
            <a:r>
              <a:rPr lang="en-US" sz="4800" b="1" i="1" dirty="0" smtClean="0">
                <a:latin typeface="Rockwell" panose="02060603020205020403" pitchFamily="18" charset="0"/>
              </a:rPr>
              <a:t>goodwill</a:t>
            </a:r>
            <a:r>
              <a:rPr lang="en-US" sz="3400" dirty="0" smtClean="0">
                <a:latin typeface="Rockwell" panose="02060603020205020403" pitchFamily="18" charset="0"/>
              </a:rPr>
              <a:t/>
            </a:r>
            <a:br>
              <a:rPr lang="en-US" sz="3400" dirty="0" smtClean="0">
                <a:latin typeface="Rockwell" panose="02060603020205020403" pitchFamily="18" charset="0"/>
              </a:rPr>
            </a:br>
            <a:r>
              <a:rPr lang="en-US" sz="3600" dirty="0" smtClean="0">
                <a:latin typeface="Rockwell" panose="02060603020205020403" pitchFamily="18" charset="0"/>
              </a:rPr>
              <a:t>are </a:t>
            </a:r>
            <a:r>
              <a:rPr lang="en-US" sz="3600" dirty="0">
                <a:latin typeface="Rockwell" panose="02060603020205020403" pitchFamily="18" charset="0"/>
              </a:rPr>
              <a:t>the foundation of our service </a:t>
            </a:r>
            <a:r>
              <a:rPr lang="en-US" sz="3600" dirty="0" smtClean="0">
                <a:latin typeface="Rockwell" panose="02060603020205020403" pitchFamily="18" charset="0"/>
              </a:rPr>
              <a:t>efforts,</a:t>
            </a:r>
            <a:br>
              <a:rPr lang="en-US" sz="3600" dirty="0" smtClean="0">
                <a:latin typeface="Rockwell" panose="02060603020205020403" pitchFamily="18" charset="0"/>
              </a:rPr>
            </a:br>
            <a:r>
              <a:rPr lang="en-US" sz="3600" dirty="0" smtClean="0">
                <a:latin typeface="Rockwell" panose="02060603020205020403" pitchFamily="18" charset="0"/>
              </a:rPr>
              <a:t>all </a:t>
            </a:r>
            <a:r>
              <a:rPr lang="en-US" sz="3600" dirty="0">
                <a:latin typeface="Rockwell" panose="02060603020205020403" pitchFamily="18" charset="0"/>
              </a:rPr>
              <a:t>of which rely upon the </a:t>
            </a:r>
            <a:r>
              <a:rPr lang="en-US" sz="3600" dirty="0" smtClean="0">
                <a:latin typeface="Rockwell" panose="02060603020205020403" pitchFamily="18" charset="0"/>
              </a:rPr>
              <a:t>guidance of</a:t>
            </a:r>
            <a:br>
              <a:rPr lang="en-US" sz="3600" dirty="0" smtClean="0">
                <a:latin typeface="Rockwell" panose="02060603020205020403" pitchFamily="18" charset="0"/>
              </a:rPr>
            </a:br>
            <a:r>
              <a:rPr lang="en-US" sz="3600" dirty="0" smtClean="0">
                <a:latin typeface="Rockwell" panose="02060603020205020403" pitchFamily="18" charset="0"/>
              </a:rPr>
              <a:t>a </a:t>
            </a:r>
            <a:r>
              <a:rPr lang="en-US" sz="3600" dirty="0">
                <a:latin typeface="Rockwell" panose="02060603020205020403" pitchFamily="18" charset="0"/>
              </a:rPr>
              <a:t>loving Higher Power.</a:t>
            </a:r>
          </a:p>
        </p:txBody>
      </p:sp>
      <p:sp>
        <p:nvSpPr>
          <p:cNvPr id="15" name="TextBox 14"/>
          <p:cNvSpPr txBox="1"/>
          <p:nvPr/>
        </p:nvSpPr>
        <p:spPr>
          <a:xfrm>
            <a:off x="8014115" y="2415028"/>
            <a:ext cx="2989139" cy="523220"/>
          </a:xfrm>
          <a:prstGeom prst="rect">
            <a:avLst/>
          </a:prstGeom>
          <a:noFill/>
        </p:spPr>
        <p:txBody>
          <a:bodyPr wrap="square" rtlCol="0">
            <a:spAutoFit/>
          </a:bodyPr>
          <a:lstStyle/>
          <a:p>
            <a:r>
              <a:rPr lang="en-US" sz="2800" dirty="0">
                <a:solidFill>
                  <a:prstClr val="black"/>
                </a:solidFill>
                <a:latin typeface="Rockwell Condensed" panose="02060603050405020104" pitchFamily="18" charset="0"/>
              </a:rPr>
              <a:t>A Vision for NA Service</a:t>
            </a:r>
            <a:endParaRPr lang="en-US" sz="2800" dirty="0"/>
          </a:p>
        </p:txBody>
      </p:sp>
    </p:spTree>
    <p:extLst>
      <p:ext uri="{BB962C8B-B14F-4D97-AF65-F5344CB8AC3E}">
        <p14:creationId xmlns:p14="http://schemas.microsoft.com/office/powerpoint/2010/main" val="347271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btitle 61"/>
          <p:cNvSpPr txBox="1">
            <a:spLocks/>
          </p:cNvSpPr>
          <p:nvPr/>
        </p:nvSpPr>
        <p:spPr>
          <a:xfrm>
            <a:off x="546014" y="2705265"/>
            <a:ext cx="11240012" cy="293558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buSzPct val="150000"/>
            </a:pPr>
            <a:r>
              <a:rPr lang="en-US" sz="3600" dirty="0" smtClean="0"/>
              <a:t>The World Board’s responsibility to regions</a:t>
            </a:r>
            <a:endParaRPr lang="en-US" sz="3600" dirty="0"/>
          </a:p>
          <a:p>
            <a:pPr marL="1485900" lvl="2" indent="-571500">
              <a:lnSpc>
                <a:spcPct val="100000"/>
              </a:lnSpc>
              <a:spcBef>
                <a:spcPts val="1200"/>
              </a:spcBef>
              <a:buSzPct val="110000"/>
              <a:buBlip>
                <a:blip r:embed="rId3"/>
              </a:buBlip>
            </a:pPr>
            <a:r>
              <a:rPr lang="en-US" sz="3200" dirty="0" smtClean="0">
                <a:solidFill>
                  <a:schemeClr val="tx1"/>
                </a:solidFill>
                <a:latin typeface="Rockwell" panose="02060603020205020403" pitchFamily="18" charset="0"/>
              </a:rPr>
              <a:t>Clearly expressed</a:t>
            </a:r>
          </a:p>
          <a:p>
            <a:pPr marL="1485900" lvl="2" indent="-571500">
              <a:lnSpc>
                <a:spcPct val="100000"/>
              </a:lnSpc>
              <a:spcBef>
                <a:spcPts val="1200"/>
              </a:spcBef>
              <a:buSzPct val="110000"/>
              <a:buBlip>
                <a:blip r:embed="rId3"/>
              </a:buBlip>
            </a:pPr>
            <a:r>
              <a:rPr lang="en-US" sz="3200" dirty="0" smtClean="0">
                <a:solidFill>
                  <a:schemeClr val="tx1"/>
                </a:solidFill>
                <a:latin typeface="Rockwell" panose="02060603020205020403" pitchFamily="18" charset="0"/>
              </a:rPr>
              <a:t>Easily understood</a:t>
            </a:r>
          </a:p>
          <a:p>
            <a:pPr marL="1485900" lvl="2" indent="-571500">
              <a:lnSpc>
                <a:spcPct val="100000"/>
              </a:lnSpc>
              <a:spcBef>
                <a:spcPts val="1200"/>
              </a:spcBef>
              <a:buSzPct val="110000"/>
              <a:buBlip>
                <a:blip r:embed="rId3"/>
              </a:buBlip>
            </a:pPr>
            <a:r>
              <a:rPr lang="en-US" sz="3200" dirty="0" smtClean="0">
                <a:solidFill>
                  <a:schemeClr val="tx1"/>
                </a:solidFill>
                <a:latin typeface="Rockwell" panose="02060603020205020403" pitchFamily="18" charset="0"/>
              </a:rPr>
              <a:t>Enables informed decisions</a:t>
            </a:r>
          </a:p>
          <a:p>
            <a:pPr>
              <a:lnSpc>
                <a:spcPct val="100000"/>
              </a:lnSpc>
              <a:spcBef>
                <a:spcPts val="1800"/>
              </a:spcBef>
            </a:pPr>
            <a:r>
              <a:rPr lang="en-US" sz="3600" dirty="0" smtClean="0"/>
              <a:t>CAT mailing: Regions’ ideas for WSC consideration</a:t>
            </a:r>
          </a:p>
          <a:p>
            <a:pPr algn="ctr">
              <a:spcAft>
                <a:spcPts val="1200"/>
              </a:spcAft>
            </a:pPr>
            <a:endParaRPr lang="en-US" sz="3600" dirty="0"/>
          </a:p>
        </p:txBody>
      </p:sp>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cxnSp>
        <p:nvCxnSpPr>
          <p:cNvPr id="14" name="Straight Connector 13"/>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5988"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grpSp>
        <p:nvGrpSpPr>
          <p:cNvPr id="17" name="Group 16"/>
          <p:cNvGrpSpPr/>
          <p:nvPr/>
        </p:nvGrpSpPr>
        <p:grpSpPr>
          <a:xfrm>
            <a:off x="10932351" y="1658546"/>
            <a:ext cx="674312" cy="865057"/>
            <a:chOff x="1231571" y="4361371"/>
            <a:chExt cx="441534" cy="566432"/>
          </a:xfrm>
        </p:grpSpPr>
        <p:sp>
          <p:nvSpPr>
            <p:cNvPr id="18" name="Oval 17"/>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9" name="Oval 18"/>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0"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1" name="Group 20"/>
            <p:cNvGrpSpPr/>
            <p:nvPr/>
          </p:nvGrpSpPr>
          <p:grpSpPr>
            <a:xfrm>
              <a:off x="1279932" y="4408863"/>
              <a:ext cx="357645" cy="354927"/>
              <a:chOff x="10258320" y="3709861"/>
              <a:chExt cx="875540" cy="868886"/>
            </a:xfrm>
          </p:grpSpPr>
          <p:cxnSp>
            <p:nvCxnSpPr>
              <p:cNvPr id="22" name="Straight Connector 21"/>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8257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sp>
        <p:nvSpPr>
          <p:cNvPr id="33" name="TextBox 32"/>
          <p:cNvSpPr txBox="1"/>
          <p:nvPr/>
        </p:nvSpPr>
        <p:spPr>
          <a:xfrm>
            <a:off x="252552" y="361981"/>
            <a:ext cx="11747859" cy="2631490"/>
          </a:xfrm>
          <a:prstGeom prst="rect">
            <a:avLst/>
          </a:prstGeom>
          <a:noFill/>
        </p:spPr>
        <p:txBody>
          <a:bodyPr wrap="square" rtlCol="0">
            <a:spAutoFit/>
          </a:bodyPr>
          <a:lstStyle/>
          <a:p>
            <a:r>
              <a:rPr lang="en-US" sz="3300" b="1" dirty="0" smtClean="0">
                <a:latin typeface="Rockwell" panose="02060603020205020403" pitchFamily="18" charset="0"/>
              </a:rPr>
              <a:t>Motion 3:</a:t>
            </a:r>
            <a:r>
              <a:rPr lang="en-US" sz="3300" b="1" dirty="0">
                <a:latin typeface="Rockwell" panose="02060603020205020403" pitchFamily="18" charset="0"/>
              </a:rPr>
              <a:t> </a:t>
            </a:r>
            <a:r>
              <a:rPr lang="en-US" sz="3300" dirty="0" smtClean="0">
                <a:latin typeface="Rockwell" panose="02060603020205020403" pitchFamily="18" charset="0"/>
              </a:rPr>
              <a:t>That </a:t>
            </a:r>
            <a:r>
              <a:rPr lang="en-US" sz="3300" dirty="0">
                <a:latin typeface="Rockwell" panose="02060603020205020403" pitchFamily="18" charset="0"/>
              </a:rPr>
              <a:t>the NA World Board develop a project plan which includes a budget and timeline to create an informational pamphlet specifically about mental illness and recovery for consideration at the 2018 World Service Conference. </a:t>
            </a: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92398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sp>
        <p:nvSpPr>
          <p:cNvPr id="33" name="TextBox 32"/>
          <p:cNvSpPr txBox="1"/>
          <p:nvPr/>
        </p:nvSpPr>
        <p:spPr>
          <a:xfrm>
            <a:off x="252552" y="361981"/>
            <a:ext cx="11747859" cy="2631490"/>
          </a:xfrm>
          <a:prstGeom prst="rect">
            <a:avLst/>
          </a:prstGeom>
          <a:noFill/>
        </p:spPr>
        <p:txBody>
          <a:bodyPr wrap="square" rtlCol="0">
            <a:spAutoFit/>
          </a:bodyPr>
          <a:lstStyle/>
          <a:p>
            <a:r>
              <a:rPr lang="en-US" sz="3300" b="1" dirty="0" smtClean="0">
                <a:latin typeface="Rockwell" panose="02060603020205020403" pitchFamily="18" charset="0"/>
              </a:rPr>
              <a:t>Motion 3:</a:t>
            </a:r>
            <a:r>
              <a:rPr lang="en-US" sz="3300" b="1" dirty="0">
                <a:latin typeface="Rockwell" panose="02060603020205020403" pitchFamily="18" charset="0"/>
              </a:rPr>
              <a:t> </a:t>
            </a:r>
            <a:r>
              <a:rPr lang="en-US" sz="3300" dirty="0" smtClean="0">
                <a:latin typeface="Rockwell" panose="02060603020205020403" pitchFamily="18" charset="0"/>
              </a:rPr>
              <a:t>That </a:t>
            </a:r>
            <a:r>
              <a:rPr lang="en-US" sz="3300" dirty="0">
                <a:latin typeface="Rockwell" panose="02060603020205020403" pitchFamily="18" charset="0"/>
              </a:rPr>
              <a:t>the NA World Board develop a project plan which includes a budget and timeline to create an informational pamphlet specifically about mental illness and recovery for consideration at the 2018 World Service Conference. </a:t>
            </a:r>
          </a:p>
        </p:txBody>
      </p:sp>
      <p:sp>
        <p:nvSpPr>
          <p:cNvPr id="43" name="Subtitle 61"/>
          <p:cNvSpPr txBox="1">
            <a:spLocks/>
          </p:cNvSpPr>
          <p:nvPr/>
        </p:nvSpPr>
        <p:spPr>
          <a:xfrm>
            <a:off x="1231450" y="3547748"/>
            <a:ext cx="8800825" cy="3019327"/>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a:t>
            </a:r>
            <a:r>
              <a:rPr lang="pt-BR" sz="3000" dirty="0" smtClean="0"/>
              <a:t>To </a:t>
            </a:r>
            <a:r>
              <a:rPr lang="pt-BR" sz="3000" dirty="0"/>
              <a:t>have a fellowship approved, clear Narcotics Anonymous message about the important issue of mental illness and recovery that is available in a pamphlet format.    </a:t>
            </a:r>
            <a:endParaRPr lang="en-US" sz="3000" dirty="0"/>
          </a:p>
          <a:p>
            <a:pPr algn="ctr">
              <a:lnSpc>
                <a:spcPct val="100000"/>
              </a:lnSpc>
              <a:spcBef>
                <a:spcPts val="1800"/>
              </a:spcBef>
              <a:spcAft>
                <a:spcPts val="1200"/>
              </a:spcAft>
            </a:pPr>
            <a:endParaRPr lang="en-US" sz="3000" dirty="0"/>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0092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sp>
        <p:nvSpPr>
          <p:cNvPr id="33" name="TextBox 32"/>
          <p:cNvSpPr txBox="1"/>
          <p:nvPr/>
        </p:nvSpPr>
        <p:spPr>
          <a:xfrm>
            <a:off x="252552" y="361981"/>
            <a:ext cx="11747859" cy="2631490"/>
          </a:xfrm>
          <a:prstGeom prst="rect">
            <a:avLst/>
          </a:prstGeom>
          <a:noFill/>
        </p:spPr>
        <p:txBody>
          <a:bodyPr wrap="square" rtlCol="0">
            <a:spAutoFit/>
          </a:bodyPr>
          <a:lstStyle/>
          <a:p>
            <a:r>
              <a:rPr lang="en-US" sz="3300" b="1" dirty="0" smtClean="0">
                <a:latin typeface="Rockwell" panose="02060603020205020403" pitchFamily="18" charset="0"/>
              </a:rPr>
              <a:t>Motion 3:</a:t>
            </a:r>
            <a:r>
              <a:rPr lang="en-US" sz="3300" b="1" dirty="0">
                <a:latin typeface="Rockwell" panose="02060603020205020403" pitchFamily="18" charset="0"/>
              </a:rPr>
              <a:t> </a:t>
            </a:r>
            <a:r>
              <a:rPr lang="en-US" sz="3300" dirty="0" smtClean="0">
                <a:latin typeface="Rockwell" panose="02060603020205020403" pitchFamily="18" charset="0"/>
              </a:rPr>
              <a:t>That </a:t>
            </a:r>
            <a:r>
              <a:rPr lang="en-US" sz="3300" dirty="0">
                <a:latin typeface="Rockwell" panose="02060603020205020403" pitchFamily="18" charset="0"/>
              </a:rPr>
              <a:t>the NA World Board develop a project plan which includes a budget and timeline to create an informational pamphlet specifically about mental illness and recovery for consideration at the 2018 World Service Conference. </a:t>
            </a:r>
          </a:p>
        </p:txBody>
      </p:sp>
      <p:sp>
        <p:nvSpPr>
          <p:cNvPr id="43" name="Subtitle 61"/>
          <p:cNvSpPr txBox="1">
            <a:spLocks/>
          </p:cNvSpPr>
          <p:nvPr/>
        </p:nvSpPr>
        <p:spPr>
          <a:xfrm>
            <a:off x="1231450" y="3547748"/>
            <a:ext cx="8800825" cy="3019327"/>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a:t>
            </a:r>
            <a:r>
              <a:rPr lang="pt-BR" sz="3000" dirty="0" smtClean="0"/>
              <a:t>To </a:t>
            </a:r>
            <a:r>
              <a:rPr lang="pt-BR" sz="3000" dirty="0"/>
              <a:t>have a fellowship approved, clear Narcotics Anonymous message about the important issue of mental illness and recovery that is available in a pamphlet format.    </a:t>
            </a:r>
            <a:endParaRPr lang="en-US" sz="3000" dirty="0"/>
          </a:p>
          <a:p>
            <a:pPr>
              <a:lnSpc>
                <a:spcPct val="100000"/>
              </a:lnSpc>
              <a:spcBef>
                <a:spcPts val="1800"/>
              </a:spcBef>
            </a:pPr>
            <a:r>
              <a:rPr lang="en-US" sz="3000" b="1" dirty="0" smtClean="0"/>
              <a:t>Maker</a:t>
            </a:r>
            <a:r>
              <a:rPr lang="en-US" sz="3000" dirty="0" smtClean="0"/>
              <a:t>:</a:t>
            </a:r>
            <a:r>
              <a:rPr lang="en-US" sz="3000" dirty="0"/>
              <a:t> </a:t>
            </a:r>
            <a:r>
              <a:rPr lang="en-US" sz="3000" dirty="0" smtClean="0"/>
              <a:t>Eastern </a:t>
            </a:r>
            <a:r>
              <a:rPr lang="en-US" sz="3000" dirty="0"/>
              <a:t>New York Region</a:t>
            </a:r>
          </a:p>
          <a:p>
            <a:pPr algn="ctr">
              <a:lnSpc>
                <a:spcPct val="100000"/>
              </a:lnSpc>
              <a:spcBef>
                <a:spcPts val="1800"/>
              </a:spcBef>
              <a:spcAft>
                <a:spcPts val="1200"/>
              </a:spcAft>
            </a:pPr>
            <a:endParaRPr lang="en-US" sz="3000" dirty="0"/>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25774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Rationale by Region </a:t>
            </a:r>
            <a:endParaRPr lang="en-US" sz="4800" i="1" dirty="0">
              <a:latin typeface="Rockwell Condensed" panose="02060603050405020104" pitchFamily="18" charset="0"/>
            </a:endParaRPr>
          </a:p>
        </p:txBody>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03510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Rationale by Region </a:t>
            </a:r>
            <a:endParaRPr lang="en-US" sz="4800" i="1" dirty="0">
              <a:latin typeface="Rockwell Condensed" panose="02060603050405020104" pitchFamily="18" charset="0"/>
            </a:endParaRPr>
          </a:p>
        </p:txBody>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931205" y="1549825"/>
            <a:ext cx="10828077" cy="5175046"/>
          </a:xfrm>
          <a:ln w="69850" cmpd="dbl">
            <a:noFill/>
          </a:ln>
        </p:spPr>
        <p:txBody>
          <a:bodyPr>
            <a:noAutofit/>
          </a:bodyPr>
          <a:lstStyle/>
          <a:p>
            <a:pPr marL="457200" indent="-288925" algn="l">
              <a:lnSpc>
                <a:spcPct val="100000"/>
              </a:lnSpc>
              <a:spcBef>
                <a:spcPts val="600"/>
              </a:spcBef>
              <a:buClr>
                <a:schemeClr val="accent1">
                  <a:lumMod val="75000"/>
                </a:schemeClr>
              </a:buClr>
              <a:buSzPct val="110000"/>
              <a:buFont typeface="Arial" panose="020B0604020202020204" pitchFamily="34" charset="0"/>
              <a:buChar char="•"/>
            </a:pPr>
            <a:r>
              <a:rPr lang="pt-BR" sz="2800" dirty="0" smtClean="0">
                <a:latin typeface="Rockwell" panose="02060603020205020403" pitchFamily="18" charset="0"/>
              </a:rPr>
              <a:t>While </a:t>
            </a:r>
            <a:r>
              <a:rPr lang="pt-BR" sz="2800" dirty="0">
                <a:latin typeface="Rockwell" panose="02060603020205020403" pitchFamily="18" charset="0"/>
              </a:rPr>
              <a:t>there is material on the issue of mental illness in the booklet, "In Times of Illness," it does not adequately address the multitude of issues that face addicts in recovery who also suffer from diagnosed mental illness: </a:t>
            </a:r>
            <a:endParaRPr lang="pt-BR" sz="2800" dirty="0" smtClean="0">
              <a:latin typeface="Rockwell" panose="02060603020205020403"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18776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Rationale by Region </a:t>
            </a:r>
            <a:endParaRPr lang="en-US" sz="4800" i="1" dirty="0">
              <a:latin typeface="Rockwell Condensed" panose="02060603050405020104" pitchFamily="18" charset="0"/>
            </a:endParaRPr>
          </a:p>
        </p:txBody>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931205" y="1549825"/>
            <a:ext cx="10828077" cy="5175046"/>
          </a:xfrm>
          <a:ln w="69850" cmpd="dbl">
            <a:noFill/>
          </a:ln>
        </p:spPr>
        <p:txBody>
          <a:bodyPr>
            <a:noAutofit/>
          </a:bodyPr>
          <a:lstStyle/>
          <a:p>
            <a:pPr marL="457200" indent="-288925" algn="l">
              <a:lnSpc>
                <a:spcPct val="100000"/>
              </a:lnSpc>
              <a:spcBef>
                <a:spcPts val="600"/>
              </a:spcBef>
              <a:buClr>
                <a:schemeClr val="accent1">
                  <a:lumMod val="75000"/>
                </a:schemeClr>
              </a:buClr>
              <a:buSzPct val="110000"/>
              <a:buFont typeface="Arial" panose="020B0604020202020204" pitchFamily="34" charset="0"/>
              <a:buChar char="•"/>
            </a:pPr>
            <a:r>
              <a:rPr lang="pt-BR" sz="2800" dirty="0" smtClean="0">
                <a:latin typeface="Rockwell" panose="02060603020205020403" pitchFamily="18" charset="0"/>
              </a:rPr>
              <a:t>While </a:t>
            </a:r>
            <a:r>
              <a:rPr lang="pt-BR" sz="2800" dirty="0">
                <a:latin typeface="Rockwell" panose="02060603020205020403" pitchFamily="18" charset="0"/>
              </a:rPr>
              <a:t>there is material on the issue of mental illness in the booklet, "In Times of Illness," it does not adequately address the multitude of issues that face addicts in recovery who also suffer from diagnosed mental illness: </a:t>
            </a:r>
            <a:endParaRPr lang="pt-BR" sz="2800" dirty="0" smtClean="0">
              <a:latin typeface="Rockwell" panose="02060603020205020403" pitchFamily="18" charset="0"/>
            </a:endParaRPr>
          </a:p>
          <a:p>
            <a:pPr marL="1889125" lvl="1" indent="-288925" algn="l">
              <a:lnSpc>
                <a:spcPct val="100000"/>
              </a:lnSpc>
              <a:spcBef>
                <a:spcPts val="600"/>
              </a:spcBef>
              <a:buFont typeface="Wingdings" panose="05000000000000000000" pitchFamily="2" charset="2"/>
              <a:buChar char="§"/>
            </a:pPr>
            <a:r>
              <a:rPr lang="pt-BR" sz="2800" dirty="0">
                <a:latin typeface="Rockwell" panose="02060603020205020403" pitchFamily="18" charset="0"/>
              </a:rPr>
              <a:t>how the Narcotics Anonymous program balances the need for prescribed mind and mood altering medication management with the idea of complete abstinence;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79562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Rationale by Region </a:t>
            </a:r>
            <a:endParaRPr lang="en-US" sz="4800" i="1" dirty="0">
              <a:latin typeface="Rockwell Condensed" panose="02060603050405020104" pitchFamily="18" charset="0"/>
            </a:endParaRPr>
          </a:p>
        </p:txBody>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931205" y="1549825"/>
            <a:ext cx="10828077" cy="5175046"/>
          </a:xfrm>
          <a:ln w="69850" cmpd="dbl">
            <a:noFill/>
          </a:ln>
        </p:spPr>
        <p:txBody>
          <a:bodyPr>
            <a:noAutofit/>
          </a:bodyPr>
          <a:lstStyle/>
          <a:p>
            <a:pPr marL="457200" indent="-288925" algn="l">
              <a:lnSpc>
                <a:spcPct val="100000"/>
              </a:lnSpc>
              <a:spcBef>
                <a:spcPts val="600"/>
              </a:spcBef>
              <a:buClr>
                <a:schemeClr val="accent1">
                  <a:lumMod val="75000"/>
                </a:schemeClr>
              </a:buClr>
              <a:buSzPct val="110000"/>
              <a:buFont typeface="Arial" panose="020B0604020202020204" pitchFamily="34" charset="0"/>
              <a:buChar char="•"/>
            </a:pPr>
            <a:r>
              <a:rPr lang="pt-BR" sz="2800" dirty="0" smtClean="0">
                <a:latin typeface="Rockwell" panose="02060603020205020403" pitchFamily="18" charset="0"/>
              </a:rPr>
              <a:t>While </a:t>
            </a:r>
            <a:r>
              <a:rPr lang="pt-BR" sz="2800" dirty="0">
                <a:latin typeface="Rockwell" panose="02060603020205020403" pitchFamily="18" charset="0"/>
              </a:rPr>
              <a:t>there is material on the issue of mental illness in the booklet, "In Times of Illness," it does not adequately address the multitude of issues that face addicts in recovery who also suffer from diagnosed mental illness: </a:t>
            </a:r>
            <a:endParaRPr lang="pt-BR" sz="2800" dirty="0" smtClean="0">
              <a:latin typeface="Rockwell" panose="02060603020205020403" pitchFamily="18" charset="0"/>
            </a:endParaRPr>
          </a:p>
          <a:p>
            <a:pPr marL="1889125" lvl="1" indent="-288925" algn="l">
              <a:lnSpc>
                <a:spcPct val="100000"/>
              </a:lnSpc>
              <a:spcBef>
                <a:spcPts val="600"/>
              </a:spcBef>
              <a:buFont typeface="Wingdings" panose="05000000000000000000" pitchFamily="2" charset="2"/>
              <a:buChar char="§"/>
            </a:pPr>
            <a:r>
              <a:rPr lang="pt-BR" sz="2800" dirty="0">
                <a:latin typeface="Rockwell" panose="02060603020205020403" pitchFamily="18" charset="0"/>
              </a:rPr>
              <a:t>how the Narcotics Anonymous program balances the need for prescribed mind and mood altering medication management with the idea of complete abstinence; </a:t>
            </a:r>
          </a:p>
          <a:p>
            <a:pPr marL="1889125" lvl="1" indent="-288925" algn="l">
              <a:lnSpc>
                <a:spcPct val="100000"/>
              </a:lnSpc>
              <a:spcBef>
                <a:spcPts val="600"/>
              </a:spcBef>
              <a:buFont typeface="Wingdings" panose="05000000000000000000" pitchFamily="2" charset="2"/>
              <a:buChar char="§"/>
            </a:pPr>
            <a:r>
              <a:rPr lang="pt-BR" sz="2800" dirty="0">
                <a:latin typeface="Rockwell" panose="02060603020205020403" pitchFamily="18" charset="0"/>
              </a:rPr>
              <a:t>the stigma associated with mental illness and fear of judgment from others in recovery; </a:t>
            </a:r>
            <a:endParaRPr lang="pt-BR" sz="2800" dirty="0" smtClean="0">
              <a:latin typeface="Rockwell" panose="02060603020205020403" pitchFamily="18" charset="0"/>
            </a:endParaRPr>
          </a:p>
          <a:p>
            <a:pPr algn="l">
              <a:lnSpc>
                <a:spcPct val="100000"/>
              </a:lnSpc>
              <a:spcBef>
                <a:spcPts val="600"/>
              </a:spcBef>
              <a:spcAft>
                <a:spcPts val="1200"/>
              </a:spcAft>
            </a:pPr>
            <a:endParaRPr lang="en-US" sz="2800" dirty="0">
              <a:latin typeface="Rockwell" panose="02060603020205020403"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82911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Rationale by Region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2750955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661165" y="1613585"/>
            <a:ext cx="10892810" cy="5175046"/>
          </a:xfrm>
          <a:ln w="69850" cmpd="dbl">
            <a:noFill/>
          </a:ln>
        </p:spPr>
        <p:txBody>
          <a:bodyPr>
            <a:noAutofit/>
          </a:bodyPr>
          <a:lstStyle/>
          <a:p>
            <a:pPr marL="914400" lvl="1" indent="-288925" algn="l">
              <a:lnSpc>
                <a:spcPct val="100000"/>
              </a:lnSpc>
              <a:spcBef>
                <a:spcPts val="600"/>
              </a:spcBef>
              <a:buFont typeface="Wingdings" panose="05000000000000000000" pitchFamily="2" charset="2"/>
              <a:buChar char="§"/>
            </a:pPr>
            <a:r>
              <a:rPr lang="pt-BR" sz="2800" dirty="0" smtClean="0">
                <a:latin typeface="Rockwell" panose="02060603020205020403" pitchFamily="18" charset="0"/>
              </a:rPr>
              <a:t>the </a:t>
            </a:r>
            <a:r>
              <a:rPr lang="pt-BR" sz="2800" dirty="0">
                <a:latin typeface="Rockwell" panose="02060603020205020403" pitchFamily="18" charset="0"/>
              </a:rPr>
              <a:t>possible need for additional therapeutic treatment outside of self-help groups; </a:t>
            </a:r>
            <a:endParaRPr lang="pt-BR" sz="2800" dirty="0" smtClean="0">
              <a:latin typeface="Rockwell" panose="02060603020205020403" pitchFamily="18" charset="0"/>
            </a:endParaRPr>
          </a:p>
        </p:txBody>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Rationale by Region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2549770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8"/>
          <p:cNvSpPr txBox="1">
            <a:spLocks/>
          </p:cNvSpPr>
          <p:nvPr/>
        </p:nvSpPr>
        <p:spPr>
          <a:xfrm>
            <a:off x="0" y="10158"/>
            <a:ext cx="12192000" cy="3021278"/>
          </a:xfrm>
          <a:prstGeom prst="rect">
            <a:avLst/>
          </a:prstGeom>
          <a:blipFill dpi="0" rotWithShape="1">
            <a:blip r:embed="rId3">
              <a:alphaModFix amt="52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l" defTabSz="914400" rtl="0" eaLnBrk="1" latinLnBrk="0" hangingPunct="1">
              <a:lnSpc>
                <a:spcPct val="90000"/>
              </a:lnSpc>
              <a:spcBef>
                <a:spcPct val="0"/>
              </a:spcBef>
              <a:buNone/>
              <a:defRPr sz="4800" kern="1200" cap="none"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smtClean="0">
                <a:solidFill>
                  <a:schemeClr val="tx1"/>
                </a:solidFill>
              </a:rPr>
              <a:t/>
            </a:r>
            <a:br>
              <a:rPr lang="en-US" sz="2400" smtClean="0">
                <a:solidFill>
                  <a:schemeClr val="tx1"/>
                </a:solidFill>
              </a:rPr>
            </a:br>
            <a:r>
              <a:rPr lang="en-US" sz="2400" smtClean="0">
                <a:solidFill>
                  <a:schemeClr val="tx1"/>
                </a:solidFill>
              </a:rPr>
              <a:t/>
            </a:r>
            <a:br>
              <a:rPr lang="en-US" sz="2400" smtClean="0">
                <a:solidFill>
                  <a:schemeClr val="tx1"/>
                </a:solidFill>
              </a:rPr>
            </a:br>
            <a:endParaRPr lang="en-US" sz="2400" dirty="0">
              <a:solidFill>
                <a:schemeClr val="tx1"/>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25" y="0"/>
            <a:ext cx="1523910" cy="1455396"/>
          </a:xfrm>
          <a:prstGeom prst="rect">
            <a:avLst/>
          </a:prstGeom>
        </p:spPr>
      </p:pic>
      <p:sp>
        <p:nvSpPr>
          <p:cNvPr id="33" name="TextBox 32"/>
          <p:cNvSpPr txBox="1"/>
          <p:nvPr/>
        </p:nvSpPr>
        <p:spPr>
          <a:xfrm>
            <a:off x="1457325" y="10158"/>
            <a:ext cx="9705885" cy="2492990"/>
          </a:xfrm>
          <a:prstGeom prst="rect">
            <a:avLst/>
          </a:prstGeom>
          <a:noFill/>
        </p:spPr>
        <p:txBody>
          <a:bodyPr wrap="square" rtlCol="0">
            <a:spAutoFit/>
          </a:bodyPr>
          <a:lstStyle/>
          <a:p>
            <a:pPr algn="ctr"/>
            <a:r>
              <a:rPr lang="en-US" sz="4800" b="1" i="1" dirty="0">
                <a:latin typeface="Rockwell" panose="02060603020205020403" pitchFamily="18" charset="0"/>
              </a:rPr>
              <a:t>Honesty, trust, and </a:t>
            </a:r>
            <a:r>
              <a:rPr lang="en-US" sz="4800" b="1" i="1" dirty="0" smtClean="0">
                <a:latin typeface="Rockwell" panose="02060603020205020403" pitchFamily="18" charset="0"/>
              </a:rPr>
              <a:t>goodwill</a:t>
            </a:r>
            <a:r>
              <a:rPr lang="en-US" sz="3400" dirty="0" smtClean="0">
                <a:latin typeface="Rockwell" panose="02060603020205020403" pitchFamily="18" charset="0"/>
              </a:rPr>
              <a:t/>
            </a:r>
            <a:br>
              <a:rPr lang="en-US" sz="3400" dirty="0" smtClean="0">
                <a:latin typeface="Rockwell" panose="02060603020205020403" pitchFamily="18" charset="0"/>
              </a:rPr>
            </a:br>
            <a:r>
              <a:rPr lang="en-US" sz="3600" dirty="0" smtClean="0">
                <a:latin typeface="Rockwell" panose="02060603020205020403" pitchFamily="18" charset="0"/>
              </a:rPr>
              <a:t>are </a:t>
            </a:r>
            <a:r>
              <a:rPr lang="en-US" sz="3600" dirty="0">
                <a:latin typeface="Rockwell" panose="02060603020205020403" pitchFamily="18" charset="0"/>
              </a:rPr>
              <a:t>the foundation of our service </a:t>
            </a:r>
            <a:r>
              <a:rPr lang="en-US" sz="3600" dirty="0" smtClean="0">
                <a:latin typeface="Rockwell" panose="02060603020205020403" pitchFamily="18" charset="0"/>
              </a:rPr>
              <a:t>efforts,</a:t>
            </a:r>
            <a:br>
              <a:rPr lang="en-US" sz="3600" dirty="0" smtClean="0">
                <a:latin typeface="Rockwell" panose="02060603020205020403" pitchFamily="18" charset="0"/>
              </a:rPr>
            </a:br>
            <a:r>
              <a:rPr lang="en-US" sz="3600" dirty="0" smtClean="0">
                <a:latin typeface="Rockwell" panose="02060603020205020403" pitchFamily="18" charset="0"/>
              </a:rPr>
              <a:t>all </a:t>
            </a:r>
            <a:r>
              <a:rPr lang="en-US" sz="3600" dirty="0">
                <a:latin typeface="Rockwell" panose="02060603020205020403" pitchFamily="18" charset="0"/>
              </a:rPr>
              <a:t>of which rely upon the </a:t>
            </a:r>
            <a:r>
              <a:rPr lang="en-US" sz="3600" dirty="0" smtClean="0">
                <a:latin typeface="Rockwell" panose="02060603020205020403" pitchFamily="18" charset="0"/>
              </a:rPr>
              <a:t>guidance of</a:t>
            </a:r>
            <a:br>
              <a:rPr lang="en-US" sz="3600" dirty="0" smtClean="0">
                <a:latin typeface="Rockwell" panose="02060603020205020403" pitchFamily="18" charset="0"/>
              </a:rPr>
            </a:br>
            <a:r>
              <a:rPr lang="en-US" sz="3600" dirty="0" smtClean="0">
                <a:latin typeface="Rockwell" panose="02060603020205020403" pitchFamily="18" charset="0"/>
              </a:rPr>
              <a:t>a </a:t>
            </a:r>
            <a:r>
              <a:rPr lang="en-US" sz="3600" dirty="0">
                <a:latin typeface="Rockwell" panose="02060603020205020403" pitchFamily="18" charset="0"/>
              </a:rPr>
              <a:t>loving Higher Power.</a:t>
            </a:r>
          </a:p>
        </p:txBody>
      </p:sp>
      <p:sp>
        <p:nvSpPr>
          <p:cNvPr id="16" name="Subtitle 2"/>
          <p:cNvSpPr txBox="1">
            <a:spLocks/>
          </p:cNvSpPr>
          <p:nvPr/>
        </p:nvSpPr>
        <p:spPr>
          <a:xfrm>
            <a:off x="800864" y="3258538"/>
            <a:ext cx="9767130" cy="3599462"/>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Char char="q"/>
              <a:defRPr sz="2800" kern="1200">
                <a:solidFill>
                  <a:schemeClr val="tx1"/>
                </a:solidFill>
                <a:latin typeface="Rockwell" panose="02060603020205020403" pitchFamily="18" charset="0"/>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Char char="q"/>
              <a:defRPr sz="2600" kern="1200">
                <a:solidFill>
                  <a:schemeClr val="tx1"/>
                </a:solidFill>
                <a:latin typeface="Rockwell Condensed" panose="02060603050405020104" pitchFamily="18" charset="0"/>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Char char="q"/>
              <a:defRPr sz="2400" kern="1200">
                <a:solidFill>
                  <a:schemeClr val="tx1"/>
                </a:solidFill>
                <a:latin typeface="Rockwell Condensed" panose="02060603050405020104" pitchFamily="18" charset="0"/>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Char char="q"/>
              <a:defRPr sz="2200" kern="1200">
                <a:solidFill>
                  <a:schemeClr val="tx1"/>
                </a:solidFill>
                <a:latin typeface="Rockwell Condensed" panose="02060603050405020104" pitchFamily="18" charset="0"/>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Char char="q"/>
              <a:defRPr sz="2000" kern="1200">
                <a:solidFill>
                  <a:schemeClr val="tx1"/>
                </a:solidFill>
                <a:latin typeface="Rockwell Condensed" panose="02060603050405020104"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57200" indent="-639763">
              <a:spcBef>
                <a:spcPts val="1000"/>
              </a:spcBef>
              <a:spcAft>
                <a:spcPts val="1000"/>
              </a:spcAft>
              <a:buSzPct val="100000"/>
              <a:buBlip>
                <a:blip r:embed="rId6"/>
              </a:buBlip>
            </a:pPr>
            <a:r>
              <a:rPr lang="en-US" sz="3600" dirty="0" smtClean="0"/>
              <a:t>Regional </a:t>
            </a:r>
            <a:r>
              <a:rPr lang="en-US" sz="3600" dirty="0"/>
              <a:t>Motions </a:t>
            </a:r>
            <a:r>
              <a:rPr lang="en-US" sz="3600" dirty="0" smtClean="0"/>
              <a:t>3-8</a:t>
            </a:r>
          </a:p>
        </p:txBody>
      </p:sp>
      <p:sp>
        <p:nvSpPr>
          <p:cNvPr id="15" name="TextBox 14"/>
          <p:cNvSpPr txBox="1"/>
          <p:nvPr/>
        </p:nvSpPr>
        <p:spPr>
          <a:xfrm>
            <a:off x="8014115" y="2415028"/>
            <a:ext cx="2989139" cy="523220"/>
          </a:xfrm>
          <a:prstGeom prst="rect">
            <a:avLst/>
          </a:prstGeom>
          <a:noFill/>
        </p:spPr>
        <p:txBody>
          <a:bodyPr wrap="square" rtlCol="0">
            <a:spAutoFit/>
          </a:bodyPr>
          <a:lstStyle/>
          <a:p>
            <a:r>
              <a:rPr lang="en-US" sz="2800" dirty="0">
                <a:solidFill>
                  <a:prstClr val="black"/>
                </a:solidFill>
                <a:latin typeface="Rockwell Condensed" panose="02060603050405020104" pitchFamily="18" charset="0"/>
              </a:rPr>
              <a:t>A Vision for NA Service</a:t>
            </a:r>
            <a:endParaRPr lang="en-US" sz="2800" dirty="0"/>
          </a:p>
        </p:txBody>
      </p:sp>
    </p:spTree>
    <p:extLst>
      <p:ext uri="{BB962C8B-B14F-4D97-AF65-F5344CB8AC3E}">
        <p14:creationId xmlns:p14="http://schemas.microsoft.com/office/powerpoint/2010/main" val="2563474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661165" y="1613585"/>
            <a:ext cx="10892810" cy="5175046"/>
          </a:xfrm>
          <a:ln w="69850" cmpd="dbl">
            <a:noFill/>
          </a:ln>
        </p:spPr>
        <p:txBody>
          <a:bodyPr>
            <a:noAutofit/>
          </a:bodyPr>
          <a:lstStyle/>
          <a:p>
            <a:pPr marL="914400" lvl="1" indent="-288925" algn="l">
              <a:lnSpc>
                <a:spcPct val="100000"/>
              </a:lnSpc>
              <a:spcBef>
                <a:spcPts val="600"/>
              </a:spcBef>
              <a:buFont typeface="Wingdings" panose="05000000000000000000" pitchFamily="2" charset="2"/>
              <a:buChar char="§"/>
            </a:pPr>
            <a:r>
              <a:rPr lang="pt-BR" sz="2800" dirty="0" smtClean="0">
                <a:latin typeface="Rockwell" panose="02060603020205020403" pitchFamily="18" charset="0"/>
              </a:rPr>
              <a:t>the </a:t>
            </a:r>
            <a:r>
              <a:rPr lang="pt-BR" sz="2800" dirty="0">
                <a:latin typeface="Rockwell" panose="02060603020205020403" pitchFamily="18" charset="0"/>
              </a:rPr>
              <a:t>possible need for additional therapeutic treatment outside of self-help groups; </a:t>
            </a:r>
            <a:endParaRPr lang="pt-BR" sz="2800" dirty="0" smtClean="0">
              <a:latin typeface="Rockwell" panose="02060603020205020403" pitchFamily="18" charset="0"/>
            </a:endParaRPr>
          </a:p>
          <a:p>
            <a:pPr marL="914400" lvl="1" indent="-288925" algn="l">
              <a:lnSpc>
                <a:spcPct val="100000"/>
              </a:lnSpc>
              <a:spcBef>
                <a:spcPts val="600"/>
              </a:spcBef>
              <a:buFont typeface="Wingdings" panose="05000000000000000000" pitchFamily="2" charset="2"/>
              <a:buChar char="§"/>
            </a:pPr>
            <a:r>
              <a:rPr lang="pt-BR" sz="2800" dirty="0" smtClean="0">
                <a:latin typeface="Rockwell" panose="02060603020205020403" pitchFamily="18" charset="0"/>
              </a:rPr>
              <a:t>how </a:t>
            </a:r>
            <a:r>
              <a:rPr lang="pt-BR" sz="2800" dirty="0">
                <a:latin typeface="Rockwell" panose="02060603020205020403" pitchFamily="18" charset="0"/>
              </a:rPr>
              <a:t>groups can help make addicts suffering from mental illness feel welcome in NA meetings; </a:t>
            </a:r>
            <a:endParaRPr lang="pt-BR" sz="2800" dirty="0" smtClean="0">
              <a:latin typeface="Rockwell" panose="02060603020205020403" pitchFamily="18" charset="0"/>
            </a:endParaRPr>
          </a:p>
          <a:p>
            <a:pPr algn="l">
              <a:lnSpc>
                <a:spcPct val="100000"/>
              </a:lnSpc>
              <a:spcBef>
                <a:spcPts val="600"/>
              </a:spcBef>
              <a:spcAft>
                <a:spcPts val="1200"/>
              </a:spcAft>
            </a:pPr>
            <a:endParaRPr lang="en-US" sz="2800" dirty="0">
              <a:latin typeface="Rockwell" panose="02060603020205020403" pitchFamily="18" charset="0"/>
            </a:endParaRPr>
          </a:p>
        </p:txBody>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Rationale by Region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3882501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661165" y="1613585"/>
            <a:ext cx="10892810" cy="5175046"/>
          </a:xfrm>
          <a:ln w="69850" cmpd="dbl">
            <a:noFill/>
          </a:ln>
        </p:spPr>
        <p:txBody>
          <a:bodyPr>
            <a:noAutofit/>
          </a:bodyPr>
          <a:lstStyle/>
          <a:p>
            <a:pPr marL="914400" lvl="1" indent="-288925" algn="l">
              <a:lnSpc>
                <a:spcPct val="100000"/>
              </a:lnSpc>
              <a:spcBef>
                <a:spcPts val="600"/>
              </a:spcBef>
              <a:buFont typeface="Wingdings" panose="05000000000000000000" pitchFamily="2" charset="2"/>
              <a:buChar char="§"/>
            </a:pPr>
            <a:r>
              <a:rPr lang="pt-BR" sz="2800" dirty="0" smtClean="0">
                <a:latin typeface="Rockwell" panose="02060603020205020403" pitchFamily="18" charset="0"/>
              </a:rPr>
              <a:t>the </a:t>
            </a:r>
            <a:r>
              <a:rPr lang="pt-BR" sz="2800" dirty="0">
                <a:latin typeface="Rockwell" panose="02060603020205020403" pitchFamily="18" charset="0"/>
              </a:rPr>
              <a:t>possible need for additional therapeutic treatment outside of self-help groups; </a:t>
            </a:r>
            <a:endParaRPr lang="pt-BR" sz="2800" dirty="0" smtClean="0">
              <a:latin typeface="Rockwell" panose="02060603020205020403" pitchFamily="18" charset="0"/>
            </a:endParaRPr>
          </a:p>
          <a:p>
            <a:pPr marL="914400" lvl="1" indent="-288925" algn="l">
              <a:lnSpc>
                <a:spcPct val="100000"/>
              </a:lnSpc>
              <a:spcBef>
                <a:spcPts val="600"/>
              </a:spcBef>
              <a:buFont typeface="Wingdings" panose="05000000000000000000" pitchFamily="2" charset="2"/>
              <a:buChar char="§"/>
            </a:pPr>
            <a:r>
              <a:rPr lang="pt-BR" sz="2800" dirty="0" smtClean="0">
                <a:latin typeface="Rockwell" panose="02060603020205020403" pitchFamily="18" charset="0"/>
              </a:rPr>
              <a:t>how </a:t>
            </a:r>
            <a:r>
              <a:rPr lang="pt-BR" sz="2800" dirty="0">
                <a:latin typeface="Rockwell" panose="02060603020205020403" pitchFamily="18" charset="0"/>
              </a:rPr>
              <a:t>groups can help make addicts suffering from mental illness feel welcome in NA meetings; </a:t>
            </a:r>
            <a:endParaRPr lang="pt-BR" sz="2800" dirty="0" smtClean="0">
              <a:latin typeface="Rockwell" panose="02060603020205020403" pitchFamily="18" charset="0"/>
            </a:endParaRPr>
          </a:p>
          <a:p>
            <a:pPr marL="914400" lvl="1" indent="-288925" algn="l">
              <a:lnSpc>
                <a:spcPct val="100000"/>
              </a:lnSpc>
              <a:spcBef>
                <a:spcPts val="600"/>
              </a:spcBef>
              <a:buFont typeface="Wingdings" panose="05000000000000000000" pitchFamily="2" charset="2"/>
              <a:buChar char="§"/>
            </a:pPr>
            <a:r>
              <a:rPr lang="pt-BR" sz="2800" dirty="0" smtClean="0">
                <a:latin typeface="Rockwell" panose="02060603020205020403" pitchFamily="18" charset="0"/>
              </a:rPr>
              <a:t>the </a:t>
            </a:r>
            <a:r>
              <a:rPr lang="pt-BR" sz="2800" dirty="0">
                <a:latin typeface="Rockwell" panose="02060603020205020403" pitchFamily="18" charset="0"/>
              </a:rPr>
              <a:t>sponsor-sponsee relationship and importance of not treating a sponsor like a doctor; and other relevant issues.  </a:t>
            </a:r>
            <a:endParaRPr lang="pt-BR" sz="2800" dirty="0" smtClean="0">
              <a:latin typeface="Rockwell" panose="02060603020205020403" pitchFamily="18" charset="0"/>
            </a:endParaRPr>
          </a:p>
          <a:p>
            <a:pPr algn="l">
              <a:lnSpc>
                <a:spcPct val="100000"/>
              </a:lnSpc>
              <a:spcBef>
                <a:spcPts val="600"/>
              </a:spcBef>
              <a:spcAft>
                <a:spcPts val="1200"/>
              </a:spcAft>
            </a:pPr>
            <a:endParaRPr lang="en-US" sz="2800" dirty="0">
              <a:latin typeface="Rockwell" panose="02060603020205020403" pitchFamily="18" charset="0"/>
            </a:endParaRPr>
          </a:p>
        </p:txBody>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Rationale by Region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1273394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661165" y="1613585"/>
            <a:ext cx="10892810" cy="5175046"/>
          </a:xfrm>
          <a:ln w="69850" cmpd="dbl">
            <a:noFill/>
          </a:ln>
        </p:spPr>
        <p:txBody>
          <a:bodyPr>
            <a:noAutofit/>
          </a:bodyPr>
          <a:lstStyle/>
          <a:p>
            <a:pPr marL="914400" lvl="1" indent="-288925" algn="l">
              <a:lnSpc>
                <a:spcPct val="100000"/>
              </a:lnSpc>
              <a:spcBef>
                <a:spcPts val="600"/>
              </a:spcBef>
              <a:buFont typeface="Wingdings" panose="05000000000000000000" pitchFamily="2" charset="2"/>
              <a:buChar char="§"/>
            </a:pPr>
            <a:r>
              <a:rPr lang="pt-BR" sz="2800" dirty="0" smtClean="0">
                <a:latin typeface="Rockwell" panose="02060603020205020403" pitchFamily="18" charset="0"/>
              </a:rPr>
              <a:t>the </a:t>
            </a:r>
            <a:r>
              <a:rPr lang="pt-BR" sz="2800" dirty="0">
                <a:latin typeface="Rockwell" panose="02060603020205020403" pitchFamily="18" charset="0"/>
              </a:rPr>
              <a:t>possible need for additional therapeutic treatment outside of self-help groups; </a:t>
            </a:r>
            <a:endParaRPr lang="pt-BR" sz="2800" dirty="0" smtClean="0">
              <a:latin typeface="Rockwell" panose="02060603020205020403" pitchFamily="18" charset="0"/>
            </a:endParaRPr>
          </a:p>
          <a:p>
            <a:pPr marL="914400" lvl="1" indent="-288925" algn="l">
              <a:lnSpc>
                <a:spcPct val="100000"/>
              </a:lnSpc>
              <a:spcBef>
                <a:spcPts val="600"/>
              </a:spcBef>
              <a:buFont typeface="Wingdings" panose="05000000000000000000" pitchFamily="2" charset="2"/>
              <a:buChar char="§"/>
            </a:pPr>
            <a:r>
              <a:rPr lang="pt-BR" sz="2800" dirty="0" smtClean="0">
                <a:latin typeface="Rockwell" panose="02060603020205020403" pitchFamily="18" charset="0"/>
              </a:rPr>
              <a:t>how </a:t>
            </a:r>
            <a:r>
              <a:rPr lang="pt-BR" sz="2800" dirty="0">
                <a:latin typeface="Rockwell" panose="02060603020205020403" pitchFamily="18" charset="0"/>
              </a:rPr>
              <a:t>groups can help make addicts suffering from mental illness feel welcome in NA meetings; </a:t>
            </a:r>
            <a:endParaRPr lang="pt-BR" sz="2800" dirty="0" smtClean="0">
              <a:latin typeface="Rockwell" panose="02060603020205020403" pitchFamily="18" charset="0"/>
            </a:endParaRPr>
          </a:p>
          <a:p>
            <a:pPr marL="914400" lvl="1" indent="-288925" algn="l">
              <a:lnSpc>
                <a:spcPct val="100000"/>
              </a:lnSpc>
              <a:spcBef>
                <a:spcPts val="600"/>
              </a:spcBef>
              <a:buFont typeface="Wingdings" panose="05000000000000000000" pitchFamily="2" charset="2"/>
              <a:buChar char="§"/>
            </a:pPr>
            <a:r>
              <a:rPr lang="pt-BR" sz="2800" dirty="0" smtClean="0">
                <a:latin typeface="Rockwell" panose="02060603020205020403" pitchFamily="18" charset="0"/>
              </a:rPr>
              <a:t>the </a:t>
            </a:r>
            <a:r>
              <a:rPr lang="pt-BR" sz="2800" dirty="0">
                <a:latin typeface="Rockwell" panose="02060603020205020403" pitchFamily="18" charset="0"/>
              </a:rPr>
              <a:t>sponsor-sponsee relationship and importance of not treating a sponsor like a doctor; and other relevant issues.  </a:t>
            </a:r>
            <a:endParaRPr lang="pt-BR" sz="2800" dirty="0" smtClean="0">
              <a:latin typeface="Rockwell" panose="02060603020205020403" pitchFamily="18" charset="0"/>
            </a:endParaRPr>
          </a:p>
          <a:p>
            <a:pPr marL="349250" indent="-349250" algn="l">
              <a:lnSpc>
                <a:spcPct val="100000"/>
              </a:lnSpc>
              <a:spcBef>
                <a:spcPts val="600"/>
              </a:spcBef>
              <a:buClr>
                <a:schemeClr val="accent1">
                  <a:lumMod val="75000"/>
                </a:schemeClr>
              </a:buClr>
              <a:buSzPct val="110000"/>
              <a:buFont typeface="Arial" panose="020B0604020202020204" pitchFamily="34" charset="0"/>
              <a:buChar char="•"/>
            </a:pPr>
            <a:r>
              <a:rPr lang="pt-BR" sz="2800" dirty="0" smtClean="0">
                <a:latin typeface="Rockwell" panose="02060603020205020403" pitchFamily="18" charset="0"/>
              </a:rPr>
              <a:t>The </a:t>
            </a:r>
            <a:r>
              <a:rPr lang="pt-BR" sz="2800" dirty="0">
                <a:latin typeface="Rockwell" panose="02060603020205020403" pitchFamily="18" charset="0"/>
              </a:rPr>
              <a:t>Narcotics Anonymous message about mental illness and recovery continues to be a gray area, and it will be helpful to both newcomers and oldtimers alike to have a fellowship approved, widely accessible information pamphlet available as a resource. </a:t>
            </a:r>
            <a:endParaRPr lang="en-US" sz="2800" dirty="0">
              <a:latin typeface="Rockwell" panose="02060603020205020403" pitchFamily="18" charset="0"/>
            </a:endParaRPr>
          </a:p>
          <a:p>
            <a:pPr algn="l">
              <a:lnSpc>
                <a:spcPct val="100000"/>
              </a:lnSpc>
              <a:spcBef>
                <a:spcPts val="600"/>
              </a:spcBef>
              <a:spcAft>
                <a:spcPts val="1200"/>
              </a:spcAft>
            </a:pPr>
            <a:endParaRPr lang="en-US" sz="2800" dirty="0">
              <a:latin typeface="Rockwell" panose="02060603020205020403" pitchFamily="18" charset="0"/>
            </a:endParaRPr>
          </a:p>
        </p:txBody>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Rationale by Region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2591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7"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World Board </a:t>
            </a:r>
            <a:r>
              <a:rPr lang="en-US" sz="5300" dirty="0" smtClean="0">
                <a:latin typeface="Rockwell Condensed" panose="02060603050405020104" pitchFamily="18" charset="0"/>
              </a:rPr>
              <a:t>Response</a:t>
            </a:r>
            <a:endParaRPr lang="en-US" sz="5300" dirty="0">
              <a:latin typeface="Rockwell Condensed" panose="02060603050405020104" pitchFamily="18" charset="0"/>
            </a:endParaRPr>
          </a:p>
        </p:txBody>
      </p:sp>
    </p:spTree>
    <p:extLst>
      <p:ext uri="{BB962C8B-B14F-4D97-AF65-F5344CB8AC3E}">
        <p14:creationId xmlns:p14="http://schemas.microsoft.com/office/powerpoint/2010/main" val="4271621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101519" y="2566749"/>
            <a:ext cx="10892810" cy="4090102"/>
          </a:xfrm>
          <a:ln w="69850" cmpd="dbl">
            <a:noFill/>
          </a:ln>
        </p:spPr>
        <p:txBody>
          <a:bodyPr>
            <a:noAutofit/>
          </a:bodyPr>
          <a:lstStyle/>
          <a:p>
            <a:pPr marL="1828800" lvl="3" indent="-457200" algn="l">
              <a:lnSpc>
                <a:spcPct val="100000"/>
              </a:lnSpc>
              <a:spcBef>
                <a:spcPts val="1800"/>
              </a:spcBef>
              <a:buSzPct val="120000"/>
              <a:buBlip>
                <a:blip r:embed="rId5"/>
              </a:buBlip>
            </a:pPr>
            <a:r>
              <a:rPr lang="en-US" sz="2800" dirty="0" smtClean="0">
                <a:latin typeface="Rockwell" panose="02060603020205020403" pitchFamily="18" charset="0"/>
              </a:rPr>
              <a:t>Added idea </a:t>
            </a:r>
            <a:r>
              <a:rPr lang="en-US" sz="2800" dirty="0">
                <a:latin typeface="Rockwell" panose="02060603020205020403" pitchFamily="18" charset="0"/>
              </a:rPr>
              <a:t>to the literature survey </a:t>
            </a:r>
            <a:r>
              <a:rPr lang="en-US" sz="2800" dirty="0" smtClean="0">
                <a:latin typeface="Rockwell" panose="02060603020205020403" pitchFamily="18" charset="0"/>
              </a:rPr>
              <a:t>in </a:t>
            </a:r>
            <a:r>
              <a:rPr lang="en-US" sz="2800" dirty="0">
                <a:latin typeface="Rockwell" panose="02060603020205020403" pitchFamily="18" charset="0"/>
              </a:rPr>
              <a:t>the </a:t>
            </a:r>
            <a:r>
              <a:rPr lang="en-US" sz="2800" i="1" dirty="0" smtClean="0">
                <a:latin typeface="Rockwell" panose="02060603020205020403" pitchFamily="18" charset="0"/>
              </a:rPr>
              <a:t>CAR</a:t>
            </a:r>
            <a:r>
              <a:rPr lang="en-US" sz="2800" dirty="0" smtClean="0">
                <a:latin typeface="Rockwell" panose="02060603020205020403" pitchFamily="18" charset="0"/>
              </a:rPr>
              <a:t> </a:t>
            </a:r>
            <a:endParaRPr lang="en-US" sz="2800" dirty="0">
              <a:latin typeface="Rockwell" panose="02060603020205020403" pitchFamily="18"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7"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World Board </a:t>
            </a:r>
            <a:r>
              <a:rPr lang="en-US" sz="5300" dirty="0" smtClean="0">
                <a:latin typeface="Rockwell Condensed" panose="02060603050405020104" pitchFamily="18" charset="0"/>
              </a:rPr>
              <a:t>Response</a:t>
            </a:r>
            <a:endParaRPr lang="en-US" sz="5300" dirty="0">
              <a:latin typeface="Rockwell Condensed" panose="02060603050405020104" pitchFamily="18" charset="0"/>
            </a:endParaRPr>
          </a:p>
        </p:txBody>
      </p:sp>
    </p:spTree>
    <p:extLst>
      <p:ext uri="{BB962C8B-B14F-4D97-AF65-F5344CB8AC3E}">
        <p14:creationId xmlns:p14="http://schemas.microsoft.com/office/powerpoint/2010/main" val="3022232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101519" y="2566749"/>
            <a:ext cx="10892810" cy="4090102"/>
          </a:xfrm>
          <a:ln w="69850" cmpd="dbl">
            <a:noFill/>
          </a:ln>
        </p:spPr>
        <p:txBody>
          <a:bodyPr>
            <a:noAutofit/>
          </a:bodyPr>
          <a:lstStyle/>
          <a:p>
            <a:pPr marL="1828800" lvl="3" indent="-457200" algn="l">
              <a:lnSpc>
                <a:spcPct val="100000"/>
              </a:lnSpc>
              <a:spcBef>
                <a:spcPts val="1800"/>
              </a:spcBef>
              <a:buSzPct val="120000"/>
              <a:buBlip>
                <a:blip r:embed="rId5"/>
              </a:buBlip>
            </a:pPr>
            <a:r>
              <a:rPr lang="en-US" sz="2800" dirty="0" smtClean="0">
                <a:latin typeface="Rockwell" panose="02060603020205020403" pitchFamily="18" charset="0"/>
              </a:rPr>
              <a:t>Added idea </a:t>
            </a:r>
            <a:r>
              <a:rPr lang="en-US" sz="2800" dirty="0">
                <a:latin typeface="Rockwell" panose="02060603020205020403" pitchFamily="18" charset="0"/>
              </a:rPr>
              <a:t>to the literature survey </a:t>
            </a:r>
            <a:r>
              <a:rPr lang="en-US" sz="2800" dirty="0" smtClean="0">
                <a:latin typeface="Rockwell" panose="02060603020205020403" pitchFamily="18" charset="0"/>
              </a:rPr>
              <a:t>in </a:t>
            </a:r>
            <a:r>
              <a:rPr lang="en-US" sz="2800" dirty="0">
                <a:latin typeface="Rockwell" panose="02060603020205020403" pitchFamily="18" charset="0"/>
              </a:rPr>
              <a:t>the </a:t>
            </a:r>
            <a:r>
              <a:rPr lang="en-US" sz="2800" i="1" dirty="0" smtClean="0">
                <a:latin typeface="Rockwell" panose="02060603020205020403" pitchFamily="18" charset="0"/>
              </a:rPr>
              <a:t>CAR</a:t>
            </a:r>
            <a:r>
              <a:rPr lang="en-US" sz="2800" dirty="0" smtClean="0">
                <a:latin typeface="Rockwell" panose="02060603020205020403" pitchFamily="18" charset="0"/>
              </a:rPr>
              <a:t> </a:t>
            </a:r>
            <a:endParaRPr lang="en-US" sz="2800" dirty="0">
              <a:latin typeface="Rockwell" panose="02060603020205020403" pitchFamily="18" charset="0"/>
            </a:endParaRPr>
          </a:p>
          <a:p>
            <a:pPr marL="1828800" lvl="3" indent="-457200" algn="l">
              <a:lnSpc>
                <a:spcPct val="100000"/>
              </a:lnSpc>
              <a:spcBef>
                <a:spcPts val="1800"/>
              </a:spcBef>
              <a:buSzPct val="120000"/>
              <a:buBlip>
                <a:blip r:embed="rId5"/>
              </a:buBlip>
            </a:pPr>
            <a:r>
              <a:rPr lang="en-US" sz="2800" dirty="0" smtClean="0">
                <a:latin typeface="Rockwell" panose="02060603020205020403" pitchFamily="18" charset="0"/>
              </a:rPr>
              <a:t>Hope survey </a:t>
            </a:r>
            <a:r>
              <a:rPr lang="en-US" sz="2800" dirty="0">
                <a:latin typeface="Rockwell" panose="02060603020205020403" pitchFamily="18" charset="0"/>
              </a:rPr>
              <a:t>will result in discussions about what the </a:t>
            </a:r>
            <a:r>
              <a:rPr lang="en-US" sz="2800" dirty="0" smtClean="0">
                <a:latin typeface="Rockwell" panose="02060603020205020403" pitchFamily="18" charset="0"/>
              </a:rPr>
              <a:t>Fellowship </a:t>
            </a:r>
            <a:r>
              <a:rPr lang="en-US" sz="2800" dirty="0">
                <a:latin typeface="Rockwell" panose="02060603020205020403" pitchFamily="18" charset="0"/>
              </a:rPr>
              <a:t>as a whole wants to see </a:t>
            </a:r>
            <a:r>
              <a:rPr lang="en-US" sz="2800" dirty="0" smtClean="0">
                <a:latin typeface="Rockwell" panose="02060603020205020403" pitchFamily="18" charset="0"/>
              </a:rPr>
              <a:t>developed</a:t>
            </a:r>
            <a:endParaRPr lang="en-US" sz="2800" dirty="0">
              <a:latin typeface="Rockwell" panose="02060603020205020403" pitchFamily="18"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7"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World Board </a:t>
            </a:r>
            <a:r>
              <a:rPr lang="en-US" sz="5300" dirty="0" smtClean="0">
                <a:latin typeface="Rockwell Condensed" panose="02060603050405020104" pitchFamily="18" charset="0"/>
              </a:rPr>
              <a:t>Response</a:t>
            </a:r>
            <a:endParaRPr lang="en-US" sz="5300" dirty="0">
              <a:latin typeface="Rockwell Condensed" panose="02060603050405020104" pitchFamily="18" charset="0"/>
            </a:endParaRPr>
          </a:p>
        </p:txBody>
      </p:sp>
    </p:spTree>
    <p:extLst>
      <p:ext uri="{BB962C8B-B14F-4D97-AF65-F5344CB8AC3E}">
        <p14:creationId xmlns:p14="http://schemas.microsoft.com/office/powerpoint/2010/main" val="1142405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101519" y="2566749"/>
            <a:ext cx="10892810" cy="4090102"/>
          </a:xfrm>
          <a:ln w="69850" cmpd="dbl">
            <a:noFill/>
          </a:ln>
        </p:spPr>
        <p:txBody>
          <a:bodyPr>
            <a:noAutofit/>
          </a:bodyPr>
          <a:lstStyle/>
          <a:p>
            <a:pPr marL="1828800" lvl="3" indent="-457200" algn="l">
              <a:lnSpc>
                <a:spcPct val="100000"/>
              </a:lnSpc>
              <a:spcBef>
                <a:spcPts val="1800"/>
              </a:spcBef>
              <a:buSzPct val="120000"/>
              <a:buBlip>
                <a:blip r:embed="rId5"/>
              </a:buBlip>
            </a:pPr>
            <a:r>
              <a:rPr lang="en-US" sz="2800" dirty="0" smtClean="0">
                <a:latin typeface="Rockwell" panose="02060603020205020403" pitchFamily="18" charset="0"/>
              </a:rPr>
              <a:t>Added idea </a:t>
            </a:r>
            <a:r>
              <a:rPr lang="en-US" sz="2800" dirty="0">
                <a:latin typeface="Rockwell" panose="02060603020205020403" pitchFamily="18" charset="0"/>
              </a:rPr>
              <a:t>to the literature survey </a:t>
            </a:r>
            <a:r>
              <a:rPr lang="en-US" sz="2800" dirty="0" smtClean="0">
                <a:latin typeface="Rockwell" panose="02060603020205020403" pitchFamily="18" charset="0"/>
              </a:rPr>
              <a:t>in </a:t>
            </a:r>
            <a:r>
              <a:rPr lang="en-US" sz="2800" dirty="0">
                <a:latin typeface="Rockwell" panose="02060603020205020403" pitchFamily="18" charset="0"/>
              </a:rPr>
              <a:t>the </a:t>
            </a:r>
            <a:r>
              <a:rPr lang="en-US" sz="2800" i="1" dirty="0" smtClean="0">
                <a:latin typeface="Rockwell" panose="02060603020205020403" pitchFamily="18" charset="0"/>
              </a:rPr>
              <a:t>CAR</a:t>
            </a:r>
            <a:r>
              <a:rPr lang="en-US" sz="2800" dirty="0" smtClean="0">
                <a:latin typeface="Rockwell" panose="02060603020205020403" pitchFamily="18" charset="0"/>
              </a:rPr>
              <a:t> </a:t>
            </a:r>
            <a:endParaRPr lang="en-US" sz="2800" dirty="0">
              <a:latin typeface="Rockwell" panose="02060603020205020403" pitchFamily="18" charset="0"/>
            </a:endParaRPr>
          </a:p>
          <a:p>
            <a:pPr marL="1828800" lvl="3" indent="-457200" algn="l">
              <a:lnSpc>
                <a:spcPct val="100000"/>
              </a:lnSpc>
              <a:spcBef>
                <a:spcPts val="1800"/>
              </a:spcBef>
              <a:buSzPct val="120000"/>
              <a:buBlip>
                <a:blip r:embed="rId5"/>
              </a:buBlip>
            </a:pPr>
            <a:r>
              <a:rPr lang="en-US" sz="2800" dirty="0" smtClean="0">
                <a:latin typeface="Rockwell" panose="02060603020205020403" pitchFamily="18" charset="0"/>
              </a:rPr>
              <a:t>Hope survey </a:t>
            </a:r>
            <a:r>
              <a:rPr lang="en-US" sz="2800" dirty="0">
                <a:latin typeface="Rockwell" panose="02060603020205020403" pitchFamily="18" charset="0"/>
              </a:rPr>
              <a:t>will result in discussions about what the </a:t>
            </a:r>
            <a:r>
              <a:rPr lang="en-US" sz="2800" dirty="0" smtClean="0">
                <a:latin typeface="Rockwell" panose="02060603020205020403" pitchFamily="18" charset="0"/>
              </a:rPr>
              <a:t>Fellowship </a:t>
            </a:r>
            <a:r>
              <a:rPr lang="en-US" sz="2800" dirty="0">
                <a:latin typeface="Rockwell" panose="02060603020205020403" pitchFamily="18" charset="0"/>
              </a:rPr>
              <a:t>as a whole wants to see </a:t>
            </a:r>
            <a:r>
              <a:rPr lang="en-US" sz="2800" dirty="0" smtClean="0">
                <a:latin typeface="Rockwell" panose="02060603020205020403" pitchFamily="18" charset="0"/>
              </a:rPr>
              <a:t>developed</a:t>
            </a:r>
            <a:endParaRPr lang="en-US" sz="2800" dirty="0">
              <a:latin typeface="Rockwell" panose="02060603020205020403" pitchFamily="18" charset="0"/>
            </a:endParaRPr>
          </a:p>
          <a:p>
            <a:pPr marL="1828800" lvl="3" indent="-457200" algn="l">
              <a:lnSpc>
                <a:spcPct val="100000"/>
              </a:lnSpc>
              <a:spcBef>
                <a:spcPts val="1800"/>
              </a:spcBef>
              <a:buSzPct val="120000"/>
              <a:buBlip>
                <a:blip r:embed="rId5"/>
              </a:buBlip>
            </a:pPr>
            <a:r>
              <a:rPr lang="en-US" sz="2800" dirty="0" smtClean="0">
                <a:latin typeface="Rockwell" panose="02060603020205020403" pitchFamily="18" charset="0"/>
              </a:rPr>
              <a:t>If </a:t>
            </a:r>
            <a:r>
              <a:rPr lang="en-US" sz="2800" dirty="0">
                <a:latin typeface="Rockwell" panose="02060603020205020403" pitchFamily="18" charset="0"/>
              </a:rPr>
              <a:t>adopted, </a:t>
            </a:r>
            <a:r>
              <a:rPr lang="en-US" sz="2800" dirty="0" smtClean="0">
                <a:latin typeface="Rockwell" panose="02060603020205020403" pitchFamily="18" charset="0"/>
              </a:rPr>
              <a:t>motion </a:t>
            </a:r>
            <a:r>
              <a:rPr lang="en-US" sz="2800" dirty="0">
                <a:latin typeface="Rockwell" panose="02060603020205020403" pitchFamily="18" charset="0"/>
              </a:rPr>
              <a:t>would direct </a:t>
            </a:r>
            <a:r>
              <a:rPr lang="en-US" sz="2800" dirty="0" smtClean="0">
                <a:latin typeface="Rockwell" panose="02060603020205020403" pitchFamily="18" charset="0"/>
              </a:rPr>
              <a:t>World </a:t>
            </a:r>
            <a:r>
              <a:rPr lang="en-US" sz="2800" dirty="0">
                <a:latin typeface="Rockwell" panose="02060603020205020403" pitchFamily="18" charset="0"/>
              </a:rPr>
              <a:t>Board to develop a project plan for </a:t>
            </a:r>
            <a:r>
              <a:rPr lang="en-US" sz="2800" dirty="0" smtClean="0">
                <a:latin typeface="Rockwell" panose="02060603020205020403" pitchFamily="18" charset="0"/>
              </a:rPr>
              <a:t>consideration </a:t>
            </a:r>
            <a:r>
              <a:rPr lang="en-US" sz="2800" dirty="0">
                <a:latin typeface="Rockwell" panose="02060603020205020403" pitchFamily="18" charset="0"/>
              </a:rPr>
              <a:t>at WSC </a:t>
            </a:r>
            <a:r>
              <a:rPr lang="en-US" sz="2800" dirty="0" smtClean="0">
                <a:latin typeface="Rockwell" panose="02060603020205020403" pitchFamily="18" charset="0"/>
              </a:rPr>
              <a:t>2018</a:t>
            </a:r>
            <a:endParaRPr lang="en-US" sz="2800" dirty="0">
              <a:latin typeface="Rockwell" panose="02060603020205020403" pitchFamily="18" charset="0"/>
            </a:endParaRPr>
          </a:p>
          <a:p>
            <a:pPr algn="l">
              <a:lnSpc>
                <a:spcPct val="100000"/>
              </a:lnSpc>
              <a:spcBef>
                <a:spcPts val="1800"/>
              </a:spcBef>
              <a:spcAft>
                <a:spcPts val="1200"/>
              </a:spcAft>
            </a:pPr>
            <a:endParaRPr lang="en-US" sz="2800" dirty="0">
              <a:latin typeface="Rockwell" panose="02060603020205020403" pitchFamily="18"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7"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3: World Board </a:t>
            </a:r>
            <a:r>
              <a:rPr lang="en-US" sz="5300" dirty="0" smtClean="0">
                <a:latin typeface="Rockwell Condensed" panose="02060603050405020104" pitchFamily="18" charset="0"/>
              </a:rPr>
              <a:t>Response</a:t>
            </a:r>
            <a:endParaRPr lang="en-US" sz="5300" dirty="0">
              <a:latin typeface="Rockwell Condensed" panose="02060603050405020104" pitchFamily="18" charset="0"/>
            </a:endParaRPr>
          </a:p>
        </p:txBody>
      </p:sp>
    </p:spTree>
    <p:extLst>
      <p:ext uri="{BB962C8B-B14F-4D97-AF65-F5344CB8AC3E}">
        <p14:creationId xmlns:p14="http://schemas.microsoft.com/office/powerpoint/2010/main" val="1352528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78451" y="545550"/>
            <a:ext cx="1147219" cy="1176597"/>
            <a:chOff x="578451" y="545550"/>
            <a:chExt cx="1147219" cy="1176597"/>
          </a:xfrm>
        </p:grpSpPr>
        <p:grpSp>
          <p:nvGrpSpPr>
            <p:cNvPr id="18" name="Group 17"/>
            <p:cNvGrpSpPr/>
            <p:nvPr/>
          </p:nvGrpSpPr>
          <p:grpSpPr>
            <a:xfrm>
              <a:off x="578451" y="545550"/>
              <a:ext cx="1147219" cy="1176597"/>
              <a:chOff x="10153426" y="3608259"/>
              <a:chExt cx="1080904" cy="1108583"/>
            </a:xfrm>
          </p:grpSpPr>
          <p:sp>
            <p:nvSpPr>
              <p:cNvPr id="25" name="Oval 24"/>
              <p:cNvSpPr/>
              <p:nvPr/>
            </p:nvSpPr>
            <p:spPr>
              <a:xfrm>
                <a:off x="10153426" y="3608259"/>
                <a:ext cx="1080904" cy="1080902"/>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6" name="Oval 25"/>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39"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20" name="Group 19"/>
            <p:cNvGrpSpPr/>
            <p:nvPr/>
          </p:nvGrpSpPr>
          <p:grpSpPr>
            <a:xfrm>
              <a:off x="693174" y="655852"/>
              <a:ext cx="929256" cy="922194"/>
              <a:chOff x="10258320" y="3709861"/>
              <a:chExt cx="875540" cy="868886"/>
            </a:xfrm>
          </p:grpSpPr>
          <p:cxnSp>
            <p:nvCxnSpPr>
              <p:cNvPr id="21" name="Straight Connector 20"/>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3" name="TextBox 32"/>
          <p:cNvSpPr txBox="1"/>
          <p:nvPr/>
        </p:nvSpPr>
        <p:spPr>
          <a:xfrm>
            <a:off x="578451" y="2064513"/>
            <a:ext cx="11404221" cy="1938992"/>
          </a:xfrm>
          <a:prstGeom prst="rect">
            <a:avLst/>
          </a:prstGeom>
          <a:noFill/>
        </p:spPr>
        <p:txBody>
          <a:bodyPr wrap="square" rtlCol="0">
            <a:spAutoFit/>
          </a:bodyPr>
          <a:lstStyle/>
          <a:p>
            <a:r>
              <a:rPr lang="en-US" sz="3000" b="1" dirty="0" smtClean="0">
                <a:latin typeface="Rockwell" panose="02060603020205020403" pitchFamily="18" charset="0"/>
              </a:rPr>
              <a:t>Motion 3:</a:t>
            </a:r>
            <a:r>
              <a:rPr lang="en-US" sz="3000" b="1" dirty="0">
                <a:latin typeface="Rockwell" panose="02060603020205020403" pitchFamily="18" charset="0"/>
              </a:rPr>
              <a:t> </a:t>
            </a:r>
            <a:r>
              <a:rPr lang="en-US" sz="3000" dirty="0" smtClean="0">
                <a:latin typeface="Rockwell" panose="02060603020205020403" pitchFamily="18" charset="0"/>
              </a:rPr>
              <a:t>That </a:t>
            </a:r>
            <a:r>
              <a:rPr lang="en-US" sz="3000" dirty="0">
                <a:latin typeface="Rockwell" panose="02060603020205020403" pitchFamily="18" charset="0"/>
              </a:rPr>
              <a:t>the NA World Board develop a project plan which includes a budget and timeline to create an informational pamphlet specifically about mental illness and recovery for consideration at the 2018 World Service Conference. </a:t>
            </a:r>
          </a:p>
        </p:txBody>
      </p:sp>
      <p:sp>
        <p:nvSpPr>
          <p:cNvPr id="43" name="Subtitle 61"/>
          <p:cNvSpPr txBox="1">
            <a:spLocks/>
          </p:cNvSpPr>
          <p:nvPr/>
        </p:nvSpPr>
        <p:spPr>
          <a:xfrm>
            <a:off x="1169524" y="4394011"/>
            <a:ext cx="880082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2800" b="1" dirty="0"/>
              <a:t>Intent:</a:t>
            </a:r>
            <a:r>
              <a:rPr lang="pt-BR" sz="2800" dirty="0"/>
              <a:t> </a:t>
            </a:r>
            <a:r>
              <a:rPr lang="pt-BR" sz="2800" dirty="0" smtClean="0"/>
              <a:t>To </a:t>
            </a:r>
            <a:r>
              <a:rPr lang="pt-BR" sz="2800" dirty="0"/>
              <a:t>have a fellowship approved, clear Narcotics Anonymous message about the important issue of mental illness and recovery that is available in a pamphlet format.    </a:t>
            </a:r>
            <a:endParaRPr lang="en-US" sz="2800" dirty="0"/>
          </a:p>
          <a:p>
            <a:pPr algn="ctr">
              <a:lnSpc>
                <a:spcPct val="100000"/>
              </a:lnSpc>
              <a:spcBef>
                <a:spcPts val="1800"/>
              </a:spcBef>
              <a:spcAft>
                <a:spcPts val="1200"/>
              </a:spcAft>
            </a:pPr>
            <a:endParaRPr lang="en-US" sz="2800" dirty="0"/>
          </a:p>
        </p:txBody>
      </p:sp>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Tree>
    <p:extLst>
      <p:ext uri="{BB962C8B-B14F-4D97-AF65-F5344CB8AC3E}">
        <p14:creationId xmlns:p14="http://schemas.microsoft.com/office/powerpoint/2010/main" val="1652219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btitle 61"/>
          <p:cNvSpPr txBox="1">
            <a:spLocks/>
          </p:cNvSpPr>
          <p:nvPr/>
        </p:nvSpPr>
        <p:spPr>
          <a:xfrm>
            <a:off x="1231450" y="3532410"/>
            <a:ext cx="10281566" cy="265096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endParaRPr lang="en-US" sz="3000" b="1" dirty="0"/>
          </a:p>
          <a:p>
            <a:pPr algn="ctr">
              <a:lnSpc>
                <a:spcPct val="100000"/>
              </a:lnSpc>
              <a:spcBef>
                <a:spcPts val="1800"/>
              </a:spcBef>
              <a:spcAft>
                <a:spcPts val="1200"/>
              </a:spcAft>
            </a:pPr>
            <a:r>
              <a:rPr lang="en-US" sz="3000" dirty="0" smtClean="0"/>
              <a:t> </a:t>
            </a:r>
            <a:endParaRPr lang="en-US" sz="3000" dirty="0"/>
          </a:p>
        </p:txBody>
      </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11230" y="204043"/>
            <a:ext cx="12192000" cy="2866776"/>
          </a:xfrm>
          <a:prstGeom prst="rect">
            <a:avLst/>
          </a:prstGeom>
        </p:spPr>
      </p:pic>
      <p:sp>
        <p:nvSpPr>
          <p:cNvPr id="33" name="TextBox 32"/>
          <p:cNvSpPr txBox="1"/>
          <p:nvPr/>
        </p:nvSpPr>
        <p:spPr>
          <a:xfrm>
            <a:off x="460467" y="1036533"/>
            <a:ext cx="11338557" cy="1107996"/>
          </a:xfrm>
          <a:prstGeom prst="rect">
            <a:avLst/>
          </a:prstGeom>
          <a:noFill/>
        </p:spPr>
        <p:txBody>
          <a:bodyPr wrap="square" rtlCol="0">
            <a:spAutoFit/>
          </a:bodyPr>
          <a:lstStyle/>
          <a:p>
            <a:r>
              <a:rPr lang="en-US" sz="3300" b="1" dirty="0" smtClean="0">
                <a:latin typeface="Rockwell" panose="02060603020205020403" pitchFamily="18" charset="0"/>
              </a:rPr>
              <a:t>Motion 4: </a:t>
            </a:r>
            <a:r>
              <a:rPr lang="en-US" sz="3300" dirty="0">
                <a:latin typeface="Rockwell" panose="02060603020205020403" pitchFamily="18" charset="0"/>
              </a:rPr>
              <a:t>That all future approved World Board Minutes be posted on na.org for download.</a:t>
            </a: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1286299" y="2872955"/>
            <a:ext cx="441534" cy="566432"/>
            <a:chOff x="1231571" y="4361371"/>
            <a:chExt cx="441534" cy="566432"/>
          </a:xfrm>
        </p:grpSpPr>
        <p:sp>
          <p:nvSpPr>
            <p:cNvPr id="31" name="Oval 30"/>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2" name="Oval 31"/>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3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35" name="Group 34"/>
            <p:cNvGrpSpPr/>
            <p:nvPr/>
          </p:nvGrpSpPr>
          <p:grpSpPr>
            <a:xfrm>
              <a:off x="1279932" y="4408863"/>
              <a:ext cx="357645" cy="354927"/>
              <a:chOff x="10258320" y="3709861"/>
              <a:chExt cx="875540" cy="868886"/>
            </a:xfrm>
          </p:grpSpPr>
          <p:cxnSp>
            <p:nvCxnSpPr>
              <p:cNvPr id="36" name="Straight Connector 3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06659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btitle 61"/>
          <p:cNvSpPr txBox="1">
            <a:spLocks/>
          </p:cNvSpPr>
          <p:nvPr/>
        </p:nvSpPr>
        <p:spPr>
          <a:xfrm>
            <a:off x="1231450" y="3532410"/>
            <a:ext cx="10281566" cy="265096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a:t>
            </a:r>
            <a:r>
              <a:rPr lang="en-US" sz="3000" dirty="0" smtClean="0"/>
              <a:t>To </a:t>
            </a:r>
            <a:r>
              <a:rPr lang="en-US" sz="3000" dirty="0"/>
              <a:t>create accessibility to all World Board minutes.</a:t>
            </a:r>
          </a:p>
          <a:p>
            <a:pPr>
              <a:lnSpc>
                <a:spcPct val="100000"/>
              </a:lnSpc>
              <a:spcBef>
                <a:spcPts val="1800"/>
              </a:spcBef>
            </a:pPr>
            <a:endParaRPr lang="en-US" sz="3000" b="1" dirty="0"/>
          </a:p>
          <a:p>
            <a:pPr algn="ctr">
              <a:lnSpc>
                <a:spcPct val="100000"/>
              </a:lnSpc>
              <a:spcBef>
                <a:spcPts val="1800"/>
              </a:spcBef>
              <a:spcAft>
                <a:spcPts val="1200"/>
              </a:spcAft>
            </a:pPr>
            <a:r>
              <a:rPr lang="en-US" sz="3000" dirty="0" smtClean="0"/>
              <a:t> </a:t>
            </a:r>
            <a:endParaRPr lang="en-US" sz="3000" dirty="0"/>
          </a:p>
        </p:txBody>
      </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11230" y="204043"/>
            <a:ext cx="12192000" cy="2866776"/>
          </a:xfrm>
          <a:prstGeom prst="rect">
            <a:avLst/>
          </a:prstGeom>
        </p:spPr>
      </p:pic>
      <p:sp>
        <p:nvSpPr>
          <p:cNvPr id="33" name="TextBox 32"/>
          <p:cNvSpPr txBox="1"/>
          <p:nvPr/>
        </p:nvSpPr>
        <p:spPr>
          <a:xfrm>
            <a:off x="460467" y="1036533"/>
            <a:ext cx="11338557" cy="1107996"/>
          </a:xfrm>
          <a:prstGeom prst="rect">
            <a:avLst/>
          </a:prstGeom>
          <a:noFill/>
        </p:spPr>
        <p:txBody>
          <a:bodyPr wrap="square" rtlCol="0">
            <a:spAutoFit/>
          </a:bodyPr>
          <a:lstStyle/>
          <a:p>
            <a:r>
              <a:rPr lang="en-US" sz="3300" b="1" dirty="0" smtClean="0">
                <a:latin typeface="Rockwell" panose="02060603020205020403" pitchFamily="18" charset="0"/>
              </a:rPr>
              <a:t>Motion 4: </a:t>
            </a:r>
            <a:r>
              <a:rPr lang="en-US" sz="3300" dirty="0">
                <a:latin typeface="Rockwell" panose="02060603020205020403" pitchFamily="18" charset="0"/>
              </a:rPr>
              <a:t>That all future approved World Board Minutes be posted on na.org for download.</a:t>
            </a: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1286299" y="2872955"/>
            <a:ext cx="441534" cy="566432"/>
            <a:chOff x="1231571" y="4361371"/>
            <a:chExt cx="441534" cy="566432"/>
          </a:xfrm>
        </p:grpSpPr>
        <p:sp>
          <p:nvSpPr>
            <p:cNvPr id="31" name="Oval 30"/>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2" name="Oval 31"/>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3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35" name="Group 34"/>
            <p:cNvGrpSpPr/>
            <p:nvPr/>
          </p:nvGrpSpPr>
          <p:grpSpPr>
            <a:xfrm>
              <a:off x="1279932" y="4408863"/>
              <a:ext cx="357645" cy="354927"/>
              <a:chOff x="10258320" y="3709861"/>
              <a:chExt cx="875540" cy="868886"/>
            </a:xfrm>
          </p:grpSpPr>
          <p:cxnSp>
            <p:nvCxnSpPr>
              <p:cNvPr id="36" name="Straight Connector 3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9877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8"/>
          <p:cNvSpPr txBox="1">
            <a:spLocks/>
          </p:cNvSpPr>
          <p:nvPr/>
        </p:nvSpPr>
        <p:spPr>
          <a:xfrm>
            <a:off x="0" y="10158"/>
            <a:ext cx="12192000" cy="3021278"/>
          </a:xfrm>
          <a:prstGeom prst="rect">
            <a:avLst/>
          </a:prstGeom>
          <a:blipFill dpi="0" rotWithShape="1">
            <a:blip r:embed="rId3">
              <a:alphaModFix amt="52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l" defTabSz="914400" rtl="0" eaLnBrk="1" latinLnBrk="0" hangingPunct="1">
              <a:lnSpc>
                <a:spcPct val="90000"/>
              </a:lnSpc>
              <a:spcBef>
                <a:spcPct val="0"/>
              </a:spcBef>
              <a:buNone/>
              <a:defRPr sz="4800" kern="1200" cap="none"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smtClean="0">
                <a:solidFill>
                  <a:schemeClr val="tx1"/>
                </a:solidFill>
              </a:rPr>
              <a:t/>
            </a:r>
            <a:br>
              <a:rPr lang="en-US" sz="2400" smtClean="0">
                <a:solidFill>
                  <a:schemeClr val="tx1"/>
                </a:solidFill>
              </a:rPr>
            </a:br>
            <a:r>
              <a:rPr lang="en-US" sz="2400" smtClean="0">
                <a:solidFill>
                  <a:schemeClr val="tx1"/>
                </a:solidFill>
              </a:rPr>
              <a:t/>
            </a:r>
            <a:br>
              <a:rPr lang="en-US" sz="2400" smtClean="0">
                <a:solidFill>
                  <a:schemeClr val="tx1"/>
                </a:solidFill>
              </a:rPr>
            </a:br>
            <a:endParaRPr lang="en-US" sz="2400" dirty="0">
              <a:solidFill>
                <a:schemeClr val="tx1"/>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25" y="0"/>
            <a:ext cx="1523910" cy="1455396"/>
          </a:xfrm>
          <a:prstGeom prst="rect">
            <a:avLst/>
          </a:prstGeom>
        </p:spPr>
      </p:pic>
      <p:sp>
        <p:nvSpPr>
          <p:cNvPr id="33" name="TextBox 32"/>
          <p:cNvSpPr txBox="1"/>
          <p:nvPr/>
        </p:nvSpPr>
        <p:spPr>
          <a:xfrm>
            <a:off x="1457325" y="10158"/>
            <a:ext cx="9705885" cy="2492990"/>
          </a:xfrm>
          <a:prstGeom prst="rect">
            <a:avLst/>
          </a:prstGeom>
          <a:noFill/>
        </p:spPr>
        <p:txBody>
          <a:bodyPr wrap="square" rtlCol="0">
            <a:spAutoFit/>
          </a:bodyPr>
          <a:lstStyle/>
          <a:p>
            <a:pPr algn="ctr"/>
            <a:r>
              <a:rPr lang="en-US" sz="4800" b="1" i="1" dirty="0">
                <a:latin typeface="Rockwell" panose="02060603020205020403" pitchFamily="18" charset="0"/>
              </a:rPr>
              <a:t>Honesty, trust, and </a:t>
            </a:r>
            <a:r>
              <a:rPr lang="en-US" sz="4800" b="1" i="1" dirty="0" smtClean="0">
                <a:latin typeface="Rockwell" panose="02060603020205020403" pitchFamily="18" charset="0"/>
              </a:rPr>
              <a:t>goodwill</a:t>
            </a:r>
            <a:r>
              <a:rPr lang="en-US" sz="3400" dirty="0" smtClean="0">
                <a:latin typeface="Rockwell" panose="02060603020205020403" pitchFamily="18" charset="0"/>
              </a:rPr>
              <a:t/>
            </a:r>
            <a:br>
              <a:rPr lang="en-US" sz="3400" dirty="0" smtClean="0">
                <a:latin typeface="Rockwell" panose="02060603020205020403" pitchFamily="18" charset="0"/>
              </a:rPr>
            </a:br>
            <a:r>
              <a:rPr lang="en-US" sz="3600" dirty="0" smtClean="0">
                <a:latin typeface="Rockwell" panose="02060603020205020403" pitchFamily="18" charset="0"/>
              </a:rPr>
              <a:t>are </a:t>
            </a:r>
            <a:r>
              <a:rPr lang="en-US" sz="3600" dirty="0">
                <a:latin typeface="Rockwell" panose="02060603020205020403" pitchFamily="18" charset="0"/>
              </a:rPr>
              <a:t>the foundation of our service </a:t>
            </a:r>
            <a:r>
              <a:rPr lang="en-US" sz="3600" dirty="0" smtClean="0">
                <a:latin typeface="Rockwell" panose="02060603020205020403" pitchFamily="18" charset="0"/>
              </a:rPr>
              <a:t>efforts,</a:t>
            </a:r>
            <a:br>
              <a:rPr lang="en-US" sz="3600" dirty="0" smtClean="0">
                <a:latin typeface="Rockwell" panose="02060603020205020403" pitchFamily="18" charset="0"/>
              </a:rPr>
            </a:br>
            <a:r>
              <a:rPr lang="en-US" sz="3600" dirty="0" smtClean="0">
                <a:latin typeface="Rockwell" panose="02060603020205020403" pitchFamily="18" charset="0"/>
              </a:rPr>
              <a:t>all </a:t>
            </a:r>
            <a:r>
              <a:rPr lang="en-US" sz="3600" dirty="0">
                <a:latin typeface="Rockwell" panose="02060603020205020403" pitchFamily="18" charset="0"/>
              </a:rPr>
              <a:t>of which rely upon the </a:t>
            </a:r>
            <a:r>
              <a:rPr lang="en-US" sz="3600" dirty="0" smtClean="0">
                <a:latin typeface="Rockwell" panose="02060603020205020403" pitchFamily="18" charset="0"/>
              </a:rPr>
              <a:t>guidance of</a:t>
            </a:r>
            <a:br>
              <a:rPr lang="en-US" sz="3600" dirty="0" smtClean="0">
                <a:latin typeface="Rockwell" panose="02060603020205020403" pitchFamily="18" charset="0"/>
              </a:rPr>
            </a:br>
            <a:r>
              <a:rPr lang="en-US" sz="3600" dirty="0" smtClean="0">
                <a:latin typeface="Rockwell" panose="02060603020205020403" pitchFamily="18" charset="0"/>
              </a:rPr>
              <a:t>a </a:t>
            </a:r>
            <a:r>
              <a:rPr lang="en-US" sz="3600" dirty="0">
                <a:latin typeface="Rockwell" panose="02060603020205020403" pitchFamily="18" charset="0"/>
              </a:rPr>
              <a:t>loving Higher Power.</a:t>
            </a:r>
          </a:p>
        </p:txBody>
      </p:sp>
      <p:sp>
        <p:nvSpPr>
          <p:cNvPr id="16" name="Subtitle 2"/>
          <p:cNvSpPr txBox="1">
            <a:spLocks/>
          </p:cNvSpPr>
          <p:nvPr/>
        </p:nvSpPr>
        <p:spPr>
          <a:xfrm>
            <a:off x="800864" y="3258538"/>
            <a:ext cx="9767130" cy="3599462"/>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Char char="q"/>
              <a:defRPr sz="2800" kern="1200">
                <a:solidFill>
                  <a:schemeClr val="tx1"/>
                </a:solidFill>
                <a:latin typeface="Rockwell" panose="02060603020205020403" pitchFamily="18" charset="0"/>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Char char="q"/>
              <a:defRPr sz="2600" kern="1200">
                <a:solidFill>
                  <a:schemeClr val="tx1"/>
                </a:solidFill>
                <a:latin typeface="Rockwell Condensed" panose="02060603050405020104" pitchFamily="18" charset="0"/>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Char char="q"/>
              <a:defRPr sz="2400" kern="1200">
                <a:solidFill>
                  <a:schemeClr val="tx1"/>
                </a:solidFill>
                <a:latin typeface="Rockwell Condensed" panose="02060603050405020104" pitchFamily="18" charset="0"/>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Char char="q"/>
              <a:defRPr sz="2200" kern="1200">
                <a:solidFill>
                  <a:schemeClr val="tx1"/>
                </a:solidFill>
                <a:latin typeface="Rockwell Condensed" panose="02060603050405020104" pitchFamily="18" charset="0"/>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Char char="q"/>
              <a:defRPr sz="2000" kern="1200">
                <a:solidFill>
                  <a:schemeClr val="tx1"/>
                </a:solidFill>
                <a:latin typeface="Rockwell Condensed" panose="02060603050405020104"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57200" indent="-639763">
              <a:spcBef>
                <a:spcPts val="1000"/>
              </a:spcBef>
              <a:spcAft>
                <a:spcPts val="1000"/>
              </a:spcAft>
              <a:buSzPct val="100000"/>
              <a:buBlip>
                <a:blip r:embed="rId6"/>
              </a:buBlip>
            </a:pPr>
            <a:r>
              <a:rPr lang="en-US" sz="3600" dirty="0" smtClean="0"/>
              <a:t>Regional </a:t>
            </a:r>
            <a:r>
              <a:rPr lang="en-US" sz="3600" dirty="0"/>
              <a:t>Motions </a:t>
            </a:r>
            <a:r>
              <a:rPr lang="en-US" sz="3600" dirty="0" smtClean="0"/>
              <a:t>3-8</a:t>
            </a:r>
          </a:p>
          <a:p>
            <a:pPr marL="457200" indent="-639763">
              <a:spcBef>
                <a:spcPts val="1000"/>
              </a:spcBef>
              <a:spcAft>
                <a:spcPts val="1000"/>
              </a:spcAft>
              <a:buSzPct val="100000"/>
              <a:buBlip>
                <a:blip r:embed="rId6"/>
              </a:buBlip>
            </a:pPr>
            <a:r>
              <a:rPr lang="en-US" sz="3600" dirty="0" smtClean="0"/>
              <a:t>Summarized </a:t>
            </a:r>
            <a:r>
              <a:rPr lang="en-US" sz="3600" dirty="0"/>
              <a:t>main </a:t>
            </a:r>
            <a:r>
              <a:rPr lang="en-US" sz="3600" dirty="0" smtClean="0"/>
              <a:t>points</a:t>
            </a:r>
          </a:p>
        </p:txBody>
      </p:sp>
      <p:sp>
        <p:nvSpPr>
          <p:cNvPr id="15" name="TextBox 14"/>
          <p:cNvSpPr txBox="1"/>
          <p:nvPr/>
        </p:nvSpPr>
        <p:spPr>
          <a:xfrm>
            <a:off x="8014115" y="2415028"/>
            <a:ext cx="2989139" cy="523220"/>
          </a:xfrm>
          <a:prstGeom prst="rect">
            <a:avLst/>
          </a:prstGeom>
          <a:noFill/>
        </p:spPr>
        <p:txBody>
          <a:bodyPr wrap="square" rtlCol="0">
            <a:spAutoFit/>
          </a:bodyPr>
          <a:lstStyle/>
          <a:p>
            <a:r>
              <a:rPr lang="en-US" sz="2800" dirty="0">
                <a:solidFill>
                  <a:prstClr val="black"/>
                </a:solidFill>
                <a:latin typeface="Rockwell Condensed" panose="02060603050405020104" pitchFamily="18" charset="0"/>
              </a:rPr>
              <a:t>A Vision for NA Service</a:t>
            </a:r>
            <a:endParaRPr lang="en-US" sz="2800" dirty="0"/>
          </a:p>
        </p:txBody>
      </p:sp>
    </p:spTree>
    <p:extLst>
      <p:ext uri="{BB962C8B-B14F-4D97-AF65-F5344CB8AC3E}">
        <p14:creationId xmlns:p14="http://schemas.microsoft.com/office/powerpoint/2010/main" val="852885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btitle 61"/>
          <p:cNvSpPr txBox="1">
            <a:spLocks/>
          </p:cNvSpPr>
          <p:nvPr/>
        </p:nvSpPr>
        <p:spPr>
          <a:xfrm>
            <a:off x="1231450" y="3532410"/>
            <a:ext cx="10281566" cy="265096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a:t>
            </a:r>
            <a:r>
              <a:rPr lang="en-US" sz="3000" dirty="0" smtClean="0"/>
              <a:t>To </a:t>
            </a:r>
            <a:r>
              <a:rPr lang="en-US" sz="3000" dirty="0"/>
              <a:t>create accessibility to all World Board minutes.</a:t>
            </a:r>
          </a:p>
          <a:p>
            <a:pPr>
              <a:lnSpc>
                <a:spcPct val="100000"/>
              </a:lnSpc>
              <a:spcBef>
                <a:spcPts val="1800"/>
              </a:spcBef>
            </a:pPr>
            <a:r>
              <a:rPr lang="en-US" sz="3000" b="1" dirty="0" smtClean="0"/>
              <a:t>Maker</a:t>
            </a:r>
            <a:r>
              <a:rPr lang="en-US" sz="3000" dirty="0" smtClean="0"/>
              <a:t>:</a:t>
            </a:r>
            <a:r>
              <a:rPr lang="en-US" sz="3000" dirty="0"/>
              <a:t> Show Me </a:t>
            </a:r>
            <a:r>
              <a:rPr lang="en-US" sz="3000" dirty="0" smtClean="0"/>
              <a:t>Region</a:t>
            </a:r>
          </a:p>
          <a:p>
            <a:pPr>
              <a:lnSpc>
                <a:spcPct val="100000"/>
              </a:lnSpc>
              <a:spcBef>
                <a:spcPts val="1800"/>
              </a:spcBef>
            </a:pPr>
            <a:endParaRPr lang="en-US" sz="3000" b="1" dirty="0"/>
          </a:p>
          <a:p>
            <a:pPr algn="ctr">
              <a:lnSpc>
                <a:spcPct val="100000"/>
              </a:lnSpc>
              <a:spcBef>
                <a:spcPts val="1800"/>
              </a:spcBef>
              <a:spcAft>
                <a:spcPts val="1200"/>
              </a:spcAft>
            </a:pPr>
            <a:r>
              <a:rPr lang="en-US" sz="3000" dirty="0" smtClean="0"/>
              <a:t> </a:t>
            </a:r>
            <a:endParaRPr lang="en-US" sz="3000" dirty="0"/>
          </a:p>
        </p:txBody>
      </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11230" y="204043"/>
            <a:ext cx="12192000" cy="2866776"/>
          </a:xfrm>
          <a:prstGeom prst="rect">
            <a:avLst/>
          </a:prstGeom>
        </p:spPr>
      </p:pic>
      <p:sp>
        <p:nvSpPr>
          <p:cNvPr id="33" name="TextBox 32"/>
          <p:cNvSpPr txBox="1"/>
          <p:nvPr/>
        </p:nvSpPr>
        <p:spPr>
          <a:xfrm>
            <a:off x="460467" y="1036533"/>
            <a:ext cx="11338557" cy="1107996"/>
          </a:xfrm>
          <a:prstGeom prst="rect">
            <a:avLst/>
          </a:prstGeom>
          <a:noFill/>
        </p:spPr>
        <p:txBody>
          <a:bodyPr wrap="square" rtlCol="0">
            <a:spAutoFit/>
          </a:bodyPr>
          <a:lstStyle/>
          <a:p>
            <a:r>
              <a:rPr lang="en-US" sz="3300" b="1" dirty="0" smtClean="0">
                <a:latin typeface="Rockwell" panose="02060603020205020403" pitchFamily="18" charset="0"/>
              </a:rPr>
              <a:t>Motion 4: </a:t>
            </a:r>
            <a:r>
              <a:rPr lang="en-US" sz="3300" dirty="0">
                <a:latin typeface="Rockwell" panose="02060603020205020403" pitchFamily="18" charset="0"/>
              </a:rPr>
              <a:t>That all future approved World Board Minutes be posted on na.org for download.</a:t>
            </a: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1286299" y="2872955"/>
            <a:ext cx="441534" cy="566432"/>
            <a:chOff x="1231571" y="4361371"/>
            <a:chExt cx="441534" cy="566432"/>
          </a:xfrm>
        </p:grpSpPr>
        <p:sp>
          <p:nvSpPr>
            <p:cNvPr id="31" name="Oval 30"/>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2" name="Oval 31"/>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3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35" name="Group 34"/>
            <p:cNvGrpSpPr/>
            <p:nvPr/>
          </p:nvGrpSpPr>
          <p:grpSpPr>
            <a:xfrm>
              <a:off x="1279932" y="4408863"/>
              <a:ext cx="357645" cy="354927"/>
              <a:chOff x="10258320" y="3709861"/>
              <a:chExt cx="875540" cy="868886"/>
            </a:xfrm>
          </p:grpSpPr>
          <p:cxnSp>
            <p:nvCxnSpPr>
              <p:cNvPr id="36" name="Straight Connector 3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359665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btitle 61"/>
          <p:cNvSpPr txBox="1">
            <a:spLocks/>
          </p:cNvSpPr>
          <p:nvPr/>
        </p:nvSpPr>
        <p:spPr>
          <a:xfrm>
            <a:off x="1231450" y="3532410"/>
            <a:ext cx="10281566" cy="265096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a:t>
            </a:r>
            <a:r>
              <a:rPr lang="en-US" sz="3000" dirty="0" smtClean="0"/>
              <a:t>To </a:t>
            </a:r>
            <a:r>
              <a:rPr lang="en-US" sz="3000" dirty="0"/>
              <a:t>create accessibility to all World Board minutes.</a:t>
            </a:r>
          </a:p>
          <a:p>
            <a:pPr>
              <a:lnSpc>
                <a:spcPct val="100000"/>
              </a:lnSpc>
              <a:spcBef>
                <a:spcPts val="1800"/>
              </a:spcBef>
            </a:pPr>
            <a:r>
              <a:rPr lang="en-US" sz="3000" b="1" dirty="0" smtClean="0"/>
              <a:t>Maker</a:t>
            </a:r>
            <a:r>
              <a:rPr lang="en-US" sz="3000" dirty="0" smtClean="0"/>
              <a:t>:</a:t>
            </a:r>
            <a:r>
              <a:rPr lang="en-US" sz="3000" dirty="0"/>
              <a:t> Show Me </a:t>
            </a:r>
            <a:r>
              <a:rPr lang="en-US" sz="3000" dirty="0" smtClean="0"/>
              <a:t>Region</a:t>
            </a:r>
          </a:p>
          <a:p>
            <a:pPr>
              <a:lnSpc>
                <a:spcPct val="100000"/>
              </a:lnSpc>
              <a:spcBef>
                <a:spcPts val="1800"/>
              </a:spcBef>
            </a:pPr>
            <a:r>
              <a:rPr lang="en-US" sz="3000" b="1" dirty="0" smtClean="0"/>
              <a:t>Rationale</a:t>
            </a:r>
            <a:r>
              <a:rPr lang="en-US" sz="3000" dirty="0" smtClean="0"/>
              <a:t>: </a:t>
            </a:r>
            <a:r>
              <a:rPr lang="en-US" sz="3000" dirty="0"/>
              <a:t>No rationale was provided for </a:t>
            </a:r>
            <a:r>
              <a:rPr lang="en-US" sz="3000" dirty="0" smtClean="0"/>
              <a:t/>
            </a:r>
            <a:br>
              <a:rPr lang="en-US" sz="3000" dirty="0" smtClean="0"/>
            </a:br>
            <a:r>
              <a:rPr lang="en-US" sz="3000" dirty="0" smtClean="0"/>
              <a:t>this </a:t>
            </a:r>
            <a:r>
              <a:rPr lang="en-US" sz="3000" dirty="0"/>
              <a:t>motion.</a:t>
            </a:r>
          </a:p>
          <a:p>
            <a:pPr>
              <a:lnSpc>
                <a:spcPct val="100000"/>
              </a:lnSpc>
              <a:spcBef>
                <a:spcPts val="1800"/>
              </a:spcBef>
            </a:pPr>
            <a:endParaRPr lang="en-US" sz="3000" b="1" dirty="0"/>
          </a:p>
          <a:p>
            <a:pPr algn="ctr">
              <a:lnSpc>
                <a:spcPct val="100000"/>
              </a:lnSpc>
              <a:spcBef>
                <a:spcPts val="1800"/>
              </a:spcBef>
              <a:spcAft>
                <a:spcPts val="1200"/>
              </a:spcAft>
            </a:pPr>
            <a:r>
              <a:rPr lang="en-US" sz="3000" dirty="0" smtClean="0"/>
              <a:t> </a:t>
            </a:r>
            <a:endParaRPr lang="en-US" sz="3000" dirty="0"/>
          </a:p>
        </p:txBody>
      </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11230" y="204043"/>
            <a:ext cx="12192000" cy="2866776"/>
          </a:xfrm>
          <a:prstGeom prst="rect">
            <a:avLst/>
          </a:prstGeom>
        </p:spPr>
      </p:pic>
      <p:sp>
        <p:nvSpPr>
          <p:cNvPr id="33" name="TextBox 32"/>
          <p:cNvSpPr txBox="1"/>
          <p:nvPr/>
        </p:nvSpPr>
        <p:spPr>
          <a:xfrm>
            <a:off x="460467" y="1036533"/>
            <a:ext cx="11338557" cy="1107996"/>
          </a:xfrm>
          <a:prstGeom prst="rect">
            <a:avLst/>
          </a:prstGeom>
          <a:noFill/>
        </p:spPr>
        <p:txBody>
          <a:bodyPr wrap="square" rtlCol="0">
            <a:spAutoFit/>
          </a:bodyPr>
          <a:lstStyle/>
          <a:p>
            <a:r>
              <a:rPr lang="en-US" sz="3300" b="1" dirty="0" smtClean="0">
                <a:latin typeface="Rockwell" panose="02060603020205020403" pitchFamily="18" charset="0"/>
              </a:rPr>
              <a:t>Motion 4: </a:t>
            </a:r>
            <a:r>
              <a:rPr lang="en-US" sz="3300" dirty="0">
                <a:latin typeface="Rockwell" panose="02060603020205020403" pitchFamily="18" charset="0"/>
              </a:rPr>
              <a:t>That all future approved World Board Minutes be posted on na.org for download.</a:t>
            </a: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1286299" y="2872955"/>
            <a:ext cx="441534" cy="566432"/>
            <a:chOff x="1231571" y="4361371"/>
            <a:chExt cx="441534" cy="566432"/>
          </a:xfrm>
        </p:grpSpPr>
        <p:sp>
          <p:nvSpPr>
            <p:cNvPr id="31" name="Oval 30"/>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2" name="Oval 31"/>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3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35" name="Group 34"/>
            <p:cNvGrpSpPr/>
            <p:nvPr/>
          </p:nvGrpSpPr>
          <p:grpSpPr>
            <a:xfrm>
              <a:off x="1279932" y="4408863"/>
              <a:ext cx="357645" cy="354927"/>
              <a:chOff x="10258320" y="3709861"/>
              <a:chExt cx="875540" cy="868886"/>
            </a:xfrm>
          </p:grpSpPr>
          <p:cxnSp>
            <p:nvCxnSpPr>
              <p:cNvPr id="36" name="Straight Connector 3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7531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4: World Board Response </a:t>
            </a:r>
          </a:p>
        </p:txBody>
      </p:sp>
    </p:spTree>
    <p:extLst>
      <p:ext uri="{BB962C8B-B14F-4D97-AF65-F5344CB8AC3E}">
        <p14:creationId xmlns:p14="http://schemas.microsoft.com/office/powerpoint/2010/main" val="539923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13832" y="2738933"/>
            <a:ext cx="11048571" cy="3986332"/>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95000"/>
              </a:lnSpc>
              <a:spcBef>
                <a:spcPts val="600"/>
              </a:spcBef>
              <a:buSzPct val="120000"/>
              <a:buFont typeface="Arial" panose="020B0604020202020204" pitchFamily="34" charset="0"/>
              <a:buBlip>
                <a:blip r:embed="rId3"/>
              </a:buBlip>
            </a:pPr>
            <a:r>
              <a:rPr lang="en-US" sz="2800" dirty="0" smtClean="0">
                <a:latin typeface="Rockwell" panose="02060603020205020403" pitchFamily="18" charset="0"/>
              </a:rPr>
              <a:t>Approved WB minutes available on request in English</a:t>
            </a: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4: World Board Response </a:t>
            </a:r>
          </a:p>
        </p:txBody>
      </p:sp>
    </p:spTree>
    <p:extLst>
      <p:ext uri="{BB962C8B-B14F-4D97-AF65-F5344CB8AC3E}">
        <p14:creationId xmlns:p14="http://schemas.microsoft.com/office/powerpoint/2010/main" val="1700529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13832" y="2738933"/>
            <a:ext cx="11048571" cy="3986332"/>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95000"/>
              </a:lnSpc>
              <a:spcBef>
                <a:spcPts val="600"/>
              </a:spcBef>
              <a:buSzPct val="120000"/>
              <a:buFont typeface="Arial" panose="020B0604020202020204" pitchFamily="34" charset="0"/>
              <a:buBlip>
                <a:blip r:embed="rId3"/>
              </a:buBlip>
            </a:pPr>
            <a:r>
              <a:rPr lang="en-US" sz="2800" dirty="0" smtClean="0">
                <a:latin typeface="Rockwell" panose="02060603020205020403" pitchFamily="18" charset="0"/>
              </a:rPr>
              <a:t>Approved WB minutes available on request in English</a:t>
            </a:r>
          </a:p>
          <a:p>
            <a:pPr marL="457200" indent="-457200" algn="l">
              <a:lnSpc>
                <a:spcPct val="95000"/>
              </a:lnSpc>
              <a:spcBef>
                <a:spcPts val="600"/>
              </a:spcBef>
              <a:buSzPct val="120000"/>
              <a:buFont typeface="Arial" panose="020B0604020202020204" pitchFamily="34" charset="0"/>
              <a:buBlip>
                <a:blip r:embed="rId3"/>
              </a:buBlip>
            </a:pPr>
            <a:r>
              <a:rPr lang="en-US" sz="2800" i="1" dirty="0" smtClean="0">
                <a:latin typeface="Rockwell" panose="02060603020205020403" pitchFamily="18" charset="0"/>
              </a:rPr>
              <a:t>NAWS News</a:t>
            </a:r>
            <a:r>
              <a:rPr lang="en-US" sz="2800" dirty="0" smtClean="0">
                <a:latin typeface="Rockwell" panose="02060603020205020403" pitchFamily="18" charset="0"/>
              </a:rPr>
              <a:t> is regular reporting mechanism</a:t>
            </a:r>
            <a:endParaRPr lang="en-US" sz="2800" i="1" dirty="0" smtClean="0">
              <a:latin typeface="Rockwell" panose="02060603020205020403" pitchFamily="18" charset="0"/>
            </a:endParaRPr>
          </a:p>
          <a:p>
            <a:pPr algn="l">
              <a:lnSpc>
                <a:spcPct val="100000"/>
              </a:lnSpc>
              <a:spcBef>
                <a:spcPts val="1800"/>
              </a:spcBef>
              <a:spcAft>
                <a:spcPts val="1200"/>
              </a:spcAft>
            </a:pPr>
            <a:endParaRPr lang="en-US" sz="2800" dirty="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4: World Board Response </a:t>
            </a:r>
          </a:p>
        </p:txBody>
      </p:sp>
    </p:spTree>
    <p:extLst>
      <p:ext uri="{BB962C8B-B14F-4D97-AF65-F5344CB8AC3E}">
        <p14:creationId xmlns:p14="http://schemas.microsoft.com/office/powerpoint/2010/main" val="12112626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13832" y="2738933"/>
            <a:ext cx="11048571" cy="3986332"/>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95000"/>
              </a:lnSpc>
              <a:spcBef>
                <a:spcPts val="600"/>
              </a:spcBef>
              <a:buSzPct val="120000"/>
              <a:buFont typeface="Arial" panose="020B0604020202020204" pitchFamily="34" charset="0"/>
              <a:buBlip>
                <a:blip r:embed="rId3"/>
              </a:buBlip>
            </a:pPr>
            <a:r>
              <a:rPr lang="en-US" sz="2800" dirty="0" smtClean="0">
                <a:latin typeface="Rockwell" panose="02060603020205020403" pitchFamily="18" charset="0"/>
              </a:rPr>
              <a:t>Approved WB minutes available on request in English</a:t>
            </a:r>
          </a:p>
          <a:p>
            <a:pPr marL="457200" indent="-457200" algn="l">
              <a:lnSpc>
                <a:spcPct val="95000"/>
              </a:lnSpc>
              <a:spcBef>
                <a:spcPts val="600"/>
              </a:spcBef>
              <a:buSzPct val="120000"/>
              <a:buFont typeface="Arial" panose="020B0604020202020204" pitchFamily="34" charset="0"/>
              <a:buBlip>
                <a:blip r:embed="rId3"/>
              </a:buBlip>
            </a:pPr>
            <a:r>
              <a:rPr lang="en-US" sz="2800" i="1" dirty="0" smtClean="0">
                <a:latin typeface="Rockwell" panose="02060603020205020403" pitchFamily="18" charset="0"/>
              </a:rPr>
              <a:t>NAWS News</a:t>
            </a:r>
            <a:r>
              <a:rPr lang="en-US" sz="2800" dirty="0" smtClean="0">
                <a:latin typeface="Rockwell" panose="02060603020205020403" pitchFamily="18" charset="0"/>
              </a:rPr>
              <a:t> is regular reporting mechanism</a:t>
            </a:r>
            <a:endParaRPr lang="en-US" sz="2800" i="1" dirty="0" smtClean="0">
              <a:latin typeface="Rockwell" panose="02060603020205020403" pitchFamily="18" charset="0"/>
            </a:endParaRPr>
          </a:p>
          <a:p>
            <a:pPr marL="1058863" lvl="1" indent="-315913" algn="l">
              <a:lnSpc>
                <a:spcPct val="95000"/>
              </a:lnSpc>
              <a:spcBef>
                <a:spcPts val="0"/>
              </a:spcBef>
              <a:buSzPct val="80000"/>
              <a:buFont typeface="Wingdings" panose="05000000000000000000" pitchFamily="2" charset="2"/>
              <a:buChar char="§"/>
            </a:pPr>
            <a:r>
              <a:rPr lang="en-US" sz="2800" dirty="0" smtClean="0">
                <a:latin typeface="Rockwell" panose="02060603020205020403" pitchFamily="18" charset="0"/>
              </a:rPr>
              <a:t>Published after each Board meeting</a:t>
            </a: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4: World Board Response </a:t>
            </a:r>
          </a:p>
        </p:txBody>
      </p:sp>
    </p:spTree>
    <p:extLst>
      <p:ext uri="{BB962C8B-B14F-4D97-AF65-F5344CB8AC3E}">
        <p14:creationId xmlns:p14="http://schemas.microsoft.com/office/powerpoint/2010/main" val="1829533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13832" y="2738933"/>
            <a:ext cx="11048571" cy="3986332"/>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95000"/>
              </a:lnSpc>
              <a:spcBef>
                <a:spcPts val="600"/>
              </a:spcBef>
              <a:buSzPct val="120000"/>
              <a:buFont typeface="Arial" panose="020B0604020202020204" pitchFamily="34" charset="0"/>
              <a:buBlip>
                <a:blip r:embed="rId3"/>
              </a:buBlip>
            </a:pPr>
            <a:r>
              <a:rPr lang="en-US" sz="2800" dirty="0" smtClean="0">
                <a:latin typeface="Rockwell" panose="02060603020205020403" pitchFamily="18" charset="0"/>
              </a:rPr>
              <a:t>Approved WB minutes available on request in English</a:t>
            </a:r>
          </a:p>
          <a:p>
            <a:pPr marL="457200" indent="-457200" algn="l">
              <a:lnSpc>
                <a:spcPct val="95000"/>
              </a:lnSpc>
              <a:spcBef>
                <a:spcPts val="600"/>
              </a:spcBef>
              <a:buSzPct val="120000"/>
              <a:buFont typeface="Arial" panose="020B0604020202020204" pitchFamily="34" charset="0"/>
              <a:buBlip>
                <a:blip r:embed="rId3"/>
              </a:buBlip>
            </a:pPr>
            <a:r>
              <a:rPr lang="en-US" sz="2800" i="1" dirty="0" smtClean="0">
                <a:latin typeface="Rockwell" panose="02060603020205020403" pitchFamily="18" charset="0"/>
              </a:rPr>
              <a:t>NAWS News</a:t>
            </a:r>
            <a:r>
              <a:rPr lang="en-US" sz="2800" dirty="0" smtClean="0">
                <a:latin typeface="Rockwell" panose="02060603020205020403" pitchFamily="18" charset="0"/>
              </a:rPr>
              <a:t> is regular reporting mechanism</a:t>
            </a:r>
            <a:endParaRPr lang="en-US" sz="2800" i="1" dirty="0" smtClean="0">
              <a:latin typeface="Rockwell" panose="02060603020205020403" pitchFamily="18" charset="0"/>
            </a:endParaRPr>
          </a:p>
          <a:p>
            <a:pPr marL="1058863" lvl="1" indent="-315913" algn="l">
              <a:lnSpc>
                <a:spcPct val="95000"/>
              </a:lnSpc>
              <a:spcBef>
                <a:spcPts val="0"/>
              </a:spcBef>
              <a:buSzPct val="80000"/>
              <a:buFont typeface="Wingdings" panose="05000000000000000000" pitchFamily="2" charset="2"/>
              <a:buChar char="§"/>
            </a:pPr>
            <a:r>
              <a:rPr lang="en-US" sz="2800" dirty="0" smtClean="0">
                <a:latin typeface="Rockwell" panose="02060603020205020403" pitchFamily="18" charset="0"/>
              </a:rPr>
              <a:t>Published after each Board meeting</a:t>
            </a:r>
          </a:p>
          <a:p>
            <a:pPr marL="1058863" lvl="1" indent="-315913" algn="l">
              <a:lnSpc>
                <a:spcPct val="95000"/>
              </a:lnSpc>
              <a:spcBef>
                <a:spcPts val="0"/>
              </a:spcBef>
              <a:buSzPct val="80000"/>
              <a:buFont typeface="Wingdings" panose="05000000000000000000" pitchFamily="2" charset="2"/>
              <a:buChar char="§"/>
            </a:pPr>
            <a:r>
              <a:rPr lang="en-US" sz="2800" dirty="0" smtClean="0">
                <a:latin typeface="Rockwell" panose="02060603020205020403" pitchFamily="18" charset="0"/>
              </a:rPr>
              <a:t>Available in </a:t>
            </a:r>
            <a:r>
              <a:rPr lang="en-US" sz="2800" u="sng" dirty="0" smtClean="0">
                <a:latin typeface="Rockwell" panose="02060603020205020403" pitchFamily="18" charset="0"/>
              </a:rPr>
              <a:t>5 languages</a:t>
            </a:r>
            <a:r>
              <a:rPr lang="en-US" sz="2800" dirty="0" smtClean="0">
                <a:latin typeface="Rockwell" panose="02060603020205020403" pitchFamily="18" charset="0"/>
              </a:rPr>
              <a:t> (an investment of ~$25,000/year)</a:t>
            </a:r>
          </a:p>
          <a:p>
            <a:pPr algn="l">
              <a:lnSpc>
                <a:spcPct val="100000"/>
              </a:lnSpc>
              <a:spcBef>
                <a:spcPts val="600"/>
              </a:spcBef>
              <a:buSzPct val="120000"/>
            </a:pPr>
            <a:endParaRPr lang="en-US" sz="2800" dirty="0" smtClean="0">
              <a:latin typeface="Rockwell" panose="02060603020205020403" pitchFamily="18" charset="0"/>
            </a:endParaRPr>
          </a:p>
          <a:p>
            <a:pPr marL="457200" indent="-457200" algn="l">
              <a:lnSpc>
                <a:spcPct val="100000"/>
              </a:lnSpc>
              <a:spcBef>
                <a:spcPts val="600"/>
              </a:spcBef>
              <a:buSzPct val="120000"/>
              <a:buFont typeface="Arial" panose="020B0604020202020204" pitchFamily="34" charset="0"/>
              <a:buBlip>
                <a:blip r:embed="rId3"/>
              </a:buBlip>
            </a:pPr>
            <a:endParaRPr lang="en-US" sz="2800" dirty="0" smtClean="0">
              <a:latin typeface="Rockwell" panose="02060603020205020403" pitchFamily="18" charset="0"/>
            </a:endParaRPr>
          </a:p>
          <a:p>
            <a:pPr algn="l">
              <a:lnSpc>
                <a:spcPct val="100000"/>
              </a:lnSpc>
              <a:spcBef>
                <a:spcPts val="1800"/>
              </a:spcBef>
              <a:spcAft>
                <a:spcPts val="1200"/>
              </a:spcAft>
            </a:pPr>
            <a:endParaRPr lang="en-US" sz="2800" dirty="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4: World Board Response </a:t>
            </a:r>
          </a:p>
        </p:txBody>
      </p:sp>
    </p:spTree>
    <p:extLst>
      <p:ext uri="{BB962C8B-B14F-4D97-AF65-F5344CB8AC3E}">
        <p14:creationId xmlns:p14="http://schemas.microsoft.com/office/powerpoint/2010/main" val="17933716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13832" y="2738933"/>
            <a:ext cx="11048571" cy="3986332"/>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95000"/>
              </a:lnSpc>
              <a:spcBef>
                <a:spcPts val="600"/>
              </a:spcBef>
              <a:buSzPct val="120000"/>
              <a:buFont typeface="Arial" panose="020B0604020202020204" pitchFamily="34" charset="0"/>
              <a:buBlip>
                <a:blip r:embed="rId3"/>
              </a:buBlip>
            </a:pPr>
            <a:r>
              <a:rPr lang="en-US" sz="2800" dirty="0" smtClean="0">
                <a:latin typeface="Rockwell" panose="02060603020205020403" pitchFamily="18" charset="0"/>
              </a:rPr>
              <a:t>Approved WB minutes available on request in English</a:t>
            </a:r>
          </a:p>
          <a:p>
            <a:pPr marL="457200" indent="-457200" algn="l">
              <a:lnSpc>
                <a:spcPct val="95000"/>
              </a:lnSpc>
              <a:spcBef>
                <a:spcPts val="600"/>
              </a:spcBef>
              <a:buSzPct val="120000"/>
              <a:buFont typeface="Arial" panose="020B0604020202020204" pitchFamily="34" charset="0"/>
              <a:buBlip>
                <a:blip r:embed="rId3"/>
              </a:buBlip>
            </a:pPr>
            <a:r>
              <a:rPr lang="en-US" sz="2800" i="1" dirty="0" smtClean="0">
                <a:latin typeface="Rockwell" panose="02060603020205020403" pitchFamily="18" charset="0"/>
              </a:rPr>
              <a:t>NAWS News</a:t>
            </a:r>
            <a:r>
              <a:rPr lang="en-US" sz="2800" dirty="0" smtClean="0">
                <a:latin typeface="Rockwell" panose="02060603020205020403" pitchFamily="18" charset="0"/>
              </a:rPr>
              <a:t> is regular reporting mechanism</a:t>
            </a:r>
            <a:endParaRPr lang="en-US" sz="2800" i="1" dirty="0" smtClean="0">
              <a:latin typeface="Rockwell" panose="02060603020205020403" pitchFamily="18" charset="0"/>
            </a:endParaRPr>
          </a:p>
          <a:p>
            <a:pPr marL="1058863" lvl="1" indent="-315913" algn="l">
              <a:lnSpc>
                <a:spcPct val="95000"/>
              </a:lnSpc>
              <a:spcBef>
                <a:spcPts val="0"/>
              </a:spcBef>
              <a:buSzPct val="80000"/>
              <a:buFont typeface="Wingdings" panose="05000000000000000000" pitchFamily="2" charset="2"/>
              <a:buChar char="§"/>
            </a:pPr>
            <a:r>
              <a:rPr lang="en-US" sz="2800" dirty="0" smtClean="0">
                <a:latin typeface="Rockwell" panose="02060603020205020403" pitchFamily="18" charset="0"/>
              </a:rPr>
              <a:t>Published after each Board meeting</a:t>
            </a:r>
          </a:p>
          <a:p>
            <a:pPr marL="1058863" lvl="1" indent="-315913" algn="l">
              <a:lnSpc>
                <a:spcPct val="95000"/>
              </a:lnSpc>
              <a:spcBef>
                <a:spcPts val="0"/>
              </a:spcBef>
              <a:buSzPct val="80000"/>
              <a:buFont typeface="Wingdings" panose="05000000000000000000" pitchFamily="2" charset="2"/>
              <a:buChar char="§"/>
            </a:pPr>
            <a:r>
              <a:rPr lang="en-US" sz="2800" dirty="0" smtClean="0">
                <a:latin typeface="Rockwell" panose="02060603020205020403" pitchFamily="18" charset="0"/>
              </a:rPr>
              <a:t>Available in </a:t>
            </a:r>
            <a:r>
              <a:rPr lang="en-US" sz="2800" u="sng" dirty="0" smtClean="0">
                <a:latin typeface="Rockwell" panose="02060603020205020403" pitchFamily="18" charset="0"/>
              </a:rPr>
              <a:t>5 languages</a:t>
            </a:r>
            <a:r>
              <a:rPr lang="en-US" sz="2800" dirty="0" smtClean="0">
                <a:latin typeface="Rockwell" panose="02060603020205020403" pitchFamily="18" charset="0"/>
              </a:rPr>
              <a:t> (an investment of ~$25,000/year)</a:t>
            </a:r>
          </a:p>
          <a:p>
            <a:pPr marL="1058863" lvl="1" indent="-315913" algn="l">
              <a:lnSpc>
                <a:spcPct val="95000"/>
              </a:lnSpc>
              <a:spcBef>
                <a:spcPts val="0"/>
              </a:spcBef>
              <a:buSzPct val="80000"/>
              <a:buFont typeface="Wingdings" panose="05000000000000000000" pitchFamily="2" charset="2"/>
              <a:buChar char="§"/>
            </a:pPr>
            <a:r>
              <a:rPr lang="en-US" sz="2800" i="1" dirty="0" smtClean="0">
                <a:latin typeface="Rockwell" panose="02060603020205020403" pitchFamily="18" charset="0"/>
              </a:rPr>
              <a:t>NN</a:t>
            </a:r>
            <a:r>
              <a:rPr lang="en-US" sz="2800" dirty="0" smtClean="0">
                <a:latin typeface="Rockwell" panose="02060603020205020403" pitchFamily="18" charset="0"/>
              </a:rPr>
              <a:t> communicates fuller description</a:t>
            </a:r>
          </a:p>
          <a:p>
            <a:pPr algn="l">
              <a:lnSpc>
                <a:spcPct val="100000"/>
              </a:lnSpc>
              <a:spcBef>
                <a:spcPts val="600"/>
              </a:spcBef>
              <a:buSzPct val="120000"/>
            </a:pPr>
            <a:endParaRPr lang="en-US" sz="2800" dirty="0" smtClean="0">
              <a:latin typeface="Rockwell" panose="02060603020205020403" pitchFamily="18" charset="0"/>
            </a:endParaRPr>
          </a:p>
          <a:p>
            <a:pPr algn="l">
              <a:lnSpc>
                <a:spcPct val="100000"/>
              </a:lnSpc>
              <a:spcBef>
                <a:spcPts val="1800"/>
              </a:spcBef>
              <a:spcAft>
                <a:spcPts val="1200"/>
              </a:spcAft>
            </a:pPr>
            <a:endParaRPr lang="en-US" sz="2800" dirty="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4: World Board Response </a:t>
            </a:r>
          </a:p>
        </p:txBody>
      </p:sp>
    </p:spTree>
    <p:extLst>
      <p:ext uri="{BB962C8B-B14F-4D97-AF65-F5344CB8AC3E}">
        <p14:creationId xmlns:p14="http://schemas.microsoft.com/office/powerpoint/2010/main" val="1337334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13832" y="2738933"/>
            <a:ext cx="11048571" cy="3986332"/>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95000"/>
              </a:lnSpc>
              <a:spcBef>
                <a:spcPts val="600"/>
              </a:spcBef>
              <a:buSzPct val="120000"/>
              <a:buFont typeface="Arial" panose="020B0604020202020204" pitchFamily="34" charset="0"/>
              <a:buBlip>
                <a:blip r:embed="rId3"/>
              </a:buBlip>
            </a:pPr>
            <a:r>
              <a:rPr lang="en-US" sz="2800" dirty="0" smtClean="0">
                <a:latin typeface="Rockwell" panose="02060603020205020403" pitchFamily="18" charset="0"/>
              </a:rPr>
              <a:t>Approved WB minutes available on request in English</a:t>
            </a:r>
          </a:p>
          <a:p>
            <a:pPr marL="457200" indent="-457200" algn="l">
              <a:lnSpc>
                <a:spcPct val="95000"/>
              </a:lnSpc>
              <a:spcBef>
                <a:spcPts val="600"/>
              </a:spcBef>
              <a:buSzPct val="120000"/>
              <a:buFont typeface="Arial" panose="020B0604020202020204" pitchFamily="34" charset="0"/>
              <a:buBlip>
                <a:blip r:embed="rId3"/>
              </a:buBlip>
            </a:pPr>
            <a:r>
              <a:rPr lang="en-US" sz="2800" i="1" dirty="0" smtClean="0">
                <a:latin typeface="Rockwell" panose="02060603020205020403" pitchFamily="18" charset="0"/>
              </a:rPr>
              <a:t>NAWS News</a:t>
            </a:r>
            <a:r>
              <a:rPr lang="en-US" sz="2800" dirty="0" smtClean="0">
                <a:latin typeface="Rockwell" panose="02060603020205020403" pitchFamily="18" charset="0"/>
              </a:rPr>
              <a:t> is regular reporting mechanism</a:t>
            </a:r>
            <a:endParaRPr lang="en-US" sz="2800" i="1" dirty="0" smtClean="0">
              <a:latin typeface="Rockwell" panose="02060603020205020403" pitchFamily="18" charset="0"/>
            </a:endParaRPr>
          </a:p>
          <a:p>
            <a:pPr marL="1058863" lvl="1" indent="-315913" algn="l">
              <a:lnSpc>
                <a:spcPct val="95000"/>
              </a:lnSpc>
              <a:spcBef>
                <a:spcPts val="0"/>
              </a:spcBef>
              <a:buSzPct val="80000"/>
              <a:buFont typeface="Wingdings" panose="05000000000000000000" pitchFamily="2" charset="2"/>
              <a:buChar char="§"/>
            </a:pPr>
            <a:r>
              <a:rPr lang="en-US" sz="2800" dirty="0" smtClean="0">
                <a:latin typeface="Rockwell" panose="02060603020205020403" pitchFamily="18" charset="0"/>
              </a:rPr>
              <a:t>Published after each Board meeting</a:t>
            </a:r>
          </a:p>
          <a:p>
            <a:pPr marL="1058863" lvl="1" indent="-315913" algn="l">
              <a:lnSpc>
                <a:spcPct val="95000"/>
              </a:lnSpc>
              <a:spcBef>
                <a:spcPts val="0"/>
              </a:spcBef>
              <a:buSzPct val="80000"/>
              <a:buFont typeface="Wingdings" panose="05000000000000000000" pitchFamily="2" charset="2"/>
              <a:buChar char="§"/>
            </a:pPr>
            <a:r>
              <a:rPr lang="en-US" sz="2800" dirty="0" smtClean="0">
                <a:latin typeface="Rockwell" panose="02060603020205020403" pitchFamily="18" charset="0"/>
              </a:rPr>
              <a:t>Available in </a:t>
            </a:r>
            <a:r>
              <a:rPr lang="en-US" sz="2800" u="sng" dirty="0" smtClean="0">
                <a:latin typeface="Rockwell" panose="02060603020205020403" pitchFamily="18" charset="0"/>
              </a:rPr>
              <a:t>5 languages</a:t>
            </a:r>
            <a:r>
              <a:rPr lang="en-US" sz="2800" dirty="0" smtClean="0">
                <a:latin typeface="Rockwell" panose="02060603020205020403" pitchFamily="18" charset="0"/>
              </a:rPr>
              <a:t> (an investment of ~$25,000/year)</a:t>
            </a:r>
          </a:p>
          <a:p>
            <a:pPr marL="1058863" lvl="1" indent="-315913" algn="l">
              <a:lnSpc>
                <a:spcPct val="95000"/>
              </a:lnSpc>
              <a:spcBef>
                <a:spcPts val="0"/>
              </a:spcBef>
              <a:buSzPct val="80000"/>
              <a:buFont typeface="Wingdings" panose="05000000000000000000" pitchFamily="2" charset="2"/>
              <a:buChar char="§"/>
            </a:pPr>
            <a:r>
              <a:rPr lang="en-US" sz="2800" i="1" dirty="0" smtClean="0">
                <a:latin typeface="Rockwell" panose="02060603020205020403" pitchFamily="18" charset="0"/>
              </a:rPr>
              <a:t>NN</a:t>
            </a:r>
            <a:r>
              <a:rPr lang="en-US" sz="2800" dirty="0" smtClean="0">
                <a:latin typeface="Rockwell" panose="02060603020205020403" pitchFamily="18" charset="0"/>
              </a:rPr>
              <a:t> communicates fuller description</a:t>
            </a:r>
          </a:p>
          <a:p>
            <a:pPr marL="1516063" lvl="2" indent="-315913" algn="l">
              <a:lnSpc>
                <a:spcPct val="95000"/>
              </a:lnSpc>
              <a:spcBef>
                <a:spcPts val="0"/>
              </a:spcBef>
              <a:buClr>
                <a:schemeClr val="accent1">
                  <a:lumMod val="50000"/>
                </a:schemeClr>
              </a:buClr>
              <a:buSzPct val="80000"/>
              <a:buFont typeface="Wingdings" panose="05000000000000000000" pitchFamily="2" charset="2"/>
              <a:buChar char="§"/>
            </a:pPr>
            <a:r>
              <a:rPr lang="en-US" sz="2600" dirty="0" smtClean="0">
                <a:latin typeface="Rockwell" panose="02060603020205020403" pitchFamily="18" charset="0"/>
              </a:rPr>
              <a:t>Context, current thinking, explanation</a:t>
            </a:r>
          </a:p>
          <a:p>
            <a:pPr algn="l">
              <a:lnSpc>
                <a:spcPct val="100000"/>
              </a:lnSpc>
              <a:spcBef>
                <a:spcPts val="600"/>
              </a:spcBef>
              <a:buSzPct val="120000"/>
            </a:pPr>
            <a:endParaRPr lang="en-US" sz="2800" dirty="0" smtClean="0">
              <a:latin typeface="Rockwell" panose="02060603020205020403" pitchFamily="18" charset="0"/>
            </a:endParaRPr>
          </a:p>
          <a:p>
            <a:pPr algn="l">
              <a:lnSpc>
                <a:spcPct val="100000"/>
              </a:lnSpc>
              <a:spcBef>
                <a:spcPts val="1800"/>
              </a:spcBef>
              <a:spcAft>
                <a:spcPts val="1200"/>
              </a:spcAft>
            </a:pPr>
            <a:endParaRPr lang="en-US" sz="2800" dirty="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4: World Board Response </a:t>
            </a:r>
          </a:p>
        </p:txBody>
      </p:sp>
    </p:spTree>
    <p:extLst>
      <p:ext uri="{BB962C8B-B14F-4D97-AF65-F5344CB8AC3E}">
        <p14:creationId xmlns:p14="http://schemas.microsoft.com/office/powerpoint/2010/main" val="42895811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13832" y="2738933"/>
            <a:ext cx="11048571" cy="3986332"/>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95000"/>
              </a:lnSpc>
              <a:spcBef>
                <a:spcPts val="600"/>
              </a:spcBef>
              <a:buSzPct val="120000"/>
              <a:buFont typeface="Arial" panose="020B0604020202020204" pitchFamily="34" charset="0"/>
              <a:buBlip>
                <a:blip r:embed="rId3"/>
              </a:buBlip>
            </a:pPr>
            <a:r>
              <a:rPr lang="en-US" sz="2800" dirty="0" smtClean="0">
                <a:latin typeface="Rockwell" panose="02060603020205020403" pitchFamily="18" charset="0"/>
              </a:rPr>
              <a:t>Approved WB minutes available on request in English</a:t>
            </a:r>
          </a:p>
          <a:p>
            <a:pPr marL="457200" indent="-457200" algn="l">
              <a:lnSpc>
                <a:spcPct val="95000"/>
              </a:lnSpc>
              <a:spcBef>
                <a:spcPts val="600"/>
              </a:spcBef>
              <a:buSzPct val="120000"/>
              <a:buFont typeface="Arial" panose="020B0604020202020204" pitchFamily="34" charset="0"/>
              <a:buBlip>
                <a:blip r:embed="rId3"/>
              </a:buBlip>
            </a:pPr>
            <a:r>
              <a:rPr lang="en-US" sz="2800" i="1" dirty="0" smtClean="0">
                <a:latin typeface="Rockwell" panose="02060603020205020403" pitchFamily="18" charset="0"/>
              </a:rPr>
              <a:t>NAWS News</a:t>
            </a:r>
            <a:r>
              <a:rPr lang="en-US" sz="2800" dirty="0" smtClean="0">
                <a:latin typeface="Rockwell" panose="02060603020205020403" pitchFamily="18" charset="0"/>
              </a:rPr>
              <a:t> is regular reporting mechanism</a:t>
            </a:r>
            <a:endParaRPr lang="en-US" sz="2800" i="1" dirty="0" smtClean="0">
              <a:latin typeface="Rockwell" panose="02060603020205020403" pitchFamily="18" charset="0"/>
            </a:endParaRPr>
          </a:p>
          <a:p>
            <a:pPr marL="1058863" lvl="1" indent="-315913" algn="l">
              <a:lnSpc>
                <a:spcPct val="95000"/>
              </a:lnSpc>
              <a:spcBef>
                <a:spcPts val="0"/>
              </a:spcBef>
              <a:buSzPct val="80000"/>
              <a:buFont typeface="Wingdings" panose="05000000000000000000" pitchFamily="2" charset="2"/>
              <a:buChar char="§"/>
            </a:pPr>
            <a:r>
              <a:rPr lang="en-US" sz="2800" dirty="0" smtClean="0">
                <a:latin typeface="Rockwell" panose="02060603020205020403" pitchFamily="18" charset="0"/>
              </a:rPr>
              <a:t>Published after each Board meeting</a:t>
            </a:r>
          </a:p>
          <a:p>
            <a:pPr marL="1058863" lvl="1" indent="-315913" algn="l">
              <a:lnSpc>
                <a:spcPct val="95000"/>
              </a:lnSpc>
              <a:spcBef>
                <a:spcPts val="0"/>
              </a:spcBef>
              <a:buSzPct val="80000"/>
              <a:buFont typeface="Wingdings" panose="05000000000000000000" pitchFamily="2" charset="2"/>
              <a:buChar char="§"/>
            </a:pPr>
            <a:r>
              <a:rPr lang="en-US" sz="2800" dirty="0" smtClean="0">
                <a:latin typeface="Rockwell" panose="02060603020205020403" pitchFamily="18" charset="0"/>
              </a:rPr>
              <a:t>Available in </a:t>
            </a:r>
            <a:r>
              <a:rPr lang="en-US" sz="2800" u="sng" dirty="0" smtClean="0">
                <a:latin typeface="Rockwell" panose="02060603020205020403" pitchFamily="18" charset="0"/>
              </a:rPr>
              <a:t>5 languages</a:t>
            </a:r>
            <a:r>
              <a:rPr lang="en-US" sz="2800" dirty="0" smtClean="0">
                <a:latin typeface="Rockwell" panose="02060603020205020403" pitchFamily="18" charset="0"/>
              </a:rPr>
              <a:t> (an investment of ~$25,000/year)</a:t>
            </a:r>
          </a:p>
          <a:p>
            <a:pPr marL="1058863" lvl="1" indent="-315913" algn="l">
              <a:lnSpc>
                <a:spcPct val="95000"/>
              </a:lnSpc>
              <a:spcBef>
                <a:spcPts val="0"/>
              </a:spcBef>
              <a:buSzPct val="80000"/>
              <a:buFont typeface="Wingdings" panose="05000000000000000000" pitchFamily="2" charset="2"/>
              <a:buChar char="§"/>
            </a:pPr>
            <a:r>
              <a:rPr lang="en-US" sz="2800" i="1" dirty="0" smtClean="0">
                <a:latin typeface="Rockwell" panose="02060603020205020403" pitchFamily="18" charset="0"/>
              </a:rPr>
              <a:t>NN</a:t>
            </a:r>
            <a:r>
              <a:rPr lang="en-US" sz="2800" dirty="0" smtClean="0">
                <a:latin typeface="Rockwell" panose="02060603020205020403" pitchFamily="18" charset="0"/>
              </a:rPr>
              <a:t> communicates fuller description</a:t>
            </a:r>
          </a:p>
          <a:p>
            <a:pPr marL="1516063" lvl="2" indent="-315913" algn="l">
              <a:lnSpc>
                <a:spcPct val="95000"/>
              </a:lnSpc>
              <a:spcBef>
                <a:spcPts val="0"/>
              </a:spcBef>
              <a:buClr>
                <a:schemeClr val="accent1">
                  <a:lumMod val="50000"/>
                </a:schemeClr>
              </a:buClr>
              <a:buSzPct val="80000"/>
              <a:buFont typeface="Wingdings" panose="05000000000000000000" pitchFamily="2" charset="2"/>
              <a:buChar char="§"/>
            </a:pPr>
            <a:r>
              <a:rPr lang="en-US" sz="2600" dirty="0" smtClean="0">
                <a:latin typeface="Rockwell" panose="02060603020205020403" pitchFamily="18" charset="0"/>
              </a:rPr>
              <a:t>Context, current thinking, explanation</a:t>
            </a:r>
          </a:p>
          <a:p>
            <a:pPr marL="1516063" lvl="2" indent="-315913" algn="l">
              <a:lnSpc>
                <a:spcPct val="95000"/>
              </a:lnSpc>
              <a:spcBef>
                <a:spcPts val="0"/>
              </a:spcBef>
              <a:buClr>
                <a:schemeClr val="accent1">
                  <a:lumMod val="50000"/>
                </a:schemeClr>
              </a:buClr>
              <a:buSzPct val="80000"/>
              <a:buFont typeface="Wingdings" panose="05000000000000000000" pitchFamily="2" charset="2"/>
              <a:buChar char="§"/>
            </a:pPr>
            <a:r>
              <a:rPr lang="en-US" sz="2600" dirty="0" smtClean="0">
                <a:latin typeface="Rockwell" panose="02060603020205020403" pitchFamily="18" charset="0"/>
              </a:rPr>
              <a:t>Accounts for ongoing discussions through email, webinar, etc.</a:t>
            </a:r>
            <a:endParaRPr lang="en-US" sz="2800" dirty="0" smtClean="0">
              <a:latin typeface="Rockwell" panose="02060603020205020403" pitchFamily="18" charset="0"/>
            </a:endParaRPr>
          </a:p>
          <a:p>
            <a:pPr algn="l">
              <a:lnSpc>
                <a:spcPct val="100000"/>
              </a:lnSpc>
              <a:spcBef>
                <a:spcPts val="600"/>
              </a:spcBef>
              <a:buSzPct val="120000"/>
            </a:pPr>
            <a:endParaRPr lang="en-US" sz="2800" dirty="0" smtClean="0">
              <a:latin typeface="Rockwell" panose="02060603020205020403" pitchFamily="18" charset="0"/>
            </a:endParaRPr>
          </a:p>
          <a:p>
            <a:pPr marL="457200" indent="-457200" algn="l">
              <a:lnSpc>
                <a:spcPct val="100000"/>
              </a:lnSpc>
              <a:spcBef>
                <a:spcPts val="600"/>
              </a:spcBef>
              <a:buSzPct val="120000"/>
              <a:buFont typeface="Arial" panose="020B0604020202020204" pitchFamily="34" charset="0"/>
              <a:buBlip>
                <a:blip r:embed="rId3"/>
              </a:buBlip>
            </a:pPr>
            <a:endParaRPr lang="en-US" sz="2800" dirty="0" smtClean="0">
              <a:latin typeface="Rockwell" panose="02060603020205020403" pitchFamily="18" charset="0"/>
            </a:endParaRPr>
          </a:p>
          <a:p>
            <a:pPr algn="l">
              <a:lnSpc>
                <a:spcPct val="100000"/>
              </a:lnSpc>
              <a:spcBef>
                <a:spcPts val="1800"/>
              </a:spcBef>
              <a:spcAft>
                <a:spcPts val="1200"/>
              </a:spcAft>
            </a:pPr>
            <a:endParaRPr lang="en-US" sz="2800" dirty="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4: World Board Response </a:t>
            </a:r>
          </a:p>
        </p:txBody>
      </p:sp>
    </p:spTree>
    <p:extLst>
      <p:ext uri="{BB962C8B-B14F-4D97-AF65-F5344CB8AC3E}">
        <p14:creationId xmlns:p14="http://schemas.microsoft.com/office/powerpoint/2010/main" val="4218767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8"/>
          <p:cNvSpPr txBox="1">
            <a:spLocks/>
          </p:cNvSpPr>
          <p:nvPr/>
        </p:nvSpPr>
        <p:spPr>
          <a:xfrm>
            <a:off x="0" y="10158"/>
            <a:ext cx="12192000" cy="3021278"/>
          </a:xfrm>
          <a:prstGeom prst="rect">
            <a:avLst/>
          </a:prstGeom>
          <a:blipFill dpi="0" rotWithShape="1">
            <a:blip r:embed="rId3">
              <a:alphaModFix amt="52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l" defTabSz="914400" rtl="0" eaLnBrk="1" latinLnBrk="0" hangingPunct="1">
              <a:lnSpc>
                <a:spcPct val="90000"/>
              </a:lnSpc>
              <a:spcBef>
                <a:spcPct val="0"/>
              </a:spcBef>
              <a:buNone/>
              <a:defRPr sz="4800" kern="1200" cap="none"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smtClean="0">
                <a:solidFill>
                  <a:schemeClr val="tx1"/>
                </a:solidFill>
              </a:rPr>
              <a:t/>
            </a:r>
            <a:br>
              <a:rPr lang="en-US" sz="2400" smtClean="0">
                <a:solidFill>
                  <a:schemeClr val="tx1"/>
                </a:solidFill>
              </a:rPr>
            </a:br>
            <a:r>
              <a:rPr lang="en-US" sz="2400" smtClean="0">
                <a:solidFill>
                  <a:schemeClr val="tx1"/>
                </a:solidFill>
              </a:rPr>
              <a:t/>
            </a:r>
            <a:br>
              <a:rPr lang="en-US" sz="2400" smtClean="0">
                <a:solidFill>
                  <a:schemeClr val="tx1"/>
                </a:solidFill>
              </a:rPr>
            </a:br>
            <a:endParaRPr lang="en-US" sz="2400" dirty="0">
              <a:solidFill>
                <a:schemeClr val="tx1"/>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25" y="0"/>
            <a:ext cx="1523910" cy="1455396"/>
          </a:xfrm>
          <a:prstGeom prst="rect">
            <a:avLst/>
          </a:prstGeom>
        </p:spPr>
      </p:pic>
      <p:sp>
        <p:nvSpPr>
          <p:cNvPr id="33" name="TextBox 32"/>
          <p:cNvSpPr txBox="1"/>
          <p:nvPr/>
        </p:nvSpPr>
        <p:spPr>
          <a:xfrm>
            <a:off x="1457325" y="10158"/>
            <a:ext cx="9705885" cy="2492990"/>
          </a:xfrm>
          <a:prstGeom prst="rect">
            <a:avLst/>
          </a:prstGeom>
          <a:noFill/>
        </p:spPr>
        <p:txBody>
          <a:bodyPr wrap="square" rtlCol="0">
            <a:spAutoFit/>
          </a:bodyPr>
          <a:lstStyle/>
          <a:p>
            <a:pPr algn="ctr"/>
            <a:r>
              <a:rPr lang="en-US" sz="4800" b="1" i="1" dirty="0">
                <a:latin typeface="Rockwell" panose="02060603020205020403" pitchFamily="18" charset="0"/>
              </a:rPr>
              <a:t>Honesty, trust, and </a:t>
            </a:r>
            <a:r>
              <a:rPr lang="en-US" sz="4800" b="1" i="1" dirty="0" smtClean="0">
                <a:latin typeface="Rockwell" panose="02060603020205020403" pitchFamily="18" charset="0"/>
              </a:rPr>
              <a:t>goodwill</a:t>
            </a:r>
            <a:r>
              <a:rPr lang="en-US" sz="3400" dirty="0" smtClean="0">
                <a:latin typeface="Rockwell" panose="02060603020205020403" pitchFamily="18" charset="0"/>
              </a:rPr>
              <a:t/>
            </a:r>
            <a:br>
              <a:rPr lang="en-US" sz="3400" dirty="0" smtClean="0">
                <a:latin typeface="Rockwell" panose="02060603020205020403" pitchFamily="18" charset="0"/>
              </a:rPr>
            </a:br>
            <a:r>
              <a:rPr lang="en-US" sz="3600" dirty="0" smtClean="0">
                <a:latin typeface="Rockwell" panose="02060603020205020403" pitchFamily="18" charset="0"/>
              </a:rPr>
              <a:t>are </a:t>
            </a:r>
            <a:r>
              <a:rPr lang="en-US" sz="3600" dirty="0">
                <a:latin typeface="Rockwell" panose="02060603020205020403" pitchFamily="18" charset="0"/>
              </a:rPr>
              <a:t>the foundation of our service </a:t>
            </a:r>
            <a:r>
              <a:rPr lang="en-US" sz="3600" dirty="0" smtClean="0">
                <a:latin typeface="Rockwell" panose="02060603020205020403" pitchFamily="18" charset="0"/>
              </a:rPr>
              <a:t>efforts,</a:t>
            </a:r>
            <a:br>
              <a:rPr lang="en-US" sz="3600" dirty="0" smtClean="0">
                <a:latin typeface="Rockwell" panose="02060603020205020403" pitchFamily="18" charset="0"/>
              </a:rPr>
            </a:br>
            <a:r>
              <a:rPr lang="en-US" sz="3600" dirty="0" smtClean="0">
                <a:latin typeface="Rockwell" panose="02060603020205020403" pitchFamily="18" charset="0"/>
              </a:rPr>
              <a:t>all </a:t>
            </a:r>
            <a:r>
              <a:rPr lang="en-US" sz="3600" dirty="0">
                <a:latin typeface="Rockwell" panose="02060603020205020403" pitchFamily="18" charset="0"/>
              </a:rPr>
              <a:t>of which rely upon the </a:t>
            </a:r>
            <a:r>
              <a:rPr lang="en-US" sz="3600" dirty="0" smtClean="0">
                <a:latin typeface="Rockwell" panose="02060603020205020403" pitchFamily="18" charset="0"/>
              </a:rPr>
              <a:t>guidance of</a:t>
            </a:r>
            <a:br>
              <a:rPr lang="en-US" sz="3600" dirty="0" smtClean="0">
                <a:latin typeface="Rockwell" panose="02060603020205020403" pitchFamily="18" charset="0"/>
              </a:rPr>
            </a:br>
            <a:r>
              <a:rPr lang="en-US" sz="3600" dirty="0" smtClean="0">
                <a:latin typeface="Rockwell" panose="02060603020205020403" pitchFamily="18" charset="0"/>
              </a:rPr>
              <a:t>a </a:t>
            </a:r>
            <a:r>
              <a:rPr lang="en-US" sz="3600" dirty="0">
                <a:latin typeface="Rockwell" panose="02060603020205020403" pitchFamily="18" charset="0"/>
              </a:rPr>
              <a:t>loving Higher Power.</a:t>
            </a:r>
          </a:p>
        </p:txBody>
      </p:sp>
      <p:sp>
        <p:nvSpPr>
          <p:cNvPr id="16" name="Subtitle 2"/>
          <p:cNvSpPr txBox="1">
            <a:spLocks/>
          </p:cNvSpPr>
          <p:nvPr/>
        </p:nvSpPr>
        <p:spPr>
          <a:xfrm>
            <a:off x="800864" y="3258538"/>
            <a:ext cx="9767130" cy="3599462"/>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Char char="q"/>
              <a:defRPr sz="2800" kern="1200">
                <a:solidFill>
                  <a:schemeClr val="tx1"/>
                </a:solidFill>
                <a:latin typeface="Rockwell" panose="02060603020205020403" pitchFamily="18" charset="0"/>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Char char="q"/>
              <a:defRPr sz="2600" kern="1200">
                <a:solidFill>
                  <a:schemeClr val="tx1"/>
                </a:solidFill>
                <a:latin typeface="Rockwell Condensed" panose="02060603050405020104" pitchFamily="18" charset="0"/>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Char char="q"/>
              <a:defRPr sz="2400" kern="1200">
                <a:solidFill>
                  <a:schemeClr val="tx1"/>
                </a:solidFill>
                <a:latin typeface="Rockwell Condensed" panose="02060603050405020104" pitchFamily="18" charset="0"/>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Char char="q"/>
              <a:defRPr sz="2200" kern="1200">
                <a:solidFill>
                  <a:schemeClr val="tx1"/>
                </a:solidFill>
                <a:latin typeface="Rockwell Condensed" panose="02060603050405020104" pitchFamily="18" charset="0"/>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Char char="q"/>
              <a:defRPr sz="2000" kern="1200">
                <a:solidFill>
                  <a:schemeClr val="tx1"/>
                </a:solidFill>
                <a:latin typeface="Rockwell Condensed" panose="02060603050405020104"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57200" indent="-639763">
              <a:spcBef>
                <a:spcPts val="1000"/>
              </a:spcBef>
              <a:spcAft>
                <a:spcPts val="1000"/>
              </a:spcAft>
              <a:buSzPct val="100000"/>
              <a:buBlip>
                <a:blip r:embed="rId6"/>
              </a:buBlip>
            </a:pPr>
            <a:r>
              <a:rPr lang="en-US" sz="3600" dirty="0" smtClean="0"/>
              <a:t>Regional </a:t>
            </a:r>
            <a:r>
              <a:rPr lang="en-US" sz="3600" dirty="0"/>
              <a:t>Motions </a:t>
            </a:r>
            <a:r>
              <a:rPr lang="en-US" sz="3600" dirty="0" smtClean="0"/>
              <a:t>3-8</a:t>
            </a:r>
          </a:p>
          <a:p>
            <a:pPr marL="457200" indent="-639763">
              <a:spcBef>
                <a:spcPts val="1000"/>
              </a:spcBef>
              <a:spcAft>
                <a:spcPts val="1000"/>
              </a:spcAft>
              <a:buSzPct val="100000"/>
              <a:buBlip>
                <a:blip r:embed="rId6"/>
              </a:buBlip>
            </a:pPr>
            <a:r>
              <a:rPr lang="en-US" sz="3600" dirty="0" smtClean="0"/>
              <a:t>Summarized </a:t>
            </a:r>
            <a:r>
              <a:rPr lang="en-US" sz="3600" dirty="0"/>
              <a:t>main </a:t>
            </a:r>
            <a:r>
              <a:rPr lang="en-US" sz="3600" dirty="0" smtClean="0"/>
              <a:t>points</a:t>
            </a:r>
          </a:p>
          <a:p>
            <a:pPr marL="700088" indent="-700088">
              <a:spcBef>
                <a:spcPts val="1000"/>
              </a:spcBef>
              <a:spcAft>
                <a:spcPts val="1000"/>
              </a:spcAft>
              <a:buSzPct val="100000"/>
              <a:buBlip>
                <a:blip r:embed="rId6"/>
              </a:buBlip>
            </a:pPr>
            <a:r>
              <a:rPr lang="en-US" sz="3600" i="1" dirty="0" smtClean="0"/>
              <a:t>CAR</a:t>
            </a:r>
            <a:r>
              <a:rPr lang="en-US" sz="3600" dirty="0" smtClean="0"/>
              <a:t>, videos</a:t>
            </a:r>
            <a:r>
              <a:rPr lang="en-US" sz="3600" dirty="0"/>
              <a:t>, and other WSC materials </a:t>
            </a:r>
            <a:r>
              <a:rPr lang="en-US" sz="3600" dirty="0" smtClean="0"/>
              <a:t>at: </a:t>
            </a:r>
            <a:r>
              <a:rPr lang="en-US" sz="3600" dirty="0" smtClean="0">
                <a:hlinkClick r:id="rId7"/>
              </a:rPr>
              <a:t>www.na.org/conference</a:t>
            </a:r>
            <a:r>
              <a:rPr lang="en-US" sz="3600" dirty="0" smtClean="0"/>
              <a:t> </a:t>
            </a:r>
            <a:endParaRPr lang="en-US" sz="3600" dirty="0"/>
          </a:p>
        </p:txBody>
      </p:sp>
      <p:sp>
        <p:nvSpPr>
          <p:cNvPr id="15" name="TextBox 14"/>
          <p:cNvSpPr txBox="1"/>
          <p:nvPr/>
        </p:nvSpPr>
        <p:spPr>
          <a:xfrm>
            <a:off x="8014115" y="2415028"/>
            <a:ext cx="2989139" cy="523220"/>
          </a:xfrm>
          <a:prstGeom prst="rect">
            <a:avLst/>
          </a:prstGeom>
          <a:noFill/>
        </p:spPr>
        <p:txBody>
          <a:bodyPr wrap="square" rtlCol="0">
            <a:spAutoFit/>
          </a:bodyPr>
          <a:lstStyle/>
          <a:p>
            <a:r>
              <a:rPr lang="en-US" sz="2800" dirty="0">
                <a:solidFill>
                  <a:prstClr val="black"/>
                </a:solidFill>
                <a:latin typeface="Rockwell Condensed" panose="02060603050405020104" pitchFamily="18" charset="0"/>
              </a:rPr>
              <a:t>A Vision for NA Service</a:t>
            </a:r>
            <a:endParaRPr lang="en-US" sz="2800" dirty="0"/>
          </a:p>
        </p:txBody>
      </p:sp>
    </p:spTree>
    <p:extLst>
      <p:ext uri="{BB962C8B-B14F-4D97-AF65-F5344CB8AC3E}">
        <p14:creationId xmlns:p14="http://schemas.microsoft.com/office/powerpoint/2010/main" val="20211154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13832" y="2738933"/>
            <a:ext cx="11048571" cy="3986332"/>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95000"/>
              </a:lnSpc>
              <a:spcBef>
                <a:spcPts val="600"/>
              </a:spcBef>
              <a:buSzPct val="120000"/>
              <a:buFont typeface="Arial" panose="020B0604020202020204" pitchFamily="34" charset="0"/>
              <a:buBlip>
                <a:blip r:embed="rId3"/>
              </a:buBlip>
            </a:pPr>
            <a:r>
              <a:rPr lang="en-US" sz="2800" dirty="0" smtClean="0">
                <a:latin typeface="Rockwell" panose="02060603020205020403" pitchFamily="18" charset="0"/>
              </a:rPr>
              <a:t>Approved WB minutes available on request in English</a:t>
            </a:r>
          </a:p>
          <a:p>
            <a:pPr marL="457200" indent="-457200" algn="l">
              <a:lnSpc>
                <a:spcPct val="95000"/>
              </a:lnSpc>
              <a:spcBef>
                <a:spcPts val="600"/>
              </a:spcBef>
              <a:buSzPct val="120000"/>
              <a:buFont typeface="Arial" panose="020B0604020202020204" pitchFamily="34" charset="0"/>
              <a:buBlip>
                <a:blip r:embed="rId3"/>
              </a:buBlip>
            </a:pPr>
            <a:r>
              <a:rPr lang="en-US" sz="2800" i="1" dirty="0" smtClean="0">
                <a:latin typeface="Rockwell" panose="02060603020205020403" pitchFamily="18" charset="0"/>
              </a:rPr>
              <a:t>NAWS News</a:t>
            </a:r>
            <a:r>
              <a:rPr lang="en-US" sz="2800" dirty="0" smtClean="0">
                <a:latin typeface="Rockwell" panose="02060603020205020403" pitchFamily="18" charset="0"/>
              </a:rPr>
              <a:t> is regular reporting mechanism</a:t>
            </a:r>
            <a:endParaRPr lang="en-US" sz="2800" i="1" dirty="0" smtClean="0">
              <a:latin typeface="Rockwell" panose="02060603020205020403" pitchFamily="18" charset="0"/>
            </a:endParaRPr>
          </a:p>
          <a:p>
            <a:pPr marL="1058863" lvl="1" indent="-315913" algn="l">
              <a:lnSpc>
                <a:spcPct val="95000"/>
              </a:lnSpc>
              <a:spcBef>
                <a:spcPts val="0"/>
              </a:spcBef>
              <a:buSzPct val="80000"/>
              <a:buFont typeface="Wingdings" panose="05000000000000000000" pitchFamily="2" charset="2"/>
              <a:buChar char="§"/>
            </a:pPr>
            <a:r>
              <a:rPr lang="en-US" sz="2800" dirty="0" smtClean="0">
                <a:latin typeface="Rockwell" panose="02060603020205020403" pitchFamily="18" charset="0"/>
              </a:rPr>
              <a:t>Published after each Board meeting</a:t>
            </a:r>
          </a:p>
          <a:p>
            <a:pPr marL="1058863" lvl="1" indent="-315913" algn="l">
              <a:lnSpc>
                <a:spcPct val="95000"/>
              </a:lnSpc>
              <a:spcBef>
                <a:spcPts val="0"/>
              </a:spcBef>
              <a:buSzPct val="80000"/>
              <a:buFont typeface="Wingdings" panose="05000000000000000000" pitchFamily="2" charset="2"/>
              <a:buChar char="§"/>
            </a:pPr>
            <a:r>
              <a:rPr lang="en-US" sz="2800" dirty="0" smtClean="0">
                <a:latin typeface="Rockwell" panose="02060603020205020403" pitchFamily="18" charset="0"/>
              </a:rPr>
              <a:t>Available in </a:t>
            </a:r>
            <a:r>
              <a:rPr lang="en-US" sz="2800" u="sng" dirty="0" smtClean="0">
                <a:latin typeface="Rockwell" panose="02060603020205020403" pitchFamily="18" charset="0"/>
              </a:rPr>
              <a:t>5 languages</a:t>
            </a:r>
            <a:r>
              <a:rPr lang="en-US" sz="2800" dirty="0" smtClean="0">
                <a:latin typeface="Rockwell" panose="02060603020205020403" pitchFamily="18" charset="0"/>
              </a:rPr>
              <a:t> (an investment of ~$25,000/year)</a:t>
            </a:r>
          </a:p>
          <a:p>
            <a:pPr marL="1058863" lvl="1" indent="-315913" algn="l">
              <a:lnSpc>
                <a:spcPct val="95000"/>
              </a:lnSpc>
              <a:spcBef>
                <a:spcPts val="0"/>
              </a:spcBef>
              <a:buSzPct val="80000"/>
              <a:buFont typeface="Wingdings" panose="05000000000000000000" pitchFamily="2" charset="2"/>
              <a:buChar char="§"/>
            </a:pPr>
            <a:r>
              <a:rPr lang="en-US" sz="2800" i="1" dirty="0" smtClean="0">
                <a:latin typeface="Rockwell" panose="02060603020205020403" pitchFamily="18" charset="0"/>
              </a:rPr>
              <a:t>NN</a:t>
            </a:r>
            <a:r>
              <a:rPr lang="en-US" sz="2800" dirty="0" smtClean="0">
                <a:latin typeface="Rockwell" panose="02060603020205020403" pitchFamily="18" charset="0"/>
              </a:rPr>
              <a:t> communicates fuller description</a:t>
            </a:r>
          </a:p>
          <a:p>
            <a:pPr marL="1516063" lvl="2" indent="-315913" algn="l">
              <a:lnSpc>
                <a:spcPct val="95000"/>
              </a:lnSpc>
              <a:spcBef>
                <a:spcPts val="0"/>
              </a:spcBef>
              <a:buClr>
                <a:schemeClr val="accent1">
                  <a:lumMod val="50000"/>
                </a:schemeClr>
              </a:buClr>
              <a:buSzPct val="80000"/>
              <a:buFont typeface="Wingdings" panose="05000000000000000000" pitchFamily="2" charset="2"/>
              <a:buChar char="§"/>
            </a:pPr>
            <a:r>
              <a:rPr lang="en-US" sz="2600" dirty="0" smtClean="0">
                <a:latin typeface="Rockwell" panose="02060603020205020403" pitchFamily="18" charset="0"/>
              </a:rPr>
              <a:t>Context, current thinking, explanation</a:t>
            </a:r>
          </a:p>
          <a:p>
            <a:pPr marL="1516063" lvl="2" indent="-315913" algn="l">
              <a:lnSpc>
                <a:spcPct val="95000"/>
              </a:lnSpc>
              <a:spcBef>
                <a:spcPts val="0"/>
              </a:spcBef>
              <a:buClr>
                <a:schemeClr val="accent1">
                  <a:lumMod val="50000"/>
                </a:schemeClr>
              </a:buClr>
              <a:buSzPct val="80000"/>
              <a:buFont typeface="Wingdings" panose="05000000000000000000" pitchFamily="2" charset="2"/>
              <a:buChar char="§"/>
            </a:pPr>
            <a:r>
              <a:rPr lang="en-US" sz="2600" dirty="0" smtClean="0">
                <a:latin typeface="Rockwell" panose="02060603020205020403" pitchFamily="18" charset="0"/>
              </a:rPr>
              <a:t>Accounts for ongoing discussions through email, webinar, etc.</a:t>
            </a:r>
            <a:endParaRPr lang="en-US" sz="2800" dirty="0" smtClean="0">
              <a:latin typeface="Rockwell" panose="02060603020205020403" pitchFamily="18" charset="0"/>
            </a:endParaRPr>
          </a:p>
          <a:p>
            <a:pPr marL="457200" indent="-457200" algn="l">
              <a:lnSpc>
                <a:spcPct val="95000"/>
              </a:lnSpc>
              <a:spcBef>
                <a:spcPts val="1200"/>
              </a:spcBef>
              <a:buSzPct val="120000"/>
              <a:buFont typeface="Arial" panose="020B0604020202020204" pitchFamily="34" charset="0"/>
              <a:buBlip>
                <a:blip r:embed="rId3"/>
              </a:buBlip>
            </a:pPr>
            <a:r>
              <a:rPr lang="en-US" sz="2800" dirty="0" smtClean="0">
                <a:latin typeface="Rockwell" panose="02060603020205020403" pitchFamily="18" charset="0"/>
              </a:rPr>
              <a:t>Legal implications</a:t>
            </a:r>
          </a:p>
          <a:p>
            <a:pPr marL="457200" indent="-457200" algn="l">
              <a:lnSpc>
                <a:spcPct val="100000"/>
              </a:lnSpc>
              <a:spcBef>
                <a:spcPts val="600"/>
              </a:spcBef>
              <a:buSzPct val="120000"/>
              <a:buFont typeface="Arial" panose="020B0604020202020204" pitchFamily="34" charset="0"/>
              <a:buBlip>
                <a:blip r:embed="rId3"/>
              </a:buBlip>
            </a:pPr>
            <a:endParaRPr lang="en-US" sz="2800" dirty="0" smtClean="0">
              <a:latin typeface="Rockwell" panose="02060603020205020403" pitchFamily="18" charset="0"/>
            </a:endParaRPr>
          </a:p>
          <a:p>
            <a:pPr marL="457200" indent="-457200" algn="l">
              <a:lnSpc>
                <a:spcPct val="100000"/>
              </a:lnSpc>
              <a:spcBef>
                <a:spcPts val="600"/>
              </a:spcBef>
              <a:buSzPct val="120000"/>
              <a:buFont typeface="Arial" panose="020B0604020202020204" pitchFamily="34" charset="0"/>
              <a:buBlip>
                <a:blip r:embed="rId3"/>
              </a:buBlip>
            </a:pPr>
            <a:endParaRPr lang="en-US" sz="2800" dirty="0" smtClean="0">
              <a:latin typeface="Rockwell" panose="02060603020205020403" pitchFamily="18" charset="0"/>
            </a:endParaRPr>
          </a:p>
          <a:p>
            <a:pPr algn="l">
              <a:lnSpc>
                <a:spcPct val="100000"/>
              </a:lnSpc>
              <a:spcBef>
                <a:spcPts val="1800"/>
              </a:spcBef>
              <a:spcAft>
                <a:spcPts val="1200"/>
              </a:spcAft>
            </a:pPr>
            <a:endParaRPr lang="en-US" sz="2800" dirty="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4: World Board Response </a:t>
            </a:r>
          </a:p>
        </p:txBody>
      </p:sp>
    </p:spTree>
    <p:extLst>
      <p:ext uri="{BB962C8B-B14F-4D97-AF65-F5344CB8AC3E}">
        <p14:creationId xmlns:p14="http://schemas.microsoft.com/office/powerpoint/2010/main" val="18234150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78451" y="545550"/>
            <a:ext cx="1147219" cy="1176597"/>
            <a:chOff x="578451" y="545550"/>
            <a:chExt cx="1147219" cy="1176597"/>
          </a:xfrm>
        </p:grpSpPr>
        <p:grpSp>
          <p:nvGrpSpPr>
            <p:cNvPr id="21" name="Group 20"/>
            <p:cNvGrpSpPr/>
            <p:nvPr/>
          </p:nvGrpSpPr>
          <p:grpSpPr>
            <a:xfrm>
              <a:off x="578451" y="545550"/>
              <a:ext cx="1147219" cy="1176597"/>
              <a:chOff x="10153426" y="3608259"/>
              <a:chExt cx="1080904" cy="1108583"/>
            </a:xfrm>
          </p:grpSpPr>
          <p:sp>
            <p:nvSpPr>
              <p:cNvPr id="33" name="Oval 32"/>
              <p:cNvSpPr/>
              <p:nvPr/>
            </p:nvSpPr>
            <p:spPr>
              <a:xfrm>
                <a:off x="10153426" y="3608259"/>
                <a:ext cx="1080904" cy="1080902"/>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9" name="Oval 38"/>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40"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22" name="Group 21"/>
            <p:cNvGrpSpPr/>
            <p:nvPr/>
          </p:nvGrpSpPr>
          <p:grpSpPr>
            <a:xfrm>
              <a:off x="693174" y="655852"/>
              <a:ext cx="929256" cy="922194"/>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
        <p:nvSpPr>
          <p:cNvPr id="17" name="TextBox 16"/>
          <p:cNvSpPr txBox="1"/>
          <p:nvPr/>
        </p:nvSpPr>
        <p:spPr>
          <a:xfrm>
            <a:off x="643395" y="2572962"/>
            <a:ext cx="11380159" cy="1107996"/>
          </a:xfrm>
          <a:prstGeom prst="rect">
            <a:avLst/>
          </a:prstGeom>
          <a:noFill/>
        </p:spPr>
        <p:txBody>
          <a:bodyPr wrap="square" rtlCol="0">
            <a:spAutoFit/>
          </a:bodyPr>
          <a:lstStyle/>
          <a:p>
            <a:r>
              <a:rPr lang="en-US" sz="3300" b="1" dirty="0">
                <a:latin typeface="Rockwell" panose="02060603020205020403" pitchFamily="18" charset="0"/>
              </a:rPr>
              <a:t>Motion 4: </a:t>
            </a:r>
            <a:r>
              <a:rPr lang="en-US" sz="3300" dirty="0">
                <a:latin typeface="Rockwell" panose="02060603020205020403" pitchFamily="18" charset="0"/>
              </a:rPr>
              <a:t>That all future approved World Board Minutes be posted on na.org for download.</a:t>
            </a:r>
          </a:p>
        </p:txBody>
      </p:sp>
      <p:sp>
        <p:nvSpPr>
          <p:cNvPr id="18" name="Subtitle 61"/>
          <p:cNvSpPr txBox="1">
            <a:spLocks/>
          </p:cNvSpPr>
          <p:nvPr/>
        </p:nvSpPr>
        <p:spPr>
          <a:xfrm>
            <a:off x="970207" y="3985034"/>
            <a:ext cx="10324219"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a:t>
            </a:r>
            <a:r>
              <a:rPr lang="en-US" sz="3000" dirty="0"/>
              <a:t>To create accessibility to all World Board minutes.</a:t>
            </a:r>
          </a:p>
          <a:p>
            <a:pPr algn="ctr">
              <a:lnSpc>
                <a:spcPct val="100000"/>
              </a:lnSpc>
              <a:spcBef>
                <a:spcPts val="1800"/>
              </a:spcBef>
              <a:spcAft>
                <a:spcPts val="1200"/>
              </a:spcAft>
            </a:pPr>
            <a:endParaRPr lang="en-US" sz="3000" dirty="0"/>
          </a:p>
        </p:txBody>
      </p:sp>
    </p:spTree>
    <p:extLst>
      <p:ext uri="{BB962C8B-B14F-4D97-AF65-F5344CB8AC3E}">
        <p14:creationId xmlns:p14="http://schemas.microsoft.com/office/powerpoint/2010/main" val="737545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2" y="361981"/>
            <a:ext cx="11747859" cy="2631490"/>
          </a:xfrm>
          <a:prstGeom prst="rect">
            <a:avLst/>
          </a:prstGeom>
          <a:noFill/>
        </p:spPr>
        <p:txBody>
          <a:bodyPr wrap="square" rtlCol="0">
            <a:spAutoFit/>
          </a:bodyPr>
          <a:lstStyle/>
          <a:p>
            <a:r>
              <a:rPr lang="en-US" sz="3300" b="1" dirty="0" smtClean="0">
                <a:latin typeface="Rockwell" panose="02060603020205020403" pitchFamily="18" charset="0"/>
              </a:rPr>
              <a:t>Motion 5</a:t>
            </a:r>
            <a:r>
              <a:rPr lang="en-US" sz="3300" b="1" dirty="0">
                <a:latin typeface="Rockwell" panose="02060603020205020403" pitchFamily="18" charset="0"/>
              </a:rPr>
              <a:t>: </a:t>
            </a:r>
            <a:r>
              <a:rPr lang="en-US" sz="3300" dirty="0">
                <a:latin typeface="Rockwell" panose="02060603020205020403" pitchFamily="18" charset="0"/>
              </a:rPr>
              <a:t>That all Financial Reporting for the World Convention of Narcotics Anonymous be provided in a detailed line item format and not in a summary as is currently available. This report will be posted on na.org and be downloadable.</a:t>
            </a:r>
            <a:r>
              <a:rPr lang="en-US" sz="3300" dirty="0" smtClean="0">
                <a:latin typeface="Rockwell" panose="02060603020205020403" pitchFamily="18" charset="0"/>
              </a:rPr>
              <a:t> </a:t>
            </a:r>
            <a:endParaRPr lang="en-US" sz="3300" dirty="0">
              <a:latin typeface="Rockwell" panose="02060603020205020403" pitchFamily="18" charset="0"/>
            </a:endParaRPr>
          </a:p>
        </p:txBody>
      </p:sp>
      <p:cxnSp>
        <p:nvCxnSpPr>
          <p:cNvPr id="16" name="Straight Connector 15"/>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30" name="Straight Connector 29"/>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1836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2" y="361981"/>
            <a:ext cx="11747859" cy="2631490"/>
          </a:xfrm>
          <a:prstGeom prst="rect">
            <a:avLst/>
          </a:prstGeom>
          <a:noFill/>
        </p:spPr>
        <p:txBody>
          <a:bodyPr wrap="square" rtlCol="0">
            <a:spAutoFit/>
          </a:bodyPr>
          <a:lstStyle/>
          <a:p>
            <a:r>
              <a:rPr lang="en-US" sz="3300" b="1" dirty="0" smtClean="0">
                <a:latin typeface="Rockwell" panose="02060603020205020403" pitchFamily="18" charset="0"/>
              </a:rPr>
              <a:t>Motion 5</a:t>
            </a:r>
            <a:r>
              <a:rPr lang="en-US" sz="3300" b="1" dirty="0">
                <a:latin typeface="Rockwell" panose="02060603020205020403" pitchFamily="18" charset="0"/>
              </a:rPr>
              <a:t>: </a:t>
            </a:r>
            <a:r>
              <a:rPr lang="en-US" sz="3300" dirty="0">
                <a:latin typeface="Rockwell" panose="02060603020205020403" pitchFamily="18" charset="0"/>
              </a:rPr>
              <a:t>That all Financial Reporting for the World Convention of Narcotics Anonymous be provided in a detailed line item format and not in a summary as is currently available. This report will be posted on na.org and be downloadable.</a:t>
            </a:r>
            <a:r>
              <a:rPr lang="en-US" sz="3300" dirty="0" smtClean="0">
                <a:latin typeface="Rockwell" panose="02060603020205020403" pitchFamily="18" charset="0"/>
              </a:rPr>
              <a:t> </a:t>
            </a:r>
            <a:endParaRPr lang="en-US" sz="3300" dirty="0">
              <a:latin typeface="Rockwell" panose="02060603020205020403" pitchFamily="18" charset="0"/>
            </a:endParaRPr>
          </a:p>
        </p:txBody>
      </p:sp>
      <p:sp>
        <p:nvSpPr>
          <p:cNvPr id="15" name="Subtitle 61"/>
          <p:cNvSpPr txBox="1">
            <a:spLocks/>
          </p:cNvSpPr>
          <p:nvPr/>
        </p:nvSpPr>
        <p:spPr>
          <a:xfrm>
            <a:off x="1231450" y="3533003"/>
            <a:ext cx="8355002" cy="238121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Financial Transparency   </a:t>
            </a:r>
            <a:endParaRPr lang="en-US" sz="3000" dirty="0"/>
          </a:p>
          <a:p>
            <a:pPr>
              <a:lnSpc>
                <a:spcPct val="100000"/>
              </a:lnSpc>
              <a:spcBef>
                <a:spcPts val="1800"/>
              </a:spcBef>
            </a:pPr>
            <a:endParaRPr lang="en-US" sz="3000" b="1" dirty="0"/>
          </a:p>
          <a:p>
            <a:pPr algn="ctr">
              <a:lnSpc>
                <a:spcPct val="100000"/>
              </a:lnSpc>
              <a:spcBef>
                <a:spcPts val="1800"/>
              </a:spcBef>
              <a:spcAft>
                <a:spcPts val="1200"/>
              </a:spcAft>
            </a:pPr>
            <a:endParaRPr lang="en-US" sz="3000" dirty="0"/>
          </a:p>
        </p:txBody>
      </p:sp>
      <p:cxnSp>
        <p:nvCxnSpPr>
          <p:cNvPr id="16" name="Straight Connector 15"/>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30" name="Straight Connector 29"/>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6954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2" y="361981"/>
            <a:ext cx="11747859" cy="2631490"/>
          </a:xfrm>
          <a:prstGeom prst="rect">
            <a:avLst/>
          </a:prstGeom>
          <a:noFill/>
        </p:spPr>
        <p:txBody>
          <a:bodyPr wrap="square" rtlCol="0">
            <a:spAutoFit/>
          </a:bodyPr>
          <a:lstStyle/>
          <a:p>
            <a:r>
              <a:rPr lang="en-US" sz="3300" b="1" dirty="0" smtClean="0">
                <a:latin typeface="Rockwell" panose="02060603020205020403" pitchFamily="18" charset="0"/>
              </a:rPr>
              <a:t>Motion 5</a:t>
            </a:r>
            <a:r>
              <a:rPr lang="en-US" sz="3300" b="1" dirty="0">
                <a:latin typeface="Rockwell" panose="02060603020205020403" pitchFamily="18" charset="0"/>
              </a:rPr>
              <a:t>: </a:t>
            </a:r>
            <a:r>
              <a:rPr lang="en-US" sz="3300" dirty="0">
                <a:latin typeface="Rockwell" panose="02060603020205020403" pitchFamily="18" charset="0"/>
              </a:rPr>
              <a:t>That all Financial Reporting for the World Convention of Narcotics Anonymous be provided in a detailed line item format and not in a summary as is currently available. This report will be posted on na.org and be downloadable.</a:t>
            </a:r>
            <a:r>
              <a:rPr lang="en-US" sz="3300" dirty="0" smtClean="0">
                <a:latin typeface="Rockwell" panose="02060603020205020403" pitchFamily="18" charset="0"/>
              </a:rPr>
              <a:t> </a:t>
            </a:r>
            <a:endParaRPr lang="en-US" sz="3300" dirty="0">
              <a:latin typeface="Rockwell" panose="02060603020205020403" pitchFamily="18" charset="0"/>
            </a:endParaRPr>
          </a:p>
        </p:txBody>
      </p:sp>
      <p:sp>
        <p:nvSpPr>
          <p:cNvPr id="15" name="Subtitle 61"/>
          <p:cNvSpPr txBox="1">
            <a:spLocks/>
          </p:cNvSpPr>
          <p:nvPr/>
        </p:nvSpPr>
        <p:spPr>
          <a:xfrm>
            <a:off x="1231450" y="3533003"/>
            <a:ext cx="8355002" cy="238121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Financial Transparency   </a:t>
            </a:r>
            <a:endParaRPr lang="en-US" sz="3000" dirty="0"/>
          </a:p>
          <a:p>
            <a:pPr>
              <a:lnSpc>
                <a:spcPct val="100000"/>
              </a:lnSpc>
              <a:spcBef>
                <a:spcPts val="1800"/>
              </a:spcBef>
            </a:pPr>
            <a:r>
              <a:rPr lang="en-US" sz="3000" b="1" dirty="0" smtClean="0"/>
              <a:t>Maker</a:t>
            </a:r>
            <a:r>
              <a:rPr lang="en-US" sz="3000" dirty="0" smtClean="0"/>
              <a:t>:</a:t>
            </a:r>
            <a:r>
              <a:rPr lang="en-US" sz="3000" dirty="0"/>
              <a:t> Show Me </a:t>
            </a:r>
            <a:r>
              <a:rPr lang="en-US" sz="3000" dirty="0" smtClean="0"/>
              <a:t>Region</a:t>
            </a:r>
          </a:p>
        </p:txBody>
      </p:sp>
      <p:cxnSp>
        <p:nvCxnSpPr>
          <p:cNvPr id="16" name="Straight Connector 15"/>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30" name="Straight Connector 29"/>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21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2" y="361981"/>
            <a:ext cx="11747859" cy="2631490"/>
          </a:xfrm>
          <a:prstGeom prst="rect">
            <a:avLst/>
          </a:prstGeom>
          <a:noFill/>
        </p:spPr>
        <p:txBody>
          <a:bodyPr wrap="square" rtlCol="0">
            <a:spAutoFit/>
          </a:bodyPr>
          <a:lstStyle/>
          <a:p>
            <a:r>
              <a:rPr lang="en-US" sz="3300" b="1" dirty="0" smtClean="0">
                <a:latin typeface="Rockwell" panose="02060603020205020403" pitchFamily="18" charset="0"/>
              </a:rPr>
              <a:t>Motion 5</a:t>
            </a:r>
            <a:r>
              <a:rPr lang="en-US" sz="3300" b="1" dirty="0">
                <a:latin typeface="Rockwell" panose="02060603020205020403" pitchFamily="18" charset="0"/>
              </a:rPr>
              <a:t>: </a:t>
            </a:r>
            <a:r>
              <a:rPr lang="en-US" sz="3300" dirty="0">
                <a:latin typeface="Rockwell" panose="02060603020205020403" pitchFamily="18" charset="0"/>
              </a:rPr>
              <a:t>That all Financial Reporting for the World Convention of Narcotics Anonymous be provided in a detailed line item format and not in a summary as is currently available. This report will be posted on na.org and be downloadable.</a:t>
            </a:r>
            <a:r>
              <a:rPr lang="en-US" sz="3300" dirty="0" smtClean="0">
                <a:latin typeface="Rockwell" panose="02060603020205020403" pitchFamily="18" charset="0"/>
              </a:rPr>
              <a:t> </a:t>
            </a:r>
            <a:endParaRPr lang="en-US" sz="3300" dirty="0">
              <a:latin typeface="Rockwell" panose="02060603020205020403" pitchFamily="18" charset="0"/>
            </a:endParaRPr>
          </a:p>
        </p:txBody>
      </p:sp>
      <p:sp>
        <p:nvSpPr>
          <p:cNvPr id="15" name="Subtitle 61"/>
          <p:cNvSpPr txBox="1">
            <a:spLocks/>
          </p:cNvSpPr>
          <p:nvPr/>
        </p:nvSpPr>
        <p:spPr>
          <a:xfrm>
            <a:off x="1231450" y="3533003"/>
            <a:ext cx="8355002" cy="238121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Financial Transparency   </a:t>
            </a:r>
            <a:endParaRPr lang="en-US" sz="3000" dirty="0"/>
          </a:p>
          <a:p>
            <a:pPr>
              <a:lnSpc>
                <a:spcPct val="100000"/>
              </a:lnSpc>
              <a:spcBef>
                <a:spcPts val="1800"/>
              </a:spcBef>
            </a:pPr>
            <a:r>
              <a:rPr lang="en-US" sz="3000" b="1" dirty="0" smtClean="0"/>
              <a:t>Maker</a:t>
            </a:r>
            <a:r>
              <a:rPr lang="en-US" sz="3000" dirty="0" smtClean="0"/>
              <a:t>:</a:t>
            </a:r>
            <a:r>
              <a:rPr lang="en-US" sz="3000" dirty="0"/>
              <a:t> Show Me </a:t>
            </a:r>
            <a:r>
              <a:rPr lang="en-US" sz="3000" dirty="0" smtClean="0"/>
              <a:t>Region</a:t>
            </a:r>
          </a:p>
          <a:p>
            <a:pPr>
              <a:lnSpc>
                <a:spcPct val="100000"/>
              </a:lnSpc>
              <a:spcBef>
                <a:spcPts val="1800"/>
              </a:spcBef>
            </a:pPr>
            <a:r>
              <a:rPr lang="en-US" sz="3000" b="1" dirty="0" smtClean="0"/>
              <a:t>Rationale</a:t>
            </a:r>
            <a:r>
              <a:rPr lang="en-US" sz="3000" dirty="0" smtClean="0"/>
              <a:t>: </a:t>
            </a:r>
            <a:r>
              <a:rPr lang="en-US" sz="3000" dirty="0"/>
              <a:t>No rationale was provided for </a:t>
            </a:r>
            <a:r>
              <a:rPr lang="en-US" sz="3000" dirty="0" smtClean="0"/>
              <a:t/>
            </a:r>
            <a:br>
              <a:rPr lang="en-US" sz="3000" dirty="0" smtClean="0"/>
            </a:br>
            <a:r>
              <a:rPr lang="en-US" sz="3000" dirty="0" smtClean="0"/>
              <a:t>this </a:t>
            </a:r>
            <a:r>
              <a:rPr lang="en-US" sz="3000" dirty="0"/>
              <a:t>motion.</a:t>
            </a:r>
          </a:p>
          <a:p>
            <a:pPr>
              <a:lnSpc>
                <a:spcPct val="100000"/>
              </a:lnSpc>
              <a:spcBef>
                <a:spcPts val="1800"/>
              </a:spcBef>
            </a:pPr>
            <a:endParaRPr lang="en-US" sz="3000" b="1" dirty="0"/>
          </a:p>
          <a:p>
            <a:pPr algn="ctr">
              <a:lnSpc>
                <a:spcPct val="100000"/>
              </a:lnSpc>
              <a:spcBef>
                <a:spcPts val="1800"/>
              </a:spcBef>
              <a:spcAft>
                <a:spcPts val="1200"/>
              </a:spcAft>
            </a:pPr>
            <a:endParaRPr lang="en-US" sz="3000" dirty="0"/>
          </a:p>
        </p:txBody>
      </p:sp>
      <p:cxnSp>
        <p:nvCxnSpPr>
          <p:cNvPr id="16" name="Straight Connector 15"/>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30" name="Straight Connector 29"/>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6629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5: World Board Response </a:t>
            </a:r>
          </a:p>
        </p:txBody>
      </p:sp>
    </p:spTree>
    <p:extLst>
      <p:ext uri="{BB962C8B-B14F-4D97-AF65-F5344CB8AC3E}">
        <p14:creationId xmlns:p14="http://schemas.microsoft.com/office/powerpoint/2010/main" val="18266223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80969" y="2338766"/>
            <a:ext cx="10697802" cy="4107041"/>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1200"/>
              </a:spcBef>
              <a:buSzPct val="120000"/>
              <a:buFont typeface="Arial" panose="020B0604020202020204" pitchFamily="34" charset="0"/>
              <a:buBlip>
                <a:blip r:embed="rId3"/>
              </a:buBlip>
            </a:pPr>
            <a:r>
              <a:rPr lang="en-US" sz="2800" dirty="0" smtClean="0">
                <a:latin typeface="Rockwell" panose="02060603020205020403" pitchFamily="18" charset="0"/>
              </a:rPr>
              <a:t>All NAWS income &amp; expenses, including WCNA, are reported against WSC-adopted budget</a:t>
            </a: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5: World Board Response </a:t>
            </a:r>
          </a:p>
        </p:txBody>
      </p:sp>
    </p:spTree>
    <p:extLst>
      <p:ext uri="{BB962C8B-B14F-4D97-AF65-F5344CB8AC3E}">
        <p14:creationId xmlns:p14="http://schemas.microsoft.com/office/powerpoint/2010/main" val="1463994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80969" y="2338766"/>
            <a:ext cx="10697802" cy="4107041"/>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1200"/>
              </a:spcBef>
              <a:buSzPct val="120000"/>
              <a:buFont typeface="Arial" panose="020B0604020202020204" pitchFamily="34" charset="0"/>
              <a:buBlip>
                <a:blip r:embed="rId3"/>
              </a:buBlip>
            </a:pPr>
            <a:r>
              <a:rPr lang="en-US" sz="2800" dirty="0" smtClean="0">
                <a:latin typeface="Rockwell" panose="02060603020205020403" pitchFamily="18" charset="0"/>
              </a:rPr>
              <a:t>All NAWS income &amp; expenses, including WCNA, are reported against WSC-adopted budget</a:t>
            </a:r>
          </a:p>
          <a:p>
            <a:pPr marL="457200" indent="-457200" algn="l">
              <a:lnSpc>
                <a:spcPct val="100000"/>
              </a:lnSpc>
              <a:spcBef>
                <a:spcPts val="1200"/>
              </a:spcBef>
              <a:buSzPct val="120000"/>
              <a:buFont typeface="Arial" panose="020B0604020202020204" pitchFamily="34" charset="0"/>
              <a:buBlip>
                <a:blip r:embed="rId3"/>
              </a:buBlip>
            </a:pPr>
            <a:r>
              <a:rPr lang="en-US" sz="2800" dirty="0" smtClean="0">
                <a:latin typeface="Rockwell" panose="02060603020205020403" pitchFamily="18" charset="0"/>
              </a:rPr>
              <a:t>Unclear what additional details are desired</a:t>
            </a: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5: World Board Response </a:t>
            </a:r>
          </a:p>
        </p:txBody>
      </p:sp>
    </p:spTree>
    <p:extLst>
      <p:ext uri="{BB962C8B-B14F-4D97-AF65-F5344CB8AC3E}">
        <p14:creationId xmlns:p14="http://schemas.microsoft.com/office/powerpoint/2010/main" val="22263015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80969" y="2338766"/>
            <a:ext cx="10697802" cy="4107041"/>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1200"/>
              </a:spcBef>
              <a:buSzPct val="120000"/>
              <a:buFont typeface="Arial" panose="020B0604020202020204" pitchFamily="34" charset="0"/>
              <a:buBlip>
                <a:blip r:embed="rId3"/>
              </a:buBlip>
            </a:pPr>
            <a:r>
              <a:rPr lang="en-US" sz="2800" dirty="0" smtClean="0">
                <a:latin typeface="Rockwell" panose="02060603020205020403" pitchFamily="18" charset="0"/>
              </a:rPr>
              <a:t>All NAWS income &amp; expenses, including WCNA, are reported against WSC-adopted budget</a:t>
            </a:r>
          </a:p>
          <a:p>
            <a:pPr marL="457200" indent="-457200" algn="l">
              <a:lnSpc>
                <a:spcPct val="100000"/>
              </a:lnSpc>
              <a:spcBef>
                <a:spcPts val="1200"/>
              </a:spcBef>
              <a:buSzPct val="120000"/>
              <a:buFont typeface="Arial" panose="020B0604020202020204" pitchFamily="34" charset="0"/>
              <a:buBlip>
                <a:blip r:embed="rId3"/>
              </a:buBlip>
            </a:pPr>
            <a:r>
              <a:rPr lang="en-US" sz="2800" dirty="0" smtClean="0">
                <a:latin typeface="Rockwell" panose="02060603020205020403" pitchFamily="18" charset="0"/>
              </a:rPr>
              <a:t>Unclear what additional details are desired</a:t>
            </a:r>
          </a:p>
          <a:p>
            <a:pPr marL="457200" indent="-457200" algn="l">
              <a:lnSpc>
                <a:spcPct val="100000"/>
              </a:lnSpc>
              <a:spcBef>
                <a:spcPts val="1200"/>
              </a:spcBef>
              <a:buSzPct val="120000"/>
              <a:buBlip>
                <a:blip r:embed="rId3"/>
              </a:buBlip>
            </a:pPr>
            <a:r>
              <a:rPr lang="en-US" sz="2800" dirty="0">
                <a:latin typeface="Rockwell" panose="02060603020205020403" pitchFamily="18" charset="0"/>
              </a:rPr>
              <a:t>WCNA a small part of the 2014-16 NAWS budget</a:t>
            </a: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5: World Board Response </a:t>
            </a:r>
          </a:p>
        </p:txBody>
      </p:sp>
    </p:spTree>
    <p:extLst>
      <p:ext uri="{BB962C8B-B14F-4D97-AF65-F5344CB8AC3E}">
        <p14:creationId xmlns:p14="http://schemas.microsoft.com/office/powerpoint/2010/main" val="1108438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grpSp>
        <p:nvGrpSpPr>
          <p:cNvPr id="17" name="Group 16"/>
          <p:cNvGrpSpPr/>
          <p:nvPr/>
        </p:nvGrpSpPr>
        <p:grpSpPr>
          <a:xfrm>
            <a:off x="10932351" y="1658546"/>
            <a:ext cx="674312" cy="865057"/>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31" name="Straight Connector 30"/>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5989"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spTree>
    <p:extLst>
      <p:ext uri="{BB962C8B-B14F-4D97-AF65-F5344CB8AC3E}">
        <p14:creationId xmlns:p14="http://schemas.microsoft.com/office/powerpoint/2010/main" val="1262941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80969" y="2338766"/>
            <a:ext cx="10697802" cy="4107041"/>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1200"/>
              </a:spcBef>
              <a:buSzPct val="120000"/>
              <a:buFont typeface="Arial" panose="020B0604020202020204" pitchFamily="34" charset="0"/>
              <a:buBlip>
                <a:blip r:embed="rId3"/>
              </a:buBlip>
            </a:pPr>
            <a:r>
              <a:rPr lang="en-US" sz="2800" dirty="0" smtClean="0">
                <a:latin typeface="Rockwell" panose="02060603020205020403" pitchFamily="18" charset="0"/>
              </a:rPr>
              <a:t>All NAWS income &amp; expenses, including WCNA, are reported against WSC-adopted budget</a:t>
            </a:r>
          </a:p>
          <a:p>
            <a:pPr marL="457200" indent="-457200" algn="l">
              <a:lnSpc>
                <a:spcPct val="100000"/>
              </a:lnSpc>
              <a:spcBef>
                <a:spcPts val="1200"/>
              </a:spcBef>
              <a:buSzPct val="120000"/>
              <a:buFont typeface="Arial" panose="020B0604020202020204" pitchFamily="34" charset="0"/>
              <a:buBlip>
                <a:blip r:embed="rId3"/>
              </a:buBlip>
            </a:pPr>
            <a:r>
              <a:rPr lang="en-US" sz="2800" dirty="0" smtClean="0">
                <a:latin typeface="Rockwell" panose="02060603020205020403" pitchFamily="18" charset="0"/>
              </a:rPr>
              <a:t>Unclear what additional details are desired</a:t>
            </a:r>
          </a:p>
          <a:p>
            <a:pPr marL="457200" indent="-457200" algn="l">
              <a:lnSpc>
                <a:spcPct val="100000"/>
              </a:lnSpc>
              <a:spcBef>
                <a:spcPts val="1200"/>
              </a:spcBef>
              <a:buSzPct val="120000"/>
              <a:buBlip>
                <a:blip r:embed="rId3"/>
              </a:buBlip>
            </a:pPr>
            <a:r>
              <a:rPr lang="en-US" sz="2800" dirty="0">
                <a:latin typeface="Rockwell" panose="02060603020205020403" pitchFamily="18" charset="0"/>
              </a:rPr>
              <a:t>WCNA a small part of the 2014-16 NAWS budget</a:t>
            </a:r>
          </a:p>
          <a:p>
            <a:pPr lvl="1" indent="-457200" algn="l">
              <a:lnSpc>
                <a:spcPct val="100000"/>
              </a:lnSpc>
              <a:spcBef>
                <a:spcPts val="1200"/>
              </a:spcBef>
              <a:buSzPct val="120000"/>
              <a:buBlip>
                <a:blip r:embed="rId3"/>
              </a:buBlip>
            </a:pPr>
            <a:r>
              <a:rPr lang="en-US" sz="2800" dirty="0" smtClean="0">
                <a:latin typeface="Rockwell" panose="02060603020205020403" pitchFamily="18" charset="0"/>
              </a:rPr>
              <a:t>More </a:t>
            </a:r>
            <a:r>
              <a:rPr lang="en-US" sz="2800" dirty="0" smtClean="0">
                <a:latin typeface="Rockwell" panose="02060603020205020403" pitchFamily="18" charset="0"/>
              </a:rPr>
              <a:t>detailed </a:t>
            </a:r>
            <a:r>
              <a:rPr lang="en-US" sz="2800" dirty="0">
                <a:latin typeface="Rockwell" panose="02060603020205020403" pitchFamily="18" charset="0"/>
              </a:rPr>
              <a:t>reporting w</a:t>
            </a:r>
            <a:r>
              <a:rPr lang="en-US" sz="2800" dirty="0" smtClean="0">
                <a:latin typeface="Rockwell" panose="02060603020205020403" pitchFamily="18" charset="0"/>
              </a:rPr>
              <a:t>ould </a:t>
            </a:r>
            <a:r>
              <a:rPr lang="en-US" sz="2800" dirty="0">
                <a:latin typeface="Rockwell" panose="02060603020205020403" pitchFamily="18" charset="0"/>
              </a:rPr>
              <a:t>require use of limited staff </a:t>
            </a:r>
            <a:r>
              <a:rPr lang="en-US" sz="2800" dirty="0" smtClean="0">
                <a:latin typeface="Rockwell" panose="02060603020205020403" pitchFamily="18" charset="0"/>
              </a:rPr>
              <a:t>time and seems unlikely to net useful information</a:t>
            </a: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5: World Board Response </a:t>
            </a:r>
          </a:p>
        </p:txBody>
      </p:sp>
    </p:spTree>
    <p:extLst>
      <p:ext uri="{BB962C8B-B14F-4D97-AF65-F5344CB8AC3E}">
        <p14:creationId xmlns:p14="http://schemas.microsoft.com/office/powerpoint/2010/main" val="27149462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1"/>
          <p:cNvSpPr txBox="1">
            <a:spLocks/>
          </p:cNvSpPr>
          <p:nvPr/>
        </p:nvSpPr>
        <p:spPr>
          <a:xfrm>
            <a:off x="1180969" y="2338766"/>
            <a:ext cx="10697802" cy="4107041"/>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1200"/>
              </a:spcBef>
              <a:buSzPct val="120000"/>
              <a:buFont typeface="Arial" panose="020B0604020202020204" pitchFamily="34" charset="0"/>
              <a:buBlip>
                <a:blip r:embed="rId3"/>
              </a:buBlip>
            </a:pPr>
            <a:r>
              <a:rPr lang="en-US" sz="2800" dirty="0" smtClean="0">
                <a:latin typeface="Rockwell" panose="02060603020205020403" pitchFamily="18" charset="0"/>
              </a:rPr>
              <a:t>All NAWS income &amp; expenses, including WCNA, are reported against WSC-adopted budget</a:t>
            </a:r>
          </a:p>
          <a:p>
            <a:pPr marL="457200" indent="-457200" algn="l">
              <a:lnSpc>
                <a:spcPct val="100000"/>
              </a:lnSpc>
              <a:spcBef>
                <a:spcPts val="1200"/>
              </a:spcBef>
              <a:buSzPct val="120000"/>
              <a:buFont typeface="Arial" panose="020B0604020202020204" pitchFamily="34" charset="0"/>
              <a:buBlip>
                <a:blip r:embed="rId3"/>
              </a:buBlip>
            </a:pPr>
            <a:r>
              <a:rPr lang="en-US" sz="2800" dirty="0" smtClean="0">
                <a:latin typeface="Rockwell" panose="02060603020205020403" pitchFamily="18" charset="0"/>
              </a:rPr>
              <a:t>Unclear what additional details are desired</a:t>
            </a:r>
          </a:p>
          <a:p>
            <a:pPr marL="457200" indent="-457200" algn="l">
              <a:lnSpc>
                <a:spcPct val="100000"/>
              </a:lnSpc>
              <a:spcBef>
                <a:spcPts val="1200"/>
              </a:spcBef>
              <a:buSzPct val="120000"/>
              <a:buFont typeface="Arial" panose="020B0604020202020204" pitchFamily="34" charset="0"/>
              <a:buBlip>
                <a:blip r:embed="rId3"/>
              </a:buBlip>
            </a:pPr>
            <a:r>
              <a:rPr lang="en-US" sz="2800" dirty="0" smtClean="0">
                <a:latin typeface="Rockwell" panose="02060603020205020403" pitchFamily="18" charset="0"/>
              </a:rPr>
              <a:t>WCNA </a:t>
            </a:r>
            <a:r>
              <a:rPr lang="en-US" sz="2800" dirty="0" smtClean="0">
                <a:latin typeface="Rockwell" panose="02060603020205020403" pitchFamily="18" charset="0"/>
              </a:rPr>
              <a:t>a small part of the 2014-16 NAWS budget</a:t>
            </a:r>
            <a:endParaRPr lang="en-US" sz="2800" dirty="0" smtClean="0">
              <a:latin typeface="Rockwell" panose="02060603020205020403" pitchFamily="18" charset="0"/>
            </a:endParaRPr>
          </a:p>
          <a:p>
            <a:pPr lvl="1" indent="-457200" algn="l">
              <a:lnSpc>
                <a:spcPct val="100000"/>
              </a:lnSpc>
              <a:spcBef>
                <a:spcPts val="1200"/>
              </a:spcBef>
              <a:buSzPct val="120000"/>
              <a:buBlip>
                <a:blip r:embed="rId3"/>
              </a:buBlip>
            </a:pPr>
            <a:r>
              <a:rPr lang="en-US" sz="2800" dirty="0" smtClean="0">
                <a:latin typeface="Rockwell" panose="02060603020205020403" pitchFamily="18" charset="0"/>
              </a:rPr>
              <a:t>More detailed </a:t>
            </a:r>
            <a:r>
              <a:rPr lang="en-US" sz="2800" dirty="0">
                <a:latin typeface="Rockwell" panose="02060603020205020403" pitchFamily="18" charset="0"/>
              </a:rPr>
              <a:t>reporting w</a:t>
            </a:r>
            <a:r>
              <a:rPr lang="en-US" sz="2800" dirty="0" smtClean="0">
                <a:latin typeface="Rockwell" panose="02060603020205020403" pitchFamily="18" charset="0"/>
              </a:rPr>
              <a:t>ould </a:t>
            </a:r>
            <a:r>
              <a:rPr lang="en-US" sz="2800" dirty="0">
                <a:latin typeface="Rockwell" panose="02060603020205020403" pitchFamily="18" charset="0"/>
              </a:rPr>
              <a:t>require use of limited staff </a:t>
            </a:r>
            <a:r>
              <a:rPr lang="en-US" sz="2800" dirty="0" smtClean="0">
                <a:latin typeface="Rockwell" panose="02060603020205020403" pitchFamily="18" charset="0"/>
              </a:rPr>
              <a:t>time and seems unlikely to net useful information</a:t>
            </a:r>
          </a:p>
          <a:p>
            <a:pPr marL="457200" indent="-457200" algn="l">
              <a:lnSpc>
                <a:spcPct val="100000"/>
              </a:lnSpc>
              <a:spcBef>
                <a:spcPts val="1200"/>
              </a:spcBef>
              <a:buSzPct val="120000"/>
              <a:buBlip>
                <a:blip r:embed="rId3"/>
              </a:buBlip>
            </a:pPr>
            <a:r>
              <a:rPr lang="en-US" sz="2800" dirty="0" smtClean="0">
                <a:latin typeface="Rockwell" panose="02060603020205020403" pitchFamily="18" charset="0"/>
              </a:rPr>
              <a:t>Discussion of WCNA’s future needed, but not with this focus</a:t>
            </a:r>
            <a:endParaRPr lang="en-US" sz="2800" dirty="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5: World Board Response </a:t>
            </a:r>
          </a:p>
        </p:txBody>
      </p:sp>
    </p:spTree>
    <p:extLst>
      <p:ext uri="{BB962C8B-B14F-4D97-AF65-F5344CB8AC3E}">
        <p14:creationId xmlns:p14="http://schemas.microsoft.com/office/powerpoint/2010/main" val="39593529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78451" y="545550"/>
            <a:ext cx="1147219" cy="1176597"/>
            <a:chOff x="578451" y="545550"/>
            <a:chExt cx="1147219" cy="1176597"/>
          </a:xfrm>
        </p:grpSpPr>
        <p:grpSp>
          <p:nvGrpSpPr>
            <p:cNvPr id="21" name="Group 20"/>
            <p:cNvGrpSpPr/>
            <p:nvPr/>
          </p:nvGrpSpPr>
          <p:grpSpPr>
            <a:xfrm>
              <a:off x="578451" y="545550"/>
              <a:ext cx="1147219" cy="1176597"/>
              <a:chOff x="10153426" y="3608259"/>
              <a:chExt cx="1080904" cy="1108583"/>
            </a:xfrm>
          </p:grpSpPr>
          <p:sp>
            <p:nvSpPr>
              <p:cNvPr id="33" name="Oval 32"/>
              <p:cNvSpPr/>
              <p:nvPr/>
            </p:nvSpPr>
            <p:spPr>
              <a:xfrm>
                <a:off x="10153426" y="3608259"/>
                <a:ext cx="1080904" cy="1080902"/>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9" name="Oval 38"/>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40"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22" name="Group 21"/>
            <p:cNvGrpSpPr/>
            <p:nvPr/>
          </p:nvGrpSpPr>
          <p:grpSpPr>
            <a:xfrm>
              <a:off x="693174" y="655852"/>
              <a:ext cx="929256" cy="922194"/>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
        <p:nvSpPr>
          <p:cNvPr id="17" name="TextBox 16"/>
          <p:cNvSpPr txBox="1"/>
          <p:nvPr/>
        </p:nvSpPr>
        <p:spPr>
          <a:xfrm>
            <a:off x="703684" y="2101616"/>
            <a:ext cx="11045100" cy="2631490"/>
          </a:xfrm>
          <a:prstGeom prst="rect">
            <a:avLst/>
          </a:prstGeom>
          <a:noFill/>
        </p:spPr>
        <p:txBody>
          <a:bodyPr wrap="square" rtlCol="0">
            <a:spAutoFit/>
          </a:bodyPr>
          <a:lstStyle/>
          <a:p>
            <a:r>
              <a:rPr lang="en-US" sz="3200" b="1" dirty="0" smtClean="0">
                <a:latin typeface="Rockwell" panose="02060603020205020403" pitchFamily="18" charset="0"/>
              </a:rPr>
              <a:t>Motion 5</a:t>
            </a:r>
            <a:r>
              <a:rPr lang="en-US" sz="3200" b="1" dirty="0">
                <a:latin typeface="Rockwell" panose="02060603020205020403" pitchFamily="18" charset="0"/>
              </a:rPr>
              <a:t>: </a:t>
            </a:r>
            <a:r>
              <a:rPr lang="en-US" sz="3200" dirty="0">
                <a:latin typeface="Rockwell" panose="02060603020205020403" pitchFamily="18" charset="0"/>
              </a:rPr>
              <a:t>That all Financial Reporting for the World Convention of Narcotics Anonymous be provided in a detailed line item format and not in a summary as is currently available. This report will be posted on na.org and be downloadable.</a:t>
            </a:r>
            <a:r>
              <a:rPr lang="en-US" sz="3200" dirty="0" smtClean="0">
                <a:latin typeface="Rockwell" panose="02060603020205020403" pitchFamily="18" charset="0"/>
              </a:rPr>
              <a:t> </a:t>
            </a:r>
            <a:endParaRPr lang="en-US" sz="3200" dirty="0">
              <a:latin typeface="Rockwell" panose="02060603020205020403" pitchFamily="18" charset="0"/>
            </a:endParaRPr>
          </a:p>
        </p:txBody>
      </p:sp>
      <p:sp>
        <p:nvSpPr>
          <p:cNvPr id="18" name="Subtitle 61"/>
          <p:cNvSpPr txBox="1">
            <a:spLocks/>
          </p:cNvSpPr>
          <p:nvPr/>
        </p:nvSpPr>
        <p:spPr>
          <a:xfrm>
            <a:off x="1369479" y="4890697"/>
            <a:ext cx="11406048" cy="748213"/>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Financial Transparency   </a:t>
            </a:r>
            <a:endParaRPr lang="en-US" sz="3000" b="1" dirty="0"/>
          </a:p>
          <a:p>
            <a:pPr algn="ctr">
              <a:lnSpc>
                <a:spcPct val="100000"/>
              </a:lnSpc>
              <a:spcBef>
                <a:spcPts val="1800"/>
              </a:spcBef>
              <a:spcAft>
                <a:spcPts val="1200"/>
              </a:spcAft>
            </a:pPr>
            <a:endParaRPr lang="en-US" sz="3000" dirty="0"/>
          </a:p>
        </p:txBody>
      </p:sp>
    </p:spTree>
    <p:extLst>
      <p:ext uri="{BB962C8B-B14F-4D97-AF65-F5344CB8AC3E}">
        <p14:creationId xmlns:p14="http://schemas.microsoft.com/office/powerpoint/2010/main" val="37996146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2" y="605991"/>
            <a:ext cx="11747859" cy="1930598"/>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6: </a:t>
            </a:r>
            <a:r>
              <a:rPr lang="en-US" sz="3300" dirty="0">
                <a:solidFill>
                  <a:prstClr val="black"/>
                </a:solidFill>
                <a:latin typeface="Rockwell" panose="02060603020205020403" pitchFamily="18" charset="0"/>
              </a:rPr>
              <a:t>That all face to face World Board meetings be open to any NA member on a space available basis; unless the topic(s) being discussed are required by law to be confidential.</a:t>
            </a: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7242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2" y="605991"/>
            <a:ext cx="11747859" cy="1930598"/>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6: </a:t>
            </a:r>
            <a:r>
              <a:rPr lang="en-US" sz="3300" dirty="0">
                <a:solidFill>
                  <a:prstClr val="black"/>
                </a:solidFill>
                <a:latin typeface="Rockwell" panose="02060603020205020403" pitchFamily="18" charset="0"/>
              </a:rPr>
              <a:t>That all face to face World Board meetings be open to any NA member on a space available basis; unless the topic(s) being discussed are required by law to be confidential.</a:t>
            </a:r>
          </a:p>
        </p:txBody>
      </p:sp>
      <p:sp>
        <p:nvSpPr>
          <p:cNvPr id="43" name="Subtitle 61"/>
          <p:cNvSpPr txBox="1">
            <a:spLocks/>
          </p:cNvSpPr>
          <p:nvPr/>
        </p:nvSpPr>
        <p:spPr>
          <a:xfrm>
            <a:off x="1231450" y="3537916"/>
            <a:ext cx="880082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return the World Board to the common practice that other NA boards and committees follow.</a:t>
            </a:r>
            <a:r>
              <a:rPr lang="pt-BR" sz="3000" dirty="0">
                <a:solidFill>
                  <a:prstClr val="black"/>
                </a:solidFill>
              </a:rPr>
              <a:t>   </a:t>
            </a:r>
            <a:endParaRPr lang="en-US" sz="3000" dirty="0">
              <a:solidFill>
                <a:prstClr val="black"/>
              </a:solidFill>
            </a:endParaRPr>
          </a:p>
          <a:p>
            <a:pPr algn="ctr">
              <a:lnSpc>
                <a:spcPct val="100000"/>
              </a:lnSpc>
              <a:spcBef>
                <a:spcPts val="1800"/>
              </a:spcBef>
              <a:spcAft>
                <a:spcPts val="1200"/>
              </a:spcAft>
              <a:buClr>
                <a:srgbClr val="F65016">
                  <a:lumMod val="75000"/>
                </a:srgbClr>
              </a:buClr>
            </a:pPr>
            <a:endParaRPr lang="en-US" sz="3000" dirty="0">
              <a:solidFill>
                <a:prstClr val="black"/>
              </a:solidFill>
            </a:endParaRP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6310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2" y="605991"/>
            <a:ext cx="11747859" cy="1930598"/>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6: </a:t>
            </a:r>
            <a:r>
              <a:rPr lang="en-US" sz="3300" dirty="0">
                <a:solidFill>
                  <a:prstClr val="black"/>
                </a:solidFill>
                <a:latin typeface="Rockwell" panose="02060603020205020403" pitchFamily="18" charset="0"/>
              </a:rPr>
              <a:t>That all face to face World Board meetings be open to any NA member on a space available basis; unless the topic(s) being discussed are required by law to be confidential.</a:t>
            </a:r>
          </a:p>
        </p:txBody>
      </p:sp>
      <p:sp>
        <p:nvSpPr>
          <p:cNvPr id="43" name="Subtitle 61"/>
          <p:cNvSpPr txBox="1">
            <a:spLocks/>
          </p:cNvSpPr>
          <p:nvPr/>
        </p:nvSpPr>
        <p:spPr>
          <a:xfrm>
            <a:off x="1231450" y="3537916"/>
            <a:ext cx="880082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return the World Board to the common practice that other NA boards and committees follow.</a:t>
            </a:r>
            <a:r>
              <a:rPr lang="pt-BR" sz="3000" dirty="0">
                <a:solidFill>
                  <a:prstClr val="black"/>
                </a:solidFill>
              </a:rPr>
              <a:t>   </a:t>
            </a:r>
            <a:endParaRPr lang="en-US" sz="3000" dirty="0">
              <a:solidFill>
                <a:prstClr val="black"/>
              </a:solidFill>
            </a:endParaRPr>
          </a:p>
          <a:p>
            <a:pPr>
              <a:lnSpc>
                <a:spcPct val="100000"/>
              </a:lnSpc>
              <a:spcBef>
                <a:spcPts val="1800"/>
              </a:spcBef>
              <a:buClr>
                <a:srgbClr val="F65016">
                  <a:lumMod val="75000"/>
                </a:srgbClr>
              </a:buClr>
            </a:pPr>
            <a:r>
              <a:rPr lang="en-US" sz="3000" b="1" dirty="0" smtClean="0">
                <a:solidFill>
                  <a:prstClr val="black"/>
                </a:solidFill>
              </a:rPr>
              <a:t>Maker</a:t>
            </a:r>
            <a:r>
              <a:rPr lang="en-US" sz="3000" dirty="0" smtClean="0">
                <a:solidFill>
                  <a:prstClr val="black"/>
                </a:solidFill>
              </a:rPr>
              <a:t>:</a:t>
            </a:r>
            <a:r>
              <a:rPr lang="en-US" sz="3000" dirty="0">
                <a:solidFill>
                  <a:prstClr val="black"/>
                </a:solidFill>
              </a:rPr>
              <a:t> San Diego Imperial Region</a:t>
            </a:r>
          </a:p>
          <a:p>
            <a:pPr algn="ctr">
              <a:lnSpc>
                <a:spcPct val="100000"/>
              </a:lnSpc>
              <a:spcBef>
                <a:spcPts val="1800"/>
              </a:spcBef>
              <a:spcAft>
                <a:spcPts val="1200"/>
              </a:spcAft>
              <a:buClr>
                <a:srgbClr val="F65016">
                  <a:lumMod val="75000"/>
                </a:srgbClr>
              </a:buClr>
            </a:pPr>
            <a:endParaRPr lang="en-US" sz="3000" dirty="0">
              <a:solidFill>
                <a:prstClr val="black"/>
              </a:solidFill>
            </a:endParaRP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7899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6: </a:t>
            </a:r>
            <a:r>
              <a:rPr lang="en-US" sz="5300" dirty="0">
                <a:latin typeface="Rockwell Condensed" panose="02060603050405020104" pitchFamily="18" charset="0"/>
              </a:rPr>
              <a:t>Rationale by Region </a:t>
            </a:r>
          </a:p>
        </p:txBody>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734515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6: </a:t>
            </a:r>
            <a:r>
              <a:rPr lang="en-US" sz="5300" dirty="0">
                <a:latin typeface="Rockwell Condensed" panose="02060603050405020104" pitchFamily="18" charset="0"/>
              </a:rPr>
              <a:t>Rationale by Region </a:t>
            </a:r>
          </a:p>
        </p:txBody>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485560" y="1571839"/>
            <a:ext cx="10892810" cy="5175046"/>
          </a:xfrm>
          <a:ln w="69850" cmpd="dbl">
            <a:noFill/>
          </a:ln>
        </p:spPr>
        <p:txBody>
          <a:bodyPr>
            <a:noAutofit/>
          </a:bodyPr>
          <a:lstStyle/>
          <a:p>
            <a:pPr marL="457200" indent="-288925" algn="l">
              <a:lnSpc>
                <a:spcPct val="100000"/>
              </a:lnSpc>
              <a:spcBef>
                <a:spcPts val="12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All </a:t>
            </a:r>
            <a:r>
              <a:rPr lang="en-US" sz="2800" dirty="0">
                <a:latin typeface="Rockwell" panose="02060603020205020403" pitchFamily="18" charset="0"/>
              </a:rPr>
              <a:t>service boards and committees in NA have always followed this practice, including world service boards and committees until the World Board decided to close their meetings to World Board members and staff only in the last few </a:t>
            </a:r>
            <a:r>
              <a:rPr lang="en-US" sz="2800" dirty="0" smtClean="0">
                <a:latin typeface="Rockwell" panose="02060603020205020403" pitchFamily="18" charset="0"/>
              </a:rPr>
              <a:t>years.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318597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6: </a:t>
            </a:r>
            <a:r>
              <a:rPr lang="en-US" sz="5300" dirty="0">
                <a:latin typeface="Rockwell Condensed" panose="02060603050405020104" pitchFamily="18" charset="0"/>
              </a:rPr>
              <a:t>Rationale by Region </a:t>
            </a:r>
          </a:p>
        </p:txBody>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485560" y="1571839"/>
            <a:ext cx="10892810" cy="5175046"/>
          </a:xfrm>
          <a:ln w="69850" cmpd="dbl">
            <a:noFill/>
          </a:ln>
        </p:spPr>
        <p:txBody>
          <a:bodyPr>
            <a:noAutofit/>
          </a:bodyPr>
          <a:lstStyle/>
          <a:p>
            <a:pPr marL="457200" indent="-288925" algn="l">
              <a:lnSpc>
                <a:spcPct val="100000"/>
              </a:lnSpc>
              <a:spcBef>
                <a:spcPts val="12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All </a:t>
            </a:r>
            <a:r>
              <a:rPr lang="en-US" sz="2800" dirty="0">
                <a:latin typeface="Rockwell" panose="02060603020205020403" pitchFamily="18" charset="0"/>
              </a:rPr>
              <a:t>service boards and committees in NA have always followed this practice, including world service boards and committees until the World Board decided to close their meetings to World Board members and staff only in the last few </a:t>
            </a:r>
            <a:r>
              <a:rPr lang="en-US" sz="2800" dirty="0" smtClean="0">
                <a:latin typeface="Rockwell" panose="02060603020205020403" pitchFamily="18" charset="0"/>
              </a:rPr>
              <a:t>years.</a:t>
            </a:r>
          </a:p>
          <a:p>
            <a:pPr marL="457200" indent="-288925" algn="l">
              <a:lnSpc>
                <a:spcPct val="100000"/>
              </a:lnSpc>
              <a:spcBef>
                <a:spcPts val="12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We </a:t>
            </a:r>
            <a:r>
              <a:rPr lang="en-US" sz="2800" dirty="0">
                <a:latin typeface="Rockwell" panose="02060603020205020403" pitchFamily="18" charset="0"/>
              </a:rPr>
              <a:t>feel it is important that our World Board reflect the common practice of the other service boards and committees in NA; </a:t>
            </a:r>
            <a:endParaRPr lang="en-US" sz="2800" dirty="0" smtClean="0">
              <a:latin typeface="Rockwell" panose="02060603020205020403"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730066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6: </a:t>
            </a:r>
            <a:r>
              <a:rPr lang="en-US" sz="5300" dirty="0">
                <a:latin typeface="Rockwell Condensed" panose="02060603050405020104" pitchFamily="18" charset="0"/>
              </a:rPr>
              <a:t>Rationale by Region </a:t>
            </a:r>
          </a:p>
        </p:txBody>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485560" y="1571839"/>
            <a:ext cx="10892810" cy="5175046"/>
          </a:xfrm>
          <a:ln w="69850" cmpd="dbl">
            <a:noFill/>
          </a:ln>
        </p:spPr>
        <p:txBody>
          <a:bodyPr>
            <a:noAutofit/>
          </a:bodyPr>
          <a:lstStyle/>
          <a:p>
            <a:pPr marL="457200" indent="-288925" algn="l">
              <a:lnSpc>
                <a:spcPct val="100000"/>
              </a:lnSpc>
              <a:spcBef>
                <a:spcPts val="12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All </a:t>
            </a:r>
            <a:r>
              <a:rPr lang="en-US" sz="2800" dirty="0">
                <a:latin typeface="Rockwell" panose="02060603020205020403" pitchFamily="18" charset="0"/>
              </a:rPr>
              <a:t>service boards and committees in NA have always followed this practice, including world service boards and committees until the World Board decided to close their meetings to World Board members and staff only in the last few </a:t>
            </a:r>
            <a:r>
              <a:rPr lang="en-US" sz="2800" dirty="0" smtClean="0">
                <a:latin typeface="Rockwell" panose="02060603020205020403" pitchFamily="18" charset="0"/>
              </a:rPr>
              <a:t>years.</a:t>
            </a:r>
          </a:p>
          <a:p>
            <a:pPr marL="457200" indent="-288925" algn="l">
              <a:lnSpc>
                <a:spcPct val="100000"/>
              </a:lnSpc>
              <a:spcBef>
                <a:spcPts val="12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We </a:t>
            </a:r>
            <a:r>
              <a:rPr lang="en-US" sz="2800" dirty="0">
                <a:latin typeface="Rockwell" panose="02060603020205020403" pitchFamily="18" charset="0"/>
              </a:rPr>
              <a:t>feel it is important that our World Board reflect the common practice of the other service boards and committees in NA; </a:t>
            </a:r>
            <a:endParaRPr lang="en-US" sz="2800" dirty="0" smtClean="0">
              <a:latin typeface="Rockwell" panose="02060603020205020403" pitchFamily="18" charset="0"/>
            </a:endParaRPr>
          </a:p>
          <a:p>
            <a:pPr marL="2286000" lvl="3" indent="-336550" algn="l">
              <a:lnSpc>
                <a:spcPct val="100000"/>
              </a:lnSpc>
              <a:spcBef>
                <a:spcPts val="1200"/>
              </a:spcBef>
              <a:buSzPct val="80000"/>
              <a:buFont typeface="Wingdings" panose="05000000000000000000" pitchFamily="2" charset="2"/>
              <a:buChar char="§"/>
            </a:pPr>
            <a:r>
              <a:rPr lang="en-US" sz="2800" dirty="0" smtClean="0">
                <a:latin typeface="Rockwell" panose="02060603020205020403" pitchFamily="18" charset="0"/>
              </a:rPr>
              <a:t>not </a:t>
            </a:r>
            <a:r>
              <a:rPr lang="en-US" sz="2800" dirty="0">
                <a:latin typeface="Rockwell" panose="02060603020205020403" pitchFamily="18" charset="0"/>
              </a:rPr>
              <a:t>doing so sets them apart which some members view as thinking one is different or better than; </a:t>
            </a:r>
            <a:endParaRPr lang="en-US" sz="2800" dirty="0" smtClean="0">
              <a:latin typeface="Rockwell" panose="02060603020205020403"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42790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sp>
        <p:nvSpPr>
          <p:cNvPr id="43" name="Subtitle 61"/>
          <p:cNvSpPr txBox="1">
            <a:spLocks/>
          </p:cNvSpPr>
          <p:nvPr/>
        </p:nvSpPr>
        <p:spPr>
          <a:xfrm>
            <a:off x="1311441" y="2374555"/>
            <a:ext cx="9492917" cy="3660885"/>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marL="514350" indent="-514350">
              <a:lnSpc>
                <a:spcPct val="100000"/>
              </a:lnSpc>
              <a:spcBef>
                <a:spcPts val="1800"/>
              </a:spcBef>
              <a:buSzPct val="110000"/>
              <a:buFont typeface="+mj-lt"/>
              <a:buAutoNum type="arabicPeriod"/>
            </a:pPr>
            <a:r>
              <a:rPr lang="en-US" sz="3600" dirty="0" smtClean="0"/>
              <a:t>Ideas start with Conference </a:t>
            </a:r>
            <a:r>
              <a:rPr lang="en-US" sz="3600" dirty="0"/>
              <a:t>p</a:t>
            </a:r>
            <a:r>
              <a:rPr lang="en-US" sz="3600" dirty="0" smtClean="0"/>
              <a:t>articipants and regions</a:t>
            </a:r>
          </a:p>
          <a:p>
            <a:pPr>
              <a:lnSpc>
                <a:spcPct val="100000"/>
              </a:lnSpc>
              <a:spcBef>
                <a:spcPts val="1800"/>
              </a:spcBef>
              <a:spcAft>
                <a:spcPts val="1200"/>
              </a:spcAft>
            </a:pPr>
            <a:endParaRPr lang="en-US" sz="3600" dirty="0"/>
          </a:p>
        </p:txBody>
      </p:sp>
      <p:grpSp>
        <p:nvGrpSpPr>
          <p:cNvPr id="17" name="Group 16"/>
          <p:cNvGrpSpPr/>
          <p:nvPr/>
        </p:nvGrpSpPr>
        <p:grpSpPr>
          <a:xfrm>
            <a:off x="10932351" y="1658546"/>
            <a:ext cx="674312" cy="865057"/>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31" name="Straight Connector 30"/>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5989"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spTree>
    <p:extLst>
      <p:ext uri="{BB962C8B-B14F-4D97-AF65-F5344CB8AC3E}">
        <p14:creationId xmlns:p14="http://schemas.microsoft.com/office/powerpoint/2010/main" val="34237892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6: </a:t>
            </a:r>
            <a:r>
              <a:rPr lang="en-US" sz="5300" dirty="0">
                <a:latin typeface="Rockwell Condensed" panose="02060603050405020104" pitchFamily="18" charset="0"/>
              </a:rPr>
              <a:t>Rationale by Region </a:t>
            </a:r>
          </a:p>
        </p:txBody>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485560" y="1571839"/>
            <a:ext cx="10892810" cy="5175046"/>
          </a:xfrm>
          <a:ln w="69850" cmpd="dbl">
            <a:noFill/>
          </a:ln>
        </p:spPr>
        <p:txBody>
          <a:bodyPr>
            <a:noAutofit/>
          </a:bodyPr>
          <a:lstStyle/>
          <a:p>
            <a:pPr marL="457200" indent="-288925" algn="l">
              <a:lnSpc>
                <a:spcPct val="100000"/>
              </a:lnSpc>
              <a:spcBef>
                <a:spcPts val="12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All </a:t>
            </a:r>
            <a:r>
              <a:rPr lang="en-US" sz="2800" dirty="0">
                <a:latin typeface="Rockwell" panose="02060603020205020403" pitchFamily="18" charset="0"/>
              </a:rPr>
              <a:t>service boards and committees in NA have always followed this practice, including world service boards and committees until the World Board decided to close their meetings to World Board members and staff only in the last few </a:t>
            </a:r>
            <a:r>
              <a:rPr lang="en-US" sz="2800" dirty="0" smtClean="0">
                <a:latin typeface="Rockwell" panose="02060603020205020403" pitchFamily="18" charset="0"/>
              </a:rPr>
              <a:t>years.</a:t>
            </a:r>
          </a:p>
          <a:p>
            <a:pPr marL="457200" indent="-288925" algn="l">
              <a:lnSpc>
                <a:spcPct val="100000"/>
              </a:lnSpc>
              <a:spcBef>
                <a:spcPts val="12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We </a:t>
            </a:r>
            <a:r>
              <a:rPr lang="en-US" sz="2800" dirty="0">
                <a:latin typeface="Rockwell" panose="02060603020205020403" pitchFamily="18" charset="0"/>
              </a:rPr>
              <a:t>feel it is important that our World Board reflect the common practice of the other service boards and committees in NA; </a:t>
            </a:r>
            <a:endParaRPr lang="en-US" sz="2800" dirty="0" smtClean="0">
              <a:latin typeface="Rockwell" panose="02060603020205020403" pitchFamily="18" charset="0"/>
            </a:endParaRPr>
          </a:p>
          <a:p>
            <a:pPr marL="2286000" lvl="3" indent="-336550" algn="l">
              <a:lnSpc>
                <a:spcPct val="100000"/>
              </a:lnSpc>
              <a:spcBef>
                <a:spcPts val="1200"/>
              </a:spcBef>
              <a:buSzPct val="80000"/>
              <a:buFont typeface="Wingdings" panose="05000000000000000000" pitchFamily="2" charset="2"/>
              <a:buChar char="§"/>
            </a:pPr>
            <a:r>
              <a:rPr lang="en-US" sz="2800" dirty="0" smtClean="0">
                <a:latin typeface="Rockwell" panose="02060603020205020403" pitchFamily="18" charset="0"/>
              </a:rPr>
              <a:t>not </a:t>
            </a:r>
            <a:r>
              <a:rPr lang="en-US" sz="2800" dirty="0">
                <a:latin typeface="Rockwell" panose="02060603020205020403" pitchFamily="18" charset="0"/>
              </a:rPr>
              <a:t>doing so sets them apart which some members view as thinking one is different or better than; </a:t>
            </a:r>
            <a:endParaRPr lang="en-US" sz="2800" dirty="0" smtClean="0">
              <a:latin typeface="Rockwell" panose="02060603020205020403" pitchFamily="18" charset="0"/>
            </a:endParaRPr>
          </a:p>
          <a:p>
            <a:pPr marL="2286000" lvl="3" indent="-336550" algn="l">
              <a:lnSpc>
                <a:spcPct val="100000"/>
              </a:lnSpc>
              <a:spcBef>
                <a:spcPts val="1200"/>
              </a:spcBef>
              <a:buSzPct val="80000"/>
              <a:buFont typeface="Wingdings" panose="05000000000000000000" pitchFamily="2" charset="2"/>
              <a:buChar char="§"/>
            </a:pPr>
            <a:r>
              <a:rPr lang="en-US" sz="2800" dirty="0" smtClean="0">
                <a:latin typeface="Rockwell" panose="02060603020205020403" pitchFamily="18" charset="0"/>
              </a:rPr>
              <a:t>not </a:t>
            </a:r>
            <a:r>
              <a:rPr lang="en-US" sz="2800" dirty="0">
                <a:latin typeface="Rockwell" panose="02060603020205020403" pitchFamily="18" charset="0"/>
              </a:rPr>
              <a:t>in the spirit of anonymity and in our opinion creates unnecessary mistrust of the World </a:t>
            </a:r>
            <a:r>
              <a:rPr lang="en-US" sz="2800" dirty="0" smtClean="0">
                <a:latin typeface="Rockwell" panose="02060603020205020403" pitchFamily="18" charset="0"/>
              </a:rPr>
              <a:t>Board.</a:t>
            </a:r>
            <a:r>
              <a:rPr lang="pt-BR" sz="2800" dirty="0" smtClean="0">
                <a:latin typeface="Rockwell" panose="02060603020205020403" pitchFamily="18" charset="0"/>
              </a:rPr>
              <a:t>  </a:t>
            </a:r>
          </a:p>
          <a:p>
            <a:pPr algn="l">
              <a:lnSpc>
                <a:spcPct val="100000"/>
              </a:lnSpc>
              <a:spcBef>
                <a:spcPts val="600"/>
              </a:spcBef>
              <a:spcAft>
                <a:spcPts val="1200"/>
              </a:spcAft>
            </a:pPr>
            <a:endParaRPr lang="en-US" sz="2800" dirty="0">
              <a:latin typeface="Rockwell" panose="02060603020205020403"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78944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6: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18739310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648919" y="1872966"/>
            <a:ext cx="10729646" cy="4632609"/>
          </a:xfrm>
          <a:ln w="69850" cmpd="dbl">
            <a:noFill/>
          </a:ln>
        </p:spPr>
        <p:txBody>
          <a:bodyPr>
            <a:noAutofit/>
          </a:bodyPr>
          <a:lstStyle/>
          <a:p>
            <a:pPr marL="457200" indent="-336550" algn="l">
              <a:lnSpc>
                <a:spcPct val="100000"/>
              </a:lnSpc>
              <a:spcBef>
                <a:spcPts val="600"/>
              </a:spcBef>
              <a:buClr>
                <a:schemeClr val="accent1">
                  <a:lumMod val="75000"/>
                </a:schemeClr>
              </a:buClr>
              <a:buFont typeface="Arial" panose="020B0604020202020204" pitchFamily="34" charset="0"/>
              <a:buChar char="•"/>
            </a:pPr>
            <a:r>
              <a:rPr lang="en-US" sz="2800" dirty="0">
                <a:latin typeface="Rockwell" panose="02060603020205020403" pitchFamily="18" charset="0"/>
              </a:rPr>
              <a:t>We understand that the World Board is a corporate board but feel that it is an NA service board first and then a corporate board when required to be by law, no different than any of our other service boards and committees. </a:t>
            </a:r>
            <a:endParaRPr lang="en-US" sz="2800" dirty="0" smtClean="0">
              <a:latin typeface="Rockwell" panose="02060603020205020403" pitchFamily="18" charset="0"/>
            </a:endParaRPr>
          </a:p>
        </p:txBody>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6: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5455395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648919" y="1872966"/>
            <a:ext cx="10729646" cy="4632609"/>
          </a:xfrm>
          <a:ln w="69850" cmpd="dbl">
            <a:noFill/>
          </a:ln>
        </p:spPr>
        <p:txBody>
          <a:bodyPr>
            <a:noAutofit/>
          </a:bodyPr>
          <a:lstStyle/>
          <a:p>
            <a:pPr marL="457200" indent="-336550" algn="l">
              <a:lnSpc>
                <a:spcPct val="100000"/>
              </a:lnSpc>
              <a:spcBef>
                <a:spcPts val="600"/>
              </a:spcBef>
              <a:buClr>
                <a:schemeClr val="accent1">
                  <a:lumMod val="75000"/>
                </a:schemeClr>
              </a:buClr>
              <a:buFont typeface="Arial" panose="020B0604020202020204" pitchFamily="34" charset="0"/>
              <a:buChar char="•"/>
            </a:pPr>
            <a:r>
              <a:rPr lang="en-US" sz="2800" dirty="0">
                <a:latin typeface="Rockwell" panose="02060603020205020403" pitchFamily="18" charset="0"/>
              </a:rPr>
              <a:t>We understand that the World Board is a corporate board but feel that it is an NA service board first and then a corporate board when required to be by law, no different than any of our other service boards and committees. </a:t>
            </a:r>
            <a:endParaRPr lang="en-US" sz="2800" dirty="0" smtClean="0">
              <a:latin typeface="Rockwell" panose="02060603020205020403" pitchFamily="18" charset="0"/>
            </a:endParaRPr>
          </a:p>
          <a:p>
            <a:pPr marL="457200" indent="-33655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We </a:t>
            </a:r>
            <a:r>
              <a:rPr lang="en-US" sz="2800" dirty="0">
                <a:latin typeface="Rockwell" panose="02060603020205020403" pitchFamily="18" charset="0"/>
              </a:rPr>
              <a:t>appreciate the experience of our World Board members and believe it would be beneficial to any member who gets the chance to sit in on one of their meetings.</a:t>
            </a:r>
            <a:r>
              <a:rPr lang="pt-BR" sz="2800" dirty="0" smtClean="0">
                <a:latin typeface="Rockwell" panose="02060603020205020403" pitchFamily="18" charset="0"/>
              </a:rPr>
              <a:t> </a:t>
            </a:r>
            <a:endParaRPr lang="en-US" sz="2800" dirty="0">
              <a:latin typeface="Rockwell" panose="02060603020205020403" pitchFamily="18" charset="0"/>
            </a:endParaRPr>
          </a:p>
          <a:p>
            <a:pPr algn="l">
              <a:lnSpc>
                <a:spcPct val="100000"/>
              </a:lnSpc>
              <a:spcBef>
                <a:spcPts val="600"/>
              </a:spcBef>
              <a:spcAft>
                <a:spcPts val="1200"/>
              </a:spcAft>
            </a:pPr>
            <a:endParaRPr lang="en-US" sz="2800" dirty="0">
              <a:latin typeface="Rockwell" panose="02060603020205020403" pitchFamily="18" charset="0"/>
            </a:endParaRPr>
          </a:p>
        </p:txBody>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6: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21129343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3"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6: World Board Response </a:t>
            </a:r>
            <a:r>
              <a:rPr lang="en-US" sz="5300" dirty="0" smtClean="0">
                <a:latin typeface="Rockwell Condensed" panose="02060603050405020104" pitchFamily="18" charset="0"/>
              </a:rPr>
              <a:t>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24628991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89936" y="2610919"/>
            <a:ext cx="10892810" cy="3852043"/>
          </a:xfrm>
          <a:ln w="69850" cmpd="dbl">
            <a:noFill/>
          </a:ln>
        </p:spPr>
        <p:txBody>
          <a:bodyPr>
            <a:noAutofit/>
          </a:bodyPr>
          <a:lstStyle/>
          <a:p>
            <a:pPr marL="1828800" lvl="3" indent="-457200" algn="l">
              <a:lnSpc>
                <a:spcPct val="100000"/>
              </a:lnSpc>
              <a:spcBef>
                <a:spcPts val="1200"/>
              </a:spcBef>
              <a:buSzPct val="120000"/>
              <a:buBlip>
                <a:blip r:embed="rId3"/>
              </a:buBlip>
            </a:pPr>
            <a:r>
              <a:rPr lang="en-US" sz="2800" dirty="0" smtClean="0">
                <a:latin typeface="Rockwell" panose="02060603020205020403" pitchFamily="18" charset="0"/>
              </a:rPr>
              <a:t>Parity </a:t>
            </a:r>
            <a:r>
              <a:rPr lang="en-US" sz="2800" dirty="0">
                <a:latin typeface="Rockwell" panose="02060603020205020403" pitchFamily="18" charset="0"/>
              </a:rPr>
              <a:t>and </a:t>
            </a:r>
            <a:r>
              <a:rPr lang="en-US" sz="2800" dirty="0" smtClean="0">
                <a:latin typeface="Rockwell" panose="02060603020205020403" pitchFamily="18" charset="0"/>
              </a:rPr>
              <a:t>effectiveness, not elitism </a:t>
            </a:r>
            <a:r>
              <a:rPr lang="en-US" sz="2800" dirty="0">
                <a:latin typeface="Rockwell" panose="02060603020205020403" pitchFamily="18" charset="0"/>
              </a:rPr>
              <a:t>or </a:t>
            </a:r>
            <a:r>
              <a:rPr lang="en-US" sz="2800" dirty="0" smtClean="0">
                <a:latin typeface="Rockwell" panose="02060603020205020403" pitchFamily="18" charset="0"/>
              </a:rPr>
              <a:t>secrecy</a:t>
            </a:r>
          </a:p>
        </p:txBody>
      </p:sp>
      <p:sp>
        <p:nvSpPr>
          <p:cNvPr id="10" name="Rectangle 9"/>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3"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6: World Board Response </a:t>
            </a:r>
            <a:r>
              <a:rPr lang="en-US" sz="5300" dirty="0" smtClean="0">
                <a:latin typeface="Rockwell Condensed" panose="02060603050405020104" pitchFamily="18" charset="0"/>
              </a:rPr>
              <a:t>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21513827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89936" y="2610919"/>
            <a:ext cx="10892810" cy="3852043"/>
          </a:xfrm>
          <a:ln w="69850" cmpd="dbl">
            <a:noFill/>
          </a:ln>
        </p:spPr>
        <p:txBody>
          <a:bodyPr>
            <a:noAutofit/>
          </a:bodyPr>
          <a:lstStyle/>
          <a:p>
            <a:pPr marL="1828800" lvl="3" indent="-457200" algn="l">
              <a:lnSpc>
                <a:spcPct val="100000"/>
              </a:lnSpc>
              <a:spcBef>
                <a:spcPts val="1200"/>
              </a:spcBef>
              <a:buSzPct val="120000"/>
              <a:buBlip>
                <a:blip r:embed="rId3"/>
              </a:buBlip>
            </a:pPr>
            <a:r>
              <a:rPr lang="en-US" sz="2800" dirty="0" smtClean="0">
                <a:latin typeface="Rockwell" panose="02060603020205020403" pitchFamily="18" charset="0"/>
              </a:rPr>
              <a:t>Parity </a:t>
            </a:r>
            <a:r>
              <a:rPr lang="en-US" sz="2800" dirty="0">
                <a:latin typeface="Rockwell" panose="02060603020205020403" pitchFamily="18" charset="0"/>
              </a:rPr>
              <a:t>and </a:t>
            </a:r>
            <a:r>
              <a:rPr lang="en-US" sz="2800" dirty="0" smtClean="0">
                <a:latin typeface="Rockwell" panose="02060603020205020403" pitchFamily="18" charset="0"/>
              </a:rPr>
              <a:t>effectiveness, not elitism </a:t>
            </a:r>
            <a:r>
              <a:rPr lang="en-US" sz="2800" dirty="0">
                <a:latin typeface="Rockwell" panose="02060603020205020403" pitchFamily="18" charset="0"/>
              </a:rPr>
              <a:t>or </a:t>
            </a:r>
            <a:r>
              <a:rPr lang="en-US" sz="2800" dirty="0" smtClean="0">
                <a:latin typeface="Rockwell" panose="02060603020205020403" pitchFamily="18" charset="0"/>
              </a:rPr>
              <a:t>secrecy</a:t>
            </a:r>
          </a:p>
          <a:p>
            <a:pPr marL="2286000" lvl="4" indent="-285750" algn="l">
              <a:lnSpc>
                <a:spcPct val="100000"/>
              </a:lnSpc>
              <a:spcBef>
                <a:spcPts val="1200"/>
              </a:spcBef>
              <a:buSzPct val="80000"/>
              <a:buFont typeface="Wingdings" panose="05000000000000000000" pitchFamily="2" charset="2"/>
              <a:buChar char="§"/>
            </a:pPr>
            <a:r>
              <a:rPr lang="en-US" sz="2800" dirty="0" smtClean="0">
                <a:latin typeface="Rockwell" panose="02060603020205020403" pitchFamily="18" charset="0"/>
              </a:rPr>
              <a:t>Proximity/possible attendance available to only a few members</a:t>
            </a:r>
          </a:p>
        </p:txBody>
      </p:sp>
      <p:sp>
        <p:nvSpPr>
          <p:cNvPr id="10" name="Rectangle 9"/>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3"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6: World Board Response </a:t>
            </a:r>
            <a:r>
              <a:rPr lang="en-US" sz="5300" dirty="0" smtClean="0">
                <a:latin typeface="Rockwell Condensed" panose="02060603050405020104" pitchFamily="18" charset="0"/>
              </a:rPr>
              <a:t>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19210369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89936" y="2610919"/>
            <a:ext cx="10892810" cy="3852043"/>
          </a:xfrm>
          <a:ln w="69850" cmpd="dbl">
            <a:noFill/>
          </a:ln>
        </p:spPr>
        <p:txBody>
          <a:bodyPr>
            <a:noAutofit/>
          </a:bodyPr>
          <a:lstStyle/>
          <a:p>
            <a:pPr marL="1828800" lvl="3" indent="-457200" algn="l">
              <a:lnSpc>
                <a:spcPct val="100000"/>
              </a:lnSpc>
              <a:spcBef>
                <a:spcPts val="1200"/>
              </a:spcBef>
              <a:buSzPct val="120000"/>
              <a:buBlip>
                <a:blip r:embed="rId3"/>
              </a:buBlip>
            </a:pPr>
            <a:r>
              <a:rPr lang="en-US" sz="2800" dirty="0" smtClean="0">
                <a:latin typeface="Rockwell" panose="02060603020205020403" pitchFamily="18" charset="0"/>
              </a:rPr>
              <a:t>Parity </a:t>
            </a:r>
            <a:r>
              <a:rPr lang="en-US" sz="2800" dirty="0">
                <a:latin typeface="Rockwell" panose="02060603020205020403" pitchFamily="18" charset="0"/>
              </a:rPr>
              <a:t>and </a:t>
            </a:r>
            <a:r>
              <a:rPr lang="en-US" sz="2800" dirty="0" smtClean="0">
                <a:latin typeface="Rockwell" panose="02060603020205020403" pitchFamily="18" charset="0"/>
              </a:rPr>
              <a:t>effectiveness, not elitism </a:t>
            </a:r>
            <a:r>
              <a:rPr lang="en-US" sz="2800" dirty="0">
                <a:latin typeface="Rockwell" panose="02060603020205020403" pitchFamily="18" charset="0"/>
              </a:rPr>
              <a:t>or </a:t>
            </a:r>
            <a:r>
              <a:rPr lang="en-US" sz="2800" dirty="0" smtClean="0">
                <a:latin typeface="Rockwell" panose="02060603020205020403" pitchFamily="18" charset="0"/>
              </a:rPr>
              <a:t>secrecy</a:t>
            </a:r>
          </a:p>
          <a:p>
            <a:pPr marL="2286000" lvl="4" indent="-285750" algn="l">
              <a:lnSpc>
                <a:spcPct val="100000"/>
              </a:lnSpc>
              <a:spcBef>
                <a:spcPts val="1200"/>
              </a:spcBef>
              <a:buSzPct val="80000"/>
              <a:buFont typeface="Wingdings" panose="05000000000000000000" pitchFamily="2" charset="2"/>
              <a:buChar char="§"/>
            </a:pPr>
            <a:r>
              <a:rPr lang="en-US" sz="2800" dirty="0" smtClean="0">
                <a:latin typeface="Rockwell" panose="02060603020205020403" pitchFamily="18" charset="0"/>
              </a:rPr>
              <a:t>Proximity/possible attendance available to only a few members</a:t>
            </a:r>
          </a:p>
          <a:p>
            <a:pPr marL="2286000" lvl="4" indent="-285750" algn="l">
              <a:lnSpc>
                <a:spcPct val="100000"/>
              </a:lnSpc>
              <a:spcBef>
                <a:spcPts val="1200"/>
              </a:spcBef>
              <a:buSzPct val="80000"/>
              <a:buFont typeface="Wingdings" panose="05000000000000000000" pitchFamily="2" charset="2"/>
              <a:buChar char="§"/>
            </a:pPr>
            <a:r>
              <a:rPr lang="en-US" sz="2800" dirty="0" smtClean="0">
                <a:latin typeface="Rockwell" panose="02060603020205020403" pitchFamily="18" charset="0"/>
              </a:rPr>
              <a:t>“Fishbowl” effect impacts Board effectiveness</a:t>
            </a:r>
          </a:p>
        </p:txBody>
      </p:sp>
      <p:sp>
        <p:nvSpPr>
          <p:cNvPr id="10" name="Rectangle 9"/>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3"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6: World Board Response </a:t>
            </a:r>
            <a:r>
              <a:rPr lang="en-US" sz="5300" dirty="0" smtClean="0">
                <a:latin typeface="Rockwell Condensed" panose="02060603050405020104" pitchFamily="18" charset="0"/>
              </a:rPr>
              <a:t>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10397356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89936" y="2610919"/>
            <a:ext cx="10892810" cy="3852043"/>
          </a:xfrm>
          <a:ln w="69850" cmpd="dbl">
            <a:noFill/>
          </a:ln>
        </p:spPr>
        <p:txBody>
          <a:bodyPr>
            <a:noAutofit/>
          </a:bodyPr>
          <a:lstStyle/>
          <a:p>
            <a:pPr marL="1828800" lvl="3" indent="-457200" algn="l">
              <a:lnSpc>
                <a:spcPct val="100000"/>
              </a:lnSpc>
              <a:spcBef>
                <a:spcPts val="1200"/>
              </a:spcBef>
              <a:buSzPct val="120000"/>
              <a:buBlip>
                <a:blip r:embed="rId3"/>
              </a:buBlip>
            </a:pPr>
            <a:r>
              <a:rPr lang="en-US" sz="2800" dirty="0" smtClean="0">
                <a:latin typeface="Rockwell" panose="02060603020205020403" pitchFamily="18" charset="0"/>
              </a:rPr>
              <a:t>Parity </a:t>
            </a:r>
            <a:r>
              <a:rPr lang="en-US" sz="2800" dirty="0">
                <a:latin typeface="Rockwell" panose="02060603020205020403" pitchFamily="18" charset="0"/>
              </a:rPr>
              <a:t>and </a:t>
            </a:r>
            <a:r>
              <a:rPr lang="en-US" sz="2800" dirty="0" smtClean="0">
                <a:latin typeface="Rockwell" panose="02060603020205020403" pitchFamily="18" charset="0"/>
              </a:rPr>
              <a:t>effectiveness, not elitism </a:t>
            </a:r>
            <a:r>
              <a:rPr lang="en-US" sz="2800" dirty="0">
                <a:latin typeface="Rockwell" panose="02060603020205020403" pitchFamily="18" charset="0"/>
              </a:rPr>
              <a:t>or </a:t>
            </a:r>
            <a:r>
              <a:rPr lang="en-US" sz="2800" dirty="0" smtClean="0">
                <a:latin typeface="Rockwell" panose="02060603020205020403" pitchFamily="18" charset="0"/>
              </a:rPr>
              <a:t>secrecy</a:t>
            </a:r>
          </a:p>
          <a:p>
            <a:pPr marL="2286000" lvl="4" indent="-285750" algn="l">
              <a:lnSpc>
                <a:spcPct val="100000"/>
              </a:lnSpc>
              <a:spcBef>
                <a:spcPts val="1200"/>
              </a:spcBef>
              <a:buSzPct val="80000"/>
              <a:buFont typeface="Wingdings" panose="05000000000000000000" pitchFamily="2" charset="2"/>
              <a:buChar char="§"/>
            </a:pPr>
            <a:r>
              <a:rPr lang="en-US" sz="2800" dirty="0" smtClean="0">
                <a:latin typeface="Rockwell" panose="02060603020205020403" pitchFamily="18" charset="0"/>
              </a:rPr>
              <a:t>Proximity/possible attendance available to only a few members</a:t>
            </a:r>
          </a:p>
          <a:p>
            <a:pPr marL="2286000" lvl="4" indent="-285750" algn="l">
              <a:lnSpc>
                <a:spcPct val="100000"/>
              </a:lnSpc>
              <a:spcBef>
                <a:spcPts val="1200"/>
              </a:spcBef>
              <a:buSzPct val="80000"/>
              <a:buFont typeface="Wingdings" panose="05000000000000000000" pitchFamily="2" charset="2"/>
              <a:buChar char="§"/>
            </a:pPr>
            <a:r>
              <a:rPr lang="en-US" sz="2800" dirty="0" smtClean="0">
                <a:latin typeface="Rockwell" panose="02060603020205020403" pitchFamily="18" charset="0"/>
              </a:rPr>
              <a:t>“Fishbowl” effect impacts Board effectiveness</a:t>
            </a:r>
          </a:p>
          <a:p>
            <a:pPr marL="1828800" lvl="3" indent="-457200" algn="l">
              <a:lnSpc>
                <a:spcPct val="100000"/>
              </a:lnSpc>
              <a:spcBef>
                <a:spcPts val="1200"/>
              </a:spcBef>
              <a:buClr>
                <a:srgbClr val="C00000"/>
              </a:buClr>
              <a:buSzPct val="120000"/>
              <a:buBlip>
                <a:blip r:embed="rId3"/>
              </a:buBlip>
            </a:pPr>
            <a:r>
              <a:rPr lang="en-US" sz="2800" dirty="0" smtClean="0">
                <a:latin typeface="Rockwell" panose="02060603020205020403" pitchFamily="18" charset="0"/>
              </a:rPr>
              <a:t>Single-meeting without context can create incorrect impressions, and possible sharing </a:t>
            </a:r>
            <a:r>
              <a:rPr lang="en-US" sz="2800" smtClean="0">
                <a:latin typeface="Rockwell" panose="02060603020205020403" pitchFamily="18" charset="0"/>
              </a:rPr>
              <a:t>of misinformation</a:t>
            </a:r>
            <a:endParaRPr lang="en-US" sz="2800" dirty="0">
              <a:latin typeface="Rockwell" panose="02060603020205020403" pitchFamily="18" charset="0"/>
            </a:endParaRPr>
          </a:p>
        </p:txBody>
      </p:sp>
      <p:sp>
        <p:nvSpPr>
          <p:cNvPr id="10" name="Rectangle 9"/>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3"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6: World Board Response </a:t>
            </a:r>
            <a:r>
              <a:rPr lang="en-US" sz="5300" dirty="0" smtClean="0">
                <a:latin typeface="Rockwell Condensed" panose="02060603050405020104" pitchFamily="18" charset="0"/>
              </a:rPr>
              <a:t>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27743601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78451" y="545550"/>
            <a:ext cx="1147219" cy="1176597"/>
            <a:chOff x="578451" y="545550"/>
            <a:chExt cx="1147219" cy="1176597"/>
          </a:xfrm>
        </p:grpSpPr>
        <p:grpSp>
          <p:nvGrpSpPr>
            <p:cNvPr id="21" name="Group 20"/>
            <p:cNvGrpSpPr/>
            <p:nvPr/>
          </p:nvGrpSpPr>
          <p:grpSpPr>
            <a:xfrm>
              <a:off x="578451" y="545550"/>
              <a:ext cx="1147219" cy="1176597"/>
              <a:chOff x="10153426" y="3608259"/>
              <a:chExt cx="1080904" cy="1108583"/>
            </a:xfrm>
          </p:grpSpPr>
          <p:sp>
            <p:nvSpPr>
              <p:cNvPr id="33" name="Oval 32"/>
              <p:cNvSpPr/>
              <p:nvPr/>
            </p:nvSpPr>
            <p:spPr>
              <a:xfrm>
                <a:off x="10153426" y="3608259"/>
                <a:ext cx="1080904" cy="1080902"/>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9" name="Oval 38"/>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40"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22" name="Group 21"/>
            <p:cNvGrpSpPr/>
            <p:nvPr/>
          </p:nvGrpSpPr>
          <p:grpSpPr>
            <a:xfrm>
              <a:off x="693174" y="655852"/>
              <a:ext cx="929256" cy="922194"/>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
        <p:nvSpPr>
          <p:cNvPr id="17" name="TextBox 16"/>
          <p:cNvSpPr txBox="1"/>
          <p:nvPr/>
        </p:nvSpPr>
        <p:spPr>
          <a:xfrm>
            <a:off x="536758" y="2167173"/>
            <a:ext cx="11153385" cy="2123658"/>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6: </a:t>
            </a:r>
            <a:r>
              <a:rPr lang="en-US" sz="3300" dirty="0">
                <a:solidFill>
                  <a:prstClr val="black"/>
                </a:solidFill>
                <a:latin typeface="Rockwell" panose="02060603020205020403" pitchFamily="18" charset="0"/>
              </a:rPr>
              <a:t>That all face to face World Board meetings be open to any NA member on a space available basis; unless the topic(s) being discussed are required by law to be confidential.</a:t>
            </a:r>
          </a:p>
        </p:txBody>
      </p:sp>
      <p:sp>
        <p:nvSpPr>
          <p:cNvPr id="18" name="Subtitle 61"/>
          <p:cNvSpPr txBox="1">
            <a:spLocks/>
          </p:cNvSpPr>
          <p:nvPr/>
        </p:nvSpPr>
        <p:spPr>
          <a:xfrm>
            <a:off x="1075034" y="4955447"/>
            <a:ext cx="880082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return the World Board to the common practice that other NA boards and committees follow.</a:t>
            </a:r>
            <a:r>
              <a:rPr lang="pt-BR" sz="3000" dirty="0">
                <a:solidFill>
                  <a:prstClr val="black"/>
                </a:solidFill>
              </a:rPr>
              <a:t>  </a:t>
            </a:r>
            <a:endParaRPr lang="en-US" sz="3000" dirty="0">
              <a:solidFill>
                <a:prstClr val="black"/>
              </a:solidFill>
            </a:endParaRPr>
          </a:p>
        </p:txBody>
      </p:sp>
    </p:spTree>
    <p:extLst>
      <p:ext uri="{BB962C8B-B14F-4D97-AF65-F5344CB8AC3E}">
        <p14:creationId xmlns:p14="http://schemas.microsoft.com/office/powerpoint/2010/main" val="2816152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sp>
        <p:nvSpPr>
          <p:cNvPr id="43" name="Subtitle 61"/>
          <p:cNvSpPr txBox="1">
            <a:spLocks/>
          </p:cNvSpPr>
          <p:nvPr/>
        </p:nvSpPr>
        <p:spPr>
          <a:xfrm>
            <a:off x="1311441" y="2374555"/>
            <a:ext cx="9492917" cy="3660885"/>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marL="514350" indent="-514350">
              <a:lnSpc>
                <a:spcPct val="100000"/>
              </a:lnSpc>
              <a:spcBef>
                <a:spcPts val="1800"/>
              </a:spcBef>
              <a:buSzPct val="110000"/>
              <a:buFont typeface="+mj-lt"/>
              <a:buAutoNum type="arabicPeriod"/>
            </a:pPr>
            <a:r>
              <a:rPr lang="en-US" sz="3600" dirty="0" smtClean="0"/>
              <a:t>Ideas start with Conference </a:t>
            </a:r>
            <a:r>
              <a:rPr lang="en-US" sz="3600" dirty="0"/>
              <a:t>p</a:t>
            </a:r>
            <a:r>
              <a:rPr lang="en-US" sz="3600" dirty="0" smtClean="0"/>
              <a:t>articipants and regions</a:t>
            </a:r>
          </a:p>
          <a:p>
            <a:pPr marL="514350" indent="-514350">
              <a:lnSpc>
                <a:spcPct val="100000"/>
              </a:lnSpc>
              <a:spcBef>
                <a:spcPts val="1800"/>
              </a:spcBef>
              <a:buSzPct val="110000"/>
              <a:buFont typeface="+mj-lt"/>
              <a:buAutoNum type="arabicPeriod"/>
            </a:pPr>
            <a:r>
              <a:rPr lang="en-US" sz="3600" dirty="0" smtClean="0"/>
              <a:t>World Board works with RD  </a:t>
            </a:r>
          </a:p>
          <a:p>
            <a:pPr>
              <a:lnSpc>
                <a:spcPct val="100000"/>
              </a:lnSpc>
              <a:spcBef>
                <a:spcPts val="1800"/>
              </a:spcBef>
              <a:buSzPct val="110000"/>
            </a:pPr>
            <a:endParaRPr lang="en-US" sz="3600" dirty="0" smtClean="0"/>
          </a:p>
          <a:p>
            <a:pPr>
              <a:lnSpc>
                <a:spcPct val="100000"/>
              </a:lnSpc>
              <a:spcBef>
                <a:spcPts val="1800"/>
              </a:spcBef>
              <a:spcAft>
                <a:spcPts val="1200"/>
              </a:spcAft>
            </a:pPr>
            <a:endParaRPr lang="en-US" sz="3600" dirty="0"/>
          </a:p>
        </p:txBody>
      </p:sp>
      <p:grpSp>
        <p:nvGrpSpPr>
          <p:cNvPr id="17" name="Group 16"/>
          <p:cNvGrpSpPr/>
          <p:nvPr/>
        </p:nvGrpSpPr>
        <p:grpSpPr>
          <a:xfrm>
            <a:off x="10932351" y="1658546"/>
            <a:ext cx="674312" cy="865057"/>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31" name="Straight Connector 30"/>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5989"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spTree>
    <p:extLst>
      <p:ext uri="{BB962C8B-B14F-4D97-AF65-F5344CB8AC3E}">
        <p14:creationId xmlns:p14="http://schemas.microsoft.com/office/powerpoint/2010/main" val="42241315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2" y="852473"/>
            <a:ext cx="11747859" cy="1615827"/>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7: </a:t>
            </a:r>
            <a:r>
              <a:rPr lang="en-US" sz="3300" dirty="0">
                <a:solidFill>
                  <a:prstClr val="black"/>
                </a:solidFill>
                <a:latin typeface="Rockwell" panose="02060603020205020403" pitchFamily="18" charset="0"/>
              </a:rPr>
              <a:t>That if there continues to be a WSC Participants Discussion Board on NA.org that it be made accessible to non WSC participants; only for viewing, not posting. </a:t>
            </a: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3743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2" y="852473"/>
            <a:ext cx="11747859" cy="1615827"/>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7: </a:t>
            </a:r>
            <a:r>
              <a:rPr lang="en-US" sz="3300" dirty="0">
                <a:solidFill>
                  <a:prstClr val="black"/>
                </a:solidFill>
                <a:latin typeface="Rockwell" panose="02060603020205020403" pitchFamily="18" charset="0"/>
              </a:rPr>
              <a:t>That if there continues to be a WSC Participants Discussion Board on NA.org that it be made accessible to non WSC participants; only for viewing, not posting. </a:t>
            </a:r>
          </a:p>
        </p:txBody>
      </p:sp>
      <p:sp>
        <p:nvSpPr>
          <p:cNvPr id="43" name="Subtitle 61"/>
          <p:cNvSpPr txBox="1">
            <a:spLocks/>
          </p:cNvSpPr>
          <p:nvPr/>
        </p:nvSpPr>
        <p:spPr>
          <a:xfrm>
            <a:off x="1231450" y="3537916"/>
            <a:ext cx="880082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allow any interested member to see what our WSC participants are discussing regarding fellowship and world service issues</a:t>
            </a:r>
            <a:r>
              <a:rPr lang="en-US" sz="3000" dirty="0" smtClean="0">
                <a:solidFill>
                  <a:prstClr val="black"/>
                </a:solidFill>
              </a:rPr>
              <a:t>.</a:t>
            </a:r>
          </a:p>
          <a:p>
            <a:pPr algn="ctr">
              <a:lnSpc>
                <a:spcPct val="100000"/>
              </a:lnSpc>
              <a:spcBef>
                <a:spcPts val="1800"/>
              </a:spcBef>
              <a:spcAft>
                <a:spcPts val="1200"/>
              </a:spcAft>
              <a:buClr>
                <a:srgbClr val="F65016">
                  <a:lumMod val="75000"/>
                </a:srgbClr>
              </a:buClr>
            </a:pPr>
            <a:endParaRPr lang="en-US" sz="3000" dirty="0">
              <a:solidFill>
                <a:prstClr val="black"/>
              </a:solidFill>
            </a:endParaRP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609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2" y="852473"/>
            <a:ext cx="11747859" cy="1615827"/>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7: </a:t>
            </a:r>
            <a:r>
              <a:rPr lang="en-US" sz="3300" dirty="0">
                <a:solidFill>
                  <a:prstClr val="black"/>
                </a:solidFill>
                <a:latin typeface="Rockwell" panose="02060603020205020403" pitchFamily="18" charset="0"/>
              </a:rPr>
              <a:t>That if there continues to be a WSC Participants Discussion Board on NA.org that it be made accessible to non WSC participants; only for viewing, not posting. </a:t>
            </a:r>
          </a:p>
        </p:txBody>
      </p:sp>
      <p:sp>
        <p:nvSpPr>
          <p:cNvPr id="43" name="Subtitle 61"/>
          <p:cNvSpPr txBox="1">
            <a:spLocks/>
          </p:cNvSpPr>
          <p:nvPr/>
        </p:nvSpPr>
        <p:spPr>
          <a:xfrm>
            <a:off x="1231450" y="3537916"/>
            <a:ext cx="880082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allow any interested member to see what our WSC participants are discussing regarding fellowship and world service issues</a:t>
            </a:r>
            <a:r>
              <a:rPr lang="en-US" sz="3000" dirty="0" smtClean="0">
                <a:solidFill>
                  <a:prstClr val="black"/>
                </a:solidFill>
              </a:rPr>
              <a:t>.</a:t>
            </a:r>
          </a:p>
          <a:p>
            <a:pPr>
              <a:lnSpc>
                <a:spcPct val="100000"/>
              </a:lnSpc>
              <a:spcBef>
                <a:spcPts val="1800"/>
              </a:spcBef>
              <a:buClr>
                <a:srgbClr val="F65016">
                  <a:lumMod val="75000"/>
                </a:srgbClr>
              </a:buClr>
            </a:pPr>
            <a:r>
              <a:rPr lang="en-US" sz="3000" b="1" dirty="0" smtClean="0">
                <a:solidFill>
                  <a:prstClr val="black"/>
                </a:solidFill>
              </a:rPr>
              <a:t>Maker</a:t>
            </a:r>
            <a:r>
              <a:rPr lang="en-US" sz="3000" dirty="0" smtClean="0">
                <a:solidFill>
                  <a:prstClr val="black"/>
                </a:solidFill>
              </a:rPr>
              <a:t>:</a:t>
            </a:r>
            <a:r>
              <a:rPr lang="en-US" sz="3000" dirty="0">
                <a:solidFill>
                  <a:prstClr val="black"/>
                </a:solidFill>
              </a:rPr>
              <a:t> San Diego Imperial Region</a:t>
            </a:r>
          </a:p>
          <a:p>
            <a:pPr algn="ctr">
              <a:lnSpc>
                <a:spcPct val="100000"/>
              </a:lnSpc>
              <a:spcBef>
                <a:spcPts val="1800"/>
              </a:spcBef>
              <a:spcAft>
                <a:spcPts val="1200"/>
              </a:spcAft>
              <a:buClr>
                <a:srgbClr val="F65016">
                  <a:lumMod val="75000"/>
                </a:srgbClr>
              </a:buClr>
            </a:pPr>
            <a:endParaRPr lang="en-US" sz="3000" dirty="0">
              <a:solidFill>
                <a:prstClr val="black"/>
              </a:solidFill>
            </a:endParaRP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5270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7: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36951554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694504" y="1671271"/>
            <a:ext cx="10124649" cy="5175046"/>
          </a:xfrm>
          <a:ln w="69850" cmpd="dbl">
            <a:noFill/>
          </a:ln>
        </p:spPr>
        <p:txBody>
          <a:bodyPr>
            <a:noAutofit/>
          </a:bodyPr>
          <a:lstStyle/>
          <a:p>
            <a:pPr marL="978408" lvl="3" indent="-457200" algn="l">
              <a:lnSpc>
                <a:spcPct val="100000"/>
              </a:lnSpc>
              <a:spcBef>
                <a:spcPts val="1200"/>
              </a:spcBef>
              <a:spcAft>
                <a:spcPts val="1200"/>
              </a:spcAft>
              <a:buClr>
                <a:schemeClr val="accent1">
                  <a:lumMod val="75000"/>
                </a:schemeClr>
              </a:buClr>
              <a:buFont typeface="Arial" panose="020B0604020202020204" pitchFamily="34" charset="0"/>
              <a:buChar char="•"/>
            </a:pPr>
            <a:r>
              <a:rPr lang="en-US" sz="2800" dirty="0" smtClean="0">
                <a:latin typeface="Rockwell" panose="02060603020205020403" pitchFamily="18" charset="0"/>
              </a:rPr>
              <a:t>Our </a:t>
            </a:r>
            <a:r>
              <a:rPr lang="en-US" sz="2800" dirty="0">
                <a:latin typeface="Rockwell" panose="02060603020205020403" pitchFamily="18" charset="0"/>
              </a:rPr>
              <a:t>region feels this is another way for our members to get more information and different views on issues facing our world services and fellowship. </a:t>
            </a:r>
            <a:endParaRPr lang="en-US" sz="2800" dirty="0" smtClean="0">
              <a:latin typeface="Rockwell" panose="02060603020205020403" pitchFamily="18" charset="0"/>
            </a:endParaRPr>
          </a:p>
        </p:txBody>
      </p:sp>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7: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33742117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694504" y="1671271"/>
            <a:ext cx="10124649" cy="5175046"/>
          </a:xfrm>
          <a:ln w="69850" cmpd="dbl">
            <a:noFill/>
          </a:ln>
        </p:spPr>
        <p:txBody>
          <a:bodyPr>
            <a:noAutofit/>
          </a:bodyPr>
          <a:lstStyle/>
          <a:p>
            <a:pPr marL="978408" lvl="3" indent="-457200" algn="l">
              <a:lnSpc>
                <a:spcPct val="100000"/>
              </a:lnSpc>
              <a:spcBef>
                <a:spcPts val="1200"/>
              </a:spcBef>
              <a:spcAft>
                <a:spcPts val="1200"/>
              </a:spcAft>
              <a:buClr>
                <a:schemeClr val="accent1">
                  <a:lumMod val="75000"/>
                </a:schemeClr>
              </a:buClr>
              <a:buFont typeface="Arial" panose="020B0604020202020204" pitchFamily="34" charset="0"/>
              <a:buChar char="•"/>
            </a:pPr>
            <a:r>
              <a:rPr lang="en-US" sz="2800" dirty="0" smtClean="0">
                <a:latin typeface="Rockwell" panose="02060603020205020403" pitchFamily="18" charset="0"/>
              </a:rPr>
              <a:t>Our </a:t>
            </a:r>
            <a:r>
              <a:rPr lang="en-US" sz="2800" dirty="0">
                <a:latin typeface="Rockwell" panose="02060603020205020403" pitchFamily="18" charset="0"/>
              </a:rPr>
              <a:t>region feels this is another way for our members to get more information and different views on issues facing our world services and fellowship. </a:t>
            </a:r>
            <a:endParaRPr lang="en-US" sz="2800" dirty="0" smtClean="0">
              <a:latin typeface="Rockwell" panose="02060603020205020403" pitchFamily="18" charset="0"/>
            </a:endParaRPr>
          </a:p>
          <a:p>
            <a:pPr marL="978408" lvl="3" indent="-457200" algn="l">
              <a:lnSpc>
                <a:spcPct val="100000"/>
              </a:lnSpc>
              <a:spcBef>
                <a:spcPts val="1200"/>
              </a:spcBef>
              <a:spcAft>
                <a:spcPts val="1200"/>
              </a:spcAft>
              <a:buClr>
                <a:schemeClr val="accent1">
                  <a:lumMod val="75000"/>
                </a:schemeClr>
              </a:buClr>
              <a:buFont typeface="Arial" panose="020B0604020202020204" pitchFamily="34" charset="0"/>
              <a:buChar char="•"/>
            </a:pPr>
            <a:r>
              <a:rPr lang="en-US" sz="2800" dirty="0" smtClean="0">
                <a:latin typeface="Rockwell" panose="02060603020205020403" pitchFamily="18" charset="0"/>
              </a:rPr>
              <a:t>We </a:t>
            </a:r>
            <a:r>
              <a:rPr lang="en-US" sz="2800" dirty="0">
                <a:latin typeface="Rockwell" panose="02060603020205020403" pitchFamily="18" charset="0"/>
              </a:rPr>
              <a:t>feel that the mistrust this discussion board being closed creates with some of our members is totally unnecessary and opening it up to viewing by the membership will alleviate those concerns.</a:t>
            </a:r>
          </a:p>
        </p:txBody>
      </p:sp>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7: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22108413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7: World Board Response </a:t>
            </a:r>
          </a:p>
        </p:txBody>
      </p:sp>
    </p:spTree>
    <p:extLst>
      <p:ext uri="{BB962C8B-B14F-4D97-AF65-F5344CB8AC3E}">
        <p14:creationId xmlns:p14="http://schemas.microsoft.com/office/powerpoint/2010/main" val="12028916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011800" y="2406951"/>
            <a:ext cx="10903018" cy="4298649"/>
          </a:xfrm>
          <a:ln w="69850" cmpd="dbl">
            <a:noFill/>
          </a:ln>
        </p:spPr>
        <p:txBody>
          <a:bodyPr>
            <a:noAutofit/>
          </a:bodyPr>
          <a:lstStyle/>
          <a:p>
            <a:pPr marL="457200" indent="-457200" algn="l">
              <a:spcBef>
                <a:spcPts val="1200"/>
              </a:spcBef>
              <a:spcAft>
                <a:spcPts val="600"/>
              </a:spcAft>
              <a:buSzPct val="120000"/>
              <a:buBlip>
                <a:blip r:embed="rId3"/>
              </a:buBlip>
            </a:pPr>
            <a:r>
              <a:rPr lang="en-US" sz="2800" dirty="0" smtClean="0">
                <a:latin typeface="Rockwell" panose="02060603020205020403" pitchFamily="18" charset="0"/>
              </a:rPr>
              <a:t>WSC (not WB) decision </a:t>
            </a:r>
          </a:p>
        </p:txBody>
      </p:sp>
      <p:sp>
        <p:nvSpPr>
          <p:cNvPr id="8" name="Rectangle 7"/>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7: World Board Response </a:t>
            </a:r>
          </a:p>
        </p:txBody>
      </p:sp>
    </p:spTree>
    <p:extLst>
      <p:ext uri="{BB962C8B-B14F-4D97-AF65-F5344CB8AC3E}">
        <p14:creationId xmlns:p14="http://schemas.microsoft.com/office/powerpoint/2010/main" val="9944534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011800" y="2406951"/>
            <a:ext cx="10903018" cy="4298649"/>
          </a:xfrm>
          <a:ln w="69850" cmpd="dbl">
            <a:noFill/>
          </a:ln>
        </p:spPr>
        <p:txBody>
          <a:bodyPr>
            <a:noAutofit/>
          </a:bodyPr>
          <a:lstStyle/>
          <a:p>
            <a:pPr marL="457200" indent="-457200" algn="l">
              <a:spcBef>
                <a:spcPts val="1200"/>
              </a:spcBef>
              <a:spcAft>
                <a:spcPts val="600"/>
              </a:spcAft>
              <a:buSzPct val="120000"/>
              <a:buBlip>
                <a:blip r:embed="rId3"/>
              </a:buBlip>
            </a:pPr>
            <a:r>
              <a:rPr lang="en-US" sz="2800" dirty="0" smtClean="0">
                <a:latin typeface="Rockwell" panose="02060603020205020403" pitchFamily="18" charset="0"/>
              </a:rPr>
              <a:t>WSC (not WB) decision </a:t>
            </a:r>
          </a:p>
          <a:p>
            <a:pPr marL="457200" indent="-457200" algn="l">
              <a:spcBef>
                <a:spcPts val="1200"/>
              </a:spcBef>
              <a:spcAft>
                <a:spcPts val="600"/>
              </a:spcAft>
              <a:buSzPct val="120000"/>
              <a:buBlip>
                <a:blip r:embed="rId3"/>
              </a:buBlip>
            </a:pPr>
            <a:r>
              <a:rPr lang="en-US" sz="2800" dirty="0" smtClean="0">
                <a:latin typeface="Rockwell" panose="02060603020205020403" pitchFamily="18" charset="0"/>
              </a:rPr>
              <a:t>Concern </a:t>
            </a:r>
            <a:r>
              <a:rPr lang="en-US" sz="2800" dirty="0">
                <a:latin typeface="Rockwell" panose="02060603020205020403" pitchFamily="18" charset="0"/>
              </a:rPr>
              <a:t>about </a:t>
            </a:r>
            <a:r>
              <a:rPr lang="en-US" sz="2800" dirty="0" smtClean="0">
                <a:latin typeface="Rockwell" panose="02060603020205020403" pitchFamily="18" charset="0"/>
              </a:rPr>
              <a:t>contents of </a:t>
            </a:r>
            <a:r>
              <a:rPr lang="en-US" sz="2800" dirty="0">
                <a:latin typeface="Rockwell" panose="02060603020205020403" pitchFamily="18" charset="0"/>
              </a:rPr>
              <a:t>informal </a:t>
            </a:r>
            <a:r>
              <a:rPr lang="en-US" sz="2800" dirty="0" smtClean="0">
                <a:latin typeface="Rockwell" panose="02060603020205020403" pitchFamily="18" charset="0"/>
              </a:rPr>
              <a:t>discussion/brainstorming being made public prematurely </a:t>
            </a:r>
            <a:endParaRPr lang="en-US" sz="2800" dirty="0">
              <a:latin typeface="Rockwell" panose="02060603020205020403" pitchFamily="18" charset="0"/>
            </a:endParaRPr>
          </a:p>
        </p:txBody>
      </p:sp>
      <p:sp>
        <p:nvSpPr>
          <p:cNvPr id="8" name="Rectangle 7"/>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7: World Board Response </a:t>
            </a:r>
          </a:p>
        </p:txBody>
      </p:sp>
    </p:spTree>
    <p:extLst>
      <p:ext uri="{BB962C8B-B14F-4D97-AF65-F5344CB8AC3E}">
        <p14:creationId xmlns:p14="http://schemas.microsoft.com/office/powerpoint/2010/main" val="24063968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011800" y="2406951"/>
            <a:ext cx="10903018" cy="4298649"/>
          </a:xfrm>
          <a:ln w="69850" cmpd="dbl">
            <a:noFill/>
          </a:ln>
        </p:spPr>
        <p:txBody>
          <a:bodyPr>
            <a:noAutofit/>
          </a:bodyPr>
          <a:lstStyle/>
          <a:p>
            <a:pPr marL="457200" indent="-457200" algn="l">
              <a:spcBef>
                <a:spcPts val="1200"/>
              </a:spcBef>
              <a:spcAft>
                <a:spcPts val="600"/>
              </a:spcAft>
              <a:buSzPct val="120000"/>
              <a:buBlip>
                <a:blip r:embed="rId3"/>
              </a:buBlip>
            </a:pPr>
            <a:r>
              <a:rPr lang="en-US" sz="2800" dirty="0" smtClean="0">
                <a:latin typeface="Rockwell" panose="02060603020205020403" pitchFamily="18" charset="0"/>
              </a:rPr>
              <a:t>WSC (not WB) decision </a:t>
            </a:r>
          </a:p>
          <a:p>
            <a:pPr marL="457200" indent="-457200" algn="l">
              <a:spcBef>
                <a:spcPts val="1200"/>
              </a:spcBef>
              <a:spcAft>
                <a:spcPts val="600"/>
              </a:spcAft>
              <a:buSzPct val="120000"/>
              <a:buBlip>
                <a:blip r:embed="rId3"/>
              </a:buBlip>
            </a:pPr>
            <a:r>
              <a:rPr lang="en-US" sz="2800" dirty="0" smtClean="0">
                <a:latin typeface="Rockwell" panose="02060603020205020403" pitchFamily="18" charset="0"/>
              </a:rPr>
              <a:t>Concern </a:t>
            </a:r>
            <a:r>
              <a:rPr lang="en-US" sz="2800" dirty="0">
                <a:latin typeface="Rockwell" panose="02060603020205020403" pitchFamily="18" charset="0"/>
              </a:rPr>
              <a:t>about </a:t>
            </a:r>
            <a:r>
              <a:rPr lang="en-US" sz="2800" dirty="0" smtClean="0">
                <a:latin typeface="Rockwell" panose="02060603020205020403" pitchFamily="18" charset="0"/>
              </a:rPr>
              <a:t>contents of </a:t>
            </a:r>
            <a:r>
              <a:rPr lang="en-US" sz="2800" dirty="0">
                <a:latin typeface="Rockwell" panose="02060603020205020403" pitchFamily="18" charset="0"/>
              </a:rPr>
              <a:t>informal </a:t>
            </a:r>
            <a:r>
              <a:rPr lang="en-US" sz="2800" dirty="0" smtClean="0">
                <a:latin typeface="Rockwell" panose="02060603020205020403" pitchFamily="18" charset="0"/>
              </a:rPr>
              <a:t>discussion/brainstorming being made public prematurely </a:t>
            </a:r>
            <a:endParaRPr lang="en-US" sz="2800" dirty="0">
              <a:latin typeface="Rockwell" panose="02060603020205020403" pitchFamily="18" charset="0"/>
            </a:endParaRPr>
          </a:p>
          <a:p>
            <a:pPr marL="457200" indent="-457200" algn="l">
              <a:spcBef>
                <a:spcPts val="1200"/>
              </a:spcBef>
              <a:spcAft>
                <a:spcPts val="600"/>
              </a:spcAft>
              <a:buClr>
                <a:srgbClr val="C00000"/>
              </a:buClr>
              <a:buSzPct val="120000"/>
              <a:buBlip>
                <a:blip r:embed="rId3"/>
              </a:buBlip>
            </a:pPr>
            <a:r>
              <a:rPr lang="en-US" sz="2800" dirty="0" smtClean="0">
                <a:latin typeface="Rockwell" panose="02060603020205020403" pitchFamily="18" charset="0"/>
              </a:rPr>
              <a:t>Most zonal &amp; regional online discussion are also limited</a:t>
            </a:r>
          </a:p>
        </p:txBody>
      </p:sp>
      <p:sp>
        <p:nvSpPr>
          <p:cNvPr id="8" name="Rectangle 7"/>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7: World Board Response </a:t>
            </a:r>
          </a:p>
        </p:txBody>
      </p:sp>
    </p:spTree>
    <p:extLst>
      <p:ext uri="{BB962C8B-B14F-4D97-AF65-F5344CB8AC3E}">
        <p14:creationId xmlns:p14="http://schemas.microsoft.com/office/powerpoint/2010/main" val="1080872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67" t="48501" r="67" b="8644"/>
          <a:stretch/>
        </p:blipFill>
        <p:spPr>
          <a:xfrm>
            <a:off x="0" y="191698"/>
            <a:ext cx="12173048" cy="1919416"/>
          </a:xfrm>
          <a:prstGeom prst="rect">
            <a:avLst/>
          </a:prstGeom>
        </p:spPr>
      </p:pic>
      <p:sp>
        <p:nvSpPr>
          <p:cNvPr id="43" name="Subtitle 61"/>
          <p:cNvSpPr txBox="1">
            <a:spLocks/>
          </p:cNvSpPr>
          <p:nvPr/>
        </p:nvSpPr>
        <p:spPr>
          <a:xfrm>
            <a:off x="1311441" y="2374555"/>
            <a:ext cx="9492917" cy="3660885"/>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marL="514350" indent="-514350">
              <a:lnSpc>
                <a:spcPct val="100000"/>
              </a:lnSpc>
              <a:spcBef>
                <a:spcPts val="1800"/>
              </a:spcBef>
              <a:buSzPct val="110000"/>
              <a:buFont typeface="+mj-lt"/>
              <a:buAutoNum type="arabicPeriod"/>
            </a:pPr>
            <a:r>
              <a:rPr lang="en-US" sz="3600" dirty="0" smtClean="0"/>
              <a:t>Ideas start with Conference </a:t>
            </a:r>
            <a:r>
              <a:rPr lang="en-US" sz="3600" dirty="0"/>
              <a:t>p</a:t>
            </a:r>
            <a:r>
              <a:rPr lang="en-US" sz="3600" dirty="0" smtClean="0"/>
              <a:t>articipants and regions</a:t>
            </a:r>
          </a:p>
          <a:p>
            <a:pPr marL="514350" indent="-514350">
              <a:lnSpc>
                <a:spcPct val="100000"/>
              </a:lnSpc>
              <a:spcBef>
                <a:spcPts val="1800"/>
              </a:spcBef>
              <a:buSzPct val="110000"/>
              <a:buFont typeface="+mj-lt"/>
              <a:buAutoNum type="arabicPeriod"/>
            </a:pPr>
            <a:r>
              <a:rPr lang="en-US" sz="3600" dirty="0" smtClean="0"/>
              <a:t>World Board works with RD  </a:t>
            </a:r>
          </a:p>
          <a:p>
            <a:pPr marL="514350" indent="-514350">
              <a:lnSpc>
                <a:spcPct val="100000"/>
              </a:lnSpc>
              <a:spcBef>
                <a:spcPts val="1800"/>
              </a:spcBef>
              <a:buSzPct val="110000"/>
              <a:buFont typeface="+mj-lt"/>
              <a:buAutoNum type="arabicPeriod"/>
            </a:pPr>
            <a:r>
              <a:rPr lang="en-US" sz="3600" dirty="0" smtClean="0"/>
              <a:t>Outcome: Motions </a:t>
            </a:r>
            <a:r>
              <a:rPr lang="en-US" sz="3600" dirty="0"/>
              <a:t>that are clear, </a:t>
            </a:r>
            <a:r>
              <a:rPr lang="en-US" sz="3600" dirty="0" smtClean="0"/>
              <a:t>understandable, </a:t>
            </a:r>
            <a:r>
              <a:rPr lang="en-US" sz="3600" dirty="0"/>
              <a:t>&amp; meet with WSC </a:t>
            </a:r>
            <a:r>
              <a:rPr lang="en-US" sz="3600" dirty="0" smtClean="0"/>
              <a:t>policy</a:t>
            </a:r>
          </a:p>
          <a:p>
            <a:pPr marL="514350" indent="-514350">
              <a:lnSpc>
                <a:spcPct val="100000"/>
              </a:lnSpc>
              <a:spcBef>
                <a:spcPts val="1800"/>
              </a:spcBef>
              <a:buSzPct val="110000"/>
              <a:buFont typeface="+mj-lt"/>
              <a:buAutoNum type="arabicPeriod"/>
            </a:pPr>
            <a:endParaRPr lang="en-US" sz="3600" dirty="0" smtClean="0"/>
          </a:p>
          <a:p>
            <a:pPr>
              <a:lnSpc>
                <a:spcPct val="100000"/>
              </a:lnSpc>
              <a:spcBef>
                <a:spcPts val="1800"/>
              </a:spcBef>
              <a:spcAft>
                <a:spcPts val="1200"/>
              </a:spcAft>
            </a:pPr>
            <a:endParaRPr lang="en-US" sz="3600" dirty="0"/>
          </a:p>
        </p:txBody>
      </p:sp>
      <p:grpSp>
        <p:nvGrpSpPr>
          <p:cNvPr id="17" name="Group 16"/>
          <p:cNvGrpSpPr/>
          <p:nvPr/>
        </p:nvGrpSpPr>
        <p:grpSpPr>
          <a:xfrm>
            <a:off x="10932351" y="1658546"/>
            <a:ext cx="674312" cy="865057"/>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31" name="Straight Connector 30"/>
          <p:cNvCxnSpPr/>
          <p:nvPr/>
        </p:nvCxnSpPr>
        <p:spPr>
          <a:xfrm>
            <a:off x="440310" y="1151406"/>
            <a:ext cx="641769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28600" y="6665495"/>
            <a:ext cx="11739658" cy="481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5989" y="455139"/>
            <a:ext cx="11640065" cy="830997"/>
          </a:xfrm>
          <a:prstGeom prst="rect">
            <a:avLst/>
          </a:prstGeom>
          <a:noFill/>
        </p:spPr>
        <p:txBody>
          <a:bodyPr wrap="square" rtlCol="0">
            <a:spAutoFit/>
          </a:bodyPr>
          <a:lstStyle/>
          <a:p>
            <a:r>
              <a:rPr lang="en-US" sz="4800" dirty="0" smtClean="0">
                <a:latin typeface="Rockwell Extra Bold" panose="02060903040505020403" pitchFamily="18" charset="0"/>
              </a:rPr>
              <a:t>Regional Motions</a:t>
            </a:r>
            <a:endParaRPr lang="en-US" sz="4800" dirty="0">
              <a:latin typeface="Rockwell Extra Bold" panose="02060903040505020403" pitchFamily="18" charset="0"/>
            </a:endParaRPr>
          </a:p>
        </p:txBody>
      </p:sp>
    </p:spTree>
    <p:extLst>
      <p:ext uri="{BB962C8B-B14F-4D97-AF65-F5344CB8AC3E}">
        <p14:creationId xmlns:p14="http://schemas.microsoft.com/office/powerpoint/2010/main" val="28283223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011800" y="2406951"/>
            <a:ext cx="10903018" cy="4298649"/>
          </a:xfrm>
          <a:ln w="69850" cmpd="dbl">
            <a:noFill/>
          </a:ln>
        </p:spPr>
        <p:txBody>
          <a:bodyPr>
            <a:noAutofit/>
          </a:bodyPr>
          <a:lstStyle/>
          <a:p>
            <a:pPr marL="457200" indent="-457200" algn="l">
              <a:spcBef>
                <a:spcPts val="1200"/>
              </a:spcBef>
              <a:spcAft>
                <a:spcPts val="600"/>
              </a:spcAft>
              <a:buSzPct val="120000"/>
              <a:buBlip>
                <a:blip r:embed="rId3"/>
              </a:buBlip>
            </a:pPr>
            <a:r>
              <a:rPr lang="en-US" sz="2800" dirty="0" smtClean="0">
                <a:latin typeface="Rockwell" panose="02060603020205020403" pitchFamily="18" charset="0"/>
              </a:rPr>
              <a:t>WSC (not WB) decision </a:t>
            </a:r>
          </a:p>
          <a:p>
            <a:pPr marL="457200" indent="-457200" algn="l">
              <a:spcBef>
                <a:spcPts val="1200"/>
              </a:spcBef>
              <a:spcAft>
                <a:spcPts val="600"/>
              </a:spcAft>
              <a:buSzPct val="120000"/>
              <a:buBlip>
                <a:blip r:embed="rId3"/>
              </a:buBlip>
            </a:pPr>
            <a:r>
              <a:rPr lang="en-US" sz="2800" dirty="0" smtClean="0">
                <a:latin typeface="Rockwell" panose="02060603020205020403" pitchFamily="18" charset="0"/>
              </a:rPr>
              <a:t>Concern </a:t>
            </a:r>
            <a:r>
              <a:rPr lang="en-US" sz="2800" dirty="0">
                <a:latin typeface="Rockwell" panose="02060603020205020403" pitchFamily="18" charset="0"/>
              </a:rPr>
              <a:t>about </a:t>
            </a:r>
            <a:r>
              <a:rPr lang="en-US" sz="2800" dirty="0" smtClean="0">
                <a:latin typeface="Rockwell" panose="02060603020205020403" pitchFamily="18" charset="0"/>
              </a:rPr>
              <a:t>contents of </a:t>
            </a:r>
            <a:r>
              <a:rPr lang="en-US" sz="2800" dirty="0">
                <a:latin typeface="Rockwell" panose="02060603020205020403" pitchFamily="18" charset="0"/>
              </a:rPr>
              <a:t>informal </a:t>
            </a:r>
            <a:r>
              <a:rPr lang="en-US" sz="2800" dirty="0" smtClean="0">
                <a:latin typeface="Rockwell" panose="02060603020205020403" pitchFamily="18" charset="0"/>
              </a:rPr>
              <a:t>discussion/brainstorming being made public prematurely </a:t>
            </a:r>
            <a:endParaRPr lang="en-US" sz="2800" dirty="0">
              <a:latin typeface="Rockwell" panose="02060603020205020403" pitchFamily="18" charset="0"/>
            </a:endParaRPr>
          </a:p>
          <a:p>
            <a:pPr marL="457200" indent="-457200" algn="l">
              <a:spcBef>
                <a:spcPts val="1200"/>
              </a:spcBef>
              <a:spcAft>
                <a:spcPts val="600"/>
              </a:spcAft>
              <a:buClr>
                <a:srgbClr val="C00000"/>
              </a:buClr>
              <a:buSzPct val="120000"/>
              <a:buBlip>
                <a:blip r:embed="rId3"/>
              </a:buBlip>
            </a:pPr>
            <a:r>
              <a:rPr lang="en-US" sz="2800" dirty="0" smtClean="0">
                <a:latin typeface="Rockwell" panose="02060603020205020403" pitchFamily="18" charset="0"/>
              </a:rPr>
              <a:t>Most zonal &amp; regional online discussion are also limited</a:t>
            </a:r>
          </a:p>
          <a:p>
            <a:pPr marL="457200" indent="-457200" algn="l">
              <a:spcBef>
                <a:spcPts val="1200"/>
              </a:spcBef>
              <a:spcAft>
                <a:spcPts val="600"/>
              </a:spcAft>
              <a:buClr>
                <a:srgbClr val="C00000"/>
              </a:buClr>
              <a:buSzPct val="120000"/>
              <a:buBlip>
                <a:blip r:embed="rId3"/>
              </a:buBlip>
            </a:pPr>
            <a:r>
              <a:rPr lang="en-US" sz="2800" dirty="0" smtClean="0">
                <a:latin typeface="Rockwell" panose="02060603020205020403" pitchFamily="18" charset="0"/>
              </a:rPr>
              <a:t>Participation limited—10 participants responsible for 70%</a:t>
            </a:r>
          </a:p>
        </p:txBody>
      </p:sp>
      <p:sp>
        <p:nvSpPr>
          <p:cNvPr id="8" name="Rectangle 7"/>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7: World Board Response </a:t>
            </a:r>
          </a:p>
        </p:txBody>
      </p:sp>
    </p:spTree>
    <p:extLst>
      <p:ext uri="{BB962C8B-B14F-4D97-AF65-F5344CB8AC3E}">
        <p14:creationId xmlns:p14="http://schemas.microsoft.com/office/powerpoint/2010/main" val="14651583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011800" y="2406951"/>
            <a:ext cx="10903018" cy="4298649"/>
          </a:xfrm>
          <a:ln w="69850" cmpd="dbl">
            <a:noFill/>
          </a:ln>
        </p:spPr>
        <p:txBody>
          <a:bodyPr>
            <a:noAutofit/>
          </a:bodyPr>
          <a:lstStyle/>
          <a:p>
            <a:pPr marL="457200" indent="-457200" algn="l">
              <a:spcBef>
                <a:spcPts val="1200"/>
              </a:spcBef>
              <a:spcAft>
                <a:spcPts val="600"/>
              </a:spcAft>
              <a:buSzPct val="120000"/>
              <a:buBlip>
                <a:blip r:embed="rId3"/>
              </a:buBlip>
            </a:pPr>
            <a:r>
              <a:rPr lang="en-US" sz="2800" dirty="0" smtClean="0">
                <a:latin typeface="Rockwell" panose="02060603020205020403" pitchFamily="18" charset="0"/>
              </a:rPr>
              <a:t>WSC (not WB) decision </a:t>
            </a:r>
          </a:p>
          <a:p>
            <a:pPr marL="457200" indent="-457200" algn="l">
              <a:spcBef>
                <a:spcPts val="1200"/>
              </a:spcBef>
              <a:spcAft>
                <a:spcPts val="600"/>
              </a:spcAft>
              <a:buSzPct val="120000"/>
              <a:buBlip>
                <a:blip r:embed="rId3"/>
              </a:buBlip>
            </a:pPr>
            <a:r>
              <a:rPr lang="en-US" sz="2800" dirty="0" smtClean="0">
                <a:latin typeface="Rockwell" panose="02060603020205020403" pitchFamily="18" charset="0"/>
              </a:rPr>
              <a:t>Concern </a:t>
            </a:r>
            <a:r>
              <a:rPr lang="en-US" sz="2800" dirty="0">
                <a:latin typeface="Rockwell" panose="02060603020205020403" pitchFamily="18" charset="0"/>
              </a:rPr>
              <a:t>about </a:t>
            </a:r>
            <a:r>
              <a:rPr lang="en-US" sz="2800" dirty="0" smtClean="0">
                <a:latin typeface="Rockwell" panose="02060603020205020403" pitchFamily="18" charset="0"/>
              </a:rPr>
              <a:t>contents of </a:t>
            </a:r>
            <a:r>
              <a:rPr lang="en-US" sz="2800" dirty="0">
                <a:latin typeface="Rockwell" panose="02060603020205020403" pitchFamily="18" charset="0"/>
              </a:rPr>
              <a:t>informal </a:t>
            </a:r>
            <a:r>
              <a:rPr lang="en-US" sz="2800" dirty="0" smtClean="0">
                <a:latin typeface="Rockwell" panose="02060603020205020403" pitchFamily="18" charset="0"/>
              </a:rPr>
              <a:t>discussion/brainstorming being made public prematurely </a:t>
            </a:r>
            <a:endParaRPr lang="en-US" sz="2800" dirty="0">
              <a:latin typeface="Rockwell" panose="02060603020205020403" pitchFamily="18" charset="0"/>
            </a:endParaRPr>
          </a:p>
          <a:p>
            <a:pPr marL="457200" indent="-457200" algn="l">
              <a:spcBef>
                <a:spcPts val="1200"/>
              </a:spcBef>
              <a:spcAft>
                <a:spcPts val="600"/>
              </a:spcAft>
              <a:buClr>
                <a:srgbClr val="C00000"/>
              </a:buClr>
              <a:buSzPct val="120000"/>
              <a:buBlip>
                <a:blip r:embed="rId3"/>
              </a:buBlip>
            </a:pPr>
            <a:r>
              <a:rPr lang="en-US" sz="2800" dirty="0" smtClean="0">
                <a:latin typeface="Rockwell" panose="02060603020205020403" pitchFamily="18" charset="0"/>
              </a:rPr>
              <a:t>Most zonal &amp; regional online discussion are also limited</a:t>
            </a:r>
          </a:p>
          <a:p>
            <a:pPr marL="457200" indent="-457200" algn="l">
              <a:spcBef>
                <a:spcPts val="1200"/>
              </a:spcBef>
              <a:spcAft>
                <a:spcPts val="600"/>
              </a:spcAft>
              <a:buClr>
                <a:srgbClr val="C00000"/>
              </a:buClr>
              <a:buSzPct val="120000"/>
              <a:buBlip>
                <a:blip r:embed="rId3"/>
              </a:buBlip>
            </a:pPr>
            <a:r>
              <a:rPr lang="en-US" sz="2800" dirty="0" smtClean="0">
                <a:latin typeface="Rockwell" panose="02060603020205020403" pitchFamily="18" charset="0"/>
              </a:rPr>
              <a:t>Participation limited—10 participants responsible for 70%</a:t>
            </a:r>
          </a:p>
          <a:p>
            <a:pPr marL="457200" indent="-457200" algn="l">
              <a:spcBef>
                <a:spcPts val="1200"/>
              </a:spcBef>
              <a:spcAft>
                <a:spcPts val="600"/>
              </a:spcAft>
              <a:buClr>
                <a:srgbClr val="C00000"/>
              </a:buClr>
              <a:buSzPct val="120000"/>
              <a:buBlip>
                <a:blip r:embed="rId3"/>
              </a:buBlip>
            </a:pPr>
            <a:r>
              <a:rPr lang="en-US" sz="2800" dirty="0" smtClean="0">
                <a:latin typeface="Rockwell" panose="02060603020205020403" pitchFamily="18" charset="0"/>
              </a:rPr>
              <a:t>Breaches of confidentiality are common</a:t>
            </a:r>
          </a:p>
        </p:txBody>
      </p:sp>
      <p:sp>
        <p:nvSpPr>
          <p:cNvPr id="8" name="Rectangle 7"/>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7: World Board Response </a:t>
            </a:r>
          </a:p>
        </p:txBody>
      </p:sp>
    </p:spTree>
    <p:extLst>
      <p:ext uri="{BB962C8B-B14F-4D97-AF65-F5344CB8AC3E}">
        <p14:creationId xmlns:p14="http://schemas.microsoft.com/office/powerpoint/2010/main" val="8294356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011800" y="2406951"/>
            <a:ext cx="10903018" cy="4298649"/>
          </a:xfrm>
          <a:ln w="69850" cmpd="dbl">
            <a:noFill/>
          </a:ln>
        </p:spPr>
        <p:txBody>
          <a:bodyPr>
            <a:noAutofit/>
          </a:bodyPr>
          <a:lstStyle/>
          <a:p>
            <a:pPr marL="457200" indent="-457200" algn="l">
              <a:spcBef>
                <a:spcPts val="1200"/>
              </a:spcBef>
              <a:spcAft>
                <a:spcPts val="600"/>
              </a:spcAft>
              <a:buSzPct val="120000"/>
              <a:buBlip>
                <a:blip r:embed="rId3"/>
              </a:buBlip>
            </a:pPr>
            <a:r>
              <a:rPr lang="en-US" sz="2800" dirty="0" smtClean="0">
                <a:latin typeface="Rockwell" panose="02060603020205020403" pitchFamily="18" charset="0"/>
              </a:rPr>
              <a:t>WSC (not WB) decision </a:t>
            </a:r>
          </a:p>
          <a:p>
            <a:pPr marL="457200" indent="-457200" algn="l">
              <a:spcBef>
                <a:spcPts val="1200"/>
              </a:spcBef>
              <a:spcAft>
                <a:spcPts val="600"/>
              </a:spcAft>
              <a:buSzPct val="120000"/>
              <a:buBlip>
                <a:blip r:embed="rId3"/>
              </a:buBlip>
            </a:pPr>
            <a:r>
              <a:rPr lang="en-US" sz="2800" dirty="0" smtClean="0">
                <a:latin typeface="Rockwell" panose="02060603020205020403" pitchFamily="18" charset="0"/>
              </a:rPr>
              <a:t>Concern </a:t>
            </a:r>
            <a:r>
              <a:rPr lang="en-US" sz="2800" dirty="0">
                <a:latin typeface="Rockwell" panose="02060603020205020403" pitchFamily="18" charset="0"/>
              </a:rPr>
              <a:t>about </a:t>
            </a:r>
            <a:r>
              <a:rPr lang="en-US" sz="2800" dirty="0" smtClean="0">
                <a:latin typeface="Rockwell" panose="02060603020205020403" pitchFamily="18" charset="0"/>
              </a:rPr>
              <a:t>contents of </a:t>
            </a:r>
            <a:r>
              <a:rPr lang="en-US" sz="2800" dirty="0">
                <a:latin typeface="Rockwell" panose="02060603020205020403" pitchFamily="18" charset="0"/>
              </a:rPr>
              <a:t>informal </a:t>
            </a:r>
            <a:r>
              <a:rPr lang="en-US" sz="2800" dirty="0" smtClean="0">
                <a:latin typeface="Rockwell" panose="02060603020205020403" pitchFamily="18" charset="0"/>
              </a:rPr>
              <a:t>discussion/brainstorming being made public prematurely </a:t>
            </a:r>
            <a:endParaRPr lang="en-US" sz="2800" dirty="0">
              <a:latin typeface="Rockwell" panose="02060603020205020403" pitchFamily="18" charset="0"/>
            </a:endParaRPr>
          </a:p>
          <a:p>
            <a:pPr marL="457200" indent="-457200" algn="l">
              <a:spcBef>
                <a:spcPts val="1200"/>
              </a:spcBef>
              <a:spcAft>
                <a:spcPts val="600"/>
              </a:spcAft>
              <a:buClr>
                <a:srgbClr val="C00000"/>
              </a:buClr>
              <a:buSzPct val="120000"/>
              <a:buBlip>
                <a:blip r:embed="rId3"/>
              </a:buBlip>
            </a:pPr>
            <a:r>
              <a:rPr lang="en-US" sz="2800" dirty="0" smtClean="0">
                <a:latin typeface="Rockwell" panose="02060603020205020403" pitchFamily="18" charset="0"/>
              </a:rPr>
              <a:t>Most zonal &amp; regional online discussion are also limited</a:t>
            </a:r>
          </a:p>
          <a:p>
            <a:pPr marL="457200" indent="-457200" algn="l">
              <a:spcBef>
                <a:spcPts val="1200"/>
              </a:spcBef>
              <a:spcAft>
                <a:spcPts val="600"/>
              </a:spcAft>
              <a:buClr>
                <a:srgbClr val="C00000"/>
              </a:buClr>
              <a:buSzPct val="120000"/>
              <a:buBlip>
                <a:blip r:embed="rId3"/>
              </a:buBlip>
            </a:pPr>
            <a:r>
              <a:rPr lang="en-US" sz="2800" dirty="0" smtClean="0">
                <a:latin typeface="Rockwell" panose="02060603020205020403" pitchFamily="18" charset="0"/>
              </a:rPr>
              <a:t>Participation limited—10 participants responsible for 70%</a:t>
            </a:r>
          </a:p>
          <a:p>
            <a:pPr marL="457200" indent="-457200" algn="l">
              <a:spcBef>
                <a:spcPts val="1200"/>
              </a:spcBef>
              <a:spcAft>
                <a:spcPts val="600"/>
              </a:spcAft>
              <a:buClr>
                <a:srgbClr val="C00000"/>
              </a:buClr>
              <a:buSzPct val="120000"/>
              <a:buBlip>
                <a:blip r:embed="rId3"/>
              </a:buBlip>
            </a:pPr>
            <a:r>
              <a:rPr lang="en-US" sz="2800" dirty="0" smtClean="0">
                <a:latin typeface="Rockwell" panose="02060603020205020403" pitchFamily="18" charset="0"/>
              </a:rPr>
              <a:t>Breaches of confidentiality are common</a:t>
            </a:r>
          </a:p>
          <a:p>
            <a:pPr marL="457200" indent="-457200" algn="l">
              <a:spcBef>
                <a:spcPts val="1200"/>
              </a:spcBef>
              <a:spcAft>
                <a:spcPts val="600"/>
              </a:spcAft>
              <a:buClr>
                <a:srgbClr val="C00000"/>
              </a:buClr>
              <a:buSzPct val="120000"/>
              <a:buBlip>
                <a:blip r:embed="rId3"/>
              </a:buBlip>
            </a:pPr>
            <a:r>
              <a:rPr lang="en-US" sz="2800" dirty="0" smtClean="0">
                <a:latin typeface="Rockwell" panose="02060603020205020403" pitchFamily="18" charset="0"/>
              </a:rPr>
              <a:t>Real issue: discussion portal that’s relevant, valuable, and safe</a:t>
            </a:r>
          </a:p>
        </p:txBody>
      </p:sp>
      <p:sp>
        <p:nvSpPr>
          <p:cNvPr id="8" name="Rectangle 7"/>
          <p:cNvSpPr/>
          <p:nvPr/>
        </p:nvSpPr>
        <p:spPr>
          <a:xfrm>
            <a:off x="1971673" y="1950510"/>
            <a:ext cx="10141950" cy="133921"/>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43075" y="132273"/>
            <a:ext cx="10370547" cy="13365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1"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7: World Board Response </a:t>
            </a:r>
          </a:p>
        </p:txBody>
      </p:sp>
    </p:spTree>
    <p:extLst>
      <p:ext uri="{BB962C8B-B14F-4D97-AF65-F5344CB8AC3E}">
        <p14:creationId xmlns:p14="http://schemas.microsoft.com/office/powerpoint/2010/main" val="5009347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78451" y="545550"/>
            <a:ext cx="1147219" cy="1176597"/>
            <a:chOff x="578451" y="545550"/>
            <a:chExt cx="1147219" cy="1176597"/>
          </a:xfrm>
        </p:grpSpPr>
        <p:grpSp>
          <p:nvGrpSpPr>
            <p:cNvPr id="21" name="Group 20"/>
            <p:cNvGrpSpPr/>
            <p:nvPr/>
          </p:nvGrpSpPr>
          <p:grpSpPr>
            <a:xfrm>
              <a:off x="578451" y="545550"/>
              <a:ext cx="1147219" cy="1176597"/>
              <a:chOff x="10153426" y="3608259"/>
              <a:chExt cx="1080904" cy="1108583"/>
            </a:xfrm>
          </p:grpSpPr>
          <p:sp>
            <p:nvSpPr>
              <p:cNvPr id="33" name="Oval 32"/>
              <p:cNvSpPr/>
              <p:nvPr/>
            </p:nvSpPr>
            <p:spPr>
              <a:xfrm>
                <a:off x="10153426" y="3608259"/>
                <a:ext cx="1080904" cy="1080902"/>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9" name="Oval 38"/>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40"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22" name="Group 21"/>
            <p:cNvGrpSpPr/>
            <p:nvPr/>
          </p:nvGrpSpPr>
          <p:grpSpPr>
            <a:xfrm>
              <a:off x="693174" y="655852"/>
              <a:ext cx="929256" cy="922194"/>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
        <p:nvSpPr>
          <p:cNvPr id="17" name="TextBox 16"/>
          <p:cNvSpPr txBox="1"/>
          <p:nvPr/>
        </p:nvSpPr>
        <p:spPr>
          <a:xfrm>
            <a:off x="805778" y="1965122"/>
            <a:ext cx="10839517" cy="2123658"/>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7: </a:t>
            </a:r>
            <a:r>
              <a:rPr lang="en-US" sz="3300" dirty="0">
                <a:solidFill>
                  <a:prstClr val="black"/>
                </a:solidFill>
                <a:latin typeface="Rockwell" panose="02060603020205020403" pitchFamily="18" charset="0"/>
              </a:rPr>
              <a:t>That if there continues to be a WSC Participants Discussion Board on NA.org that it be made accessible to non WSC participants; only for viewing, not posting. </a:t>
            </a:r>
          </a:p>
        </p:txBody>
      </p:sp>
      <p:sp>
        <p:nvSpPr>
          <p:cNvPr id="18" name="Subtitle 61"/>
          <p:cNvSpPr txBox="1">
            <a:spLocks/>
          </p:cNvSpPr>
          <p:nvPr/>
        </p:nvSpPr>
        <p:spPr>
          <a:xfrm>
            <a:off x="1049208" y="4456452"/>
            <a:ext cx="880082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allow any interested member to see what our WSC participants are discussing regarding fellowship and world service issues</a:t>
            </a:r>
            <a:r>
              <a:rPr lang="en-US" sz="3000" dirty="0" smtClean="0">
                <a:solidFill>
                  <a:prstClr val="black"/>
                </a:solidFill>
              </a:rPr>
              <a:t>.</a:t>
            </a:r>
          </a:p>
        </p:txBody>
      </p:sp>
    </p:spTree>
    <p:extLst>
      <p:ext uri="{BB962C8B-B14F-4D97-AF65-F5344CB8AC3E}">
        <p14:creationId xmlns:p14="http://schemas.microsoft.com/office/powerpoint/2010/main" val="18337838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3" y="848257"/>
            <a:ext cx="11669482" cy="1615827"/>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8</a:t>
            </a:r>
            <a:r>
              <a:rPr lang="en-US" sz="3300" b="1" dirty="0">
                <a:solidFill>
                  <a:prstClr val="black"/>
                </a:solidFill>
                <a:latin typeface="Rockwell" panose="02060603020205020403" pitchFamily="18" charset="0"/>
              </a:rPr>
              <a:t>: </a:t>
            </a:r>
            <a:r>
              <a:rPr lang="en-US" sz="3300" dirty="0">
                <a:solidFill>
                  <a:prstClr val="black"/>
                </a:solidFill>
                <a:latin typeface="Rockwell" panose="02060603020205020403" pitchFamily="18" charset="0"/>
              </a:rPr>
              <a:t>To direct NAWS to produce a low-cost paperback English version of the Basic Text which contains only the first ten chapters called “Our Program</a:t>
            </a:r>
            <a:r>
              <a:rPr lang="en-US" sz="3300" dirty="0" smtClean="0">
                <a:solidFill>
                  <a:prstClr val="black"/>
                </a:solidFill>
                <a:latin typeface="Rockwell" panose="02060603020205020403" pitchFamily="18" charset="0"/>
              </a:rPr>
              <a:t>”.</a:t>
            </a:r>
            <a:endParaRPr lang="en-US" sz="3300" dirty="0">
              <a:solidFill>
                <a:prstClr val="black"/>
              </a:solidFill>
              <a:latin typeface="Rockwell" panose="02060603020205020403" pitchFamily="18" charset="0"/>
            </a:endParaRP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5901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3" y="848257"/>
            <a:ext cx="11669482" cy="1615827"/>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8</a:t>
            </a:r>
            <a:r>
              <a:rPr lang="en-US" sz="3300" b="1" dirty="0">
                <a:solidFill>
                  <a:prstClr val="black"/>
                </a:solidFill>
                <a:latin typeface="Rockwell" panose="02060603020205020403" pitchFamily="18" charset="0"/>
              </a:rPr>
              <a:t>: </a:t>
            </a:r>
            <a:r>
              <a:rPr lang="en-US" sz="3300" dirty="0">
                <a:solidFill>
                  <a:prstClr val="black"/>
                </a:solidFill>
                <a:latin typeface="Rockwell" panose="02060603020205020403" pitchFamily="18" charset="0"/>
              </a:rPr>
              <a:t>To direct NAWS to produce a low-cost paperback English version of the Basic Text which contains only the first ten chapters called “Our Program</a:t>
            </a:r>
            <a:r>
              <a:rPr lang="en-US" sz="3300" dirty="0" smtClean="0">
                <a:solidFill>
                  <a:prstClr val="black"/>
                </a:solidFill>
                <a:latin typeface="Rockwell" panose="02060603020205020403" pitchFamily="18" charset="0"/>
              </a:rPr>
              <a:t>”.</a:t>
            </a:r>
            <a:endParaRPr lang="en-US" sz="3300" dirty="0">
              <a:solidFill>
                <a:prstClr val="black"/>
              </a:solidFill>
              <a:latin typeface="Rockwell" panose="02060603020205020403" pitchFamily="18" charset="0"/>
            </a:endParaRPr>
          </a:p>
        </p:txBody>
      </p:sp>
      <p:sp>
        <p:nvSpPr>
          <p:cNvPr id="43" name="Subtitle 61"/>
          <p:cNvSpPr txBox="1">
            <a:spLocks/>
          </p:cNvSpPr>
          <p:nvPr/>
        </p:nvSpPr>
        <p:spPr>
          <a:xfrm>
            <a:off x="1231450" y="3537916"/>
            <a:ext cx="880082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provide a cost effective means to carry our message and fulfill our primary purpose</a:t>
            </a:r>
            <a:r>
              <a:rPr lang="en-US" sz="3000" dirty="0" smtClean="0">
                <a:solidFill>
                  <a:prstClr val="black"/>
                </a:solidFill>
              </a:rPr>
              <a:t>.</a:t>
            </a:r>
          </a:p>
          <a:p>
            <a:pPr algn="ctr">
              <a:lnSpc>
                <a:spcPct val="100000"/>
              </a:lnSpc>
              <a:spcBef>
                <a:spcPts val="1800"/>
              </a:spcBef>
              <a:spcAft>
                <a:spcPts val="1200"/>
              </a:spcAft>
              <a:buClr>
                <a:srgbClr val="F65016">
                  <a:lumMod val="75000"/>
                </a:srgbClr>
              </a:buClr>
            </a:pPr>
            <a:endParaRPr lang="en-US" sz="3000" dirty="0">
              <a:solidFill>
                <a:prstClr val="black"/>
              </a:solidFill>
            </a:endParaRP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1278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3" y="848257"/>
            <a:ext cx="11669482" cy="1615827"/>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8</a:t>
            </a:r>
            <a:r>
              <a:rPr lang="en-US" sz="3300" b="1" dirty="0">
                <a:solidFill>
                  <a:prstClr val="black"/>
                </a:solidFill>
                <a:latin typeface="Rockwell" panose="02060603020205020403" pitchFamily="18" charset="0"/>
              </a:rPr>
              <a:t>: </a:t>
            </a:r>
            <a:r>
              <a:rPr lang="en-US" sz="3300" dirty="0">
                <a:solidFill>
                  <a:prstClr val="black"/>
                </a:solidFill>
                <a:latin typeface="Rockwell" panose="02060603020205020403" pitchFamily="18" charset="0"/>
              </a:rPr>
              <a:t>To direct NAWS to produce a low-cost paperback English version of the Basic Text which contains only the first ten chapters called “Our Program</a:t>
            </a:r>
            <a:r>
              <a:rPr lang="en-US" sz="3300" dirty="0" smtClean="0">
                <a:solidFill>
                  <a:prstClr val="black"/>
                </a:solidFill>
                <a:latin typeface="Rockwell" panose="02060603020205020403" pitchFamily="18" charset="0"/>
              </a:rPr>
              <a:t>”.</a:t>
            </a:r>
            <a:endParaRPr lang="en-US" sz="3300" dirty="0">
              <a:solidFill>
                <a:prstClr val="black"/>
              </a:solidFill>
              <a:latin typeface="Rockwell" panose="02060603020205020403" pitchFamily="18" charset="0"/>
            </a:endParaRPr>
          </a:p>
        </p:txBody>
      </p:sp>
      <p:sp>
        <p:nvSpPr>
          <p:cNvPr id="43" name="Subtitle 61"/>
          <p:cNvSpPr txBox="1">
            <a:spLocks/>
          </p:cNvSpPr>
          <p:nvPr/>
        </p:nvSpPr>
        <p:spPr>
          <a:xfrm>
            <a:off x="1231450" y="3537916"/>
            <a:ext cx="880082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provide a cost effective means to carry our message and fulfill our primary purpose</a:t>
            </a:r>
            <a:r>
              <a:rPr lang="en-US" sz="3000" dirty="0" smtClean="0">
                <a:solidFill>
                  <a:prstClr val="black"/>
                </a:solidFill>
              </a:rPr>
              <a:t>.</a:t>
            </a:r>
          </a:p>
          <a:p>
            <a:pPr>
              <a:lnSpc>
                <a:spcPct val="100000"/>
              </a:lnSpc>
              <a:spcBef>
                <a:spcPts val="1800"/>
              </a:spcBef>
              <a:buClr>
                <a:srgbClr val="F65016">
                  <a:lumMod val="75000"/>
                </a:srgbClr>
              </a:buClr>
            </a:pPr>
            <a:r>
              <a:rPr lang="en-US" sz="3000" b="1" dirty="0" smtClean="0">
                <a:solidFill>
                  <a:prstClr val="black"/>
                </a:solidFill>
              </a:rPr>
              <a:t>Maker</a:t>
            </a:r>
            <a:r>
              <a:rPr lang="en-US" sz="3000" dirty="0" smtClean="0">
                <a:solidFill>
                  <a:prstClr val="black"/>
                </a:solidFill>
              </a:rPr>
              <a:t>:</a:t>
            </a:r>
            <a:r>
              <a:rPr lang="en-US" sz="3000" dirty="0">
                <a:solidFill>
                  <a:prstClr val="black"/>
                </a:solidFill>
              </a:rPr>
              <a:t> Oklahoma Region</a:t>
            </a:r>
          </a:p>
          <a:p>
            <a:pPr algn="ctr">
              <a:lnSpc>
                <a:spcPct val="100000"/>
              </a:lnSpc>
              <a:spcBef>
                <a:spcPts val="1800"/>
              </a:spcBef>
              <a:spcAft>
                <a:spcPts val="1200"/>
              </a:spcAft>
              <a:buClr>
                <a:srgbClr val="F65016">
                  <a:lumMod val="75000"/>
                </a:srgbClr>
              </a:buClr>
            </a:pPr>
            <a:endParaRPr lang="en-US" sz="3000" dirty="0">
              <a:solidFill>
                <a:prstClr val="black"/>
              </a:solidFill>
            </a:endParaRP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1286299" y="2872955"/>
            <a:ext cx="441534" cy="566432"/>
            <a:chOff x="1231571" y="4361371"/>
            <a:chExt cx="441534" cy="566432"/>
          </a:xfrm>
        </p:grpSpPr>
        <p:sp>
          <p:nvSpPr>
            <p:cNvPr id="18" name="Oval 17"/>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4201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8: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21437607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1694504" y="1682954"/>
            <a:ext cx="9127376" cy="5175046"/>
          </a:xfrm>
          <a:ln w="69850" cmpd="dbl">
            <a:noFill/>
          </a:ln>
        </p:spPr>
        <p:txBody>
          <a:bodyPr>
            <a:noAutofit/>
          </a:bodyPr>
          <a:lstStyle/>
          <a:p>
            <a:pPr marL="974725" indent="-457200" algn="l">
              <a:lnSpc>
                <a:spcPct val="100000"/>
              </a:lnSpc>
              <a:spcBef>
                <a:spcPts val="1200"/>
              </a:spcBef>
              <a:spcAft>
                <a:spcPts val="1200"/>
              </a:spcAft>
              <a:buClr>
                <a:schemeClr val="accent1">
                  <a:lumMod val="75000"/>
                </a:schemeClr>
              </a:buClr>
              <a:buFont typeface="Arial" panose="020B0604020202020204" pitchFamily="34" charset="0"/>
              <a:buChar char="•"/>
            </a:pPr>
            <a:r>
              <a:rPr lang="en-US" sz="2800" dirty="0" smtClean="0">
                <a:latin typeface="Rockwell" panose="02060603020205020403" pitchFamily="18" charset="0"/>
              </a:rPr>
              <a:t>The </a:t>
            </a:r>
            <a:r>
              <a:rPr lang="en-US" sz="2800" dirty="0">
                <a:latin typeface="Rockwell" panose="02060603020205020403" pitchFamily="18" charset="0"/>
              </a:rPr>
              <a:t>OK Region feels that creating a version of our Basic Text that can be inexpensively distributed to addicts newly exposed to Narcotics Anonymous is crucial to our primary purpose. </a:t>
            </a:r>
            <a:endParaRPr lang="en-US" sz="2800" dirty="0" smtClean="0">
              <a:latin typeface="Rockwell" panose="02060603020205020403"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8: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32982073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1694504" y="1682954"/>
            <a:ext cx="9127376" cy="5175046"/>
          </a:xfrm>
          <a:ln w="69850" cmpd="dbl">
            <a:noFill/>
          </a:ln>
        </p:spPr>
        <p:txBody>
          <a:bodyPr>
            <a:noAutofit/>
          </a:bodyPr>
          <a:lstStyle/>
          <a:p>
            <a:pPr marL="974725" indent="-457200" algn="l">
              <a:lnSpc>
                <a:spcPct val="100000"/>
              </a:lnSpc>
              <a:spcBef>
                <a:spcPts val="1200"/>
              </a:spcBef>
              <a:spcAft>
                <a:spcPts val="1200"/>
              </a:spcAft>
              <a:buClr>
                <a:schemeClr val="accent1">
                  <a:lumMod val="75000"/>
                </a:schemeClr>
              </a:buClr>
              <a:buFont typeface="Arial" panose="020B0604020202020204" pitchFamily="34" charset="0"/>
              <a:buChar char="•"/>
            </a:pPr>
            <a:r>
              <a:rPr lang="en-US" sz="2800" dirty="0" smtClean="0">
                <a:latin typeface="Rockwell" panose="02060603020205020403" pitchFamily="18" charset="0"/>
              </a:rPr>
              <a:t>The </a:t>
            </a:r>
            <a:r>
              <a:rPr lang="en-US" sz="2800" dirty="0">
                <a:latin typeface="Rockwell" panose="02060603020205020403" pitchFamily="18" charset="0"/>
              </a:rPr>
              <a:t>OK Region feels that creating a version of our Basic Text that can be inexpensively distributed to addicts newly exposed to Narcotics Anonymous is crucial to our primary purpose. </a:t>
            </a:r>
            <a:endParaRPr lang="en-US" sz="2800" dirty="0" smtClean="0">
              <a:latin typeface="Rockwell" panose="02060603020205020403" pitchFamily="18" charset="0"/>
            </a:endParaRPr>
          </a:p>
          <a:p>
            <a:pPr marL="974725" indent="-457200" algn="l">
              <a:lnSpc>
                <a:spcPct val="100000"/>
              </a:lnSpc>
              <a:spcBef>
                <a:spcPts val="1200"/>
              </a:spcBef>
              <a:spcAft>
                <a:spcPts val="1200"/>
              </a:spcAft>
              <a:buClr>
                <a:schemeClr val="accent1">
                  <a:lumMod val="75000"/>
                </a:schemeClr>
              </a:buClr>
              <a:buFont typeface="Arial" panose="020B0604020202020204" pitchFamily="34" charset="0"/>
              <a:buChar char="•"/>
            </a:pPr>
            <a:r>
              <a:rPr lang="en-US" sz="2800" dirty="0" smtClean="0">
                <a:latin typeface="Rockwell" panose="02060603020205020403" pitchFamily="18" charset="0"/>
              </a:rPr>
              <a:t>We </a:t>
            </a:r>
            <a:r>
              <a:rPr lang="en-US" sz="2800" dirty="0">
                <a:latin typeface="Rockwell" panose="02060603020205020403" pitchFamily="18" charset="0"/>
              </a:rPr>
              <a:t>believe strongly that if we can get more of this literature into the hands of addicts, they will have a chance to identify and find a new way to live</a:t>
            </a:r>
            <a:r>
              <a:rPr lang="en-US" sz="2800" dirty="0" smtClean="0">
                <a:latin typeface="Rockwell" panose="02060603020205020403" pitchFamily="18" charset="0"/>
              </a:rPr>
              <a:t>.</a:t>
            </a:r>
            <a:endParaRPr lang="en-US" sz="2800" dirty="0">
              <a:latin typeface="Rockwell" panose="02060603020205020403"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a:t>
            </a:r>
            <a:r>
              <a:rPr lang="en-US" sz="5300" dirty="0" smtClean="0">
                <a:latin typeface="Rockwell Condensed" panose="02060603050405020104" pitchFamily="18" charset="0"/>
              </a:rPr>
              <a:t>8: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26951816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9.0&quot;&gt;&lt;object type=&quot;1&quot; unique_id=&quot;10001&quot;&gt;&lt;object type=&quot;2&quot; unique_id=&quot;10847&quot;&gt;&lt;object type=&quot;3&quot; unique_id=&quot;10848&quot;&gt;&lt;property id=&quot;20148&quot; value=&quot;5&quot;/&gt;&lt;property id=&quot;20300&quot; value=&quot;Slide 1&quot;/&gt;&lt;property id=&quot;20307&quot; value=&quot;297&quot;/&gt;&lt;/object&gt;&lt;object type=&quot;3&quot; unique_id=&quot;10849&quot;&gt;&lt;property id=&quot;20148&quot; value=&quot;5&quot;/&gt;&lt;property id=&quot;20300&quot; value=&quot;Slide 2&quot;/&gt;&lt;property id=&quot;20307&quot; value=&quot;298&quot;/&gt;&lt;/object&gt;&lt;object type=&quot;3&quot; unique_id=&quot;10850&quot;&gt;&lt;property id=&quot;20148&quot; value=&quot;5&quot;/&gt;&lt;property id=&quot;20300&quot; value=&quot;Slide 3&quot;/&gt;&lt;property id=&quot;20307&quot; value=&quot;323&quot;/&gt;&lt;/object&gt;&lt;object type=&quot;3&quot; unique_id=&quot;10851&quot;&gt;&lt;property id=&quot;20148&quot; value=&quot;5&quot;/&gt;&lt;property id=&quot;20300&quot; value=&quot;Slide 4&quot;/&gt;&lt;property id=&quot;20307&quot; value=&quot;322&quot;/&gt;&lt;/object&gt;&lt;object type=&quot;3&quot; unique_id=&quot;10852&quot;&gt;&lt;property id=&quot;20148&quot; value=&quot;5&quot;/&gt;&lt;property id=&quot;20300&quot; value=&quot;Slide 5&quot;/&gt;&lt;property id=&quot;20307&quot; value=&quot;321&quot;/&gt;&lt;/object&gt;&lt;object type=&quot;3&quot; unique_id=&quot;10853&quot;&gt;&lt;property id=&quot;20148&quot; value=&quot;5&quot;/&gt;&lt;property id=&quot;20300&quot; value=&quot;Slide 6&quot;/&gt;&lt;property id=&quot;20307&quot; value=&quot;258&quot;/&gt;&lt;/object&gt;&lt;object type=&quot;3&quot; unique_id=&quot;10854&quot;&gt;&lt;property id=&quot;20148&quot; value=&quot;5&quot;/&gt;&lt;property id=&quot;20300&quot; value=&quot;Slide 7&quot;/&gt;&lt;property id=&quot;20307&quot; value=&quot;326&quot;/&gt;&lt;/object&gt;&lt;object type=&quot;3&quot; unique_id=&quot;10855&quot;&gt;&lt;property id=&quot;20148&quot; value=&quot;5&quot;/&gt;&lt;property id=&quot;20300&quot; value=&quot;Slide 8&quot;/&gt;&lt;property id=&quot;20307&quot; value=&quot;325&quot;/&gt;&lt;/object&gt;&lt;object type=&quot;3&quot; unique_id=&quot;10856&quot;&gt;&lt;property id=&quot;20148&quot; value=&quot;5&quot;/&gt;&lt;property id=&quot;20300&quot; value=&quot;Slide 9&quot;/&gt;&lt;property id=&quot;20307&quot; value=&quot;324&quot;/&gt;&lt;/object&gt;&lt;object type=&quot;3&quot; unique_id=&quot;10857&quot;&gt;&lt;property id=&quot;20148&quot; value=&quot;5&quot;/&gt;&lt;property id=&quot;20300&quot; value=&quot;Slide 10&quot;/&gt;&lt;property id=&quot;20307&quot; value=&quot;331&quot;/&gt;&lt;/object&gt;&lt;object type=&quot;3&quot; unique_id=&quot;10858&quot;&gt;&lt;property id=&quot;20148&quot; value=&quot;5&quot;/&gt;&lt;property id=&quot;20300&quot; value=&quot;Slide 11&quot;/&gt;&lt;property id=&quot;20307&quot; value=&quot;330&quot;/&gt;&lt;/object&gt;&lt;object type=&quot;3&quot; unique_id=&quot;10859&quot;&gt;&lt;property id=&quot;20148&quot; value=&quot;5&quot;/&gt;&lt;property id=&quot;20300&quot; value=&quot;Slide 12&quot;/&gt;&lt;property id=&quot;20307&quot; value=&quot;329&quot;/&gt;&lt;/object&gt;&lt;object type=&quot;3&quot; unique_id=&quot;10860&quot;&gt;&lt;property id=&quot;20148&quot; value=&quot;5&quot;/&gt;&lt;property id=&quot;20300&quot; value=&quot;Slide 13&quot;/&gt;&lt;property id=&quot;20307&quot; value=&quot;328&quot;/&gt;&lt;/object&gt;&lt;object type=&quot;3&quot; unique_id=&quot;10861&quot;&gt;&lt;property id=&quot;20148&quot; value=&quot;5&quot;/&gt;&lt;property id=&quot;20300&quot; value=&quot;Slide 14&quot;/&gt;&lt;property id=&quot;20307&quot; value=&quot;327&quot;/&gt;&lt;/object&gt;&lt;object type=&quot;3&quot; unique_id=&quot;10862&quot;&gt;&lt;property id=&quot;20148&quot; value=&quot;5&quot;/&gt;&lt;property id=&quot;20300&quot; value=&quot;Slide 15&quot;/&gt;&lt;property id=&quot;20307&quot; value=&quot;272&quot;/&gt;&lt;/object&gt;&lt;object type=&quot;3&quot; unique_id=&quot;10863&quot;&gt;&lt;property id=&quot;20148&quot; value=&quot;5&quot;/&gt;&lt;property id=&quot;20300&quot; value=&quot;Slide 16&quot;/&gt;&lt;property id=&quot;20307&quot; value=&quot;336&quot;/&gt;&lt;/object&gt;&lt;object type=&quot;3&quot; unique_id=&quot;10864&quot;&gt;&lt;property id=&quot;20148&quot; value=&quot;5&quot;/&gt;&lt;property id=&quot;20300&quot; value=&quot;Slide 17&quot;/&gt;&lt;property id=&quot;20307&quot; value=&quot;335&quot;/&gt;&lt;/object&gt;&lt;object type=&quot;3&quot; unique_id=&quot;10865&quot;&gt;&lt;property id=&quot;20148&quot; value=&quot;5&quot;/&gt;&lt;property id=&quot;20300&quot; value=&quot;Slide 18&quot;/&gt;&lt;property id=&quot;20307&quot; value=&quot;334&quot;/&gt;&lt;/object&gt;&lt;object type=&quot;3&quot; unique_id=&quot;10866&quot;&gt;&lt;property id=&quot;20148&quot; value=&quot;5&quot;/&gt;&lt;property id=&quot;20300&quot; value=&quot;Slide 19&quot;/&gt;&lt;property id=&quot;20307&quot; value=&quot;333&quot;/&gt;&lt;/object&gt;&lt;object type=&quot;3&quot; unique_id=&quot;10867&quot;&gt;&lt;property id=&quot;20148&quot; value=&quot;5&quot;/&gt;&lt;property id=&quot;20300&quot; value=&quot;Slide 20&quot;/&gt;&lt;property id=&quot;20307&quot; value=&quot;332&quot;/&gt;&lt;/object&gt;&lt;object type=&quot;3&quot; unique_id=&quot;10868&quot;&gt;&lt;property id=&quot;20148&quot; value=&quot;5&quot;/&gt;&lt;property id=&quot;20300&quot; value=&quot;Slide 21&quot;/&gt;&lt;property id=&quot;20307&quot; value=&quot;265&quot;/&gt;&lt;/object&gt;&lt;object type=&quot;3&quot; unique_id=&quot;10869&quot;&gt;&lt;property id=&quot;20148&quot; value=&quot;5&quot;/&gt;&lt;property id=&quot;20300&quot; value=&quot;Slide 22&quot;/&gt;&lt;property id=&quot;20307&quot; value=&quot;338&quot;/&gt;&lt;/object&gt;&lt;object type=&quot;3&quot; unique_id=&quot;10870&quot;&gt;&lt;property id=&quot;20148&quot; value=&quot;5&quot;/&gt;&lt;property id=&quot;20300&quot; value=&quot;Slide 23&quot;/&gt;&lt;property id=&quot;20307&quot; value=&quot;337&quot;/&gt;&lt;/object&gt;&lt;object type=&quot;3&quot; unique_id=&quot;10871&quot;&gt;&lt;property id=&quot;20148&quot; value=&quot;5&quot;/&gt;&lt;property id=&quot;20300&quot; value=&quot;Slide 24 - &amp;quot;Motion 3: Rationale by Region &amp;quot;&quot;/&gt;&lt;property id=&quot;20307&quot; value=&quot;273&quot;/&gt;&lt;/object&gt;&lt;object type=&quot;3&quot; unique_id=&quot;10872&quot;&gt;&lt;property id=&quot;20148&quot; value=&quot;5&quot;/&gt;&lt;property id=&quot;20300&quot; value=&quot;Slide 25 - &amp;quot;Motion 3: Rationale by Region &amp;quot;&quot;/&gt;&lt;property id=&quot;20307&quot; value=&quot;341&quot;/&gt;&lt;/object&gt;&lt;object type=&quot;3&quot; unique_id=&quot;10873&quot;&gt;&lt;property id=&quot;20148&quot; value=&quot;5&quot;/&gt;&lt;property id=&quot;20300&quot; value=&quot;Slide 26 - &amp;quot;Motion 3: Rationale by Region &amp;quot;&quot;/&gt;&lt;property id=&quot;20307&quot; value=&quot;340&quot;/&gt;&lt;/object&gt;&lt;object type=&quot;3&quot; unique_id=&quot;10874&quot;&gt;&lt;property id=&quot;20148&quot; value=&quot;5&quot;/&gt;&lt;property id=&quot;20300&quot; value=&quot;Slide 27 - &amp;quot;Motion 3: Rationale by Region &amp;quot;&quot;/&gt;&lt;property id=&quot;20307&quot; value=&quot;339&quot;/&gt;&lt;/object&gt;&lt;object type=&quot;3&quot; unique_id=&quot;10875&quot;&gt;&lt;property id=&quot;20148&quot; value=&quot;5&quot;/&gt;&lt;property id=&quot;20300&quot; value=&quot;Slide 28 - &amp;quot;Motion 3: Rationale by Region &amp;quot;&quot;/&gt;&lt;property id=&quot;20307&quot; value=&quot;259&quot;/&gt;&lt;/object&gt;&lt;object type=&quot;3&quot; unique_id=&quot;10876&quot;&gt;&lt;property id=&quot;20148&quot; value=&quot;5&quot;/&gt;&lt;property id=&quot;20300&quot; value=&quot;Slide 29 - &amp;quot;Motion 3: Rationale by Region &amp;quot;&quot;/&gt;&lt;property id=&quot;20307&quot; value=&quot;345&quot;/&gt;&lt;/object&gt;&lt;object type=&quot;3&quot; unique_id=&quot;10877&quot;&gt;&lt;property id=&quot;20148&quot; value=&quot;5&quot;/&gt;&lt;property id=&quot;20300&quot; value=&quot;Slide 30 - &amp;quot;Motion 3: Rationale by Region &amp;quot;&quot;/&gt;&lt;property id=&quot;20307&quot; value=&quot;344&quot;/&gt;&lt;/object&gt;&lt;object type=&quot;3&quot; unique_id=&quot;10878&quot;&gt;&lt;property id=&quot;20148&quot; value=&quot;5&quot;/&gt;&lt;property id=&quot;20300&quot; value=&quot;Slide 31 - &amp;quot;Motion 3: Rationale by Region &amp;quot;&quot;/&gt;&lt;property id=&quot;20307&quot; value=&quot;343&quot;/&gt;&lt;/object&gt;&lt;object type=&quot;3&quot; unique_id=&quot;10879&quot;&gt;&lt;property id=&quot;20148&quot; value=&quot;5&quot;/&gt;&lt;property id=&quot;20300&quot; value=&quot;Slide 32 - &amp;quot;Motion 3: Rationale by Region &amp;quot;&quot;/&gt;&lt;property id=&quot;20307&quot; value=&quot;342&quot;/&gt;&lt;/object&gt;&lt;object type=&quot;3&quot; unique_id=&quot;10880&quot;&gt;&lt;property id=&quot;20148&quot; value=&quot;5&quot;/&gt;&lt;property id=&quot;20300&quot; value=&quot;Slide 33&quot;/&gt;&lt;property id=&quot;20307&quot; value=&quot;274&quot;/&gt;&lt;/object&gt;&lt;object type=&quot;3&quot; unique_id=&quot;10881&quot;&gt;&lt;property id=&quot;20148&quot; value=&quot;5&quot;/&gt;&lt;property id=&quot;20300&quot; value=&quot;Slide 34&quot;/&gt;&lt;property id=&quot;20307&quot; value=&quot;348&quot;/&gt;&lt;/object&gt;&lt;object type=&quot;3&quot; unique_id=&quot;10882&quot;&gt;&lt;property id=&quot;20148&quot; value=&quot;5&quot;/&gt;&lt;property id=&quot;20300&quot; value=&quot;Slide 35&quot;/&gt;&lt;property id=&quot;20307&quot; value=&quot;347&quot;/&gt;&lt;/object&gt;&lt;object type=&quot;3&quot; unique_id=&quot;10883&quot;&gt;&lt;property id=&quot;20148&quot; value=&quot;5&quot;/&gt;&lt;property id=&quot;20300&quot; value=&quot;Slide 36&quot;/&gt;&lt;property id=&quot;20307&quot; value=&quot;346&quot;/&gt;&lt;/object&gt;&lt;object type=&quot;3&quot; unique_id=&quot;10884&quot;&gt;&lt;property id=&quot;20148&quot; value=&quot;5&quot;/&gt;&lt;property id=&quot;20300&quot; value=&quot;Slide 37&quot;/&gt;&lt;property id=&quot;20307&quot; value=&quot;349&quot;/&gt;&lt;/object&gt;&lt;object type=&quot;3&quot; unique_id=&quot;10885&quot;&gt;&lt;property id=&quot;20148&quot; value=&quot;5&quot;/&gt;&lt;property id=&quot;20300&quot; value=&quot;Slide 38&quot;/&gt;&lt;property id=&quot;20307&quot; value=&quot;353&quot;/&gt;&lt;/object&gt;&lt;object type=&quot;3&quot; unique_id=&quot;10886&quot;&gt;&lt;property id=&quot;20148&quot; value=&quot;5&quot;/&gt;&lt;property id=&quot;20300&quot; value=&quot;Slide 40&quot;/&gt;&lt;property id=&quot;20307&quot; value=&quot;352&quot;/&gt;&lt;/object&gt;&lt;object type=&quot;3&quot; unique_id=&quot;10887&quot;&gt;&lt;property id=&quot;20148&quot; value=&quot;5&quot;/&gt;&lt;property id=&quot;20300&quot; value=&quot;Slide 41&quot;/&gt;&lt;property id=&quot;20307&quot; value=&quot;351&quot;/&gt;&lt;/object&gt;&lt;object type=&quot;3&quot; unique_id=&quot;10888&quot;&gt;&lt;property id=&quot;20148&quot; value=&quot;5&quot;/&gt;&lt;property id=&quot;20300&quot; value=&quot;Slide 42&quot;/&gt;&lt;property id=&quot;20307&quot; value=&quot;278&quot;/&gt;&lt;/object&gt;&lt;object type=&quot;3&quot; unique_id=&quot;10889&quot;&gt;&lt;property id=&quot;20148&quot; value=&quot;5&quot;/&gt;&lt;property id=&quot;20300&quot; value=&quot;Slide 43&quot;/&gt;&lt;property id=&quot;20307&quot; value=&quot;361&quot;/&gt;&lt;/object&gt;&lt;object type=&quot;3&quot; unique_id=&quot;10890&quot;&gt;&lt;property id=&quot;20148&quot; value=&quot;5&quot;/&gt;&lt;property id=&quot;20300&quot; value=&quot;Slide 44&quot;/&gt;&lt;property id=&quot;20307&quot; value=&quot;360&quot;/&gt;&lt;/object&gt;&lt;object type=&quot;3&quot; unique_id=&quot;10891&quot;&gt;&lt;property id=&quot;20148&quot; value=&quot;5&quot;/&gt;&lt;property id=&quot;20300&quot; value=&quot;Slide 45&quot;/&gt;&lt;property id=&quot;20307&quot; value=&quot;359&quot;/&gt;&lt;/object&gt;&lt;object type=&quot;3&quot; unique_id=&quot;10892&quot;&gt;&lt;property id=&quot;20148&quot; value=&quot;5&quot;/&gt;&lt;property id=&quot;20300&quot; value=&quot;Slide 46&quot;/&gt;&lt;property id=&quot;20307&quot; value=&quot;358&quot;/&gt;&lt;/object&gt;&lt;object type=&quot;3&quot; unique_id=&quot;10893&quot;&gt;&lt;property id=&quot;20148&quot; value=&quot;5&quot;/&gt;&lt;property id=&quot;20300&quot; value=&quot;Slide 47&quot;/&gt;&lt;property id=&quot;20307&quot; value=&quot;357&quot;/&gt;&lt;/object&gt;&lt;object type=&quot;3&quot; unique_id=&quot;10894&quot;&gt;&lt;property id=&quot;20148&quot; value=&quot;5&quot;/&gt;&lt;property id=&quot;20300&quot; value=&quot;Slide 48&quot;/&gt;&lt;property id=&quot;20307&quot; value=&quot;356&quot;/&gt;&lt;/object&gt;&lt;object type=&quot;3&quot; unique_id=&quot;10895&quot;&gt;&lt;property id=&quot;20148&quot; value=&quot;5&quot;/&gt;&lt;property id=&quot;20300&quot; value=&quot;Slide 49&quot;/&gt;&lt;property id=&quot;20307&quot; value=&quot;355&quot;/&gt;&lt;/object&gt;&lt;object type=&quot;3&quot; unique_id=&quot;10896&quot;&gt;&lt;property id=&quot;20148&quot; value=&quot;5&quot;/&gt;&lt;property id=&quot;20300&quot; value=&quot;Slide 50&quot;/&gt;&lt;property id=&quot;20307&quot; value=&quot;354&quot;/&gt;&lt;/object&gt;&lt;object type=&quot;3&quot; unique_id=&quot;10897&quot;&gt;&lt;property id=&quot;20148&quot; value=&quot;5&quot;/&gt;&lt;property id=&quot;20300&quot; value=&quot;Slide 51&quot;/&gt;&lt;property id=&quot;20307&quot; value=&quot;363&quot;/&gt;&lt;/object&gt;&lt;object type=&quot;3&quot; unique_id=&quot;10898&quot;&gt;&lt;property id=&quot;20148&quot; value=&quot;5&quot;/&gt;&lt;property id=&quot;20300&quot; value=&quot;Slide 52&quot;/&gt;&lt;property id=&quot;20307&quot; value=&quot;280&quot;/&gt;&lt;/object&gt;&lt;object type=&quot;3&quot; unique_id=&quot;10899&quot;&gt;&lt;property id=&quot;20148&quot; value=&quot;5&quot;/&gt;&lt;property id=&quot;20300&quot; value=&quot;Slide 53&quot;/&gt;&lt;property id=&quot;20307&quot; value=&quot;366&quot;/&gt;&lt;/object&gt;&lt;object type=&quot;3&quot; unique_id=&quot;10900&quot;&gt;&lt;property id=&quot;20148&quot; value=&quot;5&quot;/&gt;&lt;property id=&quot;20300&quot; value=&quot;Slide 54&quot;/&gt;&lt;property id=&quot;20307&quot; value=&quot;365&quot;/&gt;&lt;/object&gt;&lt;object type=&quot;3&quot; unique_id=&quot;10901&quot;&gt;&lt;property id=&quot;20148&quot; value=&quot;5&quot;/&gt;&lt;property id=&quot;20300&quot; value=&quot;Slide 55&quot;/&gt;&lt;property id=&quot;20307&quot; value=&quot;364&quot;/&gt;&lt;/object&gt;&lt;object type=&quot;3&quot; unique_id=&quot;10902&quot;&gt;&lt;property id=&quot;20148&quot; value=&quot;5&quot;/&gt;&lt;property id=&quot;20300&quot; value=&quot;Slide 56&quot;/&gt;&lt;property id=&quot;20307&quot; value=&quot;313&quot;/&gt;&lt;/object&gt;&lt;object type=&quot;3&quot; unique_id=&quot;10903&quot;&gt;&lt;property id=&quot;20148&quot; value=&quot;5&quot;/&gt;&lt;property id=&quot;20300&quot; value=&quot;Slide 57&quot;/&gt;&lt;property id=&quot;20307&quot; value=&quot;371&quot;/&gt;&lt;/object&gt;&lt;object type=&quot;3&quot; unique_id=&quot;10904&quot;&gt;&lt;property id=&quot;20148&quot; value=&quot;5&quot;/&gt;&lt;property id=&quot;20300&quot; value=&quot;Slide 58&quot;/&gt;&lt;property id=&quot;20307&quot; value=&quot;370&quot;/&gt;&lt;/object&gt;&lt;object type=&quot;3&quot; unique_id=&quot;10905&quot;&gt;&lt;property id=&quot;20148&quot; value=&quot;5&quot;/&gt;&lt;property id=&quot;20300&quot; value=&quot;Slide 59&quot;/&gt;&lt;property id=&quot;20307&quot; value=&quot;369&quot;/&gt;&lt;/object&gt;&lt;object type=&quot;3&quot; unique_id=&quot;10906&quot;&gt;&lt;property id=&quot;20148&quot; value=&quot;5&quot;/&gt;&lt;property id=&quot;20300&quot; value=&quot;Slide 60&quot;/&gt;&lt;property id=&quot;20307&quot; value=&quot;368&quot;/&gt;&lt;/object&gt;&lt;object type=&quot;3&quot; unique_id=&quot;10907&quot;&gt;&lt;property id=&quot;20148&quot; value=&quot;5&quot;/&gt;&lt;property id=&quot;20300&quot; value=&quot;Slide 61&quot;/&gt;&lt;property id=&quot;20307&quot; value=&quot;367&quot;/&gt;&lt;/object&gt;&lt;object type=&quot;3&quot; unique_id=&quot;10908&quot;&gt;&lt;property id=&quot;20148&quot; value=&quot;5&quot;/&gt;&lt;property id=&quot;20300&quot; value=&quot;Slide 62&quot;/&gt;&lt;property id=&quot;20307&quot; value=&quot;372&quot;/&gt;&lt;/object&gt;&lt;object type=&quot;3&quot; unique_id=&quot;10909&quot;&gt;&lt;property id=&quot;20148&quot; value=&quot;5&quot;/&gt;&lt;property id=&quot;20300&quot; value=&quot;Slide 63&quot;/&gt;&lt;property id=&quot;20307&quot; value=&quot;285&quot;/&gt;&lt;/object&gt;&lt;object type=&quot;3&quot; unique_id=&quot;10910&quot;&gt;&lt;property id=&quot;20148&quot; value=&quot;5&quot;/&gt;&lt;property id=&quot;20300&quot; value=&quot;Slide 64&quot;/&gt;&lt;property id=&quot;20307&quot; value=&quot;375&quot;/&gt;&lt;/object&gt;&lt;object type=&quot;3&quot; unique_id=&quot;10911&quot;&gt;&lt;property id=&quot;20148&quot; value=&quot;5&quot;/&gt;&lt;property id=&quot;20300&quot; value=&quot;Slide 65&quot;/&gt;&lt;property id=&quot;20307&quot; value=&quot;374&quot;/&gt;&lt;/object&gt;&lt;object type=&quot;3&quot; unique_id=&quot;10912&quot;&gt;&lt;property id=&quot;20148&quot; value=&quot;5&quot;/&gt;&lt;property id=&quot;20300&quot; value=&quot;Slide 66 - &amp;quot;Motion 6: Rationale by Region &amp;quot;&quot;/&gt;&lt;property id=&quot;20307&quot; value=&quot;376&quot;/&gt;&lt;/object&gt;&lt;object type=&quot;3&quot; unique_id=&quot;10913&quot;&gt;&lt;property id=&quot;20148&quot; value=&quot;5&quot;/&gt;&lt;property id=&quot;20300&quot; value=&quot;Slide 67 - &amp;quot;Motion 6: Rationale by Region &amp;quot;&quot;/&gt;&lt;property id=&quot;20307&quot; value=&quot;286&quot;/&gt;&lt;/object&gt;&lt;object type=&quot;3&quot; unique_id=&quot;10914&quot;&gt;&lt;property id=&quot;20148&quot; value=&quot;5&quot;/&gt;&lt;property id=&quot;20300&quot; value=&quot;Slide 68 - &amp;quot;Motion 6: Rationale by Region &amp;quot;&quot;/&gt;&lt;property id=&quot;20307&quot; value=&quot;379&quot;/&gt;&lt;/object&gt;&lt;object type=&quot;3&quot; unique_id=&quot;10915&quot;&gt;&lt;property id=&quot;20148&quot; value=&quot;5&quot;/&gt;&lt;property id=&quot;20300&quot; value=&quot;Slide 69 - &amp;quot;Motion 6: Rationale by Region &amp;quot;&quot;/&gt;&lt;property id=&quot;20307&quot; value=&quot;378&quot;/&gt;&lt;/object&gt;&lt;object type=&quot;3&quot; unique_id=&quot;10916&quot;&gt;&lt;property id=&quot;20148&quot; value=&quot;5&quot;/&gt;&lt;property id=&quot;20300&quot; value=&quot;Slide 70 - &amp;quot;Motion 6: Rationale by Region &amp;quot;&quot;/&gt;&lt;property id=&quot;20307&quot; value=&quot;377&quot;/&gt;&lt;/object&gt;&lt;object type=&quot;3&quot; unique_id=&quot;10917&quot;&gt;&lt;property id=&quot;20148&quot; value=&quot;5&quot;/&gt;&lt;property id=&quot;20300&quot; value=&quot;Slide 71 - &amp;quot;Motion 6: Rationale by Region &amp;quot;&quot;/&gt;&lt;property id=&quot;20307&quot; value=&quot;287&quot;/&gt;&lt;/object&gt;&lt;object type=&quot;3&quot; unique_id=&quot;10918&quot;&gt;&lt;property id=&quot;20148&quot; value=&quot;5&quot;/&gt;&lt;property id=&quot;20300&quot; value=&quot;Slide 72 - &amp;quot;Motion 6: Rationale by Region &amp;quot;&quot;/&gt;&lt;property id=&quot;20307&quot; value=&quot;381&quot;/&gt;&lt;/object&gt;&lt;object type=&quot;3&quot; unique_id=&quot;10919&quot;&gt;&lt;property id=&quot;20148&quot; value=&quot;5&quot;/&gt;&lt;property id=&quot;20300&quot; value=&quot;Slide 73 - &amp;quot;Motion 6: Rationale by Region &amp;quot;&quot;/&gt;&lt;property id=&quot;20307&quot; value=&quot;380&quot;/&gt;&lt;/object&gt;&lt;object type=&quot;3&quot; unique_id=&quot;10920&quot;&gt;&lt;property id=&quot;20148&quot; value=&quot;5&quot;/&gt;&lt;property id=&quot;20300&quot; value=&quot;Slide 74&quot;/&gt;&lt;property id=&quot;20307&quot; value=&quot;288&quot;/&gt;&lt;/object&gt;&lt;object type=&quot;3&quot; unique_id=&quot;10921&quot;&gt;&lt;property id=&quot;20148&quot; value=&quot;5&quot;/&gt;&lt;property id=&quot;20300&quot; value=&quot;Slide 75&quot;/&gt;&lt;property id=&quot;20307&quot; value=&quot;385&quot;/&gt;&lt;/object&gt;&lt;object type=&quot;3&quot; unique_id=&quot;10922&quot;&gt;&lt;property id=&quot;20148&quot; value=&quot;5&quot;/&gt;&lt;property id=&quot;20300&quot; value=&quot;Slide 76&quot;/&gt;&lt;property id=&quot;20307&quot; value=&quot;384&quot;/&gt;&lt;/object&gt;&lt;object type=&quot;3&quot; unique_id=&quot;10923&quot;&gt;&lt;property id=&quot;20148&quot; value=&quot;5&quot;/&gt;&lt;property id=&quot;20300&quot; value=&quot;Slide 77&quot;/&gt;&lt;property id=&quot;20307&quot; value=&quot;383&quot;/&gt;&lt;/object&gt;&lt;object type=&quot;3&quot; unique_id=&quot;10924&quot;&gt;&lt;property id=&quot;20148&quot; value=&quot;5&quot;/&gt;&lt;property id=&quot;20300&quot; value=&quot;Slide 78&quot;/&gt;&lt;property id=&quot;20307&quot; value=&quot;382&quot;/&gt;&lt;/object&gt;&lt;object type=&quot;3&quot; unique_id=&quot;10925&quot;&gt;&lt;property id=&quot;20148&quot; value=&quot;5&quot;/&gt;&lt;property id=&quot;20300&quot; value=&quot;Slide 79&quot;/&gt;&lt;property id=&quot;20307&quot; value=&quot;386&quot;/&gt;&lt;/object&gt;&lt;object type=&quot;3&quot; unique_id=&quot;10926&quot;&gt;&lt;property id=&quot;20148&quot; value=&quot;5&quot;/&gt;&lt;property id=&quot;20300&quot; value=&quot;Slide 80&quot;/&gt;&lt;property id=&quot;20307&quot; value=&quot;289&quot;/&gt;&lt;/object&gt;&lt;object type=&quot;3&quot; unique_id=&quot;10927&quot;&gt;&lt;property id=&quot;20148&quot; value=&quot;5&quot;/&gt;&lt;property id=&quot;20300&quot; value=&quot;Slide 81&quot;/&gt;&lt;property id=&quot;20307&quot; value=&quot;389&quot;/&gt;&lt;/object&gt;&lt;object type=&quot;3&quot; unique_id=&quot;10928&quot;&gt;&lt;property id=&quot;20148&quot; value=&quot;5&quot;/&gt;&lt;property id=&quot;20300&quot; value=&quot;Slide 82&quot;/&gt;&lt;property id=&quot;20307&quot; value=&quot;388&quot;/&gt;&lt;/object&gt;&lt;object type=&quot;3&quot; unique_id=&quot;10929&quot;&gt;&lt;property id=&quot;20148&quot; value=&quot;5&quot;/&gt;&lt;property id=&quot;20300&quot; value=&quot;Slide 83 - &amp;quot;Motion 7: Rationale by Region &amp;quot;&quot;/&gt;&lt;property id=&quot;20307&quot; value=&quot;290&quot;/&gt;&lt;/object&gt;&lt;object type=&quot;3&quot; unique_id=&quot;10930&quot;&gt;&lt;property id=&quot;20148&quot; value=&quot;5&quot;/&gt;&lt;property id=&quot;20300&quot; value=&quot;Slide 84 - &amp;quot;Motion 7: Rationale by Region &amp;quot;&quot;/&gt;&lt;property id=&quot;20307&quot; value=&quot;390&quot;/&gt;&lt;/object&gt;&lt;object type=&quot;3&quot; unique_id=&quot;10931&quot;&gt;&lt;property id=&quot;20148&quot; value=&quot;5&quot;/&gt;&lt;property id=&quot;20300&quot; value=&quot;Slide 85 - &amp;quot;Motion 7: Rationale by Region &amp;quot;&quot;/&gt;&lt;property id=&quot;20307&quot; value=&quot;391&quot;/&gt;&lt;/object&gt;&lt;object type=&quot;3&quot; unique_id=&quot;10932&quot;&gt;&lt;property id=&quot;20148&quot; value=&quot;5&quot;/&gt;&lt;property id=&quot;20300&quot; value=&quot;Slide 86&quot;/&gt;&lt;property id=&quot;20307&quot; value=&quot;292&quot;/&gt;&lt;/object&gt;&lt;object type=&quot;3&quot; unique_id=&quot;10933&quot;&gt;&lt;property id=&quot;20148&quot; value=&quot;5&quot;/&gt;&lt;property id=&quot;20300&quot; value=&quot;Slide 87&quot;/&gt;&lt;property id=&quot;20307&quot; value=&quot;397&quot;/&gt;&lt;/object&gt;&lt;object type=&quot;3&quot; unique_id=&quot;10934&quot;&gt;&lt;property id=&quot;20148&quot; value=&quot;5&quot;/&gt;&lt;property id=&quot;20300&quot; value=&quot;Slide 88&quot;/&gt;&lt;property id=&quot;20307&quot; value=&quot;396&quot;/&gt;&lt;/object&gt;&lt;object type=&quot;3&quot; unique_id=&quot;10935&quot;&gt;&lt;property id=&quot;20148&quot; value=&quot;5&quot;/&gt;&lt;property id=&quot;20300&quot; value=&quot;Slide 89&quot;/&gt;&lt;property id=&quot;20307&quot; value=&quot;395&quot;/&gt;&lt;/object&gt;&lt;object type=&quot;3&quot; unique_id=&quot;10936&quot;&gt;&lt;property id=&quot;20148&quot; value=&quot;5&quot;/&gt;&lt;property id=&quot;20300&quot; value=&quot;Slide 90&quot;/&gt;&lt;property id=&quot;20307&quot; value=&quot;394&quot;/&gt;&lt;/object&gt;&lt;object type=&quot;3&quot; unique_id=&quot;10937&quot;&gt;&lt;property id=&quot;20148&quot; value=&quot;5&quot;/&gt;&lt;property id=&quot;20300&quot; value=&quot;Slide 91&quot;/&gt;&lt;property id=&quot;20307&quot; value=&quot;393&quot;/&gt;&lt;/object&gt;&lt;object type=&quot;3&quot; unique_id=&quot;10938&quot;&gt;&lt;property id=&quot;20148&quot; value=&quot;5&quot;/&gt;&lt;property id=&quot;20300&quot; value=&quot;Slide 92&quot;/&gt;&lt;property id=&quot;20307&quot; value=&quot;392&quot;/&gt;&lt;/object&gt;&lt;object type=&quot;3&quot; unique_id=&quot;10939&quot;&gt;&lt;property id=&quot;20148&quot; value=&quot;5&quot;/&gt;&lt;property id=&quot;20300&quot; value=&quot;Slide 93&quot;/&gt;&lt;property id=&quot;20307&quot; value=&quot;398&quot;/&gt;&lt;/object&gt;&lt;object type=&quot;3&quot; unique_id=&quot;10940&quot;&gt;&lt;property id=&quot;20148&quot; value=&quot;5&quot;/&gt;&lt;property id=&quot;20300&quot; value=&quot;Slide 94&quot;/&gt;&lt;property id=&quot;20307&quot; value=&quot;293&quot;/&gt;&lt;/object&gt;&lt;object type=&quot;3&quot; unique_id=&quot;10941&quot;&gt;&lt;property id=&quot;20148&quot; value=&quot;5&quot;/&gt;&lt;property id=&quot;20300&quot; value=&quot;Slide 95&quot;/&gt;&lt;property id=&quot;20307&quot; value=&quot;400&quot;/&gt;&lt;/object&gt;&lt;object type=&quot;3&quot; unique_id=&quot;10942&quot;&gt;&lt;property id=&quot;20148&quot; value=&quot;5&quot;/&gt;&lt;property id=&quot;20300&quot; value=&quot;Slide 96&quot;/&gt;&lt;property id=&quot;20307&quot; value=&quot;401&quot;/&gt;&lt;/object&gt;&lt;object type=&quot;3&quot; unique_id=&quot;10943&quot;&gt;&lt;property id=&quot;20148&quot; value=&quot;5&quot;/&gt;&lt;property id=&quot;20300&quot; value=&quot;Slide 97 - &amp;quot;Motion 8: Rationale by Region &amp;quot;&quot;/&gt;&lt;property id=&quot;20307&quot; value=&quot;296&quot;/&gt;&lt;/object&gt;&lt;object type=&quot;3&quot; unique_id=&quot;10944&quot;&gt;&lt;property id=&quot;20148&quot; value=&quot;5&quot;/&gt;&lt;property id=&quot;20300&quot; value=&quot;Slide 98 - &amp;quot;Motion 8: Rationale by Region &amp;quot;&quot;/&gt;&lt;property id=&quot;20307&quot; value=&quot;403&quot;/&gt;&lt;/object&gt;&lt;object type=&quot;3&quot; unique_id=&quot;10945&quot;&gt;&lt;property id=&quot;20148&quot; value=&quot;5&quot;/&gt;&lt;property id=&quot;20300&quot; value=&quot;Slide 99 - &amp;quot;Motion 8: Rationale by Region &amp;quot;&quot;/&gt;&lt;property id=&quot;20307&quot; value=&quot;402&quot;/&gt;&lt;/object&gt;&lt;object type=&quot;3&quot; unique_id=&quot;10946&quot;&gt;&lt;property id=&quot;20148&quot; value=&quot;5&quot;/&gt;&lt;property id=&quot;20300&quot; value=&quot;Slide 100 - &amp;quot;Motion 8: Rationale by Region &amp;quot;&quot;/&gt;&lt;property id=&quot;20307&quot; value=&quot;294&quot;/&gt;&lt;/object&gt;&lt;object type=&quot;3&quot; unique_id=&quot;10947&quot;&gt;&lt;property id=&quot;20148&quot; value=&quot;5&quot;/&gt;&lt;property id=&quot;20300&quot; value=&quot;Slide 101 - &amp;quot;Motion 8: Rationale by Region &amp;quot;&quot;/&gt;&lt;property id=&quot;20307&quot; value=&quot;406&quot;/&gt;&lt;/object&gt;&lt;object type=&quot;3&quot; unique_id=&quot;10948&quot;&gt;&lt;property id=&quot;20148&quot; value=&quot;5&quot;/&gt;&lt;property id=&quot;20300&quot; value=&quot;Slide 102 - &amp;quot;Motion 8: Rationale by Region &amp;quot;&quot;/&gt;&lt;property id=&quot;20307&quot; value=&quot;405&quot;/&gt;&lt;/object&gt;&lt;object type=&quot;3&quot; unique_id=&quot;10949&quot;&gt;&lt;property id=&quot;20148&quot; value=&quot;5&quot;/&gt;&lt;property id=&quot;20300&quot; value=&quot;Slide 103 - &amp;quot;Motion 8: Rationale by Region &amp;quot;&quot;/&gt;&lt;property id=&quot;20307&quot; value=&quot;404&quot;/&gt;&lt;/object&gt;&lt;object type=&quot;3&quot; unique_id=&quot;10950&quot;&gt;&lt;property id=&quot;20148&quot; value=&quot;5&quot;/&gt;&lt;property id=&quot;20300&quot; value=&quot;Slide 104&quot;/&gt;&lt;property id=&quot;20307&quot; value=&quot;295&quot;/&gt;&lt;/object&gt;&lt;object type=&quot;3&quot; unique_id=&quot;10951&quot;&gt;&lt;property id=&quot;20148&quot; value=&quot;5&quot;/&gt;&lt;property id=&quot;20300&quot; value=&quot;Slide 105&quot;/&gt;&lt;property id=&quot;20307&quot; value=&quot;414&quot;/&gt;&lt;/object&gt;&lt;object type=&quot;3&quot; unique_id=&quot;10952&quot;&gt;&lt;property id=&quot;20148&quot; value=&quot;5&quot;/&gt;&lt;property id=&quot;20300&quot; value=&quot;Slide 106&quot;/&gt;&lt;property id=&quot;20307&quot; value=&quot;413&quot;/&gt;&lt;/object&gt;&lt;object type=&quot;3&quot; unique_id=&quot;10958&quot;&gt;&lt;property id=&quot;20148&quot; value=&quot;5&quot;/&gt;&lt;property id=&quot;20300&quot; value=&quot;Slide 107&quot;/&gt;&lt;property id=&quot;20307&quot; value=&quot;407&quot;/&gt;&lt;/object&gt;&lt;object type=&quot;3&quot; unique_id=&quot;10959&quot;&gt;&lt;property id=&quot;20148&quot; value=&quot;5&quot;/&gt;&lt;property id=&quot;20300&quot; value=&quot;Slide 113&quot;/&gt;&lt;property id=&quot;20307&quot; value=&quot;320&quot;/&gt;&lt;/object&gt;&lt;object type=&quot;3&quot; unique_id=&quot;10960&quot;&gt;&lt;property id=&quot;20148&quot; value=&quot;5&quot;/&gt;&lt;property id=&quot;20300&quot; value=&quot;Slide 114&quot;/&gt;&lt;property id=&quot;20307&quot; value=&quot;418&quot;/&gt;&lt;/object&gt;&lt;object type=&quot;3&quot; unique_id=&quot;10961&quot;&gt;&lt;property id=&quot;20148&quot; value=&quot;5&quot;/&gt;&lt;property id=&quot;20300&quot; value=&quot;Slide 115&quot;/&gt;&lt;property id=&quot;20307&quot; value=&quot;417&quot;/&gt;&lt;/object&gt;&lt;object type=&quot;3&quot; unique_id=&quot;10962&quot;&gt;&lt;property id=&quot;20148&quot; value=&quot;5&quot;/&gt;&lt;property id=&quot;20300&quot; value=&quot;Slide 116&quot;/&gt;&lt;property id=&quot;20307&quot; value=&quot;416&quot;/&gt;&lt;/object&gt;&lt;object type=&quot;3&quot; unique_id=&quot;10963&quot;&gt;&lt;property id=&quot;20148&quot; value=&quot;5&quot;/&gt;&lt;property id=&quot;20300&quot; value=&quot;Slide 117&quot;/&gt;&lt;property id=&quot;20307&quot; value=&quot;415&quot;/&gt;&lt;/object&gt;&lt;object type=&quot;3&quot; unique_id=&quot;10964&quot;&gt;&lt;property id=&quot;20148&quot; value=&quot;5&quot;/&gt;&lt;property id=&quot;20300&quot; value=&quot;Slide 118&quot;/&gt;&lt;property id=&quot;20307&quot; value=&quot;420&quot;/&gt;&lt;/object&gt;&lt;object type=&quot;3&quot; unique_id=&quot;10965&quot;&gt;&lt;property id=&quot;20148&quot; value=&quot;5&quot;/&gt;&lt;property id=&quot;20300&quot; value=&quot;Slide 119&quot;/&gt;&lt;property id=&quot;20307&quot; value=&quot;423&quot;/&gt;&lt;/object&gt;&lt;object type=&quot;3&quot; unique_id=&quot;10966&quot;&gt;&lt;property id=&quot;20148&quot; value=&quot;5&quot;/&gt;&lt;property id=&quot;20300&quot; value=&quot;Slide 120&quot;/&gt;&lt;property id=&quot;20307&quot; value=&quot;421&quot;/&gt;&lt;/object&gt;&lt;object type=&quot;3&quot; unique_id=&quot;11451&quot;&gt;&lt;property id=&quot;20148&quot; value=&quot;5&quot;/&gt;&lt;property id=&quot;20300&quot; value=&quot;Slide 39&quot;/&gt;&lt;property id=&quot;20307&quot; value=&quot;424&quot;/&gt;&lt;/object&gt;&lt;object type=&quot;3&quot; unique_id=&quot;12688&quot;&gt;&lt;property id=&quot;20148&quot; value=&quot;5&quot;/&gt;&lt;property id=&quot;20300&quot; value=&quot;Slide 108&quot;/&gt;&lt;property id=&quot;20307&quot; value=&quot;429&quot;/&gt;&lt;/object&gt;&lt;object type=&quot;3&quot; unique_id=&quot;12689&quot;&gt;&lt;property id=&quot;20148&quot; value=&quot;5&quot;/&gt;&lt;property id=&quot;20300&quot; value=&quot;Slide 109&quot;/&gt;&lt;property id=&quot;20307&quot; value=&quot;428&quot;/&gt;&lt;/object&gt;&lt;object type=&quot;3&quot; unique_id=&quot;12690&quot;&gt;&lt;property id=&quot;20148&quot; value=&quot;5&quot;/&gt;&lt;property id=&quot;20300&quot; value=&quot;Slide 110&quot;/&gt;&lt;property id=&quot;20307&quot; value=&quot;427&quot;/&gt;&lt;/object&gt;&lt;object type=&quot;3&quot; unique_id=&quot;12691&quot;&gt;&lt;property id=&quot;20148&quot; value=&quot;5&quot;/&gt;&lt;property id=&quot;20300&quot; value=&quot;Slide 111&quot;/&gt;&lt;property id=&quot;20307&quot; value=&quot;426&quot;/&gt;&lt;/object&gt;&lt;object type=&quot;3&quot; unique_id=&quot;12692&quot;&gt;&lt;property id=&quot;20148&quot; value=&quot;5&quot;/&gt;&lt;property id=&quot;20300&quot; value=&quot;Slide 112&quot;/&gt;&lt;property id=&quot;20307&quot; value=&quot;425&quot;/&gt;&lt;/object&gt;&lt;/object&gt;&lt;object type=&quot;8&quot; unique_id=&quot;11087&quot;&gt;&lt;/object&gt;&lt;/object&gt;&lt;/database&gt;"/>
  <p:tag name="SECTOMILLISECCONVERTED" val="1"/>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23232"/>
      </a:dk2>
      <a:lt2>
        <a:srgbClr val="E3DED1"/>
      </a:lt2>
      <a:accent1>
        <a:srgbClr val="F65016"/>
      </a:accent1>
      <a:accent2>
        <a:srgbClr val="9F2936"/>
      </a:accent2>
      <a:accent3>
        <a:srgbClr val="1B587C"/>
      </a:accent3>
      <a:accent4>
        <a:srgbClr val="4E8542"/>
      </a:accent4>
      <a:accent5>
        <a:srgbClr val="604878"/>
      </a:accent5>
      <a:accent6>
        <a:srgbClr val="C19859"/>
      </a:accent6>
      <a:hlink>
        <a:srgbClr val="008782"/>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4329</Words>
  <Application>Microsoft Office PowerPoint</Application>
  <PresentationFormat>Widescreen</PresentationFormat>
  <Paragraphs>590</Paragraphs>
  <Slides>120</Slides>
  <Notes>120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120</vt:i4>
      </vt:variant>
    </vt:vector>
  </HeadingPairs>
  <TitlesOfParts>
    <vt:vector size="128" baseType="lpstr">
      <vt:lpstr>Arial</vt:lpstr>
      <vt:lpstr>Calibri</vt:lpstr>
      <vt:lpstr>Calibri Light</vt:lpstr>
      <vt:lpstr>Rockwell</vt:lpstr>
      <vt:lpstr>Rockwell Condensed</vt:lpstr>
      <vt:lpstr>Rockwell Extra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Motion 3: Rationale by Region </vt:lpstr>
      <vt:lpstr>Motion 3: Rationale by Region </vt:lpstr>
      <vt:lpstr>Motion 3: Rationale by Region </vt:lpstr>
      <vt:lpstr>Motion 3: Rationale by Region </vt:lpstr>
      <vt:lpstr>Motion 3: Rationale by Region </vt:lpstr>
      <vt:lpstr>Motion 3: Rationale by Region </vt:lpstr>
      <vt:lpstr>Motion 3: Rationale by Region </vt:lpstr>
      <vt:lpstr>Motion 3: Rationale by Region </vt:lpstr>
      <vt:lpstr>Motion 3: Rationale by Region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Motion 6: Rationale by Region </vt:lpstr>
      <vt:lpstr>Motion 6: Rationale by Region </vt:lpstr>
      <vt:lpstr>Motion 6: Rationale by Region </vt:lpstr>
      <vt:lpstr>Motion 6: Rationale by Region </vt:lpstr>
      <vt:lpstr>Motion 6: Rationale by Region </vt:lpstr>
      <vt:lpstr>Motion 6: Rationale by Region </vt:lpstr>
      <vt:lpstr>Motion 6: Rationale by Region </vt:lpstr>
      <vt:lpstr>Motion 6: Rationale by Region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Motion 7: Rationale by Region </vt:lpstr>
      <vt:lpstr>Motion 7: Rationale by Region </vt:lpstr>
      <vt:lpstr>Motion 7: Rationale by Region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Motion 8: Rationale by Region </vt:lpstr>
      <vt:lpstr>Motion 8: Rationale by Region </vt:lpstr>
      <vt:lpstr>Motion 8: Rationale by Region </vt:lpstr>
      <vt:lpstr>Motion 8: Rationale by Region </vt:lpstr>
      <vt:lpstr>Motion 8: Rationale by Region </vt:lpstr>
      <vt:lpstr>Motion 8: Rationale by Region </vt:lpstr>
      <vt:lpstr>Motion 8: Rationale by Region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Jenkins</dc:creator>
  <cp:lastModifiedBy>Chris Corning</cp:lastModifiedBy>
  <cp:revision>132</cp:revision>
  <cp:lastPrinted>2015-11-25T23:02:03Z</cp:lastPrinted>
  <dcterms:created xsi:type="dcterms:W3CDTF">2015-11-19T19:24:38Z</dcterms:created>
  <dcterms:modified xsi:type="dcterms:W3CDTF">2015-12-04T01:47:56Z</dcterms:modified>
</cp:coreProperties>
</file>