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1"/>
  </p:sldMasterIdLst>
  <p:notesMasterIdLst>
    <p:notesMasterId r:id="rId28"/>
  </p:notesMasterIdLst>
  <p:sldIdLst>
    <p:sldId id="256" r:id="rId2"/>
    <p:sldId id="309" r:id="rId3"/>
    <p:sldId id="327" r:id="rId4"/>
    <p:sldId id="290" r:id="rId5"/>
    <p:sldId id="322" r:id="rId6"/>
    <p:sldId id="303" r:id="rId7"/>
    <p:sldId id="293" r:id="rId8"/>
    <p:sldId id="329" r:id="rId9"/>
    <p:sldId id="328" r:id="rId10"/>
    <p:sldId id="294" r:id="rId11"/>
    <p:sldId id="318" r:id="rId12"/>
    <p:sldId id="295" r:id="rId13"/>
    <p:sldId id="296" r:id="rId14"/>
    <p:sldId id="310" r:id="rId15"/>
    <p:sldId id="314" r:id="rId16"/>
    <p:sldId id="305" r:id="rId17"/>
    <p:sldId id="307" r:id="rId18"/>
    <p:sldId id="324" r:id="rId19"/>
    <p:sldId id="308" r:id="rId20"/>
    <p:sldId id="315" r:id="rId21"/>
    <p:sldId id="330" r:id="rId22"/>
    <p:sldId id="316" r:id="rId23"/>
    <p:sldId id="325" r:id="rId24"/>
    <p:sldId id="317" r:id="rId25"/>
    <p:sldId id="297" r:id="rId26"/>
    <p:sldId id="32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Rg st="1" end="36"/>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54" autoAdjust="0"/>
    <p:restoredTop sz="76661" autoAdjust="0"/>
  </p:normalViewPr>
  <p:slideViewPr>
    <p:cSldViewPr>
      <p:cViewPr varScale="1">
        <p:scale>
          <a:sx n="44" d="100"/>
          <a:sy n="44" d="100"/>
        </p:scale>
        <p:origin x="1504" y="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D7C8DC-B575-4D45-A937-E96CA68CFED4}" type="datetimeFigureOut">
              <a:rPr lang="en-US" smtClean="0"/>
              <a:pPr/>
              <a:t>10/21/2024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F60F8C-3E7F-496D-92DC-9FFC8A97BC09}" type="slidenum">
              <a:rPr lang="en-US" smtClean="0"/>
              <a:pPr/>
              <a:t>‹#›</a:t>
            </a:fld>
            <a:endParaRPr lang="en-US" dirty="0"/>
          </a:p>
        </p:txBody>
      </p:sp>
    </p:spTree>
    <p:extLst>
      <p:ext uri="{BB962C8B-B14F-4D97-AF65-F5344CB8AC3E}">
        <p14:creationId xmlns:p14="http://schemas.microsoft.com/office/powerpoint/2010/main" val="3676273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is intended for RSC weekend</a:t>
            </a:r>
            <a:r>
              <a:rPr lang="en-US" baseline="0" dirty="0"/>
              <a:t> only </a:t>
            </a:r>
            <a:r>
              <a:rPr lang="en-US" dirty="0"/>
              <a:t>and not a broad</a:t>
            </a:r>
            <a:r>
              <a:rPr lang="en-US" baseline="0" dirty="0"/>
              <a:t> presentation given to Areas requesting a CBDM presentation.</a:t>
            </a:r>
          </a:p>
          <a:p>
            <a:endParaRPr lang="en-US" baseline="0" dirty="0"/>
          </a:p>
          <a:p>
            <a:r>
              <a:rPr lang="en-US" dirty="0"/>
              <a:t>The goal of</a:t>
            </a:r>
            <a:r>
              <a:rPr lang="en-US" baseline="0" dirty="0"/>
              <a:t> this presentation is to reiterate what is </a:t>
            </a:r>
            <a:r>
              <a:rPr lang="en-US" b="1" baseline="0" dirty="0"/>
              <a:t>currently written </a:t>
            </a:r>
            <a:r>
              <a:rPr lang="en-US" baseline="0" dirty="0"/>
              <a:t>in the Guide to Florida Regional Service (GFRS).</a:t>
            </a:r>
          </a:p>
          <a:p>
            <a:endParaRPr lang="en-US" baseline="0" dirty="0"/>
          </a:p>
          <a:p>
            <a:r>
              <a:rPr lang="en-US" baseline="0" dirty="0"/>
              <a:t>This is not intended to be a debate of how your Areas uses CBDM but a conversation of how the GFRS currently explains the CBDM process.</a:t>
            </a:r>
          </a:p>
          <a:p>
            <a:endParaRPr lang="en-US" baseline="0" dirty="0"/>
          </a:p>
          <a:p>
            <a:r>
              <a:rPr lang="en-US" baseline="0" dirty="0"/>
              <a:t>Should a member find conflicting information within this presentation and like to more clarity or changes to the GFRS, that is a conversation for another time.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1</a:t>
            </a:fld>
            <a:endParaRPr lang="en-US" dirty="0"/>
          </a:p>
        </p:txBody>
      </p:sp>
    </p:spTree>
    <p:extLst>
      <p:ext uri="{BB962C8B-B14F-4D97-AF65-F5344CB8AC3E}">
        <p14:creationId xmlns:p14="http://schemas.microsoft.com/office/powerpoint/2010/main" val="9652192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15</a:t>
            </a:fld>
            <a:endParaRPr lang="en-US" dirty="0"/>
          </a:p>
        </p:txBody>
      </p:sp>
    </p:spTree>
    <p:extLst>
      <p:ext uri="{BB962C8B-B14F-4D97-AF65-F5344CB8AC3E}">
        <p14:creationId xmlns:p14="http://schemas.microsoft.com/office/powerpoint/2010/main" val="1191252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i="1" dirty="0">
                <a:solidFill>
                  <a:schemeClr val="bg1"/>
                </a:solidFill>
              </a:rPr>
              <a:t>All members of a service body bear substantial responsibility for that body’s decisions and should be allowed to fully participate in its decision-making processes. (7</a:t>
            </a:r>
            <a:r>
              <a:rPr lang="en-US" sz="1200" b="1" i="1" baseline="30000" dirty="0">
                <a:solidFill>
                  <a:schemeClr val="bg1"/>
                </a:solidFill>
              </a:rPr>
              <a:t>th</a:t>
            </a:r>
            <a:r>
              <a:rPr lang="en-US" sz="1200" b="1" i="1" dirty="0">
                <a:solidFill>
                  <a:schemeClr val="bg1"/>
                </a:solidFill>
              </a:rPr>
              <a:t> Concept)</a:t>
            </a:r>
            <a:endParaRPr lang="en-US" baseline="0" dirty="0"/>
          </a:p>
          <a:p>
            <a:pPr marL="228600" indent="-228600">
              <a:buAutoNum type="arabicPeriod"/>
            </a:pPr>
            <a:endParaRPr lang="en-US" baseline="0" dirty="0"/>
          </a:p>
          <a:p>
            <a:pPr marL="228600" indent="-228600">
              <a:buAutoNum type="arabicPeriod"/>
            </a:pPr>
            <a:r>
              <a:rPr lang="en-US" baseline="0" dirty="0"/>
              <a:t>&gt;80% Support Achieved. Hear from minority so their voice is heard. This does not change the proposal. With approval of the Body, the proposal can be adopted.</a:t>
            </a:r>
          </a:p>
          <a:p>
            <a:pPr marL="228600" indent="-228600">
              <a:buAutoNum type="arabicPeriod"/>
            </a:pPr>
            <a:r>
              <a:rPr lang="en-US" baseline="0" dirty="0"/>
              <a:t>&lt;80% Support Not Reached. Ask Minority what will it take for you to support this proposal?  More discussion (time limited). Modify the proposal. </a:t>
            </a:r>
          </a:p>
          <a:p>
            <a:pPr marL="228600" indent="-228600">
              <a:buAutoNum type="arabicPeriod"/>
            </a:pPr>
            <a:endParaRPr lang="en-US" baseline="0" dirty="0"/>
          </a:p>
          <a:p>
            <a:r>
              <a:rPr lang="en-US" b="1" dirty="0"/>
              <a:t>Decision Rule:80/20</a:t>
            </a:r>
          </a:p>
          <a:p>
            <a:r>
              <a:rPr lang="en-US" b="1" dirty="0"/>
              <a:t>Results of the Test for Consensus/Straw Poll guides the Facilitator in next direction…</a:t>
            </a:r>
          </a:p>
          <a:p>
            <a:endParaRPr lang="en-US" b="1" dirty="0"/>
          </a:p>
          <a:p>
            <a:r>
              <a:rPr lang="en-US" b="1" dirty="0"/>
              <a:t>If there are</a:t>
            </a:r>
            <a:r>
              <a:rPr lang="en-US" b="1" baseline="0" dirty="0"/>
              <a:t> any NOs…ask the NOs “what would change your mind to support this proposal?</a:t>
            </a:r>
          </a:p>
          <a:p>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chemeClr val="bg1"/>
                </a:solidFill>
              </a:rPr>
              <a:t>Note:</a:t>
            </a:r>
            <a:r>
              <a:rPr lang="en-US" dirty="0">
                <a:solidFill>
                  <a:schemeClr val="bg1"/>
                </a:solidFill>
              </a:rPr>
              <a:t> The proposal now belongs to this</a:t>
            </a:r>
            <a:r>
              <a:rPr lang="en-US" baseline="0" dirty="0">
                <a:solidFill>
                  <a:schemeClr val="bg1"/>
                </a:solidFill>
              </a:rPr>
              <a:t> B</a:t>
            </a:r>
            <a:r>
              <a:rPr lang="en-US" dirty="0">
                <a:solidFill>
                  <a:schemeClr val="bg1"/>
                </a:solidFill>
              </a:rPr>
              <a:t>ody.</a:t>
            </a:r>
            <a:endParaRPr lang="en-US" b="1" dirty="0">
              <a:solidFill>
                <a:schemeClr val="bg1"/>
              </a:solidFill>
            </a:endParaRPr>
          </a:p>
          <a:p>
            <a:r>
              <a:rPr lang="en-US" dirty="0"/>
              <a:t>Once a proposal is presented to the Body, if it doesn’t get 80% support from the Body it is</a:t>
            </a:r>
            <a:r>
              <a:rPr lang="en-US" baseline="0" dirty="0"/>
              <a:t> because the Body didn’t like it as it was currently written.</a:t>
            </a:r>
          </a:p>
          <a:p>
            <a:r>
              <a:rPr lang="en-US" baseline="0" dirty="0"/>
              <a:t>The modifications are the compromise that allows this body to accept the proposal and you the maker of the proposal will have the opportunity to take it back to their Area in its modified form.</a:t>
            </a:r>
            <a:r>
              <a:rPr lang="en-US" dirty="0"/>
              <a:t> </a:t>
            </a:r>
            <a:r>
              <a:rPr lang="en-US" baseline="0" dirty="0"/>
              <a:t>   </a:t>
            </a:r>
            <a:endParaRPr lang="en-US"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16</a:t>
            </a:fld>
            <a:endParaRPr lang="en-US" dirty="0"/>
          </a:p>
        </p:txBody>
      </p:sp>
    </p:spTree>
    <p:extLst>
      <p:ext uri="{BB962C8B-B14F-4D97-AF65-F5344CB8AC3E}">
        <p14:creationId xmlns:p14="http://schemas.microsoft.com/office/powerpoint/2010/main" val="731184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Once proposal is modified, Call for Consensus.</a:t>
            </a:r>
          </a:p>
        </p:txBody>
      </p:sp>
      <p:sp>
        <p:nvSpPr>
          <p:cNvPr id="4" name="Slide Number Placeholder 3"/>
          <p:cNvSpPr>
            <a:spLocks noGrp="1"/>
          </p:cNvSpPr>
          <p:nvPr>
            <p:ph type="sldNum" sz="quarter" idx="10"/>
          </p:nvPr>
        </p:nvSpPr>
        <p:spPr/>
        <p:txBody>
          <a:bodyPr/>
          <a:lstStyle/>
          <a:p>
            <a:fld id="{26F60F8C-3E7F-496D-92DC-9FFC8A97BC09}" type="slidenum">
              <a:rPr lang="en-US" smtClean="0"/>
              <a:pPr/>
              <a:t>17</a:t>
            </a:fld>
            <a:endParaRPr lang="en-US" dirty="0"/>
          </a:p>
        </p:txBody>
      </p:sp>
    </p:spTree>
    <p:extLst>
      <p:ext uri="{BB962C8B-B14F-4D97-AF65-F5344CB8AC3E}">
        <p14:creationId xmlns:p14="http://schemas.microsoft.com/office/powerpoint/2010/main" val="1676589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dirty="0">
                <a:solidFill>
                  <a:schemeClr val="bg1"/>
                </a:solidFill>
              </a:rPr>
              <a:t>We must be careful to recognize that real consensus arises out of real communities, engaging in constructive conflict through real tension, as they express their insights with passion and integrity. This is done, yet with respect for hearing others’ point of view.</a:t>
            </a:r>
          </a:p>
        </p:txBody>
      </p:sp>
      <p:sp>
        <p:nvSpPr>
          <p:cNvPr id="4" name="Slide Number Placeholder 3"/>
          <p:cNvSpPr>
            <a:spLocks noGrp="1"/>
          </p:cNvSpPr>
          <p:nvPr>
            <p:ph type="sldNum" sz="quarter" idx="10"/>
          </p:nvPr>
        </p:nvSpPr>
        <p:spPr/>
        <p:txBody>
          <a:bodyPr/>
          <a:lstStyle/>
          <a:p>
            <a:fld id="{26F60F8C-3E7F-496D-92DC-9FFC8A97BC09}" type="slidenum">
              <a:rPr lang="en-US" smtClean="0"/>
              <a:pPr/>
              <a:t>18</a:t>
            </a:fld>
            <a:endParaRPr lang="en-US" dirty="0"/>
          </a:p>
        </p:txBody>
      </p:sp>
    </p:spTree>
    <p:extLst>
      <p:ext uri="{BB962C8B-B14F-4D97-AF65-F5344CB8AC3E}">
        <p14:creationId xmlns:p14="http://schemas.microsoft.com/office/powerpoint/2010/main" val="2465961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3345" marR="94615" indent="385445" algn="l">
              <a:lnSpc>
                <a:spcPts val="2160"/>
              </a:lnSpc>
              <a:spcBef>
                <a:spcPts val="15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Stand Asides &gt;20%:</a:t>
            </a:r>
          </a:p>
          <a:p>
            <a:pPr marL="379095" marR="94615" indent="-285750" algn="l">
              <a:lnSpc>
                <a:spcPts val="2160"/>
              </a:lnSpc>
              <a:spcBef>
                <a:spcPts val="150"/>
              </a:spcBef>
              <a:spcAft>
                <a:spcPts val="0"/>
              </a:spcAft>
              <a:buFontTx/>
              <a:buChar char="-"/>
            </a:pPr>
            <a:r>
              <a:rPr lang="en-US" dirty="0">
                <a:latin typeface="Calibri" panose="020F0502020204030204" pitchFamily="34" charset="0"/>
                <a:ea typeface="Calibri" panose="020F0502020204030204" pitchFamily="34" charset="0"/>
                <a:cs typeface="Times New Roman" panose="02020603050405020304" pitchFamily="18" charset="0"/>
              </a:rPr>
              <a:t>Consensus to Weak to Adopt. </a:t>
            </a:r>
          </a:p>
          <a:p>
            <a:pPr marL="379095" marR="94615" indent="-285750" algn="l">
              <a:lnSpc>
                <a:spcPts val="2160"/>
              </a:lnSpc>
              <a:spcBef>
                <a:spcPts val="150"/>
              </a:spcBef>
              <a:spcAft>
                <a:spcPts val="0"/>
              </a:spcAft>
              <a:buFontTx/>
              <a:buChar char="-"/>
            </a:pPr>
            <a:r>
              <a:rPr lang="en-US" dirty="0">
                <a:latin typeface="Calibri" panose="020F0502020204030204" pitchFamily="34" charset="0"/>
                <a:ea typeface="Calibri" panose="020F0502020204030204" pitchFamily="34" charset="0"/>
                <a:cs typeface="Times New Roman" panose="02020603050405020304" pitchFamily="18" charset="0"/>
              </a:rPr>
              <a:t>Table proposal until next RSC</a:t>
            </a:r>
            <a:endParaRPr lang="en-US" baseline="0"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19</a:t>
            </a:fld>
            <a:endParaRPr lang="en-US" dirty="0"/>
          </a:p>
        </p:txBody>
      </p:sp>
    </p:spTree>
    <p:extLst>
      <p:ext uri="{BB962C8B-B14F-4D97-AF65-F5344CB8AC3E}">
        <p14:creationId xmlns:p14="http://schemas.microsoft.com/office/powerpoint/2010/main" val="588280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rPr>
              <a:t>The proposal is either delegated to Fellowship Development, tabled until the next RSC. Or Dropped.</a:t>
            </a:r>
          </a:p>
          <a:p>
            <a:endParaRPr lang="en-US" sz="1200" dirty="0">
              <a:solidFill>
                <a:schemeClr val="bg1"/>
              </a:solidFill>
            </a:endParaRPr>
          </a:p>
          <a:p>
            <a:r>
              <a:rPr lang="en-US" sz="1200" dirty="0">
                <a:solidFill>
                  <a:schemeClr val="bg1"/>
                </a:solidFill>
              </a:rPr>
              <a:t>At Fellowship Development the proposal can be presented for a Round Table Discussions and/or Work Group.</a:t>
            </a:r>
          </a:p>
          <a:p>
            <a:endParaRPr lang="en-US" sz="800" dirty="0">
              <a:solidFill>
                <a:schemeClr val="bg1"/>
              </a:solidFill>
            </a:endParaRPr>
          </a:p>
        </p:txBody>
      </p:sp>
      <p:sp>
        <p:nvSpPr>
          <p:cNvPr id="4" name="Slide Number Placeholder 3"/>
          <p:cNvSpPr>
            <a:spLocks noGrp="1"/>
          </p:cNvSpPr>
          <p:nvPr>
            <p:ph type="sldNum" sz="quarter" idx="10"/>
          </p:nvPr>
        </p:nvSpPr>
        <p:spPr/>
        <p:txBody>
          <a:bodyPr/>
          <a:lstStyle/>
          <a:p>
            <a:fld id="{26F60F8C-3E7F-496D-92DC-9FFC8A97BC09}" type="slidenum">
              <a:rPr lang="en-US" smtClean="0"/>
              <a:pPr/>
              <a:t>23</a:t>
            </a:fld>
            <a:endParaRPr lang="en-US" dirty="0"/>
          </a:p>
        </p:txBody>
      </p:sp>
    </p:spTree>
    <p:extLst>
      <p:ext uri="{BB962C8B-B14F-4D97-AF65-F5344CB8AC3E}">
        <p14:creationId xmlns:p14="http://schemas.microsoft.com/office/powerpoint/2010/main" val="1686547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24</a:t>
            </a:fld>
            <a:endParaRPr lang="en-US" dirty="0"/>
          </a:p>
        </p:txBody>
      </p:sp>
    </p:spTree>
    <p:extLst>
      <p:ext uri="{BB962C8B-B14F-4D97-AF65-F5344CB8AC3E}">
        <p14:creationId xmlns:p14="http://schemas.microsoft.com/office/powerpoint/2010/main" val="4288747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25</a:t>
            </a:fld>
            <a:endParaRPr lang="en-US" dirty="0"/>
          </a:p>
        </p:txBody>
      </p:sp>
    </p:spTree>
    <p:extLst>
      <p:ext uri="{BB962C8B-B14F-4D97-AF65-F5344CB8AC3E}">
        <p14:creationId xmlns:p14="http://schemas.microsoft.com/office/powerpoint/2010/main" val="2361663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F60F8C-3E7F-496D-92DC-9FFC8A97BC09}" type="slidenum">
              <a:rPr lang="en-US" smtClean="0"/>
              <a:pPr/>
              <a:t>2</a:t>
            </a:fld>
            <a:endParaRPr lang="en-US" dirty="0"/>
          </a:p>
        </p:txBody>
      </p:sp>
    </p:spTree>
    <p:extLst>
      <p:ext uri="{BB962C8B-B14F-4D97-AF65-F5344CB8AC3E}">
        <p14:creationId xmlns:p14="http://schemas.microsoft.com/office/powerpoint/2010/main" val="860784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F60F8C-3E7F-496D-92DC-9FFC8A97BC09}" type="slidenum">
              <a:rPr lang="en-US" smtClean="0"/>
              <a:pPr/>
              <a:t>3</a:t>
            </a:fld>
            <a:endParaRPr lang="en-US" dirty="0"/>
          </a:p>
        </p:txBody>
      </p:sp>
    </p:spTree>
    <p:extLst>
      <p:ext uri="{BB962C8B-B14F-4D97-AF65-F5344CB8AC3E}">
        <p14:creationId xmlns:p14="http://schemas.microsoft.com/office/powerpoint/2010/main" val="882010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7</a:t>
            </a:fld>
            <a:endParaRPr lang="en-US" dirty="0"/>
          </a:p>
        </p:txBody>
      </p:sp>
    </p:spTree>
    <p:extLst>
      <p:ext uri="{BB962C8B-B14F-4D97-AF65-F5344CB8AC3E}">
        <p14:creationId xmlns:p14="http://schemas.microsoft.com/office/powerpoint/2010/main" val="578108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9</a:t>
            </a:fld>
            <a:endParaRPr lang="en-US" dirty="0"/>
          </a:p>
        </p:txBody>
      </p:sp>
    </p:spTree>
    <p:extLst>
      <p:ext uri="{BB962C8B-B14F-4D97-AF65-F5344CB8AC3E}">
        <p14:creationId xmlns:p14="http://schemas.microsoft.com/office/powerpoint/2010/main" val="3653277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Wingdings" panose="05000000000000000000" pitchFamily="2" charset="2"/>
              <a:buChar char="v"/>
            </a:pPr>
            <a:r>
              <a:rPr lang="en-US" b="1" u="sng" dirty="0">
                <a:solidFill>
                  <a:schemeClr val="bg1"/>
                </a:solidFill>
              </a:rPr>
              <a:t>Spiritual Impact:</a:t>
            </a:r>
            <a:r>
              <a:rPr lang="en-US" dirty="0">
                <a:solidFill>
                  <a:schemeClr val="bg1"/>
                </a:solidFill>
              </a:rPr>
              <a:t> Describe Steps, Traditions and/or Concepts s proposal supports.</a:t>
            </a:r>
          </a:p>
          <a:p>
            <a:pPr marL="285750" indent="-285750">
              <a:buFont typeface="Wingdings" panose="05000000000000000000" pitchFamily="2" charset="2"/>
              <a:buChar char="v"/>
            </a:pPr>
            <a:r>
              <a:rPr lang="en-US" b="1" u="sng" dirty="0">
                <a:solidFill>
                  <a:schemeClr val="bg1"/>
                </a:solidFill>
              </a:rPr>
              <a:t>Financial Impact</a:t>
            </a:r>
            <a:r>
              <a:rPr lang="en-US" u="sng" dirty="0">
                <a:solidFill>
                  <a:schemeClr val="bg1"/>
                </a:solidFill>
              </a:rPr>
              <a:t>: </a:t>
            </a:r>
            <a:r>
              <a:rPr lang="en-US" dirty="0">
                <a:solidFill>
                  <a:schemeClr val="bg1"/>
                </a:solidFill>
              </a:rPr>
              <a:t>Proposal’s cost and/or savings. </a:t>
            </a:r>
          </a:p>
          <a:p>
            <a:endParaRPr lang="en-US"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11</a:t>
            </a:fld>
            <a:endParaRPr lang="en-US" dirty="0"/>
          </a:p>
        </p:txBody>
      </p:sp>
    </p:spTree>
    <p:extLst>
      <p:ext uri="{BB962C8B-B14F-4D97-AF65-F5344CB8AC3E}">
        <p14:creationId xmlns:p14="http://schemas.microsoft.com/office/powerpoint/2010/main" val="1075322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Decision Rule:80/20</a:t>
            </a:r>
          </a:p>
          <a:p>
            <a:r>
              <a:rPr lang="en-US" b="1" dirty="0"/>
              <a:t>Results lead Facilitator in next direction…</a:t>
            </a:r>
          </a:p>
          <a:p>
            <a:r>
              <a:rPr lang="en-US" b="1" dirty="0"/>
              <a:t>If there are</a:t>
            </a:r>
            <a:r>
              <a:rPr lang="en-US" b="1" baseline="0" dirty="0"/>
              <a:t> any NOs…ask the NOs “what would change your mind to support this proposal?</a:t>
            </a:r>
          </a:p>
          <a:p>
            <a:endParaRPr lang="en-US" b="1" baseline="0" dirty="0"/>
          </a:p>
          <a:p>
            <a:r>
              <a:rPr lang="en-US" b="1" baseline="0" dirty="0"/>
              <a:t>Define:</a:t>
            </a:r>
          </a:p>
          <a:p>
            <a:r>
              <a:rPr lang="en-US" b="1" baseline="0" dirty="0"/>
              <a:t>Test for Consensus: Votes from RCMs representing their Areas.</a:t>
            </a:r>
          </a:p>
          <a:p>
            <a:r>
              <a:rPr lang="en-US" b="1" baseline="0" dirty="0"/>
              <a:t>Straw Poll: Votes from every addict present.</a:t>
            </a:r>
            <a:endParaRPr lang="en-US" b="1"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12</a:t>
            </a:fld>
            <a:endParaRPr lang="en-US" dirty="0"/>
          </a:p>
        </p:txBody>
      </p:sp>
    </p:spTree>
    <p:extLst>
      <p:ext uri="{BB962C8B-B14F-4D97-AF65-F5344CB8AC3E}">
        <p14:creationId xmlns:p14="http://schemas.microsoft.com/office/powerpoint/2010/main" val="3671847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Test for</a:t>
            </a:r>
            <a:r>
              <a:rPr lang="en-US" b="1" baseline="0" dirty="0"/>
              <a:t> Consensus: </a:t>
            </a:r>
            <a:r>
              <a:rPr lang="en-US" baseline="0" dirty="0"/>
              <a:t>Finds degree of support and concerns of those opposed. </a:t>
            </a:r>
            <a:r>
              <a:rPr lang="en-US" u="sng" baseline="0" dirty="0"/>
              <a:t>Proposals are not adopted based solely on a Test for Consensus. For a proposal to be adopted, a Call for Consensus must be taken.</a:t>
            </a:r>
          </a:p>
          <a:p>
            <a:endParaRPr lang="en-US" baseline="0" dirty="0"/>
          </a:p>
          <a:p>
            <a:pPr marL="0" indent="0">
              <a:buNone/>
            </a:pPr>
            <a:r>
              <a:rPr lang="en-US" baseline="0" dirty="0"/>
              <a:t>Yes:</a:t>
            </a:r>
          </a:p>
          <a:p>
            <a:pPr marL="228600" indent="-228600">
              <a:buAutoNum type="arabicPeriod"/>
            </a:pPr>
            <a:r>
              <a:rPr lang="en-US" baseline="0" dirty="0"/>
              <a:t>Yes majority support, discussions should still take place.</a:t>
            </a:r>
          </a:p>
          <a:p>
            <a:pPr marL="228600" indent="-228600">
              <a:buAutoNum type="arabicPeriod"/>
            </a:pPr>
            <a:r>
              <a:rPr lang="en-US" baseline="0" dirty="0"/>
              <a:t>After discussion, a Call for Consensus is done to make proposal official.</a:t>
            </a:r>
          </a:p>
          <a:p>
            <a:pPr marL="228600" indent="-228600">
              <a:buAutoNum type="arabicPeriod"/>
            </a:pPr>
            <a:endParaRPr lang="en-US" baseline="0" dirty="0"/>
          </a:p>
          <a:p>
            <a:pPr marL="0" indent="0">
              <a:buNone/>
            </a:pPr>
            <a:r>
              <a:rPr lang="en-US" baseline="0" dirty="0"/>
              <a:t>No:</a:t>
            </a:r>
          </a:p>
          <a:p>
            <a:pPr marL="228600" indent="-228600">
              <a:buAutoNum type="arabicPeriod"/>
            </a:pPr>
            <a:r>
              <a:rPr lang="en-US" baseline="0" dirty="0"/>
              <a:t>Hear from minority voices.</a:t>
            </a:r>
          </a:p>
          <a:p>
            <a:pPr marL="228600" indent="-228600">
              <a:buAutoNum type="arabicPeriod"/>
            </a:pPr>
            <a:r>
              <a:rPr lang="en-US" baseline="0" dirty="0"/>
              <a:t>Do a 2</a:t>
            </a:r>
            <a:r>
              <a:rPr lang="en-US" baseline="30000" dirty="0"/>
              <a:t>nd</a:t>
            </a:r>
            <a:r>
              <a:rPr lang="en-US" baseline="0" dirty="0"/>
              <a:t> Test for Consensus.  </a:t>
            </a:r>
          </a:p>
          <a:p>
            <a:pPr marL="228600" indent="-228600">
              <a:buAutoNum type="arabicPeriod"/>
            </a:pPr>
            <a:r>
              <a:rPr lang="en-US" baseline="0" dirty="0"/>
              <a:t>Modify proposal.</a:t>
            </a:r>
          </a:p>
          <a:p>
            <a:pPr marL="228600" indent="-228600">
              <a:buAutoNum type="arabicPeriod"/>
            </a:pPr>
            <a:r>
              <a:rPr lang="en-US" baseline="0" dirty="0"/>
              <a:t>Call for Consensus.</a:t>
            </a:r>
          </a:p>
          <a:p>
            <a:pPr marL="0" indent="0">
              <a:buNone/>
            </a:pPr>
            <a:endParaRPr lang="en-US" baseline="0" dirty="0"/>
          </a:p>
          <a:p>
            <a:endParaRPr lang="en-US"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13</a:t>
            </a:fld>
            <a:endParaRPr lang="en-US" dirty="0"/>
          </a:p>
        </p:txBody>
      </p:sp>
    </p:spTree>
    <p:extLst>
      <p:ext uri="{BB962C8B-B14F-4D97-AF65-F5344CB8AC3E}">
        <p14:creationId xmlns:p14="http://schemas.microsoft.com/office/powerpoint/2010/main" val="3955760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F60F8C-3E7F-496D-92DC-9FFC8A97BC09}" type="slidenum">
              <a:rPr lang="en-US" smtClean="0"/>
              <a:pPr/>
              <a:t>14</a:t>
            </a:fld>
            <a:endParaRPr lang="en-US" dirty="0"/>
          </a:p>
        </p:txBody>
      </p:sp>
    </p:spTree>
    <p:extLst>
      <p:ext uri="{BB962C8B-B14F-4D97-AF65-F5344CB8AC3E}">
        <p14:creationId xmlns:p14="http://schemas.microsoft.com/office/powerpoint/2010/main" val="2244800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2CE244A-5158-49B0-8025-BA76D2344C2A}" type="datetime1">
              <a:rPr lang="en-US" smtClean="0"/>
              <a:t>10/21/2024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1784A3B5-0123-4D17-8C25-250C6BCE6077}"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5B82163-5F7B-4FF9-8321-F3C66439302B}"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4A3B5-0123-4D17-8C25-250C6BCE6077}"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B93B06-FB12-44E9-8B83-C5A682A19138}"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4A3B5-0123-4D17-8C25-250C6BCE6077}"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C2447F8-19DD-44E1-A76D-2271FDF1F069}"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4A3B5-0123-4D17-8C25-250C6BCE6077}"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05C6BBC-6C1F-49AD-B536-D31D2B81A636}"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4A3B5-0123-4D17-8C25-250C6BCE6077}"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107032A-1EE4-4743-9B1C-3B808D2CC6C3}"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4A3B5-0123-4D17-8C25-250C6BCE6077}"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9C770B6-BECF-4BAA-8CD9-7A344655FDAA}" type="datetime1">
              <a:rPr lang="en-US" smtClean="0"/>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84A3B5-0123-4D17-8C25-250C6BCE6077}"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3B0B90A-71AC-42FC-ADD6-D75ADD96C469}" type="datetime1">
              <a:rPr lang="en-US" smtClean="0"/>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84A3B5-0123-4D17-8C25-250C6BCE6077}"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7DD25-B517-4549-B3C7-C3DCBDDF5FC8}" type="datetime1">
              <a:rPr lang="en-US" smtClean="0"/>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784A3B5-0123-4D17-8C25-250C6BCE6077}"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1BECFCE-4BBA-4CA3-A2AC-811E12576BB3}"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4A3B5-0123-4D17-8C25-250C6BCE6077}"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9585199-5597-4F24-B000-8EDECF5682DD}"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1784A3B5-0123-4D17-8C25-250C6BCE6077}"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CAFB0F4-D91A-4ADA-8778-320F90256554}" type="datetime1">
              <a:rPr lang="en-US" smtClean="0"/>
              <a:t>10/21/2024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784A3B5-0123-4D17-8C25-250C6BCE6077}"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image" Target="../media/image2.png"/><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28" Type="http://schemas.openxmlformats.org/officeDocument/2006/relationships/image" Target="../media/image28.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png"/><Relationship Id="rId30" Type="http://schemas.openxmlformats.org/officeDocument/2006/relationships/image" Target="../media/image30.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notesSlide" Target="../notesSlides/notesSlide8.xml"/><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png"/><Relationship Id="rId31" Type="http://schemas.openxmlformats.org/officeDocument/2006/relationships/image" Target="../media/image30.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image" Target="../media/image29.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notesSlide" Target="../notesSlides/notesSlide17.xml"/><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png"/><Relationship Id="rId31" Type="http://schemas.openxmlformats.org/officeDocument/2006/relationships/image" Target="../media/image30.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image" Target="../media/image29.png"/></Relationships>
</file>

<file path=ppt/slides/_rels/slide26.x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image" Target="../media/image2.png"/><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28" Type="http://schemas.openxmlformats.org/officeDocument/2006/relationships/image" Target="../media/image28.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png"/><Relationship Id="rId30" Type="http://schemas.openxmlformats.org/officeDocument/2006/relationships/image" Target="../media/image30.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image" Target="../media/image2.png"/><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28" Type="http://schemas.openxmlformats.org/officeDocument/2006/relationships/image" Target="../media/image28.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png"/><Relationship Id="rId30" Type="http://schemas.openxmlformats.org/officeDocument/2006/relationships/image" Target="../media/image30.png"/></Relationships>
</file>

<file path=ppt/slides/_rels/slide7.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31.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4924" y="874584"/>
            <a:ext cx="7851648" cy="3080391"/>
          </a:xfrm>
        </p:spPr>
        <p:txBody>
          <a:bodyPr>
            <a:normAutofit fontScale="90000"/>
          </a:bodyPr>
          <a:lstStyle/>
          <a:p>
            <a:pPr algn="ctr"/>
            <a:r>
              <a:rPr lang="en-US" dirty="0">
                <a:solidFill>
                  <a:schemeClr val="bg1"/>
                </a:solidFill>
              </a:rPr>
              <a:t>Consensus Based Decision Making</a:t>
            </a:r>
            <a:br>
              <a:rPr lang="en-US" dirty="0">
                <a:solidFill>
                  <a:schemeClr val="bg1"/>
                </a:solidFill>
              </a:rPr>
            </a:br>
            <a:br>
              <a:rPr lang="en-US" dirty="0"/>
            </a:br>
            <a:endParaRPr lang="en-US" dirty="0"/>
          </a:p>
        </p:txBody>
      </p:sp>
      <p:grpSp>
        <p:nvGrpSpPr>
          <p:cNvPr id="4" name="Group 2"/>
          <p:cNvGrpSpPr>
            <a:grpSpLocks/>
          </p:cNvGrpSpPr>
          <p:nvPr/>
        </p:nvGrpSpPr>
        <p:grpSpPr bwMode="auto">
          <a:xfrm>
            <a:off x="1178285" y="3487312"/>
            <a:ext cx="7320831" cy="1533637"/>
            <a:chOff x="2190" y="1570"/>
            <a:chExt cx="5187" cy="1085"/>
          </a:xfrm>
        </p:grpSpPr>
        <p:sp>
          <p:nvSpPr>
            <p:cNvPr id="5"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96"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97"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98"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99"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4100" name="Subtitle 4099"/>
          <p:cNvSpPr>
            <a:spLocks noGrp="1"/>
          </p:cNvSpPr>
          <p:nvPr>
            <p:ph type="subTitle" idx="1"/>
          </p:nvPr>
        </p:nvSpPr>
        <p:spPr>
          <a:xfrm>
            <a:off x="533400" y="2828172"/>
            <a:ext cx="7854696" cy="2867464"/>
          </a:xfrm>
        </p:spPr>
        <p:txBody>
          <a:bodyPr/>
          <a:lstStyle/>
          <a:p>
            <a:endParaRPr lang="en-US" dirty="0"/>
          </a:p>
        </p:txBody>
      </p:sp>
      <p:sp>
        <p:nvSpPr>
          <p:cNvPr id="4101" name="Slide Number Placeholder 4100"/>
          <p:cNvSpPr>
            <a:spLocks noGrp="1"/>
          </p:cNvSpPr>
          <p:nvPr>
            <p:ph type="sldNum" sz="quarter" idx="12"/>
          </p:nvPr>
        </p:nvSpPr>
        <p:spPr/>
        <p:txBody>
          <a:bodyPr/>
          <a:lstStyle/>
          <a:p>
            <a:fld id="{1784A3B5-0123-4D17-8C25-250C6BCE6077}" type="slidenum">
              <a:rPr lang="en-US" smtClean="0"/>
              <a:pPr/>
              <a:t>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05000" y="324512"/>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grpSp>
        <p:nvGrpSpPr>
          <p:cNvPr id="67" name="Group 66"/>
          <p:cNvGrpSpPr>
            <a:grpSpLocks/>
          </p:cNvGrpSpPr>
          <p:nvPr/>
        </p:nvGrpSpPr>
        <p:grpSpPr bwMode="auto">
          <a:xfrm>
            <a:off x="914400" y="1718310"/>
            <a:ext cx="7238999" cy="4507230"/>
            <a:chOff x="24" y="9"/>
            <a:chExt cx="7841" cy="3887"/>
          </a:xfrm>
        </p:grpSpPr>
        <p:grpSp>
          <p:nvGrpSpPr>
            <p:cNvPr id="68" name="Group 67"/>
            <p:cNvGrpSpPr>
              <a:grpSpLocks/>
            </p:cNvGrpSpPr>
            <p:nvPr/>
          </p:nvGrpSpPr>
          <p:grpSpPr bwMode="auto">
            <a:xfrm>
              <a:off x="25" y="390"/>
              <a:ext cx="459" cy="432"/>
              <a:chOff x="25" y="390"/>
              <a:chExt cx="459" cy="432"/>
            </a:xfrm>
          </p:grpSpPr>
          <p:sp>
            <p:nvSpPr>
              <p:cNvPr id="270" name="Freeform 205"/>
              <p:cNvSpPr>
                <a:spLocks/>
              </p:cNvSpPr>
              <p:nvPr/>
            </p:nvSpPr>
            <p:spPr bwMode="auto">
              <a:xfrm>
                <a:off x="25" y="390"/>
                <a:ext cx="459" cy="432"/>
              </a:xfrm>
              <a:custGeom>
                <a:avLst/>
                <a:gdLst>
                  <a:gd name="T0" fmla="+- 0 25 25"/>
                  <a:gd name="T1" fmla="*/ T0 w 459"/>
                  <a:gd name="T2" fmla="+- 0 822 390"/>
                  <a:gd name="T3" fmla="*/ 822 h 432"/>
                  <a:gd name="T4" fmla="+- 0 484 25"/>
                  <a:gd name="T5" fmla="*/ T4 w 459"/>
                  <a:gd name="T6" fmla="+- 0 822 390"/>
                  <a:gd name="T7" fmla="*/ 822 h 432"/>
                  <a:gd name="T8" fmla="+- 0 484 25"/>
                  <a:gd name="T9" fmla="*/ T8 w 459"/>
                  <a:gd name="T10" fmla="+- 0 390 390"/>
                  <a:gd name="T11" fmla="*/ 390 h 432"/>
                  <a:gd name="T12" fmla="+- 0 25 25"/>
                  <a:gd name="T13" fmla="*/ T12 w 459"/>
                  <a:gd name="T14" fmla="+- 0 390 390"/>
                  <a:gd name="T15" fmla="*/ 390 h 432"/>
                  <a:gd name="T16" fmla="+- 0 25 25"/>
                  <a:gd name="T17" fmla="*/ T16 w 459"/>
                  <a:gd name="T18" fmla="+- 0 822 390"/>
                  <a:gd name="T19" fmla="*/ 822 h 432"/>
                </a:gdLst>
                <a:ahLst/>
                <a:cxnLst>
                  <a:cxn ang="0">
                    <a:pos x="T1" y="T3"/>
                  </a:cxn>
                  <a:cxn ang="0">
                    <a:pos x="T5" y="T7"/>
                  </a:cxn>
                  <a:cxn ang="0">
                    <a:pos x="T9" y="T11"/>
                  </a:cxn>
                  <a:cxn ang="0">
                    <a:pos x="T13" y="T15"/>
                  </a:cxn>
                  <a:cxn ang="0">
                    <a:pos x="T17" y="T19"/>
                  </a:cxn>
                </a:cxnLst>
                <a:rect l="0" t="0" r="r" b="b"/>
                <a:pathLst>
                  <a:path w="459" h="432">
                    <a:moveTo>
                      <a:pt x="0" y="432"/>
                    </a:moveTo>
                    <a:lnTo>
                      <a:pt x="459" y="432"/>
                    </a:lnTo>
                    <a:lnTo>
                      <a:pt x="459"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9" name="Group 68"/>
            <p:cNvGrpSpPr>
              <a:grpSpLocks/>
            </p:cNvGrpSpPr>
            <p:nvPr/>
          </p:nvGrpSpPr>
          <p:grpSpPr bwMode="auto">
            <a:xfrm>
              <a:off x="486" y="822"/>
              <a:ext cx="458" cy="432"/>
              <a:chOff x="486" y="822"/>
              <a:chExt cx="458" cy="432"/>
            </a:xfrm>
          </p:grpSpPr>
          <p:sp>
            <p:nvSpPr>
              <p:cNvPr id="269" name="Freeform 203"/>
              <p:cNvSpPr>
                <a:spLocks/>
              </p:cNvSpPr>
              <p:nvPr/>
            </p:nvSpPr>
            <p:spPr bwMode="auto">
              <a:xfrm>
                <a:off x="486" y="822"/>
                <a:ext cx="458" cy="432"/>
              </a:xfrm>
              <a:custGeom>
                <a:avLst/>
                <a:gdLst>
                  <a:gd name="T0" fmla="+- 0 486 486"/>
                  <a:gd name="T1" fmla="*/ T0 w 458"/>
                  <a:gd name="T2" fmla="+- 0 1254 822"/>
                  <a:gd name="T3" fmla="*/ 1254 h 432"/>
                  <a:gd name="T4" fmla="+- 0 944 486"/>
                  <a:gd name="T5" fmla="*/ T4 w 458"/>
                  <a:gd name="T6" fmla="+- 0 1254 822"/>
                  <a:gd name="T7" fmla="*/ 1254 h 432"/>
                  <a:gd name="T8" fmla="+- 0 944 486"/>
                  <a:gd name="T9" fmla="*/ T8 w 458"/>
                  <a:gd name="T10" fmla="+- 0 822 822"/>
                  <a:gd name="T11" fmla="*/ 822 h 432"/>
                  <a:gd name="T12" fmla="+- 0 486 486"/>
                  <a:gd name="T13" fmla="*/ T12 w 458"/>
                  <a:gd name="T14" fmla="+- 0 822 822"/>
                  <a:gd name="T15" fmla="*/ 822 h 432"/>
                  <a:gd name="T16" fmla="+- 0 486 486"/>
                  <a:gd name="T17" fmla="*/ T16 w 458"/>
                  <a:gd name="T18" fmla="+- 0 1254 822"/>
                  <a:gd name="T19" fmla="*/ 1254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0" name="Group 69"/>
            <p:cNvGrpSpPr>
              <a:grpSpLocks/>
            </p:cNvGrpSpPr>
            <p:nvPr/>
          </p:nvGrpSpPr>
          <p:grpSpPr bwMode="auto">
            <a:xfrm>
              <a:off x="24" y="389"/>
              <a:ext cx="458" cy="432"/>
              <a:chOff x="24" y="389"/>
              <a:chExt cx="458" cy="432"/>
            </a:xfrm>
          </p:grpSpPr>
          <p:sp>
            <p:nvSpPr>
              <p:cNvPr id="268" name="Freeform 201"/>
              <p:cNvSpPr>
                <a:spLocks/>
              </p:cNvSpPr>
              <p:nvPr/>
            </p:nvSpPr>
            <p:spPr bwMode="auto">
              <a:xfrm>
                <a:off x="24" y="389"/>
                <a:ext cx="458" cy="432"/>
              </a:xfrm>
              <a:custGeom>
                <a:avLst/>
                <a:gdLst>
                  <a:gd name="T0" fmla="+- 0 24 24"/>
                  <a:gd name="T1" fmla="*/ T0 w 458"/>
                  <a:gd name="T2" fmla="+- 0 821 389"/>
                  <a:gd name="T3" fmla="*/ 821 h 432"/>
                  <a:gd name="T4" fmla="+- 0 482 24"/>
                  <a:gd name="T5" fmla="*/ T4 w 458"/>
                  <a:gd name="T6" fmla="+- 0 821 389"/>
                  <a:gd name="T7" fmla="*/ 821 h 432"/>
                  <a:gd name="T8" fmla="+- 0 482 24"/>
                  <a:gd name="T9" fmla="*/ T8 w 458"/>
                  <a:gd name="T10" fmla="+- 0 389 389"/>
                  <a:gd name="T11" fmla="*/ 389 h 432"/>
                  <a:gd name="T12" fmla="+- 0 24 24"/>
                  <a:gd name="T13" fmla="*/ T12 w 458"/>
                  <a:gd name="T14" fmla="+- 0 389 389"/>
                  <a:gd name="T15" fmla="*/ 389 h 432"/>
                  <a:gd name="T16" fmla="+- 0 24 24"/>
                  <a:gd name="T17" fmla="*/ T16 w 458"/>
                  <a:gd name="T18" fmla="+- 0 821 389"/>
                  <a:gd name="T19" fmla="*/ 821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solidFill>
                <a:srgbClr val="CACC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1" name="Group 70"/>
            <p:cNvGrpSpPr>
              <a:grpSpLocks/>
            </p:cNvGrpSpPr>
            <p:nvPr/>
          </p:nvGrpSpPr>
          <p:grpSpPr bwMode="auto">
            <a:xfrm>
              <a:off x="25" y="390"/>
              <a:ext cx="459" cy="432"/>
              <a:chOff x="25" y="390"/>
              <a:chExt cx="459" cy="432"/>
            </a:xfrm>
          </p:grpSpPr>
          <p:sp>
            <p:nvSpPr>
              <p:cNvPr id="267" name="Freeform 199"/>
              <p:cNvSpPr>
                <a:spLocks/>
              </p:cNvSpPr>
              <p:nvPr/>
            </p:nvSpPr>
            <p:spPr bwMode="auto">
              <a:xfrm>
                <a:off x="25" y="390"/>
                <a:ext cx="459" cy="432"/>
              </a:xfrm>
              <a:custGeom>
                <a:avLst/>
                <a:gdLst>
                  <a:gd name="T0" fmla="+- 0 25 25"/>
                  <a:gd name="T1" fmla="*/ T0 w 459"/>
                  <a:gd name="T2" fmla="+- 0 822 390"/>
                  <a:gd name="T3" fmla="*/ 822 h 432"/>
                  <a:gd name="T4" fmla="+- 0 484 25"/>
                  <a:gd name="T5" fmla="*/ T4 w 459"/>
                  <a:gd name="T6" fmla="+- 0 822 390"/>
                  <a:gd name="T7" fmla="*/ 822 h 432"/>
                  <a:gd name="T8" fmla="+- 0 484 25"/>
                  <a:gd name="T9" fmla="*/ T8 w 459"/>
                  <a:gd name="T10" fmla="+- 0 390 390"/>
                  <a:gd name="T11" fmla="*/ 390 h 432"/>
                  <a:gd name="T12" fmla="+- 0 25 25"/>
                  <a:gd name="T13" fmla="*/ T12 w 459"/>
                  <a:gd name="T14" fmla="+- 0 390 390"/>
                  <a:gd name="T15" fmla="*/ 390 h 432"/>
                  <a:gd name="T16" fmla="+- 0 25 25"/>
                  <a:gd name="T17" fmla="*/ T16 w 459"/>
                  <a:gd name="T18" fmla="+- 0 822 390"/>
                  <a:gd name="T19" fmla="*/ 822 h 432"/>
                </a:gdLst>
                <a:ahLst/>
                <a:cxnLst>
                  <a:cxn ang="0">
                    <a:pos x="T1" y="T3"/>
                  </a:cxn>
                  <a:cxn ang="0">
                    <a:pos x="T5" y="T7"/>
                  </a:cxn>
                  <a:cxn ang="0">
                    <a:pos x="T9" y="T11"/>
                  </a:cxn>
                  <a:cxn ang="0">
                    <a:pos x="T13" y="T15"/>
                  </a:cxn>
                  <a:cxn ang="0">
                    <a:pos x="T17" y="T19"/>
                  </a:cxn>
                </a:cxnLst>
                <a:rect l="0" t="0" r="r" b="b"/>
                <a:pathLst>
                  <a:path w="459" h="432">
                    <a:moveTo>
                      <a:pt x="0" y="432"/>
                    </a:moveTo>
                    <a:lnTo>
                      <a:pt x="459" y="432"/>
                    </a:lnTo>
                    <a:lnTo>
                      <a:pt x="459"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2" name="Group 71"/>
            <p:cNvGrpSpPr>
              <a:grpSpLocks/>
            </p:cNvGrpSpPr>
            <p:nvPr/>
          </p:nvGrpSpPr>
          <p:grpSpPr bwMode="auto">
            <a:xfrm>
              <a:off x="485" y="821"/>
              <a:ext cx="458" cy="432"/>
              <a:chOff x="485" y="821"/>
              <a:chExt cx="458" cy="432"/>
            </a:xfrm>
          </p:grpSpPr>
          <p:sp>
            <p:nvSpPr>
              <p:cNvPr id="266" name="Freeform 197"/>
              <p:cNvSpPr>
                <a:spLocks/>
              </p:cNvSpPr>
              <p:nvPr/>
            </p:nvSpPr>
            <p:spPr bwMode="auto">
              <a:xfrm>
                <a:off x="485" y="821"/>
                <a:ext cx="458" cy="432"/>
              </a:xfrm>
              <a:custGeom>
                <a:avLst/>
                <a:gdLst>
                  <a:gd name="T0" fmla="+- 0 485 485"/>
                  <a:gd name="T1" fmla="*/ T0 w 458"/>
                  <a:gd name="T2" fmla="+- 0 1253 821"/>
                  <a:gd name="T3" fmla="*/ 1253 h 432"/>
                  <a:gd name="T4" fmla="+- 0 943 485"/>
                  <a:gd name="T5" fmla="*/ T4 w 458"/>
                  <a:gd name="T6" fmla="+- 0 1253 821"/>
                  <a:gd name="T7" fmla="*/ 1253 h 432"/>
                  <a:gd name="T8" fmla="+- 0 943 485"/>
                  <a:gd name="T9" fmla="*/ T8 w 458"/>
                  <a:gd name="T10" fmla="+- 0 821 821"/>
                  <a:gd name="T11" fmla="*/ 821 h 432"/>
                  <a:gd name="T12" fmla="+- 0 485 485"/>
                  <a:gd name="T13" fmla="*/ T12 w 458"/>
                  <a:gd name="T14" fmla="+- 0 821 821"/>
                  <a:gd name="T15" fmla="*/ 821 h 432"/>
                  <a:gd name="T16" fmla="+- 0 485 485"/>
                  <a:gd name="T17" fmla="*/ T16 w 458"/>
                  <a:gd name="T18" fmla="+- 0 1253 821"/>
                  <a:gd name="T19" fmla="*/ 1253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3" name="Group 72"/>
            <p:cNvGrpSpPr>
              <a:grpSpLocks/>
            </p:cNvGrpSpPr>
            <p:nvPr/>
          </p:nvGrpSpPr>
          <p:grpSpPr bwMode="auto">
            <a:xfrm>
              <a:off x="486" y="822"/>
              <a:ext cx="458" cy="432"/>
              <a:chOff x="486" y="822"/>
              <a:chExt cx="458" cy="432"/>
            </a:xfrm>
          </p:grpSpPr>
          <p:sp>
            <p:nvSpPr>
              <p:cNvPr id="265" name="Freeform 195"/>
              <p:cNvSpPr>
                <a:spLocks/>
              </p:cNvSpPr>
              <p:nvPr/>
            </p:nvSpPr>
            <p:spPr bwMode="auto">
              <a:xfrm>
                <a:off x="486" y="822"/>
                <a:ext cx="458" cy="432"/>
              </a:xfrm>
              <a:custGeom>
                <a:avLst/>
                <a:gdLst>
                  <a:gd name="T0" fmla="+- 0 486 486"/>
                  <a:gd name="T1" fmla="*/ T0 w 458"/>
                  <a:gd name="T2" fmla="+- 0 1254 822"/>
                  <a:gd name="T3" fmla="*/ 1254 h 432"/>
                  <a:gd name="T4" fmla="+- 0 944 486"/>
                  <a:gd name="T5" fmla="*/ T4 w 458"/>
                  <a:gd name="T6" fmla="+- 0 1254 822"/>
                  <a:gd name="T7" fmla="*/ 1254 h 432"/>
                  <a:gd name="T8" fmla="+- 0 944 486"/>
                  <a:gd name="T9" fmla="*/ T8 w 458"/>
                  <a:gd name="T10" fmla="+- 0 822 822"/>
                  <a:gd name="T11" fmla="*/ 822 h 432"/>
                  <a:gd name="T12" fmla="+- 0 486 486"/>
                  <a:gd name="T13" fmla="*/ T12 w 458"/>
                  <a:gd name="T14" fmla="+- 0 822 822"/>
                  <a:gd name="T15" fmla="*/ 822 h 432"/>
                  <a:gd name="T16" fmla="+- 0 486 486"/>
                  <a:gd name="T17" fmla="*/ T16 w 458"/>
                  <a:gd name="T18" fmla="+- 0 1254 822"/>
                  <a:gd name="T19" fmla="*/ 1254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4" name="Group 73"/>
            <p:cNvGrpSpPr>
              <a:grpSpLocks/>
            </p:cNvGrpSpPr>
            <p:nvPr/>
          </p:nvGrpSpPr>
          <p:grpSpPr bwMode="auto">
            <a:xfrm>
              <a:off x="2981" y="10"/>
              <a:ext cx="2165" cy="439"/>
              <a:chOff x="2981" y="10"/>
              <a:chExt cx="2165" cy="439"/>
            </a:xfrm>
          </p:grpSpPr>
          <p:sp>
            <p:nvSpPr>
              <p:cNvPr id="264" name="Freeform 193"/>
              <p:cNvSpPr>
                <a:spLocks/>
              </p:cNvSpPr>
              <p:nvPr/>
            </p:nvSpPr>
            <p:spPr bwMode="auto">
              <a:xfrm>
                <a:off x="2981" y="10"/>
                <a:ext cx="2165" cy="439"/>
              </a:xfrm>
              <a:custGeom>
                <a:avLst/>
                <a:gdLst>
                  <a:gd name="T0" fmla="+- 0 2981 2981"/>
                  <a:gd name="T1" fmla="*/ T0 w 2165"/>
                  <a:gd name="T2" fmla="+- 0 449 10"/>
                  <a:gd name="T3" fmla="*/ 449 h 439"/>
                  <a:gd name="T4" fmla="+- 0 5146 2981"/>
                  <a:gd name="T5" fmla="*/ T4 w 2165"/>
                  <a:gd name="T6" fmla="+- 0 449 10"/>
                  <a:gd name="T7" fmla="*/ 449 h 439"/>
                  <a:gd name="T8" fmla="+- 0 5146 2981"/>
                  <a:gd name="T9" fmla="*/ T8 w 2165"/>
                  <a:gd name="T10" fmla="+- 0 10 10"/>
                  <a:gd name="T11" fmla="*/ 10 h 439"/>
                  <a:gd name="T12" fmla="+- 0 2981 2981"/>
                  <a:gd name="T13" fmla="*/ T12 w 2165"/>
                  <a:gd name="T14" fmla="+- 0 10 10"/>
                  <a:gd name="T15" fmla="*/ 10 h 439"/>
                  <a:gd name="T16" fmla="+- 0 2981 2981"/>
                  <a:gd name="T17" fmla="*/ T16 w 2165"/>
                  <a:gd name="T18" fmla="+- 0 449 10"/>
                  <a:gd name="T19" fmla="*/ 449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5" name="Group 74"/>
            <p:cNvGrpSpPr>
              <a:grpSpLocks/>
            </p:cNvGrpSpPr>
            <p:nvPr/>
          </p:nvGrpSpPr>
          <p:grpSpPr bwMode="auto">
            <a:xfrm>
              <a:off x="2902" y="199"/>
              <a:ext cx="10" cy="22"/>
              <a:chOff x="2902" y="199"/>
              <a:chExt cx="10" cy="22"/>
            </a:xfrm>
          </p:grpSpPr>
          <p:sp>
            <p:nvSpPr>
              <p:cNvPr id="263" name="Freeform 191"/>
              <p:cNvSpPr>
                <a:spLocks/>
              </p:cNvSpPr>
              <p:nvPr/>
            </p:nvSpPr>
            <p:spPr bwMode="auto">
              <a:xfrm>
                <a:off x="2902" y="199"/>
                <a:ext cx="10" cy="22"/>
              </a:xfrm>
              <a:custGeom>
                <a:avLst/>
                <a:gdLst>
                  <a:gd name="T0" fmla="+- 0 2902 2902"/>
                  <a:gd name="T1" fmla="*/ T0 w 10"/>
                  <a:gd name="T2" fmla="+- 0 199 199"/>
                  <a:gd name="T3" fmla="*/ 199 h 22"/>
                  <a:gd name="T4" fmla="+- 0 2902 2902"/>
                  <a:gd name="T5" fmla="*/ T4 w 10"/>
                  <a:gd name="T6" fmla="+- 0 221 199"/>
                  <a:gd name="T7" fmla="*/ 221 h 22"/>
                  <a:gd name="T8" fmla="+- 0 2912 2902"/>
                  <a:gd name="T9" fmla="*/ T8 w 10"/>
                  <a:gd name="T10" fmla="+- 0 220 199"/>
                  <a:gd name="T11" fmla="*/ 220 h 22"/>
                  <a:gd name="T12" fmla="+- 0 2902 2902"/>
                  <a:gd name="T13" fmla="*/ T12 w 10"/>
                  <a:gd name="T14" fmla="+- 0 199 199"/>
                  <a:gd name="T15" fmla="*/ 199 h 22"/>
                </a:gdLst>
                <a:ahLst/>
                <a:cxnLst>
                  <a:cxn ang="0">
                    <a:pos x="T1" y="T3"/>
                  </a:cxn>
                  <a:cxn ang="0">
                    <a:pos x="T5" y="T7"/>
                  </a:cxn>
                  <a:cxn ang="0">
                    <a:pos x="T9" y="T11"/>
                  </a:cxn>
                  <a:cxn ang="0">
                    <a:pos x="T13" y="T15"/>
                  </a:cxn>
                </a:cxnLst>
                <a:rect l="0" t="0" r="r" b="b"/>
                <a:pathLst>
                  <a:path w="10" h="22">
                    <a:moveTo>
                      <a:pt x="0" y="0"/>
                    </a:moveTo>
                    <a:lnTo>
                      <a:pt x="0" y="22"/>
                    </a:lnTo>
                    <a:lnTo>
                      <a:pt x="10" y="21"/>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6" name="Group 75"/>
            <p:cNvGrpSpPr>
              <a:grpSpLocks/>
            </p:cNvGrpSpPr>
            <p:nvPr/>
          </p:nvGrpSpPr>
          <p:grpSpPr bwMode="auto">
            <a:xfrm>
              <a:off x="2981" y="686"/>
              <a:ext cx="2165" cy="440"/>
              <a:chOff x="2981" y="686"/>
              <a:chExt cx="2165" cy="440"/>
            </a:xfrm>
          </p:grpSpPr>
          <p:sp>
            <p:nvSpPr>
              <p:cNvPr id="262" name="Freeform 189"/>
              <p:cNvSpPr>
                <a:spLocks/>
              </p:cNvSpPr>
              <p:nvPr/>
            </p:nvSpPr>
            <p:spPr bwMode="auto">
              <a:xfrm>
                <a:off x="2981" y="686"/>
                <a:ext cx="2165" cy="440"/>
              </a:xfrm>
              <a:custGeom>
                <a:avLst/>
                <a:gdLst>
                  <a:gd name="T0" fmla="+- 0 2981 2981"/>
                  <a:gd name="T1" fmla="*/ T0 w 2165"/>
                  <a:gd name="T2" fmla="+- 0 1126 686"/>
                  <a:gd name="T3" fmla="*/ 1126 h 440"/>
                  <a:gd name="T4" fmla="+- 0 5146 2981"/>
                  <a:gd name="T5" fmla="*/ T4 w 2165"/>
                  <a:gd name="T6" fmla="+- 0 1126 686"/>
                  <a:gd name="T7" fmla="*/ 1126 h 440"/>
                  <a:gd name="T8" fmla="+- 0 5146 2981"/>
                  <a:gd name="T9" fmla="*/ T8 w 2165"/>
                  <a:gd name="T10" fmla="+- 0 686 686"/>
                  <a:gd name="T11" fmla="*/ 686 h 440"/>
                  <a:gd name="T12" fmla="+- 0 2981 2981"/>
                  <a:gd name="T13" fmla="*/ T12 w 2165"/>
                  <a:gd name="T14" fmla="+- 0 686 686"/>
                  <a:gd name="T15" fmla="*/ 686 h 440"/>
                  <a:gd name="T16" fmla="+- 0 2981 2981"/>
                  <a:gd name="T17" fmla="*/ T16 w 2165"/>
                  <a:gd name="T18" fmla="+- 0 1126 686"/>
                  <a:gd name="T19" fmla="*/ 1126 h 440"/>
                </a:gdLst>
                <a:ahLst/>
                <a:cxnLst>
                  <a:cxn ang="0">
                    <a:pos x="T1" y="T3"/>
                  </a:cxn>
                  <a:cxn ang="0">
                    <a:pos x="T5" y="T7"/>
                  </a:cxn>
                  <a:cxn ang="0">
                    <a:pos x="T9" y="T11"/>
                  </a:cxn>
                  <a:cxn ang="0">
                    <a:pos x="T13" y="T15"/>
                  </a:cxn>
                  <a:cxn ang="0">
                    <a:pos x="T17" y="T19"/>
                  </a:cxn>
                </a:cxnLst>
                <a:rect l="0" t="0" r="r" b="b"/>
                <a:pathLst>
                  <a:path w="2165" h="440">
                    <a:moveTo>
                      <a:pt x="0" y="440"/>
                    </a:moveTo>
                    <a:lnTo>
                      <a:pt x="2165" y="440"/>
                    </a:lnTo>
                    <a:lnTo>
                      <a:pt x="2165" y="0"/>
                    </a:lnTo>
                    <a:lnTo>
                      <a:pt x="0" y="0"/>
                    </a:lnTo>
                    <a:lnTo>
                      <a:pt x="0" y="440"/>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7" name="Group 76"/>
            <p:cNvGrpSpPr>
              <a:grpSpLocks/>
            </p:cNvGrpSpPr>
            <p:nvPr/>
          </p:nvGrpSpPr>
          <p:grpSpPr bwMode="auto">
            <a:xfrm>
              <a:off x="2981" y="1363"/>
              <a:ext cx="2165" cy="439"/>
              <a:chOff x="2981" y="1363"/>
              <a:chExt cx="2165" cy="439"/>
            </a:xfrm>
          </p:grpSpPr>
          <p:sp>
            <p:nvSpPr>
              <p:cNvPr id="261" name="Freeform 187"/>
              <p:cNvSpPr>
                <a:spLocks/>
              </p:cNvSpPr>
              <p:nvPr/>
            </p:nvSpPr>
            <p:spPr bwMode="auto">
              <a:xfrm>
                <a:off x="2981" y="1363"/>
                <a:ext cx="2165" cy="439"/>
              </a:xfrm>
              <a:custGeom>
                <a:avLst/>
                <a:gdLst>
                  <a:gd name="T0" fmla="+- 0 2981 2981"/>
                  <a:gd name="T1" fmla="*/ T0 w 2165"/>
                  <a:gd name="T2" fmla="+- 0 1802 1363"/>
                  <a:gd name="T3" fmla="*/ 1802 h 439"/>
                  <a:gd name="T4" fmla="+- 0 5146 2981"/>
                  <a:gd name="T5" fmla="*/ T4 w 2165"/>
                  <a:gd name="T6" fmla="+- 0 1802 1363"/>
                  <a:gd name="T7" fmla="*/ 1802 h 439"/>
                  <a:gd name="T8" fmla="+- 0 5146 2981"/>
                  <a:gd name="T9" fmla="*/ T8 w 2165"/>
                  <a:gd name="T10" fmla="+- 0 1363 1363"/>
                  <a:gd name="T11" fmla="*/ 1363 h 439"/>
                  <a:gd name="T12" fmla="+- 0 2981 2981"/>
                  <a:gd name="T13" fmla="*/ T12 w 2165"/>
                  <a:gd name="T14" fmla="+- 0 1363 1363"/>
                  <a:gd name="T15" fmla="*/ 1363 h 439"/>
                  <a:gd name="T16" fmla="+- 0 2981 2981"/>
                  <a:gd name="T17" fmla="*/ T16 w 2165"/>
                  <a:gd name="T18" fmla="+- 0 1802 1363"/>
                  <a:gd name="T19" fmla="*/ 1802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8" name="Group 77"/>
            <p:cNvGrpSpPr>
              <a:grpSpLocks/>
            </p:cNvGrpSpPr>
            <p:nvPr/>
          </p:nvGrpSpPr>
          <p:grpSpPr bwMode="auto">
            <a:xfrm>
              <a:off x="5933" y="1558"/>
              <a:ext cx="64" cy="29"/>
              <a:chOff x="5933" y="1558"/>
              <a:chExt cx="64" cy="29"/>
            </a:xfrm>
          </p:grpSpPr>
          <p:sp>
            <p:nvSpPr>
              <p:cNvPr id="260" name="Freeform 185"/>
              <p:cNvSpPr>
                <a:spLocks/>
              </p:cNvSpPr>
              <p:nvPr/>
            </p:nvSpPr>
            <p:spPr bwMode="auto">
              <a:xfrm>
                <a:off x="5933" y="1558"/>
                <a:ext cx="64" cy="29"/>
              </a:xfrm>
              <a:custGeom>
                <a:avLst/>
                <a:gdLst>
                  <a:gd name="T0" fmla="+- 0 5997 5933"/>
                  <a:gd name="T1" fmla="*/ T0 w 64"/>
                  <a:gd name="T2" fmla="+- 0 1558 1558"/>
                  <a:gd name="T3" fmla="*/ 1558 h 29"/>
                  <a:gd name="T4" fmla="+- 0 5941 5933"/>
                  <a:gd name="T5" fmla="*/ T4 w 64"/>
                  <a:gd name="T6" fmla="+- 0 1568 1558"/>
                  <a:gd name="T7" fmla="*/ 1568 h 29"/>
                  <a:gd name="T8" fmla="+- 0 5933 5933"/>
                  <a:gd name="T9" fmla="*/ T8 w 64"/>
                  <a:gd name="T10" fmla="+- 0 1568 1558"/>
                  <a:gd name="T11" fmla="*/ 1568 h 29"/>
                  <a:gd name="T12" fmla="+- 0 5933 5933"/>
                  <a:gd name="T13" fmla="*/ T12 w 64"/>
                  <a:gd name="T14" fmla="+- 0 1587 1558"/>
                  <a:gd name="T15" fmla="*/ 1587 h 29"/>
                  <a:gd name="T16" fmla="+- 0 5997 5933"/>
                  <a:gd name="T17" fmla="*/ T16 w 64"/>
                  <a:gd name="T18" fmla="+- 0 1558 1558"/>
                  <a:gd name="T19" fmla="*/ 1558 h 29"/>
                </a:gdLst>
                <a:ahLst/>
                <a:cxnLst>
                  <a:cxn ang="0">
                    <a:pos x="T1" y="T3"/>
                  </a:cxn>
                  <a:cxn ang="0">
                    <a:pos x="T5" y="T7"/>
                  </a:cxn>
                  <a:cxn ang="0">
                    <a:pos x="T9" y="T11"/>
                  </a:cxn>
                  <a:cxn ang="0">
                    <a:pos x="T13" y="T15"/>
                  </a:cxn>
                  <a:cxn ang="0">
                    <a:pos x="T17" y="T19"/>
                  </a:cxn>
                </a:cxnLst>
                <a:rect l="0" t="0" r="r" b="b"/>
                <a:pathLst>
                  <a:path w="64" h="29">
                    <a:moveTo>
                      <a:pt x="64" y="0"/>
                    </a:moveTo>
                    <a:lnTo>
                      <a:pt x="8" y="10"/>
                    </a:lnTo>
                    <a:lnTo>
                      <a:pt x="0" y="10"/>
                    </a:lnTo>
                    <a:lnTo>
                      <a:pt x="0" y="29"/>
                    </a:lnTo>
                    <a:lnTo>
                      <a:pt x="6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9" name="Group 78"/>
            <p:cNvGrpSpPr>
              <a:grpSpLocks/>
            </p:cNvGrpSpPr>
            <p:nvPr/>
          </p:nvGrpSpPr>
          <p:grpSpPr bwMode="auto">
            <a:xfrm>
              <a:off x="5933" y="1531"/>
              <a:ext cx="7" cy="19"/>
              <a:chOff x="5933" y="1531"/>
              <a:chExt cx="7" cy="19"/>
            </a:xfrm>
          </p:grpSpPr>
          <p:sp>
            <p:nvSpPr>
              <p:cNvPr id="259" name="Freeform 183"/>
              <p:cNvSpPr>
                <a:spLocks/>
              </p:cNvSpPr>
              <p:nvPr/>
            </p:nvSpPr>
            <p:spPr bwMode="auto">
              <a:xfrm>
                <a:off x="5933" y="1531"/>
                <a:ext cx="7" cy="19"/>
              </a:xfrm>
              <a:custGeom>
                <a:avLst/>
                <a:gdLst>
                  <a:gd name="T0" fmla="+- 0 5933 5933"/>
                  <a:gd name="T1" fmla="*/ T0 w 7"/>
                  <a:gd name="T2" fmla="+- 0 1531 1531"/>
                  <a:gd name="T3" fmla="*/ 1531 h 19"/>
                  <a:gd name="T4" fmla="+- 0 5933 5933"/>
                  <a:gd name="T5" fmla="*/ T4 w 7"/>
                  <a:gd name="T6" fmla="+- 0 1550 1531"/>
                  <a:gd name="T7" fmla="*/ 1550 h 19"/>
                  <a:gd name="T8" fmla="+- 0 5940 5933"/>
                  <a:gd name="T9" fmla="*/ T8 w 7"/>
                  <a:gd name="T10" fmla="+- 0 1550 1531"/>
                  <a:gd name="T11" fmla="*/ 1550 h 19"/>
                  <a:gd name="T12" fmla="+- 0 5933 5933"/>
                  <a:gd name="T13" fmla="*/ T12 w 7"/>
                  <a:gd name="T14" fmla="+- 0 1531 1531"/>
                  <a:gd name="T15" fmla="*/ 1531 h 19"/>
                </a:gdLst>
                <a:ahLst/>
                <a:cxnLst>
                  <a:cxn ang="0">
                    <a:pos x="T1" y="T3"/>
                  </a:cxn>
                  <a:cxn ang="0">
                    <a:pos x="T5" y="T7"/>
                  </a:cxn>
                  <a:cxn ang="0">
                    <a:pos x="T9" y="T11"/>
                  </a:cxn>
                  <a:cxn ang="0">
                    <a:pos x="T13" y="T15"/>
                  </a:cxn>
                </a:cxnLst>
                <a:rect l="0" t="0" r="r" b="b"/>
                <a:pathLst>
                  <a:path w="7" h="19">
                    <a:moveTo>
                      <a:pt x="0" y="0"/>
                    </a:moveTo>
                    <a:lnTo>
                      <a:pt x="0" y="19"/>
                    </a:lnTo>
                    <a:lnTo>
                      <a:pt x="7" y="19"/>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0" name="Group 79"/>
            <p:cNvGrpSpPr>
              <a:grpSpLocks/>
            </p:cNvGrpSpPr>
            <p:nvPr/>
          </p:nvGrpSpPr>
          <p:grpSpPr bwMode="auto">
            <a:xfrm>
              <a:off x="5146" y="1550"/>
              <a:ext cx="852" cy="2"/>
              <a:chOff x="5146" y="1550"/>
              <a:chExt cx="852" cy="2"/>
            </a:xfrm>
          </p:grpSpPr>
          <p:sp>
            <p:nvSpPr>
              <p:cNvPr id="258" name="Freeform 181"/>
              <p:cNvSpPr>
                <a:spLocks/>
              </p:cNvSpPr>
              <p:nvPr/>
            </p:nvSpPr>
            <p:spPr bwMode="auto">
              <a:xfrm>
                <a:off x="5146" y="1550"/>
                <a:ext cx="852" cy="2"/>
              </a:xfrm>
              <a:custGeom>
                <a:avLst/>
                <a:gdLst>
                  <a:gd name="T0" fmla="+- 0 5146 5146"/>
                  <a:gd name="T1" fmla="*/ T0 w 852"/>
                  <a:gd name="T2" fmla="+- 0 5998 5146"/>
                  <a:gd name="T3" fmla="*/ T2 w 852"/>
                </a:gdLst>
                <a:ahLst/>
                <a:cxnLst>
                  <a:cxn ang="0">
                    <a:pos x="T1" y="0"/>
                  </a:cxn>
                  <a:cxn ang="0">
                    <a:pos x="T3" y="0"/>
                  </a:cxn>
                </a:cxnLst>
                <a:rect l="0" t="0" r="r" b="b"/>
                <a:pathLst>
                  <a:path w="852">
                    <a:moveTo>
                      <a:pt x="0" y="0"/>
                    </a:moveTo>
                    <a:lnTo>
                      <a:pt x="852" y="0"/>
                    </a:lnTo>
                  </a:path>
                </a:pathLst>
              </a:custGeom>
              <a:noFill/>
              <a:ln w="2565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1" name="Group 80"/>
            <p:cNvGrpSpPr>
              <a:grpSpLocks/>
            </p:cNvGrpSpPr>
            <p:nvPr/>
          </p:nvGrpSpPr>
          <p:grpSpPr bwMode="auto">
            <a:xfrm>
              <a:off x="5147" y="1561"/>
              <a:ext cx="794" cy="2"/>
              <a:chOff x="5147" y="1561"/>
              <a:chExt cx="794" cy="2"/>
            </a:xfrm>
          </p:grpSpPr>
          <p:sp>
            <p:nvSpPr>
              <p:cNvPr id="257" name="Freeform 179"/>
              <p:cNvSpPr>
                <a:spLocks/>
              </p:cNvSpPr>
              <p:nvPr/>
            </p:nvSpPr>
            <p:spPr bwMode="auto">
              <a:xfrm>
                <a:off x="5147" y="1561"/>
                <a:ext cx="794" cy="2"/>
              </a:xfrm>
              <a:custGeom>
                <a:avLst/>
                <a:gdLst>
                  <a:gd name="T0" fmla="+- 0 5147 5147"/>
                  <a:gd name="T1" fmla="*/ T0 w 794"/>
                  <a:gd name="T2" fmla="+- 0 5941 5147"/>
                  <a:gd name="T3" fmla="*/ T2 w 794"/>
                </a:gdLst>
                <a:ahLst/>
                <a:cxnLst>
                  <a:cxn ang="0">
                    <a:pos x="T1" y="0"/>
                  </a:cxn>
                  <a:cxn ang="0">
                    <a:pos x="T3" y="0"/>
                  </a:cxn>
                </a:cxnLst>
                <a:rect l="0" t="0" r="r" b="b"/>
                <a:pathLst>
                  <a:path w="794">
                    <a:moveTo>
                      <a:pt x="0" y="0"/>
                    </a:moveTo>
                    <a:lnTo>
                      <a:pt x="794" y="0"/>
                    </a:lnTo>
                  </a:path>
                </a:pathLst>
              </a:custGeom>
              <a:noFill/>
              <a:ln w="13716">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2" name="Group 81"/>
            <p:cNvGrpSpPr>
              <a:grpSpLocks/>
            </p:cNvGrpSpPr>
            <p:nvPr/>
          </p:nvGrpSpPr>
          <p:grpSpPr bwMode="auto">
            <a:xfrm>
              <a:off x="1981" y="1560"/>
              <a:ext cx="1001" cy="2"/>
              <a:chOff x="1981" y="1560"/>
              <a:chExt cx="1001" cy="2"/>
            </a:xfrm>
          </p:grpSpPr>
          <p:sp>
            <p:nvSpPr>
              <p:cNvPr id="256" name="Freeform 177"/>
              <p:cNvSpPr>
                <a:spLocks/>
              </p:cNvSpPr>
              <p:nvPr/>
            </p:nvSpPr>
            <p:spPr bwMode="auto">
              <a:xfrm>
                <a:off x="1981" y="1560"/>
                <a:ext cx="1001" cy="2"/>
              </a:xfrm>
              <a:custGeom>
                <a:avLst/>
                <a:gdLst>
                  <a:gd name="T0" fmla="+- 0 1981 1981"/>
                  <a:gd name="T1" fmla="*/ T0 w 1001"/>
                  <a:gd name="T2" fmla="+- 0 2982 1981"/>
                  <a:gd name="T3" fmla="*/ T2 w 1001"/>
                </a:gdLst>
                <a:ahLst/>
                <a:cxnLst>
                  <a:cxn ang="0">
                    <a:pos x="T1" y="0"/>
                  </a:cxn>
                  <a:cxn ang="0">
                    <a:pos x="T3" y="0"/>
                  </a:cxn>
                </a:cxnLst>
                <a:rect l="0" t="0" r="r" b="b"/>
                <a:pathLst>
                  <a:path w="1001">
                    <a:moveTo>
                      <a:pt x="0" y="0"/>
                    </a:moveTo>
                    <a:lnTo>
                      <a:pt x="1001" y="0"/>
                    </a:lnTo>
                  </a:path>
                </a:pathLst>
              </a:custGeom>
              <a:noFill/>
              <a:ln w="1524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3" name="Group 82"/>
            <p:cNvGrpSpPr>
              <a:grpSpLocks/>
            </p:cNvGrpSpPr>
            <p:nvPr/>
          </p:nvGrpSpPr>
          <p:grpSpPr bwMode="auto">
            <a:xfrm>
              <a:off x="1930" y="1531"/>
              <a:ext cx="59" cy="58"/>
              <a:chOff x="1930" y="1531"/>
              <a:chExt cx="59" cy="58"/>
            </a:xfrm>
          </p:grpSpPr>
          <p:sp>
            <p:nvSpPr>
              <p:cNvPr id="255" name="Freeform 175"/>
              <p:cNvSpPr>
                <a:spLocks/>
              </p:cNvSpPr>
              <p:nvPr/>
            </p:nvSpPr>
            <p:spPr bwMode="auto">
              <a:xfrm>
                <a:off x="1930" y="1531"/>
                <a:ext cx="59" cy="58"/>
              </a:xfrm>
              <a:custGeom>
                <a:avLst/>
                <a:gdLst>
                  <a:gd name="T0" fmla="+- 0 1989 1930"/>
                  <a:gd name="T1" fmla="*/ T0 w 59"/>
                  <a:gd name="T2" fmla="+- 0 1531 1531"/>
                  <a:gd name="T3" fmla="*/ 1531 h 58"/>
                  <a:gd name="T4" fmla="+- 0 1930 1930"/>
                  <a:gd name="T5" fmla="*/ T4 w 59"/>
                  <a:gd name="T6" fmla="+- 0 1559 1531"/>
                  <a:gd name="T7" fmla="*/ 1559 h 58"/>
                  <a:gd name="T8" fmla="+- 0 1989 1930"/>
                  <a:gd name="T9" fmla="*/ T8 w 59"/>
                  <a:gd name="T10" fmla="+- 0 1589 1531"/>
                  <a:gd name="T11" fmla="*/ 1589 h 58"/>
                  <a:gd name="T12" fmla="+- 0 1989 1930"/>
                  <a:gd name="T13" fmla="*/ T12 w 59"/>
                  <a:gd name="T14" fmla="+- 0 1570 1531"/>
                  <a:gd name="T15" fmla="*/ 1570 h 58"/>
                  <a:gd name="T16" fmla="+- 0 1979 1930"/>
                  <a:gd name="T17" fmla="*/ T16 w 59"/>
                  <a:gd name="T18" fmla="+- 0 1570 1531"/>
                  <a:gd name="T19" fmla="*/ 1570 h 58"/>
                  <a:gd name="T20" fmla="+- 0 1979 1930"/>
                  <a:gd name="T21" fmla="*/ T20 w 59"/>
                  <a:gd name="T22" fmla="+- 0 1550 1531"/>
                  <a:gd name="T23" fmla="*/ 1550 h 58"/>
                  <a:gd name="T24" fmla="+- 0 1989 1930"/>
                  <a:gd name="T25" fmla="*/ T24 w 59"/>
                  <a:gd name="T26" fmla="+- 0 1550 1531"/>
                  <a:gd name="T27" fmla="*/ 1550 h 58"/>
                  <a:gd name="T28" fmla="+- 0 1989 1930"/>
                  <a:gd name="T29" fmla="*/ T28 w 59"/>
                  <a:gd name="T30" fmla="+- 0 1531 1531"/>
                  <a:gd name="T31" fmla="*/ 1531 h 58"/>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59" h="58">
                    <a:moveTo>
                      <a:pt x="59" y="0"/>
                    </a:moveTo>
                    <a:lnTo>
                      <a:pt x="0" y="28"/>
                    </a:lnTo>
                    <a:lnTo>
                      <a:pt x="59" y="58"/>
                    </a:lnTo>
                    <a:lnTo>
                      <a:pt x="59" y="39"/>
                    </a:lnTo>
                    <a:lnTo>
                      <a:pt x="49" y="39"/>
                    </a:lnTo>
                    <a:lnTo>
                      <a:pt x="49" y="19"/>
                    </a:lnTo>
                    <a:lnTo>
                      <a:pt x="59" y="19"/>
                    </a:lnTo>
                    <a:lnTo>
                      <a:pt x="5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4" name="Group 83"/>
            <p:cNvGrpSpPr>
              <a:grpSpLocks/>
            </p:cNvGrpSpPr>
            <p:nvPr/>
          </p:nvGrpSpPr>
          <p:grpSpPr bwMode="auto">
            <a:xfrm>
              <a:off x="2981" y="2040"/>
              <a:ext cx="2165" cy="444"/>
              <a:chOff x="2981" y="2040"/>
              <a:chExt cx="2165" cy="444"/>
            </a:xfrm>
          </p:grpSpPr>
          <p:sp>
            <p:nvSpPr>
              <p:cNvPr id="254" name="Freeform 173"/>
              <p:cNvSpPr>
                <a:spLocks/>
              </p:cNvSpPr>
              <p:nvPr/>
            </p:nvSpPr>
            <p:spPr bwMode="auto">
              <a:xfrm>
                <a:off x="2981" y="2040"/>
                <a:ext cx="2165" cy="444"/>
              </a:xfrm>
              <a:custGeom>
                <a:avLst/>
                <a:gdLst>
                  <a:gd name="T0" fmla="+- 0 2981 2981"/>
                  <a:gd name="T1" fmla="*/ T0 w 2165"/>
                  <a:gd name="T2" fmla="+- 0 2484 2040"/>
                  <a:gd name="T3" fmla="*/ 2484 h 444"/>
                  <a:gd name="T4" fmla="+- 0 5146 2981"/>
                  <a:gd name="T5" fmla="*/ T4 w 2165"/>
                  <a:gd name="T6" fmla="+- 0 2484 2040"/>
                  <a:gd name="T7" fmla="*/ 2484 h 444"/>
                  <a:gd name="T8" fmla="+- 0 5146 2981"/>
                  <a:gd name="T9" fmla="*/ T8 w 2165"/>
                  <a:gd name="T10" fmla="+- 0 2040 2040"/>
                  <a:gd name="T11" fmla="*/ 2040 h 444"/>
                  <a:gd name="T12" fmla="+- 0 2981 2981"/>
                  <a:gd name="T13" fmla="*/ T12 w 2165"/>
                  <a:gd name="T14" fmla="+- 0 2040 2040"/>
                  <a:gd name="T15" fmla="*/ 2040 h 444"/>
                  <a:gd name="T16" fmla="+- 0 2981 2981"/>
                  <a:gd name="T17" fmla="*/ T16 w 2165"/>
                  <a:gd name="T18" fmla="+- 0 2484 2040"/>
                  <a:gd name="T19" fmla="*/ 2484 h 444"/>
                </a:gdLst>
                <a:ahLst/>
                <a:cxnLst>
                  <a:cxn ang="0">
                    <a:pos x="T1" y="T3"/>
                  </a:cxn>
                  <a:cxn ang="0">
                    <a:pos x="T5" y="T7"/>
                  </a:cxn>
                  <a:cxn ang="0">
                    <a:pos x="T9" y="T11"/>
                  </a:cxn>
                  <a:cxn ang="0">
                    <a:pos x="T13" y="T15"/>
                  </a:cxn>
                  <a:cxn ang="0">
                    <a:pos x="T17" y="T19"/>
                  </a:cxn>
                </a:cxnLst>
                <a:rect l="0" t="0" r="r" b="b"/>
                <a:pathLst>
                  <a:path w="2165" h="444">
                    <a:moveTo>
                      <a:pt x="0" y="444"/>
                    </a:moveTo>
                    <a:lnTo>
                      <a:pt x="2165" y="444"/>
                    </a:lnTo>
                    <a:lnTo>
                      <a:pt x="2165" y="0"/>
                    </a:lnTo>
                    <a:lnTo>
                      <a:pt x="0" y="0"/>
                    </a:lnTo>
                    <a:lnTo>
                      <a:pt x="0" y="444"/>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5" name="Group 84"/>
            <p:cNvGrpSpPr>
              <a:grpSpLocks/>
            </p:cNvGrpSpPr>
            <p:nvPr/>
          </p:nvGrpSpPr>
          <p:grpSpPr bwMode="auto">
            <a:xfrm>
              <a:off x="2484" y="2299"/>
              <a:ext cx="427" cy="345"/>
              <a:chOff x="2484" y="2299"/>
              <a:chExt cx="427" cy="345"/>
            </a:xfrm>
          </p:grpSpPr>
          <p:sp>
            <p:nvSpPr>
              <p:cNvPr id="253" name="Freeform 171"/>
              <p:cNvSpPr>
                <a:spLocks/>
              </p:cNvSpPr>
              <p:nvPr/>
            </p:nvSpPr>
            <p:spPr bwMode="auto">
              <a:xfrm>
                <a:off x="2484" y="2299"/>
                <a:ext cx="427" cy="345"/>
              </a:xfrm>
              <a:custGeom>
                <a:avLst/>
                <a:gdLst>
                  <a:gd name="T0" fmla="+- 0 2911 2484"/>
                  <a:gd name="T1" fmla="*/ T0 w 427"/>
                  <a:gd name="T2" fmla="+- 0 2299 2299"/>
                  <a:gd name="T3" fmla="*/ 2299 h 345"/>
                  <a:gd name="T4" fmla="+- 0 2863 2484"/>
                  <a:gd name="T5" fmla="*/ T4 w 427"/>
                  <a:gd name="T6" fmla="+- 0 2321 2299"/>
                  <a:gd name="T7" fmla="*/ 2321 h 345"/>
                  <a:gd name="T8" fmla="+- 0 2853 2484"/>
                  <a:gd name="T9" fmla="*/ T8 w 427"/>
                  <a:gd name="T10" fmla="+- 0 2330 2299"/>
                  <a:gd name="T11" fmla="*/ 2330 h 345"/>
                  <a:gd name="T12" fmla="+- 0 2491 2484"/>
                  <a:gd name="T13" fmla="*/ T12 w 427"/>
                  <a:gd name="T14" fmla="+- 0 2619 2299"/>
                  <a:gd name="T15" fmla="*/ 2619 h 345"/>
                  <a:gd name="T16" fmla="+- 0 2484 2484"/>
                  <a:gd name="T17" fmla="*/ T16 w 427"/>
                  <a:gd name="T18" fmla="+- 0 2625 2299"/>
                  <a:gd name="T19" fmla="*/ 2625 h 345"/>
                  <a:gd name="T20" fmla="+- 0 2499 2484"/>
                  <a:gd name="T21" fmla="*/ T20 w 427"/>
                  <a:gd name="T22" fmla="+- 0 2644 2299"/>
                  <a:gd name="T23" fmla="*/ 2644 h 345"/>
                  <a:gd name="T24" fmla="+- 0 2507 2484"/>
                  <a:gd name="T25" fmla="*/ T24 w 427"/>
                  <a:gd name="T26" fmla="+- 0 2637 2299"/>
                  <a:gd name="T27" fmla="*/ 2637 h 345"/>
                  <a:gd name="T28" fmla="+- 0 2870 2484"/>
                  <a:gd name="T29" fmla="*/ T28 w 427"/>
                  <a:gd name="T30" fmla="+- 0 2347 2299"/>
                  <a:gd name="T31" fmla="*/ 2347 h 345"/>
                  <a:gd name="T32" fmla="+- 0 2878 2484"/>
                  <a:gd name="T33" fmla="*/ T32 w 427"/>
                  <a:gd name="T34" fmla="+- 0 2341 2299"/>
                  <a:gd name="T35" fmla="*/ 2341 h 345"/>
                  <a:gd name="T36" fmla="+- 0 2892 2484"/>
                  <a:gd name="T37" fmla="*/ T36 w 427"/>
                  <a:gd name="T38" fmla="+- 0 2341 2299"/>
                  <a:gd name="T39" fmla="*/ 2341 h 345"/>
                  <a:gd name="T40" fmla="+- 0 2911 2484"/>
                  <a:gd name="T41" fmla="*/ T40 w 427"/>
                  <a:gd name="T42" fmla="+- 0 2299 2299"/>
                  <a:gd name="T43" fmla="*/ 2299 h 3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7" h="345">
                    <a:moveTo>
                      <a:pt x="427" y="0"/>
                    </a:moveTo>
                    <a:lnTo>
                      <a:pt x="379" y="22"/>
                    </a:lnTo>
                    <a:lnTo>
                      <a:pt x="369" y="31"/>
                    </a:lnTo>
                    <a:lnTo>
                      <a:pt x="7" y="320"/>
                    </a:lnTo>
                    <a:lnTo>
                      <a:pt x="0" y="326"/>
                    </a:lnTo>
                    <a:lnTo>
                      <a:pt x="15" y="345"/>
                    </a:lnTo>
                    <a:lnTo>
                      <a:pt x="23" y="338"/>
                    </a:lnTo>
                    <a:lnTo>
                      <a:pt x="386" y="48"/>
                    </a:lnTo>
                    <a:lnTo>
                      <a:pt x="394" y="42"/>
                    </a:lnTo>
                    <a:lnTo>
                      <a:pt x="408" y="42"/>
                    </a:lnTo>
                    <a:lnTo>
                      <a:pt x="427"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6" name="Group 85"/>
            <p:cNvGrpSpPr>
              <a:grpSpLocks/>
            </p:cNvGrpSpPr>
            <p:nvPr/>
          </p:nvGrpSpPr>
          <p:grpSpPr bwMode="auto">
            <a:xfrm>
              <a:off x="2878" y="2341"/>
              <a:ext cx="14" cy="19"/>
              <a:chOff x="2878" y="2341"/>
              <a:chExt cx="14" cy="19"/>
            </a:xfrm>
          </p:grpSpPr>
          <p:sp>
            <p:nvSpPr>
              <p:cNvPr id="252" name="Freeform 169"/>
              <p:cNvSpPr>
                <a:spLocks/>
              </p:cNvSpPr>
              <p:nvPr/>
            </p:nvSpPr>
            <p:spPr bwMode="auto">
              <a:xfrm>
                <a:off x="2878" y="2341"/>
                <a:ext cx="14" cy="19"/>
              </a:xfrm>
              <a:custGeom>
                <a:avLst/>
                <a:gdLst>
                  <a:gd name="T0" fmla="+- 0 2892 2878"/>
                  <a:gd name="T1" fmla="*/ T0 w 14"/>
                  <a:gd name="T2" fmla="+- 0 2341 2341"/>
                  <a:gd name="T3" fmla="*/ 2341 h 19"/>
                  <a:gd name="T4" fmla="+- 0 2878 2878"/>
                  <a:gd name="T5" fmla="*/ T4 w 14"/>
                  <a:gd name="T6" fmla="+- 0 2341 2341"/>
                  <a:gd name="T7" fmla="*/ 2341 h 19"/>
                  <a:gd name="T8" fmla="+- 0 2883 2878"/>
                  <a:gd name="T9" fmla="*/ T8 w 14"/>
                  <a:gd name="T10" fmla="+- 0 2360 2341"/>
                  <a:gd name="T11" fmla="*/ 2360 h 19"/>
                  <a:gd name="T12" fmla="+- 0 2892 2878"/>
                  <a:gd name="T13" fmla="*/ T12 w 14"/>
                  <a:gd name="T14" fmla="+- 0 2341 2341"/>
                  <a:gd name="T15" fmla="*/ 2341 h 19"/>
                </a:gdLst>
                <a:ahLst/>
                <a:cxnLst>
                  <a:cxn ang="0">
                    <a:pos x="T1" y="T3"/>
                  </a:cxn>
                  <a:cxn ang="0">
                    <a:pos x="T5" y="T7"/>
                  </a:cxn>
                  <a:cxn ang="0">
                    <a:pos x="T9" y="T11"/>
                  </a:cxn>
                  <a:cxn ang="0">
                    <a:pos x="T13" y="T15"/>
                  </a:cxn>
                </a:cxnLst>
                <a:rect l="0" t="0" r="r" b="b"/>
                <a:pathLst>
                  <a:path w="14" h="19">
                    <a:moveTo>
                      <a:pt x="14" y="0"/>
                    </a:moveTo>
                    <a:lnTo>
                      <a:pt x="0" y="0"/>
                    </a:lnTo>
                    <a:lnTo>
                      <a:pt x="5" y="19"/>
                    </a:lnTo>
                    <a:lnTo>
                      <a:pt x="1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7" name="Group 86"/>
            <p:cNvGrpSpPr>
              <a:grpSpLocks/>
            </p:cNvGrpSpPr>
            <p:nvPr/>
          </p:nvGrpSpPr>
          <p:grpSpPr bwMode="auto">
            <a:xfrm>
              <a:off x="2839" y="2299"/>
              <a:ext cx="71" cy="30"/>
              <a:chOff x="2839" y="2299"/>
              <a:chExt cx="71" cy="30"/>
            </a:xfrm>
          </p:grpSpPr>
          <p:sp>
            <p:nvSpPr>
              <p:cNvPr id="251" name="Freeform 167"/>
              <p:cNvSpPr>
                <a:spLocks/>
              </p:cNvSpPr>
              <p:nvPr/>
            </p:nvSpPr>
            <p:spPr bwMode="auto">
              <a:xfrm>
                <a:off x="2839" y="2299"/>
                <a:ext cx="71" cy="30"/>
              </a:xfrm>
              <a:custGeom>
                <a:avLst/>
                <a:gdLst>
                  <a:gd name="T0" fmla="+- 0 2910 2839"/>
                  <a:gd name="T1" fmla="*/ T0 w 71"/>
                  <a:gd name="T2" fmla="+- 0 2299 2299"/>
                  <a:gd name="T3" fmla="*/ 2299 h 30"/>
                  <a:gd name="T4" fmla="+- 0 2839 2839"/>
                  <a:gd name="T5" fmla="*/ T4 w 71"/>
                  <a:gd name="T6" fmla="+- 0 2317 2299"/>
                  <a:gd name="T7" fmla="*/ 2317 h 30"/>
                  <a:gd name="T8" fmla="+- 0 2852 2839"/>
                  <a:gd name="T9" fmla="*/ T8 w 71"/>
                  <a:gd name="T10" fmla="+- 0 2329 2299"/>
                  <a:gd name="T11" fmla="*/ 2329 h 30"/>
                  <a:gd name="T12" fmla="+- 0 2862 2839"/>
                  <a:gd name="T13" fmla="*/ T12 w 71"/>
                  <a:gd name="T14" fmla="+- 0 2321 2299"/>
                  <a:gd name="T15" fmla="*/ 2321 h 30"/>
                  <a:gd name="T16" fmla="+- 0 2910 2839"/>
                  <a:gd name="T17" fmla="*/ T16 w 71"/>
                  <a:gd name="T18" fmla="+- 0 2299 2299"/>
                  <a:gd name="T19" fmla="*/ 2299 h 30"/>
                </a:gdLst>
                <a:ahLst/>
                <a:cxnLst>
                  <a:cxn ang="0">
                    <a:pos x="T1" y="T3"/>
                  </a:cxn>
                  <a:cxn ang="0">
                    <a:pos x="T5" y="T7"/>
                  </a:cxn>
                  <a:cxn ang="0">
                    <a:pos x="T9" y="T11"/>
                  </a:cxn>
                  <a:cxn ang="0">
                    <a:pos x="T13" y="T15"/>
                  </a:cxn>
                  <a:cxn ang="0">
                    <a:pos x="T17" y="T19"/>
                  </a:cxn>
                </a:cxnLst>
                <a:rect l="0" t="0" r="r" b="b"/>
                <a:pathLst>
                  <a:path w="71" h="30">
                    <a:moveTo>
                      <a:pt x="71" y="0"/>
                    </a:moveTo>
                    <a:lnTo>
                      <a:pt x="0" y="18"/>
                    </a:lnTo>
                    <a:lnTo>
                      <a:pt x="13" y="30"/>
                    </a:lnTo>
                    <a:lnTo>
                      <a:pt x="23" y="22"/>
                    </a:lnTo>
                    <a:lnTo>
                      <a:pt x="7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8" name="Group 87"/>
            <p:cNvGrpSpPr>
              <a:grpSpLocks/>
            </p:cNvGrpSpPr>
            <p:nvPr/>
          </p:nvGrpSpPr>
          <p:grpSpPr bwMode="auto">
            <a:xfrm>
              <a:off x="2870" y="2342"/>
              <a:ext cx="12" cy="19"/>
              <a:chOff x="2870" y="2342"/>
              <a:chExt cx="12" cy="19"/>
            </a:xfrm>
          </p:grpSpPr>
          <p:sp>
            <p:nvSpPr>
              <p:cNvPr id="250" name="Freeform 165"/>
              <p:cNvSpPr>
                <a:spLocks/>
              </p:cNvSpPr>
              <p:nvPr/>
            </p:nvSpPr>
            <p:spPr bwMode="auto">
              <a:xfrm>
                <a:off x="2870" y="2342"/>
                <a:ext cx="12" cy="19"/>
              </a:xfrm>
              <a:custGeom>
                <a:avLst/>
                <a:gdLst>
                  <a:gd name="T0" fmla="+- 0 2878 2870"/>
                  <a:gd name="T1" fmla="*/ T0 w 12"/>
                  <a:gd name="T2" fmla="+- 0 2342 2342"/>
                  <a:gd name="T3" fmla="*/ 2342 h 19"/>
                  <a:gd name="T4" fmla="+- 0 2870 2870"/>
                  <a:gd name="T5" fmla="*/ T4 w 12"/>
                  <a:gd name="T6" fmla="+- 0 2347 2342"/>
                  <a:gd name="T7" fmla="*/ 2347 h 19"/>
                  <a:gd name="T8" fmla="+- 0 2882 2870"/>
                  <a:gd name="T9" fmla="*/ T8 w 12"/>
                  <a:gd name="T10" fmla="+- 0 2361 2342"/>
                  <a:gd name="T11" fmla="*/ 2361 h 19"/>
                  <a:gd name="T12" fmla="+- 0 2878 2870"/>
                  <a:gd name="T13" fmla="*/ T12 w 12"/>
                  <a:gd name="T14" fmla="+- 0 2342 2342"/>
                  <a:gd name="T15" fmla="*/ 2342 h 19"/>
                </a:gdLst>
                <a:ahLst/>
                <a:cxnLst>
                  <a:cxn ang="0">
                    <a:pos x="T1" y="T3"/>
                  </a:cxn>
                  <a:cxn ang="0">
                    <a:pos x="T5" y="T7"/>
                  </a:cxn>
                  <a:cxn ang="0">
                    <a:pos x="T9" y="T11"/>
                  </a:cxn>
                  <a:cxn ang="0">
                    <a:pos x="T13" y="T15"/>
                  </a:cxn>
                </a:cxnLst>
                <a:rect l="0" t="0" r="r" b="b"/>
                <a:pathLst>
                  <a:path w="12" h="19">
                    <a:moveTo>
                      <a:pt x="8" y="0"/>
                    </a:moveTo>
                    <a:lnTo>
                      <a:pt x="0" y="5"/>
                    </a:lnTo>
                    <a:lnTo>
                      <a:pt x="12" y="19"/>
                    </a:lnTo>
                    <a:lnTo>
                      <a:pt x="8"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9" name="Group 88"/>
            <p:cNvGrpSpPr>
              <a:grpSpLocks/>
            </p:cNvGrpSpPr>
            <p:nvPr/>
          </p:nvGrpSpPr>
          <p:grpSpPr bwMode="auto">
            <a:xfrm>
              <a:off x="2846" y="2731"/>
              <a:ext cx="2367" cy="737"/>
              <a:chOff x="2846" y="2731"/>
              <a:chExt cx="2367" cy="737"/>
            </a:xfrm>
          </p:grpSpPr>
          <p:sp>
            <p:nvSpPr>
              <p:cNvPr id="249" name="Freeform 163"/>
              <p:cNvSpPr>
                <a:spLocks/>
              </p:cNvSpPr>
              <p:nvPr/>
            </p:nvSpPr>
            <p:spPr bwMode="auto">
              <a:xfrm>
                <a:off x="2846" y="2731"/>
                <a:ext cx="2367" cy="737"/>
              </a:xfrm>
              <a:custGeom>
                <a:avLst/>
                <a:gdLst>
                  <a:gd name="T0" fmla="+- 0 2846 2846"/>
                  <a:gd name="T1" fmla="*/ T0 w 2367"/>
                  <a:gd name="T2" fmla="+- 0 3468 2731"/>
                  <a:gd name="T3" fmla="*/ 3468 h 737"/>
                  <a:gd name="T4" fmla="+- 0 5213 2846"/>
                  <a:gd name="T5" fmla="*/ T4 w 2367"/>
                  <a:gd name="T6" fmla="+- 0 3468 2731"/>
                  <a:gd name="T7" fmla="*/ 3468 h 737"/>
                  <a:gd name="T8" fmla="+- 0 5213 2846"/>
                  <a:gd name="T9" fmla="*/ T8 w 2367"/>
                  <a:gd name="T10" fmla="+- 0 2731 2731"/>
                  <a:gd name="T11" fmla="*/ 2731 h 737"/>
                  <a:gd name="T12" fmla="+- 0 2846 2846"/>
                  <a:gd name="T13" fmla="*/ T12 w 2367"/>
                  <a:gd name="T14" fmla="+- 0 2731 2731"/>
                  <a:gd name="T15" fmla="*/ 2731 h 737"/>
                  <a:gd name="T16" fmla="+- 0 2846 2846"/>
                  <a:gd name="T17" fmla="*/ T16 w 2367"/>
                  <a:gd name="T18" fmla="+- 0 3468 2731"/>
                  <a:gd name="T19" fmla="*/ 3468 h 737"/>
                </a:gdLst>
                <a:ahLst/>
                <a:cxnLst>
                  <a:cxn ang="0">
                    <a:pos x="T1" y="T3"/>
                  </a:cxn>
                  <a:cxn ang="0">
                    <a:pos x="T5" y="T7"/>
                  </a:cxn>
                  <a:cxn ang="0">
                    <a:pos x="T9" y="T11"/>
                  </a:cxn>
                  <a:cxn ang="0">
                    <a:pos x="T13" y="T15"/>
                  </a:cxn>
                  <a:cxn ang="0">
                    <a:pos x="T17" y="T19"/>
                  </a:cxn>
                </a:cxnLst>
                <a:rect l="0" t="0" r="r" b="b"/>
                <a:pathLst>
                  <a:path w="2367" h="737">
                    <a:moveTo>
                      <a:pt x="0" y="737"/>
                    </a:moveTo>
                    <a:lnTo>
                      <a:pt x="2367" y="737"/>
                    </a:lnTo>
                    <a:lnTo>
                      <a:pt x="2367" y="0"/>
                    </a:lnTo>
                    <a:lnTo>
                      <a:pt x="0" y="0"/>
                    </a:lnTo>
                    <a:lnTo>
                      <a:pt x="0" y="737"/>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0" name="Group 89"/>
            <p:cNvGrpSpPr>
              <a:grpSpLocks/>
            </p:cNvGrpSpPr>
            <p:nvPr/>
          </p:nvGrpSpPr>
          <p:grpSpPr bwMode="auto">
            <a:xfrm>
              <a:off x="5472" y="2722"/>
              <a:ext cx="2165" cy="439"/>
              <a:chOff x="5472" y="2722"/>
              <a:chExt cx="2165" cy="439"/>
            </a:xfrm>
          </p:grpSpPr>
          <p:sp>
            <p:nvSpPr>
              <p:cNvPr id="248" name="Freeform 161"/>
              <p:cNvSpPr>
                <a:spLocks/>
              </p:cNvSpPr>
              <p:nvPr/>
            </p:nvSpPr>
            <p:spPr bwMode="auto">
              <a:xfrm>
                <a:off x="5472" y="2722"/>
                <a:ext cx="2165" cy="439"/>
              </a:xfrm>
              <a:custGeom>
                <a:avLst/>
                <a:gdLst>
                  <a:gd name="T0" fmla="+- 0 5472 5472"/>
                  <a:gd name="T1" fmla="*/ T0 w 2165"/>
                  <a:gd name="T2" fmla="+- 0 3161 2722"/>
                  <a:gd name="T3" fmla="*/ 3161 h 439"/>
                  <a:gd name="T4" fmla="+- 0 7637 5472"/>
                  <a:gd name="T5" fmla="*/ T4 w 2165"/>
                  <a:gd name="T6" fmla="+- 0 3161 2722"/>
                  <a:gd name="T7" fmla="*/ 3161 h 439"/>
                  <a:gd name="T8" fmla="+- 0 7637 5472"/>
                  <a:gd name="T9" fmla="*/ T8 w 2165"/>
                  <a:gd name="T10" fmla="+- 0 2722 2722"/>
                  <a:gd name="T11" fmla="*/ 2722 h 439"/>
                  <a:gd name="T12" fmla="+- 0 5472 5472"/>
                  <a:gd name="T13" fmla="*/ T12 w 2165"/>
                  <a:gd name="T14" fmla="+- 0 2722 2722"/>
                  <a:gd name="T15" fmla="*/ 2722 h 439"/>
                  <a:gd name="T16" fmla="+- 0 5472 5472"/>
                  <a:gd name="T17" fmla="*/ T16 w 2165"/>
                  <a:gd name="T18" fmla="+- 0 3161 2722"/>
                  <a:gd name="T19" fmla="*/ 3161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1" name="Group 90"/>
            <p:cNvGrpSpPr>
              <a:grpSpLocks/>
            </p:cNvGrpSpPr>
            <p:nvPr/>
          </p:nvGrpSpPr>
          <p:grpSpPr bwMode="auto">
            <a:xfrm>
              <a:off x="5410" y="2914"/>
              <a:ext cx="61" cy="33"/>
              <a:chOff x="5410" y="2914"/>
              <a:chExt cx="61" cy="33"/>
            </a:xfrm>
          </p:grpSpPr>
          <p:sp>
            <p:nvSpPr>
              <p:cNvPr id="247" name="Freeform 159"/>
              <p:cNvSpPr>
                <a:spLocks/>
              </p:cNvSpPr>
              <p:nvPr/>
            </p:nvSpPr>
            <p:spPr bwMode="auto">
              <a:xfrm>
                <a:off x="5410" y="2914"/>
                <a:ext cx="61" cy="33"/>
              </a:xfrm>
              <a:custGeom>
                <a:avLst/>
                <a:gdLst>
                  <a:gd name="T0" fmla="+- 0 5471 5410"/>
                  <a:gd name="T1" fmla="*/ T0 w 61"/>
                  <a:gd name="T2" fmla="+- 0 2914 2914"/>
                  <a:gd name="T3" fmla="*/ 2914 h 33"/>
                  <a:gd name="T4" fmla="+- 0 5419 5410"/>
                  <a:gd name="T5" fmla="*/ T4 w 61"/>
                  <a:gd name="T6" fmla="+- 0 2928 2914"/>
                  <a:gd name="T7" fmla="*/ 2928 h 33"/>
                  <a:gd name="T8" fmla="+- 0 5410 5410"/>
                  <a:gd name="T9" fmla="*/ T8 w 61"/>
                  <a:gd name="T10" fmla="+- 0 2928 2914"/>
                  <a:gd name="T11" fmla="*/ 2928 h 33"/>
                  <a:gd name="T12" fmla="+- 0 5410 5410"/>
                  <a:gd name="T13" fmla="*/ T12 w 61"/>
                  <a:gd name="T14" fmla="+- 0 2947 2914"/>
                  <a:gd name="T15" fmla="*/ 2947 h 33"/>
                  <a:gd name="T16" fmla="+- 0 5471 5410"/>
                  <a:gd name="T17" fmla="*/ T16 w 61"/>
                  <a:gd name="T18" fmla="+- 0 2914 2914"/>
                  <a:gd name="T19" fmla="*/ 2914 h 33"/>
                </a:gdLst>
                <a:ahLst/>
                <a:cxnLst>
                  <a:cxn ang="0">
                    <a:pos x="T1" y="T3"/>
                  </a:cxn>
                  <a:cxn ang="0">
                    <a:pos x="T5" y="T7"/>
                  </a:cxn>
                  <a:cxn ang="0">
                    <a:pos x="T9" y="T11"/>
                  </a:cxn>
                  <a:cxn ang="0">
                    <a:pos x="T13" y="T15"/>
                  </a:cxn>
                  <a:cxn ang="0">
                    <a:pos x="T17" y="T19"/>
                  </a:cxn>
                </a:cxnLst>
                <a:rect l="0" t="0" r="r" b="b"/>
                <a:pathLst>
                  <a:path w="61" h="33">
                    <a:moveTo>
                      <a:pt x="61" y="0"/>
                    </a:moveTo>
                    <a:lnTo>
                      <a:pt x="9" y="14"/>
                    </a:lnTo>
                    <a:lnTo>
                      <a:pt x="0" y="14"/>
                    </a:lnTo>
                    <a:lnTo>
                      <a:pt x="0" y="33"/>
                    </a:lnTo>
                    <a:lnTo>
                      <a:pt x="6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2" name="Group 91"/>
            <p:cNvGrpSpPr>
              <a:grpSpLocks/>
            </p:cNvGrpSpPr>
            <p:nvPr/>
          </p:nvGrpSpPr>
          <p:grpSpPr bwMode="auto">
            <a:xfrm>
              <a:off x="5407" y="2885"/>
              <a:ext cx="10" cy="18"/>
              <a:chOff x="5407" y="2885"/>
              <a:chExt cx="10" cy="18"/>
            </a:xfrm>
          </p:grpSpPr>
          <p:sp>
            <p:nvSpPr>
              <p:cNvPr id="246" name="Freeform 157"/>
              <p:cNvSpPr>
                <a:spLocks/>
              </p:cNvSpPr>
              <p:nvPr/>
            </p:nvSpPr>
            <p:spPr bwMode="auto">
              <a:xfrm>
                <a:off x="5407" y="2885"/>
                <a:ext cx="10" cy="18"/>
              </a:xfrm>
              <a:custGeom>
                <a:avLst/>
                <a:gdLst>
                  <a:gd name="T0" fmla="+- 0 5407 5407"/>
                  <a:gd name="T1" fmla="*/ T0 w 10"/>
                  <a:gd name="T2" fmla="+- 0 2885 2885"/>
                  <a:gd name="T3" fmla="*/ 2885 h 18"/>
                  <a:gd name="T4" fmla="+- 0 5407 5407"/>
                  <a:gd name="T5" fmla="*/ T4 w 10"/>
                  <a:gd name="T6" fmla="+- 0 2903 2885"/>
                  <a:gd name="T7" fmla="*/ 2903 h 18"/>
                  <a:gd name="T8" fmla="+- 0 5417 5407"/>
                  <a:gd name="T9" fmla="*/ T8 w 10"/>
                  <a:gd name="T10" fmla="+- 0 2903 2885"/>
                  <a:gd name="T11" fmla="*/ 2903 h 18"/>
                  <a:gd name="T12" fmla="+- 0 5407 5407"/>
                  <a:gd name="T13" fmla="*/ T12 w 10"/>
                  <a:gd name="T14" fmla="+- 0 2885 2885"/>
                  <a:gd name="T15" fmla="*/ 2885 h 18"/>
                </a:gdLst>
                <a:ahLst/>
                <a:cxnLst>
                  <a:cxn ang="0">
                    <a:pos x="T1" y="T3"/>
                  </a:cxn>
                  <a:cxn ang="0">
                    <a:pos x="T5" y="T7"/>
                  </a:cxn>
                  <a:cxn ang="0">
                    <a:pos x="T9" y="T11"/>
                  </a:cxn>
                  <a:cxn ang="0">
                    <a:pos x="T13" y="T15"/>
                  </a:cxn>
                </a:cxnLst>
                <a:rect l="0" t="0" r="r" b="b"/>
                <a:pathLst>
                  <a:path w="10" h="18">
                    <a:moveTo>
                      <a:pt x="0" y="0"/>
                    </a:moveTo>
                    <a:lnTo>
                      <a:pt x="0" y="18"/>
                    </a:lnTo>
                    <a:lnTo>
                      <a:pt x="10" y="18"/>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3" name="Group 92"/>
            <p:cNvGrpSpPr>
              <a:grpSpLocks/>
            </p:cNvGrpSpPr>
            <p:nvPr/>
          </p:nvGrpSpPr>
          <p:grpSpPr bwMode="auto">
            <a:xfrm>
              <a:off x="5213" y="2885"/>
              <a:ext cx="258" cy="41"/>
              <a:chOff x="5213" y="2885"/>
              <a:chExt cx="258" cy="41"/>
            </a:xfrm>
          </p:grpSpPr>
          <p:sp>
            <p:nvSpPr>
              <p:cNvPr id="245" name="Freeform 155"/>
              <p:cNvSpPr>
                <a:spLocks/>
              </p:cNvSpPr>
              <p:nvPr/>
            </p:nvSpPr>
            <p:spPr bwMode="auto">
              <a:xfrm>
                <a:off x="5213" y="2885"/>
                <a:ext cx="258" cy="41"/>
              </a:xfrm>
              <a:custGeom>
                <a:avLst/>
                <a:gdLst>
                  <a:gd name="T0" fmla="+- 0 5408 5213"/>
                  <a:gd name="T1" fmla="*/ T0 w 258"/>
                  <a:gd name="T2" fmla="+- 0 2885 2885"/>
                  <a:gd name="T3" fmla="*/ 2885 h 41"/>
                  <a:gd name="T4" fmla="+- 0 5418 5213"/>
                  <a:gd name="T5" fmla="*/ T4 w 258"/>
                  <a:gd name="T6" fmla="+- 0 2902 2885"/>
                  <a:gd name="T7" fmla="*/ 2902 h 41"/>
                  <a:gd name="T8" fmla="+- 0 5213 5213"/>
                  <a:gd name="T9" fmla="*/ T8 w 258"/>
                  <a:gd name="T10" fmla="+- 0 2902 2885"/>
                  <a:gd name="T11" fmla="*/ 2902 h 41"/>
                  <a:gd name="T12" fmla="+- 0 5213 5213"/>
                  <a:gd name="T13" fmla="*/ T12 w 258"/>
                  <a:gd name="T14" fmla="+- 0 2926 2885"/>
                  <a:gd name="T15" fmla="*/ 2926 h 41"/>
                  <a:gd name="T16" fmla="+- 0 5418 5213"/>
                  <a:gd name="T17" fmla="*/ T16 w 258"/>
                  <a:gd name="T18" fmla="+- 0 2926 2885"/>
                  <a:gd name="T19" fmla="*/ 2926 h 41"/>
                  <a:gd name="T20" fmla="+- 0 5471 5213"/>
                  <a:gd name="T21" fmla="*/ T20 w 258"/>
                  <a:gd name="T22" fmla="+- 0 2911 2885"/>
                  <a:gd name="T23" fmla="*/ 2911 h 41"/>
                  <a:gd name="T24" fmla="+- 0 5408 5213"/>
                  <a:gd name="T25" fmla="*/ T24 w 258"/>
                  <a:gd name="T26" fmla="+- 0 2885 2885"/>
                  <a:gd name="T27" fmla="*/ 2885 h 41"/>
                </a:gdLst>
                <a:ahLst/>
                <a:cxnLst>
                  <a:cxn ang="0">
                    <a:pos x="T1" y="T3"/>
                  </a:cxn>
                  <a:cxn ang="0">
                    <a:pos x="T5" y="T7"/>
                  </a:cxn>
                  <a:cxn ang="0">
                    <a:pos x="T9" y="T11"/>
                  </a:cxn>
                  <a:cxn ang="0">
                    <a:pos x="T13" y="T15"/>
                  </a:cxn>
                  <a:cxn ang="0">
                    <a:pos x="T17" y="T19"/>
                  </a:cxn>
                  <a:cxn ang="0">
                    <a:pos x="T21" y="T23"/>
                  </a:cxn>
                  <a:cxn ang="0">
                    <a:pos x="T25" y="T27"/>
                  </a:cxn>
                </a:cxnLst>
                <a:rect l="0" t="0" r="r" b="b"/>
                <a:pathLst>
                  <a:path w="258" h="41">
                    <a:moveTo>
                      <a:pt x="195" y="0"/>
                    </a:moveTo>
                    <a:lnTo>
                      <a:pt x="205" y="17"/>
                    </a:lnTo>
                    <a:lnTo>
                      <a:pt x="0" y="17"/>
                    </a:lnTo>
                    <a:lnTo>
                      <a:pt x="0" y="41"/>
                    </a:lnTo>
                    <a:lnTo>
                      <a:pt x="205" y="41"/>
                    </a:lnTo>
                    <a:lnTo>
                      <a:pt x="258" y="26"/>
                    </a:lnTo>
                    <a:lnTo>
                      <a:pt x="195"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4" name="Group 93"/>
            <p:cNvGrpSpPr>
              <a:grpSpLocks/>
            </p:cNvGrpSpPr>
            <p:nvPr/>
          </p:nvGrpSpPr>
          <p:grpSpPr bwMode="auto">
            <a:xfrm>
              <a:off x="5214" y="2917"/>
              <a:ext cx="206" cy="2"/>
              <a:chOff x="5214" y="2917"/>
              <a:chExt cx="206" cy="2"/>
            </a:xfrm>
          </p:grpSpPr>
          <p:sp>
            <p:nvSpPr>
              <p:cNvPr id="244" name="Freeform 153"/>
              <p:cNvSpPr>
                <a:spLocks/>
              </p:cNvSpPr>
              <p:nvPr/>
            </p:nvSpPr>
            <p:spPr bwMode="auto">
              <a:xfrm>
                <a:off x="5214" y="2917"/>
                <a:ext cx="206" cy="2"/>
              </a:xfrm>
              <a:custGeom>
                <a:avLst/>
                <a:gdLst>
                  <a:gd name="T0" fmla="+- 0 5214 5214"/>
                  <a:gd name="T1" fmla="*/ T0 w 206"/>
                  <a:gd name="T2" fmla="+- 0 5420 5214"/>
                  <a:gd name="T3" fmla="*/ T2 w 206"/>
                </a:gdLst>
                <a:ahLst/>
                <a:cxnLst>
                  <a:cxn ang="0">
                    <a:pos x="T1" y="0"/>
                  </a:cxn>
                  <a:cxn ang="0">
                    <a:pos x="T3" y="0"/>
                  </a:cxn>
                </a:cxnLst>
                <a:rect l="0" t="0" r="r" b="b"/>
                <a:pathLst>
                  <a:path w="206">
                    <a:moveTo>
                      <a:pt x="0" y="0"/>
                    </a:moveTo>
                    <a:lnTo>
                      <a:pt x="206" y="0"/>
                    </a:lnTo>
                  </a:path>
                </a:pathLst>
              </a:custGeom>
              <a:noFill/>
              <a:ln w="1676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5" name="Group 94"/>
            <p:cNvGrpSpPr>
              <a:grpSpLocks/>
            </p:cNvGrpSpPr>
            <p:nvPr/>
          </p:nvGrpSpPr>
          <p:grpSpPr bwMode="auto">
            <a:xfrm>
              <a:off x="2638" y="2885"/>
              <a:ext cx="208" cy="41"/>
              <a:chOff x="2638" y="2885"/>
              <a:chExt cx="208" cy="41"/>
            </a:xfrm>
          </p:grpSpPr>
          <p:sp>
            <p:nvSpPr>
              <p:cNvPr id="243" name="Freeform 151"/>
              <p:cNvSpPr>
                <a:spLocks/>
              </p:cNvSpPr>
              <p:nvPr/>
            </p:nvSpPr>
            <p:spPr bwMode="auto">
              <a:xfrm>
                <a:off x="2638" y="2885"/>
                <a:ext cx="208" cy="41"/>
              </a:xfrm>
              <a:custGeom>
                <a:avLst/>
                <a:gdLst>
                  <a:gd name="T0" fmla="+- 0 2783 2638"/>
                  <a:gd name="T1" fmla="*/ T0 w 208"/>
                  <a:gd name="T2" fmla="+- 0 2885 2885"/>
                  <a:gd name="T3" fmla="*/ 2885 h 41"/>
                  <a:gd name="T4" fmla="+- 0 2793 2638"/>
                  <a:gd name="T5" fmla="*/ T4 w 208"/>
                  <a:gd name="T6" fmla="+- 0 2902 2885"/>
                  <a:gd name="T7" fmla="*/ 2902 h 41"/>
                  <a:gd name="T8" fmla="+- 0 2638 2638"/>
                  <a:gd name="T9" fmla="*/ T8 w 208"/>
                  <a:gd name="T10" fmla="+- 0 2902 2885"/>
                  <a:gd name="T11" fmla="*/ 2902 h 41"/>
                  <a:gd name="T12" fmla="+- 0 2638 2638"/>
                  <a:gd name="T13" fmla="*/ T12 w 208"/>
                  <a:gd name="T14" fmla="+- 0 2926 2885"/>
                  <a:gd name="T15" fmla="*/ 2926 h 41"/>
                  <a:gd name="T16" fmla="+- 0 2793 2638"/>
                  <a:gd name="T17" fmla="*/ T16 w 208"/>
                  <a:gd name="T18" fmla="+- 0 2926 2885"/>
                  <a:gd name="T19" fmla="*/ 2926 h 41"/>
                  <a:gd name="T20" fmla="+- 0 2846 2638"/>
                  <a:gd name="T21" fmla="*/ T20 w 208"/>
                  <a:gd name="T22" fmla="+- 0 2911 2885"/>
                  <a:gd name="T23" fmla="*/ 2911 h 41"/>
                  <a:gd name="T24" fmla="+- 0 2783 2638"/>
                  <a:gd name="T25" fmla="*/ T24 w 208"/>
                  <a:gd name="T26" fmla="+- 0 2885 2885"/>
                  <a:gd name="T27" fmla="*/ 2885 h 41"/>
                </a:gdLst>
                <a:ahLst/>
                <a:cxnLst>
                  <a:cxn ang="0">
                    <a:pos x="T1" y="T3"/>
                  </a:cxn>
                  <a:cxn ang="0">
                    <a:pos x="T5" y="T7"/>
                  </a:cxn>
                  <a:cxn ang="0">
                    <a:pos x="T9" y="T11"/>
                  </a:cxn>
                  <a:cxn ang="0">
                    <a:pos x="T13" y="T15"/>
                  </a:cxn>
                  <a:cxn ang="0">
                    <a:pos x="T17" y="T19"/>
                  </a:cxn>
                  <a:cxn ang="0">
                    <a:pos x="T21" y="T23"/>
                  </a:cxn>
                  <a:cxn ang="0">
                    <a:pos x="T25" y="T27"/>
                  </a:cxn>
                </a:cxnLst>
                <a:rect l="0" t="0" r="r" b="b"/>
                <a:pathLst>
                  <a:path w="208" h="41">
                    <a:moveTo>
                      <a:pt x="145" y="0"/>
                    </a:moveTo>
                    <a:lnTo>
                      <a:pt x="155" y="17"/>
                    </a:lnTo>
                    <a:lnTo>
                      <a:pt x="0" y="17"/>
                    </a:lnTo>
                    <a:lnTo>
                      <a:pt x="0" y="41"/>
                    </a:lnTo>
                    <a:lnTo>
                      <a:pt x="155" y="41"/>
                    </a:lnTo>
                    <a:lnTo>
                      <a:pt x="208" y="26"/>
                    </a:lnTo>
                    <a:lnTo>
                      <a:pt x="145"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6" name="Group 95"/>
            <p:cNvGrpSpPr>
              <a:grpSpLocks/>
            </p:cNvGrpSpPr>
            <p:nvPr/>
          </p:nvGrpSpPr>
          <p:grpSpPr bwMode="auto">
            <a:xfrm>
              <a:off x="2782" y="2914"/>
              <a:ext cx="64" cy="33"/>
              <a:chOff x="2782" y="2914"/>
              <a:chExt cx="64" cy="33"/>
            </a:xfrm>
          </p:grpSpPr>
          <p:sp>
            <p:nvSpPr>
              <p:cNvPr id="242" name="Freeform 149"/>
              <p:cNvSpPr>
                <a:spLocks/>
              </p:cNvSpPr>
              <p:nvPr/>
            </p:nvSpPr>
            <p:spPr bwMode="auto">
              <a:xfrm>
                <a:off x="2782" y="2914"/>
                <a:ext cx="64" cy="33"/>
              </a:xfrm>
              <a:custGeom>
                <a:avLst/>
                <a:gdLst>
                  <a:gd name="T0" fmla="+- 0 2846 2782"/>
                  <a:gd name="T1" fmla="*/ T0 w 64"/>
                  <a:gd name="T2" fmla="+- 0 2914 2914"/>
                  <a:gd name="T3" fmla="*/ 2914 h 33"/>
                  <a:gd name="T4" fmla="+- 0 2792 2782"/>
                  <a:gd name="T5" fmla="*/ T4 w 64"/>
                  <a:gd name="T6" fmla="+- 0 2928 2914"/>
                  <a:gd name="T7" fmla="*/ 2928 h 33"/>
                  <a:gd name="T8" fmla="+- 0 2782 2782"/>
                  <a:gd name="T9" fmla="*/ T8 w 64"/>
                  <a:gd name="T10" fmla="+- 0 2928 2914"/>
                  <a:gd name="T11" fmla="*/ 2928 h 33"/>
                  <a:gd name="T12" fmla="+- 0 2782 2782"/>
                  <a:gd name="T13" fmla="*/ T12 w 64"/>
                  <a:gd name="T14" fmla="+- 0 2947 2914"/>
                  <a:gd name="T15" fmla="*/ 2947 h 33"/>
                  <a:gd name="T16" fmla="+- 0 2846 2782"/>
                  <a:gd name="T17" fmla="*/ T16 w 64"/>
                  <a:gd name="T18" fmla="+- 0 2914 2914"/>
                  <a:gd name="T19" fmla="*/ 2914 h 33"/>
                </a:gdLst>
                <a:ahLst/>
                <a:cxnLst>
                  <a:cxn ang="0">
                    <a:pos x="T1" y="T3"/>
                  </a:cxn>
                  <a:cxn ang="0">
                    <a:pos x="T5" y="T7"/>
                  </a:cxn>
                  <a:cxn ang="0">
                    <a:pos x="T9" y="T11"/>
                  </a:cxn>
                  <a:cxn ang="0">
                    <a:pos x="T13" y="T15"/>
                  </a:cxn>
                  <a:cxn ang="0">
                    <a:pos x="T17" y="T19"/>
                  </a:cxn>
                </a:cxnLst>
                <a:rect l="0" t="0" r="r" b="b"/>
                <a:pathLst>
                  <a:path w="64" h="33">
                    <a:moveTo>
                      <a:pt x="64" y="0"/>
                    </a:moveTo>
                    <a:lnTo>
                      <a:pt x="10" y="14"/>
                    </a:lnTo>
                    <a:lnTo>
                      <a:pt x="0" y="14"/>
                    </a:lnTo>
                    <a:lnTo>
                      <a:pt x="0" y="33"/>
                    </a:lnTo>
                    <a:lnTo>
                      <a:pt x="6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7" name="Group 96"/>
            <p:cNvGrpSpPr>
              <a:grpSpLocks/>
            </p:cNvGrpSpPr>
            <p:nvPr/>
          </p:nvGrpSpPr>
          <p:grpSpPr bwMode="auto">
            <a:xfrm>
              <a:off x="2782" y="2885"/>
              <a:ext cx="9" cy="18"/>
              <a:chOff x="2782" y="2885"/>
              <a:chExt cx="9" cy="18"/>
            </a:xfrm>
          </p:grpSpPr>
          <p:sp>
            <p:nvSpPr>
              <p:cNvPr id="241" name="Freeform 147"/>
              <p:cNvSpPr>
                <a:spLocks/>
              </p:cNvSpPr>
              <p:nvPr/>
            </p:nvSpPr>
            <p:spPr bwMode="auto">
              <a:xfrm>
                <a:off x="2782" y="2885"/>
                <a:ext cx="9" cy="18"/>
              </a:xfrm>
              <a:custGeom>
                <a:avLst/>
                <a:gdLst>
                  <a:gd name="T0" fmla="+- 0 2782 2782"/>
                  <a:gd name="T1" fmla="*/ T0 w 9"/>
                  <a:gd name="T2" fmla="+- 0 2885 2885"/>
                  <a:gd name="T3" fmla="*/ 2885 h 18"/>
                  <a:gd name="T4" fmla="+- 0 2782 2782"/>
                  <a:gd name="T5" fmla="*/ T4 w 9"/>
                  <a:gd name="T6" fmla="+- 0 2903 2885"/>
                  <a:gd name="T7" fmla="*/ 2903 h 18"/>
                  <a:gd name="T8" fmla="+- 0 2791 2782"/>
                  <a:gd name="T9" fmla="*/ T8 w 9"/>
                  <a:gd name="T10" fmla="+- 0 2903 2885"/>
                  <a:gd name="T11" fmla="*/ 2903 h 18"/>
                  <a:gd name="T12" fmla="+- 0 2782 2782"/>
                  <a:gd name="T13" fmla="*/ T12 w 9"/>
                  <a:gd name="T14" fmla="+- 0 2885 2885"/>
                  <a:gd name="T15" fmla="*/ 2885 h 18"/>
                </a:gdLst>
                <a:ahLst/>
                <a:cxnLst>
                  <a:cxn ang="0">
                    <a:pos x="T1" y="T3"/>
                  </a:cxn>
                  <a:cxn ang="0">
                    <a:pos x="T5" y="T7"/>
                  </a:cxn>
                  <a:cxn ang="0">
                    <a:pos x="T9" y="T11"/>
                  </a:cxn>
                  <a:cxn ang="0">
                    <a:pos x="T13" y="T15"/>
                  </a:cxn>
                </a:cxnLst>
                <a:rect l="0" t="0" r="r" b="b"/>
                <a:pathLst>
                  <a:path w="9" h="18">
                    <a:moveTo>
                      <a:pt x="0" y="0"/>
                    </a:moveTo>
                    <a:lnTo>
                      <a:pt x="0" y="18"/>
                    </a:lnTo>
                    <a:lnTo>
                      <a:pt x="9" y="18"/>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8" name="Group 97"/>
            <p:cNvGrpSpPr>
              <a:grpSpLocks/>
            </p:cNvGrpSpPr>
            <p:nvPr/>
          </p:nvGrpSpPr>
          <p:grpSpPr bwMode="auto">
            <a:xfrm>
              <a:off x="2585" y="2885"/>
              <a:ext cx="61" cy="61"/>
              <a:chOff x="2585" y="2885"/>
              <a:chExt cx="61" cy="61"/>
            </a:xfrm>
          </p:grpSpPr>
          <p:sp>
            <p:nvSpPr>
              <p:cNvPr id="240" name="Freeform 145"/>
              <p:cNvSpPr>
                <a:spLocks/>
              </p:cNvSpPr>
              <p:nvPr/>
            </p:nvSpPr>
            <p:spPr bwMode="auto">
              <a:xfrm>
                <a:off x="2585" y="2885"/>
                <a:ext cx="61" cy="61"/>
              </a:xfrm>
              <a:custGeom>
                <a:avLst/>
                <a:gdLst>
                  <a:gd name="T0" fmla="+- 0 2646 2585"/>
                  <a:gd name="T1" fmla="*/ T0 w 61"/>
                  <a:gd name="T2" fmla="+- 0 2885 2885"/>
                  <a:gd name="T3" fmla="*/ 2885 h 61"/>
                  <a:gd name="T4" fmla="+- 0 2585 2585"/>
                  <a:gd name="T5" fmla="*/ T4 w 61"/>
                  <a:gd name="T6" fmla="+- 0 2912 2885"/>
                  <a:gd name="T7" fmla="*/ 2912 h 61"/>
                  <a:gd name="T8" fmla="+- 0 2646 2585"/>
                  <a:gd name="T9" fmla="*/ T8 w 61"/>
                  <a:gd name="T10" fmla="+- 0 2946 2885"/>
                  <a:gd name="T11" fmla="*/ 2946 h 61"/>
                  <a:gd name="T12" fmla="+- 0 2646 2585"/>
                  <a:gd name="T13" fmla="*/ T12 w 61"/>
                  <a:gd name="T14" fmla="+- 0 2927 2885"/>
                  <a:gd name="T15" fmla="*/ 2927 h 61"/>
                  <a:gd name="T16" fmla="+- 0 2636 2585"/>
                  <a:gd name="T17" fmla="*/ T16 w 61"/>
                  <a:gd name="T18" fmla="+- 0 2927 2885"/>
                  <a:gd name="T19" fmla="*/ 2927 h 61"/>
                  <a:gd name="T20" fmla="+- 0 2636 2585"/>
                  <a:gd name="T21" fmla="*/ T20 w 61"/>
                  <a:gd name="T22" fmla="+- 0 2903 2885"/>
                  <a:gd name="T23" fmla="*/ 2903 h 61"/>
                  <a:gd name="T24" fmla="+- 0 2646 2585"/>
                  <a:gd name="T25" fmla="*/ T24 w 61"/>
                  <a:gd name="T26" fmla="+- 0 2903 2885"/>
                  <a:gd name="T27" fmla="*/ 2903 h 61"/>
                  <a:gd name="T28" fmla="+- 0 2646 2585"/>
                  <a:gd name="T29" fmla="*/ T28 w 61"/>
                  <a:gd name="T30" fmla="+- 0 2885 2885"/>
                  <a:gd name="T31" fmla="*/ 2885 h 61"/>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1" h="61">
                    <a:moveTo>
                      <a:pt x="61" y="0"/>
                    </a:moveTo>
                    <a:lnTo>
                      <a:pt x="0" y="27"/>
                    </a:lnTo>
                    <a:lnTo>
                      <a:pt x="61" y="61"/>
                    </a:lnTo>
                    <a:lnTo>
                      <a:pt x="61" y="42"/>
                    </a:lnTo>
                    <a:lnTo>
                      <a:pt x="51" y="42"/>
                    </a:lnTo>
                    <a:lnTo>
                      <a:pt x="51" y="18"/>
                    </a:lnTo>
                    <a:lnTo>
                      <a:pt x="61" y="18"/>
                    </a:lnTo>
                    <a:lnTo>
                      <a:pt x="6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9" name="Group 98"/>
            <p:cNvGrpSpPr>
              <a:grpSpLocks/>
            </p:cNvGrpSpPr>
            <p:nvPr/>
          </p:nvGrpSpPr>
          <p:grpSpPr bwMode="auto">
            <a:xfrm>
              <a:off x="2641" y="2917"/>
              <a:ext cx="154" cy="2"/>
              <a:chOff x="2641" y="2917"/>
              <a:chExt cx="154" cy="2"/>
            </a:xfrm>
          </p:grpSpPr>
          <p:sp>
            <p:nvSpPr>
              <p:cNvPr id="239" name="Freeform 143"/>
              <p:cNvSpPr>
                <a:spLocks/>
              </p:cNvSpPr>
              <p:nvPr/>
            </p:nvSpPr>
            <p:spPr bwMode="auto">
              <a:xfrm>
                <a:off x="2641" y="2917"/>
                <a:ext cx="154" cy="2"/>
              </a:xfrm>
              <a:custGeom>
                <a:avLst/>
                <a:gdLst>
                  <a:gd name="T0" fmla="+- 0 2641 2641"/>
                  <a:gd name="T1" fmla="*/ T0 w 154"/>
                  <a:gd name="T2" fmla="+- 0 2795 2641"/>
                  <a:gd name="T3" fmla="*/ T2 w 154"/>
                </a:gdLst>
                <a:ahLst/>
                <a:cxnLst>
                  <a:cxn ang="0">
                    <a:pos x="T1" y="0"/>
                  </a:cxn>
                  <a:cxn ang="0">
                    <a:pos x="T3" y="0"/>
                  </a:cxn>
                </a:cxnLst>
                <a:rect l="0" t="0" r="r" b="b"/>
                <a:pathLst>
                  <a:path w="154">
                    <a:moveTo>
                      <a:pt x="0" y="0"/>
                    </a:moveTo>
                    <a:lnTo>
                      <a:pt x="154" y="0"/>
                    </a:lnTo>
                  </a:path>
                </a:pathLst>
              </a:custGeom>
              <a:noFill/>
              <a:ln w="1676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00" name="Group 99"/>
            <p:cNvGrpSpPr>
              <a:grpSpLocks/>
            </p:cNvGrpSpPr>
            <p:nvPr/>
          </p:nvGrpSpPr>
          <p:grpSpPr bwMode="auto">
            <a:xfrm>
              <a:off x="530" y="202"/>
              <a:ext cx="2439" cy="2474"/>
              <a:chOff x="530" y="202"/>
              <a:chExt cx="2439" cy="2474"/>
            </a:xfrm>
          </p:grpSpPr>
          <p:sp>
            <p:nvSpPr>
              <p:cNvPr id="238" name="Freeform 141"/>
              <p:cNvSpPr>
                <a:spLocks/>
              </p:cNvSpPr>
              <p:nvPr/>
            </p:nvSpPr>
            <p:spPr bwMode="auto">
              <a:xfrm>
                <a:off x="530" y="202"/>
                <a:ext cx="2439" cy="2474"/>
              </a:xfrm>
              <a:custGeom>
                <a:avLst/>
                <a:gdLst>
                  <a:gd name="T0" fmla="+- 0 2911 530"/>
                  <a:gd name="T1" fmla="*/ T0 w 2439"/>
                  <a:gd name="T2" fmla="+- 0 221 202"/>
                  <a:gd name="T3" fmla="*/ 221 h 2474"/>
                  <a:gd name="T4" fmla="+- 0 2854 530"/>
                  <a:gd name="T5" fmla="*/ T4 w 2439"/>
                  <a:gd name="T6" fmla="+- 0 225 202"/>
                  <a:gd name="T7" fmla="*/ 225 h 2474"/>
                  <a:gd name="T8" fmla="+- 0 2623 530"/>
                  <a:gd name="T9" fmla="*/ T8 w 2439"/>
                  <a:gd name="T10" fmla="+- 0 254 202"/>
                  <a:gd name="T11" fmla="*/ 254 h 2474"/>
                  <a:gd name="T12" fmla="+- 0 2398 530"/>
                  <a:gd name="T13" fmla="*/ T12 w 2439"/>
                  <a:gd name="T14" fmla="+- 0 307 202"/>
                  <a:gd name="T15" fmla="*/ 307 h 2474"/>
                  <a:gd name="T16" fmla="+- 0 2177 530"/>
                  <a:gd name="T17" fmla="*/ T16 w 2439"/>
                  <a:gd name="T18" fmla="+- 0 388 202"/>
                  <a:gd name="T19" fmla="*/ 388 h 2474"/>
                  <a:gd name="T20" fmla="+- 0 1966 530"/>
                  <a:gd name="T21" fmla="*/ T20 w 2439"/>
                  <a:gd name="T22" fmla="+- 0 488 202"/>
                  <a:gd name="T23" fmla="*/ 488 h 2474"/>
                  <a:gd name="T24" fmla="+- 0 1759 530"/>
                  <a:gd name="T25" fmla="*/ T24 w 2439"/>
                  <a:gd name="T26" fmla="+- 0 613 202"/>
                  <a:gd name="T27" fmla="*/ 613 h 2474"/>
                  <a:gd name="T28" fmla="+- 0 1562 530"/>
                  <a:gd name="T29" fmla="*/ T28 w 2439"/>
                  <a:gd name="T30" fmla="+- 0 757 202"/>
                  <a:gd name="T31" fmla="*/ 757 h 2474"/>
                  <a:gd name="T32" fmla="+- 0 1375 530"/>
                  <a:gd name="T33" fmla="*/ T32 w 2439"/>
                  <a:gd name="T34" fmla="+- 0 916 202"/>
                  <a:gd name="T35" fmla="*/ 916 h 2474"/>
                  <a:gd name="T36" fmla="+- 0 1207 530"/>
                  <a:gd name="T37" fmla="*/ T36 w 2439"/>
                  <a:gd name="T38" fmla="+- 0 1093 202"/>
                  <a:gd name="T39" fmla="*/ 1093 h 2474"/>
                  <a:gd name="T40" fmla="+- 0 1049 530"/>
                  <a:gd name="T41" fmla="*/ T40 w 2439"/>
                  <a:gd name="T42" fmla="+- 0 1285 202"/>
                  <a:gd name="T43" fmla="*/ 1285 h 2474"/>
                  <a:gd name="T44" fmla="+- 0 910 530"/>
                  <a:gd name="T45" fmla="*/ T44 w 2439"/>
                  <a:gd name="T46" fmla="+- 0 1487 202"/>
                  <a:gd name="T47" fmla="*/ 1487 h 2474"/>
                  <a:gd name="T48" fmla="+- 0 790 530"/>
                  <a:gd name="T49" fmla="*/ T48 w 2439"/>
                  <a:gd name="T50" fmla="+- 0 1698 202"/>
                  <a:gd name="T51" fmla="*/ 1698 h 2474"/>
                  <a:gd name="T52" fmla="+- 0 689 530"/>
                  <a:gd name="T53" fmla="*/ T52 w 2439"/>
                  <a:gd name="T54" fmla="+- 0 1918 202"/>
                  <a:gd name="T55" fmla="*/ 1918 h 2474"/>
                  <a:gd name="T56" fmla="+- 0 612 530"/>
                  <a:gd name="T57" fmla="*/ T56 w 2439"/>
                  <a:gd name="T58" fmla="+- 0 2143 202"/>
                  <a:gd name="T59" fmla="*/ 2143 h 2474"/>
                  <a:gd name="T60" fmla="+- 0 559 530"/>
                  <a:gd name="T61" fmla="*/ T60 w 2439"/>
                  <a:gd name="T62" fmla="+- 0 2379 202"/>
                  <a:gd name="T63" fmla="*/ 2379 h 2474"/>
                  <a:gd name="T64" fmla="+- 0 530 530"/>
                  <a:gd name="T65" fmla="*/ T64 w 2439"/>
                  <a:gd name="T66" fmla="+- 0 2609 202"/>
                  <a:gd name="T67" fmla="*/ 2609 h 2474"/>
                  <a:gd name="T68" fmla="+- 0 550 530"/>
                  <a:gd name="T69" fmla="*/ T68 w 2439"/>
                  <a:gd name="T70" fmla="+- 0 2676 202"/>
                  <a:gd name="T71" fmla="*/ 2676 h 2474"/>
                  <a:gd name="T72" fmla="+- 0 555 530"/>
                  <a:gd name="T73" fmla="*/ T72 w 2439"/>
                  <a:gd name="T74" fmla="+- 0 2614 202"/>
                  <a:gd name="T75" fmla="*/ 2614 h 2474"/>
                  <a:gd name="T76" fmla="+- 0 578 530"/>
                  <a:gd name="T77" fmla="*/ T76 w 2439"/>
                  <a:gd name="T78" fmla="+- 0 2379 202"/>
                  <a:gd name="T79" fmla="*/ 2379 h 2474"/>
                  <a:gd name="T80" fmla="+- 0 631 530"/>
                  <a:gd name="T81" fmla="*/ T80 w 2439"/>
                  <a:gd name="T82" fmla="+- 0 2148 202"/>
                  <a:gd name="T83" fmla="*/ 2148 h 2474"/>
                  <a:gd name="T84" fmla="+- 0 708 530"/>
                  <a:gd name="T85" fmla="*/ T84 w 2439"/>
                  <a:gd name="T86" fmla="+- 0 1923 202"/>
                  <a:gd name="T87" fmla="*/ 1923 h 2474"/>
                  <a:gd name="T88" fmla="+- 0 809 530"/>
                  <a:gd name="T89" fmla="*/ T88 w 2439"/>
                  <a:gd name="T90" fmla="+- 0 1708 202"/>
                  <a:gd name="T91" fmla="*/ 1708 h 2474"/>
                  <a:gd name="T92" fmla="+- 0 929 530"/>
                  <a:gd name="T93" fmla="*/ T92 w 2439"/>
                  <a:gd name="T94" fmla="+- 0 1496 202"/>
                  <a:gd name="T95" fmla="*/ 1496 h 2474"/>
                  <a:gd name="T96" fmla="+- 0 1068 530"/>
                  <a:gd name="T97" fmla="*/ T96 w 2439"/>
                  <a:gd name="T98" fmla="+- 0 1295 202"/>
                  <a:gd name="T99" fmla="*/ 1295 h 2474"/>
                  <a:gd name="T100" fmla="+- 0 1222 530"/>
                  <a:gd name="T101" fmla="*/ T100 w 2439"/>
                  <a:gd name="T102" fmla="+- 0 1108 202"/>
                  <a:gd name="T103" fmla="*/ 1108 h 2474"/>
                  <a:gd name="T104" fmla="+- 0 1395 530"/>
                  <a:gd name="T105" fmla="*/ T104 w 2439"/>
                  <a:gd name="T106" fmla="+- 0 930 202"/>
                  <a:gd name="T107" fmla="*/ 930 h 2474"/>
                  <a:gd name="T108" fmla="+- 0 1577 530"/>
                  <a:gd name="T109" fmla="*/ T108 w 2439"/>
                  <a:gd name="T110" fmla="+- 0 772 202"/>
                  <a:gd name="T111" fmla="*/ 772 h 2474"/>
                  <a:gd name="T112" fmla="+- 0 1769 530"/>
                  <a:gd name="T113" fmla="*/ T112 w 2439"/>
                  <a:gd name="T114" fmla="+- 0 632 202"/>
                  <a:gd name="T115" fmla="*/ 632 h 2474"/>
                  <a:gd name="T116" fmla="+- 0 1975 530"/>
                  <a:gd name="T117" fmla="*/ T116 w 2439"/>
                  <a:gd name="T118" fmla="+- 0 508 202"/>
                  <a:gd name="T119" fmla="*/ 508 h 2474"/>
                  <a:gd name="T120" fmla="+- 0 2187 530"/>
                  <a:gd name="T121" fmla="*/ T120 w 2439"/>
                  <a:gd name="T122" fmla="+- 0 407 202"/>
                  <a:gd name="T123" fmla="*/ 407 h 2474"/>
                  <a:gd name="T124" fmla="+- 0 2407 530"/>
                  <a:gd name="T125" fmla="*/ T124 w 2439"/>
                  <a:gd name="T126" fmla="+- 0 326 202"/>
                  <a:gd name="T127" fmla="*/ 326 h 2474"/>
                  <a:gd name="T128" fmla="+- 0 2628 530"/>
                  <a:gd name="T129" fmla="*/ T128 w 2439"/>
                  <a:gd name="T130" fmla="+- 0 273 202"/>
                  <a:gd name="T131" fmla="*/ 273 h 2474"/>
                  <a:gd name="T132" fmla="+- 0 2902 530"/>
                  <a:gd name="T133" fmla="*/ T132 w 2439"/>
                  <a:gd name="T134" fmla="+- 0 241 202"/>
                  <a:gd name="T135" fmla="*/ 241 h 2474"/>
                  <a:gd name="T136" fmla="+- 0 2969 530"/>
                  <a:gd name="T137" fmla="*/ T136 w 2439"/>
                  <a:gd name="T138" fmla="+- 0 230 202"/>
                  <a:gd name="T139" fmla="*/ 230 h 247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Lst>
                <a:rect l="0" t="0" r="r" b="b"/>
                <a:pathLst>
                  <a:path w="2439" h="2474">
                    <a:moveTo>
                      <a:pt x="2372" y="0"/>
                    </a:moveTo>
                    <a:lnTo>
                      <a:pt x="2381" y="19"/>
                    </a:lnTo>
                    <a:lnTo>
                      <a:pt x="2372" y="20"/>
                    </a:lnTo>
                    <a:lnTo>
                      <a:pt x="2324" y="23"/>
                    </a:lnTo>
                    <a:lnTo>
                      <a:pt x="2209" y="33"/>
                    </a:lnTo>
                    <a:lnTo>
                      <a:pt x="2093" y="52"/>
                    </a:lnTo>
                    <a:lnTo>
                      <a:pt x="1983" y="76"/>
                    </a:lnTo>
                    <a:lnTo>
                      <a:pt x="1868" y="105"/>
                    </a:lnTo>
                    <a:lnTo>
                      <a:pt x="1757" y="143"/>
                    </a:lnTo>
                    <a:lnTo>
                      <a:pt x="1647" y="186"/>
                    </a:lnTo>
                    <a:lnTo>
                      <a:pt x="1541" y="234"/>
                    </a:lnTo>
                    <a:lnTo>
                      <a:pt x="1436" y="286"/>
                    </a:lnTo>
                    <a:lnTo>
                      <a:pt x="1330" y="349"/>
                    </a:lnTo>
                    <a:lnTo>
                      <a:pt x="1229" y="411"/>
                    </a:lnTo>
                    <a:lnTo>
                      <a:pt x="1129" y="483"/>
                    </a:lnTo>
                    <a:lnTo>
                      <a:pt x="1032" y="555"/>
                    </a:lnTo>
                    <a:lnTo>
                      <a:pt x="937" y="632"/>
                    </a:lnTo>
                    <a:lnTo>
                      <a:pt x="845" y="714"/>
                    </a:lnTo>
                    <a:lnTo>
                      <a:pt x="759" y="800"/>
                    </a:lnTo>
                    <a:lnTo>
                      <a:pt x="677" y="891"/>
                    </a:lnTo>
                    <a:lnTo>
                      <a:pt x="596" y="987"/>
                    </a:lnTo>
                    <a:lnTo>
                      <a:pt x="519" y="1083"/>
                    </a:lnTo>
                    <a:lnTo>
                      <a:pt x="447" y="1184"/>
                    </a:lnTo>
                    <a:lnTo>
                      <a:pt x="380" y="1285"/>
                    </a:lnTo>
                    <a:lnTo>
                      <a:pt x="317" y="1390"/>
                    </a:lnTo>
                    <a:lnTo>
                      <a:pt x="260" y="1496"/>
                    </a:lnTo>
                    <a:lnTo>
                      <a:pt x="207" y="1606"/>
                    </a:lnTo>
                    <a:lnTo>
                      <a:pt x="159" y="1716"/>
                    </a:lnTo>
                    <a:lnTo>
                      <a:pt x="116" y="1831"/>
                    </a:lnTo>
                    <a:lnTo>
                      <a:pt x="82" y="1941"/>
                    </a:lnTo>
                    <a:lnTo>
                      <a:pt x="53" y="2057"/>
                    </a:lnTo>
                    <a:lnTo>
                      <a:pt x="29" y="2177"/>
                    </a:lnTo>
                    <a:lnTo>
                      <a:pt x="10" y="2292"/>
                    </a:lnTo>
                    <a:lnTo>
                      <a:pt x="0" y="2407"/>
                    </a:lnTo>
                    <a:lnTo>
                      <a:pt x="0" y="2474"/>
                    </a:lnTo>
                    <a:lnTo>
                      <a:pt x="20" y="2474"/>
                    </a:lnTo>
                    <a:lnTo>
                      <a:pt x="20" y="2465"/>
                    </a:lnTo>
                    <a:lnTo>
                      <a:pt x="25" y="2412"/>
                    </a:lnTo>
                    <a:lnTo>
                      <a:pt x="34" y="2292"/>
                    </a:lnTo>
                    <a:lnTo>
                      <a:pt x="48" y="2177"/>
                    </a:lnTo>
                    <a:lnTo>
                      <a:pt x="72" y="2061"/>
                    </a:lnTo>
                    <a:lnTo>
                      <a:pt x="101" y="1946"/>
                    </a:lnTo>
                    <a:lnTo>
                      <a:pt x="140" y="1836"/>
                    </a:lnTo>
                    <a:lnTo>
                      <a:pt x="178" y="1721"/>
                    </a:lnTo>
                    <a:lnTo>
                      <a:pt x="226" y="1616"/>
                    </a:lnTo>
                    <a:lnTo>
                      <a:pt x="279" y="1506"/>
                    </a:lnTo>
                    <a:lnTo>
                      <a:pt x="337" y="1400"/>
                    </a:lnTo>
                    <a:lnTo>
                      <a:pt x="399" y="1294"/>
                    </a:lnTo>
                    <a:lnTo>
                      <a:pt x="466" y="1194"/>
                    </a:lnTo>
                    <a:lnTo>
                      <a:pt x="538" y="1093"/>
                    </a:lnTo>
                    <a:lnTo>
                      <a:pt x="615" y="997"/>
                    </a:lnTo>
                    <a:lnTo>
                      <a:pt x="692" y="906"/>
                    </a:lnTo>
                    <a:lnTo>
                      <a:pt x="773" y="814"/>
                    </a:lnTo>
                    <a:lnTo>
                      <a:pt x="865" y="728"/>
                    </a:lnTo>
                    <a:lnTo>
                      <a:pt x="951" y="646"/>
                    </a:lnTo>
                    <a:lnTo>
                      <a:pt x="1047" y="570"/>
                    </a:lnTo>
                    <a:lnTo>
                      <a:pt x="1143" y="498"/>
                    </a:lnTo>
                    <a:lnTo>
                      <a:pt x="1239" y="430"/>
                    </a:lnTo>
                    <a:lnTo>
                      <a:pt x="1340" y="363"/>
                    </a:lnTo>
                    <a:lnTo>
                      <a:pt x="1445" y="306"/>
                    </a:lnTo>
                    <a:lnTo>
                      <a:pt x="1551" y="253"/>
                    </a:lnTo>
                    <a:lnTo>
                      <a:pt x="1657" y="205"/>
                    </a:lnTo>
                    <a:lnTo>
                      <a:pt x="1767" y="162"/>
                    </a:lnTo>
                    <a:lnTo>
                      <a:pt x="1877" y="124"/>
                    </a:lnTo>
                    <a:lnTo>
                      <a:pt x="1988" y="95"/>
                    </a:lnTo>
                    <a:lnTo>
                      <a:pt x="2098" y="71"/>
                    </a:lnTo>
                    <a:lnTo>
                      <a:pt x="2213" y="52"/>
                    </a:lnTo>
                    <a:lnTo>
                      <a:pt x="2372" y="39"/>
                    </a:lnTo>
                    <a:lnTo>
                      <a:pt x="2381" y="38"/>
                    </a:lnTo>
                    <a:lnTo>
                      <a:pt x="2439" y="28"/>
                    </a:lnTo>
                    <a:lnTo>
                      <a:pt x="2372"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1" name="Group 100"/>
            <p:cNvGrpSpPr>
              <a:grpSpLocks/>
            </p:cNvGrpSpPr>
            <p:nvPr/>
          </p:nvGrpSpPr>
          <p:grpSpPr bwMode="auto">
            <a:xfrm>
              <a:off x="2902" y="228"/>
              <a:ext cx="66" cy="34"/>
              <a:chOff x="2902" y="228"/>
              <a:chExt cx="66" cy="34"/>
            </a:xfrm>
          </p:grpSpPr>
          <p:sp>
            <p:nvSpPr>
              <p:cNvPr id="237" name="Freeform 139"/>
              <p:cNvSpPr>
                <a:spLocks/>
              </p:cNvSpPr>
              <p:nvPr/>
            </p:nvSpPr>
            <p:spPr bwMode="auto">
              <a:xfrm>
                <a:off x="2902" y="228"/>
                <a:ext cx="66" cy="34"/>
              </a:xfrm>
              <a:custGeom>
                <a:avLst/>
                <a:gdLst>
                  <a:gd name="T0" fmla="+- 0 2968 2902"/>
                  <a:gd name="T1" fmla="*/ T0 w 66"/>
                  <a:gd name="T2" fmla="+- 0 228 228"/>
                  <a:gd name="T3" fmla="*/ 228 h 34"/>
                  <a:gd name="T4" fmla="+- 0 2910 2902"/>
                  <a:gd name="T5" fmla="*/ T4 w 66"/>
                  <a:gd name="T6" fmla="+- 0 238 228"/>
                  <a:gd name="T7" fmla="*/ 238 h 34"/>
                  <a:gd name="T8" fmla="+- 0 2902 2902"/>
                  <a:gd name="T9" fmla="*/ T8 w 66"/>
                  <a:gd name="T10" fmla="+- 0 239 228"/>
                  <a:gd name="T11" fmla="*/ 239 h 34"/>
                  <a:gd name="T12" fmla="+- 0 2902 2902"/>
                  <a:gd name="T13" fmla="*/ T12 w 66"/>
                  <a:gd name="T14" fmla="+- 0 262 228"/>
                  <a:gd name="T15" fmla="*/ 262 h 34"/>
                  <a:gd name="T16" fmla="+- 0 2968 2902"/>
                  <a:gd name="T17" fmla="*/ T16 w 66"/>
                  <a:gd name="T18" fmla="+- 0 228 228"/>
                  <a:gd name="T19" fmla="*/ 228 h 34"/>
                </a:gdLst>
                <a:ahLst/>
                <a:cxnLst>
                  <a:cxn ang="0">
                    <a:pos x="T1" y="T3"/>
                  </a:cxn>
                  <a:cxn ang="0">
                    <a:pos x="T5" y="T7"/>
                  </a:cxn>
                  <a:cxn ang="0">
                    <a:pos x="T9" y="T11"/>
                  </a:cxn>
                  <a:cxn ang="0">
                    <a:pos x="T13" y="T15"/>
                  </a:cxn>
                  <a:cxn ang="0">
                    <a:pos x="T17" y="T19"/>
                  </a:cxn>
                </a:cxnLst>
                <a:rect l="0" t="0" r="r" b="b"/>
                <a:pathLst>
                  <a:path w="66" h="34">
                    <a:moveTo>
                      <a:pt x="66" y="0"/>
                    </a:moveTo>
                    <a:lnTo>
                      <a:pt x="8" y="10"/>
                    </a:lnTo>
                    <a:lnTo>
                      <a:pt x="0" y="11"/>
                    </a:lnTo>
                    <a:lnTo>
                      <a:pt x="0" y="34"/>
                    </a:lnTo>
                    <a:lnTo>
                      <a:pt x="66"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2" name="Group 101"/>
            <p:cNvGrpSpPr>
              <a:grpSpLocks/>
            </p:cNvGrpSpPr>
            <p:nvPr/>
          </p:nvGrpSpPr>
          <p:grpSpPr bwMode="auto">
            <a:xfrm>
              <a:off x="6360" y="2669"/>
              <a:ext cx="57" cy="60"/>
              <a:chOff x="6360" y="2669"/>
              <a:chExt cx="57" cy="60"/>
            </a:xfrm>
          </p:grpSpPr>
          <p:sp>
            <p:nvSpPr>
              <p:cNvPr id="236" name="Freeform 137"/>
              <p:cNvSpPr>
                <a:spLocks/>
              </p:cNvSpPr>
              <p:nvPr/>
            </p:nvSpPr>
            <p:spPr bwMode="auto">
              <a:xfrm>
                <a:off x="6360" y="2669"/>
                <a:ext cx="57" cy="60"/>
              </a:xfrm>
              <a:custGeom>
                <a:avLst/>
                <a:gdLst>
                  <a:gd name="T0" fmla="+- 0 6378 6360"/>
                  <a:gd name="T1" fmla="*/ T0 w 57"/>
                  <a:gd name="T2" fmla="+- 0 2669 2669"/>
                  <a:gd name="T3" fmla="*/ 2669 h 60"/>
                  <a:gd name="T4" fmla="+- 0 6360 6360"/>
                  <a:gd name="T5" fmla="*/ T4 w 57"/>
                  <a:gd name="T6" fmla="+- 0 2669 2669"/>
                  <a:gd name="T7" fmla="*/ 2669 h 60"/>
                  <a:gd name="T8" fmla="+- 0 6392 6360"/>
                  <a:gd name="T9" fmla="*/ T8 w 57"/>
                  <a:gd name="T10" fmla="+- 0 2729 2669"/>
                  <a:gd name="T11" fmla="*/ 2729 h 60"/>
                  <a:gd name="T12" fmla="+- 0 6417 6360"/>
                  <a:gd name="T13" fmla="*/ T12 w 57"/>
                  <a:gd name="T14" fmla="+- 0 2678 2669"/>
                  <a:gd name="T15" fmla="*/ 2678 h 60"/>
                  <a:gd name="T16" fmla="+- 0 6378 6360"/>
                  <a:gd name="T17" fmla="*/ T16 w 57"/>
                  <a:gd name="T18" fmla="+- 0 2678 2669"/>
                  <a:gd name="T19" fmla="*/ 2678 h 60"/>
                  <a:gd name="T20" fmla="+- 0 6378 6360"/>
                  <a:gd name="T21" fmla="*/ T20 w 57"/>
                  <a:gd name="T22" fmla="+- 0 2669 2669"/>
                  <a:gd name="T23" fmla="*/ 2669 h 60"/>
                </a:gdLst>
                <a:ahLst/>
                <a:cxnLst>
                  <a:cxn ang="0">
                    <a:pos x="T1" y="T3"/>
                  </a:cxn>
                  <a:cxn ang="0">
                    <a:pos x="T5" y="T7"/>
                  </a:cxn>
                  <a:cxn ang="0">
                    <a:pos x="T9" y="T11"/>
                  </a:cxn>
                  <a:cxn ang="0">
                    <a:pos x="T13" y="T15"/>
                  </a:cxn>
                  <a:cxn ang="0">
                    <a:pos x="T17" y="T19"/>
                  </a:cxn>
                  <a:cxn ang="0">
                    <a:pos x="T21" y="T23"/>
                  </a:cxn>
                </a:cxnLst>
                <a:rect l="0" t="0" r="r" b="b"/>
                <a:pathLst>
                  <a:path w="57" h="60">
                    <a:moveTo>
                      <a:pt x="18" y="0"/>
                    </a:moveTo>
                    <a:lnTo>
                      <a:pt x="0" y="0"/>
                    </a:lnTo>
                    <a:lnTo>
                      <a:pt x="32" y="60"/>
                    </a:lnTo>
                    <a:lnTo>
                      <a:pt x="57" y="9"/>
                    </a:lnTo>
                    <a:lnTo>
                      <a:pt x="18" y="9"/>
                    </a:lnTo>
                    <a:lnTo>
                      <a:pt x="18"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3" name="Group 102"/>
            <p:cNvGrpSpPr>
              <a:grpSpLocks/>
            </p:cNvGrpSpPr>
            <p:nvPr/>
          </p:nvGrpSpPr>
          <p:grpSpPr bwMode="auto">
            <a:xfrm>
              <a:off x="6402" y="2669"/>
              <a:ext cx="19" cy="9"/>
              <a:chOff x="6402" y="2669"/>
              <a:chExt cx="19" cy="9"/>
            </a:xfrm>
          </p:grpSpPr>
          <p:sp>
            <p:nvSpPr>
              <p:cNvPr id="235" name="Freeform 135"/>
              <p:cNvSpPr>
                <a:spLocks/>
              </p:cNvSpPr>
              <p:nvPr/>
            </p:nvSpPr>
            <p:spPr bwMode="auto">
              <a:xfrm>
                <a:off x="6402" y="2669"/>
                <a:ext cx="19" cy="9"/>
              </a:xfrm>
              <a:custGeom>
                <a:avLst/>
                <a:gdLst>
                  <a:gd name="T0" fmla="+- 0 6421 6402"/>
                  <a:gd name="T1" fmla="*/ T0 w 19"/>
                  <a:gd name="T2" fmla="+- 0 2669 2669"/>
                  <a:gd name="T3" fmla="*/ 2669 h 9"/>
                  <a:gd name="T4" fmla="+- 0 6402 6402"/>
                  <a:gd name="T5" fmla="*/ T4 w 19"/>
                  <a:gd name="T6" fmla="+- 0 2669 2669"/>
                  <a:gd name="T7" fmla="*/ 2669 h 9"/>
                  <a:gd name="T8" fmla="+- 0 6402 6402"/>
                  <a:gd name="T9" fmla="*/ T8 w 19"/>
                  <a:gd name="T10" fmla="+- 0 2678 2669"/>
                  <a:gd name="T11" fmla="*/ 2678 h 9"/>
                  <a:gd name="T12" fmla="+- 0 6417 6402"/>
                  <a:gd name="T13" fmla="*/ T12 w 19"/>
                  <a:gd name="T14" fmla="+- 0 2678 2669"/>
                  <a:gd name="T15" fmla="*/ 2678 h 9"/>
                  <a:gd name="T16" fmla="+- 0 6421 6402"/>
                  <a:gd name="T17" fmla="*/ T16 w 19"/>
                  <a:gd name="T18" fmla="+- 0 2669 2669"/>
                  <a:gd name="T19" fmla="*/ 2669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5"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4" name="Group 103"/>
            <p:cNvGrpSpPr>
              <a:grpSpLocks/>
            </p:cNvGrpSpPr>
            <p:nvPr/>
          </p:nvGrpSpPr>
          <p:grpSpPr bwMode="auto">
            <a:xfrm>
              <a:off x="6377" y="1930"/>
              <a:ext cx="24" cy="746"/>
              <a:chOff x="6377" y="1930"/>
              <a:chExt cx="24" cy="746"/>
            </a:xfrm>
          </p:grpSpPr>
          <p:sp>
            <p:nvSpPr>
              <p:cNvPr id="234" name="Freeform 133"/>
              <p:cNvSpPr>
                <a:spLocks/>
              </p:cNvSpPr>
              <p:nvPr/>
            </p:nvSpPr>
            <p:spPr bwMode="auto">
              <a:xfrm>
                <a:off x="6377" y="1930"/>
                <a:ext cx="24" cy="746"/>
              </a:xfrm>
              <a:custGeom>
                <a:avLst/>
                <a:gdLst>
                  <a:gd name="T0" fmla="+- 0 6377 6377"/>
                  <a:gd name="T1" fmla="*/ T0 w 24"/>
                  <a:gd name="T2" fmla="+- 0 2676 1930"/>
                  <a:gd name="T3" fmla="*/ 2676 h 746"/>
                  <a:gd name="T4" fmla="+- 0 6401 6377"/>
                  <a:gd name="T5" fmla="*/ T4 w 24"/>
                  <a:gd name="T6" fmla="+- 0 2676 1930"/>
                  <a:gd name="T7" fmla="*/ 2676 h 746"/>
                  <a:gd name="T8" fmla="+- 0 6401 6377"/>
                  <a:gd name="T9" fmla="*/ T8 w 24"/>
                  <a:gd name="T10" fmla="+- 0 1930 1930"/>
                  <a:gd name="T11" fmla="*/ 1930 h 746"/>
                  <a:gd name="T12" fmla="+- 0 6377 6377"/>
                  <a:gd name="T13" fmla="*/ T12 w 24"/>
                  <a:gd name="T14" fmla="+- 0 1930 1930"/>
                  <a:gd name="T15" fmla="*/ 1930 h 746"/>
                  <a:gd name="T16" fmla="+- 0 6377 6377"/>
                  <a:gd name="T17" fmla="*/ T16 w 24"/>
                  <a:gd name="T18" fmla="+- 0 2676 1930"/>
                  <a:gd name="T19" fmla="*/ 2676 h 746"/>
                </a:gdLst>
                <a:ahLst/>
                <a:cxnLst>
                  <a:cxn ang="0">
                    <a:pos x="T1" y="T3"/>
                  </a:cxn>
                  <a:cxn ang="0">
                    <a:pos x="T5" y="T7"/>
                  </a:cxn>
                  <a:cxn ang="0">
                    <a:pos x="T9" y="T11"/>
                  </a:cxn>
                  <a:cxn ang="0">
                    <a:pos x="T13" y="T15"/>
                  </a:cxn>
                  <a:cxn ang="0">
                    <a:pos x="T17" y="T19"/>
                  </a:cxn>
                </a:cxnLst>
                <a:rect l="0" t="0" r="r" b="b"/>
                <a:pathLst>
                  <a:path w="24" h="746">
                    <a:moveTo>
                      <a:pt x="0" y="746"/>
                    </a:moveTo>
                    <a:lnTo>
                      <a:pt x="24" y="746"/>
                    </a:lnTo>
                    <a:lnTo>
                      <a:pt x="24" y="0"/>
                    </a:lnTo>
                    <a:lnTo>
                      <a:pt x="0" y="0"/>
                    </a:lnTo>
                    <a:lnTo>
                      <a:pt x="0" y="74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5" name="Group 104"/>
            <p:cNvGrpSpPr>
              <a:grpSpLocks/>
            </p:cNvGrpSpPr>
            <p:nvPr/>
          </p:nvGrpSpPr>
          <p:grpSpPr bwMode="auto">
            <a:xfrm>
              <a:off x="6379" y="1931"/>
              <a:ext cx="27" cy="747"/>
              <a:chOff x="6379" y="1931"/>
              <a:chExt cx="27" cy="747"/>
            </a:xfrm>
          </p:grpSpPr>
          <p:sp>
            <p:nvSpPr>
              <p:cNvPr id="233" name="Freeform 131"/>
              <p:cNvSpPr>
                <a:spLocks/>
              </p:cNvSpPr>
              <p:nvPr/>
            </p:nvSpPr>
            <p:spPr bwMode="auto">
              <a:xfrm>
                <a:off x="6379" y="1931"/>
                <a:ext cx="27" cy="747"/>
              </a:xfrm>
              <a:custGeom>
                <a:avLst/>
                <a:gdLst>
                  <a:gd name="T0" fmla="+- 0 6379 6379"/>
                  <a:gd name="T1" fmla="*/ T0 w 27"/>
                  <a:gd name="T2" fmla="+- 0 2678 1931"/>
                  <a:gd name="T3" fmla="*/ 2678 h 747"/>
                  <a:gd name="T4" fmla="+- 0 6405 6379"/>
                  <a:gd name="T5" fmla="*/ T4 w 27"/>
                  <a:gd name="T6" fmla="+- 0 2678 1931"/>
                  <a:gd name="T7" fmla="*/ 2678 h 747"/>
                  <a:gd name="T8" fmla="+- 0 6405 6379"/>
                  <a:gd name="T9" fmla="*/ T8 w 27"/>
                  <a:gd name="T10" fmla="+- 0 1931 1931"/>
                  <a:gd name="T11" fmla="*/ 1931 h 747"/>
                  <a:gd name="T12" fmla="+- 0 6379 6379"/>
                  <a:gd name="T13" fmla="*/ T12 w 27"/>
                  <a:gd name="T14" fmla="+- 0 1931 1931"/>
                  <a:gd name="T15" fmla="*/ 1931 h 747"/>
                  <a:gd name="T16" fmla="+- 0 6379 6379"/>
                  <a:gd name="T17" fmla="*/ T16 w 27"/>
                  <a:gd name="T18" fmla="+- 0 2678 1931"/>
                  <a:gd name="T19" fmla="*/ 2678 h 747"/>
                </a:gdLst>
                <a:ahLst/>
                <a:cxnLst>
                  <a:cxn ang="0">
                    <a:pos x="T1" y="T3"/>
                  </a:cxn>
                  <a:cxn ang="0">
                    <a:pos x="T5" y="T7"/>
                  </a:cxn>
                  <a:cxn ang="0">
                    <a:pos x="T9" y="T11"/>
                  </a:cxn>
                  <a:cxn ang="0">
                    <a:pos x="T13" y="T15"/>
                  </a:cxn>
                  <a:cxn ang="0">
                    <a:pos x="T17" y="T19"/>
                  </a:cxn>
                </a:cxnLst>
                <a:rect l="0" t="0" r="r" b="b"/>
                <a:pathLst>
                  <a:path w="27" h="747">
                    <a:moveTo>
                      <a:pt x="0" y="747"/>
                    </a:moveTo>
                    <a:lnTo>
                      <a:pt x="26" y="747"/>
                    </a:lnTo>
                    <a:lnTo>
                      <a:pt x="26" y="0"/>
                    </a:lnTo>
                    <a:lnTo>
                      <a:pt x="0" y="0"/>
                    </a:lnTo>
                    <a:lnTo>
                      <a:pt x="0" y="74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6" name="Group 105"/>
            <p:cNvGrpSpPr>
              <a:grpSpLocks/>
            </p:cNvGrpSpPr>
            <p:nvPr/>
          </p:nvGrpSpPr>
          <p:grpSpPr bwMode="auto">
            <a:xfrm>
              <a:off x="3998" y="638"/>
              <a:ext cx="56" cy="56"/>
              <a:chOff x="3998" y="638"/>
              <a:chExt cx="56" cy="56"/>
            </a:xfrm>
          </p:grpSpPr>
          <p:sp>
            <p:nvSpPr>
              <p:cNvPr id="232" name="Freeform 129"/>
              <p:cNvSpPr>
                <a:spLocks/>
              </p:cNvSpPr>
              <p:nvPr/>
            </p:nvSpPr>
            <p:spPr bwMode="auto">
              <a:xfrm>
                <a:off x="3998" y="638"/>
                <a:ext cx="56" cy="56"/>
              </a:xfrm>
              <a:custGeom>
                <a:avLst/>
                <a:gdLst>
                  <a:gd name="T0" fmla="+- 0 4017 3998"/>
                  <a:gd name="T1" fmla="*/ T0 w 56"/>
                  <a:gd name="T2" fmla="+- 0 638 638"/>
                  <a:gd name="T3" fmla="*/ 638 h 56"/>
                  <a:gd name="T4" fmla="+- 0 3998 3998"/>
                  <a:gd name="T5" fmla="*/ T4 w 56"/>
                  <a:gd name="T6" fmla="+- 0 638 638"/>
                  <a:gd name="T7" fmla="*/ 638 h 56"/>
                  <a:gd name="T8" fmla="+- 0 4026 3998"/>
                  <a:gd name="T9" fmla="*/ T8 w 56"/>
                  <a:gd name="T10" fmla="+- 0 694 638"/>
                  <a:gd name="T11" fmla="*/ 694 h 56"/>
                  <a:gd name="T12" fmla="+- 0 4054 3998"/>
                  <a:gd name="T13" fmla="*/ T12 w 56"/>
                  <a:gd name="T14" fmla="+- 0 647 638"/>
                  <a:gd name="T15" fmla="*/ 647 h 56"/>
                  <a:gd name="T16" fmla="+- 0 4017 3998"/>
                  <a:gd name="T17" fmla="*/ T16 w 56"/>
                  <a:gd name="T18" fmla="+- 0 647 638"/>
                  <a:gd name="T19" fmla="*/ 647 h 56"/>
                  <a:gd name="T20" fmla="+- 0 4017 3998"/>
                  <a:gd name="T21" fmla="*/ T20 w 56"/>
                  <a:gd name="T22" fmla="+- 0 638 638"/>
                  <a:gd name="T23" fmla="*/ 638 h 56"/>
                </a:gdLst>
                <a:ahLst/>
                <a:cxnLst>
                  <a:cxn ang="0">
                    <a:pos x="T1" y="T3"/>
                  </a:cxn>
                  <a:cxn ang="0">
                    <a:pos x="T5" y="T7"/>
                  </a:cxn>
                  <a:cxn ang="0">
                    <a:pos x="T9" y="T11"/>
                  </a:cxn>
                  <a:cxn ang="0">
                    <a:pos x="T13" y="T15"/>
                  </a:cxn>
                  <a:cxn ang="0">
                    <a:pos x="T17" y="T19"/>
                  </a:cxn>
                  <a:cxn ang="0">
                    <a:pos x="T21" y="T23"/>
                  </a:cxn>
                </a:cxnLst>
                <a:rect l="0" t="0" r="r" b="b"/>
                <a:pathLst>
                  <a:path w="56" h="56">
                    <a:moveTo>
                      <a:pt x="19" y="0"/>
                    </a:moveTo>
                    <a:lnTo>
                      <a:pt x="0" y="0"/>
                    </a:lnTo>
                    <a:lnTo>
                      <a:pt x="28" y="56"/>
                    </a:lnTo>
                    <a:lnTo>
                      <a:pt x="56"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7" name="Group 106"/>
            <p:cNvGrpSpPr>
              <a:grpSpLocks/>
            </p:cNvGrpSpPr>
            <p:nvPr/>
          </p:nvGrpSpPr>
          <p:grpSpPr bwMode="auto">
            <a:xfrm>
              <a:off x="4041" y="638"/>
              <a:ext cx="19" cy="9"/>
              <a:chOff x="4041" y="638"/>
              <a:chExt cx="19" cy="9"/>
            </a:xfrm>
          </p:grpSpPr>
          <p:sp>
            <p:nvSpPr>
              <p:cNvPr id="231" name="Freeform 127"/>
              <p:cNvSpPr>
                <a:spLocks/>
              </p:cNvSpPr>
              <p:nvPr/>
            </p:nvSpPr>
            <p:spPr bwMode="auto">
              <a:xfrm>
                <a:off x="4041" y="638"/>
                <a:ext cx="19" cy="9"/>
              </a:xfrm>
              <a:custGeom>
                <a:avLst/>
                <a:gdLst>
                  <a:gd name="T0" fmla="+- 0 4060 4041"/>
                  <a:gd name="T1" fmla="*/ T0 w 19"/>
                  <a:gd name="T2" fmla="+- 0 638 638"/>
                  <a:gd name="T3" fmla="*/ 638 h 9"/>
                  <a:gd name="T4" fmla="+- 0 4041 4041"/>
                  <a:gd name="T5" fmla="*/ T4 w 19"/>
                  <a:gd name="T6" fmla="+- 0 638 638"/>
                  <a:gd name="T7" fmla="*/ 638 h 9"/>
                  <a:gd name="T8" fmla="+- 0 4041 4041"/>
                  <a:gd name="T9" fmla="*/ T8 w 19"/>
                  <a:gd name="T10" fmla="+- 0 647 638"/>
                  <a:gd name="T11" fmla="*/ 647 h 9"/>
                  <a:gd name="T12" fmla="+- 0 4054 4041"/>
                  <a:gd name="T13" fmla="*/ T12 w 19"/>
                  <a:gd name="T14" fmla="+- 0 647 638"/>
                  <a:gd name="T15" fmla="*/ 647 h 9"/>
                  <a:gd name="T16" fmla="+- 0 4060 4041"/>
                  <a:gd name="T17" fmla="*/ T16 w 19"/>
                  <a:gd name="T18" fmla="+- 0 638 638"/>
                  <a:gd name="T19" fmla="*/ 638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3"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8" name="Group 107"/>
            <p:cNvGrpSpPr>
              <a:grpSpLocks/>
            </p:cNvGrpSpPr>
            <p:nvPr/>
          </p:nvGrpSpPr>
          <p:grpSpPr bwMode="auto">
            <a:xfrm>
              <a:off x="4015" y="451"/>
              <a:ext cx="24" cy="195"/>
              <a:chOff x="4015" y="451"/>
              <a:chExt cx="24" cy="195"/>
            </a:xfrm>
          </p:grpSpPr>
          <p:sp>
            <p:nvSpPr>
              <p:cNvPr id="230" name="Freeform 125"/>
              <p:cNvSpPr>
                <a:spLocks/>
              </p:cNvSpPr>
              <p:nvPr/>
            </p:nvSpPr>
            <p:spPr bwMode="auto">
              <a:xfrm>
                <a:off x="4015" y="451"/>
                <a:ext cx="24" cy="195"/>
              </a:xfrm>
              <a:custGeom>
                <a:avLst/>
                <a:gdLst>
                  <a:gd name="T0" fmla="+- 0 4015 4015"/>
                  <a:gd name="T1" fmla="*/ T0 w 24"/>
                  <a:gd name="T2" fmla="+- 0 646 451"/>
                  <a:gd name="T3" fmla="*/ 646 h 195"/>
                  <a:gd name="T4" fmla="+- 0 4039 4015"/>
                  <a:gd name="T5" fmla="*/ T4 w 24"/>
                  <a:gd name="T6" fmla="+- 0 646 451"/>
                  <a:gd name="T7" fmla="*/ 646 h 195"/>
                  <a:gd name="T8" fmla="+- 0 4039 4015"/>
                  <a:gd name="T9" fmla="*/ T8 w 24"/>
                  <a:gd name="T10" fmla="+- 0 451 451"/>
                  <a:gd name="T11" fmla="*/ 451 h 195"/>
                  <a:gd name="T12" fmla="+- 0 4015 4015"/>
                  <a:gd name="T13" fmla="*/ T12 w 24"/>
                  <a:gd name="T14" fmla="+- 0 451 451"/>
                  <a:gd name="T15" fmla="*/ 451 h 195"/>
                  <a:gd name="T16" fmla="+- 0 4015 4015"/>
                  <a:gd name="T17" fmla="*/ T16 w 24"/>
                  <a:gd name="T18" fmla="+- 0 646 451"/>
                  <a:gd name="T19" fmla="*/ 646 h 195"/>
                </a:gdLst>
                <a:ahLst/>
                <a:cxnLst>
                  <a:cxn ang="0">
                    <a:pos x="T1" y="T3"/>
                  </a:cxn>
                  <a:cxn ang="0">
                    <a:pos x="T5" y="T7"/>
                  </a:cxn>
                  <a:cxn ang="0">
                    <a:pos x="T9" y="T11"/>
                  </a:cxn>
                  <a:cxn ang="0">
                    <a:pos x="T13" y="T15"/>
                  </a:cxn>
                  <a:cxn ang="0">
                    <a:pos x="T17" y="T19"/>
                  </a:cxn>
                </a:cxnLst>
                <a:rect l="0" t="0" r="r" b="b"/>
                <a:pathLst>
                  <a:path w="24" h="195">
                    <a:moveTo>
                      <a:pt x="0" y="195"/>
                    </a:moveTo>
                    <a:lnTo>
                      <a:pt x="24" y="195"/>
                    </a:lnTo>
                    <a:lnTo>
                      <a:pt x="24" y="0"/>
                    </a:lnTo>
                    <a:lnTo>
                      <a:pt x="0" y="0"/>
                    </a:lnTo>
                    <a:lnTo>
                      <a:pt x="0" y="195"/>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9" name="Group 108"/>
            <p:cNvGrpSpPr>
              <a:grpSpLocks/>
            </p:cNvGrpSpPr>
            <p:nvPr/>
          </p:nvGrpSpPr>
          <p:grpSpPr bwMode="auto">
            <a:xfrm>
              <a:off x="4018" y="452"/>
              <a:ext cx="27" cy="195"/>
              <a:chOff x="4018" y="452"/>
              <a:chExt cx="27" cy="195"/>
            </a:xfrm>
          </p:grpSpPr>
          <p:sp>
            <p:nvSpPr>
              <p:cNvPr id="229" name="Freeform 123"/>
              <p:cNvSpPr>
                <a:spLocks/>
              </p:cNvSpPr>
              <p:nvPr/>
            </p:nvSpPr>
            <p:spPr bwMode="auto">
              <a:xfrm>
                <a:off x="4018" y="452"/>
                <a:ext cx="27" cy="195"/>
              </a:xfrm>
              <a:custGeom>
                <a:avLst/>
                <a:gdLst>
                  <a:gd name="T0" fmla="+- 0 4018 4018"/>
                  <a:gd name="T1" fmla="*/ T0 w 27"/>
                  <a:gd name="T2" fmla="+- 0 647 452"/>
                  <a:gd name="T3" fmla="*/ 647 h 195"/>
                  <a:gd name="T4" fmla="+- 0 4044 4018"/>
                  <a:gd name="T5" fmla="*/ T4 w 27"/>
                  <a:gd name="T6" fmla="+- 0 647 452"/>
                  <a:gd name="T7" fmla="*/ 647 h 195"/>
                  <a:gd name="T8" fmla="+- 0 4044 4018"/>
                  <a:gd name="T9" fmla="*/ T8 w 27"/>
                  <a:gd name="T10" fmla="+- 0 452 452"/>
                  <a:gd name="T11" fmla="*/ 452 h 195"/>
                  <a:gd name="T12" fmla="+- 0 4018 4018"/>
                  <a:gd name="T13" fmla="*/ T12 w 27"/>
                  <a:gd name="T14" fmla="+- 0 452 452"/>
                  <a:gd name="T15" fmla="*/ 452 h 195"/>
                  <a:gd name="T16" fmla="+- 0 4018 4018"/>
                  <a:gd name="T17" fmla="*/ T16 w 27"/>
                  <a:gd name="T18" fmla="+- 0 647 452"/>
                  <a:gd name="T19" fmla="*/ 647 h 195"/>
                </a:gdLst>
                <a:ahLst/>
                <a:cxnLst>
                  <a:cxn ang="0">
                    <a:pos x="T1" y="T3"/>
                  </a:cxn>
                  <a:cxn ang="0">
                    <a:pos x="T5" y="T7"/>
                  </a:cxn>
                  <a:cxn ang="0">
                    <a:pos x="T9" y="T11"/>
                  </a:cxn>
                  <a:cxn ang="0">
                    <a:pos x="T13" y="T15"/>
                  </a:cxn>
                  <a:cxn ang="0">
                    <a:pos x="T17" y="T19"/>
                  </a:cxn>
                </a:cxnLst>
                <a:rect l="0" t="0" r="r" b="b"/>
                <a:pathLst>
                  <a:path w="27" h="195">
                    <a:moveTo>
                      <a:pt x="0" y="195"/>
                    </a:moveTo>
                    <a:lnTo>
                      <a:pt x="26" y="195"/>
                    </a:lnTo>
                    <a:lnTo>
                      <a:pt x="26" y="0"/>
                    </a:lnTo>
                    <a:lnTo>
                      <a:pt x="0" y="0"/>
                    </a:lnTo>
                    <a:lnTo>
                      <a:pt x="0" y="195"/>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0" name="Group 109"/>
            <p:cNvGrpSpPr>
              <a:grpSpLocks/>
            </p:cNvGrpSpPr>
            <p:nvPr/>
          </p:nvGrpSpPr>
          <p:grpSpPr bwMode="auto">
            <a:xfrm>
              <a:off x="3998" y="1315"/>
              <a:ext cx="57" cy="63"/>
              <a:chOff x="3998" y="1315"/>
              <a:chExt cx="57" cy="63"/>
            </a:xfrm>
          </p:grpSpPr>
          <p:sp>
            <p:nvSpPr>
              <p:cNvPr id="228" name="Freeform 121"/>
              <p:cNvSpPr>
                <a:spLocks/>
              </p:cNvSpPr>
              <p:nvPr/>
            </p:nvSpPr>
            <p:spPr bwMode="auto">
              <a:xfrm>
                <a:off x="3998" y="1315"/>
                <a:ext cx="57" cy="63"/>
              </a:xfrm>
              <a:custGeom>
                <a:avLst/>
                <a:gdLst>
                  <a:gd name="T0" fmla="+- 0 4017 3998"/>
                  <a:gd name="T1" fmla="*/ T0 w 57"/>
                  <a:gd name="T2" fmla="+- 0 1315 1315"/>
                  <a:gd name="T3" fmla="*/ 1315 h 63"/>
                  <a:gd name="T4" fmla="+- 0 3998 3998"/>
                  <a:gd name="T5" fmla="*/ T4 w 57"/>
                  <a:gd name="T6" fmla="+- 0 1315 1315"/>
                  <a:gd name="T7" fmla="*/ 1315 h 63"/>
                  <a:gd name="T8" fmla="+- 0 4026 3998"/>
                  <a:gd name="T9" fmla="*/ T8 w 57"/>
                  <a:gd name="T10" fmla="+- 0 1378 1315"/>
                  <a:gd name="T11" fmla="*/ 1378 h 63"/>
                  <a:gd name="T12" fmla="+- 0 4055 3998"/>
                  <a:gd name="T13" fmla="*/ T12 w 57"/>
                  <a:gd name="T14" fmla="+- 0 1324 1315"/>
                  <a:gd name="T15" fmla="*/ 1324 h 63"/>
                  <a:gd name="T16" fmla="+- 0 4017 3998"/>
                  <a:gd name="T17" fmla="*/ T16 w 57"/>
                  <a:gd name="T18" fmla="+- 0 1324 1315"/>
                  <a:gd name="T19" fmla="*/ 1324 h 63"/>
                  <a:gd name="T20" fmla="+- 0 4017 3998"/>
                  <a:gd name="T21" fmla="*/ T20 w 57"/>
                  <a:gd name="T22" fmla="+- 0 1315 1315"/>
                  <a:gd name="T23" fmla="*/ 1315 h 63"/>
                </a:gdLst>
                <a:ahLst/>
                <a:cxnLst>
                  <a:cxn ang="0">
                    <a:pos x="T1" y="T3"/>
                  </a:cxn>
                  <a:cxn ang="0">
                    <a:pos x="T5" y="T7"/>
                  </a:cxn>
                  <a:cxn ang="0">
                    <a:pos x="T9" y="T11"/>
                  </a:cxn>
                  <a:cxn ang="0">
                    <a:pos x="T13" y="T15"/>
                  </a:cxn>
                  <a:cxn ang="0">
                    <a:pos x="T17" y="T19"/>
                  </a:cxn>
                  <a:cxn ang="0">
                    <a:pos x="T21" y="T23"/>
                  </a:cxn>
                </a:cxnLst>
                <a:rect l="0" t="0" r="r" b="b"/>
                <a:pathLst>
                  <a:path w="57" h="63">
                    <a:moveTo>
                      <a:pt x="19" y="0"/>
                    </a:moveTo>
                    <a:lnTo>
                      <a:pt x="0" y="0"/>
                    </a:lnTo>
                    <a:lnTo>
                      <a:pt x="28" y="63"/>
                    </a:lnTo>
                    <a:lnTo>
                      <a:pt x="57"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1" name="Group 110"/>
            <p:cNvGrpSpPr>
              <a:grpSpLocks/>
            </p:cNvGrpSpPr>
            <p:nvPr/>
          </p:nvGrpSpPr>
          <p:grpSpPr bwMode="auto">
            <a:xfrm>
              <a:off x="4041" y="1315"/>
              <a:ext cx="19" cy="9"/>
              <a:chOff x="4041" y="1315"/>
              <a:chExt cx="19" cy="9"/>
            </a:xfrm>
          </p:grpSpPr>
          <p:sp>
            <p:nvSpPr>
              <p:cNvPr id="227" name="Freeform 119"/>
              <p:cNvSpPr>
                <a:spLocks/>
              </p:cNvSpPr>
              <p:nvPr/>
            </p:nvSpPr>
            <p:spPr bwMode="auto">
              <a:xfrm>
                <a:off x="4041" y="1315"/>
                <a:ext cx="19" cy="9"/>
              </a:xfrm>
              <a:custGeom>
                <a:avLst/>
                <a:gdLst>
                  <a:gd name="T0" fmla="+- 0 4060 4041"/>
                  <a:gd name="T1" fmla="*/ T0 w 19"/>
                  <a:gd name="T2" fmla="+- 0 1315 1315"/>
                  <a:gd name="T3" fmla="*/ 1315 h 9"/>
                  <a:gd name="T4" fmla="+- 0 4041 4041"/>
                  <a:gd name="T5" fmla="*/ T4 w 19"/>
                  <a:gd name="T6" fmla="+- 0 1315 1315"/>
                  <a:gd name="T7" fmla="*/ 1315 h 9"/>
                  <a:gd name="T8" fmla="+- 0 4041 4041"/>
                  <a:gd name="T9" fmla="*/ T8 w 19"/>
                  <a:gd name="T10" fmla="+- 0 1324 1315"/>
                  <a:gd name="T11" fmla="*/ 1324 h 9"/>
                  <a:gd name="T12" fmla="+- 0 4055 4041"/>
                  <a:gd name="T13" fmla="*/ T12 w 19"/>
                  <a:gd name="T14" fmla="+- 0 1324 1315"/>
                  <a:gd name="T15" fmla="*/ 1324 h 9"/>
                  <a:gd name="T16" fmla="+- 0 4060 4041"/>
                  <a:gd name="T17" fmla="*/ T16 w 19"/>
                  <a:gd name="T18" fmla="+- 0 1315 1315"/>
                  <a:gd name="T19" fmla="*/ 1315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4"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2" name="Group 111"/>
            <p:cNvGrpSpPr>
              <a:grpSpLocks/>
            </p:cNvGrpSpPr>
            <p:nvPr/>
          </p:nvGrpSpPr>
          <p:grpSpPr bwMode="auto">
            <a:xfrm>
              <a:off x="4015" y="1128"/>
              <a:ext cx="24" cy="196"/>
              <a:chOff x="4015" y="1128"/>
              <a:chExt cx="24" cy="196"/>
            </a:xfrm>
          </p:grpSpPr>
          <p:sp>
            <p:nvSpPr>
              <p:cNvPr id="226" name="Freeform 117"/>
              <p:cNvSpPr>
                <a:spLocks/>
              </p:cNvSpPr>
              <p:nvPr/>
            </p:nvSpPr>
            <p:spPr bwMode="auto">
              <a:xfrm>
                <a:off x="4015" y="1128"/>
                <a:ext cx="24" cy="196"/>
              </a:xfrm>
              <a:custGeom>
                <a:avLst/>
                <a:gdLst>
                  <a:gd name="T0" fmla="+- 0 4015 4015"/>
                  <a:gd name="T1" fmla="*/ T0 w 24"/>
                  <a:gd name="T2" fmla="+- 0 1324 1128"/>
                  <a:gd name="T3" fmla="*/ 1324 h 196"/>
                  <a:gd name="T4" fmla="+- 0 4039 4015"/>
                  <a:gd name="T5" fmla="*/ T4 w 24"/>
                  <a:gd name="T6" fmla="+- 0 1324 1128"/>
                  <a:gd name="T7" fmla="*/ 1324 h 196"/>
                  <a:gd name="T8" fmla="+- 0 4039 4015"/>
                  <a:gd name="T9" fmla="*/ T8 w 24"/>
                  <a:gd name="T10" fmla="+- 0 1128 1128"/>
                  <a:gd name="T11" fmla="*/ 1128 h 196"/>
                  <a:gd name="T12" fmla="+- 0 4015 4015"/>
                  <a:gd name="T13" fmla="*/ T12 w 24"/>
                  <a:gd name="T14" fmla="+- 0 1128 1128"/>
                  <a:gd name="T15" fmla="*/ 1128 h 196"/>
                  <a:gd name="T16" fmla="+- 0 4015 4015"/>
                  <a:gd name="T17" fmla="*/ T16 w 24"/>
                  <a:gd name="T18" fmla="+- 0 1324 1128"/>
                  <a:gd name="T19" fmla="*/ 1324 h 196"/>
                </a:gdLst>
                <a:ahLst/>
                <a:cxnLst>
                  <a:cxn ang="0">
                    <a:pos x="T1" y="T3"/>
                  </a:cxn>
                  <a:cxn ang="0">
                    <a:pos x="T5" y="T7"/>
                  </a:cxn>
                  <a:cxn ang="0">
                    <a:pos x="T9" y="T11"/>
                  </a:cxn>
                  <a:cxn ang="0">
                    <a:pos x="T13" y="T15"/>
                  </a:cxn>
                  <a:cxn ang="0">
                    <a:pos x="T17" y="T19"/>
                  </a:cxn>
                </a:cxnLst>
                <a:rect l="0" t="0" r="r" b="b"/>
                <a:pathLst>
                  <a:path w="24" h="196">
                    <a:moveTo>
                      <a:pt x="0" y="196"/>
                    </a:moveTo>
                    <a:lnTo>
                      <a:pt x="24" y="196"/>
                    </a:lnTo>
                    <a:lnTo>
                      <a:pt x="24" y="0"/>
                    </a:lnTo>
                    <a:lnTo>
                      <a:pt x="0" y="0"/>
                    </a:lnTo>
                    <a:lnTo>
                      <a:pt x="0" y="19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3" name="Group 112"/>
            <p:cNvGrpSpPr>
              <a:grpSpLocks/>
            </p:cNvGrpSpPr>
            <p:nvPr/>
          </p:nvGrpSpPr>
          <p:grpSpPr bwMode="auto">
            <a:xfrm>
              <a:off x="4018" y="1129"/>
              <a:ext cx="27" cy="197"/>
              <a:chOff x="4018" y="1129"/>
              <a:chExt cx="27" cy="197"/>
            </a:xfrm>
          </p:grpSpPr>
          <p:sp>
            <p:nvSpPr>
              <p:cNvPr id="225" name="Freeform 115"/>
              <p:cNvSpPr>
                <a:spLocks/>
              </p:cNvSpPr>
              <p:nvPr/>
            </p:nvSpPr>
            <p:spPr bwMode="auto">
              <a:xfrm>
                <a:off x="4018" y="1129"/>
                <a:ext cx="27" cy="197"/>
              </a:xfrm>
              <a:custGeom>
                <a:avLst/>
                <a:gdLst>
                  <a:gd name="T0" fmla="+- 0 4018 4018"/>
                  <a:gd name="T1" fmla="*/ T0 w 27"/>
                  <a:gd name="T2" fmla="+- 0 1326 1129"/>
                  <a:gd name="T3" fmla="*/ 1326 h 197"/>
                  <a:gd name="T4" fmla="+- 0 4044 4018"/>
                  <a:gd name="T5" fmla="*/ T4 w 27"/>
                  <a:gd name="T6" fmla="+- 0 1326 1129"/>
                  <a:gd name="T7" fmla="*/ 1326 h 197"/>
                  <a:gd name="T8" fmla="+- 0 4044 4018"/>
                  <a:gd name="T9" fmla="*/ T8 w 27"/>
                  <a:gd name="T10" fmla="+- 0 1129 1129"/>
                  <a:gd name="T11" fmla="*/ 1129 h 197"/>
                  <a:gd name="T12" fmla="+- 0 4018 4018"/>
                  <a:gd name="T13" fmla="*/ T12 w 27"/>
                  <a:gd name="T14" fmla="+- 0 1129 1129"/>
                  <a:gd name="T15" fmla="*/ 1129 h 197"/>
                  <a:gd name="T16" fmla="+- 0 4018 4018"/>
                  <a:gd name="T17" fmla="*/ T16 w 27"/>
                  <a:gd name="T18" fmla="+- 0 1326 1129"/>
                  <a:gd name="T19" fmla="*/ 1326 h 197"/>
                </a:gdLst>
                <a:ahLst/>
                <a:cxnLst>
                  <a:cxn ang="0">
                    <a:pos x="T1" y="T3"/>
                  </a:cxn>
                  <a:cxn ang="0">
                    <a:pos x="T5" y="T7"/>
                  </a:cxn>
                  <a:cxn ang="0">
                    <a:pos x="T9" y="T11"/>
                  </a:cxn>
                  <a:cxn ang="0">
                    <a:pos x="T13" y="T15"/>
                  </a:cxn>
                  <a:cxn ang="0">
                    <a:pos x="T17" y="T19"/>
                  </a:cxn>
                </a:cxnLst>
                <a:rect l="0" t="0" r="r" b="b"/>
                <a:pathLst>
                  <a:path w="27" h="197">
                    <a:moveTo>
                      <a:pt x="0" y="197"/>
                    </a:moveTo>
                    <a:lnTo>
                      <a:pt x="26" y="197"/>
                    </a:lnTo>
                    <a:lnTo>
                      <a:pt x="26" y="0"/>
                    </a:lnTo>
                    <a:lnTo>
                      <a:pt x="0" y="0"/>
                    </a:lnTo>
                    <a:lnTo>
                      <a:pt x="0" y="19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4" name="Group 113"/>
            <p:cNvGrpSpPr>
              <a:grpSpLocks/>
            </p:cNvGrpSpPr>
            <p:nvPr/>
          </p:nvGrpSpPr>
          <p:grpSpPr bwMode="auto">
            <a:xfrm>
              <a:off x="3998" y="1990"/>
              <a:ext cx="57" cy="62"/>
              <a:chOff x="3998" y="1990"/>
              <a:chExt cx="57" cy="62"/>
            </a:xfrm>
          </p:grpSpPr>
          <p:sp>
            <p:nvSpPr>
              <p:cNvPr id="224" name="Freeform 113"/>
              <p:cNvSpPr>
                <a:spLocks/>
              </p:cNvSpPr>
              <p:nvPr/>
            </p:nvSpPr>
            <p:spPr bwMode="auto">
              <a:xfrm>
                <a:off x="3998" y="1990"/>
                <a:ext cx="57" cy="62"/>
              </a:xfrm>
              <a:custGeom>
                <a:avLst/>
                <a:gdLst>
                  <a:gd name="T0" fmla="+- 0 4017 3998"/>
                  <a:gd name="T1" fmla="*/ T0 w 57"/>
                  <a:gd name="T2" fmla="+- 0 1990 1990"/>
                  <a:gd name="T3" fmla="*/ 1990 h 62"/>
                  <a:gd name="T4" fmla="+- 0 3998 3998"/>
                  <a:gd name="T5" fmla="*/ T4 w 57"/>
                  <a:gd name="T6" fmla="+- 0 1990 1990"/>
                  <a:gd name="T7" fmla="*/ 1990 h 62"/>
                  <a:gd name="T8" fmla="+- 0 4026 3998"/>
                  <a:gd name="T9" fmla="*/ T8 w 57"/>
                  <a:gd name="T10" fmla="+- 0 2052 1990"/>
                  <a:gd name="T11" fmla="*/ 2052 h 62"/>
                  <a:gd name="T12" fmla="+- 0 4055 3998"/>
                  <a:gd name="T13" fmla="*/ T12 w 57"/>
                  <a:gd name="T14" fmla="+- 0 1999 1990"/>
                  <a:gd name="T15" fmla="*/ 1999 h 62"/>
                  <a:gd name="T16" fmla="+- 0 4017 3998"/>
                  <a:gd name="T17" fmla="*/ T16 w 57"/>
                  <a:gd name="T18" fmla="+- 0 1999 1990"/>
                  <a:gd name="T19" fmla="*/ 1999 h 62"/>
                  <a:gd name="T20" fmla="+- 0 4017 3998"/>
                  <a:gd name="T21" fmla="*/ T20 w 57"/>
                  <a:gd name="T22" fmla="+- 0 1990 1990"/>
                  <a:gd name="T23" fmla="*/ 1990 h 62"/>
                </a:gdLst>
                <a:ahLst/>
                <a:cxnLst>
                  <a:cxn ang="0">
                    <a:pos x="T1" y="T3"/>
                  </a:cxn>
                  <a:cxn ang="0">
                    <a:pos x="T5" y="T7"/>
                  </a:cxn>
                  <a:cxn ang="0">
                    <a:pos x="T9" y="T11"/>
                  </a:cxn>
                  <a:cxn ang="0">
                    <a:pos x="T13" y="T15"/>
                  </a:cxn>
                  <a:cxn ang="0">
                    <a:pos x="T17" y="T19"/>
                  </a:cxn>
                  <a:cxn ang="0">
                    <a:pos x="T21" y="T23"/>
                  </a:cxn>
                </a:cxnLst>
                <a:rect l="0" t="0" r="r" b="b"/>
                <a:pathLst>
                  <a:path w="57" h="62">
                    <a:moveTo>
                      <a:pt x="19" y="0"/>
                    </a:moveTo>
                    <a:lnTo>
                      <a:pt x="0" y="0"/>
                    </a:lnTo>
                    <a:lnTo>
                      <a:pt x="28" y="62"/>
                    </a:lnTo>
                    <a:lnTo>
                      <a:pt x="57"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5" name="Group 114"/>
            <p:cNvGrpSpPr>
              <a:grpSpLocks/>
            </p:cNvGrpSpPr>
            <p:nvPr/>
          </p:nvGrpSpPr>
          <p:grpSpPr bwMode="auto">
            <a:xfrm>
              <a:off x="4041" y="1990"/>
              <a:ext cx="19" cy="9"/>
              <a:chOff x="4041" y="1990"/>
              <a:chExt cx="19" cy="9"/>
            </a:xfrm>
          </p:grpSpPr>
          <p:sp>
            <p:nvSpPr>
              <p:cNvPr id="223" name="Freeform 111"/>
              <p:cNvSpPr>
                <a:spLocks/>
              </p:cNvSpPr>
              <p:nvPr/>
            </p:nvSpPr>
            <p:spPr bwMode="auto">
              <a:xfrm>
                <a:off x="4041" y="1990"/>
                <a:ext cx="19" cy="9"/>
              </a:xfrm>
              <a:custGeom>
                <a:avLst/>
                <a:gdLst>
                  <a:gd name="T0" fmla="+- 0 4060 4041"/>
                  <a:gd name="T1" fmla="*/ T0 w 19"/>
                  <a:gd name="T2" fmla="+- 0 1990 1990"/>
                  <a:gd name="T3" fmla="*/ 1990 h 9"/>
                  <a:gd name="T4" fmla="+- 0 4041 4041"/>
                  <a:gd name="T5" fmla="*/ T4 w 19"/>
                  <a:gd name="T6" fmla="+- 0 1990 1990"/>
                  <a:gd name="T7" fmla="*/ 1990 h 9"/>
                  <a:gd name="T8" fmla="+- 0 4041 4041"/>
                  <a:gd name="T9" fmla="*/ T8 w 19"/>
                  <a:gd name="T10" fmla="+- 0 1999 1990"/>
                  <a:gd name="T11" fmla="*/ 1999 h 9"/>
                  <a:gd name="T12" fmla="+- 0 4055 4041"/>
                  <a:gd name="T13" fmla="*/ T12 w 19"/>
                  <a:gd name="T14" fmla="+- 0 1999 1990"/>
                  <a:gd name="T15" fmla="*/ 1999 h 9"/>
                  <a:gd name="T16" fmla="+- 0 4060 4041"/>
                  <a:gd name="T17" fmla="*/ T16 w 19"/>
                  <a:gd name="T18" fmla="+- 0 1990 1990"/>
                  <a:gd name="T19" fmla="*/ 1990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4"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6" name="Group 115"/>
            <p:cNvGrpSpPr>
              <a:grpSpLocks/>
            </p:cNvGrpSpPr>
            <p:nvPr/>
          </p:nvGrpSpPr>
          <p:grpSpPr bwMode="auto">
            <a:xfrm>
              <a:off x="4015" y="1805"/>
              <a:ext cx="24" cy="196"/>
              <a:chOff x="4015" y="1805"/>
              <a:chExt cx="24" cy="196"/>
            </a:xfrm>
          </p:grpSpPr>
          <p:sp>
            <p:nvSpPr>
              <p:cNvPr id="222" name="Freeform 109"/>
              <p:cNvSpPr>
                <a:spLocks/>
              </p:cNvSpPr>
              <p:nvPr/>
            </p:nvSpPr>
            <p:spPr bwMode="auto">
              <a:xfrm>
                <a:off x="4015" y="1805"/>
                <a:ext cx="24" cy="196"/>
              </a:xfrm>
              <a:custGeom>
                <a:avLst/>
                <a:gdLst>
                  <a:gd name="T0" fmla="+- 0 4015 4015"/>
                  <a:gd name="T1" fmla="*/ T0 w 24"/>
                  <a:gd name="T2" fmla="+- 0 2001 1805"/>
                  <a:gd name="T3" fmla="*/ 2001 h 196"/>
                  <a:gd name="T4" fmla="+- 0 4039 4015"/>
                  <a:gd name="T5" fmla="*/ T4 w 24"/>
                  <a:gd name="T6" fmla="+- 0 2001 1805"/>
                  <a:gd name="T7" fmla="*/ 2001 h 196"/>
                  <a:gd name="T8" fmla="+- 0 4039 4015"/>
                  <a:gd name="T9" fmla="*/ T8 w 24"/>
                  <a:gd name="T10" fmla="+- 0 1805 1805"/>
                  <a:gd name="T11" fmla="*/ 1805 h 196"/>
                  <a:gd name="T12" fmla="+- 0 4015 4015"/>
                  <a:gd name="T13" fmla="*/ T12 w 24"/>
                  <a:gd name="T14" fmla="+- 0 1805 1805"/>
                  <a:gd name="T15" fmla="*/ 1805 h 196"/>
                  <a:gd name="T16" fmla="+- 0 4015 4015"/>
                  <a:gd name="T17" fmla="*/ T16 w 24"/>
                  <a:gd name="T18" fmla="+- 0 2001 1805"/>
                  <a:gd name="T19" fmla="*/ 2001 h 196"/>
                </a:gdLst>
                <a:ahLst/>
                <a:cxnLst>
                  <a:cxn ang="0">
                    <a:pos x="T1" y="T3"/>
                  </a:cxn>
                  <a:cxn ang="0">
                    <a:pos x="T5" y="T7"/>
                  </a:cxn>
                  <a:cxn ang="0">
                    <a:pos x="T9" y="T11"/>
                  </a:cxn>
                  <a:cxn ang="0">
                    <a:pos x="T13" y="T15"/>
                  </a:cxn>
                  <a:cxn ang="0">
                    <a:pos x="T17" y="T19"/>
                  </a:cxn>
                </a:cxnLst>
                <a:rect l="0" t="0" r="r" b="b"/>
                <a:pathLst>
                  <a:path w="24" h="196">
                    <a:moveTo>
                      <a:pt x="0" y="196"/>
                    </a:moveTo>
                    <a:lnTo>
                      <a:pt x="24" y="196"/>
                    </a:lnTo>
                    <a:lnTo>
                      <a:pt x="24" y="0"/>
                    </a:lnTo>
                    <a:lnTo>
                      <a:pt x="0" y="0"/>
                    </a:lnTo>
                    <a:lnTo>
                      <a:pt x="0" y="19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7" name="Group 116"/>
            <p:cNvGrpSpPr>
              <a:grpSpLocks/>
            </p:cNvGrpSpPr>
            <p:nvPr/>
          </p:nvGrpSpPr>
          <p:grpSpPr bwMode="auto">
            <a:xfrm>
              <a:off x="4018" y="1806"/>
              <a:ext cx="27" cy="197"/>
              <a:chOff x="4018" y="1806"/>
              <a:chExt cx="27" cy="197"/>
            </a:xfrm>
          </p:grpSpPr>
          <p:sp>
            <p:nvSpPr>
              <p:cNvPr id="221" name="Freeform 107"/>
              <p:cNvSpPr>
                <a:spLocks/>
              </p:cNvSpPr>
              <p:nvPr/>
            </p:nvSpPr>
            <p:spPr bwMode="auto">
              <a:xfrm>
                <a:off x="4018" y="1806"/>
                <a:ext cx="27" cy="197"/>
              </a:xfrm>
              <a:custGeom>
                <a:avLst/>
                <a:gdLst>
                  <a:gd name="T0" fmla="+- 0 4018 4018"/>
                  <a:gd name="T1" fmla="*/ T0 w 27"/>
                  <a:gd name="T2" fmla="+- 0 2003 1806"/>
                  <a:gd name="T3" fmla="*/ 2003 h 197"/>
                  <a:gd name="T4" fmla="+- 0 4044 4018"/>
                  <a:gd name="T5" fmla="*/ T4 w 27"/>
                  <a:gd name="T6" fmla="+- 0 2003 1806"/>
                  <a:gd name="T7" fmla="*/ 2003 h 197"/>
                  <a:gd name="T8" fmla="+- 0 4044 4018"/>
                  <a:gd name="T9" fmla="*/ T8 w 27"/>
                  <a:gd name="T10" fmla="+- 0 1806 1806"/>
                  <a:gd name="T11" fmla="*/ 1806 h 197"/>
                  <a:gd name="T12" fmla="+- 0 4018 4018"/>
                  <a:gd name="T13" fmla="*/ T12 w 27"/>
                  <a:gd name="T14" fmla="+- 0 1806 1806"/>
                  <a:gd name="T15" fmla="*/ 1806 h 197"/>
                  <a:gd name="T16" fmla="+- 0 4018 4018"/>
                  <a:gd name="T17" fmla="*/ T16 w 27"/>
                  <a:gd name="T18" fmla="+- 0 2003 1806"/>
                  <a:gd name="T19" fmla="*/ 2003 h 197"/>
                </a:gdLst>
                <a:ahLst/>
                <a:cxnLst>
                  <a:cxn ang="0">
                    <a:pos x="T1" y="T3"/>
                  </a:cxn>
                  <a:cxn ang="0">
                    <a:pos x="T5" y="T7"/>
                  </a:cxn>
                  <a:cxn ang="0">
                    <a:pos x="T9" y="T11"/>
                  </a:cxn>
                  <a:cxn ang="0">
                    <a:pos x="T13" y="T15"/>
                  </a:cxn>
                  <a:cxn ang="0">
                    <a:pos x="T17" y="T19"/>
                  </a:cxn>
                </a:cxnLst>
                <a:rect l="0" t="0" r="r" b="b"/>
                <a:pathLst>
                  <a:path w="27" h="197">
                    <a:moveTo>
                      <a:pt x="0" y="197"/>
                    </a:moveTo>
                    <a:lnTo>
                      <a:pt x="26" y="197"/>
                    </a:lnTo>
                    <a:lnTo>
                      <a:pt x="26" y="0"/>
                    </a:lnTo>
                    <a:lnTo>
                      <a:pt x="0" y="0"/>
                    </a:lnTo>
                    <a:lnTo>
                      <a:pt x="0" y="19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8" name="Group 117"/>
            <p:cNvGrpSpPr>
              <a:grpSpLocks/>
            </p:cNvGrpSpPr>
            <p:nvPr/>
          </p:nvGrpSpPr>
          <p:grpSpPr bwMode="auto">
            <a:xfrm>
              <a:off x="3998" y="2669"/>
              <a:ext cx="56" cy="60"/>
              <a:chOff x="3998" y="2669"/>
              <a:chExt cx="56" cy="60"/>
            </a:xfrm>
          </p:grpSpPr>
          <p:sp>
            <p:nvSpPr>
              <p:cNvPr id="220" name="Freeform 105"/>
              <p:cNvSpPr>
                <a:spLocks/>
              </p:cNvSpPr>
              <p:nvPr/>
            </p:nvSpPr>
            <p:spPr bwMode="auto">
              <a:xfrm>
                <a:off x="3998" y="2669"/>
                <a:ext cx="56" cy="60"/>
              </a:xfrm>
              <a:custGeom>
                <a:avLst/>
                <a:gdLst>
                  <a:gd name="T0" fmla="+- 0 4017 3998"/>
                  <a:gd name="T1" fmla="*/ T0 w 56"/>
                  <a:gd name="T2" fmla="+- 0 2669 2669"/>
                  <a:gd name="T3" fmla="*/ 2669 h 60"/>
                  <a:gd name="T4" fmla="+- 0 3998 3998"/>
                  <a:gd name="T5" fmla="*/ T4 w 56"/>
                  <a:gd name="T6" fmla="+- 0 2669 2669"/>
                  <a:gd name="T7" fmla="*/ 2669 h 60"/>
                  <a:gd name="T8" fmla="+- 0 4026 3998"/>
                  <a:gd name="T9" fmla="*/ T8 w 56"/>
                  <a:gd name="T10" fmla="+- 0 2729 2669"/>
                  <a:gd name="T11" fmla="*/ 2729 h 60"/>
                  <a:gd name="T12" fmla="+- 0 4054 3998"/>
                  <a:gd name="T13" fmla="*/ T12 w 56"/>
                  <a:gd name="T14" fmla="+- 0 2678 2669"/>
                  <a:gd name="T15" fmla="*/ 2678 h 60"/>
                  <a:gd name="T16" fmla="+- 0 4017 3998"/>
                  <a:gd name="T17" fmla="*/ T16 w 56"/>
                  <a:gd name="T18" fmla="+- 0 2678 2669"/>
                  <a:gd name="T19" fmla="*/ 2678 h 60"/>
                  <a:gd name="T20" fmla="+- 0 4017 3998"/>
                  <a:gd name="T21" fmla="*/ T20 w 56"/>
                  <a:gd name="T22" fmla="+- 0 2669 2669"/>
                  <a:gd name="T23" fmla="*/ 2669 h 60"/>
                </a:gdLst>
                <a:ahLst/>
                <a:cxnLst>
                  <a:cxn ang="0">
                    <a:pos x="T1" y="T3"/>
                  </a:cxn>
                  <a:cxn ang="0">
                    <a:pos x="T5" y="T7"/>
                  </a:cxn>
                  <a:cxn ang="0">
                    <a:pos x="T9" y="T11"/>
                  </a:cxn>
                  <a:cxn ang="0">
                    <a:pos x="T13" y="T15"/>
                  </a:cxn>
                  <a:cxn ang="0">
                    <a:pos x="T17" y="T19"/>
                  </a:cxn>
                  <a:cxn ang="0">
                    <a:pos x="T21" y="T23"/>
                  </a:cxn>
                </a:cxnLst>
                <a:rect l="0" t="0" r="r" b="b"/>
                <a:pathLst>
                  <a:path w="56" h="60">
                    <a:moveTo>
                      <a:pt x="19" y="0"/>
                    </a:moveTo>
                    <a:lnTo>
                      <a:pt x="0" y="0"/>
                    </a:lnTo>
                    <a:lnTo>
                      <a:pt x="28" y="60"/>
                    </a:lnTo>
                    <a:lnTo>
                      <a:pt x="56"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9" name="Group 118"/>
            <p:cNvGrpSpPr>
              <a:grpSpLocks/>
            </p:cNvGrpSpPr>
            <p:nvPr/>
          </p:nvGrpSpPr>
          <p:grpSpPr bwMode="auto">
            <a:xfrm>
              <a:off x="4041" y="2669"/>
              <a:ext cx="19" cy="9"/>
              <a:chOff x="4041" y="2669"/>
              <a:chExt cx="19" cy="9"/>
            </a:xfrm>
          </p:grpSpPr>
          <p:sp>
            <p:nvSpPr>
              <p:cNvPr id="219" name="Freeform 103"/>
              <p:cNvSpPr>
                <a:spLocks/>
              </p:cNvSpPr>
              <p:nvPr/>
            </p:nvSpPr>
            <p:spPr bwMode="auto">
              <a:xfrm>
                <a:off x="4041" y="2669"/>
                <a:ext cx="19" cy="9"/>
              </a:xfrm>
              <a:custGeom>
                <a:avLst/>
                <a:gdLst>
                  <a:gd name="T0" fmla="+- 0 4060 4041"/>
                  <a:gd name="T1" fmla="*/ T0 w 19"/>
                  <a:gd name="T2" fmla="+- 0 2669 2669"/>
                  <a:gd name="T3" fmla="*/ 2669 h 9"/>
                  <a:gd name="T4" fmla="+- 0 4041 4041"/>
                  <a:gd name="T5" fmla="*/ T4 w 19"/>
                  <a:gd name="T6" fmla="+- 0 2669 2669"/>
                  <a:gd name="T7" fmla="*/ 2669 h 9"/>
                  <a:gd name="T8" fmla="+- 0 4041 4041"/>
                  <a:gd name="T9" fmla="*/ T8 w 19"/>
                  <a:gd name="T10" fmla="+- 0 2678 2669"/>
                  <a:gd name="T11" fmla="*/ 2678 h 9"/>
                  <a:gd name="T12" fmla="+- 0 4054 4041"/>
                  <a:gd name="T13" fmla="*/ T12 w 19"/>
                  <a:gd name="T14" fmla="+- 0 2678 2669"/>
                  <a:gd name="T15" fmla="*/ 2678 h 9"/>
                  <a:gd name="T16" fmla="+- 0 4060 4041"/>
                  <a:gd name="T17" fmla="*/ T16 w 19"/>
                  <a:gd name="T18" fmla="+- 0 2669 2669"/>
                  <a:gd name="T19" fmla="*/ 2669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3"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20" name="Group 119"/>
            <p:cNvGrpSpPr>
              <a:grpSpLocks/>
            </p:cNvGrpSpPr>
            <p:nvPr/>
          </p:nvGrpSpPr>
          <p:grpSpPr bwMode="auto">
            <a:xfrm>
              <a:off x="4015" y="2486"/>
              <a:ext cx="24" cy="192"/>
              <a:chOff x="4015" y="2486"/>
              <a:chExt cx="24" cy="192"/>
            </a:xfrm>
          </p:grpSpPr>
          <p:sp>
            <p:nvSpPr>
              <p:cNvPr id="218" name="Freeform 101"/>
              <p:cNvSpPr>
                <a:spLocks/>
              </p:cNvSpPr>
              <p:nvPr/>
            </p:nvSpPr>
            <p:spPr bwMode="auto">
              <a:xfrm>
                <a:off x="4015" y="2486"/>
                <a:ext cx="24" cy="192"/>
              </a:xfrm>
              <a:custGeom>
                <a:avLst/>
                <a:gdLst>
                  <a:gd name="T0" fmla="+- 0 4015 4015"/>
                  <a:gd name="T1" fmla="*/ T0 w 24"/>
                  <a:gd name="T2" fmla="+- 0 2678 2486"/>
                  <a:gd name="T3" fmla="*/ 2678 h 192"/>
                  <a:gd name="T4" fmla="+- 0 4039 4015"/>
                  <a:gd name="T5" fmla="*/ T4 w 24"/>
                  <a:gd name="T6" fmla="+- 0 2678 2486"/>
                  <a:gd name="T7" fmla="*/ 2678 h 192"/>
                  <a:gd name="T8" fmla="+- 0 4039 4015"/>
                  <a:gd name="T9" fmla="*/ T8 w 24"/>
                  <a:gd name="T10" fmla="+- 0 2486 2486"/>
                  <a:gd name="T11" fmla="*/ 2486 h 192"/>
                  <a:gd name="T12" fmla="+- 0 4015 4015"/>
                  <a:gd name="T13" fmla="*/ T12 w 24"/>
                  <a:gd name="T14" fmla="+- 0 2486 2486"/>
                  <a:gd name="T15" fmla="*/ 2486 h 192"/>
                  <a:gd name="T16" fmla="+- 0 4015 4015"/>
                  <a:gd name="T17" fmla="*/ T16 w 24"/>
                  <a:gd name="T18" fmla="+- 0 2678 2486"/>
                  <a:gd name="T19" fmla="*/ 2678 h 192"/>
                </a:gdLst>
                <a:ahLst/>
                <a:cxnLst>
                  <a:cxn ang="0">
                    <a:pos x="T1" y="T3"/>
                  </a:cxn>
                  <a:cxn ang="0">
                    <a:pos x="T5" y="T7"/>
                  </a:cxn>
                  <a:cxn ang="0">
                    <a:pos x="T9" y="T11"/>
                  </a:cxn>
                  <a:cxn ang="0">
                    <a:pos x="T13" y="T15"/>
                  </a:cxn>
                  <a:cxn ang="0">
                    <a:pos x="T17" y="T19"/>
                  </a:cxn>
                </a:cxnLst>
                <a:rect l="0" t="0" r="r" b="b"/>
                <a:pathLst>
                  <a:path w="24" h="192">
                    <a:moveTo>
                      <a:pt x="0" y="192"/>
                    </a:moveTo>
                    <a:lnTo>
                      <a:pt x="24" y="192"/>
                    </a:lnTo>
                    <a:lnTo>
                      <a:pt x="24" y="0"/>
                    </a:lnTo>
                    <a:lnTo>
                      <a:pt x="0" y="0"/>
                    </a:lnTo>
                    <a:lnTo>
                      <a:pt x="0" y="192"/>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21" name="Group 120"/>
            <p:cNvGrpSpPr>
              <a:grpSpLocks/>
            </p:cNvGrpSpPr>
            <p:nvPr/>
          </p:nvGrpSpPr>
          <p:grpSpPr bwMode="auto">
            <a:xfrm>
              <a:off x="4018" y="1468"/>
              <a:ext cx="3847" cy="1212"/>
              <a:chOff x="4018" y="1468"/>
              <a:chExt cx="3847" cy="1212"/>
            </a:xfrm>
          </p:grpSpPr>
          <p:sp>
            <p:nvSpPr>
              <p:cNvPr id="216" name="Freeform 99"/>
              <p:cNvSpPr>
                <a:spLocks/>
              </p:cNvSpPr>
              <p:nvPr/>
            </p:nvSpPr>
            <p:spPr bwMode="auto">
              <a:xfrm>
                <a:off x="4018" y="2488"/>
                <a:ext cx="27" cy="192"/>
              </a:xfrm>
              <a:custGeom>
                <a:avLst/>
                <a:gdLst>
                  <a:gd name="T0" fmla="+- 0 4018 4018"/>
                  <a:gd name="T1" fmla="*/ T0 w 27"/>
                  <a:gd name="T2" fmla="+- 0 2680 2488"/>
                  <a:gd name="T3" fmla="*/ 2680 h 192"/>
                  <a:gd name="T4" fmla="+- 0 4044 4018"/>
                  <a:gd name="T5" fmla="*/ T4 w 27"/>
                  <a:gd name="T6" fmla="+- 0 2680 2488"/>
                  <a:gd name="T7" fmla="*/ 2680 h 192"/>
                  <a:gd name="T8" fmla="+- 0 4044 4018"/>
                  <a:gd name="T9" fmla="*/ T8 w 27"/>
                  <a:gd name="T10" fmla="+- 0 2488 2488"/>
                  <a:gd name="T11" fmla="*/ 2488 h 192"/>
                  <a:gd name="T12" fmla="+- 0 4018 4018"/>
                  <a:gd name="T13" fmla="*/ T12 w 27"/>
                  <a:gd name="T14" fmla="+- 0 2488 2488"/>
                  <a:gd name="T15" fmla="*/ 2488 h 192"/>
                  <a:gd name="T16" fmla="+- 0 4018 4018"/>
                  <a:gd name="T17" fmla="*/ T16 w 27"/>
                  <a:gd name="T18" fmla="+- 0 2680 2488"/>
                  <a:gd name="T19" fmla="*/ 2680 h 192"/>
                </a:gdLst>
                <a:ahLst/>
                <a:cxnLst>
                  <a:cxn ang="0">
                    <a:pos x="T1" y="T3"/>
                  </a:cxn>
                  <a:cxn ang="0">
                    <a:pos x="T5" y="T7"/>
                  </a:cxn>
                  <a:cxn ang="0">
                    <a:pos x="T9" y="T11"/>
                  </a:cxn>
                  <a:cxn ang="0">
                    <a:pos x="T13" y="T15"/>
                  </a:cxn>
                  <a:cxn ang="0">
                    <a:pos x="T17" y="T19"/>
                  </a:cxn>
                </a:cxnLst>
                <a:rect l="0" t="0" r="r" b="b"/>
                <a:pathLst>
                  <a:path w="27" h="192">
                    <a:moveTo>
                      <a:pt x="0" y="192"/>
                    </a:moveTo>
                    <a:lnTo>
                      <a:pt x="26" y="192"/>
                    </a:lnTo>
                    <a:lnTo>
                      <a:pt x="26" y="0"/>
                    </a:lnTo>
                    <a:lnTo>
                      <a:pt x="0" y="0"/>
                    </a:lnTo>
                    <a:lnTo>
                      <a:pt x="0" y="192"/>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217" name="Picture 2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87" y="1468"/>
                <a:ext cx="578" cy="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 name="Group 121"/>
            <p:cNvGrpSpPr>
              <a:grpSpLocks/>
            </p:cNvGrpSpPr>
            <p:nvPr/>
          </p:nvGrpSpPr>
          <p:grpSpPr bwMode="auto">
            <a:xfrm>
              <a:off x="1520" y="1886"/>
              <a:ext cx="2" cy="800"/>
              <a:chOff x="1520" y="1886"/>
              <a:chExt cx="2" cy="800"/>
            </a:xfrm>
          </p:grpSpPr>
          <p:sp>
            <p:nvSpPr>
              <p:cNvPr id="215" name="Freeform 96"/>
              <p:cNvSpPr>
                <a:spLocks/>
              </p:cNvSpPr>
              <p:nvPr/>
            </p:nvSpPr>
            <p:spPr bwMode="auto">
              <a:xfrm>
                <a:off x="1520" y="1886"/>
                <a:ext cx="2" cy="800"/>
              </a:xfrm>
              <a:custGeom>
                <a:avLst/>
                <a:gdLst>
                  <a:gd name="T0" fmla="+- 0 1923 1923"/>
                  <a:gd name="T1" fmla="*/ 1923 h 800"/>
                  <a:gd name="T2" fmla="+- 0 2723 1923"/>
                  <a:gd name="T3" fmla="*/ 2723 h 800"/>
                </a:gdLst>
                <a:ahLst/>
                <a:cxnLst>
                  <a:cxn ang="0">
                    <a:pos x="0" y="T1"/>
                  </a:cxn>
                  <a:cxn ang="0">
                    <a:pos x="0" y="T3"/>
                  </a:cxn>
                </a:cxnLst>
                <a:rect l="0" t="0" r="r" b="b"/>
                <a:pathLst>
                  <a:path h="800">
                    <a:moveTo>
                      <a:pt x="0" y="0"/>
                    </a:moveTo>
                    <a:lnTo>
                      <a:pt x="0" y="800"/>
                    </a:lnTo>
                  </a:path>
                </a:pathLst>
              </a:custGeom>
              <a:noFill/>
              <a:ln w="1651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3" name="Group 122"/>
            <p:cNvGrpSpPr>
              <a:grpSpLocks/>
            </p:cNvGrpSpPr>
            <p:nvPr/>
          </p:nvGrpSpPr>
          <p:grpSpPr bwMode="auto">
            <a:xfrm>
              <a:off x="399" y="2731"/>
              <a:ext cx="2177" cy="2"/>
              <a:chOff x="399" y="2731"/>
              <a:chExt cx="2177" cy="2"/>
            </a:xfrm>
          </p:grpSpPr>
          <p:sp>
            <p:nvSpPr>
              <p:cNvPr id="214" name="Freeform 94"/>
              <p:cNvSpPr>
                <a:spLocks/>
              </p:cNvSpPr>
              <p:nvPr/>
            </p:nvSpPr>
            <p:spPr bwMode="auto">
              <a:xfrm>
                <a:off x="399" y="2731"/>
                <a:ext cx="2177" cy="2"/>
              </a:xfrm>
              <a:custGeom>
                <a:avLst/>
                <a:gdLst>
                  <a:gd name="T0" fmla="+- 0 399 399"/>
                  <a:gd name="T1" fmla="*/ T0 w 2177"/>
                  <a:gd name="T2" fmla="+- 0 2576 399"/>
                  <a:gd name="T3" fmla="*/ T2 w 2177"/>
                </a:gdLst>
                <a:ahLst/>
                <a:cxnLst>
                  <a:cxn ang="0">
                    <a:pos x="T1" y="0"/>
                  </a:cxn>
                  <a:cxn ang="0">
                    <a:pos x="T3" y="0"/>
                  </a:cxn>
                </a:cxnLst>
                <a:rect l="0" t="0" r="r" b="b"/>
                <a:pathLst>
                  <a:path w="2177">
                    <a:moveTo>
                      <a:pt x="0" y="0"/>
                    </a:moveTo>
                    <a:lnTo>
                      <a:pt x="2177" y="0"/>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4" name="Group 123"/>
            <p:cNvGrpSpPr>
              <a:grpSpLocks/>
            </p:cNvGrpSpPr>
            <p:nvPr/>
          </p:nvGrpSpPr>
          <p:grpSpPr bwMode="auto">
            <a:xfrm>
              <a:off x="407" y="2739"/>
              <a:ext cx="2" cy="425"/>
              <a:chOff x="407" y="2739"/>
              <a:chExt cx="2" cy="425"/>
            </a:xfrm>
          </p:grpSpPr>
          <p:sp>
            <p:nvSpPr>
              <p:cNvPr id="213" name="Freeform 92"/>
              <p:cNvSpPr>
                <a:spLocks/>
              </p:cNvSpPr>
              <p:nvPr/>
            </p:nvSpPr>
            <p:spPr bwMode="auto">
              <a:xfrm>
                <a:off x="407" y="2739"/>
                <a:ext cx="2" cy="425"/>
              </a:xfrm>
              <a:custGeom>
                <a:avLst/>
                <a:gdLst>
                  <a:gd name="T0" fmla="+- 0 2739 2739"/>
                  <a:gd name="T1" fmla="*/ 2739 h 425"/>
                  <a:gd name="T2" fmla="+- 0 3164 2739"/>
                  <a:gd name="T3" fmla="*/ 3164 h 425"/>
                </a:gdLst>
                <a:ahLst/>
                <a:cxnLst>
                  <a:cxn ang="0">
                    <a:pos x="0" y="T1"/>
                  </a:cxn>
                  <a:cxn ang="0">
                    <a:pos x="0" y="T3"/>
                  </a:cxn>
                </a:cxnLst>
                <a:rect l="0" t="0" r="r" b="b"/>
                <a:pathLst>
                  <a:path h="425">
                    <a:moveTo>
                      <a:pt x="0" y="0"/>
                    </a:moveTo>
                    <a:lnTo>
                      <a:pt x="0" y="425"/>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5" name="Group 124"/>
            <p:cNvGrpSpPr>
              <a:grpSpLocks/>
            </p:cNvGrpSpPr>
            <p:nvPr/>
          </p:nvGrpSpPr>
          <p:grpSpPr bwMode="auto">
            <a:xfrm>
              <a:off x="2568" y="2739"/>
              <a:ext cx="2" cy="425"/>
              <a:chOff x="2568" y="2739"/>
              <a:chExt cx="2" cy="425"/>
            </a:xfrm>
          </p:grpSpPr>
          <p:sp>
            <p:nvSpPr>
              <p:cNvPr id="212" name="Freeform 90"/>
              <p:cNvSpPr>
                <a:spLocks/>
              </p:cNvSpPr>
              <p:nvPr/>
            </p:nvSpPr>
            <p:spPr bwMode="auto">
              <a:xfrm>
                <a:off x="2568" y="2739"/>
                <a:ext cx="2" cy="425"/>
              </a:xfrm>
              <a:custGeom>
                <a:avLst/>
                <a:gdLst>
                  <a:gd name="T0" fmla="+- 0 2739 2739"/>
                  <a:gd name="T1" fmla="*/ 2739 h 425"/>
                  <a:gd name="T2" fmla="+- 0 3164 2739"/>
                  <a:gd name="T3" fmla="*/ 3164 h 425"/>
                </a:gdLst>
                <a:ahLst/>
                <a:cxnLst>
                  <a:cxn ang="0">
                    <a:pos x="0" y="T1"/>
                  </a:cxn>
                  <a:cxn ang="0">
                    <a:pos x="0" y="T3"/>
                  </a:cxn>
                </a:cxnLst>
                <a:rect l="0" t="0" r="r" b="b"/>
                <a:pathLst>
                  <a:path h="425">
                    <a:moveTo>
                      <a:pt x="0" y="0"/>
                    </a:moveTo>
                    <a:lnTo>
                      <a:pt x="0" y="425"/>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6" name="Group 125"/>
            <p:cNvGrpSpPr>
              <a:grpSpLocks/>
            </p:cNvGrpSpPr>
            <p:nvPr/>
          </p:nvGrpSpPr>
          <p:grpSpPr bwMode="auto">
            <a:xfrm>
              <a:off x="399" y="3173"/>
              <a:ext cx="2177" cy="2"/>
              <a:chOff x="399" y="3173"/>
              <a:chExt cx="2177" cy="2"/>
            </a:xfrm>
          </p:grpSpPr>
          <p:sp>
            <p:nvSpPr>
              <p:cNvPr id="211" name="Freeform 88"/>
              <p:cNvSpPr>
                <a:spLocks/>
              </p:cNvSpPr>
              <p:nvPr/>
            </p:nvSpPr>
            <p:spPr bwMode="auto">
              <a:xfrm>
                <a:off x="399" y="3173"/>
                <a:ext cx="2177" cy="2"/>
              </a:xfrm>
              <a:custGeom>
                <a:avLst/>
                <a:gdLst>
                  <a:gd name="T0" fmla="+- 0 399 399"/>
                  <a:gd name="T1" fmla="*/ T0 w 2177"/>
                  <a:gd name="T2" fmla="+- 0 2576 399"/>
                  <a:gd name="T3" fmla="*/ T2 w 2177"/>
                </a:gdLst>
                <a:ahLst/>
                <a:cxnLst>
                  <a:cxn ang="0">
                    <a:pos x="T1" y="0"/>
                  </a:cxn>
                  <a:cxn ang="0">
                    <a:pos x="T3" y="0"/>
                  </a:cxn>
                </a:cxnLst>
                <a:rect l="0" t="0" r="r" b="b"/>
                <a:pathLst>
                  <a:path w="2177">
                    <a:moveTo>
                      <a:pt x="0" y="0"/>
                    </a:moveTo>
                    <a:lnTo>
                      <a:pt x="2177" y="0"/>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7" name="Group 126"/>
            <p:cNvGrpSpPr>
              <a:grpSpLocks/>
            </p:cNvGrpSpPr>
            <p:nvPr/>
          </p:nvGrpSpPr>
          <p:grpSpPr bwMode="auto">
            <a:xfrm>
              <a:off x="1520" y="9"/>
              <a:ext cx="3626" cy="3390"/>
              <a:chOff x="1520" y="9"/>
              <a:chExt cx="3626" cy="3390"/>
            </a:xfrm>
          </p:grpSpPr>
          <p:sp>
            <p:nvSpPr>
              <p:cNvPr id="200" name="Freeform 86"/>
              <p:cNvSpPr>
                <a:spLocks/>
              </p:cNvSpPr>
              <p:nvPr/>
            </p:nvSpPr>
            <p:spPr bwMode="auto">
              <a:xfrm>
                <a:off x="1520" y="3181"/>
                <a:ext cx="2" cy="218"/>
              </a:xfrm>
              <a:custGeom>
                <a:avLst/>
                <a:gdLst>
                  <a:gd name="T0" fmla="+- 0 3181 3181"/>
                  <a:gd name="T1" fmla="*/ 3181 h 218"/>
                  <a:gd name="T2" fmla="+- 0 3399 3181"/>
                  <a:gd name="T3" fmla="*/ 3399 h 218"/>
                </a:gdLst>
                <a:ahLst/>
                <a:cxnLst>
                  <a:cxn ang="0">
                    <a:pos x="0" y="T1"/>
                  </a:cxn>
                  <a:cxn ang="0">
                    <a:pos x="0" y="T3"/>
                  </a:cxn>
                </a:cxnLst>
                <a:rect l="0" t="0" r="r" b="b"/>
                <a:pathLst>
                  <a:path h="218">
                    <a:moveTo>
                      <a:pt x="0" y="0"/>
                    </a:moveTo>
                    <a:lnTo>
                      <a:pt x="0" y="218"/>
                    </a:lnTo>
                  </a:path>
                </a:pathLst>
              </a:custGeom>
              <a:noFill/>
              <a:ln w="1651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201" name="Picture 20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1" y="9"/>
                <a:ext cx="2165" cy="442"/>
              </a:xfrm>
              <a:prstGeom prst="rect">
                <a:avLst/>
              </a:prstGeom>
              <a:noFill/>
              <a:ln>
                <a:noFill/>
              </a:ln>
              <a:effectLst>
                <a:softEdge rad="495300"/>
              </a:effectLst>
              <a:scene3d>
                <a:camera prst="orthographicFront">
                  <a:rot lat="0" lon="21299999"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2" name="Picture 2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63" y="158"/>
                <a:ext cx="96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 name="Picture 20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1" y="686"/>
                <a:ext cx="2165" cy="43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4" name="Picture 20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56" y="846"/>
                <a:ext cx="11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 name="Picture 20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79" y="840"/>
                <a:ext cx="64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 name="Picture 20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1" y="1362"/>
                <a:ext cx="2165" cy="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 name="Picture 20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46" y="1509"/>
                <a:ext cx="37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 name="Picture 20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11" y="1503"/>
                <a:ext cx="25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 name="Picture 20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99" y="1506"/>
                <a:ext cx="93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0" name="Picture 20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81" y="2039"/>
                <a:ext cx="2165"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8" name="Group 127"/>
            <p:cNvGrpSpPr>
              <a:grpSpLocks/>
            </p:cNvGrpSpPr>
            <p:nvPr/>
          </p:nvGrpSpPr>
          <p:grpSpPr bwMode="auto">
            <a:xfrm>
              <a:off x="390" y="2194"/>
              <a:ext cx="4822" cy="1656"/>
              <a:chOff x="390" y="2194"/>
              <a:chExt cx="4822" cy="1656"/>
            </a:xfrm>
          </p:grpSpPr>
          <p:sp>
            <p:nvSpPr>
              <p:cNvPr id="167" name="Freeform 74"/>
              <p:cNvSpPr>
                <a:spLocks/>
              </p:cNvSpPr>
              <p:nvPr/>
            </p:nvSpPr>
            <p:spPr bwMode="auto">
              <a:xfrm>
                <a:off x="3304" y="2194"/>
                <a:ext cx="657" cy="182"/>
              </a:xfrm>
              <a:custGeom>
                <a:avLst/>
                <a:gdLst>
                  <a:gd name="T0" fmla="+- 0 3354 3304"/>
                  <a:gd name="T1" fmla="*/ T0 w 657"/>
                  <a:gd name="T2" fmla="+- 0 2328 2194"/>
                  <a:gd name="T3" fmla="*/ 2328 h 182"/>
                  <a:gd name="T4" fmla="+- 0 3304 3304"/>
                  <a:gd name="T5" fmla="*/ T4 w 657"/>
                  <a:gd name="T6" fmla="+- 0 2328 2194"/>
                  <a:gd name="T7" fmla="*/ 2328 h 182"/>
                  <a:gd name="T8" fmla="+- 0 3304 3304"/>
                  <a:gd name="T9" fmla="*/ T8 w 657"/>
                  <a:gd name="T10" fmla="+- 0 2332 2194"/>
                  <a:gd name="T11" fmla="*/ 2332 h 182"/>
                  <a:gd name="T12" fmla="+- 0 3354 3304"/>
                  <a:gd name="T13" fmla="*/ T12 w 657"/>
                  <a:gd name="T14" fmla="+- 0 2332 2194"/>
                  <a:gd name="T15" fmla="*/ 2332 h 182"/>
                  <a:gd name="T16" fmla="+- 0 3354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50" y="134"/>
                    </a:moveTo>
                    <a:lnTo>
                      <a:pt x="0" y="134"/>
                    </a:lnTo>
                    <a:lnTo>
                      <a:pt x="0" y="138"/>
                    </a:lnTo>
                    <a:lnTo>
                      <a:pt x="50" y="138"/>
                    </a:lnTo>
                    <a:lnTo>
                      <a:pt x="50"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8" name="Freeform 73"/>
              <p:cNvSpPr>
                <a:spLocks/>
              </p:cNvSpPr>
              <p:nvPr/>
            </p:nvSpPr>
            <p:spPr bwMode="auto">
              <a:xfrm>
                <a:off x="3304" y="2194"/>
                <a:ext cx="657" cy="182"/>
              </a:xfrm>
              <a:custGeom>
                <a:avLst/>
                <a:gdLst>
                  <a:gd name="T0" fmla="+- 0 3355 3304"/>
                  <a:gd name="T1" fmla="*/ T0 w 657"/>
                  <a:gd name="T2" fmla="+- 0 2221 2194"/>
                  <a:gd name="T3" fmla="*/ 2221 h 182"/>
                  <a:gd name="T4" fmla="+- 0 3334 3304"/>
                  <a:gd name="T5" fmla="*/ T4 w 657"/>
                  <a:gd name="T6" fmla="+- 0 2221 2194"/>
                  <a:gd name="T7" fmla="*/ 2221 h 182"/>
                  <a:gd name="T8" fmla="+- 0 3390 3304"/>
                  <a:gd name="T9" fmla="*/ T8 w 657"/>
                  <a:gd name="T10" fmla="+- 0 2332 2194"/>
                  <a:gd name="T11" fmla="*/ 2332 h 182"/>
                  <a:gd name="T12" fmla="+- 0 3393 3304"/>
                  <a:gd name="T13" fmla="*/ T12 w 657"/>
                  <a:gd name="T14" fmla="+- 0 2332 2194"/>
                  <a:gd name="T15" fmla="*/ 2332 h 182"/>
                  <a:gd name="T16" fmla="+- 0 3408 3304"/>
                  <a:gd name="T17" fmla="*/ T16 w 657"/>
                  <a:gd name="T18" fmla="+- 0 2303 2194"/>
                  <a:gd name="T19" fmla="*/ 2303 h 182"/>
                  <a:gd name="T20" fmla="+- 0 3397 3304"/>
                  <a:gd name="T21" fmla="*/ T20 w 657"/>
                  <a:gd name="T22" fmla="+- 0 2303 2194"/>
                  <a:gd name="T23" fmla="*/ 2303 h 182"/>
                  <a:gd name="T24" fmla="+- 0 3355 3304"/>
                  <a:gd name="T25" fmla="*/ T24 w 657"/>
                  <a:gd name="T26" fmla="+- 0 2221 2194"/>
                  <a:gd name="T27" fmla="*/ 2221 h 182"/>
                </a:gdLst>
                <a:ahLst/>
                <a:cxnLst>
                  <a:cxn ang="0">
                    <a:pos x="T1" y="T3"/>
                  </a:cxn>
                  <a:cxn ang="0">
                    <a:pos x="T5" y="T7"/>
                  </a:cxn>
                  <a:cxn ang="0">
                    <a:pos x="T9" y="T11"/>
                  </a:cxn>
                  <a:cxn ang="0">
                    <a:pos x="T13" y="T15"/>
                  </a:cxn>
                  <a:cxn ang="0">
                    <a:pos x="T17" y="T19"/>
                  </a:cxn>
                  <a:cxn ang="0">
                    <a:pos x="T21" y="T23"/>
                  </a:cxn>
                  <a:cxn ang="0">
                    <a:pos x="T25" y="T27"/>
                  </a:cxn>
                </a:cxnLst>
                <a:rect l="0" t="0" r="r" b="b"/>
                <a:pathLst>
                  <a:path w="657" h="182">
                    <a:moveTo>
                      <a:pt x="51" y="27"/>
                    </a:moveTo>
                    <a:lnTo>
                      <a:pt x="30" y="27"/>
                    </a:lnTo>
                    <a:lnTo>
                      <a:pt x="86" y="138"/>
                    </a:lnTo>
                    <a:lnTo>
                      <a:pt x="89" y="138"/>
                    </a:lnTo>
                    <a:lnTo>
                      <a:pt x="104" y="109"/>
                    </a:lnTo>
                    <a:lnTo>
                      <a:pt x="93" y="109"/>
                    </a:lnTo>
                    <a:lnTo>
                      <a:pt x="5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9" name="Freeform 72"/>
              <p:cNvSpPr>
                <a:spLocks/>
              </p:cNvSpPr>
              <p:nvPr/>
            </p:nvSpPr>
            <p:spPr bwMode="auto">
              <a:xfrm>
                <a:off x="3304" y="2194"/>
                <a:ext cx="657" cy="182"/>
              </a:xfrm>
              <a:custGeom>
                <a:avLst/>
                <a:gdLst>
                  <a:gd name="T0" fmla="+- 0 3490 3304"/>
                  <a:gd name="T1" fmla="*/ T0 w 657"/>
                  <a:gd name="T2" fmla="+- 0 2328 2194"/>
                  <a:gd name="T3" fmla="*/ 2328 h 182"/>
                  <a:gd name="T4" fmla="+- 0 3429 3304"/>
                  <a:gd name="T5" fmla="*/ T4 w 657"/>
                  <a:gd name="T6" fmla="+- 0 2328 2194"/>
                  <a:gd name="T7" fmla="*/ 2328 h 182"/>
                  <a:gd name="T8" fmla="+- 0 3429 3304"/>
                  <a:gd name="T9" fmla="*/ T8 w 657"/>
                  <a:gd name="T10" fmla="+- 0 2332 2194"/>
                  <a:gd name="T11" fmla="*/ 2332 h 182"/>
                  <a:gd name="T12" fmla="+- 0 3490 3304"/>
                  <a:gd name="T13" fmla="*/ T12 w 657"/>
                  <a:gd name="T14" fmla="+- 0 2332 2194"/>
                  <a:gd name="T15" fmla="*/ 2332 h 182"/>
                  <a:gd name="T16" fmla="+- 0 3490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186" y="134"/>
                    </a:moveTo>
                    <a:lnTo>
                      <a:pt x="125" y="134"/>
                    </a:lnTo>
                    <a:lnTo>
                      <a:pt x="125" y="138"/>
                    </a:lnTo>
                    <a:lnTo>
                      <a:pt x="186" y="138"/>
                    </a:lnTo>
                    <a:lnTo>
                      <a:pt x="186"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0" name="Freeform 71"/>
              <p:cNvSpPr>
                <a:spLocks/>
              </p:cNvSpPr>
              <p:nvPr/>
            </p:nvSpPr>
            <p:spPr bwMode="auto">
              <a:xfrm>
                <a:off x="3304" y="2194"/>
                <a:ext cx="657" cy="182"/>
              </a:xfrm>
              <a:custGeom>
                <a:avLst/>
                <a:gdLst>
                  <a:gd name="T0" fmla="+- 0 3345 3304"/>
                  <a:gd name="T1" fmla="*/ T0 w 657"/>
                  <a:gd name="T2" fmla="+- 0 2200 2194"/>
                  <a:gd name="T3" fmla="*/ 2200 h 182"/>
                  <a:gd name="T4" fmla="+- 0 3304 3304"/>
                  <a:gd name="T5" fmla="*/ T4 w 657"/>
                  <a:gd name="T6" fmla="+- 0 2200 2194"/>
                  <a:gd name="T7" fmla="*/ 2200 h 182"/>
                  <a:gd name="T8" fmla="+- 0 3304 3304"/>
                  <a:gd name="T9" fmla="*/ T8 w 657"/>
                  <a:gd name="T10" fmla="+- 0 2204 2194"/>
                  <a:gd name="T11" fmla="*/ 2204 h 182"/>
                  <a:gd name="T12" fmla="+- 0 3310 3304"/>
                  <a:gd name="T13" fmla="*/ T12 w 657"/>
                  <a:gd name="T14" fmla="+- 0 2204 2194"/>
                  <a:gd name="T15" fmla="*/ 2204 h 182"/>
                  <a:gd name="T16" fmla="+- 0 3314 3304"/>
                  <a:gd name="T17" fmla="*/ T16 w 657"/>
                  <a:gd name="T18" fmla="+- 0 2204 2194"/>
                  <a:gd name="T19" fmla="*/ 2204 h 182"/>
                  <a:gd name="T20" fmla="+- 0 3324 3304"/>
                  <a:gd name="T21" fmla="*/ T20 w 657"/>
                  <a:gd name="T22" fmla="+- 0 2317 2194"/>
                  <a:gd name="T23" fmla="*/ 2317 h 182"/>
                  <a:gd name="T24" fmla="+- 0 3323 3304"/>
                  <a:gd name="T25" fmla="*/ T24 w 657"/>
                  <a:gd name="T26" fmla="+- 0 2321 2194"/>
                  <a:gd name="T27" fmla="*/ 2321 h 182"/>
                  <a:gd name="T28" fmla="+- 0 3319 3304"/>
                  <a:gd name="T29" fmla="*/ T28 w 657"/>
                  <a:gd name="T30" fmla="+- 0 2327 2194"/>
                  <a:gd name="T31" fmla="*/ 2327 h 182"/>
                  <a:gd name="T32" fmla="+- 0 3315 3304"/>
                  <a:gd name="T33" fmla="*/ T32 w 657"/>
                  <a:gd name="T34" fmla="+- 0 2328 2194"/>
                  <a:gd name="T35" fmla="*/ 2328 h 182"/>
                  <a:gd name="T36" fmla="+- 0 3343 3304"/>
                  <a:gd name="T37" fmla="*/ T36 w 657"/>
                  <a:gd name="T38" fmla="+- 0 2328 2194"/>
                  <a:gd name="T39" fmla="*/ 2328 h 182"/>
                  <a:gd name="T40" fmla="+- 0 3339 3304"/>
                  <a:gd name="T41" fmla="*/ T40 w 657"/>
                  <a:gd name="T42" fmla="+- 0 2327 2194"/>
                  <a:gd name="T43" fmla="*/ 2327 h 182"/>
                  <a:gd name="T44" fmla="+- 0 3335 3304"/>
                  <a:gd name="T45" fmla="*/ T44 w 657"/>
                  <a:gd name="T46" fmla="+- 0 2322 2194"/>
                  <a:gd name="T47" fmla="*/ 2322 h 182"/>
                  <a:gd name="T48" fmla="+- 0 3334 3304"/>
                  <a:gd name="T49" fmla="*/ T48 w 657"/>
                  <a:gd name="T50" fmla="+- 0 2317 2194"/>
                  <a:gd name="T51" fmla="*/ 2317 h 182"/>
                  <a:gd name="T52" fmla="+- 0 3334 3304"/>
                  <a:gd name="T53" fmla="*/ T52 w 657"/>
                  <a:gd name="T54" fmla="+- 0 2221 2194"/>
                  <a:gd name="T55" fmla="*/ 2221 h 182"/>
                  <a:gd name="T56" fmla="+- 0 3355 3304"/>
                  <a:gd name="T57" fmla="*/ T56 w 657"/>
                  <a:gd name="T58" fmla="+- 0 2221 2194"/>
                  <a:gd name="T59" fmla="*/ 2221 h 182"/>
                  <a:gd name="T60" fmla="+- 0 3345 3304"/>
                  <a:gd name="T61" fmla="*/ T60 w 657"/>
                  <a:gd name="T62" fmla="+- 0 2200 2194"/>
                  <a:gd name="T63" fmla="*/ 220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7" h="182">
                    <a:moveTo>
                      <a:pt x="41" y="6"/>
                    </a:moveTo>
                    <a:lnTo>
                      <a:pt x="0" y="6"/>
                    </a:lnTo>
                    <a:lnTo>
                      <a:pt x="0" y="10"/>
                    </a:lnTo>
                    <a:lnTo>
                      <a:pt x="6" y="10"/>
                    </a:lnTo>
                    <a:lnTo>
                      <a:pt x="10" y="10"/>
                    </a:lnTo>
                    <a:lnTo>
                      <a:pt x="20" y="123"/>
                    </a:lnTo>
                    <a:lnTo>
                      <a:pt x="19" y="127"/>
                    </a:lnTo>
                    <a:lnTo>
                      <a:pt x="15" y="133"/>
                    </a:lnTo>
                    <a:lnTo>
                      <a:pt x="11" y="134"/>
                    </a:lnTo>
                    <a:lnTo>
                      <a:pt x="39" y="134"/>
                    </a:lnTo>
                    <a:lnTo>
                      <a:pt x="35" y="133"/>
                    </a:lnTo>
                    <a:lnTo>
                      <a:pt x="31" y="128"/>
                    </a:lnTo>
                    <a:lnTo>
                      <a:pt x="30" y="123"/>
                    </a:lnTo>
                    <a:lnTo>
                      <a:pt x="30" y="27"/>
                    </a:lnTo>
                    <a:lnTo>
                      <a:pt x="51" y="27"/>
                    </a:lnTo>
                    <a:lnTo>
                      <a:pt x="41"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1" name="Freeform 70"/>
              <p:cNvSpPr>
                <a:spLocks/>
              </p:cNvSpPr>
              <p:nvPr/>
            </p:nvSpPr>
            <p:spPr bwMode="auto">
              <a:xfrm>
                <a:off x="3304" y="2194"/>
                <a:ext cx="657" cy="182"/>
              </a:xfrm>
              <a:custGeom>
                <a:avLst/>
                <a:gdLst>
                  <a:gd name="T0" fmla="+- 0 3470 3304"/>
                  <a:gd name="T1" fmla="*/ T0 w 657"/>
                  <a:gd name="T2" fmla="+- 0 2221 2194"/>
                  <a:gd name="T3" fmla="*/ 2221 h 182"/>
                  <a:gd name="T4" fmla="+- 0 3449 3304"/>
                  <a:gd name="T5" fmla="*/ T4 w 657"/>
                  <a:gd name="T6" fmla="+- 0 2221 2194"/>
                  <a:gd name="T7" fmla="*/ 2221 h 182"/>
                  <a:gd name="T8" fmla="+- 0 3449 3304"/>
                  <a:gd name="T9" fmla="*/ T8 w 657"/>
                  <a:gd name="T10" fmla="+- 0 2317 2194"/>
                  <a:gd name="T11" fmla="*/ 2317 h 182"/>
                  <a:gd name="T12" fmla="+- 0 3448 3304"/>
                  <a:gd name="T13" fmla="*/ T12 w 657"/>
                  <a:gd name="T14" fmla="+- 0 2321 2194"/>
                  <a:gd name="T15" fmla="*/ 2321 h 182"/>
                  <a:gd name="T16" fmla="+- 0 3444 3304"/>
                  <a:gd name="T17" fmla="*/ T16 w 657"/>
                  <a:gd name="T18" fmla="+- 0 2327 2194"/>
                  <a:gd name="T19" fmla="*/ 2327 h 182"/>
                  <a:gd name="T20" fmla="+- 0 3440 3304"/>
                  <a:gd name="T21" fmla="*/ T20 w 657"/>
                  <a:gd name="T22" fmla="+- 0 2328 2194"/>
                  <a:gd name="T23" fmla="*/ 2328 h 182"/>
                  <a:gd name="T24" fmla="+- 0 3480 3304"/>
                  <a:gd name="T25" fmla="*/ T24 w 657"/>
                  <a:gd name="T26" fmla="+- 0 2328 2194"/>
                  <a:gd name="T27" fmla="*/ 2328 h 182"/>
                  <a:gd name="T28" fmla="+- 0 3475 3304"/>
                  <a:gd name="T29" fmla="*/ T28 w 657"/>
                  <a:gd name="T30" fmla="+- 0 2327 2194"/>
                  <a:gd name="T31" fmla="*/ 2327 h 182"/>
                  <a:gd name="T32" fmla="+- 0 3471 3304"/>
                  <a:gd name="T33" fmla="*/ T32 w 657"/>
                  <a:gd name="T34" fmla="+- 0 2322 2194"/>
                  <a:gd name="T35" fmla="*/ 2322 h 182"/>
                  <a:gd name="T36" fmla="+- 0 3470 3304"/>
                  <a:gd name="T37" fmla="*/ T36 w 657"/>
                  <a:gd name="T38" fmla="+- 0 2317 2194"/>
                  <a:gd name="T39" fmla="*/ 2317 h 182"/>
                  <a:gd name="T40" fmla="+- 0 3470 3304"/>
                  <a:gd name="T41" fmla="*/ T40 w 657"/>
                  <a:gd name="T42" fmla="+- 0 2221 2194"/>
                  <a:gd name="T43" fmla="*/ 2221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657" h="182">
                    <a:moveTo>
                      <a:pt x="166" y="27"/>
                    </a:moveTo>
                    <a:lnTo>
                      <a:pt x="145" y="27"/>
                    </a:lnTo>
                    <a:lnTo>
                      <a:pt x="145" y="123"/>
                    </a:lnTo>
                    <a:lnTo>
                      <a:pt x="144" y="127"/>
                    </a:lnTo>
                    <a:lnTo>
                      <a:pt x="140" y="133"/>
                    </a:lnTo>
                    <a:lnTo>
                      <a:pt x="136" y="134"/>
                    </a:lnTo>
                    <a:lnTo>
                      <a:pt x="176" y="134"/>
                    </a:lnTo>
                    <a:lnTo>
                      <a:pt x="171" y="133"/>
                    </a:lnTo>
                    <a:lnTo>
                      <a:pt x="167" y="128"/>
                    </a:lnTo>
                    <a:lnTo>
                      <a:pt x="166" y="123"/>
                    </a:lnTo>
                    <a:lnTo>
                      <a:pt x="166"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2" name="Freeform 69"/>
              <p:cNvSpPr>
                <a:spLocks/>
              </p:cNvSpPr>
              <p:nvPr/>
            </p:nvSpPr>
            <p:spPr bwMode="auto">
              <a:xfrm>
                <a:off x="3304" y="2194"/>
                <a:ext cx="657" cy="182"/>
              </a:xfrm>
              <a:custGeom>
                <a:avLst/>
                <a:gdLst>
                  <a:gd name="T0" fmla="+- 0 3490 3304"/>
                  <a:gd name="T1" fmla="*/ T0 w 657"/>
                  <a:gd name="T2" fmla="+- 0 2200 2194"/>
                  <a:gd name="T3" fmla="*/ 2200 h 182"/>
                  <a:gd name="T4" fmla="+- 0 3449 3304"/>
                  <a:gd name="T5" fmla="*/ T4 w 657"/>
                  <a:gd name="T6" fmla="+- 0 2200 2194"/>
                  <a:gd name="T7" fmla="*/ 2200 h 182"/>
                  <a:gd name="T8" fmla="+- 0 3397 3304"/>
                  <a:gd name="T9" fmla="*/ T8 w 657"/>
                  <a:gd name="T10" fmla="+- 0 2303 2194"/>
                  <a:gd name="T11" fmla="*/ 2303 h 182"/>
                  <a:gd name="T12" fmla="+- 0 3408 3304"/>
                  <a:gd name="T13" fmla="*/ T12 w 657"/>
                  <a:gd name="T14" fmla="+- 0 2303 2194"/>
                  <a:gd name="T15" fmla="*/ 2303 h 182"/>
                  <a:gd name="T16" fmla="+- 0 3449 3304"/>
                  <a:gd name="T17" fmla="*/ T16 w 657"/>
                  <a:gd name="T18" fmla="+- 0 2221 2194"/>
                  <a:gd name="T19" fmla="*/ 2221 h 182"/>
                  <a:gd name="T20" fmla="+- 0 3470 3304"/>
                  <a:gd name="T21" fmla="*/ T20 w 657"/>
                  <a:gd name="T22" fmla="+- 0 2221 2194"/>
                  <a:gd name="T23" fmla="*/ 2221 h 182"/>
                  <a:gd name="T24" fmla="+- 0 3470 3304"/>
                  <a:gd name="T25" fmla="*/ T24 w 657"/>
                  <a:gd name="T26" fmla="+- 0 2216 2194"/>
                  <a:gd name="T27" fmla="*/ 2216 h 182"/>
                  <a:gd name="T28" fmla="+- 0 3470 3304"/>
                  <a:gd name="T29" fmla="*/ T28 w 657"/>
                  <a:gd name="T30" fmla="+- 0 2211 2194"/>
                  <a:gd name="T31" fmla="*/ 2211 h 182"/>
                  <a:gd name="T32" fmla="+- 0 3475 3304"/>
                  <a:gd name="T33" fmla="*/ T32 w 657"/>
                  <a:gd name="T34" fmla="+- 0 2205 2194"/>
                  <a:gd name="T35" fmla="*/ 2205 h 182"/>
                  <a:gd name="T36" fmla="+- 0 3479 3304"/>
                  <a:gd name="T37" fmla="*/ T36 w 657"/>
                  <a:gd name="T38" fmla="+- 0 2204 2194"/>
                  <a:gd name="T39" fmla="*/ 2204 h 182"/>
                  <a:gd name="T40" fmla="+- 0 3490 3304"/>
                  <a:gd name="T41" fmla="*/ T40 w 657"/>
                  <a:gd name="T42" fmla="+- 0 2204 2194"/>
                  <a:gd name="T43" fmla="*/ 2204 h 182"/>
                  <a:gd name="T44" fmla="+- 0 3490 3304"/>
                  <a:gd name="T45" fmla="*/ T44 w 657"/>
                  <a:gd name="T46" fmla="+- 0 2200 2194"/>
                  <a:gd name="T47" fmla="*/ 220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57" h="182">
                    <a:moveTo>
                      <a:pt x="186" y="6"/>
                    </a:moveTo>
                    <a:lnTo>
                      <a:pt x="145" y="6"/>
                    </a:lnTo>
                    <a:lnTo>
                      <a:pt x="93" y="109"/>
                    </a:lnTo>
                    <a:lnTo>
                      <a:pt x="104" y="109"/>
                    </a:lnTo>
                    <a:lnTo>
                      <a:pt x="145" y="27"/>
                    </a:lnTo>
                    <a:lnTo>
                      <a:pt x="166" y="27"/>
                    </a:lnTo>
                    <a:lnTo>
                      <a:pt x="166" y="22"/>
                    </a:lnTo>
                    <a:lnTo>
                      <a:pt x="166" y="17"/>
                    </a:lnTo>
                    <a:lnTo>
                      <a:pt x="171" y="11"/>
                    </a:lnTo>
                    <a:lnTo>
                      <a:pt x="175" y="10"/>
                    </a:lnTo>
                    <a:lnTo>
                      <a:pt x="186" y="10"/>
                    </a:lnTo>
                    <a:lnTo>
                      <a:pt x="18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3" name="Freeform 68"/>
              <p:cNvSpPr>
                <a:spLocks/>
              </p:cNvSpPr>
              <p:nvPr/>
            </p:nvSpPr>
            <p:spPr bwMode="auto">
              <a:xfrm>
                <a:off x="3304" y="2194"/>
                <a:ext cx="657" cy="182"/>
              </a:xfrm>
              <a:custGeom>
                <a:avLst/>
                <a:gdLst>
                  <a:gd name="T0" fmla="+- 0 3564 3304"/>
                  <a:gd name="T1" fmla="*/ T0 w 657"/>
                  <a:gd name="T2" fmla="+- 0 2240 2194"/>
                  <a:gd name="T3" fmla="*/ 2240 h 182"/>
                  <a:gd name="T4" fmla="+- 0 3541 3304"/>
                  <a:gd name="T5" fmla="*/ T4 w 657"/>
                  <a:gd name="T6" fmla="+- 0 2240 2194"/>
                  <a:gd name="T7" fmla="*/ 2240 h 182"/>
                  <a:gd name="T8" fmla="+- 0 3533 3304"/>
                  <a:gd name="T9" fmla="*/ T8 w 657"/>
                  <a:gd name="T10" fmla="+- 0 2242 2194"/>
                  <a:gd name="T11" fmla="*/ 2242 h 182"/>
                  <a:gd name="T12" fmla="+- 0 3519 3304"/>
                  <a:gd name="T13" fmla="*/ T12 w 657"/>
                  <a:gd name="T14" fmla="+- 0 2250 2194"/>
                  <a:gd name="T15" fmla="*/ 2250 h 182"/>
                  <a:gd name="T16" fmla="+- 0 3513 3304"/>
                  <a:gd name="T17" fmla="*/ T16 w 657"/>
                  <a:gd name="T18" fmla="+- 0 2256 2194"/>
                  <a:gd name="T19" fmla="*/ 2256 h 182"/>
                  <a:gd name="T20" fmla="+- 0 3504 3304"/>
                  <a:gd name="T21" fmla="*/ T20 w 657"/>
                  <a:gd name="T22" fmla="+- 0 2272 2194"/>
                  <a:gd name="T23" fmla="*/ 2272 h 182"/>
                  <a:gd name="T24" fmla="+- 0 3502 3304"/>
                  <a:gd name="T25" fmla="*/ T24 w 657"/>
                  <a:gd name="T26" fmla="+- 0 2280 2194"/>
                  <a:gd name="T27" fmla="*/ 2280 h 182"/>
                  <a:gd name="T28" fmla="+- 0 3502 3304"/>
                  <a:gd name="T29" fmla="*/ T28 w 657"/>
                  <a:gd name="T30" fmla="+- 0 2299 2194"/>
                  <a:gd name="T31" fmla="*/ 2299 h 182"/>
                  <a:gd name="T32" fmla="+- 0 3505 3304"/>
                  <a:gd name="T33" fmla="*/ T32 w 657"/>
                  <a:gd name="T34" fmla="+- 0 2310 2194"/>
                  <a:gd name="T35" fmla="*/ 2310 h 182"/>
                  <a:gd name="T36" fmla="+- 0 3522 3304"/>
                  <a:gd name="T37" fmla="*/ T36 w 657"/>
                  <a:gd name="T38" fmla="+- 0 2329 2194"/>
                  <a:gd name="T39" fmla="*/ 2329 h 182"/>
                  <a:gd name="T40" fmla="+- 0 3533 3304"/>
                  <a:gd name="T41" fmla="*/ T40 w 657"/>
                  <a:gd name="T42" fmla="+- 0 2335 2194"/>
                  <a:gd name="T43" fmla="*/ 2335 h 182"/>
                  <a:gd name="T44" fmla="+- 0 3557 3304"/>
                  <a:gd name="T45" fmla="*/ T44 w 657"/>
                  <a:gd name="T46" fmla="+- 0 2335 2194"/>
                  <a:gd name="T47" fmla="*/ 2335 h 182"/>
                  <a:gd name="T48" fmla="+- 0 3565 3304"/>
                  <a:gd name="T49" fmla="*/ T48 w 657"/>
                  <a:gd name="T50" fmla="+- 0 2333 2194"/>
                  <a:gd name="T51" fmla="*/ 2333 h 182"/>
                  <a:gd name="T52" fmla="+- 0 3574 3304"/>
                  <a:gd name="T53" fmla="*/ T52 w 657"/>
                  <a:gd name="T54" fmla="+- 0 2328 2194"/>
                  <a:gd name="T55" fmla="*/ 2328 h 182"/>
                  <a:gd name="T56" fmla="+- 0 3543 3304"/>
                  <a:gd name="T57" fmla="*/ T56 w 657"/>
                  <a:gd name="T58" fmla="+- 0 2328 2194"/>
                  <a:gd name="T59" fmla="*/ 2328 h 182"/>
                  <a:gd name="T60" fmla="+- 0 3536 3304"/>
                  <a:gd name="T61" fmla="*/ T60 w 657"/>
                  <a:gd name="T62" fmla="+- 0 2323 2194"/>
                  <a:gd name="T63" fmla="*/ 2323 h 182"/>
                  <a:gd name="T64" fmla="+- 0 3525 3304"/>
                  <a:gd name="T65" fmla="*/ T64 w 657"/>
                  <a:gd name="T66" fmla="+- 0 2304 2194"/>
                  <a:gd name="T67" fmla="*/ 2304 h 182"/>
                  <a:gd name="T68" fmla="+- 0 3522 3304"/>
                  <a:gd name="T69" fmla="*/ T68 w 657"/>
                  <a:gd name="T70" fmla="+- 0 2294 2194"/>
                  <a:gd name="T71" fmla="*/ 2294 h 182"/>
                  <a:gd name="T72" fmla="+- 0 3522 3304"/>
                  <a:gd name="T73" fmla="*/ T72 w 657"/>
                  <a:gd name="T74" fmla="+- 0 2272 2194"/>
                  <a:gd name="T75" fmla="*/ 2272 h 182"/>
                  <a:gd name="T76" fmla="+- 0 3523 3304"/>
                  <a:gd name="T77" fmla="*/ T76 w 657"/>
                  <a:gd name="T78" fmla="+- 0 2265 2194"/>
                  <a:gd name="T79" fmla="*/ 2265 h 182"/>
                  <a:gd name="T80" fmla="+- 0 3528 3304"/>
                  <a:gd name="T81" fmla="*/ T80 w 657"/>
                  <a:gd name="T82" fmla="+- 0 2255 2194"/>
                  <a:gd name="T83" fmla="*/ 2255 h 182"/>
                  <a:gd name="T84" fmla="+- 0 3531 3304"/>
                  <a:gd name="T85" fmla="*/ T84 w 657"/>
                  <a:gd name="T86" fmla="+- 0 2252 2194"/>
                  <a:gd name="T87" fmla="*/ 2252 h 182"/>
                  <a:gd name="T88" fmla="+- 0 3538 3304"/>
                  <a:gd name="T89" fmla="*/ T88 w 657"/>
                  <a:gd name="T90" fmla="+- 0 2248 2194"/>
                  <a:gd name="T91" fmla="*/ 2248 h 182"/>
                  <a:gd name="T92" fmla="+- 0 3542 3304"/>
                  <a:gd name="T93" fmla="*/ T92 w 657"/>
                  <a:gd name="T94" fmla="+- 0 2247 2194"/>
                  <a:gd name="T95" fmla="*/ 2247 h 182"/>
                  <a:gd name="T96" fmla="+- 0 3577 3304"/>
                  <a:gd name="T97" fmla="*/ T96 w 657"/>
                  <a:gd name="T98" fmla="+- 0 2247 2194"/>
                  <a:gd name="T99" fmla="*/ 2247 h 182"/>
                  <a:gd name="T100" fmla="+- 0 3576 3304"/>
                  <a:gd name="T101" fmla="*/ T100 w 657"/>
                  <a:gd name="T102" fmla="+- 0 2245 2194"/>
                  <a:gd name="T103" fmla="*/ 2245 h 182"/>
                  <a:gd name="T104" fmla="+- 0 3564 3304"/>
                  <a:gd name="T105" fmla="*/ T104 w 657"/>
                  <a:gd name="T106" fmla="+- 0 2240 2194"/>
                  <a:gd name="T107" fmla="*/ 224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657" h="182">
                    <a:moveTo>
                      <a:pt x="260" y="46"/>
                    </a:moveTo>
                    <a:lnTo>
                      <a:pt x="237" y="46"/>
                    </a:lnTo>
                    <a:lnTo>
                      <a:pt x="229" y="48"/>
                    </a:lnTo>
                    <a:lnTo>
                      <a:pt x="215" y="56"/>
                    </a:lnTo>
                    <a:lnTo>
                      <a:pt x="209" y="62"/>
                    </a:lnTo>
                    <a:lnTo>
                      <a:pt x="200" y="78"/>
                    </a:lnTo>
                    <a:lnTo>
                      <a:pt x="198" y="86"/>
                    </a:lnTo>
                    <a:lnTo>
                      <a:pt x="198" y="105"/>
                    </a:lnTo>
                    <a:lnTo>
                      <a:pt x="201" y="116"/>
                    </a:lnTo>
                    <a:lnTo>
                      <a:pt x="218" y="135"/>
                    </a:lnTo>
                    <a:lnTo>
                      <a:pt x="229" y="141"/>
                    </a:lnTo>
                    <a:lnTo>
                      <a:pt x="253" y="141"/>
                    </a:lnTo>
                    <a:lnTo>
                      <a:pt x="261" y="139"/>
                    </a:lnTo>
                    <a:lnTo>
                      <a:pt x="270" y="134"/>
                    </a:lnTo>
                    <a:lnTo>
                      <a:pt x="239" y="134"/>
                    </a:lnTo>
                    <a:lnTo>
                      <a:pt x="232" y="129"/>
                    </a:lnTo>
                    <a:lnTo>
                      <a:pt x="221" y="110"/>
                    </a:lnTo>
                    <a:lnTo>
                      <a:pt x="218" y="100"/>
                    </a:lnTo>
                    <a:lnTo>
                      <a:pt x="218" y="78"/>
                    </a:lnTo>
                    <a:lnTo>
                      <a:pt x="219" y="71"/>
                    </a:lnTo>
                    <a:lnTo>
                      <a:pt x="224" y="61"/>
                    </a:lnTo>
                    <a:lnTo>
                      <a:pt x="227" y="58"/>
                    </a:lnTo>
                    <a:lnTo>
                      <a:pt x="234" y="54"/>
                    </a:lnTo>
                    <a:lnTo>
                      <a:pt x="238" y="53"/>
                    </a:lnTo>
                    <a:lnTo>
                      <a:pt x="273" y="53"/>
                    </a:lnTo>
                    <a:lnTo>
                      <a:pt x="272" y="51"/>
                    </a:lnTo>
                    <a:lnTo>
                      <a:pt x="260"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4" name="Freeform 67"/>
              <p:cNvSpPr>
                <a:spLocks/>
              </p:cNvSpPr>
              <p:nvPr/>
            </p:nvSpPr>
            <p:spPr bwMode="auto">
              <a:xfrm>
                <a:off x="3304" y="2194"/>
                <a:ext cx="657" cy="182"/>
              </a:xfrm>
              <a:custGeom>
                <a:avLst/>
                <a:gdLst>
                  <a:gd name="T0" fmla="+- 0 3577 3304"/>
                  <a:gd name="T1" fmla="*/ T0 w 657"/>
                  <a:gd name="T2" fmla="+- 0 2247 2194"/>
                  <a:gd name="T3" fmla="*/ 2247 h 182"/>
                  <a:gd name="T4" fmla="+- 0 3554 3304"/>
                  <a:gd name="T5" fmla="*/ T4 w 657"/>
                  <a:gd name="T6" fmla="+- 0 2247 2194"/>
                  <a:gd name="T7" fmla="*/ 2247 h 182"/>
                  <a:gd name="T8" fmla="+- 0 3560 3304"/>
                  <a:gd name="T9" fmla="*/ T8 w 657"/>
                  <a:gd name="T10" fmla="+- 0 2250 2194"/>
                  <a:gd name="T11" fmla="*/ 2250 h 182"/>
                  <a:gd name="T12" fmla="+- 0 3565 3304"/>
                  <a:gd name="T13" fmla="*/ T12 w 657"/>
                  <a:gd name="T14" fmla="+- 0 2256 2194"/>
                  <a:gd name="T15" fmla="*/ 2256 h 182"/>
                  <a:gd name="T16" fmla="+- 0 3573 3304"/>
                  <a:gd name="T17" fmla="*/ T16 w 657"/>
                  <a:gd name="T18" fmla="+- 0 2265 2194"/>
                  <a:gd name="T19" fmla="*/ 2265 h 182"/>
                  <a:gd name="T20" fmla="+- 0 3576 3304"/>
                  <a:gd name="T21" fmla="*/ T20 w 657"/>
                  <a:gd name="T22" fmla="+- 0 2277 2194"/>
                  <a:gd name="T23" fmla="*/ 2277 h 182"/>
                  <a:gd name="T24" fmla="+- 0 3576 3304"/>
                  <a:gd name="T25" fmla="*/ T24 w 657"/>
                  <a:gd name="T26" fmla="+- 0 2306 2194"/>
                  <a:gd name="T27" fmla="*/ 2306 h 182"/>
                  <a:gd name="T28" fmla="+- 0 3574 3304"/>
                  <a:gd name="T29" fmla="*/ T28 w 657"/>
                  <a:gd name="T30" fmla="+- 0 2315 2194"/>
                  <a:gd name="T31" fmla="*/ 2315 h 182"/>
                  <a:gd name="T32" fmla="+- 0 3565 3304"/>
                  <a:gd name="T33" fmla="*/ T32 w 657"/>
                  <a:gd name="T34" fmla="+- 0 2325 2194"/>
                  <a:gd name="T35" fmla="*/ 2325 h 182"/>
                  <a:gd name="T36" fmla="+- 0 3560 3304"/>
                  <a:gd name="T37" fmla="*/ T36 w 657"/>
                  <a:gd name="T38" fmla="+- 0 2328 2194"/>
                  <a:gd name="T39" fmla="*/ 2328 h 182"/>
                  <a:gd name="T40" fmla="+- 0 3574 3304"/>
                  <a:gd name="T41" fmla="*/ T40 w 657"/>
                  <a:gd name="T42" fmla="+- 0 2328 2194"/>
                  <a:gd name="T43" fmla="*/ 2328 h 182"/>
                  <a:gd name="T44" fmla="+- 0 3580 3304"/>
                  <a:gd name="T45" fmla="*/ T44 w 657"/>
                  <a:gd name="T46" fmla="+- 0 2324 2194"/>
                  <a:gd name="T47" fmla="*/ 2324 h 182"/>
                  <a:gd name="T48" fmla="+- 0 3586 3304"/>
                  <a:gd name="T49" fmla="*/ T48 w 657"/>
                  <a:gd name="T50" fmla="+- 0 2318 2194"/>
                  <a:gd name="T51" fmla="*/ 2318 h 182"/>
                  <a:gd name="T52" fmla="+- 0 3594 3304"/>
                  <a:gd name="T53" fmla="*/ T52 w 657"/>
                  <a:gd name="T54" fmla="+- 0 2302 2194"/>
                  <a:gd name="T55" fmla="*/ 2302 h 182"/>
                  <a:gd name="T56" fmla="+- 0 3596 3304"/>
                  <a:gd name="T57" fmla="*/ T56 w 657"/>
                  <a:gd name="T58" fmla="+- 0 2294 2194"/>
                  <a:gd name="T59" fmla="*/ 2294 h 182"/>
                  <a:gd name="T60" fmla="+- 0 3596 3304"/>
                  <a:gd name="T61" fmla="*/ T60 w 657"/>
                  <a:gd name="T62" fmla="+- 0 2274 2194"/>
                  <a:gd name="T63" fmla="*/ 2274 h 182"/>
                  <a:gd name="T64" fmla="+- 0 3593 3304"/>
                  <a:gd name="T65" fmla="*/ T64 w 657"/>
                  <a:gd name="T66" fmla="+- 0 2264 2194"/>
                  <a:gd name="T67" fmla="*/ 2264 h 182"/>
                  <a:gd name="T68" fmla="+- 0 3585 3304"/>
                  <a:gd name="T69" fmla="*/ T68 w 657"/>
                  <a:gd name="T70" fmla="+- 0 2256 2194"/>
                  <a:gd name="T71" fmla="*/ 2256 h 182"/>
                  <a:gd name="T72" fmla="+- 0 3577 3304"/>
                  <a:gd name="T73" fmla="*/ T72 w 657"/>
                  <a:gd name="T74" fmla="+- 0 2247 2194"/>
                  <a:gd name="T75" fmla="*/ 2247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657" h="182">
                    <a:moveTo>
                      <a:pt x="273" y="53"/>
                    </a:moveTo>
                    <a:lnTo>
                      <a:pt x="250" y="53"/>
                    </a:lnTo>
                    <a:lnTo>
                      <a:pt x="256" y="56"/>
                    </a:lnTo>
                    <a:lnTo>
                      <a:pt x="261" y="62"/>
                    </a:lnTo>
                    <a:lnTo>
                      <a:pt x="269" y="71"/>
                    </a:lnTo>
                    <a:lnTo>
                      <a:pt x="272" y="83"/>
                    </a:lnTo>
                    <a:lnTo>
                      <a:pt x="272" y="112"/>
                    </a:lnTo>
                    <a:lnTo>
                      <a:pt x="270" y="121"/>
                    </a:lnTo>
                    <a:lnTo>
                      <a:pt x="261" y="131"/>
                    </a:lnTo>
                    <a:lnTo>
                      <a:pt x="256" y="134"/>
                    </a:lnTo>
                    <a:lnTo>
                      <a:pt x="270" y="134"/>
                    </a:lnTo>
                    <a:lnTo>
                      <a:pt x="276" y="130"/>
                    </a:lnTo>
                    <a:lnTo>
                      <a:pt x="282" y="124"/>
                    </a:lnTo>
                    <a:lnTo>
                      <a:pt x="290" y="108"/>
                    </a:lnTo>
                    <a:lnTo>
                      <a:pt x="292" y="100"/>
                    </a:lnTo>
                    <a:lnTo>
                      <a:pt x="292" y="80"/>
                    </a:lnTo>
                    <a:lnTo>
                      <a:pt x="289" y="70"/>
                    </a:lnTo>
                    <a:lnTo>
                      <a:pt x="281" y="62"/>
                    </a:lnTo>
                    <a:lnTo>
                      <a:pt x="273"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5" name="Freeform 66"/>
              <p:cNvSpPr>
                <a:spLocks/>
              </p:cNvSpPr>
              <p:nvPr/>
            </p:nvSpPr>
            <p:spPr bwMode="auto">
              <a:xfrm>
                <a:off x="3304" y="2194"/>
                <a:ext cx="657" cy="182"/>
              </a:xfrm>
              <a:custGeom>
                <a:avLst/>
                <a:gdLst>
                  <a:gd name="T0" fmla="+- 0 3668 3304"/>
                  <a:gd name="T1" fmla="*/ T0 w 657"/>
                  <a:gd name="T2" fmla="+- 0 2240 2194"/>
                  <a:gd name="T3" fmla="*/ 2240 h 182"/>
                  <a:gd name="T4" fmla="+- 0 3646 3304"/>
                  <a:gd name="T5" fmla="*/ T4 w 657"/>
                  <a:gd name="T6" fmla="+- 0 2240 2194"/>
                  <a:gd name="T7" fmla="*/ 2240 h 182"/>
                  <a:gd name="T8" fmla="+- 0 3634 3304"/>
                  <a:gd name="T9" fmla="*/ T8 w 657"/>
                  <a:gd name="T10" fmla="+- 0 2245 2194"/>
                  <a:gd name="T11" fmla="*/ 2245 h 182"/>
                  <a:gd name="T12" fmla="+- 0 3617 3304"/>
                  <a:gd name="T13" fmla="*/ T12 w 657"/>
                  <a:gd name="T14" fmla="+- 0 2267 2194"/>
                  <a:gd name="T15" fmla="*/ 2267 h 182"/>
                  <a:gd name="T16" fmla="+- 0 3612 3304"/>
                  <a:gd name="T17" fmla="*/ T16 w 657"/>
                  <a:gd name="T18" fmla="+- 0 2278 2194"/>
                  <a:gd name="T19" fmla="*/ 2278 h 182"/>
                  <a:gd name="T20" fmla="+- 0 3612 3304"/>
                  <a:gd name="T21" fmla="*/ T20 w 657"/>
                  <a:gd name="T22" fmla="+- 0 2304 2194"/>
                  <a:gd name="T23" fmla="*/ 2304 h 182"/>
                  <a:gd name="T24" fmla="+- 0 3616 3304"/>
                  <a:gd name="T25" fmla="*/ T24 w 657"/>
                  <a:gd name="T26" fmla="+- 0 2314 2194"/>
                  <a:gd name="T27" fmla="*/ 2314 h 182"/>
                  <a:gd name="T28" fmla="+- 0 3632 3304"/>
                  <a:gd name="T29" fmla="*/ T28 w 657"/>
                  <a:gd name="T30" fmla="+- 0 2331 2194"/>
                  <a:gd name="T31" fmla="*/ 2331 h 182"/>
                  <a:gd name="T32" fmla="+- 0 3641 3304"/>
                  <a:gd name="T33" fmla="*/ T32 w 657"/>
                  <a:gd name="T34" fmla="+- 0 2335 2194"/>
                  <a:gd name="T35" fmla="*/ 2335 h 182"/>
                  <a:gd name="T36" fmla="+- 0 3657 3304"/>
                  <a:gd name="T37" fmla="*/ T36 w 657"/>
                  <a:gd name="T38" fmla="+- 0 2335 2194"/>
                  <a:gd name="T39" fmla="*/ 2335 h 182"/>
                  <a:gd name="T40" fmla="+- 0 3662 3304"/>
                  <a:gd name="T41" fmla="*/ T40 w 657"/>
                  <a:gd name="T42" fmla="+- 0 2334 2194"/>
                  <a:gd name="T43" fmla="*/ 2334 h 182"/>
                  <a:gd name="T44" fmla="+- 0 3671 3304"/>
                  <a:gd name="T45" fmla="*/ T44 w 657"/>
                  <a:gd name="T46" fmla="+- 0 2330 2194"/>
                  <a:gd name="T47" fmla="*/ 2330 h 182"/>
                  <a:gd name="T48" fmla="+- 0 3676 3304"/>
                  <a:gd name="T49" fmla="*/ T48 w 657"/>
                  <a:gd name="T50" fmla="+- 0 2326 2194"/>
                  <a:gd name="T51" fmla="*/ 2326 h 182"/>
                  <a:gd name="T52" fmla="+- 0 3679 3304"/>
                  <a:gd name="T53" fmla="*/ T52 w 657"/>
                  <a:gd name="T54" fmla="+- 0 2324 2194"/>
                  <a:gd name="T55" fmla="*/ 2324 h 182"/>
                  <a:gd name="T56" fmla="+- 0 3654 3304"/>
                  <a:gd name="T57" fmla="*/ T56 w 657"/>
                  <a:gd name="T58" fmla="+- 0 2324 2194"/>
                  <a:gd name="T59" fmla="*/ 2324 h 182"/>
                  <a:gd name="T60" fmla="+- 0 3647 3304"/>
                  <a:gd name="T61" fmla="*/ T60 w 657"/>
                  <a:gd name="T62" fmla="+- 0 2320 2194"/>
                  <a:gd name="T63" fmla="*/ 2320 h 182"/>
                  <a:gd name="T64" fmla="+- 0 3635 3304"/>
                  <a:gd name="T65" fmla="*/ T64 w 657"/>
                  <a:gd name="T66" fmla="+- 0 2307 2194"/>
                  <a:gd name="T67" fmla="*/ 2307 h 182"/>
                  <a:gd name="T68" fmla="+- 0 3632 3304"/>
                  <a:gd name="T69" fmla="*/ T68 w 657"/>
                  <a:gd name="T70" fmla="+- 0 2296 2194"/>
                  <a:gd name="T71" fmla="*/ 2296 h 182"/>
                  <a:gd name="T72" fmla="+- 0 3632 3304"/>
                  <a:gd name="T73" fmla="*/ T72 w 657"/>
                  <a:gd name="T74" fmla="+- 0 2270 2194"/>
                  <a:gd name="T75" fmla="*/ 2270 h 182"/>
                  <a:gd name="T76" fmla="+- 0 3635 3304"/>
                  <a:gd name="T77" fmla="*/ T76 w 657"/>
                  <a:gd name="T78" fmla="+- 0 2261 2194"/>
                  <a:gd name="T79" fmla="*/ 2261 h 182"/>
                  <a:gd name="T80" fmla="+- 0 3646 3304"/>
                  <a:gd name="T81" fmla="*/ T80 w 657"/>
                  <a:gd name="T82" fmla="+- 0 2249 2194"/>
                  <a:gd name="T83" fmla="*/ 2249 h 182"/>
                  <a:gd name="T84" fmla="+- 0 3652 3304"/>
                  <a:gd name="T85" fmla="*/ T84 w 657"/>
                  <a:gd name="T86" fmla="+- 0 2246 2194"/>
                  <a:gd name="T87" fmla="*/ 2246 h 182"/>
                  <a:gd name="T88" fmla="+- 0 3679 3304"/>
                  <a:gd name="T89" fmla="*/ T88 w 657"/>
                  <a:gd name="T90" fmla="+- 0 2246 2194"/>
                  <a:gd name="T91" fmla="*/ 2246 h 182"/>
                  <a:gd name="T92" fmla="+- 0 3675 3304"/>
                  <a:gd name="T93" fmla="*/ T92 w 657"/>
                  <a:gd name="T94" fmla="+- 0 2243 2194"/>
                  <a:gd name="T95" fmla="*/ 2243 h 182"/>
                  <a:gd name="T96" fmla="+- 0 3668 3304"/>
                  <a:gd name="T97" fmla="*/ T96 w 657"/>
                  <a:gd name="T98" fmla="+- 0 2240 2194"/>
                  <a:gd name="T99" fmla="*/ 224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657" h="182">
                    <a:moveTo>
                      <a:pt x="364" y="46"/>
                    </a:moveTo>
                    <a:lnTo>
                      <a:pt x="342" y="46"/>
                    </a:lnTo>
                    <a:lnTo>
                      <a:pt x="330" y="51"/>
                    </a:lnTo>
                    <a:lnTo>
                      <a:pt x="313" y="73"/>
                    </a:lnTo>
                    <a:lnTo>
                      <a:pt x="308" y="84"/>
                    </a:lnTo>
                    <a:lnTo>
                      <a:pt x="308" y="110"/>
                    </a:lnTo>
                    <a:lnTo>
                      <a:pt x="312" y="120"/>
                    </a:lnTo>
                    <a:lnTo>
                      <a:pt x="328" y="137"/>
                    </a:lnTo>
                    <a:lnTo>
                      <a:pt x="337" y="141"/>
                    </a:lnTo>
                    <a:lnTo>
                      <a:pt x="353" y="141"/>
                    </a:lnTo>
                    <a:lnTo>
                      <a:pt x="358" y="140"/>
                    </a:lnTo>
                    <a:lnTo>
                      <a:pt x="367" y="136"/>
                    </a:lnTo>
                    <a:lnTo>
                      <a:pt x="372" y="132"/>
                    </a:lnTo>
                    <a:lnTo>
                      <a:pt x="375" y="130"/>
                    </a:lnTo>
                    <a:lnTo>
                      <a:pt x="350" y="130"/>
                    </a:lnTo>
                    <a:lnTo>
                      <a:pt x="343" y="126"/>
                    </a:lnTo>
                    <a:lnTo>
                      <a:pt x="331" y="113"/>
                    </a:lnTo>
                    <a:lnTo>
                      <a:pt x="328" y="102"/>
                    </a:lnTo>
                    <a:lnTo>
                      <a:pt x="328" y="76"/>
                    </a:lnTo>
                    <a:lnTo>
                      <a:pt x="331" y="67"/>
                    </a:lnTo>
                    <a:lnTo>
                      <a:pt x="342" y="55"/>
                    </a:lnTo>
                    <a:lnTo>
                      <a:pt x="348" y="52"/>
                    </a:lnTo>
                    <a:lnTo>
                      <a:pt x="375" y="52"/>
                    </a:lnTo>
                    <a:lnTo>
                      <a:pt x="371" y="49"/>
                    </a:lnTo>
                    <a:lnTo>
                      <a:pt x="364"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6" name="Freeform 65"/>
              <p:cNvSpPr>
                <a:spLocks/>
              </p:cNvSpPr>
              <p:nvPr/>
            </p:nvSpPr>
            <p:spPr bwMode="auto">
              <a:xfrm>
                <a:off x="3304" y="2194"/>
                <a:ext cx="657" cy="182"/>
              </a:xfrm>
              <a:custGeom>
                <a:avLst/>
                <a:gdLst>
                  <a:gd name="T0" fmla="+- 0 3714 3304"/>
                  <a:gd name="T1" fmla="*/ T0 w 657"/>
                  <a:gd name="T2" fmla="+- 0 2320 2194"/>
                  <a:gd name="T3" fmla="*/ 2320 h 182"/>
                  <a:gd name="T4" fmla="+- 0 3711 3304"/>
                  <a:gd name="T5" fmla="*/ T4 w 657"/>
                  <a:gd name="T6" fmla="+- 0 2321 2194"/>
                  <a:gd name="T7" fmla="*/ 2321 h 182"/>
                  <a:gd name="T8" fmla="+- 0 3708 3304"/>
                  <a:gd name="T9" fmla="*/ T8 w 657"/>
                  <a:gd name="T10" fmla="+- 0 2322 2194"/>
                  <a:gd name="T11" fmla="*/ 2322 h 182"/>
                  <a:gd name="T12" fmla="+- 0 3681 3304"/>
                  <a:gd name="T13" fmla="*/ T12 w 657"/>
                  <a:gd name="T14" fmla="+- 0 2322 2194"/>
                  <a:gd name="T15" fmla="*/ 2322 h 182"/>
                  <a:gd name="T16" fmla="+- 0 3681 3304"/>
                  <a:gd name="T17" fmla="*/ T16 w 657"/>
                  <a:gd name="T18" fmla="+- 0 2335 2194"/>
                  <a:gd name="T19" fmla="*/ 2335 h 182"/>
                  <a:gd name="T20" fmla="+- 0 3686 3304"/>
                  <a:gd name="T21" fmla="*/ T20 w 657"/>
                  <a:gd name="T22" fmla="+- 0 2335 2194"/>
                  <a:gd name="T23" fmla="*/ 2335 h 182"/>
                  <a:gd name="T24" fmla="+- 0 3715 3304"/>
                  <a:gd name="T25" fmla="*/ T24 w 657"/>
                  <a:gd name="T26" fmla="+- 0 2324 2194"/>
                  <a:gd name="T27" fmla="*/ 2324 h 182"/>
                  <a:gd name="T28" fmla="+- 0 3714 3304"/>
                  <a:gd name="T29" fmla="*/ T28 w 657"/>
                  <a:gd name="T30" fmla="+- 0 2320 2194"/>
                  <a:gd name="T31" fmla="*/ 2320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410" y="126"/>
                    </a:moveTo>
                    <a:lnTo>
                      <a:pt x="407" y="127"/>
                    </a:lnTo>
                    <a:lnTo>
                      <a:pt x="404" y="128"/>
                    </a:lnTo>
                    <a:lnTo>
                      <a:pt x="377" y="128"/>
                    </a:lnTo>
                    <a:lnTo>
                      <a:pt x="377" y="141"/>
                    </a:lnTo>
                    <a:lnTo>
                      <a:pt x="382" y="141"/>
                    </a:lnTo>
                    <a:lnTo>
                      <a:pt x="411" y="130"/>
                    </a:lnTo>
                    <a:lnTo>
                      <a:pt x="410" y="1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7" name="Freeform 64"/>
              <p:cNvSpPr>
                <a:spLocks/>
              </p:cNvSpPr>
              <p:nvPr/>
            </p:nvSpPr>
            <p:spPr bwMode="auto">
              <a:xfrm>
                <a:off x="3304" y="2194"/>
                <a:ext cx="657" cy="182"/>
              </a:xfrm>
              <a:custGeom>
                <a:avLst/>
                <a:gdLst>
                  <a:gd name="T0" fmla="+- 0 3679 3304"/>
                  <a:gd name="T1" fmla="*/ T0 w 657"/>
                  <a:gd name="T2" fmla="+- 0 2246 2194"/>
                  <a:gd name="T3" fmla="*/ 2246 h 182"/>
                  <a:gd name="T4" fmla="+- 0 3662 3304"/>
                  <a:gd name="T5" fmla="*/ T4 w 657"/>
                  <a:gd name="T6" fmla="+- 0 2246 2194"/>
                  <a:gd name="T7" fmla="*/ 2246 h 182"/>
                  <a:gd name="T8" fmla="+- 0 3665 3304"/>
                  <a:gd name="T9" fmla="*/ T8 w 657"/>
                  <a:gd name="T10" fmla="+- 0 2247 2194"/>
                  <a:gd name="T11" fmla="*/ 2247 h 182"/>
                  <a:gd name="T12" fmla="+- 0 3672 3304"/>
                  <a:gd name="T13" fmla="*/ T12 w 657"/>
                  <a:gd name="T14" fmla="+- 0 2251 2194"/>
                  <a:gd name="T15" fmla="*/ 2251 h 182"/>
                  <a:gd name="T16" fmla="+- 0 3675 3304"/>
                  <a:gd name="T17" fmla="*/ T16 w 657"/>
                  <a:gd name="T18" fmla="+- 0 2254 2194"/>
                  <a:gd name="T19" fmla="*/ 2254 h 182"/>
                  <a:gd name="T20" fmla="+- 0 3679 3304"/>
                  <a:gd name="T21" fmla="*/ T20 w 657"/>
                  <a:gd name="T22" fmla="+- 0 2261 2194"/>
                  <a:gd name="T23" fmla="*/ 2261 h 182"/>
                  <a:gd name="T24" fmla="+- 0 3680 3304"/>
                  <a:gd name="T25" fmla="*/ T24 w 657"/>
                  <a:gd name="T26" fmla="+- 0 2265 2194"/>
                  <a:gd name="T27" fmla="*/ 2265 h 182"/>
                  <a:gd name="T28" fmla="+- 0 3681 3304"/>
                  <a:gd name="T29" fmla="*/ T28 w 657"/>
                  <a:gd name="T30" fmla="+- 0 2269 2194"/>
                  <a:gd name="T31" fmla="*/ 2269 h 182"/>
                  <a:gd name="T32" fmla="+- 0 3681 3304"/>
                  <a:gd name="T33" fmla="*/ T32 w 657"/>
                  <a:gd name="T34" fmla="+- 0 2315 2194"/>
                  <a:gd name="T35" fmla="*/ 2315 h 182"/>
                  <a:gd name="T36" fmla="+- 0 3675 3304"/>
                  <a:gd name="T37" fmla="*/ T36 w 657"/>
                  <a:gd name="T38" fmla="+- 0 2321 2194"/>
                  <a:gd name="T39" fmla="*/ 2321 h 182"/>
                  <a:gd name="T40" fmla="+- 0 3669 3304"/>
                  <a:gd name="T41" fmla="*/ T40 w 657"/>
                  <a:gd name="T42" fmla="+- 0 2324 2194"/>
                  <a:gd name="T43" fmla="*/ 2324 h 182"/>
                  <a:gd name="T44" fmla="+- 0 3679 3304"/>
                  <a:gd name="T45" fmla="*/ T44 w 657"/>
                  <a:gd name="T46" fmla="+- 0 2324 2194"/>
                  <a:gd name="T47" fmla="*/ 2324 h 182"/>
                  <a:gd name="T48" fmla="+- 0 3681 3304"/>
                  <a:gd name="T49" fmla="*/ T48 w 657"/>
                  <a:gd name="T50" fmla="+- 0 2322 2194"/>
                  <a:gd name="T51" fmla="*/ 2322 h 182"/>
                  <a:gd name="T52" fmla="+- 0 3704 3304"/>
                  <a:gd name="T53" fmla="*/ T52 w 657"/>
                  <a:gd name="T54" fmla="+- 0 2322 2194"/>
                  <a:gd name="T55" fmla="*/ 2322 h 182"/>
                  <a:gd name="T56" fmla="+- 0 3703 3304"/>
                  <a:gd name="T57" fmla="*/ T56 w 657"/>
                  <a:gd name="T58" fmla="+- 0 2321 2194"/>
                  <a:gd name="T59" fmla="*/ 2321 h 182"/>
                  <a:gd name="T60" fmla="+- 0 3701 3304"/>
                  <a:gd name="T61" fmla="*/ T60 w 657"/>
                  <a:gd name="T62" fmla="+- 0 2320 2194"/>
                  <a:gd name="T63" fmla="*/ 2320 h 182"/>
                  <a:gd name="T64" fmla="+- 0 3700 3304"/>
                  <a:gd name="T65" fmla="*/ T64 w 657"/>
                  <a:gd name="T66" fmla="+- 0 2318 2194"/>
                  <a:gd name="T67" fmla="*/ 2318 h 182"/>
                  <a:gd name="T68" fmla="+- 0 3699 3304"/>
                  <a:gd name="T69" fmla="*/ T68 w 657"/>
                  <a:gd name="T70" fmla="+- 0 2313 2194"/>
                  <a:gd name="T71" fmla="*/ 2313 h 182"/>
                  <a:gd name="T72" fmla="+- 0 3699 3304"/>
                  <a:gd name="T73" fmla="*/ T72 w 657"/>
                  <a:gd name="T74" fmla="+- 0 2307 2194"/>
                  <a:gd name="T75" fmla="*/ 2307 h 182"/>
                  <a:gd name="T76" fmla="+- 0 3699 3304"/>
                  <a:gd name="T77" fmla="*/ T76 w 657"/>
                  <a:gd name="T78" fmla="+- 0 2248 2194"/>
                  <a:gd name="T79" fmla="*/ 2248 h 182"/>
                  <a:gd name="T80" fmla="+- 0 3681 3304"/>
                  <a:gd name="T81" fmla="*/ T80 w 657"/>
                  <a:gd name="T82" fmla="+- 0 2248 2194"/>
                  <a:gd name="T83" fmla="*/ 2248 h 182"/>
                  <a:gd name="T84" fmla="+- 0 3679 3304"/>
                  <a:gd name="T85" fmla="*/ T84 w 657"/>
                  <a:gd name="T86" fmla="+- 0 2246 2194"/>
                  <a:gd name="T87" fmla="*/ 2246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657" h="182">
                    <a:moveTo>
                      <a:pt x="375" y="52"/>
                    </a:moveTo>
                    <a:lnTo>
                      <a:pt x="358" y="52"/>
                    </a:lnTo>
                    <a:lnTo>
                      <a:pt x="361" y="53"/>
                    </a:lnTo>
                    <a:lnTo>
                      <a:pt x="368" y="57"/>
                    </a:lnTo>
                    <a:lnTo>
                      <a:pt x="371" y="60"/>
                    </a:lnTo>
                    <a:lnTo>
                      <a:pt x="375" y="67"/>
                    </a:lnTo>
                    <a:lnTo>
                      <a:pt x="376" y="71"/>
                    </a:lnTo>
                    <a:lnTo>
                      <a:pt x="377" y="75"/>
                    </a:lnTo>
                    <a:lnTo>
                      <a:pt x="377" y="121"/>
                    </a:lnTo>
                    <a:lnTo>
                      <a:pt x="371" y="127"/>
                    </a:lnTo>
                    <a:lnTo>
                      <a:pt x="365" y="130"/>
                    </a:lnTo>
                    <a:lnTo>
                      <a:pt x="375" y="130"/>
                    </a:lnTo>
                    <a:lnTo>
                      <a:pt x="377" y="128"/>
                    </a:lnTo>
                    <a:lnTo>
                      <a:pt x="400" y="128"/>
                    </a:lnTo>
                    <a:lnTo>
                      <a:pt x="399" y="127"/>
                    </a:lnTo>
                    <a:lnTo>
                      <a:pt x="397" y="126"/>
                    </a:lnTo>
                    <a:lnTo>
                      <a:pt x="396" y="124"/>
                    </a:lnTo>
                    <a:lnTo>
                      <a:pt x="395" y="119"/>
                    </a:lnTo>
                    <a:lnTo>
                      <a:pt x="395" y="113"/>
                    </a:lnTo>
                    <a:lnTo>
                      <a:pt x="395" y="54"/>
                    </a:lnTo>
                    <a:lnTo>
                      <a:pt x="377" y="54"/>
                    </a:lnTo>
                    <a:lnTo>
                      <a:pt x="375"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8" name="Freeform 63"/>
              <p:cNvSpPr>
                <a:spLocks/>
              </p:cNvSpPr>
              <p:nvPr/>
            </p:nvSpPr>
            <p:spPr bwMode="auto">
              <a:xfrm>
                <a:off x="3304" y="2194"/>
                <a:ext cx="657" cy="182"/>
              </a:xfrm>
              <a:custGeom>
                <a:avLst/>
                <a:gdLst>
                  <a:gd name="T0" fmla="+- 0 3699 3304"/>
                  <a:gd name="T1" fmla="*/ T0 w 657"/>
                  <a:gd name="T2" fmla="+- 0 2206 2194"/>
                  <a:gd name="T3" fmla="*/ 2206 h 182"/>
                  <a:gd name="T4" fmla="+- 0 3675 3304"/>
                  <a:gd name="T5" fmla="*/ T4 w 657"/>
                  <a:gd name="T6" fmla="+- 0 2206 2194"/>
                  <a:gd name="T7" fmla="*/ 2206 h 182"/>
                  <a:gd name="T8" fmla="+- 0 3676 3304"/>
                  <a:gd name="T9" fmla="*/ T8 w 657"/>
                  <a:gd name="T10" fmla="+- 0 2207 2194"/>
                  <a:gd name="T11" fmla="*/ 2207 h 182"/>
                  <a:gd name="T12" fmla="+- 0 3679 3304"/>
                  <a:gd name="T13" fmla="*/ T12 w 657"/>
                  <a:gd name="T14" fmla="+- 0 2208 2194"/>
                  <a:gd name="T15" fmla="*/ 2208 h 182"/>
                  <a:gd name="T16" fmla="+- 0 3680 3304"/>
                  <a:gd name="T17" fmla="*/ T16 w 657"/>
                  <a:gd name="T18" fmla="+- 0 2210 2194"/>
                  <a:gd name="T19" fmla="*/ 2210 h 182"/>
                  <a:gd name="T20" fmla="+- 0 3681 3304"/>
                  <a:gd name="T21" fmla="*/ T20 w 657"/>
                  <a:gd name="T22" fmla="+- 0 2215 2194"/>
                  <a:gd name="T23" fmla="*/ 2215 h 182"/>
                  <a:gd name="T24" fmla="+- 0 3681 3304"/>
                  <a:gd name="T25" fmla="*/ T24 w 657"/>
                  <a:gd name="T26" fmla="+- 0 2221 2194"/>
                  <a:gd name="T27" fmla="*/ 2221 h 182"/>
                  <a:gd name="T28" fmla="+- 0 3681 3304"/>
                  <a:gd name="T29" fmla="*/ T28 w 657"/>
                  <a:gd name="T30" fmla="+- 0 2248 2194"/>
                  <a:gd name="T31" fmla="*/ 2248 h 182"/>
                  <a:gd name="T32" fmla="+- 0 3699 3304"/>
                  <a:gd name="T33" fmla="*/ T32 w 657"/>
                  <a:gd name="T34" fmla="+- 0 2248 2194"/>
                  <a:gd name="T35" fmla="*/ 2248 h 182"/>
                  <a:gd name="T36" fmla="+- 0 3699 3304"/>
                  <a:gd name="T37" fmla="*/ T36 w 657"/>
                  <a:gd name="T38" fmla="+- 0 2206 2194"/>
                  <a:gd name="T39" fmla="*/ 2206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57" h="182">
                    <a:moveTo>
                      <a:pt x="395" y="12"/>
                    </a:moveTo>
                    <a:lnTo>
                      <a:pt x="371" y="12"/>
                    </a:lnTo>
                    <a:lnTo>
                      <a:pt x="372" y="13"/>
                    </a:lnTo>
                    <a:lnTo>
                      <a:pt x="375" y="14"/>
                    </a:lnTo>
                    <a:lnTo>
                      <a:pt x="376" y="16"/>
                    </a:lnTo>
                    <a:lnTo>
                      <a:pt x="377" y="21"/>
                    </a:lnTo>
                    <a:lnTo>
                      <a:pt x="377" y="27"/>
                    </a:lnTo>
                    <a:lnTo>
                      <a:pt x="377" y="54"/>
                    </a:lnTo>
                    <a:lnTo>
                      <a:pt x="395" y="54"/>
                    </a:lnTo>
                    <a:lnTo>
                      <a:pt x="395"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9" name="Freeform 62"/>
              <p:cNvSpPr>
                <a:spLocks/>
              </p:cNvSpPr>
              <p:nvPr/>
            </p:nvSpPr>
            <p:spPr bwMode="auto">
              <a:xfrm>
                <a:off x="3304" y="2194"/>
                <a:ext cx="657" cy="182"/>
              </a:xfrm>
              <a:custGeom>
                <a:avLst/>
                <a:gdLst>
                  <a:gd name="T0" fmla="+- 0 3699 3304"/>
                  <a:gd name="T1" fmla="*/ T0 w 657"/>
                  <a:gd name="T2" fmla="+- 0 2194 2194"/>
                  <a:gd name="T3" fmla="*/ 2194 h 182"/>
                  <a:gd name="T4" fmla="+- 0 3694 3304"/>
                  <a:gd name="T5" fmla="*/ T4 w 657"/>
                  <a:gd name="T6" fmla="+- 0 2194 2194"/>
                  <a:gd name="T7" fmla="*/ 2194 h 182"/>
                  <a:gd name="T8" fmla="+- 0 3665 3304"/>
                  <a:gd name="T9" fmla="*/ T8 w 657"/>
                  <a:gd name="T10" fmla="+- 0 2205 2194"/>
                  <a:gd name="T11" fmla="*/ 2205 h 182"/>
                  <a:gd name="T12" fmla="+- 0 3666 3304"/>
                  <a:gd name="T13" fmla="*/ T12 w 657"/>
                  <a:gd name="T14" fmla="+- 0 2208 2194"/>
                  <a:gd name="T15" fmla="*/ 2208 h 182"/>
                  <a:gd name="T16" fmla="+- 0 3669 3304"/>
                  <a:gd name="T17" fmla="*/ T16 w 657"/>
                  <a:gd name="T18" fmla="+- 0 2207 2194"/>
                  <a:gd name="T19" fmla="*/ 2207 h 182"/>
                  <a:gd name="T20" fmla="+- 0 3671 3304"/>
                  <a:gd name="T21" fmla="*/ T20 w 657"/>
                  <a:gd name="T22" fmla="+- 0 2206 2194"/>
                  <a:gd name="T23" fmla="*/ 2206 h 182"/>
                  <a:gd name="T24" fmla="+- 0 3699 3304"/>
                  <a:gd name="T25" fmla="*/ T24 w 657"/>
                  <a:gd name="T26" fmla="+- 0 2206 2194"/>
                  <a:gd name="T27" fmla="*/ 2206 h 182"/>
                  <a:gd name="T28" fmla="+- 0 3699 3304"/>
                  <a:gd name="T29" fmla="*/ T28 w 657"/>
                  <a:gd name="T30" fmla="+- 0 2194 2194"/>
                  <a:gd name="T31" fmla="*/ 2194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395" y="0"/>
                    </a:moveTo>
                    <a:lnTo>
                      <a:pt x="390" y="0"/>
                    </a:lnTo>
                    <a:lnTo>
                      <a:pt x="361" y="11"/>
                    </a:lnTo>
                    <a:lnTo>
                      <a:pt x="362" y="14"/>
                    </a:lnTo>
                    <a:lnTo>
                      <a:pt x="365" y="13"/>
                    </a:lnTo>
                    <a:lnTo>
                      <a:pt x="367" y="12"/>
                    </a:lnTo>
                    <a:lnTo>
                      <a:pt x="395" y="12"/>
                    </a:lnTo>
                    <a:lnTo>
                      <a:pt x="39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0" name="Freeform 61"/>
              <p:cNvSpPr>
                <a:spLocks/>
              </p:cNvSpPr>
              <p:nvPr/>
            </p:nvSpPr>
            <p:spPr bwMode="auto">
              <a:xfrm>
                <a:off x="3304" y="2194"/>
                <a:ext cx="657" cy="182"/>
              </a:xfrm>
              <a:custGeom>
                <a:avLst/>
                <a:gdLst>
                  <a:gd name="T0" fmla="+- 0 3750 3304"/>
                  <a:gd name="T1" fmla="*/ T0 w 657"/>
                  <a:gd name="T2" fmla="+- 0 2194 2194"/>
                  <a:gd name="T3" fmla="*/ 2194 h 182"/>
                  <a:gd name="T4" fmla="+- 0 3744 3304"/>
                  <a:gd name="T5" fmla="*/ T4 w 657"/>
                  <a:gd name="T6" fmla="+- 0 2194 2194"/>
                  <a:gd name="T7" fmla="*/ 2194 h 182"/>
                  <a:gd name="T8" fmla="+- 0 3741 3304"/>
                  <a:gd name="T9" fmla="*/ T8 w 657"/>
                  <a:gd name="T10" fmla="+- 0 2195 2194"/>
                  <a:gd name="T11" fmla="*/ 2195 h 182"/>
                  <a:gd name="T12" fmla="+- 0 3737 3304"/>
                  <a:gd name="T13" fmla="*/ T12 w 657"/>
                  <a:gd name="T14" fmla="+- 0 2198 2194"/>
                  <a:gd name="T15" fmla="*/ 2198 h 182"/>
                  <a:gd name="T16" fmla="+- 0 3736 3304"/>
                  <a:gd name="T17" fmla="*/ T16 w 657"/>
                  <a:gd name="T18" fmla="+- 0 2201 2194"/>
                  <a:gd name="T19" fmla="*/ 2201 h 182"/>
                  <a:gd name="T20" fmla="+- 0 3736 3304"/>
                  <a:gd name="T21" fmla="*/ T20 w 657"/>
                  <a:gd name="T22" fmla="+- 0 2206 2194"/>
                  <a:gd name="T23" fmla="*/ 2206 h 182"/>
                  <a:gd name="T24" fmla="+- 0 3737 3304"/>
                  <a:gd name="T25" fmla="*/ T24 w 657"/>
                  <a:gd name="T26" fmla="+- 0 2208 2194"/>
                  <a:gd name="T27" fmla="*/ 2208 h 182"/>
                  <a:gd name="T28" fmla="+- 0 3741 3304"/>
                  <a:gd name="T29" fmla="*/ T28 w 657"/>
                  <a:gd name="T30" fmla="+- 0 2212 2194"/>
                  <a:gd name="T31" fmla="*/ 2212 h 182"/>
                  <a:gd name="T32" fmla="+- 0 3744 3304"/>
                  <a:gd name="T33" fmla="*/ T32 w 657"/>
                  <a:gd name="T34" fmla="+- 0 2213 2194"/>
                  <a:gd name="T35" fmla="*/ 2213 h 182"/>
                  <a:gd name="T36" fmla="+- 0 3750 3304"/>
                  <a:gd name="T37" fmla="*/ T36 w 657"/>
                  <a:gd name="T38" fmla="+- 0 2213 2194"/>
                  <a:gd name="T39" fmla="*/ 2213 h 182"/>
                  <a:gd name="T40" fmla="+- 0 3753 3304"/>
                  <a:gd name="T41" fmla="*/ T40 w 657"/>
                  <a:gd name="T42" fmla="+- 0 2212 2194"/>
                  <a:gd name="T43" fmla="*/ 2212 h 182"/>
                  <a:gd name="T44" fmla="+- 0 3757 3304"/>
                  <a:gd name="T45" fmla="*/ T44 w 657"/>
                  <a:gd name="T46" fmla="+- 0 2208 2194"/>
                  <a:gd name="T47" fmla="*/ 2208 h 182"/>
                  <a:gd name="T48" fmla="+- 0 3758 3304"/>
                  <a:gd name="T49" fmla="*/ T48 w 657"/>
                  <a:gd name="T50" fmla="+- 0 2206 2194"/>
                  <a:gd name="T51" fmla="*/ 2206 h 182"/>
                  <a:gd name="T52" fmla="+- 0 3758 3304"/>
                  <a:gd name="T53" fmla="*/ T52 w 657"/>
                  <a:gd name="T54" fmla="+- 0 2201 2194"/>
                  <a:gd name="T55" fmla="*/ 2201 h 182"/>
                  <a:gd name="T56" fmla="+- 0 3757 3304"/>
                  <a:gd name="T57" fmla="*/ T56 w 657"/>
                  <a:gd name="T58" fmla="+- 0 2198 2194"/>
                  <a:gd name="T59" fmla="*/ 2198 h 182"/>
                  <a:gd name="T60" fmla="+- 0 3753 3304"/>
                  <a:gd name="T61" fmla="*/ T60 w 657"/>
                  <a:gd name="T62" fmla="+- 0 2195 2194"/>
                  <a:gd name="T63" fmla="*/ 2195 h 182"/>
                  <a:gd name="T64" fmla="+- 0 3750 3304"/>
                  <a:gd name="T65" fmla="*/ T64 w 657"/>
                  <a:gd name="T66" fmla="+- 0 2194 2194"/>
                  <a:gd name="T67" fmla="*/ 2194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657" h="182">
                    <a:moveTo>
                      <a:pt x="446" y="0"/>
                    </a:moveTo>
                    <a:lnTo>
                      <a:pt x="440" y="0"/>
                    </a:lnTo>
                    <a:lnTo>
                      <a:pt x="437" y="1"/>
                    </a:lnTo>
                    <a:lnTo>
                      <a:pt x="433" y="4"/>
                    </a:lnTo>
                    <a:lnTo>
                      <a:pt x="432" y="7"/>
                    </a:lnTo>
                    <a:lnTo>
                      <a:pt x="432" y="12"/>
                    </a:lnTo>
                    <a:lnTo>
                      <a:pt x="433" y="14"/>
                    </a:lnTo>
                    <a:lnTo>
                      <a:pt x="437" y="18"/>
                    </a:lnTo>
                    <a:lnTo>
                      <a:pt x="440" y="19"/>
                    </a:lnTo>
                    <a:lnTo>
                      <a:pt x="446" y="19"/>
                    </a:lnTo>
                    <a:lnTo>
                      <a:pt x="449" y="18"/>
                    </a:lnTo>
                    <a:lnTo>
                      <a:pt x="453" y="14"/>
                    </a:lnTo>
                    <a:lnTo>
                      <a:pt x="454" y="12"/>
                    </a:lnTo>
                    <a:lnTo>
                      <a:pt x="454" y="7"/>
                    </a:lnTo>
                    <a:lnTo>
                      <a:pt x="453" y="4"/>
                    </a:lnTo>
                    <a:lnTo>
                      <a:pt x="449" y="1"/>
                    </a:lnTo>
                    <a:lnTo>
                      <a:pt x="4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1" name="Freeform 60"/>
              <p:cNvSpPr>
                <a:spLocks/>
              </p:cNvSpPr>
              <p:nvPr/>
            </p:nvSpPr>
            <p:spPr bwMode="auto">
              <a:xfrm>
                <a:off x="3304" y="2194"/>
                <a:ext cx="657" cy="182"/>
              </a:xfrm>
              <a:custGeom>
                <a:avLst/>
                <a:gdLst>
                  <a:gd name="T0" fmla="+- 0 3771 3304"/>
                  <a:gd name="T1" fmla="*/ T0 w 657"/>
                  <a:gd name="T2" fmla="+- 0 2328 2194"/>
                  <a:gd name="T3" fmla="*/ 2328 h 182"/>
                  <a:gd name="T4" fmla="+- 0 3723 3304"/>
                  <a:gd name="T5" fmla="*/ T4 w 657"/>
                  <a:gd name="T6" fmla="+- 0 2328 2194"/>
                  <a:gd name="T7" fmla="*/ 2328 h 182"/>
                  <a:gd name="T8" fmla="+- 0 3723 3304"/>
                  <a:gd name="T9" fmla="*/ T8 w 657"/>
                  <a:gd name="T10" fmla="+- 0 2332 2194"/>
                  <a:gd name="T11" fmla="*/ 2332 h 182"/>
                  <a:gd name="T12" fmla="+- 0 3771 3304"/>
                  <a:gd name="T13" fmla="*/ T12 w 657"/>
                  <a:gd name="T14" fmla="+- 0 2332 2194"/>
                  <a:gd name="T15" fmla="*/ 2332 h 182"/>
                  <a:gd name="T16" fmla="+- 0 3771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467" y="134"/>
                    </a:moveTo>
                    <a:lnTo>
                      <a:pt x="419" y="134"/>
                    </a:lnTo>
                    <a:lnTo>
                      <a:pt x="419" y="138"/>
                    </a:lnTo>
                    <a:lnTo>
                      <a:pt x="467" y="138"/>
                    </a:lnTo>
                    <a:lnTo>
                      <a:pt x="467"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2" name="Freeform 59"/>
              <p:cNvSpPr>
                <a:spLocks/>
              </p:cNvSpPr>
              <p:nvPr/>
            </p:nvSpPr>
            <p:spPr bwMode="auto">
              <a:xfrm>
                <a:off x="3304" y="2194"/>
                <a:ext cx="657" cy="182"/>
              </a:xfrm>
              <a:custGeom>
                <a:avLst/>
                <a:gdLst>
                  <a:gd name="T0" fmla="+- 0 3756 3304"/>
                  <a:gd name="T1" fmla="*/ T0 w 657"/>
                  <a:gd name="T2" fmla="+- 0 2253 2194"/>
                  <a:gd name="T3" fmla="*/ 2253 h 182"/>
                  <a:gd name="T4" fmla="+- 0 3732 3304"/>
                  <a:gd name="T5" fmla="*/ T4 w 657"/>
                  <a:gd name="T6" fmla="+- 0 2253 2194"/>
                  <a:gd name="T7" fmla="*/ 2253 h 182"/>
                  <a:gd name="T8" fmla="+- 0 3734 3304"/>
                  <a:gd name="T9" fmla="*/ T8 w 657"/>
                  <a:gd name="T10" fmla="+- 0 2254 2194"/>
                  <a:gd name="T11" fmla="*/ 2254 h 182"/>
                  <a:gd name="T12" fmla="+- 0 3736 3304"/>
                  <a:gd name="T13" fmla="*/ T12 w 657"/>
                  <a:gd name="T14" fmla="+- 0 2255 2194"/>
                  <a:gd name="T15" fmla="*/ 2255 h 182"/>
                  <a:gd name="T16" fmla="+- 0 3737 3304"/>
                  <a:gd name="T17" fmla="*/ T16 w 657"/>
                  <a:gd name="T18" fmla="+- 0 2257 2194"/>
                  <a:gd name="T19" fmla="*/ 2257 h 182"/>
                  <a:gd name="T20" fmla="+- 0 3738 3304"/>
                  <a:gd name="T21" fmla="*/ T20 w 657"/>
                  <a:gd name="T22" fmla="+- 0 2262 2194"/>
                  <a:gd name="T23" fmla="*/ 2262 h 182"/>
                  <a:gd name="T24" fmla="+- 0 3738 3304"/>
                  <a:gd name="T25" fmla="*/ T24 w 657"/>
                  <a:gd name="T26" fmla="+- 0 2268 2194"/>
                  <a:gd name="T27" fmla="*/ 2268 h 182"/>
                  <a:gd name="T28" fmla="+- 0 3738 3304"/>
                  <a:gd name="T29" fmla="*/ T28 w 657"/>
                  <a:gd name="T30" fmla="+- 0 2317 2194"/>
                  <a:gd name="T31" fmla="*/ 2317 h 182"/>
                  <a:gd name="T32" fmla="+- 0 3728 3304"/>
                  <a:gd name="T33" fmla="*/ T32 w 657"/>
                  <a:gd name="T34" fmla="+- 0 2328 2194"/>
                  <a:gd name="T35" fmla="*/ 2328 h 182"/>
                  <a:gd name="T36" fmla="+- 0 3766 3304"/>
                  <a:gd name="T37" fmla="*/ T36 w 657"/>
                  <a:gd name="T38" fmla="+- 0 2328 2194"/>
                  <a:gd name="T39" fmla="*/ 2328 h 182"/>
                  <a:gd name="T40" fmla="+- 0 3756 3304"/>
                  <a:gd name="T41" fmla="*/ T40 w 657"/>
                  <a:gd name="T42" fmla="+- 0 2317 2194"/>
                  <a:gd name="T43" fmla="*/ 2317 h 182"/>
                  <a:gd name="T44" fmla="+- 0 3756 3304"/>
                  <a:gd name="T45" fmla="*/ T44 w 657"/>
                  <a:gd name="T46" fmla="+- 0 2253 2194"/>
                  <a:gd name="T47" fmla="*/ 225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57" h="182">
                    <a:moveTo>
                      <a:pt x="452" y="59"/>
                    </a:moveTo>
                    <a:lnTo>
                      <a:pt x="428" y="59"/>
                    </a:lnTo>
                    <a:lnTo>
                      <a:pt x="430" y="60"/>
                    </a:lnTo>
                    <a:lnTo>
                      <a:pt x="432" y="61"/>
                    </a:lnTo>
                    <a:lnTo>
                      <a:pt x="433" y="63"/>
                    </a:lnTo>
                    <a:lnTo>
                      <a:pt x="434" y="68"/>
                    </a:lnTo>
                    <a:lnTo>
                      <a:pt x="434" y="74"/>
                    </a:lnTo>
                    <a:lnTo>
                      <a:pt x="434" y="123"/>
                    </a:lnTo>
                    <a:lnTo>
                      <a:pt x="424" y="134"/>
                    </a:lnTo>
                    <a:lnTo>
                      <a:pt x="462" y="134"/>
                    </a:lnTo>
                    <a:lnTo>
                      <a:pt x="452" y="123"/>
                    </a:lnTo>
                    <a:lnTo>
                      <a:pt x="452" y="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3" name="Freeform 58"/>
              <p:cNvSpPr>
                <a:spLocks/>
              </p:cNvSpPr>
              <p:nvPr/>
            </p:nvSpPr>
            <p:spPr bwMode="auto">
              <a:xfrm>
                <a:off x="3304" y="2194"/>
                <a:ext cx="657" cy="182"/>
              </a:xfrm>
              <a:custGeom>
                <a:avLst/>
                <a:gdLst>
                  <a:gd name="T0" fmla="+- 0 3756 3304"/>
                  <a:gd name="T1" fmla="*/ T0 w 657"/>
                  <a:gd name="T2" fmla="+- 0 2240 2194"/>
                  <a:gd name="T3" fmla="*/ 2240 h 182"/>
                  <a:gd name="T4" fmla="+- 0 3751 3304"/>
                  <a:gd name="T5" fmla="*/ T4 w 657"/>
                  <a:gd name="T6" fmla="+- 0 2240 2194"/>
                  <a:gd name="T7" fmla="*/ 2240 h 182"/>
                  <a:gd name="T8" fmla="+- 0 3722 3304"/>
                  <a:gd name="T9" fmla="*/ T8 w 657"/>
                  <a:gd name="T10" fmla="+- 0 2251 2194"/>
                  <a:gd name="T11" fmla="*/ 2251 h 182"/>
                  <a:gd name="T12" fmla="+- 0 3723 3304"/>
                  <a:gd name="T13" fmla="*/ T12 w 657"/>
                  <a:gd name="T14" fmla="+- 0 2255 2194"/>
                  <a:gd name="T15" fmla="*/ 2255 h 182"/>
                  <a:gd name="T16" fmla="+- 0 3726 3304"/>
                  <a:gd name="T17" fmla="*/ T16 w 657"/>
                  <a:gd name="T18" fmla="+- 0 2254 2194"/>
                  <a:gd name="T19" fmla="*/ 2254 h 182"/>
                  <a:gd name="T20" fmla="+- 0 3728 3304"/>
                  <a:gd name="T21" fmla="*/ T20 w 657"/>
                  <a:gd name="T22" fmla="+- 0 2253 2194"/>
                  <a:gd name="T23" fmla="*/ 2253 h 182"/>
                  <a:gd name="T24" fmla="+- 0 3756 3304"/>
                  <a:gd name="T25" fmla="*/ T24 w 657"/>
                  <a:gd name="T26" fmla="+- 0 2253 2194"/>
                  <a:gd name="T27" fmla="*/ 2253 h 182"/>
                  <a:gd name="T28" fmla="+- 0 3756 3304"/>
                  <a:gd name="T29" fmla="*/ T28 w 657"/>
                  <a:gd name="T30" fmla="+- 0 2240 2194"/>
                  <a:gd name="T31" fmla="*/ 2240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452" y="46"/>
                    </a:moveTo>
                    <a:lnTo>
                      <a:pt x="447" y="46"/>
                    </a:lnTo>
                    <a:lnTo>
                      <a:pt x="418" y="57"/>
                    </a:lnTo>
                    <a:lnTo>
                      <a:pt x="419" y="61"/>
                    </a:lnTo>
                    <a:lnTo>
                      <a:pt x="422" y="60"/>
                    </a:lnTo>
                    <a:lnTo>
                      <a:pt x="424" y="59"/>
                    </a:lnTo>
                    <a:lnTo>
                      <a:pt x="452" y="59"/>
                    </a:lnTo>
                    <a:lnTo>
                      <a:pt x="452"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4" name="Freeform 57"/>
              <p:cNvSpPr>
                <a:spLocks/>
              </p:cNvSpPr>
              <p:nvPr/>
            </p:nvSpPr>
            <p:spPr bwMode="auto">
              <a:xfrm>
                <a:off x="3304" y="2194"/>
                <a:ext cx="657" cy="182"/>
              </a:xfrm>
              <a:custGeom>
                <a:avLst/>
                <a:gdLst>
                  <a:gd name="T0" fmla="+- 0 3872 3304"/>
                  <a:gd name="T1" fmla="*/ T0 w 657"/>
                  <a:gd name="T2" fmla="+- 0 2355 2194"/>
                  <a:gd name="T3" fmla="*/ 2355 h 182"/>
                  <a:gd name="T4" fmla="+- 0 3866 3304"/>
                  <a:gd name="T5" fmla="*/ T4 w 657"/>
                  <a:gd name="T6" fmla="+- 0 2355 2194"/>
                  <a:gd name="T7" fmla="*/ 2355 h 182"/>
                  <a:gd name="T8" fmla="+- 0 3863 3304"/>
                  <a:gd name="T9" fmla="*/ T8 w 657"/>
                  <a:gd name="T10" fmla="+- 0 2356 2194"/>
                  <a:gd name="T11" fmla="*/ 2356 h 182"/>
                  <a:gd name="T12" fmla="+- 0 3859 3304"/>
                  <a:gd name="T13" fmla="*/ T12 w 657"/>
                  <a:gd name="T14" fmla="+- 0 2359 2194"/>
                  <a:gd name="T15" fmla="*/ 2359 h 182"/>
                  <a:gd name="T16" fmla="+- 0 3858 3304"/>
                  <a:gd name="T17" fmla="*/ T16 w 657"/>
                  <a:gd name="T18" fmla="+- 0 2361 2194"/>
                  <a:gd name="T19" fmla="*/ 2361 h 182"/>
                  <a:gd name="T20" fmla="+- 0 3858 3304"/>
                  <a:gd name="T21" fmla="*/ T20 w 657"/>
                  <a:gd name="T22" fmla="+- 0 2367 2194"/>
                  <a:gd name="T23" fmla="*/ 2367 h 182"/>
                  <a:gd name="T24" fmla="+- 0 3860 3304"/>
                  <a:gd name="T25" fmla="*/ T24 w 657"/>
                  <a:gd name="T26" fmla="+- 0 2369 2194"/>
                  <a:gd name="T27" fmla="*/ 2369 h 182"/>
                  <a:gd name="T28" fmla="+- 0 3865 3304"/>
                  <a:gd name="T29" fmla="*/ T28 w 657"/>
                  <a:gd name="T30" fmla="+- 0 2374 2194"/>
                  <a:gd name="T31" fmla="*/ 2374 h 182"/>
                  <a:gd name="T32" fmla="+- 0 3869 3304"/>
                  <a:gd name="T33" fmla="*/ T32 w 657"/>
                  <a:gd name="T34" fmla="+- 0 2375 2194"/>
                  <a:gd name="T35" fmla="*/ 2375 h 182"/>
                  <a:gd name="T36" fmla="+- 0 3879 3304"/>
                  <a:gd name="T37" fmla="*/ T36 w 657"/>
                  <a:gd name="T38" fmla="+- 0 2375 2194"/>
                  <a:gd name="T39" fmla="*/ 2375 h 182"/>
                  <a:gd name="T40" fmla="+- 0 3885 3304"/>
                  <a:gd name="T41" fmla="*/ T40 w 657"/>
                  <a:gd name="T42" fmla="+- 0 2373 2194"/>
                  <a:gd name="T43" fmla="*/ 2373 h 182"/>
                  <a:gd name="T44" fmla="+- 0 3897 3304"/>
                  <a:gd name="T45" fmla="*/ T44 w 657"/>
                  <a:gd name="T46" fmla="+- 0 2364 2194"/>
                  <a:gd name="T47" fmla="*/ 2364 h 182"/>
                  <a:gd name="T48" fmla="+- 0 3901 3304"/>
                  <a:gd name="T49" fmla="*/ T48 w 657"/>
                  <a:gd name="T50" fmla="+- 0 2359 2194"/>
                  <a:gd name="T51" fmla="*/ 2359 h 182"/>
                  <a:gd name="T52" fmla="+- 0 3884 3304"/>
                  <a:gd name="T53" fmla="*/ T52 w 657"/>
                  <a:gd name="T54" fmla="+- 0 2359 2194"/>
                  <a:gd name="T55" fmla="*/ 2359 h 182"/>
                  <a:gd name="T56" fmla="+- 0 3882 3304"/>
                  <a:gd name="T57" fmla="*/ T56 w 657"/>
                  <a:gd name="T58" fmla="+- 0 2358 2194"/>
                  <a:gd name="T59" fmla="*/ 2358 h 182"/>
                  <a:gd name="T60" fmla="+- 0 3879 3304"/>
                  <a:gd name="T61" fmla="*/ T60 w 657"/>
                  <a:gd name="T62" fmla="+- 0 2357 2194"/>
                  <a:gd name="T63" fmla="*/ 2357 h 182"/>
                  <a:gd name="T64" fmla="+- 0 3875 3304"/>
                  <a:gd name="T65" fmla="*/ T64 w 657"/>
                  <a:gd name="T66" fmla="+- 0 2356 2194"/>
                  <a:gd name="T67" fmla="*/ 2356 h 182"/>
                  <a:gd name="T68" fmla="+- 0 3872 3304"/>
                  <a:gd name="T69" fmla="*/ T68 w 657"/>
                  <a:gd name="T70" fmla="+- 0 2355 2194"/>
                  <a:gd name="T71" fmla="*/ 2355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657" h="182">
                    <a:moveTo>
                      <a:pt x="568" y="161"/>
                    </a:moveTo>
                    <a:lnTo>
                      <a:pt x="562" y="161"/>
                    </a:lnTo>
                    <a:lnTo>
                      <a:pt x="559" y="162"/>
                    </a:lnTo>
                    <a:lnTo>
                      <a:pt x="555" y="165"/>
                    </a:lnTo>
                    <a:lnTo>
                      <a:pt x="554" y="167"/>
                    </a:lnTo>
                    <a:lnTo>
                      <a:pt x="554" y="173"/>
                    </a:lnTo>
                    <a:lnTo>
                      <a:pt x="556" y="175"/>
                    </a:lnTo>
                    <a:lnTo>
                      <a:pt x="561" y="180"/>
                    </a:lnTo>
                    <a:lnTo>
                      <a:pt x="565" y="181"/>
                    </a:lnTo>
                    <a:lnTo>
                      <a:pt x="575" y="181"/>
                    </a:lnTo>
                    <a:lnTo>
                      <a:pt x="581" y="179"/>
                    </a:lnTo>
                    <a:lnTo>
                      <a:pt x="593" y="170"/>
                    </a:lnTo>
                    <a:lnTo>
                      <a:pt x="597" y="165"/>
                    </a:lnTo>
                    <a:lnTo>
                      <a:pt x="580" y="165"/>
                    </a:lnTo>
                    <a:lnTo>
                      <a:pt x="578" y="164"/>
                    </a:lnTo>
                    <a:lnTo>
                      <a:pt x="575" y="163"/>
                    </a:lnTo>
                    <a:lnTo>
                      <a:pt x="571" y="162"/>
                    </a:lnTo>
                    <a:lnTo>
                      <a:pt x="568" y="1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5" name="Freeform 56"/>
              <p:cNvSpPr>
                <a:spLocks/>
              </p:cNvSpPr>
              <p:nvPr/>
            </p:nvSpPr>
            <p:spPr bwMode="auto">
              <a:xfrm>
                <a:off x="3304" y="2194"/>
                <a:ext cx="657" cy="182"/>
              </a:xfrm>
              <a:custGeom>
                <a:avLst/>
                <a:gdLst>
                  <a:gd name="T0" fmla="+- 0 3899 3304"/>
                  <a:gd name="T1" fmla="*/ T0 w 657"/>
                  <a:gd name="T2" fmla="+- 0 2243 2194"/>
                  <a:gd name="T3" fmla="*/ 2243 h 182"/>
                  <a:gd name="T4" fmla="+- 0 3853 3304"/>
                  <a:gd name="T5" fmla="*/ T4 w 657"/>
                  <a:gd name="T6" fmla="+- 0 2243 2194"/>
                  <a:gd name="T7" fmla="*/ 2243 h 182"/>
                  <a:gd name="T8" fmla="+- 0 3853 3304"/>
                  <a:gd name="T9" fmla="*/ T8 w 657"/>
                  <a:gd name="T10" fmla="+- 0 2246 2194"/>
                  <a:gd name="T11" fmla="*/ 2246 h 182"/>
                  <a:gd name="T12" fmla="+- 0 3857 3304"/>
                  <a:gd name="T13" fmla="*/ T12 w 657"/>
                  <a:gd name="T14" fmla="+- 0 2247 2194"/>
                  <a:gd name="T15" fmla="*/ 2247 h 182"/>
                  <a:gd name="T16" fmla="+- 0 3860 3304"/>
                  <a:gd name="T17" fmla="*/ T16 w 657"/>
                  <a:gd name="T18" fmla="+- 0 2248 2194"/>
                  <a:gd name="T19" fmla="*/ 2248 h 182"/>
                  <a:gd name="T20" fmla="+- 0 3906 3304"/>
                  <a:gd name="T21" fmla="*/ T20 w 657"/>
                  <a:gd name="T22" fmla="+- 0 2328 2194"/>
                  <a:gd name="T23" fmla="*/ 2328 h 182"/>
                  <a:gd name="T24" fmla="+- 0 3896 3304"/>
                  <a:gd name="T25" fmla="*/ T24 w 657"/>
                  <a:gd name="T26" fmla="+- 0 2350 2194"/>
                  <a:gd name="T27" fmla="*/ 2350 h 182"/>
                  <a:gd name="T28" fmla="+- 0 3894 3304"/>
                  <a:gd name="T29" fmla="*/ T28 w 657"/>
                  <a:gd name="T30" fmla="+- 0 2354 2194"/>
                  <a:gd name="T31" fmla="*/ 2354 h 182"/>
                  <a:gd name="T32" fmla="+- 0 3889 3304"/>
                  <a:gd name="T33" fmla="*/ T32 w 657"/>
                  <a:gd name="T34" fmla="+- 0 2358 2194"/>
                  <a:gd name="T35" fmla="*/ 2358 h 182"/>
                  <a:gd name="T36" fmla="+- 0 3886 3304"/>
                  <a:gd name="T37" fmla="*/ T36 w 657"/>
                  <a:gd name="T38" fmla="+- 0 2359 2194"/>
                  <a:gd name="T39" fmla="*/ 2359 h 182"/>
                  <a:gd name="T40" fmla="+- 0 3901 3304"/>
                  <a:gd name="T41" fmla="*/ T40 w 657"/>
                  <a:gd name="T42" fmla="+- 0 2359 2194"/>
                  <a:gd name="T43" fmla="*/ 2359 h 182"/>
                  <a:gd name="T44" fmla="+- 0 3902 3304"/>
                  <a:gd name="T45" fmla="*/ T44 w 657"/>
                  <a:gd name="T46" fmla="+- 0 2357 2194"/>
                  <a:gd name="T47" fmla="*/ 2357 h 182"/>
                  <a:gd name="T48" fmla="+- 0 3906 3304"/>
                  <a:gd name="T49" fmla="*/ T48 w 657"/>
                  <a:gd name="T50" fmla="+- 0 2349 2194"/>
                  <a:gd name="T51" fmla="*/ 2349 h 182"/>
                  <a:gd name="T52" fmla="+- 0 3924 3304"/>
                  <a:gd name="T53" fmla="*/ T52 w 657"/>
                  <a:gd name="T54" fmla="+- 0 2308 2194"/>
                  <a:gd name="T55" fmla="*/ 2308 h 182"/>
                  <a:gd name="T56" fmla="+- 0 3914 3304"/>
                  <a:gd name="T57" fmla="*/ T56 w 657"/>
                  <a:gd name="T58" fmla="+- 0 2308 2194"/>
                  <a:gd name="T59" fmla="*/ 2308 h 182"/>
                  <a:gd name="T60" fmla="+- 0 3891 3304"/>
                  <a:gd name="T61" fmla="*/ T60 w 657"/>
                  <a:gd name="T62" fmla="+- 0 2264 2194"/>
                  <a:gd name="T63" fmla="*/ 2264 h 182"/>
                  <a:gd name="T64" fmla="+- 0 3888 3304"/>
                  <a:gd name="T65" fmla="*/ T64 w 657"/>
                  <a:gd name="T66" fmla="+- 0 2259 2194"/>
                  <a:gd name="T67" fmla="*/ 2259 h 182"/>
                  <a:gd name="T68" fmla="+- 0 3887 3304"/>
                  <a:gd name="T69" fmla="*/ T68 w 657"/>
                  <a:gd name="T70" fmla="+- 0 2256 2194"/>
                  <a:gd name="T71" fmla="*/ 2256 h 182"/>
                  <a:gd name="T72" fmla="+- 0 3887 3304"/>
                  <a:gd name="T73" fmla="*/ T72 w 657"/>
                  <a:gd name="T74" fmla="+- 0 2251 2194"/>
                  <a:gd name="T75" fmla="*/ 2251 h 182"/>
                  <a:gd name="T76" fmla="+- 0 3888 3304"/>
                  <a:gd name="T77" fmla="*/ T76 w 657"/>
                  <a:gd name="T78" fmla="+- 0 2250 2194"/>
                  <a:gd name="T79" fmla="*/ 2250 h 182"/>
                  <a:gd name="T80" fmla="+- 0 3891 3304"/>
                  <a:gd name="T81" fmla="*/ T80 w 657"/>
                  <a:gd name="T82" fmla="+- 0 2247 2194"/>
                  <a:gd name="T83" fmla="*/ 2247 h 182"/>
                  <a:gd name="T84" fmla="+- 0 3894 3304"/>
                  <a:gd name="T85" fmla="*/ T84 w 657"/>
                  <a:gd name="T86" fmla="+- 0 2246 2194"/>
                  <a:gd name="T87" fmla="*/ 2246 h 182"/>
                  <a:gd name="T88" fmla="+- 0 3899 3304"/>
                  <a:gd name="T89" fmla="*/ T88 w 657"/>
                  <a:gd name="T90" fmla="+- 0 2246 2194"/>
                  <a:gd name="T91" fmla="*/ 2246 h 182"/>
                  <a:gd name="T92" fmla="+- 0 3899 3304"/>
                  <a:gd name="T93" fmla="*/ T92 w 657"/>
                  <a:gd name="T94" fmla="+- 0 2243 2194"/>
                  <a:gd name="T95" fmla="*/ 224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657" h="182">
                    <a:moveTo>
                      <a:pt x="595" y="49"/>
                    </a:moveTo>
                    <a:lnTo>
                      <a:pt x="549" y="49"/>
                    </a:lnTo>
                    <a:lnTo>
                      <a:pt x="549" y="52"/>
                    </a:lnTo>
                    <a:lnTo>
                      <a:pt x="553" y="53"/>
                    </a:lnTo>
                    <a:lnTo>
                      <a:pt x="556" y="54"/>
                    </a:lnTo>
                    <a:lnTo>
                      <a:pt x="602" y="134"/>
                    </a:lnTo>
                    <a:lnTo>
                      <a:pt x="592" y="156"/>
                    </a:lnTo>
                    <a:lnTo>
                      <a:pt x="590" y="160"/>
                    </a:lnTo>
                    <a:lnTo>
                      <a:pt x="585" y="164"/>
                    </a:lnTo>
                    <a:lnTo>
                      <a:pt x="582" y="165"/>
                    </a:lnTo>
                    <a:lnTo>
                      <a:pt x="597" y="165"/>
                    </a:lnTo>
                    <a:lnTo>
                      <a:pt x="598" y="163"/>
                    </a:lnTo>
                    <a:lnTo>
                      <a:pt x="602" y="155"/>
                    </a:lnTo>
                    <a:lnTo>
                      <a:pt x="620" y="114"/>
                    </a:lnTo>
                    <a:lnTo>
                      <a:pt x="610" y="114"/>
                    </a:lnTo>
                    <a:lnTo>
                      <a:pt x="587" y="70"/>
                    </a:lnTo>
                    <a:lnTo>
                      <a:pt x="584" y="65"/>
                    </a:lnTo>
                    <a:lnTo>
                      <a:pt x="583" y="62"/>
                    </a:lnTo>
                    <a:lnTo>
                      <a:pt x="583" y="57"/>
                    </a:lnTo>
                    <a:lnTo>
                      <a:pt x="584" y="56"/>
                    </a:lnTo>
                    <a:lnTo>
                      <a:pt x="587" y="53"/>
                    </a:lnTo>
                    <a:lnTo>
                      <a:pt x="590" y="52"/>
                    </a:lnTo>
                    <a:lnTo>
                      <a:pt x="595" y="52"/>
                    </a:lnTo>
                    <a:lnTo>
                      <a:pt x="595"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6" name="Freeform 55"/>
              <p:cNvSpPr>
                <a:spLocks/>
              </p:cNvSpPr>
              <p:nvPr/>
            </p:nvSpPr>
            <p:spPr bwMode="auto">
              <a:xfrm>
                <a:off x="3304" y="2194"/>
                <a:ext cx="657" cy="182"/>
              </a:xfrm>
              <a:custGeom>
                <a:avLst/>
                <a:gdLst>
                  <a:gd name="T0" fmla="+- 0 3845 3304"/>
                  <a:gd name="T1" fmla="*/ T0 w 657"/>
                  <a:gd name="T2" fmla="+- 0 2328 2194"/>
                  <a:gd name="T3" fmla="*/ 2328 h 182"/>
                  <a:gd name="T4" fmla="+- 0 3787 3304"/>
                  <a:gd name="T5" fmla="*/ T4 w 657"/>
                  <a:gd name="T6" fmla="+- 0 2328 2194"/>
                  <a:gd name="T7" fmla="*/ 2328 h 182"/>
                  <a:gd name="T8" fmla="+- 0 3787 3304"/>
                  <a:gd name="T9" fmla="*/ T8 w 657"/>
                  <a:gd name="T10" fmla="+- 0 2332 2194"/>
                  <a:gd name="T11" fmla="*/ 2332 h 182"/>
                  <a:gd name="T12" fmla="+- 0 3845 3304"/>
                  <a:gd name="T13" fmla="*/ T12 w 657"/>
                  <a:gd name="T14" fmla="+- 0 2332 2194"/>
                  <a:gd name="T15" fmla="*/ 2332 h 182"/>
                  <a:gd name="T16" fmla="+- 0 3845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541" y="134"/>
                    </a:moveTo>
                    <a:lnTo>
                      <a:pt x="483" y="134"/>
                    </a:lnTo>
                    <a:lnTo>
                      <a:pt x="483" y="138"/>
                    </a:lnTo>
                    <a:lnTo>
                      <a:pt x="541" y="138"/>
                    </a:lnTo>
                    <a:lnTo>
                      <a:pt x="541"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7" name="Freeform 54"/>
              <p:cNvSpPr>
                <a:spLocks/>
              </p:cNvSpPr>
              <p:nvPr/>
            </p:nvSpPr>
            <p:spPr bwMode="auto">
              <a:xfrm>
                <a:off x="3304" y="2194"/>
                <a:ext cx="657" cy="182"/>
              </a:xfrm>
              <a:custGeom>
                <a:avLst/>
                <a:gdLst>
                  <a:gd name="T0" fmla="+- 0 3823 3304"/>
                  <a:gd name="T1" fmla="*/ T0 w 657"/>
                  <a:gd name="T2" fmla="+- 0 2250 2194"/>
                  <a:gd name="T3" fmla="*/ 2250 h 182"/>
                  <a:gd name="T4" fmla="+- 0 3805 3304"/>
                  <a:gd name="T5" fmla="*/ T4 w 657"/>
                  <a:gd name="T6" fmla="+- 0 2250 2194"/>
                  <a:gd name="T7" fmla="*/ 2250 h 182"/>
                  <a:gd name="T8" fmla="+- 0 3805 3304"/>
                  <a:gd name="T9" fmla="*/ T8 w 657"/>
                  <a:gd name="T10" fmla="+- 0 2317 2194"/>
                  <a:gd name="T11" fmla="*/ 2317 h 182"/>
                  <a:gd name="T12" fmla="+- 0 3805 3304"/>
                  <a:gd name="T13" fmla="*/ T12 w 657"/>
                  <a:gd name="T14" fmla="+- 0 2319 2194"/>
                  <a:gd name="T15" fmla="*/ 2319 h 182"/>
                  <a:gd name="T16" fmla="+- 0 3803 3304"/>
                  <a:gd name="T17" fmla="*/ T16 w 657"/>
                  <a:gd name="T18" fmla="+- 0 2323 2194"/>
                  <a:gd name="T19" fmla="*/ 2323 h 182"/>
                  <a:gd name="T20" fmla="+- 0 3801 3304"/>
                  <a:gd name="T21" fmla="*/ T20 w 657"/>
                  <a:gd name="T22" fmla="+- 0 2325 2194"/>
                  <a:gd name="T23" fmla="*/ 2325 h 182"/>
                  <a:gd name="T24" fmla="+- 0 3797 3304"/>
                  <a:gd name="T25" fmla="*/ T24 w 657"/>
                  <a:gd name="T26" fmla="+- 0 2328 2194"/>
                  <a:gd name="T27" fmla="*/ 2328 h 182"/>
                  <a:gd name="T28" fmla="+- 0 3794 3304"/>
                  <a:gd name="T29" fmla="*/ T28 w 657"/>
                  <a:gd name="T30" fmla="+- 0 2328 2194"/>
                  <a:gd name="T31" fmla="*/ 2328 h 182"/>
                  <a:gd name="T32" fmla="+- 0 3832 3304"/>
                  <a:gd name="T33" fmla="*/ T32 w 657"/>
                  <a:gd name="T34" fmla="+- 0 2328 2194"/>
                  <a:gd name="T35" fmla="*/ 2328 h 182"/>
                  <a:gd name="T36" fmla="+- 0 3828 3304"/>
                  <a:gd name="T37" fmla="*/ T36 w 657"/>
                  <a:gd name="T38" fmla="+- 0 2327 2194"/>
                  <a:gd name="T39" fmla="*/ 2327 h 182"/>
                  <a:gd name="T40" fmla="+- 0 3824 3304"/>
                  <a:gd name="T41" fmla="*/ T40 w 657"/>
                  <a:gd name="T42" fmla="+- 0 2322 2194"/>
                  <a:gd name="T43" fmla="*/ 2322 h 182"/>
                  <a:gd name="T44" fmla="+- 0 3823 3304"/>
                  <a:gd name="T45" fmla="*/ T44 w 657"/>
                  <a:gd name="T46" fmla="+- 0 2317 2194"/>
                  <a:gd name="T47" fmla="*/ 2317 h 182"/>
                  <a:gd name="T48" fmla="+- 0 3823 3304"/>
                  <a:gd name="T49" fmla="*/ T48 w 657"/>
                  <a:gd name="T50" fmla="+- 0 2250 2194"/>
                  <a:gd name="T51" fmla="*/ 225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657" h="182">
                    <a:moveTo>
                      <a:pt x="519" y="56"/>
                    </a:moveTo>
                    <a:lnTo>
                      <a:pt x="501" y="56"/>
                    </a:lnTo>
                    <a:lnTo>
                      <a:pt x="501" y="123"/>
                    </a:lnTo>
                    <a:lnTo>
                      <a:pt x="501" y="125"/>
                    </a:lnTo>
                    <a:lnTo>
                      <a:pt x="499" y="129"/>
                    </a:lnTo>
                    <a:lnTo>
                      <a:pt x="497" y="131"/>
                    </a:lnTo>
                    <a:lnTo>
                      <a:pt x="493" y="134"/>
                    </a:lnTo>
                    <a:lnTo>
                      <a:pt x="490" y="134"/>
                    </a:lnTo>
                    <a:lnTo>
                      <a:pt x="528" y="134"/>
                    </a:lnTo>
                    <a:lnTo>
                      <a:pt x="524" y="133"/>
                    </a:lnTo>
                    <a:lnTo>
                      <a:pt x="520" y="128"/>
                    </a:lnTo>
                    <a:lnTo>
                      <a:pt x="519" y="123"/>
                    </a:lnTo>
                    <a:lnTo>
                      <a:pt x="519" y="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8" name="Freeform 53"/>
              <p:cNvSpPr>
                <a:spLocks/>
              </p:cNvSpPr>
              <p:nvPr/>
            </p:nvSpPr>
            <p:spPr bwMode="auto">
              <a:xfrm>
                <a:off x="3304" y="2194"/>
                <a:ext cx="657" cy="182"/>
              </a:xfrm>
              <a:custGeom>
                <a:avLst/>
                <a:gdLst>
                  <a:gd name="T0" fmla="+- 0 3960 3304"/>
                  <a:gd name="T1" fmla="*/ T0 w 657"/>
                  <a:gd name="T2" fmla="+- 0 2243 2194"/>
                  <a:gd name="T3" fmla="*/ 2243 h 182"/>
                  <a:gd name="T4" fmla="+- 0 3928 3304"/>
                  <a:gd name="T5" fmla="*/ T4 w 657"/>
                  <a:gd name="T6" fmla="+- 0 2243 2194"/>
                  <a:gd name="T7" fmla="*/ 2243 h 182"/>
                  <a:gd name="T8" fmla="+- 0 3928 3304"/>
                  <a:gd name="T9" fmla="*/ T8 w 657"/>
                  <a:gd name="T10" fmla="+- 0 2246 2194"/>
                  <a:gd name="T11" fmla="*/ 2246 h 182"/>
                  <a:gd name="T12" fmla="+- 0 3931 3304"/>
                  <a:gd name="T13" fmla="*/ T12 w 657"/>
                  <a:gd name="T14" fmla="+- 0 2246 2194"/>
                  <a:gd name="T15" fmla="*/ 2246 h 182"/>
                  <a:gd name="T16" fmla="+- 0 3934 3304"/>
                  <a:gd name="T17" fmla="*/ T16 w 657"/>
                  <a:gd name="T18" fmla="+- 0 2247 2194"/>
                  <a:gd name="T19" fmla="*/ 2247 h 182"/>
                  <a:gd name="T20" fmla="+- 0 3938 3304"/>
                  <a:gd name="T21" fmla="*/ T20 w 657"/>
                  <a:gd name="T22" fmla="+- 0 2254 2194"/>
                  <a:gd name="T23" fmla="*/ 2254 h 182"/>
                  <a:gd name="T24" fmla="+- 0 3938 3304"/>
                  <a:gd name="T25" fmla="*/ T24 w 657"/>
                  <a:gd name="T26" fmla="+- 0 2257 2194"/>
                  <a:gd name="T27" fmla="*/ 2257 h 182"/>
                  <a:gd name="T28" fmla="+- 0 3914 3304"/>
                  <a:gd name="T29" fmla="*/ T28 w 657"/>
                  <a:gd name="T30" fmla="+- 0 2308 2194"/>
                  <a:gd name="T31" fmla="*/ 2308 h 182"/>
                  <a:gd name="T32" fmla="+- 0 3924 3304"/>
                  <a:gd name="T33" fmla="*/ T32 w 657"/>
                  <a:gd name="T34" fmla="+- 0 2308 2194"/>
                  <a:gd name="T35" fmla="*/ 2308 h 182"/>
                  <a:gd name="T36" fmla="+- 0 3946 3304"/>
                  <a:gd name="T37" fmla="*/ T36 w 657"/>
                  <a:gd name="T38" fmla="+- 0 2259 2194"/>
                  <a:gd name="T39" fmla="*/ 2259 h 182"/>
                  <a:gd name="T40" fmla="+- 0 3948 3304"/>
                  <a:gd name="T41" fmla="*/ T40 w 657"/>
                  <a:gd name="T42" fmla="+- 0 2256 2194"/>
                  <a:gd name="T43" fmla="*/ 2256 h 182"/>
                  <a:gd name="T44" fmla="+- 0 3949 3304"/>
                  <a:gd name="T45" fmla="*/ T44 w 657"/>
                  <a:gd name="T46" fmla="+- 0 2253 2194"/>
                  <a:gd name="T47" fmla="*/ 2253 h 182"/>
                  <a:gd name="T48" fmla="+- 0 3960 3304"/>
                  <a:gd name="T49" fmla="*/ T48 w 657"/>
                  <a:gd name="T50" fmla="+- 0 2246 2194"/>
                  <a:gd name="T51" fmla="*/ 2246 h 182"/>
                  <a:gd name="T52" fmla="+- 0 3960 3304"/>
                  <a:gd name="T53" fmla="*/ T52 w 657"/>
                  <a:gd name="T54" fmla="+- 0 2243 2194"/>
                  <a:gd name="T55" fmla="*/ 224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657" h="182">
                    <a:moveTo>
                      <a:pt x="656" y="49"/>
                    </a:moveTo>
                    <a:lnTo>
                      <a:pt x="624" y="49"/>
                    </a:lnTo>
                    <a:lnTo>
                      <a:pt x="624" y="52"/>
                    </a:lnTo>
                    <a:lnTo>
                      <a:pt x="627" y="52"/>
                    </a:lnTo>
                    <a:lnTo>
                      <a:pt x="630" y="53"/>
                    </a:lnTo>
                    <a:lnTo>
                      <a:pt x="634" y="60"/>
                    </a:lnTo>
                    <a:lnTo>
                      <a:pt x="634" y="63"/>
                    </a:lnTo>
                    <a:lnTo>
                      <a:pt x="610" y="114"/>
                    </a:lnTo>
                    <a:lnTo>
                      <a:pt x="620" y="114"/>
                    </a:lnTo>
                    <a:lnTo>
                      <a:pt x="642" y="65"/>
                    </a:lnTo>
                    <a:lnTo>
                      <a:pt x="644" y="62"/>
                    </a:lnTo>
                    <a:lnTo>
                      <a:pt x="645" y="59"/>
                    </a:lnTo>
                    <a:lnTo>
                      <a:pt x="656" y="52"/>
                    </a:lnTo>
                    <a:lnTo>
                      <a:pt x="656"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9" name="Freeform 52"/>
              <p:cNvSpPr>
                <a:spLocks/>
              </p:cNvSpPr>
              <p:nvPr/>
            </p:nvSpPr>
            <p:spPr bwMode="auto">
              <a:xfrm>
                <a:off x="3304" y="2194"/>
                <a:ext cx="657" cy="182"/>
              </a:xfrm>
              <a:custGeom>
                <a:avLst/>
                <a:gdLst>
                  <a:gd name="T0" fmla="+- 0 3848 3304"/>
                  <a:gd name="T1" fmla="*/ T0 w 657"/>
                  <a:gd name="T2" fmla="+- 0 2243 2194"/>
                  <a:gd name="T3" fmla="*/ 2243 h 182"/>
                  <a:gd name="T4" fmla="+- 0 3786 3304"/>
                  <a:gd name="T5" fmla="*/ T4 w 657"/>
                  <a:gd name="T6" fmla="+- 0 2243 2194"/>
                  <a:gd name="T7" fmla="*/ 2243 h 182"/>
                  <a:gd name="T8" fmla="+- 0 3786 3304"/>
                  <a:gd name="T9" fmla="*/ T8 w 657"/>
                  <a:gd name="T10" fmla="+- 0 2250 2194"/>
                  <a:gd name="T11" fmla="*/ 2250 h 182"/>
                  <a:gd name="T12" fmla="+- 0 3848 3304"/>
                  <a:gd name="T13" fmla="*/ T12 w 657"/>
                  <a:gd name="T14" fmla="+- 0 2250 2194"/>
                  <a:gd name="T15" fmla="*/ 2250 h 182"/>
                  <a:gd name="T16" fmla="+- 0 3848 3304"/>
                  <a:gd name="T17" fmla="*/ T16 w 657"/>
                  <a:gd name="T18" fmla="+- 0 2243 2194"/>
                  <a:gd name="T19" fmla="*/ 2243 h 182"/>
                </a:gdLst>
                <a:ahLst/>
                <a:cxnLst>
                  <a:cxn ang="0">
                    <a:pos x="T1" y="T3"/>
                  </a:cxn>
                  <a:cxn ang="0">
                    <a:pos x="T5" y="T7"/>
                  </a:cxn>
                  <a:cxn ang="0">
                    <a:pos x="T9" y="T11"/>
                  </a:cxn>
                  <a:cxn ang="0">
                    <a:pos x="T13" y="T15"/>
                  </a:cxn>
                  <a:cxn ang="0">
                    <a:pos x="T17" y="T19"/>
                  </a:cxn>
                </a:cxnLst>
                <a:rect l="0" t="0" r="r" b="b"/>
                <a:pathLst>
                  <a:path w="657" h="182">
                    <a:moveTo>
                      <a:pt x="544" y="49"/>
                    </a:moveTo>
                    <a:lnTo>
                      <a:pt x="482" y="49"/>
                    </a:lnTo>
                    <a:lnTo>
                      <a:pt x="482" y="56"/>
                    </a:lnTo>
                    <a:lnTo>
                      <a:pt x="544" y="56"/>
                    </a:lnTo>
                    <a:lnTo>
                      <a:pt x="544"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0" name="Freeform 51"/>
              <p:cNvSpPr>
                <a:spLocks/>
              </p:cNvSpPr>
              <p:nvPr/>
            </p:nvSpPr>
            <p:spPr bwMode="auto">
              <a:xfrm>
                <a:off x="3304" y="2194"/>
                <a:ext cx="657" cy="182"/>
              </a:xfrm>
              <a:custGeom>
                <a:avLst/>
                <a:gdLst>
                  <a:gd name="T0" fmla="+- 0 3853 3304"/>
                  <a:gd name="T1" fmla="*/ T0 w 657"/>
                  <a:gd name="T2" fmla="+- 0 2194 2194"/>
                  <a:gd name="T3" fmla="*/ 2194 h 182"/>
                  <a:gd name="T4" fmla="+- 0 3838 3304"/>
                  <a:gd name="T5" fmla="*/ T4 w 657"/>
                  <a:gd name="T6" fmla="+- 0 2194 2194"/>
                  <a:gd name="T7" fmla="*/ 2194 h 182"/>
                  <a:gd name="T8" fmla="+- 0 3831 3304"/>
                  <a:gd name="T9" fmla="*/ T8 w 657"/>
                  <a:gd name="T10" fmla="+- 0 2196 2194"/>
                  <a:gd name="T11" fmla="*/ 2196 h 182"/>
                  <a:gd name="T12" fmla="+- 0 3818 3304"/>
                  <a:gd name="T13" fmla="*/ T12 w 657"/>
                  <a:gd name="T14" fmla="+- 0 2203 2194"/>
                  <a:gd name="T15" fmla="*/ 2203 h 182"/>
                  <a:gd name="T16" fmla="+- 0 3813 3304"/>
                  <a:gd name="T17" fmla="*/ T16 w 657"/>
                  <a:gd name="T18" fmla="+- 0 2208 2194"/>
                  <a:gd name="T19" fmla="*/ 2208 h 182"/>
                  <a:gd name="T20" fmla="+- 0 3807 3304"/>
                  <a:gd name="T21" fmla="*/ T20 w 657"/>
                  <a:gd name="T22" fmla="+- 0 2221 2194"/>
                  <a:gd name="T23" fmla="*/ 2221 h 182"/>
                  <a:gd name="T24" fmla="+- 0 3805 3304"/>
                  <a:gd name="T25" fmla="*/ T24 w 657"/>
                  <a:gd name="T26" fmla="+- 0 2228 2194"/>
                  <a:gd name="T27" fmla="*/ 2228 h 182"/>
                  <a:gd name="T28" fmla="+- 0 3805 3304"/>
                  <a:gd name="T29" fmla="*/ T28 w 657"/>
                  <a:gd name="T30" fmla="+- 0 2243 2194"/>
                  <a:gd name="T31" fmla="*/ 2243 h 182"/>
                  <a:gd name="T32" fmla="+- 0 3823 3304"/>
                  <a:gd name="T33" fmla="*/ T32 w 657"/>
                  <a:gd name="T34" fmla="+- 0 2243 2194"/>
                  <a:gd name="T35" fmla="*/ 2243 h 182"/>
                  <a:gd name="T36" fmla="+- 0 3823 3304"/>
                  <a:gd name="T37" fmla="*/ T36 w 657"/>
                  <a:gd name="T38" fmla="+- 0 2221 2194"/>
                  <a:gd name="T39" fmla="*/ 2221 h 182"/>
                  <a:gd name="T40" fmla="+- 0 3823 3304"/>
                  <a:gd name="T41" fmla="*/ T40 w 657"/>
                  <a:gd name="T42" fmla="+- 0 2214 2194"/>
                  <a:gd name="T43" fmla="*/ 2214 h 182"/>
                  <a:gd name="T44" fmla="+- 0 3834 3304"/>
                  <a:gd name="T45" fmla="*/ T44 w 657"/>
                  <a:gd name="T46" fmla="+- 0 2201 2194"/>
                  <a:gd name="T47" fmla="*/ 2201 h 182"/>
                  <a:gd name="T48" fmla="+- 0 3867 3304"/>
                  <a:gd name="T49" fmla="*/ T48 w 657"/>
                  <a:gd name="T50" fmla="+- 0 2201 2194"/>
                  <a:gd name="T51" fmla="*/ 2201 h 182"/>
                  <a:gd name="T52" fmla="+- 0 3860 3304"/>
                  <a:gd name="T53" fmla="*/ T52 w 657"/>
                  <a:gd name="T54" fmla="+- 0 2196 2194"/>
                  <a:gd name="T55" fmla="*/ 2196 h 182"/>
                  <a:gd name="T56" fmla="+- 0 3853 3304"/>
                  <a:gd name="T57" fmla="*/ T56 w 657"/>
                  <a:gd name="T58" fmla="+- 0 2194 2194"/>
                  <a:gd name="T59" fmla="*/ 2194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Lst>
                <a:rect l="0" t="0" r="r" b="b"/>
                <a:pathLst>
                  <a:path w="657" h="182">
                    <a:moveTo>
                      <a:pt x="549" y="0"/>
                    </a:moveTo>
                    <a:lnTo>
                      <a:pt x="534" y="0"/>
                    </a:lnTo>
                    <a:lnTo>
                      <a:pt x="527" y="2"/>
                    </a:lnTo>
                    <a:lnTo>
                      <a:pt x="514" y="9"/>
                    </a:lnTo>
                    <a:lnTo>
                      <a:pt x="509" y="14"/>
                    </a:lnTo>
                    <a:lnTo>
                      <a:pt x="503" y="27"/>
                    </a:lnTo>
                    <a:lnTo>
                      <a:pt x="501" y="34"/>
                    </a:lnTo>
                    <a:lnTo>
                      <a:pt x="501" y="49"/>
                    </a:lnTo>
                    <a:lnTo>
                      <a:pt x="519" y="49"/>
                    </a:lnTo>
                    <a:lnTo>
                      <a:pt x="519" y="27"/>
                    </a:lnTo>
                    <a:lnTo>
                      <a:pt x="519" y="20"/>
                    </a:lnTo>
                    <a:lnTo>
                      <a:pt x="530" y="7"/>
                    </a:lnTo>
                    <a:lnTo>
                      <a:pt x="563" y="7"/>
                    </a:lnTo>
                    <a:lnTo>
                      <a:pt x="556" y="2"/>
                    </a:lnTo>
                    <a:lnTo>
                      <a:pt x="54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1" name="Freeform 50"/>
              <p:cNvSpPr>
                <a:spLocks/>
              </p:cNvSpPr>
              <p:nvPr/>
            </p:nvSpPr>
            <p:spPr bwMode="auto">
              <a:xfrm>
                <a:off x="3304" y="2194"/>
                <a:ext cx="657" cy="182"/>
              </a:xfrm>
              <a:custGeom>
                <a:avLst/>
                <a:gdLst>
                  <a:gd name="T0" fmla="+- 0 3867 3304"/>
                  <a:gd name="T1" fmla="*/ T0 w 657"/>
                  <a:gd name="T2" fmla="+- 0 2201 2194"/>
                  <a:gd name="T3" fmla="*/ 2201 h 182"/>
                  <a:gd name="T4" fmla="+- 0 3840 3304"/>
                  <a:gd name="T5" fmla="*/ T4 w 657"/>
                  <a:gd name="T6" fmla="+- 0 2201 2194"/>
                  <a:gd name="T7" fmla="*/ 2201 h 182"/>
                  <a:gd name="T8" fmla="+- 0 3843 3304"/>
                  <a:gd name="T9" fmla="*/ T8 w 657"/>
                  <a:gd name="T10" fmla="+- 0 2201 2194"/>
                  <a:gd name="T11" fmla="*/ 2201 h 182"/>
                  <a:gd name="T12" fmla="+- 0 3847 3304"/>
                  <a:gd name="T13" fmla="*/ T12 w 657"/>
                  <a:gd name="T14" fmla="+- 0 2204 2194"/>
                  <a:gd name="T15" fmla="*/ 2204 h 182"/>
                  <a:gd name="T16" fmla="+- 0 3850 3304"/>
                  <a:gd name="T17" fmla="*/ T16 w 657"/>
                  <a:gd name="T18" fmla="+- 0 2206 2194"/>
                  <a:gd name="T19" fmla="*/ 2206 h 182"/>
                  <a:gd name="T20" fmla="+- 0 3855 3304"/>
                  <a:gd name="T21" fmla="*/ T20 w 657"/>
                  <a:gd name="T22" fmla="+- 0 2213 2194"/>
                  <a:gd name="T23" fmla="*/ 2213 h 182"/>
                  <a:gd name="T24" fmla="+- 0 3857 3304"/>
                  <a:gd name="T25" fmla="*/ T24 w 657"/>
                  <a:gd name="T26" fmla="+- 0 2216 2194"/>
                  <a:gd name="T27" fmla="*/ 2216 h 182"/>
                  <a:gd name="T28" fmla="+- 0 3861 3304"/>
                  <a:gd name="T29" fmla="*/ T28 w 657"/>
                  <a:gd name="T30" fmla="+- 0 2218 2194"/>
                  <a:gd name="T31" fmla="*/ 2218 h 182"/>
                  <a:gd name="T32" fmla="+- 0 3862 3304"/>
                  <a:gd name="T33" fmla="*/ T32 w 657"/>
                  <a:gd name="T34" fmla="+- 0 2218 2194"/>
                  <a:gd name="T35" fmla="*/ 2218 h 182"/>
                  <a:gd name="T36" fmla="+- 0 3866 3304"/>
                  <a:gd name="T37" fmla="*/ T36 w 657"/>
                  <a:gd name="T38" fmla="+- 0 2218 2194"/>
                  <a:gd name="T39" fmla="*/ 2218 h 182"/>
                  <a:gd name="T40" fmla="+- 0 3868 3304"/>
                  <a:gd name="T41" fmla="*/ T40 w 657"/>
                  <a:gd name="T42" fmla="+- 0 2217 2194"/>
                  <a:gd name="T43" fmla="*/ 2217 h 182"/>
                  <a:gd name="T44" fmla="+- 0 3872 3304"/>
                  <a:gd name="T45" fmla="*/ T44 w 657"/>
                  <a:gd name="T46" fmla="+- 0 2214 2194"/>
                  <a:gd name="T47" fmla="*/ 2214 h 182"/>
                  <a:gd name="T48" fmla="+- 0 3873 3304"/>
                  <a:gd name="T49" fmla="*/ T48 w 657"/>
                  <a:gd name="T50" fmla="+- 0 2212 2194"/>
                  <a:gd name="T51" fmla="*/ 2212 h 182"/>
                  <a:gd name="T52" fmla="+- 0 3873 3304"/>
                  <a:gd name="T53" fmla="*/ T52 w 657"/>
                  <a:gd name="T54" fmla="+- 0 2207 2194"/>
                  <a:gd name="T55" fmla="*/ 2207 h 182"/>
                  <a:gd name="T56" fmla="+- 0 3871 3304"/>
                  <a:gd name="T57" fmla="*/ T56 w 657"/>
                  <a:gd name="T58" fmla="+- 0 2203 2194"/>
                  <a:gd name="T59" fmla="*/ 2203 h 182"/>
                  <a:gd name="T60" fmla="+- 0 3867 3304"/>
                  <a:gd name="T61" fmla="*/ T60 w 657"/>
                  <a:gd name="T62" fmla="+- 0 2201 2194"/>
                  <a:gd name="T63" fmla="*/ 2201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7" h="182">
                    <a:moveTo>
                      <a:pt x="563" y="7"/>
                    </a:moveTo>
                    <a:lnTo>
                      <a:pt x="536" y="7"/>
                    </a:lnTo>
                    <a:lnTo>
                      <a:pt x="539" y="7"/>
                    </a:lnTo>
                    <a:lnTo>
                      <a:pt x="543" y="10"/>
                    </a:lnTo>
                    <a:lnTo>
                      <a:pt x="546" y="12"/>
                    </a:lnTo>
                    <a:lnTo>
                      <a:pt x="551" y="19"/>
                    </a:lnTo>
                    <a:lnTo>
                      <a:pt x="553" y="22"/>
                    </a:lnTo>
                    <a:lnTo>
                      <a:pt x="557" y="24"/>
                    </a:lnTo>
                    <a:lnTo>
                      <a:pt x="558" y="24"/>
                    </a:lnTo>
                    <a:lnTo>
                      <a:pt x="562" y="24"/>
                    </a:lnTo>
                    <a:lnTo>
                      <a:pt x="564" y="23"/>
                    </a:lnTo>
                    <a:lnTo>
                      <a:pt x="568" y="20"/>
                    </a:lnTo>
                    <a:lnTo>
                      <a:pt x="569" y="18"/>
                    </a:lnTo>
                    <a:lnTo>
                      <a:pt x="569" y="13"/>
                    </a:lnTo>
                    <a:lnTo>
                      <a:pt x="567" y="9"/>
                    </a:lnTo>
                    <a:lnTo>
                      <a:pt x="56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192" name="Picture 19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021" y="2200"/>
                <a:ext cx="11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 name="Picture 19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41" y="2194"/>
                <a:ext cx="64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 name="Picture 19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8" y="2730"/>
                <a:ext cx="216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 name="Picture 19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90" y="2879"/>
                <a:ext cx="87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6" name="Picture 19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634" y="2875"/>
                <a:ext cx="632"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7" name="Picture 19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90" y="3398"/>
                <a:ext cx="2196" cy="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8" name="Picture 19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846" y="2730"/>
                <a:ext cx="2366" cy="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Picture 19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707" y="2794"/>
                <a:ext cx="15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9" name="Group 128"/>
            <p:cNvGrpSpPr>
              <a:grpSpLocks/>
            </p:cNvGrpSpPr>
            <p:nvPr/>
          </p:nvGrpSpPr>
          <p:grpSpPr bwMode="auto">
            <a:xfrm>
              <a:off x="1068" y="466"/>
              <a:ext cx="6605" cy="3430"/>
              <a:chOff x="1068" y="466"/>
              <a:chExt cx="6605" cy="3430"/>
            </a:xfrm>
          </p:grpSpPr>
          <p:sp>
            <p:nvSpPr>
              <p:cNvPr id="130" name="Freeform 40"/>
              <p:cNvSpPr>
                <a:spLocks/>
              </p:cNvSpPr>
              <p:nvPr/>
            </p:nvSpPr>
            <p:spPr bwMode="auto">
              <a:xfrm>
                <a:off x="3875" y="2810"/>
                <a:ext cx="470" cy="145"/>
              </a:xfrm>
              <a:custGeom>
                <a:avLst/>
                <a:gdLst>
                  <a:gd name="T0" fmla="+- 0 3926 3875"/>
                  <a:gd name="T1" fmla="*/ T0 w 470"/>
                  <a:gd name="T2" fmla="+- 0 2921 2810"/>
                  <a:gd name="T3" fmla="*/ 2921 h 145"/>
                  <a:gd name="T4" fmla="+- 0 3884 3875"/>
                  <a:gd name="T5" fmla="*/ T4 w 470"/>
                  <a:gd name="T6" fmla="+- 0 2921 2810"/>
                  <a:gd name="T7" fmla="*/ 2921 h 145"/>
                  <a:gd name="T8" fmla="+- 0 3886 3875"/>
                  <a:gd name="T9" fmla="*/ T8 w 470"/>
                  <a:gd name="T10" fmla="+- 0 2922 2810"/>
                  <a:gd name="T11" fmla="*/ 2922 h 145"/>
                  <a:gd name="T12" fmla="+- 0 3888 3875"/>
                  <a:gd name="T13" fmla="*/ T12 w 470"/>
                  <a:gd name="T14" fmla="+- 0 2922 2810"/>
                  <a:gd name="T15" fmla="*/ 2922 h 145"/>
                  <a:gd name="T16" fmla="+- 0 3896 3875"/>
                  <a:gd name="T17" fmla="*/ T16 w 470"/>
                  <a:gd name="T18" fmla="+- 0 2924 2810"/>
                  <a:gd name="T19" fmla="*/ 2924 h 145"/>
                  <a:gd name="T20" fmla="+- 0 3903 3875"/>
                  <a:gd name="T21" fmla="*/ T20 w 470"/>
                  <a:gd name="T22" fmla="+- 0 2925 2810"/>
                  <a:gd name="T23" fmla="*/ 2925 h 145"/>
                  <a:gd name="T24" fmla="+- 0 3917 3875"/>
                  <a:gd name="T25" fmla="*/ T24 w 470"/>
                  <a:gd name="T26" fmla="+- 0 2925 2810"/>
                  <a:gd name="T27" fmla="*/ 2925 h 145"/>
                  <a:gd name="T28" fmla="+- 0 3924 3875"/>
                  <a:gd name="T29" fmla="*/ T28 w 470"/>
                  <a:gd name="T30" fmla="+- 0 2923 2810"/>
                  <a:gd name="T31" fmla="*/ 2923 h 145"/>
                  <a:gd name="T32" fmla="+- 0 3926 3875"/>
                  <a:gd name="T33" fmla="*/ T32 w 470"/>
                  <a:gd name="T34" fmla="+- 0 2921 2810"/>
                  <a:gd name="T35" fmla="*/ 292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51" y="111"/>
                    </a:moveTo>
                    <a:lnTo>
                      <a:pt x="9" y="111"/>
                    </a:lnTo>
                    <a:lnTo>
                      <a:pt x="11" y="112"/>
                    </a:lnTo>
                    <a:lnTo>
                      <a:pt x="13" y="112"/>
                    </a:lnTo>
                    <a:lnTo>
                      <a:pt x="21" y="114"/>
                    </a:lnTo>
                    <a:lnTo>
                      <a:pt x="28" y="115"/>
                    </a:lnTo>
                    <a:lnTo>
                      <a:pt x="42" y="115"/>
                    </a:lnTo>
                    <a:lnTo>
                      <a:pt x="49" y="113"/>
                    </a:lnTo>
                    <a:lnTo>
                      <a:pt x="51"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1" name="Freeform 39"/>
              <p:cNvSpPr>
                <a:spLocks/>
              </p:cNvSpPr>
              <p:nvPr/>
            </p:nvSpPr>
            <p:spPr bwMode="auto">
              <a:xfrm>
                <a:off x="3875" y="2810"/>
                <a:ext cx="470" cy="145"/>
              </a:xfrm>
              <a:custGeom>
                <a:avLst/>
                <a:gdLst>
                  <a:gd name="T0" fmla="+- 0 3879 3875"/>
                  <a:gd name="T1" fmla="*/ T0 w 470"/>
                  <a:gd name="T2" fmla="+- 0 2893 2810"/>
                  <a:gd name="T3" fmla="*/ 2893 h 145"/>
                  <a:gd name="T4" fmla="+- 0 3875 3875"/>
                  <a:gd name="T5" fmla="*/ T4 w 470"/>
                  <a:gd name="T6" fmla="+- 0 2893 2810"/>
                  <a:gd name="T7" fmla="*/ 2893 h 145"/>
                  <a:gd name="T8" fmla="+- 0 3875 3875"/>
                  <a:gd name="T9" fmla="*/ T8 w 470"/>
                  <a:gd name="T10" fmla="+- 0 2924 2810"/>
                  <a:gd name="T11" fmla="*/ 2924 h 145"/>
                  <a:gd name="T12" fmla="+- 0 3879 3875"/>
                  <a:gd name="T13" fmla="*/ T12 w 470"/>
                  <a:gd name="T14" fmla="+- 0 2924 2810"/>
                  <a:gd name="T15" fmla="*/ 2924 h 145"/>
                  <a:gd name="T16" fmla="+- 0 3879 3875"/>
                  <a:gd name="T17" fmla="*/ T16 w 470"/>
                  <a:gd name="T18" fmla="+- 0 2922 2810"/>
                  <a:gd name="T19" fmla="*/ 2922 h 145"/>
                  <a:gd name="T20" fmla="+- 0 3881 3875"/>
                  <a:gd name="T21" fmla="*/ T20 w 470"/>
                  <a:gd name="T22" fmla="+- 0 2921 2810"/>
                  <a:gd name="T23" fmla="*/ 2921 h 145"/>
                  <a:gd name="T24" fmla="+- 0 3926 3875"/>
                  <a:gd name="T25" fmla="*/ T24 w 470"/>
                  <a:gd name="T26" fmla="+- 0 2921 2810"/>
                  <a:gd name="T27" fmla="*/ 2921 h 145"/>
                  <a:gd name="T28" fmla="+- 0 3929 3875"/>
                  <a:gd name="T29" fmla="*/ T28 w 470"/>
                  <a:gd name="T30" fmla="+- 0 2919 2810"/>
                  <a:gd name="T31" fmla="*/ 2919 h 145"/>
                  <a:gd name="T32" fmla="+- 0 3902 3875"/>
                  <a:gd name="T33" fmla="*/ T32 w 470"/>
                  <a:gd name="T34" fmla="+- 0 2919 2810"/>
                  <a:gd name="T35" fmla="*/ 2919 h 145"/>
                  <a:gd name="T36" fmla="+- 0 3896 3875"/>
                  <a:gd name="T37" fmla="*/ T36 w 470"/>
                  <a:gd name="T38" fmla="+- 0 2917 2810"/>
                  <a:gd name="T39" fmla="*/ 2917 h 145"/>
                  <a:gd name="T40" fmla="+- 0 3884 3875"/>
                  <a:gd name="T41" fmla="*/ T40 w 470"/>
                  <a:gd name="T42" fmla="+- 0 2908 2810"/>
                  <a:gd name="T43" fmla="*/ 2908 h 145"/>
                  <a:gd name="T44" fmla="+- 0 3881 3875"/>
                  <a:gd name="T45" fmla="*/ T44 w 470"/>
                  <a:gd name="T46" fmla="+- 0 2902 2810"/>
                  <a:gd name="T47" fmla="*/ 2902 h 145"/>
                  <a:gd name="T48" fmla="+- 0 3879 3875"/>
                  <a:gd name="T49" fmla="*/ T48 w 470"/>
                  <a:gd name="T50" fmla="+- 0 2893 2810"/>
                  <a:gd name="T51" fmla="*/ 2893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4" y="83"/>
                    </a:moveTo>
                    <a:lnTo>
                      <a:pt x="0" y="83"/>
                    </a:lnTo>
                    <a:lnTo>
                      <a:pt x="0" y="114"/>
                    </a:lnTo>
                    <a:lnTo>
                      <a:pt x="4" y="114"/>
                    </a:lnTo>
                    <a:lnTo>
                      <a:pt x="4" y="112"/>
                    </a:lnTo>
                    <a:lnTo>
                      <a:pt x="6" y="111"/>
                    </a:lnTo>
                    <a:lnTo>
                      <a:pt x="51" y="111"/>
                    </a:lnTo>
                    <a:lnTo>
                      <a:pt x="54" y="109"/>
                    </a:lnTo>
                    <a:lnTo>
                      <a:pt x="27" y="109"/>
                    </a:lnTo>
                    <a:lnTo>
                      <a:pt x="21" y="107"/>
                    </a:lnTo>
                    <a:lnTo>
                      <a:pt x="9" y="98"/>
                    </a:lnTo>
                    <a:lnTo>
                      <a:pt x="6" y="92"/>
                    </a:lnTo>
                    <a:lnTo>
                      <a:pt x="4"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2" name="Freeform 38"/>
              <p:cNvSpPr>
                <a:spLocks/>
              </p:cNvSpPr>
              <p:nvPr/>
            </p:nvSpPr>
            <p:spPr bwMode="auto">
              <a:xfrm>
                <a:off x="3875" y="2810"/>
                <a:ext cx="470" cy="145"/>
              </a:xfrm>
              <a:custGeom>
                <a:avLst/>
                <a:gdLst>
                  <a:gd name="T0" fmla="+- 0 3908 3875"/>
                  <a:gd name="T1" fmla="*/ T0 w 470"/>
                  <a:gd name="T2" fmla="+- 0 2835 2810"/>
                  <a:gd name="T3" fmla="*/ 2835 h 145"/>
                  <a:gd name="T4" fmla="+- 0 3896 3875"/>
                  <a:gd name="T5" fmla="*/ T4 w 470"/>
                  <a:gd name="T6" fmla="+- 0 2835 2810"/>
                  <a:gd name="T7" fmla="*/ 2835 h 145"/>
                  <a:gd name="T8" fmla="+- 0 3888 3875"/>
                  <a:gd name="T9" fmla="*/ T8 w 470"/>
                  <a:gd name="T10" fmla="+- 0 2837 2810"/>
                  <a:gd name="T11" fmla="*/ 2837 h 145"/>
                  <a:gd name="T12" fmla="+- 0 3877 3875"/>
                  <a:gd name="T13" fmla="*/ T12 w 470"/>
                  <a:gd name="T14" fmla="+- 0 2847 2810"/>
                  <a:gd name="T15" fmla="*/ 2847 h 145"/>
                  <a:gd name="T16" fmla="+- 0 3875 3875"/>
                  <a:gd name="T17" fmla="*/ T16 w 470"/>
                  <a:gd name="T18" fmla="+- 0 2853 2810"/>
                  <a:gd name="T19" fmla="*/ 2853 h 145"/>
                  <a:gd name="T20" fmla="+- 0 3875 3875"/>
                  <a:gd name="T21" fmla="*/ T20 w 470"/>
                  <a:gd name="T22" fmla="+- 0 2865 2810"/>
                  <a:gd name="T23" fmla="*/ 2865 h 145"/>
                  <a:gd name="T24" fmla="+- 0 3876 3875"/>
                  <a:gd name="T25" fmla="*/ T24 w 470"/>
                  <a:gd name="T26" fmla="+- 0 2869 2810"/>
                  <a:gd name="T27" fmla="*/ 2869 h 145"/>
                  <a:gd name="T28" fmla="+- 0 3879 3875"/>
                  <a:gd name="T29" fmla="*/ T28 w 470"/>
                  <a:gd name="T30" fmla="+- 0 2873 2810"/>
                  <a:gd name="T31" fmla="*/ 2873 h 145"/>
                  <a:gd name="T32" fmla="+- 0 3883 3875"/>
                  <a:gd name="T33" fmla="*/ T32 w 470"/>
                  <a:gd name="T34" fmla="+- 0 2876 2810"/>
                  <a:gd name="T35" fmla="*/ 2876 h 145"/>
                  <a:gd name="T36" fmla="+- 0 3889 3875"/>
                  <a:gd name="T37" fmla="*/ T36 w 470"/>
                  <a:gd name="T38" fmla="+- 0 2880 2810"/>
                  <a:gd name="T39" fmla="*/ 2880 h 145"/>
                  <a:gd name="T40" fmla="+- 0 3910 3875"/>
                  <a:gd name="T41" fmla="*/ T40 w 470"/>
                  <a:gd name="T42" fmla="+- 0 2889 2810"/>
                  <a:gd name="T43" fmla="*/ 2889 h 145"/>
                  <a:gd name="T44" fmla="+- 0 3917 3875"/>
                  <a:gd name="T45" fmla="*/ T44 w 470"/>
                  <a:gd name="T46" fmla="+- 0 2893 2810"/>
                  <a:gd name="T47" fmla="*/ 2893 h 145"/>
                  <a:gd name="T48" fmla="+- 0 3924 3875"/>
                  <a:gd name="T49" fmla="*/ T48 w 470"/>
                  <a:gd name="T50" fmla="+- 0 2899 2810"/>
                  <a:gd name="T51" fmla="*/ 2899 h 145"/>
                  <a:gd name="T52" fmla="+- 0 3925 3875"/>
                  <a:gd name="T53" fmla="*/ T52 w 470"/>
                  <a:gd name="T54" fmla="+- 0 2902 2810"/>
                  <a:gd name="T55" fmla="*/ 2902 h 145"/>
                  <a:gd name="T56" fmla="+- 0 3925 3875"/>
                  <a:gd name="T57" fmla="*/ T56 w 470"/>
                  <a:gd name="T58" fmla="+- 0 2910 2810"/>
                  <a:gd name="T59" fmla="*/ 2910 h 145"/>
                  <a:gd name="T60" fmla="+- 0 3924 3875"/>
                  <a:gd name="T61" fmla="*/ T60 w 470"/>
                  <a:gd name="T62" fmla="+- 0 2913 2810"/>
                  <a:gd name="T63" fmla="*/ 2913 h 145"/>
                  <a:gd name="T64" fmla="+- 0 3918 3875"/>
                  <a:gd name="T65" fmla="*/ T64 w 470"/>
                  <a:gd name="T66" fmla="+- 0 2918 2810"/>
                  <a:gd name="T67" fmla="*/ 2918 h 145"/>
                  <a:gd name="T68" fmla="+- 0 3914 3875"/>
                  <a:gd name="T69" fmla="*/ T68 w 470"/>
                  <a:gd name="T70" fmla="+- 0 2919 2810"/>
                  <a:gd name="T71" fmla="*/ 2919 h 145"/>
                  <a:gd name="T72" fmla="+- 0 3929 3875"/>
                  <a:gd name="T73" fmla="*/ T72 w 470"/>
                  <a:gd name="T74" fmla="+- 0 2919 2810"/>
                  <a:gd name="T75" fmla="*/ 2919 h 145"/>
                  <a:gd name="T76" fmla="+- 0 3938 3875"/>
                  <a:gd name="T77" fmla="*/ T76 w 470"/>
                  <a:gd name="T78" fmla="+- 0 2913 2810"/>
                  <a:gd name="T79" fmla="*/ 2913 h 145"/>
                  <a:gd name="T80" fmla="+- 0 3941 3875"/>
                  <a:gd name="T81" fmla="*/ T80 w 470"/>
                  <a:gd name="T82" fmla="+- 0 2907 2810"/>
                  <a:gd name="T83" fmla="*/ 2907 h 145"/>
                  <a:gd name="T84" fmla="+- 0 3941 3875"/>
                  <a:gd name="T85" fmla="*/ T84 w 470"/>
                  <a:gd name="T86" fmla="+- 0 2889 2810"/>
                  <a:gd name="T87" fmla="*/ 2889 h 145"/>
                  <a:gd name="T88" fmla="+- 0 3934 3875"/>
                  <a:gd name="T89" fmla="*/ T88 w 470"/>
                  <a:gd name="T90" fmla="+- 0 2881 2810"/>
                  <a:gd name="T91" fmla="*/ 2881 h 145"/>
                  <a:gd name="T92" fmla="+- 0 3897 3875"/>
                  <a:gd name="T93" fmla="*/ T92 w 470"/>
                  <a:gd name="T94" fmla="+- 0 2866 2810"/>
                  <a:gd name="T95" fmla="*/ 2866 h 145"/>
                  <a:gd name="T96" fmla="+- 0 3893 3875"/>
                  <a:gd name="T97" fmla="*/ T96 w 470"/>
                  <a:gd name="T98" fmla="+- 0 2863 2810"/>
                  <a:gd name="T99" fmla="*/ 2863 h 145"/>
                  <a:gd name="T100" fmla="+- 0 3891 3875"/>
                  <a:gd name="T101" fmla="*/ T100 w 470"/>
                  <a:gd name="T102" fmla="+- 0 2860 2810"/>
                  <a:gd name="T103" fmla="*/ 2860 h 145"/>
                  <a:gd name="T104" fmla="+- 0 3888 3875"/>
                  <a:gd name="T105" fmla="*/ T104 w 470"/>
                  <a:gd name="T106" fmla="+- 0 2858 2810"/>
                  <a:gd name="T107" fmla="*/ 2858 h 145"/>
                  <a:gd name="T108" fmla="+- 0 3887 3875"/>
                  <a:gd name="T109" fmla="*/ T108 w 470"/>
                  <a:gd name="T110" fmla="+- 0 2855 2810"/>
                  <a:gd name="T111" fmla="*/ 2855 h 145"/>
                  <a:gd name="T112" fmla="+- 0 3934 3875"/>
                  <a:gd name="T113" fmla="*/ T112 w 470"/>
                  <a:gd name="T114" fmla="+- 0 2840 2810"/>
                  <a:gd name="T115" fmla="*/ 2840 h 145"/>
                  <a:gd name="T116" fmla="+- 0 3934 3875"/>
                  <a:gd name="T117" fmla="*/ T116 w 470"/>
                  <a:gd name="T118" fmla="+- 0 2839 2810"/>
                  <a:gd name="T119" fmla="*/ 2839 h 145"/>
                  <a:gd name="T120" fmla="+- 0 3924 3875"/>
                  <a:gd name="T121" fmla="*/ T120 w 470"/>
                  <a:gd name="T122" fmla="+- 0 2839 2810"/>
                  <a:gd name="T123" fmla="*/ 2839 h 145"/>
                  <a:gd name="T124" fmla="+- 0 3922 3875"/>
                  <a:gd name="T125" fmla="*/ T124 w 470"/>
                  <a:gd name="T126" fmla="+- 0 2838 2810"/>
                  <a:gd name="T127" fmla="*/ 2838 h 145"/>
                  <a:gd name="T128" fmla="+- 0 3913 3875"/>
                  <a:gd name="T129" fmla="*/ T128 w 470"/>
                  <a:gd name="T130" fmla="+- 0 2836 2810"/>
                  <a:gd name="T131" fmla="*/ 2836 h 145"/>
                  <a:gd name="T132" fmla="+- 0 3908 3875"/>
                  <a:gd name="T133" fmla="*/ T132 w 470"/>
                  <a:gd name="T134" fmla="+- 0 2835 2810"/>
                  <a:gd name="T135"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470" h="145">
                    <a:moveTo>
                      <a:pt x="33" y="25"/>
                    </a:moveTo>
                    <a:lnTo>
                      <a:pt x="21" y="25"/>
                    </a:lnTo>
                    <a:lnTo>
                      <a:pt x="13" y="27"/>
                    </a:lnTo>
                    <a:lnTo>
                      <a:pt x="2" y="37"/>
                    </a:lnTo>
                    <a:lnTo>
                      <a:pt x="0" y="43"/>
                    </a:lnTo>
                    <a:lnTo>
                      <a:pt x="0" y="55"/>
                    </a:lnTo>
                    <a:lnTo>
                      <a:pt x="1" y="59"/>
                    </a:lnTo>
                    <a:lnTo>
                      <a:pt x="4" y="63"/>
                    </a:lnTo>
                    <a:lnTo>
                      <a:pt x="8" y="66"/>
                    </a:lnTo>
                    <a:lnTo>
                      <a:pt x="14" y="70"/>
                    </a:lnTo>
                    <a:lnTo>
                      <a:pt x="35" y="79"/>
                    </a:lnTo>
                    <a:lnTo>
                      <a:pt x="42" y="83"/>
                    </a:lnTo>
                    <a:lnTo>
                      <a:pt x="49" y="89"/>
                    </a:lnTo>
                    <a:lnTo>
                      <a:pt x="50" y="92"/>
                    </a:lnTo>
                    <a:lnTo>
                      <a:pt x="50" y="100"/>
                    </a:lnTo>
                    <a:lnTo>
                      <a:pt x="49" y="103"/>
                    </a:lnTo>
                    <a:lnTo>
                      <a:pt x="43" y="108"/>
                    </a:lnTo>
                    <a:lnTo>
                      <a:pt x="39" y="109"/>
                    </a:lnTo>
                    <a:lnTo>
                      <a:pt x="54" y="109"/>
                    </a:lnTo>
                    <a:lnTo>
                      <a:pt x="63" y="103"/>
                    </a:lnTo>
                    <a:lnTo>
                      <a:pt x="66" y="97"/>
                    </a:lnTo>
                    <a:lnTo>
                      <a:pt x="66" y="79"/>
                    </a:lnTo>
                    <a:lnTo>
                      <a:pt x="59" y="71"/>
                    </a:lnTo>
                    <a:lnTo>
                      <a:pt x="22" y="56"/>
                    </a:lnTo>
                    <a:lnTo>
                      <a:pt x="18" y="53"/>
                    </a:lnTo>
                    <a:lnTo>
                      <a:pt x="16" y="50"/>
                    </a:lnTo>
                    <a:lnTo>
                      <a:pt x="13" y="48"/>
                    </a:lnTo>
                    <a:lnTo>
                      <a:pt x="12" y="45"/>
                    </a:lnTo>
                    <a:lnTo>
                      <a:pt x="59" y="30"/>
                    </a:lnTo>
                    <a:lnTo>
                      <a:pt x="59" y="29"/>
                    </a:lnTo>
                    <a:lnTo>
                      <a:pt x="49" y="29"/>
                    </a:lnTo>
                    <a:lnTo>
                      <a:pt x="47" y="28"/>
                    </a:lnTo>
                    <a:lnTo>
                      <a:pt x="38" y="26"/>
                    </a:lnTo>
                    <a:lnTo>
                      <a:pt x="3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3" name="Freeform 37"/>
              <p:cNvSpPr>
                <a:spLocks/>
              </p:cNvSpPr>
              <p:nvPr/>
            </p:nvSpPr>
            <p:spPr bwMode="auto">
              <a:xfrm>
                <a:off x="3875" y="2810"/>
                <a:ext cx="470" cy="145"/>
              </a:xfrm>
              <a:custGeom>
                <a:avLst/>
                <a:gdLst>
                  <a:gd name="T0" fmla="+- 0 3934 3875"/>
                  <a:gd name="T1" fmla="*/ T0 w 470"/>
                  <a:gd name="T2" fmla="+- 0 2840 2810"/>
                  <a:gd name="T3" fmla="*/ 2840 h 145"/>
                  <a:gd name="T4" fmla="+- 0 3910 3875"/>
                  <a:gd name="T5" fmla="*/ T4 w 470"/>
                  <a:gd name="T6" fmla="+- 0 2840 2810"/>
                  <a:gd name="T7" fmla="*/ 2840 h 145"/>
                  <a:gd name="T8" fmla="+- 0 3916 3875"/>
                  <a:gd name="T9" fmla="*/ T8 w 470"/>
                  <a:gd name="T10" fmla="+- 0 2842 2810"/>
                  <a:gd name="T11" fmla="*/ 2842 h 145"/>
                  <a:gd name="T12" fmla="+- 0 3924 3875"/>
                  <a:gd name="T13" fmla="*/ T12 w 470"/>
                  <a:gd name="T14" fmla="+- 0 2849 2810"/>
                  <a:gd name="T15" fmla="*/ 2849 h 145"/>
                  <a:gd name="T16" fmla="+- 0 3928 3875"/>
                  <a:gd name="T17" fmla="*/ T16 w 470"/>
                  <a:gd name="T18" fmla="+- 0 2855 2810"/>
                  <a:gd name="T19" fmla="*/ 2855 h 145"/>
                  <a:gd name="T20" fmla="+- 0 3930 3875"/>
                  <a:gd name="T21" fmla="*/ T20 w 470"/>
                  <a:gd name="T22" fmla="+- 0 2864 2810"/>
                  <a:gd name="T23" fmla="*/ 2864 h 145"/>
                  <a:gd name="T24" fmla="+- 0 3934 3875"/>
                  <a:gd name="T25" fmla="*/ T24 w 470"/>
                  <a:gd name="T26" fmla="+- 0 2864 2810"/>
                  <a:gd name="T27" fmla="*/ 2864 h 145"/>
                  <a:gd name="T28" fmla="+- 0 3934 3875"/>
                  <a:gd name="T29" fmla="*/ T28 w 470"/>
                  <a:gd name="T30" fmla="+- 0 2840 2810"/>
                  <a:gd name="T31" fmla="*/ 2840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59" y="30"/>
                    </a:moveTo>
                    <a:lnTo>
                      <a:pt x="35" y="30"/>
                    </a:lnTo>
                    <a:lnTo>
                      <a:pt x="41" y="32"/>
                    </a:lnTo>
                    <a:lnTo>
                      <a:pt x="49" y="39"/>
                    </a:lnTo>
                    <a:lnTo>
                      <a:pt x="53" y="45"/>
                    </a:lnTo>
                    <a:lnTo>
                      <a:pt x="55" y="54"/>
                    </a:lnTo>
                    <a:lnTo>
                      <a:pt x="59" y="54"/>
                    </a:lnTo>
                    <a:lnTo>
                      <a:pt x="59"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4" name="Freeform 36"/>
              <p:cNvSpPr>
                <a:spLocks/>
              </p:cNvSpPr>
              <p:nvPr/>
            </p:nvSpPr>
            <p:spPr bwMode="auto">
              <a:xfrm>
                <a:off x="3875" y="2810"/>
                <a:ext cx="470" cy="145"/>
              </a:xfrm>
              <a:custGeom>
                <a:avLst/>
                <a:gdLst>
                  <a:gd name="T0" fmla="+- 0 3934 3875"/>
                  <a:gd name="T1" fmla="*/ T0 w 470"/>
                  <a:gd name="T2" fmla="+- 0 2835 2810"/>
                  <a:gd name="T3" fmla="*/ 2835 h 145"/>
                  <a:gd name="T4" fmla="+- 0 3930 3875"/>
                  <a:gd name="T5" fmla="*/ T4 w 470"/>
                  <a:gd name="T6" fmla="+- 0 2835 2810"/>
                  <a:gd name="T7" fmla="*/ 2835 h 145"/>
                  <a:gd name="T8" fmla="+- 0 3929 3875"/>
                  <a:gd name="T9" fmla="*/ T8 w 470"/>
                  <a:gd name="T10" fmla="+- 0 2836 2810"/>
                  <a:gd name="T11" fmla="*/ 2836 h 145"/>
                  <a:gd name="T12" fmla="+- 0 3929 3875"/>
                  <a:gd name="T13" fmla="*/ T12 w 470"/>
                  <a:gd name="T14" fmla="+- 0 2837 2810"/>
                  <a:gd name="T15" fmla="*/ 2837 h 145"/>
                  <a:gd name="T16" fmla="+- 0 3927 3875"/>
                  <a:gd name="T17" fmla="*/ T16 w 470"/>
                  <a:gd name="T18" fmla="+- 0 2838 2810"/>
                  <a:gd name="T19" fmla="*/ 2838 h 145"/>
                  <a:gd name="T20" fmla="+- 0 3927 3875"/>
                  <a:gd name="T21" fmla="*/ T20 w 470"/>
                  <a:gd name="T22" fmla="+- 0 2839 2810"/>
                  <a:gd name="T23" fmla="*/ 2839 h 145"/>
                  <a:gd name="T24" fmla="+- 0 3934 3875"/>
                  <a:gd name="T25" fmla="*/ T24 w 470"/>
                  <a:gd name="T26" fmla="+- 0 2839 2810"/>
                  <a:gd name="T27" fmla="*/ 2839 h 145"/>
                  <a:gd name="T28" fmla="+- 0 3934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59" y="25"/>
                    </a:moveTo>
                    <a:lnTo>
                      <a:pt x="55" y="25"/>
                    </a:lnTo>
                    <a:lnTo>
                      <a:pt x="54" y="26"/>
                    </a:lnTo>
                    <a:lnTo>
                      <a:pt x="54" y="27"/>
                    </a:lnTo>
                    <a:lnTo>
                      <a:pt x="52" y="28"/>
                    </a:lnTo>
                    <a:lnTo>
                      <a:pt x="52" y="29"/>
                    </a:lnTo>
                    <a:lnTo>
                      <a:pt x="59" y="29"/>
                    </a:lnTo>
                    <a:lnTo>
                      <a:pt x="59"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5" name="Freeform 35"/>
              <p:cNvSpPr>
                <a:spLocks/>
              </p:cNvSpPr>
              <p:nvPr/>
            </p:nvSpPr>
            <p:spPr bwMode="auto">
              <a:xfrm>
                <a:off x="3875" y="2810"/>
                <a:ext cx="470" cy="145"/>
              </a:xfrm>
              <a:custGeom>
                <a:avLst/>
                <a:gdLst>
                  <a:gd name="T0" fmla="+- 0 4010 3875"/>
                  <a:gd name="T1" fmla="*/ T0 w 470"/>
                  <a:gd name="T2" fmla="+- 0 2921 2810"/>
                  <a:gd name="T3" fmla="*/ 2921 h 145"/>
                  <a:gd name="T4" fmla="+- 0 3968 3875"/>
                  <a:gd name="T5" fmla="*/ T4 w 470"/>
                  <a:gd name="T6" fmla="+- 0 2921 2810"/>
                  <a:gd name="T7" fmla="*/ 2921 h 145"/>
                  <a:gd name="T8" fmla="+- 0 3970 3875"/>
                  <a:gd name="T9" fmla="*/ T8 w 470"/>
                  <a:gd name="T10" fmla="+- 0 2922 2810"/>
                  <a:gd name="T11" fmla="*/ 2922 h 145"/>
                  <a:gd name="T12" fmla="+- 0 3972 3875"/>
                  <a:gd name="T13" fmla="*/ T12 w 470"/>
                  <a:gd name="T14" fmla="+- 0 2922 2810"/>
                  <a:gd name="T15" fmla="*/ 2922 h 145"/>
                  <a:gd name="T16" fmla="+- 0 3980 3875"/>
                  <a:gd name="T17" fmla="*/ T16 w 470"/>
                  <a:gd name="T18" fmla="+- 0 2924 2810"/>
                  <a:gd name="T19" fmla="*/ 2924 h 145"/>
                  <a:gd name="T20" fmla="+- 0 3987 3875"/>
                  <a:gd name="T21" fmla="*/ T20 w 470"/>
                  <a:gd name="T22" fmla="+- 0 2925 2810"/>
                  <a:gd name="T23" fmla="*/ 2925 h 145"/>
                  <a:gd name="T24" fmla="+- 0 4001 3875"/>
                  <a:gd name="T25" fmla="*/ T24 w 470"/>
                  <a:gd name="T26" fmla="+- 0 2925 2810"/>
                  <a:gd name="T27" fmla="*/ 2925 h 145"/>
                  <a:gd name="T28" fmla="+- 0 4008 3875"/>
                  <a:gd name="T29" fmla="*/ T28 w 470"/>
                  <a:gd name="T30" fmla="+- 0 2923 2810"/>
                  <a:gd name="T31" fmla="*/ 2923 h 145"/>
                  <a:gd name="T32" fmla="+- 0 4010 3875"/>
                  <a:gd name="T33" fmla="*/ T32 w 470"/>
                  <a:gd name="T34" fmla="+- 0 2921 2810"/>
                  <a:gd name="T35" fmla="*/ 292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135" y="111"/>
                    </a:moveTo>
                    <a:lnTo>
                      <a:pt x="93" y="111"/>
                    </a:lnTo>
                    <a:lnTo>
                      <a:pt x="95" y="112"/>
                    </a:lnTo>
                    <a:lnTo>
                      <a:pt x="97" y="112"/>
                    </a:lnTo>
                    <a:lnTo>
                      <a:pt x="105" y="114"/>
                    </a:lnTo>
                    <a:lnTo>
                      <a:pt x="112" y="115"/>
                    </a:lnTo>
                    <a:lnTo>
                      <a:pt x="126" y="115"/>
                    </a:lnTo>
                    <a:lnTo>
                      <a:pt x="133" y="113"/>
                    </a:lnTo>
                    <a:lnTo>
                      <a:pt x="135"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6" name="Freeform 34"/>
              <p:cNvSpPr>
                <a:spLocks/>
              </p:cNvSpPr>
              <p:nvPr/>
            </p:nvSpPr>
            <p:spPr bwMode="auto">
              <a:xfrm>
                <a:off x="3875" y="2810"/>
                <a:ext cx="470" cy="145"/>
              </a:xfrm>
              <a:custGeom>
                <a:avLst/>
                <a:gdLst>
                  <a:gd name="T0" fmla="+- 0 3963 3875"/>
                  <a:gd name="T1" fmla="*/ T0 w 470"/>
                  <a:gd name="T2" fmla="+- 0 2893 2810"/>
                  <a:gd name="T3" fmla="*/ 2893 h 145"/>
                  <a:gd name="T4" fmla="+- 0 3959 3875"/>
                  <a:gd name="T5" fmla="*/ T4 w 470"/>
                  <a:gd name="T6" fmla="+- 0 2893 2810"/>
                  <a:gd name="T7" fmla="*/ 2893 h 145"/>
                  <a:gd name="T8" fmla="+- 0 3959 3875"/>
                  <a:gd name="T9" fmla="*/ T8 w 470"/>
                  <a:gd name="T10" fmla="+- 0 2924 2810"/>
                  <a:gd name="T11" fmla="*/ 2924 h 145"/>
                  <a:gd name="T12" fmla="+- 0 3963 3875"/>
                  <a:gd name="T13" fmla="*/ T12 w 470"/>
                  <a:gd name="T14" fmla="+- 0 2924 2810"/>
                  <a:gd name="T15" fmla="*/ 2924 h 145"/>
                  <a:gd name="T16" fmla="+- 0 3963 3875"/>
                  <a:gd name="T17" fmla="*/ T16 w 470"/>
                  <a:gd name="T18" fmla="+- 0 2922 2810"/>
                  <a:gd name="T19" fmla="*/ 2922 h 145"/>
                  <a:gd name="T20" fmla="+- 0 3965 3875"/>
                  <a:gd name="T21" fmla="*/ T20 w 470"/>
                  <a:gd name="T22" fmla="+- 0 2921 2810"/>
                  <a:gd name="T23" fmla="*/ 2921 h 145"/>
                  <a:gd name="T24" fmla="+- 0 4010 3875"/>
                  <a:gd name="T25" fmla="*/ T24 w 470"/>
                  <a:gd name="T26" fmla="+- 0 2921 2810"/>
                  <a:gd name="T27" fmla="*/ 2921 h 145"/>
                  <a:gd name="T28" fmla="+- 0 4013 3875"/>
                  <a:gd name="T29" fmla="*/ T28 w 470"/>
                  <a:gd name="T30" fmla="+- 0 2919 2810"/>
                  <a:gd name="T31" fmla="*/ 2919 h 145"/>
                  <a:gd name="T32" fmla="+- 0 3986 3875"/>
                  <a:gd name="T33" fmla="*/ T32 w 470"/>
                  <a:gd name="T34" fmla="+- 0 2919 2810"/>
                  <a:gd name="T35" fmla="*/ 2919 h 145"/>
                  <a:gd name="T36" fmla="+- 0 3980 3875"/>
                  <a:gd name="T37" fmla="*/ T36 w 470"/>
                  <a:gd name="T38" fmla="+- 0 2917 2810"/>
                  <a:gd name="T39" fmla="*/ 2917 h 145"/>
                  <a:gd name="T40" fmla="+- 0 3968 3875"/>
                  <a:gd name="T41" fmla="*/ T40 w 470"/>
                  <a:gd name="T42" fmla="+- 0 2908 2810"/>
                  <a:gd name="T43" fmla="*/ 2908 h 145"/>
                  <a:gd name="T44" fmla="+- 0 3965 3875"/>
                  <a:gd name="T45" fmla="*/ T44 w 470"/>
                  <a:gd name="T46" fmla="+- 0 2902 2810"/>
                  <a:gd name="T47" fmla="*/ 2902 h 145"/>
                  <a:gd name="T48" fmla="+- 0 3963 3875"/>
                  <a:gd name="T49" fmla="*/ T48 w 470"/>
                  <a:gd name="T50" fmla="+- 0 2893 2810"/>
                  <a:gd name="T51" fmla="*/ 2893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88" y="83"/>
                    </a:moveTo>
                    <a:lnTo>
                      <a:pt x="84" y="83"/>
                    </a:lnTo>
                    <a:lnTo>
                      <a:pt x="84" y="114"/>
                    </a:lnTo>
                    <a:lnTo>
                      <a:pt x="88" y="114"/>
                    </a:lnTo>
                    <a:lnTo>
                      <a:pt x="88" y="112"/>
                    </a:lnTo>
                    <a:lnTo>
                      <a:pt x="90" y="111"/>
                    </a:lnTo>
                    <a:lnTo>
                      <a:pt x="135" y="111"/>
                    </a:lnTo>
                    <a:lnTo>
                      <a:pt x="138" y="109"/>
                    </a:lnTo>
                    <a:lnTo>
                      <a:pt x="111" y="109"/>
                    </a:lnTo>
                    <a:lnTo>
                      <a:pt x="105" y="107"/>
                    </a:lnTo>
                    <a:lnTo>
                      <a:pt x="93" y="98"/>
                    </a:lnTo>
                    <a:lnTo>
                      <a:pt x="90" y="92"/>
                    </a:lnTo>
                    <a:lnTo>
                      <a:pt x="88"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7" name="Freeform 33"/>
              <p:cNvSpPr>
                <a:spLocks/>
              </p:cNvSpPr>
              <p:nvPr/>
            </p:nvSpPr>
            <p:spPr bwMode="auto">
              <a:xfrm>
                <a:off x="3875" y="2810"/>
                <a:ext cx="470" cy="145"/>
              </a:xfrm>
              <a:custGeom>
                <a:avLst/>
                <a:gdLst>
                  <a:gd name="T0" fmla="+- 0 3992 3875"/>
                  <a:gd name="T1" fmla="*/ T0 w 470"/>
                  <a:gd name="T2" fmla="+- 0 2835 2810"/>
                  <a:gd name="T3" fmla="*/ 2835 h 145"/>
                  <a:gd name="T4" fmla="+- 0 3980 3875"/>
                  <a:gd name="T5" fmla="*/ T4 w 470"/>
                  <a:gd name="T6" fmla="+- 0 2835 2810"/>
                  <a:gd name="T7" fmla="*/ 2835 h 145"/>
                  <a:gd name="T8" fmla="+- 0 3972 3875"/>
                  <a:gd name="T9" fmla="*/ T8 w 470"/>
                  <a:gd name="T10" fmla="+- 0 2837 2810"/>
                  <a:gd name="T11" fmla="*/ 2837 h 145"/>
                  <a:gd name="T12" fmla="+- 0 3961 3875"/>
                  <a:gd name="T13" fmla="*/ T12 w 470"/>
                  <a:gd name="T14" fmla="+- 0 2847 2810"/>
                  <a:gd name="T15" fmla="*/ 2847 h 145"/>
                  <a:gd name="T16" fmla="+- 0 3959 3875"/>
                  <a:gd name="T17" fmla="*/ T16 w 470"/>
                  <a:gd name="T18" fmla="+- 0 2853 2810"/>
                  <a:gd name="T19" fmla="*/ 2853 h 145"/>
                  <a:gd name="T20" fmla="+- 0 3959 3875"/>
                  <a:gd name="T21" fmla="*/ T20 w 470"/>
                  <a:gd name="T22" fmla="+- 0 2865 2810"/>
                  <a:gd name="T23" fmla="*/ 2865 h 145"/>
                  <a:gd name="T24" fmla="+- 0 3960 3875"/>
                  <a:gd name="T25" fmla="*/ T24 w 470"/>
                  <a:gd name="T26" fmla="+- 0 2869 2810"/>
                  <a:gd name="T27" fmla="*/ 2869 h 145"/>
                  <a:gd name="T28" fmla="+- 0 3963 3875"/>
                  <a:gd name="T29" fmla="*/ T28 w 470"/>
                  <a:gd name="T30" fmla="+- 0 2873 2810"/>
                  <a:gd name="T31" fmla="*/ 2873 h 145"/>
                  <a:gd name="T32" fmla="+- 0 3967 3875"/>
                  <a:gd name="T33" fmla="*/ T32 w 470"/>
                  <a:gd name="T34" fmla="+- 0 2876 2810"/>
                  <a:gd name="T35" fmla="*/ 2876 h 145"/>
                  <a:gd name="T36" fmla="+- 0 3973 3875"/>
                  <a:gd name="T37" fmla="*/ T36 w 470"/>
                  <a:gd name="T38" fmla="+- 0 2880 2810"/>
                  <a:gd name="T39" fmla="*/ 2880 h 145"/>
                  <a:gd name="T40" fmla="+- 0 3994 3875"/>
                  <a:gd name="T41" fmla="*/ T40 w 470"/>
                  <a:gd name="T42" fmla="+- 0 2889 2810"/>
                  <a:gd name="T43" fmla="*/ 2889 h 145"/>
                  <a:gd name="T44" fmla="+- 0 4001 3875"/>
                  <a:gd name="T45" fmla="*/ T44 w 470"/>
                  <a:gd name="T46" fmla="+- 0 2893 2810"/>
                  <a:gd name="T47" fmla="*/ 2893 h 145"/>
                  <a:gd name="T48" fmla="+- 0 4008 3875"/>
                  <a:gd name="T49" fmla="*/ T48 w 470"/>
                  <a:gd name="T50" fmla="+- 0 2899 2810"/>
                  <a:gd name="T51" fmla="*/ 2899 h 145"/>
                  <a:gd name="T52" fmla="+- 0 4009 3875"/>
                  <a:gd name="T53" fmla="*/ T52 w 470"/>
                  <a:gd name="T54" fmla="+- 0 2902 2810"/>
                  <a:gd name="T55" fmla="*/ 2902 h 145"/>
                  <a:gd name="T56" fmla="+- 0 4009 3875"/>
                  <a:gd name="T57" fmla="*/ T56 w 470"/>
                  <a:gd name="T58" fmla="+- 0 2910 2810"/>
                  <a:gd name="T59" fmla="*/ 2910 h 145"/>
                  <a:gd name="T60" fmla="+- 0 4008 3875"/>
                  <a:gd name="T61" fmla="*/ T60 w 470"/>
                  <a:gd name="T62" fmla="+- 0 2913 2810"/>
                  <a:gd name="T63" fmla="*/ 2913 h 145"/>
                  <a:gd name="T64" fmla="+- 0 4002 3875"/>
                  <a:gd name="T65" fmla="*/ T64 w 470"/>
                  <a:gd name="T66" fmla="+- 0 2918 2810"/>
                  <a:gd name="T67" fmla="*/ 2918 h 145"/>
                  <a:gd name="T68" fmla="+- 0 3998 3875"/>
                  <a:gd name="T69" fmla="*/ T68 w 470"/>
                  <a:gd name="T70" fmla="+- 0 2919 2810"/>
                  <a:gd name="T71" fmla="*/ 2919 h 145"/>
                  <a:gd name="T72" fmla="+- 0 4013 3875"/>
                  <a:gd name="T73" fmla="*/ T72 w 470"/>
                  <a:gd name="T74" fmla="+- 0 2919 2810"/>
                  <a:gd name="T75" fmla="*/ 2919 h 145"/>
                  <a:gd name="T76" fmla="+- 0 4022 3875"/>
                  <a:gd name="T77" fmla="*/ T76 w 470"/>
                  <a:gd name="T78" fmla="+- 0 2913 2810"/>
                  <a:gd name="T79" fmla="*/ 2913 h 145"/>
                  <a:gd name="T80" fmla="+- 0 4025 3875"/>
                  <a:gd name="T81" fmla="*/ T80 w 470"/>
                  <a:gd name="T82" fmla="+- 0 2907 2810"/>
                  <a:gd name="T83" fmla="*/ 2907 h 145"/>
                  <a:gd name="T84" fmla="+- 0 4025 3875"/>
                  <a:gd name="T85" fmla="*/ T84 w 470"/>
                  <a:gd name="T86" fmla="+- 0 2889 2810"/>
                  <a:gd name="T87" fmla="*/ 2889 h 145"/>
                  <a:gd name="T88" fmla="+- 0 4018 3875"/>
                  <a:gd name="T89" fmla="*/ T88 w 470"/>
                  <a:gd name="T90" fmla="+- 0 2881 2810"/>
                  <a:gd name="T91" fmla="*/ 2881 h 145"/>
                  <a:gd name="T92" fmla="+- 0 3981 3875"/>
                  <a:gd name="T93" fmla="*/ T92 w 470"/>
                  <a:gd name="T94" fmla="+- 0 2866 2810"/>
                  <a:gd name="T95" fmla="*/ 2866 h 145"/>
                  <a:gd name="T96" fmla="+- 0 3977 3875"/>
                  <a:gd name="T97" fmla="*/ T96 w 470"/>
                  <a:gd name="T98" fmla="+- 0 2863 2810"/>
                  <a:gd name="T99" fmla="*/ 2863 h 145"/>
                  <a:gd name="T100" fmla="+- 0 3975 3875"/>
                  <a:gd name="T101" fmla="*/ T100 w 470"/>
                  <a:gd name="T102" fmla="+- 0 2860 2810"/>
                  <a:gd name="T103" fmla="*/ 2860 h 145"/>
                  <a:gd name="T104" fmla="+- 0 3972 3875"/>
                  <a:gd name="T105" fmla="*/ T104 w 470"/>
                  <a:gd name="T106" fmla="+- 0 2858 2810"/>
                  <a:gd name="T107" fmla="*/ 2858 h 145"/>
                  <a:gd name="T108" fmla="+- 0 3971 3875"/>
                  <a:gd name="T109" fmla="*/ T108 w 470"/>
                  <a:gd name="T110" fmla="+- 0 2855 2810"/>
                  <a:gd name="T111" fmla="*/ 2855 h 145"/>
                  <a:gd name="T112" fmla="+- 0 3971 3875"/>
                  <a:gd name="T113" fmla="*/ T112 w 470"/>
                  <a:gd name="T114" fmla="+- 0 2849 2810"/>
                  <a:gd name="T115" fmla="*/ 2849 h 145"/>
                  <a:gd name="T116" fmla="+- 0 3973 3875"/>
                  <a:gd name="T117" fmla="*/ T116 w 470"/>
                  <a:gd name="T118" fmla="+- 0 2846 2810"/>
                  <a:gd name="T119" fmla="*/ 2846 h 145"/>
                  <a:gd name="T120" fmla="+- 0 3979 3875"/>
                  <a:gd name="T121" fmla="*/ T120 w 470"/>
                  <a:gd name="T122" fmla="+- 0 2842 2810"/>
                  <a:gd name="T123" fmla="*/ 2842 h 145"/>
                  <a:gd name="T124" fmla="+- 0 3983 3875"/>
                  <a:gd name="T125" fmla="*/ T124 w 470"/>
                  <a:gd name="T126" fmla="+- 0 2840 2810"/>
                  <a:gd name="T127" fmla="*/ 2840 h 145"/>
                  <a:gd name="T128" fmla="+- 0 4018 3875"/>
                  <a:gd name="T129" fmla="*/ T128 w 470"/>
                  <a:gd name="T130" fmla="+- 0 2840 2810"/>
                  <a:gd name="T131" fmla="*/ 2840 h 145"/>
                  <a:gd name="T132" fmla="+- 0 4018 3875"/>
                  <a:gd name="T133" fmla="*/ T132 w 470"/>
                  <a:gd name="T134" fmla="+- 0 2839 2810"/>
                  <a:gd name="T135" fmla="*/ 2839 h 145"/>
                  <a:gd name="T136" fmla="+- 0 4008 3875"/>
                  <a:gd name="T137" fmla="*/ T136 w 470"/>
                  <a:gd name="T138" fmla="+- 0 2839 2810"/>
                  <a:gd name="T139" fmla="*/ 2839 h 145"/>
                  <a:gd name="T140" fmla="+- 0 4006 3875"/>
                  <a:gd name="T141" fmla="*/ T140 w 470"/>
                  <a:gd name="T142" fmla="+- 0 2838 2810"/>
                  <a:gd name="T143" fmla="*/ 2838 h 145"/>
                  <a:gd name="T144" fmla="+- 0 3997 3875"/>
                  <a:gd name="T145" fmla="*/ T144 w 470"/>
                  <a:gd name="T146" fmla="+- 0 2836 2810"/>
                  <a:gd name="T147" fmla="*/ 2836 h 145"/>
                  <a:gd name="T148" fmla="+- 0 3992 3875"/>
                  <a:gd name="T149" fmla="*/ T148 w 470"/>
                  <a:gd name="T150" fmla="+- 0 2835 2810"/>
                  <a:gd name="T151"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Lst>
                <a:rect l="0" t="0" r="r" b="b"/>
                <a:pathLst>
                  <a:path w="470" h="145">
                    <a:moveTo>
                      <a:pt x="117" y="25"/>
                    </a:moveTo>
                    <a:lnTo>
                      <a:pt x="105" y="25"/>
                    </a:lnTo>
                    <a:lnTo>
                      <a:pt x="97" y="27"/>
                    </a:lnTo>
                    <a:lnTo>
                      <a:pt x="86" y="37"/>
                    </a:lnTo>
                    <a:lnTo>
                      <a:pt x="84" y="43"/>
                    </a:lnTo>
                    <a:lnTo>
                      <a:pt x="84" y="55"/>
                    </a:lnTo>
                    <a:lnTo>
                      <a:pt x="85" y="59"/>
                    </a:lnTo>
                    <a:lnTo>
                      <a:pt x="88" y="63"/>
                    </a:lnTo>
                    <a:lnTo>
                      <a:pt x="92" y="66"/>
                    </a:lnTo>
                    <a:lnTo>
                      <a:pt x="98" y="70"/>
                    </a:lnTo>
                    <a:lnTo>
                      <a:pt x="119" y="79"/>
                    </a:lnTo>
                    <a:lnTo>
                      <a:pt x="126" y="83"/>
                    </a:lnTo>
                    <a:lnTo>
                      <a:pt x="133" y="89"/>
                    </a:lnTo>
                    <a:lnTo>
                      <a:pt x="134" y="92"/>
                    </a:lnTo>
                    <a:lnTo>
                      <a:pt x="134" y="100"/>
                    </a:lnTo>
                    <a:lnTo>
                      <a:pt x="133" y="103"/>
                    </a:lnTo>
                    <a:lnTo>
                      <a:pt x="127" y="108"/>
                    </a:lnTo>
                    <a:lnTo>
                      <a:pt x="123" y="109"/>
                    </a:lnTo>
                    <a:lnTo>
                      <a:pt x="138" y="109"/>
                    </a:lnTo>
                    <a:lnTo>
                      <a:pt x="147" y="103"/>
                    </a:lnTo>
                    <a:lnTo>
                      <a:pt x="150" y="97"/>
                    </a:lnTo>
                    <a:lnTo>
                      <a:pt x="150" y="79"/>
                    </a:lnTo>
                    <a:lnTo>
                      <a:pt x="143" y="71"/>
                    </a:lnTo>
                    <a:lnTo>
                      <a:pt x="106" y="56"/>
                    </a:lnTo>
                    <a:lnTo>
                      <a:pt x="102" y="53"/>
                    </a:lnTo>
                    <a:lnTo>
                      <a:pt x="100" y="50"/>
                    </a:lnTo>
                    <a:lnTo>
                      <a:pt x="97" y="48"/>
                    </a:lnTo>
                    <a:lnTo>
                      <a:pt x="96" y="45"/>
                    </a:lnTo>
                    <a:lnTo>
                      <a:pt x="96" y="39"/>
                    </a:lnTo>
                    <a:lnTo>
                      <a:pt x="98" y="36"/>
                    </a:lnTo>
                    <a:lnTo>
                      <a:pt x="104" y="32"/>
                    </a:lnTo>
                    <a:lnTo>
                      <a:pt x="108" y="30"/>
                    </a:lnTo>
                    <a:lnTo>
                      <a:pt x="143" y="30"/>
                    </a:lnTo>
                    <a:lnTo>
                      <a:pt x="143" y="29"/>
                    </a:lnTo>
                    <a:lnTo>
                      <a:pt x="133" y="29"/>
                    </a:lnTo>
                    <a:lnTo>
                      <a:pt x="131" y="28"/>
                    </a:lnTo>
                    <a:lnTo>
                      <a:pt x="122" y="26"/>
                    </a:lnTo>
                    <a:lnTo>
                      <a:pt x="117"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8" name="Freeform 32"/>
              <p:cNvSpPr>
                <a:spLocks/>
              </p:cNvSpPr>
              <p:nvPr/>
            </p:nvSpPr>
            <p:spPr bwMode="auto">
              <a:xfrm>
                <a:off x="3875" y="2810"/>
                <a:ext cx="470" cy="145"/>
              </a:xfrm>
              <a:custGeom>
                <a:avLst/>
                <a:gdLst>
                  <a:gd name="T0" fmla="+- 0 4018 3875"/>
                  <a:gd name="T1" fmla="*/ T0 w 470"/>
                  <a:gd name="T2" fmla="+- 0 2840 2810"/>
                  <a:gd name="T3" fmla="*/ 2840 h 145"/>
                  <a:gd name="T4" fmla="+- 0 3994 3875"/>
                  <a:gd name="T5" fmla="*/ T4 w 470"/>
                  <a:gd name="T6" fmla="+- 0 2840 2810"/>
                  <a:gd name="T7" fmla="*/ 2840 h 145"/>
                  <a:gd name="T8" fmla="+- 0 4000 3875"/>
                  <a:gd name="T9" fmla="*/ T8 w 470"/>
                  <a:gd name="T10" fmla="+- 0 2842 2810"/>
                  <a:gd name="T11" fmla="*/ 2842 h 145"/>
                  <a:gd name="T12" fmla="+- 0 4008 3875"/>
                  <a:gd name="T13" fmla="*/ T12 w 470"/>
                  <a:gd name="T14" fmla="+- 0 2849 2810"/>
                  <a:gd name="T15" fmla="*/ 2849 h 145"/>
                  <a:gd name="T16" fmla="+- 0 4012 3875"/>
                  <a:gd name="T17" fmla="*/ T16 w 470"/>
                  <a:gd name="T18" fmla="+- 0 2855 2810"/>
                  <a:gd name="T19" fmla="*/ 2855 h 145"/>
                  <a:gd name="T20" fmla="+- 0 4014 3875"/>
                  <a:gd name="T21" fmla="*/ T20 w 470"/>
                  <a:gd name="T22" fmla="+- 0 2864 2810"/>
                  <a:gd name="T23" fmla="*/ 2864 h 145"/>
                  <a:gd name="T24" fmla="+- 0 4018 3875"/>
                  <a:gd name="T25" fmla="*/ T24 w 470"/>
                  <a:gd name="T26" fmla="+- 0 2864 2810"/>
                  <a:gd name="T27" fmla="*/ 2864 h 145"/>
                  <a:gd name="T28" fmla="+- 0 4018 3875"/>
                  <a:gd name="T29" fmla="*/ T28 w 470"/>
                  <a:gd name="T30" fmla="+- 0 2840 2810"/>
                  <a:gd name="T31" fmla="*/ 2840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143" y="30"/>
                    </a:moveTo>
                    <a:lnTo>
                      <a:pt x="119" y="30"/>
                    </a:lnTo>
                    <a:lnTo>
                      <a:pt x="125" y="32"/>
                    </a:lnTo>
                    <a:lnTo>
                      <a:pt x="133" y="39"/>
                    </a:lnTo>
                    <a:lnTo>
                      <a:pt x="137" y="45"/>
                    </a:lnTo>
                    <a:lnTo>
                      <a:pt x="139" y="54"/>
                    </a:lnTo>
                    <a:lnTo>
                      <a:pt x="143" y="54"/>
                    </a:lnTo>
                    <a:lnTo>
                      <a:pt x="143"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9" name="Freeform 31"/>
              <p:cNvSpPr>
                <a:spLocks/>
              </p:cNvSpPr>
              <p:nvPr/>
            </p:nvSpPr>
            <p:spPr bwMode="auto">
              <a:xfrm>
                <a:off x="3875" y="2810"/>
                <a:ext cx="470" cy="145"/>
              </a:xfrm>
              <a:custGeom>
                <a:avLst/>
                <a:gdLst>
                  <a:gd name="T0" fmla="+- 0 4018 3875"/>
                  <a:gd name="T1" fmla="*/ T0 w 470"/>
                  <a:gd name="T2" fmla="+- 0 2835 2810"/>
                  <a:gd name="T3" fmla="*/ 2835 h 145"/>
                  <a:gd name="T4" fmla="+- 0 4014 3875"/>
                  <a:gd name="T5" fmla="*/ T4 w 470"/>
                  <a:gd name="T6" fmla="+- 0 2835 2810"/>
                  <a:gd name="T7" fmla="*/ 2835 h 145"/>
                  <a:gd name="T8" fmla="+- 0 4013 3875"/>
                  <a:gd name="T9" fmla="*/ T8 w 470"/>
                  <a:gd name="T10" fmla="+- 0 2836 2810"/>
                  <a:gd name="T11" fmla="*/ 2836 h 145"/>
                  <a:gd name="T12" fmla="+- 0 4013 3875"/>
                  <a:gd name="T13" fmla="*/ T12 w 470"/>
                  <a:gd name="T14" fmla="+- 0 2837 2810"/>
                  <a:gd name="T15" fmla="*/ 2837 h 145"/>
                  <a:gd name="T16" fmla="+- 0 4011 3875"/>
                  <a:gd name="T17" fmla="*/ T16 w 470"/>
                  <a:gd name="T18" fmla="+- 0 2838 2810"/>
                  <a:gd name="T19" fmla="*/ 2838 h 145"/>
                  <a:gd name="T20" fmla="+- 0 4011 3875"/>
                  <a:gd name="T21" fmla="*/ T20 w 470"/>
                  <a:gd name="T22" fmla="+- 0 2839 2810"/>
                  <a:gd name="T23" fmla="*/ 2839 h 145"/>
                  <a:gd name="T24" fmla="+- 0 4018 3875"/>
                  <a:gd name="T25" fmla="*/ T24 w 470"/>
                  <a:gd name="T26" fmla="+- 0 2839 2810"/>
                  <a:gd name="T27" fmla="*/ 2839 h 145"/>
                  <a:gd name="T28" fmla="+- 0 4018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143" y="25"/>
                    </a:moveTo>
                    <a:lnTo>
                      <a:pt x="139" y="25"/>
                    </a:lnTo>
                    <a:lnTo>
                      <a:pt x="138" y="26"/>
                    </a:lnTo>
                    <a:lnTo>
                      <a:pt x="138" y="27"/>
                    </a:lnTo>
                    <a:lnTo>
                      <a:pt x="136" y="28"/>
                    </a:lnTo>
                    <a:lnTo>
                      <a:pt x="136" y="29"/>
                    </a:lnTo>
                    <a:lnTo>
                      <a:pt x="143" y="29"/>
                    </a:lnTo>
                    <a:lnTo>
                      <a:pt x="14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0" name="Freeform 30"/>
              <p:cNvSpPr>
                <a:spLocks/>
              </p:cNvSpPr>
              <p:nvPr/>
            </p:nvSpPr>
            <p:spPr bwMode="auto">
              <a:xfrm>
                <a:off x="3875" y="2810"/>
                <a:ext cx="470" cy="145"/>
              </a:xfrm>
              <a:custGeom>
                <a:avLst/>
                <a:gdLst>
                  <a:gd name="T0" fmla="+- 0 4096 3875"/>
                  <a:gd name="T1" fmla="*/ T0 w 470"/>
                  <a:gd name="T2" fmla="+- 0 2835 2810"/>
                  <a:gd name="T3" fmla="*/ 2835 h 145"/>
                  <a:gd name="T4" fmla="+- 0 4072 3875"/>
                  <a:gd name="T5" fmla="*/ T4 w 470"/>
                  <a:gd name="T6" fmla="+- 0 2835 2810"/>
                  <a:gd name="T7" fmla="*/ 2835 h 145"/>
                  <a:gd name="T8" fmla="+- 0 4061 3875"/>
                  <a:gd name="T9" fmla="*/ T8 w 470"/>
                  <a:gd name="T10" fmla="+- 0 2839 2810"/>
                  <a:gd name="T11" fmla="*/ 2839 h 145"/>
                  <a:gd name="T12" fmla="+- 0 4044 3875"/>
                  <a:gd name="T13" fmla="*/ T12 w 470"/>
                  <a:gd name="T14" fmla="+- 0 2855 2810"/>
                  <a:gd name="T15" fmla="*/ 2855 h 145"/>
                  <a:gd name="T16" fmla="+- 0 4040 3875"/>
                  <a:gd name="T17" fmla="*/ T16 w 470"/>
                  <a:gd name="T18" fmla="+- 0 2867 2810"/>
                  <a:gd name="T19" fmla="*/ 2867 h 145"/>
                  <a:gd name="T20" fmla="+- 0 4040 3875"/>
                  <a:gd name="T21" fmla="*/ T20 w 470"/>
                  <a:gd name="T22" fmla="+- 0 2894 2810"/>
                  <a:gd name="T23" fmla="*/ 2894 h 145"/>
                  <a:gd name="T24" fmla="+- 0 4044 3875"/>
                  <a:gd name="T25" fmla="*/ T24 w 470"/>
                  <a:gd name="T26" fmla="+- 0 2905 2810"/>
                  <a:gd name="T27" fmla="*/ 2905 h 145"/>
                  <a:gd name="T28" fmla="+- 0 4061 3875"/>
                  <a:gd name="T29" fmla="*/ T28 w 470"/>
                  <a:gd name="T30" fmla="+- 0 2921 2810"/>
                  <a:gd name="T31" fmla="*/ 2921 h 145"/>
                  <a:gd name="T32" fmla="+- 0 4071 3875"/>
                  <a:gd name="T33" fmla="*/ T32 w 470"/>
                  <a:gd name="T34" fmla="+- 0 2925 2810"/>
                  <a:gd name="T35" fmla="*/ 2925 h 145"/>
                  <a:gd name="T36" fmla="+- 0 4093 3875"/>
                  <a:gd name="T37" fmla="*/ T36 w 470"/>
                  <a:gd name="T38" fmla="+- 0 2925 2810"/>
                  <a:gd name="T39" fmla="*/ 2925 h 145"/>
                  <a:gd name="T40" fmla="+- 0 4102 3875"/>
                  <a:gd name="T41" fmla="*/ T40 w 470"/>
                  <a:gd name="T42" fmla="+- 0 2921 2810"/>
                  <a:gd name="T43" fmla="*/ 2921 h 145"/>
                  <a:gd name="T44" fmla="+- 0 4114 3875"/>
                  <a:gd name="T45" fmla="*/ T44 w 470"/>
                  <a:gd name="T46" fmla="+- 0 2910 2810"/>
                  <a:gd name="T47" fmla="*/ 2910 h 145"/>
                  <a:gd name="T48" fmla="+- 0 4081 3875"/>
                  <a:gd name="T49" fmla="*/ T48 w 470"/>
                  <a:gd name="T50" fmla="+- 0 2910 2810"/>
                  <a:gd name="T51" fmla="*/ 2910 h 145"/>
                  <a:gd name="T52" fmla="+- 0 4073 3875"/>
                  <a:gd name="T53" fmla="*/ T52 w 470"/>
                  <a:gd name="T54" fmla="+- 0 2906 2810"/>
                  <a:gd name="T55" fmla="*/ 2906 h 145"/>
                  <a:gd name="T56" fmla="+- 0 4059 3875"/>
                  <a:gd name="T57" fmla="*/ T56 w 470"/>
                  <a:gd name="T58" fmla="+- 0 2892 2810"/>
                  <a:gd name="T59" fmla="*/ 2892 h 145"/>
                  <a:gd name="T60" fmla="+- 0 4055 3875"/>
                  <a:gd name="T61" fmla="*/ T60 w 470"/>
                  <a:gd name="T62" fmla="+- 0 2882 2810"/>
                  <a:gd name="T63" fmla="*/ 2882 h 145"/>
                  <a:gd name="T64" fmla="+- 0 4055 3875"/>
                  <a:gd name="T65" fmla="*/ T64 w 470"/>
                  <a:gd name="T66" fmla="+- 0 2869 2810"/>
                  <a:gd name="T67" fmla="*/ 2869 h 145"/>
                  <a:gd name="T68" fmla="+- 0 4123 3875"/>
                  <a:gd name="T69" fmla="*/ T68 w 470"/>
                  <a:gd name="T70" fmla="+- 0 2869 2810"/>
                  <a:gd name="T71" fmla="*/ 2869 h 145"/>
                  <a:gd name="T72" fmla="+- 0 4123 3875"/>
                  <a:gd name="T73" fmla="*/ T72 w 470"/>
                  <a:gd name="T74" fmla="+- 0 2864 2810"/>
                  <a:gd name="T75" fmla="*/ 2864 h 145"/>
                  <a:gd name="T76" fmla="+- 0 4055 3875"/>
                  <a:gd name="T77" fmla="*/ T76 w 470"/>
                  <a:gd name="T78" fmla="+- 0 2864 2810"/>
                  <a:gd name="T79" fmla="*/ 2864 h 145"/>
                  <a:gd name="T80" fmla="+- 0 4056 3875"/>
                  <a:gd name="T81" fmla="*/ T80 w 470"/>
                  <a:gd name="T82" fmla="+- 0 2857 2810"/>
                  <a:gd name="T83" fmla="*/ 2857 h 145"/>
                  <a:gd name="T84" fmla="+- 0 4059 3875"/>
                  <a:gd name="T85" fmla="*/ T84 w 470"/>
                  <a:gd name="T86" fmla="+- 0 2851 2810"/>
                  <a:gd name="T87" fmla="*/ 2851 h 145"/>
                  <a:gd name="T88" fmla="+- 0 4068 3875"/>
                  <a:gd name="T89" fmla="*/ T88 w 470"/>
                  <a:gd name="T90" fmla="+- 0 2843 2810"/>
                  <a:gd name="T91" fmla="*/ 2843 h 145"/>
                  <a:gd name="T92" fmla="+- 0 4073 3875"/>
                  <a:gd name="T93" fmla="*/ T92 w 470"/>
                  <a:gd name="T94" fmla="+- 0 2841 2810"/>
                  <a:gd name="T95" fmla="*/ 2841 h 145"/>
                  <a:gd name="T96" fmla="+- 0 4109 3875"/>
                  <a:gd name="T97" fmla="*/ T96 w 470"/>
                  <a:gd name="T98" fmla="+- 0 2841 2810"/>
                  <a:gd name="T99" fmla="*/ 2841 h 145"/>
                  <a:gd name="T100" fmla="+- 0 4105 3875"/>
                  <a:gd name="T101" fmla="*/ T100 w 470"/>
                  <a:gd name="T102" fmla="+- 0 2838 2810"/>
                  <a:gd name="T103" fmla="*/ 2838 h 145"/>
                  <a:gd name="T104" fmla="+- 0 4096 3875"/>
                  <a:gd name="T105" fmla="*/ T104 w 470"/>
                  <a:gd name="T106" fmla="+- 0 2835 2810"/>
                  <a:gd name="T107"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470" h="145">
                    <a:moveTo>
                      <a:pt x="221" y="25"/>
                    </a:moveTo>
                    <a:lnTo>
                      <a:pt x="197" y="25"/>
                    </a:lnTo>
                    <a:lnTo>
                      <a:pt x="186" y="29"/>
                    </a:lnTo>
                    <a:lnTo>
                      <a:pt x="169" y="45"/>
                    </a:lnTo>
                    <a:lnTo>
                      <a:pt x="165" y="57"/>
                    </a:lnTo>
                    <a:lnTo>
                      <a:pt x="165" y="84"/>
                    </a:lnTo>
                    <a:lnTo>
                      <a:pt x="169" y="95"/>
                    </a:lnTo>
                    <a:lnTo>
                      <a:pt x="186" y="111"/>
                    </a:lnTo>
                    <a:lnTo>
                      <a:pt x="196" y="115"/>
                    </a:lnTo>
                    <a:lnTo>
                      <a:pt x="218" y="115"/>
                    </a:lnTo>
                    <a:lnTo>
                      <a:pt x="227" y="111"/>
                    </a:lnTo>
                    <a:lnTo>
                      <a:pt x="239" y="100"/>
                    </a:lnTo>
                    <a:lnTo>
                      <a:pt x="206" y="100"/>
                    </a:lnTo>
                    <a:lnTo>
                      <a:pt x="198" y="96"/>
                    </a:lnTo>
                    <a:lnTo>
                      <a:pt x="184" y="82"/>
                    </a:lnTo>
                    <a:lnTo>
                      <a:pt x="180" y="72"/>
                    </a:lnTo>
                    <a:lnTo>
                      <a:pt x="180" y="59"/>
                    </a:lnTo>
                    <a:lnTo>
                      <a:pt x="248" y="59"/>
                    </a:lnTo>
                    <a:lnTo>
                      <a:pt x="248" y="54"/>
                    </a:lnTo>
                    <a:lnTo>
                      <a:pt x="180" y="54"/>
                    </a:lnTo>
                    <a:lnTo>
                      <a:pt x="181" y="47"/>
                    </a:lnTo>
                    <a:lnTo>
                      <a:pt x="184" y="41"/>
                    </a:lnTo>
                    <a:lnTo>
                      <a:pt x="193" y="33"/>
                    </a:lnTo>
                    <a:lnTo>
                      <a:pt x="198" y="31"/>
                    </a:lnTo>
                    <a:lnTo>
                      <a:pt x="234" y="31"/>
                    </a:lnTo>
                    <a:lnTo>
                      <a:pt x="230" y="28"/>
                    </a:lnTo>
                    <a:lnTo>
                      <a:pt x="22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1" name="Freeform 29"/>
              <p:cNvSpPr>
                <a:spLocks/>
              </p:cNvSpPr>
              <p:nvPr/>
            </p:nvSpPr>
            <p:spPr bwMode="auto">
              <a:xfrm>
                <a:off x="3875" y="2810"/>
                <a:ext cx="470" cy="145"/>
              </a:xfrm>
              <a:custGeom>
                <a:avLst/>
                <a:gdLst>
                  <a:gd name="T0" fmla="+- 0 4119 3875"/>
                  <a:gd name="T1" fmla="*/ T0 w 470"/>
                  <a:gd name="T2" fmla="+- 0 2890 2810"/>
                  <a:gd name="T3" fmla="*/ 2890 h 145"/>
                  <a:gd name="T4" fmla="+- 0 4116 3875"/>
                  <a:gd name="T5" fmla="*/ T4 w 470"/>
                  <a:gd name="T6" fmla="+- 0 2897 2810"/>
                  <a:gd name="T7" fmla="*/ 2897 h 145"/>
                  <a:gd name="T8" fmla="+- 0 4112 3875"/>
                  <a:gd name="T9" fmla="*/ T8 w 470"/>
                  <a:gd name="T10" fmla="+- 0 2902 2810"/>
                  <a:gd name="T11" fmla="*/ 2902 h 145"/>
                  <a:gd name="T12" fmla="+- 0 4103 3875"/>
                  <a:gd name="T13" fmla="*/ T12 w 470"/>
                  <a:gd name="T14" fmla="+- 0 2908 2810"/>
                  <a:gd name="T15" fmla="*/ 2908 h 145"/>
                  <a:gd name="T16" fmla="+- 0 4097 3875"/>
                  <a:gd name="T17" fmla="*/ T16 w 470"/>
                  <a:gd name="T18" fmla="+- 0 2910 2810"/>
                  <a:gd name="T19" fmla="*/ 2910 h 145"/>
                  <a:gd name="T20" fmla="+- 0 4114 3875"/>
                  <a:gd name="T21" fmla="*/ T20 w 470"/>
                  <a:gd name="T22" fmla="+- 0 2910 2810"/>
                  <a:gd name="T23" fmla="*/ 2910 h 145"/>
                  <a:gd name="T24" fmla="+- 0 4117 3875"/>
                  <a:gd name="T25" fmla="*/ T24 w 470"/>
                  <a:gd name="T26" fmla="+- 0 2908 2810"/>
                  <a:gd name="T27" fmla="*/ 2908 h 145"/>
                  <a:gd name="T28" fmla="+- 0 4121 3875"/>
                  <a:gd name="T29" fmla="*/ T28 w 470"/>
                  <a:gd name="T30" fmla="+- 0 2900 2810"/>
                  <a:gd name="T31" fmla="*/ 2900 h 145"/>
                  <a:gd name="T32" fmla="+- 0 4123 3875"/>
                  <a:gd name="T33" fmla="*/ T32 w 470"/>
                  <a:gd name="T34" fmla="+- 0 2891 2810"/>
                  <a:gd name="T35" fmla="*/ 2891 h 145"/>
                  <a:gd name="T36" fmla="+- 0 4119 3875"/>
                  <a:gd name="T37" fmla="*/ T36 w 470"/>
                  <a:gd name="T38" fmla="+- 0 2890 2810"/>
                  <a:gd name="T39" fmla="*/ 2890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470" h="145">
                    <a:moveTo>
                      <a:pt x="244" y="80"/>
                    </a:moveTo>
                    <a:lnTo>
                      <a:pt x="241" y="87"/>
                    </a:lnTo>
                    <a:lnTo>
                      <a:pt x="237" y="92"/>
                    </a:lnTo>
                    <a:lnTo>
                      <a:pt x="228" y="98"/>
                    </a:lnTo>
                    <a:lnTo>
                      <a:pt x="222" y="100"/>
                    </a:lnTo>
                    <a:lnTo>
                      <a:pt x="239" y="100"/>
                    </a:lnTo>
                    <a:lnTo>
                      <a:pt x="242" y="98"/>
                    </a:lnTo>
                    <a:lnTo>
                      <a:pt x="246" y="90"/>
                    </a:lnTo>
                    <a:lnTo>
                      <a:pt x="248" y="81"/>
                    </a:lnTo>
                    <a:lnTo>
                      <a:pt x="244"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2" name="Freeform 28"/>
              <p:cNvSpPr>
                <a:spLocks/>
              </p:cNvSpPr>
              <p:nvPr/>
            </p:nvSpPr>
            <p:spPr bwMode="auto">
              <a:xfrm>
                <a:off x="3875" y="2810"/>
                <a:ext cx="470" cy="145"/>
              </a:xfrm>
              <a:custGeom>
                <a:avLst/>
                <a:gdLst>
                  <a:gd name="T0" fmla="+- 0 4109 3875"/>
                  <a:gd name="T1" fmla="*/ T0 w 470"/>
                  <a:gd name="T2" fmla="+- 0 2841 2810"/>
                  <a:gd name="T3" fmla="*/ 2841 h 145"/>
                  <a:gd name="T4" fmla="+- 0 4083 3875"/>
                  <a:gd name="T5" fmla="*/ T4 w 470"/>
                  <a:gd name="T6" fmla="+- 0 2841 2810"/>
                  <a:gd name="T7" fmla="*/ 2841 h 145"/>
                  <a:gd name="T8" fmla="+- 0 4087 3875"/>
                  <a:gd name="T9" fmla="*/ T8 w 470"/>
                  <a:gd name="T10" fmla="+- 0 2842 2810"/>
                  <a:gd name="T11" fmla="*/ 2842 h 145"/>
                  <a:gd name="T12" fmla="+- 0 4094 3875"/>
                  <a:gd name="T13" fmla="*/ T12 w 470"/>
                  <a:gd name="T14" fmla="+- 0 2846 2810"/>
                  <a:gd name="T15" fmla="*/ 2846 h 145"/>
                  <a:gd name="T16" fmla="+- 0 4100 3875"/>
                  <a:gd name="T17" fmla="*/ T16 w 470"/>
                  <a:gd name="T18" fmla="+- 0 2864 2810"/>
                  <a:gd name="T19" fmla="*/ 2864 h 145"/>
                  <a:gd name="T20" fmla="+- 0 4123 3875"/>
                  <a:gd name="T21" fmla="*/ T20 w 470"/>
                  <a:gd name="T22" fmla="+- 0 2864 2810"/>
                  <a:gd name="T23" fmla="*/ 2864 h 145"/>
                  <a:gd name="T24" fmla="+- 0 4122 3875"/>
                  <a:gd name="T25" fmla="*/ T24 w 470"/>
                  <a:gd name="T26" fmla="+- 0 2859 2810"/>
                  <a:gd name="T27" fmla="*/ 2859 h 145"/>
                  <a:gd name="T28" fmla="+- 0 4119 3875"/>
                  <a:gd name="T29" fmla="*/ T28 w 470"/>
                  <a:gd name="T30" fmla="+- 0 2851 2810"/>
                  <a:gd name="T31" fmla="*/ 2851 h 145"/>
                  <a:gd name="T32" fmla="+- 0 4109 3875"/>
                  <a:gd name="T33" fmla="*/ T32 w 470"/>
                  <a:gd name="T34" fmla="+- 0 2841 2810"/>
                  <a:gd name="T35" fmla="*/ 284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234" y="31"/>
                    </a:moveTo>
                    <a:lnTo>
                      <a:pt x="208" y="31"/>
                    </a:lnTo>
                    <a:lnTo>
                      <a:pt x="212" y="32"/>
                    </a:lnTo>
                    <a:lnTo>
                      <a:pt x="219" y="36"/>
                    </a:lnTo>
                    <a:lnTo>
                      <a:pt x="225" y="54"/>
                    </a:lnTo>
                    <a:lnTo>
                      <a:pt x="248" y="54"/>
                    </a:lnTo>
                    <a:lnTo>
                      <a:pt x="247" y="49"/>
                    </a:lnTo>
                    <a:lnTo>
                      <a:pt x="244" y="41"/>
                    </a:lnTo>
                    <a:lnTo>
                      <a:pt x="234"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3" name="Freeform 27"/>
              <p:cNvSpPr>
                <a:spLocks/>
              </p:cNvSpPr>
              <p:nvPr/>
            </p:nvSpPr>
            <p:spPr bwMode="auto">
              <a:xfrm>
                <a:off x="3875" y="2810"/>
                <a:ext cx="470" cy="145"/>
              </a:xfrm>
              <a:custGeom>
                <a:avLst/>
                <a:gdLst>
                  <a:gd name="T0" fmla="+- 0 4181 3875"/>
                  <a:gd name="T1" fmla="*/ T0 w 470"/>
                  <a:gd name="T2" fmla="+- 0 2919 2810"/>
                  <a:gd name="T3" fmla="*/ 2919 h 145"/>
                  <a:gd name="T4" fmla="+- 0 4133 3875"/>
                  <a:gd name="T5" fmla="*/ T4 w 470"/>
                  <a:gd name="T6" fmla="+- 0 2919 2810"/>
                  <a:gd name="T7" fmla="*/ 2919 h 145"/>
                  <a:gd name="T8" fmla="+- 0 4133 3875"/>
                  <a:gd name="T9" fmla="*/ T8 w 470"/>
                  <a:gd name="T10" fmla="+- 0 2922 2810"/>
                  <a:gd name="T11" fmla="*/ 2922 h 145"/>
                  <a:gd name="T12" fmla="+- 0 4181 3875"/>
                  <a:gd name="T13" fmla="*/ T12 w 470"/>
                  <a:gd name="T14" fmla="+- 0 2922 2810"/>
                  <a:gd name="T15" fmla="*/ 2922 h 145"/>
                  <a:gd name="T16" fmla="+- 0 4181 3875"/>
                  <a:gd name="T17" fmla="*/ T16 w 470"/>
                  <a:gd name="T18" fmla="+- 0 2919 2810"/>
                  <a:gd name="T19" fmla="*/ 2919 h 145"/>
                </a:gdLst>
                <a:ahLst/>
                <a:cxnLst>
                  <a:cxn ang="0">
                    <a:pos x="T1" y="T3"/>
                  </a:cxn>
                  <a:cxn ang="0">
                    <a:pos x="T5" y="T7"/>
                  </a:cxn>
                  <a:cxn ang="0">
                    <a:pos x="T9" y="T11"/>
                  </a:cxn>
                  <a:cxn ang="0">
                    <a:pos x="T13" y="T15"/>
                  </a:cxn>
                  <a:cxn ang="0">
                    <a:pos x="T17" y="T19"/>
                  </a:cxn>
                </a:cxnLst>
                <a:rect l="0" t="0" r="r" b="b"/>
                <a:pathLst>
                  <a:path w="470" h="145">
                    <a:moveTo>
                      <a:pt x="306" y="109"/>
                    </a:moveTo>
                    <a:lnTo>
                      <a:pt x="258" y="109"/>
                    </a:lnTo>
                    <a:lnTo>
                      <a:pt x="258" y="112"/>
                    </a:lnTo>
                    <a:lnTo>
                      <a:pt x="306" y="112"/>
                    </a:lnTo>
                    <a:lnTo>
                      <a:pt x="306"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4" name="Freeform 26"/>
              <p:cNvSpPr>
                <a:spLocks/>
              </p:cNvSpPr>
              <p:nvPr/>
            </p:nvSpPr>
            <p:spPr bwMode="auto">
              <a:xfrm>
                <a:off x="3875" y="2810"/>
                <a:ext cx="470" cy="145"/>
              </a:xfrm>
              <a:custGeom>
                <a:avLst/>
                <a:gdLst>
                  <a:gd name="T0" fmla="+- 0 4238 3875"/>
                  <a:gd name="T1" fmla="*/ T0 w 470"/>
                  <a:gd name="T2" fmla="+- 0 2919 2810"/>
                  <a:gd name="T3" fmla="*/ 2919 h 145"/>
                  <a:gd name="T4" fmla="+- 0 4190 3875"/>
                  <a:gd name="T5" fmla="*/ T4 w 470"/>
                  <a:gd name="T6" fmla="+- 0 2919 2810"/>
                  <a:gd name="T7" fmla="*/ 2919 h 145"/>
                  <a:gd name="T8" fmla="+- 0 4190 3875"/>
                  <a:gd name="T9" fmla="*/ T8 w 470"/>
                  <a:gd name="T10" fmla="+- 0 2922 2810"/>
                  <a:gd name="T11" fmla="*/ 2922 h 145"/>
                  <a:gd name="T12" fmla="+- 0 4238 3875"/>
                  <a:gd name="T13" fmla="*/ T12 w 470"/>
                  <a:gd name="T14" fmla="+- 0 2922 2810"/>
                  <a:gd name="T15" fmla="*/ 2922 h 145"/>
                  <a:gd name="T16" fmla="+- 0 4238 3875"/>
                  <a:gd name="T17" fmla="*/ T16 w 470"/>
                  <a:gd name="T18" fmla="+- 0 2919 2810"/>
                  <a:gd name="T19" fmla="*/ 2919 h 145"/>
                </a:gdLst>
                <a:ahLst/>
                <a:cxnLst>
                  <a:cxn ang="0">
                    <a:pos x="T1" y="T3"/>
                  </a:cxn>
                  <a:cxn ang="0">
                    <a:pos x="T5" y="T7"/>
                  </a:cxn>
                  <a:cxn ang="0">
                    <a:pos x="T9" y="T11"/>
                  </a:cxn>
                  <a:cxn ang="0">
                    <a:pos x="T13" y="T15"/>
                  </a:cxn>
                  <a:cxn ang="0">
                    <a:pos x="T17" y="T19"/>
                  </a:cxn>
                </a:cxnLst>
                <a:rect l="0" t="0" r="r" b="b"/>
                <a:pathLst>
                  <a:path w="470" h="145">
                    <a:moveTo>
                      <a:pt x="363" y="109"/>
                    </a:moveTo>
                    <a:lnTo>
                      <a:pt x="315" y="109"/>
                    </a:lnTo>
                    <a:lnTo>
                      <a:pt x="315" y="112"/>
                    </a:lnTo>
                    <a:lnTo>
                      <a:pt x="363" y="112"/>
                    </a:lnTo>
                    <a:lnTo>
                      <a:pt x="363"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5" name="Freeform 25"/>
              <p:cNvSpPr>
                <a:spLocks/>
              </p:cNvSpPr>
              <p:nvPr/>
            </p:nvSpPr>
            <p:spPr bwMode="auto">
              <a:xfrm>
                <a:off x="3875" y="2810"/>
                <a:ext cx="470" cy="145"/>
              </a:xfrm>
              <a:custGeom>
                <a:avLst/>
                <a:gdLst>
                  <a:gd name="T0" fmla="+- 0 4166 3875"/>
                  <a:gd name="T1" fmla="*/ T0 w 470"/>
                  <a:gd name="T2" fmla="+- 0 2847 2810"/>
                  <a:gd name="T3" fmla="*/ 2847 h 145"/>
                  <a:gd name="T4" fmla="+- 0 4142 3875"/>
                  <a:gd name="T5" fmla="*/ T4 w 470"/>
                  <a:gd name="T6" fmla="+- 0 2847 2810"/>
                  <a:gd name="T7" fmla="*/ 2847 h 145"/>
                  <a:gd name="T8" fmla="+- 0 4144 3875"/>
                  <a:gd name="T9" fmla="*/ T8 w 470"/>
                  <a:gd name="T10" fmla="+- 0 2848 2810"/>
                  <a:gd name="T11" fmla="*/ 2848 h 145"/>
                  <a:gd name="T12" fmla="+- 0 4146 3875"/>
                  <a:gd name="T13" fmla="*/ T12 w 470"/>
                  <a:gd name="T14" fmla="+- 0 2849 2810"/>
                  <a:gd name="T15" fmla="*/ 2849 h 145"/>
                  <a:gd name="T16" fmla="+- 0 4147 3875"/>
                  <a:gd name="T17" fmla="*/ T16 w 470"/>
                  <a:gd name="T18" fmla="+- 0 2851 2810"/>
                  <a:gd name="T19" fmla="*/ 2851 h 145"/>
                  <a:gd name="T20" fmla="+- 0 4148 3875"/>
                  <a:gd name="T21" fmla="*/ T20 w 470"/>
                  <a:gd name="T22" fmla="+- 0 2855 2810"/>
                  <a:gd name="T23" fmla="*/ 2855 h 145"/>
                  <a:gd name="T24" fmla="+- 0 4148 3875"/>
                  <a:gd name="T25" fmla="*/ T24 w 470"/>
                  <a:gd name="T26" fmla="+- 0 2858 2810"/>
                  <a:gd name="T27" fmla="*/ 2858 h 145"/>
                  <a:gd name="T28" fmla="+- 0 4148 3875"/>
                  <a:gd name="T29" fmla="*/ T28 w 470"/>
                  <a:gd name="T30" fmla="+- 0 2909 2810"/>
                  <a:gd name="T31" fmla="*/ 2909 h 145"/>
                  <a:gd name="T32" fmla="+- 0 4147 3875"/>
                  <a:gd name="T33" fmla="*/ T32 w 470"/>
                  <a:gd name="T34" fmla="+- 0 2914 2810"/>
                  <a:gd name="T35" fmla="*/ 2914 h 145"/>
                  <a:gd name="T36" fmla="+- 0 4144 3875"/>
                  <a:gd name="T37" fmla="*/ T36 w 470"/>
                  <a:gd name="T38" fmla="+- 0 2918 2810"/>
                  <a:gd name="T39" fmla="*/ 2918 h 145"/>
                  <a:gd name="T40" fmla="+- 0 4140 3875"/>
                  <a:gd name="T41" fmla="*/ T40 w 470"/>
                  <a:gd name="T42" fmla="+- 0 2919 2810"/>
                  <a:gd name="T43" fmla="*/ 2919 h 145"/>
                  <a:gd name="T44" fmla="+- 0 4176 3875"/>
                  <a:gd name="T45" fmla="*/ T44 w 470"/>
                  <a:gd name="T46" fmla="+- 0 2919 2810"/>
                  <a:gd name="T47" fmla="*/ 2919 h 145"/>
                  <a:gd name="T48" fmla="+- 0 4173 3875"/>
                  <a:gd name="T49" fmla="*/ T48 w 470"/>
                  <a:gd name="T50" fmla="+- 0 2919 2810"/>
                  <a:gd name="T51" fmla="*/ 2919 h 145"/>
                  <a:gd name="T52" fmla="+- 0 4169 3875"/>
                  <a:gd name="T53" fmla="*/ T52 w 470"/>
                  <a:gd name="T54" fmla="+- 0 2917 2810"/>
                  <a:gd name="T55" fmla="*/ 2917 h 145"/>
                  <a:gd name="T56" fmla="+- 0 4168 3875"/>
                  <a:gd name="T57" fmla="*/ T56 w 470"/>
                  <a:gd name="T58" fmla="+- 0 2916 2810"/>
                  <a:gd name="T59" fmla="*/ 2916 h 145"/>
                  <a:gd name="T60" fmla="+- 0 4167 3875"/>
                  <a:gd name="T61" fmla="*/ T60 w 470"/>
                  <a:gd name="T62" fmla="+- 0 2914 2810"/>
                  <a:gd name="T63" fmla="*/ 2914 h 145"/>
                  <a:gd name="T64" fmla="+- 0 4166 3875"/>
                  <a:gd name="T65" fmla="*/ T64 w 470"/>
                  <a:gd name="T66" fmla="+- 0 2912 2810"/>
                  <a:gd name="T67" fmla="*/ 2912 h 145"/>
                  <a:gd name="T68" fmla="+- 0 4166 3875"/>
                  <a:gd name="T69" fmla="*/ T68 w 470"/>
                  <a:gd name="T70" fmla="+- 0 2909 2810"/>
                  <a:gd name="T71" fmla="*/ 2909 h 145"/>
                  <a:gd name="T72" fmla="+- 0 4166 3875"/>
                  <a:gd name="T73" fmla="*/ T72 w 470"/>
                  <a:gd name="T74" fmla="+- 0 2858 2810"/>
                  <a:gd name="T75" fmla="*/ 2858 h 145"/>
                  <a:gd name="T76" fmla="+- 0 4171 3875"/>
                  <a:gd name="T77" fmla="*/ T76 w 470"/>
                  <a:gd name="T78" fmla="+- 0 2853 2810"/>
                  <a:gd name="T79" fmla="*/ 2853 h 145"/>
                  <a:gd name="T80" fmla="+- 0 4166 3875"/>
                  <a:gd name="T81" fmla="*/ T80 w 470"/>
                  <a:gd name="T82" fmla="+- 0 2853 2810"/>
                  <a:gd name="T83" fmla="*/ 2853 h 145"/>
                  <a:gd name="T84" fmla="+- 0 4166 3875"/>
                  <a:gd name="T85" fmla="*/ T84 w 470"/>
                  <a:gd name="T86" fmla="+- 0 2847 2810"/>
                  <a:gd name="T87" fmla="*/ 2847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470" h="145">
                    <a:moveTo>
                      <a:pt x="291" y="37"/>
                    </a:moveTo>
                    <a:lnTo>
                      <a:pt x="267" y="37"/>
                    </a:lnTo>
                    <a:lnTo>
                      <a:pt x="269" y="38"/>
                    </a:lnTo>
                    <a:lnTo>
                      <a:pt x="271" y="39"/>
                    </a:lnTo>
                    <a:lnTo>
                      <a:pt x="272" y="41"/>
                    </a:lnTo>
                    <a:lnTo>
                      <a:pt x="273" y="45"/>
                    </a:lnTo>
                    <a:lnTo>
                      <a:pt x="273" y="48"/>
                    </a:lnTo>
                    <a:lnTo>
                      <a:pt x="273" y="99"/>
                    </a:lnTo>
                    <a:lnTo>
                      <a:pt x="272" y="104"/>
                    </a:lnTo>
                    <a:lnTo>
                      <a:pt x="269" y="108"/>
                    </a:lnTo>
                    <a:lnTo>
                      <a:pt x="265" y="109"/>
                    </a:lnTo>
                    <a:lnTo>
                      <a:pt x="301" y="109"/>
                    </a:lnTo>
                    <a:lnTo>
                      <a:pt x="298" y="109"/>
                    </a:lnTo>
                    <a:lnTo>
                      <a:pt x="294" y="107"/>
                    </a:lnTo>
                    <a:lnTo>
                      <a:pt x="293" y="106"/>
                    </a:lnTo>
                    <a:lnTo>
                      <a:pt x="292" y="104"/>
                    </a:lnTo>
                    <a:lnTo>
                      <a:pt x="291" y="102"/>
                    </a:lnTo>
                    <a:lnTo>
                      <a:pt x="291" y="99"/>
                    </a:lnTo>
                    <a:lnTo>
                      <a:pt x="291" y="48"/>
                    </a:lnTo>
                    <a:lnTo>
                      <a:pt x="296" y="43"/>
                    </a:lnTo>
                    <a:lnTo>
                      <a:pt x="291" y="43"/>
                    </a:lnTo>
                    <a:lnTo>
                      <a:pt x="291"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6" name="Freeform 24"/>
              <p:cNvSpPr>
                <a:spLocks/>
              </p:cNvSpPr>
              <p:nvPr/>
            </p:nvSpPr>
            <p:spPr bwMode="auto">
              <a:xfrm>
                <a:off x="3875" y="2810"/>
                <a:ext cx="470" cy="145"/>
              </a:xfrm>
              <a:custGeom>
                <a:avLst/>
                <a:gdLst>
                  <a:gd name="T0" fmla="+- 0 4220 3875"/>
                  <a:gd name="T1" fmla="*/ T0 w 470"/>
                  <a:gd name="T2" fmla="+- 0 2846 2810"/>
                  <a:gd name="T3" fmla="*/ 2846 h 145"/>
                  <a:gd name="T4" fmla="+- 0 4196 3875"/>
                  <a:gd name="T5" fmla="*/ T4 w 470"/>
                  <a:gd name="T6" fmla="+- 0 2846 2810"/>
                  <a:gd name="T7" fmla="*/ 2846 h 145"/>
                  <a:gd name="T8" fmla="+- 0 4200 3875"/>
                  <a:gd name="T9" fmla="*/ T8 w 470"/>
                  <a:gd name="T10" fmla="+- 0 2848 2810"/>
                  <a:gd name="T11" fmla="*/ 2848 h 145"/>
                  <a:gd name="T12" fmla="+- 0 4205 3875"/>
                  <a:gd name="T13" fmla="*/ T12 w 470"/>
                  <a:gd name="T14" fmla="+- 0 2855 2810"/>
                  <a:gd name="T15" fmla="*/ 2855 h 145"/>
                  <a:gd name="T16" fmla="+- 0 4206 3875"/>
                  <a:gd name="T17" fmla="*/ T16 w 470"/>
                  <a:gd name="T18" fmla="+- 0 2859 2810"/>
                  <a:gd name="T19" fmla="*/ 2859 h 145"/>
                  <a:gd name="T20" fmla="+- 0 4206 3875"/>
                  <a:gd name="T21" fmla="*/ T20 w 470"/>
                  <a:gd name="T22" fmla="+- 0 2911 2810"/>
                  <a:gd name="T23" fmla="*/ 2911 h 145"/>
                  <a:gd name="T24" fmla="+- 0 4205 3875"/>
                  <a:gd name="T25" fmla="*/ T24 w 470"/>
                  <a:gd name="T26" fmla="+- 0 2914 2810"/>
                  <a:gd name="T27" fmla="*/ 2914 h 145"/>
                  <a:gd name="T28" fmla="+- 0 4204 3875"/>
                  <a:gd name="T29" fmla="*/ T28 w 470"/>
                  <a:gd name="T30" fmla="+- 0 2916 2810"/>
                  <a:gd name="T31" fmla="*/ 2916 h 145"/>
                  <a:gd name="T32" fmla="+- 0 4200 3875"/>
                  <a:gd name="T33" fmla="*/ T32 w 470"/>
                  <a:gd name="T34" fmla="+- 0 2918 2810"/>
                  <a:gd name="T35" fmla="*/ 2918 h 145"/>
                  <a:gd name="T36" fmla="+- 0 4197 3875"/>
                  <a:gd name="T37" fmla="*/ T36 w 470"/>
                  <a:gd name="T38" fmla="+- 0 2919 2810"/>
                  <a:gd name="T39" fmla="*/ 2919 h 145"/>
                  <a:gd name="T40" fmla="+- 0 4234 3875"/>
                  <a:gd name="T41" fmla="*/ T40 w 470"/>
                  <a:gd name="T42" fmla="+- 0 2919 2810"/>
                  <a:gd name="T43" fmla="*/ 2919 h 145"/>
                  <a:gd name="T44" fmla="+- 0 4224 3875"/>
                  <a:gd name="T45" fmla="*/ T44 w 470"/>
                  <a:gd name="T46" fmla="+- 0 2859 2810"/>
                  <a:gd name="T47" fmla="*/ 2859 h 145"/>
                  <a:gd name="T48" fmla="+- 0 4223 3875"/>
                  <a:gd name="T49" fmla="*/ T48 w 470"/>
                  <a:gd name="T50" fmla="+- 0 2854 2810"/>
                  <a:gd name="T51" fmla="*/ 2854 h 145"/>
                  <a:gd name="T52" fmla="+- 0 4220 3875"/>
                  <a:gd name="T53" fmla="*/ T52 w 470"/>
                  <a:gd name="T54" fmla="+- 0 2846 2810"/>
                  <a:gd name="T55" fmla="*/ 2846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470" h="145">
                    <a:moveTo>
                      <a:pt x="345" y="36"/>
                    </a:moveTo>
                    <a:lnTo>
                      <a:pt x="321" y="36"/>
                    </a:lnTo>
                    <a:lnTo>
                      <a:pt x="325" y="38"/>
                    </a:lnTo>
                    <a:lnTo>
                      <a:pt x="330" y="45"/>
                    </a:lnTo>
                    <a:lnTo>
                      <a:pt x="331" y="49"/>
                    </a:lnTo>
                    <a:lnTo>
                      <a:pt x="331" y="101"/>
                    </a:lnTo>
                    <a:lnTo>
                      <a:pt x="330" y="104"/>
                    </a:lnTo>
                    <a:lnTo>
                      <a:pt x="329" y="106"/>
                    </a:lnTo>
                    <a:lnTo>
                      <a:pt x="325" y="108"/>
                    </a:lnTo>
                    <a:lnTo>
                      <a:pt x="322" y="109"/>
                    </a:lnTo>
                    <a:lnTo>
                      <a:pt x="359" y="109"/>
                    </a:lnTo>
                    <a:lnTo>
                      <a:pt x="349" y="49"/>
                    </a:lnTo>
                    <a:lnTo>
                      <a:pt x="348" y="44"/>
                    </a:lnTo>
                    <a:lnTo>
                      <a:pt x="345"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7" name="Freeform 23"/>
              <p:cNvSpPr>
                <a:spLocks/>
              </p:cNvSpPr>
              <p:nvPr/>
            </p:nvSpPr>
            <p:spPr bwMode="auto">
              <a:xfrm>
                <a:off x="3875" y="2810"/>
                <a:ext cx="470" cy="145"/>
              </a:xfrm>
              <a:custGeom>
                <a:avLst/>
                <a:gdLst>
                  <a:gd name="T0" fmla="+- 0 4204 3875"/>
                  <a:gd name="T1" fmla="*/ T0 w 470"/>
                  <a:gd name="T2" fmla="+- 0 2835 2810"/>
                  <a:gd name="T3" fmla="*/ 2835 h 145"/>
                  <a:gd name="T4" fmla="+- 0 4188 3875"/>
                  <a:gd name="T5" fmla="*/ T4 w 470"/>
                  <a:gd name="T6" fmla="+- 0 2835 2810"/>
                  <a:gd name="T7" fmla="*/ 2835 h 145"/>
                  <a:gd name="T8" fmla="+- 0 4177 3875"/>
                  <a:gd name="T9" fmla="*/ T8 w 470"/>
                  <a:gd name="T10" fmla="+- 0 2841 2810"/>
                  <a:gd name="T11" fmla="*/ 2841 h 145"/>
                  <a:gd name="T12" fmla="+- 0 4166 3875"/>
                  <a:gd name="T13" fmla="*/ T12 w 470"/>
                  <a:gd name="T14" fmla="+- 0 2853 2810"/>
                  <a:gd name="T15" fmla="*/ 2853 h 145"/>
                  <a:gd name="T16" fmla="+- 0 4171 3875"/>
                  <a:gd name="T17" fmla="*/ T16 w 470"/>
                  <a:gd name="T18" fmla="+- 0 2853 2810"/>
                  <a:gd name="T19" fmla="*/ 2853 h 145"/>
                  <a:gd name="T20" fmla="+- 0 4174 3875"/>
                  <a:gd name="T21" fmla="*/ T20 w 470"/>
                  <a:gd name="T22" fmla="+- 0 2850 2810"/>
                  <a:gd name="T23" fmla="*/ 2850 h 145"/>
                  <a:gd name="T24" fmla="+- 0 4182 3875"/>
                  <a:gd name="T25" fmla="*/ T24 w 470"/>
                  <a:gd name="T26" fmla="+- 0 2846 2810"/>
                  <a:gd name="T27" fmla="*/ 2846 h 145"/>
                  <a:gd name="T28" fmla="+- 0 4220 3875"/>
                  <a:gd name="T29" fmla="*/ T28 w 470"/>
                  <a:gd name="T30" fmla="+- 0 2846 2810"/>
                  <a:gd name="T31" fmla="*/ 2846 h 145"/>
                  <a:gd name="T32" fmla="+- 0 4219 3875"/>
                  <a:gd name="T33" fmla="*/ T32 w 470"/>
                  <a:gd name="T34" fmla="+- 0 2845 2810"/>
                  <a:gd name="T35" fmla="*/ 2845 h 145"/>
                  <a:gd name="T36" fmla="+- 0 4216 3875"/>
                  <a:gd name="T37" fmla="*/ T36 w 470"/>
                  <a:gd name="T38" fmla="+- 0 2841 2810"/>
                  <a:gd name="T39" fmla="*/ 2841 h 145"/>
                  <a:gd name="T40" fmla="+- 0 4208 3875"/>
                  <a:gd name="T41" fmla="*/ T40 w 470"/>
                  <a:gd name="T42" fmla="+- 0 2836 2810"/>
                  <a:gd name="T43" fmla="*/ 2836 h 145"/>
                  <a:gd name="T44" fmla="+- 0 4204 3875"/>
                  <a:gd name="T45" fmla="*/ T44 w 470"/>
                  <a:gd name="T46" fmla="+- 0 2835 2810"/>
                  <a:gd name="T47"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470" h="145">
                    <a:moveTo>
                      <a:pt x="329" y="25"/>
                    </a:moveTo>
                    <a:lnTo>
                      <a:pt x="313" y="25"/>
                    </a:lnTo>
                    <a:lnTo>
                      <a:pt x="302" y="31"/>
                    </a:lnTo>
                    <a:lnTo>
                      <a:pt x="291" y="43"/>
                    </a:lnTo>
                    <a:lnTo>
                      <a:pt x="296" y="43"/>
                    </a:lnTo>
                    <a:lnTo>
                      <a:pt x="299" y="40"/>
                    </a:lnTo>
                    <a:lnTo>
                      <a:pt x="307" y="36"/>
                    </a:lnTo>
                    <a:lnTo>
                      <a:pt x="345" y="36"/>
                    </a:lnTo>
                    <a:lnTo>
                      <a:pt x="344" y="35"/>
                    </a:lnTo>
                    <a:lnTo>
                      <a:pt x="341" y="31"/>
                    </a:lnTo>
                    <a:lnTo>
                      <a:pt x="333" y="26"/>
                    </a:lnTo>
                    <a:lnTo>
                      <a:pt x="329"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8" name="Freeform 22"/>
              <p:cNvSpPr>
                <a:spLocks/>
              </p:cNvSpPr>
              <p:nvPr/>
            </p:nvSpPr>
            <p:spPr bwMode="auto">
              <a:xfrm>
                <a:off x="3875" y="2810"/>
                <a:ext cx="470" cy="145"/>
              </a:xfrm>
              <a:custGeom>
                <a:avLst/>
                <a:gdLst>
                  <a:gd name="T0" fmla="+- 0 4166 3875"/>
                  <a:gd name="T1" fmla="*/ T0 w 470"/>
                  <a:gd name="T2" fmla="+- 0 2835 2810"/>
                  <a:gd name="T3" fmla="*/ 2835 h 145"/>
                  <a:gd name="T4" fmla="+- 0 4161 3875"/>
                  <a:gd name="T5" fmla="*/ T4 w 470"/>
                  <a:gd name="T6" fmla="+- 0 2835 2810"/>
                  <a:gd name="T7" fmla="*/ 2835 h 145"/>
                  <a:gd name="T8" fmla="+- 0 4132 3875"/>
                  <a:gd name="T9" fmla="*/ T8 w 470"/>
                  <a:gd name="T10" fmla="+- 0 2845 2810"/>
                  <a:gd name="T11" fmla="*/ 2845 h 145"/>
                  <a:gd name="T12" fmla="+- 0 4133 3875"/>
                  <a:gd name="T13" fmla="*/ T12 w 470"/>
                  <a:gd name="T14" fmla="+- 0 2849 2810"/>
                  <a:gd name="T15" fmla="*/ 2849 h 145"/>
                  <a:gd name="T16" fmla="+- 0 4136 3875"/>
                  <a:gd name="T17" fmla="*/ T16 w 470"/>
                  <a:gd name="T18" fmla="+- 0 2848 2810"/>
                  <a:gd name="T19" fmla="*/ 2848 h 145"/>
                  <a:gd name="T20" fmla="+- 0 4138 3875"/>
                  <a:gd name="T21" fmla="*/ T20 w 470"/>
                  <a:gd name="T22" fmla="+- 0 2847 2810"/>
                  <a:gd name="T23" fmla="*/ 2847 h 145"/>
                  <a:gd name="T24" fmla="+- 0 4166 3875"/>
                  <a:gd name="T25" fmla="*/ T24 w 470"/>
                  <a:gd name="T26" fmla="+- 0 2847 2810"/>
                  <a:gd name="T27" fmla="*/ 2847 h 145"/>
                  <a:gd name="T28" fmla="+- 0 4166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291" y="25"/>
                    </a:moveTo>
                    <a:lnTo>
                      <a:pt x="286" y="25"/>
                    </a:lnTo>
                    <a:lnTo>
                      <a:pt x="257" y="35"/>
                    </a:lnTo>
                    <a:lnTo>
                      <a:pt x="258" y="39"/>
                    </a:lnTo>
                    <a:lnTo>
                      <a:pt x="261" y="38"/>
                    </a:lnTo>
                    <a:lnTo>
                      <a:pt x="263" y="37"/>
                    </a:lnTo>
                    <a:lnTo>
                      <a:pt x="291" y="37"/>
                    </a:lnTo>
                    <a:lnTo>
                      <a:pt x="29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9" name="Freeform 21"/>
              <p:cNvSpPr>
                <a:spLocks/>
              </p:cNvSpPr>
              <p:nvPr/>
            </p:nvSpPr>
            <p:spPr bwMode="auto">
              <a:xfrm>
                <a:off x="3875" y="2810"/>
                <a:ext cx="470" cy="145"/>
              </a:xfrm>
              <a:custGeom>
                <a:avLst/>
                <a:gdLst>
                  <a:gd name="T0" fmla="+- 0 4274 3875"/>
                  <a:gd name="T1" fmla="*/ T0 w 470"/>
                  <a:gd name="T2" fmla="+- 0 2844 2810"/>
                  <a:gd name="T3" fmla="*/ 2844 h 145"/>
                  <a:gd name="T4" fmla="+- 0 4256 3875"/>
                  <a:gd name="T5" fmla="*/ T4 w 470"/>
                  <a:gd name="T6" fmla="+- 0 2844 2810"/>
                  <a:gd name="T7" fmla="*/ 2844 h 145"/>
                  <a:gd name="T8" fmla="+- 0 4256 3875"/>
                  <a:gd name="T9" fmla="*/ T8 w 470"/>
                  <a:gd name="T10" fmla="+- 0 2908 2810"/>
                  <a:gd name="T11" fmla="*/ 2908 h 145"/>
                  <a:gd name="T12" fmla="+- 0 4271 3875"/>
                  <a:gd name="T13" fmla="*/ T12 w 470"/>
                  <a:gd name="T14" fmla="+- 0 2924 2810"/>
                  <a:gd name="T15" fmla="*/ 2924 h 145"/>
                  <a:gd name="T16" fmla="+- 0 4280 3875"/>
                  <a:gd name="T17" fmla="*/ T16 w 470"/>
                  <a:gd name="T18" fmla="+- 0 2924 2810"/>
                  <a:gd name="T19" fmla="*/ 2924 h 145"/>
                  <a:gd name="T20" fmla="+- 0 4284 3875"/>
                  <a:gd name="T21" fmla="*/ T20 w 470"/>
                  <a:gd name="T22" fmla="+- 0 2922 2810"/>
                  <a:gd name="T23" fmla="*/ 2922 h 145"/>
                  <a:gd name="T24" fmla="+- 0 4293 3875"/>
                  <a:gd name="T25" fmla="*/ T24 w 470"/>
                  <a:gd name="T26" fmla="+- 0 2916 2810"/>
                  <a:gd name="T27" fmla="*/ 2916 h 145"/>
                  <a:gd name="T28" fmla="+- 0 4296 3875"/>
                  <a:gd name="T29" fmla="*/ T28 w 470"/>
                  <a:gd name="T30" fmla="+- 0 2913 2810"/>
                  <a:gd name="T31" fmla="*/ 2913 h 145"/>
                  <a:gd name="T32" fmla="+- 0 4280 3875"/>
                  <a:gd name="T33" fmla="*/ T32 w 470"/>
                  <a:gd name="T34" fmla="+- 0 2913 2810"/>
                  <a:gd name="T35" fmla="*/ 2913 h 145"/>
                  <a:gd name="T36" fmla="+- 0 4278 3875"/>
                  <a:gd name="T37" fmla="*/ T36 w 470"/>
                  <a:gd name="T38" fmla="+- 0 2912 2810"/>
                  <a:gd name="T39" fmla="*/ 2912 h 145"/>
                  <a:gd name="T40" fmla="+- 0 4274 3875"/>
                  <a:gd name="T41" fmla="*/ T40 w 470"/>
                  <a:gd name="T42" fmla="+- 0 2908 2810"/>
                  <a:gd name="T43" fmla="*/ 2908 h 145"/>
                  <a:gd name="T44" fmla="+- 0 4274 3875"/>
                  <a:gd name="T45" fmla="*/ T44 w 470"/>
                  <a:gd name="T46" fmla="+- 0 2904 2810"/>
                  <a:gd name="T47" fmla="*/ 2904 h 145"/>
                  <a:gd name="T48" fmla="+- 0 4274 3875"/>
                  <a:gd name="T49" fmla="*/ T48 w 470"/>
                  <a:gd name="T50" fmla="+- 0 2844 2810"/>
                  <a:gd name="T51" fmla="*/ 2844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399" y="34"/>
                    </a:moveTo>
                    <a:lnTo>
                      <a:pt x="381" y="34"/>
                    </a:lnTo>
                    <a:lnTo>
                      <a:pt x="381" y="98"/>
                    </a:lnTo>
                    <a:lnTo>
                      <a:pt x="396" y="114"/>
                    </a:lnTo>
                    <a:lnTo>
                      <a:pt x="405" y="114"/>
                    </a:lnTo>
                    <a:lnTo>
                      <a:pt x="409" y="112"/>
                    </a:lnTo>
                    <a:lnTo>
                      <a:pt x="418" y="106"/>
                    </a:lnTo>
                    <a:lnTo>
                      <a:pt x="421" y="103"/>
                    </a:lnTo>
                    <a:lnTo>
                      <a:pt x="405" y="103"/>
                    </a:lnTo>
                    <a:lnTo>
                      <a:pt x="403" y="102"/>
                    </a:lnTo>
                    <a:lnTo>
                      <a:pt x="399" y="98"/>
                    </a:lnTo>
                    <a:lnTo>
                      <a:pt x="399" y="94"/>
                    </a:lnTo>
                    <a:lnTo>
                      <a:pt x="399"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0" name="Freeform 20"/>
              <p:cNvSpPr>
                <a:spLocks/>
              </p:cNvSpPr>
              <p:nvPr/>
            </p:nvSpPr>
            <p:spPr bwMode="auto">
              <a:xfrm>
                <a:off x="3875" y="2810"/>
                <a:ext cx="470" cy="145"/>
              </a:xfrm>
              <a:custGeom>
                <a:avLst/>
                <a:gdLst>
                  <a:gd name="T0" fmla="+- 0 4299 3875"/>
                  <a:gd name="T1" fmla="*/ T0 w 470"/>
                  <a:gd name="T2" fmla="+- 0 2905 2810"/>
                  <a:gd name="T3" fmla="*/ 2905 h 145"/>
                  <a:gd name="T4" fmla="+- 0 4295 3875"/>
                  <a:gd name="T5" fmla="*/ T4 w 470"/>
                  <a:gd name="T6" fmla="+- 0 2905 2810"/>
                  <a:gd name="T7" fmla="*/ 2905 h 145"/>
                  <a:gd name="T8" fmla="+- 0 4294 3875"/>
                  <a:gd name="T9" fmla="*/ T8 w 470"/>
                  <a:gd name="T10" fmla="+- 0 2908 2810"/>
                  <a:gd name="T11" fmla="*/ 2908 h 145"/>
                  <a:gd name="T12" fmla="+- 0 4292 3875"/>
                  <a:gd name="T13" fmla="*/ T12 w 470"/>
                  <a:gd name="T14" fmla="+- 0 2910 2810"/>
                  <a:gd name="T15" fmla="*/ 2910 h 145"/>
                  <a:gd name="T16" fmla="+- 0 4288 3875"/>
                  <a:gd name="T17" fmla="*/ T16 w 470"/>
                  <a:gd name="T18" fmla="+- 0 2912 2810"/>
                  <a:gd name="T19" fmla="*/ 2912 h 145"/>
                  <a:gd name="T20" fmla="+- 0 4286 3875"/>
                  <a:gd name="T21" fmla="*/ T20 w 470"/>
                  <a:gd name="T22" fmla="+- 0 2913 2810"/>
                  <a:gd name="T23" fmla="*/ 2913 h 145"/>
                  <a:gd name="T24" fmla="+- 0 4296 3875"/>
                  <a:gd name="T25" fmla="*/ T24 w 470"/>
                  <a:gd name="T26" fmla="+- 0 2913 2810"/>
                  <a:gd name="T27" fmla="*/ 2913 h 145"/>
                  <a:gd name="T28" fmla="+- 0 4297 3875"/>
                  <a:gd name="T29" fmla="*/ T28 w 470"/>
                  <a:gd name="T30" fmla="+- 0 2912 2810"/>
                  <a:gd name="T31" fmla="*/ 2912 h 145"/>
                  <a:gd name="T32" fmla="+- 0 4299 3875"/>
                  <a:gd name="T33" fmla="*/ T32 w 470"/>
                  <a:gd name="T34" fmla="+- 0 2905 2810"/>
                  <a:gd name="T35" fmla="*/ 290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424" y="95"/>
                    </a:moveTo>
                    <a:lnTo>
                      <a:pt x="420" y="95"/>
                    </a:lnTo>
                    <a:lnTo>
                      <a:pt x="419" y="98"/>
                    </a:lnTo>
                    <a:lnTo>
                      <a:pt x="417" y="100"/>
                    </a:lnTo>
                    <a:lnTo>
                      <a:pt x="413" y="102"/>
                    </a:lnTo>
                    <a:lnTo>
                      <a:pt x="411" y="103"/>
                    </a:lnTo>
                    <a:lnTo>
                      <a:pt x="421" y="103"/>
                    </a:lnTo>
                    <a:lnTo>
                      <a:pt x="422" y="102"/>
                    </a:lnTo>
                    <a:lnTo>
                      <a:pt x="424" y="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1" name="Freeform 19"/>
              <p:cNvSpPr>
                <a:spLocks/>
              </p:cNvSpPr>
              <p:nvPr/>
            </p:nvSpPr>
            <p:spPr bwMode="auto">
              <a:xfrm>
                <a:off x="3875" y="2810"/>
                <a:ext cx="470" cy="145"/>
              </a:xfrm>
              <a:custGeom>
                <a:avLst/>
                <a:gdLst>
                  <a:gd name="T0" fmla="+- 0 4274 3875"/>
                  <a:gd name="T1" fmla="*/ T0 w 470"/>
                  <a:gd name="T2" fmla="+- 0 2810 2810"/>
                  <a:gd name="T3" fmla="*/ 2810 h 145"/>
                  <a:gd name="T4" fmla="+- 0 4270 3875"/>
                  <a:gd name="T5" fmla="*/ T4 w 470"/>
                  <a:gd name="T6" fmla="+- 0 2810 2810"/>
                  <a:gd name="T7" fmla="*/ 2810 h 145"/>
                  <a:gd name="T8" fmla="+- 0 4267 3875"/>
                  <a:gd name="T9" fmla="*/ T8 w 470"/>
                  <a:gd name="T10" fmla="+- 0 2816 2810"/>
                  <a:gd name="T11" fmla="*/ 2816 h 145"/>
                  <a:gd name="T12" fmla="+- 0 4265 3875"/>
                  <a:gd name="T13" fmla="*/ T12 w 470"/>
                  <a:gd name="T14" fmla="+- 0 2820 2810"/>
                  <a:gd name="T15" fmla="*/ 2820 h 145"/>
                  <a:gd name="T16" fmla="+- 0 4241 3875"/>
                  <a:gd name="T17" fmla="*/ T16 w 470"/>
                  <a:gd name="T18" fmla="+- 0 2841 2810"/>
                  <a:gd name="T19" fmla="*/ 2841 h 145"/>
                  <a:gd name="T20" fmla="+- 0 4241 3875"/>
                  <a:gd name="T21" fmla="*/ T20 w 470"/>
                  <a:gd name="T22" fmla="+- 0 2844 2810"/>
                  <a:gd name="T23" fmla="*/ 2844 h 145"/>
                  <a:gd name="T24" fmla="+- 0 4296 3875"/>
                  <a:gd name="T25" fmla="*/ T24 w 470"/>
                  <a:gd name="T26" fmla="+- 0 2844 2810"/>
                  <a:gd name="T27" fmla="*/ 2844 h 145"/>
                  <a:gd name="T28" fmla="+- 0 4296 3875"/>
                  <a:gd name="T29" fmla="*/ T28 w 470"/>
                  <a:gd name="T30" fmla="+- 0 2838 2810"/>
                  <a:gd name="T31" fmla="*/ 2838 h 145"/>
                  <a:gd name="T32" fmla="+- 0 4274 3875"/>
                  <a:gd name="T33" fmla="*/ T32 w 470"/>
                  <a:gd name="T34" fmla="+- 0 2838 2810"/>
                  <a:gd name="T35" fmla="*/ 2838 h 145"/>
                  <a:gd name="T36" fmla="+- 0 4274 3875"/>
                  <a:gd name="T37" fmla="*/ T36 w 470"/>
                  <a:gd name="T38" fmla="+- 0 2810 2810"/>
                  <a:gd name="T39" fmla="*/ 2810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470" h="145">
                    <a:moveTo>
                      <a:pt x="399" y="0"/>
                    </a:moveTo>
                    <a:lnTo>
                      <a:pt x="395" y="0"/>
                    </a:lnTo>
                    <a:lnTo>
                      <a:pt x="392" y="6"/>
                    </a:lnTo>
                    <a:lnTo>
                      <a:pt x="390" y="10"/>
                    </a:lnTo>
                    <a:lnTo>
                      <a:pt x="366" y="31"/>
                    </a:lnTo>
                    <a:lnTo>
                      <a:pt x="366" y="34"/>
                    </a:lnTo>
                    <a:lnTo>
                      <a:pt x="421" y="34"/>
                    </a:lnTo>
                    <a:lnTo>
                      <a:pt x="421" y="28"/>
                    </a:lnTo>
                    <a:lnTo>
                      <a:pt x="399" y="28"/>
                    </a:lnTo>
                    <a:lnTo>
                      <a:pt x="39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2" name="Freeform 18"/>
              <p:cNvSpPr>
                <a:spLocks/>
              </p:cNvSpPr>
              <p:nvPr/>
            </p:nvSpPr>
            <p:spPr bwMode="auto">
              <a:xfrm>
                <a:off x="3875" y="2810"/>
                <a:ext cx="470" cy="145"/>
              </a:xfrm>
              <a:custGeom>
                <a:avLst/>
                <a:gdLst>
                  <a:gd name="T0" fmla="+- 0 4344 3875"/>
                  <a:gd name="T1" fmla="*/ T0 w 470"/>
                  <a:gd name="T2" fmla="+- 0 2922 2810"/>
                  <a:gd name="T3" fmla="*/ 2922 h 145"/>
                  <a:gd name="T4" fmla="+- 0 4334 3875"/>
                  <a:gd name="T5" fmla="*/ T4 w 470"/>
                  <a:gd name="T6" fmla="+- 0 2922 2810"/>
                  <a:gd name="T7" fmla="*/ 2922 h 145"/>
                  <a:gd name="T8" fmla="+- 0 4334 3875"/>
                  <a:gd name="T9" fmla="*/ T8 w 470"/>
                  <a:gd name="T10" fmla="+- 0 2922 2810"/>
                  <a:gd name="T11" fmla="*/ 2922 h 145"/>
                  <a:gd name="T12" fmla="+- 0 4335 3875"/>
                  <a:gd name="T13" fmla="*/ T12 w 470"/>
                  <a:gd name="T14" fmla="+- 0 2924 2810"/>
                  <a:gd name="T15" fmla="*/ 2924 h 145"/>
                  <a:gd name="T16" fmla="+- 0 4335 3875"/>
                  <a:gd name="T17" fmla="*/ T16 w 470"/>
                  <a:gd name="T18" fmla="+- 0 2925 2810"/>
                  <a:gd name="T19" fmla="*/ 2925 h 145"/>
                  <a:gd name="T20" fmla="+- 0 4335 3875"/>
                  <a:gd name="T21" fmla="*/ T20 w 470"/>
                  <a:gd name="T22" fmla="+- 0 2931 2810"/>
                  <a:gd name="T23" fmla="*/ 2931 h 145"/>
                  <a:gd name="T24" fmla="+- 0 4333 3875"/>
                  <a:gd name="T25" fmla="*/ T24 w 470"/>
                  <a:gd name="T26" fmla="+- 0 2936 2810"/>
                  <a:gd name="T27" fmla="*/ 2936 h 145"/>
                  <a:gd name="T28" fmla="+- 0 4325 3875"/>
                  <a:gd name="T29" fmla="*/ T28 w 470"/>
                  <a:gd name="T30" fmla="+- 0 2944 2810"/>
                  <a:gd name="T31" fmla="*/ 2944 h 145"/>
                  <a:gd name="T32" fmla="+- 0 4320 3875"/>
                  <a:gd name="T33" fmla="*/ T32 w 470"/>
                  <a:gd name="T34" fmla="+- 0 2948 2810"/>
                  <a:gd name="T35" fmla="*/ 2948 h 145"/>
                  <a:gd name="T36" fmla="+- 0 4313 3875"/>
                  <a:gd name="T37" fmla="*/ T36 w 470"/>
                  <a:gd name="T38" fmla="+- 0 2950 2810"/>
                  <a:gd name="T39" fmla="*/ 2950 h 145"/>
                  <a:gd name="T40" fmla="+- 0 4313 3875"/>
                  <a:gd name="T41" fmla="*/ T40 w 470"/>
                  <a:gd name="T42" fmla="+- 0 2954 2810"/>
                  <a:gd name="T43" fmla="*/ 2954 h 145"/>
                  <a:gd name="T44" fmla="+- 0 4324 3875"/>
                  <a:gd name="T45" fmla="*/ T44 w 470"/>
                  <a:gd name="T46" fmla="+- 0 2951 2810"/>
                  <a:gd name="T47" fmla="*/ 2951 h 145"/>
                  <a:gd name="T48" fmla="+- 0 4332 3875"/>
                  <a:gd name="T49" fmla="*/ T48 w 470"/>
                  <a:gd name="T50" fmla="+- 0 2946 2810"/>
                  <a:gd name="T51" fmla="*/ 2946 h 145"/>
                  <a:gd name="T52" fmla="+- 0 4342 3875"/>
                  <a:gd name="T53" fmla="*/ T52 w 470"/>
                  <a:gd name="T54" fmla="+- 0 2936 2810"/>
                  <a:gd name="T55" fmla="*/ 2936 h 145"/>
                  <a:gd name="T56" fmla="+- 0 4344 3875"/>
                  <a:gd name="T57" fmla="*/ T56 w 470"/>
                  <a:gd name="T58" fmla="+- 0 2930 2810"/>
                  <a:gd name="T59" fmla="*/ 2930 h 145"/>
                  <a:gd name="T60" fmla="+- 0 4344 3875"/>
                  <a:gd name="T61" fmla="*/ T60 w 470"/>
                  <a:gd name="T62" fmla="+- 0 2922 2810"/>
                  <a:gd name="T63" fmla="*/ 2922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470" h="145">
                    <a:moveTo>
                      <a:pt x="469" y="112"/>
                    </a:moveTo>
                    <a:lnTo>
                      <a:pt x="459" y="112"/>
                    </a:lnTo>
                    <a:lnTo>
                      <a:pt x="460" y="114"/>
                    </a:lnTo>
                    <a:lnTo>
                      <a:pt x="460" y="115"/>
                    </a:lnTo>
                    <a:lnTo>
                      <a:pt x="460" y="121"/>
                    </a:lnTo>
                    <a:lnTo>
                      <a:pt x="458" y="126"/>
                    </a:lnTo>
                    <a:lnTo>
                      <a:pt x="450" y="134"/>
                    </a:lnTo>
                    <a:lnTo>
                      <a:pt x="445" y="138"/>
                    </a:lnTo>
                    <a:lnTo>
                      <a:pt x="438" y="140"/>
                    </a:lnTo>
                    <a:lnTo>
                      <a:pt x="438" y="144"/>
                    </a:lnTo>
                    <a:lnTo>
                      <a:pt x="449" y="141"/>
                    </a:lnTo>
                    <a:lnTo>
                      <a:pt x="457" y="136"/>
                    </a:lnTo>
                    <a:lnTo>
                      <a:pt x="467" y="126"/>
                    </a:lnTo>
                    <a:lnTo>
                      <a:pt x="469" y="120"/>
                    </a:lnTo>
                    <a:lnTo>
                      <a:pt x="469"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3" name="Freeform 17"/>
              <p:cNvSpPr>
                <a:spLocks/>
              </p:cNvSpPr>
              <p:nvPr/>
            </p:nvSpPr>
            <p:spPr bwMode="auto">
              <a:xfrm>
                <a:off x="3875" y="2810"/>
                <a:ext cx="470" cy="145"/>
              </a:xfrm>
              <a:custGeom>
                <a:avLst/>
                <a:gdLst>
                  <a:gd name="T0" fmla="+- 0 4331 3875"/>
                  <a:gd name="T1" fmla="*/ T0 w 470"/>
                  <a:gd name="T2" fmla="+- 0 2904 2810"/>
                  <a:gd name="T3" fmla="*/ 2904 h 145"/>
                  <a:gd name="T4" fmla="+- 0 4322 3875"/>
                  <a:gd name="T5" fmla="*/ T4 w 470"/>
                  <a:gd name="T6" fmla="+- 0 2904 2810"/>
                  <a:gd name="T7" fmla="*/ 2904 h 145"/>
                  <a:gd name="T8" fmla="+- 0 4319 3875"/>
                  <a:gd name="T9" fmla="*/ T8 w 470"/>
                  <a:gd name="T10" fmla="+- 0 2905 2810"/>
                  <a:gd name="T11" fmla="*/ 2905 h 145"/>
                  <a:gd name="T12" fmla="+- 0 4314 3875"/>
                  <a:gd name="T13" fmla="*/ T12 w 470"/>
                  <a:gd name="T14" fmla="+- 0 2909 2810"/>
                  <a:gd name="T15" fmla="*/ 2909 h 145"/>
                  <a:gd name="T16" fmla="+- 0 4313 3875"/>
                  <a:gd name="T17" fmla="*/ T16 w 470"/>
                  <a:gd name="T18" fmla="+- 0 2912 2810"/>
                  <a:gd name="T19" fmla="*/ 2912 h 145"/>
                  <a:gd name="T20" fmla="+- 0 4313 3875"/>
                  <a:gd name="T21" fmla="*/ T20 w 470"/>
                  <a:gd name="T22" fmla="+- 0 2918 2810"/>
                  <a:gd name="T23" fmla="*/ 2918 h 145"/>
                  <a:gd name="T24" fmla="+- 0 4314 3875"/>
                  <a:gd name="T25" fmla="*/ T24 w 470"/>
                  <a:gd name="T26" fmla="+- 0 2920 2810"/>
                  <a:gd name="T27" fmla="*/ 2920 h 145"/>
                  <a:gd name="T28" fmla="+- 0 4318 3875"/>
                  <a:gd name="T29" fmla="*/ T28 w 470"/>
                  <a:gd name="T30" fmla="+- 0 2924 2810"/>
                  <a:gd name="T31" fmla="*/ 2924 h 145"/>
                  <a:gd name="T32" fmla="+- 0 4320 3875"/>
                  <a:gd name="T33" fmla="*/ T32 w 470"/>
                  <a:gd name="T34" fmla="+- 0 2925 2810"/>
                  <a:gd name="T35" fmla="*/ 2925 h 145"/>
                  <a:gd name="T36" fmla="+- 0 4325 3875"/>
                  <a:gd name="T37" fmla="*/ T36 w 470"/>
                  <a:gd name="T38" fmla="+- 0 2925 2810"/>
                  <a:gd name="T39" fmla="*/ 2925 h 145"/>
                  <a:gd name="T40" fmla="+- 0 4327 3875"/>
                  <a:gd name="T41" fmla="*/ T40 w 470"/>
                  <a:gd name="T42" fmla="+- 0 2925 2810"/>
                  <a:gd name="T43" fmla="*/ 2925 h 145"/>
                  <a:gd name="T44" fmla="+- 0 4331 3875"/>
                  <a:gd name="T45" fmla="*/ T44 w 470"/>
                  <a:gd name="T46" fmla="+- 0 2923 2810"/>
                  <a:gd name="T47" fmla="*/ 2923 h 145"/>
                  <a:gd name="T48" fmla="+- 0 4332 3875"/>
                  <a:gd name="T49" fmla="*/ T48 w 470"/>
                  <a:gd name="T50" fmla="+- 0 2922 2810"/>
                  <a:gd name="T51" fmla="*/ 2922 h 145"/>
                  <a:gd name="T52" fmla="+- 0 4344 3875"/>
                  <a:gd name="T53" fmla="*/ T52 w 470"/>
                  <a:gd name="T54" fmla="+- 0 2922 2810"/>
                  <a:gd name="T55" fmla="*/ 2922 h 145"/>
                  <a:gd name="T56" fmla="+- 0 4344 3875"/>
                  <a:gd name="T57" fmla="*/ T56 w 470"/>
                  <a:gd name="T58" fmla="+- 0 2917 2810"/>
                  <a:gd name="T59" fmla="*/ 2917 h 145"/>
                  <a:gd name="T60" fmla="+- 0 4342 3875"/>
                  <a:gd name="T61" fmla="*/ T60 w 470"/>
                  <a:gd name="T62" fmla="+- 0 2913 2810"/>
                  <a:gd name="T63" fmla="*/ 2913 h 145"/>
                  <a:gd name="T64" fmla="+- 0 4335 3875"/>
                  <a:gd name="T65" fmla="*/ T64 w 470"/>
                  <a:gd name="T66" fmla="+- 0 2906 2810"/>
                  <a:gd name="T67" fmla="*/ 2906 h 145"/>
                  <a:gd name="T68" fmla="+- 0 4331 3875"/>
                  <a:gd name="T69" fmla="*/ T68 w 470"/>
                  <a:gd name="T70" fmla="+- 0 2904 2810"/>
                  <a:gd name="T71" fmla="*/ 2904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470" h="145">
                    <a:moveTo>
                      <a:pt x="456" y="94"/>
                    </a:moveTo>
                    <a:lnTo>
                      <a:pt x="447" y="94"/>
                    </a:lnTo>
                    <a:lnTo>
                      <a:pt x="444" y="95"/>
                    </a:lnTo>
                    <a:lnTo>
                      <a:pt x="439" y="99"/>
                    </a:lnTo>
                    <a:lnTo>
                      <a:pt x="438" y="102"/>
                    </a:lnTo>
                    <a:lnTo>
                      <a:pt x="438" y="108"/>
                    </a:lnTo>
                    <a:lnTo>
                      <a:pt x="439" y="110"/>
                    </a:lnTo>
                    <a:lnTo>
                      <a:pt x="443" y="114"/>
                    </a:lnTo>
                    <a:lnTo>
                      <a:pt x="445" y="115"/>
                    </a:lnTo>
                    <a:lnTo>
                      <a:pt x="450" y="115"/>
                    </a:lnTo>
                    <a:lnTo>
                      <a:pt x="452" y="115"/>
                    </a:lnTo>
                    <a:lnTo>
                      <a:pt x="456" y="113"/>
                    </a:lnTo>
                    <a:lnTo>
                      <a:pt x="457" y="112"/>
                    </a:lnTo>
                    <a:lnTo>
                      <a:pt x="469" y="112"/>
                    </a:lnTo>
                    <a:lnTo>
                      <a:pt x="469" y="107"/>
                    </a:lnTo>
                    <a:lnTo>
                      <a:pt x="467" y="103"/>
                    </a:lnTo>
                    <a:lnTo>
                      <a:pt x="460" y="96"/>
                    </a:lnTo>
                    <a:lnTo>
                      <a:pt x="456" y="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154" name="Picture 15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982" y="3027"/>
                <a:ext cx="15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Picture 15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150" y="3023"/>
                <a:ext cx="1910"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6" name="Picture 155"/>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163" y="3261"/>
                <a:ext cx="50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7" name="Picture 15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72" y="2721"/>
                <a:ext cx="2165"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8" name="Picture 15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583" y="2862"/>
                <a:ext cx="93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9" name="Picture 158"/>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643" y="2858"/>
                <a:ext cx="84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 name="Picture 159"/>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490" y="467"/>
                <a:ext cx="1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Picture 160"/>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358" y="1449"/>
                <a:ext cx="34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Picture 16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168" y="1449"/>
                <a:ext cx="451"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 name="Text Box 7"/>
              <p:cNvSpPr txBox="1">
                <a:spLocks noChangeArrowheads="1"/>
              </p:cNvSpPr>
              <p:nvPr/>
            </p:nvSpPr>
            <p:spPr bwMode="auto">
              <a:xfrm>
                <a:off x="7490" y="466"/>
                <a:ext cx="18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4" name="Text Box 6"/>
              <p:cNvSpPr txBox="1">
                <a:spLocks noChangeArrowheads="1"/>
              </p:cNvSpPr>
              <p:nvPr/>
            </p:nvSpPr>
            <p:spPr bwMode="auto">
              <a:xfrm>
                <a:off x="1324" y="1560"/>
                <a:ext cx="729"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2000" spc="-15"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5" name="Text Box 5"/>
              <p:cNvSpPr txBox="1">
                <a:spLocks noChangeArrowheads="1"/>
              </p:cNvSpPr>
              <p:nvPr/>
            </p:nvSpPr>
            <p:spPr bwMode="auto">
              <a:xfrm>
                <a:off x="6156" y="1508"/>
                <a:ext cx="903"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2000" spc="-1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YES</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6" name="Text Box 4"/>
              <p:cNvSpPr txBox="1">
                <a:spLocks noChangeArrowheads="1"/>
              </p:cNvSpPr>
              <p:nvPr/>
            </p:nvSpPr>
            <p:spPr bwMode="auto">
              <a:xfrm>
                <a:off x="1068" y="3597"/>
                <a:ext cx="815"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95"/>
                  </a:lnSpc>
                </a:pPr>
                <a:r>
                  <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Block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 name="Slide Number Placeholder 1"/>
          <p:cNvSpPr>
            <a:spLocks noGrp="1"/>
          </p:cNvSpPr>
          <p:nvPr>
            <p:ph type="sldNum" sz="quarter" idx="12"/>
          </p:nvPr>
        </p:nvSpPr>
        <p:spPr/>
        <p:txBody>
          <a:bodyPr/>
          <a:lstStyle/>
          <a:p>
            <a:fld id="{1784A3B5-0123-4D17-8C25-250C6BCE6077}" type="slidenum">
              <a:rPr lang="en-US" smtClean="0"/>
              <a:pPr/>
              <a:t>10</a:t>
            </a:fld>
            <a:endParaRPr lang="en-US" dirty="0"/>
          </a:p>
        </p:txBody>
      </p:sp>
    </p:spTree>
    <p:extLst>
      <p:ext uri="{BB962C8B-B14F-4D97-AF65-F5344CB8AC3E}">
        <p14:creationId xmlns:p14="http://schemas.microsoft.com/office/powerpoint/2010/main" val="3572878481"/>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81200" y="280904"/>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sp>
        <p:nvSpPr>
          <p:cNvPr id="271" name="Rectangle 270"/>
          <p:cNvSpPr/>
          <p:nvPr/>
        </p:nvSpPr>
        <p:spPr>
          <a:xfrm>
            <a:off x="1946007" y="1639560"/>
            <a:ext cx="535001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mj-lt"/>
              </a:rPr>
              <a:t>Proposal</a:t>
            </a:r>
          </a:p>
        </p:txBody>
      </p:sp>
      <p:sp>
        <p:nvSpPr>
          <p:cNvPr id="272" name="TextBox 271"/>
          <p:cNvSpPr txBox="1"/>
          <p:nvPr/>
        </p:nvSpPr>
        <p:spPr>
          <a:xfrm>
            <a:off x="258229" y="2341018"/>
            <a:ext cx="8610600" cy="4247317"/>
          </a:xfrm>
          <a:prstGeom prst="rect">
            <a:avLst/>
          </a:prstGeom>
          <a:noFill/>
        </p:spPr>
        <p:txBody>
          <a:bodyPr wrap="square" rtlCol="0">
            <a:spAutoFit/>
          </a:bodyPr>
          <a:lstStyle/>
          <a:p>
            <a:r>
              <a:rPr lang="en-US" b="1" dirty="0">
                <a:solidFill>
                  <a:schemeClr val="bg1"/>
                </a:solidFill>
              </a:rPr>
              <a:t>During the 2008 Service Structure Change the Florida Region suggest proposals contain:  </a:t>
            </a:r>
          </a:p>
          <a:p>
            <a:pPr marL="285750" indent="-285750">
              <a:buFontTx/>
              <a:buChar char="-"/>
            </a:pPr>
            <a:endParaRPr lang="en-US" b="1" dirty="0">
              <a:solidFill>
                <a:schemeClr val="bg1"/>
              </a:solidFill>
            </a:endParaRPr>
          </a:p>
          <a:p>
            <a:pPr marL="285750" indent="-285750">
              <a:buFont typeface="Wingdings" panose="05000000000000000000" pitchFamily="2" charset="2"/>
              <a:buChar char="v"/>
            </a:pPr>
            <a:r>
              <a:rPr lang="en-US" u="sng" dirty="0">
                <a:solidFill>
                  <a:schemeClr val="bg1"/>
                </a:solidFill>
              </a:rPr>
              <a:t>Proposal:</a:t>
            </a:r>
            <a:r>
              <a:rPr lang="en-US" dirty="0">
                <a:solidFill>
                  <a:schemeClr val="bg1"/>
                </a:solidFill>
              </a:rPr>
              <a:t> A description or statement of what is being proposed.</a:t>
            </a:r>
          </a:p>
          <a:p>
            <a:endParaRPr lang="en-US" sz="900" dirty="0">
              <a:solidFill>
                <a:schemeClr val="bg1"/>
              </a:solidFill>
            </a:endParaRPr>
          </a:p>
          <a:p>
            <a:pPr marL="285750" indent="-285750">
              <a:buFont typeface="Wingdings" panose="05000000000000000000" pitchFamily="2" charset="2"/>
              <a:buChar char="v"/>
            </a:pPr>
            <a:r>
              <a:rPr lang="en-US" u="sng" dirty="0">
                <a:solidFill>
                  <a:schemeClr val="bg1"/>
                </a:solidFill>
              </a:rPr>
              <a:t>Rationale:</a:t>
            </a:r>
            <a:r>
              <a:rPr lang="en-US" dirty="0">
                <a:solidFill>
                  <a:schemeClr val="bg1"/>
                </a:solidFill>
              </a:rPr>
              <a:t> Describe the reason for the proposal, what/whom it impacts, applicable benefits, timeline if any, etc.  </a:t>
            </a:r>
          </a:p>
          <a:p>
            <a:endParaRPr lang="en-US" sz="900" dirty="0">
              <a:solidFill>
                <a:schemeClr val="bg1"/>
              </a:solidFill>
            </a:endParaRPr>
          </a:p>
          <a:p>
            <a:pPr marL="285750" indent="-285750">
              <a:buFont typeface="Wingdings" panose="05000000000000000000" pitchFamily="2" charset="2"/>
              <a:buChar char="v"/>
            </a:pPr>
            <a:r>
              <a:rPr lang="en-US" u="sng" dirty="0">
                <a:solidFill>
                  <a:schemeClr val="bg1"/>
                </a:solidFill>
              </a:rPr>
              <a:t>Spiritual Impact:</a:t>
            </a:r>
            <a:r>
              <a:rPr lang="en-US" dirty="0">
                <a:solidFill>
                  <a:schemeClr val="bg1"/>
                </a:solidFill>
              </a:rPr>
              <a:t> - A statement that describes the Steps, Traditions or Concepts. </a:t>
            </a:r>
          </a:p>
          <a:p>
            <a:endParaRPr lang="en-US" sz="900" dirty="0">
              <a:solidFill>
                <a:schemeClr val="bg1"/>
              </a:solidFill>
            </a:endParaRPr>
          </a:p>
          <a:p>
            <a:pPr marL="285750" indent="-285750">
              <a:buFont typeface="Wingdings" panose="05000000000000000000" pitchFamily="2" charset="2"/>
              <a:buChar char="v"/>
            </a:pPr>
            <a:r>
              <a:rPr lang="en-US" u="sng" dirty="0">
                <a:solidFill>
                  <a:schemeClr val="bg1"/>
                </a:solidFill>
              </a:rPr>
              <a:t>Financial Impact:</a:t>
            </a:r>
            <a:r>
              <a:rPr lang="en-US" dirty="0">
                <a:solidFill>
                  <a:schemeClr val="bg1"/>
                </a:solidFill>
              </a:rPr>
              <a:t> - Outline the cost and/or savings.   </a:t>
            </a:r>
          </a:p>
          <a:p>
            <a:endParaRPr lang="en-US" sz="900" dirty="0">
              <a:solidFill>
                <a:schemeClr val="bg1"/>
              </a:solidFill>
            </a:endParaRPr>
          </a:p>
          <a:p>
            <a:pPr marL="285750" indent="-285750">
              <a:buFont typeface="Wingdings" panose="05000000000000000000" pitchFamily="2" charset="2"/>
              <a:buChar char="v"/>
            </a:pPr>
            <a:r>
              <a:rPr lang="en-US" u="sng" dirty="0">
                <a:solidFill>
                  <a:schemeClr val="bg1"/>
                </a:solidFill>
              </a:rPr>
              <a:t>Changes to the Guide to Florida Regional Service</a:t>
            </a:r>
            <a:r>
              <a:rPr lang="en-US" dirty="0">
                <a:solidFill>
                  <a:schemeClr val="bg1"/>
                </a:solidFill>
              </a:rPr>
              <a:t>: Does this require a change to the GFRS? If Yes, must list page number, original wording and revised wording.</a:t>
            </a:r>
          </a:p>
          <a:p>
            <a:endParaRPr lang="en-US" dirty="0">
              <a:solidFill>
                <a:schemeClr val="bg1"/>
              </a:solidFill>
            </a:endParaRPr>
          </a:p>
          <a:p>
            <a:r>
              <a:rPr lang="en-US" dirty="0">
                <a:solidFill>
                  <a:schemeClr val="bg1"/>
                </a:solidFill>
              </a:rPr>
              <a:t>A copy of the proposal is to be given to the FRSC Secretary Team during the Regional Service Conference for publishing in the Regional Minutes.</a:t>
            </a:r>
            <a:endParaRPr lang="en-US" i="1" dirty="0">
              <a:solidFill>
                <a:schemeClr val="bg1"/>
              </a:solidFill>
            </a:endParaRPr>
          </a:p>
        </p:txBody>
      </p:sp>
      <p:sp>
        <p:nvSpPr>
          <p:cNvPr id="2" name="Slide Number Placeholder 1"/>
          <p:cNvSpPr>
            <a:spLocks noGrp="1"/>
          </p:cNvSpPr>
          <p:nvPr>
            <p:ph type="sldNum" sz="quarter" idx="12"/>
          </p:nvPr>
        </p:nvSpPr>
        <p:spPr/>
        <p:txBody>
          <a:bodyPr/>
          <a:lstStyle/>
          <a:p>
            <a:fld id="{1784A3B5-0123-4D17-8C25-250C6BCE6077}" type="slidenum">
              <a:rPr lang="en-US" smtClean="0"/>
              <a:pPr/>
              <a:t>11</a:t>
            </a:fld>
            <a:endParaRPr lang="en-US" dirty="0"/>
          </a:p>
        </p:txBody>
      </p:sp>
    </p:spTree>
    <p:extLst>
      <p:ext uri="{BB962C8B-B14F-4D97-AF65-F5344CB8AC3E}">
        <p14:creationId xmlns:p14="http://schemas.microsoft.com/office/powerpoint/2010/main" val="1149572180"/>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05000" y="324512"/>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sp>
        <p:nvSpPr>
          <p:cNvPr id="271" name="Rectangle 270"/>
          <p:cNvSpPr/>
          <p:nvPr/>
        </p:nvSpPr>
        <p:spPr>
          <a:xfrm>
            <a:off x="1905000" y="1905000"/>
            <a:ext cx="535001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mj-lt"/>
              </a:rPr>
              <a:t>Proposal</a:t>
            </a:r>
          </a:p>
        </p:txBody>
      </p:sp>
      <p:sp>
        <p:nvSpPr>
          <p:cNvPr id="272" name="TextBox 271"/>
          <p:cNvSpPr txBox="1"/>
          <p:nvPr/>
        </p:nvSpPr>
        <p:spPr>
          <a:xfrm>
            <a:off x="304800" y="2514600"/>
            <a:ext cx="8610600" cy="3416320"/>
          </a:xfrm>
          <a:prstGeom prst="rect">
            <a:avLst/>
          </a:prstGeom>
          <a:noFill/>
        </p:spPr>
        <p:txBody>
          <a:bodyPr wrap="square" rtlCol="0">
            <a:spAutoFit/>
          </a:bodyPr>
          <a:lstStyle/>
          <a:p>
            <a:endParaRPr lang="en-US" sz="2000" b="1" dirty="0">
              <a:solidFill>
                <a:schemeClr val="bg1"/>
              </a:solidFill>
            </a:endParaRPr>
          </a:p>
          <a:p>
            <a:r>
              <a:rPr lang="en-US" sz="2000" b="1" i="1" dirty="0">
                <a:solidFill>
                  <a:schemeClr val="bg1"/>
                </a:solidFill>
              </a:rPr>
              <a:t>During the Regional Service Conference New Business portion:</a:t>
            </a:r>
          </a:p>
          <a:p>
            <a:endParaRPr lang="en-US" sz="2000" b="1" i="1" dirty="0">
              <a:solidFill>
                <a:schemeClr val="bg1"/>
              </a:solidFill>
            </a:endParaRPr>
          </a:p>
          <a:p>
            <a:pPr marL="342900" indent="-342900">
              <a:buFont typeface="Courier New" panose="02070309020205020404" pitchFamily="49" charset="0"/>
              <a:buChar char="o"/>
            </a:pPr>
            <a:r>
              <a:rPr lang="en-US" sz="2000" dirty="0">
                <a:solidFill>
                  <a:schemeClr val="bg1"/>
                </a:solidFill>
              </a:rPr>
              <a:t>Proposal is introduced, and read to the RSC Body.</a:t>
            </a:r>
          </a:p>
          <a:p>
            <a:pPr marL="342900" indent="-342900">
              <a:buFont typeface="Courier New" panose="02070309020205020404" pitchFamily="49" charset="0"/>
              <a:buChar char="o"/>
            </a:pPr>
            <a:endParaRPr lang="en-US" sz="2000" dirty="0">
              <a:solidFill>
                <a:schemeClr val="bg1"/>
              </a:solidFill>
            </a:endParaRPr>
          </a:p>
          <a:p>
            <a:pPr marL="342900" indent="-342900">
              <a:buFont typeface="Courier New" panose="02070309020205020404" pitchFamily="49" charset="0"/>
              <a:buChar char="o"/>
            </a:pPr>
            <a:r>
              <a:rPr lang="en-US" sz="2000" b="1" dirty="0">
                <a:solidFill>
                  <a:schemeClr val="bg1"/>
                </a:solidFill>
              </a:rPr>
              <a:t>Test for Consensus </a:t>
            </a:r>
            <a:r>
              <a:rPr lang="en-US" sz="2000" dirty="0">
                <a:solidFill>
                  <a:schemeClr val="bg1"/>
                </a:solidFill>
              </a:rPr>
              <a:t>is taken on the proposal as it is currently written.</a:t>
            </a:r>
          </a:p>
          <a:p>
            <a:r>
              <a:rPr lang="en-US" sz="2000" dirty="0">
                <a:solidFill>
                  <a:schemeClr val="bg1"/>
                </a:solidFill>
              </a:rPr>
              <a:t> </a:t>
            </a:r>
          </a:p>
          <a:p>
            <a:pPr marL="342900" indent="-342900">
              <a:buFont typeface="Courier New" panose="02070309020205020404" pitchFamily="49" charset="0"/>
              <a:buChar char="o"/>
            </a:pPr>
            <a:r>
              <a:rPr lang="en-US" sz="2000" dirty="0">
                <a:solidFill>
                  <a:schemeClr val="bg1"/>
                </a:solidFill>
              </a:rPr>
              <a:t>This is a </a:t>
            </a:r>
            <a:r>
              <a:rPr lang="en-US" sz="2000" b="1" dirty="0">
                <a:solidFill>
                  <a:schemeClr val="bg1"/>
                </a:solidFill>
              </a:rPr>
              <a:t>Yes</a:t>
            </a:r>
            <a:r>
              <a:rPr lang="en-US" sz="2000" dirty="0">
                <a:solidFill>
                  <a:schemeClr val="bg1"/>
                </a:solidFill>
              </a:rPr>
              <a:t> or </a:t>
            </a:r>
            <a:r>
              <a:rPr lang="en-US" sz="2000" b="1" dirty="0">
                <a:solidFill>
                  <a:schemeClr val="bg1"/>
                </a:solidFill>
              </a:rPr>
              <a:t>No</a:t>
            </a:r>
            <a:r>
              <a:rPr lang="en-US" sz="2000" dirty="0">
                <a:solidFill>
                  <a:schemeClr val="bg1"/>
                </a:solidFill>
              </a:rPr>
              <a:t> poll to find degrees of support for the proposal.</a:t>
            </a:r>
          </a:p>
          <a:p>
            <a:pPr algn="ctr"/>
            <a:endParaRPr lang="en-US" dirty="0">
              <a:solidFill>
                <a:schemeClr val="bg1"/>
              </a:solidFill>
            </a:endParaRPr>
          </a:p>
          <a:p>
            <a:pPr algn="ctr"/>
            <a:r>
              <a:rPr lang="en-US" sz="2000" b="1" dirty="0">
                <a:solidFill>
                  <a:schemeClr val="bg1"/>
                </a:solidFill>
              </a:rPr>
              <a:t>Results will lead the direction of the discussion. </a:t>
            </a:r>
          </a:p>
          <a:p>
            <a:pPr algn="ctr"/>
            <a:r>
              <a:rPr lang="en-US" dirty="0">
                <a:solidFill>
                  <a:schemeClr val="bg1"/>
                </a:solidFill>
              </a:rPr>
              <a:t> </a:t>
            </a:r>
          </a:p>
        </p:txBody>
      </p:sp>
      <p:sp>
        <p:nvSpPr>
          <p:cNvPr id="2" name="Slide Number Placeholder 1"/>
          <p:cNvSpPr>
            <a:spLocks noGrp="1"/>
          </p:cNvSpPr>
          <p:nvPr>
            <p:ph type="sldNum" sz="quarter" idx="12"/>
          </p:nvPr>
        </p:nvSpPr>
        <p:spPr/>
        <p:txBody>
          <a:bodyPr/>
          <a:lstStyle/>
          <a:p>
            <a:fld id="{1784A3B5-0123-4D17-8C25-250C6BCE6077}" type="slidenum">
              <a:rPr lang="en-US" smtClean="0"/>
              <a:pPr/>
              <a:t>12</a:t>
            </a:fld>
            <a:endParaRPr lang="en-US" dirty="0"/>
          </a:p>
        </p:txBody>
      </p:sp>
    </p:spTree>
    <p:extLst>
      <p:ext uri="{BB962C8B-B14F-4D97-AF65-F5344CB8AC3E}">
        <p14:creationId xmlns:p14="http://schemas.microsoft.com/office/powerpoint/2010/main" val="2083801891"/>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05000" y="324512"/>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grpSp>
        <p:nvGrpSpPr>
          <p:cNvPr id="67" name="Group 66"/>
          <p:cNvGrpSpPr>
            <a:grpSpLocks/>
          </p:cNvGrpSpPr>
          <p:nvPr/>
        </p:nvGrpSpPr>
        <p:grpSpPr bwMode="auto">
          <a:xfrm>
            <a:off x="914400" y="1718310"/>
            <a:ext cx="7238999" cy="4507230"/>
            <a:chOff x="24" y="9"/>
            <a:chExt cx="7841" cy="3887"/>
          </a:xfrm>
        </p:grpSpPr>
        <p:grpSp>
          <p:nvGrpSpPr>
            <p:cNvPr id="68" name="Group 67"/>
            <p:cNvGrpSpPr>
              <a:grpSpLocks/>
            </p:cNvGrpSpPr>
            <p:nvPr/>
          </p:nvGrpSpPr>
          <p:grpSpPr bwMode="auto">
            <a:xfrm>
              <a:off x="25" y="390"/>
              <a:ext cx="459" cy="432"/>
              <a:chOff x="25" y="390"/>
              <a:chExt cx="459" cy="432"/>
            </a:xfrm>
          </p:grpSpPr>
          <p:sp>
            <p:nvSpPr>
              <p:cNvPr id="270" name="Freeform 205"/>
              <p:cNvSpPr>
                <a:spLocks/>
              </p:cNvSpPr>
              <p:nvPr/>
            </p:nvSpPr>
            <p:spPr bwMode="auto">
              <a:xfrm>
                <a:off x="25" y="390"/>
                <a:ext cx="459" cy="432"/>
              </a:xfrm>
              <a:custGeom>
                <a:avLst/>
                <a:gdLst>
                  <a:gd name="T0" fmla="+- 0 25 25"/>
                  <a:gd name="T1" fmla="*/ T0 w 459"/>
                  <a:gd name="T2" fmla="+- 0 822 390"/>
                  <a:gd name="T3" fmla="*/ 822 h 432"/>
                  <a:gd name="T4" fmla="+- 0 484 25"/>
                  <a:gd name="T5" fmla="*/ T4 w 459"/>
                  <a:gd name="T6" fmla="+- 0 822 390"/>
                  <a:gd name="T7" fmla="*/ 822 h 432"/>
                  <a:gd name="T8" fmla="+- 0 484 25"/>
                  <a:gd name="T9" fmla="*/ T8 w 459"/>
                  <a:gd name="T10" fmla="+- 0 390 390"/>
                  <a:gd name="T11" fmla="*/ 390 h 432"/>
                  <a:gd name="T12" fmla="+- 0 25 25"/>
                  <a:gd name="T13" fmla="*/ T12 w 459"/>
                  <a:gd name="T14" fmla="+- 0 390 390"/>
                  <a:gd name="T15" fmla="*/ 390 h 432"/>
                  <a:gd name="T16" fmla="+- 0 25 25"/>
                  <a:gd name="T17" fmla="*/ T16 w 459"/>
                  <a:gd name="T18" fmla="+- 0 822 390"/>
                  <a:gd name="T19" fmla="*/ 822 h 432"/>
                </a:gdLst>
                <a:ahLst/>
                <a:cxnLst>
                  <a:cxn ang="0">
                    <a:pos x="T1" y="T3"/>
                  </a:cxn>
                  <a:cxn ang="0">
                    <a:pos x="T5" y="T7"/>
                  </a:cxn>
                  <a:cxn ang="0">
                    <a:pos x="T9" y="T11"/>
                  </a:cxn>
                  <a:cxn ang="0">
                    <a:pos x="T13" y="T15"/>
                  </a:cxn>
                  <a:cxn ang="0">
                    <a:pos x="T17" y="T19"/>
                  </a:cxn>
                </a:cxnLst>
                <a:rect l="0" t="0" r="r" b="b"/>
                <a:pathLst>
                  <a:path w="459" h="432">
                    <a:moveTo>
                      <a:pt x="0" y="432"/>
                    </a:moveTo>
                    <a:lnTo>
                      <a:pt x="459" y="432"/>
                    </a:lnTo>
                    <a:lnTo>
                      <a:pt x="459"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9" name="Group 68"/>
            <p:cNvGrpSpPr>
              <a:grpSpLocks/>
            </p:cNvGrpSpPr>
            <p:nvPr/>
          </p:nvGrpSpPr>
          <p:grpSpPr bwMode="auto">
            <a:xfrm>
              <a:off x="486" y="822"/>
              <a:ext cx="458" cy="432"/>
              <a:chOff x="486" y="822"/>
              <a:chExt cx="458" cy="432"/>
            </a:xfrm>
          </p:grpSpPr>
          <p:sp>
            <p:nvSpPr>
              <p:cNvPr id="269" name="Freeform 203"/>
              <p:cNvSpPr>
                <a:spLocks/>
              </p:cNvSpPr>
              <p:nvPr/>
            </p:nvSpPr>
            <p:spPr bwMode="auto">
              <a:xfrm>
                <a:off x="486" y="822"/>
                <a:ext cx="458" cy="432"/>
              </a:xfrm>
              <a:custGeom>
                <a:avLst/>
                <a:gdLst>
                  <a:gd name="T0" fmla="+- 0 486 486"/>
                  <a:gd name="T1" fmla="*/ T0 w 458"/>
                  <a:gd name="T2" fmla="+- 0 1254 822"/>
                  <a:gd name="T3" fmla="*/ 1254 h 432"/>
                  <a:gd name="T4" fmla="+- 0 944 486"/>
                  <a:gd name="T5" fmla="*/ T4 w 458"/>
                  <a:gd name="T6" fmla="+- 0 1254 822"/>
                  <a:gd name="T7" fmla="*/ 1254 h 432"/>
                  <a:gd name="T8" fmla="+- 0 944 486"/>
                  <a:gd name="T9" fmla="*/ T8 w 458"/>
                  <a:gd name="T10" fmla="+- 0 822 822"/>
                  <a:gd name="T11" fmla="*/ 822 h 432"/>
                  <a:gd name="T12" fmla="+- 0 486 486"/>
                  <a:gd name="T13" fmla="*/ T12 w 458"/>
                  <a:gd name="T14" fmla="+- 0 822 822"/>
                  <a:gd name="T15" fmla="*/ 822 h 432"/>
                  <a:gd name="T16" fmla="+- 0 486 486"/>
                  <a:gd name="T17" fmla="*/ T16 w 458"/>
                  <a:gd name="T18" fmla="+- 0 1254 822"/>
                  <a:gd name="T19" fmla="*/ 1254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0" name="Group 69"/>
            <p:cNvGrpSpPr>
              <a:grpSpLocks/>
            </p:cNvGrpSpPr>
            <p:nvPr/>
          </p:nvGrpSpPr>
          <p:grpSpPr bwMode="auto">
            <a:xfrm>
              <a:off x="24" y="389"/>
              <a:ext cx="458" cy="432"/>
              <a:chOff x="24" y="389"/>
              <a:chExt cx="458" cy="432"/>
            </a:xfrm>
          </p:grpSpPr>
          <p:sp>
            <p:nvSpPr>
              <p:cNvPr id="268" name="Freeform 201"/>
              <p:cNvSpPr>
                <a:spLocks/>
              </p:cNvSpPr>
              <p:nvPr/>
            </p:nvSpPr>
            <p:spPr bwMode="auto">
              <a:xfrm>
                <a:off x="24" y="389"/>
                <a:ext cx="458" cy="432"/>
              </a:xfrm>
              <a:custGeom>
                <a:avLst/>
                <a:gdLst>
                  <a:gd name="T0" fmla="+- 0 24 24"/>
                  <a:gd name="T1" fmla="*/ T0 w 458"/>
                  <a:gd name="T2" fmla="+- 0 821 389"/>
                  <a:gd name="T3" fmla="*/ 821 h 432"/>
                  <a:gd name="T4" fmla="+- 0 482 24"/>
                  <a:gd name="T5" fmla="*/ T4 w 458"/>
                  <a:gd name="T6" fmla="+- 0 821 389"/>
                  <a:gd name="T7" fmla="*/ 821 h 432"/>
                  <a:gd name="T8" fmla="+- 0 482 24"/>
                  <a:gd name="T9" fmla="*/ T8 w 458"/>
                  <a:gd name="T10" fmla="+- 0 389 389"/>
                  <a:gd name="T11" fmla="*/ 389 h 432"/>
                  <a:gd name="T12" fmla="+- 0 24 24"/>
                  <a:gd name="T13" fmla="*/ T12 w 458"/>
                  <a:gd name="T14" fmla="+- 0 389 389"/>
                  <a:gd name="T15" fmla="*/ 389 h 432"/>
                  <a:gd name="T16" fmla="+- 0 24 24"/>
                  <a:gd name="T17" fmla="*/ T16 w 458"/>
                  <a:gd name="T18" fmla="+- 0 821 389"/>
                  <a:gd name="T19" fmla="*/ 821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solidFill>
                <a:srgbClr val="CACC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1" name="Group 70"/>
            <p:cNvGrpSpPr>
              <a:grpSpLocks/>
            </p:cNvGrpSpPr>
            <p:nvPr/>
          </p:nvGrpSpPr>
          <p:grpSpPr bwMode="auto">
            <a:xfrm>
              <a:off x="25" y="390"/>
              <a:ext cx="459" cy="432"/>
              <a:chOff x="25" y="390"/>
              <a:chExt cx="459" cy="432"/>
            </a:xfrm>
          </p:grpSpPr>
          <p:sp>
            <p:nvSpPr>
              <p:cNvPr id="267" name="Freeform 199"/>
              <p:cNvSpPr>
                <a:spLocks/>
              </p:cNvSpPr>
              <p:nvPr/>
            </p:nvSpPr>
            <p:spPr bwMode="auto">
              <a:xfrm>
                <a:off x="25" y="390"/>
                <a:ext cx="459" cy="432"/>
              </a:xfrm>
              <a:custGeom>
                <a:avLst/>
                <a:gdLst>
                  <a:gd name="T0" fmla="+- 0 25 25"/>
                  <a:gd name="T1" fmla="*/ T0 w 459"/>
                  <a:gd name="T2" fmla="+- 0 822 390"/>
                  <a:gd name="T3" fmla="*/ 822 h 432"/>
                  <a:gd name="T4" fmla="+- 0 484 25"/>
                  <a:gd name="T5" fmla="*/ T4 w 459"/>
                  <a:gd name="T6" fmla="+- 0 822 390"/>
                  <a:gd name="T7" fmla="*/ 822 h 432"/>
                  <a:gd name="T8" fmla="+- 0 484 25"/>
                  <a:gd name="T9" fmla="*/ T8 w 459"/>
                  <a:gd name="T10" fmla="+- 0 390 390"/>
                  <a:gd name="T11" fmla="*/ 390 h 432"/>
                  <a:gd name="T12" fmla="+- 0 25 25"/>
                  <a:gd name="T13" fmla="*/ T12 w 459"/>
                  <a:gd name="T14" fmla="+- 0 390 390"/>
                  <a:gd name="T15" fmla="*/ 390 h 432"/>
                  <a:gd name="T16" fmla="+- 0 25 25"/>
                  <a:gd name="T17" fmla="*/ T16 w 459"/>
                  <a:gd name="T18" fmla="+- 0 822 390"/>
                  <a:gd name="T19" fmla="*/ 822 h 432"/>
                </a:gdLst>
                <a:ahLst/>
                <a:cxnLst>
                  <a:cxn ang="0">
                    <a:pos x="T1" y="T3"/>
                  </a:cxn>
                  <a:cxn ang="0">
                    <a:pos x="T5" y="T7"/>
                  </a:cxn>
                  <a:cxn ang="0">
                    <a:pos x="T9" y="T11"/>
                  </a:cxn>
                  <a:cxn ang="0">
                    <a:pos x="T13" y="T15"/>
                  </a:cxn>
                  <a:cxn ang="0">
                    <a:pos x="T17" y="T19"/>
                  </a:cxn>
                </a:cxnLst>
                <a:rect l="0" t="0" r="r" b="b"/>
                <a:pathLst>
                  <a:path w="459" h="432">
                    <a:moveTo>
                      <a:pt x="0" y="432"/>
                    </a:moveTo>
                    <a:lnTo>
                      <a:pt x="459" y="432"/>
                    </a:lnTo>
                    <a:lnTo>
                      <a:pt x="459"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2" name="Group 71"/>
            <p:cNvGrpSpPr>
              <a:grpSpLocks/>
            </p:cNvGrpSpPr>
            <p:nvPr/>
          </p:nvGrpSpPr>
          <p:grpSpPr bwMode="auto">
            <a:xfrm>
              <a:off x="485" y="821"/>
              <a:ext cx="458" cy="432"/>
              <a:chOff x="485" y="821"/>
              <a:chExt cx="458" cy="432"/>
            </a:xfrm>
          </p:grpSpPr>
          <p:sp>
            <p:nvSpPr>
              <p:cNvPr id="266" name="Freeform 197"/>
              <p:cNvSpPr>
                <a:spLocks/>
              </p:cNvSpPr>
              <p:nvPr/>
            </p:nvSpPr>
            <p:spPr bwMode="auto">
              <a:xfrm>
                <a:off x="485" y="821"/>
                <a:ext cx="458" cy="432"/>
              </a:xfrm>
              <a:custGeom>
                <a:avLst/>
                <a:gdLst>
                  <a:gd name="T0" fmla="+- 0 485 485"/>
                  <a:gd name="T1" fmla="*/ T0 w 458"/>
                  <a:gd name="T2" fmla="+- 0 1253 821"/>
                  <a:gd name="T3" fmla="*/ 1253 h 432"/>
                  <a:gd name="T4" fmla="+- 0 943 485"/>
                  <a:gd name="T5" fmla="*/ T4 w 458"/>
                  <a:gd name="T6" fmla="+- 0 1253 821"/>
                  <a:gd name="T7" fmla="*/ 1253 h 432"/>
                  <a:gd name="T8" fmla="+- 0 943 485"/>
                  <a:gd name="T9" fmla="*/ T8 w 458"/>
                  <a:gd name="T10" fmla="+- 0 821 821"/>
                  <a:gd name="T11" fmla="*/ 821 h 432"/>
                  <a:gd name="T12" fmla="+- 0 485 485"/>
                  <a:gd name="T13" fmla="*/ T12 w 458"/>
                  <a:gd name="T14" fmla="+- 0 821 821"/>
                  <a:gd name="T15" fmla="*/ 821 h 432"/>
                  <a:gd name="T16" fmla="+- 0 485 485"/>
                  <a:gd name="T17" fmla="*/ T16 w 458"/>
                  <a:gd name="T18" fmla="+- 0 1253 821"/>
                  <a:gd name="T19" fmla="*/ 1253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3" name="Group 72"/>
            <p:cNvGrpSpPr>
              <a:grpSpLocks/>
            </p:cNvGrpSpPr>
            <p:nvPr/>
          </p:nvGrpSpPr>
          <p:grpSpPr bwMode="auto">
            <a:xfrm>
              <a:off x="486" y="822"/>
              <a:ext cx="458" cy="432"/>
              <a:chOff x="486" y="822"/>
              <a:chExt cx="458" cy="432"/>
            </a:xfrm>
          </p:grpSpPr>
          <p:sp>
            <p:nvSpPr>
              <p:cNvPr id="265" name="Freeform 195"/>
              <p:cNvSpPr>
                <a:spLocks/>
              </p:cNvSpPr>
              <p:nvPr/>
            </p:nvSpPr>
            <p:spPr bwMode="auto">
              <a:xfrm>
                <a:off x="486" y="822"/>
                <a:ext cx="458" cy="432"/>
              </a:xfrm>
              <a:custGeom>
                <a:avLst/>
                <a:gdLst>
                  <a:gd name="T0" fmla="+- 0 486 486"/>
                  <a:gd name="T1" fmla="*/ T0 w 458"/>
                  <a:gd name="T2" fmla="+- 0 1254 822"/>
                  <a:gd name="T3" fmla="*/ 1254 h 432"/>
                  <a:gd name="T4" fmla="+- 0 944 486"/>
                  <a:gd name="T5" fmla="*/ T4 w 458"/>
                  <a:gd name="T6" fmla="+- 0 1254 822"/>
                  <a:gd name="T7" fmla="*/ 1254 h 432"/>
                  <a:gd name="T8" fmla="+- 0 944 486"/>
                  <a:gd name="T9" fmla="*/ T8 w 458"/>
                  <a:gd name="T10" fmla="+- 0 822 822"/>
                  <a:gd name="T11" fmla="*/ 822 h 432"/>
                  <a:gd name="T12" fmla="+- 0 486 486"/>
                  <a:gd name="T13" fmla="*/ T12 w 458"/>
                  <a:gd name="T14" fmla="+- 0 822 822"/>
                  <a:gd name="T15" fmla="*/ 822 h 432"/>
                  <a:gd name="T16" fmla="+- 0 486 486"/>
                  <a:gd name="T17" fmla="*/ T16 w 458"/>
                  <a:gd name="T18" fmla="+- 0 1254 822"/>
                  <a:gd name="T19" fmla="*/ 1254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4" name="Group 73"/>
            <p:cNvGrpSpPr>
              <a:grpSpLocks/>
            </p:cNvGrpSpPr>
            <p:nvPr/>
          </p:nvGrpSpPr>
          <p:grpSpPr bwMode="auto">
            <a:xfrm>
              <a:off x="2981" y="10"/>
              <a:ext cx="2165" cy="439"/>
              <a:chOff x="2981" y="10"/>
              <a:chExt cx="2165" cy="439"/>
            </a:xfrm>
          </p:grpSpPr>
          <p:sp>
            <p:nvSpPr>
              <p:cNvPr id="264" name="Freeform 193"/>
              <p:cNvSpPr>
                <a:spLocks/>
              </p:cNvSpPr>
              <p:nvPr/>
            </p:nvSpPr>
            <p:spPr bwMode="auto">
              <a:xfrm>
                <a:off x="2981" y="10"/>
                <a:ext cx="2165" cy="439"/>
              </a:xfrm>
              <a:custGeom>
                <a:avLst/>
                <a:gdLst>
                  <a:gd name="T0" fmla="+- 0 2981 2981"/>
                  <a:gd name="T1" fmla="*/ T0 w 2165"/>
                  <a:gd name="T2" fmla="+- 0 449 10"/>
                  <a:gd name="T3" fmla="*/ 449 h 439"/>
                  <a:gd name="T4" fmla="+- 0 5146 2981"/>
                  <a:gd name="T5" fmla="*/ T4 w 2165"/>
                  <a:gd name="T6" fmla="+- 0 449 10"/>
                  <a:gd name="T7" fmla="*/ 449 h 439"/>
                  <a:gd name="T8" fmla="+- 0 5146 2981"/>
                  <a:gd name="T9" fmla="*/ T8 w 2165"/>
                  <a:gd name="T10" fmla="+- 0 10 10"/>
                  <a:gd name="T11" fmla="*/ 10 h 439"/>
                  <a:gd name="T12" fmla="+- 0 2981 2981"/>
                  <a:gd name="T13" fmla="*/ T12 w 2165"/>
                  <a:gd name="T14" fmla="+- 0 10 10"/>
                  <a:gd name="T15" fmla="*/ 10 h 439"/>
                  <a:gd name="T16" fmla="+- 0 2981 2981"/>
                  <a:gd name="T17" fmla="*/ T16 w 2165"/>
                  <a:gd name="T18" fmla="+- 0 449 10"/>
                  <a:gd name="T19" fmla="*/ 449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5" name="Group 74"/>
            <p:cNvGrpSpPr>
              <a:grpSpLocks/>
            </p:cNvGrpSpPr>
            <p:nvPr/>
          </p:nvGrpSpPr>
          <p:grpSpPr bwMode="auto">
            <a:xfrm>
              <a:off x="2902" y="199"/>
              <a:ext cx="10" cy="22"/>
              <a:chOff x="2902" y="199"/>
              <a:chExt cx="10" cy="22"/>
            </a:xfrm>
          </p:grpSpPr>
          <p:sp>
            <p:nvSpPr>
              <p:cNvPr id="263" name="Freeform 191"/>
              <p:cNvSpPr>
                <a:spLocks/>
              </p:cNvSpPr>
              <p:nvPr/>
            </p:nvSpPr>
            <p:spPr bwMode="auto">
              <a:xfrm>
                <a:off x="2902" y="199"/>
                <a:ext cx="10" cy="22"/>
              </a:xfrm>
              <a:custGeom>
                <a:avLst/>
                <a:gdLst>
                  <a:gd name="T0" fmla="+- 0 2902 2902"/>
                  <a:gd name="T1" fmla="*/ T0 w 10"/>
                  <a:gd name="T2" fmla="+- 0 199 199"/>
                  <a:gd name="T3" fmla="*/ 199 h 22"/>
                  <a:gd name="T4" fmla="+- 0 2902 2902"/>
                  <a:gd name="T5" fmla="*/ T4 w 10"/>
                  <a:gd name="T6" fmla="+- 0 221 199"/>
                  <a:gd name="T7" fmla="*/ 221 h 22"/>
                  <a:gd name="T8" fmla="+- 0 2912 2902"/>
                  <a:gd name="T9" fmla="*/ T8 w 10"/>
                  <a:gd name="T10" fmla="+- 0 220 199"/>
                  <a:gd name="T11" fmla="*/ 220 h 22"/>
                  <a:gd name="T12" fmla="+- 0 2902 2902"/>
                  <a:gd name="T13" fmla="*/ T12 w 10"/>
                  <a:gd name="T14" fmla="+- 0 199 199"/>
                  <a:gd name="T15" fmla="*/ 199 h 22"/>
                </a:gdLst>
                <a:ahLst/>
                <a:cxnLst>
                  <a:cxn ang="0">
                    <a:pos x="T1" y="T3"/>
                  </a:cxn>
                  <a:cxn ang="0">
                    <a:pos x="T5" y="T7"/>
                  </a:cxn>
                  <a:cxn ang="0">
                    <a:pos x="T9" y="T11"/>
                  </a:cxn>
                  <a:cxn ang="0">
                    <a:pos x="T13" y="T15"/>
                  </a:cxn>
                </a:cxnLst>
                <a:rect l="0" t="0" r="r" b="b"/>
                <a:pathLst>
                  <a:path w="10" h="22">
                    <a:moveTo>
                      <a:pt x="0" y="0"/>
                    </a:moveTo>
                    <a:lnTo>
                      <a:pt x="0" y="22"/>
                    </a:lnTo>
                    <a:lnTo>
                      <a:pt x="10" y="21"/>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6" name="Group 75"/>
            <p:cNvGrpSpPr>
              <a:grpSpLocks/>
            </p:cNvGrpSpPr>
            <p:nvPr/>
          </p:nvGrpSpPr>
          <p:grpSpPr bwMode="auto">
            <a:xfrm>
              <a:off x="2981" y="686"/>
              <a:ext cx="2165" cy="440"/>
              <a:chOff x="2981" y="686"/>
              <a:chExt cx="2165" cy="440"/>
            </a:xfrm>
          </p:grpSpPr>
          <p:sp>
            <p:nvSpPr>
              <p:cNvPr id="262" name="Freeform 189"/>
              <p:cNvSpPr>
                <a:spLocks/>
              </p:cNvSpPr>
              <p:nvPr/>
            </p:nvSpPr>
            <p:spPr bwMode="auto">
              <a:xfrm>
                <a:off x="2981" y="686"/>
                <a:ext cx="2165" cy="440"/>
              </a:xfrm>
              <a:custGeom>
                <a:avLst/>
                <a:gdLst>
                  <a:gd name="T0" fmla="+- 0 2981 2981"/>
                  <a:gd name="T1" fmla="*/ T0 w 2165"/>
                  <a:gd name="T2" fmla="+- 0 1126 686"/>
                  <a:gd name="T3" fmla="*/ 1126 h 440"/>
                  <a:gd name="T4" fmla="+- 0 5146 2981"/>
                  <a:gd name="T5" fmla="*/ T4 w 2165"/>
                  <a:gd name="T6" fmla="+- 0 1126 686"/>
                  <a:gd name="T7" fmla="*/ 1126 h 440"/>
                  <a:gd name="T8" fmla="+- 0 5146 2981"/>
                  <a:gd name="T9" fmla="*/ T8 w 2165"/>
                  <a:gd name="T10" fmla="+- 0 686 686"/>
                  <a:gd name="T11" fmla="*/ 686 h 440"/>
                  <a:gd name="T12" fmla="+- 0 2981 2981"/>
                  <a:gd name="T13" fmla="*/ T12 w 2165"/>
                  <a:gd name="T14" fmla="+- 0 686 686"/>
                  <a:gd name="T15" fmla="*/ 686 h 440"/>
                  <a:gd name="T16" fmla="+- 0 2981 2981"/>
                  <a:gd name="T17" fmla="*/ T16 w 2165"/>
                  <a:gd name="T18" fmla="+- 0 1126 686"/>
                  <a:gd name="T19" fmla="*/ 1126 h 440"/>
                </a:gdLst>
                <a:ahLst/>
                <a:cxnLst>
                  <a:cxn ang="0">
                    <a:pos x="T1" y="T3"/>
                  </a:cxn>
                  <a:cxn ang="0">
                    <a:pos x="T5" y="T7"/>
                  </a:cxn>
                  <a:cxn ang="0">
                    <a:pos x="T9" y="T11"/>
                  </a:cxn>
                  <a:cxn ang="0">
                    <a:pos x="T13" y="T15"/>
                  </a:cxn>
                  <a:cxn ang="0">
                    <a:pos x="T17" y="T19"/>
                  </a:cxn>
                </a:cxnLst>
                <a:rect l="0" t="0" r="r" b="b"/>
                <a:pathLst>
                  <a:path w="2165" h="440">
                    <a:moveTo>
                      <a:pt x="0" y="440"/>
                    </a:moveTo>
                    <a:lnTo>
                      <a:pt x="2165" y="440"/>
                    </a:lnTo>
                    <a:lnTo>
                      <a:pt x="2165" y="0"/>
                    </a:lnTo>
                    <a:lnTo>
                      <a:pt x="0" y="0"/>
                    </a:lnTo>
                    <a:lnTo>
                      <a:pt x="0" y="440"/>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7" name="Group 76"/>
            <p:cNvGrpSpPr>
              <a:grpSpLocks/>
            </p:cNvGrpSpPr>
            <p:nvPr/>
          </p:nvGrpSpPr>
          <p:grpSpPr bwMode="auto">
            <a:xfrm>
              <a:off x="2981" y="1363"/>
              <a:ext cx="2165" cy="439"/>
              <a:chOff x="2981" y="1363"/>
              <a:chExt cx="2165" cy="439"/>
            </a:xfrm>
          </p:grpSpPr>
          <p:sp>
            <p:nvSpPr>
              <p:cNvPr id="261" name="Freeform 187"/>
              <p:cNvSpPr>
                <a:spLocks/>
              </p:cNvSpPr>
              <p:nvPr/>
            </p:nvSpPr>
            <p:spPr bwMode="auto">
              <a:xfrm>
                <a:off x="2981" y="1363"/>
                <a:ext cx="2165" cy="439"/>
              </a:xfrm>
              <a:custGeom>
                <a:avLst/>
                <a:gdLst>
                  <a:gd name="T0" fmla="+- 0 2981 2981"/>
                  <a:gd name="T1" fmla="*/ T0 w 2165"/>
                  <a:gd name="T2" fmla="+- 0 1802 1363"/>
                  <a:gd name="T3" fmla="*/ 1802 h 439"/>
                  <a:gd name="T4" fmla="+- 0 5146 2981"/>
                  <a:gd name="T5" fmla="*/ T4 w 2165"/>
                  <a:gd name="T6" fmla="+- 0 1802 1363"/>
                  <a:gd name="T7" fmla="*/ 1802 h 439"/>
                  <a:gd name="T8" fmla="+- 0 5146 2981"/>
                  <a:gd name="T9" fmla="*/ T8 w 2165"/>
                  <a:gd name="T10" fmla="+- 0 1363 1363"/>
                  <a:gd name="T11" fmla="*/ 1363 h 439"/>
                  <a:gd name="T12" fmla="+- 0 2981 2981"/>
                  <a:gd name="T13" fmla="*/ T12 w 2165"/>
                  <a:gd name="T14" fmla="+- 0 1363 1363"/>
                  <a:gd name="T15" fmla="*/ 1363 h 439"/>
                  <a:gd name="T16" fmla="+- 0 2981 2981"/>
                  <a:gd name="T17" fmla="*/ T16 w 2165"/>
                  <a:gd name="T18" fmla="+- 0 1802 1363"/>
                  <a:gd name="T19" fmla="*/ 1802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8" name="Group 77"/>
            <p:cNvGrpSpPr>
              <a:grpSpLocks/>
            </p:cNvGrpSpPr>
            <p:nvPr/>
          </p:nvGrpSpPr>
          <p:grpSpPr bwMode="auto">
            <a:xfrm>
              <a:off x="5933" y="1558"/>
              <a:ext cx="64" cy="29"/>
              <a:chOff x="5933" y="1558"/>
              <a:chExt cx="64" cy="29"/>
            </a:xfrm>
          </p:grpSpPr>
          <p:sp>
            <p:nvSpPr>
              <p:cNvPr id="260" name="Freeform 185"/>
              <p:cNvSpPr>
                <a:spLocks/>
              </p:cNvSpPr>
              <p:nvPr/>
            </p:nvSpPr>
            <p:spPr bwMode="auto">
              <a:xfrm>
                <a:off x="5933" y="1558"/>
                <a:ext cx="64" cy="29"/>
              </a:xfrm>
              <a:custGeom>
                <a:avLst/>
                <a:gdLst>
                  <a:gd name="T0" fmla="+- 0 5997 5933"/>
                  <a:gd name="T1" fmla="*/ T0 w 64"/>
                  <a:gd name="T2" fmla="+- 0 1558 1558"/>
                  <a:gd name="T3" fmla="*/ 1558 h 29"/>
                  <a:gd name="T4" fmla="+- 0 5941 5933"/>
                  <a:gd name="T5" fmla="*/ T4 w 64"/>
                  <a:gd name="T6" fmla="+- 0 1568 1558"/>
                  <a:gd name="T7" fmla="*/ 1568 h 29"/>
                  <a:gd name="T8" fmla="+- 0 5933 5933"/>
                  <a:gd name="T9" fmla="*/ T8 w 64"/>
                  <a:gd name="T10" fmla="+- 0 1568 1558"/>
                  <a:gd name="T11" fmla="*/ 1568 h 29"/>
                  <a:gd name="T12" fmla="+- 0 5933 5933"/>
                  <a:gd name="T13" fmla="*/ T12 w 64"/>
                  <a:gd name="T14" fmla="+- 0 1587 1558"/>
                  <a:gd name="T15" fmla="*/ 1587 h 29"/>
                  <a:gd name="T16" fmla="+- 0 5997 5933"/>
                  <a:gd name="T17" fmla="*/ T16 w 64"/>
                  <a:gd name="T18" fmla="+- 0 1558 1558"/>
                  <a:gd name="T19" fmla="*/ 1558 h 29"/>
                </a:gdLst>
                <a:ahLst/>
                <a:cxnLst>
                  <a:cxn ang="0">
                    <a:pos x="T1" y="T3"/>
                  </a:cxn>
                  <a:cxn ang="0">
                    <a:pos x="T5" y="T7"/>
                  </a:cxn>
                  <a:cxn ang="0">
                    <a:pos x="T9" y="T11"/>
                  </a:cxn>
                  <a:cxn ang="0">
                    <a:pos x="T13" y="T15"/>
                  </a:cxn>
                  <a:cxn ang="0">
                    <a:pos x="T17" y="T19"/>
                  </a:cxn>
                </a:cxnLst>
                <a:rect l="0" t="0" r="r" b="b"/>
                <a:pathLst>
                  <a:path w="64" h="29">
                    <a:moveTo>
                      <a:pt x="64" y="0"/>
                    </a:moveTo>
                    <a:lnTo>
                      <a:pt x="8" y="10"/>
                    </a:lnTo>
                    <a:lnTo>
                      <a:pt x="0" y="10"/>
                    </a:lnTo>
                    <a:lnTo>
                      <a:pt x="0" y="29"/>
                    </a:lnTo>
                    <a:lnTo>
                      <a:pt x="6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9" name="Group 78"/>
            <p:cNvGrpSpPr>
              <a:grpSpLocks/>
            </p:cNvGrpSpPr>
            <p:nvPr/>
          </p:nvGrpSpPr>
          <p:grpSpPr bwMode="auto">
            <a:xfrm>
              <a:off x="5933" y="1531"/>
              <a:ext cx="7" cy="19"/>
              <a:chOff x="5933" y="1531"/>
              <a:chExt cx="7" cy="19"/>
            </a:xfrm>
          </p:grpSpPr>
          <p:sp>
            <p:nvSpPr>
              <p:cNvPr id="259" name="Freeform 183"/>
              <p:cNvSpPr>
                <a:spLocks/>
              </p:cNvSpPr>
              <p:nvPr/>
            </p:nvSpPr>
            <p:spPr bwMode="auto">
              <a:xfrm>
                <a:off x="5933" y="1531"/>
                <a:ext cx="7" cy="19"/>
              </a:xfrm>
              <a:custGeom>
                <a:avLst/>
                <a:gdLst>
                  <a:gd name="T0" fmla="+- 0 5933 5933"/>
                  <a:gd name="T1" fmla="*/ T0 w 7"/>
                  <a:gd name="T2" fmla="+- 0 1531 1531"/>
                  <a:gd name="T3" fmla="*/ 1531 h 19"/>
                  <a:gd name="T4" fmla="+- 0 5933 5933"/>
                  <a:gd name="T5" fmla="*/ T4 w 7"/>
                  <a:gd name="T6" fmla="+- 0 1550 1531"/>
                  <a:gd name="T7" fmla="*/ 1550 h 19"/>
                  <a:gd name="T8" fmla="+- 0 5940 5933"/>
                  <a:gd name="T9" fmla="*/ T8 w 7"/>
                  <a:gd name="T10" fmla="+- 0 1550 1531"/>
                  <a:gd name="T11" fmla="*/ 1550 h 19"/>
                  <a:gd name="T12" fmla="+- 0 5933 5933"/>
                  <a:gd name="T13" fmla="*/ T12 w 7"/>
                  <a:gd name="T14" fmla="+- 0 1531 1531"/>
                  <a:gd name="T15" fmla="*/ 1531 h 19"/>
                </a:gdLst>
                <a:ahLst/>
                <a:cxnLst>
                  <a:cxn ang="0">
                    <a:pos x="T1" y="T3"/>
                  </a:cxn>
                  <a:cxn ang="0">
                    <a:pos x="T5" y="T7"/>
                  </a:cxn>
                  <a:cxn ang="0">
                    <a:pos x="T9" y="T11"/>
                  </a:cxn>
                  <a:cxn ang="0">
                    <a:pos x="T13" y="T15"/>
                  </a:cxn>
                </a:cxnLst>
                <a:rect l="0" t="0" r="r" b="b"/>
                <a:pathLst>
                  <a:path w="7" h="19">
                    <a:moveTo>
                      <a:pt x="0" y="0"/>
                    </a:moveTo>
                    <a:lnTo>
                      <a:pt x="0" y="19"/>
                    </a:lnTo>
                    <a:lnTo>
                      <a:pt x="7" y="19"/>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0" name="Group 79"/>
            <p:cNvGrpSpPr>
              <a:grpSpLocks/>
            </p:cNvGrpSpPr>
            <p:nvPr/>
          </p:nvGrpSpPr>
          <p:grpSpPr bwMode="auto">
            <a:xfrm>
              <a:off x="5146" y="1550"/>
              <a:ext cx="852" cy="2"/>
              <a:chOff x="5146" y="1550"/>
              <a:chExt cx="852" cy="2"/>
            </a:xfrm>
          </p:grpSpPr>
          <p:sp>
            <p:nvSpPr>
              <p:cNvPr id="258" name="Freeform 181"/>
              <p:cNvSpPr>
                <a:spLocks/>
              </p:cNvSpPr>
              <p:nvPr/>
            </p:nvSpPr>
            <p:spPr bwMode="auto">
              <a:xfrm>
                <a:off x="5146" y="1550"/>
                <a:ext cx="852" cy="2"/>
              </a:xfrm>
              <a:custGeom>
                <a:avLst/>
                <a:gdLst>
                  <a:gd name="T0" fmla="+- 0 5146 5146"/>
                  <a:gd name="T1" fmla="*/ T0 w 852"/>
                  <a:gd name="T2" fmla="+- 0 5998 5146"/>
                  <a:gd name="T3" fmla="*/ T2 w 852"/>
                </a:gdLst>
                <a:ahLst/>
                <a:cxnLst>
                  <a:cxn ang="0">
                    <a:pos x="T1" y="0"/>
                  </a:cxn>
                  <a:cxn ang="0">
                    <a:pos x="T3" y="0"/>
                  </a:cxn>
                </a:cxnLst>
                <a:rect l="0" t="0" r="r" b="b"/>
                <a:pathLst>
                  <a:path w="852">
                    <a:moveTo>
                      <a:pt x="0" y="0"/>
                    </a:moveTo>
                    <a:lnTo>
                      <a:pt x="852" y="0"/>
                    </a:lnTo>
                  </a:path>
                </a:pathLst>
              </a:custGeom>
              <a:noFill/>
              <a:ln w="2565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1" name="Group 80"/>
            <p:cNvGrpSpPr>
              <a:grpSpLocks/>
            </p:cNvGrpSpPr>
            <p:nvPr/>
          </p:nvGrpSpPr>
          <p:grpSpPr bwMode="auto">
            <a:xfrm>
              <a:off x="5147" y="1561"/>
              <a:ext cx="794" cy="2"/>
              <a:chOff x="5147" y="1561"/>
              <a:chExt cx="794" cy="2"/>
            </a:xfrm>
          </p:grpSpPr>
          <p:sp>
            <p:nvSpPr>
              <p:cNvPr id="257" name="Freeform 179"/>
              <p:cNvSpPr>
                <a:spLocks/>
              </p:cNvSpPr>
              <p:nvPr/>
            </p:nvSpPr>
            <p:spPr bwMode="auto">
              <a:xfrm>
                <a:off x="5147" y="1561"/>
                <a:ext cx="794" cy="2"/>
              </a:xfrm>
              <a:custGeom>
                <a:avLst/>
                <a:gdLst>
                  <a:gd name="T0" fmla="+- 0 5147 5147"/>
                  <a:gd name="T1" fmla="*/ T0 w 794"/>
                  <a:gd name="T2" fmla="+- 0 5941 5147"/>
                  <a:gd name="T3" fmla="*/ T2 w 794"/>
                </a:gdLst>
                <a:ahLst/>
                <a:cxnLst>
                  <a:cxn ang="0">
                    <a:pos x="T1" y="0"/>
                  </a:cxn>
                  <a:cxn ang="0">
                    <a:pos x="T3" y="0"/>
                  </a:cxn>
                </a:cxnLst>
                <a:rect l="0" t="0" r="r" b="b"/>
                <a:pathLst>
                  <a:path w="794">
                    <a:moveTo>
                      <a:pt x="0" y="0"/>
                    </a:moveTo>
                    <a:lnTo>
                      <a:pt x="794" y="0"/>
                    </a:lnTo>
                  </a:path>
                </a:pathLst>
              </a:custGeom>
              <a:noFill/>
              <a:ln w="13716">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2" name="Group 81"/>
            <p:cNvGrpSpPr>
              <a:grpSpLocks/>
            </p:cNvGrpSpPr>
            <p:nvPr/>
          </p:nvGrpSpPr>
          <p:grpSpPr bwMode="auto">
            <a:xfrm>
              <a:off x="1981" y="1560"/>
              <a:ext cx="1001" cy="2"/>
              <a:chOff x="1981" y="1560"/>
              <a:chExt cx="1001" cy="2"/>
            </a:xfrm>
          </p:grpSpPr>
          <p:sp>
            <p:nvSpPr>
              <p:cNvPr id="256" name="Freeform 177"/>
              <p:cNvSpPr>
                <a:spLocks/>
              </p:cNvSpPr>
              <p:nvPr/>
            </p:nvSpPr>
            <p:spPr bwMode="auto">
              <a:xfrm>
                <a:off x="1981" y="1560"/>
                <a:ext cx="1001" cy="2"/>
              </a:xfrm>
              <a:custGeom>
                <a:avLst/>
                <a:gdLst>
                  <a:gd name="T0" fmla="+- 0 1981 1981"/>
                  <a:gd name="T1" fmla="*/ T0 w 1001"/>
                  <a:gd name="T2" fmla="+- 0 2982 1981"/>
                  <a:gd name="T3" fmla="*/ T2 w 1001"/>
                </a:gdLst>
                <a:ahLst/>
                <a:cxnLst>
                  <a:cxn ang="0">
                    <a:pos x="T1" y="0"/>
                  </a:cxn>
                  <a:cxn ang="0">
                    <a:pos x="T3" y="0"/>
                  </a:cxn>
                </a:cxnLst>
                <a:rect l="0" t="0" r="r" b="b"/>
                <a:pathLst>
                  <a:path w="1001">
                    <a:moveTo>
                      <a:pt x="0" y="0"/>
                    </a:moveTo>
                    <a:lnTo>
                      <a:pt x="1001" y="0"/>
                    </a:lnTo>
                  </a:path>
                </a:pathLst>
              </a:custGeom>
              <a:noFill/>
              <a:ln w="1524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3" name="Group 82"/>
            <p:cNvGrpSpPr>
              <a:grpSpLocks/>
            </p:cNvGrpSpPr>
            <p:nvPr/>
          </p:nvGrpSpPr>
          <p:grpSpPr bwMode="auto">
            <a:xfrm>
              <a:off x="1930" y="1531"/>
              <a:ext cx="59" cy="58"/>
              <a:chOff x="1930" y="1531"/>
              <a:chExt cx="59" cy="58"/>
            </a:xfrm>
          </p:grpSpPr>
          <p:sp>
            <p:nvSpPr>
              <p:cNvPr id="255" name="Freeform 175"/>
              <p:cNvSpPr>
                <a:spLocks/>
              </p:cNvSpPr>
              <p:nvPr/>
            </p:nvSpPr>
            <p:spPr bwMode="auto">
              <a:xfrm>
                <a:off x="1930" y="1531"/>
                <a:ext cx="59" cy="58"/>
              </a:xfrm>
              <a:custGeom>
                <a:avLst/>
                <a:gdLst>
                  <a:gd name="T0" fmla="+- 0 1989 1930"/>
                  <a:gd name="T1" fmla="*/ T0 w 59"/>
                  <a:gd name="T2" fmla="+- 0 1531 1531"/>
                  <a:gd name="T3" fmla="*/ 1531 h 58"/>
                  <a:gd name="T4" fmla="+- 0 1930 1930"/>
                  <a:gd name="T5" fmla="*/ T4 w 59"/>
                  <a:gd name="T6" fmla="+- 0 1559 1531"/>
                  <a:gd name="T7" fmla="*/ 1559 h 58"/>
                  <a:gd name="T8" fmla="+- 0 1989 1930"/>
                  <a:gd name="T9" fmla="*/ T8 w 59"/>
                  <a:gd name="T10" fmla="+- 0 1589 1531"/>
                  <a:gd name="T11" fmla="*/ 1589 h 58"/>
                  <a:gd name="T12" fmla="+- 0 1989 1930"/>
                  <a:gd name="T13" fmla="*/ T12 w 59"/>
                  <a:gd name="T14" fmla="+- 0 1570 1531"/>
                  <a:gd name="T15" fmla="*/ 1570 h 58"/>
                  <a:gd name="T16" fmla="+- 0 1979 1930"/>
                  <a:gd name="T17" fmla="*/ T16 w 59"/>
                  <a:gd name="T18" fmla="+- 0 1570 1531"/>
                  <a:gd name="T19" fmla="*/ 1570 h 58"/>
                  <a:gd name="T20" fmla="+- 0 1979 1930"/>
                  <a:gd name="T21" fmla="*/ T20 w 59"/>
                  <a:gd name="T22" fmla="+- 0 1550 1531"/>
                  <a:gd name="T23" fmla="*/ 1550 h 58"/>
                  <a:gd name="T24" fmla="+- 0 1989 1930"/>
                  <a:gd name="T25" fmla="*/ T24 w 59"/>
                  <a:gd name="T26" fmla="+- 0 1550 1531"/>
                  <a:gd name="T27" fmla="*/ 1550 h 58"/>
                  <a:gd name="T28" fmla="+- 0 1989 1930"/>
                  <a:gd name="T29" fmla="*/ T28 w 59"/>
                  <a:gd name="T30" fmla="+- 0 1531 1531"/>
                  <a:gd name="T31" fmla="*/ 1531 h 58"/>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59" h="58">
                    <a:moveTo>
                      <a:pt x="59" y="0"/>
                    </a:moveTo>
                    <a:lnTo>
                      <a:pt x="0" y="28"/>
                    </a:lnTo>
                    <a:lnTo>
                      <a:pt x="59" y="58"/>
                    </a:lnTo>
                    <a:lnTo>
                      <a:pt x="59" y="39"/>
                    </a:lnTo>
                    <a:lnTo>
                      <a:pt x="49" y="39"/>
                    </a:lnTo>
                    <a:lnTo>
                      <a:pt x="49" y="19"/>
                    </a:lnTo>
                    <a:lnTo>
                      <a:pt x="59" y="19"/>
                    </a:lnTo>
                    <a:lnTo>
                      <a:pt x="5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4" name="Group 83"/>
            <p:cNvGrpSpPr>
              <a:grpSpLocks/>
            </p:cNvGrpSpPr>
            <p:nvPr/>
          </p:nvGrpSpPr>
          <p:grpSpPr bwMode="auto">
            <a:xfrm>
              <a:off x="2981" y="2040"/>
              <a:ext cx="2165" cy="444"/>
              <a:chOff x="2981" y="2040"/>
              <a:chExt cx="2165" cy="444"/>
            </a:xfrm>
          </p:grpSpPr>
          <p:sp>
            <p:nvSpPr>
              <p:cNvPr id="254" name="Freeform 173"/>
              <p:cNvSpPr>
                <a:spLocks/>
              </p:cNvSpPr>
              <p:nvPr/>
            </p:nvSpPr>
            <p:spPr bwMode="auto">
              <a:xfrm>
                <a:off x="2981" y="2040"/>
                <a:ext cx="2165" cy="444"/>
              </a:xfrm>
              <a:custGeom>
                <a:avLst/>
                <a:gdLst>
                  <a:gd name="T0" fmla="+- 0 2981 2981"/>
                  <a:gd name="T1" fmla="*/ T0 w 2165"/>
                  <a:gd name="T2" fmla="+- 0 2484 2040"/>
                  <a:gd name="T3" fmla="*/ 2484 h 444"/>
                  <a:gd name="T4" fmla="+- 0 5146 2981"/>
                  <a:gd name="T5" fmla="*/ T4 w 2165"/>
                  <a:gd name="T6" fmla="+- 0 2484 2040"/>
                  <a:gd name="T7" fmla="*/ 2484 h 444"/>
                  <a:gd name="T8" fmla="+- 0 5146 2981"/>
                  <a:gd name="T9" fmla="*/ T8 w 2165"/>
                  <a:gd name="T10" fmla="+- 0 2040 2040"/>
                  <a:gd name="T11" fmla="*/ 2040 h 444"/>
                  <a:gd name="T12" fmla="+- 0 2981 2981"/>
                  <a:gd name="T13" fmla="*/ T12 w 2165"/>
                  <a:gd name="T14" fmla="+- 0 2040 2040"/>
                  <a:gd name="T15" fmla="*/ 2040 h 444"/>
                  <a:gd name="T16" fmla="+- 0 2981 2981"/>
                  <a:gd name="T17" fmla="*/ T16 w 2165"/>
                  <a:gd name="T18" fmla="+- 0 2484 2040"/>
                  <a:gd name="T19" fmla="*/ 2484 h 444"/>
                </a:gdLst>
                <a:ahLst/>
                <a:cxnLst>
                  <a:cxn ang="0">
                    <a:pos x="T1" y="T3"/>
                  </a:cxn>
                  <a:cxn ang="0">
                    <a:pos x="T5" y="T7"/>
                  </a:cxn>
                  <a:cxn ang="0">
                    <a:pos x="T9" y="T11"/>
                  </a:cxn>
                  <a:cxn ang="0">
                    <a:pos x="T13" y="T15"/>
                  </a:cxn>
                  <a:cxn ang="0">
                    <a:pos x="T17" y="T19"/>
                  </a:cxn>
                </a:cxnLst>
                <a:rect l="0" t="0" r="r" b="b"/>
                <a:pathLst>
                  <a:path w="2165" h="444">
                    <a:moveTo>
                      <a:pt x="0" y="444"/>
                    </a:moveTo>
                    <a:lnTo>
                      <a:pt x="2165" y="444"/>
                    </a:lnTo>
                    <a:lnTo>
                      <a:pt x="2165" y="0"/>
                    </a:lnTo>
                    <a:lnTo>
                      <a:pt x="0" y="0"/>
                    </a:lnTo>
                    <a:lnTo>
                      <a:pt x="0" y="444"/>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5" name="Group 84"/>
            <p:cNvGrpSpPr>
              <a:grpSpLocks/>
            </p:cNvGrpSpPr>
            <p:nvPr/>
          </p:nvGrpSpPr>
          <p:grpSpPr bwMode="auto">
            <a:xfrm>
              <a:off x="2484" y="2299"/>
              <a:ext cx="427" cy="345"/>
              <a:chOff x="2484" y="2299"/>
              <a:chExt cx="427" cy="345"/>
            </a:xfrm>
          </p:grpSpPr>
          <p:sp>
            <p:nvSpPr>
              <p:cNvPr id="253" name="Freeform 171"/>
              <p:cNvSpPr>
                <a:spLocks/>
              </p:cNvSpPr>
              <p:nvPr/>
            </p:nvSpPr>
            <p:spPr bwMode="auto">
              <a:xfrm>
                <a:off x="2484" y="2299"/>
                <a:ext cx="427" cy="345"/>
              </a:xfrm>
              <a:custGeom>
                <a:avLst/>
                <a:gdLst>
                  <a:gd name="T0" fmla="+- 0 2911 2484"/>
                  <a:gd name="T1" fmla="*/ T0 w 427"/>
                  <a:gd name="T2" fmla="+- 0 2299 2299"/>
                  <a:gd name="T3" fmla="*/ 2299 h 345"/>
                  <a:gd name="T4" fmla="+- 0 2863 2484"/>
                  <a:gd name="T5" fmla="*/ T4 w 427"/>
                  <a:gd name="T6" fmla="+- 0 2321 2299"/>
                  <a:gd name="T7" fmla="*/ 2321 h 345"/>
                  <a:gd name="T8" fmla="+- 0 2853 2484"/>
                  <a:gd name="T9" fmla="*/ T8 w 427"/>
                  <a:gd name="T10" fmla="+- 0 2330 2299"/>
                  <a:gd name="T11" fmla="*/ 2330 h 345"/>
                  <a:gd name="T12" fmla="+- 0 2491 2484"/>
                  <a:gd name="T13" fmla="*/ T12 w 427"/>
                  <a:gd name="T14" fmla="+- 0 2619 2299"/>
                  <a:gd name="T15" fmla="*/ 2619 h 345"/>
                  <a:gd name="T16" fmla="+- 0 2484 2484"/>
                  <a:gd name="T17" fmla="*/ T16 w 427"/>
                  <a:gd name="T18" fmla="+- 0 2625 2299"/>
                  <a:gd name="T19" fmla="*/ 2625 h 345"/>
                  <a:gd name="T20" fmla="+- 0 2499 2484"/>
                  <a:gd name="T21" fmla="*/ T20 w 427"/>
                  <a:gd name="T22" fmla="+- 0 2644 2299"/>
                  <a:gd name="T23" fmla="*/ 2644 h 345"/>
                  <a:gd name="T24" fmla="+- 0 2507 2484"/>
                  <a:gd name="T25" fmla="*/ T24 w 427"/>
                  <a:gd name="T26" fmla="+- 0 2637 2299"/>
                  <a:gd name="T27" fmla="*/ 2637 h 345"/>
                  <a:gd name="T28" fmla="+- 0 2870 2484"/>
                  <a:gd name="T29" fmla="*/ T28 w 427"/>
                  <a:gd name="T30" fmla="+- 0 2347 2299"/>
                  <a:gd name="T31" fmla="*/ 2347 h 345"/>
                  <a:gd name="T32" fmla="+- 0 2878 2484"/>
                  <a:gd name="T33" fmla="*/ T32 w 427"/>
                  <a:gd name="T34" fmla="+- 0 2341 2299"/>
                  <a:gd name="T35" fmla="*/ 2341 h 345"/>
                  <a:gd name="T36" fmla="+- 0 2892 2484"/>
                  <a:gd name="T37" fmla="*/ T36 w 427"/>
                  <a:gd name="T38" fmla="+- 0 2341 2299"/>
                  <a:gd name="T39" fmla="*/ 2341 h 345"/>
                  <a:gd name="T40" fmla="+- 0 2911 2484"/>
                  <a:gd name="T41" fmla="*/ T40 w 427"/>
                  <a:gd name="T42" fmla="+- 0 2299 2299"/>
                  <a:gd name="T43" fmla="*/ 2299 h 3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7" h="345">
                    <a:moveTo>
                      <a:pt x="427" y="0"/>
                    </a:moveTo>
                    <a:lnTo>
                      <a:pt x="379" y="22"/>
                    </a:lnTo>
                    <a:lnTo>
                      <a:pt x="369" y="31"/>
                    </a:lnTo>
                    <a:lnTo>
                      <a:pt x="7" y="320"/>
                    </a:lnTo>
                    <a:lnTo>
                      <a:pt x="0" y="326"/>
                    </a:lnTo>
                    <a:lnTo>
                      <a:pt x="15" y="345"/>
                    </a:lnTo>
                    <a:lnTo>
                      <a:pt x="23" y="338"/>
                    </a:lnTo>
                    <a:lnTo>
                      <a:pt x="386" y="48"/>
                    </a:lnTo>
                    <a:lnTo>
                      <a:pt x="394" y="42"/>
                    </a:lnTo>
                    <a:lnTo>
                      <a:pt x="408" y="42"/>
                    </a:lnTo>
                    <a:lnTo>
                      <a:pt x="427"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6" name="Group 85"/>
            <p:cNvGrpSpPr>
              <a:grpSpLocks/>
            </p:cNvGrpSpPr>
            <p:nvPr/>
          </p:nvGrpSpPr>
          <p:grpSpPr bwMode="auto">
            <a:xfrm>
              <a:off x="2878" y="2341"/>
              <a:ext cx="14" cy="19"/>
              <a:chOff x="2878" y="2341"/>
              <a:chExt cx="14" cy="19"/>
            </a:xfrm>
          </p:grpSpPr>
          <p:sp>
            <p:nvSpPr>
              <p:cNvPr id="252" name="Freeform 169"/>
              <p:cNvSpPr>
                <a:spLocks/>
              </p:cNvSpPr>
              <p:nvPr/>
            </p:nvSpPr>
            <p:spPr bwMode="auto">
              <a:xfrm>
                <a:off x="2878" y="2341"/>
                <a:ext cx="14" cy="19"/>
              </a:xfrm>
              <a:custGeom>
                <a:avLst/>
                <a:gdLst>
                  <a:gd name="T0" fmla="+- 0 2892 2878"/>
                  <a:gd name="T1" fmla="*/ T0 w 14"/>
                  <a:gd name="T2" fmla="+- 0 2341 2341"/>
                  <a:gd name="T3" fmla="*/ 2341 h 19"/>
                  <a:gd name="T4" fmla="+- 0 2878 2878"/>
                  <a:gd name="T5" fmla="*/ T4 w 14"/>
                  <a:gd name="T6" fmla="+- 0 2341 2341"/>
                  <a:gd name="T7" fmla="*/ 2341 h 19"/>
                  <a:gd name="T8" fmla="+- 0 2883 2878"/>
                  <a:gd name="T9" fmla="*/ T8 w 14"/>
                  <a:gd name="T10" fmla="+- 0 2360 2341"/>
                  <a:gd name="T11" fmla="*/ 2360 h 19"/>
                  <a:gd name="T12" fmla="+- 0 2892 2878"/>
                  <a:gd name="T13" fmla="*/ T12 w 14"/>
                  <a:gd name="T14" fmla="+- 0 2341 2341"/>
                  <a:gd name="T15" fmla="*/ 2341 h 19"/>
                </a:gdLst>
                <a:ahLst/>
                <a:cxnLst>
                  <a:cxn ang="0">
                    <a:pos x="T1" y="T3"/>
                  </a:cxn>
                  <a:cxn ang="0">
                    <a:pos x="T5" y="T7"/>
                  </a:cxn>
                  <a:cxn ang="0">
                    <a:pos x="T9" y="T11"/>
                  </a:cxn>
                  <a:cxn ang="0">
                    <a:pos x="T13" y="T15"/>
                  </a:cxn>
                </a:cxnLst>
                <a:rect l="0" t="0" r="r" b="b"/>
                <a:pathLst>
                  <a:path w="14" h="19">
                    <a:moveTo>
                      <a:pt x="14" y="0"/>
                    </a:moveTo>
                    <a:lnTo>
                      <a:pt x="0" y="0"/>
                    </a:lnTo>
                    <a:lnTo>
                      <a:pt x="5" y="19"/>
                    </a:lnTo>
                    <a:lnTo>
                      <a:pt x="1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7" name="Group 86"/>
            <p:cNvGrpSpPr>
              <a:grpSpLocks/>
            </p:cNvGrpSpPr>
            <p:nvPr/>
          </p:nvGrpSpPr>
          <p:grpSpPr bwMode="auto">
            <a:xfrm>
              <a:off x="2839" y="2299"/>
              <a:ext cx="71" cy="30"/>
              <a:chOff x="2839" y="2299"/>
              <a:chExt cx="71" cy="30"/>
            </a:xfrm>
          </p:grpSpPr>
          <p:sp>
            <p:nvSpPr>
              <p:cNvPr id="251" name="Freeform 167"/>
              <p:cNvSpPr>
                <a:spLocks/>
              </p:cNvSpPr>
              <p:nvPr/>
            </p:nvSpPr>
            <p:spPr bwMode="auto">
              <a:xfrm>
                <a:off x="2839" y="2299"/>
                <a:ext cx="71" cy="30"/>
              </a:xfrm>
              <a:custGeom>
                <a:avLst/>
                <a:gdLst>
                  <a:gd name="T0" fmla="+- 0 2910 2839"/>
                  <a:gd name="T1" fmla="*/ T0 w 71"/>
                  <a:gd name="T2" fmla="+- 0 2299 2299"/>
                  <a:gd name="T3" fmla="*/ 2299 h 30"/>
                  <a:gd name="T4" fmla="+- 0 2839 2839"/>
                  <a:gd name="T5" fmla="*/ T4 w 71"/>
                  <a:gd name="T6" fmla="+- 0 2317 2299"/>
                  <a:gd name="T7" fmla="*/ 2317 h 30"/>
                  <a:gd name="T8" fmla="+- 0 2852 2839"/>
                  <a:gd name="T9" fmla="*/ T8 w 71"/>
                  <a:gd name="T10" fmla="+- 0 2329 2299"/>
                  <a:gd name="T11" fmla="*/ 2329 h 30"/>
                  <a:gd name="T12" fmla="+- 0 2862 2839"/>
                  <a:gd name="T13" fmla="*/ T12 w 71"/>
                  <a:gd name="T14" fmla="+- 0 2321 2299"/>
                  <a:gd name="T15" fmla="*/ 2321 h 30"/>
                  <a:gd name="T16" fmla="+- 0 2910 2839"/>
                  <a:gd name="T17" fmla="*/ T16 w 71"/>
                  <a:gd name="T18" fmla="+- 0 2299 2299"/>
                  <a:gd name="T19" fmla="*/ 2299 h 30"/>
                </a:gdLst>
                <a:ahLst/>
                <a:cxnLst>
                  <a:cxn ang="0">
                    <a:pos x="T1" y="T3"/>
                  </a:cxn>
                  <a:cxn ang="0">
                    <a:pos x="T5" y="T7"/>
                  </a:cxn>
                  <a:cxn ang="0">
                    <a:pos x="T9" y="T11"/>
                  </a:cxn>
                  <a:cxn ang="0">
                    <a:pos x="T13" y="T15"/>
                  </a:cxn>
                  <a:cxn ang="0">
                    <a:pos x="T17" y="T19"/>
                  </a:cxn>
                </a:cxnLst>
                <a:rect l="0" t="0" r="r" b="b"/>
                <a:pathLst>
                  <a:path w="71" h="30">
                    <a:moveTo>
                      <a:pt x="71" y="0"/>
                    </a:moveTo>
                    <a:lnTo>
                      <a:pt x="0" y="18"/>
                    </a:lnTo>
                    <a:lnTo>
                      <a:pt x="13" y="30"/>
                    </a:lnTo>
                    <a:lnTo>
                      <a:pt x="23" y="22"/>
                    </a:lnTo>
                    <a:lnTo>
                      <a:pt x="7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8" name="Group 87"/>
            <p:cNvGrpSpPr>
              <a:grpSpLocks/>
            </p:cNvGrpSpPr>
            <p:nvPr/>
          </p:nvGrpSpPr>
          <p:grpSpPr bwMode="auto">
            <a:xfrm>
              <a:off x="2870" y="2342"/>
              <a:ext cx="12" cy="19"/>
              <a:chOff x="2870" y="2342"/>
              <a:chExt cx="12" cy="19"/>
            </a:xfrm>
          </p:grpSpPr>
          <p:sp>
            <p:nvSpPr>
              <p:cNvPr id="250" name="Freeform 165"/>
              <p:cNvSpPr>
                <a:spLocks/>
              </p:cNvSpPr>
              <p:nvPr/>
            </p:nvSpPr>
            <p:spPr bwMode="auto">
              <a:xfrm>
                <a:off x="2870" y="2342"/>
                <a:ext cx="12" cy="19"/>
              </a:xfrm>
              <a:custGeom>
                <a:avLst/>
                <a:gdLst>
                  <a:gd name="T0" fmla="+- 0 2878 2870"/>
                  <a:gd name="T1" fmla="*/ T0 w 12"/>
                  <a:gd name="T2" fmla="+- 0 2342 2342"/>
                  <a:gd name="T3" fmla="*/ 2342 h 19"/>
                  <a:gd name="T4" fmla="+- 0 2870 2870"/>
                  <a:gd name="T5" fmla="*/ T4 w 12"/>
                  <a:gd name="T6" fmla="+- 0 2347 2342"/>
                  <a:gd name="T7" fmla="*/ 2347 h 19"/>
                  <a:gd name="T8" fmla="+- 0 2882 2870"/>
                  <a:gd name="T9" fmla="*/ T8 w 12"/>
                  <a:gd name="T10" fmla="+- 0 2361 2342"/>
                  <a:gd name="T11" fmla="*/ 2361 h 19"/>
                  <a:gd name="T12" fmla="+- 0 2878 2870"/>
                  <a:gd name="T13" fmla="*/ T12 w 12"/>
                  <a:gd name="T14" fmla="+- 0 2342 2342"/>
                  <a:gd name="T15" fmla="*/ 2342 h 19"/>
                </a:gdLst>
                <a:ahLst/>
                <a:cxnLst>
                  <a:cxn ang="0">
                    <a:pos x="T1" y="T3"/>
                  </a:cxn>
                  <a:cxn ang="0">
                    <a:pos x="T5" y="T7"/>
                  </a:cxn>
                  <a:cxn ang="0">
                    <a:pos x="T9" y="T11"/>
                  </a:cxn>
                  <a:cxn ang="0">
                    <a:pos x="T13" y="T15"/>
                  </a:cxn>
                </a:cxnLst>
                <a:rect l="0" t="0" r="r" b="b"/>
                <a:pathLst>
                  <a:path w="12" h="19">
                    <a:moveTo>
                      <a:pt x="8" y="0"/>
                    </a:moveTo>
                    <a:lnTo>
                      <a:pt x="0" y="5"/>
                    </a:lnTo>
                    <a:lnTo>
                      <a:pt x="12" y="19"/>
                    </a:lnTo>
                    <a:lnTo>
                      <a:pt x="8"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9" name="Group 88"/>
            <p:cNvGrpSpPr>
              <a:grpSpLocks/>
            </p:cNvGrpSpPr>
            <p:nvPr/>
          </p:nvGrpSpPr>
          <p:grpSpPr bwMode="auto">
            <a:xfrm>
              <a:off x="2846" y="2731"/>
              <a:ext cx="2367" cy="737"/>
              <a:chOff x="2846" y="2731"/>
              <a:chExt cx="2367" cy="737"/>
            </a:xfrm>
          </p:grpSpPr>
          <p:sp>
            <p:nvSpPr>
              <p:cNvPr id="249" name="Freeform 163"/>
              <p:cNvSpPr>
                <a:spLocks/>
              </p:cNvSpPr>
              <p:nvPr/>
            </p:nvSpPr>
            <p:spPr bwMode="auto">
              <a:xfrm>
                <a:off x="2846" y="2731"/>
                <a:ext cx="2367" cy="737"/>
              </a:xfrm>
              <a:custGeom>
                <a:avLst/>
                <a:gdLst>
                  <a:gd name="T0" fmla="+- 0 2846 2846"/>
                  <a:gd name="T1" fmla="*/ T0 w 2367"/>
                  <a:gd name="T2" fmla="+- 0 3468 2731"/>
                  <a:gd name="T3" fmla="*/ 3468 h 737"/>
                  <a:gd name="T4" fmla="+- 0 5213 2846"/>
                  <a:gd name="T5" fmla="*/ T4 w 2367"/>
                  <a:gd name="T6" fmla="+- 0 3468 2731"/>
                  <a:gd name="T7" fmla="*/ 3468 h 737"/>
                  <a:gd name="T8" fmla="+- 0 5213 2846"/>
                  <a:gd name="T9" fmla="*/ T8 w 2367"/>
                  <a:gd name="T10" fmla="+- 0 2731 2731"/>
                  <a:gd name="T11" fmla="*/ 2731 h 737"/>
                  <a:gd name="T12" fmla="+- 0 2846 2846"/>
                  <a:gd name="T13" fmla="*/ T12 w 2367"/>
                  <a:gd name="T14" fmla="+- 0 2731 2731"/>
                  <a:gd name="T15" fmla="*/ 2731 h 737"/>
                  <a:gd name="T16" fmla="+- 0 2846 2846"/>
                  <a:gd name="T17" fmla="*/ T16 w 2367"/>
                  <a:gd name="T18" fmla="+- 0 3468 2731"/>
                  <a:gd name="T19" fmla="*/ 3468 h 737"/>
                </a:gdLst>
                <a:ahLst/>
                <a:cxnLst>
                  <a:cxn ang="0">
                    <a:pos x="T1" y="T3"/>
                  </a:cxn>
                  <a:cxn ang="0">
                    <a:pos x="T5" y="T7"/>
                  </a:cxn>
                  <a:cxn ang="0">
                    <a:pos x="T9" y="T11"/>
                  </a:cxn>
                  <a:cxn ang="0">
                    <a:pos x="T13" y="T15"/>
                  </a:cxn>
                  <a:cxn ang="0">
                    <a:pos x="T17" y="T19"/>
                  </a:cxn>
                </a:cxnLst>
                <a:rect l="0" t="0" r="r" b="b"/>
                <a:pathLst>
                  <a:path w="2367" h="737">
                    <a:moveTo>
                      <a:pt x="0" y="737"/>
                    </a:moveTo>
                    <a:lnTo>
                      <a:pt x="2367" y="737"/>
                    </a:lnTo>
                    <a:lnTo>
                      <a:pt x="2367" y="0"/>
                    </a:lnTo>
                    <a:lnTo>
                      <a:pt x="0" y="0"/>
                    </a:lnTo>
                    <a:lnTo>
                      <a:pt x="0" y="737"/>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0" name="Group 89"/>
            <p:cNvGrpSpPr>
              <a:grpSpLocks/>
            </p:cNvGrpSpPr>
            <p:nvPr/>
          </p:nvGrpSpPr>
          <p:grpSpPr bwMode="auto">
            <a:xfrm>
              <a:off x="5472" y="2722"/>
              <a:ext cx="2165" cy="439"/>
              <a:chOff x="5472" y="2722"/>
              <a:chExt cx="2165" cy="439"/>
            </a:xfrm>
          </p:grpSpPr>
          <p:sp>
            <p:nvSpPr>
              <p:cNvPr id="248" name="Freeform 161"/>
              <p:cNvSpPr>
                <a:spLocks/>
              </p:cNvSpPr>
              <p:nvPr/>
            </p:nvSpPr>
            <p:spPr bwMode="auto">
              <a:xfrm>
                <a:off x="5472" y="2722"/>
                <a:ext cx="2165" cy="439"/>
              </a:xfrm>
              <a:custGeom>
                <a:avLst/>
                <a:gdLst>
                  <a:gd name="T0" fmla="+- 0 5472 5472"/>
                  <a:gd name="T1" fmla="*/ T0 w 2165"/>
                  <a:gd name="T2" fmla="+- 0 3161 2722"/>
                  <a:gd name="T3" fmla="*/ 3161 h 439"/>
                  <a:gd name="T4" fmla="+- 0 7637 5472"/>
                  <a:gd name="T5" fmla="*/ T4 w 2165"/>
                  <a:gd name="T6" fmla="+- 0 3161 2722"/>
                  <a:gd name="T7" fmla="*/ 3161 h 439"/>
                  <a:gd name="T8" fmla="+- 0 7637 5472"/>
                  <a:gd name="T9" fmla="*/ T8 w 2165"/>
                  <a:gd name="T10" fmla="+- 0 2722 2722"/>
                  <a:gd name="T11" fmla="*/ 2722 h 439"/>
                  <a:gd name="T12" fmla="+- 0 5472 5472"/>
                  <a:gd name="T13" fmla="*/ T12 w 2165"/>
                  <a:gd name="T14" fmla="+- 0 2722 2722"/>
                  <a:gd name="T15" fmla="*/ 2722 h 439"/>
                  <a:gd name="T16" fmla="+- 0 5472 5472"/>
                  <a:gd name="T17" fmla="*/ T16 w 2165"/>
                  <a:gd name="T18" fmla="+- 0 3161 2722"/>
                  <a:gd name="T19" fmla="*/ 3161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1" name="Group 90"/>
            <p:cNvGrpSpPr>
              <a:grpSpLocks/>
            </p:cNvGrpSpPr>
            <p:nvPr/>
          </p:nvGrpSpPr>
          <p:grpSpPr bwMode="auto">
            <a:xfrm>
              <a:off x="5410" y="2914"/>
              <a:ext cx="61" cy="33"/>
              <a:chOff x="5410" y="2914"/>
              <a:chExt cx="61" cy="33"/>
            </a:xfrm>
          </p:grpSpPr>
          <p:sp>
            <p:nvSpPr>
              <p:cNvPr id="247" name="Freeform 159"/>
              <p:cNvSpPr>
                <a:spLocks/>
              </p:cNvSpPr>
              <p:nvPr/>
            </p:nvSpPr>
            <p:spPr bwMode="auto">
              <a:xfrm>
                <a:off x="5410" y="2914"/>
                <a:ext cx="61" cy="33"/>
              </a:xfrm>
              <a:custGeom>
                <a:avLst/>
                <a:gdLst>
                  <a:gd name="T0" fmla="+- 0 5471 5410"/>
                  <a:gd name="T1" fmla="*/ T0 w 61"/>
                  <a:gd name="T2" fmla="+- 0 2914 2914"/>
                  <a:gd name="T3" fmla="*/ 2914 h 33"/>
                  <a:gd name="T4" fmla="+- 0 5419 5410"/>
                  <a:gd name="T5" fmla="*/ T4 w 61"/>
                  <a:gd name="T6" fmla="+- 0 2928 2914"/>
                  <a:gd name="T7" fmla="*/ 2928 h 33"/>
                  <a:gd name="T8" fmla="+- 0 5410 5410"/>
                  <a:gd name="T9" fmla="*/ T8 w 61"/>
                  <a:gd name="T10" fmla="+- 0 2928 2914"/>
                  <a:gd name="T11" fmla="*/ 2928 h 33"/>
                  <a:gd name="T12" fmla="+- 0 5410 5410"/>
                  <a:gd name="T13" fmla="*/ T12 w 61"/>
                  <a:gd name="T14" fmla="+- 0 2947 2914"/>
                  <a:gd name="T15" fmla="*/ 2947 h 33"/>
                  <a:gd name="T16" fmla="+- 0 5471 5410"/>
                  <a:gd name="T17" fmla="*/ T16 w 61"/>
                  <a:gd name="T18" fmla="+- 0 2914 2914"/>
                  <a:gd name="T19" fmla="*/ 2914 h 33"/>
                </a:gdLst>
                <a:ahLst/>
                <a:cxnLst>
                  <a:cxn ang="0">
                    <a:pos x="T1" y="T3"/>
                  </a:cxn>
                  <a:cxn ang="0">
                    <a:pos x="T5" y="T7"/>
                  </a:cxn>
                  <a:cxn ang="0">
                    <a:pos x="T9" y="T11"/>
                  </a:cxn>
                  <a:cxn ang="0">
                    <a:pos x="T13" y="T15"/>
                  </a:cxn>
                  <a:cxn ang="0">
                    <a:pos x="T17" y="T19"/>
                  </a:cxn>
                </a:cxnLst>
                <a:rect l="0" t="0" r="r" b="b"/>
                <a:pathLst>
                  <a:path w="61" h="33">
                    <a:moveTo>
                      <a:pt x="61" y="0"/>
                    </a:moveTo>
                    <a:lnTo>
                      <a:pt x="9" y="14"/>
                    </a:lnTo>
                    <a:lnTo>
                      <a:pt x="0" y="14"/>
                    </a:lnTo>
                    <a:lnTo>
                      <a:pt x="0" y="33"/>
                    </a:lnTo>
                    <a:lnTo>
                      <a:pt x="6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2" name="Group 91"/>
            <p:cNvGrpSpPr>
              <a:grpSpLocks/>
            </p:cNvGrpSpPr>
            <p:nvPr/>
          </p:nvGrpSpPr>
          <p:grpSpPr bwMode="auto">
            <a:xfrm>
              <a:off x="5407" y="2885"/>
              <a:ext cx="10" cy="18"/>
              <a:chOff x="5407" y="2885"/>
              <a:chExt cx="10" cy="18"/>
            </a:xfrm>
          </p:grpSpPr>
          <p:sp>
            <p:nvSpPr>
              <p:cNvPr id="246" name="Freeform 157"/>
              <p:cNvSpPr>
                <a:spLocks/>
              </p:cNvSpPr>
              <p:nvPr/>
            </p:nvSpPr>
            <p:spPr bwMode="auto">
              <a:xfrm>
                <a:off x="5407" y="2885"/>
                <a:ext cx="10" cy="18"/>
              </a:xfrm>
              <a:custGeom>
                <a:avLst/>
                <a:gdLst>
                  <a:gd name="T0" fmla="+- 0 5407 5407"/>
                  <a:gd name="T1" fmla="*/ T0 w 10"/>
                  <a:gd name="T2" fmla="+- 0 2885 2885"/>
                  <a:gd name="T3" fmla="*/ 2885 h 18"/>
                  <a:gd name="T4" fmla="+- 0 5407 5407"/>
                  <a:gd name="T5" fmla="*/ T4 w 10"/>
                  <a:gd name="T6" fmla="+- 0 2903 2885"/>
                  <a:gd name="T7" fmla="*/ 2903 h 18"/>
                  <a:gd name="T8" fmla="+- 0 5417 5407"/>
                  <a:gd name="T9" fmla="*/ T8 w 10"/>
                  <a:gd name="T10" fmla="+- 0 2903 2885"/>
                  <a:gd name="T11" fmla="*/ 2903 h 18"/>
                  <a:gd name="T12" fmla="+- 0 5407 5407"/>
                  <a:gd name="T13" fmla="*/ T12 w 10"/>
                  <a:gd name="T14" fmla="+- 0 2885 2885"/>
                  <a:gd name="T15" fmla="*/ 2885 h 18"/>
                </a:gdLst>
                <a:ahLst/>
                <a:cxnLst>
                  <a:cxn ang="0">
                    <a:pos x="T1" y="T3"/>
                  </a:cxn>
                  <a:cxn ang="0">
                    <a:pos x="T5" y="T7"/>
                  </a:cxn>
                  <a:cxn ang="0">
                    <a:pos x="T9" y="T11"/>
                  </a:cxn>
                  <a:cxn ang="0">
                    <a:pos x="T13" y="T15"/>
                  </a:cxn>
                </a:cxnLst>
                <a:rect l="0" t="0" r="r" b="b"/>
                <a:pathLst>
                  <a:path w="10" h="18">
                    <a:moveTo>
                      <a:pt x="0" y="0"/>
                    </a:moveTo>
                    <a:lnTo>
                      <a:pt x="0" y="18"/>
                    </a:lnTo>
                    <a:lnTo>
                      <a:pt x="10" y="18"/>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3" name="Group 92"/>
            <p:cNvGrpSpPr>
              <a:grpSpLocks/>
            </p:cNvGrpSpPr>
            <p:nvPr/>
          </p:nvGrpSpPr>
          <p:grpSpPr bwMode="auto">
            <a:xfrm>
              <a:off x="5213" y="2885"/>
              <a:ext cx="258" cy="41"/>
              <a:chOff x="5213" y="2885"/>
              <a:chExt cx="258" cy="41"/>
            </a:xfrm>
          </p:grpSpPr>
          <p:sp>
            <p:nvSpPr>
              <p:cNvPr id="245" name="Freeform 155"/>
              <p:cNvSpPr>
                <a:spLocks/>
              </p:cNvSpPr>
              <p:nvPr/>
            </p:nvSpPr>
            <p:spPr bwMode="auto">
              <a:xfrm>
                <a:off x="5213" y="2885"/>
                <a:ext cx="258" cy="41"/>
              </a:xfrm>
              <a:custGeom>
                <a:avLst/>
                <a:gdLst>
                  <a:gd name="T0" fmla="+- 0 5408 5213"/>
                  <a:gd name="T1" fmla="*/ T0 w 258"/>
                  <a:gd name="T2" fmla="+- 0 2885 2885"/>
                  <a:gd name="T3" fmla="*/ 2885 h 41"/>
                  <a:gd name="T4" fmla="+- 0 5418 5213"/>
                  <a:gd name="T5" fmla="*/ T4 w 258"/>
                  <a:gd name="T6" fmla="+- 0 2902 2885"/>
                  <a:gd name="T7" fmla="*/ 2902 h 41"/>
                  <a:gd name="T8" fmla="+- 0 5213 5213"/>
                  <a:gd name="T9" fmla="*/ T8 w 258"/>
                  <a:gd name="T10" fmla="+- 0 2902 2885"/>
                  <a:gd name="T11" fmla="*/ 2902 h 41"/>
                  <a:gd name="T12" fmla="+- 0 5213 5213"/>
                  <a:gd name="T13" fmla="*/ T12 w 258"/>
                  <a:gd name="T14" fmla="+- 0 2926 2885"/>
                  <a:gd name="T15" fmla="*/ 2926 h 41"/>
                  <a:gd name="T16" fmla="+- 0 5418 5213"/>
                  <a:gd name="T17" fmla="*/ T16 w 258"/>
                  <a:gd name="T18" fmla="+- 0 2926 2885"/>
                  <a:gd name="T19" fmla="*/ 2926 h 41"/>
                  <a:gd name="T20" fmla="+- 0 5471 5213"/>
                  <a:gd name="T21" fmla="*/ T20 w 258"/>
                  <a:gd name="T22" fmla="+- 0 2911 2885"/>
                  <a:gd name="T23" fmla="*/ 2911 h 41"/>
                  <a:gd name="T24" fmla="+- 0 5408 5213"/>
                  <a:gd name="T25" fmla="*/ T24 w 258"/>
                  <a:gd name="T26" fmla="+- 0 2885 2885"/>
                  <a:gd name="T27" fmla="*/ 2885 h 41"/>
                </a:gdLst>
                <a:ahLst/>
                <a:cxnLst>
                  <a:cxn ang="0">
                    <a:pos x="T1" y="T3"/>
                  </a:cxn>
                  <a:cxn ang="0">
                    <a:pos x="T5" y="T7"/>
                  </a:cxn>
                  <a:cxn ang="0">
                    <a:pos x="T9" y="T11"/>
                  </a:cxn>
                  <a:cxn ang="0">
                    <a:pos x="T13" y="T15"/>
                  </a:cxn>
                  <a:cxn ang="0">
                    <a:pos x="T17" y="T19"/>
                  </a:cxn>
                  <a:cxn ang="0">
                    <a:pos x="T21" y="T23"/>
                  </a:cxn>
                  <a:cxn ang="0">
                    <a:pos x="T25" y="T27"/>
                  </a:cxn>
                </a:cxnLst>
                <a:rect l="0" t="0" r="r" b="b"/>
                <a:pathLst>
                  <a:path w="258" h="41">
                    <a:moveTo>
                      <a:pt x="195" y="0"/>
                    </a:moveTo>
                    <a:lnTo>
                      <a:pt x="205" y="17"/>
                    </a:lnTo>
                    <a:lnTo>
                      <a:pt x="0" y="17"/>
                    </a:lnTo>
                    <a:lnTo>
                      <a:pt x="0" y="41"/>
                    </a:lnTo>
                    <a:lnTo>
                      <a:pt x="205" y="41"/>
                    </a:lnTo>
                    <a:lnTo>
                      <a:pt x="258" y="26"/>
                    </a:lnTo>
                    <a:lnTo>
                      <a:pt x="195"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4" name="Group 93"/>
            <p:cNvGrpSpPr>
              <a:grpSpLocks/>
            </p:cNvGrpSpPr>
            <p:nvPr/>
          </p:nvGrpSpPr>
          <p:grpSpPr bwMode="auto">
            <a:xfrm>
              <a:off x="5214" y="2917"/>
              <a:ext cx="206" cy="2"/>
              <a:chOff x="5214" y="2917"/>
              <a:chExt cx="206" cy="2"/>
            </a:xfrm>
          </p:grpSpPr>
          <p:sp>
            <p:nvSpPr>
              <p:cNvPr id="244" name="Freeform 153"/>
              <p:cNvSpPr>
                <a:spLocks/>
              </p:cNvSpPr>
              <p:nvPr/>
            </p:nvSpPr>
            <p:spPr bwMode="auto">
              <a:xfrm>
                <a:off x="5214" y="2917"/>
                <a:ext cx="206" cy="2"/>
              </a:xfrm>
              <a:custGeom>
                <a:avLst/>
                <a:gdLst>
                  <a:gd name="T0" fmla="+- 0 5214 5214"/>
                  <a:gd name="T1" fmla="*/ T0 w 206"/>
                  <a:gd name="T2" fmla="+- 0 5420 5214"/>
                  <a:gd name="T3" fmla="*/ T2 w 206"/>
                </a:gdLst>
                <a:ahLst/>
                <a:cxnLst>
                  <a:cxn ang="0">
                    <a:pos x="T1" y="0"/>
                  </a:cxn>
                  <a:cxn ang="0">
                    <a:pos x="T3" y="0"/>
                  </a:cxn>
                </a:cxnLst>
                <a:rect l="0" t="0" r="r" b="b"/>
                <a:pathLst>
                  <a:path w="206">
                    <a:moveTo>
                      <a:pt x="0" y="0"/>
                    </a:moveTo>
                    <a:lnTo>
                      <a:pt x="206" y="0"/>
                    </a:lnTo>
                  </a:path>
                </a:pathLst>
              </a:custGeom>
              <a:noFill/>
              <a:ln w="1676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5" name="Group 94"/>
            <p:cNvGrpSpPr>
              <a:grpSpLocks/>
            </p:cNvGrpSpPr>
            <p:nvPr/>
          </p:nvGrpSpPr>
          <p:grpSpPr bwMode="auto">
            <a:xfrm>
              <a:off x="2638" y="2885"/>
              <a:ext cx="208" cy="41"/>
              <a:chOff x="2638" y="2885"/>
              <a:chExt cx="208" cy="41"/>
            </a:xfrm>
          </p:grpSpPr>
          <p:sp>
            <p:nvSpPr>
              <p:cNvPr id="243" name="Freeform 151"/>
              <p:cNvSpPr>
                <a:spLocks/>
              </p:cNvSpPr>
              <p:nvPr/>
            </p:nvSpPr>
            <p:spPr bwMode="auto">
              <a:xfrm>
                <a:off x="2638" y="2885"/>
                <a:ext cx="208" cy="41"/>
              </a:xfrm>
              <a:custGeom>
                <a:avLst/>
                <a:gdLst>
                  <a:gd name="T0" fmla="+- 0 2783 2638"/>
                  <a:gd name="T1" fmla="*/ T0 w 208"/>
                  <a:gd name="T2" fmla="+- 0 2885 2885"/>
                  <a:gd name="T3" fmla="*/ 2885 h 41"/>
                  <a:gd name="T4" fmla="+- 0 2793 2638"/>
                  <a:gd name="T5" fmla="*/ T4 w 208"/>
                  <a:gd name="T6" fmla="+- 0 2902 2885"/>
                  <a:gd name="T7" fmla="*/ 2902 h 41"/>
                  <a:gd name="T8" fmla="+- 0 2638 2638"/>
                  <a:gd name="T9" fmla="*/ T8 w 208"/>
                  <a:gd name="T10" fmla="+- 0 2902 2885"/>
                  <a:gd name="T11" fmla="*/ 2902 h 41"/>
                  <a:gd name="T12" fmla="+- 0 2638 2638"/>
                  <a:gd name="T13" fmla="*/ T12 w 208"/>
                  <a:gd name="T14" fmla="+- 0 2926 2885"/>
                  <a:gd name="T15" fmla="*/ 2926 h 41"/>
                  <a:gd name="T16" fmla="+- 0 2793 2638"/>
                  <a:gd name="T17" fmla="*/ T16 w 208"/>
                  <a:gd name="T18" fmla="+- 0 2926 2885"/>
                  <a:gd name="T19" fmla="*/ 2926 h 41"/>
                  <a:gd name="T20" fmla="+- 0 2846 2638"/>
                  <a:gd name="T21" fmla="*/ T20 w 208"/>
                  <a:gd name="T22" fmla="+- 0 2911 2885"/>
                  <a:gd name="T23" fmla="*/ 2911 h 41"/>
                  <a:gd name="T24" fmla="+- 0 2783 2638"/>
                  <a:gd name="T25" fmla="*/ T24 w 208"/>
                  <a:gd name="T26" fmla="+- 0 2885 2885"/>
                  <a:gd name="T27" fmla="*/ 2885 h 41"/>
                </a:gdLst>
                <a:ahLst/>
                <a:cxnLst>
                  <a:cxn ang="0">
                    <a:pos x="T1" y="T3"/>
                  </a:cxn>
                  <a:cxn ang="0">
                    <a:pos x="T5" y="T7"/>
                  </a:cxn>
                  <a:cxn ang="0">
                    <a:pos x="T9" y="T11"/>
                  </a:cxn>
                  <a:cxn ang="0">
                    <a:pos x="T13" y="T15"/>
                  </a:cxn>
                  <a:cxn ang="0">
                    <a:pos x="T17" y="T19"/>
                  </a:cxn>
                  <a:cxn ang="0">
                    <a:pos x="T21" y="T23"/>
                  </a:cxn>
                  <a:cxn ang="0">
                    <a:pos x="T25" y="T27"/>
                  </a:cxn>
                </a:cxnLst>
                <a:rect l="0" t="0" r="r" b="b"/>
                <a:pathLst>
                  <a:path w="208" h="41">
                    <a:moveTo>
                      <a:pt x="145" y="0"/>
                    </a:moveTo>
                    <a:lnTo>
                      <a:pt x="155" y="17"/>
                    </a:lnTo>
                    <a:lnTo>
                      <a:pt x="0" y="17"/>
                    </a:lnTo>
                    <a:lnTo>
                      <a:pt x="0" y="41"/>
                    </a:lnTo>
                    <a:lnTo>
                      <a:pt x="155" y="41"/>
                    </a:lnTo>
                    <a:lnTo>
                      <a:pt x="208" y="26"/>
                    </a:lnTo>
                    <a:lnTo>
                      <a:pt x="145"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6" name="Group 95"/>
            <p:cNvGrpSpPr>
              <a:grpSpLocks/>
            </p:cNvGrpSpPr>
            <p:nvPr/>
          </p:nvGrpSpPr>
          <p:grpSpPr bwMode="auto">
            <a:xfrm>
              <a:off x="2782" y="2914"/>
              <a:ext cx="64" cy="33"/>
              <a:chOff x="2782" y="2914"/>
              <a:chExt cx="64" cy="33"/>
            </a:xfrm>
          </p:grpSpPr>
          <p:sp>
            <p:nvSpPr>
              <p:cNvPr id="242" name="Freeform 149"/>
              <p:cNvSpPr>
                <a:spLocks/>
              </p:cNvSpPr>
              <p:nvPr/>
            </p:nvSpPr>
            <p:spPr bwMode="auto">
              <a:xfrm>
                <a:off x="2782" y="2914"/>
                <a:ext cx="64" cy="33"/>
              </a:xfrm>
              <a:custGeom>
                <a:avLst/>
                <a:gdLst>
                  <a:gd name="T0" fmla="+- 0 2846 2782"/>
                  <a:gd name="T1" fmla="*/ T0 w 64"/>
                  <a:gd name="T2" fmla="+- 0 2914 2914"/>
                  <a:gd name="T3" fmla="*/ 2914 h 33"/>
                  <a:gd name="T4" fmla="+- 0 2792 2782"/>
                  <a:gd name="T5" fmla="*/ T4 w 64"/>
                  <a:gd name="T6" fmla="+- 0 2928 2914"/>
                  <a:gd name="T7" fmla="*/ 2928 h 33"/>
                  <a:gd name="T8" fmla="+- 0 2782 2782"/>
                  <a:gd name="T9" fmla="*/ T8 w 64"/>
                  <a:gd name="T10" fmla="+- 0 2928 2914"/>
                  <a:gd name="T11" fmla="*/ 2928 h 33"/>
                  <a:gd name="T12" fmla="+- 0 2782 2782"/>
                  <a:gd name="T13" fmla="*/ T12 w 64"/>
                  <a:gd name="T14" fmla="+- 0 2947 2914"/>
                  <a:gd name="T15" fmla="*/ 2947 h 33"/>
                  <a:gd name="T16" fmla="+- 0 2846 2782"/>
                  <a:gd name="T17" fmla="*/ T16 w 64"/>
                  <a:gd name="T18" fmla="+- 0 2914 2914"/>
                  <a:gd name="T19" fmla="*/ 2914 h 33"/>
                </a:gdLst>
                <a:ahLst/>
                <a:cxnLst>
                  <a:cxn ang="0">
                    <a:pos x="T1" y="T3"/>
                  </a:cxn>
                  <a:cxn ang="0">
                    <a:pos x="T5" y="T7"/>
                  </a:cxn>
                  <a:cxn ang="0">
                    <a:pos x="T9" y="T11"/>
                  </a:cxn>
                  <a:cxn ang="0">
                    <a:pos x="T13" y="T15"/>
                  </a:cxn>
                  <a:cxn ang="0">
                    <a:pos x="T17" y="T19"/>
                  </a:cxn>
                </a:cxnLst>
                <a:rect l="0" t="0" r="r" b="b"/>
                <a:pathLst>
                  <a:path w="64" h="33">
                    <a:moveTo>
                      <a:pt x="64" y="0"/>
                    </a:moveTo>
                    <a:lnTo>
                      <a:pt x="10" y="14"/>
                    </a:lnTo>
                    <a:lnTo>
                      <a:pt x="0" y="14"/>
                    </a:lnTo>
                    <a:lnTo>
                      <a:pt x="0" y="33"/>
                    </a:lnTo>
                    <a:lnTo>
                      <a:pt x="6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7" name="Group 96"/>
            <p:cNvGrpSpPr>
              <a:grpSpLocks/>
            </p:cNvGrpSpPr>
            <p:nvPr/>
          </p:nvGrpSpPr>
          <p:grpSpPr bwMode="auto">
            <a:xfrm>
              <a:off x="2782" y="2885"/>
              <a:ext cx="9" cy="18"/>
              <a:chOff x="2782" y="2885"/>
              <a:chExt cx="9" cy="18"/>
            </a:xfrm>
          </p:grpSpPr>
          <p:sp>
            <p:nvSpPr>
              <p:cNvPr id="241" name="Freeform 147"/>
              <p:cNvSpPr>
                <a:spLocks/>
              </p:cNvSpPr>
              <p:nvPr/>
            </p:nvSpPr>
            <p:spPr bwMode="auto">
              <a:xfrm>
                <a:off x="2782" y="2885"/>
                <a:ext cx="9" cy="18"/>
              </a:xfrm>
              <a:custGeom>
                <a:avLst/>
                <a:gdLst>
                  <a:gd name="T0" fmla="+- 0 2782 2782"/>
                  <a:gd name="T1" fmla="*/ T0 w 9"/>
                  <a:gd name="T2" fmla="+- 0 2885 2885"/>
                  <a:gd name="T3" fmla="*/ 2885 h 18"/>
                  <a:gd name="T4" fmla="+- 0 2782 2782"/>
                  <a:gd name="T5" fmla="*/ T4 w 9"/>
                  <a:gd name="T6" fmla="+- 0 2903 2885"/>
                  <a:gd name="T7" fmla="*/ 2903 h 18"/>
                  <a:gd name="T8" fmla="+- 0 2791 2782"/>
                  <a:gd name="T9" fmla="*/ T8 w 9"/>
                  <a:gd name="T10" fmla="+- 0 2903 2885"/>
                  <a:gd name="T11" fmla="*/ 2903 h 18"/>
                  <a:gd name="T12" fmla="+- 0 2782 2782"/>
                  <a:gd name="T13" fmla="*/ T12 w 9"/>
                  <a:gd name="T14" fmla="+- 0 2885 2885"/>
                  <a:gd name="T15" fmla="*/ 2885 h 18"/>
                </a:gdLst>
                <a:ahLst/>
                <a:cxnLst>
                  <a:cxn ang="0">
                    <a:pos x="T1" y="T3"/>
                  </a:cxn>
                  <a:cxn ang="0">
                    <a:pos x="T5" y="T7"/>
                  </a:cxn>
                  <a:cxn ang="0">
                    <a:pos x="T9" y="T11"/>
                  </a:cxn>
                  <a:cxn ang="0">
                    <a:pos x="T13" y="T15"/>
                  </a:cxn>
                </a:cxnLst>
                <a:rect l="0" t="0" r="r" b="b"/>
                <a:pathLst>
                  <a:path w="9" h="18">
                    <a:moveTo>
                      <a:pt x="0" y="0"/>
                    </a:moveTo>
                    <a:lnTo>
                      <a:pt x="0" y="18"/>
                    </a:lnTo>
                    <a:lnTo>
                      <a:pt x="9" y="18"/>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8" name="Group 97"/>
            <p:cNvGrpSpPr>
              <a:grpSpLocks/>
            </p:cNvGrpSpPr>
            <p:nvPr/>
          </p:nvGrpSpPr>
          <p:grpSpPr bwMode="auto">
            <a:xfrm>
              <a:off x="2585" y="2885"/>
              <a:ext cx="61" cy="61"/>
              <a:chOff x="2585" y="2885"/>
              <a:chExt cx="61" cy="61"/>
            </a:xfrm>
          </p:grpSpPr>
          <p:sp>
            <p:nvSpPr>
              <p:cNvPr id="240" name="Freeform 145"/>
              <p:cNvSpPr>
                <a:spLocks/>
              </p:cNvSpPr>
              <p:nvPr/>
            </p:nvSpPr>
            <p:spPr bwMode="auto">
              <a:xfrm>
                <a:off x="2585" y="2885"/>
                <a:ext cx="61" cy="61"/>
              </a:xfrm>
              <a:custGeom>
                <a:avLst/>
                <a:gdLst>
                  <a:gd name="T0" fmla="+- 0 2646 2585"/>
                  <a:gd name="T1" fmla="*/ T0 w 61"/>
                  <a:gd name="T2" fmla="+- 0 2885 2885"/>
                  <a:gd name="T3" fmla="*/ 2885 h 61"/>
                  <a:gd name="T4" fmla="+- 0 2585 2585"/>
                  <a:gd name="T5" fmla="*/ T4 w 61"/>
                  <a:gd name="T6" fmla="+- 0 2912 2885"/>
                  <a:gd name="T7" fmla="*/ 2912 h 61"/>
                  <a:gd name="T8" fmla="+- 0 2646 2585"/>
                  <a:gd name="T9" fmla="*/ T8 w 61"/>
                  <a:gd name="T10" fmla="+- 0 2946 2885"/>
                  <a:gd name="T11" fmla="*/ 2946 h 61"/>
                  <a:gd name="T12" fmla="+- 0 2646 2585"/>
                  <a:gd name="T13" fmla="*/ T12 w 61"/>
                  <a:gd name="T14" fmla="+- 0 2927 2885"/>
                  <a:gd name="T15" fmla="*/ 2927 h 61"/>
                  <a:gd name="T16" fmla="+- 0 2636 2585"/>
                  <a:gd name="T17" fmla="*/ T16 w 61"/>
                  <a:gd name="T18" fmla="+- 0 2927 2885"/>
                  <a:gd name="T19" fmla="*/ 2927 h 61"/>
                  <a:gd name="T20" fmla="+- 0 2636 2585"/>
                  <a:gd name="T21" fmla="*/ T20 w 61"/>
                  <a:gd name="T22" fmla="+- 0 2903 2885"/>
                  <a:gd name="T23" fmla="*/ 2903 h 61"/>
                  <a:gd name="T24" fmla="+- 0 2646 2585"/>
                  <a:gd name="T25" fmla="*/ T24 w 61"/>
                  <a:gd name="T26" fmla="+- 0 2903 2885"/>
                  <a:gd name="T27" fmla="*/ 2903 h 61"/>
                  <a:gd name="T28" fmla="+- 0 2646 2585"/>
                  <a:gd name="T29" fmla="*/ T28 w 61"/>
                  <a:gd name="T30" fmla="+- 0 2885 2885"/>
                  <a:gd name="T31" fmla="*/ 2885 h 61"/>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1" h="61">
                    <a:moveTo>
                      <a:pt x="61" y="0"/>
                    </a:moveTo>
                    <a:lnTo>
                      <a:pt x="0" y="27"/>
                    </a:lnTo>
                    <a:lnTo>
                      <a:pt x="61" y="61"/>
                    </a:lnTo>
                    <a:lnTo>
                      <a:pt x="61" y="42"/>
                    </a:lnTo>
                    <a:lnTo>
                      <a:pt x="51" y="42"/>
                    </a:lnTo>
                    <a:lnTo>
                      <a:pt x="51" y="18"/>
                    </a:lnTo>
                    <a:lnTo>
                      <a:pt x="61" y="18"/>
                    </a:lnTo>
                    <a:lnTo>
                      <a:pt x="6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9" name="Group 98"/>
            <p:cNvGrpSpPr>
              <a:grpSpLocks/>
            </p:cNvGrpSpPr>
            <p:nvPr/>
          </p:nvGrpSpPr>
          <p:grpSpPr bwMode="auto">
            <a:xfrm>
              <a:off x="2641" y="2917"/>
              <a:ext cx="154" cy="2"/>
              <a:chOff x="2641" y="2917"/>
              <a:chExt cx="154" cy="2"/>
            </a:xfrm>
          </p:grpSpPr>
          <p:sp>
            <p:nvSpPr>
              <p:cNvPr id="239" name="Freeform 143"/>
              <p:cNvSpPr>
                <a:spLocks/>
              </p:cNvSpPr>
              <p:nvPr/>
            </p:nvSpPr>
            <p:spPr bwMode="auto">
              <a:xfrm>
                <a:off x="2641" y="2917"/>
                <a:ext cx="154" cy="2"/>
              </a:xfrm>
              <a:custGeom>
                <a:avLst/>
                <a:gdLst>
                  <a:gd name="T0" fmla="+- 0 2641 2641"/>
                  <a:gd name="T1" fmla="*/ T0 w 154"/>
                  <a:gd name="T2" fmla="+- 0 2795 2641"/>
                  <a:gd name="T3" fmla="*/ T2 w 154"/>
                </a:gdLst>
                <a:ahLst/>
                <a:cxnLst>
                  <a:cxn ang="0">
                    <a:pos x="T1" y="0"/>
                  </a:cxn>
                  <a:cxn ang="0">
                    <a:pos x="T3" y="0"/>
                  </a:cxn>
                </a:cxnLst>
                <a:rect l="0" t="0" r="r" b="b"/>
                <a:pathLst>
                  <a:path w="154">
                    <a:moveTo>
                      <a:pt x="0" y="0"/>
                    </a:moveTo>
                    <a:lnTo>
                      <a:pt x="154" y="0"/>
                    </a:lnTo>
                  </a:path>
                </a:pathLst>
              </a:custGeom>
              <a:noFill/>
              <a:ln w="1676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00" name="Group 99"/>
            <p:cNvGrpSpPr>
              <a:grpSpLocks/>
            </p:cNvGrpSpPr>
            <p:nvPr/>
          </p:nvGrpSpPr>
          <p:grpSpPr bwMode="auto">
            <a:xfrm>
              <a:off x="530" y="202"/>
              <a:ext cx="2439" cy="2474"/>
              <a:chOff x="530" y="202"/>
              <a:chExt cx="2439" cy="2474"/>
            </a:xfrm>
          </p:grpSpPr>
          <p:sp>
            <p:nvSpPr>
              <p:cNvPr id="238" name="Freeform 141"/>
              <p:cNvSpPr>
                <a:spLocks/>
              </p:cNvSpPr>
              <p:nvPr/>
            </p:nvSpPr>
            <p:spPr bwMode="auto">
              <a:xfrm>
                <a:off x="530" y="202"/>
                <a:ext cx="2439" cy="2474"/>
              </a:xfrm>
              <a:custGeom>
                <a:avLst/>
                <a:gdLst>
                  <a:gd name="T0" fmla="+- 0 2911 530"/>
                  <a:gd name="T1" fmla="*/ T0 w 2439"/>
                  <a:gd name="T2" fmla="+- 0 221 202"/>
                  <a:gd name="T3" fmla="*/ 221 h 2474"/>
                  <a:gd name="T4" fmla="+- 0 2854 530"/>
                  <a:gd name="T5" fmla="*/ T4 w 2439"/>
                  <a:gd name="T6" fmla="+- 0 225 202"/>
                  <a:gd name="T7" fmla="*/ 225 h 2474"/>
                  <a:gd name="T8" fmla="+- 0 2623 530"/>
                  <a:gd name="T9" fmla="*/ T8 w 2439"/>
                  <a:gd name="T10" fmla="+- 0 254 202"/>
                  <a:gd name="T11" fmla="*/ 254 h 2474"/>
                  <a:gd name="T12" fmla="+- 0 2398 530"/>
                  <a:gd name="T13" fmla="*/ T12 w 2439"/>
                  <a:gd name="T14" fmla="+- 0 307 202"/>
                  <a:gd name="T15" fmla="*/ 307 h 2474"/>
                  <a:gd name="T16" fmla="+- 0 2177 530"/>
                  <a:gd name="T17" fmla="*/ T16 w 2439"/>
                  <a:gd name="T18" fmla="+- 0 388 202"/>
                  <a:gd name="T19" fmla="*/ 388 h 2474"/>
                  <a:gd name="T20" fmla="+- 0 1966 530"/>
                  <a:gd name="T21" fmla="*/ T20 w 2439"/>
                  <a:gd name="T22" fmla="+- 0 488 202"/>
                  <a:gd name="T23" fmla="*/ 488 h 2474"/>
                  <a:gd name="T24" fmla="+- 0 1759 530"/>
                  <a:gd name="T25" fmla="*/ T24 w 2439"/>
                  <a:gd name="T26" fmla="+- 0 613 202"/>
                  <a:gd name="T27" fmla="*/ 613 h 2474"/>
                  <a:gd name="T28" fmla="+- 0 1562 530"/>
                  <a:gd name="T29" fmla="*/ T28 w 2439"/>
                  <a:gd name="T30" fmla="+- 0 757 202"/>
                  <a:gd name="T31" fmla="*/ 757 h 2474"/>
                  <a:gd name="T32" fmla="+- 0 1375 530"/>
                  <a:gd name="T33" fmla="*/ T32 w 2439"/>
                  <a:gd name="T34" fmla="+- 0 916 202"/>
                  <a:gd name="T35" fmla="*/ 916 h 2474"/>
                  <a:gd name="T36" fmla="+- 0 1207 530"/>
                  <a:gd name="T37" fmla="*/ T36 w 2439"/>
                  <a:gd name="T38" fmla="+- 0 1093 202"/>
                  <a:gd name="T39" fmla="*/ 1093 h 2474"/>
                  <a:gd name="T40" fmla="+- 0 1049 530"/>
                  <a:gd name="T41" fmla="*/ T40 w 2439"/>
                  <a:gd name="T42" fmla="+- 0 1285 202"/>
                  <a:gd name="T43" fmla="*/ 1285 h 2474"/>
                  <a:gd name="T44" fmla="+- 0 910 530"/>
                  <a:gd name="T45" fmla="*/ T44 w 2439"/>
                  <a:gd name="T46" fmla="+- 0 1487 202"/>
                  <a:gd name="T47" fmla="*/ 1487 h 2474"/>
                  <a:gd name="T48" fmla="+- 0 790 530"/>
                  <a:gd name="T49" fmla="*/ T48 w 2439"/>
                  <a:gd name="T50" fmla="+- 0 1698 202"/>
                  <a:gd name="T51" fmla="*/ 1698 h 2474"/>
                  <a:gd name="T52" fmla="+- 0 689 530"/>
                  <a:gd name="T53" fmla="*/ T52 w 2439"/>
                  <a:gd name="T54" fmla="+- 0 1918 202"/>
                  <a:gd name="T55" fmla="*/ 1918 h 2474"/>
                  <a:gd name="T56" fmla="+- 0 612 530"/>
                  <a:gd name="T57" fmla="*/ T56 w 2439"/>
                  <a:gd name="T58" fmla="+- 0 2143 202"/>
                  <a:gd name="T59" fmla="*/ 2143 h 2474"/>
                  <a:gd name="T60" fmla="+- 0 559 530"/>
                  <a:gd name="T61" fmla="*/ T60 w 2439"/>
                  <a:gd name="T62" fmla="+- 0 2379 202"/>
                  <a:gd name="T63" fmla="*/ 2379 h 2474"/>
                  <a:gd name="T64" fmla="+- 0 530 530"/>
                  <a:gd name="T65" fmla="*/ T64 w 2439"/>
                  <a:gd name="T66" fmla="+- 0 2609 202"/>
                  <a:gd name="T67" fmla="*/ 2609 h 2474"/>
                  <a:gd name="T68" fmla="+- 0 550 530"/>
                  <a:gd name="T69" fmla="*/ T68 w 2439"/>
                  <a:gd name="T70" fmla="+- 0 2676 202"/>
                  <a:gd name="T71" fmla="*/ 2676 h 2474"/>
                  <a:gd name="T72" fmla="+- 0 555 530"/>
                  <a:gd name="T73" fmla="*/ T72 w 2439"/>
                  <a:gd name="T74" fmla="+- 0 2614 202"/>
                  <a:gd name="T75" fmla="*/ 2614 h 2474"/>
                  <a:gd name="T76" fmla="+- 0 578 530"/>
                  <a:gd name="T77" fmla="*/ T76 w 2439"/>
                  <a:gd name="T78" fmla="+- 0 2379 202"/>
                  <a:gd name="T79" fmla="*/ 2379 h 2474"/>
                  <a:gd name="T80" fmla="+- 0 631 530"/>
                  <a:gd name="T81" fmla="*/ T80 w 2439"/>
                  <a:gd name="T82" fmla="+- 0 2148 202"/>
                  <a:gd name="T83" fmla="*/ 2148 h 2474"/>
                  <a:gd name="T84" fmla="+- 0 708 530"/>
                  <a:gd name="T85" fmla="*/ T84 w 2439"/>
                  <a:gd name="T86" fmla="+- 0 1923 202"/>
                  <a:gd name="T87" fmla="*/ 1923 h 2474"/>
                  <a:gd name="T88" fmla="+- 0 809 530"/>
                  <a:gd name="T89" fmla="*/ T88 w 2439"/>
                  <a:gd name="T90" fmla="+- 0 1708 202"/>
                  <a:gd name="T91" fmla="*/ 1708 h 2474"/>
                  <a:gd name="T92" fmla="+- 0 929 530"/>
                  <a:gd name="T93" fmla="*/ T92 w 2439"/>
                  <a:gd name="T94" fmla="+- 0 1496 202"/>
                  <a:gd name="T95" fmla="*/ 1496 h 2474"/>
                  <a:gd name="T96" fmla="+- 0 1068 530"/>
                  <a:gd name="T97" fmla="*/ T96 w 2439"/>
                  <a:gd name="T98" fmla="+- 0 1295 202"/>
                  <a:gd name="T99" fmla="*/ 1295 h 2474"/>
                  <a:gd name="T100" fmla="+- 0 1222 530"/>
                  <a:gd name="T101" fmla="*/ T100 w 2439"/>
                  <a:gd name="T102" fmla="+- 0 1108 202"/>
                  <a:gd name="T103" fmla="*/ 1108 h 2474"/>
                  <a:gd name="T104" fmla="+- 0 1395 530"/>
                  <a:gd name="T105" fmla="*/ T104 w 2439"/>
                  <a:gd name="T106" fmla="+- 0 930 202"/>
                  <a:gd name="T107" fmla="*/ 930 h 2474"/>
                  <a:gd name="T108" fmla="+- 0 1577 530"/>
                  <a:gd name="T109" fmla="*/ T108 w 2439"/>
                  <a:gd name="T110" fmla="+- 0 772 202"/>
                  <a:gd name="T111" fmla="*/ 772 h 2474"/>
                  <a:gd name="T112" fmla="+- 0 1769 530"/>
                  <a:gd name="T113" fmla="*/ T112 w 2439"/>
                  <a:gd name="T114" fmla="+- 0 632 202"/>
                  <a:gd name="T115" fmla="*/ 632 h 2474"/>
                  <a:gd name="T116" fmla="+- 0 1975 530"/>
                  <a:gd name="T117" fmla="*/ T116 w 2439"/>
                  <a:gd name="T118" fmla="+- 0 508 202"/>
                  <a:gd name="T119" fmla="*/ 508 h 2474"/>
                  <a:gd name="T120" fmla="+- 0 2187 530"/>
                  <a:gd name="T121" fmla="*/ T120 w 2439"/>
                  <a:gd name="T122" fmla="+- 0 407 202"/>
                  <a:gd name="T123" fmla="*/ 407 h 2474"/>
                  <a:gd name="T124" fmla="+- 0 2407 530"/>
                  <a:gd name="T125" fmla="*/ T124 w 2439"/>
                  <a:gd name="T126" fmla="+- 0 326 202"/>
                  <a:gd name="T127" fmla="*/ 326 h 2474"/>
                  <a:gd name="T128" fmla="+- 0 2628 530"/>
                  <a:gd name="T129" fmla="*/ T128 w 2439"/>
                  <a:gd name="T130" fmla="+- 0 273 202"/>
                  <a:gd name="T131" fmla="*/ 273 h 2474"/>
                  <a:gd name="T132" fmla="+- 0 2902 530"/>
                  <a:gd name="T133" fmla="*/ T132 w 2439"/>
                  <a:gd name="T134" fmla="+- 0 241 202"/>
                  <a:gd name="T135" fmla="*/ 241 h 2474"/>
                  <a:gd name="T136" fmla="+- 0 2969 530"/>
                  <a:gd name="T137" fmla="*/ T136 w 2439"/>
                  <a:gd name="T138" fmla="+- 0 230 202"/>
                  <a:gd name="T139" fmla="*/ 230 h 247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Lst>
                <a:rect l="0" t="0" r="r" b="b"/>
                <a:pathLst>
                  <a:path w="2439" h="2474">
                    <a:moveTo>
                      <a:pt x="2372" y="0"/>
                    </a:moveTo>
                    <a:lnTo>
                      <a:pt x="2381" y="19"/>
                    </a:lnTo>
                    <a:lnTo>
                      <a:pt x="2372" y="20"/>
                    </a:lnTo>
                    <a:lnTo>
                      <a:pt x="2324" y="23"/>
                    </a:lnTo>
                    <a:lnTo>
                      <a:pt x="2209" y="33"/>
                    </a:lnTo>
                    <a:lnTo>
                      <a:pt x="2093" y="52"/>
                    </a:lnTo>
                    <a:lnTo>
                      <a:pt x="1983" y="76"/>
                    </a:lnTo>
                    <a:lnTo>
                      <a:pt x="1868" y="105"/>
                    </a:lnTo>
                    <a:lnTo>
                      <a:pt x="1757" y="143"/>
                    </a:lnTo>
                    <a:lnTo>
                      <a:pt x="1647" y="186"/>
                    </a:lnTo>
                    <a:lnTo>
                      <a:pt x="1541" y="234"/>
                    </a:lnTo>
                    <a:lnTo>
                      <a:pt x="1436" y="286"/>
                    </a:lnTo>
                    <a:lnTo>
                      <a:pt x="1330" y="349"/>
                    </a:lnTo>
                    <a:lnTo>
                      <a:pt x="1229" y="411"/>
                    </a:lnTo>
                    <a:lnTo>
                      <a:pt x="1129" y="483"/>
                    </a:lnTo>
                    <a:lnTo>
                      <a:pt x="1032" y="555"/>
                    </a:lnTo>
                    <a:lnTo>
                      <a:pt x="937" y="632"/>
                    </a:lnTo>
                    <a:lnTo>
                      <a:pt x="845" y="714"/>
                    </a:lnTo>
                    <a:lnTo>
                      <a:pt x="759" y="800"/>
                    </a:lnTo>
                    <a:lnTo>
                      <a:pt x="677" y="891"/>
                    </a:lnTo>
                    <a:lnTo>
                      <a:pt x="596" y="987"/>
                    </a:lnTo>
                    <a:lnTo>
                      <a:pt x="519" y="1083"/>
                    </a:lnTo>
                    <a:lnTo>
                      <a:pt x="447" y="1184"/>
                    </a:lnTo>
                    <a:lnTo>
                      <a:pt x="380" y="1285"/>
                    </a:lnTo>
                    <a:lnTo>
                      <a:pt x="317" y="1390"/>
                    </a:lnTo>
                    <a:lnTo>
                      <a:pt x="260" y="1496"/>
                    </a:lnTo>
                    <a:lnTo>
                      <a:pt x="207" y="1606"/>
                    </a:lnTo>
                    <a:lnTo>
                      <a:pt x="159" y="1716"/>
                    </a:lnTo>
                    <a:lnTo>
                      <a:pt x="116" y="1831"/>
                    </a:lnTo>
                    <a:lnTo>
                      <a:pt x="82" y="1941"/>
                    </a:lnTo>
                    <a:lnTo>
                      <a:pt x="53" y="2057"/>
                    </a:lnTo>
                    <a:lnTo>
                      <a:pt x="29" y="2177"/>
                    </a:lnTo>
                    <a:lnTo>
                      <a:pt x="10" y="2292"/>
                    </a:lnTo>
                    <a:lnTo>
                      <a:pt x="0" y="2407"/>
                    </a:lnTo>
                    <a:lnTo>
                      <a:pt x="0" y="2474"/>
                    </a:lnTo>
                    <a:lnTo>
                      <a:pt x="20" y="2474"/>
                    </a:lnTo>
                    <a:lnTo>
                      <a:pt x="20" y="2465"/>
                    </a:lnTo>
                    <a:lnTo>
                      <a:pt x="25" y="2412"/>
                    </a:lnTo>
                    <a:lnTo>
                      <a:pt x="34" y="2292"/>
                    </a:lnTo>
                    <a:lnTo>
                      <a:pt x="48" y="2177"/>
                    </a:lnTo>
                    <a:lnTo>
                      <a:pt x="72" y="2061"/>
                    </a:lnTo>
                    <a:lnTo>
                      <a:pt x="101" y="1946"/>
                    </a:lnTo>
                    <a:lnTo>
                      <a:pt x="140" y="1836"/>
                    </a:lnTo>
                    <a:lnTo>
                      <a:pt x="178" y="1721"/>
                    </a:lnTo>
                    <a:lnTo>
                      <a:pt x="226" y="1616"/>
                    </a:lnTo>
                    <a:lnTo>
                      <a:pt x="279" y="1506"/>
                    </a:lnTo>
                    <a:lnTo>
                      <a:pt x="337" y="1400"/>
                    </a:lnTo>
                    <a:lnTo>
                      <a:pt x="399" y="1294"/>
                    </a:lnTo>
                    <a:lnTo>
                      <a:pt x="466" y="1194"/>
                    </a:lnTo>
                    <a:lnTo>
                      <a:pt x="538" y="1093"/>
                    </a:lnTo>
                    <a:lnTo>
                      <a:pt x="615" y="997"/>
                    </a:lnTo>
                    <a:lnTo>
                      <a:pt x="692" y="906"/>
                    </a:lnTo>
                    <a:lnTo>
                      <a:pt x="773" y="814"/>
                    </a:lnTo>
                    <a:lnTo>
                      <a:pt x="865" y="728"/>
                    </a:lnTo>
                    <a:lnTo>
                      <a:pt x="951" y="646"/>
                    </a:lnTo>
                    <a:lnTo>
                      <a:pt x="1047" y="570"/>
                    </a:lnTo>
                    <a:lnTo>
                      <a:pt x="1143" y="498"/>
                    </a:lnTo>
                    <a:lnTo>
                      <a:pt x="1239" y="430"/>
                    </a:lnTo>
                    <a:lnTo>
                      <a:pt x="1340" y="363"/>
                    </a:lnTo>
                    <a:lnTo>
                      <a:pt x="1445" y="306"/>
                    </a:lnTo>
                    <a:lnTo>
                      <a:pt x="1551" y="253"/>
                    </a:lnTo>
                    <a:lnTo>
                      <a:pt x="1657" y="205"/>
                    </a:lnTo>
                    <a:lnTo>
                      <a:pt x="1767" y="162"/>
                    </a:lnTo>
                    <a:lnTo>
                      <a:pt x="1877" y="124"/>
                    </a:lnTo>
                    <a:lnTo>
                      <a:pt x="1988" y="95"/>
                    </a:lnTo>
                    <a:lnTo>
                      <a:pt x="2098" y="71"/>
                    </a:lnTo>
                    <a:lnTo>
                      <a:pt x="2213" y="52"/>
                    </a:lnTo>
                    <a:lnTo>
                      <a:pt x="2372" y="39"/>
                    </a:lnTo>
                    <a:lnTo>
                      <a:pt x="2381" y="38"/>
                    </a:lnTo>
                    <a:lnTo>
                      <a:pt x="2439" y="28"/>
                    </a:lnTo>
                    <a:lnTo>
                      <a:pt x="2372"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1" name="Group 100"/>
            <p:cNvGrpSpPr>
              <a:grpSpLocks/>
            </p:cNvGrpSpPr>
            <p:nvPr/>
          </p:nvGrpSpPr>
          <p:grpSpPr bwMode="auto">
            <a:xfrm>
              <a:off x="2902" y="228"/>
              <a:ext cx="66" cy="34"/>
              <a:chOff x="2902" y="228"/>
              <a:chExt cx="66" cy="34"/>
            </a:xfrm>
          </p:grpSpPr>
          <p:sp>
            <p:nvSpPr>
              <p:cNvPr id="237" name="Freeform 139"/>
              <p:cNvSpPr>
                <a:spLocks/>
              </p:cNvSpPr>
              <p:nvPr/>
            </p:nvSpPr>
            <p:spPr bwMode="auto">
              <a:xfrm>
                <a:off x="2902" y="228"/>
                <a:ext cx="66" cy="34"/>
              </a:xfrm>
              <a:custGeom>
                <a:avLst/>
                <a:gdLst>
                  <a:gd name="T0" fmla="+- 0 2968 2902"/>
                  <a:gd name="T1" fmla="*/ T0 w 66"/>
                  <a:gd name="T2" fmla="+- 0 228 228"/>
                  <a:gd name="T3" fmla="*/ 228 h 34"/>
                  <a:gd name="T4" fmla="+- 0 2910 2902"/>
                  <a:gd name="T5" fmla="*/ T4 w 66"/>
                  <a:gd name="T6" fmla="+- 0 238 228"/>
                  <a:gd name="T7" fmla="*/ 238 h 34"/>
                  <a:gd name="T8" fmla="+- 0 2902 2902"/>
                  <a:gd name="T9" fmla="*/ T8 w 66"/>
                  <a:gd name="T10" fmla="+- 0 239 228"/>
                  <a:gd name="T11" fmla="*/ 239 h 34"/>
                  <a:gd name="T12" fmla="+- 0 2902 2902"/>
                  <a:gd name="T13" fmla="*/ T12 w 66"/>
                  <a:gd name="T14" fmla="+- 0 262 228"/>
                  <a:gd name="T15" fmla="*/ 262 h 34"/>
                  <a:gd name="T16" fmla="+- 0 2968 2902"/>
                  <a:gd name="T17" fmla="*/ T16 w 66"/>
                  <a:gd name="T18" fmla="+- 0 228 228"/>
                  <a:gd name="T19" fmla="*/ 228 h 34"/>
                </a:gdLst>
                <a:ahLst/>
                <a:cxnLst>
                  <a:cxn ang="0">
                    <a:pos x="T1" y="T3"/>
                  </a:cxn>
                  <a:cxn ang="0">
                    <a:pos x="T5" y="T7"/>
                  </a:cxn>
                  <a:cxn ang="0">
                    <a:pos x="T9" y="T11"/>
                  </a:cxn>
                  <a:cxn ang="0">
                    <a:pos x="T13" y="T15"/>
                  </a:cxn>
                  <a:cxn ang="0">
                    <a:pos x="T17" y="T19"/>
                  </a:cxn>
                </a:cxnLst>
                <a:rect l="0" t="0" r="r" b="b"/>
                <a:pathLst>
                  <a:path w="66" h="34">
                    <a:moveTo>
                      <a:pt x="66" y="0"/>
                    </a:moveTo>
                    <a:lnTo>
                      <a:pt x="8" y="10"/>
                    </a:lnTo>
                    <a:lnTo>
                      <a:pt x="0" y="11"/>
                    </a:lnTo>
                    <a:lnTo>
                      <a:pt x="0" y="34"/>
                    </a:lnTo>
                    <a:lnTo>
                      <a:pt x="66"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2" name="Group 101"/>
            <p:cNvGrpSpPr>
              <a:grpSpLocks/>
            </p:cNvGrpSpPr>
            <p:nvPr/>
          </p:nvGrpSpPr>
          <p:grpSpPr bwMode="auto">
            <a:xfrm>
              <a:off x="6360" y="2669"/>
              <a:ext cx="57" cy="60"/>
              <a:chOff x="6360" y="2669"/>
              <a:chExt cx="57" cy="60"/>
            </a:xfrm>
          </p:grpSpPr>
          <p:sp>
            <p:nvSpPr>
              <p:cNvPr id="236" name="Freeform 137"/>
              <p:cNvSpPr>
                <a:spLocks/>
              </p:cNvSpPr>
              <p:nvPr/>
            </p:nvSpPr>
            <p:spPr bwMode="auto">
              <a:xfrm>
                <a:off x="6360" y="2669"/>
                <a:ext cx="57" cy="60"/>
              </a:xfrm>
              <a:custGeom>
                <a:avLst/>
                <a:gdLst>
                  <a:gd name="T0" fmla="+- 0 6378 6360"/>
                  <a:gd name="T1" fmla="*/ T0 w 57"/>
                  <a:gd name="T2" fmla="+- 0 2669 2669"/>
                  <a:gd name="T3" fmla="*/ 2669 h 60"/>
                  <a:gd name="T4" fmla="+- 0 6360 6360"/>
                  <a:gd name="T5" fmla="*/ T4 w 57"/>
                  <a:gd name="T6" fmla="+- 0 2669 2669"/>
                  <a:gd name="T7" fmla="*/ 2669 h 60"/>
                  <a:gd name="T8" fmla="+- 0 6392 6360"/>
                  <a:gd name="T9" fmla="*/ T8 w 57"/>
                  <a:gd name="T10" fmla="+- 0 2729 2669"/>
                  <a:gd name="T11" fmla="*/ 2729 h 60"/>
                  <a:gd name="T12" fmla="+- 0 6417 6360"/>
                  <a:gd name="T13" fmla="*/ T12 w 57"/>
                  <a:gd name="T14" fmla="+- 0 2678 2669"/>
                  <a:gd name="T15" fmla="*/ 2678 h 60"/>
                  <a:gd name="T16" fmla="+- 0 6378 6360"/>
                  <a:gd name="T17" fmla="*/ T16 w 57"/>
                  <a:gd name="T18" fmla="+- 0 2678 2669"/>
                  <a:gd name="T19" fmla="*/ 2678 h 60"/>
                  <a:gd name="T20" fmla="+- 0 6378 6360"/>
                  <a:gd name="T21" fmla="*/ T20 w 57"/>
                  <a:gd name="T22" fmla="+- 0 2669 2669"/>
                  <a:gd name="T23" fmla="*/ 2669 h 60"/>
                </a:gdLst>
                <a:ahLst/>
                <a:cxnLst>
                  <a:cxn ang="0">
                    <a:pos x="T1" y="T3"/>
                  </a:cxn>
                  <a:cxn ang="0">
                    <a:pos x="T5" y="T7"/>
                  </a:cxn>
                  <a:cxn ang="0">
                    <a:pos x="T9" y="T11"/>
                  </a:cxn>
                  <a:cxn ang="0">
                    <a:pos x="T13" y="T15"/>
                  </a:cxn>
                  <a:cxn ang="0">
                    <a:pos x="T17" y="T19"/>
                  </a:cxn>
                  <a:cxn ang="0">
                    <a:pos x="T21" y="T23"/>
                  </a:cxn>
                </a:cxnLst>
                <a:rect l="0" t="0" r="r" b="b"/>
                <a:pathLst>
                  <a:path w="57" h="60">
                    <a:moveTo>
                      <a:pt x="18" y="0"/>
                    </a:moveTo>
                    <a:lnTo>
                      <a:pt x="0" y="0"/>
                    </a:lnTo>
                    <a:lnTo>
                      <a:pt x="32" y="60"/>
                    </a:lnTo>
                    <a:lnTo>
                      <a:pt x="57" y="9"/>
                    </a:lnTo>
                    <a:lnTo>
                      <a:pt x="18" y="9"/>
                    </a:lnTo>
                    <a:lnTo>
                      <a:pt x="18"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3" name="Group 102"/>
            <p:cNvGrpSpPr>
              <a:grpSpLocks/>
            </p:cNvGrpSpPr>
            <p:nvPr/>
          </p:nvGrpSpPr>
          <p:grpSpPr bwMode="auto">
            <a:xfrm>
              <a:off x="6402" y="2669"/>
              <a:ext cx="19" cy="9"/>
              <a:chOff x="6402" y="2669"/>
              <a:chExt cx="19" cy="9"/>
            </a:xfrm>
          </p:grpSpPr>
          <p:sp>
            <p:nvSpPr>
              <p:cNvPr id="235" name="Freeform 135"/>
              <p:cNvSpPr>
                <a:spLocks/>
              </p:cNvSpPr>
              <p:nvPr/>
            </p:nvSpPr>
            <p:spPr bwMode="auto">
              <a:xfrm>
                <a:off x="6402" y="2669"/>
                <a:ext cx="19" cy="9"/>
              </a:xfrm>
              <a:custGeom>
                <a:avLst/>
                <a:gdLst>
                  <a:gd name="T0" fmla="+- 0 6421 6402"/>
                  <a:gd name="T1" fmla="*/ T0 w 19"/>
                  <a:gd name="T2" fmla="+- 0 2669 2669"/>
                  <a:gd name="T3" fmla="*/ 2669 h 9"/>
                  <a:gd name="T4" fmla="+- 0 6402 6402"/>
                  <a:gd name="T5" fmla="*/ T4 w 19"/>
                  <a:gd name="T6" fmla="+- 0 2669 2669"/>
                  <a:gd name="T7" fmla="*/ 2669 h 9"/>
                  <a:gd name="T8" fmla="+- 0 6402 6402"/>
                  <a:gd name="T9" fmla="*/ T8 w 19"/>
                  <a:gd name="T10" fmla="+- 0 2678 2669"/>
                  <a:gd name="T11" fmla="*/ 2678 h 9"/>
                  <a:gd name="T12" fmla="+- 0 6417 6402"/>
                  <a:gd name="T13" fmla="*/ T12 w 19"/>
                  <a:gd name="T14" fmla="+- 0 2678 2669"/>
                  <a:gd name="T15" fmla="*/ 2678 h 9"/>
                  <a:gd name="T16" fmla="+- 0 6421 6402"/>
                  <a:gd name="T17" fmla="*/ T16 w 19"/>
                  <a:gd name="T18" fmla="+- 0 2669 2669"/>
                  <a:gd name="T19" fmla="*/ 2669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5"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4" name="Group 103"/>
            <p:cNvGrpSpPr>
              <a:grpSpLocks/>
            </p:cNvGrpSpPr>
            <p:nvPr/>
          </p:nvGrpSpPr>
          <p:grpSpPr bwMode="auto">
            <a:xfrm>
              <a:off x="6377" y="1930"/>
              <a:ext cx="24" cy="746"/>
              <a:chOff x="6377" y="1930"/>
              <a:chExt cx="24" cy="746"/>
            </a:xfrm>
          </p:grpSpPr>
          <p:sp>
            <p:nvSpPr>
              <p:cNvPr id="234" name="Freeform 133"/>
              <p:cNvSpPr>
                <a:spLocks/>
              </p:cNvSpPr>
              <p:nvPr/>
            </p:nvSpPr>
            <p:spPr bwMode="auto">
              <a:xfrm>
                <a:off x="6377" y="1930"/>
                <a:ext cx="24" cy="746"/>
              </a:xfrm>
              <a:custGeom>
                <a:avLst/>
                <a:gdLst>
                  <a:gd name="T0" fmla="+- 0 6377 6377"/>
                  <a:gd name="T1" fmla="*/ T0 w 24"/>
                  <a:gd name="T2" fmla="+- 0 2676 1930"/>
                  <a:gd name="T3" fmla="*/ 2676 h 746"/>
                  <a:gd name="T4" fmla="+- 0 6401 6377"/>
                  <a:gd name="T5" fmla="*/ T4 w 24"/>
                  <a:gd name="T6" fmla="+- 0 2676 1930"/>
                  <a:gd name="T7" fmla="*/ 2676 h 746"/>
                  <a:gd name="T8" fmla="+- 0 6401 6377"/>
                  <a:gd name="T9" fmla="*/ T8 w 24"/>
                  <a:gd name="T10" fmla="+- 0 1930 1930"/>
                  <a:gd name="T11" fmla="*/ 1930 h 746"/>
                  <a:gd name="T12" fmla="+- 0 6377 6377"/>
                  <a:gd name="T13" fmla="*/ T12 w 24"/>
                  <a:gd name="T14" fmla="+- 0 1930 1930"/>
                  <a:gd name="T15" fmla="*/ 1930 h 746"/>
                  <a:gd name="T16" fmla="+- 0 6377 6377"/>
                  <a:gd name="T17" fmla="*/ T16 w 24"/>
                  <a:gd name="T18" fmla="+- 0 2676 1930"/>
                  <a:gd name="T19" fmla="*/ 2676 h 746"/>
                </a:gdLst>
                <a:ahLst/>
                <a:cxnLst>
                  <a:cxn ang="0">
                    <a:pos x="T1" y="T3"/>
                  </a:cxn>
                  <a:cxn ang="0">
                    <a:pos x="T5" y="T7"/>
                  </a:cxn>
                  <a:cxn ang="0">
                    <a:pos x="T9" y="T11"/>
                  </a:cxn>
                  <a:cxn ang="0">
                    <a:pos x="T13" y="T15"/>
                  </a:cxn>
                  <a:cxn ang="0">
                    <a:pos x="T17" y="T19"/>
                  </a:cxn>
                </a:cxnLst>
                <a:rect l="0" t="0" r="r" b="b"/>
                <a:pathLst>
                  <a:path w="24" h="746">
                    <a:moveTo>
                      <a:pt x="0" y="746"/>
                    </a:moveTo>
                    <a:lnTo>
                      <a:pt x="24" y="746"/>
                    </a:lnTo>
                    <a:lnTo>
                      <a:pt x="24" y="0"/>
                    </a:lnTo>
                    <a:lnTo>
                      <a:pt x="0" y="0"/>
                    </a:lnTo>
                    <a:lnTo>
                      <a:pt x="0" y="74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5" name="Group 104"/>
            <p:cNvGrpSpPr>
              <a:grpSpLocks/>
            </p:cNvGrpSpPr>
            <p:nvPr/>
          </p:nvGrpSpPr>
          <p:grpSpPr bwMode="auto">
            <a:xfrm>
              <a:off x="6379" y="1931"/>
              <a:ext cx="27" cy="747"/>
              <a:chOff x="6379" y="1931"/>
              <a:chExt cx="27" cy="747"/>
            </a:xfrm>
          </p:grpSpPr>
          <p:sp>
            <p:nvSpPr>
              <p:cNvPr id="233" name="Freeform 131"/>
              <p:cNvSpPr>
                <a:spLocks/>
              </p:cNvSpPr>
              <p:nvPr/>
            </p:nvSpPr>
            <p:spPr bwMode="auto">
              <a:xfrm>
                <a:off x="6379" y="1931"/>
                <a:ext cx="27" cy="747"/>
              </a:xfrm>
              <a:custGeom>
                <a:avLst/>
                <a:gdLst>
                  <a:gd name="T0" fmla="+- 0 6379 6379"/>
                  <a:gd name="T1" fmla="*/ T0 w 27"/>
                  <a:gd name="T2" fmla="+- 0 2678 1931"/>
                  <a:gd name="T3" fmla="*/ 2678 h 747"/>
                  <a:gd name="T4" fmla="+- 0 6405 6379"/>
                  <a:gd name="T5" fmla="*/ T4 w 27"/>
                  <a:gd name="T6" fmla="+- 0 2678 1931"/>
                  <a:gd name="T7" fmla="*/ 2678 h 747"/>
                  <a:gd name="T8" fmla="+- 0 6405 6379"/>
                  <a:gd name="T9" fmla="*/ T8 w 27"/>
                  <a:gd name="T10" fmla="+- 0 1931 1931"/>
                  <a:gd name="T11" fmla="*/ 1931 h 747"/>
                  <a:gd name="T12" fmla="+- 0 6379 6379"/>
                  <a:gd name="T13" fmla="*/ T12 w 27"/>
                  <a:gd name="T14" fmla="+- 0 1931 1931"/>
                  <a:gd name="T15" fmla="*/ 1931 h 747"/>
                  <a:gd name="T16" fmla="+- 0 6379 6379"/>
                  <a:gd name="T17" fmla="*/ T16 w 27"/>
                  <a:gd name="T18" fmla="+- 0 2678 1931"/>
                  <a:gd name="T19" fmla="*/ 2678 h 747"/>
                </a:gdLst>
                <a:ahLst/>
                <a:cxnLst>
                  <a:cxn ang="0">
                    <a:pos x="T1" y="T3"/>
                  </a:cxn>
                  <a:cxn ang="0">
                    <a:pos x="T5" y="T7"/>
                  </a:cxn>
                  <a:cxn ang="0">
                    <a:pos x="T9" y="T11"/>
                  </a:cxn>
                  <a:cxn ang="0">
                    <a:pos x="T13" y="T15"/>
                  </a:cxn>
                  <a:cxn ang="0">
                    <a:pos x="T17" y="T19"/>
                  </a:cxn>
                </a:cxnLst>
                <a:rect l="0" t="0" r="r" b="b"/>
                <a:pathLst>
                  <a:path w="27" h="747">
                    <a:moveTo>
                      <a:pt x="0" y="747"/>
                    </a:moveTo>
                    <a:lnTo>
                      <a:pt x="26" y="747"/>
                    </a:lnTo>
                    <a:lnTo>
                      <a:pt x="26" y="0"/>
                    </a:lnTo>
                    <a:lnTo>
                      <a:pt x="0" y="0"/>
                    </a:lnTo>
                    <a:lnTo>
                      <a:pt x="0" y="74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6" name="Group 105"/>
            <p:cNvGrpSpPr>
              <a:grpSpLocks/>
            </p:cNvGrpSpPr>
            <p:nvPr/>
          </p:nvGrpSpPr>
          <p:grpSpPr bwMode="auto">
            <a:xfrm>
              <a:off x="3998" y="638"/>
              <a:ext cx="56" cy="56"/>
              <a:chOff x="3998" y="638"/>
              <a:chExt cx="56" cy="56"/>
            </a:xfrm>
          </p:grpSpPr>
          <p:sp>
            <p:nvSpPr>
              <p:cNvPr id="232" name="Freeform 129"/>
              <p:cNvSpPr>
                <a:spLocks/>
              </p:cNvSpPr>
              <p:nvPr/>
            </p:nvSpPr>
            <p:spPr bwMode="auto">
              <a:xfrm>
                <a:off x="3998" y="638"/>
                <a:ext cx="56" cy="56"/>
              </a:xfrm>
              <a:custGeom>
                <a:avLst/>
                <a:gdLst>
                  <a:gd name="T0" fmla="+- 0 4017 3998"/>
                  <a:gd name="T1" fmla="*/ T0 w 56"/>
                  <a:gd name="T2" fmla="+- 0 638 638"/>
                  <a:gd name="T3" fmla="*/ 638 h 56"/>
                  <a:gd name="T4" fmla="+- 0 3998 3998"/>
                  <a:gd name="T5" fmla="*/ T4 w 56"/>
                  <a:gd name="T6" fmla="+- 0 638 638"/>
                  <a:gd name="T7" fmla="*/ 638 h 56"/>
                  <a:gd name="T8" fmla="+- 0 4026 3998"/>
                  <a:gd name="T9" fmla="*/ T8 w 56"/>
                  <a:gd name="T10" fmla="+- 0 694 638"/>
                  <a:gd name="T11" fmla="*/ 694 h 56"/>
                  <a:gd name="T12" fmla="+- 0 4054 3998"/>
                  <a:gd name="T13" fmla="*/ T12 w 56"/>
                  <a:gd name="T14" fmla="+- 0 647 638"/>
                  <a:gd name="T15" fmla="*/ 647 h 56"/>
                  <a:gd name="T16" fmla="+- 0 4017 3998"/>
                  <a:gd name="T17" fmla="*/ T16 w 56"/>
                  <a:gd name="T18" fmla="+- 0 647 638"/>
                  <a:gd name="T19" fmla="*/ 647 h 56"/>
                  <a:gd name="T20" fmla="+- 0 4017 3998"/>
                  <a:gd name="T21" fmla="*/ T20 w 56"/>
                  <a:gd name="T22" fmla="+- 0 638 638"/>
                  <a:gd name="T23" fmla="*/ 638 h 56"/>
                </a:gdLst>
                <a:ahLst/>
                <a:cxnLst>
                  <a:cxn ang="0">
                    <a:pos x="T1" y="T3"/>
                  </a:cxn>
                  <a:cxn ang="0">
                    <a:pos x="T5" y="T7"/>
                  </a:cxn>
                  <a:cxn ang="0">
                    <a:pos x="T9" y="T11"/>
                  </a:cxn>
                  <a:cxn ang="0">
                    <a:pos x="T13" y="T15"/>
                  </a:cxn>
                  <a:cxn ang="0">
                    <a:pos x="T17" y="T19"/>
                  </a:cxn>
                  <a:cxn ang="0">
                    <a:pos x="T21" y="T23"/>
                  </a:cxn>
                </a:cxnLst>
                <a:rect l="0" t="0" r="r" b="b"/>
                <a:pathLst>
                  <a:path w="56" h="56">
                    <a:moveTo>
                      <a:pt x="19" y="0"/>
                    </a:moveTo>
                    <a:lnTo>
                      <a:pt x="0" y="0"/>
                    </a:lnTo>
                    <a:lnTo>
                      <a:pt x="28" y="56"/>
                    </a:lnTo>
                    <a:lnTo>
                      <a:pt x="56"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7" name="Group 106"/>
            <p:cNvGrpSpPr>
              <a:grpSpLocks/>
            </p:cNvGrpSpPr>
            <p:nvPr/>
          </p:nvGrpSpPr>
          <p:grpSpPr bwMode="auto">
            <a:xfrm>
              <a:off x="4041" y="638"/>
              <a:ext cx="19" cy="9"/>
              <a:chOff x="4041" y="638"/>
              <a:chExt cx="19" cy="9"/>
            </a:xfrm>
          </p:grpSpPr>
          <p:sp>
            <p:nvSpPr>
              <p:cNvPr id="231" name="Freeform 127"/>
              <p:cNvSpPr>
                <a:spLocks/>
              </p:cNvSpPr>
              <p:nvPr/>
            </p:nvSpPr>
            <p:spPr bwMode="auto">
              <a:xfrm>
                <a:off x="4041" y="638"/>
                <a:ext cx="19" cy="9"/>
              </a:xfrm>
              <a:custGeom>
                <a:avLst/>
                <a:gdLst>
                  <a:gd name="T0" fmla="+- 0 4060 4041"/>
                  <a:gd name="T1" fmla="*/ T0 w 19"/>
                  <a:gd name="T2" fmla="+- 0 638 638"/>
                  <a:gd name="T3" fmla="*/ 638 h 9"/>
                  <a:gd name="T4" fmla="+- 0 4041 4041"/>
                  <a:gd name="T5" fmla="*/ T4 w 19"/>
                  <a:gd name="T6" fmla="+- 0 638 638"/>
                  <a:gd name="T7" fmla="*/ 638 h 9"/>
                  <a:gd name="T8" fmla="+- 0 4041 4041"/>
                  <a:gd name="T9" fmla="*/ T8 w 19"/>
                  <a:gd name="T10" fmla="+- 0 647 638"/>
                  <a:gd name="T11" fmla="*/ 647 h 9"/>
                  <a:gd name="T12" fmla="+- 0 4054 4041"/>
                  <a:gd name="T13" fmla="*/ T12 w 19"/>
                  <a:gd name="T14" fmla="+- 0 647 638"/>
                  <a:gd name="T15" fmla="*/ 647 h 9"/>
                  <a:gd name="T16" fmla="+- 0 4060 4041"/>
                  <a:gd name="T17" fmla="*/ T16 w 19"/>
                  <a:gd name="T18" fmla="+- 0 638 638"/>
                  <a:gd name="T19" fmla="*/ 638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3"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8" name="Group 107"/>
            <p:cNvGrpSpPr>
              <a:grpSpLocks/>
            </p:cNvGrpSpPr>
            <p:nvPr/>
          </p:nvGrpSpPr>
          <p:grpSpPr bwMode="auto">
            <a:xfrm>
              <a:off x="4015" y="451"/>
              <a:ext cx="24" cy="195"/>
              <a:chOff x="4015" y="451"/>
              <a:chExt cx="24" cy="195"/>
            </a:xfrm>
          </p:grpSpPr>
          <p:sp>
            <p:nvSpPr>
              <p:cNvPr id="230" name="Freeform 125"/>
              <p:cNvSpPr>
                <a:spLocks/>
              </p:cNvSpPr>
              <p:nvPr/>
            </p:nvSpPr>
            <p:spPr bwMode="auto">
              <a:xfrm>
                <a:off x="4015" y="451"/>
                <a:ext cx="24" cy="195"/>
              </a:xfrm>
              <a:custGeom>
                <a:avLst/>
                <a:gdLst>
                  <a:gd name="T0" fmla="+- 0 4015 4015"/>
                  <a:gd name="T1" fmla="*/ T0 w 24"/>
                  <a:gd name="T2" fmla="+- 0 646 451"/>
                  <a:gd name="T3" fmla="*/ 646 h 195"/>
                  <a:gd name="T4" fmla="+- 0 4039 4015"/>
                  <a:gd name="T5" fmla="*/ T4 w 24"/>
                  <a:gd name="T6" fmla="+- 0 646 451"/>
                  <a:gd name="T7" fmla="*/ 646 h 195"/>
                  <a:gd name="T8" fmla="+- 0 4039 4015"/>
                  <a:gd name="T9" fmla="*/ T8 w 24"/>
                  <a:gd name="T10" fmla="+- 0 451 451"/>
                  <a:gd name="T11" fmla="*/ 451 h 195"/>
                  <a:gd name="T12" fmla="+- 0 4015 4015"/>
                  <a:gd name="T13" fmla="*/ T12 w 24"/>
                  <a:gd name="T14" fmla="+- 0 451 451"/>
                  <a:gd name="T15" fmla="*/ 451 h 195"/>
                  <a:gd name="T16" fmla="+- 0 4015 4015"/>
                  <a:gd name="T17" fmla="*/ T16 w 24"/>
                  <a:gd name="T18" fmla="+- 0 646 451"/>
                  <a:gd name="T19" fmla="*/ 646 h 195"/>
                </a:gdLst>
                <a:ahLst/>
                <a:cxnLst>
                  <a:cxn ang="0">
                    <a:pos x="T1" y="T3"/>
                  </a:cxn>
                  <a:cxn ang="0">
                    <a:pos x="T5" y="T7"/>
                  </a:cxn>
                  <a:cxn ang="0">
                    <a:pos x="T9" y="T11"/>
                  </a:cxn>
                  <a:cxn ang="0">
                    <a:pos x="T13" y="T15"/>
                  </a:cxn>
                  <a:cxn ang="0">
                    <a:pos x="T17" y="T19"/>
                  </a:cxn>
                </a:cxnLst>
                <a:rect l="0" t="0" r="r" b="b"/>
                <a:pathLst>
                  <a:path w="24" h="195">
                    <a:moveTo>
                      <a:pt x="0" y="195"/>
                    </a:moveTo>
                    <a:lnTo>
                      <a:pt x="24" y="195"/>
                    </a:lnTo>
                    <a:lnTo>
                      <a:pt x="24" y="0"/>
                    </a:lnTo>
                    <a:lnTo>
                      <a:pt x="0" y="0"/>
                    </a:lnTo>
                    <a:lnTo>
                      <a:pt x="0" y="195"/>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9" name="Group 108"/>
            <p:cNvGrpSpPr>
              <a:grpSpLocks/>
            </p:cNvGrpSpPr>
            <p:nvPr/>
          </p:nvGrpSpPr>
          <p:grpSpPr bwMode="auto">
            <a:xfrm>
              <a:off x="4018" y="452"/>
              <a:ext cx="27" cy="195"/>
              <a:chOff x="4018" y="452"/>
              <a:chExt cx="27" cy="195"/>
            </a:xfrm>
          </p:grpSpPr>
          <p:sp>
            <p:nvSpPr>
              <p:cNvPr id="229" name="Freeform 123"/>
              <p:cNvSpPr>
                <a:spLocks/>
              </p:cNvSpPr>
              <p:nvPr/>
            </p:nvSpPr>
            <p:spPr bwMode="auto">
              <a:xfrm>
                <a:off x="4018" y="452"/>
                <a:ext cx="27" cy="195"/>
              </a:xfrm>
              <a:custGeom>
                <a:avLst/>
                <a:gdLst>
                  <a:gd name="T0" fmla="+- 0 4018 4018"/>
                  <a:gd name="T1" fmla="*/ T0 w 27"/>
                  <a:gd name="T2" fmla="+- 0 647 452"/>
                  <a:gd name="T3" fmla="*/ 647 h 195"/>
                  <a:gd name="T4" fmla="+- 0 4044 4018"/>
                  <a:gd name="T5" fmla="*/ T4 w 27"/>
                  <a:gd name="T6" fmla="+- 0 647 452"/>
                  <a:gd name="T7" fmla="*/ 647 h 195"/>
                  <a:gd name="T8" fmla="+- 0 4044 4018"/>
                  <a:gd name="T9" fmla="*/ T8 w 27"/>
                  <a:gd name="T10" fmla="+- 0 452 452"/>
                  <a:gd name="T11" fmla="*/ 452 h 195"/>
                  <a:gd name="T12" fmla="+- 0 4018 4018"/>
                  <a:gd name="T13" fmla="*/ T12 w 27"/>
                  <a:gd name="T14" fmla="+- 0 452 452"/>
                  <a:gd name="T15" fmla="*/ 452 h 195"/>
                  <a:gd name="T16" fmla="+- 0 4018 4018"/>
                  <a:gd name="T17" fmla="*/ T16 w 27"/>
                  <a:gd name="T18" fmla="+- 0 647 452"/>
                  <a:gd name="T19" fmla="*/ 647 h 195"/>
                </a:gdLst>
                <a:ahLst/>
                <a:cxnLst>
                  <a:cxn ang="0">
                    <a:pos x="T1" y="T3"/>
                  </a:cxn>
                  <a:cxn ang="0">
                    <a:pos x="T5" y="T7"/>
                  </a:cxn>
                  <a:cxn ang="0">
                    <a:pos x="T9" y="T11"/>
                  </a:cxn>
                  <a:cxn ang="0">
                    <a:pos x="T13" y="T15"/>
                  </a:cxn>
                  <a:cxn ang="0">
                    <a:pos x="T17" y="T19"/>
                  </a:cxn>
                </a:cxnLst>
                <a:rect l="0" t="0" r="r" b="b"/>
                <a:pathLst>
                  <a:path w="27" h="195">
                    <a:moveTo>
                      <a:pt x="0" y="195"/>
                    </a:moveTo>
                    <a:lnTo>
                      <a:pt x="26" y="195"/>
                    </a:lnTo>
                    <a:lnTo>
                      <a:pt x="26" y="0"/>
                    </a:lnTo>
                    <a:lnTo>
                      <a:pt x="0" y="0"/>
                    </a:lnTo>
                    <a:lnTo>
                      <a:pt x="0" y="195"/>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0" name="Group 109"/>
            <p:cNvGrpSpPr>
              <a:grpSpLocks/>
            </p:cNvGrpSpPr>
            <p:nvPr/>
          </p:nvGrpSpPr>
          <p:grpSpPr bwMode="auto">
            <a:xfrm>
              <a:off x="3998" y="1315"/>
              <a:ext cx="57" cy="63"/>
              <a:chOff x="3998" y="1315"/>
              <a:chExt cx="57" cy="63"/>
            </a:xfrm>
          </p:grpSpPr>
          <p:sp>
            <p:nvSpPr>
              <p:cNvPr id="228" name="Freeform 121"/>
              <p:cNvSpPr>
                <a:spLocks/>
              </p:cNvSpPr>
              <p:nvPr/>
            </p:nvSpPr>
            <p:spPr bwMode="auto">
              <a:xfrm>
                <a:off x="3998" y="1315"/>
                <a:ext cx="57" cy="63"/>
              </a:xfrm>
              <a:custGeom>
                <a:avLst/>
                <a:gdLst>
                  <a:gd name="T0" fmla="+- 0 4017 3998"/>
                  <a:gd name="T1" fmla="*/ T0 w 57"/>
                  <a:gd name="T2" fmla="+- 0 1315 1315"/>
                  <a:gd name="T3" fmla="*/ 1315 h 63"/>
                  <a:gd name="T4" fmla="+- 0 3998 3998"/>
                  <a:gd name="T5" fmla="*/ T4 w 57"/>
                  <a:gd name="T6" fmla="+- 0 1315 1315"/>
                  <a:gd name="T7" fmla="*/ 1315 h 63"/>
                  <a:gd name="T8" fmla="+- 0 4026 3998"/>
                  <a:gd name="T9" fmla="*/ T8 w 57"/>
                  <a:gd name="T10" fmla="+- 0 1378 1315"/>
                  <a:gd name="T11" fmla="*/ 1378 h 63"/>
                  <a:gd name="T12" fmla="+- 0 4055 3998"/>
                  <a:gd name="T13" fmla="*/ T12 w 57"/>
                  <a:gd name="T14" fmla="+- 0 1324 1315"/>
                  <a:gd name="T15" fmla="*/ 1324 h 63"/>
                  <a:gd name="T16" fmla="+- 0 4017 3998"/>
                  <a:gd name="T17" fmla="*/ T16 w 57"/>
                  <a:gd name="T18" fmla="+- 0 1324 1315"/>
                  <a:gd name="T19" fmla="*/ 1324 h 63"/>
                  <a:gd name="T20" fmla="+- 0 4017 3998"/>
                  <a:gd name="T21" fmla="*/ T20 w 57"/>
                  <a:gd name="T22" fmla="+- 0 1315 1315"/>
                  <a:gd name="T23" fmla="*/ 1315 h 63"/>
                </a:gdLst>
                <a:ahLst/>
                <a:cxnLst>
                  <a:cxn ang="0">
                    <a:pos x="T1" y="T3"/>
                  </a:cxn>
                  <a:cxn ang="0">
                    <a:pos x="T5" y="T7"/>
                  </a:cxn>
                  <a:cxn ang="0">
                    <a:pos x="T9" y="T11"/>
                  </a:cxn>
                  <a:cxn ang="0">
                    <a:pos x="T13" y="T15"/>
                  </a:cxn>
                  <a:cxn ang="0">
                    <a:pos x="T17" y="T19"/>
                  </a:cxn>
                  <a:cxn ang="0">
                    <a:pos x="T21" y="T23"/>
                  </a:cxn>
                </a:cxnLst>
                <a:rect l="0" t="0" r="r" b="b"/>
                <a:pathLst>
                  <a:path w="57" h="63">
                    <a:moveTo>
                      <a:pt x="19" y="0"/>
                    </a:moveTo>
                    <a:lnTo>
                      <a:pt x="0" y="0"/>
                    </a:lnTo>
                    <a:lnTo>
                      <a:pt x="28" y="63"/>
                    </a:lnTo>
                    <a:lnTo>
                      <a:pt x="57"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1" name="Group 110"/>
            <p:cNvGrpSpPr>
              <a:grpSpLocks/>
            </p:cNvGrpSpPr>
            <p:nvPr/>
          </p:nvGrpSpPr>
          <p:grpSpPr bwMode="auto">
            <a:xfrm>
              <a:off x="4041" y="1315"/>
              <a:ext cx="19" cy="9"/>
              <a:chOff x="4041" y="1315"/>
              <a:chExt cx="19" cy="9"/>
            </a:xfrm>
          </p:grpSpPr>
          <p:sp>
            <p:nvSpPr>
              <p:cNvPr id="227" name="Freeform 119"/>
              <p:cNvSpPr>
                <a:spLocks/>
              </p:cNvSpPr>
              <p:nvPr/>
            </p:nvSpPr>
            <p:spPr bwMode="auto">
              <a:xfrm>
                <a:off x="4041" y="1315"/>
                <a:ext cx="19" cy="9"/>
              </a:xfrm>
              <a:custGeom>
                <a:avLst/>
                <a:gdLst>
                  <a:gd name="T0" fmla="+- 0 4060 4041"/>
                  <a:gd name="T1" fmla="*/ T0 w 19"/>
                  <a:gd name="T2" fmla="+- 0 1315 1315"/>
                  <a:gd name="T3" fmla="*/ 1315 h 9"/>
                  <a:gd name="T4" fmla="+- 0 4041 4041"/>
                  <a:gd name="T5" fmla="*/ T4 w 19"/>
                  <a:gd name="T6" fmla="+- 0 1315 1315"/>
                  <a:gd name="T7" fmla="*/ 1315 h 9"/>
                  <a:gd name="T8" fmla="+- 0 4041 4041"/>
                  <a:gd name="T9" fmla="*/ T8 w 19"/>
                  <a:gd name="T10" fmla="+- 0 1324 1315"/>
                  <a:gd name="T11" fmla="*/ 1324 h 9"/>
                  <a:gd name="T12" fmla="+- 0 4055 4041"/>
                  <a:gd name="T13" fmla="*/ T12 w 19"/>
                  <a:gd name="T14" fmla="+- 0 1324 1315"/>
                  <a:gd name="T15" fmla="*/ 1324 h 9"/>
                  <a:gd name="T16" fmla="+- 0 4060 4041"/>
                  <a:gd name="T17" fmla="*/ T16 w 19"/>
                  <a:gd name="T18" fmla="+- 0 1315 1315"/>
                  <a:gd name="T19" fmla="*/ 1315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4"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2" name="Group 111"/>
            <p:cNvGrpSpPr>
              <a:grpSpLocks/>
            </p:cNvGrpSpPr>
            <p:nvPr/>
          </p:nvGrpSpPr>
          <p:grpSpPr bwMode="auto">
            <a:xfrm>
              <a:off x="4015" y="1128"/>
              <a:ext cx="24" cy="196"/>
              <a:chOff x="4015" y="1128"/>
              <a:chExt cx="24" cy="196"/>
            </a:xfrm>
          </p:grpSpPr>
          <p:sp>
            <p:nvSpPr>
              <p:cNvPr id="226" name="Freeform 117"/>
              <p:cNvSpPr>
                <a:spLocks/>
              </p:cNvSpPr>
              <p:nvPr/>
            </p:nvSpPr>
            <p:spPr bwMode="auto">
              <a:xfrm>
                <a:off x="4015" y="1128"/>
                <a:ext cx="24" cy="196"/>
              </a:xfrm>
              <a:custGeom>
                <a:avLst/>
                <a:gdLst>
                  <a:gd name="T0" fmla="+- 0 4015 4015"/>
                  <a:gd name="T1" fmla="*/ T0 w 24"/>
                  <a:gd name="T2" fmla="+- 0 1324 1128"/>
                  <a:gd name="T3" fmla="*/ 1324 h 196"/>
                  <a:gd name="T4" fmla="+- 0 4039 4015"/>
                  <a:gd name="T5" fmla="*/ T4 w 24"/>
                  <a:gd name="T6" fmla="+- 0 1324 1128"/>
                  <a:gd name="T7" fmla="*/ 1324 h 196"/>
                  <a:gd name="T8" fmla="+- 0 4039 4015"/>
                  <a:gd name="T9" fmla="*/ T8 w 24"/>
                  <a:gd name="T10" fmla="+- 0 1128 1128"/>
                  <a:gd name="T11" fmla="*/ 1128 h 196"/>
                  <a:gd name="T12" fmla="+- 0 4015 4015"/>
                  <a:gd name="T13" fmla="*/ T12 w 24"/>
                  <a:gd name="T14" fmla="+- 0 1128 1128"/>
                  <a:gd name="T15" fmla="*/ 1128 h 196"/>
                  <a:gd name="T16" fmla="+- 0 4015 4015"/>
                  <a:gd name="T17" fmla="*/ T16 w 24"/>
                  <a:gd name="T18" fmla="+- 0 1324 1128"/>
                  <a:gd name="T19" fmla="*/ 1324 h 196"/>
                </a:gdLst>
                <a:ahLst/>
                <a:cxnLst>
                  <a:cxn ang="0">
                    <a:pos x="T1" y="T3"/>
                  </a:cxn>
                  <a:cxn ang="0">
                    <a:pos x="T5" y="T7"/>
                  </a:cxn>
                  <a:cxn ang="0">
                    <a:pos x="T9" y="T11"/>
                  </a:cxn>
                  <a:cxn ang="0">
                    <a:pos x="T13" y="T15"/>
                  </a:cxn>
                  <a:cxn ang="0">
                    <a:pos x="T17" y="T19"/>
                  </a:cxn>
                </a:cxnLst>
                <a:rect l="0" t="0" r="r" b="b"/>
                <a:pathLst>
                  <a:path w="24" h="196">
                    <a:moveTo>
                      <a:pt x="0" y="196"/>
                    </a:moveTo>
                    <a:lnTo>
                      <a:pt x="24" y="196"/>
                    </a:lnTo>
                    <a:lnTo>
                      <a:pt x="24" y="0"/>
                    </a:lnTo>
                    <a:lnTo>
                      <a:pt x="0" y="0"/>
                    </a:lnTo>
                    <a:lnTo>
                      <a:pt x="0" y="19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3" name="Group 112"/>
            <p:cNvGrpSpPr>
              <a:grpSpLocks/>
            </p:cNvGrpSpPr>
            <p:nvPr/>
          </p:nvGrpSpPr>
          <p:grpSpPr bwMode="auto">
            <a:xfrm>
              <a:off x="4018" y="1129"/>
              <a:ext cx="27" cy="197"/>
              <a:chOff x="4018" y="1129"/>
              <a:chExt cx="27" cy="197"/>
            </a:xfrm>
          </p:grpSpPr>
          <p:sp>
            <p:nvSpPr>
              <p:cNvPr id="225" name="Freeform 115"/>
              <p:cNvSpPr>
                <a:spLocks/>
              </p:cNvSpPr>
              <p:nvPr/>
            </p:nvSpPr>
            <p:spPr bwMode="auto">
              <a:xfrm>
                <a:off x="4018" y="1129"/>
                <a:ext cx="27" cy="197"/>
              </a:xfrm>
              <a:custGeom>
                <a:avLst/>
                <a:gdLst>
                  <a:gd name="T0" fmla="+- 0 4018 4018"/>
                  <a:gd name="T1" fmla="*/ T0 w 27"/>
                  <a:gd name="T2" fmla="+- 0 1326 1129"/>
                  <a:gd name="T3" fmla="*/ 1326 h 197"/>
                  <a:gd name="T4" fmla="+- 0 4044 4018"/>
                  <a:gd name="T5" fmla="*/ T4 w 27"/>
                  <a:gd name="T6" fmla="+- 0 1326 1129"/>
                  <a:gd name="T7" fmla="*/ 1326 h 197"/>
                  <a:gd name="T8" fmla="+- 0 4044 4018"/>
                  <a:gd name="T9" fmla="*/ T8 w 27"/>
                  <a:gd name="T10" fmla="+- 0 1129 1129"/>
                  <a:gd name="T11" fmla="*/ 1129 h 197"/>
                  <a:gd name="T12" fmla="+- 0 4018 4018"/>
                  <a:gd name="T13" fmla="*/ T12 w 27"/>
                  <a:gd name="T14" fmla="+- 0 1129 1129"/>
                  <a:gd name="T15" fmla="*/ 1129 h 197"/>
                  <a:gd name="T16" fmla="+- 0 4018 4018"/>
                  <a:gd name="T17" fmla="*/ T16 w 27"/>
                  <a:gd name="T18" fmla="+- 0 1326 1129"/>
                  <a:gd name="T19" fmla="*/ 1326 h 197"/>
                </a:gdLst>
                <a:ahLst/>
                <a:cxnLst>
                  <a:cxn ang="0">
                    <a:pos x="T1" y="T3"/>
                  </a:cxn>
                  <a:cxn ang="0">
                    <a:pos x="T5" y="T7"/>
                  </a:cxn>
                  <a:cxn ang="0">
                    <a:pos x="T9" y="T11"/>
                  </a:cxn>
                  <a:cxn ang="0">
                    <a:pos x="T13" y="T15"/>
                  </a:cxn>
                  <a:cxn ang="0">
                    <a:pos x="T17" y="T19"/>
                  </a:cxn>
                </a:cxnLst>
                <a:rect l="0" t="0" r="r" b="b"/>
                <a:pathLst>
                  <a:path w="27" h="197">
                    <a:moveTo>
                      <a:pt x="0" y="197"/>
                    </a:moveTo>
                    <a:lnTo>
                      <a:pt x="26" y="197"/>
                    </a:lnTo>
                    <a:lnTo>
                      <a:pt x="26" y="0"/>
                    </a:lnTo>
                    <a:lnTo>
                      <a:pt x="0" y="0"/>
                    </a:lnTo>
                    <a:lnTo>
                      <a:pt x="0" y="19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4" name="Group 113"/>
            <p:cNvGrpSpPr>
              <a:grpSpLocks/>
            </p:cNvGrpSpPr>
            <p:nvPr/>
          </p:nvGrpSpPr>
          <p:grpSpPr bwMode="auto">
            <a:xfrm>
              <a:off x="3998" y="1990"/>
              <a:ext cx="57" cy="62"/>
              <a:chOff x="3998" y="1990"/>
              <a:chExt cx="57" cy="62"/>
            </a:xfrm>
          </p:grpSpPr>
          <p:sp>
            <p:nvSpPr>
              <p:cNvPr id="224" name="Freeform 113"/>
              <p:cNvSpPr>
                <a:spLocks/>
              </p:cNvSpPr>
              <p:nvPr/>
            </p:nvSpPr>
            <p:spPr bwMode="auto">
              <a:xfrm>
                <a:off x="3998" y="1990"/>
                <a:ext cx="57" cy="62"/>
              </a:xfrm>
              <a:custGeom>
                <a:avLst/>
                <a:gdLst>
                  <a:gd name="T0" fmla="+- 0 4017 3998"/>
                  <a:gd name="T1" fmla="*/ T0 w 57"/>
                  <a:gd name="T2" fmla="+- 0 1990 1990"/>
                  <a:gd name="T3" fmla="*/ 1990 h 62"/>
                  <a:gd name="T4" fmla="+- 0 3998 3998"/>
                  <a:gd name="T5" fmla="*/ T4 w 57"/>
                  <a:gd name="T6" fmla="+- 0 1990 1990"/>
                  <a:gd name="T7" fmla="*/ 1990 h 62"/>
                  <a:gd name="T8" fmla="+- 0 4026 3998"/>
                  <a:gd name="T9" fmla="*/ T8 w 57"/>
                  <a:gd name="T10" fmla="+- 0 2052 1990"/>
                  <a:gd name="T11" fmla="*/ 2052 h 62"/>
                  <a:gd name="T12" fmla="+- 0 4055 3998"/>
                  <a:gd name="T13" fmla="*/ T12 w 57"/>
                  <a:gd name="T14" fmla="+- 0 1999 1990"/>
                  <a:gd name="T15" fmla="*/ 1999 h 62"/>
                  <a:gd name="T16" fmla="+- 0 4017 3998"/>
                  <a:gd name="T17" fmla="*/ T16 w 57"/>
                  <a:gd name="T18" fmla="+- 0 1999 1990"/>
                  <a:gd name="T19" fmla="*/ 1999 h 62"/>
                  <a:gd name="T20" fmla="+- 0 4017 3998"/>
                  <a:gd name="T21" fmla="*/ T20 w 57"/>
                  <a:gd name="T22" fmla="+- 0 1990 1990"/>
                  <a:gd name="T23" fmla="*/ 1990 h 62"/>
                </a:gdLst>
                <a:ahLst/>
                <a:cxnLst>
                  <a:cxn ang="0">
                    <a:pos x="T1" y="T3"/>
                  </a:cxn>
                  <a:cxn ang="0">
                    <a:pos x="T5" y="T7"/>
                  </a:cxn>
                  <a:cxn ang="0">
                    <a:pos x="T9" y="T11"/>
                  </a:cxn>
                  <a:cxn ang="0">
                    <a:pos x="T13" y="T15"/>
                  </a:cxn>
                  <a:cxn ang="0">
                    <a:pos x="T17" y="T19"/>
                  </a:cxn>
                  <a:cxn ang="0">
                    <a:pos x="T21" y="T23"/>
                  </a:cxn>
                </a:cxnLst>
                <a:rect l="0" t="0" r="r" b="b"/>
                <a:pathLst>
                  <a:path w="57" h="62">
                    <a:moveTo>
                      <a:pt x="19" y="0"/>
                    </a:moveTo>
                    <a:lnTo>
                      <a:pt x="0" y="0"/>
                    </a:lnTo>
                    <a:lnTo>
                      <a:pt x="28" y="62"/>
                    </a:lnTo>
                    <a:lnTo>
                      <a:pt x="57"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5" name="Group 114"/>
            <p:cNvGrpSpPr>
              <a:grpSpLocks/>
            </p:cNvGrpSpPr>
            <p:nvPr/>
          </p:nvGrpSpPr>
          <p:grpSpPr bwMode="auto">
            <a:xfrm>
              <a:off x="4041" y="1990"/>
              <a:ext cx="19" cy="9"/>
              <a:chOff x="4041" y="1990"/>
              <a:chExt cx="19" cy="9"/>
            </a:xfrm>
          </p:grpSpPr>
          <p:sp>
            <p:nvSpPr>
              <p:cNvPr id="223" name="Freeform 111"/>
              <p:cNvSpPr>
                <a:spLocks/>
              </p:cNvSpPr>
              <p:nvPr/>
            </p:nvSpPr>
            <p:spPr bwMode="auto">
              <a:xfrm>
                <a:off x="4041" y="1990"/>
                <a:ext cx="19" cy="9"/>
              </a:xfrm>
              <a:custGeom>
                <a:avLst/>
                <a:gdLst>
                  <a:gd name="T0" fmla="+- 0 4060 4041"/>
                  <a:gd name="T1" fmla="*/ T0 w 19"/>
                  <a:gd name="T2" fmla="+- 0 1990 1990"/>
                  <a:gd name="T3" fmla="*/ 1990 h 9"/>
                  <a:gd name="T4" fmla="+- 0 4041 4041"/>
                  <a:gd name="T5" fmla="*/ T4 w 19"/>
                  <a:gd name="T6" fmla="+- 0 1990 1990"/>
                  <a:gd name="T7" fmla="*/ 1990 h 9"/>
                  <a:gd name="T8" fmla="+- 0 4041 4041"/>
                  <a:gd name="T9" fmla="*/ T8 w 19"/>
                  <a:gd name="T10" fmla="+- 0 1999 1990"/>
                  <a:gd name="T11" fmla="*/ 1999 h 9"/>
                  <a:gd name="T12" fmla="+- 0 4055 4041"/>
                  <a:gd name="T13" fmla="*/ T12 w 19"/>
                  <a:gd name="T14" fmla="+- 0 1999 1990"/>
                  <a:gd name="T15" fmla="*/ 1999 h 9"/>
                  <a:gd name="T16" fmla="+- 0 4060 4041"/>
                  <a:gd name="T17" fmla="*/ T16 w 19"/>
                  <a:gd name="T18" fmla="+- 0 1990 1990"/>
                  <a:gd name="T19" fmla="*/ 1990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4"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6" name="Group 115"/>
            <p:cNvGrpSpPr>
              <a:grpSpLocks/>
            </p:cNvGrpSpPr>
            <p:nvPr/>
          </p:nvGrpSpPr>
          <p:grpSpPr bwMode="auto">
            <a:xfrm>
              <a:off x="4015" y="1805"/>
              <a:ext cx="24" cy="196"/>
              <a:chOff x="4015" y="1805"/>
              <a:chExt cx="24" cy="196"/>
            </a:xfrm>
          </p:grpSpPr>
          <p:sp>
            <p:nvSpPr>
              <p:cNvPr id="222" name="Freeform 109"/>
              <p:cNvSpPr>
                <a:spLocks/>
              </p:cNvSpPr>
              <p:nvPr/>
            </p:nvSpPr>
            <p:spPr bwMode="auto">
              <a:xfrm>
                <a:off x="4015" y="1805"/>
                <a:ext cx="24" cy="196"/>
              </a:xfrm>
              <a:custGeom>
                <a:avLst/>
                <a:gdLst>
                  <a:gd name="T0" fmla="+- 0 4015 4015"/>
                  <a:gd name="T1" fmla="*/ T0 w 24"/>
                  <a:gd name="T2" fmla="+- 0 2001 1805"/>
                  <a:gd name="T3" fmla="*/ 2001 h 196"/>
                  <a:gd name="T4" fmla="+- 0 4039 4015"/>
                  <a:gd name="T5" fmla="*/ T4 w 24"/>
                  <a:gd name="T6" fmla="+- 0 2001 1805"/>
                  <a:gd name="T7" fmla="*/ 2001 h 196"/>
                  <a:gd name="T8" fmla="+- 0 4039 4015"/>
                  <a:gd name="T9" fmla="*/ T8 w 24"/>
                  <a:gd name="T10" fmla="+- 0 1805 1805"/>
                  <a:gd name="T11" fmla="*/ 1805 h 196"/>
                  <a:gd name="T12" fmla="+- 0 4015 4015"/>
                  <a:gd name="T13" fmla="*/ T12 w 24"/>
                  <a:gd name="T14" fmla="+- 0 1805 1805"/>
                  <a:gd name="T15" fmla="*/ 1805 h 196"/>
                  <a:gd name="T16" fmla="+- 0 4015 4015"/>
                  <a:gd name="T17" fmla="*/ T16 w 24"/>
                  <a:gd name="T18" fmla="+- 0 2001 1805"/>
                  <a:gd name="T19" fmla="*/ 2001 h 196"/>
                </a:gdLst>
                <a:ahLst/>
                <a:cxnLst>
                  <a:cxn ang="0">
                    <a:pos x="T1" y="T3"/>
                  </a:cxn>
                  <a:cxn ang="0">
                    <a:pos x="T5" y="T7"/>
                  </a:cxn>
                  <a:cxn ang="0">
                    <a:pos x="T9" y="T11"/>
                  </a:cxn>
                  <a:cxn ang="0">
                    <a:pos x="T13" y="T15"/>
                  </a:cxn>
                  <a:cxn ang="0">
                    <a:pos x="T17" y="T19"/>
                  </a:cxn>
                </a:cxnLst>
                <a:rect l="0" t="0" r="r" b="b"/>
                <a:pathLst>
                  <a:path w="24" h="196">
                    <a:moveTo>
                      <a:pt x="0" y="196"/>
                    </a:moveTo>
                    <a:lnTo>
                      <a:pt x="24" y="196"/>
                    </a:lnTo>
                    <a:lnTo>
                      <a:pt x="24" y="0"/>
                    </a:lnTo>
                    <a:lnTo>
                      <a:pt x="0" y="0"/>
                    </a:lnTo>
                    <a:lnTo>
                      <a:pt x="0" y="19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7" name="Group 116"/>
            <p:cNvGrpSpPr>
              <a:grpSpLocks/>
            </p:cNvGrpSpPr>
            <p:nvPr/>
          </p:nvGrpSpPr>
          <p:grpSpPr bwMode="auto">
            <a:xfrm>
              <a:off x="4018" y="1806"/>
              <a:ext cx="27" cy="197"/>
              <a:chOff x="4018" y="1806"/>
              <a:chExt cx="27" cy="197"/>
            </a:xfrm>
          </p:grpSpPr>
          <p:sp>
            <p:nvSpPr>
              <p:cNvPr id="221" name="Freeform 107"/>
              <p:cNvSpPr>
                <a:spLocks/>
              </p:cNvSpPr>
              <p:nvPr/>
            </p:nvSpPr>
            <p:spPr bwMode="auto">
              <a:xfrm>
                <a:off x="4018" y="1806"/>
                <a:ext cx="27" cy="197"/>
              </a:xfrm>
              <a:custGeom>
                <a:avLst/>
                <a:gdLst>
                  <a:gd name="T0" fmla="+- 0 4018 4018"/>
                  <a:gd name="T1" fmla="*/ T0 w 27"/>
                  <a:gd name="T2" fmla="+- 0 2003 1806"/>
                  <a:gd name="T3" fmla="*/ 2003 h 197"/>
                  <a:gd name="T4" fmla="+- 0 4044 4018"/>
                  <a:gd name="T5" fmla="*/ T4 w 27"/>
                  <a:gd name="T6" fmla="+- 0 2003 1806"/>
                  <a:gd name="T7" fmla="*/ 2003 h 197"/>
                  <a:gd name="T8" fmla="+- 0 4044 4018"/>
                  <a:gd name="T9" fmla="*/ T8 w 27"/>
                  <a:gd name="T10" fmla="+- 0 1806 1806"/>
                  <a:gd name="T11" fmla="*/ 1806 h 197"/>
                  <a:gd name="T12" fmla="+- 0 4018 4018"/>
                  <a:gd name="T13" fmla="*/ T12 w 27"/>
                  <a:gd name="T14" fmla="+- 0 1806 1806"/>
                  <a:gd name="T15" fmla="*/ 1806 h 197"/>
                  <a:gd name="T16" fmla="+- 0 4018 4018"/>
                  <a:gd name="T17" fmla="*/ T16 w 27"/>
                  <a:gd name="T18" fmla="+- 0 2003 1806"/>
                  <a:gd name="T19" fmla="*/ 2003 h 197"/>
                </a:gdLst>
                <a:ahLst/>
                <a:cxnLst>
                  <a:cxn ang="0">
                    <a:pos x="T1" y="T3"/>
                  </a:cxn>
                  <a:cxn ang="0">
                    <a:pos x="T5" y="T7"/>
                  </a:cxn>
                  <a:cxn ang="0">
                    <a:pos x="T9" y="T11"/>
                  </a:cxn>
                  <a:cxn ang="0">
                    <a:pos x="T13" y="T15"/>
                  </a:cxn>
                  <a:cxn ang="0">
                    <a:pos x="T17" y="T19"/>
                  </a:cxn>
                </a:cxnLst>
                <a:rect l="0" t="0" r="r" b="b"/>
                <a:pathLst>
                  <a:path w="27" h="197">
                    <a:moveTo>
                      <a:pt x="0" y="197"/>
                    </a:moveTo>
                    <a:lnTo>
                      <a:pt x="26" y="197"/>
                    </a:lnTo>
                    <a:lnTo>
                      <a:pt x="26" y="0"/>
                    </a:lnTo>
                    <a:lnTo>
                      <a:pt x="0" y="0"/>
                    </a:lnTo>
                    <a:lnTo>
                      <a:pt x="0" y="19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8" name="Group 117"/>
            <p:cNvGrpSpPr>
              <a:grpSpLocks/>
            </p:cNvGrpSpPr>
            <p:nvPr/>
          </p:nvGrpSpPr>
          <p:grpSpPr bwMode="auto">
            <a:xfrm>
              <a:off x="3998" y="2669"/>
              <a:ext cx="56" cy="60"/>
              <a:chOff x="3998" y="2669"/>
              <a:chExt cx="56" cy="60"/>
            </a:xfrm>
          </p:grpSpPr>
          <p:sp>
            <p:nvSpPr>
              <p:cNvPr id="220" name="Freeform 105"/>
              <p:cNvSpPr>
                <a:spLocks/>
              </p:cNvSpPr>
              <p:nvPr/>
            </p:nvSpPr>
            <p:spPr bwMode="auto">
              <a:xfrm>
                <a:off x="3998" y="2669"/>
                <a:ext cx="56" cy="60"/>
              </a:xfrm>
              <a:custGeom>
                <a:avLst/>
                <a:gdLst>
                  <a:gd name="T0" fmla="+- 0 4017 3998"/>
                  <a:gd name="T1" fmla="*/ T0 w 56"/>
                  <a:gd name="T2" fmla="+- 0 2669 2669"/>
                  <a:gd name="T3" fmla="*/ 2669 h 60"/>
                  <a:gd name="T4" fmla="+- 0 3998 3998"/>
                  <a:gd name="T5" fmla="*/ T4 w 56"/>
                  <a:gd name="T6" fmla="+- 0 2669 2669"/>
                  <a:gd name="T7" fmla="*/ 2669 h 60"/>
                  <a:gd name="T8" fmla="+- 0 4026 3998"/>
                  <a:gd name="T9" fmla="*/ T8 w 56"/>
                  <a:gd name="T10" fmla="+- 0 2729 2669"/>
                  <a:gd name="T11" fmla="*/ 2729 h 60"/>
                  <a:gd name="T12" fmla="+- 0 4054 3998"/>
                  <a:gd name="T13" fmla="*/ T12 w 56"/>
                  <a:gd name="T14" fmla="+- 0 2678 2669"/>
                  <a:gd name="T15" fmla="*/ 2678 h 60"/>
                  <a:gd name="T16" fmla="+- 0 4017 3998"/>
                  <a:gd name="T17" fmla="*/ T16 w 56"/>
                  <a:gd name="T18" fmla="+- 0 2678 2669"/>
                  <a:gd name="T19" fmla="*/ 2678 h 60"/>
                  <a:gd name="T20" fmla="+- 0 4017 3998"/>
                  <a:gd name="T21" fmla="*/ T20 w 56"/>
                  <a:gd name="T22" fmla="+- 0 2669 2669"/>
                  <a:gd name="T23" fmla="*/ 2669 h 60"/>
                </a:gdLst>
                <a:ahLst/>
                <a:cxnLst>
                  <a:cxn ang="0">
                    <a:pos x="T1" y="T3"/>
                  </a:cxn>
                  <a:cxn ang="0">
                    <a:pos x="T5" y="T7"/>
                  </a:cxn>
                  <a:cxn ang="0">
                    <a:pos x="T9" y="T11"/>
                  </a:cxn>
                  <a:cxn ang="0">
                    <a:pos x="T13" y="T15"/>
                  </a:cxn>
                  <a:cxn ang="0">
                    <a:pos x="T17" y="T19"/>
                  </a:cxn>
                  <a:cxn ang="0">
                    <a:pos x="T21" y="T23"/>
                  </a:cxn>
                </a:cxnLst>
                <a:rect l="0" t="0" r="r" b="b"/>
                <a:pathLst>
                  <a:path w="56" h="60">
                    <a:moveTo>
                      <a:pt x="19" y="0"/>
                    </a:moveTo>
                    <a:lnTo>
                      <a:pt x="0" y="0"/>
                    </a:lnTo>
                    <a:lnTo>
                      <a:pt x="28" y="60"/>
                    </a:lnTo>
                    <a:lnTo>
                      <a:pt x="56"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9" name="Group 118"/>
            <p:cNvGrpSpPr>
              <a:grpSpLocks/>
            </p:cNvGrpSpPr>
            <p:nvPr/>
          </p:nvGrpSpPr>
          <p:grpSpPr bwMode="auto">
            <a:xfrm>
              <a:off x="4041" y="2669"/>
              <a:ext cx="19" cy="9"/>
              <a:chOff x="4041" y="2669"/>
              <a:chExt cx="19" cy="9"/>
            </a:xfrm>
          </p:grpSpPr>
          <p:sp>
            <p:nvSpPr>
              <p:cNvPr id="219" name="Freeform 103"/>
              <p:cNvSpPr>
                <a:spLocks/>
              </p:cNvSpPr>
              <p:nvPr/>
            </p:nvSpPr>
            <p:spPr bwMode="auto">
              <a:xfrm>
                <a:off x="4041" y="2669"/>
                <a:ext cx="19" cy="9"/>
              </a:xfrm>
              <a:custGeom>
                <a:avLst/>
                <a:gdLst>
                  <a:gd name="T0" fmla="+- 0 4060 4041"/>
                  <a:gd name="T1" fmla="*/ T0 w 19"/>
                  <a:gd name="T2" fmla="+- 0 2669 2669"/>
                  <a:gd name="T3" fmla="*/ 2669 h 9"/>
                  <a:gd name="T4" fmla="+- 0 4041 4041"/>
                  <a:gd name="T5" fmla="*/ T4 w 19"/>
                  <a:gd name="T6" fmla="+- 0 2669 2669"/>
                  <a:gd name="T7" fmla="*/ 2669 h 9"/>
                  <a:gd name="T8" fmla="+- 0 4041 4041"/>
                  <a:gd name="T9" fmla="*/ T8 w 19"/>
                  <a:gd name="T10" fmla="+- 0 2678 2669"/>
                  <a:gd name="T11" fmla="*/ 2678 h 9"/>
                  <a:gd name="T12" fmla="+- 0 4054 4041"/>
                  <a:gd name="T13" fmla="*/ T12 w 19"/>
                  <a:gd name="T14" fmla="+- 0 2678 2669"/>
                  <a:gd name="T15" fmla="*/ 2678 h 9"/>
                  <a:gd name="T16" fmla="+- 0 4060 4041"/>
                  <a:gd name="T17" fmla="*/ T16 w 19"/>
                  <a:gd name="T18" fmla="+- 0 2669 2669"/>
                  <a:gd name="T19" fmla="*/ 2669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3"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20" name="Group 119"/>
            <p:cNvGrpSpPr>
              <a:grpSpLocks/>
            </p:cNvGrpSpPr>
            <p:nvPr/>
          </p:nvGrpSpPr>
          <p:grpSpPr bwMode="auto">
            <a:xfrm>
              <a:off x="4015" y="2486"/>
              <a:ext cx="24" cy="192"/>
              <a:chOff x="4015" y="2486"/>
              <a:chExt cx="24" cy="192"/>
            </a:xfrm>
          </p:grpSpPr>
          <p:sp>
            <p:nvSpPr>
              <p:cNvPr id="218" name="Freeform 101"/>
              <p:cNvSpPr>
                <a:spLocks/>
              </p:cNvSpPr>
              <p:nvPr/>
            </p:nvSpPr>
            <p:spPr bwMode="auto">
              <a:xfrm>
                <a:off x="4015" y="2486"/>
                <a:ext cx="24" cy="192"/>
              </a:xfrm>
              <a:custGeom>
                <a:avLst/>
                <a:gdLst>
                  <a:gd name="T0" fmla="+- 0 4015 4015"/>
                  <a:gd name="T1" fmla="*/ T0 w 24"/>
                  <a:gd name="T2" fmla="+- 0 2678 2486"/>
                  <a:gd name="T3" fmla="*/ 2678 h 192"/>
                  <a:gd name="T4" fmla="+- 0 4039 4015"/>
                  <a:gd name="T5" fmla="*/ T4 w 24"/>
                  <a:gd name="T6" fmla="+- 0 2678 2486"/>
                  <a:gd name="T7" fmla="*/ 2678 h 192"/>
                  <a:gd name="T8" fmla="+- 0 4039 4015"/>
                  <a:gd name="T9" fmla="*/ T8 w 24"/>
                  <a:gd name="T10" fmla="+- 0 2486 2486"/>
                  <a:gd name="T11" fmla="*/ 2486 h 192"/>
                  <a:gd name="T12" fmla="+- 0 4015 4015"/>
                  <a:gd name="T13" fmla="*/ T12 w 24"/>
                  <a:gd name="T14" fmla="+- 0 2486 2486"/>
                  <a:gd name="T15" fmla="*/ 2486 h 192"/>
                  <a:gd name="T16" fmla="+- 0 4015 4015"/>
                  <a:gd name="T17" fmla="*/ T16 w 24"/>
                  <a:gd name="T18" fmla="+- 0 2678 2486"/>
                  <a:gd name="T19" fmla="*/ 2678 h 192"/>
                </a:gdLst>
                <a:ahLst/>
                <a:cxnLst>
                  <a:cxn ang="0">
                    <a:pos x="T1" y="T3"/>
                  </a:cxn>
                  <a:cxn ang="0">
                    <a:pos x="T5" y="T7"/>
                  </a:cxn>
                  <a:cxn ang="0">
                    <a:pos x="T9" y="T11"/>
                  </a:cxn>
                  <a:cxn ang="0">
                    <a:pos x="T13" y="T15"/>
                  </a:cxn>
                  <a:cxn ang="0">
                    <a:pos x="T17" y="T19"/>
                  </a:cxn>
                </a:cxnLst>
                <a:rect l="0" t="0" r="r" b="b"/>
                <a:pathLst>
                  <a:path w="24" h="192">
                    <a:moveTo>
                      <a:pt x="0" y="192"/>
                    </a:moveTo>
                    <a:lnTo>
                      <a:pt x="24" y="192"/>
                    </a:lnTo>
                    <a:lnTo>
                      <a:pt x="24" y="0"/>
                    </a:lnTo>
                    <a:lnTo>
                      <a:pt x="0" y="0"/>
                    </a:lnTo>
                    <a:lnTo>
                      <a:pt x="0" y="192"/>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21" name="Group 120"/>
            <p:cNvGrpSpPr>
              <a:grpSpLocks/>
            </p:cNvGrpSpPr>
            <p:nvPr/>
          </p:nvGrpSpPr>
          <p:grpSpPr bwMode="auto">
            <a:xfrm>
              <a:off x="4018" y="1468"/>
              <a:ext cx="3847" cy="1212"/>
              <a:chOff x="4018" y="1468"/>
              <a:chExt cx="3847" cy="1212"/>
            </a:xfrm>
          </p:grpSpPr>
          <p:sp>
            <p:nvSpPr>
              <p:cNvPr id="216" name="Freeform 99"/>
              <p:cNvSpPr>
                <a:spLocks/>
              </p:cNvSpPr>
              <p:nvPr/>
            </p:nvSpPr>
            <p:spPr bwMode="auto">
              <a:xfrm>
                <a:off x="4018" y="2488"/>
                <a:ext cx="27" cy="192"/>
              </a:xfrm>
              <a:custGeom>
                <a:avLst/>
                <a:gdLst>
                  <a:gd name="T0" fmla="+- 0 4018 4018"/>
                  <a:gd name="T1" fmla="*/ T0 w 27"/>
                  <a:gd name="T2" fmla="+- 0 2680 2488"/>
                  <a:gd name="T3" fmla="*/ 2680 h 192"/>
                  <a:gd name="T4" fmla="+- 0 4044 4018"/>
                  <a:gd name="T5" fmla="*/ T4 w 27"/>
                  <a:gd name="T6" fmla="+- 0 2680 2488"/>
                  <a:gd name="T7" fmla="*/ 2680 h 192"/>
                  <a:gd name="T8" fmla="+- 0 4044 4018"/>
                  <a:gd name="T9" fmla="*/ T8 w 27"/>
                  <a:gd name="T10" fmla="+- 0 2488 2488"/>
                  <a:gd name="T11" fmla="*/ 2488 h 192"/>
                  <a:gd name="T12" fmla="+- 0 4018 4018"/>
                  <a:gd name="T13" fmla="*/ T12 w 27"/>
                  <a:gd name="T14" fmla="+- 0 2488 2488"/>
                  <a:gd name="T15" fmla="*/ 2488 h 192"/>
                  <a:gd name="T16" fmla="+- 0 4018 4018"/>
                  <a:gd name="T17" fmla="*/ T16 w 27"/>
                  <a:gd name="T18" fmla="+- 0 2680 2488"/>
                  <a:gd name="T19" fmla="*/ 2680 h 192"/>
                </a:gdLst>
                <a:ahLst/>
                <a:cxnLst>
                  <a:cxn ang="0">
                    <a:pos x="T1" y="T3"/>
                  </a:cxn>
                  <a:cxn ang="0">
                    <a:pos x="T5" y="T7"/>
                  </a:cxn>
                  <a:cxn ang="0">
                    <a:pos x="T9" y="T11"/>
                  </a:cxn>
                  <a:cxn ang="0">
                    <a:pos x="T13" y="T15"/>
                  </a:cxn>
                  <a:cxn ang="0">
                    <a:pos x="T17" y="T19"/>
                  </a:cxn>
                </a:cxnLst>
                <a:rect l="0" t="0" r="r" b="b"/>
                <a:pathLst>
                  <a:path w="27" h="192">
                    <a:moveTo>
                      <a:pt x="0" y="192"/>
                    </a:moveTo>
                    <a:lnTo>
                      <a:pt x="26" y="192"/>
                    </a:lnTo>
                    <a:lnTo>
                      <a:pt x="26" y="0"/>
                    </a:lnTo>
                    <a:lnTo>
                      <a:pt x="0" y="0"/>
                    </a:lnTo>
                    <a:lnTo>
                      <a:pt x="0" y="192"/>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217" name="Picture 2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87" y="1468"/>
                <a:ext cx="578" cy="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 name="Group 121"/>
            <p:cNvGrpSpPr>
              <a:grpSpLocks/>
            </p:cNvGrpSpPr>
            <p:nvPr/>
          </p:nvGrpSpPr>
          <p:grpSpPr bwMode="auto">
            <a:xfrm>
              <a:off x="1520" y="1886"/>
              <a:ext cx="2" cy="800"/>
              <a:chOff x="1520" y="1886"/>
              <a:chExt cx="2" cy="800"/>
            </a:xfrm>
          </p:grpSpPr>
          <p:sp>
            <p:nvSpPr>
              <p:cNvPr id="215" name="Freeform 96"/>
              <p:cNvSpPr>
                <a:spLocks/>
              </p:cNvSpPr>
              <p:nvPr/>
            </p:nvSpPr>
            <p:spPr bwMode="auto">
              <a:xfrm>
                <a:off x="1520" y="1886"/>
                <a:ext cx="2" cy="800"/>
              </a:xfrm>
              <a:custGeom>
                <a:avLst/>
                <a:gdLst>
                  <a:gd name="T0" fmla="+- 0 1923 1923"/>
                  <a:gd name="T1" fmla="*/ 1923 h 800"/>
                  <a:gd name="T2" fmla="+- 0 2723 1923"/>
                  <a:gd name="T3" fmla="*/ 2723 h 800"/>
                </a:gdLst>
                <a:ahLst/>
                <a:cxnLst>
                  <a:cxn ang="0">
                    <a:pos x="0" y="T1"/>
                  </a:cxn>
                  <a:cxn ang="0">
                    <a:pos x="0" y="T3"/>
                  </a:cxn>
                </a:cxnLst>
                <a:rect l="0" t="0" r="r" b="b"/>
                <a:pathLst>
                  <a:path h="800">
                    <a:moveTo>
                      <a:pt x="0" y="0"/>
                    </a:moveTo>
                    <a:lnTo>
                      <a:pt x="0" y="800"/>
                    </a:lnTo>
                  </a:path>
                </a:pathLst>
              </a:custGeom>
              <a:noFill/>
              <a:ln w="1651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3" name="Group 122"/>
            <p:cNvGrpSpPr>
              <a:grpSpLocks/>
            </p:cNvGrpSpPr>
            <p:nvPr/>
          </p:nvGrpSpPr>
          <p:grpSpPr bwMode="auto">
            <a:xfrm>
              <a:off x="399" y="2731"/>
              <a:ext cx="2177" cy="2"/>
              <a:chOff x="399" y="2731"/>
              <a:chExt cx="2177" cy="2"/>
            </a:xfrm>
          </p:grpSpPr>
          <p:sp>
            <p:nvSpPr>
              <p:cNvPr id="214" name="Freeform 94"/>
              <p:cNvSpPr>
                <a:spLocks/>
              </p:cNvSpPr>
              <p:nvPr/>
            </p:nvSpPr>
            <p:spPr bwMode="auto">
              <a:xfrm>
                <a:off x="399" y="2731"/>
                <a:ext cx="2177" cy="2"/>
              </a:xfrm>
              <a:custGeom>
                <a:avLst/>
                <a:gdLst>
                  <a:gd name="T0" fmla="+- 0 399 399"/>
                  <a:gd name="T1" fmla="*/ T0 w 2177"/>
                  <a:gd name="T2" fmla="+- 0 2576 399"/>
                  <a:gd name="T3" fmla="*/ T2 w 2177"/>
                </a:gdLst>
                <a:ahLst/>
                <a:cxnLst>
                  <a:cxn ang="0">
                    <a:pos x="T1" y="0"/>
                  </a:cxn>
                  <a:cxn ang="0">
                    <a:pos x="T3" y="0"/>
                  </a:cxn>
                </a:cxnLst>
                <a:rect l="0" t="0" r="r" b="b"/>
                <a:pathLst>
                  <a:path w="2177">
                    <a:moveTo>
                      <a:pt x="0" y="0"/>
                    </a:moveTo>
                    <a:lnTo>
                      <a:pt x="2177" y="0"/>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4" name="Group 123"/>
            <p:cNvGrpSpPr>
              <a:grpSpLocks/>
            </p:cNvGrpSpPr>
            <p:nvPr/>
          </p:nvGrpSpPr>
          <p:grpSpPr bwMode="auto">
            <a:xfrm>
              <a:off x="407" y="2739"/>
              <a:ext cx="2" cy="425"/>
              <a:chOff x="407" y="2739"/>
              <a:chExt cx="2" cy="425"/>
            </a:xfrm>
          </p:grpSpPr>
          <p:sp>
            <p:nvSpPr>
              <p:cNvPr id="213" name="Freeform 92"/>
              <p:cNvSpPr>
                <a:spLocks/>
              </p:cNvSpPr>
              <p:nvPr/>
            </p:nvSpPr>
            <p:spPr bwMode="auto">
              <a:xfrm>
                <a:off x="407" y="2739"/>
                <a:ext cx="2" cy="425"/>
              </a:xfrm>
              <a:custGeom>
                <a:avLst/>
                <a:gdLst>
                  <a:gd name="T0" fmla="+- 0 2739 2739"/>
                  <a:gd name="T1" fmla="*/ 2739 h 425"/>
                  <a:gd name="T2" fmla="+- 0 3164 2739"/>
                  <a:gd name="T3" fmla="*/ 3164 h 425"/>
                </a:gdLst>
                <a:ahLst/>
                <a:cxnLst>
                  <a:cxn ang="0">
                    <a:pos x="0" y="T1"/>
                  </a:cxn>
                  <a:cxn ang="0">
                    <a:pos x="0" y="T3"/>
                  </a:cxn>
                </a:cxnLst>
                <a:rect l="0" t="0" r="r" b="b"/>
                <a:pathLst>
                  <a:path h="425">
                    <a:moveTo>
                      <a:pt x="0" y="0"/>
                    </a:moveTo>
                    <a:lnTo>
                      <a:pt x="0" y="425"/>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5" name="Group 124"/>
            <p:cNvGrpSpPr>
              <a:grpSpLocks/>
            </p:cNvGrpSpPr>
            <p:nvPr/>
          </p:nvGrpSpPr>
          <p:grpSpPr bwMode="auto">
            <a:xfrm>
              <a:off x="2568" y="2739"/>
              <a:ext cx="2" cy="425"/>
              <a:chOff x="2568" y="2739"/>
              <a:chExt cx="2" cy="425"/>
            </a:xfrm>
          </p:grpSpPr>
          <p:sp>
            <p:nvSpPr>
              <p:cNvPr id="212" name="Freeform 90"/>
              <p:cNvSpPr>
                <a:spLocks/>
              </p:cNvSpPr>
              <p:nvPr/>
            </p:nvSpPr>
            <p:spPr bwMode="auto">
              <a:xfrm>
                <a:off x="2568" y="2739"/>
                <a:ext cx="2" cy="425"/>
              </a:xfrm>
              <a:custGeom>
                <a:avLst/>
                <a:gdLst>
                  <a:gd name="T0" fmla="+- 0 2739 2739"/>
                  <a:gd name="T1" fmla="*/ 2739 h 425"/>
                  <a:gd name="T2" fmla="+- 0 3164 2739"/>
                  <a:gd name="T3" fmla="*/ 3164 h 425"/>
                </a:gdLst>
                <a:ahLst/>
                <a:cxnLst>
                  <a:cxn ang="0">
                    <a:pos x="0" y="T1"/>
                  </a:cxn>
                  <a:cxn ang="0">
                    <a:pos x="0" y="T3"/>
                  </a:cxn>
                </a:cxnLst>
                <a:rect l="0" t="0" r="r" b="b"/>
                <a:pathLst>
                  <a:path h="425">
                    <a:moveTo>
                      <a:pt x="0" y="0"/>
                    </a:moveTo>
                    <a:lnTo>
                      <a:pt x="0" y="425"/>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6" name="Group 125"/>
            <p:cNvGrpSpPr>
              <a:grpSpLocks/>
            </p:cNvGrpSpPr>
            <p:nvPr/>
          </p:nvGrpSpPr>
          <p:grpSpPr bwMode="auto">
            <a:xfrm>
              <a:off x="399" y="3173"/>
              <a:ext cx="2177" cy="2"/>
              <a:chOff x="399" y="3173"/>
              <a:chExt cx="2177" cy="2"/>
            </a:xfrm>
          </p:grpSpPr>
          <p:sp>
            <p:nvSpPr>
              <p:cNvPr id="211" name="Freeform 88"/>
              <p:cNvSpPr>
                <a:spLocks/>
              </p:cNvSpPr>
              <p:nvPr/>
            </p:nvSpPr>
            <p:spPr bwMode="auto">
              <a:xfrm>
                <a:off x="399" y="3173"/>
                <a:ext cx="2177" cy="2"/>
              </a:xfrm>
              <a:custGeom>
                <a:avLst/>
                <a:gdLst>
                  <a:gd name="T0" fmla="+- 0 399 399"/>
                  <a:gd name="T1" fmla="*/ T0 w 2177"/>
                  <a:gd name="T2" fmla="+- 0 2576 399"/>
                  <a:gd name="T3" fmla="*/ T2 w 2177"/>
                </a:gdLst>
                <a:ahLst/>
                <a:cxnLst>
                  <a:cxn ang="0">
                    <a:pos x="T1" y="0"/>
                  </a:cxn>
                  <a:cxn ang="0">
                    <a:pos x="T3" y="0"/>
                  </a:cxn>
                </a:cxnLst>
                <a:rect l="0" t="0" r="r" b="b"/>
                <a:pathLst>
                  <a:path w="2177">
                    <a:moveTo>
                      <a:pt x="0" y="0"/>
                    </a:moveTo>
                    <a:lnTo>
                      <a:pt x="2177" y="0"/>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7" name="Group 126"/>
            <p:cNvGrpSpPr>
              <a:grpSpLocks/>
            </p:cNvGrpSpPr>
            <p:nvPr/>
          </p:nvGrpSpPr>
          <p:grpSpPr bwMode="auto">
            <a:xfrm>
              <a:off x="1520" y="9"/>
              <a:ext cx="3626" cy="3390"/>
              <a:chOff x="1520" y="9"/>
              <a:chExt cx="3626" cy="3390"/>
            </a:xfrm>
          </p:grpSpPr>
          <p:sp>
            <p:nvSpPr>
              <p:cNvPr id="200" name="Freeform 86"/>
              <p:cNvSpPr>
                <a:spLocks/>
              </p:cNvSpPr>
              <p:nvPr/>
            </p:nvSpPr>
            <p:spPr bwMode="auto">
              <a:xfrm>
                <a:off x="1520" y="3181"/>
                <a:ext cx="2" cy="218"/>
              </a:xfrm>
              <a:custGeom>
                <a:avLst/>
                <a:gdLst>
                  <a:gd name="T0" fmla="+- 0 3181 3181"/>
                  <a:gd name="T1" fmla="*/ 3181 h 218"/>
                  <a:gd name="T2" fmla="+- 0 3399 3181"/>
                  <a:gd name="T3" fmla="*/ 3399 h 218"/>
                </a:gdLst>
                <a:ahLst/>
                <a:cxnLst>
                  <a:cxn ang="0">
                    <a:pos x="0" y="T1"/>
                  </a:cxn>
                  <a:cxn ang="0">
                    <a:pos x="0" y="T3"/>
                  </a:cxn>
                </a:cxnLst>
                <a:rect l="0" t="0" r="r" b="b"/>
                <a:pathLst>
                  <a:path h="218">
                    <a:moveTo>
                      <a:pt x="0" y="0"/>
                    </a:moveTo>
                    <a:lnTo>
                      <a:pt x="0" y="218"/>
                    </a:lnTo>
                  </a:path>
                </a:pathLst>
              </a:custGeom>
              <a:noFill/>
              <a:ln w="1651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201" name="Picture 20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1" y="9"/>
                <a:ext cx="2165" cy="442"/>
              </a:xfrm>
              <a:prstGeom prst="rect">
                <a:avLst/>
              </a:prstGeom>
              <a:noFill/>
              <a:ln>
                <a:noFill/>
              </a:ln>
              <a:effectLst>
                <a:softEdge rad="495300"/>
              </a:effectLst>
              <a:scene3d>
                <a:camera prst="orthographicFront">
                  <a:rot lat="0" lon="21299999"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2" name="Picture 2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63" y="158"/>
                <a:ext cx="96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 name="Picture 20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1" y="686"/>
                <a:ext cx="2165" cy="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 name="Picture 20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56" y="846"/>
                <a:ext cx="11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 name="Picture 20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79" y="840"/>
                <a:ext cx="64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 name="Picture 20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1" y="1362"/>
                <a:ext cx="2165" cy="43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7" name="Picture 20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46" y="1509"/>
                <a:ext cx="37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 name="Picture 20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11" y="1503"/>
                <a:ext cx="25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 name="Picture 20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99" y="1506"/>
                <a:ext cx="93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0" name="Picture 20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81" y="2039"/>
                <a:ext cx="2165"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8" name="Group 127"/>
            <p:cNvGrpSpPr>
              <a:grpSpLocks/>
            </p:cNvGrpSpPr>
            <p:nvPr/>
          </p:nvGrpSpPr>
          <p:grpSpPr bwMode="auto">
            <a:xfrm>
              <a:off x="390" y="2194"/>
              <a:ext cx="4822" cy="1656"/>
              <a:chOff x="390" y="2194"/>
              <a:chExt cx="4822" cy="1656"/>
            </a:xfrm>
          </p:grpSpPr>
          <p:sp>
            <p:nvSpPr>
              <p:cNvPr id="167" name="Freeform 74"/>
              <p:cNvSpPr>
                <a:spLocks/>
              </p:cNvSpPr>
              <p:nvPr/>
            </p:nvSpPr>
            <p:spPr bwMode="auto">
              <a:xfrm>
                <a:off x="3304" y="2194"/>
                <a:ext cx="657" cy="182"/>
              </a:xfrm>
              <a:custGeom>
                <a:avLst/>
                <a:gdLst>
                  <a:gd name="T0" fmla="+- 0 3354 3304"/>
                  <a:gd name="T1" fmla="*/ T0 w 657"/>
                  <a:gd name="T2" fmla="+- 0 2328 2194"/>
                  <a:gd name="T3" fmla="*/ 2328 h 182"/>
                  <a:gd name="T4" fmla="+- 0 3304 3304"/>
                  <a:gd name="T5" fmla="*/ T4 w 657"/>
                  <a:gd name="T6" fmla="+- 0 2328 2194"/>
                  <a:gd name="T7" fmla="*/ 2328 h 182"/>
                  <a:gd name="T8" fmla="+- 0 3304 3304"/>
                  <a:gd name="T9" fmla="*/ T8 w 657"/>
                  <a:gd name="T10" fmla="+- 0 2332 2194"/>
                  <a:gd name="T11" fmla="*/ 2332 h 182"/>
                  <a:gd name="T12" fmla="+- 0 3354 3304"/>
                  <a:gd name="T13" fmla="*/ T12 w 657"/>
                  <a:gd name="T14" fmla="+- 0 2332 2194"/>
                  <a:gd name="T15" fmla="*/ 2332 h 182"/>
                  <a:gd name="T16" fmla="+- 0 3354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50" y="134"/>
                    </a:moveTo>
                    <a:lnTo>
                      <a:pt x="0" y="134"/>
                    </a:lnTo>
                    <a:lnTo>
                      <a:pt x="0" y="138"/>
                    </a:lnTo>
                    <a:lnTo>
                      <a:pt x="50" y="138"/>
                    </a:lnTo>
                    <a:lnTo>
                      <a:pt x="50"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8" name="Freeform 73"/>
              <p:cNvSpPr>
                <a:spLocks/>
              </p:cNvSpPr>
              <p:nvPr/>
            </p:nvSpPr>
            <p:spPr bwMode="auto">
              <a:xfrm>
                <a:off x="3304" y="2194"/>
                <a:ext cx="657" cy="182"/>
              </a:xfrm>
              <a:custGeom>
                <a:avLst/>
                <a:gdLst>
                  <a:gd name="T0" fmla="+- 0 3355 3304"/>
                  <a:gd name="T1" fmla="*/ T0 w 657"/>
                  <a:gd name="T2" fmla="+- 0 2221 2194"/>
                  <a:gd name="T3" fmla="*/ 2221 h 182"/>
                  <a:gd name="T4" fmla="+- 0 3334 3304"/>
                  <a:gd name="T5" fmla="*/ T4 w 657"/>
                  <a:gd name="T6" fmla="+- 0 2221 2194"/>
                  <a:gd name="T7" fmla="*/ 2221 h 182"/>
                  <a:gd name="T8" fmla="+- 0 3390 3304"/>
                  <a:gd name="T9" fmla="*/ T8 w 657"/>
                  <a:gd name="T10" fmla="+- 0 2332 2194"/>
                  <a:gd name="T11" fmla="*/ 2332 h 182"/>
                  <a:gd name="T12" fmla="+- 0 3393 3304"/>
                  <a:gd name="T13" fmla="*/ T12 w 657"/>
                  <a:gd name="T14" fmla="+- 0 2332 2194"/>
                  <a:gd name="T15" fmla="*/ 2332 h 182"/>
                  <a:gd name="T16" fmla="+- 0 3408 3304"/>
                  <a:gd name="T17" fmla="*/ T16 w 657"/>
                  <a:gd name="T18" fmla="+- 0 2303 2194"/>
                  <a:gd name="T19" fmla="*/ 2303 h 182"/>
                  <a:gd name="T20" fmla="+- 0 3397 3304"/>
                  <a:gd name="T21" fmla="*/ T20 w 657"/>
                  <a:gd name="T22" fmla="+- 0 2303 2194"/>
                  <a:gd name="T23" fmla="*/ 2303 h 182"/>
                  <a:gd name="T24" fmla="+- 0 3355 3304"/>
                  <a:gd name="T25" fmla="*/ T24 w 657"/>
                  <a:gd name="T26" fmla="+- 0 2221 2194"/>
                  <a:gd name="T27" fmla="*/ 2221 h 182"/>
                </a:gdLst>
                <a:ahLst/>
                <a:cxnLst>
                  <a:cxn ang="0">
                    <a:pos x="T1" y="T3"/>
                  </a:cxn>
                  <a:cxn ang="0">
                    <a:pos x="T5" y="T7"/>
                  </a:cxn>
                  <a:cxn ang="0">
                    <a:pos x="T9" y="T11"/>
                  </a:cxn>
                  <a:cxn ang="0">
                    <a:pos x="T13" y="T15"/>
                  </a:cxn>
                  <a:cxn ang="0">
                    <a:pos x="T17" y="T19"/>
                  </a:cxn>
                  <a:cxn ang="0">
                    <a:pos x="T21" y="T23"/>
                  </a:cxn>
                  <a:cxn ang="0">
                    <a:pos x="T25" y="T27"/>
                  </a:cxn>
                </a:cxnLst>
                <a:rect l="0" t="0" r="r" b="b"/>
                <a:pathLst>
                  <a:path w="657" h="182">
                    <a:moveTo>
                      <a:pt x="51" y="27"/>
                    </a:moveTo>
                    <a:lnTo>
                      <a:pt x="30" y="27"/>
                    </a:lnTo>
                    <a:lnTo>
                      <a:pt x="86" y="138"/>
                    </a:lnTo>
                    <a:lnTo>
                      <a:pt x="89" y="138"/>
                    </a:lnTo>
                    <a:lnTo>
                      <a:pt x="104" y="109"/>
                    </a:lnTo>
                    <a:lnTo>
                      <a:pt x="93" y="109"/>
                    </a:lnTo>
                    <a:lnTo>
                      <a:pt x="5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9" name="Freeform 72"/>
              <p:cNvSpPr>
                <a:spLocks/>
              </p:cNvSpPr>
              <p:nvPr/>
            </p:nvSpPr>
            <p:spPr bwMode="auto">
              <a:xfrm>
                <a:off x="3304" y="2194"/>
                <a:ext cx="657" cy="182"/>
              </a:xfrm>
              <a:custGeom>
                <a:avLst/>
                <a:gdLst>
                  <a:gd name="T0" fmla="+- 0 3490 3304"/>
                  <a:gd name="T1" fmla="*/ T0 w 657"/>
                  <a:gd name="T2" fmla="+- 0 2328 2194"/>
                  <a:gd name="T3" fmla="*/ 2328 h 182"/>
                  <a:gd name="T4" fmla="+- 0 3429 3304"/>
                  <a:gd name="T5" fmla="*/ T4 w 657"/>
                  <a:gd name="T6" fmla="+- 0 2328 2194"/>
                  <a:gd name="T7" fmla="*/ 2328 h 182"/>
                  <a:gd name="T8" fmla="+- 0 3429 3304"/>
                  <a:gd name="T9" fmla="*/ T8 w 657"/>
                  <a:gd name="T10" fmla="+- 0 2332 2194"/>
                  <a:gd name="T11" fmla="*/ 2332 h 182"/>
                  <a:gd name="T12" fmla="+- 0 3490 3304"/>
                  <a:gd name="T13" fmla="*/ T12 w 657"/>
                  <a:gd name="T14" fmla="+- 0 2332 2194"/>
                  <a:gd name="T15" fmla="*/ 2332 h 182"/>
                  <a:gd name="T16" fmla="+- 0 3490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186" y="134"/>
                    </a:moveTo>
                    <a:lnTo>
                      <a:pt x="125" y="134"/>
                    </a:lnTo>
                    <a:lnTo>
                      <a:pt x="125" y="138"/>
                    </a:lnTo>
                    <a:lnTo>
                      <a:pt x="186" y="138"/>
                    </a:lnTo>
                    <a:lnTo>
                      <a:pt x="186"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0" name="Freeform 71"/>
              <p:cNvSpPr>
                <a:spLocks/>
              </p:cNvSpPr>
              <p:nvPr/>
            </p:nvSpPr>
            <p:spPr bwMode="auto">
              <a:xfrm>
                <a:off x="3304" y="2194"/>
                <a:ext cx="657" cy="182"/>
              </a:xfrm>
              <a:custGeom>
                <a:avLst/>
                <a:gdLst>
                  <a:gd name="T0" fmla="+- 0 3345 3304"/>
                  <a:gd name="T1" fmla="*/ T0 w 657"/>
                  <a:gd name="T2" fmla="+- 0 2200 2194"/>
                  <a:gd name="T3" fmla="*/ 2200 h 182"/>
                  <a:gd name="T4" fmla="+- 0 3304 3304"/>
                  <a:gd name="T5" fmla="*/ T4 w 657"/>
                  <a:gd name="T6" fmla="+- 0 2200 2194"/>
                  <a:gd name="T7" fmla="*/ 2200 h 182"/>
                  <a:gd name="T8" fmla="+- 0 3304 3304"/>
                  <a:gd name="T9" fmla="*/ T8 w 657"/>
                  <a:gd name="T10" fmla="+- 0 2204 2194"/>
                  <a:gd name="T11" fmla="*/ 2204 h 182"/>
                  <a:gd name="T12" fmla="+- 0 3310 3304"/>
                  <a:gd name="T13" fmla="*/ T12 w 657"/>
                  <a:gd name="T14" fmla="+- 0 2204 2194"/>
                  <a:gd name="T15" fmla="*/ 2204 h 182"/>
                  <a:gd name="T16" fmla="+- 0 3314 3304"/>
                  <a:gd name="T17" fmla="*/ T16 w 657"/>
                  <a:gd name="T18" fmla="+- 0 2204 2194"/>
                  <a:gd name="T19" fmla="*/ 2204 h 182"/>
                  <a:gd name="T20" fmla="+- 0 3324 3304"/>
                  <a:gd name="T21" fmla="*/ T20 w 657"/>
                  <a:gd name="T22" fmla="+- 0 2317 2194"/>
                  <a:gd name="T23" fmla="*/ 2317 h 182"/>
                  <a:gd name="T24" fmla="+- 0 3323 3304"/>
                  <a:gd name="T25" fmla="*/ T24 w 657"/>
                  <a:gd name="T26" fmla="+- 0 2321 2194"/>
                  <a:gd name="T27" fmla="*/ 2321 h 182"/>
                  <a:gd name="T28" fmla="+- 0 3319 3304"/>
                  <a:gd name="T29" fmla="*/ T28 w 657"/>
                  <a:gd name="T30" fmla="+- 0 2327 2194"/>
                  <a:gd name="T31" fmla="*/ 2327 h 182"/>
                  <a:gd name="T32" fmla="+- 0 3315 3304"/>
                  <a:gd name="T33" fmla="*/ T32 w 657"/>
                  <a:gd name="T34" fmla="+- 0 2328 2194"/>
                  <a:gd name="T35" fmla="*/ 2328 h 182"/>
                  <a:gd name="T36" fmla="+- 0 3343 3304"/>
                  <a:gd name="T37" fmla="*/ T36 w 657"/>
                  <a:gd name="T38" fmla="+- 0 2328 2194"/>
                  <a:gd name="T39" fmla="*/ 2328 h 182"/>
                  <a:gd name="T40" fmla="+- 0 3339 3304"/>
                  <a:gd name="T41" fmla="*/ T40 w 657"/>
                  <a:gd name="T42" fmla="+- 0 2327 2194"/>
                  <a:gd name="T43" fmla="*/ 2327 h 182"/>
                  <a:gd name="T44" fmla="+- 0 3335 3304"/>
                  <a:gd name="T45" fmla="*/ T44 w 657"/>
                  <a:gd name="T46" fmla="+- 0 2322 2194"/>
                  <a:gd name="T47" fmla="*/ 2322 h 182"/>
                  <a:gd name="T48" fmla="+- 0 3334 3304"/>
                  <a:gd name="T49" fmla="*/ T48 w 657"/>
                  <a:gd name="T50" fmla="+- 0 2317 2194"/>
                  <a:gd name="T51" fmla="*/ 2317 h 182"/>
                  <a:gd name="T52" fmla="+- 0 3334 3304"/>
                  <a:gd name="T53" fmla="*/ T52 w 657"/>
                  <a:gd name="T54" fmla="+- 0 2221 2194"/>
                  <a:gd name="T55" fmla="*/ 2221 h 182"/>
                  <a:gd name="T56" fmla="+- 0 3355 3304"/>
                  <a:gd name="T57" fmla="*/ T56 w 657"/>
                  <a:gd name="T58" fmla="+- 0 2221 2194"/>
                  <a:gd name="T59" fmla="*/ 2221 h 182"/>
                  <a:gd name="T60" fmla="+- 0 3345 3304"/>
                  <a:gd name="T61" fmla="*/ T60 w 657"/>
                  <a:gd name="T62" fmla="+- 0 2200 2194"/>
                  <a:gd name="T63" fmla="*/ 220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7" h="182">
                    <a:moveTo>
                      <a:pt x="41" y="6"/>
                    </a:moveTo>
                    <a:lnTo>
                      <a:pt x="0" y="6"/>
                    </a:lnTo>
                    <a:lnTo>
                      <a:pt x="0" y="10"/>
                    </a:lnTo>
                    <a:lnTo>
                      <a:pt x="6" y="10"/>
                    </a:lnTo>
                    <a:lnTo>
                      <a:pt x="10" y="10"/>
                    </a:lnTo>
                    <a:lnTo>
                      <a:pt x="20" y="123"/>
                    </a:lnTo>
                    <a:lnTo>
                      <a:pt x="19" y="127"/>
                    </a:lnTo>
                    <a:lnTo>
                      <a:pt x="15" y="133"/>
                    </a:lnTo>
                    <a:lnTo>
                      <a:pt x="11" y="134"/>
                    </a:lnTo>
                    <a:lnTo>
                      <a:pt x="39" y="134"/>
                    </a:lnTo>
                    <a:lnTo>
                      <a:pt x="35" y="133"/>
                    </a:lnTo>
                    <a:lnTo>
                      <a:pt x="31" y="128"/>
                    </a:lnTo>
                    <a:lnTo>
                      <a:pt x="30" y="123"/>
                    </a:lnTo>
                    <a:lnTo>
                      <a:pt x="30" y="27"/>
                    </a:lnTo>
                    <a:lnTo>
                      <a:pt x="51" y="27"/>
                    </a:lnTo>
                    <a:lnTo>
                      <a:pt x="41"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1" name="Freeform 70"/>
              <p:cNvSpPr>
                <a:spLocks/>
              </p:cNvSpPr>
              <p:nvPr/>
            </p:nvSpPr>
            <p:spPr bwMode="auto">
              <a:xfrm>
                <a:off x="3304" y="2194"/>
                <a:ext cx="657" cy="182"/>
              </a:xfrm>
              <a:custGeom>
                <a:avLst/>
                <a:gdLst>
                  <a:gd name="T0" fmla="+- 0 3470 3304"/>
                  <a:gd name="T1" fmla="*/ T0 w 657"/>
                  <a:gd name="T2" fmla="+- 0 2221 2194"/>
                  <a:gd name="T3" fmla="*/ 2221 h 182"/>
                  <a:gd name="T4" fmla="+- 0 3449 3304"/>
                  <a:gd name="T5" fmla="*/ T4 w 657"/>
                  <a:gd name="T6" fmla="+- 0 2221 2194"/>
                  <a:gd name="T7" fmla="*/ 2221 h 182"/>
                  <a:gd name="T8" fmla="+- 0 3449 3304"/>
                  <a:gd name="T9" fmla="*/ T8 w 657"/>
                  <a:gd name="T10" fmla="+- 0 2317 2194"/>
                  <a:gd name="T11" fmla="*/ 2317 h 182"/>
                  <a:gd name="T12" fmla="+- 0 3448 3304"/>
                  <a:gd name="T13" fmla="*/ T12 w 657"/>
                  <a:gd name="T14" fmla="+- 0 2321 2194"/>
                  <a:gd name="T15" fmla="*/ 2321 h 182"/>
                  <a:gd name="T16" fmla="+- 0 3444 3304"/>
                  <a:gd name="T17" fmla="*/ T16 w 657"/>
                  <a:gd name="T18" fmla="+- 0 2327 2194"/>
                  <a:gd name="T19" fmla="*/ 2327 h 182"/>
                  <a:gd name="T20" fmla="+- 0 3440 3304"/>
                  <a:gd name="T21" fmla="*/ T20 w 657"/>
                  <a:gd name="T22" fmla="+- 0 2328 2194"/>
                  <a:gd name="T23" fmla="*/ 2328 h 182"/>
                  <a:gd name="T24" fmla="+- 0 3480 3304"/>
                  <a:gd name="T25" fmla="*/ T24 w 657"/>
                  <a:gd name="T26" fmla="+- 0 2328 2194"/>
                  <a:gd name="T27" fmla="*/ 2328 h 182"/>
                  <a:gd name="T28" fmla="+- 0 3475 3304"/>
                  <a:gd name="T29" fmla="*/ T28 w 657"/>
                  <a:gd name="T30" fmla="+- 0 2327 2194"/>
                  <a:gd name="T31" fmla="*/ 2327 h 182"/>
                  <a:gd name="T32" fmla="+- 0 3471 3304"/>
                  <a:gd name="T33" fmla="*/ T32 w 657"/>
                  <a:gd name="T34" fmla="+- 0 2322 2194"/>
                  <a:gd name="T35" fmla="*/ 2322 h 182"/>
                  <a:gd name="T36" fmla="+- 0 3470 3304"/>
                  <a:gd name="T37" fmla="*/ T36 w 657"/>
                  <a:gd name="T38" fmla="+- 0 2317 2194"/>
                  <a:gd name="T39" fmla="*/ 2317 h 182"/>
                  <a:gd name="T40" fmla="+- 0 3470 3304"/>
                  <a:gd name="T41" fmla="*/ T40 w 657"/>
                  <a:gd name="T42" fmla="+- 0 2221 2194"/>
                  <a:gd name="T43" fmla="*/ 2221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657" h="182">
                    <a:moveTo>
                      <a:pt x="166" y="27"/>
                    </a:moveTo>
                    <a:lnTo>
                      <a:pt x="145" y="27"/>
                    </a:lnTo>
                    <a:lnTo>
                      <a:pt x="145" y="123"/>
                    </a:lnTo>
                    <a:lnTo>
                      <a:pt x="144" y="127"/>
                    </a:lnTo>
                    <a:lnTo>
                      <a:pt x="140" y="133"/>
                    </a:lnTo>
                    <a:lnTo>
                      <a:pt x="136" y="134"/>
                    </a:lnTo>
                    <a:lnTo>
                      <a:pt x="176" y="134"/>
                    </a:lnTo>
                    <a:lnTo>
                      <a:pt x="171" y="133"/>
                    </a:lnTo>
                    <a:lnTo>
                      <a:pt x="167" y="128"/>
                    </a:lnTo>
                    <a:lnTo>
                      <a:pt x="166" y="123"/>
                    </a:lnTo>
                    <a:lnTo>
                      <a:pt x="166"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2" name="Freeform 69"/>
              <p:cNvSpPr>
                <a:spLocks/>
              </p:cNvSpPr>
              <p:nvPr/>
            </p:nvSpPr>
            <p:spPr bwMode="auto">
              <a:xfrm>
                <a:off x="3304" y="2194"/>
                <a:ext cx="657" cy="182"/>
              </a:xfrm>
              <a:custGeom>
                <a:avLst/>
                <a:gdLst>
                  <a:gd name="T0" fmla="+- 0 3490 3304"/>
                  <a:gd name="T1" fmla="*/ T0 w 657"/>
                  <a:gd name="T2" fmla="+- 0 2200 2194"/>
                  <a:gd name="T3" fmla="*/ 2200 h 182"/>
                  <a:gd name="T4" fmla="+- 0 3449 3304"/>
                  <a:gd name="T5" fmla="*/ T4 w 657"/>
                  <a:gd name="T6" fmla="+- 0 2200 2194"/>
                  <a:gd name="T7" fmla="*/ 2200 h 182"/>
                  <a:gd name="T8" fmla="+- 0 3397 3304"/>
                  <a:gd name="T9" fmla="*/ T8 w 657"/>
                  <a:gd name="T10" fmla="+- 0 2303 2194"/>
                  <a:gd name="T11" fmla="*/ 2303 h 182"/>
                  <a:gd name="T12" fmla="+- 0 3408 3304"/>
                  <a:gd name="T13" fmla="*/ T12 w 657"/>
                  <a:gd name="T14" fmla="+- 0 2303 2194"/>
                  <a:gd name="T15" fmla="*/ 2303 h 182"/>
                  <a:gd name="T16" fmla="+- 0 3449 3304"/>
                  <a:gd name="T17" fmla="*/ T16 w 657"/>
                  <a:gd name="T18" fmla="+- 0 2221 2194"/>
                  <a:gd name="T19" fmla="*/ 2221 h 182"/>
                  <a:gd name="T20" fmla="+- 0 3470 3304"/>
                  <a:gd name="T21" fmla="*/ T20 w 657"/>
                  <a:gd name="T22" fmla="+- 0 2221 2194"/>
                  <a:gd name="T23" fmla="*/ 2221 h 182"/>
                  <a:gd name="T24" fmla="+- 0 3470 3304"/>
                  <a:gd name="T25" fmla="*/ T24 w 657"/>
                  <a:gd name="T26" fmla="+- 0 2216 2194"/>
                  <a:gd name="T27" fmla="*/ 2216 h 182"/>
                  <a:gd name="T28" fmla="+- 0 3470 3304"/>
                  <a:gd name="T29" fmla="*/ T28 w 657"/>
                  <a:gd name="T30" fmla="+- 0 2211 2194"/>
                  <a:gd name="T31" fmla="*/ 2211 h 182"/>
                  <a:gd name="T32" fmla="+- 0 3475 3304"/>
                  <a:gd name="T33" fmla="*/ T32 w 657"/>
                  <a:gd name="T34" fmla="+- 0 2205 2194"/>
                  <a:gd name="T35" fmla="*/ 2205 h 182"/>
                  <a:gd name="T36" fmla="+- 0 3479 3304"/>
                  <a:gd name="T37" fmla="*/ T36 w 657"/>
                  <a:gd name="T38" fmla="+- 0 2204 2194"/>
                  <a:gd name="T39" fmla="*/ 2204 h 182"/>
                  <a:gd name="T40" fmla="+- 0 3490 3304"/>
                  <a:gd name="T41" fmla="*/ T40 w 657"/>
                  <a:gd name="T42" fmla="+- 0 2204 2194"/>
                  <a:gd name="T43" fmla="*/ 2204 h 182"/>
                  <a:gd name="T44" fmla="+- 0 3490 3304"/>
                  <a:gd name="T45" fmla="*/ T44 w 657"/>
                  <a:gd name="T46" fmla="+- 0 2200 2194"/>
                  <a:gd name="T47" fmla="*/ 220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57" h="182">
                    <a:moveTo>
                      <a:pt x="186" y="6"/>
                    </a:moveTo>
                    <a:lnTo>
                      <a:pt x="145" y="6"/>
                    </a:lnTo>
                    <a:lnTo>
                      <a:pt x="93" y="109"/>
                    </a:lnTo>
                    <a:lnTo>
                      <a:pt x="104" y="109"/>
                    </a:lnTo>
                    <a:lnTo>
                      <a:pt x="145" y="27"/>
                    </a:lnTo>
                    <a:lnTo>
                      <a:pt x="166" y="27"/>
                    </a:lnTo>
                    <a:lnTo>
                      <a:pt x="166" y="22"/>
                    </a:lnTo>
                    <a:lnTo>
                      <a:pt x="166" y="17"/>
                    </a:lnTo>
                    <a:lnTo>
                      <a:pt x="171" y="11"/>
                    </a:lnTo>
                    <a:lnTo>
                      <a:pt x="175" y="10"/>
                    </a:lnTo>
                    <a:lnTo>
                      <a:pt x="186" y="10"/>
                    </a:lnTo>
                    <a:lnTo>
                      <a:pt x="18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3" name="Freeform 68"/>
              <p:cNvSpPr>
                <a:spLocks/>
              </p:cNvSpPr>
              <p:nvPr/>
            </p:nvSpPr>
            <p:spPr bwMode="auto">
              <a:xfrm>
                <a:off x="3304" y="2194"/>
                <a:ext cx="657" cy="182"/>
              </a:xfrm>
              <a:custGeom>
                <a:avLst/>
                <a:gdLst>
                  <a:gd name="T0" fmla="+- 0 3564 3304"/>
                  <a:gd name="T1" fmla="*/ T0 w 657"/>
                  <a:gd name="T2" fmla="+- 0 2240 2194"/>
                  <a:gd name="T3" fmla="*/ 2240 h 182"/>
                  <a:gd name="T4" fmla="+- 0 3541 3304"/>
                  <a:gd name="T5" fmla="*/ T4 w 657"/>
                  <a:gd name="T6" fmla="+- 0 2240 2194"/>
                  <a:gd name="T7" fmla="*/ 2240 h 182"/>
                  <a:gd name="T8" fmla="+- 0 3533 3304"/>
                  <a:gd name="T9" fmla="*/ T8 w 657"/>
                  <a:gd name="T10" fmla="+- 0 2242 2194"/>
                  <a:gd name="T11" fmla="*/ 2242 h 182"/>
                  <a:gd name="T12" fmla="+- 0 3519 3304"/>
                  <a:gd name="T13" fmla="*/ T12 w 657"/>
                  <a:gd name="T14" fmla="+- 0 2250 2194"/>
                  <a:gd name="T15" fmla="*/ 2250 h 182"/>
                  <a:gd name="T16" fmla="+- 0 3513 3304"/>
                  <a:gd name="T17" fmla="*/ T16 w 657"/>
                  <a:gd name="T18" fmla="+- 0 2256 2194"/>
                  <a:gd name="T19" fmla="*/ 2256 h 182"/>
                  <a:gd name="T20" fmla="+- 0 3504 3304"/>
                  <a:gd name="T21" fmla="*/ T20 w 657"/>
                  <a:gd name="T22" fmla="+- 0 2272 2194"/>
                  <a:gd name="T23" fmla="*/ 2272 h 182"/>
                  <a:gd name="T24" fmla="+- 0 3502 3304"/>
                  <a:gd name="T25" fmla="*/ T24 w 657"/>
                  <a:gd name="T26" fmla="+- 0 2280 2194"/>
                  <a:gd name="T27" fmla="*/ 2280 h 182"/>
                  <a:gd name="T28" fmla="+- 0 3502 3304"/>
                  <a:gd name="T29" fmla="*/ T28 w 657"/>
                  <a:gd name="T30" fmla="+- 0 2299 2194"/>
                  <a:gd name="T31" fmla="*/ 2299 h 182"/>
                  <a:gd name="T32" fmla="+- 0 3505 3304"/>
                  <a:gd name="T33" fmla="*/ T32 w 657"/>
                  <a:gd name="T34" fmla="+- 0 2310 2194"/>
                  <a:gd name="T35" fmla="*/ 2310 h 182"/>
                  <a:gd name="T36" fmla="+- 0 3522 3304"/>
                  <a:gd name="T37" fmla="*/ T36 w 657"/>
                  <a:gd name="T38" fmla="+- 0 2329 2194"/>
                  <a:gd name="T39" fmla="*/ 2329 h 182"/>
                  <a:gd name="T40" fmla="+- 0 3533 3304"/>
                  <a:gd name="T41" fmla="*/ T40 w 657"/>
                  <a:gd name="T42" fmla="+- 0 2335 2194"/>
                  <a:gd name="T43" fmla="*/ 2335 h 182"/>
                  <a:gd name="T44" fmla="+- 0 3557 3304"/>
                  <a:gd name="T45" fmla="*/ T44 w 657"/>
                  <a:gd name="T46" fmla="+- 0 2335 2194"/>
                  <a:gd name="T47" fmla="*/ 2335 h 182"/>
                  <a:gd name="T48" fmla="+- 0 3565 3304"/>
                  <a:gd name="T49" fmla="*/ T48 w 657"/>
                  <a:gd name="T50" fmla="+- 0 2333 2194"/>
                  <a:gd name="T51" fmla="*/ 2333 h 182"/>
                  <a:gd name="T52" fmla="+- 0 3574 3304"/>
                  <a:gd name="T53" fmla="*/ T52 w 657"/>
                  <a:gd name="T54" fmla="+- 0 2328 2194"/>
                  <a:gd name="T55" fmla="*/ 2328 h 182"/>
                  <a:gd name="T56" fmla="+- 0 3543 3304"/>
                  <a:gd name="T57" fmla="*/ T56 w 657"/>
                  <a:gd name="T58" fmla="+- 0 2328 2194"/>
                  <a:gd name="T59" fmla="*/ 2328 h 182"/>
                  <a:gd name="T60" fmla="+- 0 3536 3304"/>
                  <a:gd name="T61" fmla="*/ T60 w 657"/>
                  <a:gd name="T62" fmla="+- 0 2323 2194"/>
                  <a:gd name="T63" fmla="*/ 2323 h 182"/>
                  <a:gd name="T64" fmla="+- 0 3525 3304"/>
                  <a:gd name="T65" fmla="*/ T64 w 657"/>
                  <a:gd name="T66" fmla="+- 0 2304 2194"/>
                  <a:gd name="T67" fmla="*/ 2304 h 182"/>
                  <a:gd name="T68" fmla="+- 0 3522 3304"/>
                  <a:gd name="T69" fmla="*/ T68 w 657"/>
                  <a:gd name="T70" fmla="+- 0 2294 2194"/>
                  <a:gd name="T71" fmla="*/ 2294 h 182"/>
                  <a:gd name="T72" fmla="+- 0 3522 3304"/>
                  <a:gd name="T73" fmla="*/ T72 w 657"/>
                  <a:gd name="T74" fmla="+- 0 2272 2194"/>
                  <a:gd name="T75" fmla="*/ 2272 h 182"/>
                  <a:gd name="T76" fmla="+- 0 3523 3304"/>
                  <a:gd name="T77" fmla="*/ T76 w 657"/>
                  <a:gd name="T78" fmla="+- 0 2265 2194"/>
                  <a:gd name="T79" fmla="*/ 2265 h 182"/>
                  <a:gd name="T80" fmla="+- 0 3528 3304"/>
                  <a:gd name="T81" fmla="*/ T80 w 657"/>
                  <a:gd name="T82" fmla="+- 0 2255 2194"/>
                  <a:gd name="T83" fmla="*/ 2255 h 182"/>
                  <a:gd name="T84" fmla="+- 0 3531 3304"/>
                  <a:gd name="T85" fmla="*/ T84 w 657"/>
                  <a:gd name="T86" fmla="+- 0 2252 2194"/>
                  <a:gd name="T87" fmla="*/ 2252 h 182"/>
                  <a:gd name="T88" fmla="+- 0 3538 3304"/>
                  <a:gd name="T89" fmla="*/ T88 w 657"/>
                  <a:gd name="T90" fmla="+- 0 2248 2194"/>
                  <a:gd name="T91" fmla="*/ 2248 h 182"/>
                  <a:gd name="T92" fmla="+- 0 3542 3304"/>
                  <a:gd name="T93" fmla="*/ T92 w 657"/>
                  <a:gd name="T94" fmla="+- 0 2247 2194"/>
                  <a:gd name="T95" fmla="*/ 2247 h 182"/>
                  <a:gd name="T96" fmla="+- 0 3577 3304"/>
                  <a:gd name="T97" fmla="*/ T96 w 657"/>
                  <a:gd name="T98" fmla="+- 0 2247 2194"/>
                  <a:gd name="T99" fmla="*/ 2247 h 182"/>
                  <a:gd name="T100" fmla="+- 0 3576 3304"/>
                  <a:gd name="T101" fmla="*/ T100 w 657"/>
                  <a:gd name="T102" fmla="+- 0 2245 2194"/>
                  <a:gd name="T103" fmla="*/ 2245 h 182"/>
                  <a:gd name="T104" fmla="+- 0 3564 3304"/>
                  <a:gd name="T105" fmla="*/ T104 w 657"/>
                  <a:gd name="T106" fmla="+- 0 2240 2194"/>
                  <a:gd name="T107" fmla="*/ 224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657" h="182">
                    <a:moveTo>
                      <a:pt x="260" y="46"/>
                    </a:moveTo>
                    <a:lnTo>
                      <a:pt x="237" y="46"/>
                    </a:lnTo>
                    <a:lnTo>
                      <a:pt x="229" y="48"/>
                    </a:lnTo>
                    <a:lnTo>
                      <a:pt x="215" y="56"/>
                    </a:lnTo>
                    <a:lnTo>
                      <a:pt x="209" y="62"/>
                    </a:lnTo>
                    <a:lnTo>
                      <a:pt x="200" y="78"/>
                    </a:lnTo>
                    <a:lnTo>
                      <a:pt x="198" y="86"/>
                    </a:lnTo>
                    <a:lnTo>
                      <a:pt x="198" y="105"/>
                    </a:lnTo>
                    <a:lnTo>
                      <a:pt x="201" y="116"/>
                    </a:lnTo>
                    <a:lnTo>
                      <a:pt x="218" y="135"/>
                    </a:lnTo>
                    <a:lnTo>
                      <a:pt x="229" y="141"/>
                    </a:lnTo>
                    <a:lnTo>
                      <a:pt x="253" y="141"/>
                    </a:lnTo>
                    <a:lnTo>
                      <a:pt x="261" y="139"/>
                    </a:lnTo>
                    <a:lnTo>
                      <a:pt x="270" y="134"/>
                    </a:lnTo>
                    <a:lnTo>
                      <a:pt x="239" y="134"/>
                    </a:lnTo>
                    <a:lnTo>
                      <a:pt x="232" y="129"/>
                    </a:lnTo>
                    <a:lnTo>
                      <a:pt x="221" y="110"/>
                    </a:lnTo>
                    <a:lnTo>
                      <a:pt x="218" y="100"/>
                    </a:lnTo>
                    <a:lnTo>
                      <a:pt x="218" y="78"/>
                    </a:lnTo>
                    <a:lnTo>
                      <a:pt x="219" y="71"/>
                    </a:lnTo>
                    <a:lnTo>
                      <a:pt x="224" y="61"/>
                    </a:lnTo>
                    <a:lnTo>
                      <a:pt x="227" y="58"/>
                    </a:lnTo>
                    <a:lnTo>
                      <a:pt x="234" y="54"/>
                    </a:lnTo>
                    <a:lnTo>
                      <a:pt x="238" y="53"/>
                    </a:lnTo>
                    <a:lnTo>
                      <a:pt x="273" y="53"/>
                    </a:lnTo>
                    <a:lnTo>
                      <a:pt x="272" y="51"/>
                    </a:lnTo>
                    <a:lnTo>
                      <a:pt x="260"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4" name="Freeform 67"/>
              <p:cNvSpPr>
                <a:spLocks/>
              </p:cNvSpPr>
              <p:nvPr/>
            </p:nvSpPr>
            <p:spPr bwMode="auto">
              <a:xfrm>
                <a:off x="3304" y="2194"/>
                <a:ext cx="657" cy="182"/>
              </a:xfrm>
              <a:custGeom>
                <a:avLst/>
                <a:gdLst>
                  <a:gd name="T0" fmla="+- 0 3577 3304"/>
                  <a:gd name="T1" fmla="*/ T0 w 657"/>
                  <a:gd name="T2" fmla="+- 0 2247 2194"/>
                  <a:gd name="T3" fmla="*/ 2247 h 182"/>
                  <a:gd name="T4" fmla="+- 0 3554 3304"/>
                  <a:gd name="T5" fmla="*/ T4 w 657"/>
                  <a:gd name="T6" fmla="+- 0 2247 2194"/>
                  <a:gd name="T7" fmla="*/ 2247 h 182"/>
                  <a:gd name="T8" fmla="+- 0 3560 3304"/>
                  <a:gd name="T9" fmla="*/ T8 w 657"/>
                  <a:gd name="T10" fmla="+- 0 2250 2194"/>
                  <a:gd name="T11" fmla="*/ 2250 h 182"/>
                  <a:gd name="T12" fmla="+- 0 3565 3304"/>
                  <a:gd name="T13" fmla="*/ T12 w 657"/>
                  <a:gd name="T14" fmla="+- 0 2256 2194"/>
                  <a:gd name="T15" fmla="*/ 2256 h 182"/>
                  <a:gd name="T16" fmla="+- 0 3573 3304"/>
                  <a:gd name="T17" fmla="*/ T16 w 657"/>
                  <a:gd name="T18" fmla="+- 0 2265 2194"/>
                  <a:gd name="T19" fmla="*/ 2265 h 182"/>
                  <a:gd name="T20" fmla="+- 0 3576 3304"/>
                  <a:gd name="T21" fmla="*/ T20 w 657"/>
                  <a:gd name="T22" fmla="+- 0 2277 2194"/>
                  <a:gd name="T23" fmla="*/ 2277 h 182"/>
                  <a:gd name="T24" fmla="+- 0 3576 3304"/>
                  <a:gd name="T25" fmla="*/ T24 w 657"/>
                  <a:gd name="T26" fmla="+- 0 2306 2194"/>
                  <a:gd name="T27" fmla="*/ 2306 h 182"/>
                  <a:gd name="T28" fmla="+- 0 3574 3304"/>
                  <a:gd name="T29" fmla="*/ T28 w 657"/>
                  <a:gd name="T30" fmla="+- 0 2315 2194"/>
                  <a:gd name="T31" fmla="*/ 2315 h 182"/>
                  <a:gd name="T32" fmla="+- 0 3565 3304"/>
                  <a:gd name="T33" fmla="*/ T32 w 657"/>
                  <a:gd name="T34" fmla="+- 0 2325 2194"/>
                  <a:gd name="T35" fmla="*/ 2325 h 182"/>
                  <a:gd name="T36" fmla="+- 0 3560 3304"/>
                  <a:gd name="T37" fmla="*/ T36 w 657"/>
                  <a:gd name="T38" fmla="+- 0 2328 2194"/>
                  <a:gd name="T39" fmla="*/ 2328 h 182"/>
                  <a:gd name="T40" fmla="+- 0 3574 3304"/>
                  <a:gd name="T41" fmla="*/ T40 w 657"/>
                  <a:gd name="T42" fmla="+- 0 2328 2194"/>
                  <a:gd name="T43" fmla="*/ 2328 h 182"/>
                  <a:gd name="T44" fmla="+- 0 3580 3304"/>
                  <a:gd name="T45" fmla="*/ T44 w 657"/>
                  <a:gd name="T46" fmla="+- 0 2324 2194"/>
                  <a:gd name="T47" fmla="*/ 2324 h 182"/>
                  <a:gd name="T48" fmla="+- 0 3586 3304"/>
                  <a:gd name="T49" fmla="*/ T48 w 657"/>
                  <a:gd name="T50" fmla="+- 0 2318 2194"/>
                  <a:gd name="T51" fmla="*/ 2318 h 182"/>
                  <a:gd name="T52" fmla="+- 0 3594 3304"/>
                  <a:gd name="T53" fmla="*/ T52 w 657"/>
                  <a:gd name="T54" fmla="+- 0 2302 2194"/>
                  <a:gd name="T55" fmla="*/ 2302 h 182"/>
                  <a:gd name="T56" fmla="+- 0 3596 3304"/>
                  <a:gd name="T57" fmla="*/ T56 w 657"/>
                  <a:gd name="T58" fmla="+- 0 2294 2194"/>
                  <a:gd name="T59" fmla="*/ 2294 h 182"/>
                  <a:gd name="T60" fmla="+- 0 3596 3304"/>
                  <a:gd name="T61" fmla="*/ T60 w 657"/>
                  <a:gd name="T62" fmla="+- 0 2274 2194"/>
                  <a:gd name="T63" fmla="*/ 2274 h 182"/>
                  <a:gd name="T64" fmla="+- 0 3593 3304"/>
                  <a:gd name="T65" fmla="*/ T64 w 657"/>
                  <a:gd name="T66" fmla="+- 0 2264 2194"/>
                  <a:gd name="T67" fmla="*/ 2264 h 182"/>
                  <a:gd name="T68" fmla="+- 0 3585 3304"/>
                  <a:gd name="T69" fmla="*/ T68 w 657"/>
                  <a:gd name="T70" fmla="+- 0 2256 2194"/>
                  <a:gd name="T71" fmla="*/ 2256 h 182"/>
                  <a:gd name="T72" fmla="+- 0 3577 3304"/>
                  <a:gd name="T73" fmla="*/ T72 w 657"/>
                  <a:gd name="T74" fmla="+- 0 2247 2194"/>
                  <a:gd name="T75" fmla="*/ 2247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657" h="182">
                    <a:moveTo>
                      <a:pt x="273" y="53"/>
                    </a:moveTo>
                    <a:lnTo>
                      <a:pt x="250" y="53"/>
                    </a:lnTo>
                    <a:lnTo>
                      <a:pt x="256" y="56"/>
                    </a:lnTo>
                    <a:lnTo>
                      <a:pt x="261" y="62"/>
                    </a:lnTo>
                    <a:lnTo>
                      <a:pt x="269" y="71"/>
                    </a:lnTo>
                    <a:lnTo>
                      <a:pt x="272" y="83"/>
                    </a:lnTo>
                    <a:lnTo>
                      <a:pt x="272" y="112"/>
                    </a:lnTo>
                    <a:lnTo>
                      <a:pt x="270" y="121"/>
                    </a:lnTo>
                    <a:lnTo>
                      <a:pt x="261" y="131"/>
                    </a:lnTo>
                    <a:lnTo>
                      <a:pt x="256" y="134"/>
                    </a:lnTo>
                    <a:lnTo>
                      <a:pt x="270" y="134"/>
                    </a:lnTo>
                    <a:lnTo>
                      <a:pt x="276" y="130"/>
                    </a:lnTo>
                    <a:lnTo>
                      <a:pt x="282" y="124"/>
                    </a:lnTo>
                    <a:lnTo>
                      <a:pt x="290" y="108"/>
                    </a:lnTo>
                    <a:lnTo>
                      <a:pt x="292" y="100"/>
                    </a:lnTo>
                    <a:lnTo>
                      <a:pt x="292" y="80"/>
                    </a:lnTo>
                    <a:lnTo>
                      <a:pt x="289" y="70"/>
                    </a:lnTo>
                    <a:lnTo>
                      <a:pt x="281" y="62"/>
                    </a:lnTo>
                    <a:lnTo>
                      <a:pt x="273"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5" name="Freeform 66"/>
              <p:cNvSpPr>
                <a:spLocks/>
              </p:cNvSpPr>
              <p:nvPr/>
            </p:nvSpPr>
            <p:spPr bwMode="auto">
              <a:xfrm>
                <a:off x="3304" y="2194"/>
                <a:ext cx="657" cy="182"/>
              </a:xfrm>
              <a:custGeom>
                <a:avLst/>
                <a:gdLst>
                  <a:gd name="T0" fmla="+- 0 3668 3304"/>
                  <a:gd name="T1" fmla="*/ T0 w 657"/>
                  <a:gd name="T2" fmla="+- 0 2240 2194"/>
                  <a:gd name="T3" fmla="*/ 2240 h 182"/>
                  <a:gd name="T4" fmla="+- 0 3646 3304"/>
                  <a:gd name="T5" fmla="*/ T4 w 657"/>
                  <a:gd name="T6" fmla="+- 0 2240 2194"/>
                  <a:gd name="T7" fmla="*/ 2240 h 182"/>
                  <a:gd name="T8" fmla="+- 0 3634 3304"/>
                  <a:gd name="T9" fmla="*/ T8 w 657"/>
                  <a:gd name="T10" fmla="+- 0 2245 2194"/>
                  <a:gd name="T11" fmla="*/ 2245 h 182"/>
                  <a:gd name="T12" fmla="+- 0 3617 3304"/>
                  <a:gd name="T13" fmla="*/ T12 w 657"/>
                  <a:gd name="T14" fmla="+- 0 2267 2194"/>
                  <a:gd name="T15" fmla="*/ 2267 h 182"/>
                  <a:gd name="T16" fmla="+- 0 3612 3304"/>
                  <a:gd name="T17" fmla="*/ T16 w 657"/>
                  <a:gd name="T18" fmla="+- 0 2278 2194"/>
                  <a:gd name="T19" fmla="*/ 2278 h 182"/>
                  <a:gd name="T20" fmla="+- 0 3612 3304"/>
                  <a:gd name="T21" fmla="*/ T20 w 657"/>
                  <a:gd name="T22" fmla="+- 0 2304 2194"/>
                  <a:gd name="T23" fmla="*/ 2304 h 182"/>
                  <a:gd name="T24" fmla="+- 0 3616 3304"/>
                  <a:gd name="T25" fmla="*/ T24 w 657"/>
                  <a:gd name="T26" fmla="+- 0 2314 2194"/>
                  <a:gd name="T27" fmla="*/ 2314 h 182"/>
                  <a:gd name="T28" fmla="+- 0 3632 3304"/>
                  <a:gd name="T29" fmla="*/ T28 w 657"/>
                  <a:gd name="T30" fmla="+- 0 2331 2194"/>
                  <a:gd name="T31" fmla="*/ 2331 h 182"/>
                  <a:gd name="T32" fmla="+- 0 3641 3304"/>
                  <a:gd name="T33" fmla="*/ T32 w 657"/>
                  <a:gd name="T34" fmla="+- 0 2335 2194"/>
                  <a:gd name="T35" fmla="*/ 2335 h 182"/>
                  <a:gd name="T36" fmla="+- 0 3657 3304"/>
                  <a:gd name="T37" fmla="*/ T36 w 657"/>
                  <a:gd name="T38" fmla="+- 0 2335 2194"/>
                  <a:gd name="T39" fmla="*/ 2335 h 182"/>
                  <a:gd name="T40" fmla="+- 0 3662 3304"/>
                  <a:gd name="T41" fmla="*/ T40 w 657"/>
                  <a:gd name="T42" fmla="+- 0 2334 2194"/>
                  <a:gd name="T43" fmla="*/ 2334 h 182"/>
                  <a:gd name="T44" fmla="+- 0 3671 3304"/>
                  <a:gd name="T45" fmla="*/ T44 w 657"/>
                  <a:gd name="T46" fmla="+- 0 2330 2194"/>
                  <a:gd name="T47" fmla="*/ 2330 h 182"/>
                  <a:gd name="T48" fmla="+- 0 3676 3304"/>
                  <a:gd name="T49" fmla="*/ T48 w 657"/>
                  <a:gd name="T50" fmla="+- 0 2326 2194"/>
                  <a:gd name="T51" fmla="*/ 2326 h 182"/>
                  <a:gd name="T52" fmla="+- 0 3679 3304"/>
                  <a:gd name="T53" fmla="*/ T52 w 657"/>
                  <a:gd name="T54" fmla="+- 0 2324 2194"/>
                  <a:gd name="T55" fmla="*/ 2324 h 182"/>
                  <a:gd name="T56" fmla="+- 0 3654 3304"/>
                  <a:gd name="T57" fmla="*/ T56 w 657"/>
                  <a:gd name="T58" fmla="+- 0 2324 2194"/>
                  <a:gd name="T59" fmla="*/ 2324 h 182"/>
                  <a:gd name="T60" fmla="+- 0 3647 3304"/>
                  <a:gd name="T61" fmla="*/ T60 w 657"/>
                  <a:gd name="T62" fmla="+- 0 2320 2194"/>
                  <a:gd name="T63" fmla="*/ 2320 h 182"/>
                  <a:gd name="T64" fmla="+- 0 3635 3304"/>
                  <a:gd name="T65" fmla="*/ T64 w 657"/>
                  <a:gd name="T66" fmla="+- 0 2307 2194"/>
                  <a:gd name="T67" fmla="*/ 2307 h 182"/>
                  <a:gd name="T68" fmla="+- 0 3632 3304"/>
                  <a:gd name="T69" fmla="*/ T68 w 657"/>
                  <a:gd name="T70" fmla="+- 0 2296 2194"/>
                  <a:gd name="T71" fmla="*/ 2296 h 182"/>
                  <a:gd name="T72" fmla="+- 0 3632 3304"/>
                  <a:gd name="T73" fmla="*/ T72 w 657"/>
                  <a:gd name="T74" fmla="+- 0 2270 2194"/>
                  <a:gd name="T75" fmla="*/ 2270 h 182"/>
                  <a:gd name="T76" fmla="+- 0 3635 3304"/>
                  <a:gd name="T77" fmla="*/ T76 w 657"/>
                  <a:gd name="T78" fmla="+- 0 2261 2194"/>
                  <a:gd name="T79" fmla="*/ 2261 h 182"/>
                  <a:gd name="T80" fmla="+- 0 3646 3304"/>
                  <a:gd name="T81" fmla="*/ T80 w 657"/>
                  <a:gd name="T82" fmla="+- 0 2249 2194"/>
                  <a:gd name="T83" fmla="*/ 2249 h 182"/>
                  <a:gd name="T84" fmla="+- 0 3652 3304"/>
                  <a:gd name="T85" fmla="*/ T84 w 657"/>
                  <a:gd name="T86" fmla="+- 0 2246 2194"/>
                  <a:gd name="T87" fmla="*/ 2246 h 182"/>
                  <a:gd name="T88" fmla="+- 0 3679 3304"/>
                  <a:gd name="T89" fmla="*/ T88 w 657"/>
                  <a:gd name="T90" fmla="+- 0 2246 2194"/>
                  <a:gd name="T91" fmla="*/ 2246 h 182"/>
                  <a:gd name="T92" fmla="+- 0 3675 3304"/>
                  <a:gd name="T93" fmla="*/ T92 w 657"/>
                  <a:gd name="T94" fmla="+- 0 2243 2194"/>
                  <a:gd name="T95" fmla="*/ 2243 h 182"/>
                  <a:gd name="T96" fmla="+- 0 3668 3304"/>
                  <a:gd name="T97" fmla="*/ T96 w 657"/>
                  <a:gd name="T98" fmla="+- 0 2240 2194"/>
                  <a:gd name="T99" fmla="*/ 224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657" h="182">
                    <a:moveTo>
                      <a:pt x="364" y="46"/>
                    </a:moveTo>
                    <a:lnTo>
                      <a:pt x="342" y="46"/>
                    </a:lnTo>
                    <a:lnTo>
                      <a:pt x="330" y="51"/>
                    </a:lnTo>
                    <a:lnTo>
                      <a:pt x="313" y="73"/>
                    </a:lnTo>
                    <a:lnTo>
                      <a:pt x="308" y="84"/>
                    </a:lnTo>
                    <a:lnTo>
                      <a:pt x="308" y="110"/>
                    </a:lnTo>
                    <a:lnTo>
                      <a:pt x="312" y="120"/>
                    </a:lnTo>
                    <a:lnTo>
                      <a:pt x="328" y="137"/>
                    </a:lnTo>
                    <a:lnTo>
                      <a:pt x="337" y="141"/>
                    </a:lnTo>
                    <a:lnTo>
                      <a:pt x="353" y="141"/>
                    </a:lnTo>
                    <a:lnTo>
                      <a:pt x="358" y="140"/>
                    </a:lnTo>
                    <a:lnTo>
                      <a:pt x="367" y="136"/>
                    </a:lnTo>
                    <a:lnTo>
                      <a:pt x="372" y="132"/>
                    </a:lnTo>
                    <a:lnTo>
                      <a:pt x="375" y="130"/>
                    </a:lnTo>
                    <a:lnTo>
                      <a:pt x="350" y="130"/>
                    </a:lnTo>
                    <a:lnTo>
                      <a:pt x="343" y="126"/>
                    </a:lnTo>
                    <a:lnTo>
                      <a:pt x="331" y="113"/>
                    </a:lnTo>
                    <a:lnTo>
                      <a:pt x="328" y="102"/>
                    </a:lnTo>
                    <a:lnTo>
                      <a:pt x="328" y="76"/>
                    </a:lnTo>
                    <a:lnTo>
                      <a:pt x="331" y="67"/>
                    </a:lnTo>
                    <a:lnTo>
                      <a:pt x="342" y="55"/>
                    </a:lnTo>
                    <a:lnTo>
                      <a:pt x="348" y="52"/>
                    </a:lnTo>
                    <a:lnTo>
                      <a:pt x="375" y="52"/>
                    </a:lnTo>
                    <a:lnTo>
                      <a:pt x="371" y="49"/>
                    </a:lnTo>
                    <a:lnTo>
                      <a:pt x="364"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6" name="Freeform 65"/>
              <p:cNvSpPr>
                <a:spLocks/>
              </p:cNvSpPr>
              <p:nvPr/>
            </p:nvSpPr>
            <p:spPr bwMode="auto">
              <a:xfrm>
                <a:off x="3304" y="2194"/>
                <a:ext cx="657" cy="182"/>
              </a:xfrm>
              <a:custGeom>
                <a:avLst/>
                <a:gdLst>
                  <a:gd name="T0" fmla="+- 0 3714 3304"/>
                  <a:gd name="T1" fmla="*/ T0 w 657"/>
                  <a:gd name="T2" fmla="+- 0 2320 2194"/>
                  <a:gd name="T3" fmla="*/ 2320 h 182"/>
                  <a:gd name="T4" fmla="+- 0 3711 3304"/>
                  <a:gd name="T5" fmla="*/ T4 w 657"/>
                  <a:gd name="T6" fmla="+- 0 2321 2194"/>
                  <a:gd name="T7" fmla="*/ 2321 h 182"/>
                  <a:gd name="T8" fmla="+- 0 3708 3304"/>
                  <a:gd name="T9" fmla="*/ T8 w 657"/>
                  <a:gd name="T10" fmla="+- 0 2322 2194"/>
                  <a:gd name="T11" fmla="*/ 2322 h 182"/>
                  <a:gd name="T12" fmla="+- 0 3681 3304"/>
                  <a:gd name="T13" fmla="*/ T12 w 657"/>
                  <a:gd name="T14" fmla="+- 0 2322 2194"/>
                  <a:gd name="T15" fmla="*/ 2322 h 182"/>
                  <a:gd name="T16" fmla="+- 0 3681 3304"/>
                  <a:gd name="T17" fmla="*/ T16 w 657"/>
                  <a:gd name="T18" fmla="+- 0 2335 2194"/>
                  <a:gd name="T19" fmla="*/ 2335 h 182"/>
                  <a:gd name="T20" fmla="+- 0 3686 3304"/>
                  <a:gd name="T21" fmla="*/ T20 w 657"/>
                  <a:gd name="T22" fmla="+- 0 2335 2194"/>
                  <a:gd name="T23" fmla="*/ 2335 h 182"/>
                  <a:gd name="T24" fmla="+- 0 3715 3304"/>
                  <a:gd name="T25" fmla="*/ T24 w 657"/>
                  <a:gd name="T26" fmla="+- 0 2324 2194"/>
                  <a:gd name="T27" fmla="*/ 2324 h 182"/>
                  <a:gd name="T28" fmla="+- 0 3714 3304"/>
                  <a:gd name="T29" fmla="*/ T28 w 657"/>
                  <a:gd name="T30" fmla="+- 0 2320 2194"/>
                  <a:gd name="T31" fmla="*/ 2320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410" y="126"/>
                    </a:moveTo>
                    <a:lnTo>
                      <a:pt x="407" y="127"/>
                    </a:lnTo>
                    <a:lnTo>
                      <a:pt x="404" y="128"/>
                    </a:lnTo>
                    <a:lnTo>
                      <a:pt x="377" y="128"/>
                    </a:lnTo>
                    <a:lnTo>
                      <a:pt x="377" y="141"/>
                    </a:lnTo>
                    <a:lnTo>
                      <a:pt x="382" y="141"/>
                    </a:lnTo>
                    <a:lnTo>
                      <a:pt x="411" y="130"/>
                    </a:lnTo>
                    <a:lnTo>
                      <a:pt x="410" y="1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7" name="Freeform 64"/>
              <p:cNvSpPr>
                <a:spLocks/>
              </p:cNvSpPr>
              <p:nvPr/>
            </p:nvSpPr>
            <p:spPr bwMode="auto">
              <a:xfrm>
                <a:off x="3304" y="2194"/>
                <a:ext cx="657" cy="182"/>
              </a:xfrm>
              <a:custGeom>
                <a:avLst/>
                <a:gdLst>
                  <a:gd name="T0" fmla="+- 0 3679 3304"/>
                  <a:gd name="T1" fmla="*/ T0 w 657"/>
                  <a:gd name="T2" fmla="+- 0 2246 2194"/>
                  <a:gd name="T3" fmla="*/ 2246 h 182"/>
                  <a:gd name="T4" fmla="+- 0 3662 3304"/>
                  <a:gd name="T5" fmla="*/ T4 w 657"/>
                  <a:gd name="T6" fmla="+- 0 2246 2194"/>
                  <a:gd name="T7" fmla="*/ 2246 h 182"/>
                  <a:gd name="T8" fmla="+- 0 3665 3304"/>
                  <a:gd name="T9" fmla="*/ T8 w 657"/>
                  <a:gd name="T10" fmla="+- 0 2247 2194"/>
                  <a:gd name="T11" fmla="*/ 2247 h 182"/>
                  <a:gd name="T12" fmla="+- 0 3672 3304"/>
                  <a:gd name="T13" fmla="*/ T12 w 657"/>
                  <a:gd name="T14" fmla="+- 0 2251 2194"/>
                  <a:gd name="T15" fmla="*/ 2251 h 182"/>
                  <a:gd name="T16" fmla="+- 0 3675 3304"/>
                  <a:gd name="T17" fmla="*/ T16 w 657"/>
                  <a:gd name="T18" fmla="+- 0 2254 2194"/>
                  <a:gd name="T19" fmla="*/ 2254 h 182"/>
                  <a:gd name="T20" fmla="+- 0 3679 3304"/>
                  <a:gd name="T21" fmla="*/ T20 w 657"/>
                  <a:gd name="T22" fmla="+- 0 2261 2194"/>
                  <a:gd name="T23" fmla="*/ 2261 h 182"/>
                  <a:gd name="T24" fmla="+- 0 3680 3304"/>
                  <a:gd name="T25" fmla="*/ T24 w 657"/>
                  <a:gd name="T26" fmla="+- 0 2265 2194"/>
                  <a:gd name="T27" fmla="*/ 2265 h 182"/>
                  <a:gd name="T28" fmla="+- 0 3681 3304"/>
                  <a:gd name="T29" fmla="*/ T28 w 657"/>
                  <a:gd name="T30" fmla="+- 0 2269 2194"/>
                  <a:gd name="T31" fmla="*/ 2269 h 182"/>
                  <a:gd name="T32" fmla="+- 0 3681 3304"/>
                  <a:gd name="T33" fmla="*/ T32 w 657"/>
                  <a:gd name="T34" fmla="+- 0 2315 2194"/>
                  <a:gd name="T35" fmla="*/ 2315 h 182"/>
                  <a:gd name="T36" fmla="+- 0 3675 3304"/>
                  <a:gd name="T37" fmla="*/ T36 w 657"/>
                  <a:gd name="T38" fmla="+- 0 2321 2194"/>
                  <a:gd name="T39" fmla="*/ 2321 h 182"/>
                  <a:gd name="T40" fmla="+- 0 3669 3304"/>
                  <a:gd name="T41" fmla="*/ T40 w 657"/>
                  <a:gd name="T42" fmla="+- 0 2324 2194"/>
                  <a:gd name="T43" fmla="*/ 2324 h 182"/>
                  <a:gd name="T44" fmla="+- 0 3679 3304"/>
                  <a:gd name="T45" fmla="*/ T44 w 657"/>
                  <a:gd name="T46" fmla="+- 0 2324 2194"/>
                  <a:gd name="T47" fmla="*/ 2324 h 182"/>
                  <a:gd name="T48" fmla="+- 0 3681 3304"/>
                  <a:gd name="T49" fmla="*/ T48 w 657"/>
                  <a:gd name="T50" fmla="+- 0 2322 2194"/>
                  <a:gd name="T51" fmla="*/ 2322 h 182"/>
                  <a:gd name="T52" fmla="+- 0 3704 3304"/>
                  <a:gd name="T53" fmla="*/ T52 w 657"/>
                  <a:gd name="T54" fmla="+- 0 2322 2194"/>
                  <a:gd name="T55" fmla="*/ 2322 h 182"/>
                  <a:gd name="T56" fmla="+- 0 3703 3304"/>
                  <a:gd name="T57" fmla="*/ T56 w 657"/>
                  <a:gd name="T58" fmla="+- 0 2321 2194"/>
                  <a:gd name="T59" fmla="*/ 2321 h 182"/>
                  <a:gd name="T60" fmla="+- 0 3701 3304"/>
                  <a:gd name="T61" fmla="*/ T60 w 657"/>
                  <a:gd name="T62" fmla="+- 0 2320 2194"/>
                  <a:gd name="T63" fmla="*/ 2320 h 182"/>
                  <a:gd name="T64" fmla="+- 0 3700 3304"/>
                  <a:gd name="T65" fmla="*/ T64 w 657"/>
                  <a:gd name="T66" fmla="+- 0 2318 2194"/>
                  <a:gd name="T67" fmla="*/ 2318 h 182"/>
                  <a:gd name="T68" fmla="+- 0 3699 3304"/>
                  <a:gd name="T69" fmla="*/ T68 w 657"/>
                  <a:gd name="T70" fmla="+- 0 2313 2194"/>
                  <a:gd name="T71" fmla="*/ 2313 h 182"/>
                  <a:gd name="T72" fmla="+- 0 3699 3304"/>
                  <a:gd name="T73" fmla="*/ T72 w 657"/>
                  <a:gd name="T74" fmla="+- 0 2307 2194"/>
                  <a:gd name="T75" fmla="*/ 2307 h 182"/>
                  <a:gd name="T76" fmla="+- 0 3699 3304"/>
                  <a:gd name="T77" fmla="*/ T76 w 657"/>
                  <a:gd name="T78" fmla="+- 0 2248 2194"/>
                  <a:gd name="T79" fmla="*/ 2248 h 182"/>
                  <a:gd name="T80" fmla="+- 0 3681 3304"/>
                  <a:gd name="T81" fmla="*/ T80 w 657"/>
                  <a:gd name="T82" fmla="+- 0 2248 2194"/>
                  <a:gd name="T83" fmla="*/ 2248 h 182"/>
                  <a:gd name="T84" fmla="+- 0 3679 3304"/>
                  <a:gd name="T85" fmla="*/ T84 w 657"/>
                  <a:gd name="T86" fmla="+- 0 2246 2194"/>
                  <a:gd name="T87" fmla="*/ 2246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657" h="182">
                    <a:moveTo>
                      <a:pt x="375" y="52"/>
                    </a:moveTo>
                    <a:lnTo>
                      <a:pt x="358" y="52"/>
                    </a:lnTo>
                    <a:lnTo>
                      <a:pt x="361" y="53"/>
                    </a:lnTo>
                    <a:lnTo>
                      <a:pt x="368" y="57"/>
                    </a:lnTo>
                    <a:lnTo>
                      <a:pt x="371" y="60"/>
                    </a:lnTo>
                    <a:lnTo>
                      <a:pt x="375" y="67"/>
                    </a:lnTo>
                    <a:lnTo>
                      <a:pt x="376" y="71"/>
                    </a:lnTo>
                    <a:lnTo>
                      <a:pt x="377" y="75"/>
                    </a:lnTo>
                    <a:lnTo>
                      <a:pt x="377" y="121"/>
                    </a:lnTo>
                    <a:lnTo>
                      <a:pt x="371" y="127"/>
                    </a:lnTo>
                    <a:lnTo>
                      <a:pt x="365" y="130"/>
                    </a:lnTo>
                    <a:lnTo>
                      <a:pt x="375" y="130"/>
                    </a:lnTo>
                    <a:lnTo>
                      <a:pt x="377" y="128"/>
                    </a:lnTo>
                    <a:lnTo>
                      <a:pt x="400" y="128"/>
                    </a:lnTo>
                    <a:lnTo>
                      <a:pt x="399" y="127"/>
                    </a:lnTo>
                    <a:lnTo>
                      <a:pt x="397" y="126"/>
                    </a:lnTo>
                    <a:lnTo>
                      <a:pt x="396" y="124"/>
                    </a:lnTo>
                    <a:lnTo>
                      <a:pt x="395" y="119"/>
                    </a:lnTo>
                    <a:lnTo>
                      <a:pt x="395" y="113"/>
                    </a:lnTo>
                    <a:lnTo>
                      <a:pt x="395" y="54"/>
                    </a:lnTo>
                    <a:lnTo>
                      <a:pt x="377" y="54"/>
                    </a:lnTo>
                    <a:lnTo>
                      <a:pt x="375"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8" name="Freeform 63"/>
              <p:cNvSpPr>
                <a:spLocks/>
              </p:cNvSpPr>
              <p:nvPr/>
            </p:nvSpPr>
            <p:spPr bwMode="auto">
              <a:xfrm>
                <a:off x="3304" y="2194"/>
                <a:ext cx="657" cy="182"/>
              </a:xfrm>
              <a:custGeom>
                <a:avLst/>
                <a:gdLst>
                  <a:gd name="T0" fmla="+- 0 3699 3304"/>
                  <a:gd name="T1" fmla="*/ T0 w 657"/>
                  <a:gd name="T2" fmla="+- 0 2206 2194"/>
                  <a:gd name="T3" fmla="*/ 2206 h 182"/>
                  <a:gd name="T4" fmla="+- 0 3675 3304"/>
                  <a:gd name="T5" fmla="*/ T4 w 657"/>
                  <a:gd name="T6" fmla="+- 0 2206 2194"/>
                  <a:gd name="T7" fmla="*/ 2206 h 182"/>
                  <a:gd name="T8" fmla="+- 0 3676 3304"/>
                  <a:gd name="T9" fmla="*/ T8 w 657"/>
                  <a:gd name="T10" fmla="+- 0 2207 2194"/>
                  <a:gd name="T11" fmla="*/ 2207 h 182"/>
                  <a:gd name="T12" fmla="+- 0 3679 3304"/>
                  <a:gd name="T13" fmla="*/ T12 w 657"/>
                  <a:gd name="T14" fmla="+- 0 2208 2194"/>
                  <a:gd name="T15" fmla="*/ 2208 h 182"/>
                  <a:gd name="T16" fmla="+- 0 3680 3304"/>
                  <a:gd name="T17" fmla="*/ T16 w 657"/>
                  <a:gd name="T18" fmla="+- 0 2210 2194"/>
                  <a:gd name="T19" fmla="*/ 2210 h 182"/>
                  <a:gd name="T20" fmla="+- 0 3681 3304"/>
                  <a:gd name="T21" fmla="*/ T20 w 657"/>
                  <a:gd name="T22" fmla="+- 0 2215 2194"/>
                  <a:gd name="T23" fmla="*/ 2215 h 182"/>
                  <a:gd name="T24" fmla="+- 0 3681 3304"/>
                  <a:gd name="T25" fmla="*/ T24 w 657"/>
                  <a:gd name="T26" fmla="+- 0 2221 2194"/>
                  <a:gd name="T27" fmla="*/ 2221 h 182"/>
                  <a:gd name="T28" fmla="+- 0 3681 3304"/>
                  <a:gd name="T29" fmla="*/ T28 w 657"/>
                  <a:gd name="T30" fmla="+- 0 2248 2194"/>
                  <a:gd name="T31" fmla="*/ 2248 h 182"/>
                  <a:gd name="T32" fmla="+- 0 3699 3304"/>
                  <a:gd name="T33" fmla="*/ T32 w 657"/>
                  <a:gd name="T34" fmla="+- 0 2248 2194"/>
                  <a:gd name="T35" fmla="*/ 2248 h 182"/>
                  <a:gd name="T36" fmla="+- 0 3699 3304"/>
                  <a:gd name="T37" fmla="*/ T36 w 657"/>
                  <a:gd name="T38" fmla="+- 0 2206 2194"/>
                  <a:gd name="T39" fmla="*/ 2206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57" h="182">
                    <a:moveTo>
                      <a:pt x="395" y="12"/>
                    </a:moveTo>
                    <a:lnTo>
                      <a:pt x="371" y="12"/>
                    </a:lnTo>
                    <a:lnTo>
                      <a:pt x="372" y="13"/>
                    </a:lnTo>
                    <a:lnTo>
                      <a:pt x="375" y="14"/>
                    </a:lnTo>
                    <a:lnTo>
                      <a:pt x="376" y="16"/>
                    </a:lnTo>
                    <a:lnTo>
                      <a:pt x="377" y="21"/>
                    </a:lnTo>
                    <a:lnTo>
                      <a:pt x="377" y="27"/>
                    </a:lnTo>
                    <a:lnTo>
                      <a:pt x="377" y="54"/>
                    </a:lnTo>
                    <a:lnTo>
                      <a:pt x="395" y="54"/>
                    </a:lnTo>
                    <a:lnTo>
                      <a:pt x="395"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9" name="Freeform 62"/>
              <p:cNvSpPr>
                <a:spLocks/>
              </p:cNvSpPr>
              <p:nvPr/>
            </p:nvSpPr>
            <p:spPr bwMode="auto">
              <a:xfrm>
                <a:off x="3304" y="2194"/>
                <a:ext cx="657" cy="182"/>
              </a:xfrm>
              <a:custGeom>
                <a:avLst/>
                <a:gdLst>
                  <a:gd name="T0" fmla="+- 0 3699 3304"/>
                  <a:gd name="T1" fmla="*/ T0 w 657"/>
                  <a:gd name="T2" fmla="+- 0 2194 2194"/>
                  <a:gd name="T3" fmla="*/ 2194 h 182"/>
                  <a:gd name="T4" fmla="+- 0 3694 3304"/>
                  <a:gd name="T5" fmla="*/ T4 w 657"/>
                  <a:gd name="T6" fmla="+- 0 2194 2194"/>
                  <a:gd name="T7" fmla="*/ 2194 h 182"/>
                  <a:gd name="T8" fmla="+- 0 3665 3304"/>
                  <a:gd name="T9" fmla="*/ T8 w 657"/>
                  <a:gd name="T10" fmla="+- 0 2205 2194"/>
                  <a:gd name="T11" fmla="*/ 2205 h 182"/>
                  <a:gd name="T12" fmla="+- 0 3666 3304"/>
                  <a:gd name="T13" fmla="*/ T12 w 657"/>
                  <a:gd name="T14" fmla="+- 0 2208 2194"/>
                  <a:gd name="T15" fmla="*/ 2208 h 182"/>
                  <a:gd name="T16" fmla="+- 0 3669 3304"/>
                  <a:gd name="T17" fmla="*/ T16 w 657"/>
                  <a:gd name="T18" fmla="+- 0 2207 2194"/>
                  <a:gd name="T19" fmla="*/ 2207 h 182"/>
                  <a:gd name="T20" fmla="+- 0 3671 3304"/>
                  <a:gd name="T21" fmla="*/ T20 w 657"/>
                  <a:gd name="T22" fmla="+- 0 2206 2194"/>
                  <a:gd name="T23" fmla="*/ 2206 h 182"/>
                  <a:gd name="T24" fmla="+- 0 3699 3304"/>
                  <a:gd name="T25" fmla="*/ T24 w 657"/>
                  <a:gd name="T26" fmla="+- 0 2206 2194"/>
                  <a:gd name="T27" fmla="*/ 2206 h 182"/>
                  <a:gd name="T28" fmla="+- 0 3699 3304"/>
                  <a:gd name="T29" fmla="*/ T28 w 657"/>
                  <a:gd name="T30" fmla="+- 0 2194 2194"/>
                  <a:gd name="T31" fmla="*/ 2194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395" y="0"/>
                    </a:moveTo>
                    <a:lnTo>
                      <a:pt x="390" y="0"/>
                    </a:lnTo>
                    <a:lnTo>
                      <a:pt x="361" y="11"/>
                    </a:lnTo>
                    <a:lnTo>
                      <a:pt x="362" y="14"/>
                    </a:lnTo>
                    <a:lnTo>
                      <a:pt x="365" y="13"/>
                    </a:lnTo>
                    <a:lnTo>
                      <a:pt x="367" y="12"/>
                    </a:lnTo>
                    <a:lnTo>
                      <a:pt x="395" y="12"/>
                    </a:lnTo>
                    <a:lnTo>
                      <a:pt x="39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0" name="Freeform 61"/>
              <p:cNvSpPr>
                <a:spLocks/>
              </p:cNvSpPr>
              <p:nvPr/>
            </p:nvSpPr>
            <p:spPr bwMode="auto">
              <a:xfrm>
                <a:off x="3304" y="2194"/>
                <a:ext cx="657" cy="182"/>
              </a:xfrm>
              <a:custGeom>
                <a:avLst/>
                <a:gdLst>
                  <a:gd name="T0" fmla="+- 0 3750 3304"/>
                  <a:gd name="T1" fmla="*/ T0 w 657"/>
                  <a:gd name="T2" fmla="+- 0 2194 2194"/>
                  <a:gd name="T3" fmla="*/ 2194 h 182"/>
                  <a:gd name="T4" fmla="+- 0 3744 3304"/>
                  <a:gd name="T5" fmla="*/ T4 w 657"/>
                  <a:gd name="T6" fmla="+- 0 2194 2194"/>
                  <a:gd name="T7" fmla="*/ 2194 h 182"/>
                  <a:gd name="T8" fmla="+- 0 3741 3304"/>
                  <a:gd name="T9" fmla="*/ T8 w 657"/>
                  <a:gd name="T10" fmla="+- 0 2195 2194"/>
                  <a:gd name="T11" fmla="*/ 2195 h 182"/>
                  <a:gd name="T12" fmla="+- 0 3737 3304"/>
                  <a:gd name="T13" fmla="*/ T12 w 657"/>
                  <a:gd name="T14" fmla="+- 0 2198 2194"/>
                  <a:gd name="T15" fmla="*/ 2198 h 182"/>
                  <a:gd name="T16" fmla="+- 0 3736 3304"/>
                  <a:gd name="T17" fmla="*/ T16 w 657"/>
                  <a:gd name="T18" fmla="+- 0 2201 2194"/>
                  <a:gd name="T19" fmla="*/ 2201 h 182"/>
                  <a:gd name="T20" fmla="+- 0 3736 3304"/>
                  <a:gd name="T21" fmla="*/ T20 w 657"/>
                  <a:gd name="T22" fmla="+- 0 2206 2194"/>
                  <a:gd name="T23" fmla="*/ 2206 h 182"/>
                  <a:gd name="T24" fmla="+- 0 3737 3304"/>
                  <a:gd name="T25" fmla="*/ T24 w 657"/>
                  <a:gd name="T26" fmla="+- 0 2208 2194"/>
                  <a:gd name="T27" fmla="*/ 2208 h 182"/>
                  <a:gd name="T28" fmla="+- 0 3741 3304"/>
                  <a:gd name="T29" fmla="*/ T28 w 657"/>
                  <a:gd name="T30" fmla="+- 0 2212 2194"/>
                  <a:gd name="T31" fmla="*/ 2212 h 182"/>
                  <a:gd name="T32" fmla="+- 0 3744 3304"/>
                  <a:gd name="T33" fmla="*/ T32 w 657"/>
                  <a:gd name="T34" fmla="+- 0 2213 2194"/>
                  <a:gd name="T35" fmla="*/ 2213 h 182"/>
                  <a:gd name="T36" fmla="+- 0 3750 3304"/>
                  <a:gd name="T37" fmla="*/ T36 w 657"/>
                  <a:gd name="T38" fmla="+- 0 2213 2194"/>
                  <a:gd name="T39" fmla="*/ 2213 h 182"/>
                  <a:gd name="T40" fmla="+- 0 3753 3304"/>
                  <a:gd name="T41" fmla="*/ T40 w 657"/>
                  <a:gd name="T42" fmla="+- 0 2212 2194"/>
                  <a:gd name="T43" fmla="*/ 2212 h 182"/>
                  <a:gd name="T44" fmla="+- 0 3757 3304"/>
                  <a:gd name="T45" fmla="*/ T44 w 657"/>
                  <a:gd name="T46" fmla="+- 0 2208 2194"/>
                  <a:gd name="T47" fmla="*/ 2208 h 182"/>
                  <a:gd name="T48" fmla="+- 0 3758 3304"/>
                  <a:gd name="T49" fmla="*/ T48 w 657"/>
                  <a:gd name="T50" fmla="+- 0 2206 2194"/>
                  <a:gd name="T51" fmla="*/ 2206 h 182"/>
                  <a:gd name="T52" fmla="+- 0 3758 3304"/>
                  <a:gd name="T53" fmla="*/ T52 w 657"/>
                  <a:gd name="T54" fmla="+- 0 2201 2194"/>
                  <a:gd name="T55" fmla="*/ 2201 h 182"/>
                  <a:gd name="T56" fmla="+- 0 3757 3304"/>
                  <a:gd name="T57" fmla="*/ T56 w 657"/>
                  <a:gd name="T58" fmla="+- 0 2198 2194"/>
                  <a:gd name="T59" fmla="*/ 2198 h 182"/>
                  <a:gd name="T60" fmla="+- 0 3753 3304"/>
                  <a:gd name="T61" fmla="*/ T60 w 657"/>
                  <a:gd name="T62" fmla="+- 0 2195 2194"/>
                  <a:gd name="T63" fmla="*/ 2195 h 182"/>
                  <a:gd name="T64" fmla="+- 0 3750 3304"/>
                  <a:gd name="T65" fmla="*/ T64 w 657"/>
                  <a:gd name="T66" fmla="+- 0 2194 2194"/>
                  <a:gd name="T67" fmla="*/ 2194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657" h="182">
                    <a:moveTo>
                      <a:pt x="446" y="0"/>
                    </a:moveTo>
                    <a:lnTo>
                      <a:pt x="440" y="0"/>
                    </a:lnTo>
                    <a:lnTo>
                      <a:pt x="437" y="1"/>
                    </a:lnTo>
                    <a:lnTo>
                      <a:pt x="433" y="4"/>
                    </a:lnTo>
                    <a:lnTo>
                      <a:pt x="432" y="7"/>
                    </a:lnTo>
                    <a:lnTo>
                      <a:pt x="432" y="12"/>
                    </a:lnTo>
                    <a:lnTo>
                      <a:pt x="433" y="14"/>
                    </a:lnTo>
                    <a:lnTo>
                      <a:pt x="437" y="18"/>
                    </a:lnTo>
                    <a:lnTo>
                      <a:pt x="440" y="19"/>
                    </a:lnTo>
                    <a:lnTo>
                      <a:pt x="446" y="19"/>
                    </a:lnTo>
                    <a:lnTo>
                      <a:pt x="449" y="18"/>
                    </a:lnTo>
                    <a:lnTo>
                      <a:pt x="453" y="14"/>
                    </a:lnTo>
                    <a:lnTo>
                      <a:pt x="454" y="12"/>
                    </a:lnTo>
                    <a:lnTo>
                      <a:pt x="454" y="7"/>
                    </a:lnTo>
                    <a:lnTo>
                      <a:pt x="453" y="4"/>
                    </a:lnTo>
                    <a:lnTo>
                      <a:pt x="449" y="1"/>
                    </a:lnTo>
                    <a:lnTo>
                      <a:pt x="4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1" name="Freeform 60"/>
              <p:cNvSpPr>
                <a:spLocks/>
              </p:cNvSpPr>
              <p:nvPr/>
            </p:nvSpPr>
            <p:spPr bwMode="auto">
              <a:xfrm>
                <a:off x="3304" y="2194"/>
                <a:ext cx="657" cy="182"/>
              </a:xfrm>
              <a:custGeom>
                <a:avLst/>
                <a:gdLst>
                  <a:gd name="T0" fmla="+- 0 3771 3304"/>
                  <a:gd name="T1" fmla="*/ T0 w 657"/>
                  <a:gd name="T2" fmla="+- 0 2328 2194"/>
                  <a:gd name="T3" fmla="*/ 2328 h 182"/>
                  <a:gd name="T4" fmla="+- 0 3723 3304"/>
                  <a:gd name="T5" fmla="*/ T4 w 657"/>
                  <a:gd name="T6" fmla="+- 0 2328 2194"/>
                  <a:gd name="T7" fmla="*/ 2328 h 182"/>
                  <a:gd name="T8" fmla="+- 0 3723 3304"/>
                  <a:gd name="T9" fmla="*/ T8 w 657"/>
                  <a:gd name="T10" fmla="+- 0 2332 2194"/>
                  <a:gd name="T11" fmla="*/ 2332 h 182"/>
                  <a:gd name="T12" fmla="+- 0 3771 3304"/>
                  <a:gd name="T13" fmla="*/ T12 w 657"/>
                  <a:gd name="T14" fmla="+- 0 2332 2194"/>
                  <a:gd name="T15" fmla="*/ 2332 h 182"/>
                  <a:gd name="T16" fmla="+- 0 3771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467" y="134"/>
                    </a:moveTo>
                    <a:lnTo>
                      <a:pt x="419" y="134"/>
                    </a:lnTo>
                    <a:lnTo>
                      <a:pt x="419" y="138"/>
                    </a:lnTo>
                    <a:lnTo>
                      <a:pt x="467" y="138"/>
                    </a:lnTo>
                    <a:lnTo>
                      <a:pt x="467"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2" name="Freeform 59"/>
              <p:cNvSpPr>
                <a:spLocks/>
              </p:cNvSpPr>
              <p:nvPr/>
            </p:nvSpPr>
            <p:spPr bwMode="auto">
              <a:xfrm>
                <a:off x="3304" y="2194"/>
                <a:ext cx="657" cy="182"/>
              </a:xfrm>
              <a:custGeom>
                <a:avLst/>
                <a:gdLst>
                  <a:gd name="T0" fmla="+- 0 3756 3304"/>
                  <a:gd name="T1" fmla="*/ T0 w 657"/>
                  <a:gd name="T2" fmla="+- 0 2253 2194"/>
                  <a:gd name="T3" fmla="*/ 2253 h 182"/>
                  <a:gd name="T4" fmla="+- 0 3732 3304"/>
                  <a:gd name="T5" fmla="*/ T4 w 657"/>
                  <a:gd name="T6" fmla="+- 0 2253 2194"/>
                  <a:gd name="T7" fmla="*/ 2253 h 182"/>
                  <a:gd name="T8" fmla="+- 0 3734 3304"/>
                  <a:gd name="T9" fmla="*/ T8 w 657"/>
                  <a:gd name="T10" fmla="+- 0 2254 2194"/>
                  <a:gd name="T11" fmla="*/ 2254 h 182"/>
                  <a:gd name="T12" fmla="+- 0 3736 3304"/>
                  <a:gd name="T13" fmla="*/ T12 w 657"/>
                  <a:gd name="T14" fmla="+- 0 2255 2194"/>
                  <a:gd name="T15" fmla="*/ 2255 h 182"/>
                  <a:gd name="T16" fmla="+- 0 3737 3304"/>
                  <a:gd name="T17" fmla="*/ T16 w 657"/>
                  <a:gd name="T18" fmla="+- 0 2257 2194"/>
                  <a:gd name="T19" fmla="*/ 2257 h 182"/>
                  <a:gd name="T20" fmla="+- 0 3738 3304"/>
                  <a:gd name="T21" fmla="*/ T20 w 657"/>
                  <a:gd name="T22" fmla="+- 0 2262 2194"/>
                  <a:gd name="T23" fmla="*/ 2262 h 182"/>
                  <a:gd name="T24" fmla="+- 0 3738 3304"/>
                  <a:gd name="T25" fmla="*/ T24 w 657"/>
                  <a:gd name="T26" fmla="+- 0 2268 2194"/>
                  <a:gd name="T27" fmla="*/ 2268 h 182"/>
                  <a:gd name="T28" fmla="+- 0 3738 3304"/>
                  <a:gd name="T29" fmla="*/ T28 w 657"/>
                  <a:gd name="T30" fmla="+- 0 2317 2194"/>
                  <a:gd name="T31" fmla="*/ 2317 h 182"/>
                  <a:gd name="T32" fmla="+- 0 3728 3304"/>
                  <a:gd name="T33" fmla="*/ T32 w 657"/>
                  <a:gd name="T34" fmla="+- 0 2328 2194"/>
                  <a:gd name="T35" fmla="*/ 2328 h 182"/>
                  <a:gd name="T36" fmla="+- 0 3766 3304"/>
                  <a:gd name="T37" fmla="*/ T36 w 657"/>
                  <a:gd name="T38" fmla="+- 0 2328 2194"/>
                  <a:gd name="T39" fmla="*/ 2328 h 182"/>
                  <a:gd name="T40" fmla="+- 0 3756 3304"/>
                  <a:gd name="T41" fmla="*/ T40 w 657"/>
                  <a:gd name="T42" fmla="+- 0 2317 2194"/>
                  <a:gd name="T43" fmla="*/ 2317 h 182"/>
                  <a:gd name="T44" fmla="+- 0 3756 3304"/>
                  <a:gd name="T45" fmla="*/ T44 w 657"/>
                  <a:gd name="T46" fmla="+- 0 2253 2194"/>
                  <a:gd name="T47" fmla="*/ 225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57" h="182">
                    <a:moveTo>
                      <a:pt x="452" y="59"/>
                    </a:moveTo>
                    <a:lnTo>
                      <a:pt x="428" y="59"/>
                    </a:lnTo>
                    <a:lnTo>
                      <a:pt x="430" y="60"/>
                    </a:lnTo>
                    <a:lnTo>
                      <a:pt x="432" y="61"/>
                    </a:lnTo>
                    <a:lnTo>
                      <a:pt x="433" y="63"/>
                    </a:lnTo>
                    <a:lnTo>
                      <a:pt x="434" y="68"/>
                    </a:lnTo>
                    <a:lnTo>
                      <a:pt x="434" y="74"/>
                    </a:lnTo>
                    <a:lnTo>
                      <a:pt x="434" y="123"/>
                    </a:lnTo>
                    <a:lnTo>
                      <a:pt x="424" y="134"/>
                    </a:lnTo>
                    <a:lnTo>
                      <a:pt x="462" y="134"/>
                    </a:lnTo>
                    <a:lnTo>
                      <a:pt x="452" y="123"/>
                    </a:lnTo>
                    <a:lnTo>
                      <a:pt x="452" y="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3" name="Freeform 58"/>
              <p:cNvSpPr>
                <a:spLocks/>
              </p:cNvSpPr>
              <p:nvPr/>
            </p:nvSpPr>
            <p:spPr bwMode="auto">
              <a:xfrm>
                <a:off x="3304" y="2194"/>
                <a:ext cx="657" cy="182"/>
              </a:xfrm>
              <a:custGeom>
                <a:avLst/>
                <a:gdLst>
                  <a:gd name="T0" fmla="+- 0 3756 3304"/>
                  <a:gd name="T1" fmla="*/ T0 w 657"/>
                  <a:gd name="T2" fmla="+- 0 2240 2194"/>
                  <a:gd name="T3" fmla="*/ 2240 h 182"/>
                  <a:gd name="T4" fmla="+- 0 3751 3304"/>
                  <a:gd name="T5" fmla="*/ T4 w 657"/>
                  <a:gd name="T6" fmla="+- 0 2240 2194"/>
                  <a:gd name="T7" fmla="*/ 2240 h 182"/>
                  <a:gd name="T8" fmla="+- 0 3722 3304"/>
                  <a:gd name="T9" fmla="*/ T8 w 657"/>
                  <a:gd name="T10" fmla="+- 0 2251 2194"/>
                  <a:gd name="T11" fmla="*/ 2251 h 182"/>
                  <a:gd name="T12" fmla="+- 0 3723 3304"/>
                  <a:gd name="T13" fmla="*/ T12 w 657"/>
                  <a:gd name="T14" fmla="+- 0 2255 2194"/>
                  <a:gd name="T15" fmla="*/ 2255 h 182"/>
                  <a:gd name="T16" fmla="+- 0 3726 3304"/>
                  <a:gd name="T17" fmla="*/ T16 w 657"/>
                  <a:gd name="T18" fmla="+- 0 2254 2194"/>
                  <a:gd name="T19" fmla="*/ 2254 h 182"/>
                  <a:gd name="T20" fmla="+- 0 3728 3304"/>
                  <a:gd name="T21" fmla="*/ T20 w 657"/>
                  <a:gd name="T22" fmla="+- 0 2253 2194"/>
                  <a:gd name="T23" fmla="*/ 2253 h 182"/>
                  <a:gd name="T24" fmla="+- 0 3756 3304"/>
                  <a:gd name="T25" fmla="*/ T24 w 657"/>
                  <a:gd name="T26" fmla="+- 0 2253 2194"/>
                  <a:gd name="T27" fmla="*/ 2253 h 182"/>
                  <a:gd name="T28" fmla="+- 0 3756 3304"/>
                  <a:gd name="T29" fmla="*/ T28 w 657"/>
                  <a:gd name="T30" fmla="+- 0 2240 2194"/>
                  <a:gd name="T31" fmla="*/ 2240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452" y="46"/>
                    </a:moveTo>
                    <a:lnTo>
                      <a:pt x="447" y="46"/>
                    </a:lnTo>
                    <a:lnTo>
                      <a:pt x="418" y="57"/>
                    </a:lnTo>
                    <a:lnTo>
                      <a:pt x="419" y="61"/>
                    </a:lnTo>
                    <a:lnTo>
                      <a:pt x="422" y="60"/>
                    </a:lnTo>
                    <a:lnTo>
                      <a:pt x="424" y="59"/>
                    </a:lnTo>
                    <a:lnTo>
                      <a:pt x="452" y="59"/>
                    </a:lnTo>
                    <a:lnTo>
                      <a:pt x="452"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4" name="Freeform 57"/>
              <p:cNvSpPr>
                <a:spLocks/>
              </p:cNvSpPr>
              <p:nvPr/>
            </p:nvSpPr>
            <p:spPr bwMode="auto">
              <a:xfrm>
                <a:off x="3304" y="2194"/>
                <a:ext cx="657" cy="182"/>
              </a:xfrm>
              <a:custGeom>
                <a:avLst/>
                <a:gdLst>
                  <a:gd name="T0" fmla="+- 0 3872 3304"/>
                  <a:gd name="T1" fmla="*/ T0 w 657"/>
                  <a:gd name="T2" fmla="+- 0 2355 2194"/>
                  <a:gd name="T3" fmla="*/ 2355 h 182"/>
                  <a:gd name="T4" fmla="+- 0 3866 3304"/>
                  <a:gd name="T5" fmla="*/ T4 w 657"/>
                  <a:gd name="T6" fmla="+- 0 2355 2194"/>
                  <a:gd name="T7" fmla="*/ 2355 h 182"/>
                  <a:gd name="T8" fmla="+- 0 3863 3304"/>
                  <a:gd name="T9" fmla="*/ T8 w 657"/>
                  <a:gd name="T10" fmla="+- 0 2356 2194"/>
                  <a:gd name="T11" fmla="*/ 2356 h 182"/>
                  <a:gd name="T12" fmla="+- 0 3859 3304"/>
                  <a:gd name="T13" fmla="*/ T12 w 657"/>
                  <a:gd name="T14" fmla="+- 0 2359 2194"/>
                  <a:gd name="T15" fmla="*/ 2359 h 182"/>
                  <a:gd name="T16" fmla="+- 0 3858 3304"/>
                  <a:gd name="T17" fmla="*/ T16 w 657"/>
                  <a:gd name="T18" fmla="+- 0 2361 2194"/>
                  <a:gd name="T19" fmla="*/ 2361 h 182"/>
                  <a:gd name="T20" fmla="+- 0 3858 3304"/>
                  <a:gd name="T21" fmla="*/ T20 w 657"/>
                  <a:gd name="T22" fmla="+- 0 2367 2194"/>
                  <a:gd name="T23" fmla="*/ 2367 h 182"/>
                  <a:gd name="T24" fmla="+- 0 3860 3304"/>
                  <a:gd name="T25" fmla="*/ T24 w 657"/>
                  <a:gd name="T26" fmla="+- 0 2369 2194"/>
                  <a:gd name="T27" fmla="*/ 2369 h 182"/>
                  <a:gd name="T28" fmla="+- 0 3865 3304"/>
                  <a:gd name="T29" fmla="*/ T28 w 657"/>
                  <a:gd name="T30" fmla="+- 0 2374 2194"/>
                  <a:gd name="T31" fmla="*/ 2374 h 182"/>
                  <a:gd name="T32" fmla="+- 0 3869 3304"/>
                  <a:gd name="T33" fmla="*/ T32 w 657"/>
                  <a:gd name="T34" fmla="+- 0 2375 2194"/>
                  <a:gd name="T35" fmla="*/ 2375 h 182"/>
                  <a:gd name="T36" fmla="+- 0 3879 3304"/>
                  <a:gd name="T37" fmla="*/ T36 w 657"/>
                  <a:gd name="T38" fmla="+- 0 2375 2194"/>
                  <a:gd name="T39" fmla="*/ 2375 h 182"/>
                  <a:gd name="T40" fmla="+- 0 3885 3304"/>
                  <a:gd name="T41" fmla="*/ T40 w 657"/>
                  <a:gd name="T42" fmla="+- 0 2373 2194"/>
                  <a:gd name="T43" fmla="*/ 2373 h 182"/>
                  <a:gd name="T44" fmla="+- 0 3897 3304"/>
                  <a:gd name="T45" fmla="*/ T44 w 657"/>
                  <a:gd name="T46" fmla="+- 0 2364 2194"/>
                  <a:gd name="T47" fmla="*/ 2364 h 182"/>
                  <a:gd name="T48" fmla="+- 0 3901 3304"/>
                  <a:gd name="T49" fmla="*/ T48 w 657"/>
                  <a:gd name="T50" fmla="+- 0 2359 2194"/>
                  <a:gd name="T51" fmla="*/ 2359 h 182"/>
                  <a:gd name="T52" fmla="+- 0 3884 3304"/>
                  <a:gd name="T53" fmla="*/ T52 w 657"/>
                  <a:gd name="T54" fmla="+- 0 2359 2194"/>
                  <a:gd name="T55" fmla="*/ 2359 h 182"/>
                  <a:gd name="T56" fmla="+- 0 3882 3304"/>
                  <a:gd name="T57" fmla="*/ T56 w 657"/>
                  <a:gd name="T58" fmla="+- 0 2358 2194"/>
                  <a:gd name="T59" fmla="*/ 2358 h 182"/>
                  <a:gd name="T60" fmla="+- 0 3879 3304"/>
                  <a:gd name="T61" fmla="*/ T60 w 657"/>
                  <a:gd name="T62" fmla="+- 0 2357 2194"/>
                  <a:gd name="T63" fmla="*/ 2357 h 182"/>
                  <a:gd name="T64" fmla="+- 0 3875 3304"/>
                  <a:gd name="T65" fmla="*/ T64 w 657"/>
                  <a:gd name="T66" fmla="+- 0 2356 2194"/>
                  <a:gd name="T67" fmla="*/ 2356 h 182"/>
                  <a:gd name="T68" fmla="+- 0 3872 3304"/>
                  <a:gd name="T69" fmla="*/ T68 w 657"/>
                  <a:gd name="T70" fmla="+- 0 2355 2194"/>
                  <a:gd name="T71" fmla="*/ 2355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657" h="182">
                    <a:moveTo>
                      <a:pt x="568" y="161"/>
                    </a:moveTo>
                    <a:lnTo>
                      <a:pt x="562" y="161"/>
                    </a:lnTo>
                    <a:lnTo>
                      <a:pt x="559" y="162"/>
                    </a:lnTo>
                    <a:lnTo>
                      <a:pt x="555" y="165"/>
                    </a:lnTo>
                    <a:lnTo>
                      <a:pt x="554" y="167"/>
                    </a:lnTo>
                    <a:lnTo>
                      <a:pt x="554" y="173"/>
                    </a:lnTo>
                    <a:lnTo>
                      <a:pt x="556" y="175"/>
                    </a:lnTo>
                    <a:lnTo>
                      <a:pt x="561" y="180"/>
                    </a:lnTo>
                    <a:lnTo>
                      <a:pt x="565" y="181"/>
                    </a:lnTo>
                    <a:lnTo>
                      <a:pt x="575" y="181"/>
                    </a:lnTo>
                    <a:lnTo>
                      <a:pt x="581" y="179"/>
                    </a:lnTo>
                    <a:lnTo>
                      <a:pt x="593" y="170"/>
                    </a:lnTo>
                    <a:lnTo>
                      <a:pt x="597" y="165"/>
                    </a:lnTo>
                    <a:lnTo>
                      <a:pt x="580" y="165"/>
                    </a:lnTo>
                    <a:lnTo>
                      <a:pt x="578" y="164"/>
                    </a:lnTo>
                    <a:lnTo>
                      <a:pt x="575" y="163"/>
                    </a:lnTo>
                    <a:lnTo>
                      <a:pt x="571" y="162"/>
                    </a:lnTo>
                    <a:lnTo>
                      <a:pt x="568" y="1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5" name="Freeform 56"/>
              <p:cNvSpPr>
                <a:spLocks/>
              </p:cNvSpPr>
              <p:nvPr/>
            </p:nvSpPr>
            <p:spPr bwMode="auto">
              <a:xfrm>
                <a:off x="3304" y="2194"/>
                <a:ext cx="657" cy="182"/>
              </a:xfrm>
              <a:custGeom>
                <a:avLst/>
                <a:gdLst>
                  <a:gd name="T0" fmla="+- 0 3899 3304"/>
                  <a:gd name="T1" fmla="*/ T0 w 657"/>
                  <a:gd name="T2" fmla="+- 0 2243 2194"/>
                  <a:gd name="T3" fmla="*/ 2243 h 182"/>
                  <a:gd name="T4" fmla="+- 0 3853 3304"/>
                  <a:gd name="T5" fmla="*/ T4 w 657"/>
                  <a:gd name="T6" fmla="+- 0 2243 2194"/>
                  <a:gd name="T7" fmla="*/ 2243 h 182"/>
                  <a:gd name="T8" fmla="+- 0 3853 3304"/>
                  <a:gd name="T9" fmla="*/ T8 w 657"/>
                  <a:gd name="T10" fmla="+- 0 2246 2194"/>
                  <a:gd name="T11" fmla="*/ 2246 h 182"/>
                  <a:gd name="T12" fmla="+- 0 3857 3304"/>
                  <a:gd name="T13" fmla="*/ T12 w 657"/>
                  <a:gd name="T14" fmla="+- 0 2247 2194"/>
                  <a:gd name="T15" fmla="*/ 2247 h 182"/>
                  <a:gd name="T16" fmla="+- 0 3860 3304"/>
                  <a:gd name="T17" fmla="*/ T16 w 657"/>
                  <a:gd name="T18" fmla="+- 0 2248 2194"/>
                  <a:gd name="T19" fmla="*/ 2248 h 182"/>
                  <a:gd name="T20" fmla="+- 0 3906 3304"/>
                  <a:gd name="T21" fmla="*/ T20 w 657"/>
                  <a:gd name="T22" fmla="+- 0 2328 2194"/>
                  <a:gd name="T23" fmla="*/ 2328 h 182"/>
                  <a:gd name="T24" fmla="+- 0 3896 3304"/>
                  <a:gd name="T25" fmla="*/ T24 w 657"/>
                  <a:gd name="T26" fmla="+- 0 2350 2194"/>
                  <a:gd name="T27" fmla="*/ 2350 h 182"/>
                  <a:gd name="T28" fmla="+- 0 3894 3304"/>
                  <a:gd name="T29" fmla="*/ T28 w 657"/>
                  <a:gd name="T30" fmla="+- 0 2354 2194"/>
                  <a:gd name="T31" fmla="*/ 2354 h 182"/>
                  <a:gd name="T32" fmla="+- 0 3889 3304"/>
                  <a:gd name="T33" fmla="*/ T32 w 657"/>
                  <a:gd name="T34" fmla="+- 0 2358 2194"/>
                  <a:gd name="T35" fmla="*/ 2358 h 182"/>
                  <a:gd name="T36" fmla="+- 0 3886 3304"/>
                  <a:gd name="T37" fmla="*/ T36 w 657"/>
                  <a:gd name="T38" fmla="+- 0 2359 2194"/>
                  <a:gd name="T39" fmla="*/ 2359 h 182"/>
                  <a:gd name="T40" fmla="+- 0 3901 3304"/>
                  <a:gd name="T41" fmla="*/ T40 w 657"/>
                  <a:gd name="T42" fmla="+- 0 2359 2194"/>
                  <a:gd name="T43" fmla="*/ 2359 h 182"/>
                  <a:gd name="T44" fmla="+- 0 3902 3304"/>
                  <a:gd name="T45" fmla="*/ T44 w 657"/>
                  <a:gd name="T46" fmla="+- 0 2357 2194"/>
                  <a:gd name="T47" fmla="*/ 2357 h 182"/>
                  <a:gd name="T48" fmla="+- 0 3906 3304"/>
                  <a:gd name="T49" fmla="*/ T48 w 657"/>
                  <a:gd name="T50" fmla="+- 0 2349 2194"/>
                  <a:gd name="T51" fmla="*/ 2349 h 182"/>
                  <a:gd name="T52" fmla="+- 0 3924 3304"/>
                  <a:gd name="T53" fmla="*/ T52 w 657"/>
                  <a:gd name="T54" fmla="+- 0 2308 2194"/>
                  <a:gd name="T55" fmla="*/ 2308 h 182"/>
                  <a:gd name="T56" fmla="+- 0 3914 3304"/>
                  <a:gd name="T57" fmla="*/ T56 w 657"/>
                  <a:gd name="T58" fmla="+- 0 2308 2194"/>
                  <a:gd name="T59" fmla="*/ 2308 h 182"/>
                  <a:gd name="T60" fmla="+- 0 3891 3304"/>
                  <a:gd name="T61" fmla="*/ T60 w 657"/>
                  <a:gd name="T62" fmla="+- 0 2264 2194"/>
                  <a:gd name="T63" fmla="*/ 2264 h 182"/>
                  <a:gd name="T64" fmla="+- 0 3888 3304"/>
                  <a:gd name="T65" fmla="*/ T64 w 657"/>
                  <a:gd name="T66" fmla="+- 0 2259 2194"/>
                  <a:gd name="T67" fmla="*/ 2259 h 182"/>
                  <a:gd name="T68" fmla="+- 0 3887 3304"/>
                  <a:gd name="T69" fmla="*/ T68 w 657"/>
                  <a:gd name="T70" fmla="+- 0 2256 2194"/>
                  <a:gd name="T71" fmla="*/ 2256 h 182"/>
                  <a:gd name="T72" fmla="+- 0 3887 3304"/>
                  <a:gd name="T73" fmla="*/ T72 w 657"/>
                  <a:gd name="T74" fmla="+- 0 2251 2194"/>
                  <a:gd name="T75" fmla="*/ 2251 h 182"/>
                  <a:gd name="T76" fmla="+- 0 3888 3304"/>
                  <a:gd name="T77" fmla="*/ T76 w 657"/>
                  <a:gd name="T78" fmla="+- 0 2250 2194"/>
                  <a:gd name="T79" fmla="*/ 2250 h 182"/>
                  <a:gd name="T80" fmla="+- 0 3891 3304"/>
                  <a:gd name="T81" fmla="*/ T80 w 657"/>
                  <a:gd name="T82" fmla="+- 0 2247 2194"/>
                  <a:gd name="T83" fmla="*/ 2247 h 182"/>
                  <a:gd name="T84" fmla="+- 0 3894 3304"/>
                  <a:gd name="T85" fmla="*/ T84 w 657"/>
                  <a:gd name="T86" fmla="+- 0 2246 2194"/>
                  <a:gd name="T87" fmla="*/ 2246 h 182"/>
                  <a:gd name="T88" fmla="+- 0 3899 3304"/>
                  <a:gd name="T89" fmla="*/ T88 w 657"/>
                  <a:gd name="T90" fmla="+- 0 2246 2194"/>
                  <a:gd name="T91" fmla="*/ 2246 h 182"/>
                  <a:gd name="T92" fmla="+- 0 3899 3304"/>
                  <a:gd name="T93" fmla="*/ T92 w 657"/>
                  <a:gd name="T94" fmla="+- 0 2243 2194"/>
                  <a:gd name="T95" fmla="*/ 224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657" h="182">
                    <a:moveTo>
                      <a:pt x="595" y="49"/>
                    </a:moveTo>
                    <a:lnTo>
                      <a:pt x="549" y="49"/>
                    </a:lnTo>
                    <a:lnTo>
                      <a:pt x="549" y="52"/>
                    </a:lnTo>
                    <a:lnTo>
                      <a:pt x="553" y="53"/>
                    </a:lnTo>
                    <a:lnTo>
                      <a:pt x="556" y="54"/>
                    </a:lnTo>
                    <a:lnTo>
                      <a:pt x="602" y="134"/>
                    </a:lnTo>
                    <a:lnTo>
                      <a:pt x="592" y="156"/>
                    </a:lnTo>
                    <a:lnTo>
                      <a:pt x="590" y="160"/>
                    </a:lnTo>
                    <a:lnTo>
                      <a:pt x="585" y="164"/>
                    </a:lnTo>
                    <a:lnTo>
                      <a:pt x="582" y="165"/>
                    </a:lnTo>
                    <a:lnTo>
                      <a:pt x="597" y="165"/>
                    </a:lnTo>
                    <a:lnTo>
                      <a:pt x="598" y="163"/>
                    </a:lnTo>
                    <a:lnTo>
                      <a:pt x="602" y="155"/>
                    </a:lnTo>
                    <a:lnTo>
                      <a:pt x="620" y="114"/>
                    </a:lnTo>
                    <a:lnTo>
                      <a:pt x="610" y="114"/>
                    </a:lnTo>
                    <a:lnTo>
                      <a:pt x="587" y="70"/>
                    </a:lnTo>
                    <a:lnTo>
                      <a:pt x="584" y="65"/>
                    </a:lnTo>
                    <a:lnTo>
                      <a:pt x="583" y="62"/>
                    </a:lnTo>
                    <a:lnTo>
                      <a:pt x="583" y="57"/>
                    </a:lnTo>
                    <a:lnTo>
                      <a:pt x="584" y="56"/>
                    </a:lnTo>
                    <a:lnTo>
                      <a:pt x="587" y="53"/>
                    </a:lnTo>
                    <a:lnTo>
                      <a:pt x="590" y="52"/>
                    </a:lnTo>
                    <a:lnTo>
                      <a:pt x="595" y="52"/>
                    </a:lnTo>
                    <a:lnTo>
                      <a:pt x="595"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6" name="Freeform 55"/>
              <p:cNvSpPr>
                <a:spLocks/>
              </p:cNvSpPr>
              <p:nvPr/>
            </p:nvSpPr>
            <p:spPr bwMode="auto">
              <a:xfrm>
                <a:off x="3304" y="2194"/>
                <a:ext cx="657" cy="182"/>
              </a:xfrm>
              <a:custGeom>
                <a:avLst/>
                <a:gdLst>
                  <a:gd name="T0" fmla="+- 0 3845 3304"/>
                  <a:gd name="T1" fmla="*/ T0 w 657"/>
                  <a:gd name="T2" fmla="+- 0 2328 2194"/>
                  <a:gd name="T3" fmla="*/ 2328 h 182"/>
                  <a:gd name="T4" fmla="+- 0 3787 3304"/>
                  <a:gd name="T5" fmla="*/ T4 w 657"/>
                  <a:gd name="T6" fmla="+- 0 2328 2194"/>
                  <a:gd name="T7" fmla="*/ 2328 h 182"/>
                  <a:gd name="T8" fmla="+- 0 3787 3304"/>
                  <a:gd name="T9" fmla="*/ T8 w 657"/>
                  <a:gd name="T10" fmla="+- 0 2332 2194"/>
                  <a:gd name="T11" fmla="*/ 2332 h 182"/>
                  <a:gd name="T12" fmla="+- 0 3845 3304"/>
                  <a:gd name="T13" fmla="*/ T12 w 657"/>
                  <a:gd name="T14" fmla="+- 0 2332 2194"/>
                  <a:gd name="T15" fmla="*/ 2332 h 182"/>
                  <a:gd name="T16" fmla="+- 0 3845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541" y="134"/>
                    </a:moveTo>
                    <a:lnTo>
                      <a:pt x="483" y="134"/>
                    </a:lnTo>
                    <a:lnTo>
                      <a:pt x="483" y="138"/>
                    </a:lnTo>
                    <a:lnTo>
                      <a:pt x="541" y="138"/>
                    </a:lnTo>
                    <a:lnTo>
                      <a:pt x="541"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7" name="Freeform 54"/>
              <p:cNvSpPr>
                <a:spLocks/>
              </p:cNvSpPr>
              <p:nvPr/>
            </p:nvSpPr>
            <p:spPr bwMode="auto">
              <a:xfrm>
                <a:off x="3304" y="2194"/>
                <a:ext cx="657" cy="182"/>
              </a:xfrm>
              <a:custGeom>
                <a:avLst/>
                <a:gdLst>
                  <a:gd name="T0" fmla="+- 0 3823 3304"/>
                  <a:gd name="T1" fmla="*/ T0 w 657"/>
                  <a:gd name="T2" fmla="+- 0 2250 2194"/>
                  <a:gd name="T3" fmla="*/ 2250 h 182"/>
                  <a:gd name="T4" fmla="+- 0 3805 3304"/>
                  <a:gd name="T5" fmla="*/ T4 w 657"/>
                  <a:gd name="T6" fmla="+- 0 2250 2194"/>
                  <a:gd name="T7" fmla="*/ 2250 h 182"/>
                  <a:gd name="T8" fmla="+- 0 3805 3304"/>
                  <a:gd name="T9" fmla="*/ T8 w 657"/>
                  <a:gd name="T10" fmla="+- 0 2317 2194"/>
                  <a:gd name="T11" fmla="*/ 2317 h 182"/>
                  <a:gd name="T12" fmla="+- 0 3805 3304"/>
                  <a:gd name="T13" fmla="*/ T12 w 657"/>
                  <a:gd name="T14" fmla="+- 0 2319 2194"/>
                  <a:gd name="T15" fmla="*/ 2319 h 182"/>
                  <a:gd name="T16" fmla="+- 0 3803 3304"/>
                  <a:gd name="T17" fmla="*/ T16 w 657"/>
                  <a:gd name="T18" fmla="+- 0 2323 2194"/>
                  <a:gd name="T19" fmla="*/ 2323 h 182"/>
                  <a:gd name="T20" fmla="+- 0 3801 3304"/>
                  <a:gd name="T21" fmla="*/ T20 w 657"/>
                  <a:gd name="T22" fmla="+- 0 2325 2194"/>
                  <a:gd name="T23" fmla="*/ 2325 h 182"/>
                  <a:gd name="T24" fmla="+- 0 3797 3304"/>
                  <a:gd name="T25" fmla="*/ T24 w 657"/>
                  <a:gd name="T26" fmla="+- 0 2328 2194"/>
                  <a:gd name="T27" fmla="*/ 2328 h 182"/>
                  <a:gd name="T28" fmla="+- 0 3794 3304"/>
                  <a:gd name="T29" fmla="*/ T28 w 657"/>
                  <a:gd name="T30" fmla="+- 0 2328 2194"/>
                  <a:gd name="T31" fmla="*/ 2328 h 182"/>
                  <a:gd name="T32" fmla="+- 0 3832 3304"/>
                  <a:gd name="T33" fmla="*/ T32 w 657"/>
                  <a:gd name="T34" fmla="+- 0 2328 2194"/>
                  <a:gd name="T35" fmla="*/ 2328 h 182"/>
                  <a:gd name="T36" fmla="+- 0 3828 3304"/>
                  <a:gd name="T37" fmla="*/ T36 w 657"/>
                  <a:gd name="T38" fmla="+- 0 2327 2194"/>
                  <a:gd name="T39" fmla="*/ 2327 h 182"/>
                  <a:gd name="T40" fmla="+- 0 3824 3304"/>
                  <a:gd name="T41" fmla="*/ T40 w 657"/>
                  <a:gd name="T42" fmla="+- 0 2322 2194"/>
                  <a:gd name="T43" fmla="*/ 2322 h 182"/>
                  <a:gd name="T44" fmla="+- 0 3823 3304"/>
                  <a:gd name="T45" fmla="*/ T44 w 657"/>
                  <a:gd name="T46" fmla="+- 0 2317 2194"/>
                  <a:gd name="T47" fmla="*/ 2317 h 182"/>
                  <a:gd name="T48" fmla="+- 0 3823 3304"/>
                  <a:gd name="T49" fmla="*/ T48 w 657"/>
                  <a:gd name="T50" fmla="+- 0 2250 2194"/>
                  <a:gd name="T51" fmla="*/ 225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657" h="182">
                    <a:moveTo>
                      <a:pt x="519" y="56"/>
                    </a:moveTo>
                    <a:lnTo>
                      <a:pt x="501" y="56"/>
                    </a:lnTo>
                    <a:lnTo>
                      <a:pt x="501" y="123"/>
                    </a:lnTo>
                    <a:lnTo>
                      <a:pt x="501" y="125"/>
                    </a:lnTo>
                    <a:lnTo>
                      <a:pt x="499" y="129"/>
                    </a:lnTo>
                    <a:lnTo>
                      <a:pt x="497" y="131"/>
                    </a:lnTo>
                    <a:lnTo>
                      <a:pt x="493" y="134"/>
                    </a:lnTo>
                    <a:lnTo>
                      <a:pt x="490" y="134"/>
                    </a:lnTo>
                    <a:lnTo>
                      <a:pt x="528" y="134"/>
                    </a:lnTo>
                    <a:lnTo>
                      <a:pt x="524" y="133"/>
                    </a:lnTo>
                    <a:lnTo>
                      <a:pt x="520" y="128"/>
                    </a:lnTo>
                    <a:lnTo>
                      <a:pt x="519" y="123"/>
                    </a:lnTo>
                    <a:lnTo>
                      <a:pt x="519" y="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8" name="Freeform 53"/>
              <p:cNvSpPr>
                <a:spLocks/>
              </p:cNvSpPr>
              <p:nvPr/>
            </p:nvSpPr>
            <p:spPr bwMode="auto">
              <a:xfrm>
                <a:off x="3304" y="2194"/>
                <a:ext cx="657" cy="182"/>
              </a:xfrm>
              <a:custGeom>
                <a:avLst/>
                <a:gdLst>
                  <a:gd name="T0" fmla="+- 0 3960 3304"/>
                  <a:gd name="T1" fmla="*/ T0 w 657"/>
                  <a:gd name="T2" fmla="+- 0 2243 2194"/>
                  <a:gd name="T3" fmla="*/ 2243 h 182"/>
                  <a:gd name="T4" fmla="+- 0 3928 3304"/>
                  <a:gd name="T5" fmla="*/ T4 w 657"/>
                  <a:gd name="T6" fmla="+- 0 2243 2194"/>
                  <a:gd name="T7" fmla="*/ 2243 h 182"/>
                  <a:gd name="T8" fmla="+- 0 3928 3304"/>
                  <a:gd name="T9" fmla="*/ T8 w 657"/>
                  <a:gd name="T10" fmla="+- 0 2246 2194"/>
                  <a:gd name="T11" fmla="*/ 2246 h 182"/>
                  <a:gd name="T12" fmla="+- 0 3931 3304"/>
                  <a:gd name="T13" fmla="*/ T12 w 657"/>
                  <a:gd name="T14" fmla="+- 0 2246 2194"/>
                  <a:gd name="T15" fmla="*/ 2246 h 182"/>
                  <a:gd name="T16" fmla="+- 0 3934 3304"/>
                  <a:gd name="T17" fmla="*/ T16 w 657"/>
                  <a:gd name="T18" fmla="+- 0 2247 2194"/>
                  <a:gd name="T19" fmla="*/ 2247 h 182"/>
                  <a:gd name="T20" fmla="+- 0 3938 3304"/>
                  <a:gd name="T21" fmla="*/ T20 w 657"/>
                  <a:gd name="T22" fmla="+- 0 2254 2194"/>
                  <a:gd name="T23" fmla="*/ 2254 h 182"/>
                  <a:gd name="T24" fmla="+- 0 3938 3304"/>
                  <a:gd name="T25" fmla="*/ T24 w 657"/>
                  <a:gd name="T26" fmla="+- 0 2257 2194"/>
                  <a:gd name="T27" fmla="*/ 2257 h 182"/>
                  <a:gd name="T28" fmla="+- 0 3914 3304"/>
                  <a:gd name="T29" fmla="*/ T28 w 657"/>
                  <a:gd name="T30" fmla="+- 0 2308 2194"/>
                  <a:gd name="T31" fmla="*/ 2308 h 182"/>
                  <a:gd name="T32" fmla="+- 0 3924 3304"/>
                  <a:gd name="T33" fmla="*/ T32 w 657"/>
                  <a:gd name="T34" fmla="+- 0 2308 2194"/>
                  <a:gd name="T35" fmla="*/ 2308 h 182"/>
                  <a:gd name="T36" fmla="+- 0 3946 3304"/>
                  <a:gd name="T37" fmla="*/ T36 w 657"/>
                  <a:gd name="T38" fmla="+- 0 2259 2194"/>
                  <a:gd name="T39" fmla="*/ 2259 h 182"/>
                  <a:gd name="T40" fmla="+- 0 3948 3304"/>
                  <a:gd name="T41" fmla="*/ T40 w 657"/>
                  <a:gd name="T42" fmla="+- 0 2256 2194"/>
                  <a:gd name="T43" fmla="*/ 2256 h 182"/>
                  <a:gd name="T44" fmla="+- 0 3949 3304"/>
                  <a:gd name="T45" fmla="*/ T44 w 657"/>
                  <a:gd name="T46" fmla="+- 0 2253 2194"/>
                  <a:gd name="T47" fmla="*/ 2253 h 182"/>
                  <a:gd name="T48" fmla="+- 0 3960 3304"/>
                  <a:gd name="T49" fmla="*/ T48 w 657"/>
                  <a:gd name="T50" fmla="+- 0 2246 2194"/>
                  <a:gd name="T51" fmla="*/ 2246 h 182"/>
                  <a:gd name="T52" fmla="+- 0 3960 3304"/>
                  <a:gd name="T53" fmla="*/ T52 w 657"/>
                  <a:gd name="T54" fmla="+- 0 2243 2194"/>
                  <a:gd name="T55" fmla="*/ 224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657" h="182">
                    <a:moveTo>
                      <a:pt x="656" y="49"/>
                    </a:moveTo>
                    <a:lnTo>
                      <a:pt x="624" y="49"/>
                    </a:lnTo>
                    <a:lnTo>
                      <a:pt x="624" y="52"/>
                    </a:lnTo>
                    <a:lnTo>
                      <a:pt x="627" y="52"/>
                    </a:lnTo>
                    <a:lnTo>
                      <a:pt x="630" y="53"/>
                    </a:lnTo>
                    <a:lnTo>
                      <a:pt x="634" y="60"/>
                    </a:lnTo>
                    <a:lnTo>
                      <a:pt x="634" y="63"/>
                    </a:lnTo>
                    <a:lnTo>
                      <a:pt x="610" y="114"/>
                    </a:lnTo>
                    <a:lnTo>
                      <a:pt x="620" y="114"/>
                    </a:lnTo>
                    <a:lnTo>
                      <a:pt x="642" y="65"/>
                    </a:lnTo>
                    <a:lnTo>
                      <a:pt x="644" y="62"/>
                    </a:lnTo>
                    <a:lnTo>
                      <a:pt x="645" y="59"/>
                    </a:lnTo>
                    <a:lnTo>
                      <a:pt x="656" y="52"/>
                    </a:lnTo>
                    <a:lnTo>
                      <a:pt x="656"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9" name="Freeform 52"/>
              <p:cNvSpPr>
                <a:spLocks/>
              </p:cNvSpPr>
              <p:nvPr/>
            </p:nvSpPr>
            <p:spPr bwMode="auto">
              <a:xfrm>
                <a:off x="3304" y="2194"/>
                <a:ext cx="657" cy="182"/>
              </a:xfrm>
              <a:custGeom>
                <a:avLst/>
                <a:gdLst>
                  <a:gd name="T0" fmla="+- 0 3848 3304"/>
                  <a:gd name="T1" fmla="*/ T0 w 657"/>
                  <a:gd name="T2" fmla="+- 0 2243 2194"/>
                  <a:gd name="T3" fmla="*/ 2243 h 182"/>
                  <a:gd name="T4" fmla="+- 0 3786 3304"/>
                  <a:gd name="T5" fmla="*/ T4 w 657"/>
                  <a:gd name="T6" fmla="+- 0 2243 2194"/>
                  <a:gd name="T7" fmla="*/ 2243 h 182"/>
                  <a:gd name="T8" fmla="+- 0 3786 3304"/>
                  <a:gd name="T9" fmla="*/ T8 w 657"/>
                  <a:gd name="T10" fmla="+- 0 2250 2194"/>
                  <a:gd name="T11" fmla="*/ 2250 h 182"/>
                  <a:gd name="T12" fmla="+- 0 3848 3304"/>
                  <a:gd name="T13" fmla="*/ T12 w 657"/>
                  <a:gd name="T14" fmla="+- 0 2250 2194"/>
                  <a:gd name="T15" fmla="*/ 2250 h 182"/>
                  <a:gd name="T16" fmla="+- 0 3848 3304"/>
                  <a:gd name="T17" fmla="*/ T16 w 657"/>
                  <a:gd name="T18" fmla="+- 0 2243 2194"/>
                  <a:gd name="T19" fmla="*/ 2243 h 182"/>
                </a:gdLst>
                <a:ahLst/>
                <a:cxnLst>
                  <a:cxn ang="0">
                    <a:pos x="T1" y="T3"/>
                  </a:cxn>
                  <a:cxn ang="0">
                    <a:pos x="T5" y="T7"/>
                  </a:cxn>
                  <a:cxn ang="0">
                    <a:pos x="T9" y="T11"/>
                  </a:cxn>
                  <a:cxn ang="0">
                    <a:pos x="T13" y="T15"/>
                  </a:cxn>
                  <a:cxn ang="0">
                    <a:pos x="T17" y="T19"/>
                  </a:cxn>
                </a:cxnLst>
                <a:rect l="0" t="0" r="r" b="b"/>
                <a:pathLst>
                  <a:path w="657" h="182">
                    <a:moveTo>
                      <a:pt x="544" y="49"/>
                    </a:moveTo>
                    <a:lnTo>
                      <a:pt x="482" y="49"/>
                    </a:lnTo>
                    <a:lnTo>
                      <a:pt x="482" y="56"/>
                    </a:lnTo>
                    <a:lnTo>
                      <a:pt x="544" y="56"/>
                    </a:lnTo>
                    <a:lnTo>
                      <a:pt x="544"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0" name="Freeform 51"/>
              <p:cNvSpPr>
                <a:spLocks/>
              </p:cNvSpPr>
              <p:nvPr/>
            </p:nvSpPr>
            <p:spPr bwMode="auto">
              <a:xfrm>
                <a:off x="3304" y="2194"/>
                <a:ext cx="657" cy="182"/>
              </a:xfrm>
              <a:custGeom>
                <a:avLst/>
                <a:gdLst>
                  <a:gd name="T0" fmla="+- 0 3853 3304"/>
                  <a:gd name="T1" fmla="*/ T0 w 657"/>
                  <a:gd name="T2" fmla="+- 0 2194 2194"/>
                  <a:gd name="T3" fmla="*/ 2194 h 182"/>
                  <a:gd name="T4" fmla="+- 0 3838 3304"/>
                  <a:gd name="T5" fmla="*/ T4 w 657"/>
                  <a:gd name="T6" fmla="+- 0 2194 2194"/>
                  <a:gd name="T7" fmla="*/ 2194 h 182"/>
                  <a:gd name="T8" fmla="+- 0 3831 3304"/>
                  <a:gd name="T9" fmla="*/ T8 w 657"/>
                  <a:gd name="T10" fmla="+- 0 2196 2194"/>
                  <a:gd name="T11" fmla="*/ 2196 h 182"/>
                  <a:gd name="T12" fmla="+- 0 3818 3304"/>
                  <a:gd name="T13" fmla="*/ T12 w 657"/>
                  <a:gd name="T14" fmla="+- 0 2203 2194"/>
                  <a:gd name="T15" fmla="*/ 2203 h 182"/>
                  <a:gd name="T16" fmla="+- 0 3813 3304"/>
                  <a:gd name="T17" fmla="*/ T16 w 657"/>
                  <a:gd name="T18" fmla="+- 0 2208 2194"/>
                  <a:gd name="T19" fmla="*/ 2208 h 182"/>
                  <a:gd name="T20" fmla="+- 0 3807 3304"/>
                  <a:gd name="T21" fmla="*/ T20 w 657"/>
                  <a:gd name="T22" fmla="+- 0 2221 2194"/>
                  <a:gd name="T23" fmla="*/ 2221 h 182"/>
                  <a:gd name="T24" fmla="+- 0 3805 3304"/>
                  <a:gd name="T25" fmla="*/ T24 w 657"/>
                  <a:gd name="T26" fmla="+- 0 2228 2194"/>
                  <a:gd name="T27" fmla="*/ 2228 h 182"/>
                  <a:gd name="T28" fmla="+- 0 3805 3304"/>
                  <a:gd name="T29" fmla="*/ T28 w 657"/>
                  <a:gd name="T30" fmla="+- 0 2243 2194"/>
                  <a:gd name="T31" fmla="*/ 2243 h 182"/>
                  <a:gd name="T32" fmla="+- 0 3823 3304"/>
                  <a:gd name="T33" fmla="*/ T32 w 657"/>
                  <a:gd name="T34" fmla="+- 0 2243 2194"/>
                  <a:gd name="T35" fmla="*/ 2243 h 182"/>
                  <a:gd name="T36" fmla="+- 0 3823 3304"/>
                  <a:gd name="T37" fmla="*/ T36 w 657"/>
                  <a:gd name="T38" fmla="+- 0 2221 2194"/>
                  <a:gd name="T39" fmla="*/ 2221 h 182"/>
                  <a:gd name="T40" fmla="+- 0 3823 3304"/>
                  <a:gd name="T41" fmla="*/ T40 w 657"/>
                  <a:gd name="T42" fmla="+- 0 2214 2194"/>
                  <a:gd name="T43" fmla="*/ 2214 h 182"/>
                  <a:gd name="T44" fmla="+- 0 3834 3304"/>
                  <a:gd name="T45" fmla="*/ T44 w 657"/>
                  <a:gd name="T46" fmla="+- 0 2201 2194"/>
                  <a:gd name="T47" fmla="*/ 2201 h 182"/>
                  <a:gd name="T48" fmla="+- 0 3867 3304"/>
                  <a:gd name="T49" fmla="*/ T48 w 657"/>
                  <a:gd name="T50" fmla="+- 0 2201 2194"/>
                  <a:gd name="T51" fmla="*/ 2201 h 182"/>
                  <a:gd name="T52" fmla="+- 0 3860 3304"/>
                  <a:gd name="T53" fmla="*/ T52 w 657"/>
                  <a:gd name="T54" fmla="+- 0 2196 2194"/>
                  <a:gd name="T55" fmla="*/ 2196 h 182"/>
                  <a:gd name="T56" fmla="+- 0 3853 3304"/>
                  <a:gd name="T57" fmla="*/ T56 w 657"/>
                  <a:gd name="T58" fmla="+- 0 2194 2194"/>
                  <a:gd name="T59" fmla="*/ 2194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Lst>
                <a:rect l="0" t="0" r="r" b="b"/>
                <a:pathLst>
                  <a:path w="657" h="182">
                    <a:moveTo>
                      <a:pt x="549" y="0"/>
                    </a:moveTo>
                    <a:lnTo>
                      <a:pt x="534" y="0"/>
                    </a:lnTo>
                    <a:lnTo>
                      <a:pt x="527" y="2"/>
                    </a:lnTo>
                    <a:lnTo>
                      <a:pt x="514" y="9"/>
                    </a:lnTo>
                    <a:lnTo>
                      <a:pt x="509" y="14"/>
                    </a:lnTo>
                    <a:lnTo>
                      <a:pt x="503" y="27"/>
                    </a:lnTo>
                    <a:lnTo>
                      <a:pt x="501" y="34"/>
                    </a:lnTo>
                    <a:lnTo>
                      <a:pt x="501" y="49"/>
                    </a:lnTo>
                    <a:lnTo>
                      <a:pt x="519" y="49"/>
                    </a:lnTo>
                    <a:lnTo>
                      <a:pt x="519" y="27"/>
                    </a:lnTo>
                    <a:lnTo>
                      <a:pt x="519" y="20"/>
                    </a:lnTo>
                    <a:lnTo>
                      <a:pt x="530" y="7"/>
                    </a:lnTo>
                    <a:lnTo>
                      <a:pt x="563" y="7"/>
                    </a:lnTo>
                    <a:lnTo>
                      <a:pt x="556" y="2"/>
                    </a:lnTo>
                    <a:lnTo>
                      <a:pt x="54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1" name="Freeform 50"/>
              <p:cNvSpPr>
                <a:spLocks/>
              </p:cNvSpPr>
              <p:nvPr/>
            </p:nvSpPr>
            <p:spPr bwMode="auto">
              <a:xfrm>
                <a:off x="3304" y="2194"/>
                <a:ext cx="657" cy="182"/>
              </a:xfrm>
              <a:custGeom>
                <a:avLst/>
                <a:gdLst>
                  <a:gd name="T0" fmla="+- 0 3867 3304"/>
                  <a:gd name="T1" fmla="*/ T0 w 657"/>
                  <a:gd name="T2" fmla="+- 0 2201 2194"/>
                  <a:gd name="T3" fmla="*/ 2201 h 182"/>
                  <a:gd name="T4" fmla="+- 0 3840 3304"/>
                  <a:gd name="T5" fmla="*/ T4 w 657"/>
                  <a:gd name="T6" fmla="+- 0 2201 2194"/>
                  <a:gd name="T7" fmla="*/ 2201 h 182"/>
                  <a:gd name="T8" fmla="+- 0 3843 3304"/>
                  <a:gd name="T9" fmla="*/ T8 w 657"/>
                  <a:gd name="T10" fmla="+- 0 2201 2194"/>
                  <a:gd name="T11" fmla="*/ 2201 h 182"/>
                  <a:gd name="T12" fmla="+- 0 3847 3304"/>
                  <a:gd name="T13" fmla="*/ T12 w 657"/>
                  <a:gd name="T14" fmla="+- 0 2204 2194"/>
                  <a:gd name="T15" fmla="*/ 2204 h 182"/>
                  <a:gd name="T16" fmla="+- 0 3850 3304"/>
                  <a:gd name="T17" fmla="*/ T16 w 657"/>
                  <a:gd name="T18" fmla="+- 0 2206 2194"/>
                  <a:gd name="T19" fmla="*/ 2206 h 182"/>
                  <a:gd name="T20" fmla="+- 0 3855 3304"/>
                  <a:gd name="T21" fmla="*/ T20 w 657"/>
                  <a:gd name="T22" fmla="+- 0 2213 2194"/>
                  <a:gd name="T23" fmla="*/ 2213 h 182"/>
                  <a:gd name="T24" fmla="+- 0 3857 3304"/>
                  <a:gd name="T25" fmla="*/ T24 w 657"/>
                  <a:gd name="T26" fmla="+- 0 2216 2194"/>
                  <a:gd name="T27" fmla="*/ 2216 h 182"/>
                  <a:gd name="T28" fmla="+- 0 3861 3304"/>
                  <a:gd name="T29" fmla="*/ T28 w 657"/>
                  <a:gd name="T30" fmla="+- 0 2218 2194"/>
                  <a:gd name="T31" fmla="*/ 2218 h 182"/>
                  <a:gd name="T32" fmla="+- 0 3862 3304"/>
                  <a:gd name="T33" fmla="*/ T32 w 657"/>
                  <a:gd name="T34" fmla="+- 0 2218 2194"/>
                  <a:gd name="T35" fmla="*/ 2218 h 182"/>
                  <a:gd name="T36" fmla="+- 0 3866 3304"/>
                  <a:gd name="T37" fmla="*/ T36 w 657"/>
                  <a:gd name="T38" fmla="+- 0 2218 2194"/>
                  <a:gd name="T39" fmla="*/ 2218 h 182"/>
                  <a:gd name="T40" fmla="+- 0 3868 3304"/>
                  <a:gd name="T41" fmla="*/ T40 w 657"/>
                  <a:gd name="T42" fmla="+- 0 2217 2194"/>
                  <a:gd name="T43" fmla="*/ 2217 h 182"/>
                  <a:gd name="T44" fmla="+- 0 3872 3304"/>
                  <a:gd name="T45" fmla="*/ T44 w 657"/>
                  <a:gd name="T46" fmla="+- 0 2214 2194"/>
                  <a:gd name="T47" fmla="*/ 2214 h 182"/>
                  <a:gd name="T48" fmla="+- 0 3873 3304"/>
                  <a:gd name="T49" fmla="*/ T48 w 657"/>
                  <a:gd name="T50" fmla="+- 0 2212 2194"/>
                  <a:gd name="T51" fmla="*/ 2212 h 182"/>
                  <a:gd name="T52" fmla="+- 0 3873 3304"/>
                  <a:gd name="T53" fmla="*/ T52 w 657"/>
                  <a:gd name="T54" fmla="+- 0 2207 2194"/>
                  <a:gd name="T55" fmla="*/ 2207 h 182"/>
                  <a:gd name="T56" fmla="+- 0 3871 3304"/>
                  <a:gd name="T57" fmla="*/ T56 w 657"/>
                  <a:gd name="T58" fmla="+- 0 2203 2194"/>
                  <a:gd name="T59" fmla="*/ 2203 h 182"/>
                  <a:gd name="T60" fmla="+- 0 3867 3304"/>
                  <a:gd name="T61" fmla="*/ T60 w 657"/>
                  <a:gd name="T62" fmla="+- 0 2201 2194"/>
                  <a:gd name="T63" fmla="*/ 2201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7" h="182">
                    <a:moveTo>
                      <a:pt x="563" y="7"/>
                    </a:moveTo>
                    <a:lnTo>
                      <a:pt x="536" y="7"/>
                    </a:lnTo>
                    <a:lnTo>
                      <a:pt x="539" y="7"/>
                    </a:lnTo>
                    <a:lnTo>
                      <a:pt x="543" y="10"/>
                    </a:lnTo>
                    <a:lnTo>
                      <a:pt x="546" y="12"/>
                    </a:lnTo>
                    <a:lnTo>
                      <a:pt x="551" y="19"/>
                    </a:lnTo>
                    <a:lnTo>
                      <a:pt x="553" y="22"/>
                    </a:lnTo>
                    <a:lnTo>
                      <a:pt x="557" y="24"/>
                    </a:lnTo>
                    <a:lnTo>
                      <a:pt x="558" y="24"/>
                    </a:lnTo>
                    <a:lnTo>
                      <a:pt x="562" y="24"/>
                    </a:lnTo>
                    <a:lnTo>
                      <a:pt x="564" y="23"/>
                    </a:lnTo>
                    <a:lnTo>
                      <a:pt x="568" y="20"/>
                    </a:lnTo>
                    <a:lnTo>
                      <a:pt x="569" y="18"/>
                    </a:lnTo>
                    <a:lnTo>
                      <a:pt x="569" y="13"/>
                    </a:lnTo>
                    <a:lnTo>
                      <a:pt x="567" y="9"/>
                    </a:lnTo>
                    <a:lnTo>
                      <a:pt x="56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192" name="Picture 19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21" y="2200"/>
                <a:ext cx="11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 name="Picture 19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141" y="2194"/>
                <a:ext cx="64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 name="Picture 19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8" y="2730"/>
                <a:ext cx="216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 name="Picture 19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90" y="2879"/>
                <a:ext cx="87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6" name="Picture 19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634" y="2875"/>
                <a:ext cx="632"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7" name="Picture 196"/>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90" y="3398"/>
                <a:ext cx="2196" cy="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8" name="Picture 19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846" y="2730"/>
                <a:ext cx="2366" cy="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Picture 19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707" y="2794"/>
                <a:ext cx="15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9" name="Group 128"/>
            <p:cNvGrpSpPr>
              <a:grpSpLocks/>
            </p:cNvGrpSpPr>
            <p:nvPr/>
          </p:nvGrpSpPr>
          <p:grpSpPr bwMode="auto">
            <a:xfrm>
              <a:off x="1068" y="466"/>
              <a:ext cx="6605" cy="3430"/>
              <a:chOff x="1068" y="466"/>
              <a:chExt cx="6605" cy="3430"/>
            </a:xfrm>
          </p:grpSpPr>
          <p:sp>
            <p:nvSpPr>
              <p:cNvPr id="130" name="Freeform 40"/>
              <p:cNvSpPr>
                <a:spLocks/>
              </p:cNvSpPr>
              <p:nvPr/>
            </p:nvSpPr>
            <p:spPr bwMode="auto">
              <a:xfrm>
                <a:off x="3875" y="2810"/>
                <a:ext cx="470" cy="145"/>
              </a:xfrm>
              <a:custGeom>
                <a:avLst/>
                <a:gdLst>
                  <a:gd name="T0" fmla="+- 0 3926 3875"/>
                  <a:gd name="T1" fmla="*/ T0 w 470"/>
                  <a:gd name="T2" fmla="+- 0 2921 2810"/>
                  <a:gd name="T3" fmla="*/ 2921 h 145"/>
                  <a:gd name="T4" fmla="+- 0 3884 3875"/>
                  <a:gd name="T5" fmla="*/ T4 w 470"/>
                  <a:gd name="T6" fmla="+- 0 2921 2810"/>
                  <a:gd name="T7" fmla="*/ 2921 h 145"/>
                  <a:gd name="T8" fmla="+- 0 3886 3875"/>
                  <a:gd name="T9" fmla="*/ T8 w 470"/>
                  <a:gd name="T10" fmla="+- 0 2922 2810"/>
                  <a:gd name="T11" fmla="*/ 2922 h 145"/>
                  <a:gd name="T12" fmla="+- 0 3888 3875"/>
                  <a:gd name="T13" fmla="*/ T12 w 470"/>
                  <a:gd name="T14" fmla="+- 0 2922 2810"/>
                  <a:gd name="T15" fmla="*/ 2922 h 145"/>
                  <a:gd name="T16" fmla="+- 0 3896 3875"/>
                  <a:gd name="T17" fmla="*/ T16 w 470"/>
                  <a:gd name="T18" fmla="+- 0 2924 2810"/>
                  <a:gd name="T19" fmla="*/ 2924 h 145"/>
                  <a:gd name="T20" fmla="+- 0 3903 3875"/>
                  <a:gd name="T21" fmla="*/ T20 w 470"/>
                  <a:gd name="T22" fmla="+- 0 2925 2810"/>
                  <a:gd name="T23" fmla="*/ 2925 h 145"/>
                  <a:gd name="T24" fmla="+- 0 3917 3875"/>
                  <a:gd name="T25" fmla="*/ T24 w 470"/>
                  <a:gd name="T26" fmla="+- 0 2925 2810"/>
                  <a:gd name="T27" fmla="*/ 2925 h 145"/>
                  <a:gd name="T28" fmla="+- 0 3924 3875"/>
                  <a:gd name="T29" fmla="*/ T28 w 470"/>
                  <a:gd name="T30" fmla="+- 0 2923 2810"/>
                  <a:gd name="T31" fmla="*/ 2923 h 145"/>
                  <a:gd name="T32" fmla="+- 0 3926 3875"/>
                  <a:gd name="T33" fmla="*/ T32 w 470"/>
                  <a:gd name="T34" fmla="+- 0 2921 2810"/>
                  <a:gd name="T35" fmla="*/ 292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51" y="111"/>
                    </a:moveTo>
                    <a:lnTo>
                      <a:pt x="9" y="111"/>
                    </a:lnTo>
                    <a:lnTo>
                      <a:pt x="11" y="112"/>
                    </a:lnTo>
                    <a:lnTo>
                      <a:pt x="13" y="112"/>
                    </a:lnTo>
                    <a:lnTo>
                      <a:pt x="21" y="114"/>
                    </a:lnTo>
                    <a:lnTo>
                      <a:pt x="28" y="115"/>
                    </a:lnTo>
                    <a:lnTo>
                      <a:pt x="42" y="115"/>
                    </a:lnTo>
                    <a:lnTo>
                      <a:pt x="49" y="113"/>
                    </a:lnTo>
                    <a:lnTo>
                      <a:pt x="51"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1" name="Freeform 39"/>
              <p:cNvSpPr>
                <a:spLocks/>
              </p:cNvSpPr>
              <p:nvPr/>
            </p:nvSpPr>
            <p:spPr bwMode="auto">
              <a:xfrm>
                <a:off x="3875" y="2810"/>
                <a:ext cx="470" cy="145"/>
              </a:xfrm>
              <a:custGeom>
                <a:avLst/>
                <a:gdLst>
                  <a:gd name="T0" fmla="+- 0 3879 3875"/>
                  <a:gd name="T1" fmla="*/ T0 w 470"/>
                  <a:gd name="T2" fmla="+- 0 2893 2810"/>
                  <a:gd name="T3" fmla="*/ 2893 h 145"/>
                  <a:gd name="T4" fmla="+- 0 3875 3875"/>
                  <a:gd name="T5" fmla="*/ T4 w 470"/>
                  <a:gd name="T6" fmla="+- 0 2893 2810"/>
                  <a:gd name="T7" fmla="*/ 2893 h 145"/>
                  <a:gd name="T8" fmla="+- 0 3875 3875"/>
                  <a:gd name="T9" fmla="*/ T8 w 470"/>
                  <a:gd name="T10" fmla="+- 0 2924 2810"/>
                  <a:gd name="T11" fmla="*/ 2924 h 145"/>
                  <a:gd name="T12" fmla="+- 0 3879 3875"/>
                  <a:gd name="T13" fmla="*/ T12 w 470"/>
                  <a:gd name="T14" fmla="+- 0 2924 2810"/>
                  <a:gd name="T15" fmla="*/ 2924 h 145"/>
                  <a:gd name="T16" fmla="+- 0 3879 3875"/>
                  <a:gd name="T17" fmla="*/ T16 w 470"/>
                  <a:gd name="T18" fmla="+- 0 2922 2810"/>
                  <a:gd name="T19" fmla="*/ 2922 h 145"/>
                  <a:gd name="T20" fmla="+- 0 3881 3875"/>
                  <a:gd name="T21" fmla="*/ T20 w 470"/>
                  <a:gd name="T22" fmla="+- 0 2921 2810"/>
                  <a:gd name="T23" fmla="*/ 2921 h 145"/>
                  <a:gd name="T24" fmla="+- 0 3926 3875"/>
                  <a:gd name="T25" fmla="*/ T24 w 470"/>
                  <a:gd name="T26" fmla="+- 0 2921 2810"/>
                  <a:gd name="T27" fmla="*/ 2921 h 145"/>
                  <a:gd name="T28" fmla="+- 0 3929 3875"/>
                  <a:gd name="T29" fmla="*/ T28 w 470"/>
                  <a:gd name="T30" fmla="+- 0 2919 2810"/>
                  <a:gd name="T31" fmla="*/ 2919 h 145"/>
                  <a:gd name="T32" fmla="+- 0 3902 3875"/>
                  <a:gd name="T33" fmla="*/ T32 w 470"/>
                  <a:gd name="T34" fmla="+- 0 2919 2810"/>
                  <a:gd name="T35" fmla="*/ 2919 h 145"/>
                  <a:gd name="T36" fmla="+- 0 3896 3875"/>
                  <a:gd name="T37" fmla="*/ T36 w 470"/>
                  <a:gd name="T38" fmla="+- 0 2917 2810"/>
                  <a:gd name="T39" fmla="*/ 2917 h 145"/>
                  <a:gd name="T40" fmla="+- 0 3884 3875"/>
                  <a:gd name="T41" fmla="*/ T40 w 470"/>
                  <a:gd name="T42" fmla="+- 0 2908 2810"/>
                  <a:gd name="T43" fmla="*/ 2908 h 145"/>
                  <a:gd name="T44" fmla="+- 0 3881 3875"/>
                  <a:gd name="T45" fmla="*/ T44 w 470"/>
                  <a:gd name="T46" fmla="+- 0 2902 2810"/>
                  <a:gd name="T47" fmla="*/ 2902 h 145"/>
                  <a:gd name="T48" fmla="+- 0 3879 3875"/>
                  <a:gd name="T49" fmla="*/ T48 w 470"/>
                  <a:gd name="T50" fmla="+- 0 2893 2810"/>
                  <a:gd name="T51" fmla="*/ 2893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4" y="83"/>
                    </a:moveTo>
                    <a:lnTo>
                      <a:pt x="0" y="83"/>
                    </a:lnTo>
                    <a:lnTo>
                      <a:pt x="0" y="114"/>
                    </a:lnTo>
                    <a:lnTo>
                      <a:pt x="4" y="114"/>
                    </a:lnTo>
                    <a:lnTo>
                      <a:pt x="4" y="112"/>
                    </a:lnTo>
                    <a:lnTo>
                      <a:pt x="6" y="111"/>
                    </a:lnTo>
                    <a:lnTo>
                      <a:pt x="51" y="111"/>
                    </a:lnTo>
                    <a:lnTo>
                      <a:pt x="54" y="109"/>
                    </a:lnTo>
                    <a:lnTo>
                      <a:pt x="27" y="109"/>
                    </a:lnTo>
                    <a:lnTo>
                      <a:pt x="21" y="107"/>
                    </a:lnTo>
                    <a:lnTo>
                      <a:pt x="9" y="98"/>
                    </a:lnTo>
                    <a:lnTo>
                      <a:pt x="6" y="92"/>
                    </a:lnTo>
                    <a:lnTo>
                      <a:pt x="4"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2" name="Freeform 38"/>
              <p:cNvSpPr>
                <a:spLocks/>
              </p:cNvSpPr>
              <p:nvPr/>
            </p:nvSpPr>
            <p:spPr bwMode="auto">
              <a:xfrm>
                <a:off x="3875" y="2810"/>
                <a:ext cx="470" cy="145"/>
              </a:xfrm>
              <a:custGeom>
                <a:avLst/>
                <a:gdLst>
                  <a:gd name="T0" fmla="+- 0 3908 3875"/>
                  <a:gd name="T1" fmla="*/ T0 w 470"/>
                  <a:gd name="T2" fmla="+- 0 2835 2810"/>
                  <a:gd name="T3" fmla="*/ 2835 h 145"/>
                  <a:gd name="T4" fmla="+- 0 3896 3875"/>
                  <a:gd name="T5" fmla="*/ T4 w 470"/>
                  <a:gd name="T6" fmla="+- 0 2835 2810"/>
                  <a:gd name="T7" fmla="*/ 2835 h 145"/>
                  <a:gd name="T8" fmla="+- 0 3888 3875"/>
                  <a:gd name="T9" fmla="*/ T8 w 470"/>
                  <a:gd name="T10" fmla="+- 0 2837 2810"/>
                  <a:gd name="T11" fmla="*/ 2837 h 145"/>
                  <a:gd name="T12" fmla="+- 0 3877 3875"/>
                  <a:gd name="T13" fmla="*/ T12 w 470"/>
                  <a:gd name="T14" fmla="+- 0 2847 2810"/>
                  <a:gd name="T15" fmla="*/ 2847 h 145"/>
                  <a:gd name="T16" fmla="+- 0 3875 3875"/>
                  <a:gd name="T17" fmla="*/ T16 w 470"/>
                  <a:gd name="T18" fmla="+- 0 2853 2810"/>
                  <a:gd name="T19" fmla="*/ 2853 h 145"/>
                  <a:gd name="T20" fmla="+- 0 3875 3875"/>
                  <a:gd name="T21" fmla="*/ T20 w 470"/>
                  <a:gd name="T22" fmla="+- 0 2865 2810"/>
                  <a:gd name="T23" fmla="*/ 2865 h 145"/>
                  <a:gd name="T24" fmla="+- 0 3876 3875"/>
                  <a:gd name="T25" fmla="*/ T24 w 470"/>
                  <a:gd name="T26" fmla="+- 0 2869 2810"/>
                  <a:gd name="T27" fmla="*/ 2869 h 145"/>
                  <a:gd name="T28" fmla="+- 0 3879 3875"/>
                  <a:gd name="T29" fmla="*/ T28 w 470"/>
                  <a:gd name="T30" fmla="+- 0 2873 2810"/>
                  <a:gd name="T31" fmla="*/ 2873 h 145"/>
                  <a:gd name="T32" fmla="+- 0 3883 3875"/>
                  <a:gd name="T33" fmla="*/ T32 w 470"/>
                  <a:gd name="T34" fmla="+- 0 2876 2810"/>
                  <a:gd name="T35" fmla="*/ 2876 h 145"/>
                  <a:gd name="T36" fmla="+- 0 3889 3875"/>
                  <a:gd name="T37" fmla="*/ T36 w 470"/>
                  <a:gd name="T38" fmla="+- 0 2880 2810"/>
                  <a:gd name="T39" fmla="*/ 2880 h 145"/>
                  <a:gd name="T40" fmla="+- 0 3910 3875"/>
                  <a:gd name="T41" fmla="*/ T40 w 470"/>
                  <a:gd name="T42" fmla="+- 0 2889 2810"/>
                  <a:gd name="T43" fmla="*/ 2889 h 145"/>
                  <a:gd name="T44" fmla="+- 0 3917 3875"/>
                  <a:gd name="T45" fmla="*/ T44 w 470"/>
                  <a:gd name="T46" fmla="+- 0 2893 2810"/>
                  <a:gd name="T47" fmla="*/ 2893 h 145"/>
                  <a:gd name="T48" fmla="+- 0 3924 3875"/>
                  <a:gd name="T49" fmla="*/ T48 w 470"/>
                  <a:gd name="T50" fmla="+- 0 2899 2810"/>
                  <a:gd name="T51" fmla="*/ 2899 h 145"/>
                  <a:gd name="T52" fmla="+- 0 3925 3875"/>
                  <a:gd name="T53" fmla="*/ T52 w 470"/>
                  <a:gd name="T54" fmla="+- 0 2902 2810"/>
                  <a:gd name="T55" fmla="*/ 2902 h 145"/>
                  <a:gd name="T56" fmla="+- 0 3925 3875"/>
                  <a:gd name="T57" fmla="*/ T56 w 470"/>
                  <a:gd name="T58" fmla="+- 0 2910 2810"/>
                  <a:gd name="T59" fmla="*/ 2910 h 145"/>
                  <a:gd name="T60" fmla="+- 0 3924 3875"/>
                  <a:gd name="T61" fmla="*/ T60 w 470"/>
                  <a:gd name="T62" fmla="+- 0 2913 2810"/>
                  <a:gd name="T63" fmla="*/ 2913 h 145"/>
                  <a:gd name="T64" fmla="+- 0 3918 3875"/>
                  <a:gd name="T65" fmla="*/ T64 w 470"/>
                  <a:gd name="T66" fmla="+- 0 2918 2810"/>
                  <a:gd name="T67" fmla="*/ 2918 h 145"/>
                  <a:gd name="T68" fmla="+- 0 3914 3875"/>
                  <a:gd name="T69" fmla="*/ T68 w 470"/>
                  <a:gd name="T70" fmla="+- 0 2919 2810"/>
                  <a:gd name="T71" fmla="*/ 2919 h 145"/>
                  <a:gd name="T72" fmla="+- 0 3929 3875"/>
                  <a:gd name="T73" fmla="*/ T72 w 470"/>
                  <a:gd name="T74" fmla="+- 0 2919 2810"/>
                  <a:gd name="T75" fmla="*/ 2919 h 145"/>
                  <a:gd name="T76" fmla="+- 0 3938 3875"/>
                  <a:gd name="T77" fmla="*/ T76 w 470"/>
                  <a:gd name="T78" fmla="+- 0 2913 2810"/>
                  <a:gd name="T79" fmla="*/ 2913 h 145"/>
                  <a:gd name="T80" fmla="+- 0 3941 3875"/>
                  <a:gd name="T81" fmla="*/ T80 w 470"/>
                  <a:gd name="T82" fmla="+- 0 2907 2810"/>
                  <a:gd name="T83" fmla="*/ 2907 h 145"/>
                  <a:gd name="T84" fmla="+- 0 3941 3875"/>
                  <a:gd name="T85" fmla="*/ T84 w 470"/>
                  <a:gd name="T86" fmla="+- 0 2889 2810"/>
                  <a:gd name="T87" fmla="*/ 2889 h 145"/>
                  <a:gd name="T88" fmla="+- 0 3934 3875"/>
                  <a:gd name="T89" fmla="*/ T88 w 470"/>
                  <a:gd name="T90" fmla="+- 0 2881 2810"/>
                  <a:gd name="T91" fmla="*/ 2881 h 145"/>
                  <a:gd name="T92" fmla="+- 0 3897 3875"/>
                  <a:gd name="T93" fmla="*/ T92 w 470"/>
                  <a:gd name="T94" fmla="+- 0 2866 2810"/>
                  <a:gd name="T95" fmla="*/ 2866 h 145"/>
                  <a:gd name="T96" fmla="+- 0 3893 3875"/>
                  <a:gd name="T97" fmla="*/ T96 w 470"/>
                  <a:gd name="T98" fmla="+- 0 2863 2810"/>
                  <a:gd name="T99" fmla="*/ 2863 h 145"/>
                  <a:gd name="T100" fmla="+- 0 3891 3875"/>
                  <a:gd name="T101" fmla="*/ T100 w 470"/>
                  <a:gd name="T102" fmla="+- 0 2860 2810"/>
                  <a:gd name="T103" fmla="*/ 2860 h 145"/>
                  <a:gd name="T104" fmla="+- 0 3888 3875"/>
                  <a:gd name="T105" fmla="*/ T104 w 470"/>
                  <a:gd name="T106" fmla="+- 0 2858 2810"/>
                  <a:gd name="T107" fmla="*/ 2858 h 145"/>
                  <a:gd name="T108" fmla="+- 0 3887 3875"/>
                  <a:gd name="T109" fmla="*/ T108 w 470"/>
                  <a:gd name="T110" fmla="+- 0 2855 2810"/>
                  <a:gd name="T111" fmla="*/ 2855 h 145"/>
                  <a:gd name="T112" fmla="+- 0 3934 3875"/>
                  <a:gd name="T113" fmla="*/ T112 w 470"/>
                  <a:gd name="T114" fmla="+- 0 2840 2810"/>
                  <a:gd name="T115" fmla="*/ 2840 h 145"/>
                  <a:gd name="T116" fmla="+- 0 3934 3875"/>
                  <a:gd name="T117" fmla="*/ T116 w 470"/>
                  <a:gd name="T118" fmla="+- 0 2839 2810"/>
                  <a:gd name="T119" fmla="*/ 2839 h 145"/>
                  <a:gd name="T120" fmla="+- 0 3924 3875"/>
                  <a:gd name="T121" fmla="*/ T120 w 470"/>
                  <a:gd name="T122" fmla="+- 0 2839 2810"/>
                  <a:gd name="T123" fmla="*/ 2839 h 145"/>
                  <a:gd name="T124" fmla="+- 0 3922 3875"/>
                  <a:gd name="T125" fmla="*/ T124 w 470"/>
                  <a:gd name="T126" fmla="+- 0 2838 2810"/>
                  <a:gd name="T127" fmla="*/ 2838 h 145"/>
                  <a:gd name="T128" fmla="+- 0 3913 3875"/>
                  <a:gd name="T129" fmla="*/ T128 w 470"/>
                  <a:gd name="T130" fmla="+- 0 2836 2810"/>
                  <a:gd name="T131" fmla="*/ 2836 h 145"/>
                  <a:gd name="T132" fmla="+- 0 3908 3875"/>
                  <a:gd name="T133" fmla="*/ T132 w 470"/>
                  <a:gd name="T134" fmla="+- 0 2835 2810"/>
                  <a:gd name="T135"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470" h="145">
                    <a:moveTo>
                      <a:pt x="33" y="25"/>
                    </a:moveTo>
                    <a:lnTo>
                      <a:pt x="21" y="25"/>
                    </a:lnTo>
                    <a:lnTo>
                      <a:pt x="13" y="27"/>
                    </a:lnTo>
                    <a:lnTo>
                      <a:pt x="2" y="37"/>
                    </a:lnTo>
                    <a:lnTo>
                      <a:pt x="0" y="43"/>
                    </a:lnTo>
                    <a:lnTo>
                      <a:pt x="0" y="55"/>
                    </a:lnTo>
                    <a:lnTo>
                      <a:pt x="1" y="59"/>
                    </a:lnTo>
                    <a:lnTo>
                      <a:pt x="4" y="63"/>
                    </a:lnTo>
                    <a:lnTo>
                      <a:pt x="8" y="66"/>
                    </a:lnTo>
                    <a:lnTo>
                      <a:pt x="14" y="70"/>
                    </a:lnTo>
                    <a:lnTo>
                      <a:pt x="35" y="79"/>
                    </a:lnTo>
                    <a:lnTo>
                      <a:pt x="42" y="83"/>
                    </a:lnTo>
                    <a:lnTo>
                      <a:pt x="49" y="89"/>
                    </a:lnTo>
                    <a:lnTo>
                      <a:pt x="50" y="92"/>
                    </a:lnTo>
                    <a:lnTo>
                      <a:pt x="50" y="100"/>
                    </a:lnTo>
                    <a:lnTo>
                      <a:pt x="49" y="103"/>
                    </a:lnTo>
                    <a:lnTo>
                      <a:pt x="43" y="108"/>
                    </a:lnTo>
                    <a:lnTo>
                      <a:pt x="39" y="109"/>
                    </a:lnTo>
                    <a:lnTo>
                      <a:pt x="54" y="109"/>
                    </a:lnTo>
                    <a:lnTo>
                      <a:pt x="63" y="103"/>
                    </a:lnTo>
                    <a:lnTo>
                      <a:pt x="66" y="97"/>
                    </a:lnTo>
                    <a:lnTo>
                      <a:pt x="66" y="79"/>
                    </a:lnTo>
                    <a:lnTo>
                      <a:pt x="59" y="71"/>
                    </a:lnTo>
                    <a:lnTo>
                      <a:pt x="22" y="56"/>
                    </a:lnTo>
                    <a:lnTo>
                      <a:pt x="18" y="53"/>
                    </a:lnTo>
                    <a:lnTo>
                      <a:pt x="16" y="50"/>
                    </a:lnTo>
                    <a:lnTo>
                      <a:pt x="13" y="48"/>
                    </a:lnTo>
                    <a:lnTo>
                      <a:pt x="12" y="45"/>
                    </a:lnTo>
                    <a:lnTo>
                      <a:pt x="59" y="30"/>
                    </a:lnTo>
                    <a:lnTo>
                      <a:pt x="59" y="29"/>
                    </a:lnTo>
                    <a:lnTo>
                      <a:pt x="49" y="29"/>
                    </a:lnTo>
                    <a:lnTo>
                      <a:pt x="47" y="28"/>
                    </a:lnTo>
                    <a:lnTo>
                      <a:pt x="38" y="26"/>
                    </a:lnTo>
                    <a:lnTo>
                      <a:pt x="3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3" name="Freeform 37"/>
              <p:cNvSpPr>
                <a:spLocks/>
              </p:cNvSpPr>
              <p:nvPr/>
            </p:nvSpPr>
            <p:spPr bwMode="auto">
              <a:xfrm>
                <a:off x="3875" y="2810"/>
                <a:ext cx="470" cy="145"/>
              </a:xfrm>
              <a:custGeom>
                <a:avLst/>
                <a:gdLst>
                  <a:gd name="T0" fmla="+- 0 3934 3875"/>
                  <a:gd name="T1" fmla="*/ T0 w 470"/>
                  <a:gd name="T2" fmla="+- 0 2840 2810"/>
                  <a:gd name="T3" fmla="*/ 2840 h 145"/>
                  <a:gd name="T4" fmla="+- 0 3910 3875"/>
                  <a:gd name="T5" fmla="*/ T4 w 470"/>
                  <a:gd name="T6" fmla="+- 0 2840 2810"/>
                  <a:gd name="T7" fmla="*/ 2840 h 145"/>
                  <a:gd name="T8" fmla="+- 0 3916 3875"/>
                  <a:gd name="T9" fmla="*/ T8 w 470"/>
                  <a:gd name="T10" fmla="+- 0 2842 2810"/>
                  <a:gd name="T11" fmla="*/ 2842 h 145"/>
                  <a:gd name="T12" fmla="+- 0 3924 3875"/>
                  <a:gd name="T13" fmla="*/ T12 w 470"/>
                  <a:gd name="T14" fmla="+- 0 2849 2810"/>
                  <a:gd name="T15" fmla="*/ 2849 h 145"/>
                  <a:gd name="T16" fmla="+- 0 3928 3875"/>
                  <a:gd name="T17" fmla="*/ T16 w 470"/>
                  <a:gd name="T18" fmla="+- 0 2855 2810"/>
                  <a:gd name="T19" fmla="*/ 2855 h 145"/>
                  <a:gd name="T20" fmla="+- 0 3930 3875"/>
                  <a:gd name="T21" fmla="*/ T20 w 470"/>
                  <a:gd name="T22" fmla="+- 0 2864 2810"/>
                  <a:gd name="T23" fmla="*/ 2864 h 145"/>
                  <a:gd name="T24" fmla="+- 0 3934 3875"/>
                  <a:gd name="T25" fmla="*/ T24 w 470"/>
                  <a:gd name="T26" fmla="+- 0 2864 2810"/>
                  <a:gd name="T27" fmla="*/ 2864 h 145"/>
                  <a:gd name="T28" fmla="+- 0 3934 3875"/>
                  <a:gd name="T29" fmla="*/ T28 w 470"/>
                  <a:gd name="T30" fmla="+- 0 2840 2810"/>
                  <a:gd name="T31" fmla="*/ 2840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59" y="30"/>
                    </a:moveTo>
                    <a:lnTo>
                      <a:pt x="35" y="30"/>
                    </a:lnTo>
                    <a:lnTo>
                      <a:pt x="41" y="32"/>
                    </a:lnTo>
                    <a:lnTo>
                      <a:pt x="49" y="39"/>
                    </a:lnTo>
                    <a:lnTo>
                      <a:pt x="53" y="45"/>
                    </a:lnTo>
                    <a:lnTo>
                      <a:pt x="55" y="54"/>
                    </a:lnTo>
                    <a:lnTo>
                      <a:pt x="59" y="54"/>
                    </a:lnTo>
                    <a:lnTo>
                      <a:pt x="59"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4" name="Freeform 36"/>
              <p:cNvSpPr>
                <a:spLocks/>
              </p:cNvSpPr>
              <p:nvPr/>
            </p:nvSpPr>
            <p:spPr bwMode="auto">
              <a:xfrm>
                <a:off x="3875" y="2810"/>
                <a:ext cx="470" cy="145"/>
              </a:xfrm>
              <a:custGeom>
                <a:avLst/>
                <a:gdLst>
                  <a:gd name="T0" fmla="+- 0 3934 3875"/>
                  <a:gd name="T1" fmla="*/ T0 w 470"/>
                  <a:gd name="T2" fmla="+- 0 2835 2810"/>
                  <a:gd name="T3" fmla="*/ 2835 h 145"/>
                  <a:gd name="T4" fmla="+- 0 3930 3875"/>
                  <a:gd name="T5" fmla="*/ T4 w 470"/>
                  <a:gd name="T6" fmla="+- 0 2835 2810"/>
                  <a:gd name="T7" fmla="*/ 2835 h 145"/>
                  <a:gd name="T8" fmla="+- 0 3929 3875"/>
                  <a:gd name="T9" fmla="*/ T8 w 470"/>
                  <a:gd name="T10" fmla="+- 0 2836 2810"/>
                  <a:gd name="T11" fmla="*/ 2836 h 145"/>
                  <a:gd name="T12" fmla="+- 0 3929 3875"/>
                  <a:gd name="T13" fmla="*/ T12 w 470"/>
                  <a:gd name="T14" fmla="+- 0 2837 2810"/>
                  <a:gd name="T15" fmla="*/ 2837 h 145"/>
                  <a:gd name="T16" fmla="+- 0 3927 3875"/>
                  <a:gd name="T17" fmla="*/ T16 w 470"/>
                  <a:gd name="T18" fmla="+- 0 2838 2810"/>
                  <a:gd name="T19" fmla="*/ 2838 h 145"/>
                  <a:gd name="T20" fmla="+- 0 3927 3875"/>
                  <a:gd name="T21" fmla="*/ T20 w 470"/>
                  <a:gd name="T22" fmla="+- 0 2839 2810"/>
                  <a:gd name="T23" fmla="*/ 2839 h 145"/>
                  <a:gd name="T24" fmla="+- 0 3934 3875"/>
                  <a:gd name="T25" fmla="*/ T24 w 470"/>
                  <a:gd name="T26" fmla="+- 0 2839 2810"/>
                  <a:gd name="T27" fmla="*/ 2839 h 145"/>
                  <a:gd name="T28" fmla="+- 0 3934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59" y="25"/>
                    </a:moveTo>
                    <a:lnTo>
                      <a:pt x="55" y="25"/>
                    </a:lnTo>
                    <a:lnTo>
                      <a:pt x="54" y="26"/>
                    </a:lnTo>
                    <a:lnTo>
                      <a:pt x="54" y="27"/>
                    </a:lnTo>
                    <a:lnTo>
                      <a:pt x="52" y="28"/>
                    </a:lnTo>
                    <a:lnTo>
                      <a:pt x="52" y="29"/>
                    </a:lnTo>
                    <a:lnTo>
                      <a:pt x="59" y="29"/>
                    </a:lnTo>
                    <a:lnTo>
                      <a:pt x="59"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5" name="Freeform 35"/>
              <p:cNvSpPr>
                <a:spLocks/>
              </p:cNvSpPr>
              <p:nvPr/>
            </p:nvSpPr>
            <p:spPr bwMode="auto">
              <a:xfrm>
                <a:off x="3875" y="2810"/>
                <a:ext cx="470" cy="145"/>
              </a:xfrm>
              <a:custGeom>
                <a:avLst/>
                <a:gdLst>
                  <a:gd name="T0" fmla="+- 0 4010 3875"/>
                  <a:gd name="T1" fmla="*/ T0 w 470"/>
                  <a:gd name="T2" fmla="+- 0 2921 2810"/>
                  <a:gd name="T3" fmla="*/ 2921 h 145"/>
                  <a:gd name="T4" fmla="+- 0 3968 3875"/>
                  <a:gd name="T5" fmla="*/ T4 w 470"/>
                  <a:gd name="T6" fmla="+- 0 2921 2810"/>
                  <a:gd name="T7" fmla="*/ 2921 h 145"/>
                  <a:gd name="T8" fmla="+- 0 3970 3875"/>
                  <a:gd name="T9" fmla="*/ T8 w 470"/>
                  <a:gd name="T10" fmla="+- 0 2922 2810"/>
                  <a:gd name="T11" fmla="*/ 2922 h 145"/>
                  <a:gd name="T12" fmla="+- 0 3972 3875"/>
                  <a:gd name="T13" fmla="*/ T12 w 470"/>
                  <a:gd name="T14" fmla="+- 0 2922 2810"/>
                  <a:gd name="T15" fmla="*/ 2922 h 145"/>
                  <a:gd name="T16" fmla="+- 0 3980 3875"/>
                  <a:gd name="T17" fmla="*/ T16 w 470"/>
                  <a:gd name="T18" fmla="+- 0 2924 2810"/>
                  <a:gd name="T19" fmla="*/ 2924 h 145"/>
                  <a:gd name="T20" fmla="+- 0 3987 3875"/>
                  <a:gd name="T21" fmla="*/ T20 w 470"/>
                  <a:gd name="T22" fmla="+- 0 2925 2810"/>
                  <a:gd name="T23" fmla="*/ 2925 h 145"/>
                  <a:gd name="T24" fmla="+- 0 4001 3875"/>
                  <a:gd name="T25" fmla="*/ T24 w 470"/>
                  <a:gd name="T26" fmla="+- 0 2925 2810"/>
                  <a:gd name="T27" fmla="*/ 2925 h 145"/>
                  <a:gd name="T28" fmla="+- 0 4008 3875"/>
                  <a:gd name="T29" fmla="*/ T28 w 470"/>
                  <a:gd name="T30" fmla="+- 0 2923 2810"/>
                  <a:gd name="T31" fmla="*/ 2923 h 145"/>
                  <a:gd name="T32" fmla="+- 0 4010 3875"/>
                  <a:gd name="T33" fmla="*/ T32 w 470"/>
                  <a:gd name="T34" fmla="+- 0 2921 2810"/>
                  <a:gd name="T35" fmla="*/ 292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135" y="111"/>
                    </a:moveTo>
                    <a:lnTo>
                      <a:pt x="93" y="111"/>
                    </a:lnTo>
                    <a:lnTo>
                      <a:pt x="95" y="112"/>
                    </a:lnTo>
                    <a:lnTo>
                      <a:pt x="97" y="112"/>
                    </a:lnTo>
                    <a:lnTo>
                      <a:pt x="105" y="114"/>
                    </a:lnTo>
                    <a:lnTo>
                      <a:pt x="112" y="115"/>
                    </a:lnTo>
                    <a:lnTo>
                      <a:pt x="126" y="115"/>
                    </a:lnTo>
                    <a:lnTo>
                      <a:pt x="133" y="113"/>
                    </a:lnTo>
                    <a:lnTo>
                      <a:pt x="135"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6" name="Freeform 34"/>
              <p:cNvSpPr>
                <a:spLocks/>
              </p:cNvSpPr>
              <p:nvPr/>
            </p:nvSpPr>
            <p:spPr bwMode="auto">
              <a:xfrm>
                <a:off x="3875" y="2810"/>
                <a:ext cx="470" cy="145"/>
              </a:xfrm>
              <a:custGeom>
                <a:avLst/>
                <a:gdLst>
                  <a:gd name="T0" fmla="+- 0 3963 3875"/>
                  <a:gd name="T1" fmla="*/ T0 w 470"/>
                  <a:gd name="T2" fmla="+- 0 2893 2810"/>
                  <a:gd name="T3" fmla="*/ 2893 h 145"/>
                  <a:gd name="T4" fmla="+- 0 3959 3875"/>
                  <a:gd name="T5" fmla="*/ T4 w 470"/>
                  <a:gd name="T6" fmla="+- 0 2893 2810"/>
                  <a:gd name="T7" fmla="*/ 2893 h 145"/>
                  <a:gd name="T8" fmla="+- 0 3959 3875"/>
                  <a:gd name="T9" fmla="*/ T8 w 470"/>
                  <a:gd name="T10" fmla="+- 0 2924 2810"/>
                  <a:gd name="T11" fmla="*/ 2924 h 145"/>
                  <a:gd name="T12" fmla="+- 0 3963 3875"/>
                  <a:gd name="T13" fmla="*/ T12 w 470"/>
                  <a:gd name="T14" fmla="+- 0 2924 2810"/>
                  <a:gd name="T15" fmla="*/ 2924 h 145"/>
                  <a:gd name="T16" fmla="+- 0 3963 3875"/>
                  <a:gd name="T17" fmla="*/ T16 w 470"/>
                  <a:gd name="T18" fmla="+- 0 2922 2810"/>
                  <a:gd name="T19" fmla="*/ 2922 h 145"/>
                  <a:gd name="T20" fmla="+- 0 3965 3875"/>
                  <a:gd name="T21" fmla="*/ T20 w 470"/>
                  <a:gd name="T22" fmla="+- 0 2921 2810"/>
                  <a:gd name="T23" fmla="*/ 2921 h 145"/>
                  <a:gd name="T24" fmla="+- 0 4010 3875"/>
                  <a:gd name="T25" fmla="*/ T24 w 470"/>
                  <a:gd name="T26" fmla="+- 0 2921 2810"/>
                  <a:gd name="T27" fmla="*/ 2921 h 145"/>
                  <a:gd name="T28" fmla="+- 0 4013 3875"/>
                  <a:gd name="T29" fmla="*/ T28 w 470"/>
                  <a:gd name="T30" fmla="+- 0 2919 2810"/>
                  <a:gd name="T31" fmla="*/ 2919 h 145"/>
                  <a:gd name="T32" fmla="+- 0 3986 3875"/>
                  <a:gd name="T33" fmla="*/ T32 w 470"/>
                  <a:gd name="T34" fmla="+- 0 2919 2810"/>
                  <a:gd name="T35" fmla="*/ 2919 h 145"/>
                  <a:gd name="T36" fmla="+- 0 3980 3875"/>
                  <a:gd name="T37" fmla="*/ T36 w 470"/>
                  <a:gd name="T38" fmla="+- 0 2917 2810"/>
                  <a:gd name="T39" fmla="*/ 2917 h 145"/>
                  <a:gd name="T40" fmla="+- 0 3968 3875"/>
                  <a:gd name="T41" fmla="*/ T40 w 470"/>
                  <a:gd name="T42" fmla="+- 0 2908 2810"/>
                  <a:gd name="T43" fmla="*/ 2908 h 145"/>
                  <a:gd name="T44" fmla="+- 0 3965 3875"/>
                  <a:gd name="T45" fmla="*/ T44 w 470"/>
                  <a:gd name="T46" fmla="+- 0 2902 2810"/>
                  <a:gd name="T47" fmla="*/ 2902 h 145"/>
                  <a:gd name="T48" fmla="+- 0 3963 3875"/>
                  <a:gd name="T49" fmla="*/ T48 w 470"/>
                  <a:gd name="T50" fmla="+- 0 2893 2810"/>
                  <a:gd name="T51" fmla="*/ 2893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88" y="83"/>
                    </a:moveTo>
                    <a:lnTo>
                      <a:pt x="84" y="83"/>
                    </a:lnTo>
                    <a:lnTo>
                      <a:pt x="84" y="114"/>
                    </a:lnTo>
                    <a:lnTo>
                      <a:pt x="88" y="114"/>
                    </a:lnTo>
                    <a:lnTo>
                      <a:pt x="88" y="112"/>
                    </a:lnTo>
                    <a:lnTo>
                      <a:pt x="90" y="111"/>
                    </a:lnTo>
                    <a:lnTo>
                      <a:pt x="135" y="111"/>
                    </a:lnTo>
                    <a:lnTo>
                      <a:pt x="138" y="109"/>
                    </a:lnTo>
                    <a:lnTo>
                      <a:pt x="111" y="109"/>
                    </a:lnTo>
                    <a:lnTo>
                      <a:pt x="105" y="107"/>
                    </a:lnTo>
                    <a:lnTo>
                      <a:pt x="93" y="98"/>
                    </a:lnTo>
                    <a:lnTo>
                      <a:pt x="90" y="92"/>
                    </a:lnTo>
                    <a:lnTo>
                      <a:pt x="88"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7" name="Freeform 33"/>
              <p:cNvSpPr>
                <a:spLocks/>
              </p:cNvSpPr>
              <p:nvPr/>
            </p:nvSpPr>
            <p:spPr bwMode="auto">
              <a:xfrm>
                <a:off x="3875" y="2810"/>
                <a:ext cx="470" cy="145"/>
              </a:xfrm>
              <a:custGeom>
                <a:avLst/>
                <a:gdLst>
                  <a:gd name="T0" fmla="+- 0 3992 3875"/>
                  <a:gd name="T1" fmla="*/ T0 w 470"/>
                  <a:gd name="T2" fmla="+- 0 2835 2810"/>
                  <a:gd name="T3" fmla="*/ 2835 h 145"/>
                  <a:gd name="T4" fmla="+- 0 3980 3875"/>
                  <a:gd name="T5" fmla="*/ T4 w 470"/>
                  <a:gd name="T6" fmla="+- 0 2835 2810"/>
                  <a:gd name="T7" fmla="*/ 2835 h 145"/>
                  <a:gd name="T8" fmla="+- 0 3972 3875"/>
                  <a:gd name="T9" fmla="*/ T8 w 470"/>
                  <a:gd name="T10" fmla="+- 0 2837 2810"/>
                  <a:gd name="T11" fmla="*/ 2837 h 145"/>
                  <a:gd name="T12" fmla="+- 0 3961 3875"/>
                  <a:gd name="T13" fmla="*/ T12 w 470"/>
                  <a:gd name="T14" fmla="+- 0 2847 2810"/>
                  <a:gd name="T15" fmla="*/ 2847 h 145"/>
                  <a:gd name="T16" fmla="+- 0 3959 3875"/>
                  <a:gd name="T17" fmla="*/ T16 w 470"/>
                  <a:gd name="T18" fmla="+- 0 2853 2810"/>
                  <a:gd name="T19" fmla="*/ 2853 h 145"/>
                  <a:gd name="T20" fmla="+- 0 3959 3875"/>
                  <a:gd name="T21" fmla="*/ T20 w 470"/>
                  <a:gd name="T22" fmla="+- 0 2865 2810"/>
                  <a:gd name="T23" fmla="*/ 2865 h 145"/>
                  <a:gd name="T24" fmla="+- 0 3960 3875"/>
                  <a:gd name="T25" fmla="*/ T24 w 470"/>
                  <a:gd name="T26" fmla="+- 0 2869 2810"/>
                  <a:gd name="T27" fmla="*/ 2869 h 145"/>
                  <a:gd name="T28" fmla="+- 0 3963 3875"/>
                  <a:gd name="T29" fmla="*/ T28 w 470"/>
                  <a:gd name="T30" fmla="+- 0 2873 2810"/>
                  <a:gd name="T31" fmla="*/ 2873 h 145"/>
                  <a:gd name="T32" fmla="+- 0 3967 3875"/>
                  <a:gd name="T33" fmla="*/ T32 w 470"/>
                  <a:gd name="T34" fmla="+- 0 2876 2810"/>
                  <a:gd name="T35" fmla="*/ 2876 h 145"/>
                  <a:gd name="T36" fmla="+- 0 3973 3875"/>
                  <a:gd name="T37" fmla="*/ T36 w 470"/>
                  <a:gd name="T38" fmla="+- 0 2880 2810"/>
                  <a:gd name="T39" fmla="*/ 2880 h 145"/>
                  <a:gd name="T40" fmla="+- 0 3994 3875"/>
                  <a:gd name="T41" fmla="*/ T40 w 470"/>
                  <a:gd name="T42" fmla="+- 0 2889 2810"/>
                  <a:gd name="T43" fmla="*/ 2889 h 145"/>
                  <a:gd name="T44" fmla="+- 0 4001 3875"/>
                  <a:gd name="T45" fmla="*/ T44 w 470"/>
                  <a:gd name="T46" fmla="+- 0 2893 2810"/>
                  <a:gd name="T47" fmla="*/ 2893 h 145"/>
                  <a:gd name="T48" fmla="+- 0 4008 3875"/>
                  <a:gd name="T49" fmla="*/ T48 w 470"/>
                  <a:gd name="T50" fmla="+- 0 2899 2810"/>
                  <a:gd name="T51" fmla="*/ 2899 h 145"/>
                  <a:gd name="T52" fmla="+- 0 4009 3875"/>
                  <a:gd name="T53" fmla="*/ T52 w 470"/>
                  <a:gd name="T54" fmla="+- 0 2902 2810"/>
                  <a:gd name="T55" fmla="*/ 2902 h 145"/>
                  <a:gd name="T56" fmla="+- 0 4009 3875"/>
                  <a:gd name="T57" fmla="*/ T56 w 470"/>
                  <a:gd name="T58" fmla="+- 0 2910 2810"/>
                  <a:gd name="T59" fmla="*/ 2910 h 145"/>
                  <a:gd name="T60" fmla="+- 0 4008 3875"/>
                  <a:gd name="T61" fmla="*/ T60 w 470"/>
                  <a:gd name="T62" fmla="+- 0 2913 2810"/>
                  <a:gd name="T63" fmla="*/ 2913 h 145"/>
                  <a:gd name="T64" fmla="+- 0 4002 3875"/>
                  <a:gd name="T65" fmla="*/ T64 w 470"/>
                  <a:gd name="T66" fmla="+- 0 2918 2810"/>
                  <a:gd name="T67" fmla="*/ 2918 h 145"/>
                  <a:gd name="T68" fmla="+- 0 3998 3875"/>
                  <a:gd name="T69" fmla="*/ T68 w 470"/>
                  <a:gd name="T70" fmla="+- 0 2919 2810"/>
                  <a:gd name="T71" fmla="*/ 2919 h 145"/>
                  <a:gd name="T72" fmla="+- 0 4013 3875"/>
                  <a:gd name="T73" fmla="*/ T72 w 470"/>
                  <a:gd name="T74" fmla="+- 0 2919 2810"/>
                  <a:gd name="T75" fmla="*/ 2919 h 145"/>
                  <a:gd name="T76" fmla="+- 0 4022 3875"/>
                  <a:gd name="T77" fmla="*/ T76 w 470"/>
                  <a:gd name="T78" fmla="+- 0 2913 2810"/>
                  <a:gd name="T79" fmla="*/ 2913 h 145"/>
                  <a:gd name="T80" fmla="+- 0 4025 3875"/>
                  <a:gd name="T81" fmla="*/ T80 w 470"/>
                  <a:gd name="T82" fmla="+- 0 2907 2810"/>
                  <a:gd name="T83" fmla="*/ 2907 h 145"/>
                  <a:gd name="T84" fmla="+- 0 4025 3875"/>
                  <a:gd name="T85" fmla="*/ T84 w 470"/>
                  <a:gd name="T86" fmla="+- 0 2889 2810"/>
                  <a:gd name="T87" fmla="*/ 2889 h 145"/>
                  <a:gd name="T88" fmla="+- 0 4018 3875"/>
                  <a:gd name="T89" fmla="*/ T88 w 470"/>
                  <a:gd name="T90" fmla="+- 0 2881 2810"/>
                  <a:gd name="T91" fmla="*/ 2881 h 145"/>
                  <a:gd name="T92" fmla="+- 0 3981 3875"/>
                  <a:gd name="T93" fmla="*/ T92 w 470"/>
                  <a:gd name="T94" fmla="+- 0 2866 2810"/>
                  <a:gd name="T95" fmla="*/ 2866 h 145"/>
                  <a:gd name="T96" fmla="+- 0 3977 3875"/>
                  <a:gd name="T97" fmla="*/ T96 w 470"/>
                  <a:gd name="T98" fmla="+- 0 2863 2810"/>
                  <a:gd name="T99" fmla="*/ 2863 h 145"/>
                  <a:gd name="T100" fmla="+- 0 3975 3875"/>
                  <a:gd name="T101" fmla="*/ T100 w 470"/>
                  <a:gd name="T102" fmla="+- 0 2860 2810"/>
                  <a:gd name="T103" fmla="*/ 2860 h 145"/>
                  <a:gd name="T104" fmla="+- 0 3972 3875"/>
                  <a:gd name="T105" fmla="*/ T104 w 470"/>
                  <a:gd name="T106" fmla="+- 0 2858 2810"/>
                  <a:gd name="T107" fmla="*/ 2858 h 145"/>
                  <a:gd name="T108" fmla="+- 0 3971 3875"/>
                  <a:gd name="T109" fmla="*/ T108 w 470"/>
                  <a:gd name="T110" fmla="+- 0 2855 2810"/>
                  <a:gd name="T111" fmla="*/ 2855 h 145"/>
                  <a:gd name="T112" fmla="+- 0 3971 3875"/>
                  <a:gd name="T113" fmla="*/ T112 w 470"/>
                  <a:gd name="T114" fmla="+- 0 2849 2810"/>
                  <a:gd name="T115" fmla="*/ 2849 h 145"/>
                  <a:gd name="T116" fmla="+- 0 3973 3875"/>
                  <a:gd name="T117" fmla="*/ T116 w 470"/>
                  <a:gd name="T118" fmla="+- 0 2846 2810"/>
                  <a:gd name="T119" fmla="*/ 2846 h 145"/>
                  <a:gd name="T120" fmla="+- 0 3979 3875"/>
                  <a:gd name="T121" fmla="*/ T120 w 470"/>
                  <a:gd name="T122" fmla="+- 0 2842 2810"/>
                  <a:gd name="T123" fmla="*/ 2842 h 145"/>
                  <a:gd name="T124" fmla="+- 0 3983 3875"/>
                  <a:gd name="T125" fmla="*/ T124 w 470"/>
                  <a:gd name="T126" fmla="+- 0 2840 2810"/>
                  <a:gd name="T127" fmla="*/ 2840 h 145"/>
                  <a:gd name="T128" fmla="+- 0 4018 3875"/>
                  <a:gd name="T129" fmla="*/ T128 w 470"/>
                  <a:gd name="T130" fmla="+- 0 2840 2810"/>
                  <a:gd name="T131" fmla="*/ 2840 h 145"/>
                  <a:gd name="T132" fmla="+- 0 4018 3875"/>
                  <a:gd name="T133" fmla="*/ T132 w 470"/>
                  <a:gd name="T134" fmla="+- 0 2839 2810"/>
                  <a:gd name="T135" fmla="*/ 2839 h 145"/>
                  <a:gd name="T136" fmla="+- 0 4008 3875"/>
                  <a:gd name="T137" fmla="*/ T136 w 470"/>
                  <a:gd name="T138" fmla="+- 0 2839 2810"/>
                  <a:gd name="T139" fmla="*/ 2839 h 145"/>
                  <a:gd name="T140" fmla="+- 0 4006 3875"/>
                  <a:gd name="T141" fmla="*/ T140 w 470"/>
                  <a:gd name="T142" fmla="+- 0 2838 2810"/>
                  <a:gd name="T143" fmla="*/ 2838 h 145"/>
                  <a:gd name="T144" fmla="+- 0 3997 3875"/>
                  <a:gd name="T145" fmla="*/ T144 w 470"/>
                  <a:gd name="T146" fmla="+- 0 2836 2810"/>
                  <a:gd name="T147" fmla="*/ 2836 h 145"/>
                  <a:gd name="T148" fmla="+- 0 3992 3875"/>
                  <a:gd name="T149" fmla="*/ T148 w 470"/>
                  <a:gd name="T150" fmla="+- 0 2835 2810"/>
                  <a:gd name="T151"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Lst>
                <a:rect l="0" t="0" r="r" b="b"/>
                <a:pathLst>
                  <a:path w="470" h="145">
                    <a:moveTo>
                      <a:pt x="117" y="25"/>
                    </a:moveTo>
                    <a:lnTo>
                      <a:pt x="105" y="25"/>
                    </a:lnTo>
                    <a:lnTo>
                      <a:pt x="97" y="27"/>
                    </a:lnTo>
                    <a:lnTo>
                      <a:pt x="86" y="37"/>
                    </a:lnTo>
                    <a:lnTo>
                      <a:pt x="84" y="43"/>
                    </a:lnTo>
                    <a:lnTo>
                      <a:pt x="84" y="55"/>
                    </a:lnTo>
                    <a:lnTo>
                      <a:pt x="85" y="59"/>
                    </a:lnTo>
                    <a:lnTo>
                      <a:pt x="88" y="63"/>
                    </a:lnTo>
                    <a:lnTo>
                      <a:pt x="92" y="66"/>
                    </a:lnTo>
                    <a:lnTo>
                      <a:pt x="98" y="70"/>
                    </a:lnTo>
                    <a:lnTo>
                      <a:pt x="119" y="79"/>
                    </a:lnTo>
                    <a:lnTo>
                      <a:pt x="126" y="83"/>
                    </a:lnTo>
                    <a:lnTo>
                      <a:pt x="133" y="89"/>
                    </a:lnTo>
                    <a:lnTo>
                      <a:pt x="134" y="92"/>
                    </a:lnTo>
                    <a:lnTo>
                      <a:pt x="134" y="100"/>
                    </a:lnTo>
                    <a:lnTo>
                      <a:pt x="133" y="103"/>
                    </a:lnTo>
                    <a:lnTo>
                      <a:pt x="127" y="108"/>
                    </a:lnTo>
                    <a:lnTo>
                      <a:pt x="123" y="109"/>
                    </a:lnTo>
                    <a:lnTo>
                      <a:pt x="138" y="109"/>
                    </a:lnTo>
                    <a:lnTo>
                      <a:pt x="147" y="103"/>
                    </a:lnTo>
                    <a:lnTo>
                      <a:pt x="150" y="97"/>
                    </a:lnTo>
                    <a:lnTo>
                      <a:pt x="150" y="79"/>
                    </a:lnTo>
                    <a:lnTo>
                      <a:pt x="143" y="71"/>
                    </a:lnTo>
                    <a:lnTo>
                      <a:pt x="106" y="56"/>
                    </a:lnTo>
                    <a:lnTo>
                      <a:pt x="102" y="53"/>
                    </a:lnTo>
                    <a:lnTo>
                      <a:pt x="100" y="50"/>
                    </a:lnTo>
                    <a:lnTo>
                      <a:pt x="97" y="48"/>
                    </a:lnTo>
                    <a:lnTo>
                      <a:pt x="96" y="45"/>
                    </a:lnTo>
                    <a:lnTo>
                      <a:pt x="96" y="39"/>
                    </a:lnTo>
                    <a:lnTo>
                      <a:pt x="98" y="36"/>
                    </a:lnTo>
                    <a:lnTo>
                      <a:pt x="104" y="32"/>
                    </a:lnTo>
                    <a:lnTo>
                      <a:pt x="108" y="30"/>
                    </a:lnTo>
                    <a:lnTo>
                      <a:pt x="143" y="30"/>
                    </a:lnTo>
                    <a:lnTo>
                      <a:pt x="143" y="29"/>
                    </a:lnTo>
                    <a:lnTo>
                      <a:pt x="133" y="29"/>
                    </a:lnTo>
                    <a:lnTo>
                      <a:pt x="131" y="28"/>
                    </a:lnTo>
                    <a:lnTo>
                      <a:pt x="122" y="26"/>
                    </a:lnTo>
                    <a:lnTo>
                      <a:pt x="117"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8" name="Freeform 32"/>
              <p:cNvSpPr>
                <a:spLocks/>
              </p:cNvSpPr>
              <p:nvPr/>
            </p:nvSpPr>
            <p:spPr bwMode="auto">
              <a:xfrm>
                <a:off x="3875" y="2810"/>
                <a:ext cx="470" cy="145"/>
              </a:xfrm>
              <a:custGeom>
                <a:avLst/>
                <a:gdLst>
                  <a:gd name="T0" fmla="+- 0 4018 3875"/>
                  <a:gd name="T1" fmla="*/ T0 w 470"/>
                  <a:gd name="T2" fmla="+- 0 2840 2810"/>
                  <a:gd name="T3" fmla="*/ 2840 h 145"/>
                  <a:gd name="T4" fmla="+- 0 3994 3875"/>
                  <a:gd name="T5" fmla="*/ T4 w 470"/>
                  <a:gd name="T6" fmla="+- 0 2840 2810"/>
                  <a:gd name="T7" fmla="*/ 2840 h 145"/>
                  <a:gd name="T8" fmla="+- 0 4000 3875"/>
                  <a:gd name="T9" fmla="*/ T8 w 470"/>
                  <a:gd name="T10" fmla="+- 0 2842 2810"/>
                  <a:gd name="T11" fmla="*/ 2842 h 145"/>
                  <a:gd name="T12" fmla="+- 0 4008 3875"/>
                  <a:gd name="T13" fmla="*/ T12 w 470"/>
                  <a:gd name="T14" fmla="+- 0 2849 2810"/>
                  <a:gd name="T15" fmla="*/ 2849 h 145"/>
                  <a:gd name="T16" fmla="+- 0 4012 3875"/>
                  <a:gd name="T17" fmla="*/ T16 w 470"/>
                  <a:gd name="T18" fmla="+- 0 2855 2810"/>
                  <a:gd name="T19" fmla="*/ 2855 h 145"/>
                  <a:gd name="T20" fmla="+- 0 4014 3875"/>
                  <a:gd name="T21" fmla="*/ T20 w 470"/>
                  <a:gd name="T22" fmla="+- 0 2864 2810"/>
                  <a:gd name="T23" fmla="*/ 2864 h 145"/>
                  <a:gd name="T24" fmla="+- 0 4018 3875"/>
                  <a:gd name="T25" fmla="*/ T24 w 470"/>
                  <a:gd name="T26" fmla="+- 0 2864 2810"/>
                  <a:gd name="T27" fmla="*/ 2864 h 145"/>
                  <a:gd name="T28" fmla="+- 0 4018 3875"/>
                  <a:gd name="T29" fmla="*/ T28 w 470"/>
                  <a:gd name="T30" fmla="+- 0 2840 2810"/>
                  <a:gd name="T31" fmla="*/ 2840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143" y="30"/>
                    </a:moveTo>
                    <a:lnTo>
                      <a:pt x="119" y="30"/>
                    </a:lnTo>
                    <a:lnTo>
                      <a:pt x="125" y="32"/>
                    </a:lnTo>
                    <a:lnTo>
                      <a:pt x="133" y="39"/>
                    </a:lnTo>
                    <a:lnTo>
                      <a:pt x="137" y="45"/>
                    </a:lnTo>
                    <a:lnTo>
                      <a:pt x="139" y="54"/>
                    </a:lnTo>
                    <a:lnTo>
                      <a:pt x="143" y="54"/>
                    </a:lnTo>
                    <a:lnTo>
                      <a:pt x="143"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9" name="Freeform 31"/>
              <p:cNvSpPr>
                <a:spLocks/>
              </p:cNvSpPr>
              <p:nvPr/>
            </p:nvSpPr>
            <p:spPr bwMode="auto">
              <a:xfrm>
                <a:off x="3875" y="2810"/>
                <a:ext cx="470" cy="145"/>
              </a:xfrm>
              <a:custGeom>
                <a:avLst/>
                <a:gdLst>
                  <a:gd name="T0" fmla="+- 0 4018 3875"/>
                  <a:gd name="T1" fmla="*/ T0 w 470"/>
                  <a:gd name="T2" fmla="+- 0 2835 2810"/>
                  <a:gd name="T3" fmla="*/ 2835 h 145"/>
                  <a:gd name="T4" fmla="+- 0 4014 3875"/>
                  <a:gd name="T5" fmla="*/ T4 w 470"/>
                  <a:gd name="T6" fmla="+- 0 2835 2810"/>
                  <a:gd name="T7" fmla="*/ 2835 h 145"/>
                  <a:gd name="T8" fmla="+- 0 4013 3875"/>
                  <a:gd name="T9" fmla="*/ T8 w 470"/>
                  <a:gd name="T10" fmla="+- 0 2836 2810"/>
                  <a:gd name="T11" fmla="*/ 2836 h 145"/>
                  <a:gd name="T12" fmla="+- 0 4013 3875"/>
                  <a:gd name="T13" fmla="*/ T12 w 470"/>
                  <a:gd name="T14" fmla="+- 0 2837 2810"/>
                  <a:gd name="T15" fmla="*/ 2837 h 145"/>
                  <a:gd name="T16" fmla="+- 0 4011 3875"/>
                  <a:gd name="T17" fmla="*/ T16 w 470"/>
                  <a:gd name="T18" fmla="+- 0 2838 2810"/>
                  <a:gd name="T19" fmla="*/ 2838 h 145"/>
                  <a:gd name="T20" fmla="+- 0 4011 3875"/>
                  <a:gd name="T21" fmla="*/ T20 w 470"/>
                  <a:gd name="T22" fmla="+- 0 2839 2810"/>
                  <a:gd name="T23" fmla="*/ 2839 h 145"/>
                  <a:gd name="T24" fmla="+- 0 4018 3875"/>
                  <a:gd name="T25" fmla="*/ T24 w 470"/>
                  <a:gd name="T26" fmla="+- 0 2839 2810"/>
                  <a:gd name="T27" fmla="*/ 2839 h 145"/>
                  <a:gd name="T28" fmla="+- 0 4018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143" y="25"/>
                    </a:moveTo>
                    <a:lnTo>
                      <a:pt x="139" y="25"/>
                    </a:lnTo>
                    <a:lnTo>
                      <a:pt x="138" y="26"/>
                    </a:lnTo>
                    <a:lnTo>
                      <a:pt x="138" y="27"/>
                    </a:lnTo>
                    <a:lnTo>
                      <a:pt x="136" y="28"/>
                    </a:lnTo>
                    <a:lnTo>
                      <a:pt x="136" y="29"/>
                    </a:lnTo>
                    <a:lnTo>
                      <a:pt x="143" y="29"/>
                    </a:lnTo>
                    <a:lnTo>
                      <a:pt x="14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0" name="Freeform 30"/>
              <p:cNvSpPr>
                <a:spLocks/>
              </p:cNvSpPr>
              <p:nvPr/>
            </p:nvSpPr>
            <p:spPr bwMode="auto">
              <a:xfrm>
                <a:off x="3875" y="2810"/>
                <a:ext cx="470" cy="145"/>
              </a:xfrm>
              <a:custGeom>
                <a:avLst/>
                <a:gdLst>
                  <a:gd name="T0" fmla="+- 0 4096 3875"/>
                  <a:gd name="T1" fmla="*/ T0 w 470"/>
                  <a:gd name="T2" fmla="+- 0 2835 2810"/>
                  <a:gd name="T3" fmla="*/ 2835 h 145"/>
                  <a:gd name="T4" fmla="+- 0 4072 3875"/>
                  <a:gd name="T5" fmla="*/ T4 w 470"/>
                  <a:gd name="T6" fmla="+- 0 2835 2810"/>
                  <a:gd name="T7" fmla="*/ 2835 h 145"/>
                  <a:gd name="T8" fmla="+- 0 4061 3875"/>
                  <a:gd name="T9" fmla="*/ T8 w 470"/>
                  <a:gd name="T10" fmla="+- 0 2839 2810"/>
                  <a:gd name="T11" fmla="*/ 2839 h 145"/>
                  <a:gd name="T12" fmla="+- 0 4044 3875"/>
                  <a:gd name="T13" fmla="*/ T12 w 470"/>
                  <a:gd name="T14" fmla="+- 0 2855 2810"/>
                  <a:gd name="T15" fmla="*/ 2855 h 145"/>
                  <a:gd name="T16" fmla="+- 0 4040 3875"/>
                  <a:gd name="T17" fmla="*/ T16 w 470"/>
                  <a:gd name="T18" fmla="+- 0 2867 2810"/>
                  <a:gd name="T19" fmla="*/ 2867 h 145"/>
                  <a:gd name="T20" fmla="+- 0 4040 3875"/>
                  <a:gd name="T21" fmla="*/ T20 w 470"/>
                  <a:gd name="T22" fmla="+- 0 2894 2810"/>
                  <a:gd name="T23" fmla="*/ 2894 h 145"/>
                  <a:gd name="T24" fmla="+- 0 4044 3875"/>
                  <a:gd name="T25" fmla="*/ T24 w 470"/>
                  <a:gd name="T26" fmla="+- 0 2905 2810"/>
                  <a:gd name="T27" fmla="*/ 2905 h 145"/>
                  <a:gd name="T28" fmla="+- 0 4061 3875"/>
                  <a:gd name="T29" fmla="*/ T28 w 470"/>
                  <a:gd name="T30" fmla="+- 0 2921 2810"/>
                  <a:gd name="T31" fmla="*/ 2921 h 145"/>
                  <a:gd name="T32" fmla="+- 0 4071 3875"/>
                  <a:gd name="T33" fmla="*/ T32 w 470"/>
                  <a:gd name="T34" fmla="+- 0 2925 2810"/>
                  <a:gd name="T35" fmla="*/ 2925 h 145"/>
                  <a:gd name="T36" fmla="+- 0 4093 3875"/>
                  <a:gd name="T37" fmla="*/ T36 w 470"/>
                  <a:gd name="T38" fmla="+- 0 2925 2810"/>
                  <a:gd name="T39" fmla="*/ 2925 h 145"/>
                  <a:gd name="T40" fmla="+- 0 4102 3875"/>
                  <a:gd name="T41" fmla="*/ T40 w 470"/>
                  <a:gd name="T42" fmla="+- 0 2921 2810"/>
                  <a:gd name="T43" fmla="*/ 2921 h 145"/>
                  <a:gd name="T44" fmla="+- 0 4114 3875"/>
                  <a:gd name="T45" fmla="*/ T44 w 470"/>
                  <a:gd name="T46" fmla="+- 0 2910 2810"/>
                  <a:gd name="T47" fmla="*/ 2910 h 145"/>
                  <a:gd name="T48" fmla="+- 0 4081 3875"/>
                  <a:gd name="T49" fmla="*/ T48 w 470"/>
                  <a:gd name="T50" fmla="+- 0 2910 2810"/>
                  <a:gd name="T51" fmla="*/ 2910 h 145"/>
                  <a:gd name="T52" fmla="+- 0 4073 3875"/>
                  <a:gd name="T53" fmla="*/ T52 w 470"/>
                  <a:gd name="T54" fmla="+- 0 2906 2810"/>
                  <a:gd name="T55" fmla="*/ 2906 h 145"/>
                  <a:gd name="T56" fmla="+- 0 4059 3875"/>
                  <a:gd name="T57" fmla="*/ T56 w 470"/>
                  <a:gd name="T58" fmla="+- 0 2892 2810"/>
                  <a:gd name="T59" fmla="*/ 2892 h 145"/>
                  <a:gd name="T60" fmla="+- 0 4055 3875"/>
                  <a:gd name="T61" fmla="*/ T60 w 470"/>
                  <a:gd name="T62" fmla="+- 0 2882 2810"/>
                  <a:gd name="T63" fmla="*/ 2882 h 145"/>
                  <a:gd name="T64" fmla="+- 0 4055 3875"/>
                  <a:gd name="T65" fmla="*/ T64 w 470"/>
                  <a:gd name="T66" fmla="+- 0 2869 2810"/>
                  <a:gd name="T67" fmla="*/ 2869 h 145"/>
                  <a:gd name="T68" fmla="+- 0 4123 3875"/>
                  <a:gd name="T69" fmla="*/ T68 w 470"/>
                  <a:gd name="T70" fmla="+- 0 2869 2810"/>
                  <a:gd name="T71" fmla="*/ 2869 h 145"/>
                  <a:gd name="T72" fmla="+- 0 4123 3875"/>
                  <a:gd name="T73" fmla="*/ T72 w 470"/>
                  <a:gd name="T74" fmla="+- 0 2864 2810"/>
                  <a:gd name="T75" fmla="*/ 2864 h 145"/>
                  <a:gd name="T76" fmla="+- 0 4055 3875"/>
                  <a:gd name="T77" fmla="*/ T76 w 470"/>
                  <a:gd name="T78" fmla="+- 0 2864 2810"/>
                  <a:gd name="T79" fmla="*/ 2864 h 145"/>
                  <a:gd name="T80" fmla="+- 0 4056 3875"/>
                  <a:gd name="T81" fmla="*/ T80 w 470"/>
                  <a:gd name="T82" fmla="+- 0 2857 2810"/>
                  <a:gd name="T83" fmla="*/ 2857 h 145"/>
                  <a:gd name="T84" fmla="+- 0 4059 3875"/>
                  <a:gd name="T85" fmla="*/ T84 w 470"/>
                  <a:gd name="T86" fmla="+- 0 2851 2810"/>
                  <a:gd name="T87" fmla="*/ 2851 h 145"/>
                  <a:gd name="T88" fmla="+- 0 4068 3875"/>
                  <a:gd name="T89" fmla="*/ T88 w 470"/>
                  <a:gd name="T90" fmla="+- 0 2843 2810"/>
                  <a:gd name="T91" fmla="*/ 2843 h 145"/>
                  <a:gd name="T92" fmla="+- 0 4073 3875"/>
                  <a:gd name="T93" fmla="*/ T92 w 470"/>
                  <a:gd name="T94" fmla="+- 0 2841 2810"/>
                  <a:gd name="T95" fmla="*/ 2841 h 145"/>
                  <a:gd name="T96" fmla="+- 0 4109 3875"/>
                  <a:gd name="T97" fmla="*/ T96 w 470"/>
                  <a:gd name="T98" fmla="+- 0 2841 2810"/>
                  <a:gd name="T99" fmla="*/ 2841 h 145"/>
                  <a:gd name="T100" fmla="+- 0 4105 3875"/>
                  <a:gd name="T101" fmla="*/ T100 w 470"/>
                  <a:gd name="T102" fmla="+- 0 2838 2810"/>
                  <a:gd name="T103" fmla="*/ 2838 h 145"/>
                  <a:gd name="T104" fmla="+- 0 4096 3875"/>
                  <a:gd name="T105" fmla="*/ T104 w 470"/>
                  <a:gd name="T106" fmla="+- 0 2835 2810"/>
                  <a:gd name="T107"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470" h="145">
                    <a:moveTo>
                      <a:pt x="221" y="25"/>
                    </a:moveTo>
                    <a:lnTo>
                      <a:pt x="197" y="25"/>
                    </a:lnTo>
                    <a:lnTo>
                      <a:pt x="186" y="29"/>
                    </a:lnTo>
                    <a:lnTo>
                      <a:pt x="169" y="45"/>
                    </a:lnTo>
                    <a:lnTo>
                      <a:pt x="165" y="57"/>
                    </a:lnTo>
                    <a:lnTo>
                      <a:pt x="165" y="84"/>
                    </a:lnTo>
                    <a:lnTo>
                      <a:pt x="169" y="95"/>
                    </a:lnTo>
                    <a:lnTo>
                      <a:pt x="186" y="111"/>
                    </a:lnTo>
                    <a:lnTo>
                      <a:pt x="196" y="115"/>
                    </a:lnTo>
                    <a:lnTo>
                      <a:pt x="218" y="115"/>
                    </a:lnTo>
                    <a:lnTo>
                      <a:pt x="227" y="111"/>
                    </a:lnTo>
                    <a:lnTo>
                      <a:pt x="239" y="100"/>
                    </a:lnTo>
                    <a:lnTo>
                      <a:pt x="206" y="100"/>
                    </a:lnTo>
                    <a:lnTo>
                      <a:pt x="198" y="96"/>
                    </a:lnTo>
                    <a:lnTo>
                      <a:pt x="184" y="82"/>
                    </a:lnTo>
                    <a:lnTo>
                      <a:pt x="180" y="72"/>
                    </a:lnTo>
                    <a:lnTo>
                      <a:pt x="180" y="59"/>
                    </a:lnTo>
                    <a:lnTo>
                      <a:pt x="248" y="59"/>
                    </a:lnTo>
                    <a:lnTo>
                      <a:pt x="248" y="54"/>
                    </a:lnTo>
                    <a:lnTo>
                      <a:pt x="180" y="54"/>
                    </a:lnTo>
                    <a:lnTo>
                      <a:pt x="181" y="47"/>
                    </a:lnTo>
                    <a:lnTo>
                      <a:pt x="184" y="41"/>
                    </a:lnTo>
                    <a:lnTo>
                      <a:pt x="193" y="33"/>
                    </a:lnTo>
                    <a:lnTo>
                      <a:pt x="198" y="31"/>
                    </a:lnTo>
                    <a:lnTo>
                      <a:pt x="234" y="31"/>
                    </a:lnTo>
                    <a:lnTo>
                      <a:pt x="230" y="28"/>
                    </a:lnTo>
                    <a:lnTo>
                      <a:pt x="22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1" name="Freeform 29"/>
              <p:cNvSpPr>
                <a:spLocks/>
              </p:cNvSpPr>
              <p:nvPr/>
            </p:nvSpPr>
            <p:spPr bwMode="auto">
              <a:xfrm>
                <a:off x="3875" y="2810"/>
                <a:ext cx="470" cy="145"/>
              </a:xfrm>
              <a:custGeom>
                <a:avLst/>
                <a:gdLst>
                  <a:gd name="T0" fmla="+- 0 4119 3875"/>
                  <a:gd name="T1" fmla="*/ T0 w 470"/>
                  <a:gd name="T2" fmla="+- 0 2890 2810"/>
                  <a:gd name="T3" fmla="*/ 2890 h 145"/>
                  <a:gd name="T4" fmla="+- 0 4116 3875"/>
                  <a:gd name="T5" fmla="*/ T4 w 470"/>
                  <a:gd name="T6" fmla="+- 0 2897 2810"/>
                  <a:gd name="T7" fmla="*/ 2897 h 145"/>
                  <a:gd name="T8" fmla="+- 0 4112 3875"/>
                  <a:gd name="T9" fmla="*/ T8 w 470"/>
                  <a:gd name="T10" fmla="+- 0 2902 2810"/>
                  <a:gd name="T11" fmla="*/ 2902 h 145"/>
                  <a:gd name="T12" fmla="+- 0 4103 3875"/>
                  <a:gd name="T13" fmla="*/ T12 w 470"/>
                  <a:gd name="T14" fmla="+- 0 2908 2810"/>
                  <a:gd name="T15" fmla="*/ 2908 h 145"/>
                  <a:gd name="T16" fmla="+- 0 4097 3875"/>
                  <a:gd name="T17" fmla="*/ T16 w 470"/>
                  <a:gd name="T18" fmla="+- 0 2910 2810"/>
                  <a:gd name="T19" fmla="*/ 2910 h 145"/>
                  <a:gd name="T20" fmla="+- 0 4114 3875"/>
                  <a:gd name="T21" fmla="*/ T20 w 470"/>
                  <a:gd name="T22" fmla="+- 0 2910 2810"/>
                  <a:gd name="T23" fmla="*/ 2910 h 145"/>
                  <a:gd name="T24" fmla="+- 0 4117 3875"/>
                  <a:gd name="T25" fmla="*/ T24 w 470"/>
                  <a:gd name="T26" fmla="+- 0 2908 2810"/>
                  <a:gd name="T27" fmla="*/ 2908 h 145"/>
                  <a:gd name="T28" fmla="+- 0 4121 3875"/>
                  <a:gd name="T29" fmla="*/ T28 w 470"/>
                  <a:gd name="T30" fmla="+- 0 2900 2810"/>
                  <a:gd name="T31" fmla="*/ 2900 h 145"/>
                  <a:gd name="T32" fmla="+- 0 4123 3875"/>
                  <a:gd name="T33" fmla="*/ T32 w 470"/>
                  <a:gd name="T34" fmla="+- 0 2891 2810"/>
                  <a:gd name="T35" fmla="*/ 2891 h 145"/>
                  <a:gd name="T36" fmla="+- 0 4119 3875"/>
                  <a:gd name="T37" fmla="*/ T36 w 470"/>
                  <a:gd name="T38" fmla="+- 0 2890 2810"/>
                  <a:gd name="T39" fmla="*/ 2890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470" h="145">
                    <a:moveTo>
                      <a:pt x="244" y="80"/>
                    </a:moveTo>
                    <a:lnTo>
                      <a:pt x="241" y="87"/>
                    </a:lnTo>
                    <a:lnTo>
                      <a:pt x="237" y="92"/>
                    </a:lnTo>
                    <a:lnTo>
                      <a:pt x="228" y="98"/>
                    </a:lnTo>
                    <a:lnTo>
                      <a:pt x="222" y="100"/>
                    </a:lnTo>
                    <a:lnTo>
                      <a:pt x="239" y="100"/>
                    </a:lnTo>
                    <a:lnTo>
                      <a:pt x="242" y="98"/>
                    </a:lnTo>
                    <a:lnTo>
                      <a:pt x="246" y="90"/>
                    </a:lnTo>
                    <a:lnTo>
                      <a:pt x="248" y="81"/>
                    </a:lnTo>
                    <a:lnTo>
                      <a:pt x="244"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2" name="Freeform 28"/>
              <p:cNvSpPr>
                <a:spLocks/>
              </p:cNvSpPr>
              <p:nvPr/>
            </p:nvSpPr>
            <p:spPr bwMode="auto">
              <a:xfrm>
                <a:off x="3875" y="2810"/>
                <a:ext cx="470" cy="145"/>
              </a:xfrm>
              <a:custGeom>
                <a:avLst/>
                <a:gdLst>
                  <a:gd name="T0" fmla="+- 0 4109 3875"/>
                  <a:gd name="T1" fmla="*/ T0 w 470"/>
                  <a:gd name="T2" fmla="+- 0 2841 2810"/>
                  <a:gd name="T3" fmla="*/ 2841 h 145"/>
                  <a:gd name="T4" fmla="+- 0 4083 3875"/>
                  <a:gd name="T5" fmla="*/ T4 w 470"/>
                  <a:gd name="T6" fmla="+- 0 2841 2810"/>
                  <a:gd name="T7" fmla="*/ 2841 h 145"/>
                  <a:gd name="T8" fmla="+- 0 4087 3875"/>
                  <a:gd name="T9" fmla="*/ T8 w 470"/>
                  <a:gd name="T10" fmla="+- 0 2842 2810"/>
                  <a:gd name="T11" fmla="*/ 2842 h 145"/>
                  <a:gd name="T12" fmla="+- 0 4094 3875"/>
                  <a:gd name="T13" fmla="*/ T12 w 470"/>
                  <a:gd name="T14" fmla="+- 0 2846 2810"/>
                  <a:gd name="T15" fmla="*/ 2846 h 145"/>
                  <a:gd name="T16" fmla="+- 0 4100 3875"/>
                  <a:gd name="T17" fmla="*/ T16 w 470"/>
                  <a:gd name="T18" fmla="+- 0 2864 2810"/>
                  <a:gd name="T19" fmla="*/ 2864 h 145"/>
                  <a:gd name="T20" fmla="+- 0 4123 3875"/>
                  <a:gd name="T21" fmla="*/ T20 w 470"/>
                  <a:gd name="T22" fmla="+- 0 2864 2810"/>
                  <a:gd name="T23" fmla="*/ 2864 h 145"/>
                  <a:gd name="T24" fmla="+- 0 4122 3875"/>
                  <a:gd name="T25" fmla="*/ T24 w 470"/>
                  <a:gd name="T26" fmla="+- 0 2859 2810"/>
                  <a:gd name="T27" fmla="*/ 2859 h 145"/>
                  <a:gd name="T28" fmla="+- 0 4119 3875"/>
                  <a:gd name="T29" fmla="*/ T28 w 470"/>
                  <a:gd name="T30" fmla="+- 0 2851 2810"/>
                  <a:gd name="T31" fmla="*/ 2851 h 145"/>
                  <a:gd name="T32" fmla="+- 0 4109 3875"/>
                  <a:gd name="T33" fmla="*/ T32 w 470"/>
                  <a:gd name="T34" fmla="+- 0 2841 2810"/>
                  <a:gd name="T35" fmla="*/ 284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234" y="31"/>
                    </a:moveTo>
                    <a:lnTo>
                      <a:pt x="208" y="31"/>
                    </a:lnTo>
                    <a:lnTo>
                      <a:pt x="212" y="32"/>
                    </a:lnTo>
                    <a:lnTo>
                      <a:pt x="219" y="36"/>
                    </a:lnTo>
                    <a:lnTo>
                      <a:pt x="225" y="54"/>
                    </a:lnTo>
                    <a:lnTo>
                      <a:pt x="248" y="54"/>
                    </a:lnTo>
                    <a:lnTo>
                      <a:pt x="247" y="49"/>
                    </a:lnTo>
                    <a:lnTo>
                      <a:pt x="244" y="41"/>
                    </a:lnTo>
                    <a:lnTo>
                      <a:pt x="234"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3" name="Freeform 27"/>
              <p:cNvSpPr>
                <a:spLocks/>
              </p:cNvSpPr>
              <p:nvPr/>
            </p:nvSpPr>
            <p:spPr bwMode="auto">
              <a:xfrm>
                <a:off x="3875" y="2810"/>
                <a:ext cx="470" cy="145"/>
              </a:xfrm>
              <a:custGeom>
                <a:avLst/>
                <a:gdLst>
                  <a:gd name="T0" fmla="+- 0 4181 3875"/>
                  <a:gd name="T1" fmla="*/ T0 w 470"/>
                  <a:gd name="T2" fmla="+- 0 2919 2810"/>
                  <a:gd name="T3" fmla="*/ 2919 h 145"/>
                  <a:gd name="T4" fmla="+- 0 4133 3875"/>
                  <a:gd name="T5" fmla="*/ T4 w 470"/>
                  <a:gd name="T6" fmla="+- 0 2919 2810"/>
                  <a:gd name="T7" fmla="*/ 2919 h 145"/>
                  <a:gd name="T8" fmla="+- 0 4133 3875"/>
                  <a:gd name="T9" fmla="*/ T8 w 470"/>
                  <a:gd name="T10" fmla="+- 0 2922 2810"/>
                  <a:gd name="T11" fmla="*/ 2922 h 145"/>
                  <a:gd name="T12" fmla="+- 0 4181 3875"/>
                  <a:gd name="T13" fmla="*/ T12 w 470"/>
                  <a:gd name="T14" fmla="+- 0 2922 2810"/>
                  <a:gd name="T15" fmla="*/ 2922 h 145"/>
                  <a:gd name="T16" fmla="+- 0 4181 3875"/>
                  <a:gd name="T17" fmla="*/ T16 w 470"/>
                  <a:gd name="T18" fmla="+- 0 2919 2810"/>
                  <a:gd name="T19" fmla="*/ 2919 h 145"/>
                </a:gdLst>
                <a:ahLst/>
                <a:cxnLst>
                  <a:cxn ang="0">
                    <a:pos x="T1" y="T3"/>
                  </a:cxn>
                  <a:cxn ang="0">
                    <a:pos x="T5" y="T7"/>
                  </a:cxn>
                  <a:cxn ang="0">
                    <a:pos x="T9" y="T11"/>
                  </a:cxn>
                  <a:cxn ang="0">
                    <a:pos x="T13" y="T15"/>
                  </a:cxn>
                  <a:cxn ang="0">
                    <a:pos x="T17" y="T19"/>
                  </a:cxn>
                </a:cxnLst>
                <a:rect l="0" t="0" r="r" b="b"/>
                <a:pathLst>
                  <a:path w="470" h="145">
                    <a:moveTo>
                      <a:pt x="306" y="109"/>
                    </a:moveTo>
                    <a:lnTo>
                      <a:pt x="258" y="109"/>
                    </a:lnTo>
                    <a:lnTo>
                      <a:pt x="258" y="112"/>
                    </a:lnTo>
                    <a:lnTo>
                      <a:pt x="306" y="112"/>
                    </a:lnTo>
                    <a:lnTo>
                      <a:pt x="306"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4" name="Freeform 26"/>
              <p:cNvSpPr>
                <a:spLocks/>
              </p:cNvSpPr>
              <p:nvPr/>
            </p:nvSpPr>
            <p:spPr bwMode="auto">
              <a:xfrm>
                <a:off x="3875" y="2810"/>
                <a:ext cx="470" cy="145"/>
              </a:xfrm>
              <a:custGeom>
                <a:avLst/>
                <a:gdLst>
                  <a:gd name="T0" fmla="+- 0 4238 3875"/>
                  <a:gd name="T1" fmla="*/ T0 w 470"/>
                  <a:gd name="T2" fmla="+- 0 2919 2810"/>
                  <a:gd name="T3" fmla="*/ 2919 h 145"/>
                  <a:gd name="T4" fmla="+- 0 4190 3875"/>
                  <a:gd name="T5" fmla="*/ T4 w 470"/>
                  <a:gd name="T6" fmla="+- 0 2919 2810"/>
                  <a:gd name="T7" fmla="*/ 2919 h 145"/>
                  <a:gd name="T8" fmla="+- 0 4190 3875"/>
                  <a:gd name="T9" fmla="*/ T8 w 470"/>
                  <a:gd name="T10" fmla="+- 0 2922 2810"/>
                  <a:gd name="T11" fmla="*/ 2922 h 145"/>
                  <a:gd name="T12" fmla="+- 0 4238 3875"/>
                  <a:gd name="T13" fmla="*/ T12 w 470"/>
                  <a:gd name="T14" fmla="+- 0 2922 2810"/>
                  <a:gd name="T15" fmla="*/ 2922 h 145"/>
                  <a:gd name="T16" fmla="+- 0 4238 3875"/>
                  <a:gd name="T17" fmla="*/ T16 w 470"/>
                  <a:gd name="T18" fmla="+- 0 2919 2810"/>
                  <a:gd name="T19" fmla="*/ 2919 h 145"/>
                </a:gdLst>
                <a:ahLst/>
                <a:cxnLst>
                  <a:cxn ang="0">
                    <a:pos x="T1" y="T3"/>
                  </a:cxn>
                  <a:cxn ang="0">
                    <a:pos x="T5" y="T7"/>
                  </a:cxn>
                  <a:cxn ang="0">
                    <a:pos x="T9" y="T11"/>
                  </a:cxn>
                  <a:cxn ang="0">
                    <a:pos x="T13" y="T15"/>
                  </a:cxn>
                  <a:cxn ang="0">
                    <a:pos x="T17" y="T19"/>
                  </a:cxn>
                </a:cxnLst>
                <a:rect l="0" t="0" r="r" b="b"/>
                <a:pathLst>
                  <a:path w="470" h="145">
                    <a:moveTo>
                      <a:pt x="363" y="109"/>
                    </a:moveTo>
                    <a:lnTo>
                      <a:pt x="315" y="109"/>
                    </a:lnTo>
                    <a:lnTo>
                      <a:pt x="315" y="112"/>
                    </a:lnTo>
                    <a:lnTo>
                      <a:pt x="363" y="112"/>
                    </a:lnTo>
                    <a:lnTo>
                      <a:pt x="363"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5" name="Freeform 25"/>
              <p:cNvSpPr>
                <a:spLocks/>
              </p:cNvSpPr>
              <p:nvPr/>
            </p:nvSpPr>
            <p:spPr bwMode="auto">
              <a:xfrm>
                <a:off x="3875" y="2810"/>
                <a:ext cx="470" cy="145"/>
              </a:xfrm>
              <a:custGeom>
                <a:avLst/>
                <a:gdLst>
                  <a:gd name="T0" fmla="+- 0 4166 3875"/>
                  <a:gd name="T1" fmla="*/ T0 w 470"/>
                  <a:gd name="T2" fmla="+- 0 2847 2810"/>
                  <a:gd name="T3" fmla="*/ 2847 h 145"/>
                  <a:gd name="T4" fmla="+- 0 4142 3875"/>
                  <a:gd name="T5" fmla="*/ T4 w 470"/>
                  <a:gd name="T6" fmla="+- 0 2847 2810"/>
                  <a:gd name="T7" fmla="*/ 2847 h 145"/>
                  <a:gd name="T8" fmla="+- 0 4144 3875"/>
                  <a:gd name="T9" fmla="*/ T8 w 470"/>
                  <a:gd name="T10" fmla="+- 0 2848 2810"/>
                  <a:gd name="T11" fmla="*/ 2848 h 145"/>
                  <a:gd name="T12" fmla="+- 0 4146 3875"/>
                  <a:gd name="T13" fmla="*/ T12 w 470"/>
                  <a:gd name="T14" fmla="+- 0 2849 2810"/>
                  <a:gd name="T15" fmla="*/ 2849 h 145"/>
                  <a:gd name="T16" fmla="+- 0 4147 3875"/>
                  <a:gd name="T17" fmla="*/ T16 w 470"/>
                  <a:gd name="T18" fmla="+- 0 2851 2810"/>
                  <a:gd name="T19" fmla="*/ 2851 h 145"/>
                  <a:gd name="T20" fmla="+- 0 4148 3875"/>
                  <a:gd name="T21" fmla="*/ T20 w 470"/>
                  <a:gd name="T22" fmla="+- 0 2855 2810"/>
                  <a:gd name="T23" fmla="*/ 2855 h 145"/>
                  <a:gd name="T24" fmla="+- 0 4148 3875"/>
                  <a:gd name="T25" fmla="*/ T24 w 470"/>
                  <a:gd name="T26" fmla="+- 0 2858 2810"/>
                  <a:gd name="T27" fmla="*/ 2858 h 145"/>
                  <a:gd name="T28" fmla="+- 0 4148 3875"/>
                  <a:gd name="T29" fmla="*/ T28 w 470"/>
                  <a:gd name="T30" fmla="+- 0 2909 2810"/>
                  <a:gd name="T31" fmla="*/ 2909 h 145"/>
                  <a:gd name="T32" fmla="+- 0 4147 3875"/>
                  <a:gd name="T33" fmla="*/ T32 w 470"/>
                  <a:gd name="T34" fmla="+- 0 2914 2810"/>
                  <a:gd name="T35" fmla="*/ 2914 h 145"/>
                  <a:gd name="T36" fmla="+- 0 4144 3875"/>
                  <a:gd name="T37" fmla="*/ T36 w 470"/>
                  <a:gd name="T38" fmla="+- 0 2918 2810"/>
                  <a:gd name="T39" fmla="*/ 2918 h 145"/>
                  <a:gd name="T40" fmla="+- 0 4140 3875"/>
                  <a:gd name="T41" fmla="*/ T40 w 470"/>
                  <a:gd name="T42" fmla="+- 0 2919 2810"/>
                  <a:gd name="T43" fmla="*/ 2919 h 145"/>
                  <a:gd name="T44" fmla="+- 0 4176 3875"/>
                  <a:gd name="T45" fmla="*/ T44 w 470"/>
                  <a:gd name="T46" fmla="+- 0 2919 2810"/>
                  <a:gd name="T47" fmla="*/ 2919 h 145"/>
                  <a:gd name="T48" fmla="+- 0 4173 3875"/>
                  <a:gd name="T49" fmla="*/ T48 w 470"/>
                  <a:gd name="T50" fmla="+- 0 2919 2810"/>
                  <a:gd name="T51" fmla="*/ 2919 h 145"/>
                  <a:gd name="T52" fmla="+- 0 4169 3875"/>
                  <a:gd name="T53" fmla="*/ T52 w 470"/>
                  <a:gd name="T54" fmla="+- 0 2917 2810"/>
                  <a:gd name="T55" fmla="*/ 2917 h 145"/>
                  <a:gd name="T56" fmla="+- 0 4168 3875"/>
                  <a:gd name="T57" fmla="*/ T56 w 470"/>
                  <a:gd name="T58" fmla="+- 0 2916 2810"/>
                  <a:gd name="T59" fmla="*/ 2916 h 145"/>
                  <a:gd name="T60" fmla="+- 0 4167 3875"/>
                  <a:gd name="T61" fmla="*/ T60 w 470"/>
                  <a:gd name="T62" fmla="+- 0 2914 2810"/>
                  <a:gd name="T63" fmla="*/ 2914 h 145"/>
                  <a:gd name="T64" fmla="+- 0 4166 3875"/>
                  <a:gd name="T65" fmla="*/ T64 w 470"/>
                  <a:gd name="T66" fmla="+- 0 2912 2810"/>
                  <a:gd name="T67" fmla="*/ 2912 h 145"/>
                  <a:gd name="T68" fmla="+- 0 4166 3875"/>
                  <a:gd name="T69" fmla="*/ T68 w 470"/>
                  <a:gd name="T70" fmla="+- 0 2909 2810"/>
                  <a:gd name="T71" fmla="*/ 2909 h 145"/>
                  <a:gd name="T72" fmla="+- 0 4166 3875"/>
                  <a:gd name="T73" fmla="*/ T72 w 470"/>
                  <a:gd name="T74" fmla="+- 0 2858 2810"/>
                  <a:gd name="T75" fmla="*/ 2858 h 145"/>
                  <a:gd name="T76" fmla="+- 0 4171 3875"/>
                  <a:gd name="T77" fmla="*/ T76 w 470"/>
                  <a:gd name="T78" fmla="+- 0 2853 2810"/>
                  <a:gd name="T79" fmla="*/ 2853 h 145"/>
                  <a:gd name="T80" fmla="+- 0 4166 3875"/>
                  <a:gd name="T81" fmla="*/ T80 w 470"/>
                  <a:gd name="T82" fmla="+- 0 2853 2810"/>
                  <a:gd name="T83" fmla="*/ 2853 h 145"/>
                  <a:gd name="T84" fmla="+- 0 4166 3875"/>
                  <a:gd name="T85" fmla="*/ T84 w 470"/>
                  <a:gd name="T86" fmla="+- 0 2847 2810"/>
                  <a:gd name="T87" fmla="*/ 2847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470" h="145">
                    <a:moveTo>
                      <a:pt x="291" y="37"/>
                    </a:moveTo>
                    <a:lnTo>
                      <a:pt x="267" y="37"/>
                    </a:lnTo>
                    <a:lnTo>
                      <a:pt x="269" y="38"/>
                    </a:lnTo>
                    <a:lnTo>
                      <a:pt x="271" y="39"/>
                    </a:lnTo>
                    <a:lnTo>
                      <a:pt x="272" y="41"/>
                    </a:lnTo>
                    <a:lnTo>
                      <a:pt x="273" y="45"/>
                    </a:lnTo>
                    <a:lnTo>
                      <a:pt x="273" y="48"/>
                    </a:lnTo>
                    <a:lnTo>
                      <a:pt x="273" y="99"/>
                    </a:lnTo>
                    <a:lnTo>
                      <a:pt x="272" y="104"/>
                    </a:lnTo>
                    <a:lnTo>
                      <a:pt x="269" y="108"/>
                    </a:lnTo>
                    <a:lnTo>
                      <a:pt x="265" y="109"/>
                    </a:lnTo>
                    <a:lnTo>
                      <a:pt x="301" y="109"/>
                    </a:lnTo>
                    <a:lnTo>
                      <a:pt x="298" y="109"/>
                    </a:lnTo>
                    <a:lnTo>
                      <a:pt x="294" y="107"/>
                    </a:lnTo>
                    <a:lnTo>
                      <a:pt x="293" y="106"/>
                    </a:lnTo>
                    <a:lnTo>
                      <a:pt x="292" y="104"/>
                    </a:lnTo>
                    <a:lnTo>
                      <a:pt x="291" y="102"/>
                    </a:lnTo>
                    <a:lnTo>
                      <a:pt x="291" y="99"/>
                    </a:lnTo>
                    <a:lnTo>
                      <a:pt x="291" y="48"/>
                    </a:lnTo>
                    <a:lnTo>
                      <a:pt x="296" y="43"/>
                    </a:lnTo>
                    <a:lnTo>
                      <a:pt x="291" y="43"/>
                    </a:lnTo>
                    <a:lnTo>
                      <a:pt x="291"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6" name="Freeform 24"/>
              <p:cNvSpPr>
                <a:spLocks/>
              </p:cNvSpPr>
              <p:nvPr/>
            </p:nvSpPr>
            <p:spPr bwMode="auto">
              <a:xfrm>
                <a:off x="3875" y="2810"/>
                <a:ext cx="470" cy="145"/>
              </a:xfrm>
              <a:custGeom>
                <a:avLst/>
                <a:gdLst>
                  <a:gd name="T0" fmla="+- 0 4220 3875"/>
                  <a:gd name="T1" fmla="*/ T0 w 470"/>
                  <a:gd name="T2" fmla="+- 0 2846 2810"/>
                  <a:gd name="T3" fmla="*/ 2846 h 145"/>
                  <a:gd name="T4" fmla="+- 0 4196 3875"/>
                  <a:gd name="T5" fmla="*/ T4 w 470"/>
                  <a:gd name="T6" fmla="+- 0 2846 2810"/>
                  <a:gd name="T7" fmla="*/ 2846 h 145"/>
                  <a:gd name="T8" fmla="+- 0 4200 3875"/>
                  <a:gd name="T9" fmla="*/ T8 w 470"/>
                  <a:gd name="T10" fmla="+- 0 2848 2810"/>
                  <a:gd name="T11" fmla="*/ 2848 h 145"/>
                  <a:gd name="T12" fmla="+- 0 4205 3875"/>
                  <a:gd name="T13" fmla="*/ T12 w 470"/>
                  <a:gd name="T14" fmla="+- 0 2855 2810"/>
                  <a:gd name="T15" fmla="*/ 2855 h 145"/>
                  <a:gd name="T16" fmla="+- 0 4206 3875"/>
                  <a:gd name="T17" fmla="*/ T16 w 470"/>
                  <a:gd name="T18" fmla="+- 0 2859 2810"/>
                  <a:gd name="T19" fmla="*/ 2859 h 145"/>
                  <a:gd name="T20" fmla="+- 0 4206 3875"/>
                  <a:gd name="T21" fmla="*/ T20 w 470"/>
                  <a:gd name="T22" fmla="+- 0 2911 2810"/>
                  <a:gd name="T23" fmla="*/ 2911 h 145"/>
                  <a:gd name="T24" fmla="+- 0 4205 3875"/>
                  <a:gd name="T25" fmla="*/ T24 w 470"/>
                  <a:gd name="T26" fmla="+- 0 2914 2810"/>
                  <a:gd name="T27" fmla="*/ 2914 h 145"/>
                  <a:gd name="T28" fmla="+- 0 4204 3875"/>
                  <a:gd name="T29" fmla="*/ T28 w 470"/>
                  <a:gd name="T30" fmla="+- 0 2916 2810"/>
                  <a:gd name="T31" fmla="*/ 2916 h 145"/>
                  <a:gd name="T32" fmla="+- 0 4200 3875"/>
                  <a:gd name="T33" fmla="*/ T32 w 470"/>
                  <a:gd name="T34" fmla="+- 0 2918 2810"/>
                  <a:gd name="T35" fmla="*/ 2918 h 145"/>
                  <a:gd name="T36" fmla="+- 0 4197 3875"/>
                  <a:gd name="T37" fmla="*/ T36 w 470"/>
                  <a:gd name="T38" fmla="+- 0 2919 2810"/>
                  <a:gd name="T39" fmla="*/ 2919 h 145"/>
                  <a:gd name="T40" fmla="+- 0 4234 3875"/>
                  <a:gd name="T41" fmla="*/ T40 w 470"/>
                  <a:gd name="T42" fmla="+- 0 2919 2810"/>
                  <a:gd name="T43" fmla="*/ 2919 h 145"/>
                  <a:gd name="T44" fmla="+- 0 4224 3875"/>
                  <a:gd name="T45" fmla="*/ T44 w 470"/>
                  <a:gd name="T46" fmla="+- 0 2859 2810"/>
                  <a:gd name="T47" fmla="*/ 2859 h 145"/>
                  <a:gd name="T48" fmla="+- 0 4223 3875"/>
                  <a:gd name="T49" fmla="*/ T48 w 470"/>
                  <a:gd name="T50" fmla="+- 0 2854 2810"/>
                  <a:gd name="T51" fmla="*/ 2854 h 145"/>
                  <a:gd name="T52" fmla="+- 0 4220 3875"/>
                  <a:gd name="T53" fmla="*/ T52 w 470"/>
                  <a:gd name="T54" fmla="+- 0 2846 2810"/>
                  <a:gd name="T55" fmla="*/ 2846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470" h="145">
                    <a:moveTo>
                      <a:pt x="345" y="36"/>
                    </a:moveTo>
                    <a:lnTo>
                      <a:pt x="321" y="36"/>
                    </a:lnTo>
                    <a:lnTo>
                      <a:pt x="325" y="38"/>
                    </a:lnTo>
                    <a:lnTo>
                      <a:pt x="330" y="45"/>
                    </a:lnTo>
                    <a:lnTo>
                      <a:pt x="331" y="49"/>
                    </a:lnTo>
                    <a:lnTo>
                      <a:pt x="331" y="101"/>
                    </a:lnTo>
                    <a:lnTo>
                      <a:pt x="330" y="104"/>
                    </a:lnTo>
                    <a:lnTo>
                      <a:pt x="329" y="106"/>
                    </a:lnTo>
                    <a:lnTo>
                      <a:pt x="325" y="108"/>
                    </a:lnTo>
                    <a:lnTo>
                      <a:pt x="322" y="109"/>
                    </a:lnTo>
                    <a:lnTo>
                      <a:pt x="359" y="109"/>
                    </a:lnTo>
                    <a:lnTo>
                      <a:pt x="349" y="49"/>
                    </a:lnTo>
                    <a:lnTo>
                      <a:pt x="348" y="44"/>
                    </a:lnTo>
                    <a:lnTo>
                      <a:pt x="345"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7" name="Freeform 23"/>
              <p:cNvSpPr>
                <a:spLocks/>
              </p:cNvSpPr>
              <p:nvPr/>
            </p:nvSpPr>
            <p:spPr bwMode="auto">
              <a:xfrm>
                <a:off x="3875" y="2810"/>
                <a:ext cx="470" cy="145"/>
              </a:xfrm>
              <a:custGeom>
                <a:avLst/>
                <a:gdLst>
                  <a:gd name="T0" fmla="+- 0 4204 3875"/>
                  <a:gd name="T1" fmla="*/ T0 w 470"/>
                  <a:gd name="T2" fmla="+- 0 2835 2810"/>
                  <a:gd name="T3" fmla="*/ 2835 h 145"/>
                  <a:gd name="T4" fmla="+- 0 4188 3875"/>
                  <a:gd name="T5" fmla="*/ T4 w 470"/>
                  <a:gd name="T6" fmla="+- 0 2835 2810"/>
                  <a:gd name="T7" fmla="*/ 2835 h 145"/>
                  <a:gd name="T8" fmla="+- 0 4177 3875"/>
                  <a:gd name="T9" fmla="*/ T8 w 470"/>
                  <a:gd name="T10" fmla="+- 0 2841 2810"/>
                  <a:gd name="T11" fmla="*/ 2841 h 145"/>
                  <a:gd name="T12" fmla="+- 0 4166 3875"/>
                  <a:gd name="T13" fmla="*/ T12 w 470"/>
                  <a:gd name="T14" fmla="+- 0 2853 2810"/>
                  <a:gd name="T15" fmla="*/ 2853 h 145"/>
                  <a:gd name="T16" fmla="+- 0 4171 3875"/>
                  <a:gd name="T17" fmla="*/ T16 w 470"/>
                  <a:gd name="T18" fmla="+- 0 2853 2810"/>
                  <a:gd name="T19" fmla="*/ 2853 h 145"/>
                  <a:gd name="T20" fmla="+- 0 4174 3875"/>
                  <a:gd name="T21" fmla="*/ T20 w 470"/>
                  <a:gd name="T22" fmla="+- 0 2850 2810"/>
                  <a:gd name="T23" fmla="*/ 2850 h 145"/>
                  <a:gd name="T24" fmla="+- 0 4182 3875"/>
                  <a:gd name="T25" fmla="*/ T24 w 470"/>
                  <a:gd name="T26" fmla="+- 0 2846 2810"/>
                  <a:gd name="T27" fmla="*/ 2846 h 145"/>
                  <a:gd name="T28" fmla="+- 0 4220 3875"/>
                  <a:gd name="T29" fmla="*/ T28 w 470"/>
                  <a:gd name="T30" fmla="+- 0 2846 2810"/>
                  <a:gd name="T31" fmla="*/ 2846 h 145"/>
                  <a:gd name="T32" fmla="+- 0 4219 3875"/>
                  <a:gd name="T33" fmla="*/ T32 w 470"/>
                  <a:gd name="T34" fmla="+- 0 2845 2810"/>
                  <a:gd name="T35" fmla="*/ 2845 h 145"/>
                  <a:gd name="T36" fmla="+- 0 4216 3875"/>
                  <a:gd name="T37" fmla="*/ T36 w 470"/>
                  <a:gd name="T38" fmla="+- 0 2841 2810"/>
                  <a:gd name="T39" fmla="*/ 2841 h 145"/>
                  <a:gd name="T40" fmla="+- 0 4208 3875"/>
                  <a:gd name="T41" fmla="*/ T40 w 470"/>
                  <a:gd name="T42" fmla="+- 0 2836 2810"/>
                  <a:gd name="T43" fmla="*/ 2836 h 145"/>
                  <a:gd name="T44" fmla="+- 0 4204 3875"/>
                  <a:gd name="T45" fmla="*/ T44 w 470"/>
                  <a:gd name="T46" fmla="+- 0 2835 2810"/>
                  <a:gd name="T47"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470" h="145">
                    <a:moveTo>
                      <a:pt x="329" y="25"/>
                    </a:moveTo>
                    <a:lnTo>
                      <a:pt x="313" y="25"/>
                    </a:lnTo>
                    <a:lnTo>
                      <a:pt x="302" y="31"/>
                    </a:lnTo>
                    <a:lnTo>
                      <a:pt x="291" y="43"/>
                    </a:lnTo>
                    <a:lnTo>
                      <a:pt x="296" y="43"/>
                    </a:lnTo>
                    <a:lnTo>
                      <a:pt x="299" y="40"/>
                    </a:lnTo>
                    <a:lnTo>
                      <a:pt x="307" y="36"/>
                    </a:lnTo>
                    <a:lnTo>
                      <a:pt x="345" y="36"/>
                    </a:lnTo>
                    <a:lnTo>
                      <a:pt x="344" y="35"/>
                    </a:lnTo>
                    <a:lnTo>
                      <a:pt x="341" y="31"/>
                    </a:lnTo>
                    <a:lnTo>
                      <a:pt x="333" y="26"/>
                    </a:lnTo>
                    <a:lnTo>
                      <a:pt x="329"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8" name="Freeform 22"/>
              <p:cNvSpPr>
                <a:spLocks/>
              </p:cNvSpPr>
              <p:nvPr/>
            </p:nvSpPr>
            <p:spPr bwMode="auto">
              <a:xfrm>
                <a:off x="3875" y="2810"/>
                <a:ext cx="470" cy="145"/>
              </a:xfrm>
              <a:custGeom>
                <a:avLst/>
                <a:gdLst>
                  <a:gd name="T0" fmla="+- 0 4166 3875"/>
                  <a:gd name="T1" fmla="*/ T0 w 470"/>
                  <a:gd name="T2" fmla="+- 0 2835 2810"/>
                  <a:gd name="T3" fmla="*/ 2835 h 145"/>
                  <a:gd name="T4" fmla="+- 0 4161 3875"/>
                  <a:gd name="T5" fmla="*/ T4 w 470"/>
                  <a:gd name="T6" fmla="+- 0 2835 2810"/>
                  <a:gd name="T7" fmla="*/ 2835 h 145"/>
                  <a:gd name="T8" fmla="+- 0 4132 3875"/>
                  <a:gd name="T9" fmla="*/ T8 w 470"/>
                  <a:gd name="T10" fmla="+- 0 2845 2810"/>
                  <a:gd name="T11" fmla="*/ 2845 h 145"/>
                  <a:gd name="T12" fmla="+- 0 4133 3875"/>
                  <a:gd name="T13" fmla="*/ T12 w 470"/>
                  <a:gd name="T14" fmla="+- 0 2849 2810"/>
                  <a:gd name="T15" fmla="*/ 2849 h 145"/>
                  <a:gd name="T16" fmla="+- 0 4136 3875"/>
                  <a:gd name="T17" fmla="*/ T16 w 470"/>
                  <a:gd name="T18" fmla="+- 0 2848 2810"/>
                  <a:gd name="T19" fmla="*/ 2848 h 145"/>
                  <a:gd name="T20" fmla="+- 0 4138 3875"/>
                  <a:gd name="T21" fmla="*/ T20 w 470"/>
                  <a:gd name="T22" fmla="+- 0 2847 2810"/>
                  <a:gd name="T23" fmla="*/ 2847 h 145"/>
                  <a:gd name="T24" fmla="+- 0 4166 3875"/>
                  <a:gd name="T25" fmla="*/ T24 w 470"/>
                  <a:gd name="T26" fmla="+- 0 2847 2810"/>
                  <a:gd name="T27" fmla="*/ 2847 h 145"/>
                  <a:gd name="T28" fmla="+- 0 4166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291" y="25"/>
                    </a:moveTo>
                    <a:lnTo>
                      <a:pt x="286" y="25"/>
                    </a:lnTo>
                    <a:lnTo>
                      <a:pt x="257" y="35"/>
                    </a:lnTo>
                    <a:lnTo>
                      <a:pt x="258" y="39"/>
                    </a:lnTo>
                    <a:lnTo>
                      <a:pt x="261" y="38"/>
                    </a:lnTo>
                    <a:lnTo>
                      <a:pt x="263" y="37"/>
                    </a:lnTo>
                    <a:lnTo>
                      <a:pt x="291" y="37"/>
                    </a:lnTo>
                    <a:lnTo>
                      <a:pt x="29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9" name="Freeform 21"/>
              <p:cNvSpPr>
                <a:spLocks/>
              </p:cNvSpPr>
              <p:nvPr/>
            </p:nvSpPr>
            <p:spPr bwMode="auto">
              <a:xfrm>
                <a:off x="3875" y="2810"/>
                <a:ext cx="470" cy="145"/>
              </a:xfrm>
              <a:custGeom>
                <a:avLst/>
                <a:gdLst>
                  <a:gd name="T0" fmla="+- 0 4274 3875"/>
                  <a:gd name="T1" fmla="*/ T0 w 470"/>
                  <a:gd name="T2" fmla="+- 0 2844 2810"/>
                  <a:gd name="T3" fmla="*/ 2844 h 145"/>
                  <a:gd name="T4" fmla="+- 0 4256 3875"/>
                  <a:gd name="T5" fmla="*/ T4 w 470"/>
                  <a:gd name="T6" fmla="+- 0 2844 2810"/>
                  <a:gd name="T7" fmla="*/ 2844 h 145"/>
                  <a:gd name="T8" fmla="+- 0 4256 3875"/>
                  <a:gd name="T9" fmla="*/ T8 w 470"/>
                  <a:gd name="T10" fmla="+- 0 2908 2810"/>
                  <a:gd name="T11" fmla="*/ 2908 h 145"/>
                  <a:gd name="T12" fmla="+- 0 4271 3875"/>
                  <a:gd name="T13" fmla="*/ T12 w 470"/>
                  <a:gd name="T14" fmla="+- 0 2924 2810"/>
                  <a:gd name="T15" fmla="*/ 2924 h 145"/>
                  <a:gd name="T16" fmla="+- 0 4280 3875"/>
                  <a:gd name="T17" fmla="*/ T16 w 470"/>
                  <a:gd name="T18" fmla="+- 0 2924 2810"/>
                  <a:gd name="T19" fmla="*/ 2924 h 145"/>
                  <a:gd name="T20" fmla="+- 0 4284 3875"/>
                  <a:gd name="T21" fmla="*/ T20 w 470"/>
                  <a:gd name="T22" fmla="+- 0 2922 2810"/>
                  <a:gd name="T23" fmla="*/ 2922 h 145"/>
                  <a:gd name="T24" fmla="+- 0 4293 3875"/>
                  <a:gd name="T25" fmla="*/ T24 w 470"/>
                  <a:gd name="T26" fmla="+- 0 2916 2810"/>
                  <a:gd name="T27" fmla="*/ 2916 h 145"/>
                  <a:gd name="T28" fmla="+- 0 4296 3875"/>
                  <a:gd name="T29" fmla="*/ T28 w 470"/>
                  <a:gd name="T30" fmla="+- 0 2913 2810"/>
                  <a:gd name="T31" fmla="*/ 2913 h 145"/>
                  <a:gd name="T32" fmla="+- 0 4280 3875"/>
                  <a:gd name="T33" fmla="*/ T32 w 470"/>
                  <a:gd name="T34" fmla="+- 0 2913 2810"/>
                  <a:gd name="T35" fmla="*/ 2913 h 145"/>
                  <a:gd name="T36" fmla="+- 0 4278 3875"/>
                  <a:gd name="T37" fmla="*/ T36 w 470"/>
                  <a:gd name="T38" fmla="+- 0 2912 2810"/>
                  <a:gd name="T39" fmla="*/ 2912 h 145"/>
                  <a:gd name="T40" fmla="+- 0 4274 3875"/>
                  <a:gd name="T41" fmla="*/ T40 w 470"/>
                  <a:gd name="T42" fmla="+- 0 2908 2810"/>
                  <a:gd name="T43" fmla="*/ 2908 h 145"/>
                  <a:gd name="T44" fmla="+- 0 4274 3875"/>
                  <a:gd name="T45" fmla="*/ T44 w 470"/>
                  <a:gd name="T46" fmla="+- 0 2904 2810"/>
                  <a:gd name="T47" fmla="*/ 2904 h 145"/>
                  <a:gd name="T48" fmla="+- 0 4274 3875"/>
                  <a:gd name="T49" fmla="*/ T48 w 470"/>
                  <a:gd name="T50" fmla="+- 0 2844 2810"/>
                  <a:gd name="T51" fmla="*/ 2844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399" y="34"/>
                    </a:moveTo>
                    <a:lnTo>
                      <a:pt x="381" y="34"/>
                    </a:lnTo>
                    <a:lnTo>
                      <a:pt x="381" y="98"/>
                    </a:lnTo>
                    <a:lnTo>
                      <a:pt x="396" y="114"/>
                    </a:lnTo>
                    <a:lnTo>
                      <a:pt x="405" y="114"/>
                    </a:lnTo>
                    <a:lnTo>
                      <a:pt x="409" y="112"/>
                    </a:lnTo>
                    <a:lnTo>
                      <a:pt x="418" y="106"/>
                    </a:lnTo>
                    <a:lnTo>
                      <a:pt x="421" y="103"/>
                    </a:lnTo>
                    <a:lnTo>
                      <a:pt x="405" y="103"/>
                    </a:lnTo>
                    <a:lnTo>
                      <a:pt x="403" y="102"/>
                    </a:lnTo>
                    <a:lnTo>
                      <a:pt x="399" y="98"/>
                    </a:lnTo>
                    <a:lnTo>
                      <a:pt x="399" y="94"/>
                    </a:lnTo>
                    <a:lnTo>
                      <a:pt x="399"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0" name="Freeform 20"/>
              <p:cNvSpPr>
                <a:spLocks/>
              </p:cNvSpPr>
              <p:nvPr/>
            </p:nvSpPr>
            <p:spPr bwMode="auto">
              <a:xfrm>
                <a:off x="3875" y="2810"/>
                <a:ext cx="470" cy="145"/>
              </a:xfrm>
              <a:custGeom>
                <a:avLst/>
                <a:gdLst>
                  <a:gd name="T0" fmla="+- 0 4299 3875"/>
                  <a:gd name="T1" fmla="*/ T0 w 470"/>
                  <a:gd name="T2" fmla="+- 0 2905 2810"/>
                  <a:gd name="T3" fmla="*/ 2905 h 145"/>
                  <a:gd name="T4" fmla="+- 0 4295 3875"/>
                  <a:gd name="T5" fmla="*/ T4 w 470"/>
                  <a:gd name="T6" fmla="+- 0 2905 2810"/>
                  <a:gd name="T7" fmla="*/ 2905 h 145"/>
                  <a:gd name="T8" fmla="+- 0 4294 3875"/>
                  <a:gd name="T9" fmla="*/ T8 w 470"/>
                  <a:gd name="T10" fmla="+- 0 2908 2810"/>
                  <a:gd name="T11" fmla="*/ 2908 h 145"/>
                  <a:gd name="T12" fmla="+- 0 4292 3875"/>
                  <a:gd name="T13" fmla="*/ T12 w 470"/>
                  <a:gd name="T14" fmla="+- 0 2910 2810"/>
                  <a:gd name="T15" fmla="*/ 2910 h 145"/>
                  <a:gd name="T16" fmla="+- 0 4288 3875"/>
                  <a:gd name="T17" fmla="*/ T16 w 470"/>
                  <a:gd name="T18" fmla="+- 0 2912 2810"/>
                  <a:gd name="T19" fmla="*/ 2912 h 145"/>
                  <a:gd name="T20" fmla="+- 0 4286 3875"/>
                  <a:gd name="T21" fmla="*/ T20 w 470"/>
                  <a:gd name="T22" fmla="+- 0 2913 2810"/>
                  <a:gd name="T23" fmla="*/ 2913 h 145"/>
                  <a:gd name="T24" fmla="+- 0 4296 3875"/>
                  <a:gd name="T25" fmla="*/ T24 w 470"/>
                  <a:gd name="T26" fmla="+- 0 2913 2810"/>
                  <a:gd name="T27" fmla="*/ 2913 h 145"/>
                  <a:gd name="T28" fmla="+- 0 4297 3875"/>
                  <a:gd name="T29" fmla="*/ T28 w 470"/>
                  <a:gd name="T30" fmla="+- 0 2912 2810"/>
                  <a:gd name="T31" fmla="*/ 2912 h 145"/>
                  <a:gd name="T32" fmla="+- 0 4299 3875"/>
                  <a:gd name="T33" fmla="*/ T32 w 470"/>
                  <a:gd name="T34" fmla="+- 0 2905 2810"/>
                  <a:gd name="T35" fmla="*/ 290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424" y="95"/>
                    </a:moveTo>
                    <a:lnTo>
                      <a:pt x="420" y="95"/>
                    </a:lnTo>
                    <a:lnTo>
                      <a:pt x="419" y="98"/>
                    </a:lnTo>
                    <a:lnTo>
                      <a:pt x="417" y="100"/>
                    </a:lnTo>
                    <a:lnTo>
                      <a:pt x="413" y="102"/>
                    </a:lnTo>
                    <a:lnTo>
                      <a:pt x="411" y="103"/>
                    </a:lnTo>
                    <a:lnTo>
                      <a:pt x="421" y="103"/>
                    </a:lnTo>
                    <a:lnTo>
                      <a:pt x="422" y="102"/>
                    </a:lnTo>
                    <a:lnTo>
                      <a:pt x="424" y="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1" name="Freeform 19"/>
              <p:cNvSpPr>
                <a:spLocks/>
              </p:cNvSpPr>
              <p:nvPr/>
            </p:nvSpPr>
            <p:spPr bwMode="auto">
              <a:xfrm>
                <a:off x="3875" y="2810"/>
                <a:ext cx="470" cy="145"/>
              </a:xfrm>
              <a:custGeom>
                <a:avLst/>
                <a:gdLst>
                  <a:gd name="T0" fmla="+- 0 4274 3875"/>
                  <a:gd name="T1" fmla="*/ T0 w 470"/>
                  <a:gd name="T2" fmla="+- 0 2810 2810"/>
                  <a:gd name="T3" fmla="*/ 2810 h 145"/>
                  <a:gd name="T4" fmla="+- 0 4270 3875"/>
                  <a:gd name="T5" fmla="*/ T4 w 470"/>
                  <a:gd name="T6" fmla="+- 0 2810 2810"/>
                  <a:gd name="T7" fmla="*/ 2810 h 145"/>
                  <a:gd name="T8" fmla="+- 0 4267 3875"/>
                  <a:gd name="T9" fmla="*/ T8 w 470"/>
                  <a:gd name="T10" fmla="+- 0 2816 2810"/>
                  <a:gd name="T11" fmla="*/ 2816 h 145"/>
                  <a:gd name="T12" fmla="+- 0 4265 3875"/>
                  <a:gd name="T13" fmla="*/ T12 w 470"/>
                  <a:gd name="T14" fmla="+- 0 2820 2810"/>
                  <a:gd name="T15" fmla="*/ 2820 h 145"/>
                  <a:gd name="T16" fmla="+- 0 4241 3875"/>
                  <a:gd name="T17" fmla="*/ T16 w 470"/>
                  <a:gd name="T18" fmla="+- 0 2841 2810"/>
                  <a:gd name="T19" fmla="*/ 2841 h 145"/>
                  <a:gd name="T20" fmla="+- 0 4241 3875"/>
                  <a:gd name="T21" fmla="*/ T20 w 470"/>
                  <a:gd name="T22" fmla="+- 0 2844 2810"/>
                  <a:gd name="T23" fmla="*/ 2844 h 145"/>
                  <a:gd name="T24" fmla="+- 0 4296 3875"/>
                  <a:gd name="T25" fmla="*/ T24 w 470"/>
                  <a:gd name="T26" fmla="+- 0 2844 2810"/>
                  <a:gd name="T27" fmla="*/ 2844 h 145"/>
                  <a:gd name="T28" fmla="+- 0 4296 3875"/>
                  <a:gd name="T29" fmla="*/ T28 w 470"/>
                  <a:gd name="T30" fmla="+- 0 2838 2810"/>
                  <a:gd name="T31" fmla="*/ 2838 h 145"/>
                  <a:gd name="T32" fmla="+- 0 4274 3875"/>
                  <a:gd name="T33" fmla="*/ T32 w 470"/>
                  <a:gd name="T34" fmla="+- 0 2838 2810"/>
                  <a:gd name="T35" fmla="*/ 2838 h 145"/>
                  <a:gd name="T36" fmla="+- 0 4274 3875"/>
                  <a:gd name="T37" fmla="*/ T36 w 470"/>
                  <a:gd name="T38" fmla="+- 0 2810 2810"/>
                  <a:gd name="T39" fmla="*/ 2810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470" h="145">
                    <a:moveTo>
                      <a:pt x="399" y="0"/>
                    </a:moveTo>
                    <a:lnTo>
                      <a:pt x="395" y="0"/>
                    </a:lnTo>
                    <a:lnTo>
                      <a:pt x="392" y="6"/>
                    </a:lnTo>
                    <a:lnTo>
                      <a:pt x="390" y="10"/>
                    </a:lnTo>
                    <a:lnTo>
                      <a:pt x="366" y="31"/>
                    </a:lnTo>
                    <a:lnTo>
                      <a:pt x="366" y="34"/>
                    </a:lnTo>
                    <a:lnTo>
                      <a:pt x="421" y="34"/>
                    </a:lnTo>
                    <a:lnTo>
                      <a:pt x="421" y="28"/>
                    </a:lnTo>
                    <a:lnTo>
                      <a:pt x="399" y="28"/>
                    </a:lnTo>
                    <a:lnTo>
                      <a:pt x="39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2" name="Freeform 18"/>
              <p:cNvSpPr>
                <a:spLocks/>
              </p:cNvSpPr>
              <p:nvPr/>
            </p:nvSpPr>
            <p:spPr bwMode="auto">
              <a:xfrm>
                <a:off x="3875" y="2810"/>
                <a:ext cx="470" cy="145"/>
              </a:xfrm>
              <a:custGeom>
                <a:avLst/>
                <a:gdLst>
                  <a:gd name="T0" fmla="+- 0 4344 3875"/>
                  <a:gd name="T1" fmla="*/ T0 w 470"/>
                  <a:gd name="T2" fmla="+- 0 2922 2810"/>
                  <a:gd name="T3" fmla="*/ 2922 h 145"/>
                  <a:gd name="T4" fmla="+- 0 4334 3875"/>
                  <a:gd name="T5" fmla="*/ T4 w 470"/>
                  <a:gd name="T6" fmla="+- 0 2922 2810"/>
                  <a:gd name="T7" fmla="*/ 2922 h 145"/>
                  <a:gd name="T8" fmla="+- 0 4334 3875"/>
                  <a:gd name="T9" fmla="*/ T8 w 470"/>
                  <a:gd name="T10" fmla="+- 0 2922 2810"/>
                  <a:gd name="T11" fmla="*/ 2922 h 145"/>
                  <a:gd name="T12" fmla="+- 0 4335 3875"/>
                  <a:gd name="T13" fmla="*/ T12 w 470"/>
                  <a:gd name="T14" fmla="+- 0 2924 2810"/>
                  <a:gd name="T15" fmla="*/ 2924 h 145"/>
                  <a:gd name="T16" fmla="+- 0 4335 3875"/>
                  <a:gd name="T17" fmla="*/ T16 w 470"/>
                  <a:gd name="T18" fmla="+- 0 2925 2810"/>
                  <a:gd name="T19" fmla="*/ 2925 h 145"/>
                  <a:gd name="T20" fmla="+- 0 4335 3875"/>
                  <a:gd name="T21" fmla="*/ T20 w 470"/>
                  <a:gd name="T22" fmla="+- 0 2931 2810"/>
                  <a:gd name="T23" fmla="*/ 2931 h 145"/>
                  <a:gd name="T24" fmla="+- 0 4333 3875"/>
                  <a:gd name="T25" fmla="*/ T24 w 470"/>
                  <a:gd name="T26" fmla="+- 0 2936 2810"/>
                  <a:gd name="T27" fmla="*/ 2936 h 145"/>
                  <a:gd name="T28" fmla="+- 0 4325 3875"/>
                  <a:gd name="T29" fmla="*/ T28 w 470"/>
                  <a:gd name="T30" fmla="+- 0 2944 2810"/>
                  <a:gd name="T31" fmla="*/ 2944 h 145"/>
                  <a:gd name="T32" fmla="+- 0 4320 3875"/>
                  <a:gd name="T33" fmla="*/ T32 w 470"/>
                  <a:gd name="T34" fmla="+- 0 2948 2810"/>
                  <a:gd name="T35" fmla="*/ 2948 h 145"/>
                  <a:gd name="T36" fmla="+- 0 4313 3875"/>
                  <a:gd name="T37" fmla="*/ T36 w 470"/>
                  <a:gd name="T38" fmla="+- 0 2950 2810"/>
                  <a:gd name="T39" fmla="*/ 2950 h 145"/>
                  <a:gd name="T40" fmla="+- 0 4313 3875"/>
                  <a:gd name="T41" fmla="*/ T40 w 470"/>
                  <a:gd name="T42" fmla="+- 0 2954 2810"/>
                  <a:gd name="T43" fmla="*/ 2954 h 145"/>
                  <a:gd name="T44" fmla="+- 0 4324 3875"/>
                  <a:gd name="T45" fmla="*/ T44 w 470"/>
                  <a:gd name="T46" fmla="+- 0 2951 2810"/>
                  <a:gd name="T47" fmla="*/ 2951 h 145"/>
                  <a:gd name="T48" fmla="+- 0 4332 3875"/>
                  <a:gd name="T49" fmla="*/ T48 w 470"/>
                  <a:gd name="T50" fmla="+- 0 2946 2810"/>
                  <a:gd name="T51" fmla="*/ 2946 h 145"/>
                  <a:gd name="T52" fmla="+- 0 4342 3875"/>
                  <a:gd name="T53" fmla="*/ T52 w 470"/>
                  <a:gd name="T54" fmla="+- 0 2936 2810"/>
                  <a:gd name="T55" fmla="*/ 2936 h 145"/>
                  <a:gd name="T56" fmla="+- 0 4344 3875"/>
                  <a:gd name="T57" fmla="*/ T56 w 470"/>
                  <a:gd name="T58" fmla="+- 0 2930 2810"/>
                  <a:gd name="T59" fmla="*/ 2930 h 145"/>
                  <a:gd name="T60" fmla="+- 0 4344 3875"/>
                  <a:gd name="T61" fmla="*/ T60 w 470"/>
                  <a:gd name="T62" fmla="+- 0 2922 2810"/>
                  <a:gd name="T63" fmla="*/ 2922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470" h="145">
                    <a:moveTo>
                      <a:pt x="469" y="112"/>
                    </a:moveTo>
                    <a:lnTo>
                      <a:pt x="459" y="112"/>
                    </a:lnTo>
                    <a:lnTo>
                      <a:pt x="460" y="114"/>
                    </a:lnTo>
                    <a:lnTo>
                      <a:pt x="460" y="115"/>
                    </a:lnTo>
                    <a:lnTo>
                      <a:pt x="460" y="121"/>
                    </a:lnTo>
                    <a:lnTo>
                      <a:pt x="458" y="126"/>
                    </a:lnTo>
                    <a:lnTo>
                      <a:pt x="450" y="134"/>
                    </a:lnTo>
                    <a:lnTo>
                      <a:pt x="445" y="138"/>
                    </a:lnTo>
                    <a:lnTo>
                      <a:pt x="438" y="140"/>
                    </a:lnTo>
                    <a:lnTo>
                      <a:pt x="438" y="144"/>
                    </a:lnTo>
                    <a:lnTo>
                      <a:pt x="449" y="141"/>
                    </a:lnTo>
                    <a:lnTo>
                      <a:pt x="457" y="136"/>
                    </a:lnTo>
                    <a:lnTo>
                      <a:pt x="467" y="126"/>
                    </a:lnTo>
                    <a:lnTo>
                      <a:pt x="469" y="120"/>
                    </a:lnTo>
                    <a:lnTo>
                      <a:pt x="469"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3" name="Freeform 17"/>
              <p:cNvSpPr>
                <a:spLocks/>
              </p:cNvSpPr>
              <p:nvPr/>
            </p:nvSpPr>
            <p:spPr bwMode="auto">
              <a:xfrm>
                <a:off x="3875" y="2810"/>
                <a:ext cx="470" cy="145"/>
              </a:xfrm>
              <a:custGeom>
                <a:avLst/>
                <a:gdLst>
                  <a:gd name="T0" fmla="+- 0 4331 3875"/>
                  <a:gd name="T1" fmla="*/ T0 w 470"/>
                  <a:gd name="T2" fmla="+- 0 2904 2810"/>
                  <a:gd name="T3" fmla="*/ 2904 h 145"/>
                  <a:gd name="T4" fmla="+- 0 4322 3875"/>
                  <a:gd name="T5" fmla="*/ T4 w 470"/>
                  <a:gd name="T6" fmla="+- 0 2904 2810"/>
                  <a:gd name="T7" fmla="*/ 2904 h 145"/>
                  <a:gd name="T8" fmla="+- 0 4319 3875"/>
                  <a:gd name="T9" fmla="*/ T8 w 470"/>
                  <a:gd name="T10" fmla="+- 0 2905 2810"/>
                  <a:gd name="T11" fmla="*/ 2905 h 145"/>
                  <a:gd name="T12" fmla="+- 0 4314 3875"/>
                  <a:gd name="T13" fmla="*/ T12 w 470"/>
                  <a:gd name="T14" fmla="+- 0 2909 2810"/>
                  <a:gd name="T15" fmla="*/ 2909 h 145"/>
                  <a:gd name="T16" fmla="+- 0 4313 3875"/>
                  <a:gd name="T17" fmla="*/ T16 w 470"/>
                  <a:gd name="T18" fmla="+- 0 2912 2810"/>
                  <a:gd name="T19" fmla="*/ 2912 h 145"/>
                  <a:gd name="T20" fmla="+- 0 4313 3875"/>
                  <a:gd name="T21" fmla="*/ T20 w 470"/>
                  <a:gd name="T22" fmla="+- 0 2918 2810"/>
                  <a:gd name="T23" fmla="*/ 2918 h 145"/>
                  <a:gd name="T24" fmla="+- 0 4314 3875"/>
                  <a:gd name="T25" fmla="*/ T24 w 470"/>
                  <a:gd name="T26" fmla="+- 0 2920 2810"/>
                  <a:gd name="T27" fmla="*/ 2920 h 145"/>
                  <a:gd name="T28" fmla="+- 0 4318 3875"/>
                  <a:gd name="T29" fmla="*/ T28 w 470"/>
                  <a:gd name="T30" fmla="+- 0 2924 2810"/>
                  <a:gd name="T31" fmla="*/ 2924 h 145"/>
                  <a:gd name="T32" fmla="+- 0 4320 3875"/>
                  <a:gd name="T33" fmla="*/ T32 w 470"/>
                  <a:gd name="T34" fmla="+- 0 2925 2810"/>
                  <a:gd name="T35" fmla="*/ 2925 h 145"/>
                  <a:gd name="T36" fmla="+- 0 4325 3875"/>
                  <a:gd name="T37" fmla="*/ T36 w 470"/>
                  <a:gd name="T38" fmla="+- 0 2925 2810"/>
                  <a:gd name="T39" fmla="*/ 2925 h 145"/>
                  <a:gd name="T40" fmla="+- 0 4327 3875"/>
                  <a:gd name="T41" fmla="*/ T40 w 470"/>
                  <a:gd name="T42" fmla="+- 0 2925 2810"/>
                  <a:gd name="T43" fmla="*/ 2925 h 145"/>
                  <a:gd name="T44" fmla="+- 0 4331 3875"/>
                  <a:gd name="T45" fmla="*/ T44 w 470"/>
                  <a:gd name="T46" fmla="+- 0 2923 2810"/>
                  <a:gd name="T47" fmla="*/ 2923 h 145"/>
                  <a:gd name="T48" fmla="+- 0 4332 3875"/>
                  <a:gd name="T49" fmla="*/ T48 w 470"/>
                  <a:gd name="T50" fmla="+- 0 2922 2810"/>
                  <a:gd name="T51" fmla="*/ 2922 h 145"/>
                  <a:gd name="T52" fmla="+- 0 4344 3875"/>
                  <a:gd name="T53" fmla="*/ T52 w 470"/>
                  <a:gd name="T54" fmla="+- 0 2922 2810"/>
                  <a:gd name="T55" fmla="*/ 2922 h 145"/>
                  <a:gd name="T56" fmla="+- 0 4344 3875"/>
                  <a:gd name="T57" fmla="*/ T56 w 470"/>
                  <a:gd name="T58" fmla="+- 0 2917 2810"/>
                  <a:gd name="T59" fmla="*/ 2917 h 145"/>
                  <a:gd name="T60" fmla="+- 0 4342 3875"/>
                  <a:gd name="T61" fmla="*/ T60 w 470"/>
                  <a:gd name="T62" fmla="+- 0 2913 2810"/>
                  <a:gd name="T63" fmla="*/ 2913 h 145"/>
                  <a:gd name="T64" fmla="+- 0 4335 3875"/>
                  <a:gd name="T65" fmla="*/ T64 w 470"/>
                  <a:gd name="T66" fmla="+- 0 2906 2810"/>
                  <a:gd name="T67" fmla="*/ 2906 h 145"/>
                  <a:gd name="T68" fmla="+- 0 4331 3875"/>
                  <a:gd name="T69" fmla="*/ T68 w 470"/>
                  <a:gd name="T70" fmla="+- 0 2904 2810"/>
                  <a:gd name="T71" fmla="*/ 2904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470" h="145">
                    <a:moveTo>
                      <a:pt x="456" y="94"/>
                    </a:moveTo>
                    <a:lnTo>
                      <a:pt x="447" y="94"/>
                    </a:lnTo>
                    <a:lnTo>
                      <a:pt x="444" y="95"/>
                    </a:lnTo>
                    <a:lnTo>
                      <a:pt x="439" y="99"/>
                    </a:lnTo>
                    <a:lnTo>
                      <a:pt x="438" y="102"/>
                    </a:lnTo>
                    <a:lnTo>
                      <a:pt x="438" y="108"/>
                    </a:lnTo>
                    <a:lnTo>
                      <a:pt x="439" y="110"/>
                    </a:lnTo>
                    <a:lnTo>
                      <a:pt x="443" y="114"/>
                    </a:lnTo>
                    <a:lnTo>
                      <a:pt x="445" y="115"/>
                    </a:lnTo>
                    <a:lnTo>
                      <a:pt x="450" y="115"/>
                    </a:lnTo>
                    <a:lnTo>
                      <a:pt x="452" y="115"/>
                    </a:lnTo>
                    <a:lnTo>
                      <a:pt x="456" y="113"/>
                    </a:lnTo>
                    <a:lnTo>
                      <a:pt x="457" y="112"/>
                    </a:lnTo>
                    <a:lnTo>
                      <a:pt x="469" y="112"/>
                    </a:lnTo>
                    <a:lnTo>
                      <a:pt x="469" y="107"/>
                    </a:lnTo>
                    <a:lnTo>
                      <a:pt x="467" y="103"/>
                    </a:lnTo>
                    <a:lnTo>
                      <a:pt x="460" y="96"/>
                    </a:lnTo>
                    <a:lnTo>
                      <a:pt x="456" y="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154" name="Picture 15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982" y="3027"/>
                <a:ext cx="15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Picture 15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150" y="3023"/>
                <a:ext cx="1910"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6" name="Picture 155"/>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163" y="3261"/>
                <a:ext cx="50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7" name="Picture 15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2" y="2721"/>
                <a:ext cx="2165"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8" name="Picture 157"/>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583" y="2862"/>
                <a:ext cx="93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9" name="Picture 158"/>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643" y="2858"/>
                <a:ext cx="84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 name="Picture 159"/>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7490" y="467"/>
                <a:ext cx="1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Picture 160"/>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358" y="1449"/>
                <a:ext cx="34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Picture 161"/>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6168" y="1449"/>
                <a:ext cx="451"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 name="Text Box 7"/>
              <p:cNvSpPr txBox="1">
                <a:spLocks noChangeArrowheads="1"/>
              </p:cNvSpPr>
              <p:nvPr/>
            </p:nvSpPr>
            <p:spPr bwMode="auto">
              <a:xfrm>
                <a:off x="7490" y="466"/>
                <a:ext cx="18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4" name="Text Box 6"/>
              <p:cNvSpPr txBox="1">
                <a:spLocks noChangeArrowheads="1"/>
              </p:cNvSpPr>
              <p:nvPr/>
            </p:nvSpPr>
            <p:spPr bwMode="auto">
              <a:xfrm>
                <a:off x="1324" y="1560"/>
                <a:ext cx="729"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2000" spc="-15"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5" name="Text Box 5"/>
              <p:cNvSpPr txBox="1">
                <a:spLocks noChangeArrowheads="1"/>
              </p:cNvSpPr>
              <p:nvPr/>
            </p:nvSpPr>
            <p:spPr bwMode="auto">
              <a:xfrm>
                <a:off x="6156" y="1508"/>
                <a:ext cx="903" cy="2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2000" spc="-1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YES</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6" name="Text Box 4"/>
              <p:cNvSpPr txBox="1">
                <a:spLocks noChangeArrowheads="1"/>
              </p:cNvSpPr>
              <p:nvPr/>
            </p:nvSpPr>
            <p:spPr bwMode="auto">
              <a:xfrm>
                <a:off x="1068" y="3597"/>
                <a:ext cx="815"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95"/>
                  </a:lnSpc>
                </a:pPr>
                <a:r>
                  <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Block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 name="Slide Number Placeholder 1"/>
          <p:cNvSpPr>
            <a:spLocks noGrp="1"/>
          </p:cNvSpPr>
          <p:nvPr>
            <p:ph type="sldNum" sz="quarter" idx="12"/>
          </p:nvPr>
        </p:nvSpPr>
        <p:spPr/>
        <p:txBody>
          <a:bodyPr/>
          <a:lstStyle/>
          <a:p>
            <a:fld id="{1784A3B5-0123-4D17-8C25-250C6BCE6077}" type="slidenum">
              <a:rPr lang="en-US" smtClean="0"/>
              <a:pPr/>
              <a:t>13</a:t>
            </a:fld>
            <a:endParaRPr lang="en-US" dirty="0"/>
          </a:p>
        </p:txBody>
      </p:sp>
    </p:spTree>
    <p:extLst>
      <p:ext uri="{BB962C8B-B14F-4D97-AF65-F5344CB8AC3E}">
        <p14:creationId xmlns:p14="http://schemas.microsoft.com/office/powerpoint/2010/main" val="1626330906"/>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90600" y="380726"/>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5" name="TextBox 34"/>
          <p:cNvSpPr txBox="1"/>
          <p:nvPr/>
        </p:nvSpPr>
        <p:spPr>
          <a:xfrm>
            <a:off x="287849" y="2079887"/>
            <a:ext cx="8610600" cy="3877985"/>
          </a:xfrm>
          <a:prstGeom prst="rect">
            <a:avLst/>
          </a:prstGeom>
          <a:noFill/>
        </p:spPr>
        <p:txBody>
          <a:bodyPr wrap="square" rtlCol="0">
            <a:spAutoFit/>
          </a:bodyPr>
          <a:lstStyle/>
          <a:p>
            <a:endParaRPr lang="en-US" sz="2400" dirty="0">
              <a:solidFill>
                <a:schemeClr val="bg1"/>
              </a:solidFill>
            </a:endParaRPr>
          </a:p>
          <a:p>
            <a:r>
              <a:rPr lang="en-US" sz="2400" dirty="0">
                <a:solidFill>
                  <a:schemeClr val="bg1"/>
                </a:solidFill>
              </a:rPr>
              <a:t>Our goal is to reach a consensus on a given proposal. We measure support or opposition by: </a:t>
            </a:r>
          </a:p>
          <a:p>
            <a:endParaRPr lang="en-US" sz="2400" dirty="0">
              <a:solidFill>
                <a:schemeClr val="bg1"/>
              </a:solidFill>
            </a:endParaRPr>
          </a:p>
          <a:p>
            <a:pPr marL="457200" indent="-457200">
              <a:buFont typeface="+mj-lt"/>
              <a:buAutoNum type="arabicPeriod"/>
            </a:pPr>
            <a:r>
              <a:rPr lang="en-US" sz="2200" dirty="0">
                <a:solidFill>
                  <a:schemeClr val="bg1"/>
                </a:solidFill>
              </a:rPr>
              <a:t>Test for Consensus:  Determines degree of support.  </a:t>
            </a:r>
            <a:br>
              <a:rPr lang="en-US" sz="2200" dirty="0">
                <a:solidFill>
                  <a:schemeClr val="bg1"/>
                </a:solidFill>
              </a:rPr>
            </a:br>
            <a:r>
              <a:rPr lang="en-US" sz="2200" dirty="0">
                <a:solidFill>
                  <a:schemeClr val="bg1"/>
                </a:solidFill>
              </a:rPr>
              <a:t>RCMs vote Yes: They support the proposal.</a:t>
            </a:r>
            <a:br>
              <a:rPr lang="en-US" sz="2200" dirty="0">
                <a:solidFill>
                  <a:schemeClr val="bg1"/>
                </a:solidFill>
              </a:rPr>
            </a:br>
            <a:r>
              <a:rPr lang="en-US" sz="2200" dirty="0">
                <a:solidFill>
                  <a:schemeClr val="bg1"/>
                </a:solidFill>
              </a:rPr>
              <a:t>RCMs vote No:  They have concerns with the proposal.</a:t>
            </a:r>
          </a:p>
          <a:p>
            <a:pPr marL="457200" indent="-457200">
              <a:buFont typeface="+mj-lt"/>
              <a:buAutoNum type="arabicPeriod"/>
            </a:pPr>
            <a:endParaRPr lang="en-US" sz="2200" dirty="0">
              <a:solidFill>
                <a:schemeClr val="bg1"/>
              </a:solidFill>
            </a:endParaRPr>
          </a:p>
          <a:p>
            <a:pPr marL="457200" indent="-457200">
              <a:buFont typeface="+mj-lt"/>
              <a:buAutoNum type="arabicPeriod"/>
            </a:pPr>
            <a:r>
              <a:rPr lang="en-US" sz="2200" dirty="0">
                <a:solidFill>
                  <a:schemeClr val="bg1"/>
                </a:solidFill>
              </a:rPr>
              <a:t>Call for Consensus: Each member of the group must actively state their agreement with the proposal or degrees of dissent…   </a:t>
            </a:r>
          </a:p>
          <a:p>
            <a:pPr algn="r"/>
            <a:r>
              <a:rPr lang="en-US" dirty="0">
                <a:solidFill>
                  <a:schemeClr val="bg1"/>
                </a:solidFill>
              </a:rPr>
              <a:t>						</a:t>
            </a:r>
            <a:r>
              <a:rPr lang="en-US" sz="1400" dirty="0">
                <a:solidFill>
                  <a:schemeClr val="bg1"/>
                </a:solidFill>
              </a:rPr>
              <a:t>(Source: GFRS pg. 12)</a:t>
            </a:r>
            <a:r>
              <a:rPr lang="en-US" dirty="0">
                <a:solidFill>
                  <a:schemeClr val="bg1"/>
                </a:solidFill>
              </a:rPr>
              <a:t>  </a:t>
            </a:r>
          </a:p>
        </p:txBody>
      </p:sp>
      <p:sp>
        <p:nvSpPr>
          <p:cNvPr id="36" name="Slide Number Placeholder 35"/>
          <p:cNvSpPr>
            <a:spLocks noGrp="1"/>
          </p:cNvSpPr>
          <p:nvPr>
            <p:ph type="sldNum" sz="quarter" idx="12"/>
          </p:nvPr>
        </p:nvSpPr>
        <p:spPr/>
        <p:txBody>
          <a:bodyPr/>
          <a:lstStyle/>
          <a:p>
            <a:fld id="{1784A3B5-0123-4D17-8C25-250C6BCE6077}" type="slidenum">
              <a:rPr lang="en-US" smtClean="0"/>
              <a:pPr/>
              <a:t>14</a:t>
            </a:fld>
            <a:endParaRPr lang="en-US" dirty="0"/>
          </a:p>
        </p:txBody>
      </p:sp>
    </p:spTree>
    <p:extLst>
      <p:ext uri="{BB962C8B-B14F-4D97-AF65-F5344CB8AC3E}">
        <p14:creationId xmlns:p14="http://schemas.microsoft.com/office/powerpoint/2010/main" val="1786051834"/>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90600" y="457200"/>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5" name="TextBox 34"/>
          <p:cNvSpPr txBox="1"/>
          <p:nvPr/>
        </p:nvSpPr>
        <p:spPr>
          <a:xfrm>
            <a:off x="287849" y="2079887"/>
            <a:ext cx="8610600" cy="3785652"/>
          </a:xfrm>
          <a:prstGeom prst="rect">
            <a:avLst/>
          </a:prstGeom>
          <a:noFill/>
        </p:spPr>
        <p:txBody>
          <a:bodyPr wrap="square" rtlCol="0">
            <a:spAutoFit/>
          </a:bodyPr>
          <a:lstStyle/>
          <a:p>
            <a:endParaRPr lang="en-US" sz="2000" dirty="0">
              <a:solidFill>
                <a:schemeClr val="bg1"/>
              </a:solidFill>
            </a:endParaRPr>
          </a:p>
          <a:p>
            <a:r>
              <a:rPr lang="en-US" sz="2000" dirty="0">
                <a:solidFill>
                  <a:schemeClr val="bg1"/>
                </a:solidFill>
              </a:rPr>
              <a:t>The </a:t>
            </a:r>
            <a:r>
              <a:rPr lang="en-US" sz="2000" b="1" u="sng" dirty="0">
                <a:solidFill>
                  <a:schemeClr val="bg1"/>
                </a:solidFill>
              </a:rPr>
              <a:t>Decision Rule </a:t>
            </a:r>
            <a:r>
              <a:rPr lang="en-US" sz="2000" dirty="0">
                <a:solidFill>
                  <a:schemeClr val="bg1"/>
                </a:solidFill>
              </a:rPr>
              <a:t>for the Florida Region is:</a:t>
            </a:r>
          </a:p>
          <a:p>
            <a:pPr algn="ctr"/>
            <a:r>
              <a:rPr lang="en-US" sz="3200" b="1" dirty="0">
                <a:solidFill>
                  <a:schemeClr val="bg1"/>
                </a:solidFill>
              </a:rPr>
              <a:t>80/ 20 </a:t>
            </a:r>
          </a:p>
          <a:p>
            <a:r>
              <a:rPr lang="en-US" sz="2000" dirty="0">
                <a:solidFill>
                  <a:schemeClr val="bg1"/>
                </a:solidFill>
              </a:rPr>
              <a:t> </a:t>
            </a:r>
          </a:p>
          <a:p>
            <a:endParaRPr lang="en-US" sz="2000" dirty="0">
              <a:solidFill>
                <a:schemeClr val="bg1"/>
              </a:solidFill>
            </a:endParaRPr>
          </a:p>
          <a:p>
            <a:pPr marL="342900" indent="-342900">
              <a:buFont typeface="Courier New" panose="02070309020205020404" pitchFamily="49" charset="0"/>
              <a:buChar char="o"/>
            </a:pPr>
            <a:r>
              <a:rPr lang="en-US" sz="2200" dirty="0">
                <a:solidFill>
                  <a:schemeClr val="bg1"/>
                </a:solidFill>
              </a:rPr>
              <a:t>True Consensus:		</a:t>
            </a:r>
            <a:r>
              <a:rPr lang="en-US" sz="2200" b="1" dirty="0">
                <a:solidFill>
                  <a:schemeClr val="bg1"/>
                </a:solidFill>
              </a:rPr>
              <a:t>100% Assent</a:t>
            </a:r>
          </a:p>
          <a:p>
            <a:endParaRPr lang="en-US" sz="2200" dirty="0">
              <a:solidFill>
                <a:schemeClr val="bg1"/>
              </a:solidFill>
            </a:endParaRPr>
          </a:p>
          <a:p>
            <a:pPr marL="342900" indent="-342900">
              <a:buFont typeface="Courier New" panose="02070309020205020404" pitchFamily="49" charset="0"/>
              <a:buChar char="o"/>
            </a:pPr>
            <a:r>
              <a:rPr lang="en-US" sz="2200" dirty="0">
                <a:solidFill>
                  <a:schemeClr val="bg1"/>
                </a:solidFill>
              </a:rPr>
              <a:t>Consensus Reached:	</a:t>
            </a:r>
            <a:r>
              <a:rPr lang="en-US" sz="2200" b="1" dirty="0">
                <a:solidFill>
                  <a:schemeClr val="bg1"/>
                </a:solidFill>
              </a:rPr>
              <a:t>= or &gt; 80% </a:t>
            </a:r>
          </a:p>
          <a:p>
            <a:endParaRPr lang="en-US" sz="2200" dirty="0">
              <a:solidFill>
                <a:schemeClr val="bg1"/>
              </a:solidFill>
            </a:endParaRPr>
          </a:p>
          <a:p>
            <a:pPr marL="342900" indent="-342900">
              <a:buFont typeface="Courier New" panose="02070309020205020404" pitchFamily="49" charset="0"/>
              <a:buChar char="o"/>
            </a:pPr>
            <a:r>
              <a:rPr lang="en-US" sz="2200" dirty="0">
                <a:solidFill>
                  <a:schemeClr val="bg1"/>
                </a:solidFill>
              </a:rPr>
              <a:t>Too Weak to Adopt:		</a:t>
            </a:r>
            <a:r>
              <a:rPr lang="en-US" sz="2200" b="1" dirty="0">
                <a:solidFill>
                  <a:schemeClr val="bg1"/>
                </a:solidFill>
              </a:rPr>
              <a:t>&lt; 80%</a:t>
            </a:r>
          </a:p>
          <a:p>
            <a:r>
              <a:rPr lang="en-US" dirty="0">
                <a:solidFill>
                  <a:schemeClr val="bg1"/>
                </a:solidFill>
              </a:rPr>
              <a:t>   </a:t>
            </a:r>
          </a:p>
        </p:txBody>
      </p:sp>
      <p:sp>
        <p:nvSpPr>
          <p:cNvPr id="36" name="Slide Number Placeholder 35"/>
          <p:cNvSpPr>
            <a:spLocks noGrp="1"/>
          </p:cNvSpPr>
          <p:nvPr>
            <p:ph type="sldNum" sz="quarter" idx="12"/>
          </p:nvPr>
        </p:nvSpPr>
        <p:spPr/>
        <p:txBody>
          <a:bodyPr/>
          <a:lstStyle/>
          <a:p>
            <a:fld id="{1784A3B5-0123-4D17-8C25-250C6BCE6077}" type="slidenum">
              <a:rPr lang="en-US" smtClean="0"/>
              <a:pPr/>
              <a:t>15</a:t>
            </a:fld>
            <a:endParaRPr lang="en-US" dirty="0"/>
          </a:p>
        </p:txBody>
      </p:sp>
    </p:spTree>
    <p:extLst>
      <p:ext uri="{BB962C8B-B14F-4D97-AF65-F5344CB8AC3E}">
        <p14:creationId xmlns:p14="http://schemas.microsoft.com/office/powerpoint/2010/main" val="2883884192"/>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05000" y="324512"/>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sp>
        <p:nvSpPr>
          <p:cNvPr id="147" name="Text Box 20"/>
          <p:cNvSpPr txBox="1">
            <a:spLocks noChangeArrowheads="1"/>
          </p:cNvSpPr>
          <p:nvPr/>
        </p:nvSpPr>
        <p:spPr bwMode="auto">
          <a:xfrm>
            <a:off x="5276023" y="2787561"/>
            <a:ext cx="3349260" cy="896415"/>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ctr" anchorCtr="0" upright="1">
            <a:noAutofit/>
          </a:bodyPr>
          <a:lstStyle/>
          <a:p>
            <a:pPr marL="93345" marR="94615" indent="385445" algn="ctr">
              <a:lnSpc>
                <a:spcPts val="2160"/>
              </a:lnSpc>
              <a:spcBef>
                <a:spcPts val="150"/>
              </a:spcBef>
              <a:spcAft>
                <a:spcPts val="0"/>
              </a:spcAft>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&gt; 80% </a:t>
            </a:r>
          </a:p>
          <a:p>
            <a:pPr marL="93345" marR="94615" indent="385445" algn="ctr">
              <a:lnSpc>
                <a:spcPts val="2160"/>
              </a:lnSpc>
              <a:spcBef>
                <a:spcPts val="150"/>
              </a:spcBef>
              <a:spcAft>
                <a:spcPts val="0"/>
              </a:spcAft>
            </a:pP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Support Achieved</a:t>
            </a:r>
          </a:p>
        </p:txBody>
      </p:sp>
      <p:sp>
        <p:nvSpPr>
          <p:cNvPr id="148" name="Text Box 20"/>
          <p:cNvSpPr txBox="1">
            <a:spLocks noChangeArrowheads="1"/>
          </p:cNvSpPr>
          <p:nvPr/>
        </p:nvSpPr>
        <p:spPr bwMode="auto">
          <a:xfrm>
            <a:off x="545338" y="2787561"/>
            <a:ext cx="3346918" cy="92891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ctr" anchorCtr="0" upright="1">
            <a:noAutofit/>
          </a:bodyPr>
          <a:lstStyle/>
          <a:p>
            <a:pPr marL="93345" marR="94615" indent="385445" algn="ctr">
              <a:lnSpc>
                <a:spcPts val="2160"/>
              </a:lnSpc>
              <a:spcBef>
                <a:spcPts val="150"/>
              </a:spcBef>
              <a:spcAft>
                <a:spcPts val="0"/>
              </a:spcAft>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&lt; 80% </a:t>
            </a:r>
          </a:p>
          <a:p>
            <a:pPr marL="93345" marR="94615" indent="385445" algn="ctr">
              <a:lnSpc>
                <a:spcPts val="2160"/>
              </a:lnSpc>
              <a:spcBef>
                <a:spcPts val="150"/>
              </a:spcBef>
              <a:spcAft>
                <a:spcPts val="0"/>
              </a:spcAft>
            </a:pPr>
            <a:r>
              <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Support</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Not Reached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9" name="Rectangle 148"/>
          <p:cNvSpPr/>
          <p:nvPr/>
        </p:nvSpPr>
        <p:spPr>
          <a:xfrm>
            <a:off x="1905000" y="1860023"/>
            <a:ext cx="535001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mj-lt"/>
              </a:rPr>
              <a:t>Call for Consensus</a:t>
            </a:r>
          </a:p>
        </p:txBody>
      </p:sp>
      <p:sp>
        <p:nvSpPr>
          <p:cNvPr id="72" name="Text Box 20"/>
          <p:cNvSpPr txBox="1">
            <a:spLocks noChangeArrowheads="1"/>
          </p:cNvSpPr>
          <p:nvPr/>
        </p:nvSpPr>
        <p:spPr bwMode="auto">
          <a:xfrm>
            <a:off x="545338" y="4223630"/>
            <a:ext cx="3346918" cy="949568"/>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93345" marR="94615" indent="385445" algn="ctr">
              <a:lnSpc>
                <a:spcPts val="2160"/>
              </a:lnSpc>
              <a:spcBef>
                <a:spcPts val="150"/>
              </a:spcBef>
              <a:spcAft>
                <a:spcPts val="0"/>
              </a:spcAft>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3345" marR="94615" indent="385445" algn="ctr">
              <a:lnSpc>
                <a:spcPts val="2160"/>
              </a:lnSpc>
              <a:spcBef>
                <a:spcPts val="150"/>
              </a:spcBef>
              <a:spcAft>
                <a:spcPts val="0"/>
              </a:spcAft>
            </a:pP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Hear from minority votes</a:t>
            </a:r>
          </a:p>
        </p:txBody>
      </p:sp>
      <p:sp>
        <p:nvSpPr>
          <p:cNvPr id="73" name="Text Box 20"/>
          <p:cNvSpPr txBox="1">
            <a:spLocks noChangeArrowheads="1"/>
          </p:cNvSpPr>
          <p:nvPr/>
        </p:nvSpPr>
        <p:spPr bwMode="auto">
          <a:xfrm>
            <a:off x="5377473" y="4644572"/>
            <a:ext cx="3386196" cy="1009933"/>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ctr" anchorCtr="0" upright="1">
            <a:noAutofit/>
          </a:bodyPr>
          <a:lstStyle/>
          <a:p>
            <a:pPr marL="93345" marR="94615" indent="385445" algn="ctr">
              <a:lnSpc>
                <a:spcPts val="2160"/>
              </a:lnSpc>
              <a:spcBef>
                <a:spcPts val="150"/>
              </a:spcBef>
              <a:spcAft>
                <a:spcPts val="0"/>
              </a:spcAft>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3345" marR="94615" indent="385445" algn="ctr">
              <a:lnSpc>
                <a:spcPts val="2160"/>
              </a:lnSpc>
              <a:spcBef>
                <a:spcPts val="150"/>
              </a:spcBef>
              <a:spcAft>
                <a:spcPts val="0"/>
              </a:spcAft>
            </a:pP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Hear from minority votes</a:t>
            </a:r>
          </a:p>
          <a:p>
            <a:pPr marL="93345" marR="94615" indent="385445" algn="ctr">
              <a:lnSpc>
                <a:spcPts val="2160"/>
              </a:lnSpc>
              <a:spcBef>
                <a:spcPts val="150"/>
              </a:spcBef>
              <a:spcAft>
                <a:spcPts val="0"/>
              </a:spcAft>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cxnSp>
        <p:nvCxnSpPr>
          <p:cNvPr id="257" name="Straight Arrow Connector 256"/>
          <p:cNvCxnSpPr/>
          <p:nvPr/>
        </p:nvCxnSpPr>
        <p:spPr>
          <a:xfrm>
            <a:off x="2218797" y="3683976"/>
            <a:ext cx="0" cy="49843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1" name="Straight Arrow Connector 260"/>
          <p:cNvCxnSpPr/>
          <p:nvPr/>
        </p:nvCxnSpPr>
        <p:spPr>
          <a:xfrm>
            <a:off x="7070571" y="3823827"/>
            <a:ext cx="0" cy="79960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7" name="Straight Arrow Connector 266"/>
          <p:cNvCxnSpPr>
            <a:stCxn id="149" idx="2"/>
          </p:cNvCxnSpPr>
          <p:nvPr/>
        </p:nvCxnSpPr>
        <p:spPr>
          <a:xfrm>
            <a:off x="4580007" y="2469623"/>
            <a:ext cx="0" cy="415977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8" name="Text Box 20"/>
          <p:cNvSpPr txBox="1">
            <a:spLocks noChangeArrowheads="1"/>
          </p:cNvSpPr>
          <p:nvPr/>
        </p:nvSpPr>
        <p:spPr bwMode="auto">
          <a:xfrm>
            <a:off x="545338" y="5647982"/>
            <a:ext cx="3346918" cy="949568"/>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93345" marR="94615" indent="385445" algn="ctr">
              <a:lnSpc>
                <a:spcPts val="2160"/>
              </a:lnSpc>
              <a:spcBef>
                <a:spcPts val="150"/>
              </a:spcBef>
              <a:spcAft>
                <a:spcPts val="0"/>
              </a:spcAft>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3345" marR="94615" indent="385445" algn="ctr">
              <a:lnSpc>
                <a:spcPts val="2160"/>
              </a:lnSpc>
              <a:spcBef>
                <a:spcPts val="150"/>
              </a:spcBef>
              <a:spcAft>
                <a:spcPts val="0"/>
              </a:spcAft>
            </a:pP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More discussion</a:t>
            </a:r>
          </a:p>
          <a:p>
            <a:pPr marL="93345" marR="94615" indent="385445" algn="ctr">
              <a:lnSpc>
                <a:spcPts val="2160"/>
              </a:lnSpc>
              <a:spcBef>
                <a:spcPts val="150"/>
              </a:spcBef>
              <a:spcAft>
                <a:spcPts val="0"/>
              </a:spcAft>
            </a:pP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(time limited)</a:t>
            </a:r>
          </a:p>
        </p:txBody>
      </p:sp>
      <p:cxnSp>
        <p:nvCxnSpPr>
          <p:cNvPr id="269" name="Straight Arrow Connector 268"/>
          <p:cNvCxnSpPr>
            <a:stCxn id="72" idx="2"/>
          </p:cNvCxnSpPr>
          <p:nvPr/>
        </p:nvCxnSpPr>
        <p:spPr>
          <a:xfrm>
            <a:off x="2218797" y="5173198"/>
            <a:ext cx="0" cy="4813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1784A3B5-0123-4D17-8C25-250C6BCE6077}" type="slidenum">
              <a:rPr lang="en-US" smtClean="0"/>
              <a:pPr/>
              <a:t>16</a:t>
            </a:fld>
            <a:endParaRPr lang="en-US" dirty="0"/>
          </a:p>
        </p:txBody>
      </p:sp>
    </p:spTree>
    <p:extLst>
      <p:ext uri="{BB962C8B-B14F-4D97-AF65-F5344CB8AC3E}">
        <p14:creationId xmlns:p14="http://schemas.microsoft.com/office/powerpoint/2010/main" val="683743470"/>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05000" y="324512"/>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sp>
        <p:nvSpPr>
          <p:cNvPr id="147" name="Text Box 20"/>
          <p:cNvSpPr txBox="1">
            <a:spLocks noChangeArrowheads="1"/>
          </p:cNvSpPr>
          <p:nvPr/>
        </p:nvSpPr>
        <p:spPr bwMode="auto">
          <a:xfrm>
            <a:off x="5617420" y="2682510"/>
            <a:ext cx="3374180" cy="949568"/>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ctr" anchorCtr="0" upright="1">
            <a:noAutofit/>
          </a:bodyPr>
          <a:lstStyle/>
          <a:p>
            <a:pPr marL="93345" marR="94615" indent="385445" algn="ctr">
              <a:lnSpc>
                <a:spcPts val="2160"/>
              </a:lnSpc>
              <a:spcBef>
                <a:spcPts val="150"/>
              </a:spcBef>
              <a:spcAft>
                <a:spcPts val="0"/>
              </a:spcAft>
            </a:pPr>
            <a:r>
              <a:rPr lang="en-US"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&gt; 80% </a:t>
            </a:r>
          </a:p>
          <a:p>
            <a:pPr marL="93345" marR="94615" indent="385445" algn="ctr">
              <a:lnSpc>
                <a:spcPts val="2160"/>
              </a:lnSpc>
              <a:spcBef>
                <a:spcPts val="150"/>
              </a:spcBef>
              <a:spcAft>
                <a:spcPts val="0"/>
              </a:spcAft>
            </a:pPr>
            <a:r>
              <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Support Achieved</a:t>
            </a:r>
          </a:p>
        </p:txBody>
      </p:sp>
      <p:sp>
        <p:nvSpPr>
          <p:cNvPr id="148" name="Text Box 20"/>
          <p:cNvSpPr txBox="1">
            <a:spLocks noChangeArrowheads="1"/>
          </p:cNvSpPr>
          <p:nvPr/>
        </p:nvSpPr>
        <p:spPr bwMode="auto">
          <a:xfrm>
            <a:off x="158282" y="2703168"/>
            <a:ext cx="3346918" cy="92891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ctr" anchorCtr="0" upright="1">
            <a:noAutofit/>
          </a:bodyPr>
          <a:lstStyle/>
          <a:p>
            <a:pPr marL="93345" marR="94615" indent="385445" algn="ctr">
              <a:lnSpc>
                <a:spcPts val="2160"/>
              </a:lnSpc>
              <a:spcBef>
                <a:spcPts val="150"/>
              </a:spcBef>
              <a:spcAft>
                <a:spcPts val="0"/>
              </a:spcAft>
            </a:pPr>
            <a:r>
              <a:rPr lang="en-US" sz="2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&lt; 80% </a:t>
            </a:r>
          </a:p>
          <a:p>
            <a:pPr marL="93345" marR="94615" indent="385445" algn="ctr">
              <a:lnSpc>
                <a:spcPts val="2160"/>
              </a:lnSpc>
              <a:spcBef>
                <a:spcPts val="150"/>
              </a:spcBef>
              <a:spcAft>
                <a:spcPts val="0"/>
              </a:spcAft>
            </a:pPr>
            <a:r>
              <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Support Not Achieved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9" name="Rectangle 148"/>
          <p:cNvSpPr/>
          <p:nvPr/>
        </p:nvSpPr>
        <p:spPr>
          <a:xfrm>
            <a:off x="1905000" y="1860023"/>
            <a:ext cx="535001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mj-lt"/>
              </a:rPr>
              <a:t>Call for Consensus</a:t>
            </a:r>
          </a:p>
        </p:txBody>
      </p:sp>
      <p:sp>
        <p:nvSpPr>
          <p:cNvPr id="72" name="Text Box 20"/>
          <p:cNvSpPr txBox="1">
            <a:spLocks noChangeArrowheads="1"/>
          </p:cNvSpPr>
          <p:nvPr/>
        </p:nvSpPr>
        <p:spPr bwMode="auto">
          <a:xfrm>
            <a:off x="2699076" y="4070121"/>
            <a:ext cx="3346918" cy="949568"/>
          </a:xfrm>
          <a:prstGeom prst="rect">
            <a:avLst/>
          </a:prstGeom>
          <a:noFill/>
          <a:ln w="38100">
            <a:solidFill>
              <a:schemeClr val="bg1">
                <a:lumMod val="95000"/>
                <a:lumOff val="5000"/>
              </a:schemeClr>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93345" marR="94615" indent="385445" algn="ctr">
              <a:lnSpc>
                <a:spcPts val="2160"/>
              </a:lnSpc>
              <a:spcBef>
                <a:spcPts val="150"/>
              </a:spcBef>
              <a:spcAft>
                <a:spcPts val="0"/>
              </a:spcAft>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3345" marR="94615" indent="385445" algn="ctr">
              <a:lnSpc>
                <a:spcPts val="2160"/>
              </a:lnSpc>
              <a:spcBef>
                <a:spcPts val="150"/>
              </a:spcBef>
              <a:spcAft>
                <a:spcPts val="0"/>
              </a:spcAft>
            </a:pP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Modify Proposal</a:t>
            </a:r>
          </a:p>
        </p:txBody>
      </p:sp>
      <p:sp>
        <p:nvSpPr>
          <p:cNvPr id="73" name="Text Box 20"/>
          <p:cNvSpPr txBox="1">
            <a:spLocks noChangeArrowheads="1"/>
          </p:cNvSpPr>
          <p:nvPr/>
        </p:nvSpPr>
        <p:spPr bwMode="auto">
          <a:xfrm>
            <a:off x="6427235" y="5536294"/>
            <a:ext cx="2622172" cy="820056"/>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ctr" anchorCtr="0" upright="1">
            <a:noAutofit/>
          </a:bodyPr>
          <a:lstStyle/>
          <a:p>
            <a:pPr marL="93345" marR="94615" indent="385445" algn="ctr">
              <a:lnSpc>
                <a:spcPts val="2160"/>
              </a:lnSpc>
              <a:spcBef>
                <a:spcPts val="150"/>
              </a:spcBef>
              <a:spcAft>
                <a:spcPts val="0"/>
              </a:spcAft>
            </a:pPr>
            <a:endParaRPr lang="en-US" sz="14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3345" marR="94615" indent="385445" algn="ctr">
              <a:lnSpc>
                <a:spcPts val="2160"/>
              </a:lnSpc>
              <a:spcBef>
                <a:spcPts val="150"/>
              </a:spcBef>
              <a:spcAft>
                <a:spcPts val="0"/>
              </a:spcAft>
            </a:pP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Consensus Achieved</a:t>
            </a:r>
            <a:b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cxnSp>
        <p:nvCxnSpPr>
          <p:cNvPr id="257" name="Straight Arrow Connector 256"/>
          <p:cNvCxnSpPr/>
          <p:nvPr/>
        </p:nvCxnSpPr>
        <p:spPr>
          <a:xfrm>
            <a:off x="1831741" y="3632078"/>
            <a:ext cx="766233" cy="9128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1" name="Straight Arrow Connector 260"/>
          <p:cNvCxnSpPr/>
          <p:nvPr/>
        </p:nvCxnSpPr>
        <p:spPr>
          <a:xfrm>
            <a:off x="7721673" y="3756339"/>
            <a:ext cx="0" cy="157713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8" name="Text Box 20"/>
          <p:cNvSpPr txBox="1">
            <a:spLocks noChangeArrowheads="1"/>
          </p:cNvSpPr>
          <p:nvPr/>
        </p:nvSpPr>
        <p:spPr bwMode="auto">
          <a:xfrm>
            <a:off x="158282" y="5583466"/>
            <a:ext cx="2248629" cy="82005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93345" marR="94615" indent="385445" algn="ctr">
              <a:lnSpc>
                <a:spcPts val="2160"/>
              </a:lnSpc>
              <a:spcBef>
                <a:spcPts val="150"/>
              </a:spcBef>
              <a:spcAft>
                <a:spcPts val="0"/>
              </a:spcAft>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3345" marR="94615" indent="385445" algn="ctr">
              <a:lnSpc>
                <a:spcPts val="2160"/>
              </a:lnSpc>
              <a:spcBef>
                <a:spcPts val="150"/>
              </a:spcBef>
              <a:spcAft>
                <a:spcPts val="0"/>
              </a:spcAft>
            </a:pPr>
            <a:r>
              <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rPr>
              <a:t>Concerns Raised        </a:t>
            </a:r>
          </a:p>
        </p:txBody>
      </p:sp>
      <p:sp>
        <p:nvSpPr>
          <p:cNvPr id="81" name="Text Box 20"/>
          <p:cNvSpPr txBox="1">
            <a:spLocks noChangeArrowheads="1"/>
          </p:cNvSpPr>
          <p:nvPr/>
        </p:nvSpPr>
        <p:spPr bwMode="auto">
          <a:xfrm>
            <a:off x="2896103" y="5562898"/>
            <a:ext cx="2952863" cy="820057"/>
          </a:xfrm>
          <a:prstGeom prst="rect">
            <a:avLst/>
          </a:prstGeom>
          <a:solidFill>
            <a:schemeClr val="accent1"/>
          </a:solidFill>
          <a:ln w="38100">
            <a:solidFill>
              <a:srgbClr val="000000"/>
            </a:solidFill>
            <a:miter lim="800000"/>
            <a:headEnd/>
            <a:tailEnd/>
          </a:ln>
          <a:extLst/>
        </p:spPr>
        <p:txBody>
          <a:bodyPr rot="0" vert="horz" wrap="square" lIns="0" tIns="0" rIns="0" bIns="0" anchor="t" anchorCtr="0" upright="1">
            <a:noAutofit/>
          </a:bodyPr>
          <a:lstStyle/>
          <a:p>
            <a:pPr marL="93345" marR="94615" indent="385445" algn="ctr">
              <a:lnSpc>
                <a:spcPts val="2160"/>
              </a:lnSpc>
              <a:spcBef>
                <a:spcPts val="150"/>
              </a:spcBef>
              <a:spcAft>
                <a:spcPts val="0"/>
              </a:spcAft>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3345" marR="94615" indent="385445" algn="ctr">
              <a:lnSpc>
                <a:spcPts val="2160"/>
              </a:lnSpc>
              <a:spcBef>
                <a:spcPts val="150"/>
              </a:spcBef>
              <a:spcAft>
                <a:spcPts val="0"/>
              </a:spcAft>
            </a:pPr>
            <a:r>
              <a:rPr lang="en-US" sz="2400" b="1" dirty="0">
                <a:latin typeface="Calibri" panose="020F0502020204030204" pitchFamily="34" charset="0"/>
                <a:ea typeface="Calibri" panose="020F0502020204030204" pitchFamily="34" charset="0"/>
                <a:cs typeface="Times New Roman" panose="02020603050405020304" pitchFamily="18" charset="0"/>
              </a:rPr>
              <a:t>Call for Consensus</a:t>
            </a:r>
          </a:p>
        </p:txBody>
      </p:sp>
      <p:cxnSp>
        <p:nvCxnSpPr>
          <p:cNvPr id="264" name="Straight Arrow Connector 263"/>
          <p:cNvCxnSpPr/>
          <p:nvPr/>
        </p:nvCxnSpPr>
        <p:spPr>
          <a:xfrm flipV="1">
            <a:off x="1905000" y="4678370"/>
            <a:ext cx="692974" cy="73183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6" name="Straight Arrow Connector 265"/>
          <p:cNvCxnSpPr/>
          <p:nvPr/>
        </p:nvCxnSpPr>
        <p:spPr>
          <a:xfrm>
            <a:off x="4487329" y="5019689"/>
            <a:ext cx="0" cy="56105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1784A3B5-0123-4D17-8C25-250C6BCE6077}" type="slidenum">
              <a:rPr lang="en-US" smtClean="0"/>
              <a:pPr/>
              <a:t>17</a:t>
            </a:fld>
            <a:endParaRPr lang="en-US" dirty="0"/>
          </a:p>
        </p:txBody>
      </p:sp>
      <p:cxnSp>
        <p:nvCxnSpPr>
          <p:cNvPr id="88" name="Straight Arrow Connector 87"/>
          <p:cNvCxnSpPr/>
          <p:nvPr/>
        </p:nvCxnSpPr>
        <p:spPr>
          <a:xfrm flipH="1">
            <a:off x="2384059" y="6079067"/>
            <a:ext cx="54278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2300223"/>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90600" y="457200"/>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5" name="TextBox 34"/>
          <p:cNvSpPr txBox="1"/>
          <p:nvPr/>
        </p:nvSpPr>
        <p:spPr>
          <a:xfrm>
            <a:off x="381000" y="3120048"/>
            <a:ext cx="8610600" cy="1077218"/>
          </a:xfrm>
          <a:prstGeom prst="rect">
            <a:avLst/>
          </a:prstGeom>
          <a:noFill/>
        </p:spPr>
        <p:txBody>
          <a:bodyPr wrap="square" rtlCol="0">
            <a:spAutoFit/>
          </a:bodyPr>
          <a:lstStyle/>
          <a:p>
            <a:pPr algn="ctr"/>
            <a:r>
              <a:rPr lang="en-US" sz="2400" b="1" i="1" dirty="0">
                <a:solidFill>
                  <a:schemeClr val="bg1"/>
                </a:solidFill>
              </a:rPr>
              <a:t>True Consensus</a:t>
            </a:r>
            <a:r>
              <a:rPr lang="en-US" sz="2400" i="1" dirty="0">
                <a:solidFill>
                  <a:schemeClr val="bg1"/>
                </a:solidFill>
              </a:rPr>
              <a:t> is not the same as </a:t>
            </a:r>
            <a:r>
              <a:rPr lang="en-US" sz="2400" b="1" i="1" dirty="0">
                <a:solidFill>
                  <a:schemeClr val="bg1"/>
                </a:solidFill>
              </a:rPr>
              <a:t>Unanimity.</a:t>
            </a:r>
            <a:r>
              <a:rPr lang="en-US" sz="2400" i="1" dirty="0">
                <a:solidFill>
                  <a:schemeClr val="bg1"/>
                </a:solidFill>
              </a:rPr>
              <a:t> </a:t>
            </a:r>
          </a:p>
          <a:p>
            <a:endParaRPr lang="en-US" sz="2000" i="1" dirty="0">
              <a:solidFill>
                <a:schemeClr val="bg1"/>
              </a:solidFill>
            </a:endParaRPr>
          </a:p>
          <a:p>
            <a:r>
              <a:rPr lang="en-US" sz="2000" b="1" i="1" dirty="0">
                <a:solidFill>
                  <a:schemeClr val="bg1"/>
                </a:solidFill>
              </a:rPr>
              <a:t>			</a:t>
            </a:r>
            <a:r>
              <a:rPr lang="en-US" sz="2000" b="1" dirty="0">
                <a:solidFill>
                  <a:schemeClr val="bg1"/>
                </a:solidFill>
              </a:rPr>
              <a:t>			</a:t>
            </a:r>
            <a:endParaRPr lang="en-US" sz="2000" dirty="0">
              <a:solidFill>
                <a:schemeClr val="bg1"/>
              </a:solidFill>
            </a:endParaRPr>
          </a:p>
        </p:txBody>
      </p:sp>
      <p:sp>
        <p:nvSpPr>
          <p:cNvPr id="37" name="TextBox 36"/>
          <p:cNvSpPr txBox="1"/>
          <p:nvPr/>
        </p:nvSpPr>
        <p:spPr>
          <a:xfrm>
            <a:off x="657804" y="4057578"/>
            <a:ext cx="3485820" cy="1323439"/>
          </a:xfrm>
          <a:prstGeom prst="rect">
            <a:avLst/>
          </a:prstGeom>
          <a:noFill/>
          <a:ln>
            <a:solidFill>
              <a:schemeClr val="bg2"/>
            </a:solidFill>
          </a:ln>
        </p:spPr>
        <p:txBody>
          <a:bodyPr wrap="square" rtlCol="0">
            <a:spAutoFit/>
          </a:bodyPr>
          <a:lstStyle/>
          <a:p>
            <a:pPr marL="342900" indent="-342900">
              <a:buFont typeface="Courier New" panose="02070309020205020404" pitchFamily="49" charset="0"/>
              <a:buChar char="o"/>
            </a:pPr>
            <a:r>
              <a:rPr lang="en-US" sz="2000" u="sng" dirty="0">
                <a:solidFill>
                  <a:schemeClr val="bg1"/>
                </a:solidFill>
              </a:rPr>
              <a:t>Voices of Support: </a:t>
            </a:r>
            <a:endParaRPr lang="en-US" sz="2000" dirty="0">
              <a:solidFill>
                <a:schemeClr val="bg1"/>
              </a:solidFill>
            </a:endParaRPr>
          </a:p>
          <a:p>
            <a:pPr marL="342900" indent="-342900">
              <a:buFont typeface="Courier New" panose="02070309020205020404" pitchFamily="49" charset="0"/>
              <a:buChar char="o"/>
            </a:pPr>
            <a:endParaRPr lang="en-US" sz="2000" dirty="0">
              <a:solidFill>
                <a:schemeClr val="bg1"/>
              </a:solidFill>
            </a:endParaRPr>
          </a:p>
          <a:p>
            <a:pPr marL="1257300" lvl="2" indent="-342900">
              <a:buFont typeface="Arial" panose="020B0604020202020204" pitchFamily="34" charset="0"/>
              <a:buChar char="•"/>
            </a:pPr>
            <a:r>
              <a:rPr lang="en-US" sz="2000" dirty="0">
                <a:solidFill>
                  <a:schemeClr val="bg1"/>
                </a:solidFill>
              </a:rPr>
              <a:t>Assent</a:t>
            </a:r>
          </a:p>
          <a:p>
            <a:pPr marL="1257300" lvl="2" indent="-342900">
              <a:buFont typeface="Arial" panose="020B0604020202020204" pitchFamily="34" charset="0"/>
              <a:buChar char="•"/>
            </a:pPr>
            <a:endParaRPr lang="en-US" sz="2000" dirty="0">
              <a:solidFill>
                <a:schemeClr val="bg1"/>
              </a:solidFill>
            </a:endParaRPr>
          </a:p>
        </p:txBody>
      </p:sp>
      <p:sp>
        <p:nvSpPr>
          <p:cNvPr id="38" name="TextBox 37"/>
          <p:cNvSpPr txBox="1"/>
          <p:nvPr/>
        </p:nvSpPr>
        <p:spPr>
          <a:xfrm>
            <a:off x="4695474" y="4057578"/>
            <a:ext cx="3838925" cy="1323439"/>
          </a:xfrm>
          <a:prstGeom prst="rect">
            <a:avLst/>
          </a:prstGeom>
          <a:noFill/>
          <a:ln>
            <a:solidFill>
              <a:schemeClr val="bg2"/>
            </a:solidFill>
          </a:ln>
        </p:spPr>
        <p:txBody>
          <a:bodyPr wrap="square" rtlCol="0">
            <a:spAutoFit/>
          </a:bodyPr>
          <a:lstStyle/>
          <a:p>
            <a:pPr marL="342900" indent="-342900">
              <a:buFont typeface="Courier New" panose="02070309020205020404" pitchFamily="49" charset="0"/>
              <a:buChar char="o"/>
            </a:pPr>
            <a:r>
              <a:rPr lang="en-US" sz="2000" dirty="0">
                <a:solidFill>
                  <a:schemeClr val="bg1"/>
                </a:solidFill>
              </a:rPr>
              <a:t> </a:t>
            </a:r>
            <a:r>
              <a:rPr lang="en-US" sz="2000" u="sng" dirty="0">
                <a:solidFill>
                  <a:schemeClr val="bg1"/>
                </a:solidFill>
              </a:rPr>
              <a:t>Three Degrees of Dissent: </a:t>
            </a:r>
          </a:p>
          <a:p>
            <a:pPr marL="800100" lvl="1" indent="-342900">
              <a:buFont typeface="Arial" panose="020B0604020202020204" pitchFamily="34" charset="0"/>
              <a:buChar char="•"/>
            </a:pPr>
            <a:r>
              <a:rPr lang="en-US" sz="2000" dirty="0">
                <a:solidFill>
                  <a:schemeClr val="bg1"/>
                </a:solidFill>
              </a:rPr>
              <a:t>Assent with Reservations</a:t>
            </a:r>
          </a:p>
          <a:p>
            <a:pPr marL="800100" lvl="1" indent="-342900">
              <a:buFont typeface="Arial" panose="020B0604020202020204" pitchFamily="34" charset="0"/>
              <a:buChar char="•"/>
            </a:pPr>
            <a:r>
              <a:rPr lang="en-US" sz="2000" dirty="0">
                <a:solidFill>
                  <a:schemeClr val="bg1"/>
                </a:solidFill>
              </a:rPr>
              <a:t>Stand Aside </a:t>
            </a:r>
          </a:p>
          <a:p>
            <a:pPr marL="800100" lvl="1" indent="-342900">
              <a:buFont typeface="Arial" panose="020B0604020202020204" pitchFamily="34" charset="0"/>
              <a:buChar char="•"/>
            </a:pPr>
            <a:r>
              <a:rPr lang="en-US" sz="2000" dirty="0">
                <a:solidFill>
                  <a:schemeClr val="bg1"/>
                </a:solidFill>
              </a:rPr>
              <a:t>Block  </a:t>
            </a:r>
          </a:p>
        </p:txBody>
      </p:sp>
      <p:sp>
        <p:nvSpPr>
          <p:cNvPr id="39" name="Slide Number Placeholder 38"/>
          <p:cNvSpPr>
            <a:spLocks noGrp="1"/>
          </p:cNvSpPr>
          <p:nvPr>
            <p:ph type="sldNum" sz="quarter" idx="12"/>
          </p:nvPr>
        </p:nvSpPr>
        <p:spPr/>
        <p:txBody>
          <a:bodyPr/>
          <a:lstStyle/>
          <a:p>
            <a:fld id="{1784A3B5-0123-4D17-8C25-250C6BCE6077}" type="slidenum">
              <a:rPr lang="en-US" smtClean="0"/>
              <a:pPr/>
              <a:t>18</a:t>
            </a:fld>
            <a:endParaRPr lang="en-US" dirty="0"/>
          </a:p>
        </p:txBody>
      </p:sp>
      <p:sp>
        <p:nvSpPr>
          <p:cNvPr id="41" name="Rectangle 40"/>
          <p:cNvSpPr/>
          <p:nvPr/>
        </p:nvSpPr>
        <p:spPr>
          <a:xfrm>
            <a:off x="2181805" y="2322024"/>
            <a:ext cx="535001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mj-lt"/>
              </a:rPr>
              <a:t>Call for Consensus</a:t>
            </a:r>
          </a:p>
        </p:txBody>
      </p:sp>
    </p:spTree>
    <p:extLst>
      <p:ext uri="{BB962C8B-B14F-4D97-AF65-F5344CB8AC3E}">
        <p14:creationId xmlns:p14="http://schemas.microsoft.com/office/powerpoint/2010/main" val="306055808"/>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05000" y="324512"/>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sp>
        <p:nvSpPr>
          <p:cNvPr id="149" name="Rectangle 148"/>
          <p:cNvSpPr/>
          <p:nvPr/>
        </p:nvSpPr>
        <p:spPr>
          <a:xfrm>
            <a:off x="1905000" y="1860023"/>
            <a:ext cx="535001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mj-lt"/>
              </a:rPr>
              <a:t>Call for Consensus</a:t>
            </a:r>
          </a:p>
        </p:txBody>
      </p:sp>
      <p:sp>
        <p:nvSpPr>
          <p:cNvPr id="73" name="Text Box 20"/>
          <p:cNvSpPr txBox="1">
            <a:spLocks noChangeArrowheads="1"/>
          </p:cNvSpPr>
          <p:nvPr/>
        </p:nvSpPr>
        <p:spPr bwMode="auto">
          <a:xfrm>
            <a:off x="5263006" y="5178925"/>
            <a:ext cx="3042794" cy="820056"/>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ctr" anchorCtr="0" upright="1">
            <a:noAutofit/>
          </a:bodyPr>
          <a:lstStyle/>
          <a:p>
            <a:pPr marL="93345" marR="94615" indent="385445" algn="ctr">
              <a:lnSpc>
                <a:spcPts val="2160"/>
              </a:lnSpc>
              <a:spcBef>
                <a:spcPts val="150"/>
              </a:spcBef>
              <a:spcAft>
                <a:spcPts val="0"/>
              </a:spcAft>
            </a:pPr>
            <a:r>
              <a:rPr lang="en-US"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Consensus achieved.</a:t>
            </a:r>
          </a:p>
          <a:p>
            <a:pPr marL="93345" marR="94615" indent="385445" algn="ctr">
              <a:lnSpc>
                <a:spcPts val="2160"/>
              </a:lnSpc>
              <a:spcBef>
                <a:spcPts val="150"/>
              </a:spcBef>
              <a:spcAft>
                <a:spcPts val="0"/>
              </a:spcAft>
            </a:pPr>
            <a:r>
              <a:rPr lang="en-US"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No further discussion.</a:t>
            </a:r>
          </a:p>
        </p:txBody>
      </p:sp>
      <p:sp>
        <p:nvSpPr>
          <p:cNvPr id="81" name="Text Box 20"/>
          <p:cNvSpPr txBox="1">
            <a:spLocks noChangeArrowheads="1"/>
          </p:cNvSpPr>
          <p:nvPr/>
        </p:nvSpPr>
        <p:spPr bwMode="auto">
          <a:xfrm>
            <a:off x="5263006" y="3422216"/>
            <a:ext cx="3042794" cy="1262627"/>
          </a:xfrm>
          <a:prstGeom prst="rect">
            <a:avLst/>
          </a:prstGeom>
          <a:solidFill>
            <a:schemeClr val="accent1"/>
          </a:solidFill>
          <a:ln w="38100">
            <a:solidFill>
              <a:srgbClr val="000000"/>
            </a:solidFill>
            <a:miter lim="800000"/>
            <a:headEnd/>
            <a:tailEnd/>
          </a:ln>
          <a:extLst/>
        </p:spPr>
        <p:txBody>
          <a:bodyPr rot="0" vert="horz" wrap="square" lIns="0" tIns="0" rIns="0" bIns="0" anchor="ctr" anchorCtr="0" upright="1">
            <a:noAutofit/>
          </a:bodyPr>
          <a:lstStyle/>
          <a:p>
            <a:pPr marL="93345" marR="94615" indent="385445" algn="ctr">
              <a:lnSpc>
                <a:spcPts val="2160"/>
              </a:lnSpc>
              <a:spcBef>
                <a:spcPts val="150"/>
              </a:spcBef>
              <a:spcAft>
                <a:spcPts val="0"/>
              </a:spcAft>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3345" marR="94615" indent="385445" algn="ctr">
              <a:lnSpc>
                <a:spcPts val="2160"/>
              </a:lnSpc>
              <a:spcBef>
                <a:spcPts val="150"/>
              </a:spcBef>
              <a:spcAft>
                <a:spcPts val="0"/>
              </a:spcAft>
            </a:pPr>
            <a:r>
              <a:rPr lang="en-US" sz="3200" b="1" dirty="0">
                <a:latin typeface="Calibri" panose="020F0502020204030204" pitchFamily="34" charset="0"/>
                <a:ea typeface="Calibri" panose="020F0502020204030204" pitchFamily="34" charset="0"/>
                <a:cs typeface="Times New Roman" panose="02020603050405020304" pitchFamily="18" charset="0"/>
              </a:rPr>
              <a:t>Assent</a:t>
            </a:r>
          </a:p>
          <a:p>
            <a:pPr marL="93345" marR="94615" indent="385445" algn="ctr">
              <a:lnSpc>
                <a:spcPts val="2160"/>
              </a:lnSpc>
              <a:spcBef>
                <a:spcPts val="150"/>
              </a:spcBef>
              <a:spcAft>
                <a:spcPts val="0"/>
              </a:spcAft>
            </a:pPr>
            <a:endParaRPr lang="en-US" sz="3200" b="1" dirty="0">
              <a:latin typeface="Calibri" panose="020F0502020204030204" pitchFamily="34" charset="0"/>
              <a:ea typeface="Calibri" panose="020F0502020204030204" pitchFamily="34" charset="0"/>
              <a:cs typeface="Times New Roman" panose="02020603050405020304" pitchFamily="18" charset="0"/>
            </a:endParaRPr>
          </a:p>
        </p:txBody>
      </p:sp>
      <p:cxnSp>
        <p:nvCxnSpPr>
          <p:cNvPr id="266" name="Straight Arrow Connector 265"/>
          <p:cNvCxnSpPr>
            <a:stCxn id="149" idx="2"/>
          </p:cNvCxnSpPr>
          <p:nvPr/>
        </p:nvCxnSpPr>
        <p:spPr>
          <a:xfrm flipH="1">
            <a:off x="3775833" y="2469623"/>
            <a:ext cx="804174" cy="95259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90" name="Text Box 20"/>
          <p:cNvSpPr txBox="1">
            <a:spLocks noChangeArrowheads="1"/>
          </p:cNvSpPr>
          <p:nvPr/>
        </p:nvSpPr>
        <p:spPr bwMode="auto">
          <a:xfrm>
            <a:off x="664757" y="5178925"/>
            <a:ext cx="3028600" cy="82005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ctr" anchorCtr="0" upright="1">
            <a:noAutofit/>
          </a:bodyPr>
          <a:lstStyle/>
          <a:p>
            <a:pPr marL="93345" marR="94615" indent="385445" algn="ctr">
              <a:lnSpc>
                <a:spcPts val="2160"/>
              </a:lnSpc>
              <a:spcBef>
                <a:spcPts val="150"/>
              </a:spcBef>
              <a:spcAft>
                <a:spcPts val="0"/>
              </a:spcAft>
            </a:pPr>
            <a:r>
              <a:rPr lang="en-US"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Block</a:t>
            </a:r>
          </a:p>
        </p:txBody>
      </p:sp>
      <p:cxnSp>
        <p:nvCxnSpPr>
          <p:cNvPr id="272" name="Straight Arrow Connector 271"/>
          <p:cNvCxnSpPr>
            <a:endCxn id="90" idx="0"/>
          </p:cNvCxnSpPr>
          <p:nvPr/>
        </p:nvCxnSpPr>
        <p:spPr>
          <a:xfrm>
            <a:off x="2179057" y="4725818"/>
            <a:ext cx="0" cy="45310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5" name="Straight Arrow Connector 274"/>
          <p:cNvCxnSpPr>
            <a:stCxn id="81" idx="2"/>
            <a:endCxn id="73" idx="0"/>
          </p:cNvCxnSpPr>
          <p:nvPr/>
        </p:nvCxnSpPr>
        <p:spPr>
          <a:xfrm>
            <a:off x="6784403" y="4684843"/>
            <a:ext cx="0" cy="49408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1784A3B5-0123-4D17-8C25-250C6BCE6077}" type="slidenum">
              <a:rPr lang="en-US" smtClean="0"/>
              <a:pPr/>
              <a:t>19</a:t>
            </a:fld>
            <a:endParaRPr lang="en-US" dirty="0"/>
          </a:p>
        </p:txBody>
      </p:sp>
      <p:sp>
        <p:nvSpPr>
          <p:cNvPr id="83" name="Text Box 20"/>
          <p:cNvSpPr txBox="1">
            <a:spLocks noChangeArrowheads="1"/>
          </p:cNvSpPr>
          <p:nvPr/>
        </p:nvSpPr>
        <p:spPr bwMode="auto">
          <a:xfrm>
            <a:off x="627435" y="3422216"/>
            <a:ext cx="3028600" cy="1267746"/>
          </a:xfrm>
          <a:prstGeom prst="rect">
            <a:avLst/>
          </a:prstGeom>
          <a:noFill/>
          <a:ln w="38100">
            <a:solidFill>
              <a:srgbClr val="FF0000"/>
            </a:solidFill>
            <a:miter lim="800000"/>
            <a:headEnd/>
            <a:tailEnd/>
          </a:ln>
          <a:extLst/>
        </p:spPr>
        <p:txBody>
          <a:bodyPr rot="0" vert="horz" wrap="square" lIns="0" tIns="0" rIns="0" bIns="0" anchor="ctr" anchorCtr="0" upright="1">
            <a:noAutofit/>
          </a:bodyPr>
          <a:lstStyle/>
          <a:p>
            <a:pPr marL="93345" marR="94615" indent="385445" algn="ctr">
              <a:lnSpc>
                <a:spcPts val="2160"/>
              </a:lnSpc>
              <a:spcBef>
                <a:spcPts val="150"/>
              </a:spcBef>
              <a:spcAft>
                <a:spcPts val="0"/>
              </a:spcAft>
            </a:pP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93345" marR="94615" indent="385445" algn="ctr">
              <a:lnSpc>
                <a:spcPts val="2160"/>
              </a:lnSpc>
              <a:spcBef>
                <a:spcPts val="150"/>
              </a:spcBef>
              <a:spcAft>
                <a:spcPts val="0"/>
              </a:spcAft>
            </a:pPr>
            <a:r>
              <a:rPr lang="en-US"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Assent w/Reservations</a:t>
            </a:r>
          </a:p>
          <a:p>
            <a:pPr marL="93345" marR="94615" indent="385445" algn="ctr">
              <a:lnSpc>
                <a:spcPts val="2160"/>
              </a:lnSpc>
              <a:spcBef>
                <a:spcPts val="150"/>
              </a:spcBef>
              <a:spcAft>
                <a:spcPts val="0"/>
              </a:spcAft>
            </a:pPr>
            <a:r>
              <a:rPr lang="en-US"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or </a:t>
            </a:r>
          </a:p>
          <a:p>
            <a:pPr marL="93345" marR="94615" indent="385445" algn="ctr">
              <a:lnSpc>
                <a:spcPts val="2160"/>
              </a:lnSpc>
              <a:spcBef>
                <a:spcPts val="150"/>
              </a:spcBef>
              <a:spcAft>
                <a:spcPts val="0"/>
              </a:spcAft>
            </a:pPr>
            <a:r>
              <a:rPr lang="en-US" sz="20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Stand Aside</a:t>
            </a:r>
          </a:p>
          <a:p>
            <a:pPr marL="93345" marR="94615" indent="385445" algn="ctr">
              <a:lnSpc>
                <a:spcPts val="2160"/>
              </a:lnSpc>
              <a:spcBef>
                <a:spcPts val="150"/>
              </a:spcBef>
              <a:spcAft>
                <a:spcPts val="0"/>
              </a:spcAft>
            </a:pPr>
            <a:endParaRPr lang="en-US" sz="16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cxnSp>
        <p:nvCxnSpPr>
          <p:cNvPr id="111" name="Straight Arrow Connector 110"/>
          <p:cNvCxnSpPr>
            <a:stCxn id="149" idx="2"/>
          </p:cNvCxnSpPr>
          <p:nvPr/>
        </p:nvCxnSpPr>
        <p:spPr>
          <a:xfrm>
            <a:off x="4580007" y="2469623"/>
            <a:ext cx="666066" cy="95259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559361"/>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90600" y="457200"/>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6" name="TextBox 35"/>
          <p:cNvSpPr txBox="1"/>
          <p:nvPr/>
        </p:nvSpPr>
        <p:spPr>
          <a:xfrm>
            <a:off x="304800" y="2208515"/>
            <a:ext cx="8610599" cy="4431983"/>
          </a:xfrm>
          <a:prstGeom prst="rect">
            <a:avLst/>
          </a:prstGeom>
          <a:noFill/>
        </p:spPr>
        <p:txBody>
          <a:bodyPr wrap="square" rtlCol="0">
            <a:spAutoFit/>
          </a:bodyPr>
          <a:lstStyle/>
          <a:p>
            <a:endParaRPr lang="en-US" sz="2400" dirty="0">
              <a:solidFill>
                <a:schemeClr val="bg1"/>
              </a:solidFill>
            </a:endParaRPr>
          </a:p>
          <a:p>
            <a:r>
              <a:rPr lang="en-US" sz="2400" dirty="0">
                <a:solidFill>
                  <a:schemeClr val="bg1"/>
                </a:solidFill>
              </a:rPr>
              <a:t>According to the Guide to Florida Regional Service (GFSR), 2016,  </a:t>
            </a:r>
            <a:r>
              <a:rPr lang="en-US" sz="2400" i="1" dirty="0">
                <a:solidFill>
                  <a:schemeClr val="bg1"/>
                </a:solidFill>
              </a:rPr>
              <a:t>Consensus Based Decision Making</a:t>
            </a:r>
            <a:r>
              <a:rPr lang="en-US" sz="2400" dirty="0">
                <a:solidFill>
                  <a:schemeClr val="bg1"/>
                </a:solidFill>
              </a:rPr>
              <a:t> is defined as:  </a:t>
            </a:r>
          </a:p>
          <a:p>
            <a:endParaRPr lang="en-US" sz="2400" dirty="0">
              <a:solidFill>
                <a:schemeClr val="bg1"/>
              </a:solidFill>
            </a:endParaRPr>
          </a:p>
          <a:p>
            <a:r>
              <a:rPr lang="en-US" sz="2400" dirty="0">
                <a:solidFill>
                  <a:schemeClr val="bg1"/>
                </a:solidFill>
              </a:rPr>
              <a:t>A cooperative process for making decisions in which everyone in the group consents to the decision of the group. </a:t>
            </a:r>
          </a:p>
          <a:p>
            <a:endParaRPr lang="en-US" sz="2400" dirty="0">
              <a:solidFill>
                <a:schemeClr val="bg1"/>
              </a:solidFill>
            </a:endParaRPr>
          </a:p>
          <a:p>
            <a:pPr marL="342900" indent="-342900">
              <a:buFont typeface="Courier New" panose="02070309020205020404" pitchFamily="49" charset="0"/>
              <a:buChar char="o"/>
            </a:pPr>
            <a:r>
              <a:rPr lang="en-US" sz="2400" dirty="0">
                <a:solidFill>
                  <a:schemeClr val="bg1"/>
                </a:solidFill>
              </a:rPr>
              <a:t>Not necessarily everyone’s first preference, but true consent. </a:t>
            </a:r>
          </a:p>
          <a:p>
            <a:pPr marL="342900" indent="-342900">
              <a:buFont typeface="Courier New" panose="02070309020205020404" pitchFamily="49" charset="0"/>
              <a:buChar char="o"/>
            </a:pPr>
            <a:r>
              <a:rPr lang="en-US" sz="2400" dirty="0">
                <a:solidFill>
                  <a:schemeClr val="bg1"/>
                </a:solidFill>
              </a:rPr>
              <a:t>Decisions should reflect the integrated will of the group as a whole.</a:t>
            </a:r>
          </a:p>
          <a:p>
            <a:pPr marL="342900" indent="-342900">
              <a:buFont typeface="Courier New" panose="02070309020205020404" pitchFamily="49" charset="0"/>
              <a:buChar char="o"/>
            </a:pPr>
            <a:r>
              <a:rPr lang="en-US" sz="2400" dirty="0">
                <a:solidFill>
                  <a:schemeClr val="bg1"/>
                </a:solidFill>
              </a:rPr>
              <a:t>Preserves the interest and integrity of all members. </a:t>
            </a:r>
            <a:br>
              <a:rPr lang="en-US" dirty="0">
                <a:solidFill>
                  <a:schemeClr val="bg1"/>
                </a:solidFill>
              </a:rPr>
            </a:br>
            <a:endParaRPr lang="en-US" dirty="0">
              <a:solidFill>
                <a:schemeClr val="bg1"/>
              </a:solidFill>
            </a:endParaRPr>
          </a:p>
        </p:txBody>
      </p:sp>
      <p:sp>
        <p:nvSpPr>
          <p:cNvPr id="35" name="Slide Number Placeholder 34"/>
          <p:cNvSpPr>
            <a:spLocks noGrp="1"/>
          </p:cNvSpPr>
          <p:nvPr>
            <p:ph type="sldNum" sz="quarter" idx="12"/>
          </p:nvPr>
        </p:nvSpPr>
        <p:spPr/>
        <p:txBody>
          <a:bodyPr/>
          <a:lstStyle/>
          <a:p>
            <a:fld id="{1784A3B5-0123-4D17-8C25-250C6BCE6077}" type="slidenum">
              <a:rPr lang="en-US" smtClean="0"/>
              <a:pPr/>
              <a:t>2</a:t>
            </a:fld>
            <a:endParaRPr lang="en-US" dirty="0"/>
          </a:p>
        </p:txBody>
      </p:sp>
    </p:spTree>
    <p:extLst>
      <p:ext uri="{BB962C8B-B14F-4D97-AF65-F5344CB8AC3E}">
        <p14:creationId xmlns:p14="http://schemas.microsoft.com/office/powerpoint/2010/main" val="1153545779"/>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90600" y="304800"/>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5" name="TextBox 34"/>
          <p:cNvSpPr txBox="1"/>
          <p:nvPr/>
        </p:nvSpPr>
        <p:spPr>
          <a:xfrm>
            <a:off x="287849" y="2079887"/>
            <a:ext cx="8610600" cy="3339376"/>
          </a:xfrm>
          <a:prstGeom prst="rect">
            <a:avLst/>
          </a:prstGeom>
          <a:noFill/>
        </p:spPr>
        <p:txBody>
          <a:bodyPr wrap="square" rtlCol="0">
            <a:spAutoFit/>
          </a:bodyPr>
          <a:lstStyle/>
          <a:p>
            <a:endParaRPr lang="en-US" sz="2400" b="1" u="sng" dirty="0">
              <a:solidFill>
                <a:srgbClr val="FF0000"/>
              </a:solidFill>
            </a:endParaRPr>
          </a:p>
          <a:p>
            <a:r>
              <a:rPr lang="en-US" sz="2800" b="1" u="sng" dirty="0">
                <a:solidFill>
                  <a:srgbClr val="002060"/>
                </a:solidFill>
              </a:rPr>
              <a:t>Assent: </a:t>
            </a:r>
            <a:r>
              <a:rPr lang="en-US" sz="2100" dirty="0">
                <a:solidFill>
                  <a:schemeClr val="bg1"/>
                </a:solidFill>
              </a:rPr>
              <a:t>This means that you support the proposal, all things considered. </a:t>
            </a:r>
          </a:p>
          <a:p>
            <a:endParaRPr lang="en-US" sz="2100" dirty="0">
              <a:solidFill>
                <a:schemeClr val="bg1"/>
              </a:solidFill>
            </a:endParaRPr>
          </a:p>
          <a:p>
            <a:r>
              <a:rPr lang="en-US" sz="2100" dirty="0">
                <a:solidFill>
                  <a:schemeClr val="bg1"/>
                </a:solidFill>
              </a:rPr>
              <a:t>It does not mean that you are in agreement with every aspect,  but that you have heard the discussion, had a chance to participate in the process of finalizing the proposal, and are prepared to support the proposal. </a:t>
            </a:r>
          </a:p>
          <a:p>
            <a:endParaRPr lang="en-US" sz="2100" dirty="0">
              <a:solidFill>
                <a:schemeClr val="bg1"/>
              </a:solidFill>
            </a:endParaRPr>
          </a:p>
          <a:p>
            <a:r>
              <a:rPr lang="en-US" sz="2100" dirty="0">
                <a:solidFill>
                  <a:schemeClr val="bg1"/>
                </a:solidFill>
              </a:rPr>
              <a:t>Assent is signified by raising your Area’s table card and remaining silent. </a:t>
            </a:r>
          </a:p>
          <a:p>
            <a:r>
              <a:rPr lang="en-US" sz="1200" dirty="0">
                <a:solidFill>
                  <a:schemeClr val="bg1"/>
                </a:solidFill>
              </a:rPr>
              <a:t> </a:t>
            </a:r>
          </a:p>
        </p:txBody>
      </p:sp>
      <p:sp>
        <p:nvSpPr>
          <p:cNvPr id="36" name="Slide Number Placeholder 35"/>
          <p:cNvSpPr>
            <a:spLocks noGrp="1"/>
          </p:cNvSpPr>
          <p:nvPr>
            <p:ph type="sldNum" sz="quarter" idx="12"/>
          </p:nvPr>
        </p:nvSpPr>
        <p:spPr/>
        <p:txBody>
          <a:bodyPr/>
          <a:lstStyle/>
          <a:p>
            <a:fld id="{1784A3B5-0123-4D17-8C25-250C6BCE6077}" type="slidenum">
              <a:rPr lang="en-US" smtClean="0"/>
              <a:pPr/>
              <a:t>20</a:t>
            </a:fld>
            <a:endParaRPr lang="en-US" dirty="0"/>
          </a:p>
        </p:txBody>
      </p:sp>
    </p:spTree>
    <p:extLst>
      <p:ext uri="{BB962C8B-B14F-4D97-AF65-F5344CB8AC3E}">
        <p14:creationId xmlns:p14="http://schemas.microsoft.com/office/powerpoint/2010/main" val="4193642469"/>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90600" y="304800"/>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5" name="TextBox 34"/>
          <p:cNvSpPr txBox="1"/>
          <p:nvPr/>
        </p:nvSpPr>
        <p:spPr>
          <a:xfrm>
            <a:off x="287849" y="2079887"/>
            <a:ext cx="8610600" cy="3370153"/>
          </a:xfrm>
          <a:prstGeom prst="rect">
            <a:avLst/>
          </a:prstGeom>
          <a:noFill/>
        </p:spPr>
        <p:txBody>
          <a:bodyPr wrap="square" rtlCol="0">
            <a:spAutoFit/>
          </a:bodyPr>
          <a:lstStyle/>
          <a:p>
            <a:r>
              <a:rPr lang="en-US" sz="1200" dirty="0">
                <a:solidFill>
                  <a:schemeClr val="bg1"/>
                </a:solidFill>
              </a:rPr>
              <a:t> </a:t>
            </a:r>
          </a:p>
          <a:p>
            <a:r>
              <a:rPr lang="en-US" sz="2100" b="1" u="sng" dirty="0">
                <a:solidFill>
                  <a:schemeClr val="bg1"/>
                </a:solidFill>
              </a:rPr>
              <a:t>There are three degrees of dissent </a:t>
            </a:r>
          </a:p>
          <a:p>
            <a:endParaRPr lang="en-US" sz="1200" dirty="0">
              <a:solidFill>
                <a:schemeClr val="bg1"/>
              </a:solidFill>
            </a:endParaRPr>
          </a:p>
          <a:p>
            <a:pPr marL="800100" lvl="1" indent="-342900">
              <a:buFont typeface="Courier New" panose="02070309020205020404" pitchFamily="49" charset="0"/>
              <a:buChar char="o"/>
            </a:pPr>
            <a:r>
              <a:rPr lang="en-US" sz="2100" b="1" dirty="0">
                <a:solidFill>
                  <a:schemeClr val="bg1"/>
                </a:solidFill>
              </a:rPr>
              <a:t>Assent with Reservations</a:t>
            </a:r>
            <a:r>
              <a:rPr lang="en-US" sz="2100" dirty="0">
                <a:solidFill>
                  <a:schemeClr val="bg1"/>
                </a:solidFill>
              </a:rPr>
              <a:t>: I have some  concerns that needs to be heard. </a:t>
            </a:r>
          </a:p>
          <a:p>
            <a:pPr marL="800100" lvl="1" indent="-342900">
              <a:buFont typeface="Courier New" panose="02070309020205020404" pitchFamily="49" charset="0"/>
              <a:buChar char="o"/>
            </a:pPr>
            <a:endParaRPr lang="en-US" sz="2100" dirty="0">
              <a:solidFill>
                <a:schemeClr val="bg1"/>
              </a:solidFill>
            </a:endParaRPr>
          </a:p>
          <a:p>
            <a:pPr marL="800100" lvl="1" indent="-342900">
              <a:buFont typeface="Courier New" panose="02070309020205020404" pitchFamily="49" charset="0"/>
              <a:buChar char="o"/>
            </a:pPr>
            <a:r>
              <a:rPr lang="en-US" sz="2100" b="1" dirty="0">
                <a:solidFill>
                  <a:schemeClr val="bg1"/>
                </a:solidFill>
              </a:rPr>
              <a:t>Stand Aside</a:t>
            </a:r>
            <a:r>
              <a:rPr lang="en-US" sz="2100" dirty="0">
                <a:solidFill>
                  <a:schemeClr val="bg1"/>
                </a:solidFill>
              </a:rPr>
              <a:t>: I have concerns, but will not stop the group from moving forward. </a:t>
            </a:r>
          </a:p>
          <a:p>
            <a:pPr marL="800100" lvl="1" indent="-342900">
              <a:buFont typeface="Courier New" panose="02070309020205020404" pitchFamily="49" charset="0"/>
              <a:buChar char="o"/>
            </a:pPr>
            <a:endParaRPr lang="en-US" sz="2100" dirty="0">
              <a:solidFill>
                <a:schemeClr val="bg1"/>
              </a:solidFill>
            </a:endParaRPr>
          </a:p>
          <a:p>
            <a:pPr marL="800100" lvl="1" indent="-342900">
              <a:buFont typeface="Courier New" panose="02070309020205020404" pitchFamily="49" charset="0"/>
              <a:buChar char="o"/>
            </a:pPr>
            <a:r>
              <a:rPr lang="en-US" sz="2100" b="1" dirty="0">
                <a:solidFill>
                  <a:schemeClr val="bg1"/>
                </a:solidFill>
              </a:rPr>
              <a:t>Block</a:t>
            </a:r>
            <a:r>
              <a:rPr lang="en-US" sz="2100" dirty="0">
                <a:solidFill>
                  <a:schemeClr val="bg1"/>
                </a:solidFill>
              </a:rPr>
              <a:t>: I have a serious issue with the proposal based on traditions or concepts and will not give my consent.</a:t>
            </a:r>
            <a:r>
              <a:rPr lang="en-US" dirty="0">
                <a:solidFill>
                  <a:schemeClr val="bg1"/>
                </a:solidFill>
              </a:rPr>
              <a:t> </a:t>
            </a:r>
          </a:p>
        </p:txBody>
      </p:sp>
      <p:sp>
        <p:nvSpPr>
          <p:cNvPr id="36" name="Slide Number Placeholder 35"/>
          <p:cNvSpPr>
            <a:spLocks noGrp="1"/>
          </p:cNvSpPr>
          <p:nvPr>
            <p:ph type="sldNum" sz="quarter" idx="12"/>
          </p:nvPr>
        </p:nvSpPr>
        <p:spPr/>
        <p:txBody>
          <a:bodyPr/>
          <a:lstStyle/>
          <a:p>
            <a:fld id="{1784A3B5-0123-4D17-8C25-250C6BCE6077}" type="slidenum">
              <a:rPr lang="en-US" smtClean="0"/>
              <a:pPr/>
              <a:t>21</a:t>
            </a:fld>
            <a:endParaRPr lang="en-US" dirty="0"/>
          </a:p>
        </p:txBody>
      </p:sp>
    </p:spTree>
    <p:extLst>
      <p:ext uri="{BB962C8B-B14F-4D97-AF65-F5344CB8AC3E}">
        <p14:creationId xmlns:p14="http://schemas.microsoft.com/office/powerpoint/2010/main" val="4007315660"/>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90600" y="457200"/>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5" name="TextBox 34"/>
          <p:cNvSpPr txBox="1"/>
          <p:nvPr/>
        </p:nvSpPr>
        <p:spPr>
          <a:xfrm>
            <a:off x="287849" y="2079887"/>
            <a:ext cx="8610600" cy="4154984"/>
          </a:xfrm>
          <a:prstGeom prst="rect">
            <a:avLst/>
          </a:prstGeom>
          <a:noFill/>
        </p:spPr>
        <p:txBody>
          <a:bodyPr wrap="square" rtlCol="0">
            <a:spAutoFit/>
          </a:bodyPr>
          <a:lstStyle/>
          <a:p>
            <a:r>
              <a:rPr lang="en-US" sz="2400" b="1" u="sng" dirty="0">
                <a:solidFill>
                  <a:schemeClr val="bg1"/>
                </a:solidFill>
              </a:rPr>
              <a:t>Three Degrees of Dissent</a:t>
            </a:r>
          </a:p>
          <a:p>
            <a:r>
              <a:rPr lang="en-US" sz="2000" b="1" dirty="0">
                <a:solidFill>
                  <a:schemeClr val="bg1"/>
                </a:solidFill>
              </a:rPr>
              <a:t> </a:t>
            </a:r>
          </a:p>
          <a:p>
            <a:r>
              <a:rPr lang="en-US" sz="2200" b="1" dirty="0">
                <a:solidFill>
                  <a:srgbClr val="FF0000"/>
                </a:solidFill>
              </a:rPr>
              <a:t>Assent with Reservations</a:t>
            </a:r>
            <a:r>
              <a:rPr lang="en-US" sz="2200" dirty="0">
                <a:solidFill>
                  <a:schemeClr val="bg1"/>
                </a:solidFill>
              </a:rPr>
              <a:t>:  Group members are willing to let a proposal pass but desire to register their concerns. </a:t>
            </a:r>
          </a:p>
          <a:p>
            <a:endParaRPr lang="en-US" sz="2200" dirty="0">
              <a:solidFill>
                <a:schemeClr val="bg1"/>
              </a:solidFill>
            </a:endParaRPr>
          </a:p>
          <a:p>
            <a:r>
              <a:rPr lang="en-US" sz="2200" dirty="0">
                <a:solidFill>
                  <a:schemeClr val="bg1"/>
                </a:solidFill>
              </a:rPr>
              <a:t>Assent with reservations  is not materially different from the assent option, but is a way of giving addicts a place to stand so that there is no need to object more strongly. </a:t>
            </a:r>
          </a:p>
          <a:p>
            <a:endParaRPr lang="en-US" sz="2200" dirty="0">
              <a:solidFill>
                <a:schemeClr val="bg1"/>
              </a:solidFill>
            </a:endParaRPr>
          </a:p>
          <a:p>
            <a:r>
              <a:rPr lang="en-US" sz="2200" dirty="0">
                <a:solidFill>
                  <a:schemeClr val="bg1"/>
                </a:solidFill>
              </a:rPr>
              <a:t>The assumption is that the reservations have been heard, and you are simply noting that you can support the proposal and continue to have reservations.      </a:t>
            </a:r>
          </a:p>
        </p:txBody>
      </p:sp>
      <p:sp>
        <p:nvSpPr>
          <p:cNvPr id="36" name="Slide Number Placeholder 35"/>
          <p:cNvSpPr>
            <a:spLocks noGrp="1"/>
          </p:cNvSpPr>
          <p:nvPr>
            <p:ph type="sldNum" sz="quarter" idx="12"/>
          </p:nvPr>
        </p:nvSpPr>
        <p:spPr/>
        <p:txBody>
          <a:bodyPr/>
          <a:lstStyle/>
          <a:p>
            <a:fld id="{1784A3B5-0123-4D17-8C25-250C6BCE6077}" type="slidenum">
              <a:rPr lang="en-US" smtClean="0"/>
              <a:pPr/>
              <a:t>22</a:t>
            </a:fld>
            <a:endParaRPr lang="en-US" dirty="0"/>
          </a:p>
        </p:txBody>
      </p:sp>
    </p:spTree>
    <p:extLst>
      <p:ext uri="{BB962C8B-B14F-4D97-AF65-F5344CB8AC3E}">
        <p14:creationId xmlns:p14="http://schemas.microsoft.com/office/powerpoint/2010/main" val="1938307059"/>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1066800" y="152400"/>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5" name="TextBox 34"/>
          <p:cNvSpPr txBox="1"/>
          <p:nvPr/>
        </p:nvSpPr>
        <p:spPr>
          <a:xfrm>
            <a:off x="222205" y="1847992"/>
            <a:ext cx="8610600" cy="4739759"/>
          </a:xfrm>
          <a:prstGeom prst="rect">
            <a:avLst/>
          </a:prstGeom>
          <a:noFill/>
        </p:spPr>
        <p:txBody>
          <a:bodyPr wrap="square" rtlCol="0">
            <a:spAutoFit/>
          </a:bodyPr>
          <a:lstStyle/>
          <a:p>
            <a:r>
              <a:rPr lang="en-US" sz="2200" b="1" u="sng" dirty="0">
                <a:solidFill>
                  <a:schemeClr val="bg1"/>
                </a:solidFill>
              </a:rPr>
              <a:t>Three Degrees of Dissent</a:t>
            </a:r>
            <a:endParaRPr lang="en-US" sz="2200" u="sng" dirty="0">
              <a:solidFill>
                <a:schemeClr val="bg1"/>
              </a:solidFill>
            </a:endParaRPr>
          </a:p>
          <a:p>
            <a:endParaRPr lang="en-US" sz="900" dirty="0">
              <a:solidFill>
                <a:schemeClr val="bg1"/>
              </a:solidFill>
            </a:endParaRPr>
          </a:p>
          <a:p>
            <a:r>
              <a:rPr lang="en-US" sz="2000" b="1" dirty="0">
                <a:solidFill>
                  <a:srgbClr val="FF0000"/>
                </a:solidFill>
              </a:rPr>
              <a:t>Stand Aside</a:t>
            </a:r>
            <a:r>
              <a:rPr lang="en-US" sz="2000" dirty="0">
                <a:solidFill>
                  <a:schemeClr val="bg1"/>
                </a:solidFill>
              </a:rPr>
              <a:t>: A stand aside may be registered by a group member who has a “serious personal disagreement” with a proposal but is willing to let the proposal pass. </a:t>
            </a:r>
          </a:p>
          <a:p>
            <a:endParaRPr lang="en-US" sz="2000" dirty="0">
              <a:solidFill>
                <a:schemeClr val="bg1"/>
              </a:solidFill>
            </a:endParaRPr>
          </a:p>
          <a:p>
            <a:pPr marL="342900" indent="-342900">
              <a:buFont typeface="Courier New" panose="02070309020205020404" pitchFamily="49" charset="0"/>
              <a:buChar char="o"/>
            </a:pPr>
            <a:r>
              <a:rPr lang="en-US" sz="2000" dirty="0">
                <a:solidFill>
                  <a:schemeClr val="bg1"/>
                </a:solidFill>
              </a:rPr>
              <a:t>Stand Asides do not halt a proposal. The concerns of group members standing aside are usually addressed by modifications to the proposal.</a:t>
            </a:r>
          </a:p>
          <a:p>
            <a:pPr marL="342900" indent="-342900">
              <a:buFont typeface="Courier New" panose="02070309020205020404" pitchFamily="49" charset="0"/>
              <a:buChar char="o"/>
            </a:pPr>
            <a:endParaRPr lang="en-US" sz="2000" dirty="0">
              <a:solidFill>
                <a:schemeClr val="bg1"/>
              </a:solidFill>
            </a:endParaRPr>
          </a:p>
          <a:p>
            <a:pPr marL="342900" indent="-342900">
              <a:buFont typeface="Courier New" panose="02070309020205020404" pitchFamily="49" charset="0"/>
              <a:buChar char="o"/>
            </a:pPr>
            <a:r>
              <a:rPr lang="en-US" sz="2000" dirty="0">
                <a:solidFill>
                  <a:schemeClr val="bg1"/>
                </a:solidFill>
              </a:rPr>
              <a:t>Those who feel they are incapable of adequately understanding or participating in the proposal should vote as Stand Asides.</a:t>
            </a:r>
          </a:p>
          <a:p>
            <a:pPr marL="171450" indent="-171450">
              <a:buFont typeface="Courier New" panose="02070309020205020404" pitchFamily="49" charset="0"/>
              <a:buChar char="o"/>
            </a:pPr>
            <a:endParaRPr lang="en-US" sz="1100" dirty="0">
              <a:solidFill>
                <a:schemeClr val="bg1"/>
              </a:solidFill>
            </a:endParaRPr>
          </a:p>
          <a:p>
            <a:pPr marL="342900" indent="-342900">
              <a:buFont typeface="Courier New" panose="02070309020205020404" pitchFamily="49" charset="0"/>
              <a:buChar char="o"/>
            </a:pPr>
            <a:r>
              <a:rPr lang="en-US" sz="2000" dirty="0">
                <a:solidFill>
                  <a:schemeClr val="bg1"/>
                </a:solidFill>
              </a:rPr>
              <a:t>If &gt;20% of the groups present vote Stand Aside this will indicate a consensus too weak to adopt. </a:t>
            </a:r>
          </a:p>
          <a:p>
            <a:endParaRPr lang="en-US" sz="2000" dirty="0">
              <a:solidFill>
                <a:schemeClr val="bg1"/>
              </a:solidFill>
            </a:endParaRPr>
          </a:p>
          <a:p>
            <a:r>
              <a:rPr lang="en-US" sz="2000" dirty="0">
                <a:solidFill>
                  <a:schemeClr val="bg1"/>
                </a:solidFill>
              </a:rPr>
              <a:t>Once Stand Asides are heard, another Call for Consensus is taken. </a:t>
            </a:r>
            <a:endParaRPr lang="en-US" sz="900" dirty="0">
              <a:solidFill>
                <a:schemeClr val="bg1"/>
              </a:solidFill>
            </a:endParaRPr>
          </a:p>
        </p:txBody>
      </p:sp>
      <p:sp>
        <p:nvSpPr>
          <p:cNvPr id="36" name="Slide Number Placeholder 35"/>
          <p:cNvSpPr>
            <a:spLocks noGrp="1"/>
          </p:cNvSpPr>
          <p:nvPr>
            <p:ph type="sldNum" sz="quarter" idx="12"/>
          </p:nvPr>
        </p:nvSpPr>
        <p:spPr/>
        <p:txBody>
          <a:bodyPr/>
          <a:lstStyle/>
          <a:p>
            <a:fld id="{1784A3B5-0123-4D17-8C25-250C6BCE6077}" type="slidenum">
              <a:rPr lang="en-US" smtClean="0"/>
              <a:pPr/>
              <a:t>23</a:t>
            </a:fld>
            <a:endParaRPr lang="en-US" dirty="0"/>
          </a:p>
        </p:txBody>
      </p:sp>
    </p:spTree>
    <p:extLst>
      <p:ext uri="{BB962C8B-B14F-4D97-AF65-F5344CB8AC3E}">
        <p14:creationId xmlns:p14="http://schemas.microsoft.com/office/powerpoint/2010/main" val="3653368801"/>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1020223" y="228600"/>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5" name="TextBox 34"/>
          <p:cNvSpPr txBox="1"/>
          <p:nvPr/>
        </p:nvSpPr>
        <p:spPr>
          <a:xfrm>
            <a:off x="287849" y="1980186"/>
            <a:ext cx="8856151" cy="4970591"/>
          </a:xfrm>
          <a:prstGeom prst="rect">
            <a:avLst/>
          </a:prstGeom>
          <a:noFill/>
        </p:spPr>
        <p:txBody>
          <a:bodyPr wrap="square" rtlCol="0">
            <a:spAutoFit/>
          </a:bodyPr>
          <a:lstStyle/>
          <a:p>
            <a:r>
              <a:rPr lang="en-US" sz="2200" b="1" u="sng" dirty="0">
                <a:solidFill>
                  <a:schemeClr val="bg1"/>
                </a:solidFill>
              </a:rPr>
              <a:t>Three Degrees of Dissent</a:t>
            </a:r>
          </a:p>
          <a:p>
            <a:r>
              <a:rPr lang="en-US" sz="2000" b="1" dirty="0">
                <a:solidFill>
                  <a:schemeClr val="bg1"/>
                </a:solidFill>
              </a:rPr>
              <a:t> </a:t>
            </a:r>
          </a:p>
          <a:p>
            <a:r>
              <a:rPr lang="en-US" sz="2000" b="1" dirty="0">
                <a:solidFill>
                  <a:srgbClr val="FF0000"/>
                </a:solidFill>
              </a:rPr>
              <a:t>Block</a:t>
            </a:r>
            <a:r>
              <a:rPr lang="en-US" sz="2000" dirty="0">
                <a:solidFill>
                  <a:schemeClr val="bg1"/>
                </a:solidFill>
              </a:rPr>
              <a:t>:  Should be an extreme rare step taken only when a participant honestly believes a Tradition or Concept is directly violated by this proposal or that some very fundamental moral position of the participant is violated. </a:t>
            </a:r>
          </a:p>
          <a:p>
            <a:endParaRPr lang="en-US" sz="2000" dirty="0">
              <a:solidFill>
                <a:schemeClr val="bg1"/>
              </a:solidFill>
            </a:endParaRPr>
          </a:p>
          <a:p>
            <a:pPr marL="342900" indent="-342900">
              <a:buFont typeface="Courier New" panose="02070309020205020404" pitchFamily="49" charset="0"/>
              <a:buChar char="o"/>
            </a:pPr>
            <a:r>
              <a:rPr lang="en-US" sz="2000" dirty="0">
                <a:solidFill>
                  <a:schemeClr val="bg1"/>
                </a:solidFill>
              </a:rPr>
              <a:t>The member who Blocks must be able to articulate which Traditions or Concepts are violated. </a:t>
            </a:r>
          </a:p>
          <a:p>
            <a:pPr marL="171450" indent="-171450">
              <a:buFont typeface="Courier New" panose="02070309020205020404" pitchFamily="49" charset="0"/>
              <a:buChar char="o"/>
            </a:pPr>
            <a:endParaRPr lang="en-US" sz="1100" dirty="0">
              <a:solidFill>
                <a:schemeClr val="bg1"/>
              </a:solidFill>
            </a:endParaRPr>
          </a:p>
          <a:p>
            <a:pPr marL="342900" indent="-342900">
              <a:buFont typeface="Courier New" panose="02070309020205020404" pitchFamily="49" charset="0"/>
              <a:buChar char="o"/>
            </a:pPr>
            <a:r>
              <a:rPr lang="en-US" sz="2000" dirty="0">
                <a:solidFill>
                  <a:schemeClr val="bg1"/>
                </a:solidFill>
              </a:rPr>
              <a:t>Once articulated, a </a:t>
            </a:r>
            <a:r>
              <a:rPr lang="en-US" sz="2000" b="1" dirty="0">
                <a:solidFill>
                  <a:srgbClr val="FF0000"/>
                </a:solidFill>
              </a:rPr>
              <a:t>Test for Consensus </a:t>
            </a:r>
            <a:r>
              <a:rPr lang="en-US" sz="2000" dirty="0">
                <a:solidFill>
                  <a:schemeClr val="bg1"/>
                </a:solidFill>
              </a:rPr>
              <a:t>is taken to validate the Block.</a:t>
            </a:r>
          </a:p>
          <a:p>
            <a:pPr marL="342900" indent="-342900">
              <a:buFont typeface="Courier New" panose="02070309020205020404" pitchFamily="49" charset="0"/>
              <a:buChar char="o"/>
            </a:pPr>
            <a:endParaRPr lang="en-US" sz="2000" dirty="0">
              <a:solidFill>
                <a:schemeClr val="bg1"/>
              </a:solidFill>
            </a:endParaRPr>
          </a:p>
          <a:p>
            <a:pPr marL="342900" indent="-342900">
              <a:buFont typeface="Courier New" panose="02070309020205020404" pitchFamily="49" charset="0"/>
              <a:buChar char="o"/>
            </a:pPr>
            <a:r>
              <a:rPr lang="en-US" sz="2000" dirty="0">
                <a:solidFill>
                  <a:schemeClr val="bg1"/>
                </a:solidFill>
              </a:rPr>
              <a:t>Yes you support the Block or No you do not support the Block.</a:t>
            </a:r>
          </a:p>
          <a:p>
            <a:endParaRPr lang="en-US" sz="2000" dirty="0">
              <a:solidFill>
                <a:schemeClr val="bg1"/>
              </a:solidFill>
            </a:endParaRPr>
          </a:p>
          <a:p>
            <a:pPr algn="ctr"/>
            <a:r>
              <a:rPr lang="en-US" sz="2400" b="1" dirty="0">
                <a:solidFill>
                  <a:schemeClr val="bg1"/>
                </a:solidFill>
              </a:rPr>
              <a:t>=/&gt; 80% Yes is needed to support the Block</a:t>
            </a:r>
          </a:p>
          <a:p>
            <a:pPr algn="ctr"/>
            <a:endParaRPr lang="en-US" sz="2000" dirty="0">
              <a:solidFill>
                <a:schemeClr val="bg1"/>
              </a:solidFill>
            </a:endParaRPr>
          </a:p>
          <a:p>
            <a:r>
              <a:rPr lang="en-US" sz="2000" b="1" i="1" dirty="0">
                <a:solidFill>
                  <a:schemeClr val="bg1"/>
                </a:solidFill>
              </a:rPr>
              <a:t>NOTE: It only requires 1 member to register a Block.   </a:t>
            </a:r>
          </a:p>
        </p:txBody>
      </p:sp>
      <p:sp>
        <p:nvSpPr>
          <p:cNvPr id="36" name="Slide Number Placeholder 35"/>
          <p:cNvSpPr>
            <a:spLocks noGrp="1"/>
          </p:cNvSpPr>
          <p:nvPr>
            <p:ph type="sldNum" sz="quarter" idx="12"/>
          </p:nvPr>
        </p:nvSpPr>
        <p:spPr/>
        <p:txBody>
          <a:bodyPr/>
          <a:lstStyle/>
          <a:p>
            <a:fld id="{1784A3B5-0123-4D17-8C25-250C6BCE6077}" type="slidenum">
              <a:rPr lang="en-US" smtClean="0"/>
              <a:pPr/>
              <a:t>24</a:t>
            </a:fld>
            <a:endParaRPr lang="en-US" dirty="0"/>
          </a:p>
        </p:txBody>
      </p:sp>
    </p:spTree>
    <p:extLst>
      <p:ext uri="{BB962C8B-B14F-4D97-AF65-F5344CB8AC3E}">
        <p14:creationId xmlns:p14="http://schemas.microsoft.com/office/powerpoint/2010/main" val="210857687"/>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05000" y="324512"/>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grpSp>
        <p:nvGrpSpPr>
          <p:cNvPr id="67" name="Group 66"/>
          <p:cNvGrpSpPr>
            <a:grpSpLocks/>
          </p:cNvGrpSpPr>
          <p:nvPr/>
        </p:nvGrpSpPr>
        <p:grpSpPr bwMode="auto">
          <a:xfrm>
            <a:off x="914400" y="1718310"/>
            <a:ext cx="7238999" cy="4507230"/>
            <a:chOff x="24" y="9"/>
            <a:chExt cx="7841" cy="3887"/>
          </a:xfrm>
        </p:grpSpPr>
        <p:grpSp>
          <p:nvGrpSpPr>
            <p:cNvPr id="68" name="Group 67"/>
            <p:cNvGrpSpPr>
              <a:grpSpLocks/>
            </p:cNvGrpSpPr>
            <p:nvPr/>
          </p:nvGrpSpPr>
          <p:grpSpPr bwMode="auto">
            <a:xfrm>
              <a:off x="25" y="390"/>
              <a:ext cx="459" cy="432"/>
              <a:chOff x="25" y="390"/>
              <a:chExt cx="459" cy="432"/>
            </a:xfrm>
          </p:grpSpPr>
          <p:sp>
            <p:nvSpPr>
              <p:cNvPr id="270" name="Freeform 205"/>
              <p:cNvSpPr>
                <a:spLocks/>
              </p:cNvSpPr>
              <p:nvPr/>
            </p:nvSpPr>
            <p:spPr bwMode="auto">
              <a:xfrm>
                <a:off x="25" y="390"/>
                <a:ext cx="459" cy="432"/>
              </a:xfrm>
              <a:custGeom>
                <a:avLst/>
                <a:gdLst>
                  <a:gd name="T0" fmla="+- 0 25 25"/>
                  <a:gd name="T1" fmla="*/ T0 w 459"/>
                  <a:gd name="T2" fmla="+- 0 822 390"/>
                  <a:gd name="T3" fmla="*/ 822 h 432"/>
                  <a:gd name="T4" fmla="+- 0 484 25"/>
                  <a:gd name="T5" fmla="*/ T4 w 459"/>
                  <a:gd name="T6" fmla="+- 0 822 390"/>
                  <a:gd name="T7" fmla="*/ 822 h 432"/>
                  <a:gd name="T8" fmla="+- 0 484 25"/>
                  <a:gd name="T9" fmla="*/ T8 w 459"/>
                  <a:gd name="T10" fmla="+- 0 390 390"/>
                  <a:gd name="T11" fmla="*/ 390 h 432"/>
                  <a:gd name="T12" fmla="+- 0 25 25"/>
                  <a:gd name="T13" fmla="*/ T12 w 459"/>
                  <a:gd name="T14" fmla="+- 0 390 390"/>
                  <a:gd name="T15" fmla="*/ 390 h 432"/>
                  <a:gd name="T16" fmla="+- 0 25 25"/>
                  <a:gd name="T17" fmla="*/ T16 w 459"/>
                  <a:gd name="T18" fmla="+- 0 822 390"/>
                  <a:gd name="T19" fmla="*/ 822 h 432"/>
                </a:gdLst>
                <a:ahLst/>
                <a:cxnLst>
                  <a:cxn ang="0">
                    <a:pos x="T1" y="T3"/>
                  </a:cxn>
                  <a:cxn ang="0">
                    <a:pos x="T5" y="T7"/>
                  </a:cxn>
                  <a:cxn ang="0">
                    <a:pos x="T9" y="T11"/>
                  </a:cxn>
                  <a:cxn ang="0">
                    <a:pos x="T13" y="T15"/>
                  </a:cxn>
                  <a:cxn ang="0">
                    <a:pos x="T17" y="T19"/>
                  </a:cxn>
                </a:cxnLst>
                <a:rect l="0" t="0" r="r" b="b"/>
                <a:pathLst>
                  <a:path w="459" h="432">
                    <a:moveTo>
                      <a:pt x="0" y="432"/>
                    </a:moveTo>
                    <a:lnTo>
                      <a:pt x="459" y="432"/>
                    </a:lnTo>
                    <a:lnTo>
                      <a:pt x="459"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9" name="Group 68"/>
            <p:cNvGrpSpPr>
              <a:grpSpLocks/>
            </p:cNvGrpSpPr>
            <p:nvPr/>
          </p:nvGrpSpPr>
          <p:grpSpPr bwMode="auto">
            <a:xfrm>
              <a:off x="486" y="822"/>
              <a:ext cx="458" cy="432"/>
              <a:chOff x="486" y="822"/>
              <a:chExt cx="458" cy="432"/>
            </a:xfrm>
          </p:grpSpPr>
          <p:sp>
            <p:nvSpPr>
              <p:cNvPr id="269" name="Freeform 203"/>
              <p:cNvSpPr>
                <a:spLocks/>
              </p:cNvSpPr>
              <p:nvPr/>
            </p:nvSpPr>
            <p:spPr bwMode="auto">
              <a:xfrm>
                <a:off x="486" y="822"/>
                <a:ext cx="458" cy="432"/>
              </a:xfrm>
              <a:custGeom>
                <a:avLst/>
                <a:gdLst>
                  <a:gd name="T0" fmla="+- 0 486 486"/>
                  <a:gd name="T1" fmla="*/ T0 w 458"/>
                  <a:gd name="T2" fmla="+- 0 1254 822"/>
                  <a:gd name="T3" fmla="*/ 1254 h 432"/>
                  <a:gd name="T4" fmla="+- 0 944 486"/>
                  <a:gd name="T5" fmla="*/ T4 w 458"/>
                  <a:gd name="T6" fmla="+- 0 1254 822"/>
                  <a:gd name="T7" fmla="*/ 1254 h 432"/>
                  <a:gd name="T8" fmla="+- 0 944 486"/>
                  <a:gd name="T9" fmla="*/ T8 w 458"/>
                  <a:gd name="T10" fmla="+- 0 822 822"/>
                  <a:gd name="T11" fmla="*/ 822 h 432"/>
                  <a:gd name="T12" fmla="+- 0 486 486"/>
                  <a:gd name="T13" fmla="*/ T12 w 458"/>
                  <a:gd name="T14" fmla="+- 0 822 822"/>
                  <a:gd name="T15" fmla="*/ 822 h 432"/>
                  <a:gd name="T16" fmla="+- 0 486 486"/>
                  <a:gd name="T17" fmla="*/ T16 w 458"/>
                  <a:gd name="T18" fmla="+- 0 1254 822"/>
                  <a:gd name="T19" fmla="*/ 1254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0" name="Group 69"/>
            <p:cNvGrpSpPr>
              <a:grpSpLocks/>
            </p:cNvGrpSpPr>
            <p:nvPr/>
          </p:nvGrpSpPr>
          <p:grpSpPr bwMode="auto">
            <a:xfrm>
              <a:off x="24" y="389"/>
              <a:ext cx="458" cy="432"/>
              <a:chOff x="24" y="389"/>
              <a:chExt cx="458" cy="432"/>
            </a:xfrm>
          </p:grpSpPr>
          <p:sp>
            <p:nvSpPr>
              <p:cNvPr id="268" name="Freeform 201"/>
              <p:cNvSpPr>
                <a:spLocks/>
              </p:cNvSpPr>
              <p:nvPr/>
            </p:nvSpPr>
            <p:spPr bwMode="auto">
              <a:xfrm>
                <a:off x="24" y="389"/>
                <a:ext cx="458" cy="432"/>
              </a:xfrm>
              <a:custGeom>
                <a:avLst/>
                <a:gdLst>
                  <a:gd name="T0" fmla="+- 0 24 24"/>
                  <a:gd name="T1" fmla="*/ T0 w 458"/>
                  <a:gd name="T2" fmla="+- 0 821 389"/>
                  <a:gd name="T3" fmla="*/ 821 h 432"/>
                  <a:gd name="T4" fmla="+- 0 482 24"/>
                  <a:gd name="T5" fmla="*/ T4 w 458"/>
                  <a:gd name="T6" fmla="+- 0 821 389"/>
                  <a:gd name="T7" fmla="*/ 821 h 432"/>
                  <a:gd name="T8" fmla="+- 0 482 24"/>
                  <a:gd name="T9" fmla="*/ T8 w 458"/>
                  <a:gd name="T10" fmla="+- 0 389 389"/>
                  <a:gd name="T11" fmla="*/ 389 h 432"/>
                  <a:gd name="T12" fmla="+- 0 24 24"/>
                  <a:gd name="T13" fmla="*/ T12 w 458"/>
                  <a:gd name="T14" fmla="+- 0 389 389"/>
                  <a:gd name="T15" fmla="*/ 389 h 432"/>
                  <a:gd name="T16" fmla="+- 0 24 24"/>
                  <a:gd name="T17" fmla="*/ T16 w 458"/>
                  <a:gd name="T18" fmla="+- 0 821 389"/>
                  <a:gd name="T19" fmla="*/ 821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solidFill>
                <a:srgbClr val="CACC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1" name="Group 70"/>
            <p:cNvGrpSpPr>
              <a:grpSpLocks/>
            </p:cNvGrpSpPr>
            <p:nvPr/>
          </p:nvGrpSpPr>
          <p:grpSpPr bwMode="auto">
            <a:xfrm>
              <a:off x="25" y="390"/>
              <a:ext cx="459" cy="432"/>
              <a:chOff x="25" y="390"/>
              <a:chExt cx="459" cy="432"/>
            </a:xfrm>
          </p:grpSpPr>
          <p:sp>
            <p:nvSpPr>
              <p:cNvPr id="267" name="Freeform 199"/>
              <p:cNvSpPr>
                <a:spLocks/>
              </p:cNvSpPr>
              <p:nvPr/>
            </p:nvSpPr>
            <p:spPr bwMode="auto">
              <a:xfrm>
                <a:off x="25" y="390"/>
                <a:ext cx="459" cy="432"/>
              </a:xfrm>
              <a:custGeom>
                <a:avLst/>
                <a:gdLst>
                  <a:gd name="T0" fmla="+- 0 25 25"/>
                  <a:gd name="T1" fmla="*/ T0 w 459"/>
                  <a:gd name="T2" fmla="+- 0 822 390"/>
                  <a:gd name="T3" fmla="*/ 822 h 432"/>
                  <a:gd name="T4" fmla="+- 0 484 25"/>
                  <a:gd name="T5" fmla="*/ T4 w 459"/>
                  <a:gd name="T6" fmla="+- 0 822 390"/>
                  <a:gd name="T7" fmla="*/ 822 h 432"/>
                  <a:gd name="T8" fmla="+- 0 484 25"/>
                  <a:gd name="T9" fmla="*/ T8 w 459"/>
                  <a:gd name="T10" fmla="+- 0 390 390"/>
                  <a:gd name="T11" fmla="*/ 390 h 432"/>
                  <a:gd name="T12" fmla="+- 0 25 25"/>
                  <a:gd name="T13" fmla="*/ T12 w 459"/>
                  <a:gd name="T14" fmla="+- 0 390 390"/>
                  <a:gd name="T15" fmla="*/ 390 h 432"/>
                  <a:gd name="T16" fmla="+- 0 25 25"/>
                  <a:gd name="T17" fmla="*/ T16 w 459"/>
                  <a:gd name="T18" fmla="+- 0 822 390"/>
                  <a:gd name="T19" fmla="*/ 822 h 432"/>
                </a:gdLst>
                <a:ahLst/>
                <a:cxnLst>
                  <a:cxn ang="0">
                    <a:pos x="T1" y="T3"/>
                  </a:cxn>
                  <a:cxn ang="0">
                    <a:pos x="T5" y="T7"/>
                  </a:cxn>
                  <a:cxn ang="0">
                    <a:pos x="T9" y="T11"/>
                  </a:cxn>
                  <a:cxn ang="0">
                    <a:pos x="T13" y="T15"/>
                  </a:cxn>
                  <a:cxn ang="0">
                    <a:pos x="T17" y="T19"/>
                  </a:cxn>
                </a:cxnLst>
                <a:rect l="0" t="0" r="r" b="b"/>
                <a:pathLst>
                  <a:path w="459" h="432">
                    <a:moveTo>
                      <a:pt x="0" y="432"/>
                    </a:moveTo>
                    <a:lnTo>
                      <a:pt x="459" y="432"/>
                    </a:lnTo>
                    <a:lnTo>
                      <a:pt x="459"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2" name="Group 71"/>
            <p:cNvGrpSpPr>
              <a:grpSpLocks/>
            </p:cNvGrpSpPr>
            <p:nvPr/>
          </p:nvGrpSpPr>
          <p:grpSpPr bwMode="auto">
            <a:xfrm>
              <a:off x="485" y="821"/>
              <a:ext cx="458" cy="432"/>
              <a:chOff x="485" y="821"/>
              <a:chExt cx="458" cy="432"/>
            </a:xfrm>
          </p:grpSpPr>
          <p:sp>
            <p:nvSpPr>
              <p:cNvPr id="266" name="Freeform 197"/>
              <p:cNvSpPr>
                <a:spLocks/>
              </p:cNvSpPr>
              <p:nvPr/>
            </p:nvSpPr>
            <p:spPr bwMode="auto">
              <a:xfrm>
                <a:off x="485" y="821"/>
                <a:ext cx="458" cy="432"/>
              </a:xfrm>
              <a:custGeom>
                <a:avLst/>
                <a:gdLst>
                  <a:gd name="T0" fmla="+- 0 485 485"/>
                  <a:gd name="T1" fmla="*/ T0 w 458"/>
                  <a:gd name="T2" fmla="+- 0 1253 821"/>
                  <a:gd name="T3" fmla="*/ 1253 h 432"/>
                  <a:gd name="T4" fmla="+- 0 943 485"/>
                  <a:gd name="T5" fmla="*/ T4 w 458"/>
                  <a:gd name="T6" fmla="+- 0 1253 821"/>
                  <a:gd name="T7" fmla="*/ 1253 h 432"/>
                  <a:gd name="T8" fmla="+- 0 943 485"/>
                  <a:gd name="T9" fmla="*/ T8 w 458"/>
                  <a:gd name="T10" fmla="+- 0 821 821"/>
                  <a:gd name="T11" fmla="*/ 821 h 432"/>
                  <a:gd name="T12" fmla="+- 0 485 485"/>
                  <a:gd name="T13" fmla="*/ T12 w 458"/>
                  <a:gd name="T14" fmla="+- 0 821 821"/>
                  <a:gd name="T15" fmla="*/ 821 h 432"/>
                  <a:gd name="T16" fmla="+- 0 485 485"/>
                  <a:gd name="T17" fmla="*/ T16 w 458"/>
                  <a:gd name="T18" fmla="+- 0 1253 821"/>
                  <a:gd name="T19" fmla="*/ 1253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3" name="Group 72"/>
            <p:cNvGrpSpPr>
              <a:grpSpLocks/>
            </p:cNvGrpSpPr>
            <p:nvPr/>
          </p:nvGrpSpPr>
          <p:grpSpPr bwMode="auto">
            <a:xfrm>
              <a:off x="486" y="822"/>
              <a:ext cx="458" cy="432"/>
              <a:chOff x="486" y="822"/>
              <a:chExt cx="458" cy="432"/>
            </a:xfrm>
          </p:grpSpPr>
          <p:sp>
            <p:nvSpPr>
              <p:cNvPr id="265" name="Freeform 195"/>
              <p:cNvSpPr>
                <a:spLocks/>
              </p:cNvSpPr>
              <p:nvPr/>
            </p:nvSpPr>
            <p:spPr bwMode="auto">
              <a:xfrm>
                <a:off x="486" y="822"/>
                <a:ext cx="458" cy="432"/>
              </a:xfrm>
              <a:custGeom>
                <a:avLst/>
                <a:gdLst>
                  <a:gd name="T0" fmla="+- 0 486 486"/>
                  <a:gd name="T1" fmla="*/ T0 w 458"/>
                  <a:gd name="T2" fmla="+- 0 1254 822"/>
                  <a:gd name="T3" fmla="*/ 1254 h 432"/>
                  <a:gd name="T4" fmla="+- 0 944 486"/>
                  <a:gd name="T5" fmla="*/ T4 w 458"/>
                  <a:gd name="T6" fmla="+- 0 1254 822"/>
                  <a:gd name="T7" fmla="*/ 1254 h 432"/>
                  <a:gd name="T8" fmla="+- 0 944 486"/>
                  <a:gd name="T9" fmla="*/ T8 w 458"/>
                  <a:gd name="T10" fmla="+- 0 822 822"/>
                  <a:gd name="T11" fmla="*/ 822 h 432"/>
                  <a:gd name="T12" fmla="+- 0 486 486"/>
                  <a:gd name="T13" fmla="*/ T12 w 458"/>
                  <a:gd name="T14" fmla="+- 0 822 822"/>
                  <a:gd name="T15" fmla="*/ 822 h 432"/>
                  <a:gd name="T16" fmla="+- 0 486 486"/>
                  <a:gd name="T17" fmla="*/ T16 w 458"/>
                  <a:gd name="T18" fmla="+- 0 1254 822"/>
                  <a:gd name="T19" fmla="*/ 1254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4" name="Group 73"/>
            <p:cNvGrpSpPr>
              <a:grpSpLocks/>
            </p:cNvGrpSpPr>
            <p:nvPr/>
          </p:nvGrpSpPr>
          <p:grpSpPr bwMode="auto">
            <a:xfrm>
              <a:off x="2981" y="10"/>
              <a:ext cx="2165" cy="439"/>
              <a:chOff x="2981" y="10"/>
              <a:chExt cx="2165" cy="439"/>
            </a:xfrm>
          </p:grpSpPr>
          <p:sp>
            <p:nvSpPr>
              <p:cNvPr id="264" name="Freeform 193"/>
              <p:cNvSpPr>
                <a:spLocks/>
              </p:cNvSpPr>
              <p:nvPr/>
            </p:nvSpPr>
            <p:spPr bwMode="auto">
              <a:xfrm>
                <a:off x="2981" y="10"/>
                <a:ext cx="2165" cy="439"/>
              </a:xfrm>
              <a:custGeom>
                <a:avLst/>
                <a:gdLst>
                  <a:gd name="T0" fmla="+- 0 2981 2981"/>
                  <a:gd name="T1" fmla="*/ T0 w 2165"/>
                  <a:gd name="T2" fmla="+- 0 449 10"/>
                  <a:gd name="T3" fmla="*/ 449 h 439"/>
                  <a:gd name="T4" fmla="+- 0 5146 2981"/>
                  <a:gd name="T5" fmla="*/ T4 w 2165"/>
                  <a:gd name="T6" fmla="+- 0 449 10"/>
                  <a:gd name="T7" fmla="*/ 449 h 439"/>
                  <a:gd name="T8" fmla="+- 0 5146 2981"/>
                  <a:gd name="T9" fmla="*/ T8 w 2165"/>
                  <a:gd name="T10" fmla="+- 0 10 10"/>
                  <a:gd name="T11" fmla="*/ 10 h 439"/>
                  <a:gd name="T12" fmla="+- 0 2981 2981"/>
                  <a:gd name="T13" fmla="*/ T12 w 2165"/>
                  <a:gd name="T14" fmla="+- 0 10 10"/>
                  <a:gd name="T15" fmla="*/ 10 h 439"/>
                  <a:gd name="T16" fmla="+- 0 2981 2981"/>
                  <a:gd name="T17" fmla="*/ T16 w 2165"/>
                  <a:gd name="T18" fmla="+- 0 449 10"/>
                  <a:gd name="T19" fmla="*/ 449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5" name="Group 74"/>
            <p:cNvGrpSpPr>
              <a:grpSpLocks/>
            </p:cNvGrpSpPr>
            <p:nvPr/>
          </p:nvGrpSpPr>
          <p:grpSpPr bwMode="auto">
            <a:xfrm>
              <a:off x="2902" y="199"/>
              <a:ext cx="10" cy="22"/>
              <a:chOff x="2902" y="199"/>
              <a:chExt cx="10" cy="22"/>
            </a:xfrm>
          </p:grpSpPr>
          <p:sp>
            <p:nvSpPr>
              <p:cNvPr id="263" name="Freeform 191"/>
              <p:cNvSpPr>
                <a:spLocks/>
              </p:cNvSpPr>
              <p:nvPr/>
            </p:nvSpPr>
            <p:spPr bwMode="auto">
              <a:xfrm>
                <a:off x="2902" y="199"/>
                <a:ext cx="10" cy="22"/>
              </a:xfrm>
              <a:custGeom>
                <a:avLst/>
                <a:gdLst>
                  <a:gd name="T0" fmla="+- 0 2902 2902"/>
                  <a:gd name="T1" fmla="*/ T0 w 10"/>
                  <a:gd name="T2" fmla="+- 0 199 199"/>
                  <a:gd name="T3" fmla="*/ 199 h 22"/>
                  <a:gd name="T4" fmla="+- 0 2902 2902"/>
                  <a:gd name="T5" fmla="*/ T4 w 10"/>
                  <a:gd name="T6" fmla="+- 0 221 199"/>
                  <a:gd name="T7" fmla="*/ 221 h 22"/>
                  <a:gd name="T8" fmla="+- 0 2912 2902"/>
                  <a:gd name="T9" fmla="*/ T8 w 10"/>
                  <a:gd name="T10" fmla="+- 0 220 199"/>
                  <a:gd name="T11" fmla="*/ 220 h 22"/>
                  <a:gd name="T12" fmla="+- 0 2902 2902"/>
                  <a:gd name="T13" fmla="*/ T12 w 10"/>
                  <a:gd name="T14" fmla="+- 0 199 199"/>
                  <a:gd name="T15" fmla="*/ 199 h 22"/>
                </a:gdLst>
                <a:ahLst/>
                <a:cxnLst>
                  <a:cxn ang="0">
                    <a:pos x="T1" y="T3"/>
                  </a:cxn>
                  <a:cxn ang="0">
                    <a:pos x="T5" y="T7"/>
                  </a:cxn>
                  <a:cxn ang="0">
                    <a:pos x="T9" y="T11"/>
                  </a:cxn>
                  <a:cxn ang="0">
                    <a:pos x="T13" y="T15"/>
                  </a:cxn>
                </a:cxnLst>
                <a:rect l="0" t="0" r="r" b="b"/>
                <a:pathLst>
                  <a:path w="10" h="22">
                    <a:moveTo>
                      <a:pt x="0" y="0"/>
                    </a:moveTo>
                    <a:lnTo>
                      <a:pt x="0" y="22"/>
                    </a:lnTo>
                    <a:lnTo>
                      <a:pt x="10" y="21"/>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6" name="Group 75"/>
            <p:cNvGrpSpPr>
              <a:grpSpLocks/>
            </p:cNvGrpSpPr>
            <p:nvPr/>
          </p:nvGrpSpPr>
          <p:grpSpPr bwMode="auto">
            <a:xfrm>
              <a:off x="2981" y="686"/>
              <a:ext cx="2165" cy="440"/>
              <a:chOff x="2981" y="686"/>
              <a:chExt cx="2165" cy="440"/>
            </a:xfrm>
          </p:grpSpPr>
          <p:sp>
            <p:nvSpPr>
              <p:cNvPr id="262" name="Freeform 189"/>
              <p:cNvSpPr>
                <a:spLocks/>
              </p:cNvSpPr>
              <p:nvPr/>
            </p:nvSpPr>
            <p:spPr bwMode="auto">
              <a:xfrm>
                <a:off x="2981" y="686"/>
                <a:ext cx="2165" cy="440"/>
              </a:xfrm>
              <a:custGeom>
                <a:avLst/>
                <a:gdLst>
                  <a:gd name="T0" fmla="+- 0 2981 2981"/>
                  <a:gd name="T1" fmla="*/ T0 w 2165"/>
                  <a:gd name="T2" fmla="+- 0 1126 686"/>
                  <a:gd name="T3" fmla="*/ 1126 h 440"/>
                  <a:gd name="T4" fmla="+- 0 5146 2981"/>
                  <a:gd name="T5" fmla="*/ T4 w 2165"/>
                  <a:gd name="T6" fmla="+- 0 1126 686"/>
                  <a:gd name="T7" fmla="*/ 1126 h 440"/>
                  <a:gd name="T8" fmla="+- 0 5146 2981"/>
                  <a:gd name="T9" fmla="*/ T8 w 2165"/>
                  <a:gd name="T10" fmla="+- 0 686 686"/>
                  <a:gd name="T11" fmla="*/ 686 h 440"/>
                  <a:gd name="T12" fmla="+- 0 2981 2981"/>
                  <a:gd name="T13" fmla="*/ T12 w 2165"/>
                  <a:gd name="T14" fmla="+- 0 686 686"/>
                  <a:gd name="T15" fmla="*/ 686 h 440"/>
                  <a:gd name="T16" fmla="+- 0 2981 2981"/>
                  <a:gd name="T17" fmla="*/ T16 w 2165"/>
                  <a:gd name="T18" fmla="+- 0 1126 686"/>
                  <a:gd name="T19" fmla="*/ 1126 h 440"/>
                </a:gdLst>
                <a:ahLst/>
                <a:cxnLst>
                  <a:cxn ang="0">
                    <a:pos x="T1" y="T3"/>
                  </a:cxn>
                  <a:cxn ang="0">
                    <a:pos x="T5" y="T7"/>
                  </a:cxn>
                  <a:cxn ang="0">
                    <a:pos x="T9" y="T11"/>
                  </a:cxn>
                  <a:cxn ang="0">
                    <a:pos x="T13" y="T15"/>
                  </a:cxn>
                  <a:cxn ang="0">
                    <a:pos x="T17" y="T19"/>
                  </a:cxn>
                </a:cxnLst>
                <a:rect l="0" t="0" r="r" b="b"/>
                <a:pathLst>
                  <a:path w="2165" h="440">
                    <a:moveTo>
                      <a:pt x="0" y="440"/>
                    </a:moveTo>
                    <a:lnTo>
                      <a:pt x="2165" y="440"/>
                    </a:lnTo>
                    <a:lnTo>
                      <a:pt x="2165" y="0"/>
                    </a:lnTo>
                    <a:lnTo>
                      <a:pt x="0" y="0"/>
                    </a:lnTo>
                    <a:lnTo>
                      <a:pt x="0" y="440"/>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7" name="Group 76"/>
            <p:cNvGrpSpPr>
              <a:grpSpLocks/>
            </p:cNvGrpSpPr>
            <p:nvPr/>
          </p:nvGrpSpPr>
          <p:grpSpPr bwMode="auto">
            <a:xfrm>
              <a:off x="2981" y="1363"/>
              <a:ext cx="2165" cy="439"/>
              <a:chOff x="2981" y="1363"/>
              <a:chExt cx="2165" cy="439"/>
            </a:xfrm>
          </p:grpSpPr>
          <p:sp>
            <p:nvSpPr>
              <p:cNvPr id="261" name="Freeform 187"/>
              <p:cNvSpPr>
                <a:spLocks/>
              </p:cNvSpPr>
              <p:nvPr/>
            </p:nvSpPr>
            <p:spPr bwMode="auto">
              <a:xfrm>
                <a:off x="2981" y="1363"/>
                <a:ext cx="2165" cy="439"/>
              </a:xfrm>
              <a:custGeom>
                <a:avLst/>
                <a:gdLst>
                  <a:gd name="T0" fmla="+- 0 2981 2981"/>
                  <a:gd name="T1" fmla="*/ T0 w 2165"/>
                  <a:gd name="T2" fmla="+- 0 1802 1363"/>
                  <a:gd name="T3" fmla="*/ 1802 h 439"/>
                  <a:gd name="T4" fmla="+- 0 5146 2981"/>
                  <a:gd name="T5" fmla="*/ T4 w 2165"/>
                  <a:gd name="T6" fmla="+- 0 1802 1363"/>
                  <a:gd name="T7" fmla="*/ 1802 h 439"/>
                  <a:gd name="T8" fmla="+- 0 5146 2981"/>
                  <a:gd name="T9" fmla="*/ T8 w 2165"/>
                  <a:gd name="T10" fmla="+- 0 1363 1363"/>
                  <a:gd name="T11" fmla="*/ 1363 h 439"/>
                  <a:gd name="T12" fmla="+- 0 2981 2981"/>
                  <a:gd name="T13" fmla="*/ T12 w 2165"/>
                  <a:gd name="T14" fmla="+- 0 1363 1363"/>
                  <a:gd name="T15" fmla="*/ 1363 h 439"/>
                  <a:gd name="T16" fmla="+- 0 2981 2981"/>
                  <a:gd name="T17" fmla="*/ T16 w 2165"/>
                  <a:gd name="T18" fmla="+- 0 1802 1363"/>
                  <a:gd name="T19" fmla="*/ 1802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8" name="Group 77"/>
            <p:cNvGrpSpPr>
              <a:grpSpLocks/>
            </p:cNvGrpSpPr>
            <p:nvPr/>
          </p:nvGrpSpPr>
          <p:grpSpPr bwMode="auto">
            <a:xfrm>
              <a:off x="5933" y="1558"/>
              <a:ext cx="64" cy="29"/>
              <a:chOff x="5933" y="1558"/>
              <a:chExt cx="64" cy="29"/>
            </a:xfrm>
          </p:grpSpPr>
          <p:sp>
            <p:nvSpPr>
              <p:cNvPr id="260" name="Freeform 185"/>
              <p:cNvSpPr>
                <a:spLocks/>
              </p:cNvSpPr>
              <p:nvPr/>
            </p:nvSpPr>
            <p:spPr bwMode="auto">
              <a:xfrm>
                <a:off x="5933" y="1558"/>
                <a:ext cx="64" cy="29"/>
              </a:xfrm>
              <a:custGeom>
                <a:avLst/>
                <a:gdLst>
                  <a:gd name="T0" fmla="+- 0 5997 5933"/>
                  <a:gd name="T1" fmla="*/ T0 w 64"/>
                  <a:gd name="T2" fmla="+- 0 1558 1558"/>
                  <a:gd name="T3" fmla="*/ 1558 h 29"/>
                  <a:gd name="T4" fmla="+- 0 5941 5933"/>
                  <a:gd name="T5" fmla="*/ T4 w 64"/>
                  <a:gd name="T6" fmla="+- 0 1568 1558"/>
                  <a:gd name="T7" fmla="*/ 1568 h 29"/>
                  <a:gd name="T8" fmla="+- 0 5933 5933"/>
                  <a:gd name="T9" fmla="*/ T8 w 64"/>
                  <a:gd name="T10" fmla="+- 0 1568 1558"/>
                  <a:gd name="T11" fmla="*/ 1568 h 29"/>
                  <a:gd name="T12" fmla="+- 0 5933 5933"/>
                  <a:gd name="T13" fmla="*/ T12 w 64"/>
                  <a:gd name="T14" fmla="+- 0 1587 1558"/>
                  <a:gd name="T15" fmla="*/ 1587 h 29"/>
                  <a:gd name="T16" fmla="+- 0 5997 5933"/>
                  <a:gd name="T17" fmla="*/ T16 w 64"/>
                  <a:gd name="T18" fmla="+- 0 1558 1558"/>
                  <a:gd name="T19" fmla="*/ 1558 h 29"/>
                </a:gdLst>
                <a:ahLst/>
                <a:cxnLst>
                  <a:cxn ang="0">
                    <a:pos x="T1" y="T3"/>
                  </a:cxn>
                  <a:cxn ang="0">
                    <a:pos x="T5" y="T7"/>
                  </a:cxn>
                  <a:cxn ang="0">
                    <a:pos x="T9" y="T11"/>
                  </a:cxn>
                  <a:cxn ang="0">
                    <a:pos x="T13" y="T15"/>
                  </a:cxn>
                  <a:cxn ang="0">
                    <a:pos x="T17" y="T19"/>
                  </a:cxn>
                </a:cxnLst>
                <a:rect l="0" t="0" r="r" b="b"/>
                <a:pathLst>
                  <a:path w="64" h="29">
                    <a:moveTo>
                      <a:pt x="64" y="0"/>
                    </a:moveTo>
                    <a:lnTo>
                      <a:pt x="8" y="10"/>
                    </a:lnTo>
                    <a:lnTo>
                      <a:pt x="0" y="10"/>
                    </a:lnTo>
                    <a:lnTo>
                      <a:pt x="0" y="29"/>
                    </a:lnTo>
                    <a:lnTo>
                      <a:pt x="6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9" name="Group 78"/>
            <p:cNvGrpSpPr>
              <a:grpSpLocks/>
            </p:cNvGrpSpPr>
            <p:nvPr/>
          </p:nvGrpSpPr>
          <p:grpSpPr bwMode="auto">
            <a:xfrm>
              <a:off x="5933" y="1531"/>
              <a:ext cx="7" cy="19"/>
              <a:chOff x="5933" y="1531"/>
              <a:chExt cx="7" cy="19"/>
            </a:xfrm>
          </p:grpSpPr>
          <p:sp>
            <p:nvSpPr>
              <p:cNvPr id="259" name="Freeform 183"/>
              <p:cNvSpPr>
                <a:spLocks/>
              </p:cNvSpPr>
              <p:nvPr/>
            </p:nvSpPr>
            <p:spPr bwMode="auto">
              <a:xfrm>
                <a:off x="5933" y="1531"/>
                <a:ext cx="7" cy="19"/>
              </a:xfrm>
              <a:custGeom>
                <a:avLst/>
                <a:gdLst>
                  <a:gd name="T0" fmla="+- 0 5933 5933"/>
                  <a:gd name="T1" fmla="*/ T0 w 7"/>
                  <a:gd name="T2" fmla="+- 0 1531 1531"/>
                  <a:gd name="T3" fmla="*/ 1531 h 19"/>
                  <a:gd name="T4" fmla="+- 0 5933 5933"/>
                  <a:gd name="T5" fmla="*/ T4 w 7"/>
                  <a:gd name="T6" fmla="+- 0 1550 1531"/>
                  <a:gd name="T7" fmla="*/ 1550 h 19"/>
                  <a:gd name="T8" fmla="+- 0 5940 5933"/>
                  <a:gd name="T9" fmla="*/ T8 w 7"/>
                  <a:gd name="T10" fmla="+- 0 1550 1531"/>
                  <a:gd name="T11" fmla="*/ 1550 h 19"/>
                  <a:gd name="T12" fmla="+- 0 5933 5933"/>
                  <a:gd name="T13" fmla="*/ T12 w 7"/>
                  <a:gd name="T14" fmla="+- 0 1531 1531"/>
                  <a:gd name="T15" fmla="*/ 1531 h 19"/>
                </a:gdLst>
                <a:ahLst/>
                <a:cxnLst>
                  <a:cxn ang="0">
                    <a:pos x="T1" y="T3"/>
                  </a:cxn>
                  <a:cxn ang="0">
                    <a:pos x="T5" y="T7"/>
                  </a:cxn>
                  <a:cxn ang="0">
                    <a:pos x="T9" y="T11"/>
                  </a:cxn>
                  <a:cxn ang="0">
                    <a:pos x="T13" y="T15"/>
                  </a:cxn>
                </a:cxnLst>
                <a:rect l="0" t="0" r="r" b="b"/>
                <a:pathLst>
                  <a:path w="7" h="19">
                    <a:moveTo>
                      <a:pt x="0" y="0"/>
                    </a:moveTo>
                    <a:lnTo>
                      <a:pt x="0" y="19"/>
                    </a:lnTo>
                    <a:lnTo>
                      <a:pt x="7" y="19"/>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0" name="Group 79"/>
            <p:cNvGrpSpPr>
              <a:grpSpLocks/>
            </p:cNvGrpSpPr>
            <p:nvPr/>
          </p:nvGrpSpPr>
          <p:grpSpPr bwMode="auto">
            <a:xfrm>
              <a:off x="5146" y="1550"/>
              <a:ext cx="852" cy="2"/>
              <a:chOff x="5146" y="1550"/>
              <a:chExt cx="852" cy="2"/>
            </a:xfrm>
          </p:grpSpPr>
          <p:sp>
            <p:nvSpPr>
              <p:cNvPr id="258" name="Freeform 181"/>
              <p:cNvSpPr>
                <a:spLocks/>
              </p:cNvSpPr>
              <p:nvPr/>
            </p:nvSpPr>
            <p:spPr bwMode="auto">
              <a:xfrm>
                <a:off x="5146" y="1550"/>
                <a:ext cx="852" cy="2"/>
              </a:xfrm>
              <a:custGeom>
                <a:avLst/>
                <a:gdLst>
                  <a:gd name="T0" fmla="+- 0 5146 5146"/>
                  <a:gd name="T1" fmla="*/ T0 w 852"/>
                  <a:gd name="T2" fmla="+- 0 5998 5146"/>
                  <a:gd name="T3" fmla="*/ T2 w 852"/>
                </a:gdLst>
                <a:ahLst/>
                <a:cxnLst>
                  <a:cxn ang="0">
                    <a:pos x="T1" y="0"/>
                  </a:cxn>
                  <a:cxn ang="0">
                    <a:pos x="T3" y="0"/>
                  </a:cxn>
                </a:cxnLst>
                <a:rect l="0" t="0" r="r" b="b"/>
                <a:pathLst>
                  <a:path w="852">
                    <a:moveTo>
                      <a:pt x="0" y="0"/>
                    </a:moveTo>
                    <a:lnTo>
                      <a:pt x="852" y="0"/>
                    </a:lnTo>
                  </a:path>
                </a:pathLst>
              </a:custGeom>
              <a:noFill/>
              <a:ln w="2565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1" name="Group 80"/>
            <p:cNvGrpSpPr>
              <a:grpSpLocks/>
            </p:cNvGrpSpPr>
            <p:nvPr/>
          </p:nvGrpSpPr>
          <p:grpSpPr bwMode="auto">
            <a:xfrm>
              <a:off x="5147" y="1561"/>
              <a:ext cx="794" cy="2"/>
              <a:chOff x="5147" y="1561"/>
              <a:chExt cx="794" cy="2"/>
            </a:xfrm>
          </p:grpSpPr>
          <p:sp>
            <p:nvSpPr>
              <p:cNvPr id="257" name="Freeform 179"/>
              <p:cNvSpPr>
                <a:spLocks/>
              </p:cNvSpPr>
              <p:nvPr/>
            </p:nvSpPr>
            <p:spPr bwMode="auto">
              <a:xfrm>
                <a:off x="5147" y="1561"/>
                <a:ext cx="794" cy="2"/>
              </a:xfrm>
              <a:custGeom>
                <a:avLst/>
                <a:gdLst>
                  <a:gd name="T0" fmla="+- 0 5147 5147"/>
                  <a:gd name="T1" fmla="*/ T0 w 794"/>
                  <a:gd name="T2" fmla="+- 0 5941 5147"/>
                  <a:gd name="T3" fmla="*/ T2 w 794"/>
                </a:gdLst>
                <a:ahLst/>
                <a:cxnLst>
                  <a:cxn ang="0">
                    <a:pos x="T1" y="0"/>
                  </a:cxn>
                  <a:cxn ang="0">
                    <a:pos x="T3" y="0"/>
                  </a:cxn>
                </a:cxnLst>
                <a:rect l="0" t="0" r="r" b="b"/>
                <a:pathLst>
                  <a:path w="794">
                    <a:moveTo>
                      <a:pt x="0" y="0"/>
                    </a:moveTo>
                    <a:lnTo>
                      <a:pt x="794" y="0"/>
                    </a:lnTo>
                  </a:path>
                </a:pathLst>
              </a:custGeom>
              <a:noFill/>
              <a:ln w="13716">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2" name="Group 81"/>
            <p:cNvGrpSpPr>
              <a:grpSpLocks/>
            </p:cNvGrpSpPr>
            <p:nvPr/>
          </p:nvGrpSpPr>
          <p:grpSpPr bwMode="auto">
            <a:xfrm>
              <a:off x="1981" y="1560"/>
              <a:ext cx="1001" cy="2"/>
              <a:chOff x="1981" y="1560"/>
              <a:chExt cx="1001" cy="2"/>
            </a:xfrm>
          </p:grpSpPr>
          <p:sp>
            <p:nvSpPr>
              <p:cNvPr id="256" name="Freeform 177"/>
              <p:cNvSpPr>
                <a:spLocks/>
              </p:cNvSpPr>
              <p:nvPr/>
            </p:nvSpPr>
            <p:spPr bwMode="auto">
              <a:xfrm>
                <a:off x="1981" y="1560"/>
                <a:ext cx="1001" cy="2"/>
              </a:xfrm>
              <a:custGeom>
                <a:avLst/>
                <a:gdLst>
                  <a:gd name="T0" fmla="+- 0 1981 1981"/>
                  <a:gd name="T1" fmla="*/ T0 w 1001"/>
                  <a:gd name="T2" fmla="+- 0 2982 1981"/>
                  <a:gd name="T3" fmla="*/ T2 w 1001"/>
                </a:gdLst>
                <a:ahLst/>
                <a:cxnLst>
                  <a:cxn ang="0">
                    <a:pos x="T1" y="0"/>
                  </a:cxn>
                  <a:cxn ang="0">
                    <a:pos x="T3" y="0"/>
                  </a:cxn>
                </a:cxnLst>
                <a:rect l="0" t="0" r="r" b="b"/>
                <a:pathLst>
                  <a:path w="1001">
                    <a:moveTo>
                      <a:pt x="0" y="0"/>
                    </a:moveTo>
                    <a:lnTo>
                      <a:pt x="1001" y="0"/>
                    </a:lnTo>
                  </a:path>
                </a:pathLst>
              </a:custGeom>
              <a:noFill/>
              <a:ln w="1524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3" name="Group 82"/>
            <p:cNvGrpSpPr>
              <a:grpSpLocks/>
            </p:cNvGrpSpPr>
            <p:nvPr/>
          </p:nvGrpSpPr>
          <p:grpSpPr bwMode="auto">
            <a:xfrm>
              <a:off x="1930" y="1531"/>
              <a:ext cx="59" cy="58"/>
              <a:chOff x="1930" y="1531"/>
              <a:chExt cx="59" cy="58"/>
            </a:xfrm>
          </p:grpSpPr>
          <p:sp>
            <p:nvSpPr>
              <p:cNvPr id="255" name="Freeform 175"/>
              <p:cNvSpPr>
                <a:spLocks/>
              </p:cNvSpPr>
              <p:nvPr/>
            </p:nvSpPr>
            <p:spPr bwMode="auto">
              <a:xfrm>
                <a:off x="1930" y="1531"/>
                <a:ext cx="59" cy="58"/>
              </a:xfrm>
              <a:custGeom>
                <a:avLst/>
                <a:gdLst>
                  <a:gd name="T0" fmla="+- 0 1989 1930"/>
                  <a:gd name="T1" fmla="*/ T0 w 59"/>
                  <a:gd name="T2" fmla="+- 0 1531 1531"/>
                  <a:gd name="T3" fmla="*/ 1531 h 58"/>
                  <a:gd name="T4" fmla="+- 0 1930 1930"/>
                  <a:gd name="T5" fmla="*/ T4 w 59"/>
                  <a:gd name="T6" fmla="+- 0 1559 1531"/>
                  <a:gd name="T7" fmla="*/ 1559 h 58"/>
                  <a:gd name="T8" fmla="+- 0 1989 1930"/>
                  <a:gd name="T9" fmla="*/ T8 w 59"/>
                  <a:gd name="T10" fmla="+- 0 1589 1531"/>
                  <a:gd name="T11" fmla="*/ 1589 h 58"/>
                  <a:gd name="T12" fmla="+- 0 1989 1930"/>
                  <a:gd name="T13" fmla="*/ T12 w 59"/>
                  <a:gd name="T14" fmla="+- 0 1570 1531"/>
                  <a:gd name="T15" fmla="*/ 1570 h 58"/>
                  <a:gd name="T16" fmla="+- 0 1979 1930"/>
                  <a:gd name="T17" fmla="*/ T16 w 59"/>
                  <a:gd name="T18" fmla="+- 0 1570 1531"/>
                  <a:gd name="T19" fmla="*/ 1570 h 58"/>
                  <a:gd name="T20" fmla="+- 0 1979 1930"/>
                  <a:gd name="T21" fmla="*/ T20 w 59"/>
                  <a:gd name="T22" fmla="+- 0 1550 1531"/>
                  <a:gd name="T23" fmla="*/ 1550 h 58"/>
                  <a:gd name="T24" fmla="+- 0 1989 1930"/>
                  <a:gd name="T25" fmla="*/ T24 w 59"/>
                  <a:gd name="T26" fmla="+- 0 1550 1531"/>
                  <a:gd name="T27" fmla="*/ 1550 h 58"/>
                  <a:gd name="T28" fmla="+- 0 1989 1930"/>
                  <a:gd name="T29" fmla="*/ T28 w 59"/>
                  <a:gd name="T30" fmla="+- 0 1531 1531"/>
                  <a:gd name="T31" fmla="*/ 1531 h 58"/>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59" h="58">
                    <a:moveTo>
                      <a:pt x="59" y="0"/>
                    </a:moveTo>
                    <a:lnTo>
                      <a:pt x="0" y="28"/>
                    </a:lnTo>
                    <a:lnTo>
                      <a:pt x="59" y="58"/>
                    </a:lnTo>
                    <a:lnTo>
                      <a:pt x="59" y="39"/>
                    </a:lnTo>
                    <a:lnTo>
                      <a:pt x="49" y="39"/>
                    </a:lnTo>
                    <a:lnTo>
                      <a:pt x="49" y="19"/>
                    </a:lnTo>
                    <a:lnTo>
                      <a:pt x="59" y="19"/>
                    </a:lnTo>
                    <a:lnTo>
                      <a:pt x="5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4" name="Group 83"/>
            <p:cNvGrpSpPr>
              <a:grpSpLocks/>
            </p:cNvGrpSpPr>
            <p:nvPr/>
          </p:nvGrpSpPr>
          <p:grpSpPr bwMode="auto">
            <a:xfrm>
              <a:off x="2981" y="2040"/>
              <a:ext cx="2165" cy="444"/>
              <a:chOff x="2981" y="2040"/>
              <a:chExt cx="2165" cy="444"/>
            </a:xfrm>
          </p:grpSpPr>
          <p:sp>
            <p:nvSpPr>
              <p:cNvPr id="254" name="Freeform 173"/>
              <p:cNvSpPr>
                <a:spLocks/>
              </p:cNvSpPr>
              <p:nvPr/>
            </p:nvSpPr>
            <p:spPr bwMode="auto">
              <a:xfrm>
                <a:off x="2981" y="2040"/>
                <a:ext cx="2165" cy="444"/>
              </a:xfrm>
              <a:custGeom>
                <a:avLst/>
                <a:gdLst>
                  <a:gd name="T0" fmla="+- 0 2981 2981"/>
                  <a:gd name="T1" fmla="*/ T0 w 2165"/>
                  <a:gd name="T2" fmla="+- 0 2484 2040"/>
                  <a:gd name="T3" fmla="*/ 2484 h 444"/>
                  <a:gd name="T4" fmla="+- 0 5146 2981"/>
                  <a:gd name="T5" fmla="*/ T4 w 2165"/>
                  <a:gd name="T6" fmla="+- 0 2484 2040"/>
                  <a:gd name="T7" fmla="*/ 2484 h 444"/>
                  <a:gd name="T8" fmla="+- 0 5146 2981"/>
                  <a:gd name="T9" fmla="*/ T8 w 2165"/>
                  <a:gd name="T10" fmla="+- 0 2040 2040"/>
                  <a:gd name="T11" fmla="*/ 2040 h 444"/>
                  <a:gd name="T12" fmla="+- 0 2981 2981"/>
                  <a:gd name="T13" fmla="*/ T12 w 2165"/>
                  <a:gd name="T14" fmla="+- 0 2040 2040"/>
                  <a:gd name="T15" fmla="*/ 2040 h 444"/>
                  <a:gd name="T16" fmla="+- 0 2981 2981"/>
                  <a:gd name="T17" fmla="*/ T16 w 2165"/>
                  <a:gd name="T18" fmla="+- 0 2484 2040"/>
                  <a:gd name="T19" fmla="*/ 2484 h 444"/>
                </a:gdLst>
                <a:ahLst/>
                <a:cxnLst>
                  <a:cxn ang="0">
                    <a:pos x="T1" y="T3"/>
                  </a:cxn>
                  <a:cxn ang="0">
                    <a:pos x="T5" y="T7"/>
                  </a:cxn>
                  <a:cxn ang="0">
                    <a:pos x="T9" y="T11"/>
                  </a:cxn>
                  <a:cxn ang="0">
                    <a:pos x="T13" y="T15"/>
                  </a:cxn>
                  <a:cxn ang="0">
                    <a:pos x="T17" y="T19"/>
                  </a:cxn>
                </a:cxnLst>
                <a:rect l="0" t="0" r="r" b="b"/>
                <a:pathLst>
                  <a:path w="2165" h="444">
                    <a:moveTo>
                      <a:pt x="0" y="444"/>
                    </a:moveTo>
                    <a:lnTo>
                      <a:pt x="2165" y="444"/>
                    </a:lnTo>
                    <a:lnTo>
                      <a:pt x="2165" y="0"/>
                    </a:lnTo>
                    <a:lnTo>
                      <a:pt x="0" y="0"/>
                    </a:lnTo>
                    <a:lnTo>
                      <a:pt x="0" y="444"/>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5" name="Group 84"/>
            <p:cNvGrpSpPr>
              <a:grpSpLocks/>
            </p:cNvGrpSpPr>
            <p:nvPr/>
          </p:nvGrpSpPr>
          <p:grpSpPr bwMode="auto">
            <a:xfrm>
              <a:off x="2484" y="2299"/>
              <a:ext cx="427" cy="345"/>
              <a:chOff x="2484" y="2299"/>
              <a:chExt cx="427" cy="345"/>
            </a:xfrm>
          </p:grpSpPr>
          <p:sp>
            <p:nvSpPr>
              <p:cNvPr id="253" name="Freeform 171"/>
              <p:cNvSpPr>
                <a:spLocks/>
              </p:cNvSpPr>
              <p:nvPr/>
            </p:nvSpPr>
            <p:spPr bwMode="auto">
              <a:xfrm>
                <a:off x="2484" y="2299"/>
                <a:ext cx="427" cy="345"/>
              </a:xfrm>
              <a:custGeom>
                <a:avLst/>
                <a:gdLst>
                  <a:gd name="T0" fmla="+- 0 2911 2484"/>
                  <a:gd name="T1" fmla="*/ T0 w 427"/>
                  <a:gd name="T2" fmla="+- 0 2299 2299"/>
                  <a:gd name="T3" fmla="*/ 2299 h 345"/>
                  <a:gd name="T4" fmla="+- 0 2863 2484"/>
                  <a:gd name="T5" fmla="*/ T4 w 427"/>
                  <a:gd name="T6" fmla="+- 0 2321 2299"/>
                  <a:gd name="T7" fmla="*/ 2321 h 345"/>
                  <a:gd name="T8" fmla="+- 0 2853 2484"/>
                  <a:gd name="T9" fmla="*/ T8 w 427"/>
                  <a:gd name="T10" fmla="+- 0 2330 2299"/>
                  <a:gd name="T11" fmla="*/ 2330 h 345"/>
                  <a:gd name="T12" fmla="+- 0 2491 2484"/>
                  <a:gd name="T13" fmla="*/ T12 w 427"/>
                  <a:gd name="T14" fmla="+- 0 2619 2299"/>
                  <a:gd name="T15" fmla="*/ 2619 h 345"/>
                  <a:gd name="T16" fmla="+- 0 2484 2484"/>
                  <a:gd name="T17" fmla="*/ T16 w 427"/>
                  <a:gd name="T18" fmla="+- 0 2625 2299"/>
                  <a:gd name="T19" fmla="*/ 2625 h 345"/>
                  <a:gd name="T20" fmla="+- 0 2499 2484"/>
                  <a:gd name="T21" fmla="*/ T20 w 427"/>
                  <a:gd name="T22" fmla="+- 0 2644 2299"/>
                  <a:gd name="T23" fmla="*/ 2644 h 345"/>
                  <a:gd name="T24" fmla="+- 0 2507 2484"/>
                  <a:gd name="T25" fmla="*/ T24 w 427"/>
                  <a:gd name="T26" fmla="+- 0 2637 2299"/>
                  <a:gd name="T27" fmla="*/ 2637 h 345"/>
                  <a:gd name="T28" fmla="+- 0 2870 2484"/>
                  <a:gd name="T29" fmla="*/ T28 w 427"/>
                  <a:gd name="T30" fmla="+- 0 2347 2299"/>
                  <a:gd name="T31" fmla="*/ 2347 h 345"/>
                  <a:gd name="T32" fmla="+- 0 2878 2484"/>
                  <a:gd name="T33" fmla="*/ T32 w 427"/>
                  <a:gd name="T34" fmla="+- 0 2341 2299"/>
                  <a:gd name="T35" fmla="*/ 2341 h 345"/>
                  <a:gd name="T36" fmla="+- 0 2892 2484"/>
                  <a:gd name="T37" fmla="*/ T36 w 427"/>
                  <a:gd name="T38" fmla="+- 0 2341 2299"/>
                  <a:gd name="T39" fmla="*/ 2341 h 345"/>
                  <a:gd name="T40" fmla="+- 0 2911 2484"/>
                  <a:gd name="T41" fmla="*/ T40 w 427"/>
                  <a:gd name="T42" fmla="+- 0 2299 2299"/>
                  <a:gd name="T43" fmla="*/ 2299 h 3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7" h="345">
                    <a:moveTo>
                      <a:pt x="427" y="0"/>
                    </a:moveTo>
                    <a:lnTo>
                      <a:pt x="379" y="22"/>
                    </a:lnTo>
                    <a:lnTo>
                      <a:pt x="369" y="31"/>
                    </a:lnTo>
                    <a:lnTo>
                      <a:pt x="7" y="320"/>
                    </a:lnTo>
                    <a:lnTo>
                      <a:pt x="0" y="326"/>
                    </a:lnTo>
                    <a:lnTo>
                      <a:pt x="15" y="345"/>
                    </a:lnTo>
                    <a:lnTo>
                      <a:pt x="23" y="338"/>
                    </a:lnTo>
                    <a:lnTo>
                      <a:pt x="386" y="48"/>
                    </a:lnTo>
                    <a:lnTo>
                      <a:pt x="394" y="42"/>
                    </a:lnTo>
                    <a:lnTo>
                      <a:pt x="408" y="42"/>
                    </a:lnTo>
                    <a:lnTo>
                      <a:pt x="427"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6" name="Group 85"/>
            <p:cNvGrpSpPr>
              <a:grpSpLocks/>
            </p:cNvGrpSpPr>
            <p:nvPr/>
          </p:nvGrpSpPr>
          <p:grpSpPr bwMode="auto">
            <a:xfrm>
              <a:off x="2878" y="2341"/>
              <a:ext cx="14" cy="19"/>
              <a:chOff x="2878" y="2341"/>
              <a:chExt cx="14" cy="19"/>
            </a:xfrm>
          </p:grpSpPr>
          <p:sp>
            <p:nvSpPr>
              <p:cNvPr id="252" name="Freeform 169"/>
              <p:cNvSpPr>
                <a:spLocks/>
              </p:cNvSpPr>
              <p:nvPr/>
            </p:nvSpPr>
            <p:spPr bwMode="auto">
              <a:xfrm>
                <a:off x="2878" y="2341"/>
                <a:ext cx="14" cy="19"/>
              </a:xfrm>
              <a:custGeom>
                <a:avLst/>
                <a:gdLst>
                  <a:gd name="T0" fmla="+- 0 2892 2878"/>
                  <a:gd name="T1" fmla="*/ T0 w 14"/>
                  <a:gd name="T2" fmla="+- 0 2341 2341"/>
                  <a:gd name="T3" fmla="*/ 2341 h 19"/>
                  <a:gd name="T4" fmla="+- 0 2878 2878"/>
                  <a:gd name="T5" fmla="*/ T4 w 14"/>
                  <a:gd name="T6" fmla="+- 0 2341 2341"/>
                  <a:gd name="T7" fmla="*/ 2341 h 19"/>
                  <a:gd name="T8" fmla="+- 0 2883 2878"/>
                  <a:gd name="T9" fmla="*/ T8 w 14"/>
                  <a:gd name="T10" fmla="+- 0 2360 2341"/>
                  <a:gd name="T11" fmla="*/ 2360 h 19"/>
                  <a:gd name="T12" fmla="+- 0 2892 2878"/>
                  <a:gd name="T13" fmla="*/ T12 w 14"/>
                  <a:gd name="T14" fmla="+- 0 2341 2341"/>
                  <a:gd name="T15" fmla="*/ 2341 h 19"/>
                </a:gdLst>
                <a:ahLst/>
                <a:cxnLst>
                  <a:cxn ang="0">
                    <a:pos x="T1" y="T3"/>
                  </a:cxn>
                  <a:cxn ang="0">
                    <a:pos x="T5" y="T7"/>
                  </a:cxn>
                  <a:cxn ang="0">
                    <a:pos x="T9" y="T11"/>
                  </a:cxn>
                  <a:cxn ang="0">
                    <a:pos x="T13" y="T15"/>
                  </a:cxn>
                </a:cxnLst>
                <a:rect l="0" t="0" r="r" b="b"/>
                <a:pathLst>
                  <a:path w="14" h="19">
                    <a:moveTo>
                      <a:pt x="14" y="0"/>
                    </a:moveTo>
                    <a:lnTo>
                      <a:pt x="0" y="0"/>
                    </a:lnTo>
                    <a:lnTo>
                      <a:pt x="5" y="19"/>
                    </a:lnTo>
                    <a:lnTo>
                      <a:pt x="1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7" name="Group 86"/>
            <p:cNvGrpSpPr>
              <a:grpSpLocks/>
            </p:cNvGrpSpPr>
            <p:nvPr/>
          </p:nvGrpSpPr>
          <p:grpSpPr bwMode="auto">
            <a:xfrm>
              <a:off x="2839" y="2299"/>
              <a:ext cx="71" cy="30"/>
              <a:chOff x="2839" y="2299"/>
              <a:chExt cx="71" cy="30"/>
            </a:xfrm>
          </p:grpSpPr>
          <p:sp>
            <p:nvSpPr>
              <p:cNvPr id="251" name="Freeform 167"/>
              <p:cNvSpPr>
                <a:spLocks/>
              </p:cNvSpPr>
              <p:nvPr/>
            </p:nvSpPr>
            <p:spPr bwMode="auto">
              <a:xfrm>
                <a:off x="2839" y="2299"/>
                <a:ext cx="71" cy="30"/>
              </a:xfrm>
              <a:custGeom>
                <a:avLst/>
                <a:gdLst>
                  <a:gd name="T0" fmla="+- 0 2910 2839"/>
                  <a:gd name="T1" fmla="*/ T0 w 71"/>
                  <a:gd name="T2" fmla="+- 0 2299 2299"/>
                  <a:gd name="T3" fmla="*/ 2299 h 30"/>
                  <a:gd name="T4" fmla="+- 0 2839 2839"/>
                  <a:gd name="T5" fmla="*/ T4 w 71"/>
                  <a:gd name="T6" fmla="+- 0 2317 2299"/>
                  <a:gd name="T7" fmla="*/ 2317 h 30"/>
                  <a:gd name="T8" fmla="+- 0 2852 2839"/>
                  <a:gd name="T9" fmla="*/ T8 w 71"/>
                  <a:gd name="T10" fmla="+- 0 2329 2299"/>
                  <a:gd name="T11" fmla="*/ 2329 h 30"/>
                  <a:gd name="T12" fmla="+- 0 2862 2839"/>
                  <a:gd name="T13" fmla="*/ T12 w 71"/>
                  <a:gd name="T14" fmla="+- 0 2321 2299"/>
                  <a:gd name="T15" fmla="*/ 2321 h 30"/>
                  <a:gd name="T16" fmla="+- 0 2910 2839"/>
                  <a:gd name="T17" fmla="*/ T16 w 71"/>
                  <a:gd name="T18" fmla="+- 0 2299 2299"/>
                  <a:gd name="T19" fmla="*/ 2299 h 30"/>
                </a:gdLst>
                <a:ahLst/>
                <a:cxnLst>
                  <a:cxn ang="0">
                    <a:pos x="T1" y="T3"/>
                  </a:cxn>
                  <a:cxn ang="0">
                    <a:pos x="T5" y="T7"/>
                  </a:cxn>
                  <a:cxn ang="0">
                    <a:pos x="T9" y="T11"/>
                  </a:cxn>
                  <a:cxn ang="0">
                    <a:pos x="T13" y="T15"/>
                  </a:cxn>
                  <a:cxn ang="0">
                    <a:pos x="T17" y="T19"/>
                  </a:cxn>
                </a:cxnLst>
                <a:rect l="0" t="0" r="r" b="b"/>
                <a:pathLst>
                  <a:path w="71" h="30">
                    <a:moveTo>
                      <a:pt x="71" y="0"/>
                    </a:moveTo>
                    <a:lnTo>
                      <a:pt x="0" y="18"/>
                    </a:lnTo>
                    <a:lnTo>
                      <a:pt x="13" y="30"/>
                    </a:lnTo>
                    <a:lnTo>
                      <a:pt x="23" y="22"/>
                    </a:lnTo>
                    <a:lnTo>
                      <a:pt x="7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8" name="Group 87"/>
            <p:cNvGrpSpPr>
              <a:grpSpLocks/>
            </p:cNvGrpSpPr>
            <p:nvPr/>
          </p:nvGrpSpPr>
          <p:grpSpPr bwMode="auto">
            <a:xfrm>
              <a:off x="2870" y="2342"/>
              <a:ext cx="12" cy="19"/>
              <a:chOff x="2870" y="2342"/>
              <a:chExt cx="12" cy="19"/>
            </a:xfrm>
          </p:grpSpPr>
          <p:sp>
            <p:nvSpPr>
              <p:cNvPr id="250" name="Freeform 165"/>
              <p:cNvSpPr>
                <a:spLocks/>
              </p:cNvSpPr>
              <p:nvPr/>
            </p:nvSpPr>
            <p:spPr bwMode="auto">
              <a:xfrm>
                <a:off x="2870" y="2342"/>
                <a:ext cx="12" cy="19"/>
              </a:xfrm>
              <a:custGeom>
                <a:avLst/>
                <a:gdLst>
                  <a:gd name="T0" fmla="+- 0 2878 2870"/>
                  <a:gd name="T1" fmla="*/ T0 w 12"/>
                  <a:gd name="T2" fmla="+- 0 2342 2342"/>
                  <a:gd name="T3" fmla="*/ 2342 h 19"/>
                  <a:gd name="T4" fmla="+- 0 2870 2870"/>
                  <a:gd name="T5" fmla="*/ T4 w 12"/>
                  <a:gd name="T6" fmla="+- 0 2347 2342"/>
                  <a:gd name="T7" fmla="*/ 2347 h 19"/>
                  <a:gd name="T8" fmla="+- 0 2882 2870"/>
                  <a:gd name="T9" fmla="*/ T8 w 12"/>
                  <a:gd name="T10" fmla="+- 0 2361 2342"/>
                  <a:gd name="T11" fmla="*/ 2361 h 19"/>
                  <a:gd name="T12" fmla="+- 0 2878 2870"/>
                  <a:gd name="T13" fmla="*/ T12 w 12"/>
                  <a:gd name="T14" fmla="+- 0 2342 2342"/>
                  <a:gd name="T15" fmla="*/ 2342 h 19"/>
                </a:gdLst>
                <a:ahLst/>
                <a:cxnLst>
                  <a:cxn ang="0">
                    <a:pos x="T1" y="T3"/>
                  </a:cxn>
                  <a:cxn ang="0">
                    <a:pos x="T5" y="T7"/>
                  </a:cxn>
                  <a:cxn ang="0">
                    <a:pos x="T9" y="T11"/>
                  </a:cxn>
                  <a:cxn ang="0">
                    <a:pos x="T13" y="T15"/>
                  </a:cxn>
                </a:cxnLst>
                <a:rect l="0" t="0" r="r" b="b"/>
                <a:pathLst>
                  <a:path w="12" h="19">
                    <a:moveTo>
                      <a:pt x="8" y="0"/>
                    </a:moveTo>
                    <a:lnTo>
                      <a:pt x="0" y="5"/>
                    </a:lnTo>
                    <a:lnTo>
                      <a:pt x="12" y="19"/>
                    </a:lnTo>
                    <a:lnTo>
                      <a:pt x="8"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9" name="Group 88"/>
            <p:cNvGrpSpPr>
              <a:grpSpLocks/>
            </p:cNvGrpSpPr>
            <p:nvPr/>
          </p:nvGrpSpPr>
          <p:grpSpPr bwMode="auto">
            <a:xfrm>
              <a:off x="2846" y="2731"/>
              <a:ext cx="2367" cy="737"/>
              <a:chOff x="2846" y="2731"/>
              <a:chExt cx="2367" cy="737"/>
            </a:xfrm>
          </p:grpSpPr>
          <p:sp>
            <p:nvSpPr>
              <p:cNvPr id="249" name="Freeform 163"/>
              <p:cNvSpPr>
                <a:spLocks/>
              </p:cNvSpPr>
              <p:nvPr/>
            </p:nvSpPr>
            <p:spPr bwMode="auto">
              <a:xfrm>
                <a:off x="2846" y="2731"/>
                <a:ext cx="2367" cy="737"/>
              </a:xfrm>
              <a:custGeom>
                <a:avLst/>
                <a:gdLst>
                  <a:gd name="T0" fmla="+- 0 2846 2846"/>
                  <a:gd name="T1" fmla="*/ T0 w 2367"/>
                  <a:gd name="T2" fmla="+- 0 3468 2731"/>
                  <a:gd name="T3" fmla="*/ 3468 h 737"/>
                  <a:gd name="T4" fmla="+- 0 5213 2846"/>
                  <a:gd name="T5" fmla="*/ T4 w 2367"/>
                  <a:gd name="T6" fmla="+- 0 3468 2731"/>
                  <a:gd name="T7" fmla="*/ 3468 h 737"/>
                  <a:gd name="T8" fmla="+- 0 5213 2846"/>
                  <a:gd name="T9" fmla="*/ T8 w 2367"/>
                  <a:gd name="T10" fmla="+- 0 2731 2731"/>
                  <a:gd name="T11" fmla="*/ 2731 h 737"/>
                  <a:gd name="T12" fmla="+- 0 2846 2846"/>
                  <a:gd name="T13" fmla="*/ T12 w 2367"/>
                  <a:gd name="T14" fmla="+- 0 2731 2731"/>
                  <a:gd name="T15" fmla="*/ 2731 h 737"/>
                  <a:gd name="T16" fmla="+- 0 2846 2846"/>
                  <a:gd name="T17" fmla="*/ T16 w 2367"/>
                  <a:gd name="T18" fmla="+- 0 3468 2731"/>
                  <a:gd name="T19" fmla="*/ 3468 h 737"/>
                </a:gdLst>
                <a:ahLst/>
                <a:cxnLst>
                  <a:cxn ang="0">
                    <a:pos x="T1" y="T3"/>
                  </a:cxn>
                  <a:cxn ang="0">
                    <a:pos x="T5" y="T7"/>
                  </a:cxn>
                  <a:cxn ang="0">
                    <a:pos x="T9" y="T11"/>
                  </a:cxn>
                  <a:cxn ang="0">
                    <a:pos x="T13" y="T15"/>
                  </a:cxn>
                  <a:cxn ang="0">
                    <a:pos x="T17" y="T19"/>
                  </a:cxn>
                </a:cxnLst>
                <a:rect l="0" t="0" r="r" b="b"/>
                <a:pathLst>
                  <a:path w="2367" h="737">
                    <a:moveTo>
                      <a:pt x="0" y="737"/>
                    </a:moveTo>
                    <a:lnTo>
                      <a:pt x="2367" y="737"/>
                    </a:lnTo>
                    <a:lnTo>
                      <a:pt x="2367" y="0"/>
                    </a:lnTo>
                    <a:lnTo>
                      <a:pt x="0" y="0"/>
                    </a:lnTo>
                    <a:lnTo>
                      <a:pt x="0" y="737"/>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0" name="Group 89"/>
            <p:cNvGrpSpPr>
              <a:grpSpLocks/>
            </p:cNvGrpSpPr>
            <p:nvPr/>
          </p:nvGrpSpPr>
          <p:grpSpPr bwMode="auto">
            <a:xfrm>
              <a:off x="5472" y="2722"/>
              <a:ext cx="2165" cy="439"/>
              <a:chOff x="5472" y="2722"/>
              <a:chExt cx="2165" cy="439"/>
            </a:xfrm>
          </p:grpSpPr>
          <p:sp>
            <p:nvSpPr>
              <p:cNvPr id="248" name="Freeform 161"/>
              <p:cNvSpPr>
                <a:spLocks/>
              </p:cNvSpPr>
              <p:nvPr/>
            </p:nvSpPr>
            <p:spPr bwMode="auto">
              <a:xfrm>
                <a:off x="5472" y="2722"/>
                <a:ext cx="2165" cy="439"/>
              </a:xfrm>
              <a:custGeom>
                <a:avLst/>
                <a:gdLst>
                  <a:gd name="T0" fmla="+- 0 5472 5472"/>
                  <a:gd name="T1" fmla="*/ T0 w 2165"/>
                  <a:gd name="T2" fmla="+- 0 3161 2722"/>
                  <a:gd name="T3" fmla="*/ 3161 h 439"/>
                  <a:gd name="T4" fmla="+- 0 7637 5472"/>
                  <a:gd name="T5" fmla="*/ T4 w 2165"/>
                  <a:gd name="T6" fmla="+- 0 3161 2722"/>
                  <a:gd name="T7" fmla="*/ 3161 h 439"/>
                  <a:gd name="T8" fmla="+- 0 7637 5472"/>
                  <a:gd name="T9" fmla="*/ T8 w 2165"/>
                  <a:gd name="T10" fmla="+- 0 2722 2722"/>
                  <a:gd name="T11" fmla="*/ 2722 h 439"/>
                  <a:gd name="T12" fmla="+- 0 5472 5472"/>
                  <a:gd name="T13" fmla="*/ T12 w 2165"/>
                  <a:gd name="T14" fmla="+- 0 2722 2722"/>
                  <a:gd name="T15" fmla="*/ 2722 h 439"/>
                  <a:gd name="T16" fmla="+- 0 5472 5472"/>
                  <a:gd name="T17" fmla="*/ T16 w 2165"/>
                  <a:gd name="T18" fmla="+- 0 3161 2722"/>
                  <a:gd name="T19" fmla="*/ 3161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1" name="Group 90"/>
            <p:cNvGrpSpPr>
              <a:grpSpLocks/>
            </p:cNvGrpSpPr>
            <p:nvPr/>
          </p:nvGrpSpPr>
          <p:grpSpPr bwMode="auto">
            <a:xfrm>
              <a:off x="5410" y="2914"/>
              <a:ext cx="61" cy="33"/>
              <a:chOff x="5410" y="2914"/>
              <a:chExt cx="61" cy="33"/>
            </a:xfrm>
          </p:grpSpPr>
          <p:sp>
            <p:nvSpPr>
              <p:cNvPr id="247" name="Freeform 159"/>
              <p:cNvSpPr>
                <a:spLocks/>
              </p:cNvSpPr>
              <p:nvPr/>
            </p:nvSpPr>
            <p:spPr bwMode="auto">
              <a:xfrm>
                <a:off x="5410" y="2914"/>
                <a:ext cx="61" cy="33"/>
              </a:xfrm>
              <a:custGeom>
                <a:avLst/>
                <a:gdLst>
                  <a:gd name="T0" fmla="+- 0 5471 5410"/>
                  <a:gd name="T1" fmla="*/ T0 w 61"/>
                  <a:gd name="T2" fmla="+- 0 2914 2914"/>
                  <a:gd name="T3" fmla="*/ 2914 h 33"/>
                  <a:gd name="T4" fmla="+- 0 5419 5410"/>
                  <a:gd name="T5" fmla="*/ T4 w 61"/>
                  <a:gd name="T6" fmla="+- 0 2928 2914"/>
                  <a:gd name="T7" fmla="*/ 2928 h 33"/>
                  <a:gd name="T8" fmla="+- 0 5410 5410"/>
                  <a:gd name="T9" fmla="*/ T8 w 61"/>
                  <a:gd name="T10" fmla="+- 0 2928 2914"/>
                  <a:gd name="T11" fmla="*/ 2928 h 33"/>
                  <a:gd name="T12" fmla="+- 0 5410 5410"/>
                  <a:gd name="T13" fmla="*/ T12 w 61"/>
                  <a:gd name="T14" fmla="+- 0 2947 2914"/>
                  <a:gd name="T15" fmla="*/ 2947 h 33"/>
                  <a:gd name="T16" fmla="+- 0 5471 5410"/>
                  <a:gd name="T17" fmla="*/ T16 w 61"/>
                  <a:gd name="T18" fmla="+- 0 2914 2914"/>
                  <a:gd name="T19" fmla="*/ 2914 h 33"/>
                </a:gdLst>
                <a:ahLst/>
                <a:cxnLst>
                  <a:cxn ang="0">
                    <a:pos x="T1" y="T3"/>
                  </a:cxn>
                  <a:cxn ang="0">
                    <a:pos x="T5" y="T7"/>
                  </a:cxn>
                  <a:cxn ang="0">
                    <a:pos x="T9" y="T11"/>
                  </a:cxn>
                  <a:cxn ang="0">
                    <a:pos x="T13" y="T15"/>
                  </a:cxn>
                  <a:cxn ang="0">
                    <a:pos x="T17" y="T19"/>
                  </a:cxn>
                </a:cxnLst>
                <a:rect l="0" t="0" r="r" b="b"/>
                <a:pathLst>
                  <a:path w="61" h="33">
                    <a:moveTo>
                      <a:pt x="61" y="0"/>
                    </a:moveTo>
                    <a:lnTo>
                      <a:pt x="9" y="14"/>
                    </a:lnTo>
                    <a:lnTo>
                      <a:pt x="0" y="14"/>
                    </a:lnTo>
                    <a:lnTo>
                      <a:pt x="0" y="33"/>
                    </a:lnTo>
                    <a:lnTo>
                      <a:pt x="6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2" name="Group 91"/>
            <p:cNvGrpSpPr>
              <a:grpSpLocks/>
            </p:cNvGrpSpPr>
            <p:nvPr/>
          </p:nvGrpSpPr>
          <p:grpSpPr bwMode="auto">
            <a:xfrm>
              <a:off x="5407" y="2885"/>
              <a:ext cx="10" cy="18"/>
              <a:chOff x="5407" y="2885"/>
              <a:chExt cx="10" cy="18"/>
            </a:xfrm>
          </p:grpSpPr>
          <p:sp>
            <p:nvSpPr>
              <p:cNvPr id="246" name="Freeform 157"/>
              <p:cNvSpPr>
                <a:spLocks/>
              </p:cNvSpPr>
              <p:nvPr/>
            </p:nvSpPr>
            <p:spPr bwMode="auto">
              <a:xfrm>
                <a:off x="5407" y="2885"/>
                <a:ext cx="10" cy="18"/>
              </a:xfrm>
              <a:custGeom>
                <a:avLst/>
                <a:gdLst>
                  <a:gd name="T0" fmla="+- 0 5407 5407"/>
                  <a:gd name="T1" fmla="*/ T0 w 10"/>
                  <a:gd name="T2" fmla="+- 0 2885 2885"/>
                  <a:gd name="T3" fmla="*/ 2885 h 18"/>
                  <a:gd name="T4" fmla="+- 0 5407 5407"/>
                  <a:gd name="T5" fmla="*/ T4 w 10"/>
                  <a:gd name="T6" fmla="+- 0 2903 2885"/>
                  <a:gd name="T7" fmla="*/ 2903 h 18"/>
                  <a:gd name="T8" fmla="+- 0 5417 5407"/>
                  <a:gd name="T9" fmla="*/ T8 w 10"/>
                  <a:gd name="T10" fmla="+- 0 2903 2885"/>
                  <a:gd name="T11" fmla="*/ 2903 h 18"/>
                  <a:gd name="T12" fmla="+- 0 5407 5407"/>
                  <a:gd name="T13" fmla="*/ T12 w 10"/>
                  <a:gd name="T14" fmla="+- 0 2885 2885"/>
                  <a:gd name="T15" fmla="*/ 2885 h 18"/>
                </a:gdLst>
                <a:ahLst/>
                <a:cxnLst>
                  <a:cxn ang="0">
                    <a:pos x="T1" y="T3"/>
                  </a:cxn>
                  <a:cxn ang="0">
                    <a:pos x="T5" y="T7"/>
                  </a:cxn>
                  <a:cxn ang="0">
                    <a:pos x="T9" y="T11"/>
                  </a:cxn>
                  <a:cxn ang="0">
                    <a:pos x="T13" y="T15"/>
                  </a:cxn>
                </a:cxnLst>
                <a:rect l="0" t="0" r="r" b="b"/>
                <a:pathLst>
                  <a:path w="10" h="18">
                    <a:moveTo>
                      <a:pt x="0" y="0"/>
                    </a:moveTo>
                    <a:lnTo>
                      <a:pt x="0" y="18"/>
                    </a:lnTo>
                    <a:lnTo>
                      <a:pt x="10" y="18"/>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3" name="Group 92"/>
            <p:cNvGrpSpPr>
              <a:grpSpLocks/>
            </p:cNvGrpSpPr>
            <p:nvPr/>
          </p:nvGrpSpPr>
          <p:grpSpPr bwMode="auto">
            <a:xfrm>
              <a:off x="5213" y="2885"/>
              <a:ext cx="258" cy="41"/>
              <a:chOff x="5213" y="2885"/>
              <a:chExt cx="258" cy="41"/>
            </a:xfrm>
          </p:grpSpPr>
          <p:sp>
            <p:nvSpPr>
              <p:cNvPr id="245" name="Freeform 155"/>
              <p:cNvSpPr>
                <a:spLocks/>
              </p:cNvSpPr>
              <p:nvPr/>
            </p:nvSpPr>
            <p:spPr bwMode="auto">
              <a:xfrm>
                <a:off x="5213" y="2885"/>
                <a:ext cx="258" cy="41"/>
              </a:xfrm>
              <a:custGeom>
                <a:avLst/>
                <a:gdLst>
                  <a:gd name="T0" fmla="+- 0 5408 5213"/>
                  <a:gd name="T1" fmla="*/ T0 w 258"/>
                  <a:gd name="T2" fmla="+- 0 2885 2885"/>
                  <a:gd name="T3" fmla="*/ 2885 h 41"/>
                  <a:gd name="T4" fmla="+- 0 5418 5213"/>
                  <a:gd name="T5" fmla="*/ T4 w 258"/>
                  <a:gd name="T6" fmla="+- 0 2902 2885"/>
                  <a:gd name="T7" fmla="*/ 2902 h 41"/>
                  <a:gd name="T8" fmla="+- 0 5213 5213"/>
                  <a:gd name="T9" fmla="*/ T8 w 258"/>
                  <a:gd name="T10" fmla="+- 0 2902 2885"/>
                  <a:gd name="T11" fmla="*/ 2902 h 41"/>
                  <a:gd name="T12" fmla="+- 0 5213 5213"/>
                  <a:gd name="T13" fmla="*/ T12 w 258"/>
                  <a:gd name="T14" fmla="+- 0 2926 2885"/>
                  <a:gd name="T15" fmla="*/ 2926 h 41"/>
                  <a:gd name="T16" fmla="+- 0 5418 5213"/>
                  <a:gd name="T17" fmla="*/ T16 w 258"/>
                  <a:gd name="T18" fmla="+- 0 2926 2885"/>
                  <a:gd name="T19" fmla="*/ 2926 h 41"/>
                  <a:gd name="T20" fmla="+- 0 5471 5213"/>
                  <a:gd name="T21" fmla="*/ T20 w 258"/>
                  <a:gd name="T22" fmla="+- 0 2911 2885"/>
                  <a:gd name="T23" fmla="*/ 2911 h 41"/>
                  <a:gd name="T24" fmla="+- 0 5408 5213"/>
                  <a:gd name="T25" fmla="*/ T24 w 258"/>
                  <a:gd name="T26" fmla="+- 0 2885 2885"/>
                  <a:gd name="T27" fmla="*/ 2885 h 41"/>
                </a:gdLst>
                <a:ahLst/>
                <a:cxnLst>
                  <a:cxn ang="0">
                    <a:pos x="T1" y="T3"/>
                  </a:cxn>
                  <a:cxn ang="0">
                    <a:pos x="T5" y="T7"/>
                  </a:cxn>
                  <a:cxn ang="0">
                    <a:pos x="T9" y="T11"/>
                  </a:cxn>
                  <a:cxn ang="0">
                    <a:pos x="T13" y="T15"/>
                  </a:cxn>
                  <a:cxn ang="0">
                    <a:pos x="T17" y="T19"/>
                  </a:cxn>
                  <a:cxn ang="0">
                    <a:pos x="T21" y="T23"/>
                  </a:cxn>
                  <a:cxn ang="0">
                    <a:pos x="T25" y="T27"/>
                  </a:cxn>
                </a:cxnLst>
                <a:rect l="0" t="0" r="r" b="b"/>
                <a:pathLst>
                  <a:path w="258" h="41">
                    <a:moveTo>
                      <a:pt x="195" y="0"/>
                    </a:moveTo>
                    <a:lnTo>
                      <a:pt x="205" y="17"/>
                    </a:lnTo>
                    <a:lnTo>
                      <a:pt x="0" y="17"/>
                    </a:lnTo>
                    <a:lnTo>
                      <a:pt x="0" y="41"/>
                    </a:lnTo>
                    <a:lnTo>
                      <a:pt x="205" y="41"/>
                    </a:lnTo>
                    <a:lnTo>
                      <a:pt x="258" y="26"/>
                    </a:lnTo>
                    <a:lnTo>
                      <a:pt x="195"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4" name="Group 93"/>
            <p:cNvGrpSpPr>
              <a:grpSpLocks/>
            </p:cNvGrpSpPr>
            <p:nvPr/>
          </p:nvGrpSpPr>
          <p:grpSpPr bwMode="auto">
            <a:xfrm>
              <a:off x="5214" y="2917"/>
              <a:ext cx="206" cy="2"/>
              <a:chOff x="5214" y="2917"/>
              <a:chExt cx="206" cy="2"/>
            </a:xfrm>
          </p:grpSpPr>
          <p:sp>
            <p:nvSpPr>
              <p:cNvPr id="244" name="Freeform 153"/>
              <p:cNvSpPr>
                <a:spLocks/>
              </p:cNvSpPr>
              <p:nvPr/>
            </p:nvSpPr>
            <p:spPr bwMode="auto">
              <a:xfrm>
                <a:off x="5214" y="2917"/>
                <a:ext cx="206" cy="2"/>
              </a:xfrm>
              <a:custGeom>
                <a:avLst/>
                <a:gdLst>
                  <a:gd name="T0" fmla="+- 0 5214 5214"/>
                  <a:gd name="T1" fmla="*/ T0 w 206"/>
                  <a:gd name="T2" fmla="+- 0 5420 5214"/>
                  <a:gd name="T3" fmla="*/ T2 w 206"/>
                </a:gdLst>
                <a:ahLst/>
                <a:cxnLst>
                  <a:cxn ang="0">
                    <a:pos x="T1" y="0"/>
                  </a:cxn>
                  <a:cxn ang="0">
                    <a:pos x="T3" y="0"/>
                  </a:cxn>
                </a:cxnLst>
                <a:rect l="0" t="0" r="r" b="b"/>
                <a:pathLst>
                  <a:path w="206">
                    <a:moveTo>
                      <a:pt x="0" y="0"/>
                    </a:moveTo>
                    <a:lnTo>
                      <a:pt x="206" y="0"/>
                    </a:lnTo>
                  </a:path>
                </a:pathLst>
              </a:custGeom>
              <a:noFill/>
              <a:ln w="1676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5" name="Group 94"/>
            <p:cNvGrpSpPr>
              <a:grpSpLocks/>
            </p:cNvGrpSpPr>
            <p:nvPr/>
          </p:nvGrpSpPr>
          <p:grpSpPr bwMode="auto">
            <a:xfrm>
              <a:off x="2638" y="2885"/>
              <a:ext cx="208" cy="41"/>
              <a:chOff x="2638" y="2885"/>
              <a:chExt cx="208" cy="41"/>
            </a:xfrm>
          </p:grpSpPr>
          <p:sp>
            <p:nvSpPr>
              <p:cNvPr id="243" name="Freeform 151"/>
              <p:cNvSpPr>
                <a:spLocks/>
              </p:cNvSpPr>
              <p:nvPr/>
            </p:nvSpPr>
            <p:spPr bwMode="auto">
              <a:xfrm>
                <a:off x="2638" y="2885"/>
                <a:ext cx="208" cy="41"/>
              </a:xfrm>
              <a:custGeom>
                <a:avLst/>
                <a:gdLst>
                  <a:gd name="T0" fmla="+- 0 2783 2638"/>
                  <a:gd name="T1" fmla="*/ T0 w 208"/>
                  <a:gd name="T2" fmla="+- 0 2885 2885"/>
                  <a:gd name="T3" fmla="*/ 2885 h 41"/>
                  <a:gd name="T4" fmla="+- 0 2793 2638"/>
                  <a:gd name="T5" fmla="*/ T4 w 208"/>
                  <a:gd name="T6" fmla="+- 0 2902 2885"/>
                  <a:gd name="T7" fmla="*/ 2902 h 41"/>
                  <a:gd name="T8" fmla="+- 0 2638 2638"/>
                  <a:gd name="T9" fmla="*/ T8 w 208"/>
                  <a:gd name="T10" fmla="+- 0 2902 2885"/>
                  <a:gd name="T11" fmla="*/ 2902 h 41"/>
                  <a:gd name="T12" fmla="+- 0 2638 2638"/>
                  <a:gd name="T13" fmla="*/ T12 w 208"/>
                  <a:gd name="T14" fmla="+- 0 2926 2885"/>
                  <a:gd name="T15" fmla="*/ 2926 h 41"/>
                  <a:gd name="T16" fmla="+- 0 2793 2638"/>
                  <a:gd name="T17" fmla="*/ T16 w 208"/>
                  <a:gd name="T18" fmla="+- 0 2926 2885"/>
                  <a:gd name="T19" fmla="*/ 2926 h 41"/>
                  <a:gd name="T20" fmla="+- 0 2846 2638"/>
                  <a:gd name="T21" fmla="*/ T20 w 208"/>
                  <a:gd name="T22" fmla="+- 0 2911 2885"/>
                  <a:gd name="T23" fmla="*/ 2911 h 41"/>
                  <a:gd name="T24" fmla="+- 0 2783 2638"/>
                  <a:gd name="T25" fmla="*/ T24 w 208"/>
                  <a:gd name="T26" fmla="+- 0 2885 2885"/>
                  <a:gd name="T27" fmla="*/ 2885 h 41"/>
                </a:gdLst>
                <a:ahLst/>
                <a:cxnLst>
                  <a:cxn ang="0">
                    <a:pos x="T1" y="T3"/>
                  </a:cxn>
                  <a:cxn ang="0">
                    <a:pos x="T5" y="T7"/>
                  </a:cxn>
                  <a:cxn ang="0">
                    <a:pos x="T9" y="T11"/>
                  </a:cxn>
                  <a:cxn ang="0">
                    <a:pos x="T13" y="T15"/>
                  </a:cxn>
                  <a:cxn ang="0">
                    <a:pos x="T17" y="T19"/>
                  </a:cxn>
                  <a:cxn ang="0">
                    <a:pos x="T21" y="T23"/>
                  </a:cxn>
                  <a:cxn ang="0">
                    <a:pos x="T25" y="T27"/>
                  </a:cxn>
                </a:cxnLst>
                <a:rect l="0" t="0" r="r" b="b"/>
                <a:pathLst>
                  <a:path w="208" h="41">
                    <a:moveTo>
                      <a:pt x="145" y="0"/>
                    </a:moveTo>
                    <a:lnTo>
                      <a:pt x="155" y="17"/>
                    </a:lnTo>
                    <a:lnTo>
                      <a:pt x="0" y="17"/>
                    </a:lnTo>
                    <a:lnTo>
                      <a:pt x="0" y="41"/>
                    </a:lnTo>
                    <a:lnTo>
                      <a:pt x="155" y="41"/>
                    </a:lnTo>
                    <a:lnTo>
                      <a:pt x="208" y="26"/>
                    </a:lnTo>
                    <a:lnTo>
                      <a:pt x="145"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6" name="Group 95"/>
            <p:cNvGrpSpPr>
              <a:grpSpLocks/>
            </p:cNvGrpSpPr>
            <p:nvPr/>
          </p:nvGrpSpPr>
          <p:grpSpPr bwMode="auto">
            <a:xfrm>
              <a:off x="2782" y="2914"/>
              <a:ext cx="64" cy="33"/>
              <a:chOff x="2782" y="2914"/>
              <a:chExt cx="64" cy="33"/>
            </a:xfrm>
          </p:grpSpPr>
          <p:sp>
            <p:nvSpPr>
              <p:cNvPr id="242" name="Freeform 149"/>
              <p:cNvSpPr>
                <a:spLocks/>
              </p:cNvSpPr>
              <p:nvPr/>
            </p:nvSpPr>
            <p:spPr bwMode="auto">
              <a:xfrm>
                <a:off x="2782" y="2914"/>
                <a:ext cx="64" cy="33"/>
              </a:xfrm>
              <a:custGeom>
                <a:avLst/>
                <a:gdLst>
                  <a:gd name="T0" fmla="+- 0 2846 2782"/>
                  <a:gd name="T1" fmla="*/ T0 w 64"/>
                  <a:gd name="T2" fmla="+- 0 2914 2914"/>
                  <a:gd name="T3" fmla="*/ 2914 h 33"/>
                  <a:gd name="T4" fmla="+- 0 2792 2782"/>
                  <a:gd name="T5" fmla="*/ T4 w 64"/>
                  <a:gd name="T6" fmla="+- 0 2928 2914"/>
                  <a:gd name="T7" fmla="*/ 2928 h 33"/>
                  <a:gd name="T8" fmla="+- 0 2782 2782"/>
                  <a:gd name="T9" fmla="*/ T8 w 64"/>
                  <a:gd name="T10" fmla="+- 0 2928 2914"/>
                  <a:gd name="T11" fmla="*/ 2928 h 33"/>
                  <a:gd name="T12" fmla="+- 0 2782 2782"/>
                  <a:gd name="T13" fmla="*/ T12 w 64"/>
                  <a:gd name="T14" fmla="+- 0 2947 2914"/>
                  <a:gd name="T15" fmla="*/ 2947 h 33"/>
                  <a:gd name="T16" fmla="+- 0 2846 2782"/>
                  <a:gd name="T17" fmla="*/ T16 w 64"/>
                  <a:gd name="T18" fmla="+- 0 2914 2914"/>
                  <a:gd name="T19" fmla="*/ 2914 h 33"/>
                </a:gdLst>
                <a:ahLst/>
                <a:cxnLst>
                  <a:cxn ang="0">
                    <a:pos x="T1" y="T3"/>
                  </a:cxn>
                  <a:cxn ang="0">
                    <a:pos x="T5" y="T7"/>
                  </a:cxn>
                  <a:cxn ang="0">
                    <a:pos x="T9" y="T11"/>
                  </a:cxn>
                  <a:cxn ang="0">
                    <a:pos x="T13" y="T15"/>
                  </a:cxn>
                  <a:cxn ang="0">
                    <a:pos x="T17" y="T19"/>
                  </a:cxn>
                </a:cxnLst>
                <a:rect l="0" t="0" r="r" b="b"/>
                <a:pathLst>
                  <a:path w="64" h="33">
                    <a:moveTo>
                      <a:pt x="64" y="0"/>
                    </a:moveTo>
                    <a:lnTo>
                      <a:pt x="10" y="14"/>
                    </a:lnTo>
                    <a:lnTo>
                      <a:pt x="0" y="14"/>
                    </a:lnTo>
                    <a:lnTo>
                      <a:pt x="0" y="33"/>
                    </a:lnTo>
                    <a:lnTo>
                      <a:pt x="6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7" name="Group 96"/>
            <p:cNvGrpSpPr>
              <a:grpSpLocks/>
            </p:cNvGrpSpPr>
            <p:nvPr/>
          </p:nvGrpSpPr>
          <p:grpSpPr bwMode="auto">
            <a:xfrm>
              <a:off x="2782" y="2885"/>
              <a:ext cx="9" cy="18"/>
              <a:chOff x="2782" y="2885"/>
              <a:chExt cx="9" cy="18"/>
            </a:xfrm>
          </p:grpSpPr>
          <p:sp>
            <p:nvSpPr>
              <p:cNvPr id="241" name="Freeform 147"/>
              <p:cNvSpPr>
                <a:spLocks/>
              </p:cNvSpPr>
              <p:nvPr/>
            </p:nvSpPr>
            <p:spPr bwMode="auto">
              <a:xfrm>
                <a:off x="2782" y="2885"/>
                <a:ext cx="9" cy="18"/>
              </a:xfrm>
              <a:custGeom>
                <a:avLst/>
                <a:gdLst>
                  <a:gd name="T0" fmla="+- 0 2782 2782"/>
                  <a:gd name="T1" fmla="*/ T0 w 9"/>
                  <a:gd name="T2" fmla="+- 0 2885 2885"/>
                  <a:gd name="T3" fmla="*/ 2885 h 18"/>
                  <a:gd name="T4" fmla="+- 0 2782 2782"/>
                  <a:gd name="T5" fmla="*/ T4 w 9"/>
                  <a:gd name="T6" fmla="+- 0 2903 2885"/>
                  <a:gd name="T7" fmla="*/ 2903 h 18"/>
                  <a:gd name="T8" fmla="+- 0 2791 2782"/>
                  <a:gd name="T9" fmla="*/ T8 w 9"/>
                  <a:gd name="T10" fmla="+- 0 2903 2885"/>
                  <a:gd name="T11" fmla="*/ 2903 h 18"/>
                  <a:gd name="T12" fmla="+- 0 2782 2782"/>
                  <a:gd name="T13" fmla="*/ T12 w 9"/>
                  <a:gd name="T14" fmla="+- 0 2885 2885"/>
                  <a:gd name="T15" fmla="*/ 2885 h 18"/>
                </a:gdLst>
                <a:ahLst/>
                <a:cxnLst>
                  <a:cxn ang="0">
                    <a:pos x="T1" y="T3"/>
                  </a:cxn>
                  <a:cxn ang="0">
                    <a:pos x="T5" y="T7"/>
                  </a:cxn>
                  <a:cxn ang="0">
                    <a:pos x="T9" y="T11"/>
                  </a:cxn>
                  <a:cxn ang="0">
                    <a:pos x="T13" y="T15"/>
                  </a:cxn>
                </a:cxnLst>
                <a:rect l="0" t="0" r="r" b="b"/>
                <a:pathLst>
                  <a:path w="9" h="18">
                    <a:moveTo>
                      <a:pt x="0" y="0"/>
                    </a:moveTo>
                    <a:lnTo>
                      <a:pt x="0" y="18"/>
                    </a:lnTo>
                    <a:lnTo>
                      <a:pt x="9" y="18"/>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8" name="Group 97"/>
            <p:cNvGrpSpPr>
              <a:grpSpLocks/>
            </p:cNvGrpSpPr>
            <p:nvPr/>
          </p:nvGrpSpPr>
          <p:grpSpPr bwMode="auto">
            <a:xfrm>
              <a:off x="2585" y="2885"/>
              <a:ext cx="61" cy="61"/>
              <a:chOff x="2585" y="2885"/>
              <a:chExt cx="61" cy="61"/>
            </a:xfrm>
          </p:grpSpPr>
          <p:sp>
            <p:nvSpPr>
              <p:cNvPr id="240" name="Freeform 145"/>
              <p:cNvSpPr>
                <a:spLocks/>
              </p:cNvSpPr>
              <p:nvPr/>
            </p:nvSpPr>
            <p:spPr bwMode="auto">
              <a:xfrm>
                <a:off x="2585" y="2885"/>
                <a:ext cx="61" cy="61"/>
              </a:xfrm>
              <a:custGeom>
                <a:avLst/>
                <a:gdLst>
                  <a:gd name="T0" fmla="+- 0 2646 2585"/>
                  <a:gd name="T1" fmla="*/ T0 w 61"/>
                  <a:gd name="T2" fmla="+- 0 2885 2885"/>
                  <a:gd name="T3" fmla="*/ 2885 h 61"/>
                  <a:gd name="T4" fmla="+- 0 2585 2585"/>
                  <a:gd name="T5" fmla="*/ T4 w 61"/>
                  <a:gd name="T6" fmla="+- 0 2912 2885"/>
                  <a:gd name="T7" fmla="*/ 2912 h 61"/>
                  <a:gd name="T8" fmla="+- 0 2646 2585"/>
                  <a:gd name="T9" fmla="*/ T8 w 61"/>
                  <a:gd name="T10" fmla="+- 0 2946 2885"/>
                  <a:gd name="T11" fmla="*/ 2946 h 61"/>
                  <a:gd name="T12" fmla="+- 0 2646 2585"/>
                  <a:gd name="T13" fmla="*/ T12 w 61"/>
                  <a:gd name="T14" fmla="+- 0 2927 2885"/>
                  <a:gd name="T15" fmla="*/ 2927 h 61"/>
                  <a:gd name="T16" fmla="+- 0 2636 2585"/>
                  <a:gd name="T17" fmla="*/ T16 w 61"/>
                  <a:gd name="T18" fmla="+- 0 2927 2885"/>
                  <a:gd name="T19" fmla="*/ 2927 h 61"/>
                  <a:gd name="T20" fmla="+- 0 2636 2585"/>
                  <a:gd name="T21" fmla="*/ T20 w 61"/>
                  <a:gd name="T22" fmla="+- 0 2903 2885"/>
                  <a:gd name="T23" fmla="*/ 2903 h 61"/>
                  <a:gd name="T24" fmla="+- 0 2646 2585"/>
                  <a:gd name="T25" fmla="*/ T24 w 61"/>
                  <a:gd name="T26" fmla="+- 0 2903 2885"/>
                  <a:gd name="T27" fmla="*/ 2903 h 61"/>
                  <a:gd name="T28" fmla="+- 0 2646 2585"/>
                  <a:gd name="T29" fmla="*/ T28 w 61"/>
                  <a:gd name="T30" fmla="+- 0 2885 2885"/>
                  <a:gd name="T31" fmla="*/ 2885 h 61"/>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1" h="61">
                    <a:moveTo>
                      <a:pt x="61" y="0"/>
                    </a:moveTo>
                    <a:lnTo>
                      <a:pt x="0" y="27"/>
                    </a:lnTo>
                    <a:lnTo>
                      <a:pt x="61" y="61"/>
                    </a:lnTo>
                    <a:lnTo>
                      <a:pt x="61" y="42"/>
                    </a:lnTo>
                    <a:lnTo>
                      <a:pt x="51" y="42"/>
                    </a:lnTo>
                    <a:lnTo>
                      <a:pt x="51" y="18"/>
                    </a:lnTo>
                    <a:lnTo>
                      <a:pt x="61" y="18"/>
                    </a:lnTo>
                    <a:lnTo>
                      <a:pt x="6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9" name="Group 98"/>
            <p:cNvGrpSpPr>
              <a:grpSpLocks/>
            </p:cNvGrpSpPr>
            <p:nvPr/>
          </p:nvGrpSpPr>
          <p:grpSpPr bwMode="auto">
            <a:xfrm>
              <a:off x="2641" y="2917"/>
              <a:ext cx="154" cy="2"/>
              <a:chOff x="2641" y="2917"/>
              <a:chExt cx="154" cy="2"/>
            </a:xfrm>
          </p:grpSpPr>
          <p:sp>
            <p:nvSpPr>
              <p:cNvPr id="239" name="Freeform 143"/>
              <p:cNvSpPr>
                <a:spLocks/>
              </p:cNvSpPr>
              <p:nvPr/>
            </p:nvSpPr>
            <p:spPr bwMode="auto">
              <a:xfrm>
                <a:off x="2641" y="2917"/>
                <a:ext cx="154" cy="2"/>
              </a:xfrm>
              <a:custGeom>
                <a:avLst/>
                <a:gdLst>
                  <a:gd name="T0" fmla="+- 0 2641 2641"/>
                  <a:gd name="T1" fmla="*/ T0 w 154"/>
                  <a:gd name="T2" fmla="+- 0 2795 2641"/>
                  <a:gd name="T3" fmla="*/ T2 w 154"/>
                </a:gdLst>
                <a:ahLst/>
                <a:cxnLst>
                  <a:cxn ang="0">
                    <a:pos x="T1" y="0"/>
                  </a:cxn>
                  <a:cxn ang="0">
                    <a:pos x="T3" y="0"/>
                  </a:cxn>
                </a:cxnLst>
                <a:rect l="0" t="0" r="r" b="b"/>
                <a:pathLst>
                  <a:path w="154">
                    <a:moveTo>
                      <a:pt x="0" y="0"/>
                    </a:moveTo>
                    <a:lnTo>
                      <a:pt x="154" y="0"/>
                    </a:lnTo>
                  </a:path>
                </a:pathLst>
              </a:custGeom>
              <a:noFill/>
              <a:ln w="1676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00" name="Group 99"/>
            <p:cNvGrpSpPr>
              <a:grpSpLocks/>
            </p:cNvGrpSpPr>
            <p:nvPr/>
          </p:nvGrpSpPr>
          <p:grpSpPr bwMode="auto">
            <a:xfrm>
              <a:off x="530" y="202"/>
              <a:ext cx="2439" cy="2474"/>
              <a:chOff x="530" y="202"/>
              <a:chExt cx="2439" cy="2474"/>
            </a:xfrm>
          </p:grpSpPr>
          <p:sp>
            <p:nvSpPr>
              <p:cNvPr id="238" name="Freeform 141"/>
              <p:cNvSpPr>
                <a:spLocks/>
              </p:cNvSpPr>
              <p:nvPr/>
            </p:nvSpPr>
            <p:spPr bwMode="auto">
              <a:xfrm>
                <a:off x="530" y="202"/>
                <a:ext cx="2439" cy="2474"/>
              </a:xfrm>
              <a:custGeom>
                <a:avLst/>
                <a:gdLst>
                  <a:gd name="T0" fmla="+- 0 2911 530"/>
                  <a:gd name="T1" fmla="*/ T0 w 2439"/>
                  <a:gd name="T2" fmla="+- 0 221 202"/>
                  <a:gd name="T3" fmla="*/ 221 h 2474"/>
                  <a:gd name="T4" fmla="+- 0 2854 530"/>
                  <a:gd name="T5" fmla="*/ T4 w 2439"/>
                  <a:gd name="T6" fmla="+- 0 225 202"/>
                  <a:gd name="T7" fmla="*/ 225 h 2474"/>
                  <a:gd name="T8" fmla="+- 0 2623 530"/>
                  <a:gd name="T9" fmla="*/ T8 w 2439"/>
                  <a:gd name="T10" fmla="+- 0 254 202"/>
                  <a:gd name="T11" fmla="*/ 254 h 2474"/>
                  <a:gd name="T12" fmla="+- 0 2398 530"/>
                  <a:gd name="T13" fmla="*/ T12 w 2439"/>
                  <a:gd name="T14" fmla="+- 0 307 202"/>
                  <a:gd name="T15" fmla="*/ 307 h 2474"/>
                  <a:gd name="T16" fmla="+- 0 2177 530"/>
                  <a:gd name="T17" fmla="*/ T16 w 2439"/>
                  <a:gd name="T18" fmla="+- 0 388 202"/>
                  <a:gd name="T19" fmla="*/ 388 h 2474"/>
                  <a:gd name="T20" fmla="+- 0 1966 530"/>
                  <a:gd name="T21" fmla="*/ T20 w 2439"/>
                  <a:gd name="T22" fmla="+- 0 488 202"/>
                  <a:gd name="T23" fmla="*/ 488 h 2474"/>
                  <a:gd name="T24" fmla="+- 0 1759 530"/>
                  <a:gd name="T25" fmla="*/ T24 w 2439"/>
                  <a:gd name="T26" fmla="+- 0 613 202"/>
                  <a:gd name="T27" fmla="*/ 613 h 2474"/>
                  <a:gd name="T28" fmla="+- 0 1562 530"/>
                  <a:gd name="T29" fmla="*/ T28 w 2439"/>
                  <a:gd name="T30" fmla="+- 0 757 202"/>
                  <a:gd name="T31" fmla="*/ 757 h 2474"/>
                  <a:gd name="T32" fmla="+- 0 1375 530"/>
                  <a:gd name="T33" fmla="*/ T32 w 2439"/>
                  <a:gd name="T34" fmla="+- 0 916 202"/>
                  <a:gd name="T35" fmla="*/ 916 h 2474"/>
                  <a:gd name="T36" fmla="+- 0 1207 530"/>
                  <a:gd name="T37" fmla="*/ T36 w 2439"/>
                  <a:gd name="T38" fmla="+- 0 1093 202"/>
                  <a:gd name="T39" fmla="*/ 1093 h 2474"/>
                  <a:gd name="T40" fmla="+- 0 1049 530"/>
                  <a:gd name="T41" fmla="*/ T40 w 2439"/>
                  <a:gd name="T42" fmla="+- 0 1285 202"/>
                  <a:gd name="T43" fmla="*/ 1285 h 2474"/>
                  <a:gd name="T44" fmla="+- 0 910 530"/>
                  <a:gd name="T45" fmla="*/ T44 w 2439"/>
                  <a:gd name="T46" fmla="+- 0 1487 202"/>
                  <a:gd name="T47" fmla="*/ 1487 h 2474"/>
                  <a:gd name="T48" fmla="+- 0 790 530"/>
                  <a:gd name="T49" fmla="*/ T48 w 2439"/>
                  <a:gd name="T50" fmla="+- 0 1698 202"/>
                  <a:gd name="T51" fmla="*/ 1698 h 2474"/>
                  <a:gd name="T52" fmla="+- 0 689 530"/>
                  <a:gd name="T53" fmla="*/ T52 w 2439"/>
                  <a:gd name="T54" fmla="+- 0 1918 202"/>
                  <a:gd name="T55" fmla="*/ 1918 h 2474"/>
                  <a:gd name="T56" fmla="+- 0 612 530"/>
                  <a:gd name="T57" fmla="*/ T56 w 2439"/>
                  <a:gd name="T58" fmla="+- 0 2143 202"/>
                  <a:gd name="T59" fmla="*/ 2143 h 2474"/>
                  <a:gd name="T60" fmla="+- 0 559 530"/>
                  <a:gd name="T61" fmla="*/ T60 w 2439"/>
                  <a:gd name="T62" fmla="+- 0 2379 202"/>
                  <a:gd name="T63" fmla="*/ 2379 h 2474"/>
                  <a:gd name="T64" fmla="+- 0 530 530"/>
                  <a:gd name="T65" fmla="*/ T64 w 2439"/>
                  <a:gd name="T66" fmla="+- 0 2609 202"/>
                  <a:gd name="T67" fmla="*/ 2609 h 2474"/>
                  <a:gd name="T68" fmla="+- 0 550 530"/>
                  <a:gd name="T69" fmla="*/ T68 w 2439"/>
                  <a:gd name="T70" fmla="+- 0 2676 202"/>
                  <a:gd name="T71" fmla="*/ 2676 h 2474"/>
                  <a:gd name="T72" fmla="+- 0 555 530"/>
                  <a:gd name="T73" fmla="*/ T72 w 2439"/>
                  <a:gd name="T74" fmla="+- 0 2614 202"/>
                  <a:gd name="T75" fmla="*/ 2614 h 2474"/>
                  <a:gd name="T76" fmla="+- 0 578 530"/>
                  <a:gd name="T77" fmla="*/ T76 w 2439"/>
                  <a:gd name="T78" fmla="+- 0 2379 202"/>
                  <a:gd name="T79" fmla="*/ 2379 h 2474"/>
                  <a:gd name="T80" fmla="+- 0 631 530"/>
                  <a:gd name="T81" fmla="*/ T80 w 2439"/>
                  <a:gd name="T82" fmla="+- 0 2148 202"/>
                  <a:gd name="T83" fmla="*/ 2148 h 2474"/>
                  <a:gd name="T84" fmla="+- 0 708 530"/>
                  <a:gd name="T85" fmla="*/ T84 w 2439"/>
                  <a:gd name="T86" fmla="+- 0 1923 202"/>
                  <a:gd name="T87" fmla="*/ 1923 h 2474"/>
                  <a:gd name="T88" fmla="+- 0 809 530"/>
                  <a:gd name="T89" fmla="*/ T88 w 2439"/>
                  <a:gd name="T90" fmla="+- 0 1708 202"/>
                  <a:gd name="T91" fmla="*/ 1708 h 2474"/>
                  <a:gd name="T92" fmla="+- 0 929 530"/>
                  <a:gd name="T93" fmla="*/ T92 w 2439"/>
                  <a:gd name="T94" fmla="+- 0 1496 202"/>
                  <a:gd name="T95" fmla="*/ 1496 h 2474"/>
                  <a:gd name="T96" fmla="+- 0 1068 530"/>
                  <a:gd name="T97" fmla="*/ T96 w 2439"/>
                  <a:gd name="T98" fmla="+- 0 1295 202"/>
                  <a:gd name="T99" fmla="*/ 1295 h 2474"/>
                  <a:gd name="T100" fmla="+- 0 1222 530"/>
                  <a:gd name="T101" fmla="*/ T100 w 2439"/>
                  <a:gd name="T102" fmla="+- 0 1108 202"/>
                  <a:gd name="T103" fmla="*/ 1108 h 2474"/>
                  <a:gd name="T104" fmla="+- 0 1395 530"/>
                  <a:gd name="T105" fmla="*/ T104 w 2439"/>
                  <a:gd name="T106" fmla="+- 0 930 202"/>
                  <a:gd name="T107" fmla="*/ 930 h 2474"/>
                  <a:gd name="T108" fmla="+- 0 1577 530"/>
                  <a:gd name="T109" fmla="*/ T108 w 2439"/>
                  <a:gd name="T110" fmla="+- 0 772 202"/>
                  <a:gd name="T111" fmla="*/ 772 h 2474"/>
                  <a:gd name="T112" fmla="+- 0 1769 530"/>
                  <a:gd name="T113" fmla="*/ T112 w 2439"/>
                  <a:gd name="T114" fmla="+- 0 632 202"/>
                  <a:gd name="T115" fmla="*/ 632 h 2474"/>
                  <a:gd name="T116" fmla="+- 0 1975 530"/>
                  <a:gd name="T117" fmla="*/ T116 w 2439"/>
                  <a:gd name="T118" fmla="+- 0 508 202"/>
                  <a:gd name="T119" fmla="*/ 508 h 2474"/>
                  <a:gd name="T120" fmla="+- 0 2187 530"/>
                  <a:gd name="T121" fmla="*/ T120 w 2439"/>
                  <a:gd name="T122" fmla="+- 0 407 202"/>
                  <a:gd name="T123" fmla="*/ 407 h 2474"/>
                  <a:gd name="T124" fmla="+- 0 2407 530"/>
                  <a:gd name="T125" fmla="*/ T124 w 2439"/>
                  <a:gd name="T126" fmla="+- 0 326 202"/>
                  <a:gd name="T127" fmla="*/ 326 h 2474"/>
                  <a:gd name="T128" fmla="+- 0 2628 530"/>
                  <a:gd name="T129" fmla="*/ T128 w 2439"/>
                  <a:gd name="T130" fmla="+- 0 273 202"/>
                  <a:gd name="T131" fmla="*/ 273 h 2474"/>
                  <a:gd name="T132" fmla="+- 0 2902 530"/>
                  <a:gd name="T133" fmla="*/ T132 w 2439"/>
                  <a:gd name="T134" fmla="+- 0 241 202"/>
                  <a:gd name="T135" fmla="*/ 241 h 2474"/>
                  <a:gd name="T136" fmla="+- 0 2969 530"/>
                  <a:gd name="T137" fmla="*/ T136 w 2439"/>
                  <a:gd name="T138" fmla="+- 0 230 202"/>
                  <a:gd name="T139" fmla="*/ 230 h 247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Lst>
                <a:rect l="0" t="0" r="r" b="b"/>
                <a:pathLst>
                  <a:path w="2439" h="2474">
                    <a:moveTo>
                      <a:pt x="2372" y="0"/>
                    </a:moveTo>
                    <a:lnTo>
                      <a:pt x="2381" y="19"/>
                    </a:lnTo>
                    <a:lnTo>
                      <a:pt x="2372" y="20"/>
                    </a:lnTo>
                    <a:lnTo>
                      <a:pt x="2324" y="23"/>
                    </a:lnTo>
                    <a:lnTo>
                      <a:pt x="2209" y="33"/>
                    </a:lnTo>
                    <a:lnTo>
                      <a:pt x="2093" y="52"/>
                    </a:lnTo>
                    <a:lnTo>
                      <a:pt x="1983" y="76"/>
                    </a:lnTo>
                    <a:lnTo>
                      <a:pt x="1868" y="105"/>
                    </a:lnTo>
                    <a:lnTo>
                      <a:pt x="1757" y="143"/>
                    </a:lnTo>
                    <a:lnTo>
                      <a:pt x="1647" y="186"/>
                    </a:lnTo>
                    <a:lnTo>
                      <a:pt x="1541" y="234"/>
                    </a:lnTo>
                    <a:lnTo>
                      <a:pt x="1436" y="286"/>
                    </a:lnTo>
                    <a:lnTo>
                      <a:pt x="1330" y="349"/>
                    </a:lnTo>
                    <a:lnTo>
                      <a:pt x="1229" y="411"/>
                    </a:lnTo>
                    <a:lnTo>
                      <a:pt x="1129" y="483"/>
                    </a:lnTo>
                    <a:lnTo>
                      <a:pt x="1032" y="555"/>
                    </a:lnTo>
                    <a:lnTo>
                      <a:pt x="937" y="632"/>
                    </a:lnTo>
                    <a:lnTo>
                      <a:pt x="845" y="714"/>
                    </a:lnTo>
                    <a:lnTo>
                      <a:pt x="759" y="800"/>
                    </a:lnTo>
                    <a:lnTo>
                      <a:pt x="677" y="891"/>
                    </a:lnTo>
                    <a:lnTo>
                      <a:pt x="596" y="987"/>
                    </a:lnTo>
                    <a:lnTo>
                      <a:pt x="519" y="1083"/>
                    </a:lnTo>
                    <a:lnTo>
                      <a:pt x="447" y="1184"/>
                    </a:lnTo>
                    <a:lnTo>
                      <a:pt x="380" y="1285"/>
                    </a:lnTo>
                    <a:lnTo>
                      <a:pt x="317" y="1390"/>
                    </a:lnTo>
                    <a:lnTo>
                      <a:pt x="260" y="1496"/>
                    </a:lnTo>
                    <a:lnTo>
                      <a:pt x="207" y="1606"/>
                    </a:lnTo>
                    <a:lnTo>
                      <a:pt x="159" y="1716"/>
                    </a:lnTo>
                    <a:lnTo>
                      <a:pt x="116" y="1831"/>
                    </a:lnTo>
                    <a:lnTo>
                      <a:pt x="82" y="1941"/>
                    </a:lnTo>
                    <a:lnTo>
                      <a:pt x="53" y="2057"/>
                    </a:lnTo>
                    <a:lnTo>
                      <a:pt x="29" y="2177"/>
                    </a:lnTo>
                    <a:lnTo>
                      <a:pt x="10" y="2292"/>
                    </a:lnTo>
                    <a:lnTo>
                      <a:pt x="0" y="2407"/>
                    </a:lnTo>
                    <a:lnTo>
                      <a:pt x="0" y="2474"/>
                    </a:lnTo>
                    <a:lnTo>
                      <a:pt x="20" y="2474"/>
                    </a:lnTo>
                    <a:lnTo>
                      <a:pt x="20" y="2465"/>
                    </a:lnTo>
                    <a:lnTo>
                      <a:pt x="25" y="2412"/>
                    </a:lnTo>
                    <a:lnTo>
                      <a:pt x="34" y="2292"/>
                    </a:lnTo>
                    <a:lnTo>
                      <a:pt x="48" y="2177"/>
                    </a:lnTo>
                    <a:lnTo>
                      <a:pt x="72" y="2061"/>
                    </a:lnTo>
                    <a:lnTo>
                      <a:pt x="101" y="1946"/>
                    </a:lnTo>
                    <a:lnTo>
                      <a:pt x="140" y="1836"/>
                    </a:lnTo>
                    <a:lnTo>
                      <a:pt x="178" y="1721"/>
                    </a:lnTo>
                    <a:lnTo>
                      <a:pt x="226" y="1616"/>
                    </a:lnTo>
                    <a:lnTo>
                      <a:pt x="279" y="1506"/>
                    </a:lnTo>
                    <a:lnTo>
                      <a:pt x="337" y="1400"/>
                    </a:lnTo>
                    <a:lnTo>
                      <a:pt x="399" y="1294"/>
                    </a:lnTo>
                    <a:lnTo>
                      <a:pt x="466" y="1194"/>
                    </a:lnTo>
                    <a:lnTo>
                      <a:pt x="538" y="1093"/>
                    </a:lnTo>
                    <a:lnTo>
                      <a:pt x="615" y="997"/>
                    </a:lnTo>
                    <a:lnTo>
                      <a:pt x="692" y="906"/>
                    </a:lnTo>
                    <a:lnTo>
                      <a:pt x="773" y="814"/>
                    </a:lnTo>
                    <a:lnTo>
                      <a:pt x="865" y="728"/>
                    </a:lnTo>
                    <a:lnTo>
                      <a:pt x="951" y="646"/>
                    </a:lnTo>
                    <a:lnTo>
                      <a:pt x="1047" y="570"/>
                    </a:lnTo>
                    <a:lnTo>
                      <a:pt x="1143" y="498"/>
                    </a:lnTo>
                    <a:lnTo>
                      <a:pt x="1239" y="430"/>
                    </a:lnTo>
                    <a:lnTo>
                      <a:pt x="1340" y="363"/>
                    </a:lnTo>
                    <a:lnTo>
                      <a:pt x="1445" y="306"/>
                    </a:lnTo>
                    <a:lnTo>
                      <a:pt x="1551" y="253"/>
                    </a:lnTo>
                    <a:lnTo>
                      <a:pt x="1657" y="205"/>
                    </a:lnTo>
                    <a:lnTo>
                      <a:pt x="1767" y="162"/>
                    </a:lnTo>
                    <a:lnTo>
                      <a:pt x="1877" y="124"/>
                    </a:lnTo>
                    <a:lnTo>
                      <a:pt x="1988" y="95"/>
                    </a:lnTo>
                    <a:lnTo>
                      <a:pt x="2098" y="71"/>
                    </a:lnTo>
                    <a:lnTo>
                      <a:pt x="2213" y="52"/>
                    </a:lnTo>
                    <a:lnTo>
                      <a:pt x="2372" y="39"/>
                    </a:lnTo>
                    <a:lnTo>
                      <a:pt x="2381" y="38"/>
                    </a:lnTo>
                    <a:lnTo>
                      <a:pt x="2439" y="28"/>
                    </a:lnTo>
                    <a:lnTo>
                      <a:pt x="2372"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1" name="Group 100"/>
            <p:cNvGrpSpPr>
              <a:grpSpLocks/>
            </p:cNvGrpSpPr>
            <p:nvPr/>
          </p:nvGrpSpPr>
          <p:grpSpPr bwMode="auto">
            <a:xfrm>
              <a:off x="2902" y="228"/>
              <a:ext cx="66" cy="34"/>
              <a:chOff x="2902" y="228"/>
              <a:chExt cx="66" cy="34"/>
            </a:xfrm>
          </p:grpSpPr>
          <p:sp>
            <p:nvSpPr>
              <p:cNvPr id="237" name="Freeform 139"/>
              <p:cNvSpPr>
                <a:spLocks/>
              </p:cNvSpPr>
              <p:nvPr/>
            </p:nvSpPr>
            <p:spPr bwMode="auto">
              <a:xfrm>
                <a:off x="2902" y="228"/>
                <a:ext cx="66" cy="34"/>
              </a:xfrm>
              <a:custGeom>
                <a:avLst/>
                <a:gdLst>
                  <a:gd name="T0" fmla="+- 0 2968 2902"/>
                  <a:gd name="T1" fmla="*/ T0 w 66"/>
                  <a:gd name="T2" fmla="+- 0 228 228"/>
                  <a:gd name="T3" fmla="*/ 228 h 34"/>
                  <a:gd name="T4" fmla="+- 0 2910 2902"/>
                  <a:gd name="T5" fmla="*/ T4 w 66"/>
                  <a:gd name="T6" fmla="+- 0 238 228"/>
                  <a:gd name="T7" fmla="*/ 238 h 34"/>
                  <a:gd name="T8" fmla="+- 0 2902 2902"/>
                  <a:gd name="T9" fmla="*/ T8 w 66"/>
                  <a:gd name="T10" fmla="+- 0 239 228"/>
                  <a:gd name="T11" fmla="*/ 239 h 34"/>
                  <a:gd name="T12" fmla="+- 0 2902 2902"/>
                  <a:gd name="T13" fmla="*/ T12 w 66"/>
                  <a:gd name="T14" fmla="+- 0 262 228"/>
                  <a:gd name="T15" fmla="*/ 262 h 34"/>
                  <a:gd name="T16" fmla="+- 0 2968 2902"/>
                  <a:gd name="T17" fmla="*/ T16 w 66"/>
                  <a:gd name="T18" fmla="+- 0 228 228"/>
                  <a:gd name="T19" fmla="*/ 228 h 34"/>
                </a:gdLst>
                <a:ahLst/>
                <a:cxnLst>
                  <a:cxn ang="0">
                    <a:pos x="T1" y="T3"/>
                  </a:cxn>
                  <a:cxn ang="0">
                    <a:pos x="T5" y="T7"/>
                  </a:cxn>
                  <a:cxn ang="0">
                    <a:pos x="T9" y="T11"/>
                  </a:cxn>
                  <a:cxn ang="0">
                    <a:pos x="T13" y="T15"/>
                  </a:cxn>
                  <a:cxn ang="0">
                    <a:pos x="T17" y="T19"/>
                  </a:cxn>
                </a:cxnLst>
                <a:rect l="0" t="0" r="r" b="b"/>
                <a:pathLst>
                  <a:path w="66" h="34">
                    <a:moveTo>
                      <a:pt x="66" y="0"/>
                    </a:moveTo>
                    <a:lnTo>
                      <a:pt x="8" y="10"/>
                    </a:lnTo>
                    <a:lnTo>
                      <a:pt x="0" y="11"/>
                    </a:lnTo>
                    <a:lnTo>
                      <a:pt x="0" y="34"/>
                    </a:lnTo>
                    <a:lnTo>
                      <a:pt x="66"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2" name="Group 101"/>
            <p:cNvGrpSpPr>
              <a:grpSpLocks/>
            </p:cNvGrpSpPr>
            <p:nvPr/>
          </p:nvGrpSpPr>
          <p:grpSpPr bwMode="auto">
            <a:xfrm>
              <a:off x="6360" y="2669"/>
              <a:ext cx="57" cy="60"/>
              <a:chOff x="6360" y="2669"/>
              <a:chExt cx="57" cy="60"/>
            </a:xfrm>
          </p:grpSpPr>
          <p:sp>
            <p:nvSpPr>
              <p:cNvPr id="236" name="Freeform 137"/>
              <p:cNvSpPr>
                <a:spLocks/>
              </p:cNvSpPr>
              <p:nvPr/>
            </p:nvSpPr>
            <p:spPr bwMode="auto">
              <a:xfrm>
                <a:off x="6360" y="2669"/>
                <a:ext cx="57" cy="60"/>
              </a:xfrm>
              <a:custGeom>
                <a:avLst/>
                <a:gdLst>
                  <a:gd name="T0" fmla="+- 0 6378 6360"/>
                  <a:gd name="T1" fmla="*/ T0 w 57"/>
                  <a:gd name="T2" fmla="+- 0 2669 2669"/>
                  <a:gd name="T3" fmla="*/ 2669 h 60"/>
                  <a:gd name="T4" fmla="+- 0 6360 6360"/>
                  <a:gd name="T5" fmla="*/ T4 w 57"/>
                  <a:gd name="T6" fmla="+- 0 2669 2669"/>
                  <a:gd name="T7" fmla="*/ 2669 h 60"/>
                  <a:gd name="T8" fmla="+- 0 6392 6360"/>
                  <a:gd name="T9" fmla="*/ T8 w 57"/>
                  <a:gd name="T10" fmla="+- 0 2729 2669"/>
                  <a:gd name="T11" fmla="*/ 2729 h 60"/>
                  <a:gd name="T12" fmla="+- 0 6417 6360"/>
                  <a:gd name="T13" fmla="*/ T12 w 57"/>
                  <a:gd name="T14" fmla="+- 0 2678 2669"/>
                  <a:gd name="T15" fmla="*/ 2678 h 60"/>
                  <a:gd name="T16" fmla="+- 0 6378 6360"/>
                  <a:gd name="T17" fmla="*/ T16 w 57"/>
                  <a:gd name="T18" fmla="+- 0 2678 2669"/>
                  <a:gd name="T19" fmla="*/ 2678 h 60"/>
                  <a:gd name="T20" fmla="+- 0 6378 6360"/>
                  <a:gd name="T21" fmla="*/ T20 w 57"/>
                  <a:gd name="T22" fmla="+- 0 2669 2669"/>
                  <a:gd name="T23" fmla="*/ 2669 h 60"/>
                </a:gdLst>
                <a:ahLst/>
                <a:cxnLst>
                  <a:cxn ang="0">
                    <a:pos x="T1" y="T3"/>
                  </a:cxn>
                  <a:cxn ang="0">
                    <a:pos x="T5" y="T7"/>
                  </a:cxn>
                  <a:cxn ang="0">
                    <a:pos x="T9" y="T11"/>
                  </a:cxn>
                  <a:cxn ang="0">
                    <a:pos x="T13" y="T15"/>
                  </a:cxn>
                  <a:cxn ang="0">
                    <a:pos x="T17" y="T19"/>
                  </a:cxn>
                  <a:cxn ang="0">
                    <a:pos x="T21" y="T23"/>
                  </a:cxn>
                </a:cxnLst>
                <a:rect l="0" t="0" r="r" b="b"/>
                <a:pathLst>
                  <a:path w="57" h="60">
                    <a:moveTo>
                      <a:pt x="18" y="0"/>
                    </a:moveTo>
                    <a:lnTo>
                      <a:pt x="0" y="0"/>
                    </a:lnTo>
                    <a:lnTo>
                      <a:pt x="32" y="60"/>
                    </a:lnTo>
                    <a:lnTo>
                      <a:pt x="57" y="9"/>
                    </a:lnTo>
                    <a:lnTo>
                      <a:pt x="18" y="9"/>
                    </a:lnTo>
                    <a:lnTo>
                      <a:pt x="18"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3" name="Group 102"/>
            <p:cNvGrpSpPr>
              <a:grpSpLocks/>
            </p:cNvGrpSpPr>
            <p:nvPr/>
          </p:nvGrpSpPr>
          <p:grpSpPr bwMode="auto">
            <a:xfrm>
              <a:off x="6402" y="2669"/>
              <a:ext cx="19" cy="9"/>
              <a:chOff x="6402" y="2669"/>
              <a:chExt cx="19" cy="9"/>
            </a:xfrm>
          </p:grpSpPr>
          <p:sp>
            <p:nvSpPr>
              <p:cNvPr id="235" name="Freeform 135"/>
              <p:cNvSpPr>
                <a:spLocks/>
              </p:cNvSpPr>
              <p:nvPr/>
            </p:nvSpPr>
            <p:spPr bwMode="auto">
              <a:xfrm>
                <a:off x="6402" y="2669"/>
                <a:ext cx="19" cy="9"/>
              </a:xfrm>
              <a:custGeom>
                <a:avLst/>
                <a:gdLst>
                  <a:gd name="T0" fmla="+- 0 6421 6402"/>
                  <a:gd name="T1" fmla="*/ T0 w 19"/>
                  <a:gd name="T2" fmla="+- 0 2669 2669"/>
                  <a:gd name="T3" fmla="*/ 2669 h 9"/>
                  <a:gd name="T4" fmla="+- 0 6402 6402"/>
                  <a:gd name="T5" fmla="*/ T4 w 19"/>
                  <a:gd name="T6" fmla="+- 0 2669 2669"/>
                  <a:gd name="T7" fmla="*/ 2669 h 9"/>
                  <a:gd name="T8" fmla="+- 0 6402 6402"/>
                  <a:gd name="T9" fmla="*/ T8 w 19"/>
                  <a:gd name="T10" fmla="+- 0 2678 2669"/>
                  <a:gd name="T11" fmla="*/ 2678 h 9"/>
                  <a:gd name="T12" fmla="+- 0 6417 6402"/>
                  <a:gd name="T13" fmla="*/ T12 w 19"/>
                  <a:gd name="T14" fmla="+- 0 2678 2669"/>
                  <a:gd name="T15" fmla="*/ 2678 h 9"/>
                  <a:gd name="T16" fmla="+- 0 6421 6402"/>
                  <a:gd name="T17" fmla="*/ T16 w 19"/>
                  <a:gd name="T18" fmla="+- 0 2669 2669"/>
                  <a:gd name="T19" fmla="*/ 2669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5"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4" name="Group 103"/>
            <p:cNvGrpSpPr>
              <a:grpSpLocks/>
            </p:cNvGrpSpPr>
            <p:nvPr/>
          </p:nvGrpSpPr>
          <p:grpSpPr bwMode="auto">
            <a:xfrm>
              <a:off x="6377" y="1930"/>
              <a:ext cx="24" cy="746"/>
              <a:chOff x="6377" y="1930"/>
              <a:chExt cx="24" cy="746"/>
            </a:xfrm>
          </p:grpSpPr>
          <p:sp>
            <p:nvSpPr>
              <p:cNvPr id="234" name="Freeform 133"/>
              <p:cNvSpPr>
                <a:spLocks/>
              </p:cNvSpPr>
              <p:nvPr/>
            </p:nvSpPr>
            <p:spPr bwMode="auto">
              <a:xfrm>
                <a:off x="6377" y="1930"/>
                <a:ext cx="24" cy="746"/>
              </a:xfrm>
              <a:custGeom>
                <a:avLst/>
                <a:gdLst>
                  <a:gd name="T0" fmla="+- 0 6377 6377"/>
                  <a:gd name="T1" fmla="*/ T0 w 24"/>
                  <a:gd name="T2" fmla="+- 0 2676 1930"/>
                  <a:gd name="T3" fmla="*/ 2676 h 746"/>
                  <a:gd name="T4" fmla="+- 0 6401 6377"/>
                  <a:gd name="T5" fmla="*/ T4 w 24"/>
                  <a:gd name="T6" fmla="+- 0 2676 1930"/>
                  <a:gd name="T7" fmla="*/ 2676 h 746"/>
                  <a:gd name="T8" fmla="+- 0 6401 6377"/>
                  <a:gd name="T9" fmla="*/ T8 w 24"/>
                  <a:gd name="T10" fmla="+- 0 1930 1930"/>
                  <a:gd name="T11" fmla="*/ 1930 h 746"/>
                  <a:gd name="T12" fmla="+- 0 6377 6377"/>
                  <a:gd name="T13" fmla="*/ T12 w 24"/>
                  <a:gd name="T14" fmla="+- 0 1930 1930"/>
                  <a:gd name="T15" fmla="*/ 1930 h 746"/>
                  <a:gd name="T16" fmla="+- 0 6377 6377"/>
                  <a:gd name="T17" fmla="*/ T16 w 24"/>
                  <a:gd name="T18" fmla="+- 0 2676 1930"/>
                  <a:gd name="T19" fmla="*/ 2676 h 746"/>
                </a:gdLst>
                <a:ahLst/>
                <a:cxnLst>
                  <a:cxn ang="0">
                    <a:pos x="T1" y="T3"/>
                  </a:cxn>
                  <a:cxn ang="0">
                    <a:pos x="T5" y="T7"/>
                  </a:cxn>
                  <a:cxn ang="0">
                    <a:pos x="T9" y="T11"/>
                  </a:cxn>
                  <a:cxn ang="0">
                    <a:pos x="T13" y="T15"/>
                  </a:cxn>
                  <a:cxn ang="0">
                    <a:pos x="T17" y="T19"/>
                  </a:cxn>
                </a:cxnLst>
                <a:rect l="0" t="0" r="r" b="b"/>
                <a:pathLst>
                  <a:path w="24" h="746">
                    <a:moveTo>
                      <a:pt x="0" y="746"/>
                    </a:moveTo>
                    <a:lnTo>
                      <a:pt x="24" y="746"/>
                    </a:lnTo>
                    <a:lnTo>
                      <a:pt x="24" y="0"/>
                    </a:lnTo>
                    <a:lnTo>
                      <a:pt x="0" y="0"/>
                    </a:lnTo>
                    <a:lnTo>
                      <a:pt x="0" y="74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5" name="Group 104"/>
            <p:cNvGrpSpPr>
              <a:grpSpLocks/>
            </p:cNvGrpSpPr>
            <p:nvPr/>
          </p:nvGrpSpPr>
          <p:grpSpPr bwMode="auto">
            <a:xfrm>
              <a:off x="6379" y="1931"/>
              <a:ext cx="27" cy="747"/>
              <a:chOff x="6379" y="1931"/>
              <a:chExt cx="27" cy="747"/>
            </a:xfrm>
          </p:grpSpPr>
          <p:sp>
            <p:nvSpPr>
              <p:cNvPr id="233" name="Freeform 131"/>
              <p:cNvSpPr>
                <a:spLocks/>
              </p:cNvSpPr>
              <p:nvPr/>
            </p:nvSpPr>
            <p:spPr bwMode="auto">
              <a:xfrm>
                <a:off x="6379" y="1931"/>
                <a:ext cx="27" cy="747"/>
              </a:xfrm>
              <a:custGeom>
                <a:avLst/>
                <a:gdLst>
                  <a:gd name="T0" fmla="+- 0 6379 6379"/>
                  <a:gd name="T1" fmla="*/ T0 w 27"/>
                  <a:gd name="T2" fmla="+- 0 2678 1931"/>
                  <a:gd name="T3" fmla="*/ 2678 h 747"/>
                  <a:gd name="T4" fmla="+- 0 6405 6379"/>
                  <a:gd name="T5" fmla="*/ T4 w 27"/>
                  <a:gd name="T6" fmla="+- 0 2678 1931"/>
                  <a:gd name="T7" fmla="*/ 2678 h 747"/>
                  <a:gd name="T8" fmla="+- 0 6405 6379"/>
                  <a:gd name="T9" fmla="*/ T8 w 27"/>
                  <a:gd name="T10" fmla="+- 0 1931 1931"/>
                  <a:gd name="T11" fmla="*/ 1931 h 747"/>
                  <a:gd name="T12" fmla="+- 0 6379 6379"/>
                  <a:gd name="T13" fmla="*/ T12 w 27"/>
                  <a:gd name="T14" fmla="+- 0 1931 1931"/>
                  <a:gd name="T15" fmla="*/ 1931 h 747"/>
                  <a:gd name="T16" fmla="+- 0 6379 6379"/>
                  <a:gd name="T17" fmla="*/ T16 w 27"/>
                  <a:gd name="T18" fmla="+- 0 2678 1931"/>
                  <a:gd name="T19" fmla="*/ 2678 h 747"/>
                </a:gdLst>
                <a:ahLst/>
                <a:cxnLst>
                  <a:cxn ang="0">
                    <a:pos x="T1" y="T3"/>
                  </a:cxn>
                  <a:cxn ang="0">
                    <a:pos x="T5" y="T7"/>
                  </a:cxn>
                  <a:cxn ang="0">
                    <a:pos x="T9" y="T11"/>
                  </a:cxn>
                  <a:cxn ang="0">
                    <a:pos x="T13" y="T15"/>
                  </a:cxn>
                  <a:cxn ang="0">
                    <a:pos x="T17" y="T19"/>
                  </a:cxn>
                </a:cxnLst>
                <a:rect l="0" t="0" r="r" b="b"/>
                <a:pathLst>
                  <a:path w="27" h="747">
                    <a:moveTo>
                      <a:pt x="0" y="747"/>
                    </a:moveTo>
                    <a:lnTo>
                      <a:pt x="26" y="747"/>
                    </a:lnTo>
                    <a:lnTo>
                      <a:pt x="26" y="0"/>
                    </a:lnTo>
                    <a:lnTo>
                      <a:pt x="0" y="0"/>
                    </a:lnTo>
                    <a:lnTo>
                      <a:pt x="0" y="74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6" name="Group 105"/>
            <p:cNvGrpSpPr>
              <a:grpSpLocks/>
            </p:cNvGrpSpPr>
            <p:nvPr/>
          </p:nvGrpSpPr>
          <p:grpSpPr bwMode="auto">
            <a:xfrm>
              <a:off x="3998" y="638"/>
              <a:ext cx="56" cy="56"/>
              <a:chOff x="3998" y="638"/>
              <a:chExt cx="56" cy="56"/>
            </a:xfrm>
          </p:grpSpPr>
          <p:sp>
            <p:nvSpPr>
              <p:cNvPr id="232" name="Freeform 129"/>
              <p:cNvSpPr>
                <a:spLocks/>
              </p:cNvSpPr>
              <p:nvPr/>
            </p:nvSpPr>
            <p:spPr bwMode="auto">
              <a:xfrm>
                <a:off x="3998" y="638"/>
                <a:ext cx="56" cy="56"/>
              </a:xfrm>
              <a:custGeom>
                <a:avLst/>
                <a:gdLst>
                  <a:gd name="T0" fmla="+- 0 4017 3998"/>
                  <a:gd name="T1" fmla="*/ T0 w 56"/>
                  <a:gd name="T2" fmla="+- 0 638 638"/>
                  <a:gd name="T3" fmla="*/ 638 h 56"/>
                  <a:gd name="T4" fmla="+- 0 3998 3998"/>
                  <a:gd name="T5" fmla="*/ T4 w 56"/>
                  <a:gd name="T6" fmla="+- 0 638 638"/>
                  <a:gd name="T7" fmla="*/ 638 h 56"/>
                  <a:gd name="T8" fmla="+- 0 4026 3998"/>
                  <a:gd name="T9" fmla="*/ T8 w 56"/>
                  <a:gd name="T10" fmla="+- 0 694 638"/>
                  <a:gd name="T11" fmla="*/ 694 h 56"/>
                  <a:gd name="T12" fmla="+- 0 4054 3998"/>
                  <a:gd name="T13" fmla="*/ T12 w 56"/>
                  <a:gd name="T14" fmla="+- 0 647 638"/>
                  <a:gd name="T15" fmla="*/ 647 h 56"/>
                  <a:gd name="T16" fmla="+- 0 4017 3998"/>
                  <a:gd name="T17" fmla="*/ T16 w 56"/>
                  <a:gd name="T18" fmla="+- 0 647 638"/>
                  <a:gd name="T19" fmla="*/ 647 h 56"/>
                  <a:gd name="T20" fmla="+- 0 4017 3998"/>
                  <a:gd name="T21" fmla="*/ T20 w 56"/>
                  <a:gd name="T22" fmla="+- 0 638 638"/>
                  <a:gd name="T23" fmla="*/ 638 h 56"/>
                </a:gdLst>
                <a:ahLst/>
                <a:cxnLst>
                  <a:cxn ang="0">
                    <a:pos x="T1" y="T3"/>
                  </a:cxn>
                  <a:cxn ang="0">
                    <a:pos x="T5" y="T7"/>
                  </a:cxn>
                  <a:cxn ang="0">
                    <a:pos x="T9" y="T11"/>
                  </a:cxn>
                  <a:cxn ang="0">
                    <a:pos x="T13" y="T15"/>
                  </a:cxn>
                  <a:cxn ang="0">
                    <a:pos x="T17" y="T19"/>
                  </a:cxn>
                  <a:cxn ang="0">
                    <a:pos x="T21" y="T23"/>
                  </a:cxn>
                </a:cxnLst>
                <a:rect l="0" t="0" r="r" b="b"/>
                <a:pathLst>
                  <a:path w="56" h="56">
                    <a:moveTo>
                      <a:pt x="19" y="0"/>
                    </a:moveTo>
                    <a:lnTo>
                      <a:pt x="0" y="0"/>
                    </a:lnTo>
                    <a:lnTo>
                      <a:pt x="28" y="56"/>
                    </a:lnTo>
                    <a:lnTo>
                      <a:pt x="56"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7" name="Group 106"/>
            <p:cNvGrpSpPr>
              <a:grpSpLocks/>
            </p:cNvGrpSpPr>
            <p:nvPr/>
          </p:nvGrpSpPr>
          <p:grpSpPr bwMode="auto">
            <a:xfrm>
              <a:off x="4041" y="638"/>
              <a:ext cx="19" cy="9"/>
              <a:chOff x="4041" y="638"/>
              <a:chExt cx="19" cy="9"/>
            </a:xfrm>
          </p:grpSpPr>
          <p:sp>
            <p:nvSpPr>
              <p:cNvPr id="231" name="Freeform 127"/>
              <p:cNvSpPr>
                <a:spLocks/>
              </p:cNvSpPr>
              <p:nvPr/>
            </p:nvSpPr>
            <p:spPr bwMode="auto">
              <a:xfrm>
                <a:off x="4041" y="638"/>
                <a:ext cx="19" cy="9"/>
              </a:xfrm>
              <a:custGeom>
                <a:avLst/>
                <a:gdLst>
                  <a:gd name="T0" fmla="+- 0 4060 4041"/>
                  <a:gd name="T1" fmla="*/ T0 w 19"/>
                  <a:gd name="T2" fmla="+- 0 638 638"/>
                  <a:gd name="T3" fmla="*/ 638 h 9"/>
                  <a:gd name="T4" fmla="+- 0 4041 4041"/>
                  <a:gd name="T5" fmla="*/ T4 w 19"/>
                  <a:gd name="T6" fmla="+- 0 638 638"/>
                  <a:gd name="T7" fmla="*/ 638 h 9"/>
                  <a:gd name="T8" fmla="+- 0 4041 4041"/>
                  <a:gd name="T9" fmla="*/ T8 w 19"/>
                  <a:gd name="T10" fmla="+- 0 647 638"/>
                  <a:gd name="T11" fmla="*/ 647 h 9"/>
                  <a:gd name="T12" fmla="+- 0 4054 4041"/>
                  <a:gd name="T13" fmla="*/ T12 w 19"/>
                  <a:gd name="T14" fmla="+- 0 647 638"/>
                  <a:gd name="T15" fmla="*/ 647 h 9"/>
                  <a:gd name="T16" fmla="+- 0 4060 4041"/>
                  <a:gd name="T17" fmla="*/ T16 w 19"/>
                  <a:gd name="T18" fmla="+- 0 638 638"/>
                  <a:gd name="T19" fmla="*/ 638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3"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8" name="Group 107"/>
            <p:cNvGrpSpPr>
              <a:grpSpLocks/>
            </p:cNvGrpSpPr>
            <p:nvPr/>
          </p:nvGrpSpPr>
          <p:grpSpPr bwMode="auto">
            <a:xfrm>
              <a:off x="4015" y="451"/>
              <a:ext cx="24" cy="195"/>
              <a:chOff x="4015" y="451"/>
              <a:chExt cx="24" cy="195"/>
            </a:xfrm>
          </p:grpSpPr>
          <p:sp>
            <p:nvSpPr>
              <p:cNvPr id="230" name="Freeform 125"/>
              <p:cNvSpPr>
                <a:spLocks/>
              </p:cNvSpPr>
              <p:nvPr/>
            </p:nvSpPr>
            <p:spPr bwMode="auto">
              <a:xfrm>
                <a:off x="4015" y="451"/>
                <a:ext cx="24" cy="195"/>
              </a:xfrm>
              <a:custGeom>
                <a:avLst/>
                <a:gdLst>
                  <a:gd name="T0" fmla="+- 0 4015 4015"/>
                  <a:gd name="T1" fmla="*/ T0 w 24"/>
                  <a:gd name="T2" fmla="+- 0 646 451"/>
                  <a:gd name="T3" fmla="*/ 646 h 195"/>
                  <a:gd name="T4" fmla="+- 0 4039 4015"/>
                  <a:gd name="T5" fmla="*/ T4 w 24"/>
                  <a:gd name="T6" fmla="+- 0 646 451"/>
                  <a:gd name="T7" fmla="*/ 646 h 195"/>
                  <a:gd name="T8" fmla="+- 0 4039 4015"/>
                  <a:gd name="T9" fmla="*/ T8 w 24"/>
                  <a:gd name="T10" fmla="+- 0 451 451"/>
                  <a:gd name="T11" fmla="*/ 451 h 195"/>
                  <a:gd name="T12" fmla="+- 0 4015 4015"/>
                  <a:gd name="T13" fmla="*/ T12 w 24"/>
                  <a:gd name="T14" fmla="+- 0 451 451"/>
                  <a:gd name="T15" fmla="*/ 451 h 195"/>
                  <a:gd name="T16" fmla="+- 0 4015 4015"/>
                  <a:gd name="T17" fmla="*/ T16 w 24"/>
                  <a:gd name="T18" fmla="+- 0 646 451"/>
                  <a:gd name="T19" fmla="*/ 646 h 195"/>
                </a:gdLst>
                <a:ahLst/>
                <a:cxnLst>
                  <a:cxn ang="0">
                    <a:pos x="T1" y="T3"/>
                  </a:cxn>
                  <a:cxn ang="0">
                    <a:pos x="T5" y="T7"/>
                  </a:cxn>
                  <a:cxn ang="0">
                    <a:pos x="T9" y="T11"/>
                  </a:cxn>
                  <a:cxn ang="0">
                    <a:pos x="T13" y="T15"/>
                  </a:cxn>
                  <a:cxn ang="0">
                    <a:pos x="T17" y="T19"/>
                  </a:cxn>
                </a:cxnLst>
                <a:rect l="0" t="0" r="r" b="b"/>
                <a:pathLst>
                  <a:path w="24" h="195">
                    <a:moveTo>
                      <a:pt x="0" y="195"/>
                    </a:moveTo>
                    <a:lnTo>
                      <a:pt x="24" y="195"/>
                    </a:lnTo>
                    <a:lnTo>
                      <a:pt x="24" y="0"/>
                    </a:lnTo>
                    <a:lnTo>
                      <a:pt x="0" y="0"/>
                    </a:lnTo>
                    <a:lnTo>
                      <a:pt x="0" y="195"/>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9" name="Group 108"/>
            <p:cNvGrpSpPr>
              <a:grpSpLocks/>
            </p:cNvGrpSpPr>
            <p:nvPr/>
          </p:nvGrpSpPr>
          <p:grpSpPr bwMode="auto">
            <a:xfrm>
              <a:off x="4018" y="452"/>
              <a:ext cx="27" cy="195"/>
              <a:chOff x="4018" y="452"/>
              <a:chExt cx="27" cy="195"/>
            </a:xfrm>
          </p:grpSpPr>
          <p:sp>
            <p:nvSpPr>
              <p:cNvPr id="229" name="Freeform 123"/>
              <p:cNvSpPr>
                <a:spLocks/>
              </p:cNvSpPr>
              <p:nvPr/>
            </p:nvSpPr>
            <p:spPr bwMode="auto">
              <a:xfrm>
                <a:off x="4018" y="452"/>
                <a:ext cx="27" cy="195"/>
              </a:xfrm>
              <a:custGeom>
                <a:avLst/>
                <a:gdLst>
                  <a:gd name="T0" fmla="+- 0 4018 4018"/>
                  <a:gd name="T1" fmla="*/ T0 w 27"/>
                  <a:gd name="T2" fmla="+- 0 647 452"/>
                  <a:gd name="T3" fmla="*/ 647 h 195"/>
                  <a:gd name="T4" fmla="+- 0 4044 4018"/>
                  <a:gd name="T5" fmla="*/ T4 w 27"/>
                  <a:gd name="T6" fmla="+- 0 647 452"/>
                  <a:gd name="T7" fmla="*/ 647 h 195"/>
                  <a:gd name="T8" fmla="+- 0 4044 4018"/>
                  <a:gd name="T9" fmla="*/ T8 w 27"/>
                  <a:gd name="T10" fmla="+- 0 452 452"/>
                  <a:gd name="T11" fmla="*/ 452 h 195"/>
                  <a:gd name="T12" fmla="+- 0 4018 4018"/>
                  <a:gd name="T13" fmla="*/ T12 w 27"/>
                  <a:gd name="T14" fmla="+- 0 452 452"/>
                  <a:gd name="T15" fmla="*/ 452 h 195"/>
                  <a:gd name="T16" fmla="+- 0 4018 4018"/>
                  <a:gd name="T17" fmla="*/ T16 w 27"/>
                  <a:gd name="T18" fmla="+- 0 647 452"/>
                  <a:gd name="T19" fmla="*/ 647 h 195"/>
                </a:gdLst>
                <a:ahLst/>
                <a:cxnLst>
                  <a:cxn ang="0">
                    <a:pos x="T1" y="T3"/>
                  </a:cxn>
                  <a:cxn ang="0">
                    <a:pos x="T5" y="T7"/>
                  </a:cxn>
                  <a:cxn ang="0">
                    <a:pos x="T9" y="T11"/>
                  </a:cxn>
                  <a:cxn ang="0">
                    <a:pos x="T13" y="T15"/>
                  </a:cxn>
                  <a:cxn ang="0">
                    <a:pos x="T17" y="T19"/>
                  </a:cxn>
                </a:cxnLst>
                <a:rect l="0" t="0" r="r" b="b"/>
                <a:pathLst>
                  <a:path w="27" h="195">
                    <a:moveTo>
                      <a:pt x="0" y="195"/>
                    </a:moveTo>
                    <a:lnTo>
                      <a:pt x="26" y="195"/>
                    </a:lnTo>
                    <a:lnTo>
                      <a:pt x="26" y="0"/>
                    </a:lnTo>
                    <a:lnTo>
                      <a:pt x="0" y="0"/>
                    </a:lnTo>
                    <a:lnTo>
                      <a:pt x="0" y="195"/>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0" name="Group 109"/>
            <p:cNvGrpSpPr>
              <a:grpSpLocks/>
            </p:cNvGrpSpPr>
            <p:nvPr/>
          </p:nvGrpSpPr>
          <p:grpSpPr bwMode="auto">
            <a:xfrm>
              <a:off x="3998" y="1315"/>
              <a:ext cx="57" cy="63"/>
              <a:chOff x="3998" y="1315"/>
              <a:chExt cx="57" cy="63"/>
            </a:xfrm>
          </p:grpSpPr>
          <p:sp>
            <p:nvSpPr>
              <p:cNvPr id="228" name="Freeform 121"/>
              <p:cNvSpPr>
                <a:spLocks/>
              </p:cNvSpPr>
              <p:nvPr/>
            </p:nvSpPr>
            <p:spPr bwMode="auto">
              <a:xfrm>
                <a:off x="3998" y="1315"/>
                <a:ext cx="57" cy="63"/>
              </a:xfrm>
              <a:custGeom>
                <a:avLst/>
                <a:gdLst>
                  <a:gd name="T0" fmla="+- 0 4017 3998"/>
                  <a:gd name="T1" fmla="*/ T0 w 57"/>
                  <a:gd name="T2" fmla="+- 0 1315 1315"/>
                  <a:gd name="T3" fmla="*/ 1315 h 63"/>
                  <a:gd name="T4" fmla="+- 0 3998 3998"/>
                  <a:gd name="T5" fmla="*/ T4 w 57"/>
                  <a:gd name="T6" fmla="+- 0 1315 1315"/>
                  <a:gd name="T7" fmla="*/ 1315 h 63"/>
                  <a:gd name="T8" fmla="+- 0 4026 3998"/>
                  <a:gd name="T9" fmla="*/ T8 w 57"/>
                  <a:gd name="T10" fmla="+- 0 1378 1315"/>
                  <a:gd name="T11" fmla="*/ 1378 h 63"/>
                  <a:gd name="T12" fmla="+- 0 4055 3998"/>
                  <a:gd name="T13" fmla="*/ T12 w 57"/>
                  <a:gd name="T14" fmla="+- 0 1324 1315"/>
                  <a:gd name="T15" fmla="*/ 1324 h 63"/>
                  <a:gd name="T16" fmla="+- 0 4017 3998"/>
                  <a:gd name="T17" fmla="*/ T16 w 57"/>
                  <a:gd name="T18" fmla="+- 0 1324 1315"/>
                  <a:gd name="T19" fmla="*/ 1324 h 63"/>
                  <a:gd name="T20" fmla="+- 0 4017 3998"/>
                  <a:gd name="T21" fmla="*/ T20 w 57"/>
                  <a:gd name="T22" fmla="+- 0 1315 1315"/>
                  <a:gd name="T23" fmla="*/ 1315 h 63"/>
                </a:gdLst>
                <a:ahLst/>
                <a:cxnLst>
                  <a:cxn ang="0">
                    <a:pos x="T1" y="T3"/>
                  </a:cxn>
                  <a:cxn ang="0">
                    <a:pos x="T5" y="T7"/>
                  </a:cxn>
                  <a:cxn ang="0">
                    <a:pos x="T9" y="T11"/>
                  </a:cxn>
                  <a:cxn ang="0">
                    <a:pos x="T13" y="T15"/>
                  </a:cxn>
                  <a:cxn ang="0">
                    <a:pos x="T17" y="T19"/>
                  </a:cxn>
                  <a:cxn ang="0">
                    <a:pos x="T21" y="T23"/>
                  </a:cxn>
                </a:cxnLst>
                <a:rect l="0" t="0" r="r" b="b"/>
                <a:pathLst>
                  <a:path w="57" h="63">
                    <a:moveTo>
                      <a:pt x="19" y="0"/>
                    </a:moveTo>
                    <a:lnTo>
                      <a:pt x="0" y="0"/>
                    </a:lnTo>
                    <a:lnTo>
                      <a:pt x="28" y="63"/>
                    </a:lnTo>
                    <a:lnTo>
                      <a:pt x="57"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1" name="Group 110"/>
            <p:cNvGrpSpPr>
              <a:grpSpLocks/>
            </p:cNvGrpSpPr>
            <p:nvPr/>
          </p:nvGrpSpPr>
          <p:grpSpPr bwMode="auto">
            <a:xfrm>
              <a:off x="4041" y="1315"/>
              <a:ext cx="19" cy="9"/>
              <a:chOff x="4041" y="1315"/>
              <a:chExt cx="19" cy="9"/>
            </a:xfrm>
          </p:grpSpPr>
          <p:sp>
            <p:nvSpPr>
              <p:cNvPr id="227" name="Freeform 119"/>
              <p:cNvSpPr>
                <a:spLocks/>
              </p:cNvSpPr>
              <p:nvPr/>
            </p:nvSpPr>
            <p:spPr bwMode="auto">
              <a:xfrm>
                <a:off x="4041" y="1315"/>
                <a:ext cx="19" cy="9"/>
              </a:xfrm>
              <a:custGeom>
                <a:avLst/>
                <a:gdLst>
                  <a:gd name="T0" fmla="+- 0 4060 4041"/>
                  <a:gd name="T1" fmla="*/ T0 w 19"/>
                  <a:gd name="T2" fmla="+- 0 1315 1315"/>
                  <a:gd name="T3" fmla="*/ 1315 h 9"/>
                  <a:gd name="T4" fmla="+- 0 4041 4041"/>
                  <a:gd name="T5" fmla="*/ T4 w 19"/>
                  <a:gd name="T6" fmla="+- 0 1315 1315"/>
                  <a:gd name="T7" fmla="*/ 1315 h 9"/>
                  <a:gd name="T8" fmla="+- 0 4041 4041"/>
                  <a:gd name="T9" fmla="*/ T8 w 19"/>
                  <a:gd name="T10" fmla="+- 0 1324 1315"/>
                  <a:gd name="T11" fmla="*/ 1324 h 9"/>
                  <a:gd name="T12" fmla="+- 0 4055 4041"/>
                  <a:gd name="T13" fmla="*/ T12 w 19"/>
                  <a:gd name="T14" fmla="+- 0 1324 1315"/>
                  <a:gd name="T15" fmla="*/ 1324 h 9"/>
                  <a:gd name="T16" fmla="+- 0 4060 4041"/>
                  <a:gd name="T17" fmla="*/ T16 w 19"/>
                  <a:gd name="T18" fmla="+- 0 1315 1315"/>
                  <a:gd name="T19" fmla="*/ 1315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4"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2" name="Group 111"/>
            <p:cNvGrpSpPr>
              <a:grpSpLocks/>
            </p:cNvGrpSpPr>
            <p:nvPr/>
          </p:nvGrpSpPr>
          <p:grpSpPr bwMode="auto">
            <a:xfrm>
              <a:off x="4015" y="1128"/>
              <a:ext cx="24" cy="196"/>
              <a:chOff x="4015" y="1128"/>
              <a:chExt cx="24" cy="196"/>
            </a:xfrm>
          </p:grpSpPr>
          <p:sp>
            <p:nvSpPr>
              <p:cNvPr id="226" name="Freeform 117"/>
              <p:cNvSpPr>
                <a:spLocks/>
              </p:cNvSpPr>
              <p:nvPr/>
            </p:nvSpPr>
            <p:spPr bwMode="auto">
              <a:xfrm>
                <a:off x="4015" y="1128"/>
                <a:ext cx="24" cy="196"/>
              </a:xfrm>
              <a:custGeom>
                <a:avLst/>
                <a:gdLst>
                  <a:gd name="T0" fmla="+- 0 4015 4015"/>
                  <a:gd name="T1" fmla="*/ T0 w 24"/>
                  <a:gd name="T2" fmla="+- 0 1324 1128"/>
                  <a:gd name="T3" fmla="*/ 1324 h 196"/>
                  <a:gd name="T4" fmla="+- 0 4039 4015"/>
                  <a:gd name="T5" fmla="*/ T4 w 24"/>
                  <a:gd name="T6" fmla="+- 0 1324 1128"/>
                  <a:gd name="T7" fmla="*/ 1324 h 196"/>
                  <a:gd name="T8" fmla="+- 0 4039 4015"/>
                  <a:gd name="T9" fmla="*/ T8 w 24"/>
                  <a:gd name="T10" fmla="+- 0 1128 1128"/>
                  <a:gd name="T11" fmla="*/ 1128 h 196"/>
                  <a:gd name="T12" fmla="+- 0 4015 4015"/>
                  <a:gd name="T13" fmla="*/ T12 w 24"/>
                  <a:gd name="T14" fmla="+- 0 1128 1128"/>
                  <a:gd name="T15" fmla="*/ 1128 h 196"/>
                  <a:gd name="T16" fmla="+- 0 4015 4015"/>
                  <a:gd name="T17" fmla="*/ T16 w 24"/>
                  <a:gd name="T18" fmla="+- 0 1324 1128"/>
                  <a:gd name="T19" fmla="*/ 1324 h 196"/>
                </a:gdLst>
                <a:ahLst/>
                <a:cxnLst>
                  <a:cxn ang="0">
                    <a:pos x="T1" y="T3"/>
                  </a:cxn>
                  <a:cxn ang="0">
                    <a:pos x="T5" y="T7"/>
                  </a:cxn>
                  <a:cxn ang="0">
                    <a:pos x="T9" y="T11"/>
                  </a:cxn>
                  <a:cxn ang="0">
                    <a:pos x="T13" y="T15"/>
                  </a:cxn>
                  <a:cxn ang="0">
                    <a:pos x="T17" y="T19"/>
                  </a:cxn>
                </a:cxnLst>
                <a:rect l="0" t="0" r="r" b="b"/>
                <a:pathLst>
                  <a:path w="24" h="196">
                    <a:moveTo>
                      <a:pt x="0" y="196"/>
                    </a:moveTo>
                    <a:lnTo>
                      <a:pt x="24" y="196"/>
                    </a:lnTo>
                    <a:lnTo>
                      <a:pt x="24" y="0"/>
                    </a:lnTo>
                    <a:lnTo>
                      <a:pt x="0" y="0"/>
                    </a:lnTo>
                    <a:lnTo>
                      <a:pt x="0" y="19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3" name="Group 112"/>
            <p:cNvGrpSpPr>
              <a:grpSpLocks/>
            </p:cNvGrpSpPr>
            <p:nvPr/>
          </p:nvGrpSpPr>
          <p:grpSpPr bwMode="auto">
            <a:xfrm>
              <a:off x="4018" y="1129"/>
              <a:ext cx="27" cy="197"/>
              <a:chOff x="4018" y="1129"/>
              <a:chExt cx="27" cy="197"/>
            </a:xfrm>
          </p:grpSpPr>
          <p:sp>
            <p:nvSpPr>
              <p:cNvPr id="225" name="Freeform 115"/>
              <p:cNvSpPr>
                <a:spLocks/>
              </p:cNvSpPr>
              <p:nvPr/>
            </p:nvSpPr>
            <p:spPr bwMode="auto">
              <a:xfrm>
                <a:off x="4018" y="1129"/>
                <a:ext cx="27" cy="197"/>
              </a:xfrm>
              <a:custGeom>
                <a:avLst/>
                <a:gdLst>
                  <a:gd name="T0" fmla="+- 0 4018 4018"/>
                  <a:gd name="T1" fmla="*/ T0 w 27"/>
                  <a:gd name="T2" fmla="+- 0 1326 1129"/>
                  <a:gd name="T3" fmla="*/ 1326 h 197"/>
                  <a:gd name="T4" fmla="+- 0 4044 4018"/>
                  <a:gd name="T5" fmla="*/ T4 w 27"/>
                  <a:gd name="T6" fmla="+- 0 1326 1129"/>
                  <a:gd name="T7" fmla="*/ 1326 h 197"/>
                  <a:gd name="T8" fmla="+- 0 4044 4018"/>
                  <a:gd name="T9" fmla="*/ T8 w 27"/>
                  <a:gd name="T10" fmla="+- 0 1129 1129"/>
                  <a:gd name="T11" fmla="*/ 1129 h 197"/>
                  <a:gd name="T12" fmla="+- 0 4018 4018"/>
                  <a:gd name="T13" fmla="*/ T12 w 27"/>
                  <a:gd name="T14" fmla="+- 0 1129 1129"/>
                  <a:gd name="T15" fmla="*/ 1129 h 197"/>
                  <a:gd name="T16" fmla="+- 0 4018 4018"/>
                  <a:gd name="T17" fmla="*/ T16 w 27"/>
                  <a:gd name="T18" fmla="+- 0 1326 1129"/>
                  <a:gd name="T19" fmla="*/ 1326 h 197"/>
                </a:gdLst>
                <a:ahLst/>
                <a:cxnLst>
                  <a:cxn ang="0">
                    <a:pos x="T1" y="T3"/>
                  </a:cxn>
                  <a:cxn ang="0">
                    <a:pos x="T5" y="T7"/>
                  </a:cxn>
                  <a:cxn ang="0">
                    <a:pos x="T9" y="T11"/>
                  </a:cxn>
                  <a:cxn ang="0">
                    <a:pos x="T13" y="T15"/>
                  </a:cxn>
                  <a:cxn ang="0">
                    <a:pos x="T17" y="T19"/>
                  </a:cxn>
                </a:cxnLst>
                <a:rect l="0" t="0" r="r" b="b"/>
                <a:pathLst>
                  <a:path w="27" h="197">
                    <a:moveTo>
                      <a:pt x="0" y="197"/>
                    </a:moveTo>
                    <a:lnTo>
                      <a:pt x="26" y="197"/>
                    </a:lnTo>
                    <a:lnTo>
                      <a:pt x="26" y="0"/>
                    </a:lnTo>
                    <a:lnTo>
                      <a:pt x="0" y="0"/>
                    </a:lnTo>
                    <a:lnTo>
                      <a:pt x="0" y="19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4" name="Group 113"/>
            <p:cNvGrpSpPr>
              <a:grpSpLocks/>
            </p:cNvGrpSpPr>
            <p:nvPr/>
          </p:nvGrpSpPr>
          <p:grpSpPr bwMode="auto">
            <a:xfrm>
              <a:off x="3998" y="1990"/>
              <a:ext cx="57" cy="62"/>
              <a:chOff x="3998" y="1990"/>
              <a:chExt cx="57" cy="62"/>
            </a:xfrm>
          </p:grpSpPr>
          <p:sp>
            <p:nvSpPr>
              <p:cNvPr id="224" name="Freeform 113"/>
              <p:cNvSpPr>
                <a:spLocks/>
              </p:cNvSpPr>
              <p:nvPr/>
            </p:nvSpPr>
            <p:spPr bwMode="auto">
              <a:xfrm>
                <a:off x="3998" y="1990"/>
                <a:ext cx="57" cy="62"/>
              </a:xfrm>
              <a:custGeom>
                <a:avLst/>
                <a:gdLst>
                  <a:gd name="T0" fmla="+- 0 4017 3998"/>
                  <a:gd name="T1" fmla="*/ T0 w 57"/>
                  <a:gd name="T2" fmla="+- 0 1990 1990"/>
                  <a:gd name="T3" fmla="*/ 1990 h 62"/>
                  <a:gd name="T4" fmla="+- 0 3998 3998"/>
                  <a:gd name="T5" fmla="*/ T4 w 57"/>
                  <a:gd name="T6" fmla="+- 0 1990 1990"/>
                  <a:gd name="T7" fmla="*/ 1990 h 62"/>
                  <a:gd name="T8" fmla="+- 0 4026 3998"/>
                  <a:gd name="T9" fmla="*/ T8 w 57"/>
                  <a:gd name="T10" fmla="+- 0 2052 1990"/>
                  <a:gd name="T11" fmla="*/ 2052 h 62"/>
                  <a:gd name="T12" fmla="+- 0 4055 3998"/>
                  <a:gd name="T13" fmla="*/ T12 w 57"/>
                  <a:gd name="T14" fmla="+- 0 1999 1990"/>
                  <a:gd name="T15" fmla="*/ 1999 h 62"/>
                  <a:gd name="T16" fmla="+- 0 4017 3998"/>
                  <a:gd name="T17" fmla="*/ T16 w 57"/>
                  <a:gd name="T18" fmla="+- 0 1999 1990"/>
                  <a:gd name="T19" fmla="*/ 1999 h 62"/>
                  <a:gd name="T20" fmla="+- 0 4017 3998"/>
                  <a:gd name="T21" fmla="*/ T20 w 57"/>
                  <a:gd name="T22" fmla="+- 0 1990 1990"/>
                  <a:gd name="T23" fmla="*/ 1990 h 62"/>
                </a:gdLst>
                <a:ahLst/>
                <a:cxnLst>
                  <a:cxn ang="0">
                    <a:pos x="T1" y="T3"/>
                  </a:cxn>
                  <a:cxn ang="0">
                    <a:pos x="T5" y="T7"/>
                  </a:cxn>
                  <a:cxn ang="0">
                    <a:pos x="T9" y="T11"/>
                  </a:cxn>
                  <a:cxn ang="0">
                    <a:pos x="T13" y="T15"/>
                  </a:cxn>
                  <a:cxn ang="0">
                    <a:pos x="T17" y="T19"/>
                  </a:cxn>
                  <a:cxn ang="0">
                    <a:pos x="T21" y="T23"/>
                  </a:cxn>
                </a:cxnLst>
                <a:rect l="0" t="0" r="r" b="b"/>
                <a:pathLst>
                  <a:path w="57" h="62">
                    <a:moveTo>
                      <a:pt x="19" y="0"/>
                    </a:moveTo>
                    <a:lnTo>
                      <a:pt x="0" y="0"/>
                    </a:lnTo>
                    <a:lnTo>
                      <a:pt x="28" y="62"/>
                    </a:lnTo>
                    <a:lnTo>
                      <a:pt x="57"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5" name="Group 114"/>
            <p:cNvGrpSpPr>
              <a:grpSpLocks/>
            </p:cNvGrpSpPr>
            <p:nvPr/>
          </p:nvGrpSpPr>
          <p:grpSpPr bwMode="auto">
            <a:xfrm>
              <a:off x="4041" y="1990"/>
              <a:ext cx="19" cy="9"/>
              <a:chOff x="4041" y="1990"/>
              <a:chExt cx="19" cy="9"/>
            </a:xfrm>
          </p:grpSpPr>
          <p:sp>
            <p:nvSpPr>
              <p:cNvPr id="223" name="Freeform 111"/>
              <p:cNvSpPr>
                <a:spLocks/>
              </p:cNvSpPr>
              <p:nvPr/>
            </p:nvSpPr>
            <p:spPr bwMode="auto">
              <a:xfrm>
                <a:off x="4041" y="1990"/>
                <a:ext cx="19" cy="9"/>
              </a:xfrm>
              <a:custGeom>
                <a:avLst/>
                <a:gdLst>
                  <a:gd name="T0" fmla="+- 0 4060 4041"/>
                  <a:gd name="T1" fmla="*/ T0 w 19"/>
                  <a:gd name="T2" fmla="+- 0 1990 1990"/>
                  <a:gd name="T3" fmla="*/ 1990 h 9"/>
                  <a:gd name="T4" fmla="+- 0 4041 4041"/>
                  <a:gd name="T5" fmla="*/ T4 w 19"/>
                  <a:gd name="T6" fmla="+- 0 1990 1990"/>
                  <a:gd name="T7" fmla="*/ 1990 h 9"/>
                  <a:gd name="T8" fmla="+- 0 4041 4041"/>
                  <a:gd name="T9" fmla="*/ T8 w 19"/>
                  <a:gd name="T10" fmla="+- 0 1999 1990"/>
                  <a:gd name="T11" fmla="*/ 1999 h 9"/>
                  <a:gd name="T12" fmla="+- 0 4055 4041"/>
                  <a:gd name="T13" fmla="*/ T12 w 19"/>
                  <a:gd name="T14" fmla="+- 0 1999 1990"/>
                  <a:gd name="T15" fmla="*/ 1999 h 9"/>
                  <a:gd name="T16" fmla="+- 0 4060 4041"/>
                  <a:gd name="T17" fmla="*/ T16 w 19"/>
                  <a:gd name="T18" fmla="+- 0 1990 1990"/>
                  <a:gd name="T19" fmla="*/ 1990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4"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6" name="Group 115"/>
            <p:cNvGrpSpPr>
              <a:grpSpLocks/>
            </p:cNvGrpSpPr>
            <p:nvPr/>
          </p:nvGrpSpPr>
          <p:grpSpPr bwMode="auto">
            <a:xfrm>
              <a:off x="4015" y="1805"/>
              <a:ext cx="24" cy="196"/>
              <a:chOff x="4015" y="1805"/>
              <a:chExt cx="24" cy="196"/>
            </a:xfrm>
          </p:grpSpPr>
          <p:sp>
            <p:nvSpPr>
              <p:cNvPr id="222" name="Freeform 109"/>
              <p:cNvSpPr>
                <a:spLocks/>
              </p:cNvSpPr>
              <p:nvPr/>
            </p:nvSpPr>
            <p:spPr bwMode="auto">
              <a:xfrm>
                <a:off x="4015" y="1805"/>
                <a:ext cx="24" cy="196"/>
              </a:xfrm>
              <a:custGeom>
                <a:avLst/>
                <a:gdLst>
                  <a:gd name="T0" fmla="+- 0 4015 4015"/>
                  <a:gd name="T1" fmla="*/ T0 w 24"/>
                  <a:gd name="T2" fmla="+- 0 2001 1805"/>
                  <a:gd name="T3" fmla="*/ 2001 h 196"/>
                  <a:gd name="T4" fmla="+- 0 4039 4015"/>
                  <a:gd name="T5" fmla="*/ T4 w 24"/>
                  <a:gd name="T6" fmla="+- 0 2001 1805"/>
                  <a:gd name="T7" fmla="*/ 2001 h 196"/>
                  <a:gd name="T8" fmla="+- 0 4039 4015"/>
                  <a:gd name="T9" fmla="*/ T8 w 24"/>
                  <a:gd name="T10" fmla="+- 0 1805 1805"/>
                  <a:gd name="T11" fmla="*/ 1805 h 196"/>
                  <a:gd name="T12" fmla="+- 0 4015 4015"/>
                  <a:gd name="T13" fmla="*/ T12 w 24"/>
                  <a:gd name="T14" fmla="+- 0 1805 1805"/>
                  <a:gd name="T15" fmla="*/ 1805 h 196"/>
                  <a:gd name="T16" fmla="+- 0 4015 4015"/>
                  <a:gd name="T17" fmla="*/ T16 w 24"/>
                  <a:gd name="T18" fmla="+- 0 2001 1805"/>
                  <a:gd name="T19" fmla="*/ 2001 h 196"/>
                </a:gdLst>
                <a:ahLst/>
                <a:cxnLst>
                  <a:cxn ang="0">
                    <a:pos x="T1" y="T3"/>
                  </a:cxn>
                  <a:cxn ang="0">
                    <a:pos x="T5" y="T7"/>
                  </a:cxn>
                  <a:cxn ang="0">
                    <a:pos x="T9" y="T11"/>
                  </a:cxn>
                  <a:cxn ang="0">
                    <a:pos x="T13" y="T15"/>
                  </a:cxn>
                  <a:cxn ang="0">
                    <a:pos x="T17" y="T19"/>
                  </a:cxn>
                </a:cxnLst>
                <a:rect l="0" t="0" r="r" b="b"/>
                <a:pathLst>
                  <a:path w="24" h="196">
                    <a:moveTo>
                      <a:pt x="0" y="196"/>
                    </a:moveTo>
                    <a:lnTo>
                      <a:pt x="24" y="196"/>
                    </a:lnTo>
                    <a:lnTo>
                      <a:pt x="24" y="0"/>
                    </a:lnTo>
                    <a:lnTo>
                      <a:pt x="0" y="0"/>
                    </a:lnTo>
                    <a:lnTo>
                      <a:pt x="0" y="19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7" name="Group 116"/>
            <p:cNvGrpSpPr>
              <a:grpSpLocks/>
            </p:cNvGrpSpPr>
            <p:nvPr/>
          </p:nvGrpSpPr>
          <p:grpSpPr bwMode="auto">
            <a:xfrm>
              <a:off x="4018" y="1806"/>
              <a:ext cx="27" cy="197"/>
              <a:chOff x="4018" y="1806"/>
              <a:chExt cx="27" cy="197"/>
            </a:xfrm>
          </p:grpSpPr>
          <p:sp>
            <p:nvSpPr>
              <p:cNvPr id="221" name="Freeform 107"/>
              <p:cNvSpPr>
                <a:spLocks/>
              </p:cNvSpPr>
              <p:nvPr/>
            </p:nvSpPr>
            <p:spPr bwMode="auto">
              <a:xfrm>
                <a:off x="4018" y="1806"/>
                <a:ext cx="27" cy="197"/>
              </a:xfrm>
              <a:custGeom>
                <a:avLst/>
                <a:gdLst>
                  <a:gd name="T0" fmla="+- 0 4018 4018"/>
                  <a:gd name="T1" fmla="*/ T0 w 27"/>
                  <a:gd name="T2" fmla="+- 0 2003 1806"/>
                  <a:gd name="T3" fmla="*/ 2003 h 197"/>
                  <a:gd name="T4" fmla="+- 0 4044 4018"/>
                  <a:gd name="T5" fmla="*/ T4 w 27"/>
                  <a:gd name="T6" fmla="+- 0 2003 1806"/>
                  <a:gd name="T7" fmla="*/ 2003 h 197"/>
                  <a:gd name="T8" fmla="+- 0 4044 4018"/>
                  <a:gd name="T9" fmla="*/ T8 w 27"/>
                  <a:gd name="T10" fmla="+- 0 1806 1806"/>
                  <a:gd name="T11" fmla="*/ 1806 h 197"/>
                  <a:gd name="T12" fmla="+- 0 4018 4018"/>
                  <a:gd name="T13" fmla="*/ T12 w 27"/>
                  <a:gd name="T14" fmla="+- 0 1806 1806"/>
                  <a:gd name="T15" fmla="*/ 1806 h 197"/>
                  <a:gd name="T16" fmla="+- 0 4018 4018"/>
                  <a:gd name="T17" fmla="*/ T16 w 27"/>
                  <a:gd name="T18" fmla="+- 0 2003 1806"/>
                  <a:gd name="T19" fmla="*/ 2003 h 197"/>
                </a:gdLst>
                <a:ahLst/>
                <a:cxnLst>
                  <a:cxn ang="0">
                    <a:pos x="T1" y="T3"/>
                  </a:cxn>
                  <a:cxn ang="0">
                    <a:pos x="T5" y="T7"/>
                  </a:cxn>
                  <a:cxn ang="0">
                    <a:pos x="T9" y="T11"/>
                  </a:cxn>
                  <a:cxn ang="0">
                    <a:pos x="T13" y="T15"/>
                  </a:cxn>
                  <a:cxn ang="0">
                    <a:pos x="T17" y="T19"/>
                  </a:cxn>
                </a:cxnLst>
                <a:rect l="0" t="0" r="r" b="b"/>
                <a:pathLst>
                  <a:path w="27" h="197">
                    <a:moveTo>
                      <a:pt x="0" y="197"/>
                    </a:moveTo>
                    <a:lnTo>
                      <a:pt x="26" y="197"/>
                    </a:lnTo>
                    <a:lnTo>
                      <a:pt x="26" y="0"/>
                    </a:lnTo>
                    <a:lnTo>
                      <a:pt x="0" y="0"/>
                    </a:lnTo>
                    <a:lnTo>
                      <a:pt x="0" y="19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8" name="Group 117"/>
            <p:cNvGrpSpPr>
              <a:grpSpLocks/>
            </p:cNvGrpSpPr>
            <p:nvPr/>
          </p:nvGrpSpPr>
          <p:grpSpPr bwMode="auto">
            <a:xfrm>
              <a:off x="3998" y="2669"/>
              <a:ext cx="56" cy="60"/>
              <a:chOff x="3998" y="2669"/>
              <a:chExt cx="56" cy="60"/>
            </a:xfrm>
          </p:grpSpPr>
          <p:sp>
            <p:nvSpPr>
              <p:cNvPr id="220" name="Freeform 105"/>
              <p:cNvSpPr>
                <a:spLocks/>
              </p:cNvSpPr>
              <p:nvPr/>
            </p:nvSpPr>
            <p:spPr bwMode="auto">
              <a:xfrm>
                <a:off x="3998" y="2669"/>
                <a:ext cx="56" cy="60"/>
              </a:xfrm>
              <a:custGeom>
                <a:avLst/>
                <a:gdLst>
                  <a:gd name="T0" fmla="+- 0 4017 3998"/>
                  <a:gd name="T1" fmla="*/ T0 w 56"/>
                  <a:gd name="T2" fmla="+- 0 2669 2669"/>
                  <a:gd name="T3" fmla="*/ 2669 h 60"/>
                  <a:gd name="T4" fmla="+- 0 3998 3998"/>
                  <a:gd name="T5" fmla="*/ T4 w 56"/>
                  <a:gd name="T6" fmla="+- 0 2669 2669"/>
                  <a:gd name="T7" fmla="*/ 2669 h 60"/>
                  <a:gd name="T8" fmla="+- 0 4026 3998"/>
                  <a:gd name="T9" fmla="*/ T8 w 56"/>
                  <a:gd name="T10" fmla="+- 0 2729 2669"/>
                  <a:gd name="T11" fmla="*/ 2729 h 60"/>
                  <a:gd name="T12" fmla="+- 0 4054 3998"/>
                  <a:gd name="T13" fmla="*/ T12 w 56"/>
                  <a:gd name="T14" fmla="+- 0 2678 2669"/>
                  <a:gd name="T15" fmla="*/ 2678 h 60"/>
                  <a:gd name="T16" fmla="+- 0 4017 3998"/>
                  <a:gd name="T17" fmla="*/ T16 w 56"/>
                  <a:gd name="T18" fmla="+- 0 2678 2669"/>
                  <a:gd name="T19" fmla="*/ 2678 h 60"/>
                  <a:gd name="T20" fmla="+- 0 4017 3998"/>
                  <a:gd name="T21" fmla="*/ T20 w 56"/>
                  <a:gd name="T22" fmla="+- 0 2669 2669"/>
                  <a:gd name="T23" fmla="*/ 2669 h 60"/>
                </a:gdLst>
                <a:ahLst/>
                <a:cxnLst>
                  <a:cxn ang="0">
                    <a:pos x="T1" y="T3"/>
                  </a:cxn>
                  <a:cxn ang="0">
                    <a:pos x="T5" y="T7"/>
                  </a:cxn>
                  <a:cxn ang="0">
                    <a:pos x="T9" y="T11"/>
                  </a:cxn>
                  <a:cxn ang="0">
                    <a:pos x="T13" y="T15"/>
                  </a:cxn>
                  <a:cxn ang="0">
                    <a:pos x="T17" y="T19"/>
                  </a:cxn>
                  <a:cxn ang="0">
                    <a:pos x="T21" y="T23"/>
                  </a:cxn>
                </a:cxnLst>
                <a:rect l="0" t="0" r="r" b="b"/>
                <a:pathLst>
                  <a:path w="56" h="60">
                    <a:moveTo>
                      <a:pt x="19" y="0"/>
                    </a:moveTo>
                    <a:lnTo>
                      <a:pt x="0" y="0"/>
                    </a:lnTo>
                    <a:lnTo>
                      <a:pt x="28" y="60"/>
                    </a:lnTo>
                    <a:lnTo>
                      <a:pt x="56"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9" name="Group 118"/>
            <p:cNvGrpSpPr>
              <a:grpSpLocks/>
            </p:cNvGrpSpPr>
            <p:nvPr/>
          </p:nvGrpSpPr>
          <p:grpSpPr bwMode="auto">
            <a:xfrm>
              <a:off x="4041" y="2669"/>
              <a:ext cx="19" cy="9"/>
              <a:chOff x="4041" y="2669"/>
              <a:chExt cx="19" cy="9"/>
            </a:xfrm>
          </p:grpSpPr>
          <p:sp>
            <p:nvSpPr>
              <p:cNvPr id="219" name="Freeform 103"/>
              <p:cNvSpPr>
                <a:spLocks/>
              </p:cNvSpPr>
              <p:nvPr/>
            </p:nvSpPr>
            <p:spPr bwMode="auto">
              <a:xfrm>
                <a:off x="4041" y="2669"/>
                <a:ext cx="19" cy="9"/>
              </a:xfrm>
              <a:custGeom>
                <a:avLst/>
                <a:gdLst>
                  <a:gd name="T0" fmla="+- 0 4060 4041"/>
                  <a:gd name="T1" fmla="*/ T0 w 19"/>
                  <a:gd name="T2" fmla="+- 0 2669 2669"/>
                  <a:gd name="T3" fmla="*/ 2669 h 9"/>
                  <a:gd name="T4" fmla="+- 0 4041 4041"/>
                  <a:gd name="T5" fmla="*/ T4 w 19"/>
                  <a:gd name="T6" fmla="+- 0 2669 2669"/>
                  <a:gd name="T7" fmla="*/ 2669 h 9"/>
                  <a:gd name="T8" fmla="+- 0 4041 4041"/>
                  <a:gd name="T9" fmla="*/ T8 w 19"/>
                  <a:gd name="T10" fmla="+- 0 2678 2669"/>
                  <a:gd name="T11" fmla="*/ 2678 h 9"/>
                  <a:gd name="T12" fmla="+- 0 4054 4041"/>
                  <a:gd name="T13" fmla="*/ T12 w 19"/>
                  <a:gd name="T14" fmla="+- 0 2678 2669"/>
                  <a:gd name="T15" fmla="*/ 2678 h 9"/>
                  <a:gd name="T16" fmla="+- 0 4060 4041"/>
                  <a:gd name="T17" fmla="*/ T16 w 19"/>
                  <a:gd name="T18" fmla="+- 0 2669 2669"/>
                  <a:gd name="T19" fmla="*/ 2669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3"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20" name="Group 119"/>
            <p:cNvGrpSpPr>
              <a:grpSpLocks/>
            </p:cNvGrpSpPr>
            <p:nvPr/>
          </p:nvGrpSpPr>
          <p:grpSpPr bwMode="auto">
            <a:xfrm>
              <a:off x="4015" y="2486"/>
              <a:ext cx="24" cy="192"/>
              <a:chOff x="4015" y="2486"/>
              <a:chExt cx="24" cy="192"/>
            </a:xfrm>
          </p:grpSpPr>
          <p:sp>
            <p:nvSpPr>
              <p:cNvPr id="218" name="Freeform 101"/>
              <p:cNvSpPr>
                <a:spLocks/>
              </p:cNvSpPr>
              <p:nvPr/>
            </p:nvSpPr>
            <p:spPr bwMode="auto">
              <a:xfrm>
                <a:off x="4015" y="2486"/>
                <a:ext cx="24" cy="192"/>
              </a:xfrm>
              <a:custGeom>
                <a:avLst/>
                <a:gdLst>
                  <a:gd name="T0" fmla="+- 0 4015 4015"/>
                  <a:gd name="T1" fmla="*/ T0 w 24"/>
                  <a:gd name="T2" fmla="+- 0 2678 2486"/>
                  <a:gd name="T3" fmla="*/ 2678 h 192"/>
                  <a:gd name="T4" fmla="+- 0 4039 4015"/>
                  <a:gd name="T5" fmla="*/ T4 w 24"/>
                  <a:gd name="T6" fmla="+- 0 2678 2486"/>
                  <a:gd name="T7" fmla="*/ 2678 h 192"/>
                  <a:gd name="T8" fmla="+- 0 4039 4015"/>
                  <a:gd name="T9" fmla="*/ T8 w 24"/>
                  <a:gd name="T10" fmla="+- 0 2486 2486"/>
                  <a:gd name="T11" fmla="*/ 2486 h 192"/>
                  <a:gd name="T12" fmla="+- 0 4015 4015"/>
                  <a:gd name="T13" fmla="*/ T12 w 24"/>
                  <a:gd name="T14" fmla="+- 0 2486 2486"/>
                  <a:gd name="T15" fmla="*/ 2486 h 192"/>
                  <a:gd name="T16" fmla="+- 0 4015 4015"/>
                  <a:gd name="T17" fmla="*/ T16 w 24"/>
                  <a:gd name="T18" fmla="+- 0 2678 2486"/>
                  <a:gd name="T19" fmla="*/ 2678 h 192"/>
                </a:gdLst>
                <a:ahLst/>
                <a:cxnLst>
                  <a:cxn ang="0">
                    <a:pos x="T1" y="T3"/>
                  </a:cxn>
                  <a:cxn ang="0">
                    <a:pos x="T5" y="T7"/>
                  </a:cxn>
                  <a:cxn ang="0">
                    <a:pos x="T9" y="T11"/>
                  </a:cxn>
                  <a:cxn ang="0">
                    <a:pos x="T13" y="T15"/>
                  </a:cxn>
                  <a:cxn ang="0">
                    <a:pos x="T17" y="T19"/>
                  </a:cxn>
                </a:cxnLst>
                <a:rect l="0" t="0" r="r" b="b"/>
                <a:pathLst>
                  <a:path w="24" h="192">
                    <a:moveTo>
                      <a:pt x="0" y="192"/>
                    </a:moveTo>
                    <a:lnTo>
                      <a:pt x="24" y="192"/>
                    </a:lnTo>
                    <a:lnTo>
                      <a:pt x="24" y="0"/>
                    </a:lnTo>
                    <a:lnTo>
                      <a:pt x="0" y="0"/>
                    </a:lnTo>
                    <a:lnTo>
                      <a:pt x="0" y="192"/>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21" name="Group 120"/>
            <p:cNvGrpSpPr>
              <a:grpSpLocks/>
            </p:cNvGrpSpPr>
            <p:nvPr/>
          </p:nvGrpSpPr>
          <p:grpSpPr bwMode="auto">
            <a:xfrm>
              <a:off x="4018" y="1468"/>
              <a:ext cx="3847" cy="1212"/>
              <a:chOff x="4018" y="1468"/>
              <a:chExt cx="3847" cy="1212"/>
            </a:xfrm>
          </p:grpSpPr>
          <p:sp>
            <p:nvSpPr>
              <p:cNvPr id="216" name="Freeform 99"/>
              <p:cNvSpPr>
                <a:spLocks/>
              </p:cNvSpPr>
              <p:nvPr/>
            </p:nvSpPr>
            <p:spPr bwMode="auto">
              <a:xfrm>
                <a:off x="4018" y="2488"/>
                <a:ext cx="27" cy="192"/>
              </a:xfrm>
              <a:custGeom>
                <a:avLst/>
                <a:gdLst>
                  <a:gd name="T0" fmla="+- 0 4018 4018"/>
                  <a:gd name="T1" fmla="*/ T0 w 27"/>
                  <a:gd name="T2" fmla="+- 0 2680 2488"/>
                  <a:gd name="T3" fmla="*/ 2680 h 192"/>
                  <a:gd name="T4" fmla="+- 0 4044 4018"/>
                  <a:gd name="T5" fmla="*/ T4 w 27"/>
                  <a:gd name="T6" fmla="+- 0 2680 2488"/>
                  <a:gd name="T7" fmla="*/ 2680 h 192"/>
                  <a:gd name="T8" fmla="+- 0 4044 4018"/>
                  <a:gd name="T9" fmla="*/ T8 w 27"/>
                  <a:gd name="T10" fmla="+- 0 2488 2488"/>
                  <a:gd name="T11" fmla="*/ 2488 h 192"/>
                  <a:gd name="T12" fmla="+- 0 4018 4018"/>
                  <a:gd name="T13" fmla="*/ T12 w 27"/>
                  <a:gd name="T14" fmla="+- 0 2488 2488"/>
                  <a:gd name="T15" fmla="*/ 2488 h 192"/>
                  <a:gd name="T16" fmla="+- 0 4018 4018"/>
                  <a:gd name="T17" fmla="*/ T16 w 27"/>
                  <a:gd name="T18" fmla="+- 0 2680 2488"/>
                  <a:gd name="T19" fmla="*/ 2680 h 192"/>
                </a:gdLst>
                <a:ahLst/>
                <a:cxnLst>
                  <a:cxn ang="0">
                    <a:pos x="T1" y="T3"/>
                  </a:cxn>
                  <a:cxn ang="0">
                    <a:pos x="T5" y="T7"/>
                  </a:cxn>
                  <a:cxn ang="0">
                    <a:pos x="T9" y="T11"/>
                  </a:cxn>
                  <a:cxn ang="0">
                    <a:pos x="T13" y="T15"/>
                  </a:cxn>
                  <a:cxn ang="0">
                    <a:pos x="T17" y="T19"/>
                  </a:cxn>
                </a:cxnLst>
                <a:rect l="0" t="0" r="r" b="b"/>
                <a:pathLst>
                  <a:path w="27" h="192">
                    <a:moveTo>
                      <a:pt x="0" y="192"/>
                    </a:moveTo>
                    <a:lnTo>
                      <a:pt x="26" y="192"/>
                    </a:lnTo>
                    <a:lnTo>
                      <a:pt x="26" y="0"/>
                    </a:lnTo>
                    <a:lnTo>
                      <a:pt x="0" y="0"/>
                    </a:lnTo>
                    <a:lnTo>
                      <a:pt x="0" y="192"/>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217" name="Picture 2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87" y="1468"/>
                <a:ext cx="578" cy="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 name="Group 121"/>
            <p:cNvGrpSpPr>
              <a:grpSpLocks/>
            </p:cNvGrpSpPr>
            <p:nvPr/>
          </p:nvGrpSpPr>
          <p:grpSpPr bwMode="auto">
            <a:xfrm>
              <a:off x="1520" y="1886"/>
              <a:ext cx="2" cy="800"/>
              <a:chOff x="1520" y="1886"/>
              <a:chExt cx="2" cy="800"/>
            </a:xfrm>
          </p:grpSpPr>
          <p:sp>
            <p:nvSpPr>
              <p:cNvPr id="215" name="Freeform 96"/>
              <p:cNvSpPr>
                <a:spLocks/>
              </p:cNvSpPr>
              <p:nvPr/>
            </p:nvSpPr>
            <p:spPr bwMode="auto">
              <a:xfrm>
                <a:off x="1520" y="1886"/>
                <a:ext cx="2" cy="800"/>
              </a:xfrm>
              <a:custGeom>
                <a:avLst/>
                <a:gdLst>
                  <a:gd name="T0" fmla="+- 0 1923 1923"/>
                  <a:gd name="T1" fmla="*/ 1923 h 800"/>
                  <a:gd name="T2" fmla="+- 0 2723 1923"/>
                  <a:gd name="T3" fmla="*/ 2723 h 800"/>
                </a:gdLst>
                <a:ahLst/>
                <a:cxnLst>
                  <a:cxn ang="0">
                    <a:pos x="0" y="T1"/>
                  </a:cxn>
                  <a:cxn ang="0">
                    <a:pos x="0" y="T3"/>
                  </a:cxn>
                </a:cxnLst>
                <a:rect l="0" t="0" r="r" b="b"/>
                <a:pathLst>
                  <a:path h="800">
                    <a:moveTo>
                      <a:pt x="0" y="0"/>
                    </a:moveTo>
                    <a:lnTo>
                      <a:pt x="0" y="800"/>
                    </a:lnTo>
                  </a:path>
                </a:pathLst>
              </a:custGeom>
              <a:noFill/>
              <a:ln w="1651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3" name="Group 122"/>
            <p:cNvGrpSpPr>
              <a:grpSpLocks/>
            </p:cNvGrpSpPr>
            <p:nvPr/>
          </p:nvGrpSpPr>
          <p:grpSpPr bwMode="auto">
            <a:xfrm>
              <a:off x="399" y="2731"/>
              <a:ext cx="2177" cy="2"/>
              <a:chOff x="399" y="2731"/>
              <a:chExt cx="2177" cy="2"/>
            </a:xfrm>
          </p:grpSpPr>
          <p:sp>
            <p:nvSpPr>
              <p:cNvPr id="214" name="Freeform 94"/>
              <p:cNvSpPr>
                <a:spLocks/>
              </p:cNvSpPr>
              <p:nvPr/>
            </p:nvSpPr>
            <p:spPr bwMode="auto">
              <a:xfrm>
                <a:off x="399" y="2731"/>
                <a:ext cx="2177" cy="2"/>
              </a:xfrm>
              <a:custGeom>
                <a:avLst/>
                <a:gdLst>
                  <a:gd name="T0" fmla="+- 0 399 399"/>
                  <a:gd name="T1" fmla="*/ T0 w 2177"/>
                  <a:gd name="T2" fmla="+- 0 2576 399"/>
                  <a:gd name="T3" fmla="*/ T2 w 2177"/>
                </a:gdLst>
                <a:ahLst/>
                <a:cxnLst>
                  <a:cxn ang="0">
                    <a:pos x="T1" y="0"/>
                  </a:cxn>
                  <a:cxn ang="0">
                    <a:pos x="T3" y="0"/>
                  </a:cxn>
                </a:cxnLst>
                <a:rect l="0" t="0" r="r" b="b"/>
                <a:pathLst>
                  <a:path w="2177">
                    <a:moveTo>
                      <a:pt x="0" y="0"/>
                    </a:moveTo>
                    <a:lnTo>
                      <a:pt x="2177" y="0"/>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4" name="Group 123"/>
            <p:cNvGrpSpPr>
              <a:grpSpLocks/>
            </p:cNvGrpSpPr>
            <p:nvPr/>
          </p:nvGrpSpPr>
          <p:grpSpPr bwMode="auto">
            <a:xfrm>
              <a:off x="407" y="2739"/>
              <a:ext cx="2" cy="425"/>
              <a:chOff x="407" y="2739"/>
              <a:chExt cx="2" cy="425"/>
            </a:xfrm>
          </p:grpSpPr>
          <p:sp>
            <p:nvSpPr>
              <p:cNvPr id="213" name="Freeform 92"/>
              <p:cNvSpPr>
                <a:spLocks/>
              </p:cNvSpPr>
              <p:nvPr/>
            </p:nvSpPr>
            <p:spPr bwMode="auto">
              <a:xfrm>
                <a:off x="407" y="2739"/>
                <a:ext cx="2" cy="425"/>
              </a:xfrm>
              <a:custGeom>
                <a:avLst/>
                <a:gdLst>
                  <a:gd name="T0" fmla="+- 0 2739 2739"/>
                  <a:gd name="T1" fmla="*/ 2739 h 425"/>
                  <a:gd name="T2" fmla="+- 0 3164 2739"/>
                  <a:gd name="T3" fmla="*/ 3164 h 425"/>
                </a:gdLst>
                <a:ahLst/>
                <a:cxnLst>
                  <a:cxn ang="0">
                    <a:pos x="0" y="T1"/>
                  </a:cxn>
                  <a:cxn ang="0">
                    <a:pos x="0" y="T3"/>
                  </a:cxn>
                </a:cxnLst>
                <a:rect l="0" t="0" r="r" b="b"/>
                <a:pathLst>
                  <a:path h="425">
                    <a:moveTo>
                      <a:pt x="0" y="0"/>
                    </a:moveTo>
                    <a:lnTo>
                      <a:pt x="0" y="425"/>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5" name="Group 124"/>
            <p:cNvGrpSpPr>
              <a:grpSpLocks/>
            </p:cNvGrpSpPr>
            <p:nvPr/>
          </p:nvGrpSpPr>
          <p:grpSpPr bwMode="auto">
            <a:xfrm>
              <a:off x="2568" y="2739"/>
              <a:ext cx="2" cy="425"/>
              <a:chOff x="2568" y="2739"/>
              <a:chExt cx="2" cy="425"/>
            </a:xfrm>
          </p:grpSpPr>
          <p:sp>
            <p:nvSpPr>
              <p:cNvPr id="212" name="Freeform 90"/>
              <p:cNvSpPr>
                <a:spLocks/>
              </p:cNvSpPr>
              <p:nvPr/>
            </p:nvSpPr>
            <p:spPr bwMode="auto">
              <a:xfrm>
                <a:off x="2568" y="2739"/>
                <a:ext cx="2" cy="425"/>
              </a:xfrm>
              <a:custGeom>
                <a:avLst/>
                <a:gdLst>
                  <a:gd name="T0" fmla="+- 0 2739 2739"/>
                  <a:gd name="T1" fmla="*/ 2739 h 425"/>
                  <a:gd name="T2" fmla="+- 0 3164 2739"/>
                  <a:gd name="T3" fmla="*/ 3164 h 425"/>
                </a:gdLst>
                <a:ahLst/>
                <a:cxnLst>
                  <a:cxn ang="0">
                    <a:pos x="0" y="T1"/>
                  </a:cxn>
                  <a:cxn ang="0">
                    <a:pos x="0" y="T3"/>
                  </a:cxn>
                </a:cxnLst>
                <a:rect l="0" t="0" r="r" b="b"/>
                <a:pathLst>
                  <a:path h="425">
                    <a:moveTo>
                      <a:pt x="0" y="0"/>
                    </a:moveTo>
                    <a:lnTo>
                      <a:pt x="0" y="425"/>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6" name="Group 125"/>
            <p:cNvGrpSpPr>
              <a:grpSpLocks/>
            </p:cNvGrpSpPr>
            <p:nvPr/>
          </p:nvGrpSpPr>
          <p:grpSpPr bwMode="auto">
            <a:xfrm>
              <a:off x="399" y="3173"/>
              <a:ext cx="2177" cy="2"/>
              <a:chOff x="399" y="3173"/>
              <a:chExt cx="2177" cy="2"/>
            </a:xfrm>
          </p:grpSpPr>
          <p:sp>
            <p:nvSpPr>
              <p:cNvPr id="211" name="Freeform 88"/>
              <p:cNvSpPr>
                <a:spLocks/>
              </p:cNvSpPr>
              <p:nvPr/>
            </p:nvSpPr>
            <p:spPr bwMode="auto">
              <a:xfrm>
                <a:off x="399" y="3173"/>
                <a:ext cx="2177" cy="2"/>
              </a:xfrm>
              <a:custGeom>
                <a:avLst/>
                <a:gdLst>
                  <a:gd name="T0" fmla="+- 0 399 399"/>
                  <a:gd name="T1" fmla="*/ T0 w 2177"/>
                  <a:gd name="T2" fmla="+- 0 2576 399"/>
                  <a:gd name="T3" fmla="*/ T2 w 2177"/>
                </a:gdLst>
                <a:ahLst/>
                <a:cxnLst>
                  <a:cxn ang="0">
                    <a:pos x="T1" y="0"/>
                  </a:cxn>
                  <a:cxn ang="0">
                    <a:pos x="T3" y="0"/>
                  </a:cxn>
                </a:cxnLst>
                <a:rect l="0" t="0" r="r" b="b"/>
                <a:pathLst>
                  <a:path w="2177">
                    <a:moveTo>
                      <a:pt x="0" y="0"/>
                    </a:moveTo>
                    <a:lnTo>
                      <a:pt x="2177" y="0"/>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7" name="Group 126"/>
            <p:cNvGrpSpPr>
              <a:grpSpLocks/>
            </p:cNvGrpSpPr>
            <p:nvPr/>
          </p:nvGrpSpPr>
          <p:grpSpPr bwMode="auto">
            <a:xfrm>
              <a:off x="1520" y="9"/>
              <a:ext cx="3626" cy="3390"/>
              <a:chOff x="1520" y="9"/>
              <a:chExt cx="3626" cy="3390"/>
            </a:xfrm>
          </p:grpSpPr>
          <p:sp>
            <p:nvSpPr>
              <p:cNvPr id="200" name="Freeform 86"/>
              <p:cNvSpPr>
                <a:spLocks/>
              </p:cNvSpPr>
              <p:nvPr/>
            </p:nvSpPr>
            <p:spPr bwMode="auto">
              <a:xfrm>
                <a:off x="1520" y="3181"/>
                <a:ext cx="2" cy="218"/>
              </a:xfrm>
              <a:custGeom>
                <a:avLst/>
                <a:gdLst>
                  <a:gd name="T0" fmla="+- 0 3181 3181"/>
                  <a:gd name="T1" fmla="*/ 3181 h 218"/>
                  <a:gd name="T2" fmla="+- 0 3399 3181"/>
                  <a:gd name="T3" fmla="*/ 3399 h 218"/>
                </a:gdLst>
                <a:ahLst/>
                <a:cxnLst>
                  <a:cxn ang="0">
                    <a:pos x="0" y="T1"/>
                  </a:cxn>
                  <a:cxn ang="0">
                    <a:pos x="0" y="T3"/>
                  </a:cxn>
                </a:cxnLst>
                <a:rect l="0" t="0" r="r" b="b"/>
                <a:pathLst>
                  <a:path h="218">
                    <a:moveTo>
                      <a:pt x="0" y="0"/>
                    </a:moveTo>
                    <a:lnTo>
                      <a:pt x="0" y="218"/>
                    </a:lnTo>
                  </a:path>
                </a:pathLst>
              </a:custGeom>
              <a:noFill/>
              <a:ln w="1651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201" name="Picture 20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1" y="9"/>
                <a:ext cx="2165" cy="442"/>
              </a:xfrm>
              <a:prstGeom prst="rect">
                <a:avLst/>
              </a:prstGeom>
              <a:noFill/>
              <a:ln>
                <a:noFill/>
              </a:ln>
              <a:effectLst>
                <a:softEdge rad="495300"/>
              </a:effectLst>
              <a:scene3d>
                <a:camera prst="orthographicFront">
                  <a:rot lat="0" lon="21299999"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2" name="Picture 2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63" y="158"/>
                <a:ext cx="96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 name="Picture 20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1" y="686"/>
                <a:ext cx="2165" cy="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 name="Picture 20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56" y="846"/>
                <a:ext cx="11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 name="Picture 20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79" y="840"/>
                <a:ext cx="64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 name="Picture 20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1" y="1362"/>
                <a:ext cx="2165" cy="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 name="Picture 20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46" y="1509"/>
                <a:ext cx="37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 name="Picture 20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11" y="1503"/>
                <a:ext cx="25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 name="Picture 20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99" y="1506"/>
                <a:ext cx="93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0" name="Picture 20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81" y="2039"/>
                <a:ext cx="2165"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8" name="Group 127"/>
            <p:cNvGrpSpPr>
              <a:grpSpLocks/>
            </p:cNvGrpSpPr>
            <p:nvPr/>
          </p:nvGrpSpPr>
          <p:grpSpPr bwMode="auto">
            <a:xfrm>
              <a:off x="390" y="2194"/>
              <a:ext cx="4822" cy="1656"/>
              <a:chOff x="390" y="2194"/>
              <a:chExt cx="4822" cy="1656"/>
            </a:xfrm>
          </p:grpSpPr>
          <p:sp>
            <p:nvSpPr>
              <p:cNvPr id="167" name="Freeform 74"/>
              <p:cNvSpPr>
                <a:spLocks/>
              </p:cNvSpPr>
              <p:nvPr/>
            </p:nvSpPr>
            <p:spPr bwMode="auto">
              <a:xfrm>
                <a:off x="3304" y="2194"/>
                <a:ext cx="657" cy="182"/>
              </a:xfrm>
              <a:custGeom>
                <a:avLst/>
                <a:gdLst>
                  <a:gd name="T0" fmla="+- 0 3354 3304"/>
                  <a:gd name="T1" fmla="*/ T0 w 657"/>
                  <a:gd name="T2" fmla="+- 0 2328 2194"/>
                  <a:gd name="T3" fmla="*/ 2328 h 182"/>
                  <a:gd name="T4" fmla="+- 0 3304 3304"/>
                  <a:gd name="T5" fmla="*/ T4 w 657"/>
                  <a:gd name="T6" fmla="+- 0 2328 2194"/>
                  <a:gd name="T7" fmla="*/ 2328 h 182"/>
                  <a:gd name="T8" fmla="+- 0 3304 3304"/>
                  <a:gd name="T9" fmla="*/ T8 w 657"/>
                  <a:gd name="T10" fmla="+- 0 2332 2194"/>
                  <a:gd name="T11" fmla="*/ 2332 h 182"/>
                  <a:gd name="T12" fmla="+- 0 3354 3304"/>
                  <a:gd name="T13" fmla="*/ T12 w 657"/>
                  <a:gd name="T14" fmla="+- 0 2332 2194"/>
                  <a:gd name="T15" fmla="*/ 2332 h 182"/>
                  <a:gd name="T16" fmla="+- 0 3354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50" y="134"/>
                    </a:moveTo>
                    <a:lnTo>
                      <a:pt x="0" y="134"/>
                    </a:lnTo>
                    <a:lnTo>
                      <a:pt x="0" y="138"/>
                    </a:lnTo>
                    <a:lnTo>
                      <a:pt x="50" y="138"/>
                    </a:lnTo>
                    <a:lnTo>
                      <a:pt x="50"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8" name="Freeform 73"/>
              <p:cNvSpPr>
                <a:spLocks/>
              </p:cNvSpPr>
              <p:nvPr/>
            </p:nvSpPr>
            <p:spPr bwMode="auto">
              <a:xfrm>
                <a:off x="3304" y="2194"/>
                <a:ext cx="657" cy="182"/>
              </a:xfrm>
              <a:custGeom>
                <a:avLst/>
                <a:gdLst>
                  <a:gd name="T0" fmla="+- 0 3355 3304"/>
                  <a:gd name="T1" fmla="*/ T0 w 657"/>
                  <a:gd name="T2" fmla="+- 0 2221 2194"/>
                  <a:gd name="T3" fmla="*/ 2221 h 182"/>
                  <a:gd name="T4" fmla="+- 0 3334 3304"/>
                  <a:gd name="T5" fmla="*/ T4 w 657"/>
                  <a:gd name="T6" fmla="+- 0 2221 2194"/>
                  <a:gd name="T7" fmla="*/ 2221 h 182"/>
                  <a:gd name="T8" fmla="+- 0 3390 3304"/>
                  <a:gd name="T9" fmla="*/ T8 w 657"/>
                  <a:gd name="T10" fmla="+- 0 2332 2194"/>
                  <a:gd name="T11" fmla="*/ 2332 h 182"/>
                  <a:gd name="T12" fmla="+- 0 3393 3304"/>
                  <a:gd name="T13" fmla="*/ T12 w 657"/>
                  <a:gd name="T14" fmla="+- 0 2332 2194"/>
                  <a:gd name="T15" fmla="*/ 2332 h 182"/>
                  <a:gd name="T16" fmla="+- 0 3408 3304"/>
                  <a:gd name="T17" fmla="*/ T16 w 657"/>
                  <a:gd name="T18" fmla="+- 0 2303 2194"/>
                  <a:gd name="T19" fmla="*/ 2303 h 182"/>
                  <a:gd name="T20" fmla="+- 0 3397 3304"/>
                  <a:gd name="T21" fmla="*/ T20 w 657"/>
                  <a:gd name="T22" fmla="+- 0 2303 2194"/>
                  <a:gd name="T23" fmla="*/ 2303 h 182"/>
                  <a:gd name="T24" fmla="+- 0 3355 3304"/>
                  <a:gd name="T25" fmla="*/ T24 w 657"/>
                  <a:gd name="T26" fmla="+- 0 2221 2194"/>
                  <a:gd name="T27" fmla="*/ 2221 h 182"/>
                </a:gdLst>
                <a:ahLst/>
                <a:cxnLst>
                  <a:cxn ang="0">
                    <a:pos x="T1" y="T3"/>
                  </a:cxn>
                  <a:cxn ang="0">
                    <a:pos x="T5" y="T7"/>
                  </a:cxn>
                  <a:cxn ang="0">
                    <a:pos x="T9" y="T11"/>
                  </a:cxn>
                  <a:cxn ang="0">
                    <a:pos x="T13" y="T15"/>
                  </a:cxn>
                  <a:cxn ang="0">
                    <a:pos x="T17" y="T19"/>
                  </a:cxn>
                  <a:cxn ang="0">
                    <a:pos x="T21" y="T23"/>
                  </a:cxn>
                  <a:cxn ang="0">
                    <a:pos x="T25" y="T27"/>
                  </a:cxn>
                </a:cxnLst>
                <a:rect l="0" t="0" r="r" b="b"/>
                <a:pathLst>
                  <a:path w="657" h="182">
                    <a:moveTo>
                      <a:pt x="51" y="27"/>
                    </a:moveTo>
                    <a:lnTo>
                      <a:pt x="30" y="27"/>
                    </a:lnTo>
                    <a:lnTo>
                      <a:pt x="86" y="138"/>
                    </a:lnTo>
                    <a:lnTo>
                      <a:pt x="89" y="138"/>
                    </a:lnTo>
                    <a:lnTo>
                      <a:pt x="104" y="109"/>
                    </a:lnTo>
                    <a:lnTo>
                      <a:pt x="93" y="109"/>
                    </a:lnTo>
                    <a:lnTo>
                      <a:pt x="5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9" name="Freeform 72"/>
              <p:cNvSpPr>
                <a:spLocks/>
              </p:cNvSpPr>
              <p:nvPr/>
            </p:nvSpPr>
            <p:spPr bwMode="auto">
              <a:xfrm>
                <a:off x="3304" y="2194"/>
                <a:ext cx="657" cy="182"/>
              </a:xfrm>
              <a:custGeom>
                <a:avLst/>
                <a:gdLst>
                  <a:gd name="T0" fmla="+- 0 3490 3304"/>
                  <a:gd name="T1" fmla="*/ T0 w 657"/>
                  <a:gd name="T2" fmla="+- 0 2328 2194"/>
                  <a:gd name="T3" fmla="*/ 2328 h 182"/>
                  <a:gd name="T4" fmla="+- 0 3429 3304"/>
                  <a:gd name="T5" fmla="*/ T4 w 657"/>
                  <a:gd name="T6" fmla="+- 0 2328 2194"/>
                  <a:gd name="T7" fmla="*/ 2328 h 182"/>
                  <a:gd name="T8" fmla="+- 0 3429 3304"/>
                  <a:gd name="T9" fmla="*/ T8 w 657"/>
                  <a:gd name="T10" fmla="+- 0 2332 2194"/>
                  <a:gd name="T11" fmla="*/ 2332 h 182"/>
                  <a:gd name="T12" fmla="+- 0 3490 3304"/>
                  <a:gd name="T13" fmla="*/ T12 w 657"/>
                  <a:gd name="T14" fmla="+- 0 2332 2194"/>
                  <a:gd name="T15" fmla="*/ 2332 h 182"/>
                  <a:gd name="T16" fmla="+- 0 3490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186" y="134"/>
                    </a:moveTo>
                    <a:lnTo>
                      <a:pt x="125" y="134"/>
                    </a:lnTo>
                    <a:lnTo>
                      <a:pt x="125" y="138"/>
                    </a:lnTo>
                    <a:lnTo>
                      <a:pt x="186" y="138"/>
                    </a:lnTo>
                    <a:lnTo>
                      <a:pt x="186"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0" name="Freeform 71"/>
              <p:cNvSpPr>
                <a:spLocks/>
              </p:cNvSpPr>
              <p:nvPr/>
            </p:nvSpPr>
            <p:spPr bwMode="auto">
              <a:xfrm>
                <a:off x="3304" y="2194"/>
                <a:ext cx="657" cy="182"/>
              </a:xfrm>
              <a:custGeom>
                <a:avLst/>
                <a:gdLst>
                  <a:gd name="T0" fmla="+- 0 3345 3304"/>
                  <a:gd name="T1" fmla="*/ T0 w 657"/>
                  <a:gd name="T2" fmla="+- 0 2200 2194"/>
                  <a:gd name="T3" fmla="*/ 2200 h 182"/>
                  <a:gd name="T4" fmla="+- 0 3304 3304"/>
                  <a:gd name="T5" fmla="*/ T4 w 657"/>
                  <a:gd name="T6" fmla="+- 0 2200 2194"/>
                  <a:gd name="T7" fmla="*/ 2200 h 182"/>
                  <a:gd name="T8" fmla="+- 0 3304 3304"/>
                  <a:gd name="T9" fmla="*/ T8 w 657"/>
                  <a:gd name="T10" fmla="+- 0 2204 2194"/>
                  <a:gd name="T11" fmla="*/ 2204 h 182"/>
                  <a:gd name="T12" fmla="+- 0 3310 3304"/>
                  <a:gd name="T13" fmla="*/ T12 w 657"/>
                  <a:gd name="T14" fmla="+- 0 2204 2194"/>
                  <a:gd name="T15" fmla="*/ 2204 h 182"/>
                  <a:gd name="T16" fmla="+- 0 3314 3304"/>
                  <a:gd name="T17" fmla="*/ T16 w 657"/>
                  <a:gd name="T18" fmla="+- 0 2204 2194"/>
                  <a:gd name="T19" fmla="*/ 2204 h 182"/>
                  <a:gd name="T20" fmla="+- 0 3324 3304"/>
                  <a:gd name="T21" fmla="*/ T20 w 657"/>
                  <a:gd name="T22" fmla="+- 0 2317 2194"/>
                  <a:gd name="T23" fmla="*/ 2317 h 182"/>
                  <a:gd name="T24" fmla="+- 0 3323 3304"/>
                  <a:gd name="T25" fmla="*/ T24 w 657"/>
                  <a:gd name="T26" fmla="+- 0 2321 2194"/>
                  <a:gd name="T27" fmla="*/ 2321 h 182"/>
                  <a:gd name="T28" fmla="+- 0 3319 3304"/>
                  <a:gd name="T29" fmla="*/ T28 w 657"/>
                  <a:gd name="T30" fmla="+- 0 2327 2194"/>
                  <a:gd name="T31" fmla="*/ 2327 h 182"/>
                  <a:gd name="T32" fmla="+- 0 3315 3304"/>
                  <a:gd name="T33" fmla="*/ T32 w 657"/>
                  <a:gd name="T34" fmla="+- 0 2328 2194"/>
                  <a:gd name="T35" fmla="*/ 2328 h 182"/>
                  <a:gd name="T36" fmla="+- 0 3343 3304"/>
                  <a:gd name="T37" fmla="*/ T36 w 657"/>
                  <a:gd name="T38" fmla="+- 0 2328 2194"/>
                  <a:gd name="T39" fmla="*/ 2328 h 182"/>
                  <a:gd name="T40" fmla="+- 0 3339 3304"/>
                  <a:gd name="T41" fmla="*/ T40 w 657"/>
                  <a:gd name="T42" fmla="+- 0 2327 2194"/>
                  <a:gd name="T43" fmla="*/ 2327 h 182"/>
                  <a:gd name="T44" fmla="+- 0 3335 3304"/>
                  <a:gd name="T45" fmla="*/ T44 w 657"/>
                  <a:gd name="T46" fmla="+- 0 2322 2194"/>
                  <a:gd name="T47" fmla="*/ 2322 h 182"/>
                  <a:gd name="T48" fmla="+- 0 3334 3304"/>
                  <a:gd name="T49" fmla="*/ T48 w 657"/>
                  <a:gd name="T50" fmla="+- 0 2317 2194"/>
                  <a:gd name="T51" fmla="*/ 2317 h 182"/>
                  <a:gd name="T52" fmla="+- 0 3334 3304"/>
                  <a:gd name="T53" fmla="*/ T52 w 657"/>
                  <a:gd name="T54" fmla="+- 0 2221 2194"/>
                  <a:gd name="T55" fmla="*/ 2221 h 182"/>
                  <a:gd name="T56" fmla="+- 0 3355 3304"/>
                  <a:gd name="T57" fmla="*/ T56 w 657"/>
                  <a:gd name="T58" fmla="+- 0 2221 2194"/>
                  <a:gd name="T59" fmla="*/ 2221 h 182"/>
                  <a:gd name="T60" fmla="+- 0 3345 3304"/>
                  <a:gd name="T61" fmla="*/ T60 w 657"/>
                  <a:gd name="T62" fmla="+- 0 2200 2194"/>
                  <a:gd name="T63" fmla="*/ 220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7" h="182">
                    <a:moveTo>
                      <a:pt x="41" y="6"/>
                    </a:moveTo>
                    <a:lnTo>
                      <a:pt x="0" y="6"/>
                    </a:lnTo>
                    <a:lnTo>
                      <a:pt x="0" y="10"/>
                    </a:lnTo>
                    <a:lnTo>
                      <a:pt x="6" y="10"/>
                    </a:lnTo>
                    <a:lnTo>
                      <a:pt x="10" y="10"/>
                    </a:lnTo>
                    <a:lnTo>
                      <a:pt x="20" y="123"/>
                    </a:lnTo>
                    <a:lnTo>
                      <a:pt x="19" y="127"/>
                    </a:lnTo>
                    <a:lnTo>
                      <a:pt x="15" y="133"/>
                    </a:lnTo>
                    <a:lnTo>
                      <a:pt x="11" y="134"/>
                    </a:lnTo>
                    <a:lnTo>
                      <a:pt x="39" y="134"/>
                    </a:lnTo>
                    <a:lnTo>
                      <a:pt x="35" y="133"/>
                    </a:lnTo>
                    <a:lnTo>
                      <a:pt x="31" y="128"/>
                    </a:lnTo>
                    <a:lnTo>
                      <a:pt x="30" y="123"/>
                    </a:lnTo>
                    <a:lnTo>
                      <a:pt x="30" y="27"/>
                    </a:lnTo>
                    <a:lnTo>
                      <a:pt x="51" y="27"/>
                    </a:lnTo>
                    <a:lnTo>
                      <a:pt x="41"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1" name="Freeform 70"/>
              <p:cNvSpPr>
                <a:spLocks/>
              </p:cNvSpPr>
              <p:nvPr/>
            </p:nvSpPr>
            <p:spPr bwMode="auto">
              <a:xfrm>
                <a:off x="3304" y="2194"/>
                <a:ext cx="657" cy="182"/>
              </a:xfrm>
              <a:custGeom>
                <a:avLst/>
                <a:gdLst>
                  <a:gd name="T0" fmla="+- 0 3470 3304"/>
                  <a:gd name="T1" fmla="*/ T0 w 657"/>
                  <a:gd name="T2" fmla="+- 0 2221 2194"/>
                  <a:gd name="T3" fmla="*/ 2221 h 182"/>
                  <a:gd name="T4" fmla="+- 0 3449 3304"/>
                  <a:gd name="T5" fmla="*/ T4 w 657"/>
                  <a:gd name="T6" fmla="+- 0 2221 2194"/>
                  <a:gd name="T7" fmla="*/ 2221 h 182"/>
                  <a:gd name="T8" fmla="+- 0 3449 3304"/>
                  <a:gd name="T9" fmla="*/ T8 w 657"/>
                  <a:gd name="T10" fmla="+- 0 2317 2194"/>
                  <a:gd name="T11" fmla="*/ 2317 h 182"/>
                  <a:gd name="T12" fmla="+- 0 3448 3304"/>
                  <a:gd name="T13" fmla="*/ T12 w 657"/>
                  <a:gd name="T14" fmla="+- 0 2321 2194"/>
                  <a:gd name="T15" fmla="*/ 2321 h 182"/>
                  <a:gd name="T16" fmla="+- 0 3444 3304"/>
                  <a:gd name="T17" fmla="*/ T16 w 657"/>
                  <a:gd name="T18" fmla="+- 0 2327 2194"/>
                  <a:gd name="T19" fmla="*/ 2327 h 182"/>
                  <a:gd name="T20" fmla="+- 0 3440 3304"/>
                  <a:gd name="T21" fmla="*/ T20 w 657"/>
                  <a:gd name="T22" fmla="+- 0 2328 2194"/>
                  <a:gd name="T23" fmla="*/ 2328 h 182"/>
                  <a:gd name="T24" fmla="+- 0 3480 3304"/>
                  <a:gd name="T25" fmla="*/ T24 w 657"/>
                  <a:gd name="T26" fmla="+- 0 2328 2194"/>
                  <a:gd name="T27" fmla="*/ 2328 h 182"/>
                  <a:gd name="T28" fmla="+- 0 3475 3304"/>
                  <a:gd name="T29" fmla="*/ T28 w 657"/>
                  <a:gd name="T30" fmla="+- 0 2327 2194"/>
                  <a:gd name="T31" fmla="*/ 2327 h 182"/>
                  <a:gd name="T32" fmla="+- 0 3471 3304"/>
                  <a:gd name="T33" fmla="*/ T32 w 657"/>
                  <a:gd name="T34" fmla="+- 0 2322 2194"/>
                  <a:gd name="T35" fmla="*/ 2322 h 182"/>
                  <a:gd name="T36" fmla="+- 0 3470 3304"/>
                  <a:gd name="T37" fmla="*/ T36 w 657"/>
                  <a:gd name="T38" fmla="+- 0 2317 2194"/>
                  <a:gd name="T39" fmla="*/ 2317 h 182"/>
                  <a:gd name="T40" fmla="+- 0 3470 3304"/>
                  <a:gd name="T41" fmla="*/ T40 w 657"/>
                  <a:gd name="T42" fmla="+- 0 2221 2194"/>
                  <a:gd name="T43" fmla="*/ 2221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657" h="182">
                    <a:moveTo>
                      <a:pt x="166" y="27"/>
                    </a:moveTo>
                    <a:lnTo>
                      <a:pt x="145" y="27"/>
                    </a:lnTo>
                    <a:lnTo>
                      <a:pt x="145" y="123"/>
                    </a:lnTo>
                    <a:lnTo>
                      <a:pt x="144" y="127"/>
                    </a:lnTo>
                    <a:lnTo>
                      <a:pt x="140" y="133"/>
                    </a:lnTo>
                    <a:lnTo>
                      <a:pt x="136" y="134"/>
                    </a:lnTo>
                    <a:lnTo>
                      <a:pt x="176" y="134"/>
                    </a:lnTo>
                    <a:lnTo>
                      <a:pt x="171" y="133"/>
                    </a:lnTo>
                    <a:lnTo>
                      <a:pt x="167" y="128"/>
                    </a:lnTo>
                    <a:lnTo>
                      <a:pt x="166" y="123"/>
                    </a:lnTo>
                    <a:lnTo>
                      <a:pt x="166"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2" name="Freeform 69"/>
              <p:cNvSpPr>
                <a:spLocks/>
              </p:cNvSpPr>
              <p:nvPr/>
            </p:nvSpPr>
            <p:spPr bwMode="auto">
              <a:xfrm>
                <a:off x="3304" y="2194"/>
                <a:ext cx="657" cy="182"/>
              </a:xfrm>
              <a:custGeom>
                <a:avLst/>
                <a:gdLst>
                  <a:gd name="T0" fmla="+- 0 3490 3304"/>
                  <a:gd name="T1" fmla="*/ T0 w 657"/>
                  <a:gd name="T2" fmla="+- 0 2200 2194"/>
                  <a:gd name="T3" fmla="*/ 2200 h 182"/>
                  <a:gd name="T4" fmla="+- 0 3449 3304"/>
                  <a:gd name="T5" fmla="*/ T4 w 657"/>
                  <a:gd name="T6" fmla="+- 0 2200 2194"/>
                  <a:gd name="T7" fmla="*/ 2200 h 182"/>
                  <a:gd name="T8" fmla="+- 0 3397 3304"/>
                  <a:gd name="T9" fmla="*/ T8 w 657"/>
                  <a:gd name="T10" fmla="+- 0 2303 2194"/>
                  <a:gd name="T11" fmla="*/ 2303 h 182"/>
                  <a:gd name="T12" fmla="+- 0 3408 3304"/>
                  <a:gd name="T13" fmla="*/ T12 w 657"/>
                  <a:gd name="T14" fmla="+- 0 2303 2194"/>
                  <a:gd name="T15" fmla="*/ 2303 h 182"/>
                  <a:gd name="T16" fmla="+- 0 3449 3304"/>
                  <a:gd name="T17" fmla="*/ T16 w 657"/>
                  <a:gd name="T18" fmla="+- 0 2221 2194"/>
                  <a:gd name="T19" fmla="*/ 2221 h 182"/>
                  <a:gd name="T20" fmla="+- 0 3470 3304"/>
                  <a:gd name="T21" fmla="*/ T20 w 657"/>
                  <a:gd name="T22" fmla="+- 0 2221 2194"/>
                  <a:gd name="T23" fmla="*/ 2221 h 182"/>
                  <a:gd name="T24" fmla="+- 0 3470 3304"/>
                  <a:gd name="T25" fmla="*/ T24 w 657"/>
                  <a:gd name="T26" fmla="+- 0 2216 2194"/>
                  <a:gd name="T27" fmla="*/ 2216 h 182"/>
                  <a:gd name="T28" fmla="+- 0 3470 3304"/>
                  <a:gd name="T29" fmla="*/ T28 w 657"/>
                  <a:gd name="T30" fmla="+- 0 2211 2194"/>
                  <a:gd name="T31" fmla="*/ 2211 h 182"/>
                  <a:gd name="T32" fmla="+- 0 3475 3304"/>
                  <a:gd name="T33" fmla="*/ T32 w 657"/>
                  <a:gd name="T34" fmla="+- 0 2205 2194"/>
                  <a:gd name="T35" fmla="*/ 2205 h 182"/>
                  <a:gd name="T36" fmla="+- 0 3479 3304"/>
                  <a:gd name="T37" fmla="*/ T36 w 657"/>
                  <a:gd name="T38" fmla="+- 0 2204 2194"/>
                  <a:gd name="T39" fmla="*/ 2204 h 182"/>
                  <a:gd name="T40" fmla="+- 0 3490 3304"/>
                  <a:gd name="T41" fmla="*/ T40 w 657"/>
                  <a:gd name="T42" fmla="+- 0 2204 2194"/>
                  <a:gd name="T43" fmla="*/ 2204 h 182"/>
                  <a:gd name="T44" fmla="+- 0 3490 3304"/>
                  <a:gd name="T45" fmla="*/ T44 w 657"/>
                  <a:gd name="T46" fmla="+- 0 2200 2194"/>
                  <a:gd name="T47" fmla="*/ 220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57" h="182">
                    <a:moveTo>
                      <a:pt x="186" y="6"/>
                    </a:moveTo>
                    <a:lnTo>
                      <a:pt x="145" y="6"/>
                    </a:lnTo>
                    <a:lnTo>
                      <a:pt x="93" y="109"/>
                    </a:lnTo>
                    <a:lnTo>
                      <a:pt x="104" y="109"/>
                    </a:lnTo>
                    <a:lnTo>
                      <a:pt x="145" y="27"/>
                    </a:lnTo>
                    <a:lnTo>
                      <a:pt x="166" y="27"/>
                    </a:lnTo>
                    <a:lnTo>
                      <a:pt x="166" y="22"/>
                    </a:lnTo>
                    <a:lnTo>
                      <a:pt x="166" y="17"/>
                    </a:lnTo>
                    <a:lnTo>
                      <a:pt x="171" y="11"/>
                    </a:lnTo>
                    <a:lnTo>
                      <a:pt x="175" y="10"/>
                    </a:lnTo>
                    <a:lnTo>
                      <a:pt x="186" y="10"/>
                    </a:lnTo>
                    <a:lnTo>
                      <a:pt x="18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3" name="Freeform 68"/>
              <p:cNvSpPr>
                <a:spLocks/>
              </p:cNvSpPr>
              <p:nvPr/>
            </p:nvSpPr>
            <p:spPr bwMode="auto">
              <a:xfrm>
                <a:off x="3304" y="2194"/>
                <a:ext cx="657" cy="182"/>
              </a:xfrm>
              <a:custGeom>
                <a:avLst/>
                <a:gdLst>
                  <a:gd name="T0" fmla="+- 0 3564 3304"/>
                  <a:gd name="T1" fmla="*/ T0 w 657"/>
                  <a:gd name="T2" fmla="+- 0 2240 2194"/>
                  <a:gd name="T3" fmla="*/ 2240 h 182"/>
                  <a:gd name="T4" fmla="+- 0 3541 3304"/>
                  <a:gd name="T5" fmla="*/ T4 w 657"/>
                  <a:gd name="T6" fmla="+- 0 2240 2194"/>
                  <a:gd name="T7" fmla="*/ 2240 h 182"/>
                  <a:gd name="T8" fmla="+- 0 3533 3304"/>
                  <a:gd name="T9" fmla="*/ T8 w 657"/>
                  <a:gd name="T10" fmla="+- 0 2242 2194"/>
                  <a:gd name="T11" fmla="*/ 2242 h 182"/>
                  <a:gd name="T12" fmla="+- 0 3519 3304"/>
                  <a:gd name="T13" fmla="*/ T12 w 657"/>
                  <a:gd name="T14" fmla="+- 0 2250 2194"/>
                  <a:gd name="T15" fmla="*/ 2250 h 182"/>
                  <a:gd name="T16" fmla="+- 0 3513 3304"/>
                  <a:gd name="T17" fmla="*/ T16 w 657"/>
                  <a:gd name="T18" fmla="+- 0 2256 2194"/>
                  <a:gd name="T19" fmla="*/ 2256 h 182"/>
                  <a:gd name="T20" fmla="+- 0 3504 3304"/>
                  <a:gd name="T21" fmla="*/ T20 w 657"/>
                  <a:gd name="T22" fmla="+- 0 2272 2194"/>
                  <a:gd name="T23" fmla="*/ 2272 h 182"/>
                  <a:gd name="T24" fmla="+- 0 3502 3304"/>
                  <a:gd name="T25" fmla="*/ T24 w 657"/>
                  <a:gd name="T26" fmla="+- 0 2280 2194"/>
                  <a:gd name="T27" fmla="*/ 2280 h 182"/>
                  <a:gd name="T28" fmla="+- 0 3502 3304"/>
                  <a:gd name="T29" fmla="*/ T28 w 657"/>
                  <a:gd name="T30" fmla="+- 0 2299 2194"/>
                  <a:gd name="T31" fmla="*/ 2299 h 182"/>
                  <a:gd name="T32" fmla="+- 0 3505 3304"/>
                  <a:gd name="T33" fmla="*/ T32 w 657"/>
                  <a:gd name="T34" fmla="+- 0 2310 2194"/>
                  <a:gd name="T35" fmla="*/ 2310 h 182"/>
                  <a:gd name="T36" fmla="+- 0 3522 3304"/>
                  <a:gd name="T37" fmla="*/ T36 w 657"/>
                  <a:gd name="T38" fmla="+- 0 2329 2194"/>
                  <a:gd name="T39" fmla="*/ 2329 h 182"/>
                  <a:gd name="T40" fmla="+- 0 3533 3304"/>
                  <a:gd name="T41" fmla="*/ T40 w 657"/>
                  <a:gd name="T42" fmla="+- 0 2335 2194"/>
                  <a:gd name="T43" fmla="*/ 2335 h 182"/>
                  <a:gd name="T44" fmla="+- 0 3557 3304"/>
                  <a:gd name="T45" fmla="*/ T44 w 657"/>
                  <a:gd name="T46" fmla="+- 0 2335 2194"/>
                  <a:gd name="T47" fmla="*/ 2335 h 182"/>
                  <a:gd name="T48" fmla="+- 0 3565 3304"/>
                  <a:gd name="T49" fmla="*/ T48 w 657"/>
                  <a:gd name="T50" fmla="+- 0 2333 2194"/>
                  <a:gd name="T51" fmla="*/ 2333 h 182"/>
                  <a:gd name="T52" fmla="+- 0 3574 3304"/>
                  <a:gd name="T53" fmla="*/ T52 w 657"/>
                  <a:gd name="T54" fmla="+- 0 2328 2194"/>
                  <a:gd name="T55" fmla="*/ 2328 h 182"/>
                  <a:gd name="T56" fmla="+- 0 3543 3304"/>
                  <a:gd name="T57" fmla="*/ T56 w 657"/>
                  <a:gd name="T58" fmla="+- 0 2328 2194"/>
                  <a:gd name="T59" fmla="*/ 2328 h 182"/>
                  <a:gd name="T60" fmla="+- 0 3536 3304"/>
                  <a:gd name="T61" fmla="*/ T60 w 657"/>
                  <a:gd name="T62" fmla="+- 0 2323 2194"/>
                  <a:gd name="T63" fmla="*/ 2323 h 182"/>
                  <a:gd name="T64" fmla="+- 0 3525 3304"/>
                  <a:gd name="T65" fmla="*/ T64 w 657"/>
                  <a:gd name="T66" fmla="+- 0 2304 2194"/>
                  <a:gd name="T67" fmla="*/ 2304 h 182"/>
                  <a:gd name="T68" fmla="+- 0 3522 3304"/>
                  <a:gd name="T69" fmla="*/ T68 w 657"/>
                  <a:gd name="T70" fmla="+- 0 2294 2194"/>
                  <a:gd name="T71" fmla="*/ 2294 h 182"/>
                  <a:gd name="T72" fmla="+- 0 3522 3304"/>
                  <a:gd name="T73" fmla="*/ T72 w 657"/>
                  <a:gd name="T74" fmla="+- 0 2272 2194"/>
                  <a:gd name="T75" fmla="*/ 2272 h 182"/>
                  <a:gd name="T76" fmla="+- 0 3523 3304"/>
                  <a:gd name="T77" fmla="*/ T76 w 657"/>
                  <a:gd name="T78" fmla="+- 0 2265 2194"/>
                  <a:gd name="T79" fmla="*/ 2265 h 182"/>
                  <a:gd name="T80" fmla="+- 0 3528 3304"/>
                  <a:gd name="T81" fmla="*/ T80 w 657"/>
                  <a:gd name="T82" fmla="+- 0 2255 2194"/>
                  <a:gd name="T83" fmla="*/ 2255 h 182"/>
                  <a:gd name="T84" fmla="+- 0 3531 3304"/>
                  <a:gd name="T85" fmla="*/ T84 w 657"/>
                  <a:gd name="T86" fmla="+- 0 2252 2194"/>
                  <a:gd name="T87" fmla="*/ 2252 h 182"/>
                  <a:gd name="T88" fmla="+- 0 3538 3304"/>
                  <a:gd name="T89" fmla="*/ T88 w 657"/>
                  <a:gd name="T90" fmla="+- 0 2248 2194"/>
                  <a:gd name="T91" fmla="*/ 2248 h 182"/>
                  <a:gd name="T92" fmla="+- 0 3542 3304"/>
                  <a:gd name="T93" fmla="*/ T92 w 657"/>
                  <a:gd name="T94" fmla="+- 0 2247 2194"/>
                  <a:gd name="T95" fmla="*/ 2247 h 182"/>
                  <a:gd name="T96" fmla="+- 0 3577 3304"/>
                  <a:gd name="T97" fmla="*/ T96 w 657"/>
                  <a:gd name="T98" fmla="+- 0 2247 2194"/>
                  <a:gd name="T99" fmla="*/ 2247 h 182"/>
                  <a:gd name="T100" fmla="+- 0 3576 3304"/>
                  <a:gd name="T101" fmla="*/ T100 w 657"/>
                  <a:gd name="T102" fmla="+- 0 2245 2194"/>
                  <a:gd name="T103" fmla="*/ 2245 h 182"/>
                  <a:gd name="T104" fmla="+- 0 3564 3304"/>
                  <a:gd name="T105" fmla="*/ T104 w 657"/>
                  <a:gd name="T106" fmla="+- 0 2240 2194"/>
                  <a:gd name="T107" fmla="*/ 224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657" h="182">
                    <a:moveTo>
                      <a:pt x="260" y="46"/>
                    </a:moveTo>
                    <a:lnTo>
                      <a:pt x="237" y="46"/>
                    </a:lnTo>
                    <a:lnTo>
                      <a:pt x="229" y="48"/>
                    </a:lnTo>
                    <a:lnTo>
                      <a:pt x="215" y="56"/>
                    </a:lnTo>
                    <a:lnTo>
                      <a:pt x="209" y="62"/>
                    </a:lnTo>
                    <a:lnTo>
                      <a:pt x="200" y="78"/>
                    </a:lnTo>
                    <a:lnTo>
                      <a:pt x="198" y="86"/>
                    </a:lnTo>
                    <a:lnTo>
                      <a:pt x="198" y="105"/>
                    </a:lnTo>
                    <a:lnTo>
                      <a:pt x="201" y="116"/>
                    </a:lnTo>
                    <a:lnTo>
                      <a:pt x="218" y="135"/>
                    </a:lnTo>
                    <a:lnTo>
                      <a:pt x="229" y="141"/>
                    </a:lnTo>
                    <a:lnTo>
                      <a:pt x="253" y="141"/>
                    </a:lnTo>
                    <a:lnTo>
                      <a:pt x="261" y="139"/>
                    </a:lnTo>
                    <a:lnTo>
                      <a:pt x="270" y="134"/>
                    </a:lnTo>
                    <a:lnTo>
                      <a:pt x="239" y="134"/>
                    </a:lnTo>
                    <a:lnTo>
                      <a:pt x="232" y="129"/>
                    </a:lnTo>
                    <a:lnTo>
                      <a:pt x="221" y="110"/>
                    </a:lnTo>
                    <a:lnTo>
                      <a:pt x="218" y="100"/>
                    </a:lnTo>
                    <a:lnTo>
                      <a:pt x="218" y="78"/>
                    </a:lnTo>
                    <a:lnTo>
                      <a:pt x="219" y="71"/>
                    </a:lnTo>
                    <a:lnTo>
                      <a:pt x="224" y="61"/>
                    </a:lnTo>
                    <a:lnTo>
                      <a:pt x="227" y="58"/>
                    </a:lnTo>
                    <a:lnTo>
                      <a:pt x="234" y="54"/>
                    </a:lnTo>
                    <a:lnTo>
                      <a:pt x="238" y="53"/>
                    </a:lnTo>
                    <a:lnTo>
                      <a:pt x="273" y="53"/>
                    </a:lnTo>
                    <a:lnTo>
                      <a:pt x="272" y="51"/>
                    </a:lnTo>
                    <a:lnTo>
                      <a:pt x="260"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4" name="Freeform 67"/>
              <p:cNvSpPr>
                <a:spLocks/>
              </p:cNvSpPr>
              <p:nvPr/>
            </p:nvSpPr>
            <p:spPr bwMode="auto">
              <a:xfrm>
                <a:off x="3304" y="2194"/>
                <a:ext cx="657" cy="182"/>
              </a:xfrm>
              <a:custGeom>
                <a:avLst/>
                <a:gdLst>
                  <a:gd name="T0" fmla="+- 0 3577 3304"/>
                  <a:gd name="T1" fmla="*/ T0 w 657"/>
                  <a:gd name="T2" fmla="+- 0 2247 2194"/>
                  <a:gd name="T3" fmla="*/ 2247 h 182"/>
                  <a:gd name="T4" fmla="+- 0 3554 3304"/>
                  <a:gd name="T5" fmla="*/ T4 w 657"/>
                  <a:gd name="T6" fmla="+- 0 2247 2194"/>
                  <a:gd name="T7" fmla="*/ 2247 h 182"/>
                  <a:gd name="T8" fmla="+- 0 3560 3304"/>
                  <a:gd name="T9" fmla="*/ T8 w 657"/>
                  <a:gd name="T10" fmla="+- 0 2250 2194"/>
                  <a:gd name="T11" fmla="*/ 2250 h 182"/>
                  <a:gd name="T12" fmla="+- 0 3565 3304"/>
                  <a:gd name="T13" fmla="*/ T12 w 657"/>
                  <a:gd name="T14" fmla="+- 0 2256 2194"/>
                  <a:gd name="T15" fmla="*/ 2256 h 182"/>
                  <a:gd name="T16" fmla="+- 0 3573 3304"/>
                  <a:gd name="T17" fmla="*/ T16 w 657"/>
                  <a:gd name="T18" fmla="+- 0 2265 2194"/>
                  <a:gd name="T19" fmla="*/ 2265 h 182"/>
                  <a:gd name="T20" fmla="+- 0 3576 3304"/>
                  <a:gd name="T21" fmla="*/ T20 w 657"/>
                  <a:gd name="T22" fmla="+- 0 2277 2194"/>
                  <a:gd name="T23" fmla="*/ 2277 h 182"/>
                  <a:gd name="T24" fmla="+- 0 3576 3304"/>
                  <a:gd name="T25" fmla="*/ T24 w 657"/>
                  <a:gd name="T26" fmla="+- 0 2306 2194"/>
                  <a:gd name="T27" fmla="*/ 2306 h 182"/>
                  <a:gd name="T28" fmla="+- 0 3574 3304"/>
                  <a:gd name="T29" fmla="*/ T28 w 657"/>
                  <a:gd name="T30" fmla="+- 0 2315 2194"/>
                  <a:gd name="T31" fmla="*/ 2315 h 182"/>
                  <a:gd name="T32" fmla="+- 0 3565 3304"/>
                  <a:gd name="T33" fmla="*/ T32 w 657"/>
                  <a:gd name="T34" fmla="+- 0 2325 2194"/>
                  <a:gd name="T35" fmla="*/ 2325 h 182"/>
                  <a:gd name="T36" fmla="+- 0 3560 3304"/>
                  <a:gd name="T37" fmla="*/ T36 w 657"/>
                  <a:gd name="T38" fmla="+- 0 2328 2194"/>
                  <a:gd name="T39" fmla="*/ 2328 h 182"/>
                  <a:gd name="T40" fmla="+- 0 3574 3304"/>
                  <a:gd name="T41" fmla="*/ T40 w 657"/>
                  <a:gd name="T42" fmla="+- 0 2328 2194"/>
                  <a:gd name="T43" fmla="*/ 2328 h 182"/>
                  <a:gd name="T44" fmla="+- 0 3580 3304"/>
                  <a:gd name="T45" fmla="*/ T44 w 657"/>
                  <a:gd name="T46" fmla="+- 0 2324 2194"/>
                  <a:gd name="T47" fmla="*/ 2324 h 182"/>
                  <a:gd name="T48" fmla="+- 0 3586 3304"/>
                  <a:gd name="T49" fmla="*/ T48 w 657"/>
                  <a:gd name="T50" fmla="+- 0 2318 2194"/>
                  <a:gd name="T51" fmla="*/ 2318 h 182"/>
                  <a:gd name="T52" fmla="+- 0 3594 3304"/>
                  <a:gd name="T53" fmla="*/ T52 w 657"/>
                  <a:gd name="T54" fmla="+- 0 2302 2194"/>
                  <a:gd name="T55" fmla="*/ 2302 h 182"/>
                  <a:gd name="T56" fmla="+- 0 3596 3304"/>
                  <a:gd name="T57" fmla="*/ T56 w 657"/>
                  <a:gd name="T58" fmla="+- 0 2294 2194"/>
                  <a:gd name="T59" fmla="*/ 2294 h 182"/>
                  <a:gd name="T60" fmla="+- 0 3596 3304"/>
                  <a:gd name="T61" fmla="*/ T60 w 657"/>
                  <a:gd name="T62" fmla="+- 0 2274 2194"/>
                  <a:gd name="T63" fmla="*/ 2274 h 182"/>
                  <a:gd name="T64" fmla="+- 0 3593 3304"/>
                  <a:gd name="T65" fmla="*/ T64 w 657"/>
                  <a:gd name="T66" fmla="+- 0 2264 2194"/>
                  <a:gd name="T67" fmla="*/ 2264 h 182"/>
                  <a:gd name="T68" fmla="+- 0 3585 3304"/>
                  <a:gd name="T69" fmla="*/ T68 w 657"/>
                  <a:gd name="T70" fmla="+- 0 2256 2194"/>
                  <a:gd name="T71" fmla="*/ 2256 h 182"/>
                  <a:gd name="T72" fmla="+- 0 3577 3304"/>
                  <a:gd name="T73" fmla="*/ T72 w 657"/>
                  <a:gd name="T74" fmla="+- 0 2247 2194"/>
                  <a:gd name="T75" fmla="*/ 2247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657" h="182">
                    <a:moveTo>
                      <a:pt x="273" y="53"/>
                    </a:moveTo>
                    <a:lnTo>
                      <a:pt x="250" y="53"/>
                    </a:lnTo>
                    <a:lnTo>
                      <a:pt x="256" y="56"/>
                    </a:lnTo>
                    <a:lnTo>
                      <a:pt x="261" y="62"/>
                    </a:lnTo>
                    <a:lnTo>
                      <a:pt x="269" y="71"/>
                    </a:lnTo>
                    <a:lnTo>
                      <a:pt x="272" y="83"/>
                    </a:lnTo>
                    <a:lnTo>
                      <a:pt x="272" y="112"/>
                    </a:lnTo>
                    <a:lnTo>
                      <a:pt x="270" y="121"/>
                    </a:lnTo>
                    <a:lnTo>
                      <a:pt x="261" y="131"/>
                    </a:lnTo>
                    <a:lnTo>
                      <a:pt x="256" y="134"/>
                    </a:lnTo>
                    <a:lnTo>
                      <a:pt x="270" y="134"/>
                    </a:lnTo>
                    <a:lnTo>
                      <a:pt x="276" y="130"/>
                    </a:lnTo>
                    <a:lnTo>
                      <a:pt x="282" y="124"/>
                    </a:lnTo>
                    <a:lnTo>
                      <a:pt x="290" y="108"/>
                    </a:lnTo>
                    <a:lnTo>
                      <a:pt x="292" y="100"/>
                    </a:lnTo>
                    <a:lnTo>
                      <a:pt x="292" y="80"/>
                    </a:lnTo>
                    <a:lnTo>
                      <a:pt x="289" y="70"/>
                    </a:lnTo>
                    <a:lnTo>
                      <a:pt x="281" y="62"/>
                    </a:lnTo>
                    <a:lnTo>
                      <a:pt x="273"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5" name="Freeform 66"/>
              <p:cNvSpPr>
                <a:spLocks/>
              </p:cNvSpPr>
              <p:nvPr/>
            </p:nvSpPr>
            <p:spPr bwMode="auto">
              <a:xfrm>
                <a:off x="3304" y="2194"/>
                <a:ext cx="657" cy="182"/>
              </a:xfrm>
              <a:custGeom>
                <a:avLst/>
                <a:gdLst>
                  <a:gd name="T0" fmla="+- 0 3668 3304"/>
                  <a:gd name="T1" fmla="*/ T0 w 657"/>
                  <a:gd name="T2" fmla="+- 0 2240 2194"/>
                  <a:gd name="T3" fmla="*/ 2240 h 182"/>
                  <a:gd name="T4" fmla="+- 0 3646 3304"/>
                  <a:gd name="T5" fmla="*/ T4 w 657"/>
                  <a:gd name="T6" fmla="+- 0 2240 2194"/>
                  <a:gd name="T7" fmla="*/ 2240 h 182"/>
                  <a:gd name="T8" fmla="+- 0 3634 3304"/>
                  <a:gd name="T9" fmla="*/ T8 w 657"/>
                  <a:gd name="T10" fmla="+- 0 2245 2194"/>
                  <a:gd name="T11" fmla="*/ 2245 h 182"/>
                  <a:gd name="T12" fmla="+- 0 3617 3304"/>
                  <a:gd name="T13" fmla="*/ T12 w 657"/>
                  <a:gd name="T14" fmla="+- 0 2267 2194"/>
                  <a:gd name="T15" fmla="*/ 2267 h 182"/>
                  <a:gd name="T16" fmla="+- 0 3612 3304"/>
                  <a:gd name="T17" fmla="*/ T16 w 657"/>
                  <a:gd name="T18" fmla="+- 0 2278 2194"/>
                  <a:gd name="T19" fmla="*/ 2278 h 182"/>
                  <a:gd name="T20" fmla="+- 0 3612 3304"/>
                  <a:gd name="T21" fmla="*/ T20 w 657"/>
                  <a:gd name="T22" fmla="+- 0 2304 2194"/>
                  <a:gd name="T23" fmla="*/ 2304 h 182"/>
                  <a:gd name="T24" fmla="+- 0 3616 3304"/>
                  <a:gd name="T25" fmla="*/ T24 w 657"/>
                  <a:gd name="T26" fmla="+- 0 2314 2194"/>
                  <a:gd name="T27" fmla="*/ 2314 h 182"/>
                  <a:gd name="T28" fmla="+- 0 3632 3304"/>
                  <a:gd name="T29" fmla="*/ T28 w 657"/>
                  <a:gd name="T30" fmla="+- 0 2331 2194"/>
                  <a:gd name="T31" fmla="*/ 2331 h 182"/>
                  <a:gd name="T32" fmla="+- 0 3641 3304"/>
                  <a:gd name="T33" fmla="*/ T32 w 657"/>
                  <a:gd name="T34" fmla="+- 0 2335 2194"/>
                  <a:gd name="T35" fmla="*/ 2335 h 182"/>
                  <a:gd name="T36" fmla="+- 0 3657 3304"/>
                  <a:gd name="T37" fmla="*/ T36 w 657"/>
                  <a:gd name="T38" fmla="+- 0 2335 2194"/>
                  <a:gd name="T39" fmla="*/ 2335 h 182"/>
                  <a:gd name="T40" fmla="+- 0 3662 3304"/>
                  <a:gd name="T41" fmla="*/ T40 w 657"/>
                  <a:gd name="T42" fmla="+- 0 2334 2194"/>
                  <a:gd name="T43" fmla="*/ 2334 h 182"/>
                  <a:gd name="T44" fmla="+- 0 3671 3304"/>
                  <a:gd name="T45" fmla="*/ T44 w 657"/>
                  <a:gd name="T46" fmla="+- 0 2330 2194"/>
                  <a:gd name="T47" fmla="*/ 2330 h 182"/>
                  <a:gd name="T48" fmla="+- 0 3676 3304"/>
                  <a:gd name="T49" fmla="*/ T48 w 657"/>
                  <a:gd name="T50" fmla="+- 0 2326 2194"/>
                  <a:gd name="T51" fmla="*/ 2326 h 182"/>
                  <a:gd name="T52" fmla="+- 0 3679 3304"/>
                  <a:gd name="T53" fmla="*/ T52 w 657"/>
                  <a:gd name="T54" fmla="+- 0 2324 2194"/>
                  <a:gd name="T55" fmla="*/ 2324 h 182"/>
                  <a:gd name="T56" fmla="+- 0 3654 3304"/>
                  <a:gd name="T57" fmla="*/ T56 w 657"/>
                  <a:gd name="T58" fmla="+- 0 2324 2194"/>
                  <a:gd name="T59" fmla="*/ 2324 h 182"/>
                  <a:gd name="T60" fmla="+- 0 3647 3304"/>
                  <a:gd name="T61" fmla="*/ T60 w 657"/>
                  <a:gd name="T62" fmla="+- 0 2320 2194"/>
                  <a:gd name="T63" fmla="*/ 2320 h 182"/>
                  <a:gd name="T64" fmla="+- 0 3635 3304"/>
                  <a:gd name="T65" fmla="*/ T64 w 657"/>
                  <a:gd name="T66" fmla="+- 0 2307 2194"/>
                  <a:gd name="T67" fmla="*/ 2307 h 182"/>
                  <a:gd name="T68" fmla="+- 0 3632 3304"/>
                  <a:gd name="T69" fmla="*/ T68 w 657"/>
                  <a:gd name="T70" fmla="+- 0 2296 2194"/>
                  <a:gd name="T71" fmla="*/ 2296 h 182"/>
                  <a:gd name="T72" fmla="+- 0 3632 3304"/>
                  <a:gd name="T73" fmla="*/ T72 w 657"/>
                  <a:gd name="T74" fmla="+- 0 2270 2194"/>
                  <a:gd name="T75" fmla="*/ 2270 h 182"/>
                  <a:gd name="T76" fmla="+- 0 3635 3304"/>
                  <a:gd name="T77" fmla="*/ T76 w 657"/>
                  <a:gd name="T78" fmla="+- 0 2261 2194"/>
                  <a:gd name="T79" fmla="*/ 2261 h 182"/>
                  <a:gd name="T80" fmla="+- 0 3646 3304"/>
                  <a:gd name="T81" fmla="*/ T80 w 657"/>
                  <a:gd name="T82" fmla="+- 0 2249 2194"/>
                  <a:gd name="T83" fmla="*/ 2249 h 182"/>
                  <a:gd name="T84" fmla="+- 0 3652 3304"/>
                  <a:gd name="T85" fmla="*/ T84 w 657"/>
                  <a:gd name="T86" fmla="+- 0 2246 2194"/>
                  <a:gd name="T87" fmla="*/ 2246 h 182"/>
                  <a:gd name="T88" fmla="+- 0 3679 3304"/>
                  <a:gd name="T89" fmla="*/ T88 w 657"/>
                  <a:gd name="T90" fmla="+- 0 2246 2194"/>
                  <a:gd name="T91" fmla="*/ 2246 h 182"/>
                  <a:gd name="T92" fmla="+- 0 3675 3304"/>
                  <a:gd name="T93" fmla="*/ T92 w 657"/>
                  <a:gd name="T94" fmla="+- 0 2243 2194"/>
                  <a:gd name="T95" fmla="*/ 2243 h 182"/>
                  <a:gd name="T96" fmla="+- 0 3668 3304"/>
                  <a:gd name="T97" fmla="*/ T96 w 657"/>
                  <a:gd name="T98" fmla="+- 0 2240 2194"/>
                  <a:gd name="T99" fmla="*/ 224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657" h="182">
                    <a:moveTo>
                      <a:pt x="364" y="46"/>
                    </a:moveTo>
                    <a:lnTo>
                      <a:pt x="342" y="46"/>
                    </a:lnTo>
                    <a:lnTo>
                      <a:pt x="330" y="51"/>
                    </a:lnTo>
                    <a:lnTo>
                      <a:pt x="313" y="73"/>
                    </a:lnTo>
                    <a:lnTo>
                      <a:pt x="308" y="84"/>
                    </a:lnTo>
                    <a:lnTo>
                      <a:pt x="308" y="110"/>
                    </a:lnTo>
                    <a:lnTo>
                      <a:pt x="312" y="120"/>
                    </a:lnTo>
                    <a:lnTo>
                      <a:pt x="328" y="137"/>
                    </a:lnTo>
                    <a:lnTo>
                      <a:pt x="337" y="141"/>
                    </a:lnTo>
                    <a:lnTo>
                      <a:pt x="353" y="141"/>
                    </a:lnTo>
                    <a:lnTo>
                      <a:pt x="358" y="140"/>
                    </a:lnTo>
                    <a:lnTo>
                      <a:pt x="367" y="136"/>
                    </a:lnTo>
                    <a:lnTo>
                      <a:pt x="372" y="132"/>
                    </a:lnTo>
                    <a:lnTo>
                      <a:pt x="375" y="130"/>
                    </a:lnTo>
                    <a:lnTo>
                      <a:pt x="350" y="130"/>
                    </a:lnTo>
                    <a:lnTo>
                      <a:pt x="343" y="126"/>
                    </a:lnTo>
                    <a:lnTo>
                      <a:pt x="331" y="113"/>
                    </a:lnTo>
                    <a:lnTo>
                      <a:pt x="328" y="102"/>
                    </a:lnTo>
                    <a:lnTo>
                      <a:pt x="328" y="76"/>
                    </a:lnTo>
                    <a:lnTo>
                      <a:pt x="331" y="67"/>
                    </a:lnTo>
                    <a:lnTo>
                      <a:pt x="342" y="55"/>
                    </a:lnTo>
                    <a:lnTo>
                      <a:pt x="348" y="52"/>
                    </a:lnTo>
                    <a:lnTo>
                      <a:pt x="375" y="52"/>
                    </a:lnTo>
                    <a:lnTo>
                      <a:pt x="371" y="49"/>
                    </a:lnTo>
                    <a:lnTo>
                      <a:pt x="364"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6" name="Freeform 65"/>
              <p:cNvSpPr>
                <a:spLocks/>
              </p:cNvSpPr>
              <p:nvPr/>
            </p:nvSpPr>
            <p:spPr bwMode="auto">
              <a:xfrm>
                <a:off x="3304" y="2194"/>
                <a:ext cx="657" cy="182"/>
              </a:xfrm>
              <a:custGeom>
                <a:avLst/>
                <a:gdLst>
                  <a:gd name="T0" fmla="+- 0 3714 3304"/>
                  <a:gd name="T1" fmla="*/ T0 w 657"/>
                  <a:gd name="T2" fmla="+- 0 2320 2194"/>
                  <a:gd name="T3" fmla="*/ 2320 h 182"/>
                  <a:gd name="T4" fmla="+- 0 3711 3304"/>
                  <a:gd name="T5" fmla="*/ T4 w 657"/>
                  <a:gd name="T6" fmla="+- 0 2321 2194"/>
                  <a:gd name="T7" fmla="*/ 2321 h 182"/>
                  <a:gd name="T8" fmla="+- 0 3708 3304"/>
                  <a:gd name="T9" fmla="*/ T8 w 657"/>
                  <a:gd name="T10" fmla="+- 0 2322 2194"/>
                  <a:gd name="T11" fmla="*/ 2322 h 182"/>
                  <a:gd name="T12" fmla="+- 0 3681 3304"/>
                  <a:gd name="T13" fmla="*/ T12 w 657"/>
                  <a:gd name="T14" fmla="+- 0 2322 2194"/>
                  <a:gd name="T15" fmla="*/ 2322 h 182"/>
                  <a:gd name="T16" fmla="+- 0 3681 3304"/>
                  <a:gd name="T17" fmla="*/ T16 w 657"/>
                  <a:gd name="T18" fmla="+- 0 2335 2194"/>
                  <a:gd name="T19" fmla="*/ 2335 h 182"/>
                  <a:gd name="T20" fmla="+- 0 3686 3304"/>
                  <a:gd name="T21" fmla="*/ T20 w 657"/>
                  <a:gd name="T22" fmla="+- 0 2335 2194"/>
                  <a:gd name="T23" fmla="*/ 2335 h 182"/>
                  <a:gd name="T24" fmla="+- 0 3715 3304"/>
                  <a:gd name="T25" fmla="*/ T24 w 657"/>
                  <a:gd name="T26" fmla="+- 0 2324 2194"/>
                  <a:gd name="T27" fmla="*/ 2324 h 182"/>
                  <a:gd name="T28" fmla="+- 0 3714 3304"/>
                  <a:gd name="T29" fmla="*/ T28 w 657"/>
                  <a:gd name="T30" fmla="+- 0 2320 2194"/>
                  <a:gd name="T31" fmla="*/ 2320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410" y="126"/>
                    </a:moveTo>
                    <a:lnTo>
                      <a:pt x="407" y="127"/>
                    </a:lnTo>
                    <a:lnTo>
                      <a:pt x="404" y="128"/>
                    </a:lnTo>
                    <a:lnTo>
                      <a:pt x="377" y="128"/>
                    </a:lnTo>
                    <a:lnTo>
                      <a:pt x="377" y="141"/>
                    </a:lnTo>
                    <a:lnTo>
                      <a:pt x="382" y="141"/>
                    </a:lnTo>
                    <a:lnTo>
                      <a:pt x="411" y="130"/>
                    </a:lnTo>
                    <a:lnTo>
                      <a:pt x="410" y="1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7" name="Freeform 64"/>
              <p:cNvSpPr>
                <a:spLocks/>
              </p:cNvSpPr>
              <p:nvPr/>
            </p:nvSpPr>
            <p:spPr bwMode="auto">
              <a:xfrm>
                <a:off x="3304" y="2194"/>
                <a:ext cx="657" cy="182"/>
              </a:xfrm>
              <a:custGeom>
                <a:avLst/>
                <a:gdLst>
                  <a:gd name="T0" fmla="+- 0 3679 3304"/>
                  <a:gd name="T1" fmla="*/ T0 w 657"/>
                  <a:gd name="T2" fmla="+- 0 2246 2194"/>
                  <a:gd name="T3" fmla="*/ 2246 h 182"/>
                  <a:gd name="T4" fmla="+- 0 3662 3304"/>
                  <a:gd name="T5" fmla="*/ T4 w 657"/>
                  <a:gd name="T6" fmla="+- 0 2246 2194"/>
                  <a:gd name="T7" fmla="*/ 2246 h 182"/>
                  <a:gd name="T8" fmla="+- 0 3665 3304"/>
                  <a:gd name="T9" fmla="*/ T8 w 657"/>
                  <a:gd name="T10" fmla="+- 0 2247 2194"/>
                  <a:gd name="T11" fmla="*/ 2247 h 182"/>
                  <a:gd name="T12" fmla="+- 0 3672 3304"/>
                  <a:gd name="T13" fmla="*/ T12 w 657"/>
                  <a:gd name="T14" fmla="+- 0 2251 2194"/>
                  <a:gd name="T15" fmla="*/ 2251 h 182"/>
                  <a:gd name="T16" fmla="+- 0 3675 3304"/>
                  <a:gd name="T17" fmla="*/ T16 w 657"/>
                  <a:gd name="T18" fmla="+- 0 2254 2194"/>
                  <a:gd name="T19" fmla="*/ 2254 h 182"/>
                  <a:gd name="T20" fmla="+- 0 3679 3304"/>
                  <a:gd name="T21" fmla="*/ T20 w 657"/>
                  <a:gd name="T22" fmla="+- 0 2261 2194"/>
                  <a:gd name="T23" fmla="*/ 2261 h 182"/>
                  <a:gd name="T24" fmla="+- 0 3680 3304"/>
                  <a:gd name="T25" fmla="*/ T24 w 657"/>
                  <a:gd name="T26" fmla="+- 0 2265 2194"/>
                  <a:gd name="T27" fmla="*/ 2265 h 182"/>
                  <a:gd name="T28" fmla="+- 0 3681 3304"/>
                  <a:gd name="T29" fmla="*/ T28 w 657"/>
                  <a:gd name="T30" fmla="+- 0 2269 2194"/>
                  <a:gd name="T31" fmla="*/ 2269 h 182"/>
                  <a:gd name="T32" fmla="+- 0 3681 3304"/>
                  <a:gd name="T33" fmla="*/ T32 w 657"/>
                  <a:gd name="T34" fmla="+- 0 2315 2194"/>
                  <a:gd name="T35" fmla="*/ 2315 h 182"/>
                  <a:gd name="T36" fmla="+- 0 3675 3304"/>
                  <a:gd name="T37" fmla="*/ T36 w 657"/>
                  <a:gd name="T38" fmla="+- 0 2321 2194"/>
                  <a:gd name="T39" fmla="*/ 2321 h 182"/>
                  <a:gd name="T40" fmla="+- 0 3669 3304"/>
                  <a:gd name="T41" fmla="*/ T40 w 657"/>
                  <a:gd name="T42" fmla="+- 0 2324 2194"/>
                  <a:gd name="T43" fmla="*/ 2324 h 182"/>
                  <a:gd name="T44" fmla="+- 0 3679 3304"/>
                  <a:gd name="T45" fmla="*/ T44 w 657"/>
                  <a:gd name="T46" fmla="+- 0 2324 2194"/>
                  <a:gd name="T47" fmla="*/ 2324 h 182"/>
                  <a:gd name="T48" fmla="+- 0 3681 3304"/>
                  <a:gd name="T49" fmla="*/ T48 w 657"/>
                  <a:gd name="T50" fmla="+- 0 2322 2194"/>
                  <a:gd name="T51" fmla="*/ 2322 h 182"/>
                  <a:gd name="T52" fmla="+- 0 3704 3304"/>
                  <a:gd name="T53" fmla="*/ T52 w 657"/>
                  <a:gd name="T54" fmla="+- 0 2322 2194"/>
                  <a:gd name="T55" fmla="*/ 2322 h 182"/>
                  <a:gd name="T56" fmla="+- 0 3703 3304"/>
                  <a:gd name="T57" fmla="*/ T56 w 657"/>
                  <a:gd name="T58" fmla="+- 0 2321 2194"/>
                  <a:gd name="T59" fmla="*/ 2321 h 182"/>
                  <a:gd name="T60" fmla="+- 0 3701 3304"/>
                  <a:gd name="T61" fmla="*/ T60 w 657"/>
                  <a:gd name="T62" fmla="+- 0 2320 2194"/>
                  <a:gd name="T63" fmla="*/ 2320 h 182"/>
                  <a:gd name="T64" fmla="+- 0 3700 3304"/>
                  <a:gd name="T65" fmla="*/ T64 w 657"/>
                  <a:gd name="T66" fmla="+- 0 2318 2194"/>
                  <a:gd name="T67" fmla="*/ 2318 h 182"/>
                  <a:gd name="T68" fmla="+- 0 3699 3304"/>
                  <a:gd name="T69" fmla="*/ T68 w 657"/>
                  <a:gd name="T70" fmla="+- 0 2313 2194"/>
                  <a:gd name="T71" fmla="*/ 2313 h 182"/>
                  <a:gd name="T72" fmla="+- 0 3699 3304"/>
                  <a:gd name="T73" fmla="*/ T72 w 657"/>
                  <a:gd name="T74" fmla="+- 0 2307 2194"/>
                  <a:gd name="T75" fmla="*/ 2307 h 182"/>
                  <a:gd name="T76" fmla="+- 0 3699 3304"/>
                  <a:gd name="T77" fmla="*/ T76 w 657"/>
                  <a:gd name="T78" fmla="+- 0 2248 2194"/>
                  <a:gd name="T79" fmla="*/ 2248 h 182"/>
                  <a:gd name="T80" fmla="+- 0 3681 3304"/>
                  <a:gd name="T81" fmla="*/ T80 w 657"/>
                  <a:gd name="T82" fmla="+- 0 2248 2194"/>
                  <a:gd name="T83" fmla="*/ 2248 h 182"/>
                  <a:gd name="T84" fmla="+- 0 3679 3304"/>
                  <a:gd name="T85" fmla="*/ T84 w 657"/>
                  <a:gd name="T86" fmla="+- 0 2246 2194"/>
                  <a:gd name="T87" fmla="*/ 2246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657" h="182">
                    <a:moveTo>
                      <a:pt x="375" y="52"/>
                    </a:moveTo>
                    <a:lnTo>
                      <a:pt x="358" y="52"/>
                    </a:lnTo>
                    <a:lnTo>
                      <a:pt x="361" y="53"/>
                    </a:lnTo>
                    <a:lnTo>
                      <a:pt x="368" y="57"/>
                    </a:lnTo>
                    <a:lnTo>
                      <a:pt x="371" y="60"/>
                    </a:lnTo>
                    <a:lnTo>
                      <a:pt x="375" y="67"/>
                    </a:lnTo>
                    <a:lnTo>
                      <a:pt x="376" y="71"/>
                    </a:lnTo>
                    <a:lnTo>
                      <a:pt x="377" y="75"/>
                    </a:lnTo>
                    <a:lnTo>
                      <a:pt x="377" y="121"/>
                    </a:lnTo>
                    <a:lnTo>
                      <a:pt x="371" y="127"/>
                    </a:lnTo>
                    <a:lnTo>
                      <a:pt x="365" y="130"/>
                    </a:lnTo>
                    <a:lnTo>
                      <a:pt x="375" y="130"/>
                    </a:lnTo>
                    <a:lnTo>
                      <a:pt x="377" y="128"/>
                    </a:lnTo>
                    <a:lnTo>
                      <a:pt x="400" y="128"/>
                    </a:lnTo>
                    <a:lnTo>
                      <a:pt x="399" y="127"/>
                    </a:lnTo>
                    <a:lnTo>
                      <a:pt x="397" y="126"/>
                    </a:lnTo>
                    <a:lnTo>
                      <a:pt x="396" y="124"/>
                    </a:lnTo>
                    <a:lnTo>
                      <a:pt x="395" y="119"/>
                    </a:lnTo>
                    <a:lnTo>
                      <a:pt x="395" y="113"/>
                    </a:lnTo>
                    <a:lnTo>
                      <a:pt x="395" y="54"/>
                    </a:lnTo>
                    <a:lnTo>
                      <a:pt x="377" y="54"/>
                    </a:lnTo>
                    <a:lnTo>
                      <a:pt x="375"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8" name="Freeform 63"/>
              <p:cNvSpPr>
                <a:spLocks/>
              </p:cNvSpPr>
              <p:nvPr/>
            </p:nvSpPr>
            <p:spPr bwMode="auto">
              <a:xfrm>
                <a:off x="3304" y="2194"/>
                <a:ext cx="657" cy="182"/>
              </a:xfrm>
              <a:custGeom>
                <a:avLst/>
                <a:gdLst>
                  <a:gd name="T0" fmla="+- 0 3699 3304"/>
                  <a:gd name="T1" fmla="*/ T0 w 657"/>
                  <a:gd name="T2" fmla="+- 0 2206 2194"/>
                  <a:gd name="T3" fmla="*/ 2206 h 182"/>
                  <a:gd name="T4" fmla="+- 0 3675 3304"/>
                  <a:gd name="T5" fmla="*/ T4 w 657"/>
                  <a:gd name="T6" fmla="+- 0 2206 2194"/>
                  <a:gd name="T7" fmla="*/ 2206 h 182"/>
                  <a:gd name="T8" fmla="+- 0 3676 3304"/>
                  <a:gd name="T9" fmla="*/ T8 w 657"/>
                  <a:gd name="T10" fmla="+- 0 2207 2194"/>
                  <a:gd name="T11" fmla="*/ 2207 h 182"/>
                  <a:gd name="T12" fmla="+- 0 3679 3304"/>
                  <a:gd name="T13" fmla="*/ T12 w 657"/>
                  <a:gd name="T14" fmla="+- 0 2208 2194"/>
                  <a:gd name="T15" fmla="*/ 2208 h 182"/>
                  <a:gd name="T16" fmla="+- 0 3680 3304"/>
                  <a:gd name="T17" fmla="*/ T16 w 657"/>
                  <a:gd name="T18" fmla="+- 0 2210 2194"/>
                  <a:gd name="T19" fmla="*/ 2210 h 182"/>
                  <a:gd name="T20" fmla="+- 0 3681 3304"/>
                  <a:gd name="T21" fmla="*/ T20 w 657"/>
                  <a:gd name="T22" fmla="+- 0 2215 2194"/>
                  <a:gd name="T23" fmla="*/ 2215 h 182"/>
                  <a:gd name="T24" fmla="+- 0 3681 3304"/>
                  <a:gd name="T25" fmla="*/ T24 w 657"/>
                  <a:gd name="T26" fmla="+- 0 2221 2194"/>
                  <a:gd name="T27" fmla="*/ 2221 h 182"/>
                  <a:gd name="T28" fmla="+- 0 3681 3304"/>
                  <a:gd name="T29" fmla="*/ T28 w 657"/>
                  <a:gd name="T30" fmla="+- 0 2248 2194"/>
                  <a:gd name="T31" fmla="*/ 2248 h 182"/>
                  <a:gd name="T32" fmla="+- 0 3699 3304"/>
                  <a:gd name="T33" fmla="*/ T32 w 657"/>
                  <a:gd name="T34" fmla="+- 0 2248 2194"/>
                  <a:gd name="T35" fmla="*/ 2248 h 182"/>
                  <a:gd name="T36" fmla="+- 0 3699 3304"/>
                  <a:gd name="T37" fmla="*/ T36 w 657"/>
                  <a:gd name="T38" fmla="+- 0 2206 2194"/>
                  <a:gd name="T39" fmla="*/ 2206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57" h="182">
                    <a:moveTo>
                      <a:pt x="395" y="12"/>
                    </a:moveTo>
                    <a:lnTo>
                      <a:pt x="371" y="12"/>
                    </a:lnTo>
                    <a:lnTo>
                      <a:pt x="372" y="13"/>
                    </a:lnTo>
                    <a:lnTo>
                      <a:pt x="375" y="14"/>
                    </a:lnTo>
                    <a:lnTo>
                      <a:pt x="376" y="16"/>
                    </a:lnTo>
                    <a:lnTo>
                      <a:pt x="377" y="21"/>
                    </a:lnTo>
                    <a:lnTo>
                      <a:pt x="377" y="27"/>
                    </a:lnTo>
                    <a:lnTo>
                      <a:pt x="377" y="54"/>
                    </a:lnTo>
                    <a:lnTo>
                      <a:pt x="395" y="54"/>
                    </a:lnTo>
                    <a:lnTo>
                      <a:pt x="395"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9" name="Freeform 62"/>
              <p:cNvSpPr>
                <a:spLocks/>
              </p:cNvSpPr>
              <p:nvPr/>
            </p:nvSpPr>
            <p:spPr bwMode="auto">
              <a:xfrm>
                <a:off x="3304" y="2194"/>
                <a:ext cx="657" cy="182"/>
              </a:xfrm>
              <a:custGeom>
                <a:avLst/>
                <a:gdLst>
                  <a:gd name="T0" fmla="+- 0 3699 3304"/>
                  <a:gd name="T1" fmla="*/ T0 w 657"/>
                  <a:gd name="T2" fmla="+- 0 2194 2194"/>
                  <a:gd name="T3" fmla="*/ 2194 h 182"/>
                  <a:gd name="T4" fmla="+- 0 3694 3304"/>
                  <a:gd name="T5" fmla="*/ T4 w 657"/>
                  <a:gd name="T6" fmla="+- 0 2194 2194"/>
                  <a:gd name="T7" fmla="*/ 2194 h 182"/>
                  <a:gd name="T8" fmla="+- 0 3665 3304"/>
                  <a:gd name="T9" fmla="*/ T8 w 657"/>
                  <a:gd name="T10" fmla="+- 0 2205 2194"/>
                  <a:gd name="T11" fmla="*/ 2205 h 182"/>
                  <a:gd name="T12" fmla="+- 0 3666 3304"/>
                  <a:gd name="T13" fmla="*/ T12 w 657"/>
                  <a:gd name="T14" fmla="+- 0 2208 2194"/>
                  <a:gd name="T15" fmla="*/ 2208 h 182"/>
                  <a:gd name="T16" fmla="+- 0 3669 3304"/>
                  <a:gd name="T17" fmla="*/ T16 w 657"/>
                  <a:gd name="T18" fmla="+- 0 2207 2194"/>
                  <a:gd name="T19" fmla="*/ 2207 h 182"/>
                  <a:gd name="T20" fmla="+- 0 3671 3304"/>
                  <a:gd name="T21" fmla="*/ T20 w 657"/>
                  <a:gd name="T22" fmla="+- 0 2206 2194"/>
                  <a:gd name="T23" fmla="*/ 2206 h 182"/>
                  <a:gd name="T24" fmla="+- 0 3699 3304"/>
                  <a:gd name="T25" fmla="*/ T24 w 657"/>
                  <a:gd name="T26" fmla="+- 0 2206 2194"/>
                  <a:gd name="T27" fmla="*/ 2206 h 182"/>
                  <a:gd name="T28" fmla="+- 0 3699 3304"/>
                  <a:gd name="T29" fmla="*/ T28 w 657"/>
                  <a:gd name="T30" fmla="+- 0 2194 2194"/>
                  <a:gd name="T31" fmla="*/ 2194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395" y="0"/>
                    </a:moveTo>
                    <a:lnTo>
                      <a:pt x="390" y="0"/>
                    </a:lnTo>
                    <a:lnTo>
                      <a:pt x="361" y="11"/>
                    </a:lnTo>
                    <a:lnTo>
                      <a:pt x="362" y="14"/>
                    </a:lnTo>
                    <a:lnTo>
                      <a:pt x="365" y="13"/>
                    </a:lnTo>
                    <a:lnTo>
                      <a:pt x="367" y="12"/>
                    </a:lnTo>
                    <a:lnTo>
                      <a:pt x="395" y="12"/>
                    </a:lnTo>
                    <a:lnTo>
                      <a:pt x="39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0" name="Freeform 61"/>
              <p:cNvSpPr>
                <a:spLocks/>
              </p:cNvSpPr>
              <p:nvPr/>
            </p:nvSpPr>
            <p:spPr bwMode="auto">
              <a:xfrm>
                <a:off x="3304" y="2194"/>
                <a:ext cx="657" cy="182"/>
              </a:xfrm>
              <a:custGeom>
                <a:avLst/>
                <a:gdLst>
                  <a:gd name="T0" fmla="+- 0 3750 3304"/>
                  <a:gd name="T1" fmla="*/ T0 w 657"/>
                  <a:gd name="T2" fmla="+- 0 2194 2194"/>
                  <a:gd name="T3" fmla="*/ 2194 h 182"/>
                  <a:gd name="T4" fmla="+- 0 3744 3304"/>
                  <a:gd name="T5" fmla="*/ T4 w 657"/>
                  <a:gd name="T6" fmla="+- 0 2194 2194"/>
                  <a:gd name="T7" fmla="*/ 2194 h 182"/>
                  <a:gd name="T8" fmla="+- 0 3741 3304"/>
                  <a:gd name="T9" fmla="*/ T8 w 657"/>
                  <a:gd name="T10" fmla="+- 0 2195 2194"/>
                  <a:gd name="T11" fmla="*/ 2195 h 182"/>
                  <a:gd name="T12" fmla="+- 0 3737 3304"/>
                  <a:gd name="T13" fmla="*/ T12 w 657"/>
                  <a:gd name="T14" fmla="+- 0 2198 2194"/>
                  <a:gd name="T15" fmla="*/ 2198 h 182"/>
                  <a:gd name="T16" fmla="+- 0 3736 3304"/>
                  <a:gd name="T17" fmla="*/ T16 w 657"/>
                  <a:gd name="T18" fmla="+- 0 2201 2194"/>
                  <a:gd name="T19" fmla="*/ 2201 h 182"/>
                  <a:gd name="T20" fmla="+- 0 3736 3304"/>
                  <a:gd name="T21" fmla="*/ T20 w 657"/>
                  <a:gd name="T22" fmla="+- 0 2206 2194"/>
                  <a:gd name="T23" fmla="*/ 2206 h 182"/>
                  <a:gd name="T24" fmla="+- 0 3737 3304"/>
                  <a:gd name="T25" fmla="*/ T24 w 657"/>
                  <a:gd name="T26" fmla="+- 0 2208 2194"/>
                  <a:gd name="T27" fmla="*/ 2208 h 182"/>
                  <a:gd name="T28" fmla="+- 0 3741 3304"/>
                  <a:gd name="T29" fmla="*/ T28 w 657"/>
                  <a:gd name="T30" fmla="+- 0 2212 2194"/>
                  <a:gd name="T31" fmla="*/ 2212 h 182"/>
                  <a:gd name="T32" fmla="+- 0 3744 3304"/>
                  <a:gd name="T33" fmla="*/ T32 w 657"/>
                  <a:gd name="T34" fmla="+- 0 2213 2194"/>
                  <a:gd name="T35" fmla="*/ 2213 h 182"/>
                  <a:gd name="T36" fmla="+- 0 3750 3304"/>
                  <a:gd name="T37" fmla="*/ T36 w 657"/>
                  <a:gd name="T38" fmla="+- 0 2213 2194"/>
                  <a:gd name="T39" fmla="*/ 2213 h 182"/>
                  <a:gd name="T40" fmla="+- 0 3753 3304"/>
                  <a:gd name="T41" fmla="*/ T40 w 657"/>
                  <a:gd name="T42" fmla="+- 0 2212 2194"/>
                  <a:gd name="T43" fmla="*/ 2212 h 182"/>
                  <a:gd name="T44" fmla="+- 0 3757 3304"/>
                  <a:gd name="T45" fmla="*/ T44 w 657"/>
                  <a:gd name="T46" fmla="+- 0 2208 2194"/>
                  <a:gd name="T47" fmla="*/ 2208 h 182"/>
                  <a:gd name="T48" fmla="+- 0 3758 3304"/>
                  <a:gd name="T49" fmla="*/ T48 w 657"/>
                  <a:gd name="T50" fmla="+- 0 2206 2194"/>
                  <a:gd name="T51" fmla="*/ 2206 h 182"/>
                  <a:gd name="T52" fmla="+- 0 3758 3304"/>
                  <a:gd name="T53" fmla="*/ T52 w 657"/>
                  <a:gd name="T54" fmla="+- 0 2201 2194"/>
                  <a:gd name="T55" fmla="*/ 2201 h 182"/>
                  <a:gd name="T56" fmla="+- 0 3757 3304"/>
                  <a:gd name="T57" fmla="*/ T56 w 657"/>
                  <a:gd name="T58" fmla="+- 0 2198 2194"/>
                  <a:gd name="T59" fmla="*/ 2198 h 182"/>
                  <a:gd name="T60" fmla="+- 0 3753 3304"/>
                  <a:gd name="T61" fmla="*/ T60 w 657"/>
                  <a:gd name="T62" fmla="+- 0 2195 2194"/>
                  <a:gd name="T63" fmla="*/ 2195 h 182"/>
                  <a:gd name="T64" fmla="+- 0 3750 3304"/>
                  <a:gd name="T65" fmla="*/ T64 w 657"/>
                  <a:gd name="T66" fmla="+- 0 2194 2194"/>
                  <a:gd name="T67" fmla="*/ 2194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657" h="182">
                    <a:moveTo>
                      <a:pt x="446" y="0"/>
                    </a:moveTo>
                    <a:lnTo>
                      <a:pt x="440" y="0"/>
                    </a:lnTo>
                    <a:lnTo>
                      <a:pt x="437" y="1"/>
                    </a:lnTo>
                    <a:lnTo>
                      <a:pt x="433" y="4"/>
                    </a:lnTo>
                    <a:lnTo>
                      <a:pt x="432" y="7"/>
                    </a:lnTo>
                    <a:lnTo>
                      <a:pt x="432" y="12"/>
                    </a:lnTo>
                    <a:lnTo>
                      <a:pt x="433" y="14"/>
                    </a:lnTo>
                    <a:lnTo>
                      <a:pt x="437" y="18"/>
                    </a:lnTo>
                    <a:lnTo>
                      <a:pt x="440" y="19"/>
                    </a:lnTo>
                    <a:lnTo>
                      <a:pt x="446" y="19"/>
                    </a:lnTo>
                    <a:lnTo>
                      <a:pt x="449" y="18"/>
                    </a:lnTo>
                    <a:lnTo>
                      <a:pt x="453" y="14"/>
                    </a:lnTo>
                    <a:lnTo>
                      <a:pt x="454" y="12"/>
                    </a:lnTo>
                    <a:lnTo>
                      <a:pt x="454" y="7"/>
                    </a:lnTo>
                    <a:lnTo>
                      <a:pt x="453" y="4"/>
                    </a:lnTo>
                    <a:lnTo>
                      <a:pt x="449" y="1"/>
                    </a:lnTo>
                    <a:lnTo>
                      <a:pt x="4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1" name="Freeform 60"/>
              <p:cNvSpPr>
                <a:spLocks/>
              </p:cNvSpPr>
              <p:nvPr/>
            </p:nvSpPr>
            <p:spPr bwMode="auto">
              <a:xfrm>
                <a:off x="3304" y="2194"/>
                <a:ext cx="657" cy="182"/>
              </a:xfrm>
              <a:custGeom>
                <a:avLst/>
                <a:gdLst>
                  <a:gd name="T0" fmla="+- 0 3771 3304"/>
                  <a:gd name="T1" fmla="*/ T0 w 657"/>
                  <a:gd name="T2" fmla="+- 0 2328 2194"/>
                  <a:gd name="T3" fmla="*/ 2328 h 182"/>
                  <a:gd name="T4" fmla="+- 0 3723 3304"/>
                  <a:gd name="T5" fmla="*/ T4 w 657"/>
                  <a:gd name="T6" fmla="+- 0 2328 2194"/>
                  <a:gd name="T7" fmla="*/ 2328 h 182"/>
                  <a:gd name="T8" fmla="+- 0 3723 3304"/>
                  <a:gd name="T9" fmla="*/ T8 w 657"/>
                  <a:gd name="T10" fmla="+- 0 2332 2194"/>
                  <a:gd name="T11" fmla="*/ 2332 h 182"/>
                  <a:gd name="T12" fmla="+- 0 3771 3304"/>
                  <a:gd name="T13" fmla="*/ T12 w 657"/>
                  <a:gd name="T14" fmla="+- 0 2332 2194"/>
                  <a:gd name="T15" fmla="*/ 2332 h 182"/>
                  <a:gd name="T16" fmla="+- 0 3771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467" y="134"/>
                    </a:moveTo>
                    <a:lnTo>
                      <a:pt x="419" y="134"/>
                    </a:lnTo>
                    <a:lnTo>
                      <a:pt x="419" y="138"/>
                    </a:lnTo>
                    <a:lnTo>
                      <a:pt x="467" y="138"/>
                    </a:lnTo>
                    <a:lnTo>
                      <a:pt x="467"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2" name="Freeform 59"/>
              <p:cNvSpPr>
                <a:spLocks/>
              </p:cNvSpPr>
              <p:nvPr/>
            </p:nvSpPr>
            <p:spPr bwMode="auto">
              <a:xfrm>
                <a:off x="3304" y="2194"/>
                <a:ext cx="657" cy="182"/>
              </a:xfrm>
              <a:custGeom>
                <a:avLst/>
                <a:gdLst>
                  <a:gd name="T0" fmla="+- 0 3756 3304"/>
                  <a:gd name="T1" fmla="*/ T0 w 657"/>
                  <a:gd name="T2" fmla="+- 0 2253 2194"/>
                  <a:gd name="T3" fmla="*/ 2253 h 182"/>
                  <a:gd name="T4" fmla="+- 0 3732 3304"/>
                  <a:gd name="T5" fmla="*/ T4 w 657"/>
                  <a:gd name="T6" fmla="+- 0 2253 2194"/>
                  <a:gd name="T7" fmla="*/ 2253 h 182"/>
                  <a:gd name="T8" fmla="+- 0 3734 3304"/>
                  <a:gd name="T9" fmla="*/ T8 w 657"/>
                  <a:gd name="T10" fmla="+- 0 2254 2194"/>
                  <a:gd name="T11" fmla="*/ 2254 h 182"/>
                  <a:gd name="T12" fmla="+- 0 3736 3304"/>
                  <a:gd name="T13" fmla="*/ T12 w 657"/>
                  <a:gd name="T14" fmla="+- 0 2255 2194"/>
                  <a:gd name="T15" fmla="*/ 2255 h 182"/>
                  <a:gd name="T16" fmla="+- 0 3737 3304"/>
                  <a:gd name="T17" fmla="*/ T16 w 657"/>
                  <a:gd name="T18" fmla="+- 0 2257 2194"/>
                  <a:gd name="T19" fmla="*/ 2257 h 182"/>
                  <a:gd name="T20" fmla="+- 0 3738 3304"/>
                  <a:gd name="T21" fmla="*/ T20 w 657"/>
                  <a:gd name="T22" fmla="+- 0 2262 2194"/>
                  <a:gd name="T23" fmla="*/ 2262 h 182"/>
                  <a:gd name="T24" fmla="+- 0 3738 3304"/>
                  <a:gd name="T25" fmla="*/ T24 w 657"/>
                  <a:gd name="T26" fmla="+- 0 2268 2194"/>
                  <a:gd name="T27" fmla="*/ 2268 h 182"/>
                  <a:gd name="T28" fmla="+- 0 3738 3304"/>
                  <a:gd name="T29" fmla="*/ T28 w 657"/>
                  <a:gd name="T30" fmla="+- 0 2317 2194"/>
                  <a:gd name="T31" fmla="*/ 2317 h 182"/>
                  <a:gd name="T32" fmla="+- 0 3728 3304"/>
                  <a:gd name="T33" fmla="*/ T32 w 657"/>
                  <a:gd name="T34" fmla="+- 0 2328 2194"/>
                  <a:gd name="T35" fmla="*/ 2328 h 182"/>
                  <a:gd name="T36" fmla="+- 0 3766 3304"/>
                  <a:gd name="T37" fmla="*/ T36 w 657"/>
                  <a:gd name="T38" fmla="+- 0 2328 2194"/>
                  <a:gd name="T39" fmla="*/ 2328 h 182"/>
                  <a:gd name="T40" fmla="+- 0 3756 3304"/>
                  <a:gd name="T41" fmla="*/ T40 w 657"/>
                  <a:gd name="T42" fmla="+- 0 2317 2194"/>
                  <a:gd name="T43" fmla="*/ 2317 h 182"/>
                  <a:gd name="T44" fmla="+- 0 3756 3304"/>
                  <a:gd name="T45" fmla="*/ T44 w 657"/>
                  <a:gd name="T46" fmla="+- 0 2253 2194"/>
                  <a:gd name="T47" fmla="*/ 225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57" h="182">
                    <a:moveTo>
                      <a:pt x="452" y="59"/>
                    </a:moveTo>
                    <a:lnTo>
                      <a:pt x="428" y="59"/>
                    </a:lnTo>
                    <a:lnTo>
                      <a:pt x="430" y="60"/>
                    </a:lnTo>
                    <a:lnTo>
                      <a:pt x="432" y="61"/>
                    </a:lnTo>
                    <a:lnTo>
                      <a:pt x="433" y="63"/>
                    </a:lnTo>
                    <a:lnTo>
                      <a:pt x="434" y="68"/>
                    </a:lnTo>
                    <a:lnTo>
                      <a:pt x="434" y="74"/>
                    </a:lnTo>
                    <a:lnTo>
                      <a:pt x="434" y="123"/>
                    </a:lnTo>
                    <a:lnTo>
                      <a:pt x="424" y="134"/>
                    </a:lnTo>
                    <a:lnTo>
                      <a:pt x="462" y="134"/>
                    </a:lnTo>
                    <a:lnTo>
                      <a:pt x="452" y="123"/>
                    </a:lnTo>
                    <a:lnTo>
                      <a:pt x="452" y="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3" name="Freeform 58"/>
              <p:cNvSpPr>
                <a:spLocks/>
              </p:cNvSpPr>
              <p:nvPr/>
            </p:nvSpPr>
            <p:spPr bwMode="auto">
              <a:xfrm>
                <a:off x="3304" y="2194"/>
                <a:ext cx="657" cy="182"/>
              </a:xfrm>
              <a:custGeom>
                <a:avLst/>
                <a:gdLst>
                  <a:gd name="T0" fmla="+- 0 3756 3304"/>
                  <a:gd name="T1" fmla="*/ T0 w 657"/>
                  <a:gd name="T2" fmla="+- 0 2240 2194"/>
                  <a:gd name="T3" fmla="*/ 2240 h 182"/>
                  <a:gd name="T4" fmla="+- 0 3751 3304"/>
                  <a:gd name="T5" fmla="*/ T4 w 657"/>
                  <a:gd name="T6" fmla="+- 0 2240 2194"/>
                  <a:gd name="T7" fmla="*/ 2240 h 182"/>
                  <a:gd name="T8" fmla="+- 0 3722 3304"/>
                  <a:gd name="T9" fmla="*/ T8 w 657"/>
                  <a:gd name="T10" fmla="+- 0 2251 2194"/>
                  <a:gd name="T11" fmla="*/ 2251 h 182"/>
                  <a:gd name="T12" fmla="+- 0 3723 3304"/>
                  <a:gd name="T13" fmla="*/ T12 w 657"/>
                  <a:gd name="T14" fmla="+- 0 2255 2194"/>
                  <a:gd name="T15" fmla="*/ 2255 h 182"/>
                  <a:gd name="T16" fmla="+- 0 3726 3304"/>
                  <a:gd name="T17" fmla="*/ T16 w 657"/>
                  <a:gd name="T18" fmla="+- 0 2254 2194"/>
                  <a:gd name="T19" fmla="*/ 2254 h 182"/>
                  <a:gd name="T20" fmla="+- 0 3728 3304"/>
                  <a:gd name="T21" fmla="*/ T20 w 657"/>
                  <a:gd name="T22" fmla="+- 0 2253 2194"/>
                  <a:gd name="T23" fmla="*/ 2253 h 182"/>
                  <a:gd name="T24" fmla="+- 0 3756 3304"/>
                  <a:gd name="T25" fmla="*/ T24 w 657"/>
                  <a:gd name="T26" fmla="+- 0 2253 2194"/>
                  <a:gd name="T27" fmla="*/ 2253 h 182"/>
                  <a:gd name="T28" fmla="+- 0 3756 3304"/>
                  <a:gd name="T29" fmla="*/ T28 w 657"/>
                  <a:gd name="T30" fmla="+- 0 2240 2194"/>
                  <a:gd name="T31" fmla="*/ 2240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452" y="46"/>
                    </a:moveTo>
                    <a:lnTo>
                      <a:pt x="447" y="46"/>
                    </a:lnTo>
                    <a:lnTo>
                      <a:pt x="418" y="57"/>
                    </a:lnTo>
                    <a:lnTo>
                      <a:pt x="419" y="61"/>
                    </a:lnTo>
                    <a:lnTo>
                      <a:pt x="422" y="60"/>
                    </a:lnTo>
                    <a:lnTo>
                      <a:pt x="424" y="59"/>
                    </a:lnTo>
                    <a:lnTo>
                      <a:pt x="452" y="59"/>
                    </a:lnTo>
                    <a:lnTo>
                      <a:pt x="452"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4" name="Freeform 57"/>
              <p:cNvSpPr>
                <a:spLocks/>
              </p:cNvSpPr>
              <p:nvPr/>
            </p:nvSpPr>
            <p:spPr bwMode="auto">
              <a:xfrm>
                <a:off x="3304" y="2194"/>
                <a:ext cx="657" cy="182"/>
              </a:xfrm>
              <a:custGeom>
                <a:avLst/>
                <a:gdLst>
                  <a:gd name="T0" fmla="+- 0 3872 3304"/>
                  <a:gd name="T1" fmla="*/ T0 w 657"/>
                  <a:gd name="T2" fmla="+- 0 2355 2194"/>
                  <a:gd name="T3" fmla="*/ 2355 h 182"/>
                  <a:gd name="T4" fmla="+- 0 3866 3304"/>
                  <a:gd name="T5" fmla="*/ T4 w 657"/>
                  <a:gd name="T6" fmla="+- 0 2355 2194"/>
                  <a:gd name="T7" fmla="*/ 2355 h 182"/>
                  <a:gd name="T8" fmla="+- 0 3863 3304"/>
                  <a:gd name="T9" fmla="*/ T8 w 657"/>
                  <a:gd name="T10" fmla="+- 0 2356 2194"/>
                  <a:gd name="T11" fmla="*/ 2356 h 182"/>
                  <a:gd name="T12" fmla="+- 0 3859 3304"/>
                  <a:gd name="T13" fmla="*/ T12 w 657"/>
                  <a:gd name="T14" fmla="+- 0 2359 2194"/>
                  <a:gd name="T15" fmla="*/ 2359 h 182"/>
                  <a:gd name="T16" fmla="+- 0 3858 3304"/>
                  <a:gd name="T17" fmla="*/ T16 w 657"/>
                  <a:gd name="T18" fmla="+- 0 2361 2194"/>
                  <a:gd name="T19" fmla="*/ 2361 h 182"/>
                  <a:gd name="T20" fmla="+- 0 3858 3304"/>
                  <a:gd name="T21" fmla="*/ T20 w 657"/>
                  <a:gd name="T22" fmla="+- 0 2367 2194"/>
                  <a:gd name="T23" fmla="*/ 2367 h 182"/>
                  <a:gd name="T24" fmla="+- 0 3860 3304"/>
                  <a:gd name="T25" fmla="*/ T24 w 657"/>
                  <a:gd name="T26" fmla="+- 0 2369 2194"/>
                  <a:gd name="T27" fmla="*/ 2369 h 182"/>
                  <a:gd name="T28" fmla="+- 0 3865 3304"/>
                  <a:gd name="T29" fmla="*/ T28 w 657"/>
                  <a:gd name="T30" fmla="+- 0 2374 2194"/>
                  <a:gd name="T31" fmla="*/ 2374 h 182"/>
                  <a:gd name="T32" fmla="+- 0 3869 3304"/>
                  <a:gd name="T33" fmla="*/ T32 w 657"/>
                  <a:gd name="T34" fmla="+- 0 2375 2194"/>
                  <a:gd name="T35" fmla="*/ 2375 h 182"/>
                  <a:gd name="T36" fmla="+- 0 3879 3304"/>
                  <a:gd name="T37" fmla="*/ T36 w 657"/>
                  <a:gd name="T38" fmla="+- 0 2375 2194"/>
                  <a:gd name="T39" fmla="*/ 2375 h 182"/>
                  <a:gd name="T40" fmla="+- 0 3885 3304"/>
                  <a:gd name="T41" fmla="*/ T40 w 657"/>
                  <a:gd name="T42" fmla="+- 0 2373 2194"/>
                  <a:gd name="T43" fmla="*/ 2373 h 182"/>
                  <a:gd name="T44" fmla="+- 0 3897 3304"/>
                  <a:gd name="T45" fmla="*/ T44 w 657"/>
                  <a:gd name="T46" fmla="+- 0 2364 2194"/>
                  <a:gd name="T47" fmla="*/ 2364 h 182"/>
                  <a:gd name="T48" fmla="+- 0 3901 3304"/>
                  <a:gd name="T49" fmla="*/ T48 w 657"/>
                  <a:gd name="T50" fmla="+- 0 2359 2194"/>
                  <a:gd name="T51" fmla="*/ 2359 h 182"/>
                  <a:gd name="T52" fmla="+- 0 3884 3304"/>
                  <a:gd name="T53" fmla="*/ T52 w 657"/>
                  <a:gd name="T54" fmla="+- 0 2359 2194"/>
                  <a:gd name="T55" fmla="*/ 2359 h 182"/>
                  <a:gd name="T56" fmla="+- 0 3882 3304"/>
                  <a:gd name="T57" fmla="*/ T56 w 657"/>
                  <a:gd name="T58" fmla="+- 0 2358 2194"/>
                  <a:gd name="T59" fmla="*/ 2358 h 182"/>
                  <a:gd name="T60" fmla="+- 0 3879 3304"/>
                  <a:gd name="T61" fmla="*/ T60 w 657"/>
                  <a:gd name="T62" fmla="+- 0 2357 2194"/>
                  <a:gd name="T63" fmla="*/ 2357 h 182"/>
                  <a:gd name="T64" fmla="+- 0 3875 3304"/>
                  <a:gd name="T65" fmla="*/ T64 w 657"/>
                  <a:gd name="T66" fmla="+- 0 2356 2194"/>
                  <a:gd name="T67" fmla="*/ 2356 h 182"/>
                  <a:gd name="T68" fmla="+- 0 3872 3304"/>
                  <a:gd name="T69" fmla="*/ T68 w 657"/>
                  <a:gd name="T70" fmla="+- 0 2355 2194"/>
                  <a:gd name="T71" fmla="*/ 2355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657" h="182">
                    <a:moveTo>
                      <a:pt x="568" y="161"/>
                    </a:moveTo>
                    <a:lnTo>
                      <a:pt x="562" y="161"/>
                    </a:lnTo>
                    <a:lnTo>
                      <a:pt x="559" y="162"/>
                    </a:lnTo>
                    <a:lnTo>
                      <a:pt x="555" y="165"/>
                    </a:lnTo>
                    <a:lnTo>
                      <a:pt x="554" y="167"/>
                    </a:lnTo>
                    <a:lnTo>
                      <a:pt x="554" y="173"/>
                    </a:lnTo>
                    <a:lnTo>
                      <a:pt x="556" y="175"/>
                    </a:lnTo>
                    <a:lnTo>
                      <a:pt x="561" y="180"/>
                    </a:lnTo>
                    <a:lnTo>
                      <a:pt x="565" y="181"/>
                    </a:lnTo>
                    <a:lnTo>
                      <a:pt x="575" y="181"/>
                    </a:lnTo>
                    <a:lnTo>
                      <a:pt x="581" y="179"/>
                    </a:lnTo>
                    <a:lnTo>
                      <a:pt x="593" y="170"/>
                    </a:lnTo>
                    <a:lnTo>
                      <a:pt x="597" y="165"/>
                    </a:lnTo>
                    <a:lnTo>
                      <a:pt x="580" y="165"/>
                    </a:lnTo>
                    <a:lnTo>
                      <a:pt x="578" y="164"/>
                    </a:lnTo>
                    <a:lnTo>
                      <a:pt x="575" y="163"/>
                    </a:lnTo>
                    <a:lnTo>
                      <a:pt x="571" y="162"/>
                    </a:lnTo>
                    <a:lnTo>
                      <a:pt x="568" y="1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5" name="Freeform 56"/>
              <p:cNvSpPr>
                <a:spLocks/>
              </p:cNvSpPr>
              <p:nvPr/>
            </p:nvSpPr>
            <p:spPr bwMode="auto">
              <a:xfrm>
                <a:off x="3304" y="2194"/>
                <a:ext cx="657" cy="182"/>
              </a:xfrm>
              <a:custGeom>
                <a:avLst/>
                <a:gdLst>
                  <a:gd name="T0" fmla="+- 0 3899 3304"/>
                  <a:gd name="T1" fmla="*/ T0 w 657"/>
                  <a:gd name="T2" fmla="+- 0 2243 2194"/>
                  <a:gd name="T3" fmla="*/ 2243 h 182"/>
                  <a:gd name="T4" fmla="+- 0 3853 3304"/>
                  <a:gd name="T5" fmla="*/ T4 w 657"/>
                  <a:gd name="T6" fmla="+- 0 2243 2194"/>
                  <a:gd name="T7" fmla="*/ 2243 h 182"/>
                  <a:gd name="T8" fmla="+- 0 3853 3304"/>
                  <a:gd name="T9" fmla="*/ T8 w 657"/>
                  <a:gd name="T10" fmla="+- 0 2246 2194"/>
                  <a:gd name="T11" fmla="*/ 2246 h 182"/>
                  <a:gd name="T12" fmla="+- 0 3857 3304"/>
                  <a:gd name="T13" fmla="*/ T12 w 657"/>
                  <a:gd name="T14" fmla="+- 0 2247 2194"/>
                  <a:gd name="T15" fmla="*/ 2247 h 182"/>
                  <a:gd name="T16" fmla="+- 0 3860 3304"/>
                  <a:gd name="T17" fmla="*/ T16 w 657"/>
                  <a:gd name="T18" fmla="+- 0 2248 2194"/>
                  <a:gd name="T19" fmla="*/ 2248 h 182"/>
                  <a:gd name="T20" fmla="+- 0 3906 3304"/>
                  <a:gd name="T21" fmla="*/ T20 w 657"/>
                  <a:gd name="T22" fmla="+- 0 2328 2194"/>
                  <a:gd name="T23" fmla="*/ 2328 h 182"/>
                  <a:gd name="T24" fmla="+- 0 3896 3304"/>
                  <a:gd name="T25" fmla="*/ T24 w 657"/>
                  <a:gd name="T26" fmla="+- 0 2350 2194"/>
                  <a:gd name="T27" fmla="*/ 2350 h 182"/>
                  <a:gd name="T28" fmla="+- 0 3894 3304"/>
                  <a:gd name="T29" fmla="*/ T28 w 657"/>
                  <a:gd name="T30" fmla="+- 0 2354 2194"/>
                  <a:gd name="T31" fmla="*/ 2354 h 182"/>
                  <a:gd name="T32" fmla="+- 0 3889 3304"/>
                  <a:gd name="T33" fmla="*/ T32 w 657"/>
                  <a:gd name="T34" fmla="+- 0 2358 2194"/>
                  <a:gd name="T35" fmla="*/ 2358 h 182"/>
                  <a:gd name="T36" fmla="+- 0 3886 3304"/>
                  <a:gd name="T37" fmla="*/ T36 w 657"/>
                  <a:gd name="T38" fmla="+- 0 2359 2194"/>
                  <a:gd name="T39" fmla="*/ 2359 h 182"/>
                  <a:gd name="T40" fmla="+- 0 3901 3304"/>
                  <a:gd name="T41" fmla="*/ T40 w 657"/>
                  <a:gd name="T42" fmla="+- 0 2359 2194"/>
                  <a:gd name="T43" fmla="*/ 2359 h 182"/>
                  <a:gd name="T44" fmla="+- 0 3902 3304"/>
                  <a:gd name="T45" fmla="*/ T44 w 657"/>
                  <a:gd name="T46" fmla="+- 0 2357 2194"/>
                  <a:gd name="T47" fmla="*/ 2357 h 182"/>
                  <a:gd name="T48" fmla="+- 0 3906 3304"/>
                  <a:gd name="T49" fmla="*/ T48 w 657"/>
                  <a:gd name="T50" fmla="+- 0 2349 2194"/>
                  <a:gd name="T51" fmla="*/ 2349 h 182"/>
                  <a:gd name="T52" fmla="+- 0 3924 3304"/>
                  <a:gd name="T53" fmla="*/ T52 w 657"/>
                  <a:gd name="T54" fmla="+- 0 2308 2194"/>
                  <a:gd name="T55" fmla="*/ 2308 h 182"/>
                  <a:gd name="T56" fmla="+- 0 3914 3304"/>
                  <a:gd name="T57" fmla="*/ T56 w 657"/>
                  <a:gd name="T58" fmla="+- 0 2308 2194"/>
                  <a:gd name="T59" fmla="*/ 2308 h 182"/>
                  <a:gd name="T60" fmla="+- 0 3891 3304"/>
                  <a:gd name="T61" fmla="*/ T60 w 657"/>
                  <a:gd name="T62" fmla="+- 0 2264 2194"/>
                  <a:gd name="T63" fmla="*/ 2264 h 182"/>
                  <a:gd name="T64" fmla="+- 0 3888 3304"/>
                  <a:gd name="T65" fmla="*/ T64 w 657"/>
                  <a:gd name="T66" fmla="+- 0 2259 2194"/>
                  <a:gd name="T67" fmla="*/ 2259 h 182"/>
                  <a:gd name="T68" fmla="+- 0 3887 3304"/>
                  <a:gd name="T69" fmla="*/ T68 w 657"/>
                  <a:gd name="T70" fmla="+- 0 2256 2194"/>
                  <a:gd name="T71" fmla="*/ 2256 h 182"/>
                  <a:gd name="T72" fmla="+- 0 3887 3304"/>
                  <a:gd name="T73" fmla="*/ T72 w 657"/>
                  <a:gd name="T74" fmla="+- 0 2251 2194"/>
                  <a:gd name="T75" fmla="*/ 2251 h 182"/>
                  <a:gd name="T76" fmla="+- 0 3888 3304"/>
                  <a:gd name="T77" fmla="*/ T76 w 657"/>
                  <a:gd name="T78" fmla="+- 0 2250 2194"/>
                  <a:gd name="T79" fmla="*/ 2250 h 182"/>
                  <a:gd name="T80" fmla="+- 0 3891 3304"/>
                  <a:gd name="T81" fmla="*/ T80 w 657"/>
                  <a:gd name="T82" fmla="+- 0 2247 2194"/>
                  <a:gd name="T83" fmla="*/ 2247 h 182"/>
                  <a:gd name="T84" fmla="+- 0 3894 3304"/>
                  <a:gd name="T85" fmla="*/ T84 w 657"/>
                  <a:gd name="T86" fmla="+- 0 2246 2194"/>
                  <a:gd name="T87" fmla="*/ 2246 h 182"/>
                  <a:gd name="T88" fmla="+- 0 3899 3304"/>
                  <a:gd name="T89" fmla="*/ T88 w 657"/>
                  <a:gd name="T90" fmla="+- 0 2246 2194"/>
                  <a:gd name="T91" fmla="*/ 2246 h 182"/>
                  <a:gd name="T92" fmla="+- 0 3899 3304"/>
                  <a:gd name="T93" fmla="*/ T92 w 657"/>
                  <a:gd name="T94" fmla="+- 0 2243 2194"/>
                  <a:gd name="T95" fmla="*/ 224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657" h="182">
                    <a:moveTo>
                      <a:pt x="595" y="49"/>
                    </a:moveTo>
                    <a:lnTo>
                      <a:pt x="549" y="49"/>
                    </a:lnTo>
                    <a:lnTo>
                      <a:pt x="549" y="52"/>
                    </a:lnTo>
                    <a:lnTo>
                      <a:pt x="553" y="53"/>
                    </a:lnTo>
                    <a:lnTo>
                      <a:pt x="556" y="54"/>
                    </a:lnTo>
                    <a:lnTo>
                      <a:pt x="602" y="134"/>
                    </a:lnTo>
                    <a:lnTo>
                      <a:pt x="592" y="156"/>
                    </a:lnTo>
                    <a:lnTo>
                      <a:pt x="590" y="160"/>
                    </a:lnTo>
                    <a:lnTo>
                      <a:pt x="585" y="164"/>
                    </a:lnTo>
                    <a:lnTo>
                      <a:pt x="582" y="165"/>
                    </a:lnTo>
                    <a:lnTo>
                      <a:pt x="597" y="165"/>
                    </a:lnTo>
                    <a:lnTo>
                      <a:pt x="598" y="163"/>
                    </a:lnTo>
                    <a:lnTo>
                      <a:pt x="602" y="155"/>
                    </a:lnTo>
                    <a:lnTo>
                      <a:pt x="620" y="114"/>
                    </a:lnTo>
                    <a:lnTo>
                      <a:pt x="610" y="114"/>
                    </a:lnTo>
                    <a:lnTo>
                      <a:pt x="587" y="70"/>
                    </a:lnTo>
                    <a:lnTo>
                      <a:pt x="584" y="65"/>
                    </a:lnTo>
                    <a:lnTo>
                      <a:pt x="583" y="62"/>
                    </a:lnTo>
                    <a:lnTo>
                      <a:pt x="583" y="57"/>
                    </a:lnTo>
                    <a:lnTo>
                      <a:pt x="584" y="56"/>
                    </a:lnTo>
                    <a:lnTo>
                      <a:pt x="587" y="53"/>
                    </a:lnTo>
                    <a:lnTo>
                      <a:pt x="590" y="52"/>
                    </a:lnTo>
                    <a:lnTo>
                      <a:pt x="595" y="52"/>
                    </a:lnTo>
                    <a:lnTo>
                      <a:pt x="595"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6" name="Freeform 55"/>
              <p:cNvSpPr>
                <a:spLocks/>
              </p:cNvSpPr>
              <p:nvPr/>
            </p:nvSpPr>
            <p:spPr bwMode="auto">
              <a:xfrm>
                <a:off x="3304" y="2194"/>
                <a:ext cx="657" cy="182"/>
              </a:xfrm>
              <a:custGeom>
                <a:avLst/>
                <a:gdLst>
                  <a:gd name="T0" fmla="+- 0 3845 3304"/>
                  <a:gd name="T1" fmla="*/ T0 w 657"/>
                  <a:gd name="T2" fmla="+- 0 2328 2194"/>
                  <a:gd name="T3" fmla="*/ 2328 h 182"/>
                  <a:gd name="T4" fmla="+- 0 3787 3304"/>
                  <a:gd name="T5" fmla="*/ T4 w 657"/>
                  <a:gd name="T6" fmla="+- 0 2328 2194"/>
                  <a:gd name="T7" fmla="*/ 2328 h 182"/>
                  <a:gd name="T8" fmla="+- 0 3787 3304"/>
                  <a:gd name="T9" fmla="*/ T8 w 657"/>
                  <a:gd name="T10" fmla="+- 0 2332 2194"/>
                  <a:gd name="T11" fmla="*/ 2332 h 182"/>
                  <a:gd name="T12" fmla="+- 0 3845 3304"/>
                  <a:gd name="T13" fmla="*/ T12 w 657"/>
                  <a:gd name="T14" fmla="+- 0 2332 2194"/>
                  <a:gd name="T15" fmla="*/ 2332 h 182"/>
                  <a:gd name="T16" fmla="+- 0 3845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541" y="134"/>
                    </a:moveTo>
                    <a:lnTo>
                      <a:pt x="483" y="134"/>
                    </a:lnTo>
                    <a:lnTo>
                      <a:pt x="483" y="138"/>
                    </a:lnTo>
                    <a:lnTo>
                      <a:pt x="541" y="138"/>
                    </a:lnTo>
                    <a:lnTo>
                      <a:pt x="541"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7" name="Freeform 54"/>
              <p:cNvSpPr>
                <a:spLocks/>
              </p:cNvSpPr>
              <p:nvPr/>
            </p:nvSpPr>
            <p:spPr bwMode="auto">
              <a:xfrm>
                <a:off x="3304" y="2194"/>
                <a:ext cx="657" cy="182"/>
              </a:xfrm>
              <a:custGeom>
                <a:avLst/>
                <a:gdLst>
                  <a:gd name="T0" fmla="+- 0 3823 3304"/>
                  <a:gd name="T1" fmla="*/ T0 w 657"/>
                  <a:gd name="T2" fmla="+- 0 2250 2194"/>
                  <a:gd name="T3" fmla="*/ 2250 h 182"/>
                  <a:gd name="T4" fmla="+- 0 3805 3304"/>
                  <a:gd name="T5" fmla="*/ T4 w 657"/>
                  <a:gd name="T6" fmla="+- 0 2250 2194"/>
                  <a:gd name="T7" fmla="*/ 2250 h 182"/>
                  <a:gd name="T8" fmla="+- 0 3805 3304"/>
                  <a:gd name="T9" fmla="*/ T8 w 657"/>
                  <a:gd name="T10" fmla="+- 0 2317 2194"/>
                  <a:gd name="T11" fmla="*/ 2317 h 182"/>
                  <a:gd name="T12" fmla="+- 0 3805 3304"/>
                  <a:gd name="T13" fmla="*/ T12 w 657"/>
                  <a:gd name="T14" fmla="+- 0 2319 2194"/>
                  <a:gd name="T15" fmla="*/ 2319 h 182"/>
                  <a:gd name="T16" fmla="+- 0 3803 3304"/>
                  <a:gd name="T17" fmla="*/ T16 w 657"/>
                  <a:gd name="T18" fmla="+- 0 2323 2194"/>
                  <a:gd name="T19" fmla="*/ 2323 h 182"/>
                  <a:gd name="T20" fmla="+- 0 3801 3304"/>
                  <a:gd name="T21" fmla="*/ T20 w 657"/>
                  <a:gd name="T22" fmla="+- 0 2325 2194"/>
                  <a:gd name="T23" fmla="*/ 2325 h 182"/>
                  <a:gd name="T24" fmla="+- 0 3797 3304"/>
                  <a:gd name="T25" fmla="*/ T24 w 657"/>
                  <a:gd name="T26" fmla="+- 0 2328 2194"/>
                  <a:gd name="T27" fmla="*/ 2328 h 182"/>
                  <a:gd name="T28" fmla="+- 0 3794 3304"/>
                  <a:gd name="T29" fmla="*/ T28 w 657"/>
                  <a:gd name="T30" fmla="+- 0 2328 2194"/>
                  <a:gd name="T31" fmla="*/ 2328 h 182"/>
                  <a:gd name="T32" fmla="+- 0 3832 3304"/>
                  <a:gd name="T33" fmla="*/ T32 w 657"/>
                  <a:gd name="T34" fmla="+- 0 2328 2194"/>
                  <a:gd name="T35" fmla="*/ 2328 h 182"/>
                  <a:gd name="T36" fmla="+- 0 3828 3304"/>
                  <a:gd name="T37" fmla="*/ T36 w 657"/>
                  <a:gd name="T38" fmla="+- 0 2327 2194"/>
                  <a:gd name="T39" fmla="*/ 2327 h 182"/>
                  <a:gd name="T40" fmla="+- 0 3824 3304"/>
                  <a:gd name="T41" fmla="*/ T40 w 657"/>
                  <a:gd name="T42" fmla="+- 0 2322 2194"/>
                  <a:gd name="T43" fmla="*/ 2322 h 182"/>
                  <a:gd name="T44" fmla="+- 0 3823 3304"/>
                  <a:gd name="T45" fmla="*/ T44 w 657"/>
                  <a:gd name="T46" fmla="+- 0 2317 2194"/>
                  <a:gd name="T47" fmla="*/ 2317 h 182"/>
                  <a:gd name="T48" fmla="+- 0 3823 3304"/>
                  <a:gd name="T49" fmla="*/ T48 w 657"/>
                  <a:gd name="T50" fmla="+- 0 2250 2194"/>
                  <a:gd name="T51" fmla="*/ 225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657" h="182">
                    <a:moveTo>
                      <a:pt x="519" y="56"/>
                    </a:moveTo>
                    <a:lnTo>
                      <a:pt x="501" y="56"/>
                    </a:lnTo>
                    <a:lnTo>
                      <a:pt x="501" y="123"/>
                    </a:lnTo>
                    <a:lnTo>
                      <a:pt x="501" y="125"/>
                    </a:lnTo>
                    <a:lnTo>
                      <a:pt x="499" y="129"/>
                    </a:lnTo>
                    <a:lnTo>
                      <a:pt x="497" y="131"/>
                    </a:lnTo>
                    <a:lnTo>
                      <a:pt x="493" y="134"/>
                    </a:lnTo>
                    <a:lnTo>
                      <a:pt x="490" y="134"/>
                    </a:lnTo>
                    <a:lnTo>
                      <a:pt x="528" y="134"/>
                    </a:lnTo>
                    <a:lnTo>
                      <a:pt x="524" y="133"/>
                    </a:lnTo>
                    <a:lnTo>
                      <a:pt x="520" y="128"/>
                    </a:lnTo>
                    <a:lnTo>
                      <a:pt x="519" y="123"/>
                    </a:lnTo>
                    <a:lnTo>
                      <a:pt x="519" y="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8" name="Freeform 53"/>
              <p:cNvSpPr>
                <a:spLocks/>
              </p:cNvSpPr>
              <p:nvPr/>
            </p:nvSpPr>
            <p:spPr bwMode="auto">
              <a:xfrm>
                <a:off x="3304" y="2194"/>
                <a:ext cx="657" cy="182"/>
              </a:xfrm>
              <a:custGeom>
                <a:avLst/>
                <a:gdLst>
                  <a:gd name="T0" fmla="+- 0 3960 3304"/>
                  <a:gd name="T1" fmla="*/ T0 w 657"/>
                  <a:gd name="T2" fmla="+- 0 2243 2194"/>
                  <a:gd name="T3" fmla="*/ 2243 h 182"/>
                  <a:gd name="T4" fmla="+- 0 3928 3304"/>
                  <a:gd name="T5" fmla="*/ T4 w 657"/>
                  <a:gd name="T6" fmla="+- 0 2243 2194"/>
                  <a:gd name="T7" fmla="*/ 2243 h 182"/>
                  <a:gd name="T8" fmla="+- 0 3928 3304"/>
                  <a:gd name="T9" fmla="*/ T8 w 657"/>
                  <a:gd name="T10" fmla="+- 0 2246 2194"/>
                  <a:gd name="T11" fmla="*/ 2246 h 182"/>
                  <a:gd name="T12" fmla="+- 0 3931 3304"/>
                  <a:gd name="T13" fmla="*/ T12 w 657"/>
                  <a:gd name="T14" fmla="+- 0 2246 2194"/>
                  <a:gd name="T15" fmla="*/ 2246 h 182"/>
                  <a:gd name="T16" fmla="+- 0 3934 3304"/>
                  <a:gd name="T17" fmla="*/ T16 w 657"/>
                  <a:gd name="T18" fmla="+- 0 2247 2194"/>
                  <a:gd name="T19" fmla="*/ 2247 h 182"/>
                  <a:gd name="T20" fmla="+- 0 3938 3304"/>
                  <a:gd name="T21" fmla="*/ T20 w 657"/>
                  <a:gd name="T22" fmla="+- 0 2254 2194"/>
                  <a:gd name="T23" fmla="*/ 2254 h 182"/>
                  <a:gd name="T24" fmla="+- 0 3938 3304"/>
                  <a:gd name="T25" fmla="*/ T24 w 657"/>
                  <a:gd name="T26" fmla="+- 0 2257 2194"/>
                  <a:gd name="T27" fmla="*/ 2257 h 182"/>
                  <a:gd name="T28" fmla="+- 0 3914 3304"/>
                  <a:gd name="T29" fmla="*/ T28 w 657"/>
                  <a:gd name="T30" fmla="+- 0 2308 2194"/>
                  <a:gd name="T31" fmla="*/ 2308 h 182"/>
                  <a:gd name="T32" fmla="+- 0 3924 3304"/>
                  <a:gd name="T33" fmla="*/ T32 w 657"/>
                  <a:gd name="T34" fmla="+- 0 2308 2194"/>
                  <a:gd name="T35" fmla="*/ 2308 h 182"/>
                  <a:gd name="T36" fmla="+- 0 3946 3304"/>
                  <a:gd name="T37" fmla="*/ T36 w 657"/>
                  <a:gd name="T38" fmla="+- 0 2259 2194"/>
                  <a:gd name="T39" fmla="*/ 2259 h 182"/>
                  <a:gd name="T40" fmla="+- 0 3948 3304"/>
                  <a:gd name="T41" fmla="*/ T40 w 657"/>
                  <a:gd name="T42" fmla="+- 0 2256 2194"/>
                  <a:gd name="T43" fmla="*/ 2256 h 182"/>
                  <a:gd name="T44" fmla="+- 0 3949 3304"/>
                  <a:gd name="T45" fmla="*/ T44 w 657"/>
                  <a:gd name="T46" fmla="+- 0 2253 2194"/>
                  <a:gd name="T47" fmla="*/ 2253 h 182"/>
                  <a:gd name="T48" fmla="+- 0 3960 3304"/>
                  <a:gd name="T49" fmla="*/ T48 w 657"/>
                  <a:gd name="T50" fmla="+- 0 2246 2194"/>
                  <a:gd name="T51" fmla="*/ 2246 h 182"/>
                  <a:gd name="T52" fmla="+- 0 3960 3304"/>
                  <a:gd name="T53" fmla="*/ T52 w 657"/>
                  <a:gd name="T54" fmla="+- 0 2243 2194"/>
                  <a:gd name="T55" fmla="*/ 224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657" h="182">
                    <a:moveTo>
                      <a:pt x="656" y="49"/>
                    </a:moveTo>
                    <a:lnTo>
                      <a:pt x="624" y="49"/>
                    </a:lnTo>
                    <a:lnTo>
                      <a:pt x="624" y="52"/>
                    </a:lnTo>
                    <a:lnTo>
                      <a:pt x="627" y="52"/>
                    </a:lnTo>
                    <a:lnTo>
                      <a:pt x="630" y="53"/>
                    </a:lnTo>
                    <a:lnTo>
                      <a:pt x="634" y="60"/>
                    </a:lnTo>
                    <a:lnTo>
                      <a:pt x="634" y="63"/>
                    </a:lnTo>
                    <a:lnTo>
                      <a:pt x="610" y="114"/>
                    </a:lnTo>
                    <a:lnTo>
                      <a:pt x="620" y="114"/>
                    </a:lnTo>
                    <a:lnTo>
                      <a:pt x="642" y="65"/>
                    </a:lnTo>
                    <a:lnTo>
                      <a:pt x="644" y="62"/>
                    </a:lnTo>
                    <a:lnTo>
                      <a:pt x="645" y="59"/>
                    </a:lnTo>
                    <a:lnTo>
                      <a:pt x="656" y="52"/>
                    </a:lnTo>
                    <a:lnTo>
                      <a:pt x="656"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9" name="Freeform 52"/>
              <p:cNvSpPr>
                <a:spLocks/>
              </p:cNvSpPr>
              <p:nvPr/>
            </p:nvSpPr>
            <p:spPr bwMode="auto">
              <a:xfrm>
                <a:off x="3304" y="2194"/>
                <a:ext cx="657" cy="182"/>
              </a:xfrm>
              <a:custGeom>
                <a:avLst/>
                <a:gdLst>
                  <a:gd name="T0" fmla="+- 0 3848 3304"/>
                  <a:gd name="T1" fmla="*/ T0 w 657"/>
                  <a:gd name="T2" fmla="+- 0 2243 2194"/>
                  <a:gd name="T3" fmla="*/ 2243 h 182"/>
                  <a:gd name="T4" fmla="+- 0 3786 3304"/>
                  <a:gd name="T5" fmla="*/ T4 w 657"/>
                  <a:gd name="T6" fmla="+- 0 2243 2194"/>
                  <a:gd name="T7" fmla="*/ 2243 h 182"/>
                  <a:gd name="T8" fmla="+- 0 3786 3304"/>
                  <a:gd name="T9" fmla="*/ T8 w 657"/>
                  <a:gd name="T10" fmla="+- 0 2250 2194"/>
                  <a:gd name="T11" fmla="*/ 2250 h 182"/>
                  <a:gd name="T12" fmla="+- 0 3848 3304"/>
                  <a:gd name="T13" fmla="*/ T12 w 657"/>
                  <a:gd name="T14" fmla="+- 0 2250 2194"/>
                  <a:gd name="T15" fmla="*/ 2250 h 182"/>
                  <a:gd name="T16" fmla="+- 0 3848 3304"/>
                  <a:gd name="T17" fmla="*/ T16 w 657"/>
                  <a:gd name="T18" fmla="+- 0 2243 2194"/>
                  <a:gd name="T19" fmla="*/ 2243 h 182"/>
                </a:gdLst>
                <a:ahLst/>
                <a:cxnLst>
                  <a:cxn ang="0">
                    <a:pos x="T1" y="T3"/>
                  </a:cxn>
                  <a:cxn ang="0">
                    <a:pos x="T5" y="T7"/>
                  </a:cxn>
                  <a:cxn ang="0">
                    <a:pos x="T9" y="T11"/>
                  </a:cxn>
                  <a:cxn ang="0">
                    <a:pos x="T13" y="T15"/>
                  </a:cxn>
                  <a:cxn ang="0">
                    <a:pos x="T17" y="T19"/>
                  </a:cxn>
                </a:cxnLst>
                <a:rect l="0" t="0" r="r" b="b"/>
                <a:pathLst>
                  <a:path w="657" h="182">
                    <a:moveTo>
                      <a:pt x="544" y="49"/>
                    </a:moveTo>
                    <a:lnTo>
                      <a:pt x="482" y="49"/>
                    </a:lnTo>
                    <a:lnTo>
                      <a:pt x="482" y="56"/>
                    </a:lnTo>
                    <a:lnTo>
                      <a:pt x="544" y="56"/>
                    </a:lnTo>
                    <a:lnTo>
                      <a:pt x="544"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0" name="Freeform 51"/>
              <p:cNvSpPr>
                <a:spLocks/>
              </p:cNvSpPr>
              <p:nvPr/>
            </p:nvSpPr>
            <p:spPr bwMode="auto">
              <a:xfrm>
                <a:off x="3304" y="2194"/>
                <a:ext cx="657" cy="182"/>
              </a:xfrm>
              <a:custGeom>
                <a:avLst/>
                <a:gdLst>
                  <a:gd name="T0" fmla="+- 0 3853 3304"/>
                  <a:gd name="T1" fmla="*/ T0 w 657"/>
                  <a:gd name="T2" fmla="+- 0 2194 2194"/>
                  <a:gd name="T3" fmla="*/ 2194 h 182"/>
                  <a:gd name="T4" fmla="+- 0 3838 3304"/>
                  <a:gd name="T5" fmla="*/ T4 w 657"/>
                  <a:gd name="T6" fmla="+- 0 2194 2194"/>
                  <a:gd name="T7" fmla="*/ 2194 h 182"/>
                  <a:gd name="T8" fmla="+- 0 3831 3304"/>
                  <a:gd name="T9" fmla="*/ T8 w 657"/>
                  <a:gd name="T10" fmla="+- 0 2196 2194"/>
                  <a:gd name="T11" fmla="*/ 2196 h 182"/>
                  <a:gd name="T12" fmla="+- 0 3818 3304"/>
                  <a:gd name="T13" fmla="*/ T12 w 657"/>
                  <a:gd name="T14" fmla="+- 0 2203 2194"/>
                  <a:gd name="T15" fmla="*/ 2203 h 182"/>
                  <a:gd name="T16" fmla="+- 0 3813 3304"/>
                  <a:gd name="T17" fmla="*/ T16 w 657"/>
                  <a:gd name="T18" fmla="+- 0 2208 2194"/>
                  <a:gd name="T19" fmla="*/ 2208 h 182"/>
                  <a:gd name="T20" fmla="+- 0 3807 3304"/>
                  <a:gd name="T21" fmla="*/ T20 w 657"/>
                  <a:gd name="T22" fmla="+- 0 2221 2194"/>
                  <a:gd name="T23" fmla="*/ 2221 h 182"/>
                  <a:gd name="T24" fmla="+- 0 3805 3304"/>
                  <a:gd name="T25" fmla="*/ T24 w 657"/>
                  <a:gd name="T26" fmla="+- 0 2228 2194"/>
                  <a:gd name="T27" fmla="*/ 2228 h 182"/>
                  <a:gd name="T28" fmla="+- 0 3805 3304"/>
                  <a:gd name="T29" fmla="*/ T28 w 657"/>
                  <a:gd name="T30" fmla="+- 0 2243 2194"/>
                  <a:gd name="T31" fmla="*/ 2243 h 182"/>
                  <a:gd name="T32" fmla="+- 0 3823 3304"/>
                  <a:gd name="T33" fmla="*/ T32 w 657"/>
                  <a:gd name="T34" fmla="+- 0 2243 2194"/>
                  <a:gd name="T35" fmla="*/ 2243 h 182"/>
                  <a:gd name="T36" fmla="+- 0 3823 3304"/>
                  <a:gd name="T37" fmla="*/ T36 w 657"/>
                  <a:gd name="T38" fmla="+- 0 2221 2194"/>
                  <a:gd name="T39" fmla="*/ 2221 h 182"/>
                  <a:gd name="T40" fmla="+- 0 3823 3304"/>
                  <a:gd name="T41" fmla="*/ T40 w 657"/>
                  <a:gd name="T42" fmla="+- 0 2214 2194"/>
                  <a:gd name="T43" fmla="*/ 2214 h 182"/>
                  <a:gd name="T44" fmla="+- 0 3834 3304"/>
                  <a:gd name="T45" fmla="*/ T44 w 657"/>
                  <a:gd name="T46" fmla="+- 0 2201 2194"/>
                  <a:gd name="T47" fmla="*/ 2201 h 182"/>
                  <a:gd name="T48" fmla="+- 0 3867 3304"/>
                  <a:gd name="T49" fmla="*/ T48 w 657"/>
                  <a:gd name="T50" fmla="+- 0 2201 2194"/>
                  <a:gd name="T51" fmla="*/ 2201 h 182"/>
                  <a:gd name="T52" fmla="+- 0 3860 3304"/>
                  <a:gd name="T53" fmla="*/ T52 w 657"/>
                  <a:gd name="T54" fmla="+- 0 2196 2194"/>
                  <a:gd name="T55" fmla="*/ 2196 h 182"/>
                  <a:gd name="T56" fmla="+- 0 3853 3304"/>
                  <a:gd name="T57" fmla="*/ T56 w 657"/>
                  <a:gd name="T58" fmla="+- 0 2194 2194"/>
                  <a:gd name="T59" fmla="*/ 2194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Lst>
                <a:rect l="0" t="0" r="r" b="b"/>
                <a:pathLst>
                  <a:path w="657" h="182">
                    <a:moveTo>
                      <a:pt x="549" y="0"/>
                    </a:moveTo>
                    <a:lnTo>
                      <a:pt x="534" y="0"/>
                    </a:lnTo>
                    <a:lnTo>
                      <a:pt x="527" y="2"/>
                    </a:lnTo>
                    <a:lnTo>
                      <a:pt x="514" y="9"/>
                    </a:lnTo>
                    <a:lnTo>
                      <a:pt x="509" y="14"/>
                    </a:lnTo>
                    <a:lnTo>
                      <a:pt x="503" y="27"/>
                    </a:lnTo>
                    <a:lnTo>
                      <a:pt x="501" y="34"/>
                    </a:lnTo>
                    <a:lnTo>
                      <a:pt x="501" y="49"/>
                    </a:lnTo>
                    <a:lnTo>
                      <a:pt x="519" y="49"/>
                    </a:lnTo>
                    <a:lnTo>
                      <a:pt x="519" y="27"/>
                    </a:lnTo>
                    <a:lnTo>
                      <a:pt x="519" y="20"/>
                    </a:lnTo>
                    <a:lnTo>
                      <a:pt x="530" y="7"/>
                    </a:lnTo>
                    <a:lnTo>
                      <a:pt x="563" y="7"/>
                    </a:lnTo>
                    <a:lnTo>
                      <a:pt x="556" y="2"/>
                    </a:lnTo>
                    <a:lnTo>
                      <a:pt x="54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1" name="Freeform 50"/>
              <p:cNvSpPr>
                <a:spLocks/>
              </p:cNvSpPr>
              <p:nvPr/>
            </p:nvSpPr>
            <p:spPr bwMode="auto">
              <a:xfrm>
                <a:off x="3304" y="2194"/>
                <a:ext cx="657" cy="182"/>
              </a:xfrm>
              <a:custGeom>
                <a:avLst/>
                <a:gdLst>
                  <a:gd name="T0" fmla="+- 0 3867 3304"/>
                  <a:gd name="T1" fmla="*/ T0 w 657"/>
                  <a:gd name="T2" fmla="+- 0 2201 2194"/>
                  <a:gd name="T3" fmla="*/ 2201 h 182"/>
                  <a:gd name="T4" fmla="+- 0 3840 3304"/>
                  <a:gd name="T5" fmla="*/ T4 w 657"/>
                  <a:gd name="T6" fmla="+- 0 2201 2194"/>
                  <a:gd name="T7" fmla="*/ 2201 h 182"/>
                  <a:gd name="T8" fmla="+- 0 3843 3304"/>
                  <a:gd name="T9" fmla="*/ T8 w 657"/>
                  <a:gd name="T10" fmla="+- 0 2201 2194"/>
                  <a:gd name="T11" fmla="*/ 2201 h 182"/>
                  <a:gd name="T12" fmla="+- 0 3847 3304"/>
                  <a:gd name="T13" fmla="*/ T12 w 657"/>
                  <a:gd name="T14" fmla="+- 0 2204 2194"/>
                  <a:gd name="T15" fmla="*/ 2204 h 182"/>
                  <a:gd name="T16" fmla="+- 0 3850 3304"/>
                  <a:gd name="T17" fmla="*/ T16 w 657"/>
                  <a:gd name="T18" fmla="+- 0 2206 2194"/>
                  <a:gd name="T19" fmla="*/ 2206 h 182"/>
                  <a:gd name="T20" fmla="+- 0 3855 3304"/>
                  <a:gd name="T21" fmla="*/ T20 w 657"/>
                  <a:gd name="T22" fmla="+- 0 2213 2194"/>
                  <a:gd name="T23" fmla="*/ 2213 h 182"/>
                  <a:gd name="T24" fmla="+- 0 3857 3304"/>
                  <a:gd name="T25" fmla="*/ T24 w 657"/>
                  <a:gd name="T26" fmla="+- 0 2216 2194"/>
                  <a:gd name="T27" fmla="*/ 2216 h 182"/>
                  <a:gd name="T28" fmla="+- 0 3861 3304"/>
                  <a:gd name="T29" fmla="*/ T28 w 657"/>
                  <a:gd name="T30" fmla="+- 0 2218 2194"/>
                  <a:gd name="T31" fmla="*/ 2218 h 182"/>
                  <a:gd name="T32" fmla="+- 0 3862 3304"/>
                  <a:gd name="T33" fmla="*/ T32 w 657"/>
                  <a:gd name="T34" fmla="+- 0 2218 2194"/>
                  <a:gd name="T35" fmla="*/ 2218 h 182"/>
                  <a:gd name="T36" fmla="+- 0 3866 3304"/>
                  <a:gd name="T37" fmla="*/ T36 w 657"/>
                  <a:gd name="T38" fmla="+- 0 2218 2194"/>
                  <a:gd name="T39" fmla="*/ 2218 h 182"/>
                  <a:gd name="T40" fmla="+- 0 3868 3304"/>
                  <a:gd name="T41" fmla="*/ T40 w 657"/>
                  <a:gd name="T42" fmla="+- 0 2217 2194"/>
                  <a:gd name="T43" fmla="*/ 2217 h 182"/>
                  <a:gd name="T44" fmla="+- 0 3872 3304"/>
                  <a:gd name="T45" fmla="*/ T44 w 657"/>
                  <a:gd name="T46" fmla="+- 0 2214 2194"/>
                  <a:gd name="T47" fmla="*/ 2214 h 182"/>
                  <a:gd name="T48" fmla="+- 0 3873 3304"/>
                  <a:gd name="T49" fmla="*/ T48 w 657"/>
                  <a:gd name="T50" fmla="+- 0 2212 2194"/>
                  <a:gd name="T51" fmla="*/ 2212 h 182"/>
                  <a:gd name="T52" fmla="+- 0 3873 3304"/>
                  <a:gd name="T53" fmla="*/ T52 w 657"/>
                  <a:gd name="T54" fmla="+- 0 2207 2194"/>
                  <a:gd name="T55" fmla="*/ 2207 h 182"/>
                  <a:gd name="T56" fmla="+- 0 3871 3304"/>
                  <a:gd name="T57" fmla="*/ T56 w 657"/>
                  <a:gd name="T58" fmla="+- 0 2203 2194"/>
                  <a:gd name="T59" fmla="*/ 2203 h 182"/>
                  <a:gd name="T60" fmla="+- 0 3867 3304"/>
                  <a:gd name="T61" fmla="*/ T60 w 657"/>
                  <a:gd name="T62" fmla="+- 0 2201 2194"/>
                  <a:gd name="T63" fmla="*/ 2201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7" h="182">
                    <a:moveTo>
                      <a:pt x="563" y="7"/>
                    </a:moveTo>
                    <a:lnTo>
                      <a:pt x="536" y="7"/>
                    </a:lnTo>
                    <a:lnTo>
                      <a:pt x="539" y="7"/>
                    </a:lnTo>
                    <a:lnTo>
                      <a:pt x="543" y="10"/>
                    </a:lnTo>
                    <a:lnTo>
                      <a:pt x="546" y="12"/>
                    </a:lnTo>
                    <a:lnTo>
                      <a:pt x="551" y="19"/>
                    </a:lnTo>
                    <a:lnTo>
                      <a:pt x="553" y="22"/>
                    </a:lnTo>
                    <a:lnTo>
                      <a:pt x="557" y="24"/>
                    </a:lnTo>
                    <a:lnTo>
                      <a:pt x="558" y="24"/>
                    </a:lnTo>
                    <a:lnTo>
                      <a:pt x="562" y="24"/>
                    </a:lnTo>
                    <a:lnTo>
                      <a:pt x="564" y="23"/>
                    </a:lnTo>
                    <a:lnTo>
                      <a:pt x="568" y="20"/>
                    </a:lnTo>
                    <a:lnTo>
                      <a:pt x="569" y="18"/>
                    </a:lnTo>
                    <a:lnTo>
                      <a:pt x="569" y="13"/>
                    </a:lnTo>
                    <a:lnTo>
                      <a:pt x="567" y="9"/>
                    </a:lnTo>
                    <a:lnTo>
                      <a:pt x="56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192" name="Picture 19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21" y="2200"/>
                <a:ext cx="11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 name="Picture 19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141" y="2194"/>
                <a:ext cx="64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 name="Picture 19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8" y="2730"/>
                <a:ext cx="216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 name="Picture 194"/>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90" y="2879"/>
                <a:ext cx="87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6" name="Picture 19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634" y="2875"/>
                <a:ext cx="632"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7" name="Picture 196"/>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90" y="3398"/>
                <a:ext cx="2196" cy="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8" name="Picture 19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846" y="2730"/>
                <a:ext cx="2366" cy="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Picture 19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707" y="2794"/>
                <a:ext cx="15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9" name="Group 128"/>
            <p:cNvGrpSpPr>
              <a:grpSpLocks/>
            </p:cNvGrpSpPr>
            <p:nvPr/>
          </p:nvGrpSpPr>
          <p:grpSpPr bwMode="auto">
            <a:xfrm>
              <a:off x="1068" y="466"/>
              <a:ext cx="6605" cy="3430"/>
              <a:chOff x="1068" y="466"/>
              <a:chExt cx="6605" cy="3430"/>
            </a:xfrm>
          </p:grpSpPr>
          <p:sp>
            <p:nvSpPr>
              <p:cNvPr id="130" name="Freeform 40"/>
              <p:cNvSpPr>
                <a:spLocks/>
              </p:cNvSpPr>
              <p:nvPr/>
            </p:nvSpPr>
            <p:spPr bwMode="auto">
              <a:xfrm>
                <a:off x="3875" y="2810"/>
                <a:ext cx="470" cy="145"/>
              </a:xfrm>
              <a:custGeom>
                <a:avLst/>
                <a:gdLst>
                  <a:gd name="T0" fmla="+- 0 3926 3875"/>
                  <a:gd name="T1" fmla="*/ T0 w 470"/>
                  <a:gd name="T2" fmla="+- 0 2921 2810"/>
                  <a:gd name="T3" fmla="*/ 2921 h 145"/>
                  <a:gd name="T4" fmla="+- 0 3884 3875"/>
                  <a:gd name="T5" fmla="*/ T4 w 470"/>
                  <a:gd name="T6" fmla="+- 0 2921 2810"/>
                  <a:gd name="T7" fmla="*/ 2921 h 145"/>
                  <a:gd name="T8" fmla="+- 0 3886 3875"/>
                  <a:gd name="T9" fmla="*/ T8 w 470"/>
                  <a:gd name="T10" fmla="+- 0 2922 2810"/>
                  <a:gd name="T11" fmla="*/ 2922 h 145"/>
                  <a:gd name="T12" fmla="+- 0 3888 3875"/>
                  <a:gd name="T13" fmla="*/ T12 w 470"/>
                  <a:gd name="T14" fmla="+- 0 2922 2810"/>
                  <a:gd name="T15" fmla="*/ 2922 h 145"/>
                  <a:gd name="T16" fmla="+- 0 3896 3875"/>
                  <a:gd name="T17" fmla="*/ T16 w 470"/>
                  <a:gd name="T18" fmla="+- 0 2924 2810"/>
                  <a:gd name="T19" fmla="*/ 2924 h 145"/>
                  <a:gd name="T20" fmla="+- 0 3903 3875"/>
                  <a:gd name="T21" fmla="*/ T20 w 470"/>
                  <a:gd name="T22" fmla="+- 0 2925 2810"/>
                  <a:gd name="T23" fmla="*/ 2925 h 145"/>
                  <a:gd name="T24" fmla="+- 0 3917 3875"/>
                  <a:gd name="T25" fmla="*/ T24 w 470"/>
                  <a:gd name="T26" fmla="+- 0 2925 2810"/>
                  <a:gd name="T27" fmla="*/ 2925 h 145"/>
                  <a:gd name="T28" fmla="+- 0 3924 3875"/>
                  <a:gd name="T29" fmla="*/ T28 w 470"/>
                  <a:gd name="T30" fmla="+- 0 2923 2810"/>
                  <a:gd name="T31" fmla="*/ 2923 h 145"/>
                  <a:gd name="T32" fmla="+- 0 3926 3875"/>
                  <a:gd name="T33" fmla="*/ T32 w 470"/>
                  <a:gd name="T34" fmla="+- 0 2921 2810"/>
                  <a:gd name="T35" fmla="*/ 292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51" y="111"/>
                    </a:moveTo>
                    <a:lnTo>
                      <a:pt x="9" y="111"/>
                    </a:lnTo>
                    <a:lnTo>
                      <a:pt x="11" y="112"/>
                    </a:lnTo>
                    <a:lnTo>
                      <a:pt x="13" y="112"/>
                    </a:lnTo>
                    <a:lnTo>
                      <a:pt x="21" y="114"/>
                    </a:lnTo>
                    <a:lnTo>
                      <a:pt x="28" y="115"/>
                    </a:lnTo>
                    <a:lnTo>
                      <a:pt x="42" y="115"/>
                    </a:lnTo>
                    <a:lnTo>
                      <a:pt x="49" y="113"/>
                    </a:lnTo>
                    <a:lnTo>
                      <a:pt x="51"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1" name="Freeform 39"/>
              <p:cNvSpPr>
                <a:spLocks/>
              </p:cNvSpPr>
              <p:nvPr/>
            </p:nvSpPr>
            <p:spPr bwMode="auto">
              <a:xfrm>
                <a:off x="3875" y="2810"/>
                <a:ext cx="470" cy="145"/>
              </a:xfrm>
              <a:custGeom>
                <a:avLst/>
                <a:gdLst>
                  <a:gd name="T0" fmla="+- 0 3879 3875"/>
                  <a:gd name="T1" fmla="*/ T0 w 470"/>
                  <a:gd name="T2" fmla="+- 0 2893 2810"/>
                  <a:gd name="T3" fmla="*/ 2893 h 145"/>
                  <a:gd name="T4" fmla="+- 0 3875 3875"/>
                  <a:gd name="T5" fmla="*/ T4 w 470"/>
                  <a:gd name="T6" fmla="+- 0 2893 2810"/>
                  <a:gd name="T7" fmla="*/ 2893 h 145"/>
                  <a:gd name="T8" fmla="+- 0 3875 3875"/>
                  <a:gd name="T9" fmla="*/ T8 w 470"/>
                  <a:gd name="T10" fmla="+- 0 2924 2810"/>
                  <a:gd name="T11" fmla="*/ 2924 h 145"/>
                  <a:gd name="T12" fmla="+- 0 3879 3875"/>
                  <a:gd name="T13" fmla="*/ T12 w 470"/>
                  <a:gd name="T14" fmla="+- 0 2924 2810"/>
                  <a:gd name="T15" fmla="*/ 2924 h 145"/>
                  <a:gd name="T16" fmla="+- 0 3879 3875"/>
                  <a:gd name="T17" fmla="*/ T16 w 470"/>
                  <a:gd name="T18" fmla="+- 0 2922 2810"/>
                  <a:gd name="T19" fmla="*/ 2922 h 145"/>
                  <a:gd name="T20" fmla="+- 0 3881 3875"/>
                  <a:gd name="T21" fmla="*/ T20 w 470"/>
                  <a:gd name="T22" fmla="+- 0 2921 2810"/>
                  <a:gd name="T23" fmla="*/ 2921 h 145"/>
                  <a:gd name="T24" fmla="+- 0 3926 3875"/>
                  <a:gd name="T25" fmla="*/ T24 w 470"/>
                  <a:gd name="T26" fmla="+- 0 2921 2810"/>
                  <a:gd name="T27" fmla="*/ 2921 h 145"/>
                  <a:gd name="T28" fmla="+- 0 3929 3875"/>
                  <a:gd name="T29" fmla="*/ T28 w 470"/>
                  <a:gd name="T30" fmla="+- 0 2919 2810"/>
                  <a:gd name="T31" fmla="*/ 2919 h 145"/>
                  <a:gd name="T32" fmla="+- 0 3902 3875"/>
                  <a:gd name="T33" fmla="*/ T32 w 470"/>
                  <a:gd name="T34" fmla="+- 0 2919 2810"/>
                  <a:gd name="T35" fmla="*/ 2919 h 145"/>
                  <a:gd name="T36" fmla="+- 0 3896 3875"/>
                  <a:gd name="T37" fmla="*/ T36 w 470"/>
                  <a:gd name="T38" fmla="+- 0 2917 2810"/>
                  <a:gd name="T39" fmla="*/ 2917 h 145"/>
                  <a:gd name="T40" fmla="+- 0 3884 3875"/>
                  <a:gd name="T41" fmla="*/ T40 w 470"/>
                  <a:gd name="T42" fmla="+- 0 2908 2810"/>
                  <a:gd name="T43" fmla="*/ 2908 h 145"/>
                  <a:gd name="T44" fmla="+- 0 3881 3875"/>
                  <a:gd name="T45" fmla="*/ T44 w 470"/>
                  <a:gd name="T46" fmla="+- 0 2902 2810"/>
                  <a:gd name="T47" fmla="*/ 2902 h 145"/>
                  <a:gd name="T48" fmla="+- 0 3879 3875"/>
                  <a:gd name="T49" fmla="*/ T48 w 470"/>
                  <a:gd name="T50" fmla="+- 0 2893 2810"/>
                  <a:gd name="T51" fmla="*/ 2893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4" y="83"/>
                    </a:moveTo>
                    <a:lnTo>
                      <a:pt x="0" y="83"/>
                    </a:lnTo>
                    <a:lnTo>
                      <a:pt x="0" y="114"/>
                    </a:lnTo>
                    <a:lnTo>
                      <a:pt x="4" y="114"/>
                    </a:lnTo>
                    <a:lnTo>
                      <a:pt x="4" y="112"/>
                    </a:lnTo>
                    <a:lnTo>
                      <a:pt x="6" y="111"/>
                    </a:lnTo>
                    <a:lnTo>
                      <a:pt x="51" y="111"/>
                    </a:lnTo>
                    <a:lnTo>
                      <a:pt x="54" y="109"/>
                    </a:lnTo>
                    <a:lnTo>
                      <a:pt x="27" y="109"/>
                    </a:lnTo>
                    <a:lnTo>
                      <a:pt x="21" y="107"/>
                    </a:lnTo>
                    <a:lnTo>
                      <a:pt x="9" y="98"/>
                    </a:lnTo>
                    <a:lnTo>
                      <a:pt x="6" y="92"/>
                    </a:lnTo>
                    <a:lnTo>
                      <a:pt x="4"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2" name="Freeform 38"/>
              <p:cNvSpPr>
                <a:spLocks/>
              </p:cNvSpPr>
              <p:nvPr/>
            </p:nvSpPr>
            <p:spPr bwMode="auto">
              <a:xfrm>
                <a:off x="3875" y="2810"/>
                <a:ext cx="470" cy="145"/>
              </a:xfrm>
              <a:custGeom>
                <a:avLst/>
                <a:gdLst>
                  <a:gd name="T0" fmla="+- 0 3908 3875"/>
                  <a:gd name="T1" fmla="*/ T0 w 470"/>
                  <a:gd name="T2" fmla="+- 0 2835 2810"/>
                  <a:gd name="T3" fmla="*/ 2835 h 145"/>
                  <a:gd name="T4" fmla="+- 0 3896 3875"/>
                  <a:gd name="T5" fmla="*/ T4 w 470"/>
                  <a:gd name="T6" fmla="+- 0 2835 2810"/>
                  <a:gd name="T7" fmla="*/ 2835 h 145"/>
                  <a:gd name="T8" fmla="+- 0 3888 3875"/>
                  <a:gd name="T9" fmla="*/ T8 w 470"/>
                  <a:gd name="T10" fmla="+- 0 2837 2810"/>
                  <a:gd name="T11" fmla="*/ 2837 h 145"/>
                  <a:gd name="T12" fmla="+- 0 3877 3875"/>
                  <a:gd name="T13" fmla="*/ T12 w 470"/>
                  <a:gd name="T14" fmla="+- 0 2847 2810"/>
                  <a:gd name="T15" fmla="*/ 2847 h 145"/>
                  <a:gd name="T16" fmla="+- 0 3875 3875"/>
                  <a:gd name="T17" fmla="*/ T16 w 470"/>
                  <a:gd name="T18" fmla="+- 0 2853 2810"/>
                  <a:gd name="T19" fmla="*/ 2853 h 145"/>
                  <a:gd name="T20" fmla="+- 0 3875 3875"/>
                  <a:gd name="T21" fmla="*/ T20 w 470"/>
                  <a:gd name="T22" fmla="+- 0 2865 2810"/>
                  <a:gd name="T23" fmla="*/ 2865 h 145"/>
                  <a:gd name="T24" fmla="+- 0 3876 3875"/>
                  <a:gd name="T25" fmla="*/ T24 w 470"/>
                  <a:gd name="T26" fmla="+- 0 2869 2810"/>
                  <a:gd name="T27" fmla="*/ 2869 h 145"/>
                  <a:gd name="T28" fmla="+- 0 3879 3875"/>
                  <a:gd name="T29" fmla="*/ T28 w 470"/>
                  <a:gd name="T30" fmla="+- 0 2873 2810"/>
                  <a:gd name="T31" fmla="*/ 2873 h 145"/>
                  <a:gd name="T32" fmla="+- 0 3883 3875"/>
                  <a:gd name="T33" fmla="*/ T32 w 470"/>
                  <a:gd name="T34" fmla="+- 0 2876 2810"/>
                  <a:gd name="T35" fmla="*/ 2876 h 145"/>
                  <a:gd name="T36" fmla="+- 0 3889 3875"/>
                  <a:gd name="T37" fmla="*/ T36 w 470"/>
                  <a:gd name="T38" fmla="+- 0 2880 2810"/>
                  <a:gd name="T39" fmla="*/ 2880 h 145"/>
                  <a:gd name="T40" fmla="+- 0 3910 3875"/>
                  <a:gd name="T41" fmla="*/ T40 w 470"/>
                  <a:gd name="T42" fmla="+- 0 2889 2810"/>
                  <a:gd name="T43" fmla="*/ 2889 h 145"/>
                  <a:gd name="T44" fmla="+- 0 3917 3875"/>
                  <a:gd name="T45" fmla="*/ T44 w 470"/>
                  <a:gd name="T46" fmla="+- 0 2893 2810"/>
                  <a:gd name="T47" fmla="*/ 2893 h 145"/>
                  <a:gd name="T48" fmla="+- 0 3924 3875"/>
                  <a:gd name="T49" fmla="*/ T48 w 470"/>
                  <a:gd name="T50" fmla="+- 0 2899 2810"/>
                  <a:gd name="T51" fmla="*/ 2899 h 145"/>
                  <a:gd name="T52" fmla="+- 0 3925 3875"/>
                  <a:gd name="T53" fmla="*/ T52 w 470"/>
                  <a:gd name="T54" fmla="+- 0 2902 2810"/>
                  <a:gd name="T55" fmla="*/ 2902 h 145"/>
                  <a:gd name="T56" fmla="+- 0 3925 3875"/>
                  <a:gd name="T57" fmla="*/ T56 w 470"/>
                  <a:gd name="T58" fmla="+- 0 2910 2810"/>
                  <a:gd name="T59" fmla="*/ 2910 h 145"/>
                  <a:gd name="T60" fmla="+- 0 3924 3875"/>
                  <a:gd name="T61" fmla="*/ T60 w 470"/>
                  <a:gd name="T62" fmla="+- 0 2913 2810"/>
                  <a:gd name="T63" fmla="*/ 2913 h 145"/>
                  <a:gd name="T64" fmla="+- 0 3918 3875"/>
                  <a:gd name="T65" fmla="*/ T64 w 470"/>
                  <a:gd name="T66" fmla="+- 0 2918 2810"/>
                  <a:gd name="T67" fmla="*/ 2918 h 145"/>
                  <a:gd name="T68" fmla="+- 0 3914 3875"/>
                  <a:gd name="T69" fmla="*/ T68 w 470"/>
                  <a:gd name="T70" fmla="+- 0 2919 2810"/>
                  <a:gd name="T71" fmla="*/ 2919 h 145"/>
                  <a:gd name="T72" fmla="+- 0 3929 3875"/>
                  <a:gd name="T73" fmla="*/ T72 w 470"/>
                  <a:gd name="T74" fmla="+- 0 2919 2810"/>
                  <a:gd name="T75" fmla="*/ 2919 h 145"/>
                  <a:gd name="T76" fmla="+- 0 3938 3875"/>
                  <a:gd name="T77" fmla="*/ T76 w 470"/>
                  <a:gd name="T78" fmla="+- 0 2913 2810"/>
                  <a:gd name="T79" fmla="*/ 2913 h 145"/>
                  <a:gd name="T80" fmla="+- 0 3941 3875"/>
                  <a:gd name="T81" fmla="*/ T80 w 470"/>
                  <a:gd name="T82" fmla="+- 0 2907 2810"/>
                  <a:gd name="T83" fmla="*/ 2907 h 145"/>
                  <a:gd name="T84" fmla="+- 0 3941 3875"/>
                  <a:gd name="T85" fmla="*/ T84 w 470"/>
                  <a:gd name="T86" fmla="+- 0 2889 2810"/>
                  <a:gd name="T87" fmla="*/ 2889 h 145"/>
                  <a:gd name="T88" fmla="+- 0 3934 3875"/>
                  <a:gd name="T89" fmla="*/ T88 w 470"/>
                  <a:gd name="T90" fmla="+- 0 2881 2810"/>
                  <a:gd name="T91" fmla="*/ 2881 h 145"/>
                  <a:gd name="T92" fmla="+- 0 3897 3875"/>
                  <a:gd name="T93" fmla="*/ T92 w 470"/>
                  <a:gd name="T94" fmla="+- 0 2866 2810"/>
                  <a:gd name="T95" fmla="*/ 2866 h 145"/>
                  <a:gd name="T96" fmla="+- 0 3893 3875"/>
                  <a:gd name="T97" fmla="*/ T96 w 470"/>
                  <a:gd name="T98" fmla="+- 0 2863 2810"/>
                  <a:gd name="T99" fmla="*/ 2863 h 145"/>
                  <a:gd name="T100" fmla="+- 0 3891 3875"/>
                  <a:gd name="T101" fmla="*/ T100 w 470"/>
                  <a:gd name="T102" fmla="+- 0 2860 2810"/>
                  <a:gd name="T103" fmla="*/ 2860 h 145"/>
                  <a:gd name="T104" fmla="+- 0 3888 3875"/>
                  <a:gd name="T105" fmla="*/ T104 w 470"/>
                  <a:gd name="T106" fmla="+- 0 2858 2810"/>
                  <a:gd name="T107" fmla="*/ 2858 h 145"/>
                  <a:gd name="T108" fmla="+- 0 3887 3875"/>
                  <a:gd name="T109" fmla="*/ T108 w 470"/>
                  <a:gd name="T110" fmla="+- 0 2855 2810"/>
                  <a:gd name="T111" fmla="*/ 2855 h 145"/>
                  <a:gd name="T112" fmla="+- 0 3934 3875"/>
                  <a:gd name="T113" fmla="*/ T112 w 470"/>
                  <a:gd name="T114" fmla="+- 0 2840 2810"/>
                  <a:gd name="T115" fmla="*/ 2840 h 145"/>
                  <a:gd name="T116" fmla="+- 0 3934 3875"/>
                  <a:gd name="T117" fmla="*/ T116 w 470"/>
                  <a:gd name="T118" fmla="+- 0 2839 2810"/>
                  <a:gd name="T119" fmla="*/ 2839 h 145"/>
                  <a:gd name="T120" fmla="+- 0 3924 3875"/>
                  <a:gd name="T121" fmla="*/ T120 w 470"/>
                  <a:gd name="T122" fmla="+- 0 2839 2810"/>
                  <a:gd name="T123" fmla="*/ 2839 h 145"/>
                  <a:gd name="T124" fmla="+- 0 3922 3875"/>
                  <a:gd name="T125" fmla="*/ T124 w 470"/>
                  <a:gd name="T126" fmla="+- 0 2838 2810"/>
                  <a:gd name="T127" fmla="*/ 2838 h 145"/>
                  <a:gd name="T128" fmla="+- 0 3913 3875"/>
                  <a:gd name="T129" fmla="*/ T128 w 470"/>
                  <a:gd name="T130" fmla="+- 0 2836 2810"/>
                  <a:gd name="T131" fmla="*/ 2836 h 145"/>
                  <a:gd name="T132" fmla="+- 0 3908 3875"/>
                  <a:gd name="T133" fmla="*/ T132 w 470"/>
                  <a:gd name="T134" fmla="+- 0 2835 2810"/>
                  <a:gd name="T135"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470" h="145">
                    <a:moveTo>
                      <a:pt x="33" y="25"/>
                    </a:moveTo>
                    <a:lnTo>
                      <a:pt x="21" y="25"/>
                    </a:lnTo>
                    <a:lnTo>
                      <a:pt x="13" y="27"/>
                    </a:lnTo>
                    <a:lnTo>
                      <a:pt x="2" y="37"/>
                    </a:lnTo>
                    <a:lnTo>
                      <a:pt x="0" y="43"/>
                    </a:lnTo>
                    <a:lnTo>
                      <a:pt x="0" y="55"/>
                    </a:lnTo>
                    <a:lnTo>
                      <a:pt x="1" y="59"/>
                    </a:lnTo>
                    <a:lnTo>
                      <a:pt x="4" y="63"/>
                    </a:lnTo>
                    <a:lnTo>
                      <a:pt x="8" y="66"/>
                    </a:lnTo>
                    <a:lnTo>
                      <a:pt x="14" y="70"/>
                    </a:lnTo>
                    <a:lnTo>
                      <a:pt x="35" y="79"/>
                    </a:lnTo>
                    <a:lnTo>
                      <a:pt x="42" y="83"/>
                    </a:lnTo>
                    <a:lnTo>
                      <a:pt x="49" y="89"/>
                    </a:lnTo>
                    <a:lnTo>
                      <a:pt x="50" y="92"/>
                    </a:lnTo>
                    <a:lnTo>
                      <a:pt x="50" y="100"/>
                    </a:lnTo>
                    <a:lnTo>
                      <a:pt x="49" y="103"/>
                    </a:lnTo>
                    <a:lnTo>
                      <a:pt x="43" y="108"/>
                    </a:lnTo>
                    <a:lnTo>
                      <a:pt x="39" y="109"/>
                    </a:lnTo>
                    <a:lnTo>
                      <a:pt x="54" y="109"/>
                    </a:lnTo>
                    <a:lnTo>
                      <a:pt x="63" y="103"/>
                    </a:lnTo>
                    <a:lnTo>
                      <a:pt x="66" y="97"/>
                    </a:lnTo>
                    <a:lnTo>
                      <a:pt x="66" y="79"/>
                    </a:lnTo>
                    <a:lnTo>
                      <a:pt x="59" y="71"/>
                    </a:lnTo>
                    <a:lnTo>
                      <a:pt x="22" y="56"/>
                    </a:lnTo>
                    <a:lnTo>
                      <a:pt x="18" y="53"/>
                    </a:lnTo>
                    <a:lnTo>
                      <a:pt x="16" y="50"/>
                    </a:lnTo>
                    <a:lnTo>
                      <a:pt x="13" y="48"/>
                    </a:lnTo>
                    <a:lnTo>
                      <a:pt x="12" y="45"/>
                    </a:lnTo>
                    <a:lnTo>
                      <a:pt x="59" y="30"/>
                    </a:lnTo>
                    <a:lnTo>
                      <a:pt x="59" y="29"/>
                    </a:lnTo>
                    <a:lnTo>
                      <a:pt x="49" y="29"/>
                    </a:lnTo>
                    <a:lnTo>
                      <a:pt x="47" y="28"/>
                    </a:lnTo>
                    <a:lnTo>
                      <a:pt x="38" y="26"/>
                    </a:lnTo>
                    <a:lnTo>
                      <a:pt x="3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3" name="Freeform 37"/>
              <p:cNvSpPr>
                <a:spLocks/>
              </p:cNvSpPr>
              <p:nvPr/>
            </p:nvSpPr>
            <p:spPr bwMode="auto">
              <a:xfrm>
                <a:off x="3875" y="2810"/>
                <a:ext cx="470" cy="145"/>
              </a:xfrm>
              <a:custGeom>
                <a:avLst/>
                <a:gdLst>
                  <a:gd name="T0" fmla="+- 0 3934 3875"/>
                  <a:gd name="T1" fmla="*/ T0 w 470"/>
                  <a:gd name="T2" fmla="+- 0 2840 2810"/>
                  <a:gd name="T3" fmla="*/ 2840 h 145"/>
                  <a:gd name="T4" fmla="+- 0 3910 3875"/>
                  <a:gd name="T5" fmla="*/ T4 w 470"/>
                  <a:gd name="T6" fmla="+- 0 2840 2810"/>
                  <a:gd name="T7" fmla="*/ 2840 h 145"/>
                  <a:gd name="T8" fmla="+- 0 3916 3875"/>
                  <a:gd name="T9" fmla="*/ T8 w 470"/>
                  <a:gd name="T10" fmla="+- 0 2842 2810"/>
                  <a:gd name="T11" fmla="*/ 2842 h 145"/>
                  <a:gd name="T12" fmla="+- 0 3924 3875"/>
                  <a:gd name="T13" fmla="*/ T12 w 470"/>
                  <a:gd name="T14" fmla="+- 0 2849 2810"/>
                  <a:gd name="T15" fmla="*/ 2849 h 145"/>
                  <a:gd name="T16" fmla="+- 0 3928 3875"/>
                  <a:gd name="T17" fmla="*/ T16 w 470"/>
                  <a:gd name="T18" fmla="+- 0 2855 2810"/>
                  <a:gd name="T19" fmla="*/ 2855 h 145"/>
                  <a:gd name="T20" fmla="+- 0 3930 3875"/>
                  <a:gd name="T21" fmla="*/ T20 w 470"/>
                  <a:gd name="T22" fmla="+- 0 2864 2810"/>
                  <a:gd name="T23" fmla="*/ 2864 h 145"/>
                  <a:gd name="T24" fmla="+- 0 3934 3875"/>
                  <a:gd name="T25" fmla="*/ T24 w 470"/>
                  <a:gd name="T26" fmla="+- 0 2864 2810"/>
                  <a:gd name="T27" fmla="*/ 2864 h 145"/>
                  <a:gd name="T28" fmla="+- 0 3934 3875"/>
                  <a:gd name="T29" fmla="*/ T28 w 470"/>
                  <a:gd name="T30" fmla="+- 0 2840 2810"/>
                  <a:gd name="T31" fmla="*/ 2840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59" y="30"/>
                    </a:moveTo>
                    <a:lnTo>
                      <a:pt x="35" y="30"/>
                    </a:lnTo>
                    <a:lnTo>
                      <a:pt x="41" y="32"/>
                    </a:lnTo>
                    <a:lnTo>
                      <a:pt x="49" y="39"/>
                    </a:lnTo>
                    <a:lnTo>
                      <a:pt x="53" y="45"/>
                    </a:lnTo>
                    <a:lnTo>
                      <a:pt x="55" y="54"/>
                    </a:lnTo>
                    <a:lnTo>
                      <a:pt x="59" y="54"/>
                    </a:lnTo>
                    <a:lnTo>
                      <a:pt x="59"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4" name="Freeform 36"/>
              <p:cNvSpPr>
                <a:spLocks/>
              </p:cNvSpPr>
              <p:nvPr/>
            </p:nvSpPr>
            <p:spPr bwMode="auto">
              <a:xfrm>
                <a:off x="3875" y="2810"/>
                <a:ext cx="470" cy="145"/>
              </a:xfrm>
              <a:custGeom>
                <a:avLst/>
                <a:gdLst>
                  <a:gd name="T0" fmla="+- 0 3934 3875"/>
                  <a:gd name="T1" fmla="*/ T0 w 470"/>
                  <a:gd name="T2" fmla="+- 0 2835 2810"/>
                  <a:gd name="T3" fmla="*/ 2835 h 145"/>
                  <a:gd name="T4" fmla="+- 0 3930 3875"/>
                  <a:gd name="T5" fmla="*/ T4 w 470"/>
                  <a:gd name="T6" fmla="+- 0 2835 2810"/>
                  <a:gd name="T7" fmla="*/ 2835 h 145"/>
                  <a:gd name="T8" fmla="+- 0 3929 3875"/>
                  <a:gd name="T9" fmla="*/ T8 w 470"/>
                  <a:gd name="T10" fmla="+- 0 2836 2810"/>
                  <a:gd name="T11" fmla="*/ 2836 h 145"/>
                  <a:gd name="T12" fmla="+- 0 3929 3875"/>
                  <a:gd name="T13" fmla="*/ T12 w 470"/>
                  <a:gd name="T14" fmla="+- 0 2837 2810"/>
                  <a:gd name="T15" fmla="*/ 2837 h 145"/>
                  <a:gd name="T16" fmla="+- 0 3927 3875"/>
                  <a:gd name="T17" fmla="*/ T16 w 470"/>
                  <a:gd name="T18" fmla="+- 0 2838 2810"/>
                  <a:gd name="T19" fmla="*/ 2838 h 145"/>
                  <a:gd name="T20" fmla="+- 0 3927 3875"/>
                  <a:gd name="T21" fmla="*/ T20 w 470"/>
                  <a:gd name="T22" fmla="+- 0 2839 2810"/>
                  <a:gd name="T23" fmla="*/ 2839 h 145"/>
                  <a:gd name="T24" fmla="+- 0 3934 3875"/>
                  <a:gd name="T25" fmla="*/ T24 w 470"/>
                  <a:gd name="T26" fmla="+- 0 2839 2810"/>
                  <a:gd name="T27" fmla="*/ 2839 h 145"/>
                  <a:gd name="T28" fmla="+- 0 3934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59" y="25"/>
                    </a:moveTo>
                    <a:lnTo>
                      <a:pt x="55" y="25"/>
                    </a:lnTo>
                    <a:lnTo>
                      <a:pt x="54" y="26"/>
                    </a:lnTo>
                    <a:lnTo>
                      <a:pt x="54" y="27"/>
                    </a:lnTo>
                    <a:lnTo>
                      <a:pt x="52" y="28"/>
                    </a:lnTo>
                    <a:lnTo>
                      <a:pt x="52" y="29"/>
                    </a:lnTo>
                    <a:lnTo>
                      <a:pt x="59" y="29"/>
                    </a:lnTo>
                    <a:lnTo>
                      <a:pt x="59"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5" name="Freeform 35"/>
              <p:cNvSpPr>
                <a:spLocks/>
              </p:cNvSpPr>
              <p:nvPr/>
            </p:nvSpPr>
            <p:spPr bwMode="auto">
              <a:xfrm>
                <a:off x="3875" y="2810"/>
                <a:ext cx="470" cy="145"/>
              </a:xfrm>
              <a:custGeom>
                <a:avLst/>
                <a:gdLst>
                  <a:gd name="T0" fmla="+- 0 4010 3875"/>
                  <a:gd name="T1" fmla="*/ T0 w 470"/>
                  <a:gd name="T2" fmla="+- 0 2921 2810"/>
                  <a:gd name="T3" fmla="*/ 2921 h 145"/>
                  <a:gd name="T4" fmla="+- 0 3968 3875"/>
                  <a:gd name="T5" fmla="*/ T4 w 470"/>
                  <a:gd name="T6" fmla="+- 0 2921 2810"/>
                  <a:gd name="T7" fmla="*/ 2921 h 145"/>
                  <a:gd name="T8" fmla="+- 0 3970 3875"/>
                  <a:gd name="T9" fmla="*/ T8 w 470"/>
                  <a:gd name="T10" fmla="+- 0 2922 2810"/>
                  <a:gd name="T11" fmla="*/ 2922 h 145"/>
                  <a:gd name="T12" fmla="+- 0 3972 3875"/>
                  <a:gd name="T13" fmla="*/ T12 w 470"/>
                  <a:gd name="T14" fmla="+- 0 2922 2810"/>
                  <a:gd name="T15" fmla="*/ 2922 h 145"/>
                  <a:gd name="T16" fmla="+- 0 3980 3875"/>
                  <a:gd name="T17" fmla="*/ T16 w 470"/>
                  <a:gd name="T18" fmla="+- 0 2924 2810"/>
                  <a:gd name="T19" fmla="*/ 2924 h 145"/>
                  <a:gd name="T20" fmla="+- 0 3987 3875"/>
                  <a:gd name="T21" fmla="*/ T20 w 470"/>
                  <a:gd name="T22" fmla="+- 0 2925 2810"/>
                  <a:gd name="T23" fmla="*/ 2925 h 145"/>
                  <a:gd name="T24" fmla="+- 0 4001 3875"/>
                  <a:gd name="T25" fmla="*/ T24 w 470"/>
                  <a:gd name="T26" fmla="+- 0 2925 2810"/>
                  <a:gd name="T27" fmla="*/ 2925 h 145"/>
                  <a:gd name="T28" fmla="+- 0 4008 3875"/>
                  <a:gd name="T29" fmla="*/ T28 w 470"/>
                  <a:gd name="T30" fmla="+- 0 2923 2810"/>
                  <a:gd name="T31" fmla="*/ 2923 h 145"/>
                  <a:gd name="T32" fmla="+- 0 4010 3875"/>
                  <a:gd name="T33" fmla="*/ T32 w 470"/>
                  <a:gd name="T34" fmla="+- 0 2921 2810"/>
                  <a:gd name="T35" fmla="*/ 292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135" y="111"/>
                    </a:moveTo>
                    <a:lnTo>
                      <a:pt x="93" y="111"/>
                    </a:lnTo>
                    <a:lnTo>
                      <a:pt x="95" y="112"/>
                    </a:lnTo>
                    <a:lnTo>
                      <a:pt x="97" y="112"/>
                    </a:lnTo>
                    <a:lnTo>
                      <a:pt x="105" y="114"/>
                    </a:lnTo>
                    <a:lnTo>
                      <a:pt x="112" y="115"/>
                    </a:lnTo>
                    <a:lnTo>
                      <a:pt x="126" y="115"/>
                    </a:lnTo>
                    <a:lnTo>
                      <a:pt x="133" y="113"/>
                    </a:lnTo>
                    <a:lnTo>
                      <a:pt x="135"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6" name="Freeform 34"/>
              <p:cNvSpPr>
                <a:spLocks/>
              </p:cNvSpPr>
              <p:nvPr/>
            </p:nvSpPr>
            <p:spPr bwMode="auto">
              <a:xfrm>
                <a:off x="3875" y="2810"/>
                <a:ext cx="470" cy="145"/>
              </a:xfrm>
              <a:custGeom>
                <a:avLst/>
                <a:gdLst>
                  <a:gd name="T0" fmla="+- 0 3963 3875"/>
                  <a:gd name="T1" fmla="*/ T0 w 470"/>
                  <a:gd name="T2" fmla="+- 0 2893 2810"/>
                  <a:gd name="T3" fmla="*/ 2893 h 145"/>
                  <a:gd name="T4" fmla="+- 0 3959 3875"/>
                  <a:gd name="T5" fmla="*/ T4 w 470"/>
                  <a:gd name="T6" fmla="+- 0 2893 2810"/>
                  <a:gd name="T7" fmla="*/ 2893 h 145"/>
                  <a:gd name="T8" fmla="+- 0 3959 3875"/>
                  <a:gd name="T9" fmla="*/ T8 w 470"/>
                  <a:gd name="T10" fmla="+- 0 2924 2810"/>
                  <a:gd name="T11" fmla="*/ 2924 h 145"/>
                  <a:gd name="T12" fmla="+- 0 3963 3875"/>
                  <a:gd name="T13" fmla="*/ T12 w 470"/>
                  <a:gd name="T14" fmla="+- 0 2924 2810"/>
                  <a:gd name="T15" fmla="*/ 2924 h 145"/>
                  <a:gd name="T16" fmla="+- 0 3963 3875"/>
                  <a:gd name="T17" fmla="*/ T16 w 470"/>
                  <a:gd name="T18" fmla="+- 0 2922 2810"/>
                  <a:gd name="T19" fmla="*/ 2922 h 145"/>
                  <a:gd name="T20" fmla="+- 0 3965 3875"/>
                  <a:gd name="T21" fmla="*/ T20 w 470"/>
                  <a:gd name="T22" fmla="+- 0 2921 2810"/>
                  <a:gd name="T23" fmla="*/ 2921 h 145"/>
                  <a:gd name="T24" fmla="+- 0 4010 3875"/>
                  <a:gd name="T25" fmla="*/ T24 w 470"/>
                  <a:gd name="T26" fmla="+- 0 2921 2810"/>
                  <a:gd name="T27" fmla="*/ 2921 h 145"/>
                  <a:gd name="T28" fmla="+- 0 4013 3875"/>
                  <a:gd name="T29" fmla="*/ T28 w 470"/>
                  <a:gd name="T30" fmla="+- 0 2919 2810"/>
                  <a:gd name="T31" fmla="*/ 2919 h 145"/>
                  <a:gd name="T32" fmla="+- 0 3986 3875"/>
                  <a:gd name="T33" fmla="*/ T32 w 470"/>
                  <a:gd name="T34" fmla="+- 0 2919 2810"/>
                  <a:gd name="T35" fmla="*/ 2919 h 145"/>
                  <a:gd name="T36" fmla="+- 0 3980 3875"/>
                  <a:gd name="T37" fmla="*/ T36 w 470"/>
                  <a:gd name="T38" fmla="+- 0 2917 2810"/>
                  <a:gd name="T39" fmla="*/ 2917 h 145"/>
                  <a:gd name="T40" fmla="+- 0 3968 3875"/>
                  <a:gd name="T41" fmla="*/ T40 w 470"/>
                  <a:gd name="T42" fmla="+- 0 2908 2810"/>
                  <a:gd name="T43" fmla="*/ 2908 h 145"/>
                  <a:gd name="T44" fmla="+- 0 3965 3875"/>
                  <a:gd name="T45" fmla="*/ T44 w 470"/>
                  <a:gd name="T46" fmla="+- 0 2902 2810"/>
                  <a:gd name="T47" fmla="*/ 2902 h 145"/>
                  <a:gd name="T48" fmla="+- 0 3963 3875"/>
                  <a:gd name="T49" fmla="*/ T48 w 470"/>
                  <a:gd name="T50" fmla="+- 0 2893 2810"/>
                  <a:gd name="T51" fmla="*/ 2893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88" y="83"/>
                    </a:moveTo>
                    <a:lnTo>
                      <a:pt x="84" y="83"/>
                    </a:lnTo>
                    <a:lnTo>
                      <a:pt x="84" y="114"/>
                    </a:lnTo>
                    <a:lnTo>
                      <a:pt x="88" y="114"/>
                    </a:lnTo>
                    <a:lnTo>
                      <a:pt x="88" y="112"/>
                    </a:lnTo>
                    <a:lnTo>
                      <a:pt x="90" y="111"/>
                    </a:lnTo>
                    <a:lnTo>
                      <a:pt x="135" y="111"/>
                    </a:lnTo>
                    <a:lnTo>
                      <a:pt x="138" y="109"/>
                    </a:lnTo>
                    <a:lnTo>
                      <a:pt x="111" y="109"/>
                    </a:lnTo>
                    <a:lnTo>
                      <a:pt x="105" y="107"/>
                    </a:lnTo>
                    <a:lnTo>
                      <a:pt x="93" y="98"/>
                    </a:lnTo>
                    <a:lnTo>
                      <a:pt x="90" y="92"/>
                    </a:lnTo>
                    <a:lnTo>
                      <a:pt x="88"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7" name="Freeform 33"/>
              <p:cNvSpPr>
                <a:spLocks/>
              </p:cNvSpPr>
              <p:nvPr/>
            </p:nvSpPr>
            <p:spPr bwMode="auto">
              <a:xfrm>
                <a:off x="3875" y="2810"/>
                <a:ext cx="470" cy="145"/>
              </a:xfrm>
              <a:custGeom>
                <a:avLst/>
                <a:gdLst>
                  <a:gd name="T0" fmla="+- 0 3992 3875"/>
                  <a:gd name="T1" fmla="*/ T0 w 470"/>
                  <a:gd name="T2" fmla="+- 0 2835 2810"/>
                  <a:gd name="T3" fmla="*/ 2835 h 145"/>
                  <a:gd name="T4" fmla="+- 0 3980 3875"/>
                  <a:gd name="T5" fmla="*/ T4 w 470"/>
                  <a:gd name="T6" fmla="+- 0 2835 2810"/>
                  <a:gd name="T7" fmla="*/ 2835 h 145"/>
                  <a:gd name="T8" fmla="+- 0 3972 3875"/>
                  <a:gd name="T9" fmla="*/ T8 w 470"/>
                  <a:gd name="T10" fmla="+- 0 2837 2810"/>
                  <a:gd name="T11" fmla="*/ 2837 h 145"/>
                  <a:gd name="T12" fmla="+- 0 3961 3875"/>
                  <a:gd name="T13" fmla="*/ T12 w 470"/>
                  <a:gd name="T14" fmla="+- 0 2847 2810"/>
                  <a:gd name="T15" fmla="*/ 2847 h 145"/>
                  <a:gd name="T16" fmla="+- 0 3959 3875"/>
                  <a:gd name="T17" fmla="*/ T16 w 470"/>
                  <a:gd name="T18" fmla="+- 0 2853 2810"/>
                  <a:gd name="T19" fmla="*/ 2853 h 145"/>
                  <a:gd name="T20" fmla="+- 0 3959 3875"/>
                  <a:gd name="T21" fmla="*/ T20 w 470"/>
                  <a:gd name="T22" fmla="+- 0 2865 2810"/>
                  <a:gd name="T23" fmla="*/ 2865 h 145"/>
                  <a:gd name="T24" fmla="+- 0 3960 3875"/>
                  <a:gd name="T25" fmla="*/ T24 w 470"/>
                  <a:gd name="T26" fmla="+- 0 2869 2810"/>
                  <a:gd name="T27" fmla="*/ 2869 h 145"/>
                  <a:gd name="T28" fmla="+- 0 3963 3875"/>
                  <a:gd name="T29" fmla="*/ T28 w 470"/>
                  <a:gd name="T30" fmla="+- 0 2873 2810"/>
                  <a:gd name="T31" fmla="*/ 2873 h 145"/>
                  <a:gd name="T32" fmla="+- 0 3967 3875"/>
                  <a:gd name="T33" fmla="*/ T32 w 470"/>
                  <a:gd name="T34" fmla="+- 0 2876 2810"/>
                  <a:gd name="T35" fmla="*/ 2876 h 145"/>
                  <a:gd name="T36" fmla="+- 0 3973 3875"/>
                  <a:gd name="T37" fmla="*/ T36 w 470"/>
                  <a:gd name="T38" fmla="+- 0 2880 2810"/>
                  <a:gd name="T39" fmla="*/ 2880 h 145"/>
                  <a:gd name="T40" fmla="+- 0 3994 3875"/>
                  <a:gd name="T41" fmla="*/ T40 w 470"/>
                  <a:gd name="T42" fmla="+- 0 2889 2810"/>
                  <a:gd name="T43" fmla="*/ 2889 h 145"/>
                  <a:gd name="T44" fmla="+- 0 4001 3875"/>
                  <a:gd name="T45" fmla="*/ T44 w 470"/>
                  <a:gd name="T46" fmla="+- 0 2893 2810"/>
                  <a:gd name="T47" fmla="*/ 2893 h 145"/>
                  <a:gd name="T48" fmla="+- 0 4008 3875"/>
                  <a:gd name="T49" fmla="*/ T48 w 470"/>
                  <a:gd name="T50" fmla="+- 0 2899 2810"/>
                  <a:gd name="T51" fmla="*/ 2899 h 145"/>
                  <a:gd name="T52" fmla="+- 0 4009 3875"/>
                  <a:gd name="T53" fmla="*/ T52 w 470"/>
                  <a:gd name="T54" fmla="+- 0 2902 2810"/>
                  <a:gd name="T55" fmla="*/ 2902 h 145"/>
                  <a:gd name="T56" fmla="+- 0 4009 3875"/>
                  <a:gd name="T57" fmla="*/ T56 w 470"/>
                  <a:gd name="T58" fmla="+- 0 2910 2810"/>
                  <a:gd name="T59" fmla="*/ 2910 h 145"/>
                  <a:gd name="T60" fmla="+- 0 4008 3875"/>
                  <a:gd name="T61" fmla="*/ T60 w 470"/>
                  <a:gd name="T62" fmla="+- 0 2913 2810"/>
                  <a:gd name="T63" fmla="*/ 2913 h 145"/>
                  <a:gd name="T64" fmla="+- 0 4002 3875"/>
                  <a:gd name="T65" fmla="*/ T64 w 470"/>
                  <a:gd name="T66" fmla="+- 0 2918 2810"/>
                  <a:gd name="T67" fmla="*/ 2918 h 145"/>
                  <a:gd name="T68" fmla="+- 0 3998 3875"/>
                  <a:gd name="T69" fmla="*/ T68 w 470"/>
                  <a:gd name="T70" fmla="+- 0 2919 2810"/>
                  <a:gd name="T71" fmla="*/ 2919 h 145"/>
                  <a:gd name="T72" fmla="+- 0 4013 3875"/>
                  <a:gd name="T73" fmla="*/ T72 w 470"/>
                  <a:gd name="T74" fmla="+- 0 2919 2810"/>
                  <a:gd name="T75" fmla="*/ 2919 h 145"/>
                  <a:gd name="T76" fmla="+- 0 4022 3875"/>
                  <a:gd name="T77" fmla="*/ T76 w 470"/>
                  <a:gd name="T78" fmla="+- 0 2913 2810"/>
                  <a:gd name="T79" fmla="*/ 2913 h 145"/>
                  <a:gd name="T80" fmla="+- 0 4025 3875"/>
                  <a:gd name="T81" fmla="*/ T80 w 470"/>
                  <a:gd name="T82" fmla="+- 0 2907 2810"/>
                  <a:gd name="T83" fmla="*/ 2907 h 145"/>
                  <a:gd name="T84" fmla="+- 0 4025 3875"/>
                  <a:gd name="T85" fmla="*/ T84 w 470"/>
                  <a:gd name="T86" fmla="+- 0 2889 2810"/>
                  <a:gd name="T87" fmla="*/ 2889 h 145"/>
                  <a:gd name="T88" fmla="+- 0 4018 3875"/>
                  <a:gd name="T89" fmla="*/ T88 w 470"/>
                  <a:gd name="T90" fmla="+- 0 2881 2810"/>
                  <a:gd name="T91" fmla="*/ 2881 h 145"/>
                  <a:gd name="T92" fmla="+- 0 3981 3875"/>
                  <a:gd name="T93" fmla="*/ T92 w 470"/>
                  <a:gd name="T94" fmla="+- 0 2866 2810"/>
                  <a:gd name="T95" fmla="*/ 2866 h 145"/>
                  <a:gd name="T96" fmla="+- 0 3977 3875"/>
                  <a:gd name="T97" fmla="*/ T96 w 470"/>
                  <a:gd name="T98" fmla="+- 0 2863 2810"/>
                  <a:gd name="T99" fmla="*/ 2863 h 145"/>
                  <a:gd name="T100" fmla="+- 0 3975 3875"/>
                  <a:gd name="T101" fmla="*/ T100 w 470"/>
                  <a:gd name="T102" fmla="+- 0 2860 2810"/>
                  <a:gd name="T103" fmla="*/ 2860 h 145"/>
                  <a:gd name="T104" fmla="+- 0 3972 3875"/>
                  <a:gd name="T105" fmla="*/ T104 w 470"/>
                  <a:gd name="T106" fmla="+- 0 2858 2810"/>
                  <a:gd name="T107" fmla="*/ 2858 h 145"/>
                  <a:gd name="T108" fmla="+- 0 3971 3875"/>
                  <a:gd name="T109" fmla="*/ T108 w 470"/>
                  <a:gd name="T110" fmla="+- 0 2855 2810"/>
                  <a:gd name="T111" fmla="*/ 2855 h 145"/>
                  <a:gd name="T112" fmla="+- 0 3971 3875"/>
                  <a:gd name="T113" fmla="*/ T112 w 470"/>
                  <a:gd name="T114" fmla="+- 0 2849 2810"/>
                  <a:gd name="T115" fmla="*/ 2849 h 145"/>
                  <a:gd name="T116" fmla="+- 0 3973 3875"/>
                  <a:gd name="T117" fmla="*/ T116 w 470"/>
                  <a:gd name="T118" fmla="+- 0 2846 2810"/>
                  <a:gd name="T119" fmla="*/ 2846 h 145"/>
                  <a:gd name="T120" fmla="+- 0 3979 3875"/>
                  <a:gd name="T121" fmla="*/ T120 w 470"/>
                  <a:gd name="T122" fmla="+- 0 2842 2810"/>
                  <a:gd name="T123" fmla="*/ 2842 h 145"/>
                  <a:gd name="T124" fmla="+- 0 3983 3875"/>
                  <a:gd name="T125" fmla="*/ T124 w 470"/>
                  <a:gd name="T126" fmla="+- 0 2840 2810"/>
                  <a:gd name="T127" fmla="*/ 2840 h 145"/>
                  <a:gd name="T128" fmla="+- 0 4018 3875"/>
                  <a:gd name="T129" fmla="*/ T128 w 470"/>
                  <a:gd name="T130" fmla="+- 0 2840 2810"/>
                  <a:gd name="T131" fmla="*/ 2840 h 145"/>
                  <a:gd name="T132" fmla="+- 0 4018 3875"/>
                  <a:gd name="T133" fmla="*/ T132 w 470"/>
                  <a:gd name="T134" fmla="+- 0 2839 2810"/>
                  <a:gd name="T135" fmla="*/ 2839 h 145"/>
                  <a:gd name="T136" fmla="+- 0 4008 3875"/>
                  <a:gd name="T137" fmla="*/ T136 w 470"/>
                  <a:gd name="T138" fmla="+- 0 2839 2810"/>
                  <a:gd name="T139" fmla="*/ 2839 h 145"/>
                  <a:gd name="T140" fmla="+- 0 4006 3875"/>
                  <a:gd name="T141" fmla="*/ T140 w 470"/>
                  <a:gd name="T142" fmla="+- 0 2838 2810"/>
                  <a:gd name="T143" fmla="*/ 2838 h 145"/>
                  <a:gd name="T144" fmla="+- 0 3997 3875"/>
                  <a:gd name="T145" fmla="*/ T144 w 470"/>
                  <a:gd name="T146" fmla="+- 0 2836 2810"/>
                  <a:gd name="T147" fmla="*/ 2836 h 145"/>
                  <a:gd name="T148" fmla="+- 0 3992 3875"/>
                  <a:gd name="T149" fmla="*/ T148 w 470"/>
                  <a:gd name="T150" fmla="+- 0 2835 2810"/>
                  <a:gd name="T151"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Lst>
                <a:rect l="0" t="0" r="r" b="b"/>
                <a:pathLst>
                  <a:path w="470" h="145">
                    <a:moveTo>
                      <a:pt x="117" y="25"/>
                    </a:moveTo>
                    <a:lnTo>
                      <a:pt x="105" y="25"/>
                    </a:lnTo>
                    <a:lnTo>
                      <a:pt x="97" y="27"/>
                    </a:lnTo>
                    <a:lnTo>
                      <a:pt x="86" y="37"/>
                    </a:lnTo>
                    <a:lnTo>
                      <a:pt x="84" y="43"/>
                    </a:lnTo>
                    <a:lnTo>
                      <a:pt x="84" y="55"/>
                    </a:lnTo>
                    <a:lnTo>
                      <a:pt x="85" y="59"/>
                    </a:lnTo>
                    <a:lnTo>
                      <a:pt x="88" y="63"/>
                    </a:lnTo>
                    <a:lnTo>
                      <a:pt x="92" y="66"/>
                    </a:lnTo>
                    <a:lnTo>
                      <a:pt x="98" y="70"/>
                    </a:lnTo>
                    <a:lnTo>
                      <a:pt x="119" y="79"/>
                    </a:lnTo>
                    <a:lnTo>
                      <a:pt x="126" y="83"/>
                    </a:lnTo>
                    <a:lnTo>
                      <a:pt x="133" y="89"/>
                    </a:lnTo>
                    <a:lnTo>
                      <a:pt x="134" y="92"/>
                    </a:lnTo>
                    <a:lnTo>
                      <a:pt x="134" y="100"/>
                    </a:lnTo>
                    <a:lnTo>
                      <a:pt x="133" y="103"/>
                    </a:lnTo>
                    <a:lnTo>
                      <a:pt x="127" y="108"/>
                    </a:lnTo>
                    <a:lnTo>
                      <a:pt x="123" y="109"/>
                    </a:lnTo>
                    <a:lnTo>
                      <a:pt x="138" y="109"/>
                    </a:lnTo>
                    <a:lnTo>
                      <a:pt x="147" y="103"/>
                    </a:lnTo>
                    <a:lnTo>
                      <a:pt x="150" y="97"/>
                    </a:lnTo>
                    <a:lnTo>
                      <a:pt x="150" y="79"/>
                    </a:lnTo>
                    <a:lnTo>
                      <a:pt x="143" y="71"/>
                    </a:lnTo>
                    <a:lnTo>
                      <a:pt x="106" y="56"/>
                    </a:lnTo>
                    <a:lnTo>
                      <a:pt x="102" y="53"/>
                    </a:lnTo>
                    <a:lnTo>
                      <a:pt x="100" y="50"/>
                    </a:lnTo>
                    <a:lnTo>
                      <a:pt x="97" y="48"/>
                    </a:lnTo>
                    <a:lnTo>
                      <a:pt x="96" y="45"/>
                    </a:lnTo>
                    <a:lnTo>
                      <a:pt x="96" y="39"/>
                    </a:lnTo>
                    <a:lnTo>
                      <a:pt x="98" y="36"/>
                    </a:lnTo>
                    <a:lnTo>
                      <a:pt x="104" y="32"/>
                    </a:lnTo>
                    <a:lnTo>
                      <a:pt x="108" y="30"/>
                    </a:lnTo>
                    <a:lnTo>
                      <a:pt x="143" y="30"/>
                    </a:lnTo>
                    <a:lnTo>
                      <a:pt x="143" y="29"/>
                    </a:lnTo>
                    <a:lnTo>
                      <a:pt x="133" y="29"/>
                    </a:lnTo>
                    <a:lnTo>
                      <a:pt x="131" y="28"/>
                    </a:lnTo>
                    <a:lnTo>
                      <a:pt x="122" y="26"/>
                    </a:lnTo>
                    <a:lnTo>
                      <a:pt x="117"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8" name="Freeform 32"/>
              <p:cNvSpPr>
                <a:spLocks/>
              </p:cNvSpPr>
              <p:nvPr/>
            </p:nvSpPr>
            <p:spPr bwMode="auto">
              <a:xfrm>
                <a:off x="3875" y="2810"/>
                <a:ext cx="470" cy="145"/>
              </a:xfrm>
              <a:custGeom>
                <a:avLst/>
                <a:gdLst>
                  <a:gd name="T0" fmla="+- 0 4018 3875"/>
                  <a:gd name="T1" fmla="*/ T0 w 470"/>
                  <a:gd name="T2" fmla="+- 0 2840 2810"/>
                  <a:gd name="T3" fmla="*/ 2840 h 145"/>
                  <a:gd name="T4" fmla="+- 0 3994 3875"/>
                  <a:gd name="T5" fmla="*/ T4 w 470"/>
                  <a:gd name="T6" fmla="+- 0 2840 2810"/>
                  <a:gd name="T7" fmla="*/ 2840 h 145"/>
                  <a:gd name="T8" fmla="+- 0 4000 3875"/>
                  <a:gd name="T9" fmla="*/ T8 w 470"/>
                  <a:gd name="T10" fmla="+- 0 2842 2810"/>
                  <a:gd name="T11" fmla="*/ 2842 h 145"/>
                  <a:gd name="T12" fmla="+- 0 4008 3875"/>
                  <a:gd name="T13" fmla="*/ T12 w 470"/>
                  <a:gd name="T14" fmla="+- 0 2849 2810"/>
                  <a:gd name="T15" fmla="*/ 2849 h 145"/>
                  <a:gd name="T16" fmla="+- 0 4012 3875"/>
                  <a:gd name="T17" fmla="*/ T16 w 470"/>
                  <a:gd name="T18" fmla="+- 0 2855 2810"/>
                  <a:gd name="T19" fmla="*/ 2855 h 145"/>
                  <a:gd name="T20" fmla="+- 0 4014 3875"/>
                  <a:gd name="T21" fmla="*/ T20 w 470"/>
                  <a:gd name="T22" fmla="+- 0 2864 2810"/>
                  <a:gd name="T23" fmla="*/ 2864 h 145"/>
                  <a:gd name="T24" fmla="+- 0 4018 3875"/>
                  <a:gd name="T25" fmla="*/ T24 w 470"/>
                  <a:gd name="T26" fmla="+- 0 2864 2810"/>
                  <a:gd name="T27" fmla="*/ 2864 h 145"/>
                  <a:gd name="T28" fmla="+- 0 4018 3875"/>
                  <a:gd name="T29" fmla="*/ T28 w 470"/>
                  <a:gd name="T30" fmla="+- 0 2840 2810"/>
                  <a:gd name="T31" fmla="*/ 2840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143" y="30"/>
                    </a:moveTo>
                    <a:lnTo>
                      <a:pt x="119" y="30"/>
                    </a:lnTo>
                    <a:lnTo>
                      <a:pt x="125" y="32"/>
                    </a:lnTo>
                    <a:lnTo>
                      <a:pt x="133" y="39"/>
                    </a:lnTo>
                    <a:lnTo>
                      <a:pt x="137" y="45"/>
                    </a:lnTo>
                    <a:lnTo>
                      <a:pt x="139" y="54"/>
                    </a:lnTo>
                    <a:lnTo>
                      <a:pt x="143" y="54"/>
                    </a:lnTo>
                    <a:lnTo>
                      <a:pt x="143"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9" name="Freeform 31"/>
              <p:cNvSpPr>
                <a:spLocks/>
              </p:cNvSpPr>
              <p:nvPr/>
            </p:nvSpPr>
            <p:spPr bwMode="auto">
              <a:xfrm>
                <a:off x="3875" y="2810"/>
                <a:ext cx="470" cy="145"/>
              </a:xfrm>
              <a:custGeom>
                <a:avLst/>
                <a:gdLst>
                  <a:gd name="T0" fmla="+- 0 4018 3875"/>
                  <a:gd name="T1" fmla="*/ T0 w 470"/>
                  <a:gd name="T2" fmla="+- 0 2835 2810"/>
                  <a:gd name="T3" fmla="*/ 2835 h 145"/>
                  <a:gd name="T4" fmla="+- 0 4014 3875"/>
                  <a:gd name="T5" fmla="*/ T4 w 470"/>
                  <a:gd name="T6" fmla="+- 0 2835 2810"/>
                  <a:gd name="T7" fmla="*/ 2835 h 145"/>
                  <a:gd name="T8" fmla="+- 0 4013 3875"/>
                  <a:gd name="T9" fmla="*/ T8 w 470"/>
                  <a:gd name="T10" fmla="+- 0 2836 2810"/>
                  <a:gd name="T11" fmla="*/ 2836 h 145"/>
                  <a:gd name="T12" fmla="+- 0 4013 3875"/>
                  <a:gd name="T13" fmla="*/ T12 w 470"/>
                  <a:gd name="T14" fmla="+- 0 2837 2810"/>
                  <a:gd name="T15" fmla="*/ 2837 h 145"/>
                  <a:gd name="T16" fmla="+- 0 4011 3875"/>
                  <a:gd name="T17" fmla="*/ T16 w 470"/>
                  <a:gd name="T18" fmla="+- 0 2838 2810"/>
                  <a:gd name="T19" fmla="*/ 2838 h 145"/>
                  <a:gd name="T20" fmla="+- 0 4011 3875"/>
                  <a:gd name="T21" fmla="*/ T20 w 470"/>
                  <a:gd name="T22" fmla="+- 0 2839 2810"/>
                  <a:gd name="T23" fmla="*/ 2839 h 145"/>
                  <a:gd name="T24" fmla="+- 0 4018 3875"/>
                  <a:gd name="T25" fmla="*/ T24 w 470"/>
                  <a:gd name="T26" fmla="+- 0 2839 2810"/>
                  <a:gd name="T27" fmla="*/ 2839 h 145"/>
                  <a:gd name="T28" fmla="+- 0 4018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143" y="25"/>
                    </a:moveTo>
                    <a:lnTo>
                      <a:pt x="139" y="25"/>
                    </a:lnTo>
                    <a:lnTo>
                      <a:pt x="138" y="26"/>
                    </a:lnTo>
                    <a:lnTo>
                      <a:pt x="138" y="27"/>
                    </a:lnTo>
                    <a:lnTo>
                      <a:pt x="136" y="28"/>
                    </a:lnTo>
                    <a:lnTo>
                      <a:pt x="136" y="29"/>
                    </a:lnTo>
                    <a:lnTo>
                      <a:pt x="143" y="29"/>
                    </a:lnTo>
                    <a:lnTo>
                      <a:pt x="14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0" name="Freeform 30"/>
              <p:cNvSpPr>
                <a:spLocks/>
              </p:cNvSpPr>
              <p:nvPr/>
            </p:nvSpPr>
            <p:spPr bwMode="auto">
              <a:xfrm>
                <a:off x="3875" y="2810"/>
                <a:ext cx="470" cy="145"/>
              </a:xfrm>
              <a:custGeom>
                <a:avLst/>
                <a:gdLst>
                  <a:gd name="T0" fmla="+- 0 4096 3875"/>
                  <a:gd name="T1" fmla="*/ T0 w 470"/>
                  <a:gd name="T2" fmla="+- 0 2835 2810"/>
                  <a:gd name="T3" fmla="*/ 2835 h 145"/>
                  <a:gd name="T4" fmla="+- 0 4072 3875"/>
                  <a:gd name="T5" fmla="*/ T4 w 470"/>
                  <a:gd name="T6" fmla="+- 0 2835 2810"/>
                  <a:gd name="T7" fmla="*/ 2835 h 145"/>
                  <a:gd name="T8" fmla="+- 0 4061 3875"/>
                  <a:gd name="T9" fmla="*/ T8 w 470"/>
                  <a:gd name="T10" fmla="+- 0 2839 2810"/>
                  <a:gd name="T11" fmla="*/ 2839 h 145"/>
                  <a:gd name="T12" fmla="+- 0 4044 3875"/>
                  <a:gd name="T13" fmla="*/ T12 w 470"/>
                  <a:gd name="T14" fmla="+- 0 2855 2810"/>
                  <a:gd name="T15" fmla="*/ 2855 h 145"/>
                  <a:gd name="T16" fmla="+- 0 4040 3875"/>
                  <a:gd name="T17" fmla="*/ T16 w 470"/>
                  <a:gd name="T18" fmla="+- 0 2867 2810"/>
                  <a:gd name="T19" fmla="*/ 2867 h 145"/>
                  <a:gd name="T20" fmla="+- 0 4040 3875"/>
                  <a:gd name="T21" fmla="*/ T20 w 470"/>
                  <a:gd name="T22" fmla="+- 0 2894 2810"/>
                  <a:gd name="T23" fmla="*/ 2894 h 145"/>
                  <a:gd name="T24" fmla="+- 0 4044 3875"/>
                  <a:gd name="T25" fmla="*/ T24 w 470"/>
                  <a:gd name="T26" fmla="+- 0 2905 2810"/>
                  <a:gd name="T27" fmla="*/ 2905 h 145"/>
                  <a:gd name="T28" fmla="+- 0 4061 3875"/>
                  <a:gd name="T29" fmla="*/ T28 w 470"/>
                  <a:gd name="T30" fmla="+- 0 2921 2810"/>
                  <a:gd name="T31" fmla="*/ 2921 h 145"/>
                  <a:gd name="T32" fmla="+- 0 4071 3875"/>
                  <a:gd name="T33" fmla="*/ T32 w 470"/>
                  <a:gd name="T34" fmla="+- 0 2925 2810"/>
                  <a:gd name="T35" fmla="*/ 2925 h 145"/>
                  <a:gd name="T36" fmla="+- 0 4093 3875"/>
                  <a:gd name="T37" fmla="*/ T36 w 470"/>
                  <a:gd name="T38" fmla="+- 0 2925 2810"/>
                  <a:gd name="T39" fmla="*/ 2925 h 145"/>
                  <a:gd name="T40" fmla="+- 0 4102 3875"/>
                  <a:gd name="T41" fmla="*/ T40 w 470"/>
                  <a:gd name="T42" fmla="+- 0 2921 2810"/>
                  <a:gd name="T43" fmla="*/ 2921 h 145"/>
                  <a:gd name="T44" fmla="+- 0 4114 3875"/>
                  <a:gd name="T45" fmla="*/ T44 w 470"/>
                  <a:gd name="T46" fmla="+- 0 2910 2810"/>
                  <a:gd name="T47" fmla="*/ 2910 h 145"/>
                  <a:gd name="T48" fmla="+- 0 4081 3875"/>
                  <a:gd name="T49" fmla="*/ T48 w 470"/>
                  <a:gd name="T50" fmla="+- 0 2910 2810"/>
                  <a:gd name="T51" fmla="*/ 2910 h 145"/>
                  <a:gd name="T52" fmla="+- 0 4073 3875"/>
                  <a:gd name="T53" fmla="*/ T52 w 470"/>
                  <a:gd name="T54" fmla="+- 0 2906 2810"/>
                  <a:gd name="T55" fmla="*/ 2906 h 145"/>
                  <a:gd name="T56" fmla="+- 0 4059 3875"/>
                  <a:gd name="T57" fmla="*/ T56 w 470"/>
                  <a:gd name="T58" fmla="+- 0 2892 2810"/>
                  <a:gd name="T59" fmla="*/ 2892 h 145"/>
                  <a:gd name="T60" fmla="+- 0 4055 3875"/>
                  <a:gd name="T61" fmla="*/ T60 w 470"/>
                  <a:gd name="T62" fmla="+- 0 2882 2810"/>
                  <a:gd name="T63" fmla="*/ 2882 h 145"/>
                  <a:gd name="T64" fmla="+- 0 4055 3875"/>
                  <a:gd name="T65" fmla="*/ T64 w 470"/>
                  <a:gd name="T66" fmla="+- 0 2869 2810"/>
                  <a:gd name="T67" fmla="*/ 2869 h 145"/>
                  <a:gd name="T68" fmla="+- 0 4123 3875"/>
                  <a:gd name="T69" fmla="*/ T68 w 470"/>
                  <a:gd name="T70" fmla="+- 0 2869 2810"/>
                  <a:gd name="T71" fmla="*/ 2869 h 145"/>
                  <a:gd name="T72" fmla="+- 0 4123 3875"/>
                  <a:gd name="T73" fmla="*/ T72 w 470"/>
                  <a:gd name="T74" fmla="+- 0 2864 2810"/>
                  <a:gd name="T75" fmla="*/ 2864 h 145"/>
                  <a:gd name="T76" fmla="+- 0 4055 3875"/>
                  <a:gd name="T77" fmla="*/ T76 w 470"/>
                  <a:gd name="T78" fmla="+- 0 2864 2810"/>
                  <a:gd name="T79" fmla="*/ 2864 h 145"/>
                  <a:gd name="T80" fmla="+- 0 4056 3875"/>
                  <a:gd name="T81" fmla="*/ T80 w 470"/>
                  <a:gd name="T82" fmla="+- 0 2857 2810"/>
                  <a:gd name="T83" fmla="*/ 2857 h 145"/>
                  <a:gd name="T84" fmla="+- 0 4059 3875"/>
                  <a:gd name="T85" fmla="*/ T84 w 470"/>
                  <a:gd name="T86" fmla="+- 0 2851 2810"/>
                  <a:gd name="T87" fmla="*/ 2851 h 145"/>
                  <a:gd name="T88" fmla="+- 0 4068 3875"/>
                  <a:gd name="T89" fmla="*/ T88 w 470"/>
                  <a:gd name="T90" fmla="+- 0 2843 2810"/>
                  <a:gd name="T91" fmla="*/ 2843 h 145"/>
                  <a:gd name="T92" fmla="+- 0 4073 3875"/>
                  <a:gd name="T93" fmla="*/ T92 w 470"/>
                  <a:gd name="T94" fmla="+- 0 2841 2810"/>
                  <a:gd name="T95" fmla="*/ 2841 h 145"/>
                  <a:gd name="T96" fmla="+- 0 4109 3875"/>
                  <a:gd name="T97" fmla="*/ T96 w 470"/>
                  <a:gd name="T98" fmla="+- 0 2841 2810"/>
                  <a:gd name="T99" fmla="*/ 2841 h 145"/>
                  <a:gd name="T100" fmla="+- 0 4105 3875"/>
                  <a:gd name="T101" fmla="*/ T100 w 470"/>
                  <a:gd name="T102" fmla="+- 0 2838 2810"/>
                  <a:gd name="T103" fmla="*/ 2838 h 145"/>
                  <a:gd name="T104" fmla="+- 0 4096 3875"/>
                  <a:gd name="T105" fmla="*/ T104 w 470"/>
                  <a:gd name="T106" fmla="+- 0 2835 2810"/>
                  <a:gd name="T107"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470" h="145">
                    <a:moveTo>
                      <a:pt x="221" y="25"/>
                    </a:moveTo>
                    <a:lnTo>
                      <a:pt x="197" y="25"/>
                    </a:lnTo>
                    <a:lnTo>
                      <a:pt x="186" y="29"/>
                    </a:lnTo>
                    <a:lnTo>
                      <a:pt x="169" y="45"/>
                    </a:lnTo>
                    <a:lnTo>
                      <a:pt x="165" y="57"/>
                    </a:lnTo>
                    <a:lnTo>
                      <a:pt x="165" y="84"/>
                    </a:lnTo>
                    <a:lnTo>
                      <a:pt x="169" y="95"/>
                    </a:lnTo>
                    <a:lnTo>
                      <a:pt x="186" y="111"/>
                    </a:lnTo>
                    <a:lnTo>
                      <a:pt x="196" y="115"/>
                    </a:lnTo>
                    <a:lnTo>
                      <a:pt x="218" y="115"/>
                    </a:lnTo>
                    <a:lnTo>
                      <a:pt x="227" y="111"/>
                    </a:lnTo>
                    <a:lnTo>
                      <a:pt x="239" y="100"/>
                    </a:lnTo>
                    <a:lnTo>
                      <a:pt x="206" y="100"/>
                    </a:lnTo>
                    <a:lnTo>
                      <a:pt x="198" y="96"/>
                    </a:lnTo>
                    <a:lnTo>
                      <a:pt x="184" y="82"/>
                    </a:lnTo>
                    <a:lnTo>
                      <a:pt x="180" y="72"/>
                    </a:lnTo>
                    <a:lnTo>
                      <a:pt x="180" y="59"/>
                    </a:lnTo>
                    <a:lnTo>
                      <a:pt x="248" y="59"/>
                    </a:lnTo>
                    <a:lnTo>
                      <a:pt x="248" y="54"/>
                    </a:lnTo>
                    <a:lnTo>
                      <a:pt x="180" y="54"/>
                    </a:lnTo>
                    <a:lnTo>
                      <a:pt x="181" y="47"/>
                    </a:lnTo>
                    <a:lnTo>
                      <a:pt x="184" y="41"/>
                    </a:lnTo>
                    <a:lnTo>
                      <a:pt x="193" y="33"/>
                    </a:lnTo>
                    <a:lnTo>
                      <a:pt x="198" y="31"/>
                    </a:lnTo>
                    <a:lnTo>
                      <a:pt x="234" y="31"/>
                    </a:lnTo>
                    <a:lnTo>
                      <a:pt x="230" y="28"/>
                    </a:lnTo>
                    <a:lnTo>
                      <a:pt x="22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1" name="Freeform 29"/>
              <p:cNvSpPr>
                <a:spLocks/>
              </p:cNvSpPr>
              <p:nvPr/>
            </p:nvSpPr>
            <p:spPr bwMode="auto">
              <a:xfrm>
                <a:off x="3875" y="2810"/>
                <a:ext cx="470" cy="145"/>
              </a:xfrm>
              <a:custGeom>
                <a:avLst/>
                <a:gdLst>
                  <a:gd name="T0" fmla="+- 0 4119 3875"/>
                  <a:gd name="T1" fmla="*/ T0 w 470"/>
                  <a:gd name="T2" fmla="+- 0 2890 2810"/>
                  <a:gd name="T3" fmla="*/ 2890 h 145"/>
                  <a:gd name="T4" fmla="+- 0 4116 3875"/>
                  <a:gd name="T5" fmla="*/ T4 w 470"/>
                  <a:gd name="T6" fmla="+- 0 2897 2810"/>
                  <a:gd name="T7" fmla="*/ 2897 h 145"/>
                  <a:gd name="T8" fmla="+- 0 4112 3875"/>
                  <a:gd name="T9" fmla="*/ T8 w 470"/>
                  <a:gd name="T10" fmla="+- 0 2902 2810"/>
                  <a:gd name="T11" fmla="*/ 2902 h 145"/>
                  <a:gd name="T12" fmla="+- 0 4103 3875"/>
                  <a:gd name="T13" fmla="*/ T12 w 470"/>
                  <a:gd name="T14" fmla="+- 0 2908 2810"/>
                  <a:gd name="T15" fmla="*/ 2908 h 145"/>
                  <a:gd name="T16" fmla="+- 0 4097 3875"/>
                  <a:gd name="T17" fmla="*/ T16 w 470"/>
                  <a:gd name="T18" fmla="+- 0 2910 2810"/>
                  <a:gd name="T19" fmla="*/ 2910 h 145"/>
                  <a:gd name="T20" fmla="+- 0 4114 3875"/>
                  <a:gd name="T21" fmla="*/ T20 w 470"/>
                  <a:gd name="T22" fmla="+- 0 2910 2810"/>
                  <a:gd name="T23" fmla="*/ 2910 h 145"/>
                  <a:gd name="T24" fmla="+- 0 4117 3875"/>
                  <a:gd name="T25" fmla="*/ T24 w 470"/>
                  <a:gd name="T26" fmla="+- 0 2908 2810"/>
                  <a:gd name="T27" fmla="*/ 2908 h 145"/>
                  <a:gd name="T28" fmla="+- 0 4121 3875"/>
                  <a:gd name="T29" fmla="*/ T28 w 470"/>
                  <a:gd name="T30" fmla="+- 0 2900 2810"/>
                  <a:gd name="T31" fmla="*/ 2900 h 145"/>
                  <a:gd name="T32" fmla="+- 0 4123 3875"/>
                  <a:gd name="T33" fmla="*/ T32 w 470"/>
                  <a:gd name="T34" fmla="+- 0 2891 2810"/>
                  <a:gd name="T35" fmla="*/ 2891 h 145"/>
                  <a:gd name="T36" fmla="+- 0 4119 3875"/>
                  <a:gd name="T37" fmla="*/ T36 w 470"/>
                  <a:gd name="T38" fmla="+- 0 2890 2810"/>
                  <a:gd name="T39" fmla="*/ 2890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470" h="145">
                    <a:moveTo>
                      <a:pt x="244" y="80"/>
                    </a:moveTo>
                    <a:lnTo>
                      <a:pt x="241" y="87"/>
                    </a:lnTo>
                    <a:lnTo>
                      <a:pt x="237" y="92"/>
                    </a:lnTo>
                    <a:lnTo>
                      <a:pt x="228" y="98"/>
                    </a:lnTo>
                    <a:lnTo>
                      <a:pt x="222" y="100"/>
                    </a:lnTo>
                    <a:lnTo>
                      <a:pt x="239" y="100"/>
                    </a:lnTo>
                    <a:lnTo>
                      <a:pt x="242" y="98"/>
                    </a:lnTo>
                    <a:lnTo>
                      <a:pt x="246" y="90"/>
                    </a:lnTo>
                    <a:lnTo>
                      <a:pt x="248" y="81"/>
                    </a:lnTo>
                    <a:lnTo>
                      <a:pt x="244"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2" name="Freeform 28"/>
              <p:cNvSpPr>
                <a:spLocks/>
              </p:cNvSpPr>
              <p:nvPr/>
            </p:nvSpPr>
            <p:spPr bwMode="auto">
              <a:xfrm>
                <a:off x="3875" y="2810"/>
                <a:ext cx="470" cy="145"/>
              </a:xfrm>
              <a:custGeom>
                <a:avLst/>
                <a:gdLst>
                  <a:gd name="T0" fmla="+- 0 4109 3875"/>
                  <a:gd name="T1" fmla="*/ T0 w 470"/>
                  <a:gd name="T2" fmla="+- 0 2841 2810"/>
                  <a:gd name="T3" fmla="*/ 2841 h 145"/>
                  <a:gd name="T4" fmla="+- 0 4083 3875"/>
                  <a:gd name="T5" fmla="*/ T4 w 470"/>
                  <a:gd name="T6" fmla="+- 0 2841 2810"/>
                  <a:gd name="T7" fmla="*/ 2841 h 145"/>
                  <a:gd name="T8" fmla="+- 0 4087 3875"/>
                  <a:gd name="T9" fmla="*/ T8 w 470"/>
                  <a:gd name="T10" fmla="+- 0 2842 2810"/>
                  <a:gd name="T11" fmla="*/ 2842 h 145"/>
                  <a:gd name="T12" fmla="+- 0 4094 3875"/>
                  <a:gd name="T13" fmla="*/ T12 w 470"/>
                  <a:gd name="T14" fmla="+- 0 2846 2810"/>
                  <a:gd name="T15" fmla="*/ 2846 h 145"/>
                  <a:gd name="T16" fmla="+- 0 4100 3875"/>
                  <a:gd name="T17" fmla="*/ T16 w 470"/>
                  <a:gd name="T18" fmla="+- 0 2864 2810"/>
                  <a:gd name="T19" fmla="*/ 2864 h 145"/>
                  <a:gd name="T20" fmla="+- 0 4123 3875"/>
                  <a:gd name="T21" fmla="*/ T20 w 470"/>
                  <a:gd name="T22" fmla="+- 0 2864 2810"/>
                  <a:gd name="T23" fmla="*/ 2864 h 145"/>
                  <a:gd name="T24" fmla="+- 0 4122 3875"/>
                  <a:gd name="T25" fmla="*/ T24 w 470"/>
                  <a:gd name="T26" fmla="+- 0 2859 2810"/>
                  <a:gd name="T27" fmla="*/ 2859 h 145"/>
                  <a:gd name="T28" fmla="+- 0 4119 3875"/>
                  <a:gd name="T29" fmla="*/ T28 w 470"/>
                  <a:gd name="T30" fmla="+- 0 2851 2810"/>
                  <a:gd name="T31" fmla="*/ 2851 h 145"/>
                  <a:gd name="T32" fmla="+- 0 4109 3875"/>
                  <a:gd name="T33" fmla="*/ T32 w 470"/>
                  <a:gd name="T34" fmla="+- 0 2841 2810"/>
                  <a:gd name="T35" fmla="*/ 284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234" y="31"/>
                    </a:moveTo>
                    <a:lnTo>
                      <a:pt x="208" y="31"/>
                    </a:lnTo>
                    <a:lnTo>
                      <a:pt x="212" y="32"/>
                    </a:lnTo>
                    <a:lnTo>
                      <a:pt x="219" y="36"/>
                    </a:lnTo>
                    <a:lnTo>
                      <a:pt x="225" y="54"/>
                    </a:lnTo>
                    <a:lnTo>
                      <a:pt x="248" y="54"/>
                    </a:lnTo>
                    <a:lnTo>
                      <a:pt x="247" y="49"/>
                    </a:lnTo>
                    <a:lnTo>
                      <a:pt x="244" y="41"/>
                    </a:lnTo>
                    <a:lnTo>
                      <a:pt x="234"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3" name="Freeform 27"/>
              <p:cNvSpPr>
                <a:spLocks/>
              </p:cNvSpPr>
              <p:nvPr/>
            </p:nvSpPr>
            <p:spPr bwMode="auto">
              <a:xfrm>
                <a:off x="3875" y="2810"/>
                <a:ext cx="470" cy="145"/>
              </a:xfrm>
              <a:custGeom>
                <a:avLst/>
                <a:gdLst>
                  <a:gd name="T0" fmla="+- 0 4181 3875"/>
                  <a:gd name="T1" fmla="*/ T0 w 470"/>
                  <a:gd name="T2" fmla="+- 0 2919 2810"/>
                  <a:gd name="T3" fmla="*/ 2919 h 145"/>
                  <a:gd name="T4" fmla="+- 0 4133 3875"/>
                  <a:gd name="T5" fmla="*/ T4 w 470"/>
                  <a:gd name="T6" fmla="+- 0 2919 2810"/>
                  <a:gd name="T7" fmla="*/ 2919 h 145"/>
                  <a:gd name="T8" fmla="+- 0 4133 3875"/>
                  <a:gd name="T9" fmla="*/ T8 w 470"/>
                  <a:gd name="T10" fmla="+- 0 2922 2810"/>
                  <a:gd name="T11" fmla="*/ 2922 h 145"/>
                  <a:gd name="T12" fmla="+- 0 4181 3875"/>
                  <a:gd name="T13" fmla="*/ T12 w 470"/>
                  <a:gd name="T14" fmla="+- 0 2922 2810"/>
                  <a:gd name="T15" fmla="*/ 2922 h 145"/>
                  <a:gd name="T16" fmla="+- 0 4181 3875"/>
                  <a:gd name="T17" fmla="*/ T16 w 470"/>
                  <a:gd name="T18" fmla="+- 0 2919 2810"/>
                  <a:gd name="T19" fmla="*/ 2919 h 145"/>
                </a:gdLst>
                <a:ahLst/>
                <a:cxnLst>
                  <a:cxn ang="0">
                    <a:pos x="T1" y="T3"/>
                  </a:cxn>
                  <a:cxn ang="0">
                    <a:pos x="T5" y="T7"/>
                  </a:cxn>
                  <a:cxn ang="0">
                    <a:pos x="T9" y="T11"/>
                  </a:cxn>
                  <a:cxn ang="0">
                    <a:pos x="T13" y="T15"/>
                  </a:cxn>
                  <a:cxn ang="0">
                    <a:pos x="T17" y="T19"/>
                  </a:cxn>
                </a:cxnLst>
                <a:rect l="0" t="0" r="r" b="b"/>
                <a:pathLst>
                  <a:path w="470" h="145">
                    <a:moveTo>
                      <a:pt x="306" y="109"/>
                    </a:moveTo>
                    <a:lnTo>
                      <a:pt x="258" y="109"/>
                    </a:lnTo>
                    <a:lnTo>
                      <a:pt x="258" y="112"/>
                    </a:lnTo>
                    <a:lnTo>
                      <a:pt x="306" y="112"/>
                    </a:lnTo>
                    <a:lnTo>
                      <a:pt x="306"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4" name="Freeform 26"/>
              <p:cNvSpPr>
                <a:spLocks/>
              </p:cNvSpPr>
              <p:nvPr/>
            </p:nvSpPr>
            <p:spPr bwMode="auto">
              <a:xfrm>
                <a:off x="3875" y="2810"/>
                <a:ext cx="470" cy="145"/>
              </a:xfrm>
              <a:custGeom>
                <a:avLst/>
                <a:gdLst>
                  <a:gd name="T0" fmla="+- 0 4238 3875"/>
                  <a:gd name="T1" fmla="*/ T0 w 470"/>
                  <a:gd name="T2" fmla="+- 0 2919 2810"/>
                  <a:gd name="T3" fmla="*/ 2919 h 145"/>
                  <a:gd name="T4" fmla="+- 0 4190 3875"/>
                  <a:gd name="T5" fmla="*/ T4 w 470"/>
                  <a:gd name="T6" fmla="+- 0 2919 2810"/>
                  <a:gd name="T7" fmla="*/ 2919 h 145"/>
                  <a:gd name="T8" fmla="+- 0 4190 3875"/>
                  <a:gd name="T9" fmla="*/ T8 w 470"/>
                  <a:gd name="T10" fmla="+- 0 2922 2810"/>
                  <a:gd name="T11" fmla="*/ 2922 h 145"/>
                  <a:gd name="T12" fmla="+- 0 4238 3875"/>
                  <a:gd name="T13" fmla="*/ T12 w 470"/>
                  <a:gd name="T14" fmla="+- 0 2922 2810"/>
                  <a:gd name="T15" fmla="*/ 2922 h 145"/>
                  <a:gd name="T16" fmla="+- 0 4238 3875"/>
                  <a:gd name="T17" fmla="*/ T16 w 470"/>
                  <a:gd name="T18" fmla="+- 0 2919 2810"/>
                  <a:gd name="T19" fmla="*/ 2919 h 145"/>
                </a:gdLst>
                <a:ahLst/>
                <a:cxnLst>
                  <a:cxn ang="0">
                    <a:pos x="T1" y="T3"/>
                  </a:cxn>
                  <a:cxn ang="0">
                    <a:pos x="T5" y="T7"/>
                  </a:cxn>
                  <a:cxn ang="0">
                    <a:pos x="T9" y="T11"/>
                  </a:cxn>
                  <a:cxn ang="0">
                    <a:pos x="T13" y="T15"/>
                  </a:cxn>
                  <a:cxn ang="0">
                    <a:pos x="T17" y="T19"/>
                  </a:cxn>
                </a:cxnLst>
                <a:rect l="0" t="0" r="r" b="b"/>
                <a:pathLst>
                  <a:path w="470" h="145">
                    <a:moveTo>
                      <a:pt x="363" y="109"/>
                    </a:moveTo>
                    <a:lnTo>
                      <a:pt x="315" y="109"/>
                    </a:lnTo>
                    <a:lnTo>
                      <a:pt x="315" y="112"/>
                    </a:lnTo>
                    <a:lnTo>
                      <a:pt x="363" y="112"/>
                    </a:lnTo>
                    <a:lnTo>
                      <a:pt x="363"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5" name="Freeform 25"/>
              <p:cNvSpPr>
                <a:spLocks/>
              </p:cNvSpPr>
              <p:nvPr/>
            </p:nvSpPr>
            <p:spPr bwMode="auto">
              <a:xfrm>
                <a:off x="3875" y="2810"/>
                <a:ext cx="470" cy="145"/>
              </a:xfrm>
              <a:custGeom>
                <a:avLst/>
                <a:gdLst>
                  <a:gd name="T0" fmla="+- 0 4166 3875"/>
                  <a:gd name="T1" fmla="*/ T0 w 470"/>
                  <a:gd name="T2" fmla="+- 0 2847 2810"/>
                  <a:gd name="T3" fmla="*/ 2847 h 145"/>
                  <a:gd name="T4" fmla="+- 0 4142 3875"/>
                  <a:gd name="T5" fmla="*/ T4 w 470"/>
                  <a:gd name="T6" fmla="+- 0 2847 2810"/>
                  <a:gd name="T7" fmla="*/ 2847 h 145"/>
                  <a:gd name="T8" fmla="+- 0 4144 3875"/>
                  <a:gd name="T9" fmla="*/ T8 w 470"/>
                  <a:gd name="T10" fmla="+- 0 2848 2810"/>
                  <a:gd name="T11" fmla="*/ 2848 h 145"/>
                  <a:gd name="T12" fmla="+- 0 4146 3875"/>
                  <a:gd name="T13" fmla="*/ T12 w 470"/>
                  <a:gd name="T14" fmla="+- 0 2849 2810"/>
                  <a:gd name="T15" fmla="*/ 2849 h 145"/>
                  <a:gd name="T16" fmla="+- 0 4147 3875"/>
                  <a:gd name="T17" fmla="*/ T16 w 470"/>
                  <a:gd name="T18" fmla="+- 0 2851 2810"/>
                  <a:gd name="T19" fmla="*/ 2851 h 145"/>
                  <a:gd name="T20" fmla="+- 0 4148 3875"/>
                  <a:gd name="T21" fmla="*/ T20 w 470"/>
                  <a:gd name="T22" fmla="+- 0 2855 2810"/>
                  <a:gd name="T23" fmla="*/ 2855 h 145"/>
                  <a:gd name="T24" fmla="+- 0 4148 3875"/>
                  <a:gd name="T25" fmla="*/ T24 w 470"/>
                  <a:gd name="T26" fmla="+- 0 2858 2810"/>
                  <a:gd name="T27" fmla="*/ 2858 h 145"/>
                  <a:gd name="T28" fmla="+- 0 4148 3875"/>
                  <a:gd name="T29" fmla="*/ T28 w 470"/>
                  <a:gd name="T30" fmla="+- 0 2909 2810"/>
                  <a:gd name="T31" fmla="*/ 2909 h 145"/>
                  <a:gd name="T32" fmla="+- 0 4147 3875"/>
                  <a:gd name="T33" fmla="*/ T32 w 470"/>
                  <a:gd name="T34" fmla="+- 0 2914 2810"/>
                  <a:gd name="T35" fmla="*/ 2914 h 145"/>
                  <a:gd name="T36" fmla="+- 0 4144 3875"/>
                  <a:gd name="T37" fmla="*/ T36 w 470"/>
                  <a:gd name="T38" fmla="+- 0 2918 2810"/>
                  <a:gd name="T39" fmla="*/ 2918 h 145"/>
                  <a:gd name="T40" fmla="+- 0 4140 3875"/>
                  <a:gd name="T41" fmla="*/ T40 w 470"/>
                  <a:gd name="T42" fmla="+- 0 2919 2810"/>
                  <a:gd name="T43" fmla="*/ 2919 h 145"/>
                  <a:gd name="T44" fmla="+- 0 4176 3875"/>
                  <a:gd name="T45" fmla="*/ T44 w 470"/>
                  <a:gd name="T46" fmla="+- 0 2919 2810"/>
                  <a:gd name="T47" fmla="*/ 2919 h 145"/>
                  <a:gd name="T48" fmla="+- 0 4173 3875"/>
                  <a:gd name="T49" fmla="*/ T48 w 470"/>
                  <a:gd name="T50" fmla="+- 0 2919 2810"/>
                  <a:gd name="T51" fmla="*/ 2919 h 145"/>
                  <a:gd name="T52" fmla="+- 0 4169 3875"/>
                  <a:gd name="T53" fmla="*/ T52 w 470"/>
                  <a:gd name="T54" fmla="+- 0 2917 2810"/>
                  <a:gd name="T55" fmla="*/ 2917 h 145"/>
                  <a:gd name="T56" fmla="+- 0 4168 3875"/>
                  <a:gd name="T57" fmla="*/ T56 w 470"/>
                  <a:gd name="T58" fmla="+- 0 2916 2810"/>
                  <a:gd name="T59" fmla="*/ 2916 h 145"/>
                  <a:gd name="T60" fmla="+- 0 4167 3875"/>
                  <a:gd name="T61" fmla="*/ T60 w 470"/>
                  <a:gd name="T62" fmla="+- 0 2914 2810"/>
                  <a:gd name="T63" fmla="*/ 2914 h 145"/>
                  <a:gd name="T64" fmla="+- 0 4166 3875"/>
                  <a:gd name="T65" fmla="*/ T64 w 470"/>
                  <a:gd name="T66" fmla="+- 0 2912 2810"/>
                  <a:gd name="T67" fmla="*/ 2912 h 145"/>
                  <a:gd name="T68" fmla="+- 0 4166 3875"/>
                  <a:gd name="T69" fmla="*/ T68 w 470"/>
                  <a:gd name="T70" fmla="+- 0 2909 2810"/>
                  <a:gd name="T71" fmla="*/ 2909 h 145"/>
                  <a:gd name="T72" fmla="+- 0 4166 3875"/>
                  <a:gd name="T73" fmla="*/ T72 w 470"/>
                  <a:gd name="T74" fmla="+- 0 2858 2810"/>
                  <a:gd name="T75" fmla="*/ 2858 h 145"/>
                  <a:gd name="T76" fmla="+- 0 4171 3875"/>
                  <a:gd name="T77" fmla="*/ T76 w 470"/>
                  <a:gd name="T78" fmla="+- 0 2853 2810"/>
                  <a:gd name="T79" fmla="*/ 2853 h 145"/>
                  <a:gd name="T80" fmla="+- 0 4166 3875"/>
                  <a:gd name="T81" fmla="*/ T80 w 470"/>
                  <a:gd name="T82" fmla="+- 0 2853 2810"/>
                  <a:gd name="T83" fmla="*/ 2853 h 145"/>
                  <a:gd name="T84" fmla="+- 0 4166 3875"/>
                  <a:gd name="T85" fmla="*/ T84 w 470"/>
                  <a:gd name="T86" fmla="+- 0 2847 2810"/>
                  <a:gd name="T87" fmla="*/ 2847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470" h="145">
                    <a:moveTo>
                      <a:pt x="291" y="37"/>
                    </a:moveTo>
                    <a:lnTo>
                      <a:pt x="267" y="37"/>
                    </a:lnTo>
                    <a:lnTo>
                      <a:pt x="269" y="38"/>
                    </a:lnTo>
                    <a:lnTo>
                      <a:pt x="271" y="39"/>
                    </a:lnTo>
                    <a:lnTo>
                      <a:pt x="272" y="41"/>
                    </a:lnTo>
                    <a:lnTo>
                      <a:pt x="273" y="45"/>
                    </a:lnTo>
                    <a:lnTo>
                      <a:pt x="273" y="48"/>
                    </a:lnTo>
                    <a:lnTo>
                      <a:pt x="273" y="99"/>
                    </a:lnTo>
                    <a:lnTo>
                      <a:pt x="272" y="104"/>
                    </a:lnTo>
                    <a:lnTo>
                      <a:pt x="269" y="108"/>
                    </a:lnTo>
                    <a:lnTo>
                      <a:pt x="265" y="109"/>
                    </a:lnTo>
                    <a:lnTo>
                      <a:pt x="301" y="109"/>
                    </a:lnTo>
                    <a:lnTo>
                      <a:pt x="298" y="109"/>
                    </a:lnTo>
                    <a:lnTo>
                      <a:pt x="294" y="107"/>
                    </a:lnTo>
                    <a:lnTo>
                      <a:pt x="293" y="106"/>
                    </a:lnTo>
                    <a:lnTo>
                      <a:pt x="292" y="104"/>
                    </a:lnTo>
                    <a:lnTo>
                      <a:pt x="291" y="102"/>
                    </a:lnTo>
                    <a:lnTo>
                      <a:pt x="291" y="99"/>
                    </a:lnTo>
                    <a:lnTo>
                      <a:pt x="291" y="48"/>
                    </a:lnTo>
                    <a:lnTo>
                      <a:pt x="296" y="43"/>
                    </a:lnTo>
                    <a:lnTo>
                      <a:pt x="291" y="43"/>
                    </a:lnTo>
                    <a:lnTo>
                      <a:pt x="291"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6" name="Freeform 24"/>
              <p:cNvSpPr>
                <a:spLocks/>
              </p:cNvSpPr>
              <p:nvPr/>
            </p:nvSpPr>
            <p:spPr bwMode="auto">
              <a:xfrm>
                <a:off x="3875" y="2810"/>
                <a:ext cx="470" cy="145"/>
              </a:xfrm>
              <a:custGeom>
                <a:avLst/>
                <a:gdLst>
                  <a:gd name="T0" fmla="+- 0 4220 3875"/>
                  <a:gd name="T1" fmla="*/ T0 w 470"/>
                  <a:gd name="T2" fmla="+- 0 2846 2810"/>
                  <a:gd name="T3" fmla="*/ 2846 h 145"/>
                  <a:gd name="T4" fmla="+- 0 4196 3875"/>
                  <a:gd name="T5" fmla="*/ T4 w 470"/>
                  <a:gd name="T6" fmla="+- 0 2846 2810"/>
                  <a:gd name="T7" fmla="*/ 2846 h 145"/>
                  <a:gd name="T8" fmla="+- 0 4200 3875"/>
                  <a:gd name="T9" fmla="*/ T8 w 470"/>
                  <a:gd name="T10" fmla="+- 0 2848 2810"/>
                  <a:gd name="T11" fmla="*/ 2848 h 145"/>
                  <a:gd name="T12" fmla="+- 0 4205 3875"/>
                  <a:gd name="T13" fmla="*/ T12 w 470"/>
                  <a:gd name="T14" fmla="+- 0 2855 2810"/>
                  <a:gd name="T15" fmla="*/ 2855 h 145"/>
                  <a:gd name="T16" fmla="+- 0 4206 3875"/>
                  <a:gd name="T17" fmla="*/ T16 w 470"/>
                  <a:gd name="T18" fmla="+- 0 2859 2810"/>
                  <a:gd name="T19" fmla="*/ 2859 h 145"/>
                  <a:gd name="T20" fmla="+- 0 4206 3875"/>
                  <a:gd name="T21" fmla="*/ T20 w 470"/>
                  <a:gd name="T22" fmla="+- 0 2911 2810"/>
                  <a:gd name="T23" fmla="*/ 2911 h 145"/>
                  <a:gd name="T24" fmla="+- 0 4205 3875"/>
                  <a:gd name="T25" fmla="*/ T24 w 470"/>
                  <a:gd name="T26" fmla="+- 0 2914 2810"/>
                  <a:gd name="T27" fmla="*/ 2914 h 145"/>
                  <a:gd name="T28" fmla="+- 0 4204 3875"/>
                  <a:gd name="T29" fmla="*/ T28 w 470"/>
                  <a:gd name="T30" fmla="+- 0 2916 2810"/>
                  <a:gd name="T31" fmla="*/ 2916 h 145"/>
                  <a:gd name="T32" fmla="+- 0 4200 3875"/>
                  <a:gd name="T33" fmla="*/ T32 w 470"/>
                  <a:gd name="T34" fmla="+- 0 2918 2810"/>
                  <a:gd name="T35" fmla="*/ 2918 h 145"/>
                  <a:gd name="T36" fmla="+- 0 4197 3875"/>
                  <a:gd name="T37" fmla="*/ T36 w 470"/>
                  <a:gd name="T38" fmla="+- 0 2919 2810"/>
                  <a:gd name="T39" fmla="*/ 2919 h 145"/>
                  <a:gd name="T40" fmla="+- 0 4234 3875"/>
                  <a:gd name="T41" fmla="*/ T40 w 470"/>
                  <a:gd name="T42" fmla="+- 0 2919 2810"/>
                  <a:gd name="T43" fmla="*/ 2919 h 145"/>
                  <a:gd name="T44" fmla="+- 0 4224 3875"/>
                  <a:gd name="T45" fmla="*/ T44 w 470"/>
                  <a:gd name="T46" fmla="+- 0 2859 2810"/>
                  <a:gd name="T47" fmla="*/ 2859 h 145"/>
                  <a:gd name="T48" fmla="+- 0 4223 3875"/>
                  <a:gd name="T49" fmla="*/ T48 w 470"/>
                  <a:gd name="T50" fmla="+- 0 2854 2810"/>
                  <a:gd name="T51" fmla="*/ 2854 h 145"/>
                  <a:gd name="T52" fmla="+- 0 4220 3875"/>
                  <a:gd name="T53" fmla="*/ T52 w 470"/>
                  <a:gd name="T54" fmla="+- 0 2846 2810"/>
                  <a:gd name="T55" fmla="*/ 2846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470" h="145">
                    <a:moveTo>
                      <a:pt x="345" y="36"/>
                    </a:moveTo>
                    <a:lnTo>
                      <a:pt x="321" y="36"/>
                    </a:lnTo>
                    <a:lnTo>
                      <a:pt x="325" y="38"/>
                    </a:lnTo>
                    <a:lnTo>
                      <a:pt x="330" y="45"/>
                    </a:lnTo>
                    <a:lnTo>
                      <a:pt x="331" y="49"/>
                    </a:lnTo>
                    <a:lnTo>
                      <a:pt x="331" y="101"/>
                    </a:lnTo>
                    <a:lnTo>
                      <a:pt x="330" y="104"/>
                    </a:lnTo>
                    <a:lnTo>
                      <a:pt x="329" y="106"/>
                    </a:lnTo>
                    <a:lnTo>
                      <a:pt x="325" y="108"/>
                    </a:lnTo>
                    <a:lnTo>
                      <a:pt x="322" y="109"/>
                    </a:lnTo>
                    <a:lnTo>
                      <a:pt x="359" y="109"/>
                    </a:lnTo>
                    <a:lnTo>
                      <a:pt x="349" y="49"/>
                    </a:lnTo>
                    <a:lnTo>
                      <a:pt x="348" y="44"/>
                    </a:lnTo>
                    <a:lnTo>
                      <a:pt x="345"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7" name="Freeform 23"/>
              <p:cNvSpPr>
                <a:spLocks/>
              </p:cNvSpPr>
              <p:nvPr/>
            </p:nvSpPr>
            <p:spPr bwMode="auto">
              <a:xfrm>
                <a:off x="3875" y="2810"/>
                <a:ext cx="470" cy="145"/>
              </a:xfrm>
              <a:custGeom>
                <a:avLst/>
                <a:gdLst>
                  <a:gd name="T0" fmla="+- 0 4204 3875"/>
                  <a:gd name="T1" fmla="*/ T0 w 470"/>
                  <a:gd name="T2" fmla="+- 0 2835 2810"/>
                  <a:gd name="T3" fmla="*/ 2835 h 145"/>
                  <a:gd name="T4" fmla="+- 0 4188 3875"/>
                  <a:gd name="T5" fmla="*/ T4 w 470"/>
                  <a:gd name="T6" fmla="+- 0 2835 2810"/>
                  <a:gd name="T7" fmla="*/ 2835 h 145"/>
                  <a:gd name="T8" fmla="+- 0 4177 3875"/>
                  <a:gd name="T9" fmla="*/ T8 w 470"/>
                  <a:gd name="T10" fmla="+- 0 2841 2810"/>
                  <a:gd name="T11" fmla="*/ 2841 h 145"/>
                  <a:gd name="T12" fmla="+- 0 4166 3875"/>
                  <a:gd name="T13" fmla="*/ T12 w 470"/>
                  <a:gd name="T14" fmla="+- 0 2853 2810"/>
                  <a:gd name="T15" fmla="*/ 2853 h 145"/>
                  <a:gd name="T16" fmla="+- 0 4171 3875"/>
                  <a:gd name="T17" fmla="*/ T16 w 470"/>
                  <a:gd name="T18" fmla="+- 0 2853 2810"/>
                  <a:gd name="T19" fmla="*/ 2853 h 145"/>
                  <a:gd name="T20" fmla="+- 0 4174 3875"/>
                  <a:gd name="T21" fmla="*/ T20 w 470"/>
                  <a:gd name="T22" fmla="+- 0 2850 2810"/>
                  <a:gd name="T23" fmla="*/ 2850 h 145"/>
                  <a:gd name="T24" fmla="+- 0 4182 3875"/>
                  <a:gd name="T25" fmla="*/ T24 w 470"/>
                  <a:gd name="T26" fmla="+- 0 2846 2810"/>
                  <a:gd name="T27" fmla="*/ 2846 h 145"/>
                  <a:gd name="T28" fmla="+- 0 4220 3875"/>
                  <a:gd name="T29" fmla="*/ T28 w 470"/>
                  <a:gd name="T30" fmla="+- 0 2846 2810"/>
                  <a:gd name="T31" fmla="*/ 2846 h 145"/>
                  <a:gd name="T32" fmla="+- 0 4219 3875"/>
                  <a:gd name="T33" fmla="*/ T32 w 470"/>
                  <a:gd name="T34" fmla="+- 0 2845 2810"/>
                  <a:gd name="T35" fmla="*/ 2845 h 145"/>
                  <a:gd name="T36" fmla="+- 0 4216 3875"/>
                  <a:gd name="T37" fmla="*/ T36 w 470"/>
                  <a:gd name="T38" fmla="+- 0 2841 2810"/>
                  <a:gd name="T39" fmla="*/ 2841 h 145"/>
                  <a:gd name="T40" fmla="+- 0 4208 3875"/>
                  <a:gd name="T41" fmla="*/ T40 w 470"/>
                  <a:gd name="T42" fmla="+- 0 2836 2810"/>
                  <a:gd name="T43" fmla="*/ 2836 h 145"/>
                  <a:gd name="T44" fmla="+- 0 4204 3875"/>
                  <a:gd name="T45" fmla="*/ T44 w 470"/>
                  <a:gd name="T46" fmla="+- 0 2835 2810"/>
                  <a:gd name="T47"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470" h="145">
                    <a:moveTo>
                      <a:pt x="329" y="25"/>
                    </a:moveTo>
                    <a:lnTo>
                      <a:pt x="313" y="25"/>
                    </a:lnTo>
                    <a:lnTo>
                      <a:pt x="302" y="31"/>
                    </a:lnTo>
                    <a:lnTo>
                      <a:pt x="291" y="43"/>
                    </a:lnTo>
                    <a:lnTo>
                      <a:pt x="296" y="43"/>
                    </a:lnTo>
                    <a:lnTo>
                      <a:pt x="299" y="40"/>
                    </a:lnTo>
                    <a:lnTo>
                      <a:pt x="307" y="36"/>
                    </a:lnTo>
                    <a:lnTo>
                      <a:pt x="345" y="36"/>
                    </a:lnTo>
                    <a:lnTo>
                      <a:pt x="344" y="35"/>
                    </a:lnTo>
                    <a:lnTo>
                      <a:pt x="341" y="31"/>
                    </a:lnTo>
                    <a:lnTo>
                      <a:pt x="333" y="26"/>
                    </a:lnTo>
                    <a:lnTo>
                      <a:pt x="329"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8" name="Freeform 22"/>
              <p:cNvSpPr>
                <a:spLocks/>
              </p:cNvSpPr>
              <p:nvPr/>
            </p:nvSpPr>
            <p:spPr bwMode="auto">
              <a:xfrm>
                <a:off x="3875" y="2810"/>
                <a:ext cx="470" cy="145"/>
              </a:xfrm>
              <a:custGeom>
                <a:avLst/>
                <a:gdLst>
                  <a:gd name="T0" fmla="+- 0 4166 3875"/>
                  <a:gd name="T1" fmla="*/ T0 w 470"/>
                  <a:gd name="T2" fmla="+- 0 2835 2810"/>
                  <a:gd name="T3" fmla="*/ 2835 h 145"/>
                  <a:gd name="T4" fmla="+- 0 4161 3875"/>
                  <a:gd name="T5" fmla="*/ T4 w 470"/>
                  <a:gd name="T6" fmla="+- 0 2835 2810"/>
                  <a:gd name="T7" fmla="*/ 2835 h 145"/>
                  <a:gd name="T8" fmla="+- 0 4132 3875"/>
                  <a:gd name="T9" fmla="*/ T8 w 470"/>
                  <a:gd name="T10" fmla="+- 0 2845 2810"/>
                  <a:gd name="T11" fmla="*/ 2845 h 145"/>
                  <a:gd name="T12" fmla="+- 0 4133 3875"/>
                  <a:gd name="T13" fmla="*/ T12 w 470"/>
                  <a:gd name="T14" fmla="+- 0 2849 2810"/>
                  <a:gd name="T15" fmla="*/ 2849 h 145"/>
                  <a:gd name="T16" fmla="+- 0 4136 3875"/>
                  <a:gd name="T17" fmla="*/ T16 w 470"/>
                  <a:gd name="T18" fmla="+- 0 2848 2810"/>
                  <a:gd name="T19" fmla="*/ 2848 h 145"/>
                  <a:gd name="T20" fmla="+- 0 4138 3875"/>
                  <a:gd name="T21" fmla="*/ T20 w 470"/>
                  <a:gd name="T22" fmla="+- 0 2847 2810"/>
                  <a:gd name="T23" fmla="*/ 2847 h 145"/>
                  <a:gd name="T24" fmla="+- 0 4166 3875"/>
                  <a:gd name="T25" fmla="*/ T24 w 470"/>
                  <a:gd name="T26" fmla="+- 0 2847 2810"/>
                  <a:gd name="T27" fmla="*/ 2847 h 145"/>
                  <a:gd name="T28" fmla="+- 0 4166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291" y="25"/>
                    </a:moveTo>
                    <a:lnTo>
                      <a:pt x="286" y="25"/>
                    </a:lnTo>
                    <a:lnTo>
                      <a:pt x="257" y="35"/>
                    </a:lnTo>
                    <a:lnTo>
                      <a:pt x="258" y="39"/>
                    </a:lnTo>
                    <a:lnTo>
                      <a:pt x="261" y="38"/>
                    </a:lnTo>
                    <a:lnTo>
                      <a:pt x="263" y="37"/>
                    </a:lnTo>
                    <a:lnTo>
                      <a:pt x="291" y="37"/>
                    </a:lnTo>
                    <a:lnTo>
                      <a:pt x="29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9" name="Freeform 21"/>
              <p:cNvSpPr>
                <a:spLocks/>
              </p:cNvSpPr>
              <p:nvPr/>
            </p:nvSpPr>
            <p:spPr bwMode="auto">
              <a:xfrm>
                <a:off x="3875" y="2810"/>
                <a:ext cx="470" cy="145"/>
              </a:xfrm>
              <a:custGeom>
                <a:avLst/>
                <a:gdLst>
                  <a:gd name="T0" fmla="+- 0 4274 3875"/>
                  <a:gd name="T1" fmla="*/ T0 w 470"/>
                  <a:gd name="T2" fmla="+- 0 2844 2810"/>
                  <a:gd name="T3" fmla="*/ 2844 h 145"/>
                  <a:gd name="T4" fmla="+- 0 4256 3875"/>
                  <a:gd name="T5" fmla="*/ T4 w 470"/>
                  <a:gd name="T6" fmla="+- 0 2844 2810"/>
                  <a:gd name="T7" fmla="*/ 2844 h 145"/>
                  <a:gd name="T8" fmla="+- 0 4256 3875"/>
                  <a:gd name="T9" fmla="*/ T8 w 470"/>
                  <a:gd name="T10" fmla="+- 0 2908 2810"/>
                  <a:gd name="T11" fmla="*/ 2908 h 145"/>
                  <a:gd name="T12" fmla="+- 0 4271 3875"/>
                  <a:gd name="T13" fmla="*/ T12 w 470"/>
                  <a:gd name="T14" fmla="+- 0 2924 2810"/>
                  <a:gd name="T15" fmla="*/ 2924 h 145"/>
                  <a:gd name="T16" fmla="+- 0 4280 3875"/>
                  <a:gd name="T17" fmla="*/ T16 w 470"/>
                  <a:gd name="T18" fmla="+- 0 2924 2810"/>
                  <a:gd name="T19" fmla="*/ 2924 h 145"/>
                  <a:gd name="T20" fmla="+- 0 4284 3875"/>
                  <a:gd name="T21" fmla="*/ T20 w 470"/>
                  <a:gd name="T22" fmla="+- 0 2922 2810"/>
                  <a:gd name="T23" fmla="*/ 2922 h 145"/>
                  <a:gd name="T24" fmla="+- 0 4293 3875"/>
                  <a:gd name="T25" fmla="*/ T24 w 470"/>
                  <a:gd name="T26" fmla="+- 0 2916 2810"/>
                  <a:gd name="T27" fmla="*/ 2916 h 145"/>
                  <a:gd name="T28" fmla="+- 0 4296 3875"/>
                  <a:gd name="T29" fmla="*/ T28 w 470"/>
                  <a:gd name="T30" fmla="+- 0 2913 2810"/>
                  <a:gd name="T31" fmla="*/ 2913 h 145"/>
                  <a:gd name="T32" fmla="+- 0 4280 3875"/>
                  <a:gd name="T33" fmla="*/ T32 w 470"/>
                  <a:gd name="T34" fmla="+- 0 2913 2810"/>
                  <a:gd name="T35" fmla="*/ 2913 h 145"/>
                  <a:gd name="T36" fmla="+- 0 4278 3875"/>
                  <a:gd name="T37" fmla="*/ T36 w 470"/>
                  <a:gd name="T38" fmla="+- 0 2912 2810"/>
                  <a:gd name="T39" fmla="*/ 2912 h 145"/>
                  <a:gd name="T40" fmla="+- 0 4274 3875"/>
                  <a:gd name="T41" fmla="*/ T40 w 470"/>
                  <a:gd name="T42" fmla="+- 0 2908 2810"/>
                  <a:gd name="T43" fmla="*/ 2908 h 145"/>
                  <a:gd name="T44" fmla="+- 0 4274 3875"/>
                  <a:gd name="T45" fmla="*/ T44 w 470"/>
                  <a:gd name="T46" fmla="+- 0 2904 2810"/>
                  <a:gd name="T47" fmla="*/ 2904 h 145"/>
                  <a:gd name="T48" fmla="+- 0 4274 3875"/>
                  <a:gd name="T49" fmla="*/ T48 w 470"/>
                  <a:gd name="T50" fmla="+- 0 2844 2810"/>
                  <a:gd name="T51" fmla="*/ 2844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399" y="34"/>
                    </a:moveTo>
                    <a:lnTo>
                      <a:pt x="381" y="34"/>
                    </a:lnTo>
                    <a:lnTo>
                      <a:pt x="381" y="98"/>
                    </a:lnTo>
                    <a:lnTo>
                      <a:pt x="396" y="114"/>
                    </a:lnTo>
                    <a:lnTo>
                      <a:pt x="405" y="114"/>
                    </a:lnTo>
                    <a:lnTo>
                      <a:pt x="409" y="112"/>
                    </a:lnTo>
                    <a:lnTo>
                      <a:pt x="418" y="106"/>
                    </a:lnTo>
                    <a:lnTo>
                      <a:pt x="421" y="103"/>
                    </a:lnTo>
                    <a:lnTo>
                      <a:pt x="405" y="103"/>
                    </a:lnTo>
                    <a:lnTo>
                      <a:pt x="403" y="102"/>
                    </a:lnTo>
                    <a:lnTo>
                      <a:pt x="399" y="98"/>
                    </a:lnTo>
                    <a:lnTo>
                      <a:pt x="399" y="94"/>
                    </a:lnTo>
                    <a:lnTo>
                      <a:pt x="399"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0" name="Freeform 20"/>
              <p:cNvSpPr>
                <a:spLocks/>
              </p:cNvSpPr>
              <p:nvPr/>
            </p:nvSpPr>
            <p:spPr bwMode="auto">
              <a:xfrm>
                <a:off x="3875" y="2810"/>
                <a:ext cx="470" cy="145"/>
              </a:xfrm>
              <a:custGeom>
                <a:avLst/>
                <a:gdLst>
                  <a:gd name="T0" fmla="+- 0 4299 3875"/>
                  <a:gd name="T1" fmla="*/ T0 w 470"/>
                  <a:gd name="T2" fmla="+- 0 2905 2810"/>
                  <a:gd name="T3" fmla="*/ 2905 h 145"/>
                  <a:gd name="T4" fmla="+- 0 4295 3875"/>
                  <a:gd name="T5" fmla="*/ T4 w 470"/>
                  <a:gd name="T6" fmla="+- 0 2905 2810"/>
                  <a:gd name="T7" fmla="*/ 2905 h 145"/>
                  <a:gd name="T8" fmla="+- 0 4294 3875"/>
                  <a:gd name="T9" fmla="*/ T8 w 470"/>
                  <a:gd name="T10" fmla="+- 0 2908 2810"/>
                  <a:gd name="T11" fmla="*/ 2908 h 145"/>
                  <a:gd name="T12" fmla="+- 0 4292 3875"/>
                  <a:gd name="T13" fmla="*/ T12 w 470"/>
                  <a:gd name="T14" fmla="+- 0 2910 2810"/>
                  <a:gd name="T15" fmla="*/ 2910 h 145"/>
                  <a:gd name="T16" fmla="+- 0 4288 3875"/>
                  <a:gd name="T17" fmla="*/ T16 w 470"/>
                  <a:gd name="T18" fmla="+- 0 2912 2810"/>
                  <a:gd name="T19" fmla="*/ 2912 h 145"/>
                  <a:gd name="T20" fmla="+- 0 4286 3875"/>
                  <a:gd name="T21" fmla="*/ T20 w 470"/>
                  <a:gd name="T22" fmla="+- 0 2913 2810"/>
                  <a:gd name="T23" fmla="*/ 2913 h 145"/>
                  <a:gd name="T24" fmla="+- 0 4296 3875"/>
                  <a:gd name="T25" fmla="*/ T24 w 470"/>
                  <a:gd name="T26" fmla="+- 0 2913 2810"/>
                  <a:gd name="T27" fmla="*/ 2913 h 145"/>
                  <a:gd name="T28" fmla="+- 0 4297 3875"/>
                  <a:gd name="T29" fmla="*/ T28 w 470"/>
                  <a:gd name="T30" fmla="+- 0 2912 2810"/>
                  <a:gd name="T31" fmla="*/ 2912 h 145"/>
                  <a:gd name="T32" fmla="+- 0 4299 3875"/>
                  <a:gd name="T33" fmla="*/ T32 w 470"/>
                  <a:gd name="T34" fmla="+- 0 2905 2810"/>
                  <a:gd name="T35" fmla="*/ 290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424" y="95"/>
                    </a:moveTo>
                    <a:lnTo>
                      <a:pt x="420" y="95"/>
                    </a:lnTo>
                    <a:lnTo>
                      <a:pt x="419" y="98"/>
                    </a:lnTo>
                    <a:lnTo>
                      <a:pt x="417" y="100"/>
                    </a:lnTo>
                    <a:lnTo>
                      <a:pt x="413" y="102"/>
                    </a:lnTo>
                    <a:lnTo>
                      <a:pt x="411" y="103"/>
                    </a:lnTo>
                    <a:lnTo>
                      <a:pt x="421" y="103"/>
                    </a:lnTo>
                    <a:lnTo>
                      <a:pt x="422" y="102"/>
                    </a:lnTo>
                    <a:lnTo>
                      <a:pt x="424" y="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1" name="Freeform 19"/>
              <p:cNvSpPr>
                <a:spLocks/>
              </p:cNvSpPr>
              <p:nvPr/>
            </p:nvSpPr>
            <p:spPr bwMode="auto">
              <a:xfrm>
                <a:off x="3875" y="2810"/>
                <a:ext cx="470" cy="145"/>
              </a:xfrm>
              <a:custGeom>
                <a:avLst/>
                <a:gdLst>
                  <a:gd name="T0" fmla="+- 0 4274 3875"/>
                  <a:gd name="T1" fmla="*/ T0 w 470"/>
                  <a:gd name="T2" fmla="+- 0 2810 2810"/>
                  <a:gd name="T3" fmla="*/ 2810 h 145"/>
                  <a:gd name="T4" fmla="+- 0 4270 3875"/>
                  <a:gd name="T5" fmla="*/ T4 w 470"/>
                  <a:gd name="T6" fmla="+- 0 2810 2810"/>
                  <a:gd name="T7" fmla="*/ 2810 h 145"/>
                  <a:gd name="T8" fmla="+- 0 4267 3875"/>
                  <a:gd name="T9" fmla="*/ T8 w 470"/>
                  <a:gd name="T10" fmla="+- 0 2816 2810"/>
                  <a:gd name="T11" fmla="*/ 2816 h 145"/>
                  <a:gd name="T12" fmla="+- 0 4265 3875"/>
                  <a:gd name="T13" fmla="*/ T12 w 470"/>
                  <a:gd name="T14" fmla="+- 0 2820 2810"/>
                  <a:gd name="T15" fmla="*/ 2820 h 145"/>
                  <a:gd name="T16" fmla="+- 0 4241 3875"/>
                  <a:gd name="T17" fmla="*/ T16 w 470"/>
                  <a:gd name="T18" fmla="+- 0 2841 2810"/>
                  <a:gd name="T19" fmla="*/ 2841 h 145"/>
                  <a:gd name="T20" fmla="+- 0 4241 3875"/>
                  <a:gd name="T21" fmla="*/ T20 w 470"/>
                  <a:gd name="T22" fmla="+- 0 2844 2810"/>
                  <a:gd name="T23" fmla="*/ 2844 h 145"/>
                  <a:gd name="T24" fmla="+- 0 4296 3875"/>
                  <a:gd name="T25" fmla="*/ T24 w 470"/>
                  <a:gd name="T26" fmla="+- 0 2844 2810"/>
                  <a:gd name="T27" fmla="*/ 2844 h 145"/>
                  <a:gd name="T28" fmla="+- 0 4296 3875"/>
                  <a:gd name="T29" fmla="*/ T28 w 470"/>
                  <a:gd name="T30" fmla="+- 0 2838 2810"/>
                  <a:gd name="T31" fmla="*/ 2838 h 145"/>
                  <a:gd name="T32" fmla="+- 0 4274 3875"/>
                  <a:gd name="T33" fmla="*/ T32 w 470"/>
                  <a:gd name="T34" fmla="+- 0 2838 2810"/>
                  <a:gd name="T35" fmla="*/ 2838 h 145"/>
                  <a:gd name="T36" fmla="+- 0 4274 3875"/>
                  <a:gd name="T37" fmla="*/ T36 w 470"/>
                  <a:gd name="T38" fmla="+- 0 2810 2810"/>
                  <a:gd name="T39" fmla="*/ 2810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470" h="145">
                    <a:moveTo>
                      <a:pt x="399" y="0"/>
                    </a:moveTo>
                    <a:lnTo>
                      <a:pt x="395" y="0"/>
                    </a:lnTo>
                    <a:lnTo>
                      <a:pt x="392" y="6"/>
                    </a:lnTo>
                    <a:lnTo>
                      <a:pt x="390" y="10"/>
                    </a:lnTo>
                    <a:lnTo>
                      <a:pt x="366" y="31"/>
                    </a:lnTo>
                    <a:lnTo>
                      <a:pt x="366" y="34"/>
                    </a:lnTo>
                    <a:lnTo>
                      <a:pt x="421" y="34"/>
                    </a:lnTo>
                    <a:lnTo>
                      <a:pt x="421" y="28"/>
                    </a:lnTo>
                    <a:lnTo>
                      <a:pt x="399" y="28"/>
                    </a:lnTo>
                    <a:lnTo>
                      <a:pt x="39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2" name="Freeform 18"/>
              <p:cNvSpPr>
                <a:spLocks/>
              </p:cNvSpPr>
              <p:nvPr/>
            </p:nvSpPr>
            <p:spPr bwMode="auto">
              <a:xfrm>
                <a:off x="3875" y="2810"/>
                <a:ext cx="470" cy="145"/>
              </a:xfrm>
              <a:custGeom>
                <a:avLst/>
                <a:gdLst>
                  <a:gd name="T0" fmla="+- 0 4344 3875"/>
                  <a:gd name="T1" fmla="*/ T0 w 470"/>
                  <a:gd name="T2" fmla="+- 0 2922 2810"/>
                  <a:gd name="T3" fmla="*/ 2922 h 145"/>
                  <a:gd name="T4" fmla="+- 0 4334 3875"/>
                  <a:gd name="T5" fmla="*/ T4 w 470"/>
                  <a:gd name="T6" fmla="+- 0 2922 2810"/>
                  <a:gd name="T7" fmla="*/ 2922 h 145"/>
                  <a:gd name="T8" fmla="+- 0 4334 3875"/>
                  <a:gd name="T9" fmla="*/ T8 w 470"/>
                  <a:gd name="T10" fmla="+- 0 2922 2810"/>
                  <a:gd name="T11" fmla="*/ 2922 h 145"/>
                  <a:gd name="T12" fmla="+- 0 4335 3875"/>
                  <a:gd name="T13" fmla="*/ T12 w 470"/>
                  <a:gd name="T14" fmla="+- 0 2924 2810"/>
                  <a:gd name="T15" fmla="*/ 2924 h 145"/>
                  <a:gd name="T16" fmla="+- 0 4335 3875"/>
                  <a:gd name="T17" fmla="*/ T16 w 470"/>
                  <a:gd name="T18" fmla="+- 0 2925 2810"/>
                  <a:gd name="T19" fmla="*/ 2925 h 145"/>
                  <a:gd name="T20" fmla="+- 0 4335 3875"/>
                  <a:gd name="T21" fmla="*/ T20 w 470"/>
                  <a:gd name="T22" fmla="+- 0 2931 2810"/>
                  <a:gd name="T23" fmla="*/ 2931 h 145"/>
                  <a:gd name="T24" fmla="+- 0 4333 3875"/>
                  <a:gd name="T25" fmla="*/ T24 w 470"/>
                  <a:gd name="T26" fmla="+- 0 2936 2810"/>
                  <a:gd name="T27" fmla="*/ 2936 h 145"/>
                  <a:gd name="T28" fmla="+- 0 4325 3875"/>
                  <a:gd name="T29" fmla="*/ T28 w 470"/>
                  <a:gd name="T30" fmla="+- 0 2944 2810"/>
                  <a:gd name="T31" fmla="*/ 2944 h 145"/>
                  <a:gd name="T32" fmla="+- 0 4320 3875"/>
                  <a:gd name="T33" fmla="*/ T32 w 470"/>
                  <a:gd name="T34" fmla="+- 0 2948 2810"/>
                  <a:gd name="T35" fmla="*/ 2948 h 145"/>
                  <a:gd name="T36" fmla="+- 0 4313 3875"/>
                  <a:gd name="T37" fmla="*/ T36 w 470"/>
                  <a:gd name="T38" fmla="+- 0 2950 2810"/>
                  <a:gd name="T39" fmla="*/ 2950 h 145"/>
                  <a:gd name="T40" fmla="+- 0 4313 3875"/>
                  <a:gd name="T41" fmla="*/ T40 w 470"/>
                  <a:gd name="T42" fmla="+- 0 2954 2810"/>
                  <a:gd name="T43" fmla="*/ 2954 h 145"/>
                  <a:gd name="T44" fmla="+- 0 4324 3875"/>
                  <a:gd name="T45" fmla="*/ T44 w 470"/>
                  <a:gd name="T46" fmla="+- 0 2951 2810"/>
                  <a:gd name="T47" fmla="*/ 2951 h 145"/>
                  <a:gd name="T48" fmla="+- 0 4332 3875"/>
                  <a:gd name="T49" fmla="*/ T48 w 470"/>
                  <a:gd name="T50" fmla="+- 0 2946 2810"/>
                  <a:gd name="T51" fmla="*/ 2946 h 145"/>
                  <a:gd name="T52" fmla="+- 0 4342 3875"/>
                  <a:gd name="T53" fmla="*/ T52 w 470"/>
                  <a:gd name="T54" fmla="+- 0 2936 2810"/>
                  <a:gd name="T55" fmla="*/ 2936 h 145"/>
                  <a:gd name="T56" fmla="+- 0 4344 3875"/>
                  <a:gd name="T57" fmla="*/ T56 w 470"/>
                  <a:gd name="T58" fmla="+- 0 2930 2810"/>
                  <a:gd name="T59" fmla="*/ 2930 h 145"/>
                  <a:gd name="T60" fmla="+- 0 4344 3875"/>
                  <a:gd name="T61" fmla="*/ T60 w 470"/>
                  <a:gd name="T62" fmla="+- 0 2922 2810"/>
                  <a:gd name="T63" fmla="*/ 2922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470" h="145">
                    <a:moveTo>
                      <a:pt x="469" y="112"/>
                    </a:moveTo>
                    <a:lnTo>
                      <a:pt x="459" y="112"/>
                    </a:lnTo>
                    <a:lnTo>
                      <a:pt x="460" y="114"/>
                    </a:lnTo>
                    <a:lnTo>
                      <a:pt x="460" y="115"/>
                    </a:lnTo>
                    <a:lnTo>
                      <a:pt x="460" y="121"/>
                    </a:lnTo>
                    <a:lnTo>
                      <a:pt x="458" y="126"/>
                    </a:lnTo>
                    <a:lnTo>
                      <a:pt x="450" y="134"/>
                    </a:lnTo>
                    <a:lnTo>
                      <a:pt x="445" y="138"/>
                    </a:lnTo>
                    <a:lnTo>
                      <a:pt x="438" y="140"/>
                    </a:lnTo>
                    <a:lnTo>
                      <a:pt x="438" y="144"/>
                    </a:lnTo>
                    <a:lnTo>
                      <a:pt x="449" y="141"/>
                    </a:lnTo>
                    <a:lnTo>
                      <a:pt x="457" y="136"/>
                    </a:lnTo>
                    <a:lnTo>
                      <a:pt x="467" y="126"/>
                    </a:lnTo>
                    <a:lnTo>
                      <a:pt x="469" y="120"/>
                    </a:lnTo>
                    <a:lnTo>
                      <a:pt x="469"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3" name="Freeform 17"/>
              <p:cNvSpPr>
                <a:spLocks/>
              </p:cNvSpPr>
              <p:nvPr/>
            </p:nvSpPr>
            <p:spPr bwMode="auto">
              <a:xfrm>
                <a:off x="3875" y="2810"/>
                <a:ext cx="470" cy="145"/>
              </a:xfrm>
              <a:custGeom>
                <a:avLst/>
                <a:gdLst>
                  <a:gd name="T0" fmla="+- 0 4331 3875"/>
                  <a:gd name="T1" fmla="*/ T0 w 470"/>
                  <a:gd name="T2" fmla="+- 0 2904 2810"/>
                  <a:gd name="T3" fmla="*/ 2904 h 145"/>
                  <a:gd name="T4" fmla="+- 0 4322 3875"/>
                  <a:gd name="T5" fmla="*/ T4 w 470"/>
                  <a:gd name="T6" fmla="+- 0 2904 2810"/>
                  <a:gd name="T7" fmla="*/ 2904 h 145"/>
                  <a:gd name="T8" fmla="+- 0 4319 3875"/>
                  <a:gd name="T9" fmla="*/ T8 w 470"/>
                  <a:gd name="T10" fmla="+- 0 2905 2810"/>
                  <a:gd name="T11" fmla="*/ 2905 h 145"/>
                  <a:gd name="T12" fmla="+- 0 4314 3875"/>
                  <a:gd name="T13" fmla="*/ T12 w 470"/>
                  <a:gd name="T14" fmla="+- 0 2909 2810"/>
                  <a:gd name="T15" fmla="*/ 2909 h 145"/>
                  <a:gd name="T16" fmla="+- 0 4313 3875"/>
                  <a:gd name="T17" fmla="*/ T16 w 470"/>
                  <a:gd name="T18" fmla="+- 0 2912 2810"/>
                  <a:gd name="T19" fmla="*/ 2912 h 145"/>
                  <a:gd name="T20" fmla="+- 0 4313 3875"/>
                  <a:gd name="T21" fmla="*/ T20 w 470"/>
                  <a:gd name="T22" fmla="+- 0 2918 2810"/>
                  <a:gd name="T23" fmla="*/ 2918 h 145"/>
                  <a:gd name="T24" fmla="+- 0 4314 3875"/>
                  <a:gd name="T25" fmla="*/ T24 w 470"/>
                  <a:gd name="T26" fmla="+- 0 2920 2810"/>
                  <a:gd name="T27" fmla="*/ 2920 h 145"/>
                  <a:gd name="T28" fmla="+- 0 4318 3875"/>
                  <a:gd name="T29" fmla="*/ T28 w 470"/>
                  <a:gd name="T30" fmla="+- 0 2924 2810"/>
                  <a:gd name="T31" fmla="*/ 2924 h 145"/>
                  <a:gd name="T32" fmla="+- 0 4320 3875"/>
                  <a:gd name="T33" fmla="*/ T32 w 470"/>
                  <a:gd name="T34" fmla="+- 0 2925 2810"/>
                  <a:gd name="T35" fmla="*/ 2925 h 145"/>
                  <a:gd name="T36" fmla="+- 0 4325 3875"/>
                  <a:gd name="T37" fmla="*/ T36 w 470"/>
                  <a:gd name="T38" fmla="+- 0 2925 2810"/>
                  <a:gd name="T39" fmla="*/ 2925 h 145"/>
                  <a:gd name="T40" fmla="+- 0 4327 3875"/>
                  <a:gd name="T41" fmla="*/ T40 w 470"/>
                  <a:gd name="T42" fmla="+- 0 2925 2810"/>
                  <a:gd name="T43" fmla="*/ 2925 h 145"/>
                  <a:gd name="T44" fmla="+- 0 4331 3875"/>
                  <a:gd name="T45" fmla="*/ T44 w 470"/>
                  <a:gd name="T46" fmla="+- 0 2923 2810"/>
                  <a:gd name="T47" fmla="*/ 2923 h 145"/>
                  <a:gd name="T48" fmla="+- 0 4332 3875"/>
                  <a:gd name="T49" fmla="*/ T48 w 470"/>
                  <a:gd name="T50" fmla="+- 0 2922 2810"/>
                  <a:gd name="T51" fmla="*/ 2922 h 145"/>
                  <a:gd name="T52" fmla="+- 0 4344 3875"/>
                  <a:gd name="T53" fmla="*/ T52 w 470"/>
                  <a:gd name="T54" fmla="+- 0 2922 2810"/>
                  <a:gd name="T55" fmla="*/ 2922 h 145"/>
                  <a:gd name="T56" fmla="+- 0 4344 3875"/>
                  <a:gd name="T57" fmla="*/ T56 w 470"/>
                  <a:gd name="T58" fmla="+- 0 2917 2810"/>
                  <a:gd name="T59" fmla="*/ 2917 h 145"/>
                  <a:gd name="T60" fmla="+- 0 4342 3875"/>
                  <a:gd name="T61" fmla="*/ T60 w 470"/>
                  <a:gd name="T62" fmla="+- 0 2913 2810"/>
                  <a:gd name="T63" fmla="*/ 2913 h 145"/>
                  <a:gd name="T64" fmla="+- 0 4335 3875"/>
                  <a:gd name="T65" fmla="*/ T64 w 470"/>
                  <a:gd name="T66" fmla="+- 0 2906 2810"/>
                  <a:gd name="T67" fmla="*/ 2906 h 145"/>
                  <a:gd name="T68" fmla="+- 0 4331 3875"/>
                  <a:gd name="T69" fmla="*/ T68 w 470"/>
                  <a:gd name="T70" fmla="+- 0 2904 2810"/>
                  <a:gd name="T71" fmla="*/ 2904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470" h="145">
                    <a:moveTo>
                      <a:pt x="456" y="94"/>
                    </a:moveTo>
                    <a:lnTo>
                      <a:pt x="447" y="94"/>
                    </a:lnTo>
                    <a:lnTo>
                      <a:pt x="444" y="95"/>
                    </a:lnTo>
                    <a:lnTo>
                      <a:pt x="439" y="99"/>
                    </a:lnTo>
                    <a:lnTo>
                      <a:pt x="438" y="102"/>
                    </a:lnTo>
                    <a:lnTo>
                      <a:pt x="438" y="108"/>
                    </a:lnTo>
                    <a:lnTo>
                      <a:pt x="439" y="110"/>
                    </a:lnTo>
                    <a:lnTo>
                      <a:pt x="443" y="114"/>
                    </a:lnTo>
                    <a:lnTo>
                      <a:pt x="445" y="115"/>
                    </a:lnTo>
                    <a:lnTo>
                      <a:pt x="450" y="115"/>
                    </a:lnTo>
                    <a:lnTo>
                      <a:pt x="452" y="115"/>
                    </a:lnTo>
                    <a:lnTo>
                      <a:pt x="456" y="113"/>
                    </a:lnTo>
                    <a:lnTo>
                      <a:pt x="457" y="112"/>
                    </a:lnTo>
                    <a:lnTo>
                      <a:pt x="469" y="112"/>
                    </a:lnTo>
                    <a:lnTo>
                      <a:pt x="469" y="107"/>
                    </a:lnTo>
                    <a:lnTo>
                      <a:pt x="467" y="103"/>
                    </a:lnTo>
                    <a:lnTo>
                      <a:pt x="460" y="96"/>
                    </a:lnTo>
                    <a:lnTo>
                      <a:pt x="456" y="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154" name="Picture 15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982" y="3027"/>
                <a:ext cx="15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Picture 15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150" y="3023"/>
                <a:ext cx="1910"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6" name="Picture 155"/>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163" y="3261"/>
                <a:ext cx="50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7" name="Picture 15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2" y="2721"/>
                <a:ext cx="2165"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8" name="Picture 157"/>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583" y="2862"/>
                <a:ext cx="93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9" name="Picture 158"/>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643" y="2858"/>
                <a:ext cx="84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 name="Picture 159"/>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7490" y="467"/>
                <a:ext cx="1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Picture 160"/>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358" y="1449"/>
                <a:ext cx="34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Picture 161"/>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6168" y="1449"/>
                <a:ext cx="451"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 name="Text Box 7"/>
              <p:cNvSpPr txBox="1">
                <a:spLocks noChangeArrowheads="1"/>
              </p:cNvSpPr>
              <p:nvPr/>
            </p:nvSpPr>
            <p:spPr bwMode="auto">
              <a:xfrm>
                <a:off x="7490" y="466"/>
                <a:ext cx="18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4" name="Text Box 6"/>
              <p:cNvSpPr txBox="1">
                <a:spLocks noChangeArrowheads="1"/>
              </p:cNvSpPr>
              <p:nvPr/>
            </p:nvSpPr>
            <p:spPr bwMode="auto">
              <a:xfrm>
                <a:off x="1324" y="1560"/>
                <a:ext cx="729"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2000" spc="-15"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5" name="Text Box 5"/>
              <p:cNvSpPr txBox="1">
                <a:spLocks noChangeArrowheads="1"/>
              </p:cNvSpPr>
              <p:nvPr/>
            </p:nvSpPr>
            <p:spPr bwMode="auto">
              <a:xfrm>
                <a:off x="6156" y="1508"/>
                <a:ext cx="903"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2000" spc="-1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YES</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6" name="Text Box 4"/>
              <p:cNvSpPr txBox="1">
                <a:spLocks noChangeArrowheads="1"/>
              </p:cNvSpPr>
              <p:nvPr/>
            </p:nvSpPr>
            <p:spPr bwMode="auto">
              <a:xfrm>
                <a:off x="1068" y="3597"/>
                <a:ext cx="815"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95"/>
                  </a:lnSpc>
                </a:pPr>
                <a:r>
                  <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Block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 name="Slide Number Placeholder 1"/>
          <p:cNvSpPr>
            <a:spLocks noGrp="1"/>
          </p:cNvSpPr>
          <p:nvPr>
            <p:ph type="sldNum" sz="quarter" idx="12"/>
          </p:nvPr>
        </p:nvSpPr>
        <p:spPr/>
        <p:txBody>
          <a:bodyPr/>
          <a:lstStyle/>
          <a:p>
            <a:fld id="{1784A3B5-0123-4D17-8C25-250C6BCE6077}" type="slidenum">
              <a:rPr lang="en-US" smtClean="0"/>
              <a:pPr/>
              <a:t>25</a:t>
            </a:fld>
            <a:endParaRPr lang="en-US" dirty="0"/>
          </a:p>
        </p:txBody>
      </p:sp>
    </p:spTree>
    <p:extLst>
      <p:ext uri="{BB962C8B-B14F-4D97-AF65-F5344CB8AC3E}">
        <p14:creationId xmlns:p14="http://schemas.microsoft.com/office/powerpoint/2010/main" val="2075496757"/>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90600" y="457200"/>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5" name="TextBox 34"/>
          <p:cNvSpPr txBox="1"/>
          <p:nvPr/>
        </p:nvSpPr>
        <p:spPr>
          <a:xfrm>
            <a:off x="287849" y="2079887"/>
            <a:ext cx="8610600" cy="3200876"/>
          </a:xfrm>
          <a:prstGeom prst="rect">
            <a:avLst/>
          </a:prstGeom>
          <a:noFill/>
        </p:spPr>
        <p:txBody>
          <a:bodyPr wrap="square" rtlCol="0">
            <a:spAutoFit/>
          </a:bodyPr>
          <a:lstStyle/>
          <a:p>
            <a:pPr algn="ctr"/>
            <a:endParaRPr lang="en-US" sz="2000" dirty="0">
              <a:solidFill>
                <a:schemeClr val="bg1"/>
              </a:solidFill>
            </a:endParaRPr>
          </a:p>
          <a:p>
            <a:pPr algn="ctr"/>
            <a:endParaRPr lang="en-US" sz="2000" dirty="0">
              <a:solidFill>
                <a:schemeClr val="bg1"/>
              </a:solidFill>
            </a:endParaRPr>
          </a:p>
          <a:p>
            <a:pPr algn="ctr"/>
            <a:r>
              <a:rPr lang="en-US" sz="4400" dirty="0">
                <a:solidFill>
                  <a:schemeClr val="bg1"/>
                </a:solidFill>
              </a:rPr>
              <a:t>Questions????</a:t>
            </a:r>
          </a:p>
          <a:p>
            <a:pPr algn="ctr"/>
            <a:endParaRPr lang="en-US" sz="2000" dirty="0">
              <a:solidFill>
                <a:schemeClr val="bg1"/>
              </a:solidFill>
            </a:endParaRPr>
          </a:p>
          <a:p>
            <a:pPr algn="ctr"/>
            <a:endParaRPr lang="en-US" sz="2000" dirty="0">
              <a:solidFill>
                <a:schemeClr val="bg1"/>
              </a:solidFill>
            </a:endParaRPr>
          </a:p>
          <a:p>
            <a:pPr algn="ctr"/>
            <a:endParaRPr lang="en-US" sz="2000" dirty="0">
              <a:solidFill>
                <a:schemeClr val="bg1"/>
              </a:solidFill>
            </a:endParaRPr>
          </a:p>
          <a:p>
            <a:pPr algn="ctr"/>
            <a:endParaRPr lang="en-US" sz="2000" dirty="0">
              <a:solidFill>
                <a:schemeClr val="bg1"/>
              </a:solidFill>
            </a:endParaRPr>
          </a:p>
          <a:p>
            <a:pPr algn="ctr"/>
            <a:endParaRPr lang="en-US" sz="2000" dirty="0">
              <a:solidFill>
                <a:schemeClr val="bg1"/>
              </a:solidFill>
            </a:endParaRPr>
          </a:p>
          <a:p>
            <a:r>
              <a:rPr lang="en-US" dirty="0">
                <a:solidFill>
                  <a:schemeClr val="bg1"/>
                </a:solidFill>
              </a:rPr>
              <a:t>   </a:t>
            </a:r>
          </a:p>
        </p:txBody>
      </p:sp>
      <p:pic>
        <p:nvPicPr>
          <p:cNvPr id="36" name="Picture 8" descr="MC90043440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80440" y="3449215"/>
            <a:ext cx="3291338" cy="26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Slide Number Placeholder 36"/>
          <p:cNvSpPr>
            <a:spLocks noGrp="1"/>
          </p:cNvSpPr>
          <p:nvPr>
            <p:ph type="sldNum" sz="quarter" idx="12"/>
          </p:nvPr>
        </p:nvSpPr>
        <p:spPr/>
        <p:txBody>
          <a:bodyPr/>
          <a:lstStyle/>
          <a:p>
            <a:fld id="{1784A3B5-0123-4D17-8C25-250C6BCE6077}" type="slidenum">
              <a:rPr lang="en-US" smtClean="0"/>
              <a:pPr/>
              <a:t>26</a:t>
            </a:fld>
            <a:endParaRPr lang="en-US" dirty="0"/>
          </a:p>
        </p:txBody>
      </p:sp>
    </p:spTree>
    <p:extLst>
      <p:ext uri="{BB962C8B-B14F-4D97-AF65-F5344CB8AC3E}">
        <p14:creationId xmlns:p14="http://schemas.microsoft.com/office/powerpoint/2010/main" val="1923638121"/>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14400" y="412483"/>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6" name="TextBox 35"/>
          <p:cNvSpPr txBox="1"/>
          <p:nvPr/>
        </p:nvSpPr>
        <p:spPr>
          <a:xfrm>
            <a:off x="313973" y="2088883"/>
            <a:ext cx="8610599" cy="3985706"/>
          </a:xfrm>
          <a:prstGeom prst="rect">
            <a:avLst/>
          </a:prstGeom>
          <a:noFill/>
        </p:spPr>
        <p:txBody>
          <a:bodyPr wrap="square" rtlCol="0">
            <a:spAutoFit/>
          </a:bodyPr>
          <a:lstStyle/>
          <a:p>
            <a:r>
              <a:rPr lang="en-US" sz="2300" dirty="0">
                <a:solidFill>
                  <a:schemeClr val="bg1"/>
                </a:solidFill>
              </a:rPr>
              <a:t>   </a:t>
            </a:r>
          </a:p>
          <a:p>
            <a:r>
              <a:rPr lang="en-US" sz="2400" dirty="0">
                <a:solidFill>
                  <a:schemeClr val="bg1"/>
                </a:solidFill>
              </a:rPr>
              <a:t>A problem-solving orientation for people who wish  to work together to determine solutions. </a:t>
            </a:r>
          </a:p>
          <a:p>
            <a:endParaRPr lang="en-US" sz="2300" dirty="0">
              <a:solidFill>
                <a:schemeClr val="bg1"/>
              </a:solidFill>
            </a:endParaRPr>
          </a:p>
          <a:p>
            <a:pPr marL="342900" indent="-342900">
              <a:buFont typeface="Courier New" panose="02070309020205020404" pitchFamily="49" charset="0"/>
              <a:buChar char="o"/>
            </a:pPr>
            <a:r>
              <a:rPr lang="en-US" sz="2300" dirty="0">
                <a:solidFill>
                  <a:schemeClr val="bg1"/>
                </a:solidFill>
              </a:rPr>
              <a:t>A process for  working together to determine the best solution for the group, </a:t>
            </a:r>
            <a:r>
              <a:rPr lang="en-US" sz="2300" i="1" dirty="0">
                <a:solidFill>
                  <a:schemeClr val="bg1"/>
                </a:solidFill>
              </a:rPr>
              <a:t>not</a:t>
            </a:r>
            <a:r>
              <a:rPr lang="en-US" sz="2300" dirty="0">
                <a:solidFill>
                  <a:schemeClr val="bg1"/>
                </a:solidFill>
              </a:rPr>
              <a:t>, for determining whose ideas are best.</a:t>
            </a:r>
          </a:p>
          <a:p>
            <a:pPr marL="342900" indent="-342900">
              <a:buFont typeface="Courier New" panose="02070309020205020404" pitchFamily="49" charset="0"/>
              <a:buChar char="o"/>
            </a:pPr>
            <a:r>
              <a:rPr lang="en-US" sz="2300" dirty="0">
                <a:solidFill>
                  <a:schemeClr val="bg1"/>
                </a:solidFill>
              </a:rPr>
              <a:t>A reasoning process for finding solutions,  not engaging in the “okey-doke”. </a:t>
            </a:r>
          </a:p>
          <a:p>
            <a:endParaRPr lang="en-US" sz="2300" dirty="0">
              <a:solidFill>
                <a:schemeClr val="bg1"/>
              </a:solidFill>
            </a:endParaRPr>
          </a:p>
          <a:p>
            <a:pPr algn="ctr"/>
            <a:r>
              <a:rPr lang="en-US" sz="2300" b="1" dirty="0">
                <a:solidFill>
                  <a:schemeClr val="bg1"/>
                </a:solidFill>
              </a:rPr>
              <a:t>This will not work unless everyone has respect for the process involved in constructive conflict</a:t>
            </a:r>
            <a:endParaRPr lang="en-US" b="1" dirty="0">
              <a:solidFill>
                <a:schemeClr val="bg1"/>
              </a:solidFill>
            </a:endParaRPr>
          </a:p>
        </p:txBody>
      </p:sp>
      <p:sp>
        <p:nvSpPr>
          <p:cNvPr id="35" name="Slide Number Placeholder 34"/>
          <p:cNvSpPr>
            <a:spLocks noGrp="1"/>
          </p:cNvSpPr>
          <p:nvPr>
            <p:ph type="sldNum" sz="quarter" idx="12"/>
          </p:nvPr>
        </p:nvSpPr>
        <p:spPr/>
        <p:txBody>
          <a:bodyPr/>
          <a:lstStyle/>
          <a:p>
            <a:fld id="{1784A3B5-0123-4D17-8C25-250C6BCE6077}" type="slidenum">
              <a:rPr lang="en-US" smtClean="0"/>
              <a:pPr/>
              <a:t>3</a:t>
            </a:fld>
            <a:endParaRPr lang="en-US" dirty="0"/>
          </a:p>
        </p:txBody>
      </p:sp>
    </p:spTree>
    <p:extLst>
      <p:ext uri="{BB962C8B-B14F-4D97-AF65-F5344CB8AC3E}">
        <p14:creationId xmlns:p14="http://schemas.microsoft.com/office/powerpoint/2010/main" val="515581871"/>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835492" y="31845"/>
            <a:ext cx="5584867" cy="1478287"/>
            <a:chOff x="-66" y="-274"/>
            <a:chExt cx="5303" cy="1384"/>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66" y="-274"/>
              <a:ext cx="5237" cy="786"/>
              <a:chOff x="-66" y="-274"/>
              <a:chExt cx="5237" cy="7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 y="-274"/>
                <a:ext cx="5237" cy="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grpSp>
        <p:nvGrpSpPr>
          <p:cNvPr id="67" name="Group 66"/>
          <p:cNvGrpSpPr>
            <a:grpSpLocks/>
          </p:cNvGrpSpPr>
          <p:nvPr/>
        </p:nvGrpSpPr>
        <p:grpSpPr bwMode="auto">
          <a:xfrm>
            <a:off x="867829" y="2312063"/>
            <a:ext cx="7238999" cy="4507230"/>
            <a:chOff x="24" y="9"/>
            <a:chExt cx="7841" cy="3887"/>
          </a:xfrm>
        </p:grpSpPr>
        <p:grpSp>
          <p:nvGrpSpPr>
            <p:cNvPr id="68" name="Group 67"/>
            <p:cNvGrpSpPr>
              <a:grpSpLocks/>
            </p:cNvGrpSpPr>
            <p:nvPr/>
          </p:nvGrpSpPr>
          <p:grpSpPr bwMode="auto">
            <a:xfrm>
              <a:off x="25" y="390"/>
              <a:ext cx="459" cy="432"/>
              <a:chOff x="25" y="390"/>
              <a:chExt cx="459" cy="432"/>
            </a:xfrm>
          </p:grpSpPr>
          <p:sp>
            <p:nvSpPr>
              <p:cNvPr id="270" name="Freeform 205"/>
              <p:cNvSpPr>
                <a:spLocks/>
              </p:cNvSpPr>
              <p:nvPr/>
            </p:nvSpPr>
            <p:spPr bwMode="auto">
              <a:xfrm>
                <a:off x="25" y="390"/>
                <a:ext cx="459" cy="432"/>
              </a:xfrm>
              <a:custGeom>
                <a:avLst/>
                <a:gdLst>
                  <a:gd name="T0" fmla="+- 0 25 25"/>
                  <a:gd name="T1" fmla="*/ T0 w 459"/>
                  <a:gd name="T2" fmla="+- 0 822 390"/>
                  <a:gd name="T3" fmla="*/ 822 h 432"/>
                  <a:gd name="T4" fmla="+- 0 484 25"/>
                  <a:gd name="T5" fmla="*/ T4 w 459"/>
                  <a:gd name="T6" fmla="+- 0 822 390"/>
                  <a:gd name="T7" fmla="*/ 822 h 432"/>
                  <a:gd name="T8" fmla="+- 0 484 25"/>
                  <a:gd name="T9" fmla="*/ T8 w 459"/>
                  <a:gd name="T10" fmla="+- 0 390 390"/>
                  <a:gd name="T11" fmla="*/ 390 h 432"/>
                  <a:gd name="T12" fmla="+- 0 25 25"/>
                  <a:gd name="T13" fmla="*/ T12 w 459"/>
                  <a:gd name="T14" fmla="+- 0 390 390"/>
                  <a:gd name="T15" fmla="*/ 390 h 432"/>
                  <a:gd name="T16" fmla="+- 0 25 25"/>
                  <a:gd name="T17" fmla="*/ T16 w 459"/>
                  <a:gd name="T18" fmla="+- 0 822 390"/>
                  <a:gd name="T19" fmla="*/ 822 h 432"/>
                </a:gdLst>
                <a:ahLst/>
                <a:cxnLst>
                  <a:cxn ang="0">
                    <a:pos x="T1" y="T3"/>
                  </a:cxn>
                  <a:cxn ang="0">
                    <a:pos x="T5" y="T7"/>
                  </a:cxn>
                  <a:cxn ang="0">
                    <a:pos x="T9" y="T11"/>
                  </a:cxn>
                  <a:cxn ang="0">
                    <a:pos x="T13" y="T15"/>
                  </a:cxn>
                  <a:cxn ang="0">
                    <a:pos x="T17" y="T19"/>
                  </a:cxn>
                </a:cxnLst>
                <a:rect l="0" t="0" r="r" b="b"/>
                <a:pathLst>
                  <a:path w="459" h="432">
                    <a:moveTo>
                      <a:pt x="0" y="432"/>
                    </a:moveTo>
                    <a:lnTo>
                      <a:pt x="459" y="432"/>
                    </a:lnTo>
                    <a:lnTo>
                      <a:pt x="459"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9" name="Group 68"/>
            <p:cNvGrpSpPr>
              <a:grpSpLocks/>
            </p:cNvGrpSpPr>
            <p:nvPr/>
          </p:nvGrpSpPr>
          <p:grpSpPr bwMode="auto">
            <a:xfrm>
              <a:off x="486" y="822"/>
              <a:ext cx="458" cy="432"/>
              <a:chOff x="486" y="822"/>
              <a:chExt cx="458" cy="432"/>
            </a:xfrm>
          </p:grpSpPr>
          <p:sp>
            <p:nvSpPr>
              <p:cNvPr id="269" name="Freeform 203"/>
              <p:cNvSpPr>
                <a:spLocks/>
              </p:cNvSpPr>
              <p:nvPr/>
            </p:nvSpPr>
            <p:spPr bwMode="auto">
              <a:xfrm>
                <a:off x="486" y="822"/>
                <a:ext cx="458" cy="432"/>
              </a:xfrm>
              <a:custGeom>
                <a:avLst/>
                <a:gdLst>
                  <a:gd name="T0" fmla="+- 0 486 486"/>
                  <a:gd name="T1" fmla="*/ T0 w 458"/>
                  <a:gd name="T2" fmla="+- 0 1254 822"/>
                  <a:gd name="T3" fmla="*/ 1254 h 432"/>
                  <a:gd name="T4" fmla="+- 0 944 486"/>
                  <a:gd name="T5" fmla="*/ T4 w 458"/>
                  <a:gd name="T6" fmla="+- 0 1254 822"/>
                  <a:gd name="T7" fmla="*/ 1254 h 432"/>
                  <a:gd name="T8" fmla="+- 0 944 486"/>
                  <a:gd name="T9" fmla="*/ T8 w 458"/>
                  <a:gd name="T10" fmla="+- 0 822 822"/>
                  <a:gd name="T11" fmla="*/ 822 h 432"/>
                  <a:gd name="T12" fmla="+- 0 486 486"/>
                  <a:gd name="T13" fmla="*/ T12 w 458"/>
                  <a:gd name="T14" fmla="+- 0 822 822"/>
                  <a:gd name="T15" fmla="*/ 822 h 432"/>
                  <a:gd name="T16" fmla="+- 0 486 486"/>
                  <a:gd name="T17" fmla="*/ T16 w 458"/>
                  <a:gd name="T18" fmla="+- 0 1254 822"/>
                  <a:gd name="T19" fmla="*/ 1254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0" name="Group 69"/>
            <p:cNvGrpSpPr>
              <a:grpSpLocks/>
            </p:cNvGrpSpPr>
            <p:nvPr/>
          </p:nvGrpSpPr>
          <p:grpSpPr bwMode="auto">
            <a:xfrm>
              <a:off x="24" y="389"/>
              <a:ext cx="458" cy="432"/>
              <a:chOff x="24" y="389"/>
              <a:chExt cx="458" cy="432"/>
            </a:xfrm>
          </p:grpSpPr>
          <p:sp>
            <p:nvSpPr>
              <p:cNvPr id="268" name="Freeform 201"/>
              <p:cNvSpPr>
                <a:spLocks/>
              </p:cNvSpPr>
              <p:nvPr/>
            </p:nvSpPr>
            <p:spPr bwMode="auto">
              <a:xfrm>
                <a:off x="24" y="389"/>
                <a:ext cx="458" cy="432"/>
              </a:xfrm>
              <a:custGeom>
                <a:avLst/>
                <a:gdLst>
                  <a:gd name="T0" fmla="+- 0 24 24"/>
                  <a:gd name="T1" fmla="*/ T0 w 458"/>
                  <a:gd name="T2" fmla="+- 0 821 389"/>
                  <a:gd name="T3" fmla="*/ 821 h 432"/>
                  <a:gd name="T4" fmla="+- 0 482 24"/>
                  <a:gd name="T5" fmla="*/ T4 w 458"/>
                  <a:gd name="T6" fmla="+- 0 821 389"/>
                  <a:gd name="T7" fmla="*/ 821 h 432"/>
                  <a:gd name="T8" fmla="+- 0 482 24"/>
                  <a:gd name="T9" fmla="*/ T8 w 458"/>
                  <a:gd name="T10" fmla="+- 0 389 389"/>
                  <a:gd name="T11" fmla="*/ 389 h 432"/>
                  <a:gd name="T12" fmla="+- 0 24 24"/>
                  <a:gd name="T13" fmla="*/ T12 w 458"/>
                  <a:gd name="T14" fmla="+- 0 389 389"/>
                  <a:gd name="T15" fmla="*/ 389 h 432"/>
                  <a:gd name="T16" fmla="+- 0 24 24"/>
                  <a:gd name="T17" fmla="*/ T16 w 458"/>
                  <a:gd name="T18" fmla="+- 0 821 389"/>
                  <a:gd name="T19" fmla="*/ 821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solidFill>
                <a:srgbClr val="CACC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1" name="Group 70"/>
            <p:cNvGrpSpPr>
              <a:grpSpLocks/>
            </p:cNvGrpSpPr>
            <p:nvPr/>
          </p:nvGrpSpPr>
          <p:grpSpPr bwMode="auto">
            <a:xfrm>
              <a:off x="25" y="390"/>
              <a:ext cx="459" cy="432"/>
              <a:chOff x="25" y="390"/>
              <a:chExt cx="459" cy="432"/>
            </a:xfrm>
          </p:grpSpPr>
          <p:sp>
            <p:nvSpPr>
              <p:cNvPr id="267" name="Freeform 199"/>
              <p:cNvSpPr>
                <a:spLocks/>
              </p:cNvSpPr>
              <p:nvPr/>
            </p:nvSpPr>
            <p:spPr bwMode="auto">
              <a:xfrm>
                <a:off x="25" y="390"/>
                <a:ext cx="459" cy="432"/>
              </a:xfrm>
              <a:custGeom>
                <a:avLst/>
                <a:gdLst>
                  <a:gd name="T0" fmla="+- 0 25 25"/>
                  <a:gd name="T1" fmla="*/ T0 w 459"/>
                  <a:gd name="T2" fmla="+- 0 822 390"/>
                  <a:gd name="T3" fmla="*/ 822 h 432"/>
                  <a:gd name="T4" fmla="+- 0 484 25"/>
                  <a:gd name="T5" fmla="*/ T4 w 459"/>
                  <a:gd name="T6" fmla="+- 0 822 390"/>
                  <a:gd name="T7" fmla="*/ 822 h 432"/>
                  <a:gd name="T8" fmla="+- 0 484 25"/>
                  <a:gd name="T9" fmla="*/ T8 w 459"/>
                  <a:gd name="T10" fmla="+- 0 390 390"/>
                  <a:gd name="T11" fmla="*/ 390 h 432"/>
                  <a:gd name="T12" fmla="+- 0 25 25"/>
                  <a:gd name="T13" fmla="*/ T12 w 459"/>
                  <a:gd name="T14" fmla="+- 0 390 390"/>
                  <a:gd name="T15" fmla="*/ 390 h 432"/>
                  <a:gd name="T16" fmla="+- 0 25 25"/>
                  <a:gd name="T17" fmla="*/ T16 w 459"/>
                  <a:gd name="T18" fmla="+- 0 822 390"/>
                  <a:gd name="T19" fmla="*/ 822 h 432"/>
                </a:gdLst>
                <a:ahLst/>
                <a:cxnLst>
                  <a:cxn ang="0">
                    <a:pos x="T1" y="T3"/>
                  </a:cxn>
                  <a:cxn ang="0">
                    <a:pos x="T5" y="T7"/>
                  </a:cxn>
                  <a:cxn ang="0">
                    <a:pos x="T9" y="T11"/>
                  </a:cxn>
                  <a:cxn ang="0">
                    <a:pos x="T13" y="T15"/>
                  </a:cxn>
                  <a:cxn ang="0">
                    <a:pos x="T17" y="T19"/>
                  </a:cxn>
                </a:cxnLst>
                <a:rect l="0" t="0" r="r" b="b"/>
                <a:pathLst>
                  <a:path w="459" h="432">
                    <a:moveTo>
                      <a:pt x="0" y="432"/>
                    </a:moveTo>
                    <a:lnTo>
                      <a:pt x="459" y="432"/>
                    </a:lnTo>
                    <a:lnTo>
                      <a:pt x="459"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2" name="Group 71"/>
            <p:cNvGrpSpPr>
              <a:grpSpLocks/>
            </p:cNvGrpSpPr>
            <p:nvPr/>
          </p:nvGrpSpPr>
          <p:grpSpPr bwMode="auto">
            <a:xfrm>
              <a:off x="485" y="821"/>
              <a:ext cx="458" cy="432"/>
              <a:chOff x="485" y="821"/>
              <a:chExt cx="458" cy="432"/>
            </a:xfrm>
          </p:grpSpPr>
          <p:sp>
            <p:nvSpPr>
              <p:cNvPr id="266" name="Freeform 197"/>
              <p:cNvSpPr>
                <a:spLocks/>
              </p:cNvSpPr>
              <p:nvPr/>
            </p:nvSpPr>
            <p:spPr bwMode="auto">
              <a:xfrm>
                <a:off x="485" y="821"/>
                <a:ext cx="458" cy="432"/>
              </a:xfrm>
              <a:custGeom>
                <a:avLst/>
                <a:gdLst>
                  <a:gd name="T0" fmla="+- 0 485 485"/>
                  <a:gd name="T1" fmla="*/ T0 w 458"/>
                  <a:gd name="T2" fmla="+- 0 1253 821"/>
                  <a:gd name="T3" fmla="*/ 1253 h 432"/>
                  <a:gd name="T4" fmla="+- 0 943 485"/>
                  <a:gd name="T5" fmla="*/ T4 w 458"/>
                  <a:gd name="T6" fmla="+- 0 1253 821"/>
                  <a:gd name="T7" fmla="*/ 1253 h 432"/>
                  <a:gd name="T8" fmla="+- 0 943 485"/>
                  <a:gd name="T9" fmla="*/ T8 w 458"/>
                  <a:gd name="T10" fmla="+- 0 821 821"/>
                  <a:gd name="T11" fmla="*/ 821 h 432"/>
                  <a:gd name="T12" fmla="+- 0 485 485"/>
                  <a:gd name="T13" fmla="*/ T12 w 458"/>
                  <a:gd name="T14" fmla="+- 0 821 821"/>
                  <a:gd name="T15" fmla="*/ 821 h 432"/>
                  <a:gd name="T16" fmla="+- 0 485 485"/>
                  <a:gd name="T17" fmla="*/ T16 w 458"/>
                  <a:gd name="T18" fmla="+- 0 1253 821"/>
                  <a:gd name="T19" fmla="*/ 1253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3" name="Group 72"/>
            <p:cNvGrpSpPr>
              <a:grpSpLocks/>
            </p:cNvGrpSpPr>
            <p:nvPr/>
          </p:nvGrpSpPr>
          <p:grpSpPr bwMode="auto">
            <a:xfrm>
              <a:off x="486" y="822"/>
              <a:ext cx="458" cy="432"/>
              <a:chOff x="486" y="822"/>
              <a:chExt cx="458" cy="432"/>
            </a:xfrm>
          </p:grpSpPr>
          <p:sp>
            <p:nvSpPr>
              <p:cNvPr id="265" name="Freeform 195"/>
              <p:cNvSpPr>
                <a:spLocks/>
              </p:cNvSpPr>
              <p:nvPr/>
            </p:nvSpPr>
            <p:spPr bwMode="auto">
              <a:xfrm>
                <a:off x="486" y="822"/>
                <a:ext cx="458" cy="432"/>
              </a:xfrm>
              <a:custGeom>
                <a:avLst/>
                <a:gdLst>
                  <a:gd name="T0" fmla="+- 0 486 486"/>
                  <a:gd name="T1" fmla="*/ T0 w 458"/>
                  <a:gd name="T2" fmla="+- 0 1254 822"/>
                  <a:gd name="T3" fmla="*/ 1254 h 432"/>
                  <a:gd name="T4" fmla="+- 0 944 486"/>
                  <a:gd name="T5" fmla="*/ T4 w 458"/>
                  <a:gd name="T6" fmla="+- 0 1254 822"/>
                  <a:gd name="T7" fmla="*/ 1254 h 432"/>
                  <a:gd name="T8" fmla="+- 0 944 486"/>
                  <a:gd name="T9" fmla="*/ T8 w 458"/>
                  <a:gd name="T10" fmla="+- 0 822 822"/>
                  <a:gd name="T11" fmla="*/ 822 h 432"/>
                  <a:gd name="T12" fmla="+- 0 486 486"/>
                  <a:gd name="T13" fmla="*/ T12 w 458"/>
                  <a:gd name="T14" fmla="+- 0 822 822"/>
                  <a:gd name="T15" fmla="*/ 822 h 432"/>
                  <a:gd name="T16" fmla="+- 0 486 486"/>
                  <a:gd name="T17" fmla="*/ T16 w 458"/>
                  <a:gd name="T18" fmla="+- 0 1254 822"/>
                  <a:gd name="T19" fmla="*/ 1254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4" name="Group 73"/>
            <p:cNvGrpSpPr>
              <a:grpSpLocks/>
            </p:cNvGrpSpPr>
            <p:nvPr/>
          </p:nvGrpSpPr>
          <p:grpSpPr bwMode="auto">
            <a:xfrm>
              <a:off x="2981" y="10"/>
              <a:ext cx="2165" cy="439"/>
              <a:chOff x="2981" y="10"/>
              <a:chExt cx="2165" cy="439"/>
            </a:xfrm>
          </p:grpSpPr>
          <p:sp>
            <p:nvSpPr>
              <p:cNvPr id="264" name="Freeform 193"/>
              <p:cNvSpPr>
                <a:spLocks/>
              </p:cNvSpPr>
              <p:nvPr/>
            </p:nvSpPr>
            <p:spPr bwMode="auto">
              <a:xfrm>
                <a:off x="2981" y="10"/>
                <a:ext cx="2165" cy="439"/>
              </a:xfrm>
              <a:custGeom>
                <a:avLst/>
                <a:gdLst>
                  <a:gd name="T0" fmla="+- 0 2981 2981"/>
                  <a:gd name="T1" fmla="*/ T0 w 2165"/>
                  <a:gd name="T2" fmla="+- 0 449 10"/>
                  <a:gd name="T3" fmla="*/ 449 h 439"/>
                  <a:gd name="T4" fmla="+- 0 5146 2981"/>
                  <a:gd name="T5" fmla="*/ T4 w 2165"/>
                  <a:gd name="T6" fmla="+- 0 449 10"/>
                  <a:gd name="T7" fmla="*/ 449 h 439"/>
                  <a:gd name="T8" fmla="+- 0 5146 2981"/>
                  <a:gd name="T9" fmla="*/ T8 w 2165"/>
                  <a:gd name="T10" fmla="+- 0 10 10"/>
                  <a:gd name="T11" fmla="*/ 10 h 439"/>
                  <a:gd name="T12" fmla="+- 0 2981 2981"/>
                  <a:gd name="T13" fmla="*/ T12 w 2165"/>
                  <a:gd name="T14" fmla="+- 0 10 10"/>
                  <a:gd name="T15" fmla="*/ 10 h 439"/>
                  <a:gd name="T16" fmla="+- 0 2981 2981"/>
                  <a:gd name="T17" fmla="*/ T16 w 2165"/>
                  <a:gd name="T18" fmla="+- 0 449 10"/>
                  <a:gd name="T19" fmla="*/ 449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5" name="Group 74"/>
            <p:cNvGrpSpPr>
              <a:grpSpLocks/>
            </p:cNvGrpSpPr>
            <p:nvPr/>
          </p:nvGrpSpPr>
          <p:grpSpPr bwMode="auto">
            <a:xfrm>
              <a:off x="2902" y="199"/>
              <a:ext cx="10" cy="22"/>
              <a:chOff x="2902" y="199"/>
              <a:chExt cx="10" cy="22"/>
            </a:xfrm>
          </p:grpSpPr>
          <p:sp>
            <p:nvSpPr>
              <p:cNvPr id="263" name="Freeform 191"/>
              <p:cNvSpPr>
                <a:spLocks/>
              </p:cNvSpPr>
              <p:nvPr/>
            </p:nvSpPr>
            <p:spPr bwMode="auto">
              <a:xfrm>
                <a:off x="2902" y="199"/>
                <a:ext cx="10" cy="22"/>
              </a:xfrm>
              <a:custGeom>
                <a:avLst/>
                <a:gdLst>
                  <a:gd name="T0" fmla="+- 0 2902 2902"/>
                  <a:gd name="T1" fmla="*/ T0 w 10"/>
                  <a:gd name="T2" fmla="+- 0 199 199"/>
                  <a:gd name="T3" fmla="*/ 199 h 22"/>
                  <a:gd name="T4" fmla="+- 0 2902 2902"/>
                  <a:gd name="T5" fmla="*/ T4 w 10"/>
                  <a:gd name="T6" fmla="+- 0 221 199"/>
                  <a:gd name="T7" fmla="*/ 221 h 22"/>
                  <a:gd name="T8" fmla="+- 0 2912 2902"/>
                  <a:gd name="T9" fmla="*/ T8 w 10"/>
                  <a:gd name="T10" fmla="+- 0 220 199"/>
                  <a:gd name="T11" fmla="*/ 220 h 22"/>
                  <a:gd name="T12" fmla="+- 0 2902 2902"/>
                  <a:gd name="T13" fmla="*/ T12 w 10"/>
                  <a:gd name="T14" fmla="+- 0 199 199"/>
                  <a:gd name="T15" fmla="*/ 199 h 22"/>
                </a:gdLst>
                <a:ahLst/>
                <a:cxnLst>
                  <a:cxn ang="0">
                    <a:pos x="T1" y="T3"/>
                  </a:cxn>
                  <a:cxn ang="0">
                    <a:pos x="T5" y="T7"/>
                  </a:cxn>
                  <a:cxn ang="0">
                    <a:pos x="T9" y="T11"/>
                  </a:cxn>
                  <a:cxn ang="0">
                    <a:pos x="T13" y="T15"/>
                  </a:cxn>
                </a:cxnLst>
                <a:rect l="0" t="0" r="r" b="b"/>
                <a:pathLst>
                  <a:path w="10" h="22">
                    <a:moveTo>
                      <a:pt x="0" y="0"/>
                    </a:moveTo>
                    <a:lnTo>
                      <a:pt x="0" y="22"/>
                    </a:lnTo>
                    <a:lnTo>
                      <a:pt x="10" y="21"/>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6" name="Group 75"/>
            <p:cNvGrpSpPr>
              <a:grpSpLocks/>
            </p:cNvGrpSpPr>
            <p:nvPr/>
          </p:nvGrpSpPr>
          <p:grpSpPr bwMode="auto">
            <a:xfrm>
              <a:off x="2981" y="686"/>
              <a:ext cx="2165" cy="440"/>
              <a:chOff x="2981" y="686"/>
              <a:chExt cx="2165" cy="440"/>
            </a:xfrm>
          </p:grpSpPr>
          <p:sp>
            <p:nvSpPr>
              <p:cNvPr id="262" name="Freeform 189"/>
              <p:cNvSpPr>
                <a:spLocks/>
              </p:cNvSpPr>
              <p:nvPr/>
            </p:nvSpPr>
            <p:spPr bwMode="auto">
              <a:xfrm>
                <a:off x="2981" y="686"/>
                <a:ext cx="2165" cy="440"/>
              </a:xfrm>
              <a:custGeom>
                <a:avLst/>
                <a:gdLst>
                  <a:gd name="T0" fmla="+- 0 2981 2981"/>
                  <a:gd name="T1" fmla="*/ T0 w 2165"/>
                  <a:gd name="T2" fmla="+- 0 1126 686"/>
                  <a:gd name="T3" fmla="*/ 1126 h 440"/>
                  <a:gd name="T4" fmla="+- 0 5146 2981"/>
                  <a:gd name="T5" fmla="*/ T4 w 2165"/>
                  <a:gd name="T6" fmla="+- 0 1126 686"/>
                  <a:gd name="T7" fmla="*/ 1126 h 440"/>
                  <a:gd name="T8" fmla="+- 0 5146 2981"/>
                  <a:gd name="T9" fmla="*/ T8 w 2165"/>
                  <a:gd name="T10" fmla="+- 0 686 686"/>
                  <a:gd name="T11" fmla="*/ 686 h 440"/>
                  <a:gd name="T12" fmla="+- 0 2981 2981"/>
                  <a:gd name="T13" fmla="*/ T12 w 2165"/>
                  <a:gd name="T14" fmla="+- 0 686 686"/>
                  <a:gd name="T15" fmla="*/ 686 h 440"/>
                  <a:gd name="T16" fmla="+- 0 2981 2981"/>
                  <a:gd name="T17" fmla="*/ T16 w 2165"/>
                  <a:gd name="T18" fmla="+- 0 1126 686"/>
                  <a:gd name="T19" fmla="*/ 1126 h 440"/>
                </a:gdLst>
                <a:ahLst/>
                <a:cxnLst>
                  <a:cxn ang="0">
                    <a:pos x="T1" y="T3"/>
                  </a:cxn>
                  <a:cxn ang="0">
                    <a:pos x="T5" y="T7"/>
                  </a:cxn>
                  <a:cxn ang="0">
                    <a:pos x="T9" y="T11"/>
                  </a:cxn>
                  <a:cxn ang="0">
                    <a:pos x="T13" y="T15"/>
                  </a:cxn>
                  <a:cxn ang="0">
                    <a:pos x="T17" y="T19"/>
                  </a:cxn>
                </a:cxnLst>
                <a:rect l="0" t="0" r="r" b="b"/>
                <a:pathLst>
                  <a:path w="2165" h="440">
                    <a:moveTo>
                      <a:pt x="0" y="440"/>
                    </a:moveTo>
                    <a:lnTo>
                      <a:pt x="2165" y="440"/>
                    </a:lnTo>
                    <a:lnTo>
                      <a:pt x="2165" y="0"/>
                    </a:lnTo>
                    <a:lnTo>
                      <a:pt x="0" y="0"/>
                    </a:lnTo>
                    <a:lnTo>
                      <a:pt x="0" y="440"/>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7" name="Group 76"/>
            <p:cNvGrpSpPr>
              <a:grpSpLocks/>
            </p:cNvGrpSpPr>
            <p:nvPr/>
          </p:nvGrpSpPr>
          <p:grpSpPr bwMode="auto">
            <a:xfrm>
              <a:off x="2981" y="1363"/>
              <a:ext cx="2165" cy="439"/>
              <a:chOff x="2981" y="1363"/>
              <a:chExt cx="2165" cy="439"/>
            </a:xfrm>
          </p:grpSpPr>
          <p:sp>
            <p:nvSpPr>
              <p:cNvPr id="261" name="Freeform 187"/>
              <p:cNvSpPr>
                <a:spLocks/>
              </p:cNvSpPr>
              <p:nvPr/>
            </p:nvSpPr>
            <p:spPr bwMode="auto">
              <a:xfrm>
                <a:off x="2981" y="1363"/>
                <a:ext cx="2165" cy="439"/>
              </a:xfrm>
              <a:custGeom>
                <a:avLst/>
                <a:gdLst>
                  <a:gd name="T0" fmla="+- 0 2981 2981"/>
                  <a:gd name="T1" fmla="*/ T0 w 2165"/>
                  <a:gd name="T2" fmla="+- 0 1802 1363"/>
                  <a:gd name="T3" fmla="*/ 1802 h 439"/>
                  <a:gd name="T4" fmla="+- 0 5146 2981"/>
                  <a:gd name="T5" fmla="*/ T4 w 2165"/>
                  <a:gd name="T6" fmla="+- 0 1802 1363"/>
                  <a:gd name="T7" fmla="*/ 1802 h 439"/>
                  <a:gd name="T8" fmla="+- 0 5146 2981"/>
                  <a:gd name="T9" fmla="*/ T8 w 2165"/>
                  <a:gd name="T10" fmla="+- 0 1363 1363"/>
                  <a:gd name="T11" fmla="*/ 1363 h 439"/>
                  <a:gd name="T12" fmla="+- 0 2981 2981"/>
                  <a:gd name="T13" fmla="*/ T12 w 2165"/>
                  <a:gd name="T14" fmla="+- 0 1363 1363"/>
                  <a:gd name="T15" fmla="*/ 1363 h 439"/>
                  <a:gd name="T16" fmla="+- 0 2981 2981"/>
                  <a:gd name="T17" fmla="*/ T16 w 2165"/>
                  <a:gd name="T18" fmla="+- 0 1802 1363"/>
                  <a:gd name="T19" fmla="*/ 1802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8" name="Group 77"/>
            <p:cNvGrpSpPr>
              <a:grpSpLocks/>
            </p:cNvGrpSpPr>
            <p:nvPr/>
          </p:nvGrpSpPr>
          <p:grpSpPr bwMode="auto">
            <a:xfrm>
              <a:off x="5933" y="1558"/>
              <a:ext cx="64" cy="29"/>
              <a:chOff x="5933" y="1558"/>
              <a:chExt cx="64" cy="29"/>
            </a:xfrm>
          </p:grpSpPr>
          <p:sp>
            <p:nvSpPr>
              <p:cNvPr id="260" name="Freeform 185"/>
              <p:cNvSpPr>
                <a:spLocks/>
              </p:cNvSpPr>
              <p:nvPr/>
            </p:nvSpPr>
            <p:spPr bwMode="auto">
              <a:xfrm>
                <a:off x="5933" y="1558"/>
                <a:ext cx="64" cy="29"/>
              </a:xfrm>
              <a:custGeom>
                <a:avLst/>
                <a:gdLst>
                  <a:gd name="T0" fmla="+- 0 5997 5933"/>
                  <a:gd name="T1" fmla="*/ T0 w 64"/>
                  <a:gd name="T2" fmla="+- 0 1558 1558"/>
                  <a:gd name="T3" fmla="*/ 1558 h 29"/>
                  <a:gd name="T4" fmla="+- 0 5941 5933"/>
                  <a:gd name="T5" fmla="*/ T4 w 64"/>
                  <a:gd name="T6" fmla="+- 0 1568 1558"/>
                  <a:gd name="T7" fmla="*/ 1568 h 29"/>
                  <a:gd name="T8" fmla="+- 0 5933 5933"/>
                  <a:gd name="T9" fmla="*/ T8 w 64"/>
                  <a:gd name="T10" fmla="+- 0 1568 1558"/>
                  <a:gd name="T11" fmla="*/ 1568 h 29"/>
                  <a:gd name="T12" fmla="+- 0 5933 5933"/>
                  <a:gd name="T13" fmla="*/ T12 w 64"/>
                  <a:gd name="T14" fmla="+- 0 1587 1558"/>
                  <a:gd name="T15" fmla="*/ 1587 h 29"/>
                  <a:gd name="T16" fmla="+- 0 5997 5933"/>
                  <a:gd name="T17" fmla="*/ T16 w 64"/>
                  <a:gd name="T18" fmla="+- 0 1558 1558"/>
                  <a:gd name="T19" fmla="*/ 1558 h 29"/>
                </a:gdLst>
                <a:ahLst/>
                <a:cxnLst>
                  <a:cxn ang="0">
                    <a:pos x="T1" y="T3"/>
                  </a:cxn>
                  <a:cxn ang="0">
                    <a:pos x="T5" y="T7"/>
                  </a:cxn>
                  <a:cxn ang="0">
                    <a:pos x="T9" y="T11"/>
                  </a:cxn>
                  <a:cxn ang="0">
                    <a:pos x="T13" y="T15"/>
                  </a:cxn>
                  <a:cxn ang="0">
                    <a:pos x="T17" y="T19"/>
                  </a:cxn>
                </a:cxnLst>
                <a:rect l="0" t="0" r="r" b="b"/>
                <a:pathLst>
                  <a:path w="64" h="29">
                    <a:moveTo>
                      <a:pt x="64" y="0"/>
                    </a:moveTo>
                    <a:lnTo>
                      <a:pt x="8" y="10"/>
                    </a:lnTo>
                    <a:lnTo>
                      <a:pt x="0" y="10"/>
                    </a:lnTo>
                    <a:lnTo>
                      <a:pt x="0" y="29"/>
                    </a:lnTo>
                    <a:lnTo>
                      <a:pt x="6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9" name="Group 78"/>
            <p:cNvGrpSpPr>
              <a:grpSpLocks/>
            </p:cNvGrpSpPr>
            <p:nvPr/>
          </p:nvGrpSpPr>
          <p:grpSpPr bwMode="auto">
            <a:xfrm>
              <a:off x="5933" y="1531"/>
              <a:ext cx="7" cy="19"/>
              <a:chOff x="5933" y="1531"/>
              <a:chExt cx="7" cy="19"/>
            </a:xfrm>
          </p:grpSpPr>
          <p:sp>
            <p:nvSpPr>
              <p:cNvPr id="259" name="Freeform 183"/>
              <p:cNvSpPr>
                <a:spLocks/>
              </p:cNvSpPr>
              <p:nvPr/>
            </p:nvSpPr>
            <p:spPr bwMode="auto">
              <a:xfrm>
                <a:off x="5933" y="1531"/>
                <a:ext cx="7" cy="19"/>
              </a:xfrm>
              <a:custGeom>
                <a:avLst/>
                <a:gdLst>
                  <a:gd name="T0" fmla="+- 0 5933 5933"/>
                  <a:gd name="T1" fmla="*/ T0 w 7"/>
                  <a:gd name="T2" fmla="+- 0 1531 1531"/>
                  <a:gd name="T3" fmla="*/ 1531 h 19"/>
                  <a:gd name="T4" fmla="+- 0 5933 5933"/>
                  <a:gd name="T5" fmla="*/ T4 w 7"/>
                  <a:gd name="T6" fmla="+- 0 1550 1531"/>
                  <a:gd name="T7" fmla="*/ 1550 h 19"/>
                  <a:gd name="T8" fmla="+- 0 5940 5933"/>
                  <a:gd name="T9" fmla="*/ T8 w 7"/>
                  <a:gd name="T10" fmla="+- 0 1550 1531"/>
                  <a:gd name="T11" fmla="*/ 1550 h 19"/>
                  <a:gd name="T12" fmla="+- 0 5933 5933"/>
                  <a:gd name="T13" fmla="*/ T12 w 7"/>
                  <a:gd name="T14" fmla="+- 0 1531 1531"/>
                  <a:gd name="T15" fmla="*/ 1531 h 19"/>
                </a:gdLst>
                <a:ahLst/>
                <a:cxnLst>
                  <a:cxn ang="0">
                    <a:pos x="T1" y="T3"/>
                  </a:cxn>
                  <a:cxn ang="0">
                    <a:pos x="T5" y="T7"/>
                  </a:cxn>
                  <a:cxn ang="0">
                    <a:pos x="T9" y="T11"/>
                  </a:cxn>
                  <a:cxn ang="0">
                    <a:pos x="T13" y="T15"/>
                  </a:cxn>
                </a:cxnLst>
                <a:rect l="0" t="0" r="r" b="b"/>
                <a:pathLst>
                  <a:path w="7" h="19">
                    <a:moveTo>
                      <a:pt x="0" y="0"/>
                    </a:moveTo>
                    <a:lnTo>
                      <a:pt x="0" y="19"/>
                    </a:lnTo>
                    <a:lnTo>
                      <a:pt x="7" y="19"/>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0" name="Group 79"/>
            <p:cNvGrpSpPr>
              <a:grpSpLocks/>
            </p:cNvGrpSpPr>
            <p:nvPr/>
          </p:nvGrpSpPr>
          <p:grpSpPr bwMode="auto">
            <a:xfrm>
              <a:off x="5146" y="1550"/>
              <a:ext cx="852" cy="2"/>
              <a:chOff x="5146" y="1550"/>
              <a:chExt cx="852" cy="2"/>
            </a:xfrm>
          </p:grpSpPr>
          <p:sp>
            <p:nvSpPr>
              <p:cNvPr id="258" name="Freeform 181"/>
              <p:cNvSpPr>
                <a:spLocks/>
              </p:cNvSpPr>
              <p:nvPr/>
            </p:nvSpPr>
            <p:spPr bwMode="auto">
              <a:xfrm>
                <a:off x="5146" y="1550"/>
                <a:ext cx="852" cy="2"/>
              </a:xfrm>
              <a:custGeom>
                <a:avLst/>
                <a:gdLst>
                  <a:gd name="T0" fmla="+- 0 5146 5146"/>
                  <a:gd name="T1" fmla="*/ T0 w 852"/>
                  <a:gd name="T2" fmla="+- 0 5998 5146"/>
                  <a:gd name="T3" fmla="*/ T2 w 852"/>
                </a:gdLst>
                <a:ahLst/>
                <a:cxnLst>
                  <a:cxn ang="0">
                    <a:pos x="T1" y="0"/>
                  </a:cxn>
                  <a:cxn ang="0">
                    <a:pos x="T3" y="0"/>
                  </a:cxn>
                </a:cxnLst>
                <a:rect l="0" t="0" r="r" b="b"/>
                <a:pathLst>
                  <a:path w="852">
                    <a:moveTo>
                      <a:pt x="0" y="0"/>
                    </a:moveTo>
                    <a:lnTo>
                      <a:pt x="852" y="0"/>
                    </a:lnTo>
                  </a:path>
                </a:pathLst>
              </a:custGeom>
              <a:noFill/>
              <a:ln w="2565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1" name="Group 80"/>
            <p:cNvGrpSpPr>
              <a:grpSpLocks/>
            </p:cNvGrpSpPr>
            <p:nvPr/>
          </p:nvGrpSpPr>
          <p:grpSpPr bwMode="auto">
            <a:xfrm>
              <a:off x="5147" y="1561"/>
              <a:ext cx="794" cy="2"/>
              <a:chOff x="5147" y="1561"/>
              <a:chExt cx="794" cy="2"/>
            </a:xfrm>
          </p:grpSpPr>
          <p:sp>
            <p:nvSpPr>
              <p:cNvPr id="257" name="Freeform 179"/>
              <p:cNvSpPr>
                <a:spLocks/>
              </p:cNvSpPr>
              <p:nvPr/>
            </p:nvSpPr>
            <p:spPr bwMode="auto">
              <a:xfrm>
                <a:off x="5147" y="1561"/>
                <a:ext cx="794" cy="2"/>
              </a:xfrm>
              <a:custGeom>
                <a:avLst/>
                <a:gdLst>
                  <a:gd name="T0" fmla="+- 0 5147 5147"/>
                  <a:gd name="T1" fmla="*/ T0 w 794"/>
                  <a:gd name="T2" fmla="+- 0 5941 5147"/>
                  <a:gd name="T3" fmla="*/ T2 w 794"/>
                </a:gdLst>
                <a:ahLst/>
                <a:cxnLst>
                  <a:cxn ang="0">
                    <a:pos x="T1" y="0"/>
                  </a:cxn>
                  <a:cxn ang="0">
                    <a:pos x="T3" y="0"/>
                  </a:cxn>
                </a:cxnLst>
                <a:rect l="0" t="0" r="r" b="b"/>
                <a:pathLst>
                  <a:path w="794">
                    <a:moveTo>
                      <a:pt x="0" y="0"/>
                    </a:moveTo>
                    <a:lnTo>
                      <a:pt x="794" y="0"/>
                    </a:lnTo>
                  </a:path>
                </a:pathLst>
              </a:custGeom>
              <a:noFill/>
              <a:ln w="13716">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2" name="Group 81"/>
            <p:cNvGrpSpPr>
              <a:grpSpLocks/>
            </p:cNvGrpSpPr>
            <p:nvPr/>
          </p:nvGrpSpPr>
          <p:grpSpPr bwMode="auto">
            <a:xfrm>
              <a:off x="1981" y="1560"/>
              <a:ext cx="1001" cy="2"/>
              <a:chOff x="1981" y="1560"/>
              <a:chExt cx="1001" cy="2"/>
            </a:xfrm>
          </p:grpSpPr>
          <p:sp>
            <p:nvSpPr>
              <p:cNvPr id="256" name="Freeform 177"/>
              <p:cNvSpPr>
                <a:spLocks/>
              </p:cNvSpPr>
              <p:nvPr/>
            </p:nvSpPr>
            <p:spPr bwMode="auto">
              <a:xfrm>
                <a:off x="1981" y="1560"/>
                <a:ext cx="1001" cy="2"/>
              </a:xfrm>
              <a:custGeom>
                <a:avLst/>
                <a:gdLst>
                  <a:gd name="T0" fmla="+- 0 1981 1981"/>
                  <a:gd name="T1" fmla="*/ T0 w 1001"/>
                  <a:gd name="T2" fmla="+- 0 2982 1981"/>
                  <a:gd name="T3" fmla="*/ T2 w 1001"/>
                </a:gdLst>
                <a:ahLst/>
                <a:cxnLst>
                  <a:cxn ang="0">
                    <a:pos x="T1" y="0"/>
                  </a:cxn>
                  <a:cxn ang="0">
                    <a:pos x="T3" y="0"/>
                  </a:cxn>
                </a:cxnLst>
                <a:rect l="0" t="0" r="r" b="b"/>
                <a:pathLst>
                  <a:path w="1001">
                    <a:moveTo>
                      <a:pt x="0" y="0"/>
                    </a:moveTo>
                    <a:lnTo>
                      <a:pt x="1001" y="0"/>
                    </a:lnTo>
                  </a:path>
                </a:pathLst>
              </a:custGeom>
              <a:noFill/>
              <a:ln w="1905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3" name="Group 82"/>
            <p:cNvGrpSpPr>
              <a:grpSpLocks/>
            </p:cNvGrpSpPr>
            <p:nvPr/>
          </p:nvGrpSpPr>
          <p:grpSpPr bwMode="auto">
            <a:xfrm>
              <a:off x="1930" y="1531"/>
              <a:ext cx="59" cy="58"/>
              <a:chOff x="1930" y="1531"/>
              <a:chExt cx="59" cy="58"/>
            </a:xfrm>
          </p:grpSpPr>
          <p:sp>
            <p:nvSpPr>
              <p:cNvPr id="255" name="Freeform 175"/>
              <p:cNvSpPr>
                <a:spLocks/>
              </p:cNvSpPr>
              <p:nvPr/>
            </p:nvSpPr>
            <p:spPr bwMode="auto">
              <a:xfrm>
                <a:off x="1930" y="1531"/>
                <a:ext cx="59" cy="58"/>
              </a:xfrm>
              <a:custGeom>
                <a:avLst/>
                <a:gdLst>
                  <a:gd name="T0" fmla="+- 0 1989 1930"/>
                  <a:gd name="T1" fmla="*/ T0 w 59"/>
                  <a:gd name="T2" fmla="+- 0 1531 1531"/>
                  <a:gd name="T3" fmla="*/ 1531 h 58"/>
                  <a:gd name="T4" fmla="+- 0 1930 1930"/>
                  <a:gd name="T5" fmla="*/ T4 w 59"/>
                  <a:gd name="T6" fmla="+- 0 1559 1531"/>
                  <a:gd name="T7" fmla="*/ 1559 h 58"/>
                  <a:gd name="T8" fmla="+- 0 1989 1930"/>
                  <a:gd name="T9" fmla="*/ T8 w 59"/>
                  <a:gd name="T10" fmla="+- 0 1589 1531"/>
                  <a:gd name="T11" fmla="*/ 1589 h 58"/>
                  <a:gd name="T12" fmla="+- 0 1989 1930"/>
                  <a:gd name="T13" fmla="*/ T12 w 59"/>
                  <a:gd name="T14" fmla="+- 0 1570 1531"/>
                  <a:gd name="T15" fmla="*/ 1570 h 58"/>
                  <a:gd name="T16" fmla="+- 0 1979 1930"/>
                  <a:gd name="T17" fmla="*/ T16 w 59"/>
                  <a:gd name="T18" fmla="+- 0 1570 1531"/>
                  <a:gd name="T19" fmla="*/ 1570 h 58"/>
                  <a:gd name="T20" fmla="+- 0 1979 1930"/>
                  <a:gd name="T21" fmla="*/ T20 w 59"/>
                  <a:gd name="T22" fmla="+- 0 1550 1531"/>
                  <a:gd name="T23" fmla="*/ 1550 h 58"/>
                  <a:gd name="T24" fmla="+- 0 1989 1930"/>
                  <a:gd name="T25" fmla="*/ T24 w 59"/>
                  <a:gd name="T26" fmla="+- 0 1550 1531"/>
                  <a:gd name="T27" fmla="*/ 1550 h 58"/>
                  <a:gd name="T28" fmla="+- 0 1989 1930"/>
                  <a:gd name="T29" fmla="*/ T28 w 59"/>
                  <a:gd name="T30" fmla="+- 0 1531 1531"/>
                  <a:gd name="T31" fmla="*/ 1531 h 58"/>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59" h="58">
                    <a:moveTo>
                      <a:pt x="59" y="0"/>
                    </a:moveTo>
                    <a:lnTo>
                      <a:pt x="0" y="28"/>
                    </a:lnTo>
                    <a:lnTo>
                      <a:pt x="59" y="58"/>
                    </a:lnTo>
                    <a:lnTo>
                      <a:pt x="59" y="39"/>
                    </a:lnTo>
                    <a:lnTo>
                      <a:pt x="49" y="39"/>
                    </a:lnTo>
                    <a:lnTo>
                      <a:pt x="49" y="19"/>
                    </a:lnTo>
                    <a:lnTo>
                      <a:pt x="59" y="19"/>
                    </a:lnTo>
                    <a:lnTo>
                      <a:pt x="5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4" name="Group 83"/>
            <p:cNvGrpSpPr>
              <a:grpSpLocks/>
            </p:cNvGrpSpPr>
            <p:nvPr/>
          </p:nvGrpSpPr>
          <p:grpSpPr bwMode="auto">
            <a:xfrm>
              <a:off x="2981" y="2040"/>
              <a:ext cx="2165" cy="444"/>
              <a:chOff x="2981" y="2040"/>
              <a:chExt cx="2165" cy="444"/>
            </a:xfrm>
          </p:grpSpPr>
          <p:sp>
            <p:nvSpPr>
              <p:cNvPr id="254" name="Freeform 173"/>
              <p:cNvSpPr>
                <a:spLocks/>
              </p:cNvSpPr>
              <p:nvPr/>
            </p:nvSpPr>
            <p:spPr bwMode="auto">
              <a:xfrm>
                <a:off x="2981" y="2040"/>
                <a:ext cx="2165" cy="444"/>
              </a:xfrm>
              <a:custGeom>
                <a:avLst/>
                <a:gdLst>
                  <a:gd name="T0" fmla="+- 0 2981 2981"/>
                  <a:gd name="T1" fmla="*/ T0 w 2165"/>
                  <a:gd name="T2" fmla="+- 0 2484 2040"/>
                  <a:gd name="T3" fmla="*/ 2484 h 444"/>
                  <a:gd name="T4" fmla="+- 0 5146 2981"/>
                  <a:gd name="T5" fmla="*/ T4 w 2165"/>
                  <a:gd name="T6" fmla="+- 0 2484 2040"/>
                  <a:gd name="T7" fmla="*/ 2484 h 444"/>
                  <a:gd name="T8" fmla="+- 0 5146 2981"/>
                  <a:gd name="T9" fmla="*/ T8 w 2165"/>
                  <a:gd name="T10" fmla="+- 0 2040 2040"/>
                  <a:gd name="T11" fmla="*/ 2040 h 444"/>
                  <a:gd name="T12" fmla="+- 0 2981 2981"/>
                  <a:gd name="T13" fmla="*/ T12 w 2165"/>
                  <a:gd name="T14" fmla="+- 0 2040 2040"/>
                  <a:gd name="T15" fmla="*/ 2040 h 444"/>
                  <a:gd name="T16" fmla="+- 0 2981 2981"/>
                  <a:gd name="T17" fmla="*/ T16 w 2165"/>
                  <a:gd name="T18" fmla="+- 0 2484 2040"/>
                  <a:gd name="T19" fmla="*/ 2484 h 444"/>
                </a:gdLst>
                <a:ahLst/>
                <a:cxnLst>
                  <a:cxn ang="0">
                    <a:pos x="T1" y="T3"/>
                  </a:cxn>
                  <a:cxn ang="0">
                    <a:pos x="T5" y="T7"/>
                  </a:cxn>
                  <a:cxn ang="0">
                    <a:pos x="T9" y="T11"/>
                  </a:cxn>
                  <a:cxn ang="0">
                    <a:pos x="T13" y="T15"/>
                  </a:cxn>
                  <a:cxn ang="0">
                    <a:pos x="T17" y="T19"/>
                  </a:cxn>
                </a:cxnLst>
                <a:rect l="0" t="0" r="r" b="b"/>
                <a:pathLst>
                  <a:path w="2165" h="444">
                    <a:moveTo>
                      <a:pt x="0" y="444"/>
                    </a:moveTo>
                    <a:lnTo>
                      <a:pt x="2165" y="444"/>
                    </a:lnTo>
                    <a:lnTo>
                      <a:pt x="2165" y="0"/>
                    </a:lnTo>
                    <a:lnTo>
                      <a:pt x="0" y="0"/>
                    </a:lnTo>
                    <a:lnTo>
                      <a:pt x="0" y="444"/>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5" name="Group 84"/>
            <p:cNvGrpSpPr>
              <a:grpSpLocks/>
            </p:cNvGrpSpPr>
            <p:nvPr/>
          </p:nvGrpSpPr>
          <p:grpSpPr bwMode="auto">
            <a:xfrm>
              <a:off x="2484" y="2299"/>
              <a:ext cx="427" cy="345"/>
              <a:chOff x="2484" y="2299"/>
              <a:chExt cx="427" cy="345"/>
            </a:xfrm>
          </p:grpSpPr>
          <p:sp>
            <p:nvSpPr>
              <p:cNvPr id="253" name="Freeform 171"/>
              <p:cNvSpPr>
                <a:spLocks/>
              </p:cNvSpPr>
              <p:nvPr/>
            </p:nvSpPr>
            <p:spPr bwMode="auto">
              <a:xfrm>
                <a:off x="2484" y="2299"/>
                <a:ext cx="427" cy="345"/>
              </a:xfrm>
              <a:custGeom>
                <a:avLst/>
                <a:gdLst>
                  <a:gd name="T0" fmla="+- 0 2911 2484"/>
                  <a:gd name="T1" fmla="*/ T0 w 427"/>
                  <a:gd name="T2" fmla="+- 0 2299 2299"/>
                  <a:gd name="T3" fmla="*/ 2299 h 345"/>
                  <a:gd name="T4" fmla="+- 0 2863 2484"/>
                  <a:gd name="T5" fmla="*/ T4 w 427"/>
                  <a:gd name="T6" fmla="+- 0 2321 2299"/>
                  <a:gd name="T7" fmla="*/ 2321 h 345"/>
                  <a:gd name="T8" fmla="+- 0 2853 2484"/>
                  <a:gd name="T9" fmla="*/ T8 w 427"/>
                  <a:gd name="T10" fmla="+- 0 2330 2299"/>
                  <a:gd name="T11" fmla="*/ 2330 h 345"/>
                  <a:gd name="T12" fmla="+- 0 2491 2484"/>
                  <a:gd name="T13" fmla="*/ T12 w 427"/>
                  <a:gd name="T14" fmla="+- 0 2619 2299"/>
                  <a:gd name="T15" fmla="*/ 2619 h 345"/>
                  <a:gd name="T16" fmla="+- 0 2484 2484"/>
                  <a:gd name="T17" fmla="*/ T16 w 427"/>
                  <a:gd name="T18" fmla="+- 0 2625 2299"/>
                  <a:gd name="T19" fmla="*/ 2625 h 345"/>
                  <a:gd name="T20" fmla="+- 0 2499 2484"/>
                  <a:gd name="T21" fmla="*/ T20 w 427"/>
                  <a:gd name="T22" fmla="+- 0 2644 2299"/>
                  <a:gd name="T23" fmla="*/ 2644 h 345"/>
                  <a:gd name="T24" fmla="+- 0 2507 2484"/>
                  <a:gd name="T25" fmla="*/ T24 w 427"/>
                  <a:gd name="T26" fmla="+- 0 2637 2299"/>
                  <a:gd name="T27" fmla="*/ 2637 h 345"/>
                  <a:gd name="T28" fmla="+- 0 2870 2484"/>
                  <a:gd name="T29" fmla="*/ T28 w 427"/>
                  <a:gd name="T30" fmla="+- 0 2347 2299"/>
                  <a:gd name="T31" fmla="*/ 2347 h 345"/>
                  <a:gd name="T32" fmla="+- 0 2878 2484"/>
                  <a:gd name="T33" fmla="*/ T32 w 427"/>
                  <a:gd name="T34" fmla="+- 0 2341 2299"/>
                  <a:gd name="T35" fmla="*/ 2341 h 345"/>
                  <a:gd name="T36" fmla="+- 0 2892 2484"/>
                  <a:gd name="T37" fmla="*/ T36 w 427"/>
                  <a:gd name="T38" fmla="+- 0 2341 2299"/>
                  <a:gd name="T39" fmla="*/ 2341 h 345"/>
                  <a:gd name="T40" fmla="+- 0 2911 2484"/>
                  <a:gd name="T41" fmla="*/ T40 w 427"/>
                  <a:gd name="T42" fmla="+- 0 2299 2299"/>
                  <a:gd name="T43" fmla="*/ 2299 h 3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7" h="345">
                    <a:moveTo>
                      <a:pt x="427" y="0"/>
                    </a:moveTo>
                    <a:lnTo>
                      <a:pt x="379" y="22"/>
                    </a:lnTo>
                    <a:lnTo>
                      <a:pt x="369" y="31"/>
                    </a:lnTo>
                    <a:lnTo>
                      <a:pt x="7" y="320"/>
                    </a:lnTo>
                    <a:lnTo>
                      <a:pt x="0" y="326"/>
                    </a:lnTo>
                    <a:lnTo>
                      <a:pt x="15" y="345"/>
                    </a:lnTo>
                    <a:lnTo>
                      <a:pt x="23" y="338"/>
                    </a:lnTo>
                    <a:lnTo>
                      <a:pt x="386" y="48"/>
                    </a:lnTo>
                    <a:lnTo>
                      <a:pt x="394" y="42"/>
                    </a:lnTo>
                    <a:lnTo>
                      <a:pt x="408" y="42"/>
                    </a:lnTo>
                    <a:lnTo>
                      <a:pt x="427"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6" name="Group 85"/>
            <p:cNvGrpSpPr>
              <a:grpSpLocks/>
            </p:cNvGrpSpPr>
            <p:nvPr/>
          </p:nvGrpSpPr>
          <p:grpSpPr bwMode="auto">
            <a:xfrm>
              <a:off x="2878" y="2341"/>
              <a:ext cx="14" cy="19"/>
              <a:chOff x="2878" y="2341"/>
              <a:chExt cx="14" cy="19"/>
            </a:xfrm>
          </p:grpSpPr>
          <p:sp>
            <p:nvSpPr>
              <p:cNvPr id="252" name="Freeform 169"/>
              <p:cNvSpPr>
                <a:spLocks/>
              </p:cNvSpPr>
              <p:nvPr/>
            </p:nvSpPr>
            <p:spPr bwMode="auto">
              <a:xfrm>
                <a:off x="2878" y="2341"/>
                <a:ext cx="14" cy="19"/>
              </a:xfrm>
              <a:custGeom>
                <a:avLst/>
                <a:gdLst>
                  <a:gd name="T0" fmla="+- 0 2892 2878"/>
                  <a:gd name="T1" fmla="*/ T0 w 14"/>
                  <a:gd name="T2" fmla="+- 0 2341 2341"/>
                  <a:gd name="T3" fmla="*/ 2341 h 19"/>
                  <a:gd name="T4" fmla="+- 0 2878 2878"/>
                  <a:gd name="T5" fmla="*/ T4 w 14"/>
                  <a:gd name="T6" fmla="+- 0 2341 2341"/>
                  <a:gd name="T7" fmla="*/ 2341 h 19"/>
                  <a:gd name="T8" fmla="+- 0 2883 2878"/>
                  <a:gd name="T9" fmla="*/ T8 w 14"/>
                  <a:gd name="T10" fmla="+- 0 2360 2341"/>
                  <a:gd name="T11" fmla="*/ 2360 h 19"/>
                  <a:gd name="T12" fmla="+- 0 2892 2878"/>
                  <a:gd name="T13" fmla="*/ T12 w 14"/>
                  <a:gd name="T14" fmla="+- 0 2341 2341"/>
                  <a:gd name="T15" fmla="*/ 2341 h 19"/>
                </a:gdLst>
                <a:ahLst/>
                <a:cxnLst>
                  <a:cxn ang="0">
                    <a:pos x="T1" y="T3"/>
                  </a:cxn>
                  <a:cxn ang="0">
                    <a:pos x="T5" y="T7"/>
                  </a:cxn>
                  <a:cxn ang="0">
                    <a:pos x="T9" y="T11"/>
                  </a:cxn>
                  <a:cxn ang="0">
                    <a:pos x="T13" y="T15"/>
                  </a:cxn>
                </a:cxnLst>
                <a:rect l="0" t="0" r="r" b="b"/>
                <a:pathLst>
                  <a:path w="14" h="19">
                    <a:moveTo>
                      <a:pt x="14" y="0"/>
                    </a:moveTo>
                    <a:lnTo>
                      <a:pt x="0" y="0"/>
                    </a:lnTo>
                    <a:lnTo>
                      <a:pt x="5" y="19"/>
                    </a:lnTo>
                    <a:lnTo>
                      <a:pt x="1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7" name="Group 86"/>
            <p:cNvGrpSpPr>
              <a:grpSpLocks/>
            </p:cNvGrpSpPr>
            <p:nvPr/>
          </p:nvGrpSpPr>
          <p:grpSpPr bwMode="auto">
            <a:xfrm>
              <a:off x="2839" y="2299"/>
              <a:ext cx="71" cy="30"/>
              <a:chOff x="2839" y="2299"/>
              <a:chExt cx="71" cy="30"/>
            </a:xfrm>
          </p:grpSpPr>
          <p:sp>
            <p:nvSpPr>
              <p:cNvPr id="251" name="Freeform 167"/>
              <p:cNvSpPr>
                <a:spLocks/>
              </p:cNvSpPr>
              <p:nvPr/>
            </p:nvSpPr>
            <p:spPr bwMode="auto">
              <a:xfrm>
                <a:off x="2839" y="2299"/>
                <a:ext cx="71" cy="30"/>
              </a:xfrm>
              <a:custGeom>
                <a:avLst/>
                <a:gdLst>
                  <a:gd name="T0" fmla="+- 0 2910 2839"/>
                  <a:gd name="T1" fmla="*/ T0 w 71"/>
                  <a:gd name="T2" fmla="+- 0 2299 2299"/>
                  <a:gd name="T3" fmla="*/ 2299 h 30"/>
                  <a:gd name="T4" fmla="+- 0 2839 2839"/>
                  <a:gd name="T5" fmla="*/ T4 w 71"/>
                  <a:gd name="T6" fmla="+- 0 2317 2299"/>
                  <a:gd name="T7" fmla="*/ 2317 h 30"/>
                  <a:gd name="T8" fmla="+- 0 2852 2839"/>
                  <a:gd name="T9" fmla="*/ T8 w 71"/>
                  <a:gd name="T10" fmla="+- 0 2329 2299"/>
                  <a:gd name="T11" fmla="*/ 2329 h 30"/>
                  <a:gd name="T12" fmla="+- 0 2862 2839"/>
                  <a:gd name="T13" fmla="*/ T12 w 71"/>
                  <a:gd name="T14" fmla="+- 0 2321 2299"/>
                  <a:gd name="T15" fmla="*/ 2321 h 30"/>
                  <a:gd name="T16" fmla="+- 0 2910 2839"/>
                  <a:gd name="T17" fmla="*/ T16 w 71"/>
                  <a:gd name="T18" fmla="+- 0 2299 2299"/>
                  <a:gd name="T19" fmla="*/ 2299 h 30"/>
                </a:gdLst>
                <a:ahLst/>
                <a:cxnLst>
                  <a:cxn ang="0">
                    <a:pos x="T1" y="T3"/>
                  </a:cxn>
                  <a:cxn ang="0">
                    <a:pos x="T5" y="T7"/>
                  </a:cxn>
                  <a:cxn ang="0">
                    <a:pos x="T9" y="T11"/>
                  </a:cxn>
                  <a:cxn ang="0">
                    <a:pos x="T13" y="T15"/>
                  </a:cxn>
                  <a:cxn ang="0">
                    <a:pos x="T17" y="T19"/>
                  </a:cxn>
                </a:cxnLst>
                <a:rect l="0" t="0" r="r" b="b"/>
                <a:pathLst>
                  <a:path w="71" h="30">
                    <a:moveTo>
                      <a:pt x="71" y="0"/>
                    </a:moveTo>
                    <a:lnTo>
                      <a:pt x="0" y="18"/>
                    </a:lnTo>
                    <a:lnTo>
                      <a:pt x="13" y="30"/>
                    </a:lnTo>
                    <a:lnTo>
                      <a:pt x="23" y="22"/>
                    </a:lnTo>
                    <a:lnTo>
                      <a:pt x="7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8" name="Group 87"/>
            <p:cNvGrpSpPr>
              <a:grpSpLocks/>
            </p:cNvGrpSpPr>
            <p:nvPr/>
          </p:nvGrpSpPr>
          <p:grpSpPr bwMode="auto">
            <a:xfrm>
              <a:off x="2870" y="2342"/>
              <a:ext cx="12" cy="19"/>
              <a:chOff x="2870" y="2342"/>
              <a:chExt cx="12" cy="19"/>
            </a:xfrm>
          </p:grpSpPr>
          <p:sp>
            <p:nvSpPr>
              <p:cNvPr id="250" name="Freeform 165"/>
              <p:cNvSpPr>
                <a:spLocks/>
              </p:cNvSpPr>
              <p:nvPr/>
            </p:nvSpPr>
            <p:spPr bwMode="auto">
              <a:xfrm>
                <a:off x="2870" y="2342"/>
                <a:ext cx="12" cy="19"/>
              </a:xfrm>
              <a:custGeom>
                <a:avLst/>
                <a:gdLst>
                  <a:gd name="T0" fmla="+- 0 2878 2870"/>
                  <a:gd name="T1" fmla="*/ T0 w 12"/>
                  <a:gd name="T2" fmla="+- 0 2342 2342"/>
                  <a:gd name="T3" fmla="*/ 2342 h 19"/>
                  <a:gd name="T4" fmla="+- 0 2870 2870"/>
                  <a:gd name="T5" fmla="*/ T4 w 12"/>
                  <a:gd name="T6" fmla="+- 0 2347 2342"/>
                  <a:gd name="T7" fmla="*/ 2347 h 19"/>
                  <a:gd name="T8" fmla="+- 0 2882 2870"/>
                  <a:gd name="T9" fmla="*/ T8 w 12"/>
                  <a:gd name="T10" fmla="+- 0 2361 2342"/>
                  <a:gd name="T11" fmla="*/ 2361 h 19"/>
                  <a:gd name="T12" fmla="+- 0 2878 2870"/>
                  <a:gd name="T13" fmla="*/ T12 w 12"/>
                  <a:gd name="T14" fmla="+- 0 2342 2342"/>
                  <a:gd name="T15" fmla="*/ 2342 h 19"/>
                </a:gdLst>
                <a:ahLst/>
                <a:cxnLst>
                  <a:cxn ang="0">
                    <a:pos x="T1" y="T3"/>
                  </a:cxn>
                  <a:cxn ang="0">
                    <a:pos x="T5" y="T7"/>
                  </a:cxn>
                  <a:cxn ang="0">
                    <a:pos x="T9" y="T11"/>
                  </a:cxn>
                  <a:cxn ang="0">
                    <a:pos x="T13" y="T15"/>
                  </a:cxn>
                </a:cxnLst>
                <a:rect l="0" t="0" r="r" b="b"/>
                <a:pathLst>
                  <a:path w="12" h="19">
                    <a:moveTo>
                      <a:pt x="8" y="0"/>
                    </a:moveTo>
                    <a:lnTo>
                      <a:pt x="0" y="5"/>
                    </a:lnTo>
                    <a:lnTo>
                      <a:pt x="12" y="19"/>
                    </a:lnTo>
                    <a:lnTo>
                      <a:pt x="8"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9" name="Group 88"/>
            <p:cNvGrpSpPr>
              <a:grpSpLocks/>
            </p:cNvGrpSpPr>
            <p:nvPr/>
          </p:nvGrpSpPr>
          <p:grpSpPr bwMode="auto">
            <a:xfrm>
              <a:off x="2846" y="2731"/>
              <a:ext cx="2367" cy="737"/>
              <a:chOff x="2846" y="2731"/>
              <a:chExt cx="2367" cy="737"/>
            </a:xfrm>
          </p:grpSpPr>
          <p:sp>
            <p:nvSpPr>
              <p:cNvPr id="249" name="Freeform 163"/>
              <p:cNvSpPr>
                <a:spLocks/>
              </p:cNvSpPr>
              <p:nvPr/>
            </p:nvSpPr>
            <p:spPr bwMode="auto">
              <a:xfrm>
                <a:off x="2846" y="2731"/>
                <a:ext cx="2367" cy="737"/>
              </a:xfrm>
              <a:custGeom>
                <a:avLst/>
                <a:gdLst>
                  <a:gd name="T0" fmla="+- 0 2846 2846"/>
                  <a:gd name="T1" fmla="*/ T0 w 2367"/>
                  <a:gd name="T2" fmla="+- 0 3468 2731"/>
                  <a:gd name="T3" fmla="*/ 3468 h 737"/>
                  <a:gd name="T4" fmla="+- 0 5213 2846"/>
                  <a:gd name="T5" fmla="*/ T4 w 2367"/>
                  <a:gd name="T6" fmla="+- 0 3468 2731"/>
                  <a:gd name="T7" fmla="*/ 3468 h 737"/>
                  <a:gd name="T8" fmla="+- 0 5213 2846"/>
                  <a:gd name="T9" fmla="*/ T8 w 2367"/>
                  <a:gd name="T10" fmla="+- 0 2731 2731"/>
                  <a:gd name="T11" fmla="*/ 2731 h 737"/>
                  <a:gd name="T12" fmla="+- 0 2846 2846"/>
                  <a:gd name="T13" fmla="*/ T12 w 2367"/>
                  <a:gd name="T14" fmla="+- 0 2731 2731"/>
                  <a:gd name="T15" fmla="*/ 2731 h 737"/>
                  <a:gd name="T16" fmla="+- 0 2846 2846"/>
                  <a:gd name="T17" fmla="*/ T16 w 2367"/>
                  <a:gd name="T18" fmla="+- 0 3468 2731"/>
                  <a:gd name="T19" fmla="*/ 3468 h 737"/>
                </a:gdLst>
                <a:ahLst/>
                <a:cxnLst>
                  <a:cxn ang="0">
                    <a:pos x="T1" y="T3"/>
                  </a:cxn>
                  <a:cxn ang="0">
                    <a:pos x="T5" y="T7"/>
                  </a:cxn>
                  <a:cxn ang="0">
                    <a:pos x="T9" y="T11"/>
                  </a:cxn>
                  <a:cxn ang="0">
                    <a:pos x="T13" y="T15"/>
                  </a:cxn>
                  <a:cxn ang="0">
                    <a:pos x="T17" y="T19"/>
                  </a:cxn>
                </a:cxnLst>
                <a:rect l="0" t="0" r="r" b="b"/>
                <a:pathLst>
                  <a:path w="2367" h="737">
                    <a:moveTo>
                      <a:pt x="0" y="737"/>
                    </a:moveTo>
                    <a:lnTo>
                      <a:pt x="2367" y="737"/>
                    </a:lnTo>
                    <a:lnTo>
                      <a:pt x="2367" y="0"/>
                    </a:lnTo>
                    <a:lnTo>
                      <a:pt x="0" y="0"/>
                    </a:lnTo>
                    <a:lnTo>
                      <a:pt x="0" y="737"/>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0" name="Group 89"/>
            <p:cNvGrpSpPr>
              <a:grpSpLocks/>
            </p:cNvGrpSpPr>
            <p:nvPr/>
          </p:nvGrpSpPr>
          <p:grpSpPr bwMode="auto">
            <a:xfrm>
              <a:off x="5472" y="2722"/>
              <a:ext cx="2165" cy="439"/>
              <a:chOff x="5472" y="2722"/>
              <a:chExt cx="2165" cy="439"/>
            </a:xfrm>
          </p:grpSpPr>
          <p:sp>
            <p:nvSpPr>
              <p:cNvPr id="248" name="Freeform 161"/>
              <p:cNvSpPr>
                <a:spLocks/>
              </p:cNvSpPr>
              <p:nvPr/>
            </p:nvSpPr>
            <p:spPr bwMode="auto">
              <a:xfrm>
                <a:off x="5472" y="2722"/>
                <a:ext cx="2165" cy="439"/>
              </a:xfrm>
              <a:custGeom>
                <a:avLst/>
                <a:gdLst>
                  <a:gd name="T0" fmla="+- 0 5472 5472"/>
                  <a:gd name="T1" fmla="*/ T0 w 2165"/>
                  <a:gd name="T2" fmla="+- 0 3161 2722"/>
                  <a:gd name="T3" fmla="*/ 3161 h 439"/>
                  <a:gd name="T4" fmla="+- 0 7637 5472"/>
                  <a:gd name="T5" fmla="*/ T4 w 2165"/>
                  <a:gd name="T6" fmla="+- 0 3161 2722"/>
                  <a:gd name="T7" fmla="*/ 3161 h 439"/>
                  <a:gd name="T8" fmla="+- 0 7637 5472"/>
                  <a:gd name="T9" fmla="*/ T8 w 2165"/>
                  <a:gd name="T10" fmla="+- 0 2722 2722"/>
                  <a:gd name="T11" fmla="*/ 2722 h 439"/>
                  <a:gd name="T12" fmla="+- 0 5472 5472"/>
                  <a:gd name="T13" fmla="*/ T12 w 2165"/>
                  <a:gd name="T14" fmla="+- 0 2722 2722"/>
                  <a:gd name="T15" fmla="*/ 2722 h 439"/>
                  <a:gd name="T16" fmla="+- 0 5472 5472"/>
                  <a:gd name="T17" fmla="*/ T16 w 2165"/>
                  <a:gd name="T18" fmla="+- 0 3161 2722"/>
                  <a:gd name="T19" fmla="*/ 3161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1" name="Group 90"/>
            <p:cNvGrpSpPr>
              <a:grpSpLocks/>
            </p:cNvGrpSpPr>
            <p:nvPr/>
          </p:nvGrpSpPr>
          <p:grpSpPr bwMode="auto">
            <a:xfrm>
              <a:off x="5410" y="2914"/>
              <a:ext cx="61" cy="33"/>
              <a:chOff x="5410" y="2914"/>
              <a:chExt cx="61" cy="33"/>
            </a:xfrm>
          </p:grpSpPr>
          <p:sp>
            <p:nvSpPr>
              <p:cNvPr id="247" name="Freeform 159"/>
              <p:cNvSpPr>
                <a:spLocks/>
              </p:cNvSpPr>
              <p:nvPr/>
            </p:nvSpPr>
            <p:spPr bwMode="auto">
              <a:xfrm>
                <a:off x="5410" y="2914"/>
                <a:ext cx="61" cy="33"/>
              </a:xfrm>
              <a:custGeom>
                <a:avLst/>
                <a:gdLst>
                  <a:gd name="T0" fmla="+- 0 5471 5410"/>
                  <a:gd name="T1" fmla="*/ T0 w 61"/>
                  <a:gd name="T2" fmla="+- 0 2914 2914"/>
                  <a:gd name="T3" fmla="*/ 2914 h 33"/>
                  <a:gd name="T4" fmla="+- 0 5419 5410"/>
                  <a:gd name="T5" fmla="*/ T4 w 61"/>
                  <a:gd name="T6" fmla="+- 0 2928 2914"/>
                  <a:gd name="T7" fmla="*/ 2928 h 33"/>
                  <a:gd name="T8" fmla="+- 0 5410 5410"/>
                  <a:gd name="T9" fmla="*/ T8 w 61"/>
                  <a:gd name="T10" fmla="+- 0 2928 2914"/>
                  <a:gd name="T11" fmla="*/ 2928 h 33"/>
                  <a:gd name="T12" fmla="+- 0 5410 5410"/>
                  <a:gd name="T13" fmla="*/ T12 w 61"/>
                  <a:gd name="T14" fmla="+- 0 2947 2914"/>
                  <a:gd name="T15" fmla="*/ 2947 h 33"/>
                  <a:gd name="T16" fmla="+- 0 5471 5410"/>
                  <a:gd name="T17" fmla="*/ T16 w 61"/>
                  <a:gd name="T18" fmla="+- 0 2914 2914"/>
                  <a:gd name="T19" fmla="*/ 2914 h 33"/>
                </a:gdLst>
                <a:ahLst/>
                <a:cxnLst>
                  <a:cxn ang="0">
                    <a:pos x="T1" y="T3"/>
                  </a:cxn>
                  <a:cxn ang="0">
                    <a:pos x="T5" y="T7"/>
                  </a:cxn>
                  <a:cxn ang="0">
                    <a:pos x="T9" y="T11"/>
                  </a:cxn>
                  <a:cxn ang="0">
                    <a:pos x="T13" y="T15"/>
                  </a:cxn>
                  <a:cxn ang="0">
                    <a:pos x="T17" y="T19"/>
                  </a:cxn>
                </a:cxnLst>
                <a:rect l="0" t="0" r="r" b="b"/>
                <a:pathLst>
                  <a:path w="61" h="33">
                    <a:moveTo>
                      <a:pt x="61" y="0"/>
                    </a:moveTo>
                    <a:lnTo>
                      <a:pt x="9" y="14"/>
                    </a:lnTo>
                    <a:lnTo>
                      <a:pt x="0" y="14"/>
                    </a:lnTo>
                    <a:lnTo>
                      <a:pt x="0" y="33"/>
                    </a:lnTo>
                    <a:lnTo>
                      <a:pt x="6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2" name="Group 91"/>
            <p:cNvGrpSpPr>
              <a:grpSpLocks/>
            </p:cNvGrpSpPr>
            <p:nvPr/>
          </p:nvGrpSpPr>
          <p:grpSpPr bwMode="auto">
            <a:xfrm>
              <a:off x="5407" y="2885"/>
              <a:ext cx="10" cy="18"/>
              <a:chOff x="5407" y="2885"/>
              <a:chExt cx="10" cy="18"/>
            </a:xfrm>
          </p:grpSpPr>
          <p:sp>
            <p:nvSpPr>
              <p:cNvPr id="246" name="Freeform 157"/>
              <p:cNvSpPr>
                <a:spLocks/>
              </p:cNvSpPr>
              <p:nvPr/>
            </p:nvSpPr>
            <p:spPr bwMode="auto">
              <a:xfrm>
                <a:off x="5407" y="2885"/>
                <a:ext cx="10" cy="18"/>
              </a:xfrm>
              <a:custGeom>
                <a:avLst/>
                <a:gdLst>
                  <a:gd name="T0" fmla="+- 0 5407 5407"/>
                  <a:gd name="T1" fmla="*/ T0 w 10"/>
                  <a:gd name="T2" fmla="+- 0 2885 2885"/>
                  <a:gd name="T3" fmla="*/ 2885 h 18"/>
                  <a:gd name="T4" fmla="+- 0 5407 5407"/>
                  <a:gd name="T5" fmla="*/ T4 w 10"/>
                  <a:gd name="T6" fmla="+- 0 2903 2885"/>
                  <a:gd name="T7" fmla="*/ 2903 h 18"/>
                  <a:gd name="T8" fmla="+- 0 5417 5407"/>
                  <a:gd name="T9" fmla="*/ T8 w 10"/>
                  <a:gd name="T10" fmla="+- 0 2903 2885"/>
                  <a:gd name="T11" fmla="*/ 2903 h 18"/>
                  <a:gd name="T12" fmla="+- 0 5407 5407"/>
                  <a:gd name="T13" fmla="*/ T12 w 10"/>
                  <a:gd name="T14" fmla="+- 0 2885 2885"/>
                  <a:gd name="T15" fmla="*/ 2885 h 18"/>
                </a:gdLst>
                <a:ahLst/>
                <a:cxnLst>
                  <a:cxn ang="0">
                    <a:pos x="T1" y="T3"/>
                  </a:cxn>
                  <a:cxn ang="0">
                    <a:pos x="T5" y="T7"/>
                  </a:cxn>
                  <a:cxn ang="0">
                    <a:pos x="T9" y="T11"/>
                  </a:cxn>
                  <a:cxn ang="0">
                    <a:pos x="T13" y="T15"/>
                  </a:cxn>
                </a:cxnLst>
                <a:rect l="0" t="0" r="r" b="b"/>
                <a:pathLst>
                  <a:path w="10" h="18">
                    <a:moveTo>
                      <a:pt x="0" y="0"/>
                    </a:moveTo>
                    <a:lnTo>
                      <a:pt x="0" y="18"/>
                    </a:lnTo>
                    <a:lnTo>
                      <a:pt x="10" y="18"/>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3" name="Group 92"/>
            <p:cNvGrpSpPr>
              <a:grpSpLocks/>
            </p:cNvGrpSpPr>
            <p:nvPr/>
          </p:nvGrpSpPr>
          <p:grpSpPr bwMode="auto">
            <a:xfrm>
              <a:off x="5213" y="2885"/>
              <a:ext cx="258" cy="41"/>
              <a:chOff x="5213" y="2885"/>
              <a:chExt cx="258" cy="41"/>
            </a:xfrm>
          </p:grpSpPr>
          <p:sp>
            <p:nvSpPr>
              <p:cNvPr id="245" name="Freeform 155"/>
              <p:cNvSpPr>
                <a:spLocks/>
              </p:cNvSpPr>
              <p:nvPr/>
            </p:nvSpPr>
            <p:spPr bwMode="auto">
              <a:xfrm>
                <a:off x="5213" y="2885"/>
                <a:ext cx="258" cy="41"/>
              </a:xfrm>
              <a:custGeom>
                <a:avLst/>
                <a:gdLst>
                  <a:gd name="T0" fmla="+- 0 5408 5213"/>
                  <a:gd name="T1" fmla="*/ T0 w 258"/>
                  <a:gd name="T2" fmla="+- 0 2885 2885"/>
                  <a:gd name="T3" fmla="*/ 2885 h 41"/>
                  <a:gd name="T4" fmla="+- 0 5418 5213"/>
                  <a:gd name="T5" fmla="*/ T4 w 258"/>
                  <a:gd name="T6" fmla="+- 0 2902 2885"/>
                  <a:gd name="T7" fmla="*/ 2902 h 41"/>
                  <a:gd name="T8" fmla="+- 0 5213 5213"/>
                  <a:gd name="T9" fmla="*/ T8 w 258"/>
                  <a:gd name="T10" fmla="+- 0 2902 2885"/>
                  <a:gd name="T11" fmla="*/ 2902 h 41"/>
                  <a:gd name="T12" fmla="+- 0 5213 5213"/>
                  <a:gd name="T13" fmla="*/ T12 w 258"/>
                  <a:gd name="T14" fmla="+- 0 2926 2885"/>
                  <a:gd name="T15" fmla="*/ 2926 h 41"/>
                  <a:gd name="T16" fmla="+- 0 5418 5213"/>
                  <a:gd name="T17" fmla="*/ T16 w 258"/>
                  <a:gd name="T18" fmla="+- 0 2926 2885"/>
                  <a:gd name="T19" fmla="*/ 2926 h 41"/>
                  <a:gd name="T20" fmla="+- 0 5471 5213"/>
                  <a:gd name="T21" fmla="*/ T20 w 258"/>
                  <a:gd name="T22" fmla="+- 0 2911 2885"/>
                  <a:gd name="T23" fmla="*/ 2911 h 41"/>
                  <a:gd name="T24" fmla="+- 0 5408 5213"/>
                  <a:gd name="T25" fmla="*/ T24 w 258"/>
                  <a:gd name="T26" fmla="+- 0 2885 2885"/>
                  <a:gd name="T27" fmla="*/ 2885 h 41"/>
                </a:gdLst>
                <a:ahLst/>
                <a:cxnLst>
                  <a:cxn ang="0">
                    <a:pos x="T1" y="T3"/>
                  </a:cxn>
                  <a:cxn ang="0">
                    <a:pos x="T5" y="T7"/>
                  </a:cxn>
                  <a:cxn ang="0">
                    <a:pos x="T9" y="T11"/>
                  </a:cxn>
                  <a:cxn ang="0">
                    <a:pos x="T13" y="T15"/>
                  </a:cxn>
                  <a:cxn ang="0">
                    <a:pos x="T17" y="T19"/>
                  </a:cxn>
                  <a:cxn ang="0">
                    <a:pos x="T21" y="T23"/>
                  </a:cxn>
                  <a:cxn ang="0">
                    <a:pos x="T25" y="T27"/>
                  </a:cxn>
                </a:cxnLst>
                <a:rect l="0" t="0" r="r" b="b"/>
                <a:pathLst>
                  <a:path w="258" h="41">
                    <a:moveTo>
                      <a:pt x="195" y="0"/>
                    </a:moveTo>
                    <a:lnTo>
                      <a:pt x="205" y="17"/>
                    </a:lnTo>
                    <a:lnTo>
                      <a:pt x="0" y="17"/>
                    </a:lnTo>
                    <a:lnTo>
                      <a:pt x="0" y="41"/>
                    </a:lnTo>
                    <a:lnTo>
                      <a:pt x="205" y="41"/>
                    </a:lnTo>
                    <a:lnTo>
                      <a:pt x="258" y="26"/>
                    </a:lnTo>
                    <a:lnTo>
                      <a:pt x="195"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4" name="Group 93"/>
            <p:cNvGrpSpPr>
              <a:grpSpLocks/>
            </p:cNvGrpSpPr>
            <p:nvPr/>
          </p:nvGrpSpPr>
          <p:grpSpPr bwMode="auto">
            <a:xfrm>
              <a:off x="5214" y="2917"/>
              <a:ext cx="206" cy="2"/>
              <a:chOff x="5214" y="2917"/>
              <a:chExt cx="206" cy="2"/>
            </a:xfrm>
          </p:grpSpPr>
          <p:sp>
            <p:nvSpPr>
              <p:cNvPr id="244" name="Freeform 153"/>
              <p:cNvSpPr>
                <a:spLocks/>
              </p:cNvSpPr>
              <p:nvPr/>
            </p:nvSpPr>
            <p:spPr bwMode="auto">
              <a:xfrm>
                <a:off x="5214" y="2917"/>
                <a:ext cx="206" cy="2"/>
              </a:xfrm>
              <a:custGeom>
                <a:avLst/>
                <a:gdLst>
                  <a:gd name="T0" fmla="+- 0 5214 5214"/>
                  <a:gd name="T1" fmla="*/ T0 w 206"/>
                  <a:gd name="T2" fmla="+- 0 5420 5214"/>
                  <a:gd name="T3" fmla="*/ T2 w 206"/>
                </a:gdLst>
                <a:ahLst/>
                <a:cxnLst>
                  <a:cxn ang="0">
                    <a:pos x="T1" y="0"/>
                  </a:cxn>
                  <a:cxn ang="0">
                    <a:pos x="T3" y="0"/>
                  </a:cxn>
                </a:cxnLst>
                <a:rect l="0" t="0" r="r" b="b"/>
                <a:pathLst>
                  <a:path w="206">
                    <a:moveTo>
                      <a:pt x="0" y="0"/>
                    </a:moveTo>
                    <a:lnTo>
                      <a:pt x="206" y="0"/>
                    </a:lnTo>
                  </a:path>
                </a:pathLst>
              </a:custGeom>
              <a:noFill/>
              <a:ln w="1676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5" name="Group 94"/>
            <p:cNvGrpSpPr>
              <a:grpSpLocks/>
            </p:cNvGrpSpPr>
            <p:nvPr/>
          </p:nvGrpSpPr>
          <p:grpSpPr bwMode="auto">
            <a:xfrm>
              <a:off x="2638" y="2885"/>
              <a:ext cx="208" cy="41"/>
              <a:chOff x="2638" y="2885"/>
              <a:chExt cx="208" cy="41"/>
            </a:xfrm>
          </p:grpSpPr>
          <p:sp>
            <p:nvSpPr>
              <p:cNvPr id="243" name="Freeform 151"/>
              <p:cNvSpPr>
                <a:spLocks/>
              </p:cNvSpPr>
              <p:nvPr/>
            </p:nvSpPr>
            <p:spPr bwMode="auto">
              <a:xfrm>
                <a:off x="2638" y="2885"/>
                <a:ext cx="208" cy="41"/>
              </a:xfrm>
              <a:custGeom>
                <a:avLst/>
                <a:gdLst>
                  <a:gd name="T0" fmla="+- 0 2783 2638"/>
                  <a:gd name="T1" fmla="*/ T0 w 208"/>
                  <a:gd name="T2" fmla="+- 0 2885 2885"/>
                  <a:gd name="T3" fmla="*/ 2885 h 41"/>
                  <a:gd name="T4" fmla="+- 0 2793 2638"/>
                  <a:gd name="T5" fmla="*/ T4 w 208"/>
                  <a:gd name="T6" fmla="+- 0 2902 2885"/>
                  <a:gd name="T7" fmla="*/ 2902 h 41"/>
                  <a:gd name="T8" fmla="+- 0 2638 2638"/>
                  <a:gd name="T9" fmla="*/ T8 w 208"/>
                  <a:gd name="T10" fmla="+- 0 2902 2885"/>
                  <a:gd name="T11" fmla="*/ 2902 h 41"/>
                  <a:gd name="T12" fmla="+- 0 2638 2638"/>
                  <a:gd name="T13" fmla="*/ T12 w 208"/>
                  <a:gd name="T14" fmla="+- 0 2926 2885"/>
                  <a:gd name="T15" fmla="*/ 2926 h 41"/>
                  <a:gd name="T16" fmla="+- 0 2793 2638"/>
                  <a:gd name="T17" fmla="*/ T16 w 208"/>
                  <a:gd name="T18" fmla="+- 0 2926 2885"/>
                  <a:gd name="T19" fmla="*/ 2926 h 41"/>
                  <a:gd name="T20" fmla="+- 0 2846 2638"/>
                  <a:gd name="T21" fmla="*/ T20 w 208"/>
                  <a:gd name="T22" fmla="+- 0 2911 2885"/>
                  <a:gd name="T23" fmla="*/ 2911 h 41"/>
                  <a:gd name="T24" fmla="+- 0 2783 2638"/>
                  <a:gd name="T25" fmla="*/ T24 w 208"/>
                  <a:gd name="T26" fmla="+- 0 2885 2885"/>
                  <a:gd name="T27" fmla="*/ 2885 h 41"/>
                </a:gdLst>
                <a:ahLst/>
                <a:cxnLst>
                  <a:cxn ang="0">
                    <a:pos x="T1" y="T3"/>
                  </a:cxn>
                  <a:cxn ang="0">
                    <a:pos x="T5" y="T7"/>
                  </a:cxn>
                  <a:cxn ang="0">
                    <a:pos x="T9" y="T11"/>
                  </a:cxn>
                  <a:cxn ang="0">
                    <a:pos x="T13" y="T15"/>
                  </a:cxn>
                  <a:cxn ang="0">
                    <a:pos x="T17" y="T19"/>
                  </a:cxn>
                  <a:cxn ang="0">
                    <a:pos x="T21" y="T23"/>
                  </a:cxn>
                  <a:cxn ang="0">
                    <a:pos x="T25" y="T27"/>
                  </a:cxn>
                </a:cxnLst>
                <a:rect l="0" t="0" r="r" b="b"/>
                <a:pathLst>
                  <a:path w="208" h="41">
                    <a:moveTo>
                      <a:pt x="145" y="0"/>
                    </a:moveTo>
                    <a:lnTo>
                      <a:pt x="155" y="17"/>
                    </a:lnTo>
                    <a:lnTo>
                      <a:pt x="0" y="17"/>
                    </a:lnTo>
                    <a:lnTo>
                      <a:pt x="0" y="41"/>
                    </a:lnTo>
                    <a:lnTo>
                      <a:pt x="155" y="41"/>
                    </a:lnTo>
                    <a:lnTo>
                      <a:pt x="208" y="26"/>
                    </a:lnTo>
                    <a:lnTo>
                      <a:pt x="145"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6" name="Group 95"/>
            <p:cNvGrpSpPr>
              <a:grpSpLocks/>
            </p:cNvGrpSpPr>
            <p:nvPr/>
          </p:nvGrpSpPr>
          <p:grpSpPr bwMode="auto">
            <a:xfrm>
              <a:off x="2782" y="2914"/>
              <a:ext cx="64" cy="33"/>
              <a:chOff x="2782" y="2914"/>
              <a:chExt cx="64" cy="33"/>
            </a:xfrm>
          </p:grpSpPr>
          <p:sp>
            <p:nvSpPr>
              <p:cNvPr id="242" name="Freeform 149"/>
              <p:cNvSpPr>
                <a:spLocks/>
              </p:cNvSpPr>
              <p:nvPr/>
            </p:nvSpPr>
            <p:spPr bwMode="auto">
              <a:xfrm>
                <a:off x="2782" y="2914"/>
                <a:ext cx="64" cy="33"/>
              </a:xfrm>
              <a:custGeom>
                <a:avLst/>
                <a:gdLst>
                  <a:gd name="T0" fmla="+- 0 2846 2782"/>
                  <a:gd name="T1" fmla="*/ T0 w 64"/>
                  <a:gd name="T2" fmla="+- 0 2914 2914"/>
                  <a:gd name="T3" fmla="*/ 2914 h 33"/>
                  <a:gd name="T4" fmla="+- 0 2792 2782"/>
                  <a:gd name="T5" fmla="*/ T4 w 64"/>
                  <a:gd name="T6" fmla="+- 0 2928 2914"/>
                  <a:gd name="T7" fmla="*/ 2928 h 33"/>
                  <a:gd name="T8" fmla="+- 0 2782 2782"/>
                  <a:gd name="T9" fmla="*/ T8 w 64"/>
                  <a:gd name="T10" fmla="+- 0 2928 2914"/>
                  <a:gd name="T11" fmla="*/ 2928 h 33"/>
                  <a:gd name="T12" fmla="+- 0 2782 2782"/>
                  <a:gd name="T13" fmla="*/ T12 w 64"/>
                  <a:gd name="T14" fmla="+- 0 2947 2914"/>
                  <a:gd name="T15" fmla="*/ 2947 h 33"/>
                  <a:gd name="T16" fmla="+- 0 2846 2782"/>
                  <a:gd name="T17" fmla="*/ T16 w 64"/>
                  <a:gd name="T18" fmla="+- 0 2914 2914"/>
                  <a:gd name="T19" fmla="*/ 2914 h 33"/>
                </a:gdLst>
                <a:ahLst/>
                <a:cxnLst>
                  <a:cxn ang="0">
                    <a:pos x="T1" y="T3"/>
                  </a:cxn>
                  <a:cxn ang="0">
                    <a:pos x="T5" y="T7"/>
                  </a:cxn>
                  <a:cxn ang="0">
                    <a:pos x="T9" y="T11"/>
                  </a:cxn>
                  <a:cxn ang="0">
                    <a:pos x="T13" y="T15"/>
                  </a:cxn>
                  <a:cxn ang="0">
                    <a:pos x="T17" y="T19"/>
                  </a:cxn>
                </a:cxnLst>
                <a:rect l="0" t="0" r="r" b="b"/>
                <a:pathLst>
                  <a:path w="64" h="33">
                    <a:moveTo>
                      <a:pt x="64" y="0"/>
                    </a:moveTo>
                    <a:lnTo>
                      <a:pt x="10" y="14"/>
                    </a:lnTo>
                    <a:lnTo>
                      <a:pt x="0" y="14"/>
                    </a:lnTo>
                    <a:lnTo>
                      <a:pt x="0" y="33"/>
                    </a:lnTo>
                    <a:lnTo>
                      <a:pt x="6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7" name="Group 96"/>
            <p:cNvGrpSpPr>
              <a:grpSpLocks/>
            </p:cNvGrpSpPr>
            <p:nvPr/>
          </p:nvGrpSpPr>
          <p:grpSpPr bwMode="auto">
            <a:xfrm>
              <a:off x="2782" y="2885"/>
              <a:ext cx="9" cy="18"/>
              <a:chOff x="2782" y="2885"/>
              <a:chExt cx="9" cy="18"/>
            </a:xfrm>
          </p:grpSpPr>
          <p:sp>
            <p:nvSpPr>
              <p:cNvPr id="241" name="Freeform 147"/>
              <p:cNvSpPr>
                <a:spLocks/>
              </p:cNvSpPr>
              <p:nvPr/>
            </p:nvSpPr>
            <p:spPr bwMode="auto">
              <a:xfrm>
                <a:off x="2782" y="2885"/>
                <a:ext cx="9" cy="18"/>
              </a:xfrm>
              <a:custGeom>
                <a:avLst/>
                <a:gdLst>
                  <a:gd name="T0" fmla="+- 0 2782 2782"/>
                  <a:gd name="T1" fmla="*/ T0 w 9"/>
                  <a:gd name="T2" fmla="+- 0 2885 2885"/>
                  <a:gd name="T3" fmla="*/ 2885 h 18"/>
                  <a:gd name="T4" fmla="+- 0 2782 2782"/>
                  <a:gd name="T5" fmla="*/ T4 w 9"/>
                  <a:gd name="T6" fmla="+- 0 2903 2885"/>
                  <a:gd name="T7" fmla="*/ 2903 h 18"/>
                  <a:gd name="T8" fmla="+- 0 2791 2782"/>
                  <a:gd name="T9" fmla="*/ T8 w 9"/>
                  <a:gd name="T10" fmla="+- 0 2903 2885"/>
                  <a:gd name="T11" fmla="*/ 2903 h 18"/>
                  <a:gd name="T12" fmla="+- 0 2782 2782"/>
                  <a:gd name="T13" fmla="*/ T12 w 9"/>
                  <a:gd name="T14" fmla="+- 0 2885 2885"/>
                  <a:gd name="T15" fmla="*/ 2885 h 18"/>
                </a:gdLst>
                <a:ahLst/>
                <a:cxnLst>
                  <a:cxn ang="0">
                    <a:pos x="T1" y="T3"/>
                  </a:cxn>
                  <a:cxn ang="0">
                    <a:pos x="T5" y="T7"/>
                  </a:cxn>
                  <a:cxn ang="0">
                    <a:pos x="T9" y="T11"/>
                  </a:cxn>
                  <a:cxn ang="0">
                    <a:pos x="T13" y="T15"/>
                  </a:cxn>
                </a:cxnLst>
                <a:rect l="0" t="0" r="r" b="b"/>
                <a:pathLst>
                  <a:path w="9" h="18">
                    <a:moveTo>
                      <a:pt x="0" y="0"/>
                    </a:moveTo>
                    <a:lnTo>
                      <a:pt x="0" y="18"/>
                    </a:lnTo>
                    <a:lnTo>
                      <a:pt x="9" y="18"/>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8" name="Group 97"/>
            <p:cNvGrpSpPr>
              <a:grpSpLocks/>
            </p:cNvGrpSpPr>
            <p:nvPr/>
          </p:nvGrpSpPr>
          <p:grpSpPr bwMode="auto">
            <a:xfrm>
              <a:off x="2585" y="2885"/>
              <a:ext cx="61" cy="61"/>
              <a:chOff x="2585" y="2885"/>
              <a:chExt cx="61" cy="61"/>
            </a:xfrm>
          </p:grpSpPr>
          <p:sp>
            <p:nvSpPr>
              <p:cNvPr id="240" name="Freeform 145"/>
              <p:cNvSpPr>
                <a:spLocks/>
              </p:cNvSpPr>
              <p:nvPr/>
            </p:nvSpPr>
            <p:spPr bwMode="auto">
              <a:xfrm>
                <a:off x="2585" y="2885"/>
                <a:ext cx="61" cy="61"/>
              </a:xfrm>
              <a:custGeom>
                <a:avLst/>
                <a:gdLst>
                  <a:gd name="T0" fmla="+- 0 2646 2585"/>
                  <a:gd name="T1" fmla="*/ T0 w 61"/>
                  <a:gd name="T2" fmla="+- 0 2885 2885"/>
                  <a:gd name="T3" fmla="*/ 2885 h 61"/>
                  <a:gd name="T4" fmla="+- 0 2585 2585"/>
                  <a:gd name="T5" fmla="*/ T4 w 61"/>
                  <a:gd name="T6" fmla="+- 0 2912 2885"/>
                  <a:gd name="T7" fmla="*/ 2912 h 61"/>
                  <a:gd name="T8" fmla="+- 0 2646 2585"/>
                  <a:gd name="T9" fmla="*/ T8 w 61"/>
                  <a:gd name="T10" fmla="+- 0 2946 2885"/>
                  <a:gd name="T11" fmla="*/ 2946 h 61"/>
                  <a:gd name="T12" fmla="+- 0 2646 2585"/>
                  <a:gd name="T13" fmla="*/ T12 w 61"/>
                  <a:gd name="T14" fmla="+- 0 2927 2885"/>
                  <a:gd name="T15" fmla="*/ 2927 h 61"/>
                  <a:gd name="T16" fmla="+- 0 2636 2585"/>
                  <a:gd name="T17" fmla="*/ T16 w 61"/>
                  <a:gd name="T18" fmla="+- 0 2927 2885"/>
                  <a:gd name="T19" fmla="*/ 2927 h 61"/>
                  <a:gd name="T20" fmla="+- 0 2636 2585"/>
                  <a:gd name="T21" fmla="*/ T20 w 61"/>
                  <a:gd name="T22" fmla="+- 0 2903 2885"/>
                  <a:gd name="T23" fmla="*/ 2903 h 61"/>
                  <a:gd name="T24" fmla="+- 0 2646 2585"/>
                  <a:gd name="T25" fmla="*/ T24 w 61"/>
                  <a:gd name="T26" fmla="+- 0 2903 2885"/>
                  <a:gd name="T27" fmla="*/ 2903 h 61"/>
                  <a:gd name="T28" fmla="+- 0 2646 2585"/>
                  <a:gd name="T29" fmla="*/ T28 w 61"/>
                  <a:gd name="T30" fmla="+- 0 2885 2885"/>
                  <a:gd name="T31" fmla="*/ 2885 h 61"/>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1" h="61">
                    <a:moveTo>
                      <a:pt x="61" y="0"/>
                    </a:moveTo>
                    <a:lnTo>
                      <a:pt x="0" y="27"/>
                    </a:lnTo>
                    <a:lnTo>
                      <a:pt x="61" y="61"/>
                    </a:lnTo>
                    <a:lnTo>
                      <a:pt x="61" y="42"/>
                    </a:lnTo>
                    <a:lnTo>
                      <a:pt x="51" y="42"/>
                    </a:lnTo>
                    <a:lnTo>
                      <a:pt x="51" y="18"/>
                    </a:lnTo>
                    <a:lnTo>
                      <a:pt x="61" y="18"/>
                    </a:lnTo>
                    <a:lnTo>
                      <a:pt x="6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9" name="Group 98"/>
            <p:cNvGrpSpPr>
              <a:grpSpLocks/>
            </p:cNvGrpSpPr>
            <p:nvPr/>
          </p:nvGrpSpPr>
          <p:grpSpPr bwMode="auto">
            <a:xfrm>
              <a:off x="2641" y="2917"/>
              <a:ext cx="154" cy="2"/>
              <a:chOff x="2641" y="2917"/>
              <a:chExt cx="154" cy="2"/>
            </a:xfrm>
          </p:grpSpPr>
          <p:sp>
            <p:nvSpPr>
              <p:cNvPr id="239" name="Freeform 143"/>
              <p:cNvSpPr>
                <a:spLocks/>
              </p:cNvSpPr>
              <p:nvPr/>
            </p:nvSpPr>
            <p:spPr bwMode="auto">
              <a:xfrm>
                <a:off x="2641" y="2917"/>
                <a:ext cx="154" cy="2"/>
              </a:xfrm>
              <a:custGeom>
                <a:avLst/>
                <a:gdLst>
                  <a:gd name="T0" fmla="+- 0 2641 2641"/>
                  <a:gd name="T1" fmla="*/ T0 w 154"/>
                  <a:gd name="T2" fmla="+- 0 2795 2641"/>
                  <a:gd name="T3" fmla="*/ T2 w 154"/>
                </a:gdLst>
                <a:ahLst/>
                <a:cxnLst>
                  <a:cxn ang="0">
                    <a:pos x="T1" y="0"/>
                  </a:cxn>
                  <a:cxn ang="0">
                    <a:pos x="T3" y="0"/>
                  </a:cxn>
                </a:cxnLst>
                <a:rect l="0" t="0" r="r" b="b"/>
                <a:pathLst>
                  <a:path w="154">
                    <a:moveTo>
                      <a:pt x="0" y="0"/>
                    </a:moveTo>
                    <a:lnTo>
                      <a:pt x="154" y="0"/>
                    </a:lnTo>
                  </a:path>
                </a:pathLst>
              </a:custGeom>
              <a:noFill/>
              <a:ln w="1676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00" name="Group 99"/>
            <p:cNvGrpSpPr>
              <a:grpSpLocks/>
            </p:cNvGrpSpPr>
            <p:nvPr/>
          </p:nvGrpSpPr>
          <p:grpSpPr bwMode="auto">
            <a:xfrm>
              <a:off x="530" y="202"/>
              <a:ext cx="2439" cy="2474"/>
              <a:chOff x="530" y="202"/>
              <a:chExt cx="2439" cy="2474"/>
            </a:xfrm>
          </p:grpSpPr>
          <p:sp>
            <p:nvSpPr>
              <p:cNvPr id="238" name="Freeform 141"/>
              <p:cNvSpPr>
                <a:spLocks/>
              </p:cNvSpPr>
              <p:nvPr/>
            </p:nvSpPr>
            <p:spPr bwMode="auto">
              <a:xfrm>
                <a:off x="530" y="202"/>
                <a:ext cx="2439" cy="2474"/>
              </a:xfrm>
              <a:custGeom>
                <a:avLst/>
                <a:gdLst>
                  <a:gd name="T0" fmla="+- 0 2911 530"/>
                  <a:gd name="T1" fmla="*/ T0 w 2439"/>
                  <a:gd name="T2" fmla="+- 0 221 202"/>
                  <a:gd name="T3" fmla="*/ 221 h 2474"/>
                  <a:gd name="T4" fmla="+- 0 2854 530"/>
                  <a:gd name="T5" fmla="*/ T4 w 2439"/>
                  <a:gd name="T6" fmla="+- 0 225 202"/>
                  <a:gd name="T7" fmla="*/ 225 h 2474"/>
                  <a:gd name="T8" fmla="+- 0 2623 530"/>
                  <a:gd name="T9" fmla="*/ T8 w 2439"/>
                  <a:gd name="T10" fmla="+- 0 254 202"/>
                  <a:gd name="T11" fmla="*/ 254 h 2474"/>
                  <a:gd name="T12" fmla="+- 0 2398 530"/>
                  <a:gd name="T13" fmla="*/ T12 w 2439"/>
                  <a:gd name="T14" fmla="+- 0 307 202"/>
                  <a:gd name="T15" fmla="*/ 307 h 2474"/>
                  <a:gd name="T16" fmla="+- 0 2177 530"/>
                  <a:gd name="T17" fmla="*/ T16 w 2439"/>
                  <a:gd name="T18" fmla="+- 0 388 202"/>
                  <a:gd name="T19" fmla="*/ 388 h 2474"/>
                  <a:gd name="T20" fmla="+- 0 1966 530"/>
                  <a:gd name="T21" fmla="*/ T20 w 2439"/>
                  <a:gd name="T22" fmla="+- 0 488 202"/>
                  <a:gd name="T23" fmla="*/ 488 h 2474"/>
                  <a:gd name="T24" fmla="+- 0 1759 530"/>
                  <a:gd name="T25" fmla="*/ T24 w 2439"/>
                  <a:gd name="T26" fmla="+- 0 613 202"/>
                  <a:gd name="T27" fmla="*/ 613 h 2474"/>
                  <a:gd name="T28" fmla="+- 0 1562 530"/>
                  <a:gd name="T29" fmla="*/ T28 w 2439"/>
                  <a:gd name="T30" fmla="+- 0 757 202"/>
                  <a:gd name="T31" fmla="*/ 757 h 2474"/>
                  <a:gd name="T32" fmla="+- 0 1375 530"/>
                  <a:gd name="T33" fmla="*/ T32 w 2439"/>
                  <a:gd name="T34" fmla="+- 0 916 202"/>
                  <a:gd name="T35" fmla="*/ 916 h 2474"/>
                  <a:gd name="T36" fmla="+- 0 1207 530"/>
                  <a:gd name="T37" fmla="*/ T36 w 2439"/>
                  <a:gd name="T38" fmla="+- 0 1093 202"/>
                  <a:gd name="T39" fmla="*/ 1093 h 2474"/>
                  <a:gd name="T40" fmla="+- 0 1049 530"/>
                  <a:gd name="T41" fmla="*/ T40 w 2439"/>
                  <a:gd name="T42" fmla="+- 0 1285 202"/>
                  <a:gd name="T43" fmla="*/ 1285 h 2474"/>
                  <a:gd name="T44" fmla="+- 0 910 530"/>
                  <a:gd name="T45" fmla="*/ T44 w 2439"/>
                  <a:gd name="T46" fmla="+- 0 1487 202"/>
                  <a:gd name="T47" fmla="*/ 1487 h 2474"/>
                  <a:gd name="T48" fmla="+- 0 790 530"/>
                  <a:gd name="T49" fmla="*/ T48 w 2439"/>
                  <a:gd name="T50" fmla="+- 0 1698 202"/>
                  <a:gd name="T51" fmla="*/ 1698 h 2474"/>
                  <a:gd name="T52" fmla="+- 0 689 530"/>
                  <a:gd name="T53" fmla="*/ T52 w 2439"/>
                  <a:gd name="T54" fmla="+- 0 1918 202"/>
                  <a:gd name="T55" fmla="*/ 1918 h 2474"/>
                  <a:gd name="T56" fmla="+- 0 612 530"/>
                  <a:gd name="T57" fmla="*/ T56 w 2439"/>
                  <a:gd name="T58" fmla="+- 0 2143 202"/>
                  <a:gd name="T59" fmla="*/ 2143 h 2474"/>
                  <a:gd name="T60" fmla="+- 0 559 530"/>
                  <a:gd name="T61" fmla="*/ T60 w 2439"/>
                  <a:gd name="T62" fmla="+- 0 2379 202"/>
                  <a:gd name="T63" fmla="*/ 2379 h 2474"/>
                  <a:gd name="T64" fmla="+- 0 530 530"/>
                  <a:gd name="T65" fmla="*/ T64 w 2439"/>
                  <a:gd name="T66" fmla="+- 0 2609 202"/>
                  <a:gd name="T67" fmla="*/ 2609 h 2474"/>
                  <a:gd name="T68" fmla="+- 0 550 530"/>
                  <a:gd name="T69" fmla="*/ T68 w 2439"/>
                  <a:gd name="T70" fmla="+- 0 2676 202"/>
                  <a:gd name="T71" fmla="*/ 2676 h 2474"/>
                  <a:gd name="T72" fmla="+- 0 555 530"/>
                  <a:gd name="T73" fmla="*/ T72 w 2439"/>
                  <a:gd name="T74" fmla="+- 0 2614 202"/>
                  <a:gd name="T75" fmla="*/ 2614 h 2474"/>
                  <a:gd name="T76" fmla="+- 0 578 530"/>
                  <a:gd name="T77" fmla="*/ T76 w 2439"/>
                  <a:gd name="T78" fmla="+- 0 2379 202"/>
                  <a:gd name="T79" fmla="*/ 2379 h 2474"/>
                  <a:gd name="T80" fmla="+- 0 631 530"/>
                  <a:gd name="T81" fmla="*/ T80 w 2439"/>
                  <a:gd name="T82" fmla="+- 0 2148 202"/>
                  <a:gd name="T83" fmla="*/ 2148 h 2474"/>
                  <a:gd name="T84" fmla="+- 0 708 530"/>
                  <a:gd name="T85" fmla="*/ T84 w 2439"/>
                  <a:gd name="T86" fmla="+- 0 1923 202"/>
                  <a:gd name="T87" fmla="*/ 1923 h 2474"/>
                  <a:gd name="T88" fmla="+- 0 809 530"/>
                  <a:gd name="T89" fmla="*/ T88 w 2439"/>
                  <a:gd name="T90" fmla="+- 0 1708 202"/>
                  <a:gd name="T91" fmla="*/ 1708 h 2474"/>
                  <a:gd name="T92" fmla="+- 0 929 530"/>
                  <a:gd name="T93" fmla="*/ T92 w 2439"/>
                  <a:gd name="T94" fmla="+- 0 1496 202"/>
                  <a:gd name="T95" fmla="*/ 1496 h 2474"/>
                  <a:gd name="T96" fmla="+- 0 1068 530"/>
                  <a:gd name="T97" fmla="*/ T96 w 2439"/>
                  <a:gd name="T98" fmla="+- 0 1295 202"/>
                  <a:gd name="T99" fmla="*/ 1295 h 2474"/>
                  <a:gd name="T100" fmla="+- 0 1222 530"/>
                  <a:gd name="T101" fmla="*/ T100 w 2439"/>
                  <a:gd name="T102" fmla="+- 0 1108 202"/>
                  <a:gd name="T103" fmla="*/ 1108 h 2474"/>
                  <a:gd name="T104" fmla="+- 0 1395 530"/>
                  <a:gd name="T105" fmla="*/ T104 w 2439"/>
                  <a:gd name="T106" fmla="+- 0 930 202"/>
                  <a:gd name="T107" fmla="*/ 930 h 2474"/>
                  <a:gd name="T108" fmla="+- 0 1577 530"/>
                  <a:gd name="T109" fmla="*/ T108 w 2439"/>
                  <a:gd name="T110" fmla="+- 0 772 202"/>
                  <a:gd name="T111" fmla="*/ 772 h 2474"/>
                  <a:gd name="T112" fmla="+- 0 1769 530"/>
                  <a:gd name="T113" fmla="*/ T112 w 2439"/>
                  <a:gd name="T114" fmla="+- 0 632 202"/>
                  <a:gd name="T115" fmla="*/ 632 h 2474"/>
                  <a:gd name="T116" fmla="+- 0 1975 530"/>
                  <a:gd name="T117" fmla="*/ T116 w 2439"/>
                  <a:gd name="T118" fmla="+- 0 508 202"/>
                  <a:gd name="T119" fmla="*/ 508 h 2474"/>
                  <a:gd name="T120" fmla="+- 0 2187 530"/>
                  <a:gd name="T121" fmla="*/ T120 w 2439"/>
                  <a:gd name="T122" fmla="+- 0 407 202"/>
                  <a:gd name="T123" fmla="*/ 407 h 2474"/>
                  <a:gd name="T124" fmla="+- 0 2407 530"/>
                  <a:gd name="T125" fmla="*/ T124 w 2439"/>
                  <a:gd name="T126" fmla="+- 0 326 202"/>
                  <a:gd name="T127" fmla="*/ 326 h 2474"/>
                  <a:gd name="T128" fmla="+- 0 2628 530"/>
                  <a:gd name="T129" fmla="*/ T128 w 2439"/>
                  <a:gd name="T130" fmla="+- 0 273 202"/>
                  <a:gd name="T131" fmla="*/ 273 h 2474"/>
                  <a:gd name="T132" fmla="+- 0 2902 530"/>
                  <a:gd name="T133" fmla="*/ T132 w 2439"/>
                  <a:gd name="T134" fmla="+- 0 241 202"/>
                  <a:gd name="T135" fmla="*/ 241 h 2474"/>
                  <a:gd name="T136" fmla="+- 0 2969 530"/>
                  <a:gd name="T137" fmla="*/ T136 w 2439"/>
                  <a:gd name="T138" fmla="+- 0 230 202"/>
                  <a:gd name="T139" fmla="*/ 230 h 247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Lst>
                <a:rect l="0" t="0" r="r" b="b"/>
                <a:pathLst>
                  <a:path w="2439" h="2474">
                    <a:moveTo>
                      <a:pt x="2372" y="0"/>
                    </a:moveTo>
                    <a:lnTo>
                      <a:pt x="2381" y="19"/>
                    </a:lnTo>
                    <a:lnTo>
                      <a:pt x="2372" y="20"/>
                    </a:lnTo>
                    <a:lnTo>
                      <a:pt x="2324" y="23"/>
                    </a:lnTo>
                    <a:lnTo>
                      <a:pt x="2209" y="33"/>
                    </a:lnTo>
                    <a:lnTo>
                      <a:pt x="2093" y="52"/>
                    </a:lnTo>
                    <a:lnTo>
                      <a:pt x="1983" y="76"/>
                    </a:lnTo>
                    <a:lnTo>
                      <a:pt x="1868" y="105"/>
                    </a:lnTo>
                    <a:lnTo>
                      <a:pt x="1757" y="143"/>
                    </a:lnTo>
                    <a:lnTo>
                      <a:pt x="1647" y="186"/>
                    </a:lnTo>
                    <a:lnTo>
                      <a:pt x="1541" y="234"/>
                    </a:lnTo>
                    <a:lnTo>
                      <a:pt x="1436" y="286"/>
                    </a:lnTo>
                    <a:lnTo>
                      <a:pt x="1330" y="349"/>
                    </a:lnTo>
                    <a:lnTo>
                      <a:pt x="1229" y="411"/>
                    </a:lnTo>
                    <a:lnTo>
                      <a:pt x="1129" y="483"/>
                    </a:lnTo>
                    <a:lnTo>
                      <a:pt x="1032" y="555"/>
                    </a:lnTo>
                    <a:lnTo>
                      <a:pt x="937" y="632"/>
                    </a:lnTo>
                    <a:lnTo>
                      <a:pt x="845" y="714"/>
                    </a:lnTo>
                    <a:lnTo>
                      <a:pt x="759" y="800"/>
                    </a:lnTo>
                    <a:lnTo>
                      <a:pt x="677" y="891"/>
                    </a:lnTo>
                    <a:lnTo>
                      <a:pt x="596" y="987"/>
                    </a:lnTo>
                    <a:lnTo>
                      <a:pt x="519" y="1083"/>
                    </a:lnTo>
                    <a:lnTo>
                      <a:pt x="447" y="1184"/>
                    </a:lnTo>
                    <a:lnTo>
                      <a:pt x="380" y="1285"/>
                    </a:lnTo>
                    <a:lnTo>
                      <a:pt x="317" y="1390"/>
                    </a:lnTo>
                    <a:lnTo>
                      <a:pt x="260" y="1496"/>
                    </a:lnTo>
                    <a:lnTo>
                      <a:pt x="207" y="1606"/>
                    </a:lnTo>
                    <a:lnTo>
                      <a:pt x="159" y="1716"/>
                    </a:lnTo>
                    <a:lnTo>
                      <a:pt x="116" y="1831"/>
                    </a:lnTo>
                    <a:lnTo>
                      <a:pt x="82" y="1941"/>
                    </a:lnTo>
                    <a:lnTo>
                      <a:pt x="53" y="2057"/>
                    </a:lnTo>
                    <a:lnTo>
                      <a:pt x="29" y="2177"/>
                    </a:lnTo>
                    <a:lnTo>
                      <a:pt x="10" y="2292"/>
                    </a:lnTo>
                    <a:lnTo>
                      <a:pt x="0" y="2407"/>
                    </a:lnTo>
                    <a:lnTo>
                      <a:pt x="0" y="2474"/>
                    </a:lnTo>
                    <a:lnTo>
                      <a:pt x="20" y="2474"/>
                    </a:lnTo>
                    <a:lnTo>
                      <a:pt x="20" y="2465"/>
                    </a:lnTo>
                    <a:lnTo>
                      <a:pt x="25" y="2412"/>
                    </a:lnTo>
                    <a:lnTo>
                      <a:pt x="34" y="2292"/>
                    </a:lnTo>
                    <a:lnTo>
                      <a:pt x="48" y="2177"/>
                    </a:lnTo>
                    <a:lnTo>
                      <a:pt x="72" y="2061"/>
                    </a:lnTo>
                    <a:lnTo>
                      <a:pt x="101" y="1946"/>
                    </a:lnTo>
                    <a:lnTo>
                      <a:pt x="140" y="1836"/>
                    </a:lnTo>
                    <a:lnTo>
                      <a:pt x="178" y="1721"/>
                    </a:lnTo>
                    <a:lnTo>
                      <a:pt x="226" y="1616"/>
                    </a:lnTo>
                    <a:lnTo>
                      <a:pt x="279" y="1506"/>
                    </a:lnTo>
                    <a:lnTo>
                      <a:pt x="337" y="1400"/>
                    </a:lnTo>
                    <a:lnTo>
                      <a:pt x="399" y="1294"/>
                    </a:lnTo>
                    <a:lnTo>
                      <a:pt x="466" y="1194"/>
                    </a:lnTo>
                    <a:lnTo>
                      <a:pt x="538" y="1093"/>
                    </a:lnTo>
                    <a:lnTo>
                      <a:pt x="615" y="997"/>
                    </a:lnTo>
                    <a:lnTo>
                      <a:pt x="692" y="906"/>
                    </a:lnTo>
                    <a:lnTo>
                      <a:pt x="773" y="814"/>
                    </a:lnTo>
                    <a:lnTo>
                      <a:pt x="865" y="728"/>
                    </a:lnTo>
                    <a:lnTo>
                      <a:pt x="951" y="646"/>
                    </a:lnTo>
                    <a:lnTo>
                      <a:pt x="1047" y="570"/>
                    </a:lnTo>
                    <a:lnTo>
                      <a:pt x="1143" y="498"/>
                    </a:lnTo>
                    <a:lnTo>
                      <a:pt x="1239" y="430"/>
                    </a:lnTo>
                    <a:lnTo>
                      <a:pt x="1340" y="363"/>
                    </a:lnTo>
                    <a:lnTo>
                      <a:pt x="1445" y="306"/>
                    </a:lnTo>
                    <a:lnTo>
                      <a:pt x="1551" y="253"/>
                    </a:lnTo>
                    <a:lnTo>
                      <a:pt x="1657" y="205"/>
                    </a:lnTo>
                    <a:lnTo>
                      <a:pt x="1767" y="162"/>
                    </a:lnTo>
                    <a:lnTo>
                      <a:pt x="1877" y="124"/>
                    </a:lnTo>
                    <a:lnTo>
                      <a:pt x="1988" y="95"/>
                    </a:lnTo>
                    <a:lnTo>
                      <a:pt x="2098" y="71"/>
                    </a:lnTo>
                    <a:lnTo>
                      <a:pt x="2213" y="52"/>
                    </a:lnTo>
                    <a:lnTo>
                      <a:pt x="2372" y="39"/>
                    </a:lnTo>
                    <a:lnTo>
                      <a:pt x="2381" y="38"/>
                    </a:lnTo>
                    <a:lnTo>
                      <a:pt x="2439" y="28"/>
                    </a:lnTo>
                    <a:lnTo>
                      <a:pt x="2372"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1" name="Group 100"/>
            <p:cNvGrpSpPr>
              <a:grpSpLocks/>
            </p:cNvGrpSpPr>
            <p:nvPr/>
          </p:nvGrpSpPr>
          <p:grpSpPr bwMode="auto">
            <a:xfrm>
              <a:off x="2902" y="228"/>
              <a:ext cx="66" cy="34"/>
              <a:chOff x="2902" y="228"/>
              <a:chExt cx="66" cy="34"/>
            </a:xfrm>
          </p:grpSpPr>
          <p:sp>
            <p:nvSpPr>
              <p:cNvPr id="237" name="Freeform 139"/>
              <p:cNvSpPr>
                <a:spLocks/>
              </p:cNvSpPr>
              <p:nvPr/>
            </p:nvSpPr>
            <p:spPr bwMode="auto">
              <a:xfrm>
                <a:off x="2902" y="228"/>
                <a:ext cx="66" cy="34"/>
              </a:xfrm>
              <a:custGeom>
                <a:avLst/>
                <a:gdLst>
                  <a:gd name="T0" fmla="+- 0 2968 2902"/>
                  <a:gd name="T1" fmla="*/ T0 w 66"/>
                  <a:gd name="T2" fmla="+- 0 228 228"/>
                  <a:gd name="T3" fmla="*/ 228 h 34"/>
                  <a:gd name="T4" fmla="+- 0 2910 2902"/>
                  <a:gd name="T5" fmla="*/ T4 w 66"/>
                  <a:gd name="T6" fmla="+- 0 238 228"/>
                  <a:gd name="T7" fmla="*/ 238 h 34"/>
                  <a:gd name="T8" fmla="+- 0 2902 2902"/>
                  <a:gd name="T9" fmla="*/ T8 w 66"/>
                  <a:gd name="T10" fmla="+- 0 239 228"/>
                  <a:gd name="T11" fmla="*/ 239 h 34"/>
                  <a:gd name="T12" fmla="+- 0 2902 2902"/>
                  <a:gd name="T13" fmla="*/ T12 w 66"/>
                  <a:gd name="T14" fmla="+- 0 262 228"/>
                  <a:gd name="T15" fmla="*/ 262 h 34"/>
                  <a:gd name="T16" fmla="+- 0 2968 2902"/>
                  <a:gd name="T17" fmla="*/ T16 w 66"/>
                  <a:gd name="T18" fmla="+- 0 228 228"/>
                  <a:gd name="T19" fmla="*/ 228 h 34"/>
                </a:gdLst>
                <a:ahLst/>
                <a:cxnLst>
                  <a:cxn ang="0">
                    <a:pos x="T1" y="T3"/>
                  </a:cxn>
                  <a:cxn ang="0">
                    <a:pos x="T5" y="T7"/>
                  </a:cxn>
                  <a:cxn ang="0">
                    <a:pos x="T9" y="T11"/>
                  </a:cxn>
                  <a:cxn ang="0">
                    <a:pos x="T13" y="T15"/>
                  </a:cxn>
                  <a:cxn ang="0">
                    <a:pos x="T17" y="T19"/>
                  </a:cxn>
                </a:cxnLst>
                <a:rect l="0" t="0" r="r" b="b"/>
                <a:pathLst>
                  <a:path w="66" h="34">
                    <a:moveTo>
                      <a:pt x="66" y="0"/>
                    </a:moveTo>
                    <a:lnTo>
                      <a:pt x="8" y="10"/>
                    </a:lnTo>
                    <a:lnTo>
                      <a:pt x="0" y="11"/>
                    </a:lnTo>
                    <a:lnTo>
                      <a:pt x="0" y="34"/>
                    </a:lnTo>
                    <a:lnTo>
                      <a:pt x="66"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2" name="Group 101"/>
            <p:cNvGrpSpPr>
              <a:grpSpLocks/>
            </p:cNvGrpSpPr>
            <p:nvPr/>
          </p:nvGrpSpPr>
          <p:grpSpPr bwMode="auto">
            <a:xfrm>
              <a:off x="6360" y="2669"/>
              <a:ext cx="57" cy="60"/>
              <a:chOff x="6360" y="2669"/>
              <a:chExt cx="57" cy="60"/>
            </a:xfrm>
          </p:grpSpPr>
          <p:sp>
            <p:nvSpPr>
              <p:cNvPr id="236" name="Freeform 137"/>
              <p:cNvSpPr>
                <a:spLocks/>
              </p:cNvSpPr>
              <p:nvPr/>
            </p:nvSpPr>
            <p:spPr bwMode="auto">
              <a:xfrm>
                <a:off x="6360" y="2669"/>
                <a:ext cx="57" cy="60"/>
              </a:xfrm>
              <a:custGeom>
                <a:avLst/>
                <a:gdLst>
                  <a:gd name="T0" fmla="+- 0 6378 6360"/>
                  <a:gd name="T1" fmla="*/ T0 w 57"/>
                  <a:gd name="T2" fmla="+- 0 2669 2669"/>
                  <a:gd name="T3" fmla="*/ 2669 h 60"/>
                  <a:gd name="T4" fmla="+- 0 6360 6360"/>
                  <a:gd name="T5" fmla="*/ T4 w 57"/>
                  <a:gd name="T6" fmla="+- 0 2669 2669"/>
                  <a:gd name="T7" fmla="*/ 2669 h 60"/>
                  <a:gd name="T8" fmla="+- 0 6392 6360"/>
                  <a:gd name="T9" fmla="*/ T8 w 57"/>
                  <a:gd name="T10" fmla="+- 0 2729 2669"/>
                  <a:gd name="T11" fmla="*/ 2729 h 60"/>
                  <a:gd name="T12" fmla="+- 0 6417 6360"/>
                  <a:gd name="T13" fmla="*/ T12 w 57"/>
                  <a:gd name="T14" fmla="+- 0 2678 2669"/>
                  <a:gd name="T15" fmla="*/ 2678 h 60"/>
                  <a:gd name="T16" fmla="+- 0 6378 6360"/>
                  <a:gd name="T17" fmla="*/ T16 w 57"/>
                  <a:gd name="T18" fmla="+- 0 2678 2669"/>
                  <a:gd name="T19" fmla="*/ 2678 h 60"/>
                  <a:gd name="T20" fmla="+- 0 6378 6360"/>
                  <a:gd name="T21" fmla="*/ T20 w 57"/>
                  <a:gd name="T22" fmla="+- 0 2669 2669"/>
                  <a:gd name="T23" fmla="*/ 2669 h 60"/>
                </a:gdLst>
                <a:ahLst/>
                <a:cxnLst>
                  <a:cxn ang="0">
                    <a:pos x="T1" y="T3"/>
                  </a:cxn>
                  <a:cxn ang="0">
                    <a:pos x="T5" y="T7"/>
                  </a:cxn>
                  <a:cxn ang="0">
                    <a:pos x="T9" y="T11"/>
                  </a:cxn>
                  <a:cxn ang="0">
                    <a:pos x="T13" y="T15"/>
                  </a:cxn>
                  <a:cxn ang="0">
                    <a:pos x="T17" y="T19"/>
                  </a:cxn>
                  <a:cxn ang="0">
                    <a:pos x="T21" y="T23"/>
                  </a:cxn>
                </a:cxnLst>
                <a:rect l="0" t="0" r="r" b="b"/>
                <a:pathLst>
                  <a:path w="57" h="60">
                    <a:moveTo>
                      <a:pt x="18" y="0"/>
                    </a:moveTo>
                    <a:lnTo>
                      <a:pt x="0" y="0"/>
                    </a:lnTo>
                    <a:lnTo>
                      <a:pt x="32" y="60"/>
                    </a:lnTo>
                    <a:lnTo>
                      <a:pt x="57" y="9"/>
                    </a:lnTo>
                    <a:lnTo>
                      <a:pt x="18" y="9"/>
                    </a:lnTo>
                    <a:lnTo>
                      <a:pt x="18"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3" name="Group 102"/>
            <p:cNvGrpSpPr>
              <a:grpSpLocks/>
            </p:cNvGrpSpPr>
            <p:nvPr/>
          </p:nvGrpSpPr>
          <p:grpSpPr bwMode="auto">
            <a:xfrm>
              <a:off x="6402" y="2669"/>
              <a:ext cx="19" cy="9"/>
              <a:chOff x="6402" y="2669"/>
              <a:chExt cx="19" cy="9"/>
            </a:xfrm>
          </p:grpSpPr>
          <p:sp>
            <p:nvSpPr>
              <p:cNvPr id="235" name="Freeform 135"/>
              <p:cNvSpPr>
                <a:spLocks/>
              </p:cNvSpPr>
              <p:nvPr/>
            </p:nvSpPr>
            <p:spPr bwMode="auto">
              <a:xfrm>
                <a:off x="6402" y="2669"/>
                <a:ext cx="19" cy="9"/>
              </a:xfrm>
              <a:custGeom>
                <a:avLst/>
                <a:gdLst>
                  <a:gd name="T0" fmla="+- 0 6421 6402"/>
                  <a:gd name="T1" fmla="*/ T0 w 19"/>
                  <a:gd name="T2" fmla="+- 0 2669 2669"/>
                  <a:gd name="T3" fmla="*/ 2669 h 9"/>
                  <a:gd name="T4" fmla="+- 0 6402 6402"/>
                  <a:gd name="T5" fmla="*/ T4 w 19"/>
                  <a:gd name="T6" fmla="+- 0 2669 2669"/>
                  <a:gd name="T7" fmla="*/ 2669 h 9"/>
                  <a:gd name="T8" fmla="+- 0 6402 6402"/>
                  <a:gd name="T9" fmla="*/ T8 w 19"/>
                  <a:gd name="T10" fmla="+- 0 2678 2669"/>
                  <a:gd name="T11" fmla="*/ 2678 h 9"/>
                  <a:gd name="T12" fmla="+- 0 6417 6402"/>
                  <a:gd name="T13" fmla="*/ T12 w 19"/>
                  <a:gd name="T14" fmla="+- 0 2678 2669"/>
                  <a:gd name="T15" fmla="*/ 2678 h 9"/>
                  <a:gd name="T16" fmla="+- 0 6421 6402"/>
                  <a:gd name="T17" fmla="*/ T16 w 19"/>
                  <a:gd name="T18" fmla="+- 0 2669 2669"/>
                  <a:gd name="T19" fmla="*/ 2669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5"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4" name="Group 103"/>
            <p:cNvGrpSpPr>
              <a:grpSpLocks/>
            </p:cNvGrpSpPr>
            <p:nvPr/>
          </p:nvGrpSpPr>
          <p:grpSpPr bwMode="auto">
            <a:xfrm>
              <a:off x="6377" y="1930"/>
              <a:ext cx="24" cy="746"/>
              <a:chOff x="6377" y="1930"/>
              <a:chExt cx="24" cy="746"/>
            </a:xfrm>
          </p:grpSpPr>
          <p:sp>
            <p:nvSpPr>
              <p:cNvPr id="234" name="Freeform 133"/>
              <p:cNvSpPr>
                <a:spLocks/>
              </p:cNvSpPr>
              <p:nvPr/>
            </p:nvSpPr>
            <p:spPr bwMode="auto">
              <a:xfrm>
                <a:off x="6377" y="1930"/>
                <a:ext cx="24" cy="746"/>
              </a:xfrm>
              <a:custGeom>
                <a:avLst/>
                <a:gdLst>
                  <a:gd name="T0" fmla="+- 0 6377 6377"/>
                  <a:gd name="T1" fmla="*/ T0 w 24"/>
                  <a:gd name="T2" fmla="+- 0 2676 1930"/>
                  <a:gd name="T3" fmla="*/ 2676 h 746"/>
                  <a:gd name="T4" fmla="+- 0 6401 6377"/>
                  <a:gd name="T5" fmla="*/ T4 w 24"/>
                  <a:gd name="T6" fmla="+- 0 2676 1930"/>
                  <a:gd name="T7" fmla="*/ 2676 h 746"/>
                  <a:gd name="T8" fmla="+- 0 6401 6377"/>
                  <a:gd name="T9" fmla="*/ T8 w 24"/>
                  <a:gd name="T10" fmla="+- 0 1930 1930"/>
                  <a:gd name="T11" fmla="*/ 1930 h 746"/>
                  <a:gd name="T12" fmla="+- 0 6377 6377"/>
                  <a:gd name="T13" fmla="*/ T12 w 24"/>
                  <a:gd name="T14" fmla="+- 0 1930 1930"/>
                  <a:gd name="T15" fmla="*/ 1930 h 746"/>
                  <a:gd name="T16" fmla="+- 0 6377 6377"/>
                  <a:gd name="T17" fmla="*/ T16 w 24"/>
                  <a:gd name="T18" fmla="+- 0 2676 1930"/>
                  <a:gd name="T19" fmla="*/ 2676 h 746"/>
                </a:gdLst>
                <a:ahLst/>
                <a:cxnLst>
                  <a:cxn ang="0">
                    <a:pos x="T1" y="T3"/>
                  </a:cxn>
                  <a:cxn ang="0">
                    <a:pos x="T5" y="T7"/>
                  </a:cxn>
                  <a:cxn ang="0">
                    <a:pos x="T9" y="T11"/>
                  </a:cxn>
                  <a:cxn ang="0">
                    <a:pos x="T13" y="T15"/>
                  </a:cxn>
                  <a:cxn ang="0">
                    <a:pos x="T17" y="T19"/>
                  </a:cxn>
                </a:cxnLst>
                <a:rect l="0" t="0" r="r" b="b"/>
                <a:pathLst>
                  <a:path w="24" h="746">
                    <a:moveTo>
                      <a:pt x="0" y="746"/>
                    </a:moveTo>
                    <a:lnTo>
                      <a:pt x="24" y="746"/>
                    </a:lnTo>
                    <a:lnTo>
                      <a:pt x="24" y="0"/>
                    </a:lnTo>
                    <a:lnTo>
                      <a:pt x="0" y="0"/>
                    </a:lnTo>
                    <a:lnTo>
                      <a:pt x="0" y="74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5" name="Group 104"/>
            <p:cNvGrpSpPr>
              <a:grpSpLocks/>
            </p:cNvGrpSpPr>
            <p:nvPr/>
          </p:nvGrpSpPr>
          <p:grpSpPr bwMode="auto">
            <a:xfrm>
              <a:off x="6379" y="1931"/>
              <a:ext cx="27" cy="747"/>
              <a:chOff x="6379" y="1931"/>
              <a:chExt cx="27" cy="747"/>
            </a:xfrm>
          </p:grpSpPr>
          <p:sp>
            <p:nvSpPr>
              <p:cNvPr id="233" name="Freeform 131"/>
              <p:cNvSpPr>
                <a:spLocks/>
              </p:cNvSpPr>
              <p:nvPr/>
            </p:nvSpPr>
            <p:spPr bwMode="auto">
              <a:xfrm>
                <a:off x="6379" y="1931"/>
                <a:ext cx="27" cy="747"/>
              </a:xfrm>
              <a:custGeom>
                <a:avLst/>
                <a:gdLst>
                  <a:gd name="T0" fmla="+- 0 6379 6379"/>
                  <a:gd name="T1" fmla="*/ T0 w 27"/>
                  <a:gd name="T2" fmla="+- 0 2678 1931"/>
                  <a:gd name="T3" fmla="*/ 2678 h 747"/>
                  <a:gd name="T4" fmla="+- 0 6405 6379"/>
                  <a:gd name="T5" fmla="*/ T4 w 27"/>
                  <a:gd name="T6" fmla="+- 0 2678 1931"/>
                  <a:gd name="T7" fmla="*/ 2678 h 747"/>
                  <a:gd name="T8" fmla="+- 0 6405 6379"/>
                  <a:gd name="T9" fmla="*/ T8 w 27"/>
                  <a:gd name="T10" fmla="+- 0 1931 1931"/>
                  <a:gd name="T11" fmla="*/ 1931 h 747"/>
                  <a:gd name="T12" fmla="+- 0 6379 6379"/>
                  <a:gd name="T13" fmla="*/ T12 w 27"/>
                  <a:gd name="T14" fmla="+- 0 1931 1931"/>
                  <a:gd name="T15" fmla="*/ 1931 h 747"/>
                  <a:gd name="T16" fmla="+- 0 6379 6379"/>
                  <a:gd name="T17" fmla="*/ T16 w 27"/>
                  <a:gd name="T18" fmla="+- 0 2678 1931"/>
                  <a:gd name="T19" fmla="*/ 2678 h 747"/>
                </a:gdLst>
                <a:ahLst/>
                <a:cxnLst>
                  <a:cxn ang="0">
                    <a:pos x="T1" y="T3"/>
                  </a:cxn>
                  <a:cxn ang="0">
                    <a:pos x="T5" y="T7"/>
                  </a:cxn>
                  <a:cxn ang="0">
                    <a:pos x="T9" y="T11"/>
                  </a:cxn>
                  <a:cxn ang="0">
                    <a:pos x="T13" y="T15"/>
                  </a:cxn>
                  <a:cxn ang="0">
                    <a:pos x="T17" y="T19"/>
                  </a:cxn>
                </a:cxnLst>
                <a:rect l="0" t="0" r="r" b="b"/>
                <a:pathLst>
                  <a:path w="27" h="747">
                    <a:moveTo>
                      <a:pt x="0" y="747"/>
                    </a:moveTo>
                    <a:lnTo>
                      <a:pt x="26" y="747"/>
                    </a:lnTo>
                    <a:lnTo>
                      <a:pt x="26" y="0"/>
                    </a:lnTo>
                    <a:lnTo>
                      <a:pt x="0" y="0"/>
                    </a:lnTo>
                    <a:lnTo>
                      <a:pt x="0" y="74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6" name="Group 105"/>
            <p:cNvGrpSpPr>
              <a:grpSpLocks/>
            </p:cNvGrpSpPr>
            <p:nvPr/>
          </p:nvGrpSpPr>
          <p:grpSpPr bwMode="auto">
            <a:xfrm>
              <a:off x="3998" y="638"/>
              <a:ext cx="56" cy="56"/>
              <a:chOff x="3998" y="638"/>
              <a:chExt cx="56" cy="56"/>
            </a:xfrm>
          </p:grpSpPr>
          <p:sp>
            <p:nvSpPr>
              <p:cNvPr id="232" name="Freeform 129"/>
              <p:cNvSpPr>
                <a:spLocks/>
              </p:cNvSpPr>
              <p:nvPr/>
            </p:nvSpPr>
            <p:spPr bwMode="auto">
              <a:xfrm>
                <a:off x="3998" y="638"/>
                <a:ext cx="56" cy="56"/>
              </a:xfrm>
              <a:custGeom>
                <a:avLst/>
                <a:gdLst>
                  <a:gd name="T0" fmla="+- 0 4017 3998"/>
                  <a:gd name="T1" fmla="*/ T0 w 56"/>
                  <a:gd name="T2" fmla="+- 0 638 638"/>
                  <a:gd name="T3" fmla="*/ 638 h 56"/>
                  <a:gd name="T4" fmla="+- 0 3998 3998"/>
                  <a:gd name="T5" fmla="*/ T4 w 56"/>
                  <a:gd name="T6" fmla="+- 0 638 638"/>
                  <a:gd name="T7" fmla="*/ 638 h 56"/>
                  <a:gd name="T8" fmla="+- 0 4026 3998"/>
                  <a:gd name="T9" fmla="*/ T8 w 56"/>
                  <a:gd name="T10" fmla="+- 0 694 638"/>
                  <a:gd name="T11" fmla="*/ 694 h 56"/>
                  <a:gd name="T12" fmla="+- 0 4054 3998"/>
                  <a:gd name="T13" fmla="*/ T12 w 56"/>
                  <a:gd name="T14" fmla="+- 0 647 638"/>
                  <a:gd name="T15" fmla="*/ 647 h 56"/>
                  <a:gd name="T16" fmla="+- 0 4017 3998"/>
                  <a:gd name="T17" fmla="*/ T16 w 56"/>
                  <a:gd name="T18" fmla="+- 0 647 638"/>
                  <a:gd name="T19" fmla="*/ 647 h 56"/>
                  <a:gd name="T20" fmla="+- 0 4017 3998"/>
                  <a:gd name="T21" fmla="*/ T20 w 56"/>
                  <a:gd name="T22" fmla="+- 0 638 638"/>
                  <a:gd name="T23" fmla="*/ 638 h 56"/>
                </a:gdLst>
                <a:ahLst/>
                <a:cxnLst>
                  <a:cxn ang="0">
                    <a:pos x="T1" y="T3"/>
                  </a:cxn>
                  <a:cxn ang="0">
                    <a:pos x="T5" y="T7"/>
                  </a:cxn>
                  <a:cxn ang="0">
                    <a:pos x="T9" y="T11"/>
                  </a:cxn>
                  <a:cxn ang="0">
                    <a:pos x="T13" y="T15"/>
                  </a:cxn>
                  <a:cxn ang="0">
                    <a:pos x="T17" y="T19"/>
                  </a:cxn>
                  <a:cxn ang="0">
                    <a:pos x="T21" y="T23"/>
                  </a:cxn>
                </a:cxnLst>
                <a:rect l="0" t="0" r="r" b="b"/>
                <a:pathLst>
                  <a:path w="56" h="56">
                    <a:moveTo>
                      <a:pt x="19" y="0"/>
                    </a:moveTo>
                    <a:lnTo>
                      <a:pt x="0" y="0"/>
                    </a:lnTo>
                    <a:lnTo>
                      <a:pt x="28" y="56"/>
                    </a:lnTo>
                    <a:lnTo>
                      <a:pt x="56"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7" name="Group 106"/>
            <p:cNvGrpSpPr>
              <a:grpSpLocks/>
            </p:cNvGrpSpPr>
            <p:nvPr/>
          </p:nvGrpSpPr>
          <p:grpSpPr bwMode="auto">
            <a:xfrm>
              <a:off x="4041" y="638"/>
              <a:ext cx="19" cy="9"/>
              <a:chOff x="4041" y="638"/>
              <a:chExt cx="19" cy="9"/>
            </a:xfrm>
          </p:grpSpPr>
          <p:sp>
            <p:nvSpPr>
              <p:cNvPr id="231" name="Freeform 127"/>
              <p:cNvSpPr>
                <a:spLocks/>
              </p:cNvSpPr>
              <p:nvPr/>
            </p:nvSpPr>
            <p:spPr bwMode="auto">
              <a:xfrm>
                <a:off x="4041" y="638"/>
                <a:ext cx="19" cy="9"/>
              </a:xfrm>
              <a:custGeom>
                <a:avLst/>
                <a:gdLst>
                  <a:gd name="T0" fmla="+- 0 4060 4041"/>
                  <a:gd name="T1" fmla="*/ T0 w 19"/>
                  <a:gd name="T2" fmla="+- 0 638 638"/>
                  <a:gd name="T3" fmla="*/ 638 h 9"/>
                  <a:gd name="T4" fmla="+- 0 4041 4041"/>
                  <a:gd name="T5" fmla="*/ T4 w 19"/>
                  <a:gd name="T6" fmla="+- 0 638 638"/>
                  <a:gd name="T7" fmla="*/ 638 h 9"/>
                  <a:gd name="T8" fmla="+- 0 4041 4041"/>
                  <a:gd name="T9" fmla="*/ T8 w 19"/>
                  <a:gd name="T10" fmla="+- 0 647 638"/>
                  <a:gd name="T11" fmla="*/ 647 h 9"/>
                  <a:gd name="T12" fmla="+- 0 4054 4041"/>
                  <a:gd name="T13" fmla="*/ T12 w 19"/>
                  <a:gd name="T14" fmla="+- 0 647 638"/>
                  <a:gd name="T15" fmla="*/ 647 h 9"/>
                  <a:gd name="T16" fmla="+- 0 4060 4041"/>
                  <a:gd name="T17" fmla="*/ T16 w 19"/>
                  <a:gd name="T18" fmla="+- 0 638 638"/>
                  <a:gd name="T19" fmla="*/ 638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3"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8" name="Group 107"/>
            <p:cNvGrpSpPr>
              <a:grpSpLocks/>
            </p:cNvGrpSpPr>
            <p:nvPr/>
          </p:nvGrpSpPr>
          <p:grpSpPr bwMode="auto">
            <a:xfrm>
              <a:off x="4015" y="451"/>
              <a:ext cx="24" cy="195"/>
              <a:chOff x="4015" y="451"/>
              <a:chExt cx="24" cy="195"/>
            </a:xfrm>
          </p:grpSpPr>
          <p:sp>
            <p:nvSpPr>
              <p:cNvPr id="230" name="Freeform 125"/>
              <p:cNvSpPr>
                <a:spLocks/>
              </p:cNvSpPr>
              <p:nvPr/>
            </p:nvSpPr>
            <p:spPr bwMode="auto">
              <a:xfrm>
                <a:off x="4015" y="451"/>
                <a:ext cx="24" cy="195"/>
              </a:xfrm>
              <a:custGeom>
                <a:avLst/>
                <a:gdLst>
                  <a:gd name="T0" fmla="+- 0 4015 4015"/>
                  <a:gd name="T1" fmla="*/ T0 w 24"/>
                  <a:gd name="T2" fmla="+- 0 646 451"/>
                  <a:gd name="T3" fmla="*/ 646 h 195"/>
                  <a:gd name="T4" fmla="+- 0 4039 4015"/>
                  <a:gd name="T5" fmla="*/ T4 w 24"/>
                  <a:gd name="T6" fmla="+- 0 646 451"/>
                  <a:gd name="T7" fmla="*/ 646 h 195"/>
                  <a:gd name="T8" fmla="+- 0 4039 4015"/>
                  <a:gd name="T9" fmla="*/ T8 w 24"/>
                  <a:gd name="T10" fmla="+- 0 451 451"/>
                  <a:gd name="T11" fmla="*/ 451 h 195"/>
                  <a:gd name="T12" fmla="+- 0 4015 4015"/>
                  <a:gd name="T13" fmla="*/ T12 w 24"/>
                  <a:gd name="T14" fmla="+- 0 451 451"/>
                  <a:gd name="T15" fmla="*/ 451 h 195"/>
                  <a:gd name="T16" fmla="+- 0 4015 4015"/>
                  <a:gd name="T17" fmla="*/ T16 w 24"/>
                  <a:gd name="T18" fmla="+- 0 646 451"/>
                  <a:gd name="T19" fmla="*/ 646 h 195"/>
                </a:gdLst>
                <a:ahLst/>
                <a:cxnLst>
                  <a:cxn ang="0">
                    <a:pos x="T1" y="T3"/>
                  </a:cxn>
                  <a:cxn ang="0">
                    <a:pos x="T5" y="T7"/>
                  </a:cxn>
                  <a:cxn ang="0">
                    <a:pos x="T9" y="T11"/>
                  </a:cxn>
                  <a:cxn ang="0">
                    <a:pos x="T13" y="T15"/>
                  </a:cxn>
                  <a:cxn ang="0">
                    <a:pos x="T17" y="T19"/>
                  </a:cxn>
                </a:cxnLst>
                <a:rect l="0" t="0" r="r" b="b"/>
                <a:pathLst>
                  <a:path w="24" h="195">
                    <a:moveTo>
                      <a:pt x="0" y="195"/>
                    </a:moveTo>
                    <a:lnTo>
                      <a:pt x="24" y="195"/>
                    </a:lnTo>
                    <a:lnTo>
                      <a:pt x="24" y="0"/>
                    </a:lnTo>
                    <a:lnTo>
                      <a:pt x="0" y="0"/>
                    </a:lnTo>
                    <a:lnTo>
                      <a:pt x="0" y="195"/>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9" name="Group 108"/>
            <p:cNvGrpSpPr>
              <a:grpSpLocks/>
            </p:cNvGrpSpPr>
            <p:nvPr/>
          </p:nvGrpSpPr>
          <p:grpSpPr bwMode="auto">
            <a:xfrm>
              <a:off x="4018" y="452"/>
              <a:ext cx="27" cy="195"/>
              <a:chOff x="4018" y="452"/>
              <a:chExt cx="27" cy="195"/>
            </a:xfrm>
          </p:grpSpPr>
          <p:sp>
            <p:nvSpPr>
              <p:cNvPr id="229" name="Freeform 123"/>
              <p:cNvSpPr>
                <a:spLocks/>
              </p:cNvSpPr>
              <p:nvPr/>
            </p:nvSpPr>
            <p:spPr bwMode="auto">
              <a:xfrm>
                <a:off x="4018" y="452"/>
                <a:ext cx="27" cy="195"/>
              </a:xfrm>
              <a:custGeom>
                <a:avLst/>
                <a:gdLst>
                  <a:gd name="T0" fmla="+- 0 4018 4018"/>
                  <a:gd name="T1" fmla="*/ T0 w 27"/>
                  <a:gd name="T2" fmla="+- 0 647 452"/>
                  <a:gd name="T3" fmla="*/ 647 h 195"/>
                  <a:gd name="T4" fmla="+- 0 4044 4018"/>
                  <a:gd name="T5" fmla="*/ T4 w 27"/>
                  <a:gd name="T6" fmla="+- 0 647 452"/>
                  <a:gd name="T7" fmla="*/ 647 h 195"/>
                  <a:gd name="T8" fmla="+- 0 4044 4018"/>
                  <a:gd name="T9" fmla="*/ T8 w 27"/>
                  <a:gd name="T10" fmla="+- 0 452 452"/>
                  <a:gd name="T11" fmla="*/ 452 h 195"/>
                  <a:gd name="T12" fmla="+- 0 4018 4018"/>
                  <a:gd name="T13" fmla="*/ T12 w 27"/>
                  <a:gd name="T14" fmla="+- 0 452 452"/>
                  <a:gd name="T15" fmla="*/ 452 h 195"/>
                  <a:gd name="T16" fmla="+- 0 4018 4018"/>
                  <a:gd name="T17" fmla="*/ T16 w 27"/>
                  <a:gd name="T18" fmla="+- 0 647 452"/>
                  <a:gd name="T19" fmla="*/ 647 h 195"/>
                </a:gdLst>
                <a:ahLst/>
                <a:cxnLst>
                  <a:cxn ang="0">
                    <a:pos x="T1" y="T3"/>
                  </a:cxn>
                  <a:cxn ang="0">
                    <a:pos x="T5" y="T7"/>
                  </a:cxn>
                  <a:cxn ang="0">
                    <a:pos x="T9" y="T11"/>
                  </a:cxn>
                  <a:cxn ang="0">
                    <a:pos x="T13" y="T15"/>
                  </a:cxn>
                  <a:cxn ang="0">
                    <a:pos x="T17" y="T19"/>
                  </a:cxn>
                </a:cxnLst>
                <a:rect l="0" t="0" r="r" b="b"/>
                <a:pathLst>
                  <a:path w="27" h="195">
                    <a:moveTo>
                      <a:pt x="0" y="195"/>
                    </a:moveTo>
                    <a:lnTo>
                      <a:pt x="26" y="195"/>
                    </a:lnTo>
                    <a:lnTo>
                      <a:pt x="26" y="0"/>
                    </a:lnTo>
                    <a:lnTo>
                      <a:pt x="0" y="0"/>
                    </a:lnTo>
                    <a:lnTo>
                      <a:pt x="0" y="195"/>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0" name="Group 109"/>
            <p:cNvGrpSpPr>
              <a:grpSpLocks/>
            </p:cNvGrpSpPr>
            <p:nvPr/>
          </p:nvGrpSpPr>
          <p:grpSpPr bwMode="auto">
            <a:xfrm>
              <a:off x="3998" y="1315"/>
              <a:ext cx="57" cy="63"/>
              <a:chOff x="3998" y="1315"/>
              <a:chExt cx="57" cy="63"/>
            </a:xfrm>
          </p:grpSpPr>
          <p:sp>
            <p:nvSpPr>
              <p:cNvPr id="228" name="Freeform 121"/>
              <p:cNvSpPr>
                <a:spLocks/>
              </p:cNvSpPr>
              <p:nvPr/>
            </p:nvSpPr>
            <p:spPr bwMode="auto">
              <a:xfrm>
                <a:off x="3998" y="1315"/>
                <a:ext cx="57" cy="63"/>
              </a:xfrm>
              <a:custGeom>
                <a:avLst/>
                <a:gdLst>
                  <a:gd name="T0" fmla="+- 0 4017 3998"/>
                  <a:gd name="T1" fmla="*/ T0 w 57"/>
                  <a:gd name="T2" fmla="+- 0 1315 1315"/>
                  <a:gd name="T3" fmla="*/ 1315 h 63"/>
                  <a:gd name="T4" fmla="+- 0 3998 3998"/>
                  <a:gd name="T5" fmla="*/ T4 w 57"/>
                  <a:gd name="T6" fmla="+- 0 1315 1315"/>
                  <a:gd name="T7" fmla="*/ 1315 h 63"/>
                  <a:gd name="T8" fmla="+- 0 4026 3998"/>
                  <a:gd name="T9" fmla="*/ T8 w 57"/>
                  <a:gd name="T10" fmla="+- 0 1378 1315"/>
                  <a:gd name="T11" fmla="*/ 1378 h 63"/>
                  <a:gd name="T12" fmla="+- 0 4055 3998"/>
                  <a:gd name="T13" fmla="*/ T12 w 57"/>
                  <a:gd name="T14" fmla="+- 0 1324 1315"/>
                  <a:gd name="T15" fmla="*/ 1324 h 63"/>
                  <a:gd name="T16" fmla="+- 0 4017 3998"/>
                  <a:gd name="T17" fmla="*/ T16 w 57"/>
                  <a:gd name="T18" fmla="+- 0 1324 1315"/>
                  <a:gd name="T19" fmla="*/ 1324 h 63"/>
                  <a:gd name="T20" fmla="+- 0 4017 3998"/>
                  <a:gd name="T21" fmla="*/ T20 w 57"/>
                  <a:gd name="T22" fmla="+- 0 1315 1315"/>
                  <a:gd name="T23" fmla="*/ 1315 h 63"/>
                </a:gdLst>
                <a:ahLst/>
                <a:cxnLst>
                  <a:cxn ang="0">
                    <a:pos x="T1" y="T3"/>
                  </a:cxn>
                  <a:cxn ang="0">
                    <a:pos x="T5" y="T7"/>
                  </a:cxn>
                  <a:cxn ang="0">
                    <a:pos x="T9" y="T11"/>
                  </a:cxn>
                  <a:cxn ang="0">
                    <a:pos x="T13" y="T15"/>
                  </a:cxn>
                  <a:cxn ang="0">
                    <a:pos x="T17" y="T19"/>
                  </a:cxn>
                  <a:cxn ang="0">
                    <a:pos x="T21" y="T23"/>
                  </a:cxn>
                </a:cxnLst>
                <a:rect l="0" t="0" r="r" b="b"/>
                <a:pathLst>
                  <a:path w="57" h="63">
                    <a:moveTo>
                      <a:pt x="19" y="0"/>
                    </a:moveTo>
                    <a:lnTo>
                      <a:pt x="0" y="0"/>
                    </a:lnTo>
                    <a:lnTo>
                      <a:pt x="28" y="63"/>
                    </a:lnTo>
                    <a:lnTo>
                      <a:pt x="57"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1" name="Group 110"/>
            <p:cNvGrpSpPr>
              <a:grpSpLocks/>
            </p:cNvGrpSpPr>
            <p:nvPr/>
          </p:nvGrpSpPr>
          <p:grpSpPr bwMode="auto">
            <a:xfrm>
              <a:off x="4041" y="1315"/>
              <a:ext cx="19" cy="9"/>
              <a:chOff x="4041" y="1315"/>
              <a:chExt cx="19" cy="9"/>
            </a:xfrm>
          </p:grpSpPr>
          <p:sp>
            <p:nvSpPr>
              <p:cNvPr id="227" name="Freeform 119"/>
              <p:cNvSpPr>
                <a:spLocks/>
              </p:cNvSpPr>
              <p:nvPr/>
            </p:nvSpPr>
            <p:spPr bwMode="auto">
              <a:xfrm>
                <a:off x="4041" y="1315"/>
                <a:ext cx="19" cy="9"/>
              </a:xfrm>
              <a:custGeom>
                <a:avLst/>
                <a:gdLst>
                  <a:gd name="T0" fmla="+- 0 4060 4041"/>
                  <a:gd name="T1" fmla="*/ T0 w 19"/>
                  <a:gd name="T2" fmla="+- 0 1315 1315"/>
                  <a:gd name="T3" fmla="*/ 1315 h 9"/>
                  <a:gd name="T4" fmla="+- 0 4041 4041"/>
                  <a:gd name="T5" fmla="*/ T4 w 19"/>
                  <a:gd name="T6" fmla="+- 0 1315 1315"/>
                  <a:gd name="T7" fmla="*/ 1315 h 9"/>
                  <a:gd name="T8" fmla="+- 0 4041 4041"/>
                  <a:gd name="T9" fmla="*/ T8 w 19"/>
                  <a:gd name="T10" fmla="+- 0 1324 1315"/>
                  <a:gd name="T11" fmla="*/ 1324 h 9"/>
                  <a:gd name="T12" fmla="+- 0 4055 4041"/>
                  <a:gd name="T13" fmla="*/ T12 w 19"/>
                  <a:gd name="T14" fmla="+- 0 1324 1315"/>
                  <a:gd name="T15" fmla="*/ 1324 h 9"/>
                  <a:gd name="T16" fmla="+- 0 4060 4041"/>
                  <a:gd name="T17" fmla="*/ T16 w 19"/>
                  <a:gd name="T18" fmla="+- 0 1315 1315"/>
                  <a:gd name="T19" fmla="*/ 1315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4"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2" name="Group 111"/>
            <p:cNvGrpSpPr>
              <a:grpSpLocks/>
            </p:cNvGrpSpPr>
            <p:nvPr/>
          </p:nvGrpSpPr>
          <p:grpSpPr bwMode="auto">
            <a:xfrm>
              <a:off x="4015" y="1128"/>
              <a:ext cx="24" cy="196"/>
              <a:chOff x="4015" y="1128"/>
              <a:chExt cx="24" cy="196"/>
            </a:xfrm>
          </p:grpSpPr>
          <p:sp>
            <p:nvSpPr>
              <p:cNvPr id="226" name="Freeform 117"/>
              <p:cNvSpPr>
                <a:spLocks/>
              </p:cNvSpPr>
              <p:nvPr/>
            </p:nvSpPr>
            <p:spPr bwMode="auto">
              <a:xfrm>
                <a:off x="4015" y="1128"/>
                <a:ext cx="24" cy="196"/>
              </a:xfrm>
              <a:custGeom>
                <a:avLst/>
                <a:gdLst>
                  <a:gd name="T0" fmla="+- 0 4015 4015"/>
                  <a:gd name="T1" fmla="*/ T0 w 24"/>
                  <a:gd name="T2" fmla="+- 0 1324 1128"/>
                  <a:gd name="T3" fmla="*/ 1324 h 196"/>
                  <a:gd name="T4" fmla="+- 0 4039 4015"/>
                  <a:gd name="T5" fmla="*/ T4 w 24"/>
                  <a:gd name="T6" fmla="+- 0 1324 1128"/>
                  <a:gd name="T7" fmla="*/ 1324 h 196"/>
                  <a:gd name="T8" fmla="+- 0 4039 4015"/>
                  <a:gd name="T9" fmla="*/ T8 w 24"/>
                  <a:gd name="T10" fmla="+- 0 1128 1128"/>
                  <a:gd name="T11" fmla="*/ 1128 h 196"/>
                  <a:gd name="T12" fmla="+- 0 4015 4015"/>
                  <a:gd name="T13" fmla="*/ T12 w 24"/>
                  <a:gd name="T14" fmla="+- 0 1128 1128"/>
                  <a:gd name="T15" fmla="*/ 1128 h 196"/>
                  <a:gd name="T16" fmla="+- 0 4015 4015"/>
                  <a:gd name="T17" fmla="*/ T16 w 24"/>
                  <a:gd name="T18" fmla="+- 0 1324 1128"/>
                  <a:gd name="T19" fmla="*/ 1324 h 196"/>
                </a:gdLst>
                <a:ahLst/>
                <a:cxnLst>
                  <a:cxn ang="0">
                    <a:pos x="T1" y="T3"/>
                  </a:cxn>
                  <a:cxn ang="0">
                    <a:pos x="T5" y="T7"/>
                  </a:cxn>
                  <a:cxn ang="0">
                    <a:pos x="T9" y="T11"/>
                  </a:cxn>
                  <a:cxn ang="0">
                    <a:pos x="T13" y="T15"/>
                  </a:cxn>
                  <a:cxn ang="0">
                    <a:pos x="T17" y="T19"/>
                  </a:cxn>
                </a:cxnLst>
                <a:rect l="0" t="0" r="r" b="b"/>
                <a:pathLst>
                  <a:path w="24" h="196">
                    <a:moveTo>
                      <a:pt x="0" y="196"/>
                    </a:moveTo>
                    <a:lnTo>
                      <a:pt x="24" y="196"/>
                    </a:lnTo>
                    <a:lnTo>
                      <a:pt x="24" y="0"/>
                    </a:lnTo>
                    <a:lnTo>
                      <a:pt x="0" y="0"/>
                    </a:lnTo>
                    <a:lnTo>
                      <a:pt x="0" y="19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3" name="Group 112"/>
            <p:cNvGrpSpPr>
              <a:grpSpLocks/>
            </p:cNvGrpSpPr>
            <p:nvPr/>
          </p:nvGrpSpPr>
          <p:grpSpPr bwMode="auto">
            <a:xfrm>
              <a:off x="4018" y="1129"/>
              <a:ext cx="27" cy="197"/>
              <a:chOff x="4018" y="1129"/>
              <a:chExt cx="27" cy="197"/>
            </a:xfrm>
          </p:grpSpPr>
          <p:sp>
            <p:nvSpPr>
              <p:cNvPr id="225" name="Freeform 115"/>
              <p:cNvSpPr>
                <a:spLocks/>
              </p:cNvSpPr>
              <p:nvPr/>
            </p:nvSpPr>
            <p:spPr bwMode="auto">
              <a:xfrm>
                <a:off x="4018" y="1129"/>
                <a:ext cx="27" cy="197"/>
              </a:xfrm>
              <a:custGeom>
                <a:avLst/>
                <a:gdLst>
                  <a:gd name="T0" fmla="+- 0 4018 4018"/>
                  <a:gd name="T1" fmla="*/ T0 w 27"/>
                  <a:gd name="T2" fmla="+- 0 1326 1129"/>
                  <a:gd name="T3" fmla="*/ 1326 h 197"/>
                  <a:gd name="T4" fmla="+- 0 4044 4018"/>
                  <a:gd name="T5" fmla="*/ T4 w 27"/>
                  <a:gd name="T6" fmla="+- 0 1326 1129"/>
                  <a:gd name="T7" fmla="*/ 1326 h 197"/>
                  <a:gd name="T8" fmla="+- 0 4044 4018"/>
                  <a:gd name="T9" fmla="*/ T8 w 27"/>
                  <a:gd name="T10" fmla="+- 0 1129 1129"/>
                  <a:gd name="T11" fmla="*/ 1129 h 197"/>
                  <a:gd name="T12" fmla="+- 0 4018 4018"/>
                  <a:gd name="T13" fmla="*/ T12 w 27"/>
                  <a:gd name="T14" fmla="+- 0 1129 1129"/>
                  <a:gd name="T15" fmla="*/ 1129 h 197"/>
                  <a:gd name="T16" fmla="+- 0 4018 4018"/>
                  <a:gd name="T17" fmla="*/ T16 w 27"/>
                  <a:gd name="T18" fmla="+- 0 1326 1129"/>
                  <a:gd name="T19" fmla="*/ 1326 h 197"/>
                </a:gdLst>
                <a:ahLst/>
                <a:cxnLst>
                  <a:cxn ang="0">
                    <a:pos x="T1" y="T3"/>
                  </a:cxn>
                  <a:cxn ang="0">
                    <a:pos x="T5" y="T7"/>
                  </a:cxn>
                  <a:cxn ang="0">
                    <a:pos x="T9" y="T11"/>
                  </a:cxn>
                  <a:cxn ang="0">
                    <a:pos x="T13" y="T15"/>
                  </a:cxn>
                  <a:cxn ang="0">
                    <a:pos x="T17" y="T19"/>
                  </a:cxn>
                </a:cxnLst>
                <a:rect l="0" t="0" r="r" b="b"/>
                <a:pathLst>
                  <a:path w="27" h="197">
                    <a:moveTo>
                      <a:pt x="0" y="197"/>
                    </a:moveTo>
                    <a:lnTo>
                      <a:pt x="26" y="197"/>
                    </a:lnTo>
                    <a:lnTo>
                      <a:pt x="26" y="0"/>
                    </a:lnTo>
                    <a:lnTo>
                      <a:pt x="0" y="0"/>
                    </a:lnTo>
                    <a:lnTo>
                      <a:pt x="0" y="19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4" name="Group 113"/>
            <p:cNvGrpSpPr>
              <a:grpSpLocks/>
            </p:cNvGrpSpPr>
            <p:nvPr/>
          </p:nvGrpSpPr>
          <p:grpSpPr bwMode="auto">
            <a:xfrm>
              <a:off x="3998" y="1990"/>
              <a:ext cx="57" cy="62"/>
              <a:chOff x="3998" y="1990"/>
              <a:chExt cx="57" cy="62"/>
            </a:xfrm>
          </p:grpSpPr>
          <p:sp>
            <p:nvSpPr>
              <p:cNvPr id="224" name="Freeform 113"/>
              <p:cNvSpPr>
                <a:spLocks/>
              </p:cNvSpPr>
              <p:nvPr/>
            </p:nvSpPr>
            <p:spPr bwMode="auto">
              <a:xfrm>
                <a:off x="3998" y="1990"/>
                <a:ext cx="57" cy="62"/>
              </a:xfrm>
              <a:custGeom>
                <a:avLst/>
                <a:gdLst>
                  <a:gd name="T0" fmla="+- 0 4017 3998"/>
                  <a:gd name="T1" fmla="*/ T0 w 57"/>
                  <a:gd name="T2" fmla="+- 0 1990 1990"/>
                  <a:gd name="T3" fmla="*/ 1990 h 62"/>
                  <a:gd name="T4" fmla="+- 0 3998 3998"/>
                  <a:gd name="T5" fmla="*/ T4 w 57"/>
                  <a:gd name="T6" fmla="+- 0 1990 1990"/>
                  <a:gd name="T7" fmla="*/ 1990 h 62"/>
                  <a:gd name="T8" fmla="+- 0 4026 3998"/>
                  <a:gd name="T9" fmla="*/ T8 w 57"/>
                  <a:gd name="T10" fmla="+- 0 2052 1990"/>
                  <a:gd name="T11" fmla="*/ 2052 h 62"/>
                  <a:gd name="T12" fmla="+- 0 4055 3998"/>
                  <a:gd name="T13" fmla="*/ T12 w 57"/>
                  <a:gd name="T14" fmla="+- 0 1999 1990"/>
                  <a:gd name="T15" fmla="*/ 1999 h 62"/>
                  <a:gd name="T16" fmla="+- 0 4017 3998"/>
                  <a:gd name="T17" fmla="*/ T16 w 57"/>
                  <a:gd name="T18" fmla="+- 0 1999 1990"/>
                  <a:gd name="T19" fmla="*/ 1999 h 62"/>
                  <a:gd name="T20" fmla="+- 0 4017 3998"/>
                  <a:gd name="T21" fmla="*/ T20 w 57"/>
                  <a:gd name="T22" fmla="+- 0 1990 1990"/>
                  <a:gd name="T23" fmla="*/ 1990 h 62"/>
                </a:gdLst>
                <a:ahLst/>
                <a:cxnLst>
                  <a:cxn ang="0">
                    <a:pos x="T1" y="T3"/>
                  </a:cxn>
                  <a:cxn ang="0">
                    <a:pos x="T5" y="T7"/>
                  </a:cxn>
                  <a:cxn ang="0">
                    <a:pos x="T9" y="T11"/>
                  </a:cxn>
                  <a:cxn ang="0">
                    <a:pos x="T13" y="T15"/>
                  </a:cxn>
                  <a:cxn ang="0">
                    <a:pos x="T17" y="T19"/>
                  </a:cxn>
                  <a:cxn ang="0">
                    <a:pos x="T21" y="T23"/>
                  </a:cxn>
                </a:cxnLst>
                <a:rect l="0" t="0" r="r" b="b"/>
                <a:pathLst>
                  <a:path w="57" h="62">
                    <a:moveTo>
                      <a:pt x="19" y="0"/>
                    </a:moveTo>
                    <a:lnTo>
                      <a:pt x="0" y="0"/>
                    </a:lnTo>
                    <a:lnTo>
                      <a:pt x="28" y="62"/>
                    </a:lnTo>
                    <a:lnTo>
                      <a:pt x="57"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5" name="Group 114"/>
            <p:cNvGrpSpPr>
              <a:grpSpLocks/>
            </p:cNvGrpSpPr>
            <p:nvPr/>
          </p:nvGrpSpPr>
          <p:grpSpPr bwMode="auto">
            <a:xfrm>
              <a:off x="4041" y="1990"/>
              <a:ext cx="19" cy="9"/>
              <a:chOff x="4041" y="1990"/>
              <a:chExt cx="19" cy="9"/>
            </a:xfrm>
          </p:grpSpPr>
          <p:sp>
            <p:nvSpPr>
              <p:cNvPr id="223" name="Freeform 111"/>
              <p:cNvSpPr>
                <a:spLocks/>
              </p:cNvSpPr>
              <p:nvPr/>
            </p:nvSpPr>
            <p:spPr bwMode="auto">
              <a:xfrm>
                <a:off x="4041" y="1990"/>
                <a:ext cx="19" cy="9"/>
              </a:xfrm>
              <a:custGeom>
                <a:avLst/>
                <a:gdLst>
                  <a:gd name="T0" fmla="+- 0 4060 4041"/>
                  <a:gd name="T1" fmla="*/ T0 w 19"/>
                  <a:gd name="T2" fmla="+- 0 1990 1990"/>
                  <a:gd name="T3" fmla="*/ 1990 h 9"/>
                  <a:gd name="T4" fmla="+- 0 4041 4041"/>
                  <a:gd name="T5" fmla="*/ T4 w 19"/>
                  <a:gd name="T6" fmla="+- 0 1990 1990"/>
                  <a:gd name="T7" fmla="*/ 1990 h 9"/>
                  <a:gd name="T8" fmla="+- 0 4041 4041"/>
                  <a:gd name="T9" fmla="*/ T8 w 19"/>
                  <a:gd name="T10" fmla="+- 0 1999 1990"/>
                  <a:gd name="T11" fmla="*/ 1999 h 9"/>
                  <a:gd name="T12" fmla="+- 0 4055 4041"/>
                  <a:gd name="T13" fmla="*/ T12 w 19"/>
                  <a:gd name="T14" fmla="+- 0 1999 1990"/>
                  <a:gd name="T15" fmla="*/ 1999 h 9"/>
                  <a:gd name="T16" fmla="+- 0 4060 4041"/>
                  <a:gd name="T17" fmla="*/ T16 w 19"/>
                  <a:gd name="T18" fmla="+- 0 1990 1990"/>
                  <a:gd name="T19" fmla="*/ 1990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4"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6" name="Group 115"/>
            <p:cNvGrpSpPr>
              <a:grpSpLocks/>
            </p:cNvGrpSpPr>
            <p:nvPr/>
          </p:nvGrpSpPr>
          <p:grpSpPr bwMode="auto">
            <a:xfrm>
              <a:off x="4015" y="1805"/>
              <a:ext cx="24" cy="196"/>
              <a:chOff x="4015" y="1805"/>
              <a:chExt cx="24" cy="196"/>
            </a:xfrm>
          </p:grpSpPr>
          <p:sp>
            <p:nvSpPr>
              <p:cNvPr id="222" name="Freeform 109"/>
              <p:cNvSpPr>
                <a:spLocks/>
              </p:cNvSpPr>
              <p:nvPr/>
            </p:nvSpPr>
            <p:spPr bwMode="auto">
              <a:xfrm>
                <a:off x="4015" y="1805"/>
                <a:ext cx="24" cy="196"/>
              </a:xfrm>
              <a:custGeom>
                <a:avLst/>
                <a:gdLst>
                  <a:gd name="T0" fmla="+- 0 4015 4015"/>
                  <a:gd name="T1" fmla="*/ T0 w 24"/>
                  <a:gd name="T2" fmla="+- 0 2001 1805"/>
                  <a:gd name="T3" fmla="*/ 2001 h 196"/>
                  <a:gd name="T4" fmla="+- 0 4039 4015"/>
                  <a:gd name="T5" fmla="*/ T4 w 24"/>
                  <a:gd name="T6" fmla="+- 0 2001 1805"/>
                  <a:gd name="T7" fmla="*/ 2001 h 196"/>
                  <a:gd name="T8" fmla="+- 0 4039 4015"/>
                  <a:gd name="T9" fmla="*/ T8 w 24"/>
                  <a:gd name="T10" fmla="+- 0 1805 1805"/>
                  <a:gd name="T11" fmla="*/ 1805 h 196"/>
                  <a:gd name="T12" fmla="+- 0 4015 4015"/>
                  <a:gd name="T13" fmla="*/ T12 w 24"/>
                  <a:gd name="T14" fmla="+- 0 1805 1805"/>
                  <a:gd name="T15" fmla="*/ 1805 h 196"/>
                  <a:gd name="T16" fmla="+- 0 4015 4015"/>
                  <a:gd name="T17" fmla="*/ T16 w 24"/>
                  <a:gd name="T18" fmla="+- 0 2001 1805"/>
                  <a:gd name="T19" fmla="*/ 2001 h 196"/>
                </a:gdLst>
                <a:ahLst/>
                <a:cxnLst>
                  <a:cxn ang="0">
                    <a:pos x="T1" y="T3"/>
                  </a:cxn>
                  <a:cxn ang="0">
                    <a:pos x="T5" y="T7"/>
                  </a:cxn>
                  <a:cxn ang="0">
                    <a:pos x="T9" y="T11"/>
                  </a:cxn>
                  <a:cxn ang="0">
                    <a:pos x="T13" y="T15"/>
                  </a:cxn>
                  <a:cxn ang="0">
                    <a:pos x="T17" y="T19"/>
                  </a:cxn>
                </a:cxnLst>
                <a:rect l="0" t="0" r="r" b="b"/>
                <a:pathLst>
                  <a:path w="24" h="196">
                    <a:moveTo>
                      <a:pt x="0" y="196"/>
                    </a:moveTo>
                    <a:lnTo>
                      <a:pt x="24" y="196"/>
                    </a:lnTo>
                    <a:lnTo>
                      <a:pt x="24" y="0"/>
                    </a:lnTo>
                    <a:lnTo>
                      <a:pt x="0" y="0"/>
                    </a:lnTo>
                    <a:lnTo>
                      <a:pt x="0" y="19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7" name="Group 116"/>
            <p:cNvGrpSpPr>
              <a:grpSpLocks/>
            </p:cNvGrpSpPr>
            <p:nvPr/>
          </p:nvGrpSpPr>
          <p:grpSpPr bwMode="auto">
            <a:xfrm>
              <a:off x="4018" y="1806"/>
              <a:ext cx="27" cy="197"/>
              <a:chOff x="4018" y="1806"/>
              <a:chExt cx="27" cy="197"/>
            </a:xfrm>
          </p:grpSpPr>
          <p:sp>
            <p:nvSpPr>
              <p:cNvPr id="221" name="Freeform 107"/>
              <p:cNvSpPr>
                <a:spLocks/>
              </p:cNvSpPr>
              <p:nvPr/>
            </p:nvSpPr>
            <p:spPr bwMode="auto">
              <a:xfrm>
                <a:off x="4018" y="1806"/>
                <a:ext cx="27" cy="197"/>
              </a:xfrm>
              <a:custGeom>
                <a:avLst/>
                <a:gdLst>
                  <a:gd name="T0" fmla="+- 0 4018 4018"/>
                  <a:gd name="T1" fmla="*/ T0 w 27"/>
                  <a:gd name="T2" fmla="+- 0 2003 1806"/>
                  <a:gd name="T3" fmla="*/ 2003 h 197"/>
                  <a:gd name="T4" fmla="+- 0 4044 4018"/>
                  <a:gd name="T5" fmla="*/ T4 w 27"/>
                  <a:gd name="T6" fmla="+- 0 2003 1806"/>
                  <a:gd name="T7" fmla="*/ 2003 h 197"/>
                  <a:gd name="T8" fmla="+- 0 4044 4018"/>
                  <a:gd name="T9" fmla="*/ T8 w 27"/>
                  <a:gd name="T10" fmla="+- 0 1806 1806"/>
                  <a:gd name="T11" fmla="*/ 1806 h 197"/>
                  <a:gd name="T12" fmla="+- 0 4018 4018"/>
                  <a:gd name="T13" fmla="*/ T12 w 27"/>
                  <a:gd name="T14" fmla="+- 0 1806 1806"/>
                  <a:gd name="T15" fmla="*/ 1806 h 197"/>
                  <a:gd name="T16" fmla="+- 0 4018 4018"/>
                  <a:gd name="T17" fmla="*/ T16 w 27"/>
                  <a:gd name="T18" fmla="+- 0 2003 1806"/>
                  <a:gd name="T19" fmla="*/ 2003 h 197"/>
                </a:gdLst>
                <a:ahLst/>
                <a:cxnLst>
                  <a:cxn ang="0">
                    <a:pos x="T1" y="T3"/>
                  </a:cxn>
                  <a:cxn ang="0">
                    <a:pos x="T5" y="T7"/>
                  </a:cxn>
                  <a:cxn ang="0">
                    <a:pos x="T9" y="T11"/>
                  </a:cxn>
                  <a:cxn ang="0">
                    <a:pos x="T13" y="T15"/>
                  </a:cxn>
                  <a:cxn ang="0">
                    <a:pos x="T17" y="T19"/>
                  </a:cxn>
                </a:cxnLst>
                <a:rect l="0" t="0" r="r" b="b"/>
                <a:pathLst>
                  <a:path w="27" h="197">
                    <a:moveTo>
                      <a:pt x="0" y="197"/>
                    </a:moveTo>
                    <a:lnTo>
                      <a:pt x="26" y="197"/>
                    </a:lnTo>
                    <a:lnTo>
                      <a:pt x="26" y="0"/>
                    </a:lnTo>
                    <a:lnTo>
                      <a:pt x="0" y="0"/>
                    </a:lnTo>
                    <a:lnTo>
                      <a:pt x="0" y="19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8" name="Group 117"/>
            <p:cNvGrpSpPr>
              <a:grpSpLocks/>
            </p:cNvGrpSpPr>
            <p:nvPr/>
          </p:nvGrpSpPr>
          <p:grpSpPr bwMode="auto">
            <a:xfrm>
              <a:off x="3998" y="2669"/>
              <a:ext cx="56" cy="60"/>
              <a:chOff x="3998" y="2669"/>
              <a:chExt cx="56" cy="60"/>
            </a:xfrm>
          </p:grpSpPr>
          <p:sp>
            <p:nvSpPr>
              <p:cNvPr id="220" name="Freeform 105"/>
              <p:cNvSpPr>
                <a:spLocks/>
              </p:cNvSpPr>
              <p:nvPr/>
            </p:nvSpPr>
            <p:spPr bwMode="auto">
              <a:xfrm>
                <a:off x="3998" y="2669"/>
                <a:ext cx="56" cy="60"/>
              </a:xfrm>
              <a:custGeom>
                <a:avLst/>
                <a:gdLst>
                  <a:gd name="T0" fmla="+- 0 4017 3998"/>
                  <a:gd name="T1" fmla="*/ T0 w 56"/>
                  <a:gd name="T2" fmla="+- 0 2669 2669"/>
                  <a:gd name="T3" fmla="*/ 2669 h 60"/>
                  <a:gd name="T4" fmla="+- 0 3998 3998"/>
                  <a:gd name="T5" fmla="*/ T4 w 56"/>
                  <a:gd name="T6" fmla="+- 0 2669 2669"/>
                  <a:gd name="T7" fmla="*/ 2669 h 60"/>
                  <a:gd name="T8" fmla="+- 0 4026 3998"/>
                  <a:gd name="T9" fmla="*/ T8 w 56"/>
                  <a:gd name="T10" fmla="+- 0 2729 2669"/>
                  <a:gd name="T11" fmla="*/ 2729 h 60"/>
                  <a:gd name="T12" fmla="+- 0 4054 3998"/>
                  <a:gd name="T13" fmla="*/ T12 w 56"/>
                  <a:gd name="T14" fmla="+- 0 2678 2669"/>
                  <a:gd name="T15" fmla="*/ 2678 h 60"/>
                  <a:gd name="T16" fmla="+- 0 4017 3998"/>
                  <a:gd name="T17" fmla="*/ T16 w 56"/>
                  <a:gd name="T18" fmla="+- 0 2678 2669"/>
                  <a:gd name="T19" fmla="*/ 2678 h 60"/>
                  <a:gd name="T20" fmla="+- 0 4017 3998"/>
                  <a:gd name="T21" fmla="*/ T20 w 56"/>
                  <a:gd name="T22" fmla="+- 0 2669 2669"/>
                  <a:gd name="T23" fmla="*/ 2669 h 60"/>
                </a:gdLst>
                <a:ahLst/>
                <a:cxnLst>
                  <a:cxn ang="0">
                    <a:pos x="T1" y="T3"/>
                  </a:cxn>
                  <a:cxn ang="0">
                    <a:pos x="T5" y="T7"/>
                  </a:cxn>
                  <a:cxn ang="0">
                    <a:pos x="T9" y="T11"/>
                  </a:cxn>
                  <a:cxn ang="0">
                    <a:pos x="T13" y="T15"/>
                  </a:cxn>
                  <a:cxn ang="0">
                    <a:pos x="T17" y="T19"/>
                  </a:cxn>
                  <a:cxn ang="0">
                    <a:pos x="T21" y="T23"/>
                  </a:cxn>
                </a:cxnLst>
                <a:rect l="0" t="0" r="r" b="b"/>
                <a:pathLst>
                  <a:path w="56" h="60">
                    <a:moveTo>
                      <a:pt x="19" y="0"/>
                    </a:moveTo>
                    <a:lnTo>
                      <a:pt x="0" y="0"/>
                    </a:lnTo>
                    <a:lnTo>
                      <a:pt x="28" y="60"/>
                    </a:lnTo>
                    <a:lnTo>
                      <a:pt x="56"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9" name="Group 118"/>
            <p:cNvGrpSpPr>
              <a:grpSpLocks/>
            </p:cNvGrpSpPr>
            <p:nvPr/>
          </p:nvGrpSpPr>
          <p:grpSpPr bwMode="auto">
            <a:xfrm>
              <a:off x="4041" y="2669"/>
              <a:ext cx="19" cy="9"/>
              <a:chOff x="4041" y="2669"/>
              <a:chExt cx="19" cy="9"/>
            </a:xfrm>
          </p:grpSpPr>
          <p:sp>
            <p:nvSpPr>
              <p:cNvPr id="219" name="Freeform 103"/>
              <p:cNvSpPr>
                <a:spLocks/>
              </p:cNvSpPr>
              <p:nvPr/>
            </p:nvSpPr>
            <p:spPr bwMode="auto">
              <a:xfrm>
                <a:off x="4041" y="2669"/>
                <a:ext cx="19" cy="9"/>
              </a:xfrm>
              <a:custGeom>
                <a:avLst/>
                <a:gdLst>
                  <a:gd name="T0" fmla="+- 0 4060 4041"/>
                  <a:gd name="T1" fmla="*/ T0 w 19"/>
                  <a:gd name="T2" fmla="+- 0 2669 2669"/>
                  <a:gd name="T3" fmla="*/ 2669 h 9"/>
                  <a:gd name="T4" fmla="+- 0 4041 4041"/>
                  <a:gd name="T5" fmla="*/ T4 w 19"/>
                  <a:gd name="T6" fmla="+- 0 2669 2669"/>
                  <a:gd name="T7" fmla="*/ 2669 h 9"/>
                  <a:gd name="T8" fmla="+- 0 4041 4041"/>
                  <a:gd name="T9" fmla="*/ T8 w 19"/>
                  <a:gd name="T10" fmla="+- 0 2678 2669"/>
                  <a:gd name="T11" fmla="*/ 2678 h 9"/>
                  <a:gd name="T12" fmla="+- 0 4054 4041"/>
                  <a:gd name="T13" fmla="*/ T12 w 19"/>
                  <a:gd name="T14" fmla="+- 0 2678 2669"/>
                  <a:gd name="T15" fmla="*/ 2678 h 9"/>
                  <a:gd name="T16" fmla="+- 0 4060 4041"/>
                  <a:gd name="T17" fmla="*/ T16 w 19"/>
                  <a:gd name="T18" fmla="+- 0 2669 2669"/>
                  <a:gd name="T19" fmla="*/ 2669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3"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20" name="Group 119"/>
            <p:cNvGrpSpPr>
              <a:grpSpLocks/>
            </p:cNvGrpSpPr>
            <p:nvPr/>
          </p:nvGrpSpPr>
          <p:grpSpPr bwMode="auto">
            <a:xfrm>
              <a:off x="4015" y="2486"/>
              <a:ext cx="24" cy="192"/>
              <a:chOff x="4015" y="2486"/>
              <a:chExt cx="24" cy="192"/>
            </a:xfrm>
          </p:grpSpPr>
          <p:sp>
            <p:nvSpPr>
              <p:cNvPr id="218" name="Freeform 101"/>
              <p:cNvSpPr>
                <a:spLocks/>
              </p:cNvSpPr>
              <p:nvPr/>
            </p:nvSpPr>
            <p:spPr bwMode="auto">
              <a:xfrm>
                <a:off x="4015" y="2486"/>
                <a:ext cx="24" cy="192"/>
              </a:xfrm>
              <a:custGeom>
                <a:avLst/>
                <a:gdLst>
                  <a:gd name="T0" fmla="+- 0 4015 4015"/>
                  <a:gd name="T1" fmla="*/ T0 w 24"/>
                  <a:gd name="T2" fmla="+- 0 2678 2486"/>
                  <a:gd name="T3" fmla="*/ 2678 h 192"/>
                  <a:gd name="T4" fmla="+- 0 4039 4015"/>
                  <a:gd name="T5" fmla="*/ T4 w 24"/>
                  <a:gd name="T6" fmla="+- 0 2678 2486"/>
                  <a:gd name="T7" fmla="*/ 2678 h 192"/>
                  <a:gd name="T8" fmla="+- 0 4039 4015"/>
                  <a:gd name="T9" fmla="*/ T8 w 24"/>
                  <a:gd name="T10" fmla="+- 0 2486 2486"/>
                  <a:gd name="T11" fmla="*/ 2486 h 192"/>
                  <a:gd name="T12" fmla="+- 0 4015 4015"/>
                  <a:gd name="T13" fmla="*/ T12 w 24"/>
                  <a:gd name="T14" fmla="+- 0 2486 2486"/>
                  <a:gd name="T15" fmla="*/ 2486 h 192"/>
                  <a:gd name="T16" fmla="+- 0 4015 4015"/>
                  <a:gd name="T17" fmla="*/ T16 w 24"/>
                  <a:gd name="T18" fmla="+- 0 2678 2486"/>
                  <a:gd name="T19" fmla="*/ 2678 h 192"/>
                </a:gdLst>
                <a:ahLst/>
                <a:cxnLst>
                  <a:cxn ang="0">
                    <a:pos x="T1" y="T3"/>
                  </a:cxn>
                  <a:cxn ang="0">
                    <a:pos x="T5" y="T7"/>
                  </a:cxn>
                  <a:cxn ang="0">
                    <a:pos x="T9" y="T11"/>
                  </a:cxn>
                  <a:cxn ang="0">
                    <a:pos x="T13" y="T15"/>
                  </a:cxn>
                  <a:cxn ang="0">
                    <a:pos x="T17" y="T19"/>
                  </a:cxn>
                </a:cxnLst>
                <a:rect l="0" t="0" r="r" b="b"/>
                <a:pathLst>
                  <a:path w="24" h="192">
                    <a:moveTo>
                      <a:pt x="0" y="192"/>
                    </a:moveTo>
                    <a:lnTo>
                      <a:pt x="24" y="192"/>
                    </a:lnTo>
                    <a:lnTo>
                      <a:pt x="24" y="0"/>
                    </a:lnTo>
                    <a:lnTo>
                      <a:pt x="0" y="0"/>
                    </a:lnTo>
                    <a:lnTo>
                      <a:pt x="0" y="192"/>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21" name="Group 120"/>
            <p:cNvGrpSpPr>
              <a:grpSpLocks/>
            </p:cNvGrpSpPr>
            <p:nvPr/>
          </p:nvGrpSpPr>
          <p:grpSpPr bwMode="auto">
            <a:xfrm>
              <a:off x="4018" y="1468"/>
              <a:ext cx="3847" cy="1212"/>
              <a:chOff x="4018" y="1468"/>
              <a:chExt cx="3847" cy="1212"/>
            </a:xfrm>
          </p:grpSpPr>
          <p:sp>
            <p:nvSpPr>
              <p:cNvPr id="216" name="Freeform 99"/>
              <p:cNvSpPr>
                <a:spLocks/>
              </p:cNvSpPr>
              <p:nvPr/>
            </p:nvSpPr>
            <p:spPr bwMode="auto">
              <a:xfrm>
                <a:off x="4018" y="2488"/>
                <a:ext cx="27" cy="192"/>
              </a:xfrm>
              <a:custGeom>
                <a:avLst/>
                <a:gdLst>
                  <a:gd name="T0" fmla="+- 0 4018 4018"/>
                  <a:gd name="T1" fmla="*/ T0 w 27"/>
                  <a:gd name="T2" fmla="+- 0 2680 2488"/>
                  <a:gd name="T3" fmla="*/ 2680 h 192"/>
                  <a:gd name="T4" fmla="+- 0 4044 4018"/>
                  <a:gd name="T5" fmla="*/ T4 w 27"/>
                  <a:gd name="T6" fmla="+- 0 2680 2488"/>
                  <a:gd name="T7" fmla="*/ 2680 h 192"/>
                  <a:gd name="T8" fmla="+- 0 4044 4018"/>
                  <a:gd name="T9" fmla="*/ T8 w 27"/>
                  <a:gd name="T10" fmla="+- 0 2488 2488"/>
                  <a:gd name="T11" fmla="*/ 2488 h 192"/>
                  <a:gd name="T12" fmla="+- 0 4018 4018"/>
                  <a:gd name="T13" fmla="*/ T12 w 27"/>
                  <a:gd name="T14" fmla="+- 0 2488 2488"/>
                  <a:gd name="T15" fmla="*/ 2488 h 192"/>
                  <a:gd name="T16" fmla="+- 0 4018 4018"/>
                  <a:gd name="T17" fmla="*/ T16 w 27"/>
                  <a:gd name="T18" fmla="+- 0 2680 2488"/>
                  <a:gd name="T19" fmla="*/ 2680 h 192"/>
                </a:gdLst>
                <a:ahLst/>
                <a:cxnLst>
                  <a:cxn ang="0">
                    <a:pos x="T1" y="T3"/>
                  </a:cxn>
                  <a:cxn ang="0">
                    <a:pos x="T5" y="T7"/>
                  </a:cxn>
                  <a:cxn ang="0">
                    <a:pos x="T9" y="T11"/>
                  </a:cxn>
                  <a:cxn ang="0">
                    <a:pos x="T13" y="T15"/>
                  </a:cxn>
                  <a:cxn ang="0">
                    <a:pos x="T17" y="T19"/>
                  </a:cxn>
                </a:cxnLst>
                <a:rect l="0" t="0" r="r" b="b"/>
                <a:pathLst>
                  <a:path w="27" h="192">
                    <a:moveTo>
                      <a:pt x="0" y="192"/>
                    </a:moveTo>
                    <a:lnTo>
                      <a:pt x="26" y="192"/>
                    </a:lnTo>
                    <a:lnTo>
                      <a:pt x="26" y="0"/>
                    </a:lnTo>
                    <a:lnTo>
                      <a:pt x="0" y="0"/>
                    </a:lnTo>
                    <a:lnTo>
                      <a:pt x="0" y="192"/>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217" name="Picture 2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87" y="1468"/>
                <a:ext cx="578" cy="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 name="Group 121"/>
            <p:cNvGrpSpPr>
              <a:grpSpLocks/>
            </p:cNvGrpSpPr>
            <p:nvPr/>
          </p:nvGrpSpPr>
          <p:grpSpPr bwMode="auto">
            <a:xfrm>
              <a:off x="1520" y="1886"/>
              <a:ext cx="2" cy="800"/>
              <a:chOff x="1520" y="1886"/>
              <a:chExt cx="2" cy="800"/>
            </a:xfrm>
          </p:grpSpPr>
          <p:sp>
            <p:nvSpPr>
              <p:cNvPr id="215" name="Freeform 96"/>
              <p:cNvSpPr>
                <a:spLocks/>
              </p:cNvSpPr>
              <p:nvPr/>
            </p:nvSpPr>
            <p:spPr bwMode="auto">
              <a:xfrm>
                <a:off x="1520" y="1886"/>
                <a:ext cx="2" cy="800"/>
              </a:xfrm>
              <a:custGeom>
                <a:avLst/>
                <a:gdLst>
                  <a:gd name="T0" fmla="+- 0 1923 1923"/>
                  <a:gd name="T1" fmla="*/ 1923 h 800"/>
                  <a:gd name="T2" fmla="+- 0 2723 1923"/>
                  <a:gd name="T3" fmla="*/ 2723 h 800"/>
                </a:gdLst>
                <a:ahLst/>
                <a:cxnLst>
                  <a:cxn ang="0">
                    <a:pos x="0" y="T1"/>
                  </a:cxn>
                  <a:cxn ang="0">
                    <a:pos x="0" y="T3"/>
                  </a:cxn>
                </a:cxnLst>
                <a:rect l="0" t="0" r="r" b="b"/>
                <a:pathLst>
                  <a:path h="800">
                    <a:moveTo>
                      <a:pt x="0" y="0"/>
                    </a:moveTo>
                    <a:lnTo>
                      <a:pt x="0" y="800"/>
                    </a:lnTo>
                  </a:path>
                </a:pathLst>
              </a:custGeom>
              <a:noFill/>
              <a:ln w="1651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3" name="Group 122"/>
            <p:cNvGrpSpPr>
              <a:grpSpLocks/>
            </p:cNvGrpSpPr>
            <p:nvPr/>
          </p:nvGrpSpPr>
          <p:grpSpPr bwMode="auto">
            <a:xfrm>
              <a:off x="399" y="2731"/>
              <a:ext cx="2177" cy="2"/>
              <a:chOff x="399" y="2731"/>
              <a:chExt cx="2177" cy="2"/>
            </a:xfrm>
          </p:grpSpPr>
          <p:sp>
            <p:nvSpPr>
              <p:cNvPr id="214" name="Freeform 94"/>
              <p:cNvSpPr>
                <a:spLocks/>
              </p:cNvSpPr>
              <p:nvPr/>
            </p:nvSpPr>
            <p:spPr bwMode="auto">
              <a:xfrm>
                <a:off x="399" y="2731"/>
                <a:ext cx="2177" cy="2"/>
              </a:xfrm>
              <a:custGeom>
                <a:avLst/>
                <a:gdLst>
                  <a:gd name="T0" fmla="+- 0 399 399"/>
                  <a:gd name="T1" fmla="*/ T0 w 2177"/>
                  <a:gd name="T2" fmla="+- 0 2576 399"/>
                  <a:gd name="T3" fmla="*/ T2 w 2177"/>
                </a:gdLst>
                <a:ahLst/>
                <a:cxnLst>
                  <a:cxn ang="0">
                    <a:pos x="T1" y="0"/>
                  </a:cxn>
                  <a:cxn ang="0">
                    <a:pos x="T3" y="0"/>
                  </a:cxn>
                </a:cxnLst>
                <a:rect l="0" t="0" r="r" b="b"/>
                <a:pathLst>
                  <a:path w="2177">
                    <a:moveTo>
                      <a:pt x="0" y="0"/>
                    </a:moveTo>
                    <a:lnTo>
                      <a:pt x="2177" y="0"/>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4" name="Group 123"/>
            <p:cNvGrpSpPr>
              <a:grpSpLocks/>
            </p:cNvGrpSpPr>
            <p:nvPr/>
          </p:nvGrpSpPr>
          <p:grpSpPr bwMode="auto">
            <a:xfrm>
              <a:off x="407" y="2739"/>
              <a:ext cx="2" cy="425"/>
              <a:chOff x="407" y="2739"/>
              <a:chExt cx="2" cy="425"/>
            </a:xfrm>
          </p:grpSpPr>
          <p:sp>
            <p:nvSpPr>
              <p:cNvPr id="213" name="Freeform 92"/>
              <p:cNvSpPr>
                <a:spLocks/>
              </p:cNvSpPr>
              <p:nvPr/>
            </p:nvSpPr>
            <p:spPr bwMode="auto">
              <a:xfrm>
                <a:off x="407" y="2739"/>
                <a:ext cx="2" cy="425"/>
              </a:xfrm>
              <a:custGeom>
                <a:avLst/>
                <a:gdLst>
                  <a:gd name="T0" fmla="+- 0 2739 2739"/>
                  <a:gd name="T1" fmla="*/ 2739 h 425"/>
                  <a:gd name="T2" fmla="+- 0 3164 2739"/>
                  <a:gd name="T3" fmla="*/ 3164 h 425"/>
                </a:gdLst>
                <a:ahLst/>
                <a:cxnLst>
                  <a:cxn ang="0">
                    <a:pos x="0" y="T1"/>
                  </a:cxn>
                  <a:cxn ang="0">
                    <a:pos x="0" y="T3"/>
                  </a:cxn>
                </a:cxnLst>
                <a:rect l="0" t="0" r="r" b="b"/>
                <a:pathLst>
                  <a:path h="425">
                    <a:moveTo>
                      <a:pt x="0" y="0"/>
                    </a:moveTo>
                    <a:lnTo>
                      <a:pt x="0" y="425"/>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5" name="Group 124"/>
            <p:cNvGrpSpPr>
              <a:grpSpLocks/>
            </p:cNvGrpSpPr>
            <p:nvPr/>
          </p:nvGrpSpPr>
          <p:grpSpPr bwMode="auto">
            <a:xfrm>
              <a:off x="2568" y="2739"/>
              <a:ext cx="2" cy="425"/>
              <a:chOff x="2568" y="2739"/>
              <a:chExt cx="2" cy="425"/>
            </a:xfrm>
          </p:grpSpPr>
          <p:sp>
            <p:nvSpPr>
              <p:cNvPr id="212" name="Freeform 90"/>
              <p:cNvSpPr>
                <a:spLocks/>
              </p:cNvSpPr>
              <p:nvPr/>
            </p:nvSpPr>
            <p:spPr bwMode="auto">
              <a:xfrm>
                <a:off x="2568" y="2739"/>
                <a:ext cx="2" cy="425"/>
              </a:xfrm>
              <a:custGeom>
                <a:avLst/>
                <a:gdLst>
                  <a:gd name="T0" fmla="+- 0 2739 2739"/>
                  <a:gd name="T1" fmla="*/ 2739 h 425"/>
                  <a:gd name="T2" fmla="+- 0 3164 2739"/>
                  <a:gd name="T3" fmla="*/ 3164 h 425"/>
                </a:gdLst>
                <a:ahLst/>
                <a:cxnLst>
                  <a:cxn ang="0">
                    <a:pos x="0" y="T1"/>
                  </a:cxn>
                  <a:cxn ang="0">
                    <a:pos x="0" y="T3"/>
                  </a:cxn>
                </a:cxnLst>
                <a:rect l="0" t="0" r="r" b="b"/>
                <a:pathLst>
                  <a:path h="425">
                    <a:moveTo>
                      <a:pt x="0" y="0"/>
                    </a:moveTo>
                    <a:lnTo>
                      <a:pt x="0" y="425"/>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6" name="Group 125"/>
            <p:cNvGrpSpPr>
              <a:grpSpLocks/>
            </p:cNvGrpSpPr>
            <p:nvPr/>
          </p:nvGrpSpPr>
          <p:grpSpPr bwMode="auto">
            <a:xfrm>
              <a:off x="399" y="3173"/>
              <a:ext cx="2177" cy="2"/>
              <a:chOff x="399" y="3173"/>
              <a:chExt cx="2177" cy="2"/>
            </a:xfrm>
          </p:grpSpPr>
          <p:sp>
            <p:nvSpPr>
              <p:cNvPr id="211" name="Freeform 88"/>
              <p:cNvSpPr>
                <a:spLocks/>
              </p:cNvSpPr>
              <p:nvPr/>
            </p:nvSpPr>
            <p:spPr bwMode="auto">
              <a:xfrm>
                <a:off x="399" y="3173"/>
                <a:ext cx="2177" cy="2"/>
              </a:xfrm>
              <a:custGeom>
                <a:avLst/>
                <a:gdLst>
                  <a:gd name="T0" fmla="+- 0 399 399"/>
                  <a:gd name="T1" fmla="*/ T0 w 2177"/>
                  <a:gd name="T2" fmla="+- 0 2576 399"/>
                  <a:gd name="T3" fmla="*/ T2 w 2177"/>
                </a:gdLst>
                <a:ahLst/>
                <a:cxnLst>
                  <a:cxn ang="0">
                    <a:pos x="T1" y="0"/>
                  </a:cxn>
                  <a:cxn ang="0">
                    <a:pos x="T3" y="0"/>
                  </a:cxn>
                </a:cxnLst>
                <a:rect l="0" t="0" r="r" b="b"/>
                <a:pathLst>
                  <a:path w="2177">
                    <a:moveTo>
                      <a:pt x="0" y="0"/>
                    </a:moveTo>
                    <a:lnTo>
                      <a:pt x="2177" y="0"/>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7" name="Group 126"/>
            <p:cNvGrpSpPr>
              <a:grpSpLocks/>
            </p:cNvGrpSpPr>
            <p:nvPr/>
          </p:nvGrpSpPr>
          <p:grpSpPr bwMode="auto">
            <a:xfrm>
              <a:off x="1520" y="9"/>
              <a:ext cx="3626" cy="3390"/>
              <a:chOff x="1520" y="9"/>
              <a:chExt cx="3626" cy="3390"/>
            </a:xfrm>
          </p:grpSpPr>
          <p:sp>
            <p:nvSpPr>
              <p:cNvPr id="200" name="Freeform 86"/>
              <p:cNvSpPr>
                <a:spLocks/>
              </p:cNvSpPr>
              <p:nvPr/>
            </p:nvSpPr>
            <p:spPr bwMode="auto">
              <a:xfrm>
                <a:off x="1520" y="3181"/>
                <a:ext cx="2" cy="218"/>
              </a:xfrm>
              <a:custGeom>
                <a:avLst/>
                <a:gdLst>
                  <a:gd name="T0" fmla="+- 0 3181 3181"/>
                  <a:gd name="T1" fmla="*/ 3181 h 218"/>
                  <a:gd name="T2" fmla="+- 0 3399 3181"/>
                  <a:gd name="T3" fmla="*/ 3399 h 218"/>
                </a:gdLst>
                <a:ahLst/>
                <a:cxnLst>
                  <a:cxn ang="0">
                    <a:pos x="0" y="T1"/>
                  </a:cxn>
                  <a:cxn ang="0">
                    <a:pos x="0" y="T3"/>
                  </a:cxn>
                </a:cxnLst>
                <a:rect l="0" t="0" r="r" b="b"/>
                <a:pathLst>
                  <a:path h="218">
                    <a:moveTo>
                      <a:pt x="0" y="0"/>
                    </a:moveTo>
                    <a:lnTo>
                      <a:pt x="0" y="218"/>
                    </a:lnTo>
                  </a:path>
                </a:pathLst>
              </a:custGeom>
              <a:noFill/>
              <a:ln w="1651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201" name="Picture 20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1" y="9"/>
                <a:ext cx="2165"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2" name="Picture 2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63" y="158"/>
                <a:ext cx="96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 name="Picture 20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1" y="686"/>
                <a:ext cx="2165" cy="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 name="Picture 20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56" y="846"/>
                <a:ext cx="11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 name="Picture 20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79" y="840"/>
                <a:ext cx="64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 name="Picture 20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1" y="1362"/>
                <a:ext cx="2165" cy="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 name="Picture 20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46" y="1509"/>
                <a:ext cx="37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 name="Picture 20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11" y="1503"/>
                <a:ext cx="25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 name="Picture 20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99" y="1506"/>
                <a:ext cx="93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0" name="Picture 20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81" y="2039"/>
                <a:ext cx="2165"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8" name="Group 127"/>
            <p:cNvGrpSpPr>
              <a:grpSpLocks/>
            </p:cNvGrpSpPr>
            <p:nvPr/>
          </p:nvGrpSpPr>
          <p:grpSpPr bwMode="auto">
            <a:xfrm>
              <a:off x="390" y="2194"/>
              <a:ext cx="4822" cy="1656"/>
              <a:chOff x="390" y="2194"/>
              <a:chExt cx="4822" cy="1656"/>
            </a:xfrm>
          </p:grpSpPr>
          <p:sp>
            <p:nvSpPr>
              <p:cNvPr id="167" name="Freeform 74"/>
              <p:cNvSpPr>
                <a:spLocks/>
              </p:cNvSpPr>
              <p:nvPr/>
            </p:nvSpPr>
            <p:spPr bwMode="auto">
              <a:xfrm>
                <a:off x="3304" y="2194"/>
                <a:ext cx="657" cy="182"/>
              </a:xfrm>
              <a:custGeom>
                <a:avLst/>
                <a:gdLst>
                  <a:gd name="T0" fmla="+- 0 3354 3304"/>
                  <a:gd name="T1" fmla="*/ T0 w 657"/>
                  <a:gd name="T2" fmla="+- 0 2328 2194"/>
                  <a:gd name="T3" fmla="*/ 2328 h 182"/>
                  <a:gd name="T4" fmla="+- 0 3304 3304"/>
                  <a:gd name="T5" fmla="*/ T4 w 657"/>
                  <a:gd name="T6" fmla="+- 0 2328 2194"/>
                  <a:gd name="T7" fmla="*/ 2328 h 182"/>
                  <a:gd name="T8" fmla="+- 0 3304 3304"/>
                  <a:gd name="T9" fmla="*/ T8 w 657"/>
                  <a:gd name="T10" fmla="+- 0 2332 2194"/>
                  <a:gd name="T11" fmla="*/ 2332 h 182"/>
                  <a:gd name="T12" fmla="+- 0 3354 3304"/>
                  <a:gd name="T13" fmla="*/ T12 w 657"/>
                  <a:gd name="T14" fmla="+- 0 2332 2194"/>
                  <a:gd name="T15" fmla="*/ 2332 h 182"/>
                  <a:gd name="T16" fmla="+- 0 3354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50" y="134"/>
                    </a:moveTo>
                    <a:lnTo>
                      <a:pt x="0" y="134"/>
                    </a:lnTo>
                    <a:lnTo>
                      <a:pt x="0" y="138"/>
                    </a:lnTo>
                    <a:lnTo>
                      <a:pt x="50" y="138"/>
                    </a:lnTo>
                    <a:lnTo>
                      <a:pt x="50"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8" name="Freeform 73"/>
              <p:cNvSpPr>
                <a:spLocks/>
              </p:cNvSpPr>
              <p:nvPr/>
            </p:nvSpPr>
            <p:spPr bwMode="auto">
              <a:xfrm>
                <a:off x="3304" y="2194"/>
                <a:ext cx="657" cy="182"/>
              </a:xfrm>
              <a:custGeom>
                <a:avLst/>
                <a:gdLst>
                  <a:gd name="T0" fmla="+- 0 3355 3304"/>
                  <a:gd name="T1" fmla="*/ T0 w 657"/>
                  <a:gd name="T2" fmla="+- 0 2221 2194"/>
                  <a:gd name="T3" fmla="*/ 2221 h 182"/>
                  <a:gd name="T4" fmla="+- 0 3334 3304"/>
                  <a:gd name="T5" fmla="*/ T4 w 657"/>
                  <a:gd name="T6" fmla="+- 0 2221 2194"/>
                  <a:gd name="T7" fmla="*/ 2221 h 182"/>
                  <a:gd name="T8" fmla="+- 0 3390 3304"/>
                  <a:gd name="T9" fmla="*/ T8 w 657"/>
                  <a:gd name="T10" fmla="+- 0 2332 2194"/>
                  <a:gd name="T11" fmla="*/ 2332 h 182"/>
                  <a:gd name="T12" fmla="+- 0 3393 3304"/>
                  <a:gd name="T13" fmla="*/ T12 w 657"/>
                  <a:gd name="T14" fmla="+- 0 2332 2194"/>
                  <a:gd name="T15" fmla="*/ 2332 h 182"/>
                  <a:gd name="T16" fmla="+- 0 3408 3304"/>
                  <a:gd name="T17" fmla="*/ T16 w 657"/>
                  <a:gd name="T18" fmla="+- 0 2303 2194"/>
                  <a:gd name="T19" fmla="*/ 2303 h 182"/>
                  <a:gd name="T20" fmla="+- 0 3397 3304"/>
                  <a:gd name="T21" fmla="*/ T20 w 657"/>
                  <a:gd name="T22" fmla="+- 0 2303 2194"/>
                  <a:gd name="T23" fmla="*/ 2303 h 182"/>
                  <a:gd name="T24" fmla="+- 0 3355 3304"/>
                  <a:gd name="T25" fmla="*/ T24 w 657"/>
                  <a:gd name="T26" fmla="+- 0 2221 2194"/>
                  <a:gd name="T27" fmla="*/ 2221 h 182"/>
                </a:gdLst>
                <a:ahLst/>
                <a:cxnLst>
                  <a:cxn ang="0">
                    <a:pos x="T1" y="T3"/>
                  </a:cxn>
                  <a:cxn ang="0">
                    <a:pos x="T5" y="T7"/>
                  </a:cxn>
                  <a:cxn ang="0">
                    <a:pos x="T9" y="T11"/>
                  </a:cxn>
                  <a:cxn ang="0">
                    <a:pos x="T13" y="T15"/>
                  </a:cxn>
                  <a:cxn ang="0">
                    <a:pos x="T17" y="T19"/>
                  </a:cxn>
                  <a:cxn ang="0">
                    <a:pos x="T21" y="T23"/>
                  </a:cxn>
                  <a:cxn ang="0">
                    <a:pos x="T25" y="T27"/>
                  </a:cxn>
                </a:cxnLst>
                <a:rect l="0" t="0" r="r" b="b"/>
                <a:pathLst>
                  <a:path w="657" h="182">
                    <a:moveTo>
                      <a:pt x="51" y="27"/>
                    </a:moveTo>
                    <a:lnTo>
                      <a:pt x="30" y="27"/>
                    </a:lnTo>
                    <a:lnTo>
                      <a:pt x="86" y="138"/>
                    </a:lnTo>
                    <a:lnTo>
                      <a:pt x="89" y="138"/>
                    </a:lnTo>
                    <a:lnTo>
                      <a:pt x="104" y="109"/>
                    </a:lnTo>
                    <a:lnTo>
                      <a:pt x="93" y="109"/>
                    </a:lnTo>
                    <a:lnTo>
                      <a:pt x="5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9" name="Freeform 72"/>
              <p:cNvSpPr>
                <a:spLocks/>
              </p:cNvSpPr>
              <p:nvPr/>
            </p:nvSpPr>
            <p:spPr bwMode="auto">
              <a:xfrm>
                <a:off x="3304" y="2194"/>
                <a:ext cx="657" cy="182"/>
              </a:xfrm>
              <a:custGeom>
                <a:avLst/>
                <a:gdLst>
                  <a:gd name="T0" fmla="+- 0 3490 3304"/>
                  <a:gd name="T1" fmla="*/ T0 w 657"/>
                  <a:gd name="T2" fmla="+- 0 2328 2194"/>
                  <a:gd name="T3" fmla="*/ 2328 h 182"/>
                  <a:gd name="T4" fmla="+- 0 3429 3304"/>
                  <a:gd name="T5" fmla="*/ T4 w 657"/>
                  <a:gd name="T6" fmla="+- 0 2328 2194"/>
                  <a:gd name="T7" fmla="*/ 2328 h 182"/>
                  <a:gd name="T8" fmla="+- 0 3429 3304"/>
                  <a:gd name="T9" fmla="*/ T8 w 657"/>
                  <a:gd name="T10" fmla="+- 0 2332 2194"/>
                  <a:gd name="T11" fmla="*/ 2332 h 182"/>
                  <a:gd name="T12" fmla="+- 0 3490 3304"/>
                  <a:gd name="T13" fmla="*/ T12 w 657"/>
                  <a:gd name="T14" fmla="+- 0 2332 2194"/>
                  <a:gd name="T15" fmla="*/ 2332 h 182"/>
                  <a:gd name="T16" fmla="+- 0 3490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186" y="134"/>
                    </a:moveTo>
                    <a:lnTo>
                      <a:pt x="125" y="134"/>
                    </a:lnTo>
                    <a:lnTo>
                      <a:pt x="125" y="138"/>
                    </a:lnTo>
                    <a:lnTo>
                      <a:pt x="186" y="138"/>
                    </a:lnTo>
                    <a:lnTo>
                      <a:pt x="186"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0" name="Freeform 71"/>
              <p:cNvSpPr>
                <a:spLocks/>
              </p:cNvSpPr>
              <p:nvPr/>
            </p:nvSpPr>
            <p:spPr bwMode="auto">
              <a:xfrm>
                <a:off x="3304" y="2194"/>
                <a:ext cx="657" cy="182"/>
              </a:xfrm>
              <a:custGeom>
                <a:avLst/>
                <a:gdLst>
                  <a:gd name="T0" fmla="+- 0 3345 3304"/>
                  <a:gd name="T1" fmla="*/ T0 w 657"/>
                  <a:gd name="T2" fmla="+- 0 2200 2194"/>
                  <a:gd name="T3" fmla="*/ 2200 h 182"/>
                  <a:gd name="T4" fmla="+- 0 3304 3304"/>
                  <a:gd name="T5" fmla="*/ T4 w 657"/>
                  <a:gd name="T6" fmla="+- 0 2200 2194"/>
                  <a:gd name="T7" fmla="*/ 2200 h 182"/>
                  <a:gd name="T8" fmla="+- 0 3304 3304"/>
                  <a:gd name="T9" fmla="*/ T8 w 657"/>
                  <a:gd name="T10" fmla="+- 0 2204 2194"/>
                  <a:gd name="T11" fmla="*/ 2204 h 182"/>
                  <a:gd name="T12" fmla="+- 0 3310 3304"/>
                  <a:gd name="T13" fmla="*/ T12 w 657"/>
                  <a:gd name="T14" fmla="+- 0 2204 2194"/>
                  <a:gd name="T15" fmla="*/ 2204 h 182"/>
                  <a:gd name="T16" fmla="+- 0 3314 3304"/>
                  <a:gd name="T17" fmla="*/ T16 w 657"/>
                  <a:gd name="T18" fmla="+- 0 2204 2194"/>
                  <a:gd name="T19" fmla="*/ 2204 h 182"/>
                  <a:gd name="T20" fmla="+- 0 3324 3304"/>
                  <a:gd name="T21" fmla="*/ T20 w 657"/>
                  <a:gd name="T22" fmla="+- 0 2317 2194"/>
                  <a:gd name="T23" fmla="*/ 2317 h 182"/>
                  <a:gd name="T24" fmla="+- 0 3323 3304"/>
                  <a:gd name="T25" fmla="*/ T24 w 657"/>
                  <a:gd name="T26" fmla="+- 0 2321 2194"/>
                  <a:gd name="T27" fmla="*/ 2321 h 182"/>
                  <a:gd name="T28" fmla="+- 0 3319 3304"/>
                  <a:gd name="T29" fmla="*/ T28 w 657"/>
                  <a:gd name="T30" fmla="+- 0 2327 2194"/>
                  <a:gd name="T31" fmla="*/ 2327 h 182"/>
                  <a:gd name="T32" fmla="+- 0 3315 3304"/>
                  <a:gd name="T33" fmla="*/ T32 w 657"/>
                  <a:gd name="T34" fmla="+- 0 2328 2194"/>
                  <a:gd name="T35" fmla="*/ 2328 h 182"/>
                  <a:gd name="T36" fmla="+- 0 3343 3304"/>
                  <a:gd name="T37" fmla="*/ T36 w 657"/>
                  <a:gd name="T38" fmla="+- 0 2328 2194"/>
                  <a:gd name="T39" fmla="*/ 2328 h 182"/>
                  <a:gd name="T40" fmla="+- 0 3339 3304"/>
                  <a:gd name="T41" fmla="*/ T40 w 657"/>
                  <a:gd name="T42" fmla="+- 0 2327 2194"/>
                  <a:gd name="T43" fmla="*/ 2327 h 182"/>
                  <a:gd name="T44" fmla="+- 0 3335 3304"/>
                  <a:gd name="T45" fmla="*/ T44 w 657"/>
                  <a:gd name="T46" fmla="+- 0 2322 2194"/>
                  <a:gd name="T47" fmla="*/ 2322 h 182"/>
                  <a:gd name="T48" fmla="+- 0 3334 3304"/>
                  <a:gd name="T49" fmla="*/ T48 w 657"/>
                  <a:gd name="T50" fmla="+- 0 2317 2194"/>
                  <a:gd name="T51" fmla="*/ 2317 h 182"/>
                  <a:gd name="T52" fmla="+- 0 3334 3304"/>
                  <a:gd name="T53" fmla="*/ T52 w 657"/>
                  <a:gd name="T54" fmla="+- 0 2221 2194"/>
                  <a:gd name="T55" fmla="*/ 2221 h 182"/>
                  <a:gd name="T56" fmla="+- 0 3355 3304"/>
                  <a:gd name="T57" fmla="*/ T56 w 657"/>
                  <a:gd name="T58" fmla="+- 0 2221 2194"/>
                  <a:gd name="T59" fmla="*/ 2221 h 182"/>
                  <a:gd name="T60" fmla="+- 0 3345 3304"/>
                  <a:gd name="T61" fmla="*/ T60 w 657"/>
                  <a:gd name="T62" fmla="+- 0 2200 2194"/>
                  <a:gd name="T63" fmla="*/ 220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7" h="182">
                    <a:moveTo>
                      <a:pt x="41" y="6"/>
                    </a:moveTo>
                    <a:lnTo>
                      <a:pt x="0" y="6"/>
                    </a:lnTo>
                    <a:lnTo>
                      <a:pt x="0" y="10"/>
                    </a:lnTo>
                    <a:lnTo>
                      <a:pt x="6" y="10"/>
                    </a:lnTo>
                    <a:lnTo>
                      <a:pt x="10" y="10"/>
                    </a:lnTo>
                    <a:lnTo>
                      <a:pt x="20" y="123"/>
                    </a:lnTo>
                    <a:lnTo>
                      <a:pt x="19" y="127"/>
                    </a:lnTo>
                    <a:lnTo>
                      <a:pt x="15" y="133"/>
                    </a:lnTo>
                    <a:lnTo>
                      <a:pt x="11" y="134"/>
                    </a:lnTo>
                    <a:lnTo>
                      <a:pt x="39" y="134"/>
                    </a:lnTo>
                    <a:lnTo>
                      <a:pt x="35" y="133"/>
                    </a:lnTo>
                    <a:lnTo>
                      <a:pt x="31" y="128"/>
                    </a:lnTo>
                    <a:lnTo>
                      <a:pt x="30" y="123"/>
                    </a:lnTo>
                    <a:lnTo>
                      <a:pt x="30" y="27"/>
                    </a:lnTo>
                    <a:lnTo>
                      <a:pt x="51" y="27"/>
                    </a:lnTo>
                    <a:lnTo>
                      <a:pt x="41"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1" name="Freeform 70"/>
              <p:cNvSpPr>
                <a:spLocks/>
              </p:cNvSpPr>
              <p:nvPr/>
            </p:nvSpPr>
            <p:spPr bwMode="auto">
              <a:xfrm>
                <a:off x="3304" y="2194"/>
                <a:ext cx="657" cy="182"/>
              </a:xfrm>
              <a:custGeom>
                <a:avLst/>
                <a:gdLst>
                  <a:gd name="T0" fmla="+- 0 3470 3304"/>
                  <a:gd name="T1" fmla="*/ T0 w 657"/>
                  <a:gd name="T2" fmla="+- 0 2221 2194"/>
                  <a:gd name="T3" fmla="*/ 2221 h 182"/>
                  <a:gd name="T4" fmla="+- 0 3449 3304"/>
                  <a:gd name="T5" fmla="*/ T4 w 657"/>
                  <a:gd name="T6" fmla="+- 0 2221 2194"/>
                  <a:gd name="T7" fmla="*/ 2221 h 182"/>
                  <a:gd name="T8" fmla="+- 0 3449 3304"/>
                  <a:gd name="T9" fmla="*/ T8 w 657"/>
                  <a:gd name="T10" fmla="+- 0 2317 2194"/>
                  <a:gd name="T11" fmla="*/ 2317 h 182"/>
                  <a:gd name="T12" fmla="+- 0 3448 3304"/>
                  <a:gd name="T13" fmla="*/ T12 w 657"/>
                  <a:gd name="T14" fmla="+- 0 2321 2194"/>
                  <a:gd name="T15" fmla="*/ 2321 h 182"/>
                  <a:gd name="T16" fmla="+- 0 3444 3304"/>
                  <a:gd name="T17" fmla="*/ T16 w 657"/>
                  <a:gd name="T18" fmla="+- 0 2327 2194"/>
                  <a:gd name="T19" fmla="*/ 2327 h 182"/>
                  <a:gd name="T20" fmla="+- 0 3440 3304"/>
                  <a:gd name="T21" fmla="*/ T20 w 657"/>
                  <a:gd name="T22" fmla="+- 0 2328 2194"/>
                  <a:gd name="T23" fmla="*/ 2328 h 182"/>
                  <a:gd name="T24" fmla="+- 0 3480 3304"/>
                  <a:gd name="T25" fmla="*/ T24 w 657"/>
                  <a:gd name="T26" fmla="+- 0 2328 2194"/>
                  <a:gd name="T27" fmla="*/ 2328 h 182"/>
                  <a:gd name="T28" fmla="+- 0 3475 3304"/>
                  <a:gd name="T29" fmla="*/ T28 w 657"/>
                  <a:gd name="T30" fmla="+- 0 2327 2194"/>
                  <a:gd name="T31" fmla="*/ 2327 h 182"/>
                  <a:gd name="T32" fmla="+- 0 3471 3304"/>
                  <a:gd name="T33" fmla="*/ T32 w 657"/>
                  <a:gd name="T34" fmla="+- 0 2322 2194"/>
                  <a:gd name="T35" fmla="*/ 2322 h 182"/>
                  <a:gd name="T36" fmla="+- 0 3470 3304"/>
                  <a:gd name="T37" fmla="*/ T36 w 657"/>
                  <a:gd name="T38" fmla="+- 0 2317 2194"/>
                  <a:gd name="T39" fmla="*/ 2317 h 182"/>
                  <a:gd name="T40" fmla="+- 0 3470 3304"/>
                  <a:gd name="T41" fmla="*/ T40 w 657"/>
                  <a:gd name="T42" fmla="+- 0 2221 2194"/>
                  <a:gd name="T43" fmla="*/ 2221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657" h="182">
                    <a:moveTo>
                      <a:pt x="166" y="27"/>
                    </a:moveTo>
                    <a:lnTo>
                      <a:pt x="145" y="27"/>
                    </a:lnTo>
                    <a:lnTo>
                      <a:pt x="145" y="123"/>
                    </a:lnTo>
                    <a:lnTo>
                      <a:pt x="144" y="127"/>
                    </a:lnTo>
                    <a:lnTo>
                      <a:pt x="140" y="133"/>
                    </a:lnTo>
                    <a:lnTo>
                      <a:pt x="136" y="134"/>
                    </a:lnTo>
                    <a:lnTo>
                      <a:pt x="176" y="134"/>
                    </a:lnTo>
                    <a:lnTo>
                      <a:pt x="171" y="133"/>
                    </a:lnTo>
                    <a:lnTo>
                      <a:pt x="167" y="128"/>
                    </a:lnTo>
                    <a:lnTo>
                      <a:pt x="166" y="123"/>
                    </a:lnTo>
                    <a:lnTo>
                      <a:pt x="166"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2" name="Freeform 69"/>
              <p:cNvSpPr>
                <a:spLocks/>
              </p:cNvSpPr>
              <p:nvPr/>
            </p:nvSpPr>
            <p:spPr bwMode="auto">
              <a:xfrm>
                <a:off x="3304" y="2194"/>
                <a:ext cx="657" cy="182"/>
              </a:xfrm>
              <a:custGeom>
                <a:avLst/>
                <a:gdLst>
                  <a:gd name="T0" fmla="+- 0 3490 3304"/>
                  <a:gd name="T1" fmla="*/ T0 w 657"/>
                  <a:gd name="T2" fmla="+- 0 2200 2194"/>
                  <a:gd name="T3" fmla="*/ 2200 h 182"/>
                  <a:gd name="T4" fmla="+- 0 3449 3304"/>
                  <a:gd name="T5" fmla="*/ T4 w 657"/>
                  <a:gd name="T6" fmla="+- 0 2200 2194"/>
                  <a:gd name="T7" fmla="*/ 2200 h 182"/>
                  <a:gd name="T8" fmla="+- 0 3397 3304"/>
                  <a:gd name="T9" fmla="*/ T8 w 657"/>
                  <a:gd name="T10" fmla="+- 0 2303 2194"/>
                  <a:gd name="T11" fmla="*/ 2303 h 182"/>
                  <a:gd name="T12" fmla="+- 0 3408 3304"/>
                  <a:gd name="T13" fmla="*/ T12 w 657"/>
                  <a:gd name="T14" fmla="+- 0 2303 2194"/>
                  <a:gd name="T15" fmla="*/ 2303 h 182"/>
                  <a:gd name="T16" fmla="+- 0 3449 3304"/>
                  <a:gd name="T17" fmla="*/ T16 w 657"/>
                  <a:gd name="T18" fmla="+- 0 2221 2194"/>
                  <a:gd name="T19" fmla="*/ 2221 h 182"/>
                  <a:gd name="T20" fmla="+- 0 3470 3304"/>
                  <a:gd name="T21" fmla="*/ T20 w 657"/>
                  <a:gd name="T22" fmla="+- 0 2221 2194"/>
                  <a:gd name="T23" fmla="*/ 2221 h 182"/>
                  <a:gd name="T24" fmla="+- 0 3470 3304"/>
                  <a:gd name="T25" fmla="*/ T24 w 657"/>
                  <a:gd name="T26" fmla="+- 0 2216 2194"/>
                  <a:gd name="T27" fmla="*/ 2216 h 182"/>
                  <a:gd name="T28" fmla="+- 0 3470 3304"/>
                  <a:gd name="T29" fmla="*/ T28 w 657"/>
                  <a:gd name="T30" fmla="+- 0 2211 2194"/>
                  <a:gd name="T31" fmla="*/ 2211 h 182"/>
                  <a:gd name="T32" fmla="+- 0 3475 3304"/>
                  <a:gd name="T33" fmla="*/ T32 w 657"/>
                  <a:gd name="T34" fmla="+- 0 2205 2194"/>
                  <a:gd name="T35" fmla="*/ 2205 h 182"/>
                  <a:gd name="T36" fmla="+- 0 3479 3304"/>
                  <a:gd name="T37" fmla="*/ T36 w 657"/>
                  <a:gd name="T38" fmla="+- 0 2204 2194"/>
                  <a:gd name="T39" fmla="*/ 2204 h 182"/>
                  <a:gd name="T40" fmla="+- 0 3490 3304"/>
                  <a:gd name="T41" fmla="*/ T40 w 657"/>
                  <a:gd name="T42" fmla="+- 0 2204 2194"/>
                  <a:gd name="T43" fmla="*/ 2204 h 182"/>
                  <a:gd name="T44" fmla="+- 0 3490 3304"/>
                  <a:gd name="T45" fmla="*/ T44 w 657"/>
                  <a:gd name="T46" fmla="+- 0 2200 2194"/>
                  <a:gd name="T47" fmla="*/ 220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57" h="182">
                    <a:moveTo>
                      <a:pt x="186" y="6"/>
                    </a:moveTo>
                    <a:lnTo>
                      <a:pt x="145" y="6"/>
                    </a:lnTo>
                    <a:lnTo>
                      <a:pt x="93" y="109"/>
                    </a:lnTo>
                    <a:lnTo>
                      <a:pt x="104" y="109"/>
                    </a:lnTo>
                    <a:lnTo>
                      <a:pt x="145" y="27"/>
                    </a:lnTo>
                    <a:lnTo>
                      <a:pt x="166" y="27"/>
                    </a:lnTo>
                    <a:lnTo>
                      <a:pt x="166" y="22"/>
                    </a:lnTo>
                    <a:lnTo>
                      <a:pt x="166" y="17"/>
                    </a:lnTo>
                    <a:lnTo>
                      <a:pt x="171" y="11"/>
                    </a:lnTo>
                    <a:lnTo>
                      <a:pt x="175" y="10"/>
                    </a:lnTo>
                    <a:lnTo>
                      <a:pt x="186" y="10"/>
                    </a:lnTo>
                    <a:lnTo>
                      <a:pt x="18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3" name="Freeform 68"/>
              <p:cNvSpPr>
                <a:spLocks/>
              </p:cNvSpPr>
              <p:nvPr/>
            </p:nvSpPr>
            <p:spPr bwMode="auto">
              <a:xfrm>
                <a:off x="3304" y="2194"/>
                <a:ext cx="657" cy="182"/>
              </a:xfrm>
              <a:custGeom>
                <a:avLst/>
                <a:gdLst>
                  <a:gd name="T0" fmla="+- 0 3564 3304"/>
                  <a:gd name="T1" fmla="*/ T0 w 657"/>
                  <a:gd name="T2" fmla="+- 0 2240 2194"/>
                  <a:gd name="T3" fmla="*/ 2240 h 182"/>
                  <a:gd name="T4" fmla="+- 0 3541 3304"/>
                  <a:gd name="T5" fmla="*/ T4 w 657"/>
                  <a:gd name="T6" fmla="+- 0 2240 2194"/>
                  <a:gd name="T7" fmla="*/ 2240 h 182"/>
                  <a:gd name="T8" fmla="+- 0 3533 3304"/>
                  <a:gd name="T9" fmla="*/ T8 w 657"/>
                  <a:gd name="T10" fmla="+- 0 2242 2194"/>
                  <a:gd name="T11" fmla="*/ 2242 h 182"/>
                  <a:gd name="T12" fmla="+- 0 3519 3304"/>
                  <a:gd name="T13" fmla="*/ T12 w 657"/>
                  <a:gd name="T14" fmla="+- 0 2250 2194"/>
                  <a:gd name="T15" fmla="*/ 2250 h 182"/>
                  <a:gd name="T16" fmla="+- 0 3513 3304"/>
                  <a:gd name="T17" fmla="*/ T16 w 657"/>
                  <a:gd name="T18" fmla="+- 0 2256 2194"/>
                  <a:gd name="T19" fmla="*/ 2256 h 182"/>
                  <a:gd name="T20" fmla="+- 0 3504 3304"/>
                  <a:gd name="T21" fmla="*/ T20 w 657"/>
                  <a:gd name="T22" fmla="+- 0 2272 2194"/>
                  <a:gd name="T23" fmla="*/ 2272 h 182"/>
                  <a:gd name="T24" fmla="+- 0 3502 3304"/>
                  <a:gd name="T25" fmla="*/ T24 w 657"/>
                  <a:gd name="T26" fmla="+- 0 2280 2194"/>
                  <a:gd name="T27" fmla="*/ 2280 h 182"/>
                  <a:gd name="T28" fmla="+- 0 3502 3304"/>
                  <a:gd name="T29" fmla="*/ T28 w 657"/>
                  <a:gd name="T30" fmla="+- 0 2299 2194"/>
                  <a:gd name="T31" fmla="*/ 2299 h 182"/>
                  <a:gd name="T32" fmla="+- 0 3505 3304"/>
                  <a:gd name="T33" fmla="*/ T32 w 657"/>
                  <a:gd name="T34" fmla="+- 0 2310 2194"/>
                  <a:gd name="T35" fmla="*/ 2310 h 182"/>
                  <a:gd name="T36" fmla="+- 0 3522 3304"/>
                  <a:gd name="T37" fmla="*/ T36 w 657"/>
                  <a:gd name="T38" fmla="+- 0 2329 2194"/>
                  <a:gd name="T39" fmla="*/ 2329 h 182"/>
                  <a:gd name="T40" fmla="+- 0 3533 3304"/>
                  <a:gd name="T41" fmla="*/ T40 w 657"/>
                  <a:gd name="T42" fmla="+- 0 2335 2194"/>
                  <a:gd name="T43" fmla="*/ 2335 h 182"/>
                  <a:gd name="T44" fmla="+- 0 3557 3304"/>
                  <a:gd name="T45" fmla="*/ T44 w 657"/>
                  <a:gd name="T46" fmla="+- 0 2335 2194"/>
                  <a:gd name="T47" fmla="*/ 2335 h 182"/>
                  <a:gd name="T48" fmla="+- 0 3565 3304"/>
                  <a:gd name="T49" fmla="*/ T48 w 657"/>
                  <a:gd name="T50" fmla="+- 0 2333 2194"/>
                  <a:gd name="T51" fmla="*/ 2333 h 182"/>
                  <a:gd name="T52" fmla="+- 0 3574 3304"/>
                  <a:gd name="T53" fmla="*/ T52 w 657"/>
                  <a:gd name="T54" fmla="+- 0 2328 2194"/>
                  <a:gd name="T55" fmla="*/ 2328 h 182"/>
                  <a:gd name="T56" fmla="+- 0 3543 3304"/>
                  <a:gd name="T57" fmla="*/ T56 w 657"/>
                  <a:gd name="T58" fmla="+- 0 2328 2194"/>
                  <a:gd name="T59" fmla="*/ 2328 h 182"/>
                  <a:gd name="T60" fmla="+- 0 3536 3304"/>
                  <a:gd name="T61" fmla="*/ T60 w 657"/>
                  <a:gd name="T62" fmla="+- 0 2323 2194"/>
                  <a:gd name="T63" fmla="*/ 2323 h 182"/>
                  <a:gd name="T64" fmla="+- 0 3525 3304"/>
                  <a:gd name="T65" fmla="*/ T64 w 657"/>
                  <a:gd name="T66" fmla="+- 0 2304 2194"/>
                  <a:gd name="T67" fmla="*/ 2304 h 182"/>
                  <a:gd name="T68" fmla="+- 0 3522 3304"/>
                  <a:gd name="T69" fmla="*/ T68 w 657"/>
                  <a:gd name="T70" fmla="+- 0 2294 2194"/>
                  <a:gd name="T71" fmla="*/ 2294 h 182"/>
                  <a:gd name="T72" fmla="+- 0 3522 3304"/>
                  <a:gd name="T73" fmla="*/ T72 w 657"/>
                  <a:gd name="T74" fmla="+- 0 2272 2194"/>
                  <a:gd name="T75" fmla="*/ 2272 h 182"/>
                  <a:gd name="T76" fmla="+- 0 3523 3304"/>
                  <a:gd name="T77" fmla="*/ T76 w 657"/>
                  <a:gd name="T78" fmla="+- 0 2265 2194"/>
                  <a:gd name="T79" fmla="*/ 2265 h 182"/>
                  <a:gd name="T80" fmla="+- 0 3528 3304"/>
                  <a:gd name="T81" fmla="*/ T80 w 657"/>
                  <a:gd name="T82" fmla="+- 0 2255 2194"/>
                  <a:gd name="T83" fmla="*/ 2255 h 182"/>
                  <a:gd name="T84" fmla="+- 0 3531 3304"/>
                  <a:gd name="T85" fmla="*/ T84 w 657"/>
                  <a:gd name="T86" fmla="+- 0 2252 2194"/>
                  <a:gd name="T87" fmla="*/ 2252 h 182"/>
                  <a:gd name="T88" fmla="+- 0 3538 3304"/>
                  <a:gd name="T89" fmla="*/ T88 w 657"/>
                  <a:gd name="T90" fmla="+- 0 2248 2194"/>
                  <a:gd name="T91" fmla="*/ 2248 h 182"/>
                  <a:gd name="T92" fmla="+- 0 3542 3304"/>
                  <a:gd name="T93" fmla="*/ T92 w 657"/>
                  <a:gd name="T94" fmla="+- 0 2247 2194"/>
                  <a:gd name="T95" fmla="*/ 2247 h 182"/>
                  <a:gd name="T96" fmla="+- 0 3577 3304"/>
                  <a:gd name="T97" fmla="*/ T96 w 657"/>
                  <a:gd name="T98" fmla="+- 0 2247 2194"/>
                  <a:gd name="T99" fmla="*/ 2247 h 182"/>
                  <a:gd name="T100" fmla="+- 0 3576 3304"/>
                  <a:gd name="T101" fmla="*/ T100 w 657"/>
                  <a:gd name="T102" fmla="+- 0 2245 2194"/>
                  <a:gd name="T103" fmla="*/ 2245 h 182"/>
                  <a:gd name="T104" fmla="+- 0 3564 3304"/>
                  <a:gd name="T105" fmla="*/ T104 w 657"/>
                  <a:gd name="T106" fmla="+- 0 2240 2194"/>
                  <a:gd name="T107" fmla="*/ 224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657" h="182">
                    <a:moveTo>
                      <a:pt x="260" y="46"/>
                    </a:moveTo>
                    <a:lnTo>
                      <a:pt x="237" y="46"/>
                    </a:lnTo>
                    <a:lnTo>
                      <a:pt x="229" y="48"/>
                    </a:lnTo>
                    <a:lnTo>
                      <a:pt x="215" y="56"/>
                    </a:lnTo>
                    <a:lnTo>
                      <a:pt x="209" y="62"/>
                    </a:lnTo>
                    <a:lnTo>
                      <a:pt x="200" y="78"/>
                    </a:lnTo>
                    <a:lnTo>
                      <a:pt x="198" y="86"/>
                    </a:lnTo>
                    <a:lnTo>
                      <a:pt x="198" y="105"/>
                    </a:lnTo>
                    <a:lnTo>
                      <a:pt x="201" y="116"/>
                    </a:lnTo>
                    <a:lnTo>
                      <a:pt x="218" y="135"/>
                    </a:lnTo>
                    <a:lnTo>
                      <a:pt x="229" y="141"/>
                    </a:lnTo>
                    <a:lnTo>
                      <a:pt x="253" y="141"/>
                    </a:lnTo>
                    <a:lnTo>
                      <a:pt x="261" y="139"/>
                    </a:lnTo>
                    <a:lnTo>
                      <a:pt x="270" y="134"/>
                    </a:lnTo>
                    <a:lnTo>
                      <a:pt x="239" y="134"/>
                    </a:lnTo>
                    <a:lnTo>
                      <a:pt x="232" y="129"/>
                    </a:lnTo>
                    <a:lnTo>
                      <a:pt x="221" y="110"/>
                    </a:lnTo>
                    <a:lnTo>
                      <a:pt x="218" y="100"/>
                    </a:lnTo>
                    <a:lnTo>
                      <a:pt x="218" y="78"/>
                    </a:lnTo>
                    <a:lnTo>
                      <a:pt x="219" y="71"/>
                    </a:lnTo>
                    <a:lnTo>
                      <a:pt x="224" y="61"/>
                    </a:lnTo>
                    <a:lnTo>
                      <a:pt x="227" y="58"/>
                    </a:lnTo>
                    <a:lnTo>
                      <a:pt x="234" y="54"/>
                    </a:lnTo>
                    <a:lnTo>
                      <a:pt x="238" y="53"/>
                    </a:lnTo>
                    <a:lnTo>
                      <a:pt x="273" y="53"/>
                    </a:lnTo>
                    <a:lnTo>
                      <a:pt x="272" y="51"/>
                    </a:lnTo>
                    <a:lnTo>
                      <a:pt x="260"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4" name="Freeform 67"/>
              <p:cNvSpPr>
                <a:spLocks/>
              </p:cNvSpPr>
              <p:nvPr/>
            </p:nvSpPr>
            <p:spPr bwMode="auto">
              <a:xfrm>
                <a:off x="3304" y="2194"/>
                <a:ext cx="657" cy="182"/>
              </a:xfrm>
              <a:custGeom>
                <a:avLst/>
                <a:gdLst>
                  <a:gd name="T0" fmla="+- 0 3577 3304"/>
                  <a:gd name="T1" fmla="*/ T0 w 657"/>
                  <a:gd name="T2" fmla="+- 0 2247 2194"/>
                  <a:gd name="T3" fmla="*/ 2247 h 182"/>
                  <a:gd name="T4" fmla="+- 0 3554 3304"/>
                  <a:gd name="T5" fmla="*/ T4 w 657"/>
                  <a:gd name="T6" fmla="+- 0 2247 2194"/>
                  <a:gd name="T7" fmla="*/ 2247 h 182"/>
                  <a:gd name="T8" fmla="+- 0 3560 3304"/>
                  <a:gd name="T9" fmla="*/ T8 w 657"/>
                  <a:gd name="T10" fmla="+- 0 2250 2194"/>
                  <a:gd name="T11" fmla="*/ 2250 h 182"/>
                  <a:gd name="T12" fmla="+- 0 3565 3304"/>
                  <a:gd name="T13" fmla="*/ T12 w 657"/>
                  <a:gd name="T14" fmla="+- 0 2256 2194"/>
                  <a:gd name="T15" fmla="*/ 2256 h 182"/>
                  <a:gd name="T16" fmla="+- 0 3573 3304"/>
                  <a:gd name="T17" fmla="*/ T16 w 657"/>
                  <a:gd name="T18" fmla="+- 0 2265 2194"/>
                  <a:gd name="T19" fmla="*/ 2265 h 182"/>
                  <a:gd name="T20" fmla="+- 0 3576 3304"/>
                  <a:gd name="T21" fmla="*/ T20 w 657"/>
                  <a:gd name="T22" fmla="+- 0 2277 2194"/>
                  <a:gd name="T23" fmla="*/ 2277 h 182"/>
                  <a:gd name="T24" fmla="+- 0 3576 3304"/>
                  <a:gd name="T25" fmla="*/ T24 w 657"/>
                  <a:gd name="T26" fmla="+- 0 2306 2194"/>
                  <a:gd name="T27" fmla="*/ 2306 h 182"/>
                  <a:gd name="T28" fmla="+- 0 3574 3304"/>
                  <a:gd name="T29" fmla="*/ T28 w 657"/>
                  <a:gd name="T30" fmla="+- 0 2315 2194"/>
                  <a:gd name="T31" fmla="*/ 2315 h 182"/>
                  <a:gd name="T32" fmla="+- 0 3565 3304"/>
                  <a:gd name="T33" fmla="*/ T32 w 657"/>
                  <a:gd name="T34" fmla="+- 0 2325 2194"/>
                  <a:gd name="T35" fmla="*/ 2325 h 182"/>
                  <a:gd name="T36" fmla="+- 0 3560 3304"/>
                  <a:gd name="T37" fmla="*/ T36 w 657"/>
                  <a:gd name="T38" fmla="+- 0 2328 2194"/>
                  <a:gd name="T39" fmla="*/ 2328 h 182"/>
                  <a:gd name="T40" fmla="+- 0 3574 3304"/>
                  <a:gd name="T41" fmla="*/ T40 w 657"/>
                  <a:gd name="T42" fmla="+- 0 2328 2194"/>
                  <a:gd name="T43" fmla="*/ 2328 h 182"/>
                  <a:gd name="T44" fmla="+- 0 3580 3304"/>
                  <a:gd name="T45" fmla="*/ T44 w 657"/>
                  <a:gd name="T46" fmla="+- 0 2324 2194"/>
                  <a:gd name="T47" fmla="*/ 2324 h 182"/>
                  <a:gd name="T48" fmla="+- 0 3586 3304"/>
                  <a:gd name="T49" fmla="*/ T48 w 657"/>
                  <a:gd name="T50" fmla="+- 0 2318 2194"/>
                  <a:gd name="T51" fmla="*/ 2318 h 182"/>
                  <a:gd name="T52" fmla="+- 0 3594 3304"/>
                  <a:gd name="T53" fmla="*/ T52 w 657"/>
                  <a:gd name="T54" fmla="+- 0 2302 2194"/>
                  <a:gd name="T55" fmla="*/ 2302 h 182"/>
                  <a:gd name="T56" fmla="+- 0 3596 3304"/>
                  <a:gd name="T57" fmla="*/ T56 w 657"/>
                  <a:gd name="T58" fmla="+- 0 2294 2194"/>
                  <a:gd name="T59" fmla="*/ 2294 h 182"/>
                  <a:gd name="T60" fmla="+- 0 3596 3304"/>
                  <a:gd name="T61" fmla="*/ T60 w 657"/>
                  <a:gd name="T62" fmla="+- 0 2274 2194"/>
                  <a:gd name="T63" fmla="*/ 2274 h 182"/>
                  <a:gd name="T64" fmla="+- 0 3593 3304"/>
                  <a:gd name="T65" fmla="*/ T64 w 657"/>
                  <a:gd name="T66" fmla="+- 0 2264 2194"/>
                  <a:gd name="T67" fmla="*/ 2264 h 182"/>
                  <a:gd name="T68" fmla="+- 0 3585 3304"/>
                  <a:gd name="T69" fmla="*/ T68 w 657"/>
                  <a:gd name="T70" fmla="+- 0 2256 2194"/>
                  <a:gd name="T71" fmla="*/ 2256 h 182"/>
                  <a:gd name="T72" fmla="+- 0 3577 3304"/>
                  <a:gd name="T73" fmla="*/ T72 w 657"/>
                  <a:gd name="T74" fmla="+- 0 2247 2194"/>
                  <a:gd name="T75" fmla="*/ 2247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657" h="182">
                    <a:moveTo>
                      <a:pt x="273" y="53"/>
                    </a:moveTo>
                    <a:lnTo>
                      <a:pt x="250" y="53"/>
                    </a:lnTo>
                    <a:lnTo>
                      <a:pt x="256" y="56"/>
                    </a:lnTo>
                    <a:lnTo>
                      <a:pt x="261" y="62"/>
                    </a:lnTo>
                    <a:lnTo>
                      <a:pt x="269" y="71"/>
                    </a:lnTo>
                    <a:lnTo>
                      <a:pt x="272" y="83"/>
                    </a:lnTo>
                    <a:lnTo>
                      <a:pt x="272" y="112"/>
                    </a:lnTo>
                    <a:lnTo>
                      <a:pt x="270" y="121"/>
                    </a:lnTo>
                    <a:lnTo>
                      <a:pt x="261" y="131"/>
                    </a:lnTo>
                    <a:lnTo>
                      <a:pt x="256" y="134"/>
                    </a:lnTo>
                    <a:lnTo>
                      <a:pt x="270" y="134"/>
                    </a:lnTo>
                    <a:lnTo>
                      <a:pt x="276" y="130"/>
                    </a:lnTo>
                    <a:lnTo>
                      <a:pt x="282" y="124"/>
                    </a:lnTo>
                    <a:lnTo>
                      <a:pt x="290" y="108"/>
                    </a:lnTo>
                    <a:lnTo>
                      <a:pt x="292" y="100"/>
                    </a:lnTo>
                    <a:lnTo>
                      <a:pt x="292" y="80"/>
                    </a:lnTo>
                    <a:lnTo>
                      <a:pt x="289" y="70"/>
                    </a:lnTo>
                    <a:lnTo>
                      <a:pt x="281" y="62"/>
                    </a:lnTo>
                    <a:lnTo>
                      <a:pt x="273"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5" name="Freeform 66"/>
              <p:cNvSpPr>
                <a:spLocks/>
              </p:cNvSpPr>
              <p:nvPr/>
            </p:nvSpPr>
            <p:spPr bwMode="auto">
              <a:xfrm>
                <a:off x="3304" y="2194"/>
                <a:ext cx="657" cy="182"/>
              </a:xfrm>
              <a:custGeom>
                <a:avLst/>
                <a:gdLst>
                  <a:gd name="T0" fmla="+- 0 3668 3304"/>
                  <a:gd name="T1" fmla="*/ T0 w 657"/>
                  <a:gd name="T2" fmla="+- 0 2240 2194"/>
                  <a:gd name="T3" fmla="*/ 2240 h 182"/>
                  <a:gd name="T4" fmla="+- 0 3646 3304"/>
                  <a:gd name="T5" fmla="*/ T4 w 657"/>
                  <a:gd name="T6" fmla="+- 0 2240 2194"/>
                  <a:gd name="T7" fmla="*/ 2240 h 182"/>
                  <a:gd name="T8" fmla="+- 0 3634 3304"/>
                  <a:gd name="T9" fmla="*/ T8 w 657"/>
                  <a:gd name="T10" fmla="+- 0 2245 2194"/>
                  <a:gd name="T11" fmla="*/ 2245 h 182"/>
                  <a:gd name="T12" fmla="+- 0 3617 3304"/>
                  <a:gd name="T13" fmla="*/ T12 w 657"/>
                  <a:gd name="T14" fmla="+- 0 2267 2194"/>
                  <a:gd name="T15" fmla="*/ 2267 h 182"/>
                  <a:gd name="T16" fmla="+- 0 3612 3304"/>
                  <a:gd name="T17" fmla="*/ T16 w 657"/>
                  <a:gd name="T18" fmla="+- 0 2278 2194"/>
                  <a:gd name="T19" fmla="*/ 2278 h 182"/>
                  <a:gd name="T20" fmla="+- 0 3612 3304"/>
                  <a:gd name="T21" fmla="*/ T20 w 657"/>
                  <a:gd name="T22" fmla="+- 0 2304 2194"/>
                  <a:gd name="T23" fmla="*/ 2304 h 182"/>
                  <a:gd name="T24" fmla="+- 0 3616 3304"/>
                  <a:gd name="T25" fmla="*/ T24 w 657"/>
                  <a:gd name="T26" fmla="+- 0 2314 2194"/>
                  <a:gd name="T27" fmla="*/ 2314 h 182"/>
                  <a:gd name="T28" fmla="+- 0 3632 3304"/>
                  <a:gd name="T29" fmla="*/ T28 w 657"/>
                  <a:gd name="T30" fmla="+- 0 2331 2194"/>
                  <a:gd name="T31" fmla="*/ 2331 h 182"/>
                  <a:gd name="T32" fmla="+- 0 3641 3304"/>
                  <a:gd name="T33" fmla="*/ T32 w 657"/>
                  <a:gd name="T34" fmla="+- 0 2335 2194"/>
                  <a:gd name="T35" fmla="*/ 2335 h 182"/>
                  <a:gd name="T36" fmla="+- 0 3657 3304"/>
                  <a:gd name="T37" fmla="*/ T36 w 657"/>
                  <a:gd name="T38" fmla="+- 0 2335 2194"/>
                  <a:gd name="T39" fmla="*/ 2335 h 182"/>
                  <a:gd name="T40" fmla="+- 0 3662 3304"/>
                  <a:gd name="T41" fmla="*/ T40 w 657"/>
                  <a:gd name="T42" fmla="+- 0 2334 2194"/>
                  <a:gd name="T43" fmla="*/ 2334 h 182"/>
                  <a:gd name="T44" fmla="+- 0 3671 3304"/>
                  <a:gd name="T45" fmla="*/ T44 w 657"/>
                  <a:gd name="T46" fmla="+- 0 2330 2194"/>
                  <a:gd name="T47" fmla="*/ 2330 h 182"/>
                  <a:gd name="T48" fmla="+- 0 3676 3304"/>
                  <a:gd name="T49" fmla="*/ T48 w 657"/>
                  <a:gd name="T50" fmla="+- 0 2326 2194"/>
                  <a:gd name="T51" fmla="*/ 2326 h 182"/>
                  <a:gd name="T52" fmla="+- 0 3679 3304"/>
                  <a:gd name="T53" fmla="*/ T52 w 657"/>
                  <a:gd name="T54" fmla="+- 0 2324 2194"/>
                  <a:gd name="T55" fmla="*/ 2324 h 182"/>
                  <a:gd name="T56" fmla="+- 0 3654 3304"/>
                  <a:gd name="T57" fmla="*/ T56 w 657"/>
                  <a:gd name="T58" fmla="+- 0 2324 2194"/>
                  <a:gd name="T59" fmla="*/ 2324 h 182"/>
                  <a:gd name="T60" fmla="+- 0 3647 3304"/>
                  <a:gd name="T61" fmla="*/ T60 w 657"/>
                  <a:gd name="T62" fmla="+- 0 2320 2194"/>
                  <a:gd name="T63" fmla="*/ 2320 h 182"/>
                  <a:gd name="T64" fmla="+- 0 3635 3304"/>
                  <a:gd name="T65" fmla="*/ T64 w 657"/>
                  <a:gd name="T66" fmla="+- 0 2307 2194"/>
                  <a:gd name="T67" fmla="*/ 2307 h 182"/>
                  <a:gd name="T68" fmla="+- 0 3632 3304"/>
                  <a:gd name="T69" fmla="*/ T68 w 657"/>
                  <a:gd name="T70" fmla="+- 0 2296 2194"/>
                  <a:gd name="T71" fmla="*/ 2296 h 182"/>
                  <a:gd name="T72" fmla="+- 0 3632 3304"/>
                  <a:gd name="T73" fmla="*/ T72 w 657"/>
                  <a:gd name="T74" fmla="+- 0 2270 2194"/>
                  <a:gd name="T75" fmla="*/ 2270 h 182"/>
                  <a:gd name="T76" fmla="+- 0 3635 3304"/>
                  <a:gd name="T77" fmla="*/ T76 w 657"/>
                  <a:gd name="T78" fmla="+- 0 2261 2194"/>
                  <a:gd name="T79" fmla="*/ 2261 h 182"/>
                  <a:gd name="T80" fmla="+- 0 3646 3304"/>
                  <a:gd name="T81" fmla="*/ T80 w 657"/>
                  <a:gd name="T82" fmla="+- 0 2249 2194"/>
                  <a:gd name="T83" fmla="*/ 2249 h 182"/>
                  <a:gd name="T84" fmla="+- 0 3652 3304"/>
                  <a:gd name="T85" fmla="*/ T84 w 657"/>
                  <a:gd name="T86" fmla="+- 0 2246 2194"/>
                  <a:gd name="T87" fmla="*/ 2246 h 182"/>
                  <a:gd name="T88" fmla="+- 0 3679 3304"/>
                  <a:gd name="T89" fmla="*/ T88 w 657"/>
                  <a:gd name="T90" fmla="+- 0 2246 2194"/>
                  <a:gd name="T91" fmla="*/ 2246 h 182"/>
                  <a:gd name="T92" fmla="+- 0 3675 3304"/>
                  <a:gd name="T93" fmla="*/ T92 w 657"/>
                  <a:gd name="T94" fmla="+- 0 2243 2194"/>
                  <a:gd name="T95" fmla="*/ 2243 h 182"/>
                  <a:gd name="T96" fmla="+- 0 3668 3304"/>
                  <a:gd name="T97" fmla="*/ T96 w 657"/>
                  <a:gd name="T98" fmla="+- 0 2240 2194"/>
                  <a:gd name="T99" fmla="*/ 224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657" h="182">
                    <a:moveTo>
                      <a:pt x="364" y="46"/>
                    </a:moveTo>
                    <a:lnTo>
                      <a:pt x="342" y="46"/>
                    </a:lnTo>
                    <a:lnTo>
                      <a:pt x="330" y="51"/>
                    </a:lnTo>
                    <a:lnTo>
                      <a:pt x="313" y="73"/>
                    </a:lnTo>
                    <a:lnTo>
                      <a:pt x="308" y="84"/>
                    </a:lnTo>
                    <a:lnTo>
                      <a:pt x="308" y="110"/>
                    </a:lnTo>
                    <a:lnTo>
                      <a:pt x="312" y="120"/>
                    </a:lnTo>
                    <a:lnTo>
                      <a:pt x="328" y="137"/>
                    </a:lnTo>
                    <a:lnTo>
                      <a:pt x="337" y="141"/>
                    </a:lnTo>
                    <a:lnTo>
                      <a:pt x="353" y="141"/>
                    </a:lnTo>
                    <a:lnTo>
                      <a:pt x="358" y="140"/>
                    </a:lnTo>
                    <a:lnTo>
                      <a:pt x="367" y="136"/>
                    </a:lnTo>
                    <a:lnTo>
                      <a:pt x="372" y="132"/>
                    </a:lnTo>
                    <a:lnTo>
                      <a:pt x="375" y="130"/>
                    </a:lnTo>
                    <a:lnTo>
                      <a:pt x="350" y="130"/>
                    </a:lnTo>
                    <a:lnTo>
                      <a:pt x="343" y="126"/>
                    </a:lnTo>
                    <a:lnTo>
                      <a:pt x="331" y="113"/>
                    </a:lnTo>
                    <a:lnTo>
                      <a:pt x="328" y="102"/>
                    </a:lnTo>
                    <a:lnTo>
                      <a:pt x="328" y="76"/>
                    </a:lnTo>
                    <a:lnTo>
                      <a:pt x="331" y="67"/>
                    </a:lnTo>
                    <a:lnTo>
                      <a:pt x="342" y="55"/>
                    </a:lnTo>
                    <a:lnTo>
                      <a:pt x="348" y="52"/>
                    </a:lnTo>
                    <a:lnTo>
                      <a:pt x="375" y="52"/>
                    </a:lnTo>
                    <a:lnTo>
                      <a:pt x="371" y="49"/>
                    </a:lnTo>
                    <a:lnTo>
                      <a:pt x="364"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6" name="Freeform 65"/>
              <p:cNvSpPr>
                <a:spLocks/>
              </p:cNvSpPr>
              <p:nvPr/>
            </p:nvSpPr>
            <p:spPr bwMode="auto">
              <a:xfrm>
                <a:off x="3304" y="2194"/>
                <a:ext cx="657" cy="182"/>
              </a:xfrm>
              <a:custGeom>
                <a:avLst/>
                <a:gdLst>
                  <a:gd name="T0" fmla="+- 0 3714 3304"/>
                  <a:gd name="T1" fmla="*/ T0 w 657"/>
                  <a:gd name="T2" fmla="+- 0 2320 2194"/>
                  <a:gd name="T3" fmla="*/ 2320 h 182"/>
                  <a:gd name="T4" fmla="+- 0 3711 3304"/>
                  <a:gd name="T5" fmla="*/ T4 w 657"/>
                  <a:gd name="T6" fmla="+- 0 2321 2194"/>
                  <a:gd name="T7" fmla="*/ 2321 h 182"/>
                  <a:gd name="T8" fmla="+- 0 3708 3304"/>
                  <a:gd name="T9" fmla="*/ T8 w 657"/>
                  <a:gd name="T10" fmla="+- 0 2322 2194"/>
                  <a:gd name="T11" fmla="*/ 2322 h 182"/>
                  <a:gd name="T12" fmla="+- 0 3681 3304"/>
                  <a:gd name="T13" fmla="*/ T12 w 657"/>
                  <a:gd name="T14" fmla="+- 0 2322 2194"/>
                  <a:gd name="T15" fmla="*/ 2322 h 182"/>
                  <a:gd name="T16" fmla="+- 0 3681 3304"/>
                  <a:gd name="T17" fmla="*/ T16 w 657"/>
                  <a:gd name="T18" fmla="+- 0 2335 2194"/>
                  <a:gd name="T19" fmla="*/ 2335 h 182"/>
                  <a:gd name="T20" fmla="+- 0 3686 3304"/>
                  <a:gd name="T21" fmla="*/ T20 w 657"/>
                  <a:gd name="T22" fmla="+- 0 2335 2194"/>
                  <a:gd name="T23" fmla="*/ 2335 h 182"/>
                  <a:gd name="T24" fmla="+- 0 3715 3304"/>
                  <a:gd name="T25" fmla="*/ T24 w 657"/>
                  <a:gd name="T26" fmla="+- 0 2324 2194"/>
                  <a:gd name="T27" fmla="*/ 2324 h 182"/>
                  <a:gd name="T28" fmla="+- 0 3714 3304"/>
                  <a:gd name="T29" fmla="*/ T28 w 657"/>
                  <a:gd name="T30" fmla="+- 0 2320 2194"/>
                  <a:gd name="T31" fmla="*/ 2320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410" y="126"/>
                    </a:moveTo>
                    <a:lnTo>
                      <a:pt x="407" y="127"/>
                    </a:lnTo>
                    <a:lnTo>
                      <a:pt x="404" y="128"/>
                    </a:lnTo>
                    <a:lnTo>
                      <a:pt x="377" y="128"/>
                    </a:lnTo>
                    <a:lnTo>
                      <a:pt x="377" y="141"/>
                    </a:lnTo>
                    <a:lnTo>
                      <a:pt x="382" y="141"/>
                    </a:lnTo>
                    <a:lnTo>
                      <a:pt x="411" y="130"/>
                    </a:lnTo>
                    <a:lnTo>
                      <a:pt x="410" y="1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7" name="Freeform 64"/>
              <p:cNvSpPr>
                <a:spLocks/>
              </p:cNvSpPr>
              <p:nvPr/>
            </p:nvSpPr>
            <p:spPr bwMode="auto">
              <a:xfrm>
                <a:off x="3304" y="2194"/>
                <a:ext cx="657" cy="182"/>
              </a:xfrm>
              <a:custGeom>
                <a:avLst/>
                <a:gdLst>
                  <a:gd name="T0" fmla="+- 0 3679 3304"/>
                  <a:gd name="T1" fmla="*/ T0 w 657"/>
                  <a:gd name="T2" fmla="+- 0 2246 2194"/>
                  <a:gd name="T3" fmla="*/ 2246 h 182"/>
                  <a:gd name="T4" fmla="+- 0 3662 3304"/>
                  <a:gd name="T5" fmla="*/ T4 w 657"/>
                  <a:gd name="T6" fmla="+- 0 2246 2194"/>
                  <a:gd name="T7" fmla="*/ 2246 h 182"/>
                  <a:gd name="T8" fmla="+- 0 3665 3304"/>
                  <a:gd name="T9" fmla="*/ T8 w 657"/>
                  <a:gd name="T10" fmla="+- 0 2247 2194"/>
                  <a:gd name="T11" fmla="*/ 2247 h 182"/>
                  <a:gd name="T12" fmla="+- 0 3672 3304"/>
                  <a:gd name="T13" fmla="*/ T12 w 657"/>
                  <a:gd name="T14" fmla="+- 0 2251 2194"/>
                  <a:gd name="T15" fmla="*/ 2251 h 182"/>
                  <a:gd name="T16" fmla="+- 0 3675 3304"/>
                  <a:gd name="T17" fmla="*/ T16 w 657"/>
                  <a:gd name="T18" fmla="+- 0 2254 2194"/>
                  <a:gd name="T19" fmla="*/ 2254 h 182"/>
                  <a:gd name="T20" fmla="+- 0 3679 3304"/>
                  <a:gd name="T21" fmla="*/ T20 w 657"/>
                  <a:gd name="T22" fmla="+- 0 2261 2194"/>
                  <a:gd name="T23" fmla="*/ 2261 h 182"/>
                  <a:gd name="T24" fmla="+- 0 3680 3304"/>
                  <a:gd name="T25" fmla="*/ T24 w 657"/>
                  <a:gd name="T26" fmla="+- 0 2265 2194"/>
                  <a:gd name="T27" fmla="*/ 2265 h 182"/>
                  <a:gd name="T28" fmla="+- 0 3681 3304"/>
                  <a:gd name="T29" fmla="*/ T28 w 657"/>
                  <a:gd name="T30" fmla="+- 0 2269 2194"/>
                  <a:gd name="T31" fmla="*/ 2269 h 182"/>
                  <a:gd name="T32" fmla="+- 0 3681 3304"/>
                  <a:gd name="T33" fmla="*/ T32 w 657"/>
                  <a:gd name="T34" fmla="+- 0 2315 2194"/>
                  <a:gd name="T35" fmla="*/ 2315 h 182"/>
                  <a:gd name="T36" fmla="+- 0 3675 3304"/>
                  <a:gd name="T37" fmla="*/ T36 w 657"/>
                  <a:gd name="T38" fmla="+- 0 2321 2194"/>
                  <a:gd name="T39" fmla="*/ 2321 h 182"/>
                  <a:gd name="T40" fmla="+- 0 3669 3304"/>
                  <a:gd name="T41" fmla="*/ T40 w 657"/>
                  <a:gd name="T42" fmla="+- 0 2324 2194"/>
                  <a:gd name="T43" fmla="*/ 2324 h 182"/>
                  <a:gd name="T44" fmla="+- 0 3679 3304"/>
                  <a:gd name="T45" fmla="*/ T44 w 657"/>
                  <a:gd name="T46" fmla="+- 0 2324 2194"/>
                  <a:gd name="T47" fmla="*/ 2324 h 182"/>
                  <a:gd name="T48" fmla="+- 0 3681 3304"/>
                  <a:gd name="T49" fmla="*/ T48 w 657"/>
                  <a:gd name="T50" fmla="+- 0 2322 2194"/>
                  <a:gd name="T51" fmla="*/ 2322 h 182"/>
                  <a:gd name="T52" fmla="+- 0 3704 3304"/>
                  <a:gd name="T53" fmla="*/ T52 w 657"/>
                  <a:gd name="T54" fmla="+- 0 2322 2194"/>
                  <a:gd name="T55" fmla="*/ 2322 h 182"/>
                  <a:gd name="T56" fmla="+- 0 3703 3304"/>
                  <a:gd name="T57" fmla="*/ T56 w 657"/>
                  <a:gd name="T58" fmla="+- 0 2321 2194"/>
                  <a:gd name="T59" fmla="*/ 2321 h 182"/>
                  <a:gd name="T60" fmla="+- 0 3701 3304"/>
                  <a:gd name="T61" fmla="*/ T60 w 657"/>
                  <a:gd name="T62" fmla="+- 0 2320 2194"/>
                  <a:gd name="T63" fmla="*/ 2320 h 182"/>
                  <a:gd name="T64" fmla="+- 0 3700 3304"/>
                  <a:gd name="T65" fmla="*/ T64 w 657"/>
                  <a:gd name="T66" fmla="+- 0 2318 2194"/>
                  <a:gd name="T67" fmla="*/ 2318 h 182"/>
                  <a:gd name="T68" fmla="+- 0 3699 3304"/>
                  <a:gd name="T69" fmla="*/ T68 w 657"/>
                  <a:gd name="T70" fmla="+- 0 2313 2194"/>
                  <a:gd name="T71" fmla="*/ 2313 h 182"/>
                  <a:gd name="T72" fmla="+- 0 3699 3304"/>
                  <a:gd name="T73" fmla="*/ T72 w 657"/>
                  <a:gd name="T74" fmla="+- 0 2307 2194"/>
                  <a:gd name="T75" fmla="*/ 2307 h 182"/>
                  <a:gd name="T76" fmla="+- 0 3699 3304"/>
                  <a:gd name="T77" fmla="*/ T76 w 657"/>
                  <a:gd name="T78" fmla="+- 0 2248 2194"/>
                  <a:gd name="T79" fmla="*/ 2248 h 182"/>
                  <a:gd name="T80" fmla="+- 0 3681 3304"/>
                  <a:gd name="T81" fmla="*/ T80 w 657"/>
                  <a:gd name="T82" fmla="+- 0 2248 2194"/>
                  <a:gd name="T83" fmla="*/ 2248 h 182"/>
                  <a:gd name="T84" fmla="+- 0 3679 3304"/>
                  <a:gd name="T85" fmla="*/ T84 w 657"/>
                  <a:gd name="T86" fmla="+- 0 2246 2194"/>
                  <a:gd name="T87" fmla="*/ 2246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657" h="182">
                    <a:moveTo>
                      <a:pt x="375" y="52"/>
                    </a:moveTo>
                    <a:lnTo>
                      <a:pt x="358" y="52"/>
                    </a:lnTo>
                    <a:lnTo>
                      <a:pt x="361" y="53"/>
                    </a:lnTo>
                    <a:lnTo>
                      <a:pt x="368" y="57"/>
                    </a:lnTo>
                    <a:lnTo>
                      <a:pt x="371" y="60"/>
                    </a:lnTo>
                    <a:lnTo>
                      <a:pt x="375" y="67"/>
                    </a:lnTo>
                    <a:lnTo>
                      <a:pt x="376" y="71"/>
                    </a:lnTo>
                    <a:lnTo>
                      <a:pt x="377" y="75"/>
                    </a:lnTo>
                    <a:lnTo>
                      <a:pt x="377" y="121"/>
                    </a:lnTo>
                    <a:lnTo>
                      <a:pt x="371" y="127"/>
                    </a:lnTo>
                    <a:lnTo>
                      <a:pt x="365" y="130"/>
                    </a:lnTo>
                    <a:lnTo>
                      <a:pt x="375" y="130"/>
                    </a:lnTo>
                    <a:lnTo>
                      <a:pt x="377" y="128"/>
                    </a:lnTo>
                    <a:lnTo>
                      <a:pt x="400" y="128"/>
                    </a:lnTo>
                    <a:lnTo>
                      <a:pt x="399" y="127"/>
                    </a:lnTo>
                    <a:lnTo>
                      <a:pt x="397" y="126"/>
                    </a:lnTo>
                    <a:lnTo>
                      <a:pt x="396" y="124"/>
                    </a:lnTo>
                    <a:lnTo>
                      <a:pt x="395" y="119"/>
                    </a:lnTo>
                    <a:lnTo>
                      <a:pt x="395" y="113"/>
                    </a:lnTo>
                    <a:lnTo>
                      <a:pt x="395" y="54"/>
                    </a:lnTo>
                    <a:lnTo>
                      <a:pt x="377" y="54"/>
                    </a:lnTo>
                    <a:lnTo>
                      <a:pt x="375"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8" name="Freeform 63"/>
              <p:cNvSpPr>
                <a:spLocks/>
              </p:cNvSpPr>
              <p:nvPr/>
            </p:nvSpPr>
            <p:spPr bwMode="auto">
              <a:xfrm>
                <a:off x="3304" y="2194"/>
                <a:ext cx="657" cy="182"/>
              </a:xfrm>
              <a:custGeom>
                <a:avLst/>
                <a:gdLst>
                  <a:gd name="T0" fmla="+- 0 3699 3304"/>
                  <a:gd name="T1" fmla="*/ T0 w 657"/>
                  <a:gd name="T2" fmla="+- 0 2206 2194"/>
                  <a:gd name="T3" fmla="*/ 2206 h 182"/>
                  <a:gd name="T4" fmla="+- 0 3675 3304"/>
                  <a:gd name="T5" fmla="*/ T4 w 657"/>
                  <a:gd name="T6" fmla="+- 0 2206 2194"/>
                  <a:gd name="T7" fmla="*/ 2206 h 182"/>
                  <a:gd name="T8" fmla="+- 0 3676 3304"/>
                  <a:gd name="T9" fmla="*/ T8 w 657"/>
                  <a:gd name="T10" fmla="+- 0 2207 2194"/>
                  <a:gd name="T11" fmla="*/ 2207 h 182"/>
                  <a:gd name="T12" fmla="+- 0 3679 3304"/>
                  <a:gd name="T13" fmla="*/ T12 w 657"/>
                  <a:gd name="T14" fmla="+- 0 2208 2194"/>
                  <a:gd name="T15" fmla="*/ 2208 h 182"/>
                  <a:gd name="T16" fmla="+- 0 3680 3304"/>
                  <a:gd name="T17" fmla="*/ T16 w 657"/>
                  <a:gd name="T18" fmla="+- 0 2210 2194"/>
                  <a:gd name="T19" fmla="*/ 2210 h 182"/>
                  <a:gd name="T20" fmla="+- 0 3681 3304"/>
                  <a:gd name="T21" fmla="*/ T20 w 657"/>
                  <a:gd name="T22" fmla="+- 0 2215 2194"/>
                  <a:gd name="T23" fmla="*/ 2215 h 182"/>
                  <a:gd name="T24" fmla="+- 0 3681 3304"/>
                  <a:gd name="T25" fmla="*/ T24 w 657"/>
                  <a:gd name="T26" fmla="+- 0 2221 2194"/>
                  <a:gd name="T27" fmla="*/ 2221 h 182"/>
                  <a:gd name="T28" fmla="+- 0 3681 3304"/>
                  <a:gd name="T29" fmla="*/ T28 w 657"/>
                  <a:gd name="T30" fmla="+- 0 2248 2194"/>
                  <a:gd name="T31" fmla="*/ 2248 h 182"/>
                  <a:gd name="T32" fmla="+- 0 3699 3304"/>
                  <a:gd name="T33" fmla="*/ T32 w 657"/>
                  <a:gd name="T34" fmla="+- 0 2248 2194"/>
                  <a:gd name="T35" fmla="*/ 2248 h 182"/>
                  <a:gd name="T36" fmla="+- 0 3699 3304"/>
                  <a:gd name="T37" fmla="*/ T36 w 657"/>
                  <a:gd name="T38" fmla="+- 0 2206 2194"/>
                  <a:gd name="T39" fmla="*/ 2206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57" h="182">
                    <a:moveTo>
                      <a:pt x="395" y="12"/>
                    </a:moveTo>
                    <a:lnTo>
                      <a:pt x="371" y="12"/>
                    </a:lnTo>
                    <a:lnTo>
                      <a:pt x="372" y="13"/>
                    </a:lnTo>
                    <a:lnTo>
                      <a:pt x="375" y="14"/>
                    </a:lnTo>
                    <a:lnTo>
                      <a:pt x="376" y="16"/>
                    </a:lnTo>
                    <a:lnTo>
                      <a:pt x="377" y="21"/>
                    </a:lnTo>
                    <a:lnTo>
                      <a:pt x="377" y="27"/>
                    </a:lnTo>
                    <a:lnTo>
                      <a:pt x="377" y="54"/>
                    </a:lnTo>
                    <a:lnTo>
                      <a:pt x="395" y="54"/>
                    </a:lnTo>
                    <a:lnTo>
                      <a:pt x="395"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9" name="Freeform 62"/>
              <p:cNvSpPr>
                <a:spLocks/>
              </p:cNvSpPr>
              <p:nvPr/>
            </p:nvSpPr>
            <p:spPr bwMode="auto">
              <a:xfrm>
                <a:off x="3304" y="2194"/>
                <a:ext cx="657" cy="182"/>
              </a:xfrm>
              <a:custGeom>
                <a:avLst/>
                <a:gdLst>
                  <a:gd name="T0" fmla="+- 0 3699 3304"/>
                  <a:gd name="T1" fmla="*/ T0 w 657"/>
                  <a:gd name="T2" fmla="+- 0 2194 2194"/>
                  <a:gd name="T3" fmla="*/ 2194 h 182"/>
                  <a:gd name="T4" fmla="+- 0 3694 3304"/>
                  <a:gd name="T5" fmla="*/ T4 w 657"/>
                  <a:gd name="T6" fmla="+- 0 2194 2194"/>
                  <a:gd name="T7" fmla="*/ 2194 h 182"/>
                  <a:gd name="T8" fmla="+- 0 3665 3304"/>
                  <a:gd name="T9" fmla="*/ T8 w 657"/>
                  <a:gd name="T10" fmla="+- 0 2205 2194"/>
                  <a:gd name="T11" fmla="*/ 2205 h 182"/>
                  <a:gd name="T12" fmla="+- 0 3666 3304"/>
                  <a:gd name="T13" fmla="*/ T12 w 657"/>
                  <a:gd name="T14" fmla="+- 0 2208 2194"/>
                  <a:gd name="T15" fmla="*/ 2208 h 182"/>
                  <a:gd name="T16" fmla="+- 0 3669 3304"/>
                  <a:gd name="T17" fmla="*/ T16 w 657"/>
                  <a:gd name="T18" fmla="+- 0 2207 2194"/>
                  <a:gd name="T19" fmla="*/ 2207 h 182"/>
                  <a:gd name="T20" fmla="+- 0 3671 3304"/>
                  <a:gd name="T21" fmla="*/ T20 w 657"/>
                  <a:gd name="T22" fmla="+- 0 2206 2194"/>
                  <a:gd name="T23" fmla="*/ 2206 h 182"/>
                  <a:gd name="T24" fmla="+- 0 3699 3304"/>
                  <a:gd name="T25" fmla="*/ T24 w 657"/>
                  <a:gd name="T26" fmla="+- 0 2206 2194"/>
                  <a:gd name="T27" fmla="*/ 2206 h 182"/>
                  <a:gd name="T28" fmla="+- 0 3699 3304"/>
                  <a:gd name="T29" fmla="*/ T28 w 657"/>
                  <a:gd name="T30" fmla="+- 0 2194 2194"/>
                  <a:gd name="T31" fmla="*/ 2194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395" y="0"/>
                    </a:moveTo>
                    <a:lnTo>
                      <a:pt x="390" y="0"/>
                    </a:lnTo>
                    <a:lnTo>
                      <a:pt x="361" y="11"/>
                    </a:lnTo>
                    <a:lnTo>
                      <a:pt x="362" y="14"/>
                    </a:lnTo>
                    <a:lnTo>
                      <a:pt x="365" y="13"/>
                    </a:lnTo>
                    <a:lnTo>
                      <a:pt x="367" y="12"/>
                    </a:lnTo>
                    <a:lnTo>
                      <a:pt x="395" y="12"/>
                    </a:lnTo>
                    <a:lnTo>
                      <a:pt x="39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0" name="Freeform 61"/>
              <p:cNvSpPr>
                <a:spLocks/>
              </p:cNvSpPr>
              <p:nvPr/>
            </p:nvSpPr>
            <p:spPr bwMode="auto">
              <a:xfrm>
                <a:off x="3304" y="2194"/>
                <a:ext cx="657" cy="182"/>
              </a:xfrm>
              <a:custGeom>
                <a:avLst/>
                <a:gdLst>
                  <a:gd name="T0" fmla="+- 0 3750 3304"/>
                  <a:gd name="T1" fmla="*/ T0 w 657"/>
                  <a:gd name="T2" fmla="+- 0 2194 2194"/>
                  <a:gd name="T3" fmla="*/ 2194 h 182"/>
                  <a:gd name="T4" fmla="+- 0 3744 3304"/>
                  <a:gd name="T5" fmla="*/ T4 w 657"/>
                  <a:gd name="T6" fmla="+- 0 2194 2194"/>
                  <a:gd name="T7" fmla="*/ 2194 h 182"/>
                  <a:gd name="T8" fmla="+- 0 3741 3304"/>
                  <a:gd name="T9" fmla="*/ T8 w 657"/>
                  <a:gd name="T10" fmla="+- 0 2195 2194"/>
                  <a:gd name="T11" fmla="*/ 2195 h 182"/>
                  <a:gd name="T12" fmla="+- 0 3737 3304"/>
                  <a:gd name="T13" fmla="*/ T12 w 657"/>
                  <a:gd name="T14" fmla="+- 0 2198 2194"/>
                  <a:gd name="T15" fmla="*/ 2198 h 182"/>
                  <a:gd name="T16" fmla="+- 0 3736 3304"/>
                  <a:gd name="T17" fmla="*/ T16 w 657"/>
                  <a:gd name="T18" fmla="+- 0 2201 2194"/>
                  <a:gd name="T19" fmla="*/ 2201 h 182"/>
                  <a:gd name="T20" fmla="+- 0 3736 3304"/>
                  <a:gd name="T21" fmla="*/ T20 w 657"/>
                  <a:gd name="T22" fmla="+- 0 2206 2194"/>
                  <a:gd name="T23" fmla="*/ 2206 h 182"/>
                  <a:gd name="T24" fmla="+- 0 3737 3304"/>
                  <a:gd name="T25" fmla="*/ T24 w 657"/>
                  <a:gd name="T26" fmla="+- 0 2208 2194"/>
                  <a:gd name="T27" fmla="*/ 2208 h 182"/>
                  <a:gd name="T28" fmla="+- 0 3741 3304"/>
                  <a:gd name="T29" fmla="*/ T28 w 657"/>
                  <a:gd name="T30" fmla="+- 0 2212 2194"/>
                  <a:gd name="T31" fmla="*/ 2212 h 182"/>
                  <a:gd name="T32" fmla="+- 0 3744 3304"/>
                  <a:gd name="T33" fmla="*/ T32 w 657"/>
                  <a:gd name="T34" fmla="+- 0 2213 2194"/>
                  <a:gd name="T35" fmla="*/ 2213 h 182"/>
                  <a:gd name="T36" fmla="+- 0 3750 3304"/>
                  <a:gd name="T37" fmla="*/ T36 w 657"/>
                  <a:gd name="T38" fmla="+- 0 2213 2194"/>
                  <a:gd name="T39" fmla="*/ 2213 h 182"/>
                  <a:gd name="T40" fmla="+- 0 3753 3304"/>
                  <a:gd name="T41" fmla="*/ T40 w 657"/>
                  <a:gd name="T42" fmla="+- 0 2212 2194"/>
                  <a:gd name="T43" fmla="*/ 2212 h 182"/>
                  <a:gd name="T44" fmla="+- 0 3757 3304"/>
                  <a:gd name="T45" fmla="*/ T44 w 657"/>
                  <a:gd name="T46" fmla="+- 0 2208 2194"/>
                  <a:gd name="T47" fmla="*/ 2208 h 182"/>
                  <a:gd name="T48" fmla="+- 0 3758 3304"/>
                  <a:gd name="T49" fmla="*/ T48 w 657"/>
                  <a:gd name="T50" fmla="+- 0 2206 2194"/>
                  <a:gd name="T51" fmla="*/ 2206 h 182"/>
                  <a:gd name="T52" fmla="+- 0 3758 3304"/>
                  <a:gd name="T53" fmla="*/ T52 w 657"/>
                  <a:gd name="T54" fmla="+- 0 2201 2194"/>
                  <a:gd name="T55" fmla="*/ 2201 h 182"/>
                  <a:gd name="T56" fmla="+- 0 3757 3304"/>
                  <a:gd name="T57" fmla="*/ T56 w 657"/>
                  <a:gd name="T58" fmla="+- 0 2198 2194"/>
                  <a:gd name="T59" fmla="*/ 2198 h 182"/>
                  <a:gd name="T60" fmla="+- 0 3753 3304"/>
                  <a:gd name="T61" fmla="*/ T60 w 657"/>
                  <a:gd name="T62" fmla="+- 0 2195 2194"/>
                  <a:gd name="T63" fmla="*/ 2195 h 182"/>
                  <a:gd name="T64" fmla="+- 0 3750 3304"/>
                  <a:gd name="T65" fmla="*/ T64 w 657"/>
                  <a:gd name="T66" fmla="+- 0 2194 2194"/>
                  <a:gd name="T67" fmla="*/ 2194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657" h="182">
                    <a:moveTo>
                      <a:pt x="446" y="0"/>
                    </a:moveTo>
                    <a:lnTo>
                      <a:pt x="440" y="0"/>
                    </a:lnTo>
                    <a:lnTo>
                      <a:pt x="437" y="1"/>
                    </a:lnTo>
                    <a:lnTo>
                      <a:pt x="433" y="4"/>
                    </a:lnTo>
                    <a:lnTo>
                      <a:pt x="432" y="7"/>
                    </a:lnTo>
                    <a:lnTo>
                      <a:pt x="432" y="12"/>
                    </a:lnTo>
                    <a:lnTo>
                      <a:pt x="433" y="14"/>
                    </a:lnTo>
                    <a:lnTo>
                      <a:pt x="437" y="18"/>
                    </a:lnTo>
                    <a:lnTo>
                      <a:pt x="440" y="19"/>
                    </a:lnTo>
                    <a:lnTo>
                      <a:pt x="446" y="19"/>
                    </a:lnTo>
                    <a:lnTo>
                      <a:pt x="449" y="18"/>
                    </a:lnTo>
                    <a:lnTo>
                      <a:pt x="453" y="14"/>
                    </a:lnTo>
                    <a:lnTo>
                      <a:pt x="454" y="12"/>
                    </a:lnTo>
                    <a:lnTo>
                      <a:pt x="454" y="7"/>
                    </a:lnTo>
                    <a:lnTo>
                      <a:pt x="453" y="4"/>
                    </a:lnTo>
                    <a:lnTo>
                      <a:pt x="449" y="1"/>
                    </a:lnTo>
                    <a:lnTo>
                      <a:pt x="4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1" name="Freeform 60"/>
              <p:cNvSpPr>
                <a:spLocks/>
              </p:cNvSpPr>
              <p:nvPr/>
            </p:nvSpPr>
            <p:spPr bwMode="auto">
              <a:xfrm>
                <a:off x="3304" y="2194"/>
                <a:ext cx="657" cy="182"/>
              </a:xfrm>
              <a:custGeom>
                <a:avLst/>
                <a:gdLst>
                  <a:gd name="T0" fmla="+- 0 3771 3304"/>
                  <a:gd name="T1" fmla="*/ T0 w 657"/>
                  <a:gd name="T2" fmla="+- 0 2328 2194"/>
                  <a:gd name="T3" fmla="*/ 2328 h 182"/>
                  <a:gd name="T4" fmla="+- 0 3723 3304"/>
                  <a:gd name="T5" fmla="*/ T4 w 657"/>
                  <a:gd name="T6" fmla="+- 0 2328 2194"/>
                  <a:gd name="T7" fmla="*/ 2328 h 182"/>
                  <a:gd name="T8" fmla="+- 0 3723 3304"/>
                  <a:gd name="T9" fmla="*/ T8 w 657"/>
                  <a:gd name="T10" fmla="+- 0 2332 2194"/>
                  <a:gd name="T11" fmla="*/ 2332 h 182"/>
                  <a:gd name="T12" fmla="+- 0 3771 3304"/>
                  <a:gd name="T13" fmla="*/ T12 w 657"/>
                  <a:gd name="T14" fmla="+- 0 2332 2194"/>
                  <a:gd name="T15" fmla="*/ 2332 h 182"/>
                  <a:gd name="T16" fmla="+- 0 3771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467" y="134"/>
                    </a:moveTo>
                    <a:lnTo>
                      <a:pt x="419" y="134"/>
                    </a:lnTo>
                    <a:lnTo>
                      <a:pt x="419" y="138"/>
                    </a:lnTo>
                    <a:lnTo>
                      <a:pt x="467" y="138"/>
                    </a:lnTo>
                    <a:lnTo>
                      <a:pt x="467"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2" name="Freeform 59"/>
              <p:cNvSpPr>
                <a:spLocks/>
              </p:cNvSpPr>
              <p:nvPr/>
            </p:nvSpPr>
            <p:spPr bwMode="auto">
              <a:xfrm>
                <a:off x="3304" y="2194"/>
                <a:ext cx="657" cy="182"/>
              </a:xfrm>
              <a:custGeom>
                <a:avLst/>
                <a:gdLst>
                  <a:gd name="T0" fmla="+- 0 3756 3304"/>
                  <a:gd name="T1" fmla="*/ T0 w 657"/>
                  <a:gd name="T2" fmla="+- 0 2253 2194"/>
                  <a:gd name="T3" fmla="*/ 2253 h 182"/>
                  <a:gd name="T4" fmla="+- 0 3732 3304"/>
                  <a:gd name="T5" fmla="*/ T4 w 657"/>
                  <a:gd name="T6" fmla="+- 0 2253 2194"/>
                  <a:gd name="T7" fmla="*/ 2253 h 182"/>
                  <a:gd name="T8" fmla="+- 0 3734 3304"/>
                  <a:gd name="T9" fmla="*/ T8 w 657"/>
                  <a:gd name="T10" fmla="+- 0 2254 2194"/>
                  <a:gd name="T11" fmla="*/ 2254 h 182"/>
                  <a:gd name="T12" fmla="+- 0 3736 3304"/>
                  <a:gd name="T13" fmla="*/ T12 w 657"/>
                  <a:gd name="T14" fmla="+- 0 2255 2194"/>
                  <a:gd name="T15" fmla="*/ 2255 h 182"/>
                  <a:gd name="T16" fmla="+- 0 3737 3304"/>
                  <a:gd name="T17" fmla="*/ T16 w 657"/>
                  <a:gd name="T18" fmla="+- 0 2257 2194"/>
                  <a:gd name="T19" fmla="*/ 2257 h 182"/>
                  <a:gd name="T20" fmla="+- 0 3738 3304"/>
                  <a:gd name="T21" fmla="*/ T20 w 657"/>
                  <a:gd name="T22" fmla="+- 0 2262 2194"/>
                  <a:gd name="T23" fmla="*/ 2262 h 182"/>
                  <a:gd name="T24" fmla="+- 0 3738 3304"/>
                  <a:gd name="T25" fmla="*/ T24 w 657"/>
                  <a:gd name="T26" fmla="+- 0 2268 2194"/>
                  <a:gd name="T27" fmla="*/ 2268 h 182"/>
                  <a:gd name="T28" fmla="+- 0 3738 3304"/>
                  <a:gd name="T29" fmla="*/ T28 w 657"/>
                  <a:gd name="T30" fmla="+- 0 2317 2194"/>
                  <a:gd name="T31" fmla="*/ 2317 h 182"/>
                  <a:gd name="T32" fmla="+- 0 3728 3304"/>
                  <a:gd name="T33" fmla="*/ T32 w 657"/>
                  <a:gd name="T34" fmla="+- 0 2328 2194"/>
                  <a:gd name="T35" fmla="*/ 2328 h 182"/>
                  <a:gd name="T36" fmla="+- 0 3766 3304"/>
                  <a:gd name="T37" fmla="*/ T36 w 657"/>
                  <a:gd name="T38" fmla="+- 0 2328 2194"/>
                  <a:gd name="T39" fmla="*/ 2328 h 182"/>
                  <a:gd name="T40" fmla="+- 0 3756 3304"/>
                  <a:gd name="T41" fmla="*/ T40 w 657"/>
                  <a:gd name="T42" fmla="+- 0 2317 2194"/>
                  <a:gd name="T43" fmla="*/ 2317 h 182"/>
                  <a:gd name="T44" fmla="+- 0 3756 3304"/>
                  <a:gd name="T45" fmla="*/ T44 w 657"/>
                  <a:gd name="T46" fmla="+- 0 2253 2194"/>
                  <a:gd name="T47" fmla="*/ 225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57" h="182">
                    <a:moveTo>
                      <a:pt x="452" y="59"/>
                    </a:moveTo>
                    <a:lnTo>
                      <a:pt x="428" y="59"/>
                    </a:lnTo>
                    <a:lnTo>
                      <a:pt x="430" y="60"/>
                    </a:lnTo>
                    <a:lnTo>
                      <a:pt x="432" y="61"/>
                    </a:lnTo>
                    <a:lnTo>
                      <a:pt x="433" y="63"/>
                    </a:lnTo>
                    <a:lnTo>
                      <a:pt x="434" y="68"/>
                    </a:lnTo>
                    <a:lnTo>
                      <a:pt x="434" y="74"/>
                    </a:lnTo>
                    <a:lnTo>
                      <a:pt x="434" y="123"/>
                    </a:lnTo>
                    <a:lnTo>
                      <a:pt x="424" y="134"/>
                    </a:lnTo>
                    <a:lnTo>
                      <a:pt x="462" y="134"/>
                    </a:lnTo>
                    <a:lnTo>
                      <a:pt x="452" y="123"/>
                    </a:lnTo>
                    <a:lnTo>
                      <a:pt x="452" y="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3" name="Freeform 58"/>
              <p:cNvSpPr>
                <a:spLocks/>
              </p:cNvSpPr>
              <p:nvPr/>
            </p:nvSpPr>
            <p:spPr bwMode="auto">
              <a:xfrm>
                <a:off x="3304" y="2194"/>
                <a:ext cx="657" cy="182"/>
              </a:xfrm>
              <a:custGeom>
                <a:avLst/>
                <a:gdLst>
                  <a:gd name="T0" fmla="+- 0 3756 3304"/>
                  <a:gd name="T1" fmla="*/ T0 w 657"/>
                  <a:gd name="T2" fmla="+- 0 2240 2194"/>
                  <a:gd name="T3" fmla="*/ 2240 h 182"/>
                  <a:gd name="T4" fmla="+- 0 3751 3304"/>
                  <a:gd name="T5" fmla="*/ T4 w 657"/>
                  <a:gd name="T6" fmla="+- 0 2240 2194"/>
                  <a:gd name="T7" fmla="*/ 2240 h 182"/>
                  <a:gd name="T8" fmla="+- 0 3722 3304"/>
                  <a:gd name="T9" fmla="*/ T8 w 657"/>
                  <a:gd name="T10" fmla="+- 0 2251 2194"/>
                  <a:gd name="T11" fmla="*/ 2251 h 182"/>
                  <a:gd name="T12" fmla="+- 0 3723 3304"/>
                  <a:gd name="T13" fmla="*/ T12 w 657"/>
                  <a:gd name="T14" fmla="+- 0 2255 2194"/>
                  <a:gd name="T15" fmla="*/ 2255 h 182"/>
                  <a:gd name="T16" fmla="+- 0 3726 3304"/>
                  <a:gd name="T17" fmla="*/ T16 w 657"/>
                  <a:gd name="T18" fmla="+- 0 2254 2194"/>
                  <a:gd name="T19" fmla="*/ 2254 h 182"/>
                  <a:gd name="T20" fmla="+- 0 3728 3304"/>
                  <a:gd name="T21" fmla="*/ T20 w 657"/>
                  <a:gd name="T22" fmla="+- 0 2253 2194"/>
                  <a:gd name="T23" fmla="*/ 2253 h 182"/>
                  <a:gd name="T24" fmla="+- 0 3756 3304"/>
                  <a:gd name="T25" fmla="*/ T24 w 657"/>
                  <a:gd name="T26" fmla="+- 0 2253 2194"/>
                  <a:gd name="T27" fmla="*/ 2253 h 182"/>
                  <a:gd name="T28" fmla="+- 0 3756 3304"/>
                  <a:gd name="T29" fmla="*/ T28 w 657"/>
                  <a:gd name="T30" fmla="+- 0 2240 2194"/>
                  <a:gd name="T31" fmla="*/ 2240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452" y="46"/>
                    </a:moveTo>
                    <a:lnTo>
                      <a:pt x="447" y="46"/>
                    </a:lnTo>
                    <a:lnTo>
                      <a:pt x="418" y="57"/>
                    </a:lnTo>
                    <a:lnTo>
                      <a:pt x="419" y="61"/>
                    </a:lnTo>
                    <a:lnTo>
                      <a:pt x="422" y="60"/>
                    </a:lnTo>
                    <a:lnTo>
                      <a:pt x="424" y="59"/>
                    </a:lnTo>
                    <a:lnTo>
                      <a:pt x="452" y="59"/>
                    </a:lnTo>
                    <a:lnTo>
                      <a:pt x="452"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4" name="Freeform 57"/>
              <p:cNvSpPr>
                <a:spLocks/>
              </p:cNvSpPr>
              <p:nvPr/>
            </p:nvSpPr>
            <p:spPr bwMode="auto">
              <a:xfrm>
                <a:off x="3304" y="2194"/>
                <a:ext cx="657" cy="182"/>
              </a:xfrm>
              <a:custGeom>
                <a:avLst/>
                <a:gdLst>
                  <a:gd name="T0" fmla="+- 0 3872 3304"/>
                  <a:gd name="T1" fmla="*/ T0 w 657"/>
                  <a:gd name="T2" fmla="+- 0 2355 2194"/>
                  <a:gd name="T3" fmla="*/ 2355 h 182"/>
                  <a:gd name="T4" fmla="+- 0 3866 3304"/>
                  <a:gd name="T5" fmla="*/ T4 w 657"/>
                  <a:gd name="T6" fmla="+- 0 2355 2194"/>
                  <a:gd name="T7" fmla="*/ 2355 h 182"/>
                  <a:gd name="T8" fmla="+- 0 3863 3304"/>
                  <a:gd name="T9" fmla="*/ T8 w 657"/>
                  <a:gd name="T10" fmla="+- 0 2356 2194"/>
                  <a:gd name="T11" fmla="*/ 2356 h 182"/>
                  <a:gd name="T12" fmla="+- 0 3859 3304"/>
                  <a:gd name="T13" fmla="*/ T12 w 657"/>
                  <a:gd name="T14" fmla="+- 0 2359 2194"/>
                  <a:gd name="T15" fmla="*/ 2359 h 182"/>
                  <a:gd name="T16" fmla="+- 0 3858 3304"/>
                  <a:gd name="T17" fmla="*/ T16 w 657"/>
                  <a:gd name="T18" fmla="+- 0 2361 2194"/>
                  <a:gd name="T19" fmla="*/ 2361 h 182"/>
                  <a:gd name="T20" fmla="+- 0 3858 3304"/>
                  <a:gd name="T21" fmla="*/ T20 w 657"/>
                  <a:gd name="T22" fmla="+- 0 2367 2194"/>
                  <a:gd name="T23" fmla="*/ 2367 h 182"/>
                  <a:gd name="T24" fmla="+- 0 3860 3304"/>
                  <a:gd name="T25" fmla="*/ T24 w 657"/>
                  <a:gd name="T26" fmla="+- 0 2369 2194"/>
                  <a:gd name="T27" fmla="*/ 2369 h 182"/>
                  <a:gd name="T28" fmla="+- 0 3865 3304"/>
                  <a:gd name="T29" fmla="*/ T28 w 657"/>
                  <a:gd name="T30" fmla="+- 0 2374 2194"/>
                  <a:gd name="T31" fmla="*/ 2374 h 182"/>
                  <a:gd name="T32" fmla="+- 0 3869 3304"/>
                  <a:gd name="T33" fmla="*/ T32 w 657"/>
                  <a:gd name="T34" fmla="+- 0 2375 2194"/>
                  <a:gd name="T35" fmla="*/ 2375 h 182"/>
                  <a:gd name="T36" fmla="+- 0 3879 3304"/>
                  <a:gd name="T37" fmla="*/ T36 w 657"/>
                  <a:gd name="T38" fmla="+- 0 2375 2194"/>
                  <a:gd name="T39" fmla="*/ 2375 h 182"/>
                  <a:gd name="T40" fmla="+- 0 3885 3304"/>
                  <a:gd name="T41" fmla="*/ T40 w 657"/>
                  <a:gd name="T42" fmla="+- 0 2373 2194"/>
                  <a:gd name="T43" fmla="*/ 2373 h 182"/>
                  <a:gd name="T44" fmla="+- 0 3897 3304"/>
                  <a:gd name="T45" fmla="*/ T44 w 657"/>
                  <a:gd name="T46" fmla="+- 0 2364 2194"/>
                  <a:gd name="T47" fmla="*/ 2364 h 182"/>
                  <a:gd name="T48" fmla="+- 0 3901 3304"/>
                  <a:gd name="T49" fmla="*/ T48 w 657"/>
                  <a:gd name="T50" fmla="+- 0 2359 2194"/>
                  <a:gd name="T51" fmla="*/ 2359 h 182"/>
                  <a:gd name="T52" fmla="+- 0 3884 3304"/>
                  <a:gd name="T53" fmla="*/ T52 w 657"/>
                  <a:gd name="T54" fmla="+- 0 2359 2194"/>
                  <a:gd name="T55" fmla="*/ 2359 h 182"/>
                  <a:gd name="T56" fmla="+- 0 3882 3304"/>
                  <a:gd name="T57" fmla="*/ T56 w 657"/>
                  <a:gd name="T58" fmla="+- 0 2358 2194"/>
                  <a:gd name="T59" fmla="*/ 2358 h 182"/>
                  <a:gd name="T60" fmla="+- 0 3879 3304"/>
                  <a:gd name="T61" fmla="*/ T60 w 657"/>
                  <a:gd name="T62" fmla="+- 0 2357 2194"/>
                  <a:gd name="T63" fmla="*/ 2357 h 182"/>
                  <a:gd name="T64" fmla="+- 0 3875 3304"/>
                  <a:gd name="T65" fmla="*/ T64 w 657"/>
                  <a:gd name="T66" fmla="+- 0 2356 2194"/>
                  <a:gd name="T67" fmla="*/ 2356 h 182"/>
                  <a:gd name="T68" fmla="+- 0 3872 3304"/>
                  <a:gd name="T69" fmla="*/ T68 w 657"/>
                  <a:gd name="T70" fmla="+- 0 2355 2194"/>
                  <a:gd name="T71" fmla="*/ 2355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657" h="182">
                    <a:moveTo>
                      <a:pt x="568" y="161"/>
                    </a:moveTo>
                    <a:lnTo>
                      <a:pt x="562" y="161"/>
                    </a:lnTo>
                    <a:lnTo>
                      <a:pt x="559" y="162"/>
                    </a:lnTo>
                    <a:lnTo>
                      <a:pt x="555" y="165"/>
                    </a:lnTo>
                    <a:lnTo>
                      <a:pt x="554" y="167"/>
                    </a:lnTo>
                    <a:lnTo>
                      <a:pt x="554" y="173"/>
                    </a:lnTo>
                    <a:lnTo>
                      <a:pt x="556" y="175"/>
                    </a:lnTo>
                    <a:lnTo>
                      <a:pt x="561" y="180"/>
                    </a:lnTo>
                    <a:lnTo>
                      <a:pt x="565" y="181"/>
                    </a:lnTo>
                    <a:lnTo>
                      <a:pt x="575" y="181"/>
                    </a:lnTo>
                    <a:lnTo>
                      <a:pt x="581" y="179"/>
                    </a:lnTo>
                    <a:lnTo>
                      <a:pt x="593" y="170"/>
                    </a:lnTo>
                    <a:lnTo>
                      <a:pt x="597" y="165"/>
                    </a:lnTo>
                    <a:lnTo>
                      <a:pt x="580" y="165"/>
                    </a:lnTo>
                    <a:lnTo>
                      <a:pt x="578" y="164"/>
                    </a:lnTo>
                    <a:lnTo>
                      <a:pt x="575" y="163"/>
                    </a:lnTo>
                    <a:lnTo>
                      <a:pt x="571" y="162"/>
                    </a:lnTo>
                    <a:lnTo>
                      <a:pt x="568" y="1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5" name="Freeform 56"/>
              <p:cNvSpPr>
                <a:spLocks/>
              </p:cNvSpPr>
              <p:nvPr/>
            </p:nvSpPr>
            <p:spPr bwMode="auto">
              <a:xfrm>
                <a:off x="3304" y="2194"/>
                <a:ext cx="657" cy="182"/>
              </a:xfrm>
              <a:custGeom>
                <a:avLst/>
                <a:gdLst>
                  <a:gd name="T0" fmla="+- 0 3899 3304"/>
                  <a:gd name="T1" fmla="*/ T0 w 657"/>
                  <a:gd name="T2" fmla="+- 0 2243 2194"/>
                  <a:gd name="T3" fmla="*/ 2243 h 182"/>
                  <a:gd name="T4" fmla="+- 0 3853 3304"/>
                  <a:gd name="T5" fmla="*/ T4 w 657"/>
                  <a:gd name="T6" fmla="+- 0 2243 2194"/>
                  <a:gd name="T7" fmla="*/ 2243 h 182"/>
                  <a:gd name="T8" fmla="+- 0 3853 3304"/>
                  <a:gd name="T9" fmla="*/ T8 w 657"/>
                  <a:gd name="T10" fmla="+- 0 2246 2194"/>
                  <a:gd name="T11" fmla="*/ 2246 h 182"/>
                  <a:gd name="T12" fmla="+- 0 3857 3304"/>
                  <a:gd name="T13" fmla="*/ T12 w 657"/>
                  <a:gd name="T14" fmla="+- 0 2247 2194"/>
                  <a:gd name="T15" fmla="*/ 2247 h 182"/>
                  <a:gd name="T16" fmla="+- 0 3860 3304"/>
                  <a:gd name="T17" fmla="*/ T16 w 657"/>
                  <a:gd name="T18" fmla="+- 0 2248 2194"/>
                  <a:gd name="T19" fmla="*/ 2248 h 182"/>
                  <a:gd name="T20" fmla="+- 0 3906 3304"/>
                  <a:gd name="T21" fmla="*/ T20 w 657"/>
                  <a:gd name="T22" fmla="+- 0 2328 2194"/>
                  <a:gd name="T23" fmla="*/ 2328 h 182"/>
                  <a:gd name="T24" fmla="+- 0 3896 3304"/>
                  <a:gd name="T25" fmla="*/ T24 w 657"/>
                  <a:gd name="T26" fmla="+- 0 2350 2194"/>
                  <a:gd name="T27" fmla="*/ 2350 h 182"/>
                  <a:gd name="T28" fmla="+- 0 3894 3304"/>
                  <a:gd name="T29" fmla="*/ T28 w 657"/>
                  <a:gd name="T30" fmla="+- 0 2354 2194"/>
                  <a:gd name="T31" fmla="*/ 2354 h 182"/>
                  <a:gd name="T32" fmla="+- 0 3889 3304"/>
                  <a:gd name="T33" fmla="*/ T32 w 657"/>
                  <a:gd name="T34" fmla="+- 0 2358 2194"/>
                  <a:gd name="T35" fmla="*/ 2358 h 182"/>
                  <a:gd name="T36" fmla="+- 0 3886 3304"/>
                  <a:gd name="T37" fmla="*/ T36 w 657"/>
                  <a:gd name="T38" fmla="+- 0 2359 2194"/>
                  <a:gd name="T39" fmla="*/ 2359 h 182"/>
                  <a:gd name="T40" fmla="+- 0 3901 3304"/>
                  <a:gd name="T41" fmla="*/ T40 w 657"/>
                  <a:gd name="T42" fmla="+- 0 2359 2194"/>
                  <a:gd name="T43" fmla="*/ 2359 h 182"/>
                  <a:gd name="T44" fmla="+- 0 3902 3304"/>
                  <a:gd name="T45" fmla="*/ T44 w 657"/>
                  <a:gd name="T46" fmla="+- 0 2357 2194"/>
                  <a:gd name="T47" fmla="*/ 2357 h 182"/>
                  <a:gd name="T48" fmla="+- 0 3906 3304"/>
                  <a:gd name="T49" fmla="*/ T48 w 657"/>
                  <a:gd name="T50" fmla="+- 0 2349 2194"/>
                  <a:gd name="T51" fmla="*/ 2349 h 182"/>
                  <a:gd name="T52" fmla="+- 0 3924 3304"/>
                  <a:gd name="T53" fmla="*/ T52 w 657"/>
                  <a:gd name="T54" fmla="+- 0 2308 2194"/>
                  <a:gd name="T55" fmla="*/ 2308 h 182"/>
                  <a:gd name="T56" fmla="+- 0 3914 3304"/>
                  <a:gd name="T57" fmla="*/ T56 w 657"/>
                  <a:gd name="T58" fmla="+- 0 2308 2194"/>
                  <a:gd name="T59" fmla="*/ 2308 h 182"/>
                  <a:gd name="T60" fmla="+- 0 3891 3304"/>
                  <a:gd name="T61" fmla="*/ T60 w 657"/>
                  <a:gd name="T62" fmla="+- 0 2264 2194"/>
                  <a:gd name="T63" fmla="*/ 2264 h 182"/>
                  <a:gd name="T64" fmla="+- 0 3888 3304"/>
                  <a:gd name="T65" fmla="*/ T64 w 657"/>
                  <a:gd name="T66" fmla="+- 0 2259 2194"/>
                  <a:gd name="T67" fmla="*/ 2259 h 182"/>
                  <a:gd name="T68" fmla="+- 0 3887 3304"/>
                  <a:gd name="T69" fmla="*/ T68 w 657"/>
                  <a:gd name="T70" fmla="+- 0 2256 2194"/>
                  <a:gd name="T71" fmla="*/ 2256 h 182"/>
                  <a:gd name="T72" fmla="+- 0 3887 3304"/>
                  <a:gd name="T73" fmla="*/ T72 w 657"/>
                  <a:gd name="T74" fmla="+- 0 2251 2194"/>
                  <a:gd name="T75" fmla="*/ 2251 h 182"/>
                  <a:gd name="T76" fmla="+- 0 3888 3304"/>
                  <a:gd name="T77" fmla="*/ T76 w 657"/>
                  <a:gd name="T78" fmla="+- 0 2250 2194"/>
                  <a:gd name="T79" fmla="*/ 2250 h 182"/>
                  <a:gd name="T80" fmla="+- 0 3891 3304"/>
                  <a:gd name="T81" fmla="*/ T80 w 657"/>
                  <a:gd name="T82" fmla="+- 0 2247 2194"/>
                  <a:gd name="T83" fmla="*/ 2247 h 182"/>
                  <a:gd name="T84" fmla="+- 0 3894 3304"/>
                  <a:gd name="T85" fmla="*/ T84 w 657"/>
                  <a:gd name="T86" fmla="+- 0 2246 2194"/>
                  <a:gd name="T87" fmla="*/ 2246 h 182"/>
                  <a:gd name="T88" fmla="+- 0 3899 3304"/>
                  <a:gd name="T89" fmla="*/ T88 w 657"/>
                  <a:gd name="T90" fmla="+- 0 2246 2194"/>
                  <a:gd name="T91" fmla="*/ 2246 h 182"/>
                  <a:gd name="T92" fmla="+- 0 3899 3304"/>
                  <a:gd name="T93" fmla="*/ T92 w 657"/>
                  <a:gd name="T94" fmla="+- 0 2243 2194"/>
                  <a:gd name="T95" fmla="*/ 224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657" h="182">
                    <a:moveTo>
                      <a:pt x="595" y="49"/>
                    </a:moveTo>
                    <a:lnTo>
                      <a:pt x="549" y="49"/>
                    </a:lnTo>
                    <a:lnTo>
                      <a:pt x="549" y="52"/>
                    </a:lnTo>
                    <a:lnTo>
                      <a:pt x="553" y="53"/>
                    </a:lnTo>
                    <a:lnTo>
                      <a:pt x="556" y="54"/>
                    </a:lnTo>
                    <a:lnTo>
                      <a:pt x="602" y="134"/>
                    </a:lnTo>
                    <a:lnTo>
                      <a:pt x="592" y="156"/>
                    </a:lnTo>
                    <a:lnTo>
                      <a:pt x="590" y="160"/>
                    </a:lnTo>
                    <a:lnTo>
                      <a:pt x="585" y="164"/>
                    </a:lnTo>
                    <a:lnTo>
                      <a:pt x="582" y="165"/>
                    </a:lnTo>
                    <a:lnTo>
                      <a:pt x="597" y="165"/>
                    </a:lnTo>
                    <a:lnTo>
                      <a:pt x="598" y="163"/>
                    </a:lnTo>
                    <a:lnTo>
                      <a:pt x="602" y="155"/>
                    </a:lnTo>
                    <a:lnTo>
                      <a:pt x="620" y="114"/>
                    </a:lnTo>
                    <a:lnTo>
                      <a:pt x="610" y="114"/>
                    </a:lnTo>
                    <a:lnTo>
                      <a:pt x="587" y="70"/>
                    </a:lnTo>
                    <a:lnTo>
                      <a:pt x="584" y="65"/>
                    </a:lnTo>
                    <a:lnTo>
                      <a:pt x="583" y="62"/>
                    </a:lnTo>
                    <a:lnTo>
                      <a:pt x="583" y="57"/>
                    </a:lnTo>
                    <a:lnTo>
                      <a:pt x="584" y="56"/>
                    </a:lnTo>
                    <a:lnTo>
                      <a:pt x="587" y="53"/>
                    </a:lnTo>
                    <a:lnTo>
                      <a:pt x="590" y="52"/>
                    </a:lnTo>
                    <a:lnTo>
                      <a:pt x="595" y="52"/>
                    </a:lnTo>
                    <a:lnTo>
                      <a:pt x="595"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6" name="Freeform 55"/>
              <p:cNvSpPr>
                <a:spLocks/>
              </p:cNvSpPr>
              <p:nvPr/>
            </p:nvSpPr>
            <p:spPr bwMode="auto">
              <a:xfrm>
                <a:off x="3304" y="2194"/>
                <a:ext cx="657" cy="182"/>
              </a:xfrm>
              <a:custGeom>
                <a:avLst/>
                <a:gdLst>
                  <a:gd name="T0" fmla="+- 0 3845 3304"/>
                  <a:gd name="T1" fmla="*/ T0 w 657"/>
                  <a:gd name="T2" fmla="+- 0 2328 2194"/>
                  <a:gd name="T3" fmla="*/ 2328 h 182"/>
                  <a:gd name="T4" fmla="+- 0 3787 3304"/>
                  <a:gd name="T5" fmla="*/ T4 w 657"/>
                  <a:gd name="T6" fmla="+- 0 2328 2194"/>
                  <a:gd name="T7" fmla="*/ 2328 h 182"/>
                  <a:gd name="T8" fmla="+- 0 3787 3304"/>
                  <a:gd name="T9" fmla="*/ T8 w 657"/>
                  <a:gd name="T10" fmla="+- 0 2332 2194"/>
                  <a:gd name="T11" fmla="*/ 2332 h 182"/>
                  <a:gd name="T12" fmla="+- 0 3845 3304"/>
                  <a:gd name="T13" fmla="*/ T12 w 657"/>
                  <a:gd name="T14" fmla="+- 0 2332 2194"/>
                  <a:gd name="T15" fmla="*/ 2332 h 182"/>
                  <a:gd name="T16" fmla="+- 0 3845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541" y="134"/>
                    </a:moveTo>
                    <a:lnTo>
                      <a:pt x="483" y="134"/>
                    </a:lnTo>
                    <a:lnTo>
                      <a:pt x="483" y="138"/>
                    </a:lnTo>
                    <a:lnTo>
                      <a:pt x="541" y="138"/>
                    </a:lnTo>
                    <a:lnTo>
                      <a:pt x="541"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7" name="Freeform 54"/>
              <p:cNvSpPr>
                <a:spLocks/>
              </p:cNvSpPr>
              <p:nvPr/>
            </p:nvSpPr>
            <p:spPr bwMode="auto">
              <a:xfrm>
                <a:off x="3304" y="2194"/>
                <a:ext cx="657" cy="182"/>
              </a:xfrm>
              <a:custGeom>
                <a:avLst/>
                <a:gdLst>
                  <a:gd name="T0" fmla="+- 0 3823 3304"/>
                  <a:gd name="T1" fmla="*/ T0 w 657"/>
                  <a:gd name="T2" fmla="+- 0 2250 2194"/>
                  <a:gd name="T3" fmla="*/ 2250 h 182"/>
                  <a:gd name="T4" fmla="+- 0 3805 3304"/>
                  <a:gd name="T5" fmla="*/ T4 w 657"/>
                  <a:gd name="T6" fmla="+- 0 2250 2194"/>
                  <a:gd name="T7" fmla="*/ 2250 h 182"/>
                  <a:gd name="T8" fmla="+- 0 3805 3304"/>
                  <a:gd name="T9" fmla="*/ T8 w 657"/>
                  <a:gd name="T10" fmla="+- 0 2317 2194"/>
                  <a:gd name="T11" fmla="*/ 2317 h 182"/>
                  <a:gd name="T12" fmla="+- 0 3805 3304"/>
                  <a:gd name="T13" fmla="*/ T12 w 657"/>
                  <a:gd name="T14" fmla="+- 0 2319 2194"/>
                  <a:gd name="T15" fmla="*/ 2319 h 182"/>
                  <a:gd name="T16" fmla="+- 0 3803 3304"/>
                  <a:gd name="T17" fmla="*/ T16 w 657"/>
                  <a:gd name="T18" fmla="+- 0 2323 2194"/>
                  <a:gd name="T19" fmla="*/ 2323 h 182"/>
                  <a:gd name="T20" fmla="+- 0 3801 3304"/>
                  <a:gd name="T21" fmla="*/ T20 w 657"/>
                  <a:gd name="T22" fmla="+- 0 2325 2194"/>
                  <a:gd name="T23" fmla="*/ 2325 h 182"/>
                  <a:gd name="T24" fmla="+- 0 3797 3304"/>
                  <a:gd name="T25" fmla="*/ T24 w 657"/>
                  <a:gd name="T26" fmla="+- 0 2328 2194"/>
                  <a:gd name="T27" fmla="*/ 2328 h 182"/>
                  <a:gd name="T28" fmla="+- 0 3794 3304"/>
                  <a:gd name="T29" fmla="*/ T28 w 657"/>
                  <a:gd name="T30" fmla="+- 0 2328 2194"/>
                  <a:gd name="T31" fmla="*/ 2328 h 182"/>
                  <a:gd name="T32" fmla="+- 0 3832 3304"/>
                  <a:gd name="T33" fmla="*/ T32 w 657"/>
                  <a:gd name="T34" fmla="+- 0 2328 2194"/>
                  <a:gd name="T35" fmla="*/ 2328 h 182"/>
                  <a:gd name="T36" fmla="+- 0 3828 3304"/>
                  <a:gd name="T37" fmla="*/ T36 w 657"/>
                  <a:gd name="T38" fmla="+- 0 2327 2194"/>
                  <a:gd name="T39" fmla="*/ 2327 h 182"/>
                  <a:gd name="T40" fmla="+- 0 3824 3304"/>
                  <a:gd name="T41" fmla="*/ T40 w 657"/>
                  <a:gd name="T42" fmla="+- 0 2322 2194"/>
                  <a:gd name="T43" fmla="*/ 2322 h 182"/>
                  <a:gd name="T44" fmla="+- 0 3823 3304"/>
                  <a:gd name="T45" fmla="*/ T44 w 657"/>
                  <a:gd name="T46" fmla="+- 0 2317 2194"/>
                  <a:gd name="T47" fmla="*/ 2317 h 182"/>
                  <a:gd name="T48" fmla="+- 0 3823 3304"/>
                  <a:gd name="T49" fmla="*/ T48 w 657"/>
                  <a:gd name="T50" fmla="+- 0 2250 2194"/>
                  <a:gd name="T51" fmla="*/ 225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657" h="182">
                    <a:moveTo>
                      <a:pt x="519" y="56"/>
                    </a:moveTo>
                    <a:lnTo>
                      <a:pt x="501" y="56"/>
                    </a:lnTo>
                    <a:lnTo>
                      <a:pt x="501" y="123"/>
                    </a:lnTo>
                    <a:lnTo>
                      <a:pt x="501" y="125"/>
                    </a:lnTo>
                    <a:lnTo>
                      <a:pt x="499" y="129"/>
                    </a:lnTo>
                    <a:lnTo>
                      <a:pt x="497" y="131"/>
                    </a:lnTo>
                    <a:lnTo>
                      <a:pt x="493" y="134"/>
                    </a:lnTo>
                    <a:lnTo>
                      <a:pt x="490" y="134"/>
                    </a:lnTo>
                    <a:lnTo>
                      <a:pt x="528" y="134"/>
                    </a:lnTo>
                    <a:lnTo>
                      <a:pt x="524" y="133"/>
                    </a:lnTo>
                    <a:lnTo>
                      <a:pt x="520" y="128"/>
                    </a:lnTo>
                    <a:lnTo>
                      <a:pt x="519" y="123"/>
                    </a:lnTo>
                    <a:lnTo>
                      <a:pt x="519" y="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8" name="Freeform 53"/>
              <p:cNvSpPr>
                <a:spLocks/>
              </p:cNvSpPr>
              <p:nvPr/>
            </p:nvSpPr>
            <p:spPr bwMode="auto">
              <a:xfrm>
                <a:off x="3304" y="2194"/>
                <a:ext cx="657" cy="182"/>
              </a:xfrm>
              <a:custGeom>
                <a:avLst/>
                <a:gdLst>
                  <a:gd name="T0" fmla="+- 0 3960 3304"/>
                  <a:gd name="T1" fmla="*/ T0 w 657"/>
                  <a:gd name="T2" fmla="+- 0 2243 2194"/>
                  <a:gd name="T3" fmla="*/ 2243 h 182"/>
                  <a:gd name="T4" fmla="+- 0 3928 3304"/>
                  <a:gd name="T5" fmla="*/ T4 w 657"/>
                  <a:gd name="T6" fmla="+- 0 2243 2194"/>
                  <a:gd name="T7" fmla="*/ 2243 h 182"/>
                  <a:gd name="T8" fmla="+- 0 3928 3304"/>
                  <a:gd name="T9" fmla="*/ T8 w 657"/>
                  <a:gd name="T10" fmla="+- 0 2246 2194"/>
                  <a:gd name="T11" fmla="*/ 2246 h 182"/>
                  <a:gd name="T12" fmla="+- 0 3931 3304"/>
                  <a:gd name="T13" fmla="*/ T12 w 657"/>
                  <a:gd name="T14" fmla="+- 0 2246 2194"/>
                  <a:gd name="T15" fmla="*/ 2246 h 182"/>
                  <a:gd name="T16" fmla="+- 0 3934 3304"/>
                  <a:gd name="T17" fmla="*/ T16 w 657"/>
                  <a:gd name="T18" fmla="+- 0 2247 2194"/>
                  <a:gd name="T19" fmla="*/ 2247 h 182"/>
                  <a:gd name="T20" fmla="+- 0 3938 3304"/>
                  <a:gd name="T21" fmla="*/ T20 w 657"/>
                  <a:gd name="T22" fmla="+- 0 2254 2194"/>
                  <a:gd name="T23" fmla="*/ 2254 h 182"/>
                  <a:gd name="T24" fmla="+- 0 3938 3304"/>
                  <a:gd name="T25" fmla="*/ T24 w 657"/>
                  <a:gd name="T26" fmla="+- 0 2257 2194"/>
                  <a:gd name="T27" fmla="*/ 2257 h 182"/>
                  <a:gd name="T28" fmla="+- 0 3914 3304"/>
                  <a:gd name="T29" fmla="*/ T28 w 657"/>
                  <a:gd name="T30" fmla="+- 0 2308 2194"/>
                  <a:gd name="T31" fmla="*/ 2308 h 182"/>
                  <a:gd name="T32" fmla="+- 0 3924 3304"/>
                  <a:gd name="T33" fmla="*/ T32 w 657"/>
                  <a:gd name="T34" fmla="+- 0 2308 2194"/>
                  <a:gd name="T35" fmla="*/ 2308 h 182"/>
                  <a:gd name="T36" fmla="+- 0 3946 3304"/>
                  <a:gd name="T37" fmla="*/ T36 w 657"/>
                  <a:gd name="T38" fmla="+- 0 2259 2194"/>
                  <a:gd name="T39" fmla="*/ 2259 h 182"/>
                  <a:gd name="T40" fmla="+- 0 3948 3304"/>
                  <a:gd name="T41" fmla="*/ T40 w 657"/>
                  <a:gd name="T42" fmla="+- 0 2256 2194"/>
                  <a:gd name="T43" fmla="*/ 2256 h 182"/>
                  <a:gd name="T44" fmla="+- 0 3949 3304"/>
                  <a:gd name="T45" fmla="*/ T44 w 657"/>
                  <a:gd name="T46" fmla="+- 0 2253 2194"/>
                  <a:gd name="T47" fmla="*/ 2253 h 182"/>
                  <a:gd name="T48" fmla="+- 0 3960 3304"/>
                  <a:gd name="T49" fmla="*/ T48 w 657"/>
                  <a:gd name="T50" fmla="+- 0 2246 2194"/>
                  <a:gd name="T51" fmla="*/ 2246 h 182"/>
                  <a:gd name="T52" fmla="+- 0 3960 3304"/>
                  <a:gd name="T53" fmla="*/ T52 w 657"/>
                  <a:gd name="T54" fmla="+- 0 2243 2194"/>
                  <a:gd name="T55" fmla="*/ 224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657" h="182">
                    <a:moveTo>
                      <a:pt x="656" y="49"/>
                    </a:moveTo>
                    <a:lnTo>
                      <a:pt x="624" y="49"/>
                    </a:lnTo>
                    <a:lnTo>
                      <a:pt x="624" y="52"/>
                    </a:lnTo>
                    <a:lnTo>
                      <a:pt x="627" y="52"/>
                    </a:lnTo>
                    <a:lnTo>
                      <a:pt x="630" y="53"/>
                    </a:lnTo>
                    <a:lnTo>
                      <a:pt x="634" y="60"/>
                    </a:lnTo>
                    <a:lnTo>
                      <a:pt x="634" y="63"/>
                    </a:lnTo>
                    <a:lnTo>
                      <a:pt x="610" y="114"/>
                    </a:lnTo>
                    <a:lnTo>
                      <a:pt x="620" y="114"/>
                    </a:lnTo>
                    <a:lnTo>
                      <a:pt x="642" y="65"/>
                    </a:lnTo>
                    <a:lnTo>
                      <a:pt x="644" y="62"/>
                    </a:lnTo>
                    <a:lnTo>
                      <a:pt x="645" y="59"/>
                    </a:lnTo>
                    <a:lnTo>
                      <a:pt x="656" y="52"/>
                    </a:lnTo>
                    <a:lnTo>
                      <a:pt x="656"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9" name="Freeform 52"/>
              <p:cNvSpPr>
                <a:spLocks/>
              </p:cNvSpPr>
              <p:nvPr/>
            </p:nvSpPr>
            <p:spPr bwMode="auto">
              <a:xfrm>
                <a:off x="3304" y="2194"/>
                <a:ext cx="657" cy="182"/>
              </a:xfrm>
              <a:custGeom>
                <a:avLst/>
                <a:gdLst>
                  <a:gd name="T0" fmla="+- 0 3848 3304"/>
                  <a:gd name="T1" fmla="*/ T0 w 657"/>
                  <a:gd name="T2" fmla="+- 0 2243 2194"/>
                  <a:gd name="T3" fmla="*/ 2243 h 182"/>
                  <a:gd name="T4" fmla="+- 0 3786 3304"/>
                  <a:gd name="T5" fmla="*/ T4 w 657"/>
                  <a:gd name="T6" fmla="+- 0 2243 2194"/>
                  <a:gd name="T7" fmla="*/ 2243 h 182"/>
                  <a:gd name="T8" fmla="+- 0 3786 3304"/>
                  <a:gd name="T9" fmla="*/ T8 w 657"/>
                  <a:gd name="T10" fmla="+- 0 2250 2194"/>
                  <a:gd name="T11" fmla="*/ 2250 h 182"/>
                  <a:gd name="T12" fmla="+- 0 3848 3304"/>
                  <a:gd name="T13" fmla="*/ T12 w 657"/>
                  <a:gd name="T14" fmla="+- 0 2250 2194"/>
                  <a:gd name="T15" fmla="*/ 2250 h 182"/>
                  <a:gd name="T16" fmla="+- 0 3848 3304"/>
                  <a:gd name="T17" fmla="*/ T16 w 657"/>
                  <a:gd name="T18" fmla="+- 0 2243 2194"/>
                  <a:gd name="T19" fmla="*/ 2243 h 182"/>
                </a:gdLst>
                <a:ahLst/>
                <a:cxnLst>
                  <a:cxn ang="0">
                    <a:pos x="T1" y="T3"/>
                  </a:cxn>
                  <a:cxn ang="0">
                    <a:pos x="T5" y="T7"/>
                  </a:cxn>
                  <a:cxn ang="0">
                    <a:pos x="T9" y="T11"/>
                  </a:cxn>
                  <a:cxn ang="0">
                    <a:pos x="T13" y="T15"/>
                  </a:cxn>
                  <a:cxn ang="0">
                    <a:pos x="T17" y="T19"/>
                  </a:cxn>
                </a:cxnLst>
                <a:rect l="0" t="0" r="r" b="b"/>
                <a:pathLst>
                  <a:path w="657" h="182">
                    <a:moveTo>
                      <a:pt x="544" y="49"/>
                    </a:moveTo>
                    <a:lnTo>
                      <a:pt x="482" y="49"/>
                    </a:lnTo>
                    <a:lnTo>
                      <a:pt x="482" y="56"/>
                    </a:lnTo>
                    <a:lnTo>
                      <a:pt x="544" y="56"/>
                    </a:lnTo>
                    <a:lnTo>
                      <a:pt x="544"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0" name="Freeform 51"/>
              <p:cNvSpPr>
                <a:spLocks/>
              </p:cNvSpPr>
              <p:nvPr/>
            </p:nvSpPr>
            <p:spPr bwMode="auto">
              <a:xfrm>
                <a:off x="3304" y="2194"/>
                <a:ext cx="657" cy="182"/>
              </a:xfrm>
              <a:custGeom>
                <a:avLst/>
                <a:gdLst>
                  <a:gd name="T0" fmla="+- 0 3853 3304"/>
                  <a:gd name="T1" fmla="*/ T0 w 657"/>
                  <a:gd name="T2" fmla="+- 0 2194 2194"/>
                  <a:gd name="T3" fmla="*/ 2194 h 182"/>
                  <a:gd name="T4" fmla="+- 0 3838 3304"/>
                  <a:gd name="T5" fmla="*/ T4 w 657"/>
                  <a:gd name="T6" fmla="+- 0 2194 2194"/>
                  <a:gd name="T7" fmla="*/ 2194 h 182"/>
                  <a:gd name="T8" fmla="+- 0 3831 3304"/>
                  <a:gd name="T9" fmla="*/ T8 w 657"/>
                  <a:gd name="T10" fmla="+- 0 2196 2194"/>
                  <a:gd name="T11" fmla="*/ 2196 h 182"/>
                  <a:gd name="T12" fmla="+- 0 3818 3304"/>
                  <a:gd name="T13" fmla="*/ T12 w 657"/>
                  <a:gd name="T14" fmla="+- 0 2203 2194"/>
                  <a:gd name="T15" fmla="*/ 2203 h 182"/>
                  <a:gd name="T16" fmla="+- 0 3813 3304"/>
                  <a:gd name="T17" fmla="*/ T16 w 657"/>
                  <a:gd name="T18" fmla="+- 0 2208 2194"/>
                  <a:gd name="T19" fmla="*/ 2208 h 182"/>
                  <a:gd name="T20" fmla="+- 0 3807 3304"/>
                  <a:gd name="T21" fmla="*/ T20 w 657"/>
                  <a:gd name="T22" fmla="+- 0 2221 2194"/>
                  <a:gd name="T23" fmla="*/ 2221 h 182"/>
                  <a:gd name="T24" fmla="+- 0 3805 3304"/>
                  <a:gd name="T25" fmla="*/ T24 w 657"/>
                  <a:gd name="T26" fmla="+- 0 2228 2194"/>
                  <a:gd name="T27" fmla="*/ 2228 h 182"/>
                  <a:gd name="T28" fmla="+- 0 3805 3304"/>
                  <a:gd name="T29" fmla="*/ T28 w 657"/>
                  <a:gd name="T30" fmla="+- 0 2243 2194"/>
                  <a:gd name="T31" fmla="*/ 2243 h 182"/>
                  <a:gd name="T32" fmla="+- 0 3823 3304"/>
                  <a:gd name="T33" fmla="*/ T32 w 657"/>
                  <a:gd name="T34" fmla="+- 0 2243 2194"/>
                  <a:gd name="T35" fmla="*/ 2243 h 182"/>
                  <a:gd name="T36" fmla="+- 0 3823 3304"/>
                  <a:gd name="T37" fmla="*/ T36 w 657"/>
                  <a:gd name="T38" fmla="+- 0 2221 2194"/>
                  <a:gd name="T39" fmla="*/ 2221 h 182"/>
                  <a:gd name="T40" fmla="+- 0 3823 3304"/>
                  <a:gd name="T41" fmla="*/ T40 w 657"/>
                  <a:gd name="T42" fmla="+- 0 2214 2194"/>
                  <a:gd name="T43" fmla="*/ 2214 h 182"/>
                  <a:gd name="T44" fmla="+- 0 3834 3304"/>
                  <a:gd name="T45" fmla="*/ T44 w 657"/>
                  <a:gd name="T46" fmla="+- 0 2201 2194"/>
                  <a:gd name="T47" fmla="*/ 2201 h 182"/>
                  <a:gd name="T48" fmla="+- 0 3867 3304"/>
                  <a:gd name="T49" fmla="*/ T48 w 657"/>
                  <a:gd name="T50" fmla="+- 0 2201 2194"/>
                  <a:gd name="T51" fmla="*/ 2201 h 182"/>
                  <a:gd name="T52" fmla="+- 0 3860 3304"/>
                  <a:gd name="T53" fmla="*/ T52 w 657"/>
                  <a:gd name="T54" fmla="+- 0 2196 2194"/>
                  <a:gd name="T55" fmla="*/ 2196 h 182"/>
                  <a:gd name="T56" fmla="+- 0 3853 3304"/>
                  <a:gd name="T57" fmla="*/ T56 w 657"/>
                  <a:gd name="T58" fmla="+- 0 2194 2194"/>
                  <a:gd name="T59" fmla="*/ 2194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Lst>
                <a:rect l="0" t="0" r="r" b="b"/>
                <a:pathLst>
                  <a:path w="657" h="182">
                    <a:moveTo>
                      <a:pt x="549" y="0"/>
                    </a:moveTo>
                    <a:lnTo>
                      <a:pt x="534" y="0"/>
                    </a:lnTo>
                    <a:lnTo>
                      <a:pt x="527" y="2"/>
                    </a:lnTo>
                    <a:lnTo>
                      <a:pt x="514" y="9"/>
                    </a:lnTo>
                    <a:lnTo>
                      <a:pt x="509" y="14"/>
                    </a:lnTo>
                    <a:lnTo>
                      <a:pt x="503" y="27"/>
                    </a:lnTo>
                    <a:lnTo>
                      <a:pt x="501" y="34"/>
                    </a:lnTo>
                    <a:lnTo>
                      <a:pt x="501" y="49"/>
                    </a:lnTo>
                    <a:lnTo>
                      <a:pt x="519" y="49"/>
                    </a:lnTo>
                    <a:lnTo>
                      <a:pt x="519" y="27"/>
                    </a:lnTo>
                    <a:lnTo>
                      <a:pt x="519" y="20"/>
                    </a:lnTo>
                    <a:lnTo>
                      <a:pt x="530" y="7"/>
                    </a:lnTo>
                    <a:lnTo>
                      <a:pt x="563" y="7"/>
                    </a:lnTo>
                    <a:lnTo>
                      <a:pt x="556" y="2"/>
                    </a:lnTo>
                    <a:lnTo>
                      <a:pt x="54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1" name="Freeform 50"/>
              <p:cNvSpPr>
                <a:spLocks/>
              </p:cNvSpPr>
              <p:nvPr/>
            </p:nvSpPr>
            <p:spPr bwMode="auto">
              <a:xfrm>
                <a:off x="3304" y="2194"/>
                <a:ext cx="657" cy="182"/>
              </a:xfrm>
              <a:custGeom>
                <a:avLst/>
                <a:gdLst>
                  <a:gd name="T0" fmla="+- 0 3867 3304"/>
                  <a:gd name="T1" fmla="*/ T0 w 657"/>
                  <a:gd name="T2" fmla="+- 0 2201 2194"/>
                  <a:gd name="T3" fmla="*/ 2201 h 182"/>
                  <a:gd name="T4" fmla="+- 0 3840 3304"/>
                  <a:gd name="T5" fmla="*/ T4 w 657"/>
                  <a:gd name="T6" fmla="+- 0 2201 2194"/>
                  <a:gd name="T7" fmla="*/ 2201 h 182"/>
                  <a:gd name="T8" fmla="+- 0 3843 3304"/>
                  <a:gd name="T9" fmla="*/ T8 w 657"/>
                  <a:gd name="T10" fmla="+- 0 2201 2194"/>
                  <a:gd name="T11" fmla="*/ 2201 h 182"/>
                  <a:gd name="T12" fmla="+- 0 3847 3304"/>
                  <a:gd name="T13" fmla="*/ T12 w 657"/>
                  <a:gd name="T14" fmla="+- 0 2204 2194"/>
                  <a:gd name="T15" fmla="*/ 2204 h 182"/>
                  <a:gd name="T16" fmla="+- 0 3850 3304"/>
                  <a:gd name="T17" fmla="*/ T16 w 657"/>
                  <a:gd name="T18" fmla="+- 0 2206 2194"/>
                  <a:gd name="T19" fmla="*/ 2206 h 182"/>
                  <a:gd name="T20" fmla="+- 0 3855 3304"/>
                  <a:gd name="T21" fmla="*/ T20 w 657"/>
                  <a:gd name="T22" fmla="+- 0 2213 2194"/>
                  <a:gd name="T23" fmla="*/ 2213 h 182"/>
                  <a:gd name="T24" fmla="+- 0 3857 3304"/>
                  <a:gd name="T25" fmla="*/ T24 w 657"/>
                  <a:gd name="T26" fmla="+- 0 2216 2194"/>
                  <a:gd name="T27" fmla="*/ 2216 h 182"/>
                  <a:gd name="T28" fmla="+- 0 3861 3304"/>
                  <a:gd name="T29" fmla="*/ T28 w 657"/>
                  <a:gd name="T30" fmla="+- 0 2218 2194"/>
                  <a:gd name="T31" fmla="*/ 2218 h 182"/>
                  <a:gd name="T32" fmla="+- 0 3862 3304"/>
                  <a:gd name="T33" fmla="*/ T32 w 657"/>
                  <a:gd name="T34" fmla="+- 0 2218 2194"/>
                  <a:gd name="T35" fmla="*/ 2218 h 182"/>
                  <a:gd name="T36" fmla="+- 0 3866 3304"/>
                  <a:gd name="T37" fmla="*/ T36 w 657"/>
                  <a:gd name="T38" fmla="+- 0 2218 2194"/>
                  <a:gd name="T39" fmla="*/ 2218 h 182"/>
                  <a:gd name="T40" fmla="+- 0 3868 3304"/>
                  <a:gd name="T41" fmla="*/ T40 w 657"/>
                  <a:gd name="T42" fmla="+- 0 2217 2194"/>
                  <a:gd name="T43" fmla="*/ 2217 h 182"/>
                  <a:gd name="T44" fmla="+- 0 3872 3304"/>
                  <a:gd name="T45" fmla="*/ T44 w 657"/>
                  <a:gd name="T46" fmla="+- 0 2214 2194"/>
                  <a:gd name="T47" fmla="*/ 2214 h 182"/>
                  <a:gd name="T48" fmla="+- 0 3873 3304"/>
                  <a:gd name="T49" fmla="*/ T48 w 657"/>
                  <a:gd name="T50" fmla="+- 0 2212 2194"/>
                  <a:gd name="T51" fmla="*/ 2212 h 182"/>
                  <a:gd name="T52" fmla="+- 0 3873 3304"/>
                  <a:gd name="T53" fmla="*/ T52 w 657"/>
                  <a:gd name="T54" fmla="+- 0 2207 2194"/>
                  <a:gd name="T55" fmla="*/ 2207 h 182"/>
                  <a:gd name="T56" fmla="+- 0 3871 3304"/>
                  <a:gd name="T57" fmla="*/ T56 w 657"/>
                  <a:gd name="T58" fmla="+- 0 2203 2194"/>
                  <a:gd name="T59" fmla="*/ 2203 h 182"/>
                  <a:gd name="T60" fmla="+- 0 3867 3304"/>
                  <a:gd name="T61" fmla="*/ T60 w 657"/>
                  <a:gd name="T62" fmla="+- 0 2201 2194"/>
                  <a:gd name="T63" fmla="*/ 2201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7" h="182">
                    <a:moveTo>
                      <a:pt x="563" y="7"/>
                    </a:moveTo>
                    <a:lnTo>
                      <a:pt x="536" y="7"/>
                    </a:lnTo>
                    <a:lnTo>
                      <a:pt x="539" y="7"/>
                    </a:lnTo>
                    <a:lnTo>
                      <a:pt x="543" y="10"/>
                    </a:lnTo>
                    <a:lnTo>
                      <a:pt x="546" y="12"/>
                    </a:lnTo>
                    <a:lnTo>
                      <a:pt x="551" y="19"/>
                    </a:lnTo>
                    <a:lnTo>
                      <a:pt x="553" y="22"/>
                    </a:lnTo>
                    <a:lnTo>
                      <a:pt x="557" y="24"/>
                    </a:lnTo>
                    <a:lnTo>
                      <a:pt x="558" y="24"/>
                    </a:lnTo>
                    <a:lnTo>
                      <a:pt x="562" y="24"/>
                    </a:lnTo>
                    <a:lnTo>
                      <a:pt x="564" y="23"/>
                    </a:lnTo>
                    <a:lnTo>
                      <a:pt x="568" y="20"/>
                    </a:lnTo>
                    <a:lnTo>
                      <a:pt x="569" y="18"/>
                    </a:lnTo>
                    <a:lnTo>
                      <a:pt x="569" y="13"/>
                    </a:lnTo>
                    <a:lnTo>
                      <a:pt x="567" y="9"/>
                    </a:lnTo>
                    <a:lnTo>
                      <a:pt x="56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192" name="Picture 19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021" y="2200"/>
                <a:ext cx="11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 name="Picture 19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41" y="2194"/>
                <a:ext cx="64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 name="Picture 19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8" y="2730"/>
                <a:ext cx="216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 name="Picture 19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90" y="2879"/>
                <a:ext cx="87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6" name="Picture 19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634" y="2875"/>
                <a:ext cx="632"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7" name="Picture 19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90" y="3398"/>
                <a:ext cx="2196" cy="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8" name="Picture 19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846" y="2730"/>
                <a:ext cx="2366" cy="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Picture 19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707" y="2794"/>
                <a:ext cx="15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9" name="Group 128"/>
            <p:cNvGrpSpPr>
              <a:grpSpLocks/>
            </p:cNvGrpSpPr>
            <p:nvPr/>
          </p:nvGrpSpPr>
          <p:grpSpPr bwMode="auto">
            <a:xfrm>
              <a:off x="1068" y="466"/>
              <a:ext cx="6605" cy="3430"/>
              <a:chOff x="1068" y="466"/>
              <a:chExt cx="6605" cy="3430"/>
            </a:xfrm>
          </p:grpSpPr>
          <p:sp>
            <p:nvSpPr>
              <p:cNvPr id="130" name="Freeform 40"/>
              <p:cNvSpPr>
                <a:spLocks/>
              </p:cNvSpPr>
              <p:nvPr/>
            </p:nvSpPr>
            <p:spPr bwMode="auto">
              <a:xfrm>
                <a:off x="3875" y="2810"/>
                <a:ext cx="470" cy="145"/>
              </a:xfrm>
              <a:custGeom>
                <a:avLst/>
                <a:gdLst>
                  <a:gd name="T0" fmla="+- 0 3926 3875"/>
                  <a:gd name="T1" fmla="*/ T0 w 470"/>
                  <a:gd name="T2" fmla="+- 0 2921 2810"/>
                  <a:gd name="T3" fmla="*/ 2921 h 145"/>
                  <a:gd name="T4" fmla="+- 0 3884 3875"/>
                  <a:gd name="T5" fmla="*/ T4 w 470"/>
                  <a:gd name="T6" fmla="+- 0 2921 2810"/>
                  <a:gd name="T7" fmla="*/ 2921 h 145"/>
                  <a:gd name="T8" fmla="+- 0 3886 3875"/>
                  <a:gd name="T9" fmla="*/ T8 w 470"/>
                  <a:gd name="T10" fmla="+- 0 2922 2810"/>
                  <a:gd name="T11" fmla="*/ 2922 h 145"/>
                  <a:gd name="T12" fmla="+- 0 3888 3875"/>
                  <a:gd name="T13" fmla="*/ T12 w 470"/>
                  <a:gd name="T14" fmla="+- 0 2922 2810"/>
                  <a:gd name="T15" fmla="*/ 2922 h 145"/>
                  <a:gd name="T16" fmla="+- 0 3896 3875"/>
                  <a:gd name="T17" fmla="*/ T16 w 470"/>
                  <a:gd name="T18" fmla="+- 0 2924 2810"/>
                  <a:gd name="T19" fmla="*/ 2924 h 145"/>
                  <a:gd name="T20" fmla="+- 0 3903 3875"/>
                  <a:gd name="T21" fmla="*/ T20 w 470"/>
                  <a:gd name="T22" fmla="+- 0 2925 2810"/>
                  <a:gd name="T23" fmla="*/ 2925 h 145"/>
                  <a:gd name="T24" fmla="+- 0 3917 3875"/>
                  <a:gd name="T25" fmla="*/ T24 w 470"/>
                  <a:gd name="T26" fmla="+- 0 2925 2810"/>
                  <a:gd name="T27" fmla="*/ 2925 h 145"/>
                  <a:gd name="T28" fmla="+- 0 3924 3875"/>
                  <a:gd name="T29" fmla="*/ T28 w 470"/>
                  <a:gd name="T30" fmla="+- 0 2923 2810"/>
                  <a:gd name="T31" fmla="*/ 2923 h 145"/>
                  <a:gd name="T32" fmla="+- 0 3926 3875"/>
                  <a:gd name="T33" fmla="*/ T32 w 470"/>
                  <a:gd name="T34" fmla="+- 0 2921 2810"/>
                  <a:gd name="T35" fmla="*/ 292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51" y="111"/>
                    </a:moveTo>
                    <a:lnTo>
                      <a:pt x="9" y="111"/>
                    </a:lnTo>
                    <a:lnTo>
                      <a:pt x="11" y="112"/>
                    </a:lnTo>
                    <a:lnTo>
                      <a:pt x="13" y="112"/>
                    </a:lnTo>
                    <a:lnTo>
                      <a:pt x="21" y="114"/>
                    </a:lnTo>
                    <a:lnTo>
                      <a:pt x="28" y="115"/>
                    </a:lnTo>
                    <a:lnTo>
                      <a:pt x="42" y="115"/>
                    </a:lnTo>
                    <a:lnTo>
                      <a:pt x="49" y="113"/>
                    </a:lnTo>
                    <a:lnTo>
                      <a:pt x="51"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1" name="Freeform 39"/>
              <p:cNvSpPr>
                <a:spLocks/>
              </p:cNvSpPr>
              <p:nvPr/>
            </p:nvSpPr>
            <p:spPr bwMode="auto">
              <a:xfrm>
                <a:off x="3875" y="2810"/>
                <a:ext cx="470" cy="145"/>
              </a:xfrm>
              <a:custGeom>
                <a:avLst/>
                <a:gdLst>
                  <a:gd name="T0" fmla="+- 0 3879 3875"/>
                  <a:gd name="T1" fmla="*/ T0 w 470"/>
                  <a:gd name="T2" fmla="+- 0 2893 2810"/>
                  <a:gd name="T3" fmla="*/ 2893 h 145"/>
                  <a:gd name="T4" fmla="+- 0 3875 3875"/>
                  <a:gd name="T5" fmla="*/ T4 w 470"/>
                  <a:gd name="T6" fmla="+- 0 2893 2810"/>
                  <a:gd name="T7" fmla="*/ 2893 h 145"/>
                  <a:gd name="T8" fmla="+- 0 3875 3875"/>
                  <a:gd name="T9" fmla="*/ T8 w 470"/>
                  <a:gd name="T10" fmla="+- 0 2924 2810"/>
                  <a:gd name="T11" fmla="*/ 2924 h 145"/>
                  <a:gd name="T12" fmla="+- 0 3879 3875"/>
                  <a:gd name="T13" fmla="*/ T12 w 470"/>
                  <a:gd name="T14" fmla="+- 0 2924 2810"/>
                  <a:gd name="T15" fmla="*/ 2924 h 145"/>
                  <a:gd name="T16" fmla="+- 0 3879 3875"/>
                  <a:gd name="T17" fmla="*/ T16 w 470"/>
                  <a:gd name="T18" fmla="+- 0 2922 2810"/>
                  <a:gd name="T19" fmla="*/ 2922 h 145"/>
                  <a:gd name="T20" fmla="+- 0 3881 3875"/>
                  <a:gd name="T21" fmla="*/ T20 w 470"/>
                  <a:gd name="T22" fmla="+- 0 2921 2810"/>
                  <a:gd name="T23" fmla="*/ 2921 h 145"/>
                  <a:gd name="T24" fmla="+- 0 3926 3875"/>
                  <a:gd name="T25" fmla="*/ T24 w 470"/>
                  <a:gd name="T26" fmla="+- 0 2921 2810"/>
                  <a:gd name="T27" fmla="*/ 2921 h 145"/>
                  <a:gd name="T28" fmla="+- 0 3929 3875"/>
                  <a:gd name="T29" fmla="*/ T28 w 470"/>
                  <a:gd name="T30" fmla="+- 0 2919 2810"/>
                  <a:gd name="T31" fmla="*/ 2919 h 145"/>
                  <a:gd name="T32" fmla="+- 0 3902 3875"/>
                  <a:gd name="T33" fmla="*/ T32 w 470"/>
                  <a:gd name="T34" fmla="+- 0 2919 2810"/>
                  <a:gd name="T35" fmla="*/ 2919 h 145"/>
                  <a:gd name="T36" fmla="+- 0 3896 3875"/>
                  <a:gd name="T37" fmla="*/ T36 w 470"/>
                  <a:gd name="T38" fmla="+- 0 2917 2810"/>
                  <a:gd name="T39" fmla="*/ 2917 h 145"/>
                  <a:gd name="T40" fmla="+- 0 3884 3875"/>
                  <a:gd name="T41" fmla="*/ T40 w 470"/>
                  <a:gd name="T42" fmla="+- 0 2908 2810"/>
                  <a:gd name="T43" fmla="*/ 2908 h 145"/>
                  <a:gd name="T44" fmla="+- 0 3881 3875"/>
                  <a:gd name="T45" fmla="*/ T44 w 470"/>
                  <a:gd name="T46" fmla="+- 0 2902 2810"/>
                  <a:gd name="T47" fmla="*/ 2902 h 145"/>
                  <a:gd name="T48" fmla="+- 0 3879 3875"/>
                  <a:gd name="T49" fmla="*/ T48 w 470"/>
                  <a:gd name="T50" fmla="+- 0 2893 2810"/>
                  <a:gd name="T51" fmla="*/ 2893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4" y="83"/>
                    </a:moveTo>
                    <a:lnTo>
                      <a:pt x="0" y="83"/>
                    </a:lnTo>
                    <a:lnTo>
                      <a:pt x="0" y="114"/>
                    </a:lnTo>
                    <a:lnTo>
                      <a:pt x="4" y="114"/>
                    </a:lnTo>
                    <a:lnTo>
                      <a:pt x="4" y="112"/>
                    </a:lnTo>
                    <a:lnTo>
                      <a:pt x="6" y="111"/>
                    </a:lnTo>
                    <a:lnTo>
                      <a:pt x="51" y="111"/>
                    </a:lnTo>
                    <a:lnTo>
                      <a:pt x="54" y="109"/>
                    </a:lnTo>
                    <a:lnTo>
                      <a:pt x="27" y="109"/>
                    </a:lnTo>
                    <a:lnTo>
                      <a:pt x="21" y="107"/>
                    </a:lnTo>
                    <a:lnTo>
                      <a:pt x="9" y="98"/>
                    </a:lnTo>
                    <a:lnTo>
                      <a:pt x="6" y="92"/>
                    </a:lnTo>
                    <a:lnTo>
                      <a:pt x="4"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2" name="Freeform 38"/>
              <p:cNvSpPr>
                <a:spLocks/>
              </p:cNvSpPr>
              <p:nvPr/>
            </p:nvSpPr>
            <p:spPr bwMode="auto">
              <a:xfrm>
                <a:off x="3875" y="2810"/>
                <a:ext cx="470" cy="145"/>
              </a:xfrm>
              <a:custGeom>
                <a:avLst/>
                <a:gdLst>
                  <a:gd name="T0" fmla="+- 0 3908 3875"/>
                  <a:gd name="T1" fmla="*/ T0 w 470"/>
                  <a:gd name="T2" fmla="+- 0 2835 2810"/>
                  <a:gd name="T3" fmla="*/ 2835 h 145"/>
                  <a:gd name="T4" fmla="+- 0 3896 3875"/>
                  <a:gd name="T5" fmla="*/ T4 w 470"/>
                  <a:gd name="T6" fmla="+- 0 2835 2810"/>
                  <a:gd name="T7" fmla="*/ 2835 h 145"/>
                  <a:gd name="T8" fmla="+- 0 3888 3875"/>
                  <a:gd name="T9" fmla="*/ T8 w 470"/>
                  <a:gd name="T10" fmla="+- 0 2837 2810"/>
                  <a:gd name="T11" fmla="*/ 2837 h 145"/>
                  <a:gd name="T12" fmla="+- 0 3877 3875"/>
                  <a:gd name="T13" fmla="*/ T12 w 470"/>
                  <a:gd name="T14" fmla="+- 0 2847 2810"/>
                  <a:gd name="T15" fmla="*/ 2847 h 145"/>
                  <a:gd name="T16" fmla="+- 0 3875 3875"/>
                  <a:gd name="T17" fmla="*/ T16 w 470"/>
                  <a:gd name="T18" fmla="+- 0 2853 2810"/>
                  <a:gd name="T19" fmla="*/ 2853 h 145"/>
                  <a:gd name="T20" fmla="+- 0 3875 3875"/>
                  <a:gd name="T21" fmla="*/ T20 w 470"/>
                  <a:gd name="T22" fmla="+- 0 2865 2810"/>
                  <a:gd name="T23" fmla="*/ 2865 h 145"/>
                  <a:gd name="T24" fmla="+- 0 3876 3875"/>
                  <a:gd name="T25" fmla="*/ T24 w 470"/>
                  <a:gd name="T26" fmla="+- 0 2869 2810"/>
                  <a:gd name="T27" fmla="*/ 2869 h 145"/>
                  <a:gd name="T28" fmla="+- 0 3879 3875"/>
                  <a:gd name="T29" fmla="*/ T28 w 470"/>
                  <a:gd name="T30" fmla="+- 0 2873 2810"/>
                  <a:gd name="T31" fmla="*/ 2873 h 145"/>
                  <a:gd name="T32" fmla="+- 0 3883 3875"/>
                  <a:gd name="T33" fmla="*/ T32 w 470"/>
                  <a:gd name="T34" fmla="+- 0 2876 2810"/>
                  <a:gd name="T35" fmla="*/ 2876 h 145"/>
                  <a:gd name="T36" fmla="+- 0 3889 3875"/>
                  <a:gd name="T37" fmla="*/ T36 w 470"/>
                  <a:gd name="T38" fmla="+- 0 2880 2810"/>
                  <a:gd name="T39" fmla="*/ 2880 h 145"/>
                  <a:gd name="T40" fmla="+- 0 3910 3875"/>
                  <a:gd name="T41" fmla="*/ T40 w 470"/>
                  <a:gd name="T42" fmla="+- 0 2889 2810"/>
                  <a:gd name="T43" fmla="*/ 2889 h 145"/>
                  <a:gd name="T44" fmla="+- 0 3917 3875"/>
                  <a:gd name="T45" fmla="*/ T44 w 470"/>
                  <a:gd name="T46" fmla="+- 0 2893 2810"/>
                  <a:gd name="T47" fmla="*/ 2893 h 145"/>
                  <a:gd name="T48" fmla="+- 0 3924 3875"/>
                  <a:gd name="T49" fmla="*/ T48 w 470"/>
                  <a:gd name="T50" fmla="+- 0 2899 2810"/>
                  <a:gd name="T51" fmla="*/ 2899 h 145"/>
                  <a:gd name="T52" fmla="+- 0 3925 3875"/>
                  <a:gd name="T53" fmla="*/ T52 w 470"/>
                  <a:gd name="T54" fmla="+- 0 2902 2810"/>
                  <a:gd name="T55" fmla="*/ 2902 h 145"/>
                  <a:gd name="T56" fmla="+- 0 3925 3875"/>
                  <a:gd name="T57" fmla="*/ T56 w 470"/>
                  <a:gd name="T58" fmla="+- 0 2910 2810"/>
                  <a:gd name="T59" fmla="*/ 2910 h 145"/>
                  <a:gd name="T60" fmla="+- 0 3924 3875"/>
                  <a:gd name="T61" fmla="*/ T60 w 470"/>
                  <a:gd name="T62" fmla="+- 0 2913 2810"/>
                  <a:gd name="T63" fmla="*/ 2913 h 145"/>
                  <a:gd name="T64" fmla="+- 0 3918 3875"/>
                  <a:gd name="T65" fmla="*/ T64 w 470"/>
                  <a:gd name="T66" fmla="+- 0 2918 2810"/>
                  <a:gd name="T67" fmla="*/ 2918 h 145"/>
                  <a:gd name="T68" fmla="+- 0 3914 3875"/>
                  <a:gd name="T69" fmla="*/ T68 w 470"/>
                  <a:gd name="T70" fmla="+- 0 2919 2810"/>
                  <a:gd name="T71" fmla="*/ 2919 h 145"/>
                  <a:gd name="T72" fmla="+- 0 3929 3875"/>
                  <a:gd name="T73" fmla="*/ T72 w 470"/>
                  <a:gd name="T74" fmla="+- 0 2919 2810"/>
                  <a:gd name="T75" fmla="*/ 2919 h 145"/>
                  <a:gd name="T76" fmla="+- 0 3938 3875"/>
                  <a:gd name="T77" fmla="*/ T76 w 470"/>
                  <a:gd name="T78" fmla="+- 0 2913 2810"/>
                  <a:gd name="T79" fmla="*/ 2913 h 145"/>
                  <a:gd name="T80" fmla="+- 0 3941 3875"/>
                  <a:gd name="T81" fmla="*/ T80 w 470"/>
                  <a:gd name="T82" fmla="+- 0 2907 2810"/>
                  <a:gd name="T83" fmla="*/ 2907 h 145"/>
                  <a:gd name="T84" fmla="+- 0 3941 3875"/>
                  <a:gd name="T85" fmla="*/ T84 w 470"/>
                  <a:gd name="T86" fmla="+- 0 2889 2810"/>
                  <a:gd name="T87" fmla="*/ 2889 h 145"/>
                  <a:gd name="T88" fmla="+- 0 3934 3875"/>
                  <a:gd name="T89" fmla="*/ T88 w 470"/>
                  <a:gd name="T90" fmla="+- 0 2881 2810"/>
                  <a:gd name="T91" fmla="*/ 2881 h 145"/>
                  <a:gd name="T92" fmla="+- 0 3897 3875"/>
                  <a:gd name="T93" fmla="*/ T92 w 470"/>
                  <a:gd name="T94" fmla="+- 0 2866 2810"/>
                  <a:gd name="T95" fmla="*/ 2866 h 145"/>
                  <a:gd name="T96" fmla="+- 0 3893 3875"/>
                  <a:gd name="T97" fmla="*/ T96 w 470"/>
                  <a:gd name="T98" fmla="+- 0 2863 2810"/>
                  <a:gd name="T99" fmla="*/ 2863 h 145"/>
                  <a:gd name="T100" fmla="+- 0 3891 3875"/>
                  <a:gd name="T101" fmla="*/ T100 w 470"/>
                  <a:gd name="T102" fmla="+- 0 2860 2810"/>
                  <a:gd name="T103" fmla="*/ 2860 h 145"/>
                  <a:gd name="T104" fmla="+- 0 3888 3875"/>
                  <a:gd name="T105" fmla="*/ T104 w 470"/>
                  <a:gd name="T106" fmla="+- 0 2858 2810"/>
                  <a:gd name="T107" fmla="*/ 2858 h 145"/>
                  <a:gd name="T108" fmla="+- 0 3887 3875"/>
                  <a:gd name="T109" fmla="*/ T108 w 470"/>
                  <a:gd name="T110" fmla="+- 0 2855 2810"/>
                  <a:gd name="T111" fmla="*/ 2855 h 145"/>
                  <a:gd name="T112" fmla="+- 0 3934 3875"/>
                  <a:gd name="T113" fmla="*/ T112 w 470"/>
                  <a:gd name="T114" fmla="+- 0 2840 2810"/>
                  <a:gd name="T115" fmla="*/ 2840 h 145"/>
                  <a:gd name="T116" fmla="+- 0 3934 3875"/>
                  <a:gd name="T117" fmla="*/ T116 w 470"/>
                  <a:gd name="T118" fmla="+- 0 2839 2810"/>
                  <a:gd name="T119" fmla="*/ 2839 h 145"/>
                  <a:gd name="T120" fmla="+- 0 3924 3875"/>
                  <a:gd name="T121" fmla="*/ T120 w 470"/>
                  <a:gd name="T122" fmla="+- 0 2839 2810"/>
                  <a:gd name="T123" fmla="*/ 2839 h 145"/>
                  <a:gd name="T124" fmla="+- 0 3922 3875"/>
                  <a:gd name="T125" fmla="*/ T124 w 470"/>
                  <a:gd name="T126" fmla="+- 0 2838 2810"/>
                  <a:gd name="T127" fmla="*/ 2838 h 145"/>
                  <a:gd name="T128" fmla="+- 0 3913 3875"/>
                  <a:gd name="T129" fmla="*/ T128 w 470"/>
                  <a:gd name="T130" fmla="+- 0 2836 2810"/>
                  <a:gd name="T131" fmla="*/ 2836 h 145"/>
                  <a:gd name="T132" fmla="+- 0 3908 3875"/>
                  <a:gd name="T133" fmla="*/ T132 w 470"/>
                  <a:gd name="T134" fmla="+- 0 2835 2810"/>
                  <a:gd name="T135"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470" h="145">
                    <a:moveTo>
                      <a:pt x="33" y="25"/>
                    </a:moveTo>
                    <a:lnTo>
                      <a:pt x="21" y="25"/>
                    </a:lnTo>
                    <a:lnTo>
                      <a:pt x="13" y="27"/>
                    </a:lnTo>
                    <a:lnTo>
                      <a:pt x="2" y="37"/>
                    </a:lnTo>
                    <a:lnTo>
                      <a:pt x="0" y="43"/>
                    </a:lnTo>
                    <a:lnTo>
                      <a:pt x="0" y="55"/>
                    </a:lnTo>
                    <a:lnTo>
                      <a:pt x="1" y="59"/>
                    </a:lnTo>
                    <a:lnTo>
                      <a:pt x="4" y="63"/>
                    </a:lnTo>
                    <a:lnTo>
                      <a:pt x="8" y="66"/>
                    </a:lnTo>
                    <a:lnTo>
                      <a:pt x="14" y="70"/>
                    </a:lnTo>
                    <a:lnTo>
                      <a:pt x="35" y="79"/>
                    </a:lnTo>
                    <a:lnTo>
                      <a:pt x="42" y="83"/>
                    </a:lnTo>
                    <a:lnTo>
                      <a:pt x="49" y="89"/>
                    </a:lnTo>
                    <a:lnTo>
                      <a:pt x="50" y="92"/>
                    </a:lnTo>
                    <a:lnTo>
                      <a:pt x="50" y="100"/>
                    </a:lnTo>
                    <a:lnTo>
                      <a:pt x="49" y="103"/>
                    </a:lnTo>
                    <a:lnTo>
                      <a:pt x="43" y="108"/>
                    </a:lnTo>
                    <a:lnTo>
                      <a:pt x="39" y="109"/>
                    </a:lnTo>
                    <a:lnTo>
                      <a:pt x="54" y="109"/>
                    </a:lnTo>
                    <a:lnTo>
                      <a:pt x="63" y="103"/>
                    </a:lnTo>
                    <a:lnTo>
                      <a:pt x="66" y="97"/>
                    </a:lnTo>
                    <a:lnTo>
                      <a:pt x="66" y="79"/>
                    </a:lnTo>
                    <a:lnTo>
                      <a:pt x="59" y="71"/>
                    </a:lnTo>
                    <a:lnTo>
                      <a:pt x="22" y="56"/>
                    </a:lnTo>
                    <a:lnTo>
                      <a:pt x="18" y="53"/>
                    </a:lnTo>
                    <a:lnTo>
                      <a:pt x="16" y="50"/>
                    </a:lnTo>
                    <a:lnTo>
                      <a:pt x="13" y="48"/>
                    </a:lnTo>
                    <a:lnTo>
                      <a:pt x="12" y="45"/>
                    </a:lnTo>
                    <a:lnTo>
                      <a:pt x="59" y="30"/>
                    </a:lnTo>
                    <a:lnTo>
                      <a:pt x="59" y="29"/>
                    </a:lnTo>
                    <a:lnTo>
                      <a:pt x="49" y="29"/>
                    </a:lnTo>
                    <a:lnTo>
                      <a:pt x="47" y="28"/>
                    </a:lnTo>
                    <a:lnTo>
                      <a:pt x="38" y="26"/>
                    </a:lnTo>
                    <a:lnTo>
                      <a:pt x="3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3" name="Freeform 37"/>
              <p:cNvSpPr>
                <a:spLocks/>
              </p:cNvSpPr>
              <p:nvPr/>
            </p:nvSpPr>
            <p:spPr bwMode="auto">
              <a:xfrm>
                <a:off x="3875" y="2810"/>
                <a:ext cx="470" cy="145"/>
              </a:xfrm>
              <a:custGeom>
                <a:avLst/>
                <a:gdLst>
                  <a:gd name="T0" fmla="+- 0 3934 3875"/>
                  <a:gd name="T1" fmla="*/ T0 w 470"/>
                  <a:gd name="T2" fmla="+- 0 2840 2810"/>
                  <a:gd name="T3" fmla="*/ 2840 h 145"/>
                  <a:gd name="T4" fmla="+- 0 3910 3875"/>
                  <a:gd name="T5" fmla="*/ T4 w 470"/>
                  <a:gd name="T6" fmla="+- 0 2840 2810"/>
                  <a:gd name="T7" fmla="*/ 2840 h 145"/>
                  <a:gd name="T8" fmla="+- 0 3916 3875"/>
                  <a:gd name="T9" fmla="*/ T8 w 470"/>
                  <a:gd name="T10" fmla="+- 0 2842 2810"/>
                  <a:gd name="T11" fmla="*/ 2842 h 145"/>
                  <a:gd name="T12" fmla="+- 0 3924 3875"/>
                  <a:gd name="T13" fmla="*/ T12 w 470"/>
                  <a:gd name="T14" fmla="+- 0 2849 2810"/>
                  <a:gd name="T15" fmla="*/ 2849 h 145"/>
                  <a:gd name="T16" fmla="+- 0 3928 3875"/>
                  <a:gd name="T17" fmla="*/ T16 w 470"/>
                  <a:gd name="T18" fmla="+- 0 2855 2810"/>
                  <a:gd name="T19" fmla="*/ 2855 h 145"/>
                  <a:gd name="T20" fmla="+- 0 3930 3875"/>
                  <a:gd name="T21" fmla="*/ T20 w 470"/>
                  <a:gd name="T22" fmla="+- 0 2864 2810"/>
                  <a:gd name="T23" fmla="*/ 2864 h 145"/>
                  <a:gd name="T24" fmla="+- 0 3934 3875"/>
                  <a:gd name="T25" fmla="*/ T24 w 470"/>
                  <a:gd name="T26" fmla="+- 0 2864 2810"/>
                  <a:gd name="T27" fmla="*/ 2864 h 145"/>
                  <a:gd name="T28" fmla="+- 0 3934 3875"/>
                  <a:gd name="T29" fmla="*/ T28 w 470"/>
                  <a:gd name="T30" fmla="+- 0 2840 2810"/>
                  <a:gd name="T31" fmla="*/ 2840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59" y="30"/>
                    </a:moveTo>
                    <a:lnTo>
                      <a:pt x="35" y="30"/>
                    </a:lnTo>
                    <a:lnTo>
                      <a:pt x="41" y="32"/>
                    </a:lnTo>
                    <a:lnTo>
                      <a:pt x="49" y="39"/>
                    </a:lnTo>
                    <a:lnTo>
                      <a:pt x="53" y="45"/>
                    </a:lnTo>
                    <a:lnTo>
                      <a:pt x="55" y="54"/>
                    </a:lnTo>
                    <a:lnTo>
                      <a:pt x="59" y="54"/>
                    </a:lnTo>
                    <a:lnTo>
                      <a:pt x="59"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4" name="Freeform 36"/>
              <p:cNvSpPr>
                <a:spLocks/>
              </p:cNvSpPr>
              <p:nvPr/>
            </p:nvSpPr>
            <p:spPr bwMode="auto">
              <a:xfrm>
                <a:off x="3875" y="2810"/>
                <a:ext cx="470" cy="145"/>
              </a:xfrm>
              <a:custGeom>
                <a:avLst/>
                <a:gdLst>
                  <a:gd name="T0" fmla="+- 0 3934 3875"/>
                  <a:gd name="T1" fmla="*/ T0 w 470"/>
                  <a:gd name="T2" fmla="+- 0 2835 2810"/>
                  <a:gd name="T3" fmla="*/ 2835 h 145"/>
                  <a:gd name="T4" fmla="+- 0 3930 3875"/>
                  <a:gd name="T5" fmla="*/ T4 w 470"/>
                  <a:gd name="T6" fmla="+- 0 2835 2810"/>
                  <a:gd name="T7" fmla="*/ 2835 h 145"/>
                  <a:gd name="T8" fmla="+- 0 3929 3875"/>
                  <a:gd name="T9" fmla="*/ T8 w 470"/>
                  <a:gd name="T10" fmla="+- 0 2836 2810"/>
                  <a:gd name="T11" fmla="*/ 2836 h 145"/>
                  <a:gd name="T12" fmla="+- 0 3929 3875"/>
                  <a:gd name="T13" fmla="*/ T12 w 470"/>
                  <a:gd name="T14" fmla="+- 0 2837 2810"/>
                  <a:gd name="T15" fmla="*/ 2837 h 145"/>
                  <a:gd name="T16" fmla="+- 0 3927 3875"/>
                  <a:gd name="T17" fmla="*/ T16 w 470"/>
                  <a:gd name="T18" fmla="+- 0 2838 2810"/>
                  <a:gd name="T19" fmla="*/ 2838 h 145"/>
                  <a:gd name="T20" fmla="+- 0 3927 3875"/>
                  <a:gd name="T21" fmla="*/ T20 w 470"/>
                  <a:gd name="T22" fmla="+- 0 2839 2810"/>
                  <a:gd name="T23" fmla="*/ 2839 h 145"/>
                  <a:gd name="T24" fmla="+- 0 3934 3875"/>
                  <a:gd name="T25" fmla="*/ T24 w 470"/>
                  <a:gd name="T26" fmla="+- 0 2839 2810"/>
                  <a:gd name="T27" fmla="*/ 2839 h 145"/>
                  <a:gd name="T28" fmla="+- 0 3934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59" y="25"/>
                    </a:moveTo>
                    <a:lnTo>
                      <a:pt x="55" y="25"/>
                    </a:lnTo>
                    <a:lnTo>
                      <a:pt x="54" y="26"/>
                    </a:lnTo>
                    <a:lnTo>
                      <a:pt x="54" y="27"/>
                    </a:lnTo>
                    <a:lnTo>
                      <a:pt x="52" y="28"/>
                    </a:lnTo>
                    <a:lnTo>
                      <a:pt x="52" y="29"/>
                    </a:lnTo>
                    <a:lnTo>
                      <a:pt x="59" y="29"/>
                    </a:lnTo>
                    <a:lnTo>
                      <a:pt x="59"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5" name="Freeform 35"/>
              <p:cNvSpPr>
                <a:spLocks/>
              </p:cNvSpPr>
              <p:nvPr/>
            </p:nvSpPr>
            <p:spPr bwMode="auto">
              <a:xfrm>
                <a:off x="3875" y="2810"/>
                <a:ext cx="470" cy="145"/>
              </a:xfrm>
              <a:custGeom>
                <a:avLst/>
                <a:gdLst>
                  <a:gd name="T0" fmla="+- 0 4010 3875"/>
                  <a:gd name="T1" fmla="*/ T0 w 470"/>
                  <a:gd name="T2" fmla="+- 0 2921 2810"/>
                  <a:gd name="T3" fmla="*/ 2921 h 145"/>
                  <a:gd name="T4" fmla="+- 0 3968 3875"/>
                  <a:gd name="T5" fmla="*/ T4 w 470"/>
                  <a:gd name="T6" fmla="+- 0 2921 2810"/>
                  <a:gd name="T7" fmla="*/ 2921 h 145"/>
                  <a:gd name="T8" fmla="+- 0 3970 3875"/>
                  <a:gd name="T9" fmla="*/ T8 w 470"/>
                  <a:gd name="T10" fmla="+- 0 2922 2810"/>
                  <a:gd name="T11" fmla="*/ 2922 h 145"/>
                  <a:gd name="T12" fmla="+- 0 3972 3875"/>
                  <a:gd name="T13" fmla="*/ T12 w 470"/>
                  <a:gd name="T14" fmla="+- 0 2922 2810"/>
                  <a:gd name="T15" fmla="*/ 2922 h 145"/>
                  <a:gd name="T16" fmla="+- 0 3980 3875"/>
                  <a:gd name="T17" fmla="*/ T16 w 470"/>
                  <a:gd name="T18" fmla="+- 0 2924 2810"/>
                  <a:gd name="T19" fmla="*/ 2924 h 145"/>
                  <a:gd name="T20" fmla="+- 0 3987 3875"/>
                  <a:gd name="T21" fmla="*/ T20 w 470"/>
                  <a:gd name="T22" fmla="+- 0 2925 2810"/>
                  <a:gd name="T23" fmla="*/ 2925 h 145"/>
                  <a:gd name="T24" fmla="+- 0 4001 3875"/>
                  <a:gd name="T25" fmla="*/ T24 w 470"/>
                  <a:gd name="T26" fmla="+- 0 2925 2810"/>
                  <a:gd name="T27" fmla="*/ 2925 h 145"/>
                  <a:gd name="T28" fmla="+- 0 4008 3875"/>
                  <a:gd name="T29" fmla="*/ T28 w 470"/>
                  <a:gd name="T30" fmla="+- 0 2923 2810"/>
                  <a:gd name="T31" fmla="*/ 2923 h 145"/>
                  <a:gd name="T32" fmla="+- 0 4010 3875"/>
                  <a:gd name="T33" fmla="*/ T32 w 470"/>
                  <a:gd name="T34" fmla="+- 0 2921 2810"/>
                  <a:gd name="T35" fmla="*/ 292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135" y="111"/>
                    </a:moveTo>
                    <a:lnTo>
                      <a:pt x="93" y="111"/>
                    </a:lnTo>
                    <a:lnTo>
                      <a:pt x="95" y="112"/>
                    </a:lnTo>
                    <a:lnTo>
                      <a:pt x="97" y="112"/>
                    </a:lnTo>
                    <a:lnTo>
                      <a:pt x="105" y="114"/>
                    </a:lnTo>
                    <a:lnTo>
                      <a:pt x="112" y="115"/>
                    </a:lnTo>
                    <a:lnTo>
                      <a:pt x="126" y="115"/>
                    </a:lnTo>
                    <a:lnTo>
                      <a:pt x="133" y="113"/>
                    </a:lnTo>
                    <a:lnTo>
                      <a:pt x="135"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6" name="Freeform 34"/>
              <p:cNvSpPr>
                <a:spLocks/>
              </p:cNvSpPr>
              <p:nvPr/>
            </p:nvSpPr>
            <p:spPr bwMode="auto">
              <a:xfrm>
                <a:off x="3875" y="2810"/>
                <a:ext cx="470" cy="145"/>
              </a:xfrm>
              <a:custGeom>
                <a:avLst/>
                <a:gdLst>
                  <a:gd name="T0" fmla="+- 0 3963 3875"/>
                  <a:gd name="T1" fmla="*/ T0 w 470"/>
                  <a:gd name="T2" fmla="+- 0 2893 2810"/>
                  <a:gd name="T3" fmla="*/ 2893 h 145"/>
                  <a:gd name="T4" fmla="+- 0 3959 3875"/>
                  <a:gd name="T5" fmla="*/ T4 w 470"/>
                  <a:gd name="T6" fmla="+- 0 2893 2810"/>
                  <a:gd name="T7" fmla="*/ 2893 h 145"/>
                  <a:gd name="T8" fmla="+- 0 3959 3875"/>
                  <a:gd name="T9" fmla="*/ T8 w 470"/>
                  <a:gd name="T10" fmla="+- 0 2924 2810"/>
                  <a:gd name="T11" fmla="*/ 2924 h 145"/>
                  <a:gd name="T12" fmla="+- 0 3963 3875"/>
                  <a:gd name="T13" fmla="*/ T12 w 470"/>
                  <a:gd name="T14" fmla="+- 0 2924 2810"/>
                  <a:gd name="T15" fmla="*/ 2924 h 145"/>
                  <a:gd name="T16" fmla="+- 0 3963 3875"/>
                  <a:gd name="T17" fmla="*/ T16 w 470"/>
                  <a:gd name="T18" fmla="+- 0 2922 2810"/>
                  <a:gd name="T19" fmla="*/ 2922 h 145"/>
                  <a:gd name="T20" fmla="+- 0 3965 3875"/>
                  <a:gd name="T21" fmla="*/ T20 w 470"/>
                  <a:gd name="T22" fmla="+- 0 2921 2810"/>
                  <a:gd name="T23" fmla="*/ 2921 h 145"/>
                  <a:gd name="T24" fmla="+- 0 4010 3875"/>
                  <a:gd name="T25" fmla="*/ T24 w 470"/>
                  <a:gd name="T26" fmla="+- 0 2921 2810"/>
                  <a:gd name="T27" fmla="*/ 2921 h 145"/>
                  <a:gd name="T28" fmla="+- 0 4013 3875"/>
                  <a:gd name="T29" fmla="*/ T28 w 470"/>
                  <a:gd name="T30" fmla="+- 0 2919 2810"/>
                  <a:gd name="T31" fmla="*/ 2919 h 145"/>
                  <a:gd name="T32" fmla="+- 0 3986 3875"/>
                  <a:gd name="T33" fmla="*/ T32 w 470"/>
                  <a:gd name="T34" fmla="+- 0 2919 2810"/>
                  <a:gd name="T35" fmla="*/ 2919 h 145"/>
                  <a:gd name="T36" fmla="+- 0 3980 3875"/>
                  <a:gd name="T37" fmla="*/ T36 w 470"/>
                  <a:gd name="T38" fmla="+- 0 2917 2810"/>
                  <a:gd name="T39" fmla="*/ 2917 h 145"/>
                  <a:gd name="T40" fmla="+- 0 3968 3875"/>
                  <a:gd name="T41" fmla="*/ T40 w 470"/>
                  <a:gd name="T42" fmla="+- 0 2908 2810"/>
                  <a:gd name="T43" fmla="*/ 2908 h 145"/>
                  <a:gd name="T44" fmla="+- 0 3965 3875"/>
                  <a:gd name="T45" fmla="*/ T44 w 470"/>
                  <a:gd name="T46" fmla="+- 0 2902 2810"/>
                  <a:gd name="T47" fmla="*/ 2902 h 145"/>
                  <a:gd name="T48" fmla="+- 0 3963 3875"/>
                  <a:gd name="T49" fmla="*/ T48 w 470"/>
                  <a:gd name="T50" fmla="+- 0 2893 2810"/>
                  <a:gd name="T51" fmla="*/ 2893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88" y="83"/>
                    </a:moveTo>
                    <a:lnTo>
                      <a:pt x="84" y="83"/>
                    </a:lnTo>
                    <a:lnTo>
                      <a:pt x="84" y="114"/>
                    </a:lnTo>
                    <a:lnTo>
                      <a:pt x="88" y="114"/>
                    </a:lnTo>
                    <a:lnTo>
                      <a:pt x="88" y="112"/>
                    </a:lnTo>
                    <a:lnTo>
                      <a:pt x="90" y="111"/>
                    </a:lnTo>
                    <a:lnTo>
                      <a:pt x="135" y="111"/>
                    </a:lnTo>
                    <a:lnTo>
                      <a:pt x="138" y="109"/>
                    </a:lnTo>
                    <a:lnTo>
                      <a:pt x="111" y="109"/>
                    </a:lnTo>
                    <a:lnTo>
                      <a:pt x="105" y="107"/>
                    </a:lnTo>
                    <a:lnTo>
                      <a:pt x="93" y="98"/>
                    </a:lnTo>
                    <a:lnTo>
                      <a:pt x="90" y="92"/>
                    </a:lnTo>
                    <a:lnTo>
                      <a:pt x="88"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7" name="Freeform 33"/>
              <p:cNvSpPr>
                <a:spLocks/>
              </p:cNvSpPr>
              <p:nvPr/>
            </p:nvSpPr>
            <p:spPr bwMode="auto">
              <a:xfrm>
                <a:off x="3875" y="2810"/>
                <a:ext cx="470" cy="145"/>
              </a:xfrm>
              <a:custGeom>
                <a:avLst/>
                <a:gdLst>
                  <a:gd name="T0" fmla="+- 0 3992 3875"/>
                  <a:gd name="T1" fmla="*/ T0 w 470"/>
                  <a:gd name="T2" fmla="+- 0 2835 2810"/>
                  <a:gd name="T3" fmla="*/ 2835 h 145"/>
                  <a:gd name="T4" fmla="+- 0 3980 3875"/>
                  <a:gd name="T5" fmla="*/ T4 w 470"/>
                  <a:gd name="T6" fmla="+- 0 2835 2810"/>
                  <a:gd name="T7" fmla="*/ 2835 h 145"/>
                  <a:gd name="T8" fmla="+- 0 3972 3875"/>
                  <a:gd name="T9" fmla="*/ T8 w 470"/>
                  <a:gd name="T10" fmla="+- 0 2837 2810"/>
                  <a:gd name="T11" fmla="*/ 2837 h 145"/>
                  <a:gd name="T12" fmla="+- 0 3961 3875"/>
                  <a:gd name="T13" fmla="*/ T12 w 470"/>
                  <a:gd name="T14" fmla="+- 0 2847 2810"/>
                  <a:gd name="T15" fmla="*/ 2847 h 145"/>
                  <a:gd name="T16" fmla="+- 0 3959 3875"/>
                  <a:gd name="T17" fmla="*/ T16 w 470"/>
                  <a:gd name="T18" fmla="+- 0 2853 2810"/>
                  <a:gd name="T19" fmla="*/ 2853 h 145"/>
                  <a:gd name="T20" fmla="+- 0 3959 3875"/>
                  <a:gd name="T21" fmla="*/ T20 w 470"/>
                  <a:gd name="T22" fmla="+- 0 2865 2810"/>
                  <a:gd name="T23" fmla="*/ 2865 h 145"/>
                  <a:gd name="T24" fmla="+- 0 3960 3875"/>
                  <a:gd name="T25" fmla="*/ T24 w 470"/>
                  <a:gd name="T26" fmla="+- 0 2869 2810"/>
                  <a:gd name="T27" fmla="*/ 2869 h 145"/>
                  <a:gd name="T28" fmla="+- 0 3963 3875"/>
                  <a:gd name="T29" fmla="*/ T28 w 470"/>
                  <a:gd name="T30" fmla="+- 0 2873 2810"/>
                  <a:gd name="T31" fmla="*/ 2873 h 145"/>
                  <a:gd name="T32" fmla="+- 0 3967 3875"/>
                  <a:gd name="T33" fmla="*/ T32 w 470"/>
                  <a:gd name="T34" fmla="+- 0 2876 2810"/>
                  <a:gd name="T35" fmla="*/ 2876 h 145"/>
                  <a:gd name="T36" fmla="+- 0 3973 3875"/>
                  <a:gd name="T37" fmla="*/ T36 w 470"/>
                  <a:gd name="T38" fmla="+- 0 2880 2810"/>
                  <a:gd name="T39" fmla="*/ 2880 h 145"/>
                  <a:gd name="T40" fmla="+- 0 3994 3875"/>
                  <a:gd name="T41" fmla="*/ T40 w 470"/>
                  <a:gd name="T42" fmla="+- 0 2889 2810"/>
                  <a:gd name="T43" fmla="*/ 2889 h 145"/>
                  <a:gd name="T44" fmla="+- 0 4001 3875"/>
                  <a:gd name="T45" fmla="*/ T44 w 470"/>
                  <a:gd name="T46" fmla="+- 0 2893 2810"/>
                  <a:gd name="T47" fmla="*/ 2893 h 145"/>
                  <a:gd name="T48" fmla="+- 0 4008 3875"/>
                  <a:gd name="T49" fmla="*/ T48 w 470"/>
                  <a:gd name="T50" fmla="+- 0 2899 2810"/>
                  <a:gd name="T51" fmla="*/ 2899 h 145"/>
                  <a:gd name="T52" fmla="+- 0 4009 3875"/>
                  <a:gd name="T53" fmla="*/ T52 w 470"/>
                  <a:gd name="T54" fmla="+- 0 2902 2810"/>
                  <a:gd name="T55" fmla="*/ 2902 h 145"/>
                  <a:gd name="T56" fmla="+- 0 4009 3875"/>
                  <a:gd name="T57" fmla="*/ T56 w 470"/>
                  <a:gd name="T58" fmla="+- 0 2910 2810"/>
                  <a:gd name="T59" fmla="*/ 2910 h 145"/>
                  <a:gd name="T60" fmla="+- 0 4008 3875"/>
                  <a:gd name="T61" fmla="*/ T60 w 470"/>
                  <a:gd name="T62" fmla="+- 0 2913 2810"/>
                  <a:gd name="T63" fmla="*/ 2913 h 145"/>
                  <a:gd name="T64" fmla="+- 0 4002 3875"/>
                  <a:gd name="T65" fmla="*/ T64 w 470"/>
                  <a:gd name="T66" fmla="+- 0 2918 2810"/>
                  <a:gd name="T67" fmla="*/ 2918 h 145"/>
                  <a:gd name="T68" fmla="+- 0 3998 3875"/>
                  <a:gd name="T69" fmla="*/ T68 w 470"/>
                  <a:gd name="T70" fmla="+- 0 2919 2810"/>
                  <a:gd name="T71" fmla="*/ 2919 h 145"/>
                  <a:gd name="T72" fmla="+- 0 4013 3875"/>
                  <a:gd name="T73" fmla="*/ T72 w 470"/>
                  <a:gd name="T74" fmla="+- 0 2919 2810"/>
                  <a:gd name="T75" fmla="*/ 2919 h 145"/>
                  <a:gd name="T76" fmla="+- 0 4022 3875"/>
                  <a:gd name="T77" fmla="*/ T76 w 470"/>
                  <a:gd name="T78" fmla="+- 0 2913 2810"/>
                  <a:gd name="T79" fmla="*/ 2913 h 145"/>
                  <a:gd name="T80" fmla="+- 0 4025 3875"/>
                  <a:gd name="T81" fmla="*/ T80 w 470"/>
                  <a:gd name="T82" fmla="+- 0 2907 2810"/>
                  <a:gd name="T83" fmla="*/ 2907 h 145"/>
                  <a:gd name="T84" fmla="+- 0 4025 3875"/>
                  <a:gd name="T85" fmla="*/ T84 w 470"/>
                  <a:gd name="T86" fmla="+- 0 2889 2810"/>
                  <a:gd name="T87" fmla="*/ 2889 h 145"/>
                  <a:gd name="T88" fmla="+- 0 4018 3875"/>
                  <a:gd name="T89" fmla="*/ T88 w 470"/>
                  <a:gd name="T90" fmla="+- 0 2881 2810"/>
                  <a:gd name="T91" fmla="*/ 2881 h 145"/>
                  <a:gd name="T92" fmla="+- 0 3981 3875"/>
                  <a:gd name="T93" fmla="*/ T92 w 470"/>
                  <a:gd name="T94" fmla="+- 0 2866 2810"/>
                  <a:gd name="T95" fmla="*/ 2866 h 145"/>
                  <a:gd name="T96" fmla="+- 0 3977 3875"/>
                  <a:gd name="T97" fmla="*/ T96 w 470"/>
                  <a:gd name="T98" fmla="+- 0 2863 2810"/>
                  <a:gd name="T99" fmla="*/ 2863 h 145"/>
                  <a:gd name="T100" fmla="+- 0 3975 3875"/>
                  <a:gd name="T101" fmla="*/ T100 w 470"/>
                  <a:gd name="T102" fmla="+- 0 2860 2810"/>
                  <a:gd name="T103" fmla="*/ 2860 h 145"/>
                  <a:gd name="T104" fmla="+- 0 3972 3875"/>
                  <a:gd name="T105" fmla="*/ T104 w 470"/>
                  <a:gd name="T106" fmla="+- 0 2858 2810"/>
                  <a:gd name="T107" fmla="*/ 2858 h 145"/>
                  <a:gd name="T108" fmla="+- 0 3971 3875"/>
                  <a:gd name="T109" fmla="*/ T108 w 470"/>
                  <a:gd name="T110" fmla="+- 0 2855 2810"/>
                  <a:gd name="T111" fmla="*/ 2855 h 145"/>
                  <a:gd name="T112" fmla="+- 0 3971 3875"/>
                  <a:gd name="T113" fmla="*/ T112 w 470"/>
                  <a:gd name="T114" fmla="+- 0 2849 2810"/>
                  <a:gd name="T115" fmla="*/ 2849 h 145"/>
                  <a:gd name="T116" fmla="+- 0 3973 3875"/>
                  <a:gd name="T117" fmla="*/ T116 w 470"/>
                  <a:gd name="T118" fmla="+- 0 2846 2810"/>
                  <a:gd name="T119" fmla="*/ 2846 h 145"/>
                  <a:gd name="T120" fmla="+- 0 3979 3875"/>
                  <a:gd name="T121" fmla="*/ T120 w 470"/>
                  <a:gd name="T122" fmla="+- 0 2842 2810"/>
                  <a:gd name="T123" fmla="*/ 2842 h 145"/>
                  <a:gd name="T124" fmla="+- 0 3983 3875"/>
                  <a:gd name="T125" fmla="*/ T124 w 470"/>
                  <a:gd name="T126" fmla="+- 0 2840 2810"/>
                  <a:gd name="T127" fmla="*/ 2840 h 145"/>
                  <a:gd name="T128" fmla="+- 0 4018 3875"/>
                  <a:gd name="T129" fmla="*/ T128 w 470"/>
                  <a:gd name="T130" fmla="+- 0 2840 2810"/>
                  <a:gd name="T131" fmla="*/ 2840 h 145"/>
                  <a:gd name="T132" fmla="+- 0 4018 3875"/>
                  <a:gd name="T133" fmla="*/ T132 w 470"/>
                  <a:gd name="T134" fmla="+- 0 2839 2810"/>
                  <a:gd name="T135" fmla="*/ 2839 h 145"/>
                  <a:gd name="T136" fmla="+- 0 4008 3875"/>
                  <a:gd name="T137" fmla="*/ T136 w 470"/>
                  <a:gd name="T138" fmla="+- 0 2839 2810"/>
                  <a:gd name="T139" fmla="*/ 2839 h 145"/>
                  <a:gd name="T140" fmla="+- 0 4006 3875"/>
                  <a:gd name="T141" fmla="*/ T140 w 470"/>
                  <a:gd name="T142" fmla="+- 0 2838 2810"/>
                  <a:gd name="T143" fmla="*/ 2838 h 145"/>
                  <a:gd name="T144" fmla="+- 0 3997 3875"/>
                  <a:gd name="T145" fmla="*/ T144 w 470"/>
                  <a:gd name="T146" fmla="+- 0 2836 2810"/>
                  <a:gd name="T147" fmla="*/ 2836 h 145"/>
                  <a:gd name="T148" fmla="+- 0 3992 3875"/>
                  <a:gd name="T149" fmla="*/ T148 w 470"/>
                  <a:gd name="T150" fmla="+- 0 2835 2810"/>
                  <a:gd name="T151"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Lst>
                <a:rect l="0" t="0" r="r" b="b"/>
                <a:pathLst>
                  <a:path w="470" h="145">
                    <a:moveTo>
                      <a:pt x="117" y="25"/>
                    </a:moveTo>
                    <a:lnTo>
                      <a:pt x="105" y="25"/>
                    </a:lnTo>
                    <a:lnTo>
                      <a:pt x="97" y="27"/>
                    </a:lnTo>
                    <a:lnTo>
                      <a:pt x="86" y="37"/>
                    </a:lnTo>
                    <a:lnTo>
                      <a:pt x="84" y="43"/>
                    </a:lnTo>
                    <a:lnTo>
                      <a:pt x="84" y="55"/>
                    </a:lnTo>
                    <a:lnTo>
                      <a:pt x="85" y="59"/>
                    </a:lnTo>
                    <a:lnTo>
                      <a:pt x="88" y="63"/>
                    </a:lnTo>
                    <a:lnTo>
                      <a:pt x="92" y="66"/>
                    </a:lnTo>
                    <a:lnTo>
                      <a:pt x="98" y="70"/>
                    </a:lnTo>
                    <a:lnTo>
                      <a:pt x="119" y="79"/>
                    </a:lnTo>
                    <a:lnTo>
                      <a:pt x="126" y="83"/>
                    </a:lnTo>
                    <a:lnTo>
                      <a:pt x="133" y="89"/>
                    </a:lnTo>
                    <a:lnTo>
                      <a:pt x="134" y="92"/>
                    </a:lnTo>
                    <a:lnTo>
                      <a:pt x="134" y="100"/>
                    </a:lnTo>
                    <a:lnTo>
                      <a:pt x="133" y="103"/>
                    </a:lnTo>
                    <a:lnTo>
                      <a:pt x="127" y="108"/>
                    </a:lnTo>
                    <a:lnTo>
                      <a:pt x="123" y="109"/>
                    </a:lnTo>
                    <a:lnTo>
                      <a:pt x="138" y="109"/>
                    </a:lnTo>
                    <a:lnTo>
                      <a:pt x="147" y="103"/>
                    </a:lnTo>
                    <a:lnTo>
                      <a:pt x="150" y="97"/>
                    </a:lnTo>
                    <a:lnTo>
                      <a:pt x="150" y="79"/>
                    </a:lnTo>
                    <a:lnTo>
                      <a:pt x="143" y="71"/>
                    </a:lnTo>
                    <a:lnTo>
                      <a:pt x="106" y="56"/>
                    </a:lnTo>
                    <a:lnTo>
                      <a:pt x="102" y="53"/>
                    </a:lnTo>
                    <a:lnTo>
                      <a:pt x="100" y="50"/>
                    </a:lnTo>
                    <a:lnTo>
                      <a:pt x="97" y="48"/>
                    </a:lnTo>
                    <a:lnTo>
                      <a:pt x="96" y="45"/>
                    </a:lnTo>
                    <a:lnTo>
                      <a:pt x="96" y="39"/>
                    </a:lnTo>
                    <a:lnTo>
                      <a:pt x="98" y="36"/>
                    </a:lnTo>
                    <a:lnTo>
                      <a:pt x="104" y="32"/>
                    </a:lnTo>
                    <a:lnTo>
                      <a:pt x="108" y="30"/>
                    </a:lnTo>
                    <a:lnTo>
                      <a:pt x="143" y="30"/>
                    </a:lnTo>
                    <a:lnTo>
                      <a:pt x="143" y="29"/>
                    </a:lnTo>
                    <a:lnTo>
                      <a:pt x="133" y="29"/>
                    </a:lnTo>
                    <a:lnTo>
                      <a:pt x="131" y="28"/>
                    </a:lnTo>
                    <a:lnTo>
                      <a:pt x="122" y="26"/>
                    </a:lnTo>
                    <a:lnTo>
                      <a:pt x="117"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8" name="Freeform 32"/>
              <p:cNvSpPr>
                <a:spLocks/>
              </p:cNvSpPr>
              <p:nvPr/>
            </p:nvSpPr>
            <p:spPr bwMode="auto">
              <a:xfrm>
                <a:off x="3875" y="2810"/>
                <a:ext cx="470" cy="145"/>
              </a:xfrm>
              <a:custGeom>
                <a:avLst/>
                <a:gdLst>
                  <a:gd name="T0" fmla="+- 0 4018 3875"/>
                  <a:gd name="T1" fmla="*/ T0 w 470"/>
                  <a:gd name="T2" fmla="+- 0 2840 2810"/>
                  <a:gd name="T3" fmla="*/ 2840 h 145"/>
                  <a:gd name="T4" fmla="+- 0 3994 3875"/>
                  <a:gd name="T5" fmla="*/ T4 w 470"/>
                  <a:gd name="T6" fmla="+- 0 2840 2810"/>
                  <a:gd name="T7" fmla="*/ 2840 h 145"/>
                  <a:gd name="T8" fmla="+- 0 4000 3875"/>
                  <a:gd name="T9" fmla="*/ T8 w 470"/>
                  <a:gd name="T10" fmla="+- 0 2842 2810"/>
                  <a:gd name="T11" fmla="*/ 2842 h 145"/>
                  <a:gd name="T12" fmla="+- 0 4008 3875"/>
                  <a:gd name="T13" fmla="*/ T12 w 470"/>
                  <a:gd name="T14" fmla="+- 0 2849 2810"/>
                  <a:gd name="T15" fmla="*/ 2849 h 145"/>
                  <a:gd name="T16" fmla="+- 0 4012 3875"/>
                  <a:gd name="T17" fmla="*/ T16 w 470"/>
                  <a:gd name="T18" fmla="+- 0 2855 2810"/>
                  <a:gd name="T19" fmla="*/ 2855 h 145"/>
                  <a:gd name="T20" fmla="+- 0 4014 3875"/>
                  <a:gd name="T21" fmla="*/ T20 w 470"/>
                  <a:gd name="T22" fmla="+- 0 2864 2810"/>
                  <a:gd name="T23" fmla="*/ 2864 h 145"/>
                  <a:gd name="T24" fmla="+- 0 4018 3875"/>
                  <a:gd name="T25" fmla="*/ T24 w 470"/>
                  <a:gd name="T26" fmla="+- 0 2864 2810"/>
                  <a:gd name="T27" fmla="*/ 2864 h 145"/>
                  <a:gd name="T28" fmla="+- 0 4018 3875"/>
                  <a:gd name="T29" fmla="*/ T28 w 470"/>
                  <a:gd name="T30" fmla="+- 0 2840 2810"/>
                  <a:gd name="T31" fmla="*/ 2840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143" y="30"/>
                    </a:moveTo>
                    <a:lnTo>
                      <a:pt x="119" y="30"/>
                    </a:lnTo>
                    <a:lnTo>
                      <a:pt x="125" y="32"/>
                    </a:lnTo>
                    <a:lnTo>
                      <a:pt x="133" y="39"/>
                    </a:lnTo>
                    <a:lnTo>
                      <a:pt x="137" y="45"/>
                    </a:lnTo>
                    <a:lnTo>
                      <a:pt x="139" y="54"/>
                    </a:lnTo>
                    <a:lnTo>
                      <a:pt x="143" y="54"/>
                    </a:lnTo>
                    <a:lnTo>
                      <a:pt x="143"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9" name="Freeform 31"/>
              <p:cNvSpPr>
                <a:spLocks/>
              </p:cNvSpPr>
              <p:nvPr/>
            </p:nvSpPr>
            <p:spPr bwMode="auto">
              <a:xfrm>
                <a:off x="3875" y="2810"/>
                <a:ext cx="470" cy="145"/>
              </a:xfrm>
              <a:custGeom>
                <a:avLst/>
                <a:gdLst>
                  <a:gd name="T0" fmla="+- 0 4018 3875"/>
                  <a:gd name="T1" fmla="*/ T0 w 470"/>
                  <a:gd name="T2" fmla="+- 0 2835 2810"/>
                  <a:gd name="T3" fmla="*/ 2835 h 145"/>
                  <a:gd name="T4" fmla="+- 0 4014 3875"/>
                  <a:gd name="T5" fmla="*/ T4 w 470"/>
                  <a:gd name="T6" fmla="+- 0 2835 2810"/>
                  <a:gd name="T7" fmla="*/ 2835 h 145"/>
                  <a:gd name="T8" fmla="+- 0 4013 3875"/>
                  <a:gd name="T9" fmla="*/ T8 w 470"/>
                  <a:gd name="T10" fmla="+- 0 2836 2810"/>
                  <a:gd name="T11" fmla="*/ 2836 h 145"/>
                  <a:gd name="T12" fmla="+- 0 4013 3875"/>
                  <a:gd name="T13" fmla="*/ T12 w 470"/>
                  <a:gd name="T14" fmla="+- 0 2837 2810"/>
                  <a:gd name="T15" fmla="*/ 2837 h 145"/>
                  <a:gd name="T16" fmla="+- 0 4011 3875"/>
                  <a:gd name="T17" fmla="*/ T16 w 470"/>
                  <a:gd name="T18" fmla="+- 0 2838 2810"/>
                  <a:gd name="T19" fmla="*/ 2838 h 145"/>
                  <a:gd name="T20" fmla="+- 0 4011 3875"/>
                  <a:gd name="T21" fmla="*/ T20 w 470"/>
                  <a:gd name="T22" fmla="+- 0 2839 2810"/>
                  <a:gd name="T23" fmla="*/ 2839 h 145"/>
                  <a:gd name="T24" fmla="+- 0 4018 3875"/>
                  <a:gd name="T25" fmla="*/ T24 w 470"/>
                  <a:gd name="T26" fmla="+- 0 2839 2810"/>
                  <a:gd name="T27" fmla="*/ 2839 h 145"/>
                  <a:gd name="T28" fmla="+- 0 4018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143" y="25"/>
                    </a:moveTo>
                    <a:lnTo>
                      <a:pt x="139" y="25"/>
                    </a:lnTo>
                    <a:lnTo>
                      <a:pt x="138" y="26"/>
                    </a:lnTo>
                    <a:lnTo>
                      <a:pt x="138" y="27"/>
                    </a:lnTo>
                    <a:lnTo>
                      <a:pt x="136" y="28"/>
                    </a:lnTo>
                    <a:lnTo>
                      <a:pt x="136" y="29"/>
                    </a:lnTo>
                    <a:lnTo>
                      <a:pt x="143" y="29"/>
                    </a:lnTo>
                    <a:lnTo>
                      <a:pt x="14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0" name="Freeform 30"/>
              <p:cNvSpPr>
                <a:spLocks/>
              </p:cNvSpPr>
              <p:nvPr/>
            </p:nvSpPr>
            <p:spPr bwMode="auto">
              <a:xfrm>
                <a:off x="3875" y="2810"/>
                <a:ext cx="470" cy="145"/>
              </a:xfrm>
              <a:custGeom>
                <a:avLst/>
                <a:gdLst>
                  <a:gd name="T0" fmla="+- 0 4096 3875"/>
                  <a:gd name="T1" fmla="*/ T0 w 470"/>
                  <a:gd name="T2" fmla="+- 0 2835 2810"/>
                  <a:gd name="T3" fmla="*/ 2835 h 145"/>
                  <a:gd name="T4" fmla="+- 0 4072 3875"/>
                  <a:gd name="T5" fmla="*/ T4 w 470"/>
                  <a:gd name="T6" fmla="+- 0 2835 2810"/>
                  <a:gd name="T7" fmla="*/ 2835 h 145"/>
                  <a:gd name="T8" fmla="+- 0 4061 3875"/>
                  <a:gd name="T9" fmla="*/ T8 w 470"/>
                  <a:gd name="T10" fmla="+- 0 2839 2810"/>
                  <a:gd name="T11" fmla="*/ 2839 h 145"/>
                  <a:gd name="T12" fmla="+- 0 4044 3875"/>
                  <a:gd name="T13" fmla="*/ T12 w 470"/>
                  <a:gd name="T14" fmla="+- 0 2855 2810"/>
                  <a:gd name="T15" fmla="*/ 2855 h 145"/>
                  <a:gd name="T16" fmla="+- 0 4040 3875"/>
                  <a:gd name="T17" fmla="*/ T16 w 470"/>
                  <a:gd name="T18" fmla="+- 0 2867 2810"/>
                  <a:gd name="T19" fmla="*/ 2867 h 145"/>
                  <a:gd name="T20" fmla="+- 0 4040 3875"/>
                  <a:gd name="T21" fmla="*/ T20 w 470"/>
                  <a:gd name="T22" fmla="+- 0 2894 2810"/>
                  <a:gd name="T23" fmla="*/ 2894 h 145"/>
                  <a:gd name="T24" fmla="+- 0 4044 3875"/>
                  <a:gd name="T25" fmla="*/ T24 w 470"/>
                  <a:gd name="T26" fmla="+- 0 2905 2810"/>
                  <a:gd name="T27" fmla="*/ 2905 h 145"/>
                  <a:gd name="T28" fmla="+- 0 4061 3875"/>
                  <a:gd name="T29" fmla="*/ T28 w 470"/>
                  <a:gd name="T30" fmla="+- 0 2921 2810"/>
                  <a:gd name="T31" fmla="*/ 2921 h 145"/>
                  <a:gd name="T32" fmla="+- 0 4071 3875"/>
                  <a:gd name="T33" fmla="*/ T32 w 470"/>
                  <a:gd name="T34" fmla="+- 0 2925 2810"/>
                  <a:gd name="T35" fmla="*/ 2925 h 145"/>
                  <a:gd name="T36" fmla="+- 0 4093 3875"/>
                  <a:gd name="T37" fmla="*/ T36 w 470"/>
                  <a:gd name="T38" fmla="+- 0 2925 2810"/>
                  <a:gd name="T39" fmla="*/ 2925 h 145"/>
                  <a:gd name="T40" fmla="+- 0 4102 3875"/>
                  <a:gd name="T41" fmla="*/ T40 w 470"/>
                  <a:gd name="T42" fmla="+- 0 2921 2810"/>
                  <a:gd name="T43" fmla="*/ 2921 h 145"/>
                  <a:gd name="T44" fmla="+- 0 4114 3875"/>
                  <a:gd name="T45" fmla="*/ T44 w 470"/>
                  <a:gd name="T46" fmla="+- 0 2910 2810"/>
                  <a:gd name="T47" fmla="*/ 2910 h 145"/>
                  <a:gd name="T48" fmla="+- 0 4081 3875"/>
                  <a:gd name="T49" fmla="*/ T48 w 470"/>
                  <a:gd name="T50" fmla="+- 0 2910 2810"/>
                  <a:gd name="T51" fmla="*/ 2910 h 145"/>
                  <a:gd name="T52" fmla="+- 0 4073 3875"/>
                  <a:gd name="T53" fmla="*/ T52 w 470"/>
                  <a:gd name="T54" fmla="+- 0 2906 2810"/>
                  <a:gd name="T55" fmla="*/ 2906 h 145"/>
                  <a:gd name="T56" fmla="+- 0 4059 3875"/>
                  <a:gd name="T57" fmla="*/ T56 w 470"/>
                  <a:gd name="T58" fmla="+- 0 2892 2810"/>
                  <a:gd name="T59" fmla="*/ 2892 h 145"/>
                  <a:gd name="T60" fmla="+- 0 4055 3875"/>
                  <a:gd name="T61" fmla="*/ T60 w 470"/>
                  <a:gd name="T62" fmla="+- 0 2882 2810"/>
                  <a:gd name="T63" fmla="*/ 2882 h 145"/>
                  <a:gd name="T64" fmla="+- 0 4055 3875"/>
                  <a:gd name="T65" fmla="*/ T64 w 470"/>
                  <a:gd name="T66" fmla="+- 0 2869 2810"/>
                  <a:gd name="T67" fmla="*/ 2869 h 145"/>
                  <a:gd name="T68" fmla="+- 0 4123 3875"/>
                  <a:gd name="T69" fmla="*/ T68 w 470"/>
                  <a:gd name="T70" fmla="+- 0 2869 2810"/>
                  <a:gd name="T71" fmla="*/ 2869 h 145"/>
                  <a:gd name="T72" fmla="+- 0 4123 3875"/>
                  <a:gd name="T73" fmla="*/ T72 w 470"/>
                  <a:gd name="T74" fmla="+- 0 2864 2810"/>
                  <a:gd name="T75" fmla="*/ 2864 h 145"/>
                  <a:gd name="T76" fmla="+- 0 4055 3875"/>
                  <a:gd name="T77" fmla="*/ T76 w 470"/>
                  <a:gd name="T78" fmla="+- 0 2864 2810"/>
                  <a:gd name="T79" fmla="*/ 2864 h 145"/>
                  <a:gd name="T80" fmla="+- 0 4056 3875"/>
                  <a:gd name="T81" fmla="*/ T80 w 470"/>
                  <a:gd name="T82" fmla="+- 0 2857 2810"/>
                  <a:gd name="T83" fmla="*/ 2857 h 145"/>
                  <a:gd name="T84" fmla="+- 0 4059 3875"/>
                  <a:gd name="T85" fmla="*/ T84 w 470"/>
                  <a:gd name="T86" fmla="+- 0 2851 2810"/>
                  <a:gd name="T87" fmla="*/ 2851 h 145"/>
                  <a:gd name="T88" fmla="+- 0 4068 3875"/>
                  <a:gd name="T89" fmla="*/ T88 w 470"/>
                  <a:gd name="T90" fmla="+- 0 2843 2810"/>
                  <a:gd name="T91" fmla="*/ 2843 h 145"/>
                  <a:gd name="T92" fmla="+- 0 4073 3875"/>
                  <a:gd name="T93" fmla="*/ T92 w 470"/>
                  <a:gd name="T94" fmla="+- 0 2841 2810"/>
                  <a:gd name="T95" fmla="*/ 2841 h 145"/>
                  <a:gd name="T96" fmla="+- 0 4109 3875"/>
                  <a:gd name="T97" fmla="*/ T96 w 470"/>
                  <a:gd name="T98" fmla="+- 0 2841 2810"/>
                  <a:gd name="T99" fmla="*/ 2841 h 145"/>
                  <a:gd name="T100" fmla="+- 0 4105 3875"/>
                  <a:gd name="T101" fmla="*/ T100 w 470"/>
                  <a:gd name="T102" fmla="+- 0 2838 2810"/>
                  <a:gd name="T103" fmla="*/ 2838 h 145"/>
                  <a:gd name="T104" fmla="+- 0 4096 3875"/>
                  <a:gd name="T105" fmla="*/ T104 w 470"/>
                  <a:gd name="T106" fmla="+- 0 2835 2810"/>
                  <a:gd name="T107"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470" h="145">
                    <a:moveTo>
                      <a:pt x="221" y="25"/>
                    </a:moveTo>
                    <a:lnTo>
                      <a:pt x="197" y="25"/>
                    </a:lnTo>
                    <a:lnTo>
                      <a:pt x="186" y="29"/>
                    </a:lnTo>
                    <a:lnTo>
                      <a:pt x="169" y="45"/>
                    </a:lnTo>
                    <a:lnTo>
                      <a:pt x="165" y="57"/>
                    </a:lnTo>
                    <a:lnTo>
                      <a:pt x="165" y="84"/>
                    </a:lnTo>
                    <a:lnTo>
                      <a:pt x="169" y="95"/>
                    </a:lnTo>
                    <a:lnTo>
                      <a:pt x="186" y="111"/>
                    </a:lnTo>
                    <a:lnTo>
                      <a:pt x="196" y="115"/>
                    </a:lnTo>
                    <a:lnTo>
                      <a:pt x="218" y="115"/>
                    </a:lnTo>
                    <a:lnTo>
                      <a:pt x="227" y="111"/>
                    </a:lnTo>
                    <a:lnTo>
                      <a:pt x="239" y="100"/>
                    </a:lnTo>
                    <a:lnTo>
                      <a:pt x="206" y="100"/>
                    </a:lnTo>
                    <a:lnTo>
                      <a:pt x="198" y="96"/>
                    </a:lnTo>
                    <a:lnTo>
                      <a:pt x="184" y="82"/>
                    </a:lnTo>
                    <a:lnTo>
                      <a:pt x="180" y="72"/>
                    </a:lnTo>
                    <a:lnTo>
                      <a:pt x="180" y="59"/>
                    </a:lnTo>
                    <a:lnTo>
                      <a:pt x="248" y="59"/>
                    </a:lnTo>
                    <a:lnTo>
                      <a:pt x="248" y="54"/>
                    </a:lnTo>
                    <a:lnTo>
                      <a:pt x="180" y="54"/>
                    </a:lnTo>
                    <a:lnTo>
                      <a:pt x="181" y="47"/>
                    </a:lnTo>
                    <a:lnTo>
                      <a:pt x="184" y="41"/>
                    </a:lnTo>
                    <a:lnTo>
                      <a:pt x="193" y="33"/>
                    </a:lnTo>
                    <a:lnTo>
                      <a:pt x="198" y="31"/>
                    </a:lnTo>
                    <a:lnTo>
                      <a:pt x="234" y="31"/>
                    </a:lnTo>
                    <a:lnTo>
                      <a:pt x="230" y="28"/>
                    </a:lnTo>
                    <a:lnTo>
                      <a:pt x="22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1" name="Freeform 29"/>
              <p:cNvSpPr>
                <a:spLocks/>
              </p:cNvSpPr>
              <p:nvPr/>
            </p:nvSpPr>
            <p:spPr bwMode="auto">
              <a:xfrm>
                <a:off x="3875" y="2810"/>
                <a:ext cx="470" cy="145"/>
              </a:xfrm>
              <a:custGeom>
                <a:avLst/>
                <a:gdLst>
                  <a:gd name="T0" fmla="+- 0 4119 3875"/>
                  <a:gd name="T1" fmla="*/ T0 w 470"/>
                  <a:gd name="T2" fmla="+- 0 2890 2810"/>
                  <a:gd name="T3" fmla="*/ 2890 h 145"/>
                  <a:gd name="T4" fmla="+- 0 4116 3875"/>
                  <a:gd name="T5" fmla="*/ T4 w 470"/>
                  <a:gd name="T6" fmla="+- 0 2897 2810"/>
                  <a:gd name="T7" fmla="*/ 2897 h 145"/>
                  <a:gd name="T8" fmla="+- 0 4112 3875"/>
                  <a:gd name="T9" fmla="*/ T8 w 470"/>
                  <a:gd name="T10" fmla="+- 0 2902 2810"/>
                  <a:gd name="T11" fmla="*/ 2902 h 145"/>
                  <a:gd name="T12" fmla="+- 0 4103 3875"/>
                  <a:gd name="T13" fmla="*/ T12 w 470"/>
                  <a:gd name="T14" fmla="+- 0 2908 2810"/>
                  <a:gd name="T15" fmla="*/ 2908 h 145"/>
                  <a:gd name="T16" fmla="+- 0 4097 3875"/>
                  <a:gd name="T17" fmla="*/ T16 w 470"/>
                  <a:gd name="T18" fmla="+- 0 2910 2810"/>
                  <a:gd name="T19" fmla="*/ 2910 h 145"/>
                  <a:gd name="T20" fmla="+- 0 4114 3875"/>
                  <a:gd name="T21" fmla="*/ T20 w 470"/>
                  <a:gd name="T22" fmla="+- 0 2910 2810"/>
                  <a:gd name="T23" fmla="*/ 2910 h 145"/>
                  <a:gd name="T24" fmla="+- 0 4117 3875"/>
                  <a:gd name="T25" fmla="*/ T24 w 470"/>
                  <a:gd name="T26" fmla="+- 0 2908 2810"/>
                  <a:gd name="T27" fmla="*/ 2908 h 145"/>
                  <a:gd name="T28" fmla="+- 0 4121 3875"/>
                  <a:gd name="T29" fmla="*/ T28 w 470"/>
                  <a:gd name="T30" fmla="+- 0 2900 2810"/>
                  <a:gd name="T31" fmla="*/ 2900 h 145"/>
                  <a:gd name="T32" fmla="+- 0 4123 3875"/>
                  <a:gd name="T33" fmla="*/ T32 w 470"/>
                  <a:gd name="T34" fmla="+- 0 2891 2810"/>
                  <a:gd name="T35" fmla="*/ 2891 h 145"/>
                  <a:gd name="T36" fmla="+- 0 4119 3875"/>
                  <a:gd name="T37" fmla="*/ T36 w 470"/>
                  <a:gd name="T38" fmla="+- 0 2890 2810"/>
                  <a:gd name="T39" fmla="*/ 2890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470" h="145">
                    <a:moveTo>
                      <a:pt x="244" y="80"/>
                    </a:moveTo>
                    <a:lnTo>
                      <a:pt x="241" y="87"/>
                    </a:lnTo>
                    <a:lnTo>
                      <a:pt x="237" y="92"/>
                    </a:lnTo>
                    <a:lnTo>
                      <a:pt x="228" y="98"/>
                    </a:lnTo>
                    <a:lnTo>
                      <a:pt x="222" y="100"/>
                    </a:lnTo>
                    <a:lnTo>
                      <a:pt x="239" y="100"/>
                    </a:lnTo>
                    <a:lnTo>
                      <a:pt x="242" y="98"/>
                    </a:lnTo>
                    <a:lnTo>
                      <a:pt x="246" y="90"/>
                    </a:lnTo>
                    <a:lnTo>
                      <a:pt x="248" y="81"/>
                    </a:lnTo>
                    <a:lnTo>
                      <a:pt x="244"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2" name="Freeform 28"/>
              <p:cNvSpPr>
                <a:spLocks/>
              </p:cNvSpPr>
              <p:nvPr/>
            </p:nvSpPr>
            <p:spPr bwMode="auto">
              <a:xfrm>
                <a:off x="3875" y="2810"/>
                <a:ext cx="470" cy="145"/>
              </a:xfrm>
              <a:custGeom>
                <a:avLst/>
                <a:gdLst>
                  <a:gd name="T0" fmla="+- 0 4109 3875"/>
                  <a:gd name="T1" fmla="*/ T0 w 470"/>
                  <a:gd name="T2" fmla="+- 0 2841 2810"/>
                  <a:gd name="T3" fmla="*/ 2841 h 145"/>
                  <a:gd name="T4" fmla="+- 0 4083 3875"/>
                  <a:gd name="T5" fmla="*/ T4 w 470"/>
                  <a:gd name="T6" fmla="+- 0 2841 2810"/>
                  <a:gd name="T7" fmla="*/ 2841 h 145"/>
                  <a:gd name="T8" fmla="+- 0 4087 3875"/>
                  <a:gd name="T9" fmla="*/ T8 w 470"/>
                  <a:gd name="T10" fmla="+- 0 2842 2810"/>
                  <a:gd name="T11" fmla="*/ 2842 h 145"/>
                  <a:gd name="T12" fmla="+- 0 4094 3875"/>
                  <a:gd name="T13" fmla="*/ T12 w 470"/>
                  <a:gd name="T14" fmla="+- 0 2846 2810"/>
                  <a:gd name="T15" fmla="*/ 2846 h 145"/>
                  <a:gd name="T16" fmla="+- 0 4100 3875"/>
                  <a:gd name="T17" fmla="*/ T16 w 470"/>
                  <a:gd name="T18" fmla="+- 0 2864 2810"/>
                  <a:gd name="T19" fmla="*/ 2864 h 145"/>
                  <a:gd name="T20" fmla="+- 0 4123 3875"/>
                  <a:gd name="T21" fmla="*/ T20 w 470"/>
                  <a:gd name="T22" fmla="+- 0 2864 2810"/>
                  <a:gd name="T23" fmla="*/ 2864 h 145"/>
                  <a:gd name="T24" fmla="+- 0 4122 3875"/>
                  <a:gd name="T25" fmla="*/ T24 w 470"/>
                  <a:gd name="T26" fmla="+- 0 2859 2810"/>
                  <a:gd name="T27" fmla="*/ 2859 h 145"/>
                  <a:gd name="T28" fmla="+- 0 4119 3875"/>
                  <a:gd name="T29" fmla="*/ T28 w 470"/>
                  <a:gd name="T30" fmla="+- 0 2851 2810"/>
                  <a:gd name="T31" fmla="*/ 2851 h 145"/>
                  <a:gd name="T32" fmla="+- 0 4109 3875"/>
                  <a:gd name="T33" fmla="*/ T32 w 470"/>
                  <a:gd name="T34" fmla="+- 0 2841 2810"/>
                  <a:gd name="T35" fmla="*/ 284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234" y="31"/>
                    </a:moveTo>
                    <a:lnTo>
                      <a:pt x="208" y="31"/>
                    </a:lnTo>
                    <a:lnTo>
                      <a:pt x="212" y="32"/>
                    </a:lnTo>
                    <a:lnTo>
                      <a:pt x="219" y="36"/>
                    </a:lnTo>
                    <a:lnTo>
                      <a:pt x="225" y="54"/>
                    </a:lnTo>
                    <a:lnTo>
                      <a:pt x="248" y="54"/>
                    </a:lnTo>
                    <a:lnTo>
                      <a:pt x="247" y="49"/>
                    </a:lnTo>
                    <a:lnTo>
                      <a:pt x="244" y="41"/>
                    </a:lnTo>
                    <a:lnTo>
                      <a:pt x="234"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3" name="Freeform 27"/>
              <p:cNvSpPr>
                <a:spLocks/>
              </p:cNvSpPr>
              <p:nvPr/>
            </p:nvSpPr>
            <p:spPr bwMode="auto">
              <a:xfrm>
                <a:off x="3875" y="2810"/>
                <a:ext cx="470" cy="145"/>
              </a:xfrm>
              <a:custGeom>
                <a:avLst/>
                <a:gdLst>
                  <a:gd name="T0" fmla="+- 0 4181 3875"/>
                  <a:gd name="T1" fmla="*/ T0 w 470"/>
                  <a:gd name="T2" fmla="+- 0 2919 2810"/>
                  <a:gd name="T3" fmla="*/ 2919 h 145"/>
                  <a:gd name="T4" fmla="+- 0 4133 3875"/>
                  <a:gd name="T5" fmla="*/ T4 w 470"/>
                  <a:gd name="T6" fmla="+- 0 2919 2810"/>
                  <a:gd name="T7" fmla="*/ 2919 h 145"/>
                  <a:gd name="T8" fmla="+- 0 4133 3875"/>
                  <a:gd name="T9" fmla="*/ T8 w 470"/>
                  <a:gd name="T10" fmla="+- 0 2922 2810"/>
                  <a:gd name="T11" fmla="*/ 2922 h 145"/>
                  <a:gd name="T12" fmla="+- 0 4181 3875"/>
                  <a:gd name="T13" fmla="*/ T12 w 470"/>
                  <a:gd name="T14" fmla="+- 0 2922 2810"/>
                  <a:gd name="T15" fmla="*/ 2922 h 145"/>
                  <a:gd name="T16" fmla="+- 0 4181 3875"/>
                  <a:gd name="T17" fmla="*/ T16 w 470"/>
                  <a:gd name="T18" fmla="+- 0 2919 2810"/>
                  <a:gd name="T19" fmla="*/ 2919 h 145"/>
                </a:gdLst>
                <a:ahLst/>
                <a:cxnLst>
                  <a:cxn ang="0">
                    <a:pos x="T1" y="T3"/>
                  </a:cxn>
                  <a:cxn ang="0">
                    <a:pos x="T5" y="T7"/>
                  </a:cxn>
                  <a:cxn ang="0">
                    <a:pos x="T9" y="T11"/>
                  </a:cxn>
                  <a:cxn ang="0">
                    <a:pos x="T13" y="T15"/>
                  </a:cxn>
                  <a:cxn ang="0">
                    <a:pos x="T17" y="T19"/>
                  </a:cxn>
                </a:cxnLst>
                <a:rect l="0" t="0" r="r" b="b"/>
                <a:pathLst>
                  <a:path w="470" h="145">
                    <a:moveTo>
                      <a:pt x="306" y="109"/>
                    </a:moveTo>
                    <a:lnTo>
                      <a:pt x="258" y="109"/>
                    </a:lnTo>
                    <a:lnTo>
                      <a:pt x="258" y="112"/>
                    </a:lnTo>
                    <a:lnTo>
                      <a:pt x="306" y="112"/>
                    </a:lnTo>
                    <a:lnTo>
                      <a:pt x="306"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4" name="Freeform 26"/>
              <p:cNvSpPr>
                <a:spLocks/>
              </p:cNvSpPr>
              <p:nvPr/>
            </p:nvSpPr>
            <p:spPr bwMode="auto">
              <a:xfrm>
                <a:off x="3875" y="2810"/>
                <a:ext cx="470" cy="145"/>
              </a:xfrm>
              <a:custGeom>
                <a:avLst/>
                <a:gdLst>
                  <a:gd name="T0" fmla="+- 0 4238 3875"/>
                  <a:gd name="T1" fmla="*/ T0 w 470"/>
                  <a:gd name="T2" fmla="+- 0 2919 2810"/>
                  <a:gd name="T3" fmla="*/ 2919 h 145"/>
                  <a:gd name="T4" fmla="+- 0 4190 3875"/>
                  <a:gd name="T5" fmla="*/ T4 w 470"/>
                  <a:gd name="T6" fmla="+- 0 2919 2810"/>
                  <a:gd name="T7" fmla="*/ 2919 h 145"/>
                  <a:gd name="T8" fmla="+- 0 4190 3875"/>
                  <a:gd name="T9" fmla="*/ T8 w 470"/>
                  <a:gd name="T10" fmla="+- 0 2922 2810"/>
                  <a:gd name="T11" fmla="*/ 2922 h 145"/>
                  <a:gd name="T12" fmla="+- 0 4238 3875"/>
                  <a:gd name="T13" fmla="*/ T12 w 470"/>
                  <a:gd name="T14" fmla="+- 0 2922 2810"/>
                  <a:gd name="T15" fmla="*/ 2922 h 145"/>
                  <a:gd name="T16" fmla="+- 0 4238 3875"/>
                  <a:gd name="T17" fmla="*/ T16 w 470"/>
                  <a:gd name="T18" fmla="+- 0 2919 2810"/>
                  <a:gd name="T19" fmla="*/ 2919 h 145"/>
                </a:gdLst>
                <a:ahLst/>
                <a:cxnLst>
                  <a:cxn ang="0">
                    <a:pos x="T1" y="T3"/>
                  </a:cxn>
                  <a:cxn ang="0">
                    <a:pos x="T5" y="T7"/>
                  </a:cxn>
                  <a:cxn ang="0">
                    <a:pos x="T9" y="T11"/>
                  </a:cxn>
                  <a:cxn ang="0">
                    <a:pos x="T13" y="T15"/>
                  </a:cxn>
                  <a:cxn ang="0">
                    <a:pos x="T17" y="T19"/>
                  </a:cxn>
                </a:cxnLst>
                <a:rect l="0" t="0" r="r" b="b"/>
                <a:pathLst>
                  <a:path w="470" h="145">
                    <a:moveTo>
                      <a:pt x="363" y="109"/>
                    </a:moveTo>
                    <a:lnTo>
                      <a:pt x="315" y="109"/>
                    </a:lnTo>
                    <a:lnTo>
                      <a:pt x="315" y="112"/>
                    </a:lnTo>
                    <a:lnTo>
                      <a:pt x="363" y="112"/>
                    </a:lnTo>
                    <a:lnTo>
                      <a:pt x="363"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5" name="Freeform 25"/>
              <p:cNvSpPr>
                <a:spLocks/>
              </p:cNvSpPr>
              <p:nvPr/>
            </p:nvSpPr>
            <p:spPr bwMode="auto">
              <a:xfrm>
                <a:off x="3875" y="2810"/>
                <a:ext cx="470" cy="145"/>
              </a:xfrm>
              <a:custGeom>
                <a:avLst/>
                <a:gdLst>
                  <a:gd name="T0" fmla="+- 0 4166 3875"/>
                  <a:gd name="T1" fmla="*/ T0 w 470"/>
                  <a:gd name="T2" fmla="+- 0 2847 2810"/>
                  <a:gd name="T3" fmla="*/ 2847 h 145"/>
                  <a:gd name="T4" fmla="+- 0 4142 3875"/>
                  <a:gd name="T5" fmla="*/ T4 w 470"/>
                  <a:gd name="T6" fmla="+- 0 2847 2810"/>
                  <a:gd name="T7" fmla="*/ 2847 h 145"/>
                  <a:gd name="T8" fmla="+- 0 4144 3875"/>
                  <a:gd name="T9" fmla="*/ T8 w 470"/>
                  <a:gd name="T10" fmla="+- 0 2848 2810"/>
                  <a:gd name="T11" fmla="*/ 2848 h 145"/>
                  <a:gd name="T12" fmla="+- 0 4146 3875"/>
                  <a:gd name="T13" fmla="*/ T12 w 470"/>
                  <a:gd name="T14" fmla="+- 0 2849 2810"/>
                  <a:gd name="T15" fmla="*/ 2849 h 145"/>
                  <a:gd name="T16" fmla="+- 0 4147 3875"/>
                  <a:gd name="T17" fmla="*/ T16 w 470"/>
                  <a:gd name="T18" fmla="+- 0 2851 2810"/>
                  <a:gd name="T19" fmla="*/ 2851 h 145"/>
                  <a:gd name="T20" fmla="+- 0 4148 3875"/>
                  <a:gd name="T21" fmla="*/ T20 w 470"/>
                  <a:gd name="T22" fmla="+- 0 2855 2810"/>
                  <a:gd name="T23" fmla="*/ 2855 h 145"/>
                  <a:gd name="T24" fmla="+- 0 4148 3875"/>
                  <a:gd name="T25" fmla="*/ T24 w 470"/>
                  <a:gd name="T26" fmla="+- 0 2858 2810"/>
                  <a:gd name="T27" fmla="*/ 2858 h 145"/>
                  <a:gd name="T28" fmla="+- 0 4148 3875"/>
                  <a:gd name="T29" fmla="*/ T28 w 470"/>
                  <a:gd name="T30" fmla="+- 0 2909 2810"/>
                  <a:gd name="T31" fmla="*/ 2909 h 145"/>
                  <a:gd name="T32" fmla="+- 0 4147 3875"/>
                  <a:gd name="T33" fmla="*/ T32 w 470"/>
                  <a:gd name="T34" fmla="+- 0 2914 2810"/>
                  <a:gd name="T35" fmla="*/ 2914 h 145"/>
                  <a:gd name="T36" fmla="+- 0 4144 3875"/>
                  <a:gd name="T37" fmla="*/ T36 w 470"/>
                  <a:gd name="T38" fmla="+- 0 2918 2810"/>
                  <a:gd name="T39" fmla="*/ 2918 h 145"/>
                  <a:gd name="T40" fmla="+- 0 4140 3875"/>
                  <a:gd name="T41" fmla="*/ T40 w 470"/>
                  <a:gd name="T42" fmla="+- 0 2919 2810"/>
                  <a:gd name="T43" fmla="*/ 2919 h 145"/>
                  <a:gd name="T44" fmla="+- 0 4176 3875"/>
                  <a:gd name="T45" fmla="*/ T44 w 470"/>
                  <a:gd name="T46" fmla="+- 0 2919 2810"/>
                  <a:gd name="T47" fmla="*/ 2919 h 145"/>
                  <a:gd name="T48" fmla="+- 0 4173 3875"/>
                  <a:gd name="T49" fmla="*/ T48 w 470"/>
                  <a:gd name="T50" fmla="+- 0 2919 2810"/>
                  <a:gd name="T51" fmla="*/ 2919 h 145"/>
                  <a:gd name="T52" fmla="+- 0 4169 3875"/>
                  <a:gd name="T53" fmla="*/ T52 w 470"/>
                  <a:gd name="T54" fmla="+- 0 2917 2810"/>
                  <a:gd name="T55" fmla="*/ 2917 h 145"/>
                  <a:gd name="T56" fmla="+- 0 4168 3875"/>
                  <a:gd name="T57" fmla="*/ T56 w 470"/>
                  <a:gd name="T58" fmla="+- 0 2916 2810"/>
                  <a:gd name="T59" fmla="*/ 2916 h 145"/>
                  <a:gd name="T60" fmla="+- 0 4167 3875"/>
                  <a:gd name="T61" fmla="*/ T60 w 470"/>
                  <a:gd name="T62" fmla="+- 0 2914 2810"/>
                  <a:gd name="T63" fmla="*/ 2914 h 145"/>
                  <a:gd name="T64" fmla="+- 0 4166 3875"/>
                  <a:gd name="T65" fmla="*/ T64 w 470"/>
                  <a:gd name="T66" fmla="+- 0 2912 2810"/>
                  <a:gd name="T67" fmla="*/ 2912 h 145"/>
                  <a:gd name="T68" fmla="+- 0 4166 3875"/>
                  <a:gd name="T69" fmla="*/ T68 w 470"/>
                  <a:gd name="T70" fmla="+- 0 2909 2810"/>
                  <a:gd name="T71" fmla="*/ 2909 h 145"/>
                  <a:gd name="T72" fmla="+- 0 4166 3875"/>
                  <a:gd name="T73" fmla="*/ T72 w 470"/>
                  <a:gd name="T74" fmla="+- 0 2858 2810"/>
                  <a:gd name="T75" fmla="*/ 2858 h 145"/>
                  <a:gd name="T76" fmla="+- 0 4171 3875"/>
                  <a:gd name="T77" fmla="*/ T76 w 470"/>
                  <a:gd name="T78" fmla="+- 0 2853 2810"/>
                  <a:gd name="T79" fmla="*/ 2853 h 145"/>
                  <a:gd name="T80" fmla="+- 0 4166 3875"/>
                  <a:gd name="T81" fmla="*/ T80 w 470"/>
                  <a:gd name="T82" fmla="+- 0 2853 2810"/>
                  <a:gd name="T83" fmla="*/ 2853 h 145"/>
                  <a:gd name="T84" fmla="+- 0 4166 3875"/>
                  <a:gd name="T85" fmla="*/ T84 w 470"/>
                  <a:gd name="T86" fmla="+- 0 2847 2810"/>
                  <a:gd name="T87" fmla="*/ 2847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470" h="145">
                    <a:moveTo>
                      <a:pt x="291" y="37"/>
                    </a:moveTo>
                    <a:lnTo>
                      <a:pt x="267" y="37"/>
                    </a:lnTo>
                    <a:lnTo>
                      <a:pt x="269" y="38"/>
                    </a:lnTo>
                    <a:lnTo>
                      <a:pt x="271" y="39"/>
                    </a:lnTo>
                    <a:lnTo>
                      <a:pt x="272" y="41"/>
                    </a:lnTo>
                    <a:lnTo>
                      <a:pt x="273" y="45"/>
                    </a:lnTo>
                    <a:lnTo>
                      <a:pt x="273" y="48"/>
                    </a:lnTo>
                    <a:lnTo>
                      <a:pt x="273" y="99"/>
                    </a:lnTo>
                    <a:lnTo>
                      <a:pt x="272" y="104"/>
                    </a:lnTo>
                    <a:lnTo>
                      <a:pt x="269" y="108"/>
                    </a:lnTo>
                    <a:lnTo>
                      <a:pt x="265" y="109"/>
                    </a:lnTo>
                    <a:lnTo>
                      <a:pt x="301" y="109"/>
                    </a:lnTo>
                    <a:lnTo>
                      <a:pt x="298" y="109"/>
                    </a:lnTo>
                    <a:lnTo>
                      <a:pt x="294" y="107"/>
                    </a:lnTo>
                    <a:lnTo>
                      <a:pt x="293" y="106"/>
                    </a:lnTo>
                    <a:lnTo>
                      <a:pt x="292" y="104"/>
                    </a:lnTo>
                    <a:lnTo>
                      <a:pt x="291" y="102"/>
                    </a:lnTo>
                    <a:lnTo>
                      <a:pt x="291" y="99"/>
                    </a:lnTo>
                    <a:lnTo>
                      <a:pt x="291" y="48"/>
                    </a:lnTo>
                    <a:lnTo>
                      <a:pt x="296" y="43"/>
                    </a:lnTo>
                    <a:lnTo>
                      <a:pt x="291" y="43"/>
                    </a:lnTo>
                    <a:lnTo>
                      <a:pt x="291"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6" name="Freeform 24"/>
              <p:cNvSpPr>
                <a:spLocks/>
              </p:cNvSpPr>
              <p:nvPr/>
            </p:nvSpPr>
            <p:spPr bwMode="auto">
              <a:xfrm>
                <a:off x="3875" y="2810"/>
                <a:ext cx="470" cy="145"/>
              </a:xfrm>
              <a:custGeom>
                <a:avLst/>
                <a:gdLst>
                  <a:gd name="T0" fmla="+- 0 4220 3875"/>
                  <a:gd name="T1" fmla="*/ T0 w 470"/>
                  <a:gd name="T2" fmla="+- 0 2846 2810"/>
                  <a:gd name="T3" fmla="*/ 2846 h 145"/>
                  <a:gd name="T4" fmla="+- 0 4196 3875"/>
                  <a:gd name="T5" fmla="*/ T4 w 470"/>
                  <a:gd name="T6" fmla="+- 0 2846 2810"/>
                  <a:gd name="T7" fmla="*/ 2846 h 145"/>
                  <a:gd name="T8" fmla="+- 0 4200 3875"/>
                  <a:gd name="T9" fmla="*/ T8 w 470"/>
                  <a:gd name="T10" fmla="+- 0 2848 2810"/>
                  <a:gd name="T11" fmla="*/ 2848 h 145"/>
                  <a:gd name="T12" fmla="+- 0 4205 3875"/>
                  <a:gd name="T13" fmla="*/ T12 w 470"/>
                  <a:gd name="T14" fmla="+- 0 2855 2810"/>
                  <a:gd name="T15" fmla="*/ 2855 h 145"/>
                  <a:gd name="T16" fmla="+- 0 4206 3875"/>
                  <a:gd name="T17" fmla="*/ T16 w 470"/>
                  <a:gd name="T18" fmla="+- 0 2859 2810"/>
                  <a:gd name="T19" fmla="*/ 2859 h 145"/>
                  <a:gd name="T20" fmla="+- 0 4206 3875"/>
                  <a:gd name="T21" fmla="*/ T20 w 470"/>
                  <a:gd name="T22" fmla="+- 0 2911 2810"/>
                  <a:gd name="T23" fmla="*/ 2911 h 145"/>
                  <a:gd name="T24" fmla="+- 0 4205 3875"/>
                  <a:gd name="T25" fmla="*/ T24 w 470"/>
                  <a:gd name="T26" fmla="+- 0 2914 2810"/>
                  <a:gd name="T27" fmla="*/ 2914 h 145"/>
                  <a:gd name="T28" fmla="+- 0 4204 3875"/>
                  <a:gd name="T29" fmla="*/ T28 w 470"/>
                  <a:gd name="T30" fmla="+- 0 2916 2810"/>
                  <a:gd name="T31" fmla="*/ 2916 h 145"/>
                  <a:gd name="T32" fmla="+- 0 4200 3875"/>
                  <a:gd name="T33" fmla="*/ T32 w 470"/>
                  <a:gd name="T34" fmla="+- 0 2918 2810"/>
                  <a:gd name="T35" fmla="*/ 2918 h 145"/>
                  <a:gd name="T36" fmla="+- 0 4197 3875"/>
                  <a:gd name="T37" fmla="*/ T36 w 470"/>
                  <a:gd name="T38" fmla="+- 0 2919 2810"/>
                  <a:gd name="T39" fmla="*/ 2919 h 145"/>
                  <a:gd name="T40" fmla="+- 0 4234 3875"/>
                  <a:gd name="T41" fmla="*/ T40 w 470"/>
                  <a:gd name="T42" fmla="+- 0 2919 2810"/>
                  <a:gd name="T43" fmla="*/ 2919 h 145"/>
                  <a:gd name="T44" fmla="+- 0 4224 3875"/>
                  <a:gd name="T45" fmla="*/ T44 w 470"/>
                  <a:gd name="T46" fmla="+- 0 2859 2810"/>
                  <a:gd name="T47" fmla="*/ 2859 h 145"/>
                  <a:gd name="T48" fmla="+- 0 4223 3875"/>
                  <a:gd name="T49" fmla="*/ T48 w 470"/>
                  <a:gd name="T50" fmla="+- 0 2854 2810"/>
                  <a:gd name="T51" fmla="*/ 2854 h 145"/>
                  <a:gd name="T52" fmla="+- 0 4220 3875"/>
                  <a:gd name="T53" fmla="*/ T52 w 470"/>
                  <a:gd name="T54" fmla="+- 0 2846 2810"/>
                  <a:gd name="T55" fmla="*/ 2846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470" h="145">
                    <a:moveTo>
                      <a:pt x="345" y="36"/>
                    </a:moveTo>
                    <a:lnTo>
                      <a:pt x="321" y="36"/>
                    </a:lnTo>
                    <a:lnTo>
                      <a:pt x="325" y="38"/>
                    </a:lnTo>
                    <a:lnTo>
                      <a:pt x="330" y="45"/>
                    </a:lnTo>
                    <a:lnTo>
                      <a:pt x="331" y="49"/>
                    </a:lnTo>
                    <a:lnTo>
                      <a:pt x="331" y="101"/>
                    </a:lnTo>
                    <a:lnTo>
                      <a:pt x="330" y="104"/>
                    </a:lnTo>
                    <a:lnTo>
                      <a:pt x="329" y="106"/>
                    </a:lnTo>
                    <a:lnTo>
                      <a:pt x="325" y="108"/>
                    </a:lnTo>
                    <a:lnTo>
                      <a:pt x="322" y="109"/>
                    </a:lnTo>
                    <a:lnTo>
                      <a:pt x="359" y="109"/>
                    </a:lnTo>
                    <a:lnTo>
                      <a:pt x="349" y="49"/>
                    </a:lnTo>
                    <a:lnTo>
                      <a:pt x="348" y="44"/>
                    </a:lnTo>
                    <a:lnTo>
                      <a:pt x="345"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7" name="Freeform 23"/>
              <p:cNvSpPr>
                <a:spLocks/>
              </p:cNvSpPr>
              <p:nvPr/>
            </p:nvSpPr>
            <p:spPr bwMode="auto">
              <a:xfrm>
                <a:off x="3875" y="2810"/>
                <a:ext cx="470" cy="145"/>
              </a:xfrm>
              <a:custGeom>
                <a:avLst/>
                <a:gdLst>
                  <a:gd name="T0" fmla="+- 0 4204 3875"/>
                  <a:gd name="T1" fmla="*/ T0 w 470"/>
                  <a:gd name="T2" fmla="+- 0 2835 2810"/>
                  <a:gd name="T3" fmla="*/ 2835 h 145"/>
                  <a:gd name="T4" fmla="+- 0 4188 3875"/>
                  <a:gd name="T5" fmla="*/ T4 w 470"/>
                  <a:gd name="T6" fmla="+- 0 2835 2810"/>
                  <a:gd name="T7" fmla="*/ 2835 h 145"/>
                  <a:gd name="T8" fmla="+- 0 4177 3875"/>
                  <a:gd name="T9" fmla="*/ T8 w 470"/>
                  <a:gd name="T10" fmla="+- 0 2841 2810"/>
                  <a:gd name="T11" fmla="*/ 2841 h 145"/>
                  <a:gd name="T12" fmla="+- 0 4166 3875"/>
                  <a:gd name="T13" fmla="*/ T12 w 470"/>
                  <a:gd name="T14" fmla="+- 0 2853 2810"/>
                  <a:gd name="T15" fmla="*/ 2853 h 145"/>
                  <a:gd name="T16" fmla="+- 0 4171 3875"/>
                  <a:gd name="T17" fmla="*/ T16 w 470"/>
                  <a:gd name="T18" fmla="+- 0 2853 2810"/>
                  <a:gd name="T19" fmla="*/ 2853 h 145"/>
                  <a:gd name="T20" fmla="+- 0 4174 3875"/>
                  <a:gd name="T21" fmla="*/ T20 w 470"/>
                  <a:gd name="T22" fmla="+- 0 2850 2810"/>
                  <a:gd name="T23" fmla="*/ 2850 h 145"/>
                  <a:gd name="T24" fmla="+- 0 4182 3875"/>
                  <a:gd name="T25" fmla="*/ T24 w 470"/>
                  <a:gd name="T26" fmla="+- 0 2846 2810"/>
                  <a:gd name="T27" fmla="*/ 2846 h 145"/>
                  <a:gd name="T28" fmla="+- 0 4220 3875"/>
                  <a:gd name="T29" fmla="*/ T28 w 470"/>
                  <a:gd name="T30" fmla="+- 0 2846 2810"/>
                  <a:gd name="T31" fmla="*/ 2846 h 145"/>
                  <a:gd name="T32" fmla="+- 0 4219 3875"/>
                  <a:gd name="T33" fmla="*/ T32 w 470"/>
                  <a:gd name="T34" fmla="+- 0 2845 2810"/>
                  <a:gd name="T35" fmla="*/ 2845 h 145"/>
                  <a:gd name="T36" fmla="+- 0 4216 3875"/>
                  <a:gd name="T37" fmla="*/ T36 w 470"/>
                  <a:gd name="T38" fmla="+- 0 2841 2810"/>
                  <a:gd name="T39" fmla="*/ 2841 h 145"/>
                  <a:gd name="T40" fmla="+- 0 4208 3875"/>
                  <a:gd name="T41" fmla="*/ T40 w 470"/>
                  <a:gd name="T42" fmla="+- 0 2836 2810"/>
                  <a:gd name="T43" fmla="*/ 2836 h 145"/>
                  <a:gd name="T44" fmla="+- 0 4204 3875"/>
                  <a:gd name="T45" fmla="*/ T44 w 470"/>
                  <a:gd name="T46" fmla="+- 0 2835 2810"/>
                  <a:gd name="T47"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470" h="145">
                    <a:moveTo>
                      <a:pt x="329" y="25"/>
                    </a:moveTo>
                    <a:lnTo>
                      <a:pt x="313" y="25"/>
                    </a:lnTo>
                    <a:lnTo>
                      <a:pt x="302" y="31"/>
                    </a:lnTo>
                    <a:lnTo>
                      <a:pt x="291" y="43"/>
                    </a:lnTo>
                    <a:lnTo>
                      <a:pt x="296" y="43"/>
                    </a:lnTo>
                    <a:lnTo>
                      <a:pt x="299" y="40"/>
                    </a:lnTo>
                    <a:lnTo>
                      <a:pt x="307" y="36"/>
                    </a:lnTo>
                    <a:lnTo>
                      <a:pt x="345" y="36"/>
                    </a:lnTo>
                    <a:lnTo>
                      <a:pt x="344" y="35"/>
                    </a:lnTo>
                    <a:lnTo>
                      <a:pt x="341" y="31"/>
                    </a:lnTo>
                    <a:lnTo>
                      <a:pt x="333" y="26"/>
                    </a:lnTo>
                    <a:lnTo>
                      <a:pt x="329"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8" name="Freeform 22"/>
              <p:cNvSpPr>
                <a:spLocks/>
              </p:cNvSpPr>
              <p:nvPr/>
            </p:nvSpPr>
            <p:spPr bwMode="auto">
              <a:xfrm>
                <a:off x="3875" y="2810"/>
                <a:ext cx="470" cy="145"/>
              </a:xfrm>
              <a:custGeom>
                <a:avLst/>
                <a:gdLst>
                  <a:gd name="T0" fmla="+- 0 4166 3875"/>
                  <a:gd name="T1" fmla="*/ T0 w 470"/>
                  <a:gd name="T2" fmla="+- 0 2835 2810"/>
                  <a:gd name="T3" fmla="*/ 2835 h 145"/>
                  <a:gd name="T4" fmla="+- 0 4161 3875"/>
                  <a:gd name="T5" fmla="*/ T4 w 470"/>
                  <a:gd name="T6" fmla="+- 0 2835 2810"/>
                  <a:gd name="T7" fmla="*/ 2835 h 145"/>
                  <a:gd name="T8" fmla="+- 0 4132 3875"/>
                  <a:gd name="T9" fmla="*/ T8 w 470"/>
                  <a:gd name="T10" fmla="+- 0 2845 2810"/>
                  <a:gd name="T11" fmla="*/ 2845 h 145"/>
                  <a:gd name="T12" fmla="+- 0 4133 3875"/>
                  <a:gd name="T13" fmla="*/ T12 w 470"/>
                  <a:gd name="T14" fmla="+- 0 2849 2810"/>
                  <a:gd name="T15" fmla="*/ 2849 h 145"/>
                  <a:gd name="T16" fmla="+- 0 4136 3875"/>
                  <a:gd name="T17" fmla="*/ T16 w 470"/>
                  <a:gd name="T18" fmla="+- 0 2848 2810"/>
                  <a:gd name="T19" fmla="*/ 2848 h 145"/>
                  <a:gd name="T20" fmla="+- 0 4138 3875"/>
                  <a:gd name="T21" fmla="*/ T20 w 470"/>
                  <a:gd name="T22" fmla="+- 0 2847 2810"/>
                  <a:gd name="T23" fmla="*/ 2847 h 145"/>
                  <a:gd name="T24" fmla="+- 0 4166 3875"/>
                  <a:gd name="T25" fmla="*/ T24 w 470"/>
                  <a:gd name="T26" fmla="+- 0 2847 2810"/>
                  <a:gd name="T27" fmla="*/ 2847 h 145"/>
                  <a:gd name="T28" fmla="+- 0 4166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291" y="25"/>
                    </a:moveTo>
                    <a:lnTo>
                      <a:pt x="286" y="25"/>
                    </a:lnTo>
                    <a:lnTo>
                      <a:pt x="257" y="35"/>
                    </a:lnTo>
                    <a:lnTo>
                      <a:pt x="258" y="39"/>
                    </a:lnTo>
                    <a:lnTo>
                      <a:pt x="261" y="38"/>
                    </a:lnTo>
                    <a:lnTo>
                      <a:pt x="263" y="37"/>
                    </a:lnTo>
                    <a:lnTo>
                      <a:pt x="291" y="37"/>
                    </a:lnTo>
                    <a:lnTo>
                      <a:pt x="29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9" name="Freeform 21"/>
              <p:cNvSpPr>
                <a:spLocks/>
              </p:cNvSpPr>
              <p:nvPr/>
            </p:nvSpPr>
            <p:spPr bwMode="auto">
              <a:xfrm>
                <a:off x="3875" y="2810"/>
                <a:ext cx="470" cy="145"/>
              </a:xfrm>
              <a:custGeom>
                <a:avLst/>
                <a:gdLst>
                  <a:gd name="T0" fmla="+- 0 4274 3875"/>
                  <a:gd name="T1" fmla="*/ T0 w 470"/>
                  <a:gd name="T2" fmla="+- 0 2844 2810"/>
                  <a:gd name="T3" fmla="*/ 2844 h 145"/>
                  <a:gd name="T4" fmla="+- 0 4256 3875"/>
                  <a:gd name="T5" fmla="*/ T4 w 470"/>
                  <a:gd name="T6" fmla="+- 0 2844 2810"/>
                  <a:gd name="T7" fmla="*/ 2844 h 145"/>
                  <a:gd name="T8" fmla="+- 0 4256 3875"/>
                  <a:gd name="T9" fmla="*/ T8 w 470"/>
                  <a:gd name="T10" fmla="+- 0 2908 2810"/>
                  <a:gd name="T11" fmla="*/ 2908 h 145"/>
                  <a:gd name="T12" fmla="+- 0 4271 3875"/>
                  <a:gd name="T13" fmla="*/ T12 w 470"/>
                  <a:gd name="T14" fmla="+- 0 2924 2810"/>
                  <a:gd name="T15" fmla="*/ 2924 h 145"/>
                  <a:gd name="T16" fmla="+- 0 4280 3875"/>
                  <a:gd name="T17" fmla="*/ T16 w 470"/>
                  <a:gd name="T18" fmla="+- 0 2924 2810"/>
                  <a:gd name="T19" fmla="*/ 2924 h 145"/>
                  <a:gd name="T20" fmla="+- 0 4284 3875"/>
                  <a:gd name="T21" fmla="*/ T20 w 470"/>
                  <a:gd name="T22" fmla="+- 0 2922 2810"/>
                  <a:gd name="T23" fmla="*/ 2922 h 145"/>
                  <a:gd name="T24" fmla="+- 0 4293 3875"/>
                  <a:gd name="T25" fmla="*/ T24 w 470"/>
                  <a:gd name="T26" fmla="+- 0 2916 2810"/>
                  <a:gd name="T27" fmla="*/ 2916 h 145"/>
                  <a:gd name="T28" fmla="+- 0 4296 3875"/>
                  <a:gd name="T29" fmla="*/ T28 w 470"/>
                  <a:gd name="T30" fmla="+- 0 2913 2810"/>
                  <a:gd name="T31" fmla="*/ 2913 h 145"/>
                  <a:gd name="T32" fmla="+- 0 4280 3875"/>
                  <a:gd name="T33" fmla="*/ T32 w 470"/>
                  <a:gd name="T34" fmla="+- 0 2913 2810"/>
                  <a:gd name="T35" fmla="*/ 2913 h 145"/>
                  <a:gd name="T36" fmla="+- 0 4278 3875"/>
                  <a:gd name="T37" fmla="*/ T36 w 470"/>
                  <a:gd name="T38" fmla="+- 0 2912 2810"/>
                  <a:gd name="T39" fmla="*/ 2912 h 145"/>
                  <a:gd name="T40" fmla="+- 0 4274 3875"/>
                  <a:gd name="T41" fmla="*/ T40 w 470"/>
                  <a:gd name="T42" fmla="+- 0 2908 2810"/>
                  <a:gd name="T43" fmla="*/ 2908 h 145"/>
                  <a:gd name="T44" fmla="+- 0 4274 3875"/>
                  <a:gd name="T45" fmla="*/ T44 w 470"/>
                  <a:gd name="T46" fmla="+- 0 2904 2810"/>
                  <a:gd name="T47" fmla="*/ 2904 h 145"/>
                  <a:gd name="T48" fmla="+- 0 4274 3875"/>
                  <a:gd name="T49" fmla="*/ T48 w 470"/>
                  <a:gd name="T50" fmla="+- 0 2844 2810"/>
                  <a:gd name="T51" fmla="*/ 2844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399" y="34"/>
                    </a:moveTo>
                    <a:lnTo>
                      <a:pt x="381" y="34"/>
                    </a:lnTo>
                    <a:lnTo>
                      <a:pt x="381" y="98"/>
                    </a:lnTo>
                    <a:lnTo>
                      <a:pt x="396" y="114"/>
                    </a:lnTo>
                    <a:lnTo>
                      <a:pt x="405" y="114"/>
                    </a:lnTo>
                    <a:lnTo>
                      <a:pt x="409" y="112"/>
                    </a:lnTo>
                    <a:lnTo>
                      <a:pt x="418" y="106"/>
                    </a:lnTo>
                    <a:lnTo>
                      <a:pt x="421" y="103"/>
                    </a:lnTo>
                    <a:lnTo>
                      <a:pt x="405" y="103"/>
                    </a:lnTo>
                    <a:lnTo>
                      <a:pt x="403" y="102"/>
                    </a:lnTo>
                    <a:lnTo>
                      <a:pt x="399" y="98"/>
                    </a:lnTo>
                    <a:lnTo>
                      <a:pt x="399" y="94"/>
                    </a:lnTo>
                    <a:lnTo>
                      <a:pt x="399"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0" name="Freeform 20"/>
              <p:cNvSpPr>
                <a:spLocks/>
              </p:cNvSpPr>
              <p:nvPr/>
            </p:nvSpPr>
            <p:spPr bwMode="auto">
              <a:xfrm>
                <a:off x="3875" y="2810"/>
                <a:ext cx="470" cy="145"/>
              </a:xfrm>
              <a:custGeom>
                <a:avLst/>
                <a:gdLst>
                  <a:gd name="T0" fmla="+- 0 4299 3875"/>
                  <a:gd name="T1" fmla="*/ T0 w 470"/>
                  <a:gd name="T2" fmla="+- 0 2905 2810"/>
                  <a:gd name="T3" fmla="*/ 2905 h 145"/>
                  <a:gd name="T4" fmla="+- 0 4295 3875"/>
                  <a:gd name="T5" fmla="*/ T4 w 470"/>
                  <a:gd name="T6" fmla="+- 0 2905 2810"/>
                  <a:gd name="T7" fmla="*/ 2905 h 145"/>
                  <a:gd name="T8" fmla="+- 0 4294 3875"/>
                  <a:gd name="T9" fmla="*/ T8 w 470"/>
                  <a:gd name="T10" fmla="+- 0 2908 2810"/>
                  <a:gd name="T11" fmla="*/ 2908 h 145"/>
                  <a:gd name="T12" fmla="+- 0 4292 3875"/>
                  <a:gd name="T13" fmla="*/ T12 w 470"/>
                  <a:gd name="T14" fmla="+- 0 2910 2810"/>
                  <a:gd name="T15" fmla="*/ 2910 h 145"/>
                  <a:gd name="T16" fmla="+- 0 4288 3875"/>
                  <a:gd name="T17" fmla="*/ T16 w 470"/>
                  <a:gd name="T18" fmla="+- 0 2912 2810"/>
                  <a:gd name="T19" fmla="*/ 2912 h 145"/>
                  <a:gd name="T20" fmla="+- 0 4286 3875"/>
                  <a:gd name="T21" fmla="*/ T20 w 470"/>
                  <a:gd name="T22" fmla="+- 0 2913 2810"/>
                  <a:gd name="T23" fmla="*/ 2913 h 145"/>
                  <a:gd name="T24" fmla="+- 0 4296 3875"/>
                  <a:gd name="T25" fmla="*/ T24 w 470"/>
                  <a:gd name="T26" fmla="+- 0 2913 2810"/>
                  <a:gd name="T27" fmla="*/ 2913 h 145"/>
                  <a:gd name="T28" fmla="+- 0 4297 3875"/>
                  <a:gd name="T29" fmla="*/ T28 w 470"/>
                  <a:gd name="T30" fmla="+- 0 2912 2810"/>
                  <a:gd name="T31" fmla="*/ 2912 h 145"/>
                  <a:gd name="T32" fmla="+- 0 4299 3875"/>
                  <a:gd name="T33" fmla="*/ T32 w 470"/>
                  <a:gd name="T34" fmla="+- 0 2905 2810"/>
                  <a:gd name="T35" fmla="*/ 290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424" y="95"/>
                    </a:moveTo>
                    <a:lnTo>
                      <a:pt x="420" y="95"/>
                    </a:lnTo>
                    <a:lnTo>
                      <a:pt x="419" y="98"/>
                    </a:lnTo>
                    <a:lnTo>
                      <a:pt x="417" y="100"/>
                    </a:lnTo>
                    <a:lnTo>
                      <a:pt x="413" y="102"/>
                    </a:lnTo>
                    <a:lnTo>
                      <a:pt x="411" y="103"/>
                    </a:lnTo>
                    <a:lnTo>
                      <a:pt x="421" y="103"/>
                    </a:lnTo>
                    <a:lnTo>
                      <a:pt x="422" y="102"/>
                    </a:lnTo>
                    <a:lnTo>
                      <a:pt x="424" y="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1" name="Freeform 19"/>
              <p:cNvSpPr>
                <a:spLocks/>
              </p:cNvSpPr>
              <p:nvPr/>
            </p:nvSpPr>
            <p:spPr bwMode="auto">
              <a:xfrm>
                <a:off x="3875" y="2810"/>
                <a:ext cx="470" cy="145"/>
              </a:xfrm>
              <a:custGeom>
                <a:avLst/>
                <a:gdLst>
                  <a:gd name="T0" fmla="+- 0 4274 3875"/>
                  <a:gd name="T1" fmla="*/ T0 w 470"/>
                  <a:gd name="T2" fmla="+- 0 2810 2810"/>
                  <a:gd name="T3" fmla="*/ 2810 h 145"/>
                  <a:gd name="T4" fmla="+- 0 4270 3875"/>
                  <a:gd name="T5" fmla="*/ T4 w 470"/>
                  <a:gd name="T6" fmla="+- 0 2810 2810"/>
                  <a:gd name="T7" fmla="*/ 2810 h 145"/>
                  <a:gd name="T8" fmla="+- 0 4267 3875"/>
                  <a:gd name="T9" fmla="*/ T8 w 470"/>
                  <a:gd name="T10" fmla="+- 0 2816 2810"/>
                  <a:gd name="T11" fmla="*/ 2816 h 145"/>
                  <a:gd name="T12" fmla="+- 0 4265 3875"/>
                  <a:gd name="T13" fmla="*/ T12 w 470"/>
                  <a:gd name="T14" fmla="+- 0 2820 2810"/>
                  <a:gd name="T15" fmla="*/ 2820 h 145"/>
                  <a:gd name="T16" fmla="+- 0 4241 3875"/>
                  <a:gd name="T17" fmla="*/ T16 w 470"/>
                  <a:gd name="T18" fmla="+- 0 2841 2810"/>
                  <a:gd name="T19" fmla="*/ 2841 h 145"/>
                  <a:gd name="T20" fmla="+- 0 4241 3875"/>
                  <a:gd name="T21" fmla="*/ T20 w 470"/>
                  <a:gd name="T22" fmla="+- 0 2844 2810"/>
                  <a:gd name="T23" fmla="*/ 2844 h 145"/>
                  <a:gd name="T24" fmla="+- 0 4296 3875"/>
                  <a:gd name="T25" fmla="*/ T24 w 470"/>
                  <a:gd name="T26" fmla="+- 0 2844 2810"/>
                  <a:gd name="T27" fmla="*/ 2844 h 145"/>
                  <a:gd name="T28" fmla="+- 0 4296 3875"/>
                  <a:gd name="T29" fmla="*/ T28 w 470"/>
                  <a:gd name="T30" fmla="+- 0 2838 2810"/>
                  <a:gd name="T31" fmla="*/ 2838 h 145"/>
                  <a:gd name="T32" fmla="+- 0 4274 3875"/>
                  <a:gd name="T33" fmla="*/ T32 w 470"/>
                  <a:gd name="T34" fmla="+- 0 2838 2810"/>
                  <a:gd name="T35" fmla="*/ 2838 h 145"/>
                  <a:gd name="T36" fmla="+- 0 4274 3875"/>
                  <a:gd name="T37" fmla="*/ T36 w 470"/>
                  <a:gd name="T38" fmla="+- 0 2810 2810"/>
                  <a:gd name="T39" fmla="*/ 2810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470" h="145">
                    <a:moveTo>
                      <a:pt x="399" y="0"/>
                    </a:moveTo>
                    <a:lnTo>
                      <a:pt x="395" y="0"/>
                    </a:lnTo>
                    <a:lnTo>
                      <a:pt x="392" y="6"/>
                    </a:lnTo>
                    <a:lnTo>
                      <a:pt x="390" y="10"/>
                    </a:lnTo>
                    <a:lnTo>
                      <a:pt x="366" y="31"/>
                    </a:lnTo>
                    <a:lnTo>
                      <a:pt x="366" y="34"/>
                    </a:lnTo>
                    <a:lnTo>
                      <a:pt x="421" y="34"/>
                    </a:lnTo>
                    <a:lnTo>
                      <a:pt x="421" y="28"/>
                    </a:lnTo>
                    <a:lnTo>
                      <a:pt x="399" y="28"/>
                    </a:lnTo>
                    <a:lnTo>
                      <a:pt x="39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2" name="Freeform 18"/>
              <p:cNvSpPr>
                <a:spLocks/>
              </p:cNvSpPr>
              <p:nvPr/>
            </p:nvSpPr>
            <p:spPr bwMode="auto">
              <a:xfrm>
                <a:off x="3875" y="2810"/>
                <a:ext cx="470" cy="145"/>
              </a:xfrm>
              <a:custGeom>
                <a:avLst/>
                <a:gdLst>
                  <a:gd name="T0" fmla="+- 0 4344 3875"/>
                  <a:gd name="T1" fmla="*/ T0 w 470"/>
                  <a:gd name="T2" fmla="+- 0 2922 2810"/>
                  <a:gd name="T3" fmla="*/ 2922 h 145"/>
                  <a:gd name="T4" fmla="+- 0 4334 3875"/>
                  <a:gd name="T5" fmla="*/ T4 w 470"/>
                  <a:gd name="T6" fmla="+- 0 2922 2810"/>
                  <a:gd name="T7" fmla="*/ 2922 h 145"/>
                  <a:gd name="T8" fmla="+- 0 4334 3875"/>
                  <a:gd name="T9" fmla="*/ T8 w 470"/>
                  <a:gd name="T10" fmla="+- 0 2922 2810"/>
                  <a:gd name="T11" fmla="*/ 2922 h 145"/>
                  <a:gd name="T12" fmla="+- 0 4335 3875"/>
                  <a:gd name="T13" fmla="*/ T12 w 470"/>
                  <a:gd name="T14" fmla="+- 0 2924 2810"/>
                  <a:gd name="T15" fmla="*/ 2924 h 145"/>
                  <a:gd name="T16" fmla="+- 0 4335 3875"/>
                  <a:gd name="T17" fmla="*/ T16 w 470"/>
                  <a:gd name="T18" fmla="+- 0 2925 2810"/>
                  <a:gd name="T19" fmla="*/ 2925 h 145"/>
                  <a:gd name="T20" fmla="+- 0 4335 3875"/>
                  <a:gd name="T21" fmla="*/ T20 w 470"/>
                  <a:gd name="T22" fmla="+- 0 2931 2810"/>
                  <a:gd name="T23" fmla="*/ 2931 h 145"/>
                  <a:gd name="T24" fmla="+- 0 4333 3875"/>
                  <a:gd name="T25" fmla="*/ T24 w 470"/>
                  <a:gd name="T26" fmla="+- 0 2936 2810"/>
                  <a:gd name="T27" fmla="*/ 2936 h 145"/>
                  <a:gd name="T28" fmla="+- 0 4325 3875"/>
                  <a:gd name="T29" fmla="*/ T28 w 470"/>
                  <a:gd name="T30" fmla="+- 0 2944 2810"/>
                  <a:gd name="T31" fmla="*/ 2944 h 145"/>
                  <a:gd name="T32" fmla="+- 0 4320 3875"/>
                  <a:gd name="T33" fmla="*/ T32 w 470"/>
                  <a:gd name="T34" fmla="+- 0 2948 2810"/>
                  <a:gd name="T35" fmla="*/ 2948 h 145"/>
                  <a:gd name="T36" fmla="+- 0 4313 3875"/>
                  <a:gd name="T37" fmla="*/ T36 w 470"/>
                  <a:gd name="T38" fmla="+- 0 2950 2810"/>
                  <a:gd name="T39" fmla="*/ 2950 h 145"/>
                  <a:gd name="T40" fmla="+- 0 4313 3875"/>
                  <a:gd name="T41" fmla="*/ T40 w 470"/>
                  <a:gd name="T42" fmla="+- 0 2954 2810"/>
                  <a:gd name="T43" fmla="*/ 2954 h 145"/>
                  <a:gd name="T44" fmla="+- 0 4324 3875"/>
                  <a:gd name="T45" fmla="*/ T44 w 470"/>
                  <a:gd name="T46" fmla="+- 0 2951 2810"/>
                  <a:gd name="T47" fmla="*/ 2951 h 145"/>
                  <a:gd name="T48" fmla="+- 0 4332 3875"/>
                  <a:gd name="T49" fmla="*/ T48 w 470"/>
                  <a:gd name="T50" fmla="+- 0 2946 2810"/>
                  <a:gd name="T51" fmla="*/ 2946 h 145"/>
                  <a:gd name="T52" fmla="+- 0 4342 3875"/>
                  <a:gd name="T53" fmla="*/ T52 w 470"/>
                  <a:gd name="T54" fmla="+- 0 2936 2810"/>
                  <a:gd name="T55" fmla="*/ 2936 h 145"/>
                  <a:gd name="T56" fmla="+- 0 4344 3875"/>
                  <a:gd name="T57" fmla="*/ T56 w 470"/>
                  <a:gd name="T58" fmla="+- 0 2930 2810"/>
                  <a:gd name="T59" fmla="*/ 2930 h 145"/>
                  <a:gd name="T60" fmla="+- 0 4344 3875"/>
                  <a:gd name="T61" fmla="*/ T60 w 470"/>
                  <a:gd name="T62" fmla="+- 0 2922 2810"/>
                  <a:gd name="T63" fmla="*/ 2922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470" h="145">
                    <a:moveTo>
                      <a:pt x="469" y="112"/>
                    </a:moveTo>
                    <a:lnTo>
                      <a:pt x="459" y="112"/>
                    </a:lnTo>
                    <a:lnTo>
                      <a:pt x="460" y="114"/>
                    </a:lnTo>
                    <a:lnTo>
                      <a:pt x="460" y="115"/>
                    </a:lnTo>
                    <a:lnTo>
                      <a:pt x="460" y="121"/>
                    </a:lnTo>
                    <a:lnTo>
                      <a:pt x="458" y="126"/>
                    </a:lnTo>
                    <a:lnTo>
                      <a:pt x="450" y="134"/>
                    </a:lnTo>
                    <a:lnTo>
                      <a:pt x="445" y="138"/>
                    </a:lnTo>
                    <a:lnTo>
                      <a:pt x="438" y="140"/>
                    </a:lnTo>
                    <a:lnTo>
                      <a:pt x="438" y="144"/>
                    </a:lnTo>
                    <a:lnTo>
                      <a:pt x="449" y="141"/>
                    </a:lnTo>
                    <a:lnTo>
                      <a:pt x="457" y="136"/>
                    </a:lnTo>
                    <a:lnTo>
                      <a:pt x="467" y="126"/>
                    </a:lnTo>
                    <a:lnTo>
                      <a:pt x="469" y="120"/>
                    </a:lnTo>
                    <a:lnTo>
                      <a:pt x="469"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3" name="Freeform 17"/>
              <p:cNvSpPr>
                <a:spLocks/>
              </p:cNvSpPr>
              <p:nvPr/>
            </p:nvSpPr>
            <p:spPr bwMode="auto">
              <a:xfrm>
                <a:off x="3875" y="2810"/>
                <a:ext cx="470" cy="145"/>
              </a:xfrm>
              <a:custGeom>
                <a:avLst/>
                <a:gdLst>
                  <a:gd name="T0" fmla="+- 0 4331 3875"/>
                  <a:gd name="T1" fmla="*/ T0 w 470"/>
                  <a:gd name="T2" fmla="+- 0 2904 2810"/>
                  <a:gd name="T3" fmla="*/ 2904 h 145"/>
                  <a:gd name="T4" fmla="+- 0 4322 3875"/>
                  <a:gd name="T5" fmla="*/ T4 w 470"/>
                  <a:gd name="T6" fmla="+- 0 2904 2810"/>
                  <a:gd name="T7" fmla="*/ 2904 h 145"/>
                  <a:gd name="T8" fmla="+- 0 4319 3875"/>
                  <a:gd name="T9" fmla="*/ T8 w 470"/>
                  <a:gd name="T10" fmla="+- 0 2905 2810"/>
                  <a:gd name="T11" fmla="*/ 2905 h 145"/>
                  <a:gd name="T12" fmla="+- 0 4314 3875"/>
                  <a:gd name="T13" fmla="*/ T12 w 470"/>
                  <a:gd name="T14" fmla="+- 0 2909 2810"/>
                  <a:gd name="T15" fmla="*/ 2909 h 145"/>
                  <a:gd name="T16" fmla="+- 0 4313 3875"/>
                  <a:gd name="T17" fmla="*/ T16 w 470"/>
                  <a:gd name="T18" fmla="+- 0 2912 2810"/>
                  <a:gd name="T19" fmla="*/ 2912 h 145"/>
                  <a:gd name="T20" fmla="+- 0 4313 3875"/>
                  <a:gd name="T21" fmla="*/ T20 w 470"/>
                  <a:gd name="T22" fmla="+- 0 2918 2810"/>
                  <a:gd name="T23" fmla="*/ 2918 h 145"/>
                  <a:gd name="T24" fmla="+- 0 4314 3875"/>
                  <a:gd name="T25" fmla="*/ T24 w 470"/>
                  <a:gd name="T26" fmla="+- 0 2920 2810"/>
                  <a:gd name="T27" fmla="*/ 2920 h 145"/>
                  <a:gd name="T28" fmla="+- 0 4318 3875"/>
                  <a:gd name="T29" fmla="*/ T28 w 470"/>
                  <a:gd name="T30" fmla="+- 0 2924 2810"/>
                  <a:gd name="T31" fmla="*/ 2924 h 145"/>
                  <a:gd name="T32" fmla="+- 0 4320 3875"/>
                  <a:gd name="T33" fmla="*/ T32 w 470"/>
                  <a:gd name="T34" fmla="+- 0 2925 2810"/>
                  <a:gd name="T35" fmla="*/ 2925 h 145"/>
                  <a:gd name="T36" fmla="+- 0 4325 3875"/>
                  <a:gd name="T37" fmla="*/ T36 w 470"/>
                  <a:gd name="T38" fmla="+- 0 2925 2810"/>
                  <a:gd name="T39" fmla="*/ 2925 h 145"/>
                  <a:gd name="T40" fmla="+- 0 4327 3875"/>
                  <a:gd name="T41" fmla="*/ T40 w 470"/>
                  <a:gd name="T42" fmla="+- 0 2925 2810"/>
                  <a:gd name="T43" fmla="*/ 2925 h 145"/>
                  <a:gd name="T44" fmla="+- 0 4331 3875"/>
                  <a:gd name="T45" fmla="*/ T44 w 470"/>
                  <a:gd name="T46" fmla="+- 0 2923 2810"/>
                  <a:gd name="T47" fmla="*/ 2923 h 145"/>
                  <a:gd name="T48" fmla="+- 0 4332 3875"/>
                  <a:gd name="T49" fmla="*/ T48 w 470"/>
                  <a:gd name="T50" fmla="+- 0 2922 2810"/>
                  <a:gd name="T51" fmla="*/ 2922 h 145"/>
                  <a:gd name="T52" fmla="+- 0 4344 3875"/>
                  <a:gd name="T53" fmla="*/ T52 w 470"/>
                  <a:gd name="T54" fmla="+- 0 2922 2810"/>
                  <a:gd name="T55" fmla="*/ 2922 h 145"/>
                  <a:gd name="T56" fmla="+- 0 4344 3875"/>
                  <a:gd name="T57" fmla="*/ T56 w 470"/>
                  <a:gd name="T58" fmla="+- 0 2917 2810"/>
                  <a:gd name="T59" fmla="*/ 2917 h 145"/>
                  <a:gd name="T60" fmla="+- 0 4342 3875"/>
                  <a:gd name="T61" fmla="*/ T60 w 470"/>
                  <a:gd name="T62" fmla="+- 0 2913 2810"/>
                  <a:gd name="T63" fmla="*/ 2913 h 145"/>
                  <a:gd name="T64" fmla="+- 0 4335 3875"/>
                  <a:gd name="T65" fmla="*/ T64 w 470"/>
                  <a:gd name="T66" fmla="+- 0 2906 2810"/>
                  <a:gd name="T67" fmla="*/ 2906 h 145"/>
                  <a:gd name="T68" fmla="+- 0 4331 3875"/>
                  <a:gd name="T69" fmla="*/ T68 w 470"/>
                  <a:gd name="T70" fmla="+- 0 2904 2810"/>
                  <a:gd name="T71" fmla="*/ 2904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470" h="145">
                    <a:moveTo>
                      <a:pt x="456" y="94"/>
                    </a:moveTo>
                    <a:lnTo>
                      <a:pt x="447" y="94"/>
                    </a:lnTo>
                    <a:lnTo>
                      <a:pt x="444" y="95"/>
                    </a:lnTo>
                    <a:lnTo>
                      <a:pt x="439" y="99"/>
                    </a:lnTo>
                    <a:lnTo>
                      <a:pt x="438" y="102"/>
                    </a:lnTo>
                    <a:lnTo>
                      <a:pt x="438" y="108"/>
                    </a:lnTo>
                    <a:lnTo>
                      <a:pt x="439" y="110"/>
                    </a:lnTo>
                    <a:lnTo>
                      <a:pt x="443" y="114"/>
                    </a:lnTo>
                    <a:lnTo>
                      <a:pt x="445" y="115"/>
                    </a:lnTo>
                    <a:lnTo>
                      <a:pt x="450" y="115"/>
                    </a:lnTo>
                    <a:lnTo>
                      <a:pt x="452" y="115"/>
                    </a:lnTo>
                    <a:lnTo>
                      <a:pt x="456" y="113"/>
                    </a:lnTo>
                    <a:lnTo>
                      <a:pt x="457" y="112"/>
                    </a:lnTo>
                    <a:lnTo>
                      <a:pt x="469" y="112"/>
                    </a:lnTo>
                    <a:lnTo>
                      <a:pt x="469" y="107"/>
                    </a:lnTo>
                    <a:lnTo>
                      <a:pt x="467" y="103"/>
                    </a:lnTo>
                    <a:lnTo>
                      <a:pt x="460" y="96"/>
                    </a:lnTo>
                    <a:lnTo>
                      <a:pt x="456" y="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154" name="Picture 15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982" y="3027"/>
                <a:ext cx="15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Picture 15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150" y="3023"/>
                <a:ext cx="1910"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6" name="Picture 155"/>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163" y="3261"/>
                <a:ext cx="50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7" name="Picture 15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72" y="2721"/>
                <a:ext cx="2165"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8" name="Picture 15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583" y="2862"/>
                <a:ext cx="93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9" name="Picture 158"/>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643" y="2858"/>
                <a:ext cx="84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 name="Picture 159"/>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490" y="467"/>
                <a:ext cx="1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Picture 160"/>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358" y="1449"/>
                <a:ext cx="34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Picture 16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168" y="1449"/>
                <a:ext cx="451"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 name="Text Box 7"/>
              <p:cNvSpPr txBox="1">
                <a:spLocks noChangeArrowheads="1"/>
              </p:cNvSpPr>
              <p:nvPr/>
            </p:nvSpPr>
            <p:spPr bwMode="auto">
              <a:xfrm>
                <a:off x="7490" y="466"/>
                <a:ext cx="18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4" name="Text Box 6"/>
              <p:cNvSpPr txBox="1">
                <a:spLocks noChangeArrowheads="1"/>
              </p:cNvSpPr>
              <p:nvPr/>
            </p:nvSpPr>
            <p:spPr bwMode="auto">
              <a:xfrm>
                <a:off x="1324" y="1560"/>
                <a:ext cx="729"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2000" spc="-15"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5" name="Text Box 5"/>
              <p:cNvSpPr txBox="1">
                <a:spLocks noChangeArrowheads="1"/>
              </p:cNvSpPr>
              <p:nvPr/>
            </p:nvSpPr>
            <p:spPr bwMode="auto">
              <a:xfrm>
                <a:off x="6156" y="1508"/>
                <a:ext cx="903"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2000" spc="-1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YES</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6" name="Text Box 4"/>
              <p:cNvSpPr txBox="1">
                <a:spLocks noChangeArrowheads="1"/>
              </p:cNvSpPr>
              <p:nvPr/>
            </p:nvSpPr>
            <p:spPr bwMode="auto">
              <a:xfrm>
                <a:off x="1068" y="3597"/>
                <a:ext cx="815"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95"/>
                  </a:lnSpc>
                </a:pPr>
                <a:r>
                  <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Block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 name="Rectangle 1"/>
          <p:cNvSpPr/>
          <p:nvPr/>
        </p:nvSpPr>
        <p:spPr>
          <a:xfrm>
            <a:off x="809213" y="1660904"/>
            <a:ext cx="8229600" cy="369332"/>
          </a:xfrm>
          <a:prstGeom prst="rect">
            <a:avLst/>
          </a:prstGeom>
        </p:spPr>
        <p:txBody>
          <a:bodyPr wrap="square">
            <a:spAutoFit/>
          </a:bodyPr>
          <a:lstStyle/>
          <a:p>
            <a:pPr algn="ctr"/>
            <a:r>
              <a:rPr lang="en-US" b="1" dirty="0">
                <a:solidFill>
                  <a:schemeClr val="bg1"/>
                </a:solidFill>
                <a:latin typeface="Arial Black" panose="020B0A04020102020204" pitchFamily="34" charset="0"/>
              </a:rPr>
              <a:t>Diagram of the Consensus Based Decision Making process:</a:t>
            </a:r>
          </a:p>
        </p:txBody>
      </p:sp>
      <p:sp>
        <p:nvSpPr>
          <p:cNvPr id="3" name="Slide Number Placeholder 2"/>
          <p:cNvSpPr>
            <a:spLocks noGrp="1"/>
          </p:cNvSpPr>
          <p:nvPr>
            <p:ph type="sldNum" sz="quarter" idx="12"/>
          </p:nvPr>
        </p:nvSpPr>
        <p:spPr/>
        <p:txBody>
          <a:bodyPr/>
          <a:lstStyle/>
          <a:p>
            <a:fld id="{1784A3B5-0123-4D17-8C25-250C6BCE6077}" type="slidenum">
              <a:rPr lang="en-US" smtClean="0"/>
              <a:pPr/>
              <a:t>4</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990600" y="457200"/>
            <a:ext cx="7391400" cy="1676400"/>
            <a:chOff x="2165" y="1546"/>
            <a:chExt cx="5237" cy="1186"/>
          </a:xfrm>
        </p:grpSpPr>
        <p:sp>
          <p:nvSpPr>
            <p:cNvPr id="3" name="Freeform 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Freeform 4"/>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2190" y="2056"/>
              <a:ext cx="5055" cy="62"/>
            </a:xfrm>
            <a:custGeom>
              <a:avLst/>
              <a:gdLst>
                <a:gd name="T0" fmla="+- 0 2190 2190"/>
                <a:gd name="T1" fmla="*/ T0 w 5055"/>
                <a:gd name="T2" fmla="+- 0 2118 2056"/>
                <a:gd name="T3" fmla="*/ 2118 h 62"/>
                <a:gd name="T4" fmla="+- 0 7245 2190"/>
                <a:gd name="T5" fmla="*/ T4 w 5055"/>
                <a:gd name="T6" fmla="+- 0 2118 2056"/>
                <a:gd name="T7" fmla="*/ 2118 h 62"/>
                <a:gd name="T8" fmla="+- 0 7245 2190"/>
                <a:gd name="T9" fmla="*/ T8 w 5055"/>
                <a:gd name="T10" fmla="+- 0 2056 2056"/>
                <a:gd name="T11" fmla="*/ 2056 h 62"/>
                <a:gd name="T12" fmla="+- 0 2190 2190"/>
                <a:gd name="T13" fmla="*/ T12 w 5055"/>
                <a:gd name="T14" fmla="+- 0 2056 2056"/>
                <a:gd name="T15" fmla="*/ 2056 h 62"/>
                <a:gd name="T16" fmla="+- 0 2190 2190"/>
                <a:gd name="T17" fmla="*/ T16 w 5055"/>
                <a:gd name="T18" fmla="+- 0 2118 2056"/>
                <a:gd name="T19" fmla="*/ 2118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4" y="1940"/>
              <a:ext cx="261" cy="244"/>
            </a:xfrm>
            <a:custGeom>
              <a:avLst/>
              <a:gdLst>
                <a:gd name="T0" fmla="+- 0 7114 7114"/>
                <a:gd name="T1" fmla="*/ T0 w 261"/>
                <a:gd name="T2" fmla="+- 0 2184 1940"/>
                <a:gd name="T3" fmla="*/ 2184 h 244"/>
                <a:gd name="T4" fmla="+- 0 7375 7114"/>
                <a:gd name="T5" fmla="*/ T4 w 261"/>
                <a:gd name="T6" fmla="+- 0 2184 1940"/>
                <a:gd name="T7" fmla="*/ 2184 h 244"/>
                <a:gd name="T8" fmla="+- 0 7375 7114"/>
                <a:gd name="T9" fmla="*/ T8 w 261"/>
                <a:gd name="T10" fmla="+- 0 1940 1940"/>
                <a:gd name="T11" fmla="*/ 1940 h 244"/>
                <a:gd name="T12" fmla="+- 0 7114 7114"/>
                <a:gd name="T13" fmla="*/ T12 w 261"/>
                <a:gd name="T14" fmla="+- 0 1940 1940"/>
                <a:gd name="T15" fmla="*/ 1940 h 244"/>
                <a:gd name="T16" fmla="+- 0 7114 7114"/>
                <a:gd name="T17" fmla="*/ T16 w 261"/>
                <a:gd name="T18" fmla="+- 0 2184 1940"/>
                <a:gd name="T19" fmla="*/ 2184 h 244"/>
              </a:gdLst>
              <a:ahLst/>
              <a:cxnLst>
                <a:cxn ang="0">
                  <a:pos x="T1" y="T3"/>
                </a:cxn>
                <a:cxn ang="0">
                  <a:pos x="T5" y="T7"/>
                </a:cxn>
                <a:cxn ang="0">
                  <a:pos x="T9" y="T11"/>
                </a:cxn>
                <a:cxn ang="0">
                  <a:pos x="T13" y="T15"/>
                </a:cxn>
                <a:cxn ang="0">
                  <a:pos x="T17" y="T19"/>
                </a:cxn>
              </a:cxnLst>
              <a:rect l="0" t="0" r="r" b="b"/>
              <a:pathLst>
                <a:path w="261" h="244">
                  <a:moveTo>
                    <a:pt x="0" y="244"/>
                  </a:moveTo>
                  <a:lnTo>
                    <a:pt x="261" y="244"/>
                  </a:lnTo>
                  <a:lnTo>
                    <a:pt x="261" y="0"/>
                  </a:lnTo>
                  <a:lnTo>
                    <a:pt x="0" y="0"/>
                  </a:lnTo>
                  <a:lnTo>
                    <a:pt x="0" y="24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7115" y="1941"/>
              <a:ext cx="262" cy="245"/>
            </a:xfrm>
            <a:custGeom>
              <a:avLst/>
              <a:gdLst>
                <a:gd name="T0" fmla="+- 0 7115 7115"/>
                <a:gd name="T1" fmla="*/ T0 w 262"/>
                <a:gd name="T2" fmla="+- 0 2186 1941"/>
                <a:gd name="T3" fmla="*/ 2186 h 245"/>
                <a:gd name="T4" fmla="+- 0 7377 7115"/>
                <a:gd name="T5" fmla="*/ T4 w 262"/>
                <a:gd name="T6" fmla="+- 0 2186 1941"/>
                <a:gd name="T7" fmla="*/ 2186 h 245"/>
                <a:gd name="T8" fmla="+- 0 7377 7115"/>
                <a:gd name="T9" fmla="*/ T8 w 262"/>
                <a:gd name="T10" fmla="+- 0 1941 1941"/>
                <a:gd name="T11" fmla="*/ 1941 h 245"/>
                <a:gd name="T12" fmla="+- 0 7115 7115"/>
                <a:gd name="T13" fmla="*/ T12 w 262"/>
                <a:gd name="T14" fmla="+- 0 1941 1941"/>
                <a:gd name="T15" fmla="*/ 1941 h 245"/>
                <a:gd name="T16" fmla="+- 0 7115 7115"/>
                <a:gd name="T17" fmla="*/ T16 w 262"/>
                <a:gd name="T18" fmla="+- 0 2186 1941"/>
                <a:gd name="T19" fmla="*/ 2186 h 245"/>
              </a:gdLst>
              <a:ahLst/>
              <a:cxnLst>
                <a:cxn ang="0">
                  <a:pos x="T1" y="T3"/>
                </a:cxn>
                <a:cxn ang="0">
                  <a:pos x="T5" y="T7"/>
                </a:cxn>
                <a:cxn ang="0">
                  <a:pos x="T9" y="T11"/>
                </a:cxn>
                <a:cxn ang="0">
                  <a:pos x="T13" y="T15"/>
                </a:cxn>
                <a:cxn ang="0">
                  <a:pos x="T17" y="T19"/>
                </a:cxn>
              </a:cxnLst>
              <a:rect l="0" t="0" r="r" b="b"/>
              <a:pathLst>
                <a:path w="262" h="245">
                  <a:moveTo>
                    <a:pt x="0" y="245"/>
                  </a:moveTo>
                  <a:lnTo>
                    <a:pt x="262" y="245"/>
                  </a:lnTo>
                  <a:lnTo>
                    <a:pt x="262" y="0"/>
                  </a:lnTo>
                  <a:lnTo>
                    <a:pt x="0" y="0"/>
                  </a:lnTo>
                  <a:lnTo>
                    <a:pt x="0" y="24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p:cNvSpPr>
              <a:spLocks/>
            </p:cNvSpPr>
            <p:nvPr/>
          </p:nvSpPr>
          <p:spPr bwMode="auto">
            <a:xfrm>
              <a:off x="6979" y="1815"/>
              <a:ext cx="262" cy="249"/>
            </a:xfrm>
            <a:custGeom>
              <a:avLst/>
              <a:gdLst>
                <a:gd name="T0" fmla="+- 0 6979 6979"/>
                <a:gd name="T1" fmla="*/ T0 w 262"/>
                <a:gd name="T2" fmla="+- 0 2064 1815"/>
                <a:gd name="T3" fmla="*/ 2064 h 249"/>
                <a:gd name="T4" fmla="+- 0 7241 6979"/>
                <a:gd name="T5" fmla="*/ T4 w 262"/>
                <a:gd name="T6" fmla="+- 0 2064 1815"/>
                <a:gd name="T7" fmla="*/ 2064 h 249"/>
                <a:gd name="T8" fmla="+- 0 7241 6979"/>
                <a:gd name="T9" fmla="*/ T8 w 262"/>
                <a:gd name="T10" fmla="+- 0 1815 1815"/>
                <a:gd name="T11" fmla="*/ 1815 h 249"/>
                <a:gd name="T12" fmla="+- 0 6979 6979"/>
                <a:gd name="T13" fmla="*/ T12 w 262"/>
                <a:gd name="T14" fmla="+- 0 1815 1815"/>
                <a:gd name="T15" fmla="*/ 1815 h 249"/>
                <a:gd name="T16" fmla="+- 0 6979 6979"/>
                <a:gd name="T17" fmla="*/ T16 w 262"/>
                <a:gd name="T18" fmla="+- 0 2064 1815"/>
                <a:gd name="T19" fmla="*/ 2064 h 249"/>
              </a:gdLst>
              <a:ahLst/>
              <a:cxnLst>
                <a:cxn ang="0">
                  <a:pos x="T1" y="T3"/>
                </a:cxn>
                <a:cxn ang="0">
                  <a:pos x="T5" y="T7"/>
                </a:cxn>
                <a:cxn ang="0">
                  <a:pos x="T9" y="T11"/>
                </a:cxn>
                <a:cxn ang="0">
                  <a:pos x="T13" y="T15"/>
                </a:cxn>
                <a:cxn ang="0">
                  <a:pos x="T17" y="T19"/>
                </a:cxn>
              </a:cxnLst>
              <a:rect l="0" t="0" r="r" b="b"/>
              <a:pathLst>
                <a:path w="262" h="249">
                  <a:moveTo>
                    <a:pt x="0" y="249"/>
                  </a:moveTo>
                  <a:lnTo>
                    <a:pt x="262" y="249"/>
                  </a:lnTo>
                  <a:lnTo>
                    <a:pt x="262" y="0"/>
                  </a:lnTo>
                  <a:lnTo>
                    <a:pt x="0" y="0"/>
                  </a:lnTo>
                  <a:lnTo>
                    <a:pt x="0" y="249"/>
                  </a:lnTo>
                  <a:close/>
                </a:path>
              </a:pathLst>
            </a:custGeom>
            <a:solidFill>
              <a:srgbClr val="C9C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1"/>
            <p:cNvSpPr>
              <a:spLocks/>
            </p:cNvSpPr>
            <p:nvPr/>
          </p:nvSpPr>
          <p:spPr bwMode="auto">
            <a:xfrm>
              <a:off x="6981" y="1816"/>
              <a:ext cx="261" cy="250"/>
            </a:xfrm>
            <a:custGeom>
              <a:avLst/>
              <a:gdLst>
                <a:gd name="T0" fmla="+- 0 6981 6981"/>
                <a:gd name="T1" fmla="*/ T0 w 261"/>
                <a:gd name="T2" fmla="+- 0 2066 1816"/>
                <a:gd name="T3" fmla="*/ 2066 h 250"/>
                <a:gd name="T4" fmla="+- 0 7242 6981"/>
                <a:gd name="T5" fmla="*/ T4 w 261"/>
                <a:gd name="T6" fmla="+- 0 2066 1816"/>
                <a:gd name="T7" fmla="*/ 2066 h 250"/>
                <a:gd name="T8" fmla="+- 0 7242 6981"/>
                <a:gd name="T9" fmla="*/ T8 w 261"/>
                <a:gd name="T10" fmla="+- 0 1816 1816"/>
                <a:gd name="T11" fmla="*/ 1816 h 250"/>
                <a:gd name="T12" fmla="+- 0 6981 6981"/>
                <a:gd name="T13" fmla="*/ T12 w 261"/>
                <a:gd name="T14" fmla="+- 0 1816 1816"/>
                <a:gd name="T15" fmla="*/ 1816 h 250"/>
                <a:gd name="T16" fmla="+- 0 6981 6981"/>
                <a:gd name="T17" fmla="*/ T16 w 261"/>
                <a:gd name="T18" fmla="+- 0 2066 1816"/>
                <a:gd name="T19" fmla="*/ 2066 h 250"/>
              </a:gdLst>
              <a:ahLst/>
              <a:cxnLst>
                <a:cxn ang="0">
                  <a:pos x="T1" y="T3"/>
                </a:cxn>
                <a:cxn ang="0">
                  <a:pos x="T5" y="T7"/>
                </a:cxn>
                <a:cxn ang="0">
                  <a:pos x="T9" y="T11"/>
                </a:cxn>
                <a:cxn ang="0">
                  <a:pos x="T13" y="T15"/>
                </a:cxn>
                <a:cxn ang="0">
                  <a:pos x="T17" y="T19"/>
                </a:cxn>
              </a:cxnLst>
              <a:rect l="0" t="0" r="r" b="b"/>
              <a:pathLst>
                <a:path w="261" h="250">
                  <a:moveTo>
                    <a:pt x="0" y="250"/>
                  </a:moveTo>
                  <a:lnTo>
                    <a:pt x="261" y="250"/>
                  </a:lnTo>
                  <a:lnTo>
                    <a:pt x="261" y="0"/>
                  </a:lnTo>
                  <a:lnTo>
                    <a:pt x="0" y="0"/>
                  </a:lnTo>
                  <a:lnTo>
                    <a:pt x="0" y="250"/>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3898" y="1880"/>
              <a:ext cx="324" cy="307"/>
            </a:xfrm>
            <a:custGeom>
              <a:avLst/>
              <a:gdLst>
                <a:gd name="T0" fmla="+- 0 3898 3898"/>
                <a:gd name="T1" fmla="*/ T0 w 324"/>
                <a:gd name="T2" fmla="+- 0 2187 1880"/>
                <a:gd name="T3" fmla="*/ 2187 h 307"/>
                <a:gd name="T4" fmla="+- 0 4222 3898"/>
                <a:gd name="T5" fmla="*/ T4 w 324"/>
                <a:gd name="T6" fmla="+- 0 2187 1880"/>
                <a:gd name="T7" fmla="*/ 2187 h 307"/>
                <a:gd name="T8" fmla="+- 0 4222 3898"/>
                <a:gd name="T9" fmla="*/ T8 w 324"/>
                <a:gd name="T10" fmla="+- 0 1880 1880"/>
                <a:gd name="T11" fmla="*/ 1880 h 307"/>
                <a:gd name="T12" fmla="+- 0 3898 3898"/>
                <a:gd name="T13" fmla="*/ T12 w 324"/>
                <a:gd name="T14" fmla="+- 0 1880 1880"/>
                <a:gd name="T15" fmla="*/ 1880 h 307"/>
                <a:gd name="T16" fmla="+- 0 3898 3898"/>
                <a:gd name="T17" fmla="*/ T16 w 324"/>
                <a:gd name="T18" fmla="+- 0 2187 1880"/>
                <a:gd name="T19" fmla="*/ 2187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3899" y="1881"/>
              <a:ext cx="324" cy="307"/>
            </a:xfrm>
            <a:custGeom>
              <a:avLst/>
              <a:gdLst>
                <a:gd name="T0" fmla="+- 0 3899 3899"/>
                <a:gd name="T1" fmla="*/ T0 w 324"/>
                <a:gd name="T2" fmla="+- 0 2188 1881"/>
                <a:gd name="T3" fmla="*/ 2188 h 307"/>
                <a:gd name="T4" fmla="+- 0 4223 3899"/>
                <a:gd name="T5" fmla="*/ T4 w 324"/>
                <a:gd name="T6" fmla="+- 0 2188 1881"/>
                <a:gd name="T7" fmla="*/ 2188 h 307"/>
                <a:gd name="T8" fmla="+- 0 4223 3899"/>
                <a:gd name="T9" fmla="*/ T8 w 324"/>
                <a:gd name="T10" fmla="+- 0 1881 1881"/>
                <a:gd name="T11" fmla="*/ 1881 h 307"/>
                <a:gd name="T12" fmla="+- 0 3899 3899"/>
                <a:gd name="T13" fmla="*/ T12 w 324"/>
                <a:gd name="T14" fmla="+- 0 1881 1881"/>
                <a:gd name="T15" fmla="*/ 1881 h 307"/>
                <a:gd name="T16" fmla="+- 0 3899 3899"/>
                <a:gd name="T17" fmla="*/ T16 w 324"/>
                <a:gd name="T18" fmla="+- 0 2188 1881"/>
                <a:gd name="T19" fmla="*/ 2188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 name="Freeform 14"/>
            <p:cNvSpPr>
              <a:spLocks/>
            </p:cNvSpPr>
            <p:nvPr/>
          </p:nvSpPr>
          <p:spPr bwMode="auto">
            <a:xfrm>
              <a:off x="2847" y="2312"/>
              <a:ext cx="324" cy="304"/>
            </a:xfrm>
            <a:custGeom>
              <a:avLst/>
              <a:gdLst>
                <a:gd name="T0" fmla="+- 0 2847 2847"/>
                <a:gd name="T1" fmla="*/ T0 w 324"/>
                <a:gd name="T2" fmla="+- 0 2616 2312"/>
                <a:gd name="T3" fmla="*/ 2616 h 304"/>
                <a:gd name="T4" fmla="+- 0 3171 2847"/>
                <a:gd name="T5" fmla="*/ T4 w 324"/>
                <a:gd name="T6" fmla="+- 0 2616 2312"/>
                <a:gd name="T7" fmla="*/ 2616 h 304"/>
                <a:gd name="T8" fmla="+- 0 3171 2847"/>
                <a:gd name="T9" fmla="*/ T8 w 324"/>
                <a:gd name="T10" fmla="+- 0 2312 2312"/>
                <a:gd name="T11" fmla="*/ 2312 h 304"/>
                <a:gd name="T12" fmla="+- 0 2847 2847"/>
                <a:gd name="T13" fmla="*/ T12 w 324"/>
                <a:gd name="T14" fmla="+- 0 2312 2312"/>
                <a:gd name="T15" fmla="*/ 2312 h 304"/>
                <a:gd name="T16" fmla="+- 0 2847 2847"/>
                <a:gd name="T17" fmla="*/ T16 w 324"/>
                <a:gd name="T18" fmla="+- 0 2616 2312"/>
                <a:gd name="T19" fmla="*/ 2616 h 304"/>
              </a:gdLst>
              <a:ahLst/>
              <a:cxnLst>
                <a:cxn ang="0">
                  <a:pos x="T1" y="T3"/>
                </a:cxn>
                <a:cxn ang="0">
                  <a:pos x="T5" y="T7"/>
                </a:cxn>
                <a:cxn ang="0">
                  <a:pos x="T9" y="T11"/>
                </a:cxn>
                <a:cxn ang="0">
                  <a:pos x="T13" y="T15"/>
                </a:cxn>
                <a:cxn ang="0">
                  <a:pos x="T17" y="T19"/>
                </a:cxn>
              </a:cxnLst>
              <a:rect l="0" t="0" r="r" b="b"/>
              <a:pathLst>
                <a:path w="324" h="304">
                  <a:moveTo>
                    <a:pt x="0" y="304"/>
                  </a:moveTo>
                  <a:lnTo>
                    <a:pt x="324" y="304"/>
                  </a:lnTo>
                  <a:lnTo>
                    <a:pt x="324" y="0"/>
                  </a:lnTo>
                  <a:lnTo>
                    <a:pt x="0" y="0"/>
                  </a:lnTo>
                  <a:lnTo>
                    <a:pt x="0" y="304"/>
                  </a:lnTo>
                  <a:close/>
                </a:path>
              </a:pathLst>
            </a:custGeom>
            <a:solidFill>
              <a:srgbClr val="2F30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 name="Freeform 15"/>
            <p:cNvSpPr>
              <a:spLocks/>
            </p:cNvSpPr>
            <p:nvPr/>
          </p:nvSpPr>
          <p:spPr bwMode="auto">
            <a:xfrm>
              <a:off x="2848" y="2313"/>
              <a:ext cx="324" cy="305"/>
            </a:xfrm>
            <a:custGeom>
              <a:avLst/>
              <a:gdLst>
                <a:gd name="T0" fmla="+- 0 2848 2848"/>
                <a:gd name="T1" fmla="*/ T0 w 324"/>
                <a:gd name="T2" fmla="+- 0 2618 2313"/>
                <a:gd name="T3" fmla="*/ 2618 h 305"/>
                <a:gd name="T4" fmla="+- 0 3172 2848"/>
                <a:gd name="T5" fmla="*/ T4 w 324"/>
                <a:gd name="T6" fmla="+- 0 2618 2313"/>
                <a:gd name="T7" fmla="*/ 2618 h 305"/>
                <a:gd name="T8" fmla="+- 0 3172 2848"/>
                <a:gd name="T9" fmla="*/ T8 w 324"/>
                <a:gd name="T10" fmla="+- 0 2313 2313"/>
                <a:gd name="T11" fmla="*/ 2313 h 305"/>
                <a:gd name="T12" fmla="+- 0 2848 2848"/>
                <a:gd name="T13" fmla="*/ T12 w 324"/>
                <a:gd name="T14" fmla="+- 0 2313 2313"/>
                <a:gd name="T15" fmla="*/ 2313 h 305"/>
                <a:gd name="T16" fmla="+- 0 2848 2848"/>
                <a:gd name="T17" fmla="*/ T16 w 324"/>
                <a:gd name="T18" fmla="+- 0 2618 2313"/>
                <a:gd name="T19" fmla="*/ 2618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16"/>
            <p:cNvSpPr>
              <a:spLocks/>
            </p:cNvSpPr>
            <p:nvPr/>
          </p:nvSpPr>
          <p:spPr bwMode="auto">
            <a:xfrm>
              <a:off x="3173" y="2002"/>
              <a:ext cx="331" cy="307"/>
            </a:xfrm>
            <a:custGeom>
              <a:avLst/>
              <a:gdLst>
                <a:gd name="T0" fmla="+- 0 3173 3173"/>
                <a:gd name="T1" fmla="*/ T0 w 331"/>
                <a:gd name="T2" fmla="+- 0 2309 2002"/>
                <a:gd name="T3" fmla="*/ 2309 h 307"/>
                <a:gd name="T4" fmla="+- 0 3504 3173"/>
                <a:gd name="T5" fmla="*/ T4 w 331"/>
                <a:gd name="T6" fmla="+- 0 2309 2002"/>
                <a:gd name="T7" fmla="*/ 2309 h 307"/>
                <a:gd name="T8" fmla="+- 0 3504 3173"/>
                <a:gd name="T9" fmla="*/ T8 w 331"/>
                <a:gd name="T10" fmla="+- 0 2002 2002"/>
                <a:gd name="T11" fmla="*/ 2002 h 307"/>
                <a:gd name="T12" fmla="+- 0 3173 3173"/>
                <a:gd name="T13" fmla="*/ T12 w 331"/>
                <a:gd name="T14" fmla="+- 0 2002 2002"/>
                <a:gd name="T15" fmla="*/ 2002 h 307"/>
                <a:gd name="T16" fmla="+- 0 3173 3173"/>
                <a:gd name="T17" fmla="*/ T16 w 331"/>
                <a:gd name="T18" fmla="+- 0 2309 2002"/>
                <a:gd name="T19" fmla="*/ 2309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solidFill>
              <a:srgbClr val="0095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7"/>
            <p:cNvSpPr>
              <a:spLocks/>
            </p:cNvSpPr>
            <p:nvPr/>
          </p:nvSpPr>
          <p:spPr bwMode="auto">
            <a:xfrm>
              <a:off x="3174" y="2003"/>
              <a:ext cx="331" cy="307"/>
            </a:xfrm>
            <a:custGeom>
              <a:avLst/>
              <a:gdLst>
                <a:gd name="T0" fmla="+- 0 3174 3174"/>
                <a:gd name="T1" fmla="*/ T0 w 331"/>
                <a:gd name="T2" fmla="+- 0 2310 2003"/>
                <a:gd name="T3" fmla="*/ 2310 h 307"/>
                <a:gd name="T4" fmla="+- 0 3505 3174"/>
                <a:gd name="T5" fmla="*/ T4 w 331"/>
                <a:gd name="T6" fmla="+- 0 2310 2003"/>
                <a:gd name="T7" fmla="*/ 2310 h 307"/>
                <a:gd name="T8" fmla="+- 0 3505 3174"/>
                <a:gd name="T9" fmla="*/ T8 w 331"/>
                <a:gd name="T10" fmla="+- 0 2003 2003"/>
                <a:gd name="T11" fmla="*/ 2003 h 307"/>
                <a:gd name="T12" fmla="+- 0 3174 3174"/>
                <a:gd name="T13" fmla="*/ T12 w 331"/>
                <a:gd name="T14" fmla="+- 0 2003 2003"/>
                <a:gd name="T15" fmla="*/ 2003 h 307"/>
                <a:gd name="T16" fmla="+- 0 3174 3174"/>
                <a:gd name="T17" fmla="*/ T16 w 331"/>
                <a:gd name="T18" fmla="+- 0 2310 2003"/>
                <a:gd name="T19" fmla="*/ 2310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auto">
            <a:xfrm>
              <a:off x="4224" y="1570"/>
              <a:ext cx="327" cy="307"/>
            </a:xfrm>
            <a:custGeom>
              <a:avLst/>
              <a:gdLst>
                <a:gd name="T0" fmla="+- 0 4224 4224"/>
                <a:gd name="T1" fmla="*/ T0 w 327"/>
                <a:gd name="T2" fmla="+- 0 1877 1570"/>
                <a:gd name="T3" fmla="*/ 1877 h 307"/>
                <a:gd name="T4" fmla="+- 0 4551 4224"/>
                <a:gd name="T5" fmla="*/ T4 w 327"/>
                <a:gd name="T6" fmla="+- 0 1877 1570"/>
                <a:gd name="T7" fmla="*/ 1877 h 307"/>
                <a:gd name="T8" fmla="+- 0 4551 4224"/>
                <a:gd name="T9" fmla="*/ T8 w 327"/>
                <a:gd name="T10" fmla="+- 0 1570 1570"/>
                <a:gd name="T11" fmla="*/ 1570 h 307"/>
                <a:gd name="T12" fmla="+- 0 4224 4224"/>
                <a:gd name="T13" fmla="*/ T12 w 327"/>
                <a:gd name="T14" fmla="+- 0 1570 1570"/>
                <a:gd name="T15" fmla="*/ 1570 h 307"/>
                <a:gd name="T16" fmla="+- 0 4224 4224"/>
                <a:gd name="T17" fmla="*/ T16 w 327"/>
                <a:gd name="T18" fmla="+- 0 1877 1570"/>
                <a:gd name="T19" fmla="*/ 1877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9"/>
            <p:cNvSpPr>
              <a:spLocks/>
            </p:cNvSpPr>
            <p:nvPr/>
          </p:nvSpPr>
          <p:spPr bwMode="auto">
            <a:xfrm>
              <a:off x="4225" y="1571"/>
              <a:ext cx="327" cy="307"/>
            </a:xfrm>
            <a:custGeom>
              <a:avLst/>
              <a:gdLst>
                <a:gd name="T0" fmla="+- 0 4225 4225"/>
                <a:gd name="T1" fmla="*/ T0 w 327"/>
                <a:gd name="T2" fmla="+- 0 1878 1571"/>
                <a:gd name="T3" fmla="*/ 1878 h 307"/>
                <a:gd name="T4" fmla="+- 0 4552 4225"/>
                <a:gd name="T5" fmla="*/ T4 w 327"/>
                <a:gd name="T6" fmla="+- 0 1878 1571"/>
                <a:gd name="T7" fmla="*/ 1878 h 307"/>
                <a:gd name="T8" fmla="+- 0 4552 4225"/>
                <a:gd name="T9" fmla="*/ T8 w 327"/>
                <a:gd name="T10" fmla="+- 0 1571 1571"/>
                <a:gd name="T11" fmla="*/ 1571 h 307"/>
                <a:gd name="T12" fmla="+- 0 4225 4225"/>
                <a:gd name="T13" fmla="*/ T12 w 327"/>
                <a:gd name="T14" fmla="+- 0 1571 1571"/>
                <a:gd name="T15" fmla="*/ 1571 h 307"/>
                <a:gd name="T16" fmla="+- 0 4225 4225"/>
                <a:gd name="T17" fmla="*/ T16 w 327"/>
                <a:gd name="T18" fmla="+- 0 1878 1571"/>
                <a:gd name="T19" fmla="*/ 1878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0"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5" y="1546"/>
              <a:ext cx="5237" cy="1186"/>
            </a:xfrm>
            <a:prstGeom prst="rect">
              <a:avLst/>
            </a:prstGeom>
            <a:noFill/>
            <a:extLst>
              <a:ext uri="{909E8E84-426E-40DD-AFC4-6F175D3DCCD1}">
                <a14:hiddenFill xmlns:a14="http://schemas.microsoft.com/office/drawing/2010/main">
                  <a:solidFill>
                    <a:srgbClr val="FFFFFF"/>
                  </a:solidFill>
                </a14:hiddenFill>
              </a:ext>
            </a:extLst>
          </p:spPr>
        </p:pic>
        <p:sp>
          <p:nvSpPr>
            <p:cNvPr id="21" name="Freeform 21"/>
            <p:cNvSpPr>
              <a:spLocks/>
            </p:cNvSpPr>
            <p:nvPr/>
          </p:nvSpPr>
          <p:spPr bwMode="auto">
            <a:xfrm>
              <a:off x="3520" y="2418"/>
              <a:ext cx="707" cy="237"/>
            </a:xfrm>
            <a:custGeom>
              <a:avLst/>
              <a:gdLst>
                <a:gd name="T0" fmla="+- 0 3792 3520"/>
                <a:gd name="T1" fmla="*/ T0 w 707"/>
                <a:gd name="T2" fmla="+- 0 2573 2418"/>
                <a:gd name="T3" fmla="*/ 2573 h 237"/>
                <a:gd name="T4" fmla="+- 0 3794 3520"/>
                <a:gd name="T5" fmla="*/ T4 w 707"/>
                <a:gd name="T6" fmla="+- 0 2590 2418"/>
                <a:gd name="T7" fmla="*/ 2590 h 237"/>
                <a:gd name="T8" fmla="+- 0 3800 3520"/>
                <a:gd name="T9" fmla="*/ T8 w 707"/>
                <a:gd name="T10" fmla="+- 0 2609 2418"/>
                <a:gd name="T11" fmla="*/ 2609 h 237"/>
                <a:gd name="T12" fmla="+- 0 3811 3520"/>
                <a:gd name="T13" fmla="*/ T12 w 707"/>
                <a:gd name="T14" fmla="+- 0 2626 2418"/>
                <a:gd name="T15" fmla="*/ 2626 h 237"/>
                <a:gd name="T16" fmla="+- 0 3815 3520"/>
                <a:gd name="T17" fmla="*/ T16 w 707"/>
                <a:gd name="T18" fmla="+- 0 2631 2418"/>
                <a:gd name="T19" fmla="*/ 2631 h 237"/>
                <a:gd name="T20" fmla="+- 0 3830 3520"/>
                <a:gd name="T21" fmla="*/ T20 w 707"/>
                <a:gd name="T22" fmla="+- 0 2644 2418"/>
                <a:gd name="T23" fmla="*/ 2644 h 237"/>
                <a:gd name="T24" fmla="+- 0 3826 3520"/>
                <a:gd name="T25" fmla="*/ T24 w 707"/>
                <a:gd name="T26" fmla="+- 0 2558 2418"/>
                <a:gd name="T27" fmla="*/ 2558 h 237"/>
                <a:gd name="T28" fmla="+- 0 3826 3520"/>
                <a:gd name="T29" fmla="*/ T28 w 707"/>
                <a:gd name="T30" fmla="+- 0 2544 2418"/>
                <a:gd name="T31" fmla="*/ 2544 h 237"/>
                <a:gd name="T32" fmla="+- 0 3828 3520"/>
                <a:gd name="T33" fmla="*/ T32 w 707"/>
                <a:gd name="T34" fmla="+- 0 2533 2418"/>
                <a:gd name="T35" fmla="*/ 2533 h 237"/>
                <a:gd name="T36" fmla="+- 0 3832 3520"/>
                <a:gd name="T37" fmla="*/ T36 w 707"/>
                <a:gd name="T38" fmla="+- 0 2524 2418"/>
                <a:gd name="T39" fmla="*/ 2524 h 237"/>
                <a:gd name="T40" fmla="+- 0 3836 3520"/>
                <a:gd name="T41" fmla="*/ T40 w 707"/>
                <a:gd name="T42" fmla="+- 0 2515 2418"/>
                <a:gd name="T43" fmla="*/ 2515 h 237"/>
                <a:gd name="T44" fmla="+- 0 3841 3520"/>
                <a:gd name="T45" fmla="*/ T44 w 707"/>
                <a:gd name="T46" fmla="+- 0 2508 2418"/>
                <a:gd name="T47" fmla="*/ 2508 h 237"/>
                <a:gd name="T48" fmla="+- 0 3847 3520"/>
                <a:gd name="T49" fmla="*/ T48 w 707"/>
                <a:gd name="T50" fmla="+- 0 2505 2418"/>
                <a:gd name="T51" fmla="*/ 2505 h 237"/>
                <a:gd name="T52" fmla="+- 0 3854 3520"/>
                <a:gd name="T53" fmla="*/ T52 w 707"/>
                <a:gd name="T54" fmla="+- 0 2501 2418"/>
                <a:gd name="T55" fmla="*/ 2501 h 237"/>
                <a:gd name="T56" fmla="+- 0 3860 3520"/>
                <a:gd name="T57" fmla="*/ T56 w 707"/>
                <a:gd name="T58" fmla="+- 0 2499 2418"/>
                <a:gd name="T59" fmla="*/ 2499 h 237"/>
                <a:gd name="T60" fmla="+- 0 3880 3520"/>
                <a:gd name="T61" fmla="*/ T60 w 707"/>
                <a:gd name="T62" fmla="+- 0 2499 2418"/>
                <a:gd name="T63" fmla="*/ 2499 h 237"/>
                <a:gd name="T64" fmla="+- 0 3890 3520"/>
                <a:gd name="T65" fmla="*/ T64 w 707"/>
                <a:gd name="T66" fmla="+- 0 2505 2418"/>
                <a:gd name="T67" fmla="*/ 2505 h 237"/>
                <a:gd name="T68" fmla="+- 0 3899 3520"/>
                <a:gd name="T69" fmla="*/ T68 w 707"/>
                <a:gd name="T70" fmla="+- 0 2516 2418"/>
                <a:gd name="T71" fmla="*/ 2516 h 237"/>
                <a:gd name="T72" fmla="+- 0 3903 3520"/>
                <a:gd name="T73" fmla="*/ T72 w 707"/>
                <a:gd name="T74" fmla="+- 0 2522 2418"/>
                <a:gd name="T75" fmla="*/ 2522 h 237"/>
                <a:gd name="T76" fmla="+- 0 3911 3520"/>
                <a:gd name="T77" fmla="*/ T76 w 707"/>
                <a:gd name="T78" fmla="+- 0 2539 2418"/>
                <a:gd name="T79" fmla="*/ 2539 h 237"/>
                <a:gd name="T80" fmla="+- 0 3916 3520"/>
                <a:gd name="T81" fmla="*/ T80 w 707"/>
                <a:gd name="T82" fmla="+- 0 2559 2418"/>
                <a:gd name="T83" fmla="*/ 2559 h 237"/>
                <a:gd name="T84" fmla="+- 0 3918 3520"/>
                <a:gd name="T85" fmla="*/ T84 w 707"/>
                <a:gd name="T86" fmla="+- 0 2581 2418"/>
                <a:gd name="T87" fmla="*/ 2581 h 237"/>
                <a:gd name="T88" fmla="+- 0 3917 3520"/>
                <a:gd name="T89" fmla="*/ T88 w 707"/>
                <a:gd name="T90" fmla="+- 0 2592 2418"/>
                <a:gd name="T91" fmla="*/ 2592 h 237"/>
                <a:gd name="T92" fmla="+- 0 3914 3520"/>
                <a:gd name="T93" fmla="*/ T92 w 707"/>
                <a:gd name="T94" fmla="+- 0 2614 2418"/>
                <a:gd name="T95" fmla="*/ 2614 h 237"/>
                <a:gd name="T96" fmla="+- 0 3906 3520"/>
                <a:gd name="T97" fmla="*/ T96 w 707"/>
                <a:gd name="T98" fmla="+- 0 2629 2418"/>
                <a:gd name="T99" fmla="*/ 2629 h 237"/>
                <a:gd name="T100" fmla="+- 0 3899 3520"/>
                <a:gd name="T101" fmla="*/ T100 w 707"/>
                <a:gd name="T102" fmla="+- 0 2638 2418"/>
                <a:gd name="T103" fmla="*/ 2638 h 237"/>
                <a:gd name="T104" fmla="+- 0 3889 3520"/>
                <a:gd name="T105" fmla="*/ T104 w 707"/>
                <a:gd name="T106" fmla="+- 0 2642 2418"/>
                <a:gd name="T107" fmla="*/ 2642 h 237"/>
                <a:gd name="T108" fmla="+- 0 3878 3520"/>
                <a:gd name="T109" fmla="*/ T108 w 707"/>
                <a:gd name="T110" fmla="+- 0 2642 2418"/>
                <a:gd name="T111" fmla="*/ 2642 h 237"/>
                <a:gd name="T112" fmla="+- 0 3873 3520"/>
                <a:gd name="T113" fmla="*/ T112 w 707"/>
                <a:gd name="T114" fmla="+- 0 2654 2418"/>
                <a:gd name="T115" fmla="*/ 2654 h 237"/>
                <a:gd name="T116" fmla="+- 0 3893 3520"/>
                <a:gd name="T117" fmla="*/ T116 w 707"/>
                <a:gd name="T118" fmla="+- 0 2651 2418"/>
                <a:gd name="T119" fmla="*/ 2651 h 237"/>
                <a:gd name="T120" fmla="+- 0 3911 3520"/>
                <a:gd name="T121" fmla="*/ T120 w 707"/>
                <a:gd name="T122" fmla="+- 0 2643 2418"/>
                <a:gd name="T123" fmla="*/ 2643 h 237"/>
                <a:gd name="T124" fmla="+- 0 3929 3520"/>
                <a:gd name="T125" fmla="*/ T124 w 707"/>
                <a:gd name="T126" fmla="+- 0 2628 2418"/>
                <a:gd name="T127" fmla="*/ 2628 h 237"/>
                <a:gd name="T128" fmla="+- 0 3941 3520"/>
                <a:gd name="T129" fmla="*/ T128 w 707"/>
                <a:gd name="T130" fmla="+- 0 2611 2418"/>
                <a:gd name="T131" fmla="*/ 2611 h 237"/>
                <a:gd name="T132" fmla="+- 0 3949 3520"/>
                <a:gd name="T133" fmla="*/ T132 w 707"/>
                <a:gd name="T134" fmla="+- 0 2588 2418"/>
                <a:gd name="T135" fmla="*/ 2588 h 237"/>
                <a:gd name="T136" fmla="+- 0 3951 3520"/>
                <a:gd name="T137" fmla="*/ T136 w 707"/>
                <a:gd name="T138" fmla="+- 0 2568 2418"/>
                <a:gd name="T139" fmla="*/ 2568 h 237"/>
                <a:gd name="T140" fmla="+- 0 3950 3520"/>
                <a:gd name="T141" fmla="*/ T140 w 707"/>
                <a:gd name="T142" fmla="+- 0 2551 2418"/>
                <a:gd name="T143" fmla="*/ 2551 h 237"/>
                <a:gd name="T144" fmla="+- 0 3943 3520"/>
                <a:gd name="T145" fmla="*/ T144 w 707"/>
                <a:gd name="T146" fmla="+- 0 2533 2418"/>
                <a:gd name="T147" fmla="*/ 2533 h 237"/>
                <a:gd name="T148" fmla="+- 0 3932 3520"/>
                <a:gd name="T149" fmla="*/ T148 w 707"/>
                <a:gd name="T150" fmla="+- 0 2515 2418"/>
                <a:gd name="T151" fmla="*/ 2515 h 237"/>
                <a:gd name="T152" fmla="+- 0 3928 3520"/>
                <a:gd name="T153" fmla="*/ T152 w 707"/>
                <a:gd name="T154" fmla="+- 0 2511 2418"/>
                <a:gd name="T155" fmla="*/ 2511 h 237"/>
                <a:gd name="T156" fmla="+- 0 3912 3520"/>
                <a:gd name="T157" fmla="*/ T156 w 707"/>
                <a:gd name="T158" fmla="+- 0 2498 2418"/>
                <a:gd name="T159" fmla="*/ 2498 h 237"/>
                <a:gd name="T160" fmla="+- 0 3893 3520"/>
                <a:gd name="T161" fmla="*/ T160 w 707"/>
                <a:gd name="T162" fmla="+- 0 2491 2418"/>
                <a:gd name="T163" fmla="*/ 2491 h 237"/>
                <a:gd name="T164" fmla="+- 0 3872 3520"/>
                <a:gd name="T165" fmla="*/ T164 w 707"/>
                <a:gd name="T166" fmla="+- 0 2488 2418"/>
                <a:gd name="T167" fmla="*/ 2488 h 237"/>
                <a:gd name="T168" fmla="+- 0 3852 3520"/>
                <a:gd name="T169" fmla="*/ T168 w 707"/>
                <a:gd name="T170" fmla="+- 0 2491 2418"/>
                <a:gd name="T171" fmla="*/ 2491 h 237"/>
                <a:gd name="T172" fmla="+- 0 3833 3520"/>
                <a:gd name="T173" fmla="*/ T172 w 707"/>
                <a:gd name="T174" fmla="+- 0 2498 2418"/>
                <a:gd name="T175" fmla="*/ 2498 h 237"/>
                <a:gd name="T176" fmla="+- 0 3816 3520"/>
                <a:gd name="T177" fmla="*/ T176 w 707"/>
                <a:gd name="T178" fmla="+- 0 2513 2418"/>
                <a:gd name="T179" fmla="*/ 2513 h 237"/>
                <a:gd name="T180" fmla="+- 0 3804 3520"/>
                <a:gd name="T181" fmla="*/ T180 w 707"/>
                <a:gd name="T182" fmla="+- 0 2530 2418"/>
                <a:gd name="T183" fmla="*/ 2530 h 237"/>
                <a:gd name="T184" fmla="+- 0 3795 3520"/>
                <a:gd name="T185" fmla="*/ T184 w 707"/>
                <a:gd name="T186" fmla="+- 0 2553 2418"/>
                <a:gd name="T187" fmla="*/ 2553 h 237"/>
                <a:gd name="T188" fmla="+- 0 3792 3520"/>
                <a:gd name="T189" fmla="*/ T188 w 707"/>
                <a:gd name="T190" fmla="+- 0 2573 2418"/>
                <a:gd name="T191" fmla="*/ 257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707" h="237">
                  <a:moveTo>
                    <a:pt x="272" y="155"/>
                  </a:moveTo>
                  <a:lnTo>
                    <a:pt x="274" y="172"/>
                  </a:lnTo>
                  <a:lnTo>
                    <a:pt x="280" y="191"/>
                  </a:lnTo>
                  <a:lnTo>
                    <a:pt x="291" y="208"/>
                  </a:lnTo>
                  <a:lnTo>
                    <a:pt x="295" y="213"/>
                  </a:lnTo>
                  <a:lnTo>
                    <a:pt x="310" y="226"/>
                  </a:lnTo>
                  <a:lnTo>
                    <a:pt x="306" y="140"/>
                  </a:lnTo>
                  <a:lnTo>
                    <a:pt x="306" y="126"/>
                  </a:lnTo>
                  <a:lnTo>
                    <a:pt x="308" y="115"/>
                  </a:lnTo>
                  <a:lnTo>
                    <a:pt x="312" y="106"/>
                  </a:lnTo>
                  <a:lnTo>
                    <a:pt x="316" y="97"/>
                  </a:lnTo>
                  <a:lnTo>
                    <a:pt x="321" y="90"/>
                  </a:lnTo>
                  <a:lnTo>
                    <a:pt x="327" y="87"/>
                  </a:lnTo>
                  <a:lnTo>
                    <a:pt x="334" y="83"/>
                  </a:lnTo>
                  <a:lnTo>
                    <a:pt x="340" y="81"/>
                  </a:lnTo>
                  <a:lnTo>
                    <a:pt x="360" y="81"/>
                  </a:lnTo>
                  <a:lnTo>
                    <a:pt x="370" y="87"/>
                  </a:lnTo>
                  <a:lnTo>
                    <a:pt x="379" y="98"/>
                  </a:lnTo>
                  <a:lnTo>
                    <a:pt x="383" y="104"/>
                  </a:lnTo>
                  <a:lnTo>
                    <a:pt x="391" y="121"/>
                  </a:lnTo>
                  <a:lnTo>
                    <a:pt x="396" y="141"/>
                  </a:lnTo>
                  <a:lnTo>
                    <a:pt x="398" y="163"/>
                  </a:lnTo>
                  <a:lnTo>
                    <a:pt x="397" y="174"/>
                  </a:lnTo>
                  <a:lnTo>
                    <a:pt x="394" y="196"/>
                  </a:lnTo>
                  <a:lnTo>
                    <a:pt x="386" y="211"/>
                  </a:lnTo>
                  <a:lnTo>
                    <a:pt x="379" y="220"/>
                  </a:lnTo>
                  <a:lnTo>
                    <a:pt x="369" y="224"/>
                  </a:lnTo>
                  <a:lnTo>
                    <a:pt x="358" y="224"/>
                  </a:lnTo>
                  <a:lnTo>
                    <a:pt x="353" y="236"/>
                  </a:lnTo>
                  <a:lnTo>
                    <a:pt x="373" y="233"/>
                  </a:lnTo>
                  <a:lnTo>
                    <a:pt x="391" y="225"/>
                  </a:lnTo>
                  <a:lnTo>
                    <a:pt x="409" y="210"/>
                  </a:lnTo>
                  <a:lnTo>
                    <a:pt x="421" y="193"/>
                  </a:lnTo>
                  <a:lnTo>
                    <a:pt x="429" y="170"/>
                  </a:lnTo>
                  <a:lnTo>
                    <a:pt x="431" y="150"/>
                  </a:lnTo>
                  <a:lnTo>
                    <a:pt x="430" y="133"/>
                  </a:lnTo>
                  <a:lnTo>
                    <a:pt x="423" y="115"/>
                  </a:lnTo>
                  <a:lnTo>
                    <a:pt x="412" y="97"/>
                  </a:lnTo>
                  <a:lnTo>
                    <a:pt x="408" y="93"/>
                  </a:lnTo>
                  <a:lnTo>
                    <a:pt x="392" y="80"/>
                  </a:lnTo>
                  <a:lnTo>
                    <a:pt x="373" y="73"/>
                  </a:lnTo>
                  <a:lnTo>
                    <a:pt x="352" y="70"/>
                  </a:lnTo>
                  <a:lnTo>
                    <a:pt x="332" y="73"/>
                  </a:lnTo>
                  <a:lnTo>
                    <a:pt x="313" y="80"/>
                  </a:lnTo>
                  <a:lnTo>
                    <a:pt x="296" y="95"/>
                  </a:lnTo>
                  <a:lnTo>
                    <a:pt x="284" y="112"/>
                  </a:lnTo>
                  <a:lnTo>
                    <a:pt x="275" y="135"/>
                  </a:lnTo>
                  <a:lnTo>
                    <a:pt x="272" y="1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22"/>
            <p:cNvSpPr>
              <a:spLocks/>
            </p:cNvSpPr>
            <p:nvPr/>
          </p:nvSpPr>
          <p:spPr bwMode="auto">
            <a:xfrm>
              <a:off x="3520" y="2418"/>
              <a:ext cx="707" cy="237"/>
            </a:xfrm>
            <a:custGeom>
              <a:avLst/>
              <a:gdLst>
                <a:gd name="T0" fmla="+- 0 4036 3520"/>
                <a:gd name="T1" fmla="*/ T0 w 707"/>
                <a:gd name="T2" fmla="+- 0 2493 2418"/>
                <a:gd name="T3" fmla="*/ 2493 h 237"/>
                <a:gd name="T4" fmla="+- 0 3967 3520"/>
                <a:gd name="T5" fmla="*/ T4 w 707"/>
                <a:gd name="T6" fmla="+- 0 2493 2418"/>
                <a:gd name="T7" fmla="*/ 2493 h 237"/>
                <a:gd name="T8" fmla="+- 0 3967 3520"/>
                <a:gd name="T9" fmla="*/ T8 w 707"/>
                <a:gd name="T10" fmla="+- 0 2499 2418"/>
                <a:gd name="T11" fmla="*/ 2499 h 237"/>
                <a:gd name="T12" fmla="+- 0 3974 3520"/>
                <a:gd name="T13" fmla="*/ T12 w 707"/>
                <a:gd name="T14" fmla="+- 0 2501 2418"/>
                <a:gd name="T15" fmla="*/ 2501 h 237"/>
                <a:gd name="T16" fmla="+- 0 3980 3520"/>
                <a:gd name="T17" fmla="*/ T16 w 707"/>
                <a:gd name="T18" fmla="+- 0 2503 2418"/>
                <a:gd name="T19" fmla="*/ 2503 h 237"/>
                <a:gd name="T20" fmla="+- 0 3986 3520"/>
                <a:gd name="T21" fmla="*/ T20 w 707"/>
                <a:gd name="T22" fmla="+- 0 2509 2418"/>
                <a:gd name="T23" fmla="*/ 2509 h 237"/>
                <a:gd name="T24" fmla="+- 0 3990 3520"/>
                <a:gd name="T25" fmla="*/ T24 w 707"/>
                <a:gd name="T26" fmla="+- 0 2514 2418"/>
                <a:gd name="T27" fmla="*/ 2514 h 237"/>
                <a:gd name="T28" fmla="+- 0 3993 3520"/>
                <a:gd name="T29" fmla="*/ T28 w 707"/>
                <a:gd name="T30" fmla="+- 0 2523 2418"/>
                <a:gd name="T31" fmla="*/ 2523 h 237"/>
                <a:gd name="T32" fmla="+- 0 4046 3520"/>
                <a:gd name="T33" fmla="*/ T32 w 707"/>
                <a:gd name="T34" fmla="+- 0 2654 2418"/>
                <a:gd name="T35" fmla="*/ 2654 h 237"/>
                <a:gd name="T36" fmla="+- 0 4053 3520"/>
                <a:gd name="T37" fmla="*/ T36 w 707"/>
                <a:gd name="T38" fmla="+- 0 2654 2418"/>
                <a:gd name="T39" fmla="*/ 2654 h 237"/>
                <a:gd name="T40" fmla="+- 0 4101 3520"/>
                <a:gd name="T41" fmla="*/ T40 w 707"/>
                <a:gd name="T42" fmla="+- 0 2554 2418"/>
                <a:gd name="T43" fmla="*/ 2554 h 237"/>
                <a:gd name="T44" fmla="+- 0 4142 3520"/>
                <a:gd name="T45" fmla="*/ T44 w 707"/>
                <a:gd name="T46" fmla="+- 0 2654 2418"/>
                <a:gd name="T47" fmla="*/ 2654 h 237"/>
                <a:gd name="T48" fmla="+- 0 4149 3520"/>
                <a:gd name="T49" fmla="*/ T48 w 707"/>
                <a:gd name="T50" fmla="+- 0 2654 2418"/>
                <a:gd name="T51" fmla="*/ 2654 h 237"/>
                <a:gd name="T52" fmla="+- 0 4204 3520"/>
                <a:gd name="T53" fmla="*/ T52 w 707"/>
                <a:gd name="T54" fmla="+- 0 2519 2418"/>
                <a:gd name="T55" fmla="*/ 2519 h 237"/>
                <a:gd name="T56" fmla="+- 0 4209 3520"/>
                <a:gd name="T57" fmla="*/ T56 w 707"/>
                <a:gd name="T58" fmla="+- 0 2507 2418"/>
                <a:gd name="T59" fmla="*/ 2507 h 237"/>
                <a:gd name="T60" fmla="+- 0 4217 3520"/>
                <a:gd name="T61" fmla="*/ T60 w 707"/>
                <a:gd name="T62" fmla="+- 0 2501 2418"/>
                <a:gd name="T63" fmla="*/ 2501 h 237"/>
                <a:gd name="T64" fmla="+- 0 4227 3520"/>
                <a:gd name="T65" fmla="*/ T64 w 707"/>
                <a:gd name="T66" fmla="+- 0 2499 2418"/>
                <a:gd name="T67" fmla="*/ 2499 h 237"/>
                <a:gd name="T68" fmla="+- 0 4227 3520"/>
                <a:gd name="T69" fmla="*/ T68 w 707"/>
                <a:gd name="T70" fmla="+- 0 2493 2418"/>
                <a:gd name="T71" fmla="*/ 2493 h 237"/>
                <a:gd name="T72" fmla="+- 0 4175 3520"/>
                <a:gd name="T73" fmla="*/ T72 w 707"/>
                <a:gd name="T74" fmla="+- 0 2493 2418"/>
                <a:gd name="T75" fmla="*/ 2493 h 237"/>
                <a:gd name="T76" fmla="+- 0 4175 3520"/>
                <a:gd name="T77" fmla="*/ T76 w 707"/>
                <a:gd name="T78" fmla="+- 0 2499 2418"/>
                <a:gd name="T79" fmla="*/ 2499 h 237"/>
                <a:gd name="T80" fmla="+- 0 4182 3520"/>
                <a:gd name="T81" fmla="*/ T80 w 707"/>
                <a:gd name="T82" fmla="+- 0 2499 2418"/>
                <a:gd name="T83" fmla="*/ 2499 h 237"/>
                <a:gd name="T84" fmla="+- 0 4187 3520"/>
                <a:gd name="T85" fmla="*/ T84 w 707"/>
                <a:gd name="T86" fmla="+- 0 2500 2418"/>
                <a:gd name="T87" fmla="*/ 2500 h 237"/>
                <a:gd name="T88" fmla="+- 0 4192 3520"/>
                <a:gd name="T89" fmla="*/ T88 w 707"/>
                <a:gd name="T90" fmla="+- 0 2506 2418"/>
                <a:gd name="T91" fmla="*/ 2506 h 237"/>
                <a:gd name="T92" fmla="+- 0 4192 3520"/>
                <a:gd name="T93" fmla="*/ T92 w 707"/>
                <a:gd name="T94" fmla="+- 0 2512 2418"/>
                <a:gd name="T95" fmla="*/ 2512 h 237"/>
                <a:gd name="T96" fmla="+- 0 4191 3520"/>
                <a:gd name="T97" fmla="*/ T96 w 707"/>
                <a:gd name="T98" fmla="+- 0 2516 2418"/>
                <a:gd name="T99" fmla="*/ 2516 h 237"/>
                <a:gd name="T100" fmla="+- 0 4189 3520"/>
                <a:gd name="T101" fmla="*/ T100 w 707"/>
                <a:gd name="T102" fmla="+- 0 2523 2418"/>
                <a:gd name="T103" fmla="*/ 2523 h 237"/>
                <a:gd name="T104" fmla="+- 0 4154 3520"/>
                <a:gd name="T105" fmla="*/ T104 w 707"/>
                <a:gd name="T106" fmla="+- 0 2609 2418"/>
                <a:gd name="T107" fmla="*/ 2609 h 237"/>
                <a:gd name="T108" fmla="+- 0 4117 3520"/>
                <a:gd name="T109" fmla="*/ T108 w 707"/>
                <a:gd name="T110" fmla="+- 0 2519 2418"/>
                <a:gd name="T111" fmla="*/ 2519 h 237"/>
                <a:gd name="T112" fmla="+- 0 4116 3520"/>
                <a:gd name="T113" fmla="*/ T112 w 707"/>
                <a:gd name="T114" fmla="+- 0 2517 2418"/>
                <a:gd name="T115" fmla="*/ 2517 h 237"/>
                <a:gd name="T116" fmla="+- 0 4115 3520"/>
                <a:gd name="T117" fmla="*/ T116 w 707"/>
                <a:gd name="T118" fmla="+- 0 2512 2418"/>
                <a:gd name="T119" fmla="*/ 2512 h 237"/>
                <a:gd name="T120" fmla="+- 0 4117 3520"/>
                <a:gd name="T121" fmla="*/ T120 w 707"/>
                <a:gd name="T122" fmla="+- 0 2505 2418"/>
                <a:gd name="T123" fmla="*/ 2505 h 237"/>
                <a:gd name="T124" fmla="+- 0 4123 3520"/>
                <a:gd name="T125" fmla="*/ T124 w 707"/>
                <a:gd name="T126" fmla="+- 0 2501 2418"/>
                <a:gd name="T127" fmla="*/ 2501 h 237"/>
                <a:gd name="T128" fmla="+- 0 4129 3520"/>
                <a:gd name="T129" fmla="*/ T128 w 707"/>
                <a:gd name="T130" fmla="+- 0 2500 2418"/>
                <a:gd name="T131" fmla="*/ 2500 h 237"/>
                <a:gd name="T132" fmla="+- 0 4137 3520"/>
                <a:gd name="T133" fmla="*/ T132 w 707"/>
                <a:gd name="T134" fmla="+- 0 2499 2418"/>
                <a:gd name="T135" fmla="*/ 2499 h 237"/>
                <a:gd name="T136" fmla="+- 0 4137 3520"/>
                <a:gd name="T137" fmla="*/ T136 w 707"/>
                <a:gd name="T138" fmla="+- 0 2493 2418"/>
                <a:gd name="T139" fmla="*/ 2493 h 237"/>
                <a:gd name="T140" fmla="+- 0 4059 3520"/>
                <a:gd name="T141" fmla="*/ T140 w 707"/>
                <a:gd name="T142" fmla="+- 0 2493 2418"/>
                <a:gd name="T143" fmla="*/ 2493 h 237"/>
                <a:gd name="T144" fmla="+- 0 4059 3520"/>
                <a:gd name="T145" fmla="*/ T144 w 707"/>
                <a:gd name="T146" fmla="+- 0 2499 2418"/>
                <a:gd name="T147" fmla="*/ 2499 h 237"/>
                <a:gd name="T148" fmla="+- 0 4066 3520"/>
                <a:gd name="T149" fmla="*/ T148 w 707"/>
                <a:gd name="T150" fmla="+- 0 2500 2418"/>
                <a:gd name="T151" fmla="*/ 2500 h 237"/>
                <a:gd name="T152" fmla="+- 0 4071 3520"/>
                <a:gd name="T153" fmla="*/ T152 w 707"/>
                <a:gd name="T154" fmla="+- 0 2501 2418"/>
                <a:gd name="T155" fmla="*/ 2501 h 237"/>
                <a:gd name="T156" fmla="+- 0 4074 3520"/>
                <a:gd name="T157" fmla="*/ T156 w 707"/>
                <a:gd name="T158" fmla="+- 0 2502 2418"/>
                <a:gd name="T159" fmla="*/ 2502 h 237"/>
                <a:gd name="T160" fmla="+- 0 4078 3520"/>
                <a:gd name="T161" fmla="*/ T160 w 707"/>
                <a:gd name="T162" fmla="+- 0 2505 2418"/>
                <a:gd name="T163" fmla="*/ 2505 h 237"/>
                <a:gd name="T164" fmla="+- 0 4082 3520"/>
                <a:gd name="T165" fmla="*/ T164 w 707"/>
                <a:gd name="T166" fmla="+- 0 2509 2418"/>
                <a:gd name="T167" fmla="*/ 2509 h 237"/>
                <a:gd name="T168" fmla="+- 0 4085 3520"/>
                <a:gd name="T169" fmla="*/ T168 w 707"/>
                <a:gd name="T170" fmla="+- 0 2516 2418"/>
                <a:gd name="T171" fmla="*/ 2516 h 237"/>
                <a:gd name="T172" fmla="+- 0 4094 3520"/>
                <a:gd name="T173" fmla="*/ T172 w 707"/>
                <a:gd name="T174" fmla="+- 0 2539 2418"/>
                <a:gd name="T175" fmla="*/ 2539 h 237"/>
                <a:gd name="T176" fmla="+- 0 4059 3520"/>
                <a:gd name="T177" fmla="*/ T176 w 707"/>
                <a:gd name="T178" fmla="+- 0 2613 2418"/>
                <a:gd name="T179" fmla="*/ 2613 h 237"/>
                <a:gd name="T180" fmla="+- 0 4024 3520"/>
                <a:gd name="T181" fmla="*/ T180 w 707"/>
                <a:gd name="T182" fmla="+- 0 2523 2418"/>
                <a:gd name="T183" fmla="*/ 2523 h 237"/>
                <a:gd name="T184" fmla="+- 0 4022 3520"/>
                <a:gd name="T185" fmla="*/ T184 w 707"/>
                <a:gd name="T186" fmla="+- 0 2518 2418"/>
                <a:gd name="T187" fmla="*/ 2518 h 237"/>
                <a:gd name="T188" fmla="+- 0 4021 3520"/>
                <a:gd name="T189" fmla="*/ T188 w 707"/>
                <a:gd name="T190" fmla="+- 0 2513 2418"/>
                <a:gd name="T191" fmla="*/ 2513 h 237"/>
                <a:gd name="T192" fmla="+- 0 4021 3520"/>
                <a:gd name="T193" fmla="*/ T192 w 707"/>
                <a:gd name="T194" fmla="+- 0 2507 2418"/>
                <a:gd name="T195" fmla="*/ 2507 h 237"/>
                <a:gd name="T196" fmla="+- 0 4026 3520"/>
                <a:gd name="T197" fmla="*/ T196 w 707"/>
                <a:gd name="T198" fmla="+- 0 2501 2418"/>
                <a:gd name="T199" fmla="*/ 2501 h 237"/>
                <a:gd name="T200" fmla="+- 0 4030 3520"/>
                <a:gd name="T201" fmla="*/ T200 w 707"/>
                <a:gd name="T202" fmla="+- 0 2500 2418"/>
                <a:gd name="T203" fmla="*/ 2500 h 237"/>
                <a:gd name="T204" fmla="+- 0 4036 3520"/>
                <a:gd name="T205" fmla="*/ T204 w 707"/>
                <a:gd name="T206" fmla="+- 0 2499 2418"/>
                <a:gd name="T207" fmla="*/ 2499 h 237"/>
                <a:gd name="T208" fmla="+- 0 4036 3520"/>
                <a:gd name="T209" fmla="*/ T208 w 707"/>
                <a:gd name="T210" fmla="+- 0 2493 2418"/>
                <a:gd name="T211" fmla="*/ 249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707" h="237">
                  <a:moveTo>
                    <a:pt x="516" y="75"/>
                  </a:moveTo>
                  <a:lnTo>
                    <a:pt x="447" y="75"/>
                  </a:lnTo>
                  <a:lnTo>
                    <a:pt x="447" y="81"/>
                  </a:lnTo>
                  <a:lnTo>
                    <a:pt x="454" y="83"/>
                  </a:lnTo>
                  <a:lnTo>
                    <a:pt x="460" y="85"/>
                  </a:lnTo>
                  <a:lnTo>
                    <a:pt x="466" y="91"/>
                  </a:lnTo>
                  <a:lnTo>
                    <a:pt x="470" y="96"/>
                  </a:lnTo>
                  <a:lnTo>
                    <a:pt x="473" y="105"/>
                  </a:lnTo>
                  <a:lnTo>
                    <a:pt x="526" y="236"/>
                  </a:lnTo>
                  <a:lnTo>
                    <a:pt x="533" y="236"/>
                  </a:lnTo>
                  <a:lnTo>
                    <a:pt x="581" y="136"/>
                  </a:lnTo>
                  <a:lnTo>
                    <a:pt x="622" y="236"/>
                  </a:lnTo>
                  <a:lnTo>
                    <a:pt x="629" y="236"/>
                  </a:lnTo>
                  <a:lnTo>
                    <a:pt x="684" y="101"/>
                  </a:lnTo>
                  <a:lnTo>
                    <a:pt x="689" y="89"/>
                  </a:lnTo>
                  <a:lnTo>
                    <a:pt x="697" y="83"/>
                  </a:lnTo>
                  <a:lnTo>
                    <a:pt x="707" y="81"/>
                  </a:lnTo>
                  <a:lnTo>
                    <a:pt x="707" y="75"/>
                  </a:lnTo>
                  <a:lnTo>
                    <a:pt x="655" y="75"/>
                  </a:lnTo>
                  <a:lnTo>
                    <a:pt x="655" y="81"/>
                  </a:lnTo>
                  <a:lnTo>
                    <a:pt x="662" y="81"/>
                  </a:lnTo>
                  <a:lnTo>
                    <a:pt x="667" y="82"/>
                  </a:lnTo>
                  <a:lnTo>
                    <a:pt x="672" y="88"/>
                  </a:lnTo>
                  <a:lnTo>
                    <a:pt x="672" y="94"/>
                  </a:lnTo>
                  <a:lnTo>
                    <a:pt x="671" y="98"/>
                  </a:lnTo>
                  <a:lnTo>
                    <a:pt x="669" y="105"/>
                  </a:lnTo>
                  <a:lnTo>
                    <a:pt x="634" y="191"/>
                  </a:lnTo>
                  <a:lnTo>
                    <a:pt x="597" y="101"/>
                  </a:lnTo>
                  <a:lnTo>
                    <a:pt x="596" y="99"/>
                  </a:lnTo>
                  <a:lnTo>
                    <a:pt x="595" y="94"/>
                  </a:lnTo>
                  <a:lnTo>
                    <a:pt x="597" y="87"/>
                  </a:lnTo>
                  <a:lnTo>
                    <a:pt x="603" y="83"/>
                  </a:lnTo>
                  <a:lnTo>
                    <a:pt x="609" y="82"/>
                  </a:lnTo>
                  <a:lnTo>
                    <a:pt x="617" y="81"/>
                  </a:lnTo>
                  <a:lnTo>
                    <a:pt x="617" y="75"/>
                  </a:lnTo>
                  <a:lnTo>
                    <a:pt x="539" y="75"/>
                  </a:lnTo>
                  <a:lnTo>
                    <a:pt x="539" y="81"/>
                  </a:lnTo>
                  <a:lnTo>
                    <a:pt x="546" y="82"/>
                  </a:lnTo>
                  <a:lnTo>
                    <a:pt x="551" y="83"/>
                  </a:lnTo>
                  <a:lnTo>
                    <a:pt x="554" y="84"/>
                  </a:lnTo>
                  <a:lnTo>
                    <a:pt x="558" y="87"/>
                  </a:lnTo>
                  <a:lnTo>
                    <a:pt x="562" y="91"/>
                  </a:lnTo>
                  <a:lnTo>
                    <a:pt x="565" y="98"/>
                  </a:lnTo>
                  <a:lnTo>
                    <a:pt x="574" y="121"/>
                  </a:lnTo>
                  <a:lnTo>
                    <a:pt x="539" y="195"/>
                  </a:lnTo>
                  <a:lnTo>
                    <a:pt x="504" y="105"/>
                  </a:lnTo>
                  <a:lnTo>
                    <a:pt x="502" y="100"/>
                  </a:lnTo>
                  <a:lnTo>
                    <a:pt x="501" y="95"/>
                  </a:lnTo>
                  <a:lnTo>
                    <a:pt x="501" y="89"/>
                  </a:lnTo>
                  <a:lnTo>
                    <a:pt x="506" y="83"/>
                  </a:lnTo>
                  <a:lnTo>
                    <a:pt x="510" y="82"/>
                  </a:lnTo>
                  <a:lnTo>
                    <a:pt x="516" y="81"/>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23"/>
            <p:cNvSpPr>
              <a:spLocks/>
            </p:cNvSpPr>
            <p:nvPr/>
          </p:nvSpPr>
          <p:spPr bwMode="auto">
            <a:xfrm>
              <a:off x="3520" y="2418"/>
              <a:ext cx="707" cy="237"/>
            </a:xfrm>
            <a:custGeom>
              <a:avLst/>
              <a:gdLst>
                <a:gd name="T0" fmla="+- 0 3738 3520"/>
                <a:gd name="T1" fmla="*/ T0 w 707"/>
                <a:gd name="T2" fmla="+- 0 2440 2418"/>
                <a:gd name="T3" fmla="*/ 2440 h 237"/>
                <a:gd name="T4" fmla="+- 0 3747 3520"/>
                <a:gd name="T5" fmla="*/ T4 w 707"/>
                <a:gd name="T6" fmla="+- 0 2428 2418"/>
                <a:gd name="T7" fmla="*/ 2428 h 237"/>
                <a:gd name="T8" fmla="+- 0 3757 3520"/>
                <a:gd name="T9" fmla="*/ T8 w 707"/>
                <a:gd name="T10" fmla="+- 0 2424 2418"/>
                <a:gd name="T11" fmla="*/ 2424 h 237"/>
                <a:gd name="T12" fmla="+- 0 3772 3520"/>
                <a:gd name="T13" fmla="*/ T12 w 707"/>
                <a:gd name="T14" fmla="+- 0 2418 2418"/>
                <a:gd name="T15" fmla="*/ 2418 h 237"/>
                <a:gd name="T16" fmla="+- 0 3668 3520"/>
                <a:gd name="T17" fmla="*/ T16 w 707"/>
                <a:gd name="T18" fmla="+- 0 2424 2418"/>
                <a:gd name="T19" fmla="*/ 2424 h 237"/>
                <a:gd name="T20" fmla="+- 0 3687 3520"/>
                <a:gd name="T21" fmla="*/ T20 w 707"/>
                <a:gd name="T22" fmla="+- 0 2425 2418"/>
                <a:gd name="T23" fmla="*/ 2425 h 237"/>
                <a:gd name="T24" fmla="+- 0 3699 3520"/>
                <a:gd name="T25" fmla="*/ T24 w 707"/>
                <a:gd name="T26" fmla="+- 0 2433 2418"/>
                <a:gd name="T27" fmla="*/ 2433 h 237"/>
                <a:gd name="T28" fmla="+- 0 3702 3520"/>
                <a:gd name="T29" fmla="*/ T28 w 707"/>
                <a:gd name="T30" fmla="+- 0 2447 2418"/>
                <a:gd name="T31" fmla="*/ 2447 h 237"/>
                <a:gd name="T32" fmla="+- 0 3589 3520"/>
                <a:gd name="T33" fmla="*/ T32 w 707"/>
                <a:gd name="T34" fmla="+- 0 2525 2418"/>
                <a:gd name="T35" fmla="*/ 2525 h 237"/>
                <a:gd name="T36" fmla="+- 0 3590 3520"/>
                <a:gd name="T37" fmla="*/ T36 w 707"/>
                <a:gd name="T38" fmla="+- 0 2440 2418"/>
                <a:gd name="T39" fmla="*/ 2440 h 237"/>
                <a:gd name="T40" fmla="+- 0 3599 3520"/>
                <a:gd name="T41" fmla="*/ T40 w 707"/>
                <a:gd name="T42" fmla="+- 0 2428 2418"/>
                <a:gd name="T43" fmla="*/ 2428 h 237"/>
                <a:gd name="T44" fmla="+- 0 3610 3520"/>
                <a:gd name="T45" fmla="*/ T44 w 707"/>
                <a:gd name="T46" fmla="+- 0 2424 2418"/>
                <a:gd name="T47" fmla="*/ 2424 h 237"/>
                <a:gd name="T48" fmla="+- 0 3624 3520"/>
                <a:gd name="T49" fmla="*/ T48 w 707"/>
                <a:gd name="T50" fmla="+- 0 2418 2418"/>
                <a:gd name="T51" fmla="*/ 2418 h 237"/>
                <a:gd name="T52" fmla="+- 0 3520 3520"/>
                <a:gd name="T53" fmla="*/ T52 w 707"/>
                <a:gd name="T54" fmla="+- 0 2424 2418"/>
                <a:gd name="T55" fmla="*/ 2424 h 237"/>
                <a:gd name="T56" fmla="+- 0 3540 3520"/>
                <a:gd name="T57" fmla="*/ T56 w 707"/>
                <a:gd name="T58" fmla="+- 0 2425 2418"/>
                <a:gd name="T59" fmla="*/ 2425 h 237"/>
                <a:gd name="T60" fmla="+- 0 3551 3520"/>
                <a:gd name="T61" fmla="*/ T60 w 707"/>
                <a:gd name="T62" fmla="+- 0 2433 2418"/>
                <a:gd name="T63" fmla="*/ 2433 h 237"/>
                <a:gd name="T64" fmla="+- 0 3555 3520"/>
                <a:gd name="T65" fmla="*/ T64 w 707"/>
                <a:gd name="T66" fmla="+- 0 2447 2418"/>
                <a:gd name="T67" fmla="*/ 2447 h 237"/>
                <a:gd name="T68" fmla="+- 0 3553 3520"/>
                <a:gd name="T69" fmla="*/ T68 w 707"/>
                <a:gd name="T70" fmla="+- 0 2631 2418"/>
                <a:gd name="T71" fmla="*/ 2631 h 237"/>
                <a:gd name="T72" fmla="+- 0 3546 3520"/>
                <a:gd name="T73" fmla="*/ T72 w 707"/>
                <a:gd name="T74" fmla="+- 0 2640 2418"/>
                <a:gd name="T75" fmla="*/ 2640 h 237"/>
                <a:gd name="T76" fmla="+- 0 3520 3520"/>
                <a:gd name="T77" fmla="*/ T76 w 707"/>
                <a:gd name="T78" fmla="+- 0 2643 2418"/>
                <a:gd name="T79" fmla="*/ 2643 h 237"/>
                <a:gd name="T80" fmla="+- 0 3624 3520"/>
                <a:gd name="T81" fmla="*/ T80 w 707"/>
                <a:gd name="T82" fmla="+- 0 2650 2418"/>
                <a:gd name="T83" fmla="*/ 2650 h 237"/>
                <a:gd name="T84" fmla="+- 0 3610 3520"/>
                <a:gd name="T85" fmla="*/ T84 w 707"/>
                <a:gd name="T86" fmla="+- 0 2643 2418"/>
                <a:gd name="T87" fmla="*/ 2643 h 237"/>
                <a:gd name="T88" fmla="+- 0 3599 3520"/>
                <a:gd name="T89" fmla="*/ T88 w 707"/>
                <a:gd name="T90" fmla="+- 0 2639 2418"/>
                <a:gd name="T91" fmla="*/ 2639 h 237"/>
                <a:gd name="T92" fmla="+- 0 3590 3520"/>
                <a:gd name="T93" fmla="*/ T92 w 707"/>
                <a:gd name="T94" fmla="+- 0 2628 2418"/>
                <a:gd name="T95" fmla="*/ 2628 h 237"/>
                <a:gd name="T96" fmla="+- 0 3589 3520"/>
                <a:gd name="T97" fmla="*/ T96 w 707"/>
                <a:gd name="T98" fmla="+- 0 2538 2418"/>
                <a:gd name="T99" fmla="*/ 2538 h 237"/>
                <a:gd name="T100" fmla="+- 0 3702 3520"/>
                <a:gd name="T101" fmla="*/ T100 w 707"/>
                <a:gd name="T102" fmla="+- 0 2622 2418"/>
                <a:gd name="T103" fmla="*/ 2622 h 237"/>
                <a:gd name="T104" fmla="+- 0 3698 3520"/>
                <a:gd name="T105" fmla="*/ T104 w 707"/>
                <a:gd name="T106" fmla="+- 0 2635 2418"/>
                <a:gd name="T107" fmla="*/ 2635 h 237"/>
                <a:gd name="T108" fmla="+- 0 3686 3520"/>
                <a:gd name="T109" fmla="*/ T108 w 707"/>
                <a:gd name="T110" fmla="+- 0 2643 2418"/>
                <a:gd name="T111" fmla="*/ 2643 h 237"/>
                <a:gd name="T112" fmla="+- 0 3668 3520"/>
                <a:gd name="T113" fmla="*/ T112 w 707"/>
                <a:gd name="T114" fmla="+- 0 2650 2418"/>
                <a:gd name="T115" fmla="*/ 2650 h 237"/>
                <a:gd name="T116" fmla="+- 0 3772 3520"/>
                <a:gd name="T117" fmla="*/ T116 w 707"/>
                <a:gd name="T118" fmla="+- 0 2643 2418"/>
                <a:gd name="T119" fmla="*/ 2643 h 237"/>
                <a:gd name="T120" fmla="+- 0 3752 3520"/>
                <a:gd name="T121" fmla="*/ T120 w 707"/>
                <a:gd name="T122" fmla="+- 0 2642 2418"/>
                <a:gd name="T123" fmla="*/ 2642 h 237"/>
                <a:gd name="T124" fmla="+- 0 3740 3520"/>
                <a:gd name="T125" fmla="*/ T124 w 707"/>
                <a:gd name="T126" fmla="+- 0 2635 2418"/>
                <a:gd name="T127" fmla="*/ 2635 h 237"/>
                <a:gd name="T128" fmla="+- 0 3737 3520"/>
                <a:gd name="T129" fmla="*/ T128 w 707"/>
                <a:gd name="T130" fmla="+- 0 2620 2418"/>
                <a:gd name="T131" fmla="*/ 2620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Lst>
              <a:rect l="0" t="0" r="r" b="b"/>
              <a:pathLst>
                <a:path w="707" h="237">
                  <a:moveTo>
                    <a:pt x="217" y="29"/>
                  </a:moveTo>
                  <a:lnTo>
                    <a:pt x="218" y="22"/>
                  </a:lnTo>
                  <a:lnTo>
                    <a:pt x="220" y="14"/>
                  </a:lnTo>
                  <a:lnTo>
                    <a:pt x="227" y="10"/>
                  </a:lnTo>
                  <a:lnTo>
                    <a:pt x="232" y="7"/>
                  </a:lnTo>
                  <a:lnTo>
                    <a:pt x="237" y="6"/>
                  </a:lnTo>
                  <a:lnTo>
                    <a:pt x="252" y="6"/>
                  </a:lnTo>
                  <a:lnTo>
                    <a:pt x="252" y="0"/>
                  </a:lnTo>
                  <a:lnTo>
                    <a:pt x="148" y="0"/>
                  </a:lnTo>
                  <a:lnTo>
                    <a:pt x="148" y="6"/>
                  </a:lnTo>
                  <a:lnTo>
                    <a:pt x="162" y="6"/>
                  </a:lnTo>
                  <a:lnTo>
                    <a:pt x="167" y="7"/>
                  </a:lnTo>
                  <a:lnTo>
                    <a:pt x="173" y="10"/>
                  </a:lnTo>
                  <a:lnTo>
                    <a:pt x="179" y="15"/>
                  </a:lnTo>
                  <a:lnTo>
                    <a:pt x="182" y="21"/>
                  </a:lnTo>
                  <a:lnTo>
                    <a:pt x="182" y="29"/>
                  </a:lnTo>
                  <a:lnTo>
                    <a:pt x="182" y="107"/>
                  </a:lnTo>
                  <a:lnTo>
                    <a:pt x="69" y="107"/>
                  </a:lnTo>
                  <a:lnTo>
                    <a:pt x="69" y="29"/>
                  </a:lnTo>
                  <a:lnTo>
                    <a:pt x="70" y="22"/>
                  </a:lnTo>
                  <a:lnTo>
                    <a:pt x="73" y="14"/>
                  </a:lnTo>
                  <a:lnTo>
                    <a:pt x="79" y="10"/>
                  </a:lnTo>
                  <a:lnTo>
                    <a:pt x="84" y="7"/>
                  </a:lnTo>
                  <a:lnTo>
                    <a:pt x="90"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9" y="225"/>
                  </a:lnTo>
                  <a:lnTo>
                    <a:pt x="0" y="225"/>
                  </a:lnTo>
                  <a:lnTo>
                    <a:pt x="0" y="232"/>
                  </a:lnTo>
                  <a:lnTo>
                    <a:pt x="104" y="232"/>
                  </a:lnTo>
                  <a:lnTo>
                    <a:pt x="104" y="225"/>
                  </a:lnTo>
                  <a:lnTo>
                    <a:pt x="90" y="225"/>
                  </a:lnTo>
                  <a:lnTo>
                    <a:pt x="84" y="224"/>
                  </a:lnTo>
                  <a:lnTo>
                    <a:pt x="79" y="221"/>
                  </a:lnTo>
                  <a:lnTo>
                    <a:pt x="73" y="217"/>
                  </a:lnTo>
                  <a:lnTo>
                    <a:pt x="70" y="210"/>
                  </a:lnTo>
                  <a:lnTo>
                    <a:pt x="69" y="202"/>
                  </a:lnTo>
                  <a:lnTo>
                    <a:pt x="69" y="120"/>
                  </a:lnTo>
                  <a:lnTo>
                    <a:pt x="182" y="120"/>
                  </a:lnTo>
                  <a:lnTo>
                    <a:pt x="182" y="204"/>
                  </a:lnTo>
                  <a:lnTo>
                    <a:pt x="181" y="213"/>
                  </a:lnTo>
                  <a:lnTo>
                    <a:pt x="178" y="217"/>
                  </a:lnTo>
                  <a:lnTo>
                    <a:pt x="173" y="222"/>
                  </a:lnTo>
                  <a:lnTo>
                    <a:pt x="166" y="225"/>
                  </a:lnTo>
                  <a:lnTo>
                    <a:pt x="148" y="225"/>
                  </a:lnTo>
                  <a:lnTo>
                    <a:pt x="148" y="232"/>
                  </a:lnTo>
                  <a:lnTo>
                    <a:pt x="252" y="232"/>
                  </a:lnTo>
                  <a:lnTo>
                    <a:pt x="252" y="225"/>
                  </a:lnTo>
                  <a:lnTo>
                    <a:pt x="237" y="225"/>
                  </a:lnTo>
                  <a:lnTo>
                    <a:pt x="232" y="224"/>
                  </a:lnTo>
                  <a:lnTo>
                    <a:pt x="227" y="221"/>
                  </a:lnTo>
                  <a:lnTo>
                    <a:pt x="220" y="217"/>
                  </a:lnTo>
                  <a:lnTo>
                    <a:pt x="218" y="210"/>
                  </a:lnTo>
                  <a:lnTo>
                    <a:pt x="217" y="202"/>
                  </a:lnTo>
                  <a:lnTo>
                    <a:pt x="217"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24"/>
            <p:cNvSpPr>
              <a:spLocks/>
            </p:cNvSpPr>
            <p:nvPr/>
          </p:nvSpPr>
          <p:spPr bwMode="auto">
            <a:xfrm>
              <a:off x="3520" y="2418"/>
              <a:ext cx="707" cy="237"/>
            </a:xfrm>
            <a:custGeom>
              <a:avLst/>
              <a:gdLst>
                <a:gd name="T0" fmla="+- 0 3840 3520"/>
                <a:gd name="T1" fmla="*/ T0 w 707"/>
                <a:gd name="T2" fmla="+- 0 2617 2418"/>
                <a:gd name="T3" fmla="*/ 2617 h 237"/>
                <a:gd name="T4" fmla="+- 0 3840 3520"/>
                <a:gd name="T5" fmla="*/ T4 w 707"/>
                <a:gd name="T6" fmla="+- 0 2617 2418"/>
                <a:gd name="T7" fmla="*/ 2617 h 237"/>
                <a:gd name="T8" fmla="+- 0 3832 3520"/>
                <a:gd name="T9" fmla="*/ T8 w 707"/>
                <a:gd name="T10" fmla="+- 0 2599 2418"/>
                <a:gd name="T11" fmla="*/ 2599 h 237"/>
                <a:gd name="T12" fmla="+- 0 3827 3520"/>
                <a:gd name="T13" fmla="*/ T12 w 707"/>
                <a:gd name="T14" fmla="+- 0 2580 2418"/>
                <a:gd name="T15" fmla="*/ 2580 h 237"/>
                <a:gd name="T16" fmla="+- 0 3826 3520"/>
                <a:gd name="T17" fmla="*/ T16 w 707"/>
                <a:gd name="T18" fmla="+- 0 2558 2418"/>
                <a:gd name="T19" fmla="*/ 2558 h 237"/>
                <a:gd name="T20" fmla="+- 0 3830 3520"/>
                <a:gd name="T21" fmla="*/ T20 w 707"/>
                <a:gd name="T22" fmla="+- 0 2644 2418"/>
                <a:gd name="T23" fmla="*/ 2644 h 237"/>
                <a:gd name="T24" fmla="+- 0 3849 3520"/>
                <a:gd name="T25" fmla="*/ T24 w 707"/>
                <a:gd name="T26" fmla="+- 0 2652 2418"/>
                <a:gd name="T27" fmla="*/ 2652 h 237"/>
                <a:gd name="T28" fmla="+- 0 3870 3520"/>
                <a:gd name="T29" fmla="*/ T28 w 707"/>
                <a:gd name="T30" fmla="+- 0 2654 2418"/>
                <a:gd name="T31" fmla="*/ 2654 h 237"/>
                <a:gd name="T32" fmla="+- 0 3873 3520"/>
                <a:gd name="T33" fmla="*/ T32 w 707"/>
                <a:gd name="T34" fmla="+- 0 2654 2418"/>
                <a:gd name="T35" fmla="*/ 2654 h 237"/>
                <a:gd name="T36" fmla="+- 0 3878 3520"/>
                <a:gd name="T37" fmla="*/ T36 w 707"/>
                <a:gd name="T38" fmla="+- 0 2642 2418"/>
                <a:gd name="T39" fmla="*/ 2642 h 237"/>
                <a:gd name="T40" fmla="+- 0 3873 3520"/>
                <a:gd name="T41" fmla="*/ T40 w 707"/>
                <a:gd name="T42" fmla="+- 0 2642 2418"/>
                <a:gd name="T43" fmla="*/ 2642 h 237"/>
                <a:gd name="T44" fmla="+- 0 3855 3520"/>
                <a:gd name="T45" fmla="*/ T44 w 707"/>
                <a:gd name="T46" fmla="+- 0 2635 2418"/>
                <a:gd name="T47" fmla="*/ 2635 h 237"/>
                <a:gd name="T48" fmla="+- 0 3840 3520"/>
                <a:gd name="T49" fmla="*/ T48 w 707"/>
                <a:gd name="T50" fmla="+- 0 2617 2418"/>
                <a:gd name="T51" fmla="*/ 261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7" h="237">
                  <a:moveTo>
                    <a:pt x="320" y="199"/>
                  </a:moveTo>
                  <a:lnTo>
                    <a:pt x="320" y="199"/>
                  </a:lnTo>
                  <a:lnTo>
                    <a:pt x="312" y="181"/>
                  </a:lnTo>
                  <a:lnTo>
                    <a:pt x="307" y="162"/>
                  </a:lnTo>
                  <a:lnTo>
                    <a:pt x="306" y="140"/>
                  </a:lnTo>
                  <a:lnTo>
                    <a:pt x="310" y="226"/>
                  </a:lnTo>
                  <a:lnTo>
                    <a:pt x="329" y="234"/>
                  </a:lnTo>
                  <a:lnTo>
                    <a:pt x="350" y="236"/>
                  </a:lnTo>
                  <a:lnTo>
                    <a:pt x="353" y="236"/>
                  </a:lnTo>
                  <a:lnTo>
                    <a:pt x="358" y="224"/>
                  </a:lnTo>
                  <a:lnTo>
                    <a:pt x="353" y="224"/>
                  </a:lnTo>
                  <a:lnTo>
                    <a:pt x="335" y="217"/>
                  </a:lnTo>
                  <a:lnTo>
                    <a:pt x="320" y="1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25"/>
            <p:cNvSpPr>
              <a:spLocks/>
            </p:cNvSpPr>
            <p:nvPr/>
          </p:nvSpPr>
          <p:spPr bwMode="auto">
            <a:xfrm>
              <a:off x="4399" y="2418"/>
              <a:ext cx="218" cy="235"/>
            </a:xfrm>
            <a:custGeom>
              <a:avLst/>
              <a:gdLst>
                <a:gd name="T0" fmla="+- 0 4548 4399"/>
                <a:gd name="T1" fmla="*/ T0 w 218"/>
                <a:gd name="T2" fmla="+- 0 2635 2418"/>
                <a:gd name="T3" fmla="*/ 2635 h 235"/>
                <a:gd name="T4" fmla="+- 0 4550 4399"/>
                <a:gd name="T5" fmla="*/ T4 w 218"/>
                <a:gd name="T6" fmla="+- 0 2641 2418"/>
                <a:gd name="T7" fmla="*/ 2641 h 235"/>
                <a:gd name="T8" fmla="+- 0 4554 4399"/>
                <a:gd name="T9" fmla="*/ T8 w 218"/>
                <a:gd name="T10" fmla="+- 0 2645 2418"/>
                <a:gd name="T11" fmla="*/ 2645 h 235"/>
                <a:gd name="T12" fmla="+- 0 4559 4399"/>
                <a:gd name="T13" fmla="*/ T12 w 218"/>
                <a:gd name="T14" fmla="+- 0 2648 2418"/>
                <a:gd name="T15" fmla="*/ 2648 h 235"/>
                <a:gd name="T16" fmla="+- 0 4565 4399"/>
                <a:gd name="T17" fmla="*/ T16 w 218"/>
                <a:gd name="T18" fmla="+- 0 2651 2418"/>
                <a:gd name="T19" fmla="*/ 2651 h 235"/>
                <a:gd name="T20" fmla="+- 0 4570 4399"/>
                <a:gd name="T21" fmla="*/ T20 w 218"/>
                <a:gd name="T22" fmla="+- 0 2652 2418"/>
                <a:gd name="T23" fmla="*/ 2652 h 235"/>
                <a:gd name="T24" fmla="+- 0 4584 4399"/>
                <a:gd name="T25" fmla="*/ T24 w 218"/>
                <a:gd name="T26" fmla="+- 0 2652 2418"/>
                <a:gd name="T27" fmla="*/ 2652 h 235"/>
                <a:gd name="T28" fmla="+- 0 4592 4399"/>
                <a:gd name="T29" fmla="*/ T28 w 218"/>
                <a:gd name="T30" fmla="+- 0 2649 2418"/>
                <a:gd name="T31" fmla="*/ 2649 h 235"/>
                <a:gd name="T32" fmla="+- 0 4599 4399"/>
                <a:gd name="T33" fmla="*/ T32 w 218"/>
                <a:gd name="T34" fmla="+- 0 2644 2418"/>
                <a:gd name="T35" fmla="*/ 2644 h 235"/>
                <a:gd name="T36" fmla="+- 0 4607 4399"/>
                <a:gd name="T37" fmla="*/ T36 w 218"/>
                <a:gd name="T38" fmla="+- 0 2638 2418"/>
                <a:gd name="T39" fmla="*/ 2638 h 235"/>
                <a:gd name="T40" fmla="+- 0 4613 4399"/>
                <a:gd name="T41" fmla="*/ T40 w 218"/>
                <a:gd name="T42" fmla="+- 0 2630 2418"/>
                <a:gd name="T43" fmla="*/ 2630 h 235"/>
                <a:gd name="T44" fmla="+- 0 4617 4399"/>
                <a:gd name="T45" fmla="*/ T44 w 218"/>
                <a:gd name="T46" fmla="+- 0 2618 2418"/>
                <a:gd name="T47" fmla="*/ 2618 h 235"/>
                <a:gd name="T48" fmla="+- 0 4610 4399"/>
                <a:gd name="T49" fmla="*/ T48 w 218"/>
                <a:gd name="T50" fmla="+- 0 2618 2418"/>
                <a:gd name="T51" fmla="*/ 2618 h 235"/>
                <a:gd name="T52" fmla="+- 0 4608 4399"/>
                <a:gd name="T53" fmla="*/ T52 w 218"/>
                <a:gd name="T54" fmla="+- 0 2623 2418"/>
                <a:gd name="T55" fmla="*/ 2623 h 235"/>
                <a:gd name="T56" fmla="+- 0 4605 4399"/>
                <a:gd name="T57" fmla="*/ T56 w 218"/>
                <a:gd name="T58" fmla="+- 0 2626 2418"/>
                <a:gd name="T59" fmla="*/ 2626 h 235"/>
                <a:gd name="T60" fmla="+- 0 4598 4399"/>
                <a:gd name="T61" fmla="*/ T60 w 218"/>
                <a:gd name="T62" fmla="+- 0 2631 2418"/>
                <a:gd name="T63" fmla="*/ 2631 h 235"/>
                <a:gd name="T64" fmla="+- 0 4590 4399"/>
                <a:gd name="T65" fmla="*/ T64 w 218"/>
                <a:gd name="T66" fmla="+- 0 2632 2418"/>
                <a:gd name="T67" fmla="*/ 2632 h 235"/>
                <a:gd name="T68" fmla="+- 0 4585 4399"/>
                <a:gd name="T69" fmla="*/ T68 w 218"/>
                <a:gd name="T70" fmla="+- 0 2632 2418"/>
                <a:gd name="T71" fmla="*/ 2632 h 235"/>
                <a:gd name="T72" fmla="+- 0 4581 4399"/>
                <a:gd name="T73" fmla="*/ T72 w 218"/>
                <a:gd name="T74" fmla="+- 0 2631 2418"/>
                <a:gd name="T75" fmla="*/ 2631 h 235"/>
                <a:gd name="T76" fmla="+- 0 4575 4399"/>
                <a:gd name="T77" fmla="*/ T76 w 218"/>
                <a:gd name="T78" fmla="+- 0 2623 2418"/>
                <a:gd name="T79" fmla="*/ 2623 h 235"/>
                <a:gd name="T80" fmla="+- 0 4574 4399"/>
                <a:gd name="T81" fmla="*/ T80 w 218"/>
                <a:gd name="T82" fmla="+- 0 2617 2418"/>
                <a:gd name="T83" fmla="*/ 2617 h 235"/>
                <a:gd name="T84" fmla="+- 0 4574 4399"/>
                <a:gd name="T85" fmla="*/ T84 w 218"/>
                <a:gd name="T86" fmla="+- 0 2505 2418"/>
                <a:gd name="T87" fmla="*/ 2505 h 235"/>
                <a:gd name="T88" fmla="+- 0 4612 4399"/>
                <a:gd name="T89" fmla="*/ T88 w 218"/>
                <a:gd name="T90" fmla="+- 0 2505 2418"/>
                <a:gd name="T91" fmla="*/ 2505 h 235"/>
                <a:gd name="T92" fmla="+- 0 4612 4399"/>
                <a:gd name="T93" fmla="*/ T92 w 218"/>
                <a:gd name="T94" fmla="+- 0 2493 2418"/>
                <a:gd name="T95" fmla="*/ 2493 h 235"/>
                <a:gd name="T96" fmla="+- 0 4574 4399"/>
                <a:gd name="T97" fmla="*/ T96 w 218"/>
                <a:gd name="T98" fmla="+- 0 2493 2418"/>
                <a:gd name="T99" fmla="*/ 2493 h 235"/>
                <a:gd name="T100" fmla="+- 0 4574 4399"/>
                <a:gd name="T101" fmla="*/ T100 w 218"/>
                <a:gd name="T102" fmla="+- 0 2441 2418"/>
                <a:gd name="T103" fmla="*/ 2441 h 235"/>
                <a:gd name="T104" fmla="+- 0 4568 4399"/>
                <a:gd name="T105" fmla="*/ T104 w 218"/>
                <a:gd name="T106" fmla="+- 0 2441 2418"/>
                <a:gd name="T107" fmla="*/ 2441 h 235"/>
                <a:gd name="T108" fmla="+- 0 4563 4399"/>
                <a:gd name="T109" fmla="*/ T108 w 218"/>
                <a:gd name="T110" fmla="+- 0 2453 2418"/>
                <a:gd name="T111" fmla="*/ 2453 h 235"/>
                <a:gd name="T112" fmla="+- 0 4559 4399"/>
                <a:gd name="T113" fmla="*/ T112 w 218"/>
                <a:gd name="T114" fmla="+- 0 2461 2418"/>
                <a:gd name="T115" fmla="*/ 2461 h 235"/>
                <a:gd name="T116" fmla="+- 0 4557 4399"/>
                <a:gd name="T117" fmla="*/ T116 w 218"/>
                <a:gd name="T118" fmla="+- 0 2465 2418"/>
                <a:gd name="T119" fmla="*/ 2465 h 235"/>
                <a:gd name="T120" fmla="+- 0 4551 4399"/>
                <a:gd name="T121" fmla="*/ T120 w 218"/>
                <a:gd name="T122" fmla="+- 0 2473 2418"/>
                <a:gd name="T123" fmla="*/ 2473 h 235"/>
                <a:gd name="T124" fmla="+- 0 4545 4399"/>
                <a:gd name="T125" fmla="*/ T124 w 218"/>
                <a:gd name="T126" fmla="+- 0 2480 2418"/>
                <a:gd name="T127" fmla="*/ 2480 h 235"/>
                <a:gd name="T128" fmla="+- 0 4538 4399"/>
                <a:gd name="T129" fmla="*/ T128 w 218"/>
                <a:gd name="T130" fmla="+- 0 2486 2418"/>
                <a:gd name="T131" fmla="*/ 2486 h 235"/>
                <a:gd name="T132" fmla="+- 0 4531 4399"/>
                <a:gd name="T133" fmla="*/ T132 w 218"/>
                <a:gd name="T134" fmla="+- 0 2492 2418"/>
                <a:gd name="T135" fmla="*/ 2492 h 235"/>
                <a:gd name="T136" fmla="+- 0 4525 4399"/>
                <a:gd name="T137" fmla="*/ T136 w 218"/>
                <a:gd name="T138" fmla="+- 0 2497 2418"/>
                <a:gd name="T139" fmla="*/ 2497 h 235"/>
                <a:gd name="T140" fmla="+- 0 4518 4399"/>
                <a:gd name="T141" fmla="*/ T140 w 218"/>
                <a:gd name="T142" fmla="+- 0 2499 2418"/>
                <a:gd name="T143" fmla="*/ 2499 h 235"/>
                <a:gd name="T144" fmla="+- 0 4518 4399"/>
                <a:gd name="T145" fmla="*/ T144 w 218"/>
                <a:gd name="T146" fmla="+- 0 2505 2418"/>
                <a:gd name="T147" fmla="*/ 2505 h 235"/>
                <a:gd name="T148" fmla="+- 0 4544 4399"/>
                <a:gd name="T149" fmla="*/ T148 w 218"/>
                <a:gd name="T150" fmla="+- 0 2505 2418"/>
                <a:gd name="T151" fmla="*/ 2505 h 235"/>
                <a:gd name="T152" fmla="+- 0 4544 4399"/>
                <a:gd name="T153" fmla="*/ T152 w 218"/>
                <a:gd name="T154" fmla="+- 0 2622 2418"/>
                <a:gd name="T155" fmla="*/ 2622 h 235"/>
                <a:gd name="T156" fmla="+- 0 4545 4399"/>
                <a:gd name="T157" fmla="*/ T156 w 218"/>
                <a:gd name="T158" fmla="+- 0 2630 2418"/>
                <a:gd name="T159" fmla="*/ 2630 h 235"/>
                <a:gd name="T160" fmla="+- 0 4548 4399"/>
                <a:gd name="T161" fmla="*/ T160 w 218"/>
                <a:gd name="T162" fmla="+- 0 2635 2418"/>
                <a:gd name="T163" fmla="*/ 2635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Lst>
              <a:rect l="0" t="0" r="r" b="b"/>
              <a:pathLst>
                <a:path w="218" h="235">
                  <a:moveTo>
                    <a:pt x="149" y="217"/>
                  </a:moveTo>
                  <a:lnTo>
                    <a:pt x="151" y="223"/>
                  </a:lnTo>
                  <a:lnTo>
                    <a:pt x="155" y="227"/>
                  </a:lnTo>
                  <a:lnTo>
                    <a:pt x="160" y="230"/>
                  </a:lnTo>
                  <a:lnTo>
                    <a:pt x="166" y="233"/>
                  </a:lnTo>
                  <a:lnTo>
                    <a:pt x="171" y="234"/>
                  </a:lnTo>
                  <a:lnTo>
                    <a:pt x="185" y="234"/>
                  </a:lnTo>
                  <a:lnTo>
                    <a:pt x="193" y="231"/>
                  </a:lnTo>
                  <a:lnTo>
                    <a:pt x="200" y="226"/>
                  </a:lnTo>
                  <a:lnTo>
                    <a:pt x="208" y="220"/>
                  </a:lnTo>
                  <a:lnTo>
                    <a:pt x="214" y="212"/>
                  </a:lnTo>
                  <a:lnTo>
                    <a:pt x="218" y="200"/>
                  </a:lnTo>
                  <a:lnTo>
                    <a:pt x="211" y="200"/>
                  </a:lnTo>
                  <a:lnTo>
                    <a:pt x="209" y="205"/>
                  </a:lnTo>
                  <a:lnTo>
                    <a:pt x="206" y="208"/>
                  </a:lnTo>
                  <a:lnTo>
                    <a:pt x="199" y="213"/>
                  </a:lnTo>
                  <a:lnTo>
                    <a:pt x="191" y="214"/>
                  </a:lnTo>
                  <a:lnTo>
                    <a:pt x="186" y="214"/>
                  </a:lnTo>
                  <a:lnTo>
                    <a:pt x="182" y="213"/>
                  </a:lnTo>
                  <a:lnTo>
                    <a:pt x="176" y="205"/>
                  </a:lnTo>
                  <a:lnTo>
                    <a:pt x="175" y="199"/>
                  </a:lnTo>
                  <a:lnTo>
                    <a:pt x="175" y="87"/>
                  </a:lnTo>
                  <a:lnTo>
                    <a:pt x="213" y="87"/>
                  </a:lnTo>
                  <a:lnTo>
                    <a:pt x="213" y="75"/>
                  </a:lnTo>
                  <a:lnTo>
                    <a:pt x="175" y="75"/>
                  </a:lnTo>
                  <a:lnTo>
                    <a:pt x="175" y="23"/>
                  </a:lnTo>
                  <a:lnTo>
                    <a:pt x="169" y="23"/>
                  </a:lnTo>
                  <a:lnTo>
                    <a:pt x="164" y="35"/>
                  </a:lnTo>
                  <a:lnTo>
                    <a:pt x="160" y="43"/>
                  </a:lnTo>
                  <a:lnTo>
                    <a:pt x="158" y="47"/>
                  </a:lnTo>
                  <a:lnTo>
                    <a:pt x="152" y="55"/>
                  </a:lnTo>
                  <a:lnTo>
                    <a:pt x="146" y="62"/>
                  </a:lnTo>
                  <a:lnTo>
                    <a:pt x="139" y="68"/>
                  </a:lnTo>
                  <a:lnTo>
                    <a:pt x="132" y="74"/>
                  </a:lnTo>
                  <a:lnTo>
                    <a:pt x="126" y="79"/>
                  </a:lnTo>
                  <a:lnTo>
                    <a:pt x="119" y="81"/>
                  </a:lnTo>
                  <a:lnTo>
                    <a:pt x="119" y="87"/>
                  </a:lnTo>
                  <a:lnTo>
                    <a:pt x="145" y="87"/>
                  </a:lnTo>
                  <a:lnTo>
                    <a:pt x="145" y="204"/>
                  </a:lnTo>
                  <a:lnTo>
                    <a:pt x="146" y="212"/>
                  </a:lnTo>
                  <a:lnTo>
                    <a:pt x="149" y="2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26"/>
            <p:cNvSpPr>
              <a:spLocks/>
            </p:cNvSpPr>
            <p:nvPr/>
          </p:nvSpPr>
          <p:spPr bwMode="auto">
            <a:xfrm>
              <a:off x="4399" y="2418"/>
              <a:ext cx="218" cy="235"/>
            </a:xfrm>
            <a:custGeom>
              <a:avLst/>
              <a:gdLst>
                <a:gd name="T0" fmla="+- 0 4473 4399"/>
                <a:gd name="T1" fmla="*/ T0 w 218"/>
                <a:gd name="T2" fmla="+- 0 2432 2418"/>
                <a:gd name="T3" fmla="*/ 2432 h 235"/>
                <a:gd name="T4" fmla="+- 0 4477 4399"/>
                <a:gd name="T5" fmla="*/ T4 w 218"/>
                <a:gd name="T6" fmla="+- 0 2427 2418"/>
                <a:gd name="T7" fmla="*/ 2427 h 235"/>
                <a:gd name="T8" fmla="+- 0 4484 4399"/>
                <a:gd name="T9" fmla="*/ T8 w 218"/>
                <a:gd name="T10" fmla="+- 0 2424 2418"/>
                <a:gd name="T11" fmla="*/ 2424 h 235"/>
                <a:gd name="T12" fmla="+- 0 4503 4399"/>
                <a:gd name="T13" fmla="*/ T12 w 218"/>
                <a:gd name="T14" fmla="+- 0 2424 2418"/>
                <a:gd name="T15" fmla="*/ 2424 h 235"/>
                <a:gd name="T16" fmla="+- 0 4503 4399"/>
                <a:gd name="T17" fmla="*/ T16 w 218"/>
                <a:gd name="T18" fmla="+- 0 2418 2418"/>
                <a:gd name="T19" fmla="*/ 2418 h 235"/>
                <a:gd name="T20" fmla="+- 0 4399 4399"/>
                <a:gd name="T21" fmla="*/ T20 w 218"/>
                <a:gd name="T22" fmla="+- 0 2418 2418"/>
                <a:gd name="T23" fmla="*/ 2418 h 235"/>
                <a:gd name="T24" fmla="+- 0 4399 4399"/>
                <a:gd name="T25" fmla="*/ T24 w 218"/>
                <a:gd name="T26" fmla="+- 0 2424 2418"/>
                <a:gd name="T27" fmla="*/ 2424 h 235"/>
                <a:gd name="T28" fmla="+- 0 4413 4399"/>
                <a:gd name="T29" fmla="*/ T28 w 218"/>
                <a:gd name="T30" fmla="+- 0 2424 2418"/>
                <a:gd name="T31" fmla="*/ 2424 h 235"/>
                <a:gd name="T32" fmla="+- 0 4419 4399"/>
                <a:gd name="T33" fmla="*/ T32 w 218"/>
                <a:gd name="T34" fmla="+- 0 2425 2418"/>
                <a:gd name="T35" fmla="*/ 2425 h 235"/>
                <a:gd name="T36" fmla="+- 0 4424 4399"/>
                <a:gd name="T37" fmla="*/ T36 w 218"/>
                <a:gd name="T38" fmla="+- 0 2428 2418"/>
                <a:gd name="T39" fmla="*/ 2428 h 235"/>
                <a:gd name="T40" fmla="+- 0 4430 4399"/>
                <a:gd name="T41" fmla="*/ T40 w 218"/>
                <a:gd name="T42" fmla="+- 0 2433 2418"/>
                <a:gd name="T43" fmla="*/ 2433 h 235"/>
                <a:gd name="T44" fmla="+- 0 4433 4399"/>
                <a:gd name="T45" fmla="*/ T44 w 218"/>
                <a:gd name="T46" fmla="+- 0 2439 2418"/>
                <a:gd name="T47" fmla="*/ 2439 h 235"/>
                <a:gd name="T48" fmla="+- 0 4434 4399"/>
                <a:gd name="T49" fmla="*/ T48 w 218"/>
                <a:gd name="T50" fmla="+- 0 2447 2418"/>
                <a:gd name="T51" fmla="*/ 2447 h 235"/>
                <a:gd name="T52" fmla="+- 0 4434 4399"/>
                <a:gd name="T53" fmla="*/ T52 w 218"/>
                <a:gd name="T54" fmla="+- 0 2622 2418"/>
                <a:gd name="T55" fmla="*/ 2622 h 235"/>
                <a:gd name="T56" fmla="+- 0 4432 4399"/>
                <a:gd name="T57" fmla="*/ T56 w 218"/>
                <a:gd name="T58" fmla="+- 0 2631 2418"/>
                <a:gd name="T59" fmla="*/ 2631 h 235"/>
                <a:gd name="T60" fmla="+- 0 4429 4399"/>
                <a:gd name="T61" fmla="*/ T60 w 218"/>
                <a:gd name="T62" fmla="+- 0 2635 2418"/>
                <a:gd name="T63" fmla="*/ 2635 h 235"/>
                <a:gd name="T64" fmla="+- 0 4425 4399"/>
                <a:gd name="T65" fmla="*/ T64 w 218"/>
                <a:gd name="T66" fmla="+- 0 2640 2418"/>
                <a:gd name="T67" fmla="*/ 2640 h 235"/>
                <a:gd name="T68" fmla="+- 0 4417 4399"/>
                <a:gd name="T69" fmla="*/ T68 w 218"/>
                <a:gd name="T70" fmla="+- 0 2643 2418"/>
                <a:gd name="T71" fmla="*/ 2643 h 235"/>
                <a:gd name="T72" fmla="+- 0 4399 4399"/>
                <a:gd name="T73" fmla="*/ T72 w 218"/>
                <a:gd name="T74" fmla="+- 0 2643 2418"/>
                <a:gd name="T75" fmla="*/ 2643 h 235"/>
                <a:gd name="T76" fmla="+- 0 4399 4399"/>
                <a:gd name="T77" fmla="*/ T76 w 218"/>
                <a:gd name="T78" fmla="+- 0 2650 2418"/>
                <a:gd name="T79" fmla="*/ 2650 h 235"/>
                <a:gd name="T80" fmla="+- 0 4503 4399"/>
                <a:gd name="T81" fmla="*/ T80 w 218"/>
                <a:gd name="T82" fmla="+- 0 2650 2418"/>
                <a:gd name="T83" fmla="*/ 2650 h 235"/>
                <a:gd name="T84" fmla="+- 0 4503 4399"/>
                <a:gd name="T85" fmla="*/ T84 w 218"/>
                <a:gd name="T86" fmla="+- 0 2643 2418"/>
                <a:gd name="T87" fmla="*/ 2643 h 235"/>
                <a:gd name="T88" fmla="+- 0 4489 4399"/>
                <a:gd name="T89" fmla="*/ T88 w 218"/>
                <a:gd name="T90" fmla="+- 0 2643 2418"/>
                <a:gd name="T91" fmla="*/ 2643 h 235"/>
                <a:gd name="T92" fmla="+- 0 4483 4399"/>
                <a:gd name="T93" fmla="*/ T92 w 218"/>
                <a:gd name="T94" fmla="+- 0 2642 2418"/>
                <a:gd name="T95" fmla="*/ 2642 h 235"/>
                <a:gd name="T96" fmla="+- 0 4478 4399"/>
                <a:gd name="T97" fmla="*/ T96 w 218"/>
                <a:gd name="T98" fmla="+- 0 2639 2418"/>
                <a:gd name="T99" fmla="*/ 2639 h 235"/>
                <a:gd name="T100" fmla="+- 0 4472 4399"/>
                <a:gd name="T101" fmla="*/ T100 w 218"/>
                <a:gd name="T102" fmla="+- 0 2635 2418"/>
                <a:gd name="T103" fmla="*/ 2635 h 235"/>
                <a:gd name="T104" fmla="+- 0 4469 4399"/>
                <a:gd name="T105" fmla="*/ T104 w 218"/>
                <a:gd name="T106" fmla="+- 0 2628 2418"/>
                <a:gd name="T107" fmla="*/ 2628 h 235"/>
                <a:gd name="T108" fmla="+- 0 4468 4399"/>
                <a:gd name="T109" fmla="*/ T108 w 218"/>
                <a:gd name="T110" fmla="+- 0 2620 2418"/>
                <a:gd name="T111" fmla="*/ 2620 h 235"/>
                <a:gd name="T112" fmla="+- 0 4468 4399"/>
                <a:gd name="T113" fmla="*/ T112 w 218"/>
                <a:gd name="T114" fmla="+- 0 2445 2418"/>
                <a:gd name="T115" fmla="*/ 2445 h 235"/>
                <a:gd name="T116" fmla="+- 0 4470 4399"/>
                <a:gd name="T117" fmla="*/ T116 w 218"/>
                <a:gd name="T118" fmla="+- 0 2436 2418"/>
                <a:gd name="T119" fmla="*/ 2436 h 235"/>
                <a:gd name="T120" fmla="+- 0 4473 4399"/>
                <a:gd name="T121" fmla="*/ T120 w 218"/>
                <a:gd name="T122" fmla="+- 0 2432 2418"/>
                <a:gd name="T123" fmla="*/ 2432 h 23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218" h="235">
                  <a:moveTo>
                    <a:pt x="74" y="14"/>
                  </a:moveTo>
                  <a:lnTo>
                    <a:pt x="78" y="9"/>
                  </a:lnTo>
                  <a:lnTo>
                    <a:pt x="85" y="6"/>
                  </a:lnTo>
                  <a:lnTo>
                    <a:pt x="104" y="6"/>
                  </a:lnTo>
                  <a:lnTo>
                    <a:pt x="104" y="0"/>
                  </a:lnTo>
                  <a:lnTo>
                    <a:pt x="0" y="0"/>
                  </a:lnTo>
                  <a:lnTo>
                    <a:pt x="0" y="6"/>
                  </a:lnTo>
                  <a:lnTo>
                    <a:pt x="14" y="6"/>
                  </a:lnTo>
                  <a:lnTo>
                    <a:pt x="20" y="7"/>
                  </a:lnTo>
                  <a:lnTo>
                    <a:pt x="25" y="10"/>
                  </a:lnTo>
                  <a:lnTo>
                    <a:pt x="31" y="15"/>
                  </a:lnTo>
                  <a:lnTo>
                    <a:pt x="34" y="21"/>
                  </a:lnTo>
                  <a:lnTo>
                    <a:pt x="35" y="29"/>
                  </a:lnTo>
                  <a:lnTo>
                    <a:pt x="35" y="204"/>
                  </a:lnTo>
                  <a:lnTo>
                    <a:pt x="33" y="213"/>
                  </a:lnTo>
                  <a:lnTo>
                    <a:pt x="30" y="217"/>
                  </a:lnTo>
                  <a:lnTo>
                    <a:pt x="26" y="222"/>
                  </a:lnTo>
                  <a:lnTo>
                    <a:pt x="18" y="225"/>
                  </a:lnTo>
                  <a:lnTo>
                    <a:pt x="0" y="225"/>
                  </a:lnTo>
                  <a:lnTo>
                    <a:pt x="0" y="232"/>
                  </a:lnTo>
                  <a:lnTo>
                    <a:pt x="104" y="232"/>
                  </a:lnTo>
                  <a:lnTo>
                    <a:pt x="104" y="225"/>
                  </a:lnTo>
                  <a:lnTo>
                    <a:pt x="90" y="225"/>
                  </a:lnTo>
                  <a:lnTo>
                    <a:pt x="84" y="224"/>
                  </a:lnTo>
                  <a:lnTo>
                    <a:pt x="79" y="221"/>
                  </a:lnTo>
                  <a:lnTo>
                    <a:pt x="73" y="217"/>
                  </a:lnTo>
                  <a:lnTo>
                    <a:pt x="70" y="210"/>
                  </a:lnTo>
                  <a:lnTo>
                    <a:pt x="69" y="202"/>
                  </a:lnTo>
                  <a:lnTo>
                    <a:pt x="69" y="27"/>
                  </a:lnTo>
                  <a:lnTo>
                    <a:pt x="71" y="18"/>
                  </a:lnTo>
                  <a:lnTo>
                    <a:pt x="7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7"/>
            <p:cNvSpPr>
              <a:spLocks/>
            </p:cNvSpPr>
            <p:nvPr/>
          </p:nvSpPr>
          <p:spPr bwMode="auto">
            <a:xfrm>
              <a:off x="4790" y="2406"/>
              <a:ext cx="1046" cy="248"/>
            </a:xfrm>
            <a:custGeom>
              <a:avLst/>
              <a:gdLst>
                <a:gd name="T0" fmla="+- 0 5649 4790"/>
                <a:gd name="T1" fmla="*/ T0 w 1046"/>
                <a:gd name="T2" fmla="+- 0 2648 2406"/>
                <a:gd name="T3" fmla="*/ 2648 h 248"/>
                <a:gd name="T4" fmla="+- 0 5662 4790"/>
                <a:gd name="T5" fmla="*/ T4 w 1046"/>
                <a:gd name="T6" fmla="+- 0 2649 2406"/>
                <a:gd name="T7" fmla="*/ 2649 h 248"/>
                <a:gd name="T8" fmla="+- 0 5686 4790"/>
                <a:gd name="T9" fmla="*/ T8 w 1046"/>
                <a:gd name="T10" fmla="+- 0 2654 2406"/>
                <a:gd name="T11" fmla="*/ 2654 h 248"/>
                <a:gd name="T12" fmla="+- 0 5716 4790"/>
                <a:gd name="T13" fmla="*/ T12 w 1046"/>
                <a:gd name="T14" fmla="+- 0 2651 2406"/>
                <a:gd name="T15" fmla="*/ 2651 h 248"/>
                <a:gd name="T16" fmla="+- 0 5745 4790"/>
                <a:gd name="T17" fmla="*/ T16 w 1046"/>
                <a:gd name="T18" fmla="+- 0 2633 2406"/>
                <a:gd name="T19" fmla="*/ 2633 h 248"/>
                <a:gd name="T20" fmla="+- 0 5751 4790"/>
                <a:gd name="T21" fmla="*/ T20 w 1046"/>
                <a:gd name="T22" fmla="+- 0 2607 2406"/>
                <a:gd name="T23" fmla="*/ 2607 h 248"/>
                <a:gd name="T24" fmla="+- 0 5735 4790"/>
                <a:gd name="T25" fmla="*/ T24 w 1046"/>
                <a:gd name="T26" fmla="+- 0 2575 2406"/>
                <a:gd name="T27" fmla="*/ 2575 h 248"/>
                <a:gd name="T28" fmla="+- 0 5688 4790"/>
                <a:gd name="T29" fmla="*/ T28 w 1046"/>
                <a:gd name="T30" fmla="+- 0 2550 2406"/>
                <a:gd name="T31" fmla="*/ 2550 h 248"/>
                <a:gd name="T32" fmla="+- 0 5669 4790"/>
                <a:gd name="T33" fmla="*/ T32 w 1046"/>
                <a:gd name="T34" fmla="+- 0 2540 2406"/>
                <a:gd name="T35" fmla="*/ 2540 h 248"/>
                <a:gd name="T36" fmla="+- 0 5662 4790"/>
                <a:gd name="T37" fmla="*/ T36 w 1046"/>
                <a:gd name="T38" fmla="+- 0 2531 2406"/>
                <a:gd name="T39" fmla="*/ 2531 h 248"/>
                <a:gd name="T40" fmla="+- 0 5660 4790"/>
                <a:gd name="T41" fmla="*/ T40 w 1046"/>
                <a:gd name="T42" fmla="+- 0 2514 2406"/>
                <a:gd name="T43" fmla="*/ 2514 h 248"/>
                <a:gd name="T44" fmla="+- 0 5668 4790"/>
                <a:gd name="T45" fmla="*/ T44 w 1046"/>
                <a:gd name="T46" fmla="+- 0 2505 2406"/>
                <a:gd name="T47" fmla="*/ 2505 h 248"/>
                <a:gd name="T48" fmla="+- 0 5680 4790"/>
                <a:gd name="T49" fmla="*/ T48 w 1046"/>
                <a:gd name="T50" fmla="+- 0 2498 2406"/>
                <a:gd name="T51" fmla="*/ 2498 h 248"/>
                <a:gd name="T52" fmla="+- 0 5708 4790"/>
                <a:gd name="T53" fmla="*/ T52 w 1046"/>
                <a:gd name="T54" fmla="+- 0 2501 2406"/>
                <a:gd name="T55" fmla="*/ 2501 h 248"/>
                <a:gd name="T56" fmla="+- 0 5722 4790"/>
                <a:gd name="T57" fmla="*/ T56 w 1046"/>
                <a:gd name="T58" fmla="+- 0 2513 2406"/>
                <a:gd name="T59" fmla="*/ 2513 h 248"/>
                <a:gd name="T60" fmla="+- 0 5733 4790"/>
                <a:gd name="T61" fmla="*/ T60 w 1046"/>
                <a:gd name="T62" fmla="+- 0 2542 2406"/>
                <a:gd name="T63" fmla="*/ 2542 h 248"/>
                <a:gd name="T64" fmla="+- 0 5739 4790"/>
                <a:gd name="T65" fmla="*/ T64 w 1046"/>
                <a:gd name="T66" fmla="+- 0 2488 2406"/>
                <a:gd name="T67" fmla="*/ 2488 h 248"/>
                <a:gd name="T68" fmla="+- 0 5728 4790"/>
                <a:gd name="T69" fmla="*/ T68 w 1046"/>
                <a:gd name="T70" fmla="+- 0 2494 2406"/>
                <a:gd name="T71" fmla="*/ 2494 h 248"/>
                <a:gd name="T72" fmla="+- 0 5718 4790"/>
                <a:gd name="T73" fmla="*/ T72 w 1046"/>
                <a:gd name="T74" fmla="+- 0 2494 2406"/>
                <a:gd name="T75" fmla="*/ 2494 h 248"/>
                <a:gd name="T76" fmla="+- 0 5703 4790"/>
                <a:gd name="T77" fmla="*/ T76 w 1046"/>
                <a:gd name="T78" fmla="+- 0 2490 2406"/>
                <a:gd name="T79" fmla="*/ 2490 h 248"/>
                <a:gd name="T80" fmla="+- 0 5674 4790"/>
                <a:gd name="T81" fmla="*/ T80 w 1046"/>
                <a:gd name="T82" fmla="+- 0 2488 2406"/>
                <a:gd name="T83" fmla="*/ 2488 h 248"/>
                <a:gd name="T84" fmla="+- 0 5653 4790"/>
                <a:gd name="T85" fmla="*/ T84 w 1046"/>
                <a:gd name="T86" fmla="+- 0 2501 2406"/>
                <a:gd name="T87" fmla="*/ 2501 h 248"/>
                <a:gd name="T88" fmla="+- 0 5639 4790"/>
                <a:gd name="T89" fmla="*/ T88 w 1046"/>
                <a:gd name="T90" fmla="+- 0 2521 2406"/>
                <a:gd name="T91" fmla="*/ 2521 h 248"/>
                <a:gd name="T92" fmla="+- 0 5641 4790"/>
                <a:gd name="T93" fmla="*/ T92 w 1046"/>
                <a:gd name="T94" fmla="+- 0 2552 2406"/>
                <a:gd name="T95" fmla="*/ 2552 h 248"/>
                <a:gd name="T96" fmla="+- 0 5660 4790"/>
                <a:gd name="T97" fmla="*/ T96 w 1046"/>
                <a:gd name="T98" fmla="+- 0 2569 2406"/>
                <a:gd name="T99" fmla="*/ 2569 h 248"/>
                <a:gd name="T100" fmla="+- 0 5681 4790"/>
                <a:gd name="T101" fmla="*/ T100 w 1046"/>
                <a:gd name="T102" fmla="+- 0 2581 2406"/>
                <a:gd name="T103" fmla="*/ 2581 h 248"/>
                <a:gd name="T104" fmla="+- 0 5716 4790"/>
                <a:gd name="T105" fmla="*/ T104 w 1046"/>
                <a:gd name="T106" fmla="+- 0 2601 2406"/>
                <a:gd name="T107" fmla="*/ 2601 h 248"/>
                <a:gd name="T108" fmla="+- 0 5724 4790"/>
                <a:gd name="T109" fmla="*/ T108 w 1046"/>
                <a:gd name="T110" fmla="+- 0 2613 2406"/>
                <a:gd name="T111" fmla="*/ 2613 h 248"/>
                <a:gd name="T112" fmla="+- 0 5722 4790"/>
                <a:gd name="T113" fmla="*/ T112 w 1046"/>
                <a:gd name="T114" fmla="+- 0 2633 2406"/>
                <a:gd name="T115" fmla="*/ 2633 h 248"/>
                <a:gd name="T116" fmla="+- 0 5711 4790"/>
                <a:gd name="T117" fmla="*/ T116 w 1046"/>
                <a:gd name="T118" fmla="+- 0 2642 2406"/>
                <a:gd name="T119" fmla="*/ 2642 h 248"/>
                <a:gd name="T120" fmla="+- 0 5685 4790"/>
                <a:gd name="T121" fmla="*/ T120 w 1046"/>
                <a:gd name="T122" fmla="+- 0 2644 2406"/>
                <a:gd name="T123" fmla="*/ 2644 h 248"/>
                <a:gd name="T124" fmla="+- 0 5665 4790"/>
                <a:gd name="T125" fmla="*/ T124 w 1046"/>
                <a:gd name="T126" fmla="+- 0 2632 2406"/>
                <a:gd name="T127" fmla="*/ 2632 h 248"/>
                <a:gd name="T128" fmla="+- 0 5645 4790"/>
                <a:gd name="T129" fmla="*/ T128 w 1046"/>
                <a:gd name="T130" fmla="+- 0 2596 2406"/>
                <a:gd name="T131" fmla="*/ 2596 h 248"/>
                <a:gd name="T132" fmla="+- 0 5639 4790"/>
                <a:gd name="T133" fmla="*/ T132 w 1046"/>
                <a:gd name="T134" fmla="+- 0 2652 2406"/>
                <a:gd name="T135" fmla="*/ 2652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855" y="246"/>
                  </a:moveTo>
                  <a:lnTo>
                    <a:pt x="859" y="242"/>
                  </a:lnTo>
                  <a:lnTo>
                    <a:pt x="864" y="242"/>
                  </a:lnTo>
                  <a:lnTo>
                    <a:pt x="872" y="243"/>
                  </a:lnTo>
                  <a:lnTo>
                    <a:pt x="885" y="247"/>
                  </a:lnTo>
                  <a:lnTo>
                    <a:pt x="896" y="248"/>
                  </a:lnTo>
                  <a:lnTo>
                    <a:pt x="906" y="248"/>
                  </a:lnTo>
                  <a:lnTo>
                    <a:pt x="926" y="245"/>
                  </a:lnTo>
                  <a:lnTo>
                    <a:pt x="944" y="235"/>
                  </a:lnTo>
                  <a:lnTo>
                    <a:pt x="955" y="227"/>
                  </a:lnTo>
                  <a:lnTo>
                    <a:pt x="961" y="215"/>
                  </a:lnTo>
                  <a:lnTo>
                    <a:pt x="961" y="201"/>
                  </a:lnTo>
                  <a:lnTo>
                    <a:pt x="958" y="185"/>
                  </a:lnTo>
                  <a:lnTo>
                    <a:pt x="945" y="169"/>
                  </a:lnTo>
                  <a:lnTo>
                    <a:pt x="925" y="156"/>
                  </a:lnTo>
                  <a:lnTo>
                    <a:pt x="898" y="144"/>
                  </a:lnTo>
                  <a:lnTo>
                    <a:pt x="887" y="139"/>
                  </a:lnTo>
                  <a:lnTo>
                    <a:pt x="879" y="134"/>
                  </a:lnTo>
                  <a:lnTo>
                    <a:pt x="876" y="129"/>
                  </a:lnTo>
                  <a:lnTo>
                    <a:pt x="872" y="125"/>
                  </a:lnTo>
                  <a:lnTo>
                    <a:pt x="870" y="119"/>
                  </a:lnTo>
                  <a:lnTo>
                    <a:pt x="870" y="108"/>
                  </a:lnTo>
                  <a:lnTo>
                    <a:pt x="873" y="103"/>
                  </a:lnTo>
                  <a:lnTo>
                    <a:pt x="878" y="99"/>
                  </a:lnTo>
                  <a:lnTo>
                    <a:pt x="883" y="94"/>
                  </a:lnTo>
                  <a:lnTo>
                    <a:pt x="890" y="92"/>
                  </a:lnTo>
                  <a:lnTo>
                    <a:pt x="909" y="92"/>
                  </a:lnTo>
                  <a:lnTo>
                    <a:pt x="918" y="95"/>
                  </a:lnTo>
                  <a:lnTo>
                    <a:pt x="925" y="101"/>
                  </a:lnTo>
                  <a:lnTo>
                    <a:pt x="932" y="107"/>
                  </a:lnTo>
                  <a:lnTo>
                    <a:pt x="938" y="119"/>
                  </a:lnTo>
                  <a:lnTo>
                    <a:pt x="943" y="136"/>
                  </a:lnTo>
                  <a:lnTo>
                    <a:pt x="949" y="136"/>
                  </a:lnTo>
                  <a:lnTo>
                    <a:pt x="949" y="82"/>
                  </a:lnTo>
                  <a:lnTo>
                    <a:pt x="943" y="82"/>
                  </a:lnTo>
                  <a:lnTo>
                    <a:pt x="938" y="88"/>
                  </a:lnTo>
                  <a:lnTo>
                    <a:pt x="932" y="89"/>
                  </a:lnTo>
                  <a:lnTo>
                    <a:pt x="928" y="88"/>
                  </a:lnTo>
                  <a:lnTo>
                    <a:pt x="922" y="86"/>
                  </a:lnTo>
                  <a:lnTo>
                    <a:pt x="913" y="84"/>
                  </a:lnTo>
                  <a:lnTo>
                    <a:pt x="905" y="82"/>
                  </a:lnTo>
                  <a:lnTo>
                    <a:pt x="884" y="82"/>
                  </a:lnTo>
                  <a:lnTo>
                    <a:pt x="872" y="87"/>
                  </a:lnTo>
                  <a:lnTo>
                    <a:pt x="863" y="95"/>
                  </a:lnTo>
                  <a:lnTo>
                    <a:pt x="853" y="104"/>
                  </a:lnTo>
                  <a:lnTo>
                    <a:pt x="849" y="115"/>
                  </a:lnTo>
                  <a:lnTo>
                    <a:pt x="849" y="138"/>
                  </a:lnTo>
                  <a:lnTo>
                    <a:pt x="851" y="146"/>
                  </a:lnTo>
                  <a:lnTo>
                    <a:pt x="857" y="152"/>
                  </a:lnTo>
                  <a:lnTo>
                    <a:pt x="870" y="163"/>
                  </a:lnTo>
                  <a:lnTo>
                    <a:pt x="891" y="174"/>
                  </a:lnTo>
                  <a:lnTo>
                    <a:pt x="891" y="175"/>
                  </a:lnTo>
                  <a:lnTo>
                    <a:pt x="913" y="186"/>
                  </a:lnTo>
                  <a:lnTo>
                    <a:pt x="926" y="195"/>
                  </a:lnTo>
                  <a:lnTo>
                    <a:pt x="932" y="200"/>
                  </a:lnTo>
                  <a:lnTo>
                    <a:pt x="934" y="207"/>
                  </a:lnTo>
                  <a:lnTo>
                    <a:pt x="934" y="221"/>
                  </a:lnTo>
                  <a:lnTo>
                    <a:pt x="932" y="227"/>
                  </a:lnTo>
                  <a:lnTo>
                    <a:pt x="927" y="231"/>
                  </a:lnTo>
                  <a:lnTo>
                    <a:pt x="921" y="236"/>
                  </a:lnTo>
                  <a:lnTo>
                    <a:pt x="915" y="238"/>
                  </a:lnTo>
                  <a:lnTo>
                    <a:pt x="895" y="238"/>
                  </a:lnTo>
                  <a:lnTo>
                    <a:pt x="884" y="234"/>
                  </a:lnTo>
                  <a:lnTo>
                    <a:pt x="875" y="226"/>
                  </a:lnTo>
                  <a:lnTo>
                    <a:pt x="863" y="211"/>
                  </a:lnTo>
                  <a:lnTo>
                    <a:pt x="855" y="190"/>
                  </a:lnTo>
                  <a:lnTo>
                    <a:pt x="849" y="190"/>
                  </a:lnTo>
                  <a:lnTo>
                    <a:pt x="849" y="246"/>
                  </a:lnTo>
                  <a:lnTo>
                    <a:pt x="855" y="2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8"/>
            <p:cNvSpPr>
              <a:spLocks/>
            </p:cNvSpPr>
            <p:nvPr/>
          </p:nvSpPr>
          <p:spPr bwMode="auto">
            <a:xfrm>
              <a:off x="4790" y="2406"/>
              <a:ext cx="1046" cy="248"/>
            </a:xfrm>
            <a:custGeom>
              <a:avLst/>
              <a:gdLst>
                <a:gd name="T0" fmla="+- 0 4906 4790"/>
                <a:gd name="T1" fmla="*/ T0 w 1046"/>
                <a:gd name="T2" fmla="+- 0 2418 2406"/>
                <a:gd name="T3" fmla="*/ 2418 h 248"/>
                <a:gd name="T4" fmla="+- 0 4911 4790"/>
                <a:gd name="T5" fmla="*/ T4 w 1046"/>
                <a:gd name="T6" fmla="+- 0 2424 2406"/>
                <a:gd name="T7" fmla="*/ 2424 h 248"/>
                <a:gd name="T8" fmla="+- 0 4926 4790"/>
                <a:gd name="T9" fmla="*/ T8 w 1046"/>
                <a:gd name="T10" fmla="+- 0 2429 2406"/>
                <a:gd name="T11" fmla="*/ 2429 h 248"/>
                <a:gd name="T12" fmla="+- 0 4938 4790"/>
                <a:gd name="T13" fmla="*/ T12 w 1046"/>
                <a:gd name="T14" fmla="+- 0 2444 2406"/>
                <a:gd name="T15" fmla="*/ 2444 h 248"/>
                <a:gd name="T16" fmla="+- 0 4946 4790"/>
                <a:gd name="T17" fmla="*/ T16 w 1046"/>
                <a:gd name="T18" fmla="+- 0 2465 2406"/>
                <a:gd name="T19" fmla="*/ 2465 h 248"/>
                <a:gd name="T20" fmla="+- 0 4913 4790"/>
                <a:gd name="T21" fmla="*/ T20 w 1046"/>
                <a:gd name="T22" fmla="+- 0 2596 2406"/>
                <a:gd name="T23" fmla="*/ 2596 h 248"/>
                <a:gd name="T24" fmla="+- 0 4859 4790"/>
                <a:gd name="T25" fmla="*/ T24 w 1046"/>
                <a:gd name="T26" fmla="+- 0 2451 2406"/>
                <a:gd name="T27" fmla="*/ 2451 h 248"/>
                <a:gd name="T28" fmla="+- 0 4857 4790"/>
                <a:gd name="T29" fmla="*/ T28 w 1046"/>
                <a:gd name="T30" fmla="+- 0 2438 2406"/>
                <a:gd name="T31" fmla="*/ 2438 h 248"/>
                <a:gd name="T32" fmla="+- 0 4865 4790"/>
                <a:gd name="T33" fmla="*/ T32 w 1046"/>
                <a:gd name="T34" fmla="+- 0 2425 2406"/>
                <a:gd name="T35" fmla="*/ 2425 h 248"/>
                <a:gd name="T36" fmla="+- 0 4881 4790"/>
                <a:gd name="T37" fmla="*/ T36 w 1046"/>
                <a:gd name="T38" fmla="+- 0 2424 2406"/>
                <a:gd name="T39" fmla="*/ 2424 h 248"/>
                <a:gd name="T40" fmla="+- 0 4790 4790"/>
                <a:gd name="T41" fmla="*/ T40 w 1046"/>
                <a:gd name="T42" fmla="+- 0 2418 2406"/>
                <a:gd name="T43" fmla="*/ 2418 h 248"/>
                <a:gd name="T44" fmla="+- 0 4798 4790"/>
                <a:gd name="T45" fmla="*/ T44 w 1046"/>
                <a:gd name="T46" fmla="+- 0 2424 2406"/>
                <a:gd name="T47" fmla="*/ 2424 h 248"/>
                <a:gd name="T48" fmla="+- 0 4807 4790"/>
                <a:gd name="T49" fmla="*/ T48 w 1046"/>
                <a:gd name="T50" fmla="+- 0 2427 2406"/>
                <a:gd name="T51" fmla="*/ 2427 h 248"/>
                <a:gd name="T52" fmla="+- 0 4815 4790"/>
                <a:gd name="T53" fmla="*/ T52 w 1046"/>
                <a:gd name="T54" fmla="+- 0 2432 2406"/>
                <a:gd name="T55" fmla="*/ 2432 h 248"/>
                <a:gd name="T56" fmla="+- 0 4818 4790"/>
                <a:gd name="T57" fmla="*/ T56 w 1046"/>
                <a:gd name="T58" fmla="+- 0 2439 2406"/>
                <a:gd name="T59" fmla="*/ 2439 h 248"/>
                <a:gd name="T60" fmla="+- 0 4827 4790"/>
                <a:gd name="T61" fmla="*/ T60 w 1046"/>
                <a:gd name="T62" fmla="+- 0 2462 2406"/>
                <a:gd name="T63" fmla="*/ 2462 h 248"/>
                <a:gd name="T64" fmla="+- 0 4906 4790"/>
                <a:gd name="T65" fmla="*/ T64 w 1046"/>
                <a:gd name="T66" fmla="+- 0 2655 2406"/>
                <a:gd name="T67" fmla="*/ 2655 h 248"/>
                <a:gd name="T68" fmla="+- 0 5017 4790"/>
                <a:gd name="T69" fmla="*/ T68 w 1046"/>
                <a:gd name="T70" fmla="+- 0 2655 2406"/>
                <a:gd name="T71" fmla="*/ 2655 h 248"/>
                <a:gd name="T72" fmla="+- 0 5092 4790"/>
                <a:gd name="T73" fmla="*/ T72 w 1046"/>
                <a:gd name="T74" fmla="+- 0 2468 2406"/>
                <a:gd name="T75" fmla="*/ 2468 h 248"/>
                <a:gd name="T76" fmla="+- 0 5101 4790"/>
                <a:gd name="T77" fmla="*/ T76 w 1046"/>
                <a:gd name="T78" fmla="+- 0 2443 2406"/>
                <a:gd name="T79" fmla="*/ 2443 h 248"/>
                <a:gd name="T80" fmla="+- 0 5107 4790"/>
                <a:gd name="T81" fmla="*/ T80 w 1046"/>
                <a:gd name="T82" fmla="+- 0 2433 2406"/>
                <a:gd name="T83" fmla="*/ 2433 h 248"/>
                <a:gd name="T84" fmla="+- 0 5118 4790"/>
                <a:gd name="T85" fmla="*/ T84 w 1046"/>
                <a:gd name="T86" fmla="+- 0 2425 2406"/>
                <a:gd name="T87" fmla="*/ 2425 h 248"/>
                <a:gd name="T88" fmla="+- 0 5130 4790"/>
                <a:gd name="T89" fmla="*/ T88 w 1046"/>
                <a:gd name="T90" fmla="+- 0 2424 2406"/>
                <a:gd name="T91" fmla="*/ 2424 h 248"/>
                <a:gd name="T92" fmla="+- 0 5057 4790"/>
                <a:gd name="T93" fmla="*/ T92 w 1046"/>
                <a:gd name="T94" fmla="+- 0 2418 2406"/>
                <a:gd name="T95" fmla="*/ 2418 h 248"/>
                <a:gd name="T96" fmla="+- 0 5065 4790"/>
                <a:gd name="T97" fmla="*/ T96 w 1046"/>
                <a:gd name="T98" fmla="+- 0 2424 2406"/>
                <a:gd name="T99" fmla="*/ 2424 h 248"/>
                <a:gd name="T100" fmla="+- 0 5075 4790"/>
                <a:gd name="T101" fmla="*/ T100 w 1046"/>
                <a:gd name="T102" fmla="+- 0 2426 2406"/>
                <a:gd name="T103" fmla="*/ 2426 h 248"/>
                <a:gd name="T104" fmla="+- 0 5083 4790"/>
                <a:gd name="T105" fmla="*/ T104 w 1046"/>
                <a:gd name="T106" fmla="+- 0 2433 2406"/>
                <a:gd name="T107" fmla="*/ 2433 h 248"/>
                <a:gd name="T108" fmla="+- 0 5084 4790"/>
                <a:gd name="T109" fmla="*/ T108 w 1046"/>
                <a:gd name="T110" fmla="+- 0 2444 2406"/>
                <a:gd name="T111" fmla="*/ 2444 h 248"/>
                <a:gd name="T112" fmla="+- 0 5076 4790"/>
                <a:gd name="T113" fmla="*/ T112 w 1046"/>
                <a:gd name="T114" fmla="+- 0 2468 2406"/>
                <a:gd name="T115" fmla="*/ 2468 h 248"/>
                <a:gd name="T116" fmla="+- 0 4983 4790"/>
                <a:gd name="T117" fmla="*/ T116 w 1046"/>
                <a:gd name="T118" fmla="+- 0 2470 2406"/>
                <a:gd name="T119" fmla="*/ 2470 h 248"/>
                <a:gd name="T120" fmla="+- 0 4975 4790"/>
                <a:gd name="T121" fmla="*/ T120 w 1046"/>
                <a:gd name="T122" fmla="+- 0 2445 2406"/>
                <a:gd name="T123" fmla="*/ 2445 h 248"/>
                <a:gd name="T124" fmla="+- 0 4977 4790"/>
                <a:gd name="T125" fmla="*/ T124 w 1046"/>
                <a:gd name="T126" fmla="+- 0 2431 2406"/>
                <a:gd name="T127" fmla="*/ 2431 h 248"/>
                <a:gd name="T128" fmla="+- 0 4988 4790"/>
                <a:gd name="T129" fmla="*/ T128 w 1046"/>
                <a:gd name="T130" fmla="+- 0 2424 2406"/>
                <a:gd name="T131" fmla="*/ 2424 h 248"/>
                <a:gd name="T132" fmla="+- 0 5001 4790"/>
                <a:gd name="T133" fmla="*/ T132 w 1046"/>
                <a:gd name="T134" fmla="+- 0 2418 2406"/>
                <a:gd name="T135" fmla="*/ 2418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1046" h="248">
                  <a:moveTo>
                    <a:pt x="211" y="12"/>
                  </a:moveTo>
                  <a:lnTo>
                    <a:pt x="116" y="12"/>
                  </a:lnTo>
                  <a:lnTo>
                    <a:pt x="116" y="18"/>
                  </a:lnTo>
                  <a:lnTo>
                    <a:pt x="121" y="18"/>
                  </a:lnTo>
                  <a:lnTo>
                    <a:pt x="125" y="18"/>
                  </a:lnTo>
                  <a:lnTo>
                    <a:pt x="136" y="23"/>
                  </a:lnTo>
                  <a:lnTo>
                    <a:pt x="142" y="29"/>
                  </a:lnTo>
                  <a:lnTo>
                    <a:pt x="148" y="38"/>
                  </a:lnTo>
                  <a:lnTo>
                    <a:pt x="150" y="44"/>
                  </a:lnTo>
                  <a:lnTo>
                    <a:pt x="156" y="59"/>
                  </a:lnTo>
                  <a:lnTo>
                    <a:pt x="163" y="79"/>
                  </a:lnTo>
                  <a:lnTo>
                    <a:pt x="123" y="190"/>
                  </a:lnTo>
                  <a:lnTo>
                    <a:pt x="75" y="59"/>
                  </a:lnTo>
                  <a:lnTo>
                    <a:pt x="69" y="45"/>
                  </a:lnTo>
                  <a:lnTo>
                    <a:pt x="67" y="36"/>
                  </a:lnTo>
                  <a:lnTo>
                    <a:pt x="67" y="32"/>
                  </a:lnTo>
                  <a:lnTo>
                    <a:pt x="68" y="25"/>
                  </a:lnTo>
                  <a:lnTo>
                    <a:pt x="75" y="19"/>
                  </a:lnTo>
                  <a:lnTo>
                    <a:pt x="80" y="18"/>
                  </a:lnTo>
                  <a:lnTo>
                    <a:pt x="91" y="18"/>
                  </a:lnTo>
                  <a:lnTo>
                    <a:pt x="91" y="12"/>
                  </a:lnTo>
                  <a:lnTo>
                    <a:pt x="0" y="12"/>
                  </a:lnTo>
                  <a:lnTo>
                    <a:pt x="0" y="18"/>
                  </a:lnTo>
                  <a:lnTo>
                    <a:pt x="8" y="18"/>
                  </a:lnTo>
                  <a:lnTo>
                    <a:pt x="13" y="19"/>
                  </a:lnTo>
                  <a:lnTo>
                    <a:pt x="17" y="21"/>
                  </a:lnTo>
                  <a:lnTo>
                    <a:pt x="21" y="23"/>
                  </a:lnTo>
                  <a:lnTo>
                    <a:pt x="25" y="26"/>
                  </a:lnTo>
                  <a:lnTo>
                    <a:pt x="27" y="31"/>
                  </a:lnTo>
                  <a:lnTo>
                    <a:pt x="28" y="33"/>
                  </a:lnTo>
                  <a:lnTo>
                    <a:pt x="32" y="42"/>
                  </a:lnTo>
                  <a:lnTo>
                    <a:pt x="37" y="56"/>
                  </a:lnTo>
                  <a:lnTo>
                    <a:pt x="110" y="249"/>
                  </a:lnTo>
                  <a:lnTo>
                    <a:pt x="116" y="249"/>
                  </a:lnTo>
                  <a:lnTo>
                    <a:pt x="171" y="101"/>
                  </a:lnTo>
                  <a:lnTo>
                    <a:pt x="227" y="249"/>
                  </a:lnTo>
                  <a:lnTo>
                    <a:pt x="234" y="249"/>
                  </a:lnTo>
                  <a:lnTo>
                    <a:pt x="302" y="62"/>
                  </a:lnTo>
                  <a:lnTo>
                    <a:pt x="307" y="47"/>
                  </a:lnTo>
                  <a:lnTo>
                    <a:pt x="311" y="37"/>
                  </a:lnTo>
                  <a:lnTo>
                    <a:pt x="313" y="33"/>
                  </a:lnTo>
                  <a:lnTo>
                    <a:pt x="317" y="27"/>
                  </a:lnTo>
                  <a:lnTo>
                    <a:pt x="321" y="23"/>
                  </a:lnTo>
                  <a:lnTo>
                    <a:pt x="328" y="19"/>
                  </a:lnTo>
                  <a:lnTo>
                    <a:pt x="334" y="18"/>
                  </a:lnTo>
                  <a:lnTo>
                    <a:pt x="340" y="18"/>
                  </a:lnTo>
                  <a:lnTo>
                    <a:pt x="340" y="12"/>
                  </a:lnTo>
                  <a:lnTo>
                    <a:pt x="267" y="12"/>
                  </a:lnTo>
                  <a:lnTo>
                    <a:pt x="267" y="18"/>
                  </a:lnTo>
                  <a:lnTo>
                    <a:pt x="275" y="18"/>
                  </a:lnTo>
                  <a:lnTo>
                    <a:pt x="280" y="19"/>
                  </a:lnTo>
                  <a:lnTo>
                    <a:pt x="285" y="20"/>
                  </a:lnTo>
                  <a:lnTo>
                    <a:pt x="290" y="23"/>
                  </a:lnTo>
                  <a:lnTo>
                    <a:pt x="293" y="27"/>
                  </a:lnTo>
                  <a:lnTo>
                    <a:pt x="294" y="32"/>
                  </a:lnTo>
                  <a:lnTo>
                    <a:pt x="294" y="38"/>
                  </a:lnTo>
                  <a:lnTo>
                    <a:pt x="292" y="48"/>
                  </a:lnTo>
                  <a:lnTo>
                    <a:pt x="286" y="62"/>
                  </a:lnTo>
                  <a:lnTo>
                    <a:pt x="240" y="190"/>
                  </a:lnTo>
                  <a:lnTo>
                    <a:pt x="193" y="64"/>
                  </a:lnTo>
                  <a:lnTo>
                    <a:pt x="188" y="49"/>
                  </a:lnTo>
                  <a:lnTo>
                    <a:pt x="185" y="39"/>
                  </a:lnTo>
                  <a:lnTo>
                    <a:pt x="185" y="28"/>
                  </a:lnTo>
                  <a:lnTo>
                    <a:pt x="187" y="25"/>
                  </a:lnTo>
                  <a:lnTo>
                    <a:pt x="193" y="19"/>
                  </a:lnTo>
                  <a:lnTo>
                    <a:pt x="198" y="18"/>
                  </a:lnTo>
                  <a:lnTo>
                    <a:pt x="211" y="18"/>
                  </a:lnTo>
                  <a:lnTo>
                    <a:pt x="21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4790" y="2406"/>
              <a:ext cx="1046" cy="248"/>
            </a:xfrm>
            <a:custGeom>
              <a:avLst/>
              <a:gdLst>
                <a:gd name="T0" fmla="+- 0 5191 4790"/>
                <a:gd name="T1" fmla="*/ T0 w 1046"/>
                <a:gd name="T2" fmla="+- 0 2617 2406"/>
                <a:gd name="T3" fmla="*/ 2617 h 248"/>
                <a:gd name="T4" fmla="+- 0 5191 4790"/>
                <a:gd name="T5" fmla="*/ T4 w 1046"/>
                <a:gd name="T6" fmla="+- 0 2617 2406"/>
                <a:gd name="T7" fmla="*/ 2617 h 248"/>
                <a:gd name="T8" fmla="+- 0 5183 4790"/>
                <a:gd name="T9" fmla="*/ T8 w 1046"/>
                <a:gd name="T10" fmla="+- 0 2599 2406"/>
                <a:gd name="T11" fmla="*/ 2599 h 248"/>
                <a:gd name="T12" fmla="+- 0 5179 4790"/>
                <a:gd name="T13" fmla="*/ T12 w 1046"/>
                <a:gd name="T14" fmla="+- 0 2580 2406"/>
                <a:gd name="T15" fmla="*/ 2580 h 248"/>
                <a:gd name="T16" fmla="+- 0 5177 4790"/>
                <a:gd name="T17" fmla="*/ T16 w 1046"/>
                <a:gd name="T18" fmla="+- 0 2558 2406"/>
                <a:gd name="T19" fmla="*/ 2558 h 248"/>
                <a:gd name="T20" fmla="+- 0 5181 4790"/>
                <a:gd name="T21" fmla="*/ T20 w 1046"/>
                <a:gd name="T22" fmla="+- 0 2644 2406"/>
                <a:gd name="T23" fmla="*/ 2644 h 248"/>
                <a:gd name="T24" fmla="+- 0 5200 4790"/>
                <a:gd name="T25" fmla="*/ T24 w 1046"/>
                <a:gd name="T26" fmla="+- 0 2652 2406"/>
                <a:gd name="T27" fmla="*/ 2652 h 248"/>
                <a:gd name="T28" fmla="+- 0 5221 4790"/>
                <a:gd name="T29" fmla="*/ T28 w 1046"/>
                <a:gd name="T30" fmla="+- 0 2654 2406"/>
                <a:gd name="T31" fmla="*/ 2654 h 248"/>
                <a:gd name="T32" fmla="+- 0 5224 4790"/>
                <a:gd name="T33" fmla="*/ T32 w 1046"/>
                <a:gd name="T34" fmla="+- 0 2654 2406"/>
                <a:gd name="T35" fmla="*/ 2654 h 248"/>
                <a:gd name="T36" fmla="+- 0 5229 4790"/>
                <a:gd name="T37" fmla="*/ T36 w 1046"/>
                <a:gd name="T38" fmla="+- 0 2642 2406"/>
                <a:gd name="T39" fmla="*/ 2642 h 248"/>
                <a:gd name="T40" fmla="+- 0 5224 4790"/>
                <a:gd name="T41" fmla="*/ T40 w 1046"/>
                <a:gd name="T42" fmla="+- 0 2642 2406"/>
                <a:gd name="T43" fmla="*/ 2642 h 248"/>
                <a:gd name="T44" fmla="+- 0 5206 4790"/>
                <a:gd name="T45" fmla="*/ T44 w 1046"/>
                <a:gd name="T46" fmla="+- 0 2635 2406"/>
                <a:gd name="T47" fmla="*/ 2635 h 248"/>
                <a:gd name="T48" fmla="+- 0 5191 4790"/>
                <a:gd name="T49" fmla="*/ T48 w 1046"/>
                <a:gd name="T50" fmla="+- 0 2617 2406"/>
                <a:gd name="T51" fmla="*/ 261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1046" h="248">
                  <a:moveTo>
                    <a:pt x="401" y="211"/>
                  </a:moveTo>
                  <a:lnTo>
                    <a:pt x="401" y="211"/>
                  </a:lnTo>
                  <a:lnTo>
                    <a:pt x="393" y="193"/>
                  </a:lnTo>
                  <a:lnTo>
                    <a:pt x="389" y="174"/>
                  </a:lnTo>
                  <a:lnTo>
                    <a:pt x="387" y="152"/>
                  </a:lnTo>
                  <a:lnTo>
                    <a:pt x="391" y="238"/>
                  </a:lnTo>
                  <a:lnTo>
                    <a:pt x="410" y="246"/>
                  </a:lnTo>
                  <a:lnTo>
                    <a:pt x="431" y="248"/>
                  </a:lnTo>
                  <a:lnTo>
                    <a:pt x="434" y="248"/>
                  </a:lnTo>
                  <a:lnTo>
                    <a:pt x="439" y="236"/>
                  </a:lnTo>
                  <a:lnTo>
                    <a:pt x="434" y="236"/>
                  </a:lnTo>
                  <a:lnTo>
                    <a:pt x="416" y="229"/>
                  </a:lnTo>
                  <a:lnTo>
                    <a:pt x="401" y="2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4790" y="2406"/>
              <a:ext cx="1046" cy="248"/>
            </a:xfrm>
            <a:custGeom>
              <a:avLst/>
              <a:gdLst>
                <a:gd name="T0" fmla="+- 0 5144 4790"/>
                <a:gd name="T1" fmla="*/ T0 w 1046"/>
                <a:gd name="T2" fmla="+- 0 2573 2406"/>
                <a:gd name="T3" fmla="*/ 2573 h 248"/>
                <a:gd name="T4" fmla="+- 0 5145 4790"/>
                <a:gd name="T5" fmla="*/ T4 w 1046"/>
                <a:gd name="T6" fmla="+- 0 2590 2406"/>
                <a:gd name="T7" fmla="*/ 2590 h 248"/>
                <a:gd name="T8" fmla="+- 0 5151 4790"/>
                <a:gd name="T9" fmla="*/ T8 w 1046"/>
                <a:gd name="T10" fmla="+- 0 2609 2406"/>
                <a:gd name="T11" fmla="*/ 2609 h 248"/>
                <a:gd name="T12" fmla="+- 0 5162 4790"/>
                <a:gd name="T13" fmla="*/ T12 w 1046"/>
                <a:gd name="T14" fmla="+- 0 2626 2406"/>
                <a:gd name="T15" fmla="*/ 2626 h 248"/>
                <a:gd name="T16" fmla="+- 0 5166 4790"/>
                <a:gd name="T17" fmla="*/ T16 w 1046"/>
                <a:gd name="T18" fmla="+- 0 2631 2406"/>
                <a:gd name="T19" fmla="*/ 2631 h 248"/>
                <a:gd name="T20" fmla="+- 0 5181 4790"/>
                <a:gd name="T21" fmla="*/ T20 w 1046"/>
                <a:gd name="T22" fmla="+- 0 2644 2406"/>
                <a:gd name="T23" fmla="*/ 2644 h 248"/>
                <a:gd name="T24" fmla="+- 0 5177 4790"/>
                <a:gd name="T25" fmla="*/ T24 w 1046"/>
                <a:gd name="T26" fmla="+- 0 2558 2406"/>
                <a:gd name="T27" fmla="*/ 2558 h 248"/>
                <a:gd name="T28" fmla="+- 0 5177 4790"/>
                <a:gd name="T29" fmla="*/ T28 w 1046"/>
                <a:gd name="T30" fmla="+- 0 2544 2406"/>
                <a:gd name="T31" fmla="*/ 2544 h 248"/>
                <a:gd name="T32" fmla="+- 0 5179 4790"/>
                <a:gd name="T33" fmla="*/ T32 w 1046"/>
                <a:gd name="T34" fmla="+- 0 2533 2406"/>
                <a:gd name="T35" fmla="*/ 2533 h 248"/>
                <a:gd name="T36" fmla="+- 0 5183 4790"/>
                <a:gd name="T37" fmla="*/ T36 w 1046"/>
                <a:gd name="T38" fmla="+- 0 2524 2406"/>
                <a:gd name="T39" fmla="*/ 2524 h 248"/>
                <a:gd name="T40" fmla="+- 0 5187 4790"/>
                <a:gd name="T41" fmla="*/ T40 w 1046"/>
                <a:gd name="T42" fmla="+- 0 2515 2406"/>
                <a:gd name="T43" fmla="*/ 2515 h 248"/>
                <a:gd name="T44" fmla="+- 0 5192 4790"/>
                <a:gd name="T45" fmla="*/ T44 w 1046"/>
                <a:gd name="T46" fmla="+- 0 2508 2406"/>
                <a:gd name="T47" fmla="*/ 2508 h 248"/>
                <a:gd name="T48" fmla="+- 0 5198 4790"/>
                <a:gd name="T49" fmla="*/ T48 w 1046"/>
                <a:gd name="T50" fmla="+- 0 2505 2406"/>
                <a:gd name="T51" fmla="*/ 2505 h 248"/>
                <a:gd name="T52" fmla="+- 0 5205 4790"/>
                <a:gd name="T53" fmla="*/ T52 w 1046"/>
                <a:gd name="T54" fmla="+- 0 2501 2406"/>
                <a:gd name="T55" fmla="*/ 2501 h 248"/>
                <a:gd name="T56" fmla="+- 0 5211 4790"/>
                <a:gd name="T57" fmla="*/ T56 w 1046"/>
                <a:gd name="T58" fmla="+- 0 2499 2406"/>
                <a:gd name="T59" fmla="*/ 2499 h 248"/>
                <a:gd name="T60" fmla="+- 0 5231 4790"/>
                <a:gd name="T61" fmla="*/ T60 w 1046"/>
                <a:gd name="T62" fmla="+- 0 2499 2406"/>
                <a:gd name="T63" fmla="*/ 2499 h 248"/>
                <a:gd name="T64" fmla="+- 0 5242 4790"/>
                <a:gd name="T65" fmla="*/ T64 w 1046"/>
                <a:gd name="T66" fmla="+- 0 2505 2406"/>
                <a:gd name="T67" fmla="*/ 2505 h 248"/>
                <a:gd name="T68" fmla="+- 0 5250 4790"/>
                <a:gd name="T69" fmla="*/ T68 w 1046"/>
                <a:gd name="T70" fmla="+- 0 2516 2406"/>
                <a:gd name="T71" fmla="*/ 2516 h 248"/>
                <a:gd name="T72" fmla="+- 0 5254 4790"/>
                <a:gd name="T73" fmla="*/ T72 w 1046"/>
                <a:gd name="T74" fmla="+- 0 2522 2406"/>
                <a:gd name="T75" fmla="*/ 2522 h 248"/>
                <a:gd name="T76" fmla="+- 0 5263 4790"/>
                <a:gd name="T77" fmla="*/ T76 w 1046"/>
                <a:gd name="T78" fmla="+- 0 2539 2406"/>
                <a:gd name="T79" fmla="*/ 2539 h 248"/>
                <a:gd name="T80" fmla="+- 0 5267 4790"/>
                <a:gd name="T81" fmla="*/ T80 w 1046"/>
                <a:gd name="T82" fmla="+- 0 2559 2406"/>
                <a:gd name="T83" fmla="*/ 2559 h 248"/>
                <a:gd name="T84" fmla="+- 0 5269 4790"/>
                <a:gd name="T85" fmla="*/ T84 w 1046"/>
                <a:gd name="T86" fmla="+- 0 2581 2406"/>
                <a:gd name="T87" fmla="*/ 2581 h 248"/>
                <a:gd name="T88" fmla="+- 0 5269 4790"/>
                <a:gd name="T89" fmla="*/ T88 w 1046"/>
                <a:gd name="T90" fmla="+- 0 2592 2406"/>
                <a:gd name="T91" fmla="*/ 2592 h 248"/>
                <a:gd name="T92" fmla="+- 0 5265 4790"/>
                <a:gd name="T93" fmla="*/ T92 w 1046"/>
                <a:gd name="T94" fmla="+- 0 2614 2406"/>
                <a:gd name="T95" fmla="*/ 2614 h 248"/>
                <a:gd name="T96" fmla="+- 0 5258 4790"/>
                <a:gd name="T97" fmla="*/ T96 w 1046"/>
                <a:gd name="T98" fmla="+- 0 2629 2406"/>
                <a:gd name="T99" fmla="*/ 2629 h 248"/>
                <a:gd name="T100" fmla="+- 0 5250 4790"/>
                <a:gd name="T101" fmla="*/ T100 w 1046"/>
                <a:gd name="T102" fmla="+- 0 2638 2406"/>
                <a:gd name="T103" fmla="*/ 2638 h 248"/>
                <a:gd name="T104" fmla="+- 0 5241 4790"/>
                <a:gd name="T105" fmla="*/ T104 w 1046"/>
                <a:gd name="T106" fmla="+- 0 2642 2406"/>
                <a:gd name="T107" fmla="*/ 2642 h 248"/>
                <a:gd name="T108" fmla="+- 0 5229 4790"/>
                <a:gd name="T109" fmla="*/ T108 w 1046"/>
                <a:gd name="T110" fmla="+- 0 2642 2406"/>
                <a:gd name="T111" fmla="*/ 2642 h 248"/>
                <a:gd name="T112" fmla="+- 0 5224 4790"/>
                <a:gd name="T113" fmla="*/ T112 w 1046"/>
                <a:gd name="T114" fmla="+- 0 2654 2406"/>
                <a:gd name="T115" fmla="*/ 2654 h 248"/>
                <a:gd name="T116" fmla="+- 0 5244 4790"/>
                <a:gd name="T117" fmla="*/ T116 w 1046"/>
                <a:gd name="T118" fmla="+- 0 2651 2406"/>
                <a:gd name="T119" fmla="*/ 2651 h 248"/>
                <a:gd name="T120" fmla="+- 0 5263 4790"/>
                <a:gd name="T121" fmla="*/ T120 w 1046"/>
                <a:gd name="T122" fmla="+- 0 2643 2406"/>
                <a:gd name="T123" fmla="*/ 2643 h 248"/>
                <a:gd name="T124" fmla="+- 0 5280 4790"/>
                <a:gd name="T125" fmla="*/ T124 w 1046"/>
                <a:gd name="T126" fmla="+- 0 2628 2406"/>
                <a:gd name="T127" fmla="*/ 2628 h 248"/>
                <a:gd name="T128" fmla="+- 0 5292 4790"/>
                <a:gd name="T129" fmla="*/ T128 w 1046"/>
                <a:gd name="T130" fmla="+- 0 2611 2406"/>
                <a:gd name="T131" fmla="*/ 2611 h 248"/>
                <a:gd name="T132" fmla="+- 0 5300 4790"/>
                <a:gd name="T133" fmla="*/ T132 w 1046"/>
                <a:gd name="T134" fmla="+- 0 2588 2406"/>
                <a:gd name="T135" fmla="*/ 2588 h 248"/>
                <a:gd name="T136" fmla="+- 0 5302 4790"/>
                <a:gd name="T137" fmla="*/ T136 w 1046"/>
                <a:gd name="T138" fmla="+- 0 2568 2406"/>
                <a:gd name="T139" fmla="*/ 2568 h 248"/>
                <a:gd name="T140" fmla="+- 0 5301 4790"/>
                <a:gd name="T141" fmla="*/ T140 w 1046"/>
                <a:gd name="T142" fmla="+- 0 2551 2406"/>
                <a:gd name="T143" fmla="*/ 2551 h 248"/>
                <a:gd name="T144" fmla="+- 0 5294 4790"/>
                <a:gd name="T145" fmla="*/ T144 w 1046"/>
                <a:gd name="T146" fmla="+- 0 2533 2406"/>
                <a:gd name="T147" fmla="*/ 2533 h 248"/>
                <a:gd name="T148" fmla="+- 0 5283 4790"/>
                <a:gd name="T149" fmla="*/ T148 w 1046"/>
                <a:gd name="T150" fmla="+- 0 2515 2406"/>
                <a:gd name="T151" fmla="*/ 2515 h 248"/>
                <a:gd name="T152" fmla="+- 0 5279 4790"/>
                <a:gd name="T153" fmla="*/ T152 w 1046"/>
                <a:gd name="T154" fmla="+- 0 2511 2406"/>
                <a:gd name="T155" fmla="*/ 2511 h 248"/>
                <a:gd name="T156" fmla="+- 0 5263 4790"/>
                <a:gd name="T157" fmla="*/ T156 w 1046"/>
                <a:gd name="T158" fmla="+- 0 2498 2406"/>
                <a:gd name="T159" fmla="*/ 2498 h 248"/>
                <a:gd name="T160" fmla="+- 0 5245 4790"/>
                <a:gd name="T161" fmla="*/ T160 w 1046"/>
                <a:gd name="T162" fmla="+- 0 2491 2406"/>
                <a:gd name="T163" fmla="*/ 2491 h 248"/>
                <a:gd name="T164" fmla="+- 0 5223 4790"/>
                <a:gd name="T165" fmla="*/ T164 w 1046"/>
                <a:gd name="T166" fmla="+- 0 2488 2406"/>
                <a:gd name="T167" fmla="*/ 2488 h 248"/>
                <a:gd name="T168" fmla="+- 0 5203 4790"/>
                <a:gd name="T169" fmla="*/ T168 w 1046"/>
                <a:gd name="T170" fmla="+- 0 2491 2406"/>
                <a:gd name="T171" fmla="*/ 2491 h 248"/>
                <a:gd name="T172" fmla="+- 0 5184 4790"/>
                <a:gd name="T173" fmla="*/ T172 w 1046"/>
                <a:gd name="T174" fmla="+- 0 2498 2406"/>
                <a:gd name="T175" fmla="*/ 2498 h 248"/>
                <a:gd name="T176" fmla="+- 0 5167 4790"/>
                <a:gd name="T177" fmla="*/ T176 w 1046"/>
                <a:gd name="T178" fmla="+- 0 2513 2406"/>
                <a:gd name="T179" fmla="*/ 2513 h 248"/>
                <a:gd name="T180" fmla="+- 0 5155 4790"/>
                <a:gd name="T181" fmla="*/ T180 w 1046"/>
                <a:gd name="T182" fmla="+- 0 2530 2406"/>
                <a:gd name="T183" fmla="*/ 2530 h 248"/>
                <a:gd name="T184" fmla="+- 0 5146 4790"/>
                <a:gd name="T185" fmla="*/ T184 w 1046"/>
                <a:gd name="T186" fmla="+- 0 2553 2406"/>
                <a:gd name="T187" fmla="*/ 2553 h 248"/>
                <a:gd name="T188" fmla="+- 0 5144 4790"/>
                <a:gd name="T189" fmla="*/ T188 w 1046"/>
                <a:gd name="T190" fmla="+- 0 2573 2406"/>
                <a:gd name="T191" fmla="*/ 2573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1046" h="248">
                  <a:moveTo>
                    <a:pt x="354" y="167"/>
                  </a:moveTo>
                  <a:lnTo>
                    <a:pt x="355" y="184"/>
                  </a:lnTo>
                  <a:lnTo>
                    <a:pt x="361" y="203"/>
                  </a:lnTo>
                  <a:lnTo>
                    <a:pt x="372" y="220"/>
                  </a:lnTo>
                  <a:lnTo>
                    <a:pt x="376" y="225"/>
                  </a:lnTo>
                  <a:lnTo>
                    <a:pt x="391" y="238"/>
                  </a:lnTo>
                  <a:lnTo>
                    <a:pt x="387" y="152"/>
                  </a:lnTo>
                  <a:lnTo>
                    <a:pt x="387" y="138"/>
                  </a:lnTo>
                  <a:lnTo>
                    <a:pt x="389" y="127"/>
                  </a:lnTo>
                  <a:lnTo>
                    <a:pt x="393" y="118"/>
                  </a:lnTo>
                  <a:lnTo>
                    <a:pt x="397" y="109"/>
                  </a:lnTo>
                  <a:lnTo>
                    <a:pt x="402" y="102"/>
                  </a:lnTo>
                  <a:lnTo>
                    <a:pt x="408" y="99"/>
                  </a:lnTo>
                  <a:lnTo>
                    <a:pt x="415" y="95"/>
                  </a:lnTo>
                  <a:lnTo>
                    <a:pt x="421" y="93"/>
                  </a:lnTo>
                  <a:lnTo>
                    <a:pt x="441" y="93"/>
                  </a:lnTo>
                  <a:lnTo>
                    <a:pt x="452" y="99"/>
                  </a:lnTo>
                  <a:lnTo>
                    <a:pt x="460" y="110"/>
                  </a:lnTo>
                  <a:lnTo>
                    <a:pt x="464" y="116"/>
                  </a:lnTo>
                  <a:lnTo>
                    <a:pt x="473" y="133"/>
                  </a:lnTo>
                  <a:lnTo>
                    <a:pt x="477" y="153"/>
                  </a:lnTo>
                  <a:lnTo>
                    <a:pt x="479" y="175"/>
                  </a:lnTo>
                  <a:lnTo>
                    <a:pt x="479" y="186"/>
                  </a:lnTo>
                  <a:lnTo>
                    <a:pt x="475" y="208"/>
                  </a:lnTo>
                  <a:lnTo>
                    <a:pt x="468" y="223"/>
                  </a:lnTo>
                  <a:lnTo>
                    <a:pt x="460" y="232"/>
                  </a:lnTo>
                  <a:lnTo>
                    <a:pt x="451" y="236"/>
                  </a:lnTo>
                  <a:lnTo>
                    <a:pt x="439" y="236"/>
                  </a:lnTo>
                  <a:lnTo>
                    <a:pt x="434" y="248"/>
                  </a:lnTo>
                  <a:lnTo>
                    <a:pt x="454" y="245"/>
                  </a:lnTo>
                  <a:lnTo>
                    <a:pt x="473" y="237"/>
                  </a:lnTo>
                  <a:lnTo>
                    <a:pt x="490" y="222"/>
                  </a:lnTo>
                  <a:lnTo>
                    <a:pt x="502" y="205"/>
                  </a:lnTo>
                  <a:lnTo>
                    <a:pt x="510" y="182"/>
                  </a:lnTo>
                  <a:lnTo>
                    <a:pt x="512" y="162"/>
                  </a:lnTo>
                  <a:lnTo>
                    <a:pt x="511" y="145"/>
                  </a:lnTo>
                  <a:lnTo>
                    <a:pt x="504" y="127"/>
                  </a:lnTo>
                  <a:lnTo>
                    <a:pt x="493" y="109"/>
                  </a:lnTo>
                  <a:lnTo>
                    <a:pt x="489" y="105"/>
                  </a:lnTo>
                  <a:lnTo>
                    <a:pt x="473" y="92"/>
                  </a:lnTo>
                  <a:lnTo>
                    <a:pt x="455" y="85"/>
                  </a:lnTo>
                  <a:lnTo>
                    <a:pt x="433" y="82"/>
                  </a:lnTo>
                  <a:lnTo>
                    <a:pt x="413" y="85"/>
                  </a:lnTo>
                  <a:lnTo>
                    <a:pt x="394" y="92"/>
                  </a:lnTo>
                  <a:lnTo>
                    <a:pt x="377" y="107"/>
                  </a:lnTo>
                  <a:lnTo>
                    <a:pt x="365" y="124"/>
                  </a:lnTo>
                  <a:lnTo>
                    <a:pt x="356" y="147"/>
                  </a:lnTo>
                  <a:lnTo>
                    <a:pt x="354" y="16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31"/>
            <p:cNvSpPr>
              <a:spLocks/>
            </p:cNvSpPr>
            <p:nvPr/>
          </p:nvSpPr>
          <p:spPr bwMode="auto">
            <a:xfrm>
              <a:off x="4790" y="2406"/>
              <a:ext cx="1046" cy="248"/>
            </a:xfrm>
            <a:custGeom>
              <a:avLst/>
              <a:gdLst>
                <a:gd name="T0" fmla="+- 0 5402 4790"/>
                <a:gd name="T1" fmla="*/ T0 w 1046"/>
                <a:gd name="T2" fmla="+- 0 2650 2406"/>
                <a:gd name="T3" fmla="*/ 2650 h 248"/>
                <a:gd name="T4" fmla="+- 0 5402 4790"/>
                <a:gd name="T5" fmla="*/ T4 w 1046"/>
                <a:gd name="T6" fmla="+- 0 2643 2406"/>
                <a:gd name="T7" fmla="*/ 2643 h 248"/>
                <a:gd name="T8" fmla="+- 0 5395 4790"/>
                <a:gd name="T9" fmla="*/ T8 w 1046"/>
                <a:gd name="T10" fmla="+- 0 2643 2406"/>
                <a:gd name="T11" fmla="*/ 2643 h 248"/>
                <a:gd name="T12" fmla="+- 0 5389 4790"/>
                <a:gd name="T13" fmla="*/ T12 w 1046"/>
                <a:gd name="T14" fmla="+- 0 2642 2406"/>
                <a:gd name="T15" fmla="*/ 2642 h 248"/>
                <a:gd name="T16" fmla="+- 0 5381 4790"/>
                <a:gd name="T17" fmla="*/ T16 w 1046"/>
                <a:gd name="T18" fmla="+- 0 2638 2406"/>
                <a:gd name="T19" fmla="*/ 2638 h 248"/>
                <a:gd name="T20" fmla="+- 0 5377 4790"/>
                <a:gd name="T21" fmla="*/ T20 w 1046"/>
                <a:gd name="T22" fmla="+- 0 2633 2406"/>
                <a:gd name="T23" fmla="*/ 2633 h 248"/>
                <a:gd name="T24" fmla="+- 0 5374 4790"/>
                <a:gd name="T25" fmla="*/ T24 w 1046"/>
                <a:gd name="T26" fmla="+- 0 2628 2406"/>
                <a:gd name="T27" fmla="*/ 2628 h 248"/>
                <a:gd name="T28" fmla="+- 0 5373 4790"/>
                <a:gd name="T29" fmla="*/ T28 w 1046"/>
                <a:gd name="T30" fmla="+- 0 2622 2406"/>
                <a:gd name="T31" fmla="*/ 2622 h 248"/>
                <a:gd name="T32" fmla="+- 0 5373 4790"/>
                <a:gd name="T33" fmla="*/ T32 w 1046"/>
                <a:gd name="T34" fmla="+- 0 2538 2406"/>
                <a:gd name="T35" fmla="*/ 2538 h 248"/>
                <a:gd name="T36" fmla="+- 0 5379 4790"/>
                <a:gd name="T37" fmla="*/ T36 w 1046"/>
                <a:gd name="T38" fmla="+- 0 2527 2406"/>
                <a:gd name="T39" fmla="*/ 2527 h 248"/>
                <a:gd name="T40" fmla="+- 0 5385 4790"/>
                <a:gd name="T41" fmla="*/ T40 w 1046"/>
                <a:gd name="T42" fmla="+- 0 2519 2406"/>
                <a:gd name="T43" fmla="*/ 2519 h 248"/>
                <a:gd name="T44" fmla="+- 0 5390 4790"/>
                <a:gd name="T45" fmla="*/ T44 w 1046"/>
                <a:gd name="T46" fmla="+- 0 2515 2406"/>
                <a:gd name="T47" fmla="*/ 2515 h 248"/>
                <a:gd name="T48" fmla="+- 0 5392 4790"/>
                <a:gd name="T49" fmla="*/ T48 w 1046"/>
                <a:gd name="T50" fmla="+- 0 2512 2406"/>
                <a:gd name="T51" fmla="*/ 2512 h 248"/>
                <a:gd name="T52" fmla="+- 0 5397 4790"/>
                <a:gd name="T53" fmla="*/ T52 w 1046"/>
                <a:gd name="T54" fmla="+- 0 2511 2406"/>
                <a:gd name="T55" fmla="*/ 2511 h 248"/>
                <a:gd name="T56" fmla="+- 0 5403 4790"/>
                <a:gd name="T57" fmla="*/ T56 w 1046"/>
                <a:gd name="T58" fmla="+- 0 2513 2406"/>
                <a:gd name="T59" fmla="*/ 2513 h 248"/>
                <a:gd name="T60" fmla="+- 0 5409 4790"/>
                <a:gd name="T61" fmla="*/ T60 w 1046"/>
                <a:gd name="T62" fmla="+- 0 2517 2406"/>
                <a:gd name="T63" fmla="*/ 2517 h 248"/>
                <a:gd name="T64" fmla="+- 0 5414 4790"/>
                <a:gd name="T65" fmla="*/ T64 w 1046"/>
                <a:gd name="T66" fmla="+- 0 2521 2406"/>
                <a:gd name="T67" fmla="*/ 2521 h 248"/>
                <a:gd name="T68" fmla="+- 0 5418 4790"/>
                <a:gd name="T69" fmla="*/ T68 w 1046"/>
                <a:gd name="T70" fmla="+- 0 2523 2406"/>
                <a:gd name="T71" fmla="*/ 2523 h 248"/>
                <a:gd name="T72" fmla="+- 0 5427 4790"/>
                <a:gd name="T73" fmla="*/ T72 w 1046"/>
                <a:gd name="T74" fmla="+- 0 2523 2406"/>
                <a:gd name="T75" fmla="*/ 2523 h 248"/>
                <a:gd name="T76" fmla="+- 0 5434 4790"/>
                <a:gd name="T77" fmla="*/ T76 w 1046"/>
                <a:gd name="T78" fmla="+- 0 2519 2406"/>
                <a:gd name="T79" fmla="*/ 2519 h 248"/>
                <a:gd name="T80" fmla="+- 0 5438 4790"/>
                <a:gd name="T81" fmla="*/ T80 w 1046"/>
                <a:gd name="T82" fmla="+- 0 2512 2406"/>
                <a:gd name="T83" fmla="*/ 2512 h 248"/>
                <a:gd name="T84" fmla="+- 0 5438 4790"/>
                <a:gd name="T85" fmla="*/ T84 w 1046"/>
                <a:gd name="T86" fmla="+- 0 2502 2406"/>
                <a:gd name="T87" fmla="*/ 2502 h 248"/>
                <a:gd name="T88" fmla="+- 0 5436 4790"/>
                <a:gd name="T89" fmla="*/ T88 w 1046"/>
                <a:gd name="T90" fmla="+- 0 2498 2406"/>
                <a:gd name="T91" fmla="*/ 2498 h 248"/>
                <a:gd name="T92" fmla="+- 0 5432 4790"/>
                <a:gd name="T93" fmla="*/ T92 w 1046"/>
                <a:gd name="T94" fmla="+- 0 2494 2406"/>
                <a:gd name="T95" fmla="*/ 2494 h 248"/>
                <a:gd name="T96" fmla="+- 0 5428 4790"/>
                <a:gd name="T97" fmla="*/ T96 w 1046"/>
                <a:gd name="T98" fmla="+- 0 2490 2406"/>
                <a:gd name="T99" fmla="*/ 2490 h 248"/>
                <a:gd name="T100" fmla="+- 0 5422 4790"/>
                <a:gd name="T101" fmla="*/ T100 w 1046"/>
                <a:gd name="T102" fmla="+- 0 2488 2406"/>
                <a:gd name="T103" fmla="*/ 2488 h 248"/>
                <a:gd name="T104" fmla="+- 0 5416 4790"/>
                <a:gd name="T105" fmla="*/ T104 w 1046"/>
                <a:gd name="T106" fmla="+- 0 2488 2406"/>
                <a:gd name="T107" fmla="*/ 2488 h 248"/>
                <a:gd name="T108" fmla="+- 0 5404 4790"/>
                <a:gd name="T109" fmla="*/ T108 w 1046"/>
                <a:gd name="T110" fmla="+- 0 2491 2406"/>
                <a:gd name="T111" fmla="*/ 2491 h 248"/>
                <a:gd name="T112" fmla="+- 0 5388 4790"/>
                <a:gd name="T113" fmla="*/ T112 w 1046"/>
                <a:gd name="T114" fmla="+- 0 2503 2406"/>
                <a:gd name="T115" fmla="*/ 2503 h 248"/>
                <a:gd name="T116" fmla="+- 0 5373 4790"/>
                <a:gd name="T117" fmla="*/ T116 w 1046"/>
                <a:gd name="T118" fmla="+- 0 2523 2406"/>
                <a:gd name="T119" fmla="*/ 2523 h 248"/>
                <a:gd name="T120" fmla="+- 0 5373 4790"/>
                <a:gd name="T121" fmla="*/ T120 w 1046"/>
                <a:gd name="T122" fmla="+- 0 2488 2406"/>
                <a:gd name="T123" fmla="*/ 2488 h 248"/>
                <a:gd name="T124" fmla="+- 0 5366 4790"/>
                <a:gd name="T125" fmla="*/ T124 w 1046"/>
                <a:gd name="T126" fmla="+- 0 2488 2406"/>
                <a:gd name="T127" fmla="*/ 2488 h 248"/>
                <a:gd name="T128" fmla="+- 0 5316 4790"/>
                <a:gd name="T129" fmla="*/ T128 w 1046"/>
                <a:gd name="T130" fmla="+- 0 2507 2406"/>
                <a:gd name="T131" fmla="*/ 2507 h 248"/>
                <a:gd name="T132" fmla="+- 0 5318 4790"/>
                <a:gd name="T133" fmla="*/ T132 w 1046"/>
                <a:gd name="T134" fmla="+- 0 2514 2406"/>
                <a:gd name="T135" fmla="*/ 2514 h 248"/>
                <a:gd name="T136" fmla="+- 0 5322 4790"/>
                <a:gd name="T137" fmla="*/ T136 w 1046"/>
                <a:gd name="T138" fmla="+- 0 2512 2406"/>
                <a:gd name="T139" fmla="*/ 2512 h 248"/>
                <a:gd name="T140" fmla="+- 0 5327 4790"/>
                <a:gd name="T141" fmla="*/ T140 w 1046"/>
                <a:gd name="T142" fmla="+- 0 2511 2406"/>
                <a:gd name="T143" fmla="*/ 2511 h 248"/>
                <a:gd name="T144" fmla="+- 0 5333 4790"/>
                <a:gd name="T145" fmla="*/ T144 w 1046"/>
                <a:gd name="T146" fmla="+- 0 2511 2406"/>
                <a:gd name="T147" fmla="*/ 2511 h 248"/>
                <a:gd name="T148" fmla="+- 0 5338 4790"/>
                <a:gd name="T149" fmla="*/ T148 w 1046"/>
                <a:gd name="T150" fmla="+- 0 2513 2406"/>
                <a:gd name="T151" fmla="*/ 2513 h 248"/>
                <a:gd name="T152" fmla="+- 0 5342 4790"/>
                <a:gd name="T153" fmla="*/ T152 w 1046"/>
                <a:gd name="T154" fmla="+- 0 2518 2406"/>
                <a:gd name="T155" fmla="*/ 2518 h 248"/>
                <a:gd name="T156" fmla="+- 0 5343 4790"/>
                <a:gd name="T157" fmla="*/ T156 w 1046"/>
                <a:gd name="T158" fmla="+- 0 2524 2406"/>
                <a:gd name="T159" fmla="*/ 2524 h 248"/>
                <a:gd name="T160" fmla="+- 0 5344 4790"/>
                <a:gd name="T161" fmla="*/ T160 w 1046"/>
                <a:gd name="T162" fmla="+- 0 2535 2406"/>
                <a:gd name="T163" fmla="*/ 2535 h 248"/>
                <a:gd name="T164" fmla="+- 0 5344 4790"/>
                <a:gd name="T165" fmla="*/ T164 w 1046"/>
                <a:gd name="T166" fmla="+- 0 2623 2406"/>
                <a:gd name="T167" fmla="*/ 2623 h 248"/>
                <a:gd name="T168" fmla="+- 0 5343 4790"/>
                <a:gd name="T169" fmla="*/ T168 w 1046"/>
                <a:gd name="T170" fmla="+- 0 2629 2406"/>
                <a:gd name="T171" fmla="*/ 2629 h 248"/>
                <a:gd name="T172" fmla="+- 0 5342 4790"/>
                <a:gd name="T173" fmla="*/ T172 w 1046"/>
                <a:gd name="T174" fmla="+- 0 2635 2406"/>
                <a:gd name="T175" fmla="*/ 2635 h 248"/>
                <a:gd name="T176" fmla="+- 0 5336 4790"/>
                <a:gd name="T177" fmla="*/ T176 w 1046"/>
                <a:gd name="T178" fmla="+- 0 2640 2406"/>
                <a:gd name="T179" fmla="*/ 2640 h 248"/>
                <a:gd name="T180" fmla="+- 0 5332 4790"/>
                <a:gd name="T181" fmla="*/ T180 w 1046"/>
                <a:gd name="T182" fmla="+- 0 2642 2406"/>
                <a:gd name="T183" fmla="*/ 2642 h 248"/>
                <a:gd name="T184" fmla="+- 0 5326 4790"/>
                <a:gd name="T185" fmla="*/ T184 w 1046"/>
                <a:gd name="T186" fmla="+- 0 2643 2406"/>
                <a:gd name="T187" fmla="*/ 2643 h 248"/>
                <a:gd name="T188" fmla="+- 0 5318 4790"/>
                <a:gd name="T189" fmla="*/ T188 w 1046"/>
                <a:gd name="T190" fmla="+- 0 2643 2406"/>
                <a:gd name="T191" fmla="*/ 2643 h 248"/>
                <a:gd name="T192" fmla="+- 0 5318 4790"/>
                <a:gd name="T193" fmla="*/ T192 w 1046"/>
                <a:gd name="T194" fmla="+- 0 2650 2406"/>
                <a:gd name="T195" fmla="*/ 2650 h 248"/>
                <a:gd name="T196" fmla="+- 0 5402 4790"/>
                <a:gd name="T197" fmla="*/ T196 w 1046"/>
                <a:gd name="T198" fmla="+- 0 2650 2406"/>
                <a:gd name="T199" fmla="*/ 2650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Lst>
              <a:rect l="0" t="0" r="r" b="b"/>
              <a:pathLst>
                <a:path w="1046" h="248">
                  <a:moveTo>
                    <a:pt x="612" y="244"/>
                  </a:moveTo>
                  <a:lnTo>
                    <a:pt x="612" y="237"/>
                  </a:lnTo>
                  <a:lnTo>
                    <a:pt x="605" y="237"/>
                  </a:lnTo>
                  <a:lnTo>
                    <a:pt x="599" y="236"/>
                  </a:lnTo>
                  <a:lnTo>
                    <a:pt x="591" y="232"/>
                  </a:lnTo>
                  <a:lnTo>
                    <a:pt x="587" y="227"/>
                  </a:lnTo>
                  <a:lnTo>
                    <a:pt x="584" y="222"/>
                  </a:lnTo>
                  <a:lnTo>
                    <a:pt x="583" y="216"/>
                  </a:lnTo>
                  <a:lnTo>
                    <a:pt x="583" y="132"/>
                  </a:lnTo>
                  <a:lnTo>
                    <a:pt x="589" y="121"/>
                  </a:lnTo>
                  <a:lnTo>
                    <a:pt x="595" y="113"/>
                  </a:lnTo>
                  <a:lnTo>
                    <a:pt x="600" y="109"/>
                  </a:lnTo>
                  <a:lnTo>
                    <a:pt x="602" y="106"/>
                  </a:lnTo>
                  <a:lnTo>
                    <a:pt x="607" y="105"/>
                  </a:lnTo>
                  <a:lnTo>
                    <a:pt x="613" y="107"/>
                  </a:lnTo>
                  <a:lnTo>
                    <a:pt x="619" y="111"/>
                  </a:lnTo>
                  <a:lnTo>
                    <a:pt x="624" y="115"/>
                  </a:lnTo>
                  <a:lnTo>
                    <a:pt x="628" y="117"/>
                  </a:lnTo>
                  <a:lnTo>
                    <a:pt x="637" y="117"/>
                  </a:lnTo>
                  <a:lnTo>
                    <a:pt x="644" y="113"/>
                  </a:lnTo>
                  <a:lnTo>
                    <a:pt x="648" y="106"/>
                  </a:lnTo>
                  <a:lnTo>
                    <a:pt x="648" y="96"/>
                  </a:lnTo>
                  <a:lnTo>
                    <a:pt x="646" y="92"/>
                  </a:lnTo>
                  <a:lnTo>
                    <a:pt x="642" y="88"/>
                  </a:lnTo>
                  <a:lnTo>
                    <a:pt x="638" y="84"/>
                  </a:lnTo>
                  <a:lnTo>
                    <a:pt x="632" y="82"/>
                  </a:lnTo>
                  <a:lnTo>
                    <a:pt x="626" y="82"/>
                  </a:lnTo>
                  <a:lnTo>
                    <a:pt x="614" y="85"/>
                  </a:lnTo>
                  <a:lnTo>
                    <a:pt x="598" y="97"/>
                  </a:lnTo>
                  <a:lnTo>
                    <a:pt x="583" y="117"/>
                  </a:lnTo>
                  <a:lnTo>
                    <a:pt x="583" y="82"/>
                  </a:lnTo>
                  <a:lnTo>
                    <a:pt x="576" y="82"/>
                  </a:lnTo>
                  <a:lnTo>
                    <a:pt x="526" y="101"/>
                  </a:lnTo>
                  <a:lnTo>
                    <a:pt x="528" y="108"/>
                  </a:lnTo>
                  <a:lnTo>
                    <a:pt x="532" y="106"/>
                  </a:lnTo>
                  <a:lnTo>
                    <a:pt x="537" y="105"/>
                  </a:lnTo>
                  <a:lnTo>
                    <a:pt x="543" y="105"/>
                  </a:lnTo>
                  <a:lnTo>
                    <a:pt x="548" y="107"/>
                  </a:lnTo>
                  <a:lnTo>
                    <a:pt x="552" y="112"/>
                  </a:lnTo>
                  <a:lnTo>
                    <a:pt x="553" y="118"/>
                  </a:lnTo>
                  <a:lnTo>
                    <a:pt x="554" y="129"/>
                  </a:lnTo>
                  <a:lnTo>
                    <a:pt x="554" y="217"/>
                  </a:lnTo>
                  <a:lnTo>
                    <a:pt x="553" y="223"/>
                  </a:lnTo>
                  <a:lnTo>
                    <a:pt x="552" y="229"/>
                  </a:lnTo>
                  <a:lnTo>
                    <a:pt x="546" y="234"/>
                  </a:lnTo>
                  <a:lnTo>
                    <a:pt x="542" y="236"/>
                  </a:lnTo>
                  <a:lnTo>
                    <a:pt x="536" y="237"/>
                  </a:lnTo>
                  <a:lnTo>
                    <a:pt x="528" y="237"/>
                  </a:lnTo>
                  <a:lnTo>
                    <a:pt x="528" y="244"/>
                  </a:lnTo>
                  <a:lnTo>
                    <a:pt x="612"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32"/>
            <p:cNvSpPr>
              <a:spLocks/>
            </p:cNvSpPr>
            <p:nvPr/>
          </p:nvSpPr>
          <p:spPr bwMode="auto">
            <a:xfrm>
              <a:off x="4790" y="2406"/>
              <a:ext cx="1046" cy="248"/>
            </a:xfrm>
            <a:custGeom>
              <a:avLst/>
              <a:gdLst>
                <a:gd name="T0" fmla="+- 0 5441 4790"/>
                <a:gd name="T1" fmla="*/ T0 w 1046"/>
                <a:gd name="T2" fmla="+- 0 2425 2406"/>
                <a:gd name="T3" fmla="*/ 2425 h 248"/>
                <a:gd name="T4" fmla="+- 0 5450 4790"/>
                <a:gd name="T5" fmla="*/ T4 w 1046"/>
                <a:gd name="T6" fmla="+- 0 2430 2406"/>
                <a:gd name="T7" fmla="*/ 2430 h 248"/>
                <a:gd name="T8" fmla="+- 0 5459 4790"/>
                <a:gd name="T9" fmla="*/ T8 w 1046"/>
                <a:gd name="T10" fmla="+- 0 2429 2406"/>
                <a:gd name="T11" fmla="*/ 2429 h 248"/>
                <a:gd name="T12" fmla="+- 0 5467 4790"/>
                <a:gd name="T13" fmla="*/ T12 w 1046"/>
                <a:gd name="T14" fmla="+- 0 2435 2406"/>
                <a:gd name="T15" fmla="*/ 2435 h 248"/>
                <a:gd name="T16" fmla="+- 0 5468 4790"/>
                <a:gd name="T17" fmla="*/ T16 w 1046"/>
                <a:gd name="T18" fmla="+- 0 2443 2406"/>
                <a:gd name="T19" fmla="*/ 2443 h 248"/>
                <a:gd name="T20" fmla="+- 0 5469 4790"/>
                <a:gd name="T21" fmla="*/ T20 w 1046"/>
                <a:gd name="T22" fmla="+- 0 2624 2406"/>
                <a:gd name="T23" fmla="*/ 2624 h 248"/>
                <a:gd name="T24" fmla="+- 0 5456 4790"/>
                <a:gd name="T25" fmla="*/ T24 w 1046"/>
                <a:gd name="T26" fmla="+- 0 2642 2406"/>
                <a:gd name="T27" fmla="*/ 2642 h 248"/>
                <a:gd name="T28" fmla="+- 0 5441 4790"/>
                <a:gd name="T29" fmla="*/ T28 w 1046"/>
                <a:gd name="T30" fmla="+- 0 2643 2406"/>
                <a:gd name="T31" fmla="*/ 2643 h 248"/>
                <a:gd name="T32" fmla="+- 0 5525 4790"/>
                <a:gd name="T33" fmla="*/ T32 w 1046"/>
                <a:gd name="T34" fmla="+- 0 2650 2406"/>
                <a:gd name="T35" fmla="*/ 2650 h 248"/>
                <a:gd name="T36" fmla="+- 0 5516 4790"/>
                <a:gd name="T37" fmla="*/ T36 w 1046"/>
                <a:gd name="T38" fmla="+- 0 2643 2406"/>
                <a:gd name="T39" fmla="*/ 2643 h 248"/>
                <a:gd name="T40" fmla="+- 0 5507 4790"/>
                <a:gd name="T41" fmla="*/ T40 w 1046"/>
                <a:gd name="T42" fmla="+- 0 2641 2406"/>
                <a:gd name="T43" fmla="*/ 2641 h 248"/>
                <a:gd name="T44" fmla="+- 0 5499 4790"/>
                <a:gd name="T45" fmla="*/ T44 w 1046"/>
                <a:gd name="T46" fmla="+- 0 2631 2406"/>
                <a:gd name="T47" fmla="*/ 2631 h 248"/>
                <a:gd name="T48" fmla="+- 0 5499 4790"/>
                <a:gd name="T49" fmla="*/ T48 w 1046"/>
                <a:gd name="T50" fmla="+- 0 2562 2406"/>
                <a:gd name="T51" fmla="*/ 2562 h 248"/>
                <a:gd name="T52" fmla="+- 0 5554 4790"/>
                <a:gd name="T53" fmla="*/ T52 w 1046"/>
                <a:gd name="T54" fmla="+- 0 2630 2406"/>
                <a:gd name="T55" fmla="*/ 2630 h 248"/>
                <a:gd name="T56" fmla="+- 0 5556 4790"/>
                <a:gd name="T57" fmla="*/ T56 w 1046"/>
                <a:gd name="T58" fmla="+- 0 2636 2406"/>
                <a:gd name="T59" fmla="*/ 2636 h 248"/>
                <a:gd name="T60" fmla="+- 0 5549 4790"/>
                <a:gd name="T61" fmla="*/ T60 w 1046"/>
                <a:gd name="T62" fmla="+- 0 2643 2406"/>
                <a:gd name="T63" fmla="*/ 2643 h 248"/>
                <a:gd name="T64" fmla="+- 0 5545 4790"/>
                <a:gd name="T65" fmla="*/ T64 w 1046"/>
                <a:gd name="T66" fmla="+- 0 2650 2406"/>
                <a:gd name="T67" fmla="*/ 2650 h 248"/>
                <a:gd name="T68" fmla="+- 0 5625 4790"/>
                <a:gd name="T69" fmla="*/ T68 w 1046"/>
                <a:gd name="T70" fmla="+- 0 2643 2406"/>
                <a:gd name="T71" fmla="*/ 2643 h 248"/>
                <a:gd name="T72" fmla="+- 0 5612 4790"/>
                <a:gd name="T73" fmla="*/ T72 w 1046"/>
                <a:gd name="T74" fmla="+- 0 2643 2406"/>
                <a:gd name="T75" fmla="*/ 2643 h 248"/>
                <a:gd name="T76" fmla="+- 0 5605 4790"/>
                <a:gd name="T77" fmla="*/ T76 w 1046"/>
                <a:gd name="T78" fmla="+- 0 2640 2406"/>
                <a:gd name="T79" fmla="*/ 2640 h 248"/>
                <a:gd name="T80" fmla="+- 0 5594 4790"/>
                <a:gd name="T81" fmla="*/ T80 w 1046"/>
                <a:gd name="T82" fmla="+- 0 2631 2406"/>
                <a:gd name="T83" fmla="*/ 2631 h 248"/>
                <a:gd name="T84" fmla="+- 0 5582 4790"/>
                <a:gd name="T85" fmla="*/ T84 w 1046"/>
                <a:gd name="T86" fmla="+- 0 2619 2406"/>
                <a:gd name="T87" fmla="*/ 2619 h 248"/>
                <a:gd name="T88" fmla="+- 0 5528 4790"/>
                <a:gd name="T89" fmla="*/ T88 w 1046"/>
                <a:gd name="T90" fmla="+- 0 2554 2406"/>
                <a:gd name="T91" fmla="*/ 2554 h 248"/>
                <a:gd name="T92" fmla="+- 0 5578 4790"/>
                <a:gd name="T93" fmla="*/ T92 w 1046"/>
                <a:gd name="T94" fmla="+- 0 2510 2406"/>
                <a:gd name="T95" fmla="*/ 2510 h 248"/>
                <a:gd name="T96" fmla="+- 0 5592 4790"/>
                <a:gd name="T97" fmla="*/ T96 w 1046"/>
                <a:gd name="T98" fmla="+- 0 2503 2406"/>
                <a:gd name="T99" fmla="*/ 2503 h 248"/>
                <a:gd name="T100" fmla="+- 0 5606 4790"/>
                <a:gd name="T101" fmla="*/ T100 w 1046"/>
                <a:gd name="T102" fmla="+- 0 2499 2406"/>
                <a:gd name="T103" fmla="*/ 2499 h 248"/>
                <a:gd name="T104" fmla="+- 0 5616 4790"/>
                <a:gd name="T105" fmla="*/ T104 w 1046"/>
                <a:gd name="T106" fmla="+- 0 2493 2406"/>
                <a:gd name="T107" fmla="*/ 2493 h 248"/>
                <a:gd name="T108" fmla="+- 0 5545 4790"/>
                <a:gd name="T109" fmla="*/ T108 w 1046"/>
                <a:gd name="T110" fmla="+- 0 2498 2406"/>
                <a:gd name="T111" fmla="*/ 2498 h 248"/>
                <a:gd name="T112" fmla="+- 0 5556 4790"/>
                <a:gd name="T113" fmla="*/ T112 w 1046"/>
                <a:gd name="T114" fmla="+- 0 2503 2406"/>
                <a:gd name="T115" fmla="*/ 2503 h 248"/>
                <a:gd name="T116" fmla="+- 0 5554 4790"/>
                <a:gd name="T117" fmla="*/ T116 w 1046"/>
                <a:gd name="T118" fmla="+- 0 2513 2406"/>
                <a:gd name="T119" fmla="*/ 2513 h 248"/>
                <a:gd name="T120" fmla="+- 0 5540 4790"/>
                <a:gd name="T121" fmla="*/ T120 w 1046"/>
                <a:gd name="T122" fmla="+- 0 2526 2406"/>
                <a:gd name="T123" fmla="*/ 2526 h 248"/>
                <a:gd name="T124" fmla="+- 0 5499 4790"/>
                <a:gd name="T125" fmla="*/ T124 w 1046"/>
                <a:gd name="T126" fmla="+- 0 2406 2406"/>
                <a:gd name="T127" fmla="*/ 2406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046" h="248">
                  <a:moveTo>
                    <a:pt x="700" y="0"/>
                  </a:moveTo>
                  <a:lnTo>
                    <a:pt x="651" y="19"/>
                  </a:lnTo>
                  <a:lnTo>
                    <a:pt x="655" y="25"/>
                  </a:lnTo>
                  <a:lnTo>
                    <a:pt x="660" y="24"/>
                  </a:lnTo>
                  <a:lnTo>
                    <a:pt x="663" y="23"/>
                  </a:lnTo>
                  <a:lnTo>
                    <a:pt x="669" y="23"/>
                  </a:lnTo>
                  <a:lnTo>
                    <a:pt x="673" y="25"/>
                  </a:lnTo>
                  <a:lnTo>
                    <a:pt x="677" y="29"/>
                  </a:lnTo>
                  <a:lnTo>
                    <a:pt x="678" y="33"/>
                  </a:lnTo>
                  <a:lnTo>
                    <a:pt x="678" y="37"/>
                  </a:lnTo>
                  <a:lnTo>
                    <a:pt x="679" y="48"/>
                  </a:lnTo>
                  <a:lnTo>
                    <a:pt x="679" y="218"/>
                  </a:lnTo>
                  <a:lnTo>
                    <a:pt x="675" y="231"/>
                  </a:lnTo>
                  <a:lnTo>
                    <a:pt x="666" y="236"/>
                  </a:lnTo>
                  <a:lnTo>
                    <a:pt x="660" y="237"/>
                  </a:lnTo>
                  <a:lnTo>
                    <a:pt x="651" y="237"/>
                  </a:lnTo>
                  <a:lnTo>
                    <a:pt x="651" y="244"/>
                  </a:lnTo>
                  <a:lnTo>
                    <a:pt x="735" y="244"/>
                  </a:lnTo>
                  <a:lnTo>
                    <a:pt x="735" y="237"/>
                  </a:lnTo>
                  <a:lnTo>
                    <a:pt x="726" y="237"/>
                  </a:lnTo>
                  <a:lnTo>
                    <a:pt x="720" y="237"/>
                  </a:lnTo>
                  <a:lnTo>
                    <a:pt x="717" y="235"/>
                  </a:lnTo>
                  <a:lnTo>
                    <a:pt x="712" y="232"/>
                  </a:lnTo>
                  <a:lnTo>
                    <a:pt x="709" y="225"/>
                  </a:lnTo>
                  <a:lnTo>
                    <a:pt x="709" y="218"/>
                  </a:lnTo>
                  <a:lnTo>
                    <a:pt x="709" y="156"/>
                  </a:lnTo>
                  <a:lnTo>
                    <a:pt x="759" y="218"/>
                  </a:lnTo>
                  <a:lnTo>
                    <a:pt x="764" y="224"/>
                  </a:lnTo>
                  <a:lnTo>
                    <a:pt x="766" y="228"/>
                  </a:lnTo>
                  <a:lnTo>
                    <a:pt x="766" y="230"/>
                  </a:lnTo>
                  <a:lnTo>
                    <a:pt x="764" y="235"/>
                  </a:lnTo>
                  <a:lnTo>
                    <a:pt x="759" y="237"/>
                  </a:lnTo>
                  <a:lnTo>
                    <a:pt x="755" y="237"/>
                  </a:lnTo>
                  <a:lnTo>
                    <a:pt x="755" y="244"/>
                  </a:lnTo>
                  <a:lnTo>
                    <a:pt x="835" y="244"/>
                  </a:lnTo>
                  <a:lnTo>
                    <a:pt x="835" y="237"/>
                  </a:lnTo>
                  <a:lnTo>
                    <a:pt x="827" y="237"/>
                  </a:lnTo>
                  <a:lnTo>
                    <a:pt x="822" y="237"/>
                  </a:lnTo>
                  <a:lnTo>
                    <a:pt x="819" y="236"/>
                  </a:lnTo>
                  <a:lnTo>
                    <a:pt x="815" y="234"/>
                  </a:lnTo>
                  <a:lnTo>
                    <a:pt x="810" y="231"/>
                  </a:lnTo>
                  <a:lnTo>
                    <a:pt x="804" y="225"/>
                  </a:lnTo>
                  <a:lnTo>
                    <a:pt x="800" y="222"/>
                  </a:lnTo>
                  <a:lnTo>
                    <a:pt x="792" y="213"/>
                  </a:lnTo>
                  <a:lnTo>
                    <a:pt x="780" y="199"/>
                  </a:lnTo>
                  <a:lnTo>
                    <a:pt x="738" y="148"/>
                  </a:lnTo>
                  <a:lnTo>
                    <a:pt x="780" y="111"/>
                  </a:lnTo>
                  <a:lnTo>
                    <a:pt x="788" y="104"/>
                  </a:lnTo>
                  <a:lnTo>
                    <a:pt x="795" y="99"/>
                  </a:lnTo>
                  <a:lnTo>
                    <a:pt x="802" y="97"/>
                  </a:lnTo>
                  <a:lnTo>
                    <a:pt x="808" y="94"/>
                  </a:lnTo>
                  <a:lnTo>
                    <a:pt x="816" y="93"/>
                  </a:lnTo>
                  <a:lnTo>
                    <a:pt x="826" y="92"/>
                  </a:lnTo>
                  <a:lnTo>
                    <a:pt x="826" y="87"/>
                  </a:lnTo>
                  <a:lnTo>
                    <a:pt x="755" y="87"/>
                  </a:lnTo>
                  <a:lnTo>
                    <a:pt x="755" y="92"/>
                  </a:lnTo>
                  <a:lnTo>
                    <a:pt x="759" y="93"/>
                  </a:lnTo>
                  <a:lnTo>
                    <a:pt x="766" y="97"/>
                  </a:lnTo>
                  <a:lnTo>
                    <a:pt x="767" y="102"/>
                  </a:lnTo>
                  <a:lnTo>
                    <a:pt x="764" y="107"/>
                  </a:lnTo>
                  <a:lnTo>
                    <a:pt x="759" y="112"/>
                  </a:lnTo>
                  <a:lnTo>
                    <a:pt x="750" y="120"/>
                  </a:lnTo>
                  <a:lnTo>
                    <a:pt x="709" y="156"/>
                  </a:lnTo>
                  <a:lnTo>
                    <a:pt x="709" y="0"/>
                  </a:lnTo>
                  <a:lnTo>
                    <a:pt x="70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33"/>
            <p:cNvSpPr>
              <a:spLocks/>
            </p:cNvSpPr>
            <p:nvPr/>
          </p:nvSpPr>
          <p:spPr bwMode="auto">
            <a:xfrm>
              <a:off x="4790" y="2406"/>
              <a:ext cx="1046" cy="248"/>
            </a:xfrm>
            <a:custGeom>
              <a:avLst/>
              <a:gdLst>
                <a:gd name="T0" fmla="+- 0 5837 4790"/>
                <a:gd name="T1" fmla="*/ T0 w 1046"/>
                <a:gd name="T2" fmla="+- 0 2507 2406"/>
                <a:gd name="T3" fmla="*/ 2507 h 248"/>
                <a:gd name="T4" fmla="+- 0 5837 4790"/>
                <a:gd name="T5" fmla="*/ T4 w 1046"/>
                <a:gd name="T6" fmla="+- 0 2502 2406"/>
                <a:gd name="T7" fmla="*/ 2502 h 248"/>
                <a:gd name="T8" fmla="+- 0 5835 4790"/>
                <a:gd name="T9" fmla="*/ T8 w 1046"/>
                <a:gd name="T10" fmla="+- 0 2497 2406"/>
                <a:gd name="T11" fmla="*/ 2497 h 248"/>
                <a:gd name="T12" fmla="+- 0 5827 4790"/>
                <a:gd name="T13" fmla="*/ T12 w 1046"/>
                <a:gd name="T14" fmla="+- 0 2490 2406"/>
                <a:gd name="T15" fmla="*/ 2490 h 248"/>
                <a:gd name="T16" fmla="+- 0 5822 4790"/>
                <a:gd name="T17" fmla="*/ T16 w 1046"/>
                <a:gd name="T18" fmla="+- 0 2488 2406"/>
                <a:gd name="T19" fmla="*/ 2488 h 248"/>
                <a:gd name="T20" fmla="+- 0 5811 4790"/>
                <a:gd name="T21" fmla="*/ T20 w 1046"/>
                <a:gd name="T22" fmla="+- 0 2488 2406"/>
                <a:gd name="T23" fmla="*/ 2488 h 248"/>
                <a:gd name="T24" fmla="+- 0 5807 4790"/>
                <a:gd name="T25" fmla="*/ T24 w 1046"/>
                <a:gd name="T26" fmla="+- 0 2490 2406"/>
                <a:gd name="T27" fmla="*/ 2490 h 248"/>
                <a:gd name="T28" fmla="+- 0 5799 4790"/>
                <a:gd name="T29" fmla="*/ T28 w 1046"/>
                <a:gd name="T30" fmla="+- 0 2497 2406"/>
                <a:gd name="T31" fmla="*/ 2497 h 248"/>
                <a:gd name="T32" fmla="+- 0 5797 4790"/>
                <a:gd name="T33" fmla="*/ T32 w 1046"/>
                <a:gd name="T34" fmla="+- 0 2502 2406"/>
                <a:gd name="T35" fmla="*/ 2502 h 248"/>
                <a:gd name="T36" fmla="+- 0 5797 4790"/>
                <a:gd name="T37" fmla="*/ T36 w 1046"/>
                <a:gd name="T38" fmla="+- 0 2512 2406"/>
                <a:gd name="T39" fmla="*/ 2512 h 248"/>
                <a:gd name="T40" fmla="+- 0 5799 4790"/>
                <a:gd name="T41" fmla="*/ T40 w 1046"/>
                <a:gd name="T42" fmla="+- 0 2517 2406"/>
                <a:gd name="T43" fmla="*/ 2517 h 248"/>
                <a:gd name="T44" fmla="+- 0 5807 4790"/>
                <a:gd name="T45" fmla="*/ T44 w 1046"/>
                <a:gd name="T46" fmla="+- 0 2524 2406"/>
                <a:gd name="T47" fmla="*/ 2524 h 248"/>
                <a:gd name="T48" fmla="+- 0 5811 4790"/>
                <a:gd name="T49" fmla="*/ T48 w 1046"/>
                <a:gd name="T50" fmla="+- 0 2526 2406"/>
                <a:gd name="T51" fmla="*/ 2526 h 248"/>
                <a:gd name="T52" fmla="+- 0 5822 4790"/>
                <a:gd name="T53" fmla="*/ T52 w 1046"/>
                <a:gd name="T54" fmla="+- 0 2526 2406"/>
                <a:gd name="T55" fmla="*/ 2526 h 248"/>
                <a:gd name="T56" fmla="+- 0 5827 4790"/>
                <a:gd name="T57" fmla="*/ T56 w 1046"/>
                <a:gd name="T58" fmla="+- 0 2524 2406"/>
                <a:gd name="T59" fmla="*/ 2524 h 248"/>
                <a:gd name="T60" fmla="+- 0 5835 4790"/>
                <a:gd name="T61" fmla="*/ T60 w 1046"/>
                <a:gd name="T62" fmla="+- 0 2517 2406"/>
                <a:gd name="T63" fmla="*/ 2517 h 248"/>
                <a:gd name="T64" fmla="+- 0 5837 4790"/>
                <a:gd name="T65" fmla="*/ T64 w 1046"/>
                <a:gd name="T66" fmla="+- 0 2512 2406"/>
                <a:gd name="T67" fmla="*/ 2512 h 248"/>
                <a:gd name="T68" fmla="+- 0 5837 4790"/>
                <a:gd name="T69" fmla="*/ T68 w 1046"/>
                <a:gd name="T70" fmla="+- 0 2507 2406"/>
                <a:gd name="T71" fmla="*/ 2507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7" y="101"/>
                  </a:moveTo>
                  <a:lnTo>
                    <a:pt x="1047" y="96"/>
                  </a:lnTo>
                  <a:lnTo>
                    <a:pt x="1045" y="91"/>
                  </a:lnTo>
                  <a:lnTo>
                    <a:pt x="1037" y="84"/>
                  </a:lnTo>
                  <a:lnTo>
                    <a:pt x="1032" y="82"/>
                  </a:lnTo>
                  <a:lnTo>
                    <a:pt x="1021" y="82"/>
                  </a:lnTo>
                  <a:lnTo>
                    <a:pt x="1017" y="84"/>
                  </a:lnTo>
                  <a:lnTo>
                    <a:pt x="1009" y="91"/>
                  </a:lnTo>
                  <a:lnTo>
                    <a:pt x="1007" y="96"/>
                  </a:lnTo>
                  <a:lnTo>
                    <a:pt x="1007" y="106"/>
                  </a:lnTo>
                  <a:lnTo>
                    <a:pt x="1009" y="111"/>
                  </a:lnTo>
                  <a:lnTo>
                    <a:pt x="1017" y="118"/>
                  </a:lnTo>
                  <a:lnTo>
                    <a:pt x="1021" y="120"/>
                  </a:lnTo>
                  <a:lnTo>
                    <a:pt x="1032" y="120"/>
                  </a:lnTo>
                  <a:lnTo>
                    <a:pt x="1037" y="118"/>
                  </a:lnTo>
                  <a:lnTo>
                    <a:pt x="1045" y="111"/>
                  </a:lnTo>
                  <a:lnTo>
                    <a:pt x="1047" y="106"/>
                  </a:lnTo>
                  <a:lnTo>
                    <a:pt x="1047"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34"/>
            <p:cNvSpPr>
              <a:spLocks/>
            </p:cNvSpPr>
            <p:nvPr/>
          </p:nvSpPr>
          <p:spPr bwMode="auto">
            <a:xfrm>
              <a:off x="4790" y="2406"/>
              <a:ext cx="1046" cy="248"/>
            </a:xfrm>
            <a:custGeom>
              <a:avLst/>
              <a:gdLst>
                <a:gd name="T0" fmla="+- 0 5836 4790"/>
                <a:gd name="T1" fmla="*/ T0 w 1046"/>
                <a:gd name="T2" fmla="+- 0 2635 2406"/>
                <a:gd name="T3" fmla="*/ 2635 h 248"/>
                <a:gd name="T4" fmla="+- 0 5836 4790"/>
                <a:gd name="T5" fmla="*/ T4 w 1046"/>
                <a:gd name="T6" fmla="+- 0 2630 2406"/>
                <a:gd name="T7" fmla="*/ 2630 h 248"/>
                <a:gd name="T8" fmla="+- 0 5835 4790"/>
                <a:gd name="T9" fmla="*/ T8 w 1046"/>
                <a:gd name="T10" fmla="+- 0 2626 2406"/>
                <a:gd name="T11" fmla="*/ 2626 h 248"/>
                <a:gd name="T12" fmla="+- 0 5827 4790"/>
                <a:gd name="T13" fmla="*/ T12 w 1046"/>
                <a:gd name="T14" fmla="+- 0 2618 2406"/>
                <a:gd name="T15" fmla="*/ 2618 h 248"/>
                <a:gd name="T16" fmla="+- 0 5822 4790"/>
                <a:gd name="T17" fmla="*/ T16 w 1046"/>
                <a:gd name="T18" fmla="+- 0 2616 2406"/>
                <a:gd name="T19" fmla="*/ 2616 h 248"/>
                <a:gd name="T20" fmla="+- 0 5811 4790"/>
                <a:gd name="T21" fmla="*/ T20 w 1046"/>
                <a:gd name="T22" fmla="+- 0 2616 2406"/>
                <a:gd name="T23" fmla="*/ 2616 h 248"/>
                <a:gd name="T24" fmla="+- 0 5806 4790"/>
                <a:gd name="T25" fmla="*/ T24 w 1046"/>
                <a:gd name="T26" fmla="+- 0 2618 2406"/>
                <a:gd name="T27" fmla="*/ 2618 h 248"/>
                <a:gd name="T28" fmla="+- 0 5798 4790"/>
                <a:gd name="T29" fmla="*/ T28 w 1046"/>
                <a:gd name="T30" fmla="+- 0 2626 2406"/>
                <a:gd name="T31" fmla="*/ 2626 h 248"/>
                <a:gd name="T32" fmla="+- 0 5796 4790"/>
                <a:gd name="T33" fmla="*/ T32 w 1046"/>
                <a:gd name="T34" fmla="+- 0 2630 2406"/>
                <a:gd name="T35" fmla="*/ 2630 h 248"/>
                <a:gd name="T36" fmla="+- 0 5796 4790"/>
                <a:gd name="T37" fmla="*/ T36 w 1046"/>
                <a:gd name="T38" fmla="+- 0 2641 2406"/>
                <a:gd name="T39" fmla="*/ 2641 h 248"/>
                <a:gd name="T40" fmla="+- 0 5798 4790"/>
                <a:gd name="T41" fmla="*/ T40 w 1046"/>
                <a:gd name="T42" fmla="+- 0 2645 2406"/>
                <a:gd name="T43" fmla="*/ 2645 h 248"/>
                <a:gd name="T44" fmla="+- 0 5806 4790"/>
                <a:gd name="T45" fmla="*/ T44 w 1046"/>
                <a:gd name="T46" fmla="+- 0 2653 2406"/>
                <a:gd name="T47" fmla="*/ 2653 h 248"/>
                <a:gd name="T48" fmla="+- 0 5811 4790"/>
                <a:gd name="T49" fmla="*/ T48 w 1046"/>
                <a:gd name="T50" fmla="+- 0 2654 2406"/>
                <a:gd name="T51" fmla="*/ 2654 h 248"/>
                <a:gd name="T52" fmla="+- 0 5822 4790"/>
                <a:gd name="T53" fmla="*/ T52 w 1046"/>
                <a:gd name="T54" fmla="+- 0 2654 2406"/>
                <a:gd name="T55" fmla="*/ 2654 h 248"/>
                <a:gd name="T56" fmla="+- 0 5827 4790"/>
                <a:gd name="T57" fmla="*/ T56 w 1046"/>
                <a:gd name="T58" fmla="+- 0 2653 2406"/>
                <a:gd name="T59" fmla="*/ 2653 h 248"/>
                <a:gd name="T60" fmla="+- 0 5835 4790"/>
                <a:gd name="T61" fmla="*/ T60 w 1046"/>
                <a:gd name="T62" fmla="+- 0 2645 2406"/>
                <a:gd name="T63" fmla="*/ 2645 h 248"/>
                <a:gd name="T64" fmla="+- 0 5836 4790"/>
                <a:gd name="T65" fmla="*/ T64 w 1046"/>
                <a:gd name="T66" fmla="+- 0 2641 2406"/>
                <a:gd name="T67" fmla="*/ 2641 h 248"/>
                <a:gd name="T68" fmla="+- 0 5836 4790"/>
                <a:gd name="T69" fmla="*/ T68 w 1046"/>
                <a:gd name="T70" fmla="+- 0 2635 2406"/>
                <a:gd name="T71" fmla="*/ 2635 h 24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6" h="248">
                  <a:moveTo>
                    <a:pt x="1046" y="229"/>
                  </a:moveTo>
                  <a:lnTo>
                    <a:pt x="1046" y="224"/>
                  </a:lnTo>
                  <a:lnTo>
                    <a:pt x="1045" y="220"/>
                  </a:lnTo>
                  <a:lnTo>
                    <a:pt x="1037" y="212"/>
                  </a:lnTo>
                  <a:lnTo>
                    <a:pt x="1032" y="210"/>
                  </a:lnTo>
                  <a:lnTo>
                    <a:pt x="1021" y="210"/>
                  </a:lnTo>
                  <a:lnTo>
                    <a:pt x="1016" y="212"/>
                  </a:lnTo>
                  <a:lnTo>
                    <a:pt x="1008" y="220"/>
                  </a:lnTo>
                  <a:lnTo>
                    <a:pt x="1006" y="224"/>
                  </a:lnTo>
                  <a:lnTo>
                    <a:pt x="1006" y="235"/>
                  </a:lnTo>
                  <a:lnTo>
                    <a:pt x="1008" y="239"/>
                  </a:lnTo>
                  <a:lnTo>
                    <a:pt x="1016" y="247"/>
                  </a:lnTo>
                  <a:lnTo>
                    <a:pt x="1021" y="248"/>
                  </a:lnTo>
                  <a:lnTo>
                    <a:pt x="1032" y="248"/>
                  </a:lnTo>
                  <a:lnTo>
                    <a:pt x="1037" y="247"/>
                  </a:lnTo>
                  <a:lnTo>
                    <a:pt x="1045" y="239"/>
                  </a:lnTo>
                  <a:lnTo>
                    <a:pt x="1046" y="235"/>
                  </a:lnTo>
                  <a:lnTo>
                    <a:pt x="1046" y="2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36" name="TextBox 35"/>
          <p:cNvSpPr txBox="1"/>
          <p:nvPr/>
        </p:nvSpPr>
        <p:spPr>
          <a:xfrm>
            <a:off x="557267" y="3124200"/>
            <a:ext cx="3753449" cy="2677656"/>
          </a:xfrm>
          <a:prstGeom prst="rect">
            <a:avLst/>
          </a:prstGeom>
          <a:noFill/>
        </p:spPr>
        <p:txBody>
          <a:bodyPr wrap="square" rtlCol="0">
            <a:spAutoFit/>
          </a:bodyPr>
          <a:lstStyle/>
          <a:p>
            <a:r>
              <a:rPr lang="en-US" sz="2400" dirty="0">
                <a:solidFill>
                  <a:schemeClr val="bg1"/>
                </a:solidFill>
              </a:rPr>
              <a:t>  </a:t>
            </a:r>
          </a:p>
          <a:p>
            <a:pPr marL="285750" indent="-285750">
              <a:buFont typeface="Arial" panose="020B0604020202020204" pitchFamily="34" charset="0"/>
              <a:buChar char="•"/>
            </a:pPr>
            <a:r>
              <a:rPr lang="en-US" sz="2400" dirty="0">
                <a:solidFill>
                  <a:schemeClr val="bg1"/>
                </a:solidFill>
              </a:rPr>
              <a:t>Participation of Decision Makers (RCMs)</a:t>
            </a:r>
          </a:p>
          <a:p>
            <a:pPr marL="285750" indent="-285750">
              <a:buFont typeface="Arial" panose="020B0604020202020204" pitchFamily="34" charset="0"/>
              <a:buChar char="•"/>
            </a:pPr>
            <a:r>
              <a:rPr lang="en-US" sz="2400" dirty="0">
                <a:solidFill>
                  <a:schemeClr val="bg1"/>
                </a:solidFill>
              </a:rPr>
              <a:t>Patience</a:t>
            </a:r>
          </a:p>
          <a:p>
            <a:pPr marL="285750" indent="-285750">
              <a:buFont typeface="Arial" panose="020B0604020202020204" pitchFamily="34" charset="0"/>
              <a:buChar char="•"/>
            </a:pPr>
            <a:r>
              <a:rPr lang="en-US" sz="2400" dirty="0">
                <a:solidFill>
                  <a:schemeClr val="bg1"/>
                </a:solidFill>
              </a:rPr>
              <a:t>Open-mindedness</a:t>
            </a:r>
          </a:p>
          <a:p>
            <a:pPr marL="285750" indent="-285750">
              <a:buFont typeface="Arial" panose="020B0604020202020204" pitchFamily="34" charset="0"/>
              <a:buChar char="•"/>
            </a:pPr>
            <a:r>
              <a:rPr lang="en-US" sz="2400" dirty="0">
                <a:solidFill>
                  <a:schemeClr val="bg1"/>
                </a:solidFill>
              </a:rPr>
              <a:t>Trust</a:t>
            </a:r>
          </a:p>
          <a:p>
            <a:pPr marL="285750" indent="-285750">
              <a:buFont typeface="Arial" panose="020B0604020202020204" pitchFamily="34" charset="0"/>
              <a:buChar char="•"/>
            </a:pPr>
            <a:r>
              <a:rPr lang="en-US" sz="2400" dirty="0">
                <a:solidFill>
                  <a:schemeClr val="bg1"/>
                </a:solidFill>
              </a:rPr>
              <a:t>Faith</a:t>
            </a:r>
          </a:p>
        </p:txBody>
      </p:sp>
      <p:sp>
        <p:nvSpPr>
          <p:cNvPr id="37" name="Rectangle 36"/>
          <p:cNvSpPr/>
          <p:nvPr/>
        </p:nvSpPr>
        <p:spPr>
          <a:xfrm>
            <a:off x="277918" y="2316290"/>
            <a:ext cx="8561282" cy="584775"/>
          </a:xfrm>
          <a:prstGeom prst="rect">
            <a:avLst/>
          </a:prstGeom>
        </p:spPr>
        <p:txBody>
          <a:bodyPr wrap="square">
            <a:spAutoFit/>
          </a:bodyPr>
          <a:lstStyle/>
          <a:p>
            <a:pPr algn="ctr"/>
            <a:r>
              <a:rPr lang="en-US" sz="2800" b="1" u="sng" dirty="0">
                <a:solidFill>
                  <a:schemeClr val="bg1"/>
                </a:solidFill>
              </a:rPr>
              <a:t>Consensus Based Decision</a:t>
            </a:r>
            <a:r>
              <a:rPr lang="en-US" sz="3200" b="1" u="sng" dirty="0">
                <a:solidFill>
                  <a:schemeClr val="bg1"/>
                </a:solidFill>
              </a:rPr>
              <a:t> </a:t>
            </a:r>
            <a:r>
              <a:rPr lang="en-US" sz="2800" b="1" u="sng" dirty="0">
                <a:solidFill>
                  <a:schemeClr val="bg1"/>
                </a:solidFill>
              </a:rPr>
              <a:t>Making requires</a:t>
            </a:r>
            <a:r>
              <a:rPr lang="en-US" sz="3200" b="1" u="sng" dirty="0">
                <a:solidFill>
                  <a:schemeClr val="bg1"/>
                </a:solidFill>
              </a:rPr>
              <a:t>:</a:t>
            </a:r>
          </a:p>
        </p:txBody>
      </p:sp>
      <p:sp>
        <p:nvSpPr>
          <p:cNvPr id="38" name="TextBox 37"/>
          <p:cNvSpPr txBox="1"/>
          <p:nvPr/>
        </p:nvSpPr>
        <p:spPr>
          <a:xfrm>
            <a:off x="4695474" y="3026690"/>
            <a:ext cx="3753449" cy="2677656"/>
          </a:xfrm>
          <a:prstGeom prst="rect">
            <a:avLst/>
          </a:prstGeom>
          <a:noFill/>
        </p:spPr>
        <p:txBody>
          <a:bodyPr wrap="square" rtlCol="0">
            <a:spAutoFit/>
          </a:bodyPr>
          <a:lstStyle/>
          <a:p>
            <a:r>
              <a:rPr lang="en-US" sz="2400" dirty="0">
                <a:solidFill>
                  <a:schemeClr val="bg1"/>
                </a:solidFill>
              </a:rPr>
              <a:t>  </a:t>
            </a:r>
          </a:p>
          <a:p>
            <a:pPr marL="285750" indent="-285750">
              <a:buFont typeface="Arial" panose="020B0604020202020204" pitchFamily="34" charset="0"/>
              <a:buChar char="•"/>
            </a:pPr>
            <a:r>
              <a:rPr lang="en-US" sz="2400" dirty="0">
                <a:solidFill>
                  <a:schemeClr val="bg1"/>
                </a:solidFill>
              </a:rPr>
              <a:t>Good Will </a:t>
            </a:r>
          </a:p>
          <a:p>
            <a:pPr marL="285750" indent="-285750">
              <a:buFont typeface="Arial" panose="020B0604020202020204" pitchFamily="34" charset="0"/>
              <a:buChar char="•"/>
            </a:pPr>
            <a:r>
              <a:rPr lang="en-US" sz="2400" dirty="0">
                <a:solidFill>
                  <a:schemeClr val="bg1"/>
                </a:solidFill>
              </a:rPr>
              <a:t>Honesty</a:t>
            </a:r>
          </a:p>
          <a:p>
            <a:pPr marL="285750" indent="-285750">
              <a:buFont typeface="Arial" panose="020B0604020202020204" pitchFamily="34" charset="0"/>
              <a:buChar char="•"/>
            </a:pPr>
            <a:r>
              <a:rPr lang="en-US" sz="2400" dirty="0">
                <a:solidFill>
                  <a:schemeClr val="bg1"/>
                </a:solidFill>
              </a:rPr>
              <a:t>Respect</a:t>
            </a:r>
          </a:p>
          <a:p>
            <a:pPr marL="285750" indent="-285750">
              <a:buFont typeface="Arial" panose="020B0604020202020204" pitchFamily="34" charset="0"/>
              <a:buChar char="•"/>
            </a:pPr>
            <a:r>
              <a:rPr lang="en-US" sz="2400" dirty="0">
                <a:solidFill>
                  <a:schemeClr val="bg1"/>
                </a:solidFill>
              </a:rPr>
              <a:t>Willingness</a:t>
            </a:r>
          </a:p>
          <a:p>
            <a:pPr marL="285750" indent="-285750">
              <a:buFont typeface="Arial" panose="020B0604020202020204" pitchFamily="34" charset="0"/>
              <a:buChar char="•"/>
            </a:pPr>
            <a:r>
              <a:rPr lang="en-US" sz="2400" dirty="0">
                <a:solidFill>
                  <a:schemeClr val="bg1"/>
                </a:solidFill>
              </a:rPr>
              <a:t>Good Facilitation </a:t>
            </a:r>
          </a:p>
          <a:p>
            <a:pPr marL="285750" indent="-285750">
              <a:buFont typeface="Arial" panose="020B0604020202020204" pitchFamily="34" charset="0"/>
              <a:buChar char="•"/>
            </a:pPr>
            <a:endParaRPr lang="en-US" sz="2400" dirty="0">
              <a:solidFill>
                <a:schemeClr val="bg1"/>
              </a:solidFill>
            </a:endParaRPr>
          </a:p>
        </p:txBody>
      </p:sp>
      <p:sp>
        <p:nvSpPr>
          <p:cNvPr id="39" name="Slide Number Placeholder 38"/>
          <p:cNvSpPr>
            <a:spLocks noGrp="1"/>
          </p:cNvSpPr>
          <p:nvPr>
            <p:ph type="sldNum" sz="quarter" idx="12"/>
          </p:nvPr>
        </p:nvSpPr>
        <p:spPr/>
        <p:txBody>
          <a:bodyPr/>
          <a:lstStyle/>
          <a:p>
            <a:fld id="{1784A3B5-0123-4D17-8C25-250C6BCE6077}" type="slidenum">
              <a:rPr lang="en-US" smtClean="0"/>
              <a:pPr/>
              <a:t>5</a:t>
            </a:fld>
            <a:endParaRPr lang="en-US" dirty="0"/>
          </a:p>
        </p:txBody>
      </p:sp>
    </p:spTree>
    <p:extLst>
      <p:ext uri="{BB962C8B-B14F-4D97-AF65-F5344CB8AC3E}">
        <p14:creationId xmlns:p14="http://schemas.microsoft.com/office/powerpoint/2010/main" val="2130566611"/>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05000" y="324512"/>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grpSp>
        <p:nvGrpSpPr>
          <p:cNvPr id="67" name="Group 66"/>
          <p:cNvGrpSpPr>
            <a:grpSpLocks/>
          </p:cNvGrpSpPr>
          <p:nvPr/>
        </p:nvGrpSpPr>
        <p:grpSpPr bwMode="auto">
          <a:xfrm>
            <a:off x="914400" y="1718310"/>
            <a:ext cx="7238999" cy="4507230"/>
            <a:chOff x="24" y="9"/>
            <a:chExt cx="7841" cy="3887"/>
          </a:xfrm>
        </p:grpSpPr>
        <p:grpSp>
          <p:nvGrpSpPr>
            <p:cNvPr id="68" name="Group 67"/>
            <p:cNvGrpSpPr>
              <a:grpSpLocks/>
            </p:cNvGrpSpPr>
            <p:nvPr/>
          </p:nvGrpSpPr>
          <p:grpSpPr bwMode="auto">
            <a:xfrm>
              <a:off x="25" y="390"/>
              <a:ext cx="459" cy="432"/>
              <a:chOff x="25" y="390"/>
              <a:chExt cx="459" cy="432"/>
            </a:xfrm>
          </p:grpSpPr>
          <p:sp>
            <p:nvSpPr>
              <p:cNvPr id="270" name="Freeform 205"/>
              <p:cNvSpPr>
                <a:spLocks/>
              </p:cNvSpPr>
              <p:nvPr/>
            </p:nvSpPr>
            <p:spPr bwMode="auto">
              <a:xfrm>
                <a:off x="25" y="390"/>
                <a:ext cx="459" cy="432"/>
              </a:xfrm>
              <a:custGeom>
                <a:avLst/>
                <a:gdLst>
                  <a:gd name="T0" fmla="+- 0 25 25"/>
                  <a:gd name="T1" fmla="*/ T0 w 459"/>
                  <a:gd name="T2" fmla="+- 0 822 390"/>
                  <a:gd name="T3" fmla="*/ 822 h 432"/>
                  <a:gd name="T4" fmla="+- 0 484 25"/>
                  <a:gd name="T5" fmla="*/ T4 w 459"/>
                  <a:gd name="T6" fmla="+- 0 822 390"/>
                  <a:gd name="T7" fmla="*/ 822 h 432"/>
                  <a:gd name="T8" fmla="+- 0 484 25"/>
                  <a:gd name="T9" fmla="*/ T8 w 459"/>
                  <a:gd name="T10" fmla="+- 0 390 390"/>
                  <a:gd name="T11" fmla="*/ 390 h 432"/>
                  <a:gd name="T12" fmla="+- 0 25 25"/>
                  <a:gd name="T13" fmla="*/ T12 w 459"/>
                  <a:gd name="T14" fmla="+- 0 390 390"/>
                  <a:gd name="T15" fmla="*/ 390 h 432"/>
                  <a:gd name="T16" fmla="+- 0 25 25"/>
                  <a:gd name="T17" fmla="*/ T16 w 459"/>
                  <a:gd name="T18" fmla="+- 0 822 390"/>
                  <a:gd name="T19" fmla="*/ 822 h 432"/>
                </a:gdLst>
                <a:ahLst/>
                <a:cxnLst>
                  <a:cxn ang="0">
                    <a:pos x="T1" y="T3"/>
                  </a:cxn>
                  <a:cxn ang="0">
                    <a:pos x="T5" y="T7"/>
                  </a:cxn>
                  <a:cxn ang="0">
                    <a:pos x="T9" y="T11"/>
                  </a:cxn>
                  <a:cxn ang="0">
                    <a:pos x="T13" y="T15"/>
                  </a:cxn>
                  <a:cxn ang="0">
                    <a:pos x="T17" y="T19"/>
                  </a:cxn>
                </a:cxnLst>
                <a:rect l="0" t="0" r="r" b="b"/>
                <a:pathLst>
                  <a:path w="459" h="432">
                    <a:moveTo>
                      <a:pt x="0" y="432"/>
                    </a:moveTo>
                    <a:lnTo>
                      <a:pt x="459" y="432"/>
                    </a:lnTo>
                    <a:lnTo>
                      <a:pt x="459"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9" name="Group 68"/>
            <p:cNvGrpSpPr>
              <a:grpSpLocks/>
            </p:cNvGrpSpPr>
            <p:nvPr/>
          </p:nvGrpSpPr>
          <p:grpSpPr bwMode="auto">
            <a:xfrm>
              <a:off x="486" y="822"/>
              <a:ext cx="458" cy="432"/>
              <a:chOff x="486" y="822"/>
              <a:chExt cx="458" cy="432"/>
            </a:xfrm>
          </p:grpSpPr>
          <p:sp>
            <p:nvSpPr>
              <p:cNvPr id="269" name="Freeform 203"/>
              <p:cNvSpPr>
                <a:spLocks/>
              </p:cNvSpPr>
              <p:nvPr/>
            </p:nvSpPr>
            <p:spPr bwMode="auto">
              <a:xfrm>
                <a:off x="486" y="822"/>
                <a:ext cx="458" cy="432"/>
              </a:xfrm>
              <a:custGeom>
                <a:avLst/>
                <a:gdLst>
                  <a:gd name="T0" fmla="+- 0 486 486"/>
                  <a:gd name="T1" fmla="*/ T0 w 458"/>
                  <a:gd name="T2" fmla="+- 0 1254 822"/>
                  <a:gd name="T3" fmla="*/ 1254 h 432"/>
                  <a:gd name="T4" fmla="+- 0 944 486"/>
                  <a:gd name="T5" fmla="*/ T4 w 458"/>
                  <a:gd name="T6" fmla="+- 0 1254 822"/>
                  <a:gd name="T7" fmla="*/ 1254 h 432"/>
                  <a:gd name="T8" fmla="+- 0 944 486"/>
                  <a:gd name="T9" fmla="*/ T8 w 458"/>
                  <a:gd name="T10" fmla="+- 0 822 822"/>
                  <a:gd name="T11" fmla="*/ 822 h 432"/>
                  <a:gd name="T12" fmla="+- 0 486 486"/>
                  <a:gd name="T13" fmla="*/ T12 w 458"/>
                  <a:gd name="T14" fmla="+- 0 822 822"/>
                  <a:gd name="T15" fmla="*/ 822 h 432"/>
                  <a:gd name="T16" fmla="+- 0 486 486"/>
                  <a:gd name="T17" fmla="*/ T16 w 458"/>
                  <a:gd name="T18" fmla="+- 0 1254 822"/>
                  <a:gd name="T19" fmla="*/ 1254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0" name="Group 69"/>
            <p:cNvGrpSpPr>
              <a:grpSpLocks/>
            </p:cNvGrpSpPr>
            <p:nvPr/>
          </p:nvGrpSpPr>
          <p:grpSpPr bwMode="auto">
            <a:xfrm>
              <a:off x="24" y="389"/>
              <a:ext cx="458" cy="432"/>
              <a:chOff x="24" y="389"/>
              <a:chExt cx="458" cy="432"/>
            </a:xfrm>
          </p:grpSpPr>
          <p:sp>
            <p:nvSpPr>
              <p:cNvPr id="268" name="Freeform 201"/>
              <p:cNvSpPr>
                <a:spLocks/>
              </p:cNvSpPr>
              <p:nvPr/>
            </p:nvSpPr>
            <p:spPr bwMode="auto">
              <a:xfrm>
                <a:off x="24" y="389"/>
                <a:ext cx="458" cy="432"/>
              </a:xfrm>
              <a:custGeom>
                <a:avLst/>
                <a:gdLst>
                  <a:gd name="T0" fmla="+- 0 24 24"/>
                  <a:gd name="T1" fmla="*/ T0 w 458"/>
                  <a:gd name="T2" fmla="+- 0 821 389"/>
                  <a:gd name="T3" fmla="*/ 821 h 432"/>
                  <a:gd name="T4" fmla="+- 0 482 24"/>
                  <a:gd name="T5" fmla="*/ T4 w 458"/>
                  <a:gd name="T6" fmla="+- 0 821 389"/>
                  <a:gd name="T7" fmla="*/ 821 h 432"/>
                  <a:gd name="T8" fmla="+- 0 482 24"/>
                  <a:gd name="T9" fmla="*/ T8 w 458"/>
                  <a:gd name="T10" fmla="+- 0 389 389"/>
                  <a:gd name="T11" fmla="*/ 389 h 432"/>
                  <a:gd name="T12" fmla="+- 0 24 24"/>
                  <a:gd name="T13" fmla="*/ T12 w 458"/>
                  <a:gd name="T14" fmla="+- 0 389 389"/>
                  <a:gd name="T15" fmla="*/ 389 h 432"/>
                  <a:gd name="T16" fmla="+- 0 24 24"/>
                  <a:gd name="T17" fmla="*/ T16 w 458"/>
                  <a:gd name="T18" fmla="+- 0 821 389"/>
                  <a:gd name="T19" fmla="*/ 821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solidFill>
                <a:srgbClr val="CACC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1" name="Group 70"/>
            <p:cNvGrpSpPr>
              <a:grpSpLocks/>
            </p:cNvGrpSpPr>
            <p:nvPr/>
          </p:nvGrpSpPr>
          <p:grpSpPr bwMode="auto">
            <a:xfrm>
              <a:off x="25" y="390"/>
              <a:ext cx="459" cy="432"/>
              <a:chOff x="25" y="390"/>
              <a:chExt cx="459" cy="432"/>
            </a:xfrm>
          </p:grpSpPr>
          <p:sp>
            <p:nvSpPr>
              <p:cNvPr id="267" name="Freeform 199"/>
              <p:cNvSpPr>
                <a:spLocks/>
              </p:cNvSpPr>
              <p:nvPr/>
            </p:nvSpPr>
            <p:spPr bwMode="auto">
              <a:xfrm>
                <a:off x="25" y="390"/>
                <a:ext cx="459" cy="432"/>
              </a:xfrm>
              <a:custGeom>
                <a:avLst/>
                <a:gdLst>
                  <a:gd name="T0" fmla="+- 0 25 25"/>
                  <a:gd name="T1" fmla="*/ T0 w 459"/>
                  <a:gd name="T2" fmla="+- 0 822 390"/>
                  <a:gd name="T3" fmla="*/ 822 h 432"/>
                  <a:gd name="T4" fmla="+- 0 484 25"/>
                  <a:gd name="T5" fmla="*/ T4 w 459"/>
                  <a:gd name="T6" fmla="+- 0 822 390"/>
                  <a:gd name="T7" fmla="*/ 822 h 432"/>
                  <a:gd name="T8" fmla="+- 0 484 25"/>
                  <a:gd name="T9" fmla="*/ T8 w 459"/>
                  <a:gd name="T10" fmla="+- 0 390 390"/>
                  <a:gd name="T11" fmla="*/ 390 h 432"/>
                  <a:gd name="T12" fmla="+- 0 25 25"/>
                  <a:gd name="T13" fmla="*/ T12 w 459"/>
                  <a:gd name="T14" fmla="+- 0 390 390"/>
                  <a:gd name="T15" fmla="*/ 390 h 432"/>
                  <a:gd name="T16" fmla="+- 0 25 25"/>
                  <a:gd name="T17" fmla="*/ T16 w 459"/>
                  <a:gd name="T18" fmla="+- 0 822 390"/>
                  <a:gd name="T19" fmla="*/ 822 h 432"/>
                </a:gdLst>
                <a:ahLst/>
                <a:cxnLst>
                  <a:cxn ang="0">
                    <a:pos x="T1" y="T3"/>
                  </a:cxn>
                  <a:cxn ang="0">
                    <a:pos x="T5" y="T7"/>
                  </a:cxn>
                  <a:cxn ang="0">
                    <a:pos x="T9" y="T11"/>
                  </a:cxn>
                  <a:cxn ang="0">
                    <a:pos x="T13" y="T15"/>
                  </a:cxn>
                  <a:cxn ang="0">
                    <a:pos x="T17" y="T19"/>
                  </a:cxn>
                </a:cxnLst>
                <a:rect l="0" t="0" r="r" b="b"/>
                <a:pathLst>
                  <a:path w="459" h="432">
                    <a:moveTo>
                      <a:pt x="0" y="432"/>
                    </a:moveTo>
                    <a:lnTo>
                      <a:pt x="459" y="432"/>
                    </a:lnTo>
                    <a:lnTo>
                      <a:pt x="459"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2" name="Group 71"/>
            <p:cNvGrpSpPr>
              <a:grpSpLocks/>
            </p:cNvGrpSpPr>
            <p:nvPr/>
          </p:nvGrpSpPr>
          <p:grpSpPr bwMode="auto">
            <a:xfrm>
              <a:off x="485" y="821"/>
              <a:ext cx="458" cy="432"/>
              <a:chOff x="485" y="821"/>
              <a:chExt cx="458" cy="432"/>
            </a:xfrm>
          </p:grpSpPr>
          <p:sp>
            <p:nvSpPr>
              <p:cNvPr id="266" name="Freeform 197"/>
              <p:cNvSpPr>
                <a:spLocks/>
              </p:cNvSpPr>
              <p:nvPr/>
            </p:nvSpPr>
            <p:spPr bwMode="auto">
              <a:xfrm>
                <a:off x="485" y="821"/>
                <a:ext cx="458" cy="432"/>
              </a:xfrm>
              <a:custGeom>
                <a:avLst/>
                <a:gdLst>
                  <a:gd name="T0" fmla="+- 0 485 485"/>
                  <a:gd name="T1" fmla="*/ T0 w 458"/>
                  <a:gd name="T2" fmla="+- 0 1253 821"/>
                  <a:gd name="T3" fmla="*/ 1253 h 432"/>
                  <a:gd name="T4" fmla="+- 0 943 485"/>
                  <a:gd name="T5" fmla="*/ T4 w 458"/>
                  <a:gd name="T6" fmla="+- 0 1253 821"/>
                  <a:gd name="T7" fmla="*/ 1253 h 432"/>
                  <a:gd name="T8" fmla="+- 0 943 485"/>
                  <a:gd name="T9" fmla="*/ T8 w 458"/>
                  <a:gd name="T10" fmla="+- 0 821 821"/>
                  <a:gd name="T11" fmla="*/ 821 h 432"/>
                  <a:gd name="T12" fmla="+- 0 485 485"/>
                  <a:gd name="T13" fmla="*/ T12 w 458"/>
                  <a:gd name="T14" fmla="+- 0 821 821"/>
                  <a:gd name="T15" fmla="*/ 821 h 432"/>
                  <a:gd name="T16" fmla="+- 0 485 485"/>
                  <a:gd name="T17" fmla="*/ T16 w 458"/>
                  <a:gd name="T18" fmla="+- 0 1253 821"/>
                  <a:gd name="T19" fmla="*/ 1253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3" name="Group 72"/>
            <p:cNvGrpSpPr>
              <a:grpSpLocks/>
            </p:cNvGrpSpPr>
            <p:nvPr/>
          </p:nvGrpSpPr>
          <p:grpSpPr bwMode="auto">
            <a:xfrm>
              <a:off x="486" y="822"/>
              <a:ext cx="458" cy="432"/>
              <a:chOff x="486" y="822"/>
              <a:chExt cx="458" cy="432"/>
            </a:xfrm>
          </p:grpSpPr>
          <p:sp>
            <p:nvSpPr>
              <p:cNvPr id="265" name="Freeform 195"/>
              <p:cNvSpPr>
                <a:spLocks/>
              </p:cNvSpPr>
              <p:nvPr/>
            </p:nvSpPr>
            <p:spPr bwMode="auto">
              <a:xfrm>
                <a:off x="486" y="822"/>
                <a:ext cx="458" cy="432"/>
              </a:xfrm>
              <a:custGeom>
                <a:avLst/>
                <a:gdLst>
                  <a:gd name="T0" fmla="+- 0 486 486"/>
                  <a:gd name="T1" fmla="*/ T0 w 458"/>
                  <a:gd name="T2" fmla="+- 0 1254 822"/>
                  <a:gd name="T3" fmla="*/ 1254 h 432"/>
                  <a:gd name="T4" fmla="+- 0 944 486"/>
                  <a:gd name="T5" fmla="*/ T4 w 458"/>
                  <a:gd name="T6" fmla="+- 0 1254 822"/>
                  <a:gd name="T7" fmla="*/ 1254 h 432"/>
                  <a:gd name="T8" fmla="+- 0 944 486"/>
                  <a:gd name="T9" fmla="*/ T8 w 458"/>
                  <a:gd name="T10" fmla="+- 0 822 822"/>
                  <a:gd name="T11" fmla="*/ 822 h 432"/>
                  <a:gd name="T12" fmla="+- 0 486 486"/>
                  <a:gd name="T13" fmla="*/ T12 w 458"/>
                  <a:gd name="T14" fmla="+- 0 822 822"/>
                  <a:gd name="T15" fmla="*/ 822 h 432"/>
                  <a:gd name="T16" fmla="+- 0 486 486"/>
                  <a:gd name="T17" fmla="*/ T16 w 458"/>
                  <a:gd name="T18" fmla="+- 0 1254 822"/>
                  <a:gd name="T19" fmla="*/ 1254 h 432"/>
                </a:gdLst>
                <a:ahLst/>
                <a:cxnLst>
                  <a:cxn ang="0">
                    <a:pos x="T1" y="T3"/>
                  </a:cxn>
                  <a:cxn ang="0">
                    <a:pos x="T5" y="T7"/>
                  </a:cxn>
                  <a:cxn ang="0">
                    <a:pos x="T9" y="T11"/>
                  </a:cxn>
                  <a:cxn ang="0">
                    <a:pos x="T13" y="T15"/>
                  </a:cxn>
                  <a:cxn ang="0">
                    <a:pos x="T17" y="T19"/>
                  </a:cxn>
                </a:cxnLst>
                <a:rect l="0" t="0" r="r" b="b"/>
                <a:pathLst>
                  <a:path w="458" h="432">
                    <a:moveTo>
                      <a:pt x="0" y="432"/>
                    </a:moveTo>
                    <a:lnTo>
                      <a:pt x="458" y="432"/>
                    </a:lnTo>
                    <a:lnTo>
                      <a:pt x="458" y="0"/>
                    </a:lnTo>
                    <a:lnTo>
                      <a:pt x="0" y="0"/>
                    </a:lnTo>
                    <a:lnTo>
                      <a:pt x="0" y="43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4" name="Group 73"/>
            <p:cNvGrpSpPr>
              <a:grpSpLocks/>
            </p:cNvGrpSpPr>
            <p:nvPr/>
          </p:nvGrpSpPr>
          <p:grpSpPr bwMode="auto">
            <a:xfrm>
              <a:off x="2981" y="10"/>
              <a:ext cx="2165" cy="439"/>
              <a:chOff x="2981" y="10"/>
              <a:chExt cx="2165" cy="439"/>
            </a:xfrm>
          </p:grpSpPr>
          <p:sp>
            <p:nvSpPr>
              <p:cNvPr id="264" name="Freeform 193"/>
              <p:cNvSpPr>
                <a:spLocks/>
              </p:cNvSpPr>
              <p:nvPr/>
            </p:nvSpPr>
            <p:spPr bwMode="auto">
              <a:xfrm>
                <a:off x="2981" y="10"/>
                <a:ext cx="2165" cy="439"/>
              </a:xfrm>
              <a:custGeom>
                <a:avLst/>
                <a:gdLst>
                  <a:gd name="T0" fmla="+- 0 2981 2981"/>
                  <a:gd name="T1" fmla="*/ T0 w 2165"/>
                  <a:gd name="T2" fmla="+- 0 449 10"/>
                  <a:gd name="T3" fmla="*/ 449 h 439"/>
                  <a:gd name="T4" fmla="+- 0 5146 2981"/>
                  <a:gd name="T5" fmla="*/ T4 w 2165"/>
                  <a:gd name="T6" fmla="+- 0 449 10"/>
                  <a:gd name="T7" fmla="*/ 449 h 439"/>
                  <a:gd name="T8" fmla="+- 0 5146 2981"/>
                  <a:gd name="T9" fmla="*/ T8 w 2165"/>
                  <a:gd name="T10" fmla="+- 0 10 10"/>
                  <a:gd name="T11" fmla="*/ 10 h 439"/>
                  <a:gd name="T12" fmla="+- 0 2981 2981"/>
                  <a:gd name="T13" fmla="*/ T12 w 2165"/>
                  <a:gd name="T14" fmla="+- 0 10 10"/>
                  <a:gd name="T15" fmla="*/ 10 h 439"/>
                  <a:gd name="T16" fmla="+- 0 2981 2981"/>
                  <a:gd name="T17" fmla="*/ T16 w 2165"/>
                  <a:gd name="T18" fmla="+- 0 449 10"/>
                  <a:gd name="T19" fmla="*/ 449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5" name="Group 74"/>
            <p:cNvGrpSpPr>
              <a:grpSpLocks/>
            </p:cNvGrpSpPr>
            <p:nvPr/>
          </p:nvGrpSpPr>
          <p:grpSpPr bwMode="auto">
            <a:xfrm>
              <a:off x="2902" y="199"/>
              <a:ext cx="10" cy="22"/>
              <a:chOff x="2902" y="199"/>
              <a:chExt cx="10" cy="22"/>
            </a:xfrm>
          </p:grpSpPr>
          <p:sp>
            <p:nvSpPr>
              <p:cNvPr id="263" name="Freeform 191"/>
              <p:cNvSpPr>
                <a:spLocks/>
              </p:cNvSpPr>
              <p:nvPr/>
            </p:nvSpPr>
            <p:spPr bwMode="auto">
              <a:xfrm>
                <a:off x="2902" y="199"/>
                <a:ext cx="10" cy="22"/>
              </a:xfrm>
              <a:custGeom>
                <a:avLst/>
                <a:gdLst>
                  <a:gd name="T0" fmla="+- 0 2902 2902"/>
                  <a:gd name="T1" fmla="*/ T0 w 10"/>
                  <a:gd name="T2" fmla="+- 0 199 199"/>
                  <a:gd name="T3" fmla="*/ 199 h 22"/>
                  <a:gd name="T4" fmla="+- 0 2902 2902"/>
                  <a:gd name="T5" fmla="*/ T4 w 10"/>
                  <a:gd name="T6" fmla="+- 0 221 199"/>
                  <a:gd name="T7" fmla="*/ 221 h 22"/>
                  <a:gd name="T8" fmla="+- 0 2912 2902"/>
                  <a:gd name="T9" fmla="*/ T8 w 10"/>
                  <a:gd name="T10" fmla="+- 0 220 199"/>
                  <a:gd name="T11" fmla="*/ 220 h 22"/>
                  <a:gd name="T12" fmla="+- 0 2902 2902"/>
                  <a:gd name="T13" fmla="*/ T12 w 10"/>
                  <a:gd name="T14" fmla="+- 0 199 199"/>
                  <a:gd name="T15" fmla="*/ 199 h 22"/>
                </a:gdLst>
                <a:ahLst/>
                <a:cxnLst>
                  <a:cxn ang="0">
                    <a:pos x="T1" y="T3"/>
                  </a:cxn>
                  <a:cxn ang="0">
                    <a:pos x="T5" y="T7"/>
                  </a:cxn>
                  <a:cxn ang="0">
                    <a:pos x="T9" y="T11"/>
                  </a:cxn>
                  <a:cxn ang="0">
                    <a:pos x="T13" y="T15"/>
                  </a:cxn>
                </a:cxnLst>
                <a:rect l="0" t="0" r="r" b="b"/>
                <a:pathLst>
                  <a:path w="10" h="22">
                    <a:moveTo>
                      <a:pt x="0" y="0"/>
                    </a:moveTo>
                    <a:lnTo>
                      <a:pt x="0" y="22"/>
                    </a:lnTo>
                    <a:lnTo>
                      <a:pt x="10" y="21"/>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6" name="Group 75"/>
            <p:cNvGrpSpPr>
              <a:grpSpLocks/>
            </p:cNvGrpSpPr>
            <p:nvPr/>
          </p:nvGrpSpPr>
          <p:grpSpPr bwMode="auto">
            <a:xfrm>
              <a:off x="2981" y="686"/>
              <a:ext cx="2165" cy="440"/>
              <a:chOff x="2981" y="686"/>
              <a:chExt cx="2165" cy="440"/>
            </a:xfrm>
          </p:grpSpPr>
          <p:sp>
            <p:nvSpPr>
              <p:cNvPr id="262" name="Freeform 189"/>
              <p:cNvSpPr>
                <a:spLocks/>
              </p:cNvSpPr>
              <p:nvPr/>
            </p:nvSpPr>
            <p:spPr bwMode="auto">
              <a:xfrm>
                <a:off x="2981" y="686"/>
                <a:ext cx="2165" cy="440"/>
              </a:xfrm>
              <a:custGeom>
                <a:avLst/>
                <a:gdLst>
                  <a:gd name="T0" fmla="+- 0 2981 2981"/>
                  <a:gd name="T1" fmla="*/ T0 w 2165"/>
                  <a:gd name="T2" fmla="+- 0 1126 686"/>
                  <a:gd name="T3" fmla="*/ 1126 h 440"/>
                  <a:gd name="T4" fmla="+- 0 5146 2981"/>
                  <a:gd name="T5" fmla="*/ T4 w 2165"/>
                  <a:gd name="T6" fmla="+- 0 1126 686"/>
                  <a:gd name="T7" fmla="*/ 1126 h 440"/>
                  <a:gd name="T8" fmla="+- 0 5146 2981"/>
                  <a:gd name="T9" fmla="*/ T8 w 2165"/>
                  <a:gd name="T10" fmla="+- 0 686 686"/>
                  <a:gd name="T11" fmla="*/ 686 h 440"/>
                  <a:gd name="T12" fmla="+- 0 2981 2981"/>
                  <a:gd name="T13" fmla="*/ T12 w 2165"/>
                  <a:gd name="T14" fmla="+- 0 686 686"/>
                  <a:gd name="T15" fmla="*/ 686 h 440"/>
                  <a:gd name="T16" fmla="+- 0 2981 2981"/>
                  <a:gd name="T17" fmla="*/ T16 w 2165"/>
                  <a:gd name="T18" fmla="+- 0 1126 686"/>
                  <a:gd name="T19" fmla="*/ 1126 h 440"/>
                </a:gdLst>
                <a:ahLst/>
                <a:cxnLst>
                  <a:cxn ang="0">
                    <a:pos x="T1" y="T3"/>
                  </a:cxn>
                  <a:cxn ang="0">
                    <a:pos x="T5" y="T7"/>
                  </a:cxn>
                  <a:cxn ang="0">
                    <a:pos x="T9" y="T11"/>
                  </a:cxn>
                  <a:cxn ang="0">
                    <a:pos x="T13" y="T15"/>
                  </a:cxn>
                  <a:cxn ang="0">
                    <a:pos x="T17" y="T19"/>
                  </a:cxn>
                </a:cxnLst>
                <a:rect l="0" t="0" r="r" b="b"/>
                <a:pathLst>
                  <a:path w="2165" h="440">
                    <a:moveTo>
                      <a:pt x="0" y="440"/>
                    </a:moveTo>
                    <a:lnTo>
                      <a:pt x="2165" y="440"/>
                    </a:lnTo>
                    <a:lnTo>
                      <a:pt x="2165" y="0"/>
                    </a:lnTo>
                    <a:lnTo>
                      <a:pt x="0" y="0"/>
                    </a:lnTo>
                    <a:lnTo>
                      <a:pt x="0" y="440"/>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7" name="Group 76"/>
            <p:cNvGrpSpPr>
              <a:grpSpLocks/>
            </p:cNvGrpSpPr>
            <p:nvPr/>
          </p:nvGrpSpPr>
          <p:grpSpPr bwMode="auto">
            <a:xfrm>
              <a:off x="2981" y="1363"/>
              <a:ext cx="2165" cy="439"/>
              <a:chOff x="2981" y="1363"/>
              <a:chExt cx="2165" cy="439"/>
            </a:xfrm>
          </p:grpSpPr>
          <p:sp>
            <p:nvSpPr>
              <p:cNvPr id="261" name="Freeform 187"/>
              <p:cNvSpPr>
                <a:spLocks/>
              </p:cNvSpPr>
              <p:nvPr/>
            </p:nvSpPr>
            <p:spPr bwMode="auto">
              <a:xfrm>
                <a:off x="2981" y="1363"/>
                <a:ext cx="2165" cy="439"/>
              </a:xfrm>
              <a:custGeom>
                <a:avLst/>
                <a:gdLst>
                  <a:gd name="T0" fmla="+- 0 2981 2981"/>
                  <a:gd name="T1" fmla="*/ T0 w 2165"/>
                  <a:gd name="T2" fmla="+- 0 1802 1363"/>
                  <a:gd name="T3" fmla="*/ 1802 h 439"/>
                  <a:gd name="T4" fmla="+- 0 5146 2981"/>
                  <a:gd name="T5" fmla="*/ T4 w 2165"/>
                  <a:gd name="T6" fmla="+- 0 1802 1363"/>
                  <a:gd name="T7" fmla="*/ 1802 h 439"/>
                  <a:gd name="T8" fmla="+- 0 5146 2981"/>
                  <a:gd name="T9" fmla="*/ T8 w 2165"/>
                  <a:gd name="T10" fmla="+- 0 1363 1363"/>
                  <a:gd name="T11" fmla="*/ 1363 h 439"/>
                  <a:gd name="T12" fmla="+- 0 2981 2981"/>
                  <a:gd name="T13" fmla="*/ T12 w 2165"/>
                  <a:gd name="T14" fmla="+- 0 1363 1363"/>
                  <a:gd name="T15" fmla="*/ 1363 h 439"/>
                  <a:gd name="T16" fmla="+- 0 2981 2981"/>
                  <a:gd name="T17" fmla="*/ T16 w 2165"/>
                  <a:gd name="T18" fmla="+- 0 1802 1363"/>
                  <a:gd name="T19" fmla="*/ 1802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8" name="Group 77"/>
            <p:cNvGrpSpPr>
              <a:grpSpLocks/>
            </p:cNvGrpSpPr>
            <p:nvPr/>
          </p:nvGrpSpPr>
          <p:grpSpPr bwMode="auto">
            <a:xfrm>
              <a:off x="5933" y="1558"/>
              <a:ext cx="64" cy="29"/>
              <a:chOff x="5933" y="1558"/>
              <a:chExt cx="64" cy="29"/>
            </a:xfrm>
          </p:grpSpPr>
          <p:sp>
            <p:nvSpPr>
              <p:cNvPr id="260" name="Freeform 185"/>
              <p:cNvSpPr>
                <a:spLocks/>
              </p:cNvSpPr>
              <p:nvPr/>
            </p:nvSpPr>
            <p:spPr bwMode="auto">
              <a:xfrm>
                <a:off x="5933" y="1558"/>
                <a:ext cx="64" cy="29"/>
              </a:xfrm>
              <a:custGeom>
                <a:avLst/>
                <a:gdLst>
                  <a:gd name="T0" fmla="+- 0 5997 5933"/>
                  <a:gd name="T1" fmla="*/ T0 w 64"/>
                  <a:gd name="T2" fmla="+- 0 1558 1558"/>
                  <a:gd name="T3" fmla="*/ 1558 h 29"/>
                  <a:gd name="T4" fmla="+- 0 5941 5933"/>
                  <a:gd name="T5" fmla="*/ T4 w 64"/>
                  <a:gd name="T6" fmla="+- 0 1568 1558"/>
                  <a:gd name="T7" fmla="*/ 1568 h 29"/>
                  <a:gd name="T8" fmla="+- 0 5933 5933"/>
                  <a:gd name="T9" fmla="*/ T8 w 64"/>
                  <a:gd name="T10" fmla="+- 0 1568 1558"/>
                  <a:gd name="T11" fmla="*/ 1568 h 29"/>
                  <a:gd name="T12" fmla="+- 0 5933 5933"/>
                  <a:gd name="T13" fmla="*/ T12 w 64"/>
                  <a:gd name="T14" fmla="+- 0 1587 1558"/>
                  <a:gd name="T15" fmla="*/ 1587 h 29"/>
                  <a:gd name="T16" fmla="+- 0 5997 5933"/>
                  <a:gd name="T17" fmla="*/ T16 w 64"/>
                  <a:gd name="T18" fmla="+- 0 1558 1558"/>
                  <a:gd name="T19" fmla="*/ 1558 h 29"/>
                </a:gdLst>
                <a:ahLst/>
                <a:cxnLst>
                  <a:cxn ang="0">
                    <a:pos x="T1" y="T3"/>
                  </a:cxn>
                  <a:cxn ang="0">
                    <a:pos x="T5" y="T7"/>
                  </a:cxn>
                  <a:cxn ang="0">
                    <a:pos x="T9" y="T11"/>
                  </a:cxn>
                  <a:cxn ang="0">
                    <a:pos x="T13" y="T15"/>
                  </a:cxn>
                  <a:cxn ang="0">
                    <a:pos x="T17" y="T19"/>
                  </a:cxn>
                </a:cxnLst>
                <a:rect l="0" t="0" r="r" b="b"/>
                <a:pathLst>
                  <a:path w="64" h="29">
                    <a:moveTo>
                      <a:pt x="64" y="0"/>
                    </a:moveTo>
                    <a:lnTo>
                      <a:pt x="8" y="10"/>
                    </a:lnTo>
                    <a:lnTo>
                      <a:pt x="0" y="10"/>
                    </a:lnTo>
                    <a:lnTo>
                      <a:pt x="0" y="29"/>
                    </a:lnTo>
                    <a:lnTo>
                      <a:pt x="6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79" name="Group 78"/>
            <p:cNvGrpSpPr>
              <a:grpSpLocks/>
            </p:cNvGrpSpPr>
            <p:nvPr/>
          </p:nvGrpSpPr>
          <p:grpSpPr bwMode="auto">
            <a:xfrm>
              <a:off x="5933" y="1531"/>
              <a:ext cx="7" cy="19"/>
              <a:chOff x="5933" y="1531"/>
              <a:chExt cx="7" cy="19"/>
            </a:xfrm>
          </p:grpSpPr>
          <p:sp>
            <p:nvSpPr>
              <p:cNvPr id="259" name="Freeform 183"/>
              <p:cNvSpPr>
                <a:spLocks/>
              </p:cNvSpPr>
              <p:nvPr/>
            </p:nvSpPr>
            <p:spPr bwMode="auto">
              <a:xfrm>
                <a:off x="5933" y="1531"/>
                <a:ext cx="7" cy="19"/>
              </a:xfrm>
              <a:custGeom>
                <a:avLst/>
                <a:gdLst>
                  <a:gd name="T0" fmla="+- 0 5933 5933"/>
                  <a:gd name="T1" fmla="*/ T0 w 7"/>
                  <a:gd name="T2" fmla="+- 0 1531 1531"/>
                  <a:gd name="T3" fmla="*/ 1531 h 19"/>
                  <a:gd name="T4" fmla="+- 0 5933 5933"/>
                  <a:gd name="T5" fmla="*/ T4 w 7"/>
                  <a:gd name="T6" fmla="+- 0 1550 1531"/>
                  <a:gd name="T7" fmla="*/ 1550 h 19"/>
                  <a:gd name="T8" fmla="+- 0 5940 5933"/>
                  <a:gd name="T9" fmla="*/ T8 w 7"/>
                  <a:gd name="T10" fmla="+- 0 1550 1531"/>
                  <a:gd name="T11" fmla="*/ 1550 h 19"/>
                  <a:gd name="T12" fmla="+- 0 5933 5933"/>
                  <a:gd name="T13" fmla="*/ T12 w 7"/>
                  <a:gd name="T14" fmla="+- 0 1531 1531"/>
                  <a:gd name="T15" fmla="*/ 1531 h 19"/>
                </a:gdLst>
                <a:ahLst/>
                <a:cxnLst>
                  <a:cxn ang="0">
                    <a:pos x="T1" y="T3"/>
                  </a:cxn>
                  <a:cxn ang="0">
                    <a:pos x="T5" y="T7"/>
                  </a:cxn>
                  <a:cxn ang="0">
                    <a:pos x="T9" y="T11"/>
                  </a:cxn>
                  <a:cxn ang="0">
                    <a:pos x="T13" y="T15"/>
                  </a:cxn>
                </a:cxnLst>
                <a:rect l="0" t="0" r="r" b="b"/>
                <a:pathLst>
                  <a:path w="7" h="19">
                    <a:moveTo>
                      <a:pt x="0" y="0"/>
                    </a:moveTo>
                    <a:lnTo>
                      <a:pt x="0" y="19"/>
                    </a:lnTo>
                    <a:lnTo>
                      <a:pt x="7" y="19"/>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0" name="Group 79"/>
            <p:cNvGrpSpPr>
              <a:grpSpLocks/>
            </p:cNvGrpSpPr>
            <p:nvPr/>
          </p:nvGrpSpPr>
          <p:grpSpPr bwMode="auto">
            <a:xfrm>
              <a:off x="5146" y="1550"/>
              <a:ext cx="852" cy="2"/>
              <a:chOff x="5146" y="1550"/>
              <a:chExt cx="852" cy="2"/>
            </a:xfrm>
          </p:grpSpPr>
          <p:sp>
            <p:nvSpPr>
              <p:cNvPr id="258" name="Freeform 181"/>
              <p:cNvSpPr>
                <a:spLocks/>
              </p:cNvSpPr>
              <p:nvPr/>
            </p:nvSpPr>
            <p:spPr bwMode="auto">
              <a:xfrm>
                <a:off x="5146" y="1550"/>
                <a:ext cx="852" cy="2"/>
              </a:xfrm>
              <a:custGeom>
                <a:avLst/>
                <a:gdLst>
                  <a:gd name="T0" fmla="+- 0 5146 5146"/>
                  <a:gd name="T1" fmla="*/ T0 w 852"/>
                  <a:gd name="T2" fmla="+- 0 5998 5146"/>
                  <a:gd name="T3" fmla="*/ T2 w 852"/>
                </a:gdLst>
                <a:ahLst/>
                <a:cxnLst>
                  <a:cxn ang="0">
                    <a:pos x="T1" y="0"/>
                  </a:cxn>
                  <a:cxn ang="0">
                    <a:pos x="T3" y="0"/>
                  </a:cxn>
                </a:cxnLst>
                <a:rect l="0" t="0" r="r" b="b"/>
                <a:pathLst>
                  <a:path w="852">
                    <a:moveTo>
                      <a:pt x="0" y="0"/>
                    </a:moveTo>
                    <a:lnTo>
                      <a:pt x="852" y="0"/>
                    </a:lnTo>
                  </a:path>
                </a:pathLst>
              </a:custGeom>
              <a:noFill/>
              <a:ln w="2565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1" name="Group 80"/>
            <p:cNvGrpSpPr>
              <a:grpSpLocks/>
            </p:cNvGrpSpPr>
            <p:nvPr/>
          </p:nvGrpSpPr>
          <p:grpSpPr bwMode="auto">
            <a:xfrm>
              <a:off x="5147" y="1561"/>
              <a:ext cx="794" cy="2"/>
              <a:chOff x="5147" y="1561"/>
              <a:chExt cx="794" cy="2"/>
            </a:xfrm>
          </p:grpSpPr>
          <p:sp>
            <p:nvSpPr>
              <p:cNvPr id="257" name="Freeform 179"/>
              <p:cNvSpPr>
                <a:spLocks/>
              </p:cNvSpPr>
              <p:nvPr/>
            </p:nvSpPr>
            <p:spPr bwMode="auto">
              <a:xfrm>
                <a:off x="5147" y="1561"/>
                <a:ext cx="794" cy="2"/>
              </a:xfrm>
              <a:custGeom>
                <a:avLst/>
                <a:gdLst>
                  <a:gd name="T0" fmla="+- 0 5147 5147"/>
                  <a:gd name="T1" fmla="*/ T0 w 794"/>
                  <a:gd name="T2" fmla="+- 0 5941 5147"/>
                  <a:gd name="T3" fmla="*/ T2 w 794"/>
                </a:gdLst>
                <a:ahLst/>
                <a:cxnLst>
                  <a:cxn ang="0">
                    <a:pos x="T1" y="0"/>
                  </a:cxn>
                  <a:cxn ang="0">
                    <a:pos x="T3" y="0"/>
                  </a:cxn>
                </a:cxnLst>
                <a:rect l="0" t="0" r="r" b="b"/>
                <a:pathLst>
                  <a:path w="794">
                    <a:moveTo>
                      <a:pt x="0" y="0"/>
                    </a:moveTo>
                    <a:lnTo>
                      <a:pt x="794" y="0"/>
                    </a:lnTo>
                  </a:path>
                </a:pathLst>
              </a:custGeom>
              <a:noFill/>
              <a:ln w="13716">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2" name="Group 81"/>
            <p:cNvGrpSpPr>
              <a:grpSpLocks/>
            </p:cNvGrpSpPr>
            <p:nvPr/>
          </p:nvGrpSpPr>
          <p:grpSpPr bwMode="auto">
            <a:xfrm>
              <a:off x="1981" y="1560"/>
              <a:ext cx="1001" cy="2"/>
              <a:chOff x="1981" y="1560"/>
              <a:chExt cx="1001" cy="2"/>
            </a:xfrm>
          </p:grpSpPr>
          <p:sp>
            <p:nvSpPr>
              <p:cNvPr id="256" name="Freeform 177"/>
              <p:cNvSpPr>
                <a:spLocks/>
              </p:cNvSpPr>
              <p:nvPr/>
            </p:nvSpPr>
            <p:spPr bwMode="auto">
              <a:xfrm>
                <a:off x="1981" y="1560"/>
                <a:ext cx="1001" cy="2"/>
              </a:xfrm>
              <a:custGeom>
                <a:avLst/>
                <a:gdLst>
                  <a:gd name="T0" fmla="+- 0 1981 1981"/>
                  <a:gd name="T1" fmla="*/ T0 w 1001"/>
                  <a:gd name="T2" fmla="+- 0 2982 1981"/>
                  <a:gd name="T3" fmla="*/ T2 w 1001"/>
                </a:gdLst>
                <a:ahLst/>
                <a:cxnLst>
                  <a:cxn ang="0">
                    <a:pos x="T1" y="0"/>
                  </a:cxn>
                  <a:cxn ang="0">
                    <a:pos x="T3" y="0"/>
                  </a:cxn>
                </a:cxnLst>
                <a:rect l="0" t="0" r="r" b="b"/>
                <a:pathLst>
                  <a:path w="1001">
                    <a:moveTo>
                      <a:pt x="0" y="0"/>
                    </a:moveTo>
                    <a:lnTo>
                      <a:pt x="1001" y="0"/>
                    </a:lnTo>
                  </a:path>
                </a:pathLst>
              </a:custGeom>
              <a:noFill/>
              <a:ln w="1524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3" name="Group 82"/>
            <p:cNvGrpSpPr>
              <a:grpSpLocks/>
            </p:cNvGrpSpPr>
            <p:nvPr/>
          </p:nvGrpSpPr>
          <p:grpSpPr bwMode="auto">
            <a:xfrm>
              <a:off x="1930" y="1531"/>
              <a:ext cx="59" cy="58"/>
              <a:chOff x="1930" y="1531"/>
              <a:chExt cx="59" cy="58"/>
            </a:xfrm>
          </p:grpSpPr>
          <p:sp>
            <p:nvSpPr>
              <p:cNvPr id="255" name="Freeform 175"/>
              <p:cNvSpPr>
                <a:spLocks/>
              </p:cNvSpPr>
              <p:nvPr/>
            </p:nvSpPr>
            <p:spPr bwMode="auto">
              <a:xfrm>
                <a:off x="1930" y="1531"/>
                <a:ext cx="59" cy="58"/>
              </a:xfrm>
              <a:custGeom>
                <a:avLst/>
                <a:gdLst>
                  <a:gd name="T0" fmla="+- 0 1989 1930"/>
                  <a:gd name="T1" fmla="*/ T0 w 59"/>
                  <a:gd name="T2" fmla="+- 0 1531 1531"/>
                  <a:gd name="T3" fmla="*/ 1531 h 58"/>
                  <a:gd name="T4" fmla="+- 0 1930 1930"/>
                  <a:gd name="T5" fmla="*/ T4 w 59"/>
                  <a:gd name="T6" fmla="+- 0 1559 1531"/>
                  <a:gd name="T7" fmla="*/ 1559 h 58"/>
                  <a:gd name="T8" fmla="+- 0 1989 1930"/>
                  <a:gd name="T9" fmla="*/ T8 w 59"/>
                  <a:gd name="T10" fmla="+- 0 1589 1531"/>
                  <a:gd name="T11" fmla="*/ 1589 h 58"/>
                  <a:gd name="T12" fmla="+- 0 1989 1930"/>
                  <a:gd name="T13" fmla="*/ T12 w 59"/>
                  <a:gd name="T14" fmla="+- 0 1570 1531"/>
                  <a:gd name="T15" fmla="*/ 1570 h 58"/>
                  <a:gd name="T16" fmla="+- 0 1979 1930"/>
                  <a:gd name="T17" fmla="*/ T16 w 59"/>
                  <a:gd name="T18" fmla="+- 0 1570 1531"/>
                  <a:gd name="T19" fmla="*/ 1570 h 58"/>
                  <a:gd name="T20" fmla="+- 0 1979 1930"/>
                  <a:gd name="T21" fmla="*/ T20 w 59"/>
                  <a:gd name="T22" fmla="+- 0 1550 1531"/>
                  <a:gd name="T23" fmla="*/ 1550 h 58"/>
                  <a:gd name="T24" fmla="+- 0 1989 1930"/>
                  <a:gd name="T25" fmla="*/ T24 w 59"/>
                  <a:gd name="T26" fmla="+- 0 1550 1531"/>
                  <a:gd name="T27" fmla="*/ 1550 h 58"/>
                  <a:gd name="T28" fmla="+- 0 1989 1930"/>
                  <a:gd name="T29" fmla="*/ T28 w 59"/>
                  <a:gd name="T30" fmla="+- 0 1531 1531"/>
                  <a:gd name="T31" fmla="*/ 1531 h 58"/>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59" h="58">
                    <a:moveTo>
                      <a:pt x="59" y="0"/>
                    </a:moveTo>
                    <a:lnTo>
                      <a:pt x="0" y="28"/>
                    </a:lnTo>
                    <a:lnTo>
                      <a:pt x="59" y="58"/>
                    </a:lnTo>
                    <a:lnTo>
                      <a:pt x="59" y="39"/>
                    </a:lnTo>
                    <a:lnTo>
                      <a:pt x="49" y="39"/>
                    </a:lnTo>
                    <a:lnTo>
                      <a:pt x="49" y="19"/>
                    </a:lnTo>
                    <a:lnTo>
                      <a:pt x="59" y="19"/>
                    </a:lnTo>
                    <a:lnTo>
                      <a:pt x="5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4" name="Group 83"/>
            <p:cNvGrpSpPr>
              <a:grpSpLocks/>
            </p:cNvGrpSpPr>
            <p:nvPr/>
          </p:nvGrpSpPr>
          <p:grpSpPr bwMode="auto">
            <a:xfrm>
              <a:off x="2981" y="2040"/>
              <a:ext cx="2165" cy="444"/>
              <a:chOff x="2981" y="2040"/>
              <a:chExt cx="2165" cy="444"/>
            </a:xfrm>
          </p:grpSpPr>
          <p:sp>
            <p:nvSpPr>
              <p:cNvPr id="254" name="Freeform 173"/>
              <p:cNvSpPr>
                <a:spLocks/>
              </p:cNvSpPr>
              <p:nvPr/>
            </p:nvSpPr>
            <p:spPr bwMode="auto">
              <a:xfrm>
                <a:off x="2981" y="2040"/>
                <a:ext cx="2165" cy="444"/>
              </a:xfrm>
              <a:custGeom>
                <a:avLst/>
                <a:gdLst>
                  <a:gd name="T0" fmla="+- 0 2981 2981"/>
                  <a:gd name="T1" fmla="*/ T0 w 2165"/>
                  <a:gd name="T2" fmla="+- 0 2484 2040"/>
                  <a:gd name="T3" fmla="*/ 2484 h 444"/>
                  <a:gd name="T4" fmla="+- 0 5146 2981"/>
                  <a:gd name="T5" fmla="*/ T4 w 2165"/>
                  <a:gd name="T6" fmla="+- 0 2484 2040"/>
                  <a:gd name="T7" fmla="*/ 2484 h 444"/>
                  <a:gd name="T8" fmla="+- 0 5146 2981"/>
                  <a:gd name="T9" fmla="*/ T8 w 2165"/>
                  <a:gd name="T10" fmla="+- 0 2040 2040"/>
                  <a:gd name="T11" fmla="*/ 2040 h 444"/>
                  <a:gd name="T12" fmla="+- 0 2981 2981"/>
                  <a:gd name="T13" fmla="*/ T12 w 2165"/>
                  <a:gd name="T14" fmla="+- 0 2040 2040"/>
                  <a:gd name="T15" fmla="*/ 2040 h 444"/>
                  <a:gd name="T16" fmla="+- 0 2981 2981"/>
                  <a:gd name="T17" fmla="*/ T16 w 2165"/>
                  <a:gd name="T18" fmla="+- 0 2484 2040"/>
                  <a:gd name="T19" fmla="*/ 2484 h 444"/>
                </a:gdLst>
                <a:ahLst/>
                <a:cxnLst>
                  <a:cxn ang="0">
                    <a:pos x="T1" y="T3"/>
                  </a:cxn>
                  <a:cxn ang="0">
                    <a:pos x="T5" y="T7"/>
                  </a:cxn>
                  <a:cxn ang="0">
                    <a:pos x="T9" y="T11"/>
                  </a:cxn>
                  <a:cxn ang="0">
                    <a:pos x="T13" y="T15"/>
                  </a:cxn>
                  <a:cxn ang="0">
                    <a:pos x="T17" y="T19"/>
                  </a:cxn>
                </a:cxnLst>
                <a:rect l="0" t="0" r="r" b="b"/>
                <a:pathLst>
                  <a:path w="2165" h="444">
                    <a:moveTo>
                      <a:pt x="0" y="444"/>
                    </a:moveTo>
                    <a:lnTo>
                      <a:pt x="2165" y="444"/>
                    </a:lnTo>
                    <a:lnTo>
                      <a:pt x="2165" y="0"/>
                    </a:lnTo>
                    <a:lnTo>
                      <a:pt x="0" y="0"/>
                    </a:lnTo>
                    <a:lnTo>
                      <a:pt x="0" y="444"/>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5" name="Group 84"/>
            <p:cNvGrpSpPr>
              <a:grpSpLocks/>
            </p:cNvGrpSpPr>
            <p:nvPr/>
          </p:nvGrpSpPr>
          <p:grpSpPr bwMode="auto">
            <a:xfrm>
              <a:off x="2484" y="2299"/>
              <a:ext cx="427" cy="345"/>
              <a:chOff x="2484" y="2299"/>
              <a:chExt cx="427" cy="345"/>
            </a:xfrm>
          </p:grpSpPr>
          <p:sp>
            <p:nvSpPr>
              <p:cNvPr id="253" name="Freeform 171"/>
              <p:cNvSpPr>
                <a:spLocks/>
              </p:cNvSpPr>
              <p:nvPr/>
            </p:nvSpPr>
            <p:spPr bwMode="auto">
              <a:xfrm>
                <a:off x="2484" y="2299"/>
                <a:ext cx="427" cy="345"/>
              </a:xfrm>
              <a:custGeom>
                <a:avLst/>
                <a:gdLst>
                  <a:gd name="T0" fmla="+- 0 2911 2484"/>
                  <a:gd name="T1" fmla="*/ T0 w 427"/>
                  <a:gd name="T2" fmla="+- 0 2299 2299"/>
                  <a:gd name="T3" fmla="*/ 2299 h 345"/>
                  <a:gd name="T4" fmla="+- 0 2863 2484"/>
                  <a:gd name="T5" fmla="*/ T4 w 427"/>
                  <a:gd name="T6" fmla="+- 0 2321 2299"/>
                  <a:gd name="T7" fmla="*/ 2321 h 345"/>
                  <a:gd name="T8" fmla="+- 0 2853 2484"/>
                  <a:gd name="T9" fmla="*/ T8 w 427"/>
                  <a:gd name="T10" fmla="+- 0 2330 2299"/>
                  <a:gd name="T11" fmla="*/ 2330 h 345"/>
                  <a:gd name="T12" fmla="+- 0 2491 2484"/>
                  <a:gd name="T13" fmla="*/ T12 w 427"/>
                  <a:gd name="T14" fmla="+- 0 2619 2299"/>
                  <a:gd name="T15" fmla="*/ 2619 h 345"/>
                  <a:gd name="T16" fmla="+- 0 2484 2484"/>
                  <a:gd name="T17" fmla="*/ T16 w 427"/>
                  <a:gd name="T18" fmla="+- 0 2625 2299"/>
                  <a:gd name="T19" fmla="*/ 2625 h 345"/>
                  <a:gd name="T20" fmla="+- 0 2499 2484"/>
                  <a:gd name="T21" fmla="*/ T20 w 427"/>
                  <a:gd name="T22" fmla="+- 0 2644 2299"/>
                  <a:gd name="T23" fmla="*/ 2644 h 345"/>
                  <a:gd name="T24" fmla="+- 0 2507 2484"/>
                  <a:gd name="T25" fmla="*/ T24 w 427"/>
                  <a:gd name="T26" fmla="+- 0 2637 2299"/>
                  <a:gd name="T27" fmla="*/ 2637 h 345"/>
                  <a:gd name="T28" fmla="+- 0 2870 2484"/>
                  <a:gd name="T29" fmla="*/ T28 w 427"/>
                  <a:gd name="T30" fmla="+- 0 2347 2299"/>
                  <a:gd name="T31" fmla="*/ 2347 h 345"/>
                  <a:gd name="T32" fmla="+- 0 2878 2484"/>
                  <a:gd name="T33" fmla="*/ T32 w 427"/>
                  <a:gd name="T34" fmla="+- 0 2341 2299"/>
                  <a:gd name="T35" fmla="*/ 2341 h 345"/>
                  <a:gd name="T36" fmla="+- 0 2892 2484"/>
                  <a:gd name="T37" fmla="*/ T36 w 427"/>
                  <a:gd name="T38" fmla="+- 0 2341 2299"/>
                  <a:gd name="T39" fmla="*/ 2341 h 345"/>
                  <a:gd name="T40" fmla="+- 0 2911 2484"/>
                  <a:gd name="T41" fmla="*/ T40 w 427"/>
                  <a:gd name="T42" fmla="+- 0 2299 2299"/>
                  <a:gd name="T43" fmla="*/ 2299 h 3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27" h="345">
                    <a:moveTo>
                      <a:pt x="427" y="0"/>
                    </a:moveTo>
                    <a:lnTo>
                      <a:pt x="379" y="22"/>
                    </a:lnTo>
                    <a:lnTo>
                      <a:pt x="369" y="31"/>
                    </a:lnTo>
                    <a:lnTo>
                      <a:pt x="7" y="320"/>
                    </a:lnTo>
                    <a:lnTo>
                      <a:pt x="0" y="326"/>
                    </a:lnTo>
                    <a:lnTo>
                      <a:pt x="15" y="345"/>
                    </a:lnTo>
                    <a:lnTo>
                      <a:pt x="23" y="338"/>
                    </a:lnTo>
                    <a:lnTo>
                      <a:pt x="386" y="48"/>
                    </a:lnTo>
                    <a:lnTo>
                      <a:pt x="394" y="42"/>
                    </a:lnTo>
                    <a:lnTo>
                      <a:pt x="408" y="42"/>
                    </a:lnTo>
                    <a:lnTo>
                      <a:pt x="427"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6" name="Group 85"/>
            <p:cNvGrpSpPr>
              <a:grpSpLocks/>
            </p:cNvGrpSpPr>
            <p:nvPr/>
          </p:nvGrpSpPr>
          <p:grpSpPr bwMode="auto">
            <a:xfrm>
              <a:off x="2878" y="2341"/>
              <a:ext cx="14" cy="19"/>
              <a:chOff x="2878" y="2341"/>
              <a:chExt cx="14" cy="19"/>
            </a:xfrm>
          </p:grpSpPr>
          <p:sp>
            <p:nvSpPr>
              <p:cNvPr id="252" name="Freeform 169"/>
              <p:cNvSpPr>
                <a:spLocks/>
              </p:cNvSpPr>
              <p:nvPr/>
            </p:nvSpPr>
            <p:spPr bwMode="auto">
              <a:xfrm>
                <a:off x="2878" y="2341"/>
                <a:ext cx="14" cy="19"/>
              </a:xfrm>
              <a:custGeom>
                <a:avLst/>
                <a:gdLst>
                  <a:gd name="T0" fmla="+- 0 2892 2878"/>
                  <a:gd name="T1" fmla="*/ T0 w 14"/>
                  <a:gd name="T2" fmla="+- 0 2341 2341"/>
                  <a:gd name="T3" fmla="*/ 2341 h 19"/>
                  <a:gd name="T4" fmla="+- 0 2878 2878"/>
                  <a:gd name="T5" fmla="*/ T4 w 14"/>
                  <a:gd name="T6" fmla="+- 0 2341 2341"/>
                  <a:gd name="T7" fmla="*/ 2341 h 19"/>
                  <a:gd name="T8" fmla="+- 0 2883 2878"/>
                  <a:gd name="T9" fmla="*/ T8 w 14"/>
                  <a:gd name="T10" fmla="+- 0 2360 2341"/>
                  <a:gd name="T11" fmla="*/ 2360 h 19"/>
                  <a:gd name="T12" fmla="+- 0 2892 2878"/>
                  <a:gd name="T13" fmla="*/ T12 w 14"/>
                  <a:gd name="T14" fmla="+- 0 2341 2341"/>
                  <a:gd name="T15" fmla="*/ 2341 h 19"/>
                </a:gdLst>
                <a:ahLst/>
                <a:cxnLst>
                  <a:cxn ang="0">
                    <a:pos x="T1" y="T3"/>
                  </a:cxn>
                  <a:cxn ang="0">
                    <a:pos x="T5" y="T7"/>
                  </a:cxn>
                  <a:cxn ang="0">
                    <a:pos x="T9" y="T11"/>
                  </a:cxn>
                  <a:cxn ang="0">
                    <a:pos x="T13" y="T15"/>
                  </a:cxn>
                </a:cxnLst>
                <a:rect l="0" t="0" r="r" b="b"/>
                <a:pathLst>
                  <a:path w="14" h="19">
                    <a:moveTo>
                      <a:pt x="14" y="0"/>
                    </a:moveTo>
                    <a:lnTo>
                      <a:pt x="0" y="0"/>
                    </a:lnTo>
                    <a:lnTo>
                      <a:pt x="5" y="19"/>
                    </a:lnTo>
                    <a:lnTo>
                      <a:pt x="1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7" name="Group 86"/>
            <p:cNvGrpSpPr>
              <a:grpSpLocks/>
            </p:cNvGrpSpPr>
            <p:nvPr/>
          </p:nvGrpSpPr>
          <p:grpSpPr bwMode="auto">
            <a:xfrm>
              <a:off x="2839" y="2299"/>
              <a:ext cx="71" cy="30"/>
              <a:chOff x="2839" y="2299"/>
              <a:chExt cx="71" cy="30"/>
            </a:xfrm>
          </p:grpSpPr>
          <p:sp>
            <p:nvSpPr>
              <p:cNvPr id="251" name="Freeform 167"/>
              <p:cNvSpPr>
                <a:spLocks/>
              </p:cNvSpPr>
              <p:nvPr/>
            </p:nvSpPr>
            <p:spPr bwMode="auto">
              <a:xfrm>
                <a:off x="2839" y="2299"/>
                <a:ext cx="71" cy="30"/>
              </a:xfrm>
              <a:custGeom>
                <a:avLst/>
                <a:gdLst>
                  <a:gd name="T0" fmla="+- 0 2910 2839"/>
                  <a:gd name="T1" fmla="*/ T0 w 71"/>
                  <a:gd name="T2" fmla="+- 0 2299 2299"/>
                  <a:gd name="T3" fmla="*/ 2299 h 30"/>
                  <a:gd name="T4" fmla="+- 0 2839 2839"/>
                  <a:gd name="T5" fmla="*/ T4 w 71"/>
                  <a:gd name="T6" fmla="+- 0 2317 2299"/>
                  <a:gd name="T7" fmla="*/ 2317 h 30"/>
                  <a:gd name="T8" fmla="+- 0 2852 2839"/>
                  <a:gd name="T9" fmla="*/ T8 w 71"/>
                  <a:gd name="T10" fmla="+- 0 2329 2299"/>
                  <a:gd name="T11" fmla="*/ 2329 h 30"/>
                  <a:gd name="T12" fmla="+- 0 2862 2839"/>
                  <a:gd name="T13" fmla="*/ T12 w 71"/>
                  <a:gd name="T14" fmla="+- 0 2321 2299"/>
                  <a:gd name="T15" fmla="*/ 2321 h 30"/>
                  <a:gd name="T16" fmla="+- 0 2910 2839"/>
                  <a:gd name="T17" fmla="*/ T16 w 71"/>
                  <a:gd name="T18" fmla="+- 0 2299 2299"/>
                  <a:gd name="T19" fmla="*/ 2299 h 30"/>
                </a:gdLst>
                <a:ahLst/>
                <a:cxnLst>
                  <a:cxn ang="0">
                    <a:pos x="T1" y="T3"/>
                  </a:cxn>
                  <a:cxn ang="0">
                    <a:pos x="T5" y="T7"/>
                  </a:cxn>
                  <a:cxn ang="0">
                    <a:pos x="T9" y="T11"/>
                  </a:cxn>
                  <a:cxn ang="0">
                    <a:pos x="T13" y="T15"/>
                  </a:cxn>
                  <a:cxn ang="0">
                    <a:pos x="T17" y="T19"/>
                  </a:cxn>
                </a:cxnLst>
                <a:rect l="0" t="0" r="r" b="b"/>
                <a:pathLst>
                  <a:path w="71" h="30">
                    <a:moveTo>
                      <a:pt x="71" y="0"/>
                    </a:moveTo>
                    <a:lnTo>
                      <a:pt x="0" y="18"/>
                    </a:lnTo>
                    <a:lnTo>
                      <a:pt x="13" y="30"/>
                    </a:lnTo>
                    <a:lnTo>
                      <a:pt x="23" y="22"/>
                    </a:lnTo>
                    <a:lnTo>
                      <a:pt x="7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8" name="Group 87"/>
            <p:cNvGrpSpPr>
              <a:grpSpLocks/>
            </p:cNvGrpSpPr>
            <p:nvPr/>
          </p:nvGrpSpPr>
          <p:grpSpPr bwMode="auto">
            <a:xfrm>
              <a:off x="2870" y="2342"/>
              <a:ext cx="12" cy="19"/>
              <a:chOff x="2870" y="2342"/>
              <a:chExt cx="12" cy="19"/>
            </a:xfrm>
          </p:grpSpPr>
          <p:sp>
            <p:nvSpPr>
              <p:cNvPr id="250" name="Freeform 165"/>
              <p:cNvSpPr>
                <a:spLocks/>
              </p:cNvSpPr>
              <p:nvPr/>
            </p:nvSpPr>
            <p:spPr bwMode="auto">
              <a:xfrm>
                <a:off x="2870" y="2342"/>
                <a:ext cx="12" cy="19"/>
              </a:xfrm>
              <a:custGeom>
                <a:avLst/>
                <a:gdLst>
                  <a:gd name="T0" fmla="+- 0 2878 2870"/>
                  <a:gd name="T1" fmla="*/ T0 w 12"/>
                  <a:gd name="T2" fmla="+- 0 2342 2342"/>
                  <a:gd name="T3" fmla="*/ 2342 h 19"/>
                  <a:gd name="T4" fmla="+- 0 2870 2870"/>
                  <a:gd name="T5" fmla="*/ T4 w 12"/>
                  <a:gd name="T6" fmla="+- 0 2347 2342"/>
                  <a:gd name="T7" fmla="*/ 2347 h 19"/>
                  <a:gd name="T8" fmla="+- 0 2882 2870"/>
                  <a:gd name="T9" fmla="*/ T8 w 12"/>
                  <a:gd name="T10" fmla="+- 0 2361 2342"/>
                  <a:gd name="T11" fmla="*/ 2361 h 19"/>
                  <a:gd name="T12" fmla="+- 0 2878 2870"/>
                  <a:gd name="T13" fmla="*/ T12 w 12"/>
                  <a:gd name="T14" fmla="+- 0 2342 2342"/>
                  <a:gd name="T15" fmla="*/ 2342 h 19"/>
                </a:gdLst>
                <a:ahLst/>
                <a:cxnLst>
                  <a:cxn ang="0">
                    <a:pos x="T1" y="T3"/>
                  </a:cxn>
                  <a:cxn ang="0">
                    <a:pos x="T5" y="T7"/>
                  </a:cxn>
                  <a:cxn ang="0">
                    <a:pos x="T9" y="T11"/>
                  </a:cxn>
                  <a:cxn ang="0">
                    <a:pos x="T13" y="T15"/>
                  </a:cxn>
                </a:cxnLst>
                <a:rect l="0" t="0" r="r" b="b"/>
                <a:pathLst>
                  <a:path w="12" h="19">
                    <a:moveTo>
                      <a:pt x="8" y="0"/>
                    </a:moveTo>
                    <a:lnTo>
                      <a:pt x="0" y="5"/>
                    </a:lnTo>
                    <a:lnTo>
                      <a:pt x="12" y="19"/>
                    </a:lnTo>
                    <a:lnTo>
                      <a:pt x="8"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89" name="Group 88"/>
            <p:cNvGrpSpPr>
              <a:grpSpLocks/>
            </p:cNvGrpSpPr>
            <p:nvPr/>
          </p:nvGrpSpPr>
          <p:grpSpPr bwMode="auto">
            <a:xfrm>
              <a:off x="2846" y="2731"/>
              <a:ext cx="2367" cy="737"/>
              <a:chOff x="2846" y="2731"/>
              <a:chExt cx="2367" cy="737"/>
            </a:xfrm>
          </p:grpSpPr>
          <p:sp>
            <p:nvSpPr>
              <p:cNvPr id="249" name="Freeform 163"/>
              <p:cNvSpPr>
                <a:spLocks/>
              </p:cNvSpPr>
              <p:nvPr/>
            </p:nvSpPr>
            <p:spPr bwMode="auto">
              <a:xfrm>
                <a:off x="2846" y="2731"/>
                <a:ext cx="2367" cy="737"/>
              </a:xfrm>
              <a:custGeom>
                <a:avLst/>
                <a:gdLst>
                  <a:gd name="T0" fmla="+- 0 2846 2846"/>
                  <a:gd name="T1" fmla="*/ T0 w 2367"/>
                  <a:gd name="T2" fmla="+- 0 3468 2731"/>
                  <a:gd name="T3" fmla="*/ 3468 h 737"/>
                  <a:gd name="T4" fmla="+- 0 5213 2846"/>
                  <a:gd name="T5" fmla="*/ T4 w 2367"/>
                  <a:gd name="T6" fmla="+- 0 3468 2731"/>
                  <a:gd name="T7" fmla="*/ 3468 h 737"/>
                  <a:gd name="T8" fmla="+- 0 5213 2846"/>
                  <a:gd name="T9" fmla="*/ T8 w 2367"/>
                  <a:gd name="T10" fmla="+- 0 2731 2731"/>
                  <a:gd name="T11" fmla="*/ 2731 h 737"/>
                  <a:gd name="T12" fmla="+- 0 2846 2846"/>
                  <a:gd name="T13" fmla="*/ T12 w 2367"/>
                  <a:gd name="T14" fmla="+- 0 2731 2731"/>
                  <a:gd name="T15" fmla="*/ 2731 h 737"/>
                  <a:gd name="T16" fmla="+- 0 2846 2846"/>
                  <a:gd name="T17" fmla="*/ T16 w 2367"/>
                  <a:gd name="T18" fmla="+- 0 3468 2731"/>
                  <a:gd name="T19" fmla="*/ 3468 h 737"/>
                </a:gdLst>
                <a:ahLst/>
                <a:cxnLst>
                  <a:cxn ang="0">
                    <a:pos x="T1" y="T3"/>
                  </a:cxn>
                  <a:cxn ang="0">
                    <a:pos x="T5" y="T7"/>
                  </a:cxn>
                  <a:cxn ang="0">
                    <a:pos x="T9" y="T11"/>
                  </a:cxn>
                  <a:cxn ang="0">
                    <a:pos x="T13" y="T15"/>
                  </a:cxn>
                  <a:cxn ang="0">
                    <a:pos x="T17" y="T19"/>
                  </a:cxn>
                </a:cxnLst>
                <a:rect l="0" t="0" r="r" b="b"/>
                <a:pathLst>
                  <a:path w="2367" h="737">
                    <a:moveTo>
                      <a:pt x="0" y="737"/>
                    </a:moveTo>
                    <a:lnTo>
                      <a:pt x="2367" y="737"/>
                    </a:lnTo>
                    <a:lnTo>
                      <a:pt x="2367" y="0"/>
                    </a:lnTo>
                    <a:lnTo>
                      <a:pt x="0" y="0"/>
                    </a:lnTo>
                    <a:lnTo>
                      <a:pt x="0" y="737"/>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0" name="Group 89"/>
            <p:cNvGrpSpPr>
              <a:grpSpLocks/>
            </p:cNvGrpSpPr>
            <p:nvPr/>
          </p:nvGrpSpPr>
          <p:grpSpPr bwMode="auto">
            <a:xfrm>
              <a:off x="5472" y="2722"/>
              <a:ext cx="2165" cy="439"/>
              <a:chOff x="5472" y="2722"/>
              <a:chExt cx="2165" cy="439"/>
            </a:xfrm>
          </p:grpSpPr>
          <p:sp>
            <p:nvSpPr>
              <p:cNvPr id="248" name="Freeform 161"/>
              <p:cNvSpPr>
                <a:spLocks/>
              </p:cNvSpPr>
              <p:nvPr/>
            </p:nvSpPr>
            <p:spPr bwMode="auto">
              <a:xfrm>
                <a:off x="5472" y="2722"/>
                <a:ext cx="2165" cy="439"/>
              </a:xfrm>
              <a:custGeom>
                <a:avLst/>
                <a:gdLst>
                  <a:gd name="T0" fmla="+- 0 5472 5472"/>
                  <a:gd name="T1" fmla="*/ T0 w 2165"/>
                  <a:gd name="T2" fmla="+- 0 3161 2722"/>
                  <a:gd name="T3" fmla="*/ 3161 h 439"/>
                  <a:gd name="T4" fmla="+- 0 7637 5472"/>
                  <a:gd name="T5" fmla="*/ T4 w 2165"/>
                  <a:gd name="T6" fmla="+- 0 3161 2722"/>
                  <a:gd name="T7" fmla="*/ 3161 h 439"/>
                  <a:gd name="T8" fmla="+- 0 7637 5472"/>
                  <a:gd name="T9" fmla="*/ T8 w 2165"/>
                  <a:gd name="T10" fmla="+- 0 2722 2722"/>
                  <a:gd name="T11" fmla="*/ 2722 h 439"/>
                  <a:gd name="T12" fmla="+- 0 5472 5472"/>
                  <a:gd name="T13" fmla="*/ T12 w 2165"/>
                  <a:gd name="T14" fmla="+- 0 2722 2722"/>
                  <a:gd name="T15" fmla="*/ 2722 h 439"/>
                  <a:gd name="T16" fmla="+- 0 5472 5472"/>
                  <a:gd name="T17" fmla="*/ T16 w 2165"/>
                  <a:gd name="T18" fmla="+- 0 3161 2722"/>
                  <a:gd name="T19" fmla="*/ 3161 h 439"/>
                </a:gdLst>
                <a:ahLst/>
                <a:cxnLst>
                  <a:cxn ang="0">
                    <a:pos x="T1" y="T3"/>
                  </a:cxn>
                  <a:cxn ang="0">
                    <a:pos x="T5" y="T7"/>
                  </a:cxn>
                  <a:cxn ang="0">
                    <a:pos x="T9" y="T11"/>
                  </a:cxn>
                  <a:cxn ang="0">
                    <a:pos x="T13" y="T15"/>
                  </a:cxn>
                  <a:cxn ang="0">
                    <a:pos x="T17" y="T19"/>
                  </a:cxn>
                </a:cxnLst>
                <a:rect l="0" t="0" r="r" b="b"/>
                <a:pathLst>
                  <a:path w="2165" h="439">
                    <a:moveTo>
                      <a:pt x="0" y="439"/>
                    </a:moveTo>
                    <a:lnTo>
                      <a:pt x="2165" y="439"/>
                    </a:lnTo>
                    <a:lnTo>
                      <a:pt x="2165" y="0"/>
                    </a:lnTo>
                    <a:lnTo>
                      <a:pt x="0" y="0"/>
                    </a:lnTo>
                    <a:lnTo>
                      <a:pt x="0" y="439"/>
                    </a:lnTo>
                    <a:close/>
                  </a:path>
                </a:pathLst>
              </a:custGeom>
              <a:noFill/>
              <a:ln w="12192">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1" name="Group 90"/>
            <p:cNvGrpSpPr>
              <a:grpSpLocks/>
            </p:cNvGrpSpPr>
            <p:nvPr/>
          </p:nvGrpSpPr>
          <p:grpSpPr bwMode="auto">
            <a:xfrm>
              <a:off x="5410" y="2914"/>
              <a:ext cx="61" cy="33"/>
              <a:chOff x="5410" y="2914"/>
              <a:chExt cx="61" cy="33"/>
            </a:xfrm>
          </p:grpSpPr>
          <p:sp>
            <p:nvSpPr>
              <p:cNvPr id="247" name="Freeform 159"/>
              <p:cNvSpPr>
                <a:spLocks/>
              </p:cNvSpPr>
              <p:nvPr/>
            </p:nvSpPr>
            <p:spPr bwMode="auto">
              <a:xfrm>
                <a:off x="5410" y="2914"/>
                <a:ext cx="61" cy="33"/>
              </a:xfrm>
              <a:custGeom>
                <a:avLst/>
                <a:gdLst>
                  <a:gd name="T0" fmla="+- 0 5471 5410"/>
                  <a:gd name="T1" fmla="*/ T0 w 61"/>
                  <a:gd name="T2" fmla="+- 0 2914 2914"/>
                  <a:gd name="T3" fmla="*/ 2914 h 33"/>
                  <a:gd name="T4" fmla="+- 0 5419 5410"/>
                  <a:gd name="T5" fmla="*/ T4 w 61"/>
                  <a:gd name="T6" fmla="+- 0 2928 2914"/>
                  <a:gd name="T7" fmla="*/ 2928 h 33"/>
                  <a:gd name="T8" fmla="+- 0 5410 5410"/>
                  <a:gd name="T9" fmla="*/ T8 w 61"/>
                  <a:gd name="T10" fmla="+- 0 2928 2914"/>
                  <a:gd name="T11" fmla="*/ 2928 h 33"/>
                  <a:gd name="T12" fmla="+- 0 5410 5410"/>
                  <a:gd name="T13" fmla="*/ T12 w 61"/>
                  <a:gd name="T14" fmla="+- 0 2947 2914"/>
                  <a:gd name="T15" fmla="*/ 2947 h 33"/>
                  <a:gd name="T16" fmla="+- 0 5471 5410"/>
                  <a:gd name="T17" fmla="*/ T16 w 61"/>
                  <a:gd name="T18" fmla="+- 0 2914 2914"/>
                  <a:gd name="T19" fmla="*/ 2914 h 33"/>
                </a:gdLst>
                <a:ahLst/>
                <a:cxnLst>
                  <a:cxn ang="0">
                    <a:pos x="T1" y="T3"/>
                  </a:cxn>
                  <a:cxn ang="0">
                    <a:pos x="T5" y="T7"/>
                  </a:cxn>
                  <a:cxn ang="0">
                    <a:pos x="T9" y="T11"/>
                  </a:cxn>
                  <a:cxn ang="0">
                    <a:pos x="T13" y="T15"/>
                  </a:cxn>
                  <a:cxn ang="0">
                    <a:pos x="T17" y="T19"/>
                  </a:cxn>
                </a:cxnLst>
                <a:rect l="0" t="0" r="r" b="b"/>
                <a:pathLst>
                  <a:path w="61" h="33">
                    <a:moveTo>
                      <a:pt x="61" y="0"/>
                    </a:moveTo>
                    <a:lnTo>
                      <a:pt x="9" y="14"/>
                    </a:lnTo>
                    <a:lnTo>
                      <a:pt x="0" y="14"/>
                    </a:lnTo>
                    <a:lnTo>
                      <a:pt x="0" y="33"/>
                    </a:lnTo>
                    <a:lnTo>
                      <a:pt x="6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2" name="Group 91"/>
            <p:cNvGrpSpPr>
              <a:grpSpLocks/>
            </p:cNvGrpSpPr>
            <p:nvPr/>
          </p:nvGrpSpPr>
          <p:grpSpPr bwMode="auto">
            <a:xfrm>
              <a:off x="5407" y="2885"/>
              <a:ext cx="10" cy="18"/>
              <a:chOff x="5407" y="2885"/>
              <a:chExt cx="10" cy="18"/>
            </a:xfrm>
          </p:grpSpPr>
          <p:sp>
            <p:nvSpPr>
              <p:cNvPr id="246" name="Freeform 157"/>
              <p:cNvSpPr>
                <a:spLocks/>
              </p:cNvSpPr>
              <p:nvPr/>
            </p:nvSpPr>
            <p:spPr bwMode="auto">
              <a:xfrm>
                <a:off x="5407" y="2885"/>
                <a:ext cx="10" cy="18"/>
              </a:xfrm>
              <a:custGeom>
                <a:avLst/>
                <a:gdLst>
                  <a:gd name="T0" fmla="+- 0 5407 5407"/>
                  <a:gd name="T1" fmla="*/ T0 w 10"/>
                  <a:gd name="T2" fmla="+- 0 2885 2885"/>
                  <a:gd name="T3" fmla="*/ 2885 h 18"/>
                  <a:gd name="T4" fmla="+- 0 5407 5407"/>
                  <a:gd name="T5" fmla="*/ T4 w 10"/>
                  <a:gd name="T6" fmla="+- 0 2903 2885"/>
                  <a:gd name="T7" fmla="*/ 2903 h 18"/>
                  <a:gd name="T8" fmla="+- 0 5417 5407"/>
                  <a:gd name="T9" fmla="*/ T8 w 10"/>
                  <a:gd name="T10" fmla="+- 0 2903 2885"/>
                  <a:gd name="T11" fmla="*/ 2903 h 18"/>
                  <a:gd name="T12" fmla="+- 0 5407 5407"/>
                  <a:gd name="T13" fmla="*/ T12 w 10"/>
                  <a:gd name="T14" fmla="+- 0 2885 2885"/>
                  <a:gd name="T15" fmla="*/ 2885 h 18"/>
                </a:gdLst>
                <a:ahLst/>
                <a:cxnLst>
                  <a:cxn ang="0">
                    <a:pos x="T1" y="T3"/>
                  </a:cxn>
                  <a:cxn ang="0">
                    <a:pos x="T5" y="T7"/>
                  </a:cxn>
                  <a:cxn ang="0">
                    <a:pos x="T9" y="T11"/>
                  </a:cxn>
                  <a:cxn ang="0">
                    <a:pos x="T13" y="T15"/>
                  </a:cxn>
                </a:cxnLst>
                <a:rect l="0" t="0" r="r" b="b"/>
                <a:pathLst>
                  <a:path w="10" h="18">
                    <a:moveTo>
                      <a:pt x="0" y="0"/>
                    </a:moveTo>
                    <a:lnTo>
                      <a:pt x="0" y="18"/>
                    </a:lnTo>
                    <a:lnTo>
                      <a:pt x="10" y="18"/>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3" name="Group 92"/>
            <p:cNvGrpSpPr>
              <a:grpSpLocks/>
            </p:cNvGrpSpPr>
            <p:nvPr/>
          </p:nvGrpSpPr>
          <p:grpSpPr bwMode="auto">
            <a:xfrm>
              <a:off x="5213" y="2885"/>
              <a:ext cx="258" cy="41"/>
              <a:chOff x="5213" y="2885"/>
              <a:chExt cx="258" cy="41"/>
            </a:xfrm>
          </p:grpSpPr>
          <p:sp>
            <p:nvSpPr>
              <p:cNvPr id="245" name="Freeform 155"/>
              <p:cNvSpPr>
                <a:spLocks/>
              </p:cNvSpPr>
              <p:nvPr/>
            </p:nvSpPr>
            <p:spPr bwMode="auto">
              <a:xfrm>
                <a:off x="5213" y="2885"/>
                <a:ext cx="258" cy="41"/>
              </a:xfrm>
              <a:custGeom>
                <a:avLst/>
                <a:gdLst>
                  <a:gd name="T0" fmla="+- 0 5408 5213"/>
                  <a:gd name="T1" fmla="*/ T0 w 258"/>
                  <a:gd name="T2" fmla="+- 0 2885 2885"/>
                  <a:gd name="T3" fmla="*/ 2885 h 41"/>
                  <a:gd name="T4" fmla="+- 0 5418 5213"/>
                  <a:gd name="T5" fmla="*/ T4 w 258"/>
                  <a:gd name="T6" fmla="+- 0 2902 2885"/>
                  <a:gd name="T7" fmla="*/ 2902 h 41"/>
                  <a:gd name="T8" fmla="+- 0 5213 5213"/>
                  <a:gd name="T9" fmla="*/ T8 w 258"/>
                  <a:gd name="T10" fmla="+- 0 2902 2885"/>
                  <a:gd name="T11" fmla="*/ 2902 h 41"/>
                  <a:gd name="T12" fmla="+- 0 5213 5213"/>
                  <a:gd name="T13" fmla="*/ T12 w 258"/>
                  <a:gd name="T14" fmla="+- 0 2926 2885"/>
                  <a:gd name="T15" fmla="*/ 2926 h 41"/>
                  <a:gd name="T16" fmla="+- 0 5418 5213"/>
                  <a:gd name="T17" fmla="*/ T16 w 258"/>
                  <a:gd name="T18" fmla="+- 0 2926 2885"/>
                  <a:gd name="T19" fmla="*/ 2926 h 41"/>
                  <a:gd name="T20" fmla="+- 0 5471 5213"/>
                  <a:gd name="T21" fmla="*/ T20 w 258"/>
                  <a:gd name="T22" fmla="+- 0 2911 2885"/>
                  <a:gd name="T23" fmla="*/ 2911 h 41"/>
                  <a:gd name="T24" fmla="+- 0 5408 5213"/>
                  <a:gd name="T25" fmla="*/ T24 w 258"/>
                  <a:gd name="T26" fmla="+- 0 2885 2885"/>
                  <a:gd name="T27" fmla="*/ 2885 h 41"/>
                </a:gdLst>
                <a:ahLst/>
                <a:cxnLst>
                  <a:cxn ang="0">
                    <a:pos x="T1" y="T3"/>
                  </a:cxn>
                  <a:cxn ang="0">
                    <a:pos x="T5" y="T7"/>
                  </a:cxn>
                  <a:cxn ang="0">
                    <a:pos x="T9" y="T11"/>
                  </a:cxn>
                  <a:cxn ang="0">
                    <a:pos x="T13" y="T15"/>
                  </a:cxn>
                  <a:cxn ang="0">
                    <a:pos x="T17" y="T19"/>
                  </a:cxn>
                  <a:cxn ang="0">
                    <a:pos x="T21" y="T23"/>
                  </a:cxn>
                  <a:cxn ang="0">
                    <a:pos x="T25" y="T27"/>
                  </a:cxn>
                </a:cxnLst>
                <a:rect l="0" t="0" r="r" b="b"/>
                <a:pathLst>
                  <a:path w="258" h="41">
                    <a:moveTo>
                      <a:pt x="195" y="0"/>
                    </a:moveTo>
                    <a:lnTo>
                      <a:pt x="205" y="17"/>
                    </a:lnTo>
                    <a:lnTo>
                      <a:pt x="0" y="17"/>
                    </a:lnTo>
                    <a:lnTo>
                      <a:pt x="0" y="41"/>
                    </a:lnTo>
                    <a:lnTo>
                      <a:pt x="205" y="41"/>
                    </a:lnTo>
                    <a:lnTo>
                      <a:pt x="258" y="26"/>
                    </a:lnTo>
                    <a:lnTo>
                      <a:pt x="195"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4" name="Group 93"/>
            <p:cNvGrpSpPr>
              <a:grpSpLocks/>
            </p:cNvGrpSpPr>
            <p:nvPr/>
          </p:nvGrpSpPr>
          <p:grpSpPr bwMode="auto">
            <a:xfrm>
              <a:off x="5214" y="2917"/>
              <a:ext cx="206" cy="2"/>
              <a:chOff x="5214" y="2917"/>
              <a:chExt cx="206" cy="2"/>
            </a:xfrm>
          </p:grpSpPr>
          <p:sp>
            <p:nvSpPr>
              <p:cNvPr id="244" name="Freeform 153"/>
              <p:cNvSpPr>
                <a:spLocks/>
              </p:cNvSpPr>
              <p:nvPr/>
            </p:nvSpPr>
            <p:spPr bwMode="auto">
              <a:xfrm>
                <a:off x="5214" y="2917"/>
                <a:ext cx="206" cy="2"/>
              </a:xfrm>
              <a:custGeom>
                <a:avLst/>
                <a:gdLst>
                  <a:gd name="T0" fmla="+- 0 5214 5214"/>
                  <a:gd name="T1" fmla="*/ T0 w 206"/>
                  <a:gd name="T2" fmla="+- 0 5420 5214"/>
                  <a:gd name="T3" fmla="*/ T2 w 206"/>
                </a:gdLst>
                <a:ahLst/>
                <a:cxnLst>
                  <a:cxn ang="0">
                    <a:pos x="T1" y="0"/>
                  </a:cxn>
                  <a:cxn ang="0">
                    <a:pos x="T3" y="0"/>
                  </a:cxn>
                </a:cxnLst>
                <a:rect l="0" t="0" r="r" b="b"/>
                <a:pathLst>
                  <a:path w="206">
                    <a:moveTo>
                      <a:pt x="0" y="0"/>
                    </a:moveTo>
                    <a:lnTo>
                      <a:pt x="206" y="0"/>
                    </a:lnTo>
                  </a:path>
                </a:pathLst>
              </a:custGeom>
              <a:noFill/>
              <a:ln w="1676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5" name="Group 94"/>
            <p:cNvGrpSpPr>
              <a:grpSpLocks/>
            </p:cNvGrpSpPr>
            <p:nvPr/>
          </p:nvGrpSpPr>
          <p:grpSpPr bwMode="auto">
            <a:xfrm>
              <a:off x="2638" y="2885"/>
              <a:ext cx="208" cy="41"/>
              <a:chOff x="2638" y="2885"/>
              <a:chExt cx="208" cy="41"/>
            </a:xfrm>
          </p:grpSpPr>
          <p:sp>
            <p:nvSpPr>
              <p:cNvPr id="243" name="Freeform 151"/>
              <p:cNvSpPr>
                <a:spLocks/>
              </p:cNvSpPr>
              <p:nvPr/>
            </p:nvSpPr>
            <p:spPr bwMode="auto">
              <a:xfrm>
                <a:off x="2638" y="2885"/>
                <a:ext cx="208" cy="41"/>
              </a:xfrm>
              <a:custGeom>
                <a:avLst/>
                <a:gdLst>
                  <a:gd name="T0" fmla="+- 0 2783 2638"/>
                  <a:gd name="T1" fmla="*/ T0 w 208"/>
                  <a:gd name="T2" fmla="+- 0 2885 2885"/>
                  <a:gd name="T3" fmla="*/ 2885 h 41"/>
                  <a:gd name="T4" fmla="+- 0 2793 2638"/>
                  <a:gd name="T5" fmla="*/ T4 w 208"/>
                  <a:gd name="T6" fmla="+- 0 2902 2885"/>
                  <a:gd name="T7" fmla="*/ 2902 h 41"/>
                  <a:gd name="T8" fmla="+- 0 2638 2638"/>
                  <a:gd name="T9" fmla="*/ T8 w 208"/>
                  <a:gd name="T10" fmla="+- 0 2902 2885"/>
                  <a:gd name="T11" fmla="*/ 2902 h 41"/>
                  <a:gd name="T12" fmla="+- 0 2638 2638"/>
                  <a:gd name="T13" fmla="*/ T12 w 208"/>
                  <a:gd name="T14" fmla="+- 0 2926 2885"/>
                  <a:gd name="T15" fmla="*/ 2926 h 41"/>
                  <a:gd name="T16" fmla="+- 0 2793 2638"/>
                  <a:gd name="T17" fmla="*/ T16 w 208"/>
                  <a:gd name="T18" fmla="+- 0 2926 2885"/>
                  <a:gd name="T19" fmla="*/ 2926 h 41"/>
                  <a:gd name="T20" fmla="+- 0 2846 2638"/>
                  <a:gd name="T21" fmla="*/ T20 w 208"/>
                  <a:gd name="T22" fmla="+- 0 2911 2885"/>
                  <a:gd name="T23" fmla="*/ 2911 h 41"/>
                  <a:gd name="T24" fmla="+- 0 2783 2638"/>
                  <a:gd name="T25" fmla="*/ T24 w 208"/>
                  <a:gd name="T26" fmla="+- 0 2885 2885"/>
                  <a:gd name="T27" fmla="*/ 2885 h 41"/>
                </a:gdLst>
                <a:ahLst/>
                <a:cxnLst>
                  <a:cxn ang="0">
                    <a:pos x="T1" y="T3"/>
                  </a:cxn>
                  <a:cxn ang="0">
                    <a:pos x="T5" y="T7"/>
                  </a:cxn>
                  <a:cxn ang="0">
                    <a:pos x="T9" y="T11"/>
                  </a:cxn>
                  <a:cxn ang="0">
                    <a:pos x="T13" y="T15"/>
                  </a:cxn>
                  <a:cxn ang="0">
                    <a:pos x="T17" y="T19"/>
                  </a:cxn>
                  <a:cxn ang="0">
                    <a:pos x="T21" y="T23"/>
                  </a:cxn>
                  <a:cxn ang="0">
                    <a:pos x="T25" y="T27"/>
                  </a:cxn>
                </a:cxnLst>
                <a:rect l="0" t="0" r="r" b="b"/>
                <a:pathLst>
                  <a:path w="208" h="41">
                    <a:moveTo>
                      <a:pt x="145" y="0"/>
                    </a:moveTo>
                    <a:lnTo>
                      <a:pt x="155" y="17"/>
                    </a:lnTo>
                    <a:lnTo>
                      <a:pt x="0" y="17"/>
                    </a:lnTo>
                    <a:lnTo>
                      <a:pt x="0" y="41"/>
                    </a:lnTo>
                    <a:lnTo>
                      <a:pt x="155" y="41"/>
                    </a:lnTo>
                    <a:lnTo>
                      <a:pt x="208" y="26"/>
                    </a:lnTo>
                    <a:lnTo>
                      <a:pt x="145"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6" name="Group 95"/>
            <p:cNvGrpSpPr>
              <a:grpSpLocks/>
            </p:cNvGrpSpPr>
            <p:nvPr/>
          </p:nvGrpSpPr>
          <p:grpSpPr bwMode="auto">
            <a:xfrm>
              <a:off x="2782" y="2914"/>
              <a:ext cx="64" cy="33"/>
              <a:chOff x="2782" y="2914"/>
              <a:chExt cx="64" cy="33"/>
            </a:xfrm>
          </p:grpSpPr>
          <p:sp>
            <p:nvSpPr>
              <p:cNvPr id="242" name="Freeform 149"/>
              <p:cNvSpPr>
                <a:spLocks/>
              </p:cNvSpPr>
              <p:nvPr/>
            </p:nvSpPr>
            <p:spPr bwMode="auto">
              <a:xfrm>
                <a:off x="2782" y="2914"/>
                <a:ext cx="64" cy="33"/>
              </a:xfrm>
              <a:custGeom>
                <a:avLst/>
                <a:gdLst>
                  <a:gd name="T0" fmla="+- 0 2846 2782"/>
                  <a:gd name="T1" fmla="*/ T0 w 64"/>
                  <a:gd name="T2" fmla="+- 0 2914 2914"/>
                  <a:gd name="T3" fmla="*/ 2914 h 33"/>
                  <a:gd name="T4" fmla="+- 0 2792 2782"/>
                  <a:gd name="T5" fmla="*/ T4 w 64"/>
                  <a:gd name="T6" fmla="+- 0 2928 2914"/>
                  <a:gd name="T7" fmla="*/ 2928 h 33"/>
                  <a:gd name="T8" fmla="+- 0 2782 2782"/>
                  <a:gd name="T9" fmla="*/ T8 w 64"/>
                  <a:gd name="T10" fmla="+- 0 2928 2914"/>
                  <a:gd name="T11" fmla="*/ 2928 h 33"/>
                  <a:gd name="T12" fmla="+- 0 2782 2782"/>
                  <a:gd name="T13" fmla="*/ T12 w 64"/>
                  <a:gd name="T14" fmla="+- 0 2947 2914"/>
                  <a:gd name="T15" fmla="*/ 2947 h 33"/>
                  <a:gd name="T16" fmla="+- 0 2846 2782"/>
                  <a:gd name="T17" fmla="*/ T16 w 64"/>
                  <a:gd name="T18" fmla="+- 0 2914 2914"/>
                  <a:gd name="T19" fmla="*/ 2914 h 33"/>
                </a:gdLst>
                <a:ahLst/>
                <a:cxnLst>
                  <a:cxn ang="0">
                    <a:pos x="T1" y="T3"/>
                  </a:cxn>
                  <a:cxn ang="0">
                    <a:pos x="T5" y="T7"/>
                  </a:cxn>
                  <a:cxn ang="0">
                    <a:pos x="T9" y="T11"/>
                  </a:cxn>
                  <a:cxn ang="0">
                    <a:pos x="T13" y="T15"/>
                  </a:cxn>
                  <a:cxn ang="0">
                    <a:pos x="T17" y="T19"/>
                  </a:cxn>
                </a:cxnLst>
                <a:rect l="0" t="0" r="r" b="b"/>
                <a:pathLst>
                  <a:path w="64" h="33">
                    <a:moveTo>
                      <a:pt x="64" y="0"/>
                    </a:moveTo>
                    <a:lnTo>
                      <a:pt x="10" y="14"/>
                    </a:lnTo>
                    <a:lnTo>
                      <a:pt x="0" y="14"/>
                    </a:lnTo>
                    <a:lnTo>
                      <a:pt x="0" y="33"/>
                    </a:lnTo>
                    <a:lnTo>
                      <a:pt x="64"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7" name="Group 96"/>
            <p:cNvGrpSpPr>
              <a:grpSpLocks/>
            </p:cNvGrpSpPr>
            <p:nvPr/>
          </p:nvGrpSpPr>
          <p:grpSpPr bwMode="auto">
            <a:xfrm>
              <a:off x="2782" y="2885"/>
              <a:ext cx="9" cy="18"/>
              <a:chOff x="2782" y="2885"/>
              <a:chExt cx="9" cy="18"/>
            </a:xfrm>
          </p:grpSpPr>
          <p:sp>
            <p:nvSpPr>
              <p:cNvPr id="241" name="Freeform 147"/>
              <p:cNvSpPr>
                <a:spLocks/>
              </p:cNvSpPr>
              <p:nvPr/>
            </p:nvSpPr>
            <p:spPr bwMode="auto">
              <a:xfrm>
                <a:off x="2782" y="2885"/>
                <a:ext cx="9" cy="18"/>
              </a:xfrm>
              <a:custGeom>
                <a:avLst/>
                <a:gdLst>
                  <a:gd name="T0" fmla="+- 0 2782 2782"/>
                  <a:gd name="T1" fmla="*/ T0 w 9"/>
                  <a:gd name="T2" fmla="+- 0 2885 2885"/>
                  <a:gd name="T3" fmla="*/ 2885 h 18"/>
                  <a:gd name="T4" fmla="+- 0 2782 2782"/>
                  <a:gd name="T5" fmla="*/ T4 w 9"/>
                  <a:gd name="T6" fmla="+- 0 2903 2885"/>
                  <a:gd name="T7" fmla="*/ 2903 h 18"/>
                  <a:gd name="T8" fmla="+- 0 2791 2782"/>
                  <a:gd name="T9" fmla="*/ T8 w 9"/>
                  <a:gd name="T10" fmla="+- 0 2903 2885"/>
                  <a:gd name="T11" fmla="*/ 2903 h 18"/>
                  <a:gd name="T12" fmla="+- 0 2782 2782"/>
                  <a:gd name="T13" fmla="*/ T12 w 9"/>
                  <a:gd name="T14" fmla="+- 0 2885 2885"/>
                  <a:gd name="T15" fmla="*/ 2885 h 18"/>
                </a:gdLst>
                <a:ahLst/>
                <a:cxnLst>
                  <a:cxn ang="0">
                    <a:pos x="T1" y="T3"/>
                  </a:cxn>
                  <a:cxn ang="0">
                    <a:pos x="T5" y="T7"/>
                  </a:cxn>
                  <a:cxn ang="0">
                    <a:pos x="T9" y="T11"/>
                  </a:cxn>
                  <a:cxn ang="0">
                    <a:pos x="T13" y="T15"/>
                  </a:cxn>
                </a:cxnLst>
                <a:rect l="0" t="0" r="r" b="b"/>
                <a:pathLst>
                  <a:path w="9" h="18">
                    <a:moveTo>
                      <a:pt x="0" y="0"/>
                    </a:moveTo>
                    <a:lnTo>
                      <a:pt x="0" y="18"/>
                    </a:lnTo>
                    <a:lnTo>
                      <a:pt x="9" y="18"/>
                    </a:lnTo>
                    <a:lnTo>
                      <a:pt x="0"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8" name="Group 97"/>
            <p:cNvGrpSpPr>
              <a:grpSpLocks/>
            </p:cNvGrpSpPr>
            <p:nvPr/>
          </p:nvGrpSpPr>
          <p:grpSpPr bwMode="auto">
            <a:xfrm>
              <a:off x="2585" y="2885"/>
              <a:ext cx="61" cy="61"/>
              <a:chOff x="2585" y="2885"/>
              <a:chExt cx="61" cy="61"/>
            </a:xfrm>
          </p:grpSpPr>
          <p:sp>
            <p:nvSpPr>
              <p:cNvPr id="240" name="Freeform 145"/>
              <p:cNvSpPr>
                <a:spLocks/>
              </p:cNvSpPr>
              <p:nvPr/>
            </p:nvSpPr>
            <p:spPr bwMode="auto">
              <a:xfrm>
                <a:off x="2585" y="2885"/>
                <a:ext cx="61" cy="61"/>
              </a:xfrm>
              <a:custGeom>
                <a:avLst/>
                <a:gdLst>
                  <a:gd name="T0" fmla="+- 0 2646 2585"/>
                  <a:gd name="T1" fmla="*/ T0 w 61"/>
                  <a:gd name="T2" fmla="+- 0 2885 2885"/>
                  <a:gd name="T3" fmla="*/ 2885 h 61"/>
                  <a:gd name="T4" fmla="+- 0 2585 2585"/>
                  <a:gd name="T5" fmla="*/ T4 w 61"/>
                  <a:gd name="T6" fmla="+- 0 2912 2885"/>
                  <a:gd name="T7" fmla="*/ 2912 h 61"/>
                  <a:gd name="T8" fmla="+- 0 2646 2585"/>
                  <a:gd name="T9" fmla="*/ T8 w 61"/>
                  <a:gd name="T10" fmla="+- 0 2946 2885"/>
                  <a:gd name="T11" fmla="*/ 2946 h 61"/>
                  <a:gd name="T12" fmla="+- 0 2646 2585"/>
                  <a:gd name="T13" fmla="*/ T12 w 61"/>
                  <a:gd name="T14" fmla="+- 0 2927 2885"/>
                  <a:gd name="T15" fmla="*/ 2927 h 61"/>
                  <a:gd name="T16" fmla="+- 0 2636 2585"/>
                  <a:gd name="T17" fmla="*/ T16 w 61"/>
                  <a:gd name="T18" fmla="+- 0 2927 2885"/>
                  <a:gd name="T19" fmla="*/ 2927 h 61"/>
                  <a:gd name="T20" fmla="+- 0 2636 2585"/>
                  <a:gd name="T21" fmla="*/ T20 w 61"/>
                  <a:gd name="T22" fmla="+- 0 2903 2885"/>
                  <a:gd name="T23" fmla="*/ 2903 h 61"/>
                  <a:gd name="T24" fmla="+- 0 2646 2585"/>
                  <a:gd name="T25" fmla="*/ T24 w 61"/>
                  <a:gd name="T26" fmla="+- 0 2903 2885"/>
                  <a:gd name="T27" fmla="*/ 2903 h 61"/>
                  <a:gd name="T28" fmla="+- 0 2646 2585"/>
                  <a:gd name="T29" fmla="*/ T28 w 61"/>
                  <a:gd name="T30" fmla="+- 0 2885 2885"/>
                  <a:gd name="T31" fmla="*/ 2885 h 61"/>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1" h="61">
                    <a:moveTo>
                      <a:pt x="61" y="0"/>
                    </a:moveTo>
                    <a:lnTo>
                      <a:pt x="0" y="27"/>
                    </a:lnTo>
                    <a:lnTo>
                      <a:pt x="61" y="61"/>
                    </a:lnTo>
                    <a:lnTo>
                      <a:pt x="61" y="42"/>
                    </a:lnTo>
                    <a:lnTo>
                      <a:pt x="51" y="42"/>
                    </a:lnTo>
                    <a:lnTo>
                      <a:pt x="51" y="18"/>
                    </a:lnTo>
                    <a:lnTo>
                      <a:pt x="61" y="18"/>
                    </a:lnTo>
                    <a:lnTo>
                      <a:pt x="61"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99" name="Group 98"/>
            <p:cNvGrpSpPr>
              <a:grpSpLocks/>
            </p:cNvGrpSpPr>
            <p:nvPr/>
          </p:nvGrpSpPr>
          <p:grpSpPr bwMode="auto">
            <a:xfrm>
              <a:off x="2641" y="2917"/>
              <a:ext cx="154" cy="2"/>
              <a:chOff x="2641" y="2917"/>
              <a:chExt cx="154" cy="2"/>
            </a:xfrm>
          </p:grpSpPr>
          <p:sp>
            <p:nvSpPr>
              <p:cNvPr id="239" name="Freeform 143"/>
              <p:cNvSpPr>
                <a:spLocks/>
              </p:cNvSpPr>
              <p:nvPr/>
            </p:nvSpPr>
            <p:spPr bwMode="auto">
              <a:xfrm>
                <a:off x="2641" y="2917"/>
                <a:ext cx="154" cy="2"/>
              </a:xfrm>
              <a:custGeom>
                <a:avLst/>
                <a:gdLst>
                  <a:gd name="T0" fmla="+- 0 2641 2641"/>
                  <a:gd name="T1" fmla="*/ T0 w 154"/>
                  <a:gd name="T2" fmla="+- 0 2795 2641"/>
                  <a:gd name="T3" fmla="*/ T2 w 154"/>
                </a:gdLst>
                <a:ahLst/>
                <a:cxnLst>
                  <a:cxn ang="0">
                    <a:pos x="T1" y="0"/>
                  </a:cxn>
                  <a:cxn ang="0">
                    <a:pos x="T3" y="0"/>
                  </a:cxn>
                </a:cxnLst>
                <a:rect l="0" t="0" r="r" b="b"/>
                <a:pathLst>
                  <a:path w="154">
                    <a:moveTo>
                      <a:pt x="0" y="0"/>
                    </a:moveTo>
                    <a:lnTo>
                      <a:pt x="154" y="0"/>
                    </a:lnTo>
                  </a:path>
                </a:pathLst>
              </a:custGeom>
              <a:noFill/>
              <a:ln w="16764">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00" name="Group 99"/>
            <p:cNvGrpSpPr>
              <a:grpSpLocks/>
            </p:cNvGrpSpPr>
            <p:nvPr/>
          </p:nvGrpSpPr>
          <p:grpSpPr bwMode="auto">
            <a:xfrm>
              <a:off x="530" y="202"/>
              <a:ext cx="2439" cy="2474"/>
              <a:chOff x="530" y="202"/>
              <a:chExt cx="2439" cy="2474"/>
            </a:xfrm>
          </p:grpSpPr>
          <p:sp>
            <p:nvSpPr>
              <p:cNvPr id="238" name="Freeform 141"/>
              <p:cNvSpPr>
                <a:spLocks/>
              </p:cNvSpPr>
              <p:nvPr/>
            </p:nvSpPr>
            <p:spPr bwMode="auto">
              <a:xfrm>
                <a:off x="530" y="202"/>
                <a:ext cx="2439" cy="2474"/>
              </a:xfrm>
              <a:custGeom>
                <a:avLst/>
                <a:gdLst>
                  <a:gd name="T0" fmla="+- 0 2911 530"/>
                  <a:gd name="T1" fmla="*/ T0 w 2439"/>
                  <a:gd name="T2" fmla="+- 0 221 202"/>
                  <a:gd name="T3" fmla="*/ 221 h 2474"/>
                  <a:gd name="T4" fmla="+- 0 2854 530"/>
                  <a:gd name="T5" fmla="*/ T4 w 2439"/>
                  <a:gd name="T6" fmla="+- 0 225 202"/>
                  <a:gd name="T7" fmla="*/ 225 h 2474"/>
                  <a:gd name="T8" fmla="+- 0 2623 530"/>
                  <a:gd name="T9" fmla="*/ T8 w 2439"/>
                  <a:gd name="T10" fmla="+- 0 254 202"/>
                  <a:gd name="T11" fmla="*/ 254 h 2474"/>
                  <a:gd name="T12" fmla="+- 0 2398 530"/>
                  <a:gd name="T13" fmla="*/ T12 w 2439"/>
                  <a:gd name="T14" fmla="+- 0 307 202"/>
                  <a:gd name="T15" fmla="*/ 307 h 2474"/>
                  <a:gd name="T16" fmla="+- 0 2177 530"/>
                  <a:gd name="T17" fmla="*/ T16 w 2439"/>
                  <a:gd name="T18" fmla="+- 0 388 202"/>
                  <a:gd name="T19" fmla="*/ 388 h 2474"/>
                  <a:gd name="T20" fmla="+- 0 1966 530"/>
                  <a:gd name="T21" fmla="*/ T20 w 2439"/>
                  <a:gd name="T22" fmla="+- 0 488 202"/>
                  <a:gd name="T23" fmla="*/ 488 h 2474"/>
                  <a:gd name="T24" fmla="+- 0 1759 530"/>
                  <a:gd name="T25" fmla="*/ T24 w 2439"/>
                  <a:gd name="T26" fmla="+- 0 613 202"/>
                  <a:gd name="T27" fmla="*/ 613 h 2474"/>
                  <a:gd name="T28" fmla="+- 0 1562 530"/>
                  <a:gd name="T29" fmla="*/ T28 w 2439"/>
                  <a:gd name="T30" fmla="+- 0 757 202"/>
                  <a:gd name="T31" fmla="*/ 757 h 2474"/>
                  <a:gd name="T32" fmla="+- 0 1375 530"/>
                  <a:gd name="T33" fmla="*/ T32 w 2439"/>
                  <a:gd name="T34" fmla="+- 0 916 202"/>
                  <a:gd name="T35" fmla="*/ 916 h 2474"/>
                  <a:gd name="T36" fmla="+- 0 1207 530"/>
                  <a:gd name="T37" fmla="*/ T36 w 2439"/>
                  <a:gd name="T38" fmla="+- 0 1093 202"/>
                  <a:gd name="T39" fmla="*/ 1093 h 2474"/>
                  <a:gd name="T40" fmla="+- 0 1049 530"/>
                  <a:gd name="T41" fmla="*/ T40 w 2439"/>
                  <a:gd name="T42" fmla="+- 0 1285 202"/>
                  <a:gd name="T43" fmla="*/ 1285 h 2474"/>
                  <a:gd name="T44" fmla="+- 0 910 530"/>
                  <a:gd name="T45" fmla="*/ T44 w 2439"/>
                  <a:gd name="T46" fmla="+- 0 1487 202"/>
                  <a:gd name="T47" fmla="*/ 1487 h 2474"/>
                  <a:gd name="T48" fmla="+- 0 790 530"/>
                  <a:gd name="T49" fmla="*/ T48 w 2439"/>
                  <a:gd name="T50" fmla="+- 0 1698 202"/>
                  <a:gd name="T51" fmla="*/ 1698 h 2474"/>
                  <a:gd name="T52" fmla="+- 0 689 530"/>
                  <a:gd name="T53" fmla="*/ T52 w 2439"/>
                  <a:gd name="T54" fmla="+- 0 1918 202"/>
                  <a:gd name="T55" fmla="*/ 1918 h 2474"/>
                  <a:gd name="T56" fmla="+- 0 612 530"/>
                  <a:gd name="T57" fmla="*/ T56 w 2439"/>
                  <a:gd name="T58" fmla="+- 0 2143 202"/>
                  <a:gd name="T59" fmla="*/ 2143 h 2474"/>
                  <a:gd name="T60" fmla="+- 0 559 530"/>
                  <a:gd name="T61" fmla="*/ T60 w 2439"/>
                  <a:gd name="T62" fmla="+- 0 2379 202"/>
                  <a:gd name="T63" fmla="*/ 2379 h 2474"/>
                  <a:gd name="T64" fmla="+- 0 530 530"/>
                  <a:gd name="T65" fmla="*/ T64 w 2439"/>
                  <a:gd name="T66" fmla="+- 0 2609 202"/>
                  <a:gd name="T67" fmla="*/ 2609 h 2474"/>
                  <a:gd name="T68" fmla="+- 0 550 530"/>
                  <a:gd name="T69" fmla="*/ T68 w 2439"/>
                  <a:gd name="T70" fmla="+- 0 2676 202"/>
                  <a:gd name="T71" fmla="*/ 2676 h 2474"/>
                  <a:gd name="T72" fmla="+- 0 555 530"/>
                  <a:gd name="T73" fmla="*/ T72 w 2439"/>
                  <a:gd name="T74" fmla="+- 0 2614 202"/>
                  <a:gd name="T75" fmla="*/ 2614 h 2474"/>
                  <a:gd name="T76" fmla="+- 0 578 530"/>
                  <a:gd name="T77" fmla="*/ T76 w 2439"/>
                  <a:gd name="T78" fmla="+- 0 2379 202"/>
                  <a:gd name="T79" fmla="*/ 2379 h 2474"/>
                  <a:gd name="T80" fmla="+- 0 631 530"/>
                  <a:gd name="T81" fmla="*/ T80 w 2439"/>
                  <a:gd name="T82" fmla="+- 0 2148 202"/>
                  <a:gd name="T83" fmla="*/ 2148 h 2474"/>
                  <a:gd name="T84" fmla="+- 0 708 530"/>
                  <a:gd name="T85" fmla="*/ T84 w 2439"/>
                  <a:gd name="T86" fmla="+- 0 1923 202"/>
                  <a:gd name="T87" fmla="*/ 1923 h 2474"/>
                  <a:gd name="T88" fmla="+- 0 809 530"/>
                  <a:gd name="T89" fmla="*/ T88 w 2439"/>
                  <a:gd name="T90" fmla="+- 0 1708 202"/>
                  <a:gd name="T91" fmla="*/ 1708 h 2474"/>
                  <a:gd name="T92" fmla="+- 0 929 530"/>
                  <a:gd name="T93" fmla="*/ T92 w 2439"/>
                  <a:gd name="T94" fmla="+- 0 1496 202"/>
                  <a:gd name="T95" fmla="*/ 1496 h 2474"/>
                  <a:gd name="T96" fmla="+- 0 1068 530"/>
                  <a:gd name="T97" fmla="*/ T96 w 2439"/>
                  <a:gd name="T98" fmla="+- 0 1295 202"/>
                  <a:gd name="T99" fmla="*/ 1295 h 2474"/>
                  <a:gd name="T100" fmla="+- 0 1222 530"/>
                  <a:gd name="T101" fmla="*/ T100 w 2439"/>
                  <a:gd name="T102" fmla="+- 0 1108 202"/>
                  <a:gd name="T103" fmla="*/ 1108 h 2474"/>
                  <a:gd name="T104" fmla="+- 0 1395 530"/>
                  <a:gd name="T105" fmla="*/ T104 w 2439"/>
                  <a:gd name="T106" fmla="+- 0 930 202"/>
                  <a:gd name="T107" fmla="*/ 930 h 2474"/>
                  <a:gd name="T108" fmla="+- 0 1577 530"/>
                  <a:gd name="T109" fmla="*/ T108 w 2439"/>
                  <a:gd name="T110" fmla="+- 0 772 202"/>
                  <a:gd name="T111" fmla="*/ 772 h 2474"/>
                  <a:gd name="T112" fmla="+- 0 1769 530"/>
                  <a:gd name="T113" fmla="*/ T112 w 2439"/>
                  <a:gd name="T114" fmla="+- 0 632 202"/>
                  <a:gd name="T115" fmla="*/ 632 h 2474"/>
                  <a:gd name="T116" fmla="+- 0 1975 530"/>
                  <a:gd name="T117" fmla="*/ T116 w 2439"/>
                  <a:gd name="T118" fmla="+- 0 508 202"/>
                  <a:gd name="T119" fmla="*/ 508 h 2474"/>
                  <a:gd name="T120" fmla="+- 0 2187 530"/>
                  <a:gd name="T121" fmla="*/ T120 w 2439"/>
                  <a:gd name="T122" fmla="+- 0 407 202"/>
                  <a:gd name="T123" fmla="*/ 407 h 2474"/>
                  <a:gd name="T124" fmla="+- 0 2407 530"/>
                  <a:gd name="T125" fmla="*/ T124 w 2439"/>
                  <a:gd name="T126" fmla="+- 0 326 202"/>
                  <a:gd name="T127" fmla="*/ 326 h 2474"/>
                  <a:gd name="T128" fmla="+- 0 2628 530"/>
                  <a:gd name="T129" fmla="*/ T128 w 2439"/>
                  <a:gd name="T130" fmla="+- 0 273 202"/>
                  <a:gd name="T131" fmla="*/ 273 h 2474"/>
                  <a:gd name="T132" fmla="+- 0 2902 530"/>
                  <a:gd name="T133" fmla="*/ T132 w 2439"/>
                  <a:gd name="T134" fmla="+- 0 241 202"/>
                  <a:gd name="T135" fmla="*/ 241 h 2474"/>
                  <a:gd name="T136" fmla="+- 0 2969 530"/>
                  <a:gd name="T137" fmla="*/ T136 w 2439"/>
                  <a:gd name="T138" fmla="+- 0 230 202"/>
                  <a:gd name="T139" fmla="*/ 230 h 247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Lst>
                <a:rect l="0" t="0" r="r" b="b"/>
                <a:pathLst>
                  <a:path w="2439" h="2474">
                    <a:moveTo>
                      <a:pt x="2372" y="0"/>
                    </a:moveTo>
                    <a:lnTo>
                      <a:pt x="2381" y="19"/>
                    </a:lnTo>
                    <a:lnTo>
                      <a:pt x="2372" y="20"/>
                    </a:lnTo>
                    <a:lnTo>
                      <a:pt x="2324" y="23"/>
                    </a:lnTo>
                    <a:lnTo>
                      <a:pt x="2209" y="33"/>
                    </a:lnTo>
                    <a:lnTo>
                      <a:pt x="2093" y="52"/>
                    </a:lnTo>
                    <a:lnTo>
                      <a:pt x="1983" y="76"/>
                    </a:lnTo>
                    <a:lnTo>
                      <a:pt x="1868" y="105"/>
                    </a:lnTo>
                    <a:lnTo>
                      <a:pt x="1757" y="143"/>
                    </a:lnTo>
                    <a:lnTo>
                      <a:pt x="1647" y="186"/>
                    </a:lnTo>
                    <a:lnTo>
                      <a:pt x="1541" y="234"/>
                    </a:lnTo>
                    <a:lnTo>
                      <a:pt x="1436" y="286"/>
                    </a:lnTo>
                    <a:lnTo>
                      <a:pt x="1330" y="349"/>
                    </a:lnTo>
                    <a:lnTo>
                      <a:pt x="1229" y="411"/>
                    </a:lnTo>
                    <a:lnTo>
                      <a:pt x="1129" y="483"/>
                    </a:lnTo>
                    <a:lnTo>
                      <a:pt x="1032" y="555"/>
                    </a:lnTo>
                    <a:lnTo>
                      <a:pt x="937" y="632"/>
                    </a:lnTo>
                    <a:lnTo>
                      <a:pt x="845" y="714"/>
                    </a:lnTo>
                    <a:lnTo>
                      <a:pt x="759" y="800"/>
                    </a:lnTo>
                    <a:lnTo>
                      <a:pt x="677" y="891"/>
                    </a:lnTo>
                    <a:lnTo>
                      <a:pt x="596" y="987"/>
                    </a:lnTo>
                    <a:lnTo>
                      <a:pt x="519" y="1083"/>
                    </a:lnTo>
                    <a:lnTo>
                      <a:pt x="447" y="1184"/>
                    </a:lnTo>
                    <a:lnTo>
                      <a:pt x="380" y="1285"/>
                    </a:lnTo>
                    <a:lnTo>
                      <a:pt x="317" y="1390"/>
                    </a:lnTo>
                    <a:lnTo>
                      <a:pt x="260" y="1496"/>
                    </a:lnTo>
                    <a:lnTo>
                      <a:pt x="207" y="1606"/>
                    </a:lnTo>
                    <a:lnTo>
                      <a:pt x="159" y="1716"/>
                    </a:lnTo>
                    <a:lnTo>
                      <a:pt x="116" y="1831"/>
                    </a:lnTo>
                    <a:lnTo>
                      <a:pt x="82" y="1941"/>
                    </a:lnTo>
                    <a:lnTo>
                      <a:pt x="53" y="2057"/>
                    </a:lnTo>
                    <a:lnTo>
                      <a:pt x="29" y="2177"/>
                    </a:lnTo>
                    <a:lnTo>
                      <a:pt x="10" y="2292"/>
                    </a:lnTo>
                    <a:lnTo>
                      <a:pt x="0" y="2407"/>
                    </a:lnTo>
                    <a:lnTo>
                      <a:pt x="0" y="2474"/>
                    </a:lnTo>
                    <a:lnTo>
                      <a:pt x="20" y="2474"/>
                    </a:lnTo>
                    <a:lnTo>
                      <a:pt x="20" y="2465"/>
                    </a:lnTo>
                    <a:lnTo>
                      <a:pt x="25" y="2412"/>
                    </a:lnTo>
                    <a:lnTo>
                      <a:pt x="34" y="2292"/>
                    </a:lnTo>
                    <a:lnTo>
                      <a:pt x="48" y="2177"/>
                    </a:lnTo>
                    <a:lnTo>
                      <a:pt x="72" y="2061"/>
                    </a:lnTo>
                    <a:lnTo>
                      <a:pt x="101" y="1946"/>
                    </a:lnTo>
                    <a:lnTo>
                      <a:pt x="140" y="1836"/>
                    </a:lnTo>
                    <a:lnTo>
                      <a:pt x="178" y="1721"/>
                    </a:lnTo>
                    <a:lnTo>
                      <a:pt x="226" y="1616"/>
                    </a:lnTo>
                    <a:lnTo>
                      <a:pt x="279" y="1506"/>
                    </a:lnTo>
                    <a:lnTo>
                      <a:pt x="337" y="1400"/>
                    </a:lnTo>
                    <a:lnTo>
                      <a:pt x="399" y="1294"/>
                    </a:lnTo>
                    <a:lnTo>
                      <a:pt x="466" y="1194"/>
                    </a:lnTo>
                    <a:lnTo>
                      <a:pt x="538" y="1093"/>
                    </a:lnTo>
                    <a:lnTo>
                      <a:pt x="615" y="997"/>
                    </a:lnTo>
                    <a:lnTo>
                      <a:pt x="692" y="906"/>
                    </a:lnTo>
                    <a:lnTo>
                      <a:pt x="773" y="814"/>
                    </a:lnTo>
                    <a:lnTo>
                      <a:pt x="865" y="728"/>
                    </a:lnTo>
                    <a:lnTo>
                      <a:pt x="951" y="646"/>
                    </a:lnTo>
                    <a:lnTo>
                      <a:pt x="1047" y="570"/>
                    </a:lnTo>
                    <a:lnTo>
                      <a:pt x="1143" y="498"/>
                    </a:lnTo>
                    <a:lnTo>
                      <a:pt x="1239" y="430"/>
                    </a:lnTo>
                    <a:lnTo>
                      <a:pt x="1340" y="363"/>
                    </a:lnTo>
                    <a:lnTo>
                      <a:pt x="1445" y="306"/>
                    </a:lnTo>
                    <a:lnTo>
                      <a:pt x="1551" y="253"/>
                    </a:lnTo>
                    <a:lnTo>
                      <a:pt x="1657" y="205"/>
                    </a:lnTo>
                    <a:lnTo>
                      <a:pt x="1767" y="162"/>
                    </a:lnTo>
                    <a:lnTo>
                      <a:pt x="1877" y="124"/>
                    </a:lnTo>
                    <a:lnTo>
                      <a:pt x="1988" y="95"/>
                    </a:lnTo>
                    <a:lnTo>
                      <a:pt x="2098" y="71"/>
                    </a:lnTo>
                    <a:lnTo>
                      <a:pt x="2213" y="52"/>
                    </a:lnTo>
                    <a:lnTo>
                      <a:pt x="2372" y="39"/>
                    </a:lnTo>
                    <a:lnTo>
                      <a:pt x="2381" y="38"/>
                    </a:lnTo>
                    <a:lnTo>
                      <a:pt x="2439" y="28"/>
                    </a:lnTo>
                    <a:lnTo>
                      <a:pt x="2372"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1" name="Group 100"/>
            <p:cNvGrpSpPr>
              <a:grpSpLocks/>
            </p:cNvGrpSpPr>
            <p:nvPr/>
          </p:nvGrpSpPr>
          <p:grpSpPr bwMode="auto">
            <a:xfrm>
              <a:off x="2902" y="228"/>
              <a:ext cx="66" cy="34"/>
              <a:chOff x="2902" y="228"/>
              <a:chExt cx="66" cy="34"/>
            </a:xfrm>
          </p:grpSpPr>
          <p:sp>
            <p:nvSpPr>
              <p:cNvPr id="237" name="Freeform 139"/>
              <p:cNvSpPr>
                <a:spLocks/>
              </p:cNvSpPr>
              <p:nvPr/>
            </p:nvSpPr>
            <p:spPr bwMode="auto">
              <a:xfrm>
                <a:off x="2902" y="228"/>
                <a:ext cx="66" cy="34"/>
              </a:xfrm>
              <a:custGeom>
                <a:avLst/>
                <a:gdLst>
                  <a:gd name="T0" fmla="+- 0 2968 2902"/>
                  <a:gd name="T1" fmla="*/ T0 w 66"/>
                  <a:gd name="T2" fmla="+- 0 228 228"/>
                  <a:gd name="T3" fmla="*/ 228 h 34"/>
                  <a:gd name="T4" fmla="+- 0 2910 2902"/>
                  <a:gd name="T5" fmla="*/ T4 w 66"/>
                  <a:gd name="T6" fmla="+- 0 238 228"/>
                  <a:gd name="T7" fmla="*/ 238 h 34"/>
                  <a:gd name="T8" fmla="+- 0 2902 2902"/>
                  <a:gd name="T9" fmla="*/ T8 w 66"/>
                  <a:gd name="T10" fmla="+- 0 239 228"/>
                  <a:gd name="T11" fmla="*/ 239 h 34"/>
                  <a:gd name="T12" fmla="+- 0 2902 2902"/>
                  <a:gd name="T13" fmla="*/ T12 w 66"/>
                  <a:gd name="T14" fmla="+- 0 262 228"/>
                  <a:gd name="T15" fmla="*/ 262 h 34"/>
                  <a:gd name="T16" fmla="+- 0 2968 2902"/>
                  <a:gd name="T17" fmla="*/ T16 w 66"/>
                  <a:gd name="T18" fmla="+- 0 228 228"/>
                  <a:gd name="T19" fmla="*/ 228 h 34"/>
                </a:gdLst>
                <a:ahLst/>
                <a:cxnLst>
                  <a:cxn ang="0">
                    <a:pos x="T1" y="T3"/>
                  </a:cxn>
                  <a:cxn ang="0">
                    <a:pos x="T5" y="T7"/>
                  </a:cxn>
                  <a:cxn ang="0">
                    <a:pos x="T9" y="T11"/>
                  </a:cxn>
                  <a:cxn ang="0">
                    <a:pos x="T13" y="T15"/>
                  </a:cxn>
                  <a:cxn ang="0">
                    <a:pos x="T17" y="T19"/>
                  </a:cxn>
                </a:cxnLst>
                <a:rect l="0" t="0" r="r" b="b"/>
                <a:pathLst>
                  <a:path w="66" h="34">
                    <a:moveTo>
                      <a:pt x="66" y="0"/>
                    </a:moveTo>
                    <a:lnTo>
                      <a:pt x="8" y="10"/>
                    </a:lnTo>
                    <a:lnTo>
                      <a:pt x="0" y="11"/>
                    </a:lnTo>
                    <a:lnTo>
                      <a:pt x="0" y="34"/>
                    </a:lnTo>
                    <a:lnTo>
                      <a:pt x="66"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2" name="Group 101"/>
            <p:cNvGrpSpPr>
              <a:grpSpLocks/>
            </p:cNvGrpSpPr>
            <p:nvPr/>
          </p:nvGrpSpPr>
          <p:grpSpPr bwMode="auto">
            <a:xfrm>
              <a:off x="6360" y="2669"/>
              <a:ext cx="57" cy="60"/>
              <a:chOff x="6360" y="2669"/>
              <a:chExt cx="57" cy="60"/>
            </a:xfrm>
          </p:grpSpPr>
          <p:sp>
            <p:nvSpPr>
              <p:cNvPr id="236" name="Freeform 137"/>
              <p:cNvSpPr>
                <a:spLocks/>
              </p:cNvSpPr>
              <p:nvPr/>
            </p:nvSpPr>
            <p:spPr bwMode="auto">
              <a:xfrm>
                <a:off x="6360" y="2669"/>
                <a:ext cx="57" cy="60"/>
              </a:xfrm>
              <a:custGeom>
                <a:avLst/>
                <a:gdLst>
                  <a:gd name="T0" fmla="+- 0 6378 6360"/>
                  <a:gd name="T1" fmla="*/ T0 w 57"/>
                  <a:gd name="T2" fmla="+- 0 2669 2669"/>
                  <a:gd name="T3" fmla="*/ 2669 h 60"/>
                  <a:gd name="T4" fmla="+- 0 6360 6360"/>
                  <a:gd name="T5" fmla="*/ T4 w 57"/>
                  <a:gd name="T6" fmla="+- 0 2669 2669"/>
                  <a:gd name="T7" fmla="*/ 2669 h 60"/>
                  <a:gd name="T8" fmla="+- 0 6392 6360"/>
                  <a:gd name="T9" fmla="*/ T8 w 57"/>
                  <a:gd name="T10" fmla="+- 0 2729 2669"/>
                  <a:gd name="T11" fmla="*/ 2729 h 60"/>
                  <a:gd name="T12" fmla="+- 0 6417 6360"/>
                  <a:gd name="T13" fmla="*/ T12 w 57"/>
                  <a:gd name="T14" fmla="+- 0 2678 2669"/>
                  <a:gd name="T15" fmla="*/ 2678 h 60"/>
                  <a:gd name="T16" fmla="+- 0 6378 6360"/>
                  <a:gd name="T17" fmla="*/ T16 w 57"/>
                  <a:gd name="T18" fmla="+- 0 2678 2669"/>
                  <a:gd name="T19" fmla="*/ 2678 h 60"/>
                  <a:gd name="T20" fmla="+- 0 6378 6360"/>
                  <a:gd name="T21" fmla="*/ T20 w 57"/>
                  <a:gd name="T22" fmla="+- 0 2669 2669"/>
                  <a:gd name="T23" fmla="*/ 2669 h 60"/>
                </a:gdLst>
                <a:ahLst/>
                <a:cxnLst>
                  <a:cxn ang="0">
                    <a:pos x="T1" y="T3"/>
                  </a:cxn>
                  <a:cxn ang="0">
                    <a:pos x="T5" y="T7"/>
                  </a:cxn>
                  <a:cxn ang="0">
                    <a:pos x="T9" y="T11"/>
                  </a:cxn>
                  <a:cxn ang="0">
                    <a:pos x="T13" y="T15"/>
                  </a:cxn>
                  <a:cxn ang="0">
                    <a:pos x="T17" y="T19"/>
                  </a:cxn>
                  <a:cxn ang="0">
                    <a:pos x="T21" y="T23"/>
                  </a:cxn>
                </a:cxnLst>
                <a:rect l="0" t="0" r="r" b="b"/>
                <a:pathLst>
                  <a:path w="57" h="60">
                    <a:moveTo>
                      <a:pt x="18" y="0"/>
                    </a:moveTo>
                    <a:lnTo>
                      <a:pt x="0" y="0"/>
                    </a:lnTo>
                    <a:lnTo>
                      <a:pt x="32" y="60"/>
                    </a:lnTo>
                    <a:lnTo>
                      <a:pt x="57" y="9"/>
                    </a:lnTo>
                    <a:lnTo>
                      <a:pt x="18" y="9"/>
                    </a:lnTo>
                    <a:lnTo>
                      <a:pt x="18"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3" name="Group 102"/>
            <p:cNvGrpSpPr>
              <a:grpSpLocks/>
            </p:cNvGrpSpPr>
            <p:nvPr/>
          </p:nvGrpSpPr>
          <p:grpSpPr bwMode="auto">
            <a:xfrm>
              <a:off x="6402" y="2669"/>
              <a:ext cx="19" cy="9"/>
              <a:chOff x="6402" y="2669"/>
              <a:chExt cx="19" cy="9"/>
            </a:xfrm>
          </p:grpSpPr>
          <p:sp>
            <p:nvSpPr>
              <p:cNvPr id="235" name="Freeform 135"/>
              <p:cNvSpPr>
                <a:spLocks/>
              </p:cNvSpPr>
              <p:nvPr/>
            </p:nvSpPr>
            <p:spPr bwMode="auto">
              <a:xfrm>
                <a:off x="6402" y="2669"/>
                <a:ext cx="19" cy="9"/>
              </a:xfrm>
              <a:custGeom>
                <a:avLst/>
                <a:gdLst>
                  <a:gd name="T0" fmla="+- 0 6421 6402"/>
                  <a:gd name="T1" fmla="*/ T0 w 19"/>
                  <a:gd name="T2" fmla="+- 0 2669 2669"/>
                  <a:gd name="T3" fmla="*/ 2669 h 9"/>
                  <a:gd name="T4" fmla="+- 0 6402 6402"/>
                  <a:gd name="T5" fmla="*/ T4 w 19"/>
                  <a:gd name="T6" fmla="+- 0 2669 2669"/>
                  <a:gd name="T7" fmla="*/ 2669 h 9"/>
                  <a:gd name="T8" fmla="+- 0 6402 6402"/>
                  <a:gd name="T9" fmla="*/ T8 w 19"/>
                  <a:gd name="T10" fmla="+- 0 2678 2669"/>
                  <a:gd name="T11" fmla="*/ 2678 h 9"/>
                  <a:gd name="T12" fmla="+- 0 6417 6402"/>
                  <a:gd name="T13" fmla="*/ T12 w 19"/>
                  <a:gd name="T14" fmla="+- 0 2678 2669"/>
                  <a:gd name="T15" fmla="*/ 2678 h 9"/>
                  <a:gd name="T16" fmla="+- 0 6421 6402"/>
                  <a:gd name="T17" fmla="*/ T16 w 19"/>
                  <a:gd name="T18" fmla="+- 0 2669 2669"/>
                  <a:gd name="T19" fmla="*/ 2669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5"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4" name="Group 103"/>
            <p:cNvGrpSpPr>
              <a:grpSpLocks/>
            </p:cNvGrpSpPr>
            <p:nvPr/>
          </p:nvGrpSpPr>
          <p:grpSpPr bwMode="auto">
            <a:xfrm>
              <a:off x="6377" y="1930"/>
              <a:ext cx="24" cy="746"/>
              <a:chOff x="6377" y="1930"/>
              <a:chExt cx="24" cy="746"/>
            </a:xfrm>
          </p:grpSpPr>
          <p:sp>
            <p:nvSpPr>
              <p:cNvPr id="234" name="Freeform 133"/>
              <p:cNvSpPr>
                <a:spLocks/>
              </p:cNvSpPr>
              <p:nvPr/>
            </p:nvSpPr>
            <p:spPr bwMode="auto">
              <a:xfrm>
                <a:off x="6377" y="1930"/>
                <a:ext cx="24" cy="746"/>
              </a:xfrm>
              <a:custGeom>
                <a:avLst/>
                <a:gdLst>
                  <a:gd name="T0" fmla="+- 0 6377 6377"/>
                  <a:gd name="T1" fmla="*/ T0 w 24"/>
                  <a:gd name="T2" fmla="+- 0 2676 1930"/>
                  <a:gd name="T3" fmla="*/ 2676 h 746"/>
                  <a:gd name="T4" fmla="+- 0 6401 6377"/>
                  <a:gd name="T5" fmla="*/ T4 w 24"/>
                  <a:gd name="T6" fmla="+- 0 2676 1930"/>
                  <a:gd name="T7" fmla="*/ 2676 h 746"/>
                  <a:gd name="T8" fmla="+- 0 6401 6377"/>
                  <a:gd name="T9" fmla="*/ T8 w 24"/>
                  <a:gd name="T10" fmla="+- 0 1930 1930"/>
                  <a:gd name="T11" fmla="*/ 1930 h 746"/>
                  <a:gd name="T12" fmla="+- 0 6377 6377"/>
                  <a:gd name="T13" fmla="*/ T12 w 24"/>
                  <a:gd name="T14" fmla="+- 0 1930 1930"/>
                  <a:gd name="T15" fmla="*/ 1930 h 746"/>
                  <a:gd name="T16" fmla="+- 0 6377 6377"/>
                  <a:gd name="T17" fmla="*/ T16 w 24"/>
                  <a:gd name="T18" fmla="+- 0 2676 1930"/>
                  <a:gd name="T19" fmla="*/ 2676 h 746"/>
                </a:gdLst>
                <a:ahLst/>
                <a:cxnLst>
                  <a:cxn ang="0">
                    <a:pos x="T1" y="T3"/>
                  </a:cxn>
                  <a:cxn ang="0">
                    <a:pos x="T5" y="T7"/>
                  </a:cxn>
                  <a:cxn ang="0">
                    <a:pos x="T9" y="T11"/>
                  </a:cxn>
                  <a:cxn ang="0">
                    <a:pos x="T13" y="T15"/>
                  </a:cxn>
                  <a:cxn ang="0">
                    <a:pos x="T17" y="T19"/>
                  </a:cxn>
                </a:cxnLst>
                <a:rect l="0" t="0" r="r" b="b"/>
                <a:pathLst>
                  <a:path w="24" h="746">
                    <a:moveTo>
                      <a:pt x="0" y="746"/>
                    </a:moveTo>
                    <a:lnTo>
                      <a:pt x="24" y="746"/>
                    </a:lnTo>
                    <a:lnTo>
                      <a:pt x="24" y="0"/>
                    </a:lnTo>
                    <a:lnTo>
                      <a:pt x="0" y="0"/>
                    </a:lnTo>
                    <a:lnTo>
                      <a:pt x="0" y="74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5" name="Group 104"/>
            <p:cNvGrpSpPr>
              <a:grpSpLocks/>
            </p:cNvGrpSpPr>
            <p:nvPr/>
          </p:nvGrpSpPr>
          <p:grpSpPr bwMode="auto">
            <a:xfrm>
              <a:off x="6379" y="1931"/>
              <a:ext cx="27" cy="747"/>
              <a:chOff x="6379" y="1931"/>
              <a:chExt cx="27" cy="747"/>
            </a:xfrm>
          </p:grpSpPr>
          <p:sp>
            <p:nvSpPr>
              <p:cNvPr id="233" name="Freeform 131"/>
              <p:cNvSpPr>
                <a:spLocks/>
              </p:cNvSpPr>
              <p:nvPr/>
            </p:nvSpPr>
            <p:spPr bwMode="auto">
              <a:xfrm>
                <a:off x="6379" y="1931"/>
                <a:ext cx="27" cy="747"/>
              </a:xfrm>
              <a:custGeom>
                <a:avLst/>
                <a:gdLst>
                  <a:gd name="T0" fmla="+- 0 6379 6379"/>
                  <a:gd name="T1" fmla="*/ T0 w 27"/>
                  <a:gd name="T2" fmla="+- 0 2678 1931"/>
                  <a:gd name="T3" fmla="*/ 2678 h 747"/>
                  <a:gd name="T4" fmla="+- 0 6405 6379"/>
                  <a:gd name="T5" fmla="*/ T4 w 27"/>
                  <a:gd name="T6" fmla="+- 0 2678 1931"/>
                  <a:gd name="T7" fmla="*/ 2678 h 747"/>
                  <a:gd name="T8" fmla="+- 0 6405 6379"/>
                  <a:gd name="T9" fmla="*/ T8 w 27"/>
                  <a:gd name="T10" fmla="+- 0 1931 1931"/>
                  <a:gd name="T11" fmla="*/ 1931 h 747"/>
                  <a:gd name="T12" fmla="+- 0 6379 6379"/>
                  <a:gd name="T13" fmla="*/ T12 w 27"/>
                  <a:gd name="T14" fmla="+- 0 1931 1931"/>
                  <a:gd name="T15" fmla="*/ 1931 h 747"/>
                  <a:gd name="T16" fmla="+- 0 6379 6379"/>
                  <a:gd name="T17" fmla="*/ T16 w 27"/>
                  <a:gd name="T18" fmla="+- 0 2678 1931"/>
                  <a:gd name="T19" fmla="*/ 2678 h 747"/>
                </a:gdLst>
                <a:ahLst/>
                <a:cxnLst>
                  <a:cxn ang="0">
                    <a:pos x="T1" y="T3"/>
                  </a:cxn>
                  <a:cxn ang="0">
                    <a:pos x="T5" y="T7"/>
                  </a:cxn>
                  <a:cxn ang="0">
                    <a:pos x="T9" y="T11"/>
                  </a:cxn>
                  <a:cxn ang="0">
                    <a:pos x="T13" y="T15"/>
                  </a:cxn>
                  <a:cxn ang="0">
                    <a:pos x="T17" y="T19"/>
                  </a:cxn>
                </a:cxnLst>
                <a:rect l="0" t="0" r="r" b="b"/>
                <a:pathLst>
                  <a:path w="27" h="747">
                    <a:moveTo>
                      <a:pt x="0" y="747"/>
                    </a:moveTo>
                    <a:lnTo>
                      <a:pt x="26" y="747"/>
                    </a:lnTo>
                    <a:lnTo>
                      <a:pt x="26" y="0"/>
                    </a:lnTo>
                    <a:lnTo>
                      <a:pt x="0" y="0"/>
                    </a:lnTo>
                    <a:lnTo>
                      <a:pt x="0" y="74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6" name="Group 105"/>
            <p:cNvGrpSpPr>
              <a:grpSpLocks/>
            </p:cNvGrpSpPr>
            <p:nvPr/>
          </p:nvGrpSpPr>
          <p:grpSpPr bwMode="auto">
            <a:xfrm>
              <a:off x="3998" y="638"/>
              <a:ext cx="56" cy="56"/>
              <a:chOff x="3998" y="638"/>
              <a:chExt cx="56" cy="56"/>
            </a:xfrm>
          </p:grpSpPr>
          <p:sp>
            <p:nvSpPr>
              <p:cNvPr id="232" name="Freeform 129"/>
              <p:cNvSpPr>
                <a:spLocks/>
              </p:cNvSpPr>
              <p:nvPr/>
            </p:nvSpPr>
            <p:spPr bwMode="auto">
              <a:xfrm>
                <a:off x="3998" y="638"/>
                <a:ext cx="56" cy="56"/>
              </a:xfrm>
              <a:custGeom>
                <a:avLst/>
                <a:gdLst>
                  <a:gd name="T0" fmla="+- 0 4017 3998"/>
                  <a:gd name="T1" fmla="*/ T0 w 56"/>
                  <a:gd name="T2" fmla="+- 0 638 638"/>
                  <a:gd name="T3" fmla="*/ 638 h 56"/>
                  <a:gd name="T4" fmla="+- 0 3998 3998"/>
                  <a:gd name="T5" fmla="*/ T4 w 56"/>
                  <a:gd name="T6" fmla="+- 0 638 638"/>
                  <a:gd name="T7" fmla="*/ 638 h 56"/>
                  <a:gd name="T8" fmla="+- 0 4026 3998"/>
                  <a:gd name="T9" fmla="*/ T8 w 56"/>
                  <a:gd name="T10" fmla="+- 0 694 638"/>
                  <a:gd name="T11" fmla="*/ 694 h 56"/>
                  <a:gd name="T12" fmla="+- 0 4054 3998"/>
                  <a:gd name="T13" fmla="*/ T12 w 56"/>
                  <a:gd name="T14" fmla="+- 0 647 638"/>
                  <a:gd name="T15" fmla="*/ 647 h 56"/>
                  <a:gd name="T16" fmla="+- 0 4017 3998"/>
                  <a:gd name="T17" fmla="*/ T16 w 56"/>
                  <a:gd name="T18" fmla="+- 0 647 638"/>
                  <a:gd name="T19" fmla="*/ 647 h 56"/>
                  <a:gd name="T20" fmla="+- 0 4017 3998"/>
                  <a:gd name="T21" fmla="*/ T20 w 56"/>
                  <a:gd name="T22" fmla="+- 0 638 638"/>
                  <a:gd name="T23" fmla="*/ 638 h 56"/>
                </a:gdLst>
                <a:ahLst/>
                <a:cxnLst>
                  <a:cxn ang="0">
                    <a:pos x="T1" y="T3"/>
                  </a:cxn>
                  <a:cxn ang="0">
                    <a:pos x="T5" y="T7"/>
                  </a:cxn>
                  <a:cxn ang="0">
                    <a:pos x="T9" y="T11"/>
                  </a:cxn>
                  <a:cxn ang="0">
                    <a:pos x="T13" y="T15"/>
                  </a:cxn>
                  <a:cxn ang="0">
                    <a:pos x="T17" y="T19"/>
                  </a:cxn>
                  <a:cxn ang="0">
                    <a:pos x="T21" y="T23"/>
                  </a:cxn>
                </a:cxnLst>
                <a:rect l="0" t="0" r="r" b="b"/>
                <a:pathLst>
                  <a:path w="56" h="56">
                    <a:moveTo>
                      <a:pt x="19" y="0"/>
                    </a:moveTo>
                    <a:lnTo>
                      <a:pt x="0" y="0"/>
                    </a:lnTo>
                    <a:lnTo>
                      <a:pt x="28" y="56"/>
                    </a:lnTo>
                    <a:lnTo>
                      <a:pt x="56"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7" name="Group 106"/>
            <p:cNvGrpSpPr>
              <a:grpSpLocks/>
            </p:cNvGrpSpPr>
            <p:nvPr/>
          </p:nvGrpSpPr>
          <p:grpSpPr bwMode="auto">
            <a:xfrm>
              <a:off x="4041" y="638"/>
              <a:ext cx="19" cy="9"/>
              <a:chOff x="4041" y="638"/>
              <a:chExt cx="19" cy="9"/>
            </a:xfrm>
          </p:grpSpPr>
          <p:sp>
            <p:nvSpPr>
              <p:cNvPr id="231" name="Freeform 127"/>
              <p:cNvSpPr>
                <a:spLocks/>
              </p:cNvSpPr>
              <p:nvPr/>
            </p:nvSpPr>
            <p:spPr bwMode="auto">
              <a:xfrm>
                <a:off x="4041" y="638"/>
                <a:ext cx="19" cy="9"/>
              </a:xfrm>
              <a:custGeom>
                <a:avLst/>
                <a:gdLst>
                  <a:gd name="T0" fmla="+- 0 4060 4041"/>
                  <a:gd name="T1" fmla="*/ T0 w 19"/>
                  <a:gd name="T2" fmla="+- 0 638 638"/>
                  <a:gd name="T3" fmla="*/ 638 h 9"/>
                  <a:gd name="T4" fmla="+- 0 4041 4041"/>
                  <a:gd name="T5" fmla="*/ T4 w 19"/>
                  <a:gd name="T6" fmla="+- 0 638 638"/>
                  <a:gd name="T7" fmla="*/ 638 h 9"/>
                  <a:gd name="T8" fmla="+- 0 4041 4041"/>
                  <a:gd name="T9" fmla="*/ T8 w 19"/>
                  <a:gd name="T10" fmla="+- 0 647 638"/>
                  <a:gd name="T11" fmla="*/ 647 h 9"/>
                  <a:gd name="T12" fmla="+- 0 4054 4041"/>
                  <a:gd name="T13" fmla="*/ T12 w 19"/>
                  <a:gd name="T14" fmla="+- 0 647 638"/>
                  <a:gd name="T15" fmla="*/ 647 h 9"/>
                  <a:gd name="T16" fmla="+- 0 4060 4041"/>
                  <a:gd name="T17" fmla="*/ T16 w 19"/>
                  <a:gd name="T18" fmla="+- 0 638 638"/>
                  <a:gd name="T19" fmla="*/ 638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3"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8" name="Group 107"/>
            <p:cNvGrpSpPr>
              <a:grpSpLocks/>
            </p:cNvGrpSpPr>
            <p:nvPr/>
          </p:nvGrpSpPr>
          <p:grpSpPr bwMode="auto">
            <a:xfrm>
              <a:off x="4015" y="451"/>
              <a:ext cx="24" cy="195"/>
              <a:chOff x="4015" y="451"/>
              <a:chExt cx="24" cy="195"/>
            </a:xfrm>
          </p:grpSpPr>
          <p:sp>
            <p:nvSpPr>
              <p:cNvPr id="230" name="Freeform 125"/>
              <p:cNvSpPr>
                <a:spLocks/>
              </p:cNvSpPr>
              <p:nvPr/>
            </p:nvSpPr>
            <p:spPr bwMode="auto">
              <a:xfrm>
                <a:off x="4015" y="451"/>
                <a:ext cx="24" cy="195"/>
              </a:xfrm>
              <a:custGeom>
                <a:avLst/>
                <a:gdLst>
                  <a:gd name="T0" fmla="+- 0 4015 4015"/>
                  <a:gd name="T1" fmla="*/ T0 w 24"/>
                  <a:gd name="T2" fmla="+- 0 646 451"/>
                  <a:gd name="T3" fmla="*/ 646 h 195"/>
                  <a:gd name="T4" fmla="+- 0 4039 4015"/>
                  <a:gd name="T5" fmla="*/ T4 w 24"/>
                  <a:gd name="T6" fmla="+- 0 646 451"/>
                  <a:gd name="T7" fmla="*/ 646 h 195"/>
                  <a:gd name="T8" fmla="+- 0 4039 4015"/>
                  <a:gd name="T9" fmla="*/ T8 w 24"/>
                  <a:gd name="T10" fmla="+- 0 451 451"/>
                  <a:gd name="T11" fmla="*/ 451 h 195"/>
                  <a:gd name="T12" fmla="+- 0 4015 4015"/>
                  <a:gd name="T13" fmla="*/ T12 w 24"/>
                  <a:gd name="T14" fmla="+- 0 451 451"/>
                  <a:gd name="T15" fmla="*/ 451 h 195"/>
                  <a:gd name="T16" fmla="+- 0 4015 4015"/>
                  <a:gd name="T17" fmla="*/ T16 w 24"/>
                  <a:gd name="T18" fmla="+- 0 646 451"/>
                  <a:gd name="T19" fmla="*/ 646 h 195"/>
                </a:gdLst>
                <a:ahLst/>
                <a:cxnLst>
                  <a:cxn ang="0">
                    <a:pos x="T1" y="T3"/>
                  </a:cxn>
                  <a:cxn ang="0">
                    <a:pos x="T5" y="T7"/>
                  </a:cxn>
                  <a:cxn ang="0">
                    <a:pos x="T9" y="T11"/>
                  </a:cxn>
                  <a:cxn ang="0">
                    <a:pos x="T13" y="T15"/>
                  </a:cxn>
                  <a:cxn ang="0">
                    <a:pos x="T17" y="T19"/>
                  </a:cxn>
                </a:cxnLst>
                <a:rect l="0" t="0" r="r" b="b"/>
                <a:pathLst>
                  <a:path w="24" h="195">
                    <a:moveTo>
                      <a:pt x="0" y="195"/>
                    </a:moveTo>
                    <a:lnTo>
                      <a:pt x="24" y="195"/>
                    </a:lnTo>
                    <a:lnTo>
                      <a:pt x="24" y="0"/>
                    </a:lnTo>
                    <a:lnTo>
                      <a:pt x="0" y="0"/>
                    </a:lnTo>
                    <a:lnTo>
                      <a:pt x="0" y="195"/>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09" name="Group 108"/>
            <p:cNvGrpSpPr>
              <a:grpSpLocks/>
            </p:cNvGrpSpPr>
            <p:nvPr/>
          </p:nvGrpSpPr>
          <p:grpSpPr bwMode="auto">
            <a:xfrm>
              <a:off x="4018" y="452"/>
              <a:ext cx="27" cy="195"/>
              <a:chOff x="4018" y="452"/>
              <a:chExt cx="27" cy="195"/>
            </a:xfrm>
          </p:grpSpPr>
          <p:sp>
            <p:nvSpPr>
              <p:cNvPr id="229" name="Freeform 123"/>
              <p:cNvSpPr>
                <a:spLocks/>
              </p:cNvSpPr>
              <p:nvPr/>
            </p:nvSpPr>
            <p:spPr bwMode="auto">
              <a:xfrm>
                <a:off x="4018" y="452"/>
                <a:ext cx="27" cy="195"/>
              </a:xfrm>
              <a:custGeom>
                <a:avLst/>
                <a:gdLst>
                  <a:gd name="T0" fmla="+- 0 4018 4018"/>
                  <a:gd name="T1" fmla="*/ T0 w 27"/>
                  <a:gd name="T2" fmla="+- 0 647 452"/>
                  <a:gd name="T3" fmla="*/ 647 h 195"/>
                  <a:gd name="T4" fmla="+- 0 4044 4018"/>
                  <a:gd name="T5" fmla="*/ T4 w 27"/>
                  <a:gd name="T6" fmla="+- 0 647 452"/>
                  <a:gd name="T7" fmla="*/ 647 h 195"/>
                  <a:gd name="T8" fmla="+- 0 4044 4018"/>
                  <a:gd name="T9" fmla="*/ T8 w 27"/>
                  <a:gd name="T10" fmla="+- 0 452 452"/>
                  <a:gd name="T11" fmla="*/ 452 h 195"/>
                  <a:gd name="T12" fmla="+- 0 4018 4018"/>
                  <a:gd name="T13" fmla="*/ T12 w 27"/>
                  <a:gd name="T14" fmla="+- 0 452 452"/>
                  <a:gd name="T15" fmla="*/ 452 h 195"/>
                  <a:gd name="T16" fmla="+- 0 4018 4018"/>
                  <a:gd name="T17" fmla="*/ T16 w 27"/>
                  <a:gd name="T18" fmla="+- 0 647 452"/>
                  <a:gd name="T19" fmla="*/ 647 h 195"/>
                </a:gdLst>
                <a:ahLst/>
                <a:cxnLst>
                  <a:cxn ang="0">
                    <a:pos x="T1" y="T3"/>
                  </a:cxn>
                  <a:cxn ang="0">
                    <a:pos x="T5" y="T7"/>
                  </a:cxn>
                  <a:cxn ang="0">
                    <a:pos x="T9" y="T11"/>
                  </a:cxn>
                  <a:cxn ang="0">
                    <a:pos x="T13" y="T15"/>
                  </a:cxn>
                  <a:cxn ang="0">
                    <a:pos x="T17" y="T19"/>
                  </a:cxn>
                </a:cxnLst>
                <a:rect l="0" t="0" r="r" b="b"/>
                <a:pathLst>
                  <a:path w="27" h="195">
                    <a:moveTo>
                      <a:pt x="0" y="195"/>
                    </a:moveTo>
                    <a:lnTo>
                      <a:pt x="26" y="195"/>
                    </a:lnTo>
                    <a:lnTo>
                      <a:pt x="26" y="0"/>
                    </a:lnTo>
                    <a:lnTo>
                      <a:pt x="0" y="0"/>
                    </a:lnTo>
                    <a:lnTo>
                      <a:pt x="0" y="195"/>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0" name="Group 109"/>
            <p:cNvGrpSpPr>
              <a:grpSpLocks/>
            </p:cNvGrpSpPr>
            <p:nvPr/>
          </p:nvGrpSpPr>
          <p:grpSpPr bwMode="auto">
            <a:xfrm>
              <a:off x="3998" y="1315"/>
              <a:ext cx="57" cy="63"/>
              <a:chOff x="3998" y="1315"/>
              <a:chExt cx="57" cy="63"/>
            </a:xfrm>
          </p:grpSpPr>
          <p:sp>
            <p:nvSpPr>
              <p:cNvPr id="228" name="Freeform 121"/>
              <p:cNvSpPr>
                <a:spLocks/>
              </p:cNvSpPr>
              <p:nvPr/>
            </p:nvSpPr>
            <p:spPr bwMode="auto">
              <a:xfrm>
                <a:off x="3998" y="1315"/>
                <a:ext cx="57" cy="63"/>
              </a:xfrm>
              <a:custGeom>
                <a:avLst/>
                <a:gdLst>
                  <a:gd name="T0" fmla="+- 0 4017 3998"/>
                  <a:gd name="T1" fmla="*/ T0 w 57"/>
                  <a:gd name="T2" fmla="+- 0 1315 1315"/>
                  <a:gd name="T3" fmla="*/ 1315 h 63"/>
                  <a:gd name="T4" fmla="+- 0 3998 3998"/>
                  <a:gd name="T5" fmla="*/ T4 w 57"/>
                  <a:gd name="T6" fmla="+- 0 1315 1315"/>
                  <a:gd name="T7" fmla="*/ 1315 h 63"/>
                  <a:gd name="T8" fmla="+- 0 4026 3998"/>
                  <a:gd name="T9" fmla="*/ T8 w 57"/>
                  <a:gd name="T10" fmla="+- 0 1378 1315"/>
                  <a:gd name="T11" fmla="*/ 1378 h 63"/>
                  <a:gd name="T12" fmla="+- 0 4055 3998"/>
                  <a:gd name="T13" fmla="*/ T12 w 57"/>
                  <a:gd name="T14" fmla="+- 0 1324 1315"/>
                  <a:gd name="T15" fmla="*/ 1324 h 63"/>
                  <a:gd name="T16" fmla="+- 0 4017 3998"/>
                  <a:gd name="T17" fmla="*/ T16 w 57"/>
                  <a:gd name="T18" fmla="+- 0 1324 1315"/>
                  <a:gd name="T19" fmla="*/ 1324 h 63"/>
                  <a:gd name="T20" fmla="+- 0 4017 3998"/>
                  <a:gd name="T21" fmla="*/ T20 w 57"/>
                  <a:gd name="T22" fmla="+- 0 1315 1315"/>
                  <a:gd name="T23" fmla="*/ 1315 h 63"/>
                </a:gdLst>
                <a:ahLst/>
                <a:cxnLst>
                  <a:cxn ang="0">
                    <a:pos x="T1" y="T3"/>
                  </a:cxn>
                  <a:cxn ang="0">
                    <a:pos x="T5" y="T7"/>
                  </a:cxn>
                  <a:cxn ang="0">
                    <a:pos x="T9" y="T11"/>
                  </a:cxn>
                  <a:cxn ang="0">
                    <a:pos x="T13" y="T15"/>
                  </a:cxn>
                  <a:cxn ang="0">
                    <a:pos x="T17" y="T19"/>
                  </a:cxn>
                  <a:cxn ang="0">
                    <a:pos x="T21" y="T23"/>
                  </a:cxn>
                </a:cxnLst>
                <a:rect l="0" t="0" r="r" b="b"/>
                <a:pathLst>
                  <a:path w="57" h="63">
                    <a:moveTo>
                      <a:pt x="19" y="0"/>
                    </a:moveTo>
                    <a:lnTo>
                      <a:pt x="0" y="0"/>
                    </a:lnTo>
                    <a:lnTo>
                      <a:pt x="28" y="63"/>
                    </a:lnTo>
                    <a:lnTo>
                      <a:pt x="57"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1" name="Group 110"/>
            <p:cNvGrpSpPr>
              <a:grpSpLocks/>
            </p:cNvGrpSpPr>
            <p:nvPr/>
          </p:nvGrpSpPr>
          <p:grpSpPr bwMode="auto">
            <a:xfrm>
              <a:off x="4041" y="1315"/>
              <a:ext cx="19" cy="9"/>
              <a:chOff x="4041" y="1315"/>
              <a:chExt cx="19" cy="9"/>
            </a:xfrm>
          </p:grpSpPr>
          <p:sp>
            <p:nvSpPr>
              <p:cNvPr id="227" name="Freeform 119"/>
              <p:cNvSpPr>
                <a:spLocks/>
              </p:cNvSpPr>
              <p:nvPr/>
            </p:nvSpPr>
            <p:spPr bwMode="auto">
              <a:xfrm>
                <a:off x="4041" y="1315"/>
                <a:ext cx="19" cy="9"/>
              </a:xfrm>
              <a:custGeom>
                <a:avLst/>
                <a:gdLst>
                  <a:gd name="T0" fmla="+- 0 4060 4041"/>
                  <a:gd name="T1" fmla="*/ T0 w 19"/>
                  <a:gd name="T2" fmla="+- 0 1315 1315"/>
                  <a:gd name="T3" fmla="*/ 1315 h 9"/>
                  <a:gd name="T4" fmla="+- 0 4041 4041"/>
                  <a:gd name="T5" fmla="*/ T4 w 19"/>
                  <a:gd name="T6" fmla="+- 0 1315 1315"/>
                  <a:gd name="T7" fmla="*/ 1315 h 9"/>
                  <a:gd name="T8" fmla="+- 0 4041 4041"/>
                  <a:gd name="T9" fmla="*/ T8 w 19"/>
                  <a:gd name="T10" fmla="+- 0 1324 1315"/>
                  <a:gd name="T11" fmla="*/ 1324 h 9"/>
                  <a:gd name="T12" fmla="+- 0 4055 4041"/>
                  <a:gd name="T13" fmla="*/ T12 w 19"/>
                  <a:gd name="T14" fmla="+- 0 1324 1315"/>
                  <a:gd name="T15" fmla="*/ 1324 h 9"/>
                  <a:gd name="T16" fmla="+- 0 4060 4041"/>
                  <a:gd name="T17" fmla="*/ T16 w 19"/>
                  <a:gd name="T18" fmla="+- 0 1315 1315"/>
                  <a:gd name="T19" fmla="*/ 1315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4"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2" name="Group 111"/>
            <p:cNvGrpSpPr>
              <a:grpSpLocks/>
            </p:cNvGrpSpPr>
            <p:nvPr/>
          </p:nvGrpSpPr>
          <p:grpSpPr bwMode="auto">
            <a:xfrm>
              <a:off x="4015" y="1128"/>
              <a:ext cx="24" cy="196"/>
              <a:chOff x="4015" y="1128"/>
              <a:chExt cx="24" cy="196"/>
            </a:xfrm>
          </p:grpSpPr>
          <p:sp>
            <p:nvSpPr>
              <p:cNvPr id="226" name="Freeform 117"/>
              <p:cNvSpPr>
                <a:spLocks/>
              </p:cNvSpPr>
              <p:nvPr/>
            </p:nvSpPr>
            <p:spPr bwMode="auto">
              <a:xfrm>
                <a:off x="4015" y="1128"/>
                <a:ext cx="24" cy="196"/>
              </a:xfrm>
              <a:custGeom>
                <a:avLst/>
                <a:gdLst>
                  <a:gd name="T0" fmla="+- 0 4015 4015"/>
                  <a:gd name="T1" fmla="*/ T0 w 24"/>
                  <a:gd name="T2" fmla="+- 0 1324 1128"/>
                  <a:gd name="T3" fmla="*/ 1324 h 196"/>
                  <a:gd name="T4" fmla="+- 0 4039 4015"/>
                  <a:gd name="T5" fmla="*/ T4 w 24"/>
                  <a:gd name="T6" fmla="+- 0 1324 1128"/>
                  <a:gd name="T7" fmla="*/ 1324 h 196"/>
                  <a:gd name="T8" fmla="+- 0 4039 4015"/>
                  <a:gd name="T9" fmla="*/ T8 w 24"/>
                  <a:gd name="T10" fmla="+- 0 1128 1128"/>
                  <a:gd name="T11" fmla="*/ 1128 h 196"/>
                  <a:gd name="T12" fmla="+- 0 4015 4015"/>
                  <a:gd name="T13" fmla="*/ T12 w 24"/>
                  <a:gd name="T14" fmla="+- 0 1128 1128"/>
                  <a:gd name="T15" fmla="*/ 1128 h 196"/>
                  <a:gd name="T16" fmla="+- 0 4015 4015"/>
                  <a:gd name="T17" fmla="*/ T16 w 24"/>
                  <a:gd name="T18" fmla="+- 0 1324 1128"/>
                  <a:gd name="T19" fmla="*/ 1324 h 196"/>
                </a:gdLst>
                <a:ahLst/>
                <a:cxnLst>
                  <a:cxn ang="0">
                    <a:pos x="T1" y="T3"/>
                  </a:cxn>
                  <a:cxn ang="0">
                    <a:pos x="T5" y="T7"/>
                  </a:cxn>
                  <a:cxn ang="0">
                    <a:pos x="T9" y="T11"/>
                  </a:cxn>
                  <a:cxn ang="0">
                    <a:pos x="T13" y="T15"/>
                  </a:cxn>
                  <a:cxn ang="0">
                    <a:pos x="T17" y="T19"/>
                  </a:cxn>
                </a:cxnLst>
                <a:rect l="0" t="0" r="r" b="b"/>
                <a:pathLst>
                  <a:path w="24" h="196">
                    <a:moveTo>
                      <a:pt x="0" y="196"/>
                    </a:moveTo>
                    <a:lnTo>
                      <a:pt x="24" y="196"/>
                    </a:lnTo>
                    <a:lnTo>
                      <a:pt x="24" y="0"/>
                    </a:lnTo>
                    <a:lnTo>
                      <a:pt x="0" y="0"/>
                    </a:lnTo>
                    <a:lnTo>
                      <a:pt x="0" y="19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3" name="Group 112"/>
            <p:cNvGrpSpPr>
              <a:grpSpLocks/>
            </p:cNvGrpSpPr>
            <p:nvPr/>
          </p:nvGrpSpPr>
          <p:grpSpPr bwMode="auto">
            <a:xfrm>
              <a:off x="4018" y="1129"/>
              <a:ext cx="27" cy="197"/>
              <a:chOff x="4018" y="1129"/>
              <a:chExt cx="27" cy="197"/>
            </a:xfrm>
          </p:grpSpPr>
          <p:sp>
            <p:nvSpPr>
              <p:cNvPr id="225" name="Freeform 115"/>
              <p:cNvSpPr>
                <a:spLocks/>
              </p:cNvSpPr>
              <p:nvPr/>
            </p:nvSpPr>
            <p:spPr bwMode="auto">
              <a:xfrm>
                <a:off x="4018" y="1129"/>
                <a:ext cx="27" cy="197"/>
              </a:xfrm>
              <a:custGeom>
                <a:avLst/>
                <a:gdLst>
                  <a:gd name="T0" fmla="+- 0 4018 4018"/>
                  <a:gd name="T1" fmla="*/ T0 w 27"/>
                  <a:gd name="T2" fmla="+- 0 1326 1129"/>
                  <a:gd name="T3" fmla="*/ 1326 h 197"/>
                  <a:gd name="T4" fmla="+- 0 4044 4018"/>
                  <a:gd name="T5" fmla="*/ T4 w 27"/>
                  <a:gd name="T6" fmla="+- 0 1326 1129"/>
                  <a:gd name="T7" fmla="*/ 1326 h 197"/>
                  <a:gd name="T8" fmla="+- 0 4044 4018"/>
                  <a:gd name="T9" fmla="*/ T8 w 27"/>
                  <a:gd name="T10" fmla="+- 0 1129 1129"/>
                  <a:gd name="T11" fmla="*/ 1129 h 197"/>
                  <a:gd name="T12" fmla="+- 0 4018 4018"/>
                  <a:gd name="T13" fmla="*/ T12 w 27"/>
                  <a:gd name="T14" fmla="+- 0 1129 1129"/>
                  <a:gd name="T15" fmla="*/ 1129 h 197"/>
                  <a:gd name="T16" fmla="+- 0 4018 4018"/>
                  <a:gd name="T17" fmla="*/ T16 w 27"/>
                  <a:gd name="T18" fmla="+- 0 1326 1129"/>
                  <a:gd name="T19" fmla="*/ 1326 h 197"/>
                </a:gdLst>
                <a:ahLst/>
                <a:cxnLst>
                  <a:cxn ang="0">
                    <a:pos x="T1" y="T3"/>
                  </a:cxn>
                  <a:cxn ang="0">
                    <a:pos x="T5" y="T7"/>
                  </a:cxn>
                  <a:cxn ang="0">
                    <a:pos x="T9" y="T11"/>
                  </a:cxn>
                  <a:cxn ang="0">
                    <a:pos x="T13" y="T15"/>
                  </a:cxn>
                  <a:cxn ang="0">
                    <a:pos x="T17" y="T19"/>
                  </a:cxn>
                </a:cxnLst>
                <a:rect l="0" t="0" r="r" b="b"/>
                <a:pathLst>
                  <a:path w="27" h="197">
                    <a:moveTo>
                      <a:pt x="0" y="197"/>
                    </a:moveTo>
                    <a:lnTo>
                      <a:pt x="26" y="197"/>
                    </a:lnTo>
                    <a:lnTo>
                      <a:pt x="26" y="0"/>
                    </a:lnTo>
                    <a:lnTo>
                      <a:pt x="0" y="0"/>
                    </a:lnTo>
                    <a:lnTo>
                      <a:pt x="0" y="19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4" name="Group 113"/>
            <p:cNvGrpSpPr>
              <a:grpSpLocks/>
            </p:cNvGrpSpPr>
            <p:nvPr/>
          </p:nvGrpSpPr>
          <p:grpSpPr bwMode="auto">
            <a:xfrm>
              <a:off x="3998" y="1990"/>
              <a:ext cx="57" cy="62"/>
              <a:chOff x="3998" y="1990"/>
              <a:chExt cx="57" cy="62"/>
            </a:xfrm>
          </p:grpSpPr>
          <p:sp>
            <p:nvSpPr>
              <p:cNvPr id="224" name="Freeform 113"/>
              <p:cNvSpPr>
                <a:spLocks/>
              </p:cNvSpPr>
              <p:nvPr/>
            </p:nvSpPr>
            <p:spPr bwMode="auto">
              <a:xfrm>
                <a:off x="3998" y="1990"/>
                <a:ext cx="57" cy="62"/>
              </a:xfrm>
              <a:custGeom>
                <a:avLst/>
                <a:gdLst>
                  <a:gd name="T0" fmla="+- 0 4017 3998"/>
                  <a:gd name="T1" fmla="*/ T0 w 57"/>
                  <a:gd name="T2" fmla="+- 0 1990 1990"/>
                  <a:gd name="T3" fmla="*/ 1990 h 62"/>
                  <a:gd name="T4" fmla="+- 0 3998 3998"/>
                  <a:gd name="T5" fmla="*/ T4 w 57"/>
                  <a:gd name="T6" fmla="+- 0 1990 1990"/>
                  <a:gd name="T7" fmla="*/ 1990 h 62"/>
                  <a:gd name="T8" fmla="+- 0 4026 3998"/>
                  <a:gd name="T9" fmla="*/ T8 w 57"/>
                  <a:gd name="T10" fmla="+- 0 2052 1990"/>
                  <a:gd name="T11" fmla="*/ 2052 h 62"/>
                  <a:gd name="T12" fmla="+- 0 4055 3998"/>
                  <a:gd name="T13" fmla="*/ T12 w 57"/>
                  <a:gd name="T14" fmla="+- 0 1999 1990"/>
                  <a:gd name="T15" fmla="*/ 1999 h 62"/>
                  <a:gd name="T16" fmla="+- 0 4017 3998"/>
                  <a:gd name="T17" fmla="*/ T16 w 57"/>
                  <a:gd name="T18" fmla="+- 0 1999 1990"/>
                  <a:gd name="T19" fmla="*/ 1999 h 62"/>
                  <a:gd name="T20" fmla="+- 0 4017 3998"/>
                  <a:gd name="T21" fmla="*/ T20 w 57"/>
                  <a:gd name="T22" fmla="+- 0 1990 1990"/>
                  <a:gd name="T23" fmla="*/ 1990 h 62"/>
                </a:gdLst>
                <a:ahLst/>
                <a:cxnLst>
                  <a:cxn ang="0">
                    <a:pos x="T1" y="T3"/>
                  </a:cxn>
                  <a:cxn ang="0">
                    <a:pos x="T5" y="T7"/>
                  </a:cxn>
                  <a:cxn ang="0">
                    <a:pos x="T9" y="T11"/>
                  </a:cxn>
                  <a:cxn ang="0">
                    <a:pos x="T13" y="T15"/>
                  </a:cxn>
                  <a:cxn ang="0">
                    <a:pos x="T17" y="T19"/>
                  </a:cxn>
                  <a:cxn ang="0">
                    <a:pos x="T21" y="T23"/>
                  </a:cxn>
                </a:cxnLst>
                <a:rect l="0" t="0" r="r" b="b"/>
                <a:pathLst>
                  <a:path w="57" h="62">
                    <a:moveTo>
                      <a:pt x="19" y="0"/>
                    </a:moveTo>
                    <a:lnTo>
                      <a:pt x="0" y="0"/>
                    </a:lnTo>
                    <a:lnTo>
                      <a:pt x="28" y="62"/>
                    </a:lnTo>
                    <a:lnTo>
                      <a:pt x="57"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5" name="Group 114"/>
            <p:cNvGrpSpPr>
              <a:grpSpLocks/>
            </p:cNvGrpSpPr>
            <p:nvPr/>
          </p:nvGrpSpPr>
          <p:grpSpPr bwMode="auto">
            <a:xfrm>
              <a:off x="4041" y="1990"/>
              <a:ext cx="19" cy="9"/>
              <a:chOff x="4041" y="1990"/>
              <a:chExt cx="19" cy="9"/>
            </a:xfrm>
          </p:grpSpPr>
          <p:sp>
            <p:nvSpPr>
              <p:cNvPr id="223" name="Freeform 111"/>
              <p:cNvSpPr>
                <a:spLocks/>
              </p:cNvSpPr>
              <p:nvPr/>
            </p:nvSpPr>
            <p:spPr bwMode="auto">
              <a:xfrm>
                <a:off x="4041" y="1990"/>
                <a:ext cx="19" cy="9"/>
              </a:xfrm>
              <a:custGeom>
                <a:avLst/>
                <a:gdLst>
                  <a:gd name="T0" fmla="+- 0 4060 4041"/>
                  <a:gd name="T1" fmla="*/ T0 w 19"/>
                  <a:gd name="T2" fmla="+- 0 1990 1990"/>
                  <a:gd name="T3" fmla="*/ 1990 h 9"/>
                  <a:gd name="T4" fmla="+- 0 4041 4041"/>
                  <a:gd name="T5" fmla="*/ T4 w 19"/>
                  <a:gd name="T6" fmla="+- 0 1990 1990"/>
                  <a:gd name="T7" fmla="*/ 1990 h 9"/>
                  <a:gd name="T8" fmla="+- 0 4041 4041"/>
                  <a:gd name="T9" fmla="*/ T8 w 19"/>
                  <a:gd name="T10" fmla="+- 0 1999 1990"/>
                  <a:gd name="T11" fmla="*/ 1999 h 9"/>
                  <a:gd name="T12" fmla="+- 0 4055 4041"/>
                  <a:gd name="T13" fmla="*/ T12 w 19"/>
                  <a:gd name="T14" fmla="+- 0 1999 1990"/>
                  <a:gd name="T15" fmla="*/ 1999 h 9"/>
                  <a:gd name="T16" fmla="+- 0 4060 4041"/>
                  <a:gd name="T17" fmla="*/ T16 w 19"/>
                  <a:gd name="T18" fmla="+- 0 1990 1990"/>
                  <a:gd name="T19" fmla="*/ 1990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4"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6" name="Group 115"/>
            <p:cNvGrpSpPr>
              <a:grpSpLocks/>
            </p:cNvGrpSpPr>
            <p:nvPr/>
          </p:nvGrpSpPr>
          <p:grpSpPr bwMode="auto">
            <a:xfrm>
              <a:off x="4015" y="1805"/>
              <a:ext cx="24" cy="196"/>
              <a:chOff x="4015" y="1805"/>
              <a:chExt cx="24" cy="196"/>
            </a:xfrm>
          </p:grpSpPr>
          <p:sp>
            <p:nvSpPr>
              <p:cNvPr id="222" name="Freeform 109"/>
              <p:cNvSpPr>
                <a:spLocks/>
              </p:cNvSpPr>
              <p:nvPr/>
            </p:nvSpPr>
            <p:spPr bwMode="auto">
              <a:xfrm>
                <a:off x="4015" y="1805"/>
                <a:ext cx="24" cy="196"/>
              </a:xfrm>
              <a:custGeom>
                <a:avLst/>
                <a:gdLst>
                  <a:gd name="T0" fmla="+- 0 4015 4015"/>
                  <a:gd name="T1" fmla="*/ T0 w 24"/>
                  <a:gd name="T2" fmla="+- 0 2001 1805"/>
                  <a:gd name="T3" fmla="*/ 2001 h 196"/>
                  <a:gd name="T4" fmla="+- 0 4039 4015"/>
                  <a:gd name="T5" fmla="*/ T4 w 24"/>
                  <a:gd name="T6" fmla="+- 0 2001 1805"/>
                  <a:gd name="T7" fmla="*/ 2001 h 196"/>
                  <a:gd name="T8" fmla="+- 0 4039 4015"/>
                  <a:gd name="T9" fmla="*/ T8 w 24"/>
                  <a:gd name="T10" fmla="+- 0 1805 1805"/>
                  <a:gd name="T11" fmla="*/ 1805 h 196"/>
                  <a:gd name="T12" fmla="+- 0 4015 4015"/>
                  <a:gd name="T13" fmla="*/ T12 w 24"/>
                  <a:gd name="T14" fmla="+- 0 1805 1805"/>
                  <a:gd name="T15" fmla="*/ 1805 h 196"/>
                  <a:gd name="T16" fmla="+- 0 4015 4015"/>
                  <a:gd name="T17" fmla="*/ T16 w 24"/>
                  <a:gd name="T18" fmla="+- 0 2001 1805"/>
                  <a:gd name="T19" fmla="*/ 2001 h 196"/>
                </a:gdLst>
                <a:ahLst/>
                <a:cxnLst>
                  <a:cxn ang="0">
                    <a:pos x="T1" y="T3"/>
                  </a:cxn>
                  <a:cxn ang="0">
                    <a:pos x="T5" y="T7"/>
                  </a:cxn>
                  <a:cxn ang="0">
                    <a:pos x="T9" y="T11"/>
                  </a:cxn>
                  <a:cxn ang="0">
                    <a:pos x="T13" y="T15"/>
                  </a:cxn>
                  <a:cxn ang="0">
                    <a:pos x="T17" y="T19"/>
                  </a:cxn>
                </a:cxnLst>
                <a:rect l="0" t="0" r="r" b="b"/>
                <a:pathLst>
                  <a:path w="24" h="196">
                    <a:moveTo>
                      <a:pt x="0" y="196"/>
                    </a:moveTo>
                    <a:lnTo>
                      <a:pt x="24" y="196"/>
                    </a:lnTo>
                    <a:lnTo>
                      <a:pt x="24" y="0"/>
                    </a:lnTo>
                    <a:lnTo>
                      <a:pt x="0" y="0"/>
                    </a:lnTo>
                    <a:lnTo>
                      <a:pt x="0" y="196"/>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7" name="Group 116"/>
            <p:cNvGrpSpPr>
              <a:grpSpLocks/>
            </p:cNvGrpSpPr>
            <p:nvPr/>
          </p:nvGrpSpPr>
          <p:grpSpPr bwMode="auto">
            <a:xfrm>
              <a:off x="4018" y="1806"/>
              <a:ext cx="27" cy="197"/>
              <a:chOff x="4018" y="1806"/>
              <a:chExt cx="27" cy="197"/>
            </a:xfrm>
          </p:grpSpPr>
          <p:sp>
            <p:nvSpPr>
              <p:cNvPr id="221" name="Freeform 107"/>
              <p:cNvSpPr>
                <a:spLocks/>
              </p:cNvSpPr>
              <p:nvPr/>
            </p:nvSpPr>
            <p:spPr bwMode="auto">
              <a:xfrm>
                <a:off x="4018" y="1806"/>
                <a:ext cx="27" cy="197"/>
              </a:xfrm>
              <a:custGeom>
                <a:avLst/>
                <a:gdLst>
                  <a:gd name="T0" fmla="+- 0 4018 4018"/>
                  <a:gd name="T1" fmla="*/ T0 w 27"/>
                  <a:gd name="T2" fmla="+- 0 2003 1806"/>
                  <a:gd name="T3" fmla="*/ 2003 h 197"/>
                  <a:gd name="T4" fmla="+- 0 4044 4018"/>
                  <a:gd name="T5" fmla="*/ T4 w 27"/>
                  <a:gd name="T6" fmla="+- 0 2003 1806"/>
                  <a:gd name="T7" fmla="*/ 2003 h 197"/>
                  <a:gd name="T8" fmla="+- 0 4044 4018"/>
                  <a:gd name="T9" fmla="*/ T8 w 27"/>
                  <a:gd name="T10" fmla="+- 0 1806 1806"/>
                  <a:gd name="T11" fmla="*/ 1806 h 197"/>
                  <a:gd name="T12" fmla="+- 0 4018 4018"/>
                  <a:gd name="T13" fmla="*/ T12 w 27"/>
                  <a:gd name="T14" fmla="+- 0 1806 1806"/>
                  <a:gd name="T15" fmla="*/ 1806 h 197"/>
                  <a:gd name="T16" fmla="+- 0 4018 4018"/>
                  <a:gd name="T17" fmla="*/ T16 w 27"/>
                  <a:gd name="T18" fmla="+- 0 2003 1806"/>
                  <a:gd name="T19" fmla="*/ 2003 h 197"/>
                </a:gdLst>
                <a:ahLst/>
                <a:cxnLst>
                  <a:cxn ang="0">
                    <a:pos x="T1" y="T3"/>
                  </a:cxn>
                  <a:cxn ang="0">
                    <a:pos x="T5" y="T7"/>
                  </a:cxn>
                  <a:cxn ang="0">
                    <a:pos x="T9" y="T11"/>
                  </a:cxn>
                  <a:cxn ang="0">
                    <a:pos x="T13" y="T15"/>
                  </a:cxn>
                  <a:cxn ang="0">
                    <a:pos x="T17" y="T19"/>
                  </a:cxn>
                </a:cxnLst>
                <a:rect l="0" t="0" r="r" b="b"/>
                <a:pathLst>
                  <a:path w="27" h="197">
                    <a:moveTo>
                      <a:pt x="0" y="197"/>
                    </a:moveTo>
                    <a:lnTo>
                      <a:pt x="26" y="197"/>
                    </a:lnTo>
                    <a:lnTo>
                      <a:pt x="26" y="0"/>
                    </a:lnTo>
                    <a:lnTo>
                      <a:pt x="0" y="0"/>
                    </a:lnTo>
                    <a:lnTo>
                      <a:pt x="0" y="197"/>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8" name="Group 117"/>
            <p:cNvGrpSpPr>
              <a:grpSpLocks/>
            </p:cNvGrpSpPr>
            <p:nvPr/>
          </p:nvGrpSpPr>
          <p:grpSpPr bwMode="auto">
            <a:xfrm>
              <a:off x="3998" y="2669"/>
              <a:ext cx="56" cy="60"/>
              <a:chOff x="3998" y="2669"/>
              <a:chExt cx="56" cy="60"/>
            </a:xfrm>
          </p:grpSpPr>
          <p:sp>
            <p:nvSpPr>
              <p:cNvPr id="220" name="Freeform 105"/>
              <p:cNvSpPr>
                <a:spLocks/>
              </p:cNvSpPr>
              <p:nvPr/>
            </p:nvSpPr>
            <p:spPr bwMode="auto">
              <a:xfrm>
                <a:off x="3998" y="2669"/>
                <a:ext cx="56" cy="60"/>
              </a:xfrm>
              <a:custGeom>
                <a:avLst/>
                <a:gdLst>
                  <a:gd name="T0" fmla="+- 0 4017 3998"/>
                  <a:gd name="T1" fmla="*/ T0 w 56"/>
                  <a:gd name="T2" fmla="+- 0 2669 2669"/>
                  <a:gd name="T3" fmla="*/ 2669 h 60"/>
                  <a:gd name="T4" fmla="+- 0 3998 3998"/>
                  <a:gd name="T5" fmla="*/ T4 w 56"/>
                  <a:gd name="T6" fmla="+- 0 2669 2669"/>
                  <a:gd name="T7" fmla="*/ 2669 h 60"/>
                  <a:gd name="T8" fmla="+- 0 4026 3998"/>
                  <a:gd name="T9" fmla="*/ T8 w 56"/>
                  <a:gd name="T10" fmla="+- 0 2729 2669"/>
                  <a:gd name="T11" fmla="*/ 2729 h 60"/>
                  <a:gd name="T12" fmla="+- 0 4054 3998"/>
                  <a:gd name="T13" fmla="*/ T12 w 56"/>
                  <a:gd name="T14" fmla="+- 0 2678 2669"/>
                  <a:gd name="T15" fmla="*/ 2678 h 60"/>
                  <a:gd name="T16" fmla="+- 0 4017 3998"/>
                  <a:gd name="T17" fmla="*/ T16 w 56"/>
                  <a:gd name="T18" fmla="+- 0 2678 2669"/>
                  <a:gd name="T19" fmla="*/ 2678 h 60"/>
                  <a:gd name="T20" fmla="+- 0 4017 3998"/>
                  <a:gd name="T21" fmla="*/ T20 w 56"/>
                  <a:gd name="T22" fmla="+- 0 2669 2669"/>
                  <a:gd name="T23" fmla="*/ 2669 h 60"/>
                </a:gdLst>
                <a:ahLst/>
                <a:cxnLst>
                  <a:cxn ang="0">
                    <a:pos x="T1" y="T3"/>
                  </a:cxn>
                  <a:cxn ang="0">
                    <a:pos x="T5" y="T7"/>
                  </a:cxn>
                  <a:cxn ang="0">
                    <a:pos x="T9" y="T11"/>
                  </a:cxn>
                  <a:cxn ang="0">
                    <a:pos x="T13" y="T15"/>
                  </a:cxn>
                  <a:cxn ang="0">
                    <a:pos x="T17" y="T19"/>
                  </a:cxn>
                  <a:cxn ang="0">
                    <a:pos x="T21" y="T23"/>
                  </a:cxn>
                </a:cxnLst>
                <a:rect l="0" t="0" r="r" b="b"/>
                <a:pathLst>
                  <a:path w="56" h="60">
                    <a:moveTo>
                      <a:pt x="19" y="0"/>
                    </a:moveTo>
                    <a:lnTo>
                      <a:pt x="0" y="0"/>
                    </a:lnTo>
                    <a:lnTo>
                      <a:pt x="28" y="60"/>
                    </a:lnTo>
                    <a:lnTo>
                      <a:pt x="56" y="9"/>
                    </a:lnTo>
                    <a:lnTo>
                      <a:pt x="19"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9" name="Group 118"/>
            <p:cNvGrpSpPr>
              <a:grpSpLocks/>
            </p:cNvGrpSpPr>
            <p:nvPr/>
          </p:nvGrpSpPr>
          <p:grpSpPr bwMode="auto">
            <a:xfrm>
              <a:off x="4041" y="2669"/>
              <a:ext cx="19" cy="9"/>
              <a:chOff x="4041" y="2669"/>
              <a:chExt cx="19" cy="9"/>
            </a:xfrm>
          </p:grpSpPr>
          <p:sp>
            <p:nvSpPr>
              <p:cNvPr id="219" name="Freeform 103"/>
              <p:cNvSpPr>
                <a:spLocks/>
              </p:cNvSpPr>
              <p:nvPr/>
            </p:nvSpPr>
            <p:spPr bwMode="auto">
              <a:xfrm>
                <a:off x="4041" y="2669"/>
                <a:ext cx="19" cy="9"/>
              </a:xfrm>
              <a:custGeom>
                <a:avLst/>
                <a:gdLst>
                  <a:gd name="T0" fmla="+- 0 4060 4041"/>
                  <a:gd name="T1" fmla="*/ T0 w 19"/>
                  <a:gd name="T2" fmla="+- 0 2669 2669"/>
                  <a:gd name="T3" fmla="*/ 2669 h 9"/>
                  <a:gd name="T4" fmla="+- 0 4041 4041"/>
                  <a:gd name="T5" fmla="*/ T4 w 19"/>
                  <a:gd name="T6" fmla="+- 0 2669 2669"/>
                  <a:gd name="T7" fmla="*/ 2669 h 9"/>
                  <a:gd name="T8" fmla="+- 0 4041 4041"/>
                  <a:gd name="T9" fmla="*/ T8 w 19"/>
                  <a:gd name="T10" fmla="+- 0 2678 2669"/>
                  <a:gd name="T11" fmla="*/ 2678 h 9"/>
                  <a:gd name="T12" fmla="+- 0 4054 4041"/>
                  <a:gd name="T13" fmla="*/ T12 w 19"/>
                  <a:gd name="T14" fmla="+- 0 2678 2669"/>
                  <a:gd name="T15" fmla="*/ 2678 h 9"/>
                  <a:gd name="T16" fmla="+- 0 4060 4041"/>
                  <a:gd name="T17" fmla="*/ T16 w 19"/>
                  <a:gd name="T18" fmla="+- 0 2669 2669"/>
                  <a:gd name="T19" fmla="*/ 2669 h 9"/>
                </a:gdLst>
                <a:ahLst/>
                <a:cxnLst>
                  <a:cxn ang="0">
                    <a:pos x="T1" y="T3"/>
                  </a:cxn>
                  <a:cxn ang="0">
                    <a:pos x="T5" y="T7"/>
                  </a:cxn>
                  <a:cxn ang="0">
                    <a:pos x="T9" y="T11"/>
                  </a:cxn>
                  <a:cxn ang="0">
                    <a:pos x="T13" y="T15"/>
                  </a:cxn>
                  <a:cxn ang="0">
                    <a:pos x="T17" y="T19"/>
                  </a:cxn>
                </a:cxnLst>
                <a:rect l="0" t="0" r="r" b="b"/>
                <a:pathLst>
                  <a:path w="19" h="9">
                    <a:moveTo>
                      <a:pt x="19" y="0"/>
                    </a:moveTo>
                    <a:lnTo>
                      <a:pt x="0" y="0"/>
                    </a:lnTo>
                    <a:lnTo>
                      <a:pt x="0" y="9"/>
                    </a:lnTo>
                    <a:lnTo>
                      <a:pt x="13" y="9"/>
                    </a:lnTo>
                    <a:lnTo>
                      <a:pt x="19" y="0"/>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20" name="Group 119"/>
            <p:cNvGrpSpPr>
              <a:grpSpLocks/>
            </p:cNvGrpSpPr>
            <p:nvPr/>
          </p:nvGrpSpPr>
          <p:grpSpPr bwMode="auto">
            <a:xfrm>
              <a:off x="4015" y="2486"/>
              <a:ext cx="24" cy="192"/>
              <a:chOff x="4015" y="2486"/>
              <a:chExt cx="24" cy="192"/>
            </a:xfrm>
          </p:grpSpPr>
          <p:sp>
            <p:nvSpPr>
              <p:cNvPr id="218" name="Freeform 101"/>
              <p:cNvSpPr>
                <a:spLocks/>
              </p:cNvSpPr>
              <p:nvPr/>
            </p:nvSpPr>
            <p:spPr bwMode="auto">
              <a:xfrm>
                <a:off x="4015" y="2486"/>
                <a:ext cx="24" cy="192"/>
              </a:xfrm>
              <a:custGeom>
                <a:avLst/>
                <a:gdLst>
                  <a:gd name="T0" fmla="+- 0 4015 4015"/>
                  <a:gd name="T1" fmla="*/ T0 w 24"/>
                  <a:gd name="T2" fmla="+- 0 2678 2486"/>
                  <a:gd name="T3" fmla="*/ 2678 h 192"/>
                  <a:gd name="T4" fmla="+- 0 4039 4015"/>
                  <a:gd name="T5" fmla="*/ T4 w 24"/>
                  <a:gd name="T6" fmla="+- 0 2678 2486"/>
                  <a:gd name="T7" fmla="*/ 2678 h 192"/>
                  <a:gd name="T8" fmla="+- 0 4039 4015"/>
                  <a:gd name="T9" fmla="*/ T8 w 24"/>
                  <a:gd name="T10" fmla="+- 0 2486 2486"/>
                  <a:gd name="T11" fmla="*/ 2486 h 192"/>
                  <a:gd name="T12" fmla="+- 0 4015 4015"/>
                  <a:gd name="T13" fmla="*/ T12 w 24"/>
                  <a:gd name="T14" fmla="+- 0 2486 2486"/>
                  <a:gd name="T15" fmla="*/ 2486 h 192"/>
                  <a:gd name="T16" fmla="+- 0 4015 4015"/>
                  <a:gd name="T17" fmla="*/ T16 w 24"/>
                  <a:gd name="T18" fmla="+- 0 2678 2486"/>
                  <a:gd name="T19" fmla="*/ 2678 h 192"/>
                </a:gdLst>
                <a:ahLst/>
                <a:cxnLst>
                  <a:cxn ang="0">
                    <a:pos x="T1" y="T3"/>
                  </a:cxn>
                  <a:cxn ang="0">
                    <a:pos x="T5" y="T7"/>
                  </a:cxn>
                  <a:cxn ang="0">
                    <a:pos x="T9" y="T11"/>
                  </a:cxn>
                  <a:cxn ang="0">
                    <a:pos x="T13" y="T15"/>
                  </a:cxn>
                  <a:cxn ang="0">
                    <a:pos x="T17" y="T19"/>
                  </a:cxn>
                </a:cxnLst>
                <a:rect l="0" t="0" r="r" b="b"/>
                <a:pathLst>
                  <a:path w="24" h="192">
                    <a:moveTo>
                      <a:pt x="0" y="192"/>
                    </a:moveTo>
                    <a:lnTo>
                      <a:pt x="24" y="192"/>
                    </a:lnTo>
                    <a:lnTo>
                      <a:pt x="24" y="0"/>
                    </a:lnTo>
                    <a:lnTo>
                      <a:pt x="0" y="0"/>
                    </a:lnTo>
                    <a:lnTo>
                      <a:pt x="0" y="192"/>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21" name="Group 120"/>
            <p:cNvGrpSpPr>
              <a:grpSpLocks/>
            </p:cNvGrpSpPr>
            <p:nvPr/>
          </p:nvGrpSpPr>
          <p:grpSpPr bwMode="auto">
            <a:xfrm>
              <a:off x="4018" y="1468"/>
              <a:ext cx="3847" cy="1212"/>
              <a:chOff x="4018" y="1468"/>
              <a:chExt cx="3847" cy="1212"/>
            </a:xfrm>
          </p:grpSpPr>
          <p:sp>
            <p:nvSpPr>
              <p:cNvPr id="216" name="Freeform 99"/>
              <p:cNvSpPr>
                <a:spLocks/>
              </p:cNvSpPr>
              <p:nvPr/>
            </p:nvSpPr>
            <p:spPr bwMode="auto">
              <a:xfrm>
                <a:off x="4018" y="2488"/>
                <a:ext cx="27" cy="192"/>
              </a:xfrm>
              <a:custGeom>
                <a:avLst/>
                <a:gdLst>
                  <a:gd name="T0" fmla="+- 0 4018 4018"/>
                  <a:gd name="T1" fmla="*/ T0 w 27"/>
                  <a:gd name="T2" fmla="+- 0 2680 2488"/>
                  <a:gd name="T3" fmla="*/ 2680 h 192"/>
                  <a:gd name="T4" fmla="+- 0 4044 4018"/>
                  <a:gd name="T5" fmla="*/ T4 w 27"/>
                  <a:gd name="T6" fmla="+- 0 2680 2488"/>
                  <a:gd name="T7" fmla="*/ 2680 h 192"/>
                  <a:gd name="T8" fmla="+- 0 4044 4018"/>
                  <a:gd name="T9" fmla="*/ T8 w 27"/>
                  <a:gd name="T10" fmla="+- 0 2488 2488"/>
                  <a:gd name="T11" fmla="*/ 2488 h 192"/>
                  <a:gd name="T12" fmla="+- 0 4018 4018"/>
                  <a:gd name="T13" fmla="*/ T12 w 27"/>
                  <a:gd name="T14" fmla="+- 0 2488 2488"/>
                  <a:gd name="T15" fmla="*/ 2488 h 192"/>
                  <a:gd name="T16" fmla="+- 0 4018 4018"/>
                  <a:gd name="T17" fmla="*/ T16 w 27"/>
                  <a:gd name="T18" fmla="+- 0 2680 2488"/>
                  <a:gd name="T19" fmla="*/ 2680 h 192"/>
                </a:gdLst>
                <a:ahLst/>
                <a:cxnLst>
                  <a:cxn ang="0">
                    <a:pos x="T1" y="T3"/>
                  </a:cxn>
                  <a:cxn ang="0">
                    <a:pos x="T5" y="T7"/>
                  </a:cxn>
                  <a:cxn ang="0">
                    <a:pos x="T9" y="T11"/>
                  </a:cxn>
                  <a:cxn ang="0">
                    <a:pos x="T13" y="T15"/>
                  </a:cxn>
                  <a:cxn ang="0">
                    <a:pos x="T17" y="T19"/>
                  </a:cxn>
                </a:cxnLst>
                <a:rect l="0" t="0" r="r" b="b"/>
                <a:pathLst>
                  <a:path w="27" h="192">
                    <a:moveTo>
                      <a:pt x="0" y="192"/>
                    </a:moveTo>
                    <a:lnTo>
                      <a:pt x="26" y="192"/>
                    </a:lnTo>
                    <a:lnTo>
                      <a:pt x="26" y="0"/>
                    </a:lnTo>
                    <a:lnTo>
                      <a:pt x="0" y="0"/>
                    </a:lnTo>
                    <a:lnTo>
                      <a:pt x="0" y="192"/>
                    </a:lnTo>
                    <a:close/>
                  </a:path>
                </a:pathLst>
              </a:custGeom>
              <a:solidFill>
                <a:srgbClr val="0096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217" name="Picture 2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87" y="1468"/>
                <a:ext cx="578" cy="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 name="Group 121"/>
            <p:cNvGrpSpPr>
              <a:grpSpLocks/>
            </p:cNvGrpSpPr>
            <p:nvPr/>
          </p:nvGrpSpPr>
          <p:grpSpPr bwMode="auto">
            <a:xfrm>
              <a:off x="1520" y="1886"/>
              <a:ext cx="2" cy="800"/>
              <a:chOff x="1520" y="1886"/>
              <a:chExt cx="2" cy="800"/>
            </a:xfrm>
          </p:grpSpPr>
          <p:sp>
            <p:nvSpPr>
              <p:cNvPr id="215" name="Freeform 96"/>
              <p:cNvSpPr>
                <a:spLocks/>
              </p:cNvSpPr>
              <p:nvPr/>
            </p:nvSpPr>
            <p:spPr bwMode="auto">
              <a:xfrm>
                <a:off x="1520" y="1886"/>
                <a:ext cx="2" cy="800"/>
              </a:xfrm>
              <a:custGeom>
                <a:avLst/>
                <a:gdLst>
                  <a:gd name="T0" fmla="+- 0 1923 1923"/>
                  <a:gd name="T1" fmla="*/ 1923 h 800"/>
                  <a:gd name="T2" fmla="+- 0 2723 1923"/>
                  <a:gd name="T3" fmla="*/ 2723 h 800"/>
                </a:gdLst>
                <a:ahLst/>
                <a:cxnLst>
                  <a:cxn ang="0">
                    <a:pos x="0" y="T1"/>
                  </a:cxn>
                  <a:cxn ang="0">
                    <a:pos x="0" y="T3"/>
                  </a:cxn>
                </a:cxnLst>
                <a:rect l="0" t="0" r="r" b="b"/>
                <a:pathLst>
                  <a:path h="800">
                    <a:moveTo>
                      <a:pt x="0" y="0"/>
                    </a:moveTo>
                    <a:lnTo>
                      <a:pt x="0" y="800"/>
                    </a:lnTo>
                  </a:path>
                </a:pathLst>
              </a:custGeom>
              <a:noFill/>
              <a:ln w="1651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3" name="Group 122"/>
            <p:cNvGrpSpPr>
              <a:grpSpLocks/>
            </p:cNvGrpSpPr>
            <p:nvPr/>
          </p:nvGrpSpPr>
          <p:grpSpPr bwMode="auto">
            <a:xfrm>
              <a:off x="399" y="2731"/>
              <a:ext cx="2177" cy="2"/>
              <a:chOff x="399" y="2731"/>
              <a:chExt cx="2177" cy="2"/>
            </a:xfrm>
          </p:grpSpPr>
          <p:sp>
            <p:nvSpPr>
              <p:cNvPr id="214" name="Freeform 94"/>
              <p:cNvSpPr>
                <a:spLocks/>
              </p:cNvSpPr>
              <p:nvPr/>
            </p:nvSpPr>
            <p:spPr bwMode="auto">
              <a:xfrm>
                <a:off x="399" y="2731"/>
                <a:ext cx="2177" cy="2"/>
              </a:xfrm>
              <a:custGeom>
                <a:avLst/>
                <a:gdLst>
                  <a:gd name="T0" fmla="+- 0 399 399"/>
                  <a:gd name="T1" fmla="*/ T0 w 2177"/>
                  <a:gd name="T2" fmla="+- 0 2576 399"/>
                  <a:gd name="T3" fmla="*/ T2 w 2177"/>
                </a:gdLst>
                <a:ahLst/>
                <a:cxnLst>
                  <a:cxn ang="0">
                    <a:pos x="T1" y="0"/>
                  </a:cxn>
                  <a:cxn ang="0">
                    <a:pos x="T3" y="0"/>
                  </a:cxn>
                </a:cxnLst>
                <a:rect l="0" t="0" r="r" b="b"/>
                <a:pathLst>
                  <a:path w="2177">
                    <a:moveTo>
                      <a:pt x="0" y="0"/>
                    </a:moveTo>
                    <a:lnTo>
                      <a:pt x="2177" y="0"/>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4" name="Group 123"/>
            <p:cNvGrpSpPr>
              <a:grpSpLocks/>
            </p:cNvGrpSpPr>
            <p:nvPr/>
          </p:nvGrpSpPr>
          <p:grpSpPr bwMode="auto">
            <a:xfrm>
              <a:off x="407" y="2739"/>
              <a:ext cx="2" cy="425"/>
              <a:chOff x="407" y="2739"/>
              <a:chExt cx="2" cy="425"/>
            </a:xfrm>
          </p:grpSpPr>
          <p:sp>
            <p:nvSpPr>
              <p:cNvPr id="213" name="Freeform 92"/>
              <p:cNvSpPr>
                <a:spLocks/>
              </p:cNvSpPr>
              <p:nvPr/>
            </p:nvSpPr>
            <p:spPr bwMode="auto">
              <a:xfrm>
                <a:off x="407" y="2739"/>
                <a:ext cx="2" cy="425"/>
              </a:xfrm>
              <a:custGeom>
                <a:avLst/>
                <a:gdLst>
                  <a:gd name="T0" fmla="+- 0 2739 2739"/>
                  <a:gd name="T1" fmla="*/ 2739 h 425"/>
                  <a:gd name="T2" fmla="+- 0 3164 2739"/>
                  <a:gd name="T3" fmla="*/ 3164 h 425"/>
                </a:gdLst>
                <a:ahLst/>
                <a:cxnLst>
                  <a:cxn ang="0">
                    <a:pos x="0" y="T1"/>
                  </a:cxn>
                  <a:cxn ang="0">
                    <a:pos x="0" y="T3"/>
                  </a:cxn>
                </a:cxnLst>
                <a:rect l="0" t="0" r="r" b="b"/>
                <a:pathLst>
                  <a:path h="425">
                    <a:moveTo>
                      <a:pt x="0" y="0"/>
                    </a:moveTo>
                    <a:lnTo>
                      <a:pt x="0" y="425"/>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5" name="Group 124"/>
            <p:cNvGrpSpPr>
              <a:grpSpLocks/>
            </p:cNvGrpSpPr>
            <p:nvPr/>
          </p:nvGrpSpPr>
          <p:grpSpPr bwMode="auto">
            <a:xfrm>
              <a:off x="2568" y="2739"/>
              <a:ext cx="2" cy="425"/>
              <a:chOff x="2568" y="2739"/>
              <a:chExt cx="2" cy="425"/>
            </a:xfrm>
          </p:grpSpPr>
          <p:sp>
            <p:nvSpPr>
              <p:cNvPr id="212" name="Freeform 90"/>
              <p:cNvSpPr>
                <a:spLocks/>
              </p:cNvSpPr>
              <p:nvPr/>
            </p:nvSpPr>
            <p:spPr bwMode="auto">
              <a:xfrm>
                <a:off x="2568" y="2739"/>
                <a:ext cx="2" cy="425"/>
              </a:xfrm>
              <a:custGeom>
                <a:avLst/>
                <a:gdLst>
                  <a:gd name="T0" fmla="+- 0 2739 2739"/>
                  <a:gd name="T1" fmla="*/ 2739 h 425"/>
                  <a:gd name="T2" fmla="+- 0 3164 2739"/>
                  <a:gd name="T3" fmla="*/ 3164 h 425"/>
                </a:gdLst>
                <a:ahLst/>
                <a:cxnLst>
                  <a:cxn ang="0">
                    <a:pos x="0" y="T1"/>
                  </a:cxn>
                  <a:cxn ang="0">
                    <a:pos x="0" y="T3"/>
                  </a:cxn>
                </a:cxnLst>
                <a:rect l="0" t="0" r="r" b="b"/>
                <a:pathLst>
                  <a:path h="425">
                    <a:moveTo>
                      <a:pt x="0" y="0"/>
                    </a:moveTo>
                    <a:lnTo>
                      <a:pt x="0" y="425"/>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6" name="Group 125"/>
            <p:cNvGrpSpPr>
              <a:grpSpLocks/>
            </p:cNvGrpSpPr>
            <p:nvPr/>
          </p:nvGrpSpPr>
          <p:grpSpPr bwMode="auto">
            <a:xfrm>
              <a:off x="399" y="3173"/>
              <a:ext cx="2177" cy="2"/>
              <a:chOff x="399" y="3173"/>
              <a:chExt cx="2177" cy="2"/>
            </a:xfrm>
          </p:grpSpPr>
          <p:sp>
            <p:nvSpPr>
              <p:cNvPr id="211" name="Freeform 88"/>
              <p:cNvSpPr>
                <a:spLocks/>
              </p:cNvSpPr>
              <p:nvPr/>
            </p:nvSpPr>
            <p:spPr bwMode="auto">
              <a:xfrm>
                <a:off x="399" y="3173"/>
                <a:ext cx="2177" cy="2"/>
              </a:xfrm>
              <a:custGeom>
                <a:avLst/>
                <a:gdLst>
                  <a:gd name="T0" fmla="+- 0 399 399"/>
                  <a:gd name="T1" fmla="*/ T0 w 2177"/>
                  <a:gd name="T2" fmla="+- 0 2576 399"/>
                  <a:gd name="T3" fmla="*/ T2 w 2177"/>
                </a:gdLst>
                <a:ahLst/>
                <a:cxnLst>
                  <a:cxn ang="0">
                    <a:pos x="T1" y="0"/>
                  </a:cxn>
                  <a:cxn ang="0">
                    <a:pos x="T3" y="0"/>
                  </a:cxn>
                </a:cxnLst>
                <a:rect l="0" t="0" r="r" b="b"/>
                <a:pathLst>
                  <a:path w="2177">
                    <a:moveTo>
                      <a:pt x="0" y="0"/>
                    </a:moveTo>
                    <a:lnTo>
                      <a:pt x="2177" y="0"/>
                    </a:lnTo>
                  </a:path>
                </a:pathLst>
              </a:custGeom>
              <a:noFill/>
              <a:ln w="11938">
                <a:solidFill>
                  <a:srgbClr val="3031CA"/>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127" name="Group 126"/>
            <p:cNvGrpSpPr>
              <a:grpSpLocks/>
            </p:cNvGrpSpPr>
            <p:nvPr/>
          </p:nvGrpSpPr>
          <p:grpSpPr bwMode="auto">
            <a:xfrm>
              <a:off x="1520" y="9"/>
              <a:ext cx="3626" cy="3390"/>
              <a:chOff x="1520" y="9"/>
              <a:chExt cx="3626" cy="3390"/>
            </a:xfrm>
          </p:grpSpPr>
          <p:sp>
            <p:nvSpPr>
              <p:cNvPr id="200" name="Freeform 86"/>
              <p:cNvSpPr>
                <a:spLocks/>
              </p:cNvSpPr>
              <p:nvPr/>
            </p:nvSpPr>
            <p:spPr bwMode="auto">
              <a:xfrm>
                <a:off x="1520" y="3181"/>
                <a:ext cx="2" cy="218"/>
              </a:xfrm>
              <a:custGeom>
                <a:avLst/>
                <a:gdLst>
                  <a:gd name="T0" fmla="+- 0 3181 3181"/>
                  <a:gd name="T1" fmla="*/ 3181 h 218"/>
                  <a:gd name="T2" fmla="+- 0 3399 3181"/>
                  <a:gd name="T3" fmla="*/ 3399 h 218"/>
                </a:gdLst>
                <a:ahLst/>
                <a:cxnLst>
                  <a:cxn ang="0">
                    <a:pos x="0" y="T1"/>
                  </a:cxn>
                  <a:cxn ang="0">
                    <a:pos x="0" y="T3"/>
                  </a:cxn>
                </a:cxnLst>
                <a:rect l="0" t="0" r="r" b="b"/>
                <a:pathLst>
                  <a:path h="218">
                    <a:moveTo>
                      <a:pt x="0" y="0"/>
                    </a:moveTo>
                    <a:lnTo>
                      <a:pt x="0" y="218"/>
                    </a:lnTo>
                  </a:path>
                </a:pathLst>
              </a:custGeom>
              <a:noFill/>
              <a:ln w="16510">
                <a:solidFill>
                  <a:srgbClr val="0096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201" name="Picture 20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1" y="9"/>
                <a:ext cx="2165" cy="44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2" name="Picture 2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63" y="158"/>
                <a:ext cx="964"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3" name="Picture 20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1" y="686"/>
                <a:ext cx="2165" cy="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 name="Picture 20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56" y="846"/>
                <a:ext cx="11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 name="Picture 20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79" y="840"/>
                <a:ext cx="64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 name="Picture 20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1" y="1362"/>
                <a:ext cx="2165" cy="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 name="Picture 20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146" y="1509"/>
                <a:ext cx="371"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 name="Picture 20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11" y="1503"/>
                <a:ext cx="251"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 name="Picture 20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99" y="1506"/>
                <a:ext cx="93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0" name="Picture 20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81" y="2039"/>
                <a:ext cx="2165"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8" name="Group 127"/>
            <p:cNvGrpSpPr>
              <a:grpSpLocks/>
            </p:cNvGrpSpPr>
            <p:nvPr/>
          </p:nvGrpSpPr>
          <p:grpSpPr bwMode="auto">
            <a:xfrm>
              <a:off x="390" y="2194"/>
              <a:ext cx="4822" cy="1656"/>
              <a:chOff x="390" y="2194"/>
              <a:chExt cx="4822" cy="1656"/>
            </a:xfrm>
          </p:grpSpPr>
          <p:sp>
            <p:nvSpPr>
              <p:cNvPr id="167" name="Freeform 74"/>
              <p:cNvSpPr>
                <a:spLocks/>
              </p:cNvSpPr>
              <p:nvPr/>
            </p:nvSpPr>
            <p:spPr bwMode="auto">
              <a:xfrm>
                <a:off x="3304" y="2194"/>
                <a:ext cx="657" cy="182"/>
              </a:xfrm>
              <a:custGeom>
                <a:avLst/>
                <a:gdLst>
                  <a:gd name="T0" fmla="+- 0 3354 3304"/>
                  <a:gd name="T1" fmla="*/ T0 w 657"/>
                  <a:gd name="T2" fmla="+- 0 2328 2194"/>
                  <a:gd name="T3" fmla="*/ 2328 h 182"/>
                  <a:gd name="T4" fmla="+- 0 3304 3304"/>
                  <a:gd name="T5" fmla="*/ T4 w 657"/>
                  <a:gd name="T6" fmla="+- 0 2328 2194"/>
                  <a:gd name="T7" fmla="*/ 2328 h 182"/>
                  <a:gd name="T8" fmla="+- 0 3304 3304"/>
                  <a:gd name="T9" fmla="*/ T8 w 657"/>
                  <a:gd name="T10" fmla="+- 0 2332 2194"/>
                  <a:gd name="T11" fmla="*/ 2332 h 182"/>
                  <a:gd name="T12" fmla="+- 0 3354 3304"/>
                  <a:gd name="T13" fmla="*/ T12 w 657"/>
                  <a:gd name="T14" fmla="+- 0 2332 2194"/>
                  <a:gd name="T15" fmla="*/ 2332 h 182"/>
                  <a:gd name="T16" fmla="+- 0 3354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50" y="134"/>
                    </a:moveTo>
                    <a:lnTo>
                      <a:pt x="0" y="134"/>
                    </a:lnTo>
                    <a:lnTo>
                      <a:pt x="0" y="138"/>
                    </a:lnTo>
                    <a:lnTo>
                      <a:pt x="50" y="138"/>
                    </a:lnTo>
                    <a:lnTo>
                      <a:pt x="50"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8" name="Freeform 73"/>
              <p:cNvSpPr>
                <a:spLocks/>
              </p:cNvSpPr>
              <p:nvPr/>
            </p:nvSpPr>
            <p:spPr bwMode="auto">
              <a:xfrm>
                <a:off x="3304" y="2194"/>
                <a:ext cx="657" cy="182"/>
              </a:xfrm>
              <a:custGeom>
                <a:avLst/>
                <a:gdLst>
                  <a:gd name="T0" fmla="+- 0 3355 3304"/>
                  <a:gd name="T1" fmla="*/ T0 w 657"/>
                  <a:gd name="T2" fmla="+- 0 2221 2194"/>
                  <a:gd name="T3" fmla="*/ 2221 h 182"/>
                  <a:gd name="T4" fmla="+- 0 3334 3304"/>
                  <a:gd name="T5" fmla="*/ T4 w 657"/>
                  <a:gd name="T6" fmla="+- 0 2221 2194"/>
                  <a:gd name="T7" fmla="*/ 2221 h 182"/>
                  <a:gd name="T8" fmla="+- 0 3390 3304"/>
                  <a:gd name="T9" fmla="*/ T8 w 657"/>
                  <a:gd name="T10" fmla="+- 0 2332 2194"/>
                  <a:gd name="T11" fmla="*/ 2332 h 182"/>
                  <a:gd name="T12" fmla="+- 0 3393 3304"/>
                  <a:gd name="T13" fmla="*/ T12 w 657"/>
                  <a:gd name="T14" fmla="+- 0 2332 2194"/>
                  <a:gd name="T15" fmla="*/ 2332 h 182"/>
                  <a:gd name="T16" fmla="+- 0 3408 3304"/>
                  <a:gd name="T17" fmla="*/ T16 w 657"/>
                  <a:gd name="T18" fmla="+- 0 2303 2194"/>
                  <a:gd name="T19" fmla="*/ 2303 h 182"/>
                  <a:gd name="T20" fmla="+- 0 3397 3304"/>
                  <a:gd name="T21" fmla="*/ T20 w 657"/>
                  <a:gd name="T22" fmla="+- 0 2303 2194"/>
                  <a:gd name="T23" fmla="*/ 2303 h 182"/>
                  <a:gd name="T24" fmla="+- 0 3355 3304"/>
                  <a:gd name="T25" fmla="*/ T24 w 657"/>
                  <a:gd name="T26" fmla="+- 0 2221 2194"/>
                  <a:gd name="T27" fmla="*/ 2221 h 182"/>
                </a:gdLst>
                <a:ahLst/>
                <a:cxnLst>
                  <a:cxn ang="0">
                    <a:pos x="T1" y="T3"/>
                  </a:cxn>
                  <a:cxn ang="0">
                    <a:pos x="T5" y="T7"/>
                  </a:cxn>
                  <a:cxn ang="0">
                    <a:pos x="T9" y="T11"/>
                  </a:cxn>
                  <a:cxn ang="0">
                    <a:pos x="T13" y="T15"/>
                  </a:cxn>
                  <a:cxn ang="0">
                    <a:pos x="T17" y="T19"/>
                  </a:cxn>
                  <a:cxn ang="0">
                    <a:pos x="T21" y="T23"/>
                  </a:cxn>
                  <a:cxn ang="0">
                    <a:pos x="T25" y="T27"/>
                  </a:cxn>
                </a:cxnLst>
                <a:rect l="0" t="0" r="r" b="b"/>
                <a:pathLst>
                  <a:path w="657" h="182">
                    <a:moveTo>
                      <a:pt x="51" y="27"/>
                    </a:moveTo>
                    <a:lnTo>
                      <a:pt x="30" y="27"/>
                    </a:lnTo>
                    <a:lnTo>
                      <a:pt x="86" y="138"/>
                    </a:lnTo>
                    <a:lnTo>
                      <a:pt x="89" y="138"/>
                    </a:lnTo>
                    <a:lnTo>
                      <a:pt x="104" y="109"/>
                    </a:lnTo>
                    <a:lnTo>
                      <a:pt x="93" y="109"/>
                    </a:lnTo>
                    <a:lnTo>
                      <a:pt x="5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9" name="Freeform 72"/>
              <p:cNvSpPr>
                <a:spLocks/>
              </p:cNvSpPr>
              <p:nvPr/>
            </p:nvSpPr>
            <p:spPr bwMode="auto">
              <a:xfrm>
                <a:off x="3304" y="2194"/>
                <a:ext cx="657" cy="182"/>
              </a:xfrm>
              <a:custGeom>
                <a:avLst/>
                <a:gdLst>
                  <a:gd name="T0" fmla="+- 0 3490 3304"/>
                  <a:gd name="T1" fmla="*/ T0 w 657"/>
                  <a:gd name="T2" fmla="+- 0 2328 2194"/>
                  <a:gd name="T3" fmla="*/ 2328 h 182"/>
                  <a:gd name="T4" fmla="+- 0 3429 3304"/>
                  <a:gd name="T5" fmla="*/ T4 w 657"/>
                  <a:gd name="T6" fmla="+- 0 2328 2194"/>
                  <a:gd name="T7" fmla="*/ 2328 h 182"/>
                  <a:gd name="T8" fmla="+- 0 3429 3304"/>
                  <a:gd name="T9" fmla="*/ T8 w 657"/>
                  <a:gd name="T10" fmla="+- 0 2332 2194"/>
                  <a:gd name="T11" fmla="*/ 2332 h 182"/>
                  <a:gd name="T12" fmla="+- 0 3490 3304"/>
                  <a:gd name="T13" fmla="*/ T12 w 657"/>
                  <a:gd name="T14" fmla="+- 0 2332 2194"/>
                  <a:gd name="T15" fmla="*/ 2332 h 182"/>
                  <a:gd name="T16" fmla="+- 0 3490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186" y="134"/>
                    </a:moveTo>
                    <a:lnTo>
                      <a:pt x="125" y="134"/>
                    </a:lnTo>
                    <a:lnTo>
                      <a:pt x="125" y="138"/>
                    </a:lnTo>
                    <a:lnTo>
                      <a:pt x="186" y="138"/>
                    </a:lnTo>
                    <a:lnTo>
                      <a:pt x="186"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0" name="Freeform 71"/>
              <p:cNvSpPr>
                <a:spLocks/>
              </p:cNvSpPr>
              <p:nvPr/>
            </p:nvSpPr>
            <p:spPr bwMode="auto">
              <a:xfrm>
                <a:off x="3304" y="2194"/>
                <a:ext cx="657" cy="182"/>
              </a:xfrm>
              <a:custGeom>
                <a:avLst/>
                <a:gdLst>
                  <a:gd name="T0" fmla="+- 0 3345 3304"/>
                  <a:gd name="T1" fmla="*/ T0 w 657"/>
                  <a:gd name="T2" fmla="+- 0 2200 2194"/>
                  <a:gd name="T3" fmla="*/ 2200 h 182"/>
                  <a:gd name="T4" fmla="+- 0 3304 3304"/>
                  <a:gd name="T5" fmla="*/ T4 w 657"/>
                  <a:gd name="T6" fmla="+- 0 2200 2194"/>
                  <a:gd name="T7" fmla="*/ 2200 h 182"/>
                  <a:gd name="T8" fmla="+- 0 3304 3304"/>
                  <a:gd name="T9" fmla="*/ T8 w 657"/>
                  <a:gd name="T10" fmla="+- 0 2204 2194"/>
                  <a:gd name="T11" fmla="*/ 2204 h 182"/>
                  <a:gd name="T12" fmla="+- 0 3310 3304"/>
                  <a:gd name="T13" fmla="*/ T12 w 657"/>
                  <a:gd name="T14" fmla="+- 0 2204 2194"/>
                  <a:gd name="T15" fmla="*/ 2204 h 182"/>
                  <a:gd name="T16" fmla="+- 0 3314 3304"/>
                  <a:gd name="T17" fmla="*/ T16 w 657"/>
                  <a:gd name="T18" fmla="+- 0 2204 2194"/>
                  <a:gd name="T19" fmla="*/ 2204 h 182"/>
                  <a:gd name="T20" fmla="+- 0 3324 3304"/>
                  <a:gd name="T21" fmla="*/ T20 w 657"/>
                  <a:gd name="T22" fmla="+- 0 2317 2194"/>
                  <a:gd name="T23" fmla="*/ 2317 h 182"/>
                  <a:gd name="T24" fmla="+- 0 3323 3304"/>
                  <a:gd name="T25" fmla="*/ T24 w 657"/>
                  <a:gd name="T26" fmla="+- 0 2321 2194"/>
                  <a:gd name="T27" fmla="*/ 2321 h 182"/>
                  <a:gd name="T28" fmla="+- 0 3319 3304"/>
                  <a:gd name="T29" fmla="*/ T28 w 657"/>
                  <a:gd name="T30" fmla="+- 0 2327 2194"/>
                  <a:gd name="T31" fmla="*/ 2327 h 182"/>
                  <a:gd name="T32" fmla="+- 0 3315 3304"/>
                  <a:gd name="T33" fmla="*/ T32 w 657"/>
                  <a:gd name="T34" fmla="+- 0 2328 2194"/>
                  <a:gd name="T35" fmla="*/ 2328 h 182"/>
                  <a:gd name="T36" fmla="+- 0 3343 3304"/>
                  <a:gd name="T37" fmla="*/ T36 w 657"/>
                  <a:gd name="T38" fmla="+- 0 2328 2194"/>
                  <a:gd name="T39" fmla="*/ 2328 h 182"/>
                  <a:gd name="T40" fmla="+- 0 3339 3304"/>
                  <a:gd name="T41" fmla="*/ T40 w 657"/>
                  <a:gd name="T42" fmla="+- 0 2327 2194"/>
                  <a:gd name="T43" fmla="*/ 2327 h 182"/>
                  <a:gd name="T44" fmla="+- 0 3335 3304"/>
                  <a:gd name="T45" fmla="*/ T44 w 657"/>
                  <a:gd name="T46" fmla="+- 0 2322 2194"/>
                  <a:gd name="T47" fmla="*/ 2322 h 182"/>
                  <a:gd name="T48" fmla="+- 0 3334 3304"/>
                  <a:gd name="T49" fmla="*/ T48 w 657"/>
                  <a:gd name="T50" fmla="+- 0 2317 2194"/>
                  <a:gd name="T51" fmla="*/ 2317 h 182"/>
                  <a:gd name="T52" fmla="+- 0 3334 3304"/>
                  <a:gd name="T53" fmla="*/ T52 w 657"/>
                  <a:gd name="T54" fmla="+- 0 2221 2194"/>
                  <a:gd name="T55" fmla="*/ 2221 h 182"/>
                  <a:gd name="T56" fmla="+- 0 3355 3304"/>
                  <a:gd name="T57" fmla="*/ T56 w 657"/>
                  <a:gd name="T58" fmla="+- 0 2221 2194"/>
                  <a:gd name="T59" fmla="*/ 2221 h 182"/>
                  <a:gd name="T60" fmla="+- 0 3345 3304"/>
                  <a:gd name="T61" fmla="*/ T60 w 657"/>
                  <a:gd name="T62" fmla="+- 0 2200 2194"/>
                  <a:gd name="T63" fmla="*/ 220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7" h="182">
                    <a:moveTo>
                      <a:pt x="41" y="6"/>
                    </a:moveTo>
                    <a:lnTo>
                      <a:pt x="0" y="6"/>
                    </a:lnTo>
                    <a:lnTo>
                      <a:pt x="0" y="10"/>
                    </a:lnTo>
                    <a:lnTo>
                      <a:pt x="6" y="10"/>
                    </a:lnTo>
                    <a:lnTo>
                      <a:pt x="10" y="10"/>
                    </a:lnTo>
                    <a:lnTo>
                      <a:pt x="20" y="123"/>
                    </a:lnTo>
                    <a:lnTo>
                      <a:pt x="19" y="127"/>
                    </a:lnTo>
                    <a:lnTo>
                      <a:pt x="15" y="133"/>
                    </a:lnTo>
                    <a:lnTo>
                      <a:pt x="11" y="134"/>
                    </a:lnTo>
                    <a:lnTo>
                      <a:pt x="39" y="134"/>
                    </a:lnTo>
                    <a:lnTo>
                      <a:pt x="35" y="133"/>
                    </a:lnTo>
                    <a:lnTo>
                      <a:pt x="31" y="128"/>
                    </a:lnTo>
                    <a:lnTo>
                      <a:pt x="30" y="123"/>
                    </a:lnTo>
                    <a:lnTo>
                      <a:pt x="30" y="27"/>
                    </a:lnTo>
                    <a:lnTo>
                      <a:pt x="51" y="27"/>
                    </a:lnTo>
                    <a:lnTo>
                      <a:pt x="41"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1" name="Freeform 70"/>
              <p:cNvSpPr>
                <a:spLocks/>
              </p:cNvSpPr>
              <p:nvPr/>
            </p:nvSpPr>
            <p:spPr bwMode="auto">
              <a:xfrm>
                <a:off x="3304" y="2194"/>
                <a:ext cx="657" cy="182"/>
              </a:xfrm>
              <a:custGeom>
                <a:avLst/>
                <a:gdLst>
                  <a:gd name="T0" fmla="+- 0 3470 3304"/>
                  <a:gd name="T1" fmla="*/ T0 w 657"/>
                  <a:gd name="T2" fmla="+- 0 2221 2194"/>
                  <a:gd name="T3" fmla="*/ 2221 h 182"/>
                  <a:gd name="T4" fmla="+- 0 3449 3304"/>
                  <a:gd name="T5" fmla="*/ T4 w 657"/>
                  <a:gd name="T6" fmla="+- 0 2221 2194"/>
                  <a:gd name="T7" fmla="*/ 2221 h 182"/>
                  <a:gd name="T8" fmla="+- 0 3449 3304"/>
                  <a:gd name="T9" fmla="*/ T8 w 657"/>
                  <a:gd name="T10" fmla="+- 0 2317 2194"/>
                  <a:gd name="T11" fmla="*/ 2317 h 182"/>
                  <a:gd name="T12" fmla="+- 0 3448 3304"/>
                  <a:gd name="T13" fmla="*/ T12 w 657"/>
                  <a:gd name="T14" fmla="+- 0 2321 2194"/>
                  <a:gd name="T15" fmla="*/ 2321 h 182"/>
                  <a:gd name="T16" fmla="+- 0 3444 3304"/>
                  <a:gd name="T17" fmla="*/ T16 w 657"/>
                  <a:gd name="T18" fmla="+- 0 2327 2194"/>
                  <a:gd name="T19" fmla="*/ 2327 h 182"/>
                  <a:gd name="T20" fmla="+- 0 3440 3304"/>
                  <a:gd name="T21" fmla="*/ T20 w 657"/>
                  <a:gd name="T22" fmla="+- 0 2328 2194"/>
                  <a:gd name="T23" fmla="*/ 2328 h 182"/>
                  <a:gd name="T24" fmla="+- 0 3480 3304"/>
                  <a:gd name="T25" fmla="*/ T24 w 657"/>
                  <a:gd name="T26" fmla="+- 0 2328 2194"/>
                  <a:gd name="T27" fmla="*/ 2328 h 182"/>
                  <a:gd name="T28" fmla="+- 0 3475 3304"/>
                  <a:gd name="T29" fmla="*/ T28 w 657"/>
                  <a:gd name="T30" fmla="+- 0 2327 2194"/>
                  <a:gd name="T31" fmla="*/ 2327 h 182"/>
                  <a:gd name="T32" fmla="+- 0 3471 3304"/>
                  <a:gd name="T33" fmla="*/ T32 w 657"/>
                  <a:gd name="T34" fmla="+- 0 2322 2194"/>
                  <a:gd name="T35" fmla="*/ 2322 h 182"/>
                  <a:gd name="T36" fmla="+- 0 3470 3304"/>
                  <a:gd name="T37" fmla="*/ T36 w 657"/>
                  <a:gd name="T38" fmla="+- 0 2317 2194"/>
                  <a:gd name="T39" fmla="*/ 2317 h 182"/>
                  <a:gd name="T40" fmla="+- 0 3470 3304"/>
                  <a:gd name="T41" fmla="*/ T40 w 657"/>
                  <a:gd name="T42" fmla="+- 0 2221 2194"/>
                  <a:gd name="T43" fmla="*/ 2221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657" h="182">
                    <a:moveTo>
                      <a:pt x="166" y="27"/>
                    </a:moveTo>
                    <a:lnTo>
                      <a:pt x="145" y="27"/>
                    </a:lnTo>
                    <a:lnTo>
                      <a:pt x="145" y="123"/>
                    </a:lnTo>
                    <a:lnTo>
                      <a:pt x="144" y="127"/>
                    </a:lnTo>
                    <a:lnTo>
                      <a:pt x="140" y="133"/>
                    </a:lnTo>
                    <a:lnTo>
                      <a:pt x="136" y="134"/>
                    </a:lnTo>
                    <a:lnTo>
                      <a:pt x="176" y="134"/>
                    </a:lnTo>
                    <a:lnTo>
                      <a:pt x="171" y="133"/>
                    </a:lnTo>
                    <a:lnTo>
                      <a:pt x="167" y="128"/>
                    </a:lnTo>
                    <a:lnTo>
                      <a:pt x="166" y="123"/>
                    </a:lnTo>
                    <a:lnTo>
                      <a:pt x="166"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2" name="Freeform 69"/>
              <p:cNvSpPr>
                <a:spLocks/>
              </p:cNvSpPr>
              <p:nvPr/>
            </p:nvSpPr>
            <p:spPr bwMode="auto">
              <a:xfrm>
                <a:off x="3304" y="2194"/>
                <a:ext cx="657" cy="182"/>
              </a:xfrm>
              <a:custGeom>
                <a:avLst/>
                <a:gdLst>
                  <a:gd name="T0" fmla="+- 0 3490 3304"/>
                  <a:gd name="T1" fmla="*/ T0 w 657"/>
                  <a:gd name="T2" fmla="+- 0 2200 2194"/>
                  <a:gd name="T3" fmla="*/ 2200 h 182"/>
                  <a:gd name="T4" fmla="+- 0 3449 3304"/>
                  <a:gd name="T5" fmla="*/ T4 w 657"/>
                  <a:gd name="T6" fmla="+- 0 2200 2194"/>
                  <a:gd name="T7" fmla="*/ 2200 h 182"/>
                  <a:gd name="T8" fmla="+- 0 3397 3304"/>
                  <a:gd name="T9" fmla="*/ T8 w 657"/>
                  <a:gd name="T10" fmla="+- 0 2303 2194"/>
                  <a:gd name="T11" fmla="*/ 2303 h 182"/>
                  <a:gd name="T12" fmla="+- 0 3408 3304"/>
                  <a:gd name="T13" fmla="*/ T12 w 657"/>
                  <a:gd name="T14" fmla="+- 0 2303 2194"/>
                  <a:gd name="T15" fmla="*/ 2303 h 182"/>
                  <a:gd name="T16" fmla="+- 0 3449 3304"/>
                  <a:gd name="T17" fmla="*/ T16 w 657"/>
                  <a:gd name="T18" fmla="+- 0 2221 2194"/>
                  <a:gd name="T19" fmla="*/ 2221 h 182"/>
                  <a:gd name="T20" fmla="+- 0 3470 3304"/>
                  <a:gd name="T21" fmla="*/ T20 w 657"/>
                  <a:gd name="T22" fmla="+- 0 2221 2194"/>
                  <a:gd name="T23" fmla="*/ 2221 h 182"/>
                  <a:gd name="T24" fmla="+- 0 3470 3304"/>
                  <a:gd name="T25" fmla="*/ T24 w 657"/>
                  <a:gd name="T26" fmla="+- 0 2216 2194"/>
                  <a:gd name="T27" fmla="*/ 2216 h 182"/>
                  <a:gd name="T28" fmla="+- 0 3470 3304"/>
                  <a:gd name="T29" fmla="*/ T28 w 657"/>
                  <a:gd name="T30" fmla="+- 0 2211 2194"/>
                  <a:gd name="T31" fmla="*/ 2211 h 182"/>
                  <a:gd name="T32" fmla="+- 0 3475 3304"/>
                  <a:gd name="T33" fmla="*/ T32 w 657"/>
                  <a:gd name="T34" fmla="+- 0 2205 2194"/>
                  <a:gd name="T35" fmla="*/ 2205 h 182"/>
                  <a:gd name="T36" fmla="+- 0 3479 3304"/>
                  <a:gd name="T37" fmla="*/ T36 w 657"/>
                  <a:gd name="T38" fmla="+- 0 2204 2194"/>
                  <a:gd name="T39" fmla="*/ 2204 h 182"/>
                  <a:gd name="T40" fmla="+- 0 3490 3304"/>
                  <a:gd name="T41" fmla="*/ T40 w 657"/>
                  <a:gd name="T42" fmla="+- 0 2204 2194"/>
                  <a:gd name="T43" fmla="*/ 2204 h 182"/>
                  <a:gd name="T44" fmla="+- 0 3490 3304"/>
                  <a:gd name="T45" fmla="*/ T44 w 657"/>
                  <a:gd name="T46" fmla="+- 0 2200 2194"/>
                  <a:gd name="T47" fmla="*/ 220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57" h="182">
                    <a:moveTo>
                      <a:pt x="186" y="6"/>
                    </a:moveTo>
                    <a:lnTo>
                      <a:pt x="145" y="6"/>
                    </a:lnTo>
                    <a:lnTo>
                      <a:pt x="93" y="109"/>
                    </a:lnTo>
                    <a:lnTo>
                      <a:pt x="104" y="109"/>
                    </a:lnTo>
                    <a:lnTo>
                      <a:pt x="145" y="27"/>
                    </a:lnTo>
                    <a:lnTo>
                      <a:pt x="166" y="27"/>
                    </a:lnTo>
                    <a:lnTo>
                      <a:pt x="166" y="22"/>
                    </a:lnTo>
                    <a:lnTo>
                      <a:pt x="166" y="17"/>
                    </a:lnTo>
                    <a:lnTo>
                      <a:pt x="171" y="11"/>
                    </a:lnTo>
                    <a:lnTo>
                      <a:pt x="175" y="10"/>
                    </a:lnTo>
                    <a:lnTo>
                      <a:pt x="186" y="10"/>
                    </a:lnTo>
                    <a:lnTo>
                      <a:pt x="18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3" name="Freeform 68"/>
              <p:cNvSpPr>
                <a:spLocks/>
              </p:cNvSpPr>
              <p:nvPr/>
            </p:nvSpPr>
            <p:spPr bwMode="auto">
              <a:xfrm>
                <a:off x="3304" y="2194"/>
                <a:ext cx="657" cy="182"/>
              </a:xfrm>
              <a:custGeom>
                <a:avLst/>
                <a:gdLst>
                  <a:gd name="T0" fmla="+- 0 3564 3304"/>
                  <a:gd name="T1" fmla="*/ T0 w 657"/>
                  <a:gd name="T2" fmla="+- 0 2240 2194"/>
                  <a:gd name="T3" fmla="*/ 2240 h 182"/>
                  <a:gd name="T4" fmla="+- 0 3541 3304"/>
                  <a:gd name="T5" fmla="*/ T4 w 657"/>
                  <a:gd name="T6" fmla="+- 0 2240 2194"/>
                  <a:gd name="T7" fmla="*/ 2240 h 182"/>
                  <a:gd name="T8" fmla="+- 0 3533 3304"/>
                  <a:gd name="T9" fmla="*/ T8 w 657"/>
                  <a:gd name="T10" fmla="+- 0 2242 2194"/>
                  <a:gd name="T11" fmla="*/ 2242 h 182"/>
                  <a:gd name="T12" fmla="+- 0 3519 3304"/>
                  <a:gd name="T13" fmla="*/ T12 w 657"/>
                  <a:gd name="T14" fmla="+- 0 2250 2194"/>
                  <a:gd name="T15" fmla="*/ 2250 h 182"/>
                  <a:gd name="T16" fmla="+- 0 3513 3304"/>
                  <a:gd name="T17" fmla="*/ T16 w 657"/>
                  <a:gd name="T18" fmla="+- 0 2256 2194"/>
                  <a:gd name="T19" fmla="*/ 2256 h 182"/>
                  <a:gd name="T20" fmla="+- 0 3504 3304"/>
                  <a:gd name="T21" fmla="*/ T20 w 657"/>
                  <a:gd name="T22" fmla="+- 0 2272 2194"/>
                  <a:gd name="T23" fmla="*/ 2272 h 182"/>
                  <a:gd name="T24" fmla="+- 0 3502 3304"/>
                  <a:gd name="T25" fmla="*/ T24 w 657"/>
                  <a:gd name="T26" fmla="+- 0 2280 2194"/>
                  <a:gd name="T27" fmla="*/ 2280 h 182"/>
                  <a:gd name="T28" fmla="+- 0 3502 3304"/>
                  <a:gd name="T29" fmla="*/ T28 w 657"/>
                  <a:gd name="T30" fmla="+- 0 2299 2194"/>
                  <a:gd name="T31" fmla="*/ 2299 h 182"/>
                  <a:gd name="T32" fmla="+- 0 3505 3304"/>
                  <a:gd name="T33" fmla="*/ T32 w 657"/>
                  <a:gd name="T34" fmla="+- 0 2310 2194"/>
                  <a:gd name="T35" fmla="*/ 2310 h 182"/>
                  <a:gd name="T36" fmla="+- 0 3522 3304"/>
                  <a:gd name="T37" fmla="*/ T36 w 657"/>
                  <a:gd name="T38" fmla="+- 0 2329 2194"/>
                  <a:gd name="T39" fmla="*/ 2329 h 182"/>
                  <a:gd name="T40" fmla="+- 0 3533 3304"/>
                  <a:gd name="T41" fmla="*/ T40 w 657"/>
                  <a:gd name="T42" fmla="+- 0 2335 2194"/>
                  <a:gd name="T43" fmla="*/ 2335 h 182"/>
                  <a:gd name="T44" fmla="+- 0 3557 3304"/>
                  <a:gd name="T45" fmla="*/ T44 w 657"/>
                  <a:gd name="T46" fmla="+- 0 2335 2194"/>
                  <a:gd name="T47" fmla="*/ 2335 h 182"/>
                  <a:gd name="T48" fmla="+- 0 3565 3304"/>
                  <a:gd name="T49" fmla="*/ T48 w 657"/>
                  <a:gd name="T50" fmla="+- 0 2333 2194"/>
                  <a:gd name="T51" fmla="*/ 2333 h 182"/>
                  <a:gd name="T52" fmla="+- 0 3574 3304"/>
                  <a:gd name="T53" fmla="*/ T52 w 657"/>
                  <a:gd name="T54" fmla="+- 0 2328 2194"/>
                  <a:gd name="T55" fmla="*/ 2328 h 182"/>
                  <a:gd name="T56" fmla="+- 0 3543 3304"/>
                  <a:gd name="T57" fmla="*/ T56 w 657"/>
                  <a:gd name="T58" fmla="+- 0 2328 2194"/>
                  <a:gd name="T59" fmla="*/ 2328 h 182"/>
                  <a:gd name="T60" fmla="+- 0 3536 3304"/>
                  <a:gd name="T61" fmla="*/ T60 w 657"/>
                  <a:gd name="T62" fmla="+- 0 2323 2194"/>
                  <a:gd name="T63" fmla="*/ 2323 h 182"/>
                  <a:gd name="T64" fmla="+- 0 3525 3304"/>
                  <a:gd name="T65" fmla="*/ T64 w 657"/>
                  <a:gd name="T66" fmla="+- 0 2304 2194"/>
                  <a:gd name="T67" fmla="*/ 2304 h 182"/>
                  <a:gd name="T68" fmla="+- 0 3522 3304"/>
                  <a:gd name="T69" fmla="*/ T68 w 657"/>
                  <a:gd name="T70" fmla="+- 0 2294 2194"/>
                  <a:gd name="T71" fmla="*/ 2294 h 182"/>
                  <a:gd name="T72" fmla="+- 0 3522 3304"/>
                  <a:gd name="T73" fmla="*/ T72 w 657"/>
                  <a:gd name="T74" fmla="+- 0 2272 2194"/>
                  <a:gd name="T75" fmla="*/ 2272 h 182"/>
                  <a:gd name="T76" fmla="+- 0 3523 3304"/>
                  <a:gd name="T77" fmla="*/ T76 w 657"/>
                  <a:gd name="T78" fmla="+- 0 2265 2194"/>
                  <a:gd name="T79" fmla="*/ 2265 h 182"/>
                  <a:gd name="T80" fmla="+- 0 3528 3304"/>
                  <a:gd name="T81" fmla="*/ T80 w 657"/>
                  <a:gd name="T82" fmla="+- 0 2255 2194"/>
                  <a:gd name="T83" fmla="*/ 2255 h 182"/>
                  <a:gd name="T84" fmla="+- 0 3531 3304"/>
                  <a:gd name="T85" fmla="*/ T84 w 657"/>
                  <a:gd name="T86" fmla="+- 0 2252 2194"/>
                  <a:gd name="T87" fmla="*/ 2252 h 182"/>
                  <a:gd name="T88" fmla="+- 0 3538 3304"/>
                  <a:gd name="T89" fmla="*/ T88 w 657"/>
                  <a:gd name="T90" fmla="+- 0 2248 2194"/>
                  <a:gd name="T91" fmla="*/ 2248 h 182"/>
                  <a:gd name="T92" fmla="+- 0 3542 3304"/>
                  <a:gd name="T93" fmla="*/ T92 w 657"/>
                  <a:gd name="T94" fmla="+- 0 2247 2194"/>
                  <a:gd name="T95" fmla="*/ 2247 h 182"/>
                  <a:gd name="T96" fmla="+- 0 3577 3304"/>
                  <a:gd name="T97" fmla="*/ T96 w 657"/>
                  <a:gd name="T98" fmla="+- 0 2247 2194"/>
                  <a:gd name="T99" fmla="*/ 2247 h 182"/>
                  <a:gd name="T100" fmla="+- 0 3576 3304"/>
                  <a:gd name="T101" fmla="*/ T100 w 657"/>
                  <a:gd name="T102" fmla="+- 0 2245 2194"/>
                  <a:gd name="T103" fmla="*/ 2245 h 182"/>
                  <a:gd name="T104" fmla="+- 0 3564 3304"/>
                  <a:gd name="T105" fmla="*/ T104 w 657"/>
                  <a:gd name="T106" fmla="+- 0 2240 2194"/>
                  <a:gd name="T107" fmla="*/ 224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657" h="182">
                    <a:moveTo>
                      <a:pt x="260" y="46"/>
                    </a:moveTo>
                    <a:lnTo>
                      <a:pt x="237" y="46"/>
                    </a:lnTo>
                    <a:lnTo>
                      <a:pt x="229" y="48"/>
                    </a:lnTo>
                    <a:lnTo>
                      <a:pt x="215" y="56"/>
                    </a:lnTo>
                    <a:lnTo>
                      <a:pt x="209" y="62"/>
                    </a:lnTo>
                    <a:lnTo>
                      <a:pt x="200" y="78"/>
                    </a:lnTo>
                    <a:lnTo>
                      <a:pt x="198" y="86"/>
                    </a:lnTo>
                    <a:lnTo>
                      <a:pt x="198" y="105"/>
                    </a:lnTo>
                    <a:lnTo>
                      <a:pt x="201" y="116"/>
                    </a:lnTo>
                    <a:lnTo>
                      <a:pt x="218" y="135"/>
                    </a:lnTo>
                    <a:lnTo>
                      <a:pt x="229" y="141"/>
                    </a:lnTo>
                    <a:lnTo>
                      <a:pt x="253" y="141"/>
                    </a:lnTo>
                    <a:lnTo>
                      <a:pt x="261" y="139"/>
                    </a:lnTo>
                    <a:lnTo>
                      <a:pt x="270" y="134"/>
                    </a:lnTo>
                    <a:lnTo>
                      <a:pt x="239" y="134"/>
                    </a:lnTo>
                    <a:lnTo>
                      <a:pt x="232" y="129"/>
                    </a:lnTo>
                    <a:lnTo>
                      <a:pt x="221" y="110"/>
                    </a:lnTo>
                    <a:lnTo>
                      <a:pt x="218" y="100"/>
                    </a:lnTo>
                    <a:lnTo>
                      <a:pt x="218" y="78"/>
                    </a:lnTo>
                    <a:lnTo>
                      <a:pt x="219" y="71"/>
                    </a:lnTo>
                    <a:lnTo>
                      <a:pt x="224" y="61"/>
                    </a:lnTo>
                    <a:lnTo>
                      <a:pt x="227" y="58"/>
                    </a:lnTo>
                    <a:lnTo>
                      <a:pt x="234" y="54"/>
                    </a:lnTo>
                    <a:lnTo>
                      <a:pt x="238" y="53"/>
                    </a:lnTo>
                    <a:lnTo>
                      <a:pt x="273" y="53"/>
                    </a:lnTo>
                    <a:lnTo>
                      <a:pt x="272" y="51"/>
                    </a:lnTo>
                    <a:lnTo>
                      <a:pt x="260"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4" name="Freeform 67"/>
              <p:cNvSpPr>
                <a:spLocks/>
              </p:cNvSpPr>
              <p:nvPr/>
            </p:nvSpPr>
            <p:spPr bwMode="auto">
              <a:xfrm>
                <a:off x="3304" y="2194"/>
                <a:ext cx="657" cy="182"/>
              </a:xfrm>
              <a:custGeom>
                <a:avLst/>
                <a:gdLst>
                  <a:gd name="T0" fmla="+- 0 3577 3304"/>
                  <a:gd name="T1" fmla="*/ T0 w 657"/>
                  <a:gd name="T2" fmla="+- 0 2247 2194"/>
                  <a:gd name="T3" fmla="*/ 2247 h 182"/>
                  <a:gd name="T4" fmla="+- 0 3554 3304"/>
                  <a:gd name="T5" fmla="*/ T4 w 657"/>
                  <a:gd name="T6" fmla="+- 0 2247 2194"/>
                  <a:gd name="T7" fmla="*/ 2247 h 182"/>
                  <a:gd name="T8" fmla="+- 0 3560 3304"/>
                  <a:gd name="T9" fmla="*/ T8 w 657"/>
                  <a:gd name="T10" fmla="+- 0 2250 2194"/>
                  <a:gd name="T11" fmla="*/ 2250 h 182"/>
                  <a:gd name="T12" fmla="+- 0 3565 3304"/>
                  <a:gd name="T13" fmla="*/ T12 w 657"/>
                  <a:gd name="T14" fmla="+- 0 2256 2194"/>
                  <a:gd name="T15" fmla="*/ 2256 h 182"/>
                  <a:gd name="T16" fmla="+- 0 3573 3304"/>
                  <a:gd name="T17" fmla="*/ T16 w 657"/>
                  <a:gd name="T18" fmla="+- 0 2265 2194"/>
                  <a:gd name="T19" fmla="*/ 2265 h 182"/>
                  <a:gd name="T20" fmla="+- 0 3576 3304"/>
                  <a:gd name="T21" fmla="*/ T20 w 657"/>
                  <a:gd name="T22" fmla="+- 0 2277 2194"/>
                  <a:gd name="T23" fmla="*/ 2277 h 182"/>
                  <a:gd name="T24" fmla="+- 0 3576 3304"/>
                  <a:gd name="T25" fmla="*/ T24 w 657"/>
                  <a:gd name="T26" fmla="+- 0 2306 2194"/>
                  <a:gd name="T27" fmla="*/ 2306 h 182"/>
                  <a:gd name="T28" fmla="+- 0 3574 3304"/>
                  <a:gd name="T29" fmla="*/ T28 w 657"/>
                  <a:gd name="T30" fmla="+- 0 2315 2194"/>
                  <a:gd name="T31" fmla="*/ 2315 h 182"/>
                  <a:gd name="T32" fmla="+- 0 3565 3304"/>
                  <a:gd name="T33" fmla="*/ T32 w 657"/>
                  <a:gd name="T34" fmla="+- 0 2325 2194"/>
                  <a:gd name="T35" fmla="*/ 2325 h 182"/>
                  <a:gd name="T36" fmla="+- 0 3560 3304"/>
                  <a:gd name="T37" fmla="*/ T36 w 657"/>
                  <a:gd name="T38" fmla="+- 0 2328 2194"/>
                  <a:gd name="T39" fmla="*/ 2328 h 182"/>
                  <a:gd name="T40" fmla="+- 0 3574 3304"/>
                  <a:gd name="T41" fmla="*/ T40 w 657"/>
                  <a:gd name="T42" fmla="+- 0 2328 2194"/>
                  <a:gd name="T43" fmla="*/ 2328 h 182"/>
                  <a:gd name="T44" fmla="+- 0 3580 3304"/>
                  <a:gd name="T45" fmla="*/ T44 w 657"/>
                  <a:gd name="T46" fmla="+- 0 2324 2194"/>
                  <a:gd name="T47" fmla="*/ 2324 h 182"/>
                  <a:gd name="T48" fmla="+- 0 3586 3304"/>
                  <a:gd name="T49" fmla="*/ T48 w 657"/>
                  <a:gd name="T50" fmla="+- 0 2318 2194"/>
                  <a:gd name="T51" fmla="*/ 2318 h 182"/>
                  <a:gd name="T52" fmla="+- 0 3594 3304"/>
                  <a:gd name="T53" fmla="*/ T52 w 657"/>
                  <a:gd name="T54" fmla="+- 0 2302 2194"/>
                  <a:gd name="T55" fmla="*/ 2302 h 182"/>
                  <a:gd name="T56" fmla="+- 0 3596 3304"/>
                  <a:gd name="T57" fmla="*/ T56 w 657"/>
                  <a:gd name="T58" fmla="+- 0 2294 2194"/>
                  <a:gd name="T59" fmla="*/ 2294 h 182"/>
                  <a:gd name="T60" fmla="+- 0 3596 3304"/>
                  <a:gd name="T61" fmla="*/ T60 w 657"/>
                  <a:gd name="T62" fmla="+- 0 2274 2194"/>
                  <a:gd name="T63" fmla="*/ 2274 h 182"/>
                  <a:gd name="T64" fmla="+- 0 3593 3304"/>
                  <a:gd name="T65" fmla="*/ T64 w 657"/>
                  <a:gd name="T66" fmla="+- 0 2264 2194"/>
                  <a:gd name="T67" fmla="*/ 2264 h 182"/>
                  <a:gd name="T68" fmla="+- 0 3585 3304"/>
                  <a:gd name="T69" fmla="*/ T68 w 657"/>
                  <a:gd name="T70" fmla="+- 0 2256 2194"/>
                  <a:gd name="T71" fmla="*/ 2256 h 182"/>
                  <a:gd name="T72" fmla="+- 0 3577 3304"/>
                  <a:gd name="T73" fmla="*/ T72 w 657"/>
                  <a:gd name="T74" fmla="+- 0 2247 2194"/>
                  <a:gd name="T75" fmla="*/ 2247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657" h="182">
                    <a:moveTo>
                      <a:pt x="273" y="53"/>
                    </a:moveTo>
                    <a:lnTo>
                      <a:pt x="250" y="53"/>
                    </a:lnTo>
                    <a:lnTo>
                      <a:pt x="256" y="56"/>
                    </a:lnTo>
                    <a:lnTo>
                      <a:pt x="261" y="62"/>
                    </a:lnTo>
                    <a:lnTo>
                      <a:pt x="269" y="71"/>
                    </a:lnTo>
                    <a:lnTo>
                      <a:pt x="272" y="83"/>
                    </a:lnTo>
                    <a:lnTo>
                      <a:pt x="272" y="112"/>
                    </a:lnTo>
                    <a:lnTo>
                      <a:pt x="270" y="121"/>
                    </a:lnTo>
                    <a:lnTo>
                      <a:pt x="261" y="131"/>
                    </a:lnTo>
                    <a:lnTo>
                      <a:pt x="256" y="134"/>
                    </a:lnTo>
                    <a:lnTo>
                      <a:pt x="270" y="134"/>
                    </a:lnTo>
                    <a:lnTo>
                      <a:pt x="276" y="130"/>
                    </a:lnTo>
                    <a:lnTo>
                      <a:pt x="282" y="124"/>
                    </a:lnTo>
                    <a:lnTo>
                      <a:pt x="290" y="108"/>
                    </a:lnTo>
                    <a:lnTo>
                      <a:pt x="292" y="100"/>
                    </a:lnTo>
                    <a:lnTo>
                      <a:pt x="292" y="80"/>
                    </a:lnTo>
                    <a:lnTo>
                      <a:pt x="289" y="70"/>
                    </a:lnTo>
                    <a:lnTo>
                      <a:pt x="281" y="62"/>
                    </a:lnTo>
                    <a:lnTo>
                      <a:pt x="273"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5" name="Freeform 66"/>
              <p:cNvSpPr>
                <a:spLocks/>
              </p:cNvSpPr>
              <p:nvPr/>
            </p:nvSpPr>
            <p:spPr bwMode="auto">
              <a:xfrm>
                <a:off x="3304" y="2194"/>
                <a:ext cx="657" cy="182"/>
              </a:xfrm>
              <a:custGeom>
                <a:avLst/>
                <a:gdLst>
                  <a:gd name="T0" fmla="+- 0 3668 3304"/>
                  <a:gd name="T1" fmla="*/ T0 w 657"/>
                  <a:gd name="T2" fmla="+- 0 2240 2194"/>
                  <a:gd name="T3" fmla="*/ 2240 h 182"/>
                  <a:gd name="T4" fmla="+- 0 3646 3304"/>
                  <a:gd name="T5" fmla="*/ T4 w 657"/>
                  <a:gd name="T6" fmla="+- 0 2240 2194"/>
                  <a:gd name="T7" fmla="*/ 2240 h 182"/>
                  <a:gd name="T8" fmla="+- 0 3634 3304"/>
                  <a:gd name="T9" fmla="*/ T8 w 657"/>
                  <a:gd name="T10" fmla="+- 0 2245 2194"/>
                  <a:gd name="T11" fmla="*/ 2245 h 182"/>
                  <a:gd name="T12" fmla="+- 0 3617 3304"/>
                  <a:gd name="T13" fmla="*/ T12 w 657"/>
                  <a:gd name="T14" fmla="+- 0 2267 2194"/>
                  <a:gd name="T15" fmla="*/ 2267 h 182"/>
                  <a:gd name="T16" fmla="+- 0 3612 3304"/>
                  <a:gd name="T17" fmla="*/ T16 w 657"/>
                  <a:gd name="T18" fmla="+- 0 2278 2194"/>
                  <a:gd name="T19" fmla="*/ 2278 h 182"/>
                  <a:gd name="T20" fmla="+- 0 3612 3304"/>
                  <a:gd name="T21" fmla="*/ T20 w 657"/>
                  <a:gd name="T22" fmla="+- 0 2304 2194"/>
                  <a:gd name="T23" fmla="*/ 2304 h 182"/>
                  <a:gd name="T24" fmla="+- 0 3616 3304"/>
                  <a:gd name="T25" fmla="*/ T24 w 657"/>
                  <a:gd name="T26" fmla="+- 0 2314 2194"/>
                  <a:gd name="T27" fmla="*/ 2314 h 182"/>
                  <a:gd name="T28" fmla="+- 0 3632 3304"/>
                  <a:gd name="T29" fmla="*/ T28 w 657"/>
                  <a:gd name="T30" fmla="+- 0 2331 2194"/>
                  <a:gd name="T31" fmla="*/ 2331 h 182"/>
                  <a:gd name="T32" fmla="+- 0 3641 3304"/>
                  <a:gd name="T33" fmla="*/ T32 w 657"/>
                  <a:gd name="T34" fmla="+- 0 2335 2194"/>
                  <a:gd name="T35" fmla="*/ 2335 h 182"/>
                  <a:gd name="T36" fmla="+- 0 3657 3304"/>
                  <a:gd name="T37" fmla="*/ T36 w 657"/>
                  <a:gd name="T38" fmla="+- 0 2335 2194"/>
                  <a:gd name="T39" fmla="*/ 2335 h 182"/>
                  <a:gd name="T40" fmla="+- 0 3662 3304"/>
                  <a:gd name="T41" fmla="*/ T40 w 657"/>
                  <a:gd name="T42" fmla="+- 0 2334 2194"/>
                  <a:gd name="T43" fmla="*/ 2334 h 182"/>
                  <a:gd name="T44" fmla="+- 0 3671 3304"/>
                  <a:gd name="T45" fmla="*/ T44 w 657"/>
                  <a:gd name="T46" fmla="+- 0 2330 2194"/>
                  <a:gd name="T47" fmla="*/ 2330 h 182"/>
                  <a:gd name="T48" fmla="+- 0 3676 3304"/>
                  <a:gd name="T49" fmla="*/ T48 w 657"/>
                  <a:gd name="T50" fmla="+- 0 2326 2194"/>
                  <a:gd name="T51" fmla="*/ 2326 h 182"/>
                  <a:gd name="T52" fmla="+- 0 3679 3304"/>
                  <a:gd name="T53" fmla="*/ T52 w 657"/>
                  <a:gd name="T54" fmla="+- 0 2324 2194"/>
                  <a:gd name="T55" fmla="*/ 2324 h 182"/>
                  <a:gd name="T56" fmla="+- 0 3654 3304"/>
                  <a:gd name="T57" fmla="*/ T56 w 657"/>
                  <a:gd name="T58" fmla="+- 0 2324 2194"/>
                  <a:gd name="T59" fmla="*/ 2324 h 182"/>
                  <a:gd name="T60" fmla="+- 0 3647 3304"/>
                  <a:gd name="T61" fmla="*/ T60 w 657"/>
                  <a:gd name="T62" fmla="+- 0 2320 2194"/>
                  <a:gd name="T63" fmla="*/ 2320 h 182"/>
                  <a:gd name="T64" fmla="+- 0 3635 3304"/>
                  <a:gd name="T65" fmla="*/ T64 w 657"/>
                  <a:gd name="T66" fmla="+- 0 2307 2194"/>
                  <a:gd name="T67" fmla="*/ 2307 h 182"/>
                  <a:gd name="T68" fmla="+- 0 3632 3304"/>
                  <a:gd name="T69" fmla="*/ T68 w 657"/>
                  <a:gd name="T70" fmla="+- 0 2296 2194"/>
                  <a:gd name="T71" fmla="*/ 2296 h 182"/>
                  <a:gd name="T72" fmla="+- 0 3632 3304"/>
                  <a:gd name="T73" fmla="*/ T72 w 657"/>
                  <a:gd name="T74" fmla="+- 0 2270 2194"/>
                  <a:gd name="T75" fmla="*/ 2270 h 182"/>
                  <a:gd name="T76" fmla="+- 0 3635 3304"/>
                  <a:gd name="T77" fmla="*/ T76 w 657"/>
                  <a:gd name="T78" fmla="+- 0 2261 2194"/>
                  <a:gd name="T79" fmla="*/ 2261 h 182"/>
                  <a:gd name="T80" fmla="+- 0 3646 3304"/>
                  <a:gd name="T81" fmla="*/ T80 w 657"/>
                  <a:gd name="T82" fmla="+- 0 2249 2194"/>
                  <a:gd name="T83" fmla="*/ 2249 h 182"/>
                  <a:gd name="T84" fmla="+- 0 3652 3304"/>
                  <a:gd name="T85" fmla="*/ T84 w 657"/>
                  <a:gd name="T86" fmla="+- 0 2246 2194"/>
                  <a:gd name="T87" fmla="*/ 2246 h 182"/>
                  <a:gd name="T88" fmla="+- 0 3679 3304"/>
                  <a:gd name="T89" fmla="*/ T88 w 657"/>
                  <a:gd name="T90" fmla="+- 0 2246 2194"/>
                  <a:gd name="T91" fmla="*/ 2246 h 182"/>
                  <a:gd name="T92" fmla="+- 0 3675 3304"/>
                  <a:gd name="T93" fmla="*/ T92 w 657"/>
                  <a:gd name="T94" fmla="+- 0 2243 2194"/>
                  <a:gd name="T95" fmla="*/ 2243 h 182"/>
                  <a:gd name="T96" fmla="+- 0 3668 3304"/>
                  <a:gd name="T97" fmla="*/ T96 w 657"/>
                  <a:gd name="T98" fmla="+- 0 2240 2194"/>
                  <a:gd name="T99" fmla="*/ 224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657" h="182">
                    <a:moveTo>
                      <a:pt x="364" y="46"/>
                    </a:moveTo>
                    <a:lnTo>
                      <a:pt x="342" y="46"/>
                    </a:lnTo>
                    <a:lnTo>
                      <a:pt x="330" y="51"/>
                    </a:lnTo>
                    <a:lnTo>
                      <a:pt x="313" y="73"/>
                    </a:lnTo>
                    <a:lnTo>
                      <a:pt x="308" y="84"/>
                    </a:lnTo>
                    <a:lnTo>
                      <a:pt x="308" y="110"/>
                    </a:lnTo>
                    <a:lnTo>
                      <a:pt x="312" y="120"/>
                    </a:lnTo>
                    <a:lnTo>
                      <a:pt x="328" y="137"/>
                    </a:lnTo>
                    <a:lnTo>
                      <a:pt x="337" y="141"/>
                    </a:lnTo>
                    <a:lnTo>
                      <a:pt x="353" y="141"/>
                    </a:lnTo>
                    <a:lnTo>
                      <a:pt x="358" y="140"/>
                    </a:lnTo>
                    <a:lnTo>
                      <a:pt x="367" y="136"/>
                    </a:lnTo>
                    <a:lnTo>
                      <a:pt x="372" y="132"/>
                    </a:lnTo>
                    <a:lnTo>
                      <a:pt x="375" y="130"/>
                    </a:lnTo>
                    <a:lnTo>
                      <a:pt x="350" y="130"/>
                    </a:lnTo>
                    <a:lnTo>
                      <a:pt x="343" y="126"/>
                    </a:lnTo>
                    <a:lnTo>
                      <a:pt x="331" y="113"/>
                    </a:lnTo>
                    <a:lnTo>
                      <a:pt x="328" y="102"/>
                    </a:lnTo>
                    <a:lnTo>
                      <a:pt x="328" y="76"/>
                    </a:lnTo>
                    <a:lnTo>
                      <a:pt x="331" y="67"/>
                    </a:lnTo>
                    <a:lnTo>
                      <a:pt x="342" y="55"/>
                    </a:lnTo>
                    <a:lnTo>
                      <a:pt x="348" y="52"/>
                    </a:lnTo>
                    <a:lnTo>
                      <a:pt x="375" y="52"/>
                    </a:lnTo>
                    <a:lnTo>
                      <a:pt x="371" y="49"/>
                    </a:lnTo>
                    <a:lnTo>
                      <a:pt x="364"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6" name="Freeform 65"/>
              <p:cNvSpPr>
                <a:spLocks/>
              </p:cNvSpPr>
              <p:nvPr/>
            </p:nvSpPr>
            <p:spPr bwMode="auto">
              <a:xfrm>
                <a:off x="3304" y="2194"/>
                <a:ext cx="657" cy="182"/>
              </a:xfrm>
              <a:custGeom>
                <a:avLst/>
                <a:gdLst>
                  <a:gd name="T0" fmla="+- 0 3714 3304"/>
                  <a:gd name="T1" fmla="*/ T0 w 657"/>
                  <a:gd name="T2" fmla="+- 0 2320 2194"/>
                  <a:gd name="T3" fmla="*/ 2320 h 182"/>
                  <a:gd name="T4" fmla="+- 0 3711 3304"/>
                  <a:gd name="T5" fmla="*/ T4 w 657"/>
                  <a:gd name="T6" fmla="+- 0 2321 2194"/>
                  <a:gd name="T7" fmla="*/ 2321 h 182"/>
                  <a:gd name="T8" fmla="+- 0 3708 3304"/>
                  <a:gd name="T9" fmla="*/ T8 w 657"/>
                  <a:gd name="T10" fmla="+- 0 2322 2194"/>
                  <a:gd name="T11" fmla="*/ 2322 h 182"/>
                  <a:gd name="T12" fmla="+- 0 3681 3304"/>
                  <a:gd name="T13" fmla="*/ T12 w 657"/>
                  <a:gd name="T14" fmla="+- 0 2322 2194"/>
                  <a:gd name="T15" fmla="*/ 2322 h 182"/>
                  <a:gd name="T16" fmla="+- 0 3681 3304"/>
                  <a:gd name="T17" fmla="*/ T16 w 657"/>
                  <a:gd name="T18" fmla="+- 0 2335 2194"/>
                  <a:gd name="T19" fmla="*/ 2335 h 182"/>
                  <a:gd name="T20" fmla="+- 0 3686 3304"/>
                  <a:gd name="T21" fmla="*/ T20 w 657"/>
                  <a:gd name="T22" fmla="+- 0 2335 2194"/>
                  <a:gd name="T23" fmla="*/ 2335 h 182"/>
                  <a:gd name="T24" fmla="+- 0 3715 3304"/>
                  <a:gd name="T25" fmla="*/ T24 w 657"/>
                  <a:gd name="T26" fmla="+- 0 2324 2194"/>
                  <a:gd name="T27" fmla="*/ 2324 h 182"/>
                  <a:gd name="T28" fmla="+- 0 3714 3304"/>
                  <a:gd name="T29" fmla="*/ T28 w 657"/>
                  <a:gd name="T30" fmla="+- 0 2320 2194"/>
                  <a:gd name="T31" fmla="*/ 2320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410" y="126"/>
                    </a:moveTo>
                    <a:lnTo>
                      <a:pt x="407" y="127"/>
                    </a:lnTo>
                    <a:lnTo>
                      <a:pt x="404" y="128"/>
                    </a:lnTo>
                    <a:lnTo>
                      <a:pt x="377" y="128"/>
                    </a:lnTo>
                    <a:lnTo>
                      <a:pt x="377" y="141"/>
                    </a:lnTo>
                    <a:lnTo>
                      <a:pt x="382" y="141"/>
                    </a:lnTo>
                    <a:lnTo>
                      <a:pt x="411" y="130"/>
                    </a:lnTo>
                    <a:lnTo>
                      <a:pt x="410" y="1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7" name="Freeform 64"/>
              <p:cNvSpPr>
                <a:spLocks/>
              </p:cNvSpPr>
              <p:nvPr/>
            </p:nvSpPr>
            <p:spPr bwMode="auto">
              <a:xfrm>
                <a:off x="3304" y="2194"/>
                <a:ext cx="657" cy="182"/>
              </a:xfrm>
              <a:custGeom>
                <a:avLst/>
                <a:gdLst>
                  <a:gd name="T0" fmla="+- 0 3679 3304"/>
                  <a:gd name="T1" fmla="*/ T0 w 657"/>
                  <a:gd name="T2" fmla="+- 0 2246 2194"/>
                  <a:gd name="T3" fmla="*/ 2246 h 182"/>
                  <a:gd name="T4" fmla="+- 0 3662 3304"/>
                  <a:gd name="T5" fmla="*/ T4 w 657"/>
                  <a:gd name="T6" fmla="+- 0 2246 2194"/>
                  <a:gd name="T7" fmla="*/ 2246 h 182"/>
                  <a:gd name="T8" fmla="+- 0 3665 3304"/>
                  <a:gd name="T9" fmla="*/ T8 w 657"/>
                  <a:gd name="T10" fmla="+- 0 2247 2194"/>
                  <a:gd name="T11" fmla="*/ 2247 h 182"/>
                  <a:gd name="T12" fmla="+- 0 3672 3304"/>
                  <a:gd name="T13" fmla="*/ T12 w 657"/>
                  <a:gd name="T14" fmla="+- 0 2251 2194"/>
                  <a:gd name="T15" fmla="*/ 2251 h 182"/>
                  <a:gd name="T16" fmla="+- 0 3675 3304"/>
                  <a:gd name="T17" fmla="*/ T16 w 657"/>
                  <a:gd name="T18" fmla="+- 0 2254 2194"/>
                  <a:gd name="T19" fmla="*/ 2254 h 182"/>
                  <a:gd name="T20" fmla="+- 0 3679 3304"/>
                  <a:gd name="T21" fmla="*/ T20 w 657"/>
                  <a:gd name="T22" fmla="+- 0 2261 2194"/>
                  <a:gd name="T23" fmla="*/ 2261 h 182"/>
                  <a:gd name="T24" fmla="+- 0 3680 3304"/>
                  <a:gd name="T25" fmla="*/ T24 w 657"/>
                  <a:gd name="T26" fmla="+- 0 2265 2194"/>
                  <a:gd name="T27" fmla="*/ 2265 h 182"/>
                  <a:gd name="T28" fmla="+- 0 3681 3304"/>
                  <a:gd name="T29" fmla="*/ T28 w 657"/>
                  <a:gd name="T30" fmla="+- 0 2269 2194"/>
                  <a:gd name="T31" fmla="*/ 2269 h 182"/>
                  <a:gd name="T32" fmla="+- 0 3681 3304"/>
                  <a:gd name="T33" fmla="*/ T32 w 657"/>
                  <a:gd name="T34" fmla="+- 0 2315 2194"/>
                  <a:gd name="T35" fmla="*/ 2315 h 182"/>
                  <a:gd name="T36" fmla="+- 0 3675 3304"/>
                  <a:gd name="T37" fmla="*/ T36 w 657"/>
                  <a:gd name="T38" fmla="+- 0 2321 2194"/>
                  <a:gd name="T39" fmla="*/ 2321 h 182"/>
                  <a:gd name="T40" fmla="+- 0 3669 3304"/>
                  <a:gd name="T41" fmla="*/ T40 w 657"/>
                  <a:gd name="T42" fmla="+- 0 2324 2194"/>
                  <a:gd name="T43" fmla="*/ 2324 h 182"/>
                  <a:gd name="T44" fmla="+- 0 3679 3304"/>
                  <a:gd name="T45" fmla="*/ T44 w 657"/>
                  <a:gd name="T46" fmla="+- 0 2324 2194"/>
                  <a:gd name="T47" fmla="*/ 2324 h 182"/>
                  <a:gd name="T48" fmla="+- 0 3681 3304"/>
                  <a:gd name="T49" fmla="*/ T48 w 657"/>
                  <a:gd name="T50" fmla="+- 0 2322 2194"/>
                  <a:gd name="T51" fmla="*/ 2322 h 182"/>
                  <a:gd name="T52" fmla="+- 0 3704 3304"/>
                  <a:gd name="T53" fmla="*/ T52 w 657"/>
                  <a:gd name="T54" fmla="+- 0 2322 2194"/>
                  <a:gd name="T55" fmla="*/ 2322 h 182"/>
                  <a:gd name="T56" fmla="+- 0 3703 3304"/>
                  <a:gd name="T57" fmla="*/ T56 w 657"/>
                  <a:gd name="T58" fmla="+- 0 2321 2194"/>
                  <a:gd name="T59" fmla="*/ 2321 h 182"/>
                  <a:gd name="T60" fmla="+- 0 3701 3304"/>
                  <a:gd name="T61" fmla="*/ T60 w 657"/>
                  <a:gd name="T62" fmla="+- 0 2320 2194"/>
                  <a:gd name="T63" fmla="*/ 2320 h 182"/>
                  <a:gd name="T64" fmla="+- 0 3700 3304"/>
                  <a:gd name="T65" fmla="*/ T64 w 657"/>
                  <a:gd name="T66" fmla="+- 0 2318 2194"/>
                  <a:gd name="T67" fmla="*/ 2318 h 182"/>
                  <a:gd name="T68" fmla="+- 0 3699 3304"/>
                  <a:gd name="T69" fmla="*/ T68 w 657"/>
                  <a:gd name="T70" fmla="+- 0 2313 2194"/>
                  <a:gd name="T71" fmla="*/ 2313 h 182"/>
                  <a:gd name="T72" fmla="+- 0 3699 3304"/>
                  <a:gd name="T73" fmla="*/ T72 w 657"/>
                  <a:gd name="T74" fmla="+- 0 2307 2194"/>
                  <a:gd name="T75" fmla="*/ 2307 h 182"/>
                  <a:gd name="T76" fmla="+- 0 3699 3304"/>
                  <a:gd name="T77" fmla="*/ T76 w 657"/>
                  <a:gd name="T78" fmla="+- 0 2248 2194"/>
                  <a:gd name="T79" fmla="*/ 2248 h 182"/>
                  <a:gd name="T80" fmla="+- 0 3681 3304"/>
                  <a:gd name="T81" fmla="*/ T80 w 657"/>
                  <a:gd name="T82" fmla="+- 0 2248 2194"/>
                  <a:gd name="T83" fmla="*/ 2248 h 182"/>
                  <a:gd name="T84" fmla="+- 0 3679 3304"/>
                  <a:gd name="T85" fmla="*/ T84 w 657"/>
                  <a:gd name="T86" fmla="+- 0 2246 2194"/>
                  <a:gd name="T87" fmla="*/ 2246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657" h="182">
                    <a:moveTo>
                      <a:pt x="375" y="52"/>
                    </a:moveTo>
                    <a:lnTo>
                      <a:pt x="358" y="52"/>
                    </a:lnTo>
                    <a:lnTo>
                      <a:pt x="361" y="53"/>
                    </a:lnTo>
                    <a:lnTo>
                      <a:pt x="368" y="57"/>
                    </a:lnTo>
                    <a:lnTo>
                      <a:pt x="371" y="60"/>
                    </a:lnTo>
                    <a:lnTo>
                      <a:pt x="375" y="67"/>
                    </a:lnTo>
                    <a:lnTo>
                      <a:pt x="376" y="71"/>
                    </a:lnTo>
                    <a:lnTo>
                      <a:pt x="377" y="75"/>
                    </a:lnTo>
                    <a:lnTo>
                      <a:pt x="377" y="121"/>
                    </a:lnTo>
                    <a:lnTo>
                      <a:pt x="371" y="127"/>
                    </a:lnTo>
                    <a:lnTo>
                      <a:pt x="365" y="130"/>
                    </a:lnTo>
                    <a:lnTo>
                      <a:pt x="375" y="130"/>
                    </a:lnTo>
                    <a:lnTo>
                      <a:pt x="377" y="128"/>
                    </a:lnTo>
                    <a:lnTo>
                      <a:pt x="400" y="128"/>
                    </a:lnTo>
                    <a:lnTo>
                      <a:pt x="399" y="127"/>
                    </a:lnTo>
                    <a:lnTo>
                      <a:pt x="397" y="126"/>
                    </a:lnTo>
                    <a:lnTo>
                      <a:pt x="396" y="124"/>
                    </a:lnTo>
                    <a:lnTo>
                      <a:pt x="395" y="119"/>
                    </a:lnTo>
                    <a:lnTo>
                      <a:pt x="395" y="113"/>
                    </a:lnTo>
                    <a:lnTo>
                      <a:pt x="395" y="54"/>
                    </a:lnTo>
                    <a:lnTo>
                      <a:pt x="377" y="54"/>
                    </a:lnTo>
                    <a:lnTo>
                      <a:pt x="375" y="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8" name="Freeform 63"/>
              <p:cNvSpPr>
                <a:spLocks/>
              </p:cNvSpPr>
              <p:nvPr/>
            </p:nvSpPr>
            <p:spPr bwMode="auto">
              <a:xfrm>
                <a:off x="3304" y="2194"/>
                <a:ext cx="657" cy="182"/>
              </a:xfrm>
              <a:custGeom>
                <a:avLst/>
                <a:gdLst>
                  <a:gd name="T0" fmla="+- 0 3699 3304"/>
                  <a:gd name="T1" fmla="*/ T0 w 657"/>
                  <a:gd name="T2" fmla="+- 0 2206 2194"/>
                  <a:gd name="T3" fmla="*/ 2206 h 182"/>
                  <a:gd name="T4" fmla="+- 0 3675 3304"/>
                  <a:gd name="T5" fmla="*/ T4 w 657"/>
                  <a:gd name="T6" fmla="+- 0 2206 2194"/>
                  <a:gd name="T7" fmla="*/ 2206 h 182"/>
                  <a:gd name="T8" fmla="+- 0 3676 3304"/>
                  <a:gd name="T9" fmla="*/ T8 w 657"/>
                  <a:gd name="T10" fmla="+- 0 2207 2194"/>
                  <a:gd name="T11" fmla="*/ 2207 h 182"/>
                  <a:gd name="T12" fmla="+- 0 3679 3304"/>
                  <a:gd name="T13" fmla="*/ T12 w 657"/>
                  <a:gd name="T14" fmla="+- 0 2208 2194"/>
                  <a:gd name="T15" fmla="*/ 2208 h 182"/>
                  <a:gd name="T16" fmla="+- 0 3680 3304"/>
                  <a:gd name="T17" fmla="*/ T16 w 657"/>
                  <a:gd name="T18" fmla="+- 0 2210 2194"/>
                  <a:gd name="T19" fmla="*/ 2210 h 182"/>
                  <a:gd name="T20" fmla="+- 0 3681 3304"/>
                  <a:gd name="T21" fmla="*/ T20 w 657"/>
                  <a:gd name="T22" fmla="+- 0 2215 2194"/>
                  <a:gd name="T23" fmla="*/ 2215 h 182"/>
                  <a:gd name="T24" fmla="+- 0 3681 3304"/>
                  <a:gd name="T25" fmla="*/ T24 w 657"/>
                  <a:gd name="T26" fmla="+- 0 2221 2194"/>
                  <a:gd name="T27" fmla="*/ 2221 h 182"/>
                  <a:gd name="T28" fmla="+- 0 3681 3304"/>
                  <a:gd name="T29" fmla="*/ T28 w 657"/>
                  <a:gd name="T30" fmla="+- 0 2248 2194"/>
                  <a:gd name="T31" fmla="*/ 2248 h 182"/>
                  <a:gd name="T32" fmla="+- 0 3699 3304"/>
                  <a:gd name="T33" fmla="*/ T32 w 657"/>
                  <a:gd name="T34" fmla="+- 0 2248 2194"/>
                  <a:gd name="T35" fmla="*/ 2248 h 182"/>
                  <a:gd name="T36" fmla="+- 0 3699 3304"/>
                  <a:gd name="T37" fmla="*/ T36 w 657"/>
                  <a:gd name="T38" fmla="+- 0 2206 2194"/>
                  <a:gd name="T39" fmla="*/ 2206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657" h="182">
                    <a:moveTo>
                      <a:pt x="395" y="12"/>
                    </a:moveTo>
                    <a:lnTo>
                      <a:pt x="371" y="12"/>
                    </a:lnTo>
                    <a:lnTo>
                      <a:pt x="372" y="13"/>
                    </a:lnTo>
                    <a:lnTo>
                      <a:pt x="375" y="14"/>
                    </a:lnTo>
                    <a:lnTo>
                      <a:pt x="376" y="16"/>
                    </a:lnTo>
                    <a:lnTo>
                      <a:pt x="377" y="21"/>
                    </a:lnTo>
                    <a:lnTo>
                      <a:pt x="377" y="27"/>
                    </a:lnTo>
                    <a:lnTo>
                      <a:pt x="377" y="54"/>
                    </a:lnTo>
                    <a:lnTo>
                      <a:pt x="395" y="54"/>
                    </a:lnTo>
                    <a:lnTo>
                      <a:pt x="395"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9" name="Freeform 62"/>
              <p:cNvSpPr>
                <a:spLocks/>
              </p:cNvSpPr>
              <p:nvPr/>
            </p:nvSpPr>
            <p:spPr bwMode="auto">
              <a:xfrm>
                <a:off x="3304" y="2194"/>
                <a:ext cx="657" cy="182"/>
              </a:xfrm>
              <a:custGeom>
                <a:avLst/>
                <a:gdLst>
                  <a:gd name="T0" fmla="+- 0 3699 3304"/>
                  <a:gd name="T1" fmla="*/ T0 w 657"/>
                  <a:gd name="T2" fmla="+- 0 2194 2194"/>
                  <a:gd name="T3" fmla="*/ 2194 h 182"/>
                  <a:gd name="T4" fmla="+- 0 3694 3304"/>
                  <a:gd name="T5" fmla="*/ T4 w 657"/>
                  <a:gd name="T6" fmla="+- 0 2194 2194"/>
                  <a:gd name="T7" fmla="*/ 2194 h 182"/>
                  <a:gd name="T8" fmla="+- 0 3665 3304"/>
                  <a:gd name="T9" fmla="*/ T8 w 657"/>
                  <a:gd name="T10" fmla="+- 0 2205 2194"/>
                  <a:gd name="T11" fmla="*/ 2205 h 182"/>
                  <a:gd name="T12" fmla="+- 0 3666 3304"/>
                  <a:gd name="T13" fmla="*/ T12 w 657"/>
                  <a:gd name="T14" fmla="+- 0 2208 2194"/>
                  <a:gd name="T15" fmla="*/ 2208 h 182"/>
                  <a:gd name="T16" fmla="+- 0 3669 3304"/>
                  <a:gd name="T17" fmla="*/ T16 w 657"/>
                  <a:gd name="T18" fmla="+- 0 2207 2194"/>
                  <a:gd name="T19" fmla="*/ 2207 h 182"/>
                  <a:gd name="T20" fmla="+- 0 3671 3304"/>
                  <a:gd name="T21" fmla="*/ T20 w 657"/>
                  <a:gd name="T22" fmla="+- 0 2206 2194"/>
                  <a:gd name="T23" fmla="*/ 2206 h 182"/>
                  <a:gd name="T24" fmla="+- 0 3699 3304"/>
                  <a:gd name="T25" fmla="*/ T24 w 657"/>
                  <a:gd name="T26" fmla="+- 0 2206 2194"/>
                  <a:gd name="T27" fmla="*/ 2206 h 182"/>
                  <a:gd name="T28" fmla="+- 0 3699 3304"/>
                  <a:gd name="T29" fmla="*/ T28 w 657"/>
                  <a:gd name="T30" fmla="+- 0 2194 2194"/>
                  <a:gd name="T31" fmla="*/ 2194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395" y="0"/>
                    </a:moveTo>
                    <a:lnTo>
                      <a:pt x="390" y="0"/>
                    </a:lnTo>
                    <a:lnTo>
                      <a:pt x="361" y="11"/>
                    </a:lnTo>
                    <a:lnTo>
                      <a:pt x="362" y="14"/>
                    </a:lnTo>
                    <a:lnTo>
                      <a:pt x="365" y="13"/>
                    </a:lnTo>
                    <a:lnTo>
                      <a:pt x="367" y="12"/>
                    </a:lnTo>
                    <a:lnTo>
                      <a:pt x="395" y="12"/>
                    </a:lnTo>
                    <a:lnTo>
                      <a:pt x="39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0" name="Freeform 61"/>
              <p:cNvSpPr>
                <a:spLocks/>
              </p:cNvSpPr>
              <p:nvPr/>
            </p:nvSpPr>
            <p:spPr bwMode="auto">
              <a:xfrm>
                <a:off x="3304" y="2194"/>
                <a:ext cx="657" cy="182"/>
              </a:xfrm>
              <a:custGeom>
                <a:avLst/>
                <a:gdLst>
                  <a:gd name="T0" fmla="+- 0 3750 3304"/>
                  <a:gd name="T1" fmla="*/ T0 w 657"/>
                  <a:gd name="T2" fmla="+- 0 2194 2194"/>
                  <a:gd name="T3" fmla="*/ 2194 h 182"/>
                  <a:gd name="T4" fmla="+- 0 3744 3304"/>
                  <a:gd name="T5" fmla="*/ T4 w 657"/>
                  <a:gd name="T6" fmla="+- 0 2194 2194"/>
                  <a:gd name="T7" fmla="*/ 2194 h 182"/>
                  <a:gd name="T8" fmla="+- 0 3741 3304"/>
                  <a:gd name="T9" fmla="*/ T8 w 657"/>
                  <a:gd name="T10" fmla="+- 0 2195 2194"/>
                  <a:gd name="T11" fmla="*/ 2195 h 182"/>
                  <a:gd name="T12" fmla="+- 0 3737 3304"/>
                  <a:gd name="T13" fmla="*/ T12 w 657"/>
                  <a:gd name="T14" fmla="+- 0 2198 2194"/>
                  <a:gd name="T15" fmla="*/ 2198 h 182"/>
                  <a:gd name="T16" fmla="+- 0 3736 3304"/>
                  <a:gd name="T17" fmla="*/ T16 w 657"/>
                  <a:gd name="T18" fmla="+- 0 2201 2194"/>
                  <a:gd name="T19" fmla="*/ 2201 h 182"/>
                  <a:gd name="T20" fmla="+- 0 3736 3304"/>
                  <a:gd name="T21" fmla="*/ T20 w 657"/>
                  <a:gd name="T22" fmla="+- 0 2206 2194"/>
                  <a:gd name="T23" fmla="*/ 2206 h 182"/>
                  <a:gd name="T24" fmla="+- 0 3737 3304"/>
                  <a:gd name="T25" fmla="*/ T24 w 657"/>
                  <a:gd name="T26" fmla="+- 0 2208 2194"/>
                  <a:gd name="T27" fmla="*/ 2208 h 182"/>
                  <a:gd name="T28" fmla="+- 0 3741 3304"/>
                  <a:gd name="T29" fmla="*/ T28 w 657"/>
                  <a:gd name="T30" fmla="+- 0 2212 2194"/>
                  <a:gd name="T31" fmla="*/ 2212 h 182"/>
                  <a:gd name="T32" fmla="+- 0 3744 3304"/>
                  <a:gd name="T33" fmla="*/ T32 w 657"/>
                  <a:gd name="T34" fmla="+- 0 2213 2194"/>
                  <a:gd name="T35" fmla="*/ 2213 h 182"/>
                  <a:gd name="T36" fmla="+- 0 3750 3304"/>
                  <a:gd name="T37" fmla="*/ T36 w 657"/>
                  <a:gd name="T38" fmla="+- 0 2213 2194"/>
                  <a:gd name="T39" fmla="*/ 2213 h 182"/>
                  <a:gd name="T40" fmla="+- 0 3753 3304"/>
                  <a:gd name="T41" fmla="*/ T40 w 657"/>
                  <a:gd name="T42" fmla="+- 0 2212 2194"/>
                  <a:gd name="T43" fmla="*/ 2212 h 182"/>
                  <a:gd name="T44" fmla="+- 0 3757 3304"/>
                  <a:gd name="T45" fmla="*/ T44 w 657"/>
                  <a:gd name="T46" fmla="+- 0 2208 2194"/>
                  <a:gd name="T47" fmla="*/ 2208 h 182"/>
                  <a:gd name="T48" fmla="+- 0 3758 3304"/>
                  <a:gd name="T49" fmla="*/ T48 w 657"/>
                  <a:gd name="T50" fmla="+- 0 2206 2194"/>
                  <a:gd name="T51" fmla="*/ 2206 h 182"/>
                  <a:gd name="T52" fmla="+- 0 3758 3304"/>
                  <a:gd name="T53" fmla="*/ T52 w 657"/>
                  <a:gd name="T54" fmla="+- 0 2201 2194"/>
                  <a:gd name="T55" fmla="*/ 2201 h 182"/>
                  <a:gd name="T56" fmla="+- 0 3757 3304"/>
                  <a:gd name="T57" fmla="*/ T56 w 657"/>
                  <a:gd name="T58" fmla="+- 0 2198 2194"/>
                  <a:gd name="T59" fmla="*/ 2198 h 182"/>
                  <a:gd name="T60" fmla="+- 0 3753 3304"/>
                  <a:gd name="T61" fmla="*/ T60 w 657"/>
                  <a:gd name="T62" fmla="+- 0 2195 2194"/>
                  <a:gd name="T63" fmla="*/ 2195 h 182"/>
                  <a:gd name="T64" fmla="+- 0 3750 3304"/>
                  <a:gd name="T65" fmla="*/ T64 w 657"/>
                  <a:gd name="T66" fmla="+- 0 2194 2194"/>
                  <a:gd name="T67" fmla="*/ 2194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657" h="182">
                    <a:moveTo>
                      <a:pt x="446" y="0"/>
                    </a:moveTo>
                    <a:lnTo>
                      <a:pt x="440" y="0"/>
                    </a:lnTo>
                    <a:lnTo>
                      <a:pt x="437" y="1"/>
                    </a:lnTo>
                    <a:lnTo>
                      <a:pt x="433" y="4"/>
                    </a:lnTo>
                    <a:lnTo>
                      <a:pt x="432" y="7"/>
                    </a:lnTo>
                    <a:lnTo>
                      <a:pt x="432" y="12"/>
                    </a:lnTo>
                    <a:lnTo>
                      <a:pt x="433" y="14"/>
                    </a:lnTo>
                    <a:lnTo>
                      <a:pt x="437" y="18"/>
                    </a:lnTo>
                    <a:lnTo>
                      <a:pt x="440" y="19"/>
                    </a:lnTo>
                    <a:lnTo>
                      <a:pt x="446" y="19"/>
                    </a:lnTo>
                    <a:lnTo>
                      <a:pt x="449" y="18"/>
                    </a:lnTo>
                    <a:lnTo>
                      <a:pt x="453" y="14"/>
                    </a:lnTo>
                    <a:lnTo>
                      <a:pt x="454" y="12"/>
                    </a:lnTo>
                    <a:lnTo>
                      <a:pt x="454" y="7"/>
                    </a:lnTo>
                    <a:lnTo>
                      <a:pt x="453" y="4"/>
                    </a:lnTo>
                    <a:lnTo>
                      <a:pt x="449" y="1"/>
                    </a:lnTo>
                    <a:lnTo>
                      <a:pt x="44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1" name="Freeform 60"/>
              <p:cNvSpPr>
                <a:spLocks/>
              </p:cNvSpPr>
              <p:nvPr/>
            </p:nvSpPr>
            <p:spPr bwMode="auto">
              <a:xfrm>
                <a:off x="3304" y="2194"/>
                <a:ext cx="657" cy="182"/>
              </a:xfrm>
              <a:custGeom>
                <a:avLst/>
                <a:gdLst>
                  <a:gd name="T0" fmla="+- 0 3771 3304"/>
                  <a:gd name="T1" fmla="*/ T0 w 657"/>
                  <a:gd name="T2" fmla="+- 0 2328 2194"/>
                  <a:gd name="T3" fmla="*/ 2328 h 182"/>
                  <a:gd name="T4" fmla="+- 0 3723 3304"/>
                  <a:gd name="T5" fmla="*/ T4 w 657"/>
                  <a:gd name="T6" fmla="+- 0 2328 2194"/>
                  <a:gd name="T7" fmla="*/ 2328 h 182"/>
                  <a:gd name="T8" fmla="+- 0 3723 3304"/>
                  <a:gd name="T9" fmla="*/ T8 w 657"/>
                  <a:gd name="T10" fmla="+- 0 2332 2194"/>
                  <a:gd name="T11" fmla="*/ 2332 h 182"/>
                  <a:gd name="T12" fmla="+- 0 3771 3304"/>
                  <a:gd name="T13" fmla="*/ T12 w 657"/>
                  <a:gd name="T14" fmla="+- 0 2332 2194"/>
                  <a:gd name="T15" fmla="*/ 2332 h 182"/>
                  <a:gd name="T16" fmla="+- 0 3771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467" y="134"/>
                    </a:moveTo>
                    <a:lnTo>
                      <a:pt x="419" y="134"/>
                    </a:lnTo>
                    <a:lnTo>
                      <a:pt x="419" y="138"/>
                    </a:lnTo>
                    <a:lnTo>
                      <a:pt x="467" y="138"/>
                    </a:lnTo>
                    <a:lnTo>
                      <a:pt x="467"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2" name="Freeform 59"/>
              <p:cNvSpPr>
                <a:spLocks/>
              </p:cNvSpPr>
              <p:nvPr/>
            </p:nvSpPr>
            <p:spPr bwMode="auto">
              <a:xfrm>
                <a:off x="3304" y="2194"/>
                <a:ext cx="657" cy="182"/>
              </a:xfrm>
              <a:custGeom>
                <a:avLst/>
                <a:gdLst>
                  <a:gd name="T0" fmla="+- 0 3756 3304"/>
                  <a:gd name="T1" fmla="*/ T0 w 657"/>
                  <a:gd name="T2" fmla="+- 0 2253 2194"/>
                  <a:gd name="T3" fmla="*/ 2253 h 182"/>
                  <a:gd name="T4" fmla="+- 0 3732 3304"/>
                  <a:gd name="T5" fmla="*/ T4 w 657"/>
                  <a:gd name="T6" fmla="+- 0 2253 2194"/>
                  <a:gd name="T7" fmla="*/ 2253 h 182"/>
                  <a:gd name="T8" fmla="+- 0 3734 3304"/>
                  <a:gd name="T9" fmla="*/ T8 w 657"/>
                  <a:gd name="T10" fmla="+- 0 2254 2194"/>
                  <a:gd name="T11" fmla="*/ 2254 h 182"/>
                  <a:gd name="T12" fmla="+- 0 3736 3304"/>
                  <a:gd name="T13" fmla="*/ T12 w 657"/>
                  <a:gd name="T14" fmla="+- 0 2255 2194"/>
                  <a:gd name="T15" fmla="*/ 2255 h 182"/>
                  <a:gd name="T16" fmla="+- 0 3737 3304"/>
                  <a:gd name="T17" fmla="*/ T16 w 657"/>
                  <a:gd name="T18" fmla="+- 0 2257 2194"/>
                  <a:gd name="T19" fmla="*/ 2257 h 182"/>
                  <a:gd name="T20" fmla="+- 0 3738 3304"/>
                  <a:gd name="T21" fmla="*/ T20 w 657"/>
                  <a:gd name="T22" fmla="+- 0 2262 2194"/>
                  <a:gd name="T23" fmla="*/ 2262 h 182"/>
                  <a:gd name="T24" fmla="+- 0 3738 3304"/>
                  <a:gd name="T25" fmla="*/ T24 w 657"/>
                  <a:gd name="T26" fmla="+- 0 2268 2194"/>
                  <a:gd name="T27" fmla="*/ 2268 h 182"/>
                  <a:gd name="T28" fmla="+- 0 3738 3304"/>
                  <a:gd name="T29" fmla="*/ T28 w 657"/>
                  <a:gd name="T30" fmla="+- 0 2317 2194"/>
                  <a:gd name="T31" fmla="*/ 2317 h 182"/>
                  <a:gd name="T32" fmla="+- 0 3728 3304"/>
                  <a:gd name="T33" fmla="*/ T32 w 657"/>
                  <a:gd name="T34" fmla="+- 0 2328 2194"/>
                  <a:gd name="T35" fmla="*/ 2328 h 182"/>
                  <a:gd name="T36" fmla="+- 0 3766 3304"/>
                  <a:gd name="T37" fmla="*/ T36 w 657"/>
                  <a:gd name="T38" fmla="+- 0 2328 2194"/>
                  <a:gd name="T39" fmla="*/ 2328 h 182"/>
                  <a:gd name="T40" fmla="+- 0 3756 3304"/>
                  <a:gd name="T41" fmla="*/ T40 w 657"/>
                  <a:gd name="T42" fmla="+- 0 2317 2194"/>
                  <a:gd name="T43" fmla="*/ 2317 h 182"/>
                  <a:gd name="T44" fmla="+- 0 3756 3304"/>
                  <a:gd name="T45" fmla="*/ T44 w 657"/>
                  <a:gd name="T46" fmla="+- 0 2253 2194"/>
                  <a:gd name="T47" fmla="*/ 225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57" h="182">
                    <a:moveTo>
                      <a:pt x="452" y="59"/>
                    </a:moveTo>
                    <a:lnTo>
                      <a:pt x="428" y="59"/>
                    </a:lnTo>
                    <a:lnTo>
                      <a:pt x="430" y="60"/>
                    </a:lnTo>
                    <a:lnTo>
                      <a:pt x="432" y="61"/>
                    </a:lnTo>
                    <a:lnTo>
                      <a:pt x="433" y="63"/>
                    </a:lnTo>
                    <a:lnTo>
                      <a:pt x="434" y="68"/>
                    </a:lnTo>
                    <a:lnTo>
                      <a:pt x="434" y="74"/>
                    </a:lnTo>
                    <a:lnTo>
                      <a:pt x="434" y="123"/>
                    </a:lnTo>
                    <a:lnTo>
                      <a:pt x="424" y="134"/>
                    </a:lnTo>
                    <a:lnTo>
                      <a:pt x="462" y="134"/>
                    </a:lnTo>
                    <a:lnTo>
                      <a:pt x="452" y="123"/>
                    </a:lnTo>
                    <a:lnTo>
                      <a:pt x="452" y="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3" name="Freeform 58"/>
              <p:cNvSpPr>
                <a:spLocks/>
              </p:cNvSpPr>
              <p:nvPr/>
            </p:nvSpPr>
            <p:spPr bwMode="auto">
              <a:xfrm>
                <a:off x="3304" y="2194"/>
                <a:ext cx="657" cy="182"/>
              </a:xfrm>
              <a:custGeom>
                <a:avLst/>
                <a:gdLst>
                  <a:gd name="T0" fmla="+- 0 3756 3304"/>
                  <a:gd name="T1" fmla="*/ T0 w 657"/>
                  <a:gd name="T2" fmla="+- 0 2240 2194"/>
                  <a:gd name="T3" fmla="*/ 2240 h 182"/>
                  <a:gd name="T4" fmla="+- 0 3751 3304"/>
                  <a:gd name="T5" fmla="*/ T4 w 657"/>
                  <a:gd name="T6" fmla="+- 0 2240 2194"/>
                  <a:gd name="T7" fmla="*/ 2240 h 182"/>
                  <a:gd name="T8" fmla="+- 0 3722 3304"/>
                  <a:gd name="T9" fmla="*/ T8 w 657"/>
                  <a:gd name="T10" fmla="+- 0 2251 2194"/>
                  <a:gd name="T11" fmla="*/ 2251 h 182"/>
                  <a:gd name="T12" fmla="+- 0 3723 3304"/>
                  <a:gd name="T13" fmla="*/ T12 w 657"/>
                  <a:gd name="T14" fmla="+- 0 2255 2194"/>
                  <a:gd name="T15" fmla="*/ 2255 h 182"/>
                  <a:gd name="T16" fmla="+- 0 3726 3304"/>
                  <a:gd name="T17" fmla="*/ T16 w 657"/>
                  <a:gd name="T18" fmla="+- 0 2254 2194"/>
                  <a:gd name="T19" fmla="*/ 2254 h 182"/>
                  <a:gd name="T20" fmla="+- 0 3728 3304"/>
                  <a:gd name="T21" fmla="*/ T20 w 657"/>
                  <a:gd name="T22" fmla="+- 0 2253 2194"/>
                  <a:gd name="T23" fmla="*/ 2253 h 182"/>
                  <a:gd name="T24" fmla="+- 0 3756 3304"/>
                  <a:gd name="T25" fmla="*/ T24 w 657"/>
                  <a:gd name="T26" fmla="+- 0 2253 2194"/>
                  <a:gd name="T27" fmla="*/ 2253 h 182"/>
                  <a:gd name="T28" fmla="+- 0 3756 3304"/>
                  <a:gd name="T29" fmla="*/ T28 w 657"/>
                  <a:gd name="T30" fmla="+- 0 2240 2194"/>
                  <a:gd name="T31" fmla="*/ 2240 h 182"/>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57" h="182">
                    <a:moveTo>
                      <a:pt x="452" y="46"/>
                    </a:moveTo>
                    <a:lnTo>
                      <a:pt x="447" y="46"/>
                    </a:lnTo>
                    <a:lnTo>
                      <a:pt x="418" y="57"/>
                    </a:lnTo>
                    <a:lnTo>
                      <a:pt x="419" y="61"/>
                    </a:lnTo>
                    <a:lnTo>
                      <a:pt x="422" y="60"/>
                    </a:lnTo>
                    <a:lnTo>
                      <a:pt x="424" y="59"/>
                    </a:lnTo>
                    <a:lnTo>
                      <a:pt x="452" y="59"/>
                    </a:lnTo>
                    <a:lnTo>
                      <a:pt x="452"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4" name="Freeform 57"/>
              <p:cNvSpPr>
                <a:spLocks/>
              </p:cNvSpPr>
              <p:nvPr/>
            </p:nvSpPr>
            <p:spPr bwMode="auto">
              <a:xfrm>
                <a:off x="3304" y="2194"/>
                <a:ext cx="657" cy="182"/>
              </a:xfrm>
              <a:custGeom>
                <a:avLst/>
                <a:gdLst>
                  <a:gd name="T0" fmla="+- 0 3872 3304"/>
                  <a:gd name="T1" fmla="*/ T0 w 657"/>
                  <a:gd name="T2" fmla="+- 0 2355 2194"/>
                  <a:gd name="T3" fmla="*/ 2355 h 182"/>
                  <a:gd name="T4" fmla="+- 0 3866 3304"/>
                  <a:gd name="T5" fmla="*/ T4 w 657"/>
                  <a:gd name="T6" fmla="+- 0 2355 2194"/>
                  <a:gd name="T7" fmla="*/ 2355 h 182"/>
                  <a:gd name="T8" fmla="+- 0 3863 3304"/>
                  <a:gd name="T9" fmla="*/ T8 w 657"/>
                  <a:gd name="T10" fmla="+- 0 2356 2194"/>
                  <a:gd name="T11" fmla="*/ 2356 h 182"/>
                  <a:gd name="T12" fmla="+- 0 3859 3304"/>
                  <a:gd name="T13" fmla="*/ T12 w 657"/>
                  <a:gd name="T14" fmla="+- 0 2359 2194"/>
                  <a:gd name="T15" fmla="*/ 2359 h 182"/>
                  <a:gd name="T16" fmla="+- 0 3858 3304"/>
                  <a:gd name="T17" fmla="*/ T16 w 657"/>
                  <a:gd name="T18" fmla="+- 0 2361 2194"/>
                  <a:gd name="T19" fmla="*/ 2361 h 182"/>
                  <a:gd name="T20" fmla="+- 0 3858 3304"/>
                  <a:gd name="T21" fmla="*/ T20 w 657"/>
                  <a:gd name="T22" fmla="+- 0 2367 2194"/>
                  <a:gd name="T23" fmla="*/ 2367 h 182"/>
                  <a:gd name="T24" fmla="+- 0 3860 3304"/>
                  <a:gd name="T25" fmla="*/ T24 w 657"/>
                  <a:gd name="T26" fmla="+- 0 2369 2194"/>
                  <a:gd name="T27" fmla="*/ 2369 h 182"/>
                  <a:gd name="T28" fmla="+- 0 3865 3304"/>
                  <a:gd name="T29" fmla="*/ T28 w 657"/>
                  <a:gd name="T30" fmla="+- 0 2374 2194"/>
                  <a:gd name="T31" fmla="*/ 2374 h 182"/>
                  <a:gd name="T32" fmla="+- 0 3869 3304"/>
                  <a:gd name="T33" fmla="*/ T32 w 657"/>
                  <a:gd name="T34" fmla="+- 0 2375 2194"/>
                  <a:gd name="T35" fmla="*/ 2375 h 182"/>
                  <a:gd name="T36" fmla="+- 0 3879 3304"/>
                  <a:gd name="T37" fmla="*/ T36 w 657"/>
                  <a:gd name="T38" fmla="+- 0 2375 2194"/>
                  <a:gd name="T39" fmla="*/ 2375 h 182"/>
                  <a:gd name="T40" fmla="+- 0 3885 3304"/>
                  <a:gd name="T41" fmla="*/ T40 w 657"/>
                  <a:gd name="T42" fmla="+- 0 2373 2194"/>
                  <a:gd name="T43" fmla="*/ 2373 h 182"/>
                  <a:gd name="T44" fmla="+- 0 3897 3304"/>
                  <a:gd name="T45" fmla="*/ T44 w 657"/>
                  <a:gd name="T46" fmla="+- 0 2364 2194"/>
                  <a:gd name="T47" fmla="*/ 2364 h 182"/>
                  <a:gd name="T48" fmla="+- 0 3901 3304"/>
                  <a:gd name="T49" fmla="*/ T48 w 657"/>
                  <a:gd name="T50" fmla="+- 0 2359 2194"/>
                  <a:gd name="T51" fmla="*/ 2359 h 182"/>
                  <a:gd name="T52" fmla="+- 0 3884 3304"/>
                  <a:gd name="T53" fmla="*/ T52 w 657"/>
                  <a:gd name="T54" fmla="+- 0 2359 2194"/>
                  <a:gd name="T55" fmla="*/ 2359 h 182"/>
                  <a:gd name="T56" fmla="+- 0 3882 3304"/>
                  <a:gd name="T57" fmla="*/ T56 w 657"/>
                  <a:gd name="T58" fmla="+- 0 2358 2194"/>
                  <a:gd name="T59" fmla="*/ 2358 h 182"/>
                  <a:gd name="T60" fmla="+- 0 3879 3304"/>
                  <a:gd name="T61" fmla="*/ T60 w 657"/>
                  <a:gd name="T62" fmla="+- 0 2357 2194"/>
                  <a:gd name="T63" fmla="*/ 2357 h 182"/>
                  <a:gd name="T64" fmla="+- 0 3875 3304"/>
                  <a:gd name="T65" fmla="*/ T64 w 657"/>
                  <a:gd name="T66" fmla="+- 0 2356 2194"/>
                  <a:gd name="T67" fmla="*/ 2356 h 182"/>
                  <a:gd name="T68" fmla="+- 0 3872 3304"/>
                  <a:gd name="T69" fmla="*/ T68 w 657"/>
                  <a:gd name="T70" fmla="+- 0 2355 2194"/>
                  <a:gd name="T71" fmla="*/ 2355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657" h="182">
                    <a:moveTo>
                      <a:pt x="568" y="161"/>
                    </a:moveTo>
                    <a:lnTo>
                      <a:pt x="562" y="161"/>
                    </a:lnTo>
                    <a:lnTo>
                      <a:pt x="559" y="162"/>
                    </a:lnTo>
                    <a:lnTo>
                      <a:pt x="555" y="165"/>
                    </a:lnTo>
                    <a:lnTo>
                      <a:pt x="554" y="167"/>
                    </a:lnTo>
                    <a:lnTo>
                      <a:pt x="554" y="173"/>
                    </a:lnTo>
                    <a:lnTo>
                      <a:pt x="556" y="175"/>
                    </a:lnTo>
                    <a:lnTo>
                      <a:pt x="561" y="180"/>
                    </a:lnTo>
                    <a:lnTo>
                      <a:pt x="565" y="181"/>
                    </a:lnTo>
                    <a:lnTo>
                      <a:pt x="575" y="181"/>
                    </a:lnTo>
                    <a:lnTo>
                      <a:pt x="581" y="179"/>
                    </a:lnTo>
                    <a:lnTo>
                      <a:pt x="593" y="170"/>
                    </a:lnTo>
                    <a:lnTo>
                      <a:pt x="597" y="165"/>
                    </a:lnTo>
                    <a:lnTo>
                      <a:pt x="580" y="165"/>
                    </a:lnTo>
                    <a:lnTo>
                      <a:pt x="578" y="164"/>
                    </a:lnTo>
                    <a:lnTo>
                      <a:pt x="575" y="163"/>
                    </a:lnTo>
                    <a:lnTo>
                      <a:pt x="571" y="162"/>
                    </a:lnTo>
                    <a:lnTo>
                      <a:pt x="568" y="1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5" name="Freeform 56"/>
              <p:cNvSpPr>
                <a:spLocks/>
              </p:cNvSpPr>
              <p:nvPr/>
            </p:nvSpPr>
            <p:spPr bwMode="auto">
              <a:xfrm>
                <a:off x="3304" y="2194"/>
                <a:ext cx="657" cy="182"/>
              </a:xfrm>
              <a:custGeom>
                <a:avLst/>
                <a:gdLst>
                  <a:gd name="T0" fmla="+- 0 3899 3304"/>
                  <a:gd name="T1" fmla="*/ T0 w 657"/>
                  <a:gd name="T2" fmla="+- 0 2243 2194"/>
                  <a:gd name="T3" fmla="*/ 2243 h 182"/>
                  <a:gd name="T4" fmla="+- 0 3853 3304"/>
                  <a:gd name="T5" fmla="*/ T4 w 657"/>
                  <a:gd name="T6" fmla="+- 0 2243 2194"/>
                  <a:gd name="T7" fmla="*/ 2243 h 182"/>
                  <a:gd name="T8" fmla="+- 0 3853 3304"/>
                  <a:gd name="T9" fmla="*/ T8 w 657"/>
                  <a:gd name="T10" fmla="+- 0 2246 2194"/>
                  <a:gd name="T11" fmla="*/ 2246 h 182"/>
                  <a:gd name="T12" fmla="+- 0 3857 3304"/>
                  <a:gd name="T13" fmla="*/ T12 w 657"/>
                  <a:gd name="T14" fmla="+- 0 2247 2194"/>
                  <a:gd name="T15" fmla="*/ 2247 h 182"/>
                  <a:gd name="T16" fmla="+- 0 3860 3304"/>
                  <a:gd name="T17" fmla="*/ T16 w 657"/>
                  <a:gd name="T18" fmla="+- 0 2248 2194"/>
                  <a:gd name="T19" fmla="*/ 2248 h 182"/>
                  <a:gd name="T20" fmla="+- 0 3906 3304"/>
                  <a:gd name="T21" fmla="*/ T20 w 657"/>
                  <a:gd name="T22" fmla="+- 0 2328 2194"/>
                  <a:gd name="T23" fmla="*/ 2328 h 182"/>
                  <a:gd name="T24" fmla="+- 0 3896 3304"/>
                  <a:gd name="T25" fmla="*/ T24 w 657"/>
                  <a:gd name="T26" fmla="+- 0 2350 2194"/>
                  <a:gd name="T27" fmla="*/ 2350 h 182"/>
                  <a:gd name="T28" fmla="+- 0 3894 3304"/>
                  <a:gd name="T29" fmla="*/ T28 w 657"/>
                  <a:gd name="T30" fmla="+- 0 2354 2194"/>
                  <a:gd name="T31" fmla="*/ 2354 h 182"/>
                  <a:gd name="T32" fmla="+- 0 3889 3304"/>
                  <a:gd name="T33" fmla="*/ T32 w 657"/>
                  <a:gd name="T34" fmla="+- 0 2358 2194"/>
                  <a:gd name="T35" fmla="*/ 2358 h 182"/>
                  <a:gd name="T36" fmla="+- 0 3886 3304"/>
                  <a:gd name="T37" fmla="*/ T36 w 657"/>
                  <a:gd name="T38" fmla="+- 0 2359 2194"/>
                  <a:gd name="T39" fmla="*/ 2359 h 182"/>
                  <a:gd name="T40" fmla="+- 0 3901 3304"/>
                  <a:gd name="T41" fmla="*/ T40 w 657"/>
                  <a:gd name="T42" fmla="+- 0 2359 2194"/>
                  <a:gd name="T43" fmla="*/ 2359 h 182"/>
                  <a:gd name="T44" fmla="+- 0 3902 3304"/>
                  <a:gd name="T45" fmla="*/ T44 w 657"/>
                  <a:gd name="T46" fmla="+- 0 2357 2194"/>
                  <a:gd name="T47" fmla="*/ 2357 h 182"/>
                  <a:gd name="T48" fmla="+- 0 3906 3304"/>
                  <a:gd name="T49" fmla="*/ T48 w 657"/>
                  <a:gd name="T50" fmla="+- 0 2349 2194"/>
                  <a:gd name="T51" fmla="*/ 2349 h 182"/>
                  <a:gd name="T52" fmla="+- 0 3924 3304"/>
                  <a:gd name="T53" fmla="*/ T52 w 657"/>
                  <a:gd name="T54" fmla="+- 0 2308 2194"/>
                  <a:gd name="T55" fmla="*/ 2308 h 182"/>
                  <a:gd name="T56" fmla="+- 0 3914 3304"/>
                  <a:gd name="T57" fmla="*/ T56 w 657"/>
                  <a:gd name="T58" fmla="+- 0 2308 2194"/>
                  <a:gd name="T59" fmla="*/ 2308 h 182"/>
                  <a:gd name="T60" fmla="+- 0 3891 3304"/>
                  <a:gd name="T61" fmla="*/ T60 w 657"/>
                  <a:gd name="T62" fmla="+- 0 2264 2194"/>
                  <a:gd name="T63" fmla="*/ 2264 h 182"/>
                  <a:gd name="T64" fmla="+- 0 3888 3304"/>
                  <a:gd name="T65" fmla="*/ T64 w 657"/>
                  <a:gd name="T66" fmla="+- 0 2259 2194"/>
                  <a:gd name="T67" fmla="*/ 2259 h 182"/>
                  <a:gd name="T68" fmla="+- 0 3887 3304"/>
                  <a:gd name="T69" fmla="*/ T68 w 657"/>
                  <a:gd name="T70" fmla="+- 0 2256 2194"/>
                  <a:gd name="T71" fmla="*/ 2256 h 182"/>
                  <a:gd name="T72" fmla="+- 0 3887 3304"/>
                  <a:gd name="T73" fmla="*/ T72 w 657"/>
                  <a:gd name="T74" fmla="+- 0 2251 2194"/>
                  <a:gd name="T75" fmla="*/ 2251 h 182"/>
                  <a:gd name="T76" fmla="+- 0 3888 3304"/>
                  <a:gd name="T77" fmla="*/ T76 w 657"/>
                  <a:gd name="T78" fmla="+- 0 2250 2194"/>
                  <a:gd name="T79" fmla="*/ 2250 h 182"/>
                  <a:gd name="T80" fmla="+- 0 3891 3304"/>
                  <a:gd name="T81" fmla="*/ T80 w 657"/>
                  <a:gd name="T82" fmla="+- 0 2247 2194"/>
                  <a:gd name="T83" fmla="*/ 2247 h 182"/>
                  <a:gd name="T84" fmla="+- 0 3894 3304"/>
                  <a:gd name="T85" fmla="*/ T84 w 657"/>
                  <a:gd name="T86" fmla="+- 0 2246 2194"/>
                  <a:gd name="T87" fmla="*/ 2246 h 182"/>
                  <a:gd name="T88" fmla="+- 0 3899 3304"/>
                  <a:gd name="T89" fmla="*/ T88 w 657"/>
                  <a:gd name="T90" fmla="+- 0 2246 2194"/>
                  <a:gd name="T91" fmla="*/ 2246 h 182"/>
                  <a:gd name="T92" fmla="+- 0 3899 3304"/>
                  <a:gd name="T93" fmla="*/ T92 w 657"/>
                  <a:gd name="T94" fmla="+- 0 2243 2194"/>
                  <a:gd name="T95" fmla="*/ 224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657" h="182">
                    <a:moveTo>
                      <a:pt x="595" y="49"/>
                    </a:moveTo>
                    <a:lnTo>
                      <a:pt x="549" y="49"/>
                    </a:lnTo>
                    <a:lnTo>
                      <a:pt x="549" y="52"/>
                    </a:lnTo>
                    <a:lnTo>
                      <a:pt x="553" y="53"/>
                    </a:lnTo>
                    <a:lnTo>
                      <a:pt x="556" y="54"/>
                    </a:lnTo>
                    <a:lnTo>
                      <a:pt x="602" y="134"/>
                    </a:lnTo>
                    <a:lnTo>
                      <a:pt x="592" y="156"/>
                    </a:lnTo>
                    <a:lnTo>
                      <a:pt x="590" y="160"/>
                    </a:lnTo>
                    <a:lnTo>
                      <a:pt x="585" y="164"/>
                    </a:lnTo>
                    <a:lnTo>
                      <a:pt x="582" y="165"/>
                    </a:lnTo>
                    <a:lnTo>
                      <a:pt x="597" y="165"/>
                    </a:lnTo>
                    <a:lnTo>
                      <a:pt x="598" y="163"/>
                    </a:lnTo>
                    <a:lnTo>
                      <a:pt x="602" y="155"/>
                    </a:lnTo>
                    <a:lnTo>
                      <a:pt x="620" y="114"/>
                    </a:lnTo>
                    <a:lnTo>
                      <a:pt x="610" y="114"/>
                    </a:lnTo>
                    <a:lnTo>
                      <a:pt x="587" y="70"/>
                    </a:lnTo>
                    <a:lnTo>
                      <a:pt x="584" y="65"/>
                    </a:lnTo>
                    <a:lnTo>
                      <a:pt x="583" y="62"/>
                    </a:lnTo>
                    <a:lnTo>
                      <a:pt x="583" y="57"/>
                    </a:lnTo>
                    <a:lnTo>
                      <a:pt x="584" y="56"/>
                    </a:lnTo>
                    <a:lnTo>
                      <a:pt x="587" y="53"/>
                    </a:lnTo>
                    <a:lnTo>
                      <a:pt x="590" y="52"/>
                    </a:lnTo>
                    <a:lnTo>
                      <a:pt x="595" y="52"/>
                    </a:lnTo>
                    <a:lnTo>
                      <a:pt x="595"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6" name="Freeform 55"/>
              <p:cNvSpPr>
                <a:spLocks/>
              </p:cNvSpPr>
              <p:nvPr/>
            </p:nvSpPr>
            <p:spPr bwMode="auto">
              <a:xfrm>
                <a:off x="3304" y="2194"/>
                <a:ext cx="657" cy="182"/>
              </a:xfrm>
              <a:custGeom>
                <a:avLst/>
                <a:gdLst>
                  <a:gd name="T0" fmla="+- 0 3845 3304"/>
                  <a:gd name="T1" fmla="*/ T0 w 657"/>
                  <a:gd name="T2" fmla="+- 0 2328 2194"/>
                  <a:gd name="T3" fmla="*/ 2328 h 182"/>
                  <a:gd name="T4" fmla="+- 0 3787 3304"/>
                  <a:gd name="T5" fmla="*/ T4 w 657"/>
                  <a:gd name="T6" fmla="+- 0 2328 2194"/>
                  <a:gd name="T7" fmla="*/ 2328 h 182"/>
                  <a:gd name="T8" fmla="+- 0 3787 3304"/>
                  <a:gd name="T9" fmla="*/ T8 w 657"/>
                  <a:gd name="T10" fmla="+- 0 2332 2194"/>
                  <a:gd name="T11" fmla="*/ 2332 h 182"/>
                  <a:gd name="T12" fmla="+- 0 3845 3304"/>
                  <a:gd name="T13" fmla="*/ T12 w 657"/>
                  <a:gd name="T14" fmla="+- 0 2332 2194"/>
                  <a:gd name="T15" fmla="*/ 2332 h 182"/>
                  <a:gd name="T16" fmla="+- 0 3845 3304"/>
                  <a:gd name="T17" fmla="*/ T16 w 657"/>
                  <a:gd name="T18" fmla="+- 0 2328 2194"/>
                  <a:gd name="T19" fmla="*/ 2328 h 182"/>
                </a:gdLst>
                <a:ahLst/>
                <a:cxnLst>
                  <a:cxn ang="0">
                    <a:pos x="T1" y="T3"/>
                  </a:cxn>
                  <a:cxn ang="0">
                    <a:pos x="T5" y="T7"/>
                  </a:cxn>
                  <a:cxn ang="0">
                    <a:pos x="T9" y="T11"/>
                  </a:cxn>
                  <a:cxn ang="0">
                    <a:pos x="T13" y="T15"/>
                  </a:cxn>
                  <a:cxn ang="0">
                    <a:pos x="T17" y="T19"/>
                  </a:cxn>
                </a:cxnLst>
                <a:rect l="0" t="0" r="r" b="b"/>
                <a:pathLst>
                  <a:path w="657" h="182">
                    <a:moveTo>
                      <a:pt x="541" y="134"/>
                    </a:moveTo>
                    <a:lnTo>
                      <a:pt x="483" y="134"/>
                    </a:lnTo>
                    <a:lnTo>
                      <a:pt x="483" y="138"/>
                    </a:lnTo>
                    <a:lnTo>
                      <a:pt x="541" y="138"/>
                    </a:lnTo>
                    <a:lnTo>
                      <a:pt x="541" y="1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7" name="Freeform 54"/>
              <p:cNvSpPr>
                <a:spLocks/>
              </p:cNvSpPr>
              <p:nvPr/>
            </p:nvSpPr>
            <p:spPr bwMode="auto">
              <a:xfrm>
                <a:off x="3304" y="2194"/>
                <a:ext cx="657" cy="182"/>
              </a:xfrm>
              <a:custGeom>
                <a:avLst/>
                <a:gdLst>
                  <a:gd name="T0" fmla="+- 0 3823 3304"/>
                  <a:gd name="T1" fmla="*/ T0 w 657"/>
                  <a:gd name="T2" fmla="+- 0 2250 2194"/>
                  <a:gd name="T3" fmla="*/ 2250 h 182"/>
                  <a:gd name="T4" fmla="+- 0 3805 3304"/>
                  <a:gd name="T5" fmla="*/ T4 w 657"/>
                  <a:gd name="T6" fmla="+- 0 2250 2194"/>
                  <a:gd name="T7" fmla="*/ 2250 h 182"/>
                  <a:gd name="T8" fmla="+- 0 3805 3304"/>
                  <a:gd name="T9" fmla="*/ T8 w 657"/>
                  <a:gd name="T10" fmla="+- 0 2317 2194"/>
                  <a:gd name="T11" fmla="*/ 2317 h 182"/>
                  <a:gd name="T12" fmla="+- 0 3805 3304"/>
                  <a:gd name="T13" fmla="*/ T12 w 657"/>
                  <a:gd name="T14" fmla="+- 0 2319 2194"/>
                  <a:gd name="T15" fmla="*/ 2319 h 182"/>
                  <a:gd name="T16" fmla="+- 0 3803 3304"/>
                  <a:gd name="T17" fmla="*/ T16 w 657"/>
                  <a:gd name="T18" fmla="+- 0 2323 2194"/>
                  <a:gd name="T19" fmla="*/ 2323 h 182"/>
                  <a:gd name="T20" fmla="+- 0 3801 3304"/>
                  <a:gd name="T21" fmla="*/ T20 w 657"/>
                  <a:gd name="T22" fmla="+- 0 2325 2194"/>
                  <a:gd name="T23" fmla="*/ 2325 h 182"/>
                  <a:gd name="T24" fmla="+- 0 3797 3304"/>
                  <a:gd name="T25" fmla="*/ T24 w 657"/>
                  <a:gd name="T26" fmla="+- 0 2328 2194"/>
                  <a:gd name="T27" fmla="*/ 2328 h 182"/>
                  <a:gd name="T28" fmla="+- 0 3794 3304"/>
                  <a:gd name="T29" fmla="*/ T28 w 657"/>
                  <a:gd name="T30" fmla="+- 0 2328 2194"/>
                  <a:gd name="T31" fmla="*/ 2328 h 182"/>
                  <a:gd name="T32" fmla="+- 0 3832 3304"/>
                  <a:gd name="T33" fmla="*/ T32 w 657"/>
                  <a:gd name="T34" fmla="+- 0 2328 2194"/>
                  <a:gd name="T35" fmla="*/ 2328 h 182"/>
                  <a:gd name="T36" fmla="+- 0 3828 3304"/>
                  <a:gd name="T37" fmla="*/ T36 w 657"/>
                  <a:gd name="T38" fmla="+- 0 2327 2194"/>
                  <a:gd name="T39" fmla="*/ 2327 h 182"/>
                  <a:gd name="T40" fmla="+- 0 3824 3304"/>
                  <a:gd name="T41" fmla="*/ T40 w 657"/>
                  <a:gd name="T42" fmla="+- 0 2322 2194"/>
                  <a:gd name="T43" fmla="*/ 2322 h 182"/>
                  <a:gd name="T44" fmla="+- 0 3823 3304"/>
                  <a:gd name="T45" fmla="*/ T44 w 657"/>
                  <a:gd name="T46" fmla="+- 0 2317 2194"/>
                  <a:gd name="T47" fmla="*/ 2317 h 182"/>
                  <a:gd name="T48" fmla="+- 0 3823 3304"/>
                  <a:gd name="T49" fmla="*/ T48 w 657"/>
                  <a:gd name="T50" fmla="+- 0 2250 2194"/>
                  <a:gd name="T51" fmla="*/ 2250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657" h="182">
                    <a:moveTo>
                      <a:pt x="519" y="56"/>
                    </a:moveTo>
                    <a:lnTo>
                      <a:pt x="501" y="56"/>
                    </a:lnTo>
                    <a:lnTo>
                      <a:pt x="501" y="123"/>
                    </a:lnTo>
                    <a:lnTo>
                      <a:pt x="501" y="125"/>
                    </a:lnTo>
                    <a:lnTo>
                      <a:pt x="499" y="129"/>
                    </a:lnTo>
                    <a:lnTo>
                      <a:pt x="497" y="131"/>
                    </a:lnTo>
                    <a:lnTo>
                      <a:pt x="493" y="134"/>
                    </a:lnTo>
                    <a:lnTo>
                      <a:pt x="490" y="134"/>
                    </a:lnTo>
                    <a:lnTo>
                      <a:pt x="528" y="134"/>
                    </a:lnTo>
                    <a:lnTo>
                      <a:pt x="524" y="133"/>
                    </a:lnTo>
                    <a:lnTo>
                      <a:pt x="520" y="128"/>
                    </a:lnTo>
                    <a:lnTo>
                      <a:pt x="519" y="123"/>
                    </a:lnTo>
                    <a:lnTo>
                      <a:pt x="519" y="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8" name="Freeform 53"/>
              <p:cNvSpPr>
                <a:spLocks/>
              </p:cNvSpPr>
              <p:nvPr/>
            </p:nvSpPr>
            <p:spPr bwMode="auto">
              <a:xfrm>
                <a:off x="3304" y="2194"/>
                <a:ext cx="657" cy="182"/>
              </a:xfrm>
              <a:custGeom>
                <a:avLst/>
                <a:gdLst>
                  <a:gd name="T0" fmla="+- 0 3960 3304"/>
                  <a:gd name="T1" fmla="*/ T0 w 657"/>
                  <a:gd name="T2" fmla="+- 0 2243 2194"/>
                  <a:gd name="T3" fmla="*/ 2243 h 182"/>
                  <a:gd name="T4" fmla="+- 0 3928 3304"/>
                  <a:gd name="T5" fmla="*/ T4 w 657"/>
                  <a:gd name="T6" fmla="+- 0 2243 2194"/>
                  <a:gd name="T7" fmla="*/ 2243 h 182"/>
                  <a:gd name="T8" fmla="+- 0 3928 3304"/>
                  <a:gd name="T9" fmla="*/ T8 w 657"/>
                  <a:gd name="T10" fmla="+- 0 2246 2194"/>
                  <a:gd name="T11" fmla="*/ 2246 h 182"/>
                  <a:gd name="T12" fmla="+- 0 3931 3304"/>
                  <a:gd name="T13" fmla="*/ T12 w 657"/>
                  <a:gd name="T14" fmla="+- 0 2246 2194"/>
                  <a:gd name="T15" fmla="*/ 2246 h 182"/>
                  <a:gd name="T16" fmla="+- 0 3934 3304"/>
                  <a:gd name="T17" fmla="*/ T16 w 657"/>
                  <a:gd name="T18" fmla="+- 0 2247 2194"/>
                  <a:gd name="T19" fmla="*/ 2247 h 182"/>
                  <a:gd name="T20" fmla="+- 0 3938 3304"/>
                  <a:gd name="T21" fmla="*/ T20 w 657"/>
                  <a:gd name="T22" fmla="+- 0 2254 2194"/>
                  <a:gd name="T23" fmla="*/ 2254 h 182"/>
                  <a:gd name="T24" fmla="+- 0 3938 3304"/>
                  <a:gd name="T25" fmla="*/ T24 w 657"/>
                  <a:gd name="T26" fmla="+- 0 2257 2194"/>
                  <a:gd name="T27" fmla="*/ 2257 h 182"/>
                  <a:gd name="T28" fmla="+- 0 3914 3304"/>
                  <a:gd name="T29" fmla="*/ T28 w 657"/>
                  <a:gd name="T30" fmla="+- 0 2308 2194"/>
                  <a:gd name="T31" fmla="*/ 2308 h 182"/>
                  <a:gd name="T32" fmla="+- 0 3924 3304"/>
                  <a:gd name="T33" fmla="*/ T32 w 657"/>
                  <a:gd name="T34" fmla="+- 0 2308 2194"/>
                  <a:gd name="T35" fmla="*/ 2308 h 182"/>
                  <a:gd name="T36" fmla="+- 0 3946 3304"/>
                  <a:gd name="T37" fmla="*/ T36 w 657"/>
                  <a:gd name="T38" fmla="+- 0 2259 2194"/>
                  <a:gd name="T39" fmla="*/ 2259 h 182"/>
                  <a:gd name="T40" fmla="+- 0 3948 3304"/>
                  <a:gd name="T41" fmla="*/ T40 w 657"/>
                  <a:gd name="T42" fmla="+- 0 2256 2194"/>
                  <a:gd name="T43" fmla="*/ 2256 h 182"/>
                  <a:gd name="T44" fmla="+- 0 3949 3304"/>
                  <a:gd name="T45" fmla="*/ T44 w 657"/>
                  <a:gd name="T46" fmla="+- 0 2253 2194"/>
                  <a:gd name="T47" fmla="*/ 2253 h 182"/>
                  <a:gd name="T48" fmla="+- 0 3960 3304"/>
                  <a:gd name="T49" fmla="*/ T48 w 657"/>
                  <a:gd name="T50" fmla="+- 0 2246 2194"/>
                  <a:gd name="T51" fmla="*/ 2246 h 182"/>
                  <a:gd name="T52" fmla="+- 0 3960 3304"/>
                  <a:gd name="T53" fmla="*/ T52 w 657"/>
                  <a:gd name="T54" fmla="+- 0 2243 2194"/>
                  <a:gd name="T55" fmla="*/ 2243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657" h="182">
                    <a:moveTo>
                      <a:pt x="656" y="49"/>
                    </a:moveTo>
                    <a:lnTo>
                      <a:pt x="624" y="49"/>
                    </a:lnTo>
                    <a:lnTo>
                      <a:pt x="624" y="52"/>
                    </a:lnTo>
                    <a:lnTo>
                      <a:pt x="627" y="52"/>
                    </a:lnTo>
                    <a:lnTo>
                      <a:pt x="630" y="53"/>
                    </a:lnTo>
                    <a:lnTo>
                      <a:pt x="634" y="60"/>
                    </a:lnTo>
                    <a:lnTo>
                      <a:pt x="634" y="63"/>
                    </a:lnTo>
                    <a:lnTo>
                      <a:pt x="610" y="114"/>
                    </a:lnTo>
                    <a:lnTo>
                      <a:pt x="620" y="114"/>
                    </a:lnTo>
                    <a:lnTo>
                      <a:pt x="642" y="65"/>
                    </a:lnTo>
                    <a:lnTo>
                      <a:pt x="644" y="62"/>
                    </a:lnTo>
                    <a:lnTo>
                      <a:pt x="645" y="59"/>
                    </a:lnTo>
                    <a:lnTo>
                      <a:pt x="656" y="52"/>
                    </a:lnTo>
                    <a:lnTo>
                      <a:pt x="656"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9" name="Freeform 52"/>
              <p:cNvSpPr>
                <a:spLocks/>
              </p:cNvSpPr>
              <p:nvPr/>
            </p:nvSpPr>
            <p:spPr bwMode="auto">
              <a:xfrm>
                <a:off x="3304" y="2194"/>
                <a:ext cx="657" cy="182"/>
              </a:xfrm>
              <a:custGeom>
                <a:avLst/>
                <a:gdLst>
                  <a:gd name="T0" fmla="+- 0 3848 3304"/>
                  <a:gd name="T1" fmla="*/ T0 w 657"/>
                  <a:gd name="T2" fmla="+- 0 2243 2194"/>
                  <a:gd name="T3" fmla="*/ 2243 h 182"/>
                  <a:gd name="T4" fmla="+- 0 3786 3304"/>
                  <a:gd name="T5" fmla="*/ T4 w 657"/>
                  <a:gd name="T6" fmla="+- 0 2243 2194"/>
                  <a:gd name="T7" fmla="*/ 2243 h 182"/>
                  <a:gd name="T8" fmla="+- 0 3786 3304"/>
                  <a:gd name="T9" fmla="*/ T8 w 657"/>
                  <a:gd name="T10" fmla="+- 0 2250 2194"/>
                  <a:gd name="T11" fmla="*/ 2250 h 182"/>
                  <a:gd name="T12" fmla="+- 0 3848 3304"/>
                  <a:gd name="T13" fmla="*/ T12 w 657"/>
                  <a:gd name="T14" fmla="+- 0 2250 2194"/>
                  <a:gd name="T15" fmla="*/ 2250 h 182"/>
                  <a:gd name="T16" fmla="+- 0 3848 3304"/>
                  <a:gd name="T17" fmla="*/ T16 w 657"/>
                  <a:gd name="T18" fmla="+- 0 2243 2194"/>
                  <a:gd name="T19" fmla="*/ 2243 h 182"/>
                </a:gdLst>
                <a:ahLst/>
                <a:cxnLst>
                  <a:cxn ang="0">
                    <a:pos x="T1" y="T3"/>
                  </a:cxn>
                  <a:cxn ang="0">
                    <a:pos x="T5" y="T7"/>
                  </a:cxn>
                  <a:cxn ang="0">
                    <a:pos x="T9" y="T11"/>
                  </a:cxn>
                  <a:cxn ang="0">
                    <a:pos x="T13" y="T15"/>
                  </a:cxn>
                  <a:cxn ang="0">
                    <a:pos x="T17" y="T19"/>
                  </a:cxn>
                </a:cxnLst>
                <a:rect l="0" t="0" r="r" b="b"/>
                <a:pathLst>
                  <a:path w="657" h="182">
                    <a:moveTo>
                      <a:pt x="544" y="49"/>
                    </a:moveTo>
                    <a:lnTo>
                      <a:pt x="482" y="49"/>
                    </a:lnTo>
                    <a:lnTo>
                      <a:pt x="482" y="56"/>
                    </a:lnTo>
                    <a:lnTo>
                      <a:pt x="544" y="56"/>
                    </a:lnTo>
                    <a:lnTo>
                      <a:pt x="544"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0" name="Freeform 51"/>
              <p:cNvSpPr>
                <a:spLocks/>
              </p:cNvSpPr>
              <p:nvPr/>
            </p:nvSpPr>
            <p:spPr bwMode="auto">
              <a:xfrm>
                <a:off x="3304" y="2194"/>
                <a:ext cx="657" cy="182"/>
              </a:xfrm>
              <a:custGeom>
                <a:avLst/>
                <a:gdLst>
                  <a:gd name="T0" fmla="+- 0 3853 3304"/>
                  <a:gd name="T1" fmla="*/ T0 w 657"/>
                  <a:gd name="T2" fmla="+- 0 2194 2194"/>
                  <a:gd name="T3" fmla="*/ 2194 h 182"/>
                  <a:gd name="T4" fmla="+- 0 3838 3304"/>
                  <a:gd name="T5" fmla="*/ T4 w 657"/>
                  <a:gd name="T6" fmla="+- 0 2194 2194"/>
                  <a:gd name="T7" fmla="*/ 2194 h 182"/>
                  <a:gd name="T8" fmla="+- 0 3831 3304"/>
                  <a:gd name="T9" fmla="*/ T8 w 657"/>
                  <a:gd name="T10" fmla="+- 0 2196 2194"/>
                  <a:gd name="T11" fmla="*/ 2196 h 182"/>
                  <a:gd name="T12" fmla="+- 0 3818 3304"/>
                  <a:gd name="T13" fmla="*/ T12 w 657"/>
                  <a:gd name="T14" fmla="+- 0 2203 2194"/>
                  <a:gd name="T15" fmla="*/ 2203 h 182"/>
                  <a:gd name="T16" fmla="+- 0 3813 3304"/>
                  <a:gd name="T17" fmla="*/ T16 w 657"/>
                  <a:gd name="T18" fmla="+- 0 2208 2194"/>
                  <a:gd name="T19" fmla="*/ 2208 h 182"/>
                  <a:gd name="T20" fmla="+- 0 3807 3304"/>
                  <a:gd name="T21" fmla="*/ T20 w 657"/>
                  <a:gd name="T22" fmla="+- 0 2221 2194"/>
                  <a:gd name="T23" fmla="*/ 2221 h 182"/>
                  <a:gd name="T24" fmla="+- 0 3805 3304"/>
                  <a:gd name="T25" fmla="*/ T24 w 657"/>
                  <a:gd name="T26" fmla="+- 0 2228 2194"/>
                  <a:gd name="T27" fmla="*/ 2228 h 182"/>
                  <a:gd name="T28" fmla="+- 0 3805 3304"/>
                  <a:gd name="T29" fmla="*/ T28 w 657"/>
                  <a:gd name="T30" fmla="+- 0 2243 2194"/>
                  <a:gd name="T31" fmla="*/ 2243 h 182"/>
                  <a:gd name="T32" fmla="+- 0 3823 3304"/>
                  <a:gd name="T33" fmla="*/ T32 w 657"/>
                  <a:gd name="T34" fmla="+- 0 2243 2194"/>
                  <a:gd name="T35" fmla="*/ 2243 h 182"/>
                  <a:gd name="T36" fmla="+- 0 3823 3304"/>
                  <a:gd name="T37" fmla="*/ T36 w 657"/>
                  <a:gd name="T38" fmla="+- 0 2221 2194"/>
                  <a:gd name="T39" fmla="*/ 2221 h 182"/>
                  <a:gd name="T40" fmla="+- 0 3823 3304"/>
                  <a:gd name="T41" fmla="*/ T40 w 657"/>
                  <a:gd name="T42" fmla="+- 0 2214 2194"/>
                  <a:gd name="T43" fmla="*/ 2214 h 182"/>
                  <a:gd name="T44" fmla="+- 0 3834 3304"/>
                  <a:gd name="T45" fmla="*/ T44 w 657"/>
                  <a:gd name="T46" fmla="+- 0 2201 2194"/>
                  <a:gd name="T47" fmla="*/ 2201 h 182"/>
                  <a:gd name="T48" fmla="+- 0 3867 3304"/>
                  <a:gd name="T49" fmla="*/ T48 w 657"/>
                  <a:gd name="T50" fmla="+- 0 2201 2194"/>
                  <a:gd name="T51" fmla="*/ 2201 h 182"/>
                  <a:gd name="T52" fmla="+- 0 3860 3304"/>
                  <a:gd name="T53" fmla="*/ T52 w 657"/>
                  <a:gd name="T54" fmla="+- 0 2196 2194"/>
                  <a:gd name="T55" fmla="*/ 2196 h 182"/>
                  <a:gd name="T56" fmla="+- 0 3853 3304"/>
                  <a:gd name="T57" fmla="*/ T56 w 657"/>
                  <a:gd name="T58" fmla="+- 0 2194 2194"/>
                  <a:gd name="T59" fmla="*/ 2194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Lst>
                <a:rect l="0" t="0" r="r" b="b"/>
                <a:pathLst>
                  <a:path w="657" h="182">
                    <a:moveTo>
                      <a:pt x="549" y="0"/>
                    </a:moveTo>
                    <a:lnTo>
                      <a:pt x="534" y="0"/>
                    </a:lnTo>
                    <a:lnTo>
                      <a:pt x="527" y="2"/>
                    </a:lnTo>
                    <a:lnTo>
                      <a:pt x="514" y="9"/>
                    </a:lnTo>
                    <a:lnTo>
                      <a:pt x="509" y="14"/>
                    </a:lnTo>
                    <a:lnTo>
                      <a:pt x="503" y="27"/>
                    </a:lnTo>
                    <a:lnTo>
                      <a:pt x="501" y="34"/>
                    </a:lnTo>
                    <a:lnTo>
                      <a:pt x="501" y="49"/>
                    </a:lnTo>
                    <a:lnTo>
                      <a:pt x="519" y="49"/>
                    </a:lnTo>
                    <a:lnTo>
                      <a:pt x="519" y="27"/>
                    </a:lnTo>
                    <a:lnTo>
                      <a:pt x="519" y="20"/>
                    </a:lnTo>
                    <a:lnTo>
                      <a:pt x="530" y="7"/>
                    </a:lnTo>
                    <a:lnTo>
                      <a:pt x="563" y="7"/>
                    </a:lnTo>
                    <a:lnTo>
                      <a:pt x="556" y="2"/>
                    </a:lnTo>
                    <a:lnTo>
                      <a:pt x="54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1" name="Freeform 50"/>
              <p:cNvSpPr>
                <a:spLocks/>
              </p:cNvSpPr>
              <p:nvPr/>
            </p:nvSpPr>
            <p:spPr bwMode="auto">
              <a:xfrm>
                <a:off x="3304" y="2194"/>
                <a:ext cx="657" cy="182"/>
              </a:xfrm>
              <a:custGeom>
                <a:avLst/>
                <a:gdLst>
                  <a:gd name="T0" fmla="+- 0 3867 3304"/>
                  <a:gd name="T1" fmla="*/ T0 w 657"/>
                  <a:gd name="T2" fmla="+- 0 2201 2194"/>
                  <a:gd name="T3" fmla="*/ 2201 h 182"/>
                  <a:gd name="T4" fmla="+- 0 3840 3304"/>
                  <a:gd name="T5" fmla="*/ T4 w 657"/>
                  <a:gd name="T6" fmla="+- 0 2201 2194"/>
                  <a:gd name="T7" fmla="*/ 2201 h 182"/>
                  <a:gd name="T8" fmla="+- 0 3843 3304"/>
                  <a:gd name="T9" fmla="*/ T8 w 657"/>
                  <a:gd name="T10" fmla="+- 0 2201 2194"/>
                  <a:gd name="T11" fmla="*/ 2201 h 182"/>
                  <a:gd name="T12" fmla="+- 0 3847 3304"/>
                  <a:gd name="T13" fmla="*/ T12 w 657"/>
                  <a:gd name="T14" fmla="+- 0 2204 2194"/>
                  <a:gd name="T15" fmla="*/ 2204 h 182"/>
                  <a:gd name="T16" fmla="+- 0 3850 3304"/>
                  <a:gd name="T17" fmla="*/ T16 w 657"/>
                  <a:gd name="T18" fmla="+- 0 2206 2194"/>
                  <a:gd name="T19" fmla="*/ 2206 h 182"/>
                  <a:gd name="T20" fmla="+- 0 3855 3304"/>
                  <a:gd name="T21" fmla="*/ T20 w 657"/>
                  <a:gd name="T22" fmla="+- 0 2213 2194"/>
                  <a:gd name="T23" fmla="*/ 2213 h 182"/>
                  <a:gd name="T24" fmla="+- 0 3857 3304"/>
                  <a:gd name="T25" fmla="*/ T24 w 657"/>
                  <a:gd name="T26" fmla="+- 0 2216 2194"/>
                  <a:gd name="T27" fmla="*/ 2216 h 182"/>
                  <a:gd name="T28" fmla="+- 0 3861 3304"/>
                  <a:gd name="T29" fmla="*/ T28 w 657"/>
                  <a:gd name="T30" fmla="+- 0 2218 2194"/>
                  <a:gd name="T31" fmla="*/ 2218 h 182"/>
                  <a:gd name="T32" fmla="+- 0 3862 3304"/>
                  <a:gd name="T33" fmla="*/ T32 w 657"/>
                  <a:gd name="T34" fmla="+- 0 2218 2194"/>
                  <a:gd name="T35" fmla="*/ 2218 h 182"/>
                  <a:gd name="T36" fmla="+- 0 3866 3304"/>
                  <a:gd name="T37" fmla="*/ T36 w 657"/>
                  <a:gd name="T38" fmla="+- 0 2218 2194"/>
                  <a:gd name="T39" fmla="*/ 2218 h 182"/>
                  <a:gd name="T40" fmla="+- 0 3868 3304"/>
                  <a:gd name="T41" fmla="*/ T40 w 657"/>
                  <a:gd name="T42" fmla="+- 0 2217 2194"/>
                  <a:gd name="T43" fmla="*/ 2217 h 182"/>
                  <a:gd name="T44" fmla="+- 0 3872 3304"/>
                  <a:gd name="T45" fmla="*/ T44 w 657"/>
                  <a:gd name="T46" fmla="+- 0 2214 2194"/>
                  <a:gd name="T47" fmla="*/ 2214 h 182"/>
                  <a:gd name="T48" fmla="+- 0 3873 3304"/>
                  <a:gd name="T49" fmla="*/ T48 w 657"/>
                  <a:gd name="T50" fmla="+- 0 2212 2194"/>
                  <a:gd name="T51" fmla="*/ 2212 h 182"/>
                  <a:gd name="T52" fmla="+- 0 3873 3304"/>
                  <a:gd name="T53" fmla="*/ T52 w 657"/>
                  <a:gd name="T54" fmla="+- 0 2207 2194"/>
                  <a:gd name="T55" fmla="*/ 2207 h 182"/>
                  <a:gd name="T56" fmla="+- 0 3871 3304"/>
                  <a:gd name="T57" fmla="*/ T56 w 657"/>
                  <a:gd name="T58" fmla="+- 0 2203 2194"/>
                  <a:gd name="T59" fmla="*/ 2203 h 182"/>
                  <a:gd name="T60" fmla="+- 0 3867 3304"/>
                  <a:gd name="T61" fmla="*/ T60 w 657"/>
                  <a:gd name="T62" fmla="+- 0 2201 2194"/>
                  <a:gd name="T63" fmla="*/ 2201 h 18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57" h="182">
                    <a:moveTo>
                      <a:pt x="563" y="7"/>
                    </a:moveTo>
                    <a:lnTo>
                      <a:pt x="536" y="7"/>
                    </a:lnTo>
                    <a:lnTo>
                      <a:pt x="539" y="7"/>
                    </a:lnTo>
                    <a:lnTo>
                      <a:pt x="543" y="10"/>
                    </a:lnTo>
                    <a:lnTo>
                      <a:pt x="546" y="12"/>
                    </a:lnTo>
                    <a:lnTo>
                      <a:pt x="551" y="19"/>
                    </a:lnTo>
                    <a:lnTo>
                      <a:pt x="553" y="22"/>
                    </a:lnTo>
                    <a:lnTo>
                      <a:pt x="557" y="24"/>
                    </a:lnTo>
                    <a:lnTo>
                      <a:pt x="558" y="24"/>
                    </a:lnTo>
                    <a:lnTo>
                      <a:pt x="562" y="24"/>
                    </a:lnTo>
                    <a:lnTo>
                      <a:pt x="564" y="23"/>
                    </a:lnTo>
                    <a:lnTo>
                      <a:pt x="568" y="20"/>
                    </a:lnTo>
                    <a:lnTo>
                      <a:pt x="569" y="18"/>
                    </a:lnTo>
                    <a:lnTo>
                      <a:pt x="569" y="13"/>
                    </a:lnTo>
                    <a:lnTo>
                      <a:pt x="567" y="9"/>
                    </a:lnTo>
                    <a:lnTo>
                      <a:pt x="563"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192" name="Picture 19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021" y="2200"/>
                <a:ext cx="111"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 name="Picture 19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41" y="2194"/>
                <a:ext cx="64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 name="Picture 19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8" y="2730"/>
                <a:ext cx="216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5" name="Picture 19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90" y="2879"/>
                <a:ext cx="87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6" name="Picture 19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634" y="2875"/>
                <a:ext cx="632"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7" name="Picture 19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90" y="3398"/>
                <a:ext cx="2196" cy="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8" name="Picture 19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846" y="2730"/>
                <a:ext cx="2366" cy="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9" name="Picture 198"/>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707" y="2794"/>
                <a:ext cx="15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9" name="Group 128"/>
            <p:cNvGrpSpPr>
              <a:grpSpLocks/>
            </p:cNvGrpSpPr>
            <p:nvPr/>
          </p:nvGrpSpPr>
          <p:grpSpPr bwMode="auto">
            <a:xfrm>
              <a:off x="1068" y="466"/>
              <a:ext cx="6605" cy="3430"/>
              <a:chOff x="1068" y="466"/>
              <a:chExt cx="6605" cy="3430"/>
            </a:xfrm>
          </p:grpSpPr>
          <p:sp>
            <p:nvSpPr>
              <p:cNvPr id="130" name="Freeform 40"/>
              <p:cNvSpPr>
                <a:spLocks/>
              </p:cNvSpPr>
              <p:nvPr/>
            </p:nvSpPr>
            <p:spPr bwMode="auto">
              <a:xfrm>
                <a:off x="3875" y="2810"/>
                <a:ext cx="470" cy="145"/>
              </a:xfrm>
              <a:custGeom>
                <a:avLst/>
                <a:gdLst>
                  <a:gd name="T0" fmla="+- 0 3926 3875"/>
                  <a:gd name="T1" fmla="*/ T0 w 470"/>
                  <a:gd name="T2" fmla="+- 0 2921 2810"/>
                  <a:gd name="T3" fmla="*/ 2921 h 145"/>
                  <a:gd name="T4" fmla="+- 0 3884 3875"/>
                  <a:gd name="T5" fmla="*/ T4 w 470"/>
                  <a:gd name="T6" fmla="+- 0 2921 2810"/>
                  <a:gd name="T7" fmla="*/ 2921 h 145"/>
                  <a:gd name="T8" fmla="+- 0 3886 3875"/>
                  <a:gd name="T9" fmla="*/ T8 w 470"/>
                  <a:gd name="T10" fmla="+- 0 2922 2810"/>
                  <a:gd name="T11" fmla="*/ 2922 h 145"/>
                  <a:gd name="T12" fmla="+- 0 3888 3875"/>
                  <a:gd name="T13" fmla="*/ T12 w 470"/>
                  <a:gd name="T14" fmla="+- 0 2922 2810"/>
                  <a:gd name="T15" fmla="*/ 2922 h 145"/>
                  <a:gd name="T16" fmla="+- 0 3896 3875"/>
                  <a:gd name="T17" fmla="*/ T16 w 470"/>
                  <a:gd name="T18" fmla="+- 0 2924 2810"/>
                  <a:gd name="T19" fmla="*/ 2924 h 145"/>
                  <a:gd name="T20" fmla="+- 0 3903 3875"/>
                  <a:gd name="T21" fmla="*/ T20 w 470"/>
                  <a:gd name="T22" fmla="+- 0 2925 2810"/>
                  <a:gd name="T23" fmla="*/ 2925 h 145"/>
                  <a:gd name="T24" fmla="+- 0 3917 3875"/>
                  <a:gd name="T25" fmla="*/ T24 w 470"/>
                  <a:gd name="T26" fmla="+- 0 2925 2810"/>
                  <a:gd name="T27" fmla="*/ 2925 h 145"/>
                  <a:gd name="T28" fmla="+- 0 3924 3875"/>
                  <a:gd name="T29" fmla="*/ T28 w 470"/>
                  <a:gd name="T30" fmla="+- 0 2923 2810"/>
                  <a:gd name="T31" fmla="*/ 2923 h 145"/>
                  <a:gd name="T32" fmla="+- 0 3926 3875"/>
                  <a:gd name="T33" fmla="*/ T32 w 470"/>
                  <a:gd name="T34" fmla="+- 0 2921 2810"/>
                  <a:gd name="T35" fmla="*/ 292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51" y="111"/>
                    </a:moveTo>
                    <a:lnTo>
                      <a:pt x="9" y="111"/>
                    </a:lnTo>
                    <a:lnTo>
                      <a:pt x="11" y="112"/>
                    </a:lnTo>
                    <a:lnTo>
                      <a:pt x="13" y="112"/>
                    </a:lnTo>
                    <a:lnTo>
                      <a:pt x="21" y="114"/>
                    </a:lnTo>
                    <a:lnTo>
                      <a:pt x="28" y="115"/>
                    </a:lnTo>
                    <a:lnTo>
                      <a:pt x="42" y="115"/>
                    </a:lnTo>
                    <a:lnTo>
                      <a:pt x="49" y="113"/>
                    </a:lnTo>
                    <a:lnTo>
                      <a:pt x="51"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1" name="Freeform 39"/>
              <p:cNvSpPr>
                <a:spLocks/>
              </p:cNvSpPr>
              <p:nvPr/>
            </p:nvSpPr>
            <p:spPr bwMode="auto">
              <a:xfrm>
                <a:off x="3875" y="2810"/>
                <a:ext cx="470" cy="145"/>
              </a:xfrm>
              <a:custGeom>
                <a:avLst/>
                <a:gdLst>
                  <a:gd name="T0" fmla="+- 0 3879 3875"/>
                  <a:gd name="T1" fmla="*/ T0 w 470"/>
                  <a:gd name="T2" fmla="+- 0 2893 2810"/>
                  <a:gd name="T3" fmla="*/ 2893 h 145"/>
                  <a:gd name="T4" fmla="+- 0 3875 3875"/>
                  <a:gd name="T5" fmla="*/ T4 w 470"/>
                  <a:gd name="T6" fmla="+- 0 2893 2810"/>
                  <a:gd name="T7" fmla="*/ 2893 h 145"/>
                  <a:gd name="T8" fmla="+- 0 3875 3875"/>
                  <a:gd name="T9" fmla="*/ T8 w 470"/>
                  <a:gd name="T10" fmla="+- 0 2924 2810"/>
                  <a:gd name="T11" fmla="*/ 2924 h 145"/>
                  <a:gd name="T12" fmla="+- 0 3879 3875"/>
                  <a:gd name="T13" fmla="*/ T12 w 470"/>
                  <a:gd name="T14" fmla="+- 0 2924 2810"/>
                  <a:gd name="T15" fmla="*/ 2924 h 145"/>
                  <a:gd name="T16" fmla="+- 0 3879 3875"/>
                  <a:gd name="T17" fmla="*/ T16 w 470"/>
                  <a:gd name="T18" fmla="+- 0 2922 2810"/>
                  <a:gd name="T19" fmla="*/ 2922 h 145"/>
                  <a:gd name="T20" fmla="+- 0 3881 3875"/>
                  <a:gd name="T21" fmla="*/ T20 w 470"/>
                  <a:gd name="T22" fmla="+- 0 2921 2810"/>
                  <a:gd name="T23" fmla="*/ 2921 h 145"/>
                  <a:gd name="T24" fmla="+- 0 3926 3875"/>
                  <a:gd name="T25" fmla="*/ T24 w 470"/>
                  <a:gd name="T26" fmla="+- 0 2921 2810"/>
                  <a:gd name="T27" fmla="*/ 2921 h 145"/>
                  <a:gd name="T28" fmla="+- 0 3929 3875"/>
                  <a:gd name="T29" fmla="*/ T28 w 470"/>
                  <a:gd name="T30" fmla="+- 0 2919 2810"/>
                  <a:gd name="T31" fmla="*/ 2919 h 145"/>
                  <a:gd name="T32" fmla="+- 0 3902 3875"/>
                  <a:gd name="T33" fmla="*/ T32 w 470"/>
                  <a:gd name="T34" fmla="+- 0 2919 2810"/>
                  <a:gd name="T35" fmla="*/ 2919 h 145"/>
                  <a:gd name="T36" fmla="+- 0 3896 3875"/>
                  <a:gd name="T37" fmla="*/ T36 w 470"/>
                  <a:gd name="T38" fmla="+- 0 2917 2810"/>
                  <a:gd name="T39" fmla="*/ 2917 h 145"/>
                  <a:gd name="T40" fmla="+- 0 3884 3875"/>
                  <a:gd name="T41" fmla="*/ T40 w 470"/>
                  <a:gd name="T42" fmla="+- 0 2908 2810"/>
                  <a:gd name="T43" fmla="*/ 2908 h 145"/>
                  <a:gd name="T44" fmla="+- 0 3881 3875"/>
                  <a:gd name="T45" fmla="*/ T44 w 470"/>
                  <a:gd name="T46" fmla="+- 0 2902 2810"/>
                  <a:gd name="T47" fmla="*/ 2902 h 145"/>
                  <a:gd name="T48" fmla="+- 0 3879 3875"/>
                  <a:gd name="T49" fmla="*/ T48 w 470"/>
                  <a:gd name="T50" fmla="+- 0 2893 2810"/>
                  <a:gd name="T51" fmla="*/ 2893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4" y="83"/>
                    </a:moveTo>
                    <a:lnTo>
                      <a:pt x="0" y="83"/>
                    </a:lnTo>
                    <a:lnTo>
                      <a:pt x="0" y="114"/>
                    </a:lnTo>
                    <a:lnTo>
                      <a:pt x="4" y="114"/>
                    </a:lnTo>
                    <a:lnTo>
                      <a:pt x="4" y="112"/>
                    </a:lnTo>
                    <a:lnTo>
                      <a:pt x="6" y="111"/>
                    </a:lnTo>
                    <a:lnTo>
                      <a:pt x="51" y="111"/>
                    </a:lnTo>
                    <a:lnTo>
                      <a:pt x="54" y="109"/>
                    </a:lnTo>
                    <a:lnTo>
                      <a:pt x="27" y="109"/>
                    </a:lnTo>
                    <a:lnTo>
                      <a:pt x="21" y="107"/>
                    </a:lnTo>
                    <a:lnTo>
                      <a:pt x="9" y="98"/>
                    </a:lnTo>
                    <a:lnTo>
                      <a:pt x="6" y="92"/>
                    </a:lnTo>
                    <a:lnTo>
                      <a:pt x="4"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2" name="Freeform 38"/>
              <p:cNvSpPr>
                <a:spLocks/>
              </p:cNvSpPr>
              <p:nvPr/>
            </p:nvSpPr>
            <p:spPr bwMode="auto">
              <a:xfrm>
                <a:off x="3875" y="2810"/>
                <a:ext cx="470" cy="145"/>
              </a:xfrm>
              <a:custGeom>
                <a:avLst/>
                <a:gdLst>
                  <a:gd name="T0" fmla="+- 0 3908 3875"/>
                  <a:gd name="T1" fmla="*/ T0 w 470"/>
                  <a:gd name="T2" fmla="+- 0 2835 2810"/>
                  <a:gd name="T3" fmla="*/ 2835 h 145"/>
                  <a:gd name="T4" fmla="+- 0 3896 3875"/>
                  <a:gd name="T5" fmla="*/ T4 w 470"/>
                  <a:gd name="T6" fmla="+- 0 2835 2810"/>
                  <a:gd name="T7" fmla="*/ 2835 h 145"/>
                  <a:gd name="T8" fmla="+- 0 3888 3875"/>
                  <a:gd name="T9" fmla="*/ T8 w 470"/>
                  <a:gd name="T10" fmla="+- 0 2837 2810"/>
                  <a:gd name="T11" fmla="*/ 2837 h 145"/>
                  <a:gd name="T12" fmla="+- 0 3877 3875"/>
                  <a:gd name="T13" fmla="*/ T12 w 470"/>
                  <a:gd name="T14" fmla="+- 0 2847 2810"/>
                  <a:gd name="T15" fmla="*/ 2847 h 145"/>
                  <a:gd name="T16" fmla="+- 0 3875 3875"/>
                  <a:gd name="T17" fmla="*/ T16 w 470"/>
                  <a:gd name="T18" fmla="+- 0 2853 2810"/>
                  <a:gd name="T19" fmla="*/ 2853 h 145"/>
                  <a:gd name="T20" fmla="+- 0 3875 3875"/>
                  <a:gd name="T21" fmla="*/ T20 w 470"/>
                  <a:gd name="T22" fmla="+- 0 2865 2810"/>
                  <a:gd name="T23" fmla="*/ 2865 h 145"/>
                  <a:gd name="T24" fmla="+- 0 3876 3875"/>
                  <a:gd name="T25" fmla="*/ T24 w 470"/>
                  <a:gd name="T26" fmla="+- 0 2869 2810"/>
                  <a:gd name="T27" fmla="*/ 2869 h 145"/>
                  <a:gd name="T28" fmla="+- 0 3879 3875"/>
                  <a:gd name="T29" fmla="*/ T28 w 470"/>
                  <a:gd name="T30" fmla="+- 0 2873 2810"/>
                  <a:gd name="T31" fmla="*/ 2873 h 145"/>
                  <a:gd name="T32" fmla="+- 0 3883 3875"/>
                  <a:gd name="T33" fmla="*/ T32 w 470"/>
                  <a:gd name="T34" fmla="+- 0 2876 2810"/>
                  <a:gd name="T35" fmla="*/ 2876 h 145"/>
                  <a:gd name="T36" fmla="+- 0 3889 3875"/>
                  <a:gd name="T37" fmla="*/ T36 w 470"/>
                  <a:gd name="T38" fmla="+- 0 2880 2810"/>
                  <a:gd name="T39" fmla="*/ 2880 h 145"/>
                  <a:gd name="T40" fmla="+- 0 3910 3875"/>
                  <a:gd name="T41" fmla="*/ T40 w 470"/>
                  <a:gd name="T42" fmla="+- 0 2889 2810"/>
                  <a:gd name="T43" fmla="*/ 2889 h 145"/>
                  <a:gd name="T44" fmla="+- 0 3917 3875"/>
                  <a:gd name="T45" fmla="*/ T44 w 470"/>
                  <a:gd name="T46" fmla="+- 0 2893 2810"/>
                  <a:gd name="T47" fmla="*/ 2893 h 145"/>
                  <a:gd name="T48" fmla="+- 0 3924 3875"/>
                  <a:gd name="T49" fmla="*/ T48 w 470"/>
                  <a:gd name="T50" fmla="+- 0 2899 2810"/>
                  <a:gd name="T51" fmla="*/ 2899 h 145"/>
                  <a:gd name="T52" fmla="+- 0 3925 3875"/>
                  <a:gd name="T53" fmla="*/ T52 w 470"/>
                  <a:gd name="T54" fmla="+- 0 2902 2810"/>
                  <a:gd name="T55" fmla="*/ 2902 h 145"/>
                  <a:gd name="T56" fmla="+- 0 3925 3875"/>
                  <a:gd name="T57" fmla="*/ T56 w 470"/>
                  <a:gd name="T58" fmla="+- 0 2910 2810"/>
                  <a:gd name="T59" fmla="*/ 2910 h 145"/>
                  <a:gd name="T60" fmla="+- 0 3924 3875"/>
                  <a:gd name="T61" fmla="*/ T60 w 470"/>
                  <a:gd name="T62" fmla="+- 0 2913 2810"/>
                  <a:gd name="T63" fmla="*/ 2913 h 145"/>
                  <a:gd name="T64" fmla="+- 0 3918 3875"/>
                  <a:gd name="T65" fmla="*/ T64 w 470"/>
                  <a:gd name="T66" fmla="+- 0 2918 2810"/>
                  <a:gd name="T67" fmla="*/ 2918 h 145"/>
                  <a:gd name="T68" fmla="+- 0 3914 3875"/>
                  <a:gd name="T69" fmla="*/ T68 w 470"/>
                  <a:gd name="T70" fmla="+- 0 2919 2810"/>
                  <a:gd name="T71" fmla="*/ 2919 h 145"/>
                  <a:gd name="T72" fmla="+- 0 3929 3875"/>
                  <a:gd name="T73" fmla="*/ T72 w 470"/>
                  <a:gd name="T74" fmla="+- 0 2919 2810"/>
                  <a:gd name="T75" fmla="*/ 2919 h 145"/>
                  <a:gd name="T76" fmla="+- 0 3938 3875"/>
                  <a:gd name="T77" fmla="*/ T76 w 470"/>
                  <a:gd name="T78" fmla="+- 0 2913 2810"/>
                  <a:gd name="T79" fmla="*/ 2913 h 145"/>
                  <a:gd name="T80" fmla="+- 0 3941 3875"/>
                  <a:gd name="T81" fmla="*/ T80 w 470"/>
                  <a:gd name="T82" fmla="+- 0 2907 2810"/>
                  <a:gd name="T83" fmla="*/ 2907 h 145"/>
                  <a:gd name="T84" fmla="+- 0 3941 3875"/>
                  <a:gd name="T85" fmla="*/ T84 w 470"/>
                  <a:gd name="T86" fmla="+- 0 2889 2810"/>
                  <a:gd name="T87" fmla="*/ 2889 h 145"/>
                  <a:gd name="T88" fmla="+- 0 3934 3875"/>
                  <a:gd name="T89" fmla="*/ T88 w 470"/>
                  <a:gd name="T90" fmla="+- 0 2881 2810"/>
                  <a:gd name="T91" fmla="*/ 2881 h 145"/>
                  <a:gd name="T92" fmla="+- 0 3897 3875"/>
                  <a:gd name="T93" fmla="*/ T92 w 470"/>
                  <a:gd name="T94" fmla="+- 0 2866 2810"/>
                  <a:gd name="T95" fmla="*/ 2866 h 145"/>
                  <a:gd name="T96" fmla="+- 0 3893 3875"/>
                  <a:gd name="T97" fmla="*/ T96 w 470"/>
                  <a:gd name="T98" fmla="+- 0 2863 2810"/>
                  <a:gd name="T99" fmla="*/ 2863 h 145"/>
                  <a:gd name="T100" fmla="+- 0 3891 3875"/>
                  <a:gd name="T101" fmla="*/ T100 w 470"/>
                  <a:gd name="T102" fmla="+- 0 2860 2810"/>
                  <a:gd name="T103" fmla="*/ 2860 h 145"/>
                  <a:gd name="T104" fmla="+- 0 3888 3875"/>
                  <a:gd name="T105" fmla="*/ T104 w 470"/>
                  <a:gd name="T106" fmla="+- 0 2858 2810"/>
                  <a:gd name="T107" fmla="*/ 2858 h 145"/>
                  <a:gd name="T108" fmla="+- 0 3887 3875"/>
                  <a:gd name="T109" fmla="*/ T108 w 470"/>
                  <a:gd name="T110" fmla="+- 0 2855 2810"/>
                  <a:gd name="T111" fmla="*/ 2855 h 145"/>
                  <a:gd name="T112" fmla="+- 0 3934 3875"/>
                  <a:gd name="T113" fmla="*/ T112 w 470"/>
                  <a:gd name="T114" fmla="+- 0 2840 2810"/>
                  <a:gd name="T115" fmla="*/ 2840 h 145"/>
                  <a:gd name="T116" fmla="+- 0 3934 3875"/>
                  <a:gd name="T117" fmla="*/ T116 w 470"/>
                  <a:gd name="T118" fmla="+- 0 2839 2810"/>
                  <a:gd name="T119" fmla="*/ 2839 h 145"/>
                  <a:gd name="T120" fmla="+- 0 3924 3875"/>
                  <a:gd name="T121" fmla="*/ T120 w 470"/>
                  <a:gd name="T122" fmla="+- 0 2839 2810"/>
                  <a:gd name="T123" fmla="*/ 2839 h 145"/>
                  <a:gd name="T124" fmla="+- 0 3922 3875"/>
                  <a:gd name="T125" fmla="*/ T124 w 470"/>
                  <a:gd name="T126" fmla="+- 0 2838 2810"/>
                  <a:gd name="T127" fmla="*/ 2838 h 145"/>
                  <a:gd name="T128" fmla="+- 0 3913 3875"/>
                  <a:gd name="T129" fmla="*/ T128 w 470"/>
                  <a:gd name="T130" fmla="+- 0 2836 2810"/>
                  <a:gd name="T131" fmla="*/ 2836 h 145"/>
                  <a:gd name="T132" fmla="+- 0 3908 3875"/>
                  <a:gd name="T133" fmla="*/ T132 w 470"/>
                  <a:gd name="T134" fmla="+- 0 2835 2810"/>
                  <a:gd name="T135"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Lst>
                <a:rect l="0" t="0" r="r" b="b"/>
                <a:pathLst>
                  <a:path w="470" h="145">
                    <a:moveTo>
                      <a:pt x="33" y="25"/>
                    </a:moveTo>
                    <a:lnTo>
                      <a:pt x="21" y="25"/>
                    </a:lnTo>
                    <a:lnTo>
                      <a:pt x="13" y="27"/>
                    </a:lnTo>
                    <a:lnTo>
                      <a:pt x="2" y="37"/>
                    </a:lnTo>
                    <a:lnTo>
                      <a:pt x="0" y="43"/>
                    </a:lnTo>
                    <a:lnTo>
                      <a:pt x="0" y="55"/>
                    </a:lnTo>
                    <a:lnTo>
                      <a:pt x="1" y="59"/>
                    </a:lnTo>
                    <a:lnTo>
                      <a:pt x="4" y="63"/>
                    </a:lnTo>
                    <a:lnTo>
                      <a:pt x="8" y="66"/>
                    </a:lnTo>
                    <a:lnTo>
                      <a:pt x="14" y="70"/>
                    </a:lnTo>
                    <a:lnTo>
                      <a:pt x="35" y="79"/>
                    </a:lnTo>
                    <a:lnTo>
                      <a:pt x="42" y="83"/>
                    </a:lnTo>
                    <a:lnTo>
                      <a:pt x="49" y="89"/>
                    </a:lnTo>
                    <a:lnTo>
                      <a:pt x="50" y="92"/>
                    </a:lnTo>
                    <a:lnTo>
                      <a:pt x="50" y="100"/>
                    </a:lnTo>
                    <a:lnTo>
                      <a:pt x="49" y="103"/>
                    </a:lnTo>
                    <a:lnTo>
                      <a:pt x="43" y="108"/>
                    </a:lnTo>
                    <a:lnTo>
                      <a:pt x="39" y="109"/>
                    </a:lnTo>
                    <a:lnTo>
                      <a:pt x="54" y="109"/>
                    </a:lnTo>
                    <a:lnTo>
                      <a:pt x="63" y="103"/>
                    </a:lnTo>
                    <a:lnTo>
                      <a:pt x="66" y="97"/>
                    </a:lnTo>
                    <a:lnTo>
                      <a:pt x="66" y="79"/>
                    </a:lnTo>
                    <a:lnTo>
                      <a:pt x="59" y="71"/>
                    </a:lnTo>
                    <a:lnTo>
                      <a:pt x="22" y="56"/>
                    </a:lnTo>
                    <a:lnTo>
                      <a:pt x="18" y="53"/>
                    </a:lnTo>
                    <a:lnTo>
                      <a:pt x="16" y="50"/>
                    </a:lnTo>
                    <a:lnTo>
                      <a:pt x="13" y="48"/>
                    </a:lnTo>
                    <a:lnTo>
                      <a:pt x="12" y="45"/>
                    </a:lnTo>
                    <a:lnTo>
                      <a:pt x="59" y="30"/>
                    </a:lnTo>
                    <a:lnTo>
                      <a:pt x="59" y="29"/>
                    </a:lnTo>
                    <a:lnTo>
                      <a:pt x="49" y="29"/>
                    </a:lnTo>
                    <a:lnTo>
                      <a:pt x="47" y="28"/>
                    </a:lnTo>
                    <a:lnTo>
                      <a:pt x="38" y="26"/>
                    </a:lnTo>
                    <a:lnTo>
                      <a:pt x="3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3" name="Freeform 37"/>
              <p:cNvSpPr>
                <a:spLocks/>
              </p:cNvSpPr>
              <p:nvPr/>
            </p:nvSpPr>
            <p:spPr bwMode="auto">
              <a:xfrm>
                <a:off x="3875" y="2810"/>
                <a:ext cx="470" cy="145"/>
              </a:xfrm>
              <a:custGeom>
                <a:avLst/>
                <a:gdLst>
                  <a:gd name="T0" fmla="+- 0 3934 3875"/>
                  <a:gd name="T1" fmla="*/ T0 w 470"/>
                  <a:gd name="T2" fmla="+- 0 2840 2810"/>
                  <a:gd name="T3" fmla="*/ 2840 h 145"/>
                  <a:gd name="T4" fmla="+- 0 3910 3875"/>
                  <a:gd name="T5" fmla="*/ T4 w 470"/>
                  <a:gd name="T6" fmla="+- 0 2840 2810"/>
                  <a:gd name="T7" fmla="*/ 2840 h 145"/>
                  <a:gd name="T8" fmla="+- 0 3916 3875"/>
                  <a:gd name="T9" fmla="*/ T8 w 470"/>
                  <a:gd name="T10" fmla="+- 0 2842 2810"/>
                  <a:gd name="T11" fmla="*/ 2842 h 145"/>
                  <a:gd name="T12" fmla="+- 0 3924 3875"/>
                  <a:gd name="T13" fmla="*/ T12 w 470"/>
                  <a:gd name="T14" fmla="+- 0 2849 2810"/>
                  <a:gd name="T15" fmla="*/ 2849 h 145"/>
                  <a:gd name="T16" fmla="+- 0 3928 3875"/>
                  <a:gd name="T17" fmla="*/ T16 w 470"/>
                  <a:gd name="T18" fmla="+- 0 2855 2810"/>
                  <a:gd name="T19" fmla="*/ 2855 h 145"/>
                  <a:gd name="T20" fmla="+- 0 3930 3875"/>
                  <a:gd name="T21" fmla="*/ T20 w 470"/>
                  <a:gd name="T22" fmla="+- 0 2864 2810"/>
                  <a:gd name="T23" fmla="*/ 2864 h 145"/>
                  <a:gd name="T24" fmla="+- 0 3934 3875"/>
                  <a:gd name="T25" fmla="*/ T24 w 470"/>
                  <a:gd name="T26" fmla="+- 0 2864 2810"/>
                  <a:gd name="T27" fmla="*/ 2864 h 145"/>
                  <a:gd name="T28" fmla="+- 0 3934 3875"/>
                  <a:gd name="T29" fmla="*/ T28 w 470"/>
                  <a:gd name="T30" fmla="+- 0 2840 2810"/>
                  <a:gd name="T31" fmla="*/ 2840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59" y="30"/>
                    </a:moveTo>
                    <a:lnTo>
                      <a:pt x="35" y="30"/>
                    </a:lnTo>
                    <a:lnTo>
                      <a:pt x="41" y="32"/>
                    </a:lnTo>
                    <a:lnTo>
                      <a:pt x="49" y="39"/>
                    </a:lnTo>
                    <a:lnTo>
                      <a:pt x="53" y="45"/>
                    </a:lnTo>
                    <a:lnTo>
                      <a:pt x="55" y="54"/>
                    </a:lnTo>
                    <a:lnTo>
                      <a:pt x="59" y="54"/>
                    </a:lnTo>
                    <a:lnTo>
                      <a:pt x="59"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4" name="Freeform 36"/>
              <p:cNvSpPr>
                <a:spLocks/>
              </p:cNvSpPr>
              <p:nvPr/>
            </p:nvSpPr>
            <p:spPr bwMode="auto">
              <a:xfrm>
                <a:off x="3875" y="2810"/>
                <a:ext cx="470" cy="145"/>
              </a:xfrm>
              <a:custGeom>
                <a:avLst/>
                <a:gdLst>
                  <a:gd name="T0" fmla="+- 0 3934 3875"/>
                  <a:gd name="T1" fmla="*/ T0 w 470"/>
                  <a:gd name="T2" fmla="+- 0 2835 2810"/>
                  <a:gd name="T3" fmla="*/ 2835 h 145"/>
                  <a:gd name="T4" fmla="+- 0 3930 3875"/>
                  <a:gd name="T5" fmla="*/ T4 w 470"/>
                  <a:gd name="T6" fmla="+- 0 2835 2810"/>
                  <a:gd name="T7" fmla="*/ 2835 h 145"/>
                  <a:gd name="T8" fmla="+- 0 3929 3875"/>
                  <a:gd name="T9" fmla="*/ T8 w 470"/>
                  <a:gd name="T10" fmla="+- 0 2836 2810"/>
                  <a:gd name="T11" fmla="*/ 2836 h 145"/>
                  <a:gd name="T12" fmla="+- 0 3929 3875"/>
                  <a:gd name="T13" fmla="*/ T12 w 470"/>
                  <a:gd name="T14" fmla="+- 0 2837 2810"/>
                  <a:gd name="T15" fmla="*/ 2837 h 145"/>
                  <a:gd name="T16" fmla="+- 0 3927 3875"/>
                  <a:gd name="T17" fmla="*/ T16 w 470"/>
                  <a:gd name="T18" fmla="+- 0 2838 2810"/>
                  <a:gd name="T19" fmla="*/ 2838 h 145"/>
                  <a:gd name="T20" fmla="+- 0 3927 3875"/>
                  <a:gd name="T21" fmla="*/ T20 w 470"/>
                  <a:gd name="T22" fmla="+- 0 2839 2810"/>
                  <a:gd name="T23" fmla="*/ 2839 h 145"/>
                  <a:gd name="T24" fmla="+- 0 3934 3875"/>
                  <a:gd name="T25" fmla="*/ T24 w 470"/>
                  <a:gd name="T26" fmla="+- 0 2839 2810"/>
                  <a:gd name="T27" fmla="*/ 2839 h 145"/>
                  <a:gd name="T28" fmla="+- 0 3934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59" y="25"/>
                    </a:moveTo>
                    <a:lnTo>
                      <a:pt x="55" y="25"/>
                    </a:lnTo>
                    <a:lnTo>
                      <a:pt x="54" y="26"/>
                    </a:lnTo>
                    <a:lnTo>
                      <a:pt x="54" y="27"/>
                    </a:lnTo>
                    <a:lnTo>
                      <a:pt x="52" y="28"/>
                    </a:lnTo>
                    <a:lnTo>
                      <a:pt x="52" y="29"/>
                    </a:lnTo>
                    <a:lnTo>
                      <a:pt x="59" y="29"/>
                    </a:lnTo>
                    <a:lnTo>
                      <a:pt x="59"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5" name="Freeform 35"/>
              <p:cNvSpPr>
                <a:spLocks/>
              </p:cNvSpPr>
              <p:nvPr/>
            </p:nvSpPr>
            <p:spPr bwMode="auto">
              <a:xfrm>
                <a:off x="3875" y="2810"/>
                <a:ext cx="470" cy="145"/>
              </a:xfrm>
              <a:custGeom>
                <a:avLst/>
                <a:gdLst>
                  <a:gd name="T0" fmla="+- 0 4010 3875"/>
                  <a:gd name="T1" fmla="*/ T0 w 470"/>
                  <a:gd name="T2" fmla="+- 0 2921 2810"/>
                  <a:gd name="T3" fmla="*/ 2921 h 145"/>
                  <a:gd name="T4" fmla="+- 0 3968 3875"/>
                  <a:gd name="T5" fmla="*/ T4 w 470"/>
                  <a:gd name="T6" fmla="+- 0 2921 2810"/>
                  <a:gd name="T7" fmla="*/ 2921 h 145"/>
                  <a:gd name="T8" fmla="+- 0 3970 3875"/>
                  <a:gd name="T9" fmla="*/ T8 w 470"/>
                  <a:gd name="T10" fmla="+- 0 2922 2810"/>
                  <a:gd name="T11" fmla="*/ 2922 h 145"/>
                  <a:gd name="T12" fmla="+- 0 3972 3875"/>
                  <a:gd name="T13" fmla="*/ T12 w 470"/>
                  <a:gd name="T14" fmla="+- 0 2922 2810"/>
                  <a:gd name="T15" fmla="*/ 2922 h 145"/>
                  <a:gd name="T16" fmla="+- 0 3980 3875"/>
                  <a:gd name="T17" fmla="*/ T16 w 470"/>
                  <a:gd name="T18" fmla="+- 0 2924 2810"/>
                  <a:gd name="T19" fmla="*/ 2924 h 145"/>
                  <a:gd name="T20" fmla="+- 0 3987 3875"/>
                  <a:gd name="T21" fmla="*/ T20 w 470"/>
                  <a:gd name="T22" fmla="+- 0 2925 2810"/>
                  <a:gd name="T23" fmla="*/ 2925 h 145"/>
                  <a:gd name="T24" fmla="+- 0 4001 3875"/>
                  <a:gd name="T25" fmla="*/ T24 w 470"/>
                  <a:gd name="T26" fmla="+- 0 2925 2810"/>
                  <a:gd name="T27" fmla="*/ 2925 h 145"/>
                  <a:gd name="T28" fmla="+- 0 4008 3875"/>
                  <a:gd name="T29" fmla="*/ T28 w 470"/>
                  <a:gd name="T30" fmla="+- 0 2923 2810"/>
                  <a:gd name="T31" fmla="*/ 2923 h 145"/>
                  <a:gd name="T32" fmla="+- 0 4010 3875"/>
                  <a:gd name="T33" fmla="*/ T32 w 470"/>
                  <a:gd name="T34" fmla="+- 0 2921 2810"/>
                  <a:gd name="T35" fmla="*/ 292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135" y="111"/>
                    </a:moveTo>
                    <a:lnTo>
                      <a:pt x="93" y="111"/>
                    </a:lnTo>
                    <a:lnTo>
                      <a:pt x="95" y="112"/>
                    </a:lnTo>
                    <a:lnTo>
                      <a:pt x="97" y="112"/>
                    </a:lnTo>
                    <a:lnTo>
                      <a:pt x="105" y="114"/>
                    </a:lnTo>
                    <a:lnTo>
                      <a:pt x="112" y="115"/>
                    </a:lnTo>
                    <a:lnTo>
                      <a:pt x="126" y="115"/>
                    </a:lnTo>
                    <a:lnTo>
                      <a:pt x="133" y="113"/>
                    </a:lnTo>
                    <a:lnTo>
                      <a:pt x="135"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6" name="Freeform 34"/>
              <p:cNvSpPr>
                <a:spLocks/>
              </p:cNvSpPr>
              <p:nvPr/>
            </p:nvSpPr>
            <p:spPr bwMode="auto">
              <a:xfrm>
                <a:off x="3875" y="2810"/>
                <a:ext cx="470" cy="145"/>
              </a:xfrm>
              <a:custGeom>
                <a:avLst/>
                <a:gdLst>
                  <a:gd name="T0" fmla="+- 0 3963 3875"/>
                  <a:gd name="T1" fmla="*/ T0 w 470"/>
                  <a:gd name="T2" fmla="+- 0 2893 2810"/>
                  <a:gd name="T3" fmla="*/ 2893 h 145"/>
                  <a:gd name="T4" fmla="+- 0 3959 3875"/>
                  <a:gd name="T5" fmla="*/ T4 w 470"/>
                  <a:gd name="T6" fmla="+- 0 2893 2810"/>
                  <a:gd name="T7" fmla="*/ 2893 h 145"/>
                  <a:gd name="T8" fmla="+- 0 3959 3875"/>
                  <a:gd name="T9" fmla="*/ T8 w 470"/>
                  <a:gd name="T10" fmla="+- 0 2924 2810"/>
                  <a:gd name="T11" fmla="*/ 2924 h 145"/>
                  <a:gd name="T12" fmla="+- 0 3963 3875"/>
                  <a:gd name="T13" fmla="*/ T12 w 470"/>
                  <a:gd name="T14" fmla="+- 0 2924 2810"/>
                  <a:gd name="T15" fmla="*/ 2924 h 145"/>
                  <a:gd name="T16" fmla="+- 0 3963 3875"/>
                  <a:gd name="T17" fmla="*/ T16 w 470"/>
                  <a:gd name="T18" fmla="+- 0 2922 2810"/>
                  <a:gd name="T19" fmla="*/ 2922 h 145"/>
                  <a:gd name="T20" fmla="+- 0 3965 3875"/>
                  <a:gd name="T21" fmla="*/ T20 w 470"/>
                  <a:gd name="T22" fmla="+- 0 2921 2810"/>
                  <a:gd name="T23" fmla="*/ 2921 h 145"/>
                  <a:gd name="T24" fmla="+- 0 4010 3875"/>
                  <a:gd name="T25" fmla="*/ T24 w 470"/>
                  <a:gd name="T26" fmla="+- 0 2921 2810"/>
                  <a:gd name="T27" fmla="*/ 2921 h 145"/>
                  <a:gd name="T28" fmla="+- 0 4013 3875"/>
                  <a:gd name="T29" fmla="*/ T28 w 470"/>
                  <a:gd name="T30" fmla="+- 0 2919 2810"/>
                  <a:gd name="T31" fmla="*/ 2919 h 145"/>
                  <a:gd name="T32" fmla="+- 0 3986 3875"/>
                  <a:gd name="T33" fmla="*/ T32 w 470"/>
                  <a:gd name="T34" fmla="+- 0 2919 2810"/>
                  <a:gd name="T35" fmla="*/ 2919 h 145"/>
                  <a:gd name="T36" fmla="+- 0 3980 3875"/>
                  <a:gd name="T37" fmla="*/ T36 w 470"/>
                  <a:gd name="T38" fmla="+- 0 2917 2810"/>
                  <a:gd name="T39" fmla="*/ 2917 h 145"/>
                  <a:gd name="T40" fmla="+- 0 3968 3875"/>
                  <a:gd name="T41" fmla="*/ T40 w 470"/>
                  <a:gd name="T42" fmla="+- 0 2908 2810"/>
                  <a:gd name="T43" fmla="*/ 2908 h 145"/>
                  <a:gd name="T44" fmla="+- 0 3965 3875"/>
                  <a:gd name="T45" fmla="*/ T44 w 470"/>
                  <a:gd name="T46" fmla="+- 0 2902 2810"/>
                  <a:gd name="T47" fmla="*/ 2902 h 145"/>
                  <a:gd name="T48" fmla="+- 0 3963 3875"/>
                  <a:gd name="T49" fmla="*/ T48 w 470"/>
                  <a:gd name="T50" fmla="+- 0 2893 2810"/>
                  <a:gd name="T51" fmla="*/ 2893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88" y="83"/>
                    </a:moveTo>
                    <a:lnTo>
                      <a:pt x="84" y="83"/>
                    </a:lnTo>
                    <a:lnTo>
                      <a:pt x="84" y="114"/>
                    </a:lnTo>
                    <a:lnTo>
                      <a:pt x="88" y="114"/>
                    </a:lnTo>
                    <a:lnTo>
                      <a:pt x="88" y="112"/>
                    </a:lnTo>
                    <a:lnTo>
                      <a:pt x="90" y="111"/>
                    </a:lnTo>
                    <a:lnTo>
                      <a:pt x="135" y="111"/>
                    </a:lnTo>
                    <a:lnTo>
                      <a:pt x="138" y="109"/>
                    </a:lnTo>
                    <a:lnTo>
                      <a:pt x="111" y="109"/>
                    </a:lnTo>
                    <a:lnTo>
                      <a:pt x="105" y="107"/>
                    </a:lnTo>
                    <a:lnTo>
                      <a:pt x="93" y="98"/>
                    </a:lnTo>
                    <a:lnTo>
                      <a:pt x="90" y="92"/>
                    </a:lnTo>
                    <a:lnTo>
                      <a:pt x="88"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7" name="Freeform 33"/>
              <p:cNvSpPr>
                <a:spLocks/>
              </p:cNvSpPr>
              <p:nvPr/>
            </p:nvSpPr>
            <p:spPr bwMode="auto">
              <a:xfrm>
                <a:off x="3875" y="2810"/>
                <a:ext cx="470" cy="145"/>
              </a:xfrm>
              <a:custGeom>
                <a:avLst/>
                <a:gdLst>
                  <a:gd name="T0" fmla="+- 0 3992 3875"/>
                  <a:gd name="T1" fmla="*/ T0 w 470"/>
                  <a:gd name="T2" fmla="+- 0 2835 2810"/>
                  <a:gd name="T3" fmla="*/ 2835 h 145"/>
                  <a:gd name="T4" fmla="+- 0 3980 3875"/>
                  <a:gd name="T5" fmla="*/ T4 w 470"/>
                  <a:gd name="T6" fmla="+- 0 2835 2810"/>
                  <a:gd name="T7" fmla="*/ 2835 h 145"/>
                  <a:gd name="T8" fmla="+- 0 3972 3875"/>
                  <a:gd name="T9" fmla="*/ T8 w 470"/>
                  <a:gd name="T10" fmla="+- 0 2837 2810"/>
                  <a:gd name="T11" fmla="*/ 2837 h 145"/>
                  <a:gd name="T12" fmla="+- 0 3961 3875"/>
                  <a:gd name="T13" fmla="*/ T12 w 470"/>
                  <a:gd name="T14" fmla="+- 0 2847 2810"/>
                  <a:gd name="T15" fmla="*/ 2847 h 145"/>
                  <a:gd name="T16" fmla="+- 0 3959 3875"/>
                  <a:gd name="T17" fmla="*/ T16 w 470"/>
                  <a:gd name="T18" fmla="+- 0 2853 2810"/>
                  <a:gd name="T19" fmla="*/ 2853 h 145"/>
                  <a:gd name="T20" fmla="+- 0 3959 3875"/>
                  <a:gd name="T21" fmla="*/ T20 w 470"/>
                  <a:gd name="T22" fmla="+- 0 2865 2810"/>
                  <a:gd name="T23" fmla="*/ 2865 h 145"/>
                  <a:gd name="T24" fmla="+- 0 3960 3875"/>
                  <a:gd name="T25" fmla="*/ T24 w 470"/>
                  <a:gd name="T26" fmla="+- 0 2869 2810"/>
                  <a:gd name="T27" fmla="*/ 2869 h 145"/>
                  <a:gd name="T28" fmla="+- 0 3963 3875"/>
                  <a:gd name="T29" fmla="*/ T28 w 470"/>
                  <a:gd name="T30" fmla="+- 0 2873 2810"/>
                  <a:gd name="T31" fmla="*/ 2873 h 145"/>
                  <a:gd name="T32" fmla="+- 0 3967 3875"/>
                  <a:gd name="T33" fmla="*/ T32 w 470"/>
                  <a:gd name="T34" fmla="+- 0 2876 2810"/>
                  <a:gd name="T35" fmla="*/ 2876 h 145"/>
                  <a:gd name="T36" fmla="+- 0 3973 3875"/>
                  <a:gd name="T37" fmla="*/ T36 w 470"/>
                  <a:gd name="T38" fmla="+- 0 2880 2810"/>
                  <a:gd name="T39" fmla="*/ 2880 h 145"/>
                  <a:gd name="T40" fmla="+- 0 3994 3875"/>
                  <a:gd name="T41" fmla="*/ T40 w 470"/>
                  <a:gd name="T42" fmla="+- 0 2889 2810"/>
                  <a:gd name="T43" fmla="*/ 2889 h 145"/>
                  <a:gd name="T44" fmla="+- 0 4001 3875"/>
                  <a:gd name="T45" fmla="*/ T44 w 470"/>
                  <a:gd name="T46" fmla="+- 0 2893 2810"/>
                  <a:gd name="T47" fmla="*/ 2893 h 145"/>
                  <a:gd name="T48" fmla="+- 0 4008 3875"/>
                  <a:gd name="T49" fmla="*/ T48 w 470"/>
                  <a:gd name="T50" fmla="+- 0 2899 2810"/>
                  <a:gd name="T51" fmla="*/ 2899 h 145"/>
                  <a:gd name="T52" fmla="+- 0 4009 3875"/>
                  <a:gd name="T53" fmla="*/ T52 w 470"/>
                  <a:gd name="T54" fmla="+- 0 2902 2810"/>
                  <a:gd name="T55" fmla="*/ 2902 h 145"/>
                  <a:gd name="T56" fmla="+- 0 4009 3875"/>
                  <a:gd name="T57" fmla="*/ T56 w 470"/>
                  <a:gd name="T58" fmla="+- 0 2910 2810"/>
                  <a:gd name="T59" fmla="*/ 2910 h 145"/>
                  <a:gd name="T60" fmla="+- 0 4008 3875"/>
                  <a:gd name="T61" fmla="*/ T60 w 470"/>
                  <a:gd name="T62" fmla="+- 0 2913 2810"/>
                  <a:gd name="T63" fmla="*/ 2913 h 145"/>
                  <a:gd name="T64" fmla="+- 0 4002 3875"/>
                  <a:gd name="T65" fmla="*/ T64 w 470"/>
                  <a:gd name="T66" fmla="+- 0 2918 2810"/>
                  <a:gd name="T67" fmla="*/ 2918 h 145"/>
                  <a:gd name="T68" fmla="+- 0 3998 3875"/>
                  <a:gd name="T69" fmla="*/ T68 w 470"/>
                  <a:gd name="T70" fmla="+- 0 2919 2810"/>
                  <a:gd name="T71" fmla="*/ 2919 h 145"/>
                  <a:gd name="T72" fmla="+- 0 4013 3875"/>
                  <a:gd name="T73" fmla="*/ T72 w 470"/>
                  <a:gd name="T74" fmla="+- 0 2919 2810"/>
                  <a:gd name="T75" fmla="*/ 2919 h 145"/>
                  <a:gd name="T76" fmla="+- 0 4022 3875"/>
                  <a:gd name="T77" fmla="*/ T76 w 470"/>
                  <a:gd name="T78" fmla="+- 0 2913 2810"/>
                  <a:gd name="T79" fmla="*/ 2913 h 145"/>
                  <a:gd name="T80" fmla="+- 0 4025 3875"/>
                  <a:gd name="T81" fmla="*/ T80 w 470"/>
                  <a:gd name="T82" fmla="+- 0 2907 2810"/>
                  <a:gd name="T83" fmla="*/ 2907 h 145"/>
                  <a:gd name="T84" fmla="+- 0 4025 3875"/>
                  <a:gd name="T85" fmla="*/ T84 w 470"/>
                  <a:gd name="T86" fmla="+- 0 2889 2810"/>
                  <a:gd name="T87" fmla="*/ 2889 h 145"/>
                  <a:gd name="T88" fmla="+- 0 4018 3875"/>
                  <a:gd name="T89" fmla="*/ T88 w 470"/>
                  <a:gd name="T90" fmla="+- 0 2881 2810"/>
                  <a:gd name="T91" fmla="*/ 2881 h 145"/>
                  <a:gd name="T92" fmla="+- 0 3981 3875"/>
                  <a:gd name="T93" fmla="*/ T92 w 470"/>
                  <a:gd name="T94" fmla="+- 0 2866 2810"/>
                  <a:gd name="T95" fmla="*/ 2866 h 145"/>
                  <a:gd name="T96" fmla="+- 0 3977 3875"/>
                  <a:gd name="T97" fmla="*/ T96 w 470"/>
                  <a:gd name="T98" fmla="+- 0 2863 2810"/>
                  <a:gd name="T99" fmla="*/ 2863 h 145"/>
                  <a:gd name="T100" fmla="+- 0 3975 3875"/>
                  <a:gd name="T101" fmla="*/ T100 w 470"/>
                  <a:gd name="T102" fmla="+- 0 2860 2810"/>
                  <a:gd name="T103" fmla="*/ 2860 h 145"/>
                  <a:gd name="T104" fmla="+- 0 3972 3875"/>
                  <a:gd name="T105" fmla="*/ T104 w 470"/>
                  <a:gd name="T106" fmla="+- 0 2858 2810"/>
                  <a:gd name="T107" fmla="*/ 2858 h 145"/>
                  <a:gd name="T108" fmla="+- 0 3971 3875"/>
                  <a:gd name="T109" fmla="*/ T108 w 470"/>
                  <a:gd name="T110" fmla="+- 0 2855 2810"/>
                  <a:gd name="T111" fmla="*/ 2855 h 145"/>
                  <a:gd name="T112" fmla="+- 0 3971 3875"/>
                  <a:gd name="T113" fmla="*/ T112 w 470"/>
                  <a:gd name="T114" fmla="+- 0 2849 2810"/>
                  <a:gd name="T115" fmla="*/ 2849 h 145"/>
                  <a:gd name="T116" fmla="+- 0 3973 3875"/>
                  <a:gd name="T117" fmla="*/ T116 w 470"/>
                  <a:gd name="T118" fmla="+- 0 2846 2810"/>
                  <a:gd name="T119" fmla="*/ 2846 h 145"/>
                  <a:gd name="T120" fmla="+- 0 3979 3875"/>
                  <a:gd name="T121" fmla="*/ T120 w 470"/>
                  <a:gd name="T122" fmla="+- 0 2842 2810"/>
                  <a:gd name="T123" fmla="*/ 2842 h 145"/>
                  <a:gd name="T124" fmla="+- 0 3983 3875"/>
                  <a:gd name="T125" fmla="*/ T124 w 470"/>
                  <a:gd name="T126" fmla="+- 0 2840 2810"/>
                  <a:gd name="T127" fmla="*/ 2840 h 145"/>
                  <a:gd name="T128" fmla="+- 0 4018 3875"/>
                  <a:gd name="T129" fmla="*/ T128 w 470"/>
                  <a:gd name="T130" fmla="+- 0 2840 2810"/>
                  <a:gd name="T131" fmla="*/ 2840 h 145"/>
                  <a:gd name="T132" fmla="+- 0 4018 3875"/>
                  <a:gd name="T133" fmla="*/ T132 w 470"/>
                  <a:gd name="T134" fmla="+- 0 2839 2810"/>
                  <a:gd name="T135" fmla="*/ 2839 h 145"/>
                  <a:gd name="T136" fmla="+- 0 4008 3875"/>
                  <a:gd name="T137" fmla="*/ T136 w 470"/>
                  <a:gd name="T138" fmla="+- 0 2839 2810"/>
                  <a:gd name="T139" fmla="*/ 2839 h 145"/>
                  <a:gd name="T140" fmla="+- 0 4006 3875"/>
                  <a:gd name="T141" fmla="*/ T140 w 470"/>
                  <a:gd name="T142" fmla="+- 0 2838 2810"/>
                  <a:gd name="T143" fmla="*/ 2838 h 145"/>
                  <a:gd name="T144" fmla="+- 0 3997 3875"/>
                  <a:gd name="T145" fmla="*/ T144 w 470"/>
                  <a:gd name="T146" fmla="+- 0 2836 2810"/>
                  <a:gd name="T147" fmla="*/ 2836 h 145"/>
                  <a:gd name="T148" fmla="+- 0 3992 3875"/>
                  <a:gd name="T149" fmla="*/ T148 w 470"/>
                  <a:gd name="T150" fmla="+- 0 2835 2810"/>
                  <a:gd name="T151"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Lst>
                <a:rect l="0" t="0" r="r" b="b"/>
                <a:pathLst>
                  <a:path w="470" h="145">
                    <a:moveTo>
                      <a:pt x="117" y="25"/>
                    </a:moveTo>
                    <a:lnTo>
                      <a:pt x="105" y="25"/>
                    </a:lnTo>
                    <a:lnTo>
                      <a:pt x="97" y="27"/>
                    </a:lnTo>
                    <a:lnTo>
                      <a:pt x="86" y="37"/>
                    </a:lnTo>
                    <a:lnTo>
                      <a:pt x="84" y="43"/>
                    </a:lnTo>
                    <a:lnTo>
                      <a:pt x="84" y="55"/>
                    </a:lnTo>
                    <a:lnTo>
                      <a:pt x="85" y="59"/>
                    </a:lnTo>
                    <a:lnTo>
                      <a:pt x="88" y="63"/>
                    </a:lnTo>
                    <a:lnTo>
                      <a:pt x="92" y="66"/>
                    </a:lnTo>
                    <a:lnTo>
                      <a:pt x="98" y="70"/>
                    </a:lnTo>
                    <a:lnTo>
                      <a:pt x="119" y="79"/>
                    </a:lnTo>
                    <a:lnTo>
                      <a:pt x="126" y="83"/>
                    </a:lnTo>
                    <a:lnTo>
                      <a:pt x="133" y="89"/>
                    </a:lnTo>
                    <a:lnTo>
                      <a:pt x="134" y="92"/>
                    </a:lnTo>
                    <a:lnTo>
                      <a:pt x="134" y="100"/>
                    </a:lnTo>
                    <a:lnTo>
                      <a:pt x="133" y="103"/>
                    </a:lnTo>
                    <a:lnTo>
                      <a:pt x="127" y="108"/>
                    </a:lnTo>
                    <a:lnTo>
                      <a:pt x="123" y="109"/>
                    </a:lnTo>
                    <a:lnTo>
                      <a:pt x="138" y="109"/>
                    </a:lnTo>
                    <a:lnTo>
                      <a:pt x="147" y="103"/>
                    </a:lnTo>
                    <a:lnTo>
                      <a:pt x="150" y="97"/>
                    </a:lnTo>
                    <a:lnTo>
                      <a:pt x="150" y="79"/>
                    </a:lnTo>
                    <a:lnTo>
                      <a:pt x="143" y="71"/>
                    </a:lnTo>
                    <a:lnTo>
                      <a:pt x="106" y="56"/>
                    </a:lnTo>
                    <a:lnTo>
                      <a:pt x="102" y="53"/>
                    </a:lnTo>
                    <a:lnTo>
                      <a:pt x="100" y="50"/>
                    </a:lnTo>
                    <a:lnTo>
                      <a:pt x="97" y="48"/>
                    </a:lnTo>
                    <a:lnTo>
                      <a:pt x="96" y="45"/>
                    </a:lnTo>
                    <a:lnTo>
                      <a:pt x="96" y="39"/>
                    </a:lnTo>
                    <a:lnTo>
                      <a:pt x="98" y="36"/>
                    </a:lnTo>
                    <a:lnTo>
                      <a:pt x="104" y="32"/>
                    </a:lnTo>
                    <a:lnTo>
                      <a:pt x="108" y="30"/>
                    </a:lnTo>
                    <a:lnTo>
                      <a:pt x="143" y="30"/>
                    </a:lnTo>
                    <a:lnTo>
                      <a:pt x="143" y="29"/>
                    </a:lnTo>
                    <a:lnTo>
                      <a:pt x="133" y="29"/>
                    </a:lnTo>
                    <a:lnTo>
                      <a:pt x="131" y="28"/>
                    </a:lnTo>
                    <a:lnTo>
                      <a:pt x="122" y="26"/>
                    </a:lnTo>
                    <a:lnTo>
                      <a:pt x="117"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8" name="Freeform 32"/>
              <p:cNvSpPr>
                <a:spLocks/>
              </p:cNvSpPr>
              <p:nvPr/>
            </p:nvSpPr>
            <p:spPr bwMode="auto">
              <a:xfrm>
                <a:off x="3875" y="2810"/>
                <a:ext cx="470" cy="145"/>
              </a:xfrm>
              <a:custGeom>
                <a:avLst/>
                <a:gdLst>
                  <a:gd name="T0" fmla="+- 0 4018 3875"/>
                  <a:gd name="T1" fmla="*/ T0 w 470"/>
                  <a:gd name="T2" fmla="+- 0 2840 2810"/>
                  <a:gd name="T3" fmla="*/ 2840 h 145"/>
                  <a:gd name="T4" fmla="+- 0 3994 3875"/>
                  <a:gd name="T5" fmla="*/ T4 w 470"/>
                  <a:gd name="T6" fmla="+- 0 2840 2810"/>
                  <a:gd name="T7" fmla="*/ 2840 h 145"/>
                  <a:gd name="T8" fmla="+- 0 4000 3875"/>
                  <a:gd name="T9" fmla="*/ T8 w 470"/>
                  <a:gd name="T10" fmla="+- 0 2842 2810"/>
                  <a:gd name="T11" fmla="*/ 2842 h 145"/>
                  <a:gd name="T12" fmla="+- 0 4008 3875"/>
                  <a:gd name="T13" fmla="*/ T12 w 470"/>
                  <a:gd name="T14" fmla="+- 0 2849 2810"/>
                  <a:gd name="T15" fmla="*/ 2849 h 145"/>
                  <a:gd name="T16" fmla="+- 0 4012 3875"/>
                  <a:gd name="T17" fmla="*/ T16 w 470"/>
                  <a:gd name="T18" fmla="+- 0 2855 2810"/>
                  <a:gd name="T19" fmla="*/ 2855 h 145"/>
                  <a:gd name="T20" fmla="+- 0 4014 3875"/>
                  <a:gd name="T21" fmla="*/ T20 w 470"/>
                  <a:gd name="T22" fmla="+- 0 2864 2810"/>
                  <a:gd name="T23" fmla="*/ 2864 h 145"/>
                  <a:gd name="T24" fmla="+- 0 4018 3875"/>
                  <a:gd name="T25" fmla="*/ T24 w 470"/>
                  <a:gd name="T26" fmla="+- 0 2864 2810"/>
                  <a:gd name="T27" fmla="*/ 2864 h 145"/>
                  <a:gd name="T28" fmla="+- 0 4018 3875"/>
                  <a:gd name="T29" fmla="*/ T28 w 470"/>
                  <a:gd name="T30" fmla="+- 0 2840 2810"/>
                  <a:gd name="T31" fmla="*/ 2840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143" y="30"/>
                    </a:moveTo>
                    <a:lnTo>
                      <a:pt x="119" y="30"/>
                    </a:lnTo>
                    <a:lnTo>
                      <a:pt x="125" y="32"/>
                    </a:lnTo>
                    <a:lnTo>
                      <a:pt x="133" y="39"/>
                    </a:lnTo>
                    <a:lnTo>
                      <a:pt x="137" y="45"/>
                    </a:lnTo>
                    <a:lnTo>
                      <a:pt x="139" y="54"/>
                    </a:lnTo>
                    <a:lnTo>
                      <a:pt x="143" y="54"/>
                    </a:lnTo>
                    <a:lnTo>
                      <a:pt x="143"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9" name="Freeform 31"/>
              <p:cNvSpPr>
                <a:spLocks/>
              </p:cNvSpPr>
              <p:nvPr/>
            </p:nvSpPr>
            <p:spPr bwMode="auto">
              <a:xfrm>
                <a:off x="3875" y="2810"/>
                <a:ext cx="470" cy="145"/>
              </a:xfrm>
              <a:custGeom>
                <a:avLst/>
                <a:gdLst>
                  <a:gd name="T0" fmla="+- 0 4018 3875"/>
                  <a:gd name="T1" fmla="*/ T0 w 470"/>
                  <a:gd name="T2" fmla="+- 0 2835 2810"/>
                  <a:gd name="T3" fmla="*/ 2835 h 145"/>
                  <a:gd name="T4" fmla="+- 0 4014 3875"/>
                  <a:gd name="T5" fmla="*/ T4 w 470"/>
                  <a:gd name="T6" fmla="+- 0 2835 2810"/>
                  <a:gd name="T7" fmla="*/ 2835 h 145"/>
                  <a:gd name="T8" fmla="+- 0 4013 3875"/>
                  <a:gd name="T9" fmla="*/ T8 w 470"/>
                  <a:gd name="T10" fmla="+- 0 2836 2810"/>
                  <a:gd name="T11" fmla="*/ 2836 h 145"/>
                  <a:gd name="T12" fmla="+- 0 4013 3875"/>
                  <a:gd name="T13" fmla="*/ T12 w 470"/>
                  <a:gd name="T14" fmla="+- 0 2837 2810"/>
                  <a:gd name="T15" fmla="*/ 2837 h 145"/>
                  <a:gd name="T16" fmla="+- 0 4011 3875"/>
                  <a:gd name="T17" fmla="*/ T16 w 470"/>
                  <a:gd name="T18" fmla="+- 0 2838 2810"/>
                  <a:gd name="T19" fmla="*/ 2838 h 145"/>
                  <a:gd name="T20" fmla="+- 0 4011 3875"/>
                  <a:gd name="T21" fmla="*/ T20 w 470"/>
                  <a:gd name="T22" fmla="+- 0 2839 2810"/>
                  <a:gd name="T23" fmla="*/ 2839 h 145"/>
                  <a:gd name="T24" fmla="+- 0 4018 3875"/>
                  <a:gd name="T25" fmla="*/ T24 w 470"/>
                  <a:gd name="T26" fmla="+- 0 2839 2810"/>
                  <a:gd name="T27" fmla="*/ 2839 h 145"/>
                  <a:gd name="T28" fmla="+- 0 4018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143" y="25"/>
                    </a:moveTo>
                    <a:lnTo>
                      <a:pt x="139" y="25"/>
                    </a:lnTo>
                    <a:lnTo>
                      <a:pt x="138" y="26"/>
                    </a:lnTo>
                    <a:lnTo>
                      <a:pt x="138" y="27"/>
                    </a:lnTo>
                    <a:lnTo>
                      <a:pt x="136" y="28"/>
                    </a:lnTo>
                    <a:lnTo>
                      <a:pt x="136" y="29"/>
                    </a:lnTo>
                    <a:lnTo>
                      <a:pt x="143" y="29"/>
                    </a:lnTo>
                    <a:lnTo>
                      <a:pt x="14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0" name="Freeform 30"/>
              <p:cNvSpPr>
                <a:spLocks/>
              </p:cNvSpPr>
              <p:nvPr/>
            </p:nvSpPr>
            <p:spPr bwMode="auto">
              <a:xfrm>
                <a:off x="3875" y="2810"/>
                <a:ext cx="470" cy="145"/>
              </a:xfrm>
              <a:custGeom>
                <a:avLst/>
                <a:gdLst>
                  <a:gd name="T0" fmla="+- 0 4096 3875"/>
                  <a:gd name="T1" fmla="*/ T0 w 470"/>
                  <a:gd name="T2" fmla="+- 0 2835 2810"/>
                  <a:gd name="T3" fmla="*/ 2835 h 145"/>
                  <a:gd name="T4" fmla="+- 0 4072 3875"/>
                  <a:gd name="T5" fmla="*/ T4 w 470"/>
                  <a:gd name="T6" fmla="+- 0 2835 2810"/>
                  <a:gd name="T7" fmla="*/ 2835 h 145"/>
                  <a:gd name="T8" fmla="+- 0 4061 3875"/>
                  <a:gd name="T9" fmla="*/ T8 w 470"/>
                  <a:gd name="T10" fmla="+- 0 2839 2810"/>
                  <a:gd name="T11" fmla="*/ 2839 h 145"/>
                  <a:gd name="T12" fmla="+- 0 4044 3875"/>
                  <a:gd name="T13" fmla="*/ T12 w 470"/>
                  <a:gd name="T14" fmla="+- 0 2855 2810"/>
                  <a:gd name="T15" fmla="*/ 2855 h 145"/>
                  <a:gd name="T16" fmla="+- 0 4040 3875"/>
                  <a:gd name="T17" fmla="*/ T16 w 470"/>
                  <a:gd name="T18" fmla="+- 0 2867 2810"/>
                  <a:gd name="T19" fmla="*/ 2867 h 145"/>
                  <a:gd name="T20" fmla="+- 0 4040 3875"/>
                  <a:gd name="T21" fmla="*/ T20 w 470"/>
                  <a:gd name="T22" fmla="+- 0 2894 2810"/>
                  <a:gd name="T23" fmla="*/ 2894 h 145"/>
                  <a:gd name="T24" fmla="+- 0 4044 3875"/>
                  <a:gd name="T25" fmla="*/ T24 w 470"/>
                  <a:gd name="T26" fmla="+- 0 2905 2810"/>
                  <a:gd name="T27" fmla="*/ 2905 h 145"/>
                  <a:gd name="T28" fmla="+- 0 4061 3875"/>
                  <a:gd name="T29" fmla="*/ T28 w 470"/>
                  <a:gd name="T30" fmla="+- 0 2921 2810"/>
                  <a:gd name="T31" fmla="*/ 2921 h 145"/>
                  <a:gd name="T32" fmla="+- 0 4071 3875"/>
                  <a:gd name="T33" fmla="*/ T32 w 470"/>
                  <a:gd name="T34" fmla="+- 0 2925 2810"/>
                  <a:gd name="T35" fmla="*/ 2925 h 145"/>
                  <a:gd name="T36" fmla="+- 0 4093 3875"/>
                  <a:gd name="T37" fmla="*/ T36 w 470"/>
                  <a:gd name="T38" fmla="+- 0 2925 2810"/>
                  <a:gd name="T39" fmla="*/ 2925 h 145"/>
                  <a:gd name="T40" fmla="+- 0 4102 3875"/>
                  <a:gd name="T41" fmla="*/ T40 w 470"/>
                  <a:gd name="T42" fmla="+- 0 2921 2810"/>
                  <a:gd name="T43" fmla="*/ 2921 h 145"/>
                  <a:gd name="T44" fmla="+- 0 4114 3875"/>
                  <a:gd name="T45" fmla="*/ T44 w 470"/>
                  <a:gd name="T46" fmla="+- 0 2910 2810"/>
                  <a:gd name="T47" fmla="*/ 2910 h 145"/>
                  <a:gd name="T48" fmla="+- 0 4081 3875"/>
                  <a:gd name="T49" fmla="*/ T48 w 470"/>
                  <a:gd name="T50" fmla="+- 0 2910 2810"/>
                  <a:gd name="T51" fmla="*/ 2910 h 145"/>
                  <a:gd name="T52" fmla="+- 0 4073 3875"/>
                  <a:gd name="T53" fmla="*/ T52 w 470"/>
                  <a:gd name="T54" fmla="+- 0 2906 2810"/>
                  <a:gd name="T55" fmla="*/ 2906 h 145"/>
                  <a:gd name="T56" fmla="+- 0 4059 3875"/>
                  <a:gd name="T57" fmla="*/ T56 w 470"/>
                  <a:gd name="T58" fmla="+- 0 2892 2810"/>
                  <a:gd name="T59" fmla="*/ 2892 h 145"/>
                  <a:gd name="T60" fmla="+- 0 4055 3875"/>
                  <a:gd name="T61" fmla="*/ T60 w 470"/>
                  <a:gd name="T62" fmla="+- 0 2882 2810"/>
                  <a:gd name="T63" fmla="*/ 2882 h 145"/>
                  <a:gd name="T64" fmla="+- 0 4055 3875"/>
                  <a:gd name="T65" fmla="*/ T64 w 470"/>
                  <a:gd name="T66" fmla="+- 0 2869 2810"/>
                  <a:gd name="T67" fmla="*/ 2869 h 145"/>
                  <a:gd name="T68" fmla="+- 0 4123 3875"/>
                  <a:gd name="T69" fmla="*/ T68 w 470"/>
                  <a:gd name="T70" fmla="+- 0 2869 2810"/>
                  <a:gd name="T71" fmla="*/ 2869 h 145"/>
                  <a:gd name="T72" fmla="+- 0 4123 3875"/>
                  <a:gd name="T73" fmla="*/ T72 w 470"/>
                  <a:gd name="T74" fmla="+- 0 2864 2810"/>
                  <a:gd name="T75" fmla="*/ 2864 h 145"/>
                  <a:gd name="T76" fmla="+- 0 4055 3875"/>
                  <a:gd name="T77" fmla="*/ T76 w 470"/>
                  <a:gd name="T78" fmla="+- 0 2864 2810"/>
                  <a:gd name="T79" fmla="*/ 2864 h 145"/>
                  <a:gd name="T80" fmla="+- 0 4056 3875"/>
                  <a:gd name="T81" fmla="*/ T80 w 470"/>
                  <a:gd name="T82" fmla="+- 0 2857 2810"/>
                  <a:gd name="T83" fmla="*/ 2857 h 145"/>
                  <a:gd name="T84" fmla="+- 0 4059 3875"/>
                  <a:gd name="T85" fmla="*/ T84 w 470"/>
                  <a:gd name="T86" fmla="+- 0 2851 2810"/>
                  <a:gd name="T87" fmla="*/ 2851 h 145"/>
                  <a:gd name="T88" fmla="+- 0 4068 3875"/>
                  <a:gd name="T89" fmla="*/ T88 w 470"/>
                  <a:gd name="T90" fmla="+- 0 2843 2810"/>
                  <a:gd name="T91" fmla="*/ 2843 h 145"/>
                  <a:gd name="T92" fmla="+- 0 4073 3875"/>
                  <a:gd name="T93" fmla="*/ T92 w 470"/>
                  <a:gd name="T94" fmla="+- 0 2841 2810"/>
                  <a:gd name="T95" fmla="*/ 2841 h 145"/>
                  <a:gd name="T96" fmla="+- 0 4109 3875"/>
                  <a:gd name="T97" fmla="*/ T96 w 470"/>
                  <a:gd name="T98" fmla="+- 0 2841 2810"/>
                  <a:gd name="T99" fmla="*/ 2841 h 145"/>
                  <a:gd name="T100" fmla="+- 0 4105 3875"/>
                  <a:gd name="T101" fmla="*/ T100 w 470"/>
                  <a:gd name="T102" fmla="+- 0 2838 2810"/>
                  <a:gd name="T103" fmla="*/ 2838 h 145"/>
                  <a:gd name="T104" fmla="+- 0 4096 3875"/>
                  <a:gd name="T105" fmla="*/ T104 w 470"/>
                  <a:gd name="T106" fmla="+- 0 2835 2810"/>
                  <a:gd name="T107"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Lst>
                <a:rect l="0" t="0" r="r" b="b"/>
                <a:pathLst>
                  <a:path w="470" h="145">
                    <a:moveTo>
                      <a:pt x="221" y="25"/>
                    </a:moveTo>
                    <a:lnTo>
                      <a:pt x="197" y="25"/>
                    </a:lnTo>
                    <a:lnTo>
                      <a:pt x="186" y="29"/>
                    </a:lnTo>
                    <a:lnTo>
                      <a:pt x="169" y="45"/>
                    </a:lnTo>
                    <a:lnTo>
                      <a:pt x="165" y="57"/>
                    </a:lnTo>
                    <a:lnTo>
                      <a:pt x="165" y="84"/>
                    </a:lnTo>
                    <a:lnTo>
                      <a:pt x="169" y="95"/>
                    </a:lnTo>
                    <a:lnTo>
                      <a:pt x="186" y="111"/>
                    </a:lnTo>
                    <a:lnTo>
                      <a:pt x="196" y="115"/>
                    </a:lnTo>
                    <a:lnTo>
                      <a:pt x="218" y="115"/>
                    </a:lnTo>
                    <a:lnTo>
                      <a:pt x="227" y="111"/>
                    </a:lnTo>
                    <a:lnTo>
                      <a:pt x="239" y="100"/>
                    </a:lnTo>
                    <a:lnTo>
                      <a:pt x="206" y="100"/>
                    </a:lnTo>
                    <a:lnTo>
                      <a:pt x="198" y="96"/>
                    </a:lnTo>
                    <a:lnTo>
                      <a:pt x="184" y="82"/>
                    </a:lnTo>
                    <a:lnTo>
                      <a:pt x="180" y="72"/>
                    </a:lnTo>
                    <a:lnTo>
                      <a:pt x="180" y="59"/>
                    </a:lnTo>
                    <a:lnTo>
                      <a:pt x="248" y="59"/>
                    </a:lnTo>
                    <a:lnTo>
                      <a:pt x="248" y="54"/>
                    </a:lnTo>
                    <a:lnTo>
                      <a:pt x="180" y="54"/>
                    </a:lnTo>
                    <a:lnTo>
                      <a:pt x="181" y="47"/>
                    </a:lnTo>
                    <a:lnTo>
                      <a:pt x="184" y="41"/>
                    </a:lnTo>
                    <a:lnTo>
                      <a:pt x="193" y="33"/>
                    </a:lnTo>
                    <a:lnTo>
                      <a:pt x="198" y="31"/>
                    </a:lnTo>
                    <a:lnTo>
                      <a:pt x="234" y="31"/>
                    </a:lnTo>
                    <a:lnTo>
                      <a:pt x="230" y="28"/>
                    </a:lnTo>
                    <a:lnTo>
                      <a:pt x="22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1" name="Freeform 29"/>
              <p:cNvSpPr>
                <a:spLocks/>
              </p:cNvSpPr>
              <p:nvPr/>
            </p:nvSpPr>
            <p:spPr bwMode="auto">
              <a:xfrm>
                <a:off x="3875" y="2810"/>
                <a:ext cx="470" cy="145"/>
              </a:xfrm>
              <a:custGeom>
                <a:avLst/>
                <a:gdLst>
                  <a:gd name="T0" fmla="+- 0 4119 3875"/>
                  <a:gd name="T1" fmla="*/ T0 w 470"/>
                  <a:gd name="T2" fmla="+- 0 2890 2810"/>
                  <a:gd name="T3" fmla="*/ 2890 h 145"/>
                  <a:gd name="T4" fmla="+- 0 4116 3875"/>
                  <a:gd name="T5" fmla="*/ T4 w 470"/>
                  <a:gd name="T6" fmla="+- 0 2897 2810"/>
                  <a:gd name="T7" fmla="*/ 2897 h 145"/>
                  <a:gd name="T8" fmla="+- 0 4112 3875"/>
                  <a:gd name="T9" fmla="*/ T8 w 470"/>
                  <a:gd name="T10" fmla="+- 0 2902 2810"/>
                  <a:gd name="T11" fmla="*/ 2902 h 145"/>
                  <a:gd name="T12" fmla="+- 0 4103 3875"/>
                  <a:gd name="T13" fmla="*/ T12 w 470"/>
                  <a:gd name="T14" fmla="+- 0 2908 2810"/>
                  <a:gd name="T15" fmla="*/ 2908 h 145"/>
                  <a:gd name="T16" fmla="+- 0 4097 3875"/>
                  <a:gd name="T17" fmla="*/ T16 w 470"/>
                  <a:gd name="T18" fmla="+- 0 2910 2810"/>
                  <a:gd name="T19" fmla="*/ 2910 h 145"/>
                  <a:gd name="T20" fmla="+- 0 4114 3875"/>
                  <a:gd name="T21" fmla="*/ T20 w 470"/>
                  <a:gd name="T22" fmla="+- 0 2910 2810"/>
                  <a:gd name="T23" fmla="*/ 2910 h 145"/>
                  <a:gd name="T24" fmla="+- 0 4117 3875"/>
                  <a:gd name="T25" fmla="*/ T24 w 470"/>
                  <a:gd name="T26" fmla="+- 0 2908 2810"/>
                  <a:gd name="T27" fmla="*/ 2908 h 145"/>
                  <a:gd name="T28" fmla="+- 0 4121 3875"/>
                  <a:gd name="T29" fmla="*/ T28 w 470"/>
                  <a:gd name="T30" fmla="+- 0 2900 2810"/>
                  <a:gd name="T31" fmla="*/ 2900 h 145"/>
                  <a:gd name="T32" fmla="+- 0 4123 3875"/>
                  <a:gd name="T33" fmla="*/ T32 w 470"/>
                  <a:gd name="T34" fmla="+- 0 2891 2810"/>
                  <a:gd name="T35" fmla="*/ 2891 h 145"/>
                  <a:gd name="T36" fmla="+- 0 4119 3875"/>
                  <a:gd name="T37" fmla="*/ T36 w 470"/>
                  <a:gd name="T38" fmla="+- 0 2890 2810"/>
                  <a:gd name="T39" fmla="*/ 2890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470" h="145">
                    <a:moveTo>
                      <a:pt x="244" y="80"/>
                    </a:moveTo>
                    <a:lnTo>
                      <a:pt x="241" y="87"/>
                    </a:lnTo>
                    <a:lnTo>
                      <a:pt x="237" y="92"/>
                    </a:lnTo>
                    <a:lnTo>
                      <a:pt x="228" y="98"/>
                    </a:lnTo>
                    <a:lnTo>
                      <a:pt x="222" y="100"/>
                    </a:lnTo>
                    <a:lnTo>
                      <a:pt x="239" y="100"/>
                    </a:lnTo>
                    <a:lnTo>
                      <a:pt x="242" y="98"/>
                    </a:lnTo>
                    <a:lnTo>
                      <a:pt x="246" y="90"/>
                    </a:lnTo>
                    <a:lnTo>
                      <a:pt x="248" y="81"/>
                    </a:lnTo>
                    <a:lnTo>
                      <a:pt x="244" y="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2" name="Freeform 28"/>
              <p:cNvSpPr>
                <a:spLocks/>
              </p:cNvSpPr>
              <p:nvPr/>
            </p:nvSpPr>
            <p:spPr bwMode="auto">
              <a:xfrm>
                <a:off x="3875" y="2810"/>
                <a:ext cx="470" cy="145"/>
              </a:xfrm>
              <a:custGeom>
                <a:avLst/>
                <a:gdLst>
                  <a:gd name="T0" fmla="+- 0 4109 3875"/>
                  <a:gd name="T1" fmla="*/ T0 w 470"/>
                  <a:gd name="T2" fmla="+- 0 2841 2810"/>
                  <a:gd name="T3" fmla="*/ 2841 h 145"/>
                  <a:gd name="T4" fmla="+- 0 4083 3875"/>
                  <a:gd name="T5" fmla="*/ T4 w 470"/>
                  <a:gd name="T6" fmla="+- 0 2841 2810"/>
                  <a:gd name="T7" fmla="*/ 2841 h 145"/>
                  <a:gd name="T8" fmla="+- 0 4087 3875"/>
                  <a:gd name="T9" fmla="*/ T8 w 470"/>
                  <a:gd name="T10" fmla="+- 0 2842 2810"/>
                  <a:gd name="T11" fmla="*/ 2842 h 145"/>
                  <a:gd name="T12" fmla="+- 0 4094 3875"/>
                  <a:gd name="T13" fmla="*/ T12 w 470"/>
                  <a:gd name="T14" fmla="+- 0 2846 2810"/>
                  <a:gd name="T15" fmla="*/ 2846 h 145"/>
                  <a:gd name="T16" fmla="+- 0 4100 3875"/>
                  <a:gd name="T17" fmla="*/ T16 w 470"/>
                  <a:gd name="T18" fmla="+- 0 2864 2810"/>
                  <a:gd name="T19" fmla="*/ 2864 h 145"/>
                  <a:gd name="T20" fmla="+- 0 4123 3875"/>
                  <a:gd name="T21" fmla="*/ T20 w 470"/>
                  <a:gd name="T22" fmla="+- 0 2864 2810"/>
                  <a:gd name="T23" fmla="*/ 2864 h 145"/>
                  <a:gd name="T24" fmla="+- 0 4122 3875"/>
                  <a:gd name="T25" fmla="*/ T24 w 470"/>
                  <a:gd name="T26" fmla="+- 0 2859 2810"/>
                  <a:gd name="T27" fmla="*/ 2859 h 145"/>
                  <a:gd name="T28" fmla="+- 0 4119 3875"/>
                  <a:gd name="T29" fmla="*/ T28 w 470"/>
                  <a:gd name="T30" fmla="+- 0 2851 2810"/>
                  <a:gd name="T31" fmla="*/ 2851 h 145"/>
                  <a:gd name="T32" fmla="+- 0 4109 3875"/>
                  <a:gd name="T33" fmla="*/ T32 w 470"/>
                  <a:gd name="T34" fmla="+- 0 2841 2810"/>
                  <a:gd name="T35" fmla="*/ 2841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234" y="31"/>
                    </a:moveTo>
                    <a:lnTo>
                      <a:pt x="208" y="31"/>
                    </a:lnTo>
                    <a:lnTo>
                      <a:pt x="212" y="32"/>
                    </a:lnTo>
                    <a:lnTo>
                      <a:pt x="219" y="36"/>
                    </a:lnTo>
                    <a:lnTo>
                      <a:pt x="225" y="54"/>
                    </a:lnTo>
                    <a:lnTo>
                      <a:pt x="248" y="54"/>
                    </a:lnTo>
                    <a:lnTo>
                      <a:pt x="247" y="49"/>
                    </a:lnTo>
                    <a:lnTo>
                      <a:pt x="244" y="41"/>
                    </a:lnTo>
                    <a:lnTo>
                      <a:pt x="234" y="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3" name="Freeform 27"/>
              <p:cNvSpPr>
                <a:spLocks/>
              </p:cNvSpPr>
              <p:nvPr/>
            </p:nvSpPr>
            <p:spPr bwMode="auto">
              <a:xfrm>
                <a:off x="3875" y="2810"/>
                <a:ext cx="470" cy="145"/>
              </a:xfrm>
              <a:custGeom>
                <a:avLst/>
                <a:gdLst>
                  <a:gd name="T0" fmla="+- 0 4181 3875"/>
                  <a:gd name="T1" fmla="*/ T0 w 470"/>
                  <a:gd name="T2" fmla="+- 0 2919 2810"/>
                  <a:gd name="T3" fmla="*/ 2919 h 145"/>
                  <a:gd name="T4" fmla="+- 0 4133 3875"/>
                  <a:gd name="T5" fmla="*/ T4 w 470"/>
                  <a:gd name="T6" fmla="+- 0 2919 2810"/>
                  <a:gd name="T7" fmla="*/ 2919 h 145"/>
                  <a:gd name="T8" fmla="+- 0 4133 3875"/>
                  <a:gd name="T9" fmla="*/ T8 w 470"/>
                  <a:gd name="T10" fmla="+- 0 2922 2810"/>
                  <a:gd name="T11" fmla="*/ 2922 h 145"/>
                  <a:gd name="T12" fmla="+- 0 4181 3875"/>
                  <a:gd name="T13" fmla="*/ T12 w 470"/>
                  <a:gd name="T14" fmla="+- 0 2922 2810"/>
                  <a:gd name="T15" fmla="*/ 2922 h 145"/>
                  <a:gd name="T16" fmla="+- 0 4181 3875"/>
                  <a:gd name="T17" fmla="*/ T16 w 470"/>
                  <a:gd name="T18" fmla="+- 0 2919 2810"/>
                  <a:gd name="T19" fmla="*/ 2919 h 145"/>
                </a:gdLst>
                <a:ahLst/>
                <a:cxnLst>
                  <a:cxn ang="0">
                    <a:pos x="T1" y="T3"/>
                  </a:cxn>
                  <a:cxn ang="0">
                    <a:pos x="T5" y="T7"/>
                  </a:cxn>
                  <a:cxn ang="0">
                    <a:pos x="T9" y="T11"/>
                  </a:cxn>
                  <a:cxn ang="0">
                    <a:pos x="T13" y="T15"/>
                  </a:cxn>
                  <a:cxn ang="0">
                    <a:pos x="T17" y="T19"/>
                  </a:cxn>
                </a:cxnLst>
                <a:rect l="0" t="0" r="r" b="b"/>
                <a:pathLst>
                  <a:path w="470" h="145">
                    <a:moveTo>
                      <a:pt x="306" y="109"/>
                    </a:moveTo>
                    <a:lnTo>
                      <a:pt x="258" y="109"/>
                    </a:lnTo>
                    <a:lnTo>
                      <a:pt x="258" y="112"/>
                    </a:lnTo>
                    <a:lnTo>
                      <a:pt x="306" y="112"/>
                    </a:lnTo>
                    <a:lnTo>
                      <a:pt x="306"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4" name="Freeform 26"/>
              <p:cNvSpPr>
                <a:spLocks/>
              </p:cNvSpPr>
              <p:nvPr/>
            </p:nvSpPr>
            <p:spPr bwMode="auto">
              <a:xfrm>
                <a:off x="3875" y="2810"/>
                <a:ext cx="470" cy="145"/>
              </a:xfrm>
              <a:custGeom>
                <a:avLst/>
                <a:gdLst>
                  <a:gd name="T0" fmla="+- 0 4238 3875"/>
                  <a:gd name="T1" fmla="*/ T0 w 470"/>
                  <a:gd name="T2" fmla="+- 0 2919 2810"/>
                  <a:gd name="T3" fmla="*/ 2919 h 145"/>
                  <a:gd name="T4" fmla="+- 0 4190 3875"/>
                  <a:gd name="T5" fmla="*/ T4 w 470"/>
                  <a:gd name="T6" fmla="+- 0 2919 2810"/>
                  <a:gd name="T7" fmla="*/ 2919 h 145"/>
                  <a:gd name="T8" fmla="+- 0 4190 3875"/>
                  <a:gd name="T9" fmla="*/ T8 w 470"/>
                  <a:gd name="T10" fmla="+- 0 2922 2810"/>
                  <a:gd name="T11" fmla="*/ 2922 h 145"/>
                  <a:gd name="T12" fmla="+- 0 4238 3875"/>
                  <a:gd name="T13" fmla="*/ T12 w 470"/>
                  <a:gd name="T14" fmla="+- 0 2922 2810"/>
                  <a:gd name="T15" fmla="*/ 2922 h 145"/>
                  <a:gd name="T16" fmla="+- 0 4238 3875"/>
                  <a:gd name="T17" fmla="*/ T16 w 470"/>
                  <a:gd name="T18" fmla="+- 0 2919 2810"/>
                  <a:gd name="T19" fmla="*/ 2919 h 145"/>
                </a:gdLst>
                <a:ahLst/>
                <a:cxnLst>
                  <a:cxn ang="0">
                    <a:pos x="T1" y="T3"/>
                  </a:cxn>
                  <a:cxn ang="0">
                    <a:pos x="T5" y="T7"/>
                  </a:cxn>
                  <a:cxn ang="0">
                    <a:pos x="T9" y="T11"/>
                  </a:cxn>
                  <a:cxn ang="0">
                    <a:pos x="T13" y="T15"/>
                  </a:cxn>
                  <a:cxn ang="0">
                    <a:pos x="T17" y="T19"/>
                  </a:cxn>
                </a:cxnLst>
                <a:rect l="0" t="0" r="r" b="b"/>
                <a:pathLst>
                  <a:path w="470" h="145">
                    <a:moveTo>
                      <a:pt x="363" y="109"/>
                    </a:moveTo>
                    <a:lnTo>
                      <a:pt x="315" y="109"/>
                    </a:lnTo>
                    <a:lnTo>
                      <a:pt x="315" y="112"/>
                    </a:lnTo>
                    <a:lnTo>
                      <a:pt x="363" y="112"/>
                    </a:lnTo>
                    <a:lnTo>
                      <a:pt x="363"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5" name="Freeform 25"/>
              <p:cNvSpPr>
                <a:spLocks/>
              </p:cNvSpPr>
              <p:nvPr/>
            </p:nvSpPr>
            <p:spPr bwMode="auto">
              <a:xfrm>
                <a:off x="3875" y="2810"/>
                <a:ext cx="470" cy="145"/>
              </a:xfrm>
              <a:custGeom>
                <a:avLst/>
                <a:gdLst>
                  <a:gd name="T0" fmla="+- 0 4166 3875"/>
                  <a:gd name="T1" fmla="*/ T0 w 470"/>
                  <a:gd name="T2" fmla="+- 0 2847 2810"/>
                  <a:gd name="T3" fmla="*/ 2847 h 145"/>
                  <a:gd name="T4" fmla="+- 0 4142 3875"/>
                  <a:gd name="T5" fmla="*/ T4 w 470"/>
                  <a:gd name="T6" fmla="+- 0 2847 2810"/>
                  <a:gd name="T7" fmla="*/ 2847 h 145"/>
                  <a:gd name="T8" fmla="+- 0 4144 3875"/>
                  <a:gd name="T9" fmla="*/ T8 w 470"/>
                  <a:gd name="T10" fmla="+- 0 2848 2810"/>
                  <a:gd name="T11" fmla="*/ 2848 h 145"/>
                  <a:gd name="T12" fmla="+- 0 4146 3875"/>
                  <a:gd name="T13" fmla="*/ T12 w 470"/>
                  <a:gd name="T14" fmla="+- 0 2849 2810"/>
                  <a:gd name="T15" fmla="*/ 2849 h 145"/>
                  <a:gd name="T16" fmla="+- 0 4147 3875"/>
                  <a:gd name="T17" fmla="*/ T16 w 470"/>
                  <a:gd name="T18" fmla="+- 0 2851 2810"/>
                  <a:gd name="T19" fmla="*/ 2851 h 145"/>
                  <a:gd name="T20" fmla="+- 0 4148 3875"/>
                  <a:gd name="T21" fmla="*/ T20 w 470"/>
                  <a:gd name="T22" fmla="+- 0 2855 2810"/>
                  <a:gd name="T23" fmla="*/ 2855 h 145"/>
                  <a:gd name="T24" fmla="+- 0 4148 3875"/>
                  <a:gd name="T25" fmla="*/ T24 w 470"/>
                  <a:gd name="T26" fmla="+- 0 2858 2810"/>
                  <a:gd name="T27" fmla="*/ 2858 h 145"/>
                  <a:gd name="T28" fmla="+- 0 4148 3875"/>
                  <a:gd name="T29" fmla="*/ T28 w 470"/>
                  <a:gd name="T30" fmla="+- 0 2909 2810"/>
                  <a:gd name="T31" fmla="*/ 2909 h 145"/>
                  <a:gd name="T32" fmla="+- 0 4147 3875"/>
                  <a:gd name="T33" fmla="*/ T32 w 470"/>
                  <a:gd name="T34" fmla="+- 0 2914 2810"/>
                  <a:gd name="T35" fmla="*/ 2914 h 145"/>
                  <a:gd name="T36" fmla="+- 0 4144 3875"/>
                  <a:gd name="T37" fmla="*/ T36 w 470"/>
                  <a:gd name="T38" fmla="+- 0 2918 2810"/>
                  <a:gd name="T39" fmla="*/ 2918 h 145"/>
                  <a:gd name="T40" fmla="+- 0 4140 3875"/>
                  <a:gd name="T41" fmla="*/ T40 w 470"/>
                  <a:gd name="T42" fmla="+- 0 2919 2810"/>
                  <a:gd name="T43" fmla="*/ 2919 h 145"/>
                  <a:gd name="T44" fmla="+- 0 4176 3875"/>
                  <a:gd name="T45" fmla="*/ T44 w 470"/>
                  <a:gd name="T46" fmla="+- 0 2919 2810"/>
                  <a:gd name="T47" fmla="*/ 2919 h 145"/>
                  <a:gd name="T48" fmla="+- 0 4173 3875"/>
                  <a:gd name="T49" fmla="*/ T48 w 470"/>
                  <a:gd name="T50" fmla="+- 0 2919 2810"/>
                  <a:gd name="T51" fmla="*/ 2919 h 145"/>
                  <a:gd name="T52" fmla="+- 0 4169 3875"/>
                  <a:gd name="T53" fmla="*/ T52 w 470"/>
                  <a:gd name="T54" fmla="+- 0 2917 2810"/>
                  <a:gd name="T55" fmla="*/ 2917 h 145"/>
                  <a:gd name="T56" fmla="+- 0 4168 3875"/>
                  <a:gd name="T57" fmla="*/ T56 w 470"/>
                  <a:gd name="T58" fmla="+- 0 2916 2810"/>
                  <a:gd name="T59" fmla="*/ 2916 h 145"/>
                  <a:gd name="T60" fmla="+- 0 4167 3875"/>
                  <a:gd name="T61" fmla="*/ T60 w 470"/>
                  <a:gd name="T62" fmla="+- 0 2914 2810"/>
                  <a:gd name="T63" fmla="*/ 2914 h 145"/>
                  <a:gd name="T64" fmla="+- 0 4166 3875"/>
                  <a:gd name="T65" fmla="*/ T64 w 470"/>
                  <a:gd name="T66" fmla="+- 0 2912 2810"/>
                  <a:gd name="T67" fmla="*/ 2912 h 145"/>
                  <a:gd name="T68" fmla="+- 0 4166 3875"/>
                  <a:gd name="T69" fmla="*/ T68 w 470"/>
                  <a:gd name="T70" fmla="+- 0 2909 2810"/>
                  <a:gd name="T71" fmla="*/ 2909 h 145"/>
                  <a:gd name="T72" fmla="+- 0 4166 3875"/>
                  <a:gd name="T73" fmla="*/ T72 w 470"/>
                  <a:gd name="T74" fmla="+- 0 2858 2810"/>
                  <a:gd name="T75" fmla="*/ 2858 h 145"/>
                  <a:gd name="T76" fmla="+- 0 4171 3875"/>
                  <a:gd name="T77" fmla="*/ T76 w 470"/>
                  <a:gd name="T78" fmla="+- 0 2853 2810"/>
                  <a:gd name="T79" fmla="*/ 2853 h 145"/>
                  <a:gd name="T80" fmla="+- 0 4166 3875"/>
                  <a:gd name="T81" fmla="*/ T80 w 470"/>
                  <a:gd name="T82" fmla="+- 0 2853 2810"/>
                  <a:gd name="T83" fmla="*/ 2853 h 145"/>
                  <a:gd name="T84" fmla="+- 0 4166 3875"/>
                  <a:gd name="T85" fmla="*/ T84 w 470"/>
                  <a:gd name="T86" fmla="+- 0 2847 2810"/>
                  <a:gd name="T87" fmla="*/ 2847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470" h="145">
                    <a:moveTo>
                      <a:pt x="291" y="37"/>
                    </a:moveTo>
                    <a:lnTo>
                      <a:pt x="267" y="37"/>
                    </a:lnTo>
                    <a:lnTo>
                      <a:pt x="269" y="38"/>
                    </a:lnTo>
                    <a:lnTo>
                      <a:pt x="271" y="39"/>
                    </a:lnTo>
                    <a:lnTo>
                      <a:pt x="272" y="41"/>
                    </a:lnTo>
                    <a:lnTo>
                      <a:pt x="273" y="45"/>
                    </a:lnTo>
                    <a:lnTo>
                      <a:pt x="273" y="48"/>
                    </a:lnTo>
                    <a:lnTo>
                      <a:pt x="273" y="99"/>
                    </a:lnTo>
                    <a:lnTo>
                      <a:pt x="272" y="104"/>
                    </a:lnTo>
                    <a:lnTo>
                      <a:pt x="269" y="108"/>
                    </a:lnTo>
                    <a:lnTo>
                      <a:pt x="265" y="109"/>
                    </a:lnTo>
                    <a:lnTo>
                      <a:pt x="301" y="109"/>
                    </a:lnTo>
                    <a:lnTo>
                      <a:pt x="298" y="109"/>
                    </a:lnTo>
                    <a:lnTo>
                      <a:pt x="294" y="107"/>
                    </a:lnTo>
                    <a:lnTo>
                      <a:pt x="293" y="106"/>
                    </a:lnTo>
                    <a:lnTo>
                      <a:pt x="292" y="104"/>
                    </a:lnTo>
                    <a:lnTo>
                      <a:pt x="291" y="102"/>
                    </a:lnTo>
                    <a:lnTo>
                      <a:pt x="291" y="99"/>
                    </a:lnTo>
                    <a:lnTo>
                      <a:pt x="291" y="48"/>
                    </a:lnTo>
                    <a:lnTo>
                      <a:pt x="296" y="43"/>
                    </a:lnTo>
                    <a:lnTo>
                      <a:pt x="291" y="43"/>
                    </a:lnTo>
                    <a:lnTo>
                      <a:pt x="291"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6" name="Freeform 24"/>
              <p:cNvSpPr>
                <a:spLocks/>
              </p:cNvSpPr>
              <p:nvPr/>
            </p:nvSpPr>
            <p:spPr bwMode="auto">
              <a:xfrm>
                <a:off x="3875" y="2810"/>
                <a:ext cx="470" cy="145"/>
              </a:xfrm>
              <a:custGeom>
                <a:avLst/>
                <a:gdLst>
                  <a:gd name="T0" fmla="+- 0 4220 3875"/>
                  <a:gd name="T1" fmla="*/ T0 w 470"/>
                  <a:gd name="T2" fmla="+- 0 2846 2810"/>
                  <a:gd name="T3" fmla="*/ 2846 h 145"/>
                  <a:gd name="T4" fmla="+- 0 4196 3875"/>
                  <a:gd name="T5" fmla="*/ T4 w 470"/>
                  <a:gd name="T6" fmla="+- 0 2846 2810"/>
                  <a:gd name="T7" fmla="*/ 2846 h 145"/>
                  <a:gd name="T8" fmla="+- 0 4200 3875"/>
                  <a:gd name="T9" fmla="*/ T8 w 470"/>
                  <a:gd name="T10" fmla="+- 0 2848 2810"/>
                  <a:gd name="T11" fmla="*/ 2848 h 145"/>
                  <a:gd name="T12" fmla="+- 0 4205 3875"/>
                  <a:gd name="T13" fmla="*/ T12 w 470"/>
                  <a:gd name="T14" fmla="+- 0 2855 2810"/>
                  <a:gd name="T15" fmla="*/ 2855 h 145"/>
                  <a:gd name="T16" fmla="+- 0 4206 3875"/>
                  <a:gd name="T17" fmla="*/ T16 w 470"/>
                  <a:gd name="T18" fmla="+- 0 2859 2810"/>
                  <a:gd name="T19" fmla="*/ 2859 h 145"/>
                  <a:gd name="T20" fmla="+- 0 4206 3875"/>
                  <a:gd name="T21" fmla="*/ T20 w 470"/>
                  <a:gd name="T22" fmla="+- 0 2911 2810"/>
                  <a:gd name="T23" fmla="*/ 2911 h 145"/>
                  <a:gd name="T24" fmla="+- 0 4205 3875"/>
                  <a:gd name="T25" fmla="*/ T24 w 470"/>
                  <a:gd name="T26" fmla="+- 0 2914 2810"/>
                  <a:gd name="T27" fmla="*/ 2914 h 145"/>
                  <a:gd name="T28" fmla="+- 0 4204 3875"/>
                  <a:gd name="T29" fmla="*/ T28 w 470"/>
                  <a:gd name="T30" fmla="+- 0 2916 2810"/>
                  <a:gd name="T31" fmla="*/ 2916 h 145"/>
                  <a:gd name="T32" fmla="+- 0 4200 3875"/>
                  <a:gd name="T33" fmla="*/ T32 w 470"/>
                  <a:gd name="T34" fmla="+- 0 2918 2810"/>
                  <a:gd name="T35" fmla="*/ 2918 h 145"/>
                  <a:gd name="T36" fmla="+- 0 4197 3875"/>
                  <a:gd name="T37" fmla="*/ T36 w 470"/>
                  <a:gd name="T38" fmla="+- 0 2919 2810"/>
                  <a:gd name="T39" fmla="*/ 2919 h 145"/>
                  <a:gd name="T40" fmla="+- 0 4234 3875"/>
                  <a:gd name="T41" fmla="*/ T40 w 470"/>
                  <a:gd name="T42" fmla="+- 0 2919 2810"/>
                  <a:gd name="T43" fmla="*/ 2919 h 145"/>
                  <a:gd name="T44" fmla="+- 0 4224 3875"/>
                  <a:gd name="T45" fmla="*/ T44 w 470"/>
                  <a:gd name="T46" fmla="+- 0 2859 2810"/>
                  <a:gd name="T47" fmla="*/ 2859 h 145"/>
                  <a:gd name="T48" fmla="+- 0 4223 3875"/>
                  <a:gd name="T49" fmla="*/ T48 w 470"/>
                  <a:gd name="T50" fmla="+- 0 2854 2810"/>
                  <a:gd name="T51" fmla="*/ 2854 h 145"/>
                  <a:gd name="T52" fmla="+- 0 4220 3875"/>
                  <a:gd name="T53" fmla="*/ T52 w 470"/>
                  <a:gd name="T54" fmla="+- 0 2846 2810"/>
                  <a:gd name="T55" fmla="*/ 2846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Lst>
                <a:rect l="0" t="0" r="r" b="b"/>
                <a:pathLst>
                  <a:path w="470" h="145">
                    <a:moveTo>
                      <a:pt x="345" y="36"/>
                    </a:moveTo>
                    <a:lnTo>
                      <a:pt x="321" y="36"/>
                    </a:lnTo>
                    <a:lnTo>
                      <a:pt x="325" y="38"/>
                    </a:lnTo>
                    <a:lnTo>
                      <a:pt x="330" y="45"/>
                    </a:lnTo>
                    <a:lnTo>
                      <a:pt x="331" y="49"/>
                    </a:lnTo>
                    <a:lnTo>
                      <a:pt x="331" y="101"/>
                    </a:lnTo>
                    <a:lnTo>
                      <a:pt x="330" y="104"/>
                    </a:lnTo>
                    <a:lnTo>
                      <a:pt x="329" y="106"/>
                    </a:lnTo>
                    <a:lnTo>
                      <a:pt x="325" y="108"/>
                    </a:lnTo>
                    <a:lnTo>
                      <a:pt x="322" y="109"/>
                    </a:lnTo>
                    <a:lnTo>
                      <a:pt x="359" y="109"/>
                    </a:lnTo>
                    <a:lnTo>
                      <a:pt x="349" y="49"/>
                    </a:lnTo>
                    <a:lnTo>
                      <a:pt x="348" y="44"/>
                    </a:lnTo>
                    <a:lnTo>
                      <a:pt x="345"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7" name="Freeform 23"/>
              <p:cNvSpPr>
                <a:spLocks/>
              </p:cNvSpPr>
              <p:nvPr/>
            </p:nvSpPr>
            <p:spPr bwMode="auto">
              <a:xfrm>
                <a:off x="3875" y="2810"/>
                <a:ext cx="470" cy="145"/>
              </a:xfrm>
              <a:custGeom>
                <a:avLst/>
                <a:gdLst>
                  <a:gd name="T0" fmla="+- 0 4204 3875"/>
                  <a:gd name="T1" fmla="*/ T0 w 470"/>
                  <a:gd name="T2" fmla="+- 0 2835 2810"/>
                  <a:gd name="T3" fmla="*/ 2835 h 145"/>
                  <a:gd name="T4" fmla="+- 0 4188 3875"/>
                  <a:gd name="T5" fmla="*/ T4 w 470"/>
                  <a:gd name="T6" fmla="+- 0 2835 2810"/>
                  <a:gd name="T7" fmla="*/ 2835 h 145"/>
                  <a:gd name="T8" fmla="+- 0 4177 3875"/>
                  <a:gd name="T9" fmla="*/ T8 w 470"/>
                  <a:gd name="T10" fmla="+- 0 2841 2810"/>
                  <a:gd name="T11" fmla="*/ 2841 h 145"/>
                  <a:gd name="T12" fmla="+- 0 4166 3875"/>
                  <a:gd name="T13" fmla="*/ T12 w 470"/>
                  <a:gd name="T14" fmla="+- 0 2853 2810"/>
                  <a:gd name="T15" fmla="*/ 2853 h 145"/>
                  <a:gd name="T16" fmla="+- 0 4171 3875"/>
                  <a:gd name="T17" fmla="*/ T16 w 470"/>
                  <a:gd name="T18" fmla="+- 0 2853 2810"/>
                  <a:gd name="T19" fmla="*/ 2853 h 145"/>
                  <a:gd name="T20" fmla="+- 0 4174 3875"/>
                  <a:gd name="T21" fmla="*/ T20 w 470"/>
                  <a:gd name="T22" fmla="+- 0 2850 2810"/>
                  <a:gd name="T23" fmla="*/ 2850 h 145"/>
                  <a:gd name="T24" fmla="+- 0 4182 3875"/>
                  <a:gd name="T25" fmla="*/ T24 w 470"/>
                  <a:gd name="T26" fmla="+- 0 2846 2810"/>
                  <a:gd name="T27" fmla="*/ 2846 h 145"/>
                  <a:gd name="T28" fmla="+- 0 4220 3875"/>
                  <a:gd name="T29" fmla="*/ T28 w 470"/>
                  <a:gd name="T30" fmla="+- 0 2846 2810"/>
                  <a:gd name="T31" fmla="*/ 2846 h 145"/>
                  <a:gd name="T32" fmla="+- 0 4219 3875"/>
                  <a:gd name="T33" fmla="*/ T32 w 470"/>
                  <a:gd name="T34" fmla="+- 0 2845 2810"/>
                  <a:gd name="T35" fmla="*/ 2845 h 145"/>
                  <a:gd name="T36" fmla="+- 0 4216 3875"/>
                  <a:gd name="T37" fmla="*/ T36 w 470"/>
                  <a:gd name="T38" fmla="+- 0 2841 2810"/>
                  <a:gd name="T39" fmla="*/ 2841 h 145"/>
                  <a:gd name="T40" fmla="+- 0 4208 3875"/>
                  <a:gd name="T41" fmla="*/ T40 w 470"/>
                  <a:gd name="T42" fmla="+- 0 2836 2810"/>
                  <a:gd name="T43" fmla="*/ 2836 h 145"/>
                  <a:gd name="T44" fmla="+- 0 4204 3875"/>
                  <a:gd name="T45" fmla="*/ T44 w 470"/>
                  <a:gd name="T46" fmla="+- 0 2835 2810"/>
                  <a:gd name="T47" fmla="*/ 283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470" h="145">
                    <a:moveTo>
                      <a:pt x="329" y="25"/>
                    </a:moveTo>
                    <a:lnTo>
                      <a:pt x="313" y="25"/>
                    </a:lnTo>
                    <a:lnTo>
                      <a:pt x="302" y="31"/>
                    </a:lnTo>
                    <a:lnTo>
                      <a:pt x="291" y="43"/>
                    </a:lnTo>
                    <a:lnTo>
                      <a:pt x="296" y="43"/>
                    </a:lnTo>
                    <a:lnTo>
                      <a:pt x="299" y="40"/>
                    </a:lnTo>
                    <a:lnTo>
                      <a:pt x="307" y="36"/>
                    </a:lnTo>
                    <a:lnTo>
                      <a:pt x="345" y="36"/>
                    </a:lnTo>
                    <a:lnTo>
                      <a:pt x="344" y="35"/>
                    </a:lnTo>
                    <a:lnTo>
                      <a:pt x="341" y="31"/>
                    </a:lnTo>
                    <a:lnTo>
                      <a:pt x="333" y="26"/>
                    </a:lnTo>
                    <a:lnTo>
                      <a:pt x="329"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8" name="Freeform 22"/>
              <p:cNvSpPr>
                <a:spLocks/>
              </p:cNvSpPr>
              <p:nvPr/>
            </p:nvSpPr>
            <p:spPr bwMode="auto">
              <a:xfrm>
                <a:off x="3875" y="2810"/>
                <a:ext cx="470" cy="145"/>
              </a:xfrm>
              <a:custGeom>
                <a:avLst/>
                <a:gdLst>
                  <a:gd name="T0" fmla="+- 0 4166 3875"/>
                  <a:gd name="T1" fmla="*/ T0 w 470"/>
                  <a:gd name="T2" fmla="+- 0 2835 2810"/>
                  <a:gd name="T3" fmla="*/ 2835 h 145"/>
                  <a:gd name="T4" fmla="+- 0 4161 3875"/>
                  <a:gd name="T5" fmla="*/ T4 w 470"/>
                  <a:gd name="T6" fmla="+- 0 2835 2810"/>
                  <a:gd name="T7" fmla="*/ 2835 h 145"/>
                  <a:gd name="T8" fmla="+- 0 4132 3875"/>
                  <a:gd name="T9" fmla="*/ T8 w 470"/>
                  <a:gd name="T10" fmla="+- 0 2845 2810"/>
                  <a:gd name="T11" fmla="*/ 2845 h 145"/>
                  <a:gd name="T12" fmla="+- 0 4133 3875"/>
                  <a:gd name="T13" fmla="*/ T12 w 470"/>
                  <a:gd name="T14" fmla="+- 0 2849 2810"/>
                  <a:gd name="T15" fmla="*/ 2849 h 145"/>
                  <a:gd name="T16" fmla="+- 0 4136 3875"/>
                  <a:gd name="T17" fmla="*/ T16 w 470"/>
                  <a:gd name="T18" fmla="+- 0 2848 2810"/>
                  <a:gd name="T19" fmla="*/ 2848 h 145"/>
                  <a:gd name="T20" fmla="+- 0 4138 3875"/>
                  <a:gd name="T21" fmla="*/ T20 w 470"/>
                  <a:gd name="T22" fmla="+- 0 2847 2810"/>
                  <a:gd name="T23" fmla="*/ 2847 h 145"/>
                  <a:gd name="T24" fmla="+- 0 4166 3875"/>
                  <a:gd name="T25" fmla="*/ T24 w 470"/>
                  <a:gd name="T26" fmla="+- 0 2847 2810"/>
                  <a:gd name="T27" fmla="*/ 2847 h 145"/>
                  <a:gd name="T28" fmla="+- 0 4166 3875"/>
                  <a:gd name="T29" fmla="*/ T28 w 470"/>
                  <a:gd name="T30" fmla="+- 0 2835 2810"/>
                  <a:gd name="T31" fmla="*/ 2835 h 14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70" h="145">
                    <a:moveTo>
                      <a:pt x="291" y="25"/>
                    </a:moveTo>
                    <a:lnTo>
                      <a:pt x="286" y="25"/>
                    </a:lnTo>
                    <a:lnTo>
                      <a:pt x="257" y="35"/>
                    </a:lnTo>
                    <a:lnTo>
                      <a:pt x="258" y="39"/>
                    </a:lnTo>
                    <a:lnTo>
                      <a:pt x="261" y="38"/>
                    </a:lnTo>
                    <a:lnTo>
                      <a:pt x="263" y="37"/>
                    </a:lnTo>
                    <a:lnTo>
                      <a:pt x="291" y="37"/>
                    </a:lnTo>
                    <a:lnTo>
                      <a:pt x="291"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9" name="Freeform 21"/>
              <p:cNvSpPr>
                <a:spLocks/>
              </p:cNvSpPr>
              <p:nvPr/>
            </p:nvSpPr>
            <p:spPr bwMode="auto">
              <a:xfrm>
                <a:off x="3875" y="2810"/>
                <a:ext cx="470" cy="145"/>
              </a:xfrm>
              <a:custGeom>
                <a:avLst/>
                <a:gdLst>
                  <a:gd name="T0" fmla="+- 0 4274 3875"/>
                  <a:gd name="T1" fmla="*/ T0 w 470"/>
                  <a:gd name="T2" fmla="+- 0 2844 2810"/>
                  <a:gd name="T3" fmla="*/ 2844 h 145"/>
                  <a:gd name="T4" fmla="+- 0 4256 3875"/>
                  <a:gd name="T5" fmla="*/ T4 w 470"/>
                  <a:gd name="T6" fmla="+- 0 2844 2810"/>
                  <a:gd name="T7" fmla="*/ 2844 h 145"/>
                  <a:gd name="T8" fmla="+- 0 4256 3875"/>
                  <a:gd name="T9" fmla="*/ T8 w 470"/>
                  <a:gd name="T10" fmla="+- 0 2908 2810"/>
                  <a:gd name="T11" fmla="*/ 2908 h 145"/>
                  <a:gd name="T12" fmla="+- 0 4271 3875"/>
                  <a:gd name="T13" fmla="*/ T12 w 470"/>
                  <a:gd name="T14" fmla="+- 0 2924 2810"/>
                  <a:gd name="T15" fmla="*/ 2924 h 145"/>
                  <a:gd name="T16" fmla="+- 0 4280 3875"/>
                  <a:gd name="T17" fmla="*/ T16 w 470"/>
                  <a:gd name="T18" fmla="+- 0 2924 2810"/>
                  <a:gd name="T19" fmla="*/ 2924 h 145"/>
                  <a:gd name="T20" fmla="+- 0 4284 3875"/>
                  <a:gd name="T21" fmla="*/ T20 w 470"/>
                  <a:gd name="T22" fmla="+- 0 2922 2810"/>
                  <a:gd name="T23" fmla="*/ 2922 h 145"/>
                  <a:gd name="T24" fmla="+- 0 4293 3875"/>
                  <a:gd name="T25" fmla="*/ T24 w 470"/>
                  <a:gd name="T26" fmla="+- 0 2916 2810"/>
                  <a:gd name="T27" fmla="*/ 2916 h 145"/>
                  <a:gd name="T28" fmla="+- 0 4296 3875"/>
                  <a:gd name="T29" fmla="*/ T28 w 470"/>
                  <a:gd name="T30" fmla="+- 0 2913 2810"/>
                  <a:gd name="T31" fmla="*/ 2913 h 145"/>
                  <a:gd name="T32" fmla="+- 0 4280 3875"/>
                  <a:gd name="T33" fmla="*/ T32 w 470"/>
                  <a:gd name="T34" fmla="+- 0 2913 2810"/>
                  <a:gd name="T35" fmla="*/ 2913 h 145"/>
                  <a:gd name="T36" fmla="+- 0 4278 3875"/>
                  <a:gd name="T37" fmla="*/ T36 w 470"/>
                  <a:gd name="T38" fmla="+- 0 2912 2810"/>
                  <a:gd name="T39" fmla="*/ 2912 h 145"/>
                  <a:gd name="T40" fmla="+- 0 4274 3875"/>
                  <a:gd name="T41" fmla="*/ T40 w 470"/>
                  <a:gd name="T42" fmla="+- 0 2908 2810"/>
                  <a:gd name="T43" fmla="*/ 2908 h 145"/>
                  <a:gd name="T44" fmla="+- 0 4274 3875"/>
                  <a:gd name="T45" fmla="*/ T44 w 470"/>
                  <a:gd name="T46" fmla="+- 0 2904 2810"/>
                  <a:gd name="T47" fmla="*/ 2904 h 145"/>
                  <a:gd name="T48" fmla="+- 0 4274 3875"/>
                  <a:gd name="T49" fmla="*/ T48 w 470"/>
                  <a:gd name="T50" fmla="+- 0 2844 2810"/>
                  <a:gd name="T51" fmla="*/ 2844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470" h="145">
                    <a:moveTo>
                      <a:pt x="399" y="34"/>
                    </a:moveTo>
                    <a:lnTo>
                      <a:pt x="381" y="34"/>
                    </a:lnTo>
                    <a:lnTo>
                      <a:pt x="381" y="98"/>
                    </a:lnTo>
                    <a:lnTo>
                      <a:pt x="396" y="114"/>
                    </a:lnTo>
                    <a:lnTo>
                      <a:pt x="405" y="114"/>
                    </a:lnTo>
                    <a:lnTo>
                      <a:pt x="409" y="112"/>
                    </a:lnTo>
                    <a:lnTo>
                      <a:pt x="418" y="106"/>
                    </a:lnTo>
                    <a:lnTo>
                      <a:pt x="421" y="103"/>
                    </a:lnTo>
                    <a:lnTo>
                      <a:pt x="405" y="103"/>
                    </a:lnTo>
                    <a:lnTo>
                      <a:pt x="403" y="102"/>
                    </a:lnTo>
                    <a:lnTo>
                      <a:pt x="399" y="98"/>
                    </a:lnTo>
                    <a:lnTo>
                      <a:pt x="399" y="94"/>
                    </a:lnTo>
                    <a:lnTo>
                      <a:pt x="399"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0" name="Freeform 20"/>
              <p:cNvSpPr>
                <a:spLocks/>
              </p:cNvSpPr>
              <p:nvPr/>
            </p:nvSpPr>
            <p:spPr bwMode="auto">
              <a:xfrm>
                <a:off x="3875" y="2810"/>
                <a:ext cx="470" cy="145"/>
              </a:xfrm>
              <a:custGeom>
                <a:avLst/>
                <a:gdLst>
                  <a:gd name="T0" fmla="+- 0 4299 3875"/>
                  <a:gd name="T1" fmla="*/ T0 w 470"/>
                  <a:gd name="T2" fmla="+- 0 2905 2810"/>
                  <a:gd name="T3" fmla="*/ 2905 h 145"/>
                  <a:gd name="T4" fmla="+- 0 4295 3875"/>
                  <a:gd name="T5" fmla="*/ T4 w 470"/>
                  <a:gd name="T6" fmla="+- 0 2905 2810"/>
                  <a:gd name="T7" fmla="*/ 2905 h 145"/>
                  <a:gd name="T8" fmla="+- 0 4294 3875"/>
                  <a:gd name="T9" fmla="*/ T8 w 470"/>
                  <a:gd name="T10" fmla="+- 0 2908 2810"/>
                  <a:gd name="T11" fmla="*/ 2908 h 145"/>
                  <a:gd name="T12" fmla="+- 0 4292 3875"/>
                  <a:gd name="T13" fmla="*/ T12 w 470"/>
                  <a:gd name="T14" fmla="+- 0 2910 2810"/>
                  <a:gd name="T15" fmla="*/ 2910 h 145"/>
                  <a:gd name="T16" fmla="+- 0 4288 3875"/>
                  <a:gd name="T17" fmla="*/ T16 w 470"/>
                  <a:gd name="T18" fmla="+- 0 2912 2810"/>
                  <a:gd name="T19" fmla="*/ 2912 h 145"/>
                  <a:gd name="T20" fmla="+- 0 4286 3875"/>
                  <a:gd name="T21" fmla="*/ T20 w 470"/>
                  <a:gd name="T22" fmla="+- 0 2913 2810"/>
                  <a:gd name="T23" fmla="*/ 2913 h 145"/>
                  <a:gd name="T24" fmla="+- 0 4296 3875"/>
                  <a:gd name="T25" fmla="*/ T24 w 470"/>
                  <a:gd name="T26" fmla="+- 0 2913 2810"/>
                  <a:gd name="T27" fmla="*/ 2913 h 145"/>
                  <a:gd name="T28" fmla="+- 0 4297 3875"/>
                  <a:gd name="T29" fmla="*/ T28 w 470"/>
                  <a:gd name="T30" fmla="+- 0 2912 2810"/>
                  <a:gd name="T31" fmla="*/ 2912 h 145"/>
                  <a:gd name="T32" fmla="+- 0 4299 3875"/>
                  <a:gd name="T33" fmla="*/ T32 w 470"/>
                  <a:gd name="T34" fmla="+- 0 2905 2810"/>
                  <a:gd name="T35" fmla="*/ 2905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470" h="145">
                    <a:moveTo>
                      <a:pt x="424" y="95"/>
                    </a:moveTo>
                    <a:lnTo>
                      <a:pt x="420" y="95"/>
                    </a:lnTo>
                    <a:lnTo>
                      <a:pt x="419" y="98"/>
                    </a:lnTo>
                    <a:lnTo>
                      <a:pt x="417" y="100"/>
                    </a:lnTo>
                    <a:lnTo>
                      <a:pt x="413" y="102"/>
                    </a:lnTo>
                    <a:lnTo>
                      <a:pt x="411" y="103"/>
                    </a:lnTo>
                    <a:lnTo>
                      <a:pt x="421" y="103"/>
                    </a:lnTo>
                    <a:lnTo>
                      <a:pt x="422" y="102"/>
                    </a:lnTo>
                    <a:lnTo>
                      <a:pt x="424" y="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1" name="Freeform 19"/>
              <p:cNvSpPr>
                <a:spLocks/>
              </p:cNvSpPr>
              <p:nvPr/>
            </p:nvSpPr>
            <p:spPr bwMode="auto">
              <a:xfrm>
                <a:off x="3875" y="2810"/>
                <a:ext cx="470" cy="145"/>
              </a:xfrm>
              <a:custGeom>
                <a:avLst/>
                <a:gdLst>
                  <a:gd name="T0" fmla="+- 0 4274 3875"/>
                  <a:gd name="T1" fmla="*/ T0 w 470"/>
                  <a:gd name="T2" fmla="+- 0 2810 2810"/>
                  <a:gd name="T3" fmla="*/ 2810 h 145"/>
                  <a:gd name="T4" fmla="+- 0 4270 3875"/>
                  <a:gd name="T5" fmla="*/ T4 w 470"/>
                  <a:gd name="T6" fmla="+- 0 2810 2810"/>
                  <a:gd name="T7" fmla="*/ 2810 h 145"/>
                  <a:gd name="T8" fmla="+- 0 4267 3875"/>
                  <a:gd name="T9" fmla="*/ T8 w 470"/>
                  <a:gd name="T10" fmla="+- 0 2816 2810"/>
                  <a:gd name="T11" fmla="*/ 2816 h 145"/>
                  <a:gd name="T12" fmla="+- 0 4265 3875"/>
                  <a:gd name="T13" fmla="*/ T12 w 470"/>
                  <a:gd name="T14" fmla="+- 0 2820 2810"/>
                  <a:gd name="T15" fmla="*/ 2820 h 145"/>
                  <a:gd name="T16" fmla="+- 0 4241 3875"/>
                  <a:gd name="T17" fmla="*/ T16 w 470"/>
                  <a:gd name="T18" fmla="+- 0 2841 2810"/>
                  <a:gd name="T19" fmla="*/ 2841 h 145"/>
                  <a:gd name="T20" fmla="+- 0 4241 3875"/>
                  <a:gd name="T21" fmla="*/ T20 w 470"/>
                  <a:gd name="T22" fmla="+- 0 2844 2810"/>
                  <a:gd name="T23" fmla="*/ 2844 h 145"/>
                  <a:gd name="T24" fmla="+- 0 4296 3875"/>
                  <a:gd name="T25" fmla="*/ T24 w 470"/>
                  <a:gd name="T26" fmla="+- 0 2844 2810"/>
                  <a:gd name="T27" fmla="*/ 2844 h 145"/>
                  <a:gd name="T28" fmla="+- 0 4296 3875"/>
                  <a:gd name="T29" fmla="*/ T28 w 470"/>
                  <a:gd name="T30" fmla="+- 0 2838 2810"/>
                  <a:gd name="T31" fmla="*/ 2838 h 145"/>
                  <a:gd name="T32" fmla="+- 0 4274 3875"/>
                  <a:gd name="T33" fmla="*/ T32 w 470"/>
                  <a:gd name="T34" fmla="+- 0 2838 2810"/>
                  <a:gd name="T35" fmla="*/ 2838 h 145"/>
                  <a:gd name="T36" fmla="+- 0 4274 3875"/>
                  <a:gd name="T37" fmla="*/ T36 w 470"/>
                  <a:gd name="T38" fmla="+- 0 2810 2810"/>
                  <a:gd name="T39" fmla="*/ 2810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470" h="145">
                    <a:moveTo>
                      <a:pt x="399" y="0"/>
                    </a:moveTo>
                    <a:lnTo>
                      <a:pt x="395" y="0"/>
                    </a:lnTo>
                    <a:lnTo>
                      <a:pt x="392" y="6"/>
                    </a:lnTo>
                    <a:lnTo>
                      <a:pt x="390" y="10"/>
                    </a:lnTo>
                    <a:lnTo>
                      <a:pt x="366" y="31"/>
                    </a:lnTo>
                    <a:lnTo>
                      <a:pt x="366" y="34"/>
                    </a:lnTo>
                    <a:lnTo>
                      <a:pt x="421" y="34"/>
                    </a:lnTo>
                    <a:lnTo>
                      <a:pt x="421" y="28"/>
                    </a:lnTo>
                    <a:lnTo>
                      <a:pt x="399" y="28"/>
                    </a:lnTo>
                    <a:lnTo>
                      <a:pt x="39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2" name="Freeform 18"/>
              <p:cNvSpPr>
                <a:spLocks/>
              </p:cNvSpPr>
              <p:nvPr/>
            </p:nvSpPr>
            <p:spPr bwMode="auto">
              <a:xfrm>
                <a:off x="3875" y="2810"/>
                <a:ext cx="470" cy="145"/>
              </a:xfrm>
              <a:custGeom>
                <a:avLst/>
                <a:gdLst>
                  <a:gd name="T0" fmla="+- 0 4344 3875"/>
                  <a:gd name="T1" fmla="*/ T0 w 470"/>
                  <a:gd name="T2" fmla="+- 0 2922 2810"/>
                  <a:gd name="T3" fmla="*/ 2922 h 145"/>
                  <a:gd name="T4" fmla="+- 0 4334 3875"/>
                  <a:gd name="T5" fmla="*/ T4 w 470"/>
                  <a:gd name="T6" fmla="+- 0 2922 2810"/>
                  <a:gd name="T7" fmla="*/ 2922 h 145"/>
                  <a:gd name="T8" fmla="+- 0 4334 3875"/>
                  <a:gd name="T9" fmla="*/ T8 w 470"/>
                  <a:gd name="T10" fmla="+- 0 2922 2810"/>
                  <a:gd name="T11" fmla="*/ 2922 h 145"/>
                  <a:gd name="T12" fmla="+- 0 4335 3875"/>
                  <a:gd name="T13" fmla="*/ T12 w 470"/>
                  <a:gd name="T14" fmla="+- 0 2924 2810"/>
                  <a:gd name="T15" fmla="*/ 2924 h 145"/>
                  <a:gd name="T16" fmla="+- 0 4335 3875"/>
                  <a:gd name="T17" fmla="*/ T16 w 470"/>
                  <a:gd name="T18" fmla="+- 0 2925 2810"/>
                  <a:gd name="T19" fmla="*/ 2925 h 145"/>
                  <a:gd name="T20" fmla="+- 0 4335 3875"/>
                  <a:gd name="T21" fmla="*/ T20 w 470"/>
                  <a:gd name="T22" fmla="+- 0 2931 2810"/>
                  <a:gd name="T23" fmla="*/ 2931 h 145"/>
                  <a:gd name="T24" fmla="+- 0 4333 3875"/>
                  <a:gd name="T25" fmla="*/ T24 w 470"/>
                  <a:gd name="T26" fmla="+- 0 2936 2810"/>
                  <a:gd name="T27" fmla="*/ 2936 h 145"/>
                  <a:gd name="T28" fmla="+- 0 4325 3875"/>
                  <a:gd name="T29" fmla="*/ T28 w 470"/>
                  <a:gd name="T30" fmla="+- 0 2944 2810"/>
                  <a:gd name="T31" fmla="*/ 2944 h 145"/>
                  <a:gd name="T32" fmla="+- 0 4320 3875"/>
                  <a:gd name="T33" fmla="*/ T32 w 470"/>
                  <a:gd name="T34" fmla="+- 0 2948 2810"/>
                  <a:gd name="T35" fmla="*/ 2948 h 145"/>
                  <a:gd name="T36" fmla="+- 0 4313 3875"/>
                  <a:gd name="T37" fmla="*/ T36 w 470"/>
                  <a:gd name="T38" fmla="+- 0 2950 2810"/>
                  <a:gd name="T39" fmla="*/ 2950 h 145"/>
                  <a:gd name="T40" fmla="+- 0 4313 3875"/>
                  <a:gd name="T41" fmla="*/ T40 w 470"/>
                  <a:gd name="T42" fmla="+- 0 2954 2810"/>
                  <a:gd name="T43" fmla="*/ 2954 h 145"/>
                  <a:gd name="T44" fmla="+- 0 4324 3875"/>
                  <a:gd name="T45" fmla="*/ T44 w 470"/>
                  <a:gd name="T46" fmla="+- 0 2951 2810"/>
                  <a:gd name="T47" fmla="*/ 2951 h 145"/>
                  <a:gd name="T48" fmla="+- 0 4332 3875"/>
                  <a:gd name="T49" fmla="*/ T48 w 470"/>
                  <a:gd name="T50" fmla="+- 0 2946 2810"/>
                  <a:gd name="T51" fmla="*/ 2946 h 145"/>
                  <a:gd name="T52" fmla="+- 0 4342 3875"/>
                  <a:gd name="T53" fmla="*/ T52 w 470"/>
                  <a:gd name="T54" fmla="+- 0 2936 2810"/>
                  <a:gd name="T55" fmla="*/ 2936 h 145"/>
                  <a:gd name="T56" fmla="+- 0 4344 3875"/>
                  <a:gd name="T57" fmla="*/ T56 w 470"/>
                  <a:gd name="T58" fmla="+- 0 2930 2810"/>
                  <a:gd name="T59" fmla="*/ 2930 h 145"/>
                  <a:gd name="T60" fmla="+- 0 4344 3875"/>
                  <a:gd name="T61" fmla="*/ T60 w 470"/>
                  <a:gd name="T62" fmla="+- 0 2922 2810"/>
                  <a:gd name="T63" fmla="*/ 2922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470" h="145">
                    <a:moveTo>
                      <a:pt x="469" y="112"/>
                    </a:moveTo>
                    <a:lnTo>
                      <a:pt x="459" y="112"/>
                    </a:lnTo>
                    <a:lnTo>
                      <a:pt x="460" y="114"/>
                    </a:lnTo>
                    <a:lnTo>
                      <a:pt x="460" y="115"/>
                    </a:lnTo>
                    <a:lnTo>
                      <a:pt x="460" y="121"/>
                    </a:lnTo>
                    <a:lnTo>
                      <a:pt x="458" y="126"/>
                    </a:lnTo>
                    <a:lnTo>
                      <a:pt x="450" y="134"/>
                    </a:lnTo>
                    <a:lnTo>
                      <a:pt x="445" y="138"/>
                    </a:lnTo>
                    <a:lnTo>
                      <a:pt x="438" y="140"/>
                    </a:lnTo>
                    <a:lnTo>
                      <a:pt x="438" y="144"/>
                    </a:lnTo>
                    <a:lnTo>
                      <a:pt x="449" y="141"/>
                    </a:lnTo>
                    <a:lnTo>
                      <a:pt x="457" y="136"/>
                    </a:lnTo>
                    <a:lnTo>
                      <a:pt x="467" y="126"/>
                    </a:lnTo>
                    <a:lnTo>
                      <a:pt x="469" y="120"/>
                    </a:lnTo>
                    <a:lnTo>
                      <a:pt x="469"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3" name="Freeform 17"/>
              <p:cNvSpPr>
                <a:spLocks/>
              </p:cNvSpPr>
              <p:nvPr/>
            </p:nvSpPr>
            <p:spPr bwMode="auto">
              <a:xfrm>
                <a:off x="3875" y="2810"/>
                <a:ext cx="470" cy="145"/>
              </a:xfrm>
              <a:custGeom>
                <a:avLst/>
                <a:gdLst>
                  <a:gd name="T0" fmla="+- 0 4331 3875"/>
                  <a:gd name="T1" fmla="*/ T0 w 470"/>
                  <a:gd name="T2" fmla="+- 0 2904 2810"/>
                  <a:gd name="T3" fmla="*/ 2904 h 145"/>
                  <a:gd name="T4" fmla="+- 0 4322 3875"/>
                  <a:gd name="T5" fmla="*/ T4 w 470"/>
                  <a:gd name="T6" fmla="+- 0 2904 2810"/>
                  <a:gd name="T7" fmla="*/ 2904 h 145"/>
                  <a:gd name="T8" fmla="+- 0 4319 3875"/>
                  <a:gd name="T9" fmla="*/ T8 w 470"/>
                  <a:gd name="T10" fmla="+- 0 2905 2810"/>
                  <a:gd name="T11" fmla="*/ 2905 h 145"/>
                  <a:gd name="T12" fmla="+- 0 4314 3875"/>
                  <a:gd name="T13" fmla="*/ T12 w 470"/>
                  <a:gd name="T14" fmla="+- 0 2909 2810"/>
                  <a:gd name="T15" fmla="*/ 2909 h 145"/>
                  <a:gd name="T16" fmla="+- 0 4313 3875"/>
                  <a:gd name="T17" fmla="*/ T16 w 470"/>
                  <a:gd name="T18" fmla="+- 0 2912 2810"/>
                  <a:gd name="T19" fmla="*/ 2912 h 145"/>
                  <a:gd name="T20" fmla="+- 0 4313 3875"/>
                  <a:gd name="T21" fmla="*/ T20 w 470"/>
                  <a:gd name="T22" fmla="+- 0 2918 2810"/>
                  <a:gd name="T23" fmla="*/ 2918 h 145"/>
                  <a:gd name="T24" fmla="+- 0 4314 3875"/>
                  <a:gd name="T25" fmla="*/ T24 w 470"/>
                  <a:gd name="T26" fmla="+- 0 2920 2810"/>
                  <a:gd name="T27" fmla="*/ 2920 h 145"/>
                  <a:gd name="T28" fmla="+- 0 4318 3875"/>
                  <a:gd name="T29" fmla="*/ T28 w 470"/>
                  <a:gd name="T30" fmla="+- 0 2924 2810"/>
                  <a:gd name="T31" fmla="*/ 2924 h 145"/>
                  <a:gd name="T32" fmla="+- 0 4320 3875"/>
                  <a:gd name="T33" fmla="*/ T32 w 470"/>
                  <a:gd name="T34" fmla="+- 0 2925 2810"/>
                  <a:gd name="T35" fmla="*/ 2925 h 145"/>
                  <a:gd name="T36" fmla="+- 0 4325 3875"/>
                  <a:gd name="T37" fmla="*/ T36 w 470"/>
                  <a:gd name="T38" fmla="+- 0 2925 2810"/>
                  <a:gd name="T39" fmla="*/ 2925 h 145"/>
                  <a:gd name="T40" fmla="+- 0 4327 3875"/>
                  <a:gd name="T41" fmla="*/ T40 w 470"/>
                  <a:gd name="T42" fmla="+- 0 2925 2810"/>
                  <a:gd name="T43" fmla="*/ 2925 h 145"/>
                  <a:gd name="T44" fmla="+- 0 4331 3875"/>
                  <a:gd name="T45" fmla="*/ T44 w 470"/>
                  <a:gd name="T46" fmla="+- 0 2923 2810"/>
                  <a:gd name="T47" fmla="*/ 2923 h 145"/>
                  <a:gd name="T48" fmla="+- 0 4332 3875"/>
                  <a:gd name="T49" fmla="*/ T48 w 470"/>
                  <a:gd name="T50" fmla="+- 0 2922 2810"/>
                  <a:gd name="T51" fmla="*/ 2922 h 145"/>
                  <a:gd name="T52" fmla="+- 0 4344 3875"/>
                  <a:gd name="T53" fmla="*/ T52 w 470"/>
                  <a:gd name="T54" fmla="+- 0 2922 2810"/>
                  <a:gd name="T55" fmla="*/ 2922 h 145"/>
                  <a:gd name="T56" fmla="+- 0 4344 3875"/>
                  <a:gd name="T57" fmla="*/ T56 w 470"/>
                  <a:gd name="T58" fmla="+- 0 2917 2810"/>
                  <a:gd name="T59" fmla="*/ 2917 h 145"/>
                  <a:gd name="T60" fmla="+- 0 4342 3875"/>
                  <a:gd name="T61" fmla="*/ T60 w 470"/>
                  <a:gd name="T62" fmla="+- 0 2913 2810"/>
                  <a:gd name="T63" fmla="*/ 2913 h 145"/>
                  <a:gd name="T64" fmla="+- 0 4335 3875"/>
                  <a:gd name="T65" fmla="*/ T64 w 470"/>
                  <a:gd name="T66" fmla="+- 0 2906 2810"/>
                  <a:gd name="T67" fmla="*/ 2906 h 145"/>
                  <a:gd name="T68" fmla="+- 0 4331 3875"/>
                  <a:gd name="T69" fmla="*/ T68 w 470"/>
                  <a:gd name="T70" fmla="+- 0 2904 2810"/>
                  <a:gd name="T71" fmla="*/ 2904 h 1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470" h="145">
                    <a:moveTo>
                      <a:pt x="456" y="94"/>
                    </a:moveTo>
                    <a:lnTo>
                      <a:pt x="447" y="94"/>
                    </a:lnTo>
                    <a:lnTo>
                      <a:pt x="444" y="95"/>
                    </a:lnTo>
                    <a:lnTo>
                      <a:pt x="439" y="99"/>
                    </a:lnTo>
                    <a:lnTo>
                      <a:pt x="438" y="102"/>
                    </a:lnTo>
                    <a:lnTo>
                      <a:pt x="438" y="108"/>
                    </a:lnTo>
                    <a:lnTo>
                      <a:pt x="439" y="110"/>
                    </a:lnTo>
                    <a:lnTo>
                      <a:pt x="443" y="114"/>
                    </a:lnTo>
                    <a:lnTo>
                      <a:pt x="445" y="115"/>
                    </a:lnTo>
                    <a:lnTo>
                      <a:pt x="450" y="115"/>
                    </a:lnTo>
                    <a:lnTo>
                      <a:pt x="452" y="115"/>
                    </a:lnTo>
                    <a:lnTo>
                      <a:pt x="456" y="113"/>
                    </a:lnTo>
                    <a:lnTo>
                      <a:pt x="457" y="112"/>
                    </a:lnTo>
                    <a:lnTo>
                      <a:pt x="469" y="112"/>
                    </a:lnTo>
                    <a:lnTo>
                      <a:pt x="469" y="107"/>
                    </a:lnTo>
                    <a:lnTo>
                      <a:pt x="467" y="103"/>
                    </a:lnTo>
                    <a:lnTo>
                      <a:pt x="460" y="96"/>
                    </a:lnTo>
                    <a:lnTo>
                      <a:pt x="456" y="9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154" name="Picture 15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982" y="3027"/>
                <a:ext cx="153"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Picture 15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150" y="3023"/>
                <a:ext cx="1910"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6" name="Picture 155"/>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163" y="3261"/>
                <a:ext cx="50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7" name="Picture 15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72" y="2721"/>
                <a:ext cx="2165"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8" name="Picture 15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583" y="2862"/>
                <a:ext cx="93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9" name="Picture 158"/>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643" y="2858"/>
                <a:ext cx="845" cy="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 name="Picture 159"/>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490" y="467"/>
                <a:ext cx="1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Picture 160"/>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358" y="1449"/>
                <a:ext cx="34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Picture 16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168" y="1449"/>
                <a:ext cx="451"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 name="Text Box 7"/>
              <p:cNvSpPr txBox="1">
                <a:spLocks noChangeArrowheads="1"/>
              </p:cNvSpPr>
              <p:nvPr/>
            </p:nvSpPr>
            <p:spPr bwMode="auto">
              <a:xfrm>
                <a:off x="7490" y="466"/>
                <a:ext cx="183"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4" name="Text Box 6"/>
              <p:cNvSpPr txBox="1">
                <a:spLocks noChangeArrowheads="1"/>
              </p:cNvSpPr>
              <p:nvPr/>
            </p:nvSpPr>
            <p:spPr bwMode="auto">
              <a:xfrm>
                <a:off x="1324" y="1560"/>
                <a:ext cx="729"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2000" spc="-15"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5" name="Text Box 5"/>
              <p:cNvSpPr txBox="1">
                <a:spLocks noChangeArrowheads="1"/>
              </p:cNvSpPr>
              <p:nvPr/>
            </p:nvSpPr>
            <p:spPr bwMode="auto">
              <a:xfrm>
                <a:off x="6156" y="1508"/>
                <a:ext cx="903" cy="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1200"/>
                  </a:lnSpc>
                  <a:spcBef>
                    <a:spcPts val="0"/>
                  </a:spcBef>
                  <a:spcAft>
                    <a:spcPts val="0"/>
                  </a:spcAft>
                </a:pPr>
                <a:r>
                  <a:rPr lang="en-US" sz="2000" spc="-1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YES</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6" name="Text Box 4"/>
              <p:cNvSpPr txBox="1">
                <a:spLocks noChangeArrowheads="1"/>
              </p:cNvSpPr>
              <p:nvPr/>
            </p:nvSpPr>
            <p:spPr bwMode="auto">
              <a:xfrm>
                <a:off x="1068" y="3597"/>
                <a:ext cx="815"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ts val="995"/>
                  </a:lnSpc>
                </a:pPr>
                <a:r>
                  <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Block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 name="Slide Number Placeholder 1"/>
          <p:cNvSpPr>
            <a:spLocks noGrp="1"/>
          </p:cNvSpPr>
          <p:nvPr>
            <p:ph type="sldNum" sz="quarter" idx="12"/>
          </p:nvPr>
        </p:nvSpPr>
        <p:spPr/>
        <p:txBody>
          <a:bodyPr/>
          <a:lstStyle/>
          <a:p>
            <a:fld id="{1784A3B5-0123-4D17-8C25-250C6BCE6077}" type="slidenum">
              <a:rPr lang="en-US" smtClean="0"/>
              <a:pPr/>
              <a:t>6</a:t>
            </a:fld>
            <a:endParaRPr lang="en-US" dirty="0"/>
          </a:p>
        </p:txBody>
      </p:sp>
    </p:spTree>
    <p:extLst>
      <p:ext uri="{BB962C8B-B14F-4D97-AF65-F5344CB8AC3E}">
        <p14:creationId xmlns:p14="http://schemas.microsoft.com/office/powerpoint/2010/main" val="3873523649"/>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05000" y="324512"/>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pic>
        <p:nvPicPr>
          <p:cNvPr id="271" name="Picture 27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44373" y="1718310"/>
            <a:ext cx="1998780" cy="51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8"/>
          <a:stretch>
            <a:fillRect/>
          </a:stretch>
        </p:blipFill>
        <p:spPr>
          <a:xfrm>
            <a:off x="3342554" y="2895600"/>
            <a:ext cx="1915306" cy="673620"/>
          </a:xfrm>
          <a:prstGeom prst="rect">
            <a:avLst/>
          </a:prstGeom>
        </p:spPr>
      </p:pic>
      <p:sp>
        <p:nvSpPr>
          <p:cNvPr id="272" name="Rectangle 271"/>
          <p:cNvSpPr/>
          <p:nvPr/>
        </p:nvSpPr>
        <p:spPr>
          <a:xfrm>
            <a:off x="1905000" y="1759051"/>
            <a:ext cx="535001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mj-lt"/>
              </a:rPr>
              <a:t>Discussion</a:t>
            </a:r>
          </a:p>
        </p:txBody>
      </p:sp>
      <p:sp>
        <p:nvSpPr>
          <p:cNvPr id="273" name="TextBox 272"/>
          <p:cNvSpPr txBox="1"/>
          <p:nvPr/>
        </p:nvSpPr>
        <p:spPr>
          <a:xfrm>
            <a:off x="304800" y="2514600"/>
            <a:ext cx="8610600" cy="3785652"/>
          </a:xfrm>
          <a:prstGeom prst="rect">
            <a:avLst/>
          </a:prstGeom>
          <a:noFill/>
        </p:spPr>
        <p:txBody>
          <a:bodyPr wrap="square" rtlCol="0">
            <a:spAutoFit/>
          </a:bodyPr>
          <a:lstStyle/>
          <a:p>
            <a:endParaRPr lang="en-US" sz="2400" dirty="0">
              <a:solidFill>
                <a:schemeClr val="bg1"/>
              </a:solidFill>
            </a:endParaRPr>
          </a:p>
          <a:p>
            <a:r>
              <a:rPr lang="en-US" sz="2400" i="1" dirty="0">
                <a:solidFill>
                  <a:schemeClr val="bg1"/>
                </a:solidFill>
              </a:rPr>
              <a:t>“The general direction of the group and potential proposals for action are often identified during the discussion.”</a:t>
            </a:r>
          </a:p>
          <a:p>
            <a:r>
              <a:rPr lang="en-US" sz="2400" dirty="0">
                <a:solidFill>
                  <a:schemeClr val="bg1"/>
                </a:solidFill>
              </a:rPr>
              <a:t>						</a:t>
            </a:r>
          </a:p>
          <a:p>
            <a:endParaRPr lang="en-US" sz="2400" i="1" dirty="0">
              <a:solidFill>
                <a:schemeClr val="bg1"/>
              </a:solidFill>
            </a:endParaRPr>
          </a:p>
          <a:p>
            <a:r>
              <a:rPr lang="en-US" sz="2400" i="1" dirty="0">
                <a:solidFill>
                  <a:schemeClr val="bg1"/>
                </a:solidFill>
              </a:rPr>
              <a:t>“</a:t>
            </a:r>
            <a:r>
              <a:rPr lang="en-US" sz="2400" b="1" i="1" dirty="0">
                <a:solidFill>
                  <a:schemeClr val="bg1"/>
                </a:solidFill>
              </a:rPr>
              <a:t>Formation of a Proposal</a:t>
            </a:r>
            <a:r>
              <a:rPr lang="en-US" sz="2400" i="1" dirty="0">
                <a:solidFill>
                  <a:schemeClr val="bg1"/>
                </a:solidFill>
              </a:rPr>
              <a:t>: Based on the discussion, a formal decision on the proposal is presented to the group.”</a:t>
            </a:r>
          </a:p>
          <a:p>
            <a:endParaRPr lang="en-US" sz="2400" i="1" dirty="0">
              <a:solidFill>
                <a:schemeClr val="bg1"/>
              </a:solidFill>
            </a:endParaRPr>
          </a:p>
          <a:p>
            <a:r>
              <a:rPr lang="en-US" sz="2400" i="1" dirty="0">
                <a:solidFill>
                  <a:schemeClr val="bg1"/>
                </a:solidFill>
              </a:rPr>
              <a:t>						</a:t>
            </a:r>
            <a:r>
              <a:rPr lang="en-US" sz="2400" b="1" dirty="0">
                <a:solidFill>
                  <a:schemeClr val="bg1"/>
                </a:solidFill>
              </a:rPr>
              <a:t>(Source: GFRS p. 12)</a:t>
            </a:r>
          </a:p>
          <a:p>
            <a:endParaRPr lang="en-US" sz="2400" dirty="0">
              <a:solidFill>
                <a:schemeClr val="bg1"/>
              </a:solidFill>
            </a:endParaRPr>
          </a:p>
        </p:txBody>
      </p:sp>
      <p:sp>
        <p:nvSpPr>
          <p:cNvPr id="3" name="Slide Number Placeholder 2"/>
          <p:cNvSpPr>
            <a:spLocks noGrp="1"/>
          </p:cNvSpPr>
          <p:nvPr>
            <p:ph type="sldNum" sz="quarter" idx="12"/>
          </p:nvPr>
        </p:nvSpPr>
        <p:spPr/>
        <p:txBody>
          <a:bodyPr/>
          <a:lstStyle/>
          <a:p>
            <a:fld id="{1784A3B5-0123-4D17-8C25-250C6BCE6077}" type="slidenum">
              <a:rPr lang="en-US" smtClean="0"/>
              <a:pPr/>
              <a:t>7</a:t>
            </a:fld>
            <a:endParaRPr lang="en-US" dirty="0"/>
          </a:p>
        </p:txBody>
      </p:sp>
    </p:spTree>
    <p:extLst>
      <p:ext uri="{BB962C8B-B14F-4D97-AF65-F5344CB8AC3E}">
        <p14:creationId xmlns:p14="http://schemas.microsoft.com/office/powerpoint/2010/main" val="2043118434"/>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05000" y="324512"/>
            <a:ext cx="5515359" cy="126679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pic>
        <p:nvPicPr>
          <p:cNvPr id="271" name="Picture 27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44373" y="1718310"/>
            <a:ext cx="1998780" cy="51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7"/>
          <a:stretch>
            <a:fillRect/>
          </a:stretch>
        </p:blipFill>
        <p:spPr>
          <a:xfrm>
            <a:off x="3342554" y="2895600"/>
            <a:ext cx="1915306" cy="673620"/>
          </a:xfrm>
          <a:prstGeom prst="rect">
            <a:avLst/>
          </a:prstGeom>
        </p:spPr>
      </p:pic>
      <p:sp>
        <p:nvSpPr>
          <p:cNvPr id="272" name="Rectangle 271"/>
          <p:cNvSpPr/>
          <p:nvPr/>
        </p:nvSpPr>
        <p:spPr>
          <a:xfrm>
            <a:off x="1905000" y="1759051"/>
            <a:ext cx="535001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mj-lt"/>
              </a:rPr>
              <a:t>Discussion</a:t>
            </a:r>
          </a:p>
        </p:txBody>
      </p:sp>
      <p:sp>
        <p:nvSpPr>
          <p:cNvPr id="273" name="TextBox 272"/>
          <p:cNvSpPr txBox="1"/>
          <p:nvPr/>
        </p:nvSpPr>
        <p:spPr>
          <a:xfrm>
            <a:off x="304800" y="2514600"/>
            <a:ext cx="8610600" cy="4524315"/>
          </a:xfrm>
          <a:prstGeom prst="rect">
            <a:avLst/>
          </a:prstGeom>
          <a:noFill/>
        </p:spPr>
        <p:txBody>
          <a:bodyPr wrap="square" rtlCol="0">
            <a:spAutoFit/>
          </a:bodyPr>
          <a:lstStyle/>
          <a:p>
            <a:endParaRPr lang="en-US" sz="2400" dirty="0">
              <a:solidFill>
                <a:schemeClr val="bg1"/>
              </a:solidFill>
            </a:endParaRPr>
          </a:p>
          <a:p>
            <a:r>
              <a:rPr lang="en-US" sz="2400" dirty="0">
                <a:solidFill>
                  <a:schemeClr val="bg1"/>
                </a:solidFill>
              </a:rPr>
              <a:t>Once proposal is formed, it is presented to the group and open discussion of the subject takes place at the Guide to Florida Regional Service Meeting and the Regional Service Conference. It can also occur in your home groups or over coffee. </a:t>
            </a:r>
          </a:p>
          <a:p>
            <a:endParaRPr lang="en-US" sz="2400" dirty="0">
              <a:solidFill>
                <a:schemeClr val="bg1"/>
              </a:solidFill>
            </a:endParaRPr>
          </a:p>
          <a:p>
            <a:r>
              <a:rPr lang="en-US" sz="2400" dirty="0">
                <a:solidFill>
                  <a:schemeClr val="bg1"/>
                </a:solidFill>
              </a:rPr>
              <a:t>The topic is discussed with the goal of identifying opinions and information related to the topic. </a:t>
            </a:r>
          </a:p>
          <a:p>
            <a:endParaRPr lang="en-US" sz="2400" dirty="0">
              <a:solidFill>
                <a:schemeClr val="bg1"/>
              </a:solidFill>
            </a:endParaRPr>
          </a:p>
          <a:p>
            <a:endParaRPr lang="en-US" sz="2400" dirty="0">
              <a:solidFill>
                <a:schemeClr val="bg1"/>
              </a:solidFill>
            </a:endParaRPr>
          </a:p>
          <a:p>
            <a:endParaRPr lang="en-US" sz="2400" dirty="0">
              <a:solidFill>
                <a:schemeClr val="bg1"/>
              </a:solidFill>
            </a:endParaRPr>
          </a:p>
          <a:p>
            <a:endParaRPr lang="en-US" sz="2400" dirty="0">
              <a:solidFill>
                <a:schemeClr val="bg1"/>
              </a:solidFill>
            </a:endParaRPr>
          </a:p>
        </p:txBody>
      </p:sp>
      <p:sp>
        <p:nvSpPr>
          <p:cNvPr id="3" name="Slide Number Placeholder 2"/>
          <p:cNvSpPr>
            <a:spLocks noGrp="1"/>
          </p:cNvSpPr>
          <p:nvPr>
            <p:ph type="sldNum" sz="quarter" idx="12"/>
          </p:nvPr>
        </p:nvSpPr>
        <p:spPr/>
        <p:txBody>
          <a:bodyPr/>
          <a:lstStyle/>
          <a:p>
            <a:fld id="{1784A3B5-0123-4D17-8C25-250C6BCE6077}" type="slidenum">
              <a:rPr lang="en-US" smtClean="0"/>
              <a:pPr/>
              <a:t>8</a:t>
            </a:fld>
            <a:endParaRPr lang="en-US" dirty="0"/>
          </a:p>
        </p:txBody>
      </p:sp>
    </p:spTree>
    <p:extLst>
      <p:ext uri="{BB962C8B-B14F-4D97-AF65-F5344CB8AC3E}">
        <p14:creationId xmlns:p14="http://schemas.microsoft.com/office/powerpoint/2010/main" val="2316263435"/>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1912898" y="218842"/>
            <a:ext cx="5515359" cy="1076558"/>
            <a:chOff x="0" y="0"/>
            <a:chExt cx="5237" cy="1186"/>
          </a:xfrm>
        </p:grpSpPr>
        <p:grpSp>
          <p:nvGrpSpPr>
            <p:cNvPr id="5" name="Group 4"/>
            <p:cNvGrpSpPr>
              <a:grpSpLocks/>
            </p:cNvGrpSpPr>
            <p:nvPr/>
          </p:nvGrpSpPr>
          <p:grpSpPr bwMode="auto">
            <a:xfrm>
              <a:off x="1734" y="335"/>
              <a:ext cx="324" cy="307"/>
              <a:chOff x="1734" y="335"/>
              <a:chExt cx="324" cy="307"/>
            </a:xfrm>
          </p:grpSpPr>
          <p:sp>
            <p:nvSpPr>
              <p:cNvPr id="66" name="Freeform 268"/>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6" name="Group 5"/>
            <p:cNvGrpSpPr>
              <a:grpSpLocks/>
            </p:cNvGrpSpPr>
            <p:nvPr/>
          </p:nvGrpSpPr>
          <p:grpSpPr bwMode="auto">
            <a:xfrm>
              <a:off x="2060" y="25"/>
              <a:ext cx="327" cy="307"/>
              <a:chOff x="2060" y="25"/>
              <a:chExt cx="327" cy="307"/>
            </a:xfrm>
          </p:grpSpPr>
          <p:sp>
            <p:nvSpPr>
              <p:cNvPr id="65" name="Freeform 266"/>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7" name="Group 6"/>
            <p:cNvGrpSpPr>
              <a:grpSpLocks/>
            </p:cNvGrpSpPr>
            <p:nvPr/>
          </p:nvGrpSpPr>
          <p:grpSpPr bwMode="auto">
            <a:xfrm>
              <a:off x="683" y="767"/>
              <a:ext cx="324" cy="305"/>
              <a:chOff x="683" y="767"/>
              <a:chExt cx="324" cy="305"/>
            </a:xfrm>
          </p:grpSpPr>
          <p:sp>
            <p:nvSpPr>
              <p:cNvPr id="64" name="Freeform 264"/>
              <p:cNvSpPr>
                <a:spLocks/>
              </p:cNvSpPr>
              <p:nvPr/>
            </p:nvSpPr>
            <p:spPr bwMode="auto">
              <a:xfrm>
                <a:off x="683" y="767"/>
                <a:ext cx="324" cy="305"/>
              </a:xfrm>
              <a:custGeom>
                <a:avLst/>
                <a:gdLst>
                  <a:gd name="T0" fmla="+- 0 683 683"/>
                  <a:gd name="T1" fmla="*/ T0 w 324"/>
                  <a:gd name="T2" fmla="+- 0 1072 767"/>
                  <a:gd name="T3" fmla="*/ 1072 h 305"/>
                  <a:gd name="T4" fmla="+- 0 1007 683"/>
                  <a:gd name="T5" fmla="*/ T4 w 324"/>
                  <a:gd name="T6" fmla="+- 0 1072 767"/>
                  <a:gd name="T7" fmla="*/ 1072 h 305"/>
                  <a:gd name="T8" fmla="+- 0 1007 683"/>
                  <a:gd name="T9" fmla="*/ T8 w 324"/>
                  <a:gd name="T10" fmla="+- 0 767 767"/>
                  <a:gd name="T11" fmla="*/ 767 h 305"/>
                  <a:gd name="T12" fmla="+- 0 683 683"/>
                  <a:gd name="T13" fmla="*/ T12 w 324"/>
                  <a:gd name="T14" fmla="+- 0 767 767"/>
                  <a:gd name="T15" fmla="*/ 767 h 305"/>
                  <a:gd name="T16" fmla="+- 0 683 683"/>
                  <a:gd name="T17" fmla="*/ T16 w 324"/>
                  <a:gd name="T18" fmla="+- 0 1072 767"/>
                  <a:gd name="T19" fmla="*/ 1072 h 305"/>
                </a:gdLst>
                <a:ahLst/>
                <a:cxnLst>
                  <a:cxn ang="0">
                    <a:pos x="T1" y="T3"/>
                  </a:cxn>
                  <a:cxn ang="0">
                    <a:pos x="T5" y="T7"/>
                  </a:cxn>
                  <a:cxn ang="0">
                    <a:pos x="T9" y="T11"/>
                  </a:cxn>
                  <a:cxn ang="0">
                    <a:pos x="T13" y="T15"/>
                  </a:cxn>
                  <a:cxn ang="0">
                    <a:pos x="T17" y="T19"/>
                  </a:cxn>
                </a:cxnLst>
                <a:rect l="0" t="0" r="r" b="b"/>
                <a:pathLst>
                  <a:path w="324" h="305">
                    <a:moveTo>
                      <a:pt x="0" y="305"/>
                    </a:moveTo>
                    <a:lnTo>
                      <a:pt x="324" y="305"/>
                    </a:lnTo>
                    <a:lnTo>
                      <a:pt x="324" y="0"/>
                    </a:lnTo>
                    <a:lnTo>
                      <a:pt x="0" y="0"/>
                    </a:lnTo>
                    <a:lnTo>
                      <a:pt x="0" y="305"/>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8" name="Group 7"/>
            <p:cNvGrpSpPr>
              <a:grpSpLocks/>
            </p:cNvGrpSpPr>
            <p:nvPr/>
          </p:nvGrpSpPr>
          <p:grpSpPr bwMode="auto">
            <a:xfrm>
              <a:off x="1009" y="457"/>
              <a:ext cx="331" cy="307"/>
              <a:chOff x="1009" y="457"/>
              <a:chExt cx="331" cy="307"/>
            </a:xfrm>
          </p:grpSpPr>
          <p:sp>
            <p:nvSpPr>
              <p:cNvPr id="63" name="Freeform 262"/>
              <p:cNvSpPr>
                <a:spLocks/>
              </p:cNvSpPr>
              <p:nvPr/>
            </p:nvSpPr>
            <p:spPr bwMode="auto">
              <a:xfrm>
                <a:off x="1009" y="457"/>
                <a:ext cx="331" cy="307"/>
              </a:xfrm>
              <a:custGeom>
                <a:avLst/>
                <a:gdLst>
                  <a:gd name="T0" fmla="+- 0 1009 1009"/>
                  <a:gd name="T1" fmla="*/ T0 w 331"/>
                  <a:gd name="T2" fmla="+- 0 764 457"/>
                  <a:gd name="T3" fmla="*/ 764 h 307"/>
                  <a:gd name="T4" fmla="+- 0 1340 1009"/>
                  <a:gd name="T5" fmla="*/ T4 w 331"/>
                  <a:gd name="T6" fmla="+- 0 764 457"/>
                  <a:gd name="T7" fmla="*/ 764 h 307"/>
                  <a:gd name="T8" fmla="+- 0 1340 1009"/>
                  <a:gd name="T9" fmla="*/ T8 w 331"/>
                  <a:gd name="T10" fmla="+- 0 457 457"/>
                  <a:gd name="T11" fmla="*/ 457 h 307"/>
                  <a:gd name="T12" fmla="+- 0 1009 1009"/>
                  <a:gd name="T13" fmla="*/ T12 w 331"/>
                  <a:gd name="T14" fmla="+- 0 457 457"/>
                  <a:gd name="T15" fmla="*/ 457 h 307"/>
                  <a:gd name="T16" fmla="+- 0 1009 1009"/>
                  <a:gd name="T17" fmla="*/ T16 w 331"/>
                  <a:gd name="T18" fmla="+- 0 764 457"/>
                  <a:gd name="T19" fmla="*/ 764 h 307"/>
                </a:gdLst>
                <a:ahLst/>
                <a:cxnLst>
                  <a:cxn ang="0">
                    <a:pos x="T1" y="T3"/>
                  </a:cxn>
                  <a:cxn ang="0">
                    <a:pos x="T5" y="T7"/>
                  </a:cxn>
                  <a:cxn ang="0">
                    <a:pos x="T9" y="T11"/>
                  </a:cxn>
                  <a:cxn ang="0">
                    <a:pos x="T13" y="T15"/>
                  </a:cxn>
                  <a:cxn ang="0">
                    <a:pos x="T17" y="T19"/>
                  </a:cxn>
                </a:cxnLst>
                <a:rect l="0" t="0" r="r" b="b"/>
                <a:pathLst>
                  <a:path w="331" h="307">
                    <a:moveTo>
                      <a:pt x="0" y="307"/>
                    </a:moveTo>
                    <a:lnTo>
                      <a:pt x="331" y="307"/>
                    </a:lnTo>
                    <a:lnTo>
                      <a:pt x="331"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grpSp>
        <p:grpSp>
          <p:nvGrpSpPr>
            <p:cNvPr id="9" name="Group 8"/>
            <p:cNvGrpSpPr>
              <a:grpSpLocks/>
            </p:cNvGrpSpPr>
            <p:nvPr/>
          </p:nvGrpSpPr>
          <p:grpSpPr bwMode="auto">
            <a:xfrm>
              <a:off x="25" y="245"/>
              <a:ext cx="5212" cy="420"/>
              <a:chOff x="25" y="245"/>
              <a:chExt cx="5212" cy="420"/>
            </a:xfrm>
          </p:grpSpPr>
          <p:sp>
            <p:nvSpPr>
              <p:cNvPr id="61" name="Freeform 260"/>
              <p:cNvSpPr>
                <a:spLocks/>
              </p:cNvSpPr>
              <p:nvPr/>
            </p:nvSpPr>
            <p:spPr bwMode="auto">
              <a:xfrm>
                <a:off x="25" y="510"/>
                <a:ext cx="5055" cy="62"/>
              </a:xfrm>
              <a:custGeom>
                <a:avLst/>
                <a:gdLst>
                  <a:gd name="T0" fmla="+- 0 25 25"/>
                  <a:gd name="T1" fmla="*/ T0 w 5055"/>
                  <a:gd name="T2" fmla="+- 0 572 510"/>
                  <a:gd name="T3" fmla="*/ 572 h 62"/>
                  <a:gd name="T4" fmla="+- 0 5080 25"/>
                  <a:gd name="T5" fmla="*/ T4 w 5055"/>
                  <a:gd name="T6" fmla="+- 0 572 510"/>
                  <a:gd name="T7" fmla="*/ 572 h 62"/>
                  <a:gd name="T8" fmla="+- 0 5080 25"/>
                  <a:gd name="T9" fmla="*/ T8 w 5055"/>
                  <a:gd name="T10" fmla="+- 0 510 510"/>
                  <a:gd name="T11" fmla="*/ 510 h 62"/>
                  <a:gd name="T12" fmla="+- 0 25 25"/>
                  <a:gd name="T13" fmla="*/ T12 w 5055"/>
                  <a:gd name="T14" fmla="+- 0 510 510"/>
                  <a:gd name="T15" fmla="*/ 510 h 62"/>
                  <a:gd name="T16" fmla="+- 0 25 25"/>
                  <a:gd name="T17" fmla="*/ T16 w 5055"/>
                  <a:gd name="T18" fmla="+- 0 572 510"/>
                  <a:gd name="T19" fmla="*/ 572 h 62"/>
                </a:gdLst>
                <a:ahLst/>
                <a:cxnLst>
                  <a:cxn ang="0">
                    <a:pos x="T1" y="T3"/>
                  </a:cxn>
                  <a:cxn ang="0">
                    <a:pos x="T5" y="T7"/>
                  </a:cxn>
                  <a:cxn ang="0">
                    <a:pos x="T9" y="T11"/>
                  </a:cxn>
                  <a:cxn ang="0">
                    <a:pos x="T13" y="T15"/>
                  </a:cxn>
                  <a:cxn ang="0">
                    <a:pos x="T17" y="T19"/>
                  </a:cxn>
                </a:cxnLst>
                <a:rect l="0" t="0" r="r" b="b"/>
                <a:pathLst>
                  <a:path w="5055" h="62">
                    <a:moveTo>
                      <a:pt x="0" y="62"/>
                    </a:moveTo>
                    <a:lnTo>
                      <a:pt x="5055" y="62"/>
                    </a:lnTo>
                    <a:lnTo>
                      <a:pt x="5055" y="0"/>
                    </a:lnTo>
                    <a:lnTo>
                      <a:pt x="0" y="0"/>
                    </a:lnTo>
                    <a:lnTo>
                      <a:pt x="0" y="62"/>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2" name="Picture 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1" y="245"/>
                <a:ext cx="446"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a:grpSpLocks/>
            </p:cNvGrpSpPr>
            <p:nvPr/>
          </p:nvGrpSpPr>
          <p:grpSpPr bwMode="auto">
            <a:xfrm>
              <a:off x="1733" y="334"/>
              <a:ext cx="324" cy="307"/>
              <a:chOff x="1733" y="334"/>
              <a:chExt cx="324" cy="307"/>
            </a:xfrm>
          </p:grpSpPr>
          <p:sp>
            <p:nvSpPr>
              <p:cNvPr id="60" name="Freeform 257"/>
              <p:cNvSpPr>
                <a:spLocks/>
              </p:cNvSpPr>
              <p:nvPr/>
            </p:nvSpPr>
            <p:spPr bwMode="auto">
              <a:xfrm>
                <a:off x="1733" y="334"/>
                <a:ext cx="324" cy="307"/>
              </a:xfrm>
              <a:custGeom>
                <a:avLst/>
                <a:gdLst>
                  <a:gd name="T0" fmla="+- 0 1733 1733"/>
                  <a:gd name="T1" fmla="*/ T0 w 324"/>
                  <a:gd name="T2" fmla="+- 0 641 334"/>
                  <a:gd name="T3" fmla="*/ 641 h 307"/>
                  <a:gd name="T4" fmla="+- 0 2057 1733"/>
                  <a:gd name="T5" fmla="*/ T4 w 324"/>
                  <a:gd name="T6" fmla="+- 0 641 334"/>
                  <a:gd name="T7" fmla="*/ 641 h 307"/>
                  <a:gd name="T8" fmla="+- 0 2057 1733"/>
                  <a:gd name="T9" fmla="*/ T8 w 324"/>
                  <a:gd name="T10" fmla="+- 0 334 334"/>
                  <a:gd name="T11" fmla="*/ 334 h 307"/>
                  <a:gd name="T12" fmla="+- 0 1733 1733"/>
                  <a:gd name="T13" fmla="*/ T12 w 324"/>
                  <a:gd name="T14" fmla="+- 0 334 334"/>
                  <a:gd name="T15" fmla="*/ 334 h 307"/>
                  <a:gd name="T16" fmla="+- 0 1733 1733"/>
                  <a:gd name="T17" fmla="*/ T16 w 324"/>
                  <a:gd name="T18" fmla="+- 0 641 334"/>
                  <a:gd name="T19" fmla="*/ 641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solidFill>
                <a:srgbClr val="3031CA"/>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1" name="Group 10"/>
            <p:cNvGrpSpPr>
              <a:grpSpLocks/>
            </p:cNvGrpSpPr>
            <p:nvPr/>
          </p:nvGrpSpPr>
          <p:grpSpPr bwMode="auto">
            <a:xfrm>
              <a:off x="658" y="335"/>
              <a:ext cx="1400" cy="762"/>
              <a:chOff x="658" y="335"/>
              <a:chExt cx="1400" cy="762"/>
            </a:xfrm>
          </p:grpSpPr>
          <p:sp>
            <p:nvSpPr>
              <p:cNvPr id="58" name="Freeform 255"/>
              <p:cNvSpPr>
                <a:spLocks/>
              </p:cNvSpPr>
              <p:nvPr/>
            </p:nvSpPr>
            <p:spPr bwMode="auto">
              <a:xfrm>
                <a:off x="1734" y="335"/>
                <a:ext cx="324" cy="307"/>
              </a:xfrm>
              <a:custGeom>
                <a:avLst/>
                <a:gdLst>
                  <a:gd name="T0" fmla="+- 0 1734 1734"/>
                  <a:gd name="T1" fmla="*/ T0 w 324"/>
                  <a:gd name="T2" fmla="+- 0 642 335"/>
                  <a:gd name="T3" fmla="*/ 642 h 307"/>
                  <a:gd name="T4" fmla="+- 0 2058 1734"/>
                  <a:gd name="T5" fmla="*/ T4 w 324"/>
                  <a:gd name="T6" fmla="+- 0 642 335"/>
                  <a:gd name="T7" fmla="*/ 642 h 307"/>
                  <a:gd name="T8" fmla="+- 0 2058 1734"/>
                  <a:gd name="T9" fmla="*/ T8 w 324"/>
                  <a:gd name="T10" fmla="+- 0 335 335"/>
                  <a:gd name="T11" fmla="*/ 335 h 307"/>
                  <a:gd name="T12" fmla="+- 0 1734 1734"/>
                  <a:gd name="T13" fmla="*/ T12 w 324"/>
                  <a:gd name="T14" fmla="+- 0 335 335"/>
                  <a:gd name="T15" fmla="*/ 335 h 307"/>
                  <a:gd name="T16" fmla="+- 0 1734 1734"/>
                  <a:gd name="T17" fmla="*/ T16 w 324"/>
                  <a:gd name="T18" fmla="+- 0 642 335"/>
                  <a:gd name="T19" fmla="*/ 642 h 307"/>
                </a:gdLst>
                <a:ahLst/>
                <a:cxnLst>
                  <a:cxn ang="0">
                    <a:pos x="T1" y="T3"/>
                  </a:cxn>
                  <a:cxn ang="0">
                    <a:pos x="T5" y="T7"/>
                  </a:cxn>
                  <a:cxn ang="0">
                    <a:pos x="T9" y="T11"/>
                  </a:cxn>
                  <a:cxn ang="0">
                    <a:pos x="T13" y="T15"/>
                  </a:cxn>
                  <a:cxn ang="0">
                    <a:pos x="T17" y="T19"/>
                  </a:cxn>
                </a:cxnLst>
                <a:rect l="0" t="0" r="r" b="b"/>
                <a:pathLst>
                  <a:path w="324" h="307">
                    <a:moveTo>
                      <a:pt x="0" y="307"/>
                    </a:moveTo>
                    <a:lnTo>
                      <a:pt x="324" y="307"/>
                    </a:lnTo>
                    <a:lnTo>
                      <a:pt x="324"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9" name="Picture 5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 y="432"/>
                <a:ext cx="707" cy="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11"/>
            <p:cNvGrpSpPr>
              <a:grpSpLocks/>
            </p:cNvGrpSpPr>
            <p:nvPr/>
          </p:nvGrpSpPr>
          <p:grpSpPr bwMode="auto">
            <a:xfrm>
              <a:off x="2059" y="24"/>
              <a:ext cx="327" cy="307"/>
              <a:chOff x="2059" y="24"/>
              <a:chExt cx="327" cy="307"/>
            </a:xfrm>
          </p:grpSpPr>
          <p:sp>
            <p:nvSpPr>
              <p:cNvPr id="57" name="Freeform 252"/>
              <p:cNvSpPr>
                <a:spLocks/>
              </p:cNvSpPr>
              <p:nvPr/>
            </p:nvSpPr>
            <p:spPr bwMode="auto">
              <a:xfrm>
                <a:off x="2059" y="24"/>
                <a:ext cx="327" cy="307"/>
              </a:xfrm>
              <a:custGeom>
                <a:avLst/>
                <a:gdLst>
                  <a:gd name="T0" fmla="+- 0 2059 2059"/>
                  <a:gd name="T1" fmla="*/ T0 w 327"/>
                  <a:gd name="T2" fmla="+- 0 331 24"/>
                  <a:gd name="T3" fmla="*/ 331 h 307"/>
                  <a:gd name="T4" fmla="+- 0 2386 2059"/>
                  <a:gd name="T5" fmla="*/ T4 w 327"/>
                  <a:gd name="T6" fmla="+- 0 331 24"/>
                  <a:gd name="T7" fmla="*/ 331 h 307"/>
                  <a:gd name="T8" fmla="+- 0 2386 2059"/>
                  <a:gd name="T9" fmla="*/ T8 w 327"/>
                  <a:gd name="T10" fmla="+- 0 24 24"/>
                  <a:gd name="T11" fmla="*/ 24 h 307"/>
                  <a:gd name="T12" fmla="+- 0 2059 2059"/>
                  <a:gd name="T13" fmla="*/ T12 w 327"/>
                  <a:gd name="T14" fmla="+- 0 24 24"/>
                  <a:gd name="T15" fmla="*/ 24 h 307"/>
                  <a:gd name="T16" fmla="+- 0 2059 2059"/>
                  <a:gd name="T17" fmla="*/ T16 w 327"/>
                  <a:gd name="T18" fmla="+- 0 331 24"/>
                  <a:gd name="T19" fmla="*/ 331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13" name="Group 12"/>
            <p:cNvGrpSpPr>
              <a:grpSpLocks/>
            </p:cNvGrpSpPr>
            <p:nvPr/>
          </p:nvGrpSpPr>
          <p:grpSpPr bwMode="auto">
            <a:xfrm>
              <a:off x="0" y="0"/>
              <a:ext cx="5237" cy="1186"/>
              <a:chOff x="0" y="0"/>
              <a:chExt cx="5237" cy="1186"/>
            </a:xfrm>
          </p:grpSpPr>
          <p:sp>
            <p:nvSpPr>
              <p:cNvPr id="55" name="Freeform 250"/>
              <p:cNvSpPr>
                <a:spLocks/>
              </p:cNvSpPr>
              <p:nvPr/>
            </p:nvSpPr>
            <p:spPr bwMode="auto">
              <a:xfrm>
                <a:off x="2060" y="25"/>
                <a:ext cx="327" cy="307"/>
              </a:xfrm>
              <a:custGeom>
                <a:avLst/>
                <a:gdLst>
                  <a:gd name="T0" fmla="+- 0 2060 2060"/>
                  <a:gd name="T1" fmla="*/ T0 w 327"/>
                  <a:gd name="T2" fmla="+- 0 332 25"/>
                  <a:gd name="T3" fmla="*/ 332 h 307"/>
                  <a:gd name="T4" fmla="+- 0 2387 2060"/>
                  <a:gd name="T5" fmla="*/ T4 w 327"/>
                  <a:gd name="T6" fmla="+- 0 332 25"/>
                  <a:gd name="T7" fmla="*/ 332 h 307"/>
                  <a:gd name="T8" fmla="+- 0 2387 2060"/>
                  <a:gd name="T9" fmla="*/ T8 w 327"/>
                  <a:gd name="T10" fmla="+- 0 25 25"/>
                  <a:gd name="T11" fmla="*/ 25 h 307"/>
                  <a:gd name="T12" fmla="+- 0 2060 2060"/>
                  <a:gd name="T13" fmla="*/ T12 w 327"/>
                  <a:gd name="T14" fmla="+- 0 25 25"/>
                  <a:gd name="T15" fmla="*/ 25 h 307"/>
                  <a:gd name="T16" fmla="+- 0 2060 2060"/>
                  <a:gd name="T17" fmla="*/ T16 w 327"/>
                  <a:gd name="T18" fmla="+- 0 332 25"/>
                  <a:gd name="T19" fmla="*/ 332 h 307"/>
                </a:gdLst>
                <a:ahLst/>
                <a:cxnLst>
                  <a:cxn ang="0">
                    <a:pos x="T1" y="T3"/>
                  </a:cxn>
                  <a:cxn ang="0">
                    <a:pos x="T5" y="T7"/>
                  </a:cxn>
                  <a:cxn ang="0">
                    <a:pos x="T9" y="T11"/>
                  </a:cxn>
                  <a:cxn ang="0">
                    <a:pos x="T13" y="T15"/>
                  </a:cxn>
                  <a:cxn ang="0">
                    <a:pos x="T17" y="T19"/>
                  </a:cxn>
                </a:cxnLst>
                <a:rect l="0" t="0" r="r" b="b"/>
                <a:pathLst>
                  <a:path w="327" h="307">
                    <a:moveTo>
                      <a:pt x="0" y="307"/>
                    </a:moveTo>
                    <a:lnTo>
                      <a:pt x="327" y="307"/>
                    </a:lnTo>
                    <a:lnTo>
                      <a:pt x="327" y="0"/>
                    </a:lnTo>
                    <a:lnTo>
                      <a:pt x="0" y="0"/>
                    </a:lnTo>
                    <a:lnTo>
                      <a:pt x="0" y="307"/>
                    </a:lnTo>
                    <a:close/>
                  </a:path>
                </a:pathLst>
              </a:custGeom>
              <a:noFill/>
              <a:ln w="32004">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5237"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 name="Group 13"/>
            <p:cNvGrpSpPr>
              <a:grpSpLocks/>
            </p:cNvGrpSpPr>
            <p:nvPr/>
          </p:nvGrpSpPr>
          <p:grpSpPr bwMode="auto">
            <a:xfrm>
              <a:off x="1355" y="872"/>
              <a:ext cx="1097" cy="237"/>
              <a:chOff x="1355" y="872"/>
              <a:chExt cx="1097" cy="237"/>
            </a:xfrm>
          </p:grpSpPr>
          <p:sp>
            <p:nvSpPr>
              <p:cNvPr id="41" name="Freeform 247"/>
              <p:cNvSpPr>
                <a:spLocks/>
              </p:cNvSpPr>
              <p:nvPr/>
            </p:nvSpPr>
            <p:spPr bwMode="auto">
              <a:xfrm>
                <a:off x="1355" y="872"/>
                <a:ext cx="708" cy="237"/>
              </a:xfrm>
              <a:custGeom>
                <a:avLst/>
                <a:gdLst>
                  <a:gd name="T0" fmla="+- 0 1459 1355"/>
                  <a:gd name="T1" fmla="*/ T0 w 708"/>
                  <a:gd name="T2" fmla="+- 0 1098 872"/>
                  <a:gd name="T3" fmla="*/ 1098 h 237"/>
                  <a:gd name="T4" fmla="+- 0 1355 1355"/>
                  <a:gd name="T5" fmla="*/ T4 w 708"/>
                  <a:gd name="T6" fmla="+- 0 1098 872"/>
                  <a:gd name="T7" fmla="*/ 1098 h 237"/>
                  <a:gd name="T8" fmla="+- 0 1355 1355"/>
                  <a:gd name="T9" fmla="*/ T8 w 708"/>
                  <a:gd name="T10" fmla="+- 0 1104 872"/>
                  <a:gd name="T11" fmla="*/ 1104 h 237"/>
                  <a:gd name="T12" fmla="+- 0 1459 1355"/>
                  <a:gd name="T13" fmla="*/ T12 w 708"/>
                  <a:gd name="T14" fmla="+- 0 1104 872"/>
                  <a:gd name="T15" fmla="*/ 1104 h 237"/>
                  <a:gd name="T16" fmla="+- 0 1459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104" y="226"/>
                    </a:moveTo>
                    <a:lnTo>
                      <a:pt x="0" y="226"/>
                    </a:lnTo>
                    <a:lnTo>
                      <a:pt x="0" y="232"/>
                    </a:lnTo>
                    <a:lnTo>
                      <a:pt x="104" y="232"/>
                    </a:lnTo>
                    <a:lnTo>
                      <a:pt x="104"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2" name="Freeform 246"/>
              <p:cNvSpPr>
                <a:spLocks/>
              </p:cNvSpPr>
              <p:nvPr/>
            </p:nvSpPr>
            <p:spPr bwMode="auto">
              <a:xfrm>
                <a:off x="1355" y="872"/>
                <a:ext cx="708" cy="237"/>
              </a:xfrm>
              <a:custGeom>
                <a:avLst/>
                <a:gdLst>
                  <a:gd name="T0" fmla="+- 0 1607 1355"/>
                  <a:gd name="T1" fmla="*/ T0 w 708"/>
                  <a:gd name="T2" fmla="+- 0 1098 872"/>
                  <a:gd name="T3" fmla="*/ 1098 h 237"/>
                  <a:gd name="T4" fmla="+- 0 1503 1355"/>
                  <a:gd name="T5" fmla="*/ T4 w 708"/>
                  <a:gd name="T6" fmla="+- 0 1098 872"/>
                  <a:gd name="T7" fmla="*/ 1098 h 237"/>
                  <a:gd name="T8" fmla="+- 0 1503 1355"/>
                  <a:gd name="T9" fmla="*/ T8 w 708"/>
                  <a:gd name="T10" fmla="+- 0 1104 872"/>
                  <a:gd name="T11" fmla="*/ 1104 h 237"/>
                  <a:gd name="T12" fmla="+- 0 1607 1355"/>
                  <a:gd name="T13" fmla="*/ T12 w 708"/>
                  <a:gd name="T14" fmla="+- 0 1104 872"/>
                  <a:gd name="T15" fmla="*/ 1104 h 237"/>
                  <a:gd name="T16" fmla="+- 0 1607 1355"/>
                  <a:gd name="T17" fmla="*/ T16 w 708"/>
                  <a:gd name="T18" fmla="+- 0 1098 872"/>
                  <a:gd name="T19" fmla="*/ 1098 h 237"/>
                </a:gdLst>
                <a:ahLst/>
                <a:cxnLst>
                  <a:cxn ang="0">
                    <a:pos x="T1" y="T3"/>
                  </a:cxn>
                  <a:cxn ang="0">
                    <a:pos x="T5" y="T7"/>
                  </a:cxn>
                  <a:cxn ang="0">
                    <a:pos x="T9" y="T11"/>
                  </a:cxn>
                  <a:cxn ang="0">
                    <a:pos x="T13" y="T15"/>
                  </a:cxn>
                  <a:cxn ang="0">
                    <a:pos x="T17" y="T19"/>
                  </a:cxn>
                </a:cxnLst>
                <a:rect l="0" t="0" r="r" b="b"/>
                <a:pathLst>
                  <a:path w="708" h="237">
                    <a:moveTo>
                      <a:pt x="252" y="226"/>
                    </a:moveTo>
                    <a:lnTo>
                      <a:pt x="148" y="226"/>
                    </a:lnTo>
                    <a:lnTo>
                      <a:pt x="148" y="232"/>
                    </a:lnTo>
                    <a:lnTo>
                      <a:pt x="252" y="232"/>
                    </a:lnTo>
                    <a:lnTo>
                      <a:pt x="252" y="2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3" name="Freeform 245"/>
              <p:cNvSpPr>
                <a:spLocks/>
              </p:cNvSpPr>
              <p:nvPr/>
            </p:nvSpPr>
            <p:spPr bwMode="auto">
              <a:xfrm>
                <a:off x="1355" y="872"/>
                <a:ext cx="708" cy="237"/>
              </a:xfrm>
              <a:custGeom>
                <a:avLst/>
                <a:gdLst>
                  <a:gd name="T0" fmla="+- 0 1445 1355"/>
                  <a:gd name="T1" fmla="*/ T0 w 708"/>
                  <a:gd name="T2" fmla="+- 0 878 872"/>
                  <a:gd name="T3" fmla="*/ 878 h 237"/>
                  <a:gd name="T4" fmla="+- 0 1369 1355"/>
                  <a:gd name="T5" fmla="*/ T4 w 708"/>
                  <a:gd name="T6" fmla="+- 0 878 872"/>
                  <a:gd name="T7" fmla="*/ 878 h 237"/>
                  <a:gd name="T8" fmla="+- 0 1375 1355"/>
                  <a:gd name="T9" fmla="*/ T8 w 708"/>
                  <a:gd name="T10" fmla="+- 0 880 872"/>
                  <a:gd name="T11" fmla="*/ 880 h 237"/>
                  <a:gd name="T12" fmla="+- 0 1380 1355"/>
                  <a:gd name="T13" fmla="*/ T12 w 708"/>
                  <a:gd name="T14" fmla="+- 0 882 872"/>
                  <a:gd name="T15" fmla="*/ 882 h 237"/>
                  <a:gd name="T16" fmla="+- 0 1384 1355"/>
                  <a:gd name="T17" fmla="*/ T16 w 708"/>
                  <a:gd name="T18" fmla="+- 0 884 872"/>
                  <a:gd name="T19" fmla="*/ 884 h 237"/>
                  <a:gd name="T20" fmla="+- 0 1386 1355"/>
                  <a:gd name="T21" fmla="*/ T20 w 708"/>
                  <a:gd name="T22" fmla="+- 0 887 872"/>
                  <a:gd name="T23" fmla="*/ 887 h 237"/>
                  <a:gd name="T24" fmla="+- 0 1389 1355"/>
                  <a:gd name="T25" fmla="*/ T24 w 708"/>
                  <a:gd name="T26" fmla="+- 0 894 872"/>
                  <a:gd name="T27" fmla="*/ 894 h 237"/>
                  <a:gd name="T28" fmla="+- 0 1390 1355"/>
                  <a:gd name="T29" fmla="*/ T28 w 708"/>
                  <a:gd name="T30" fmla="+- 0 901 872"/>
                  <a:gd name="T31" fmla="*/ 901 h 237"/>
                  <a:gd name="T32" fmla="+- 0 1390 1355"/>
                  <a:gd name="T33" fmla="*/ T32 w 708"/>
                  <a:gd name="T34" fmla="+- 0 1077 872"/>
                  <a:gd name="T35" fmla="*/ 1077 h 237"/>
                  <a:gd name="T36" fmla="+- 0 1389 1355"/>
                  <a:gd name="T37" fmla="*/ T36 w 708"/>
                  <a:gd name="T38" fmla="+- 0 1086 872"/>
                  <a:gd name="T39" fmla="*/ 1086 h 237"/>
                  <a:gd name="T40" fmla="+- 0 1386 1355"/>
                  <a:gd name="T41" fmla="*/ T40 w 708"/>
                  <a:gd name="T42" fmla="+- 0 1089 872"/>
                  <a:gd name="T43" fmla="*/ 1089 h 237"/>
                  <a:gd name="T44" fmla="+- 0 1381 1355"/>
                  <a:gd name="T45" fmla="*/ T44 w 708"/>
                  <a:gd name="T46" fmla="+- 0 1095 872"/>
                  <a:gd name="T47" fmla="*/ 1095 h 237"/>
                  <a:gd name="T48" fmla="+- 0 1374 1355"/>
                  <a:gd name="T49" fmla="*/ T48 w 708"/>
                  <a:gd name="T50" fmla="+- 0 1098 872"/>
                  <a:gd name="T51" fmla="*/ 1098 h 237"/>
                  <a:gd name="T52" fmla="+- 0 1445 1355"/>
                  <a:gd name="T53" fmla="*/ T52 w 708"/>
                  <a:gd name="T54" fmla="+- 0 1098 872"/>
                  <a:gd name="T55" fmla="*/ 1098 h 237"/>
                  <a:gd name="T56" fmla="+- 0 1424 1355"/>
                  <a:gd name="T57" fmla="*/ T56 w 708"/>
                  <a:gd name="T58" fmla="+- 0 1075 872"/>
                  <a:gd name="T59" fmla="*/ 1075 h 237"/>
                  <a:gd name="T60" fmla="+- 0 1424 1355"/>
                  <a:gd name="T61" fmla="*/ T60 w 708"/>
                  <a:gd name="T62" fmla="+- 0 992 872"/>
                  <a:gd name="T63" fmla="*/ 992 h 237"/>
                  <a:gd name="T64" fmla="+- 0 1572 1355"/>
                  <a:gd name="T65" fmla="*/ T64 w 708"/>
                  <a:gd name="T66" fmla="+- 0 992 872"/>
                  <a:gd name="T67" fmla="*/ 992 h 237"/>
                  <a:gd name="T68" fmla="+- 0 1572 1355"/>
                  <a:gd name="T69" fmla="*/ T68 w 708"/>
                  <a:gd name="T70" fmla="+- 0 980 872"/>
                  <a:gd name="T71" fmla="*/ 980 h 237"/>
                  <a:gd name="T72" fmla="+- 0 1424 1355"/>
                  <a:gd name="T73" fmla="*/ T72 w 708"/>
                  <a:gd name="T74" fmla="+- 0 980 872"/>
                  <a:gd name="T75" fmla="*/ 980 h 237"/>
                  <a:gd name="T76" fmla="+- 0 1424 1355"/>
                  <a:gd name="T77" fmla="*/ T76 w 708"/>
                  <a:gd name="T78" fmla="+- 0 901 872"/>
                  <a:gd name="T79" fmla="*/ 901 h 237"/>
                  <a:gd name="T80" fmla="+- 0 1425 1355"/>
                  <a:gd name="T81" fmla="*/ T80 w 708"/>
                  <a:gd name="T82" fmla="+- 0 894 872"/>
                  <a:gd name="T83" fmla="*/ 894 h 237"/>
                  <a:gd name="T84" fmla="+- 0 1428 1355"/>
                  <a:gd name="T85" fmla="*/ T84 w 708"/>
                  <a:gd name="T86" fmla="+- 0 887 872"/>
                  <a:gd name="T87" fmla="*/ 887 h 237"/>
                  <a:gd name="T88" fmla="+- 0 1431 1355"/>
                  <a:gd name="T89" fmla="*/ T88 w 708"/>
                  <a:gd name="T90" fmla="+- 0 884 872"/>
                  <a:gd name="T91" fmla="*/ 884 h 237"/>
                  <a:gd name="T92" fmla="+- 0 1434 1355"/>
                  <a:gd name="T93" fmla="*/ T92 w 708"/>
                  <a:gd name="T94" fmla="+- 0 882 872"/>
                  <a:gd name="T95" fmla="*/ 882 h 237"/>
                  <a:gd name="T96" fmla="+- 0 1439 1355"/>
                  <a:gd name="T97" fmla="*/ T96 w 708"/>
                  <a:gd name="T98" fmla="+- 0 880 872"/>
                  <a:gd name="T99" fmla="*/ 880 h 237"/>
                  <a:gd name="T100" fmla="+- 0 1445 1355"/>
                  <a:gd name="T101" fmla="*/ T100 w 708"/>
                  <a:gd name="T102" fmla="+- 0 878 872"/>
                  <a:gd name="T103"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708" h="237">
                    <a:moveTo>
                      <a:pt x="90" y="6"/>
                    </a:moveTo>
                    <a:lnTo>
                      <a:pt x="14" y="6"/>
                    </a:lnTo>
                    <a:lnTo>
                      <a:pt x="20" y="8"/>
                    </a:lnTo>
                    <a:lnTo>
                      <a:pt x="25" y="10"/>
                    </a:lnTo>
                    <a:lnTo>
                      <a:pt x="29" y="12"/>
                    </a:lnTo>
                    <a:lnTo>
                      <a:pt x="31" y="15"/>
                    </a:lnTo>
                    <a:lnTo>
                      <a:pt x="34" y="22"/>
                    </a:lnTo>
                    <a:lnTo>
                      <a:pt x="35" y="29"/>
                    </a:lnTo>
                    <a:lnTo>
                      <a:pt x="35" y="205"/>
                    </a:lnTo>
                    <a:lnTo>
                      <a:pt x="34" y="214"/>
                    </a:lnTo>
                    <a:lnTo>
                      <a:pt x="31" y="217"/>
                    </a:lnTo>
                    <a:lnTo>
                      <a:pt x="26" y="223"/>
                    </a:lnTo>
                    <a:lnTo>
                      <a:pt x="19" y="226"/>
                    </a:lnTo>
                    <a:lnTo>
                      <a:pt x="90" y="226"/>
                    </a:lnTo>
                    <a:lnTo>
                      <a:pt x="69" y="203"/>
                    </a:lnTo>
                    <a:lnTo>
                      <a:pt x="69" y="120"/>
                    </a:lnTo>
                    <a:lnTo>
                      <a:pt x="217" y="120"/>
                    </a:lnTo>
                    <a:lnTo>
                      <a:pt x="217" y="108"/>
                    </a:lnTo>
                    <a:lnTo>
                      <a:pt x="69" y="108"/>
                    </a:lnTo>
                    <a:lnTo>
                      <a:pt x="69" y="29"/>
                    </a:lnTo>
                    <a:lnTo>
                      <a:pt x="70" y="22"/>
                    </a:lnTo>
                    <a:lnTo>
                      <a:pt x="73" y="15"/>
                    </a:lnTo>
                    <a:lnTo>
                      <a:pt x="76" y="12"/>
                    </a:lnTo>
                    <a:lnTo>
                      <a:pt x="79" y="10"/>
                    </a:lnTo>
                    <a:lnTo>
                      <a:pt x="84" y="8"/>
                    </a:lnTo>
                    <a:lnTo>
                      <a:pt x="90"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4" name="Freeform 244"/>
              <p:cNvSpPr>
                <a:spLocks/>
              </p:cNvSpPr>
              <p:nvPr/>
            </p:nvSpPr>
            <p:spPr bwMode="auto">
              <a:xfrm>
                <a:off x="1355" y="872"/>
                <a:ext cx="708" cy="237"/>
              </a:xfrm>
              <a:custGeom>
                <a:avLst/>
                <a:gdLst>
                  <a:gd name="T0" fmla="+- 0 1572 1355"/>
                  <a:gd name="T1" fmla="*/ T0 w 708"/>
                  <a:gd name="T2" fmla="+- 0 992 872"/>
                  <a:gd name="T3" fmla="*/ 992 h 237"/>
                  <a:gd name="T4" fmla="+- 0 1538 1355"/>
                  <a:gd name="T5" fmla="*/ T4 w 708"/>
                  <a:gd name="T6" fmla="+- 0 992 872"/>
                  <a:gd name="T7" fmla="*/ 992 h 237"/>
                  <a:gd name="T8" fmla="+- 0 1538 1355"/>
                  <a:gd name="T9" fmla="*/ T8 w 708"/>
                  <a:gd name="T10" fmla="+- 0 1077 872"/>
                  <a:gd name="T11" fmla="*/ 1077 h 237"/>
                  <a:gd name="T12" fmla="+- 0 1536 1355"/>
                  <a:gd name="T13" fmla="*/ T12 w 708"/>
                  <a:gd name="T14" fmla="+- 0 1086 872"/>
                  <a:gd name="T15" fmla="*/ 1086 h 237"/>
                  <a:gd name="T16" fmla="+- 0 1529 1355"/>
                  <a:gd name="T17" fmla="*/ T16 w 708"/>
                  <a:gd name="T18" fmla="+- 0 1095 872"/>
                  <a:gd name="T19" fmla="*/ 1095 h 237"/>
                  <a:gd name="T20" fmla="+- 0 1521 1355"/>
                  <a:gd name="T21" fmla="*/ T20 w 708"/>
                  <a:gd name="T22" fmla="+- 0 1098 872"/>
                  <a:gd name="T23" fmla="*/ 1098 h 237"/>
                  <a:gd name="T24" fmla="+- 0 1593 1355"/>
                  <a:gd name="T25" fmla="*/ T24 w 708"/>
                  <a:gd name="T26" fmla="+- 0 1098 872"/>
                  <a:gd name="T27" fmla="*/ 1098 h 237"/>
                  <a:gd name="T28" fmla="+- 0 1572 1355"/>
                  <a:gd name="T29" fmla="*/ T28 w 708"/>
                  <a:gd name="T30" fmla="+- 0 1075 872"/>
                  <a:gd name="T31" fmla="*/ 1075 h 237"/>
                  <a:gd name="T32" fmla="+- 0 1572 1355"/>
                  <a:gd name="T33" fmla="*/ T32 w 708"/>
                  <a:gd name="T34" fmla="+- 0 992 872"/>
                  <a:gd name="T35" fmla="*/ 992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8" h="237">
                    <a:moveTo>
                      <a:pt x="217" y="120"/>
                    </a:moveTo>
                    <a:lnTo>
                      <a:pt x="183" y="120"/>
                    </a:lnTo>
                    <a:lnTo>
                      <a:pt x="183" y="205"/>
                    </a:lnTo>
                    <a:lnTo>
                      <a:pt x="181" y="214"/>
                    </a:lnTo>
                    <a:lnTo>
                      <a:pt x="174" y="223"/>
                    </a:lnTo>
                    <a:lnTo>
                      <a:pt x="166" y="226"/>
                    </a:lnTo>
                    <a:lnTo>
                      <a:pt x="238" y="226"/>
                    </a:lnTo>
                    <a:lnTo>
                      <a:pt x="217" y="203"/>
                    </a:lnTo>
                    <a:lnTo>
                      <a:pt x="217"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5" name="Freeform 243"/>
              <p:cNvSpPr>
                <a:spLocks/>
              </p:cNvSpPr>
              <p:nvPr/>
            </p:nvSpPr>
            <p:spPr bwMode="auto">
              <a:xfrm>
                <a:off x="1355" y="872"/>
                <a:ext cx="708" cy="237"/>
              </a:xfrm>
              <a:custGeom>
                <a:avLst/>
                <a:gdLst>
                  <a:gd name="T0" fmla="+- 0 1593 1355"/>
                  <a:gd name="T1" fmla="*/ T0 w 708"/>
                  <a:gd name="T2" fmla="+- 0 878 872"/>
                  <a:gd name="T3" fmla="*/ 878 h 237"/>
                  <a:gd name="T4" fmla="+- 0 1517 1355"/>
                  <a:gd name="T5" fmla="*/ T4 w 708"/>
                  <a:gd name="T6" fmla="+- 0 878 872"/>
                  <a:gd name="T7" fmla="*/ 878 h 237"/>
                  <a:gd name="T8" fmla="+- 0 1523 1355"/>
                  <a:gd name="T9" fmla="*/ T8 w 708"/>
                  <a:gd name="T10" fmla="+- 0 880 872"/>
                  <a:gd name="T11" fmla="*/ 880 h 237"/>
                  <a:gd name="T12" fmla="+- 0 1532 1355"/>
                  <a:gd name="T13" fmla="*/ T12 w 708"/>
                  <a:gd name="T14" fmla="+- 0 884 872"/>
                  <a:gd name="T15" fmla="*/ 884 h 237"/>
                  <a:gd name="T16" fmla="+- 0 1534 1355"/>
                  <a:gd name="T17" fmla="*/ T16 w 708"/>
                  <a:gd name="T18" fmla="+- 0 887 872"/>
                  <a:gd name="T19" fmla="*/ 887 h 237"/>
                  <a:gd name="T20" fmla="+- 0 1537 1355"/>
                  <a:gd name="T21" fmla="*/ T20 w 708"/>
                  <a:gd name="T22" fmla="+- 0 894 872"/>
                  <a:gd name="T23" fmla="*/ 894 h 237"/>
                  <a:gd name="T24" fmla="+- 0 1538 1355"/>
                  <a:gd name="T25" fmla="*/ T24 w 708"/>
                  <a:gd name="T26" fmla="+- 0 901 872"/>
                  <a:gd name="T27" fmla="*/ 901 h 237"/>
                  <a:gd name="T28" fmla="+- 0 1538 1355"/>
                  <a:gd name="T29" fmla="*/ T28 w 708"/>
                  <a:gd name="T30" fmla="+- 0 980 872"/>
                  <a:gd name="T31" fmla="*/ 980 h 237"/>
                  <a:gd name="T32" fmla="+- 0 1572 1355"/>
                  <a:gd name="T33" fmla="*/ T32 w 708"/>
                  <a:gd name="T34" fmla="+- 0 980 872"/>
                  <a:gd name="T35" fmla="*/ 980 h 237"/>
                  <a:gd name="T36" fmla="+- 0 1572 1355"/>
                  <a:gd name="T37" fmla="*/ T36 w 708"/>
                  <a:gd name="T38" fmla="+- 0 901 872"/>
                  <a:gd name="T39" fmla="*/ 901 h 237"/>
                  <a:gd name="T40" fmla="+- 0 1582 1355"/>
                  <a:gd name="T41" fmla="*/ T40 w 708"/>
                  <a:gd name="T42" fmla="+- 0 882 872"/>
                  <a:gd name="T43" fmla="*/ 882 h 237"/>
                  <a:gd name="T44" fmla="+- 0 1587 1355"/>
                  <a:gd name="T45" fmla="*/ T44 w 708"/>
                  <a:gd name="T46" fmla="+- 0 880 872"/>
                  <a:gd name="T47" fmla="*/ 880 h 237"/>
                  <a:gd name="T48" fmla="+- 0 1593 1355"/>
                  <a:gd name="T49" fmla="*/ T48 w 708"/>
                  <a:gd name="T50" fmla="+- 0 878 872"/>
                  <a:gd name="T51" fmla="*/ 878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708" h="237">
                    <a:moveTo>
                      <a:pt x="238" y="6"/>
                    </a:moveTo>
                    <a:lnTo>
                      <a:pt x="162" y="6"/>
                    </a:lnTo>
                    <a:lnTo>
                      <a:pt x="168" y="8"/>
                    </a:lnTo>
                    <a:lnTo>
                      <a:pt x="177" y="12"/>
                    </a:lnTo>
                    <a:lnTo>
                      <a:pt x="179" y="15"/>
                    </a:lnTo>
                    <a:lnTo>
                      <a:pt x="182" y="22"/>
                    </a:lnTo>
                    <a:lnTo>
                      <a:pt x="183" y="29"/>
                    </a:lnTo>
                    <a:lnTo>
                      <a:pt x="183" y="108"/>
                    </a:lnTo>
                    <a:lnTo>
                      <a:pt x="217" y="108"/>
                    </a:lnTo>
                    <a:lnTo>
                      <a:pt x="217" y="29"/>
                    </a:lnTo>
                    <a:lnTo>
                      <a:pt x="227" y="10"/>
                    </a:lnTo>
                    <a:lnTo>
                      <a:pt x="232" y="8"/>
                    </a:lnTo>
                    <a:lnTo>
                      <a:pt x="238"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6" name="Freeform 242"/>
              <p:cNvSpPr>
                <a:spLocks/>
              </p:cNvSpPr>
              <p:nvPr/>
            </p:nvSpPr>
            <p:spPr bwMode="auto">
              <a:xfrm>
                <a:off x="1355" y="872"/>
                <a:ext cx="708" cy="237"/>
              </a:xfrm>
              <a:custGeom>
                <a:avLst/>
                <a:gdLst>
                  <a:gd name="T0" fmla="+- 0 1459 1355"/>
                  <a:gd name="T1" fmla="*/ T0 w 708"/>
                  <a:gd name="T2" fmla="+- 0 872 872"/>
                  <a:gd name="T3" fmla="*/ 872 h 237"/>
                  <a:gd name="T4" fmla="+- 0 1355 1355"/>
                  <a:gd name="T5" fmla="*/ T4 w 708"/>
                  <a:gd name="T6" fmla="+- 0 872 872"/>
                  <a:gd name="T7" fmla="*/ 872 h 237"/>
                  <a:gd name="T8" fmla="+- 0 1355 1355"/>
                  <a:gd name="T9" fmla="*/ T8 w 708"/>
                  <a:gd name="T10" fmla="+- 0 878 872"/>
                  <a:gd name="T11" fmla="*/ 878 h 237"/>
                  <a:gd name="T12" fmla="+- 0 1459 1355"/>
                  <a:gd name="T13" fmla="*/ T12 w 708"/>
                  <a:gd name="T14" fmla="+- 0 878 872"/>
                  <a:gd name="T15" fmla="*/ 878 h 237"/>
                  <a:gd name="T16" fmla="+- 0 1459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104" y="0"/>
                    </a:moveTo>
                    <a:lnTo>
                      <a:pt x="0" y="0"/>
                    </a:lnTo>
                    <a:lnTo>
                      <a:pt x="0" y="6"/>
                    </a:lnTo>
                    <a:lnTo>
                      <a:pt x="104" y="6"/>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7" name="Freeform 241"/>
              <p:cNvSpPr>
                <a:spLocks/>
              </p:cNvSpPr>
              <p:nvPr/>
            </p:nvSpPr>
            <p:spPr bwMode="auto">
              <a:xfrm>
                <a:off x="1355" y="872"/>
                <a:ext cx="708" cy="237"/>
              </a:xfrm>
              <a:custGeom>
                <a:avLst/>
                <a:gdLst>
                  <a:gd name="T0" fmla="+- 0 1607 1355"/>
                  <a:gd name="T1" fmla="*/ T0 w 708"/>
                  <a:gd name="T2" fmla="+- 0 872 872"/>
                  <a:gd name="T3" fmla="*/ 872 h 237"/>
                  <a:gd name="T4" fmla="+- 0 1503 1355"/>
                  <a:gd name="T5" fmla="*/ T4 w 708"/>
                  <a:gd name="T6" fmla="+- 0 872 872"/>
                  <a:gd name="T7" fmla="*/ 872 h 237"/>
                  <a:gd name="T8" fmla="+- 0 1503 1355"/>
                  <a:gd name="T9" fmla="*/ T8 w 708"/>
                  <a:gd name="T10" fmla="+- 0 878 872"/>
                  <a:gd name="T11" fmla="*/ 878 h 237"/>
                  <a:gd name="T12" fmla="+- 0 1607 1355"/>
                  <a:gd name="T13" fmla="*/ T12 w 708"/>
                  <a:gd name="T14" fmla="+- 0 878 872"/>
                  <a:gd name="T15" fmla="*/ 878 h 237"/>
                  <a:gd name="T16" fmla="+- 0 1607 1355"/>
                  <a:gd name="T17" fmla="*/ T16 w 708"/>
                  <a:gd name="T18" fmla="+- 0 872 872"/>
                  <a:gd name="T19" fmla="*/ 872 h 237"/>
                </a:gdLst>
                <a:ahLst/>
                <a:cxnLst>
                  <a:cxn ang="0">
                    <a:pos x="T1" y="T3"/>
                  </a:cxn>
                  <a:cxn ang="0">
                    <a:pos x="T5" y="T7"/>
                  </a:cxn>
                  <a:cxn ang="0">
                    <a:pos x="T9" y="T11"/>
                  </a:cxn>
                  <a:cxn ang="0">
                    <a:pos x="T13" y="T15"/>
                  </a:cxn>
                  <a:cxn ang="0">
                    <a:pos x="T17" y="T19"/>
                  </a:cxn>
                </a:cxnLst>
                <a:rect l="0" t="0" r="r" b="b"/>
                <a:pathLst>
                  <a:path w="708" h="237">
                    <a:moveTo>
                      <a:pt x="252" y="0"/>
                    </a:moveTo>
                    <a:lnTo>
                      <a:pt x="148" y="0"/>
                    </a:lnTo>
                    <a:lnTo>
                      <a:pt x="148" y="6"/>
                    </a:lnTo>
                    <a:lnTo>
                      <a:pt x="252" y="6"/>
                    </a:lnTo>
                    <a:lnTo>
                      <a:pt x="25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8" name="Freeform 240"/>
              <p:cNvSpPr>
                <a:spLocks/>
              </p:cNvSpPr>
              <p:nvPr/>
            </p:nvSpPr>
            <p:spPr bwMode="auto">
              <a:xfrm>
                <a:off x="1355" y="872"/>
                <a:ext cx="708" cy="237"/>
              </a:xfrm>
              <a:custGeom>
                <a:avLst/>
                <a:gdLst>
                  <a:gd name="T0" fmla="+- 0 1707 1355"/>
                  <a:gd name="T1" fmla="*/ T0 w 708"/>
                  <a:gd name="T2" fmla="+- 0 943 872"/>
                  <a:gd name="T3" fmla="*/ 943 h 237"/>
                  <a:gd name="T4" fmla="+- 0 1645 1355"/>
                  <a:gd name="T5" fmla="*/ T4 w 708"/>
                  <a:gd name="T6" fmla="+- 0 974 872"/>
                  <a:gd name="T7" fmla="*/ 974 h 237"/>
                  <a:gd name="T8" fmla="+- 0 1628 1355"/>
                  <a:gd name="T9" fmla="*/ T8 w 708"/>
                  <a:gd name="T10" fmla="+- 0 1029 872"/>
                  <a:gd name="T11" fmla="*/ 1029 h 237"/>
                  <a:gd name="T12" fmla="+- 0 1629 1355"/>
                  <a:gd name="T13" fmla="*/ T12 w 708"/>
                  <a:gd name="T14" fmla="+- 0 1042 872"/>
                  <a:gd name="T15" fmla="*/ 1042 h 237"/>
                  <a:gd name="T16" fmla="+- 0 1672 1355"/>
                  <a:gd name="T17" fmla="*/ T16 w 708"/>
                  <a:gd name="T18" fmla="+- 0 1102 872"/>
                  <a:gd name="T19" fmla="*/ 1102 h 237"/>
                  <a:gd name="T20" fmla="+- 0 1705 1355"/>
                  <a:gd name="T21" fmla="*/ T20 w 708"/>
                  <a:gd name="T22" fmla="+- 0 1109 872"/>
                  <a:gd name="T23" fmla="*/ 1109 h 237"/>
                  <a:gd name="T24" fmla="+- 0 1716 1355"/>
                  <a:gd name="T25" fmla="*/ T24 w 708"/>
                  <a:gd name="T26" fmla="+- 0 1108 872"/>
                  <a:gd name="T27" fmla="*/ 1108 h 237"/>
                  <a:gd name="T28" fmla="+- 0 1727 1355"/>
                  <a:gd name="T29" fmla="*/ T28 w 708"/>
                  <a:gd name="T30" fmla="+- 0 1106 872"/>
                  <a:gd name="T31" fmla="*/ 1106 h 237"/>
                  <a:gd name="T32" fmla="+- 0 1737 1355"/>
                  <a:gd name="T33" fmla="*/ T32 w 708"/>
                  <a:gd name="T34" fmla="+- 0 1103 872"/>
                  <a:gd name="T35" fmla="*/ 1103 h 237"/>
                  <a:gd name="T36" fmla="+- 0 1747 1355"/>
                  <a:gd name="T37" fmla="*/ T36 w 708"/>
                  <a:gd name="T38" fmla="+- 0 1098 872"/>
                  <a:gd name="T39" fmla="*/ 1098 h 237"/>
                  <a:gd name="T40" fmla="+- 0 1748 1355"/>
                  <a:gd name="T41" fmla="*/ T40 w 708"/>
                  <a:gd name="T42" fmla="+- 0 1097 872"/>
                  <a:gd name="T43" fmla="*/ 1097 h 237"/>
                  <a:gd name="T44" fmla="+- 0 1713 1355"/>
                  <a:gd name="T45" fmla="*/ T44 w 708"/>
                  <a:gd name="T46" fmla="+- 0 1097 872"/>
                  <a:gd name="T47" fmla="*/ 1097 h 237"/>
                  <a:gd name="T48" fmla="+- 0 1702 1355"/>
                  <a:gd name="T49" fmla="*/ T48 w 708"/>
                  <a:gd name="T50" fmla="+- 0 1095 872"/>
                  <a:gd name="T51" fmla="*/ 1095 h 237"/>
                  <a:gd name="T52" fmla="+- 0 1665 1355"/>
                  <a:gd name="T53" fmla="*/ T52 w 708"/>
                  <a:gd name="T54" fmla="+- 0 1045 872"/>
                  <a:gd name="T55" fmla="*/ 1045 h 237"/>
                  <a:gd name="T56" fmla="+- 0 1661 1355"/>
                  <a:gd name="T57" fmla="*/ T56 w 708"/>
                  <a:gd name="T58" fmla="+- 0 999 872"/>
                  <a:gd name="T59" fmla="*/ 999 h 237"/>
                  <a:gd name="T60" fmla="+- 0 1663 1355"/>
                  <a:gd name="T61" fmla="*/ T60 w 708"/>
                  <a:gd name="T62" fmla="+- 0 987 872"/>
                  <a:gd name="T63" fmla="*/ 987 h 237"/>
                  <a:gd name="T64" fmla="+- 0 1671 1355"/>
                  <a:gd name="T65" fmla="*/ T64 w 708"/>
                  <a:gd name="T66" fmla="+- 0 969 872"/>
                  <a:gd name="T67" fmla="*/ 969 h 237"/>
                  <a:gd name="T68" fmla="+- 0 1676 1355"/>
                  <a:gd name="T69" fmla="*/ T68 w 708"/>
                  <a:gd name="T70" fmla="+- 0 963 872"/>
                  <a:gd name="T71" fmla="*/ 963 h 237"/>
                  <a:gd name="T72" fmla="+- 0 1689 1355"/>
                  <a:gd name="T73" fmla="*/ T72 w 708"/>
                  <a:gd name="T74" fmla="+- 0 956 872"/>
                  <a:gd name="T75" fmla="*/ 956 h 237"/>
                  <a:gd name="T76" fmla="+- 0 1695 1355"/>
                  <a:gd name="T77" fmla="*/ T76 w 708"/>
                  <a:gd name="T78" fmla="+- 0 954 872"/>
                  <a:gd name="T79" fmla="*/ 954 h 237"/>
                  <a:gd name="T80" fmla="+- 0 1748 1355"/>
                  <a:gd name="T81" fmla="*/ T80 w 708"/>
                  <a:gd name="T82" fmla="+- 0 954 872"/>
                  <a:gd name="T83" fmla="*/ 954 h 237"/>
                  <a:gd name="T84" fmla="+- 0 1741 1355"/>
                  <a:gd name="T85" fmla="*/ T84 w 708"/>
                  <a:gd name="T86" fmla="+- 0 949 872"/>
                  <a:gd name="T87" fmla="*/ 949 h 237"/>
                  <a:gd name="T88" fmla="+- 0 1725 1355"/>
                  <a:gd name="T89" fmla="*/ T88 w 708"/>
                  <a:gd name="T90" fmla="+- 0 944 872"/>
                  <a:gd name="T91" fmla="*/ 944 h 237"/>
                  <a:gd name="T92" fmla="+- 0 1707 1355"/>
                  <a:gd name="T93" fmla="*/ T92 w 708"/>
                  <a:gd name="T94" fmla="+- 0 943 872"/>
                  <a:gd name="T95" fmla="*/ 943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708" h="237">
                    <a:moveTo>
                      <a:pt x="352" y="71"/>
                    </a:moveTo>
                    <a:lnTo>
                      <a:pt x="290" y="102"/>
                    </a:lnTo>
                    <a:lnTo>
                      <a:pt x="273" y="157"/>
                    </a:lnTo>
                    <a:lnTo>
                      <a:pt x="274" y="170"/>
                    </a:lnTo>
                    <a:lnTo>
                      <a:pt x="317" y="230"/>
                    </a:lnTo>
                    <a:lnTo>
                      <a:pt x="350" y="237"/>
                    </a:lnTo>
                    <a:lnTo>
                      <a:pt x="361" y="236"/>
                    </a:lnTo>
                    <a:lnTo>
                      <a:pt x="372" y="234"/>
                    </a:lnTo>
                    <a:lnTo>
                      <a:pt x="382" y="231"/>
                    </a:lnTo>
                    <a:lnTo>
                      <a:pt x="392" y="226"/>
                    </a:lnTo>
                    <a:lnTo>
                      <a:pt x="393" y="225"/>
                    </a:lnTo>
                    <a:lnTo>
                      <a:pt x="358" y="225"/>
                    </a:lnTo>
                    <a:lnTo>
                      <a:pt x="347" y="223"/>
                    </a:lnTo>
                    <a:lnTo>
                      <a:pt x="310" y="173"/>
                    </a:lnTo>
                    <a:lnTo>
                      <a:pt x="306" y="127"/>
                    </a:lnTo>
                    <a:lnTo>
                      <a:pt x="308" y="115"/>
                    </a:lnTo>
                    <a:lnTo>
                      <a:pt x="316" y="97"/>
                    </a:lnTo>
                    <a:lnTo>
                      <a:pt x="321" y="91"/>
                    </a:lnTo>
                    <a:lnTo>
                      <a:pt x="334" y="84"/>
                    </a:lnTo>
                    <a:lnTo>
                      <a:pt x="340" y="82"/>
                    </a:lnTo>
                    <a:lnTo>
                      <a:pt x="393" y="82"/>
                    </a:lnTo>
                    <a:lnTo>
                      <a:pt x="386" y="77"/>
                    </a:lnTo>
                    <a:lnTo>
                      <a:pt x="370" y="72"/>
                    </a:lnTo>
                    <a:lnTo>
                      <a:pt x="352" y="7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9" name="Freeform 239"/>
              <p:cNvSpPr>
                <a:spLocks/>
              </p:cNvSpPr>
              <p:nvPr/>
            </p:nvSpPr>
            <p:spPr bwMode="auto">
              <a:xfrm>
                <a:off x="1355" y="872"/>
                <a:ext cx="708" cy="237"/>
              </a:xfrm>
              <a:custGeom>
                <a:avLst/>
                <a:gdLst>
                  <a:gd name="T0" fmla="+- 0 1748 1355"/>
                  <a:gd name="T1" fmla="*/ T0 w 708"/>
                  <a:gd name="T2" fmla="+- 0 954 872"/>
                  <a:gd name="T3" fmla="*/ 954 h 237"/>
                  <a:gd name="T4" fmla="+- 0 1715 1355"/>
                  <a:gd name="T5" fmla="*/ T4 w 708"/>
                  <a:gd name="T6" fmla="+- 0 954 872"/>
                  <a:gd name="T7" fmla="*/ 954 h 237"/>
                  <a:gd name="T8" fmla="+- 0 1726 1355"/>
                  <a:gd name="T9" fmla="*/ T8 w 708"/>
                  <a:gd name="T10" fmla="+- 0 959 872"/>
                  <a:gd name="T11" fmla="*/ 959 h 237"/>
                  <a:gd name="T12" fmla="+- 0 1734 1355"/>
                  <a:gd name="T13" fmla="*/ T12 w 708"/>
                  <a:gd name="T14" fmla="+- 0 970 872"/>
                  <a:gd name="T15" fmla="*/ 970 h 237"/>
                  <a:gd name="T16" fmla="+- 0 1742 1355"/>
                  <a:gd name="T17" fmla="*/ T16 w 708"/>
                  <a:gd name="T18" fmla="+- 0 983 872"/>
                  <a:gd name="T19" fmla="*/ 983 h 237"/>
                  <a:gd name="T20" fmla="+- 0 1748 1355"/>
                  <a:gd name="T21" fmla="*/ T20 w 708"/>
                  <a:gd name="T22" fmla="+- 0 999 872"/>
                  <a:gd name="T23" fmla="*/ 999 h 237"/>
                  <a:gd name="T24" fmla="+- 0 1752 1355"/>
                  <a:gd name="T25" fmla="*/ T24 w 708"/>
                  <a:gd name="T26" fmla="+- 0 1016 872"/>
                  <a:gd name="T27" fmla="*/ 1016 h 237"/>
                  <a:gd name="T28" fmla="+- 0 1753 1355"/>
                  <a:gd name="T29" fmla="*/ T28 w 708"/>
                  <a:gd name="T30" fmla="+- 0 1036 872"/>
                  <a:gd name="T31" fmla="*/ 1036 h 237"/>
                  <a:gd name="T32" fmla="+- 0 1752 1355"/>
                  <a:gd name="T33" fmla="*/ T32 w 708"/>
                  <a:gd name="T34" fmla="+- 0 1051 872"/>
                  <a:gd name="T35" fmla="*/ 1051 h 237"/>
                  <a:gd name="T36" fmla="+- 0 1725 1355"/>
                  <a:gd name="T37" fmla="*/ T36 w 708"/>
                  <a:gd name="T38" fmla="+- 0 1097 872"/>
                  <a:gd name="T39" fmla="*/ 1097 h 237"/>
                  <a:gd name="T40" fmla="+- 0 1748 1355"/>
                  <a:gd name="T41" fmla="*/ T40 w 708"/>
                  <a:gd name="T42" fmla="+- 0 1097 872"/>
                  <a:gd name="T43" fmla="*/ 1097 h 237"/>
                  <a:gd name="T44" fmla="+- 0 1784 1355"/>
                  <a:gd name="T45" fmla="*/ T44 w 708"/>
                  <a:gd name="T46" fmla="+- 0 1044 872"/>
                  <a:gd name="T47" fmla="*/ 1044 h 237"/>
                  <a:gd name="T48" fmla="+- 0 1786 1355"/>
                  <a:gd name="T49" fmla="*/ T48 w 708"/>
                  <a:gd name="T50" fmla="+- 0 1023 872"/>
                  <a:gd name="T51" fmla="*/ 1023 h 237"/>
                  <a:gd name="T52" fmla="+- 0 1785 1355"/>
                  <a:gd name="T53" fmla="*/ T52 w 708"/>
                  <a:gd name="T54" fmla="+- 0 1008 872"/>
                  <a:gd name="T55" fmla="*/ 1008 h 237"/>
                  <a:gd name="T56" fmla="+- 0 1782 1355"/>
                  <a:gd name="T57" fmla="*/ T56 w 708"/>
                  <a:gd name="T58" fmla="+- 0 994 872"/>
                  <a:gd name="T59" fmla="*/ 994 h 237"/>
                  <a:gd name="T60" fmla="+- 0 1776 1355"/>
                  <a:gd name="T61" fmla="*/ T60 w 708"/>
                  <a:gd name="T62" fmla="+- 0 982 872"/>
                  <a:gd name="T63" fmla="*/ 982 h 237"/>
                  <a:gd name="T64" fmla="+- 0 1767 1355"/>
                  <a:gd name="T65" fmla="*/ T64 w 708"/>
                  <a:gd name="T66" fmla="+- 0 970 872"/>
                  <a:gd name="T67" fmla="*/ 970 h 237"/>
                  <a:gd name="T68" fmla="+- 0 1755 1355"/>
                  <a:gd name="T69" fmla="*/ T68 w 708"/>
                  <a:gd name="T70" fmla="+- 0 958 872"/>
                  <a:gd name="T71" fmla="*/ 958 h 237"/>
                  <a:gd name="T72" fmla="+- 0 1748 1355"/>
                  <a:gd name="T73" fmla="*/ T72 w 708"/>
                  <a:gd name="T74" fmla="+- 0 954 872"/>
                  <a:gd name="T75" fmla="*/ 954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708" h="237">
                    <a:moveTo>
                      <a:pt x="393" y="82"/>
                    </a:moveTo>
                    <a:lnTo>
                      <a:pt x="360" y="82"/>
                    </a:lnTo>
                    <a:lnTo>
                      <a:pt x="371" y="87"/>
                    </a:lnTo>
                    <a:lnTo>
                      <a:pt x="379" y="98"/>
                    </a:lnTo>
                    <a:lnTo>
                      <a:pt x="387" y="111"/>
                    </a:lnTo>
                    <a:lnTo>
                      <a:pt x="393" y="127"/>
                    </a:lnTo>
                    <a:lnTo>
                      <a:pt x="397" y="144"/>
                    </a:lnTo>
                    <a:lnTo>
                      <a:pt x="398" y="164"/>
                    </a:lnTo>
                    <a:lnTo>
                      <a:pt x="397" y="179"/>
                    </a:lnTo>
                    <a:lnTo>
                      <a:pt x="370" y="225"/>
                    </a:lnTo>
                    <a:lnTo>
                      <a:pt x="393" y="225"/>
                    </a:lnTo>
                    <a:lnTo>
                      <a:pt x="429" y="172"/>
                    </a:lnTo>
                    <a:lnTo>
                      <a:pt x="431" y="151"/>
                    </a:lnTo>
                    <a:lnTo>
                      <a:pt x="430" y="136"/>
                    </a:lnTo>
                    <a:lnTo>
                      <a:pt x="427" y="122"/>
                    </a:lnTo>
                    <a:lnTo>
                      <a:pt x="421" y="110"/>
                    </a:lnTo>
                    <a:lnTo>
                      <a:pt x="412" y="98"/>
                    </a:lnTo>
                    <a:lnTo>
                      <a:pt x="400" y="86"/>
                    </a:lnTo>
                    <a:lnTo>
                      <a:pt x="393"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0" name="Freeform 238"/>
              <p:cNvSpPr>
                <a:spLocks/>
              </p:cNvSpPr>
              <p:nvPr/>
            </p:nvSpPr>
            <p:spPr bwMode="auto">
              <a:xfrm>
                <a:off x="1355" y="872"/>
                <a:ext cx="708" cy="237"/>
              </a:xfrm>
              <a:custGeom>
                <a:avLst/>
                <a:gdLst>
                  <a:gd name="T0" fmla="+- 0 1871 1355"/>
                  <a:gd name="T1" fmla="*/ T0 w 708"/>
                  <a:gd name="T2" fmla="+- 0 947 872"/>
                  <a:gd name="T3" fmla="*/ 947 h 237"/>
                  <a:gd name="T4" fmla="+- 0 1802 1355"/>
                  <a:gd name="T5" fmla="*/ T4 w 708"/>
                  <a:gd name="T6" fmla="+- 0 947 872"/>
                  <a:gd name="T7" fmla="*/ 947 h 237"/>
                  <a:gd name="T8" fmla="+- 0 1802 1355"/>
                  <a:gd name="T9" fmla="*/ T8 w 708"/>
                  <a:gd name="T10" fmla="+- 0 954 872"/>
                  <a:gd name="T11" fmla="*/ 954 h 237"/>
                  <a:gd name="T12" fmla="+- 0 1810 1355"/>
                  <a:gd name="T13" fmla="*/ T12 w 708"/>
                  <a:gd name="T14" fmla="+- 0 955 872"/>
                  <a:gd name="T15" fmla="*/ 955 h 237"/>
                  <a:gd name="T16" fmla="+- 0 1815 1355"/>
                  <a:gd name="T17" fmla="*/ T16 w 708"/>
                  <a:gd name="T18" fmla="+- 0 957 872"/>
                  <a:gd name="T19" fmla="*/ 957 h 237"/>
                  <a:gd name="T20" fmla="+- 0 1821 1355"/>
                  <a:gd name="T21" fmla="*/ T20 w 708"/>
                  <a:gd name="T22" fmla="+- 0 963 872"/>
                  <a:gd name="T23" fmla="*/ 963 h 237"/>
                  <a:gd name="T24" fmla="+- 0 1825 1355"/>
                  <a:gd name="T25" fmla="*/ T24 w 708"/>
                  <a:gd name="T26" fmla="+- 0 969 872"/>
                  <a:gd name="T27" fmla="*/ 969 h 237"/>
                  <a:gd name="T28" fmla="+- 0 1828 1355"/>
                  <a:gd name="T29" fmla="*/ T28 w 708"/>
                  <a:gd name="T30" fmla="+- 0 977 872"/>
                  <a:gd name="T31" fmla="*/ 977 h 237"/>
                  <a:gd name="T32" fmla="+- 0 1881 1355"/>
                  <a:gd name="T33" fmla="*/ T32 w 708"/>
                  <a:gd name="T34" fmla="+- 0 1109 872"/>
                  <a:gd name="T35" fmla="*/ 1109 h 237"/>
                  <a:gd name="T36" fmla="+- 0 1888 1355"/>
                  <a:gd name="T37" fmla="*/ T36 w 708"/>
                  <a:gd name="T38" fmla="+- 0 1109 872"/>
                  <a:gd name="T39" fmla="*/ 1109 h 237"/>
                  <a:gd name="T40" fmla="+- 0 1908 1355"/>
                  <a:gd name="T41" fmla="*/ T40 w 708"/>
                  <a:gd name="T42" fmla="+- 0 1067 872"/>
                  <a:gd name="T43" fmla="*/ 1067 h 237"/>
                  <a:gd name="T44" fmla="+- 0 1894 1355"/>
                  <a:gd name="T45" fmla="*/ T44 w 708"/>
                  <a:gd name="T46" fmla="+- 0 1067 872"/>
                  <a:gd name="T47" fmla="*/ 1067 h 237"/>
                  <a:gd name="T48" fmla="+- 0 1859 1355"/>
                  <a:gd name="T49" fmla="*/ T48 w 708"/>
                  <a:gd name="T50" fmla="+- 0 977 872"/>
                  <a:gd name="T51" fmla="*/ 977 h 237"/>
                  <a:gd name="T52" fmla="+- 0 1857 1355"/>
                  <a:gd name="T53" fmla="*/ T52 w 708"/>
                  <a:gd name="T54" fmla="+- 0 972 872"/>
                  <a:gd name="T55" fmla="*/ 972 h 237"/>
                  <a:gd name="T56" fmla="+- 0 1856 1355"/>
                  <a:gd name="T57" fmla="*/ T56 w 708"/>
                  <a:gd name="T58" fmla="+- 0 968 872"/>
                  <a:gd name="T59" fmla="*/ 968 h 237"/>
                  <a:gd name="T60" fmla="+- 0 1856 1355"/>
                  <a:gd name="T61" fmla="*/ T60 w 708"/>
                  <a:gd name="T62" fmla="+- 0 961 872"/>
                  <a:gd name="T63" fmla="*/ 961 h 237"/>
                  <a:gd name="T64" fmla="+- 0 1857 1355"/>
                  <a:gd name="T65" fmla="*/ T64 w 708"/>
                  <a:gd name="T66" fmla="+- 0 959 872"/>
                  <a:gd name="T67" fmla="*/ 959 h 237"/>
                  <a:gd name="T68" fmla="+- 0 1861 1355"/>
                  <a:gd name="T69" fmla="*/ T68 w 708"/>
                  <a:gd name="T70" fmla="+- 0 955 872"/>
                  <a:gd name="T71" fmla="*/ 955 h 237"/>
                  <a:gd name="T72" fmla="+- 0 1865 1355"/>
                  <a:gd name="T73" fmla="*/ T72 w 708"/>
                  <a:gd name="T74" fmla="+- 0 954 872"/>
                  <a:gd name="T75" fmla="*/ 954 h 237"/>
                  <a:gd name="T76" fmla="+- 0 1871 1355"/>
                  <a:gd name="T77" fmla="*/ T76 w 708"/>
                  <a:gd name="T78" fmla="+- 0 954 872"/>
                  <a:gd name="T79" fmla="*/ 954 h 237"/>
                  <a:gd name="T80" fmla="+- 0 1871 1355"/>
                  <a:gd name="T81" fmla="*/ T80 w 708"/>
                  <a:gd name="T82" fmla="+- 0 947 872"/>
                  <a:gd name="T8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08" h="237">
                    <a:moveTo>
                      <a:pt x="516" y="75"/>
                    </a:moveTo>
                    <a:lnTo>
                      <a:pt x="447" y="75"/>
                    </a:lnTo>
                    <a:lnTo>
                      <a:pt x="447" y="82"/>
                    </a:lnTo>
                    <a:lnTo>
                      <a:pt x="455" y="83"/>
                    </a:lnTo>
                    <a:lnTo>
                      <a:pt x="460" y="85"/>
                    </a:lnTo>
                    <a:lnTo>
                      <a:pt x="466" y="91"/>
                    </a:lnTo>
                    <a:lnTo>
                      <a:pt x="470" y="97"/>
                    </a:lnTo>
                    <a:lnTo>
                      <a:pt x="473" y="105"/>
                    </a:lnTo>
                    <a:lnTo>
                      <a:pt x="526" y="237"/>
                    </a:lnTo>
                    <a:lnTo>
                      <a:pt x="533" y="237"/>
                    </a:lnTo>
                    <a:lnTo>
                      <a:pt x="553" y="195"/>
                    </a:lnTo>
                    <a:lnTo>
                      <a:pt x="539" y="195"/>
                    </a:lnTo>
                    <a:lnTo>
                      <a:pt x="504" y="105"/>
                    </a:lnTo>
                    <a:lnTo>
                      <a:pt x="502" y="100"/>
                    </a:lnTo>
                    <a:lnTo>
                      <a:pt x="501" y="96"/>
                    </a:lnTo>
                    <a:lnTo>
                      <a:pt x="501" y="89"/>
                    </a:lnTo>
                    <a:lnTo>
                      <a:pt x="502" y="87"/>
                    </a:lnTo>
                    <a:lnTo>
                      <a:pt x="506" y="83"/>
                    </a:lnTo>
                    <a:lnTo>
                      <a:pt x="510" y="82"/>
                    </a:lnTo>
                    <a:lnTo>
                      <a:pt x="516" y="82"/>
                    </a:lnTo>
                    <a:lnTo>
                      <a:pt x="516"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1" name="Freeform 237"/>
              <p:cNvSpPr>
                <a:spLocks/>
              </p:cNvSpPr>
              <p:nvPr/>
            </p:nvSpPr>
            <p:spPr bwMode="auto">
              <a:xfrm>
                <a:off x="1355" y="872"/>
                <a:ext cx="708" cy="237"/>
              </a:xfrm>
              <a:custGeom>
                <a:avLst/>
                <a:gdLst>
                  <a:gd name="T0" fmla="+- 0 1966 1355"/>
                  <a:gd name="T1" fmla="*/ T0 w 708"/>
                  <a:gd name="T2" fmla="+- 0 1009 872"/>
                  <a:gd name="T3" fmla="*/ 1009 h 237"/>
                  <a:gd name="T4" fmla="+- 0 1936 1355"/>
                  <a:gd name="T5" fmla="*/ T4 w 708"/>
                  <a:gd name="T6" fmla="+- 0 1009 872"/>
                  <a:gd name="T7" fmla="*/ 1009 h 237"/>
                  <a:gd name="T8" fmla="+- 0 1977 1355"/>
                  <a:gd name="T9" fmla="*/ T8 w 708"/>
                  <a:gd name="T10" fmla="+- 0 1109 872"/>
                  <a:gd name="T11" fmla="*/ 1109 h 237"/>
                  <a:gd name="T12" fmla="+- 0 1984 1355"/>
                  <a:gd name="T13" fmla="*/ T12 w 708"/>
                  <a:gd name="T14" fmla="+- 0 1109 872"/>
                  <a:gd name="T15" fmla="*/ 1109 h 237"/>
                  <a:gd name="T16" fmla="+- 0 2003 1355"/>
                  <a:gd name="T17" fmla="*/ T16 w 708"/>
                  <a:gd name="T18" fmla="+- 0 1064 872"/>
                  <a:gd name="T19" fmla="*/ 1064 h 237"/>
                  <a:gd name="T20" fmla="+- 0 1989 1355"/>
                  <a:gd name="T21" fmla="*/ T20 w 708"/>
                  <a:gd name="T22" fmla="+- 0 1064 872"/>
                  <a:gd name="T23" fmla="*/ 1064 h 237"/>
                  <a:gd name="T24" fmla="+- 0 1966 1355"/>
                  <a:gd name="T25" fmla="*/ T24 w 708"/>
                  <a:gd name="T26" fmla="+- 0 1009 872"/>
                  <a:gd name="T27" fmla="*/ 1009 h 237"/>
                </a:gdLst>
                <a:ahLst/>
                <a:cxnLst>
                  <a:cxn ang="0">
                    <a:pos x="T1" y="T3"/>
                  </a:cxn>
                  <a:cxn ang="0">
                    <a:pos x="T5" y="T7"/>
                  </a:cxn>
                  <a:cxn ang="0">
                    <a:pos x="T9" y="T11"/>
                  </a:cxn>
                  <a:cxn ang="0">
                    <a:pos x="T13" y="T15"/>
                  </a:cxn>
                  <a:cxn ang="0">
                    <a:pos x="T17" y="T19"/>
                  </a:cxn>
                  <a:cxn ang="0">
                    <a:pos x="T21" y="T23"/>
                  </a:cxn>
                  <a:cxn ang="0">
                    <a:pos x="T25" y="T27"/>
                  </a:cxn>
                </a:cxnLst>
                <a:rect l="0" t="0" r="r" b="b"/>
                <a:pathLst>
                  <a:path w="708" h="237">
                    <a:moveTo>
                      <a:pt x="611" y="137"/>
                    </a:moveTo>
                    <a:lnTo>
                      <a:pt x="581" y="137"/>
                    </a:lnTo>
                    <a:lnTo>
                      <a:pt x="622" y="237"/>
                    </a:lnTo>
                    <a:lnTo>
                      <a:pt x="629" y="237"/>
                    </a:lnTo>
                    <a:lnTo>
                      <a:pt x="648" y="192"/>
                    </a:lnTo>
                    <a:lnTo>
                      <a:pt x="634" y="192"/>
                    </a:lnTo>
                    <a:lnTo>
                      <a:pt x="611" y="1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2" name="Freeform 236"/>
              <p:cNvSpPr>
                <a:spLocks/>
              </p:cNvSpPr>
              <p:nvPr/>
            </p:nvSpPr>
            <p:spPr bwMode="auto">
              <a:xfrm>
                <a:off x="1355" y="872"/>
                <a:ext cx="708" cy="237"/>
              </a:xfrm>
              <a:custGeom>
                <a:avLst/>
                <a:gdLst>
                  <a:gd name="T0" fmla="+- 0 1972 1355"/>
                  <a:gd name="T1" fmla="*/ T0 w 708"/>
                  <a:gd name="T2" fmla="+- 0 947 872"/>
                  <a:gd name="T3" fmla="*/ 947 h 237"/>
                  <a:gd name="T4" fmla="+- 0 1894 1355"/>
                  <a:gd name="T5" fmla="*/ T4 w 708"/>
                  <a:gd name="T6" fmla="+- 0 947 872"/>
                  <a:gd name="T7" fmla="*/ 947 h 237"/>
                  <a:gd name="T8" fmla="+- 0 1894 1355"/>
                  <a:gd name="T9" fmla="*/ T8 w 708"/>
                  <a:gd name="T10" fmla="+- 0 954 872"/>
                  <a:gd name="T11" fmla="*/ 954 h 237"/>
                  <a:gd name="T12" fmla="+- 0 1901 1355"/>
                  <a:gd name="T13" fmla="*/ T12 w 708"/>
                  <a:gd name="T14" fmla="+- 0 954 872"/>
                  <a:gd name="T15" fmla="*/ 954 h 237"/>
                  <a:gd name="T16" fmla="+- 0 1906 1355"/>
                  <a:gd name="T17" fmla="*/ T16 w 708"/>
                  <a:gd name="T18" fmla="+- 0 955 872"/>
                  <a:gd name="T19" fmla="*/ 955 h 237"/>
                  <a:gd name="T20" fmla="+- 0 1909 1355"/>
                  <a:gd name="T21" fmla="*/ T20 w 708"/>
                  <a:gd name="T22" fmla="+- 0 956 872"/>
                  <a:gd name="T23" fmla="*/ 956 h 237"/>
                  <a:gd name="T24" fmla="+- 0 1914 1355"/>
                  <a:gd name="T25" fmla="*/ T24 w 708"/>
                  <a:gd name="T26" fmla="+- 0 959 872"/>
                  <a:gd name="T27" fmla="*/ 959 h 237"/>
                  <a:gd name="T28" fmla="+- 0 1917 1355"/>
                  <a:gd name="T29" fmla="*/ T28 w 708"/>
                  <a:gd name="T30" fmla="+- 0 964 872"/>
                  <a:gd name="T31" fmla="*/ 964 h 237"/>
                  <a:gd name="T32" fmla="+- 0 1920 1355"/>
                  <a:gd name="T33" fmla="*/ T32 w 708"/>
                  <a:gd name="T34" fmla="+- 0 971 872"/>
                  <a:gd name="T35" fmla="*/ 971 h 237"/>
                  <a:gd name="T36" fmla="+- 0 1930 1355"/>
                  <a:gd name="T37" fmla="*/ T36 w 708"/>
                  <a:gd name="T38" fmla="+- 0 994 872"/>
                  <a:gd name="T39" fmla="*/ 994 h 237"/>
                  <a:gd name="T40" fmla="+- 0 1894 1355"/>
                  <a:gd name="T41" fmla="*/ T40 w 708"/>
                  <a:gd name="T42" fmla="+- 0 1067 872"/>
                  <a:gd name="T43" fmla="*/ 1067 h 237"/>
                  <a:gd name="T44" fmla="+- 0 1908 1355"/>
                  <a:gd name="T45" fmla="*/ T44 w 708"/>
                  <a:gd name="T46" fmla="+- 0 1067 872"/>
                  <a:gd name="T47" fmla="*/ 1067 h 237"/>
                  <a:gd name="T48" fmla="+- 0 1936 1355"/>
                  <a:gd name="T49" fmla="*/ T48 w 708"/>
                  <a:gd name="T50" fmla="+- 0 1009 872"/>
                  <a:gd name="T51" fmla="*/ 1009 h 237"/>
                  <a:gd name="T52" fmla="+- 0 1966 1355"/>
                  <a:gd name="T53" fmla="*/ T52 w 708"/>
                  <a:gd name="T54" fmla="+- 0 1009 872"/>
                  <a:gd name="T55" fmla="*/ 1009 h 237"/>
                  <a:gd name="T56" fmla="+- 0 1952 1355"/>
                  <a:gd name="T57" fmla="*/ T56 w 708"/>
                  <a:gd name="T58" fmla="+- 0 974 872"/>
                  <a:gd name="T59" fmla="*/ 974 h 237"/>
                  <a:gd name="T60" fmla="+- 0 1951 1355"/>
                  <a:gd name="T61" fmla="*/ T60 w 708"/>
                  <a:gd name="T62" fmla="+- 0 971 872"/>
                  <a:gd name="T63" fmla="*/ 971 h 237"/>
                  <a:gd name="T64" fmla="+- 0 1951 1355"/>
                  <a:gd name="T65" fmla="*/ T64 w 708"/>
                  <a:gd name="T66" fmla="+- 0 969 872"/>
                  <a:gd name="T67" fmla="*/ 969 h 237"/>
                  <a:gd name="T68" fmla="+- 0 1951 1355"/>
                  <a:gd name="T69" fmla="*/ T68 w 708"/>
                  <a:gd name="T70" fmla="+- 0 963 872"/>
                  <a:gd name="T71" fmla="*/ 963 h 237"/>
                  <a:gd name="T72" fmla="+- 0 1972 1355"/>
                  <a:gd name="T73" fmla="*/ T72 w 708"/>
                  <a:gd name="T74" fmla="+- 0 954 872"/>
                  <a:gd name="T75" fmla="*/ 954 h 237"/>
                  <a:gd name="T76" fmla="+- 0 1972 1355"/>
                  <a:gd name="T77" fmla="*/ T76 w 708"/>
                  <a:gd name="T78" fmla="+- 0 947 872"/>
                  <a:gd name="T79"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Lst>
                <a:rect l="0" t="0" r="r" b="b"/>
                <a:pathLst>
                  <a:path w="708" h="237">
                    <a:moveTo>
                      <a:pt x="617" y="75"/>
                    </a:moveTo>
                    <a:lnTo>
                      <a:pt x="539" y="75"/>
                    </a:lnTo>
                    <a:lnTo>
                      <a:pt x="539" y="82"/>
                    </a:lnTo>
                    <a:lnTo>
                      <a:pt x="546" y="82"/>
                    </a:lnTo>
                    <a:lnTo>
                      <a:pt x="551" y="83"/>
                    </a:lnTo>
                    <a:lnTo>
                      <a:pt x="554" y="84"/>
                    </a:lnTo>
                    <a:lnTo>
                      <a:pt x="559" y="87"/>
                    </a:lnTo>
                    <a:lnTo>
                      <a:pt x="562" y="92"/>
                    </a:lnTo>
                    <a:lnTo>
                      <a:pt x="565" y="99"/>
                    </a:lnTo>
                    <a:lnTo>
                      <a:pt x="575" y="122"/>
                    </a:lnTo>
                    <a:lnTo>
                      <a:pt x="539" y="195"/>
                    </a:lnTo>
                    <a:lnTo>
                      <a:pt x="553" y="195"/>
                    </a:lnTo>
                    <a:lnTo>
                      <a:pt x="581" y="137"/>
                    </a:lnTo>
                    <a:lnTo>
                      <a:pt x="611" y="137"/>
                    </a:lnTo>
                    <a:lnTo>
                      <a:pt x="597" y="102"/>
                    </a:lnTo>
                    <a:lnTo>
                      <a:pt x="596" y="99"/>
                    </a:lnTo>
                    <a:lnTo>
                      <a:pt x="596" y="97"/>
                    </a:lnTo>
                    <a:lnTo>
                      <a:pt x="596" y="91"/>
                    </a:lnTo>
                    <a:lnTo>
                      <a:pt x="617" y="82"/>
                    </a:lnTo>
                    <a:lnTo>
                      <a:pt x="61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53" name="Freeform 235"/>
              <p:cNvSpPr>
                <a:spLocks/>
              </p:cNvSpPr>
              <p:nvPr/>
            </p:nvSpPr>
            <p:spPr bwMode="auto">
              <a:xfrm>
                <a:off x="1355" y="872"/>
                <a:ext cx="708" cy="237"/>
              </a:xfrm>
              <a:custGeom>
                <a:avLst/>
                <a:gdLst>
                  <a:gd name="T0" fmla="+- 0 2062 1355"/>
                  <a:gd name="T1" fmla="*/ T0 w 708"/>
                  <a:gd name="T2" fmla="+- 0 947 872"/>
                  <a:gd name="T3" fmla="*/ 947 h 237"/>
                  <a:gd name="T4" fmla="+- 0 2010 1355"/>
                  <a:gd name="T5" fmla="*/ T4 w 708"/>
                  <a:gd name="T6" fmla="+- 0 947 872"/>
                  <a:gd name="T7" fmla="*/ 947 h 237"/>
                  <a:gd name="T8" fmla="+- 0 2010 1355"/>
                  <a:gd name="T9" fmla="*/ T8 w 708"/>
                  <a:gd name="T10" fmla="+- 0 954 872"/>
                  <a:gd name="T11" fmla="*/ 954 h 237"/>
                  <a:gd name="T12" fmla="+- 0 2017 1355"/>
                  <a:gd name="T13" fmla="*/ T12 w 708"/>
                  <a:gd name="T14" fmla="+- 0 954 872"/>
                  <a:gd name="T15" fmla="*/ 954 h 237"/>
                  <a:gd name="T16" fmla="+- 0 2022 1355"/>
                  <a:gd name="T17" fmla="*/ T16 w 708"/>
                  <a:gd name="T18" fmla="+- 0 955 872"/>
                  <a:gd name="T19" fmla="*/ 955 h 237"/>
                  <a:gd name="T20" fmla="+- 0 2026 1355"/>
                  <a:gd name="T21" fmla="*/ T20 w 708"/>
                  <a:gd name="T22" fmla="+- 0 958 872"/>
                  <a:gd name="T23" fmla="*/ 958 h 237"/>
                  <a:gd name="T24" fmla="+- 0 2027 1355"/>
                  <a:gd name="T25" fmla="*/ T24 w 708"/>
                  <a:gd name="T26" fmla="+- 0 960 872"/>
                  <a:gd name="T27" fmla="*/ 960 h 237"/>
                  <a:gd name="T28" fmla="+- 0 2028 1355"/>
                  <a:gd name="T29" fmla="*/ T28 w 708"/>
                  <a:gd name="T30" fmla="+- 0 966 872"/>
                  <a:gd name="T31" fmla="*/ 966 h 237"/>
                  <a:gd name="T32" fmla="+- 0 2026 1355"/>
                  <a:gd name="T33" fmla="*/ T32 w 708"/>
                  <a:gd name="T34" fmla="+- 0 971 872"/>
                  <a:gd name="T35" fmla="*/ 971 h 237"/>
                  <a:gd name="T36" fmla="+- 0 2024 1355"/>
                  <a:gd name="T37" fmla="*/ T36 w 708"/>
                  <a:gd name="T38" fmla="+- 0 977 872"/>
                  <a:gd name="T39" fmla="*/ 977 h 237"/>
                  <a:gd name="T40" fmla="+- 0 1989 1355"/>
                  <a:gd name="T41" fmla="*/ T40 w 708"/>
                  <a:gd name="T42" fmla="+- 0 1064 872"/>
                  <a:gd name="T43" fmla="*/ 1064 h 237"/>
                  <a:gd name="T44" fmla="+- 0 2003 1355"/>
                  <a:gd name="T45" fmla="*/ T44 w 708"/>
                  <a:gd name="T46" fmla="+- 0 1064 872"/>
                  <a:gd name="T47" fmla="*/ 1064 h 237"/>
                  <a:gd name="T48" fmla="+- 0 2044 1355"/>
                  <a:gd name="T49" fmla="*/ T48 w 708"/>
                  <a:gd name="T50" fmla="+- 0 962 872"/>
                  <a:gd name="T51" fmla="*/ 962 h 237"/>
                  <a:gd name="T52" fmla="+- 0 2052 1355"/>
                  <a:gd name="T53" fmla="*/ T52 w 708"/>
                  <a:gd name="T54" fmla="+- 0 955 872"/>
                  <a:gd name="T55" fmla="*/ 955 h 237"/>
                  <a:gd name="T56" fmla="+- 0 2062 1355"/>
                  <a:gd name="T57" fmla="*/ T56 w 708"/>
                  <a:gd name="T58" fmla="+- 0 954 872"/>
                  <a:gd name="T59" fmla="*/ 954 h 237"/>
                  <a:gd name="T60" fmla="+- 0 2062 1355"/>
                  <a:gd name="T61" fmla="*/ T60 w 708"/>
                  <a:gd name="T62" fmla="+- 0 947 872"/>
                  <a:gd name="T63" fmla="*/ 947 h 2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708" h="237">
                    <a:moveTo>
                      <a:pt x="707" y="75"/>
                    </a:moveTo>
                    <a:lnTo>
                      <a:pt x="655" y="75"/>
                    </a:lnTo>
                    <a:lnTo>
                      <a:pt x="655" y="82"/>
                    </a:lnTo>
                    <a:lnTo>
                      <a:pt x="662" y="82"/>
                    </a:lnTo>
                    <a:lnTo>
                      <a:pt x="667" y="83"/>
                    </a:lnTo>
                    <a:lnTo>
                      <a:pt x="671" y="86"/>
                    </a:lnTo>
                    <a:lnTo>
                      <a:pt x="672" y="88"/>
                    </a:lnTo>
                    <a:lnTo>
                      <a:pt x="673" y="94"/>
                    </a:lnTo>
                    <a:lnTo>
                      <a:pt x="671" y="99"/>
                    </a:lnTo>
                    <a:lnTo>
                      <a:pt x="669" y="105"/>
                    </a:lnTo>
                    <a:lnTo>
                      <a:pt x="634" y="192"/>
                    </a:lnTo>
                    <a:lnTo>
                      <a:pt x="648" y="192"/>
                    </a:lnTo>
                    <a:lnTo>
                      <a:pt x="689" y="90"/>
                    </a:lnTo>
                    <a:lnTo>
                      <a:pt x="697" y="83"/>
                    </a:lnTo>
                    <a:lnTo>
                      <a:pt x="707" y="82"/>
                    </a:lnTo>
                    <a:lnTo>
                      <a:pt x="707" y="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pic>
            <p:nvPicPr>
              <p:cNvPr id="54"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4" y="872"/>
                <a:ext cx="218"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626" y="861"/>
              <a:ext cx="1047" cy="249"/>
              <a:chOff x="2626" y="861"/>
              <a:chExt cx="1047" cy="249"/>
            </a:xfrm>
          </p:grpSpPr>
          <p:sp>
            <p:nvSpPr>
              <p:cNvPr id="16" name="Freeform 232"/>
              <p:cNvSpPr>
                <a:spLocks/>
              </p:cNvSpPr>
              <p:nvPr/>
            </p:nvSpPr>
            <p:spPr bwMode="auto">
              <a:xfrm>
                <a:off x="2626" y="861"/>
                <a:ext cx="1047" cy="249"/>
              </a:xfrm>
              <a:custGeom>
                <a:avLst/>
                <a:gdLst>
                  <a:gd name="T0" fmla="+- 0 2705 2626"/>
                  <a:gd name="T1" fmla="*/ T0 w 1047"/>
                  <a:gd name="T2" fmla="+- 0 878 861"/>
                  <a:gd name="T3" fmla="*/ 878 h 249"/>
                  <a:gd name="T4" fmla="+- 0 2633 2626"/>
                  <a:gd name="T5" fmla="*/ T4 w 1047"/>
                  <a:gd name="T6" fmla="+- 0 878 861"/>
                  <a:gd name="T7" fmla="*/ 878 h 249"/>
                  <a:gd name="T8" fmla="+- 0 2638 2626"/>
                  <a:gd name="T9" fmla="*/ T8 w 1047"/>
                  <a:gd name="T10" fmla="+- 0 879 861"/>
                  <a:gd name="T11" fmla="*/ 879 h 249"/>
                  <a:gd name="T12" fmla="+- 0 2647 2626"/>
                  <a:gd name="T13" fmla="*/ T12 w 1047"/>
                  <a:gd name="T14" fmla="+- 0 884 861"/>
                  <a:gd name="T15" fmla="*/ 884 h 249"/>
                  <a:gd name="T16" fmla="+- 0 2650 2626"/>
                  <a:gd name="T17" fmla="*/ T16 w 1047"/>
                  <a:gd name="T18" fmla="+- 0 887 861"/>
                  <a:gd name="T19" fmla="*/ 887 h 249"/>
                  <a:gd name="T20" fmla="+- 0 2654 2626"/>
                  <a:gd name="T21" fmla="*/ T20 w 1047"/>
                  <a:gd name="T22" fmla="+- 0 894 861"/>
                  <a:gd name="T23" fmla="*/ 894 h 249"/>
                  <a:gd name="T24" fmla="+- 0 2657 2626"/>
                  <a:gd name="T25" fmla="*/ T24 w 1047"/>
                  <a:gd name="T26" fmla="+- 0 902 861"/>
                  <a:gd name="T27" fmla="*/ 902 h 249"/>
                  <a:gd name="T28" fmla="+- 0 2735 2626"/>
                  <a:gd name="T29" fmla="*/ T28 w 1047"/>
                  <a:gd name="T30" fmla="+- 0 1109 861"/>
                  <a:gd name="T31" fmla="*/ 1109 h 249"/>
                  <a:gd name="T32" fmla="+- 0 2741 2626"/>
                  <a:gd name="T33" fmla="*/ T32 w 1047"/>
                  <a:gd name="T34" fmla="+- 0 1109 861"/>
                  <a:gd name="T35" fmla="*/ 1109 h 249"/>
                  <a:gd name="T36" fmla="+- 0 2763 2626"/>
                  <a:gd name="T37" fmla="*/ T36 w 1047"/>
                  <a:gd name="T38" fmla="+- 0 1050 861"/>
                  <a:gd name="T39" fmla="*/ 1050 h 249"/>
                  <a:gd name="T40" fmla="+- 0 2748 2626"/>
                  <a:gd name="T41" fmla="*/ T40 w 1047"/>
                  <a:gd name="T42" fmla="+- 0 1050 861"/>
                  <a:gd name="T43" fmla="*/ 1050 h 249"/>
                  <a:gd name="T44" fmla="+- 0 2695 2626"/>
                  <a:gd name="T45" fmla="*/ T44 w 1047"/>
                  <a:gd name="T46" fmla="+- 0 906 861"/>
                  <a:gd name="T47" fmla="*/ 906 h 249"/>
                  <a:gd name="T48" fmla="+- 0 2692 2626"/>
                  <a:gd name="T49" fmla="*/ T48 w 1047"/>
                  <a:gd name="T50" fmla="+- 0 896 861"/>
                  <a:gd name="T51" fmla="*/ 896 h 249"/>
                  <a:gd name="T52" fmla="+- 0 2692 2626"/>
                  <a:gd name="T53" fmla="*/ T52 w 1047"/>
                  <a:gd name="T54" fmla="+- 0 888 861"/>
                  <a:gd name="T55" fmla="*/ 888 h 249"/>
                  <a:gd name="T56" fmla="+- 0 2694 2626"/>
                  <a:gd name="T57" fmla="*/ T56 w 1047"/>
                  <a:gd name="T58" fmla="+- 0 885 861"/>
                  <a:gd name="T59" fmla="*/ 885 h 249"/>
                  <a:gd name="T60" fmla="+- 0 2700 2626"/>
                  <a:gd name="T61" fmla="*/ T60 w 1047"/>
                  <a:gd name="T62" fmla="+- 0 880 861"/>
                  <a:gd name="T63" fmla="*/ 880 h 249"/>
                  <a:gd name="T64" fmla="+- 0 2705 2626"/>
                  <a:gd name="T65" fmla="*/ T64 w 1047"/>
                  <a:gd name="T66" fmla="+- 0 878 861"/>
                  <a:gd name="T67"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79" y="17"/>
                    </a:moveTo>
                    <a:lnTo>
                      <a:pt x="7" y="17"/>
                    </a:lnTo>
                    <a:lnTo>
                      <a:pt x="12" y="18"/>
                    </a:lnTo>
                    <a:lnTo>
                      <a:pt x="21" y="23"/>
                    </a:lnTo>
                    <a:lnTo>
                      <a:pt x="24" y="26"/>
                    </a:lnTo>
                    <a:lnTo>
                      <a:pt x="28" y="33"/>
                    </a:lnTo>
                    <a:lnTo>
                      <a:pt x="31" y="41"/>
                    </a:lnTo>
                    <a:lnTo>
                      <a:pt x="109" y="248"/>
                    </a:lnTo>
                    <a:lnTo>
                      <a:pt x="115" y="248"/>
                    </a:lnTo>
                    <a:lnTo>
                      <a:pt x="137" y="189"/>
                    </a:lnTo>
                    <a:lnTo>
                      <a:pt x="122" y="189"/>
                    </a:lnTo>
                    <a:lnTo>
                      <a:pt x="69" y="45"/>
                    </a:lnTo>
                    <a:lnTo>
                      <a:pt x="66" y="35"/>
                    </a:lnTo>
                    <a:lnTo>
                      <a:pt x="66" y="27"/>
                    </a:lnTo>
                    <a:lnTo>
                      <a:pt x="68" y="24"/>
                    </a:lnTo>
                    <a:lnTo>
                      <a:pt x="74" y="19"/>
                    </a:lnTo>
                    <a:lnTo>
                      <a:pt x="79"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231"/>
              <p:cNvSpPr>
                <a:spLocks/>
              </p:cNvSpPr>
              <p:nvPr/>
            </p:nvSpPr>
            <p:spPr bwMode="auto">
              <a:xfrm>
                <a:off x="2626" y="861"/>
                <a:ext cx="1047" cy="249"/>
              </a:xfrm>
              <a:custGeom>
                <a:avLst/>
                <a:gdLst>
                  <a:gd name="T0" fmla="+- 0 2832 2626"/>
                  <a:gd name="T1" fmla="*/ T0 w 1047"/>
                  <a:gd name="T2" fmla="+- 0 961 861"/>
                  <a:gd name="T3" fmla="*/ 961 h 249"/>
                  <a:gd name="T4" fmla="+- 0 2797 2626"/>
                  <a:gd name="T5" fmla="*/ T4 w 1047"/>
                  <a:gd name="T6" fmla="+- 0 961 861"/>
                  <a:gd name="T7" fmla="*/ 961 h 249"/>
                  <a:gd name="T8" fmla="+- 0 2852 2626"/>
                  <a:gd name="T9" fmla="*/ T8 w 1047"/>
                  <a:gd name="T10" fmla="+- 0 1109 861"/>
                  <a:gd name="T11" fmla="*/ 1109 h 249"/>
                  <a:gd name="T12" fmla="+- 0 2859 2626"/>
                  <a:gd name="T13" fmla="*/ T12 w 1047"/>
                  <a:gd name="T14" fmla="+- 0 1109 861"/>
                  <a:gd name="T15" fmla="*/ 1109 h 249"/>
                  <a:gd name="T16" fmla="+- 0 2881 2626"/>
                  <a:gd name="T17" fmla="*/ T16 w 1047"/>
                  <a:gd name="T18" fmla="+- 0 1050 861"/>
                  <a:gd name="T19" fmla="*/ 1050 h 249"/>
                  <a:gd name="T20" fmla="+- 0 2865 2626"/>
                  <a:gd name="T21" fmla="*/ T20 w 1047"/>
                  <a:gd name="T22" fmla="+- 0 1050 861"/>
                  <a:gd name="T23" fmla="*/ 1050 h 249"/>
                  <a:gd name="T24" fmla="+- 0 2832 2626"/>
                  <a:gd name="T25" fmla="*/ T24 w 1047"/>
                  <a:gd name="T26" fmla="+- 0 961 861"/>
                  <a:gd name="T27" fmla="*/ 961 h 249"/>
                </a:gdLst>
                <a:ahLst/>
                <a:cxnLst>
                  <a:cxn ang="0">
                    <a:pos x="T1" y="T3"/>
                  </a:cxn>
                  <a:cxn ang="0">
                    <a:pos x="T5" y="T7"/>
                  </a:cxn>
                  <a:cxn ang="0">
                    <a:pos x="T9" y="T11"/>
                  </a:cxn>
                  <a:cxn ang="0">
                    <a:pos x="T13" y="T15"/>
                  </a:cxn>
                  <a:cxn ang="0">
                    <a:pos x="T17" y="T19"/>
                  </a:cxn>
                  <a:cxn ang="0">
                    <a:pos x="T21" y="T23"/>
                  </a:cxn>
                  <a:cxn ang="0">
                    <a:pos x="T25" y="T27"/>
                  </a:cxn>
                </a:cxnLst>
                <a:rect l="0" t="0" r="r" b="b"/>
                <a:pathLst>
                  <a:path w="1047" h="249">
                    <a:moveTo>
                      <a:pt x="206" y="100"/>
                    </a:moveTo>
                    <a:lnTo>
                      <a:pt x="171" y="100"/>
                    </a:lnTo>
                    <a:lnTo>
                      <a:pt x="226" y="248"/>
                    </a:lnTo>
                    <a:lnTo>
                      <a:pt x="233" y="248"/>
                    </a:lnTo>
                    <a:lnTo>
                      <a:pt x="255" y="189"/>
                    </a:lnTo>
                    <a:lnTo>
                      <a:pt x="239" y="189"/>
                    </a:lnTo>
                    <a:lnTo>
                      <a:pt x="206"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230"/>
              <p:cNvSpPr>
                <a:spLocks/>
              </p:cNvSpPr>
              <p:nvPr/>
            </p:nvSpPr>
            <p:spPr bwMode="auto">
              <a:xfrm>
                <a:off x="2626" y="861"/>
                <a:ext cx="1047" cy="249"/>
              </a:xfrm>
              <a:custGeom>
                <a:avLst/>
                <a:gdLst>
                  <a:gd name="T0" fmla="+- 0 2823 2626"/>
                  <a:gd name="T1" fmla="*/ T0 w 1047"/>
                  <a:gd name="T2" fmla="+- 0 878 861"/>
                  <a:gd name="T3" fmla="*/ 878 h 249"/>
                  <a:gd name="T4" fmla="+- 0 2746 2626"/>
                  <a:gd name="T5" fmla="*/ T4 w 1047"/>
                  <a:gd name="T6" fmla="+- 0 878 861"/>
                  <a:gd name="T7" fmla="*/ 878 h 249"/>
                  <a:gd name="T8" fmla="+- 0 2750 2626"/>
                  <a:gd name="T9" fmla="*/ T8 w 1047"/>
                  <a:gd name="T10" fmla="+- 0 879 861"/>
                  <a:gd name="T11" fmla="*/ 879 h 249"/>
                  <a:gd name="T12" fmla="+- 0 2755 2626"/>
                  <a:gd name="T13" fmla="*/ T12 w 1047"/>
                  <a:gd name="T14" fmla="+- 0 880 861"/>
                  <a:gd name="T15" fmla="*/ 880 h 249"/>
                  <a:gd name="T16" fmla="+- 0 2758 2626"/>
                  <a:gd name="T17" fmla="*/ T16 w 1047"/>
                  <a:gd name="T18" fmla="+- 0 882 861"/>
                  <a:gd name="T19" fmla="*/ 882 h 249"/>
                  <a:gd name="T20" fmla="+- 0 2761 2626"/>
                  <a:gd name="T21" fmla="*/ T20 w 1047"/>
                  <a:gd name="T22" fmla="+- 0 884 861"/>
                  <a:gd name="T23" fmla="*/ 884 h 249"/>
                  <a:gd name="T24" fmla="+- 0 2763 2626"/>
                  <a:gd name="T25" fmla="*/ T24 w 1047"/>
                  <a:gd name="T26" fmla="+- 0 885 861"/>
                  <a:gd name="T27" fmla="*/ 885 h 249"/>
                  <a:gd name="T28" fmla="+- 0 2788 2626"/>
                  <a:gd name="T29" fmla="*/ T28 w 1047"/>
                  <a:gd name="T30" fmla="+- 0 939 861"/>
                  <a:gd name="T31" fmla="*/ 939 h 249"/>
                  <a:gd name="T32" fmla="+- 0 2748 2626"/>
                  <a:gd name="T33" fmla="*/ T32 w 1047"/>
                  <a:gd name="T34" fmla="+- 0 1050 861"/>
                  <a:gd name="T35" fmla="*/ 1050 h 249"/>
                  <a:gd name="T36" fmla="+- 0 2763 2626"/>
                  <a:gd name="T37" fmla="*/ T36 w 1047"/>
                  <a:gd name="T38" fmla="+- 0 1050 861"/>
                  <a:gd name="T39" fmla="*/ 1050 h 249"/>
                  <a:gd name="T40" fmla="+- 0 2797 2626"/>
                  <a:gd name="T41" fmla="*/ T40 w 1047"/>
                  <a:gd name="T42" fmla="+- 0 961 861"/>
                  <a:gd name="T43" fmla="*/ 961 h 249"/>
                  <a:gd name="T44" fmla="+- 0 2832 2626"/>
                  <a:gd name="T45" fmla="*/ T44 w 1047"/>
                  <a:gd name="T46" fmla="+- 0 961 861"/>
                  <a:gd name="T47" fmla="*/ 961 h 249"/>
                  <a:gd name="T48" fmla="+- 0 2813 2626"/>
                  <a:gd name="T49" fmla="*/ T48 w 1047"/>
                  <a:gd name="T50" fmla="+- 0 909 861"/>
                  <a:gd name="T51" fmla="*/ 909 h 249"/>
                  <a:gd name="T52" fmla="+- 0 2810 2626"/>
                  <a:gd name="T53" fmla="*/ T52 w 1047"/>
                  <a:gd name="T54" fmla="+- 0 899 861"/>
                  <a:gd name="T55" fmla="*/ 899 h 249"/>
                  <a:gd name="T56" fmla="+- 0 2810 2626"/>
                  <a:gd name="T57" fmla="*/ T56 w 1047"/>
                  <a:gd name="T58" fmla="+- 0 888 861"/>
                  <a:gd name="T59" fmla="*/ 888 h 249"/>
                  <a:gd name="T60" fmla="+- 0 2812 2626"/>
                  <a:gd name="T61" fmla="*/ T60 w 1047"/>
                  <a:gd name="T62" fmla="+- 0 885 861"/>
                  <a:gd name="T63" fmla="*/ 885 h 249"/>
                  <a:gd name="T64" fmla="+- 0 2818 2626"/>
                  <a:gd name="T65" fmla="*/ T64 w 1047"/>
                  <a:gd name="T66" fmla="+- 0 880 861"/>
                  <a:gd name="T67" fmla="*/ 880 h 249"/>
                  <a:gd name="T68" fmla="+- 0 2823 2626"/>
                  <a:gd name="T69" fmla="*/ T68 w 1047"/>
                  <a:gd name="T70" fmla="+- 0 878 861"/>
                  <a:gd name="T71"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Lst>
                <a:rect l="0" t="0" r="r" b="b"/>
                <a:pathLst>
                  <a:path w="1047" h="249">
                    <a:moveTo>
                      <a:pt x="197" y="17"/>
                    </a:moveTo>
                    <a:lnTo>
                      <a:pt x="120" y="17"/>
                    </a:lnTo>
                    <a:lnTo>
                      <a:pt x="124" y="18"/>
                    </a:lnTo>
                    <a:lnTo>
                      <a:pt x="129" y="19"/>
                    </a:lnTo>
                    <a:lnTo>
                      <a:pt x="132" y="21"/>
                    </a:lnTo>
                    <a:lnTo>
                      <a:pt x="135" y="23"/>
                    </a:lnTo>
                    <a:lnTo>
                      <a:pt x="137" y="24"/>
                    </a:lnTo>
                    <a:lnTo>
                      <a:pt x="162" y="78"/>
                    </a:lnTo>
                    <a:lnTo>
                      <a:pt x="122" y="189"/>
                    </a:lnTo>
                    <a:lnTo>
                      <a:pt x="137" y="189"/>
                    </a:lnTo>
                    <a:lnTo>
                      <a:pt x="171" y="100"/>
                    </a:lnTo>
                    <a:lnTo>
                      <a:pt x="206" y="100"/>
                    </a:lnTo>
                    <a:lnTo>
                      <a:pt x="187" y="48"/>
                    </a:lnTo>
                    <a:lnTo>
                      <a:pt x="184" y="38"/>
                    </a:lnTo>
                    <a:lnTo>
                      <a:pt x="184" y="27"/>
                    </a:lnTo>
                    <a:lnTo>
                      <a:pt x="186" y="24"/>
                    </a:lnTo>
                    <a:lnTo>
                      <a:pt x="192" y="19"/>
                    </a:lnTo>
                    <a:lnTo>
                      <a:pt x="197"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229"/>
              <p:cNvSpPr>
                <a:spLocks/>
              </p:cNvSpPr>
              <p:nvPr/>
            </p:nvSpPr>
            <p:spPr bwMode="auto">
              <a:xfrm>
                <a:off x="2626" y="861"/>
                <a:ext cx="1047" cy="249"/>
              </a:xfrm>
              <a:custGeom>
                <a:avLst/>
                <a:gdLst>
                  <a:gd name="T0" fmla="+- 0 2959 2626"/>
                  <a:gd name="T1" fmla="*/ T0 w 1047"/>
                  <a:gd name="T2" fmla="+- 0 878 861"/>
                  <a:gd name="T3" fmla="*/ 878 h 249"/>
                  <a:gd name="T4" fmla="+- 0 2900 2626"/>
                  <a:gd name="T5" fmla="*/ T4 w 1047"/>
                  <a:gd name="T6" fmla="+- 0 878 861"/>
                  <a:gd name="T7" fmla="*/ 878 h 249"/>
                  <a:gd name="T8" fmla="+- 0 2906 2626"/>
                  <a:gd name="T9" fmla="*/ T8 w 1047"/>
                  <a:gd name="T10" fmla="+- 0 879 861"/>
                  <a:gd name="T11" fmla="*/ 879 h 249"/>
                  <a:gd name="T12" fmla="+- 0 2913 2626"/>
                  <a:gd name="T13" fmla="*/ T12 w 1047"/>
                  <a:gd name="T14" fmla="+- 0 882 861"/>
                  <a:gd name="T15" fmla="*/ 882 h 249"/>
                  <a:gd name="T16" fmla="+- 0 2915 2626"/>
                  <a:gd name="T17" fmla="*/ T16 w 1047"/>
                  <a:gd name="T18" fmla="+- 0 883 861"/>
                  <a:gd name="T19" fmla="*/ 883 h 249"/>
                  <a:gd name="T20" fmla="+- 0 2919 2626"/>
                  <a:gd name="T21" fmla="*/ T20 w 1047"/>
                  <a:gd name="T22" fmla="+- 0 888 861"/>
                  <a:gd name="T23" fmla="*/ 888 h 249"/>
                  <a:gd name="T24" fmla="+- 0 2919 2626"/>
                  <a:gd name="T25" fmla="*/ T24 w 1047"/>
                  <a:gd name="T26" fmla="+- 0 890 861"/>
                  <a:gd name="T27" fmla="*/ 890 h 249"/>
                  <a:gd name="T28" fmla="+- 0 2919 2626"/>
                  <a:gd name="T29" fmla="*/ T28 w 1047"/>
                  <a:gd name="T30" fmla="+- 0 899 861"/>
                  <a:gd name="T31" fmla="*/ 899 h 249"/>
                  <a:gd name="T32" fmla="+- 0 2917 2626"/>
                  <a:gd name="T33" fmla="*/ T32 w 1047"/>
                  <a:gd name="T34" fmla="+- 0 908 861"/>
                  <a:gd name="T35" fmla="*/ 908 h 249"/>
                  <a:gd name="T36" fmla="+- 0 2911 2626"/>
                  <a:gd name="T37" fmla="*/ T36 w 1047"/>
                  <a:gd name="T38" fmla="+- 0 922 861"/>
                  <a:gd name="T39" fmla="*/ 922 h 249"/>
                  <a:gd name="T40" fmla="+- 0 2865 2626"/>
                  <a:gd name="T41" fmla="*/ T40 w 1047"/>
                  <a:gd name="T42" fmla="+- 0 1050 861"/>
                  <a:gd name="T43" fmla="*/ 1050 h 249"/>
                  <a:gd name="T44" fmla="+- 0 2881 2626"/>
                  <a:gd name="T45" fmla="*/ T44 w 1047"/>
                  <a:gd name="T46" fmla="+- 0 1050 861"/>
                  <a:gd name="T47" fmla="*/ 1050 h 249"/>
                  <a:gd name="T48" fmla="+- 0 2927 2626"/>
                  <a:gd name="T49" fmla="*/ T48 w 1047"/>
                  <a:gd name="T50" fmla="+- 0 922 861"/>
                  <a:gd name="T51" fmla="*/ 922 h 249"/>
                  <a:gd name="T52" fmla="+- 0 2932 2626"/>
                  <a:gd name="T53" fmla="*/ T52 w 1047"/>
                  <a:gd name="T54" fmla="+- 0 907 861"/>
                  <a:gd name="T55" fmla="*/ 907 h 249"/>
                  <a:gd name="T56" fmla="+- 0 2936 2626"/>
                  <a:gd name="T57" fmla="*/ T56 w 1047"/>
                  <a:gd name="T58" fmla="+- 0 898 861"/>
                  <a:gd name="T59" fmla="*/ 898 h 249"/>
                  <a:gd name="T60" fmla="+- 0 2942 2626"/>
                  <a:gd name="T61" fmla="*/ T60 w 1047"/>
                  <a:gd name="T62" fmla="+- 0 888 861"/>
                  <a:gd name="T63" fmla="*/ 888 h 249"/>
                  <a:gd name="T64" fmla="+- 0 2946 2626"/>
                  <a:gd name="T65" fmla="*/ T64 w 1047"/>
                  <a:gd name="T66" fmla="+- 0 884 861"/>
                  <a:gd name="T67" fmla="*/ 884 h 249"/>
                  <a:gd name="T68" fmla="+- 0 2954 2626"/>
                  <a:gd name="T69" fmla="*/ T68 w 1047"/>
                  <a:gd name="T70" fmla="+- 0 879 861"/>
                  <a:gd name="T71" fmla="*/ 879 h 249"/>
                  <a:gd name="T72" fmla="+- 0 2959 2626"/>
                  <a:gd name="T73" fmla="*/ T72 w 1047"/>
                  <a:gd name="T74" fmla="+- 0 878 861"/>
                  <a:gd name="T75" fmla="*/ 878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333" y="17"/>
                    </a:moveTo>
                    <a:lnTo>
                      <a:pt x="274" y="17"/>
                    </a:lnTo>
                    <a:lnTo>
                      <a:pt x="280" y="18"/>
                    </a:lnTo>
                    <a:lnTo>
                      <a:pt x="287" y="21"/>
                    </a:lnTo>
                    <a:lnTo>
                      <a:pt x="289" y="22"/>
                    </a:lnTo>
                    <a:lnTo>
                      <a:pt x="293" y="27"/>
                    </a:lnTo>
                    <a:lnTo>
                      <a:pt x="293" y="29"/>
                    </a:lnTo>
                    <a:lnTo>
                      <a:pt x="293" y="38"/>
                    </a:lnTo>
                    <a:lnTo>
                      <a:pt x="291" y="47"/>
                    </a:lnTo>
                    <a:lnTo>
                      <a:pt x="285" y="61"/>
                    </a:lnTo>
                    <a:lnTo>
                      <a:pt x="239" y="189"/>
                    </a:lnTo>
                    <a:lnTo>
                      <a:pt x="255" y="189"/>
                    </a:lnTo>
                    <a:lnTo>
                      <a:pt x="301" y="61"/>
                    </a:lnTo>
                    <a:lnTo>
                      <a:pt x="306" y="46"/>
                    </a:lnTo>
                    <a:lnTo>
                      <a:pt x="310" y="37"/>
                    </a:lnTo>
                    <a:lnTo>
                      <a:pt x="316" y="27"/>
                    </a:lnTo>
                    <a:lnTo>
                      <a:pt x="320" y="23"/>
                    </a:lnTo>
                    <a:lnTo>
                      <a:pt x="328" y="18"/>
                    </a:lnTo>
                    <a:lnTo>
                      <a:pt x="333"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228"/>
              <p:cNvSpPr>
                <a:spLocks/>
              </p:cNvSpPr>
              <p:nvPr/>
            </p:nvSpPr>
            <p:spPr bwMode="auto">
              <a:xfrm>
                <a:off x="2626" y="861"/>
                <a:ext cx="1047" cy="249"/>
              </a:xfrm>
              <a:custGeom>
                <a:avLst/>
                <a:gdLst>
                  <a:gd name="T0" fmla="+- 0 2716 2626"/>
                  <a:gd name="T1" fmla="*/ T0 w 1047"/>
                  <a:gd name="T2" fmla="+- 0 872 861"/>
                  <a:gd name="T3" fmla="*/ 872 h 249"/>
                  <a:gd name="T4" fmla="+- 0 2626 2626"/>
                  <a:gd name="T5" fmla="*/ T4 w 1047"/>
                  <a:gd name="T6" fmla="+- 0 872 861"/>
                  <a:gd name="T7" fmla="*/ 872 h 249"/>
                  <a:gd name="T8" fmla="+- 0 2626 2626"/>
                  <a:gd name="T9" fmla="*/ T8 w 1047"/>
                  <a:gd name="T10" fmla="+- 0 878 861"/>
                  <a:gd name="T11" fmla="*/ 878 h 249"/>
                  <a:gd name="T12" fmla="+- 0 2716 2626"/>
                  <a:gd name="T13" fmla="*/ T12 w 1047"/>
                  <a:gd name="T14" fmla="+- 0 878 861"/>
                  <a:gd name="T15" fmla="*/ 878 h 249"/>
                  <a:gd name="T16" fmla="+- 0 271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90" y="11"/>
                    </a:moveTo>
                    <a:lnTo>
                      <a:pt x="0" y="11"/>
                    </a:lnTo>
                    <a:lnTo>
                      <a:pt x="0" y="17"/>
                    </a:lnTo>
                    <a:lnTo>
                      <a:pt x="90" y="17"/>
                    </a:lnTo>
                    <a:lnTo>
                      <a:pt x="9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27"/>
              <p:cNvSpPr>
                <a:spLocks/>
              </p:cNvSpPr>
              <p:nvPr/>
            </p:nvSpPr>
            <p:spPr bwMode="auto">
              <a:xfrm>
                <a:off x="2626" y="861"/>
                <a:ext cx="1047" cy="249"/>
              </a:xfrm>
              <a:custGeom>
                <a:avLst/>
                <a:gdLst>
                  <a:gd name="T0" fmla="+- 0 2836 2626"/>
                  <a:gd name="T1" fmla="*/ T0 w 1047"/>
                  <a:gd name="T2" fmla="+- 0 872 861"/>
                  <a:gd name="T3" fmla="*/ 872 h 249"/>
                  <a:gd name="T4" fmla="+- 0 2741 2626"/>
                  <a:gd name="T5" fmla="*/ T4 w 1047"/>
                  <a:gd name="T6" fmla="+- 0 872 861"/>
                  <a:gd name="T7" fmla="*/ 872 h 249"/>
                  <a:gd name="T8" fmla="+- 0 2741 2626"/>
                  <a:gd name="T9" fmla="*/ T8 w 1047"/>
                  <a:gd name="T10" fmla="+- 0 878 861"/>
                  <a:gd name="T11" fmla="*/ 878 h 249"/>
                  <a:gd name="T12" fmla="+- 0 2836 2626"/>
                  <a:gd name="T13" fmla="*/ T12 w 1047"/>
                  <a:gd name="T14" fmla="+- 0 878 861"/>
                  <a:gd name="T15" fmla="*/ 878 h 249"/>
                  <a:gd name="T16" fmla="+- 0 2836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210" y="11"/>
                    </a:moveTo>
                    <a:lnTo>
                      <a:pt x="115" y="11"/>
                    </a:lnTo>
                    <a:lnTo>
                      <a:pt x="115" y="17"/>
                    </a:lnTo>
                    <a:lnTo>
                      <a:pt x="210" y="17"/>
                    </a:lnTo>
                    <a:lnTo>
                      <a:pt x="21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26"/>
              <p:cNvSpPr>
                <a:spLocks/>
              </p:cNvSpPr>
              <p:nvPr/>
            </p:nvSpPr>
            <p:spPr bwMode="auto">
              <a:xfrm>
                <a:off x="2626" y="861"/>
                <a:ext cx="1047" cy="249"/>
              </a:xfrm>
              <a:custGeom>
                <a:avLst/>
                <a:gdLst>
                  <a:gd name="T0" fmla="+- 0 2965 2626"/>
                  <a:gd name="T1" fmla="*/ T0 w 1047"/>
                  <a:gd name="T2" fmla="+- 0 872 861"/>
                  <a:gd name="T3" fmla="*/ 872 h 249"/>
                  <a:gd name="T4" fmla="+- 0 2892 2626"/>
                  <a:gd name="T5" fmla="*/ T4 w 1047"/>
                  <a:gd name="T6" fmla="+- 0 872 861"/>
                  <a:gd name="T7" fmla="*/ 872 h 249"/>
                  <a:gd name="T8" fmla="+- 0 2892 2626"/>
                  <a:gd name="T9" fmla="*/ T8 w 1047"/>
                  <a:gd name="T10" fmla="+- 0 878 861"/>
                  <a:gd name="T11" fmla="*/ 878 h 249"/>
                  <a:gd name="T12" fmla="+- 0 2965 2626"/>
                  <a:gd name="T13" fmla="*/ T12 w 1047"/>
                  <a:gd name="T14" fmla="+- 0 878 861"/>
                  <a:gd name="T15" fmla="*/ 878 h 249"/>
                  <a:gd name="T16" fmla="+- 0 2965 2626"/>
                  <a:gd name="T17" fmla="*/ T16 w 1047"/>
                  <a:gd name="T18" fmla="+- 0 872 861"/>
                  <a:gd name="T19" fmla="*/ 872 h 249"/>
                </a:gdLst>
                <a:ahLst/>
                <a:cxnLst>
                  <a:cxn ang="0">
                    <a:pos x="T1" y="T3"/>
                  </a:cxn>
                  <a:cxn ang="0">
                    <a:pos x="T5" y="T7"/>
                  </a:cxn>
                  <a:cxn ang="0">
                    <a:pos x="T9" y="T11"/>
                  </a:cxn>
                  <a:cxn ang="0">
                    <a:pos x="T13" y="T15"/>
                  </a:cxn>
                  <a:cxn ang="0">
                    <a:pos x="T17" y="T19"/>
                  </a:cxn>
                </a:cxnLst>
                <a:rect l="0" t="0" r="r" b="b"/>
                <a:pathLst>
                  <a:path w="1047" h="249">
                    <a:moveTo>
                      <a:pt x="339" y="11"/>
                    </a:moveTo>
                    <a:lnTo>
                      <a:pt x="266" y="11"/>
                    </a:lnTo>
                    <a:lnTo>
                      <a:pt x="266" y="17"/>
                    </a:lnTo>
                    <a:lnTo>
                      <a:pt x="339" y="17"/>
                    </a:lnTo>
                    <a:lnTo>
                      <a:pt x="339"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3" name="Freeform 225"/>
              <p:cNvSpPr>
                <a:spLocks/>
              </p:cNvSpPr>
              <p:nvPr/>
            </p:nvSpPr>
            <p:spPr bwMode="auto">
              <a:xfrm>
                <a:off x="2626" y="861"/>
                <a:ext cx="1047" cy="249"/>
              </a:xfrm>
              <a:custGeom>
                <a:avLst/>
                <a:gdLst>
                  <a:gd name="T0" fmla="+- 0 3058 2626"/>
                  <a:gd name="T1" fmla="*/ T0 w 1047"/>
                  <a:gd name="T2" fmla="+- 0 943 861"/>
                  <a:gd name="T3" fmla="*/ 943 h 249"/>
                  <a:gd name="T4" fmla="+- 0 3003 2626"/>
                  <a:gd name="T5" fmla="*/ T4 w 1047"/>
                  <a:gd name="T6" fmla="+- 0 966 861"/>
                  <a:gd name="T7" fmla="*/ 966 h 249"/>
                  <a:gd name="T8" fmla="+- 0 2979 2626"/>
                  <a:gd name="T9" fmla="*/ T8 w 1047"/>
                  <a:gd name="T10" fmla="+- 0 1023 861"/>
                  <a:gd name="T11" fmla="*/ 1023 h 249"/>
                  <a:gd name="T12" fmla="+- 0 2979 2626"/>
                  <a:gd name="T13" fmla="*/ T12 w 1047"/>
                  <a:gd name="T14" fmla="+- 0 1029 861"/>
                  <a:gd name="T15" fmla="*/ 1029 h 249"/>
                  <a:gd name="T16" fmla="+- 0 2980 2626"/>
                  <a:gd name="T17" fmla="*/ T16 w 1047"/>
                  <a:gd name="T18" fmla="+- 0 1042 861"/>
                  <a:gd name="T19" fmla="*/ 1042 h 249"/>
                  <a:gd name="T20" fmla="+- 0 3023 2626"/>
                  <a:gd name="T21" fmla="*/ T20 w 1047"/>
                  <a:gd name="T22" fmla="+- 0 1102 861"/>
                  <a:gd name="T23" fmla="*/ 1102 h 249"/>
                  <a:gd name="T24" fmla="+- 0 3056 2626"/>
                  <a:gd name="T25" fmla="*/ T24 w 1047"/>
                  <a:gd name="T26" fmla="+- 0 1109 861"/>
                  <a:gd name="T27" fmla="*/ 1109 h 249"/>
                  <a:gd name="T28" fmla="+- 0 3068 2626"/>
                  <a:gd name="T29" fmla="*/ T28 w 1047"/>
                  <a:gd name="T30" fmla="+- 0 1108 861"/>
                  <a:gd name="T31" fmla="*/ 1108 h 249"/>
                  <a:gd name="T32" fmla="+- 0 3078 2626"/>
                  <a:gd name="T33" fmla="*/ T32 w 1047"/>
                  <a:gd name="T34" fmla="+- 0 1106 861"/>
                  <a:gd name="T35" fmla="*/ 1106 h 249"/>
                  <a:gd name="T36" fmla="+- 0 3088 2626"/>
                  <a:gd name="T37" fmla="*/ T36 w 1047"/>
                  <a:gd name="T38" fmla="+- 0 1103 861"/>
                  <a:gd name="T39" fmla="*/ 1103 h 249"/>
                  <a:gd name="T40" fmla="+- 0 3098 2626"/>
                  <a:gd name="T41" fmla="*/ T40 w 1047"/>
                  <a:gd name="T42" fmla="+- 0 1098 861"/>
                  <a:gd name="T43" fmla="*/ 1098 h 249"/>
                  <a:gd name="T44" fmla="+- 0 3100 2626"/>
                  <a:gd name="T45" fmla="*/ T44 w 1047"/>
                  <a:gd name="T46" fmla="+- 0 1097 861"/>
                  <a:gd name="T47" fmla="*/ 1097 h 249"/>
                  <a:gd name="T48" fmla="+- 0 3064 2626"/>
                  <a:gd name="T49" fmla="*/ T48 w 1047"/>
                  <a:gd name="T50" fmla="+- 0 1097 861"/>
                  <a:gd name="T51" fmla="*/ 1097 h 249"/>
                  <a:gd name="T52" fmla="+- 0 3053 2626"/>
                  <a:gd name="T53" fmla="*/ T52 w 1047"/>
                  <a:gd name="T54" fmla="+- 0 1095 861"/>
                  <a:gd name="T55" fmla="*/ 1095 h 249"/>
                  <a:gd name="T56" fmla="+- 0 3016 2626"/>
                  <a:gd name="T57" fmla="*/ T56 w 1047"/>
                  <a:gd name="T58" fmla="+- 0 1045 861"/>
                  <a:gd name="T59" fmla="*/ 1045 h 249"/>
                  <a:gd name="T60" fmla="+- 0 3012 2626"/>
                  <a:gd name="T61" fmla="*/ T60 w 1047"/>
                  <a:gd name="T62" fmla="+- 0 999 861"/>
                  <a:gd name="T63" fmla="*/ 999 h 249"/>
                  <a:gd name="T64" fmla="+- 0 3014 2626"/>
                  <a:gd name="T65" fmla="*/ T64 w 1047"/>
                  <a:gd name="T66" fmla="+- 0 987 861"/>
                  <a:gd name="T67" fmla="*/ 987 h 249"/>
                  <a:gd name="T68" fmla="+- 0 3022 2626"/>
                  <a:gd name="T69" fmla="*/ T68 w 1047"/>
                  <a:gd name="T70" fmla="+- 0 969 861"/>
                  <a:gd name="T71" fmla="*/ 969 h 249"/>
                  <a:gd name="T72" fmla="+- 0 3027 2626"/>
                  <a:gd name="T73" fmla="*/ T72 w 1047"/>
                  <a:gd name="T74" fmla="+- 0 963 861"/>
                  <a:gd name="T75" fmla="*/ 963 h 249"/>
                  <a:gd name="T76" fmla="+- 0 3040 2626"/>
                  <a:gd name="T77" fmla="*/ T76 w 1047"/>
                  <a:gd name="T78" fmla="+- 0 956 861"/>
                  <a:gd name="T79" fmla="*/ 956 h 249"/>
                  <a:gd name="T80" fmla="+- 0 3046 2626"/>
                  <a:gd name="T81" fmla="*/ T80 w 1047"/>
                  <a:gd name="T82" fmla="+- 0 954 861"/>
                  <a:gd name="T83" fmla="*/ 954 h 249"/>
                  <a:gd name="T84" fmla="+- 0 3099 2626"/>
                  <a:gd name="T85" fmla="*/ T84 w 1047"/>
                  <a:gd name="T86" fmla="+- 0 954 861"/>
                  <a:gd name="T87" fmla="*/ 954 h 249"/>
                  <a:gd name="T88" fmla="+- 0 3092 2626"/>
                  <a:gd name="T89" fmla="*/ T88 w 1047"/>
                  <a:gd name="T90" fmla="+- 0 949 861"/>
                  <a:gd name="T91" fmla="*/ 949 h 249"/>
                  <a:gd name="T92" fmla="+- 0 3076 2626"/>
                  <a:gd name="T93" fmla="*/ T92 w 1047"/>
                  <a:gd name="T94" fmla="+- 0 944 861"/>
                  <a:gd name="T95" fmla="*/ 944 h 249"/>
                  <a:gd name="T96" fmla="+- 0 3058 2626"/>
                  <a:gd name="T97" fmla="*/ T96 w 1047"/>
                  <a:gd name="T98" fmla="+- 0 943 861"/>
                  <a:gd name="T99"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047" h="249">
                    <a:moveTo>
                      <a:pt x="432" y="82"/>
                    </a:moveTo>
                    <a:lnTo>
                      <a:pt x="377" y="105"/>
                    </a:lnTo>
                    <a:lnTo>
                      <a:pt x="353" y="162"/>
                    </a:lnTo>
                    <a:lnTo>
                      <a:pt x="353" y="168"/>
                    </a:lnTo>
                    <a:lnTo>
                      <a:pt x="354" y="181"/>
                    </a:lnTo>
                    <a:lnTo>
                      <a:pt x="397" y="241"/>
                    </a:lnTo>
                    <a:lnTo>
                      <a:pt x="430" y="248"/>
                    </a:lnTo>
                    <a:lnTo>
                      <a:pt x="442" y="247"/>
                    </a:lnTo>
                    <a:lnTo>
                      <a:pt x="452" y="245"/>
                    </a:lnTo>
                    <a:lnTo>
                      <a:pt x="462" y="242"/>
                    </a:lnTo>
                    <a:lnTo>
                      <a:pt x="472" y="237"/>
                    </a:lnTo>
                    <a:lnTo>
                      <a:pt x="474" y="236"/>
                    </a:lnTo>
                    <a:lnTo>
                      <a:pt x="438" y="236"/>
                    </a:lnTo>
                    <a:lnTo>
                      <a:pt x="427" y="234"/>
                    </a:lnTo>
                    <a:lnTo>
                      <a:pt x="390" y="184"/>
                    </a:lnTo>
                    <a:lnTo>
                      <a:pt x="386" y="138"/>
                    </a:lnTo>
                    <a:lnTo>
                      <a:pt x="388" y="126"/>
                    </a:lnTo>
                    <a:lnTo>
                      <a:pt x="396" y="108"/>
                    </a:lnTo>
                    <a:lnTo>
                      <a:pt x="401" y="102"/>
                    </a:lnTo>
                    <a:lnTo>
                      <a:pt x="414" y="95"/>
                    </a:lnTo>
                    <a:lnTo>
                      <a:pt x="420" y="93"/>
                    </a:lnTo>
                    <a:lnTo>
                      <a:pt x="473" y="93"/>
                    </a:lnTo>
                    <a:lnTo>
                      <a:pt x="466" y="88"/>
                    </a:lnTo>
                    <a:lnTo>
                      <a:pt x="450" y="83"/>
                    </a:lnTo>
                    <a:lnTo>
                      <a:pt x="43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24"/>
              <p:cNvSpPr>
                <a:spLocks/>
              </p:cNvSpPr>
              <p:nvPr/>
            </p:nvSpPr>
            <p:spPr bwMode="auto">
              <a:xfrm>
                <a:off x="2626" y="861"/>
                <a:ext cx="1047" cy="249"/>
              </a:xfrm>
              <a:custGeom>
                <a:avLst/>
                <a:gdLst>
                  <a:gd name="T0" fmla="+- 0 3099 2626"/>
                  <a:gd name="T1" fmla="*/ T0 w 1047"/>
                  <a:gd name="T2" fmla="+- 0 954 861"/>
                  <a:gd name="T3" fmla="*/ 954 h 249"/>
                  <a:gd name="T4" fmla="+- 0 3066 2626"/>
                  <a:gd name="T5" fmla="*/ T4 w 1047"/>
                  <a:gd name="T6" fmla="+- 0 954 861"/>
                  <a:gd name="T7" fmla="*/ 954 h 249"/>
                  <a:gd name="T8" fmla="+- 0 3077 2626"/>
                  <a:gd name="T9" fmla="*/ T8 w 1047"/>
                  <a:gd name="T10" fmla="+- 0 959 861"/>
                  <a:gd name="T11" fmla="*/ 959 h 249"/>
                  <a:gd name="T12" fmla="+- 0 3085 2626"/>
                  <a:gd name="T13" fmla="*/ T12 w 1047"/>
                  <a:gd name="T14" fmla="+- 0 970 861"/>
                  <a:gd name="T15" fmla="*/ 970 h 249"/>
                  <a:gd name="T16" fmla="+- 0 3094 2626"/>
                  <a:gd name="T17" fmla="*/ T16 w 1047"/>
                  <a:gd name="T18" fmla="+- 0 983 861"/>
                  <a:gd name="T19" fmla="*/ 983 h 249"/>
                  <a:gd name="T20" fmla="+- 0 3099 2626"/>
                  <a:gd name="T21" fmla="*/ T20 w 1047"/>
                  <a:gd name="T22" fmla="+- 0 999 861"/>
                  <a:gd name="T23" fmla="*/ 999 h 249"/>
                  <a:gd name="T24" fmla="+- 0 3103 2626"/>
                  <a:gd name="T25" fmla="*/ T24 w 1047"/>
                  <a:gd name="T26" fmla="+- 0 1016 861"/>
                  <a:gd name="T27" fmla="*/ 1016 h 249"/>
                  <a:gd name="T28" fmla="+- 0 3104 2626"/>
                  <a:gd name="T29" fmla="*/ T28 w 1047"/>
                  <a:gd name="T30" fmla="+- 0 1036 861"/>
                  <a:gd name="T31" fmla="*/ 1036 h 249"/>
                  <a:gd name="T32" fmla="+- 0 3103 2626"/>
                  <a:gd name="T33" fmla="*/ T32 w 1047"/>
                  <a:gd name="T34" fmla="+- 0 1051 861"/>
                  <a:gd name="T35" fmla="*/ 1051 h 249"/>
                  <a:gd name="T36" fmla="+- 0 3076 2626"/>
                  <a:gd name="T37" fmla="*/ T36 w 1047"/>
                  <a:gd name="T38" fmla="+- 0 1097 861"/>
                  <a:gd name="T39" fmla="*/ 1097 h 249"/>
                  <a:gd name="T40" fmla="+- 0 3100 2626"/>
                  <a:gd name="T41" fmla="*/ T40 w 1047"/>
                  <a:gd name="T42" fmla="+- 0 1097 861"/>
                  <a:gd name="T43" fmla="*/ 1097 h 249"/>
                  <a:gd name="T44" fmla="+- 0 3135 2626"/>
                  <a:gd name="T45" fmla="*/ T44 w 1047"/>
                  <a:gd name="T46" fmla="+- 0 1044 861"/>
                  <a:gd name="T47" fmla="*/ 1044 h 249"/>
                  <a:gd name="T48" fmla="+- 0 3138 2626"/>
                  <a:gd name="T49" fmla="*/ T48 w 1047"/>
                  <a:gd name="T50" fmla="+- 0 1023 861"/>
                  <a:gd name="T51" fmla="*/ 1023 h 249"/>
                  <a:gd name="T52" fmla="+- 0 3136 2626"/>
                  <a:gd name="T53" fmla="*/ T52 w 1047"/>
                  <a:gd name="T54" fmla="+- 0 1008 861"/>
                  <a:gd name="T55" fmla="*/ 1008 h 249"/>
                  <a:gd name="T56" fmla="+- 0 3133 2626"/>
                  <a:gd name="T57" fmla="*/ T56 w 1047"/>
                  <a:gd name="T58" fmla="+- 0 994 861"/>
                  <a:gd name="T59" fmla="*/ 994 h 249"/>
                  <a:gd name="T60" fmla="+- 0 3127 2626"/>
                  <a:gd name="T61" fmla="*/ T60 w 1047"/>
                  <a:gd name="T62" fmla="+- 0 982 861"/>
                  <a:gd name="T63" fmla="*/ 982 h 249"/>
                  <a:gd name="T64" fmla="+- 0 3118 2626"/>
                  <a:gd name="T65" fmla="*/ T64 w 1047"/>
                  <a:gd name="T66" fmla="+- 0 970 861"/>
                  <a:gd name="T67" fmla="*/ 970 h 249"/>
                  <a:gd name="T68" fmla="+- 0 3106 2626"/>
                  <a:gd name="T69" fmla="*/ T68 w 1047"/>
                  <a:gd name="T70" fmla="+- 0 958 861"/>
                  <a:gd name="T71" fmla="*/ 958 h 249"/>
                  <a:gd name="T72" fmla="+- 0 3099 2626"/>
                  <a:gd name="T73" fmla="*/ T72 w 1047"/>
                  <a:gd name="T74" fmla="+- 0 954 861"/>
                  <a:gd name="T75" fmla="*/ 954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473" y="93"/>
                    </a:moveTo>
                    <a:lnTo>
                      <a:pt x="440" y="93"/>
                    </a:lnTo>
                    <a:lnTo>
                      <a:pt x="451" y="98"/>
                    </a:lnTo>
                    <a:lnTo>
                      <a:pt x="459" y="109"/>
                    </a:lnTo>
                    <a:lnTo>
                      <a:pt x="468" y="122"/>
                    </a:lnTo>
                    <a:lnTo>
                      <a:pt x="473" y="138"/>
                    </a:lnTo>
                    <a:lnTo>
                      <a:pt x="477" y="155"/>
                    </a:lnTo>
                    <a:lnTo>
                      <a:pt x="478" y="175"/>
                    </a:lnTo>
                    <a:lnTo>
                      <a:pt x="477" y="190"/>
                    </a:lnTo>
                    <a:lnTo>
                      <a:pt x="450" y="236"/>
                    </a:lnTo>
                    <a:lnTo>
                      <a:pt x="474" y="236"/>
                    </a:lnTo>
                    <a:lnTo>
                      <a:pt x="509" y="183"/>
                    </a:lnTo>
                    <a:lnTo>
                      <a:pt x="512" y="162"/>
                    </a:lnTo>
                    <a:lnTo>
                      <a:pt x="510" y="147"/>
                    </a:lnTo>
                    <a:lnTo>
                      <a:pt x="507" y="133"/>
                    </a:lnTo>
                    <a:lnTo>
                      <a:pt x="501" y="121"/>
                    </a:lnTo>
                    <a:lnTo>
                      <a:pt x="492" y="109"/>
                    </a:lnTo>
                    <a:lnTo>
                      <a:pt x="480" y="97"/>
                    </a:lnTo>
                    <a:lnTo>
                      <a:pt x="473"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23"/>
              <p:cNvSpPr>
                <a:spLocks/>
              </p:cNvSpPr>
              <p:nvPr/>
            </p:nvSpPr>
            <p:spPr bwMode="auto">
              <a:xfrm>
                <a:off x="2626" y="861"/>
                <a:ext cx="1047" cy="249"/>
              </a:xfrm>
              <a:custGeom>
                <a:avLst/>
                <a:gdLst>
                  <a:gd name="T0" fmla="+- 0 3237 2626"/>
                  <a:gd name="T1" fmla="*/ T0 w 1047"/>
                  <a:gd name="T2" fmla="+- 0 1098 861"/>
                  <a:gd name="T3" fmla="*/ 1098 h 249"/>
                  <a:gd name="T4" fmla="+- 0 3153 2626"/>
                  <a:gd name="T5" fmla="*/ T4 w 1047"/>
                  <a:gd name="T6" fmla="+- 0 1098 861"/>
                  <a:gd name="T7" fmla="*/ 1098 h 249"/>
                  <a:gd name="T8" fmla="+- 0 3153 2626"/>
                  <a:gd name="T9" fmla="*/ T8 w 1047"/>
                  <a:gd name="T10" fmla="+- 0 1104 861"/>
                  <a:gd name="T11" fmla="*/ 1104 h 249"/>
                  <a:gd name="T12" fmla="+- 0 3237 2626"/>
                  <a:gd name="T13" fmla="*/ T12 w 1047"/>
                  <a:gd name="T14" fmla="+- 0 1104 861"/>
                  <a:gd name="T15" fmla="*/ 1104 h 249"/>
                  <a:gd name="T16" fmla="+- 0 3237 2626"/>
                  <a:gd name="T17" fmla="*/ T16 w 1047"/>
                  <a:gd name="T18" fmla="+- 0 1098 861"/>
                  <a:gd name="T19" fmla="*/ 1098 h 249"/>
                </a:gdLst>
                <a:ahLst/>
                <a:cxnLst>
                  <a:cxn ang="0">
                    <a:pos x="T1" y="T3"/>
                  </a:cxn>
                  <a:cxn ang="0">
                    <a:pos x="T5" y="T7"/>
                  </a:cxn>
                  <a:cxn ang="0">
                    <a:pos x="T9" y="T11"/>
                  </a:cxn>
                  <a:cxn ang="0">
                    <a:pos x="T13" y="T15"/>
                  </a:cxn>
                  <a:cxn ang="0">
                    <a:pos x="T17" y="T19"/>
                  </a:cxn>
                </a:cxnLst>
                <a:rect l="0" t="0" r="r" b="b"/>
                <a:pathLst>
                  <a:path w="1047" h="249">
                    <a:moveTo>
                      <a:pt x="611" y="237"/>
                    </a:moveTo>
                    <a:lnTo>
                      <a:pt x="527" y="237"/>
                    </a:lnTo>
                    <a:lnTo>
                      <a:pt x="527" y="243"/>
                    </a:lnTo>
                    <a:lnTo>
                      <a:pt x="611" y="243"/>
                    </a:lnTo>
                    <a:lnTo>
                      <a:pt x="611" y="2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22"/>
              <p:cNvSpPr>
                <a:spLocks/>
              </p:cNvSpPr>
              <p:nvPr/>
            </p:nvSpPr>
            <p:spPr bwMode="auto">
              <a:xfrm>
                <a:off x="2626" y="861"/>
                <a:ext cx="1047" cy="249"/>
              </a:xfrm>
              <a:custGeom>
                <a:avLst/>
                <a:gdLst>
                  <a:gd name="T0" fmla="+- 0 3208 2626"/>
                  <a:gd name="T1" fmla="*/ T0 w 1047"/>
                  <a:gd name="T2" fmla="+- 0 965 861"/>
                  <a:gd name="T3" fmla="*/ 965 h 249"/>
                  <a:gd name="T4" fmla="+- 0 3169 2626"/>
                  <a:gd name="T5" fmla="*/ T4 w 1047"/>
                  <a:gd name="T6" fmla="+- 0 965 861"/>
                  <a:gd name="T7" fmla="*/ 965 h 249"/>
                  <a:gd name="T8" fmla="+- 0 3171 2626"/>
                  <a:gd name="T9" fmla="*/ T8 w 1047"/>
                  <a:gd name="T10" fmla="+- 0 966 861"/>
                  <a:gd name="T11" fmla="*/ 966 h 249"/>
                  <a:gd name="T12" fmla="+- 0 3175 2626"/>
                  <a:gd name="T13" fmla="*/ T12 w 1047"/>
                  <a:gd name="T14" fmla="+- 0 969 861"/>
                  <a:gd name="T15" fmla="*/ 969 h 249"/>
                  <a:gd name="T16" fmla="+- 0 3177 2626"/>
                  <a:gd name="T17" fmla="*/ T16 w 1047"/>
                  <a:gd name="T18" fmla="+- 0 972 861"/>
                  <a:gd name="T19" fmla="*/ 972 h 249"/>
                  <a:gd name="T20" fmla="+- 0 3178 2626"/>
                  <a:gd name="T21" fmla="*/ T20 w 1047"/>
                  <a:gd name="T22" fmla="+- 0 979 861"/>
                  <a:gd name="T23" fmla="*/ 979 h 249"/>
                  <a:gd name="T24" fmla="+- 0 3179 2626"/>
                  <a:gd name="T25" fmla="*/ T24 w 1047"/>
                  <a:gd name="T26" fmla="+- 0 990 861"/>
                  <a:gd name="T27" fmla="*/ 990 h 249"/>
                  <a:gd name="T28" fmla="+- 0 3179 2626"/>
                  <a:gd name="T29" fmla="*/ T28 w 1047"/>
                  <a:gd name="T30" fmla="+- 0 1078 861"/>
                  <a:gd name="T31" fmla="*/ 1078 h 249"/>
                  <a:gd name="T32" fmla="+- 0 3161 2626"/>
                  <a:gd name="T33" fmla="*/ T32 w 1047"/>
                  <a:gd name="T34" fmla="+- 0 1098 861"/>
                  <a:gd name="T35" fmla="*/ 1098 h 249"/>
                  <a:gd name="T36" fmla="+- 0 3230 2626"/>
                  <a:gd name="T37" fmla="*/ T36 w 1047"/>
                  <a:gd name="T38" fmla="+- 0 1098 861"/>
                  <a:gd name="T39" fmla="*/ 1098 h 249"/>
                  <a:gd name="T40" fmla="+- 0 3224 2626"/>
                  <a:gd name="T41" fmla="*/ T40 w 1047"/>
                  <a:gd name="T42" fmla="+- 0 1097 861"/>
                  <a:gd name="T43" fmla="*/ 1097 h 249"/>
                  <a:gd name="T44" fmla="+- 0 3216 2626"/>
                  <a:gd name="T45" fmla="*/ T44 w 1047"/>
                  <a:gd name="T46" fmla="+- 0 1093 861"/>
                  <a:gd name="T47" fmla="*/ 1093 h 249"/>
                  <a:gd name="T48" fmla="+- 0 3213 2626"/>
                  <a:gd name="T49" fmla="*/ T48 w 1047"/>
                  <a:gd name="T50" fmla="+- 0 1090 861"/>
                  <a:gd name="T51" fmla="*/ 1090 h 249"/>
                  <a:gd name="T52" fmla="+- 0 3212 2626"/>
                  <a:gd name="T53" fmla="*/ T52 w 1047"/>
                  <a:gd name="T54" fmla="+- 0 1087 861"/>
                  <a:gd name="T55" fmla="*/ 1087 h 249"/>
                  <a:gd name="T56" fmla="+- 0 3210 2626"/>
                  <a:gd name="T57" fmla="*/ T56 w 1047"/>
                  <a:gd name="T58" fmla="+- 0 1083 861"/>
                  <a:gd name="T59" fmla="*/ 1083 h 249"/>
                  <a:gd name="T60" fmla="+- 0 3208 2626"/>
                  <a:gd name="T61" fmla="*/ T60 w 1047"/>
                  <a:gd name="T62" fmla="+- 0 1076 861"/>
                  <a:gd name="T63" fmla="*/ 1076 h 249"/>
                  <a:gd name="T64" fmla="+- 0 3208 2626"/>
                  <a:gd name="T65" fmla="*/ T64 w 1047"/>
                  <a:gd name="T66" fmla="+- 0 992 861"/>
                  <a:gd name="T67" fmla="*/ 992 h 249"/>
                  <a:gd name="T68" fmla="+- 0 3214 2626"/>
                  <a:gd name="T69" fmla="*/ T68 w 1047"/>
                  <a:gd name="T70" fmla="+- 0 982 861"/>
                  <a:gd name="T71" fmla="*/ 982 h 249"/>
                  <a:gd name="T72" fmla="+- 0 3217 2626"/>
                  <a:gd name="T73" fmla="*/ T72 w 1047"/>
                  <a:gd name="T74" fmla="+- 0 978 861"/>
                  <a:gd name="T75" fmla="*/ 978 h 249"/>
                  <a:gd name="T76" fmla="+- 0 3208 2626"/>
                  <a:gd name="T77" fmla="*/ T76 w 1047"/>
                  <a:gd name="T78" fmla="+- 0 978 861"/>
                  <a:gd name="T79" fmla="*/ 978 h 249"/>
                  <a:gd name="T80" fmla="+- 0 3208 2626"/>
                  <a:gd name="T81" fmla="*/ T80 w 1047"/>
                  <a:gd name="T82" fmla="+- 0 965 861"/>
                  <a:gd name="T83" fmla="*/ 965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047" h="249">
                    <a:moveTo>
                      <a:pt x="582" y="104"/>
                    </a:moveTo>
                    <a:lnTo>
                      <a:pt x="543" y="104"/>
                    </a:lnTo>
                    <a:lnTo>
                      <a:pt x="545" y="105"/>
                    </a:lnTo>
                    <a:lnTo>
                      <a:pt x="549" y="108"/>
                    </a:lnTo>
                    <a:lnTo>
                      <a:pt x="551" y="111"/>
                    </a:lnTo>
                    <a:lnTo>
                      <a:pt x="552" y="118"/>
                    </a:lnTo>
                    <a:lnTo>
                      <a:pt x="553" y="129"/>
                    </a:lnTo>
                    <a:lnTo>
                      <a:pt x="553" y="217"/>
                    </a:lnTo>
                    <a:lnTo>
                      <a:pt x="535" y="237"/>
                    </a:lnTo>
                    <a:lnTo>
                      <a:pt x="604" y="237"/>
                    </a:lnTo>
                    <a:lnTo>
                      <a:pt x="598" y="236"/>
                    </a:lnTo>
                    <a:lnTo>
                      <a:pt x="590" y="232"/>
                    </a:lnTo>
                    <a:lnTo>
                      <a:pt x="587" y="229"/>
                    </a:lnTo>
                    <a:lnTo>
                      <a:pt x="586" y="226"/>
                    </a:lnTo>
                    <a:lnTo>
                      <a:pt x="584" y="222"/>
                    </a:lnTo>
                    <a:lnTo>
                      <a:pt x="582" y="215"/>
                    </a:lnTo>
                    <a:lnTo>
                      <a:pt x="582" y="131"/>
                    </a:lnTo>
                    <a:lnTo>
                      <a:pt x="588" y="121"/>
                    </a:lnTo>
                    <a:lnTo>
                      <a:pt x="591" y="117"/>
                    </a:lnTo>
                    <a:lnTo>
                      <a:pt x="582" y="117"/>
                    </a:lnTo>
                    <a:lnTo>
                      <a:pt x="582" y="1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21"/>
              <p:cNvSpPr>
                <a:spLocks/>
              </p:cNvSpPr>
              <p:nvPr/>
            </p:nvSpPr>
            <p:spPr bwMode="auto">
              <a:xfrm>
                <a:off x="2626" y="861"/>
                <a:ext cx="1047" cy="249"/>
              </a:xfrm>
              <a:custGeom>
                <a:avLst/>
                <a:gdLst>
                  <a:gd name="T0" fmla="+- 0 3257 2626"/>
                  <a:gd name="T1" fmla="*/ T0 w 1047"/>
                  <a:gd name="T2" fmla="+- 0 943 861"/>
                  <a:gd name="T3" fmla="*/ 943 h 249"/>
                  <a:gd name="T4" fmla="+- 0 3251 2626"/>
                  <a:gd name="T5" fmla="*/ T4 w 1047"/>
                  <a:gd name="T6" fmla="+- 0 943 861"/>
                  <a:gd name="T7" fmla="*/ 943 h 249"/>
                  <a:gd name="T8" fmla="+- 0 3240 2626"/>
                  <a:gd name="T9" fmla="*/ T8 w 1047"/>
                  <a:gd name="T10" fmla="+- 0 945 861"/>
                  <a:gd name="T11" fmla="*/ 945 h 249"/>
                  <a:gd name="T12" fmla="+- 0 3229 2626"/>
                  <a:gd name="T13" fmla="*/ T12 w 1047"/>
                  <a:gd name="T14" fmla="+- 0 951 861"/>
                  <a:gd name="T15" fmla="*/ 951 h 249"/>
                  <a:gd name="T16" fmla="+- 0 3219 2626"/>
                  <a:gd name="T17" fmla="*/ T16 w 1047"/>
                  <a:gd name="T18" fmla="+- 0 962 861"/>
                  <a:gd name="T19" fmla="*/ 962 h 249"/>
                  <a:gd name="T20" fmla="+- 0 3208 2626"/>
                  <a:gd name="T21" fmla="*/ T20 w 1047"/>
                  <a:gd name="T22" fmla="+- 0 978 861"/>
                  <a:gd name="T23" fmla="*/ 978 h 249"/>
                  <a:gd name="T24" fmla="+- 0 3217 2626"/>
                  <a:gd name="T25" fmla="*/ T24 w 1047"/>
                  <a:gd name="T26" fmla="+- 0 978 861"/>
                  <a:gd name="T27" fmla="*/ 978 h 249"/>
                  <a:gd name="T28" fmla="+- 0 3220 2626"/>
                  <a:gd name="T29" fmla="*/ T28 w 1047"/>
                  <a:gd name="T30" fmla="+- 0 974 861"/>
                  <a:gd name="T31" fmla="*/ 974 h 249"/>
                  <a:gd name="T32" fmla="+- 0 3225 2626"/>
                  <a:gd name="T33" fmla="*/ T32 w 1047"/>
                  <a:gd name="T34" fmla="+- 0 969 861"/>
                  <a:gd name="T35" fmla="*/ 969 h 249"/>
                  <a:gd name="T36" fmla="+- 0 3228 2626"/>
                  <a:gd name="T37" fmla="*/ T36 w 1047"/>
                  <a:gd name="T38" fmla="+- 0 967 861"/>
                  <a:gd name="T39" fmla="*/ 967 h 249"/>
                  <a:gd name="T40" fmla="+- 0 3230 2626"/>
                  <a:gd name="T41" fmla="*/ T40 w 1047"/>
                  <a:gd name="T42" fmla="+- 0 966 861"/>
                  <a:gd name="T43" fmla="*/ 966 h 249"/>
                  <a:gd name="T44" fmla="+- 0 3274 2626"/>
                  <a:gd name="T45" fmla="*/ T44 w 1047"/>
                  <a:gd name="T46" fmla="+- 0 966 861"/>
                  <a:gd name="T47" fmla="*/ 966 h 249"/>
                  <a:gd name="T48" fmla="+- 0 3274 2626"/>
                  <a:gd name="T49" fmla="*/ T48 w 1047"/>
                  <a:gd name="T50" fmla="+- 0 957 861"/>
                  <a:gd name="T51" fmla="*/ 957 h 249"/>
                  <a:gd name="T52" fmla="+- 0 3272 2626"/>
                  <a:gd name="T53" fmla="*/ T52 w 1047"/>
                  <a:gd name="T54" fmla="+- 0 952 861"/>
                  <a:gd name="T55" fmla="*/ 952 h 249"/>
                  <a:gd name="T56" fmla="+- 0 3263 2626"/>
                  <a:gd name="T57" fmla="*/ T56 w 1047"/>
                  <a:gd name="T58" fmla="+- 0 945 861"/>
                  <a:gd name="T59" fmla="*/ 945 h 249"/>
                  <a:gd name="T60" fmla="+- 0 3257 2626"/>
                  <a:gd name="T61" fmla="*/ T60 w 1047"/>
                  <a:gd name="T62" fmla="+- 0 943 861"/>
                  <a:gd name="T6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631" y="82"/>
                    </a:moveTo>
                    <a:lnTo>
                      <a:pt x="625" y="82"/>
                    </a:lnTo>
                    <a:lnTo>
                      <a:pt x="614" y="84"/>
                    </a:lnTo>
                    <a:lnTo>
                      <a:pt x="603" y="90"/>
                    </a:lnTo>
                    <a:lnTo>
                      <a:pt x="593" y="101"/>
                    </a:lnTo>
                    <a:lnTo>
                      <a:pt x="582" y="117"/>
                    </a:lnTo>
                    <a:lnTo>
                      <a:pt x="591" y="117"/>
                    </a:lnTo>
                    <a:lnTo>
                      <a:pt x="594" y="113"/>
                    </a:lnTo>
                    <a:lnTo>
                      <a:pt x="599" y="108"/>
                    </a:lnTo>
                    <a:lnTo>
                      <a:pt x="602" y="106"/>
                    </a:lnTo>
                    <a:lnTo>
                      <a:pt x="604" y="105"/>
                    </a:lnTo>
                    <a:lnTo>
                      <a:pt x="648" y="105"/>
                    </a:lnTo>
                    <a:lnTo>
                      <a:pt x="648" y="96"/>
                    </a:lnTo>
                    <a:lnTo>
                      <a:pt x="646" y="91"/>
                    </a:lnTo>
                    <a:lnTo>
                      <a:pt x="637" y="84"/>
                    </a:lnTo>
                    <a:lnTo>
                      <a:pt x="631"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8" name="Freeform 220"/>
              <p:cNvSpPr>
                <a:spLocks/>
              </p:cNvSpPr>
              <p:nvPr/>
            </p:nvSpPr>
            <p:spPr bwMode="auto">
              <a:xfrm>
                <a:off x="2626" y="861"/>
                <a:ext cx="1047" cy="249"/>
              </a:xfrm>
              <a:custGeom>
                <a:avLst/>
                <a:gdLst>
                  <a:gd name="T0" fmla="+- 0 3274 2626"/>
                  <a:gd name="T1" fmla="*/ T0 w 1047"/>
                  <a:gd name="T2" fmla="+- 0 966 861"/>
                  <a:gd name="T3" fmla="*/ 966 h 249"/>
                  <a:gd name="T4" fmla="+- 0 3235 2626"/>
                  <a:gd name="T5" fmla="*/ T4 w 1047"/>
                  <a:gd name="T6" fmla="+- 0 966 861"/>
                  <a:gd name="T7" fmla="*/ 966 h 249"/>
                  <a:gd name="T8" fmla="+- 0 3239 2626"/>
                  <a:gd name="T9" fmla="*/ T8 w 1047"/>
                  <a:gd name="T10" fmla="+- 0 968 861"/>
                  <a:gd name="T11" fmla="*/ 968 h 249"/>
                  <a:gd name="T12" fmla="+- 0 3249 2626"/>
                  <a:gd name="T13" fmla="*/ T12 w 1047"/>
                  <a:gd name="T14" fmla="+- 0 976 861"/>
                  <a:gd name="T15" fmla="*/ 976 h 249"/>
                  <a:gd name="T16" fmla="+- 0 3254 2626"/>
                  <a:gd name="T17" fmla="*/ T16 w 1047"/>
                  <a:gd name="T18" fmla="+- 0 978 861"/>
                  <a:gd name="T19" fmla="*/ 978 h 249"/>
                  <a:gd name="T20" fmla="+- 0 3262 2626"/>
                  <a:gd name="T21" fmla="*/ T20 w 1047"/>
                  <a:gd name="T22" fmla="+- 0 978 861"/>
                  <a:gd name="T23" fmla="*/ 978 h 249"/>
                  <a:gd name="T24" fmla="+- 0 3266 2626"/>
                  <a:gd name="T25" fmla="*/ T24 w 1047"/>
                  <a:gd name="T26" fmla="+- 0 976 861"/>
                  <a:gd name="T27" fmla="*/ 976 h 249"/>
                  <a:gd name="T28" fmla="+- 0 3272 2626"/>
                  <a:gd name="T29" fmla="*/ T28 w 1047"/>
                  <a:gd name="T30" fmla="+- 0 970 861"/>
                  <a:gd name="T31" fmla="*/ 970 h 249"/>
                  <a:gd name="T32" fmla="+- 0 3274 2626"/>
                  <a:gd name="T33" fmla="*/ T32 w 1047"/>
                  <a:gd name="T34" fmla="+- 0 966 861"/>
                  <a:gd name="T35" fmla="*/ 966 h 249"/>
                  <a:gd name="T36" fmla="+- 0 3274 2626"/>
                  <a:gd name="T37" fmla="*/ T36 w 1047"/>
                  <a:gd name="T38" fmla="+- 0 966 861"/>
                  <a:gd name="T39" fmla="*/ 966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648" y="105"/>
                    </a:moveTo>
                    <a:lnTo>
                      <a:pt x="609" y="105"/>
                    </a:lnTo>
                    <a:lnTo>
                      <a:pt x="613" y="107"/>
                    </a:lnTo>
                    <a:lnTo>
                      <a:pt x="623" y="115"/>
                    </a:lnTo>
                    <a:lnTo>
                      <a:pt x="628" y="117"/>
                    </a:lnTo>
                    <a:lnTo>
                      <a:pt x="636" y="117"/>
                    </a:lnTo>
                    <a:lnTo>
                      <a:pt x="640" y="115"/>
                    </a:lnTo>
                    <a:lnTo>
                      <a:pt x="646" y="109"/>
                    </a:lnTo>
                    <a:lnTo>
                      <a:pt x="648" y="1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19"/>
              <p:cNvSpPr>
                <a:spLocks/>
              </p:cNvSpPr>
              <p:nvPr/>
            </p:nvSpPr>
            <p:spPr bwMode="auto">
              <a:xfrm>
                <a:off x="2626" y="861"/>
                <a:ext cx="1047" cy="249"/>
              </a:xfrm>
              <a:custGeom>
                <a:avLst/>
                <a:gdLst>
                  <a:gd name="T0" fmla="+- 0 3208 2626"/>
                  <a:gd name="T1" fmla="*/ T0 w 1047"/>
                  <a:gd name="T2" fmla="+- 0 943 861"/>
                  <a:gd name="T3" fmla="*/ 943 h 249"/>
                  <a:gd name="T4" fmla="+- 0 3201 2626"/>
                  <a:gd name="T5" fmla="*/ T4 w 1047"/>
                  <a:gd name="T6" fmla="+- 0 943 861"/>
                  <a:gd name="T7" fmla="*/ 943 h 249"/>
                  <a:gd name="T8" fmla="+- 0 3151 2626"/>
                  <a:gd name="T9" fmla="*/ T8 w 1047"/>
                  <a:gd name="T10" fmla="+- 0 962 861"/>
                  <a:gd name="T11" fmla="*/ 962 h 249"/>
                  <a:gd name="T12" fmla="+- 0 3153 2626"/>
                  <a:gd name="T13" fmla="*/ T12 w 1047"/>
                  <a:gd name="T14" fmla="+- 0 968 861"/>
                  <a:gd name="T15" fmla="*/ 968 h 249"/>
                  <a:gd name="T16" fmla="+- 0 3158 2626"/>
                  <a:gd name="T17" fmla="*/ T16 w 1047"/>
                  <a:gd name="T18" fmla="+- 0 966 861"/>
                  <a:gd name="T19" fmla="*/ 966 h 249"/>
                  <a:gd name="T20" fmla="+- 0 3162 2626"/>
                  <a:gd name="T21" fmla="*/ T20 w 1047"/>
                  <a:gd name="T22" fmla="+- 0 965 861"/>
                  <a:gd name="T23" fmla="*/ 965 h 249"/>
                  <a:gd name="T24" fmla="+- 0 3208 2626"/>
                  <a:gd name="T25" fmla="*/ T24 w 1047"/>
                  <a:gd name="T26" fmla="+- 0 965 861"/>
                  <a:gd name="T27" fmla="*/ 965 h 249"/>
                  <a:gd name="T28" fmla="+- 0 3208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582" y="82"/>
                    </a:moveTo>
                    <a:lnTo>
                      <a:pt x="575" y="82"/>
                    </a:lnTo>
                    <a:lnTo>
                      <a:pt x="525" y="101"/>
                    </a:lnTo>
                    <a:lnTo>
                      <a:pt x="527" y="107"/>
                    </a:lnTo>
                    <a:lnTo>
                      <a:pt x="532" y="105"/>
                    </a:lnTo>
                    <a:lnTo>
                      <a:pt x="536" y="104"/>
                    </a:lnTo>
                    <a:lnTo>
                      <a:pt x="582" y="104"/>
                    </a:lnTo>
                    <a:lnTo>
                      <a:pt x="582"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18"/>
              <p:cNvSpPr>
                <a:spLocks/>
              </p:cNvSpPr>
              <p:nvPr/>
            </p:nvSpPr>
            <p:spPr bwMode="auto">
              <a:xfrm>
                <a:off x="2626" y="861"/>
                <a:ext cx="1047" cy="249"/>
              </a:xfrm>
              <a:custGeom>
                <a:avLst/>
                <a:gdLst>
                  <a:gd name="T0" fmla="+- 0 3334 2626"/>
                  <a:gd name="T1" fmla="*/ T0 w 1047"/>
                  <a:gd name="T2" fmla="+- 0 883 861"/>
                  <a:gd name="T3" fmla="*/ 883 h 249"/>
                  <a:gd name="T4" fmla="+- 0 3294 2626"/>
                  <a:gd name="T5" fmla="*/ T4 w 1047"/>
                  <a:gd name="T6" fmla="+- 0 883 861"/>
                  <a:gd name="T7" fmla="*/ 883 h 249"/>
                  <a:gd name="T8" fmla="+- 0 3297 2626"/>
                  <a:gd name="T9" fmla="*/ T8 w 1047"/>
                  <a:gd name="T10" fmla="+- 0 884 861"/>
                  <a:gd name="T11" fmla="*/ 884 h 249"/>
                  <a:gd name="T12" fmla="+- 0 3300 2626"/>
                  <a:gd name="T13" fmla="*/ T12 w 1047"/>
                  <a:gd name="T14" fmla="+- 0 887 861"/>
                  <a:gd name="T15" fmla="*/ 887 h 249"/>
                  <a:gd name="T16" fmla="+- 0 3302 2626"/>
                  <a:gd name="T17" fmla="*/ T16 w 1047"/>
                  <a:gd name="T18" fmla="+- 0 890 861"/>
                  <a:gd name="T19" fmla="*/ 890 h 249"/>
                  <a:gd name="T20" fmla="+- 0 3304 2626"/>
                  <a:gd name="T21" fmla="*/ T20 w 1047"/>
                  <a:gd name="T22" fmla="+- 0 898 861"/>
                  <a:gd name="T23" fmla="*/ 898 h 249"/>
                  <a:gd name="T24" fmla="+- 0 3304 2626"/>
                  <a:gd name="T25" fmla="*/ T24 w 1047"/>
                  <a:gd name="T26" fmla="+- 0 909 861"/>
                  <a:gd name="T27" fmla="*/ 909 h 249"/>
                  <a:gd name="T28" fmla="+- 0 3304 2626"/>
                  <a:gd name="T29" fmla="*/ T28 w 1047"/>
                  <a:gd name="T30" fmla="+- 0 1079 861"/>
                  <a:gd name="T31" fmla="*/ 1079 h 249"/>
                  <a:gd name="T32" fmla="+- 0 3285 2626"/>
                  <a:gd name="T33" fmla="*/ T32 w 1047"/>
                  <a:gd name="T34" fmla="+- 0 1098 861"/>
                  <a:gd name="T35" fmla="*/ 1098 h 249"/>
                  <a:gd name="T36" fmla="+- 0 3277 2626"/>
                  <a:gd name="T37" fmla="*/ T36 w 1047"/>
                  <a:gd name="T38" fmla="+- 0 1098 861"/>
                  <a:gd name="T39" fmla="*/ 1098 h 249"/>
                  <a:gd name="T40" fmla="+- 0 3277 2626"/>
                  <a:gd name="T41" fmla="*/ T40 w 1047"/>
                  <a:gd name="T42" fmla="+- 0 1104 861"/>
                  <a:gd name="T43" fmla="*/ 1104 h 249"/>
                  <a:gd name="T44" fmla="+- 0 3360 2626"/>
                  <a:gd name="T45" fmla="*/ T44 w 1047"/>
                  <a:gd name="T46" fmla="+- 0 1104 861"/>
                  <a:gd name="T47" fmla="*/ 1104 h 249"/>
                  <a:gd name="T48" fmla="+- 0 3360 2626"/>
                  <a:gd name="T49" fmla="*/ T48 w 1047"/>
                  <a:gd name="T50" fmla="+- 0 1098 861"/>
                  <a:gd name="T51" fmla="*/ 1098 h 249"/>
                  <a:gd name="T52" fmla="+- 0 3351 2626"/>
                  <a:gd name="T53" fmla="*/ T52 w 1047"/>
                  <a:gd name="T54" fmla="+- 0 1098 861"/>
                  <a:gd name="T55" fmla="*/ 1098 h 249"/>
                  <a:gd name="T56" fmla="+- 0 3345 2626"/>
                  <a:gd name="T57" fmla="*/ T56 w 1047"/>
                  <a:gd name="T58" fmla="+- 0 1097 861"/>
                  <a:gd name="T59" fmla="*/ 1097 h 249"/>
                  <a:gd name="T60" fmla="+- 0 3340 2626"/>
                  <a:gd name="T61" fmla="*/ T60 w 1047"/>
                  <a:gd name="T62" fmla="+- 0 1094 861"/>
                  <a:gd name="T63" fmla="*/ 1094 h 249"/>
                  <a:gd name="T64" fmla="+- 0 3338 2626"/>
                  <a:gd name="T65" fmla="*/ T64 w 1047"/>
                  <a:gd name="T66" fmla="+- 0 1092 861"/>
                  <a:gd name="T67" fmla="*/ 1092 h 249"/>
                  <a:gd name="T68" fmla="+- 0 3335 2626"/>
                  <a:gd name="T69" fmla="*/ T68 w 1047"/>
                  <a:gd name="T70" fmla="+- 0 1086 861"/>
                  <a:gd name="T71" fmla="*/ 1086 h 249"/>
                  <a:gd name="T72" fmla="+- 0 3334 2626"/>
                  <a:gd name="T73" fmla="*/ T72 w 1047"/>
                  <a:gd name="T74" fmla="+- 0 1079 861"/>
                  <a:gd name="T75" fmla="*/ 1079 h 249"/>
                  <a:gd name="T76" fmla="+- 0 3334 2626"/>
                  <a:gd name="T77" fmla="*/ T76 w 1047"/>
                  <a:gd name="T78" fmla="+- 0 1017 861"/>
                  <a:gd name="T79" fmla="*/ 1017 h 249"/>
                  <a:gd name="T80" fmla="+- 0 3370 2626"/>
                  <a:gd name="T81" fmla="*/ T80 w 1047"/>
                  <a:gd name="T82" fmla="+- 0 1017 861"/>
                  <a:gd name="T83" fmla="*/ 1017 h 249"/>
                  <a:gd name="T84" fmla="+- 0 3334 2626"/>
                  <a:gd name="T85" fmla="*/ T84 w 1047"/>
                  <a:gd name="T86" fmla="+- 0 1017 861"/>
                  <a:gd name="T87" fmla="*/ 1017 h 249"/>
                  <a:gd name="T88" fmla="+- 0 3334 2626"/>
                  <a:gd name="T89" fmla="*/ T88 w 1047"/>
                  <a:gd name="T90" fmla="+- 0 883 861"/>
                  <a:gd name="T91" fmla="*/ 88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047" h="249">
                    <a:moveTo>
                      <a:pt x="708" y="22"/>
                    </a:moveTo>
                    <a:lnTo>
                      <a:pt x="668" y="22"/>
                    </a:lnTo>
                    <a:lnTo>
                      <a:pt x="671" y="23"/>
                    </a:lnTo>
                    <a:lnTo>
                      <a:pt x="674" y="26"/>
                    </a:lnTo>
                    <a:lnTo>
                      <a:pt x="676" y="29"/>
                    </a:lnTo>
                    <a:lnTo>
                      <a:pt x="678" y="37"/>
                    </a:lnTo>
                    <a:lnTo>
                      <a:pt x="678" y="48"/>
                    </a:lnTo>
                    <a:lnTo>
                      <a:pt x="678" y="218"/>
                    </a:lnTo>
                    <a:lnTo>
                      <a:pt x="659" y="237"/>
                    </a:lnTo>
                    <a:lnTo>
                      <a:pt x="651" y="237"/>
                    </a:lnTo>
                    <a:lnTo>
                      <a:pt x="651" y="243"/>
                    </a:lnTo>
                    <a:lnTo>
                      <a:pt x="734" y="243"/>
                    </a:lnTo>
                    <a:lnTo>
                      <a:pt x="734" y="237"/>
                    </a:lnTo>
                    <a:lnTo>
                      <a:pt x="725" y="237"/>
                    </a:lnTo>
                    <a:lnTo>
                      <a:pt x="719" y="236"/>
                    </a:lnTo>
                    <a:lnTo>
                      <a:pt x="714" y="233"/>
                    </a:lnTo>
                    <a:lnTo>
                      <a:pt x="712" y="231"/>
                    </a:lnTo>
                    <a:lnTo>
                      <a:pt x="709" y="225"/>
                    </a:lnTo>
                    <a:lnTo>
                      <a:pt x="708" y="218"/>
                    </a:lnTo>
                    <a:lnTo>
                      <a:pt x="708" y="156"/>
                    </a:lnTo>
                    <a:lnTo>
                      <a:pt x="744" y="156"/>
                    </a:lnTo>
                    <a:lnTo>
                      <a:pt x="708" y="156"/>
                    </a:lnTo>
                    <a:lnTo>
                      <a:pt x="708"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217"/>
              <p:cNvSpPr>
                <a:spLocks/>
              </p:cNvSpPr>
              <p:nvPr/>
            </p:nvSpPr>
            <p:spPr bwMode="auto">
              <a:xfrm>
                <a:off x="2626" y="861"/>
                <a:ext cx="1047" cy="249"/>
              </a:xfrm>
              <a:custGeom>
                <a:avLst/>
                <a:gdLst>
                  <a:gd name="T0" fmla="+- 0 3370 2626"/>
                  <a:gd name="T1" fmla="*/ T0 w 1047"/>
                  <a:gd name="T2" fmla="+- 0 1017 861"/>
                  <a:gd name="T3" fmla="*/ 1017 h 249"/>
                  <a:gd name="T4" fmla="+- 0 3334 2626"/>
                  <a:gd name="T5" fmla="*/ T4 w 1047"/>
                  <a:gd name="T6" fmla="+- 0 1017 861"/>
                  <a:gd name="T7" fmla="*/ 1017 h 249"/>
                  <a:gd name="T8" fmla="+- 0 3389 2626"/>
                  <a:gd name="T9" fmla="*/ T8 w 1047"/>
                  <a:gd name="T10" fmla="+- 0 1084 861"/>
                  <a:gd name="T11" fmla="*/ 1084 h 249"/>
                  <a:gd name="T12" fmla="+- 0 3391 2626"/>
                  <a:gd name="T13" fmla="*/ T12 w 1047"/>
                  <a:gd name="T14" fmla="+- 0 1088 861"/>
                  <a:gd name="T15" fmla="*/ 1088 h 249"/>
                  <a:gd name="T16" fmla="+- 0 3391 2626"/>
                  <a:gd name="T17" fmla="*/ T16 w 1047"/>
                  <a:gd name="T18" fmla="+- 0 1093 861"/>
                  <a:gd name="T19" fmla="*/ 1093 h 249"/>
                  <a:gd name="T20" fmla="+- 0 3391 2626"/>
                  <a:gd name="T21" fmla="*/ T20 w 1047"/>
                  <a:gd name="T22" fmla="+- 0 1095 861"/>
                  <a:gd name="T23" fmla="*/ 1095 h 249"/>
                  <a:gd name="T24" fmla="+- 0 3387 2626"/>
                  <a:gd name="T25" fmla="*/ T24 w 1047"/>
                  <a:gd name="T26" fmla="+- 0 1097 861"/>
                  <a:gd name="T27" fmla="*/ 1097 h 249"/>
                  <a:gd name="T28" fmla="+- 0 3384 2626"/>
                  <a:gd name="T29" fmla="*/ T28 w 1047"/>
                  <a:gd name="T30" fmla="+- 0 1098 861"/>
                  <a:gd name="T31" fmla="*/ 1098 h 249"/>
                  <a:gd name="T32" fmla="+- 0 3380 2626"/>
                  <a:gd name="T33" fmla="*/ T32 w 1047"/>
                  <a:gd name="T34" fmla="+- 0 1098 861"/>
                  <a:gd name="T35" fmla="*/ 1098 h 249"/>
                  <a:gd name="T36" fmla="+- 0 3380 2626"/>
                  <a:gd name="T37" fmla="*/ T36 w 1047"/>
                  <a:gd name="T38" fmla="+- 0 1104 861"/>
                  <a:gd name="T39" fmla="*/ 1104 h 249"/>
                  <a:gd name="T40" fmla="+- 0 3460 2626"/>
                  <a:gd name="T41" fmla="*/ T40 w 1047"/>
                  <a:gd name="T42" fmla="+- 0 1104 861"/>
                  <a:gd name="T43" fmla="*/ 1104 h 249"/>
                  <a:gd name="T44" fmla="+- 0 3460 2626"/>
                  <a:gd name="T45" fmla="*/ T44 w 1047"/>
                  <a:gd name="T46" fmla="+- 0 1098 861"/>
                  <a:gd name="T47" fmla="*/ 1098 h 249"/>
                  <a:gd name="T48" fmla="+- 0 3452 2626"/>
                  <a:gd name="T49" fmla="*/ T48 w 1047"/>
                  <a:gd name="T50" fmla="+- 0 1098 861"/>
                  <a:gd name="T51" fmla="*/ 1098 h 249"/>
                  <a:gd name="T52" fmla="+- 0 3447 2626"/>
                  <a:gd name="T53" fmla="*/ T52 w 1047"/>
                  <a:gd name="T54" fmla="+- 0 1097 861"/>
                  <a:gd name="T55" fmla="*/ 1097 h 249"/>
                  <a:gd name="T56" fmla="+- 0 3440 2626"/>
                  <a:gd name="T57" fmla="*/ T56 w 1047"/>
                  <a:gd name="T58" fmla="+- 0 1095 861"/>
                  <a:gd name="T59" fmla="*/ 1095 h 249"/>
                  <a:gd name="T60" fmla="+- 0 3435 2626"/>
                  <a:gd name="T61" fmla="*/ T60 w 1047"/>
                  <a:gd name="T62" fmla="+- 0 1091 861"/>
                  <a:gd name="T63" fmla="*/ 1091 h 249"/>
                  <a:gd name="T64" fmla="+- 0 3425 2626"/>
                  <a:gd name="T65" fmla="*/ T64 w 1047"/>
                  <a:gd name="T66" fmla="+- 0 1082 861"/>
                  <a:gd name="T67" fmla="*/ 1082 h 249"/>
                  <a:gd name="T68" fmla="+- 0 3417 2626"/>
                  <a:gd name="T69" fmla="*/ T68 w 1047"/>
                  <a:gd name="T70" fmla="+- 0 1073 861"/>
                  <a:gd name="T71" fmla="*/ 1073 h 249"/>
                  <a:gd name="T72" fmla="+- 0 3370 2626"/>
                  <a:gd name="T73" fmla="*/ T72 w 1047"/>
                  <a:gd name="T74" fmla="+- 0 1017 861"/>
                  <a:gd name="T75" fmla="*/ 101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Lst>
                <a:rect l="0" t="0" r="r" b="b"/>
                <a:pathLst>
                  <a:path w="1047" h="249">
                    <a:moveTo>
                      <a:pt x="744" y="156"/>
                    </a:moveTo>
                    <a:lnTo>
                      <a:pt x="708" y="156"/>
                    </a:lnTo>
                    <a:lnTo>
                      <a:pt x="763" y="223"/>
                    </a:lnTo>
                    <a:lnTo>
                      <a:pt x="765" y="227"/>
                    </a:lnTo>
                    <a:lnTo>
                      <a:pt x="765" y="232"/>
                    </a:lnTo>
                    <a:lnTo>
                      <a:pt x="765" y="234"/>
                    </a:lnTo>
                    <a:lnTo>
                      <a:pt x="761" y="236"/>
                    </a:lnTo>
                    <a:lnTo>
                      <a:pt x="758" y="237"/>
                    </a:lnTo>
                    <a:lnTo>
                      <a:pt x="754" y="237"/>
                    </a:lnTo>
                    <a:lnTo>
                      <a:pt x="754" y="243"/>
                    </a:lnTo>
                    <a:lnTo>
                      <a:pt x="834" y="243"/>
                    </a:lnTo>
                    <a:lnTo>
                      <a:pt x="834" y="237"/>
                    </a:lnTo>
                    <a:lnTo>
                      <a:pt x="826" y="237"/>
                    </a:lnTo>
                    <a:lnTo>
                      <a:pt x="821" y="236"/>
                    </a:lnTo>
                    <a:lnTo>
                      <a:pt x="814" y="234"/>
                    </a:lnTo>
                    <a:lnTo>
                      <a:pt x="809" y="230"/>
                    </a:lnTo>
                    <a:lnTo>
                      <a:pt x="799" y="221"/>
                    </a:lnTo>
                    <a:lnTo>
                      <a:pt x="791" y="212"/>
                    </a:lnTo>
                    <a:lnTo>
                      <a:pt x="744" y="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216"/>
              <p:cNvSpPr>
                <a:spLocks/>
              </p:cNvSpPr>
              <p:nvPr/>
            </p:nvSpPr>
            <p:spPr bwMode="auto">
              <a:xfrm>
                <a:off x="2626" y="861"/>
                <a:ext cx="1047" cy="249"/>
              </a:xfrm>
              <a:custGeom>
                <a:avLst/>
                <a:gdLst>
                  <a:gd name="T0" fmla="+- 0 3451 2626"/>
                  <a:gd name="T1" fmla="*/ T0 w 1047"/>
                  <a:gd name="T2" fmla="+- 0 947 861"/>
                  <a:gd name="T3" fmla="*/ 947 h 249"/>
                  <a:gd name="T4" fmla="+- 0 3380 2626"/>
                  <a:gd name="T5" fmla="*/ T4 w 1047"/>
                  <a:gd name="T6" fmla="+- 0 947 861"/>
                  <a:gd name="T7" fmla="*/ 947 h 249"/>
                  <a:gd name="T8" fmla="+- 0 3380 2626"/>
                  <a:gd name="T9" fmla="*/ T8 w 1047"/>
                  <a:gd name="T10" fmla="+- 0 953 861"/>
                  <a:gd name="T11" fmla="*/ 953 h 249"/>
                  <a:gd name="T12" fmla="+- 0 3384 2626"/>
                  <a:gd name="T13" fmla="*/ T12 w 1047"/>
                  <a:gd name="T14" fmla="+- 0 953 861"/>
                  <a:gd name="T15" fmla="*/ 953 h 249"/>
                  <a:gd name="T16" fmla="+- 0 3388 2626"/>
                  <a:gd name="T17" fmla="*/ T16 w 1047"/>
                  <a:gd name="T18" fmla="+- 0 954 861"/>
                  <a:gd name="T19" fmla="*/ 954 h 249"/>
                  <a:gd name="T20" fmla="+- 0 3392 2626"/>
                  <a:gd name="T21" fmla="*/ T20 w 1047"/>
                  <a:gd name="T22" fmla="+- 0 957 861"/>
                  <a:gd name="T23" fmla="*/ 957 h 249"/>
                  <a:gd name="T24" fmla="+- 0 3393 2626"/>
                  <a:gd name="T25" fmla="*/ T24 w 1047"/>
                  <a:gd name="T26" fmla="+- 0 959 861"/>
                  <a:gd name="T27" fmla="*/ 959 h 249"/>
                  <a:gd name="T28" fmla="+- 0 3393 2626"/>
                  <a:gd name="T29" fmla="*/ T28 w 1047"/>
                  <a:gd name="T30" fmla="+- 0 963 861"/>
                  <a:gd name="T31" fmla="*/ 963 h 249"/>
                  <a:gd name="T32" fmla="+- 0 3392 2626"/>
                  <a:gd name="T33" fmla="*/ T32 w 1047"/>
                  <a:gd name="T34" fmla="+- 0 964 861"/>
                  <a:gd name="T35" fmla="*/ 964 h 249"/>
                  <a:gd name="T36" fmla="+- 0 3390 2626"/>
                  <a:gd name="T37" fmla="*/ T36 w 1047"/>
                  <a:gd name="T38" fmla="+- 0 968 861"/>
                  <a:gd name="T39" fmla="*/ 968 h 249"/>
                  <a:gd name="T40" fmla="+- 0 3385 2626"/>
                  <a:gd name="T41" fmla="*/ T40 w 1047"/>
                  <a:gd name="T42" fmla="+- 0 973 861"/>
                  <a:gd name="T43" fmla="*/ 973 h 249"/>
                  <a:gd name="T44" fmla="+- 0 3334 2626"/>
                  <a:gd name="T45" fmla="*/ T44 w 1047"/>
                  <a:gd name="T46" fmla="+- 0 1017 861"/>
                  <a:gd name="T47" fmla="*/ 1017 h 249"/>
                  <a:gd name="T48" fmla="+- 0 3370 2626"/>
                  <a:gd name="T49" fmla="*/ T48 w 1047"/>
                  <a:gd name="T50" fmla="+- 0 1017 861"/>
                  <a:gd name="T51" fmla="*/ 1017 h 249"/>
                  <a:gd name="T52" fmla="+- 0 3413 2626"/>
                  <a:gd name="T53" fmla="*/ T52 w 1047"/>
                  <a:gd name="T54" fmla="+- 0 964 861"/>
                  <a:gd name="T55" fmla="*/ 964 h 249"/>
                  <a:gd name="T56" fmla="+- 0 3451 2626"/>
                  <a:gd name="T57" fmla="*/ T56 w 1047"/>
                  <a:gd name="T58" fmla="+- 0 953 861"/>
                  <a:gd name="T59" fmla="*/ 953 h 249"/>
                  <a:gd name="T60" fmla="+- 0 3451 2626"/>
                  <a:gd name="T61" fmla="*/ T60 w 1047"/>
                  <a:gd name="T62" fmla="+- 0 947 861"/>
                  <a:gd name="T63" fmla="*/ 947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25" y="86"/>
                    </a:moveTo>
                    <a:lnTo>
                      <a:pt x="754" y="86"/>
                    </a:lnTo>
                    <a:lnTo>
                      <a:pt x="754" y="92"/>
                    </a:lnTo>
                    <a:lnTo>
                      <a:pt x="758" y="92"/>
                    </a:lnTo>
                    <a:lnTo>
                      <a:pt x="762" y="93"/>
                    </a:lnTo>
                    <a:lnTo>
                      <a:pt x="766" y="96"/>
                    </a:lnTo>
                    <a:lnTo>
                      <a:pt x="767" y="98"/>
                    </a:lnTo>
                    <a:lnTo>
                      <a:pt x="767" y="102"/>
                    </a:lnTo>
                    <a:lnTo>
                      <a:pt x="766" y="103"/>
                    </a:lnTo>
                    <a:lnTo>
                      <a:pt x="764" y="107"/>
                    </a:lnTo>
                    <a:lnTo>
                      <a:pt x="759" y="112"/>
                    </a:lnTo>
                    <a:lnTo>
                      <a:pt x="708" y="156"/>
                    </a:lnTo>
                    <a:lnTo>
                      <a:pt x="744" y="156"/>
                    </a:lnTo>
                    <a:lnTo>
                      <a:pt x="787" y="103"/>
                    </a:lnTo>
                    <a:lnTo>
                      <a:pt x="825" y="92"/>
                    </a:lnTo>
                    <a:lnTo>
                      <a:pt x="825" y="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215"/>
              <p:cNvSpPr>
                <a:spLocks/>
              </p:cNvSpPr>
              <p:nvPr/>
            </p:nvSpPr>
            <p:spPr bwMode="auto">
              <a:xfrm>
                <a:off x="2626" y="861"/>
                <a:ext cx="1047" cy="249"/>
              </a:xfrm>
              <a:custGeom>
                <a:avLst/>
                <a:gdLst>
                  <a:gd name="T0" fmla="+- 0 3334 2626"/>
                  <a:gd name="T1" fmla="*/ T0 w 1047"/>
                  <a:gd name="T2" fmla="+- 0 861 861"/>
                  <a:gd name="T3" fmla="*/ 861 h 249"/>
                  <a:gd name="T4" fmla="+- 0 3326 2626"/>
                  <a:gd name="T5" fmla="*/ T4 w 1047"/>
                  <a:gd name="T6" fmla="+- 0 861 861"/>
                  <a:gd name="T7" fmla="*/ 861 h 249"/>
                  <a:gd name="T8" fmla="+- 0 3277 2626"/>
                  <a:gd name="T9" fmla="*/ T8 w 1047"/>
                  <a:gd name="T10" fmla="+- 0 880 861"/>
                  <a:gd name="T11" fmla="*/ 880 h 249"/>
                  <a:gd name="T12" fmla="+- 0 3280 2626"/>
                  <a:gd name="T13" fmla="*/ T12 w 1047"/>
                  <a:gd name="T14" fmla="+- 0 886 861"/>
                  <a:gd name="T15" fmla="*/ 886 h 249"/>
                  <a:gd name="T16" fmla="+- 0 3285 2626"/>
                  <a:gd name="T17" fmla="*/ T16 w 1047"/>
                  <a:gd name="T18" fmla="+- 0 884 861"/>
                  <a:gd name="T19" fmla="*/ 884 h 249"/>
                  <a:gd name="T20" fmla="+- 0 3289 2626"/>
                  <a:gd name="T21" fmla="*/ T20 w 1047"/>
                  <a:gd name="T22" fmla="+- 0 883 861"/>
                  <a:gd name="T23" fmla="*/ 883 h 249"/>
                  <a:gd name="T24" fmla="+- 0 3334 2626"/>
                  <a:gd name="T25" fmla="*/ T24 w 1047"/>
                  <a:gd name="T26" fmla="+- 0 883 861"/>
                  <a:gd name="T27" fmla="*/ 883 h 249"/>
                  <a:gd name="T28" fmla="+- 0 3334 2626"/>
                  <a:gd name="T29" fmla="*/ T28 w 1047"/>
                  <a:gd name="T30" fmla="+- 0 861 861"/>
                  <a:gd name="T31" fmla="*/ 861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708" y="0"/>
                    </a:moveTo>
                    <a:lnTo>
                      <a:pt x="700" y="0"/>
                    </a:lnTo>
                    <a:lnTo>
                      <a:pt x="651" y="19"/>
                    </a:lnTo>
                    <a:lnTo>
                      <a:pt x="654" y="25"/>
                    </a:lnTo>
                    <a:lnTo>
                      <a:pt x="659" y="23"/>
                    </a:lnTo>
                    <a:lnTo>
                      <a:pt x="663" y="22"/>
                    </a:lnTo>
                    <a:lnTo>
                      <a:pt x="708" y="22"/>
                    </a:lnTo>
                    <a:lnTo>
                      <a:pt x="7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4" name="Freeform 214"/>
              <p:cNvSpPr>
                <a:spLocks/>
              </p:cNvSpPr>
              <p:nvPr/>
            </p:nvSpPr>
            <p:spPr bwMode="auto">
              <a:xfrm>
                <a:off x="2626" y="861"/>
                <a:ext cx="1047" cy="249"/>
              </a:xfrm>
              <a:custGeom>
                <a:avLst/>
                <a:gdLst>
                  <a:gd name="T0" fmla="+- 0 3559 2626"/>
                  <a:gd name="T1" fmla="*/ T0 w 1047"/>
                  <a:gd name="T2" fmla="+- 0 1102 861"/>
                  <a:gd name="T3" fmla="*/ 1102 h 249"/>
                  <a:gd name="T4" fmla="+- 0 3490 2626"/>
                  <a:gd name="T5" fmla="*/ T4 w 1047"/>
                  <a:gd name="T6" fmla="+- 0 1102 861"/>
                  <a:gd name="T7" fmla="*/ 1102 h 249"/>
                  <a:gd name="T8" fmla="+- 0 3493 2626"/>
                  <a:gd name="T9" fmla="*/ T8 w 1047"/>
                  <a:gd name="T10" fmla="+- 0 1102 861"/>
                  <a:gd name="T11" fmla="*/ 1102 h 249"/>
                  <a:gd name="T12" fmla="+- 0 3497 2626"/>
                  <a:gd name="T13" fmla="*/ T12 w 1047"/>
                  <a:gd name="T14" fmla="+- 0 1104 861"/>
                  <a:gd name="T15" fmla="*/ 1104 h 249"/>
                  <a:gd name="T16" fmla="+- 0 3510 2626"/>
                  <a:gd name="T17" fmla="*/ T16 w 1047"/>
                  <a:gd name="T18" fmla="+- 0 1107 861"/>
                  <a:gd name="T19" fmla="*/ 1107 h 249"/>
                  <a:gd name="T20" fmla="+- 0 3521 2626"/>
                  <a:gd name="T21" fmla="*/ T20 w 1047"/>
                  <a:gd name="T22" fmla="+- 0 1109 861"/>
                  <a:gd name="T23" fmla="*/ 1109 h 249"/>
                  <a:gd name="T24" fmla="+- 0 3531 2626"/>
                  <a:gd name="T25" fmla="*/ T24 w 1047"/>
                  <a:gd name="T26" fmla="+- 0 1109 861"/>
                  <a:gd name="T27" fmla="*/ 1109 h 249"/>
                  <a:gd name="T28" fmla="+- 0 3542 2626"/>
                  <a:gd name="T29" fmla="*/ T28 w 1047"/>
                  <a:gd name="T30" fmla="+- 0 1108 861"/>
                  <a:gd name="T31" fmla="*/ 1108 h 249"/>
                  <a:gd name="T32" fmla="+- 0 3551 2626"/>
                  <a:gd name="T33" fmla="*/ T32 w 1047"/>
                  <a:gd name="T34" fmla="+- 0 1106 861"/>
                  <a:gd name="T35" fmla="*/ 1106 h 249"/>
                  <a:gd name="T36" fmla="+- 0 3559 2626"/>
                  <a:gd name="T37" fmla="*/ T36 w 1047"/>
                  <a:gd name="T38" fmla="+- 0 1102 861"/>
                  <a:gd name="T39" fmla="*/ 110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Lst>
                <a:rect l="0" t="0" r="r" b="b"/>
                <a:pathLst>
                  <a:path w="1047" h="249">
                    <a:moveTo>
                      <a:pt x="933" y="241"/>
                    </a:moveTo>
                    <a:lnTo>
                      <a:pt x="864" y="241"/>
                    </a:lnTo>
                    <a:lnTo>
                      <a:pt x="867" y="241"/>
                    </a:lnTo>
                    <a:lnTo>
                      <a:pt x="871" y="243"/>
                    </a:lnTo>
                    <a:lnTo>
                      <a:pt x="884" y="246"/>
                    </a:lnTo>
                    <a:lnTo>
                      <a:pt x="895" y="248"/>
                    </a:lnTo>
                    <a:lnTo>
                      <a:pt x="905" y="248"/>
                    </a:lnTo>
                    <a:lnTo>
                      <a:pt x="916" y="247"/>
                    </a:lnTo>
                    <a:lnTo>
                      <a:pt x="925" y="245"/>
                    </a:lnTo>
                    <a:lnTo>
                      <a:pt x="933" y="2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5" name="Freeform 213"/>
              <p:cNvSpPr>
                <a:spLocks/>
              </p:cNvSpPr>
              <p:nvPr/>
            </p:nvSpPr>
            <p:spPr bwMode="auto">
              <a:xfrm>
                <a:off x="2626" y="861"/>
                <a:ext cx="1047" cy="249"/>
              </a:xfrm>
              <a:custGeom>
                <a:avLst/>
                <a:gdLst>
                  <a:gd name="T0" fmla="+- 0 3481 2626"/>
                  <a:gd name="T1" fmla="*/ T0 w 1047"/>
                  <a:gd name="T2" fmla="+- 0 1050 861"/>
                  <a:gd name="T3" fmla="*/ 1050 h 249"/>
                  <a:gd name="T4" fmla="+- 0 3475 2626"/>
                  <a:gd name="T5" fmla="*/ T4 w 1047"/>
                  <a:gd name="T6" fmla="+- 0 1050 861"/>
                  <a:gd name="T7" fmla="*/ 1050 h 249"/>
                  <a:gd name="T8" fmla="+- 0 3475 2626"/>
                  <a:gd name="T9" fmla="*/ T8 w 1047"/>
                  <a:gd name="T10" fmla="+- 0 1106 861"/>
                  <a:gd name="T11" fmla="*/ 1106 h 249"/>
                  <a:gd name="T12" fmla="+- 0 3481 2626"/>
                  <a:gd name="T13" fmla="*/ T12 w 1047"/>
                  <a:gd name="T14" fmla="+- 0 1106 861"/>
                  <a:gd name="T15" fmla="*/ 1106 h 249"/>
                  <a:gd name="T16" fmla="+- 0 3482 2626"/>
                  <a:gd name="T17" fmla="*/ T16 w 1047"/>
                  <a:gd name="T18" fmla="+- 0 1103 861"/>
                  <a:gd name="T19" fmla="*/ 1103 h 249"/>
                  <a:gd name="T20" fmla="+- 0 3484 2626"/>
                  <a:gd name="T21" fmla="*/ T20 w 1047"/>
                  <a:gd name="T22" fmla="+- 0 1102 861"/>
                  <a:gd name="T23" fmla="*/ 1102 h 249"/>
                  <a:gd name="T24" fmla="+- 0 3559 2626"/>
                  <a:gd name="T25" fmla="*/ T24 w 1047"/>
                  <a:gd name="T26" fmla="+- 0 1102 861"/>
                  <a:gd name="T27" fmla="*/ 1102 h 249"/>
                  <a:gd name="T28" fmla="+- 0 3561 2626"/>
                  <a:gd name="T29" fmla="*/ T28 w 1047"/>
                  <a:gd name="T30" fmla="+- 0 1101 861"/>
                  <a:gd name="T31" fmla="*/ 1101 h 249"/>
                  <a:gd name="T32" fmla="+- 0 3565 2626"/>
                  <a:gd name="T33" fmla="*/ T32 w 1047"/>
                  <a:gd name="T34" fmla="+- 0 1099 861"/>
                  <a:gd name="T35" fmla="*/ 1099 h 249"/>
                  <a:gd name="T36" fmla="+- 0 3520 2626"/>
                  <a:gd name="T37" fmla="*/ T36 w 1047"/>
                  <a:gd name="T38" fmla="+- 0 1099 861"/>
                  <a:gd name="T39" fmla="*/ 1099 h 249"/>
                  <a:gd name="T40" fmla="+- 0 3509 2626"/>
                  <a:gd name="T41" fmla="*/ T40 w 1047"/>
                  <a:gd name="T42" fmla="+- 0 1095 861"/>
                  <a:gd name="T43" fmla="*/ 1095 h 249"/>
                  <a:gd name="T44" fmla="+- 0 3500 2626"/>
                  <a:gd name="T45" fmla="*/ T44 w 1047"/>
                  <a:gd name="T46" fmla="+- 0 1087 861"/>
                  <a:gd name="T47" fmla="*/ 1087 h 249"/>
                  <a:gd name="T48" fmla="+- 0 3493 2626"/>
                  <a:gd name="T49" fmla="*/ T48 w 1047"/>
                  <a:gd name="T50" fmla="+- 0 1080 861"/>
                  <a:gd name="T51" fmla="*/ 1080 h 249"/>
                  <a:gd name="T52" fmla="+- 0 3488 2626"/>
                  <a:gd name="T53" fmla="*/ T52 w 1047"/>
                  <a:gd name="T54" fmla="+- 0 1071 861"/>
                  <a:gd name="T55" fmla="*/ 1071 h 249"/>
                  <a:gd name="T56" fmla="+- 0 3484 2626"/>
                  <a:gd name="T57" fmla="*/ T56 w 1047"/>
                  <a:gd name="T58" fmla="+- 0 1062 861"/>
                  <a:gd name="T59" fmla="*/ 1062 h 249"/>
                  <a:gd name="T60" fmla="+- 0 3481 2626"/>
                  <a:gd name="T61" fmla="*/ T60 w 1047"/>
                  <a:gd name="T62" fmla="+- 0 1050 861"/>
                  <a:gd name="T63" fmla="*/ 1050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1047" h="249">
                    <a:moveTo>
                      <a:pt x="855" y="189"/>
                    </a:moveTo>
                    <a:lnTo>
                      <a:pt x="849" y="189"/>
                    </a:lnTo>
                    <a:lnTo>
                      <a:pt x="849" y="245"/>
                    </a:lnTo>
                    <a:lnTo>
                      <a:pt x="855" y="245"/>
                    </a:lnTo>
                    <a:lnTo>
                      <a:pt x="856" y="242"/>
                    </a:lnTo>
                    <a:lnTo>
                      <a:pt x="858" y="241"/>
                    </a:lnTo>
                    <a:lnTo>
                      <a:pt x="933" y="241"/>
                    </a:lnTo>
                    <a:lnTo>
                      <a:pt x="935" y="240"/>
                    </a:lnTo>
                    <a:lnTo>
                      <a:pt x="939" y="238"/>
                    </a:lnTo>
                    <a:lnTo>
                      <a:pt x="894" y="238"/>
                    </a:lnTo>
                    <a:lnTo>
                      <a:pt x="883" y="234"/>
                    </a:lnTo>
                    <a:lnTo>
                      <a:pt x="874" y="226"/>
                    </a:lnTo>
                    <a:lnTo>
                      <a:pt x="867" y="219"/>
                    </a:lnTo>
                    <a:lnTo>
                      <a:pt x="862" y="210"/>
                    </a:lnTo>
                    <a:lnTo>
                      <a:pt x="858" y="201"/>
                    </a:lnTo>
                    <a:lnTo>
                      <a:pt x="855" y="1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212"/>
              <p:cNvSpPr>
                <a:spLocks/>
              </p:cNvSpPr>
              <p:nvPr/>
            </p:nvSpPr>
            <p:spPr bwMode="auto">
              <a:xfrm>
                <a:off x="2626" y="861"/>
                <a:ext cx="1047" cy="249"/>
              </a:xfrm>
              <a:custGeom>
                <a:avLst/>
                <a:gdLst>
                  <a:gd name="T0" fmla="+- 0 3530 2626"/>
                  <a:gd name="T1" fmla="*/ T0 w 1047"/>
                  <a:gd name="T2" fmla="+- 0 943 861"/>
                  <a:gd name="T3" fmla="*/ 943 h 249"/>
                  <a:gd name="T4" fmla="+- 0 3509 2626"/>
                  <a:gd name="T5" fmla="*/ T4 w 1047"/>
                  <a:gd name="T6" fmla="+- 0 943 861"/>
                  <a:gd name="T7" fmla="*/ 943 h 249"/>
                  <a:gd name="T8" fmla="+- 0 3497 2626"/>
                  <a:gd name="T9" fmla="*/ T8 w 1047"/>
                  <a:gd name="T10" fmla="+- 0 947 861"/>
                  <a:gd name="T11" fmla="*/ 947 h 249"/>
                  <a:gd name="T12" fmla="+- 0 3479 2626"/>
                  <a:gd name="T13" fmla="*/ T12 w 1047"/>
                  <a:gd name="T14" fmla="+- 0 964 861"/>
                  <a:gd name="T15" fmla="*/ 964 h 249"/>
                  <a:gd name="T16" fmla="+- 0 3474 2626"/>
                  <a:gd name="T17" fmla="*/ T16 w 1047"/>
                  <a:gd name="T18" fmla="+- 0 975 861"/>
                  <a:gd name="T19" fmla="*/ 975 h 249"/>
                  <a:gd name="T20" fmla="+- 0 3474 2626"/>
                  <a:gd name="T21" fmla="*/ T20 w 1047"/>
                  <a:gd name="T22" fmla="+- 0 998 861"/>
                  <a:gd name="T23" fmla="*/ 998 h 249"/>
                  <a:gd name="T24" fmla="+- 0 3528 2626"/>
                  <a:gd name="T25" fmla="*/ T24 w 1047"/>
                  <a:gd name="T26" fmla="+- 0 1041 861"/>
                  <a:gd name="T27" fmla="*/ 1041 h 249"/>
                  <a:gd name="T28" fmla="+- 0 3538 2626"/>
                  <a:gd name="T29" fmla="*/ T28 w 1047"/>
                  <a:gd name="T30" fmla="+- 0 1046 861"/>
                  <a:gd name="T31" fmla="*/ 1046 h 249"/>
                  <a:gd name="T32" fmla="+- 0 3546 2626"/>
                  <a:gd name="T33" fmla="*/ T32 w 1047"/>
                  <a:gd name="T34" fmla="+- 0 1051 861"/>
                  <a:gd name="T35" fmla="*/ 1051 h 249"/>
                  <a:gd name="T36" fmla="+- 0 3551 2626"/>
                  <a:gd name="T37" fmla="*/ T36 w 1047"/>
                  <a:gd name="T38" fmla="+- 0 1055 861"/>
                  <a:gd name="T39" fmla="*/ 1055 h 249"/>
                  <a:gd name="T40" fmla="+- 0 3557 2626"/>
                  <a:gd name="T41" fmla="*/ T40 w 1047"/>
                  <a:gd name="T42" fmla="+- 0 1061 861"/>
                  <a:gd name="T43" fmla="*/ 1061 h 249"/>
                  <a:gd name="T44" fmla="+- 0 3560 2626"/>
                  <a:gd name="T45" fmla="*/ T44 w 1047"/>
                  <a:gd name="T46" fmla="+- 0 1067 861"/>
                  <a:gd name="T47" fmla="*/ 1067 h 249"/>
                  <a:gd name="T48" fmla="+- 0 3560 2626"/>
                  <a:gd name="T49" fmla="*/ T48 w 1047"/>
                  <a:gd name="T50" fmla="+- 0 1082 861"/>
                  <a:gd name="T51" fmla="*/ 1082 h 249"/>
                  <a:gd name="T52" fmla="+- 0 3557 2626"/>
                  <a:gd name="T53" fmla="*/ T52 w 1047"/>
                  <a:gd name="T54" fmla="+- 0 1087 861"/>
                  <a:gd name="T55" fmla="*/ 1087 h 249"/>
                  <a:gd name="T56" fmla="+- 0 3547 2626"/>
                  <a:gd name="T57" fmla="*/ T56 w 1047"/>
                  <a:gd name="T58" fmla="+- 0 1096 861"/>
                  <a:gd name="T59" fmla="*/ 1096 h 249"/>
                  <a:gd name="T60" fmla="+- 0 3540 2626"/>
                  <a:gd name="T61" fmla="*/ T60 w 1047"/>
                  <a:gd name="T62" fmla="+- 0 1099 861"/>
                  <a:gd name="T63" fmla="*/ 1099 h 249"/>
                  <a:gd name="T64" fmla="+- 0 3565 2626"/>
                  <a:gd name="T65" fmla="*/ T64 w 1047"/>
                  <a:gd name="T66" fmla="+- 0 1099 861"/>
                  <a:gd name="T67" fmla="*/ 1099 h 249"/>
                  <a:gd name="T68" fmla="+- 0 3569 2626"/>
                  <a:gd name="T69" fmla="*/ T68 w 1047"/>
                  <a:gd name="T70" fmla="+- 0 1096 861"/>
                  <a:gd name="T71" fmla="*/ 1096 h 249"/>
                  <a:gd name="T72" fmla="+- 0 3581 2626"/>
                  <a:gd name="T73" fmla="*/ T72 w 1047"/>
                  <a:gd name="T74" fmla="+- 0 1087 861"/>
                  <a:gd name="T75" fmla="*/ 1087 h 249"/>
                  <a:gd name="T76" fmla="+- 0 3586 2626"/>
                  <a:gd name="T77" fmla="*/ T76 w 1047"/>
                  <a:gd name="T78" fmla="+- 0 1075 861"/>
                  <a:gd name="T79" fmla="*/ 1075 h 249"/>
                  <a:gd name="T80" fmla="+- 0 3586 2626"/>
                  <a:gd name="T81" fmla="*/ T80 w 1047"/>
                  <a:gd name="T82" fmla="+- 0 1061 861"/>
                  <a:gd name="T83" fmla="*/ 1061 h 249"/>
                  <a:gd name="T84" fmla="+- 0 3512 2626"/>
                  <a:gd name="T85" fmla="*/ T84 w 1047"/>
                  <a:gd name="T86" fmla="+- 0 999 861"/>
                  <a:gd name="T87" fmla="*/ 999 h 249"/>
                  <a:gd name="T88" fmla="+- 0 3505 2626"/>
                  <a:gd name="T89" fmla="*/ T88 w 1047"/>
                  <a:gd name="T90" fmla="+- 0 994 861"/>
                  <a:gd name="T91" fmla="*/ 994 h 249"/>
                  <a:gd name="T92" fmla="+- 0 3501 2626"/>
                  <a:gd name="T93" fmla="*/ T92 w 1047"/>
                  <a:gd name="T94" fmla="+- 0 990 861"/>
                  <a:gd name="T95" fmla="*/ 990 h 249"/>
                  <a:gd name="T96" fmla="+- 0 3497 2626"/>
                  <a:gd name="T97" fmla="*/ T96 w 1047"/>
                  <a:gd name="T98" fmla="+- 0 985 861"/>
                  <a:gd name="T99" fmla="*/ 985 h 249"/>
                  <a:gd name="T100" fmla="+- 0 3495 2626"/>
                  <a:gd name="T101" fmla="*/ T100 w 1047"/>
                  <a:gd name="T102" fmla="+- 0 979 861"/>
                  <a:gd name="T103" fmla="*/ 979 h 249"/>
                  <a:gd name="T104" fmla="+- 0 3495 2626"/>
                  <a:gd name="T105" fmla="*/ T104 w 1047"/>
                  <a:gd name="T106" fmla="+- 0 968 861"/>
                  <a:gd name="T107" fmla="*/ 968 h 249"/>
                  <a:gd name="T108" fmla="+- 0 3498 2626"/>
                  <a:gd name="T109" fmla="*/ T108 w 1047"/>
                  <a:gd name="T110" fmla="+- 0 963 861"/>
                  <a:gd name="T111" fmla="*/ 963 h 249"/>
                  <a:gd name="T112" fmla="+- 0 3508 2626"/>
                  <a:gd name="T113" fmla="*/ T112 w 1047"/>
                  <a:gd name="T114" fmla="+- 0 955 861"/>
                  <a:gd name="T115" fmla="*/ 955 h 249"/>
                  <a:gd name="T116" fmla="+- 0 3515 2626"/>
                  <a:gd name="T117" fmla="*/ T116 w 1047"/>
                  <a:gd name="T118" fmla="+- 0 953 861"/>
                  <a:gd name="T119" fmla="*/ 953 h 249"/>
                  <a:gd name="T120" fmla="+- 0 3574 2626"/>
                  <a:gd name="T121" fmla="*/ T120 w 1047"/>
                  <a:gd name="T122" fmla="+- 0 953 861"/>
                  <a:gd name="T123" fmla="*/ 953 h 249"/>
                  <a:gd name="T124" fmla="+- 0 3574 2626"/>
                  <a:gd name="T125" fmla="*/ T124 w 1047"/>
                  <a:gd name="T126" fmla="+- 0 949 861"/>
                  <a:gd name="T127" fmla="*/ 949 h 249"/>
                  <a:gd name="T128" fmla="+- 0 3558 2626"/>
                  <a:gd name="T129" fmla="*/ T128 w 1047"/>
                  <a:gd name="T130" fmla="+- 0 949 861"/>
                  <a:gd name="T131" fmla="*/ 949 h 249"/>
                  <a:gd name="T132" fmla="+- 0 3554 2626"/>
                  <a:gd name="T133" fmla="*/ T132 w 1047"/>
                  <a:gd name="T134" fmla="+- 0 948 861"/>
                  <a:gd name="T135" fmla="*/ 948 h 249"/>
                  <a:gd name="T136" fmla="+- 0 3538 2626"/>
                  <a:gd name="T137" fmla="*/ T136 w 1047"/>
                  <a:gd name="T138" fmla="+- 0 944 861"/>
                  <a:gd name="T139" fmla="*/ 944 h 249"/>
                  <a:gd name="T140" fmla="+- 0 3530 2626"/>
                  <a:gd name="T141" fmla="*/ T140 w 1047"/>
                  <a:gd name="T142" fmla="+- 0 943 861"/>
                  <a:gd name="T143" fmla="*/ 943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1047" h="249">
                    <a:moveTo>
                      <a:pt x="904" y="82"/>
                    </a:moveTo>
                    <a:lnTo>
                      <a:pt x="883" y="82"/>
                    </a:lnTo>
                    <a:lnTo>
                      <a:pt x="871" y="86"/>
                    </a:lnTo>
                    <a:lnTo>
                      <a:pt x="853" y="103"/>
                    </a:lnTo>
                    <a:lnTo>
                      <a:pt x="848" y="114"/>
                    </a:lnTo>
                    <a:lnTo>
                      <a:pt x="848" y="137"/>
                    </a:lnTo>
                    <a:lnTo>
                      <a:pt x="902" y="180"/>
                    </a:lnTo>
                    <a:lnTo>
                      <a:pt x="912" y="185"/>
                    </a:lnTo>
                    <a:lnTo>
                      <a:pt x="920" y="190"/>
                    </a:lnTo>
                    <a:lnTo>
                      <a:pt x="925" y="194"/>
                    </a:lnTo>
                    <a:lnTo>
                      <a:pt x="931" y="200"/>
                    </a:lnTo>
                    <a:lnTo>
                      <a:pt x="934" y="206"/>
                    </a:lnTo>
                    <a:lnTo>
                      <a:pt x="934" y="221"/>
                    </a:lnTo>
                    <a:lnTo>
                      <a:pt x="931" y="226"/>
                    </a:lnTo>
                    <a:lnTo>
                      <a:pt x="921" y="235"/>
                    </a:lnTo>
                    <a:lnTo>
                      <a:pt x="914" y="238"/>
                    </a:lnTo>
                    <a:lnTo>
                      <a:pt x="939" y="238"/>
                    </a:lnTo>
                    <a:lnTo>
                      <a:pt x="943" y="235"/>
                    </a:lnTo>
                    <a:lnTo>
                      <a:pt x="955" y="226"/>
                    </a:lnTo>
                    <a:lnTo>
                      <a:pt x="960" y="214"/>
                    </a:lnTo>
                    <a:lnTo>
                      <a:pt x="960" y="200"/>
                    </a:lnTo>
                    <a:lnTo>
                      <a:pt x="886" y="138"/>
                    </a:lnTo>
                    <a:lnTo>
                      <a:pt x="879" y="133"/>
                    </a:lnTo>
                    <a:lnTo>
                      <a:pt x="875" y="129"/>
                    </a:lnTo>
                    <a:lnTo>
                      <a:pt x="871" y="124"/>
                    </a:lnTo>
                    <a:lnTo>
                      <a:pt x="869" y="118"/>
                    </a:lnTo>
                    <a:lnTo>
                      <a:pt x="869" y="107"/>
                    </a:lnTo>
                    <a:lnTo>
                      <a:pt x="872" y="102"/>
                    </a:lnTo>
                    <a:lnTo>
                      <a:pt x="882" y="94"/>
                    </a:lnTo>
                    <a:lnTo>
                      <a:pt x="889" y="92"/>
                    </a:lnTo>
                    <a:lnTo>
                      <a:pt x="948" y="92"/>
                    </a:lnTo>
                    <a:lnTo>
                      <a:pt x="948" y="88"/>
                    </a:lnTo>
                    <a:lnTo>
                      <a:pt x="932" y="88"/>
                    </a:lnTo>
                    <a:lnTo>
                      <a:pt x="928" y="87"/>
                    </a:lnTo>
                    <a:lnTo>
                      <a:pt x="912" y="83"/>
                    </a:lnTo>
                    <a:lnTo>
                      <a:pt x="904"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7" name="Freeform 211"/>
              <p:cNvSpPr>
                <a:spLocks/>
              </p:cNvSpPr>
              <p:nvPr/>
            </p:nvSpPr>
            <p:spPr bwMode="auto">
              <a:xfrm>
                <a:off x="2626" y="861"/>
                <a:ext cx="1047" cy="249"/>
              </a:xfrm>
              <a:custGeom>
                <a:avLst/>
                <a:gdLst>
                  <a:gd name="T0" fmla="+- 0 3574 2626"/>
                  <a:gd name="T1" fmla="*/ T0 w 1047"/>
                  <a:gd name="T2" fmla="+- 0 953 861"/>
                  <a:gd name="T3" fmla="*/ 953 h 249"/>
                  <a:gd name="T4" fmla="+- 0 3534 2626"/>
                  <a:gd name="T5" fmla="*/ T4 w 1047"/>
                  <a:gd name="T6" fmla="+- 0 953 861"/>
                  <a:gd name="T7" fmla="*/ 953 h 249"/>
                  <a:gd name="T8" fmla="+- 0 3543 2626"/>
                  <a:gd name="T9" fmla="*/ T8 w 1047"/>
                  <a:gd name="T10" fmla="+- 0 956 861"/>
                  <a:gd name="T11" fmla="*/ 956 h 249"/>
                  <a:gd name="T12" fmla="+- 0 3558 2626"/>
                  <a:gd name="T13" fmla="*/ T12 w 1047"/>
                  <a:gd name="T14" fmla="+- 0 968 861"/>
                  <a:gd name="T15" fmla="*/ 968 h 249"/>
                  <a:gd name="T16" fmla="+- 0 3563 2626"/>
                  <a:gd name="T17" fmla="*/ T16 w 1047"/>
                  <a:gd name="T18" fmla="+- 0 979 861"/>
                  <a:gd name="T19" fmla="*/ 979 h 249"/>
                  <a:gd name="T20" fmla="+- 0 3568 2626"/>
                  <a:gd name="T21" fmla="*/ T20 w 1047"/>
                  <a:gd name="T22" fmla="+- 0 996 861"/>
                  <a:gd name="T23" fmla="*/ 996 h 249"/>
                  <a:gd name="T24" fmla="+- 0 3574 2626"/>
                  <a:gd name="T25" fmla="*/ T24 w 1047"/>
                  <a:gd name="T26" fmla="+- 0 996 861"/>
                  <a:gd name="T27" fmla="*/ 996 h 249"/>
                  <a:gd name="T28" fmla="+- 0 3574 2626"/>
                  <a:gd name="T29" fmla="*/ T28 w 1047"/>
                  <a:gd name="T30" fmla="+- 0 953 861"/>
                  <a:gd name="T31" fmla="*/ 95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92"/>
                    </a:moveTo>
                    <a:lnTo>
                      <a:pt x="908" y="92"/>
                    </a:lnTo>
                    <a:lnTo>
                      <a:pt x="917" y="95"/>
                    </a:lnTo>
                    <a:lnTo>
                      <a:pt x="932" y="107"/>
                    </a:lnTo>
                    <a:lnTo>
                      <a:pt x="937" y="118"/>
                    </a:lnTo>
                    <a:lnTo>
                      <a:pt x="942" y="135"/>
                    </a:lnTo>
                    <a:lnTo>
                      <a:pt x="948" y="135"/>
                    </a:lnTo>
                    <a:lnTo>
                      <a:pt x="948"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8" name="Freeform 210"/>
              <p:cNvSpPr>
                <a:spLocks/>
              </p:cNvSpPr>
              <p:nvPr/>
            </p:nvSpPr>
            <p:spPr bwMode="auto">
              <a:xfrm>
                <a:off x="2626" y="861"/>
                <a:ext cx="1047" cy="249"/>
              </a:xfrm>
              <a:custGeom>
                <a:avLst/>
                <a:gdLst>
                  <a:gd name="T0" fmla="+- 0 3574 2626"/>
                  <a:gd name="T1" fmla="*/ T0 w 1047"/>
                  <a:gd name="T2" fmla="+- 0 943 861"/>
                  <a:gd name="T3" fmla="*/ 943 h 249"/>
                  <a:gd name="T4" fmla="+- 0 3568 2626"/>
                  <a:gd name="T5" fmla="*/ T4 w 1047"/>
                  <a:gd name="T6" fmla="+- 0 943 861"/>
                  <a:gd name="T7" fmla="*/ 943 h 249"/>
                  <a:gd name="T8" fmla="+- 0 3566 2626"/>
                  <a:gd name="T9" fmla="*/ T8 w 1047"/>
                  <a:gd name="T10" fmla="+- 0 945 861"/>
                  <a:gd name="T11" fmla="*/ 945 h 249"/>
                  <a:gd name="T12" fmla="+- 0 3565 2626"/>
                  <a:gd name="T13" fmla="*/ T12 w 1047"/>
                  <a:gd name="T14" fmla="+- 0 947 861"/>
                  <a:gd name="T15" fmla="*/ 947 h 249"/>
                  <a:gd name="T16" fmla="+- 0 3563 2626"/>
                  <a:gd name="T17" fmla="*/ T16 w 1047"/>
                  <a:gd name="T18" fmla="+- 0 949 861"/>
                  <a:gd name="T19" fmla="*/ 949 h 249"/>
                  <a:gd name="T20" fmla="+- 0 3562 2626"/>
                  <a:gd name="T21" fmla="*/ T20 w 1047"/>
                  <a:gd name="T22" fmla="+- 0 949 861"/>
                  <a:gd name="T23" fmla="*/ 949 h 249"/>
                  <a:gd name="T24" fmla="+- 0 3574 2626"/>
                  <a:gd name="T25" fmla="*/ T24 w 1047"/>
                  <a:gd name="T26" fmla="+- 0 949 861"/>
                  <a:gd name="T27" fmla="*/ 949 h 249"/>
                  <a:gd name="T28" fmla="+- 0 3574 2626"/>
                  <a:gd name="T29" fmla="*/ T28 w 1047"/>
                  <a:gd name="T30" fmla="+- 0 943 861"/>
                  <a:gd name="T31" fmla="*/ 943 h 24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1047" h="249">
                    <a:moveTo>
                      <a:pt x="948" y="82"/>
                    </a:moveTo>
                    <a:lnTo>
                      <a:pt x="942" y="82"/>
                    </a:lnTo>
                    <a:lnTo>
                      <a:pt x="940" y="84"/>
                    </a:lnTo>
                    <a:lnTo>
                      <a:pt x="939" y="86"/>
                    </a:lnTo>
                    <a:lnTo>
                      <a:pt x="937" y="88"/>
                    </a:lnTo>
                    <a:lnTo>
                      <a:pt x="936" y="88"/>
                    </a:lnTo>
                    <a:lnTo>
                      <a:pt x="948" y="88"/>
                    </a:lnTo>
                    <a:lnTo>
                      <a:pt x="948" y="8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209"/>
              <p:cNvSpPr>
                <a:spLocks/>
              </p:cNvSpPr>
              <p:nvPr/>
            </p:nvSpPr>
            <p:spPr bwMode="auto">
              <a:xfrm>
                <a:off x="2626" y="861"/>
                <a:ext cx="1047" cy="249"/>
              </a:xfrm>
              <a:custGeom>
                <a:avLst/>
                <a:gdLst>
                  <a:gd name="T0" fmla="+- 0 3657 2626"/>
                  <a:gd name="T1" fmla="*/ T0 w 1047"/>
                  <a:gd name="T2" fmla="+- 0 942 861"/>
                  <a:gd name="T3" fmla="*/ 942 h 249"/>
                  <a:gd name="T4" fmla="+- 0 3646 2626"/>
                  <a:gd name="T5" fmla="*/ T4 w 1047"/>
                  <a:gd name="T6" fmla="+- 0 942 861"/>
                  <a:gd name="T7" fmla="*/ 942 h 249"/>
                  <a:gd name="T8" fmla="+- 0 3642 2626"/>
                  <a:gd name="T9" fmla="*/ T8 w 1047"/>
                  <a:gd name="T10" fmla="+- 0 944 861"/>
                  <a:gd name="T11" fmla="*/ 944 h 249"/>
                  <a:gd name="T12" fmla="+- 0 3634 2626"/>
                  <a:gd name="T13" fmla="*/ T12 w 1047"/>
                  <a:gd name="T14" fmla="+- 0 952 861"/>
                  <a:gd name="T15" fmla="*/ 952 h 249"/>
                  <a:gd name="T16" fmla="+- 0 3632 2626"/>
                  <a:gd name="T17" fmla="*/ T16 w 1047"/>
                  <a:gd name="T18" fmla="+- 0 956 861"/>
                  <a:gd name="T19" fmla="*/ 956 h 249"/>
                  <a:gd name="T20" fmla="+- 0 3632 2626"/>
                  <a:gd name="T21" fmla="*/ T20 w 1047"/>
                  <a:gd name="T22" fmla="+- 0 967 861"/>
                  <a:gd name="T23" fmla="*/ 967 h 249"/>
                  <a:gd name="T24" fmla="+- 0 3634 2626"/>
                  <a:gd name="T25" fmla="*/ T24 w 1047"/>
                  <a:gd name="T26" fmla="+- 0 971 861"/>
                  <a:gd name="T27" fmla="*/ 971 h 249"/>
                  <a:gd name="T28" fmla="+- 0 3642 2626"/>
                  <a:gd name="T29" fmla="*/ T28 w 1047"/>
                  <a:gd name="T30" fmla="+- 0 979 861"/>
                  <a:gd name="T31" fmla="*/ 979 h 249"/>
                  <a:gd name="T32" fmla="+- 0 3646 2626"/>
                  <a:gd name="T33" fmla="*/ T32 w 1047"/>
                  <a:gd name="T34" fmla="+- 0 980 861"/>
                  <a:gd name="T35" fmla="*/ 980 h 249"/>
                  <a:gd name="T36" fmla="+- 0 3657 2626"/>
                  <a:gd name="T37" fmla="*/ T36 w 1047"/>
                  <a:gd name="T38" fmla="+- 0 980 861"/>
                  <a:gd name="T39" fmla="*/ 980 h 249"/>
                  <a:gd name="T40" fmla="+- 0 3662 2626"/>
                  <a:gd name="T41" fmla="*/ T40 w 1047"/>
                  <a:gd name="T42" fmla="+- 0 979 861"/>
                  <a:gd name="T43" fmla="*/ 979 h 249"/>
                  <a:gd name="T44" fmla="+- 0 3670 2626"/>
                  <a:gd name="T45" fmla="*/ T44 w 1047"/>
                  <a:gd name="T46" fmla="+- 0 971 861"/>
                  <a:gd name="T47" fmla="*/ 971 h 249"/>
                  <a:gd name="T48" fmla="+- 0 3672 2626"/>
                  <a:gd name="T49" fmla="*/ T48 w 1047"/>
                  <a:gd name="T50" fmla="+- 0 967 861"/>
                  <a:gd name="T51" fmla="*/ 967 h 249"/>
                  <a:gd name="T52" fmla="+- 0 3672 2626"/>
                  <a:gd name="T53" fmla="*/ T52 w 1047"/>
                  <a:gd name="T54" fmla="+- 0 956 861"/>
                  <a:gd name="T55" fmla="*/ 956 h 249"/>
                  <a:gd name="T56" fmla="+- 0 3670 2626"/>
                  <a:gd name="T57" fmla="*/ T56 w 1047"/>
                  <a:gd name="T58" fmla="+- 0 952 861"/>
                  <a:gd name="T59" fmla="*/ 952 h 249"/>
                  <a:gd name="T60" fmla="+- 0 3662 2626"/>
                  <a:gd name="T61" fmla="*/ T60 w 1047"/>
                  <a:gd name="T62" fmla="+- 0 944 861"/>
                  <a:gd name="T63" fmla="*/ 944 h 249"/>
                  <a:gd name="T64" fmla="+- 0 3657 2626"/>
                  <a:gd name="T65" fmla="*/ T64 w 1047"/>
                  <a:gd name="T66" fmla="+- 0 942 861"/>
                  <a:gd name="T67" fmla="*/ 942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81"/>
                    </a:moveTo>
                    <a:lnTo>
                      <a:pt x="1020" y="81"/>
                    </a:lnTo>
                    <a:lnTo>
                      <a:pt x="1016" y="83"/>
                    </a:lnTo>
                    <a:lnTo>
                      <a:pt x="1008" y="91"/>
                    </a:lnTo>
                    <a:lnTo>
                      <a:pt x="1006" y="95"/>
                    </a:lnTo>
                    <a:lnTo>
                      <a:pt x="1006" y="106"/>
                    </a:lnTo>
                    <a:lnTo>
                      <a:pt x="1008" y="110"/>
                    </a:lnTo>
                    <a:lnTo>
                      <a:pt x="1016" y="118"/>
                    </a:lnTo>
                    <a:lnTo>
                      <a:pt x="1020" y="119"/>
                    </a:lnTo>
                    <a:lnTo>
                      <a:pt x="1031" y="119"/>
                    </a:lnTo>
                    <a:lnTo>
                      <a:pt x="1036" y="118"/>
                    </a:lnTo>
                    <a:lnTo>
                      <a:pt x="1044" y="110"/>
                    </a:lnTo>
                    <a:lnTo>
                      <a:pt x="1046" y="106"/>
                    </a:lnTo>
                    <a:lnTo>
                      <a:pt x="1046" y="95"/>
                    </a:lnTo>
                    <a:lnTo>
                      <a:pt x="1044" y="91"/>
                    </a:lnTo>
                    <a:lnTo>
                      <a:pt x="1036" y="83"/>
                    </a:lnTo>
                    <a:lnTo>
                      <a:pt x="1031"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208"/>
              <p:cNvSpPr>
                <a:spLocks/>
              </p:cNvSpPr>
              <p:nvPr/>
            </p:nvSpPr>
            <p:spPr bwMode="auto">
              <a:xfrm>
                <a:off x="2626" y="861"/>
                <a:ext cx="1047" cy="249"/>
              </a:xfrm>
              <a:custGeom>
                <a:avLst/>
                <a:gdLst>
                  <a:gd name="T0" fmla="+- 0 3657 2626"/>
                  <a:gd name="T1" fmla="*/ T0 w 1047"/>
                  <a:gd name="T2" fmla="+- 0 1071 861"/>
                  <a:gd name="T3" fmla="*/ 1071 h 249"/>
                  <a:gd name="T4" fmla="+- 0 3646 2626"/>
                  <a:gd name="T5" fmla="*/ T4 w 1047"/>
                  <a:gd name="T6" fmla="+- 0 1071 861"/>
                  <a:gd name="T7" fmla="*/ 1071 h 249"/>
                  <a:gd name="T8" fmla="+- 0 3641 2626"/>
                  <a:gd name="T9" fmla="*/ T8 w 1047"/>
                  <a:gd name="T10" fmla="+- 0 1072 861"/>
                  <a:gd name="T11" fmla="*/ 1072 h 249"/>
                  <a:gd name="T12" fmla="+- 0 3634 2626"/>
                  <a:gd name="T13" fmla="*/ T12 w 1047"/>
                  <a:gd name="T14" fmla="+- 0 1080 861"/>
                  <a:gd name="T15" fmla="*/ 1080 h 249"/>
                  <a:gd name="T16" fmla="+- 0 3632 2626"/>
                  <a:gd name="T17" fmla="*/ T16 w 1047"/>
                  <a:gd name="T18" fmla="+- 0 1085 861"/>
                  <a:gd name="T19" fmla="*/ 1085 h 249"/>
                  <a:gd name="T20" fmla="+- 0 3632 2626"/>
                  <a:gd name="T21" fmla="*/ T20 w 1047"/>
                  <a:gd name="T22" fmla="+- 0 1095 861"/>
                  <a:gd name="T23" fmla="*/ 1095 h 249"/>
                  <a:gd name="T24" fmla="+- 0 3634 2626"/>
                  <a:gd name="T25" fmla="*/ T24 w 1047"/>
                  <a:gd name="T26" fmla="+- 0 1099 861"/>
                  <a:gd name="T27" fmla="*/ 1099 h 249"/>
                  <a:gd name="T28" fmla="+- 0 3641 2626"/>
                  <a:gd name="T29" fmla="*/ T28 w 1047"/>
                  <a:gd name="T30" fmla="+- 0 1107 861"/>
                  <a:gd name="T31" fmla="*/ 1107 h 249"/>
                  <a:gd name="T32" fmla="+- 0 3646 2626"/>
                  <a:gd name="T33" fmla="*/ T32 w 1047"/>
                  <a:gd name="T34" fmla="+- 0 1109 861"/>
                  <a:gd name="T35" fmla="*/ 1109 h 249"/>
                  <a:gd name="T36" fmla="+- 0 3657 2626"/>
                  <a:gd name="T37" fmla="*/ T36 w 1047"/>
                  <a:gd name="T38" fmla="+- 0 1109 861"/>
                  <a:gd name="T39" fmla="*/ 1109 h 249"/>
                  <a:gd name="T40" fmla="+- 0 3662 2626"/>
                  <a:gd name="T41" fmla="*/ T40 w 1047"/>
                  <a:gd name="T42" fmla="+- 0 1107 861"/>
                  <a:gd name="T43" fmla="*/ 1107 h 249"/>
                  <a:gd name="T44" fmla="+- 0 3670 2626"/>
                  <a:gd name="T45" fmla="*/ T44 w 1047"/>
                  <a:gd name="T46" fmla="+- 0 1099 861"/>
                  <a:gd name="T47" fmla="*/ 1099 h 249"/>
                  <a:gd name="T48" fmla="+- 0 3672 2626"/>
                  <a:gd name="T49" fmla="*/ T48 w 1047"/>
                  <a:gd name="T50" fmla="+- 0 1095 861"/>
                  <a:gd name="T51" fmla="*/ 1095 h 249"/>
                  <a:gd name="T52" fmla="+- 0 3672 2626"/>
                  <a:gd name="T53" fmla="*/ T52 w 1047"/>
                  <a:gd name="T54" fmla="+- 0 1085 861"/>
                  <a:gd name="T55" fmla="*/ 1085 h 249"/>
                  <a:gd name="T56" fmla="+- 0 3670 2626"/>
                  <a:gd name="T57" fmla="*/ T56 w 1047"/>
                  <a:gd name="T58" fmla="+- 0 1080 861"/>
                  <a:gd name="T59" fmla="*/ 1080 h 249"/>
                  <a:gd name="T60" fmla="+- 0 3662 2626"/>
                  <a:gd name="T61" fmla="*/ T60 w 1047"/>
                  <a:gd name="T62" fmla="+- 0 1072 861"/>
                  <a:gd name="T63" fmla="*/ 1072 h 249"/>
                  <a:gd name="T64" fmla="+- 0 3657 2626"/>
                  <a:gd name="T65" fmla="*/ T64 w 1047"/>
                  <a:gd name="T66" fmla="+- 0 1071 861"/>
                  <a:gd name="T67" fmla="*/ 1071 h 24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1047" h="249">
                    <a:moveTo>
                      <a:pt x="1031" y="210"/>
                    </a:moveTo>
                    <a:lnTo>
                      <a:pt x="1020" y="210"/>
                    </a:lnTo>
                    <a:lnTo>
                      <a:pt x="1015" y="211"/>
                    </a:lnTo>
                    <a:lnTo>
                      <a:pt x="1008" y="219"/>
                    </a:lnTo>
                    <a:lnTo>
                      <a:pt x="1006" y="224"/>
                    </a:lnTo>
                    <a:lnTo>
                      <a:pt x="1006" y="234"/>
                    </a:lnTo>
                    <a:lnTo>
                      <a:pt x="1008" y="238"/>
                    </a:lnTo>
                    <a:lnTo>
                      <a:pt x="1015" y="246"/>
                    </a:lnTo>
                    <a:lnTo>
                      <a:pt x="1020" y="248"/>
                    </a:lnTo>
                    <a:lnTo>
                      <a:pt x="1031" y="248"/>
                    </a:lnTo>
                    <a:lnTo>
                      <a:pt x="1036" y="246"/>
                    </a:lnTo>
                    <a:lnTo>
                      <a:pt x="1044" y="238"/>
                    </a:lnTo>
                    <a:lnTo>
                      <a:pt x="1046" y="234"/>
                    </a:lnTo>
                    <a:lnTo>
                      <a:pt x="1046" y="224"/>
                    </a:lnTo>
                    <a:lnTo>
                      <a:pt x="1044" y="219"/>
                    </a:lnTo>
                    <a:lnTo>
                      <a:pt x="1036" y="211"/>
                    </a:lnTo>
                    <a:lnTo>
                      <a:pt x="1031" y="2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pic>
        <p:nvPicPr>
          <p:cNvPr id="271" name="Picture 27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44373" y="1490281"/>
            <a:ext cx="1998780" cy="51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8"/>
          <a:stretch>
            <a:fillRect/>
          </a:stretch>
        </p:blipFill>
        <p:spPr>
          <a:xfrm>
            <a:off x="3342554" y="2895600"/>
            <a:ext cx="1915306" cy="673620"/>
          </a:xfrm>
          <a:prstGeom prst="rect">
            <a:avLst/>
          </a:prstGeom>
        </p:spPr>
      </p:pic>
      <p:sp>
        <p:nvSpPr>
          <p:cNvPr id="272" name="Rectangle 271"/>
          <p:cNvSpPr/>
          <p:nvPr/>
        </p:nvSpPr>
        <p:spPr>
          <a:xfrm>
            <a:off x="1995570" y="1479070"/>
            <a:ext cx="5350014"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mj-lt"/>
              </a:rPr>
              <a:t>Discussion</a:t>
            </a:r>
          </a:p>
        </p:txBody>
      </p:sp>
      <p:sp>
        <p:nvSpPr>
          <p:cNvPr id="273" name="TextBox 272"/>
          <p:cNvSpPr txBox="1"/>
          <p:nvPr/>
        </p:nvSpPr>
        <p:spPr>
          <a:xfrm>
            <a:off x="338463" y="2183650"/>
            <a:ext cx="8610600" cy="4524315"/>
          </a:xfrm>
          <a:prstGeom prst="rect">
            <a:avLst/>
          </a:prstGeom>
          <a:noFill/>
        </p:spPr>
        <p:txBody>
          <a:bodyPr wrap="square" rtlCol="0">
            <a:spAutoFit/>
          </a:bodyPr>
          <a:lstStyle/>
          <a:p>
            <a:endParaRPr lang="en-US" i="1" dirty="0">
              <a:solidFill>
                <a:schemeClr val="bg1"/>
              </a:solidFill>
            </a:endParaRPr>
          </a:p>
          <a:p>
            <a:pPr algn="ctr"/>
            <a:r>
              <a:rPr lang="en-US" sz="2400" b="1" i="1" u="sng" dirty="0">
                <a:solidFill>
                  <a:schemeClr val="bg1"/>
                </a:solidFill>
              </a:rPr>
              <a:t>Guide to Florida Regional Service Meeting</a:t>
            </a:r>
            <a:r>
              <a:rPr lang="en-US" sz="2400" u="sng" dirty="0">
                <a:solidFill>
                  <a:schemeClr val="bg1"/>
                </a:solidFill>
              </a:rPr>
              <a:t> </a:t>
            </a:r>
          </a:p>
          <a:p>
            <a:pPr algn="ctr"/>
            <a:endParaRPr lang="en-US" sz="2400" dirty="0">
              <a:solidFill>
                <a:schemeClr val="bg1"/>
              </a:solidFill>
            </a:endParaRPr>
          </a:p>
          <a:p>
            <a:pPr marL="342900" indent="-342900">
              <a:buFont typeface="Courier New" panose="02070309020205020404" pitchFamily="49" charset="0"/>
              <a:buChar char="o"/>
            </a:pPr>
            <a:r>
              <a:rPr lang="en-US" sz="2400" dirty="0">
                <a:solidFill>
                  <a:schemeClr val="bg1"/>
                </a:solidFill>
              </a:rPr>
              <a:t>Strongly suggest proposals be presented at this time for discussion.</a:t>
            </a:r>
          </a:p>
          <a:p>
            <a:endParaRPr lang="en-US" sz="2400" dirty="0">
              <a:solidFill>
                <a:schemeClr val="bg1"/>
              </a:solidFill>
            </a:endParaRPr>
          </a:p>
          <a:p>
            <a:pPr marL="342900" indent="-342900">
              <a:buFont typeface="Courier New" panose="02070309020205020404" pitchFamily="49" charset="0"/>
              <a:buChar char="o"/>
            </a:pPr>
            <a:r>
              <a:rPr lang="en-US" sz="2400" dirty="0">
                <a:solidFill>
                  <a:schemeClr val="bg1"/>
                </a:solidFill>
              </a:rPr>
              <a:t>New proposals and/or proposals currently being considered can be discussed.</a:t>
            </a:r>
          </a:p>
          <a:p>
            <a:pPr algn="ctr"/>
            <a:endParaRPr lang="en-US" sz="2400" dirty="0">
              <a:solidFill>
                <a:schemeClr val="bg1"/>
              </a:solidFill>
            </a:endParaRPr>
          </a:p>
          <a:p>
            <a:r>
              <a:rPr lang="en-US" i="1" dirty="0">
                <a:solidFill>
                  <a:schemeClr val="bg1"/>
                </a:solidFill>
              </a:rPr>
              <a:t>“The purpose of the Guide to Florida Regional Service Group is to consider (and discuss) all pending proposals (that impact the Florida Region and its member Areas)…” </a:t>
            </a:r>
          </a:p>
          <a:p>
            <a:pPr algn="r"/>
            <a:r>
              <a:rPr lang="en-US" sz="2400" i="1" dirty="0">
                <a:solidFill>
                  <a:schemeClr val="bg1"/>
                </a:solidFill>
              </a:rPr>
              <a:t>					</a:t>
            </a:r>
            <a:r>
              <a:rPr lang="en-US" sz="2000" b="1" dirty="0">
                <a:solidFill>
                  <a:schemeClr val="bg1"/>
                </a:solidFill>
              </a:rPr>
              <a:t>(Source: GFRS, pg. 30)</a:t>
            </a:r>
          </a:p>
        </p:txBody>
      </p:sp>
      <p:sp>
        <p:nvSpPr>
          <p:cNvPr id="3" name="Slide Number Placeholder 2"/>
          <p:cNvSpPr>
            <a:spLocks noGrp="1"/>
          </p:cNvSpPr>
          <p:nvPr>
            <p:ph type="sldNum" sz="quarter" idx="12"/>
          </p:nvPr>
        </p:nvSpPr>
        <p:spPr/>
        <p:txBody>
          <a:bodyPr/>
          <a:lstStyle/>
          <a:p>
            <a:fld id="{1784A3B5-0123-4D17-8C25-250C6BCE6077}" type="slidenum">
              <a:rPr lang="en-US" smtClean="0"/>
              <a:pPr/>
              <a:t>9</a:t>
            </a:fld>
            <a:endParaRPr lang="en-US" dirty="0"/>
          </a:p>
        </p:txBody>
      </p:sp>
    </p:spTree>
    <p:extLst>
      <p:ext uri="{BB962C8B-B14F-4D97-AF65-F5344CB8AC3E}">
        <p14:creationId xmlns:p14="http://schemas.microsoft.com/office/powerpoint/2010/main" val="3361366685"/>
      </p:ext>
    </p:extLst>
  </p:cSld>
  <p:clrMapOvr>
    <a:masterClrMapping/>
  </p:clrMapOvr>
  <mc:AlternateContent xmlns:mc="http://schemas.openxmlformats.org/markup-compatibility/2006" xmlns:p14="http://schemas.microsoft.com/office/powerpoint/2010/main">
    <mc:Choice Requires="p14">
      <p:transition spd="slow" p14:dur="1600" advTm="18783">
        <p14:prism isContent="1" isInverted="1"/>
      </p:transition>
    </mc:Choice>
    <mc:Fallback xmlns="">
      <p:transition spd="slow" advTm="18783">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53854</TotalTime>
  <Words>1911</Words>
  <Application>Microsoft Office PowerPoint</Application>
  <PresentationFormat>On-screen Show (4:3)</PresentationFormat>
  <Paragraphs>311</Paragraphs>
  <Slides>26</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Arial Black</vt:lpstr>
      <vt:lpstr>Calibri</vt:lpstr>
      <vt:lpstr>Constantia</vt:lpstr>
      <vt:lpstr>Courier New</vt:lpstr>
      <vt:lpstr>Times New Roman</vt:lpstr>
      <vt:lpstr>Wingdings</vt:lpstr>
      <vt:lpstr>Wingdings 2</vt:lpstr>
      <vt:lpstr>Flow</vt:lpstr>
      <vt:lpstr>Consensus Based Decision Making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Consensus Based Decision Making</dc:title>
  <dc:creator>H. Ronald Miller</dc:creator>
  <cp:lastModifiedBy>Travis Koplow</cp:lastModifiedBy>
  <cp:revision>231</cp:revision>
  <dcterms:created xsi:type="dcterms:W3CDTF">2012-05-12T13:19:41Z</dcterms:created>
  <dcterms:modified xsi:type="dcterms:W3CDTF">2024-10-21T23:03:30Z</dcterms:modified>
</cp:coreProperties>
</file>