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67" r:id="rId1"/>
  </p:sldMasterIdLst>
  <p:notesMasterIdLst>
    <p:notesMasterId r:id="rId68"/>
  </p:notesMasterIdLst>
  <p:sldIdLst>
    <p:sldId id="450" r:id="rId2"/>
    <p:sldId id="449" r:id="rId3"/>
    <p:sldId id="272" r:id="rId4"/>
    <p:sldId id="342" r:id="rId5"/>
    <p:sldId id="343" r:id="rId6"/>
    <p:sldId id="512" r:id="rId7"/>
    <p:sldId id="516" r:id="rId8"/>
    <p:sldId id="515" r:id="rId9"/>
    <p:sldId id="514" r:id="rId10"/>
    <p:sldId id="513" r:id="rId11"/>
    <p:sldId id="402" r:id="rId12"/>
    <p:sldId id="306" r:id="rId13"/>
    <p:sldId id="404" r:id="rId14"/>
    <p:sldId id="463" r:id="rId15"/>
    <p:sldId id="466" r:id="rId16"/>
    <p:sldId id="465" r:id="rId17"/>
    <p:sldId id="464" r:id="rId18"/>
    <p:sldId id="506" r:id="rId19"/>
    <p:sldId id="468" r:id="rId20"/>
    <p:sldId id="469" r:id="rId21"/>
    <p:sldId id="457" r:id="rId22"/>
    <p:sldId id="471" r:id="rId23"/>
    <p:sldId id="474" r:id="rId24"/>
    <p:sldId id="472" r:id="rId25"/>
    <p:sldId id="470" r:id="rId26"/>
    <p:sldId id="473" r:id="rId27"/>
    <p:sldId id="475" r:id="rId28"/>
    <p:sldId id="476" r:id="rId29"/>
    <p:sldId id="455" r:id="rId30"/>
    <p:sldId id="477" r:id="rId31"/>
    <p:sldId id="481" r:id="rId32"/>
    <p:sldId id="480" r:id="rId33"/>
    <p:sldId id="479" r:id="rId34"/>
    <p:sldId id="478" r:id="rId35"/>
    <p:sldId id="408" r:id="rId36"/>
    <p:sldId id="505" r:id="rId37"/>
    <p:sldId id="456" r:id="rId38"/>
    <p:sldId id="482" r:id="rId39"/>
    <p:sldId id="485" r:id="rId40"/>
    <p:sldId id="484" r:id="rId41"/>
    <p:sldId id="483" r:id="rId42"/>
    <p:sldId id="507" r:id="rId43"/>
    <p:sldId id="487" r:id="rId44"/>
    <p:sldId id="508" r:id="rId45"/>
    <p:sldId id="509" r:id="rId46"/>
    <p:sldId id="488" r:id="rId47"/>
    <p:sldId id="447" r:id="rId48"/>
    <p:sldId id="490" r:id="rId49"/>
    <p:sldId id="491" r:id="rId50"/>
    <p:sldId id="489" r:id="rId51"/>
    <p:sldId id="510" r:id="rId52"/>
    <p:sldId id="492" r:id="rId53"/>
    <p:sldId id="493" r:id="rId54"/>
    <p:sldId id="511" r:id="rId55"/>
    <p:sldId id="427" r:id="rId56"/>
    <p:sldId id="494" r:id="rId57"/>
    <p:sldId id="499" r:id="rId58"/>
    <p:sldId id="498" r:id="rId59"/>
    <p:sldId id="500" r:id="rId60"/>
    <p:sldId id="501" r:id="rId61"/>
    <p:sldId id="502" r:id="rId62"/>
    <p:sldId id="517" r:id="rId63"/>
    <p:sldId id="518" r:id="rId64"/>
    <p:sldId id="280" r:id="rId65"/>
    <p:sldId id="434" r:id="rId66"/>
    <p:sldId id="401" r:id="rId67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69"/>
    </p:embeddedFont>
    <p:embeddedFont>
      <p:font typeface="Bebas Neue" panose="020B0604020202020204" charset="0"/>
      <p:regular r:id="rId70"/>
    </p:embeddedFont>
    <p:embeddedFont>
      <p:font typeface="Calibri" panose="020F0502020204030204" pitchFamily="34" charset="0"/>
      <p:regular r:id="rId71"/>
      <p:bold r:id="rId72"/>
      <p:italic r:id="rId73"/>
      <p:boldItalic r:id="rId74"/>
    </p:embeddedFont>
    <p:embeddedFont>
      <p:font typeface="Calisto MT" panose="02040603050505030304" pitchFamily="18" charset="0"/>
      <p:regular r:id="rId75"/>
      <p:bold r:id="rId76"/>
      <p:italic r:id="rId77"/>
      <p:boldItalic r:id="rId78"/>
    </p:embeddedFont>
    <p:embeddedFont>
      <p:font typeface="Cambria" panose="02040503050406030204" pitchFamily="18" charset="0"/>
      <p:regular r:id="rId79"/>
      <p:bold r:id="rId80"/>
      <p:italic r:id="rId81"/>
      <p:boldItalic r:id="rId82"/>
    </p:embeddedFont>
    <p:embeddedFont>
      <p:font typeface="Lobster Two" panose="020B0604020202020204" charset="0"/>
      <p:regular r:id="rId83"/>
      <p:bold r:id="rId84"/>
      <p:italic r:id="rId85"/>
      <p:boldItalic r:id="rId8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68E"/>
    <a:srgbClr val="A7C3DB"/>
    <a:srgbClr val="709EC6"/>
    <a:srgbClr val="E86B26"/>
    <a:srgbClr val="F27C22"/>
    <a:srgbClr val="EE7739"/>
    <a:srgbClr val="F06F2F"/>
    <a:srgbClr val="F57558"/>
    <a:srgbClr val="E6694B"/>
    <a:srgbClr val="6AB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8"/>
    <p:restoredTop sz="94718"/>
  </p:normalViewPr>
  <p:slideViewPr>
    <p:cSldViewPr>
      <p:cViewPr varScale="1">
        <p:scale>
          <a:sx n="54" d="100"/>
          <a:sy n="54" d="100"/>
        </p:scale>
        <p:origin x="1480" y="44"/>
      </p:cViewPr>
      <p:guideLst>
        <p:guide orient="horz" pos="21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84" Type="http://schemas.openxmlformats.org/officeDocument/2006/relationships/font" Target="fonts/font16.fntdata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6.fntdata"/><Relationship Id="rId79" Type="http://schemas.openxmlformats.org/officeDocument/2006/relationships/font" Target="fonts/font11.fntdata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1.fntdata"/><Relationship Id="rId77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4.fntdata"/><Relationship Id="rId80" Type="http://schemas.openxmlformats.org/officeDocument/2006/relationships/font" Target="fonts/font12.fntdata"/><Relationship Id="rId85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83" Type="http://schemas.openxmlformats.org/officeDocument/2006/relationships/font" Target="fonts/font15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5.fntdata"/><Relationship Id="rId78" Type="http://schemas.openxmlformats.org/officeDocument/2006/relationships/font" Target="fonts/font10.fntdata"/><Relationship Id="rId81" Type="http://schemas.openxmlformats.org/officeDocument/2006/relationships/font" Target="fonts/font13.fntdata"/><Relationship Id="rId86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font" Target="fonts/font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font" Target="fonts/font14.fntdata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64191-5D22-496F-BF34-917774192FD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70941-3A3D-4294-802B-CE5F47EBB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05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70941-3A3D-4294-802B-CE5F47EBB1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17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4852-D584-4B84-9D2B-3D8FC17287A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4852-D584-4B84-9D2B-3D8FC17287A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53C5-E82C-43C4-B967-9A129EAC1C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über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4852-D584-4B84-9D2B-3D8FC17287A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53C5-E82C-43C4-B967-9A129EAC1C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4852-D584-4B84-9D2B-3D8FC17287A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53C5-E82C-43C4-B967-9A129EAC1C5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4852-D584-4B84-9D2B-3D8FC17287A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53C5-E82C-43C4-B967-9A129EAC1C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4852-D584-4B84-9D2B-3D8FC17287A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53C5-E82C-43C4-B967-9A129EAC1C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4852-D584-4B84-9D2B-3D8FC17287A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53C5-E82C-43C4-B967-9A129EAC1C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4852-D584-4B84-9D2B-3D8FC17287A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53C5-E82C-43C4-B967-9A129EAC1C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4852-D584-4B84-9D2B-3D8FC17287A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53C5-E82C-43C4-B967-9A129EAC1C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4852-D584-4B84-9D2B-3D8FC17287A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53C5-E82C-43C4-B967-9A129EAC1C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4852-D584-4B84-9D2B-3D8FC17287A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53C5-E82C-43C4-B967-9A129EAC1C5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4852-D584-4B84-9D2B-3D8FC17287A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53C5-E82C-43C4-B967-9A129EAC1C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4852-D584-4B84-9D2B-3D8FC17287A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53C5-E82C-43C4-B967-9A129EAC1C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4852-D584-4B84-9D2B-3D8FC17287A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69E4852-D584-4B84-9D2B-3D8FC17287A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0D153C5-E82C-43C4-B967-9A129EAC1C5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514E5CF-9D97-4A23-CEBA-558A014F5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876800" y="3198167"/>
            <a:ext cx="2239716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sz="2400" b="1" dirty="0">
                <a:latin typeface="Bebas Neue"/>
                <a:cs typeface="Bebas Neue"/>
              </a:rPr>
              <a:t>Consensus </a:t>
            </a:r>
            <a:r>
              <a:rPr lang="de-DE" sz="2400" b="1" dirty="0" err="1">
                <a:latin typeface="Bebas Neue"/>
                <a:cs typeface="Bebas Neue"/>
              </a:rPr>
              <a:t>Process</a:t>
            </a:r>
            <a:endParaRPr lang="de-DE" sz="2400" b="1" dirty="0">
              <a:latin typeface="Bebas Neue"/>
              <a:cs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95475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82CCA13A-BCFA-9318-6D6D-4E3657A78BC2}"/>
              </a:ext>
            </a:extLst>
          </p:cNvPr>
          <p:cNvSpPr/>
          <p:nvPr/>
        </p:nvSpPr>
        <p:spPr>
          <a:xfrm>
            <a:off x="3246639" y="2449096"/>
            <a:ext cx="2592000" cy="1440001"/>
          </a:xfrm>
          <a:prstGeom prst="round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F6482FEB-E546-D25A-15F9-1A107D4330CC}"/>
              </a:ext>
            </a:extLst>
          </p:cNvPr>
          <p:cNvSpPr/>
          <p:nvPr/>
        </p:nvSpPr>
        <p:spPr>
          <a:xfrm>
            <a:off x="6094316" y="2449097"/>
            <a:ext cx="2592000" cy="1440000"/>
          </a:xfrm>
          <a:prstGeom prst="round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2800" y="457199"/>
            <a:ext cx="6400007" cy="838201"/>
          </a:xfrm>
          <a:effectLst/>
        </p:spPr>
        <p:txBody>
          <a:bodyPr>
            <a:normAutofit fontScale="90000"/>
          </a:bodyPr>
          <a:lstStyle/>
          <a:p>
            <a:pPr algn="l"/>
            <a:r>
              <a:rPr lang="en-US" sz="44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  <a:t>Consensus Based Decision Making</a:t>
            </a:r>
            <a:br>
              <a:rPr lang="en-US" sz="40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</a:br>
            <a:r>
              <a:rPr lang="en-US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a method that attempts 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…</a:t>
            </a:r>
            <a:r>
              <a:rPr lang="en-US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346351" y="2541432"/>
            <a:ext cx="2252540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belief that </a:t>
            </a:r>
          </a:p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E</a:t>
            </a:r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ach person </a:t>
            </a:r>
          </a:p>
          <a:p>
            <a:pPr algn="ctr"/>
            <a:r>
              <a:rPr lang="de-DE" sz="2000" dirty="0" err="1">
                <a:latin typeface="Lobster Two"/>
                <a:cs typeface="Lobster Two"/>
              </a:rPr>
              <a:t>has</a:t>
            </a:r>
            <a:r>
              <a:rPr lang="de-DE" sz="2000" dirty="0">
                <a:latin typeface="Lobster Two"/>
                <a:cs typeface="Lobster Two"/>
              </a:rPr>
              <a:t> a </a:t>
            </a:r>
            <a:r>
              <a:rPr lang="de-DE" sz="2000" dirty="0" err="1">
                <a:latin typeface="Lobster Two"/>
                <a:cs typeface="Lobster Two"/>
              </a:rPr>
              <a:t>piece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of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the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truth</a:t>
            </a:r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696A144D-E6E5-8B52-36B7-8C8585A2CF3B}"/>
              </a:ext>
            </a:extLst>
          </p:cNvPr>
          <p:cNvSpPr/>
          <p:nvPr/>
        </p:nvSpPr>
        <p:spPr>
          <a:xfrm>
            <a:off x="398962" y="2449097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7E8BDD77-C579-054F-2630-C523BDFBCD45}"/>
              </a:ext>
            </a:extLst>
          </p:cNvPr>
          <p:cNvSpPr/>
          <p:nvPr/>
        </p:nvSpPr>
        <p:spPr>
          <a:xfrm>
            <a:off x="1886322" y="4122600"/>
            <a:ext cx="2592000" cy="1440000"/>
          </a:xfrm>
          <a:prstGeom prst="round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1792885" y="4242433"/>
            <a:ext cx="2729358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identify </a:t>
            </a:r>
          </a:p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G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roup</a:t>
            </a:r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 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concience</a:t>
            </a:r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000" dirty="0">
                <a:latin typeface="Lobster Two"/>
                <a:cs typeface="Lobster Two"/>
              </a:rPr>
              <a:t>not </a:t>
            </a:r>
            <a:r>
              <a:rPr lang="de-DE" sz="2000" dirty="0" err="1">
                <a:latin typeface="Lobster Two"/>
                <a:cs typeface="Lobster Two"/>
              </a:rPr>
              <a:t>winners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or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losers</a:t>
            </a:r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81AB6999-CC10-7C90-7141-EE23F6316755}"/>
              </a:ext>
            </a:extLst>
          </p:cNvPr>
          <p:cNvSpPr/>
          <p:nvPr/>
        </p:nvSpPr>
        <p:spPr>
          <a:xfrm>
            <a:off x="4724400" y="4122600"/>
            <a:ext cx="2592000" cy="1440000"/>
          </a:xfrm>
          <a:prstGeom prst="round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4542639" y="4242432"/>
            <a:ext cx="2957955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A7C3DB"/>
                </a:solidFill>
                <a:latin typeface="Lobster Two"/>
                <a:cs typeface="Lobster Two"/>
              </a:rPr>
              <a:t>t</a:t>
            </a:r>
            <a:r>
              <a:rPr lang="en-US" sz="2000" dirty="0">
                <a:solidFill>
                  <a:srgbClr val="A7C3DB"/>
                </a:solidFill>
                <a:latin typeface="Lobster Two"/>
                <a:cs typeface="Lobster Two"/>
              </a:rPr>
              <a:t>o build consensus not </a:t>
            </a:r>
          </a:p>
          <a:p>
            <a:pPr algn="ctr"/>
            <a:r>
              <a:rPr lang="en-US" sz="3200" dirty="0">
                <a:latin typeface="Bebas Neue"/>
                <a:cs typeface="Bebas Neue"/>
              </a:rPr>
              <a:t>winning </a:t>
            </a:r>
            <a:r>
              <a:rPr lang="de-DE" sz="3200" dirty="0">
                <a:latin typeface="Bebas Neue"/>
                <a:cs typeface="Bebas Neue"/>
              </a:rPr>
              <a:t>O</a:t>
            </a:r>
            <a:r>
              <a:rPr lang="en-US" sz="3200" dirty="0">
                <a:latin typeface="Bebas Neue"/>
                <a:cs typeface="Bebas Neue"/>
              </a:rPr>
              <a:t>r losing </a:t>
            </a:r>
          </a:p>
          <a:p>
            <a:pPr algn="ctr"/>
            <a:r>
              <a:rPr lang="de-DE" sz="2000" dirty="0">
                <a:solidFill>
                  <a:srgbClr val="A7C3DB"/>
                </a:solidFill>
                <a:latin typeface="Lobster Two"/>
                <a:cs typeface="Lobster Two"/>
              </a:rPr>
              <a:t>a </a:t>
            </a:r>
            <a:r>
              <a:rPr lang="de-DE" sz="2000" dirty="0" err="1">
                <a:solidFill>
                  <a:srgbClr val="A7C3DB"/>
                </a:solidFill>
                <a:latin typeface="Lobster Two"/>
                <a:cs typeface="Lobster Two"/>
              </a:rPr>
              <a:t>debate</a:t>
            </a:r>
            <a:endParaRPr lang="de-DE" sz="2000" dirty="0">
              <a:solidFill>
                <a:srgbClr val="A7C3DB"/>
              </a:solidFill>
              <a:latin typeface="Lobster Two"/>
              <a:cs typeface="Lobster Two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586470A-CDD0-5FE5-9FC6-CF64D89F1438}"/>
              </a:ext>
            </a:extLst>
          </p:cNvPr>
          <p:cNvSpPr/>
          <p:nvPr/>
        </p:nvSpPr>
        <p:spPr>
          <a:xfrm>
            <a:off x="4513278" y="1295400"/>
            <a:ext cx="363522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527566-8EE1-7916-AB2F-B38A6BF7C5A7}"/>
              </a:ext>
            </a:extLst>
          </p:cNvPr>
          <p:cNvSpPr txBox="1"/>
          <p:nvPr/>
        </p:nvSpPr>
        <p:spPr>
          <a:xfrm>
            <a:off x="3715034" y="2541432"/>
            <a:ext cx="17139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hear </a:t>
            </a: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All voices </a:t>
            </a:r>
          </a:p>
          <a:p>
            <a:pPr algn="ctr"/>
            <a:r>
              <a:rPr lang="en-US" sz="2000" dirty="0">
                <a:latin typeface="Lobster Two"/>
                <a:cs typeface="Lobster Two"/>
              </a:rPr>
              <a:t>of a service body</a:t>
            </a:r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FF16240-6758-17DC-BADA-69D96BBB5EE8}"/>
              </a:ext>
            </a:extLst>
          </p:cNvPr>
          <p:cNvSpPr txBox="1"/>
          <p:nvPr/>
        </p:nvSpPr>
        <p:spPr>
          <a:xfrm>
            <a:off x="588729" y="2572209"/>
            <a:ext cx="2212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synthesize the </a:t>
            </a: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Range of ideas </a:t>
            </a:r>
          </a:p>
          <a:p>
            <a:pPr algn="ctr"/>
            <a:r>
              <a:rPr lang="de-DE" sz="2000" dirty="0">
                <a:latin typeface="Lobster Two"/>
                <a:cs typeface="Lobster Two"/>
              </a:rPr>
              <a:t>not just </a:t>
            </a:r>
            <a:r>
              <a:rPr lang="de-DE" sz="2000" dirty="0" err="1">
                <a:latin typeface="Lobster Two"/>
                <a:cs typeface="Lobster Two"/>
              </a:rPr>
              <a:t>pros</a:t>
            </a:r>
            <a:r>
              <a:rPr lang="de-DE" sz="2000" dirty="0">
                <a:latin typeface="Lobster Two"/>
                <a:cs typeface="Lobster Two"/>
              </a:rPr>
              <a:t> &amp; </a:t>
            </a:r>
            <a:r>
              <a:rPr lang="de-DE" sz="2000" dirty="0" err="1">
                <a:latin typeface="Lobster Two"/>
                <a:cs typeface="Lobster Two"/>
              </a:rPr>
              <a:t>cons</a:t>
            </a:r>
            <a:endParaRPr lang="de-DE" sz="2000" dirty="0"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218222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202601" y="2613392"/>
            <a:ext cx="4738797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19DC5"/>
                </a:solidFill>
                <a:latin typeface="Lobster Two"/>
                <a:cs typeface="Lobster Two"/>
              </a:rPr>
              <a:t>Consensus translates from Latin as </a:t>
            </a:r>
          </a:p>
          <a:p>
            <a:pPr algn="ctr"/>
            <a:r>
              <a:rPr lang="en-US" sz="7200" dirty="0">
                <a:solidFill>
                  <a:srgbClr val="18568E"/>
                </a:solidFill>
                <a:latin typeface="Bebas Neue"/>
                <a:cs typeface="Bebas Neue"/>
              </a:rPr>
              <a:t>feel together</a:t>
            </a:r>
            <a:endParaRPr lang="de-DE" sz="7200" dirty="0">
              <a:solidFill>
                <a:srgbClr val="18568E"/>
              </a:solidFill>
              <a:latin typeface="Bebas Neue"/>
              <a:cs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19496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6593" y="2667000"/>
            <a:ext cx="7770813" cy="1429871"/>
          </a:xfrm>
          <a:effectLst/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The Consensus Process</a:t>
            </a:r>
            <a:br>
              <a:rPr lang="en-US" sz="49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</a:br>
            <a:r>
              <a:rPr lang="en-US" sz="72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  <a:t>How it works</a:t>
            </a:r>
            <a:br>
              <a:rPr lang="en-US" sz="40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</a:br>
            <a:r>
              <a:rPr lang="en-US" sz="28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by EDM</a:t>
            </a:r>
          </a:p>
        </p:txBody>
      </p:sp>
    </p:spTree>
    <p:extLst>
      <p:ext uri="{BB962C8B-B14F-4D97-AF65-F5344CB8AC3E}">
        <p14:creationId xmlns:p14="http://schemas.microsoft.com/office/powerpoint/2010/main" val="146655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872000" y="276885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Presentation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1872000" y="17526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  <a:latin typeface="Bebas Neue"/>
                <a:cs typeface="Bebas Neue"/>
              </a:rPr>
              <a:t>Proposal or Motion</a:t>
            </a:r>
          </a:p>
        </p:txBody>
      </p:sp>
      <p:sp>
        <p:nvSpPr>
          <p:cNvPr id="6" name="Rechteck 5"/>
          <p:cNvSpPr/>
          <p:nvPr/>
        </p:nvSpPr>
        <p:spPr>
          <a:xfrm>
            <a:off x="4639052" y="277214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Clarification</a:t>
            </a:r>
            <a:endParaRPr lang="de-DE" sz="2400" dirty="0"/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>
            <a:off x="1872000" y="4087523"/>
            <a:ext cx="5400000" cy="900000"/>
          </a:xfrm>
          <a:prstGeom prst="round2Same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57450" y="333935"/>
            <a:ext cx="51033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44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r>
              <a:rPr lang="en-US" sz="4400" dirty="0">
                <a:solidFill>
                  <a:srgbClr val="18568E"/>
                </a:solidFill>
                <a:latin typeface="Bebas Neue"/>
                <a:cs typeface="Bebas Neue"/>
              </a:rPr>
              <a:t> Process</a:t>
            </a:r>
          </a:p>
          <a:p>
            <a:pPr algn="ctr"/>
            <a:r>
              <a:rPr lang="en-US" sz="2400" dirty="0">
                <a:solidFill>
                  <a:srgbClr val="719DC5"/>
                </a:solidFill>
                <a:latin typeface="Lobster Two"/>
                <a:cs typeface="Lobster Two"/>
              </a:rPr>
              <a:t>Level 1</a:t>
            </a:r>
            <a:endParaRPr lang="de-DE" sz="24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1872000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Budget </a:t>
            </a:r>
            <a:r>
              <a:rPr lang="de-DE" sz="2400" dirty="0" err="1">
                <a:latin typeface="Bebas Neue"/>
                <a:cs typeface="Bebas Neue"/>
              </a:rPr>
              <a:t>Implication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8EF537E-ABDE-473C-CD1B-2BDB010B1A71}"/>
              </a:ext>
            </a:extLst>
          </p:cNvPr>
          <p:cNvSpPr/>
          <p:nvPr/>
        </p:nvSpPr>
        <p:spPr>
          <a:xfrm>
            <a:off x="4639052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Short </a:t>
            </a:r>
            <a:r>
              <a:rPr lang="de-DE" sz="2400" dirty="0" err="1">
                <a:latin typeface="Bebas Neue"/>
                <a:cs typeface="Bebas Neue"/>
              </a:rPr>
              <a:t>discussion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D7265C4-2DD7-B8B1-D28D-9F2922633893}"/>
              </a:ext>
            </a:extLst>
          </p:cNvPr>
          <p:cNvSpPr txBox="1"/>
          <p:nvPr/>
        </p:nvSpPr>
        <p:spPr>
          <a:xfrm>
            <a:off x="4005705" y="4310010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Bebas Neue"/>
                <a:cs typeface="Bebas Neue"/>
              </a:rPr>
              <a:t>Consensus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1252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872000" y="2768858"/>
            <a:ext cx="2628000" cy="540000"/>
          </a:xfrm>
          <a:prstGeom prst="rect">
            <a:avLst/>
          </a:prstGeom>
          <a:solidFill>
            <a:srgbClr val="18568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Presentation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1872000" y="17526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  <a:latin typeface="Bebas Neue"/>
                <a:cs typeface="Bebas Neue"/>
              </a:rPr>
              <a:t>Proposal or Motion</a:t>
            </a:r>
          </a:p>
        </p:txBody>
      </p:sp>
      <p:sp>
        <p:nvSpPr>
          <p:cNvPr id="6" name="Rechteck 5"/>
          <p:cNvSpPr/>
          <p:nvPr/>
        </p:nvSpPr>
        <p:spPr>
          <a:xfrm>
            <a:off x="4639052" y="277214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Clarification</a:t>
            </a:r>
            <a:endParaRPr lang="de-DE" sz="2400" dirty="0"/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>
            <a:off x="1872000" y="4087523"/>
            <a:ext cx="5400000" cy="900000"/>
          </a:xfrm>
          <a:prstGeom prst="round2Same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57450" y="333935"/>
            <a:ext cx="51033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44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r>
              <a:rPr lang="en-US" sz="4400" dirty="0">
                <a:solidFill>
                  <a:srgbClr val="18568E"/>
                </a:solidFill>
                <a:latin typeface="Bebas Neue"/>
                <a:cs typeface="Bebas Neue"/>
              </a:rPr>
              <a:t> Process</a:t>
            </a:r>
          </a:p>
          <a:p>
            <a:pPr algn="ctr"/>
            <a:r>
              <a:rPr lang="en-US" sz="2400" dirty="0">
                <a:solidFill>
                  <a:srgbClr val="719DC5"/>
                </a:solidFill>
                <a:latin typeface="Lobster Two"/>
                <a:cs typeface="Lobster Two"/>
              </a:rPr>
              <a:t>Level 1</a:t>
            </a:r>
            <a:endParaRPr lang="de-DE" sz="24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1872000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Budget </a:t>
            </a:r>
            <a:r>
              <a:rPr lang="de-DE" sz="2400" dirty="0" err="1">
                <a:latin typeface="Bebas Neue"/>
                <a:cs typeface="Bebas Neue"/>
              </a:rPr>
              <a:t>Implication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8EF537E-ABDE-473C-CD1B-2BDB010B1A71}"/>
              </a:ext>
            </a:extLst>
          </p:cNvPr>
          <p:cNvSpPr/>
          <p:nvPr/>
        </p:nvSpPr>
        <p:spPr>
          <a:xfrm>
            <a:off x="4639052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Short </a:t>
            </a:r>
            <a:r>
              <a:rPr lang="de-DE" sz="2400" dirty="0" err="1">
                <a:latin typeface="Bebas Neue"/>
                <a:cs typeface="Bebas Neue"/>
              </a:rPr>
              <a:t>discussion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D7265C4-2DD7-B8B1-D28D-9F2922633893}"/>
              </a:ext>
            </a:extLst>
          </p:cNvPr>
          <p:cNvSpPr txBox="1"/>
          <p:nvPr/>
        </p:nvSpPr>
        <p:spPr>
          <a:xfrm>
            <a:off x="4005705" y="4310010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Bebas Neue"/>
                <a:cs typeface="Bebas Neue"/>
              </a:rPr>
              <a:t>Consensus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68253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872000" y="276885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Presentation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1872000" y="17526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  <a:latin typeface="Bebas Neue"/>
                <a:cs typeface="Bebas Neue"/>
              </a:rPr>
              <a:t>Proposal or Motion</a:t>
            </a:r>
          </a:p>
        </p:txBody>
      </p:sp>
      <p:sp>
        <p:nvSpPr>
          <p:cNvPr id="6" name="Rechteck 5"/>
          <p:cNvSpPr/>
          <p:nvPr/>
        </p:nvSpPr>
        <p:spPr>
          <a:xfrm>
            <a:off x="4639052" y="2772148"/>
            <a:ext cx="2628000" cy="540000"/>
          </a:xfrm>
          <a:prstGeom prst="rect">
            <a:avLst/>
          </a:prstGeom>
          <a:solidFill>
            <a:srgbClr val="18568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Clarification</a:t>
            </a:r>
            <a:endParaRPr lang="de-DE" sz="2400" dirty="0"/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>
            <a:off x="1872000" y="4087523"/>
            <a:ext cx="5400000" cy="900000"/>
          </a:xfrm>
          <a:prstGeom prst="round2Same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57450" y="333935"/>
            <a:ext cx="51033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44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r>
              <a:rPr lang="en-US" sz="4400" dirty="0">
                <a:solidFill>
                  <a:srgbClr val="18568E"/>
                </a:solidFill>
                <a:latin typeface="Bebas Neue"/>
                <a:cs typeface="Bebas Neue"/>
              </a:rPr>
              <a:t> Process</a:t>
            </a:r>
          </a:p>
          <a:p>
            <a:pPr algn="ctr"/>
            <a:r>
              <a:rPr lang="en-US" sz="2400" dirty="0">
                <a:solidFill>
                  <a:srgbClr val="719DC5"/>
                </a:solidFill>
                <a:latin typeface="Lobster Two"/>
                <a:cs typeface="Lobster Two"/>
              </a:rPr>
              <a:t>Level 1</a:t>
            </a:r>
            <a:endParaRPr lang="de-DE" sz="24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1872000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Budget </a:t>
            </a:r>
            <a:r>
              <a:rPr lang="de-DE" sz="2400" dirty="0" err="1">
                <a:latin typeface="Bebas Neue"/>
                <a:cs typeface="Bebas Neue"/>
              </a:rPr>
              <a:t>Implication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8EF537E-ABDE-473C-CD1B-2BDB010B1A71}"/>
              </a:ext>
            </a:extLst>
          </p:cNvPr>
          <p:cNvSpPr/>
          <p:nvPr/>
        </p:nvSpPr>
        <p:spPr>
          <a:xfrm>
            <a:off x="4639052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Short </a:t>
            </a:r>
            <a:r>
              <a:rPr lang="de-DE" sz="2400" dirty="0" err="1">
                <a:latin typeface="Bebas Neue"/>
                <a:cs typeface="Bebas Neue"/>
              </a:rPr>
              <a:t>discussion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D7265C4-2DD7-B8B1-D28D-9F2922633893}"/>
              </a:ext>
            </a:extLst>
          </p:cNvPr>
          <p:cNvSpPr txBox="1"/>
          <p:nvPr/>
        </p:nvSpPr>
        <p:spPr>
          <a:xfrm>
            <a:off x="4005705" y="4310010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Bebas Neue"/>
                <a:cs typeface="Bebas Neue"/>
              </a:rPr>
              <a:t>Consensus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1971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872000" y="276885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Presentation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1872000" y="17526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  <a:latin typeface="Bebas Neue"/>
                <a:cs typeface="Bebas Neue"/>
              </a:rPr>
              <a:t>Proposal or Motion</a:t>
            </a:r>
          </a:p>
        </p:txBody>
      </p:sp>
      <p:sp>
        <p:nvSpPr>
          <p:cNvPr id="6" name="Rechteck 5"/>
          <p:cNvSpPr/>
          <p:nvPr/>
        </p:nvSpPr>
        <p:spPr>
          <a:xfrm>
            <a:off x="4639052" y="277214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Clarification</a:t>
            </a:r>
            <a:endParaRPr lang="de-DE" sz="2400" dirty="0"/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>
            <a:off x="1872000" y="4087523"/>
            <a:ext cx="5400000" cy="900000"/>
          </a:xfrm>
          <a:prstGeom prst="round2Same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57450" y="333935"/>
            <a:ext cx="51033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44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r>
              <a:rPr lang="en-US" sz="4400" dirty="0">
                <a:solidFill>
                  <a:srgbClr val="18568E"/>
                </a:solidFill>
                <a:latin typeface="Bebas Neue"/>
                <a:cs typeface="Bebas Neue"/>
              </a:rPr>
              <a:t> Process</a:t>
            </a:r>
          </a:p>
          <a:p>
            <a:pPr algn="ctr"/>
            <a:r>
              <a:rPr lang="en-US" sz="2400" dirty="0">
                <a:solidFill>
                  <a:srgbClr val="719DC5"/>
                </a:solidFill>
                <a:latin typeface="Lobster Two"/>
                <a:cs typeface="Lobster Two"/>
              </a:rPr>
              <a:t>Level 1</a:t>
            </a:r>
            <a:endParaRPr lang="de-DE" sz="24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1872000" y="3421707"/>
            <a:ext cx="2628000" cy="540000"/>
          </a:xfrm>
          <a:prstGeom prst="rect">
            <a:avLst/>
          </a:prstGeom>
          <a:solidFill>
            <a:srgbClr val="18568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Budget </a:t>
            </a:r>
            <a:r>
              <a:rPr lang="de-DE" sz="2400" dirty="0" err="1">
                <a:latin typeface="Bebas Neue"/>
                <a:cs typeface="Bebas Neue"/>
              </a:rPr>
              <a:t>Implication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8EF537E-ABDE-473C-CD1B-2BDB010B1A71}"/>
              </a:ext>
            </a:extLst>
          </p:cNvPr>
          <p:cNvSpPr/>
          <p:nvPr/>
        </p:nvSpPr>
        <p:spPr>
          <a:xfrm>
            <a:off x="4639052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Short </a:t>
            </a:r>
            <a:r>
              <a:rPr lang="de-DE" sz="2400" dirty="0" err="1">
                <a:latin typeface="Bebas Neue"/>
                <a:cs typeface="Bebas Neue"/>
              </a:rPr>
              <a:t>discussion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D7265C4-2DD7-B8B1-D28D-9F2922633893}"/>
              </a:ext>
            </a:extLst>
          </p:cNvPr>
          <p:cNvSpPr txBox="1"/>
          <p:nvPr/>
        </p:nvSpPr>
        <p:spPr>
          <a:xfrm>
            <a:off x="4005705" y="4310010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Bebas Neue"/>
                <a:cs typeface="Bebas Neue"/>
              </a:rPr>
              <a:t>Consensus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66257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872000" y="276885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Presentation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1872000" y="17526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  <a:latin typeface="Bebas Neue"/>
                <a:cs typeface="Bebas Neue"/>
              </a:rPr>
              <a:t>Proposal or Motion</a:t>
            </a:r>
          </a:p>
        </p:txBody>
      </p:sp>
      <p:sp>
        <p:nvSpPr>
          <p:cNvPr id="6" name="Rechteck 5"/>
          <p:cNvSpPr/>
          <p:nvPr/>
        </p:nvSpPr>
        <p:spPr>
          <a:xfrm>
            <a:off x="4639052" y="277214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Clarification</a:t>
            </a:r>
            <a:endParaRPr lang="de-DE" sz="2400" dirty="0"/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>
            <a:off x="1872000" y="4087523"/>
            <a:ext cx="5400000" cy="900000"/>
          </a:xfrm>
          <a:prstGeom prst="round2Same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57450" y="333935"/>
            <a:ext cx="51033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44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r>
              <a:rPr lang="en-US" sz="4400" dirty="0">
                <a:solidFill>
                  <a:srgbClr val="18568E"/>
                </a:solidFill>
                <a:latin typeface="Bebas Neue"/>
                <a:cs typeface="Bebas Neue"/>
              </a:rPr>
              <a:t> Process</a:t>
            </a:r>
          </a:p>
          <a:p>
            <a:pPr algn="ctr"/>
            <a:r>
              <a:rPr lang="en-US" sz="2400" dirty="0">
                <a:solidFill>
                  <a:srgbClr val="719DC5"/>
                </a:solidFill>
                <a:latin typeface="Lobster Two"/>
                <a:cs typeface="Lobster Two"/>
              </a:rPr>
              <a:t>Level 1</a:t>
            </a:r>
            <a:endParaRPr lang="de-DE" sz="24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1872000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Budget </a:t>
            </a:r>
            <a:r>
              <a:rPr lang="de-DE" sz="2400" dirty="0" err="1">
                <a:latin typeface="Bebas Neue"/>
                <a:cs typeface="Bebas Neue"/>
              </a:rPr>
              <a:t>Implication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8EF537E-ABDE-473C-CD1B-2BDB010B1A71}"/>
              </a:ext>
            </a:extLst>
          </p:cNvPr>
          <p:cNvSpPr/>
          <p:nvPr/>
        </p:nvSpPr>
        <p:spPr>
          <a:xfrm>
            <a:off x="4639052" y="3421707"/>
            <a:ext cx="2628000" cy="540000"/>
          </a:xfrm>
          <a:prstGeom prst="rect">
            <a:avLst/>
          </a:prstGeom>
          <a:solidFill>
            <a:srgbClr val="18568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Short </a:t>
            </a:r>
            <a:r>
              <a:rPr lang="de-DE" sz="2400" dirty="0" err="1">
                <a:latin typeface="Bebas Neue"/>
                <a:cs typeface="Bebas Neue"/>
              </a:rPr>
              <a:t>discussion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D7265C4-2DD7-B8B1-D28D-9F2922633893}"/>
              </a:ext>
            </a:extLst>
          </p:cNvPr>
          <p:cNvSpPr txBox="1"/>
          <p:nvPr/>
        </p:nvSpPr>
        <p:spPr>
          <a:xfrm>
            <a:off x="4005705" y="4310010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Bebas Neue"/>
                <a:cs typeface="Bebas Neue"/>
              </a:rPr>
              <a:t>Consensus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69533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872000" y="276885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Presentation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1872000" y="17526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  <a:latin typeface="Bebas Neue"/>
                <a:cs typeface="Bebas Neue"/>
              </a:rPr>
              <a:t>Proposal or Motion</a:t>
            </a:r>
          </a:p>
        </p:txBody>
      </p:sp>
      <p:sp>
        <p:nvSpPr>
          <p:cNvPr id="6" name="Rechteck 5"/>
          <p:cNvSpPr/>
          <p:nvPr/>
        </p:nvSpPr>
        <p:spPr>
          <a:xfrm>
            <a:off x="4639052" y="277214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Clarification</a:t>
            </a:r>
            <a:endParaRPr lang="de-DE" sz="2400" dirty="0"/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>
            <a:off x="1872000" y="4087523"/>
            <a:ext cx="5400000" cy="900000"/>
          </a:xfrm>
          <a:prstGeom prst="round2SameRect">
            <a:avLst/>
          </a:prstGeom>
          <a:solidFill>
            <a:srgbClr val="6AB5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57450" y="333935"/>
            <a:ext cx="51033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44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r>
              <a:rPr lang="en-US" sz="4400" dirty="0">
                <a:solidFill>
                  <a:srgbClr val="18568E"/>
                </a:solidFill>
                <a:latin typeface="Bebas Neue"/>
                <a:cs typeface="Bebas Neue"/>
              </a:rPr>
              <a:t> Process</a:t>
            </a:r>
          </a:p>
          <a:p>
            <a:pPr algn="ctr"/>
            <a:r>
              <a:rPr lang="en-US" sz="2400" dirty="0">
                <a:solidFill>
                  <a:srgbClr val="719DC5"/>
                </a:solidFill>
                <a:latin typeface="Lobster Two"/>
                <a:cs typeface="Lobster Two"/>
              </a:rPr>
              <a:t>Level 1</a:t>
            </a:r>
            <a:endParaRPr lang="de-DE" sz="24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1872000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Budget </a:t>
            </a:r>
            <a:r>
              <a:rPr lang="de-DE" sz="2400" dirty="0" err="1">
                <a:latin typeface="Bebas Neue"/>
                <a:cs typeface="Bebas Neue"/>
              </a:rPr>
              <a:t>Implication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8EF537E-ABDE-473C-CD1B-2BDB010B1A71}"/>
              </a:ext>
            </a:extLst>
          </p:cNvPr>
          <p:cNvSpPr/>
          <p:nvPr/>
        </p:nvSpPr>
        <p:spPr>
          <a:xfrm>
            <a:off x="4639052" y="3421707"/>
            <a:ext cx="2628000" cy="540000"/>
          </a:xfrm>
          <a:prstGeom prst="rect">
            <a:avLst/>
          </a:prstGeom>
          <a:solidFill>
            <a:srgbClr val="A7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Short </a:t>
            </a:r>
            <a:r>
              <a:rPr lang="de-DE" sz="2400" dirty="0" err="1">
                <a:latin typeface="Bebas Neue"/>
                <a:cs typeface="Bebas Neue"/>
              </a:rPr>
              <a:t>discussion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D7265C4-2DD7-B8B1-D28D-9F2922633893}"/>
              </a:ext>
            </a:extLst>
          </p:cNvPr>
          <p:cNvSpPr txBox="1"/>
          <p:nvPr/>
        </p:nvSpPr>
        <p:spPr>
          <a:xfrm>
            <a:off x="4005705" y="4310010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Bebas Neue"/>
                <a:cs typeface="Bebas Neue"/>
              </a:rPr>
              <a:t>Consensus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57036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872000" y="276885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Presentation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1872000" y="17526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  <a:latin typeface="Bebas Neue"/>
                <a:cs typeface="Bebas Neue"/>
              </a:rPr>
              <a:t>Proposal or Motion</a:t>
            </a:r>
          </a:p>
        </p:txBody>
      </p:sp>
      <p:sp>
        <p:nvSpPr>
          <p:cNvPr id="6" name="Rechteck 5"/>
          <p:cNvSpPr/>
          <p:nvPr/>
        </p:nvSpPr>
        <p:spPr>
          <a:xfrm>
            <a:off x="4639052" y="277214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Clarification</a:t>
            </a:r>
            <a:endParaRPr lang="de-DE" sz="2400" dirty="0"/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>
            <a:off x="1872000" y="4087523"/>
            <a:ext cx="5400000" cy="900000"/>
          </a:xfrm>
          <a:prstGeom prst="round2SameRect">
            <a:avLst/>
          </a:prstGeom>
          <a:solidFill>
            <a:srgbClr val="6AB5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57450" y="333935"/>
            <a:ext cx="51033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44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r>
              <a:rPr lang="en-US" sz="4400" dirty="0">
                <a:solidFill>
                  <a:srgbClr val="18568E"/>
                </a:solidFill>
                <a:latin typeface="Bebas Neue"/>
                <a:cs typeface="Bebas Neue"/>
              </a:rPr>
              <a:t> Process</a:t>
            </a:r>
          </a:p>
          <a:p>
            <a:pPr algn="ctr"/>
            <a:r>
              <a:rPr lang="en-US" sz="2400" dirty="0">
                <a:solidFill>
                  <a:srgbClr val="719DC5"/>
                </a:solidFill>
                <a:latin typeface="Lobster Two"/>
                <a:cs typeface="Lobster Two"/>
              </a:rPr>
              <a:t>Level 1</a:t>
            </a:r>
            <a:endParaRPr lang="de-DE" sz="24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857499" y="5252921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18568E"/>
                </a:solidFill>
                <a:latin typeface="Bebas Neue"/>
                <a:cs typeface="Bebas Neue"/>
              </a:rPr>
              <a:t>No Consensus ?</a:t>
            </a:r>
          </a:p>
          <a:p>
            <a:pPr algn="ctr"/>
            <a:r>
              <a:rPr lang="en-US" sz="2400" dirty="0">
                <a:solidFill>
                  <a:srgbClr val="719DC5"/>
                </a:solidFill>
                <a:latin typeface="Lobster Two"/>
                <a:cs typeface="Lobster Two"/>
              </a:rPr>
              <a:t>Level 2</a:t>
            </a:r>
            <a:endParaRPr lang="de-DE" sz="24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1872000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Budget </a:t>
            </a:r>
            <a:r>
              <a:rPr lang="de-DE" sz="2400" dirty="0" err="1">
                <a:latin typeface="Bebas Neue"/>
                <a:cs typeface="Bebas Neue"/>
              </a:rPr>
              <a:t>Implication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8EF537E-ABDE-473C-CD1B-2BDB010B1A71}"/>
              </a:ext>
            </a:extLst>
          </p:cNvPr>
          <p:cNvSpPr/>
          <p:nvPr/>
        </p:nvSpPr>
        <p:spPr>
          <a:xfrm>
            <a:off x="4639052" y="3421707"/>
            <a:ext cx="2628000" cy="540000"/>
          </a:xfrm>
          <a:prstGeom prst="rect">
            <a:avLst/>
          </a:prstGeom>
          <a:solidFill>
            <a:srgbClr val="A7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Bebas Neue"/>
                <a:cs typeface="Bebas Neue"/>
              </a:rPr>
              <a:t>Short </a:t>
            </a:r>
            <a:r>
              <a:rPr lang="de-DE" sz="2400" dirty="0" err="1">
                <a:solidFill>
                  <a:schemeClr val="tx1"/>
                </a:solidFill>
                <a:latin typeface="Bebas Neue"/>
                <a:cs typeface="Bebas Neue"/>
              </a:rPr>
              <a:t>discussion</a:t>
            </a:r>
            <a:endParaRPr lang="de-DE" sz="2400" dirty="0">
              <a:solidFill>
                <a:schemeClr val="tx1"/>
              </a:solidFill>
              <a:latin typeface="Bebas Neue"/>
              <a:cs typeface="Bebas Neue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D7265C4-2DD7-B8B1-D28D-9F2922633893}"/>
              </a:ext>
            </a:extLst>
          </p:cNvPr>
          <p:cNvSpPr txBox="1"/>
          <p:nvPr/>
        </p:nvSpPr>
        <p:spPr>
          <a:xfrm>
            <a:off x="4005705" y="4310010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Bebas Neue"/>
                <a:cs typeface="Bebas Neue"/>
              </a:rPr>
              <a:t>Consensus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02474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2895600"/>
          </a:xfrm>
          <a:effectLst/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Introducing the Process</a:t>
            </a:r>
            <a:br>
              <a:rPr lang="en-US" sz="5300" dirty="0">
                <a:solidFill>
                  <a:srgbClr val="18568E"/>
                </a:solidFill>
                <a:effectLst/>
                <a:latin typeface="Sketch Rockwell"/>
                <a:cs typeface="Sketch Rockwell"/>
              </a:rPr>
            </a:br>
            <a:r>
              <a:rPr lang="en-US" sz="72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  <a:t>Consensus Based </a:t>
            </a:r>
            <a:br>
              <a:rPr lang="en-US" sz="72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</a:br>
            <a:r>
              <a:rPr lang="en-US" sz="72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  <a:t>Decision Making</a:t>
            </a:r>
            <a:endParaRPr lang="en-US" sz="3200" dirty="0">
              <a:solidFill>
                <a:srgbClr val="719DC5"/>
              </a:solidFill>
              <a:effectLst/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94478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872000" y="276885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Presentation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1872000" y="17526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  <a:latin typeface="Bebas Neue"/>
                <a:cs typeface="Bebas Neue"/>
              </a:rPr>
              <a:t>Proposal or Motion</a:t>
            </a:r>
          </a:p>
        </p:txBody>
      </p:sp>
      <p:sp>
        <p:nvSpPr>
          <p:cNvPr id="6" name="Rechteck 5"/>
          <p:cNvSpPr/>
          <p:nvPr/>
        </p:nvSpPr>
        <p:spPr>
          <a:xfrm>
            <a:off x="4639052" y="277214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Clarification</a:t>
            </a:r>
            <a:endParaRPr lang="de-DE" sz="2400" dirty="0"/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>
            <a:off x="1872000" y="4087523"/>
            <a:ext cx="5400000" cy="900000"/>
          </a:xfrm>
          <a:prstGeom prst="round2SameRect">
            <a:avLst/>
          </a:prstGeom>
          <a:solidFill>
            <a:srgbClr val="6AB5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57450" y="333935"/>
            <a:ext cx="51033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44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r>
              <a:rPr lang="en-US" sz="4400" dirty="0">
                <a:solidFill>
                  <a:srgbClr val="18568E"/>
                </a:solidFill>
                <a:latin typeface="Bebas Neue"/>
                <a:cs typeface="Bebas Neue"/>
              </a:rPr>
              <a:t> Process</a:t>
            </a:r>
          </a:p>
          <a:p>
            <a:pPr algn="ctr"/>
            <a:r>
              <a:rPr lang="en-US" sz="2400" dirty="0">
                <a:solidFill>
                  <a:srgbClr val="719DC5"/>
                </a:solidFill>
                <a:latin typeface="Lobster Two"/>
                <a:cs typeface="Lobster Two"/>
              </a:rPr>
              <a:t>Level 1</a:t>
            </a:r>
            <a:endParaRPr lang="de-DE" sz="24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857499" y="5252921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18568E"/>
                </a:solidFill>
                <a:latin typeface="Bebas Neue"/>
                <a:cs typeface="Bebas Neue"/>
              </a:rPr>
              <a:t>No Consensus ?</a:t>
            </a:r>
          </a:p>
          <a:p>
            <a:pPr algn="ctr"/>
            <a:r>
              <a:rPr lang="en-US" sz="2400" dirty="0">
                <a:solidFill>
                  <a:srgbClr val="719DC5"/>
                </a:solidFill>
                <a:latin typeface="Lobster Two"/>
                <a:cs typeface="Lobster Two"/>
              </a:rPr>
              <a:t>Level 2</a:t>
            </a:r>
            <a:endParaRPr lang="de-DE" sz="24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6" name="Pfeil nach unten 15"/>
          <p:cNvSpPr/>
          <p:nvPr/>
        </p:nvSpPr>
        <p:spPr>
          <a:xfrm>
            <a:off x="4392002" y="6289587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1872000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Budget </a:t>
            </a:r>
            <a:r>
              <a:rPr lang="de-DE" sz="2400" dirty="0" err="1">
                <a:latin typeface="Bebas Neue"/>
                <a:cs typeface="Bebas Neue"/>
              </a:rPr>
              <a:t>Implication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8EF537E-ABDE-473C-CD1B-2BDB010B1A71}"/>
              </a:ext>
            </a:extLst>
          </p:cNvPr>
          <p:cNvSpPr/>
          <p:nvPr/>
        </p:nvSpPr>
        <p:spPr>
          <a:xfrm>
            <a:off x="4639052" y="3421707"/>
            <a:ext cx="2628000" cy="540000"/>
          </a:xfrm>
          <a:prstGeom prst="rect">
            <a:avLst/>
          </a:prstGeom>
          <a:solidFill>
            <a:srgbClr val="A7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Short </a:t>
            </a:r>
            <a:r>
              <a:rPr lang="de-DE" sz="2400" dirty="0" err="1">
                <a:latin typeface="Bebas Neue"/>
                <a:cs typeface="Bebas Neue"/>
              </a:rPr>
              <a:t>discussion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D7265C4-2DD7-B8B1-D28D-9F2922633893}"/>
              </a:ext>
            </a:extLst>
          </p:cNvPr>
          <p:cNvSpPr txBox="1"/>
          <p:nvPr/>
        </p:nvSpPr>
        <p:spPr>
          <a:xfrm>
            <a:off x="4005705" y="4310010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Bebas Neue"/>
                <a:cs typeface="Bebas Neue"/>
              </a:rPr>
              <a:t>Consensus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87474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872000" y="276885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More </a:t>
            </a:r>
            <a:r>
              <a:rPr lang="de-DE" sz="2400" dirty="0" err="1">
                <a:latin typeface="Bebas Neue"/>
                <a:cs typeface="Bebas Neue"/>
              </a:rPr>
              <a:t>information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1872000" y="17526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  <a:latin typeface="Bebas Neue"/>
                <a:cs typeface="Bebas Neue"/>
              </a:rPr>
              <a:t>Proposal or Motion</a:t>
            </a:r>
          </a:p>
        </p:txBody>
      </p:sp>
      <p:sp>
        <p:nvSpPr>
          <p:cNvPr id="6" name="Rechteck 5"/>
          <p:cNvSpPr/>
          <p:nvPr/>
        </p:nvSpPr>
        <p:spPr>
          <a:xfrm>
            <a:off x="4639052" y="277214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Take time out</a:t>
            </a:r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>
            <a:off x="1872000" y="4087523"/>
            <a:ext cx="5400000" cy="900000"/>
          </a:xfrm>
          <a:prstGeom prst="round2Same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57450" y="333935"/>
            <a:ext cx="51033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44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r>
              <a:rPr lang="en-US" sz="4400" dirty="0">
                <a:solidFill>
                  <a:srgbClr val="18568E"/>
                </a:solidFill>
                <a:latin typeface="Bebas Neue"/>
                <a:cs typeface="Bebas Neue"/>
              </a:rPr>
              <a:t> Process</a:t>
            </a:r>
          </a:p>
          <a:p>
            <a:pPr algn="ctr"/>
            <a:r>
              <a:rPr lang="en-US" sz="2400" dirty="0">
                <a:solidFill>
                  <a:srgbClr val="719DC5"/>
                </a:solidFill>
                <a:latin typeface="Lobster Two"/>
                <a:cs typeface="Lobster Two"/>
              </a:rPr>
              <a:t>Level 2</a:t>
            </a:r>
            <a:endParaRPr lang="de-DE" sz="24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1872000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Measure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pros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b="1" dirty="0">
                <a:latin typeface="Cambria"/>
                <a:cs typeface="Cambria"/>
              </a:rPr>
              <a:t>&amp;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cons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8EF537E-ABDE-473C-CD1B-2BDB010B1A71}"/>
              </a:ext>
            </a:extLst>
          </p:cNvPr>
          <p:cNvSpPr/>
          <p:nvPr/>
        </p:nvSpPr>
        <p:spPr>
          <a:xfrm>
            <a:off x="4639052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latin typeface="Bebas Neue"/>
                <a:cs typeface="Bebas Neue"/>
              </a:rPr>
              <a:t>Small </a:t>
            </a:r>
            <a:r>
              <a:rPr lang="de-DE" sz="2400" dirty="0" err="1">
                <a:latin typeface="Bebas Neue"/>
                <a:cs typeface="Bebas Neue"/>
              </a:rPr>
              <a:t>group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discussion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53DD09-C98A-9A23-84E1-70ABDC308152}"/>
              </a:ext>
            </a:extLst>
          </p:cNvPr>
          <p:cNvSpPr txBox="1"/>
          <p:nvPr/>
        </p:nvSpPr>
        <p:spPr>
          <a:xfrm>
            <a:off x="4005705" y="4310010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Bebas Neue"/>
                <a:cs typeface="Bebas Neue"/>
              </a:rPr>
              <a:t>Consensus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78647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872000" y="2768858"/>
            <a:ext cx="2628000" cy="540000"/>
          </a:xfrm>
          <a:prstGeom prst="rect">
            <a:avLst/>
          </a:prstGeom>
          <a:solidFill>
            <a:srgbClr val="18568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More </a:t>
            </a:r>
            <a:r>
              <a:rPr lang="de-DE" sz="2400" dirty="0" err="1">
                <a:latin typeface="Bebas Neue"/>
                <a:cs typeface="Bebas Neue"/>
              </a:rPr>
              <a:t>information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1872000" y="17526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  <a:latin typeface="Bebas Neue"/>
                <a:cs typeface="Bebas Neue"/>
              </a:rPr>
              <a:t>Proposal or Motion</a:t>
            </a:r>
          </a:p>
        </p:txBody>
      </p:sp>
      <p:sp>
        <p:nvSpPr>
          <p:cNvPr id="6" name="Rechteck 5"/>
          <p:cNvSpPr/>
          <p:nvPr/>
        </p:nvSpPr>
        <p:spPr>
          <a:xfrm>
            <a:off x="4639052" y="277214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Take time out</a:t>
            </a:r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>
            <a:off x="1872000" y="4087523"/>
            <a:ext cx="5400000" cy="900000"/>
          </a:xfrm>
          <a:prstGeom prst="round2Same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57450" y="333935"/>
            <a:ext cx="51033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44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r>
              <a:rPr lang="en-US" sz="4400" dirty="0">
                <a:solidFill>
                  <a:srgbClr val="18568E"/>
                </a:solidFill>
                <a:latin typeface="Bebas Neue"/>
                <a:cs typeface="Bebas Neue"/>
              </a:rPr>
              <a:t> Process</a:t>
            </a:r>
          </a:p>
          <a:p>
            <a:pPr algn="ctr"/>
            <a:r>
              <a:rPr lang="en-US" sz="2400" dirty="0">
                <a:solidFill>
                  <a:srgbClr val="719DC5"/>
                </a:solidFill>
                <a:latin typeface="Lobster Two"/>
                <a:cs typeface="Lobster Two"/>
              </a:rPr>
              <a:t>Level 2</a:t>
            </a:r>
            <a:endParaRPr lang="de-DE" sz="24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1872000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Measure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pros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b="1" dirty="0">
                <a:latin typeface="Cambria"/>
                <a:cs typeface="Cambria"/>
              </a:rPr>
              <a:t>&amp;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cons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8EF537E-ABDE-473C-CD1B-2BDB010B1A71}"/>
              </a:ext>
            </a:extLst>
          </p:cNvPr>
          <p:cNvSpPr/>
          <p:nvPr/>
        </p:nvSpPr>
        <p:spPr>
          <a:xfrm>
            <a:off x="4639052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latin typeface="Bebas Neue"/>
                <a:cs typeface="Bebas Neue"/>
              </a:rPr>
              <a:t>Small </a:t>
            </a:r>
            <a:r>
              <a:rPr lang="de-DE" sz="2400" dirty="0" err="1">
                <a:latin typeface="Bebas Neue"/>
                <a:cs typeface="Bebas Neue"/>
              </a:rPr>
              <a:t>group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discussion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53DD09-C98A-9A23-84E1-70ABDC308152}"/>
              </a:ext>
            </a:extLst>
          </p:cNvPr>
          <p:cNvSpPr txBox="1"/>
          <p:nvPr/>
        </p:nvSpPr>
        <p:spPr>
          <a:xfrm>
            <a:off x="4005705" y="4310010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Bebas Neue"/>
                <a:cs typeface="Bebas Neue"/>
              </a:rPr>
              <a:t>Consensus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9086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872000" y="276885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More </a:t>
            </a:r>
            <a:r>
              <a:rPr lang="de-DE" sz="2400" dirty="0" err="1">
                <a:latin typeface="Bebas Neue"/>
                <a:cs typeface="Bebas Neue"/>
              </a:rPr>
              <a:t>information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1872000" y="17526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  <a:latin typeface="Bebas Neue"/>
                <a:cs typeface="Bebas Neue"/>
              </a:rPr>
              <a:t>Proposal or Motion</a:t>
            </a:r>
          </a:p>
        </p:txBody>
      </p:sp>
      <p:sp>
        <p:nvSpPr>
          <p:cNvPr id="6" name="Rechteck 5"/>
          <p:cNvSpPr/>
          <p:nvPr/>
        </p:nvSpPr>
        <p:spPr>
          <a:xfrm>
            <a:off x="4639052" y="2772148"/>
            <a:ext cx="2628000" cy="540000"/>
          </a:xfrm>
          <a:prstGeom prst="rect">
            <a:avLst/>
          </a:prstGeom>
          <a:solidFill>
            <a:srgbClr val="18568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Take time out</a:t>
            </a:r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>
            <a:off x="1872000" y="4087523"/>
            <a:ext cx="5400000" cy="900000"/>
          </a:xfrm>
          <a:prstGeom prst="round2Same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57450" y="333935"/>
            <a:ext cx="51033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44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r>
              <a:rPr lang="en-US" sz="4400" dirty="0">
                <a:solidFill>
                  <a:srgbClr val="18568E"/>
                </a:solidFill>
                <a:latin typeface="Bebas Neue"/>
                <a:cs typeface="Bebas Neue"/>
              </a:rPr>
              <a:t> Process</a:t>
            </a:r>
          </a:p>
          <a:p>
            <a:pPr algn="ctr"/>
            <a:r>
              <a:rPr lang="en-US" sz="2400" dirty="0">
                <a:solidFill>
                  <a:srgbClr val="719DC5"/>
                </a:solidFill>
                <a:latin typeface="Lobster Two"/>
                <a:cs typeface="Lobster Two"/>
              </a:rPr>
              <a:t>Level 2</a:t>
            </a:r>
            <a:endParaRPr lang="de-DE" sz="24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1872000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Measure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pros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b="1" dirty="0">
                <a:latin typeface="Cambria"/>
                <a:cs typeface="Cambria"/>
              </a:rPr>
              <a:t>&amp;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cons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8EF537E-ABDE-473C-CD1B-2BDB010B1A71}"/>
              </a:ext>
            </a:extLst>
          </p:cNvPr>
          <p:cNvSpPr/>
          <p:nvPr/>
        </p:nvSpPr>
        <p:spPr>
          <a:xfrm>
            <a:off x="4639052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latin typeface="Bebas Neue"/>
                <a:cs typeface="Bebas Neue"/>
              </a:rPr>
              <a:t>Small </a:t>
            </a:r>
            <a:r>
              <a:rPr lang="de-DE" sz="2400" dirty="0" err="1">
                <a:latin typeface="Bebas Neue"/>
                <a:cs typeface="Bebas Neue"/>
              </a:rPr>
              <a:t>group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discussion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53DD09-C98A-9A23-84E1-70ABDC308152}"/>
              </a:ext>
            </a:extLst>
          </p:cNvPr>
          <p:cNvSpPr txBox="1"/>
          <p:nvPr/>
        </p:nvSpPr>
        <p:spPr>
          <a:xfrm>
            <a:off x="4005705" y="4310010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Bebas Neue"/>
                <a:cs typeface="Bebas Neue"/>
              </a:rPr>
              <a:t>Consensus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70530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872000" y="276885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More </a:t>
            </a:r>
            <a:r>
              <a:rPr lang="de-DE" sz="2400" dirty="0" err="1">
                <a:latin typeface="Bebas Neue"/>
                <a:cs typeface="Bebas Neue"/>
              </a:rPr>
              <a:t>information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1872000" y="17526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  <a:latin typeface="Bebas Neue"/>
                <a:cs typeface="Bebas Neue"/>
              </a:rPr>
              <a:t>Proposal or Motion</a:t>
            </a:r>
          </a:p>
        </p:txBody>
      </p:sp>
      <p:sp>
        <p:nvSpPr>
          <p:cNvPr id="6" name="Rechteck 5"/>
          <p:cNvSpPr/>
          <p:nvPr/>
        </p:nvSpPr>
        <p:spPr>
          <a:xfrm>
            <a:off x="4639052" y="277214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Take time out</a:t>
            </a:r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>
            <a:off x="1872000" y="4087523"/>
            <a:ext cx="5400000" cy="900000"/>
          </a:xfrm>
          <a:prstGeom prst="round2Same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57450" y="333935"/>
            <a:ext cx="51033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44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r>
              <a:rPr lang="en-US" sz="4400" dirty="0">
                <a:solidFill>
                  <a:srgbClr val="18568E"/>
                </a:solidFill>
                <a:latin typeface="Bebas Neue"/>
                <a:cs typeface="Bebas Neue"/>
              </a:rPr>
              <a:t> Process</a:t>
            </a:r>
          </a:p>
          <a:p>
            <a:pPr algn="ctr"/>
            <a:r>
              <a:rPr lang="en-US" sz="2400" dirty="0">
                <a:solidFill>
                  <a:srgbClr val="719DC5"/>
                </a:solidFill>
                <a:latin typeface="Lobster Two"/>
                <a:cs typeface="Lobster Two"/>
              </a:rPr>
              <a:t>Level 2</a:t>
            </a:r>
            <a:endParaRPr lang="de-DE" sz="24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1872000" y="3421707"/>
            <a:ext cx="2628000" cy="540000"/>
          </a:xfrm>
          <a:prstGeom prst="rect">
            <a:avLst/>
          </a:prstGeom>
          <a:solidFill>
            <a:srgbClr val="18568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Measure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pros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b="1" dirty="0">
                <a:latin typeface="Cambria"/>
                <a:cs typeface="Cambria"/>
              </a:rPr>
              <a:t>&amp;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cons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8EF537E-ABDE-473C-CD1B-2BDB010B1A71}"/>
              </a:ext>
            </a:extLst>
          </p:cNvPr>
          <p:cNvSpPr/>
          <p:nvPr/>
        </p:nvSpPr>
        <p:spPr>
          <a:xfrm>
            <a:off x="4639052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latin typeface="Bebas Neue"/>
                <a:cs typeface="Bebas Neue"/>
              </a:rPr>
              <a:t>Small </a:t>
            </a:r>
            <a:r>
              <a:rPr lang="de-DE" sz="2400" dirty="0" err="1">
                <a:latin typeface="Bebas Neue"/>
                <a:cs typeface="Bebas Neue"/>
              </a:rPr>
              <a:t>group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discussion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53DD09-C98A-9A23-84E1-70ABDC308152}"/>
              </a:ext>
            </a:extLst>
          </p:cNvPr>
          <p:cNvSpPr txBox="1"/>
          <p:nvPr/>
        </p:nvSpPr>
        <p:spPr>
          <a:xfrm>
            <a:off x="4005705" y="4310010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Bebas Neue"/>
                <a:cs typeface="Bebas Neue"/>
              </a:rPr>
              <a:t>Consensus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78044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872000" y="276885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More </a:t>
            </a:r>
            <a:r>
              <a:rPr lang="de-DE" sz="2400" dirty="0" err="1">
                <a:latin typeface="Bebas Neue"/>
                <a:cs typeface="Bebas Neue"/>
              </a:rPr>
              <a:t>information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1872000" y="17526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  <a:latin typeface="Bebas Neue"/>
                <a:cs typeface="Bebas Neue"/>
              </a:rPr>
              <a:t>Proposal or Motion</a:t>
            </a:r>
          </a:p>
        </p:txBody>
      </p:sp>
      <p:sp>
        <p:nvSpPr>
          <p:cNvPr id="6" name="Rechteck 5"/>
          <p:cNvSpPr/>
          <p:nvPr/>
        </p:nvSpPr>
        <p:spPr>
          <a:xfrm>
            <a:off x="4639052" y="277214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Take time out</a:t>
            </a:r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>
            <a:off x="1872000" y="4087523"/>
            <a:ext cx="5400000" cy="900000"/>
          </a:xfrm>
          <a:prstGeom prst="round2Same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57450" y="333935"/>
            <a:ext cx="51033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44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r>
              <a:rPr lang="en-US" sz="4400" dirty="0">
                <a:solidFill>
                  <a:srgbClr val="18568E"/>
                </a:solidFill>
                <a:latin typeface="Bebas Neue"/>
                <a:cs typeface="Bebas Neue"/>
              </a:rPr>
              <a:t> Process</a:t>
            </a:r>
          </a:p>
          <a:p>
            <a:pPr algn="ctr"/>
            <a:r>
              <a:rPr lang="en-US" sz="2400" dirty="0">
                <a:solidFill>
                  <a:srgbClr val="719DC5"/>
                </a:solidFill>
                <a:latin typeface="Lobster Two"/>
                <a:cs typeface="Lobster Two"/>
              </a:rPr>
              <a:t>Level 2</a:t>
            </a:r>
            <a:endParaRPr lang="de-DE" sz="24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1872000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Measure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pros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b="1" dirty="0">
                <a:latin typeface="Cambria"/>
                <a:cs typeface="Cambria"/>
              </a:rPr>
              <a:t>&amp;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cons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8EF537E-ABDE-473C-CD1B-2BDB010B1A71}"/>
              </a:ext>
            </a:extLst>
          </p:cNvPr>
          <p:cNvSpPr/>
          <p:nvPr/>
        </p:nvSpPr>
        <p:spPr>
          <a:xfrm>
            <a:off x="4639052" y="3421707"/>
            <a:ext cx="2628000" cy="540000"/>
          </a:xfrm>
          <a:prstGeom prst="rect">
            <a:avLst/>
          </a:prstGeom>
          <a:solidFill>
            <a:srgbClr val="18568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latin typeface="Bebas Neue"/>
                <a:cs typeface="Bebas Neue"/>
              </a:rPr>
              <a:t>Small </a:t>
            </a:r>
            <a:r>
              <a:rPr lang="de-DE" sz="2400" dirty="0" err="1">
                <a:latin typeface="Bebas Neue"/>
                <a:cs typeface="Bebas Neue"/>
              </a:rPr>
              <a:t>group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discussion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53DD09-C98A-9A23-84E1-70ABDC308152}"/>
              </a:ext>
            </a:extLst>
          </p:cNvPr>
          <p:cNvSpPr txBox="1"/>
          <p:nvPr/>
        </p:nvSpPr>
        <p:spPr>
          <a:xfrm>
            <a:off x="4005705" y="4310010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Bebas Neue"/>
                <a:cs typeface="Bebas Neue"/>
              </a:rPr>
              <a:t>Consensus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35646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872000" y="276885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More </a:t>
            </a:r>
            <a:r>
              <a:rPr lang="de-DE" sz="2400" dirty="0" err="1">
                <a:latin typeface="Bebas Neue"/>
                <a:cs typeface="Bebas Neue"/>
              </a:rPr>
              <a:t>information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1872000" y="17526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  <a:latin typeface="Bebas Neue"/>
                <a:cs typeface="Bebas Neue"/>
              </a:rPr>
              <a:t>Proposal or Motion</a:t>
            </a:r>
          </a:p>
        </p:txBody>
      </p:sp>
      <p:sp>
        <p:nvSpPr>
          <p:cNvPr id="6" name="Rechteck 5"/>
          <p:cNvSpPr/>
          <p:nvPr/>
        </p:nvSpPr>
        <p:spPr>
          <a:xfrm>
            <a:off x="4639052" y="277214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Take time out</a:t>
            </a:r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>
            <a:off x="1872000" y="4087523"/>
            <a:ext cx="5400000" cy="900000"/>
          </a:xfrm>
          <a:prstGeom prst="round2SameRect">
            <a:avLst/>
          </a:prstGeom>
          <a:solidFill>
            <a:srgbClr val="6AB5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57450" y="333935"/>
            <a:ext cx="51033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44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r>
              <a:rPr lang="en-US" sz="4400" dirty="0">
                <a:solidFill>
                  <a:srgbClr val="18568E"/>
                </a:solidFill>
                <a:latin typeface="Bebas Neue"/>
                <a:cs typeface="Bebas Neue"/>
              </a:rPr>
              <a:t> Process</a:t>
            </a:r>
          </a:p>
          <a:p>
            <a:pPr algn="ctr"/>
            <a:r>
              <a:rPr lang="en-US" sz="2400" dirty="0">
                <a:solidFill>
                  <a:srgbClr val="719DC5"/>
                </a:solidFill>
                <a:latin typeface="Lobster Two"/>
                <a:cs typeface="Lobster Two"/>
              </a:rPr>
              <a:t>Level 2</a:t>
            </a:r>
            <a:endParaRPr lang="de-DE" sz="24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1872000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Measure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pros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b="1" dirty="0">
                <a:latin typeface="Cambria"/>
                <a:cs typeface="Cambria"/>
              </a:rPr>
              <a:t>&amp;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cons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8EF537E-ABDE-473C-CD1B-2BDB010B1A71}"/>
              </a:ext>
            </a:extLst>
          </p:cNvPr>
          <p:cNvSpPr/>
          <p:nvPr/>
        </p:nvSpPr>
        <p:spPr>
          <a:xfrm>
            <a:off x="4639052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latin typeface="Bebas Neue"/>
                <a:cs typeface="Bebas Neue"/>
              </a:rPr>
              <a:t>Small </a:t>
            </a:r>
            <a:r>
              <a:rPr lang="de-DE" sz="2400" dirty="0" err="1">
                <a:latin typeface="Bebas Neue"/>
                <a:cs typeface="Bebas Neue"/>
              </a:rPr>
              <a:t>group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discussion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53DD09-C98A-9A23-84E1-70ABDC308152}"/>
              </a:ext>
            </a:extLst>
          </p:cNvPr>
          <p:cNvSpPr txBox="1"/>
          <p:nvPr/>
        </p:nvSpPr>
        <p:spPr>
          <a:xfrm>
            <a:off x="4005705" y="4310010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Bebas Neue"/>
                <a:cs typeface="Bebas Neue"/>
              </a:rPr>
              <a:t>Consensus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22957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872000" y="276885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More </a:t>
            </a:r>
            <a:r>
              <a:rPr lang="de-DE" sz="2400" dirty="0" err="1">
                <a:latin typeface="Bebas Neue"/>
                <a:cs typeface="Bebas Neue"/>
              </a:rPr>
              <a:t>information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1872000" y="17526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  <a:latin typeface="Bebas Neue"/>
                <a:cs typeface="Bebas Neue"/>
              </a:rPr>
              <a:t>Proposal or Motion</a:t>
            </a:r>
          </a:p>
        </p:txBody>
      </p:sp>
      <p:sp>
        <p:nvSpPr>
          <p:cNvPr id="6" name="Rechteck 5"/>
          <p:cNvSpPr/>
          <p:nvPr/>
        </p:nvSpPr>
        <p:spPr>
          <a:xfrm>
            <a:off x="4639052" y="277214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Take time out</a:t>
            </a:r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>
            <a:off x="1872000" y="4087523"/>
            <a:ext cx="5400000" cy="900000"/>
          </a:xfrm>
          <a:prstGeom prst="round2SameRect">
            <a:avLst/>
          </a:prstGeom>
          <a:solidFill>
            <a:srgbClr val="6AB5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57450" y="333935"/>
            <a:ext cx="51033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44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r>
              <a:rPr lang="en-US" sz="4400" dirty="0">
                <a:solidFill>
                  <a:srgbClr val="18568E"/>
                </a:solidFill>
                <a:latin typeface="Bebas Neue"/>
                <a:cs typeface="Bebas Neue"/>
              </a:rPr>
              <a:t> Process</a:t>
            </a:r>
          </a:p>
          <a:p>
            <a:pPr algn="ctr"/>
            <a:r>
              <a:rPr lang="en-US" sz="2400" dirty="0">
                <a:solidFill>
                  <a:srgbClr val="719DC5"/>
                </a:solidFill>
                <a:latin typeface="Lobster Two"/>
                <a:cs typeface="Lobster Two"/>
              </a:rPr>
              <a:t>Level 2</a:t>
            </a:r>
            <a:endParaRPr lang="de-DE" sz="24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857499" y="5252921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18568E"/>
                </a:solidFill>
                <a:latin typeface="Bebas Neue"/>
                <a:cs typeface="Bebas Neue"/>
              </a:rPr>
              <a:t>No Consensus ?</a:t>
            </a:r>
          </a:p>
          <a:p>
            <a:pPr algn="ctr"/>
            <a:r>
              <a:rPr lang="en-US" sz="2400" dirty="0" err="1">
                <a:solidFill>
                  <a:srgbClr val="719DC5"/>
                </a:solidFill>
                <a:latin typeface="Lobster Two"/>
                <a:cs typeface="Lobster Two"/>
              </a:rPr>
              <a:t>Strawpoll</a:t>
            </a:r>
            <a:endParaRPr lang="de-DE" sz="24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1872000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Measure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pros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b="1" dirty="0">
                <a:latin typeface="Cambria"/>
                <a:cs typeface="Cambria"/>
              </a:rPr>
              <a:t>&amp;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cons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8EF537E-ABDE-473C-CD1B-2BDB010B1A71}"/>
              </a:ext>
            </a:extLst>
          </p:cNvPr>
          <p:cNvSpPr/>
          <p:nvPr/>
        </p:nvSpPr>
        <p:spPr>
          <a:xfrm>
            <a:off x="4639052" y="3421707"/>
            <a:ext cx="2628000" cy="540000"/>
          </a:xfrm>
          <a:prstGeom prst="rect">
            <a:avLst/>
          </a:prstGeom>
          <a:solidFill>
            <a:srgbClr val="A7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latin typeface="Bebas Neue"/>
                <a:cs typeface="Bebas Neue"/>
              </a:rPr>
              <a:t>Small </a:t>
            </a:r>
            <a:r>
              <a:rPr lang="de-DE" sz="2400" dirty="0" err="1">
                <a:latin typeface="Bebas Neue"/>
                <a:cs typeface="Bebas Neue"/>
              </a:rPr>
              <a:t>group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discussion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53DD09-C98A-9A23-84E1-70ABDC308152}"/>
              </a:ext>
            </a:extLst>
          </p:cNvPr>
          <p:cNvSpPr txBox="1"/>
          <p:nvPr/>
        </p:nvSpPr>
        <p:spPr>
          <a:xfrm>
            <a:off x="4005705" y="4310010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Bebas Neue"/>
                <a:cs typeface="Bebas Neue"/>
              </a:rPr>
              <a:t>Consensus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12899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872000" y="276885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More </a:t>
            </a:r>
            <a:r>
              <a:rPr lang="de-DE" sz="2400" dirty="0" err="1">
                <a:latin typeface="Bebas Neue"/>
                <a:cs typeface="Bebas Neue"/>
              </a:rPr>
              <a:t>information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1872000" y="17526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  <a:latin typeface="Bebas Neue"/>
                <a:cs typeface="Bebas Neue"/>
              </a:rPr>
              <a:t>Proposal or Motion</a:t>
            </a:r>
          </a:p>
        </p:txBody>
      </p:sp>
      <p:sp>
        <p:nvSpPr>
          <p:cNvPr id="6" name="Rechteck 5"/>
          <p:cNvSpPr/>
          <p:nvPr/>
        </p:nvSpPr>
        <p:spPr>
          <a:xfrm>
            <a:off x="4639052" y="2772148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Take time out</a:t>
            </a:r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>
            <a:off x="1872000" y="4087523"/>
            <a:ext cx="5400000" cy="900000"/>
          </a:xfrm>
          <a:prstGeom prst="round2SameRect">
            <a:avLst/>
          </a:prstGeom>
          <a:solidFill>
            <a:srgbClr val="6AB5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57450" y="333935"/>
            <a:ext cx="51033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44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r>
              <a:rPr lang="en-US" sz="4400" dirty="0">
                <a:solidFill>
                  <a:srgbClr val="18568E"/>
                </a:solidFill>
                <a:latin typeface="Bebas Neue"/>
                <a:cs typeface="Bebas Neue"/>
              </a:rPr>
              <a:t> Process</a:t>
            </a:r>
          </a:p>
          <a:p>
            <a:pPr algn="ctr"/>
            <a:r>
              <a:rPr lang="en-US" sz="2400" dirty="0">
                <a:solidFill>
                  <a:srgbClr val="719DC5"/>
                </a:solidFill>
                <a:latin typeface="Lobster Two"/>
                <a:cs typeface="Lobster Two"/>
              </a:rPr>
              <a:t>Level 2</a:t>
            </a:r>
            <a:endParaRPr lang="de-DE" sz="24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857499" y="5252921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18568E"/>
                </a:solidFill>
                <a:latin typeface="Bebas Neue"/>
                <a:cs typeface="Bebas Neue"/>
              </a:rPr>
              <a:t>No Consensus ?</a:t>
            </a:r>
          </a:p>
          <a:p>
            <a:pPr algn="ctr"/>
            <a:r>
              <a:rPr lang="en-US" sz="2400" dirty="0" err="1">
                <a:solidFill>
                  <a:srgbClr val="719DC5"/>
                </a:solidFill>
                <a:latin typeface="Lobster Two"/>
                <a:cs typeface="Lobster Two"/>
              </a:rPr>
              <a:t>Strawpoll</a:t>
            </a:r>
            <a:endParaRPr lang="de-DE" sz="24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6" name="Pfeil nach unten 15"/>
          <p:cNvSpPr/>
          <p:nvPr/>
        </p:nvSpPr>
        <p:spPr>
          <a:xfrm>
            <a:off x="4392002" y="6289587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1872000" y="3421707"/>
            <a:ext cx="262800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Measure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pros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b="1" dirty="0">
                <a:latin typeface="Cambria"/>
                <a:cs typeface="Cambria"/>
              </a:rPr>
              <a:t>&amp;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cons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8EF537E-ABDE-473C-CD1B-2BDB010B1A71}"/>
              </a:ext>
            </a:extLst>
          </p:cNvPr>
          <p:cNvSpPr/>
          <p:nvPr/>
        </p:nvSpPr>
        <p:spPr>
          <a:xfrm>
            <a:off x="4639052" y="3421707"/>
            <a:ext cx="2628000" cy="540000"/>
          </a:xfrm>
          <a:prstGeom prst="rect">
            <a:avLst/>
          </a:prstGeom>
          <a:solidFill>
            <a:srgbClr val="A7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latin typeface="Bebas Neue"/>
                <a:cs typeface="Bebas Neue"/>
              </a:rPr>
              <a:t>Small </a:t>
            </a:r>
            <a:r>
              <a:rPr lang="de-DE" sz="2400" dirty="0" err="1">
                <a:latin typeface="Bebas Neue"/>
                <a:cs typeface="Bebas Neue"/>
              </a:rPr>
              <a:t>group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discussion</a:t>
            </a:r>
            <a:endParaRPr lang="de-DE" sz="2400" dirty="0">
              <a:latin typeface="Bebas Neue"/>
              <a:cs typeface="Bebas Neue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53DD09-C98A-9A23-84E1-70ABDC308152}"/>
              </a:ext>
            </a:extLst>
          </p:cNvPr>
          <p:cNvSpPr txBox="1"/>
          <p:nvPr/>
        </p:nvSpPr>
        <p:spPr>
          <a:xfrm>
            <a:off x="4005705" y="4310010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Bebas Neue"/>
                <a:cs typeface="Bebas Neue"/>
              </a:rPr>
              <a:t>Consensus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14153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82CCA13A-BCFA-9318-6D6D-4E3657A78BC2}"/>
              </a:ext>
            </a:extLst>
          </p:cNvPr>
          <p:cNvSpPr/>
          <p:nvPr/>
        </p:nvSpPr>
        <p:spPr>
          <a:xfrm>
            <a:off x="3246639" y="2449097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have concerns</a:t>
            </a:r>
            <a:br>
              <a:rPr lang="en-US" sz="2400" dirty="0">
                <a:latin typeface="Bebas Neue"/>
                <a:cs typeface="Bebas Neue"/>
              </a:rPr>
            </a:br>
            <a:r>
              <a:rPr lang="en-US" sz="2400" dirty="0">
                <a:latin typeface="Bebas Neue"/>
                <a:cs typeface="Bebas Neue"/>
              </a:rPr>
              <a:t>but </a:t>
            </a:r>
            <a:r>
              <a:rPr lang="de-DE" sz="2400" dirty="0">
                <a:latin typeface="Bebas Neue"/>
                <a:cs typeface="Bebas Neue"/>
              </a:rPr>
              <a:t>I</a:t>
            </a:r>
            <a:r>
              <a:rPr lang="en-US" sz="2400" dirty="0">
                <a:latin typeface="Bebas Neue"/>
                <a:cs typeface="Bebas Neue"/>
              </a:rPr>
              <a:t> can live with it”</a:t>
            </a: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F6482FEB-E546-D25A-15F9-1A107D4330CC}"/>
              </a:ext>
            </a:extLst>
          </p:cNvPr>
          <p:cNvSpPr/>
          <p:nvPr/>
        </p:nvSpPr>
        <p:spPr>
          <a:xfrm>
            <a:off x="6094316" y="2449097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go with the</a:t>
            </a:r>
            <a:br>
              <a:rPr lang="en-US" sz="2400" dirty="0">
                <a:latin typeface="Bebas Neue"/>
                <a:cs typeface="Bebas Neue"/>
              </a:rPr>
            </a:br>
            <a:r>
              <a:rPr lang="en-US" sz="2400" dirty="0">
                <a:latin typeface="Bebas Neue"/>
                <a:cs typeface="Bebas Neue"/>
              </a:rPr>
              <a:t>group conscience”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3400" y="457199"/>
            <a:ext cx="6400007" cy="838201"/>
          </a:xfrm>
          <a:effectLst/>
        </p:spPr>
        <p:txBody>
          <a:bodyPr>
            <a:normAutofit fontScale="90000"/>
          </a:bodyPr>
          <a:lstStyle/>
          <a:p>
            <a:pPr algn="l"/>
            <a:r>
              <a:rPr lang="en-US" sz="44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  <a:t>STRAWPOLL</a:t>
            </a:r>
            <a:br>
              <a:rPr lang="en-US" sz="40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</a:b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take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a pulse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of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the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body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– a non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binding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vote</a:t>
            </a:r>
            <a:endParaRPr lang="en-US" sz="3100" dirty="0">
              <a:solidFill>
                <a:srgbClr val="719DC5"/>
              </a:solidFill>
              <a:effectLst/>
              <a:latin typeface="Lobster Two"/>
              <a:cs typeface="Lobster Two"/>
            </a:endParaRP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696A144D-E6E5-8B52-36B7-8C8585A2CF3B}"/>
              </a:ext>
            </a:extLst>
          </p:cNvPr>
          <p:cNvSpPr/>
          <p:nvPr/>
        </p:nvSpPr>
        <p:spPr>
          <a:xfrm>
            <a:off x="398962" y="2449097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Bebas Neue"/>
                <a:cs typeface="Bebas Neue"/>
              </a:rPr>
              <a:t>“I agree</a:t>
            </a:r>
            <a:br>
              <a:rPr lang="en-US" sz="2400" dirty="0">
                <a:solidFill>
                  <a:srgbClr val="FFFFFF"/>
                </a:solidFill>
                <a:latin typeface="Bebas Neue"/>
                <a:cs typeface="Bebas Neue"/>
              </a:rPr>
            </a:br>
            <a:r>
              <a:rPr lang="en-US" sz="2400" dirty="0">
                <a:solidFill>
                  <a:srgbClr val="FFFFFF"/>
                </a:solidFill>
                <a:latin typeface="Bebas Neue"/>
                <a:cs typeface="Bebas Neue"/>
              </a:rPr>
              <a:t>with the proposal”</a:t>
            </a: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7E8BDD77-C579-054F-2630-C523BDFBCD45}"/>
              </a:ext>
            </a:extLst>
          </p:cNvPr>
          <p:cNvSpPr/>
          <p:nvPr/>
        </p:nvSpPr>
        <p:spPr>
          <a:xfrm>
            <a:off x="1886322" y="4122600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81AB6999-CC10-7C90-7141-EE23F6316755}"/>
              </a:ext>
            </a:extLst>
          </p:cNvPr>
          <p:cNvSpPr/>
          <p:nvPr/>
        </p:nvSpPr>
        <p:spPr>
          <a:xfrm>
            <a:off x="4724400" y="4122600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963FFAE-6B2B-DF0A-D086-35476A33AD90}"/>
              </a:ext>
            </a:extLst>
          </p:cNvPr>
          <p:cNvSpPr txBox="1"/>
          <p:nvPr/>
        </p:nvSpPr>
        <p:spPr>
          <a:xfrm>
            <a:off x="1923002" y="4242435"/>
            <a:ext cx="2518639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personally can’t do </a:t>
            </a:r>
          </a:p>
          <a:p>
            <a:pPr algn="ctr"/>
            <a:r>
              <a:rPr lang="en-US" sz="2400" dirty="0">
                <a:latin typeface="Bebas Neue"/>
                <a:cs typeface="Bebas Neue"/>
              </a:rPr>
              <a:t>This but </a:t>
            </a:r>
            <a:r>
              <a:rPr lang="de-DE" sz="2400" dirty="0">
                <a:latin typeface="Bebas Neue"/>
                <a:cs typeface="Bebas Neue"/>
              </a:rPr>
              <a:t>I</a:t>
            </a:r>
            <a:r>
              <a:rPr lang="en-US" sz="2400" dirty="0">
                <a:latin typeface="Bebas Neue"/>
                <a:cs typeface="Bebas Neue"/>
              </a:rPr>
              <a:t> won’t stop </a:t>
            </a:r>
          </a:p>
          <a:p>
            <a:pPr algn="ctr"/>
            <a:r>
              <a:rPr lang="en-US" sz="2400" dirty="0">
                <a:latin typeface="Bebas Neue"/>
                <a:cs typeface="Bebas Neue"/>
              </a:rPr>
              <a:t>Others </a:t>
            </a:r>
            <a:r>
              <a:rPr lang="de-DE" sz="2400" dirty="0" err="1">
                <a:latin typeface="Bebas Neue"/>
                <a:cs typeface="Bebas Neue"/>
              </a:rPr>
              <a:t>From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doing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it</a:t>
            </a:r>
            <a:r>
              <a:rPr lang="de-DE" sz="2400" dirty="0">
                <a:latin typeface="Bebas Neue"/>
                <a:cs typeface="Bebas Neue"/>
              </a:rPr>
              <a:t>“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7511C92-6A64-65FA-3EAF-9DBAA8981E7C}"/>
              </a:ext>
            </a:extLst>
          </p:cNvPr>
          <p:cNvSpPr txBox="1"/>
          <p:nvPr/>
        </p:nvSpPr>
        <p:spPr>
          <a:xfrm>
            <a:off x="4777110" y="4262494"/>
            <a:ext cx="2486579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cannot support this</a:t>
            </a:r>
            <a:br>
              <a:rPr lang="en-US" sz="2400" dirty="0">
                <a:latin typeface="Bebas Neue"/>
                <a:cs typeface="Bebas Neue"/>
              </a:rPr>
            </a:br>
            <a:r>
              <a:rPr lang="en-US" sz="2400" dirty="0">
                <a:latin typeface="Bebas Neue"/>
                <a:cs typeface="Bebas Neue"/>
              </a:rPr>
              <a:t>or allow the group</a:t>
            </a:r>
          </a:p>
          <a:p>
            <a:pPr algn="ctr"/>
            <a:r>
              <a:rPr lang="de-DE" sz="2400" dirty="0">
                <a:latin typeface="Bebas Neue"/>
                <a:cs typeface="Bebas Neue"/>
              </a:rPr>
              <a:t>T</a:t>
            </a:r>
            <a:r>
              <a:rPr lang="en-US" sz="2400" dirty="0">
                <a:latin typeface="Bebas Neue"/>
                <a:cs typeface="Bebas Neue"/>
              </a:rPr>
              <a:t>o support this”</a:t>
            </a:r>
          </a:p>
        </p:txBody>
      </p:sp>
    </p:spTree>
    <p:extLst>
      <p:ext uri="{BB962C8B-B14F-4D97-AF65-F5344CB8AC3E}">
        <p14:creationId xmlns:p14="http://schemas.microsoft.com/office/powerpoint/2010/main" val="28256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98929"/>
            <a:ext cx="7770813" cy="1429871"/>
          </a:xfrm>
          <a:effectLst/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  <a:t>A Different Way of Making Decisions</a:t>
            </a:r>
            <a:br>
              <a:rPr lang="en-GB" sz="3200" dirty="0">
                <a:solidFill>
                  <a:srgbClr val="E86B27"/>
                </a:solidFill>
                <a:effectLst/>
                <a:latin typeface="Bebas Neue"/>
                <a:cs typeface="Bebas Neue"/>
              </a:rPr>
            </a:br>
            <a:r>
              <a:rPr lang="en-GB" sz="28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that more clearly follow our concepts</a:t>
            </a:r>
            <a:endParaRPr lang="en-US" sz="2800" dirty="0">
              <a:solidFill>
                <a:srgbClr val="719DC5"/>
              </a:solidFill>
              <a:effectLst/>
              <a:latin typeface="Bebas Neue"/>
              <a:cs typeface="Bebas Neue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1408906" y="2953672"/>
            <a:ext cx="6324600" cy="2895600"/>
          </a:xfrm>
          <a:prstGeom prst="round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pc="60" dirty="0">
                <a:solidFill>
                  <a:srgbClr val="18568E"/>
                </a:solidFill>
                <a:latin typeface="Bebas Neue"/>
                <a:cs typeface="Bebas Neue"/>
              </a:rPr>
              <a:t>All members of a service body </a:t>
            </a:r>
            <a:r>
              <a:rPr lang="en-US" sz="3200" spc="60" dirty="0">
                <a:latin typeface="Bebas Neue"/>
                <a:cs typeface="Bebas Neue"/>
              </a:rPr>
              <a:t>bear substantial responsibility for that </a:t>
            </a:r>
          </a:p>
          <a:p>
            <a:pPr algn="ctr"/>
            <a:r>
              <a:rPr lang="en-US" sz="3200" spc="60" dirty="0">
                <a:latin typeface="Bebas Neue"/>
                <a:cs typeface="Bebas Neue"/>
              </a:rPr>
              <a:t>body’s </a:t>
            </a:r>
            <a:r>
              <a:rPr lang="de-DE" sz="3200" spc="60" dirty="0">
                <a:latin typeface="Bebas Neue"/>
                <a:cs typeface="Bebas Neue"/>
              </a:rPr>
              <a:t>D</a:t>
            </a:r>
            <a:r>
              <a:rPr lang="en-US" sz="3200" spc="60" dirty="0" err="1">
                <a:latin typeface="Bebas Neue"/>
                <a:cs typeface="Bebas Neue"/>
              </a:rPr>
              <a:t>ecision</a:t>
            </a:r>
            <a:r>
              <a:rPr lang="en-US" sz="3200" spc="60" dirty="0">
                <a:latin typeface="Bebas Neue"/>
                <a:cs typeface="Bebas Neue"/>
              </a:rPr>
              <a:t> and should be allowed to</a:t>
            </a:r>
            <a:r>
              <a:rPr lang="en-US" sz="3200" spc="60" dirty="0">
                <a:solidFill>
                  <a:srgbClr val="E86B27"/>
                </a:solidFill>
                <a:latin typeface="Bebas Neue"/>
                <a:cs typeface="Bebas Neue"/>
              </a:rPr>
              <a:t> </a:t>
            </a:r>
            <a:r>
              <a:rPr lang="en-US" sz="3200" spc="60" dirty="0">
                <a:solidFill>
                  <a:srgbClr val="18568E"/>
                </a:solidFill>
                <a:latin typeface="Bebas Neue"/>
                <a:cs typeface="Bebas Neue"/>
              </a:rPr>
              <a:t>fully participate </a:t>
            </a:r>
            <a:r>
              <a:rPr lang="en-US" sz="3200" spc="60" dirty="0">
                <a:latin typeface="Bebas Neue"/>
                <a:cs typeface="Bebas Neue"/>
              </a:rPr>
              <a:t>in its decision-making processes.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749506" y="2345189"/>
            <a:ext cx="1643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19DC5"/>
                </a:solidFill>
                <a:latin typeface="Lobster Two"/>
                <a:cs typeface="Lobster Two"/>
              </a:rPr>
              <a:t>7</a:t>
            </a:r>
            <a:r>
              <a:rPr lang="en-US" sz="2800" baseline="30000" dirty="0">
                <a:solidFill>
                  <a:srgbClr val="719DC5"/>
                </a:solidFill>
                <a:latin typeface="Arial"/>
                <a:cs typeface="Arial"/>
              </a:rPr>
              <a:t>th</a:t>
            </a:r>
            <a:r>
              <a:rPr lang="en-US" sz="2800" dirty="0">
                <a:solidFill>
                  <a:srgbClr val="719DC5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719DC5"/>
                </a:solidFill>
                <a:latin typeface="Lobster Two"/>
                <a:cs typeface="Lobster Two"/>
              </a:rPr>
              <a:t>Concept</a:t>
            </a:r>
            <a:endParaRPr lang="de-DE" sz="2800" dirty="0">
              <a:solidFill>
                <a:srgbClr val="719D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28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82CCA13A-BCFA-9318-6D6D-4E3657A78BC2}"/>
              </a:ext>
            </a:extLst>
          </p:cNvPr>
          <p:cNvSpPr/>
          <p:nvPr/>
        </p:nvSpPr>
        <p:spPr>
          <a:xfrm>
            <a:off x="3246639" y="2449097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have concerns</a:t>
            </a:r>
            <a:br>
              <a:rPr lang="en-US" sz="2400" dirty="0">
                <a:latin typeface="Bebas Neue"/>
                <a:cs typeface="Bebas Neue"/>
              </a:rPr>
            </a:br>
            <a:r>
              <a:rPr lang="en-US" sz="2400" dirty="0">
                <a:latin typeface="Bebas Neue"/>
                <a:cs typeface="Bebas Neue"/>
              </a:rPr>
              <a:t>but </a:t>
            </a:r>
            <a:r>
              <a:rPr lang="de-DE" sz="2400" dirty="0">
                <a:latin typeface="Bebas Neue"/>
                <a:cs typeface="Bebas Neue"/>
              </a:rPr>
              <a:t>I</a:t>
            </a:r>
            <a:r>
              <a:rPr lang="en-US" sz="2400" dirty="0">
                <a:latin typeface="Bebas Neue"/>
                <a:cs typeface="Bebas Neue"/>
              </a:rPr>
              <a:t> can live with it”</a:t>
            </a: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F6482FEB-E546-D25A-15F9-1A107D4330CC}"/>
              </a:ext>
            </a:extLst>
          </p:cNvPr>
          <p:cNvSpPr/>
          <p:nvPr/>
        </p:nvSpPr>
        <p:spPr>
          <a:xfrm>
            <a:off x="6094316" y="2449097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go with the</a:t>
            </a:r>
            <a:br>
              <a:rPr lang="en-US" sz="2400" dirty="0">
                <a:latin typeface="Bebas Neue"/>
                <a:cs typeface="Bebas Neue"/>
              </a:rPr>
            </a:br>
            <a:r>
              <a:rPr lang="en-US" sz="2400" dirty="0">
                <a:latin typeface="Bebas Neue"/>
                <a:cs typeface="Bebas Neue"/>
              </a:rPr>
              <a:t>group conscience”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3400" y="457199"/>
            <a:ext cx="6400007" cy="838201"/>
          </a:xfrm>
          <a:effectLst/>
        </p:spPr>
        <p:txBody>
          <a:bodyPr>
            <a:normAutofit fontScale="90000"/>
          </a:bodyPr>
          <a:lstStyle/>
          <a:p>
            <a:pPr algn="l"/>
            <a:r>
              <a:rPr lang="en-US" sz="44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  <a:t>STRAWPOLL</a:t>
            </a:r>
            <a:br>
              <a:rPr lang="en-US" sz="40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</a:b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take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a pulse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of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the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body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– a non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binding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vote</a:t>
            </a:r>
            <a:endParaRPr lang="en-US" sz="3100" dirty="0">
              <a:solidFill>
                <a:srgbClr val="719DC5"/>
              </a:solidFill>
              <a:effectLst/>
              <a:latin typeface="Lobster Two"/>
              <a:cs typeface="Lobster Two"/>
            </a:endParaRP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696A144D-E6E5-8B52-36B7-8C8585A2CF3B}"/>
              </a:ext>
            </a:extLst>
          </p:cNvPr>
          <p:cNvSpPr/>
          <p:nvPr/>
        </p:nvSpPr>
        <p:spPr>
          <a:xfrm>
            <a:off x="398962" y="2449097"/>
            <a:ext cx="2592000" cy="1440000"/>
          </a:xfrm>
          <a:prstGeom prst="round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Bebas Neue"/>
                <a:cs typeface="Bebas Neue"/>
              </a:rPr>
              <a:t>“I agree</a:t>
            </a:r>
            <a:br>
              <a:rPr lang="en-US" sz="2400" dirty="0">
                <a:solidFill>
                  <a:srgbClr val="FFFFFF"/>
                </a:solidFill>
                <a:latin typeface="Bebas Neue"/>
                <a:cs typeface="Bebas Neue"/>
              </a:rPr>
            </a:br>
            <a:r>
              <a:rPr lang="en-US" sz="2400" dirty="0">
                <a:solidFill>
                  <a:srgbClr val="FFFFFF"/>
                </a:solidFill>
                <a:latin typeface="Bebas Neue"/>
                <a:cs typeface="Bebas Neue"/>
              </a:rPr>
              <a:t>with the proposal”</a:t>
            </a: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7E8BDD77-C579-054F-2630-C523BDFBCD45}"/>
              </a:ext>
            </a:extLst>
          </p:cNvPr>
          <p:cNvSpPr/>
          <p:nvPr/>
        </p:nvSpPr>
        <p:spPr>
          <a:xfrm>
            <a:off x="1886322" y="4122600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81AB6999-CC10-7C90-7141-EE23F6316755}"/>
              </a:ext>
            </a:extLst>
          </p:cNvPr>
          <p:cNvSpPr/>
          <p:nvPr/>
        </p:nvSpPr>
        <p:spPr>
          <a:xfrm>
            <a:off x="4724400" y="4122600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963FFAE-6B2B-DF0A-D086-35476A33AD90}"/>
              </a:ext>
            </a:extLst>
          </p:cNvPr>
          <p:cNvSpPr txBox="1"/>
          <p:nvPr/>
        </p:nvSpPr>
        <p:spPr>
          <a:xfrm>
            <a:off x="1923002" y="4242435"/>
            <a:ext cx="2518639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personally can’t do </a:t>
            </a:r>
          </a:p>
          <a:p>
            <a:pPr algn="ctr"/>
            <a:r>
              <a:rPr lang="en-US" sz="2400" dirty="0">
                <a:latin typeface="Bebas Neue"/>
                <a:cs typeface="Bebas Neue"/>
              </a:rPr>
              <a:t>This but </a:t>
            </a:r>
            <a:r>
              <a:rPr lang="de-DE" sz="2400" dirty="0">
                <a:latin typeface="Bebas Neue"/>
                <a:cs typeface="Bebas Neue"/>
              </a:rPr>
              <a:t>I</a:t>
            </a:r>
            <a:r>
              <a:rPr lang="en-US" sz="2400" dirty="0">
                <a:latin typeface="Bebas Neue"/>
                <a:cs typeface="Bebas Neue"/>
              </a:rPr>
              <a:t> won’t stop </a:t>
            </a:r>
          </a:p>
          <a:p>
            <a:pPr algn="ctr"/>
            <a:r>
              <a:rPr lang="en-US" sz="2400" dirty="0">
                <a:latin typeface="Bebas Neue"/>
                <a:cs typeface="Bebas Neue"/>
              </a:rPr>
              <a:t>Others </a:t>
            </a:r>
            <a:r>
              <a:rPr lang="de-DE" sz="2400" dirty="0" err="1">
                <a:latin typeface="Bebas Neue"/>
                <a:cs typeface="Bebas Neue"/>
              </a:rPr>
              <a:t>From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doing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it</a:t>
            </a:r>
            <a:r>
              <a:rPr lang="de-DE" sz="2400" dirty="0">
                <a:latin typeface="Bebas Neue"/>
                <a:cs typeface="Bebas Neue"/>
              </a:rPr>
              <a:t>“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7511C92-6A64-65FA-3EAF-9DBAA8981E7C}"/>
              </a:ext>
            </a:extLst>
          </p:cNvPr>
          <p:cNvSpPr txBox="1"/>
          <p:nvPr/>
        </p:nvSpPr>
        <p:spPr>
          <a:xfrm>
            <a:off x="4777110" y="4262494"/>
            <a:ext cx="2486579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cannot support this</a:t>
            </a:r>
            <a:br>
              <a:rPr lang="en-US" sz="2400" dirty="0">
                <a:latin typeface="Bebas Neue"/>
                <a:cs typeface="Bebas Neue"/>
              </a:rPr>
            </a:br>
            <a:r>
              <a:rPr lang="en-US" sz="2400" dirty="0">
                <a:latin typeface="Bebas Neue"/>
                <a:cs typeface="Bebas Neue"/>
              </a:rPr>
              <a:t>or allow the group</a:t>
            </a:r>
          </a:p>
          <a:p>
            <a:pPr algn="ctr"/>
            <a:r>
              <a:rPr lang="de-DE" sz="2400" dirty="0">
                <a:latin typeface="Bebas Neue"/>
                <a:cs typeface="Bebas Neue"/>
              </a:rPr>
              <a:t>T</a:t>
            </a:r>
            <a:r>
              <a:rPr lang="en-US" sz="2400" dirty="0">
                <a:latin typeface="Bebas Neue"/>
                <a:cs typeface="Bebas Neue"/>
              </a:rPr>
              <a:t>o support this”</a:t>
            </a:r>
          </a:p>
        </p:txBody>
      </p:sp>
    </p:spTree>
    <p:extLst>
      <p:ext uri="{BB962C8B-B14F-4D97-AF65-F5344CB8AC3E}">
        <p14:creationId xmlns:p14="http://schemas.microsoft.com/office/powerpoint/2010/main" val="278507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82CCA13A-BCFA-9318-6D6D-4E3657A78BC2}"/>
              </a:ext>
            </a:extLst>
          </p:cNvPr>
          <p:cNvSpPr/>
          <p:nvPr/>
        </p:nvSpPr>
        <p:spPr>
          <a:xfrm>
            <a:off x="3246639" y="2449097"/>
            <a:ext cx="2592000" cy="1440000"/>
          </a:xfrm>
          <a:prstGeom prst="round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have concerns</a:t>
            </a:r>
            <a:br>
              <a:rPr lang="en-US" sz="2400" dirty="0">
                <a:latin typeface="Bebas Neue"/>
                <a:cs typeface="Bebas Neue"/>
              </a:rPr>
            </a:br>
            <a:r>
              <a:rPr lang="en-US" sz="2400" dirty="0">
                <a:latin typeface="Bebas Neue"/>
                <a:cs typeface="Bebas Neue"/>
              </a:rPr>
              <a:t>but </a:t>
            </a:r>
            <a:r>
              <a:rPr lang="de-DE" sz="2400" dirty="0">
                <a:latin typeface="Bebas Neue"/>
                <a:cs typeface="Bebas Neue"/>
              </a:rPr>
              <a:t>I</a:t>
            </a:r>
            <a:r>
              <a:rPr lang="en-US" sz="2400" dirty="0">
                <a:latin typeface="Bebas Neue"/>
                <a:cs typeface="Bebas Neue"/>
              </a:rPr>
              <a:t> can live with it”</a:t>
            </a: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F6482FEB-E546-D25A-15F9-1A107D4330CC}"/>
              </a:ext>
            </a:extLst>
          </p:cNvPr>
          <p:cNvSpPr/>
          <p:nvPr/>
        </p:nvSpPr>
        <p:spPr>
          <a:xfrm>
            <a:off x="6094316" y="2449097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go with the</a:t>
            </a:r>
            <a:br>
              <a:rPr lang="en-US" sz="2400" dirty="0">
                <a:latin typeface="Bebas Neue"/>
                <a:cs typeface="Bebas Neue"/>
              </a:rPr>
            </a:br>
            <a:r>
              <a:rPr lang="en-US" sz="2400" dirty="0">
                <a:latin typeface="Bebas Neue"/>
                <a:cs typeface="Bebas Neue"/>
              </a:rPr>
              <a:t>group conscience”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3400" y="457199"/>
            <a:ext cx="6400007" cy="838201"/>
          </a:xfrm>
          <a:effectLst/>
        </p:spPr>
        <p:txBody>
          <a:bodyPr>
            <a:normAutofit fontScale="90000"/>
          </a:bodyPr>
          <a:lstStyle/>
          <a:p>
            <a:pPr algn="l"/>
            <a:r>
              <a:rPr lang="en-US" sz="44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  <a:t>STRAWPOLL</a:t>
            </a:r>
            <a:br>
              <a:rPr lang="en-US" sz="40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</a:b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take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a pulse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of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the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body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– a non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binding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vote</a:t>
            </a:r>
            <a:endParaRPr lang="en-US" sz="3100" dirty="0">
              <a:solidFill>
                <a:srgbClr val="719DC5"/>
              </a:solidFill>
              <a:effectLst/>
              <a:latin typeface="Lobster Two"/>
              <a:cs typeface="Lobster Two"/>
            </a:endParaRP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696A144D-E6E5-8B52-36B7-8C8585A2CF3B}"/>
              </a:ext>
            </a:extLst>
          </p:cNvPr>
          <p:cNvSpPr/>
          <p:nvPr/>
        </p:nvSpPr>
        <p:spPr>
          <a:xfrm>
            <a:off x="398962" y="2449097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Bebas Neue"/>
                <a:cs typeface="Bebas Neue"/>
              </a:rPr>
              <a:t>“I agree</a:t>
            </a:r>
            <a:br>
              <a:rPr lang="en-US" sz="2400" dirty="0">
                <a:solidFill>
                  <a:srgbClr val="FFFFFF"/>
                </a:solidFill>
                <a:latin typeface="Bebas Neue"/>
                <a:cs typeface="Bebas Neue"/>
              </a:rPr>
            </a:br>
            <a:r>
              <a:rPr lang="en-US" sz="2400" dirty="0">
                <a:solidFill>
                  <a:srgbClr val="FFFFFF"/>
                </a:solidFill>
                <a:latin typeface="Bebas Neue"/>
                <a:cs typeface="Bebas Neue"/>
              </a:rPr>
              <a:t>with the proposal”</a:t>
            </a: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7E8BDD77-C579-054F-2630-C523BDFBCD45}"/>
              </a:ext>
            </a:extLst>
          </p:cNvPr>
          <p:cNvSpPr/>
          <p:nvPr/>
        </p:nvSpPr>
        <p:spPr>
          <a:xfrm>
            <a:off x="1886322" y="4122600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81AB6999-CC10-7C90-7141-EE23F6316755}"/>
              </a:ext>
            </a:extLst>
          </p:cNvPr>
          <p:cNvSpPr/>
          <p:nvPr/>
        </p:nvSpPr>
        <p:spPr>
          <a:xfrm>
            <a:off x="4724400" y="4122600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963FFAE-6B2B-DF0A-D086-35476A33AD90}"/>
              </a:ext>
            </a:extLst>
          </p:cNvPr>
          <p:cNvSpPr txBox="1"/>
          <p:nvPr/>
        </p:nvSpPr>
        <p:spPr>
          <a:xfrm>
            <a:off x="1923002" y="4242435"/>
            <a:ext cx="2518639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personally can’t do </a:t>
            </a:r>
          </a:p>
          <a:p>
            <a:pPr algn="ctr"/>
            <a:r>
              <a:rPr lang="en-US" sz="2400" dirty="0">
                <a:latin typeface="Bebas Neue"/>
                <a:cs typeface="Bebas Neue"/>
              </a:rPr>
              <a:t>This but </a:t>
            </a:r>
            <a:r>
              <a:rPr lang="de-DE" sz="2400" dirty="0">
                <a:latin typeface="Bebas Neue"/>
                <a:cs typeface="Bebas Neue"/>
              </a:rPr>
              <a:t>I</a:t>
            </a:r>
            <a:r>
              <a:rPr lang="en-US" sz="2400" dirty="0">
                <a:latin typeface="Bebas Neue"/>
                <a:cs typeface="Bebas Neue"/>
              </a:rPr>
              <a:t> won’t stop </a:t>
            </a:r>
          </a:p>
          <a:p>
            <a:pPr algn="ctr"/>
            <a:r>
              <a:rPr lang="en-US" sz="2400" dirty="0">
                <a:latin typeface="Bebas Neue"/>
                <a:cs typeface="Bebas Neue"/>
              </a:rPr>
              <a:t>Others </a:t>
            </a:r>
            <a:r>
              <a:rPr lang="de-DE" sz="2400" dirty="0" err="1">
                <a:latin typeface="Bebas Neue"/>
                <a:cs typeface="Bebas Neue"/>
              </a:rPr>
              <a:t>From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doing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it</a:t>
            </a:r>
            <a:r>
              <a:rPr lang="de-DE" sz="2400" dirty="0">
                <a:latin typeface="Bebas Neue"/>
                <a:cs typeface="Bebas Neue"/>
              </a:rPr>
              <a:t>“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7511C92-6A64-65FA-3EAF-9DBAA8981E7C}"/>
              </a:ext>
            </a:extLst>
          </p:cNvPr>
          <p:cNvSpPr txBox="1"/>
          <p:nvPr/>
        </p:nvSpPr>
        <p:spPr>
          <a:xfrm>
            <a:off x="4777110" y="4262494"/>
            <a:ext cx="2486579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cannot support this</a:t>
            </a:r>
            <a:br>
              <a:rPr lang="en-US" sz="2400" dirty="0">
                <a:latin typeface="Bebas Neue"/>
                <a:cs typeface="Bebas Neue"/>
              </a:rPr>
            </a:br>
            <a:r>
              <a:rPr lang="en-US" sz="2400" dirty="0">
                <a:latin typeface="Bebas Neue"/>
                <a:cs typeface="Bebas Neue"/>
              </a:rPr>
              <a:t>or allow the group</a:t>
            </a:r>
          </a:p>
          <a:p>
            <a:pPr algn="ctr"/>
            <a:r>
              <a:rPr lang="de-DE" sz="2400" dirty="0">
                <a:latin typeface="Bebas Neue"/>
                <a:cs typeface="Bebas Neue"/>
              </a:rPr>
              <a:t>T</a:t>
            </a:r>
            <a:r>
              <a:rPr lang="en-US" sz="2400" dirty="0">
                <a:latin typeface="Bebas Neue"/>
                <a:cs typeface="Bebas Neue"/>
              </a:rPr>
              <a:t>o support this”</a:t>
            </a:r>
          </a:p>
        </p:txBody>
      </p:sp>
    </p:spTree>
    <p:extLst>
      <p:ext uri="{BB962C8B-B14F-4D97-AF65-F5344CB8AC3E}">
        <p14:creationId xmlns:p14="http://schemas.microsoft.com/office/powerpoint/2010/main" val="141547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82CCA13A-BCFA-9318-6D6D-4E3657A78BC2}"/>
              </a:ext>
            </a:extLst>
          </p:cNvPr>
          <p:cNvSpPr/>
          <p:nvPr/>
        </p:nvSpPr>
        <p:spPr>
          <a:xfrm>
            <a:off x="3246639" y="2449097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have concerns</a:t>
            </a:r>
            <a:br>
              <a:rPr lang="en-US" sz="2400" dirty="0">
                <a:latin typeface="Bebas Neue"/>
                <a:cs typeface="Bebas Neue"/>
              </a:rPr>
            </a:br>
            <a:r>
              <a:rPr lang="en-US" sz="2400" dirty="0">
                <a:latin typeface="Bebas Neue"/>
                <a:cs typeface="Bebas Neue"/>
              </a:rPr>
              <a:t>but </a:t>
            </a:r>
            <a:r>
              <a:rPr lang="de-DE" sz="2400" dirty="0">
                <a:latin typeface="Bebas Neue"/>
                <a:cs typeface="Bebas Neue"/>
              </a:rPr>
              <a:t>I</a:t>
            </a:r>
            <a:r>
              <a:rPr lang="en-US" sz="2400" dirty="0">
                <a:latin typeface="Bebas Neue"/>
                <a:cs typeface="Bebas Neue"/>
              </a:rPr>
              <a:t> can live with it”</a:t>
            </a: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F6482FEB-E546-D25A-15F9-1A107D4330CC}"/>
              </a:ext>
            </a:extLst>
          </p:cNvPr>
          <p:cNvSpPr/>
          <p:nvPr/>
        </p:nvSpPr>
        <p:spPr>
          <a:xfrm>
            <a:off x="6094316" y="2449097"/>
            <a:ext cx="2592000" cy="1440000"/>
          </a:xfrm>
          <a:prstGeom prst="round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go with the</a:t>
            </a:r>
            <a:br>
              <a:rPr lang="en-US" sz="2400" dirty="0">
                <a:latin typeface="Bebas Neue"/>
                <a:cs typeface="Bebas Neue"/>
              </a:rPr>
            </a:br>
            <a:r>
              <a:rPr lang="en-US" sz="2400" dirty="0">
                <a:latin typeface="Bebas Neue"/>
                <a:cs typeface="Bebas Neue"/>
              </a:rPr>
              <a:t>group conscience”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3400" y="457199"/>
            <a:ext cx="6400007" cy="838201"/>
          </a:xfrm>
          <a:effectLst/>
        </p:spPr>
        <p:txBody>
          <a:bodyPr>
            <a:normAutofit fontScale="90000"/>
          </a:bodyPr>
          <a:lstStyle/>
          <a:p>
            <a:pPr algn="l"/>
            <a:r>
              <a:rPr lang="en-US" sz="44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  <a:t>STRAWPOLL</a:t>
            </a:r>
            <a:br>
              <a:rPr lang="en-US" sz="40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</a:b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take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a pulse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of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the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body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– a non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binding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vote</a:t>
            </a:r>
            <a:endParaRPr lang="en-US" sz="3100" dirty="0">
              <a:solidFill>
                <a:srgbClr val="719DC5"/>
              </a:solidFill>
              <a:effectLst/>
              <a:latin typeface="Lobster Two"/>
              <a:cs typeface="Lobster Two"/>
            </a:endParaRP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696A144D-E6E5-8B52-36B7-8C8585A2CF3B}"/>
              </a:ext>
            </a:extLst>
          </p:cNvPr>
          <p:cNvSpPr/>
          <p:nvPr/>
        </p:nvSpPr>
        <p:spPr>
          <a:xfrm>
            <a:off x="398962" y="2449097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Bebas Neue"/>
                <a:cs typeface="Bebas Neue"/>
              </a:rPr>
              <a:t>“I agree</a:t>
            </a:r>
            <a:br>
              <a:rPr lang="en-US" sz="2400" dirty="0">
                <a:solidFill>
                  <a:srgbClr val="FFFFFF"/>
                </a:solidFill>
                <a:latin typeface="Bebas Neue"/>
                <a:cs typeface="Bebas Neue"/>
              </a:rPr>
            </a:br>
            <a:r>
              <a:rPr lang="en-US" sz="2400" dirty="0">
                <a:solidFill>
                  <a:srgbClr val="FFFFFF"/>
                </a:solidFill>
                <a:latin typeface="Bebas Neue"/>
                <a:cs typeface="Bebas Neue"/>
              </a:rPr>
              <a:t>with the proposal”</a:t>
            </a: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7E8BDD77-C579-054F-2630-C523BDFBCD45}"/>
              </a:ext>
            </a:extLst>
          </p:cNvPr>
          <p:cNvSpPr/>
          <p:nvPr/>
        </p:nvSpPr>
        <p:spPr>
          <a:xfrm>
            <a:off x="1886322" y="4122600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81AB6999-CC10-7C90-7141-EE23F6316755}"/>
              </a:ext>
            </a:extLst>
          </p:cNvPr>
          <p:cNvSpPr/>
          <p:nvPr/>
        </p:nvSpPr>
        <p:spPr>
          <a:xfrm>
            <a:off x="4724400" y="4122600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963FFAE-6B2B-DF0A-D086-35476A33AD90}"/>
              </a:ext>
            </a:extLst>
          </p:cNvPr>
          <p:cNvSpPr txBox="1"/>
          <p:nvPr/>
        </p:nvSpPr>
        <p:spPr>
          <a:xfrm>
            <a:off x="1923002" y="4242435"/>
            <a:ext cx="2518639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personally can’t do </a:t>
            </a:r>
          </a:p>
          <a:p>
            <a:pPr algn="ctr"/>
            <a:r>
              <a:rPr lang="en-US" sz="2400" dirty="0">
                <a:latin typeface="Bebas Neue"/>
                <a:cs typeface="Bebas Neue"/>
              </a:rPr>
              <a:t>This but </a:t>
            </a:r>
            <a:r>
              <a:rPr lang="de-DE" sz="2400" dirty="0">
                <a:latin typeface="Bebas Neue"/>
                <a:cs typeface="Bebas Neue"/>
              </a:rPr>
              <a:t>I</a:t>
            </a:r>
            <a:r>
              <a:rPr lang="en-US" sz="2400" dirty="0">
                <a:latin typeface="Bebas Neue"/>
                <a:cs typeface="Bebas Neue"/>
              </a:rPr>
              <a:t> won’t stop </a:t>
            </a:r>
          </a:p>
          <a:p>
            <a:pPr algn="ctr"/>
            <a:r>
              <a:rPr lang="en-US" sz="2400" dirty="0">
                <a:latin typeface="Bebas Neue"/>
                <a:cs typeface="Bebas Neue"/>
              </a:rPr>
              <a:t>Others </a:t>
            </a:r>
            <a:r>
              <a:rPr lang="de-DE" sz="2400" dirty="0" err="1">
                <a:latin typeface="Bebas Neue"/>
                <a:cs typeface="Bebas Neue"/>
              </a:rPr>
              <a:t>From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doing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it</a:t>
            </a:r>
            <a:r>
              <a:rPr lang="de-DE" sz="2400" dirty="0">
                <a:latin typeface="Bebas Neue"/>
                <a:cs typeface="Bebas Neue"/>
              </a:rPr>
              <a:t>“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7511C92-6A64-65FA-3EAF-9DBAA8981E7C}"/>
              </a:ext>
            </a:extLst>
          </p:cNvPr>
          <p:cNvSpPr txBox="1"/>
          <p:nvPr/>
        </p:nvSpPr>
        <p:spPr>
          <a:xfrm>
            <a:off x="4777110" y="4262494"/>
            <a:ext cx="2486579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cannot support this</a:t>
            </a:r>
            <a:br>
              <a:rPr lang="en-US" sz="2400" dirty="0">
                <a:latin typeface="Bebas Neue"/>
                <a:cs typeface="Bebas Neue"/>
              </a:rPr>
            </a:br>
            <a:r>
              <a:rPr lang="en-US" sz="2400" dirty="0">
                <a:latin typeface="Bebas Neue"/>
                <a:cs typeface="Bebas Neue"/>
              </a:rPr>
              <a:t>or allow the group</a:t>
            </a:r>
          </a:p>
          <a:p>
            <a:pPr algn="ctr"/>
            <a:r>
              <a:rPr lang="de-DE" sz="2400" dirty="0">
                <a:latin typeface="Bebas Neue"/>
                <a:cs typeface="Bebas Neue"/>
              </a:rPr>
              <a:t>T</a:t>
            </a:r>
            <a:r>
              <a:rPr lang="en-US" sz="2400" dirty="0">
                <a:latin typeface="Bebas Neue"/>
                <a:cs typeface="Bebas Neue"/>
              </a:rPr>
              <a:t>o support this”</a:t>
            </a:r>
          </a:p>
        </p:txBody>
      </p:sp>
    </p:spTree>
    <p:extLst>
      <p:ext uri="{BB962C8B-B14F-4D97-AF65-F5344CB8AC3E}">
        <p14:creationId xmlns:p14="http://schemas.microsoft.com/office/powerpoint/2010/main" val="95510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82CCA13A-BCFA-9318-6D6D-4E3657A78BC2}"/>
              </a:ext>
            </a:extLst>
          </p:cNvPr>
          <p:cNvSpPr/>
          <p:nvPr/>
        </p:nvSpPr>
        <p:spPr>
          <a:xfrm>
            <a:off x="3246639" y="2449097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have concerns</a:t>
            </a:r>
            <a:br>
              <a:rPr lang="en-US" sz="2400" dirty="0">
                <a:latin typeface="Bebas Neue"/>
                <a:cs typeface="Bebas Neue"/>
              </a:rPr>
            </a:br>
            <a:r>
              <a:rPr lang="en-US" sz="2400" dirty="0">
                <a:latin typeface="Bebas Neue"/>
                <a:cs typeface="Bebas Neue"/>
              </a:rPr>
              <a:t>but </a:t>
            </a:r>
            <a:r>
              <a:rPr lang="de-DE" sz="2400" dirty="0">
                <a:latin typeface="Bebas Neue"/>
                <a:cs typeface="Bebas Neue"/>
              </a:rPr>
              <a:t>I</a:t>
            </a:r>
            <a:r>
              <a:rPr lang="en-US" sz="2400" dirty="0">
                <a:latin typeface="Bebas Neue"/>
                <a:cs typeface="Bebas Neue"/>
              </a:rPr>
              <a:t> can live with it”</a:t>
            </a: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F6482FEB-E546-D25A-15F9-1A107D4330CC}"/>
              </a:ext>
            </a:extLst>
          </p:cNvPr>
          <p:cNvSpPr/>
          <p:nvPr/>
        </p:nvSpPr>
        <p:spPr>
          <a:xfrm>
            <a:off x="6094316" y="2449097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go with the</a:t>
            </a:r>
            <a:br>
              <a:rPr lang="en-US" sz="2400" dirty="0">
                <a:latin typeface="Bebas Neue"/>
                <a:cs typeface="Bebas Neue"/>
              </a:rPr>
            </a:br>
            <a:r>
              <a:rPr lang="en-US" sz="2400" dirty="0">
                <a:latin typeface="Bebas Neue"/>
                <a:cs typeface="Bebas Neue"/>
              </a:rPr>
              <a:t>group conscience”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3400" y="457199"/>
            <a:ext cx="6400007" cy="838201"/>
          </a:xfrm>
          <a:effectLst/>
        </p:spPr>
        <p:txBody>
          <a:bodyPr>
            <a:normAutofit fontScale="90000"/>
          </a:bodyPr>
          <a:lstStyle/>
          <a:p>
            <a:pPr algn="l"/>
            <a:r>
              <a:rPr lang="en-US" sz="44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  <a:t>STRAWPOLL</a:t>
            </a:r>
            <a:br>
              <a:rPr lang="en-US" sz="40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</a:b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take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a pulse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of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the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body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– a non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binding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vote</a:t>
            </a:r>
            <a:endParaRPr lang="en-US" sz="3100" dirty="0">
              <a:solidFill>
                <a:srgbClr val="719DC5"/>
              </a:solidFill>
              <a:effectLst/>
              <a:latin typeface="Lobster Two"/>
              <a:cs typeface="Lobster Two"/>
            </a:endParaRP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696A144D-E6E5-8B52-36B7-8C8585A2CF3B}"/>
              </a:ext>
            </a:extLst>
          </p:cNvPr>
          <p:cNvSpPr/>
          <p:nvPr/>
        </p:nvSpPr>
        <p:spPr>
          <a:xfrm>
            <a:off x="398962" y="2449097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Bebas Neue"/>
                <a:cs typeface="Bebas Neue"/>
              </a:rPr>
              <a:t>“I agree</a:t>
            </a:r>
            <a:br>
              <a:rPr lang="en-US" sz="2400" dirty="0">
                <a:solidFill>
                  <a:srgbClr val="FFFFFF"/>
                </a:solidFill>
                <a:latin typeface="Bebas Neue"/>
                <a:cs typeface="Bebas Neue"/>
              </a:rPr>
            </a:br>
            <a:r>
              <a:rPr lang="en-US" sz="2400" dirty="0">
                <a:solidFill>
                  <a:srgbClr val="FFFFFF"/>
                </a:solidFill>
                <a:latin typeface="Bebas Neue"/>
                <a:cs typeface="Bebas Neue"/>
              </a:rPr>
              <a:t>with the proposal”</a:t>
            </a: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7E8BDD77-C579-054F-2630-C523BDFBCD45}"/>
              </a:ext>
            </a:extLst>
          </p:cNvPr>
          <p:cNvSpPr/>
          <p:nvPr/>
        </p:nvSpPr>
        <p:spPr>
          <a:xfrm>
            <a:off x="1886322" y="4122600"/>
            <a:ext cx="2592000" cy="1440000"/>
          </a:xfrm>
          <a:prstGeom prst="round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81AB6999-CC10-7C90-7141-EE23F6316755}"/>
              </a:ext>
            </a:extLst>
          </p:cNvPr>
          <p:cNvSpPr/>
          <p:nvPr/>
        </p:nvSpPr>
        <p:spPr>
          <a:xfrm>
            <a:off x="4724400" y="4122600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963FFAE-6B2B-DF0A-D086-35476A33AD90}"/>
              </a:ext>
            </a:extLst>
          </p:cNvPr>
          <p:cNvSpPr txBox="1"/>
          <p:nvPr/>
        </p:nvSpPr>
        <p:spPr>
          <a:xfrm>
            <a:off x="1923002" y="4242435"/>
            <a:ext cx="2518639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personally can’t do </a:t>
            </a:r>
          </a:p>
          <a:p>
            <a:pPr algn="ctr"/>
            <a:r>
              <a:rPr lang="en-US" sz="2400" dirty="0">
                <a:latin typeface="Bebas Neue"/>
                <a:cs typeface="Bebas Neue"/>
              </a:rPr>
              <a:t>This but </a:t>
            </a:r>
            <a:r>
              <a:rPr lang="de-DE" sz="2400" dirty="0">
                <a:latin typeface="Bebas Neue"/>
                <a:cs typeface="Bebas Neue"/>
              </a:rPr>
              <a:t>I</a:t>
            </a:r>
            <a:r>
              <a:rPr lang="en-US" sz="2400" dirty="0">
                <a:latin typeface="Bebas Neue"/>
                <a:cs typeface="Bebas Neue"/>
              </a:rPr>
              <a:t> won’t stop </a:t>
            </a:r>
          </a:p>
          <a:p>
            <a:pPr algn="ctr"/>
            <a:r>
              <a:rPr lang="en-US" sz="2400" dirty="0">
                <a:latin typeface="Bebas Neue"/>
                <a:cs typeface="Bebas Neue"/>
              </a:rPr>
              <a:t>Others </a:t>
            </a:r>
            <a:r>
              <a:rPr lang="de-DE" sz="2400" dirty="0" err="1">
                <a:latin typeface="Bebas Neue"/>
                <a:cs typeface="Bebas Neue"/>
              </a:rPr>
              <a:t>From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doing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it</a:t>
            </a:r>
            <a:r>
              <a:rPr lang="de-DE" sz="2400" dirty="0">
                <a:latin typeface="Bebas Neue"/>
                <a:cs typeface="Bebas Neue"/>
              </a:rPr>
              <a:t>“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7511C92-6A64-65FA-3EAF-9DBAA8981E7C}"/>
              </a:ext>
            </a:extLst>
          </p:cNvPr>
          <p:cNvSpPr txBox="1"/>
          <p:nvPr/>
        </p:nvSpPr>
        <p:spPr>
          <a:xfrm>
            <a:off x="4777110" y="4262494"/>
            <a:ext cx="2486579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cannot support this</a:t>
            </a:r>
            <a:br>
              <a:rPr lang="en-US" sz="2400" dirty="0">
                <a:latin typeface="Bebas Neue"/>
                <a:cs typeface="Bebas Neue"/>
              </a:rPr>
            </a:br>
            <a:r>
              <a:rPr lang="en-US" sz="2400" dirty="0">
                <a:latin typeface="Bebas Neue"/>
                <a:cs typeface="Bebas Neue"/>
              </a:rPr>
              <a:t>or allow the group</a:t>
            </a:r>
          </a:p>
          <a:p>
            <a:pPr algn="ctr"/>
            <a:r>
              <a:rPr lang="de-DE" sz="2400" dirty="0">
                <a:latin typeface="Bebas Neue"/>
                <a:cs typeface="Bebas Neue"/>
              </a:rPr>
              <a:t>T</a:t>
            </a:r>
            <a:r>
              <a:rPr lang="en-US" sz="2400" dirty="0">
                <a:latin typeface="Bebas Neue"/>
                <a:cs typeface="Bebas Neue"/>
              </a:rPr>
              <a:t>o support this”</a:t>
            </a:r>
          </a:p>
        </p:txBody>
      </p:sp>
    </p:spTree>
    <p:extLst>
      <p:ext uri="{BB962C8B-B14F-4D97-AF65-F5344CB8AC3E}">
        <p14:creationId xmlns:p14="http://schemas.microsoft.com/office/powerpoint/2010/main" val="253513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82CCA13A-BCFA-9318-6D6D-4E3657A78BC2}"/>
              </a:ext>
            </a:extLst>
          </p:cNvPr>
          <p:cNvSpPr/>
          <p:nvPr/>
        </p:nvSpPr>
        <p:spPr>
          <a:xfrm>
            <a:off x="3246639" y="2449097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have concerns</a:t>
            </a:r>
            <a:br>
              <a:rPr lang="en-US" sz="2400" dirty="0">
                <a:latin typeface="Bebas Neue"/>
                <a:cs typeface="Bebas Neue"/>
              </a:rPr>
            </a:br>
            <a:r>
              <a:rPr lang="en-US" sz="2400" dirty="0">
                <a:latin typeface="Bebas Neue"/>
                <a:cs typeface="Bebas Neue"/>
              </a:rPr>
              <a:t>but </a:t>
            </a:r>
            <a:r>
              <a:rPr lang="de-DE" sz="2400" dirty="0">
                <a:latin typeface="Bebas Neue"/>
                <a:cs typeface="Bebas Neue"/>
              </a:rPr>
              <a:t>I</a:t>
            </a:r>
            <a:r>
              <a:rPr lang="en-US" sz="2400" dirty="0">
                <a:latin typeface="Bebas Neue"/>
                <a:cs typeface="Bebas Neue"/>
              </a:rPr>
              <a:t> can live with it”</a:t>
            </a: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F6482FEB-E546-D25A-15F9-1A107D4330CC}"/>
              </a:ext>
            </a:extLst>
          </p:cNvPr>
          <p:cNvSpPr/>
          <p:nvPr/>
        </p:nvSpPr>
        <p:spPr>
          <a:xfrm>
            <a:off x="6094316" y="2449097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go with the</a:t>
            </a:r>
            <a:br>
              <a:rPr lang="en-US" sz="2400" dirty="0">
                <a:latin typeface="Bebas Neue"/>
                <a:cs typeface="Bebas Neue"/>
              </a:rPr>
            </a:br>
            <a:r>
              <a:rPr lang="en-US" sz="2400" dirty="0">
                <a:latin typeface="Bebas Neue"/>
                <a:cs typeface="Bebas Neue"/>
              </a:rPr>
              <a:t>group conscience”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3400" y="457199"/>
            <a:ext cx="6400007" cy="838201"/>
          </a:xfrm>
          <a:effectLst/>
        </p:spPr>
        <p:txBody>
          <a:bodyPr>
            <a:normAutofit fontScale="90000"/>
          </a:bodyPr>
          <a:lstStyle/>
          <a:p>
            <a:pPr algn="l"/>
            <a:r>
              <a:rPr lang="en-US" sz="44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  <a:t>STRAWPOLL</a:t>
            </a:r>
            <a:br>
              <a:rPr lang="en-US" sz="40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</a:b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take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a pulse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of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the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body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– a non </a:t>
            </a:r>
            <a:r>
              <a:rPr lang="de-DE" sz="3100" dirty="0" err="1">
                <a:solidFill>
                  <a:srgbClr val="719DC5"/>
                </a:solidFill>
                <a:effectLst/>
                <a:latin typeface="Lobster Two"/>
                <a:cs typeface="Lobster Two"/>
              </a:rPr>
              <a:t>binding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vote</a:t>
            </a:r>
            <a:endParaRPr lang="en-US" sz="3100" dirty="0">
              <a:solidFill>
                <a:srgbClr val="719DC5"/>
              </a:solidFill>
              <a:effectLst/>
              <a:latin typeface="Lobster Two"/>
              <a:cs typeface="Lobster Two"/>
            </a:endParaRP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696A144D-E6E5-8B52-36B7-8C8585A2CF3B}"/>
              </a:ext>
            </a:extLst>
          </p:cNvPr>
          <p:cNvSpPr/>
          <p:nvPr/>
        </p:nvSpPr>
        <p:spPr>
          <a:xfrm>
            <a:off x="398962" y="2449097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Bebas Neue"/>
                <a:cs typeface="Bebas Neue"/>
              </a:rPr>
              <a:t>“I agree</a:t>
            </a:r>
            <a:br>
              <a:rPr lang="en-US" sz="2400" dirty="0">
                <a:solidFill>
                  <a:srgbClr val="FFFFFF"/>
                </a:solidFill>
                <a:latin typeface="Bebas Neue"/>
                <a:cs typeface="Bebas Neue"/>
              </a:rPr>
            </a:br>
            <a:r>
              <a:rPr lang="en-US" sz="2400" dirty="0">
                <a:solidFill>
                  <a:srgbClr val="FFFFFF"/>
                </a:solidFill>
                <a:latin typeface="Bebas Neue"/>
                <a:cs typeface="Bebas Neue"/>
              </a:rPr>
              <a:t>with the proposal”</a:t>
            </a: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7E8BDD77-C579-054F-2630-C523BDFBCD45}"/>
              </a:ext>
            </a:extLst>
          </p:cNvPr>
          <p:cNvSpPr/>
          <p:nvPr/>
        </p:nvSpPr>
        <p:spPr>
          <a:xfrm>
            <a:off x="1886322" y="4122600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81AB6999-CC10-7C90-7141-EE23F6316755}"/>
              </a:ext>
            </a:extLst>
          </p:cNvPr>
          <p:cNvSpPr/>
          <p:nvPr/>
        </p:nvSpPr>
        <p:spPr>
          <a:xfrm>
            <a:off x="4724400" y="4122600"/>
            <a:ext cx="2592000" cy="1440000"/>
          </a:xfrm>
          <a:prstGeom prst="round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963FFAE-6B2B-DF0A-D086-35476A33AD90}"/>
              </a:ext>
            </a:extLst>
          </p:cNvPr>
          <p:cNvSpPr txBox="1"/>
          <p:nvPr/>
        </p:nvSpPr>
        <p:spPr>
          <a:xfrm>
            <a:off x="1923002" y="4242435"/>
            <a:ext cx="2518639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personally can’t do </a:t>
            </a:r>
          </a:p>
          <a:p>
            <a:pPr algn="ctr"/>
            <a:r>
              <a:rPr lang="en-US" sz="2400" dirty="0">
                <a:latin typeface="Bebas Neue"/>
                <a:cs typeface="Bebas Neue"/>
              </a:rPr>
              <a:t>This but </a:t>
            </a:r>
            <a:r>
              <a:rPr lang="de-DE" sz="2400" dirty="0">
                <a:latin typeface="Bebas Neue"/>
                <a:cs typeface="Bebas Neue"/>
              </a:rPr>
              <a:t>I</a:t>
            </a:r>
            <a:r>
              <a:rPr lang="en-US" sz="2400" dirty="0">
                <a:latin typeface="Bebas Neue"/>
                <a:cs typeface="Bebas Neue"/>
              </a:rPr>
              <a:t> won’t stop </a:t>
            </a:r>
          </a:p>
          <a:p>
            <a:pPr algn="ctr"/>
            <a:r>
              <a:rPr lang="en-US" sz="2400" dirty="0">
                <a:latin typeface="Bebas Neue"/>
                <a:cs typeface="Bebas Neue"/>
              </a:rPr>
              <a:t>Others </a:t>
            </a:r>
            <a:r>
              <a:rPr lang="de-DE" sz="2400" dirty="0" err="1">
                <a:latin typeface="Bebas Neue"/>
                <a:cs typeface="Bebas Neue"/>
              </a:rPr>
              <a:t>From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doing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it</a:t>
            </a:r>
            <a:r>
              <a:rPr lang="de-DE" sz="2400" dirty="0">
                <a:latin typeface="Bebas Neue"/>
                <a:cs typeface="Bebas Neue"/>
              </a:rPr>
              <a:t>“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7511C92-6A64-65FA-3EAF-9DBAA8981E7C}"/>
              </a:ext>
            </a:extLst>
          </p:cNvPr>
          <p:cNvSpPr txBox="1"/>
          <p:nvPr/>
        </p:nvSpPr>
        <p:spPr>
          <a:xfrm>
            <a:off x="4777110" y="4262494"/>
            <a:ext cx="2486579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Bebas Neue"/>
                <a:cs typeface="Bebas Neue"/>
              </a:rPr>
              <a:t>“I cannot support this</a:t>
            </a:r>
            <a:br>
              <a:rPr lang="en-US" sz="2400" dirty="0">
                <a:latin typeface="Bebas Neue"/>
                <a:cs typeface="Bebas Neue"/>
              </a:rPr>
            </a:br>
            <a:r>
              <a:rPr lang="en-US" sz="2400" dirty="0">
                <a:latin typeface="Bebas Neue"/>
                <a:cs typeface="Bebas Neue"/>
              </a:rPr>
              <a:t>or allow the group</a:t>
            </a:r>
          </a:p>
          <a:p>
            <a:pPr algn="ctr"/>
            <a:r>
              <a:rPr lang="de-DE" sz="2400" dirty="0">
                <a:latin typeface="Bebas Neue"/>
                <a:cs typeface="Bebas Neue"/>
              </a:rPr>
              <a:t>T</a:t>
            </a:r>
            <a:r>
              <a:rPr lang="en-US" sz="2400" dirty="0">
                <a:latin typeface="Bebas Neue"/>
                <a:cs typeface="Bebas Neue"/>
              </a:rPr>
              <a:t>o support this”</a:t>
            </a:r>
          </a:p>
        </p:txBody>
      </p:sp>
    </p:spTree>
    <p:extLst>
      <p:ext uri="{BB962C8B-B14F-4D97-AF65-F5344CB8AC3E}">
        <p14:creationId xmlns:p14="http://schemas.microsoft.com/office/powerpoint/2010/main" val="3230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cken des Rechtecks auf der gleichen Seite abrunden 3"/>
          <p:cNvSpPr/>
          <p:nvPr/>
        </p:nvSpPr>
        <p:spPr>
          <a:xfrm>
            <a:off x="2448600" y="7740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effectLst/>
                <a:latin typeface="Bebas Neue"/>
                <a:cs typeface="Bebas Neue"/>
              </a:rPr>
              <a:t>S</a:t>
            </a:r>
            <a:r>
              <a:rPr lang="en-US" sz="3600" dirty="0" err="1">
                <a:effectLst/>
                <a:latin typeface="Bebas Neue"/>
                <a:cs typeface="Bebas Neue"/>
              </a:rPr>
              <a:t>traw</a:t>
            </a:r>
            <a:r>
              <a:rPr lang="en-US" sz="3600" dirty="0">
                <a:effectLst/>
                <a:latin typeface="Bebas Neue"/>
                <a:cs typeface="Bebas Neue"/>
              </a:rPr>
              <a:t> poll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81000" y="774000"/>
            <a:ext cx="163378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endParaRPr lang="en-US" sz="32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Process</a:t>
            </a:r>
          </a:p>
          <a:p>
            <a:pPr algn="ctr"/>
            <a:r>
              <a:rPr lang="en-US" dirty="0">
                <a:solidFill>
                  <a:srgbClr val="719DC5"/>
                </a:solidFill>
                <a:latin typeface="Lobster Two"/>
                <a:cs typeface="Lobster Two"/>
              </a:rPr>
              <a:t>Level 3</a:t>
            </a:r>
            <a:endParaRPr lang="de-DE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1" name="Ecken des Rechtecks auf der gleichen Seite abrunden 10"/>
          <p:cNvSpPr/>
          <p:nvPr/>
        </p:nvSpPr>
        <p:spPr>
          <a:xfrm flipV="1">
            <a:off x="2448600" y="3657600"/>
            <a:ext cx="5400000" cy="900000"/>
          </a:xfrm>
          <a:prstGeom prst="round2Same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12" name="Ecken des Rechtecks auf der gleichen Seite abrunden 11"/>
          <p:cNvSpPr/>
          <p:nvPr/>
        </p:nvSpPr>
        <p:spPr>
          <a:xfrm>
            <a:off x="2448600" y="2602614"/>
            <a:ext cx="5400000" cy="900000"/>
          </a:xfrm>
          <a:prstGeom prst="round2Same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Less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en-US" sz="2400" dirty="0">
                <a:latin typeface="Bebas Neue"/>
                <a:cs typeface="Bebas Neue"/>
              </a:rPr>
              <a:t>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reflection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19" name="Pfeil nach unten 18"/>
          <p:cNvSpPr/>
          <p:nvPr/>
        </p:nvSpPr>
        <p:spPr>
          <a:xfrm>
            <a:off x="4945803" y="1828986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A176F57-5514-8D75-50BE-F81486F16688}"/>
              </a:ext>
            </a:extLst>
          </p:cNvPr>
          <p:cNvSpPr txBox="1"/>
          <p:nvPr/>
        </p:nvSpPr>
        <p:spPr>
          <a:xfrm>
            <a:off x="2839800" y="3726603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m</a:t>
            </a:r>
            <a:r>
              <a:rPr lang="en-US" sz="2400" dirty="0">
                <a:latin typeface="Bebas Neue"/>
                <a:cs typeface="Bebas Neue"/>
              </a:rPr>
              <a:t>ore 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en-US" sz="2400" dirty="0">
              <a:latin typeface="Bebas Neue"/>
              <a:cs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281383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cken des Rechtecks auf der gleichen Seite abrunden 3"/>
          <p:cNvSpPr/>
          <p:nvPr/>
        </p:nvSpPr>
        <p:spPr>
          <a:xfrm>
            <a:off x="2448600" y="7740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effectLst/>
                <a:latin typeface="Bebas Neue"/>
                <a:cs typeface="Bebas Neue"/>
              </a:rPr>
              <a:t>S</a:t>
            </a:r>
            <a:r>
              <a:rPr lang="en-US" sz="3600" dirty="0" err="1">
                <a:effectLst/>
                <a:latin typeface="Bebas Neue"/>
                <a:cs typeface="Bebas Neue"/>
              </a:rPr>
              <a:t>traw</a:t>
            </a:r>
            <a:r>
              <a:rPr lang="en-US" sz="3600" dirty="0">
                <a:effectLst/>
                <a:latin typeface="Bebas Neue"/>
                <a:cs typeface="Bebas Neue"/>
              </a:rPr>
              <a:t> poll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81000" y="774000"/>
            <a:ext cx="163378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endParaRPr lang="en-US" sz="32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Process</a:t>
            </a:r>
          </a:p>
          <a:p>
            <a:pPr algn="ctr"/>
            <a:r>
              <a:rPr lang="en-US" dirty="0">
                <a:solidFill>
                  <a:srgbClr val="719DC5"/>
                </a:solidFill>
                <a:latin typeface="Lobster Two"/>
                <a:cs typeface="Lobster Two"/>
              </a:rPr>
              <a:t>Level 3</a:t>
            </a:r>
            <a:endParaRPr lang="de-DE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1" name="Ecken des Rechtecks auf der gleichen Seite abrunden 10"/>
          <p:cNvSpPr/>
          <p:nvPr/>
        </p:nvSpPr>
        <p:spPr>
          <a:xfrm flipV="1">
            <a:off x="2448600" y="36576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12" name="Ecken des Rechtecks auf der gleichen Seite abrunden 11"/>
          <p:cNvSpPr/>
          <p:nvPr/>
        </p:nvSpPr>
        <p:spPr>
          <a:xfrm>
            <a:off x="2448600" y="2602614"/>
            <a:ext cx="5400000" cy="900000"/>
          </a:xfrm>
          <a:prstGeom prst="round2Same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Less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en-US" sz="2400" dirty="0">
                <a:latin typeface="Bebas Neue"/>
                <a:cs typeface="Bebas Neue"/>
              </a:rPr>
              <a:t>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reflection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19" name="Pfeil nach unten 18"/>
          <p:cNvSpPr/>
          <p:nvPr/>
        </p:nvSpPr>
        <p:spPr>
          <a:xfrm>
            <a:off x="4945803" y="1828986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A176F57-5514-8D75-50BE-F81486F16688}"/>
              </a:ext>
            </a:extLst>
          </p:cNvPr>
          <p:cNvSpPr txBox="1"/>
          <p:nvPr/>
        </p:nvSpPr>
        <p:spPr>
          <a:xfrm>
            <a:off x="2839800" y="3726603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m</a:t>
            </a:r>
            <a:r>
              <a:rPr lang="en-US" sz="2400" dirty="0">
                <a:latin typeface="Bebas Neue"/>
                <a:cs typeface="Bebas Neue"/>
              </a:rPr>
              <a:t>ore 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en-US" sz="2400" dirty="0">
              <a:latin typeface="Bebas Neue"/>
              <a:cs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374507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448000" y="1790543"/>
            <a:ext cx="5395051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m</a:t>
            </a:r>
            <a:r>
              <a:rPr lang="en-US" sz="2400" dirty="0" err="1">
                <a:effectLst/>
                <a:latin typeface="Bebas Neue"/>
                <a:cs typeface="Bebas Neue"/>
              </a:rPr>
              <a:t>inority</a:t>
            </a:r>
            <a:r>
              <a:rPr lang="en-US" sz="2400" dirty="0">
                <a:effectLst/>
                <a:latin typeface="Bebas Neue"/>
                <a:cs typeface="Bebas Neue"/>
              </a:rPr>
              <a:t> point of view</a:t>
            </a: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2447999" y="774917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More </a:t>
            </a:r>
            <a:r>
              <a:rPr lang="en-US" sz="2400" dirty="0">
                <a:latin typeface="Bebas Neue"/>
                <a:cs typeface="Bebas Neue"/>
              </a:rPr>
              <a:t>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 flipH="1">
            <a:off x="2447999" y="3744608"/>
            <a:ext cx="5400000" cy="900000"/>
          </a:xfrm>
          <a:prstGeom prst="round2Same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2448000" y="2443392"/>
            <a:ext cx="539505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Small </a:t>
            </a:r>
            <a:r>
              <a:rPr lang="de-DE" sz="2400" dirty="0" err="1">
                <a:effectLst/>
                <a:latin typeface="Bebas Neue"/>
                <a:cs typeface="Bebas Neue"/>
              </a:rPr>
              <a:t>group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discussion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57C643F-4BEA-F80C-7E39-0C4964AB3AFC}"/>
              </a:ext>
            </a:extLst>
          </p:cNvPr>
          <p:cNvSpPr/>
          <p:nvPr/>
        </p:nvSpPr>
        <p:spPr>
          <a:xfrm>
            <a:off x="2448000" y="3096241"/>
            <a:ext cx="539505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chair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implements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decision</a:t>
            </a:r>
            <a:endParaRPr lang="de-DE" sz="2400" dirty="0">
              <a:effectLst/>
              <a:latin typeface="Bebas Neue"/>
              <a:cs typeface="Bebas Neue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4708CF5-DF0E-C627-44C6-AF1EB7DF5285}"/>
              </a:ext>
            </a:extLst>
          </p:cNvPr>
          <p:cNvSpPr txBox="1"/>
          <p:nvPr/>
        </p:nvSpPr>
        <p:spPr>
          <a:xfrm>
            <a:off x="4631602" y="3987762"/>
            <a:ext cx="102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effectLst/>
                <a:latin typeface="Bebas Neue"/>
                <a:cs typeface="Bebas Neue"/>
              </a:rPr>
              <a:t>Desicion</a:t>
            </a:r>
            <a:endParaRPr lang="de-DE" sz="2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EBD8B8-14C8-029D-6014-B4039A1C2BBC}"/>
              </a:ext>
            </a:extLst>
          </p:cNvPr>
          <p:cNvSpPr txBox="1"/>
          <p:nvPr/>
        </p:nvSpPr>
        <p:spPr>
          <a:xfrm>
            <a:off x="381000" y="774000"/>
            <a:ext cx="163378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endParaRPr lang="en-US" sz="32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Process</a:t>
            </a:r>
          </a:p>
          <a:p>
            <a:pPr algn="ctr"/>
            <a:r>
              <a:rPr lang="en-US" dirty="0">
                <a:solidFill>
                  <a:srgbClr val="719DC5"/>
                </a:solidFill>
                <a:latin typeface="Lobster Two"/>
                <a:cs typeface="Lobster Two"/>
              </a:rPr>
              <a:t>Level 3</a:t>
            </a:r>
            <a:endParaRPr lang="de-DE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159083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448000" y="1790543"/>
            <a:ext cx="5395051" cy="540000"/>
          </a:xfrm>
          <a:prstGeom prst="rect">
            <a:avLst/>
          </a:prstGeom>
          <a:solidFill>
            <a:srgbClr val="18568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m</a:t>
            </a:r>
            <a:r>
              <a:rPr lang="en-US" sz="2400" dirty="0" err="1">
                <a:effectLst/>
                <a:latin typeface="Bebas Neue"/>
                <a:cs typeface="Bebas Neue"/>
              </a:rPr>
              <a:t>inority</a:t>
            </a:r>
            <a:r>
              <a:rPr lang="en-US" sz="2400" dirty="0">
                <a:effectLst/>
                <a:latin typeface="Bebas Neue"/>
                <a:cs typeface="Bebas Neue"/>
              </a:rPr>
              <a:t> point of view</a:t>
            </a: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2447999" y="774917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More </a:t>
            </a:r>
            <a:r>
              <a:rPr lang="en-US" sz="2400" dirty="0">
                <a:latin typeface="Bebas Neue"/>
                <a:cs typeface="Bebas Neue"/>
              </a:rPr>
              <a:t>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 flipH="1">
            <a:off x="2447999" y="3744608"/>
            <a:ext cx="5400000" cy="900000"/>
          </a:xfrm>
          <a:prstGeom prst="round2Same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2448000" y="2443392"/>
            <a:ext cx="539505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Small </a:t>
            </a:r>
            <a:r>
              <a:rPr lang="de-DE" sz="2400" dirty="0" err="1">
                <a:effectLst/>
                <a:latin typeface="Bebas Neue"/>
                <a:cs typeface="Bebas Neue"/>
              </a:rPr>
              <a:t>group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discussion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57C643F-4BEA-F80C-7E39-0C4964AB3AFC}"/>
              </a:ext>
            </a:extLst>
          </p:cNvPr>
          <p:cNvSpPr/>
          <p:nvPr/>
        </p:nvSpPr>
        <p:spPr>
          <a:xfrm>
            <a:off x="2448000" y="3096241"/>
            <a:ext cx="539505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chair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implements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decision</a:t>
            </a:r>
            <a:endParaRPr lang="de-DE" sz="2400" dirty="0">
              <a:effectLst/>
              <a:latin typeface="Bebas Neue"/>
              <a:cs typeface="Bebas Neue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4708CF5-DF0E-C627-44C6-AF1EB7DF5285}"/>
              </a:ext>
            </a:extLst>
          </p:cNvPr>
          <p:cNvSpPr txBox="1"/>
          <p:nvPr/>
        </p:nvSpPr>
        <p:spPr>
          <a:xfrm>
            <a:off x="4631602" y="3987762"/>
            <a:ext cx="102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effectLst/>
                <a:latin typeface="Bebas Neue"/>
                <a:cs typeface="Bebas Neue"/>
              </a:rPr>
              <a:t>Desicion</a:t>
            </a:r>
            <a:endParaRPr lang="de-DE" sz="2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EBD8B8-14C8-029D-6014-B4039A1C2BBC}"/>
              </a:ext>
            </a:extLst>
          </p:cNvPr>
          <p:cNvSpPr txBox="1"/>
          <p:nvPr/>
        </p:nvSpPr>
        <p:spPr>
          <a:xfrm>
            <a:off x="381000" y="774000"/>
            <a:ext cx="163378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endParaRPr lang="en-US" sz="32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Process</a:t>
            </a:r>
          </a:p>
          <a:p>
            <a:pPr algn="ctr"/>
            <a:r>
              <a:rPr lang="en-US" dirty="0">
                <a:solidFill>
                  <a:srgbClr val="719DC5"/>
                </a:solidFill>
                <a:latin typeface="Lobster Two"/>
                <a:cs typeface="Lobster Two"/>
              </a:rPr>
              <a:t>Level 3</a:t>
            </a:r>
            <a:endParaRPr lang="de-DE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80954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448000" y="1790543"/>
            <a:ext cx="5395051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m</a:t>
            </a:r>
            <a:r>
              <a:rPr lang="en-US" sz="2400" dirty="0" err="1">
                <a:effectLst/>
                <a:latin typeface="Bebas Neue"/>
                <a:cs typeface="Bebas Neue"/>
              </a:rPr>
              <a:t>inority</a:t>
            </a:r>
            <a:r>
              <a:rPr lang="en-US" sz="2400" dirty="0">
                <a:effectLst/>
                <a:latin typeface="Bebas Neue"/>
                <a:cs typeface="Bebas Neue"/>
              </a:rPr>
              <a:t> point of view</a:t>
            </a: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2447999" y="774917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More </a:t>
            </a:r>
            <a:r>
              <a:rPr lang="en-US" sz="2400" dirty="0">
                <a:latin typeface="Bebas Neue"/>
                <a:cs typeface="Bebas Neue"/>
              </a:rPr>
              <a:t>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 flipH="1">
            <a:off x="2447999" y="3744608"/>
            <a:ext cx="5400000" cy="900000"/>
          </a:xfrm>
          <a:prstGeom prst="round2Same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2448000" y="2443392"/>
            <a:ext cx="5395050" cy="540000"/>
          </a:xfrm>
          <a:prstGeom prst="rect">
            <a:avLst/>
          </a:prstGeom>
          <a:solidFill>
            <a:srgbClr val="18568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Small </a:t>
            </a:r>
            <a:r>
              <a:rPr lang="de-DE" sz="2400" dirty="0" err="1">
                <a:effectLst/>
                <a:latin typeface="Bebas Neue"/>
                <a:cs typeface="Bebas Neue"/>
              </a:rPr>
              <a:t>group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discussion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57C643F-4BEA-F80C-7E39-0C4964AB3AFC}"/>
              </a:ext>
            </a:extLst>
          </p:cNvPr>
          <p:cNvSpPr/>
          <p:nvPr/>
        </p:nvSpPr>
        <p:spPr>
          <a:xfrm>
            <a:off x="2448000" y="3096241"/>
            <a:ext cx="539505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chair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implements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decision</a:t>
            </a:r>
            <a:endParaRPr lang="de-DE" sz="2400" dirty="0">
              <a:effectLst/>
              <a:latin typeface="Bebas Neue"/>
              <a:cs typeface="Bebas Neue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4708CF5-DF0E-C627-44C6-AF1EB7DF5285}"/>
              </a:ext>
            </a:extLst>
          </p:cNvPr>
          <p:cNvSpPr txBox="1"/>
          <p:nvPr/>
        </p:nvSpPr>
        <p:spPr>
          <a:xfrm>
            <a:off x="4631602" y="3987762"/>
            <a:ext cx="102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effectLst/>
                <a:latin typeface="Bebas Neue"/>
                <a:cs typeface="Bebas Neue"/>
              </a:rPr>
              <a:t>Desicion</a:t>
            </a:r>
            <a:endParaRPr lang="de-DE" sz="2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EBD8B8-14C8-029D-6014-B4039A1C2BBC}"/>
              </a:ext>
            </a:extLst>
          </p:cNvPr>
          <p:cNvSpPr txBox="1"/>
          <p:nvPr/>
        </p:nvSpPr>
        <p:spPr>
          <a:xfrm>
            <a:off x="381000" y="774000"/>
            <a:ext cx="163378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endParaRPr lang="en-US" sz="32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Process</a:t>
            </a:r>
          </a:p>
          <a:p>
            <a:pPr algn="ctr"/>
            <a:r>
              <a:rPr lang="en-US" dirty="0">
                <a:solidFill>
                  <a:srgbClr val="719DC5"/>
                </a:solidFill>
                <a:latin typeface="Lobster Two"/>
                <a:cs typeface="Lobster Two"/>
              </a:rPr>
              <a:t>Level 3</a:t>
            </a:r>
            <a:endParaRPr lang="de-DE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114995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5181600"/>
          </a:xfrm>
          <a:effectLst/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Recovery is learning to live by </a:t>
            </a:r>
            <a:br>
              <a:rPr lang="en-US" sz="2800" dirty="0">
                <a:effectLst/>
                <a:latin typeface="Lobster Two"/>
                <a:cs typeface="Lobster Two"/>
              </a:rPr>
            </a:br>
            <a:r>
              <a:rPr lang="en-US" sz="72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  <a:t>spiritual principles</a:t>
            </a:r>
            <a:br>
              <a:rPr lang="en-US" sz="2800" dirty="0">
                <a:effectLst/>
              </a:rPr>
            </a:br>
            <a:br>
              <a:rPr lang="en-US" sz="2800" dirty="0">
                <a:effectLst/>
              </a:rPr>
            </a:br>
            <a:br>
              <a:rPr lang="en-US" sz="800" dirty="0">
                <a:effectLst/>
              </a:rPr>
            </a:br>
            <a:r>
              <a:rPr lang="en-US" sz="28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Consensus is </a:t>
            </a:r>
            <a:br>
              <a:rPr lang="en-US" sz="2800" dirty="0">
                <a:effectLst/>
                <a:latin typeface="Lobster Two"/>
                <a:cs typeface="Lobster Two"/>
              </a:rPr>
            </a:br>
            <a:r>
              <a:rPr lang="en-US" sz="72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  <a:t>making decisions </a:t>
            </a:r>
            <a:br>
              <a:rPr lang="en-US" sz="2800" dirty="0">
                <a:effectLst/>
                <a:latin typeface="Lobster Two"/>
                <a:cs typeface="Lobster Two"/>
              </a:rPr>
            </a:br>
            <a:r>
              <a:rPr lang="en-US" sz="28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by Spiritual Principles </a:t>
            </a:r>
            <a:br>
              <a:rPr lang="en-US" sz="2800" dirty="0">
                <a:effectLst/>
              </a:rPr>
            </a:br>
            <a:br>
              <a:rPr lang="en-GB" sz="3200" dirty="0">
                <a:effectLst/>
                <a:latin typeface="Lobster Two"/>
                <a:cs typeface="Lobster Two"/>
              </a:rPr>
            </a:br>
            <a:endParaRPr lang="en-US" sz="3200" dirty="0">
              <a:solidFill>
                <a:srgbClr val="000000"/>
              </a:solidFill>
              <a:effectLst/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194412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448000" y="1790543"/>
            <a:ext cx="5395051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m</a:t>
            </a:r>
            <a:r>
              <a:rPr lang="en-US" sz="2400" dirty="0" err="1">
                <a:effectLst/>
                <a:latin typeface="Bebas Neue"/>
                <a:cs typeface="Bebas Neue"/>
              </a:rPr>
              <a:t>inority</a:t>
            </a:r>
            <a:r>
              <a:rPr lang="en-US" sz="2400" dirty="0">
                <a:effectLst/>
                <a:latin typeface="Bebas Neue"/>
                <a:cs typeface="Bebas Neue"/>
              </a:rPr>
              <a:t> point of view</a:t>
            </a: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2447999" y="774917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More </a:t>
            </a:r>
            <a:r>
              <a:rPr lang="en-US" sz="2400" dirty="0">
                <a:latin typeface="Bebas Neue"/>
                <a:cs typeface="Bebas Neue"/>
              </a:rPr>
              <a:t>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 flipH="1">
            <a:off x="2447999" y="3744608"/>
            <a:ext cx="5400000" cy="900000"/>
          </a:xfrm>
          <a:prstGeom prst="round2Same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2448000" y="2443392"/>
            <a:ext cx="539505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Small </a:t>
            </a:r>
            <a:r>
              <a:rPr lang="de-DE" sz="2400" dirty="0" err="1">
                <a:effectLst/>
                <a:latin typeface="Bebas Neue"/>
                <a:cs typeface="Bebas Neue"/>
              </a:rPr>
              <a:t>group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discussion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57C643F-4BEA-F80C-7E39-0C4964AB3AFC}"/>
              </a:ext>
            </a:extLst>
          </p:cNvPr>
          <p:cNvSpPr/>
          <p:nvPr/>
        </p:nvSpPr>
        <p:spPr>
          <a:xfrm>
            <a:off x="2448000" y="3096241"/>
            <a:ext cx="5395050" cy="540000"/>
          </a:xfrm>
          <a:prstGeom prst="rect">
            <a:avLst/>
          </a:prstGeom>
          <a:solidFill>
            <a:srgbClr val="18568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chair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implements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decision</a:t>
            </a:r>
            <a:endParaRPr lang="de-DE" sz="2400" dirty="0">
              <a:effectLst/>
              <a:latin typeface="Bebas Neue"/>
              <a:cs typeface="Bebas Neue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4708CF5-DF0E-C627-44C6-AF1EB7DF5285}"/>
              </a:ext>
            </a:extLst>
          </p:cNvPr>
          <p:cNvSpPr txBox="1"/>
          <p:nvPr/>
        </p:nvSpPr>
        <p:spPr>
          <a:xfrm>
            <a:off x="4631602" y="3987762"/>
            <a:ext cx="102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effectLst/>
                <a:latin typeface="Bebas Neue"/>
                <a:cs typeface="Bebas Neue"/>
              </a:rPr>
              <a:t>Desicion</a:t>
            </a:r>
            <a:endParaRPr lang="de-DE" sz="2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EBD8B8-14C8-029D-6014-B4039A1C2BBC}"/>
              </a:ext>
            </a:extLst>
          </p:cNvPr>
          <p:cNvSpPr txBox="1"/>
          <p:nvPr/>
        </p:nvSpPr>
        <p:spPr>
          <a:xfrm>
            <a:off x="381000" y="774000"/>
            <a:ext cx="163378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endParaRPr lang="en-US" sz="32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Process</a:t>
            </a:r>
          </a:p>
          <a:p>
            <a:pPr algn="ctr"/>
            <a:r>
              <a:rPr lang="en-US" dirty="0">
                <a:solidFill>
                  <a:srgbClr val="719DC5"/>
                </a:solidFill>
                <a:latin typeface="Lobster Two"/>
                <a:cs typeface="Lobster Two"/>
              </a:rPr>
              <a:t>Level 3</a:t>
            </a:r>
            <a:endParaRPr lang="de-DE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20140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448000" y="1790543"/>
            <a:ext cx="5395051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m</a:t>
            </a:r>
            <a:r>
              <a:rPr lang="en-US" sz="2400" dirty="0" err="1">
                <a:effectLst/>
                <a:latin typeface="Bebas Neue"/>
                <a:cs typeface="Bebas Neue"/>
              </a:rPr>
              <a:t>inority</a:t>
            </a:r>
            <a:r>
              <a:rPr lang="en-US" sz="2400" dirty="0">
                <a:effectLst/>
                <a:latin typeface="Bebas Neue"/>
                <a:cs typeface="Bebas Neue"/>
              </a:rPr>
              <a:t> point of view</a:t>
            </a: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2447999" y="774917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More </a:t>
            </a:r>
            <a:r>
              <a:rPr lang="en-US" sz="2400" dirty="0">
                <a:latin typeface="Bebas Neue"/>
                <a:cs typeface="Bebas Neue"/>
              </a:rPr>
              <a:t>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 flipH="1">
            <a:off x="2447999" y="3744608"/>
            <a:ext cx="5400000" cy="900000"/>
          </a:xfrm>
          <a:prstGeom prst="round2SameRect">
            <a:avLst/>
          </a:prstGeom>
          <a:solidFill>
            <a:srgbClr val="6AB5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2448000" y="2443392"/>
            <a:ext cx="539505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Small </a:t>
            </a:r>
            <a:r>
              <a:rPr lang="de-DE" sz="2400" dirty="0" err="1">
                <a:effectLst/>
                <a:latin typeface="Bebas Neue"/>
                <a:cs typeface="Bebas Neue"/>
              </a:rPr>
              <a:t>group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discussion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57C643F-4BEA-F80C-7E39-0C4964AB3AFC}"/>
              </a:ext>
            </a:extLst>
          </p:cNvPr>
          <p:cNvSpPr/>
          <p:nvPr/>
        </p:nvSpPr>
        <p:spPr>
          <a:xfrm>
            <a:off x="2448000" y="3096241"/>
            <a:ext cx="539505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chair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implements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decision</a:t>
            </a:r>
            <a:endParaRPr lang="de-DE" sz="2400" dirty="0">
              <a:effectLst/>
              <a:latin typeface="Bebas Neue"/>
              <a:cs typeface="Bebas Neue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4708CF5-DF0E-C627-44C6-AF1EB7DF5285}"/>
              </a:ext>
            </a:extLst>
          </p:cNvPr>
          <p:cNvSpPr txBox="1"/>
          <p:nvPr/>
        </p:nvSpPr>
        <p:spPr>
          <a:xfrm>
            <a:off x="4631602" y="3987762"/>
            <a:ext cx="102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effectLst/>
                <a:latin typeface="Bebas Neue"/>
                <a:cs typeface="Bebas Neue"/>
              </a:rPr>
              <a:t>Desicion</a:t>
            </a:r>
            <a:endParaRPr lang="de-DE" sz="2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EBD8B8-14C8-029D-6014-B4039A1C2BBC}"/>
              </a:ext>
            </a:extLst>
          </p:cNvPr>
          <p:cNvSpPr txBox="1"/>
          <p:nvPr/>
        </p:nvSpPr>
        <p:spPr>
          <a:xfrm>
            <a:off x="381000" y="774000"/>
            <a:ext cx="163378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endParaRPr lang="en-US" sz="32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Process</a:t>
            </a:r>
          </a:p>
          <a:p>
            <a:pPr algn="ctr"/>
            <a:r>
              <a:rPr lang="en-US" dirty="0">
                <a:solidFill>
                  <a:srgbClr val="719DC5"/>
                </a:solidFill>
                <a:latin typeface="Lobster Two"/>
                <a:cs typeface="Lobster Two"/>
              </a:rPr>
              <a:t>Level 3</a:t>
            </a:r>
            <a:endParaRPr lang="de-DE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322818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448000" y="1790543"/>
            <a:ext cx="5395051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m</a:t>
            </a:r>
            <a:r>
              <a:rPr lang="en-US" sz="2400" dirty="0" err="1">
                <a:effectLst/>
                <a:latin typeface="Bebas Neue"/>
                <a:cs typeface="Bebas Neue"/>
              </a:rPr>
              <a:t>inority</a:t>
            </a:r>
            <a:r>
              <a:rPr lang="en-US" sz="2400" dirty="0">
                <a:effectLst/>
                <a:latin typeface="Bebas Neue"/>
                <a:cs typeface="Bebas Neue"/>
              </a:rPr>
              <a:t> point of view</a:t>
            </a: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2447999" y="774917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More </a:t>
            </a:r>
            <a:r>
              <a:rPr lang="en-US" sz="2400" dirty="0">
                <a:latin typeface="Bebas Neue"/>
                <a:cs typeface="Bebas Neue"/>
              </a:rPr>
              <a:t>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 flipH="1">
            <a:off x="2447999" y="3744608"/>
            <a:ext cx="5400000" cy="900000"/>
          </a:xfrm>
          <a:prstGeom prst="round2SameRect">
            <a:avLst/>
          </a:prstGeom>
          <a:solidFill>
            <a:srgbClr val="6AB5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2448000" y="2443392"/>
            <a:ext cx="539505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Small </a:t>
            </a:r>
            <a:r>
              <a:rPr lang="de-DE" sz="2400" dirty="0" err="1">
                <a:effectLst/>
                <a:latin typeface="Bebas Neue"/>
                <a:cs typeface="Bebas Neue"/>
              </a:rPr>
              <a:t>group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discussion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57C643F-4BEA-F80C-7E39-0C4964AB3AFC}"/>
              </a:ext>
            </a:extLst>
          </p:cNvPr>
          <p:cNvSpPr/>
          <p:nvPr/>
        </p:nvSpPr>
        <p:spPr>
          <a:xfrm>
            <a:off x="2448000" y="3096241"/>
            <a:ext cx="539505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chair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implements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decision</a:t>
            </a:r>
            <a:endParaRPr lang="de-DE" sz="2400" dirty="0">
              <a:effectLst/>
              <a:latin typeface="Bebas Neue"/>
              <a:cs typeface="Bebas Neue"/>
            </a:endParaRPr>
          </a:p>
        </p:txBody>
      </p:sp>
      <p:sp>
        <p:nvSpPr>
          <p:cNvPr id="23" name="Pfeil nach unten 22">
            <a:extLst>
              <a:ext uri="{FF2B5EF4-FFF2-40B4-BE49-F238E27FC236}">
                <a16:creationId xmlns:a16="http://schemas.microsoft.com/office/drawing/2014/main" id="{6150260C-E669-0CB0-65C5-6BED3D3E8945}"/>
              </a:ext>
            </a:extLst>
          </p:cNvPr>
          <p:cNvSpPr/>
          <p:nvPr/>
        </p:nvSpPr>
        <p:spPr>
          <a:xfrm>
            <a:off x="4965527" y="4784719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8568E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4708CF5-DF0E-C627-44C6-AF1EB7DF5285}"/>
              </a:ext>
            </a:extLst>
          </p:cNvPr>
          <p:cNvSpPr txBox="1"/>
          <p:nvPr/>
        </p:nvSpPr>
        <p:spPr>
          <a:xfrm>
            <a:off x="4631602" y="3987762"/>
            <a:ext cx="102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effectLst/>
                <a:latin typeface="Bebas Neue"/>
                <a:cs typeface="Bebas Neue"/>
              </a:rPr>
              <a:t>Desicion</a:t>
            </a:r>
            <a:endParaRPr lang="de-DE" sz="2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EBD8B8-14C8-029D-6014-B4039A1C2BBC}"/>
              </a:ext>
            </a:extLst>
          </p:cNvPr>
          <p:cNvSpPr txBox="1"/>
          <p:nvPr/>
        </p:nvSpPr>
        <p:spPr>
          <a:xfrm>
            <a:off x="381000" y="774000"/>
            <a:ext cx="163378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endParaRPr lang="en-US" sz="32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Process</a:t>
            </a:r>
          </a:p>
          <a:p>
            <a:pPr algn="ctr"/>
            <a:r>
              <a:rPr lang="en-US" dirty="0">
                <a:solidFill>
                  <a:srgbClr val="719DC5"/>
                </a:solidFill>
                <a:latin typeface="Lobster Two"/>
                <a:cs typeface="Lobster Two"/>
              </a:rPr>
              <a:t>Level 3</a:t>
            </a:r>
            <a:endParaRPr lang="de-DE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139314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448000" y="1790543"/>
            <a:ext cx="5395051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m</a:t>
            </a:r>
            <a:r>
              <a:rPr lang="en-US" sz="2400" dirty="0" err="1">
                <a:effectLst/>
                <a:latin typeface="Bebas Neue"/>
                <a:cs typeface="Bebas Neue"/>
              </a:rPr>
              <a:t>inority</a:t>
            </a:r>
            <a:r>
              <a:rPr lang="en-US" sz="2400" dirty="0">
                <a:effectLst/>
                <a:latin typeface="Bebas Neue"/>
                <a:cs typeface="Bebas Neue"/>
              </a:rPr>
              <a:t> point of view</a:t>
            </a:r>
          </a:p>
        </p:txBody>
      </p:sp>
      <p:sp>
        <p:nvSpPr>
          <p:cNvPr id="4" name="Ecken des Rechtecks auf der gleichen Seite abrunden 3"/>
          <p:cNvSpPr/>
          <p:nvPr/>
        </p:nvSpPr>
        <p:spPr>
          <a:xfrm>
            <a:off x="2447999" y="774917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More </a:t>
            </a:r>
            <a:r>
              <a:rPr lang="en-US" sz="2400" dirty="0">
                <a:latin typeface="Bebas Neue"/>
                <a:cs typeface="Bebas Neue"/>
              </a:rPr>
              <a:t>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10" name="Ecken des Rechtecks auf der gleichen Seite abrunden 9"/>
          <p:cNvSpPr/>
          <p:nvPr/>
        </p:nvSpPr>
        <p:spPr>
          <a:xfrm rot="10800000" flipH="1">
            <a:off x="2447999" y="3744608"/>
            <a:ext cx="5400000" cy="900000"/>
          </a:xfrm>
          <a:prstGeom prst="round2SameRect">
            <a:avLst/>
          </a:prstGeom>
          <a:solidFill>
            <a:srgbClr val="6AB5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93C441-2B4B-B374-CEBA-E0DF3877A671}"/>
              </a:ext>
            </a:extLst>
          </p:cNvPr>
          <p:cNvSpPr/>
          <p:nvPr/>
        </p:nvSpPr>
        <p:spPr>
          <a:xfrm>
            <a:off x="2448000" y="2443392"/>
            <a:ext cx="539505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Small </a:t>
            </a:r>
            <a:r>
              <a:rPr lang="de-DE" sz="2400" dirty="0" err="1">
                <a:effectLst/>
                <a:latin typeface="Bebas Neue"/>
                <a:cs typeface="Bebas Neue"/>
              </a:rPr>
              <a:t>group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discussion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57C643F-4BEA-F80C-7E39-0C4964AB3AFC}"/>
              </a:ext>
            </a:extLst>
          </p:cNvPr>
          <p:cNvSpPr/>
          <p:nvPr/>
        </p:nvSpPr>
        <p:spPr>
          <a:xfrm>
            <a:off x="2448000" y="3096241"/>
            <a:ext cx="5395050" cy="540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chair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implements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decision</a:t>
            </a:r>
            <a:endParaRPr lang="de-DE" sz="2400" dirty="0">
              <a:effectLst/>
              <a:latin typeface="Bebas Neue"/>
              <a:cs typeface="Bebas Neue"/>
            </a:endParaRPr>
          </a:p>
        </p:txBody>
      </p:sp>
      <p:sp>
        <p:nvSpPr>
          <p:cNvPr id="23" name="Pfeil nach unten 22">
            <a:extLst>
              <a:ext uri="{FF2B5EF4-FFF2-40B4-BE49-F238E27FC236}">
                <a16:creationId xmlns:a16="http://schemas.microsoft.com/office/drawing/2014/main" id="{6150260C-E669-0CB0-65C5-6BED3D3E8945}"/>
              </a:ext>
            </a:extLst>
          </p:cNvPr>
          <p:cNvSpPr/>
          <p:nvPr/>
        </p:nvSpPr>
        <p:spPr>
          <a:xfrm>
            <a:off x="4965527" y="4784719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8568E"/>
              </a:solidFill>
            </a:endParaRPr>
          </a:p>
        </p:txBody>
      </p:sp>
      <p:sp>
        <p:nvSpPr>
          <p:cNvPr id="24" name="Ecken des Rechtecks auf der gleichen Seite abrunden 23">
            <a:extLst>
              <a:ext uri="{FF2B5EF4-FFF2-40B4-BE49-F238E27FC236}">
                <a16:creationId xmlns:a16="http://schemas.microsoft.com/office/drawing/2014/main" id="{566A1A4F-FDB1-86CB-9769-81CCD2ADC740}"/>
              </a:ext>
            </a:extLst>
          </p:cNvPr>
          <p:cNvSpPr/>
          <p:nvPr/>
        </p:nvSpPr>
        <p:spPr>
          <a:xfrm>
            <a:off x="2448000" y="5284826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Less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en-US" sz="2400" dirty="0">
                <a:latin typeface="Bebas Neue"/>
                <a:cs typeface="Bebas Neue"/>
              </a:rPr>
              <a:t>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reflection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4708CF5-DF0E-C627-44C6-AF1EB7DF5285}"/>
              </a:ext>
            </a:extLst>
          </p:cNvPr>
          <p:cNvSpPr txBox="1"/>
          <p:nvPr/>
        </p:nvSpPr>
        <p:spPr>
          <a:xfrm>
            <a:off x="4631602" y="3987762"/>
            <a:ext cx="102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effectLst/>
                <a:latin typeface="Bebas Neue"/>
                <a:cs typeface="Bebas Neue"/>
              </a:rPr>
              <a:t>Desicion</a:t>
            </a:r>
            <a:endParaRPr lang="de-DE" sz="2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EBD8B8-14C8-029D-6014-B4039A1C2BBC}"/>
              </a:ext>
            </a:extLst>
          </p:cNvPr>
          <p:cNvSpPr txBox="1"/>
          <p:nvPr/>
        </p:nvSpPr>
        <p:spPr>
          <a:xfrm>
            <a:off x="381000" y="774000"/>
            <a:ext cx="163378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endParaRPr lang="en-US" sz="32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Process</a:t>
            </a:r>
          </a:p>
          <a:p>
            <a:pPr algn="ctr"/>
            <a:r>
              <a:rPr lang="en-US" dirty="0">
                <a:solidFill>
                  <a:srgbClr val="719DC5"/>
                </a:solidFill>
                <a:latin typeface="Lobster Two"/>
                <a:cs typeface="Lobster Two"/>
              </a:rPr>
              <a:t>Level 3</a:t>
            </a:r>
            <a:endParaRPr lang="de-DE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153932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cken des Rechtecks auf der gleichen Seite abrunden 3"/>
          <p:cNvSpPr/>
          <p:nvPr/>
        </p:nvSpPr>
        <p:spPr>
          <a:xfrm>
            <a:off x="2448600" y="7740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effectLst/>
                <a:latin typeface="Bebas Neue"/>
                <a:cs typeface="Bebas Neue"/>
              </a:rPr>
              <a:t>S</a:t>
            </a:r>
            <a:r>
              <a:rPr lang="en-US" sz="3600" dirty="0" err="1">
                <a:effectLst/>
                <a:latin typeface="Bebas Neue"/>
                <a:cs typeface="Bebas Neue"/>
              </a:rPr>
              <a:t>traw</a:t>
            </a:r>
            <a:r>
              <a:rPr lang="en-US" sz="3600" dirty="0">
                <a:effectLst/>
                <a:latin typeface="Bebas Neue"/>
                <a:cs typeface="Bebas Neue"/>
              </a:rPr>
              <a:t> poll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81000" y="774000"/>
            <a:ext cx="163378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endParaRPr lang="en-US" sz="32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Process</a:t>
            </a:r>
          </a:p>
          <a:p>
            <a:pPr algn="ctr"/>
            <a:r>
              <a:rPr lang="en-US" dirty="0">
                <a:solidFill>
                  <a:srgbClr val="719DC5"/>
                </a:solidFill>
                <a:latin typeface="Lobster Two"/>
                <a:cs typeface="Lobster Two"/>
              </a:rPr>
              <a:t>Level 3</a:t>
            </a:r>
            <a:endParaRPr lang="de-DE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1" name="Ecken des Rechtecks auf der gleichen Seite abrunden 10"/>
          <p:cNvSpPr/>
          <p:nvPr/>
        </p:nvSpPr>
        <p:spPr>
          <a:xfrm flipV="1">
            <a:off x="2448600" y="3657600"/>
            <a:ext cx="5400000" cy="900000"/>
          </a:xfrm>
          <a:prstGeom prst="round2Same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12" name="Ecken des Rechtecks auf der gleichen Seite abrunden 11"/>
          <p:cNvSpPr/>
          <p:nvPr/>
        </p:nvSpPr>
        <p:spPr>
          <a:xfrm>
            <a:off x="2448600" y="2602614"/>
            <a:ext cx="5400000" cy="900000"/>
          </a:xfrm>
          <a:prstGeom prst="round2Same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Less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en-US" sz="2400" dirty="0">
                <a:latin typeface="Bebas Neue"/>
                <a:cs typeface="Bebas Neue"/>
              </a:rPr>
              <a:t>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reflection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19" name="Pfeil nach unten 18"/>
          <p:cNvSpPr/>
          <p:nvPr/>
        </p:nvSpPr>
        <p:spPr>
          <a:xfrm>
            <a:off x="4945803" y="1828986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A176F57-5514-8D75-50BE-F81486F16688}"/>
              </a:ext>
            </a:extLst>
          </p:cNvPr>
          <p:cNvSpPr txBox="1"/>
          <p:nvPr/>
        </p:nvSpPr>
        <p:spPr>
          <a:xfrm>
            <a:off x="2839800" y="3726603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m</a:t>
            </a:r>
            <a:r>
              <a:rPr lang="en-US" sz="2400" dirty="0">
                <a:latin typeface="Bebas Neue"/>
                <a:cs typeface="Bebas Neue"/>
              </a:rPr>
              <a:t>ore 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en-US" sz="2400" dirty="0">
              <a:latin typeface="Bebas Neue"/>
              <a:cs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285498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cken des Rechtecks auf der gleichen Seite abrunden 3"/>
          <p:cNvSpPr/>
          <p:nvPr/>
        </p:nvSpPr>
        <p:spPr>
          <a:xfrm>
            <a:off x="2448600" y="7740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effectLst/>
                <a:latin typeface="Bebas Neue"/>
                <a:cs typeface="Bebas Neue"/>
              </a:rPr>
              <a:t>S</a:t>
            </a:r>
            <a:r>
              <a:rPr lang="en-US" sz="3600" dirty="0" err="1">
                <a:effectLst/>
                <a:latin typeface="Bebas Neue"/>
                <a:cs typeface="Bebas Neue"/>
              </a:rPr>
              <a:t>traw</a:t>
            </a:r>
            <a:r>
              <a:rPr lang="en-US" sz="3600" dirty="0">
                <a:effectLst/>
                <a:latin typeface="Bebas Neue"/>
                <a:cs typeface="Bebas Neue"/>
              </a:rPr>
              <a:t> poll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81000" y="774000"/>
            <a:ext cx="163378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endParaRPr lang="en-US" sz="32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Process</a:t>
            </a:r>
          </a:p>
          <a:p>
            <a:pPr algn="ctr"/>
            <a:r>
              <a:rPr lang="en-US" dirty="0">
                <a:solidFill>
                  <a:srgbClr val="719DC5"/>
                </a:solidFill>
                <a:latin typeface="Lobster Two"/>
                <a:cs typeface="Lobster Two"/>
              </a:rPr>
              <a:t>Level 3</a:t>
            </a:r>
            <a:endParaRPr lang="de-DE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  <p:sp>
        <p:nvSpPr>
          <p:cNvPr id="11" name="Ecken des Rechtecks auf der gleichen Seite abrunden 10"/>
          <p:cNvSpPr/>
          <p:nvPr/>
        </p:nvSpPr>
        <p:spPr>
          <a:xfrm flipV="1">
            <a:off x="2448600" y="3657600"/>
            <a:ext cx="5400000" cy="900000"/>
          </a:xfrm>
          <a:prstGeom prst="round2Same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12" name="Ecken des Rechtecks auf der gleichen Seite abrunden 11"/>
          <p:cNvSpPr/>
          <p:nvPr/>
        </p:nvSpPr>
        <p:spPr>
          <a:xfrm>
            <a:off x="2448600" y="2602614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Less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en-US" sz="2400" dirty="0">
                <a:latin typeface="Bebas Neue"/>
                <a:cs typeface="Bebas Neue"/>
              </a:rPr>
              <a:t>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reflection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19" name="Pfeil nach unten 18"/>
          <p:cNvSpPr/>
          <p:nvPr/>
        </p:nvSpPr>
        <p:spPr>
          <a:xfrm>
            <a:off x="4945803" y="1828986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A176F57-5514-8D75-50BE-F81486F16688}"/>
              </a:ext>
            </a:extLst>
          </p:cNvPr>
          <p:cNvSpPr txBox="1"/>
          <p:nvPr/>
        </p:nvSpPr>
        <p:spPr>
          <a:xfrm>
            <a:off x="2839800" y="3726603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latin typeface="Bebas Neue"/>
                <a:cs typeface="Bebas Neue"/>
              </a:rPr>
              <a:t>m</a:t>
            </a:r>
            <a:r>
              <a:rPr lang="en-US" sz="2400" dirty="0">
                <a:latin typeface="Bebas Neue"/>
                <a:cs typeface="Bebas Neue"/>
              </a:rPr>
              <a:t>ore 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en-US" sz="2400" dirty="0">
              <a:latin typeface="Bebas Neue"/>
              <a:cs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287831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2465929" y="3331451"/>
            <a:ext cx="2628000" cy="576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To</a:t>
            </a:r>
            <a:r>
              <a:rPr lang="de-DE" sz="2400" dirty="0">
                <a:effectLst/>
                <a:latin typeface="Bebas Neue"/>
                <a:cs typeface="Bebas Neue"/>
              </a:rPr>
              <a:t> form </a:t>
            </a:r>
            <a:r>
              <a:rPr lang="de-DE" sz="2400" dirty="0" err="1">
                <a:effectLst/>
                <a:latin typeface="Bebas Neue"/>
                <a:cs typeface="Bebas Neue"/>
              </a:rPr>
              <a:t>workgroup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4" name="Ecken des Rechtecks auf der gleichen Seite abrunden 23"/>
          <p:cNvSpPr/>
          <p:nvPr/>
        </p:nvSpPr>
        <p:spPr>
          <a:xfrm>
            <a:off x="2448000" y="7740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Less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en-US" sz="2400" dirty="0">
                <a:latin typeface="Bebas Neue"/>
                <a:cs typeface="Bebas Neue"/>
              </a:rPr>
              <a:t>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reflection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26" name="Eine Ecke des Rechtecks abrunden 25"/>
          <p:cNvSpPr/>
          <p:nvPr/>
        </p:nvSpPr>
        <p:spPr>
          <a:xfrm flipH="1" flipV="1">
            <a:off x="2477338" y="5406596"/>
            <a:ext cx="2628000" cy="900000"/>
          </a:xfrm>
          <a:prstGeom prst="round1Rect">
            <a:avLst/>
          </a:prstGeom>
          <a:solidFill>
            <a:srgbClr val="F27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4" name="Eine Ecke des Rechtecks abrunden 43"/>
          <p:cNvSpPr/>
          <p:nvPr/>
        </p:nvSpPr>
        <p:spPr>
          <a:xfrm flipV="1">
            <a:off x="5223600" y="5406596"/>
            <a:ext cx="2628000" cy="900000"/>
          </a:xfrm>
          <a:prstGeom prst="round1Rect">
            <a:avLst/>
          </a:prstGeom>
          <a:solidFill>
            <a:srgbClr val="F27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2477338" y="4035541"/>
            <a:ext cx="2628000" cy="576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effectLst/>
              <a:latin typeface="Bebas Neue"/>
              <a:cs typeface="Bebas Neue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2477338" y="4730666"/>
            <a:ext cx="2628000" cy="576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Taken back </a:t>
            </a:r>
            <a:r>
              <a:rPr lang="de-DE" sz="2400" dirty="0" err="1">
                <a:effectLst/>
                <a:latin typeface="Bebas Neue"/>
                <a:cs typeface="Bebas Neue"/>
              </a:rPr>
              <a:t>to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region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5223600" y="3322801"/>
            <a:ext cx="2628000" cy="1983865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chair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implements</a:t>
            </a:r>
            <a:r>
              <a:rPr lang="de-DE" sz="2400" dirty="0"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proposal</a:t>
            </a:r>
            <a:r>
              <a:rPr lang="de-DE" sz="2400" dirty="0"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re</a:t>
            </a:r>
            <a:r>
              <a:rPr lang="de-DE" sz="2400" dirty="0">
                <a:latin typeface="Bebas Neue"/>
                <a:cs typeface="Bebas Neue"/>
              </a:rPr>
              <a:t>-evaluation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next</a:t>
            </a:r>
            <a:r>
              <a:rPr lang="de-DE" sz="2400" dirty="0">
                <a:latin typeface="Bebas Neue"/>
                <a:cs typeface="Bebas Neue"/>
              </a:rPr>
              <a:t> EDM</a:t>
            </a:r>
          </a:p>
        </p:txBody>
      </p:sp>
      <p:sp>
        <p:nvSpPr>
          <p:cNvPr id="53" name="Pfeil nach unten 52"/>
          <p:cNvSpPr/>
          <p:nvPr/>
        </p:nvSpPr>
        <p:spPr>
          <a:xfrm>
            <a:off x="3546612" y="2873194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8568E"/>
              </a:solidFill>
            </a:endParaRPr>
          </a:p>
        </p:txBody>
      </p:sp>
      <p:sp>
        <p:nvSpPr>
          <p:cNvPr id="54" name="Pfeil nach unten 53"/>
          <p:cNvSpPr/>
          <p:nvPr/>
        </p:nvSpPr>
        <p:spPr>
          <a:xfrm>
            <a:off x="6357602" y="2862874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8568E"/>
              </a:solidFill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2465929" y="1865457"/>
            <a:ext cx="2628000" cy="900000"/>
          </a:xfrm>
          <a:prstGeom prst="rect">
            <a:avLst/>
          </a:prstGeom>
          <a:solidFill>
            <a:srgbClr val="A7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delaying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de-DE" sz="2400" dirty="0">
              <a:latin typeface="Bebas Neue"/>
              <a:cs typeface="Bebas Neue"/>
            </a:endParaRP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by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chair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224482" y="1865457"/>
            <a:ext cx="2628000" cy="900000"/>
          </a:xfrm>
          <a:prstGeom prst="rect">
            <a:avLst/>
          </a:prstGeom>
          <a:solidFill>
            <a:srgbClr val="A7C3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Temporary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de-DE" sz="2400" dirty="0">
              <a:latin typeface="Bebas Neue"/>
              <a:cs typeface="Bebas Neue"/>
            </a:endParaRP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by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chair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0726DAD-C910-C55F-422E-9239166CC6CA}"/>
              </a:ext>
            </a:extLst>
          </p:cNvPr>
          <p:cNvSpPr txBox="1"/>
          <p:nvPr/>
        </p:nvSpPr>
        <p:spPr>
          <a:xfrm>
            <a:off x="3259311" y="565079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effectLst/>
                <a:latin typeface="Bebas Neue"/>
                <a:cs typeface="Bebas Neue"/>
              </a:rPr>
              <a:t>NEXT EDM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B7901FA-B39A-94D9-AAC5-319FA8881066}"/>
              </a:ext>
            </a:extLst>
          </p:cNvPr>
          <p:cNvSpPr txBox="1"/>
          <p:nvPr/>
        </p:nvSpPr>
        <p:spPr>
          <a:xfrm>
            <a:off x="2465825" y="4106155"/>
            <a:ext cx="2704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effectLst/>
                <a:latin typeface="Bebas Neue"/>
                <a:cs typeface="Bebas Neue"/>
              </a:rPr>
              <a:t>Postpone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with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more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info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F8418FB-958B-9CF3-EEEB-CC747ED94174}"/>
              </a:ext>
            </a:extLst>
          </p:cNvPr>
          <p:cNvSpPr txBox="1"/>
          <p:nvPr/>
        </p:nvSpPr>
        <p:spPr>
          <a:xfrm>
            <a:off x="5691053" y="5466125"/>
            <a:ext cx="1693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Proposal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fails</a:t>
            </a:r>
            <a:endParaRPr lang="de-DE" sz="2400" dirty="0">
              <a:effectLst/>
              <a:latin typeface="Bebas Neue"/>
              <a:cs typeface="Bebas Neue"/>
            </a:endParaRPr>
          </a:p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By </a:t>
            </a:r>
            <a:r>
              <a:rPr lang="de-DE" sz="2400" dirty="0" err="1">
                <a:effectLst/>
                <a:latin typeface="Bebas Neue"/>
                <a:cs typeface="Bebas Neue"/>
              </a:rPr>
              <a:t>chair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8CC62BF-FB4E-A7AA-172B-8307CBDACA4F}"/>
              </a:ext>
            </a:extLst>
          </p:cNvPr>
          <p:cNvSpPr txBox="1"/>
          <p:nvPr/>
        </p:nvSpPr>
        <p:spPr>
          <a:xfrm>
            <a:off x="381000" y="774000"/>
            <a:ext cx="163378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endParaRPr lang="en-US" sz="32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Process</a:t>
            </a:r>
          </a:p>
          <a:p>
            <a:pPr algn="ctr"/>
            <a:r>
              <a:rPr lang="en-US" dirty="0">
                <a:solidFill>
                  <a:srgbClr val="719DC5"/>
                </a:solidFill>
                <a:latin typeface="Lobster Two"/>
                <a:cs typeface="Lobster Two"/>
              </a:rPr>
              <a:t>Level 3</a:t>
            </a:r>
            <a:endParaRPr lang="de-DE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28633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2465929" y="3331451"/>
            <a:ext cx="2628000" cy="576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To</a:t>
            </a:r>
            <a:r>
              <a:rPr lang="de-DE" sz="2400" dirty="0">
                <a:effectLst/>
                <a:latin typeface="Bebas Neue"/>
                <a:cs typeface="Bebas Neue"/>
              </a:rPr>
              <a:t> form </a:t>
            </a:r>
            <a:r>
              <a:rPr lang="de-DE" sz="2400" dirty="0" err="1">
                <a:effectLst/>
                <a:latin typeface="Bebas Neue"/>
                <a:cs typeface="Bebas Neue"/>
              </a:rPr>
              <a:t>workgroup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4" name="Ecken des Rechtecks auf der gleichen Seite abrunden 23"/>
          <p:cNvSpPr/>
          <p:nvPr/>
        </p:nvSpPr>
        <p:spPr>
          <a:xfrm>
            <a:off x="2448000" y="7740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Less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en-US" sz="2400" dirty="0">
                <a:latin typeface="Bebas Neue"/>
                <a:cs typeface="Bebas Neue"/>
              </a:rPr>
              <a:t>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reflection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26" name="Eine Ecke des Rechtecks abrunden 25"/>
          <p:cNvSpPr/>
          <p:nvPr/>
        </p:nvSpPr>
        <p:spPr>
          <a:xfrm flipH="1" flipV="1">
            <a:off x="2477338" y="5406596"/>
            <a:ext cx="2628000" cy="900000"/>
          </a:xfrm>
          <a:prstGeom prst="round1Rect">
            <a:avLst/>
          </a:prstGeom>
          <a:solidFill>
            <a:srgbClr val="F27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4" name="Eine Ecke des Rechtecks abrunden 43"/>
          <p:cNvSpPr/>
          <p:nvPr/>
        </p:nvSpPr>
        <p:spPr>
          <a:xfrm flipV="1">
            <a:off x="5223600" y="5406596"/>
            <a:ext cx="2628000" cy="900000"/>
          </a:xfrm>
          <a:prstGeom prst="round1Rect">
            <a:avLst/>
          </a:prstGeom>
          <a:solidFill>
            <a:srgbClr val="F27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2477338" y="4035541"/>
            <a:ext cx="2628000" cy="576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effectLst/>
              <a:latin typeface="Bebas Neue"/>
              <a:cs typeface="Bebas Neue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2477338" y="4730666"/>
            <a:ext cx="2628000" cy="576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Taken back </a:t>
            </a:r>
            <a:r>
              <a:rPr lang="de-DE" sz="2400" dirty="0" err="1">
                <a:effectLst/>
                <a:latin typeface="Bebas Neue"/>
                <a:cs typeface="Bebas Neue"/>
              </a:rPr>
              <a:t>to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region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5223600" y="3322801"/>
            <a:ext cx="2628000" cy="1983865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chair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implements</a:t>
            </a:r>
            <a:r>
              <a:rPr lang="de-DE" sz="2400" dirty="0"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proposal</a:t>
            </a:r>
            <a:r>
              <a:rPr lang="de-DE" sz="2400" dirty="0"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re</a:t>
            </a:r>
            <a:r>
              <a:rPr lang="de-DE" sz="2400" dirty="0">
                <a:latin typeface="Bebas Neue"/>
                <a:cs typeface="Bebas Neue"/>
              </a:rPr>
              <a:t>-evaluation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next</a:t>
            </a:r>
            <a:r>
              <a:rPr lang="de-DE" sz="2400" dirty="0">
                <a:latin typeface="Bebas Neue"/>
                <a:cs typeface="Bebas Neue"/>
              </a:rPr>
              <a:t> EDM</a:t>
            </a:r>
          </a:p>
        </p:txBody>
      </p:sp>
      <p:sp>
        <p:nvSpPr>
          <p:cNvPr id="53" name="Pfeil nach unten 52"/>
          <p:cNvSpPr/>
          <p:nvPr/>
        </p:nvSpPr>
        <p:spPr>
          <a:xfrm>
            <a:off x="3546612" y="2873194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8568E"/>
              </a:solidFill>
            </a:endParaRPr>
          </a:p>
        </p:txBody>
      </p:sp>
      <p:sp>
        <p:nvSpPr>
          <p:cNvPr id="54" name="Pfeil nach unten 53"/>
          <p:cNvSpPr/>
          <p:nvPr/>
        </p:nvSpPr>
        <p:spPr>
          <a:xfrm>
            <a:off x="6357602" y="2862874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8568E"/>
              </a:solidFill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2465929" y="1865457"/>
            <a:ext cx="2628000" cy="900000"/>
          </a:xfrm>
          <a:prstGeom prst="rect">
            <a:avLst/>
          </a:prstGeom>
          <a:solidFill>
            <a:srgbClr val="18568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delaying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de-DE" sz="2400" dirty="0">
              <a:latin typeface="Bebas Neue"/>
              <a:cs typeface="Bebas Neue"/>
            </a:endParaRP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by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chair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224482" y="1865457"/>
            <a:ext cx="2628000" cy="900000"/>
          </a:xfrm>
          <a:prstGeom prst="rect">
            <a:avLst/>
          </a:prstGeom>
          <a:solidFill>
            <a:srgbClr val="A7C3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Temporary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de-DE" sz="2400" dirty="0">
              <a:latin typeface="Bebas Neue"/>
              <a:cs typeface="Bebas Neue"/>
            </a:endParaRP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by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chair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0726DAD-C910-C55F-422E-9239166CC6CA}"/>
              </a:ext>
            </a:extLst>
          </p:cNvPr>
          <p:cNvSpPr txBox="1"/>
          <p:nvPr/>
        </p:nvSpPr>
        <p:spPr>
          <a:xfrm>
            <a:off x="3259311" y="565079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effectLst/>
                <a:latin typeface="Bebas Neue"/>
                <a:cs typeface="Bebas Neue"/>
              </a:rPr>
              <a:t>NEXT EDM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B7901FA-B39A-94D9-AAC5-319FA8881066}"/>
              </a:ext>
            </a:extLst>
          </p:cNvPr>
          <p:cNvSpPr txBox="1"/>
          <p:nvPr/>
        </p:nvSpPr>
        <p:spPr>
          <a:xfrm>
            <a:off x="2465825" y="4106155"/>
            <a:ext cx="2704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effectLst/>
                <a:latin typeface="Bebas Neue"/>
                <a:cs typeface="Bebas Neue"/>
              </a:rPr>
              <a:t>Postpone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with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more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info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F8418FB-958B-9CF3-EEEB-CC747ED94174}"/>
              </a:ext>
            </a:extLst>
          </p:cNvPr>
          <p:cNvSpPr txBox="1"/>
          <p:nvPr/>
        </p:nvSpPr>
        <p:spPr>
          <a:xfrm>
            <a:off x="5691053" y="5466125"/>
            <a:ext cx="1693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Proposal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fails</a:t>
            </a:r>
            <a:endParaRPr lang="de-DE" sz="2400" dirty="0">
              <a:effectLst/>
              <a:latin typeface="Bebas Neue"/>
              <a:cs typeface="Bebas Neue"/>
            </a:endParaRPr>
          </a:p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By </a:t>
            </a:r>
            <a:r>
              <a:rPr lang="de-DE" sz="2400" dirty="0" err="1">
                <a:effectLst/>
                <a:latin typeface="Bebas Neue"/>
                <a:cs typeface="Bebas Neue"/>
              </a:rPr>
              <a:t>chair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8CC62BF-FB4E-A7AA-172B-8307CBDACA4F}"/>
              </a:ext>
            </a:extLst>
          </p:cNvPr>
          <p:cNvSpPr txBox="1"/>
          <p:nvPr/>
        </p:nvSpPr>
        <p:spPr>
          <a:xfrm>
            <a:off x="381000" y="774000"/>
            <a:ext cx="163378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endParaRPr lang="en-US" sz="32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Process</a:t>
            </a:r>
          </a:p>
          <a:p>
            <a:pPr algn="ctr"/>
            <a:r>
              <a:rPr lang="en-US" dirty="0">
                <a:solidFill>
                  <a:srgbClr val="719DC5"/>
                </a:solidFill>
                <a:latin typeface="Lobster Two"/>
                <a:cs typeface="Lobster Two"/>
              </a:rPr>
              <a:t>Level 3</a:t>
            </a:r>
            <a:endParaRPr lang="de-DE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48609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2465929" y="3331451"/>
            <a:ext cx="2628000" cy="576000"/>
          </a:xfrm>
          <a:prstGeom prst="rect">
            <a:avLst/>
          </a:prstGeom>
          <a:solidFill>
            <a:srgbClr val="18568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To</a:t>
            </a:r>
            <a:r>
              <a:rPr lang="de-DE" sz="2400" dirty="0">
                <a:effectLst/>
                <a:latin typeface="Bebas Neue"/>
                <a:cs typeface="Bebas Neue"/>
              </a:rPr>
              <a:t> form </a:t>
            </a:r>
            <a:r>
              <a:rPr lang="de-DE" sz="2400" dirty="0" err="1">
                <a:effectLst/>
                <a:latin typeface="Bebas Neue"/>
                <a:cs typeface="Bebas Neue"/>
              </a:rPr>
              <a:t>workgroup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4" name="Ecken des Rechtecks auf der gleichen Seite abrunden 23"/>
          <p:cNvSpPr/>
          <p:nvPr/>
        </p:nvSpPr>
        <p:spPr>
          <a:xfrm>
            <a:off x="2448000" y="7740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Less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en-US" sz="2400" dirty="0">
                <a:latin typeface="Bebas Neue"/>
                <a:cs typeface="Bebas Neue"/>
              </a:rPr>
              <a:t>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reflection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26" name="Eine Ecke des Rechtecks abrunden 25"/>
          <p:cNvSpPr/>
          <p:nvPr/>
        </p:nvSpPr>
        <p:spPr>
          <a:xfrm flipH="1" flipV="1">
            <a:off x="2477338" y="5406596"/>
            <a:ext cx="2628000" cy="900000"/>
          </a:xfrm>
          <a:prstGeom prst="round1Rect">
            <a:avLst/>
          </a:prstGeom>
          <a:solidFill>
            <a:srgbClr val="F27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4" name="Eine Ecke des Rechtecks abrunden 43"/>
          <p:cNvSpPr/>
          <p:nvPr/>
        </p:nvSpPr>
        <p:spPr>
          <a:xfrm flipV="1">
            <a:off x="5223600" y="5406596"/>
            <a:ext cx="2628000" cy="900000"/>
          </a:xfrm>
          <a:prstGeom prst="round1Rect">
            <a:avLst/>
          </a:prstGeom>
          <a:solidFill>
            <a:srgbClr val="F27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2477338" y="4035541"/>
            <a:ext cx="2628000" cy="576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effectLst/>
              <a:latin typeface="Bebas Neue"/>
              <a:cs typeface="Bebas Neue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2477338" y="4730666"/>
            <a:ext cx="2628000" cy="576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Taken back </a:t>
            </a:r>
            <a:r>
              <a:rPr lang="de-DE" sz="2400" dirty="0" err="1">
                <a:effectLst/>
                <a:latin typeface="Bebas Neue"/>
                <a:cs typeface="Bebas Neue"/>
              </a:rPr>
              <a:t>to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region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5223600" y="3322801"/>
            <a:ext cx="2628000" cy="1983865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chair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implements</a:t>
            </a:r>
            <a:r>
              <a:rPr lang="de-DE" sz="2400" dirty="0"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proposal</a:t>
            </a:r>
            <a:r>
              <a:rPr lang="de-DE" sz="2400" dirty="0"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re</a:t>
            </a:r>
            <a:r>
              <a:rPr lang="de-DE" sz="2400" dirty="0">
                <a:latin typeface="Bebas Neue"/>
                <a:cs typeface="Bebas Neue"/>
              </a:rPr>
              <a:t>-evaluation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next</a:t>
            </a:r>
            <a:r>
              <a:rPr lang="de-DE" sz="2400" dirty="0">
                <a:latin typeface="Bebas Neue"/>
                <a:cs typeface="Bebas Neue"/>
              </a:rPr>
              <a:t> EDM</a:t>
            </a:r>
          </a:p>
        </p:txBody>
      </p:sp>
      <p:sp>
        <p:nvSpPr>
          <p:cNvPr id="53" name="Pfeil nach unten 52"/>
          <p:cNvSpPr/>
          <p:nvPr/>
        </p:nvSpPr>
        <p:spPr>
          <a:xfrm>
            <a:off x="3546612" y="2873194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8568E"/>
              </a:solidFill>
            </a:endParaRPr>
          </a:p>
        </p:txBody>
      </p:sp>
      <p:sp>
        <p:nvSpPr>
          <p:cNvPr id="54" name="Pfeil nach unten 53"/>
          <p:cNvSpPr/>
          <p:nvPr/>
        </p:nvSpPr>
        <p:spPr>
          <a:xfrm>
            <a:off x="6357602" y="2862874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8568E"/>
              </a:solidFill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2465929" y="1865457"/>
            <a:ext cx="2628000" cy="900000"/>
          </a:xfrm>
          <a:prstGeom prst="rect">
            <a:avLst/>
          </a:prstGeom>
          <a:solidFill>
            <a:srgbClr val="18568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delaying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de-DE" sz="2400" dirty="0">
              <a:latin typeface="Bebas Neue"/>
              <a:cs typeface="Bebas Neue"/>
            </a:endParaRP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by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chair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224482" y="1865457"/>
            <a:ext cx="2628000" cy="900000"/>
          </a:xfrm>
          <a:prstGeom prst="rect">
            <a:avLst/>
          </a:prstGeom>
          <a:solidFill>
            <a:srgbClr val="A7C3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Temporary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de-DE" sz="2400" dirty="0">
              <a:latin typeface="Bebas Neue"/>
              <a:cs typeface="Bebas Neue"/>
            </a:endParaRP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by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chair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0726DAD-C910-C55F-422E-9239166CC6CA}"/>
              </a:ext>
            </a:extLst>
          </p:cNvPr>
          <p:cNvSpPr txBox="1"/>
          <p:nvPr/>
        </p:nvSpPr>
        <p:spPr>
          <a:xfrm>
            <a:off x="3259311" y="565079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effectLst/>
                <a:latin typeface="Bebas Neue"/>
                <a:cs typeface="Bebas Neue"/>
              </a:rPr>
              <a:t>NEXT EDM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B7901FA-B39A-94D9-AAC5-319FA8881066}"/>
              </a:ext>
            </a:extLst>
          </p:cNvPr>
          <p:cNvSpPr txBox="1"/>
          <p:nvPr/>
        </p:nvSpPr>
        <p:spPr>
          <a:xfrm>
            <a:off x="2465825" y="4106155"/>
            <a:ext cx="2704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effectLst/>
                <a:latin typeface="Bebas Neue"/>
                <a:cs typeface="Bebas Neue"/>
              </a:rPr>
              <a:t>Postpone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with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more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info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F8418FB-958B-9CF3-EEEB-CC747ED94174}"/>
              </a:ext>
            </a:extLst>
          </p:cNvPr>
          <p:cNvSpPr txBox="1"/>
          <p:nvPr/>
        </p:nvSpPr>
        <p:spPr>
          <a:xfrm>
            <a:off x="5691053" y="5466125"/>
            <a:ext cx="1693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Proposal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fails</a:t>
            </a:r>
            <a:endParaRPr lang="de-DE" sz="2400" dirty="0">
              <a:effectLst/>
              <a:latin typeface="Bebas Neue"/>
              <a:cs typeface="Bebas Neue"/>
            </a:endParaRPr>
          </a:p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By </a:t>
            </a:r>
            <a:r>
              <a:rPr lang="de-DE" sz="2400" dirty="0" err="1">
                <a:effectLst/>
                <a:latin typeface="Bebas Neue"/>
                <a:cs typeface="Bebas Neue"/>
              </a:rPr>
              <a:t>chair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8CC62BF-FB4E-A7AA-172B-8307CBDACA4F}"/>
              </a:ext>
            </a:extLst>
          </p:cNvPr>
          <p:cNvSpPr txBox="1"/>
          <p:nvPr/>
        </p:nvSpPr>
        <p:spPr>
          <a:xfrm>
            <a:off x="381000" y="774000"/>
            <a:ext cx="163378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endParaRPr lang="en-US" sz="32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Process</a:t>
            </a:r>
          </a:p>
          <a:p>
            <a:pPr algn="ctr"/>
            <a:r>
              <a:rPr lang="en-US" dirty="0">
                <a:solidFill>
                  <a:srgbClr val="719DC5"/>
                </a:solidFill>
                <a:latin typeface="Lobster Two"/>
                <a:cs typeface="Lobster Two"/>
              </a:rPr>
              <a:t>Level 3</a:t>
            </a:r>
            <a:endParaRPr lang="de-DE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353967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2465929" y="3331451"/>
            <a:ext cx="2628000" cy="576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To</a:t>
            </a:r>
            <a:r>
              <a:rPr lang="de-DE" sz="2400" dirty="0">
                <a:effectLst/>
                <a:latin typeface="Bebas Neue"/>
                <a:cs typeface="Bebas Neue"/>
              </a:rPr>
              <a:t> form </a:t>
            </a:r>
            <a:r>
              <a:rPr lang="de-DE" sz="2400" dirty="0" err="1">
                <a:effectLst/>
                <a:latin typeface="Bebas Neue"/>
                <a:cs typeface="Bebas Neue"/>
              </a:rPr>
              <a:t>workgroup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4" name="Ecken des Rechtecks auf der gleichen Seite abrunden 23"/>
          <p:cNvSpPr/>
          <p:nvPr/>
        </p:nvSpPr>
        <p:spPr>
          <a:xfrm>
            <a:off x="2448000" y="7740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Less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en-US" sz="2400" dirty="0">
                <a:latin typeface="Bebas Neue"/>
                <a:cs typeface="Bebas Neue"/>
              </a:rPr>
              <a:t>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reflection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26" name="Eine Ecke des Rechtecks abrunden 25"/>
          <p:cNvSpPr/>
          <p:nvPr/>
        </p:nvSpPr>
        <p:spPr>
          <a:xfrm flipH="1" flipV="1">
            <a:off x="2477338" y="5406596"/>
            <a:ext cx="2628000" cy="900000"/>
          </a:xfrm>
          <a:prstGeom prst="round1Rect">
            <a:avLst/>
          </a:prstGeom>
          <a:solidFill>
            <a:srgbClr val="F27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4" name="Eine Ecke des Rechtecks abrunden 43"/>
          <p:cNvSpPr/>
          <p:nvPr/>
        </p:nvSpPr>
        <p:spPr>
          <a:xfrm flipV="1">
            <a:off x="5223600" y="5406596"/>
            <a:ext cx="2628000" cy="900000"/>
          </a:xfrm>
          <a:prstGeom prst="round1Rect">
            <a:avLst/>
          </a:prstGeom>
          <a:solidFill>
            <a:srgbClr val="F27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2477338" y="4035541"/>
            <a:ext cx="2628000" cy="576000"/>
          </a:xfrm>
          <a:prstGeom prst="rect">
            <a:avLst/>
          </a:prstGeom>
          <a:solidFill>
            <a:srgbClr val="18568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effectLst/>
              <a:latin typeface="Bebas Neue"/>
              <a:cs typeface="Bebas Neue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2477338" y="4730666"/>
            <a:ext cx="2628000" cy="576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Taken back </a:t>
            </a:r>
            <a:r>
              <a:rPr lang="de-DE" sz="2400" dirty="0" err="1">
                <a:effectLst/>
                <a:latin typeface="Bebas Neue"/>
                <a:cs typeface="Bebas Neue"/>
              </a:rPr>
              <a:t>to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region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5223600" y="3322801"/>
            <a:ext cx="2628000" cy="1983865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chair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implements</a:t>
            </a:r>
            <a:r>
              <a:rPr lang="de-DE" sz="2400" dirty="0"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proposal</a:t>
            </a:r>
            <a:r>
              <a:rPr lang="de-DE" sz="2400" dirty="0"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re</a:t>
            </a:r>
            <a:r>
              <a:rPr lang="de-DE" sz="2400" dirty="0">
                <a:latin typeface="Bebas Neue"/>
                <a:cs typeface="Bebas Neue"/>
              </a:rPr>
              <a:t>-evaluation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next</a:t>
            </a:r>
            <a:r>
              <a:rPr lang="de-DE" sz="2400" dirty="0">
                <a:latin typeface="Bebas Neue"/>
                <a:cs typeface="Bebas Neue"/>
              </a:rPr>
              <a:t> EDM</a:t>
            </a:r>
          </a:p>
        </p:txBody>
      </p:sp>
      <p:sp>
        <p:nvSpPr>
          <p:cNvPr id="53" name="Pfeil nach unten 52"/>
          <p:cNvSpPr/>
          <p:nvPr/>
        </p:nvSpPr>
        <p:spPr>
          <a:xfrm>
            <a:off x="3546612" y="2873194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8568E"/>
              </a:solidFill>
            </a:endParaRPr>
          </a:p>
        </p:txBody>
      </p:sp>
      <p:sp>
        <p:nvSpPr>
          <p:cNvPr id="54" name="Pfeil nach unten 53"/>
          <p:cNvSpPr/>
          <p:nvPr/>
        </p:nvSpPr>
        <p:spPr>
          <a:xfrm>
            <a:off x="6357602" y="2862874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8568E"/>
              </a:solidFill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2465929" y="1865457"/>
            <a:ext cx="2628000" cy="900000"/>
          </a:xfrm>
          <a:prstGeom prst="rect">
            <a:avLst/>
          </a:prstGeom>
          <a:solidFill>
            <a:srgbClr val="18568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delaying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de-DE" sz="2400" dirty="0">
              <a:latin typeface="Bebas Neue"/>
              <a:cs typeface="Bebas Neue"/>
            </a:endParaRP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by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chair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224482" y="1865457"/>
            <a:ext cx="2628000" cy="900000"/>
          </a:xfrm>
          <a:prstGeom prst="rect">
            <a:avLst/>
          </a:prstGeom>
          <a:solidFill>
            <a:srgbClr val="A7C3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Temporary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de-DE" sz="2400" dirty="0">
              <a:latin typeface="Bebas Neue"/>
              <a:cs typeface="Bebas Neue"/>
            </a:endParaRP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by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chair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0726DAD-C910-C55F-422E-9239166CC6CA}"/>
              </a:ext>
            </a:extLst>
          </p:cNvPr>
          <p:cNvSpPr txBox="1"/>
          <p:nvPr/>
        </p:nvSpPr>
        <p:spPr>
          <a:xfrm>
            <a:off x="3259311" y="565079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effectLst/>
                <a:latin typeface="Bebas Neue"/>
                <a:cs typeface="Bebas Neue"/>
              </a:rPr>
              <a:t>NEXT EDM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B7901FA-B39A-94D9-AAC5-319FA8881066}"/>
              </a:ext>
            </a:extLst>
          </p:cNvPr>
          <p:cNvSpPr txBox="1"/>
          <p:nvPr/>
        </p:nvSpPr>
        <p:spPr>
          <a:xfrm>
            <a:off x="2465825" y="4106155"/>
            <a:ext cx="2704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effectLst/>
                <a:latin typeface="Bebas Neue"/>
                <a:cs typeface="Bebas Neue"/>
              </a:rPr>
              <a:t>Postpone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with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more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info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F8418FB-958B-9CF3-EEEB-CC747ED94174}"/>
              </a:ext>
            </a:extLst>
          </p:cNvPr>
          <p:cNvSpPr txBox="1"/>
          <p:nvPr/>
        </p:nvSpPr>
        <p:spPr>
          <a:xfrm>
            <a:off x="5691053" y="5466125"/>
            <a:ext cx="1693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Proposal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fails</a:t>
            </a:r>
            <a:endParaRPr lang="de-DE" sz="2400" dirty="0">
              <a:effectLst/>
              <a:latin typeface="Bebas Neue"/>
              <a:cs typeface="Bebas Neue"/>
            </a:endParaRPr>
          </a:p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By </a:t>
            </a:r>
            <a:r>
              <a:rPr lang="de-DE" sz="2400" dirty="0" err="1">
                <a:effectLst/>
                <a:latin typeface="Bebas Neue"/>
                <a:cs typeface="Bebas Neue"/>
              </a:rPr>
              <a:t>chair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8CC62BF-FB4E-A7AA-172B-8307CBDACA4F}"/>
              </a:ext>
            </a:extLst>
          </p:cNvPr>
          <p:cNvSpPr txBox="1"/>
          <p:nvPr/>
        </p:nvSpPr>
        <p:spPr>
          <a:xfrm>
            <a:off x="381000" y="774000"/>
            <a:ext cx="163378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endParaRPr lang="en-US" sz="32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Process</a:t>
            </a:r>
          </a:p>
          <a:p>
            <a:pPr algn="ctr"/>
            <a:r>
              <a:rPr lang="en-US" dirty="0">
                <a:solidFill>
                  <a:srgbClr val="719DC5"/>
                </a:solidFill>
                <a:latin typeface="Lobster Two"/>
                <a:cs typeface="Lobster Two"/>
              </a:rPr>
              <a:t>Level 3</a:t>
            </a:r>
            <a:endParaRPr lang="de-DE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22774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82CCA13A-BCFA-9318-6D6D-4E3657A78BC2}"/>
              </a:ext>
            </a:extLst>
          </p:cNvPr>
          <p:cNvSpPr/>
          <p:nvPr/>
        </p:nvSpPr>
        <p:spPr>
          <a:xfrm>
            <a:off x="3246639" y="2449096"/>
            <a:ext cx="2592000" cy="1440001"/>
          </a:xfrm>
          <a:prstGeom prst="round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F6482FEB-E546-D25A-15F9-1A107D4330CC}"/>
              </a:ext>
            </a:extLst>
          </p:cNvPr>
          <p:cNvSpPr/>
          <p:nvPr/>
        </p:nvSpPr>
        <p:spPr>
          <a:xfrm>
            <a:off x="6094316" y="2449097"/>
            <a:ext cx="2592000" cy="1440000"/>
          </a:xfrm>
          <a:prstGeom prst="round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2800" y="457199"/>
            <a:ext cx="6400007" cy="838201"/>
          </a:xfrm>
          <a:effectLst/>
        </p:spPr>
        <p:txBody>
          <a:bodyPr>
            <a:normAutofit fontScale="90000"/>
          </a:bodyPr>
          <a:lstStyle/>
          <a:p>
            <a:pPr algn="l"/>
            <a:r>
              <a:rPr lang="en-US" sz="44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  <a:t>Consensus Based Decision Making</a:t>
            </a:r>
            <a:br>
              <a:rPr lang="en-US" sz="40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</a:br>
            <a:r>
              <a:rPr lang="en-US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a method that attempts 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…</a:t>
            </a:r>
            <a:r>
              <a:rPr lang="en-US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346351" y="2541432"/>
            <a:ext cx="2252540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belief that </a:t>
            </a:r>
          </a:p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E</a:t>
            </a:r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ach person </a:t>
            </a:r>
          </a:p>
          <a:p>
            <a:pPr algn="ctr"/>
            <a:r>
              <a:rPr lang="de-DE" sz="2000" dirty="0" err="1">
                <a:latin typeface="Lobster Two"/>
                <a:cs typeface="Lobster Two"/>
              </a:rPr>
              <a:t>has</a:t>
            </a:r>
            <a:r>
              <a:rPr lang="de-DE" sz="2000" dirty="0">
                <a:latin typeface="Lobster Two"/>
                <a:cs typeface="Lobster Two"/>
              </a:rPr>
              <a:t> a </a:t>
            </a:r>
            <a:r>
              <a:rPr lang="de-DE" sz="2000" dirty="0" err="1">
                <a:latin typeface="Lobster Two"/>
                <a:cs typeface="Lobster Two"/>
              </a:rPr>
              <a:t>piece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of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the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truth</a:t>
            </a:r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696A144D-E6E5-8B52-36B7-8C8585A2CF3B}"/>
              </a:ext>
            </a:extLst>
          </p:cNvPr>
          <p:cNvSpPr/>
          <p:nvPr/>
        </p:nvSpPr>
        <p:spPr>
          <a:xfrm>
            <a:off x="398962" y="2449097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7E8BDD77-C579-054F-2630-C523BDFBCD45}"/>
              </a:ext>
            </a:extLst>
          </p:cNvPr>
          <p:cNvSpPr/>
          <p:nvPr/>
        </p:nvSpPr>
        <p:spPr>
          <a:xfrm>
            <a:off x="1886322" y="4122600"/>
            <a:ext cx="2592000" cy="1440000"/>
          </a:xfrm>
          <a:prstGeom prst="round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1792885" y="4242433"/>
            <a:ext cx="2729358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identify </a:t>
            </a:r>
          </a:p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G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roup</a:t>
            </a:r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 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concience</a:t>
            </a:r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000" dirty="0">
                <a:latin typeface="Lobster Two"/>
                <a:cs typeface="Lobster Two"/>
              </a:rPr>
              <a:t>not </a:t>
            </a:r>
            <a:r>
              <a:rPr lang="de-DE" sz="2000" dirty="0" err="1">
                <a:latin typeface="Lobster Two"/>
                <a:cs typeface="Lobster Two"/>
              </a:rPr>
              <a:t>winners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or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losers</a:t>
            </a:r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81AB6999-CC10-7C90-7141-EE23F6316755}"/>
              </a:ext>
            </a:extLst>
          </p:cNvPr>
          <p:cNvSpPr/>
          <p:nvPr/>
        </p:nvSpPr>
        <p:spPr>
          <a:xfrm>
            <a:off x="4724400" y="4122600"/>
            <a:ext cx="2592000" cy="1440000"/>
          </a:xfrm>
          <a:prstGeom prst="round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4542639" y="4242432"/>
            <a:ext cx="2957955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build consensus not </a:t>
            </a: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winning </a:t>
            </a:r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O</a:t>
            </a:r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r losing </a:t>
            </a:r>
          </a:p>
          <a:p>
            <a:pPr algn="ctr"/>
            <a:r>
              <a:rPr lang="de-DE" sz="2000" dirty="0">
                <a:latin typeface="Lobster Two"/>
                <a:cs typeface="Lobster Two"/>
              </a:rPr>
              <a:t>a </a:t>
            </a:r>
            <a:r>
              <a:rPr lang="de-DE" sz="2000" dirty="0" err="1">
                <a:latin typeface="Lobster Two"/>
                <a:cs typeface="Lobster Two"/>
              </a:rPr>
              <a:t>debate</a:t>
            </a:r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586470A-CDD0-5FE5-9FC6-CF64D89F1438}"/>
              </a:ext>
            </a:extLst>
          </p:cNvPr>
          <p:cNvSpPr/>
          <p:nvPr/>
        </p:nvSpPr>
        <p:spPr>
          <a:xfrm>
            <a:off x="4513278" y="1295400"/>
            <a:ext cx="363522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527566-8EE1-7916-AB2F-B38A6BF7C5A7}"/>
              </a:ext>
            </a:extLst>
          </p:cNvPr>
          <p:cNvSpPr txBox="1"/>
          <p:nvPr/>
        </p:nvSpPr>
        <p:spPr>
          <a:xfrm>
            <a:off x="3715034" y="2541432"/>
            <a:ext cx="17139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hear </a:t>
            </a: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All voices </a:t>
            </a:r>
          </a:p>
          <a:p>
            <a:pPr algn="ctr"/>
            <a:r>
              <a:rPr lang="en-US" sz="2000" dirty="0">
                <a:latin typeface="Lobster Two"/>
                <a:cs typeface="Lobster Two"/>
              </a:rPr>
              <a:t>of a service body</a:t>
            </a:r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FF16240-6758-17DC-BADA-69D96BBB5EE8}"/>
              </a:ext>
            </a:extLst>
          </p:cNvPr>
          <p:cNvSpPr txBox="1"/>
          <p:nvPr/>
        </p:nvSpPr>
        <p:spPr>
          <a:xfrm>
            <a:off x="588729" y="2572209"/>
            <a:ext cx="2212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synthesize the </a:t>
            </a: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Range of ideas </a:t>
            </a:r>
          </a:p>
          <a:p>
            <a:pPr algn="ctr"/>
            <a:r>
              <a:rPr lang="de-DE" sz="2000" dirty="0">
                <a:latin typeface="Lobster Two"/>
                <a:cs typeface="Lobster Two"/>
              </a:rPr>
              <a:t>not just </a:t>
            </a:r>
            <a:r>
              <a:rPr lang="de-DE" sz="2000" dirty="0" err="1">
                <a:latin typeface="Lobster Two"/>
                <a:cs typeface="Lobster Two"/>
              </a:rPr>
              <a:t>pros</a:t>
            </a:r>
            <a:r>
              <a:rPr lang="de-DE" sz="2000" dirty="0">
                <a:latin typeface="Lobster Two"/>
                <a:cs typeface="Lobster Two"/>
              </a:rPr>
              <a:t> &amp; </a:t>
            </a:r>
            <a:r>
              <a:rPr lang="de-DE" sz="2000" dirty="0" err="1">
                <a:latin typeface="Lobster Two"/>
                <a:cs typeface="Lobster Two"/>
              </a:rPr>
              <a:t>cons</a:t>
            </a:r>
            <a:endParaRPr lang="de-DE" sz="2000" dirty="0"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65033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2465929" y="3331451"/>
            <a:ext cx="2628000" cy="576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To</a:t>
            </a:r>
            <a:r>
              <a:rPr lang="de-DE" sz="2400" dirty="0">
                <a:effectLst/>
                <a:latin typeface="Bebas Neue"/>
                <a:cs typeface="Bebas Neue"/>
              </a:rPr>
              <a:t> form </a:t>
            </a:r>
            <a:r>
              <a:rPr lang="de-DE" sz="2400" dirty="0" err="1">
                <a:effectLst/>
                <a:latin typeface="Bebas Neue"/>
                <a:cs typeface="Bebas Neue"/>
              </a:rPr>
              <a:t>workgroup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4" name="Ecken des Rechtecks auf der gleichen Seite abrunden 23"/>
          <p:cNvSpPr/>
          <p:nvPr/>
        </p:nvSpPr>
        <p:spPr>
          <a:xfrm>
            <a:off x="2448000" y="7740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Less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en-US" sz="2400" dirty="0">
                <a:latin typeface="Bebas Neue"/>
                <a:cs typeface="Bebas Neue"/>
              </a:rPr>
              <a:t>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reflection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26" name="Eine Ecke des Rechtecks abrunden 25"/>
          <p:cNvSpPr/>
          <p:nvPr/>
        </p:nvSpPr>
        <p:spPr>
          <a:xfrm flipH="1" flipV="1">
            <a:off x="2477338" y="5406596"/>
            <a:ext cx="2628000" cy="900000"/>
          </a:xfrm>
          <a:prstGeom prst="round1Rect">
            <a:avLst/>
          </a:prstGeom>
          <a:solidFill>
            <a:srgbClr val="F27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4" name="Eine Ecke des Rechtecks abrunden 43"/>
          <p:cNvSpPr/>
          <p:nvPr/>
        </p:nvSpPr>
        <p:spPr>
          <a:xfrm flipV="1">
            <a:off x="5223600" y="5406596"/>
            <a:ext cx="2628000" cy="900000"/>
          </a:xfrm>
          <a:prstGeom prst="round1Rect">
            <a:avLst/>
          </a:prstGeom>
          <a:solidFill>
            <a:srgbClr val="F27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2477338" y="4035541"/>
            <a:ext cx="2628000" cy="576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effectLst/>
              <a:latin typeface="Bebas Neue"/>
              <a:cs typeface="Bebas Neue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2477338" y="4730666"/>
            <a:ext cx="2628000" cy="576000"/>
          </a:xfrm>
          <a:prstGeom prst="rect">
            <a:avLst/>
          </a:prstGeom>
          <a:solidFill>
            <a:srgbClr val="18568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Taken back </a:t>
            </a:r>
            <a:r>
              <a:rPr lang="de-DE" sz="2400" dirty="0" err="1">
                <a:effectLst/>
                <a:latin typeface="Bebas Neue"/>
                <a:cs typeface="Bebas Neue"/>
              </a:rPr>
              <a:t>to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region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5223600" y="3322801"/>
            <a:ext cx="2628000" cy="1983865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chair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implements</a:t>
            </a:r>
            <a:r>
              <a:rPr lang="de-DE" sz="2400" dirty="0"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proposal</a:t>
            </a:r>
            <a:r>
              <a:rPr lang="de-DE" sz="2400" dirty="0"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re</a:t>
            </a:r>
            <a:r>
              <a:rPr lang="de-DE" sz="2400" dirty="0">
                <a:latin typeface="Bebas Neue"/>
                <a:cs typeface="Bebas Neue"/>
              </a:rPr>
              <a:t>-evaluation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next</a:t>
            </a:r>
            <a:r>
              <a:rPr lang="de-DE" sz="2400" dirty="0">
                <a:latin typeface="Bebas Neue"/>
                <a:cs typeface="Bebas Neue"/>
              </a:rPr>
              <a:t> EDM</a:t>
            </a:r>
          </a:p>
        </p:txBody>
      </p:sp>
      <p:sp>
        <p:nvSpPr>
          <p:cNvPr id="53" name="Pfeil nach unten 52"/>
          <p:cNvSpPr/>
          <p:nvPr/>
        </p:nvSpPr>
        <p:spPr>
          <a:xfrm>
            <a:off x="3546612" y="2873194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8568E"/>
              </a:solidFill>
            </a:endParaRPr>
          </a:p>
        </p:txBody>
      </p:sp>
      <p:sp>
        <p:nvSpPr>
          <p:cNvPr id="54" name="Pfeil nach unten 53"/>
          <p:cNvSpPr/>
          <p:nvPr/>
        </p:nvSpPr>
        <p:spPr>
          <a:xfrm>
            <a:off x="6357602" y="2862874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8568E"/>
              </a:solidFill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2465929" y="1865457"/>
            <a:ext cx="2628000" cy="900000"/>
          </a:xfrm>
          <a:prstGeom prst="rect">
            <a:avLst/>
          </a:prstGeom>
          <a:solidFill>
            <a:srgbClr val="18568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delaying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de-DE" sz="2400" dirty="0">
              <a:latin typeface="Bebas Neue"/>
              <a:cs typeface="Bebas Neue"/>
            </a:endParaRP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by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chair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224482" y="1865457"/>
            <a:ext cx="2628000" cy="900000"/>
          </a:xfrm>
          <a:prstGeom prst="rect">
            <a:avLst/>
          </a:prstGeom>
          <a:solidFill>
            <a:srgbClr val="A7C3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Temporary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de-DE" sz="2400" dirty="0">
              <a:latin typeface="Bebas Neue"/>
              <a:cs typeface="Bebas Neue"/>
            </a:endParaRP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by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chair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0726DAD-C910-C55F-422E-9239166CC6CA}"/>
              </a:ext>
            </a:extLst>
          </p:cNvPr>
          <p:cNvSpPr txBox="1"/>
          <p:nvPr/>
        </p:nvSpPr>
        <p:spPr>
          <a:xfrm>
            <a:off x="3259311" y="565079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effectLst/>
                <a:latin typeface="Bebas Neue"/>
                <a:cs typeface="Bebas Neue"/>
              </a:rPr>
              <a:t>NEXT EDM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B7901FA-B39A-94D9-AAC5-319FA8881066}"/>
              </a:ext>
            </a:extLst>
          </p:cNvPr>
          <p:cNvSpPr txBox="1"/>
          <p:nvPr/>
        </p:nvSpPr>
        <p:spPr>
          <a:xfrm>
            <a:off x="2465825" y="4106155"/>
            <a:ext cx="2704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effectLst/>
                <a:latin typeface="Bebas Neue"/>
                <a:cs typeface="Bebas Neue"/>
              </a:rPr>
              <a:t>Postpone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with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more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info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F8418FB-958B-9CF3-EEEB-CC747ED94174}"/>
              </a:ext>
            </a:extLst>
          </p:cNvPr>
          <p:cNvSpPr txBox="1"/>
          <p:nvPr/>
        </p:nvSpPr>
        <p:spPr>
          <a:xfrm>
            <a:off x="5691053" y="5466125"/>
            <a:ext cx="1693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Proposal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fails</a:t>
            </a:r>
            <a:endParaRPr lang="de-DE" sz="2400" dirty="0">
              <a:effectLst/>
              <a:latin typeface="Bebas Neue"/>
              <a:cs typeface="Bebas Neue"/>
            </a:endParaRPr>
          </a:p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By </a:t>
            </a:r>
            <a:r>
              <a:rPr lang="de-DE" sz="2400" dirty="0" err="1">
                <a:effectLst/>
                <a:latin typeface="Bebas Neue"/>
                <a:cs typeface="Bebas Neue"/>
              </a:rPr>
              <a:t>chair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8CC62BF-FB4E-A7AA-172B-8307CBDACA4F}"/>
              </a:ext>
            </a:extLst>
          </p:cNvPr>
          <p:cNvSpPr txBox="1"/>
          <p:nvPr/>
        </p:nvSpPr>
        <p:spPr>
          <a:xfrm>
            <a:off x="381000" y="774000"/>
            <a:ext cx="163378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endParaRPr lang="en-US" sz="32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Process</a:t>
            </a:r>
          </a:p>
          <a:p>
            <a:pPr algn="ctr"/>
            <a:r>
              <a:rPr lang="en-US" dirty="0">
                <a:solidFill>
                  <a:srgbClr val="719DC5"/>
                </a:solidFill>
                <a:latin typeface="Lobster Two"/>
                <a:cs typeface="Lobster Two"/>
              </a:rPr>
              <a:t>Level 3</a:t>
            </a:r>
            <a:endParaRPr lang="de-DE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309111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2465929" y="3331451"/>
            <a:ext cx="2628000" cy="576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To</a:t>
            </a:r>
            <a:r>
              <a:rPr lang="de-DE" sz="2400" dirty="0">
                <a:effectLst/>
                <a:latin typeface="Bebas Neue"/>
                <a:cs typeface="Bebas Neue"/>
              </a:rPr>
              <a:t> form </a:t>
            </a:r>
            <a:r>
              <a:rPr lang="de-DE" sz="2400" dirty="0" err="1">
                <a:effectLst/>
                <a:latin typeface="Bebas Neue"/>
                <a:cs typeface="Bebas Neue"/>
              </a:rPr>
              <a:t>workgroup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4" name="Ecken des Rechtecks auf der gleichen Seite abrunden 23"/>
          <p:cNvSpPr/>
          <p:nvPr/>
        </p:nvSpPr>
        <p:spPr>
          <a:xfrm>
            <a:off x="2448000" y="7740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Less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en-US" sz="2400" dirty="0">
                <a:latin typeface="Bebas Neue"/>
                <a:cs typeface="Bebas Neue"/>
              </a:rPr>
              <a:t>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reflection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26" name="Eine Ecke des Rechtecks abrunden 25"/>
          <p:cNvSpPr/>
          <p:nvPr/>
        </p:nvSpPr>
        <p:spPr>
          <a:xfrm flipH="1" flipV="1">
            <a:off x="2477338" y="5406596"/>
            <a:ext cx="2628000" cy="900000"/>
          </a:xfrm>
          <a:prstGeom prst="round1Rect">
            <a:avLst/>
          </a:prstGeom>
          <a:solidFill>
            <a:srgbClr val="F27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4" name="Eine Ecke des Rechtecks abrunden 43"/>
          <p:cNvSpPr/>
          <p:nvPr/>
        </p:nvSpPr>
        <p:spPr>
          <a:xfrm flipV="1">
            <a:off x="5223600" y="5406596"/>
            <a:ext cx="2628000" cy="900000"/>
          </a:xfrm>
          <a:prstGeom prst="round1Rect">
            <a:avLst/>
          </a:prstGeom>
          <a:solidFill>
            <a:srgbClr val="F27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2477338" y="4035541"/>
            <a:ext cx="2628000" cy="576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effectLst/>
              <a:latin typeface="Bebas Neue"/>
              <a:cs typeface="Bebas Neue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2477338" y="4730666"/>
            <a:ext cx="2628000" cy="576000"/>
          </a:xfrm>
          <a:prstGeom prst="rect">
            <a:avLst/>
          </a:prstGeom>
          <a:solidFill>
            <a:srgbClr val="A7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Taken back </a:t>
            </a:r>
            <a:r>
              <a:rPr lang="de-DE" sz="2400" dirty="0" err="1">
                <a:effectLst/>
                <a:latin typeface="Bebas Neue"/>
                <a:cs typeface="Bebas Neue"/>
              </a:rPr>
              <a:t>to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region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5223600" y="3322801"/>
            <a:ext cx="2628000" cy="1983865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chair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implements</a:t>
            </a:r>
            <a:r>
              <a:rPr lang="de-DE" sz="2400" dirty="0"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proposal</a:t>
            </a:r>
            <a:r>
              <a:rPr lang="de-DE" sz="2400" dirty="0"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re</a:t>
            </a:r>
            <a:r>
              <a:rPr lang="de-DE" sz="2400" dirty="0">
                <a:latin typeface="Bebas Neue"/>
                <a:cs typeface="Bebas Neue"/>
              </a:rPr>
              <a:t>-evaluation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next</a:t>
            </a:r>
            <a:r>
              <a:rPr lang="de-DE" sz="2400" dirty="0">
                <a:latin typeface="Bebas Neue"/>
                <a:cs typeface="Bebas Neue"/>
              </a:rPr>
              <a:t> EDM</a:t>
            </a:r>
          </a:p>
        </p:txBody>
      </p:sp>
      <p:sp>
        <p:nvSpPr>
          <p:cNvPr id="53" name="Pfeil nach unten 52"/>
          <p:cNvSpPr/>
          <p:nvPr/>
        </p:nvSpPr>
        <p:spPr>
          <a:xfrm>
            <a:off x="3546612" y="2873194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8568E"/>
              </a:solidFill>
            </a:endParaRPr>
          </a:p>
        </p:txBody>
      </p:sp>
      <p:sp>
        <p:nvSpPr>
          <p:cNvPr id="54" name="Pfeil nach unten 53"/>
          <p:cNvSpPr/>
          <p:nvPr/>
        </p:nvSpPr>
        <p:spPr>
          <a:xfrm>
            <a:off x="6357602" y="2862874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8568E"/>
              </a:solidFill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2465929" y="1865457"/>
            <a:ext cx="2628000" cy="900000"/>
          </a:xfrm>
          <a:prstGeom prst="rect">
            <a:avLst/>
          </a:prstGeom>
          <a:solidFill>
            <a:srgbClr val="18568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delaying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de-DE" sz="2400" dirty="0">
              <a:latin typeface="Bebas Neue"/>
              <a:cs typeface="Bebas Neue"/>
            </a:endParaRP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by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chair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224482" y="1865457"/>
            <a:ext cx="2628000" cy="900000"/>
          </a:xfrm>
          <a:prstGeom prst="rect">
            <a:avLst/>
          </a:prstGeom>
          <a:solidFill>
            <a:srgbClr val="A7C3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Temporary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de-DE" sz="2400" dirty="0">
              <a:latin typeface="Bebas Neue"/>
              <a:cs typeface="Bebas Neue"/>
            </a:endParaRP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by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chair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0726DAD-C910-C55F-422E-9239166CC6CA}"/>
              </a:ext>
            </a:extLst>
          </p:cNvPr>
          <p:cNvSpPr txBox="1"/>
          <p:nvPr/>
        </p:nvSpPr>
        <p:spPr>
          <a:xfrm>
            <a:off x="3259311" y="565079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effectLst/>
                <a:latin typeface="Bebas Neue"/>
                <a:cs typeface="Bebas Neue"/>
              </a:rPr>
              <a:t>NEXT EDM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B7901FA-B39A-94D9-AAC5-319FA8881066}"/>
              </a:ext>
            </a:extLst>
          </p:cNvPr>
          <p:cNvSpPr txBox="1"/>
          <p:nvPr/>
        </p:nvSpPr>
        <p:spPr>
          <a:xfrm>
            <a:off x="2465825" y="4106155"/>
            <a:ext cx="2704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effectLst/>
                <a:latin typeface="Bebas Neue"/>
                <a:cs typeface="Bebas Neue"/>
              </a:rPr>
              <a:t>Postpone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with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more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info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F8418FB-958B-9CF3-EEEB-CC747ED94174}"/>
              </a:ext>
            </a:extLst>
          </p:cNvPr>
          <p:cNvSpPr txBox="1"/>
          <p:nvPr/>
        </p:nvSpPr>
        <p:spPr>
          <a:xfrm>
            <a:off x="5691053" y="5466125"/>
            <a:ext cx="1693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Proposal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fails</a:t>
            </a:r>
            <a:endParaRPr lang="de-DE" sz="2400" dirty="0">
              <a:effectLst/>
              <a:latin typeface="Bebas Neue"/>
              <a:cs typeface="Bebas Neue"/>
            </a:endParaRPr>
          </a:p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By </a:t>
            </a:r>
            <a:r>
              <a:rPr lang="de-DE" sz="2400" dirty="0" err="1">
                <a:effectLst/>
                <a:latin typeface="Bebas Neue"/>
                <a:cs typeface="Bebas Neue"/>
              </a:rPr>
              <a:t>chair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8CC62BF-FB4E-A7AA-172B-8307CBDACA4F}"/>
              </a:ext>
            </a:extLst>
          </p:cNvPr>
          <p:cNvSpPr txBox="1"/>
          <p:nvPr/>
        </p:nvSpPr>
        <p:spPr>
          <a:xfrm>
            <a:off x="381000" y="774000"/>
            <a:ext cx="163378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endParaRPr lang="en-US" sz="32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Process</a:t>
            </a:r>
          </a:p>
          <a:p>
            <a:pPr algn="ctr"/>
            <a:r>
              <a:rPr lang="en-US" dirty="0">
                <a:solidFill>
                  <a:srgbClr val="719DC5"/>
                </a:solidFill>
                <a:latin typeface="Lobster Two"/>
                <a:cs typeface="Lobster Two"/>
              </a:rPr>
              <a:t>Level 3</a:t>
            </a:r>
            <a:endParaRPr lang="de-DE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208985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2465929" y="3331451"/>
            <a:ext cx="2628000" cy="576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To</a:t>
            </a:r>
            <a:r>
              <a:rPr lang="de-DE" sz="2400" dirty="0">
                <a:effectLst/>
                <a:latin typeface="Bebas Neue"/>
                <a:cs typeface="Bebas Neue"/>
              </a:rPr>
              <a:t> form </a:t>
            </a:r>
            <a:r>
              <a:rPr lang="de-DE" sz="2400" dirty="0" err="1">
                <a:effectLst/>
                <a:latin typeface="Bebas Neue"/>
                <a:cs typeface="Bebas Neue"/>
              </a:rPr>
              <a:t>workgroup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4" name="Ecken des Rechtecks auf der gleichen Seite abrunden 23"/>
          <p:cNvSpPr/>
          <p:nvPr/>
        </p:nvSpPr>
        <p:spPr>
          <a:xfrm>
            <a:off x="2448000" y="7740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Less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en-US" sz="2400" dirty="0">
                <a:latin typeface="Bebas Neue"/>
                <a:cs typeface="Bebas Neue"/>
              </a:rPr>
              <a:t>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reflection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26" name="Eine Ecke des Rechtecks abrunden 25"/>
          <p:cNvSpPr/>
          <p:nvPr/>
        </p:nvSpPr>
        <p:spPr>
          <a:xfrm flipH="1" flipV="1">
            <a:off x="2477338" y="5406596"/>
            <a:ext cx="2628000" cy="900000"/>
          </a:xfrm>
          <a:prstGeom prst="round1Rect">
            <a:avLst/>
          </a:prstGeom>
          <a:solidFill>
            <a:srgbClr val="F27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4" name="Eine Ecke des Rechtecks abrunden 43"/>
          <p:cNvSpPr/>
          <p:nvPr/>
        </p:nvSpPr>
        <p:spPr>
          <a:xfrm flipV="1">
            <a:off x="5223600" y="5406596"/>
            <a:ext cx="2628000" cy="900000"/>
          </a:xfrm>
          <a:prstGeom prst="round1Rect">
            <a:avLst/>
          </a:prstGeom>
          <a:solidFill>
            <a:srgbClr val="F27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2477338" y="4035541"/>
            <a:ext cx="2628000" cy="576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effectLst/>
              <a:latin typeface="Bebas Neue"/>
              <a:cs typeface="Bebas Neue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2477338" y="4730666"/>
            <a:ext cx="2628000" cy="576000"/>
          </a:xfrm>
          <a:prstGeom prst="rect">
            <a:avLst/>
          </a:prstGeom>
          <a:solidFill>
            <a:srgbClr val="A7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Taken back </a:t>
            </a:r>
            <a:r>
              <a:rPr lang="de-DE" sz="2400" dirty="0" err="1">
                <a:effectLst/>
                <a:latin typeface="Bebas Neue"/>
                <a:cs typeface="Bebas Neue"/>
              </a:rPr>
              <a:t>to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region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5223600" y="3322801"/>
            <a:ext cx="2628000" cy="1983865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chair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implements</a:t>
            </a:r>
            <a:r>
              <a:rPr lang="de-DE" sz="2400" dirty="0"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proposal</a:t>
            </a:r>
            <a:r>
              <a:rPr lang="de-DE" sz="2400" dirty="0"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re</a:t>
            </a:r>
            <a:r>
              <a:rPr lang="de-DE" sz="2400" dirty="0">
                <a:latin typeface="Bebas Neue"/>
                <a:cs typeface="Bebas Neue"/>
              </a:rPr>
              <a:t>-evaluation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next</a:t>
            </a:r>
            <a:r>
              <a:rPr lang="de-DE" sz="2400" dirty="0">
                <a:latin typeface="Bebas Neue"/>
                <a:cs typeface="Bebas Neue"/>
              </a:rPr>
              <a:t> EDM</a:t>
            </a:r>
          </a:p>
        </p:txBody>
      </p:sp>
      <p:sp>
        <p:nvSpPr>
          <p:cNvPr id="53" name="Pfeil nach unten 52"/>
          <p:cNvSpPr/>
          <p:nvPr/>
        </p:nvSpPr>
        <p:spPr>
          <a:xfrm>
            <a:off x="3546612" y="2873194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8568E"/>
              </a:solidFill>
            </a:endParaRPr>
          </a:p>
        </p:txBody>
      </p:sp>
      <p:sp>
        <p:nvSpPr>
          <p:cNvPr id="54" name="Pfeil nach unten 53"/>
          <p:cNvSpPr/>
          <p:nvPr/>
        </p:nvSpPr>
        <p:spPr>
          <a:xfrm>
            <a:off x="6357602" y="2862874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8568E"/>
              </a:solidFill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2465929" y="1865457"/>
            <a:ext cx="2628000" cy="900000"/>
          </a:xfrm>
          <a:prstGeom prst="rect">
            <a:avLst/>
          </a:prstGeom>
          <a:solidFill>
            <a:srgbClr val="A7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delaying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de-DE" sz="2400" dirty="0">
              <a:latin typeface="Bebas Neue"/>
              <a:cs typeface="Bebas Neue"/>
            </a:endParaRP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by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chair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224482" y="1865457"/>
            <a:ext cx="2628000" cy="900000"/>
          </a:xfrm>
          <a:prstGeom prst="rect">
            <a:avLst/>
          </a:prstGeom>
          <a:solidFill>
            <a:srgbClr val="18568E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Temporary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de-DE" sz="2400" dirty="0">
              <a:latin typeface="Bebas Neue"/>
              <a:cs typeface="Bebas Neue"/>
            </a:endParaRP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by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chair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0726DAD-C910-C55F-422E-9239166CC6CA}"/>
              </a:ext>
            </a:extLst>
          </p:cNvPr>
          <p:cNvSpPr txBox="1"/>
          <p:nvPr/>
        </p:nvSpPr>
        <p:spPr>
          <a:xfrm>
            <a:off x="3259311" y="565079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effectLst/>
                <a:latin typeface="Bebas Neue"/>
                <a:cs typeface="Bebas Neue"/>
              </a:rPr>
              <a:t>NEXT EDM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B7901FA-B39A-94D9-AAC5-319FA8881066}"/>
              </a:ext>
            </a:extLst>
          </p:cNvPr>
          <p:cNvSpPr txBox="1"/>
          <p:nvPr/>
        </p:nvSpPr>
        <p:spPr>
          <a:xfrm>
            <a:off x="2465825" y="4106155"/>
            <a:ext cx="2704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effectLst/>
                <a:latin typeface="Bebas Neue"/>
                <a:cs typeface="Bebas Neue"/>
              </a:rPr>
              <a:t>Postpone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with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more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info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F8418FB-958B-9CF3-EEEB-CC747ED94174}"/>
              </a:ext>
            </a:extLst>
          </p:cNvPr>
          <p:cNvSpPr txBox="1"/>
          <p:nvPr/>
        </p:nvSpPr>
        <p:spPr>
          <a:xfrm>
            <a:off x="5691053" y="5466125"/>
            <a:ext cx="1693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Proposal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fails</a:t>
            </a:r>
            <a:endParaRPr lang="de-DE" sz="2400" dirty="0">
              <a:effectLst/>
              <a:latin typeface="Bebas Neue"/>
              <a:cs typeface="Bebas Neue"/>
            </a:endParaRPr>
          </a:p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By </a:t>
            </a:r>
            <a:r>
              <a:rPr lang="de-DE" sz="2400" dirty="0" err="1">
                <a:effectLst/>
                <a:latin typeface="Bebas Neue"/>
                <a:cs typeface="Bebas Neue"/>
              </a:rPr>
              <a:t>chair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8CC62BF-FB4E-A7AA-172B-8307CBDACA4F}"/>
              </a:ext>
            </a:extLst>
          </p:cNvPr>
          <p:cNvSpPr txBox="1"/>
          <p:nvPr/>
        </p:nvSpPr>
        <p:spPr>
          <a:xfrm>
            <a:off x="381000" y="774000"/>
            <a:ext cx="163378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endParaRPr lang="en-US" sz="32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Process</a:t>
            </a:r>
          </a:p>
          <a:p>
            <a:pPr algn="ctr"/>
            <a:r>
              <a:rPr lang="en-US" dirty="0">
                <a:solidFill>
                  <a:srgbClr val="719DC5"/>
                </a:solidFill>
                <a:latin typeface="Lobster Two"/>
                <a:cs typeface="Lobster Two"/>
              </a:rPr>
              <a:t>Level 3</a:t>
            </a:r>
            <a:endParaRPr lang="de-DE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214554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2465929" y="3331451"/>
            <a:ext cx="2628000" cy="576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To</a:t>
            </a:r>
            <a:r>
              <a:rPr lang="de-DE" sz="2400" dirty="0">
                <a:effectLst/>
                <a:latin typeface="Bebas Neue"/>
                <a:cs typeface="Bebas Neue"/>
              </a:rPr>
              <a:t> form </a:t>
            </a:r>
            <a:r>
              <a:rPr lang="de-DE" sz="2400" dirty="0" err="1">
                <a:effectLst/>
                <a:latin typeface="Bebas Neue"/>
                <a:cs typeface="Bebas Neue"/>
              </a:rPr>
              <a:t>workgroup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4" name="Ecken des Rechtecks auf der gleichen Seite abrunden 23"/>
          <p:cNvSpPr/>
          <p:nvPr/>
        </p:nvSpPr>
        <p:spPr>
          <a:xfrm>
            <a:off x="2448000" y="7740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Less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en-US" sz="2400" dirty="0">
                <a:latin typeface="Bebas Neue"/>
                <a:cs typeface="Bebas Neue"/>
              </a:rPr>
              <a:t>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reflection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26" name="Eine Ecke des Rechtecks abrunden 25"/>
          <p:cNvSpPr/>
          <p:nvPr/>
        </p:nvSpPr>
        <p:spPr>
          <a:xfrm flipH="1" flipV="1">
            <a:off x="2477338" y="5406596"/>
            <a:ext cx="2628000" cy="900000"/>
          </a:xfrm>
          <a:prstGeom prst="round1Rect">
            <a:avLst/>
          </a:prstGeom>
          <a:solidFill>
            <a:srgbClr val="F27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4" name="Eine Ecke des Rechtecks abrunden 43"/>
          <p:cNvSpPr/>
          <p:nvPr/>
        </p:nvSpPr>
        <p:spPr>
          <a:xfrm flipV="1">
            <a:off x="5223600" y="5406596"/>
            <a:ext cx="2628000" cy="900000"/>
          </a:xfrm>
          <a:prstGeom prst="round1Rect">
            <a:avLst/>
          </a:prstGeom>
          <a:solidFill>
            <a:srgbClr val="F27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2477338" y="4035541"/>
            <a:ext cx="2628000" cy="576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effectLst/>
              <a:latin typeface="Bebas Neue"/>
              <a:cs typeface="Bebas Neue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2477338" y="4730666"/>
            <a:ext cx="2628000" cy="576000"/>
          </a:xfrm>
          <a:prstGeom prst="rect">
            <a:avLst/>
          </a:prstGeom>
          <a:solidFill>
            <a:srgbClr val="A7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Taken back </a:t>
            </a:r>
            <a:r>
              <a:rPr lang="de-DE" sz="2400" dirty="0" err="1">
                <a:effectLst/>
                <a:latin typeface="Bebas Neue"/>
                <a:cs typeface="Bebas Neue"/>
              </a:rPr>
              <a:t>to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region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5223600" y="3322801"/>
            <a:ext cx="2628000" cy="1983865"/>
          </a:xfrm>
          <a:prstGeom prst="rect">
            <a:avLst/>
          </a:prstGeom>
          <a:solidFill>
            <a:srgbClr val="18568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chair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implements</a:t>
            </a:r>
            <a:r>
              <a:rPr lang="de-DE" sz="2400" dirty="0"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proposal</a:t>
            </a:r>
            <a:r>
              <a:rPr lang="de-DE" sz="2400" dirty="0"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re</a:t>
            </a:r>
            <a:r>
              <a:rPr lang="de-DE" sz="2400" dirty="0">
                <a:latin typeface="Bebas Neue"/>
                <a:cs typeface="Bebas Neue"/>
              </a:rPr>
              <a:t>-evaluation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next</a:t>
            </a:r>
            <a:r>
              <a:rPr lang="de-DE" sz="2400" dirty="0">
                <a:latin typeface="Bebas Neue"/>
                <a:cs typeface="Bebas Neue"/>
              </a:rPr>
              <a:t> EDM</a:t>
            </a:r>
          </a:p>
        </p:txBody>
      </p:sp>
      <p:sp>
        <p:nvSpPr>
          <p:cNvPr id="53" name="Pfeil nach unten 52"/>
          <p:cNvSpPr/>
          <p:nvPr/>
        </p:nvSpPr>
        <p:spPr>
          <a:xfrm>
            <a:off x="3546612" y="2873194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8568E"/>
              </a:solidFill>
            </a:endParaRPr>
          </a:p>
        </p:txBody>
      </p:sp>
      <p:sp>
        <p:nvSpPr>
          <p:cNvPr id="54" name="Pfeil nach unten 53"/>
          <p:cNvSpPr/>
          <p:nvPr/>
        </p:nvSpPr>
        <p:spPr>
          <a:xfrm>
            <a:off x="6357602" y="2862874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8568E"/>
              </a:solidFill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2465929" y="1865457"/>
            <a:ext cx="2628000" cy="900000"/>
          </a:xfrm>
          <a:prstGeom prst="rect">
            <a:avLst/>
          </a:prstGeom>
          <a:solidFill>
            <a:srgbClr val="A7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delaying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de-DE" sz="2400" dirty="0">
              <a:latin typeface="Bebas Neue"/>
              <a:cs typeface="Bebas Neue"/>
            </a:endParaRP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by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chair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224482" y="1865457"/>
            <a:ext cx="2628000" cy="900000"/>
          </a:xfrm>
          <a:prstGeom prst="rect">
            <a:avLst/>
          </a:prstGeom>
          <a:solidFill>
            <a:srgbClr val="18568E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Temporary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de-DE" sz="2400" dirty="0">
              <a:latin typeface="Bebas Neue"/>
              <a:cs typeface="Bebas Neue"/>
            </a:endParaRP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by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chair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0726DAD-C910-C55F-422E-9239166CC6CA}"/>
              </a:ext>
            </a:extLst>
          </p:cNvPr>
          <p:cNvSpPr txBox="1"/>
          <p:nvPr/>
        </p:nvSpPr>
        <p:spPr>
          <a:xfrm>
            <a:off x="3259311" y="565079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effectLst/>
                <a:latin typeface="Bebas Neue"/>
                <a:cs typeface="Bebas Neue"/>
              </a:rPr>
              <a:t>NEXT EDM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B7901FA-B39A-94D9-AAC5-319FA8881066}"/>
              </a:ext>
            </a:extLst>
          </p:cNvPr>
          <p:cNvSpPr txBox="1"/>
          <p:nvPr/>
        </p:nvSpPr>
        <p:spPr>
          <a:xfrm>
            <a:off x="2465825" y="4106155"/>
            <a:ext cx="2704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effectLst/>
                <a:latin typeface="Bebas Neue"/>
                <a:cs typeface="Bebas Neue"/>
              </a:rPr>
              <a:t>Postpone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with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more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info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F8418FB-958B-9CF3-EEEB-CC747ED94174}"/>
              </a:ext>
            </a:extLst>
          </p:cNvPr>
          <p:cNvSpPr txBox="1"/>
          <p:nvPr/>
        </p:nvSpPr>
        <p:spPr>
          <a:xfrm>
            <a:off x="5691053" y="5466125"/>
            <a:ext cx="1693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Proposal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fails</a:t>
            </a:r>
            <a:endParaRPr lang="de-DE" sz="2400" dirty="0">
              <a:effectLst/>
              <a:latin typeface="Bebas Neue"/>
              <a:cs typeface="Bebas Neue"/>
            </a:endParaRPr>
          </a:p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By </a:t>
            </a:r>
            <a:r>
              <a:rPr lang="de-DE" sz="2400" dirty="0" err="1">
                <a:effectLst/>
                <a:latin typeface="Bebas Neue"/>
                <a:cs typeface="Bebas Neue"/>
              </a:rPr>
              <a:t>chair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8CC62BF-FB4E-A7AA-172B-8307CBDACA4F}"/>
              </a:ext>
            </a:extLst>
          </p:cNvPr>
          <p:cNvSpPr txBox="1"/>
          <p:nvPr/>
        </p:nvSpPr>
        <p:spPr>
          <a:xfrm>
            <a:off x="381000" y="774000"/>
            <a:ext cx="163378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endParaRPr lang="en-US" sz="32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Process</a:t>
            </a:r>
          </a:p>
          <a:p>
            <a:pPr algn="ctr"/>
            <a:r>
              <a:rPr lang="en-US" dirty="0">
                <a:solidFill>
                  <a:srgbClr val="719DC5"/>
                </a:solidFill>
                <a:latin typeface="Lobster Two"/>
                <a:cs typeface="Lobster Two"/>
              </a:rPr>
              <a:t>Level 3</a:t>
            </a:r>
            <a:endParaRPr lang="de-DE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10199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2465929" y="3331451"/>
            <a:ext cx="2628000" cy="576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To</a:t>
            </a:r>
            <a:r>
              <a:rPr lang="de-DE" sz="2400" dirty="0">
                <a:effectLst/>
                <a:latin typeface="Bebas Neue"/>
                <a:cs typeface="Bebas Neue"/>
              </a:rPr>
              <a:t> form </a:t>
            </a:r>
            <a:r>
              <a:rPr lang="de-DE" sz="2400" dirty="0" err="1">
                <a:effectLst/>
                <a:latin typeface="Bebas Neue"/>
                <a:cs typeface="Bebas Neue"/>
              </a:rPr>
              <a:t>workgroup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24" name="Ecken des Rechtecks auf der gleichen Seite abrunden 23"/>
          <p:cNvSpPr/>
          <p:nvPr/>
        </p:nvSpPr>
        <p:spPr>
          <a:xfrm>
            <a:off x="2448000" y="774000"/>
            <a:ext cx="5400000" cy="900000"/>
          </a:xfrm>
          <a:prstGeom prst="round2Same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Less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en-US" sz="2400" dirty="0">
                <a:latin typeface="Bebas Neue"/>
                <a:cs typeface="Bebas Neue"/>
              </a:rPr>
              <a:t>than 85 percent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we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need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reflection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26" name="Eine Ecke des Rechtecks abrunden 25"/>
          <p:cNvSpPr/>
          <p:nvPr/>
        </p:nvSpPr>
        <p:spPr>
          <a:xfrm flipH="1" flipV="1">
            <a:off x="2477338" y="5406596"/>
            <a:ext cx="2628000" cy="900000"/>
          </a:xfrm>
          <a:prstGeom prst="round1Rect">
            <a:avLst/>
          </a:prstGeom>
          <a:solidFill>
            <a:srgbClr val="F27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4" name="Eine Ecke des Rechtecks abrunden 43"/>
          <p:cNvSpPr/>
          <p:nvPr/>
        </p:nvSpPr>
        <p:spPr>
          <a:xfrm flipV="1">
            <a:off x="5223600" y="5406596"/>
            <a:ext cx="2628000" cy="900000"/>
          </a:xfrm>
          <a:prstGeom prst="round1Rect">
            <a:avLst/>
          </a:prstGeom>
          <a:solidFill>
            <a:srgbClr val="F27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2477338" y="4035541"/>
            <a:ext cx="2628000" cy="576000"/>
          </a:xfrm>
          <a:prstGeom prst="rect">
            <a:avLst/>
          </a:prstGeom>
          <a:solidFill>
            <a:srgbClr val="A6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effectLst/>
              <a:latin typeface="Bebas Neue"/>
              <a:cs typeface="Bebas Neue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2477338" y="4730666"/>
            <a:ext cx="2628000" cy="576000"/>
          </a:xfrm>
          <a:prstGeom prst="rect">
            <a:avLst/>
          </a:prstGeom>
          <a:solidFill>
            <a:srgbClr val="A7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Taken back </a:t>
            </a:r>
            <a:r>
              <a:rPr lang="de-DE" sz="2400" dirty="0" err="1">
                <a:effectLst/>
                <a:latin typeface="Bebas Neue"/>
                <a:cs typeface="Bebas Neue"/>
              </a:rPr>
              <a:t>to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region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5223600" y="3322801"/>
            <a:ext cx="2628000" cy="1983865"/>
          </a:xfrm>
          <a:prstGeom prst="rect">
            <a:avLst/>
          </a:prstGeom>
          <a:solidFill>
            <a:srgbClr val="A7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chair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implements</a:t>
            </a:r>
            <a:r>
              <a:rPr lang="de-DE" sz="2400" dirty="0"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proposal</a:t>
            </a:r>
            <a:r>
              <a:rPr lang="de-DE" sz="2400" dirty="0"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re</a:t>
            </a:r>
            <a:r>
              <a:rPr lang="de-DE" sz="2400" dirty="0">
                <a:latin typeface="Bebas Neue"/>
                <a:cs typeface="Bebas Neue"/>
              </a:rPr>
              <a:t>-evaluation </a:t>
            </a: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next</a:t>
            </a:r>
            <a:r>
              <a:rPr lang="de-DE" sz="2400" dirty="0">
                <a:latin typeface="Bebas Neue"/>
                <a:cs typeface="Bebas Neue"/>
              </a:rPr>
              <a:t> EDM</a:t>
            </a:r>
          </a:p>
        </p:txBody>
      </p:sp>
      <p:sp>
        <p:nvSpPr>
          <p:cNvPr id="53" name="Pfeil nach unten 52"/>
          <p:cNvSpPr/>
          <p:nvPr/>
        </p:nvSpPr>
        <p:spPr>
          <a:xfrm>
            <a:off x="3546612" y="2873194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8568E"/>
              </a:solidFill>
            </a:endParaRPr>
          </a:p>
        </p:txBody>
      </p:sp>
      <p:sp>
        <p:nvSpPr>
          <p:cNvPr id="54" name="Pfeil nach unten 53"/>
          <p:cNvSpPr/>
          <p:nvPr/>
        </p:nvSpPr>
        <p:spPr>
          <a:xfrm>
            <a:off x="6357602" y="2862874"/>
            <a:ext cx="359994" cy="359997"/>
          </a:xfrm>
          <a:prstGeom prst="downArrow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8568E"/>
              </a:solidFill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2465929" y="1865457"/>
            <a:ext cx="2628000" cy="900000"/>
          </a:xfrm>
          <a:prstGeom prst="rect">
            <a:avLst/>
          </a:prstGeom>
          <a:solidFill>
            <a:srgbClr val="A7C3D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delaying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de-DE" sz="2400" dirty="0">
              <a:latin typeface="Bebas Neue"/>
              <a:cs typeface="Bebas Neue"/>
            </a:endParaRP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by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chair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224482" y="1865457"/>
            <a:ext cx="2628000" cy="900000"/>
          </a:xfrm>
          <a:prstGeom prst="rect">
            <a:avLst/>
          </a:prstGeom>
          <a:solidFill>
            <a:srgbClr val="18568E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latin typeface="Bebas Neue"/>
                <a:cs typeface="Bebas Neue"/>
              </a:rPr>
              <a:t>Temporary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decision</a:t>
            </a:r>
            <a:endParaRPr lang="de-DE" sz="2400" dirty="0">
              <a:latin typeface="Bebas Neue"/>
              <a:cs typeface="Bebas Neue"/>
            </a:endParaRPr>
          </a:p>
          <a:p>
            <a:pPr algn="ctr"/>
            <a:r>
              <a:rPr lang="de-DE" sz="2400" dirty="0" err="1">
                <a:latin typeface="Bebas Neue"/>
                <a:cs typeface="Bebas Neue"/>
              </a:rPr>
              <a:t>by</a:t>
            </a:r>
            <a:r>
              <a:rPr lang="de-DE" sz="2400" dirty="0">
                <a:latin typeface="Bebas Neue"/>
                <a:cs typeface="Bebas Neue"/>
              </a:rPr>
              <a:t> </a:t>
            </a:r>
            <a:r>
              <a:rPr lang="de-DE" sz="2400" dirty="0" err="1">
                <a:latin typeface="Bebas Neue"/>
                <a:cs typeface="Bebas Neue"/>
              </a:rPr>
              <a:t>chair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0726DAD-C910-C55F-422E-9239166CC6CA}"/>
              </a:ext>
            </a:extLst>
          </p:cNvPr>
          <p:cNvSpPr txBox="1"/>
          <p:nvPr/>
        </p:nvSpPr>
        <p:spPr>
          <a:xfrm>
            <a:off x="3259311" y="565079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effectLst/>
                <a:latin typeface="Bebas Neue"/>
                <a:cs typeface="Bebas Neue"/>
              </a:rPr>
              <a:t>NEXT EDM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B7901FA-B39A-94D9-AAC5-319FA8881066}"/>
              </a:ext>
            </a:extLst>
          </p:cNvPr>
          <p:cNvSpPr txBox="1"/>
          <p:nvPr/>
        </p:nvSpPr>
        <p:spPr>
          <a:xfrm>
            <a:off x="2465825" y="4106155"/>
            <a:ext cx="2704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effectLst/>
                <a:latin typeface="Bebas Neue"/>
                <a:cs typeface="Bebas Neue"/>
              </a:rPr>
              <a:t>Postpone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with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more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info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F8418FB-958B-9CF3-EEEB-CC747ED94174}"/>
              </a:ext>
            </a:extLst>
          </p:cNvPr>
          <p:cNvSpPr txBox="1"/>
          <p:nvPr/>
        </p:nvSpPr>
        <p:spPr>
          <a:xfrm>
            <a:off x="5691053" y="5466125"/>
            <a:ext cx="1693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>
                <a:effectLst/>
                <a:latin typeface="Bebas Neue"/>
                <a:cs typeface="Bebas Neue"/>
              </a:rPr>
              <a:t>Proposal</a:t>
            </a:r>
            <a:r>
              <a:rPr lang="de-DE" sz="2400" dirty="0">
                <a:effectLst/>
                <a:latin typeface="Bebas Neue"/>
                <a:cs typeface="Bebas Neue"/>
              </a:rPr>
              <a:t> </a:t>
            </a:r>
            <a:r>
              <a:rPr lang="de-DE" sz="2400" dirty="0" err="1">
                <a:effectLst/>
                <a:latin typeface="Bebas Neue"/>
                <a:cs typeface="Bebas Neue"/>
              </a:rPr>
              <a:t>fails</a:t>
            </a:r>
            <a:endParaRPr lang="de-DE" sz="2400" dirty="0">
              <a:effectLst/>
              <a:latin typeface="Bebas Neue"/>
              <a:cs typeface="Bebas Neue"/>
            </a:endParaRPr>
          </a:p>
          <a:p>
            <a:pPr algn="ctr"/>
            <a:r>
              <a:rPr lang="de-DE" sz="2400" dirty="0">
                <a:effectLst/>
                <a:latin typeface="Bebas Neue"/>
                <a:cs typeface="Bebas Neue"/>
              </a:rPr>
              <a:t>By </a:t>
            </a:r>
            <a:r>
              <a:rPr lang="de-DE" sz="2400" dirty="0" err="1">
                <a:effectLst/>
                <a:latin typeface="Bebas Neue"/>
                <a:cs typeface="Bebas Neue"/>
              </a:rPr>
              <a:t>chair</a:t>
            </a:r>
            <a:endParaRPr lang="en-US" sz="2400" dirty="0">
              <a:effectLst/>
              <a:latin typeface="Bebas Neue"/>
              <a:cs typeface="Bebas Neue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8CC62BF-FB4E-A7AA-172B-8307CBDACA4F}"/>
              </a:ext>
            </a:extLst>
          </p:cNvPr>
          <p:cNvSpPr txBox="1"/>
          <p:nvPr/>
        </p:nvSpPr>
        <p:spPr>
          <a:xfrm>
            <a:off x="381000" y="774000"/>
            <a:ext cx="163378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C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onsensus</a:t>
            </a:r>
            <a:endParaRPr lang="en-US" sz="32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Process</a:t>
            </a:r>
          </a:p>
          <a:p>
            <a:pPr algn="ctr"/>
            <a:r>
              <a:rPr lang="en-US" dirty="0">
                <a:solidFill>
                  <a:srgbClr val="719DC5"/>
                </a:solidFill>
                <a:latin typeface="Lobster Two"/>
                <a:cs typeface="Lobster Two"/>
              </a:rPr>
              <a:t>Level 3</a:t>
            </a:r>
            <a:endParaRPr lang="de-DE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95851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22900" y="823044"/>
            <a:ext cx="571500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400" dirty="0">
                <a:solidFill>
                  <a:srgbClr val="18568E"/>
                </a:solidFill>
                <a:latin typeface="Bebas Neue"/>
                <a:cs typeface="Bebas Neue"/>
              </a:rPr>
              <a:t>Consensus process</a:t>
            </a:r>
            <a:endParaRPr lang="en-US" sz="88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 eaLnBrk="1" hangingPunct="1"/>
            <a:r>
              <a:rPr lang="en-US" sz="2000" dirty="0">
                <a:solidFill>
                  <a:srgbClr val="719DC5"/>
                </a:solidFill>
                <a:latin typeface="Lobster Two"/>
                <a:cs typeface="Lobster Two"/>
              </a:rPr>
              <a:t>Requires Practicing Spiritual Principles</a:t>
            </a:r>
          </a:p>
          <a:p>
            <a:pPr algn="ctr" eaLnBrk="1" hangingPunct="1"/>
            <a:endParaRPr lang="en-US" sz="2000" dirty="0">
              <a:solidFill>
                <a:srgbClr val="FFFFFF"/>
              </a:solidFill>
              <a:latin typeface="Lobster Two"/>
              <a:cs typeface="Lobster Two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09000" y="28530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839776" y="3105834"/>
            <a:ext cx="108144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rgbClr val="FFFFFF"/>
                </a:solidFill>
                <a:latin typeface="Bebas Neue"/>
                <a:cs typeface="Bebas Neue"/>
              </a:rPr>
              <a:t>O</a:t>
            </a:r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pen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mindedness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61000" y="28530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780125" y="3245668"/>
            <a:ext cx="110360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willingness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76600" y="28530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445778" y="3245668"/>
            <a:ext cx="81304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respect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33000" y="28440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585534" y="3252854"/>
            <a:ext cx="64633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trust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567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068170" y="4615934"/>
            <a:ext cx="92845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FFFF"/>
                </a:solidFill>
                <a:latin typeface="Bebas Neue"/>
                <a:cs typeface="Bebas Neue"/>
              </a:rPr>
              <a:t>G</a:t>
            </a:r>
            <a:r>
              <a:rPr lang="en-US" dirty="0" err="1">
                <a:solidFill>
                  <a:srgbClr val="FFFFFF"/>
                </a:solidFill>
                <a:latin typeface="Bebas Neue"/>
                <a:cs typeface="Bebas Neue"/>
              </a:rPr>
              <a:t>ood</a:t>
            </a:r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 will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230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2685766" y="4605600"/>
            <a:ext cx="825867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honesty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710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5727354" y="4615934"/>
            <a:ext cx="83869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Patience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0866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7371194" y="4615934"/>
            <a:ext cx="58221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Faith</a:t>
            </a:r>
            <a:endParaRPr lang="de-DE" dirty="0">
              <a:latin typeface="Bebas Neue"/>
              <a:cs typeface="Bebas Neue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CA51824-6102-F568-913D-0673C65538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00" y="42246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4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50"/>
    </mc:Choice>
    <mc:Fallback xmlns="">
      <p:transition advClick="0" advTm="75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22900" y="823044"/>
            <a:ext cx="571500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400" dirty="0">
                <a:solidFill>
                  <a:srgbClr val="18568E"/>
                </a:solidFill>
                <a:latin typeface="Bebas Neue"/>
                <a:cs typeface="Bebas Neue"/>
              </a:rPr>
              <a:t>Consensus process</a:t>
            </a:r>
            <a:endParaRPr lang="en-US" sz="88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 eaLnBrk="1" hangingPunct="1"/>
            <a:r>
              <a:rPr lang="en-US" sz="2000" dirty="0">
                <a:solidFill>
                  <a:srgbClr val="719DC5"/>
                </a:solidFill>
                <a:latin typeface="Lobster Two"/>
                <a:cs typeface="Lobster Two"/>
              </a:rPr>
              <a:t>Requires Practicing Spiritual Principles</a:t>
            </a:r>
          </a:p>
          <a:p>
            <a:pPr algn="ctr" eaLnBrk="1" hangingPunct="1"/>
            <a:endParaRPr lang="en-US" sz="2000" dirty="0">
              <a:solidFill>
                <a:srgbClr val="FFFFFF"/>
              </a:solidFill>
              <a:latin typeface="Lobster Two"/>
              <a:cs typeface="Lobster Two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09000" y="28530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839776" y="3105834"/>
            <a:ext cx="108144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rgbClr val="FFFFFF"/>
                </a:solidFill>
                <a:latin typeface="Bebas Neue"/>
                <a:cs typeface="Bebas Neue"/>
              </a:rPr>
              <a:t>O</a:t>
            </a:r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pen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mindedness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61000" y="2853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780125" y="3245668"/>
            <a:ext cx="110360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willingness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76600" y="28530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445778" y="3245668"/>
            <a:ext cx="81304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respect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33000" y="28440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585534" y="3252854"/>
            <a:ext cx="64633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trust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567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068170" y="4615934"/>
            <a:ext cx="92845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FFFF"/>
                </a:solidFill>
                <a:latin typeface="Bebas Neue"/>
                <a:cs typeface="Bebas Neue"/>
              </a:rPr>
              <a:t>G</a:t>
            </a:r>
            <a:r>
              <a:rPr lang="en-US" dirty="0" err="1">
                <a:solidFill>
                  <a:srgbClr val="FFFFFF"/>
                </a:solidFill>
                <a:latin typeface="Bebas Neue"/>
                <a:cs typeface="Bebas Neue"/>
              </a:rPr>
              <a:t>ood</a:t>
            </a:r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 will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230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2685766" y="4605600"/>
            <a:ext cx="825867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honesty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710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5727354" y="4615934"/>
            <a:ext cx="83869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Patience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0866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7371194" y="4615934"/>
            <a:ext cx="58221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Faith</a:t>
            </a:r>
            <a:endParaRPr lang="de-DE" dirty="0">
              <a:latin typeface="Bebas Neue"/>
              <a:cs typeface="Bebas Neue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CA51824-6102-F568-913D-0673C65538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00" y="42246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4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22900" y="823044"/>
            <a:ext cx="571500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400" dirty="0">
                <a:solidFill>
                  <a:srgbClr val="18568E"/>
                </a:solidFill>
                <a:latin typeface="Bebas Neue"/>
                <a:cs typeface="Bebas Neue"/>
              </a:rPr>
              <a:t>Consensus process</a:t>
            </a:r>
            <a:endParaRPr lang="en-US" sz="88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 eaLnBrk="1" hangingPunct="1"/>
            <a:r>
              <a:rPr lang="en-US" sz="2000" dirty="0">
                <a:solidFill>
                  <a:srgbClr val="719DC5"/>
                </a:solidFill>
                <a:latin typeface="Lobster Two"/>
                <a:cs typeface="Lobster Two"/>
              </a:rPr>
              <a:t>Requires Practicing Spiritual Principles</a:t>
            </a:r>
          </a:p>
          <a:p>
            <a:pPr algn="ctr" eaLnBrk="1" hangingPunct="1"/>
            <a:endParaRPr lang="en-US" sz="2000" dirty="0">
              <a:solidFill>
                <a:srgbClr val="FFFFFF"/>
              </a:solidFill>
              <a:latin typeface="Lobster Two"/>
              <a:cs typeface="Lobster Two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09000" y="28530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839776" y="3105834"/>
            <a:ext cx="108144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rgbClr val="FFFFFF"/>
                </a:solidFill>
                <a:latin typeface="Bebas Neue"/>
                <a:cs typeface="Bebas Neue"/>
              </a:rPr>
              <a:t>O</a:t>
            </a:r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pen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mindedness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61000" y="2853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780125" y="3245668"/>
            <a:ext cx="110360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willingness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76600" y="2853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445778" y="3245668"/>
            <a:ext cx="81304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respect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33000" y="28440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585534" y="3252854"/>
            <a:ext cx="64633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trust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567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068170" y="4615934"/>
            <a:ext cx="92845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FFFF"/>
                </a:solidFill>
                <a:latin typeface="Bebas Neue"/>
                <a:cs typeface="Bebas Neue"/>
              </a:rPr>
              <a:t>G</a:t>
            </a:r>
            <a:r>
              <a:rPr lang="en-US" dirty="0" err="1">
                <a:solidFill>
                  <a:srgbClr val="FFFFFF"/>
                </a:solidFill>
                <a:latin typeface="Bebas Neue"/>
                <a:cs typeface="Bebas Neue"/>
              </a:rPr>
              <a:t>ood</a:t>
            </a:r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 will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230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2685766" y="4605600"/>
            <a:ext cx="825867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honesty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710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5727354" y="4615934"/>
            <a:ext cx="83869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Patience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0866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7371194" y="4615934"/>
            <a:ext cx="58221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Faith</a:t>
            </a:r>
            <a:endParaRPr lang="de-DE" dirty="0">
              <a:latin typeface="Bebas Neue"/>
              <a:cs typeface="Bebas Neue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CA51824-6102-F568-913D-0673C65538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00" y="42246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3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22900" y="823044"/>
            <a:ext cx="571500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400" dirty="0">
                <a:solidFill>
                  <a:srgbClr val="18568E"/>
                </a:solidFill>
                <a:latin typeface="Bebas Neue"/>
                <a:cs typeface="Bebas Neue"/>
              </a:rPr>
              <a:t>Consensus process</a:t>
            </a:r>
            <a:endParaRPr lang="en-US" sz="88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 eaLnBrk="1" hangingPunct="1"/>
            <a:r>
              <a:rPr lang="en-US" sz="2000" dirty="0">
                <a:solidFill>
                  <a:srgbClr val="719DC5"/>
                </a:solidFill>
                <a:latin typeface="Lobster Two"/>
                <a:cs typeface="Lobster Two"/>
              </a:rPr>
              <a:t>Requires Practicing Spiritual Principles</a:t>
            </a:r>
          </a:p>
          <a:p>
            <a:pPr algn="ctr" eaLnBrk="1" hangingPunct="1"/>
            <a:endParaRPr lang="en-US" sz="2000" dirty="0">
              <a:solidFill>
                <a:srgbClr val="FFFFFF"/>
              </a:solidFill>
              <a:latin typeface="Lobster Two"/>
              <a:cs typeface="Lobster Two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09000" y="2853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839776" y="3105834"/>
            <a:ext cx="108144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rgbClr val="FFFFFF"/>
                </a:solidFill>
                <a:latin typeface="Bebas Neue"/>
                <a:cs typeface="Bebas Neue"/>
              </a:rPr>
              <a:t>O</a:t>
            </a:r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pen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mindedness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61000" y="2853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780125" y="3245668"/>
            <a:ext cx="110360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willingness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76600" y="2853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445778" y="3245668"/>
            <a:ext cx="81304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respect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33000" y="28440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585534" y="3252854"/>
            <a:ext cx="64633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trust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567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068170" y="4615934"/>
            <a:ext cx="92845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FFFF"/>
                </a:solidFill>
                <a:latin typeface="Bebas Neue"/>
                <a:cs typeface="Bebas Neue"/>
              </a:rPr>
              <a:t>G</a:t>
            </a:r>
            <a:r>
              <a:rPr lang="en-US" dirty="0" err="1">
                <a:solidFill>
                  <a:srgbClr val="FFFFFF"/>
                </a:solidFill>
                <a:latin typeface="Bebas Neue"/>
                <a:cs typeface="Bebas Neue"/>
              </a:rPr>
              <a:t>ood</a:t>
            </a:r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 will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230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2685766" y="4605600"/>
            <a:ext cx="825867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honesty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710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5727354" y="4615934"/>
            <a:ext cx="83869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Patience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0866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7371194" y="4615934"/>
            <a:ext cx="58221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Faith</a:t>
            </a:r>
            <a:endParaRPr lang="de-DE" dirty="0">
              <a:latin typeface="Bebas Neue"/>
              <a:cs typeface="Bebas Neue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CA51824-6102-F568-913D-0673C65538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00" y="42246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7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22900" y="823044"/>
            <a:ext cx="571500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400" dirty="0">
                <a:solidFill>
                  <a:srgbClr val="18568E"/>
                </a:solidFill>
                <a:latin typeface="Bebas Neue"/>
                <a:cs typeface="Bebas Neue"/>
              </a:rPr>
              <a:t>Consensus process</a:t>
            </a:r>
            <a:endParaRPr lang="en-US" sz="88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 eaLnBrk="1" hangingPunct="1"/>
            <a:r>
              <a:rPr lang="en-US" sz="2000" dirty="0">
                <a:solidFill>
                  <a:srgbClr val="719DC5"/>
                </a:solidFill>
                <a:latin typeface="Lobster Two"/>
                <a:cs typeface="Lobster Two"/>
              </a:rPr>
              <a:t>Requires Practicing Spiritual Principles</a:t>
            </a:r>
          </a:p>
          <a:p>
            <a:pPr algn="ctr" eaLnBrk="1" hangingPunct="1"/>
            <a:endParaRPr lang="en-US" sz="2000" dirty="0">
              <a:solidFill>
                <a:srgbClr val="FFFFFF"/>
              </a:solidFill>
              <a:latin typeface="Lobster Two"/>
              <a:cs typeface="Lobster Two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09000" y="2853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839776" y="3105834"/>
            <a:ext cx="108144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rgbClr val="FFFFFF"/>
                </a:solidFill>
                <a:latin typeface="Bebas Neue"/>
                <a:cs typeface="Bebas Neue"/>
              </a:rPr>
              <a:t>O</a:t>
            </a:r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pen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mindedness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61000" y="2853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780125" y="3245668"/>
            <a:ext cx="110360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willingness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76600" y="2853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445778" y="3245668"/>
            <a:ext cx="81304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respect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33000" y="2844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585534" y="3252854"/>
            <a:ext cx="64633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trust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567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068170" y="4615934"/>
            <a:ext cx="92845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FFFF"/>
                </a:solidFill>
                <a:latin typeface="Bebas Neue"/>
                <a:cs typeface="Bebas Neue"/>
              </a:rPr>
              <a:t>G</a:t>
            </a:r>
            <a:r>
              <a:rPr lang="en-US" dirty="0" err="1">
                <a:solidFill>
                  <a:srgbClr val="FFFFFF"/>
                </a:solidFill>
                <a:latin typeface="Bebas Neue"/>
                <a:cs typeface="Bebas Neue"/>
              </a:rPr>
              <a:t>ood</a:t>
            </a:r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 will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230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2685766" y="4605600"/>
            <a:ext cx="825867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honesty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710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5727354" y="4615934"/>
            <a:ext cx="83869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Patience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0866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7371194" y="4615934"/>
            <a:ext cx="58221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Faith</a:t>
            </a:r>
            <a:endParaRPr lang="de-DE" dirty="0">
              <a:latin typeface="Bebas Neue"/>
              <a:cs typeface="Bebas Neue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CA51824-6102-F568-913D-0673C65538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00" y="42246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7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82CCA13A-BCFA-9318-6D6D-4E3657A78BC2}"/>
              </a:ext>
            </a:extLst>
          </p:cNvPr>
          <p:cNvSpPr/>
          <p:nvPr/>
        </p:nvSpPr>
        <p:spPr>
          <a:xfrm>
            <a:off x="3246639" y="2449096"/>
            <a:ext cx="2592000" cy="1440001"/>
          </a:xfrm>
          <a:prstGeom prst="round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F6482FEB-E546-D25A-15F9-1A107D4330CC}"/>
              </a:ext>
            </a:extLst>
          </p:cNvPr>
          <p:cNvSpPr/>
          <p:nvPr/>
        </p:nvSpPr>
        <p:spPr>
          <a:xfrm>
            <a:off x="6094316" y="2449097"/>
            <a:ext cx="2592000" cy="1440000"/>
          </a:xfrm>
          <a:prstGeom prst="round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2800" y="457199"/>
            <a:ext cx="6400007" cy="838201"/>
          </a:xfrm>
          <a:effectLst/>
        </p:spPr>
        <p:txBody>
          <a:bodyPr>
            <a:normAutofit fontScale="90000"/>
          </a:bodyPr>
          <a:lstStyle/>
          <a:p>
            <a:pPr algn="l"/>
            <a:r>
              <a:rPr lang="en-US" sz="44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  <a:t>Consensus Based Decision Making</a:t>
            </a:r>
            <a:br>
              <a:rPr lang="en-US" sz="40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</a:br>
            <a:r>
              <a:rPr lang="en-US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a method that attempts 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…</a:t>
            </a:r>
            <a:r>
              <a:rPr lang="en-US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346351" y="2541432"/>
            <a:ext cx="2252540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belief that </a:t>
            </a:r>
          </a:p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E</a:t>
            </a:r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ach person </a:t>
            </a:r>
          </a:p>
          <a:p>
            <a:pPr algn="ctr"/>
            <a:r>
              <a:rPr lang="de-DE" sz="2000" dirty="0" err="1">
                <a:latin typeface="Lobster Two"/>
                <a:cs typeface="Lobster Two"/>
              </a:rPr>
              <a:t>has</a:t>
            </a:r>
            <a:r>
              <a:rPr lang="de-DE" sz="2000" dirty="0">
                <a:latin typeface="Lobster Two"/>
                <a:cs typeface="Lobster Two"/>
              </a:rPr>
              <a:t> a </a:t>
            </a:r>
            <a:r>
              <a:rPr lang="de-DE" sz="2000" dirty="0" err="1">
                <a:latin typeface="Lobster Two"/>
                <a:cs typeface="Lobster Two"/>
              </a:rPr>
              <a:t>piece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of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the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truth</a:t>
            </a:r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696A144D-E6E5-8B52-36B7-8C8585A2CF3B}"/>
              </a:ext>
            </a:extLst>
          </p:cNvPr>
          <p:cNvSpPr/>
          <p:nvPr/>
        </p:nvSpPr>
        <p:spPr>
          <a:xfrm>
            <a:off x="398962" y="2449097"/>
            <a:ext cx="2592000" cy="1440000"/>
          </a:xfrm>
          <a:prstGeom prst="round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7E8BDD77-C579-054F-2630-C523BDFBCD45}"/>
              </a:ext>
            </a:extLst>
          </p:cNvPr>
          <p:cNvSpPr/>
          <p:nvPr/>
        </p:nvSpPr>
        <p:spPr>
          <a:xfrm>
            <a:off x="1886322" y="4122600"/>
            <a:ext cx="2592000" cy="1440000"/>
          </a:xfrm>
          <a:prstGeom prst="round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1792885" y="4242433"/>
            <a:ext cx="2729358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identify </a:t>
            </a:r>
          </a:p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G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roup</a:t>
            </a:r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 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concience</a:t>
            </a:r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000" dirty="0">
                <a:latin typeface="Lobster Two"/>
                <a:cs typeface="Lobster Two"/>
              </a:rPr>
              <a:t>not </a:t>
            </a:r>
            <a:r>
              <a:rPr lang="de-DE" sz="2000" dirty="0" err="1">
                <a:latin typeface="Lobster Two"/>
                <a:cs typeface="Lobster Two"/>
              </a:rPr>
              <a:t>winners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or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losers</a:t>
            </a:r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81AB6999-CC10-7C90-7141-EE23F6316755}"/>
              </a:ext>
            </a:extLst>
          </p:cNvPr>
          <p:cNvSpPr/>
          <p:nvPr/>
        </p:nvSpPr>
        <p:spPr>
          <a:xfrm>
            <a:off x="4724400" y="4122600"/>
            <a:ext cx="2592000" cy="1440000"/>
          </a:xfrm>
          <a:prstGeom prst="round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4542639" y="4242432"/>
            <a:ext cx="2957955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build consensus not </a:t>
            </a: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winning </a:t>
            </a:r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O</a:t>
            </a:r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r losing </a:t>
            </a:r>
          </a:p>
          <a:p>
            <a:pPr algn="ctr"/>
            <a:r>
              <a:rPr lang="de-DE" sz="2000" dirty="0">
                <a:latin typeface="Lobster Two"/>
                <a:cs typeface="Lobster Two"/>
              </a:rPr>
              <a:t>a </a:t>
            </a:r>
            <a:r>
              <a:rPr lang="de-DE" sz="2000" dirty="0" err="1">
                <a:latin typeface="Lobster Two"/>
                <a:cs typeface="Lobster Two"/>
              </a:rPr>
              <a:t>debate</a:t>
            </a:r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586470A-CDD0-5FE5-9FC6-CF64D89F1438}"/>
              </a:ext>
            </a:extLst>
          </p:cNvPr>
          <p:cNvSpPr/>
          <p:nvPr/>
        </p:nvSpPr>
        <p:spPr>
          <a:xfrm>
            <a:off x="4513278" y="1295400"/>
            <a:ext cx="363522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527566-8EE1-7916-AB2F-B38A6BF7C5A7}"/>
              </a:ext>
            </a:extLst>
          </p:cNvPr>
          <p:cNvSpPr txBox="1"/>
          <p:nvPr/>
        </p:nvSpPr>
        <p:spPr>
          <a:xfrm>
            <a:off x="3715034" y="2541432"/>
            <a:ext cx="17139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hear </a:t>
            </a: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All voices </a:t>
            </a:r>
          </a:p>
          <a:p>
            <a:pPr algn="ctr"/>
            <a:r>
              <a:rPr lang="en-US" sz="2000" dirty="0">
                <a:latin typeface="Lobster Two"/>
                <a:cs typeface="Lobster Two"/>
              </a:rPr>
              <a:t>of a service body</a:t>
            </a:r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FF16240-6758-17DC-BADA-69D96BBB5EE8}"/>
              </a:ext>
            </a:extLst>
          </p:cNvPr>
          <p:cNvSpPr txBox="1"/>
          <p:nvPr/>
        </p:nvSpPr>
        <p:spPr>
          <a:xfrm>
            <a:off x="588729" y="2572209"/>
            <a:ext cx="2212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rgbClr val="A7C3DB"/>
                </a:solidFill>
                <a:latin typeface="Lobster Two"/>
                <a:cs typeface="Lobster Two"/>
              </a:rPr>
              <a:t>t</a:t>
            </a:r>
            <a:r>
              <a:rPr lang="en-US" sz="2000" dirty="0">
                <a:solidFill>
                  <a:srgbClr val="A7C3DB"/>
                </a:solidFill>
                <a:latin typeface="Lobster Two"/>
                <a:cs typeface="Lobster Two"/>
              </a:rPr>
              <a:t>o synthesize the </a:t>
            </a:r>
          </a:p>
          <a:p>
            <a:pPr algn="ctr"/>
            <a:r>
              <a:rPr lang="en-US" sz="3200" dirty="0">
                <a:latin typeface="Bebas Neue"/>
                <a:cs typeface="Bebas Neue"/>
              </a:rPr>
              <a:t>Range of ideas </a:t>
            </a:r>
          </a:p>
          <a:p>
            <a:pPr algn="ctr"/>
            <a:r>
              <a:rPr lang="de-DE" sz="2000" dirty="0">
                <a:solidFill>
                  <a:srgbClr val="A7C3DB"/>
                </a:solidFill>
                <a:latin typeface="Lobster Two"/>
                <a:cs typeface="Lobster Two"/>
              </a:rPr>
              <a:t>not just </a:t>
            </a:r>
            <a:r>
              <a:rPr lang="de-DE" sz="2000" dirty="0" err="1">
                <a:solidFill>
                  <a:srgbClr val="A7C3DB"/>
                </a:solidFill>
                <a:latin typeface="Lobster Two"/>
                <a:cs typeface="Lobster Two"/>
              </a:rPr>
              <a:t>pros</a:t>
            </a:r>
            <a:r>
              <a:rPr lang="de-DE" sz="2000" dirty="0">
                <a:solidFill>
                  <a:srgbClr val="A7C3DB"/>
                </a:solidFill>
                <a:latin typeface="Lobster Two"/>
                <a:cs typeface="Lobster Two"/>
              </a:rPr>
              <a:t> &amp; </a:t>
            </a:r>
            <a:r>
              <a:rPr lang="de-DE" sz="2000" dirty="0" err="1">
                <a:solidFill>
                  <a:srgbClr val="A7C3DB"/>
                </a:solidFill>
                <a:latin typeface="Lobster Two"/>
                <a:cs typeface="Lobster Two"/>
              </a:rPr>
              <a:t>cons</a:t>
            </a:r>
            <a:endParaRPr lang="de-DE" sz="2000" dirty="0">
              <a:solidFill>
                <a:srgbClr val="A7C3DB"/>
              </a:solidFill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347425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22900" y="823044"/>
            <a:ext cx="571500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400" dirty="0">
                <a:solidFill>
                  <a:srgbClr val="18568E"/>
                </a:solidFill>
                <a:latin typeface="Bebas Neue"/>
                <a:cs typeface="Bebas Neue"/>
              </a:rPr>
              <a:t>Consensus process</a:t>
            </a:r>
            <a:endParaRPr lang="en-US" sz="88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 eaLnBrk="1" hangingPunct="1"/>
            <a:r>
              <a:rPr lang="en-US" sz="2000" dirty="0">
                <a:solidFill>
                  <a:srgbClr val="719DC5"/>
                </a:solidFill>
                <a:latin typeface="Lobster Two"/>
                <a:cs typeface="Lobster Two"/>
              </a:rPr>
              <a:t>Requires Practicing Spiritual Principles</a:t>
            </a:r>
          </a:p>
          <a:p>
            <a:pPr algn="ctr" eaLnBrk="1" hangingPunct="1"/>
            <a:endParaRPr lang="en-US" sz="2000" dirty="0">
              <a:solidFill>
                <a:srgbClr val="FFFFFF"/>
              </a:solidFill>
              <a:latin typeface="Lobster Two"/>
              <a:cs typeface="Lobster Two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09000" y="2853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839776" y="3105834"/>
            <a:ext cx="108144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rgbClr val="FFFFFF"/>
                </a:solidFill>
                <a:latin typeface="Bebas Neue"/>
                <a:cs typeface="Bebas Neue"/>
              </a:rPr>
              <a:t>O</a:t>
            </a:r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pen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mindedness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61000" y="2853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780125" y="3245668"/>
            <a:ext cx="110360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willingness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76600" y="2853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445778" y="3245668"/>
            <a:ext cx="81304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respect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33000" y="2844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585534" y="3252854"/>
            <a:ext cx="64633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trust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56700" y="42246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068170" y="4615934"/>
            <a:ext cx="92845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FFFF"/>
                </a:solidFill>
                <a:latin typeface="Bebas Neue"/>
                <a:cs typeface="Bebas Neue"/>
              </a:rPr>
              <a:t>G</a:t>
            </a:r>
            <a:r>
              <a:rPr lang="en-US" dirty="0" err="1">
                <a:solidFill>
                  <a:srgbClr val="FFFFFF"/>
                </a:solidFill>
                <a:latin typeface="Bebas Neue"/>
                <a:cs typeface="Bebas Neue"/>
              </a:rPr>
              <a:t>ood</a:t>
            </a:r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 will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230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2685766" y="4605600"/>
            <a:ext cx="825867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honesty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710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5727354" y="4615934"/>
            <a:ext cx="83869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Patience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0866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7371194" y="4615934"/>
            <a:ext cx="58221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Faith</a:t>
            </a:r>
            <a:endParaRPr lang="de-DE" dirty="0">
              <a:latin typeface="Bebas Neue"/>
              <a:cs typeface="Bebas Neue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CA51824-6102-F568-913D-0673C65538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00" y="42246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22900" y="823044"/>
            <a:ext cx="571500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400" dirty="0">
                <a:solidFill>
                  <a:srgbClr val="18568E"/>
                </a:solidFill>
                <a:latin typeface="Bebas Neue"/>
                <a:cs typeface="Bebas Neue"/>
              </a:rPr>
              <a:t>Consensus process</a:t>
            </a:r>
            <a:endParaRPr lang="en-US" sz="88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 eaLnBrk="1" hangingPunct="1"/>
            <a:r>
              <a:rPr lang="en-US" sz="2000" dirty="0">
                <a:solidFill>
                  <a:srgbClr val="719DC5"/>
                </a:solidFill>
                <a:latin typeface="Lobster Two"/>
                <a:cs typeface="Lobster Two"/>
              </a:rPr>
              <a:t>Requires Practicing Spiritual Principles</a:t>
            </a:r>
          </a:p>
          <a:p>
            <a:pPr algn="ctr" eaLnBrk="1" hangingPunct="1"/>
            <a:endParaRPr lang="en-US" sz="2000" dirty="0">
              <a:solidFill>
                <a:srgbClr val="FFFFFF"/>
              </a:solidFill>
              <a:latin typeface="Lobster Two"/>
              <a:cs typeface="Lobster Two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09000" y="2853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839776" y="3105834"/>
            <a:ext cx="108144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rgbClr val="FFFFFF"/>
                </a:solidFill>
                <a:latin typeface="Bebas Neue"/>
                <a:cs typeface="Bebas Neue"/>
              </a:rPr>
              <a:t>O</a:t>
            </a:r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pen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mindedness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61000" y="2853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780125" y="3245668"/>
            <a:ext cx="110360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willingness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76600" y="2853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445778" y="3245668"/>
            <a:ext cx="81304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respect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33000" y="2844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585534" y="3252854"/>
            <a:ext cx="64633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trust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56700" y="42246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068170" y="4615934"/>
            <a:ext cx="92845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FFFF"/>
                </a:solidFill>
                <a:latin typeface="Bebas Neue"/>
                <a:cs typeface="Bebas Neue"/>
              </a:rPr>
              <a:t>G</a:t>
            </a:r>
            <a:r>
              <a:rPr lang="en-US" dirty="0" err="1">
                <a:solidFill>
                  <a:srgbClr val="FFFFFF"/>
                </a:solidFill>
                <a:latin typeface="Bebas Neue"/>
                <a:cs typeface="Bebas Neue"/>
              </a:rPr>
              <a:t>ood</a:t>
            </a:r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 will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23000" y="42246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2685766" y="4605600"/>
            <a:ext cx="825867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honesty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710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5727354" y="4615934"/>
            <a:ext cx="83869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Patience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0866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7371194" y="4615934"/>
            <a:ext cx="58221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Faith</a:t>
            </a:r>
            <a:endParaRPr lang="de-DE" dirty="0">
              <a:latin typeface="Bebas Neue"/>
              <a:cs typeface="Bebas Neue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CA51824-6102-F568-913D-0673C65538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00" y="42246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22900" y="823044"/>
            <a:ext cx="571500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400" dirty="0">
                <a:solidFill>
                  <a:srgbClr val="18568E"/>
                </a:solidFill>
                <a:latin typeface="Bebas Neue"/>
                <a:cs typeface="Bebas Neue"/>
              </a:rPr>
              <a:t>Consensus process</a:t>
            </a:r>
            <a:endParaRPr lang="en-US" sz="88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 eaLnBrk="1" hangingPunct="1"/>
            <a:r>
              <a:rPr lang="en-US" sz="2000" dirty="0">
                <a:solidFill>
                  <a:srgbClr val="719DC5"/>
                </a:solidFill>
                <a:latin typeface="Lobster Two"/>
                <a:cs typeface="Lobster Two"/>
              </a:rPr>
              <a:t>Requires Practicing Spiritual Principles</a:t>
            </a:r>
          </a:p>
          <a:p>
            <a:pPr algn="ctr" eaLnBrk="1" hangingPunct="1"/>
            <a:endParaRPr lang="en-US" sz="2000" dirty="0">
              <a:solidFill>
                <a:srgbClr val="FFFFFF"/>
              </a:solidFill>
              <a:latin typeface="Lobster Two"/>
              <a:cs typeface="Lobster Two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09000" y="2853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839776" y="3105834"/>
            <a:ext cx="108144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rgbClr val="FFFFFF"/>
                </a:solidFill>
                <a:latin typeface="Bebas Neue"/>
                <a:cs typeface="Bebas Neue"/>
              </a:rPr>
              <a:t>O</a:t>
            </a:r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pen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mindedness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61000" y="2853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780125" y="3245668"/>
            <a:ext cx="110360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willingness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76600" y="2853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445778" y="3245668"/>
            <a:ext cx="81304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respect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33000" y="2844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585534" y="3252854"/>
            <a:ext cx="64633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trust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56700" y="42246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068170" y="4615934"/>
            <a:ext cx="92845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FFFF"/>
                </a:solidFill>
                <a:latin typeface="Bebas Neue"/>
                <a:cs typeface="Bebas Neue"/>
              </a:rPr>
              <a:t>G</a:t>
            </a:r>
            <a:r>
              <a:rPr lang="en-US" dirty="0" err="1">
                <a:solidFill>
                  <a:srgbClr val="FFFFFF"/>
                </a:solidFill>
                <a:latin typeface="Bebas Neue"/>
                <a:cs typeface="Bebas Neue"/>
              </a:rPr>
              <a:t>ood</a:t>
            </a:r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 will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23000" y="42246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2685766" y="4605600"/>
            <a:ext cx="825867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honesty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71000" y="42246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5727354" y="4615934"/>
            <a:ext cx="83869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Patience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086600" y="4224600"/>
            <a:ext cx="1151400" cy="1152000"/>
          </a:xfrm>
          <a:prstGeom prst="ellipse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7371194" y="4615934"/>
            <a:ext cx="58221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Faith</a:t>
            </a:r>
            <a:endParaRPr lang="de-DE" dirty="0">
              <a:latin typeface="Bebas Neue"/>
              <a:cs typeface="Bebas Neue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CA51824-6102-F568-913D-0673C65538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00" y="42246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8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22900" y="823044"/>
            <a:ext cx="571500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400" dirty="0">
                <a:solidFill>
                  <a:srgbClr val="18568E"/>
                </a:solidFill>
                <a:latin typeface="Bebas Neue"/>
                <a:cs typeface="Bebas Neue"/>
              </a:rPr>
              <a:t>Consensus process</a:t>
            </a:r>
            <a:endParaRPr lang="en-US" sz="8800" dirty="0">
              <a:solidFill>
                <a:srgbClr val="18568E"/>
              </a:solidFill>
              <a:latin typeface="Bebas Neue"/>
              <a:cs typeface="Bebas Neue"/>
            </a:endParaRPr>
          </a:p>
          <a:p>
            <a:pPr algn="ctr" eaLnBrk="1" hangingPunct="1"/>
            <a:r>
              <a:rPr lang="en-US" sz="2000" dirty="0">
                <a:solidFill>
                  <a:srgbClr val="719DC5"/>
                </a:solidFill>
                <a:latin typeface="Lobster Two"/>
                <a:cs typeface="Lobster Two"/>
              </a:rPr>
              <a:t>Requires Practicing Spiritual Principles</a:t>
            </a:r>
          </a:p>
          <a:p>
            <a:pPr algn="ctr" eaLnBrk="1" hangingPunct="1"/>
            <a:endParaRPr lang="en-US" sz="2000" dirty="0">
              <a:solidFill>
                <a:srgbClr val="FFFFFF"/>
              </a:solidFill>
              <a:latin typeface="Lobster Two"/>
              <a:cs typeface="Lobster Two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09000" y="2853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839776" y="3105834"/>
            <a:ext cx="108144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rgbClr val="FFFFFF"/>
                </a:solidFill>
                <a:latin typeface="Bebas Neue"/>
                <a:cs typeface="Bebas Neue"/>
              </a:rPr>
              <a:t>O</a:t>
            </a:r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pen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mindedness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61000" y="2853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780125" y="3245668"/>
            <a:ext cx="110360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willingness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76600" y="2853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445778" y="3245668"/>
            <a:ext cx="81304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respect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33000" y="28440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585534" y="3252854"/>
            <a:ext cx="64633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trust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56700" y="42246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068170" y="4615934"/>
            <a:ext cx="92845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FFFF"/>
                </a:solidFill>
                <a:latin typeface="Bebas Neue"/>
                <a:cs typeface="Bebas Neue"/>
              </a:rPr>
              <a:t>G</a:t>
            </a:r>
            <a:r>
              <a:rPr lang="en-US" dirty="0" err="1">
                <a:solidFill>
                  <a:srgbClr val="FFFFFF"/>
                </a:solidFill>
                <a:latin typeface="Bebas Neue"/>
                <a:cs typeface="Bebas Neue"/>
              </a:rPr>
              <a:t>ood</a:t>
            </a:r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 will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23000" y="42246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2685766" y="4605600"/>
            <a:ext cx="825867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honesty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71000" y="42246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5727354" y="4615934"/>
            <a:ext cx="83869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Patience</a:t>
            </a:r>
            <a:endParaRPr lang="de-DE" dirty="0">
              <a:latin typeface="Bebas Neue"/>
              <a:cs typeface="Bebas Neue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086600" y="4224600"/>
            <a:ext cx="1151400" cy="1152000"/>
          </a:xfrm>
          <a:prstGeom prst="ellipse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7371194" y="4615934"/>
            <a:ext cx="58221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ebas Neue"/>
                <a:cs typeface="Bebas Neue"/>
              </a:rPr>
              <a:t>Faith</a:t>
            </a:r>
            <a:endParaRPr lang="de-DE" dirty="0">
              <a:latin typeface="Bebas Neue"/>
              <a:cs typeface="Bebas Neue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CA51824-6102-F568-913D-0673C65538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00" y="42246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4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95300" y="1782395"/>
            <a:ext cx="8153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30000"/>
              </a:spcBef>
              <a:buClr>
                <a:srgbClr val="53962A"/>
              </a:buClr>
            </a:pPr>
            <a:r>
              <a:rPr lang="en-US" sz="3200" dirty="0">
                <a:solidFill>
                  <a:srgbClr val="719DC5"/>
                </a:solidFill>
                <a:latin typeface="Lobster Two"/>
                <a:cs typeface="Lobster Two"/>
              </a:rPr>
              <a:t>Some say Consensus is a process that </a:t>
            </a:r>
            <a:br>
              <a:rPr lang="en-US" sz="2000" dirty="0">
                <a:latin typeface="Bebas Neue"/>
                <a:cs typeface="Bebas Neue"/>
              </a:rPr>
            </a:br>
            <a:r>
              <a:rPr lang="en-US" sz="7200" dirty="0">
                <a:solidFill>
                  <a:srgbClr val="18568E"/>
                </a:solidFill>
                <a:latin typeface="Bebas Neue"/>
                <a:cs typeface="Bebas Neue"/>
              </a:rPr>
              <a:t>makes it easier for participants </a:t>
            </a:r>
            <a:br>
              <a:rPr lang="en-US" sz="2800" dirty="0">
                <a:solidFill>
                  <a:srgbClr val="E86B27"/>
                </a:solidFill>
                <a:latin typeface="Bebas Neue"/>
                <a:cs typeface="Bebas Neue"/>
              </a:rPr>
            </a:br>
            <a:r>
              <a:rPr lang="en-US" sz="3200" dirty="0">
                <a:solidFill>
                  <a:srgbClr val="719DC5"/>
                </a:solidFill>
                <a:latin typeface="Lobster Two"/>
                <a:cs typeface="Lobster Two"/>
              </a:rPr>
              <a:t>and harder for the facilitator</a:t>
            </a:r>
            <a:endParaRPr lang="de-DE" sz="32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26248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95300" y="2582614"/>
            <a:ext cx="8153400" cy="16927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Bef>
                <a:spcPct val="30000"/>
              </a:spcBef>
              <a:buClr>
                <a:srgbClr val="53962A"/>
              </a:buClr>
            </a:pPr>
            <a:r>
              <a:rPr lang="en-US" sz="3200" dirty="0">
                <a:solidFill>
                  <a:srgbClr val="719DC5"/>
                </a:solidFill>
                <a:latin typeface="Lobster Two"/>
                <a:cs typeface="Lobster Two"/>
              </a:rPr>
              <a:t>Many Thanks </a:t>
            </a:r>
            <a:br>
              <a:rPr lang="en-US" sz="2000" dirty="0">
                <a:latin typeface="Bebas Neue"/>
                <a:cs typeface="Bebas Neue"/>
              </a:rPr>
            </a:br>
            <a:r>
              <a:rPr lang="en-US" sz="7200" dirty="0">
                <a:solidFill>
                  <a:srgbClr val="18568E"/>
                </a:solidFill>
                <a:latin typeface="Bebas Neue"/>
                <a:cs typeface="Bebas Neue"/>
              </a:rPr>
              <a:t>for your attention</a:t>
            </a:r>
            <a:endParaRPr lang="de-DE" sz="3200" dirty="0">
              <a:solidFill>
                <a:srgbClr val="18568E"/>
              </a:solidFill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225608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2500" y="1967061"/>
            <a:ext cx="7239000" cy="267765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19DC5"/>
                </a:solidFill>
                <a:latin typeface="Lobster Two"/>
                <a:cs typeface="Lobster Two"/>
              </a:rPr>
              <a:t>© Copyright 2024 by Narcotics Anonymous</a:t>
            </a:r>
          </a:p>
          <a:p>
            <a:pPr algn="ctr"/>
            <a:r>
              <a:rPr lang="en-US" sz="3200" dirty="0">
                <a:solidFill>
                  <a:srgbClr val="719DC5"/>
                </a:solidFill>
                <a:latin typeface="Lobster Two"/>
                <a:cs typeface="Lobster Two"/>
              </a:rPr>
              <a:t>European Delegates Meeting</a:t>
            </a:r>
          </a:p>
          <a:p>
            <a:pPr algn="ctr"/>
            <a:r>
              <a:rPr lang="en-US" sz="7200" dirty="0">
                <a:solidFill>
                  <a:srgbClr val="18568E"/>
                </a:solidFill>
                <a:latin typeface="Bebas Neue"/>
                <a:cs typeface="Bebas Neue"/>
              </a:rPr>
              <a:t>www.edmna.org</a:t>
            </a:r>
          </a:p>
          <a:p>
            <a:pPr algn="ctr"/>
            <a:r>
              <a:rPr lang="en-US" sz="3200" dirty="0" err="1">
                <a:solidFill>
                  <a:srgbClr val="719DC5"/>
                </a:solidFill>
                <a:latin typeface="Lobster Two"/>
                <a:cs typeface="Lobster Two"/>
              </a:rPr>
              <a:t>contact@edmna.org</a:t>
            </a:r>
            <a:endParaRPr lang="en-US" sz="3200" dirty="0">
              <a:solidFill>
                <a:srgbClr val="719DC5"/>
              </a:solidFill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273528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82CCA13A-BCFA-9318-6D6D-4E3657A78BC2}"/>
              </a:ext>
            </a:extLst>
          </p:cNvPr>
          <p:cNvSpPr/>
          <p:nvPr/>
        </p:nvSpPr>
        <p:spPr>
          <a:xfrm>
            <a:off x="3246639" y="2449096"/>
            <a:ext cx="2592000" cy="1440001"/>
          </a:xfrm>
          <a:prstGeom prst="round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F6482FEB-E546-D25A-15F9-1A107D4330CC}"/>
              </a:ext>
            </a:extLst>
          </p:cNvPr>
          <p:cNvSpPr/>
          <p:nvPr/>
        </p:nvSpPr>
        <p:spPr>
          <a:xfrm>
            <a:off x="6094316" y="2449097"/>
            <a:ext cx="2592000" cy="1440000"/>
          </a:xfrm>
          <a:prstGeom prst="round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2800" y="457199"/>
            <a:ext cx="6400007" cy="838201"/>
          </a:xfrm>
          <a:effectLst/>
        </p:spPr>
        <p:txBody>
          <a:bodyPr>
            <a:normAutofit fontScale="90000"/>
          </a:bodyPr>
          <a:lstStyle/>
          <a:p>
            <a:pPr algn="l"/>
            <a:r>
              <a:rPr lang="en-US" sz="44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  <a:t>Consensus Based Decision Making</a:t>
            </a:r>
            <a:br>
              <a:rPr lang="en-US" sz="40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</a:br>
            <a:r>
              <a:rPr lang="en-US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a method that attempts 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…</a:t>
            </a:r>
            <a:r>
              <a:rPr lang="en-US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346351" y="2541432"/>
            <a:ext cx="2252540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belief that </a:t>
            </a:r>
          </a:p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E</a:t>
            </a:r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ach person </a:t>
            </a:r>
          </a:p>
          <a:p>
            <a:pPr algn="ctr"/>
            <a:r>
              <a:rPr lang="de-DE" sz="2000" dirty="0" err="1">
                <a:latin typeface="Lobster Two"/>
                <a:cs typeface="Lobster Two"/>
              </a:rPr>
              <a:t>has</a:t>
            </a:r>
            <a:r>
              <a:rPr lang="de-DE" sz="2000" dirty="0">
                <a:latin typeface="Lobster Two"/>
                <a:cs typeface="Lobster Two"/>
              </a:rPr>
              <a:t> a </a:t>
            </a:r>
            <a:r>
              <a:rPr lang="de-DE" sz="2000" dirty="0" err="1">
                <a:latin typeface="Lobster Two"/>
                <a:cs typeface="Lobster Two"/>
              </a:rPr>
              <a:t>piece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of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the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truth</a:t>
            </a:r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696A144D-E6E5-8B52-36B7-8C8585A2CF3B}"/>
              </a:ext>
            </a:extLst>
          </p:cNvPr>
          <p:cNvSpPr/>
          <p:nvPr/>
        </p:nvSpPr>
        <p:spPr>
          <a:xfrm>
            <a:off x="398962" y="2449097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7E8BDD77-C579-054F-2630-C523BDFBCD45}"/>
              </a:ext>
            </a:extLst>
          </p:cNvPr>
          <p:cNvSpPr/>
          <p:nvPr/>
        </p:nvSpPr>
        <p:spPr>
          <a:xfrm>
            <a:off x="1886322" y="4122600"/>
            <a:ext cx="2592000" cy="1440000"/>
          </a:xfrm>
          <a:prstGeom prst="round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1792885" y="4242433"/>
            <a:ext cx="2729358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identify </a:t>
            </a:r>
          </a:p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G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roup</a:t>
            </a:r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 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concience</a:t>
            </a:r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000" dirty="0">
                <a:latin typeface="Lobster Two"/>
                <a:cs typeface="Lobster Two"/>
              </a:rPr>
              <a:t>not </a:t>
            </a:r>
            <a:r>
              <a:rPr lang="de-DE" sz="2000" dirty="0" err="1">
                <a:latin typeface="Lobster Two"/>
                <a:cs typeface="Lobster Two"/>
              </a:rPr>
              <a:t>winners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or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losers</a:t>
            </a:r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81AB6999-CC10-7C90-7141-EE23F6316755}"/>
              </a:ext>
            </a:extLst>
          </p:cNvPr>
          <p:cNvSpPr/>
          <p:nvPr/>
        </p:nvSpPr>
        <p:spPr>
          <a:xfrm>
            <a:off x="4724400" y="4122600"/>
            <a:ext cx="2592000" cy="1440000"/>
          </a:xfrm>
          <a:prstGeom prst="round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4542639" y="4242432"/>
            <a:ext cx="2957955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build consensus not </a:t>
            </a: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winning </a:t>
            </a:r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O</a:t>
            </a:r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r losing </a:t>
            </a:r>
          </a:p>
          <a:p>
            <a:pPr algn="ctr"/>
            <a:r>
              <a:rPr lang="de-DE" sz="2000" dirty="0">
                <a:latin typeface="Lobster Two"/>
                <a:cs typeface="Lobster Two"/>
              </a:rPr>
              <a:t>a </a:t>
            </a:r>
            <a:r>
              <a:rPr lang="de-DE" sz="2000" dirty="0" err="1">
                <a:latin typeface="Lobster Two"/>
                <a:cs typeface="Lobster Two"/>
              </a:rPr>
              <a:t>debate</a:t>
            </a:r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586470A-CDD0-5FE5-9FC6-CF64D89F1438}"/>
              </a:ext>
            </a:extLst>
          </p:cNvPr>
          <p:cNvSpPr/>
          <p:nvPr/>
        </p:nvSpPr>
        <p:spPr>
          <a:xfrm>
            <a:off x="4513278" y="1295400"/>
            <a:ext cx="363522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527566-8EE1-7916-AB2F-B38A6BF7C5A7}"/>
              </a:ext>
            </a:extLst>
          </p:cNvPr>
          <p:cNvSpPr txBox="1"/>
          <p:nvPr/>
        </p:nvSpPr>
        <p:spPr>
          <a:xfrm>
            <a:off x="3715034" y="2541432"/>
            <a:ext cx="17139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rgbClr val="A7C3DB"/>
                </a:solidFill>
                <a:latin typeface="Lobster Two"/>
                <a:cs typeface="Lobster Two"/>
              </a:rPr>
              <a:t>t</a:t>
            </a:r>
            <a:r>
              <a:rPr lang="en-US" sz="2000" dirty="0">
                <a:solidFill>
                  <a:srgbClr val="A7C3DB"/>
                </a:solidFill>
                <a:latin typeface="Lobster Two"/>
                <a:cs typeface="Lobster Two"/>
              </a:rPr>
              <a:t>o hear </a:t>
            </a:r>
          </a:p>
          <a:p>
            <a:pPr algn="ctr"/>
            <a:r>
              <a:rPr lang="en-US" sz="3200" dirty="0">
                <a:latin typeface="Bebas Neue"/>
                <a:cs typeface="Bebas Neue"/>
              </a:rPr>
              <a:t>All voices </a:t>
            </a:r>
          </a:p>
          <a:p>
            <a:pPr algn="ctr"/>
            <a:r>
              <a:rPr lang="en-US" sz="2000" dirty="0">
                <a:solidFill>
                  <a:srgbClr val="A7C3DB"/>
                </a:solidFill>
                <a:latin typeface="Lobster Two"/>
                <a:cs typeface="Lobster Two"/>
              </a:rPr>
              <a:t>of a service body</a:t>
            </a:r>
            <a:endParaRPr lang="de-DE" sz="2000" dirty="0">
              <a:solidFill>
                <a:srgbClr val="A7C3DB"/>
              </a:solidFill>
              <a:latin typeface="Lobster Two"/>
              <a:cs typeface="Lobster Two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FF16240-6758-17DC-BADA-69D96BBB5EE8}"/>
              </a:ext>
            </a:extLst>
          </p:cNvPr>
          <p:cNvSpPr txBox="1"/>
          <p:nvPr/>
        </p:nvSpPr>
        <p:spPr>
          <a:xfrm>
            <a:off x="588729" y="2572209"/>
            <a:ext cx="2212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synthesize the </a:t>
            </a: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Range of ideas </a:t>
            </a:r>
          </a:p>
          <a:p>
            <a:pPr algn="ctr"/>
            <a:r>
              <a:rPr lang="de-DE" sz="2000" dirty="0">
                <a:latin typeface="Lobster Two"/>
                <a:cs typeface="Lobster Two"/>
              </a:rPr>
              <a:t>not just </a:t>
            </a:r>
            <a:r>
              <a:rPr lang="de-DE" sz="2000" dirty="0" err="1">
                <a:latin typeface="Lobster Two"/>
                <a:cs typeface="Lobster Two"/>
              </a:rPr>
              <a:t>pros</a:t>
            </a:r>
            <a:r>
              <a:rPr lang="de-DE" sz="2000" dirty="0">
                <a:latin typeface="Lobster Two"/>
                <a:cs typeface="Lobster Two"/>
              </a:rPr>
              <a:t> &amp; </a:t>
            </a:r>
            <a:r>
              <a:rPr lang="de-DE" sz="2000" dirty="0" err="1">
                <a:latin typeface="Lobster Two"/>
                <a:cs typeface="Lobster Two"/>
              </a:rPr>
              <a:t>cons</a:t>
            </a:r>
            <a:endParaRPr lang="de-DE" sz="2000" dirty="0"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67513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82CCA13A-BCFA-9318-6D6D-4E3657A78BC2}"/>
              </a:ext>
            </a:extLst>
          </p:cNvPr>
          <p:cNvSpPr/>
          <p:nvPr/>
        </p:nvSpPr>
        <p:spPr>
          <a:xfrm>
            <a:off x="3246639" y="2449096"/>
            <a:ext cx="2592000" cy="1440001"/>
          </a:xfrm>
          <a:prstGeom prst="round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F6482FEB-E546-D25A-15F9-1A107D4330CC}"/>
              </a:ext>
            </a:extLst>
          </p:cNvPr>
          <p:cNvSpPr/>
          <p:nvPr/>
        </p:nvSpPr>
        <p:spPr>
          <a:xfrm>
            <a:off x="6094316" y="2449097"/>
            <a:ext cx="2592000" cy="1440000"/>
          </a:xfrm>
          <a:prstGeom prst="round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2800" y="457199"/>
            <a:ext cx="6400007" cy="838201"/>
          </a:xfrm>
          <a:effectLst/>
        </p:spPr>
        <p:txBody>
          <a:bodyPr>
            <a:normAutofit fontScale="90000"/>
          </a:bodyPr>
          <a:lstStyle/>
          <a:p>
            <a:pPr algn="l"/>
            <a:r>
              <a:rPr lang="en-US" sz="44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  <a:t>Consensus Based Decision Making</a:t>
            </a:r>
            <a:br>
              <a:rPr lang="en-US" sz="40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</a:br>
            <a:r>
              <a:rPr lang="en-US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a method that attempts 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…</a:t>
            </a:r>
            <a:r>
              <a:rPr lang="en-US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346351" y="2541432"/>
            <a:ext cx="2252540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rgbClr val="A7C3DB"/>
                </a:solidFill>
                <a:latin typeface="Lobster Two"/>
                <a:cs typeface="Lobster Two"/>
              </a:rPr>
              <a:t>t</a:t>
            </a:r>
            <a:r>
              <a:rPr lang="en-US" sz="2000" dirty="0">
                <a:solidFill>
                  <a:srgbClr val="A7C3DB"/>
                </a:solidFill>
                <a:latin typeface="Lobster Two"/>
                <a:cs typeface="Lobster Two"/>
              </a:rPr>
              <a:t>o belief that </a:t>
            </a:r>
          </a:p>
          <a:p>
            <a:pPr algn="ctr"/>
            <a:r>
              <a:rPr lang="de-DE" sz="3200" dirty="0">
                <a:latin typeface="Bebas Neue"/>
                <a:cs typeface="Bebas Neue"/>
              </a:rPr>
              <a:t>E</a:t>
            </a:r>
            <a:r>
              <a:rPr lang="en-US" sz="3200" dirty="0">
                <a:latin typeface="Bebas Neue"/>
                <a:cs typeface="Bebas Neue"/>
              </a:rPr>
              <a:t>ach person </a:t>
            </a:r>
          </a:p>
          <a:p>
            <a:pPr algn="ctr"/>
            <a:r>
              <a:rPr lang="de-DE" sz="2000" dirty="0" err="1">
                <a:solidFill>
                  <a:srgbClr val="A7C3DB"/>
                </a:solidFill>
                <a:latin typeface="Lobster Two"/>
                <a:cs typeface="Lobster Two"/>
              </a:rPr>
              <a:t>has</a:t>
            </a:r>
            <a:r>
              <a:rPr lang="de-DE" sz="2000" dirty="0">
                <a:solidFill>
                  <a:srgbClr val="A7C3DB"/>
                </a:solidFill>
                <a:latin typeface="Lobster Two"/>
                <a:cs typeface="Lobster Two"/>
              </a:rPr>
              <a:t> a </a:t>
            </a:r>
            <a:r>
              <a:rPr lang="de-DE" sz="2000" dirty="0" err="1">
                <a:solidFill>
                  <a:srgbClr val="A7C3DB"/>
                </a:solidFill>
                <a:latin typeface="Lobster Two"/>
                <a:cs typeface="Lobster Two"/>
              </a:rPr>
              <a:t>piece</a:t>
            </a:r>
            <a:r>
              <a:rPr lang="de-DE" sz="2000" dirty="0">
                <a:solidFill>
                  <a:srgbClr val="A7C3DB"/>
                </a:solidFill>
                <a:latin typeface="Lobster Two"/>
                <a:cs typeface="Lobster Two"/>
              </a:rPr>
              <a:t> </a:t>
            </a:r>
            <a:r>
              <a:rPr lang="de-DE" sz="2000" dirty="0" err="1">
                <a:solidFill>
                  <a:srgbClr val="A7C3DB"/>
                </a:solidFill>
                <a:latin typeface="Lobster Two"/>
                <a:cs typeface="Lobster Two"/>
              </a:rPr>
              <a:t>of</a:t>
            </a:r>
            <a:r>
              <a:rPr lang="de-DE" sz="2000" dirty="0">
                <a:solidFill>
                  <a:srgbClr val="A7C3DB"/>
                </a:solidFill>
                <a:latin typeface="Lobster Two"/>
                <a:cs typeface="Lobster Two"/>
              </a:rPr>
              <a:t> </a:t>
            </a:r>
            <a:r>
              <a:rPr lang="de-DE" sz="2000" dirty="0" err="1">
                <a:solidFill>
                  <a:srgbClr val="A7C3DB"/>
                </a:solidFill>
                <a:latin typeface="Lobster Two"/>
                <a:cs typeface="Lobster Two"/>
              </a:rPr>
              <a:t>the</a:t>
            </a:r>
            <a:r>
              <a:rPr lang="de-DE" sz="2000" dirty="0">
                <a:solidFill>
                  <a:srgbClr val="A7C3DB"/>
                </a:solidFill>
                <a:latin typeface="Lobster Two"/>
                <a:cs typeface="Lobster Two"/>
              </a:rPr>
              <a:t> </a:t>
            </a:r>
            <a:r>
              <a:rPr lang="de-DE" sz="2000" dirty="0" err="1">
                <a:solidFill>
                  <a:srgbClr val="A7C3DB"/>
                </a:solidFill>
                <a:latin typeface="Lobster Two"/>
                <a:cs typeface="Lobster Two"/>
              </a:rPr>
              <a:t>truth</a:t>
            </a:r>
            <a:endParaRPr lang="de-DE" sz="2000" dirty="0">
              <a:solidFill>
                <a:srgbClr val="A7C3DB"/>
              </a:solidFill>
              <a:latin typeface="Lobster Two"/>
              <a:cs typeface="Lobster Two"/>
            </a:endParaRP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696A144D-E6E5-8B52-36B7-8C8585A2CF3B}"/>
              </a:ext>
            </a:extLst>
          </p:cNvPr>
          <p:cNvSpPr/>
          <p:nvPr/>
        </p:nvSpPr>
        <p:spPr>
          <a:xfrm>
            <a:off x="398962" y="2449097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7E8BDD77-C579-054F-2630-C523BDFBCD45}"/>
              </a:ext>
            </a:extLst>
          </p:cNvPr>
          <p:cNvSpPr/>
          <p:nvPr/>
        </p:nvSpPr>
        <p:spPr>
          <a:xfrm>
            <a:off x="1886322" y="4122600"/>
            <a:ext cx="2592000" cy="1440000"/>
          </a:xfrm>
          <a:prstGeom prst="round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1792885" y="4242433"/>
            <a:ext cx="2729358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identify </a:t>
            </a:r>
          </a:p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G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roup</a:t>
            </a:r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 </a:t>
            </a:r>
            <a:r>
              <a:rPr lang="en-US" sz="3200" dirty="0" err="1">
                <a:solidFill>
                  <a:srgbClr val="18568E"/>
                </a:solidFill>
                <a:latin typeface="Bebas Neue"/>
                <a:cs typeface="Bebas Neue"/>
              </a:rPr>
              <a:t>concience</a:t>
            </a:r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000" dirty="0">
                <a:latin typeface="Lobster Two"/>
                <a:cs typeface="Lobster Two"/>
              </a:rPr>
              <a:t>not </a:t>
            </a:r>
            <a:r>
              <a:rPr lang="de-DE" sz="2000" dirty="0" err="1">
                <a:latin typeface="Lobster Two"/>
                <a:cs typeface="Lobster Two"/>
              </a:rPr>
              <a:t>winners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or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losers</a:t>
            </a:r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81AB6999-CC10-7C90-7141-EE23F6316755}"/>
              </a:ext>
            </a:extLst>
          </p:cNvPr>
          <p:cNvSpPr/>
          <p:nvPr/>
        </p:nvSpPr>
        <p:spPr>
          <a:xfrm>
            <a:off x="4724400" y="4122600"/>
            <a:ext cx="2592000" cy="1440000"/>
          </a:xfrm>
          <a:prstGeom prst="round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4542639" y="4242432"/>
            <a:ext cx="2957955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build consensus not </a:t>
            </a: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winning </a:t>
            </a:r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O</a:t>
            </a:r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r losing </a:t>
            </a:r>
          </a:p>
          <a:p>
            <a:pPr algn="ctr"/>
            <a:r>
              <a:rPr lang="de-DE" sz="2000" dirty="0">
                <a:latin typeface="Lobster Two"/>
                <a:cs typeface="Lobster Two"/>
              </a:rPr>
              <a:t>a </a:t>
            </a:r>
            <a:r>
              <a:rPr lang="de-DE" sz="2000" dirty="0" err="1">
                <a:latin typeface="Lobster Two"/>
                <a:cs typeface="Lobster Two"/>
              </a:rPr>
              <a:t>debate</a:t>
            </a:r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586470A-CDD0-5FE5-9FC6-CF64D89F1438}"/>
              </a:ext>
            </a:extLst>
          </p:cNvPr>
          <p:cNvSpPr/>
          <p:nvPr/>
        </p:nvSpPr>
        <p:spPr>
          <a:xfrm>
            <a:off x="4513278" y="1295400"/>
            <a:ext cx="363522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527566-8EE1-7916-AB2F-B38A6BF7C5A7}"/>
              </a:ext>
            </a:extLst>
          </p:cNvPr>
          <p:cNvSpPr txBox="1"/>
          <p:nvPr/>
        </p:nvSpPr>
        <p:spPr>
          <a:xfrm>
            <a:off x="3715034" y="2541432"/>
            <a:ext cx="17139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hear </a:t>
            </a: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All voices </a:t>
            </a:r>
          </a:p>
          <a:p>
            <a:pPr algn="ctr"/>
            <a:r>
              <a:rPr lang="en-US" sz="2000" dirty="0">
                <a:latin typeface="Lobster Two"/>
                <a:cs typeface="Lobster Two"/>
              </a:rPr>
              <a:t>of a service body</a:t>
            </a:r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FF16240-6758-17DC-BADA-69D96BBB5EE8}"/>
              </a:ext>
            </a:extLst>
          </p:cNvPr>
          <p:cNvSpPr txBox="1"/>
          <p:nvPr/>
        </p:nvSpPr>
        <p:spPr>
          <a:xfrm>
            <a:off x="588729" y="2572209"/>
            <a:ext cx="2212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synthesize the </a:t>
            </a: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Range of ideas </a:t>
            </a:r>
          </a:p>
          <a:p>
            <a:pPr algn="ctr"/>
            <a:r>
              <a:rPr lang="de-DE" sz="2000" dirty="0">
                <a:latin typeface="Lobster Two"/>
                <a:cs typeface="Lobster Two"/>
              </a:rPr>
              <a:t>not just </a:t>
            </a:r>
            <a:r>
              <a:rPr lang="de-DE" sz="2000" dirty="0" err="1">
                <a:latin typeface="Lobster Two"/>
                <a:cs typeface="Lobster Two"/>
              </a:rPr>
              <a:t>pros</a:t>
            </a:r>
            <a:r>
              <a:rPr lang="de-DE" sz="2000" dirty="0">
                <a:latin typeface="Lobster Two"/>
                <a:cs typeface="Lobster Two"/>
              </a:rPr>
              <a:t> &amp; </a:t>
            </a:r>
            <a:r>
              <a:rPr lang="de-DE" sz="2000" dirty="0" err="1">
                <a:latin typeface="Lobster Two"/>
                <a:cs typeface="Lobster Two"/>
              </a:rPr>
              <a:t>cons</a:t>
            </a:r>
            <a:endParaRPr lang="de-DE" sz="2000" dirty="0"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309086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82CCA13A-BCFA-9318-6D6D-4E3657A78BC2}"/>
              </a:ext>
            </a:extLst>
          </p:cNvPr>
          <p:cNvSpPr/>
          <p:nvPr/>
        </p:nvSpPr>
        <p:spPr>
          <a:xfrm>
            <a:off x="3246639" y="2449096"/>
            <a:ext cx="2592000" cy="1440001"/>
          </a:xfrm>
          <a:prstGeom prst="round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F6482FEB-E546-D25A-15F9-1A107D4330CC}"/>
              </a:ext>
            </a:extLst>
          </p:cNvPr>
          <p:cNvSpPr/>
          <p:nvPr/>
        </p:nvSpPr>
        <p:spPr>
          <a:xfrm>
            <a:off x="6094316" y="2449097"/>
            <a:ext cx="2592000" cy="1440000"/>
          </a:xfrm>
          <a:prstGeom prst="round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2800" y="457199"/>
            <a:ext cx="6400007" cy="838201"/>
          </a:xfrm>
          <a:effectLst/>
        </p:spPr>
        <p:txBody>
          <a:bodyPr>
            <a:normAutofit fontScale="90000"/>
          </a:bodyPr>
          <a:lstStyle/>
          <a:p>
            <a:pPr algn="l"/>
            <a:r>
              <a:rPr lang="en-US" sz="44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  <a:t>Consensus Based Decision Making</a:t>
            </a:r>
            <a:br>
              <a:rPr lang="en-US" sz="4000" dirty="0">
                <a:solidFill>
                  <a:srgbClr val="18568E"/>
                </a:solidFill>
                <a:effectLst/>
                <a:latin typeface="Bebas Neue"/>
                <a:cs typeface="Bebas Neue"/>
              </a:rPr>
            </a:br>
            <a:r>
              <a:rPr lang="en-US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a method that attempts </a:t>
            </a:r>
            <a:r>
              <a:rPr lang="de-DE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…</a:t>
            </a:r>
            <a:r>
              <a:rPr lang="en-US" sz="3100" dirty="0">
                <a:solidFill>
                  <a:srgbClr val="719DC5"/>
                </a:solidFill>
                <a:effectLst/>
                <a:latin typeface="Lobster Two"/>
                <a:cs typeface="Lobster Two"/>
              </a:rPr>
              <a:t>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346351" y="2541432"/>
            <a:ext cx="2252540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belief that </a:t>
            </a:r>
          </a:p>
          <a:p>
            <a:pPr algn="ctr"/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E</a:t>
            </a:r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ach person </a:t>
            </a:r>
          </a:p>
          <a:p>
            <a:pPr algn="ctr"/>
            <a:r>
              <a:rPr lang="de-DE" sz="2000" dirty="0" err="1">
                <a:latin typeface="Lobster Two"/>
                <a:cs typeface="Lobster Two"/>
              </a:rPr>
              <a:t>has</a:t>
            </a:r>
            <a:r>
              <a:rPr lang="de-DE" sz="2000" dirty="0">
                <a:latin typeface="Lobster Two"/>
                <a:cs typeface="Lobster Two"/>
              </a:rPr>
              <a:t> a </a:t>
            </a:r>
            <a:r>
              <a:rPr lang="de-DE" sz="2000" dirty="0" err="1">
                <a:latin typeface="Lobster Two"/>
                <a:cs typeface="Lobster Two"/>
              </a:rPr>
              <a:t>piece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of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the</a:t>
            </a:r>
            <a:r>
              <a:rPr lang="de-DE" sz="2000" dirty="0">
                <a:latin typeface="Lobster Two"/>
                <a:cs typeface="Lobster Two"/>
              </a:rPr>
              <a:t> </a:t>
            </a:r>
            <a:r>
              <a:rPr lang="de-DE" sz="2000" dirty="0" err="1">
                <a:latin typeface="Lobster Two"/>
                <a:cs typeface="Lobster Two"/>
              </a:rPr>
              <a:t>truth</a:t>
            </a:r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696A144D-E6E5-8B52-36B7-8C8585A2CF3B}"/>
              </a:ext>
            </a:extLst>
          </p:cNvPr>
          <p:cNvSpPr/>
          <p:nvPr/>
        </p:nvSpPr>
        <p:spPr>
          <a:xfrm>
            <a:off x="398962" y="2449097"/>
            <a:ext cx="2592000" cy="1440000"/>
          </a:xfrm>
          <a:prstGeom prst="roundRect">
            <a:avLst/>
          </a:prstGeom>
          <a:solidFill>
            <a:srgbClr val="A7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7E8BDD77-C579-054F-2630-C523BDFBCD45}"/>
              </a:ext>
            </a:extLst>
          </p:cNvPr>
          <p:cNvSpPr/>
          <p:nvPr/>
        </p:nvSpPr>
        <p:spPr>
          <a:xfrm>
            <a:off x="1886322" y="4122600"/>
            <a:ext cx="2592000" cy="1440000"/>
          </a:xfrm>
          <a:prstGeom prst="roundRect">
            <a:avLst/>
          </a:prstGeom>
          <a:solidFill>
            <a:srgbClr val="1856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1792885" y="4242433"/>
            <a:ext cx="2729358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A7C3DB"/>
                </a:solidFill>
                <a:latin typeface="Lobster Two"/>
                <a:cs typeface="Lobster Two"/>
              </a:rPr>
              <a:t>t</a:t>
            </a:r>
            <a:r>
              <a:rPr lang="en-US" sz="2000" dirty="0">
                <a:solidFill>
                  <a:srgbClr val="A7C3DB"/>
                </a:solidFill>
                <a:latin typeface="Lobster Two"/>
                <a:cs typeface="Lobster Two"/>
              </a:rPr>
              <a:t>o identify </a:t>
            </a:r>
          </a:p>
          <a:p>
            <a:pPr algn="ctr"/>
            <a:r>
              <a:rPr lang="de-DE" sz="3200" dirty="0">
                <a:latin typeface="Bebas Neue"/>
                <a:cs typeface="Bebas Neue"/>
              </a:rPr>
              <a:t>G</a:t>
            </a:r>
            <a:r>
              <a:rPr lang="en-US" sz="3200" dirty="0" err="1">
                <a:latin typeface="Bebas Neue"/>
                <a:cs typeface="Bebas Neue"/>
              </a:rPr>
              <a:t>roup</a:t>
            </a:r>
            <a:r>
              <a:rPr lang="en-US" sz="3200" dirty="0">
                <a:latin typeface="Bebas Neue"/>
                <a:cs typeface="Bebas Neue"/>
              </a:rPr>
              <a:t> </a:t>
            </a:r>
            <a:r>
              <a:rPr lang="en-US" sz="3200" dirty="0" err="1">
                <a:latin typeface="Bebas Neue"/>
                <a:cs typeface="Bebas Neue"/>
              </a:rPr>
              <a:t>concience</a:t>
            </a:r>
            <a:r>
              <a:rPr lang="en-US" sz="3200" dirty="0">
                <a:latin typeface="Bebas Neue"/>
                <a:cs typeface="Bebas Neue"/>
              </a:rPr>
              <a:t> </a:t>
            </a:r>
          </a:p>
          <a:p>
            <a:pPr algn="ctr"/>
            <a:r>
              <a:rPr lang="de-DE" sz="2000" dirty="0">
                <a:solidFill>
                  <a:srgbClr val="A7C3DB"/>
                </a:solidFill>
                <a:latin typeface="Lobster Two"/>
                <a:cs typeface="Lobster Two"/>
              </a:rPr>
              <a:t>not </a:t>
            </a:r>
            <a:r>
              <a:rPr lang="de-DE" sz="2000" dirty="0" err="1">
                <a:solidFill>
                  <a:srgbClr val="A7C3DB"/>
                </a:solidFill>
                <a:latin typeface="Lobster Two"/>
                <a:cs typeface="Lobster Two"/>
              </a:rPr>
              <a:t>winners</a:t>
            </a:r>
            <a:r>
              <a:rPr lang="de-DE" sz="2000" dirty="0">
                <a:solidFill>
                  <a:srgbClr val="A7C3DB"/>
                </a:solidFill>
                <a:latin typeface="Lobster Two"/>
                <a:cs typeface="Lobster Two"/>
              </a:rPr>
              <a:t> </a:t>
            </a:r>
            <a:r>
              <a:rPr lang="de-DE" sz="2000" dirty="0" err="1">
                <a:solidFill>
                  <a:srgbClr val="A7C3DB"/>
                </a:solidFill>
                <a:latin typeface="Lobster Two"/>
                <a:cs typeface="Lobster Two"/>
              </a:rPr>
              <a:t>or</a:t>
            </a:r>
            <a:r>
              <a:rPr lang="de-DE" sz="2000" dirty="0">
                <a:solidFill>
                  <a:srgbClr val="A7C3DB"/>
                </a:solidFill>
                <a:latin typeface="Lobster Two"/>
                <a:cs typeface="Lobster Two"/>
              </a:rPr>
              <a:t> </a:t>
            </a:r>
            <a:r>
              <a:rPr lang="de-DE" sz="2000" dirty="0" err="1">
                <a:solidFill>
                  <a:srgbClr val="A7C3DB"/>
                </a:solidFill>
                <a:latin typeface="Lobster Two"/>
                <a:cs typeface="Lobster Two"/>
              </a:rPr>
              <a:t>losers</a:t>
            </a:r>
            <a:endParaRPr lang="de-DE" sz="2000" dirty="0">
              <a:solidFill>
                <a:srgbClr val="A7C3DB"/>
              </a:solidFill>
              <a:latin typeface="Lobster Two"/>
              <a:cs typeface="Lobster Two"/>
            </a:endParaRP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81AB6999-CC10-7C90-7141-EE23F6316755}"/>
              </a:ext>
            </a:extLst>
          </p:cNvPr>
          <p:cNvSpPr/>
          <p:nvPr/>
        </p:nvSpPr>
        <p:spPr>
          <a:xfrm>
            <a:off x="4724400" y="4122600"/>
            <a:ext cx="2592000" cy="1440000"/>
          </a:xfrm>
          <a:prstGeom prst="roundRect">
            <a:avLst/>
          </a:prstGeom>
          <a:solidFill>
            <a:srgbClr val="A6C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4542639" y="4242432"/>
            <a:ext cx="2957955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build consensus not </a:t>
            </a: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winning </a:t>
            </a:r>
            <a:r>
              <a:rPr lang="de-DE" sz="3200" dirty="0">
                <a:solidFill>
                  <a:srgbClr val="18568E"/>
                </a:solidFill>
                <a:latin typeface="Bebas Neue"/>
                <a:cs typeface="Bebas Neue"/>
              </a:rPr>
              <a:t>O</a:t>
            </a:r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r losing </a:t>
            </a:r>
          </a:p>
          <a:p>
            <a:pPr algn="ctr"/>
            <a:r>
              <a:rPr lang="de-DE" sz="2000" dirty="0">
                <a:latin typeface="Lobster Two"/>
                <a:cs typeface="Lobster Two"/>
              </a:rPr>
              <a:t>a </a:t>
            </a:r>
            <a:r>
              <a:rPr lang="de-DE" sz="2000" dirty="0" err="1">
                <a:latin typeface="Lobster Two"/>
                <a:cs typeface="Lobster Two"/>
              </a:rPr>
              <a:t>debate</a:t>
            </a:r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586470A-CDD0-5FE5-9FC6-CF64D89F1438}"/>
              </a:ext>
            </a:extLst>
          </p:cNvPr>
          <p:cNvSpPr/>
          <p:nvPr/>
        </p:nvSpPr>
        <p:spPr>
          <a:xfrm>
            <a:off x="4513278" y="1295400"/>
            <a:ext cx="363522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527566-8EE1-7916-AB2F-B38A6BF7C5A7}"/>
              </a:ext>
            </a:extLst>
          </p:cNvPr>
          <p:cNvSpPr txBox="1"/>
          <p:nvPr/>
        </p:nvSpPr>
        <p:spPr>
          <a:xfrm>
            <a:off x="3715034" y="2541432"/>
            <a:ext cx="17139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hear </a:t>
            </a: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All voices </a:t>
            </a:r>
          </a:p>
          <a:p>
            <a:pPr algn="ctr"/>
            <a:r>
              <a:rPr lang="en-US" sz="2000" dirty="0">
                <a:latin typeface="Lobster Two"/>
                <a:cs typeface="Lobster Two"/>
              </a:rPr>
              <a:t>of a service body</a:t>
            </a:r>
            <a:endParaRPr lang="de-DE" sz="2000" dirty="0">
              <a:latin typeface="Lobster Two"/>
              <a:cs typeface="Lobster Two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FF16240-6758-17DC-BADA-69D96BBB5EE8}"/>
              </a:ext>
            </a:extLst>
          </p:cNvPr>
          <p:cNvSpPr txBox="1"/>
          <p:nvPr/>
        </p:nvSpPr>
        <p:spPr>
          <a:xfrm>
            <a:off x="588729" y="2572209"/>
            <a:ext cx="2212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latin typeface="Lobster Two"/>
                <a:cs typeface="Lobster Two"/>
              </a:rPr>
              <a:t>t</a:t>
            </a:r>
            <a:r>
              <a:rPr lang="en-US" sz="2000" dirty="0">
                <a:latin typeface="Lobster Two"/>
                <a:cs typeface="Lobster Two"/>
              </a:rPr>
              <a:t>o synthesize the </a:t>
            </a:r>
          </a:p>
          <a:p>
            <a:pPr algn="ctr"/>
            <a:r>
              <a:rPr lang="en-US" sz="3200" dirty="0">
                <a:solidFill>
                  <a:srgbClr val="18568E"/>
                </a:solidFill>
                <a:latin typeface="Bebas Neue"/>
                <a:cs typeface="Bebas Neue"/>
              </a:rPr>
              <a:t>Range of ideas </a:t>
            </a:r>
          </a:p>
          <a:p>
            <a:pPr algn="ctr"/>
            <a:r>
              <a:rPr lang="de-DE" sz="2000" dirty="0">
                <a:latin typeface="Lobster Two"/>
                <a:cs typeface="Lobster Two"/>
              </a:rPr>
              <a:t>not just </a:t>
            </a:r>
            <a:r>
              <a:rPr lang="de-DE" sz="2000" dirty="0" err="1">
                <a:latin typeface="Lobster Two"/>
                <a:cs typeface="Lobster Two"/>
              </a:rPr>
              <a:t>pros</a:t>
            </a:r>
            <a:r>
              <a:rPr lang="de-DE" sz="2000" dirty="0">
                <a:latin typeface="Lobster Two"/>
                <a:cs typeface="Lobster Two"/>
              </a:rPr>
              <a:t> &amp; </a:t>
            </a:r>
            <a:r>
              <a:rPr lang="de-DE" sz="2000" dirty="0" err="1">
                <a:latin typeface="Lobster Two"/>
                <a:cs typeface="Lobster Two"/>
              </a:rPr>
              <a:t>cons</a:t>
            </a:r>
            <a:endParaRPr lang="de-DE" sz="2000" dirty="0">
              <a:latin typeface="Lobster Two"/>
              <a:cs typeface="Lobster Two"/>
            </a:endParaRPr>
          </a:p>
        </p:txBody>
      </p:sp>
    </p:spTree>
    <p:extLst>
      <p:ext uri="{BB962C8B-B14F-4D97-AF65-F5344CB8AC3E}">
        <p14:creationId xmlns:p14="http://schemas.microsoft.com/office/powerpoint/2010/main" val="47071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2081</Words>
  <Application>Microsoft Office PowerPoint</Application>
  <PresentationFormat>On-screen Show (4:3)</PresentationFormat>
  <Paragraphs>670</Paragraphs>
  <Slides>66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5" baseType="lpstr">
      <vt:lpstr>Sketch Rockwell</vt:lpstr>
      <vt:lpstr>Calibri</vt:lpstr>
      <vt:lpstr>Cambria</vt:lpstr>
      <vt:lpstr>Arial</vt:lpstr>
      <vt:lpstr>Bebas Neue</vt:lpstr>
      <vt:lpstr>Lobster Two</vt:lpstr>
      <vt:lpstr>Calisto MT</vt:lpstr>
      <vt:lpstr>ＭＳ Ｐゴシック</vt:lpstr>
      <vt:lpstr>Story</vt:lpstr>
      <vt:lpstr>PowerPoint Presentation</vt:lpstr>
      <vt:lpstr>Introducing the Process Consensus Based  Decision Making</vt:lpstr>
      <vt:lpstr>A Different Way of Making Decisions that more clearly follow our concepts</vt:lpstr>
      <vt:lpstr>Recovery is learning to live by  spiritual principles   Consensus is  making decisions  by Spiritual Principles   </vt:lpstr>
      <vt:lpstr>Consensus Based Decision Making a method that attempts … </vt:lpstr>
      <vt:lpstr>Consensus Based Decision Making a method that attempts … </vt:lpstr>
      <vt:lpstr>Consensus Based Decision Making a method that attempts … </vt:lpstr>
      <vt:lpstr>Consensus Based Decision Making a method that attempts … </vt:lpstr>
      <vt:lpstr>Consensus Based Decision Making a method that attempts … </vt:lpstr>
      <vt:lpstr>Consensus Based Decision Making a method that attempts … </vt:lpstr>
      <vt:lpstr>PowerPoint Presentation</vt:lpstr>
      <vt:lpstr>The Consensus Process How it works by EDM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STRAWPOLL take a pulse of the body – a non binding vote</vt:lpstr>
      <vt:lpstr>STRAWPOLL take a pulse of the body – a non binding vote</vt:lpstr>
      <vt:lpstr>STRAWPOLL take a pulse of the body – a non binding vote</vt:lpstr>
      <vt:lpstr>STRAWPOLL take a pulse of the body – a non binding vote</vt:lpstr>
      <vt:lpstr>STRAWPOLL take a pulse of the body – a non binding vote</vt:lpstr>
      <vt:lpstr>STRAWPOLL take a pulse of the body – a non binding vote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Chuck</dc:creator>
  <cp:lastModifiedBy>Travis Koplow</cp:lastModifiedBy>
  <cp:revision>471</cp:revision>
  <dcterms:created xsi:type="dcterms:W3CDTF">2012-09-30T16:42:02Z</dcterms:created>
  <dcterms:modified xsi:type="dcterms:W3CDTF">2024-10-21T23:09:28Z</dcterms:modified>
</cp:coreProperties>
</file>