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2"/>
  </p:notesMasterIdLst>
  <p:handoutMasterIdLst>
    <p:handoutMasterId r:id="rId63"/>
  </p:handoutMasterIdLst>
  <p:sldIdLst>
    <p:sldId id="312" r:id="rId2"/>
    <p:sldId id="313" r:id="rId3"/>
    <p:sldId id="310" r:id="rId4"/>
    <p:sldId id="320" r:id="rId5"/>
    <p:sldId id="321" r:id="rId6"/>
    <p:sldId id="323" r:id="rId7"/>
    <p:sldId id="443" r:id="rId8"/>
    <p:sldId id="314" r:id="rId9"/>
    <p:sldId id="326" r:id="rId10"/>
    <p:sldId id="391" r:id="rId11"/>
    <p:sldId id="390" r:id="rId12"/>
    <p:sldId id="392" r:id="rId13"/>
    <p:sldId id="257" r:id="rId14"/>
    <p:sldId id="258" r:id="rId15"/>
    <p:sldId id="393" r:id="rId16"/>
    <p:sldId id="395" r:id="rId17"/>
    <p:sldId id="433" r:id="rId18"/>
    <p:sldId id="436" r:id="rId19"/>
    <p:sldId id="396" r:id="rId20"/>
    <p:sldId id="397" r:id="rId21"/>
    <p:sldId id="398" r:id="rId22"/>
    <p:sldId id="324" r:id="rId23"/>
    <p:sldId id="401" r:id="rId24"/>
    <p:sldId id="402" r:id="rId25"/>
    <p:sldId id="403" r:id="rId26"/>
    <p:sldId id="404" r:id="rId27"/>
    <p:sldId id="405" r:id="rId28"/>
    <p:sldId id="400" r:id="rId29"/>
    <p:sldId id="408" r:id="rId30"/>
    <p:sldId id="409" r:id="rId31"/>
    <p:sldId id="406" r:id="rId32"/>
    <p:sldId id="444" r:id="rId33"/>
    <p:sldId id="410" r:id="rId34"/>
    <p:sldId id="411" r:id="rId35"/>
    <p:sldId id="412" r:id="rId36"/>
    <p:sldId id="413" r:id="rId37"/>
    <p:sldId id="416" r:id="rId38"/>
    <p:sldId id="431" r:id="rId39"/>
    <p:sldId id="418" r:id="rId40"/>
    <p:sldId id="415" r:id="rId41"/>
    <p:sldId id="407" r:id="rId42"/>
    <p:sldId id="439" r:id="rId43"/>
    <p:sldId id="442" r:id="rId44"/>
    <p:sldId id="445" r:id="rId45"/>
    <p:sldId id="421" r:id="rId46"/>
    <p:sldId id="423" r:id="rId47"/>
    <p:sldId id="425" r:id="rId48"/>
    <p:sldId id="426" r:id="rId49"/>
    <p:sldId id="427" r:id="rId50"/>
    <p:sldId id="441" r:id="rId51"/>
    <p:sldId id="430" r:id="rId52"/>
    <p:sldId id="446" r:id="rId53"/>
    <p:sldId id="429" r:id="rId54"/>
    <p:sldId id="450" r:id="rId55"/>
    <p:sldId id="452" r:id="rId56"/>
    <p:sldId id="447" r:id="rId57"/>
    <p:sldId id="449" r:id="rId58"/>
    <p:sldId id="438" r:id="rId59"/>
    <p:sldId id="428" r:id="rId60"/>
    <p:sldId id="420"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F4FF"/>
    <a:srgbClr val="5B5E6B"/>
    <a:srgbClr val="F7B401"/>
    <a:srgbClr val="74ACB1"/>
    <a:srgbClr val="FCDDBC"/>
    <a:srgbClr val="D3684C"/>
    <a:srgbClr val="0E0941"/>
    <a:srgbClr val="CCFF00"/>
    <a:srgbClr val="F088DA"/>
    <a:srgbClr val="F012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12"/>
    <p:restoredTop sz="73710" autoAdjust="0"/>
  </p:normalViewPr>
  <p:slideViewPr>
    <p:cSldViewPr snapToGrid="0">
      <p:cViewPr varScale="1">
        <p:scale>
          <a:sx n="53" d="100"/>
          <a:sy n="53" d="100"/>
        </p:scale>
        <p:origin x="1950" y="72"/>
      </p:cViewPr>
      <p:guideLst/>
    </p:cSldViewPr>
  </p:slideViewPr>
  <p:notesTextViewPr>
    <p:cViewPr>
      <p:scale>
        <a:sx n="1" d="1"/>
        <a:sy n="1" d="1"/>
      </p:scale>
      <p:origin x="0" y="0"/>
    </p:cViewPr>
  </p:notesTextViewPr>
  <p:notesViewPr>
    <p:cSldViewPr snapToGrid="0">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03048D3-9EB2-062E-30F8-75323C0FD7C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AEC4C4D-BEEF-B9D1-F2A0-CC49D9E0791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7ABA9AA-A7C1-B647-B15E-4678BC4EA251}" type="datetimeFigureOut">
              <a:rPr lang="en-US" smtClean="0"/>
              <a:t>9/26/2024</a:t>
            </a:fld>
            <a:endParaRPr lang="en-US"/>
          </a:p>
        </p:txBody>
      </p:sp>
      <p:sp>
        <p:nvSpPr>
          <p:cNvPr id="4" name="Footer Placeholder 3">
            <a:extLst>
              <a:ext uri="{FF2B5EF4-FFF2-40B4-BE49-F238E27FC236}">
                <a16:creationId xmlns:a16="http://schemas.microsoft.com/office/drawing/2014/main" id="{502F4309-8118-DB67-BCF1-47520E83FBD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9E9426C-A881-7108-3C67-15344D8B63E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86F5B9F-957A-5146-B98C-B3EF863275DE}" type="slidenum">
              <a:rPr lang="en-US" smtClean="0"/>
              <a:t>‹#›</a:t>
            </a:fld>
            <a:endParaRPr lang="en-US"/>
          </a:p>
        </p:txBody>
      </p:sp>
    </p:spTree>
    <p:extLst>
      <p:ext uri="{BB962C8B-B14F-4D97-AF65-F5344CB8AC3E}">
        <p14:creationId xmlns:p14="http://schemas.microsoft.com/office/powerpoint/2010/main" val="31329677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1C1C81-48EF-6949-BE11-761217659A7B}" type="datetimeFigureOut">
              <a:rPr lang="en-US" smtClean="0"/>
              <a:t>9/26/2024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D8DF16-479B-1D4C-808A-A02DE4660149}" type="slidenum">
              <a:rPr lang="en-US" smtClean="0"/>
              <a:t>‹#›</a:t>
            </a:fld>
            <a:endParaRPr lang="en-US"/>
          </a:p>
        </p:txBody>
      </p:sp>
    </p:spTree>
    <p:extLst>
      <p:ext uri="{BB962C8B-B14F-4D97-AF65-F5344CB8AC3E}">
        <p14:creationId xmlns:p14="http://schemas.microsoft.com/office/powerpoint/2010/main" val="3160432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na.org/ar"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linkprotect.cudasvc.com/url?a=https%3a%2f%2fwww.na.org&amp;c=E,1,ofVwPpLfkcMky6PAda1Yw25o8pYJF290e3ADwOvlm3x_kvYzWAeU7g-hhpC-yaiDKa5tyThc8Lme9HAoStR3B-XU51uDF07C3cjzEChJyzEcDdeytv-pH9GvxQ,,&amp;typo=1&amp;ancr_add=1" TargetMode="External"/><Relationship Id="rId2" Type="http://schemas.openxmlformats.org/officeDocument/2006/relationships/slide" Target="../slides/slide44.xml"/><Relationship Id="rId1" Type="http://schemas.openxmlformats.org/officeDocument/2006/relationships/notesMaster" Target="../notesMasters/notesMaster1.xml"/><Relationship Id="rId5" Type="http://schemas.openxmlformats.org/officeDocument/2006/relationships/hyperlink" Target="https://linkprotect.cudasvc.com/url?a=https%3a%2f%2fna.org&amp;c=E,1,QbjvMVHxNfww0F9m7j6wkEd4AAZ9beNdTVtBCCRb56gCxtabcLRVyRKhrD-UBT9CJMXmHA6eUue7Do8nkiULl50KchmBCuewosNvHNby2Xvwjis9k17vC3UX&amp;typo=1&amp;ancr_add=1" TargetMode="External"/><Relationship Id="rId4" Type="http://schemas.openxmlformats.org/officeDocument/2006/relationships/hyperlink" Target="https://linkprotect.cudasvc.com/url?a=https%3a%2f%2fwww.na.org&amp;c=E,1,Ojfk8cSuJsyffGF7lW9vc9cL8m2BLMaPCeQ_THyyaJk_ePL7Oi7SE4vJuK4KDY_1isYRddzJZ0nT1aSq8oyPEVjXRFFdAsgMskYYkRsTxA,,&amp;typo=1&amp;ancr_add=1" TargetMode="Externa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www.na.org/virtual"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www.na.org/localresources" TargetMode="External"/><Relationship Id="rId2" Type="http://schemas.openxmlformats.org/officeDocument/2006/relationships/slide" Target="../slides/slide47.xml"/><Relationship Id="rId1" Type="http://schemas.openxmlformats.org/officeDocument/2006/relationships/notesMaster" Target="../notesMasters/notesMaster1.xml"/><Relationship Id="rId4" Type="http://schemas.openxmlformats.org/officeDocument/2006/relationships/hyperlink" Target="mailto:worldboard@na.org" TargetMode="External"/></Relationships>
</file>

<file path=ppt/notesSlides/_rels/notesSlide48.xml.rels><?xml version="1.0" encoding="UTF-8" standalone="yes"?>
<Relationships xmlns="http://schemas.openxmlformats.org/package/2006/relationships"><Relationship Id="rId3" Type="http://schemas.openxmlformats.org/officeDocument/2006/relationships/hyperlink" Target="mailto:pr@na.org"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na.org/naws-reports/naws-annual-report/"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www.na.org/survey"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linkprotect.cudasvc.com/url?a=https%3a%2f%2fgo.na.org%2fe%2f1004602%2fsurveys%2f6trchk%2f6056142763%2fh%2fZt5R49NoDbN2AreKWaWbPUCb7ywXTaVuhroofR5RC4w&amp;c=E,1,riZieGmj_kdiQ-uICAWkD3hqyulZMeuaG7JzYIrTcepTjS2MXYaSh_GYhWihIYORp2KZXngrvKjFPi3rnCOO6lnxaQF-sBFYfqzXKztp&amp;typo=1"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This session gives</a:t>
            </a:r>
            <a:r>
              <a:rPr lang="en-US" baseline="0" dirty="0">
                <a:solidFill>
                  <a:schemeClr val="tx1"/>
                </a:solidFill>
              </a:rPr>
              <a:t> an introduction to NA World Services—who we are and what we do—and </a:t>
            </a:r>
            <a:r>
              <a:rPr lang="en-US" sz="1200" kern="1200" dirty="0">
                <a:solidFill>
                  <a:schemeClr val="tx1"/>
                </a:solidFill>
                <a:effectLst/>
                <a:latin typeface="+mn-lt"/>
                <a:ea typeface="+mn-ea"/>
                <a:cs typeface="+mn-cs"/>
              </a:rPr>
              <a:t>covers highlights of latest activity. </a:t>
            </a:r>
          </a:p>
          <a:p>
            <a:endParaRPr lang="en-US" dirty="0"/>
          </a:p>
        </p:txBody>
      </p:sp>
      <p:sp>
        <p:nvSpPr>
          <p:cNvPr id="4" name="Slide Number Placeholder 3"/>
          <p:cNvSpPr>
            <a:spLocks noGrp="1"/>
          </p:cNvSpPr>
          <p:nvPr>
            <p:ph type="sldNum" sz="quarter" idx="5"/>
          </p:nvPr>
        </p:nvSpPr>
        <p:spPr/>
        <p:txBody>
          <a:bodyPr/>
          <a:lstStyle/>
          <a:p>
            <a:fld id="{8CD8DF16-479B-1D4C-808A-A02DE4660149}" type="slidenum">
              <a:rPr lang="en-US" smtClean="0"/>
              <a:t>1</a:t>
            </a:fld>
            <a:endParaRPr lang="en-US"/>
          </a:p>
        </p:txBody>
      </p:sp>
    </p:spTree>
    <p:extLst>
      <p:ext uri="{BB962C8B-B14F-4D97-AF65-F5344CB8AC3E}">
        <p14:creationId xmlns:p14="http://schemas.microsoft.com/office/powerpoint/2010/main" val="5888049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n-lt"/>
              </a:rPr>
              <a:t>First truly hybrid WSC! The virtual participants that joined the conference were: 11 RDs, 2 ZDs, 1 World Board member, and 25 alternates.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mn-lt"/>
            </a:endParaRPr>
          </a:p>
          <a:p>
            <a:r>
              <a:rPr lang="en-US" dirty="0">
                <a:solidFill>
                  <a:schemeClr val="tx1"/>
                </a:solidFill>
                <a:effectLst/>
                <a:latin typeface="+mn-lt"/>
              </a:rPr>
              <a:t>At WSC 2018, a few participants joined remotely—one delegate and two alternates. </a:t>
            </a:r>
          </a:p>
          <a:p>
            <a:endParaRPr lang="en-US" dirty="0">
              <a:solidFill>
                <a:schemeClr val="tx1"/>
              </a:solidFill>
              <a:latin typeface="+mn-lt"/>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10</a:t>
            </a:fld>
            <a:endParaRPr lang="en-US"/>
          </a:p>
        </p:txBody>
      </p:sp>
    </p:spTree>
    <p:extLst>
      <p:ext uri="{BB962C8B-B14F-4D97-AF65-F5344CB8AC3E}">
        <p14:creationId xmlns:p14="http://schemas.microsoft.com/office/powerpoint/2010/main" val="1494478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a:solidFill>
                  <a:schemeClr val="tx1"/>
                </a:solidFill>
                <a:latin typeface="+mn-lt"/>
              </a:rPr>
              <a:t>Conference participants were from 45 countries and we spoke 28 languages (based on Serenity Prayer languages at the close of the First Things First session). </a:t>
            </a:r>
          </a:p>
        </p:txBody>
      </p:sp>
      <p:sp>
        <p:nvSpPr>
          <p:cNvPr id="4" name="Slide Number Placeholder 3"/>
          <p:cNvSpPr>
            <a:spLocks noGrp="1"/>
          </p:cNvSpPr>
          <p:nvPr>
            <p:ph type="sldNum" sz="quarter" idx="5"/>
          </p:nvPr>
        </p:nvSpPr>
        <p:spPr/>
        <p:txBody>
          <a:bodyPr/>
          <a:lstStyle/>
          <a:p>
            <a:fld id="{8CD8DF16-479B-1D4C-808A-A02DE4660149}" type="slidenum">
              <a:rPr lang="en-US" smtClean="0"/>
              <a:t>11</a:t>
            </a:fld>
            <a:endParaRPr lang="en-US"/>
          </a:p>
        </p:txBody>
      </p:sp>
    </p:spTree>
    <p:extLst>
      <p:ext uri="{BB962C8B-B14F-4D97-AF65-F5344CB8AC3E}">
        <p14:creationId xmlns:p14="http://schemas.microsoft.com/office/powerpoint/2010/main" val="34952806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solidFill>
                  <a:schemeClr val="tx1"/>
                </a:solidFill>
                <a:latin typeface="+mn-lt"/>
              </a:rPr>
              <a:t>This conference made the decision to seat five regions: Brazil Central, Iran Region #1, </a:t>
            </a:r>
            <a:r>
              <a:rPr lang="en-US" sz="1200" dirty="0" err="1">
                <a:solidFill>
                  <a:schemeClr val="tx1"/>
                </a:solidFill>
                <a:latin typeface="+mn-lt"/>
              </a:rPr>
              <a:t>Nordeste</a:t>
            </a:r>
            <a:r>
              <a:rPr lang="en-US" sz="1200" dirty="0">
                <a:solidFill>
                  <a:schemeClr val="tx1"/>
                </a:solidFill>
                <a:latin typeface="+mn-lt"/>
              </a:rPr>
              <a:t> Brazil, Rio Grande do Sul, and Thailand.</a:t>
            </a:r>
          </a:p>
          <a:p>
            <a:pPr marL="0" indent="0">
              <a:buFont typeface="Arial" panose="020B0604020202020204" pitchFamily="34" charset="0"/>
              <a:buNone/>
            </a:pPr>
            <a:endParaRPr lang="en-US" sz="1200" dirty="0">
              <a:solidFill>
                <a:schemeClr val="tx1"/>
              </a:solidFill>
              <a:latin typeface="+mn-lt"/>
            </a:endParaRPr>
          </a:p>
          <a:p>
            <a:pPr marL="0" indent="0">
              <a:buFont typeface="Arial" panose="020B0604020202020204" pitchFamily="34" charset="0"/>
              <a:buNone/>
            </a:pPr>
            <a:r>
              <a:rPr lang="en-US" sz="1200" dirty="0">
                <a:solidFill>
                  <a:schemeClr val="tx1"/>
                </a:solidFill>
                <a:latin typeface="+mn-lt"/>
              </a:rPr>
              <a:t>For the first time in NA history, the majority of delegates to the World Service Conference are from outside the USA!  </a:t>
            </a:r>
          </a:p>
          <a:p>
            <a:pPr marL="0" indent="0">
              <a:buFont typeface="Arial" panose="020B0604020202020204" pitchFamily="34" charset="0"/>
              <a:buNone/>
            </a:pPr>
            <a:endParaRPr lang="en-US" sz="1200" dirty="0">
              <a:solidFill>
                <a:schemeClr val="tx1"/>
              </a:solidFill>
              <a:latin typeface="+mn-lt"/>
            </a:endParaRPr>
          </a:p>
          <a:p>
            <a:pPr marL="0" indent="0">
              <a:buFont typeface="Arial" panose="020B0604020202020204" pitchFamily="34" charset="0"/>
              <a:buNone/>
            </a:pPr>
            <a:r>
              <a:rPr lang="en-US" sz="1200" dirty="0">
                <a:solidFill>
                  <a:schemeClr val="tx1"/>
                </a:solidFill>
                <a:latin typeface="+mn-lt"/>
              </a:rPr>
              <a:t>133 regions and zones are now seated at the WSC. The Brazil Zonal Forum no longer meets the criteria to be a seated zone.</a:t>
            </a:r>
          </a:p>
          <a:p>
            <a:pPr marL="0" indent="0">
              <a:buFont typeface="Arial" panose="020B0604020202020204" pitchFamily="34" charset="0"/>
              <a:buNone/>
            </a:pPr>
            <a:endParaRPr lang="en-US" sz="1200" dirty="0">
              <a:solidFill>
                <a:schemeClr val="tx1"/>
              </a:solidFill>
              <a:latin typeface="+mn-lt"/>
            </a:endParaRPr>
          </a:p>
          <a:p>
            <a:pPr marL="0" indent="0">
              <a:buFont typeface="Arial" panose="020B0604020202020204" pitchFamily="34" charset="0"/>
              <a:buNone/>
            </a:pPr>
            <a:r>
              <a:rPr lang="en-US" sz="1200" dirty="0">
                <a:solidFill>
                  <a:schemeClr val="tx1"/>
                </a:solidFill>
                <a:latin typeface="+mn-lt"/>
              </a:rPr>
              <a:t>66 of them are from the US, and 67 of them are from other places around the world.</a:t>
            </a:r>
          </a:p>
          <a:p>
            <a:pPr marL="0" indent="0">
              <a:buFont typeface="Arial" panose="020B0604020202020204" pitchFamily="34" charset="0"/>
              <a:buNone/>
            </a:pPr>
            <a:endParaRPr lang="en-US" sz="1200" dirty="0">
              <a:solidFill>
                <a:schemeClr val="tx1"/>
              </a:solidFill>
              <a:latin typeface="+mn-lt"/>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12</a:t>
            </a:fld>
            <a:endParaRPr lang="en-US"/>
          </a:p>
        </p:txBody>
      </p:sp>
    </p:spTree>
    <p:extLst>
      <p:ext uri="{BB962C8B-B14F-4D97-AF65-F5344CB8AC3E}">
        <p14:creationId xmlns:p14="http://schemas.microsoft.com/office/powerpoint/2010/main" val="7454651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362341">
              <a:defRPr/>
            </a:pPr>
            <a:r>
              <a:rPr lang="en-US" sz="1200" dirty="0">
                <a:solidFill>
                  <a:schemeClr val="tx1"/>
                </a:solidFill>
              </a:rPr>
              <a:t>Most of you have seen A Vision for NA Service before. This is the touchstone for all of the work of World Services. </a:t>
            </a:r>
          </a:p>
          <a:p>
            <a:endParaRPr lang="en-US" sz="1200" dirty="0">
              <a:solidFill>
                <a:schemeClr val="tx1"/>
              </a:solidFill>
            </a:endParaRPr>
          </a:p>
          <a:p>
            <a:r>
              <a:rPr lang="en-US" sz="1200" dirty="0">
                <a:solidFill>
                  <a:schemeClr val="tx1"/>
                </a:solidFill>
              </a:rPr>
              <a:t>WSC 2023 revised the Vision statement to change “his or her own” to “their own language and culture” as shown here. </a:t>
            </a:r>
          </a:p>
          <a:p>
            <a:pPr defTabSz="1362341">
              <a:defRPr/>
            </a:pPr>
            <a:endParaRPr lang="en-US" sz="1200" dirty="0">
              <a:solidFill>
                <a:schemeClr val="tx1"/>
              </a:solidFill>
            </a:endParaRPr>
          </a:p>
          <a:p>
            <a:r>
              <a:rPr lang="en-US" sz="1200" dirty="0">
                <a:solidFill>
                  <a:schemeClr val="tx1"/>
                </a:solidFill>
              </a:rPr>
              <a:t>NAWS is a corporation with a spiritual mission. We make many choices that a “normal” corporation wouldn’t make.  Everything we do is driven, not by a desire for profit, but by a desire to reach our vision. That said, it requires money to do most of what we do. More about that later in this presentation…</a:t>
            </a:r>
          </a:p>
          <a:p>
            <a:pPr defTabSz="1362341">
              <a:defRPr/>
            </a:pPr>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13</a:t>
            </a:fld>
            <a:endParaRPr lang="en-US"/>
          </a:p>
        </p:txBody>
      </p:sp>
    </p:spTree>
    <p:extLst>
      <p:ext uri="{BB962C8B-B14F-4D97-AF65-F5344CB8AC3E}">
        <p14:creationId xmlns:p14="http://schemas.microsoft.com/office/powerpoint/2010/main" val="6019884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We update this map every WSC, based on the numbers delegates report. We expected the numbers to decrease after the pandemic, and they did. (The 2020 version of this map had more than 76,000 meetings.) </a:t>
            </a:r>
          </a:p>
          <a:p>
            <a:r>
              <a:rPr lang="en-US" dirty="0">
                <a:solidFill>
                  <a:schemeClr val="tx1"/>
                </a:solidFill>
              </a:rPr>
              <a:t>72,215 is nonetheless likely an undercount because we don’t yet have an accurate way to count virtual meetings that are not connected to the service system. </a:t>
            </a:r>
          </a:p>
        </p:txBody>
      </p:sp>
      <p:sp>
        <p:nvSpPr>
          <p:cNvPr id="4" name="Slide Number Placeholder 3"/>
          <p:cNvSpPr>
            <a:spLocks noGrp="1"/>
          </p:cNvSpPr>
          <p:nvPr>
            <p:ph type="sldNum" sz="quarter" idx="5"/>
          </p:nvPr>
        </p:nvSpPr>
        <p:spPr/>
        <p:txBody>
          <a:bodyPr/>
          <a:lstStyle/>
          <a:p>
            <a:fld id="{8CD8DF16-479B-1D4C-808A-A02DE4660149}" type="slidenum">
              <a:rPr lang="en-US" smtClean="0"/>
              <a:t>14</a:t>
            </a:fld>
            <a:endParaRPr lang="en-US"/>
          </a:p>
        </p:txBody>
      </p:sp>
    </p:spTree>
    <p:extLst>
      <p:ext uri="{BB962C8B-B14F-4D97-AF65-F5344CB8AC3E}">
        <p14:creationId xmlns:p14="http://schemas.microsoft.com/office/powerpoint/2010/main" val="10075367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This slide shows meeting counts in different parts of the world over the past 15 years. </a:t>
            </a:r>
          </a:p>
          <a:p>
            <a:r>
              <a:rPr lang="en-US" dirty="0">
                <a:solidFill>
                  <a:schemeClr val="tx1"/>
                </a:solidFill>
              </a:rPr>
              <a:t>Even before the pandemic, NA growth had flattened in some parts of the world. We are eager to do what we can to support efforts to reverse that trend. </a:t>
            </a:r>
          </a:p>
          <a:p>
            <a:r>
              <a:rPr lang="en-US" dirty="0">
                <a:solidFill>
                  <a:schemeClr val="tx1"/>
                </a:solidFill>
              </a:rPr>
              <a:t>This chart is posted on na.org/maps, which is a page full of interesting maps, diagrams, and illustrations of NA’s growth. </a:t>
            </a:r>
          </a:p>
          <a:p>
            <a:endParaRPr lang="en-US" dirty="0">
              <a:solidFill>
                <a:schemeClr val="tx1"/>
              </a:solidFill>
            </a:endParaRPr>
          </a:p>
          <a:p>
            <a:endParaRPr lang="en-US" dirty="0">
              <a:solidFill>
                <a:schemeClr val="tx1"/>
              </a:solidFill>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15</a:t>
            </a:fld>
            <a:endParaRPr lang="en-US"/>
          </a:p>
        </p:txBody>
      </p:sp>
    </p:spTree>
    <p:extLst>
      <p:ext uri="{BB962C8B-B14F-4D97-AF65-F5344CB8AC3E}">
        <p14:creationId xmlns:p14="http://schemas.microsoft.com/office/powerpoint/2010/main" val="17922216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At WSC 2023 we rebooted the strategic planning process. The process is collaborative and relies on input and help from zonal forums. The new planning process has been a big focus for us this cycle and the result should be a strategic plan that conference participants have collectively created.</a:t>
            </a:r>
          </a:p>
          <a:p>
            <a:endParaRPr lang="en-US" dirty="0">
              <a:solidFill>
                <a:schemeClr val="tx1"/>
              </a:solidFill>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16</a:t>
            </a:fld>
            <a:endParaRPr lang="en-US"/>
          </a:p>
        </p:txBody>
      </p:sp>
    </p:spTree>
    <p:extLst>
      <p:ext uri="{BB962C8B-B14F-4D97-AF65-F5344CB8AC3E}">
        <p14:creationId xmlns:p14="http://schemas.microsoft.com/office/powerpoint/2010/main" val="37146465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well into the process.</a:t>
            </a:r>
          </a:p>
          <a:p>
            <a:r>
              <a:rPr lang="en-US" dirty="0"/>
              <a:t>WSC 2023 agreed on a list of factors affecting NA. After the conference the factors were prioritized through a survey of conference participants, and then every zone workshopped the challenges and solutions related to each factor. The board met in June and discussed the workshop results and the remaining factors and is working now on drafting the strategic plan objectives for review at the interim WSC meeting. </a:t>
            </a:r>
            <a:br>
              <a:rPr lang="en-US" dirty="0"/>
            </a:br>
            <a:br>
              <a:rPr lang="en-US" dirty="0"/>
            </a:br>
            <a:r>
              <a:rPr lang="en-US" dirty="0"/>
              <a:t>For more information on the process, see the planning section of the conference page: na.org/conference. </a:t>
            </a:r>
          </a:p>
          <a:p>
            <a:endParaRPr lang="en-US" dirty="0"/>
          </a:p>
          <a:p>
            <a:endParaRPr lang="en-US" dirty="0"/>
          </a:p>
        </p:txBody>
      </p:sp>
      <p:sp>
        <p:nvSpPr>
          <p:cNvPr id="4" name="Slide Number Placeholder 3"/>
          <p:cNvSpPr>
            <a:spLocks noGrp="1"/>
          </p:cNvSpPr>
          <p:nvPr>
            <p:ph type="sldNum" sz="quarter" idx="5"/>
          </p:nvPr>
        </p:nvSpPr>
        <p:spPr/>
        <p:txBody>
          <a:bodyPr/>
          <a:lstStyle/>
          <a:p>
            <a:fld id="{8CD8DF16-479B-1D4C-808A-A02DE4660149}" type="slidenum">
              <a:rPr lang="en-US" smtClean="0"/>
              <a:t>17</a:t>
            </a:fld>
            <a:endParaRPr lang="en-US"/>
          </a:p>
        </p:txBody>
      </p:sp>
    </p:spTree>
    <p:extLst>
      <p:ext uri="{BB962C8B-B14F-4D97-AF65-F5344CB8AC3E}">
        <p14:creationId xmlns:p14="http://schemas.microsoft.com/office/powerpoint/2010/main" val="240152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WSC 2023 accomplished a lot! This slide lists just some of the significant decisions. The June 2023 NAWS News gives a full report. You can find that at www.na.org/nawsnews </a:t>
            </a:r>
          </a:p>
          <a:p>
            <a:endParaRPr lang="en-US" dirty="0">
              <a:solidFill>
                <a:schemeClr val="tx1"/>
              </a:solidFill>
            </a:endParaRPr>
          </a:p>
          <a:p>
            <a:r>
              <a:rPr lang="en-US" dirty="0">
                <a:solidFill>
                  <a:schemeClr val="tx1"/>
                </a:solidFill>
              </a:rPr>
              <a:t>The FIPT was changed to reflect Conference decisions to create a zonal delegate position as a full conference participant. The definition of recovery literature was also clarified. And there were changes to the Operational Guidelines and the Use Policy. The 2023 CAR explains these changes in detail. </a:t>
            </a:r>
          </a:p>
          <a:p>
            <a:r>
              <a:rPr lang="en-US" dirty="0">
                <a:solidFill>
                  <a:schemeClr val="tx1"/>
                </a:solidFill>
              </a:rPr>
              <a:t>Virtual meetings were recognized as groups if they meet the 6 criteria described in The Group Booklet.</a:t>
            </a:r>
          </a:p>
          <a:p>
            <a:r>
              <a:rPr lang="en-US" dirty="0">
                <a:solidFill>
                  <a:schemeClr val="tx1"/>
                </a:solidFill>
              </a:rPr>
              <a:t>If a language community has local stories published in their Little White Book, up to six of those stories can be published in their Basic Text if they choose.</a:t>
            </a:r>
          </a:p>
          <a:p>
            <a:r>
              <a:rPr lang="en-US" dirty="0">
                <a:solidFill>
                  <a:schemeClr val="tx1"/>
                </a:solidFill>
              </a:rPr>
              <a:t>The conference decided to try a 3-year cycle for two cycles (6 years). There will be a partial virtual interim meeting mid-way through the cycle.. </a:t>
            </a:r>
          </a:p>
        </p:txBody>
      </p:sp>
      <p:sp>
        <p:nvSpPr>
          <p:cNvPr id="4" name="Slide Number Placeholder 3"/>
          <p:cNvSpPr>
            <a:spLocks noGrp="1"/>
          </p:cNvSpPr>
          <p:nvPr>
            <p:ph type="sldNum" sz="quarter" idx="5"/>
          </p:nvPr>
        </p:nvSpPr>
        <p:spPr/>
        <p:txBody>
          <a:bodyPr/>
          <a:lstStyle/>
          <a:p>
            <a:fld id="{8CD8DF16-479B-1D4C-808A-A02DE4660149}" type="slidenum">
              <a:rPr lang="en-US" smtClean="0"/>
              <a:t>18</a:t>
            </a:fld>
            <a:endParaRPr lang="en-US"/>
          </a:p>
        </p:txBody>
      </p:sp>
    </p:spTree>
    <p:extLst>
      <p:ext uri="{BB962C8B-B14F-4D97-AF65-F5344CB8AC3E}">
        <p14:creationId xmlns:p14="http://schemas.microsoft.com/office/powerpoint/2010/main" val="13595474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r>
              <a:rPr lang="en-US" dirty="0">
                <a:solidFill>
                  <a:schemeClr val="tx1"/>
                </a:solidFill>
              </a:rPr>
              <a:t>Participants at WSC selected Issue Discussion Topics for the cycle. CAR survey results helped inform those decisions.</a:t>
            </a:r>
          </a:p>
          <a:p>
            <a:pPr>
              <a:spcBef>
                <a:spcPts val="600"/>
              </a:spcBef>
            </a:pPr>
            <a:r>
              <a:rPr lang="en-US" dirty="0">
                <a:solidFill>
                  <a:schemeClr val="tx1"/>
                </a:solidFill>
              </a:rPr>
              <a:t>The 2023-2026 IDTs are:</a:t>
            </a:r>
          </a:p>
          <a:p>
            <a:pPr marL="171450" indent="-171450">
              <a:lnSpc>
                <a:spcPct val="100000"/>
              </a:lnSpc>
              <a:spcBef>
                <a:spcPts val="600"/>
              </a:spcBef>
              <a:spcAft>
                <a:spcPts val="0"/>
              </a:spcAft>
              <a:buFont typeface="Arial" panose="020B0604020202020204" pitchFamily="34" charset="0"/>
              <a:buChar char="•"/>
            </a:pPr>
            <a:r>
              <a:rPr lang="en-US" sz="1200" dirty="0">
                <a:solidFill>
                  <a:schemeClr val="tx1"/>
                </a:solidFill>
                <a:ea typeface="Calibri" panose="020F0502020204030204" pitchFamily="34" charset="0"/>
                <a:cs typeface="Times New Roman" panose="02020603050405020304" pitchFamily="18" charset="0"/>
              </a:rPr>
              <a:t>Dealing with disruptive and predatory behavior</a:t>
            </a:r>
          </a:p>
          <a:p>
            <a:pPr marL="171450" indent="-171450">
              <a:lnSpc>
                <a:spcPct val="100000"/>
              </a:lnSpc>
              <a:spcBef>
                <a:spcPts val="600"/>
              </a:spcBef>
              <a:spcAft>
                <a:spcPts val="0"/>
              </a:spcAft>
              <a:buFont typeface="Arial" panose="020B0604020202020204" pitchFamily="34" charset="0"/>
              <a:buChar char="•"/>
            </a:pPr>
            <a:r>
              <a:rPr lang="en-US" sz="1200" dirty="0">
                <a:solidFill>
                  <a:schemeClr val="tx1"/>
                </a:solidFill>
                <a:ea typeface="Calibri" panose="020F0502020204030204" pitchFamily="34" charset="0"/>
                <a:cs typeface="Times New Roman" panose="02020603050405020304" pitchFamily="18" charset="0"/>
              </a:rPr>
              <a:t>Gender-neutral and inclusive language in NA literature</a:t>
            </a:r>
          </a:p>
          <a:p>
            <a:pPr marL="171450" indent="-171450">
              <a:lnSpc>
                <a:spcPct val="100000"/>
              </a:lnSpc>
              <a:spcBef>
                <a:spcPts val="600"/>
              </a:spcBef>
              <a:spcAft>
                <a:spcPts val="0"/>
              </a:spcAft>
              <a:buFont typeface="Arial" panose="020B0604020202020204" pitchFamily="34" charset="0"/>
              <a:buChar char="•"/>
            </a:pPr>
            <a:r>
              <a:rPr lang="en-US" sz="1200" dirty="0">
                <a:solidFill>
                  <a:schemeClr val="tx1"/>
                </a:solidFill>
                <a:ea typeface="Calibri" panose="020F0502020204030204" pitchFamily="34" charset="0"/>
                <a:cs typeface="Times New Roman" panose="02020603050405020304" pitchFamily="18" charset="0"/>
              </a:rPr>
              <a:t>Reimagining and revitalizing service committees </a:t>
            </a:r>
          </a:p>
          <a:p>
            <a:pPr marL="171450" indent="-171450">
              <a:lnSpc>
                <a:spcPct val="100000"/>
              </a:lnSpc>
              <a:spcBef>
                <a:spcPts val="600"/>
              </a:spcBef>
              <a:spcAft>
                <a:spcPts val="0"/>
              </a:spcAft>
              <a:buFont typeface="Arial" panose="020B0604020202020204" pitchFamily="34" charset="0"/>
              <a:buChar char="•"/>
            </a:pPr>
            <a:r>
              <a:rPr lang="en-US" sz="1200" dirty="0">
                <a:solidFill>
                  <a:schemeClr val="tx1"/>
                </a:solidFill>
                <a:ea typeface="Calibri" panose="020F0502020204030204" pitchFamily="34" charset="0"/>
                <a:cs typeface="Times New Roman" panose="02020603050405020304" pitchFamily="18" charset="0"/>
              </a:rPr>
              <a:t>Welcoming members on DRT/MAT</a:t>
            </a:r>
          </a:p>
          <a:p>
            <a:pPr>
              <a:spcBef>
                <a:spcPts val="600"/>
              </a:spcBef>
            </a:pPr>
            <a:r>
              <a:rPr lang="en-US" dirty="0">
                <a:solidFill>
                  <a:schemeClr val="tx1"/>
                </a:solidFill>
              </a:rPr>
              <a:t>All workshop materials can be found at na.org/idt</a:t>
            </a:r>
          </a:p>
        </p:txBody>
      </p:sp>
      <p:sp>
        <p:nvSpPr>
          <p:cNvPr id="4" name="Slide Number Placeholder 3"/>
          <p:cNvSpPr>
            <a:spLocks noGrp="1"/>
          </p:cNvSpPr>
          <p:nvPr>
            <p:ph type="sldNum" sz="quarter" idx="5"/>
          </p:nvPr>
        </p:nvSpPr>
        <p:spPr/>
        <p:txBody>
          <a:bodyPr/>
          <a:lstStyle/>
          <a:p>
            <a:fld id="{8CD8DF16-479B-1D4C-808A-A02DE4660149}" type="slidenum">
              <a:rPr lang="en-US" smtClean="0"/>
              <a:t>19</a:t>
            </a:fld>
            <a:endParaRPr lang="en-US"/>
          </a:p>
        </p:txBody>
      </p:sp>
    </p:spTree>
    <p:extLst>
      <p:ext uri="{BB962C8B-B14F-4D97-AF65-F5344CB8AC3E}">
        <p14:creationId xmlns:p14="http://schemas.microsoft.com/office/powerpoint/2010/main" val="1686632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rPr>
              <a:t>Overview of session. 90 minutes. We’ll try to save time for questions. You can always</a:t>
            </a:r>
            <a:r>
              <a:rPr lang="en-US" sz="1200" baseline="0" dirty="0">
                <a:solidFill>
                  <a:schemeClr val="tx1"/>
                </a:solidFill>
              </a:rPr>
              <a:t> write to </a:t>
            </a:r>
            <a:r>
              <a:rPr lang="en-US" sz="1200" baseline="0" dirty="0" err="1">
                <a:solidFill>
                  <a:schemeClr val="tx1"/>
                </a:solidFill>
              </a:rPr>
              <a:t>wb@na.org</a:t>
            </a:r>
            <a:r>
              <a:rPr lang="en-US" sz="1200" baseline="0" dirty="0">
                <a:solidFill>
                  <a:schemeClr val="tx1"/>
                </a:solidFill>
              </a:rPr>
              <a:t> if you have a question you didn’t get a chance to ask today</a:t>
            </a:r>
            <a:r>
              <a:rPr lang="en-US" sz="1200" dirty="0">
                <a:solidFill>
                  <a:schemeClr val="tx1"/>
                </a:solidFill>
              </a:rPr>
              <a:t>:</a:t>
            </a:r>
          </a:p>
          <a:p>
            <a:endParaRPr lang="en-US" sz="1200" dirty="0">
              <a:solidFill>
                <a:schemeClr val="tx1"/>
              </a:solidFill>
            </a:endParaRPr>
          </a:p>
          <a:p>
            <a:pPr marL="907878" indent="-520225">
              <a:buClr>
                <a:srgbClr val="0070C0"/>
              </a:buClr>
              <a:buFont typeface="Wingdings" panose="05000000000000000000" pitchFamily="2" charset="2"/>
              <a:buChar char="§"/>
            </a:pPr>
            <a:r>
              <a:rPr lang="en-US" sz="1200" dirty="0">
                <a:solidFill>
                  <a:schemeClr val="tx1"/>
                </a:solidFill>
              </a:rPr>
              <a:t>Intro</a:t>
            </a:r>
          </a:p>
          <a:p>
            <a:pPr marL="907878" indent="-520225">
              <a:buClr>
                <a:srgbClr val="0070C0"/>
              </a:buClr>
              <a:buFont typeface="Wingdings" panose="05000000000000000000" pitchFamily="2" charset="2"/>
              <a:buChar char="§"/>
            </a:pPr>
            <a:r>
              <a:rPr lang="en-US" sz="1200" dirty="0">
                <a:solidFill>
                  <a:schemeClr val="tx1"/>
                </a:solidFill>
              </a:rPr>
              <a:t>WSC 2023</a:t>
            </a:r>
          </a:p>
          <a:p>
            <a:pPr marL="907878" indent="-520225">
              <a:buClr>
                <a:srgbClr val="0070C0"/>
              </a:buClr>
              <a:buFont typeface="Wingdings" panose="05000000000000000000" pitchFamily="2" charset="2"/>
              <a:buChar char="§"/>
            </a:pPr>
            <a:r>
              <a:rPr lang="en-US" sz="1200" dirty="0">
                <a:solidFill>
                  <a:schemeClr val="tx1"/>
                </a:solidFill>
              </a:rPr>
              <a:t>Resources / Invest in Our Vision</a:t>
            </a:r>
          </a:p>
          <a:p>
            <a:pPr marL="907878" indent="-520225">
              <a:buClr>
                <a:srgbClr val="0070C0"/>
              </a:buClr>
              <a:buFont typeface="Wingdings" panose="05000000000000000000" pitchFamily="2" charset="2"/>
              <a:buChar char="§"/>
            </a:pPr>
            <a:r>
              <a:rPr lang="en-US" sz="1200" dirty="0">
                <a:solidFill>
                  <a:schemeClr val="tx1"/>
                </a:solidFill>
              </a:rPr>
              <a:t>Carrying the Message / Literature</a:t>
            </a:r>
          </a:p>
          <a:p>
            <a:pPr marL="907878" indent="-520225">
              <a:buClr>
                <a:srgbClr val="0070C0"/>
              </a:buClr>
              <a:buFont typeface="Wingdings" panose="05000000000000000000" pitchFamily="2" charset="2"/>
              <a:buChar char="§"/>
            </a:pPr>
            <a:r>
              <a:rPr lang="en-US" sz="1200" dirty="0">
                <a:solidFill>
                  <a:schemeClr val="tx1"/>
                </a:solidFill>
              </a:rPr>
              <a:t>Serving and Communicating Online</a:t>
            </a:r>
          </a:p>
          <a:p>
            <a:pPr marL="907878" indent="-520225">
              <a:buClr>
                <a:srgbClr val="0070C0"/>
              </a:buClr>
              <a:buFont typeface="Wingdings" panose="05000000000000000000" pitchFamily="2" charset="2"/>
              <a:buChar char="§"/>
            </a:pPr>
            <a:r>
              <a:rPr lang="en-US" sz="1200" dirty="0">
                <a:solidFill>
                  <a:schemeClr val="tx1"/>
                </a:solidFill>
              </a:rPr>
              <a:t>Questions and Answers</a:t>
            </a:r>
          </a:p>
          <a:p>
            <a:endParaRPr lang="en-US" sz="1200" dirty="0">
              <a:solidFill>
                <a:schemeClr val="tx1"/>
              </a:solidFill>
            </a:endParaRPr>
          </a:p>
          <a:p>
            <a:r>
              <a:rPr lang="en-US" sz="1200" dirty="0">
                <a:solidFill>
                  <a:schemeClr val="tx1"/>
                </a:solidFill>
              </a:rPr>
              <a:t>We are focused here on the past year</a:t>
            </a:r>
            <a:r>
              <a:rPr lang="en-US" sz="1200" baseline="0" dirty="0">
                <a:solidFill>
                  <a:schemeClr val="tx1"/>
                </a:solidFill>
              </a:rPr>
              <a:t>. There is PR work, legal work, work responding to emails and calls, and more that are not covered in detail here. </a:t>
            </a:r>
            <a:endParaRPr lang="en-US" sz="1200" dirty="0">
              <a:solidFill>
                <a:schemeClr val="tx1"/>
              </a:solidFill>
            </a:endParaRPr>
          </a:p>
          <a:p>
            <a:endParaRPr lang="en-US" sz="1200" dirty="0">
              <a:solidFill>
                <a:schemeClr val="tx1"/>
              </a:solidFill>
            </a:endParaRPr>
          </a:p>
          <a:p>
            <a:endParaRPr lang="en-US" sz="1200" dirty="0">
              <a:solidFill>
                <a:schemeClr val="tx1"/>
              </a:solidFill>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2</a:t>
            </a:fld>
            <a:endParaRPr lang="en-US"/>
          </a:p>
        </p:txBody>
      </p:sp>
    </p:spTree>
    <p:extLst>
      <p:ext uri="{BB962C8B-B14F-4D97-AF65-F5344CB8AC3E}">
        <p14:creationId xmlns:p14="http://schemas.microsoft.com/office/powerpoint/2010/main" val="26991160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r>
              <a:rPr lang="en-US" sz="1200" dirty="0">
                <a:solidFill>
                  <a:schemeClr val="tx1"/>
                </a:solidFill>
              </a:rPr>
              <a:t>Participants selected a number of focuses for the Service Material project for the upcoming cycle, also informed by the CAR survey results. These resources will be worked on as we are able:</a:t>
            </a:r>
          </a:p>
          <a:p>
            <a:pPr marL="285750" indent="-285750">
              <a:lnSpc>
                <a:spcPts val="3000"/>
              </a:lnSpc>
              <a:spcBef>
                <a:spcPts val="600"/>
              </a:spcBef>
              <a:spcAft>
                <a:spcPts val="0"/>
              </a:spcAft>
              <a:buFont typeface="Arial" panose="020B0604020202020204" pitchFamily="34" charset="0"/>
              <a:buChar char="•"/>
            </a:pPr>
            <a:r>
              <a:rPr lang="en-US" sz="1200" dirty="0">
                <a:solidFill>
                  <a:schemeClr val="tx1"/>
                </a:solidFill>
                <a:ea typeface="Calibri" panose="020F0502020204030204" pitchFamily="34" charset="0"/>
                <a:cs typeface="Times New Roman" panose="02020603050405020304" pitchFamily="18" charset="0"/>
              </a:rPr>
              <a:t>Virtual Service Basics </a:t>
            </a:r>
          </a:p>
          <a:p>
            <a:pPr marL="285750" indent="-285750">
              <a:lnSpc>
                <a:spcPts val="3000"/>
              </a:lnSpc>
              <a:spcBef>
                <a:spcPts val="600"/>
              </a:spcBef>
              <a:spcAft>
                <a:spcPts val="0"/>
              </a:spcAft>
              <a:buFont typeface="Arial" panose="020B0604020202020204" pitchFamily="34" charset="0"/>
              <a:buChar char="•"/>
            </a:pPr>
            <a:r>
              <a:rPr lang="en-US" sz="1200" dirty="0">
                <a:solidFill>
                  <a:schemeClr val="tx1"/>
                </a:solidFill>
                <a:ea typeface="Calibri" panose="020F0502020204030204" pitchFamily="34" charset="0"/>
                <a:cs typeface="Times New Roman" panose="02020603050405020304" pitchFamily="18" charset="0"/>
              </a:rPr>
              <a:t>A PR video </a:t>
            </a:r>
            <a:r>
              <a:rPr lang="en-US" sz="1200" dirty="0">
                <a:solidFill>
                  <a:schemeClr val="tx1"/>
                </a:solidFill>
                <a:cs typeface="Times New Roman" panose="02020603050405020304" pitchFamily="18" charset="0"/>
              </a:rPr>
              <a:t>explaining what NA is, how it works, and how to contact us</a:t>
            </a:r>
          </a:p>
          <a:p>
            <a:pPr marL="285750" indent="-285750">
              <a:lnSpc>
                <a:spcPts val="4000"/>
              </a:lnSpc>
              <a:spcBef>
                <a:spcPts val="600"/>
              </a:spcBef>
              <a:spcAft>
                <a:spcPts val="0"/>
              </a:spcAft>
              <a:buFont typeface="Arial" panose="020B0604020202020204" pitchFamily="34" charset="0"/>
              <a:buChar char="•"/>
            </a:pPr>
            <a:r>
              <a:rPr lang="en-US" sz="1200" dirty="0">
                <a:solidFill>
                  <a:schemeClr val="tx1"/>
                </a:solidFill>
                <a:ea typeface="Calibri" panose="020F0502020204030204" pitchFamily="34" charset="0"/>
                <a:cs typeface="Times New Roman" panose="02020603050405020304" pitchFamily="18" charset="0"/>
              </a:rPr>
              <a:t>Revise and update H&amp;I Basics</a:t>
            </a:r>
          </a:p>
          <a:p>
            <a:pPr marL="285750" indent="-285750">
              <a:lnSpc>
                <a:spcPts val="3500"/>
              </a:lnSpc>
              <a:spcBef>
                <a:spcPts val="600"/>
              </a:spcBef>
              <a:spcAft>
                <a:spcPts val="0"/>
              </a:spcAft>
              <a:buFont typeface="Arial" panose="020B0604020202020204" pitchFamily="34" charset="0"/>
              <a:buChar char="•"/>
            </a:pPr>
            <a:r>
              <a:rPr lang="en-US" sz="1200" dirty="0">
                <a:solidFill>
                  <a:schemeClr val="tx1"/>
                </a:solidFill>
                <a:ea typeface="Calibri" panose="020F0502020204030204" pitchFamily="34" charset="0"/>
                <a:cs typeface="Times New Roman" panose="02020603050405020304" pitchFamily="18" charset="0"/>
              </a:rPr>
              <a:t>Revise and update the service pamphlet Group Business Meetings (with a section on using a CBDM process and the concept of delegation)</a:t>
            </a:r>
          </a:p>
          <a:p>
            <a:pPr>
              <a:spcBef>
                <a:spcPts val="600"/>
              </a:spcBef>
            </a:pPr>
            <a:endParaRPr lang="en-US" sz="1200" dirty="0">
              <a:solidFill>
                <a:schemeClr val="tx1"/>
              </a:solidFill>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20</a:t>
            </a:fld>
            <a:endParaRPr lang="en-US"/>
          </a:p>
        </p:txBody>
      </p:sp>
    </p:spTree>
    <p:extLst>
      <p:ext uri="{BB962C8B-B14F-4D97-AF65-F5344CB8AC3E}">
        <p14:creationId xmlns:p14="http://schemas.microsoft.com/office/powerpoint/2010/main" val="36228582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dirty="0">
                <a:solidFill>
                  <a:schemeClr val="tx1"/>
                </a:solidFill>
              </a:rPr>
              <a:t>CAR</a:t>
            </a:r>
            <a:r>
              <a:rPr lang="en-US" sz="1200" dirty="0">
                <a:solidFill>
                  <a:schemeClr val="tx1"/>
                </a:solidFill>
              </a:rPr>
              <a:t> survey results also helped shape participants’ decisions about the focus of the literature projects this cycle.</a:t>
            </a:r>
          </a:p>
          <a:p>
            <a:endParaRPr lang="en-US" sz="1200" dirty="0">
              <a:solidFill>
                <a:schemeClr val="tx1"/>
              </a:solidFill>
            </a:endParaRPr>
          </a:p>
          <a:p>
            <a:pPr marL="0" indent="0">
              <a:lnSpc>
                <a:spcPct val="100000"/>
              </a:lnSpc>
              <a:spcBef>
                <a:spcPts val="600"/>
              </a:spcBef>
              <a:spcAft>
                <a:spcPts val="0"/>
              </a:spcAft>
              <a:buNone/>
            </a:pPr>
            <a:r>
              <a:rPr lang="en-US" sz="1200" dirty="0">
                <a:solidFill>
                  <a:schemeClr val="tx1"/>
                </a:solidFill>
                <a:ea typeface="Calibri" panose="020F0502020204030204" pitchFamily="34" charset="0"/>
                <a:cs typeface="Times New Roman" panose="02020603050405020304" pitchFamily="18" charset="0"/>
              </a:rPr>
              <a:t>Work will continue on a revising IP #21, </a:t>
            </a:r>
            <a:r>
              <a:rPr lang="en-US" sz="1200" i="1" dirty="0">
                <a:solidFill>
                  <a:schemeClr val="tx1"/>
                </a:solidFill>
                <a:ea typeface="Calibri" panose="020F0502020204030204" pitchFamily="34" charset="0"/>
                <a:cs typeface="Times New Roman" panose="02020603050405020304" pitchFamily="18" charset="0"/>
              </a:rPr>
              <a:t>The Loner, </a:t>
            </a:r>
            <a:r>
              <a:rPr lang="en-US" sz="1200" i="0" dirty="0">
                <a:solidFill>
                  <a:schemeClr val="tx1"/>
                </a:solidFill>
                <a:ea typeface="Calibri" panose="020F0502020204030204" pitchFamily="34" charset="0"/>
                <a:cs typeface="Times New Roman" panose="02020603050405020304" pitchFamily="18" charset="0"/>
              </a:rPr>
              <a:t>with an approval draft due out in the 2026 CAR.</a:t>
            </a:r>
            <a:endParaRPr lang="en-US" sz="1200" i="1" dirty="0">
              <a:solidFill>
                <a:schemeClr val="tx1"/>
              </a:solidFill>
              <a:ea typeface="Calibri" panose="020F0502020204030204" pitchFamily="34" charset="0"/>
              <a:cs typeface="Times New Roman" panose="02020603050405020304" pitchFamily="18" charset="0"/>
            </a:endParaRPr>
          </a:p>
          <a:p>
            <a:pPr marL="0" indent="0">
              <a:lnSpc>
                <a:spcPts val="4000"/>
              </a:lnSpc>
              <a:spcBef>
                <a:spcPts val="1800"/>
              </a:spcBef>
              <a:spcAft>
                <a:spcPts val="600"/>
              </a:spcAft>
              <a:buNone/>
            </a:pPr>
            <a:endParaRPr lang="en-US" sz="1200" dirty="0">
              <a:solidFill>
                <a:schemeClr val="tx1"/>
              </a:solidFill>
              <a:ea typeface="Calibri" panose="020F0502020204030204" pitchFamily="34" charset="0"/>
              <a:cs typeface="Times New Roman" panose="02020603050405020304" pitchFamily="18" charset="0"/>
            </a:endParaRPr>
          </a:p>
          <a:p>
            <a:pPr marL="0" indent="0">
              <a:lnSpc>
                <a:spcPct val="100000"/>
              </a:lnSpc>
              <a:spcBef>
                <a:spcPts val="600"/>
              </a:spcBef>
              <a:spcAft>
                <a:spcPts val="0"/>
              </a:spcAft>
              <a:buNone/>
            </a:pPr>
            <a:r>
              <a:rPr lang="en-US" sz="1200" dirty="0">
                <a:solidFill>
                  <a:schemeClr val="tx1"/>
                </a:solidFill>
                <a:ea typeface="Calibri" panose="020F0502020204030204" pitchFamily="34" charset="0"/>
                <a:cs typeface="Times New Roman" panose="02020603050405020304" pitchFamily="18" charset="0"/>
              </a:rPr>
              <a:t>We are surveying the Fellowship about what they would like to see in new or revised step working materials. This would address several of the prioritized items in the </a:t>
            </a:r>
            <a:r>
              <a:rPr lang="en-US" sz="1200" i="1" dirty="0">
                <a:solidFill>
                  <a:schemeClr val="tx1"/>
                </a:solidFill>
                <a:ea typeface="Calibri" panose="020F0502020204030204" pitchFamily="34" charset="0"/>
                <a:cs typeface="Times New Roman" panose="02020603050405020304" pitchFamily="18" charset="0"/>
              </a:rPr>
              <a:t>CAR</a:t>
            </a:r>
            <a:r>
              <a:rPr lang="en-US" sz="1200" dirty="0">
                <a:solidFill>
                  <a:schemeClr val="tx1"/>
                </a:solidFill>
                <a:ea typeface="Calibri" panose="020F0502020204030204" pitchFamily="34" charset="0"/>
                <a:cs typeface="Times New Roman" panose="02020603050405020304" pitchFamily="18" charset="0"/>
              </a:rPr>
              <a:t> survey.</a:t>
            </a:r>
            <a:endParaRPr lang="en-US" sz="1200" dirty="0">
              <a:solidFill>
                <a:schemeClr val="tx1"/>
              </a:solidFill>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21</a:t>
            </a:fld>
            <a:endParaRPr lang="en-US"/>
          </a:p>
        </p:txBody>
      </p:sp>
    </p:spTree>
    <p:extLst>
      <p:ext uri="{BB962C8B-B14F-4D97-AF65-F5344CB8AC3E}">
        <p14:creationId xmlns:p14="http://schemas.microsoft.com/office/powerpoint/2010/main" val="2407541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The biggest story for us in</a:t>
            </a:r>
            <a:r>
              <a:rPr lang="en-US" sz="1200" baseline="0" dirty="0">
                <a:solidFill>
                  <a:schemeClr val="tx1"/>
                </a:solidFill>
              </a:rPr>
              <a:t> the past several years is</a:t>
            </a:r>
            <a:r>
              <a:rPr lang="en-US" sz="1200" dirty="0">
                <a:solidFill>
                  <a:schemeClr val="tx1"/>
                </a:solidFill>
              </a:rPr>
              <a:t> about the impact of the pandemic on World Services’ resources and the ways in which we have attempted to be responsive.</a:t>
            </a:r>
            <a:r>
              <a:rPr lang="en-US" sz="1200" baseline="0" dirty="0">
                <a:solidFill>
                  <a:schemeClr val="tx1"/>
                </a:solidFill>
              </a:rPr>
              <a:t> </a:t>
            </a:r>
            <a:endParaRPr lang="en-US" dirty="0">
              <a:solidFill>
                <a:schemeClr val="tx1"/>
              </a:solidFill>
            </a:endParaRPr>
          </a:p>
          <a:p>
            <a:endParaRPr lang="en-US" dirty="0">
              <a:solidFill>
                <a:schemeClr val="tx1"/>
              </a:solidFill>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22</a:t>
            </a:fld>
            <a:endParaRPr lang="en-US"/>
          </a:p>
        </p:txBody>
      </p:sp>
    </p:spTree>
    <p:extLst>
      <p:ext uri="{BB962C8B-B14F-4D97-AF65-F5344CB8AC3E}">
        <p14:creationId xmlns:p14="http://schemas.microsoft.com/office/powerpoint/2010/main" val="24032472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rPr>
              <a:t>The AR tells this story and more. The AR is the best picture of our financials. We publish a digital and PDF version.  </a:t>
            </a:r>
          </a:p>
          <a:p>
            <a:endParaRPr lang="en-US" sz="1200" dirty="0">
              <a:solidFill>
                <a:schemeClr val="tx1"/>
              </a:solidFill>
            </a:endParaRPr>
          </a:p>
          <a:p>
            <a:r>
              <a:rPr lang="en-US" sz="1200" dirty="0">
                <a:solidFill>
                  <a:schemeClr val="tx1"/>
                </a:solidFill>
              </a:rPr>
              <a:t>It takes a long time to put together an AR. Our fiscal year ends June 30. We need to inventory the WSO, the branch offices and distribution centers, do an on-site audit,  do currency conversions, summarize all contributions, and have a World Board review. Normally takes 6-9 months. </a:t>
            </a:r>
          </a:p>
          <a:p>
            <a:endParaRPr lang="en-US" sz="1200" dirty="0">
              <a:solidFill>
                <a:schemeClr val="tx1"/>
              </a:solidFill>
            </a:endParaRPr>
          </a:p>
          <a:p>
            <a:r>
              <a:rPr lang="en-US" sz="1200" dirty="0">
                <a:solidFill>
                  <a:schemeClr val="tx1"/>
                </a:solidFill>
              </a:rPr>
              <a:t>With all the locations operating in different currencies and operating under different legal systems, it isn’t really possible to produce a short, simple financial report. The closest we can get is the financial position provided by our auditors in the AR. </a:t>
            </a:r>
          </a:p>
          <a:p>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Present and past Annual Reports are posted to </a:t>
            </a:r>
            <a:r>
              <a:rPr lang="en-US" sz="1200" b="0" i="0" u="none" strike="noStrike" kern="1200" dirty="0">
                <a:solidFill>
                  <a:schemeClr val="tx1"/>
                </a:solidFill>
                <a:effectLst/>
                <a:latin typeface="+mn-lt"/>
                <a:ea typeface="+mn-ea"/>
                <a:cs typeface="+mn-cs"/>
                <a:hlinkClick r:id="rId3" tooltip="http://www.na.org/ar">
                  <a:extLst>
                    <a:ext uri="{A12FA001-AC4F-418D-AE19-62706E023703}">
                      <ahyp:hlinkClr xmlns:ahyp="http://schemas.microsoft.com/office/drawing/2018/hyperlinkcolor" val="tx"/>
                    </a:ext>
                  </a:extLst>
                </a:hlinkClick>
              </a:rPr>
              <a:t>na.org/ar</a:t>
            </a:r>
            <a:r>
              <a:rPr lang="en-US" sz="1200" b="0" i="0" u="none" strike="noStrike" kern="1200" dirty="0">
                <a:solidFill>
                  <a:schemeClr val="tx1"/>
                </a:solidFill>
                <a:effectLst/>
                <a:latin typeface="+mn-lt"/>
                <a:ea typeface="+mn-ea"/>
                <a:cs typeface="+mn-cs"/>
              </a:rPr>
              <a:t>. </a:t>
            </a:r>
          </a:p>
          <a:p>
            <a:endParaRPr lang="en-US" dirty="0">
              <a:solidFill>
                <a:schemeClr val="tx1"/>
              </a:solidFill>
            </a:endParaRPr>
          </a:p>
          <a:p>
            <a:endParaRPr lang="en-US" dirty="0">
              <a:solidFill>
                <a:schemeClr val="tx1"/>
              </a:solidFill>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23</a:t>
            </a:fld>
            <a:endParaRPr lang="en-US"/>
          </a:p>
        </p:txBody>
      </p:sp>
    </p:spTree>
    <p:extLst>
      <p:ext uri="{BB962C8B-B14F-4D97-AF65-F5344CB8AC3E}">
        <p14:creationId xmlns:p14="http://schemas.microsoft.com/office/powerpoint/2010/main" val="6689012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rPr>
              <a:t>Crisis = Danger + Opportunity</a:t>
            </a:r>
          </a:p>
          <a:p>
            <a:r>
              <a:rPr lang="en-US" sz="1200" dirty="0">
                <a:solidFill>
                  <a:schemeClr val="tx1"/>
                </a:solidFill>
              </a:rPr>
              <a:t>2020 was a financial crisis. Chinese word for crisis is commonly (but not entirely accurately) understood to be composed of the characters for danger + opportunity.</a:t>
            </a:r>
          </a:p>
          <a:p>
            <a:endParaRPr lang="en-US" sz="1200" dirty="0">
              <a:solidFill>
                <a:schemeClr val="tx1"/>
              </a:solidFill>
            </a:endParaRPr>
          </a:p>
          <a:p>
            <a:r>
              <a:rPr lang="en-US" sz="1200" dirty="0">
                <a:solidFill>
                  <a:schemeClr val="tx1"/>
                </a:solidFill>
              </a:rPr>
              <a:t>Pre-pandemic 90% of our income came from literature sales. March 2020</a:t>
            </a:r>
            <a:r>
              <a:rPr lang="en-US" sz="1200" baseline="0" dirty="0">
                <a:solidFill>
                  <a:schemeClr val="tx1"/>
                </a:solidFill>
              </a:rPr>
              <a:t> </a:t>
            </a:r>
            <a:r>
              <a:rPr lang="en-US" sz="1200" dirty="0">
                <a:solidFill>
                  <a:schemeClr val="tx1"/>
                </a:solidFill>
              </a:rPr>
              <a:t>global shut down</a:t>
            </a:r>
            <a:r>
              <a:rPr lang="en-US" sz="1200" baseline="0" dirty="0">
                <a:solidFill>
                  <a:schemeClr val="tx1"/>
                </a:solidFill>
              </a:rPr>
              <a:t> </a:t>
            </a:r>
            <a:r>
              <a:rPr lang="en-US" sz="1200" dirty="0">
                <a:solidFill>
                  <a:schemeClr val="tx1"/>
                </a:solidFill>
              </a:rPr>
              <a:t>orders were issued, and lit sales dried up over night. Literature income decreased about 86% </a:t>
            </a:r>
          </a:p>
          <a:p>
            <a:endParaRPr lang="en-US"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We had to cut what we could—we were committed to contracts and leases. Cutting staff was the quickest way to cut costs. We discontinued paper mailings and haven’t published the NA Way since the shut downs. We resumed publishing Reaching Out  in January 2023. NAWS stopped travelling to events and holding in-person board meetings or workgroup meetings. All of these things helped us save money. In July 2022 Board met in-person for the first time in over two years. They had virtual meetings regularly during the pandemic and continue to do so. There will be some travel for the 2023-2026 conference cycle, but not nearly at pre-pandemic levels. </a:t>
            </a:r>
          </a:p>
          <a:p>
            <a:endParaRPr lang="en-US" sz="1200" dirty="0">
              <a:solidFill>
                <a:schemeClr val="tx1"/>
              </a:solidFill>
            </a:endParaRPr>
          </a:p>
          <a:p>
            <a:endParaRPr lang="en-US" sz="1200" dirty="0">
              <a:solidFill>
                <a:schemeClr val="tx1"/>
              </a:solidFill>
            </a:endParaRPr>
          </a:p>
          <a:p>
            <a:endParaRPr lang="en-US" dirty="0">
              <a:solidFill>
                <a:schemeClr val="tx1"/>
              </a:solidFill>
            </a:endParaRPr>
          </a:p>
          <a:p>
            <a:endParaRPr lang="en-US" dirty="0">
              <a:solidFill>
                <a:schemeClr val="tx1"/>
              </a:solidFill>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24</a:t>
            </a:fld>
            <a:endParaRPr lang="en-US"/>
          </a:p>
        </p:txBody>
      </p:sp>
    </p:spTree>
    <p:extLst>
      <p:ext uri="{BB962C8B-B14F-4D97-AF65-F5344CB8AC3E}">
        <p14:creationId xmlns:p14="http://schemas.microsoft.com/office/powerpoint/2010/main" val="22635422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dirty="0">
                <a:solidFill>
                  <a:schemeClr val="tx1"/>
                </a:solidFill>
              </a:rPr>
              <a:t>We had ample reserve funds prior to the pandemic that helped keep us going. </a:t>
            </a:r>
          </a:p>
          <a:p>
            <a:pPr defTabSz="966612">
              <a:defRPr/>
            </a:pPr>
            <a:endParaRPr lang="en-US" sz="1200" dirty="0">
              <a:solidFill>
                <a:schemeClr val="tx1"/>
              </a:solidFill>
            </a:endParaRPr>
          </a:p>
          <a:p>
            <a:pPr defTabSz="966612">
              <a:defRPr/>
            </a:pPr>
            <a:r>
              <a:rPr lang="en-US" sz="1200" dirty="0">
                <a:solidFill>
                  <a:schemeClr val="tx1"/>
                </a:solidFill>
              </a:rPr>
              <a:t>For years, we have been saying that member contributions are the most sustainable source of income, and the most in line with our spiritual principle of self-support. Relying on literature income primarily from the US to fund our global efforts is not sustainable, and the pandemic forced a shift toward an income model that is more reliant on member contributions (including groups, service bodies and events). </a:t>
            </a:r>
          </a:p>
          <a:p>
            <a:endParaRPr lang="en-US" sz="1200" dirty="0">
              <a:solidFill>
                <a:schemeClr val="tx1"/>
              </a:solidFill>
            </a:endParaRPr>
          </a:p>
          <a:p>
            <a:r>
              <a:rPr lang="en-US" sz="1200" dirty="0">
                <a:solidFill>
                  <a:schemeClr val="tx1"/>
                </a:solidFill>
              </a:rPr>
              <a:t>Our financial picture has changed and continues to change but the future looks bright. We continue to encourage member contributions.</a:t>
            </a:r>
          </a:p>
          <a:p>
            <a:endParaRPr lang="en-US" sz="1200" dirty="0">
              <a:solidFill>
                <a:schemeClr val="tx1"/>
              </a:solidFill>
            </a:endParaRPr>
          </a:p>
          <a:p>
            <a:r>
              <a:rPr lang="en-US" sz="1200" dirty="0">
                <a:solidFill>
                  <a:schemeClr val="tx1"/>
                </a:solidFill>
              </a:rPr>
              <a:t>Interesting note: Non-Fellowship literature sales represented an unprecedented percentage of our total sales during the pandemic, as correctional facilities and treatment facilities were locked down and H&amp;I panels were not occurring. </a:t>
            </a:r>
          </a:p>
          <a:p>
            <a:endParaRPr lang="en-US" dirty="0">
              <a:solidFill>
                <a:schemeClr val="tx1"/>
              </a:solidFill>
            </a:endParaRPr>
          </a:p>
          <a:p>
            <a:endParaRPr lang="en-US" dirty="0">
              <a:solidFill>
                <a:schemeClr val="tx1"/>
              </a:solidFill>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25</a:t>
            </a:fld>
            <a:endParaRPr lang="en-US"/>
          </a:p>
        </p:txBody>
      </p:sp>
    </p:spTree>
    <p:extLst>
      <p:ext uri="{BB962C8B-B14F-4D97-AF65-F5344CB8AC3E}">
        <p14:creationId xmlns:p14="http://schemas.microsoft.com/office/powerpoint/2010/main" val="20483843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kern="1200" dirty="0">
                <a:solidFill>
                  <a:schemeClr val="tx1"/>
                </a:solidFill>
                <a:effectLst/>
                <a:latin typeface="+mn-lt"/>
                <a:ea typeface="+mn-ea"/>
                <a:cs typeface="+mn-cs"/>
              </a:rPr>
              <a:t>Increases in Fellowship contributions are helping us recover from our financial crisis. </a:t>
            </a:r>
          </a:p>
          <a:p>
            <a:pPr rtl="0"/>
            <a:endParaRPr lang="en-US" sz="1200" kern="1200" dirty="0">
              <a:solidFill>
                <a:schemeClr val="tx1"/>
              </a:solidFill>
              <a:effectLst/>
              <a:latin typeface="+mn-lt"/>
              <a:ea typeface="+mn-ea"/>
              <a:cs typeface="+mn-cs"/>
            </a:endParaRPr>
          </a:p>
          <a:p>
            <a:pPr rtl="0"/>
            <a:r>
              <a:rPr lang="en-US" sz="1200" kern="1200" dirty="0">
                <a:solidFill>
                  <a:schemeClr val="tx1"/>
                </a:solidFill>
                <a:effectLst/>
                <a:latin typeface="+mn-lt"/>
                <a:ea typeface="+mn-ea"/>
                <a:cs typeface="+mn-cs"/>
              </a:rPr>
              <a:t>We are gradually building back our staff capacity. At WSC 2023 we relied on volunteers to complete some of the work. </a:t>
            </a:r>
          </a:p>
          <a:p>
            <a:pPr rtl="0"/>
            <a:r>
              <a:rPr lang="en-US" sz="1200" kern="1200" dirty="0">
                <a:solidFill>
                  <a:schemeClr val="tx1"/>
                </a:solidFill>
                <a:effectLst/>
                <a:latin typeface="+mn-lt"/>
                <a:ea typeface="+mn-ea"/>
                <a:cs typeface="+mn-cs"/>
              </a:rPr>
              <a:t>Nonetheless, we still face challenges as our cost of goods keeps rising, as is the case for businesses around the world. We are trying to increase our stockpile of inventory to protect NA members from the unpredictability of the supply chain these days, and building</a:t>
            </a:r>
            <a:r>
              <a:rPr lang="en-US" sz="1200" kern="1200" baseline="0" dirty="0">
                <a:solidFill>
                  <a:schemeClr val="tx1"/>
                </a:solidFill>
                <a:effectLst/>
                <a:latin typeface="+mn-lt"/>
                <a:ea typeface="+mn-ea"/>
                <a:cs typeface="+mn-cs"/>
              </a:rPr>
              <a:t> those reserves costs money as well</a:t>
            </a:r>
            <a:r>
              <a:rPr lang="en-US" sz="1200" kern="1200" dirty="0">
                <a:solidFill>
                  <a:schemeClr val="tx1"/>
                </a:solidFill>
                <a:effectLst/>
                <a:latin typeface="+mn-lt"/>
                <a:ea typeface="+mn-ea"/>
                <a:cs typeface="+mn-cs"/>
              </a:rPr>
              <a:t>.   </a:t>
            </a:r>
          </a:p>
          <a:p>
            <a:pPr rtl="0"/>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Contributions from members and service bodies continue to inspire us. During the 2021 fiscal year, contributions from groups, service bodies, and events all rose, but member contributions saw the most profound increase. The reopening of meetings and the increased involvement of service bodies accounts for the growth for 2021-2022.</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2023, as in-person groups reopened and areas, regions, and zones have ramped up activities, more resources are going toward local service delivery and group expenses. So we expected a downturn in contributions this year. And yet, member contributions increased, for which we are very grateful.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chart is one of the many included in the 2023 Annual Report.</a:t>
            </a:r>
            <a:endParaRPr lang="en-US" dirty="0">
              <a:solidFill>
                <a:schemeClr val="tx1"/>
              </a:solidFill>
            </a:endParaRPr>
          </a:p>
          <a:p>
            <a:endParaRPr lang="en-US" dirty="0">
              <a:solidFill>
                <a:schemeClr val="tx1"/>
              </a:solidFill>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26</a:t>
            </a:fld>
            <a:endParaRPr lang="en-US"/>
          </a:p>
        </p:txBody>
      </p:sp>
    </p:spTree>
    <p:extLst>
      <p:ext uri="{BB962C8B-B14F-4D97-AF65-F5344CB8AC3E}">
        <p14:creationId xmlns:p14="http://schemas.microsoft.com/office/powerpoint/2010/main" val="36272713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spcBef>
                <a:spcPts val="0"/>
              </a:spcBef>
              <a:spcAft>
                <a:spcPts val="0"/>
              </a:spcAft>
            </a:pPr>
            <a:r>
              <a:rPr lang="en-US" sz="1200" b="0" i="0" u="none" strike="noStrike" dirty="0">
                <a:solidFill>
                  <a:srgbClr val="000000"/>
                </a:solidFill>
                <a:effectLst/>
                <a:latin typeface="+mn-lt"/>
              </a:rPr>
              <a:t>What we know about NA is that if everyone does a little we can accomplish a lot. </a:t>
            </a:r>
          </a:p>
          <a:p>
            <a:pPr marL="0" marR="0" algn="l">
              <a:spcBef>
                <a:spcPts val="0"/>
              </a:spcBef>
              <a:spcAft>
                <a:spcPts val="0"/>
              </a:spcAft>
            </a:pPr>
            <a:endParaRPr lang="en-US" sz="1200" b="0" i="0" u="none" strike="noStrike" dirty="0">
              <a:solidFill>
                <a:srgbClr val="000000"/>
              </a:solidFill>
              <a:effectLst/>
              <a:latin typeface="+mn-lt"/>
            </a:endParaRPr>
          </a:p>
          <a:p>
            <a:pPr marL="0" marR="0" algn="l">
              <a:spcBef>
                <a:spcPts val="0"/>
              </a:spcBef>
              <a:spcAft>
                <a:spcPts val="0"/>
              </a:spcAft>
            </a:pPr>
            <a:r>
              <a:rPr lang="en-US" sz="1200" b="0" i="0" u="none" strike="noStrike" dirty="0">
                <a:solidFill>
                  <a:srgbClr val="000000"/>
                </a:solidFill>
                <a:effectLst/>
                <a:latin typeface="+mn-lt"/>
              </a:rPr>
              <a:t>In that spirit, the World Board has been focusing on the benefits of increasing recurring member contributions. </a:t>
            </a:r>
          </a:p>
          <a:p>
            <a:pPr marL="0" marR="0" algn="l">
              <a:spcBef>
                <a:spcPts val="0"/>
              </a:spcBef>
              <a:spcAft>
                <a:spcPts val="0"/>
              </a:spcAft>
            </a:pPr>
            <a:endParaRPr lang="en-US" sz="1200" b="0" i="0" u="none" strike="noStrike" dirty="0">
              <a:solidFill>
                <a:srgbClr val="000000"/>
              </a:solidFill>
              <a:effectLst/>
              <a:latin typeface="+mn-lt"/>
            </a:endParaRPr>
          </a:p>
          <a:p>
            <a:pPr marL="0" marR="0" algn="l">
              <a:spcBef>
                <a:spcPts val="0"/>
              </a:spcBef>
              <a:spcAft>
                <a:spcPts val="0"/>
              </a:spcAft>
            </a:pPr>
            <a:r>
              <a:rPr lang="en-US" sz="1200" b="0" i="0" u="none" strike="noStrike" dirty="0">
                <a:solidFill>
                  <a:srgbClr val="000000"/>
                </a:solidFill>
                <a:effectLst/>
                <a:latin typeface="+mn-lt"/>
              </a:rPr>
              <a:t>If you’re a member, you can set up a recurring or a one-time contribution at </a:t>
            </a:r>
            <a:r>
              <a:rPr lang="en-US" sz="1200" b="0" i="0" u="none" strike="noStrike" dirty="0" err="1">
                <a:solidFill>
                  <a:srgbClr val="000000"/>
                </a:solidFill>
                <a:effectLst/>
                <a:latin typeface="+mn-lt"/>
              </a:rPr>
              <a:t>na.org</a:t>
            </a:r>
            <a:r>
              <a:rPr lang="en-US" sz="1200" b="0" i="0" u="none" strike="noStrike" dirty="0">
                <a:solidFill>
                  <a:srgbClr val="000000"/>
                </a:solidFill>
                <a:effectLst/>
                <a:latin typeface="+mn-lt"/>
              </a:rPr>
              <a:t>/give</a:t>
            </a:r>
          </a:p>
          <a:p>
            <a:pPr marL="0"/>
            <a:endParaRPr lang="en-US" sz="1200" dirty="0">
              <a:solidFill>
                <a:schemeClr val="tx1"/>
              </a:solidFill>
              <a:latin typeface="+mn-lt"/>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27</a:t>
            </a:fld>
            <a:endParaRPr lang="en-US"/>
          </a:p>
        </p:txBody>
      </p:sp>
    </p:spTree>
    <p:extLst>
      <p:ext uri="{BB962C8B-B14F-4D97-AF65-F5344CB8AC3E}">
        <p14:creationId xmlns:p14="http://schemas.microsoft.com/office/powerpoint/2010/main" val="36522501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rPr>
              <a:t>Making</a:t>
            </a:r>
            <a:r>
              <a:rPr lang="en-US" sz="1200" baseline="0" dirty="0">
                <a:solidFill>
                  <a:schemeClr val="tx1"/>
                </a:solidFill>
              </a:rPr>
              <a:t> literature available</a:t>
            </a:r>
            <a:r>
              <a:rPr lang="en-US" sz="1200" dirty="0">
                <a:solidFill>
                  <a:schemeClr val="tx1"/>
                </a:solidFill>
              </a:rPr>
              <a:t> is a huge part of what we do, and we could fill this whole presentation simply with the efforts to draft, translate, produce, distribute, and protect NA literature.</a:t>
            </a:r>
          </a:p>
          <a:p>
            <a:endParaRPr lang="en-US" sz="1200" dirty="0">
              <a:solidFill>
                <a:schemeClr val="tx1"/>
              </a:solidFill>
            </a:endParaRPr>
          </a:p>
          <a:p>
            <a:r>
              <a:rPr lang="en-US" sz="1200" dirty="0">
                <a:solidFill>
                  <a:schemeClr val="tx1"/>
                </a:solidFill>
              </a:rPr>
              <a:t>NAWS makes many choices that are purely about carrying the message that no ordinary corporation would make. Two examples are explained in the next two slides: giving</a:t>
            </a:r>
            <a:r>
              <a:rPr lang="en-US" sz="1200" baseline="0" dirty="0">
                <a:solidFill>
                  <a:schemeClr val="tx1"/>
                </a:solidFill>
              </a:rPr>
              <a:t> away and subsidizing literature and providing literature for inmate tablets.</a:t>
            </a:r>
            <a:r>
              <a:rPr lang="en-US" sz="1200" dirty="0">
                <a:solidFill>
                  <a:schemeClr val="tx1"/>
                </a:solidFill>
              </a:rPr>
              <a:t> </a:t>
            </a:r>
          </a:p>
          <a:p>
            <a:endParaRPr lang="en-US" dirty="0">
              <a:solidFill>
                <a:schemeClr val="tx1"/>
              </a:solidFill>
            </a:endParaRPr>
          </a:p>
          <a:p>
            <a:endParaRPr lang="en-US" dirty="0">
              <a:solidFill>
                <a:schemeClr val="tx1"/>
              </a:solidFill>
            </a:endParaRPr>
          </a:p>
          <a:p>
            <a:endParaRPr lang="en-US" dirty="0">
              <a:solidFill>
                <a:schemeClr val="tx1"/>
              </a:solidFill>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28</a:t>
            </a:fld>
            <a:endParaRPr lang="en-US"/>
          </a:p>
        </p:txBody>
      </p:sp>
    </p:spTree>
    <p:extLst>
      <p:ext uri="{BB962C8B-B14F-4D97-AF65-F5344CB8AC3E}">
        <p14:creationId xmlns:p14="http://schemas.microsoft.com/office/powerpoint/2010/main" val="39348855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rPr>
              <a:t>This graph represents the cost of free and subsidized literature that NAWS distributes to communities around the world. </a:t>
            </a:r>
          </a:p>
          <a:p>
            <a:endParaRPr lang="en-US" sz="1200" dirty="0">
              <a:solidFill>
                <a:schemeClr val="tx1"/>
              </a:solidFill>
            </a:endParaRPr>
          </a:p>
          <a:p>
            <a:r>
              <a:rPr lang="en-US" sz="1200" dirty="0">
                <a:solidFill>
                  <a:schemeClr val="tx1"/>
                </a:solidFill>
              </a:rPr>
              <a:t>You can see that in the 2019 fiscal year, we distributed more than we ever have before—more than $832,000 dollars worth. In 2020, we continued to ship literature to places that couldn’t afford to purchase it even as we were cutting expenses in as many areas as we could. </a:t>
            </a:r>
            <a:r>
              <a:rPr lang="en-US" sz="1200" kern="1200" dirty="0">
                <a:solidFill>
                  <a:schemeClr val="tx1"/>
                </a:solidFill>
                <a:effectLst/>
                <a:latin typeface="+mn-lt"/>
                <a:ea typeface="+mn-ea"/>
                <a:cs typeface="+mn-cs"/>
              </a:rPr>
              <a:t>Despite the financial challenges of the 2021 fiscal year, sending literature to those in need continues to be a priority.</a:t>
            </a:r>
          </a:p>
          <a:p>
            <a:pPr defTabSz="966612">
              <a:defRPr/>
            </a:pPr>
            <a:endParaRPr lang="en-US" sz="1200" dirty="0">
              <a:solidFill>
                <a:schemeClr val="tx1"/>
              </a:solidFill>
            </a:endParaRPr>
          </a:p>
          <a:p>
            <a:pPr defTabSz="966612">
              <a:defRPr/>
            </a:pPr>
            <a:r>
              <a:rPr lang="en-US" sz="1200" dirty="0">
                <a:solidFill>
                  <a:schemeClr val="tx1"/>
                </a:solidFill>
              </a:rPr>
              <a:t>The total for FY 2020 was just under $580,000 and for FY 2021 was just over $368,000. The total for 2023 was $738,826. The need continued regardless of the pandemic or resources available.</a:t>
            </a:r>
          </a:p>
          <a:p>
            <a:pPr defTabSz="966612">
              <a:defRPr/>
            </a:pPr>
            <a:endParaRPr lang="en-US" sz="1200" dirty="0">
              <a:solidFill>
                <a:schemeClr val="tx1"/>
              </a:solidFill>
            </a:endParaRPr>
          </a:p>
          <a:p>
            <a:pPr defTabSz="966612">
              <a:defRPr/>
            </a:pPr>
            <a:r>
              <a:rPr lang="en-US" sz="1200" dirty="0">
                <a:solidFill>
                  <a:schemeClr val="tx1"/>
                </a:solidFill>
              </a:rPr>
              <a:t>None of these efforts would be possible without the support NA World Services has received from the Fellowship during the pandemic. </a:t>
            </a:r>
          </a:p>
          <a:p>
            <a:endParaRPr lang="en-US" sz="1200" dirty="0">
              <a:solidFill>
                <a:schemeClr val="tx1"/>
              </a:solidFill>
            </a:endParaRPr>
          </a:p>
          <a:p>
            <a:r>
              <a:rPr lang="en-US" sz="1200" dirty="0">
                <a:solidFill>
                  <a:schemeClr val="tx1"/>
                </a:solidFill>
              </a:rPr>
              <a:t>Note: We don’t report many of the details of where this literature goes partly not to embarrass or call attention to any communities. We never want to cause a community confusion or harm, even inadvertently. </a:t>
            </a:r>
            <a:endParaRPr lang="en-US" dirty="0">
              <a:solidFill>
                <a:schemeClr val="tx1"/>
              </a:solidFill>
            </a:endParaRPr>
          </a:p>
          <a:p>
            <a:endParaRPr lang="en-US" dirty="0">
              <a:solidFill>
                <a:schemeClr val="tx1"/>
              </a:solidFill>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29</a:t>
            </a:fld>
            <a:endParaRPr lang="en-US"/>
          </a:p>
        </p:txBody>
      </p:sp>
    </p:spTree>
    <p:extLst>
      <p:ext uri="{BB962C8B-B14F-4D97-AF65-F5344CB8AC3E}">
        <p14:creationId xmlns:p14="http://schemas.microsoft.com/office/powerpoint/2010/main" val="3792091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n-lt"/>
              </a:rPr>
              <a:t>NAWS stands for Narcotics Anonymous World Services. </a:t>
            </a:r>
          </a:p>
          <a:p>
            <a:endParaRPr lang="en-US" dirty="0">
              <a:solidFill>
                <a:schemeClr val="tx1"/>
              </a:solidFill>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3</a:t>
            </a:fld>
            <a:endParaRPr lang="en-US"/>
          </a:p>
        </p:txBody>
      </p:sp>
    </p:spTree>
    <p:extLst>
      <p:ext uri="{BB962C8B-B14F-4D97-AF65-F5344CB8AC3E}">
        <p14:creationId xmlns:p14="http://schemas.microsoft.com/office/powerpoint/2010/main" val="22719018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rPr>
              <a:t>Communities receiving free/subsidized literature.</a:t>
            </a:r>
            <a:endParaRPr lang="en-US" dirty="0">
              <a:solidFill>
                <a:schemeClr val="tx1"/>
              </a:solidFill>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30</a:t>
            </a:fld>
            <a:endParaRPr lang="en-US"/>
          </a:p>
        </p:txBody>
      </p:sp>
    </p:spTree>
    <p:extLst>
      <p:ext uri="{BB962C8B-B14F-4D97-AF65-F5344CB8AC3E}">
        <p14:creationId xmlns:p14="http://schemas.microsoft.com/office/powerpoint/2010/main" val="7426353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also make our message available for free reading, listening (audio BTs), and watching (ASL) online. </a:t>
            </a:r>
          </a:p>
          <a:p>
            <a:r>
              <a:rPr lang="en-US" sz="1200" kern="1200" dirty="0">
                <a:solidFill>
                  <a:schemeClr val="tx1"/>
                </a:solidFill>
                <a:effectLst/>
                <a:latin typeface="+mn-lt"/>
                <a:ea typeface="+mn-ea"/>
                <a:cs typeface="+mn-cs"/>
              </a:rPr>
              <a:t>IPs and booklets in 57 languages are posted at na.org/literature. </a:t>
            </a:r>
          </a:p>
          <a:p>
            <a:endParaRPr lang="en-US" dirty="0">
              <a:solidFill>
                <a:schemeClr val="tx1"/>
              </a:solidFill>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31</a:t>
            </a:fld>
            <a:endParaRPr lang="en-US"/>
          </a:p>
        </p:txBody>
      </p:sp>
    </p:spTree>
    <p:extLst>
      <p:ext uri="{BB962C8B-B14F-4D97-AF65-F5344CB8AC3E}">
        <p14:creationId xmlns:p14="http://schemas.microsoft.com/office/powerpoint/2010/main" val="929248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dirty="0">
                <a:solidFill>
                  <a:schemeClr val="tx1"/>
                </a:solidFill>
              </a:rPr>
              <a:t>We have been posting free audio versions of the Basic Text as they become available. </a:t>
            </a:r>
          </a:p>
          <a:p>
            <a:endParaRPr lang="en-US" sz="1200" dirty="0">
              <a:solidFill>
                <a:schemeClr val="tx1"/>
              </a:solidFill>
            </a:endParaRPr>
          </a:p>
          <a:p>
            <a:r>
              <a:rPr lang="en-US" sz="1200" dirty="0">
                <a:solidFill>
                  <a:schemeClr val="tx1"/>
                </a:solidFill>
              </a:rPr>
              <a:t>So far, we have 11 versions: Arabic, two English versions—one fifth edition , French Canadian, Greek, Hebrew, Hungarian, Brazilian Portuguese, Russian, Spanish, and Thai posted. </a:t>
            </a:r>
          </a:p>
          <a:p>
            <a:endParaRPr lang="en-US" sz="1200" dirty="0">
              <a:solidFill>
                <a:schemeClr val="tx1"/>
              </a:solidFill>
            </a:endParaRPr>
          </a:p>
          <a:p>
            <a:r>
              <a:rPr lang="en-US" sz="1200" dirty="0">
                <a:solidFill>
                  <a:schemeClr val="tx1"/>
                </a:solidFill>
              </a:rPr>
              <a:t>You can find them at na.org/audio</a:t>
            </a:r>
          </a:p>
          <a:p>
            <a:endParaRPr lang="en-US" sz="1200" dirty="0">
              <a:solidFill>
                <a:schemeClr val="tx1"/>
              </a:solidFill>
            </a:endParaRPr>
          </a:p>
          <a:p>
            <a:endParaRPr lang="en-US" sz="1200" dirty="0">
              <a:solidFill>
                <a:schemeClr val="tx1"/>
              </a:solidFill>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32</a:t>
            </a:fld>
            <a:endParaRPr lang="en-US"/>
          </a:p>
        </p:txBody>
      </p:sp>
    </p:spTree>
    <p:extLst>
      <p:ext uri="{BB962C8B-B14F-4D97-AF65-F5344CB8AC3E}">
        <p14:creationId xmlns:p14="http://schemas.microsoft.com/office/powerpoint/2010/main" val="32635168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a:solidFill>
                  <a:schemeClr val="tx1"/>
                </a:solidFill>
                <a:effectLst/>
                <a:latin typeface="+mn-lt"/>
                <a:ea typeface="+mn-ea"/>
                <a:cs typeface="+mn-cs"/>
              </a:rPr>
              <a:t>We continue to get lots of inquiries from members about inmate tablets. The February 2022 </a:t>
            </a:r>
            <a:r>
              <a:rPr lang="en-US" sz="1100" i="1" kern="1200" dirty="0">
                <a:solidFill>
                  <a:schemeClr val="tx1"/>
                </a:solidFill>
                <a:effectLst/>
                <a:latin typeface="+mn-lt"/>
                <a:ea typeface="+mn-ea"/>
                <a:cs typeface="+mn-cs"/>
              </a:rPr>
              <a:t>NAWS News</a:t>
            </a:r>
            <a:r>
              <a:rPr lang="en-US" sz="1100" kern="1200" dirty="0">
                <a:solidFill>
                  <a:schemeClr val="tx1"/>
                </a:solidFill>
                <a:effectLst/>
                <a:latin typeface="+mn-lt"/>
                <a:ea typeface="+mn-ea"/>
                <a:cs typeface="+mn-cs"/>
              </a:rPr>
              <a:t> has more information about the subject. We will just touch on it briefly here. </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Some correctional facilities offer inmates tablets pre-loaded with a variety of material, including, in some cases, NA recovery literature, at no cost to the inmate. One of the most important duties the Fellowship has assigned NA World Services is the protection of NA’s intellectual property and copyrights on behalf of the Fellowship. Inmate tablets are a new way to carry the message, and World Services must grant legal permission to load Narcotics Anonymous literature on tablets. At this point, these agreements are all within the US, with a handful of state corrections, mental health, and youth service agencies, as well as a local county correctional agency. Each of these agreements involves a lot of communication among corrections authorities, local NA members, and NA World Services.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 agreements we have made in these cases allow for the material that is currently posted on our website to be on tablets for inmates – audio Basic Texts, IPs, and booklets such as the White Booklet and the Intro Guide. This gives addicts ample exposure to NA and our message, and we continue to provide paper copies of the Basic Text</a:t>
            </a:r>
            <a:r>
              <a:rPr lang="en-US" sz="1100" kern="1200" baseline="0" dirty="0">
                <a:solidFill>
                  <a:schemeClr val="tx1"/>
                </a:solidFill>
                <a:effectLst/>
                <a:latin typeface="+mn-lt"/>
                <a:ea typeface="+mn-ea"/>
                <a:cs typeface="+mn-cs"/>
              </a:rPr>
              <a:t> </a:t>
            </a:r>
            <a:r>
              <a:rPr lang="en-US" sz="1100" kern="1200" dirty="0">
                <a:solidFill>
                  <a:schemeClr val="tx1"/>
                </a:solidFill>
                <a:effectLst/>
                <a:latin typeface="+mn-lt"/>
                <a:ea typeface="+mn-ea"/>
                <a:cs typeface="+mn-cs"/>
              </a:rPr>
              <a:t>to inmates upon request.</a:t>
            </a:r>
          </a:p>
          <a:p>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There are over 3,000 counties in the US, and each agreement requires time and attention. We have also had inquiries from a couple of European communities, and we are in conversation about those possibilities as well.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NA World Services devotes much of our time and energy to efforts such as these, not because it makes good business sense, but because we are driven by a spiritual mission, not a profit motive.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1.2 million incarcerated persons in the US now have access to free NA literature on tablets</a:t>
            </a:r>
            <a:endParaRPr lang="en-US" sz="1100" kern="1200" dirty="0">
              <a:solidFill>
                <a:schemeClr val="tx1"/>
              </a:solidFill>
              <a:effectLst/>
              <a:latin typeface="+mn-lt"/>
              <a:ea typeface="+mn-ea"/>
              <a:cs typeface="+mn-cs"/>
            </a:endParaRP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 number of inmate tablets with NA literature in Arizona rose to almost 50,000 in 2022.</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In Ohio, after seeing the success of inmate tablets, corrections officials have decided to purchase NA literature to give to inmates upon release.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solidFill>
                <a:schemeClr val="tx1"/>
              </a:solidFill>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33</a:t>
            </a:fld>
            <a:endParaRPr lang="en-US"/>
          </a:p>
        </p:txBody>
      </p:sp>
    </p:spTree>
    <p:extLst>
      <p:ext uri="{BB962C8B-B14F-4D97-AF65-F5344CB8AC3E}">
        <p14:creationId xmlns:p14="http://schemas.microsoft.com/office/powerpoint/2010/main" val="10015204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solidFill>
                  <a:schemeClr val="tx1"/>
                </a:solidFill>
              </a:rPr>
              <a:t>One of World Services’ most important responsibilities is protecting the Fellowship’s property—its name, logos, and literature for the current and future Fellowship. </a:t>
            </a:r>
          </a:p>
          <a:p>
            <a:endParaRPr lang="en-US" sz="1100" dirty="0">
              <a:solidFill>
                <a:schemeClr val="tx1"/>
              </a:solidFill>
            </a:endParaRPr>
          </a:p>
          <a:p>
            <a:r>
              <a:rPr lang="en-US" sz="1100" dirty="0">
                <a:solidFill>
                  <a:schemeClr val="tx1"/>
                </a:solidFill>
              </a:rPr>
              <a:t>The </a:t>
            </a:r>
            <a:r>
              <a:rPr lang="en-US" sz="1100" i="1" dirty="0">
                <a:solidFill>
                  <a:schemeClr val="tx1"/>
                </a:solidFill>
              </a:rPr>
              <a:t>Fellowship Intellectual Property Trust</a:t>
            </a:r>
            <a:r>
              <a:rPr lang="en-US" sz="1100" dirty="0">
                <a:solidFill>
                  <a:schemeClr val="tx1"/>
                </a:solidFill>
              </a:rPr>
              <a:t> (</a:t>
            </a:r>
            <a:r>
              <a:rPr lang="en-US" sz="1100" i="1" dirty="0">
                <a:solidFill>
                  <a:schemeClr val="tx1"/>
                </a:solidFill>
              </a:rPr>
              <a:t>FIPT </a:t>
            </a:r>
            <a:r>
              <a:rPr lang="en-US" sz="1100" dirty="0">
                <a:solidFill>
                  <a:schemeClr val="tx1"/>
                </a:solidFill>
              </a:rPr>
              <a:t>for short) is a legal document that contains the collective decisions the NA Fellowship has made to preserve the integrity of our published message and the accountability of our publishing services. The Fellowship of Narcotics Anonymous, as given voice by its groups through their regional delegates at the World Service Conference, created and makes decisions about the trust. NA World Services, Inc. manages the trust on their behalf, and the Fellowship of Narcotics Anonymous as a whole is the beneficiary.</a:t>
            </a:r>
          </a:p>
          <a:p>
            <a:endParaRPr lang="en-US" sz="1100" dirty="0">
              <a:solidFill>
                <a:schemeClr val="tx1"/>
              </a:solidFill>
            </a:endParaRPr>
          </a:p>
          <a:p>
            <a:r>
              <a:rPr lang="en-US" sz="1100" dirty="0">
                <a:solidFill>
                  <a:schemeClr val="tx1"/>
                </a:solidFill>
              </a:rPr>
              <a:t>There is a lot of misinformation about the </a:t>
            </a:r>
            <a:r>
              <a:rPr lang="en-US" sz="1100" i="1" dirty="0">
                <a:solidFill>
                  <a:schemeClr val="tx1"/>
                </a:solidFill>
              </a:rPr>
              <a:t>FIPT</a:t>
            </a:r>
            <a:r>
              <a:rPr lang="en-US" sz="1100" dirty="0">
                <a:solidFill>
                  <a:schemeClr val="tx1"/>
                </a:solidFill>
              </a:rPr>
              <a:t>. Here is what the document itself says. The purpose of the trust is: </a:t>
            </a:r>
          </a:p>
          <a:p>
            <a:r>
              <a:rPr lang="en-US" sz="1100" dirty="0">
                <a:solidFill>
                  <a:schemeClr val="tx1"/>
                </a:solidFill>
              </a:rPr>
              <a:t> “to hold and administer all recovery literature and other intellectual properties of the Fellowship of Narcotics Anonymous in a manner that will help addicts find recovery from the disease of addiction and carry that message of recovery to the addict who still suffers, in keeping with the Twelve Steps and Twelve Traditions of NA.”</a:t>
            </a:r>
          </a:p>
          <a:p>
            <a:r>
              <a:rPr lang="en-US" sz="1100" dirty="0">
                <a:solidFill>
                  <a:schemeClr val="tx1"/>
                </a:solidFill>
              </a:rPr>
              <a:t> </a:t>
            </a:r>
          </a:p>
          <a:p>
            <a:r>
              <a:rPr lang="en-US" sz="1100" dirty="0">
                <a:solidFill>
                  <a:schemeClr val="tx1"/>
                </a:solidFill>
              </a:rPr>
              <a:t>If you want more information about what the </a:t>
            </a:r>
            <a:r>
              <a:rPr lang="en-US" sz="1100" i="1" dirty="0">
                <a:solidFill>
                  <a:schemeClr val="tx1"/>
                </a:solidFill>
              </a:rPr>
              <a:t>FIPT </a:t>
            </a:r>
            <a:r>
              <a:rPr lang="en-US" sz="1100" dirty="0">
                <a:solidFill>
                  <a:schemeClr val="tx1"/>
                </a:solidFill>
              </a:rPr>
              <a:t>is and why it is important, see the video on the </a:t>
            </a:r>
            <a:r>
              <a:rPr lang="en-US" sz="1100" i="1" dirty="0">
                <a:solidFill>
                  <a:schemeClr val="tx1"/>
                </a:solidFill>
              </a:rPr>
              <a:t>FIPT</a:t>
            </a:r>
            <a:r>
              <a:rPr lang="en-US" sz="1100" dirty="0">
                <a:solidFill>
                  <a:schemeClr val="tx1"/>
                </a:solidFill>
              </a:rPr>
              <a:t> page: www.na.org/fipt. </a:t>
            </a:r>
          </a:p>
          <a:p>
            <a:endParaRPr lang="en-US" sz="1100" dirty="0">
              <a:solidFill>
                <a:schemeClr val="tx1"/>
              </a:solidFill>
            </a:endParaRPr>
          </a:p>
          <a:p>
            <a:r>
              <a:rPr lang="en-US" sz="1100" dirty="0">
                <a:solidFill>
                  <a:schemeClr val="tx1"/>
                </a:solidFill>
              </a:rPr>
              <a:t>As we mentioned earlier, WSC 2023 made a decision to revise the Trust document as well as decisions to revise the Operational Rules and the Use Policy. </a:t>
            </a:r>
          </a:p>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34</a:t>
            </a:fld>
            <a:endParaRPr lang="en-US"/>
          </a:p>
        </p:txBody>
      </p:sp>
    </p:spTree>
    <p:extLst>
      <p:ext uri="{BB962C8B-B14F-4D97-AF65-F5344CB8AC3E}">
        <p14:creationId xmlns:p14="http://schemas.microsoft.com/office/powerpoint/2010/main" val="4838375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rPr>
              <a:t>This map shows the 100 languages NA members speak. We translate literature into 57 of those languages.</a:t>
            </a:r>
          </a:p>
          <a:p>
            <a:endParaRPr lang="en-US" sz="1200" dirty="0">
              <a:solidFill>
                <a:schemeClr val="tx1"/>
              </a:solidFill>
            </a:endParaRPr>
          </a:p>
          <a:p>
            <a:pPr defTabSz="1080151">
              <a:spcAft>
                <a:spcPts val="708"/>
              </a:spcAft>
              <a:defRPr/>
            </a:pPr>
            <a:r>
              <a:rPr lang="en-US" sz="1200" dirty="0">
                <a:solidFill>
                  <a:schemeClr val="tx1"/>
                </a:solidFill>
              </a:rPr>
              <a:t>Translations play a huge role in growing NA. Translations work is coordinated among a local translation committee, or LTC, made up of committed members who are native speakers; as well as contracted professionals; and NAWS staff. </a:t>
            </a:r>
          </a:p>
          <a:p>
            <a:pPr defTabSz="1080151">
              <a:spcAft>
                <a:spcPts val="708"/>
              </a:spcAft>
              <a:defRPr/>
            </a:pPr>
            <a:endParaRPr lang="en-US" sz="1200" dirty="0">
              <a:solidFill>
                <a:schemeClr val="tx1"/>
              </a:solidFill>
            </a:endParaRPr>
          </a:p>
          <a:p>
            <a:pPr defTabSz="1080151">
              <a:spcAft>
                <a:spcPts val="708"/>
              </a:spcAft>
              <a:defRPr/>
            </a:pPr>
            <a:r>
              <a:rPr lang="en-US" sz="1200" dirty="0">
                <a:solidFill>
                  <a:schemeClr val="tx1"/>
                </a:solidFill>
              </a:rPr>
              <a:t>It takes a great deal of resources to produce translated literature. It’s not just about money. The scarcest resource is human. If you want to learn more about translations, check out Translation Basics, which is posted at </a:t>
            </a:r>
            <a:r>
              <a:rPr lang="en-US" sz="1200" dirty="0" err="1">
                <a:solidFill>
                  <a:schemeClr val="tx1"/>
                </a:solidFill>
              </a:rPr>
              <a:t>na.org</a:t>
            </a:r>
            <a:r>
              <a:rPr lang="en-US" sz="1200" dirty="0">
                <a:solidFill>
                  <a:schemeClr val="tx1"/>
                </a:solidFill>
              </a:rPr>
              <a:t>.</a:t>
            </a:r>
          </a:p>
          <a:p>
            <a:endParaRPr lang="en-US" sz="1200" dirty="0">
              <a:solidFill>
                <a:schemeClr val="tx1"/>
              </a:solidFill>
            </a:endParaRPr>
          </a:p>
          <a:p>
            <a:endParaRPr lang="en-US" dirty="0">
              <a:solidFill>
                <a:schemeClr val="tx1"/>
              </a:solidFill>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35</a:t>
            </a:fld>
            <a:endParaRPr lang="en-US"/>
          </a:p>
        </p:txBody>
      </p:sp>
    </p:spTree>
    <p:extLst>
      <p:ext uri="{BB962C8B-B14F-4D97-AF65-F5344CB8AC3E}">
        <p14:creationId xmlns:p14="http://schemas.microsoft.com/office/powerpoint/2010/main" val="29915683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Many of the languages</a:t>
            </a:r>
            <a:r>
              <a:rPr lang="en-US" baseline="0" dirty="0">
                <a:solidFill>
                  <a:schemeClr val="tx1"/>
                </a:solidFill>
              </a:rPr>
              <a:t> in NA are reflected in our </a:t>
            </a:r>
            <a:r>
              <a:rPr lang="en-US" baseline="0" dirty="0" err="1">
                <a:solidFill>
                  <a:schemeClr val="tx1"/>
                </a:solidFill>
              </a:rPr>
              <a:t>keytags</a:t>
            </a:r>
            <a:r>
              <a:rPr lang="en-US" baseline="0" dirty="0">
                <a:solidFill>
                  <a:schemeClr val="tx1"/>
                </a:solidFill>
              </a:rPr>
              <a:t>. We produce welcome tags in 64 languages. </a:t>
            </a:r>
            <a:r>
              <a:rPr lang="en-US" baseline="0" dirty="0" err="1">
                <a:solidFill>
                  <a:schemeClr val="tx1"/>
                </a:solidFill>
              </a:rPr>
              <a:t>Keytags</a:t>
            </a:r>
            <a:r>
              <a:rPr lang="en-US" baseline="0" dirty="0">
                <a:solidFill>
                  <a:schemeClr val="tx1"/>
                </a:solidFill>
              </a:rPr>
              <a:t> are sometimes created in indigenous languages to better welcome members in their own language and culture, even if that language isn’t spoken in the meeting they are attending. Examples are Hawaiian, Welsh, and others. </a:t>
            </a:r>
            <a:endParaRPr lang="en-US" dirty="0">
              <a:solidFill>
                <a:schemeClr val="tx1"/>
              </a:solidFill>
            </a:endParaRPr>
          </a:p>
          <a:p>
            <a:endParaRPr lang="en-US" dirty="0">
              <a:solidFill>
                <a:schemeClr val="tx1"/>
              </a:solidFill>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36</a:t>
            </a:fld>
            <a:endParaRPr lang="en-US"/>
          </a:p>
        </p:txBody>
      </p:sp>
    </p:spTree>
    <p:extLst>
      <p:ext uri="{BB962C8B-B14F-4D97-AF65-F5344CB8AC3E}">
        <p14:creationId xmlns:p14="http://schemas.microsoft.com/office/powerpoint/2010/main" val="28534278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Having literature in your own language saves lives. It helps addicts hear our message understand the NA program and connect with the shared experience of members around the world.</a:t>
            </a:r>
          </a:p>
        </p:txBody>
      </p:sp>
      <p:sp>
        <p:nvSpPr>
          <p:cNvPr id="4" name="Slide Number Placeholder 3"/>
          <p:cNvSpPr>
            <a:spLocks noGrp="1"/>
          </p:cNvSpPr>
          <p:nvPr>
            <p:ph type="sldNum" sz="quarter" idx="5"/>
          </p:nvPr>
        </p:nvSpPr>
        <p:spPr/>
        <p:txBody>
          <a:bodyPr/>
          <a:lstStyle/>
          <a:p>
            <a:fld id="{8CD8DF16-479B-1D4C-808A-A02DE4660149}" type="slidenum">
              <a:rPr lang="en-US" smtClean="0"/>
              <a:t>37</a:t>
            </a:fld>
            <a:endParaRPr lang="en-US"/>
          </a:p>
        </p:txBody>
      </p:sp>
    </p:spTree>
    <p:extLst>
      <p:ext uri="{BB962C8B-B14F-4D97-AF65-F5344CB8AC3E}">
        <p14:creationId xmlns:p14="http://schemas.microsoft.com/office/powerpoint/2010/main" val="22553792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rPr>
              <a:t>This graph shows the number of translated items published at World Services as of the end of the 2023 fiscal year, which was June 2023. At that time, we had published 1,341 translated titles. </a:t>
            </a:r>
          </a:p>
          <a:p>
            <a:endParaRPr lang="en-US" sz="1200" dirty="0">
              <a:solidFill>
                <a:schemeClr val="tx1"/>
              </a:solidFill>
            </a:endParaRPr>
          </a:p>
          <a:p>
            <a:pPr defTabSz="1080151">
              <a:spcAft>
                <a:spcPts val="708"/>
              </a:spcAft>
              <a:defRPr/>
            </a:pPr>
            <a:r>
              <a:rPr lang="en-US" sz="1200" dirty="0">
                <a:solidFill>
                  <a:schemeClr val="tx1"/>
                </a:solidFill>
              </a:rPr>
              <a:t>Local members do the heavy lifting in almost all translations. It takes dedicated members willing to devote countless hours to the work, even when a professional translator is used. We oversee translations to make sure conceptual fidelity is maintained, and we organize proofing, copyrights, layout, and production. For almost a year, during the pandemic, we had a translations staff of one and a production staff of one. We are slowly building back and now have a translations team of three and half.</a:t>
            </a:r>
          </a:p>
          <a:p>
            <a:endParaRPr lang="en-US" sz="1200" dirty="0">
              <a:solidFill>
                <a:schemeClr val="tx1"/>
              </a:solidFill>
            </a:endParaRPr>
          </a:p>
          <a:p>
            <a:endParaRPr lang="en-US" sz="1200" dirty="0">
              <a:solidFill>
                <a:schemeClr val="tx1"/>
              </a:solidFill>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38</a:t>
            </a:fld>
            <a:endParaRPr lang="en-US"/>
          </a:p>
        </p:txBody>
      </p:sp>
    </p:spTree>
    <p:extLst>
      <p:ext uri="{BB962C8B-B14F-4D97-AF65-F5344CB8AC3E}">
        <p14:creationId xmlns:p14="http://schemas.microsoft.com/office/powerpoint/2010/main" val="22189606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a:solidFill>
                  <a:schemeClr val="tx1"/>
                </a:solidFill>
                <a:effectLst/>
                <a:latin typeface="+mn-lt"/>
                <a:ea typeface="+mn-ea"/>
                <a:cs typeface="+mn-cs"/>
              </a:rPr>
              <a:t>For the last 20 years, each literature project has the same basic process. </a:t>
            </a:r>
          </a:p>
          <a:p>
            <a:pPr marL="171450" lvl="0" indent="-171450">
              <a:buFont typeface="Arial" panose="020B0604020202020204" pitchFamily="34" charset="0"/>
              <a:buChar char="•"/>
            </a:pPr>
            <a:r>
              <a:rPr lang="en-US" sz="1100" kern="1200" dirty="0">
                <a:solidFill>
                  <a:schemeClr val="tx1"/>
                </a:solidFill>
                <a:effectLst/>
                <a:latin typeface="+mn-lt"/>
                <a:ea typeface="+mn-ea"/>
                <a:cs typeface="+mn-cs"/>
              </a:rPr>
              <a:t>We survey the Fellowship for input about the project itself. </a:t>
            </a:r>
          </a:p>
          <a:p>
            <a:pPr marL="171450" lvl="0" indent="-171450">
              <a:buFont typeface="Arial" panose="020B0604020202020204" pitchFamily="34" charset="0"/>
              <a:buChar char="•"/>
            </a:pPr>
            <a:r>
              <a:rPr lang="en-US" sz="1100" kern="1200" dirty="0">
                <a:solidFill>
                  <a:schemeClr val="tx1"/>
                </a:solidFill>
                <a:effectLst/>
                <a:latin typeface="+mn-lt"/>
                <a:ea typeface="+mn-ea"/>
                <a:cs typeface="+mn-cs"/>
              </a:rPr>
              <a:t>We collect source material from members. </a:t>
            </a:r>
          </a:p>
          <a:p>
            <a:pPr marL="171450" lvl="0" indent="-171450">
              <a:buFont typeface="Arial" panose="020B0604020202020204" pitchFamily="34" charset="0"/>
              <a:buChar char="•"/>
            </a:pPr>
            <a:r>
              <a:rPr lang="en-US" sz="1100" kern="1200" dirty="0">
                <a:solidFill>
                  <a:schemeClr val="tx1"/>
                </a:solidFill>
                <a:effectLst/>
                <a:latin typeface="+mn-lt"/>
                <a:ea typeface="+mn-ea"/>
                <a:cs typeface="+mn-cs"/>
              </a:rPr>
              <a:t>Form a workgroup of members who review all of the source material and the resulting drafts.</a:t>
            </a:r>
          </a:p>
          <a:p>
            <a:pPr marL="171450" lvl="0" indent="-171450">
              <a:buFont typeface="Arial" panose="020B0604020202020204" pitchFamily="34" charset="0"/>
              <a:buChar char="•"/>
            </a:pPr>
            <a:r>
              <a:rPr lang="en-US" sz="1100" kern="1200" dirty="0">
                <a:solidFill>
                  <a:schemeClr val="tx1"/>
                </a:solidFill>
                <a:effectLst/>
                <a:latin typeface="+mn-lt"/>
                <a:ea typeface="+mn-ea"/>
                <a:cs typeface="+mn-cs"/>
              </a:rPr>
              <a:t>Release drafts for Fellowship review</a:t>
            </a:r>
          </a:p>
          <a:p>
            <a:pPr marL="171450" lvl="0" indent="-171450">
              <a:buFont typeface="Arial" panose="020B0604020202020204" pitchFamily="34" charset="0"/>
              <a:buChar char="•"/>
            </a:pPr>
            <a:r>
              <a:rPr lang="en-US" sz="1100" kern="1200" dirty="0">
                <a:solidFill>
                  <a:schemeClr val="tx1"/>
                </a:solidFill>
                <a:effectLst/>
                <a:latin typeface="+mn-lt"/>
                <a:ea typeface="+mn-ea"/>
                <a:cs typeface="+mn-cs"/>
              </a:rPr>
              <a:t>Revise based on input.</a:t>
            </a:r>
          </a:p>
          <a:p>
            <a:pPr marL="171450" lvl="0" indent="-171450">
              <a:buFont typeface="Arial" panose="020B0604020202020204" pitchFamily="34" charset="0"/>
              <a:buChar char="•"/>
            </a:pPr>
            <a:r>
              <a:rPr lang="en-US" sz="1100" kern="1200" dirty="0">
                <a:solidFill>
                  <a:schemeClr val="tx1"/>
                </a:solidFill>
                <a:effectLst/>
                <a:latin typeface="+mn-lt"/>
                <a:ea typeface="+mn-ea"/>
                <a:cs typeface="+mn-cs"/>
              </a:rPr>
              <a:t>Publish an approval draft no later than with the CAR publication.</a:t>
            </a:r>
          </a:p>
          <a:p>
            <a:r>
              <a:rPr lang="en-US" sz="1100" kern="1200" dirty="0">
                <a:solidFill>
                  <a:schemeClr val="tx1"/>
                </a:solidFill>
                <a:effectLst/>
                <a:latin typeface="+mn-lt"/>
                <a:ea typeface="+mn-ea"/>
                <a:cs typeface="+mn-cs"/>
              </a:rPr>
              <a:t>It’s a process that allows members all around the world, regardless of literacy level or language spoken to contribute. </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Recently, we’ve been able to use the volunteer form posted on na.org/projects to form web meetings with any interested member to work on projects like the revisions to the Loner IP and H&amp;I Basics, the creation of Virtual Service Basics, and the restructuring of our website. </a:t>
            </a:r>
          </a:p>
          <a:p>
            <a:pPr marL="0" indent="0">
              <a:buFont typeface="Arial" panose="020B0604020202020204" pitchFamily="34" charset="0"/>
              <a:buNone/>
            </a:pPr>
            <a:endParaRPr lang="en-US" sz="1100" dirty="0"/>
          </a:p>
        </p:txBody>
      </p:sp>
      <p:sp>
        <p:nvSpPr>
          <p:cNvPr id="4" name="Slide Number Placeholder 3"/>
          <p:cNvSpPr>
            <a:spLocks noGrp="1"/>
          </p:cNvSpPr>
          <p:nvPr>
            <p:ph type="sldNum" sz="quarter" idx="5"/>
          </p:nvPr>
        </p:nvSpPr>
        <p:spPr/>
        <p:txBody>
          <a:bodyPr/>
          <a:lstStyle/>
          <a:p>
            <a:fld id="{8CD8DF16-479B-1D4C-808A-A02DE4660149}" type="slidenum">
              <a:rPr lang="en-US" smtClean="0"/>
              <a:t>39</a:t>
            </a:fld>
            <a:endParaRPr lang="en-US"/>
          </a:p>
        </p:txBody>
      </p:sp>
    </p:spTree>
    <p:extLst>
      <p:ext uri="{BB962C8B-B14F-4D97-AF65-F5344CB8AC3E}">
        <p14:creationId xmlns:p14="http://schemas.microsoft.com/office/powerpoint/2010/main" val="1523491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rPr>
              <a:t>“World services” = the World Service Conference and the World Board and Human Resource Panel, who are elected by the conference, plus the World Service Office, whose activities are overseen by the World Board.</a:t>
            </a:r>
          </a:p>
          <a:p>
            <a:endParaRPr lang="en-US" sz="1200" dirty="0">
              <a:solidFill>
                <a:schemeClr val="tx1"/>
              </a:solidFill>
            </a:endParaRPr>
          </a:p>
          <a:p>
            <a:pPr defTabSz="1288753">
              <a:defRPr/>
            </a:pPr>
            <a:r>
              <a:rPr lang="en-US" sz="1200" dirty="0">
                <a:solidFill>
                  <a:schemeClr val="tx1"/>
                </a:solidFill>
              </a:rPr>
              <a:t>This diagram illustrates that the office and workgroups are accountable to the WB</a:t>
            </a:r>
          </a:p>
          <a:p>
            <a:r>
              <a:rPr lang="en-US" sz="1200" dirty="0">
                <a:solidFill>
                  <a:schemeClr val="tx1"/>
                </a:solidFill>
              </a:rPr>
              <a:t>And the WB and HRP are accountable to the WSC. </a:t>
            </a:r>
          </a:p>
          <a:p>
            <a:r>
              <a:rPr lang="en-US" sz="1200" dirty="0">
                <a:solidFill>
                  <a:schemeClr val="tx1"/>
                </a:solidFill>
              </a:rPr>
              <a:t>The WB, the HRP, and the WSC Cofacilitators</a:t>
            </a:r>
            <a:r>
              <a:rPr lang="en-US" sz="1200" baseline="0" dirty="0">
                <a:solidFill>
                  <a:schemeClr val="tx1"/>
                </a:solidFill>
              </a:rPr>
              <a:t> are all elected by the conference.</a:t>
            </a:r>
            <a:endParaRPr lang="en-US" sz="1200" dirty="0">
              <a:solidFill>
                <a:schemeClr val="tx1"/>
              </a:solidFill>
            </a:endParaRPr>
          </a:p>
          <a:p>
            <a:endParaRPr lang="en-US" sz="1200" dirty="0">
              <a:solidFill>
                <a:schemeClr val="tx1"/>
              </a:solidFill>
            </a:endParaRPr>
          </a:p>
          <a:p>
            <a:r>
              <a:rPr lang="en-US" sz="1200" dirty="0">
                <a:solidFill>
                  <a:schemeClr val="tx1"/>
                </a:solidFill>
              </a:rPr>
              <a:t>You can find more information about World Services from </a:t>
            </a:r>
            <a:r>
              <a:rPr lang="en-US" sz="1200" i="1" dirty="0">
                <a:solidFill>
                  <a:schemeClr val="tx1"/>
                </a:solidFill>
              </a:rPr>
              <a:t>A Guide to World Services in NA</a:t>
            </a:r>
            <a:r>
              <a:rPr lang="en-US" sz="1200" dirty="0">
                <a:solidFill>
                  <a:schemeClr val="tx1"/>
                </a:solidFill>
              </a:rPr>
              <a:t>. That’s where this diagram comes from. </a:t>
            </a:r>
          </a:p>
          <a:p>
            <a:endParaRPr lang="en-US" sz="1200" dirty="0">
              <a:solidFill>
                <a:schemeClr val="tx1"/>
              </a:solidFill>
            </a:endParaRPr>
          </a:p>
        </p:txBody>
      </p:sp>
      <p:sp>
        <p:nvSpPr>
          <p:cNvPr id="4" name="Slide Number Placeholder 3"/>
          <p:cNvSpPr>
            <a:spLocks noGrp="1"/>
          </p:cNvSpPr>
          <p:nvPr>
            <p:ph type="sldNum" sz="quarter" idx="10"/>
          </p:nvPr>
        </p:nvSpPr>
        <p:spPr/>
        <p:txBody>
          <a:bodyPr/>
          <a:lstStyle/>
          <a:p>
            <a:fld id="{0ED5843B-DA5B-4E71-8D7A-632E21F1C6AB}" type="slidenum">
              <a:rPr lang="en-US" smtClean="0"/>
              <a:t>4</a:t>
            </a:fld>
            <a:endParaRPr lang="en-US"/>
          </a:p>
        </p:txBody>
      </p:sp>
    </p:spTree>
    <p:extLst>
      <p:ext uri="{BB962C8B-B14F-4D97-AF65-F5344CB8AC3E}">
        <p14:creationId xmlns:p14="http://schemas.microsoft.com/office/powerpoint/2010/main" val="21325874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200"/>
              </a:spcBef>
            </a:pPr>
            <a:r>
              <a:rPr lang="en-US" dirty="0">
                <a:solidFill>
                  <a:schemeClr val="tx1"/>
                </a:solidFill>
              </a:rPr>
              <a:t>NA’s Basic Text explains the significance of the Steps in this way: </a:t>
            </a:r>
          </a:p>
          <a:p>
            <a:pPr>
              <a:spcBef>
                <a:spcPts val="200"/>
              </a:spcBef>
            </a:pPr>
            <a:r>
              <a:rPr lang="en-US" dirty="0">
                <a:solidFill>
                  <a:schemeClr val="tx1"/>
                </a:solidFill>
              </a:rPr>
              <a:t>The steps are our solution. They are our survival kit. They are our defense against addiction which is a deadly disease. Our steps are the principles that make our recovery possible.</a:t>
            </a:r>
          </a:p>
          <a:p>
            <a:pPr>
              <a:spcBef>
                <a:spcPts val="200"/>
              </a:spcBef>
            </a:pPr>
            <a:r>
              <a:rPr lang="en-US" dirty="0">
                <a:solidFill>
                  <a:schemeClr val="tx1"/>
                </a:solidFill>
              </a:rPr>
              <a:t>“How it Works,” </a:t>
            </a:r>
            <a:r>
              <a:rPr lang="en-US" i="1" dirty="0">
                <a:solidFill>
                  <a:schemeClr val="tx1"/>
                </a:solidFill>
              </a:rPr>
              <a:t>Narcotics Anonymous </a:t>
            </a:r>
          </a:p>
          <a:p>
            <a:pPr>
              <a:spcBef>
                <a:spcPts val="200"/>
              </a:spcBef>
            </a:pPr>
            <a:endParaRPr lang="en-US" dirty="0">
              <a:solidFill>
                <a:schemeClr val="tx1"/>
              </a:solidFill>
            </a:endParaRPr>
          </a:p>
          <a:p>
            <a:pPr>
              <a:spcBef>
                <a:spcPts val="200"/>
              </a:spcBef>
            </a:pPr>
            <a:r>
              <a:rPr lang="en-US" dirty="0">
                <a:solidFill>
                  <a:schemeClr val="tx1"/>
                </a:solidFill>
              </a:rPr>
              <a:t>Information about the Twelve Steps is included in three different NA books. It’s common for NA sponsors to advise </a:t>
            </a:r>
            <a:r>
              <a:rPr lang="en-US" dirty="0" err="1">
                <a:solidFill>
                  <a:schemeClr val="tx1"/>
                </a:solidFill>
              </a:rPr>
              <a:t>sponsees</a:t>
            </a:r>
            <a:r>
              <a:rPr lang="en-US" dirty="0">
                <a:solidFill>
                  <a:schemeClr val="tx1"/>
                </a:solidFill>
              </a:rPr>
              <a:t> to read about the Step they are working in the Basic Text </a:t>
            </a:r>
            <a:r>
              <a:rPr lang="en-US" i="1" dirty="0">
                <a:solidFill>
                  <a:schemeClr val="tx1"/>
                </a:solidFill>
              </a:rPr>
              <a:t>and It Works: How and Why </a:t>
            </a:r>
            <a:r>
              <a:rPr lang="en-US" dirty="0">
                <a:solidFill>
                  <a:schemeClr val="tx1"/>
                </a:solidFill>
              </a:rPr>
              <a:t>before answering the questions in </a:t>
            </a:r>
            <a:r>
              <a:rPr lang="en-US" i="1" dirty="0">
                <a:solidFill>
                  <a:schemeClr val="tx1"/>
                </a:solidFill>
              </a:rPr>
              <a:t>The Narcotics Anonymous Step Working Guides</a:t>
            </a:r>
            <a:r>
              <a:rPr lang="en-US" dirty="0">
                <a:solidFill>
                  <a:schemeClr val="tx1"/>
                </a:solidFill>
              </a:rPr>
              <a:t>. </a:t>
            </a:r>
          </a:p>
          <a:p>
            <a:pPr>
              <a:spcBef>
                <a:spcPts val="200"/>
              </a:spcBef>
            </a:pPr>
            <a:endParaRPr lang="en-US" dirty="0">
              <a:solidFill>
                <a:schemeClr val="tx1"/>
              </a:solidFill>
            </a:endParaRPr>
          </a:p>
          <a:p>
            <a:pPr>
              <a:spcBef>
                <a:spcPts val="200"/>
              </a:spcBef>
            </a:pPr>
            <a:r>
              <a:rPr lang="en-US" dirty="0">
                <a:solidFill>
                  <a:schemeClr val="tx1"/>
                </a:solidFill>
              </a:rPr>
              <a:t>In that spirit, we have published this material into one boxed set titled </a:t>
            </a:r>
            <a:r>
              <a:rPr lang="en-US" i="1" dirty="0">
                <a:solidFill>
                  <a:schemeClr val="tx1"/>
                </a:solidFill>
              </a:rPr>
              <a:t>The NA Survival Kit</a:t>
            </a:r>
            <a:r>
              <a:rPr lang="en-US" dirty="0">
                <a:solidFill>
                  <a:schemeClr val="tx1"/>
                </a:solidFill>
              </a:rPr>
              <a:t>. For each Step, the Survival Kit includes the section from the Basic Text chapter “How It Works,” the chapter from </a:t>
            </a:r>
            <a:r>
              <a:rPr lang="en-US" i="1" dirty="0">
                <a:solidFill>
                  <a:schemeClr val="tx1"/>
                </a:solidFill>
              </a:rPr>
              <a:t>It Works: How and Wh</a:t>
            </a:r>
            <a:r>
              <a:rPr lang="en-US" dirty="0">
                <a:solidFill>
                  <a:schemeClr val="tx1"/>
                </a:solidFill>
              </a:rPr>
              <a:t>y, and the chapter from </a:t>
            </a:r>
            <a:r>
              <a:rPr lang="en-US" i="1" dirty="0">
                <a:solidFill>
                  <a:schemeClr val="tx1"/>
                </a:solidFill>
              </a:rPr>
              <a:t>The NA Step Working Guides</a:t>
            </a:r>
            <a:r>
              <a:rPr lang="en-US" dirty="0">
                <a:solidFill>
                  <a:schemeClr val="tx1"/>
                </a:solidFill>
              </a:rPr>
              <a:t>, with the questions numbered rather than bulleted. </a:t>
            </a:r>
          </a:p>
          <a:p>
            <a:pPr>
              <a:spcBef>
                <a:spcPts val="200"/>
              </a:spcBef>
            </a:pPr>
            <a:endParaRPr lang="en-US" dirty="0">
              <a:solidFill>
                <a:schemeClr val="tx1"/>
              </a:solidFill>
            </a:endParaRPr>
          </a:p>
          <a:p>
            <a:pPr>
              <a:spcBef>
                <a:spcPts val="200"/>
              </a:spcBef>
            </a:pPr>
            <a:r>
              <a:rPr lang="en-US" i="1" dirty="0">
                <a:solidFill>
                  <a:schemeClr val="tx1"/>
                </a:solidFill>
              </a:rPr>
              <a:t>The NA Survival Kit </a:t>
            </a:r>
            <a:r>
              <a:rPr lang="en-US" dirty="0">
                <a:solidFill>
                  <a:schemeClr val="tx1"/>
                </a:solidFill>
              </a:rPr>
              <a:t>consists of five bound packets together in one slip case: </a:t>
            </a:r>
          </a:p>
          <a:p>
            <a:pPr>
              <a:spcBef>
                <a:spcPts val="200"/>
              </a:spcBef>
            </a:pPr>
            <a:r>
              <a:rPr lang="en-US" dirty="0">
                <a:solidFill>
                  <a:schemeClr val="tx1"/>
                </a:solidFill>
              </a:rPr>
              <a:t>•	Steps One, Two, and Three</a:t>
            </a:r>
          </a:p>
          <a:p>
            <a:pPr>
              <a:spcBef>
                <a:spcPts val="200"/>
              </a:spcBef>
            </a:pPr>
            <a:r>
              <a:rPr lang="en-US" dirty="0">
                <a:solidFill>
                  <a:schemeClr val="tx1"/>
                </a:solidFill>
              </a:rPr>
              <a:t>•	Steps Four and Five</a:t>
            </a:r>
          </a:p>
          <a:p>
            <a:pPr>
              <a:spcBef>
                <a:spcPts val="200"/>
              </a:spcBef>
            </a:pPr>
            <a:r>
              <a:rPr lang="en-US" dirty="0">
                <a:solidFill>
                  <a:schemeClr val="tx1"/>
                </a:solidFill>
              </a:rPr>
              <a:t>•	Steps Six and Seven</a:t>
            </a:r>
          </a:p>
          <a:p>
            <a:pPr>
              <a:spcBef>
                <a:spcPts val="200"/>
              </a:spcBef>
            </a:pPr>
            <a:r>
              <a:rPr lang="en-US" dirty="0">
                <a:solidFill>
                  <a:schemeClr val="tx1"/>
                </a:solidFill>
              </a:rPr>
              <a:t>•	Steps Eight and Nine</a:t>
            </a:r>
          </a:p>
          <a:p>
            <a:pPr>
              <a:spcBef>
                <a:spcPts val="200"/>
              </a:spcBef>
            </a:pPr>
            <a:r>
              <a:rPr lang="en-US" dirty="0">
                <a:solidFill>
                  <a:schemeClr val="tx1"/>
                </a:solidFill>
              </a:rPr>
              <a:t>•	Steps Ten, Eleven, and Twelve</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It can be found at </a:t>
            </a:r>
            <a:r>
              <a:rPr lang="en-US" sz="1200" b="0" kern="1200" dirty="0" err="1">
                <a:solidFill>
                  <a:schemeClr val="tx1"/>
                </a:solidFill>
                <a:effectLst/>
                <a:latin typeface="+mn-lt"/>
                <a:ea typeface="+mn-ea"/>
                <a:cs typeface="+mn-cs"/>
              </a:rPr>
              <a:t>www.na.org</a:t>
            </a:r>
            <a:r>
              <a:rPr lang="en-US" sz="1200" b="0" kern="1200" dirty="0">
                <a:solidFill>
                  <a:schemeClr val="tx1"/>
                </a:solidFill>
                <a:effectLst/>
                <a:latin typeface="+mn-lt"/>
                <a:ea typeface="+mn-ea"/>
                <a:cs typeface="+mn-cs"/>
              </a:rPr>
              <a:t>/webstore</a:t>
            </a:r>
            <a:endParaRPr lang="en-US" sz="1200" kern="1200" dirty="0">
              <a:solidFill>
                <a:schemeClr val="tx1"/>
              </a:solidFill>
              <a:effectLst/>
              <a:latin typeface="+mn-lt"/>
              <a:ea typeface="+mn-ea"/>
              <a:cs typeface="+mn-cs"/>
            </a:endParaRPr>
          </a:p>
          <a:p>
            <a:endParaRPr lang="en-US" dirty="0">
              <a:solidFill>
                <a:schemeClr val="tx1"/>
              </a:solidFill>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40</a:t>
            </a:fld>
            <a:endParaRPr lang="en-US"/>
          </a:p>
        </p:txBody>
      </p:sp>
    </p:spTree>
    <p:extLst>
      <p:ext uri="{BB962C8B-B14F-4D97-AF65-F5344CB8AC3E}">
        <p14:creationId xmlns:p14="http://schemas.microsoft.com/office/powerpoint/2010/main" val="40286697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2024 has ushered in some changes for NAWS.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a:p>
            <a:endParaRPr lang="en-US" dirty="0">
              <a:solidFill>
                <a:schemeClr val="tx1"/>
              </a:solidFill>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41</a:t>
            </a:fld>
            <a:endParaRPr lang="en-US"/>
          </a:p>
        </p:txBody>
      </p:sp>
    </p:spTree>
    <p:extLst>
      <p:ext uri="{BB962C8B-B14F-4D97-AF65-F5344CB8AC3E}">
        <p14:creationId xmlns:p14="http://schemas.microsoft.com/office/powerpoint/2010/main" val="19395233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101112"/>
                </a:solidFill>
                <a:effectLst/>
                <a:latin typeface="+mn-lt"/>
              </a:rPr>
              <a:t>Instead of trying to maintain information for individual meetings in more than 140 countries, our meeting search page and app now point people to local websites and phonelines. Meeting information maintained by local service bodies is more likely to be accurate and current. To make this change, World Services needed help from local service bodies with geotagging so that we could map search results and make sure our data for areas, regions, and phonelines is current.</a:t>
            </a:r>
            <a:endParaRPr lang="en-US" dirty="0">
              <a:latin typeface="+mn-lt"/>
            </a:endParaRPr>
          </a:p>
          <a:p>
            <a:endParaRPr lang="en-US" dirty="0">
              <a:latin typeface="+mn-lt"/>
            </a:endParaRPr>
          </a:p>
          <a:p>
            <a:r>
              <a:rPr lang="en-US" dirty="0">
                <a:latin typeface="+mn-lt"/>
              </a:rPr>
              <a:t>More information at na.org/meetingsearch</a:t>
            </a:r>
          </a:p>
        </p:txBody>
      </p:sp>
      <p:sp>
        <p:nvSpPr>
          <p:cNvPr id="4" name="Slide Number Placeholder 3"/>
          <p:cNvSpPr>
            <a:spLocks noGrp="1"/>
          </p:cNvSpPr>
          <p:nvPr>
            <p:ph type="sldNum" sz="quarter" idx="5"/>
          </p:nvPr>
        </p:nvSpPr>
        <p:spPr/>
        <p:txBody>
          <a:bodyPr/>
          <a:lstStyle/>
          <a:p>
            <a:fld id="{8CD8DF16-479B-1D4C-808A-A02DE4660149}" type="slidenum">
              <a:rPr lang="en-US" smtClean="0"/>
              <a:t>42</a:t>
            </a:fld>
            <a:endParaRPr lang="en-US"/>
          </a:p>
        </p:txBody>
      </p:sp>
    </p:spTree>
    <p:extLst>
      <p:ext uri="{BB962C8B-B14F-4D97-AF65-F5344CB8AC3E}">
        <p14:creationId xmlns:p14="http://schemas.microsoft.com/office/powerpoint/2010/main" val="35099635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2023 World Service Conference passed a motion acknowledging that an NA meeting that meets regularly in person or virtually can choose to be an NA group if they meet the criteria described in The Group Booklet.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With increased virtual meetings since the pandemic, it has become more important then every to help members find them. </a:t>
            </a:r>
          </a:p>
          <a:p>
            <a:endParaRPr lang="en-US" dirty="0"/>
          </a:p>
          <a:p>
            <a:r>
              <a:rPr lang="en-US" dirty="0"/>
              <a:t>NAWS maintains list of virtual and hybrid meetings around the world.</a:t>
            </a:r>
          </a:p>
          <a:p>
            <a:endParaRPr lang="en-US" dirty="0"/>
          </a:p>
          <a:p>
            <a:r>
              <a:rPr lang="en-US" dirty="0"/>
              <a:t>There is also a new shortened URL na.org/</a:t>
            </a:r>
            <a:r>
              <a:rPr lang="en-US" dirty="0" err="1"/>
              <a:t>virtualmeetings</a:t>
            </a:r>
            <a:endParaRPr lang="en-US" dirty="0"/>
          </a:p>
        </p:txBody>
      </p:sp>
      <p:sp>
        <p:nvSpPr>
          <p:cNvPr id="4" name="Slide Number Placeholder 3"/>
          <p:cNvSpPr>
            <a:spLocks noGrp="1"/>
          </p:cNvSpPr>
          <p:nvPr>
            <p:ph type="sldNum" sz="quarter" idx="5"/>
          </p:nvPr>
        </p:nvSpPr>
        <p:spPr/>
        <p:txBody>
          <a:bodyPr/>
          <a:lstStyle/>
          <a:p>
            <a:fld id="{8CD8DF16-479B-1D4C-808A-A02DE4660149}" type="slidenum">
              <a:rPr lang="en-US" smtClean="0"/>
              <a:t>43</a:t>
            </a:fld>
            <a:endParaRPr lang="en-US"/>
          </a:p>
        </p:txBody>
      </p:sp>
    </p:spTree>
    <p:extLst>
      <p:ext uri="{BB962C8B-B14F-4D97-AF65-F5344CB8AC3E}">
        <p14:creationId xmlns:p14="http://schemas.microsoft.com/office/powerpoint/2010/main" val="21707884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Aft>
                <a:spcPts val="825"/>
              </a:spcAft>
            </a:pPr>
            <a:r>
              <a:rPr lang="en-US" sz="1800" dirty="0">
                <a:solidFill>
                  <a:srgbClr val="101112"/>
                </a:solidFill>
                <a:effectLst/>
                <a:latin typeface="Arial" panose="020B0604020202020204" pitchFamily="34" charset="0"/>
                <a:ea typeface="Times New Roman" panose="02020603050405020304" pitchFamily="18" charset="0"/>
              </a:rPr>
              <a:t>We are delighted to announce that the new </a:t>
            </a:r>
            <a:r>
              <a:rPr lang="en-US" sz="1800" u="sng" dirty="0">
                <a:solidFill>
                  <a:srgbClr val="0086F0"/>
                </a:solidFill>
                <a:effectLst/>
                <a:latin typeface="Calibri" panose="020F0502020204030204" pitchFamily="34" charset="0"/>
                <a:ea typeface="Times New Roman" panose="02020603050405020304" pitchFamily="18" charset="0"/>
                <a:hlinkClick r:id="rId3" tooltip="https://linkprotect.cudasvc.com/url?a=https%3a%2f%2fwww.na.org&amp;c=E,1,ofVwPpLfkcMky6PAda1Yw25o8pYJF290e3ADwOvlm3x_kvYzWAeU7g-hhpC-yaiDKa5tyThc8Lme9HAoStR3B-XU51uDF07C3cjzEChJyzEcDdeytv-pH9GvxQ,,&amp;typo=1&amp;ancr_add=1"/>
              </a:rPr>
              <a:t>na.org</a:t>
            </a:r>
            <a:r>
              <a:rPr lang="en-US" sz="1800" dirty="0">
                <a:solidFill>
                  <a:srgbClr val="101112"/>
                </a:solidFill>
                <a:effectLst/>
                <a:latin typeface="Arial" panose="020B0604020202020204" pitchFamily="34" charset="0"/>
                <a:ea typeface="Times New Roman" panose="02020603050405020304" pitchFamily="18" charset="0"/>
              </a:rPr>
              <a:t> website is up! Our IT team accomplished a minor miracle in getting this together. We have known for some time that the days our old website could stand would be numbered. When the website failed, our IT team went into overdrive. </a:t>
            </a:r>
          </a:p>
          <a:p>
            <a:pPr marL="0" marR="0">
              <a:spcAft>
                <a:spcPts val="825"/>
              </a:spcAft>
            </a:pPr>
            <a:endParaRPr lang="en-US" sz="1800" dirty="0">
              <a:solidFill>
                <a:srgbClr val="101112"/>
              </a:solidFill>
              <a:effectLst/>
              <a:latin typeface="Arial" panose="020B0604020202020204" pitchFamily="34" charset="0"/>
              <a:ea typeface="Times New Roman" panose="02020603050405020304" pitchFamily="18" charset="0"/>
            </a:endParaRPr>
          </a:p>
          <a:p>
            <a:pPr marL="0" marR="0">
              <a:spcAft>
                <a:spcPts val="825"/>
              </a:spcAft>
            </a:pPr>
            <a:r>
              <a:rPr lang="en-US" sz="1800" dirty="0">
                <a:solidFill>
                  <a:srgbClr val="101112"/>
                </a:solidFill>
                <a:effectLst/>
                <a:latin typeface="Arial" panose="020B0604020202020204" pitchFamily="34" charset="0"/>
                <a:ea typeface="Times New Roman" panose="02020603050405020304" pitchFamily="18" charset="0"/>
              </a:rPr>
              <a:t>What you see now at </a:t>
            </a:r>
            <a:r>
              <a:rPr lang="en-US" sz="1800" u="sng" dirty="0">
                <a:solidFill>
                  <a:srgbClr val="0086F0"/>
                </a:solidFill>
                <a:effectLst/>
                <a:latin typeface="Times New Roman" panose="02020603050405020304" pitchFamily="18" charset="0"/>
                <a:ea typeface="Times New Roman" panose="02020603050405020304" pitchFamily="18" charset="0"/>
                <a:hlinkClick r:id="rId4" tooltip="https://linkprotect.cudasvc.com/url?a=https%3a%2f%2fwww.na.org&amp;c=E,1,Ojfk8cSuJsyffGF7lW9vc9cL8m2BLMaPCeQ_THyyaJk_ePL7Oi7SE4vJuK4KDY_1isYRddzJZ0nT1aSq8oyPEVjXRFFdAsgMskYYkRsTxA,,&amp;typo=1&amp;ancr_add=1"/>
              </a:rPr>
              <a:t>na.org</a:t>
            </a:r>
            <a:r>
              <a:rPr lang="en-US" sz="1800" dirty="0">
                <a:effectLst/>
                <a:latin typeface="Times New Roman" panose="02020603050405020304" pitchFamily="18" charset="0"/>
                <a:ea typeface="Times New Roman" panose="02020603050405020304" pitchFamily="18" charset="0"/>
              </a:rPr>
              <a:t> looks different from the website you may be used to accessing, but nearly all the same information is still there. </a:t>
            </a:r>
            <a:r>
              <a:rPr lang="en-US" sz="1800" dirty="0">
                <a:solidFill>
                  <a:srgbClr val="101112"/>
                </a:solidFill>
                <a:effectLst/>
                <a:latin typeface="Arial" panose="020B0604020202020204" pitchFamily="34" charset="0"/>
                <a:ea typeface="Times New Roman" panose="02020603050405020304" pitchFamily="18" charset="0"/>
              </a:rPr>
              <a:t>We believe it will be easier to navigate, less confusing, more readable, more secure, and less likely to leave us in the lurch again. </a:t>
            </a:r>
          </a:p>
          <a:p>
            <a:pPr marL="0" marR="0">
              <a:spcAft>
                <a:spcPts val="825"/>
              </a:spcAft>
            </a:pPr>
            <a:endParaRPr lang="en-US" sz="1800" dirty="0">
              <a:solidFill>
                <a:srgbClr val="101112"/>
              </a:solidFill>
              <a:effectLst/>
              <a:latin typeface="Arial" panose="020B0604020202020204" pitchFamily="34" charset="0"/>
              <a:ea typeface="Times New Roman" panose="02020603050405020304" pitchFamily="18" charset="0"/>
            </a:endParaRPr>
          </a:p>
          <a:p>
            <a:pPr marL="0" marR="0">
              <a:spcAft>
                <a:spcPts val="825"/>
              </a:spcAft>
            </a:pPr>
            <a:r>
              <a:rPr lang="en-US" sz="1800" dirty="0">
                <a:solidFill>
                  <a:srgbClr val="101112"/>
                </a:solidFill>
                <a:effectLst/>
                <a:latin typeface="Arial" panose="020B0604020202020204" pitchFamily="34" charset="0"/>
                <a:ea typeface="Times New Roman" panose="02020603050405020304" pitchFamily="18" charset="0"/>
              </a:rPr>
              <a:t>With the new website comes new links. If your service body website has links to readings and IPs, those will have to be updated. If you have other links to pages at </a:t>
            </a:r>
            <a:r>
              <a:rPr lang="en-US" sz="1800" u="sng" dirty="0">
                <a:solidFill>
                  <a:srgbClr val="0086F0"/>
                </a:solidFill>
                <a:effectLst/>
                <a:latin typeface="Arial" panose="020B0604020202020204" pitchFamily="34" charset="0"/>
                <a:ea typeface="Times New Roman" panose="02020603050405020304" pitchFamily="18" charset="0"/>
                <a:hlinkClick r:id="rId5" tooltip="https://linkprotect.cudasvc.com/url?a=https%3a%2f%2fna.org&amp;c=E,1,QbjvMVHxNfww0F9m7j6wkEd4AAZ9beNdTVtBCCRb56gCxtabcLRVyRKhrD-UBT9CJMXmHA6eUue7Do8nkiULl50KchmBCuewosNvHNby2Xvwjis9k17vC3UX&amp;typo=1&amp;ancr_add=1"/>
              </a:rPr>
              <a:t>na.org</a:t>
            </a:r>
            <a:r>
              <a:rPr lang="en-US" sz="1800" dirty="0">
                <a:solidFill>
                  <a:srgbClr val="101112"/>
                </a:solidFill>
                <a:effectLst/>
                <a:latin typeface="Arial" panose="020B0604020202020204" pitchFamily="34" charset="0"/>
                <a:ea typeface="Times New Roman" panose="02020603050405020304" pitchFamily="18" charset="0"/>
              </a:rPr>
              <a:t>, please check to make sure your links are functional as soon as you (or your </a:t>
            </a:r>
            <a:r>
              <a:rPr lang="en-US" sz="1800" dirty="0" err="1">
                <a:solidFill>
                  <a:srgbClr val="101112"/>
                </a:solidFill>
                <a:effectLst/>
                <a:latin typeface="Arial" panose="020B0604020202020204" pitchFamily="34" charset="0"/>
                <a:ea typeface="Times New Roman" panose="02020603050405020304" pitchFamily="18" charset="0"/>
              </a:rPr>
              <a:t>webservant</a:t>
            </a:r>
            <a:r>
              <a:rPr lang="en-US" sz="1800" dirty="0">
                <a:solidFill>
                  <a:srgbClr val="101112"/>
                </a:solidFill>
                <a:effectLst/>
                <a:latin typeface="Arial" panose="020B0604020202020204" pitchFamily="34" charset="0"/>
                <a:ea typeface="Times New Roman" panose="02020603050405020304" pitchFamily="18" charset="0"/>
              </a:rPr>
              <a:t>) can.</a:t>
            </a:r>
            <a:r>
              <a:rPr lang="en-US" sz="1800" dirty="0">
                <a:effectLst/>
                <a:latin typeface="Times New Roman" panose="02020603050405020304" pitchFamily="18" charset="0"/>
                <a:ea typeface="Times New Roman" panose="02020603050405020304" pitchFamily="18" charset="0"/>
              </a:rPr>
              <a:t> </a:t>
            </a:r>
          </a:p>
          <a:p>
            <a:pPr marL="0" marR="0">
              <a:spcAft>
                <a:spcPts val="825"/>
              </a:spcAft>
            </a:pPr>
            <a:endParaRPr lang="en-US" sz="1800" dirty="0">
              <a:solidFill>
                <a:srgbClr val="101112"/>
              </a:solidFill>
              <a:effectLst/>
              <a:latin typeface="Times New Roman" panose="02020603050405020304" pitchFamily="18" charset="0"/>
              <a:ea typeface="Times New Roman" panose="02020603050405020304" pitchFamily="18" charset="0"/>
            </a:endParaRPr>
          </a:p>
          <a:p>
            <a:pPr marL="0" marR="0">
              <a:spcAft>
                <a:spcPts val="825"/>
              </a:spcAft>
            </a:pPr>
            <a:r>
              <a:rPr lang="en-US" sz="1800" dirty="0">
                <a:solidFill>
                  <a:srgbClr val="101112"/>
                </a:solidFill>
                <a:effectLst/>
                <a:latin typeface="Arial" panose="020B0604020202020204" pitchFamily="34" charset="0"/>
                <a:ea typeface="Times New Roman" panose="02020603050405020304" pitchFamily="18" charset="0"/>
              </a:rPr>
              <a:t>Features will be added and errors corrected every day. Perhaps most notably, the Search feature will be enabled in the future. Until then, you can use the sitemap in the footer (which we are also working on expanding)—and please explore the website! </a:t>
            </a:r>
          </a:p>
          <a:p>
            <a:pPr marL="0" marR="0">
              <a:spcAft>
                <a:spcPts val="825"/>
              </a:spcAft>
            </a:pPr>
            <a:endParaRPr lang="en-US" sz="1800" dirty="0">
              <a:solidFill>
                <a:srgbClr val="101112"/>
              </a:solidFill>
              <a:effectLst/>
              <a:latin typeface="Arial" panose="020B0604020202020204" pitchFamily="34" charset="0"/>
              <a:ea typeface="Times New Roman" panose="02020603050405020304" pitchFamily="18" charset="0"/>
            </a:endParaRPr>
          </a:p>
          <a:p>
            <a:pPr marL="0" marR="0">
              <a:spcAft>
                <a:spcPts val="825"/>
              </a:spcAft>
            </a:pPr>
            <a:r>
              <a:rPr lang="en-US" sz="1800" dirty="0">
                <a:solidFill>
                  <a:srgbClr val="101112"/>
                </a:solidFill>
                <a:effectLst/>
                <a:latin typeface="Arial" panose="020B0604020202020204" pitchFamily="34" charset="0"/>
                <a:ea typeface="Times New Roman" panose="02020603050405020304" pitchFamily="18" charset="0"/>
              </a:rPr>
              <a:t>There are a few large files that are still unlinked, but fear not! They will be made available in the near future. Nothing has been lost. </a:t>
            </a:r>
          </a:p>
          <a:p>
            <a:pPr marL="0" marR="0">
              <a:spcAft>
                <a:spcPts val="825"/>
              </a:spcAft>
            </a:pPr>
            <a:endParaRPr lang="en-US" sz="1800" dirty="0">
              <a:effectLst/>
              <a:latin typeface="Times New Roman" panose="02020603050405020304" pitchFamily="18" charset="0"/>
              <a:ea typeface="Times New Roman" panose="02020603050405020304" pitchFamily="18" charset="0"/>
            </a:endParaRPr>
          </a:p>
          <a:p>
            <a:pPr marL="0" marR="0">
              <a:spcAft>
                <a:spcPts val="825"/>
              </a:spcAft>
            </a:pPr>
            <a:r>
              <a:rPr lang="en-US" sz="1800" dirty="0">
                <a:solidFill>
                  <a:srgbClr val="101112"/>
                </a:solidFill>
                <a:effectLst/>
                <a:latin typeface="Arial" panose="020B0604020202020204" pitchFamily="34" charset="0"/>
                <a:ea typeface="Times New Roman" panose="02020603050405020304" pitchFamily="18" charset="0"/>
              </a:rPr>
              <a:t>One advantage of the new site is that it is responsive (mobile friendly) now. We look forward to delivering the free recovery literature we have posted in a more mobile friendly format than ever before; watch this space! We’ll let you know when this much-desired improvement is in place.</a:t>
            </a:r>
            <a:r>
              <a:rPr lang="en-US" sz="1800" dirty="0">
                <a:effectLst/>
                <a:latin typeface="Times New Roman" panose="02020603050405020304" pitchFamily="18" charset="0"/>
                <a:ea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8CD8DF16-479B-1D4C-808A-A02DE4660149}" type="slidenum">
              <a:rPr lang="en-US" smtClean="0"/>
              <a:t>44</a:t>
            </a:fld>
            <a:endParaRPr lang="en-US"/>
          </a:p>
        </p:txBody>
      </p:sp>
    </p:spTree>
    <p:extLst>
      <p:ext uri="{BB962C8B-B14F-4D97-AF65-F5344CB8AC3E}">
        <p14:creationId xmlns:p14="http://schemas.microsoft.com/office/powerpoint/2010/main" val="39171376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rPr>
              <a:t>Most of NA had to learn to do things differently during the pandemic. We provided a lot of online service and support for virtual meetings and service efforts. </a:t>
            </a:r>
          </a:p>
          <a:p>
            <a:endParaRPr lang="en-US" sz="1100" dirty="0">
              <a:solidFill>
                <a:schemeClr val="tx1"/>
              </a:solidFill>
            </a:endParaRPr>
          </a:p>
          <a:p>
            <a:r>
              <a:rPr lang="en-US" sz="1100" dirty="0">
                <a:solidFill>
                  <a:schemeClr val="tx1"/>
                </a:solidFill>
              </a:rPr>
              <a:t>One of the first things we did when so much of the world closed down was to post a page of resources to help addicts find virtual meetings and to help members who were serving meetings and service bodies virtually: </a:t>
            </a:r>
            <a:r>
              <a:rPr lang="en-US" sz="1100" u="sng" dirty="0">
                <a:solidFill>
                  <a:schemeClr val="tx1"/>
                </a:solidFill>
                <a:hlinkClick r:id="rId3">
                  <a:extLst>
                    <a:ext uri="{A12FA001-AC4F-418D-AE19-62706E023703}">
                      <ahyp:hlinkClr xmlns:ahyp="http://schemas.microsoft.com/office/drawing/2018/hyperlinkcolor" val="tx"/>
                    </a:ext>
                  </a:extLst>
                </a:hlinkClick>
              </a:rPr>
              <a:t>na.org/virtual</a:t>
            </a:r>
            <a:r>
              <a:rPr lang="en-US" sz="1100" dirty="0">
                <a:solidFill>
                  <a:schemeClr val="tx1"/>
                </a:solidFill>
              </a:rPr>
              <a:t> . It is a treasure trove. We post new materials here regularly. </a:t>
            </a:r>
          </a:p>
          <a:p>
            <a:endParaRPr lang="en-US" sz="1100" dirty="0">
              <a:solidFill>
                <a:schemeClr val="tx1"/>
              </a:solidFill>
            </a:endParaRPr>
          </a:p>
          <a:p>
            <a:r>
              <a:rPr lang="en-US" sz="1100" dirty="0">
                <a:solidFill>
                  <a:schemeClr val="tx1"/>
                </a:solidFill>
              </a:rPr>
              <a:t>The page includes: onscreen resources for virtual meetings, info on hybrid meetings, 7</a:t>
            </a:r>
            <a:r>
              <a:rPr lang="en-US" sz="1100" baseline="30000" dirty="0">
                <a:solidFill>
                  <a:schemeClr val="tx1"/>
                </a:solidFill>
              </a:rPr>
              <a:t>th</a:t>
            </a:r>
            <a:r>
              <a:rPr lang="en-US" sz="1100" dirty="0">
                <a:solidFill>
                  <a:schemeClr val="tx1"/>
                </a:solidFill>
              </a:rPr>
              <a:t> tradition, and more. </a:t>
            </a:r>
          </a:p>
          <a:p>
            <a:endParaRPr lang="en-US" sz="1100" dirty="0">
              <a:solidFill>
                <a:schemeClr val="tx1"/>
              </a:solidFill>
            </a:endParaRPr>
          </a:p>
          <a:p>
            <a:endParaRPr lang="en-US" sz="1100" dirty="0">
              <a:solidFill>
                <a:schemeClr val="tx1"/>
              </a:solidFill>
            </a:endParaRPr>
          </a:p>
          <a:p>
            <a:endParaRPr lang="en-US" sz="1100" baseline="0" dirty="0">
              <a:solidFill>
                <a:schemeClr val="tx1"/>
              </a:solidFill>
            </a:endParaRPr>
          </a:p>
          <a:p>
            <a:endParaRPr lang="en-US" sz="1100" baseline="0" dirty="0">
              <a:solidFill>
                <a:schemeClr val="tx1"/>
              </a:solidFill>
            </a:endParaRPr>
          </a:p>
          <a:p>
            <a:endParaRPr lang="en-US" sz="1100" dirty="0">
              <a:solidFill>
                <a:schemeClr val="tx1"/>
              </a:solidFill>
            </a:endParaRPr>
          </a:p>
          <a:p>
            <a:pPr marL="0" indent="0">
              <a:buFont typeface="Arial" panose="020B0604020202020204" pitchFamily="34" charset="0"/>
              <a:buNone/>
            </a:pPr>
            <a:endParaRPr lang="en-US" sz="1100" dirty="0">
              <a:solidFill>
                <a:schemeClr val="tx1"/>
              </a:solidFill>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45</a:t>
            </a:fld>
            <a:endParaRPr lang="en-US"/>
          </a:p>
        </p:txBody>
      </p:sp>
    </p:spTree>
    <p:extLst>
      <p:ext uri="{BB962C8B-B14F-4D97-AF65-F5344CB8AC3E}">
        <p14:creationId xmlns:p14="http://schemas.microsoft.com/office/powerpoint/2010/main" val="28616934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100" dirty="0">
                <a:solidFill>
                  <a:schemeClr val="tx1"/>
                </a:solidFill>
              </a:rPr>
              <a:t>Virtual Meeting Basics is posted at the top of the drop-down menus on the Virtual NA Meeting Resources webpage. It is also posted at na.org/toolbox. It is currently translated in Farsi, Hungarian, and Spanish.</a:t>
            </a:r>
          </a:p>
          <a:p>
            <a:pPr rtl="0"/>
            <a:endParaRPr lang="en-US" sz="1100" kern="1200" dirty="0">
              <a:solidFill>
                <a:schemeClr val="tx1"/>
              </a:solidFill>
              <a:effectLst/>
              <a:latin typeface="+mn-lt"/>
              <a:ea typeface="+mn-ea"/>
              <a:cs typeface="+mn-cs"/>
            </a:endParaRPr>
          </a:p>
          <a:p>
            <a:r>
              <a:rPr lang="en-US" sz="1100" dirty="0">
                <a:solidFill>
                  <a:schemeClr val="tx1"/>
                </a:solidFill>
              </a:rPr>
              <a:t>This tool comes</a:t>
            </a:r>
            <a:r>
              <a:rPr lang="en-US" sz="1100" baseline="0" dirty="0">
                <a:solidFill>
                  <a:schemeClr val="tx1"/>
                </a:solidFill>
              </a:rPr>
              <a:t> from the</a:t>
            </a:r>
            <a:r>
              <a:rPr lang="en-US" sz="1100" dirty="0">
                <a:solidFill>
                  <a:schemeClr val="tx1"/>
                </a:solidFill>
              </a:rPr>
              <a:t> Local Service Toolbox project.</a:t>
            </a:r>
          </a:p>
          <a:p>
            <a:r>
              <a:rPr lang="en-US" sz="1100" dirty="0">
                <a:solidFill>
                  <a:schemeClr val="tx1"/>
                </a:solidFill>
              </a:rPr>
              <a:t>We held many open webinars on the topic. We also collected a lot of resources from trusted servants around the world. We posted several surveys to collect information. We used all of that information to put together a tool that compiles best practices for virtual meetings.</a:t>
            </a:r>
          </a:p>
          <a:p>
            <a:pPr rtl="0"/>
            <a:endParaRPr lang="en-US" sz="1100" kern="1200" dirty="0">
              <a:solidFill>
                <a:schemeClr val="tx1"/>
              </a:solidFill>
              <a:effectLst/>
              <a:latin typeface="+mn-lt"/>
              <a:ea typeface="+mn-ea"/>
              <a:cs typeface="+mn-cs"/>
            </a:endParaRPr>
          </a:p>
          <a:p>
            <a:pPr rtl="0"/>
            <a:r>
              <a:rPr lang="en-US" sz="1100" kern="1200" dirty="0">
                <a:solidFill>
                  <a:schemeClr val="tx1"/>
                </a:solidFill>
                <a:effectLst/>
                <a:latin typeface="+mn-lt"/>
                <a:ea typeface="+mn-ea"/>
                <a:cs typeface="+mn-cs"/>
              </a:rPr>
              <a:t>The tool covers a range of topics related to virtual NA recovery meetings, including</a:t>
            </a:r>
          </a:p>
          <a:p>
            <a:pPr marL="171450" indent="-171450" rtl="0">
              <a:buFont typeface="Arial" panose="020B0604020202020204" pitchFamily="34" charset="0"/>
              <a:buChar char="•"/>
            </a:pPr>
            <a:r>
              <a:rPr lang="en-US" sz="1100" kern="1200" dirty="0">
                <a:solidFill>
                  <a:schemeClr val="tx1"/>
                </a:solidFill>
                <a:effectLst/>
                <a:latin typeface="+mn-lt"/>
                <a:ea typeface="+mn-ea"/>
                <a:cs typeface="+mn-cs"/>
              </a:rPr>
              <a:t>keeping meetings secure from disruption, </a:t>
            </a:r>
          </a:p>
          <a:p>
            <a:pPr marL="171450" indent="-171450" rtl="0">
              <a:buFont typeface="Arial" panose="020B0604020202020204" pitchFamily="34" charset="0"/>
              <a:buChar char="•"/>
            </a:pPr>
            <a:r>
              <a:rPr lang="en-US" sz="1100" kern="1200" dirty="0">
                <a:solidFill>
                  <a:schemeClr val="tx1"/>
                </a:solidFill>
                <a:effectLst/>
                <a:latin typeface="+mn-lt"/>
                <a:ea typeface="+mn-ea"/>
                <a:cs typeface="+mn-cs"/>
              </a:rPr>
              <a:t>welcoming newcomers and sponsorship, </a:t>
            </a:r>
          </a:p>
          <a:p>
            <a:pPr marL="171450" indent="-171450" rtl="0">
              <a:buFont typeface="Arial" panose="020B0604020202020204" pitchFamily="34" charset="0"/>
              <a:buChar char="•"/>
            </a:pPr>
            <a:r>
              <a:rPr lang="en-US" sz="1100" kern="1200" dirty="0">
                <a:solidFill>
                  <a:schemeClr val="tx1"/>
                </a:solidFill>
                <a:effectLst/>
                <a:latin typeface="+mn-lt"/>
                <a:ea typeface="+mn-ea"/>
                <a:cs typeface="+mn-cs"/>
              </a:rPr>
              <a:t>practicing the Seventh Tradition and signing attendance cards</a:t>
            </a:r>
          </a:p>
          <a:p>
            <a:pPr marL="171450" indent="-171450" rtl="0">
              <a:buFont typeface="Arial" panose="020B0604020202020204" pitchFamily="34" charset="0"/>
              <a:buChar char="•"/>
            </a:pPr>
            <a:r>
              <a:rPr lang="en-US" sz="1100" kern="1200" dirty="0">
                <a:solidFill>
                  <a:schemeClr val="tx1"/>
                </a:solidFill>
                <a:effectLst/>
                <a:latin typeface="+mn-lt"/>
                <a:ea typeface="+mn-ea"/>
                <a:cs typeface="+mn-cs"/>
              </a:rPr>
              <a:t>making meetings accessible</a:t>
            </a:r>
          </a:p>
          <a:p>
            <a:pPr marL="171450" indent="-171450" rtl="0">
              <a:buFont typeface="Arial" panose="020B0604020202020204" pitchFamily="34" charset="0"/>
              <a:buChar char="•"/>
            </a:pPr>
            <a:r>
              <a:rPr lang="en-US" sz="1100" kern="1200" dirty="0">
                <a:solidFill>
                  <a:schemeClr val="tx1"/>
                </a:solidFill>
                <a:effectLst/>
                <a:latin typeface="+mn-lt"/>
                <a:ea typeface="+mn-ea"/>
                <a:cs typeface="+mn-cs"/>
              </a:rPr>
              <a:t>hybrid meetings </a:t>
            </a:r>
          </a:p>
          <a:p>
            <a:pPr marL="171450" indent="-171450" rtl="0">
              <a:buFont typeface="Arial" panose="020B0604020202020204" pitchFamily="34" charset="0"/>
              <a:buChar char="•"/>
            </a:pPr>
            <a:r>
              <a:rPr lang="en-US" sz="1100" kern="1200" dirty="0">
                <a:solidFill>
                  <a:schemeClr val="tx1"/>
                </a:solidFill>
                <a:effectLst/>
                <a:latin typeface="+mn-lt"/>
                <a:ea typeface="+mn-ea"/>
                <a:cs typeface="+mn-cs"/>
              </a:rPr>
              <a:t>and more</a:t>
            </a:r>
            <a:endParaRPr lang="en-US" sz="1100" dirty="0">
              <a:solidFill>
                <a:schemeClr val="tx1"/>
              </a:solidFill>
            </a:endParaRPr>
          </a:p>
          <a:p>
            <a:endParaRPr lang="en-US" sz="1100" dirty="0">
              <a:solidFill>
                <a:schemeClr val="tx1"/>
              </a:solidFill>
            </a:endParaRPr>
          </a:p>
          <a:p>
            <a:r>
              <a:rPr lang="en-US" sz="1100" dirty="0">
                <a:solidFill>
                  <a:schemeClr val="tx1"/>
                </a:solidFill>
              </a:rPr>
              <a:t>We hope to take a similar approach for Virtual Service Basics</a:t>
            </a:r>
          </a:p>
          <a:p>
            <a:endParaRPr lang="en-US" sz="1100" dirty="0">
              <a:solidFill>
                <a:schemeClr val="tx1"/>
              </a:solidFill>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46</a:t>
            </a:fld>
            <a:endParaRPr lang="en-US"/>
          </a:p>
        </p:txBody>
      </p:sp>
    </p:spTree>
    <p:extLst>
      <p:ext uri="{BB962C8B-B14F-4D97-AF65-F5344CB8AC3E}">
        <p14:creationId xmlns:p14="http://schemas.microsoft.com/office/powerpoint/2010/main" val="42229779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rPr>
              <a:t>Another place on our website that you can find lots and lots of resources for groups and service bodies is the Local Service Resources page: </a:t>
            </a:r>
            <a:r>
              <a:rPr lang="en-US" sz="1200" u="sng" dirty="0">
                <a:solidFill>
                  <a:schemeClr val="tx1"/>
                </a:solidFill>
                <a:hlinkClick r:id="rId3">
                  <a:extLst>
                    <a:ext uri="{A12FA001-AC4F-418D-AE19-62706E023703}">
                      <ahyp:hlinkClr xmlns:ahyp="http://schemas.microsoft.com/office/drawing/2018/hyperlinkcolor" val="tx"/>
                    </a:ext>
                  </a:extLst>
                </a:hlinkClick>
              </a:rPr>
              <a:t>na.org/localresources</a:t>
            </a:r>
            <a:endParaRPr lang="en-US" sz="1200" u="sng" dirty="0">
              <a:solidFill>
                <a:schemeClr val="tx1"/>
              </a:solidFill>
            </a:endParaRPr>
          </a:p>
          <a:p>
            <a:endParaRPr lang="en-US" sz="1200" u="sng" dirty="0">
              <a:solidFill>
                <a:schemeClr val="tx1"/>
              </a:solidFill>
            </a:endParaRPr>
          </a:p>
          <a:p>
            <a:r>
              <a:rPr lang="en-US" sz="1200" u="none" dirty="0">
                <a:solidFill>
                  <a:schemeClr val="tx1"/>
                </a:solidFill>
              </a:rPr>
              <a:t>If </a:t>
            </a:r>
            <a:r>
              <a:rPr lang="en-US" sz="1200" dirty="0">
                <a:solidFill>
                  <a:schemeClr val="tx1"/>
                </a:solidFill>
              </a:rPr>
              <a:t>you have a resource or tool that others might benefit from, please send it to </a:t>
            </a:r>
            <a:r>
              <a:rPr lang="en-US" sz="1200" u="sng" dirty="0">
                <a:solidFill>
                  <a:schemeClr val="tx1"/>
                </a:solidFill>
                <a:hlinkClick r:id="rId4">
                  <a:extLst>
                    <a:ext uri="{A12FA001-AC4F-418D-AE19-62706E023703}">
                      <ahyp:hlinkClr xmlns:ahyp="http://schemas.microsoft.com/office/drawing/2018/hyperlinkcolor" val="tx"/>
                    </a:ext>
                  </a:extLst>
                </a:hlinkClick>
              </a:rPr>
              <a:t>worldboard@na.org</a:t>
            </a:r>
            <a:r>
              <a:rPr lang="en-US" sz="1200" dirty="0">
                <a:solidFill>
                  <a:schemeClr val="tx1"/>
                </a:solidFill>
              </a:rPr>
              <a:t>.</a:t>
            </a:r>
          </a:p>
          <a:p>
            <a:endParaRPr lang="en-US" sz="1200" dirty="0">
              <a:solidFill>
                <a:schemeClr val="tx1"/>
              </a:solidFill>
            </a:endParaRPr>
          </a:p>
          <a:p>
            <a:endParaRPr lang="en-US" sz="1200" dirty="0">
              <a:solidFill>
                <a:schemeClr val="tx1"/>
              </a:solidFill>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47</a:t>
            </a:fld>
            <a:endParaRPr lang="en-US"/>
          </a:p>
        </p:txBody>
      </p:sp>
    </p:spTree>
    <p:extLst>
      <p:ext uri="{BB962C8B-B14F-4D97-AF65-F5344CB8AC3E}">
        <p14:creationId xmlns:p14="http://schemas.microsoft.com/office/powerpoint/2010/main" val="18331572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chemeClr val="tx1"/>
                </a:solidFill>
                <a:effectLst/>
                <a:latin typeface="+mn-lt"/>
              </a:rPr>
              <a:t>We hold PR and H&amp;I web meetings that are a great way to gather information and share experiences on service related topics.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dirty="0">
              <a:solidFill>
                <a:schemeClr val="tx1"/>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n-lt"/>
              </a:rPr>
              <a:t>These meetings are focused on members talking to each other and sharing successes </a:t>
            </a:r>
            <a:r>
              <a:rPr lang="en-US" sz="1200" baseline="0" dirty="0">
                <a:solidFill>
                  <a:schemeClr val="tx1"/>
                </a:solidFill>
                <a:latin typeface="+mn-lt"/>
              </a:rPr>
              <a:t>and</a:t>
            </a:r>
            <a:r>
              <a:rPr lang="en-US" sz="1200" dirty="0">
                <a:solidFill>
                  <a:schemeClr val="tx1"/>
                </a:solidFill>
                <a:latin typeface="+mn-lt"/>
              </a:rPr>
              <a:t> challenges. We’ve been holding them on a quarterly basis for years. You can find a complete list at </a:t>
            </a:r>
            <a:r>
              <a:rPr lang="en-US" sz="1200" dirty="0" err="1">
                <a:solidFill>
                  <a:schemeClr val="tx1"/>
                </a:solidFill>
                <a:latin typeface="+mn-lt"/>
              </a:rPr>
              <a:t>na.org</a:t>
            </a:r>
            <a:r>
              <a:rPr lang="en-US" sz="1200" dirty="0">
                <a:solidFill>
                  <a:schemeClr val="tx1"/>
                </a:solidFill>
                <a:latin typeface="+mn-lt"/>
              </a:rPr>
              <a:t>/webinar. </a:t>
            </a:r>
          </a:p>
          <a:p>
            <a:endParaRPr lang="en-US" sz="1200" dirty="0">
              <a:solidFill>
                <a:schemeClr val="tx1"/>
              </a:solidFill>
              <a:latin typeface="+mn-lt"/>
            </a:endParaRPr>
          </a:p>
          <a:p>
            <a:r>
              <a:rPr lang="en-US" sz="1200" dirty="0">
                <a:solidFill>
                  <a:schemeClr val="tx1"/>
                </a:solidFill>
                <a:latin typeface="+mn-lt"/>
              </a:rPr>
              <a:t>If you’re doing PR service work, and are interested, send an email to </a:t>
            </a:r>
            <a:r>
              <a:rPr lang="en-US" sz="1200" u="sng" dirty="0">
                <a:solidFill>
                  <a:schemeClr val="tx1"/>
                </a:solidFill>
                <a:latin typeface="+mn-lt"/>
                <a:hlinkClick r:id="rId3">
                  <a:extLst>
                    <a:ext uri="{A12FA001-AC4F-418D-AE19-62706E023703}">
                      <ahyp:hlinkClr xmlns:ahyp="http://schemas.microsoft.com/office/drawing/2018/hyperlinkcolor" val="tx"/>
                    </a:ext>
                  </a:extLst>
                </a:hlinkClick>
              </a:rPr>
              <a:t>pr@na.org</a:t>
            </a:r>
            <a:r>
              <a:rPr lang="en-US" sz="1200" dirty="0">
                <a:solidFill>
                  <a:schemeClr val="tx1"/>
                </a:solidFill>
                <a:latin typeface="+mn-lt"/>
              </a:rPr>
              <a:t> and we will keep you updated about dates and topics. </a:t>
            </a:r>
          </a:p>
          <a:p>
            <a:endParaRPr lang="en-US" sz="1200" dirty="0">
              <a:solidFill>
                <a:schemeClr val="tx1"/>
              </a:solidFill>
              <a:latin typeface="+mn-lt"/>
            </a:endParaRPr>
          </a:p>
          <a:p>
            <a:endParaRPr lang="en-US" sz="1200" dirty="0">
              <a:solidFill>
                <a:schemeClr val="tx1"/>
              </a:solidFill>
              <a:latin typeface="+mn-lt"/>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48</a:t>
            </a:fld>
            <a:endParaRPr lang="en-US"/>
          </a:p>
        </p:txBody>
      </p:sp>
    </p:spTree>
    <p:extLst>
      <p:ext uri="{BB962C8B-B14F-4D97-AF65-F5344CB8AC3E}">
        <p14:creationId xmlns:p14="http://schemas.microsoft.com/office/powerpoint/2010/main" val="26098756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rPr>
              <a:t>We also hold quarterly webinars open to any interested member on topics of general Fellowship interest. You can find the latest posted at na.org/webinar. </a:t>
            </a:r>
          </a:p>
          <a:p>
            <a:endParaRPr lang="en-US" sz="1100" dirty="0">
              <a:solidFill>
                <a:schemeClr val="tx1"/>
              </a:solidFill>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49</a:t>
            </a:fld>
            <a:endParaRPr lang="en-US"/>
          </a:p>
        </p:txBody>
      </p:sp>
    </p:spTree>
    <p:extLst>
      <p:ext uri="{BB962C8B-B14F-4D97-AF65-F5344CB8AC3E}">
        <p14:creationId xmlns:p14="http://schemas.microsoft.com/office/powerpoint/2010/main" val="1385288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288753">
              <a:defRPr/>
            </a:pPr>
            <a:r>
              <a:rPr lang="en-US" sz="1200" dirty="0">
                <a:solidFill>
                  <a:schemeClr val="tx1"/>
                </a:solidFill>
              </a:rPr>
              <a:t>The conference is, in turn, accountable to groups. All of the entities in NA World Services are directly accountable to the Fellowship that created them. </a:t>
            </a:r>
          </a:p>
          <a:p>
            <a:pPr defTabSz="1288753">
              <a:defRPr/>
            </a:pPr>
            <a:endParaRPr lang="en-US" sz="1200" dirty="0">
              <a:solidFill>
                <a:schemeClr val="tx1"/>
              </a:solidFill>
            </a:endParaRPr>
          </a:p>
          <a:p>
            <a:pPr defTabSz="1288753">
              <a:defRPr/>
            </a:pPr>
            <a:r>
              <a:rPr lang="en-US" sz="1200" dirty="0">
                <a:solidFill>
                  <a:schemeClr val="tx1"/>
                </a:solidFill>
              </a:rPr>
              <a:t>This diagram is also from </a:t>
            </a:r>
            <a:r>
              <a:rPr lang="en-US" sz="1200" i="1" dirty="0">
                <a:solidFill>
                  <a:schemeClr val="tx1"/>
                </a:solidFill>
              </a:rPr>
              <a:t>GWSNA</a:t>
            </a:r>
            <a:r>
              <a:rPr lang="en-US" sz="1200" dirty="0">
                <a:solidFill>
                  <a:schemeClr val="tx1"/>
                </a:solidFill>
              </a:rPr>
              <a:t>. It shows the connection of the groups to the World Service Conference, including some of the diversity that NA communities use to organize their services. This is a great diagram to use as a handout or slide if you need an overview of the structure from group to WSC.. </a:t>
            </a:r>
          </a:p>
          <a:p>
            <a:endParaRPr lang="en-US" sz="1200" dirty="0">
              <a:solidFill>
                <a:schemeClr val="tx1"/>
              </a:solidFill>
            </a:endParaRPr>
          </a:p>
        </p:txBody>
      </p:sp>
      <p:sp>
        <p:nvSpPr>
          <p:cNvPr id="4" name="Slide Number Placeholder 3"/>
          <p:cNvSpPr>
            <a:spLocks noGrp="1"/>
          </p:cNvSpPr>
          <p:nvPr>
            <p:ph type="sldNum" sz="quarter" idx="10"/>
          </p:nvPr>
        </p:nvSpPr>
        <p:spPr/>
        <p:txBody>
          <a:bodyPr/>
          <a:lstStyle/>
          <a:p>
            <a:fld id="{0ED5843B-DA5B-4E71-8D7A-632E21F1C6AB}" type="slidenum">
              <a:rPr lang="en-US" smtClean="0"/>
              <a:t>5</a:t>
            </a:fld>
            <a:endParaRPr lang="en-US"/>
          </a:p>
        </p:txBody>
      </p:sp>
    </p:spTree>
    <p:extLst>
      <p:ext uri="{BB962C8B-B14F-4D97-AF65-F5344CB8AC3E}">
        <p14:creationId xmlns:p14="http://schemas.microsoft.com/office/powerpoint/2010/main" val="3906989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solidFill>
                  <a:schemeClr val="tx1"/>
                </a:solidFill>
              </a:rPr>
              <a:t>WSO Iran continues to be steadfast in providing communications and translations for members who speak Farsi.</a:t>
            </a:r>
          </a:p>
        </p:txBody>
      </p:sp>
      <p:sp>
        <p:nvSpPr>
          <p:cNvPr id="4" name="Slide Number Placeholder 3"/>
          <p:cNvSpPr>
            <a:spLocks noGrp="1"/>
          </p:cNvSpPr>
          <p:nvPr>
            <p:ph type="sldNum" sz="quarter" idx="5"/>
          </p:nvPr>
        </p:nvSpPr>
        <p:spPr/>
        <p:txBody>
          <a:bodyPr/>
          <a:lstStyle/>
          <a:p>
            <a:fld id="{8CD8DF16-479B-1D4C-808A-A02DE4660149}" type="slidenum">
              <a:rPr lang="en-US" smtClean="0"/>
              <a:t>50</a:t>
            </a:fld>
            <a:endParaRPr lang="en-US"/>
          </a:p>
        </p:txBody>
      </p:sp>
    </p:spTree>
    <p:extLst>
      <p:ext uri="{BB962C8B-B14F-4D97-AF65-F5344CB8AC3E}">
        <p14:creationId xmlns:p14="http://schemas.microsoft.com/office/powerpoint/2010/main" val="37034847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rPr>
              <a:t>The old media page has been spread out to other locations on the new website.</a:t>
            </a:r>
          </a:p>
          <a:p>
            <a:endParaRPr lang="en-US" sz="1200" dirty="0">
              <a:solidFill>
                <a:schemeClr val="tx1"/>
              </a:solidFill>
            </a:endParaRPr>
          </a:p>
          <a:p>
            <a:r>
              <a:rPr lang="en-US" sz="1200" dirty="0">
                <a:solidFill>
                  <a:schemeClr val="tx1"/>
                </a:solidFill>
              </a:rPr>
              <a:t>You can start at na.org/fdresources where you can find the bulk of material for local service workshops and outreach campaigns.</a:t>
            </a:r>
          </a:p>
          <a:p>
            <a:endParaRPr lang="en-US"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From there you can access the videos page (shortcut is na.org/videos) or the page “Maps, Diagrams, and NA's Growth” (short cut is na.org/maps)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51</a:t>
            </a:fld>
            <a:endParaRPr lang="en-US"/>
          </a:p>
        </p:txBody>
      </p:sp>
    </p:spTree>
    <p:extLst>
      <p:ext uri="{BB962C8B-B14F-4D97-AF65-F5344CB8AC3E}">
        <p14:creationId xmlns:p14="http://schemas.microsoft.com/office/powerpoint/2010/main" val="25530737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rPr>
              <a:t>On the na.org/videos page there are a few videos posted that would be great to play at workshops or events.</a:t>
            </a:r>
          </a:p>
          <a:p>
            <a:endParaRPr lang="en-US" sz="1200" dirty="0">
              <a:solidFill>
                <a:schemeClr val="tx1"/>
              </a:solidFill>
            </a:endParaRPr>
          </a:p>
          <a:p>
            <a:r>
              <a:rPr lang="en-US" sz="1200" dirty="0">
                <a:solidFill>
                  <a:schemeClr val="tx1"/>
                </a:solidFill>
              </a:rPr>
              <a:t>On the “Maps, Diagrams, and NA's Growth” page you will find all sorts of posters and documents that could be used in service meetings and some that </a:t>
            </a:r>
            <a:r>
              <a:rPr lang="en-US" b="0" i="0" u="none" strike="noStrike" dirty="0">
                <a:solidFill>
                  <a:srgbClr val="FFFFFF"/>
                </a:solidFill>
                <a:effectLst/>
                <a:latin typeface="Roboto" panose="02000000000000000000" pitchFamily="2" charset="0"/>
              </a:rPr>
              <a:t>illustrate how NA members and NAWS work together to bring the message of hope to addicts worldwide.</a:t>
            </a:r>
            <a:endParaRPr lang="en-US"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52</a:t>
            </a:fld>
            <a:endParaRPr lang="en-US"/>
          </a:p>
        </p:txBody>
      </p:sp>
    </p:spTree>
    <p:extLst>
      <p:ext uri="{BB962C8B-B14F-4D97-AF65-F5344CB8AC3E}">
        <p14:creationId xmlns:p14="http://schemas.microsoft.com/office/powerpoint/2010/main" val="11177477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 huge thank you</a:t>
            </a:r>
            <a:r>
              <a:rPr lang="en-US" dirty="0"/>
              <a:t> to everyone who made WCNA 38 so powerful. We hope that all of us who were touched by the WCNA experience bring that Power of Love home to our communities, and use that energy to reach out just a little bit more than we did before. Addicts all over the world are dying to hear our message, and we each have work to do!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you may have heard, registration was well below our projected break-even point. </a:t>
            </a:r>
            <a:r>
              <a:rPr lang="en-US" sz="1200" kern="1200" dirty="0">
                <a:solidFill>
                  <a:schemeClr val="tx1"/>
                </a:solidFill>
                <a:effectLst/>
                <a:latin typeface="+mn-lt"/>
                <a:ea typeface="+mn-ea"/>
                <a:cs typeface="+mn-cs"/>
              </a:rPr>
              <a:t>We know that there are many questions about WCNA 38’s financial outcome, but it is too early to provide exact information. We know that it will not be financially successful and will incur a significant loss, but at this time, we just are not sure to what degree. We are still paying bills and reconciling rebates, etc. It will take some time for the dust to settle. There were only 17,160 paid registrations with approximately 1,300 newcomer packages given away. </a:t>
            </a:r>
            <a:r>
              <a:rPr lang="en-US" dirty="0"/>
              <a:t>We typically include a financial accounting of the convention in the </a:t>
            </a:r>
            <a:r>
              <a:rPr lang="en-US" dirty="0">
                <a:hlinkClick r:id="rId3"/>
              </a:rPr>
              <a:t>Annual Report</a:t>
            </a:r>
            <a:r>
              <a:rPr lang="en-US" dirty="0"/>
              <a:t>.</a:t>
            </a:r>
          </a:p>
          <a:p>
            <a:r>
              <a:rPr lang="en-US" sz="1200" kern="1200" dirty="0">
                <a:solidFill>
                  <a:schemeClr val="tx1"/>
                </a:solidFill>
                <a:effectLst/>
                <a:latin typeface="+mn-lt"/>
                <a:ea typeface="+mn-ea"/>
                <a:cs typeface="+mn-cs"/>
              </a:rPr>
              <a:t>. But on a positive note, we can say that overwhelmingly the people in attendance had a wonderful convention experience.</a:t>
            </a:r>
          </a:p>
          <a:p>
            <a:endParaRPr lang="en-US" sz="1200" dirty="0">
              <a:solidFill>
                <a:schemeClr val="tx1"/>
              </a:solidFill>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53</a:t>
            </a:fld>
            <a:endParaRPr lang="en-US"/>
          </a:p>
        </p:txBody>
      </p:sp>
    </p:spTree>
    <p:extLst>
      <p:ext uri="{BB962C8B-B14F-4D97-AF65-F5344CB8AC3E}">
        <p14:creationId xmlns:p14="http://schemas.microsoft.com/office/powerpoint/2010/main" val="18019072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mn-lt"/>
                <a:ea typeface="Aptos" panose="020B0004020202020204" pitchFamily="34" charset="0"/>
                <a:cs typeface="Times New Roman" panose="02020603050405020304" pitchFamily="18" charset="0"/>
              </a:rPr>
              <a:t>World Services launches a survey of our diverse, dynamic Fellowship every world convention.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dirty="0">
              <a:effectLst/>
              <a:latin typeface="+mn-lt"/>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mn-lt"/>
                <a:ea typeface="Aptos" panose="020B0004020202020204" pitchFamily="34" charset="0"/>
                <a:cs typeface="Times New Roman" panose="02020603050405020304" pitchFamily="18" charset="0"/>
              </a:rPr>
              <a:t>Please fill out a survey and encourage others to. It’s posted at </a:t>
            </a:r>
            <a:r>
              <a:rPr lang="en-US" sz="1200" u="sng" kern="100" dirty="0">
                <a:solidFill>
                  <a:srgbClr val="0000FF"/>
                </a:solidFill>
                <a:effectLst/>
                <a:latin typeface="+mn-lt"/>
                <a:ea typeface="Aptos" panose="020B0004020202020204" pitchFamily="34" charset="0"/>
                <a:cs typeface="Times New Roman" panose="02020603050405020304" pitchFamily="18" charset="0"/>
                <a:hlinkClick r:id="rId3"/>
              </a:rPr>
              <a:t>na.org/survey</a:t>
            </a:r>
            <a:r>
              <a:rPr lang="en-US" sz="1200" kern="100" dirty="0">
                <a:effectLst/>
                <a:latin typeface="+mn-lt"/>
                <a:ea typeface="Aptos" panose="020B0004020202020204" pitchFamily="34" charset="0"/>
                <a:cs typeface="Times New Roman" panose="02020603050405020304" pitchFamily="18" charset="0"/>
              </a:rPr>
              <a:t> in 7 languages until 31 January 2025.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dirty="0">
              <a:effectLst/>
              <a:latin typeface="+mn-lt"/>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mn-lt"/>
                <a:ea typeface="Aptos" panose="020B0004020202020204" pitchFamily="34" charset="0"/>
                <a:cs typeface="Times New Roman" panose="02020603050405020304" pitchFamily="18" charset="0"/>
              </a:rPr>
              <a:t>The survey results help us better carry the message, find out “who is missing,” and educate professionals about the people and the program of NA.</a:t>
            </a:r>
          </a:p>
          <a:p>
            <a:endParaRPr lang="en-US" dirty="0"/>
          </a:p>
        </p:txBody>
      </p:sp>
      <p:sp>
        <p:nvSpPr>
          <p:cNvPr id="4" name="Slide Number Placeholder 3"/>
          <p:cNvSpPr>
            <a:spLocks noGrp="1"/>
          </p:cNvSpPr>
          <p:nvPr>
            <p:ph type="sldNum" sz="quarter" idx="5"/>
          </p:nvPr>
        </p:nvSpPr>
        <p:spPr/>
        <p:txBody>
          <a:bodyPr/>
          <a:lstStyle/>
          <a:p>
            <a:fld id="{8CD8DF16-479B-1D4C-808A-A02DE4660149}" type="slidenum">
              <a:rPr lang="en-US" smtClean="0"/>
              <a:t>54</a:t>
            </a:fld>
            <a:endParaRPr lang="en-US"/>
          </a:p>
        </p:txBody>
      </p:sp>
    </p:spTree>
    <p:extLst>
      <p:ext uri="{BB962C8B-B14F-4D97-AF65-F5344CB8AC3E}">
        <p14:creationId xmlns:p14="http://schemas.microsoft.com/office/powerpoint/2010/main" val="24924644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not sure where and when the next world convention will be held. The 2023 World Service Conference passed the motion on your screen with consensus: </a:t>
            </a:r>
          </a:p>
          <a:p>
            <a:r>
              <a:rPr lang="en-US" dirty="0">
                <a:effectLst/>
              </a:rPr>
              <a:t>As a result of the COVID pandemic, to suspend the World Convention of NA (WCNA) rotation policy after 2024, to allow the World Board to determine what is possible and practical moving forward and then seek approval from conference participants.</a:t>
            </a:r>
          </a:p>
          <a:p>
            <a:r>
              <a:rPr lang="en-US" dirty="0">
                <a:effectLst/>
              </a:rPr>
              <a:t>Intent: Given the disruption in the rotation of WSC and WCNA that has already occurred, the increases in event costs, and the other changes brought about by the pandemic, to allow an evaluation by the World Board and approval by conference participants for what is possible and practical in the future.</a:t>
            </a:r>
          </a:p>
          <a:p>
            <a:r>
              <a:rPr lang="en-US" dirty="0"/>
              <a:t>The board will report any recommendations to conference participants and seek their approval</a:t>
            </a:r>
          </a:p>
          <a:p>
            <a:endParaRPr lang="en-US" dirty="0"/>
          </a:p>
          <a:p>
            <a:r>
              <a:rPr lang="en-US" dirty="0"/>
              <a:t>MWBR</a:t>
            </a:r>
          </a:p>
        </p:txBody>
      </p:sp>
      <p:sp>
        <p:nvSpPr>
          <p:cNvPr id="4" name="Slide Number Placeholder 3"/>
          <p:cNvSpPr>
            <a:spLocks noGrp="1"/>
          </p:cNvSpPr>
          <p:nvPr>
            <p:ph type="sldNum" sz="quarter" idx="5"/>
          </p:nvPr>
        </p:nvSpPr>
        <p:spPr/>
        <p:txBody>
          <a:bodyPr/>
          <a:lstStyle/>
          <a:p>
            <a:fld id="{8CD8DF16-479B-1D4C-808A-A02DE4660149}" type="slidenum">
              <a:rPr lang="en-US" smtClean="0"/>
              <a:t>55</a:t>
            </a:fld>
            <a:endParaRPr lang="en-US"/>
          </a:p>
        </p:txBody>
      </p:sp>
    </p:spTree>
    <p:extLst>
      <p:ext uri="{BB962C8B-B14F-4D97-AF65-F5344CB8AC3E}">
        <p14:creationId xmlns:p14="http://schemas.microsoft.com/office/powerpoint/2010/main" val="6855842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Prior to WCNA, we had a number of different focus group meetings, among them were focus groups to help guide revisions to The Loner IP and to develop a draft of Virtual Service Basics.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Future of the WSC workgroup has had discussions that were focused on planning and framed ideas for conference participant discussion.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We’ve picked up work on all projects and will keep you updated as we have more to report.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Stay up to date with projects by subscribing to NAWS Update emails at na.org/subscribe or read NAWS News which can be found at na.org/nawsnews</a:t>
            </a:r>
          </a:p>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56</a:t>
            </a:fld>
            <a:endParaRPr lang="en-US"/>
          </a:p>
        </p:txBody>
      </p:sp>
    </p:spTree>
    <p:extLst>
      <p:ext uri="{BB962C8B-B14F-4D97-AF65-F5344CB8AC3E}">
        <p14:creationId xmlns:p14="http://schemas.microsoft.com/office/powerpoint/2010/main" val="126661434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solidFill>
                  <a:srgbClr val="101112"/>
                </a:solidFill>
                <a:effectLst/>
                <a:latin typeface="Aptos" panose="020B0004020202020204" pitchFamily="34" charset="0"/>
                <a:ea typeface="Aptos" panose="020B0004020202020204" pitchFamily="34" charset="0"/>
                <a:cs typeface="Arial" panose="020B0604020202020204" pitchFamily="34" charset="0"/>
              </a:rPr>
              <a:t>Step working material (either new or revised) was prioritized in the 2023</a:t>
            </a:r>
            <a:r>
              <a:rPr lang="en-US" sz="1800" kern="100" dirty="0">
                <a:solidFill>
                  <a:srgbClr val="101112"/>
                </a:solidFill>
                <a:effectLst/>
                <a:latin typeface="Aptos" panose="020B0004020202020204" pitchFamily="34" charset="0"/>
                <a:ea typeface="Times New Roman" panose="02020603050405020304" pitchFamily="18" charset="0"/>
                <a:cs typeface="Arial" panose="020B0604020202020204" pitchFamily="34" charset="0"/>
              </a:rPr>
              <a:t> </a:t>
            </a:r>
            <a:r>
              <a:rPr lang="en-US" sz="1800" i="1" kern="100" dirty="0">
                <a:solidFill>
                  <a:srgbClr val="101112"/>
                </a:solidFill>
                <a:effectLst/>
                <a:latin typeface="Aptos" panose="020B0004020202020204" pitchFamily="34" charset="0"/>
                <a:ea typeface="Aptos" panose="020B0004020202020204" pitchFamily="34" charset="0"/>
                <a:cs typeface="Arial" panose="020B0604020202020204" pitchFamily="34" charset="0"/>
              </a:rPr>
              <a:t>Conference Agenda Report </a:t>
            </a:r>
            <a:r>
              <a:rPr lang="en-US" sz="1800" kern="100" dirty="0">
                <a:solidFill>
                  <a:srgbClr val="101112"/>
                </a:solidFill>
                <a:effectLst/>
                <a:latin typeface="Aptos" panose="020B0004020202020204" pitchFamily="34" charset="0"/>
                <a:ea typeface="Aptos" panose="020B0004020202020204" pitchFamily="34" charset="0"/>
                <a:cs typeface="Arial" panose="020B0604020202020204" pitchFamily="34" charset="0"/>
              </a:rPr>
              <a:t>survey, and the 2023 World Service Conference reached consensus that it would be one of the focuses for the recovery literature project this cycle. </a:t>
            </a:r>
          </a:p>
          <a:p>
            <a:pPr marL="0" marR="0">
              <a:spcBef>
                <a:spcPts val="0"/>
              </a:spcBef>
              <a:spcAft>
                <a:spcPts val="0"/>
              </a:spcAft>
            </a:pPr>
            <a:endParaRPr lang="en-US" sz="1800" kern="100" dirty="0">
              <a:solidFill>
                <a:srgbClr val="101112"/>
              </a:solidFill>
              <a:effectLst/>
              <a:latin typeface="Aptos" panose="020B0004020202020204" pitchFamily="34" charset="0"/>
              <a:ea typeface="Aptos" panose="020B0004020202020204" pitchFamily="34" charset="0"/>
              <a:cs typeface="Arial" panose="020B0604020202020204" pitchFamily="34" charset="0"/>
            </a:endParaRPr>
          </a:p>
          <a:p>
            <a:pPr marL="0" marR="0">
              <a:spcBef>
                <a:spcPts val="0"/>
              </a:spcBef>
              <a:spcAft>
                <a:spcPts val="0"/>
              </a:spcAft>
            </a:pPr>
            <a:r>
              <a:rPr lang="en-US" sz="1800" kern="100" dirty="0">
                <a:solidFill>
                  <a:srgbClr val="101112"/>
                </a:solidFill>
                <a:effectLst/>
                <a:latin typeface="Aptos" panose="020B0004020202020204" pitchFamily="34" charset="0"/>
                <a:ea typeface="Aptos" panose="020B0004020202020204" pitchFamily="34" charset="0"/>
                <a:cs typeface="Arial" panose="020B0604020202020204" pitchFamily="34" charset="0"/>
              </a:rPr>
              <a:t>Of course, we have Step working material already—and as many of you know, existing material from NA’s books is being bundled into the</a:t>
            </a:r>
            <a:r>
              <a:rPr lang="en-US" sz="1800" kern="100" dirty="0">
                <a:solidFill>
                  <a:srgbClr val="101112"/>
                </a:solidFill>
                <a:effectLst/>
                <a:latin typeface="Aptos" panose="020B0004020202020204" pitchFamily="34" charset="0"/>
                <a:ea typeface="Times New Roman" panose="02020603050405020304" pitchFamily="18" charset="0"/>
                <a:cs typeface="Arial" panose="020B0604020202020204" pitchFamily="34" charset="0"/>
              </a:rPr>
              <a:t> </a:t>
            </a:r>
            <a:r>
              <a:rPr lang="en-US" sz="1800" i="1" kern="100" dirty="0">
                <a:solidFill>
                  <a:srgbClr val="101112"/>
                </a:solidFill>
                <a:effectLst/>
                <a:latin typeface="Cambria Math" panose="02040503050406030204" pitchFamily="18" charset="0"/>
                <a:ea typeface="Aptos" panose="020B0004020202020204" pitchFamily="34" charset="0"/>
                <a:cs typeface="Cambria Math" panose="02040503050406030204" pitchFamily="18" charset="0"/>
              </a:rPr>
              <a:t>𝘕𝘈</a:t>
            </a:r>
            <a:r>
              <a:rPr lang="en-US" sz="1800" i="1" kern="100" dirty="0">
                <a:solidFill>
                  <a:srgbClr val="101112"/>
                </a:solidFill>
                <a:effectLst/>
                <a:latin typeface="Aptos" panose="020B0004020202020204" pitchFamily="34" charset="0"/>
                <a:ea typeface="Aptos" panose="020B0004020202020204" pitchFamily="34" charset="0"/>
                <a:cs typeface="Arial" panose="020B0604020202020204" pitchFamily="34" charset="0"/>
              </a:rPr>
              <a:t> </a:t>
            </a:r>
            <a:r>
              <a:rPr lang="en-US" sz="1800" i="1" kern="100" dirty="0">
                <a:solidFill>
                  <a:srgbClr val="101112"/>
                </a:solidFill>
                <a:effectLst/>
                <a:latin typeface="Cambria Math" panose="02040503050406030204" pitchFamily="18" charset="0"/>
                <a:ea typeface="Aptos" panose="020B0004020202020204" pitchFamily="34" charset="0"/>
                <a:cs typeface="Cambria Math" panose="02040503050406030204" pitchFamily="18" charset="0"/>
              </a:rPr>
              <a:t>𝘚𝘶𝘳𝘷𝘪𝘷𝘢𝘭</a:t>
            </a:r>
            <a:r>
              <a:rPr lang="en-US" sz="1800" i="1" kern="100" dirty="0">
                <a:solidFill>
                  <a:srgbClr val="101112"/>
                </a:solidFill>
                <a:effectLst/>
                <a:latin typeface="Aptos" panose="020B0004020202020204" pitchFamily="34" charset="0"/>
                <a:ea typeface="Aptos" panose="020B0004020202020204" pitchFamily="34" charset="0"/>
                <a:cs typeface="Arial" panose="020B0604020202020204" pitchFamily="34" charset="0"/>
              </a:rPr>
              <a:t> </a:t>
            </a:r>
            <a:r>
              <a:rPr lang="en-US" sz="1800" i="1" kern="100" dirty="0">
                <a:solidFill>
                  <a:srgbClr val="101112"/>
                </a:solidFill>
                <a:effectLst/>
                <a:latin typeface="Cambria Math" panose="02040503050406030204" pitchFamily="18" charset="0"/>
                <a:ea typeface="Aptos" panose="020B0004020202020204" pitchFamily="34" charset="0"/>
                <a:cs typeface="Cambria Math" panose="02040503050406030204" pitchFamily="18" charset="0"/>
              </a:rPr>
              <a:t>𝘒𝘪𝘵</a:t>
            </a:r>
            <a:r>
              <a:rPr lang="en-US" sz="1800" kern="100" dirty="0">
                <a:solidFill>
                  <a:srgbClr val="101112"/>
                </a:solidFill>
                <a:effectLst/>
                <a:latin typeface="Aptos" panose="020B0004020202020204" pitchFamily="34" charset="0"/>
                <a:ea typeface="Aptos" panose="020B0004020202020204" pitchFamily="34" charset="0"/>
                <a:cs typeface="Arial" panose="020B0604020202020204" pitchFamily="34" charset="0"/>
              </a:rPr>
              <a:t>, which is now available. But NA members work Steps a lot! And we take a variety of approaches. Many members have asked for more or different material.</a:t>
            </a:r>
            <a:r>
              <a:rPr lang="en-US" sz="1800" kern="100" dirty="0">
                <a:solidFill>
                  <a:srgbClr val="101112"/>
                </a:solidFill>
                <a:effectLst/>
                <a:latin typeface="Aptos" panose="020B0004020202020204" pitchFamily="34" charset="0"/>
                <a:ea typeface="Times New Roman" panose="02020603050405020304" pitchFamily="18" charset="0"/>
                <a:cs typeface="Arial" panose="020B0604020202020204" pitchFamily="34"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u="none" strike="noStrike" kern="100" dirty="0">
                <a:effectLst/>
                <a:latin typeface="Aptos" panose="020B00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Aft>
                <a:spcPts val="600"/>
              </a:spcAft>
            </a:pPr>
            <a:r>
              <a:rPr lang="en-US" sz="1800" dirty="0">
                <a:solidFill>
                  <a:srgbClr val="101112"/>
                </a:solidFill>
                <a:effectLst/>
                <a:latin typeface="Aptos" panose="020B0004020202020204" pitchFamily="34" charset="0"/>
                <a:ea typeface="Times New Roman" panose="02020603050405020304" pitchFamily="18" charset="0"/>
                <a:cs typeface="Arial" panose="020B0604020202020204" pitchFamily="34" charset="0"/>
              </a:rPr>
              <a:t>We have posted a survey to help determine what the Fellowship as a whole is looking for in new or revised Step working resources. </a:t>
            </a:r>
          </a:p>
          <a:p>
            <a:pPr marL="0" marR="0">
              <a:spcAft>
                <a:spcPts val="600"/>
              </a:spcAft>
            </a:pPr>
            <a:endParaRPr lang="en-US" sz="1800" dirty="0">
              <a:solidFill>
                <a:srgbClr val="101112"/>
              </a:solidFill>
              <a:effectLst/>
              <a:latin typeface="Aptos" panose="020B0004020202020204" pitchFamily="34" charset="0"/>
              <a:ea typeface="Times New Roman" panose="02020603050405020304" pitchFamily="18" charset="0"/>
              <a:cs typeface="Arial" panose="020B0604020202020204" pitchFamily="34" charset="0"/>
            </a:endParaRPr>
          </a:p>
          <a:p>
            <a:pPr marL="0" marR="0">
              <a:spcAft>
                <a:spcPts val="600"/>
              </a:spcAft>
            </a:pPr>
            <a:r>
              <a:rPr lang="en-US" sz="1800" dirty="0">
                <a:solidFill>
                  <a:srgbClr val="101112"/>
                </a:solidFill>
                <a:effectLst/>
                <a:latin typeface="Aptos" panose="020B0004020202020204" pitchFamily="34" charset="0"/>
                <a:ea typeface="Times New Roman" panose="02020603050405020304" pitchFamily="18" charset="0"/>
                <a:cs typeface="Arial" panose="020B0604020202020204" pitchFamily="34" charset="0"/>
              </a:rPr>
              <a:t>The responses to the survey will shape a project plan for the 2026 Conference Approval Track material. You can find it at </a:t>
            </a:r>
            <a:r>
              <a:rPr lang="en-US" sz="1800" u="sng" dirty="0">
                <a:solidFill>
                  <a:srgbClr val="467886"/>
                </a:solidFill>
                <a:effectLst/>
                <a:latin typeface="Aptos" panose="020B0004020202020204" pitchFamily="34" charset="0"/>
                <a:ea typeface="Times New Roman" panose="02020603050405020304" pitchFamily="18" charset="0"/>
                <a:cs typeface="Arial" panose="020B0604020202020204" pitchFamily="34" charset="0"/>
                <a:hlinkClick r:id="rId3" tooltip="https://linkprotect.cudasvc.com/url?a=https%3a%2f%2fgo.na.org%2fe%2f1004602%2fsurveys%2f6trchk%2f6056142763%2fh%2fZt5R49NoDbN2AreKWaWbPUCb7ywXTaVuhroofR5RC4w&amp;c=E,1,riZieGmj_kdiQ-uICAWkD3hqyulZMeuaG7JzYIrTcepTjS2MXYaSh_GYhWihIYORp2KZXngrvKjFPi3rnCOO6lnxaQF"/>
              </a:rPr>
              <a:t>na.org/survey</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CD8DF16-479B-1D4C-808A-A02DE4660149}" type="slidenum">
              <a:rPr lang="en-US" smtClean="0"/>
              <a:t>57</a:t>
            </a:fld>
            <a:endParaRPr lang="en-US"/>
          </a:p>
        </p:txBody>
      </p:sp>
    </p:spTree>
    <p:extLst>
      <p:ext uri="{BB962C8B-B14F-4D97-AF65-F5344CB8AC3E}">
        <p14:creationId xmlns:p14="http://schemas.microsoft.com/office/powerpoint/2010/main" val="157732670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Most of our frequently accessed webpages have </a:t>
            </a:r>
            <a:r>
              <a:rPr lang="en-US" sz="1200" b="1" dirty="0">
                <a:solidFill>
                  <a:schemeClr val="tx1"/>
                </a:solidFill>
              </a:rPr>
              <a:t>URL short cuts</a:t>
            </a:r>
            <a:r>
              <a:rPr lang="en-US" sz="1200" dirty="0">
                <a:solidFill>
                  <a:schemeClr val="tx1"/>
                </a:solidFill>
              </a:rPr>
              <a:t>. Here are some of them. You can find a longer list of these shortcuts posted</a:t>
            </a:r>
            <a:r>
              <a:rPr lang="en-US" sz="1200" baseline="0" dirty="0">
                <a:solidFill>
                  <a:schemeClr val="tx1"/>
                </a:solidFill>
              </a:rPr>
              <a:t> in Miscellaneous on </a:t>
            </a:r>
            <a:r>
              <a:rPr lang="en-US" sz="1200" baseline="0" dirty="0" err="1">
                <a:solidFill>
                  <a:schemeClr val="tx1"/>
                </a:solidFill>
              </a:rPr>
              <a:t>na.org</a:t>
            </a:r>
            <a:r>
              <a:rPr lang="en-US" sz="1200" baseline="0" dirty="0">
                <a:solidFill>
                  <a:schemeClr val="tx1"/>
                </a:solidFill>
              </a:rPr>
              <a:t>/maps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a:p>
            <a:r>
              <a:rPr lang="en-US" sz="1200" dirty="0">
                <a:solidFill>
                  <a:schemeClr val="tx1"/>
                </a:solidFill>
              </a:rPr>
              <a:t>There</a:t>
            </a:r>
            <a:r>
              <a:rPr lang="en-US" sz="1200" baseline="0" dirty="0">
                <a:solidFill>
                  <a:schemeClr val="tx1"/>
                </a:solidFill>
              </a:rPr>
              <a:t> is so very much more that we do at World Services, much more than we can cover in one presentation. For more information, see our FD resources page, NAWS News, and the Annual Report. </a:t>
            </a:r>
          </a:p>
          <a:p>
            <a:endParaRPr lang="en-US" sz="1200" baseline="0" dirty="0">
              <a:solidFill>
                <a:schemeClr val="tx1"/>
              </a:solidFill>
            </a:endParaRPr>
          </a:p>
          <a:p>
            <a:endParaRPr lang="en-US" sz="1200" dirty="0">
              <a:solidFill>
                <a:schemeClr val="tx1"/>
              </a:solidFill>
            </a:endParaRPr>
          </a:p>
          <a:p>
            <a:endParaRPr lang="en-US" sz="1200" dirty="0">
              <a:solidFill>
                <a:schemeClr val="tx1"/>
              </a:solidFill>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58</a:t>
            </a:fld>
            <a:endParaRPr lang="en-US"/>
          </a:p>
        </p:txBody>
      </p:sp>
    </p:spTree>
    <p:extLst>
      <p:ext uri="{BB962C8B-B14F-4D97-AF65-F5344CB8AC3E}">
        <p14:creationId xmlns:p14="http://schemas.microsoft.com/office/powerpoint/2010/main" val="311512553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rPr>
              <a:t>Our Instagram handle is @narcoticsanonymous.</a:t>
            </a:r>
          </a:p>
          <a:p>
            <a:endParaRPr lang="en-US" sz="1200" dirty="0">
              <a:solidFill>
                <a:schemeClr val="tx1"/>
              </a:solidFill>
            </a:endParaRPr>
          </a:p>
          <a:p>
            <a:r>
              <a:rPr lang="en-US" sz="1200" dirty="0">
                <a:solidFill>
                  <a:schemeClr val="tx1"/>
                </a:solidFill>
              </a:rPr>
              <a:t>Check it out if you haven’t already</a:t>
            </a:r>
          </a:p>
          <a:p>
            <a:endParaRPr lang="en-US" sz="1200" dirty="0">
              <a:solidFill>
                <a:schemeClr val="tx1"/>
              </a:solidFill>
            </a:endParaRPr>
          </a:p>
          <a:p>
            <a:pPr defTabSz="966612">
              <a:defRPr/>
            </a:pPr>
            <a:r>
              <a:rPr lang="en-US" sz="1200" dirty="0">
                <a:solidFill>
                  <a:schemeClr val="tx1"/>
                </a:solidFill>
              </a:rPr>
              <a:t>We also have an</a:t>
            </a:r>
            <a:r>
              <a:rPr lang="en-US" sz="1200" baseline="0" dirty="0">
                <a:solidFill>
                  <a:schemeClr val="tx1"/>
                </a:solidFill>
              </a:rPr>
              <a:t> </a:t>
            </a:r>
            <a:r>
              <a:rPr lang="en-US" sz="1200" dirty="0">
                <a:solidFill>
                  <a:schemeClr val="tx1"/>
                </a:solidFill>
              </a:rPr>
              <a:t>Instagram account just for events @naglobalevents where we post</a:t>
            </a:r>
            <a:r>
              <a:rPr lang="en-US" sz="1200" baseline="0" dirty="0">
                <a:solidFill>
                  <a:schemeClr val="tx1"/>
                </a:solidFill>
              </a:rPr>
              <a:t> flyers for</a:t>
            </a:r>
            <a:r>
              <a:rPr lang="en-US" sz="1200" dirty="0">
                <a:solidFill>
                  <a:schemeClr val="tx1"/>
                </a:solidFill>
              </a:rPr>
              <a:t> area, regional, and</a:t>
            </a:r>
            <a:r>
              <a:rPr lang="en-US" sz="1200" baseline="0" dirty="0">
                <a:solidFill>
                  <a:schemeClr val="tx1"/>
                </a:solidFill>
              </a:rPr>
              <a:t> zonal </a:t>
            </a:r>
            <a:r>
              <a:rPr lang="en-US" sz="1200" dirty="0">
                <a:solidFill>
                  <a:schemeClr val="tx1"/>
                </a:solidFill>
              </a:rPr>
              <a:t>celebrations and service events. If you have an event flyer you’d like posted or</a:t>
            </a:r>
            <a:r>
              <a:rPr lang="en-US" sz="1200" baseline="0" dirty="0">
                <a:solidFill>
                  <a:schemeClr val="tx1"/>
                </a:solidFill>
              </a:rPr>
              <a:t> an idea for Instagram let us know: </a:t>
            </a:r>
            <a:r>
              <a:rPr lang="en-US" sz="1200" baseline="0" dirty="0" err="1">
                <a:solidFill>
                  <a:schemeClr val="tx1"/>
                </a:solidFill>
              </a:rPr>
              <a:t>socialmedia@na.org</a:t>
            </a:r>
            <a:r>
              <a:rPr lang="en-US" sz="1200" baseline="0" dirty="0">
                <a:solidFill>
                  <a:schemeClr val="tx1"/>
                </a:solidFill>
              </a:rPr>
              <a:t>.</a:t>
            </a:r>
          </a:p>
          <a:p>
            <a:pPr defTabSz="966612">
              <a:defRPr/>
            </a:pPr>
            <a:endParaRPr lang="en-US" sz="1200" dirty="0">
              <a:solidFill>
                <a:schemeClr val="tx1"/>
              </a:solidFill>
            </a:endParaRPr>
          </a:p>
          <a:p>
            <a:endParaRPr lang="en-US" sz="1200" dirty="0">
              <a:solidFill>
                <a:schemeClr val="tx1"/>
              </a:solidFill>
            </a:endParaRPr>
          </a:p>
          <a:p>
            <a:endParaRPr lang="en-US" sz="1200" dirty="0">
              <a:solidFill>
                <a:schemeClr val="tx1"/>
              </a:solidFill>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59</a:t>
            </a:fld>
            <a:endParaRPr lang="en-US"/>
          </a:p>
        </p:txBody>
      </p:sp>
    </p:spTree>
    <p:extLst>
      <p:ext uri="{BB962C8B-B14F-4D97-AF65-F5344CB8AC3E}">
        <p14:creationId xmlns:p14="http://schemas.microsoft.com/office/powerpoint/2010/main" val="2307147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dirty="0">
                <a:solidFill>
                  <a:schemeClr val="tx1"/>
                </a:solidFill>
              </a:rPr>
              <a:t>A Guide to World Services</a:t>
            </a:r>
            <a:r>
              <a:rPr lang="en-US" sz="1200" dirty="0">
                <a:solidFill>
                  <a:schemeClr val="tx1"/>
                </a:solidFill>
              </a:rPr>
              <a:t> describes the basic purpose of NAWS as “communication, coordination, information, and guidance.” CCIG, for short.</a:t>
            </a:r>
          </a:p>
          <a:p>
            <a:endParaRPr lang="en-US" sz="1200" dirty="0">
              <a:solidFill>
                <a:schemeClr val="tx1"/>
              </a:solidFill>
            </a:endParaRPr>
          </a:p>
          <a:p>
            <a:r>
              <a:rPr lang="en-US" sz="1200" dirty="0">
                <a:solidFill>
                  <a:schemeClr val="tx1"/>
                </a:solidFill>
              </a:rPr>
              <a:t>If NAWS had a mission statement, this would pretty much be it. Like the Vision Statement, this informs all of our work--the projects that we work on that are approved by the WSC, as well as the work that continues week in and week out. </a:t>
            </a:r>
          </a:p>
          <a:p>
            <a:endParaRPr lang="en-US" sz="1200" dirty="0">
              <a:solidFill>
                <a:schemeClr val="tx1"/>
              </a:solidFill>
            </a:endParaRPr>
          </a:p>
          <a:p>
            <a:r>
              <a:rPr lang="en-US" sz="1200" dirty="0">
                <a:solidFill>
                  <a:schemeClr val="tx1"/>
                </a:solidFill>
              </a:rPr>
              <a:t>The five locations of NA World Services around the world spend the vast majority of their time and resources on what we call essential services. That is primarily literature production and distribution; protecting the Fellowship’s intellectual property; and providing communication, coordination, information, and guidance to members and service bodies around the world.</a:t>
            </a:r>
          </a:p>
        </p:txBody>
      </p:sp>
      <p:sp>
        <p:nvSpPr>
          <p:cNvPr id="4" name="Slide Number Placeholder 3"/>
          <p:cNvSpPr>
            <a:spLocks noGrp="1"/>
          </p:cNvSpPr>
          <p:nvPr>
            <p:ph type="sldNum" sz="quarter" idx="5"/>
          </p:nvPr>
        </p:nvSpPr>
        <p:spPr/>
        <p:txBody>
          <a:bodyPr/>
          <a:lstStyle/>
          <a:p>
            <a:fld id="{8CD8DF16-479B-1D4C-808A-A02DE4660149}" type="slidenum">
              <a:rPr lang="en-US" smtClean="0"/>
              <a:t>6</a:t>
            </a:fld>
            <a:endParaRPr lang="en-US"/>
          </a:p>
        </p:txBody>
      </p:sp>
    </p:spTree>
    <p:extLst>
      <p:ext uri="{BB962C8B-B14F-4D97-AF65-F5344CB8AC3E}">
        <p14:creationId xmlns:p14="http://schemas.microsoft.com/office/powerpoint/2010/main" val="84682645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8DF16-479B-1D4C-808A-A02DE4660149}" type="slidenum">
              <a:rPr lang="en-US" smtClean="0"/>
              <a:t>60</a:t>
            </a:fld>
            <a:endParaRPr lang="en-US"/>
          </a:p>
        </p:txBody>
      </p:sp>
    </p:spTree>
    <p:extLst>
      <p:ext uri="{BB962C8B-B14F-4D97-AF65-F5344CB8AC3E}">
        <p14:creationId xmlns:p14="http://schemas.microsoft.com/office/powerpoint/2010/main" val="27394381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These</a:t>
            </a:r>
            <a:r>
              <a:rPr lang="en-US" sz="1200" baseline="0" dirty="0">
                <a:solidFill>
                  <a:schemeClr val="tx1"/>
                </a:solidFill>
              </a:rPr>
              <a:t> are pictures</a:t>
            </a:r>
            <a:r>
              <a:rPr lang="en-US" sz="1200" dirty="0">
                <a:solidFill>
                  <a:schemeClr val="tx1"/>
                </a:solidFill>
              </a:rPr>
              <a:t> of the 5 World Service locations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a:p>
            <a:pPr rtl="0"/>
            <a:r>
              <a:rPr lang="en-US" sz="1200" b="0" i="0" u="none" strike="noStrike" kern="1200" baseline="0" dirty="0">
                <a:solidFill>
                  <a:schemeClr val="tx1"/>
                </a:solidFill>
                <a:latin typeface="+mn-lt"/>
                <a:ea typeface="+mn-ea"/>
                <a:cs typeface="+mn-cs"/>
              </a:rPr>
              <a:t>As a result of our need to make some changes at WSO-E, in Brussels, Belgium we closed the European office temporarily.  We have resumed shipping from the European office and are working on returning to full operations in Europe. </a:t>
            </a:r>
            <a:r>
              <a:rPr lang="en-US" sz="1200" b="0" i="0" u="none" strike="noStrike" kern="1200" baseline="0">
                <a:solidFill>
                  <a:schemeClr val="tx1"/>
                </a:solidFill>
                <a:latin typeface="+mn-lt"/>
                <a:ea typeface="+mn-ea"/>
                <a:cs typeface="+mn-cs"/>
              </a:rPr>
              <a:t>Questions about European orders can be directed to wsoeurope@na.org. </a:t>
            </a:r>
          </a:p>
          <a:p>
            <a:endParaRPr lang="en-US" dirty="0">
              <a:solidFill>
                <a:schemeClr val="tx1"/>
              </a:solidFill>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7</a:t>
            </a:fld>
            <a:endParaRPr lang="en-US"/>
          </a:p>
        </p:txBody>
      </p:sp>
    </p:spTree>
    <p:extLst>
      <p:ext uri="{BB962C8B-B14F-4D97-AF65-F5344CB8AC3E}">
        <p14:creationId xmlns:p14="http://schemas.microsoft.com/office/powerpoint/2010/main" val="2123329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n-lt"/>
              </a:rPr>
              <a:t>NA World Services also helps administer the World Service Conference and the projects it approves.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mn-lt"/>
            </a:endParaRPr>
          </a:p>
          <a:p>
            <a:pPr>
              <a:spcBef>
                <a:spcPts val="2400"/>
              </a:spcBef>
            </a:pPr>
            <a:r>
              <a:rPr lang="en-US" sz="1200" dirty="0">
                <a:solidFill>
                  <a:schemeClr val="tx1"/>
                </a:solidFill>
                <a:latin typeface="+mn-lt"/>
              </a:rPr>
              <a:t>The 36</a:t>
            </a:r>
            <a:r>
              <a:rPr lang="en-US" sz="1200" baseline="30000" dirty="0">
                <a:solidFill>
                  <a:schemeClr val="tx1"/>
                </a:solidFill>
                <a:latin typeface="+mn-lt"/>
              </a:rPr>
              <a:t>th</a:t>
            </a:r>
            <a:r>
              <a:rPr lang="en-US" sz="1200" dirty="0">
                <a:solidFill>
                  <a:schemeClr val="tx1"/>
                </a:solidFill>
                <a:latin typeface="+mn-lt"/>
              </a:rPr>
              <a:t> World Service Conference was held 30 April – 6 May 2023. </a:t>
            </a:r>
          </a:p>
          <a:p>
            <a:pPr>
              <a:spcBef>
                <a:spcPts val="2400"/>
              </a:spcBef>
            </a:pPr>
            <a:endParaRPr lang="en-US" sz="1200" dirty="0">
              <a:solidFill>
                <a:schemeClr val="tx1"/>
              </a:solidFill>
              <a:latin typeface="+mn-lt"/>
            </a:endParaRPr>
          </a:p>
          <a:p>
            <a:pPr marL="0" marR="0" lvl="0" indent="0" algn="l" defTabSz="914400" rtl="0" eaLnBrk="1" fontAlgn="auto" latinLnBrk="0" hangingPunct="1">
              <a:lnSpc>
                <a:spcPct val="100000"/>
              </a:lnSpc>
              <a:spcBef>
                <a:spcPts val="2400"/>
              </a:spcBef>
              <a:spcAft>
                <a:spcPts val="0"/>
              </a:spcAft>
              <a:buClrTx/>
              <a:buSzTx/>
              <a:buFontTx/>
              <a:buNone/>
              <a:tabLst/>
              <a:defRPr/>
            </a:pPr>
            <a:r>
              <a:rPr lang="en-US" sz="1200" dirty="0">
                <a:solidFill>
                  <a:schemeClr val="tx1"/>
                </a:solidFill>
                <a:latin typeface="+mn-lt"/>
              </a:rPr>
              <a:t>It’s a big service meeting! But not just like a large RSC. </a:t>
            </a:r>
          </a:p>
          <a:p>
            <a:pPr>
              <a:spcBef>
                <a:spcPts val="2400"/>
              </a:spcBef>
            </a:pPr>
            <a:endParaRPr lang="en-US" sz="1200" dirty="0">
              <a:solidFill>
                <a:schemeClr val="tx1"/>
              </a:solidFill>
              <a:latin typeface="+mn-lt"/>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8</a:t>
            </a:fld>
            <a:endParaRPr lang="en-US"/>
          </a:p>
        </p:txBody>
      </p:sp>
    </p:spTree>
    <p:extLst>
      <p:ext uri="{BB962C8B-B14F-4D97-AF65-F5344CB8AC3E}">
        <p14:creationId xmlns:p14="http://schemas.microsoft.com/office/powerpoint/2010/main" val="1635466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n-lt"/>
              </a:rPr>
              <a:t>There were 139 voting members participating at this WSC—126 delegates and 13 World Board members. In addition, there were 103 alternate delegates, 4 HRP members, 2 cofacilitators, 5 in-person translators and additional virtual translations.  </a:t>
            </a:r>
          </a:p>
          <a:p>
            <a:r>
              <a:rPr lang="en-US" dirty="0">
                <a:solidFill>
                  <a:schemeClr val="tx1"/>
                </a:solidFill>
                <a:latin typeface="+mn-l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n-lt"/>
              </a:rPr>
              <a:t>There are a total of 123 seated regions that could participate at WSC 2023. There were 120 RDs participating (3 seated regions did not attend this WSC). Of 6 seated zones, 6 ZDs were participating.  </a:t>
            </a:r>
          </a:p>
          <a:p>
            <a:endParaRPr lang="en-US" dirty="0">
              <a:solidFill>
                <a:schemeClr val="tx1"/>
              </a:solidFill>
              <a:latin typeface="+mn-lt"/>
            </a:endParaRPr>
          </a:p>
          <a:p>
            <a:r>
              <a:rPr lang="en-US" sz="1200" dirty="0">
                <a:solidFill>
                  <a:schemeClr val="tx1"/>
                </a:solidFill>
                <a:latin typeface="+mn-lt"/>
              </a:rPr>
              <a:t>Of the 126 delegates from seated regions and zones participating, 66 were from the US, 5 from Canada, and 55 from outside the US and Canada.</a:t>
            </a:r>
          </a:p>
          <a:p>
            <a:endParaRPr lang="en-US" sz="1200"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n-lt"/>
              </a:rPr>
              <a:t>There were 179 men and 63 women among delegates, alternates, and WB.</a:t>
            </a:r>
            <a:endParaRPr lang="en-US" dirty="0">
              <a:solidFill>
                <a:schemeClr val="tx1"/>
              </a:solidFill>
              <a:latin typeface="+mn-lt"/>
            </a:endParaRPr>
          </a:p>
          <a:p>
            <a:endParaRPr lang="en-US" dirty="0">
              <a:solidFill>
                <a:schemeClr val="tx1"/>
              </a:solidFill>
              <a:latin typeface="+mn-lt"/>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9</a:t>
            </a:fld>
            <a:endParaRPr lang="en-US"/>
          </a:p>
        </p:txBody>
      </p:sp>
    </p:spTree>
    <p:extLst>
      <p:ext uri="{BB962C8B-B14F-4D97-AF65-F5344CB8AC3E}">
        <p14:creationId xmlns:p14="http://schemas.microsoft.com/office/powerpoint/2010/main" val="6715719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2" name="Picture 1" descr="A close up of a logo&#10;&#10;Description automatically generated with low confidence">
            <a:extLst>
              <a:ext uri="{FF2B5EF4-FFF2-40B4-BE49-F238E27FC236}">
                <a16:creationId xmlns:a16="http://schemas.microsoft.com/office/drawing/2014/main" id="{635CBFCF-0EF0-2105-4C42-C04D583B6F2C}"/>
              </a:ext>
            </a:extLst>
          </p:cNvPr>
          <p:cNvPicPr>
            <a:picLocks noChangeAspect="1"/>
          </p:cNvPicPr>
          <p:nvPr userDrawn="1"/>
        </p:nvPicPr>
        <p:blipFill>
          <a:blip r:embed="rId2">
            <a:duotone>
              <a:prstClr val="black"/>
              <a:schemeClr val="accent5">
                <a:tint val="45000"/>
                <a:satMod val="400000"/>
              </a:schemeClr>
            </a:duotone>
          </a:blip>
          <a:stretch>
            <a:fillRect/>
          </a:stretch>
        </p:blipFill>
        <p:spPr>
          <a:xfrm>
            <a:off x="0" y="3016"/>
            <a:ext cx="12197366" cy="6854984"/>
          </a:xfrm>
          <a:prstGeom prst="rect">
            <a:avLst/>
          </a:prstGeom>
        </p:spPr>
      </p:pic>
    </p:spTree>
    <p:extLst>
      <p:ext uri="{BB962C8B-B14F-4D97-AF65-F5344CB8AC3E}">
        <p14:creationId xmlns:p14="http://schemas.microsoft.com/office/powerpoint/2010/main" val="2901998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6FF88-7F0A-CEA9-994D-B2B0BCE267D0}"/>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C9C3D7DE-FC25-FFF7-D26D-8D86BF8BF8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4529474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8EFE7-AE93-FEDA-4820-AA5E1CACAC02}"/>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9464187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7472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pic>
        <p:nvPicPr>
          <p:cNvPr id="2" name="Picture 1" descr="A close up of a logo&#10;&#10;Description automatically generated with low confidence">
            <a:extLst>
              <a:ext uri="{FF2B5EF4-FFF2-40B4-BE49-F238E27FC236}">
                <a16:creationId xmlns:a16="http://schemas.microsoft.com/office/drawing/2014/main" id="{635CBFCF-0EF0-2105-4C42-C04D583B6F2C}"/>
              </a:ext>
            </a:extLst>
          </p:cNvPr>
          <p:cNvPicPr>
            <a:picLocks noChangeAspect="1"/>
          </p:cNvPicPr>
          <p:nvPr userDrawn="1"/>
        </p:nvPicPr>
        <p:blipFill rotWithShape="1">
          <a:blip r:embed="rId2">
            <a:duotone>
              <a:prstClr val="black"/>
              <a:schemeClr val="accent5">
                <a:tint val="45000"/>
                <a:satMod val="400000"/>
              </a:schemeClr>
            </a:duotone>
          </a:blip>
          <a:srcRect t="2438" r="22794" b="2438"/>
          <a:stretch/>
        </p:blipFill>
        <p:spPr>
          <a:xfrm>
            <a:off x="0" y="0"/>
            <a:ext cx="9904021" cy="6858000"/>
          </a:xfrm>
          <a:prstGeom prst="rect">
            <a:avLst/>
          </a:prstGeom>
        </p:spPr>
      </p:pic>
      <p:pic>
        <p:nvPicPr>
          <p:cNvPr id="3" name="Picture 2" descr="A close up of a logo&#10;&#10;Description automatically generated with low confidence">
            <a:extLst>
              <a:ext uri="{FF2B5EF4-FFF2-40B4-BE49-F238E27FC236}">
                <a16:creationId xmlns:a16="http://schemas.microsoft.com/office/drawing/2014/main" id="{F2E233EA-13D5-0BCB-195E-6608DFA484F9}"/>
              </a:ext>
            </a:extLst>
          </p:cNvPr>
          <p:cNvPicPr>
            <a:picLocks noChangeAspect="1"/>
          </p:cNvPicPr>
          <p:nvPr userDrawn="1"/>
        </p:nvPicPr>
        <p:blipFill rotWithShape="1">
          <a:blip r:embed="rId2">
            <a:duotone>
              <a:prstClr val="black"/>
              <a:schemeClr val="accent5">
                <a:tint val="45000"/>
                <a:satMod val="400000"/>
              </a:schemeClr>
            </a:duotone>
          </a:blip>
          <a:srcRect l="74870"/>
          <a:stretch/>
        </p:blipFill>
        <p:spPr>
          <a:xfrm>
            <a:off x="9132124" y="3016"/>
            <a:ext cx="3065241" cy="6854984"/>
          </a:xfrm>
          <a:prstGeom prst="rect">
            <a:avLst/>
          </a:prstGeom>
        </p:spPr>
      </p:pic>
    </p:spTree>
    <p:extLst>
      <p:ext uri="{BB962C8B-B14F-4D97-AF65-F5344CB8AC3E}">
        <p14:creationId xmlns:p14="http://schemas.microsoft.com/office/powerpoint/2010/main" val="3804787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2" name="Picture 1" descr="A close up of a diamond&#10;&#10;Description automatically generated with low confidence">
            <a:extLst>
              <a:ext uri="{FF2B5EF4-FFF2-40B4-BE49-F238E27FC236}">
                <a16:creationId xmlns:a16="http://schemas.microsoft.com/office/drawing/2014/main" id="{0EFF452A-2490-CA7A-E802-449E14D1773C}"/>
              </a:ext>
            </a:extLst>
          </p:cNvPr>
          <p:cNvPicPr>
            <a:picLocks noChangeAspect="1"/>
          </p:cNvPicPr>
          <p:nvPr userDrawn="1"/>
        </p:nvPicPr>
        <p:blipFill>
          <a:blip r:embed="rId2">
            <a:duotone>
              <a:prstClr val="black"/>
              <a:schemeClr val="accent5">
                <a:tint val="45000"/>
                <a:satMod val="400000"/>
              </a:schemeClr>
            </a:duotone>
          </a:blip>
          <a:stretch>
            <a:fillRect/>
          </a:stretch>
        </p:blipFill>
        <p:spPr>
          <a:xfrm>
            <a:off x="10732" y="0"/>
            <a:ext cx="12170535" cy="6858000"/>
          </a:xfrm>
          <a:prstGeom prst="rect">
            <a:avLst/>
          </a:prstGeom>
        </p:spPr>
      </p:pic>
    </p:spTree>
    <p:extLst>
      <p:ext uri="{BB962C8B-B14F-4D97-AF65-F5344CB8AC3E}">
        <p14:creationId xmlns:p14="http://schemas.microsoft.com/office/powerpoint/2010/main" val="3970468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pic>
        <p:nvPicPr>
          <p:cNvPr id="2" name="Picture 1" descr="A close up of a diamond&#10;&#10;Description automatically generated with low confidence">
            <a:extLst>
              <a:ext uri="{FF2B5EF4-FFF2-40B4-BE49-F238E27FC236}">
                <a16:creationId xmlns:a16="http://schemas.microsoft.com/office/drawing/2014/main" id="{0EFF452A-2490-CA7A-E802-449E14D1773C}"/>
              </a:ext>
            </a:extLst>
          </p:cNvPr>
          <p:cNvPicPr>
            <a:picLocks noChangeAspect="1"/>
          </p:cNvPicPr>
          <p:nvPr userDrawn="1"/>
        </p:nvPicPr>
        <p:blipFill>
          <a:blip r:embed="rId2">
            <a:duotone>
              <a:schemeClr val="accent5">
                <a:shade val="45000"/>
                <a:satMod val="135000"/>
              </a:schemeClr>
              <a:prstClr val="white"/>
            </a:duotone>
          </a:blip>
          <a:stretch>
            <a:fillRect/>
          </a:stretch>
        </p:blipFill>
        <p:spPr>
          <a:xfrm>
            <a:off x="0" y="1045029"/>
            <a:ext cx="9060287" cy="5105400"/>
          </a:xfrm>
          <a:prstGeom prst="rect">
            <a:avLst/>
          </a:prstGeom>
        </p:spPr>
      </p:pic>
      <p:sp>
        <p:nvSpPr>
          <p:cNvPr id="3" name="Rectangle 2">
            <a:extLst>
              <a:ext uri="{FF2B5EF4-FFF2-40B4-BE49-F238E27FC236}">
                <a16:creationId xmlns:a16="http://schemas.microsoft.com/office/drawing/2014/main" id="{0EB4859B-46F2-C0EA-BC1E-7B58920C3B66}"/>
              </a:ext>
            </a:extLst>
          </p:cNvPr>
          <p:cNvSpPr/>
          <p:nvPr userDrawn="1"/>
        </p:nvSpPr>
        <p:spPr>
          <a:xfrm>
            <a:off x="0" y="0"/>
            <a:ext cx="12192000" cy="6858000"/>
          </a:xfrm>
          <a:prstGeom prst="rect">
            <a:avLst/>
          </a:prstGeom>
          <a:solidFill>
            <a:schemeClr val="accent1">
              <a:lumMod val="40000"/>
              <a:lumOff val="60000"/>
              <a:alpha val="5335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39111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pic>
        <p:nvPicPr>
          <p:cNvPr id="2" name="Picture 1" descr="A picture containing screenshot, design&#10;&#10;Description automatically generated">
            <a:extLst>
              <a:ext uri="{FF2B5EF4-FFF2-40B4-BE49-F238E27FC236}">
                <a16:creationId xmlns:a16="http://schemas.microsoft.com/office/drawing/2014/main" id="{53AEA8EC-FE68-C3C8-350D-A319D2604210}"/>
              </a:ext>
            </a:extLst>
          </p:cNvPr>
          <p:cNvPicPr>
            <a:picLocks noChangeAspect="1"/>
          </p:cNvPicPr>
          <p:nvPr userDrawn="1"/>
        </p:nvPicPr>
        <p:blipFill>
          <a:blip r:embed="rId2">
            <a:duotone>
              <a:prstClr val="black"/>
              <a:schemeClr val="accent5">
                <a:tint val="45000"/>
                <a:satMod val="400000"/>
              </a:schemeClr>
            </a:duotone>
          </a:blip>
          <a:stretch>
            <a:fillRect/>
          </a:stretch>
        </p:blipFill>
        <p:spPr>
          <a:xfrm>
            <a:off x="0" y="-1"/>
            <a:ext cx="12192000" cy="6870095"/>
          </a:xfrm>
          <a:prstGeom prst="rect">
            <a:avLst/>
          </a:prstGeom>
        </p:spPr>
      </p:pic>
    </p:spTree>
    <p:extLst>
      <p:ext uri="{BB962C8B-B14F-4D97-AF65-F5344CB8AC3E}">
        <p14:creationId xmlns:p14="http://schemas.microsoft.com/office/powerpoint/2010/main" val="1999804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pic>
        <p:nvPicPr>
          <p:cNvPr id="2" name="Picture 1" descr="A picture containing screenshot, design&#10;&#10;Description automatically generated">
            <a:extLst>
              <a:ext uri="{FF2B5EF4-FFF2-40B4-BE49-F238E27FC236}">
                <a16:creationId xmlns:a16="http://schemas.microsoft.com/office/drawing/2014/main" id="{53AEA8EC-FE68-C3C8-350D-A319D2604210}"/>
              </a:ext>
            </a:extLst>
          </p:cNvPr>
          <p:cNvPicPr>
            <a:picLocks noChangeAspect="1"/>
          </p:cNvPicPr>
          <p:nvPr userDrawn="1"/>
        </p:nvPicPr>
        <p:blipFill>
          <a:blip r:embed="rId2">
            <a:duotone>
              <a:prstClr val="black"/>
              <a:schemeClr val="accent5">
                <a:tint val="45000"/>
                <a:satMod val="400000"/>
              </a:schemeClr>
            </a:duotone>
          </a:blip>
          <a:stretch>
            <a:fillRect/>
          </a:stretch>
        </p:blipFill>
        <p:spPr>
          <a:xfrm flipH="1">
            <a:off x="0" y="-1"/>
            <a:ext cx="12192000" cy="6870095"/>
          </a:xfrm>
          <a:prstGeom prst="rect">
            <a:avLst/>
          </a:prstGeom>
        </p:spPr>
      </p:pic>
    </p:spTree>
    <p:extLst>
      <p:ext uri="{BB962C8B-B14F-4D97-AF65-F5344CB8AC3E}">
        <p14:creationId xmlns:p14="http://schemas.microsoft.com/office/powerpoint/2010/main" val="3350033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pic>
        <p:nvPicPr>
          <p:cNvPr id="2" name="Picture 1" descr="A picture containing screenshot&#10;&#10;Description automatically generated">
            <a:extLst>
              <a:ext uri="{FF2B5EF4-FFF2-40B4-BE49-F238E27FC236}">
                <a16:creationId xmlns:a16="http://schemas.microsoft.com/office/drawing/2014/main" id="{20D88850-0228-924B-BB8F-A1062C93E034}"/>
              </a:ext>
            </a:extLst>
          </p:cNvPr>
          <p:cNvPicPr>
            <a:picLocks noChangeAspect="1"/>
          </p:cNvPicPr>
          <p:nvPr userDrawn="1"/>
        </p:nvPicPr>
        <p:blipFill>
          <a:blip r:embed="rId2">
            <a:duotone>
              <a:prstClr val="black"/>
              <a:schemeClr val="accent5">
                <a:tint val="45000"/>
                <a:satMod val="400000"/>
              </a:schemeClr>
            </a:duotone>
          </a:blip>
          <a:stretch>
            <a:fillRect/>
          </a:stretch>
        </p:blipFill>
        <p:spPr>
          <a:xfrm>
            <a:off x="0" y="0"/>
            <a:ext cx="12192000" cy="6858000"/>
          </a:xfrm>
          <a:prstGeom prst="rect">
            <a:avLst/>
          </a:prstGeom>
        </p:spPr>
      </p:pic>
    </p:spTree>
    <p:extLst>
      <p:ext uri="{BB962C8B-B14F-4D97-AF65-F5344CB8AC3E}">
        <p14:creationId xmlns:p14="http://schemas.microsoft.com/office/powerpoint/2010/main" val="1052822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FF239-A0E8-FDC7-3951-7C18568110B3}"/>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30E43A73-A425-D7E5-C938-1B6605EA8E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1458917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5449E-18D7-41CB-C100-F07FD023C5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AFD2E2-C3CE-D16D-6673-92969D6016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1319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DCE6B0-2C66-CD31-E4A6-79782A30C0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31A10315-242A-43E5-37C4-ACE6B4500ABA}"/>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45461194"/>
      </p:ext>
    </p:extLst>
  </p:cSld>
  <p:clrMap bg1="lt1" tx1="dk1" bg2="lt2" tx2="dk2" accent1="accent1" accent2="accent2" accent3="accent3" accent4="accent4" accent5="accent5" accent6="accent6" hlink="hlink" folHlink="folHlink"/>
  <p:sldLayoutIdLst>
    <p:sldLayoutId id="2147483661" r:id="rId1"/>
    <p:sldLayoutId id="2147483665" r:id="rId2"/>
    <p:sldLayoutId id="2147483662" r:id="rId3"/>
    <p:sldLayoutId id="2147483667" r:id="rId4"/>
    <p:sldLayoutId id="2147483663" r:id="rId5"/>
    <p:sldLayoutId id="2147483666" r:id="rId6"/>
    <p:sldLayoutId id="2147483664" r:id="rId7"/>
    <p:sldLayoutId id="2147483649" r:id="rId8"/>
    <p:sldLayoutId id="2147483650" r:id="rId9"/>
    <p:sldLayoutId id="2147483651" r:id="rId10"/>
    <p:sldLayoutId id="2147483654" r:id="rId11"/>
    <p:sldLayoutId id="2147483655" r:id="rId12"/>
  </p:sldLayoutIdLst>
  <p:txStyles>
    <p:titleStyle>
      <a:lvl1pPr algn="l" defTabSz="914400" rtl="0" eaLnBrk="1" latinLnBrk="0" hangingPunct="1">
        <a:lnSpc>
          <a:spcPct val="90000"/>
        </a:lnSpc>
        <a:spcBef>
          <a:spcPct val="0"/>
        </a:spcBef>
        <a:buNone/>
        <a:defRPr sz="4400" b="1" i="0" kern="1200">
          <a:solidFill>
            <a:schemeClr val="tx1"/>
          </a:solidFill>
          <a:latin typeface="Franklin Gothic Heavy" panose="020B0603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Franklin Gothic Medium Cond" panose="020B06060304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Franklin Gothic Medium Cond" panose="020B06060304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Franklin Gothic Medium Cond" panose="020B06060304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hemeOverride" Target="../theme/themeOverride1.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7.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0.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40.png"/><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41.jp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0.png"/></Relationships>
</file>

<file path=ppt/slides/_rels/slide4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4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61.jpg"/><Relationship Id="rId5" Type="http://schemas.openxmlformats.org/officeDocument/2006/relationships/image" Target="../media/image60.jpg"/><Relationship Id="rId4" Type="http://schemas.openxmlformats.org/officeDocument/2006/relationships/image" Target="../media/image59.jpg"/></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5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71.png"/></Relationships>
</file>

<file path=ppt/slides/_rels/slide5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6.png"/></Relationships>
</file>

<file path=ppt/slides/_rels/slide57.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microsoft.com/office/2007/relationships/hdphoto" Target="../media/hdphoto3.wdp"/></Relationships>
</file>

<file path=ppt/slides/_rels/slide6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0.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CDDB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01537-C08A-AD54-98EC-0A61758029B6}"/>
              </a:ext>
            </a:extLst>
          </p:cNvPr>
          <p:cNvSpPr txBox="1">
            <a:spLocks/>
          </p:cNvSpPr>
          <p:nvPr/>
        </p:nvSpPr>
        <p:spPr>
          <a:xfrm>
            <a:off x="0" y="3429000"/>
            <a:ext cx="6938678" cy="1724945"/>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Franklin Gothic Heavy" panose="020B0603020102020204" pitchFamily="34" charset="0"/>
                <a:ea typeface="+mj-ea"/>
                <a:cs typeface="+mj-cs"/>
              </a:defRPr>
            </a:lvl1pPr>
          </a:lstStyle>
          <a:p>
            <a:pPr algn="ctr"/>
            <a:r>
              <a:rPr lang="en-US" sz="7400" dirty="0"/>
              <a:t>NAWS UPDATE</a:t>
            </a:r>
            <a:endParaRPr lang="en-US" sz="3800" dirty="0"/>
          </a:p>
        </p:txBody>
      </p:sp>
      <p:sp>
        <p:nvSpPr>
          <p:cNvPr id="3" name="Subtitle 2">
            <a:extLst>
              <a:ext uri="{FF2B5EF4-FFF2-40B4-BE49-F238E27FC236}">
                <a16:creationId xmlns:a16="http://schemas.microsoft.com/office/drawing/2014/main" id="{AB4CE0D6-ABFF-1796-0C21-9CA48CAFC9E8}"/>
              </a:ext>
            </a:extLst>
          </p:cNvPr>
          <p:cNvSpPr txBox="1">
            <a:spLocks/>
          </p:cNvSpPr>
          <p:nvPr/>
        </p:nvSpPr>
        <p:spPr>
          <a:xfrm>
            <a:off x="783277" y="4844789"/>
            <a:ext cx="4663365" cy="17249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Franklin Gothic Medium Cond" panose="020B06060304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Franklin Gothic Medium Cond" panose="020B06060304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Franklin Gothic Medium Cond" panose="020B06060304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20"/>
              </a:lnSpc>
              <a:buFont typeface="Arial" panose="020B0604020202020204" pitchFamily="34" charset="0"/>
              <a:buNone/>
            </a:pPr>
            <a:r>
              <a:rPr lang="en-US" sz="3000" dirty="0">
                <a:solidFill>
                  <a:schemeClr val="bg1"/>
                </a:solidFill>
              </a:rPr>
              <a:t>The latest from NA World Services with updates on projects and WCNA 38 and much more!</a:t>
            </a:r>
            <a:endParaRPr lang="en-US" sz="3000" i="1" dirty="0">
              <a:solidFill>
                <a:schemeClr val="bg1"/>
              </a:solidFill>
            </a:endParaRPr>
          </a:p>
        </p:txBody>
      </p:sp>
      <p:pic>
        <p:nvPicPr>
          <p:cNvPr id="6" name="Picture 5" descr="A black and gold logo&#10;&#10;Description automatically generated">
            <a:extLst>
              <a:ext uri="{FF2B5EF4-FFF2-40B4-BE49-F238E27FC236}">
                <a16:creationId xmlns:a16="http://schemas.microsoft.com/office/drawing/2014/main" id="{E11D730F-F5ED-FD10-160D-31205FF0F411}"/>
              </a:ext>
            </a:extLst>
          </p:cNvPr>
          <p:cNvPicPr>
            <a:picLocks noChangeAspect="1"/>
          </p:cNvPicPr>
          <p:nvPr/>
        </p:nvPicPr>
        <p:blipFill>
          <a:blip r:embed="rId3"/>
          <a:stretch>
            <a:fillRect/>
          </a:stretch>
        </p:blipFill>
        <p:spPr>
          <a:xfrm>
            <a:off x="1703774" y="288266"/>
            <a:ext cx="2822369" cy="3018366"/>
          </a:xfrm>
          <a:prstGeom prst="rect">
            <a:avLst/>
          </a:prstGeom>
        </p:spPr>
      </p:pic>
    </p:spTree>
    <p:extLst>
      <p:ext uri="{BB962C8B-B14F-4D97-AF65-F5344CB8AC3E}">
        <p14:creationId xmlns:p14="http://schemas.microsoft.com/office/powerpoint/2010/main" val="25304086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CDDBC"/>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A5011A-76CA-CB95-4232-9845DACDD46C}"/>
              </a:ext>
            </a:extLst>
          </p:cNvPr>
          <p:cNvSpPr/>
          <p:nvPr/>
        </p:nvSpPr>
        <p:spPr>
          <a:xfrm>
            <a:off x="0" y="0"/>
            <a:ext cx="12192000" cy="6858000"/>
          </a:xfrm>
          <a:prstGeom prst="rect">
            <a:avLst/>
          </a:prstGeom>
          <a:solidFill>
            <a:schemeClr val="accent1">
              <a:lumMod val="40000"/>
              <a:lumOff val="6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2DD1555-C02D-C86B-966D-53A216079A70}"/>
              </a:ext>
            </a:extLst>
          </p:cNvPr>
          <p:cNvSpPr txBox="1"/>
          <p:nvPr/>
        </p:nvSpPr>
        <p:spPr>
          <a:xfrm>
            <a:off x="241466" y="296839"/>
            <a:ext cx="8924306" cy="1015663"/>
          </a:xfrm>
          <a:prstGeom prst="rect">
            <a:avLst/>
          </a:prstGeom>
          <a:noFill/>
        </p:spPr>
        <p:txBody>
          <a:bodyPr wrap="square" rtlCol="0">
            <a:spAutoFit/>
          </a:bodyPr>
          <a:lstStyle/>
          <a:p>
            <a:r>
              <a:rPr lang="en-US" sz="6000" b="1" dirty="0">
                <a:ln w="22225">
                  <a:noFill/>
                </a:ln>
                <a:solidFill>
                  <a:srgbClr val="0070C0"/>
                </a:solidFill>
                <a:effectLst/>
                <a:latin typeface="Franklin Gothic Heavy" panose="020B0603020102020204" pitchFamily="34" charset="0"/>
              </a:rPr>
              <a:t>First truly hybrid WSC!</a:t>
            </a:r>
          </a:p>
        </p:txBody>
      </p:sp>
      <p:sp>
        <p:nvSpPr>
          <p:cNvPr id="6" name="TextBox 5">
            <a:extLst>
              <a:ext uri="{FF2B5EF4-FFF2-40B4-BE49-F238E27FC236}">
                <a16:creationId xmlns:a16="http://schemas.microsoft.com/office/drawing/2014/main" id="{829D069A-BC90-D645-02A3-2C57E7E19B59}"/>
              </a:ext>
            </a:extLst>
          </p:cNvPr>
          <p:cNvSpPr txBox="1"/>
          <p:nvPr/>
        </p:nvSpPr>
        <p:spPr>
          <a:xfrm>
            <a:off x="7510071" y="2223203"/>
            <a:ext cx="4338529" cy="3724096"/>
          </a:xfrm>
          <a:prstGeom prst="rect">
            <a:avLst/>
          </a:prstGeom>
          <a:noFill/>
        </p:spPr>
        <p:txBody>
          <a:bodyPr wrap="square" rtlCol="0">
            <a:spAutoFit/>
          </a:bodyPr>
          <a:lstStyle/>
          <a:p>
            <a:r>
              <a:rPr lang="en-US" sz="3600" dirty="0">
                <a:latin typeface="Franklin Gothic Medium Cond" panose="020B0606030402020204" pitchFamily="34" charset="0"/>
              </a:rPr>
              <a:t>The virtual participants who joined the conference were:</a:t>
            </a:r>
          </a:p>
          <a:p>
            <a:pPr marL="297180" indent="-205740">
              <a:buFont typeface="Arial" panose="020B0604020202020204" pitchFamily="34" charset="0"/>
              <a:buChar char="•"/>
            </a:pPr>
            <a:r>
              <a:rPr lang="en-US" sz="3200" dirty="0">
                <a:latin typeface="Franklin Gothic Medium Cond" panose="020B0606030402020204" pitchFamily="34" charset="0"/>
              </a:rPr>
              <a:t>11 RDs</a:t>
            </a:r>
          </a:p>
          <a:p>
            <a:pPr marL="297180" indent="-205740">
              <a:buFont typeface="Arial" panose="020B0604020202020204" pitchFamily="34" charset="0"/>
              <a:buChar char="•"/>
            </a:pPr>
            <a:r>
              <a:rPr lang="en-US" sz="3200" dirty="0">
                <a:latin typeface="Franklin Gothic Medium Cond" panose="020B0606030402020204" pitchFamily="34" charset="0"/>
              </a:rPr>
              <a:t>2 ZDs</a:t>
            </a:r>
          </a:p>
          <a:p>
            <a:pPr marL="297180" indent="-205740">
              <a:buFont typeface="Arial" panose="020B0604020202020204" pitchFamily="34" charset="0"/>
              <a:buChar char="•"/>
            </a:pPr>
            <a:r>
              <a:rPr lang="en-US" sz="3200" dirty="0">
                <a:latin typeface="Franklin Gothic Medium Cond" panose="020B0606030402020204" pitchFamily="34" charset="0"/>
              </a:rPr>
              <a:t>1 World Board member</a:t>
            </a:r>
          </a:p>
          <a:p>
            <a:pPr marL="297180" indent="-205740">
              <a:buFont typeface="Arial" panose="020B0604020202020204" pitchFamily="34" charset="0"/>
              <a:buChar char="•"/>
            </a:pPr>
            <a:r>
              <a:rPr lang="en-US" sz="3200" dirty="0">
                <a:latin typeface="Franklin Gothic Medium Cond" panose="020B0606030402020204" pitchFamily="34" charset="0"/>
              </a:rPr>
              <a:t>25 alternates</a:t>
            </a:r>
          </a:p>
        </p:txBody>
      </p:sp>
      <p:pic>
        <p:nvPicPr>
          <p:cNvPr id="9" name="Picture 8">
            <a:extLst>
              <a:ext uri="{FF2B5EF4-FFF2-40B4-BE49-F238E27FC236}">
                <a16:creationId xmlns:a16="http://schemas.microsoft.com/office/drawing/2014/main" id="{6C0F9C69-7BBC-548E-02CE-0F8B2DDE47FA}"/>
              </a:ext>
            </a:extLst>
          </p:cNvPr>
          <p:cNvPicPr>
            <a:picLocks noChangeAspect="1"/>
          </p:cNvPicPr>
          <p:nvPr/>
        </p:nvPicPr>
        <p:blipFill>
          <a:blip r:embed="rId4">
            <a:duotone>
              <a:prstClr val="black"/>
              <a:schemeClr val="accent5">
                <a:tint val="45000"/>
                <a:satMod val="400000"/>
              </a:schemeClr>
            </a:duotone>
          </a:blip>
          <a:stretch>
            <a:fillRect/>
          </a:stretch>
        </p:blipFill>
        <p:spPr>
          <a:xfrm>
            <a:off x="343400" y="1266783"/>
            <a:ext cx="11124329" cy="45719"/>
          </a:xfrm>
          <a:prstGeom prst="rect">
            <a:avLst/>
          </a:prstGeom>
        </p:spPr>
      </p:pic>
      <p:pic>
        <p:nvPicPr>
          <p:cNvPr id="3" name="Picture 2">
            <a:extLst>
              <a:ext uri="{FF2B5EF4-FFF2-40B4-BE49-F238E27FC236}">
                <a16:creationId xmlns:a16="http://schemas.microsoft.com/office/drawing/2014/main" id="{ACDE49CA-0A3F-B2A8-7D0C-2E9A64240CF3}"/>
              </a:ext>
            </a:extLst>
          </p:cNvPr>
          <p:cNvPicPr>
            <a:picLocks noChangeAspect="1"/>
          </p:cNvPicPr>
          <p:nvPr/>
        </p:nvPicPr>
        <p:blipFill>
          <a:blip r:embed="rId5"/>
          <a:stretch>
            <a:fillRect/>
          </a:stretch>
        </p:blipFill>
        <p:spPr>
          <a:xfrm>
            <a:off x="334071" y="1768022"/>
            <a:ext cx="6832600" cy="3581400"/>
          </a:xfrm>
          <a:prstGeom prst="rect">
            <a:avLst/>
          </a:prstGeom>
        </p:spPr>
      </p:pic>
    </p:spTree>
    <p:extLst>
      <p:ext uri="{BB962C8B-B14F-4D97-AF65-F5344CB8AC3E}">
        <p14:creationId xmlns:p14="http://schemas.microsoft.com/office/powerpoint/2010/main" val="1624344973"/>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CDDBC"/>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A5011A-76CA-CB95-4232-9845DACDD46C}"/>
              </a:ext>
            </a:extLst>
          </p:cNvPr>
          <p:cNvSpPr/>
          <p:nvPr/>
        </p:nvSpPr>
        <p:spPr>
          <a:xfrm>
            <a:off x="0" y="0"/>
            <a:ext cx="12192000" cy="6858000"/>
          </a:xfrm>
          <a:prstGeom prst="rect">
            <a:avLst/>
          </a:prstGeom>
          <a:solidFill>
            <a:schemeClr val="accent1">
              <a:lumMod val="40000"/>
              <a:lumOff val="6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F599B39-93A3-8A14-44AF-0BEAC9B37D74}"/>
              </a:ext>
            </a:extLst>
          </p:cNvPr>
          <p:cNvSpPr txBox="1"/>
          <p:nvPr/>
        </p:nvSpPr>
        <p:spPr>
          <a:xfrm>
            <a:off x="5497284" y="715295"/>
            <a:ext cx="6618514" cy="3939540"/>
          </a:xfrm>
          <a:prstGeom prst="rect">
            <a:avLst/>
          </a:prstGeom>
          <a:noFill/>
        </p:spPr>
        <p:txBody>
          <a:bodyPr wrap="square" rtlCol="0">
            <a:spAutoFit/>
          </a:bodyPr>
          <a:lstStyle/>
          <a:p>
            <a:pPr>
              <a:spcBef>
                <a:spcPts val="1200"/>
              </a:spcBef>
            </a:pPr>
            <a:r>
              <a:rPr lang="en-US" sz="4000" dirty="0">
                <a:latin typeface="Franklin Gothic Medium Cond" panose="020B0606030402020204" pitchFamily="34" charset="0"/>
              </a:rPr>
              <a:t>Conference participants were </a:t>
            </a:r>
            <a:br>
              <a:rPr lang="en-US" sz="4000" dirty="0">
                <a:latin typeface="Franklin Gothic Medium Cond" panose="020B0606030402020204" pitchFamily="34" charset="0"/>
              </a:rPr>
            </a:br>
            <a:r>
              <a:rPr lang="en-US" sz="4000" dirty="0">
                <a:latin typeface="Franklin Gothic Medium Cond" panose="020B0606030402020204" pitchFamily="34" charset="0"/>
              </a:rPr>
              <a:t>from 45 countries, and spoke </a:t>
            </a:r>
            <a:br>
              <a:rPr lang="en-US" sz="4000" dirty="0">
                <a:latin typeface="Franklin Gothic Medium Cond" panose="020B0606030402020204" pitchFamily="34" charset="0"/>
              </a:rPr>
            </a:br>
            <a:r>
              <a:rPr lang="en-US" sz="4000" dirty="0">
                <a:latin typeface="Franklin Gothic Medium Cond" panose="020B0606030402020204" pitchFamily="34" charset="0"/>
              </a:rPr>
              <a:t>28 languages.</a:t>
            </a:r>
          </a:p>
          <a:p>
            <a:pPr>
              <a:spcBef>
                <a:spcPts val="1200"/>
              </a:spcBef>
            </a:pPr>
            <a:r>
              <a:rPr lang="en-US" sz="4000" dirty="0">
                <a:solidFill>
                  <a:srgbClr val="5B5E6B"/>
                </a:solidFill>
                <a:latin typeface="Franklin Gothic Medium Cond" panose="020B0606030402020204" pitchFamily="34" charset="0"/>
              </a:rPr>
              <a:t>This is based on Serenity Prayer languages at the close of the </a:t>
            </a:r>
            <a:br>
              <a:rPr lang="en-US" sz="4000" dirty="0">
                <a:solidFill>
                  <a:srgbClr val="5B5E6B"/>
                </a:solidFill>
                <a:latin typeface="Franklin Gothic Medium Cond" panose="020B0606030402020204" pitchFamily="34" charset="0"/>
              </a:rPr>
            </a:br>
            <a:r>
              <a:rPr lang="en-US" sz="4000" dirty="0">
                <a:solidFill>
                  <a:srgbClr val="5B5E6B"/>
                </a:solidFill>
                <a:latin typeface="Franklin Gothic Medium Cond" panose="020B0606030402020204" pitchFamily="34" charset="0"/>
              </a:rPr>
              <a:t>First Things First session. </a:t>
            </a:r>
          </a:p>
        </p:txBody>
      </p:sp>
      <p:sp>
        <p:nvSpPr>
          <p:cNvPr id="11" name="TextBox 10">
            <a:extLst>
              <a:ext uri="{FF2B5EF4-FFF2-40B4-BE49-F238E27FC236}">
                <a16:creationId xmlns:a16="http://schemas.microsoft.com/office/drawing/2014/main" id="{CD2BCA03-5FC3-8068-C3E0-385242FBA567}"/>
              </a:ext>
            </a:extLst>
          </p:cNvPr>
          <p:cNvSpPr txBox="1"/>
          <p:nvPr/>
        </p:nvSpPr>
        <p:spPr>
          <a:xfrm>
            <a:off x="270751" y="5216244"/>
            <a:ext cx="7164192" cy="1477328"/>
          </a:xfrm>
          <a:prstGeom prst="rect">
            <a:avLst/>
          </a:prstGeom>
          <a:noFill/>
        </p:spPr>
        <p:txBody>
          <a:bodyPr wrap="square" rtlCol="0">
            <a:spAutoFit/>
          </a:bodyPr>
          <a:lstStyle/>
          <a:p>
            <a:r>
              <a:rPr lang="en-US" sz="3000" dirty="0">
                <a:solidFill>
                  <a:srgbClr val="0070C0"/>
                </a:solidFill>
                <a:latin typeface="Franklin Gothic Medium Cond" panose="020B0606030402020204" pitchFamily="34" charset="0"/>
              </a:rPr>
              <a:t>The 2023 WSC Serenity Prayer can be heard on the NAWS Instagram page @narcoticsanonymous, posted on 12 May 2023.</a:t>
            </a:r>
          </a:p>
        </p:txBody>
      </p:sp>
      <p:pic>
        <p:nvPicPr>
          <p:cNvPr id="3" name="Picture 2">
            <a:extLst>
              <a:ext uri="{FF2B5EF4-FFF2-40B4-BE49-F238E27FC236}">
                <a16:creationId xmlns:a16="http://schemas.microsoft.com/office/drawing/2014/main" id="{EECD187D-0A2A-405E-E115-BDF3595ABD4B}"/>
              </a:ext>
            </a:extLst>
          </p:cNvPr>
          <p:cNvPicPr>
            <a:picLocks noChangeAspect="1"/>
          </p:cNvPicPr>
          <p:nvPr/>
        </p:nvPicPr>
        <p:blipFill>
          <a:blip r:embed="rId3"/>
          <a:stretch>
            <a:fillRect/>
          </a:stretch>
        </p:blipFill>
        <p:spPr>
          <a:xfrm>
            <a:off x="392792" y="252272"/>
            <a:ext cx="4711700" cy="4711700"/>
          </a:xfrm>
          <a:prstGeom prst="rect">
            <a:avLst/>
          </a:prstGeom>
        </p:spPr>
      </p:pic>
    </p:spTree>
    <p:extLst>
      <p:ext uri="{BB962C8B-B14F-4D97-AF65-F5344CB8AC3E}">
        <p14:creationId xmlns:p14="http://schemas.microsoft.com/office/powerpoint/2010/main" val="15826423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CDDBC"/>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A5011A-76CA-CB95-4232-9845DACDD46C}"/>
              </a:ext>
            </a:extLst>
          </p:cNvPr>
          <p:cNvSpPr/>
          <p:nvPr/>
        </p:nvSpPr>
        <p:spPr>
          <a:xfrm>
            <a:off x="0" y="0"/>
            <a:ext cx="12192000" cy="6858000"/>
          </a:xfrm>
          <a:prstGeom prst="rect">
            <a:avLst/>
          </a:prstGeom>
          <a:solidFill>
            <a:schemeClr val="accent1">
              <a:lumMod val="40000"/>
              <a:lumOff val="6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F599B39-93A3-8A14-44AF-0BEAC9B37D74}"/>
              </a:ext>
            </a:extLst>
          </p:cNvPr>
          <p:cNvSpPr txBox="1"/>
          <p:nvPr/>
        </p:nvSpPr>
        <p:spPr>
          <a:xfrm>
            <a:off x="685797" y="334295"/>
            <a:ext cx="5915483" cy="4401205"/>
          </a:xfrm>
          <a:prstGeom prst="rect">
            <a:avLst/>
          </a:prstGeom>
          <a:noFill/>
        </p:spPr>
        <p:txBody>
          <a:bodyPr wrap="square" rtlCol="0">
            <a:spAutoFit/>
          </a:bodyPr>
          <a:lstStyle/>
          <a:p>
            <a:pPr>
              <a:spcBef>
                <a:spcPts val="1200"/>
              </a:spcBef>
            </a:pPr>
            <a:r>
              <a:rPr lang="en-US" sz="4000" b="1" dirty="0">
                <a:latin typeface="Franklin Gothic Demi Cond" panose="020B0603020102020204" pitchFamily="34" charset="0"/>
              </a:rPr>
              <a:t>WSC 2023 made the decision to seat five regions:</a:t>
            </a:r>
          </a:p>
          <a:p>
            <a:pPr marL="480060" indent="-297180">
              <a:buFont typeface="Arial" panose="020B0604020202020204" pitchFamily="34" charset="0"/>
              <a:buChar char="•"/>
            </a:pPr>
            <a:r>
              <a:rPr lang="en-US" sz="4000" dirty="0">
                <a:solidFill>
                  <a:srgbClr val="5B5E6B"/>
                </a:solidFill>
                <a:latin typeface="Franklin Gothic Medium Cond" panose="020B0606030402020204" pitchFamily="34" charset="0"/>
              </a:rPr>
              <a:t>Brazil Central </a:t>
            </a:r>
          </a:p>
          <a:p>
            <a:pPr marL="480060" indent="-297180">
              <a:buFont typeface="Arial" panose="020B0604020202020204" pitchFamily="34" charset="0"/>
              <a:buChar char="•"/>
            </a:pPr>
            <a:r>
              <a:rPr lang="en-US" sz="4000" dirty="0">
                <a:solidFill>
                  <a:srgbClr val="5B5E6B"/>
                </a:solidFill>
                <a:latin typeface="Franklin Gothic Medium Cond" panose="020B0606030402020204" pitchFamily="34" charset="0"/>
              </a:rPr>
              <a:t>Iran Region #1 </a:t>
            </a:r>
          </a:p>
          <a:p>
            <a:pPr marL="480060" indent="-297180">
              <a:buFont typeface="Arial" panose="020B0604020202020204" pitchFamily="34" charset="0"/>
              <a:buChar char="•"/>
            </a:pPr>
            <a:r>
              <a:rPr lang="en-US" sz="4000" dirty="0" err="1">
                <a:solidFill>
                  <a:srgbClr val="5B5E6B"/>
                </a:solidFill>
                <a:latin typeface="Franklin Gothic Medium Cond" panose="020B0606030402020204" pitchFamily="34" charset="0"/>
              </a:rPr>
              <a:t>Nordeste</a:t>
            </a:r>
            <a:r>
              <a:rPr lang="en-US" sz="4000" dirty="0">
                <a:solidFill>
                  <a:srgbClr val="5B5E6B"/>
                </a:solidFill>
                <a:latin typeface="Franklin Gothic Medium Cond" panose="020B0606030402020204" pitchFamily="34" charset="0"/>
              </a:rPr>
              <a:t> Brazil </a:t>
            </a:r>
          </a:p>
          <a:p>
            <a:pPr marL="480060" indent="-297180">
              <a:buFont typeface="Arial" panose="020B0604020202020204" pitchFamily="34" charset="0"/>
              <a:buChar char="•"/>
            </a:pPr>
            <a:r>
              <a:rPr lang="en-US" sz="4000" dirty="0">
                <a:solidFill>
                  <a:srgbClr val="5B5E6B"/>
                </a:solidFill>
                <a:latin typeface="Franklin Gothic Medium Cond" panose="020B0606030402020204" pitchFamily="34" charset="0"/>
              </a:rPr>
              <a:t>Rio Grande do Sul</a:t>
            </a:r>
          </a:p>
          <a:p>
            <a:pPr marL="480060" indent="-297180">
              <a:buFont typeface="Arial" panose="020B0604020202020204" pitchFamily="34" charset="0"/>
              <a:buChar char="•"/>
            </a:pPr>
            <a:r>
              <a:rPr lang="en-US" sz="4000" dirty="0">
                <a:solidFill>
                  <a:srgbClr val="5B5E6B"/>
                </a:solidFill>
                <a:latin typeface="Franklin Gothic Medium Cond" panose="020B0606030402020204" pitchFamily="34" charset="0"/>
              </a:rPr>
              <a:t>Thailand</a:t>
            </a:r>
          </a:p>
        </p:txBody>
      </p:sp>
      <p:sp>
        <p:nvSpPr>
          <p:cNvPr id="11" name="TextBox 10">
            <a:extLst>
              <a:ext uri="{FF2B5EF4-FFF2-40B4-BE49-F238E27FC236}">
                <a16:creationId xmlns:a16="http://schemas.microsoft.com/office/drawing/2014/main" id="{CD2BCA03-5FC3-8068-C3E0-385242FBA567}"/>
              </a:ext>
            </a:extLst>
          </p:cNvPr>
          <p:cNvSpPr txBox="1"/>
          <p:nvPr/>
        </p:nvSpPr>
        <p:spPr>
          <a:xfrm>
            <a:off x="6400800" y="1547758"/>
            <a:ext cx="5464630" cy="5078313"/>
          </a:xfrm>
          <a:prstGeom prst="rect">
            <a:avLst/>
          </a:prstGeom>
          <a:noFill/>
        </p:spPr>
        <p:txBody>
          <a:bodyPr wrap="square" rtlCol="0">
            <a:spAutoFit/>
          </a:bodyPr>
          <a:lstStyle/>
          <a:p>
            <a:pPr algn="ctr"/>
            <a:r>
              <a:rPr lang="en-US" sz="3600" dirty="0">
                <a:solidFill>
                  <a:srgbClr val="0070C0"/>
                </a:solidFill>
                <a:latin typeface="Franklin Gothic Medium Cond" panose="020B0606030402020204" pitchFamily="34" charset="0"/>
              </a:rPr>
              <a:t>For the first time in NA history, the majority of delegates to the World Service Conference are from outside the USA!  </a:t>
            </a:r>
          </a:p>
          <a:p>
            <a:pPr algn="ctr">
              <a:spcBef>
                <a:spcPts val="1200"/>
              </a:spcBef>
            </a:pPr>
            <a:r>
              <a:rPr lang="en-US" sz="3200" dirty="0">
                <a:solidFill>
                  <a:srgbClr val="0070C0"/>
                </a:solidFill>
                <a:latin typeface="Franklin Gothic Medium Cond" panose="020B0606030402020204" pitchFamily="34" charset="0"/>
              </a:rPr>
              <a:t>133 regions and zones are now seated at the WSC.</a:t>
            </a:r>
          </a:p>
          <a:p>
            <a:pPr algn="ctr">
              <a:spcBef>
                <a:spcPts val="1200"/>
              </a:spcBef>
            </a:pPr>
            <a:r>
              <a:rPr lang="en-US" sz="3200" i="1" dirty="0">
                <a:solidFill>
                  <a:srgbClr val="0070C0"/>
                </a:solidFill>
                <a:latin typeface="Franklin Gothic Medium Cond" panose="020B0606030402020204" pitchFamily="34" charset="0"/>
              </a:rPr>
              <a:t>66 of them are from the US, and </a:t>
            </a:r>
            <a:br>
              <a:rPr lang="en-US" sz="3200" i="1" dirty="0">
                <a:solidFill>
                  <a:srgbClr val="0070C0"/>
                </a:solidFill>
                <a:latin typeface="Franklin Gothic Medium Cond" panose="020B0606030402020204" pitchFamily="34" charset="0"/>
              </a:rPr>
            </a:br>
            <a:r>
              <a:rPr lang="en-US" sz="3200" i="1" dirty="0">
                <a:solidFill>
                  <a:srgbClr val="0070C0"/>
                </a:solidFill>
                <a:latin typeface="Franklin Gothic Medium Cond" panose="020B0606030402020204" pitchFamily="34" charset="0"/>
              </a:rPr>
              <a:t>67 of them are from other places around the world.</a:t>
            </a:r>
          </a:p>
        </p:txBody>
      </p:sp>
      <p:pic>
        <p:nvPicPr>
          <p:cNvPr id="1581" name="Picture 1580" descr="A picture containing earth, planet, circle, space&#10;&#10;Description automatically generated">
            <a:extLst>
              <a:ext uri="{FF2B5EF4-FFF2-40B4-BE49-F238E27FC236}">
                <a16:creationId xmlns:a16="http://schemas.microsoft.com/office/drawing/2014/main" id="{040A81E6-F573-D3F7-60F4-C9499481BA06}"/>
              </a:ext>
            </a:extLst>
          </p:cNvPr>
          <p:cNvPicPr>
            <a:picLocks noChangeAspect="1"/>
          </p:cNvPicPr>
          <p:nvPr/>
        </p:nvPicPr>
        <p:blipFill>
          <a:blip r:embed="rId3"/>
          <a:stretch>
            <a:fillRect/>
          </a:stretch>
        </p:blipFill>
        <p:spPr>
          <a:xfrm>
            <a:off x="3034392" y="4195771"/>
            <a:ext cx="2556329" cy="2556329"/>
          </a:xfrm>
          <a:prstGeom prst="rect">
            <a:avLst/>
          </a:prstGeom>
        </p:spPr>
      </p:pic>
    </p:spTree>
    <p:extLst>
      <p:ext uri="{BB962C8B-B14F-4D97-AF65-F5344CB8AC3E}">
        <p14:creationId xmlns:p14="http://schemas.microsoft.com/office/powerpoint/2010/main" val="41305951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DA38B113-93A4-6734-02BE-285C4BE8B14D}"/>
              </a:ext>
            </a:extLst>
          </p:cNvPr>
          <p:cNvCxnSpPr>
            <a:cxnSpLocks/>
          </p:cNvCxnSpPr>
          <p:nvPr/>
        </p:nvCxnSpPr>
        <p:spPr>
          <a:xfrm>
            <a:off x="8554552" y="2700670"/>
            <a:ext cx="476093" cy="0"/>
          </a:xfrm>
          <a:prstGeom prst="line">
            <a:avLst/>
          </a:prstGeom>
          <a:ln w="47625">
            <a:solidFill>
              <a:srgbClr val="D3684C"/>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395633C6-8F73-B989-D240-3F7E3F7DBDD3}"/>
              </a:ext>
            </a:extLst>
          </p:cNvPr>
          <p:cNvPicPr>
            <a:picLocks noChangeAspect="1"/>
          </p:cNvPicPr>
          <p:nvPr/>
        </p:nvPicPr>
        <p:blipFill>
          <a:blip r:embed="rId3"/>
          <a:stretch>
            <a:fillRect/>
          </a:stretch>
        </p:blipFill>
        <p:spPr>
          <a:xfrm>
            <a:off x="0" y="-1"/>
            <a:ext cx="12192000" cy="6858001"/>
          </a:xfrm>
          <a:prstGeom prst="rect">
            <a:avLst/>
          </a:prstGeom>
        </p:spPr>
      </p:pic>
    </p:spTree>
    <p:extLst>
      <p:ext uri="{BB962C8B-B14F-4D97-AF65-F5344CB8AC3E}">
        <p14:creationId xmlns:p14="http://schemas.microsoft.com/office/powerpoint/2010/main" val="2443836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world with different colored countries/regions&#10;&#10;Description automatically generated">
            <a:extLst>
              <a:ext uri="{FF2B5EF4-FFF2-40B4-BE49-F238E27FC236}">
                <a16:creationId xmlns:a16="http://schemas.microsoft.com/office/drawing/2014/main" id="{E98C4C29-CE99-3ADD-A57B-CCBFE5CD150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0344250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creenshot, number, font&#10;&#10;Description automatically generated">
            <a:extLst>
              <a:ext uri="{FF2B5EF4-FFF2-40B4-BE49-F238E27FC236}">
                <a16:creationId xmlns:a16="http://schemas.microsoft.com/office/drawing/2014/main" id="{6691AD49-2254-666F-C23C-371E55074C28}"/>
              </a:ext>
            </a:extLst>
          </p:cNvPr>
          <p:cNvPicPr>
            <a:picLocks noChangeAspect="1"/>
          </p:cNvPicPr>
          <p:nvPr/>
        </p:nvPicPr>
        <p:blipFill rotWithShape="1">
          <a:blip r:embed="rId3"/>
          <a:srcRect t="1604" b="8151"/>
          <a:stretch/>
        </p:blipFill>
        <p:spPr>
          <a:xfrm>
            <a:off x="718457" y="0"/>
            <a:ext cx="10624457" cy="6857999"/>
          </a:xfrm>
          <a:prstGeom prst="rect">
            <a:avLst/>
          </a:prstGeom>
        </p:spPr>
      </p:pic>
    </p:spTree>
    <p:extLst>
      <p:ext uri="{BB962C8B-B14F-4D97-AF65-F5344CB8AC3E}">
        <p14:creationId xmlns:p14="http://schemas.microsoft.com/office/powerpoint/2010/main" val="35350488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42F4274-21CD-28DB-E8B8-3BD97806B84F}"/>
              </a:ext>
            </a:extLst>
          </p:cNvPr>
          <p:cNvSpPr/>
          <p:nvPr/>
        </p:nvSpPr>
        <p:spPr>
          <a:xfrm>
            <a:off x="0" y="0"/>
            <a:ext cx="12192000" cy="6858000"/>
          </a:xfrm>
          <a:prstGeom prst="rect">
            <a:avLst/>
          </a:prstGeom>
          <a:solidFill>
            <a:schemeClr val="accent1">
              <a:lumMod val="40000"/>
              <a:lumOff val="60000"/>
              <a:alpha val="718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6D4D6BE-1E8B-03EF-A22E-A040A59C8A73}"/>
              </a:ext>
            </a:extLst>
          </p:cNvPr>
          <p:cNvSpPr txBox="1"/>
          <p:nvPr/>
        </p:nvSpPr>
        <p:spPr>
          <a:xfrm>
            <a:off x="109394" y="61469"/>
            <a:ext cx="11570977" cy="830997"/>
          </a:xfrm>
          <a:prstGeom prst="rect">
            <a:avLst/>
          </a:prstGeom>
          <a:noFill/>
        </p:spPr>
        <p:txBody>
          <a:bodyPr wrap="square" rtlCol="0">
            <a:spAutoFit/>
          </a:bodyPr>
          <a:lstStyle/>
          <a:p>
            <a:pPr>
              <a:buClr>
                <a:srgbClr val="C00000"/>
              </a:buClr>
            </a:pPr>
            <a:r>
              <a:rPr lang="en-US" sz="4800" b="1" dirty="0">
                <a:latin typeface="Franklin Gothic Heavy" panose="020B0603020102020204" pitchFamily="34" charset="0"/>
              </a:rPr>
              <a:t>Revised Planning for NA World Services</a:t>
            </a:r>
          </a:p>
        </p:txBody>
      </p:sp>
      <p:sp>
        <p:nvSpPr>
          <p:cNvPr id="14" name="TextBox 13">
            <a:extLst>
              <a:ext uri="{FF2B5EF4-FFF2-40B4-BE49-F238E27FC236}">
                <a16:creationId xmlns:a16="http://schemas.microsoft.com/office/drawing/2014/main" id="{9B6AAF17-6BC5-63FC-8465-4B2FADE74E91}"/>
              </a:ext>
            </a:extLst>
          </p:cNvPr>
          <p:cNvSpPr txBox="1"/>
          <p:nvPr/>
        </p:nvSpPr>
        <p:spPr>
          <a:xfrm>
            <a:off x="407573" y="2921180"/>
            <a:ext cx="3494314" cy="3323987"/>
          </a:xfrm>
          <a:prstGeom prst="rect">
            <a:avLst/>
          </a:prstGeom>
          <a:noFill/>
        </p:spPr>
        <p:txBody>
          <a:bodyPr wrap="square" rtlCol="0">
            <a:spAutoFit/>
          </a:bodyPr>
          <a:lstStyle/>
          <a:p>
            <a:pPr marL="285750" indent="-285750">
              <a:buClr>
                <a:srgbClr val="0070C0"/>
              </a:buClr>
              <a:buFont typeface="Wingdings" panose="05000000000000000000" pitchFamily="2" charset="2"/>
              <a:buChar char="ü"/>
            </a:pPr>
            <a:r>
              <a:rPr lang="en-US" sz="3200" dirty="0">
                <a:solidFill>
                  <a:srgbClr val="0070C0"/>
                </a:solidFill>
                <a:latin typeface="Franklin Gothic Medium Cond" panose="020B0606030402020204" pitchFamily="34" charset="0"/>
              </a:rPr>
              <a:t>Gather information</a:t>
            </a:r>
          </a:p>
          <a:p>
            <a:pPr marL="285750" indent="-285750">
              <a:buClr>
                <a:srgbClr val="0070C0"/>
              </a:buClr>
              <a:buFont typeface="Wingdings" panose="05000000000000000000" pitchFamily="2" charset="2"/>
              <a:buChar char="ü"/>
            </a:pPr>
            <a:r>
              <a:rPr lang="en-US" sz="3200" dirty="0">
                <a:solidFill>
                  <a:srgbClr val="0070C0"/>
                </a:solidFill>
                <a:latin typeface="Franklin Gothic Medium Cond" panose="020B0606030402020204" pitchFamily="34" charset="0"/>
              </a:rPr>
              <a:t>Solicit input</a:t>
            </a:r>
          </a:p>
          <a:p>
            <a:pPr marL="285750" indent="-285750">
              <a:buClr>
                <a:srgbClr val="0070C0"/>
              </a:buClr>
              <a:buFont typeface="Wingdings" panose="05000000000000000000" pitchFamily="2" charset="2"/>
              <a:buChar char="ü"/>
            </a:pPr>
            <a:r>
              <a:rPr lang="en-US" sz="3200" dirty="0">
                <a:solidFill>
                  <a:srgbClr val="0070C0"/>
                </a:solidFill>
                <a:latin typeface="Franklin Gothic Medium Cond" panose="020B0606030402020204" pitchFamily="34" charset="0"/>
              </a:rPr>
              <a:t>Notice trends</a:t>
            </a:r>
          </a:p>
          <a:p>
            <a:pPr marL="285750" indent="-285750">
              <a:buClr>
                <a:srgbClr val="0070C0"/>
              </a:buClr>
              <a:buFont typeface="Wingdings" panose="05000000000000000000" pitchFamily="2" charset="2"/>
              <a:buChar char="ü"/>
            </a:pPr>
            <a:r>
              <a:rPr lang="en-US" sz="3200" dirty="0">
                <a:solidFill>
                  <a:srgbClr val="0070C0"/>
                </a:solidFill>
                <a:latin typeface="Franklin Gothic Medium Cond" panose="020B0606030402020204" pitchFamily="34" charset="0"/>
              </a:rPr>
              <a:t>Assess impact</a:t>
            </a:r>
          </a:p>
          <a:p>
            <a:pPr marL="285750" indent="-285750">
              <a:buClr>
                <a:srgbClr val="0070C0"/>
              </a:buClr>
              <a:buFont typeface="Wingdings" panose="05000000000000000000" pitchFamily="2" charset="2"/>
              <a:buChar char="ü"/>
            </a:pPr>
            <a:r>
              <a:rPr lang="en-US" sz="3200" dirty="0">
                <a:solidFill>
                  <a:srgbClr val="0070C0"/>
                </a:solidFill>
                <a:latin typeface="Franklin Gothic Medium Cond" panose="020B0606030402020204" pitchFamily="34" charset="0"/>
              </a:rPr>
              <a:t>Find opportunities</a:t>
            </a:r>
          </a:p>
          <a:p>
            <a:pPr marL="285750" indent="-285750">
              <a:buClr>
                <a:srgbClr val="0070C0"/>
              </a:buClr>
              <a:buFont typeface="Wingdings" panose="05000000000000000000" pitchFamily="2" charset="2"/>
              <a:buChar char="ü"/>
            </a:pPr>
            <a:r>
              <a:rPr lang="en-US" sz="3200" dirty="0">
                <a:solidFill>
                  <a:srgbClr val="0070C0"/>
                </a:solidFill>
                <a:latin typeface="Franklin Gothic Medium Cond" panose="020B0606030402020204" pitchFamily="34" charset="0"/>
              </a:rPr>
              <a:t>Identify issues</a:t>
            </a:r>
          </a:p>
          <a:p>
            <a:endParaRPr lang="en-US" dirty="0"/>
          </a:p>
        </p:txBody>
      </p:sp>
      <p:sp>
        <p:nvSpPr>
          <p:cNvPr id="15" name="TextBox 14">
            <a:extLst>
              <a:ext uri="{FF2B5EF4-FFF2-40B4-BE49-F238E27FC236}">
                <a16:creationId xmlns:a16="http://schemas.microsoft.com/office/drawing/2014/main" id="{86C263C8-A32C-5B16-F512-05CB74B123D2}"/>
              </a:ext>
            </a:extLst>
          </p:cNvPr>
          <p:cNvSpPr txBox="1"/>
          <p:nvPr/>
        </p:nvSpPr>
        <p:spPr>
          <a:xfrm>
            <a:off x="54324" y="1269609"/>
            <a:ext cx="3961863" cy="1492679"/>
          </a:xfrm>
          <a:prstGeom prst="rect">
            <a:avLst/>
          </a:prstGeom>
          <a:noFill/>
        </p:spPr>
        <p:txBody>
          <a:bodyPr wrap="square" rtlCol="0">
            <a:spAutoFit/>
          </a:bodyPr>
          <a:lstStyle/>
          <a:p>
            <a:pPr lvl="1">
              <a:spcBef>
                <a:spcPts val="1200"/>
              </a:spcBef>
              <a:buClr>
                <a:srgbClr val="C00000"/>
              </a:buClr>
            </a:pPr>
            <a:r>
              <a:rPr lang="en-US" sz="4400" dirty="0">
                <a:solidFill>
                  <a:srgbClr val="5B5E6B"/>
                </a:solidFill>
                <a:latin typeface="Franklin Gothic Medium Cond" panose="020B0606030402020204" pitchFamily="34" charset="0"/>
              </a:rPr>
              <a:t>Inventory at zones/regions</a:t>
            </a:r>
            <a:endParaRPr lang="en-US" sz="2800" dirty="0">
              <a:solidFill>
                <a:srgbClr val="5B5E6B"/>
              </a:solidFill>
              <a:latin typeface="Franklin Gothic Medium Cond" panose="020B0606030402020204" pitchFamily="34" charset="0"/>
            </a:endParaRPr>
          </a:p>
        </p:txBody>
      </p:sp>
      <p:pic>
        <p:nvPicPr>
          <p:cNvPr id="4" name="Picture 3">
            <a:extLst>
              <a:ext uri="{FF2B5EF4-FFF2-40B4-BE49-F238E27FC236}">
                <a16:creationId xmlns:a16="http://schemas.microsoft.com/office/drawing/2014/main" id="{E5BA2E4C-8E52-86CE-30E4-9F4CDB991F34}"/>
              </a:ext>
            </a:extLst>
          </p:cNvPr>
          <p:cNvPicPr>
            <a:picLocks noChangeAspect="1"/>
          </p:cNvPicPr>
          <p:nvPr/>
        </p:nvPicPr>
        <p:blipFill>
          <a:blip r:embed="rId3"/>
          <a:stretch>
            <a:fillRect/>
          </a:stretch>
        </p:blipFill>
        <p:spPr>
          <a:xfrm>
            <a:off x="4002489" y="953934"/>
            <a:ext cx="8189511" cy="5904066"/>
          </a:xfrm>
          <a:prstGeom prst="rect">
            <a:avLst/>
          </a:prstGeom>
        </p:spPr>
      </p:pic>
    </p:spTree>
    <p:extLst>
      <p:ext uri="{BB962C8B-B14F-4D97-AF65-F5344CB8AC3E}">
        <p14:creationId xmlns:p14="http://schemas.microsoft.com/office/powerpoint/2010/main" val="16511318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ong shot of a road&#10;&#10;Description automatically generated">
            <a:extLst>
              <a:ext uri="{FF2B5EF4-FFF2-40B4-BE49-F238E27FC236}">
                <a16:creationId xmlns:a16="http://schemas.microsoft.com/office/drawing/2014/main" id="{540D0B37-E89B-9F34-8A77-235C1BCEC08D}"/>
              </a:ext>
            </a:extLst>
          </p:cNvPr>
          <p:cNvPicPr>
            <a:picLocks noChangeAspect="1"/>
          </p:cNvPicPr>
          <p:nvPr/>
        </p:nvPicPr>
        <p:blipFill rotWithShape="1">
          <a:blip r:embed="rId3"/>
          <a:srcRect l="420" r="1223"/>
          <a:stretch/>
        </p:blipFill>
        <p:spPr>
          <a:xfrm>
            <a:off x="10826" y="1011834"/>
            <a:ext cx="12181174" cy="4436249"/>
          </a:xfrm>
          <a:prstGeom prst="rect">
            <a:avLst/>
          </a:prstGeom>
        </p:spPr>
      </p:pic>
      <p:sp>
        <p:nvSpPr>
          <p:cNvPr id="3" name="TextBox 2">
            <a:extLst>
              <a:ext uri="{FF2B5EF4-FFF2-40B4-BE49-F238E27FC236}">
                <a16:creationId xmlns:a16="http://schemas.microsoft.com/office/drawing/2014/main" id="{E08B2017-4738-2A80-2674-6B1D2A88B0D6}"/>
              </a:ext>
            </a:extLst>
          </p:cNvPr>
          <p:cNvSpPr txBox="1"/>
          <p:nvPr/>
        </p:nvSpPr>
        <p:spPr>
          <a:xfrm>
            <a:off x="109394" y="271981"/>
            <a:ext cx="12071780" cy="938719"/>
          </a:xfrm>
          <a:prstGeom prst="rect">
            <a:avLst/>
          </a:prstGeom>
          <a:noFill/>
        </p:spPr>
        <p:txBody>
          <a:bodyPr wrap="square" rtlCol="0">
            <a:spAutoFit/>
          </a:bodyPr>
          <a:lstStyle/>
          <a:p>
            <a:pPr algn="ctr">
              <a:buClr>
                <a:srgbClr val="C00000"/>
              </a:buClr>
            </a:pPr>
            <a:r>
              <a:rPr lang="en-US" sz="5500" b="1" dirty="0">
                <a:solidFill>
                  <a:srgbClr val="0070C0"/>
                </a:solidFill>
                <a:latin typeface="Franklin Gothic Heavy" panose="020B0603020102020204" pitchFamily="34" charset="0"/>
              </a:rPr>
              <a:t>Strategic Planning</a:t>
            </a:r>
          </a:p>
        </p:txBody>
      </p:sp>
      <p:sp>
        <p:nvSpPr>
          <p:cNvPr id="5" name="TextBox 4">
            <a:extLst>
              <a:ext uri="{FF2B5EF4-FFF2-40B4-BE49-F238E27FC236}">
                <a16:creationId xmlns:a16="http://schemas.microsoft.com/office/drawing/2014/main" id="{BC8ED122-B06A-5B78-5B6D-C966456BFBA2}"/>
              </a:ext>
            </a:extLst>
          </p:cNvPr>
          <p:cNvSpPr txBox="1"/>
          <p:nvPr/>
        </p:nvSpPr>
        <p:spPr>
          <a:xfrm>
            <a:off x="126976" y="5587771"/>
            <a:ext cx="11938047" cy="1200329"/>
          </a:xfrm>
          <a:prstGeom prst="rect">
            <a:avLst/>
          </a:prstGeom>
          <a:noFill/>
        </p:spPr>
        <p:txBody>
          <a:bodyPr wrap="square" rtlCol="0">
            <a:spAutoFit/>
          </a:bodyPr>
          <a:lstStyle/>
          <a:p>
            <a:r>
              <a:rPr lang="en-US" sz="3600" dirty="0">
                <a:effectLst/>
                <a:latin typeface="Franklin Gothic Medium Cond" panose="020B0606030402020204" pitchFamily="34" charset="0"/>
              </a:rPr>
              <a:t>The World Board hopes to have an outline of proposed plan in the Interim </a:t>
            </a:r>
            <a:r>
              <a:rPr lang="en-US" sz="3600" i="1" dirty="0">
                <a:effectLst/>
                <a:latin typeface="Franklin Gothic Medium Cond" panose="020B0606030402020204" pitchFamily="34" charset="0"/>
              </a:rPr>
              <a:t>CAR</a:t>
            </a:r>
            <a:r>
              <a:rPr lang="en-US" sz="3600" dirty="0">
                <a:effectLst/>
                <a:latin typeface="Franklin Gothic Medium Cond" panose="020B0606030402020204" pitchFamily="34" charset="0"/>
              </a:rPr>
              <a:t>/CAT so that we can discuss next steps at the Interim WSC. </a:t>
            </a:r>
            <a:endParaRPr lang="en-US" sz="3600" dirty="0">
              <a:latin typeface="Franklin Gothic Medium Cond" panose="020B0606030402020204" pitchFamily="34" charset="0"/>
            </a:endParaRPr>
          </a:p>
        </p:txBody>
      </p:sp>
    </p:spTree>
    <p:extLst>
      <p:ext uri="{BB962C8B-B14F-4D97-AF65-F5344CB8AC3E}">
        <p14:creationId xmlns:p14="http://schemas.microsoft.com/office/powerpoint/2010/main" val="34536621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E1615F-A064-9BBF-085F-95DAF13E6ED0}"/>
              </a:ext>
            </a:extLst>
          </p:cNvPr>
          <p:cNvSpPr txBox="1">
            <a:spLocks/>
          </p:cNvSpPr>
          <p:nvPr/>
        </p:nvSpPr>
        <p:spPr>
          <a:xfrm>
            <a:off x="4083013" y="427571"/>
            <a:ext cx="6618325" cy="574939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Franklin Gothic Medium Cond" panose="020B06060304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Franklin Gothic Medium Cond" panose="020B06060304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Franklin Gothic Medium Cond" panose="020B06060304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3440"/>
              </a:lnSpc>
              <a:spcBef>
                <a:spcPts val="1200"/>
              </a:spcBef>
              <a:buFont typeface="Symbol" panose="05050102010706020507" pitchFamily="18" charset="2"/>
              <a:buChar char=""/>
            </a:pPr>
            <a:r>
              <a:rPr lang="en-US" sz="3300" dirty="0">
                <a:solidFill>
                  <a:srgbClr val="0070C0"/>
                </a:solidFill>
                <a:ea typeface="Calibri" panose="020F0502020204030204" pitchFamily="34" charset="0"/>
                <a:cs typeface="Times New Roman" panose="02020603050405020304" pitchFamily="18" charset="0"/>
              </a:rPr>
              <a:t>Changed the </a:t>
            </a:r>
            <a:r>
              <a:rPr lang="en-US" sz="3300" i="1" dirty="0">
                <a:solidFill>
                  <a:srgbClr val="0070C0"/>
                </a:solidFill>
                <a:ea typeface="Calibri" panose="020F0502020204030204" pitchFamily="34" charset="0"/>
                <a:cs typeface="Times New Roman" panose="02020603050405020304" pitchFamily="18" charset="0"/>
              </a:rPr>
              <a:t>FIPT</a:t>
            </a:r>
            <a:r>
              <a:rPr lang="en-US" sz="3300" dirty="0">
                <a:solidFill>
                  <a:srgbClr val="0070C0"/>
                </a:solidFill>
                <a:ea typeface="Calibri" panose="020F0502020204030204" pitchFamily="34" charset="0"/>
                <a:cs typeface="Times New Roman" panose="02020603050405020304" pitchFamily="18" charset="0"/>
              </a:rPr>
              <a:t>  to recognize seated zonal delegates and clarify the definition of recovery literature</a:t>
            </a:r>
          </a:p>
          <a:p>
            <a:pPr marL="342900" indent="-342900">
              <a:lnSpc>
                <a:spcPts val="3440"/>
              </a:lnSpc>
              <a:spcBef>
                <a:spcPts val="1200"/>
              </a:spcBef>
              <a:buFont typeface="Symbol" panose="05050102010706020507" pitchFamily="18" charset="2"/>
              <a:buChar char=""/>
            </a:pPr>
            <a:r>
              <a:rPr lang="en-US" sz="3300" dirty="0">
                <a:solidFill>
                  <a:srgbClr val="0070C0"/>
                </a:solidFill>
                <a:ea typeface="Calibri" panose="020F0502020204030204" pitchFamily="34" charset="0"/>
                <a:cs typeface="Times New Roman" panose="02020603050405020304" pitchFamily="18" charset="0"/>
              </a:rPr>
              <a:t>Recognized virtual meetings as groups</a:t>
            </a:r>
          </a:p>
          <a:p>
            <a:pPr marL="342900" indent="-342900">
              <a:lnSpc>
                <a:spcPts val="3440"/>
              </a:lnSpc>
              <a:spcBef>
                <a:spcPts val="1200"/>
              </a:spcBef>
              <a:buFont typeface="Symbol" panose="05050102010706020507" pitchFamily="18" charset="2"/>
              <a:buChar char=""/>
            </a:pPr>
            <a:r>
              <a:rPr lang="en-US" sz="3300" dirty="0">
                <a:solidFill>
                  <a:srgbClr val="0070C0"/>
                </a:solidFill>
                <a:ea typeface="Calibri" panose="020F0502020204030204" pitchFamily="34" charset="0"/>
                <a:cs typeface="Times New Roman" panose="02020603050405020304" pitchFamily="18" charset="0"/>
              </a:rPr>
              <a:t>Added the ability for local stories to be </a:t>
            </a:r>
            <a:br>
              <a:rPr lang="en-US" sz="3300" dirty="0">
                <a:solidFill>
                  <a:srgbClr val="0070C0"/>
                </a:solidFill>
                <a:ea typeface="Calibri" panose="020F0502020204030204" pitchFamily="34" charset="0"/>
                <a:cs typeface="Times New Roman" panose="02020603050405020304" pitchFamily="18" charset="0"/>
              </a:rPr>
            </a:br>
            <a:r>
              <a:rPr lang="en-US" sz="3300" dirty="0">
                <a:solidFill>
                  <a:srgbClr val="0070C0"/>
                </a:solidFill>
                <a:ea typeface="Calibri" panose="020F0502020204030204" pitchFamily="34" charset="0"/>
                <a:cs typeface="Times New Roman" panose="02020603050405020304" pitchFamily="18" charset="0"/>
              </a:rPr>
              <a:t>added to translated Basic Texts with </a:t>
            </a:r>
            <a:br>
              <a:rPr lang="en-US" sz="3300" dirty="0">
                <a:solidFill>
                  <a:srgbClr val="0070C0"/>
                </a:solidFill>
                <a:ea typeface="Calibri" panose="020F0502020204030204" pitchFamily="34" charset="0"/>
                <a:cs typeface="Times New Roman" panose="02020603050405020304" pitchFamily="18" charset="0"/>
              </a:rPr>
            </a:br>
            <a:r>
              <a:rPr lang="en-US" sz="3300" dirty="0">
                <a:solidFill>
                  <a:srgbClr val="0070C0"/>
                </a:solidFill>
                <a:ea typeface="Calibri" panose="020F0502020204030204" pitchFamily="34" charset="0"/>
                <a:cs typeface="Times New Roman" panose="02020603050405020304" pitchFamily="18" charset="0"/>
              </a:rPr>
              <a:t>certain conditions</a:t>
            </a:r>
          </a:p>
          <a:p>
            <a:pPr marL="342900" indent="-342900">
              <a:lnSpc>
                <a:spcPts val="3440"/>
              </a:lnSpc>
              <a:spcBef>
                <a:spcPts val="1200"/>
              </a:spcBef>
              <a:buFont typeface="Symbol" panose="05050102010706020507" pitchFamily="18" charset="2"/>
              <a:buChar char=""/>
            </a:pPr>
            <a:r>
              <a:rPr lang="en-US" sz="3300" dirty="0">
                <a:solidFill>
                  <a:srgbClr val="0070C0"/>
                </a:solidFill>
                <a:ea typeface="Calibri" panose="020F0502020204030204" pitchFamily="34" charset="0"/>
                <a:cs typeface="Times New Roman" panose="02020603050405020304" pitchFamily="18" charset="0"/>
              </a:rPr>
              <a:t>Approved a 3-year </a:t>
            </a:r>
            <a:br>
              <a:rPr lang="en-US" sz="3300" dirty="0">
                <a:solidFill>
                  <a:srgbClr val="0070C0"/>
                </a:solidFill>
                <a:ea typeface="Calibri" panose="020F0502020204030204" pitchFamily="34" charset="0"/>
                <a:cs typeface="Times New Roman" panose="02020603050405020304" pitchFamily="18" charset="0"/>
              </a:rPr>
            </a:br>
            <a:r>
              <a:rPr lang="en-US" sz="3300" dirty="0">
                <a:solidFill>
                  <a:srgbClr val="0070C0"/>
                </a:solidFill>
                <a:ea typeface="Calibri" panose="020F0502020204030204" pitchFamily="34" charset="0"/>
                <a:cs typeface="Times New Roman" panose="02020603050405020304" pitchFamily="18" charset="0"/>
              </a:rPr>
              <a:t>conference cycle as a trial </a:t>
            </a:r>
            <a:br>
              <a:rPr lang="en-US" sz="3300" dirty="0">
                <a:solidFill>
                  <a:srgbClr val="0070C0"/>
                </a:solidFill>
                <a:ea typeface="Calibri" panose="020F0502020204030204" pitchFamily="34" charset="0"/>
                <a:cs typeface="Times New Roman" panose="02020603050405020304" pitchFamily="18" charset="0"/>
              </a:rPr>
            </a:br>
            <a:r>
              <a:rPr lang="en-US" sz="3300" dirty="0">
                <a:solidFill>
                  <a:srgbClr val="0070C0"/>
                </a:solidFill>
                <a:ea typeface="Calibri" panose="020F0502020204030204" pitchFamily="34" charset="0"/>
                <a:cs typeface="Times New Roman" panose="02020603050405020304" pitchFamily="18" charset="0"/>
              </a:rPr>
              <a:t>for two cycles</a:t>
            </a:r>
          </a:p>
          <a:p>
            <a:pPr marL="342900" indent="-342900">
              <a:lnSpc>
                <a:spcPts val="3440"/>
              </a:lnSpc>
              <a:spcBef>
                <a:spcPts val="1200"/>
              </a:spcBef>
              <a:buFont typeface="Symbol" panose="05050102010706020507" pitchFamily="18" charset="2"/>
              <a:buChar char=""/>
            </a:pPr>
            <a:r>
              <a:rPr lang="en-US" sz="3300" dirty="0">
                <a:solidFill>
                  <a:srgbClr val="0070C0"/>
                </a:solidFill>
                <a:ea typeface="Calibri" panose="020F0502020204030204" pitchFamily="34" charset="0"/>
                <a:cs typeface="Times New Roman" panose="02020603050405020304" pitchFamily="18" charset="0"/>
              </a:rPr>
              <a:t>And much more. . .</a:t>
            </a:r>
          </a:p>
        </p:txBody>
      </p:sp>
      <p:sp>
        <p:nvSpPr>
          <p:cNvPr id="4" name="Content Placeholder 3">
            <a:extLst>
              <a:ext uri="{FF2B5EF4-FFF2-40B4-BE49-F238E27FC236}">
                <a16:creationId xmlns:a16="http://schemas.microsoft.com/office/drawing/2014/main" id="{2BB204DC-CDB1-967F-4669-E7A4CAA85A7C}"/>
              </a:ext>
            </a:extLst>
          </p:cNvPr>
          <p:cNvSpPr txBox="1">
            <a:spLocks/>
          </p:cNvSpPr>
          <p:nvPr/>
        </p:nvSpPr>
        <p:spPr>
          <a:xfrm>
            <a:off x="5989320" y="2239677"/>
            <a:ext cx="5859780" cy="393728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Franklin Gothic Medium Cond" panose="020B06060304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Franklin Gothic Medium Cond" panose="020B06060304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Franklin Gothic Medium Cond" panose="020B06060304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5" name="TextBox 4">
            <a:extLst>
              <a:ext uri="{FF2B5EF4-FFF2-40B4-BE49-F238E27FC236}">
                <a16:creationId xmlns:a16="http://schemas.microsoft.com/office/drawing/2014/main" id="{E908E4D1-835B-E238-2B56-55D97E59EA67}"/>
              </a:ext>
            </a:extLst>
          </p:cNvPr>
          <p:cNvSpPr txBox="1"/>
          <p:nvPr/>
        </p:nvSpPr>
        <p:spPr>
          <a:xfrm>
            <a:off x="-1" y="76200"/>
            <a:ext cx="3511827" cy="3170099"/>
          </a:xfrm>
          <a:prstGeom prst="rect">
            <a:avLst/>
          </a:prstGeom>
          <a:noFill/>
        </p:spPr>
        <p:txBody>
          <a:bodyPr wrap="square" rtlCol="0">
            <a:spAutoFit/>
          </a:bodyPr>
          <a:lstStyle/>
          <a:p>
            <a:r>
              <a:rPr lang="en-US" sz="5000" b="1" dirty="0">
                <a:solidFill>
                  <a:schemeClr val="bg1"/>
                </a:solidFill>
                <a:latin typeface="Franklin Gothic Demi" panose="020B0603020102020204" pitchFamily="34" charset="0"/>
              </a:rPr>
              <a:t>Some of the motions adopted at WSC 2023</a:t>
            </a:r>
          </a:p>
        </p:txBody>
      </p:sp>
      <p:sp>
        <p:nvSpPr>
          <p:cNvPr id="2" name="Title 1">
            <a:extLst>
              <a:ext uri="{FF2B5EF4-FFF2-40B4-BE49-F238E27FC236}">
                <a16:creationId xmlns:a16="http://schemas.microsoft.com/office/drawing/2014/main" id="{A9FF57B0-5F9A-6CE5-E88E-E44BE428B87C}"/>
              </a:ext>
            </a:extLst>
          </p:cNvPr>
          <p:cNvSpPr txBox="1">
            <a:spLocks/>
          </p:cNvSpPr>
          <p:nvPr/>
        </p:nvSpPr>
        <p:spPr>
          <a:xfrm>
            <a:off x="8376745" y="3429000"/>
            <a:ext cx="3815255" cy="27479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Franklin Gothic Heavy" panose="020B0603020102020204" pitchFamily="34" charset="0"/>
                <a:ea typeface="+mj-ea"/>
                <a:cs typeface="+mj-cs"/>
              </a:defRPr>
            </a:lvl1pPr>
          </a:lstStyle>
          <a:p>
            <a:pPr algn="r">
              <a:lnSpc>
                <a:spcPts val="3600"/>
              </a:lnSpc>
            </a:pPr>
            <a:r>
              <a:rPr lang="en-US" sz="3600" dirty="0">
                <a:latin typeface="Franklin Gothic Demi Cond" panose="020B0603020102020204" pitchFamily="34" charset="0"/>
              </a:rPr>
              <a:t>for a </a:t>
            </a:r>
            <a:br>
              <a:rPr lang="en-US" sz="3600" dirty="0">
                <a:latin typeface="Franklin Gothic Demi Cond" panose="020B0603020102020204" pitchFamily="34" charset="0"/>
              </a:rPr>
            </a:br>
            <a:r>
              <a:rPr lang="en-US" sz="3600" dirty="0">
                <a:latin typeface="Franklin Gothic Demi Cond" panose="020B0603020102020204" pitchFamily="34" charset="0"/>
              </a:rPr>
              <a:t>full report</a:t>
            </a:r>
            <a:br>
              <a:rPr lang="en-US" sz="3600" dirty="0">
                <a:latin typeface="Franklin Gothic Demi Cond" panose="020B0603020102020204" pitchFamily="34" charset="0"/>
              </a:rPr>
            </a:br>
            <a:r>
              <a:rPr lang="en-US" sz="3600" dirty="0">
                <a:latin typeface="Franklin Gothic Demi Cond" panose="020B0603020102020204" pitchFamily="34" charset="0"/>
              </a:rPr>
              <a:t>read the </a:t>
            </a:r>
            <a:br>
              <a:rPr lang="en-US" sz="3600" dirty="0">
                <a:latin typeface="Franklin Gothic Demi Cond" panose="020B0603020102020204" pitchFamily="34" charset="0"/>
              </a:rPr>
            </a:br>
            <a:r>
              <a:rPr lang="en-US" sz="3600" dirty="0">
                <a:latin typeface="Franklin Gothic Demi Cond" panose="020B0603020102020204" pitchFamily="34" charset="0"/>
              </a:rPr>
              <a:t>NAWS News</a:t>
            </a:r>
            <a:br>
              <a:rPr lang="en-US" sz="3600" dirty="0">
                <a:latin typeface="Franklin Gothic Demi Cond" panose="020B0603020102020204" pitchFamily="34" charset="0"/>
              </a:rPr>
            </a:br>
            <a:r>
              <a:rPr lang="en-US" sz="3600" dirty="0">
                <a:latin typeface="Franklin Gothic Demi Cond" panose="020B0603020102020204" pitchFamily="34" charset="0"/>
              </a:rPr>
              <a:t>June 2023</a:t>
            </a:r>
            <a:br>
              <a:rPr lang="en-US" sz="3600" dirty="0">
                <a:latin typeface="Franklin Gothic Demi Cond" panose="020B0603020102020204" pitchFamily="34" charset="0"/>
              </a:rPr>
            </a:br>
            <a:r>
              <a:rPr lang="en-US" sz="4000" dirty="0">
                <a:solidFill>
                  <a:schemeClr val="bg1"/>
                </a:solidFill>
                <a:latin typeface="Franklin Gothic Demi Cond" panose="020B0603020102020204" pitchFamily="34" charset="0"/>
              </a:rPr>
              <a:t>na.org/nawsnews</a:t>
            </a:r>
          </a:p>
        </p:txBody>
      </p:sp>
    </p:spTree>
    <p:extLst>
      <p:ext uri="{BB962C8B-B14F-4D97-AF65-F5344CB8AC3E}">
        <p14:creationId xmlns:p14="http://schemas.microsoft.com/office/powerpoint/2010/main" val="8010543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white logo on a black background&#10;&#10;Description automatically generated with medium confidence">
            <a:extLst>
              <a:ext uri="{FF2B5EF4-FFF2-40B4-BE49-F238E27FC236}">
                <a16:creationId xmlns:a16="http://schemas.microsoft.com/office/drawing/2014/main" id="{BBC6602D-A04E-FD62-161B-F59E8CE51A42}"/>
              </a:ext>
            </a:extLst>
          </p:cNvPr>
          <p:cNvPicPr>
            <a:picLocks noChangeAspect="1"/>
          </p:cNvPicPr>
          <p:nvPr/>
        </p:nvPicPr>
        <p:blipFill>
          <a:blip r:embed="rId3">
            <a:alphaModFix amt="25000"/>
          </a:blip>
          <a:stretch>
            <a:fillRect/>
          </a:stretch>
        </p:blipFill>
        <p:spPr>
          <a:xfrm>
            <a:off x="1046674" y="2208622"/>
            <a:ext cx="3013697" cy="2761052"/>
          </a:xfrm>
          <a:prstGeom prst="rect">
            <a:avLst/>
          </a:prstGeom>
        </p:spPr>
      </p:pic>
      <p:sp>
        <p:nvSpPr>
          <p:cNvPr id="2" name="Title 1">
            <a:extLst>
              <a:ext uri="{FF2B5EF4-FFF2-40B4-BE49-F238E27FC236}">
                <a16:creationId xmlns:a16="http://schemas.microsoft.com/office/drawing/2014/main" id="{309C980D-6FF0-5159-D9ED-8B7178A77D1A}"/>
              </a:ext>
            </a:extLst>
          </p:cNvPr>
          <p:cNvSpPr txBox="1">
            <a:spLocks/>
          </p:cNvSpPr>
          <p:nvPr/>
        </p:nvSpPr>
        <p:spPr>
          <a:xfrm>
            <a:off x="361841" y="200587"/>
            <a:ext cx="11634216" cy="1499616"/>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Franklin Gothic Heavy" panose="020B0603020102020204" pitchFamily="34" charset="0"/>
                <a:ea typeface="+mj-ea"/>
                <a:cs typeface="+mj-cs"/>
              </a:defRPr>
            </a:lvl1pPr>
          </a:lstStyle>
          <a:p>
            <a:r>
              <a:rPr lang="en-US" sz="4500" dirty="0"/>
              <a:t>Work for the 2023-2026 Conference Cycle</a:t>
            </a:r>
          </a:p>
        </p:txBody>
      </p:sp>
      <p:sp>
        <p:nvSpPr>
          <p:cNvPr id="3" name="Content Placeholder 2">
            <a:extLst>
              <a:ext uri="{FF2B5EF4-FFF2-40B4-BE49-F238E27FC236}">
                <a16:creationId xmlns:a16="http://schemas.microsoft.com/office/drawing/2014/main" id="{9A832F68-8EB8-DE08-3601-C84AF1C4BF3D}"/>
              </a:ext>
            </a:extLst>
          </p:cNvPr>
          <p:cNvSpPr txBox="1">
            <a:spLocks/>
          </p:cNvSpPr>
          <p:nvPr/>
        </p:nvSpPr>
        <p:spPr>
          <a:xfrm>
            <a:off x="6494580" y="1350419"/>
            <a:ext cx="5621220" cy="52662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Franklin Gothic Medium Cond" panose="020B06060304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Franklin Gothic Medium Cond" panose="020B06060304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Franklin Gothic Medium Cond" panose="020B06060304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00"/>
              </a:lnSpc>
              <a:spcBef>
                <a:spcPts val="1800"/>
              </a:spcBef>
              <a:spcAft>
                <a:spcPts val="600"/>
              </a:spcAft>
              <a:buNone/>
            </a:pPr>
            <a:r>
              <a:rPr lang="en-US" sz="4000" dirty="0">
                <a:solidFill>
                  <a:srgbClr val="0070C0"/>
                </a:solidFill>
                <a:ea typeface="Calibri" panose="020F0502020204030204" pitchFamily="34" charset="0"/>
                <a:cs typeface="Times New Roman" panose="02020603050405020304" pitchFamily="18" charset="0"/>
              </a:rPr>
              <a:t>Dealing with disruptive and predatory behavior</a:t>
            </a:r>
          </a:p>
          <a:p>
            <a:pPr marL="0" indent="0">
              <a:lnSpc>
                <a:spcPts val="4000"/>
              </a:lnSpc>
              <a:spcBef>
                <a:spcPts val="1800"/>
              </a:spcBef>
              <a:spcAft>
                <a:spcPts val="600"/>
              </a:spcAft>
              <a:buNone/>
            </a:pPr>
            <a:r>
              <a:rPr lang="en-US" sz="4000" dirty="0">
                <a:solidFill>
                  <a:srgbClr val="0070C0"/>
                </a:solidFill>
                <a:ea typeface="Calibri" panose="020F0502020204030204" pitchFamily="34" charset="0"/>
                <a:cs typeface="Times New Roman" panose="02020603050405020304" pitchFamily="18" charset="0"/>
              </a:rPr>
              <a:t>Gender-neutral and inclusive language in NA literature</a:t>
            </a:r>
          </a:p>
          <a:p>
            <a:pPr marL="0" indent="0">
              <a:lnSpc>
                <a:spcPts val="4000"/>
              </a:lnSpc>
              <a:spcBef>
                <a:spcPts val="1800"/>
              </a:spcBef>
              <a:spcAft>
                <a:spcPts val="600"/>
              </a:spcAft>
              <a:buNone/>
            </a:pPr>
            <a:r>
              <a:rPr lang="en-US" sz="4000" dirty="0">
                <a:solidFill>
                  <a:srgbClr val="0070C0"/>
                </a:solidFill>
                <a:ea typeface="Calibri" panose="020F0502020204030204" pitchFamily="34" charset="0"/>
                <a:cs typeface="Times New Roman" panose="02020603050405020304" pitchFamily="18" charset="0"/>
              </a:rPr>
              <a:t>Reimagining and revitalizing service committees </a:t>
            </a:r>
          </a:p>
          <a:p>
            <a:pPr marL="0" indent="0">
              <a:lnSpc>
                <a:spcPts val="4000"/>
              </a:lnSpc>
              <a:spcBef>
                <a:spcPts val="1800"/>
              </a:spcBef>
              <a:spcAft>
                <a:spcPts val="600"/>
              </a:spcAft>
              <a:buNone/>
            </a:pPr>
            <a:r>
              <a:rPr lang="en-US" sz="4000" dirty="0">
                <a:solidFill>
                  <a:srgbClr val="0070C0"/>
                </a:solidFill>
                <a:ea typeface="Calibri" panose="020F0502020204030204" pitchFamily="34" charset="0"/>
                <a:cs typeface="Times New Roman" panose="02020603050405020304" pitchFamily="18" charset="0"/>
              </a:rPr>
              <a:t>Welcoming members on DRT/MAT</a:t>
            </a:r>
          </a:p>
        </p:txBody>
      </p:sp>
      <p:sp>
        <p:nvSpPr>
          <p:cNvPr id="4" name="Content Placeholder 3">
            <a:extLst>
              <a:ext uri="{FF2B5EF4-FFF2-40B4-BE49-F238E27FC236}">
                <a16:creationId xmlns:a16="http://schemas.microsoft.com/office/drawing/2014/main" id="{2DA7E461-B2A6-FC44-A7E8-A90240D43AF4}"/>
              </a:ext>
            </a:extLst>
          </p:cNvPr>
          <p:cNvSpPr txBox="1">
            <a:spLocks/>
          </p:cNvSpPr>
          <p:nvPr/>
        </p:nvSpPr>
        <p:spPr>
          <a:xfrm>
            <a:off x="5989320" y="2239677"/>
            <a:ext cx="4754880" cy="39372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Franklin Gothic Medium Cond" panose="020B06060304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Franklin Gothic Medium Cond" panose="020B06060304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Franklin Gothic Medium Cond" panose="020B06060304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5" name="Picture 4">
            <a:extLst>
              <a:ext uri="{FF2B5EF4-FFF2-40B4-BE49-F238E27FC236}">
                <a16:creationId xmlns:a16="http://schemas.microsoft.com/office/drawing/2014/main" id="{FE2F1D20-7EDD-645A-1F5F-BECEB9A4881A}"/>
              </a:ext>
            </a:extLst>
          </p:cNvPr>
          <p:cNvPicPr>
            <a:picLocks noChangeAspect="1"/>
          </p:cNvPicPr>
          <p:nvPr/>
        </p:nvPicPr>
        <p:blipFill>
          <a:blip r:embed="rId4">
            <a:duotone>
              <a:prstClr val="black"/>
              <a:schemeClr val="accent5">
                <a:tint val="45000"/>
                <a:satMod val="400000"/>
              </a:schemeClr>
            </a:duotone>
          </a:blip>
          <a:stretch>
            <a:fillRect/>
          </a:stretch>
        </p:blipFill>
        <p:spPr>
          <a:xfrm>
            <a:off x="479841" y="964909"/>
            <a:ext cx="11124329" cy="45719"/>
          </a:xfrm>
          <a:prstGeom prst="rect">
            <a:avLst/>
          </a:prstGeom>
        </p:spPr>
      </p:pic>
      <p:pic>
        <p:nvPicPr>
          <p:cNvPr id="7" name="Picture 6" descr="A picture containing screenshot&#10;&#10;Description automatically generated">
            <a:extLst>
              <a:ext uri="{FF2B5EF4-FFF2-40B4-BE49-F238E27FC236}">
                <a16:creationId xmlns:a16="http://schemas.microsoft.com/office/drawing/2014/main" id="{72A79B94-3F3C-BFFB-0223-9BD52CB8CBB1}"/>
              </a:ext>
            </a:extLst>
          </p:cNvPr>
          <p:cNvPicPr>
            <a:picLocks noChangeAspect="1"/>
          </p:cNvPicPr>
          <p:nvPr/>
        </p:nvPicPr>
        <p:blipFill>
          <a:blip r:embed="rId5">
            <a:duotone>
              <a:prstClr val="black"/>
              <a:schemeClr val="accent5">
                <a:tint val="45000"/>
                <a:satMod val="400000"/>
              </a:schemeClr>
            </a:duotone>
          </a:blip>
          <a:stretch>
            <a:fillRect/>
          </a:stretch>
        </p:blipFill>
        <p:spPr>
          <a:xfrm>
            <a:off x="5719880" y="1407372"/>
            <a:ext cx="774700" cy="520700"/>
          </a:xfrm>
          <a:prstGeom prst="rect">
            <a:avLst/>
          </a:prstGeom>
        </p:spPr>
      </p:pic>
      <p:sp>
        <p:nvSpPr>
          <p:cNvPr id="8" name="Title 1">
            <a:extLst>
              <a:ext uri="{FF2B5EF4-FFF2-40B4-BE49-F238E27FC236}">
                <a16:creationId xmlns:a16="http://schemas.microsoft.com/office/drawing/2014/main" id="{1F03C467-B3A5-49F5-B427-BA81A1FF8A9B}"/>
              </a:ext>
            </a:extLst>
          </p:cNvPr>
          <p:cNvSpPr txBox="1">
            <a:spLocks/>
          </p:cNvSpPr>
          <p:nvPr/>
        </p:nvSpPr>
        <p:spPr>
          <a:xfrm>
            <a:off x="1143000" y="2494409"/>
            <a:ext cx="2917371" cy="1713910"/>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Franklin Gothic Heavy" panose="020B0603020102020204" pitchFamily="34" charset="0"/>
                <a:ea typeface="+mj-ea"/>
                <a:cs typeface="+mj-cs"/>
              </a:defRPr>
            </a:lvl1pPr>
          </a:lstStyle>
          <a:p>
            <a:pPr algn="ctr"/>
            <a:r>
              <a:rPr lang="en-US" sz="5000" dirty="0">
                <a:solidFill>
                  <a:srgbClr val="5B5E6B"/>
                </a:solidFill>
                <a:latin typeface="Franklin Gothic Demi Cond" panose="020B0603020102020204" pitchFamily="34" charset="0"/>
              </a:rPr>
              <a:t>Issue </a:t>
            </a:r>
            <a:br>
              <a:rPr lang="en-US" sz="5000" dirty="0">
                <a:solidFill>
                  <a:srgbClr val="5B5E6B"/>
                </a:solidFill>
                <a:latin typeface="Franklin Gothic Demi Cond" panose="020B0603020102020204" pitchFamily="34" charset="0"/>
              </a:rPr>
            </a:br>
            <a:r>
              <a:rPr lang="en-US" sz="5000" dirty="0">
                <a:solidFill>
                  <a:srgbClr val="5B5E6B"/>
                </a:solidFill>
                <a:latin typeface="Franklin Gothic Demi Cond" panose="020B0603020102020204" pitchFamily="34" charset="0"/>
              </a:rPr>
              <a:t>Discussion Topics</a:t>
            </a:r>
          </a:p>
        </p:txBody>
      </p:sp>
      <p:pic>
        <p:nvPicPr>
          <p:cNvPr id="9" name="Picture 8" descr="A picture containing screenshot&#10;&#10;Description automatically generated">
            <a:extLst>
              <a:ext uri="{FF2B5EF4-FFF2-40B4-BE49-F238E27FC236}">
                <a16:creationId xmlns:a16="http://schemas.microsoft.com/office/drawing/2014/main" id="{D5C2C0D0-DE69-4737-249C-95AF0932168B}"/>
              </a:ext>
            </a:extLst>
          </p:cNvPr>
          <p:cNvPicPr>
            <a:picLocks noChangeAspect="1"/>
          </p:cNvPicPr>
          <p:nvPr/>
        </p:nvPicPr>
        <p:blipFill>
          <a:blip r:embed="rId5">
            <a:duotone>
              <a:prstClr val="black"/>
              <a:schemeClr val="accent5">
                <a:tint val="45000"/>
                <a:satMod val="400000"/>
              </a:schemeClr>
            </a:duotone>
          </a:blip>
          <a:stretch>
            <a:fillRect/>
          </a:stretch>
        </p:blipFill>
        <p:spPr>
          <a:xfrm>
            <a:off x="5719880" y="2713481"/>
            <a:ext cx="774700" cy="520700"/>
          </a:xfrm>
          <a:prstGeom prst="rect">
            <a:avLst/>
          </a:prstGeom>
        </p:spPr>
      </p:pic>
      <p:pic>
        <p:nvPicPr>
          <p:cNvPr id="10" name="Picture 9" descr="A picture containing screenshot&#10;&#10;Description automatically generated">
            <a:extLst>
              <a:ext uri="{FF2B5EF4-FFF2-40B4-BE49-F238E27FC236}">
                <a16:creationId xmlns:a16="http://schemas.microsoft.com/office/drawing/2014/main" id="{E0E1CBD1-A171-568E-FFC0-6A4E828F19AE}"/>
              </a:ext>
            </a:extLst>
          </p:cNvPr>
          <p:cNvPicPr>
            <a:picLocks noChangeAspect="1"/>
          </p:cNvPicPr>
          <p:nvPr/>
        </p:nvPicPr>
        <p:blipFill>
          <a:blip r:embed="rId5">
            <a:duotone>
              <a:prstClr val="black"/>
              <a:schemeClr val="accent5">
                <a:tint val="45000"/>
                <a:satMod val="400000"/>
              </a:schemeClr>
            </a:duotone>
          </a:blip>
          <a:stretch>
            <a:fillRect/>
          </a:stretch>
        </p:blipFill>
        <p:spPr>
          <a:xfrm>
            <a:off x="5719880" y="4041362"/>
            <a:ext cx="774700" cy="520700"/>
          </a:xfrm>
          <a:prstGeom prst="rect">
            <a:avLst/>
          </a:prstGeom>
        </p:spPr>
      </p:pic>
      <p:pic>
        <p:nvPicPr>
          <p:cNvPr id="11" name="Picture 10" descr="A picture containing screenshot&#10;&#10;Description automatically generated">
            <a:extLst>
              <a:ext uri="{FF2B5EF4-FFF2-40B4-BE49-F238E27FC236}">
                <a16:creationId xmlns:a16="http://schemas.microsoft.com/office/drawing/2014/main" id="{B7B4E387-6D19-2035-D6BE-9D3B51F18DD4}"/>
              </a:ext>
            </a:extLst>
          </p:cNvPr>
          <p:cNvPicPr>
            <a:picLocks noChangeAspect="1"/>
          </p:cNvPicPr>
          <p:nvPr/>
        </p:nvPicPr>
        <p:blipFill>
          <a:blip r:embed="rId5">
            <a:duotone>
              <a:prstClr val="black"/>
              <a:schemeClr val="accent5">
                <a:tint val="45000"/>
                <a:satMod val="400000"/>
              </a:schemeClr>
            </a:duotone>
          </a:blip>
          <a:stretch>
            <a:fillRect/>
          </a:stretch>
        </p:blipFill>
        <p:spPr>
          <a:xfrm>
            <a:off x="5719880" y="5347466"/>
            <a:ext cx="774700" cy="520700"/>
          </a:xfrm>
          <a:prstGeom prst="rect">
            <a:avLst/>
          </a:prstGeom>
        </p:spPr>
      </p:pic>
      <p:sp>
        <p:nvSpPr>
          <p:cNvPr id="6" name="Title 1">
            <a:extLst>
              <a:ext uri="{FF2B5EF4-FFF2-40B4-BE49-F238E27FC236}">
                <a16:creationId xmlns:a16="http://schemas.microsoft.com/office/drawing/2014/main" id="{66C3B490-19FC-E94B-A263-E9A0B80DE89F}"/>
              </a:ext>
            </a:extLst>
          </p:cNvPr>
          <p:cNvSpPr txBox="1">
            <a:spLocks/>
          </p:cNvSpPr>
          <p:nvPr/>
        </p:nvSpPr>
        <p:spPr>
          <a:xfrm>
            <a:off x="741930" y="6159132"/>
            <a:ext cx="4440020" cy="698868"/>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Franklin Gothic Heavy" panose="020B0603020102020204" pitchFamily="34" charset="0"/>
                <a:ea typeface="+mj-ea"/>
                <a:cs typeface="+mj-cs"/>
              </a:defRPr>
            </a:lvl1pPr>
          </a:lstStyle>
          <a:p>
            <a:pPr>
              <a:lnSpc>
                <a:spcPts val="4300"/>
              </a:lnSpc>
            </a:pPr>
            <a:r>
              <a:rPr lang="en-US" sz="6000" b="0" dirty="0">
                <a:solidFill>
                  <a:srgbClr val="5B5E6B"/>
                </a:solidFill>
                <a:latin typeface="Franklin Gothic Medium" panose="020B0603020102020204" pitchFamily="34" charset="0"/>
              </a:rPr>
              <a:t>na.org/idt</a:t>
            </a:r>
          </a:p>
        </p:txBody>
      </p:sp>
    </p:spTree>
    <p:extLst>
      <p:ext uri="{BB962C8B-B14F-4D97-AF65-F5344CB8AC3E}">
        <p14:creationId xmlns:p14="http://schemas.microsoft.com/office/powerpoint/2010/main" val="18424278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icture containing symbol, font, graphics, logo&#10;&#10;Description automatically generated">
            <a:extLst>
              <a:ext uri="{FF2B5EF4-FFF2-40B4-BE49-F238E27FC236}">
                <a16:creationId xmlns:a16="http://schemas.microsoft.com/office/drawing/2014/main" id="{71B85493-5109-5EAB-6B7B-B3B1977A6DD1}"/>
              </a:ext>
            </a:extLst>
          </p:cNvPr>
          <p:cNvPicPr>
            <a:picLocks noChangeAspect="1"/>
          </p:cNvPicPr>
          <p:nvPr/>
        </p:nvPicPr>
        <p:blipFill>
          <a:blip r:embed="rId3">
            <a:duotone>
              <a:prstClr val="black"/>
              <a:schemeClr val="accent1">
                <a:tint val="45000"/>
                <a:satMod val="400000"/>
              </a:schemeClr>
            </a:duotone>
            <a:alphaModFix amt="54000"/>
            <a:extLst>
              <a:ext uri="{BEBA8EAE-BF5A-486C-A8C5-ECC9F3942E4B}">
                <a14:imgProps xmlns:a14="http://schemas.microsoft.com/office/drawing/2010/main">
                  <a14:imgLayer r:embed="rId4">
                    <a14:imgEffect>
                      <a14:sharpenSoften amount="-20000"/>
                    </a14:imgEffect>
                    <a14:imgEffect>
                      <a14:saturation sat="400000"/>
                    </a14:imgEffect>
                    <a14:imgEffect>
                      <a14:brightnessContrast contrast="38000"/>
                    </a14:imgEffect>
                  </a14:imgLayer>
                </a14:imgProps>
              </a:ext>
            </a:extLst>
          </a:blip>
          <a:stretch>
            <a:fillRect/>
          </a:stretch>
        </p:blipFill>
        <p:spPr>
          <a:xfrm>
            <a:off x="1528708" y="1616494"/>
            <a:ext cx="3825611" cy="3464704"/>
          </a:xfrm>
          <a:prstGeom prst="rect">
            <a:avLst/>
          </a:prstGeom>
        </p:spPr>
      </p:pic>
      <p:sp>
        <p:nvSpPr>
          <p:cNvPr id="16" name="Rounded Rectangle 15">
            <a:extLst>
              <a:ext uri="{FF2B5EF4-FFF2-40B4-BE49-F238E27FC236}">
                <a16:creationId xmlns:a16="http://schemas.microsoft.com/office/drawing/2014/main" id="{B63F281C-8CEC-D5A3-4DB5-DAE0A6984F0E}"/>
              </a:ext>
            </a:extLst>
          </p:cNvPr>
          <p:cNvSpPr/>
          <p:nvPr/>
        </p:nvSpPr>
        <p:spPr>
          <a:xfrm>
            <a:off x="6291946" y="5903139"/>
            <a:ext cx="4119260" cy="584200"/>
          </a:xfrm>
          <a:prstGeom prst="roundRect">
            <a:avLst/>
          </a:prstGeom>
          <a:solidFill>
            <a:schemeClr val="bg1"/>
          </a:solidFill>
          <a:ln>
            <a:noFill/>
          </a:ln>
          <a:effectLst>
            <a:glow rad="63500">
              <a:schemeClr val="accent3">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B52A31BC-E788-C051-2D80-7DE4443F8A05}"/>
              </a:ext>
            </a:extLst>
          </p:cNvPr>
          <p:cNvSpPr/>
          <p:nvPr/>
        </p:nvSpPr>
        <p:spPr>
          <a:xfrm>
            <a:off x="6291946" y="4789098"/>
            <a:ext cx="4713514" cy="584200"/>
          </a:xfrm>
          <a:prstGeom prst="roundRect">
            <a:avLst/>
          </a:prstGeom>
          <a:solidFill>
            <a:schemeClr val="bg1"/>
          </a:solidFill>
          <a:ln>
            <a:noFill/>
          </a:ln>
          <a:effectLst>
            <a:glow rad="63500">
              <a:schemeClr val="accent3">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858C7692-7C49-DE43-8387-CCAEB9DAE476}"/>
              </a:ext>
            </a:extLst>
          </p:cNvPr>
          <p:cNvSpPr/>
          <p:nvPr/>
        </p:nvSpPr>
        <p:spPr>
          <a:xfrm>
            <a:off x="6355446" y="3686255"/>
            <a:ext cx="5626100" cy="584200"/>
          </a:xfrm>
          <a:prstGeom prst="roundRect">
            <a:avLst/>
          </a:prstGeom>
          <a:solidFill>
            <a:schemeClr val="bg1"/>
          </a:solidFill>
          <a:ln>
            <a:noFill/>
          </a:ln>
          <a:effectLst>
            <a:glow rad="63500">
              <a:schemeClr val="accent3">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D958E6E4-780D-0D70-7137-5FFA9C9AA488}"/>
              </a:ext>
            </a:extLst>
          </p:cNvPr>
          <p:cNvSpPr/>
          <p:nvPr/>
        </p:nvSpPr>
        <p:spPr>
          <a:xfrm>
            <a:off x="6355446" y="2580496"/>
            <a:ext cx="5283200" cy="584200"/>
          </a:xfrm>
          <a:prstGeom prst="roundRect">
            <a:avLst/>
          </a:prstGeom>
          <a:solidFill>
            <a:schemeClr val="bg1"/>
          </a:solidFill>
          <a:ln>
            <a:noFill/>
          </a:ln>
          <a:effectLst>
            <a:glow rad="63500">
              <a:schemeClr val="accent3">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6BAC3D07-2615-A672-D4C4-14BCD1BE1D43}"/>
              </a:ext>
            </a:extLst>
          </p:cNvPr>
          <p:cNvSpPr/>
          <p:nvPr/>
        </p:nvSpPr>
        <p:spPr>
          <a:xfrm>
            <a:off x="6355446" y="1488296"/>
            <a:ext cx="2222500" cy="584200"/>
          </a:xfrm>
          <a:prstGeom prst="roundRect">
            <a:avLst/>
          </a:prstGeom>
          <a:solidFill>
            <a:schemeClr val="bg1"/>
          </a:solidFill>
          <a:ln>
            <a:noFill/>
          </a:ln>
          <a:effectLst>
            <a:glow rad="63500">
              <a:schemeClr val="accent3">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44304D33-9B11-C88E-E5E9-ECDD115AA1AA}"/>
              </a:ext>
            </a:extLst>
          </p:cNvPr>
          <p:cNvSpPr/>
          <p:nvPr/>
        </p:nvSpPr>
        <p:spPr>
          <a:xfrm>
            <a:off x="6355446" y="444500"/>
            <a:ext cx="2387600" cy="584200"/>
          </a:xfrm>
          <a:prstGeom prst="roundRect">
            <a:avLst/>
          </a:prstGeom>
          <a:solidFill>
            <a:schemeClr val="bg1"/>
          </a:solidFill>
          <a:ln>
            <a:noFill/>
          </a:ln>
          <a:effectLst>
            <a:glow rad="63500">
              <a:schemeClr val="accent3">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astronomical object, celestial event, sky, circle&#10;&#10;Description automatically generated">
            <a:extLst>
              <a:ext uri="{FF2B5EF4-FFF2-40B4-BE49-F238E27FC236}">
                <a16:creationId xmlns:a16="http://schemas.microsoft.com/office/drawing/2014/main" id="{044C4810-C3FD-8A36-3845-8413AFC06658}"/>
              </a:ext>
            </a:extLst>
          </p:cNvPr>
          <p:cNvPicPr>
            <a:picLocks noChangeAspect="1"/>
          </p:cNvPicPr>
          <p:nvPr/>
        </p:nvPicPr>
        <p:blipFill>
          <a:blip r:embed="rId5">
            <a:duotone>
              <a:schemeClr val="accent5">
                <a:shade val="45000"/>
                <a:satMod val="135000"/>
              </a:schemeClr>
              <a:prstClr val="white"/>
            </a:duotone>
          </a:blip>
          <a:stretch>
            <a:fillRect/>
          </a:stretch>
        </p:blipFill>
        <p:spPr>
          <a:xfrm>
            <a:off x="5682628" y="119023"/>
            <a:ext cx="1163928" cy="1186750"/>
          </a:xfrm>
          <a:prstGeom prst="rect">
            <a:avLst/>
          </a:prstGeom>
        </p:spPr>
      </p:pic>
      <p:pic>
        <p:nvPicPr>
          <p:cNvPr id="4" name="Picture 3" descr="A picture containing astronomical object, celestial event, sky, circle&#10;&#10;Description automatically generated">
            <a:extLst>
              <a:ext uri="{FF2B5EF4-FFF2-40B4-BE49-F238E27FC236}">
                <a16:creationId xmlns:a16="http://schemas.microsoft.com/office/drawing/2014/main" id="{07A33CC4-C825-C56E-1B97-677B8EF9371C}"/>
              </a:ext>
            </a:extLst>
          </p:cNvPr>
          <p:cNvPicPr>
            <a:picLocks noChangeAspect="1"/>
          </p:cNvPicPr>
          <p:nvPr/>
        </p:nvPicPr>
        <p:blipFill>
          <a:blip r:embed="rId5">
            <a:duotone>
              <a:schemeClr val="accent5">
                <a:shade val="45000"/>
                <a:satMod val="135000"/>
              </a:schemeClr>
              <a:prstClr val="white"/>
            </a:duotone>
          </a:blip>
          <a:stretch>
            <a:fillRect/>
          </a:stretch>
        </p:blipFill>
        <p:spPr>
          <a:xfrm>
            <a:off x="5682628" y="1211223"/>
            <a:ext cx="1163928" cy="1186750"/>
          </a:xfrm>
          <a:prstGeom prst="rect">
            <a:avLst/>
          </a:prstGeom>
        </p:spPr>
      </p:pic>
      <p:pic>
        <p:nvPicPr>
          <p:cNvPr id="5" name="Picture 4" descr="A picture containing astronomical object, celestial event, sky, circle&#10;&#10;Description automatically generated">
            <a:extLst>
              <a:ext uri="{FF2B5EF4-FFF2-40B4-BE49-F238E27FC236}">
                <a16:creationId xmlns:a16="http://schemas.microsoft.com/office/drawing/2014/main" id="{73378DBF-1E1E-06CC-37F5-EB6CDE5F692E}"/>
              </a:ext>
            </a:extLst>
          </p:cNvPr>
          <p:cNvPicPr>
            <a:picLocks noChangeAspect="1"/>
          </p:cNvPicPr>
          <p:nvPr/>
        </p:nvPicPr>
        <p:blipFill>
          <a:blip r:embed="rId5">
            <a:duotone>
              <a:schemeClr val="accent5">
                <a:shade val="45000"/>
                <a:satMod val="135000"/>
              </a:schemeClr>
              <a:prstClr val="white"/>
            </a:duotone>
          </a:blip>
          <a:stretch>
            <a:fillRect/>
          </a:stretch>
        </p:blipFill>
        <p:spPr>
          <a:xfrm>
            <a:off x="5682628" y="2303423"/>
            <a:ext cx="1163928" cy="1186750"/>
          </a:xfrm>
          <a:prstGeom prst="rect">
            <a:avLst/>
          </a:prstGeom>
        </p:spPr>
      </p:pic>
      <p:pic>
        <p:nvPicPr>
          <p:cNvPr id="6" name="Picture 5" descr="A picture containing astronomical object, celestial event, sky, circle&#10;&#10;Description automatically generated">
            <a:extLst>
              <a:ext uri="{FF2B5EF4-FFF2-40B4-BE49-F238E27FC236}">
                <a16:creationId xmlns:a16="http://schemas.microsoft.com/office/drawing/2014/main" id="{0FDBFD08-6D7B-A97E-80CF-FEDF319EED66}"/>
              </a:ext>
            </a:extLst>
          </p:cNvPr>
          <p:cNvPicPr>
            <a:picLocks noChangeAspect="1"/>
          </p:cNvPicPr>
          <p:nvPr/>
        </p:nvPicPr>
        <p:blipFill>
          <a:blip r:embed="rId5">
            <a:duotone>
              <a:schemeClr val="accent5">
                <a:shade val="45000"/>
                <a:satMod val="135000"/>
              </a:schemeClr>
              <a:prstClr val="white"/>
            </a:duotone>
          </a:blip>
          <a:stretch>
            <a:fillRect/>
          </a:stretch>
        </p:blipFill>
        <p:spPr>
          <a:xfrm>
            <a:off x="5682628" y="3395623"/>
            <a:ext cx="1163928" cy="1186750"/>
          </a:xfrm>
          <a:prstGeom prst="rect">
            <a:avLst/>
          </a:prstGeom>
        </p:spPr>
      </p:pic>
      <p:pic>
        <p:nvPicPr>
          <p:cNvPr id="7" name="Picture 6" descr="A picture containing astronomical object, celestial event, sky, circle&#10;&#10;Description automatically generated">
            <a:extLst>
              <a:ext uri="{FF2B5EF4-FFF2-40B4-BE49-F238E27FC236}">
                <a16:creationId xmlns:a16="http://schemas.microsoft.com/office/drawing/2014/main" id="{2FDA77BE-2DC7-AE69-DB81-0DEDD40A708B}"/>
              </a:ext>
            </a:extLst>
          </p:cNvPr>
          <p:cNvPicPr>
            <a:picLocks noChangeAspect="1"/>
          </p:cNvPicPr>
          <p:nvPr/>
        </p:nvPicPr>
        <p:blipFill>
          <a:blip r:embed="rId5">
            <a:duotone>
              <a:schemeClr val="accent5">
                <a:shade val="45000"/>
                <a:satMod val="135000"/>
              </a:schemeClr>
              <a:prstClr val="white"/>
            </a:duotone>
          </a:blip>
          <a:stretch>
            <a:fillRect/>
          </a:stretch>
        </p:blipFill>
        <p:spPr>
          <a:xfrm>
            <a:off x="5682628" y="4487823"/>
            <a:ext cx="1163928" cy="1186750"/>
          </a:xfrm>
          <a:prstGeom prst="rect">
            <a:avLst/>
          </a:prstGeom>
        </p:spPr>
      </p:pic>
      <p:pic>
        <p:nvPicPr>
          <p:cNvPr id="8" name="Picture 7" descr="A picture containing astronomical object, celestial event, sky, circle&#10;&#10;Description automatically generated">
            <a:extLst>
              <a:ext uri="{FF2B5EF4-FFF2-40B4-BE49-F238E27FC236}">
                <a16:creationId xmlns:a16="http://schemas.microsoft.com/office/drawing/2014/main" id="{89D5D77F-67C1-59B6-AA00-A2FFE913F7C5}"/>
              </a:ext>
            </a:extLst>
          </p:cNvPr>
          <p:cNvPicPr>
            <a:picLocks noChangeAspect="1"/>
          </p:cNvPicPr>
          <p:nvPr/>
        </p:nvPicPr>
        <p:blipFill>
          <a:blip r:embed="rId5">
            <a:duotone>
              <a:schemeClr val="accent5">
                <a:shade val="45000"/>
                <a:satMod val="135000"/>
              </a:schemeClr>
              <a:prstClr val="white"/>
            </a:duotone>
          </a:blip>
          <a:stretch>
            <a:fillRect/>
          </a:stretch>
        </p:blipFill>
        <p:spPr>
          <a:xfrm>
            <a:off x="5682628" y="5580023"/>
            <a:ext cx="1163928" cy="1186750"/>
          </a:xfrm>
          <a:prstGeom prst="rect">
            <a:avLst/>
          </a:prstGeom>
        </p:spPr>
      </p:pic>
      <p:sp>
        <p:nvSpPr>
          <p:cNvPr id="9" name="Title 5">
            <a:extLst>
              <a:ext uri="{FF2B5EF4-FFF2-40B4-BE49-F238E27FC236}">
                <a16:creationId xmlns:a16="http://schemas.microsoft.com/office/drawing/2014/main" id="{F6A925B5-6F58-8767-FFC3-6DD7840BFB75}"/>
              </a:ext>
            </a:extLst>
          </p:cNvPr>
          <p:cNvSpPr txBox="1">
            <a:spLocks/>
          </p:cNvSpPr>
          <p:nvPr/>
        </p:nvSpPr>
        <p:spPr>
          <a:xfrm>
            <a:off x="1264979" y="2670244"/>
            <a:ext cx="3573721" cy="14507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Franklin Gothic Heavy" panose="020B0603020102020204" pitchFamily="34" charset="0"/>
                <a:ea typeface="+mj-ea"/>
                <a:cs typeface="+mj-cs"/>
              </a:defRPr>
            </a:lvl1pPr>
          </a:lstStyle>
          <a:p>
            <a:r>
              <a:rPr lang="en-US" sz="7200" dirty="0">
                <a:solidFill>
                  <a:schemeClr val="bg1"/>
                </a:solidFill>
              </a:rPr>
              <a:t>Outline</a:t>
            </a:r>
          </a:p>
        </p:txBody>
      </p:sp>
      <p:sp>
        <p:nvSpPr>
          <p:cNvPr id="11" name="Content Placeholder 6">
            <a:extLst>
              <a:ext uri="{FF2B5EF4-FFF2-40B4-BE49-F238E27FC236}">
                <a16:creationId xmlns:a16="http://schemas.microsoft.com/office/drawing/2014/main" id="{B4C8C32F-0FE9-B151-02AA-F90F8B1F5561}"/>
              </a:ext>
            </a:extLst>
          </p:cNvPr>
          <p:cNvSpPr txBox="1">
            <a:spLocks/>
          </p:cNvSpPr>
          <p:nvPr/>
        </p:nvSpPr>
        <p:spPr>
          <a:xfrm>
            <a:off x="6363686" y="444500"/>
            <a:ext cx="5579188" cy="6413500"/>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Franklin Gothic Medium Cond" panose="020B06060304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Franklin Gothic Medium Cond" panose="020B06060304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Franklin Gothic Medium Cond" panose="020B06060304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6713" indent="0">
              <a:lnSpc>
                <a:spcPts val="3420"/>
              </a:lnSpc>
              <a:spcBef>
                <a:spcPts val="5200"/>
              </a:spcBef>
              <a:buClr>
                <a:srgbClr val="0070C0"/>
              </a:buClr>
              <a:buNone/>
            </a:pPr>
            <a:r>
              <a:rPr lang="en-US" sz="3200" dirty="0">
                <a:solidFill>
                  <a:srgbClr val="5B5E6B"/>
                </a:solidFill>
              </a:rPr>
              <a:t>Introduction</a:t>
            </a:r>
          </a:p>
          <a:p>
            <a:pPr marL="366713" indent="0">
              <a:lnSpc>
                <a:spcPts val="3420"/>
              </a:lnSpc>
              <a:spcBef>
                <a:spcPts val="5200"/>
              </a:spcBef>
              <a:buClr>
                <a:srgbClr val="0070C0"/>
              </a:buClr>
              <a:buNone/>
            </a:pPr>
            <a:r>
              <a:rPr lang="en-US" sz="3200" dirty="0">
                <a:solidFill>
                  <a:srgbClr val="5B5E6B"/>
                </a:solidFill>
              </a:rPr>
              <a:t>WSC 2023</a:t>
            </a:r>
          </a:p>
          <a:p>
            <a:pPr marL="366713" indent="0">
              <a:lnSpc>
                <a:spcPts val="3420"/>
              </a:lnSpc>
              <a:spcBef>
                <a:spcPts val="5200"/>
              </a:spcBef>
              <a:buClr>
                <a:srgbClr val="0070C0"/>
              </a:buClr>
              <a:buNone/>
            </a:pPr>
            <a:r>
              <a:rPr lang="en-US" sz="3200" dirty="0">
                <a:solidFill>
                  <a:srgbClr val="5B5E6B"/>
                </a:solidFill>
              </a:rPr>
              <a:t>Resources / Invest in Our Vision</a:t>
            </a:r>
          </a:p>
          <a:p>
            <a:pPr marL="366713" indent="0">
              <a:lnSpc>
                <a:spcPts val="3420"/>
              </a:lnSpc>
              <a:spcBef>
                <a:spcPts val="5200"/>
              </a:spcBef>
              <a:buClr>
                <a:srgbClr val="0070C0"/>
              </a:buClr>
              <a:buNone/>
            </a:pPr>
            <a:r>
              <a:rPr lang="en-US" sz="3200" dirty="0">
                <a:solidFill>
                  <a:srgbClr val="5B5E6B"/>
                </a:solidFill>
              </a:rPr>
              <a:t>Literature / Carrying the Message</a:t>
            </a:r>
          </a:p>
          <a:p>
            <a:pPr marL="366713" indent="0">
              <a:lnSpc>
                <a:spcPts val="3420"/>
              </a:lnSpc>
              <a:spcBef>
                <a:spcPts val="5200"/>
              </a:spcBef>
              <a:buClr>
                <a:srgbClr val="0070C0"/>
              </a:buClr>
              <a:buNone/>
            </a:pPr>
            <a:r>
              <a:rPr lang="en-US" sz="3200" dirty="0">
                <a:solidFill>
                  <a:srgbClr val="5B5E6B"/>
                </a:solidFill>
              </a:rPr>
              <a:t>Services &amp; Communication</a:t>
            </a:r>
          </a:p>
          <a:p>
            <a:pPr marL="366713" indent="0">
              <a:lnSpc>
                <a:spcPts val="3420"/>
              </a:lnSpc>
              <a:spcBef>
                <a:spcPts val="5200"/>
              </a:spcBef>
              <a:buClr>
                <a:srgbClr val="0070C0"/>
              </a:buClr>
              <a:buNone/>
            </a:pPr>
            <a:r>
              <a:rPr lang="en-US" sz="3200" dirty="0">
                <a:solidFill>
                  <a:srgbClr val="5B5E6B"/>
                </a:solidFill>
              </a:rPr>
              <a:t>Questions and Answers</a:t>
            </a:r>
          </a:p>
        </p:txBody>
      </p:sp>
      <p:grpSp>
        <p:nvGrpSpPr>
          <p:cNvPr id="28" name="Google Shape;7127;p88">
            <a:extLst>
              <a:ext uri="{FF2B5EF4-FFF2-40B4-BE49-F238E27FC236}">
                <a16:creationId xmlns:a16="http://schemas.microsoft.com/office/drawing/2014/main" id="{3D2E6AA0-4D4C-D004-A51D-885DC4EAE63B}"/>
              </a:ext>
            </a:extLst>
          </p:cNvPr>
          <p:cNvGrpSpPr/>
          <p:nvPr/>
        </p:nvGrpSpPr>
        <p:grpSpPr>
          <a:xfrm>
            <a:off x="5906159" y="4801176"/>
            <a:ext cx="674404" cy="528102"/>
            <a:chOff x="-41526450" y="3653375"/>
            <a:chExt cx="315875" cy="247350"/>
          </a:xfrm>
          <a:solidFill>
            <a:srgbClr val="5B5E6B">
              <a:alpha val="65000"/>
            </a:srgbClr>
          </a:solidFill>
        </p:grpSpPr>
        <p:sp>
          <p:nvSpPr>
            <p:cNvPr id="29" name="Google Shape;7128;p88">
              <a:extLst>
                <a:ext uri="{FF2B5EF4-FFF2-40B4-BE49-F238E27FC236}">
                  <a16:creationId xmlns:a16="http://schemas.microsoft.com/office/drawing/2014/main" id="{F105BC19-2E3B-1695-3409-5EF6E8E8D297}"/>
                </a:ext>
              </a:extLst>
            </p:cNvPr>
            <p:cNvSpPr/>
            <p:nvPr/>
          </p:nvSpPr>
          <p:spPr>
            <a:xfrm>
              <a:off x="-41526450" y="3860525"/>
              <a:ext cx="315875" cy="40200"/>
            </a:xfrm>
            <a:custGeom>
              <a:avLst/>
              <a:gdLst/>
              <a:ahLst/>
              <a:cxnLst/>
              <a:rect l="l" t="t" r="r" b="b"/>
              <a:pathLst>
                <a:path w="12635" h="1608" extrusionOk="0">
                  <a:moveTo>
                    <a:pt x="379" y="0"/>
                  </a:moveTo>
                  <a:cubicBezTo>
                    <a:pt x="159" y="0"/>
                    <a:pt x="1" y="189"/>
                    <a:pt x="1" y="378"/>
                  </a:cubicBezTo>
                  <a:cubicBezTo>
                    <a:pt x="1" y="1040"/>
                    <a:pt x="537" y="1607"/>
                    <a:pt x="1198" y="1607"/>
                  </a:cubicBezTo>
                  <a:lnTo>
                    <a:pt x="11406" y="1607"/>
                  </a:lnTo>
                  <a:cubicBezTo>
                    <a:pt x="12067" y="1607"/>
                    <a:pt x="12634" y="1072"/>
                    <a:pt x="12634" y="378"/>
                  </a:cubicBezTo>
                  <a:cubicBezTo>
                    <a:pt x="12603" y="158"/>
                    <a:pt x="12445" y="0"/>
                    <a:pt x="12193" y="0"/>
                  </a:cubicBezTo>
                  <a:lnTo>
                    <a:pt x="10965" y="0"/>
                  </a:lnTo>
                  <a:lnTo>
                    <a:pt x="10965" y="378"/>
                  </a:lnTo>
                  <a:cubicBezTo>
                    <a:pt x="10965" y="630"/>
                    <a:pt x="10776" y="819"/>
                    <a:pt x="10555" y="819"/>
                  </a:cubicBezTo>
                  <a:cubicBezTo>
                    <a:pt x="10303" y="819"/>
                    <a:pt x="10146" y="630"/>
                    <a:pt x="10146" y="378"/>
                  </a:cubicBezTo>
                  <a:lnTo>
                    <a:pt x="10146" y="0"/>
                  </a:lnTo>
                  <a:lnTo>
                    <a:pt x="9326" y="0"/>
                  </a:lnTo>
                  <a:lnTo>
                    <a:pt x="9326" y="378"/>
                  </a:lnTo>
                  <a:cubicBezTo>
                    <a:pt x="9326" y="630"/>
                    <a:pt x="9137" y="819"/>
                    <a:pt x="8917" y="819"/>
                  </a:cubicBezTo>
                  <a:cubicBezTo>
                    <a:pt x="8696" y="819"/>
                    <a:pt x="8507" y="630"/>
                    <a:pt x="8507" y="378"/>
                  </a:cubicBezTo>
                  <a:lnTo>
                    <a:pt x="8507" y="0"/>
                  </a:lnTo>
                  <a:close/>
                </a:path>
              </a:pathLst>
            </a:custGeom>
            <a:grpFill/>
            <a:ln>
              <a:noFill/>
            </a:ln>
          </p:spPr>
          <p:txBody>
            <a:bodyPr spcFirstLastPara="1" wrap="square" lIns="121900" tIns="121900" rIns="121900" bIns="121900" anchor="ctr" anchorCtr="0">
              <a:noAutofit/>
            </a:bodyPr>
            <a:lstStyle/>
            <a:p>
              <a:endParaRPr sz="2400"/>
            </a:p>
          </p:txBody>
        </p:sp>
        <p:sp>
          <p:nvSpPr>
            <p:cNvPr id="30" name="Google Shape;7129;p88">
              <a:extLst>
                <a:ext uri="{FF2B5EF4-FFF2-40B4-BE49-F238E27FC236}">
                  <a16:creationId xmlns:a16="http://schemas.microsoft.com/office/drawing/2014/main" id="{3CC7211E-AD5C-2750-7E13-D766347DA691}"/>
                </a:ext>
              </a:extLst>
            </p:cNvPr>
            <p:cNvSpPr/>
            <p:nvPr/>
          </p:nvSpPr>
          <p:spPr>
            <a:xfrm>
              <a:off x="-41506750" y="3653375"/>
              <a:ext cx="275700" cy="186700"/>
            </a:xfrm>
            <a:custGeom>
              <a:avLst/>
              <a:gdLst/>
              <a:ahLst/>
              <a:cxnLst/>
              <a:rect l="l" t="t" r="r" b="b"/>
              <a:pathLst>
                <a:path w="11028" h="7468" extrusionOk="0">
                  <a:moveTo>
                    <a:pt x="3794" y="1673"/>
                  </a:moveTo>
                  <a:cubicBezTo>
                    <a:pt x="3841" y="1673"/>
                    <a:pt x="3890" y="1682"/>
                    <a:pt x="3939" y="1702"/>
                  </a:cubicBezTo>
                  <a:lnTo>
                    <a:pt x="6428" y="2521"/>
                  </a:lnTo>
                  <a:cubicBezTo>
                    <a:pt x="6680" y="2616"/>
                    <a:pt x="6806" y="2994"/>
                    <a:pt x="6585" y="3214"/>
                  </a:cubicBezTo>
                  <a:lnTo>
                    <a:pt x="6018" y="3750"/>
                  </a:lnTo>
                  <a:lnTo>
                    <a:pt x="7404" y="5136"/>
                  </a:lnTo>
                  <a:cubicBezTo>
                    <a:pt x="7593" y="5262"/>
                    <a:pt x="7593" y="5514"/>
                    <a:pt x="7436" y="5671"/>
                  </a:cubicBezTo>
                  <a:cubicBezTo>
                    <a:pt x="7357" y="5750"/>
                    <a:pt x="7247" y="5790"/>
                    <a:pt x="7136" y="5790"/>
                  </a:cubicBezTo>
                  <a:cubicBezTo>
                    <a:pt x="7026" y="5790"/>
                    <a:pt x="6916" y="5750"/>
                    <a:pt x="6837" y="5671"/>
                  </a:cubicBezTo>
                  <a:lnTo>
                    <a:pt x="5451" y="4317"/>
                  </a:lnTo>
                  <a:lnTo>
                    <a:pt x="4915" y="4852"/>
                  </a:lnTo>
                  <a:cubicBezTo>
                    <a:pt x="4821" y="4947"/>
                    <a:pt x="4714" y="4988"/>
                    <a:pt x="4613" y="4988"/>
                  </a:cubicBezTo>
                  <a:cubicBezTo>
                    <a:pt x="4444" y="4988"/>
                    <a:pt x="4293" y="4872"/>
                    <a:pt x="4254" y="4695"/>
                  </a:cubicBezTo>
                  <a:lnTo>
                    <a:pt x="3435" y="2206"/>
                  </a:lnTo>
                  <a:cubicBezTo>
                    <a:pt x="3328" y="1940"/>
                    <a:pt x="3537" y="1673"/>
                    <a:pt x="3794" y="1673"/>
                  </a:cubicBezTo>
                  <a:close/>
                  <a:moveTo>
                    <a:pt x="1198" y="1"/>
                  </a:moveTo>
                  <a:cubicBezTo>
                    <a:pt x="536" y="1"/>
                    <a:pt x="1" y="568"/>
                    <a:pt x="1" y="1229"/>
                  </a:cubicBezTo>
                  <a:lnTo>
                    <a:pt x="1" y="7467"/>
                  </a:lnTo>
                  <a:lnTo>
                    <a:pt x="11027" y="7467"/>
                  </a:lnTo>
                  <a:lnTo>
                    <a:pt x="11027" y="1229"/>
                  </a:lnTo>
                  <a:cubicBezTo>
                    <a:pt x="11027" y="568"/>
                    <a:pt x="10460" y="1"/>
                    <a:pt x="9767" y="1"/>
                  </a:cubicBezTo>
                  <a:close/>
                </a:path>
              </a:pathLst>
            </a:custGeom>
            <a:grpFill/>
            <a:ln>
              <a:noFill/>
            </a:ln>
          </p:spPr>
          <p:txBody>
            <a:bodyPr spcFirstLastPara="1" wrap="square" lIns="121900" tIns="121900" rIns="121900" bIns="121900" anchor="ctr" anchorCtr="0">
              <a:noAutofit/>
            </a:bodyPr>
            <a:lstStyle/>
            <a:p>
              <a:endParaRPr sz="2400"/>
            </a:p>
          </p:txBody>
        </p:sp>
      </p:grpSp>
      <p:grpSp>
        <p:nvGrpSpPr>
          <p:cNvPr id="31" name="Google Shape;7064;p88">
            <a:extLst>
              <a:ext uri="{FF2B5EF4-FFF2-40B4-BE49-F238E27FC236}">
                <a16:creationId xmlns:a16="http://schemas.microsoft.com/office/drawing/2014/main" id="{FDB4AC27-0EF2-1DE5-8ACC-AC8130CC38DD}"/>
              </a:ext>
            </a:extLst>
          </p:cNvPr>
          <p:cNvGrpSpPr/>
          <p:nvPr/>
        </p:nvGrpSpPr>
        <p:grpSpPr>
          <a:xfrm>
            <a:off x="5942275" y="3691268"/>
            <a:ext cx="585688" cy="533379"/>
            <a:chOff x="-40378075" y="3267450"/>
            <a:chExt cx="317425" cy="289075"/>
          </a:xfrm>
          <a:solidFill>
            <a:srgbClr val="5B5E6B">
              <a:alpha val="65000"/>
            </a:srgbClr>
          </a:solidFill>
        </p:grpSpPr>
        <p:sp>
          <p:nvSpPr>
            <p:cNvPr id="32" name="Google Shape;7065;p88">
              <a:extLst>
                <a:ext uri="{FF2B5EF4-FFF2-40B4-BE49-F238E27FC236}">
                  <a16:creationId xmlns:a16="http://schemas.microsoft.com/office/drawing/2014/main" id="{F280371C-D5DE-3172-5EF6-FA95C98843C5}"/>
                </a:ext>
              </a:extLst>
            </p:cNvPr>
            <p:cNvSpPr/>
            <p:nvPr/>
          </p:nvSpPr>
          <p:spPr>
            <a:xfrm>
              <a:off x="-40218975" y="3308400"/>
              <a:ext cx="158325" cy="248125"/>
            </a:xfrm>
            <a:custGeom>
              <a:avLst/>
              <a:gdLst/>
              <a:ahLst/>
              <a:cxnLst/>
              <a:rect l="l" t="t" r="r" b="b"/>
              <a:pathLst>
                <a:path w="6333" h="9925" extrusionOk="0">
                  <a:moveTo>
                    <a:pt x="4694" y="1"/>
                  </a:moveTo>
                  <a:lnTo>
                    <a:pt x="4694" y="7877"/>
                  </a:lnTo>
                  <a:cubicBezTo>
                    <a:pt x="4694" y="8097"/>
                    <a:pt x="4474" y="8255"/>
                    <a:pt x="4253" y="8255"/>
                  </a:cubicBezTo>
                  <a:cubicBezTo>
                    <a:pt x="2993" y="8255"/>
                    <a:pt x="1638" y="8696"/>
                    <a:pt x="693" y="9452"/>
                  </a:cubicBezTo>
                  <a:cubicBezTo>
                    <a:pt x="536" y="9546"/>
                    <a:pt x="189" y="9925"/>
                    <a:pt x="0" y="9925"/>
                  </a:cubicBezTo>
                  <a:lnTo>
                    <a:pt x="5073" y="9925"/>
                  </a:lnTo>
                  <a:cubicBezTo>
                    <a:pt x="5734" y="9925"/>
                    <a:pt x="6333" y="9357"/>
                    <a:pt x="6333" y="8696"/>
                  </a:cubicBezTo>
                  <a:lnTo>
                    <a:pt x="6333" y="1229"/>
                  </a:lnTo>
                  <a:cubicBezTo>
                    <a:pt x="6333" y="536"/>
                    <a:pt x="5766" y="1"/>
                    <a:pt x="5073" y="1"/>
                  </a:cubicBezTo>
                  <a:close/>
                </a:path>
              </a:pathLst>
            </a:custGeom>
            <a:grpFill/>
            <a:ln>
              <a:noFill/>
            </a:ln>
          </p:spPr>
          <p:txBody>
            <a:bodyPr spcFirstLastPara="1" wrap="square" lIns="121900" tIns="121900" rIns="121900" bIns="121900" anchor="ctr" anchorCtr="0">
              <a:noAutofit/>
            </a:bodyPr>
            <a:lstStyle/>
            <a:p>
              <a:endParaRPr sz="2400"/>
            </a:p>
          </p:txBody>
        </p:sp>
        <p:sp>
          <p:nvSpPr>
            <p:cNvPr id="33" name="Google Shape;7066;p88">
              <a:extLst>
                <a:ext uri="{FF2B5EF4-FFF2-40B4-BE49-F238E27FC236}">
                  <a16:creationId xmlns:a16="http://schemas.microsoft.com/office/drawing/2014/main" id="{A0427A8F-668D-DBF8-2DDB-2E3256562A19}"/>
                </a:ext>
              </a:extLst>
            </p:cNvPr>
            <p:cNvSpPr/>
            <p:nvPr/>
          </p:nvSpPr>
          <p:spPr>
            <a:xfrm>
              <a:off x="-40316650" y="3267450"/>
              <a:ext cx="86675" cy="257575"/>
            </a:xfrm>
            <a:custGeom>
              <a:avLst/>
              <a:gdLst/>
              <a:ahLst/>
              <a:cxnLst/>
              <a:rect l="l" t="t" r="r" b="b"/>
              <a:pathLst>
                <a:path w="3467" h="10303" extrusionOk="0">
                  <a:moveTo>
                    <a:pt x="1" y="0"/>
                  </a:moveTo>
                  <a:lnTo>
                    <a:pt x="1" y="9105"/>
                  </a:lnTo>
                  <a:cubicBezTo>
                    <a:pt x="1166" y="9200"/>
                    <a:pt x="2489" y="9578"/>
                    <a:pt x="3466" y="10302"/>
                  </a:cubicBezTo>
                  <a:lnTo>
                    <a:pt x="3466" y="1197"/>
                  </a:lnTo>
                  <a:cubicBezTo>
                    <a:pt x="2489" y="473"/>
                    <a:pt x="1229" y="95"/>
                    <a:pt x="1" y="0"/>
                  </a:cubicBezTo>
                  <a:close/>
                </a:path>
              </a:pathLst>
            </a:custGeom>
            <a:grpFill/>
            <a:ln>
              <a:noFill/>
            </a:ln>
          </p:spPr>
          <p:txBody>
            <a:bodyPr spcFirstLastPara="1" wrap="square" lIns="121900" tIns="121900" rIns="121900" bIns="121900" anchor="ctr" anchorCtr="0">
              <a:noAutofit/>
            </a:bodyPr>
            <a:lstStyle/>
            <a:p>
              <a:endParaRPr sz="2400"/>
            </a:p>
          </p:txBody>
        </p:sp>
        <p:sp>
          <p:nvSpPr>
            <p:cNvPr id="34" name="Google Shape;7067;p88">
              <a:extLst>
                <a:ext uri="{FF2B5EF4-FFF2-40B4-BE49-F238E27FC236}">
                  <a16:creationId xmlns:a16="http://schemas.microsoft.com/office/drawing/2014/main" id="{4740162A-0BFE-689F-1363-8CB27F0D51BD}"/>
                </a:ext>
              </a:extLst>
            </p:cNvPr>
            <p:cNvSpPr/>
            <p:nvPr/>
          </p:nvSpPr>
          <p:spPr>
            <a:xfrm>
              <a:off x="-40209525" y="3267450"/>
              <a:ext cx="86650" cy="257575"/>
            </a:xfrm>
            <a:custGeom>
              <a:avLst/>
              <a:gdLst/>
              <a:ahLst/>
              <a:cxnLst/>
              <a:rect l="l" t="t" r="r" b="b"/>
              <a:pathLst>
                <a:path w="3466" h="10303" extrusionOk="0">
                  <a:moveTo>
                    <a:pt x="3466" y="0"/>
                  </a:moveTo>
                  <a:cubicBezTo>
                    <a:pt x="2300" y="95"/>
                    <a:pt x="977" y="473"/>
                    <a:pt x="0" y="1197"/>
                  </a:cubicBezTo>
                  <a:lnTo>
                    <a:pt x="0" y="10302"/>
                  </a:lnTo>
                  <a:cubicBezTo>
                    <a:pt x="977" y="9578"/>
                    <a:pt x="2237" y="9200"/>
                    <a:pt x="3466" y="9105"/>
                  </a:cubicBezTo>
                  <a:lnTo>
                    <a:pt x="3466" y="0"/>
                  </a:lnTo>
                  <a:close/>
                </a:path>
              </a:pathLst>
            </a:custGeom>
            <a:grpFill/>
            <a:ln>
              <a:noFill/>
            </a:ln>
          </p:spPr>
          <p:txBody>
            <a:bodyPr spcFirstLastPara="1" wrap="square" lIns="121900" tIns="121900" rIns="121900" bIns="121900" anchor="ctr" anchorCtr="0">
              <a:noAutofit/>
            </a:bodyPr>
            <a:lstStyle/>
            <a:p>
              <a:endParaRPr sz="2400"/>
            </a:p>
          </p:txBody>
        </p:sp>
        <p:sp>
          <p:nvSpPr>
            <p:cNvPr id="35" name="Google Shape;7068;p88">
              <a:extLst>
                <a:ext uri="{FF2B5EF4-FFF2-40B4-BE49-F238E27FC236}">
                  <a16:creationId xmlns:a16="http://schemas.microsoft.com/office/drawing/2014/main" id="{A0D23D44-50AE-5761-29B5-344D1E9FD351}"/>
                </a:ext>
              </a:extLst>
            </p:cNvPr>
            <p:cNvSpPr/>
            <p:nvPr/>
          </p:nvSpPr>
          <p:spPr>
            <a:xfrm>
              <a:off x="-40378075" y="3308400"/>
              <a:ext cx="157550" cy="248125"/>
            </a:xfrm>
            <a:custGeom>
              <a:avLst/>
              <a:gdLst/>
              <a:ahLst/>
              <a:cxnLst/>
              <a:rect l="l" t="t" r="r" b="b"/>
              <a:pathLst>
                <a:path w="6302" h="9925" extrusionOk="0">
                  <a:moveTo>
                    <a:pt x="1229" y="1"/>
                  </a:moveTo>
                  <a:cubicBezTo>
                    <a:pt x="567" y="1"/>
                    <a:pt x="0" y="536"/>
                    <a:pt x="0" y="1198"/>
                  </a:cubicBezTo>
                  <a:lnTo>
                    <a:pt x="0" y="8664"/>
                  </a:lnTo>
                  <a:cubicBezTo>
                    <a:pt x="32" y="9357"/>
                    <a:pt x="567" y="9925"/>
                    <a:pt x="1229" y="9925"/>
                  </a:cubicBezTo>
                  <a:lnTo>
                    <a:pt x="6301" y="9925"/>
                  </a:lnTo>
                  <a:cubicBezTo>
                    <a:pt x="6112" y="9925"/>
                    <a:pt x="5766" y="9609"/>
                    <a:pt x="5608" y="9452"/>
                  </a:cubicBezTo>
                  <a:cubicBezTo>
                    <a:pt x="4631" y="8664"/>
                    <a:pt x="3277" y="8255"/>
                    <a:pt x="2048" y="8255"/>
                  </a:cubicBezTo>
                  <a:cubicBezTo>
                    <a:pt x="1828" y="8255"/>
                    <a:pt x="1638" y="8066"/>
                    <a:pt x="1638" y="7877"/>
                  </a:cubicBezTo>
                  <a:lnTo>
                    <a:pt x="1638" y="1"/>
                  </a:lnTo>
                  <a:close/>
                </a:path>
              </a:pathLst>
            </a:custGeom>
            <a:grpFill/>
            <a:ln>
              <a:noFill/>
            </a:ln>
          </p:spPr>
          <p:txBody>
            <a:bodyPr spcFirstLastPara="1" wrap="square" lIns="121900" tIns="121900" rIns="121900" bIns="121900" anchor="ctr" anchorCtr="0">
              <a:noAutofit/>
            </a:bodyPr>
            <a:lstStyle/>
            <a:p>
              <a:endParaRPr sz="2400"/>
            </a:p>
          </p:txBody>
        </p:sp>
      </p:grpSp>
      <p:sp>
        <p:nvSpPr>
          <p:cNvPr id="36" name="Google Shape;8026;p90">
            <a:extLst>
              <a:ext uri="{FF2B5EF4-FFF2-40B4-BE49-F238E27FC236}">
                <a16:creationId xmlns:a16="http://schemas.microsoft.com/office/drawing/2014/main" id="{3EB642C4-CD85-6E46-DA52-10F74414A580}"/>
              </a:ext>
            </a:extLst>
          </p:cNvPr>
          <p:cNvSpPr/>
          <p:nvPr/>
        </p:nvSpPr>
        <p:spPr>
          <a:xfrm>
            <a:off x="5941623" y="5864162"/>
            <a:ext cx="586340" cy="586290"/>
          </a:xfrm>
          <a:custGeom>
            <a:avLst/>
            <a:gdLst/>
            <a:ahLst/>
            <a:cxnLst/>
            <a:rect l="l" t="t" r="r" b="b"/>
            <a:pathLst>
              <a:path w="11658" h="11657" extrusionOk="0">
                <a:moveTo>
                  <a:pt x="5955" y="1733"/>
                </a:moveTo>
                <a:cubicBezTo>
                  <a:pt x="7089" y="1733"/>
                  <a:pt x="8003" y="2647"/>
                  <a:pt x="8003" y="3781"/>
                </a:cubicBezTo>
                <a:cubicBezTo>
                  <a:pt x="7877" y="4442"/>
                  <a:pt x="7562" y="5041"/>
                  <a:pt x="7058" y="5419"/>
                </a:cubicBezTo>
                <a:cubicBezTo>
                  <a:pt x="6837" y="5577"/>
                  <a:pt x="6522" y="5892"/>
                  <a:pt x="6522" y="6333"/>
                </a:cubicBezTo>
                <a:lnTo>
                  <a:pt x="6522" y="6522"/>
                </a:lnTo>
                <a:cubicBezTo>
                  <a:pt x="6522" y="6931"/>
                  <a:pt x="6207" y="7215"/>
                  <a:pt x="5861" y="7215"/>
                </a:cubicBezTo>
                <a:cubicBezTo>
                  <a:pt x="5482" y="7215"/>
                  <a:pt x="5199" y="6900"/>
                  <a:pt x="5199" y="6522"/>
                </a:cubicBezTo>
                <a:lnTo>
                  <a:pt x="5199" y="6333"/>
                </a:lnTo>
                <a:cubicBezTo>
                  <a:pt x="5199" y="5577"/>
                  <a:pt x="5577" y="4852"/>
                  <a:pt x="6302" y="4316"/>
                </a:cubicBezTo>
                <a:cubicBezTo>
                  <a:pt x="6491" y="4190"/>
                  <a:pt x="6585" y="4001"/>
                  <a:pt x="6585" y="3781"/>
                </a:cubicBezTo>
                <a:cubicBezTo>
                  <a:pt x="6585" y="3371"/>
                  <a:pt x="6270" y="3119"/>
                  <a:pt x="5892" y="3119"/>
                </a:cubicBezTo>
                <a:cubicBezTo>
                  <a:pt x="5514" y="3119"/>
                  <a:pt x="5230" y="3434"/>
                  <a:pt x="5230" y="3781"/>
                </a:cubicBezTo>
                <a:cubicBezTo>
                  <a:pt x="5230" y="4159"/>
                  <a:pt x="4915" y="4442"/>
                  <a:pt x="4569" y="4442"/>
                </a:cubicBezTo>
                <a:cubicBezTo>
                  <a:pt x="4191" y="4442"/>
                  <a:pt x="3907" y="4127"/>
                  <a:pt x="3907" y="3781"/>
                </a:cubicBezTo>
                <a:cubicBezTo>
                  <a:pt x="3907" y="2647"/>
                  <a:pt x="4821" y="1733"/>
                  <a:pt x="5955" y="1733"/>
                </a:cubicBezTo>
                <a:close/>
                <a:moveTo>
                  <a:pt x="5829" y="8570"/>
                </a:moveTo>
                <a:cubicBezTo>
                  <a:pt x="6176" y="8570"/>
                  <a:pt x="6491" y="8885"/>
                  <a:pt x="6491" y="9263"/>
                </a:cubicBezTo>
                <a:cubicBezTo>
                  <a:pt x="6491" y="9641"/>
                  <a:pt x="6207" y="9924"/>
                  <a:pt x="5829" y="9924"/>
                </a:cubicBezTo>
                <a:cubicBezTo>
                  <a:pt x="5419" y="9924"/>
                  <a:pt x="5167" y="9609"/>
                  <a:pt x="5167" y="9263"/>
                </a:cubicBezTo>
                <a:cubicBezTo>
                  <a:pt x="5167" y="8853"/>
                  <a:pt x="5482" y="8570"/>
                  <a:pt x="5829" y="8570"/>
                </a:cubicBezTo>
                <a:close/>
                <a:moveTo>
                  <a:pt x="5829" y="0"/>
                </a:moveTo>
                <a:cubicBezTo>
                  <a:pt x="2647" y="0"/>
                  <a:pt x="1" y="2615"/>
                  <a:pt x="1" y="5829"/>
                </a:cubicBezTo>
                <a:cubicBezTo>
                  <a:pt x="1" y="9011"/>
                  <a:pt x="2647" y="11657"/>
                  <a:pt x="5829" y="11657"/>
                </a:cubicBezTo>
                <a:cubicBezTo>
                  <a:pt x="9011" y="11657"/>
                  <a:pt x="11657" y="9011"/>
                  <a:pt x="11657" y="5829"/>
                </a:cubicBezTo>
                <a:cubicBezTo>
                  <a:pt x="11657" y="2647"/>
                  <a:pt x="9011" y="0"/>
                  <a:pt x="5829" y="0"/>
                </a:cubicBezTo>
                <a:close/>
              </a:path>
            </a:pathLst>
          </a:custGeom>
          <a:solidFill>
            <a:srgbClr val="5B5E6B">
              <a:alpha val="65000"/>
            </a:srgbClr>
          </a:solidFill>
          <a:ln>
            <a:noFill/>
          </a:ln>
        </p:spPr>
        <p:txBody>
          <a:bodyPr spcFirstLastPara="1" wrap="square" lIns="121900" tIns="121900" rIns="121900" bIns="121900" anchor="ctr" anchorCtr="0">
            <a:noAutofit/>
          </a:bodyPr>
          <a:lstStyle/>
          <a:p>
            <a:endParaRPr sz="2400"/>
          </a:p>
        </p:txBody>
      </p:sp>
      <p:pic>
        <p:nvPicPr>
          <p:cNvPr id="45" name="Picture 44" descr="A grey sphere with black lines and dots&#10;&#10;Description automatically generated with low confidence">
            <a:extLst>
              <a:ext uri="{FF2B5EF4-FFF2-40B4-BE49-F238E27FC236}">
                <a16:creationId xmlns:a16="http://schemas.microsoft.com/office/drawing/2014/main" id="{A34A9F3D-BB6E-5747-D784-6EF1B0DA768B}"/>
              </a:ext>
            </a:extLst>
          </p:cNvPr>
          <p:cNvPicPr>
            <a:picLocks noChangeAspect="1"/>
          </p:cNvPicPr>
          <p:nvPr/>
        </p:nvPicPr>
        <p:blipFill>
          <a:blip r:embed="rId6">
            <a:alphaModFix amt="65000"/>
          </a:blip>
          <a:stretch>
            <a:fillRect/>
          </a:stretch>
        </p:blipFill>
        <p:spPr>
          <a:xfrm>
            <a:off x="5906175" y="1463139"/>
            <a:ext cx="663410" cy="663410"/>
          </a:xfrm>
          <a:prstGeom prst="rect">
            <a:avLst/>
          </a:prstGeom>
        </p:spPr>
      </p:pic>
      <p:grpSp>
        <p:nvGrpSpPr>
          <p:cNvPr id="46" name="Google Shape;6964;p87">
            <a:extLst>
              <a:ext uri="{FF2B5EF4-FFF2-40B4-BE49-F238E27FC236}">
                <a16:creationId xmlns:a16="http://schemas.microsoft.com/office/drawing/2014/main" id="{2A39F218-0EA3-11C3-7959-9256EE0E39DE}"/>
              </a:ext>
            </a:extLst>
          </p:cNvPr>
          <p:cNvGrpSpPr/>
          <p:nvPr/>
        </p:nvGrpSpPr>
        <p:grpSpPr>
          <a:xfrm>
            <a:off x="5934189" y="407548"/>
            <a:ext cx="562698" cy="562698"/>
            <a:chOff x="3271200" y="4992125"/>
            <a:chExt cx="481825" cy="481825"/>
          </a:xfrm>
          <a:solidFill>
            <a:srgbClr val="5B5E6B">
              <a:alpha val="65000"/>
            </a:srgbClr>
          </a:solidFill>
        </p:grpSpPr>
        <p:sp>
          <p:nvSpPr>
            <p:cNvPr id="47" name="Google Shape;6965;p87">
              <a:extLst>
                <a:ext uri="{FF2B5EF4-FFF2-40B4-BE49-F238E27FC236}">
                  <a16:creationId xmlns:a16="http://schemas.microsoft.com/office/drawing/2014/main" id="{9A406FD3-46AA-E021-1016-59DF7FDDBE2F}"/>
                </a:ext>
              </a:extLst>
            </p:cNvPr>
            <p:cNvSpPr/>
            <p:nvPr/>
          </p:nvSpPr>
          <p:spPr>
            <a:xfrm>
              <a:off x="3497950" y="5106025"/>
              <a:ext cx="28250" cy="28250"/>
            </a:xfrm>
            <a:custGeom>
              <a:avLst/>
              <a:gdLst/>
              <a:ahLst/>
              <a:cxnLst/>
              <a:rect l="l" t="t" r="r" b="b"/>
              <a:pathLst>
                <a:path w="1130" h="1130" extrusionOk="0">
                  <a:moveTo>
                    <a:pt x="566" y="1"/>
                  </a:moveTo>
                  <a:cubicBezTo>
                    <a:pt x="253" y="1"/>
                    <a:pt x="0" y="251"/>
                    <a:pt x="0" y="564"/>
                  </a:cubicBezTo>
                  <a:cubicBezTo>
                    <a:pt x="0" y="877"/>
                    <a:pt x="253" y="1130"/>
                    <a:pt x="566" y="1130"/>
                  </a:cubicBezTo>
                  <a:cubicBezTo>
                    <a:pt x="877" y="1130"/>
                    <a:pt x="1130" y="877"/>
                    <a:pt x="1130" y="564"/>
                  </a:cubicBezTo>
                  <a:cubicBezTo>
                    <a:pt x="1130" y="251"/>
                    <a:pt x="877" y="1"/>
                    <a:pt x="566" y="1"/>
                  </a:cubicBezTo>
                  <a:close/>
                </a:path>
              </a:pathLst>
            </a:custGeom>
            <a:grpFill/>
            <a:ln>
              <a:noFill/>
            </a:ln>
          </p:spPr>
          <p:txBody>
            <a:bodyPr spcFirstLastPara="1" wrap="square" lIns="121900" tIns="121900" rIns="121900" bIns="121900" anchor="ctr" anchorCtr="0">
              <a:noAutofit/>
            </a:bodyPr>
            <a:lstStyle/>
            <a:p>
              <a:endParaRPr sz="2400">
                <a:solidFill>
                  <a:srgbClr val="435D74"/>
                </a:solidFill>
              </a:endParaRPr>
            </a:p>
          </p:txBody>
        </p:sp>
        <p:sp>
          <p:nvSpPr>
            <p:cNvPr id="48" name="Google Shape;6966;p87">
              <a:extLst>
                <a:ext uri="{FF2B5EF4-FFF2-40B4-BE49-F238E27FC236}">
                  <a16:creationId xmlns:a16="http://schemas.microsoft.com/office/drawing/2014/main" id="{F866A748-BFB2-70D7-DDDA-2C9B5998C302}"/>
                </a:ext>
              </a:extLst>
            </p:cNvPr>
            <p:cNvSpPr/>
            <p:nvPr/>
          </p:nvSpPr>
          <p:spPr>
            <a:xfrm>
              <a:off x="3497950" y="5218950"/>
              <a:ext cx="28250" cy="141175"/>
            </a:xfrm>
            <a:custGeom>
              <a:avLst/>
              <a:gdLst/>
              <a:ahLst/>
              <a:cxnLst/>
              <a:rect l="l" t="t" r="r" b="b"/>
              <a:pathLst>
                <a:path w="1130" h="5647" extrusionOk="0">
                  <a:moveTo>
                    <a:pt x="0" y="0"/>
                  </a:moveTo>
                  <a:lnTo>
                    <a:pt x="0" y="5647"/>
                  </a:lnTo>
                  <a:lnTo>
                    <a:pt x="1130" y="5647"/>
                  </a:lnTo>
                  <a:lnTo>
                    <a:pt x="1130" y="0"/>
                  </a:lnTo>
                  <a:close/>
                </a:path>
              </a:pathLst>
            </a:custGeom>
            <a:grpFill/>
            <a:ln>
              <a:noFill/>
            </a:ln>
          </p:spPr>
          <p:txBody>
            <a:bodyPr spcFirstLastPara="1" wrap="square" lIns="121900" tIns="121900" rIns="121900" bIns="121900" anchor="ctr" anchorCtr="0">
              <a:noAutofit/>
            </a:bodyPr>
            <a:lstStyle/>
            <a:p>
              <a:endParaRPr sz="2400">
                <a:solidFill>
                  <a:srgbClr val="435D74"/>
                </a:solidFill>
              </a:endParaRPr>
            </a:p>
          </p:txBody>
        </p:sp>
        <p:sp>
          <p:nvSpPr>
            <p:cNvPr id="49" name="Google Shape;6967;p87">
              <a:extLst>
                <a:ext uri="{FF2B5EF4-FFF2-40B4-BE49-F238E27FC236}">
                  <a16:creationId xmlns:a16="http://schemas.microsoft.com/office/drawing/2014/main" id="{0638ADC8-B9AD-5C03-13C5-22CB1402EB6B}"/>
                </a:ext>
              </a:extLst>
            </p:cNvPr>
            <p:cNvSpPr/>
            <p:nvPr/>
          </p:nvSpPr>
          <p:spPr>
            <a:xfrm>
              <a:off x="3271200" y="4992125"/>
              <a:ext cx="481825" cy="481825"/>
            </a:xfrm>
            <a:custGeom>
              <a:avLst/>
              <a:gdLst/>
              <a:ahLst/>
              <a:cxnLst/>
              <a:rect l="l" t="t" r="r" b="b"/>
              <a:pathLst>
                <a:path w="19273" h="19273" extrusionOk="0">
                  <a:moveTo>
                    <a:pt x="9636" y="3427"/>
                  </a:moveTo>
                  <a:cubicBezTo>
                    <a:pt x="10320" y="3427"/>
                    <a:pt x="10937" y="3840"/>
                    <a:pt x="11199" y="4472"/>
                  </a:cubicBezTo>
                  <a:cubicBezTo>
                    <a:pt x="11461" y="5105"/>
                    <a:pt x="11317" y="5833"/>
                    <a:pt x="10832" y="6318"/>
                  </a:cubicBezTo>
                  <a:cubicBezTo>
                    <a:pt x="10508" y="6642"/>
                    <a:pt x="10074" y="6814"/>
                    <a:pt x="9634" y="6814"/>
                  </a:cubicBezTo>
                  <a:cubicBezTo>
                    <a:pt x="9415" y="6814"/>
                    <a:pt x="9195" y="6772"/>
                    <a:pt x="8986" y="6686"/>
                  </a:cubicBezTo>
                  <a:cubicBezTo>
                    <a:pt x="8354" y="6424"/>
                    <a:pt x="7941" y="5806"/>
                    <a:pt x="7941" y="5120"/>
                  </a:cubicBezTo>
                  <a:cubicBezTo>
                    <a:pt x="7941" y="4183"/>
                    <a:pt x="8700" y="3427"/>
                    <a:pt x="9636" y="3427"/>
                  </a:cubicBezTo>
                  <a:close/>
                  <a:moveTo>
                    <a:pt x="10766" y="7944"/>
                  </a:moveTo>
                  <a:cubicBezTo>
                    <a:pt x="11076" y="7944"/>
                    <a:pt x="11329" y="8194"/>
                    <a:pt x="11329" y="8507"/>
                  </a:cubicBezTo>
                  <a:lnTo>
                    <a:pt x="11329" y="14720"/>
                  </a:lnTo>
                  <a:lnTo>
                    <a:pt x="11895" y="14720"/>
                  </a:lnTo>
                  <a:cubicBezTo>
                    <a:pt x="12205" y="14720"/>
                    <a:pt x="12458" y="14969"/>
                    <a:pt x="12458" y="15283"/>
                  </a:cubicBezTo>
                  <a:cubicBezTo>
                    <a:pt x="12458" y="15596"/>
                    <a:pt x="12205" y="15849"/>
                    <a:pt x="11895" y="15849"/>
                  </a:cubicBezTo>
                  <a:lnTo>
                    <a:pt x="7378" y="15849"/>
                  </a:lnTo>
                  <a:cubicBezTo>
                    <a:pt x="7065" y="15849"/>
                    <a:pt x="6812" y="15596"/>
                    <a:pt x="6812" y="15283"/>
                  </a:cubicBezTo>
                  <a:cubicBezTo>
                    <a:pt x="6812" y="14969"/>
                    <a:pt x="7065" y="14720"/>
                    <a:pt x="7378" y="14720"/>
                  </a:cubicBezTo>
                  <a:lnTo>
                    <a:pt x="7941" y="14720"/>
                  </a:lnTo>
                  <a:lnTo>
                    <a:pt x="7941" y="9073"/>
                  </a:lnTo>
                  <a:lnTo>
                    <a:pt x="7378" y="9073"/>
                  </a:lnTo>
                  <a:cubicBezTo>
                    <a:pt x="7065" y="9073"/>
                    <a:pt x="6812" y="8821"/>
                    <a:pt x="6812" y="8507"/>
                  </a:cubicBezTo>
                  <a:cubicBezTo>
                    <a:pt x="6812" y="8194"/>
                    <a:pt x="7065" y="7944"/>
                    <a:pt x="7378" y="7944"/>
                  </a:cubicBezTo>
                  <a:close/>
                  <a:moveTo>
                    <a:pt x="1693" y="1"/>
                  </a:moveTo>
                  <a:cubicBezTo>
                    <a:pt x="756" y="1"/>
                    <a:pt x="0" y="759"/>
                    <a:pt x="0" y="1696"/>
                  </a:cubicBezTo>
                  <a:lnTo>
                    <a:pt x="0" y="17580"/>
                  </a:lnTo>
                  <a:cubicBezTo>
                    <a:pt x="0" y="18514"/>
                    <a:pt x="756" y="19273"/>
                    <a:pt x="1693" y="19273"/>
                  </a:cubicBezTo>
                  <a:lnTo>
                    <a:pt x="17577" y="19273"/>
                  </a:lnTo>
                  <a:cubicBezTo>
                    <a:pt x="18514" y="19273"/>
                    <a:pt x="19269" y="18514"/>
                    <a:pt x="19272" y="17580"/>
                  </a:cubicBezTo>
                  <a:lnTo>
                    <a:pt x="19272" y="1696"/>
                  </a:lnTo>
                  <a:cubicBezTo>
                    <a:pt x="19269" y="759"/>
                    <a:pt x="18514" y="1"/>
                    <a:pt x="17577" y="1"/>
                  </a:cubicBezTo>
                  <a:close/>
                </a:path>
              </a:pathLst>
            </a:custGeom>
            <a:grpFill/>
            <a:ln>
              <a:noFill/>
            </a:ln>
          </p:spPr>
          <p:txBody>
            <a:bodyPr spcFirstLastPara="1" wrap="square" lIns="121900" tIns="121900" rIns="121900" bIns="121900" anchor="ctr" anchorCtr="0">
              <a:noAutofit/>
            </a:bodyPr>
            <a:lstStyle/>
            <a:p>
              <a:endParaRPr sz="2400">
                <a:solidFill>
                  <a:srgbClr val="435D74"/>
                </a:solidFill>
              </a:endParaRPr>
            </a:p>
          </p:txBody>
        </p:sp>
      </p:grpSp>
      <p:grpSp>
        <p:nvGrpSpPr>
          <p:cNvPr id="50" name="Google Shape;6708;p87">
            <a:extLst>
              <a:ext uri="{FF2B5EF4-FFF2-40B4-BE49-F238E27FC236}">
                <a16:creationId xmlns:a16="http://schemas.microsoft.com/office/drawing/2014/main" id="{CF6EE3D1-CE35-4CD9-EF37-F78F6E013937}"/>
              </a:ext>
            </a:extLst>
          </p:cNvPr>
          <p:cNvGrpSpPr/>
          <p:nvPr/>
        </p:nvGrpSpPr>
        <p:grpSpPr>
          <a:xfrm>
            <a:off x="5948219" y="2599187"/>
            <a:ext cx="578853" cy="573262"/>
            <a:chOff x="5049725" y="1435050"/>
            <a:chExt cx="486550" cy="481850"/>
          </a:xfrm>
          <a:solidFill>
            <a:srgbClr val="5B5E6B">
              <a:alpha val="65000"/>
            </a:srgbClr>
          </a:solidFill>
        </p:grpSpPr>
        <p:sp>
          <p:nvSpPr>
            <p:cNvPr id="51" name="Google Shape;6709;p87">
              <a:extLst>
                <a:ext uri="{FF2B5EF4-FFF2-40B4-BE49-F238E27FC236}">
                  <a16:creationId xmlns:a16="http://schemas.microsoft.com/office/drawing/2014/main" id="{487C20C8-A720-A304-788E-B3EE927A9C5C}"/>
                </a:ext>
              </a:extLst>
            </p:cNvPr>
            <p:cNvSpPr/>
            <p:nvPr/>
          </p:nvSpPr>
          <p:spPr>
            <a:xfrm>
              <a:off x="5136300" y="1519775"/>
              <a:ext cx="310550" cy="310550"/>
            </a:xfrm>
            <a:custGeom>
              <a:avLst/>
              <a:gdLst/>
              <a:ahLst/>
              <a:cxnLst/>
              <a:rect l="l" t="t" r="r" b="b"/>
              <a:pathLst>
                <a:path w="12422" h="12422" extrusionOk="0">
                  <a:moveTo>
                    <a:pt x="6209" y="1"/>
                  </a:moveTo>
                  <a:cubicBezTo>
                    <a:pt x="2786" y="1"/>
                    <a:pt x="0" y="2786"/>
                    <a:pt x="0" y="6213"/>
                  </a:cubicBezTo>
                  <a:cubicBezTo>
                    <a:pt x="0" y="9637"/>
                    <a:pt x="2786" y="12422"/>
                    <a:pt x="6209" y="12422"/>
                  </a:cubicBezTo>
                  <a:cubicBezTo>
                    <a:pt x="9636" y="12422"/>
                    <a:pt x="12422" y="9637"/>
                    <a:pt x="12422" y="6213"/>
                  </a:cubicBezTo>
                  <a:cubicBezTo>
                    <a:pt x="12422" y="5219"/>
                    <a:pt x="12160" y="4258"/>
                    <a:pt x="11711" y="3388"/>
                  </a:cubicBezTo>
                  <a:lnTo>
                    <a:pt x="11428" y="3388"/>
                  </a:lnTo>
                  <a:lnTo>
                    <a:pt x="10780" y="4036"/>
                  </a:lnTo>
                  <a:cubicBezTo>
                    <a:pt x="11112" y="4713"/>
                    <a:pt x="11286" y="5457"/>
                    <a:pt x="11292" y="6213"/>
                  </a:cubicBezTo>
                  <a:cubicBezTo>
                    <a:pt x="11292" y="9013"/>
                    <a:pt x="9010" y="11293"/>
                    <a:pt x="6209" y="11293"/>
                  </a:cubicBezTo>
                  <a:cubicBezTo>
                    <a:pt x="3409" y="11293"/>
                    <a:pt x="1129" y="9013"/>
                    <a:pt x="1129" y="6213"/>
                  </a:cubicBezTo>
                  <a:cubicBezTo>
                    <a:pt x="1129" y="3409"/>
                    <a:pt x="3409" y="1130"/>
                    <a:pt x="6209" y="1130"/>
                  </a:cubicBezTo>
                  <a:cubicBezTo>
                    <a:pt x="6965" y="1133"/>
                    <a:pt x="7709" y="1307"/>
                    <a:pt x="8387" y="1639"/>
                  </a:cubicBezTo>
                  <a:lnTo>
                    <a:pt x="9034" y="994"/>
                  </a:lnTo>
                  <a:lnTo>
                    <a:pt x="9034" y="708"/>
                  </a:lnTo>
                  <a:cubicBezTo>
                    <a:pt x="8164" y="260"/>
                    <a:pt x="7203" y="1"/>
                    <a:pt x="6209" y="1"/>
                  </a:cubicBezTo>
                  <a:close/>
                </a:path>
              </a:pathLst>
            </a:custGeom>
            <a:grpFill/>
            <a:ln>
              <a:noFill/>
            </a:ln>
          </p:spPr>
          <p:txBody>
            <a:bodyPr spcFirstLastPara="1" wrap="square" lIns="121900" tIns="121900" rIns="121900" bIns="121900" anchor="ctr" anchorCtr="0">
              <a:noAutofit/>
            </a:bodyPr>
            <a:lstStyle/>
            <a:p>
              <a:endParaRPr sz="2400">
                <a:solidFill>
                  <a:srgbClr val="435D74"/>
                </a:solidFill>
              </a:endParaRPr>
            </a:p>
          </p:txBody>
        </p:sp>
        <p:sp>
          <p:nvSpPr>
            <p:cNvPr id="52" name="Google Shape;6710;p87">
              <a:extLst>
                <a:ext uri="{FF2B5EF4-FFF2-40B4-BE49-F238E27FC236}">
                  <a16:creationId xmlns:a16="http://schemas.microsoft.com/office/drawing/2014/main" id="{B536B639-0882-1E84-9D0F-496AB0AECCDE}"/>
                </a:ext>
              </a:extLst>
            </p:cNvPr>
            <p:cNvSpPr/>
            <p:nvPr/>
          </p:nvSpPr>
          <p:spPr>
            <a:xfrm>
              <a:off x="5184925" y="1576250"/>
              <a:ext cx="205475" cy="197625"/>
            </a:xfrm>
            <a:custGeom>
              <a:avLst/>
              <a:gdLst/>
              <a:ahLst/>
              <a:cxnLst/>
              <a:rect l="l" t="t" r="r" b="b"/>
              <a:pathLst>
                <a:path w="8219" h="7905" extrusionOk="0">
                  <a:moveTo>
                    <a:pt x="4264" y="0"/>
                  </a:moveTo>
                  <a:cubicBezTo>
                    <a:pt x="2665" y="0"/>
                    <a:pt x="1226" y="964"/>
                    <a:pt x="612" y="2439"/>
                  </a:cubicBezTo>
                  <a:cubicBezTo>
                    <a:pt x="0" y="3918"/>
                    <a:pt x="341" y="5616"/>
                    <a:pt x="1470" y="6748"/>
                  </a:cubicBezTo>
                  <a:cubicBezTo>
                    <a:pt x="2225" y="7503"/>
                    <a:pt x="3236" y="7904"/>
                    <a:pt x="4264" y="7904"/>
                  </a:cubicBezTo>
                  <a:cubicBezTo>
                    <a:pt x="4774" y="7904"/>
                    <a:pt x="5287" y="7806"/>
                    <a:pt x="5776" y="7603"/>
                  </a:cubicBezTo>
                  <a:cubicBezTo>
                    <a:pt x="7255" y="6992"/>
                    <a:pt x="8218" y="5550"/>
                    <a:pt x="8218" y="3954"/>
                  </a:cubicBezTo>
                  <a:cubicBezTo>
                    <a:pt x="8212" y="3502"/>
                    <a:pt x="8131" y="3059"/>
                    <a:pt x="7974" y="2638"/>
                  </a:cubicBezTo>
                  <a:lnTo>
                    <a:pt x="7050" y="3565"/>
                  </a:lnTo>
                  <a:cubicBezTo>
                    <a:pt x="7071" y="3692"/>
                    <a:pt x="7083" y="3821"/>
                    <a:pt x="7089" y="3954"/>
                  </a:cubicBezTo>
                  <a:cubicBezTo>
                    <a:pt x="7089" y="5095"/>
                    <a:pt x="6399" y="6125"/>
                    <a:pt x="5345" y="6562"/>
                  </a:cubicBezTo>
                  <a:cubicBezTo>
                    <a:pt x="4996" y="6706"/>
                    <a:pt x="4629" y="6776"/>
                    <a:pt x="4265" y="6776"/>
                  </a:cubicBezTo>
                  <a:cubicBezTo>
                    <a:pt x="3530" y="6776"/>
                    <a:pt x="2808" y="6489"/>
                    <a:pt x="2268" y="5947"/>
                  </a:cubicBezTo>
                  <a:cubicBezTo>
                    <a:pt x="1461" y="5140"/>
                    <a:pt x="1220" y="3927"/>
                    <a:pt x="1657" y="2873"/>
                  </a:cubicBezTo>
                  <a:cubicBezTo>
                    <a:pt x="2093" y="1816"/>
                    <a:pt x="3123" y="1129"/>
                    <a:pt x="4264" y="1129"/>
                  </a:cubicBezTo>
                  <a:cubicBezTo>
                    <a:pt x="4394" y="1132"/>
                    <a:pt x="4523" y="1144"/>
                    <a:pt x="4653" y="1168"/>
                  </a:cubicBezTo>
                  <a:lnTo>
                    <a:pt x="5580" y="241"/>
                  </a:lnTo>
                  <a:cubicBezTo>
                    <a:pt x="5159" y="84"/>
                    <a:pt x="4713" y="3"/>
                    <a:pt x="4264" y="0"/>
                  </a:cubicBezTo>
                  <a:close/>
                </a:path>
              </a:pathLst>
            </a:custGeom>
            <a:grpFill/>
            <a:ln>
              <a:noFill/>
            </a:ln>
          </p:spPr>
          <p:txBody>
            <a:bodyPr spcFirstLastPara="1" wrap="square" lIns="121900" tIns="121900" rIns="121900" bIns="121900" anchor="ctr" anchorCtr="0">
              <a:noAutofit/>
            </a:bodyPr>
            <a:lstStyle/>
            <a:p>
              <a:endParaRPr sz="2400">
                <a:solidFill>
                  <a:srgbClr val="435D74"/>
                </a:solidFill>
              </a:endParaRPr>
            </a:p>
          </p:txBody>
        </p:sp>
        <p:sp>
          <p:nvSpPr>
            <p:cNvPr id="53" name="Google Shape;6711;p87">
              <a:extLst>
                <a:ext uri="{FF2B5EF4-FFF2-40B4-BE49-F238E27FC236}">
                  <a16:creationId xmlns:a16="http://schemas.microsoft.com/office/drawing/2014/main" id="{7E6B44E5-DFB9-B0F4-AF1D-C4C8F99F0871}"/>
                </a:ext>
              </a:extLst>
            </p:cNvPr>
            <p:cNvSpPr/>
            <p:nvPr/>
          </p:nvSpPr>
          <p:spPr>
            <a:xfrm>
              <a:off x="5049725" y="1435075"/>
              <a:ext cx="481825" cy="481825"/>
            </a:xfrm>
            <a:custGeom>
              <a:avLst/>
              <a:gdLst/>
              <a:ahLst/>
              <a:cxnLst/>
              <a:rect l="l" t="t" r="r" b="b"/>
              <a:pathLst>
                <a:path w="19273" h="19273" extrusionOk="0">
                  <a:moveTo>
                    <a:pt x="9672" y="1"/>
                  </a:moveTo>
                  <a:cubicBezTo>
                    <a:pt x="4379" y="1"/>
                    <a:pt x="0" y="4307"/>
                    <a:pt x="0" y="9601"/>
                  </a:cubicBezTo>
                  <a:cubicBezTo>
                    <a:pt x="0" y="14892"/>
                    <a:pt x="4379" y="19273"/>
                    <a:pt x="9672" y="19273"/>
                  </a:cubicBezTo>
                  <a:cubicBezTo>
                    <a:pt x="14966" y="19273"/>
                    <a:pt x="19272" y="14892"/>
                    <a:pt x="19272" y="9601"/>
                  </a:cubicBezTo>
                  <a:cubicBezTo>
                    <a:pt x="19269" y="8204"/>
                    <a:pt x="18962" y="6821"/>
                    <a:pt x="18369" y="5557"/>
                  </a:cubicBezTo>
                  <a:lnTo>
                    <a:pt x="17646" y="6279"/>
                  </a:lnTo>
                  <a:cubicBezTo>
                    <a:pt x="17327" y="6599"/>
                    <a:pt x="16896" y="6776"/>
                    <a:pt x="16448" y="6776"/>
                  </a:cubicBezTo>
                  <a:lnTo>
                    <a:pt x="16430" y="6776"/>
                  </a:lnTo>
                  <a:cubicBezTo>
                    <a:pt x="16809" y="7671"/>
                    <a:pt x="17008" y="8628"/>
                    <a:pt x="17014" y="9601"/>
                  </a:cubicBezTo>
                  <a:cubicBezTo>
                    <a:pt x="17014" y="13648"/>
                    <a:pt x="13720" y="16939"/>
                    <a:pt x="9672" y="16939"/>
                  </a:cubicBezTo>
                  <a:cubicBezTo>
                    <a:pt x="5625" y="16939"/>
                    <a:pt x="2334" y="13648"/>
                    <a:pt x="2334" y="9601"/>
                  </a:cubicBezTo>
                  <a:cubicBezTo>
                    <a:pt x="2334" y="5554"/>
                    <a:pt x="5625" y="2259"/>
                    <a:pt x="9672" y="2259"/>
                  </a:cubicBezTo>
                  <a:cubicBezTo>
                    <a:pt x="10642" y="2265"/>
                    <a:pt x="11603" y="2464"/>
                    <a:pt x="12497" y="2844"/>
                  </a:cubicBezTo>
                  <a:lnTo>
                    <a:pt x="12497" y="2825"/>
                  </a:lnTo>
                  <a:cubicBezTo>
                    <a:pt x="12494" y="2374"/>
                    <a:pt x="12672" y="1943"/>
                    <a:pt x="12991" y="1627"/>
                  </a:cubicBezTo>
                  <a:lnTo>
                    <a:pt x="13713" y="904"/>
                  </a:lnTo>
                  <a:cubicBezTo>
                    <a:pt x="12449" y="311"/>
                    <a:pt x="11070" y="4"/>
                    <a:pt x="9672" y="1"/>
                  </a:cubicBezTo>
                  <a:close/>
                </a:path>
              </a:pathLst>
            </a:custGeom>
            <a:grpFill/>
            <a:ln>
              <a:noFill/>
            </a:ln>
          </p:spPr>
          <p:txBody>
            <a:bodyPr spcFirstLastPara="1" wrap="square" lIns="121900" tIns="121900" rIns="121900" bIns="121900" anchor="ctr" anchorCtr="0">
              <a:noAutofit/>
            </a:bodyPr>
            <a:lstStyle/>
            <a:p>
              <a:endParaRPr sz="2400">
                <a:solidFill>
                  <a:srgbClr val="435D74"/>
                </a:solidFill>
              </a:endParaRPr>
            </a:p>
          </p:txBody>
        </p:sp>
        <p:sp>
          <p:nvSpPr>
            <p:cNvPr id="54" name="Google Shape;6712;p87">
              <a:extLst>
                <a:ext uri="{FF2B5EF4-FFF2-40B4-BE49-F238E27FC236}">
                  <a16:creationId xmlns:a16="http://schemas.microsoft.com/office/drawing/2014/main" id="{F0CC88B4-C7B8-FA94-5E72-7D479C3808F3}"/>
                </a:ext>
              </a:extLst>
            </p:cNvPr>
            <p:cNvSpPr/>
            <p:nvPr/>
          </p:nvSpPr>
          <p:spPr>
            <a:xfrm>
              <a:off x="5245825" y="1435050"/>
              <a:ext cx="290450" cy="282350"/>
            </a:xfrm>
            <a:custGeom>
              <a:avLst/>
              <a:gdLst/>
              <a:ahLst/>
              <a:cxnLst/>
              <a:rect l="l" t="t" r="r" b="b"/>
              <a:pathLst>
                <a:path w="11618" h="11294" extrusionOk="0">
                  <a:moveTo>
                    <a:pt x="8601" y="1"/>
                  </a:moveTo>
                  <a:cubicBezTo>
                    <a:pt x="8461" y="1"/>
                    <a:pt x="8319" y="52"/>
                    <a:pt x="8203" y="168"/>
                  </a:cubicBezTo>
                  <a:lnTo>
                    <a:pt x="5945" y="2426"/>
                  </a:lnTo>
                  <a:cubicBezTo>
                    <a:pt x="5839" y="2531"/>
                    <a:pt x="5779" y="2676"/>
                    <a:pt x="5782" y="2826"/>
                  </a:cubicBezTo>
                  <a:lnTo>
                    <a:pt x="5782" y="4850"/>
                  </a:lnTo>
                  <a:lnTo>
                    <a:pt x="2554" y="8075"/>
                  </a:lnTo>
                  <a:cubicBezTo>
                    <a:pt x="2328" y="7967"/>
                    <a:pt x="2081" y="7906"/>
                    <a:pt x="1828" y="7906"/>
                  </a:cubicBezTo>
                  <a:cubicBezTo>
                    <a:pt x="1142" y="7906"/>
                    <a:pt x="525" y="8319"/>
                    <a:pt x="263" y="8951"/>
                  </a:cubicBezTo>
                  <a:cubicBezTo>
                    <a:pt x="1" y="9584"/>
                    <a:pt x="145" y="10312"/>
                    <a:pt x="630" y="10797"/>
                  </a:cubicBezTo>
                  <a:cubicBezTo>
                    <a:pt x="954" y="11122"/>
                    <a:pt x="1388" y="11294"/>
                    <a:pt x="1828" y="11294"/>
                  </a:cubicBezTo>
                  <a:cubicBezTo>
                    <a:pt x="2046" y="11294"/>
                    <a:pt x="2266" y="11251"/>
                    <a:pt x="2476" y="11165"/>
                  </a:cubicBezTo>
                  <a:cubicBezTo>
                    <a:pt x="3108" y="10903"/>
                    <a:pt x="3524" y="10285"/>
                    <a:pt x="3524" y="9602"/>
                  </a:cubicBezTo>
                  <a:cubicBezTo>
                    <a:pt x="3521" y="9349"/>
                    <a:pt x="3463" y="9102"/>
                    <a:pt x="3352" y="8876"/>
                  </a:cubicBezTo>
                  <a:lnTo>
                    <a:pt x="6580" y="5648"/>
                  </a:lnTo>
                  <a:lnTo>
                    <a:pt x="8604" y="5648"/>
                  </a:lnTo>
                  <a:cubicBezTo>
                    <a:pt x="8754" y="5648"/>
                    <a:pt x="8896" y="5588"/>
                    <a:pt x="9004" y="5482"/>
                  </a:cubicBezTo>
                  <a:lnTo>
                    <a:pt x="11263" y="3224"/>
                  </a:lnTo>
                  <a:cubicBezTo>
                    <a:pt x="11618" y="2869"/>
                    <a:pt x="11365" y="2260"/>
                    <a:pt x="10862" y="2260"/>
                  </a:cubicBezTo>
                  <a:lnTo>
                    <a:pt x="9170" y="2260"/>
                  </a:lnTo>
                  <a:lnTo>
                    <a:pt x="9170" y="568"/>
                  </a:lnTo>
                  <a:cubicBezTo>
                    <a:pt x="9170" y="226"/>
                    <a:pt x="8892" y="1"/>
                    <a:pt x="8601" y="1"/>
                  </a:cubicBezTo>
                  <a:close/>
                </a:path>
              </a:pathLst>
            </a:custGeom>
            <a:grpFill/>
            <a:ln>
              <a:noFill/>
            </a:ln>
          </p:spPr>
          <p:txBody>
            <a:bodyPr spcFirstLastPara="1" wrap="square" lIns="121900" tIns="121900" rIns="121900" bIns="121900" anchor="ctr" anchorCtr="0">
              <a:noAutofit/>
            </a:bodyPr>
            <a:lstStyle/>
            <a:p>
              <a:endParaRPr sz="2400">
                <a:solidFill>
                  <a:srgbClr val="435D74"/>
                </a:solidFill>
              </a:endParaRPr>
            </a:p>
          </p:txBody>
        </p:sp>
      </p:grpSp>
    </p:spTree>
    <p:extLst>
      <p:ext uri="{BB962C8B-B14F-4D97-AF65-F5344CB8AC3E}">
        <p14:creationId xmlns:p14="http://schemas.microsoft.com/office/powerpoint/2010/main" val="40440412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logo on a black background&#10;&#10;Description automatically generated with medium confidence">
            <a:extLst>
              <a:ext uri="{FF2B5EF4-FFF2-40B4-BE49-F238E27FC236}">
                <a16:creationId xmlns:a16="http://schemas.microsoft.com/office/drawing/2014/main" id="{ADF77080-4C3B-695B-0AFF-104A8124B074}"/>
              </a:ext>
            </a:extLst>
          </p:cNvPr>
          <p:cNvPicPr>
            <a:picLocks noChangeAspect="1"/>
          </p:cNvPicPr>
          <p:nvPr/>
        </p:nvPicPr>
        <p:blipFill>
          <a:blip r:embed="rId3">
            <a:alphaModFix amt="25000"/>
          </a:blip>
          <a:stretch>
            <a:fillRect/>
          </a:stretch>
        </p:blipFill>
        <p:spPr>
          <a:xfrm>
            <a:off x="1046674" y="2208622"/>
            <a:ext cx="3013697" cy="2761052"/>
          </a:xfrm>
          <a:prstGeom prst="rect">
            <a:avLst/>
          </a:prstGeom>
        </p:spPr>
      </p:pic>
      <p:sp>
        <p:nvSpPr>
          <p:cNvPr id="3" name="Content Placeholder 2">
            <a:extLst>
              <a:ext uri="{FF2B5EF4-FFF2-40B4-BE49-F238E27FC236}">
                <a16:creationId xmlns:a16="http://schemas.microsoft.com/office/drawing/2014/main" id="{9A832F68-8EB8-DE08-3601-C84AF1C4BF3D}"/>
              </a:ext>
            </a:extLst>
          </p:cNvPr>
          <p:cNvSpPr txBox="1">
            <a:spLocks/>
          </p:cNvSpPr>
          <p:nvPr/>
        </p:nvSpPr>
        <p:spPr>
          <a:xfrm>
            <a:off x="5569293" y="338047"/>
            <a:ext cx="6720677" cy="60409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Franklin Gothic Medium Cond" panose="020B06060304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Franklin Gothic Medium Cond" panose="020B06060304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Franklin Gothic Medium Cond" panose="020B06060304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1800"/>
              </a:spcBef>
              <a:spcAft>
                <a:spcPts val="600"/>
              </a:spcAft>
              <a:buNone/>
            </a:pPr>
            <a:r>
              <a:rPr lang="en-US" sz="4000" dirty="0">
                <a:solidFill>
                  <a:srgbClr val="0070C0"/>
                </a:solidFill>
                <a:ea typeface="Calibri" panose="020F0502020204030204" pitchFamily="34" charset="0"/>
                <a:cs typeface="Times New Roman" panose="02020603050405020304" pitchFamily="18" charset="0"/>
              </a:rPr>
              <a:t>Virtual Service Basics </a:t>
            </a:r>
            <a:br>
              <a:rPr lang="en-US" sz="4000" dirty="0">
                <a:solidFill>
                  <a:srgbClr val="0070C0"/>
                </a:solidFill>
                <a:ea typeface="Calibri" panose="020F0502020204030204" pitchFamily="34" charset="0"/>
                <a:cs typeface="Times New Roman" panose="02020603050405020304" pitchFamily="18" charset="0"/>
              </a:rPr>
            </a:br>
            <a:r>
              <a:rPr lang="en-US" sz="3000" dirty="0">
                <a:solidFill>
                  <a:srgbClr val="0070C0"/>
                </a:solidFill>
                <a:ea typeface="Calibri" panose="020F0502020204030204" pitchFamily="34" charset="0"/>
                <a:cs typeface="Times New Roman" panose="02020603050405020304" pitchFamily="18" charset="0"/>
              </a:rPr>
              <a:t>(including virtual service meetings, virtual meetings and areas participating in the service system, virtual workshops and trainings, etc.) </a:t>
            </a:r>
          </a:p>
          <a:p>
            <a:pPr marL="0" indent="0">
              <a:lnSpc>
                <a:spcPts val="3000"/>
              </a:lnSpc>
              <a:spcBef>
                <a:spcPts val="1800"/>
              </a:spcBef>
              <a:spcAft>
                <a:spcPts val="600"/>
              </a:spcAft>
              <a:buNone/>
            </a:pPr>
            <a:r>
              <a:rPr lang="en-US" sz="4000" dirty="0">
                <a:solidFill>
                  <a:srgbClr val="0070C0"/>
                </a:solidFill>
                <a:ea typeface="Calibri" panose="020F0502020204030204" pitchFamily="34" charset="0"/>
                <a:cs typeface="Times New Roman" panose="02020603050405020304" pitchFamily="18" charset="0"/>
              </a:rPr>
              <a:t>PR video </a:t>
            </a:r>
            <a:br>
              <a:rPr lang="en-US" sz="4000" dirty="0">
                <a:solidFill>
                  <a:srgbClr val="0070C0"/>
                </a:solidFill>
                <a:ea typeface="Calibri" panose="020F0502020204030204" pitchFamily="34" charset="0"/>
                <a:cs typeface="Times New Roman" panose="02020603050405020304" pitchFamily="18" charset="0"/>
              </a:rPr>
            </a:br>
            <a:r>
              <a:rPr lang="en-US" sz="3000" dirty="0">
                <a:solidFill>
                  <a:srgbClr val="0070C0"/>
                </a:solidFill>
                <a:cs typeface="Times New Roman" panose="02020603050405020304" pitchFamily="18" charset="0"/>
              </a:rPr>
              <a:t>(explaining what NA is, how it works, and how to contact us) </a:t>
            </a:r>
          </a:p>
          <a:p>
            <a:pPr marL="0" indent="0">
              <a:lnSpc>
                <a:spcPts val="4000"/>
              </a:lnSpc>
              <a:spcBef>
                <a:spcPts val="1800"/>
              </a:spcBef>
              <a:spcAft>
                <a:spcPts val="600"/>
              </a:spcAft>
              <a:buNone/>
            </a:pPr>
            <a:r>
              <a:rPr lang="en-US" sz="4000" dirty="0">
                <a:solidFill>
                  <a:srgbClr val="0070C0"/>
                </a:solidFill>
                <a:ea typeface="Calibri" panose="020F0502020204030204" pitchFamily="34" charset="0"/>
                <a:cs typeface="Times New Roman" panose="02020603050405020304" pitchFamily="18" charset="0"/>
              </a:rPr>
              <a:t>Revise and update H&amp;I Basics</a:t>
            </a:r>
          </a:p>
          <a:p>
            <a:pPr marL="0" indent="0">
              <a:lnSpc>
                <a:spcPts val="3500"/>
              </a:lnSpc>
              <a:spcBef>
                <a:spcPts val="1800"/>
              </a:spcBef>
              <a:spcAft>
                <a:spcPts val="600"/>
              </a:spcAft>
              <a:buNone/>
            </a:pPr>
            <a:r>
              <a:rPr lang="en-US" sz="4000" dirty="0">
                <a:solidFill>
                  <a:srgbClr val="0070C0"/>
                </a:solidFill>
                <a:ea typeface="Calibri" panose="020F0502020204030204" pitchFamily="34" charset="0"/>
                <a:cs typeface="Times New Roman" panose="02020603050405020304" pitchFamily="18" charset="0"/>
              </a:rPr>
              <a:t>Revise and update the service pamphlet Group Business Meetings</a:t>
            </a:r>
          </a:p>
          <a:p>
            <a:pPr marL="0" indent="0">
              <a:lnSpc>
                <a:spcPts val="3000"/>
              </a:lnSpc>
              <a:spcBef>
                <a:spcPts val="0"/>
              </a:spcBef>
              <a:spcAft>
                <a:spcPts val="600"/>
              </a:spcAft>
              <a:buNone/>
            </a:pPr>
            <a:r>
              <a:rPr lang="en-US" sz="3000" dirty="0">
                <a:solidFill>
                  <a:srgbClr val="0070C0"/>
                </a:solidFill>
                <a:ea typeface="Calibri" panose="020F0502020204030204" pitchFamily="34" charset="0"/>
                <a:cs typeface="Times New Roman" panose="02020603050405020304" pitchFamily="18" charset="0"/>
              </a:rPr>
              <a:t>(with a section on using a CBDM process and the concept of delegation)</a:t>
            </a:r>
          </a:p>
          <a:p>
            <a:pPr marL="0" indent="0">
              <a:lnSpc>
                <a:spcPts val="3500"/>
              </a:lnSpc>
              <a:spcBef>
                <a:spcPts val="1800"/>
              </a:spcBef>
              <a:spcAft>
                <a:spcPts val="600"/>
              </a:spcAft>
              <a:buNone/>
            </a:pPr>
            <a:endParaRPr lang="en-US" sz="4000" dirty="0">
              <a:solidFill>
                <a:srgbClr val="D3684C"/>
              </a:solidFill>
              <a:ea typeface="Calibri" panose="020F0502020204030204" pitchFamily="34" charset="0"/>
              <a:cs typeface="Times New Roman" panose="02020603050405020304" pitchFamily="18" charset="0"/>
            </a:endParaRPr>
          </a:p>
        </p:txBody>
      </p:sp>
      <p:pic>
        <p:nvPicPr>
          <p:cNvPr id="7" name="Picture 6" descr="A picture containing screenshot&#10;&#10;Description automatically generated">
            <a:extLst>
              <a:ext uri="{FF2B5EF4-FFF2-40B4-BE49-F238E27FC236}">
                <a16:creationId xmlns:a16="http://schemas.microsoft.com/office/drawing/2014/main" id="{72A79B94-3F3C-BFFB-0223-9BD52CB8CBB1}"/>
              </a:ext>
            </a:extLst>
          </p:cNvPr>
          <p:cNvPicPr>
            <a:picLocks noChangeAspect="1"/>
          </p:cNvPicPr>
          <p:nvPr/>
        </p:nvPicPr>
        <p:blipFill>
          <a:blip r:embed="rId4">
            <a:duotone>
              <a:prstClr val="black"/>
              <a:schemeClr val="accent5">
                <a:tint val="45000"/>
                <a:satMod val="400000"/>
              </a:schemeClr>
            </a:duotone>
          </a:blip>
          <a:stretch>
            <a:fillRect/>
          </a:stretch>
        </p:blipFill>
        <p:spPr>
          <a:xfrm>
            <a:off x="4794594" y="266867"/>
            <a:ext cx="774700" cy="520700"/>
          </a:xfrm>
          <a:prstGeom prst="rect">
            <a:avLst/>
          </a:prstGeom>
        </p:spPr>
      </p:pic>
      <p:sp>
        <p:nvSpPr>
          <p:cNvPr id="8" name="Title 1">
            <a:extLst>
              <a:ext uri="{FF2B5EF4-FFF2-40B4-BE49-F238E27FC236}">
                <a16:creationId xmlns:a16="http://schemas.microsoft.com/office/drawing/2014/main" id="{1F03C467-B3A5-49F5-B427-BA81A1FF8A9B}"/>
              </a:ext>
            </a:extLst>
          </p:cNvPr>
          <p:cNvSpPr txBox="1">
            <a:spLocks/>
          </p:cNvSpPr>
          <p:nvPr/>
        </p:nvSpPr>
        <p:spPr>
          <a:xfrm>
            <a:off x="1168746" y="2713481"/>
            <a:ext cx="2775856" cy="1713910"/>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Franklin Gothic Heavy" panose="020B0603020102020204" pitchFamily="34" charset="0"/>
                <a:ea typeface="+mj-ea"/>
                <a:cs typeface="+mj-cs"/>
              </a:defRPr>
            </a:lvl1pPr>
          </a:lstStyle>
          <a:p>
            <a:pPr algn="ctr"/>
            <a:r>
              <a:rPr lang="en-US" sz="5000" dirty="0">
                <a:solidFill>
                  <a:srgbClr val="5B5E6B"/>
                </a:solidFill>
                <a:latin typeface="Franklin Gothic Demi Cond" panose="020B0603020102020204" pitchFamily="34" charset="0"/>
              </a:rPr>
              <a:t>Service Material</a:t>
            </a:r>
          </a:p>
        </p:txBody>
      </p:sp>
      <p:pic>
        <p:nvPicPr>
          <p:cNvPr id="9" name="Picture 8" descr="A picture containing screenshot&#10;&#10;Description automatically generated">
            <a:extLst>
              <a:ext uri="{FF2B5EF4-FFF2-40B4-BE49-F238E27FC236}">
                <a16:creationId xmlns:a16="http://schemas.microsoft.com/office/drawing/2014/main" id="{D5C2C0D0-DE69-4737-249C-95AF0932168B}"/>
              </a:ext>
            </a:extLst>
          </p:cNvPr>
          <p:cNvPicPr>
            <a:picLocks noChangeAspect="1"/>
          </p:cNvPicPr>
          <p:nvPr/>
        </p:nvPicPr>
        <p:blipFill>
          <a:blip r:embed="rId4">
            <a:duotone>
              <a:prstClr val="black"/>
              <a:schemeClr val="accent5">
                <a:tint val="45000"/>
                <a:satMod val="400000"/>
              </a:schemeClr>
            </a:duotone>
          </a:blip>
          <a:stretch>
            <a:fillRect/>
          </a:stretch>
        </p:blipFill>
        <p:spPr>
          <a:xfrm>
            <a:off x="4794594" y="2082109"/>
            <a:ext cx="774700" cy="520700"/>
          </a:xfrm>
          <a:prstGeom prst="rect">
            <a:avLst/>
          </a:prstGeom>
        </p:spPr>
      </p:pic>
      <p:pic>
        <p:nvPicPr>
          <p:cNvPr id="10" name="Picture 9" descr="A picture containing screenshot&#10;&#10;Description automatically generated">
            <a:extLst>
              <a:ext uri="{FF2B5EF4-FFF2-40B4-BE49-F238E27FC236}">
                <a16:creationId xmlns:a16="http://schemas.microsoft.com/office/drawing/2014/main" id="{E0E1CBD1-A171-568E-FFC0-6A4E828F19AE}"/>
              </a:ext>
            </a:extLst>
          </p:cNvPr>
          <p:cNvPicPr>
            <a:picLocks noChangeAspect="1"/>
          </p:cNvPicPr>
          <p:nvPr/>
        </p:nvPicPr>
        <p:blipFill>
          <a:blip r:embed="rId4">
            <a:duotone>
              <a:prstClr val="black"/>
              <a:schemeClr val="accent5">
                <a:tint val="45000"/>
                <a:satMod val="400000"/>
              </a:schemeClr>
            </a:duotone>
          </a:blip>
          <a:stretch>
            <a:fillRect/>
          </a:stretch>
        </p:blipFill>
        <p:spPr>
          <a:xfrm>
            <a:off x="4794594" y="3627709"/>
            <a:ext cx="774700" cy="520700"/>
          </a:xfrm>
          <a:prstGeom prst="rect">
            <a:avLst/>
          </a:prstGeom>
        </p:spPr>
      </p:pic>
      <p:pic>
        <p:nvPicPr>
          <p:cNvPr id="11" name="Picture 10" descr="A picture containing screenshot&#10;&#10;Description automatically generated">
            <a:extLst>
              <a:ext uri="{FF2B5EF4-FFF2-40B4-BE49-F238E27FC236}">
                <a16:creationId xmlns:a16="http://schemas.microsoft.com/office/drawing/2014/main" id="{B7B4E387-6D19-2035-D6BE-9D3B51F18DD4}"/>
              </a:ext>
            </a:extLst>
          </p:cNvPr>
          <p:cNvPicPr>
            <a:picLocks noChangeAspect="1"/>
          </p:cNvPicPr>
          <p:nvPr/>
        </p:nvPicPr>
        <p:blipFill>
          <a:blip r:embed="rId4">
            <a:duotone>
              <a:prstClr val="black"/>
              <a:schemeClr val="accent5">
                <a:tint val="45000"/>
                <a:satMod val="400000"/>
              </a:schemeClr>
            </a:duotone>
          </a:blip>
          <a:stretch>
            <a:fillRect/>
          </a:stretch>
        </p:blipFill>
        <p:spPr>
          <a:xfrm>
            <a:off x="4794594" y="4422182"/>
            <a:ext cx="774700" cy="520700"/>
          </a:xfrm>
          <a:prstGeom prst="rect">
            <a:avLst/>
          </a:prstGeom>
        </p:spPr>
      </p:pic>
    </p:spTree>
    <p:extLst>
      <p:ext uri="{BB962C8B-B14F-4D97-AF65-F5344CB8AC3E}">
        <p14:creationId xmlns:p14="http://schemas.microsoft.com/office/powerpoint/2010/main" val="12493628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logo on a black background&#10;&#10;Description automatically generated with medium confidence">
            <a:extLst>
              <a:ext uri="{FF2B5EF4-FFF2-40B4-BE49-F238E27FC236}">
                <a16:creationId xmlns:a16="http://schemas.microsoft.com/office/drawing/2014/main" id="{352F5362-0635-85A3-3305-AA217091A3CC}"/>
              </a:ext>
            </a:extLst>
          </p:cNvPr>
          <p:cNvPicPr>
            <a:picLocks noChangeAspect="1"/>
          </p:cNvPicPr>
          <p:nvPr/>
        </p:nvPicPr>
        <p:blipFill>
          <a:blip r:embed="rId3">
            <a:alphaModFix amt="25000"/>
          </a:blip>
          <a:stretch>
            <a:fillRect/>
          </a:stretch>
        </p:blipFill>
        <p:spPr>
          <a:xfrm>
            <a:off x="1046674" y="2208622"/>
            <a:ext cx="3013697" cy="2761052"/>
          </a:xfrm>
          <a:prstGeom prst="rect">
            <a:avLst/>
          </a:prstGeom>
        </p:spPr>
      </p:pic>
      <p:sp>
        <p:nvSpPr>
          <p:cNvPr id="3" name="Content Placeholder 2">
            <a:extLst>
              <a:ext uri="{FF2B5EF4-FFF2-40B4-BE49-F238E27FC236}">
                <a16:creationId xmlns:a16="http://schemas.microsoft.com/office/drawing/2014/main" id="{9A832F68-8EB8-DE08-3601-C84AF1C4BF3D}"/>
              </a:ext>
            </a:extLst>
          </p:cNvPr>
          <p:cNvSpPr txBox="1">
            <a:spLocks/>
          </p:cNvSpPr>
          <p:nvPr/>
        </p:nvSpPr>
        <p:spPr>
          <a:xfrm>
            <a:off x="5549292" y="277328"/>
            <a:ext cx="6642708" cy="52662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Franklin Gothic Medium Cond" panose="020B06060304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Franklin Gothic Medium Cond" panose="020B06060304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Franklin Gothic Medium Cond" panose="020B06060304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00"/>
              </a:lnSpc>
              <a:spcBef>
                <a:spcPts val="1800"/>
              </a:spcBef>
              <a:spcAft>
                <a:spcPts val="600"/>
              </a:spcAft>
              <a:buNone/>
            </a:pPr>
            <a:r>
              <a:rPr lang="en-US" sz="4000" dirty="0">
                <a:solidFill>
                  <a:srgbClr val="0070C0"/>
                </a:solidFill>
                <a:ea typeface="Calibri" panose="020F0502020204030204" pitchFamily="34" charset="0"/>
                <a:cs typeface="Times New Roman" panose="02020603050405020304" pitchFamily="18" charset="0"/>
              </a:rPr>
              <a:t>Revise IP #21, </a:t>
            </a:r>
            <a:r>
              <a:rPr lang="en-US" sz="4000" i="1" dirty="0">
                <a:solidFill>
                  <a:srgbClr val="0070C0"/>
                </a:solidFill>
                <a:ea typeface="Calibri" panose="020F0502020204030204" pitchFamily="34" charset="0"/>
                <a:cs typeface="Times New Roman" panose="02020603050405020304" pitchFamily="18" charset="0"/>
              </a:rPr>
              <a:t>The Loner </a:t>
            </a:r>
          </a:p>
          <a:p>
            <a:pPr marL="0" indent="0">
              <a:lnSpc>
                <a:spcPts val="4000"/>
              </a:lnSpc>
              <a:spcBef>
                <a:spcPts val="1800"/>
              </a:spcBef>
              <a:spcAft>
                <a:spcPts val="600"/>
              </a:spcAft>
              <a:buNone/>
            </a:pPr>
            <a:r>
              <a:rPr lang="en-US" sz="4000" dirty="0">
                <a:solidFill>
                  <a:srgbClr val="0070C0"/>
                </a:solidFill>
                <a:ea typeface="Calibri" panose="020F0502020204030204" pitchFamily="34" charset="0"/>
                <a:cs typeface="Times New Roman" panose="02020603050405020304" pitchFamily="18" charset="0"/>
              </a:rPr>
              <a:t>Survey the Fellowship about the Step Working Guide to address the following from the </a:t>
            </a:r>
            <a:r>
              <a:rPr lang="en-US" sz="4000" i="1" dirty="0">
                <a:solidFill>
                  <a:srgbClr val="0070C0"/>
                </a:solidFill>
                <a:ea typeface="Calibri" panose="020F0502020204030204" pitchFamily="34" charset="0"/>
                <a:cs typeface="Times New Roman" panose="02020603050405020304" pitchFamily="18" charset="0"/>
              </a:rPr>
              <a:t>CAR</a:t>
            </a:r>
            <a:r>
              <a:rPr lang="en-US" sz="4000" dirty="0">
                <a:solidFill>
                  <a:srgbClr val="0070C0"/>
                </a:solidFill>
                <a:ea typeface="Calibri" panose="020F0502020204030204" pitchFamily="34" charset="0"/>
                <a:cs typeface="Times New Roman" panose="02020603050405020304" pitchFamily="18" charset="0"/>
              </a:rPr>
              <a:t>  survey:</a:t>
            </a:r>
          </a:p>
          <a:p>
            <a:pPr>
              <a:lnSpc>
                <a:spcPts val="3200"/>
              </a:lnSpc>
              <a:spcBef>
                <a:spcPts val="700"/>
              </a:spcBef>
              <a:spcAft>
                <a:spcPts val="600"/>
              </a:spcAft>
            </a:pPr>
            <a:r>
              <a:rPr lang="en-US" sz="3000" dirty="0">
                <a:solidFill>
                  <a:srgbClr val="0070C0"/>
                </a:solidFill>
                <a:ea typeface="Calibri" panose="020F0502020204030204" pitchFamily="34" charset="0"/>
                <a:cs typeface="Times New Roman" panose="02020603050405020304" pitchFamily="18" charset="0"/>
              </a:rPr>
              <a:t>Step working guide aimed at members not new to working the Steps </a:t>
            </a:r>
          </a:p>
          <a:p>
            <a:pPr>
              <a:lnSpc>
                <a:spcPts val="3200"/>
              </a:lnSpc>
              <a:spcBef>
                <a:spcPts val="700"/>
              </a:spcBef>
              <a:spcAft>
                <a:spcPts val="600"/>
              </a:spcAft>
            </a:pPr>
            <a:r>
              <a:rPr lang="en-US" sz="3000" dirty="0">
                <a:solidFill>
                  <a:srgbClr val="0070C0"/>
                </a:solidFill>
                <a:ea typeface="Calibri" panose="020F0502020204030204" pitchFamily="34" charset="0"/>
                <a:cs typeface="Times New Roman" panose="02020603050405020304" pitchFamily="18" charset="0"/>
              </a:rPr>
              <a:t>Step working booklet focused mainly on Steps 1–3, aimed primarily at new members and those in treatment and drug courts </a:t>
            </a:r>
          </a:p>
          <a:p>
            <a:pPr>
              <a:lnSpc>
                <a:spcPts val="3200"/>
              </a:lnSpc>
              <a:spcBef>
                <a:spcPts val="700"/>
              </a:spcBef>
              <a:spcAft>
                <a:spcPts val="600"/>
              </a:spcAft>
            </a:pPr>
            <a:r>
              <a:rPr lang="en-US" sz="3000" dirty="0">
                <a:solidFill>
                  <a:srgbClr val="0070C0"/>
                </a:solidFill>
                <a:ea typeface="Calibri" panose="020F0502020204030204" pitchFamily="34" charset="0"/>
                <a:cs typeface="Times New Roman" panose="02020603050405020304" pitchFamily="18" charset="0"/>
              </a:rPr>
              <a:t>Revise and simplify the Step Working Guides </a:t>
            </a:r>
          </a:p>
        </p:txBody>
      </p:sp>
      <p:sp>
        <p:nvSpPr>
          <p:cNvPr id="4" name="Content Placeholder 3">
            <a:extLst>
              <a:ext uri="{FF2B5EF4-FFF2-40B4-BE49-F238E27FC236}">
                <a16:creationId xmlns:a16="http://schemas.microsoft.com/office/drawing/2014/main" id="{2DA7E461-B2A6-FC44-A7E8-A90240D43AF4}"/>
              </a:ext>
            </a:extLst>
          </p:cNvPr>
          <p:cNvSpPr txBox="1">
            <a:spLocks/>
          </p:cNvSpPr>
          <p:nvPr/>
        </p:nvSpPr>
        <p:spPr>
          <a:xfrm>
            <a:off x="5044032" y="1314391"/>
            <a:ext cx="4754880" cy="39372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Franklin Gothic Medium Cond" panose="020B06060304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Franklin Gothic Medium Cond" panose="020B06060304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Franklin Gothic Medium Cond" panose="020B06060304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7" name="Picture 6" descr="A picture containing screenshot&#10;&#10;Description automatically generated">
            <a:extLst>
              <a:ext uri="{FF2B5EF4-FFF2-40B4-BE49-F238E27FC236}">
                <a16:creationId xmlns:a16="http://schemas.microsoft.com/office/drawing/2014/main" id="{72A79B94-3F3C-BFFB-0223-9BD52CB8CBB1}"/>
              </a:ext>
            </a:extLst>
          </p:cNvPr>
          <p:cNvPicPr>
            <a:picLocks noChangeAspect="1"/>
          </p:cNvPicPr>
          <p:nvPr/>
        </p:nvPicPr>
        <p:blipFill>
          <a:blip r:embed="rId4">
            <a:duotone>
              <a:prstClr val="black"/>
              <a:schemeClr val="accent5">
                <a:tint val="45000"/>
                <a:satMod val="400000"/>
              </a:schemeClr>
            </a:duotone>
          </a:blip>
          <a:stretch>
            <a:fillRect/>
          </a:stretch>
        </p:blipFill>
        <p:spPr>
          <a:xfrm>
            <a:off x="4774592" y="334281"/>
            <a:ext cx="774700" cy="520700"/>
          </a:xfrm>
          <a:prstGeom prst="rect">
            <a:avLst/>
          </a:prstGeom>
        </p:spPr>
      </p:pic>
      <p:sp>
        <p:nvSpPr>
          <p:cNvPr id="8" name="Title 1">
            <a:extLst>
              <a:ext uri="{FF2B5EF4-FFF2-40B4-BE49-F238E27FC236}">
                <a16:creationId xmlns:a16="http://schemas.microsoft.com/office/drawing/2014/main" id="{1F03C467-B3A5-49F5-B427-BA81A1FF8A9B}"/>
              </a:ext>
            </a:extLst>
          </p:cNvPr>
          <p:cNvSpPr txBox="1">
            <a:spLocks/>
          </p:cNvSpPr>
          <p:nvPr/>
        </p:nvSpPr>
        <p:spPr>
          <a:xfrm>
            <a:off x="1209104" y="2848152"/>
            <a:ext cx="2917371" cy="1713910"/>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Franklin Gothic Heavy" panose="020B0603020102020204" pitchFamily="34" charset="0"/>
                <a:ea typeface="+mj-ea"/>
                <a:cs typeface="+mj-cs"/>
              </a:defRPr>
            </a:lvl1pPr>
          </a:lstStyle>
          <a:p>
            <a:pPr algn="ctr"/>
            <a:r>
              <a:rPr lang="en-US" sz="5000" dirty="0">
                <a:solidFill>
                  <a:srgbClr val="5B5E6B"/>
                </a:solidFill>
                <a:latin typeface="Franklin Gothic Demi Cond" panose="020B0603020102020204" pitchFamily="34" charset="0"/>
              </a:rPr>
              <a:t>Recovery Literature</a:t>
            </a:r>
          </a:p>
        </p:txBody>
      </p:sp>
      <p:pic>
        <p:nvPicPr>
          <p:cNvPr id="9" name="Picture 8" descr="A picture containing screenshot&#10;&#10;Description automatically generated">
            <a:extLst>
              <a:ext uri="{FF2B5EF4-FFF2-40B4-BE49-F238E27FC236}">
                <a16:creationId xmlns:a16="http://schemas.microsoft.com/office/drawing/2014/main" id="{D5C2C0D0-DE69-4737-249C-95AF0932168B}"/>
              </a:ext>
            </a:extLst>
          </p:cNvPr>
          <p:cNvPicPr>
            <a:picLocks noChangeAspect="1"/>
          </p:cNvPicPr>
          <p:nvPr/>
        </p:nvPicPr>
        <p:blipFill>
          <a:blip r:embed="rId4">
            <a:duotone>
              <a:prstClr val="black"/>
              <a:schemeClr val="accent5">
                <a:tint val="45000"/>
                <a:satMod val="400000"/>
              </a:schemeClr>
            </a:duotone>
          </a:blip>
          <a:stretch>
            <a:fillRect/>
          </a:stretch>
        </p:blipFill>
        <p:spPr>
          <a:xfrm>
            <a:off x="4774592" y="1150531"/>
            <a:ext cx="774700" cy="520700"/>
          </a:xfrm>
          <a:prstGeom prst="rect">
            <a:avLst/>
          </a:prstGeom>
        </p:spPr>
      </p:pic>
      <p:sp>
        <p:nvSpPr>
          <p:cNvPr id="5" name="Rectangle 4">
            <a:extLst>
              <a:ext uri="{FF2B5EF4-FFF2-40B4-BE49-F238E27FC236}">
                <a16:creationId xmlns:a16="http://schemas.microsoft.com/office/drawing/2014/main" id="{A8CC65F6-47BE-B337-0D18-0E7296F71DA3}"/>
              </a:ext>
            </a:extLst>
          </p:cNvPr>
          <p:cNvSpPr/>
          <p:nvPr/>
        </p:nvSpPr>
        <p:spPr>
          <a:xfrm>
            <a:off x="5549292" y="5839159"/>
            <a:ext cx="6274676" cy="940013"/>
          </a:xfrm>
          <a:prstGeom prst="rect">
            <a:avLst/>
          </a:prstGeom>
          <a:solidFill>
            <a:srgbClr val="F7B4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7B401"/>
              </a:solidFill>
            </a:endParaRPr>
          </a:p>
        </p:txBody>
      </p:sp>
      <p:sp>
        <p:nvSpPr>
          <p:cNvPr id="2" name="Title 1">
            <a:extLst>
              <a:ext uri="{FF2B5EF4-FFF2-40B4-BE49-F238E27FC236}">
                <a16:creationId xmlns:a16="http://schemas.microsoft.com/office/drawing/2014/main" id="{D85B1A8E-86B1-11AC-9F6D-D8A58ADA57D6}"/>
              </a:ext>
            </a:extLst>
          </p:cNvPr>
          <p:cNvSpPr txBox="1">
            <a:spLocks/>
          </p:cNvSpPr>
          <p:nvPr/>
        </p:nvSpPr>
        <p:spPr>
          <a:xfrm>
            <a:off x="5720352" y="6025652"/>
            <a:ext cx="6642707" cy="698868"/>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Franklin Gothic Heavy" panose="020B0603020102020204" pitchFamily="34" charset="0"/>
                <a:ea typeface="+mj-ea"/>
                <a:cs typeface="+mj-cs"/>
              </a:defRPr>
            </a:lvl1pPr>
          </a:lstStyle>
          <a:p>
            <a:pPr>
              <a:lnSpc>
                <a:spcPts val="4300"/>
              </a:lnSpc>
            </a:pPr>
            <a:r>
              <a:rPr lang="en-US" sz="5000" dirty="0">
                <a:solidFill>
                  <a:schemeClr val="bg1"/>
                </a:solidFill>
                <a:latin typeface="Franklin Gothic Medium" panose="020B0603020102020204" pitchFamily="34" charset="0"/>
              </a:rPr>
              <a:t>www.na.org/survey</a:t>
            </a:r>
          </a:p>
        </p:txBody>
      </p:sp>
    </p:spTree>
    <p:extLst>
      <p:ext uri="{BB962C8B-B14F-4D97-AF65-F5344CB8AC3E}">
        <p14:creationId xmlns:p14="http://schemas.microsoft.com/office/powerpoint/2010/main" val="14014167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descr="A white logo on a black background&#10;&#10;Description automatically generated with medium confidence">
            <a:extLst>
              <a:ext uri="{FF2B5EF4-FFF2-40B4-BE49-F238E27FC236}">
                <a16:creationId xmlns:a16="http://schemas.microsoft.com/office/drawing/2014/main" id="{F38E71AB-4E96-5405-9877-4F9A3D3C551D}"/>
              </a:ext>
            </a:extLst>
          </p:cNvPr>
          <p:cNvPicPr>
            <a:picLocks noChangeAspect="1"/>
          </p:cNvPicPr>
          <p:nvPr/>
        </p:nvPicPr>
        <p:blipFill rotWithShape="1">
          <a:blip r:embed="rId3">
            <a:alphaModFix amt="6000"/>
          </a:blip>
          <a:srcRect t="5808" b="12645"/>
          <a:stretch/>
        </p:blipFill>
        <p:spPr>
          <a:xfrm>
            <a:off x="3278477" y="0"/>
            <a:ext cx="9179390" cy="6858000"/>
          </a:xfrm>
          <a:prstGeom prst="rect">
            <a:avLst/>
          </a:prstGeom>
        </p:spPr>
      </p:pic>
      <p:pic>
        <p:nvPicPr>
          <p:cNvPr id="3" name="Picture 2" descr="A picture containing screenshot, black&#10;&#10;Description automatically generated">
            <a:extLst>
              <a:ext uri="{FF2B5EF4-FFF2-40B4-BE49-F238E27FC236}">
                <a16:creationId xmlns:a16="http://schemas.microsoft.com/office/drawing/2014/main" id="{590B307A-49F0-5902-DE87-9A433AF8110E}"/>
              </a:ext>
            </a:extLst>
          </p:cNvPr>
          <p:cNvPicPr>
            <a:picLocks noChangeAspect="1"/>
          </p:cNvPicPr>
          <p:nvPr/>
        </p:nvPicPr>
        <p:blipFill>
          <a:blip r:embed="rId4"/>
          <a:stretch>
            <a:fillRect/>
          </a:stretch>
        </p:blipFill>
        <p:spPr>
          <a:xfrm>
            <a:off x="1382233" y="936171"/>
            <a:ext cx="8806796" cy="1360715"/>
          </a:xfrm>
          <a:prstGeom prst="rect">
            <a:avLst/>
          </a:prstGeom>
        </p:spPr>
      </p:pic>
      <p:pic>
        <p:nvPicPr>
          <p:cNvPr id="8" name="Picture 7" descr="A picture containing astronomical object, celestial event, sky, circle&#10;&#10;Description automatically generated">
            <a:extLst>
              <a:ext uri="{FF2B5EF4-FFF2-40B4-BE49-F238E27FC236}">
                <a16:creationId xmlns:a16="http://schemas.microsoft.com/office/drawing/2014/main" id="{1E209C32-5E72-F39C-9478-E599D3851D4C}"/>
              </a:ext>
            </a:extLst>
          </p:cNvPr>
          <p:cNvPicPr>
            <a:picLocks noChangeAspect="1"/>
          </p:cNvPicPr>
          <p:nvPr/>
        </p:nvPicPr>
        <p:blipFill>
          <a:blip r:embed="rId5">
            <a:duotone>
              <a:schemeClr val="accent5">
                <a:shade val="45000"/>
                <a:satMod val="135000"/>
              </a:schemeClr>
              <a:prstClr val="white"/>
            </a:duotone>
          </a:blip>
          <a:stretch>
            <a:fillRect/>
          </a:stretch>
        </p:blipFill>
        <p:spPr>
          <a:xfrm>
            <a:off x="495300" y="685109"/>
            <a:ext cx="1888110" cy="1925132"/>
          </a:xfrm>
          <a:prstGeom prst="rect">
            <a:avLst/>
          </a:prstGeom>
        </p:spPr>
      </p:pic>
      <p:sp>
        <p:nvSpPr>
          <p:cNvPr id="13" name="Content Placeholder 6">
            <a:extLst>
              <a:ext uri="{FF2B5EF4-FFF2-40B4-BE49-F238E27FC236}">
                <a16:creationId xmlns:a16="http://schemas.microsoft.com/office/drawing/2014/main" id="{C837F544-B67D-AE40-2A82-9C23ADD82040}"/>
              </a:ext>
            </a:extLst>
          </p:cNvPr>
          <p:cNvSpPr txBox="1">
            <a:spLocks/>
          </p:cNvSpPr>
          <p:nvPr/>
        </p:nvSpPr>
        <p:spPr>
          <a:xfrm>
            <a:off x="2079603" y="1039648"/>
            <a:ext cx="8903576" cy="13607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Franklin Gothic Medium Cond" panose="020B06060304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Franklin Gothic Medium Cond" panose="020B06060304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Franklin Gothic Medium Cond" panose="020B06060304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6713" indent="0">
              <a:lnSpc>
                <a:spcPts val="4920"/>
              </a:lnSpc>
              <a:spcBef>
                <a:spcPts val="5200"/>
              </a:spcBef>
              <a:buClr>
                <a:srgbClr val="0070C0"/>
              </a:buClr>
              <a:buNone/>
            </a:pPr>
            <a:r>
              <a:rPr lang="en-US" sz="6000" b="1" dirty="0">
                <a:solidFill>
                  <a:srgbClr val="5B5E6B"/>
                </a:solidFill>
                <a:latin typeface="Franklin Gothic Heavy" panose="020B0603020102020204" pitchFamily="34" charset="0"/>
              </a:rPr>
              <a:t>Resources / </a:t>
            </a:r>
            <a:br>
              <a:rPr lang="en-US" sz="6000" b="1" dirty="0">
                <a:solidFill>
                  <a:srgbClr val="5B5E6B"/>
                </a:solidFill>
                <a:latin typeface="Franklin Gothic Heavy" panose="020B0603020102020204" pitchFamily="34" charset="0"/>
              </a:rPr>
            </a:br>
            <a:r>
              <a:rPr lang="en-US" sz="6000" b="1" dirty="0">
                <a:solidFill>
                  <a:srgbClr val="5B5E6B"/>
                </a:solidFill>
                <a:latin typeface="Franklin Gothic Heavy" panose="020B0603020102020204" pitchFamily="34" charset="0"/>
              </a:rPr>
              <a:t>Invest in Our Vision</a:t>
            </a:r>
          </a:p>
        </p:txBody>
      </p:sp>
      <p:grpSp>
        <p:nvGrpSpPr>
          <p:cNvPr id="42" name="Google Shape;6708;p87">
            <a:extLst>
              <a:ext uri="{FF2B5EF4-FFF2-40B4-BE49-F238E27FC236}">
                <a16:creationId xmlns:a16="http://schemas.microsoft.com/office/drawing/2014/main" id="{3F06A8D9-1103-5E5E-0080-CC99781A1EB0}"/>
              </a:ext>
            </a:extLst>
          </p:cNvPr>
          <p:cNvGrpSpPr/>
          <p:nvPr/>
        </p:nvGrpSpPr>
        <p:grpSpPr>
          <a:xfrm>
            <a:off x="815309" y="1105965"/>
            <a:ext cx="1095186" cy="1084608"/>
            <a:chOff x="5049725" y="1435050"/>
            <a:chExt cx="486550" cy="481850"/>
          </a:xfrm>
          <a:solidFill>
            <a:srgbClr val="5B5E6B">
              <a:alpha val="65000"/>
            </a:srgbClr>
          </a:solidFill>
        </p:grpSpPr>
        <p:sp>
          <p:nvSpPr>
            <p:cNvPr id="43" name="Google Shape;6709;p87">
              <a:extLst>
                <a:ext uri="{FF2B5EF4-FFF2-40B4-BE49-F238E27FC236}">
                  <a16:creationId xmlns:a16="http://schemas.microsoft.com/office/drawing/2014/main" id="{2347F657-2071-270A-2693-E6C50261D0C0}"/>
                </a:ext>
              </a:extLst>
            </p:cNvPr>
            <p:cNvSpPr/>
            <p:nvPr/>
          </p:nvSpPr>
          <p:spPr>
            <a:xfrm>
              <a:off x="5136300" y="1519775"/>
              <a:ext cx="310550" cy="310550"/>
            </a:xfrm>
            <a:custGeom>
              <a:avLst/>
              <a:gdLst/>
              <a:ahLst/>
              <a:cxnLst/>
              <a:rect l="l" t="t" r="r" b="b"/>
              <a:pathLst>
                <a:path w="12422" h="12422" extrusionOk="0">
                  <a:moveTo>
                    <a:pt x="6209" y="1"/>
                  </a:moveTo>
                  <a:cubicBezTo>
                    <a:pt x="2786" y="1"/>
                    <a:pt x="0" y="2786"/>
                    <a:pt x="0" y="6213"/>
                  </a:cubicBezTo>
                  <a:cubicBezTo>
                    <a:pt x="0" y="9637"/>
                    <a:pt x="2786" y="12422"/>
                    <a:pt x="6209" y="12422"/>
                  </a:cubicBezTo>
                  <a:cubicBezTo>
                    <a:pt x="9636" y="12422"/>
                    <a:pt x="12422" y="9637"/>
                    <a:pt x="12422" y="6213"/>
                  </a:cubicBezTo>
                  <a:cubicBezTo>
                    <a:pt x="12422" y="5219"/>
                    <a:pt x="12160" y="4258"/>
                    <a:pt x="11711" y="3388"/>
                  </a:cubicBezTo>
                  <a:lnTo>
                    <a:pt x="11428" y="3388"/>
                  </a:lnTo>
                  <a:lnTo>
                    <a:pt x="10780" y="4036"/>
                  </a:lnTo>
                  <a:cubicBezTo>
                    <a:pt x="11112" y="4713"/>
                    <a:pt x="11286" y="5457"/>
                    <a:pt x="11292" y="6213"/>
                  </a:cubicBezTo>
                  <a:cubicBezTo>
                    <a:pt x="11292" y="9013"/>
                    <a:pt x="9010" y="11293"/>
                    <a:pt x="6209" y="11293"/>
                  </a:cubicBezTo>
                  <a:cubicBezTo>
                    <a:pt x="3409" y="11293"/>
                    <a:pt x="1129" y="9013"/>
                    <a:pt x="1129" y="6213"/>
                  </a:cubicBezTo>
                  <a:cubicBezTo>
                    <a:pt x="1129" y="3409"/>
                    <a:pt x="3409" y="1130"/>
                    <a:pt x="6209" y="1130"/>
                  </a:cubicBezTo>
                  <a:cubicBezTo>
                    <a:pt x="6965" y="1133"/>
                    <a:pt x="7709" y="1307"/>
                    <a:pt x="8387" y="1639"/>
                  </a:cubicBezTo>
                  <a:lnTo>
                    <a:pt x="9034" y="994"/>
                  </a:lnTo>
                  <a:lnTo>
                    <a:pt x="9034" y="708"/>
                  </a:lnTo>
                  <a:cubicBezTo>
                    <a:pt x="8164" y="260"/>
                    <a:pt x="7203" y="1"/>
                    <a:pt x="6209" y="1"/>
                  </a:cubicBezTo>
                  <a:close/>
                </a:path>
              </a:pathLst>
            </a:custGeom>
            <a:grpFill/>
            <a:ln>
              <a:noFill/>
            </a:ln>
          </p:spPr>
          <p:txBody>
            <a:bodyPr spcFirstLastPara="1" wrap="square" lIns="121900" tIns="121900" rIns="121900" bIns="121900" anchor="ctr" anchorCtr="0">
              <a:noAutofit/>
            </a:bodyPr>
            <a:lstStyle/>
            <a:p>
              <a:endParaRPr sz="2400">
                <a:solidFill>
                  <a:srgbClr val="435D74"/>
                </a:solidFill>
              </a:endParaRPr>
            </a:p>
          </p:txBody>
        </p:sp>
        <p:sp>
          <p:nvSpPr>
            <p:cNvPr id="44" name="Google Shape;6710;p87">
              <a:extLst>
                <a:ext uri="{FF2B5EF4-FFF2-40B4-BE49-F238E27FC236}">
                  <a16:creationId xmlns:a16="http://schemas.microsoft.com/office/drawing/2014/main" id="{F07BF2A6-6A2E-1E78-069D-96233B61D178}"/>
                </a:ext>
              </a:extLst>
            </p:cNvPr>
            <p:cNvSpPr/>
            <p:nvPr/>
          </p:nvSpPr>
          <p:spPr>
            <a:xfrm>
              <a:off x="5184925" y="1576250"/>
              <a:ext cx="205475" cy="197625"/>
            </a:xfrm>
            <a:custGeom>
              <a:avLst/>
              <a:gdLst/>
              <a:ahLst/>
              <a:cxnLst/>
              <a:rect l="l" t="t" r="r" b="b"/>
              <a:pathLst>
                <a:path w="8219" h="7905" extrusionOk="0">
                  <a:moveTo>
                    <a:pt x="4264" y="0"/>
                  </a:moveTo>
                  <a:cubicBezTo>
                    <a:pt x="2665" y="0"/>
                    <a:pt x="1226" y="964"/>
                    <a:pt x="612" y="2439"/>
                  </a:cubicBezTo>
                  <a:cubicBezTo>
                    <a:pt x="0" y="3918"/>
                    <a:pt x="341" y="5616"/>
                    <a:pt x="1470" y="6748"/>
                  </a:cubicBezTo>
                  <a:cubicBezTo>
                    <a:pt x="2225" y="7503"/>
                    <a:pt x="3236" y="7904"/>
                    <a:pt x="4264" y="7904"/>
                  </a:cubicBezTo>
                  <a:cubicBezTo>
                    <a:pt x="4774" y="7904"/>
                    <a:pt x="5287" y="7806"/>
                    <a:pt x="5776" y="7603"/>
                  </a:cubicBezTo>
                  <a:cubicBezTo>
                    <a:pt x="7255" y="6992"/>
                    <a:pt x="8218" y="5550"/>
                    <a:pt x="8218" y="3954"/>
                  </a:cubicBezTo>
                  <a:cubicBezTo>
                    <a:pt x="8212" y="3502"/>
                    <a:pt x="8131" y="3059"/>
                    <a:pt x="7974" y="2638"/>
                  </a:cubicBezTo>
                  <a:lnTo>
                    <a:pt x="7050" y="3565"/>
                  </a:lnTo>
                  <a:cubicBezTo>
                    <a:pt x="7071" y="3692"/>
                    <a:pt x="7083" y="3821"/>
                    <a:pt x="7089" y="3954"/>
                  </a:cubicBezTo>
                  <a:cubicBezTo>
                    <a:pt x="7089" y="5095"/>
                    <a:pt x="6399" y="6125"/>
                    <a:pt x="5345" y="6562"/>
                  </a:cubicBezTo>
                  <a:cubicBezTo>
                    <a:pt x="4996" y="6706"/>
                    <a:pt x="4629" y="6776"/>
                    <a:pt x="4265" y="6776"/>
                  </a:cubicBezTo>
                  <a:cubicBezTo>
                    <a:pt x="3530" y="6776"/>
                    <a:pt x="2808" y="6489"/>
                    <a:pt x="2268" y="5947"/>
                  </a:cubicBezTo>
                  <a:cubicBezTo>
                    <a:pt x="1461" y="5140"/>
                    <a:pt x="1220" y="3927"/>
                    <a:pt x="1657" y="2873"/>
                  </a:cubicBezTo>
                  <a:cubicBezTo>
                    <a:pt x="2093" y="1816"/>
                    <a:pt x="3123" y="1129"/>
                    <a:pt x="4264" y="1129"/>
                  </a:cubicBezTo>
                  <a:cubicBezTo>
                    <a:pt x="4394" y="1132"/>
                    <a:pt x="4523" y="1144"/>
                    <a:pt x="4653" y="1168"/>
                  </a:cubicBezTo>
                  <a:lnTo>
                    <a:pt x="5580" y="241"/>
                  </a:lnTo>
                  <a:cubicBezTo>
                    <a:pt x="5159" y="84"/>
                    <a:pt x="4713" y="3"/>
                    <a:pt x="4264" y="0"/>
                  </a:cubicBezTo>
                  <a:close/>
                </a:path>
              </a:pathLst>
            </a:custGeom>
            <a:grpFill/>
            <a:ln>
              <a:noFill/>
            </a:ln>
          </p:spPr>
          <p:txBody>
            <a:bodyPr spcFirstLastPara="1" wrap="square" lIns="121900" tIns="121900" rIns="121900" bIns="121900" anchor="ctr" anchorCtr="0">
              <a:noAutofit/>
            </a:bodyPr>
            <a:lstStyle/>
            <a:p>
              <a:endParaRPr sz="2400">
                <a:solidFill>
                  <a:srgbClr val="435D74"/>
                </a:solidFill>
              </a:endParaRPr>
            </a:p>
          </p:txBody>
        </p:sp>
        <p:sp>
          <p:nvSpPr>
            <p:cNvPr id="45" name="Google Shape;6711;p87">
              <a:extLst>
                <a:ext uri="{FF2B5EF4-FFF2-40B4-BE49-F238E27FC236}">
                  <a16:creationId xmlns:a16="http://schemas.microsoft.com/office/drawing/2014/main" id="{B16B55B4-2F19-C94D-D2B5-5B77E3F4B46D}"/>
                </a:ext>
              </a:extLst>
            </p:cNvPr>
            <p:cNvSpPr/>
            <p:nvPr/>
          </p:nvSpPr>
          <p:spPr>
            <a:xfrm>
              <a:off x="5049725" y="1435075"/>
              <a:ext cx="481825" cy="481825"/>
            </a:xfrm>
            <a:custGeom>
              <a:avLst/>
              <a:gdLst/>
              <a:ahLst/>
              <a:cxnLst/>
              <a:rect l="l" t="t" r="r" b="b"/>
              <a:pathLst>
                <a:path w="19273" h="19273" extrusionOk="0">
                  <a:moveTo>
                    <a:pt x="9672" y="1"/>
                  </a:moveTo>
                  <a:cubicBezTo>
                    <a:pt x="4379" y="1"/>
                    <a:pt x="0" y="4307"/>
                    <a:pt x="0" y="9601"/>
                  </a:cubicBezTo>
                  <a:cubicBezTo>
                    <a:pt x="0" y="14892"/>
                    <a:pt x="4379" y="19273"/>
                    <a:pt x="9672" y="19273"/>
                  </a:cubicBezTo>
                  <a:cubicBezTo>
                    <a:pt x="14966" y="19273"/>
                    <a:pt x="19272" y="14892"/>
                    <a:pt x="19272" y="9601"/>
                  </a:cubicBezTo>
                  <a:cubicBezTo>
                    <a:pt x="19269" y="8204"/>
                    <a:pt x="18962" y="6821"/>
                    <a:pt x="18369" y="5557"/>
                  </a:cubicBezTo>
                  <a:lnTo>
                    <a:pt x="17646" y="6279"/>
                  </a:lnTo>
                  <a:cubicBezTo>
                    <a:pt x="17327" y="6599"/>
                    <a:pt x="16896" y="6776"/>
                    <a:pt x="16448" y="6776"/>
                  </a:cubicBezTo>
                  <a:lnTo>
                    <a:pt x="16430" y="6776"/>
                  </a:lnTo>
                  <a:cubicBezTo>
                    <a:pt x="16809" y="7671"/>
                    <a:pt x="17008" y="8628"/>
                    <a:pt x="17014" y="9601"/>
                  </a:cubicBezTo>
                  <a:cubicBezTo>
                    <a:pt x="17014" y="13648"/>
                    <a:pt x="13720" y="16939"/>
                    <a:pt x="9672" y="16939"/>
                  </a:cubicBezTo>
                  <a:cubicBezTo>
                    <a:pt x="5625" y="16939"/>
                    <a:pt x="2334" y="13648"/>
                    <a:pt x="2334" y="9601"/>
                  </a:cubicBezTo>
                  <a:cubicBezTo>
                    <a:pt x="2334" y="5554"/>
                    <a:pt x="5625" y="2259"/>
                    <a:pt x="9672" y="2259"/>
                  </a:cubicBezTo>
                  <a:cubicBezTo>
                    <a:pt x="10642" y="2265"/>
                    <a:pt x="11603" y="2464"/>
                    <a:pt x="12497" y="2844"/>
                  </a:cubicBezTo>
                  <a:lnTo>
                    <a:pt x="12497" y="2825"/>
                  </a:lnTo>
                  <a:cubicBezTo>
                    <a:pt x="12494" y="2374"/>
                    <a:pt x="12672" y="1943"/>
                    <a:pt x="12991" y="1627"/>
                  </a:cubicBezTo>
                  <a:lnTo>
                    <a:pt x="13713" y="904"/>
                  </a:lnTo>
                  <a:cubicBezTo>
                    <a:pt x="12449" y="311"/>
                    <a:pt x="11070" y="4"/>
                    <a:pt x="9672" y="1"/>
                  </a:cubicBezTo>
                  <a:close/>
                </a:path>
              </a:pathLst>
            </a:custGeom>
            <a:grpFill/>
            <a:ln>
              <a:noFill/>
            </a:ln>
          </p:spPr>
          <p:txBody>
            <a:bodyPr spcFirstLastPara="1" wrap="square" lIns="121900" tIns="121900" rIns="121900" bIns="121900" anchor="ctr" anchorCtr="0">
              <a:noAutofit/>
            </a:bodyPr>
            <a:lstStyle/>
            <a:p>
              <a:endParaRPr sz="2400">
                <a:solidFill>
                  <a:srgbClr val="435D74"/>
                </a:solidFill>
              </a:endParaRPr>
            </a:p>
          </p:txBody>
        </p:sp>
        <p:sp>
          <p:nvSpPr>
            <p:cNvPr id="46" name="Google Shape;6712;p87">
              <a:extLst>
                <a:ext uri="{FF2B5EF4-FFF2-40B4-BE49-F238E27FC236}">
                  <a16:creationId xmlns:a16="http://schemas.microsoft.com/office/drawing/2014/main" id="{DC8120CD-38A3-4BA0-EDEC-CB49DBA504B7}"/>
                </a:ext>
              </a:extLst>
            </p:cNvPr>
            <p:cNvSpPr/>
            <p:nvPr/>
          </p:nvSpPr>
          <p:spPr>
            <a:xfrm>
              <a:off x="5245825" y="1435050"/>
              <a:ext cx="290450" cy="282350"/>
            </a:xfrm>
            <a:custGeom>
              <a:avLst/>
              <a:gdLst/>
              <a:ahLst/>
              <a:cxnLst/>
              <a:rect l="l" t="t" r="r" b="b"/>
              <a:pathLst>
                <a:path w="11618" h="11294" extrusionOk="0">
                  <a:moveTo>
                    <a:pt x="8601" y="1"/>
                  </a:moveTo>
                  <a:cubicBezTo>
                    <a:pt x="8461" y="1"/>
                    <a:pt x="8319" y="52"/>
                    <a:pt x="8203" y="168"/>
                  </a:cubicBezTo>
                  <a:lnTo>
                    <a:pt x="5945" y="2426"/>
                  </a:lnTo>
                  <a:cubicBezTo>
                    <a:pt x="5839" y="2531"/>
                    <a:pt x="5779" y="2676"/>
                    <a:pt x="5782" y="2826"/>
                  </a:cubicBezTo>
                  <a:lnTo>
                    <a:pt x="5782" y="4850"/>
                  </a:lnTo>
                  <a:lnTo>
                    <a:pt x="2554" y="8075"/>
                  </a:lnTo>
                  <a:cubicBezTo>
                    <a:pt x="2328" y="7967"/>
                    <a:pt x="2081" y="7906"/>
                    <a:pt x="1828" y="7906"/>
                  </a:cubicBezTo>
                  <a:cubicBezTo>
                    <a:pt x="1142" y="7906"/>
                    <a:pt x="525" y="8319"/>
                    <a:pt x="263" y="8951"/>
                  </a:cubicBezTo>
                  <a:cubicBezTo>
                    <a:pt x="1" y="9584"/>
                    <a:pt x="145" y="10312"/>
                    <a:pt x="630" y="10797"/>
                  </a:cubicBezTo>
                  <a:cubicBezTo>
                    <a:pt x="954" y="11122"/>
                    <a:pt x="1388" y="11294"/>
                    <a:pt x="1828" y="11294"/>
                  </a:cubicBezTo>
                  <a:cubicBezTo>
                    <a:pt x="2046" y="11294"/>
                    <a:pt x="2266" y="11251"/>
                    <a:pt x="2476" y="11165"/>
                  </a:cubicBezTo>
                  <a:cubicBezTo>
                    <a:pt x="3108" y="10903"/>
                    <a:pt x="3524" y="10285"/>
                    <a:pt x="3524" y="9602"/>
                  </a:cubicBezTo>
                  <a:cubicBezTo>
                    <a:pt x="3521" y="9349"/>
                    <a:pt x="3463" y="9102"/>
                    <a:pt x="3352" y="8876"/>
                  </a:cubicBezTo>
                  <a:lnTo>
                    <a:pt x="6580" y="5648"/>
                  </a:lnTo>
                  <a:lnTo>
                    <a:pt x="8604" y="5648"/>
                  </a:lnTo>
                  <a:cubicBezTo>
                    <a:pt x="8754" y="5648"/>
                    <a:pt x="8896" y="5588"/>
                    <a:pt x="9004" y="5482"/>
                  </a:cubicBezTo>
                  <a:lnTo>
                    <a:pt x="11263" y="3224"/>
                  </a:lnTo>
                  <a:cubicBezTo>
                    <a:pt x="11618" y="2869"/>
                    <a:pt x="11365" y="2260"/>
                    <a:pt x="10862" y="2260"/>
                  </a:cubicBezTo>
                  <a:lnTo>
                    <a:pt x="9170" y="2260"/>
                  </a:lnTo>
                  <a:lnTo>
                    <a:pt x="9170" y="568"/>
                  </a:lnTo>
                  <a:cubicBezTo>
                    <a:pt x="9170" y="226"/>
                    <a:pt x="8892" y="1"/>
                    <a:pt x="8601" y="1"/>
                  </a:cubicBezTo>
                  <a:close/>
                </a:path>
              </a:pathLst>
            </a:custGeom>
            <a:grpFill/>
            <a:ln>
              <a:noFill/>
            </a:ln>
          </p:spPr>
          <p:txBody>
            <a:bodyPr spcFirstLastPara="1" wrap="square" lIns="121900" tIns="121900" rIns="121900" bIns="121900" anchor="ctr" anchorCtr="0">
              <a:noAutofit/>
            </a:bodyPr>
            <a:lstStyle/>
            <a:p>
              <a:endParaRPr sz="2400">
                <a:solidFill>
                  <a:srgbClr val="435D74"/>
                </a:solidFill>
              </a:endParaRPr>
            </a:p>
          </p:txBody>
        </p:sp>
      </p:grpSp>
      <p:sp>
        <p:nvSpPr>
          <p:cNvPr id="47" name="TextBox 46">
            <a:extLst>
              <a:ext uri="{FF2B5EF4-FFF2-40B4-BE49-F238E27FC236}">
                <a16:creationId xmlns:a16="http://schemas.microsoft.com/office/drawing/2014/main" id="{0CF1671D-2117-0660-5556-083FB6145018}"/>
              </a:ext>
            </a:extLst>
          </p:cNvPr>
          <p:cNvSpPr txBox="1"/>
          <p:nvPr/>
        </p:nvSpPr>
        <p:spPr>
          <a:xfrm>
            <a:off x="2527300" y="2863239"/>
            <a:ext cx="6143734" cy="938719"/>
          </a:xfrm>
          <a:prstGeom prst="rect">
            <a:avLst/>
          </a:prstGeom>
          <a:noFill/>
        </p:spPr>
        <p:txBody>
          <a:bodyPr wrap="square" rtlCol="0">
            <a:spAutoFit/>
          </a:bodyPr>
          <a:lstStyle/>
          <a:p>
            <a:pPr>
              <a:spcBef>
                <a:spcPts val="2400"/>
              </a:spcBef>
            </a:pPr>
            <a:r>
              <a:rPr lang="en-US" sz="5500" dirty="0" err="1">
                <a:solidFill>
                  <a:schemeClr val="bg1"/>
                </a:solidFill>
                <a:latin typeface="Franklin Gothic Medium Cond" panose="020B0606030402020204" pitchFamily="34" charset="0"/>
              </a:rPr>
              <a:t>www.na.org</a:t>
            </a:r>
            <a:r>
              <a:rPr lang="en-US" sz="5500" dirty="0">
                <a:solidFill>
                  <a:schemeClr val="bg1"/>
                </a:solidFill>
                <a:latin typeface="Franklin Gothic Medium Cond" panose="020B0606030402020204" pitchFamily="34" charset="0"/>
              </a:rPr>
              <a:t>/contribute</a:t>
            </a:r>
          </a:p>
        </p:txBody>
      </p:sp>
      <p:pic>
        <p:nvPicPr>
          <p:cNvPr id="11" name="Picture 10" descr="A qr code on a white background&#10;&#10;Description automatically generated">
            <a:extLst>
              <a:ext uri="{FF2B5EF4-FFF2-40B4-BE49-F238E27FC236}">
                <a16:creationId xmlns:a16="http://schemas.microsoft.com/office/drawing/2014/main" id="{96CE332C-9DDC-BFBF-F144-787F1A7A8468}"/>
              </a:ext>
            </a:extLst>
          </p:cNvPr>
          <p:cNvPicPr>
            <a:picLocks noChangeAspect="1"/>
          </p:cNvPicPr>
          <p:nvPr/>
        </p:nvPicPr>
        <p:blipFill rotWithShape="1">
          <a:blip r:embed="rId6"/>
          <a:srcRect b="22627"/>
          <a:stretch/>
        </p:blipFill>
        <p:spPr>
          <a:xfrm>
            <a:off x="8765628" y="3548323"/>
            <a:ext cx="3180035" cy="3188808"/>
          </a:xfrm>
          <a:prstGeom prst="rect">
            <a:avLst/>
          </a:prstGeom>
        </p:spPr>
      </p:pic>
    </p:spTree>
    <p:extLst>
      <p:ext uri="{BB962C8B-B14F-4D97-AF65-F5344CB8AC3E}">
        <p14:creationId xmlns:p14="http://schemas.microsoft.com/office/powerpoint/2010/main" val="32378426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42F4274-21CD-28DB-E8B8-3BD97806B84F}"/>
              </a:ext>
            </a:extLst>
          </p:cNvPr>
          <p:cNvSpPr/>
          <p:nvPr/>
        </p:nvSpPr>
        <p:spPr>
          <a:xfrm>
            <a:off x="0" y="0"/>
            <a:ext cx="12192000" cy="6858000"/>
          </a:xfrm>
          <a:prstGeom prst="rect">
            <a:avLst/>
          </a:prstGeom>
          <a:solidFill>
            <a:schemeClr val="accent1">
              <a:lumMod val="75000"/>
              <a:alpha val="5777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0AAFE04-BD78-5B0B-AA17-8C76193D3CEC}"/>
              </a:ext>
            </a:extLst>
          </p:cNvPr>
          <p:cNvSpPr txBox="1"/>
          <p:nvPr/>
        </p:nvSpPr>
        <p:spPr>
          <a:xfrm>
            <a:off x="193546" y="197749"/>
            <a:ext cx="3930129" cy="4016484"/>
          </a:xfrm>
          <a:prstGeom prst="rect">
            <a:avLst/>
          </a:prstGeom>
          <a:noFill/>
        </p:spPr>
        <p:txBody>
          <a:bodyPr wrap="square" rtlCol="0">
            <a:spAutoFit/>
          </a:bodyPr>
          <a:lstStyle/>
          <a:p>
            <a:r>
              <a:rPr lang="en-US" sz="8500" b="1" dirty="0">
                <a:solidFill>
                  <a:srgbClr val="A5F4FF"/>
                </a:solidFill>
                <a:effectLst/>
                <a:latin typeface="Franklin Gothic Heavy" panose="020B0603020102020204" pitchFamily="34" charset="0"/>
                <a:ea typeface="Yu Gothic UI Light" panose="020B0300000000000000" pitchFamily="34" charset="-128"/>
              </a:rPr>
              <a:t>2023 </a:t>
            </a:r>
          </a:p>
          <a:p>
            <a:r>
              <a:rPr lang="en-US" sz="8500" b="1" dirty="0">
                <a:solidFill>
                  <a:srgbClr val="A5F4FF"/>
                </a:solidFill>
                <a:effectLst/>
                <a:latin typeface="Franklin Gothic Heavy" panose="020B0603020102020204" pitchFamily="34" charset="0"/>
                <a:ea typeface="Yu Gothic UI Light" panose="020B0300000000000000" pitchFamily="34" charset="-128"/>
              </a:rPr>
              <a:t>Annual </a:t>
            </a:r>
          </a:p>
          <a:p>
            <a:r>
              <a:rPr lang="en-US" sz="8500" b="1" dirty="0">
                <a:solidFill>
                  <a:srgbClr val="A5F4FF"/>
                </a:solidFill>
                <a:latin typeface="Franklin Gothic Heavy" panose="020B0603020102020204" pitchFamily="34" charset="0"/>
                <a:ea typeface="Yu Gothic UI Light" panose="020B0300000000000000" pitchFamily="34" charset="-128"/>
              </a:rPr>
              <a:t>Report</a:t>
            </a:r>
          </a:p>
        </p:txBody>
      </p:sp>
      <p:sp>
        <p:nvSpPr>
          <p:cNvPr id="14" name="TextBox 13">
            <a:extLst>
              <a:ext uri="{FF2B5EF4-FFF2-40B4-BE49-F238E27FC236}">
                <a16:creationId xmlns:a16="http://schemas.microsoft.com/office/drawing/2014/main" id="{BE7558BA-0AC4-04B7-96E4-8DDEF87CFCDB}"/>
              </a:ext>
            </a:extLst>
          </p:cNvPr>
          <p:cNvSpPr txBox="1"/>
          <p:nvPr/>
        </p:nvSpPr>
        <p:spPr>
          <a:xfrm>
            <a:off x="509066" y="5287236"/>
            <a:ext cx="3382529" cy="1169551"/>
          </a:xfrm>
          <a:prstGeom prst="rect">
            <a:avLst/>
          </a:prstGeom>
          <a:noFill/>
        </p:spPr>
        <p:txBody>
          <a:bodyPr wrap="none" rtlCol="0">
            <a:spAutoFit/>
          </a:bodyPr>
          <a:lstStyle/>
          <a:p>
            <a:r>
              <a:rPr lang="en-US" sz="7000" dirty="0" err="1">
                <a:solidFill>
                  <a:schemeClr val="bg1"/>
                </a:solidFill>
                <a:latin typeface="Franklin Gothic Medium Cond" panose="020B0606030402020204" pitchFamily="34" charset="0"/>
              </a:rPr>
              <a:t>na.org</a:t>
            </a:r>
            <a:r>
              <a:rPr lang="en-US" sz="7000" dirty="0">
                <a:solidFill>
                  <a:schemeClr val="bg1"/>
                </a:solidFill>
                <a:latin typeface="Franklin Gothic Medium Cond" panose="020B0606030402020204" pitchFamily="34" charset="0"/>
              </a:rPr>
              <a:t>/</a:t>
            </a:r>
            <a:r>
              <a:rPr lang="en-US" sz="7000" dirty="0" err="1">
                <a:solidFill>
                  <a:schemeClr val="bg1"/>
                </a:solidFill>
                <a:latin typeface="Franklin Gothic Medium Cond" panose="020B0606030402020204" pitchFamily="34" charset="0"/>
              </a:rPr>
              <a:t>ar</a:t>
            </a:r>
            <a:endParaRPr lang="en-US" sz="7000" dirty="0">
              <a:solidFill>
                <a:schemeClr val="bg1"/>
              </a:solidFill>
              <a:latin typeface="Franklin Gothic Medium Cond" panose="020B0606030402020204" pitchFamily="34" charset="0"/>
            </a:endParaRPr>
          </a:p>
        </p:txBody>
      </p:sp>
      <p:pic>
        <p:nvPicPr>
          <p:cNvPr id="5" name="Picture 4" descr="A blue and purple cover with purple circles and images&#10;&#10;Description automatically generated">
            <a:extLst>
              <a:ext uri="{FF2B5EF4-FFF2-40B4-BE49-F238E27FC236}">
                <a16:creationId xmlns:a16="http://schemas.microsoft.com/office/drawing/2014/main" id="{45F76946-099B-2D8A-1388-FBE65F53D851}"/>
              </a:ext>
            </a:extLst>
          </p:cNvPr>
          <p:cNvPicPr>
            <a:picLocks noChangeAspect="1"/>
          </p:cNvPicPr>
          <p:nvPr/>
        </p:nvPicPr>
        <p:blipFill>
          <a:blip r:embed="rId3"/>
          <a:stretch>
            <a:fillRect/>
          </a:stretch>
        </p:blipFill>
        <p:spPr>
          <a:xfrm>
            <a:off x="4459013" y="197749"/>
            <a:ext cx="7539441" cy="5816719"/>
          </a:xfrm>
          <a:prstGeom prst="rect">
            <a:avLst/>
          </a:prstGeom>
        </p:spPr>
      </p:pic>
    </p:spTree>
    <p:extLst>
      <p:ext uri="{BB962C8B-B14F-4D97-AF65-F5344CB8AC3E}">
        <p14:creationId xmlns:p14="http://schemas.microsoft.com/office/powerpoint/2010/main" val="14147864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42F4274-21CD-28DB-E8B8-3BD97806B84F}"/>
              </a:ext>
            </a:extLst>
          </p:cNvPr>
          <p:cNvSpPr/>
          <p:nvPr/>
        </p:nvSpPr>
        <p:spPr>
          <a:xfrm>
            <a:off x="0" y="0"/>
            <a:ext cx="12192000" cy="6858000"/>
          </a:xfrm>
          <a:prstGeom prst="rect">
            <a:avLst/>
          </a:prstGeom>
          <a:solidFill>
            <a:schemeClr val="accent5">
              <a:lumMod val="75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white logo on a black background&#10;&#10;Description automatically generated with medium confidence">
            <a:extLst>
              <a:ext uri="{FF2B5EF4-FFF2-40B4-BE49-F238E27FC236}">
                <a16:creationId xmlns:a16="http://schemas.microsoft.com/office/drawing/2014/main" id="{7DD8CB24-58C9-1F55-33E9-731FFA8D479D}"/>
              </a:ext>
            </a:extLst>
          </p:cNvPr>
          <p:cNvPicPr>
            <a:picLocks noChangeAspect="1"/>
          </p:cNvPicPr>
          <p:nvPr/>
        </p:nvPicPr>
        <p:blipFill rotWithShape="1">
          <a:blip r:embed="rId3">
            <a:alphaModFix amt="12000"/>
          </a:blip>
          <a:srcRect t="5808" b="12645"/>
          <a:stretch/>
        </p:blipFill>
        <p:spPr>
          <a:xfrm>
            <a:off x="2695792" y="0"/>
            <a:ext cx="9179390" cy="6858000"/>
          </a:xfrm>
          <a:prstGeom prst="rect">
            <a:avLst/>
          </a:prstGeom>
        </p:spPr>
      </p:pic>
      <p:sp>
        <p:nvSpPr>
          <p:cNvPr id="11" name="TextBox 10">
            <a:extLst>
              <a:ext uri="{FF2B5EF4-FFF2-40B4-BE49-F238E27FC236}">
                <a16:creationId xmlns:a16="http://schemas.microsoft.com/office/drawing/2014/main" id="{70AAFE04-BD78-5B0B-AA17-8C76193D3CEC}"/>
              </a:ext>
            </a:extLst>
          </p:cNvPr>
          <p:cNvSpPr txBox="1"/>
          <p:nvPr/>
        </p:nvSpPr>
        <p:spPr>
          <a:xfrm>
            <a:off x="193546" y="197749"/>
            <a:ext cx="6131054" cy="2862322"/>
          </a:xfrm>
          <a:prstGeom prst="rect">
            <a:avLst/>
          </a:prstGeom>
          <a:noFill/>
        </p:spPr>
        <p:txBody>
          <a:bodyPr wrap="square" rtlCol="0">
            <a:spAutoFit/>
          </a:bodyPr>
          <a:lstStyle/>
          <a:p>
            <a:r>
              <a:rPr lang="en-US" sz="6000" b="1" dirty="0">
                <a:solidFill>
                  <a:srgbClr val="F7B401"/>
                </a:solidFill>
                <a:effectLst/>
                <a:latin typeface="Franklin Gothic Heavy" panose="020B0603020102020204" pitchFamily="34" charset="0"/>
                <a:ea typeface="Yu Gothic UI Light" panose="020B0300000000000000" pitchFamily="34" charset="-128"/>
              </a:rPr>
              <a:t>Financial Impact of the Pandemic</a:t>
            </a:r>
            <a:endParaRPr lang="en-US" sz="6000" b="1" dirty="0">
              <a:solidFill>
                <a:srgbClr val="F7B401"/>
              </a:solidFill>
              <a:latin typeface="Franklin Gothic Heavy" panose="020B0603020102020204" pitchFamily="34" charset="0"/>
              <a:ea typeface="Yu Gothic UI Light" panose="020B0300000000000000" pitchFamily="34" charset="-128"/>
            </a:endParaRPr>
          </a:p>
        </p:txBody>
      </p:sp>
      <p:sp>
        <p:nvSpPr>
          <p:cNvPr id="5" name="TextBox 4">
            <a:extLst>
              <a:ext uri="{FF2B5EF4-FFF2-40B4-BE49-F238E27FC236}">
                <a16:creationId xmlns:a16="http://schemas.microsoft.com/office/drawing/2014/main" id="{5A195926-F4A4-2ED9-144B-C69ED62C99EA}"/>
              </a:ext>
            </a:extLst>
          </p:cNvPr>
          <p:cNvSpPr txBox="1"/>
          <p:nvPr/>
        </p:nvSpPr>
        <p:spPr>
          <a:xfrm>
            <a:off x="5791200" y="1099457"/>
            <a:ext cx="6083982" cy="4862870"/>
          </a:xfrm>
          <a:prstGeom prst="rect">
            <a:avLst/>
          </a:prstGeom>
          <a:noFill/>
        </p:spPr>
        <p:txBody>
          <a:bodyPr wrap="square" rtlCol="0">
            <a:spAutoFit/>
          </a:bodyPr>
          <a:lstStyle/>
          <a:p>
            <a:pPr marL="285750" indent="-285750">
              <a:spcBef>
                <a:spcPts val="1800"/>
              </a:spcBef>
              <a:buFont typeface="Arial" panose="020B0604020202020204" pitchFamily="34" charset="0"/>
              <a:buChar char="•"/>
            </a:pPr>
            <a:r>
              <a:rPr lang="en-US" sz="4000" dirty="0">
                <a:latin typeface="Franklin Gothic Medium Cond" panose="020B0606030402020204" pitchFamily="34" charset="0"/>
              </a:rPr>
              <a:t>NAWS income 90% from literature sales pre-pandemic</a:t>
            </a:r>
          </a:p>
          <a:p>
            <a:pPr marL="285750" indent="-285750">
              <a:spcBef>
                <a:spcPts val="1800"/>
              </a:spcBef>
              <a:buFont typeface="Arial" panose="020B0604020202020204" pitchFamily="34" charset="0"/>
              <a:buChar char="•"/>
            </a:pPr>
            <a:r>
              <a:rPr lang="en-US" sz="4000" dirty="0">
                <a:latin typeface="Franklin Gothic Medium Cond" panose="020B0606030402020204" pitchFamily="34" charset="0"/>
              </a:rPr>
              <a:t>March 2020—literature income decreased approx. 85% </a:t>
            </a:r>
          </a:p>
          <a:p>
            <a:pPr marL="285750" indent="-285750">
              <a:spcBef>
                <a:spcPts val="1800"/>
              </a:spcBef>
              <a:buFont typeface="Arial" panose="020B0604020202020204" pitchFamily="34" charset="0"/>
              <a:buChar char="•"/>
            </a:pPr>
            <a:r>
              <a:rPr lang="en-US" sz="4000" dirty="0">
                <a:latin typeface="Franklin Gothic Medium Cond" panose="020B0606030402020204" pitchFamily="34" charset="0"/>
              </a:rPr>
              <a:t>Expenses cut: staff, periodicals, travel….</a:t>
            </a:r>
          </a:p>
        </p:txBody>
      </p:sp>
      <p:pic>
        <p:nvPicPr>
          <p:cNvPr id="4" name="Picture 3">
            <a:extLst>
              <a:ext uri="{FF2B5EF4-FFF2-40B4-BE49-F238E27FC236}">
                <a16:creationId xmlns:a16="http://schemas.microsoft.com/office/drawing/2014/main" id="{646A68A0-C3B9-751B-47F0-61F6818B1EE0}"/>
              </a:ext>
            </a:extLst>
          </p:cNvPr>
          <p:cNvPicPr>
            <a:picLocks noChangeAspect="1"/>
          </p:cNvPicPr>
          <p:nvPr/>
        </p:nvPicPr>
        <p:blipFill>
          <a:blip r:embed="rId4"/>
          <a:stretch>
            <a:fillRect/>
          </a:stretch>
        </p:blipFill>
        <p:spPr>
          <a:xfrm>
            <a:off x="498063" y="3177085"/>
            <a:ext cx="3187700" cy="3238500"/>
          </a:xfrm>
          <a:prstGeom prst="rect">
            <a:avLst/>
          </a:prstGeom>
        </p:spPr>
      </p:pic>
    </p:spTree>
    <p:extLst>
      <p:ext uri="{BB962C8B-B14F-4D97-AF65-F5344CB8AC3E}">
        <p14:creationId xmlns:p14="http://schemas.microsoft.com/office/powerpoint/2010/main" val="14501764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DC40D1-0E59-9F3A-CDE3-CA42C1DCF3E1}"/>
              </a:ext>
            </a:extLst>
          </p:cNvPr>
          <p:cNvPicPr>
            <a:picLocks noChangeAspect="1"/>
          </p:cNvPicPr>
          <p:nvPr/>
        </p:nvPicPr>
        <p:blipFill>
          <a:blip r:embed="rId3"/>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extBox 5">
            <a:extLst>
              <a:ext uri="{FF2B5EF4-FFF2-40B4-BE49-F238E27FC236}">
                <a16:creationId xmlns:a16="http://schemas.microsoft.com/office/drawing/2014/main" id="{98122EE8-86CE-718E-9063-4A7AA1E62061}"/>
              </a:ext>
            </a:extLst>
          </p:cNvPr>
          <p:cNvSpPr txBox="1"/>
          <p:nvPr/>
        </p:nvSpPr>
        <p:spPr>
          <a:xfrm>
            <a:off x="5216654" y="1690008"/>
            <a:ext cx="6826233" cy="5167992"/>
          </a:xfrm>
          <a:prstGeom prst="rect">
            <a:avLst/>
          </a:prstGeom>
          <a:noFill/>
        </p:spPr>
        <p:txBody>
          <a:bodyPr wrap="square" rtlCol="0">
            <a:noAutofit/>
          </a:bodyPr>
          <a:lstStyle/>
          <a:p>
            <a:pPr marL="285750" indent="-285750">
              <a:buFont typeface="Arial" panose="020B0604020202020204" pitchFamily="34" charset="0"/>
              <a:buChar char="•"/>
            </a:pPr>
            <a:r>
              <a:rPr lang="en-US" sz="4000" b="1" dirty="0">
                <a:solidFill>
                  <a:schemeClr val="bg1"/>
                </a:solidFill>
                <a:latin typeface="Franklin Gothic Demi Cond" panose="020B0603020102020204" pitchFamily="34" charset="0"/>
              </a:rPr>
              <a:t>Our reserve funds helped us keep going</a:t>
            </a:r>
          </a:p>
          <a:p>
            <a:pPr marL="285750" indent="-285750">
              <a:buFont typeface="Arial" panose="020B0604020202020204" pitchFamily="34" charset="0"/>
              <a:buChar char="•"/>
            </a:pPr>
            <a:r>
              <a:rPr lang="en-US" sz="4000" b="1" dirty="0">
                <a:solidFill>
                  <a:schemeClr val="bg1"/>
                </a:solidFill>
                <a:latin typeface="Franklin Gothic Demi Cond" panose="020B0603020102020204" pitchFamily="34" charset="0"/>
              </a:rPr>
              <a:t>The crisis helped us move toward being self supporting through member contributions </a:t>
            </a:r>
          </a:p>
          <a:p>
            <a:pPr marL="285750" indent="-285750">
              <a:buFont typeface="Arial" panose="020B0604020202020204" pitchFamily="34" charset="0"/>
              <a:buChar char="•"/>
            </a:pPr>
            <a:r>
              <a:rPr lang="en-US" sz="4000" b="1" dirty="0">
                <a:solidFill>
                  <a:schemeClr val="bg1"/>
                </a:solidFill>
                <a:latin typeface="Franklin Gothic Demi Cond" panose="020B0603020102020204" pitchFamily="34" charset="0"/>
              </a:rPr>
              <a:t>For the 2021 and 2022 fiscal year, Fellowship contributions were 24% of our income</a:t>
            </a:r>
          </a:p>
        </p:txBody>
      </p:sp>
      <p:sp>
        <p:nvSpPr>
          <p:cNvPr id="7" name="TextBox 6">
            <a:extLst>
              <a:ext uri="{FF2B5EF4-FFF2-40B4-BE49-F238E27FC236}">
                <a16:creationId xmlns:a16="http://schemas.microsoft.com/office/drawing/2014/main" id="{98E49E9F-DE97-C9BB-0245-CAED6ADD0E85}"/>
              </a:ext>
            </a:extLst>
          </p:cNvPr>
          <p:cNvSpPr txBox="1"/>
          <p:nvPr/>
        </p:nvSpPr>
        <p:spPr>
          <a:xfrm>
            <a:off x="149113" y="981520"/>
            <a:ext cx="4499087" cy="5016758"/>
          </a:xfrm>
          <a:prstGeom prst="rect">
            <a:avLst/>
          </a:prstGeom>
          <a:noFill/>
        </p:spPr>
        <p:txBody>
          <a:bodyPr wrap="square" rtlCol="0">
            <a:spAutoFit/>
          </a:bodyPr>
          <a:lstStyle/>
          <a:p>
            <a:r>
              <a:rPr lang="en-US" sz="8000" b="1" dirty="0">
                <a:solidFill>
                  <a:schemeClr val="bg1"/>
                </a:solidFill>
                <a:effectLst/>
                <a:latin typeface="Franklin Gothic Heavy" panose="020B0603020102020204" pitchFamily="34" charset="0"/>
                <a:ea typeface="Yu Gothic UI Light" panose="020B0300000000000000" pitchFamily="34" charset="-128"/>
              </a:rPr>
              <a:t>The future </a:t>
            </a:r>
            <a:br>
              <a:rPr lang="en-US" sz="8000" b="1" dirty="0">
                <a:solidFill>
                  <a:schemeClr val="bg1"/>
                </a:solidFill>
                <a:effectLst/>
                <a:latin typeface="Franklin Gothic Heavy" panose="020B0603020102020204" pitchFamily="34" charset="0"/>
                <a:ea typeface="Yu Gothic UI Light" panose="020B0300000000000000" pitchFamily="34" charset="-128"/>
              </a:rPr>
            </a:br>
            <a:r>
              <a:rPr lang="en-US" sz="8000" b="1" dirty="0">
                <a:solidFill>
                  <a:schemeClr val="bg1"/>
                </a:solidFill>
                <a:effectLst/>
                <a:latin typeface="Franklin Gothic Heavy" panose="020B0603020102020204" pitchFamily="34" charset="0"/>
                <a:ea typeface="Yu Gothic UI Light" panose="020B0300000000000000" pitchFamily="34" charset="-128"/>
              </a:rPr>
              <a:t>looks bright.</a:t>
            </a:r>
            <a:endParaRPr lang="en-US" sz="8000" b="1" dirty="0">
              <a:solidFill>
                <a:schemeClr val="bg1"/>
              </a:solidFill>
              <a:latin typeface="Franklin Gothic Heavy" panose="020B0603020102020204" pitchFamily="34" charset="0"/>
              <a:ea typeface="Yu Gothic UI Light" panose="020B0300000000000000" pitchFamily="34" charset="-128"/>
            </a:endParaRPr>
          </a:p>
        </p:txBody>
      </p:sp>
    </p:spTree>
    <p:extLst>
      <p:ext uri="{BB962C8B-B14F-4D97-AF65-F5344CB8AC3E}">
        <p14:creationId xmlns:p14="http://schemas.microsoft.com/office/powerpoint/2010/main" val="17083276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aph with numbers and lines&#10;&#10;Description automatically generated">
            <a:extLst>
              <a:ext uri="{FF2B5EF4-FFF2-40B4-BE49-F238E27FC236}">
                <a16:creationId xmlns:a16="http://schemas.microsoft.com/office/drawing/2014/main" id="{DA5CD60D-E5E9-ED7A-203A-7D12E0EE46D0}"/>
              </a:ext>
            </a:extLst>
          </p:cNvPr>
          <p:cNvPicPr>
            <a:picLocks noChangeAspect="1"/>
          </p:cNvPicPr>
          <p:nvPr/>
        </p:nvPicPr>
        <p:blipFill>
          <a:blip r:embed="rId3"/>
          <a:stretch>
            <a:fillRect/>
          </a:stretch>
        </p:blipFill>
        <p:spPr>
          <a:xfrm>
            <a:off x="263696" y="0"/>
            <a:ext cx="6494455" cy="6860809"/>
          </a:xfrm>
          <a:prstGeom prst="rect">
            <a:avLst/>
          </a:prstGeom>
        </p:spPr>
      </p:pic>
      <p:sp>
        <p:nvSpPr>
          <p:cNvPr id="4" name="TextBox 3">
            <a:extLst>
              <a:ext uri="{FF2B5EF4-FFF2-40B4-BE49-F238E27FC236}">
                <a16:creationId xmlns:a16="http://schemas.microsoft.com/office/drawing/2014/main" id="{702B6394-08DA-9F52-6CFC-EC6F5D60E17B}"/>
              </a:ext>
            </a:extLst>
          </p:cNvPr>
          <p:cNvSpPr txBox="1"/>
          <p:nvPr/>
        </p:nvSpPr>
        <p:spPr>
          <a:xfrm>
            <a:off x="1357341" y="4327322"/>
            <a:ext cx="3950383" cy="1477328"/>
          </a:xfrm>
          <a:prstGeom prst="rect">
            <a:avLst/>
          </a:prstGeom>
          <a:noFill/>
        </p:spPr>
        <p:txBody>
          <a:bodyPr wrap="square" rtlCol="0">
            <a:spAutoFit/>
          </a:bodyPr>
          <a:lstStyle/>
          <a:p>
            <a:pPr>
              <a:spcBef>
                <a:spcPts val="1800"/>
              </a:spcBef>
            </a:pPr>
            <a:r>
              <a:rPr lang="en-US" sz="3000" dirty="0">
                <a:solidFill>
                  <a:srgbClr val="7030A0"/>
                </a:solidFill>
                <a:latin typeface="Franklin Gothic Medium Cond" panose="020B0606030402020204" pitchFamily="34" charset="0"/>
              </a:rPr>
              <a:t>Profound increase in member contributions </a:t>
            </a:r>
            <a:br>
              <a:rPr lang="en-US" sz="3000" dirty="0">
                <a:solidFill>
                  <a:srgbClr val="7030A0"/>
                </a:solidFill>
                <a:latin typeface="Franklin Gothic Medium Cond" panose="020B0606030402020204" pitchFamily="34" charset="0"/>
              </a:rPr>
            </a:br>
            <a:r>
              <a:rPr lang="en-US" sz="3000" dirty="0">
                <a:solidFill>
                  <a:srgbClr val="7030A0"/>
                </a:solidFill>
                <a:latin typeface="Franklin Gothic Medium Cond" panose="020B0606030402020204" pitchFamily="34" charset="0"/>
              </a:rPr>
              <a:t>for 2020-2021.</a:t>
            </a:r>
          </a:p>
        </p:txBody>
      </p:sp>
      <p:sp>
        <p:nvSpPr>
          <p:cNvPr id="5" name="TextBox 4">
            <a:extLst>
              <a:ext uri="{FF2B5EF4-FFF2-40B4-BE49-F238E27FC236}">
                <a16:creationId xmlns:a16="http://schemas.microsoft.com/office/drawing/2014/main" id="{79BCFFFA-48FA-04D7-66A8-763B4475C26D}"/>
              </a:ext>
            </a:extLst>
          </p:cNvPr>
          <p:cNvSpPr txBox="1"/>
          <p:nvPr/>
        </p:nvSpPr>
        <p:spPr>
          <a:xfrm>
            <a:off x="7714593" y="543699"/>
            <a:ext cx="4477407" cy="1938992"/>
          </a:xfrm>
          <a:prstGeom prst="rect">
            <a:avLst/>
          </a:prstGeom>
          <a:noFill/>
        </p:spPr>
        <p:txBody>
          <a:bodyPr wrap="square" rtlCol="0">
            <a:spAutoFit/>
          </a:bodyPr>
          <a:lstStyle/>
          <a:p>
            <a:pPr>
              <a:spcBef>
                <a:spcPts val="1800"/>
              </a:spcBef>
            </a:pPr>
            <a:r>
              <a:rPr lang="en-US" sz="3000" dirty="0">
                <a:solidFill>
                  <a:srgbClr val="C00000"/>
                </a:solidFill>
                <a:latin typeface="Franklin Gothic Medium Cond" panose="020B0606030402020204" pitchFamily="34" charset="0"/>
              </a:rPr>
              <a:t>The reopening of meetings and the increased involvement of service bodies marks the growth for 2021-2022.</a:t>
            </a:r>
          </a:p>
        </p:txBody>
      </p:sp>
      <p:cxnSp>
        <p:nvCxnSpPr>
          <p:cNvPr id="8" name="Straight Arrow Connector 7">
            <a:extLst>
              <a:ext uri="{FF2B5EF4-FFF2-40B4-BE49-F238E27FC236}">
                <a16:creationId xmlns:a16="http://schemas.microsoft.com/office/drawing/2014/main" id="{B37BABF3-7938-D060-A711-D8EE3F74A08C}"/>
              </a:ext>
            </a:extLst>
          </p:cNvPr>
          <p:cNvCxnSpPr>
            <a:cxnSpLocks/>
          </p:cNvCxnSpPr>
          <p:nvPr/>
        </p:nvCxnSpPr>
        <p:spPr>
          <a:xfrm flipV="1">
            <a:off x="4317122" y="4327322"/>
            <a:ext cx="706823" cy="243924"/>
          </a:xfrm>
          <a:prstGeom prst="straightConnector1">
            <a:avLst/>
          </a:prstGeom>
          <a:ln w="4762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C697F373-02FB-053E-6F24-044DBCE38CAB}"/>
              </a:ext>
            </a:extLst>
          </p:cNvPr>
          <p:cNvCxnSpPr>
            <a:cxnSpLocks/>
          </p:cNvCxnSpPr>
          <p:nvPr/>
        </p:nvCxnSpPr>
        <p:spPr>
          <a:xfrm flipH="1" flipV="1">
            <a:off x="5822731" y="1566230"/>
            <a:ext cx="1891862" cy="682984"/>
          </a:xfrm>
          <a:prstGeom prst="straightConnector1">
            <a:avLst/>
          </a:prstGeom>
          <a:ln w="4762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E797C0C-C318-3DEE-E0CF-75E8DDB82A0D}"/>
              </a:ext>
            </a:extLst>
          </p:cNvPr>
          <p:cNvCxnSpPr>
            <a:cxnSpLocks/>
          </p:cNvCxnSpPr>
          <p:nvPr/>
        </p:nvCxnSpPr>
        <p:spPr>
          <a:xfrm flipH="1">
            <a:off x="5990897" y="2249214"/>
            <a:ext cx="1723696" cy="2816772"/>
          </a:xfrm>
          <a:prstGeom prst="straightConnector1">
            <a:avLst/>
          </a:prstGeom>
          <a:ln w="47625">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D496795-C7A0-6D70-06BD-C8C7010F76A1}"/>
              </a:ext>
            </a:extLst>
          </p:cNvPr>
          <p:cNvCxnSpPr>
            <a:cxnSpLocks/>
          </p:cNvCxnSpPr>
          <p:nvPr/>
        </p:nvCxnSpPr>
        <p:spPr>
          <a:xfrm flipH="1">
            <a:off x="5990897" y="2249214"/>
            <a:ext cx="1723696" cy="3095591"/>
          </a:xfrm>
          <a:prstGeom prst="straightConnector1">
            <a:avLst/>
          </a:prstGeom>
          <a:ln w="4762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958AF748-75A2-66A3-B428-61D1F5A686CF}"/>
              </a:ext>
            </a:extLst>
          </p:cNvPr>
          <p:cNvSpPr txBox="1"/>
          <p:nvPr/>
        </p:nvSpPr>
        <p:spPr>
          <a:xfrm>
            <a:off x="7714592" y="3165675"/>
            <a:ext cx="4477407" cy="3754874"/>
          </a:xfrm>
          <a:prstGeom prst="rect">
            <a:avLst/>
          </a:prstGeom>
          <a:noFill/>
        </p:spPr>
        <p:txBody>
          <a:bodyPr wrap="square" rtlCol="0">
            <a:spAutoFit/>
          </a:bodyPr>
          <a:lstStyle/>
          <a:p>
            <a:pPr>
              <a:spcBef>
                <a:spcPts val="1800"/>
              </a:spcBef>
            </a:pPr>
            <a:r>
              <a:rPr lang="en-US" sz="3400" dirty="0">
                <a:solidFill>
                  <a:srgbClr val="00B0F0"/>
                </a:solidFill>
                <a:latin typeface="Franklin Gothic Medium Cond" panose="020B0606030402020204" pitchFamily="34" charset="0"/>
              </a:rPr>
              <a:t>For 2023, as in-person groups reopened and local service bodies ramped up activities, more resources are going toward local service delivery and group expenses. </a:t>
            </a:r>
          </a:p>
        </p:txBody>
      </p:sp>
    </p:spTree>
    <p:extLst>
      <p:ext uri="{BB962C8B-B14F-4D97-AF65-F5344CB8AC3E}">
        <p14:creationId xmlns:p14="http://schemas.microsoft.com/office/powerpoint/2010/main" val="18155398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CDDBC"/>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49BEA96-6D68-09B9-21B2-4DB0818295E9}"/>
              </a:ext>
            </a:extLst>
          </p:cNvPr>
          <p:cNvSpPr txBox="1"/>
          <p:nvPr/>
        </p:nvSpPr>
        <p:spPr>
          <a:xfrm>
            <a:off x="442824" y="1430928"/>
            <a:ext cx="5860210" cy="4324261"/>
          </a:xfrm>
          <a:prstGeom prst="rect">
            <a:avLst/>
          </a:prstGeom>
          <a:noFill/>
        </p:spPr>
        <p:txBody>
          <a:bodyPr wrap="square" rtlCol="0">
            <a:spAutoFit/>
          </a:bodyPr>
          <a:lstStyle/>
          <a:p>
            <a:r>
              <a:rPr lang="en-US" sz="5500" b="1" dirty="0">
                <a:solidFill>
                  <a:srgbClr val="D3684C"/>
                </a:solidFill>
                <a:latin typeface="Franklin Gothic Demi Cond" panose="020B0603020102020204" pitchFamily="34" charset="0"/>
              </a:rPr>
              <a:t>Our commitment </a:t>
            </a:r>
            <a:br>
              <a:rPr lang="en-US" sz="5500" b="1" dirty="0">
                <a:solidFill>
                  <a:srgbClr val="D3684C"/>
                </a:solidFill>
                <a:latin typeface="Franklin Gothic Demi Cond" panose="020B0603020102020204" pitchFamily="34" charset="0"/>
              </a:rPr>
            </a:br>
            <a:r>
              <a:rPr lang="en-US" sz="5500" b="1" dirty="0">
                <a:solidFill>
                  <a:srgbClr val="D3684C"/>
                </a:solidFill>
                <a:latin typeface="Franklin Gothic Demi Cond" panose="020B0603020102020204" pitchFamily="34" charset="0"/>
              </a:rPr>
              <a:t>to self-support doesn’t mean we go it alone—it means we do it together.</a:t>
            </a:r>
          </a:p>
        </p:txBody>
      </p:sp>
      <p:sp>
        <p:nvSpPr>
          <p:cNvPr id="7" name="TextBox 6">
            <a:extLst>
              <a:ext uri="{FF2B5EF4-FFF2-40B4-BE49-F238E27FC236}">
                <a16:creationId xmlns:a16="http://schemas.microsoft.com/office/drawing/2014/main" id="{D2675DD4-892F-2F5C-F0AA-A64DBE5D576B}"/>
              </a:ext>
            </a:extLst>
          </p:cNvPr>
          <p:cNvSpPr txBox="1"/>
          <p:nvPr/>
        </p:nvSpPr>
        <p:spPr>
          <a:xfrm>
            <a:off x="442824" y="5797802"/>
            <a:ext cx="6613584" cy="861774"/>
          </a:xfrm>
          <a:prstGeom prst="rect">
            <a:avLst/>
          </a:prstGeom>
          <a:noFill/>
        </p:spPr>
        <p:txBody>
          <a:bodyPr wrap="square" rtlCol="0">
            <a:spAutoFit/>
          </a:bodyPr>
          <a:lstStyle/>
          <a:p>
            <a:r>
              <a:rPr lang="en-US" sz="3200" i="1" dirty="0">
                <a:solidFill>
                  <a:srgbClr val="D3684C"/>
                </a:solidFill>
                <a:latin typeface="Franklin Gothic Demi" panose="020B0603020102020204" pitchFamily="34" charset="0"/>
              </a:rPr>
              <a:t>Guiding Principles</a:t>
            </a:r>
            <a:r>
              <a:rPr lang="en-US" sz="3200" dirty="0">
                <a:solidFill>
                  <a:srgbClr val="D3684C"/>
                </a:solidFill>
                <a:latin typeface="Franklin Gothic Demi" panose="020B0603020102020204" pitchFamily="34" charset="0"/>
              </a:rPr>
              <a:t>, Tradition Seven</a:t>
            </a:r>
          </a:p>
          <a:p>
            <a:endParaRPr lang="en-US" dirty="0">
              <a:latin typeface="Franklin Gothic Demi" panose="020B0603020102020204" pitchFamily="34" charset="0"/>
            </a:endParaRPr>
          </a:p>
        </p:txBody>
      </p:sp>
      <p:pic>
        <p:nvPicPr>
          <p:cNvPr id="4" name="Picture 3" descr="A group of keychains with text&#10;&#10;Description automatically generated">
            <a:extLst>
              <a:ext uri="{FF2B5EF4-FFF2-40B4-BE49-F238E27FC236}">
                <a16:creationId xmlns:a16="http://schemas.microsoft.com/office/drawing/2014/main" id="{58641612-0393-852C-0C54-C64541F2B83A}"/>
              </a:ext>
            </a:extLst>
          </p:cNvPr>
          <p:cNvPicPr>
            <a:picLocks noChangeAspect="1"/>
          </p:cNvPicPr>
          <p:nvPr/>
        </p:nvPicPr>
        <p:blipFill>
          <a:blip r:embed="rId3"/>
          <a:stretch>
            <a:fillRect/>
          </a:stretch>
        </p:blipFill>
        <p:spPr>
          <a:xfrm>
            <a:off x="5108711" y="97350"/>
            <a:ext cx="6950765" cy="4633843"/>
          </a:xfrm>
          <a:prstGeom prst="rect">
            <a:avLst/>
          </a:prstGeom>
        </p:spPr>
      </p:pic>
    </p:spTree>
    <p:extLst>
      <p:ext uri="{BB962C8B-B14F-4D97-AF65-F5344CB8AC3E}">
        <p14:creationId xmlns:p14="http://schemas.microsoft.com/office/powerpoint/2010/main" val="25544655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hite logo on a black background&#10;&#10;Description automatically generated with medium confidence">
            <a:extLst>
              <a:ext uri="{FF2B5EF4-FFF2-40B4-BE49-F238E27FC236}">
                <a16:creationId xmlns:a16="http://schemas.microsoft.com/office/drawing/2014/main" id="{13074210-97B5-4D2B-241B-C37FBC2E4104}"/>
              </a:ext>
            </a:extLst>
          </p:cNvPr>
          <p:cNvPicPr>
            <a:picLocks noChangeAspect="1"/>
          </p:cNvPicPr>
          <p:nvPr/>
        </p:nvPicPr>
        <p:blipFill rotWithShape="1">
          <a:blip r:embed="rId3">
            <a:alphaModFix amt="6000"/>
          </a:blip>
          <a:srcRect t="5808" b="12645"/>
          <a:stretch/>
        </p:blipFill>
        <p:spPr>
          <a:xfrm>
            <a:off x="3278477" y="0"/>
            <a:ext cx="9179390" cy="6858000"/>
          </a:xfrm>
          <a:prstGeom prst="rect">
            <a:avLst/>
          </a:prstGeom>
        </p:spPr>
      </p:pic>
      <p:pic>
        <p:nvPicPr>
          <p:cNvPr id="3" name="Picture 2" descr="A picture containing screenshot, black&#10;&#10;Description automatically generated">
            <a:extLst>
              <a:ext uri="{FF2B5EF4-FFF2-40B4-BE49-F238E27FC236}">
                <a16:creationId xmlns:a16="http://schemas.microsoft.com/office/drawing/2014/main" id="{590B307A-49F0-5902-DE87-9A433AF8110E}"/>
              </a:ext>
            </a:extLst>
          </p:cNvPr>
          <p:cNvPicPr>
            <a:picLocks noChangeAspect="1"/>
          </p:cNvPicPr>
          <p:nvPr/>
        </p:nvPicPr>
        <p:blipFill>
          <a:blip r:embed="rId4"/>
          <a:stretch>
            <a:fillRect/>
          </a:stretch>
        </p:blipFill>
        <p:spPr>
          <a:xfrm>
            <a:off x="1451920" y="913083"/>
            <a:ext cx="9350864" cy="1391767"/>
          </a:xfrm>
          <a:prstGeom prst="rect">
            <a:avLst/>
          </a:prstGeom>
        </p:spPr>
      </p:pic>
      <p:pic>
        <p:nvPicPr>
          <p:cNvPr id="8" name="Picture 7" descr="A picture containing astronomical object, celestial event, sky, circle&#10;&#10;Description automatically generated">
            <a:extLst>
              <a:ext uri="{FF2B5EF4-FFF2-40B4-BE49-F238E27FC236}">
                <a16:creationId xmlns:a16="http://schemas.microsoft.com/office/drawing/2014/main" id="{1E209C32-5E72-F39C-9478-E599D3851D4C}"/>
              </a:ext>
            </a:extLst>
          </p:cNvPr>
          <p:cNvPicPr>
            <a:picLocks noChangeAspect="1"/>
          </p:cNvPicPr>
          <p:nvPr/>
        </p:nvPicPr>
        <p:blipFill>
          <a:blip r:embed="rId5">
            <a:duotone>
              <a:schemeClr val="accent5">
                <a:shade val="45000"/>
                <a:satMod val="135000"/>
              </a:schemeClr>
              <a:prstClr val="white"/>
            </a:duotone>
          </a:blip>
          <a:stretch>
            <a:fillRect/>
          </a:stretch>
        </p:blipFill>
        <p:spPr>
          <a:xfrm>
            <a:off x="495300" y="685109"/>
            <a:ext cx="1888110" cy="1925132"/>
          </a:xfrm>
          <a:prstGeom prst="rect">
            <a:avLst/>
          </a:prstGeom>
        </p:spPr>
      </p:pic>
      <p:sp>
        <p:nvSpPr>
          <p:cNvPr id="13" name="Content Placeholder 6">
            <a:extLst>
              <a:ext uri="{FF2B5EF4-FFF2-40B4-BE49-F238E27FC236}">
                <a16:creationId xmlns:a16="http://schemas.microsoft.com/office/drawing/2014/main" id="{C837F544-B67D-AE40-2A82-9C23ADD82040}"/>
              </a:ext>
            </a:extLst>
          </p:cNvPr>
          <p:cNvSpPr txBox="1">
            <a:spLocks/>
          </p:cNvSpPr>
          <p:nvPr/>
        </p:nvSpPr>
        <p:spPr>
          <a:xfrm>
            <a:off x="2015823" y="1010090"/>
            <a:ext cx="8903576" cy="1490723"/>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Franklin Gothic Medium Cond" panose="020B06060304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Franklin Gothic Medium Cond" panose="020B06060304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Franklin Gothic Medium Cond" panose="020B06060304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6713" indent="0">
              <a:lnSpc>
                <a:spcPts val="4920"/>
              </a:lnSpc>
              <a:spcBef>
                <a:spcPts val="5200"/>
              </a:spcBef>
              <a:buClr>
                <a:srgbClr val="0070C0"/>
              </a:buClr>
              <a:buNone/>
            </a:pPr>
            <a:r>
              <a:rPr lang="en-US" sz="6000" b="1" dirty="0">
                <a:solidFill>
                  <a:srgbClr val="5B5E6B"/>
                </a:solidFill>
                <a:latin typeface="Franklin Gothic Heavy" panose="020B0603020102020204" pitchFamily="34" charset="0"/>
              </a:rPr>
              <a:t>Literature / </a:t>
            </a:r>
            <a:br>
              <a:rPr lang="en-US" sz="6000" b="1" dirty="0">
                <a:solidFill>
                  <a:srgbClr val="5B5E6B"/>
                </a:solidFill>
                <a:latin typeface="Franklin Gothic Heavy" panose="020B0603020102020204" pitchFamily="34" charset="0"/>
              </a:rPr>
            </a:br>
            <a:r>
              <a:rPr lang="en-US" sz="6000" b="1" dirty="0">
                <a:solidFill>
                  <a:srgbClr val="5B5E6B"/>
                </a:solidFill>
                <a:latin typeface="Franklin Gothic Heavy" panose="020B0603020102020204" pitchFamily="34" charset="0"/>
              </a:rPr>
              <a:t>Carrying the Message</a:t>
            </a:r>
          </a:p>
        </p:txBody>
      </p:sp>
      <p:grpSp>
        <p:nvGrpSpPr>
          <p:cNvPr id="36" name="Google Shape;7064;p88">
            <a:extLst>
              <a:ext uri="{FF2B5EF4-FFF2-40B4-BE49-F238E27FC236}">
                <a16:creationId xmlns:a16="http://schemas.microsoft.com/office/drawing/2014/main" id="{A79A12C5-B56E-59E5-1624-F49A712CBA4E}"/>
              </a:ext>
            </a:extLst>
          </p:cNvPr>
          <p:cNvGrpSpPr/>
          <p:nvPr/>
        </p:nvGrpSpPr>
        <p:grpSpPr>
          <a:xfrm>
            <a:off x="861376" y="1114296"/>
            <a:ext cx="1053108" cy="959053"/>
            <a:chOff x="-40378075" y="3267450"/>
            <a:chExt cx="317425" cy="289075"/>
          </a:xfrm>
          <a:solidFill>
            <a:srgbClr val="5B5E6B">
              <a:alpha val="65000"/>
            </a:srgbClr>
          </a:solidFill>
        </p:grpSpPr>
        <p:sp>
          <p:nvSpPr>
            <p:cNvPr id="37" name="Google Shape;7065;p88">
              <a:extLst>
                <a:ext uri="{FF2B5EF4-FFF2-40B4-BE49-F238E27FC236}">
                  <a16:creationId xmlns:a16="http://schemas.microsoft.com/office/drawing/2014/main" id="{66EE5DC3-D5BA-4D76-E84A-B6FD8AF83BF3}"/>
                </a:ext>
              </a:extLst>
            </p:cNvPr>
            <p:cNvSpPr/>
            <p:nvPr/>
          </p:nvSpPr>
          <p:spPr>
            <a:xfrm>
              <a:off x="-40218975" y="3308400"/>
              <a:ext cx="158325" cy="248125"/>
            </a:xfrm>
            <a:custGeom>
              <a:avLst/>
              <a:gdLst/>
              <a:ahLst/>
              <a:cxnLst/>
              <a:rect l="l" t="t" r="r" b="b"/>
              <a:pathLst>
                <a:path w="6333" h="9925" extrusionOk="0">
                  <a:moveTo>
                    <a:pt x="4694" y="1"/>
                  </a:moveTo>
                  <a:lnTo>
                    <a:pt x="4694" y="7877"/>
                  </a:lnTo>
                  <a:cubicBezTo>
                    <a:pt x="4694" y="8097"/>
                    <a:pt x="4474" y="8255"/>
                    <a:pt x="4253" y="8255"/>
                  </a:cubicBezTo>
                  <a:cubicBezTo>
                    <a:pt x="2993" y="8255"/>
                    <a:pt x="1638" y="8696"/>
                    <a:pt x="693" y="9452"/>
                  </a:cubicBezTo>
                  <a:cubicBezTo>
                    <a:pt x="536" y="9546"/>
                    <a:pt x="189" y="9925"/>
                    <a:pt x="0" y="9925"/>
                  </a:cubicBezTo>
                  <a:lnTo>
                    <a:pt x="5073" y="9925"/>
                  </a:lnTo>
                  <a:cubicBezTo>
                    <a:pt x="5734" y="9925"/>
                    <a:pt x="6333" y="9357"/>
                    <a:pt x="6333" y="8696"/>
                  </a:cubicBezTo>
                  <a:lnTo>
                    <a:pt x="6333" y="1229"/>
                  </a:lnTo>
                  <a:cubicBezTo>
                    <a:pt x="6333" y="536"/>
                    <a:pt x="5766" y="1"/>
                    <a:pt x="5073" y="1"/>
                  </a:cubicBezTo>
                  <a:close/>
                </a:path>
              </a:pathLst>
            </a:custGeom>
            <a:grpFill/>
            <a:ln>
              <a:noFill/>
            </a:ln>
          </p:spPr>
          <p:txBody>
            <a:bodyPr spcFirstLastPara="1" wrap="square" lIns="121900" tIns="121900" rIns="121900" bIns="121900" anchor="ctr" anchorCtr="0">
              <a:noAutofit/>
            </a:bodyPr>
            <a:lstStyle/>
            <a:p>
              <a:endParaRPr sz="2400"/>
            </a:p>
          </p:txBody>
        </p:sp>
        <p:sp>
          <p:nvSpPr>
            <p:cNvPr id="38" name="Google Shape;7066;p88">
              <a:extLst>
                <a:ext uri="{FF2B5EF4-FFF2-40B4-BE49-F238E27FC236}">
                  <a16:creationId xmlns:a16="http://schemas.microsoft.com/office/drawing/2014/main" id="{46C9C764-B967-AFB8-CE23-CB7555D9985D}"/>
                </a:ext>
              </a:extLst>
            </p:cNvPr>
            <p:cNvSpPr/>
            <p:nvPr/>
          </p:nvSpPr>
          <p:spPr>
            <a:xfrm>
              <a:off x="-40316650" y="3267450"/>
              <a:ext cx="86675" cy="257575"/>
            </a:xfrm>
            <a:custGeom>
              <a:avLst/>
              <a:gdLst/>
              <a:ahLst/>
              <a:cxnLst/>
              <a:rect l="l" t="t" r="r" b="b"/>
              <a:pathLst>
                <a:path w="3467" h="10303" extrusionOk="0">
                  <a:moveTo>
                    <a:pt x="1" y="0"/>
                  </a:moveTo>
                  <a:lnTo>
                    <a:pt x="1" y="9105"/>
                  </a:lnTo>
                  <a:cubicBezTo>
                    <a:pt x="1166" y="9200"/>
                    <a:pt x="2489" y="9578"/>
                    <a:pt x="3466" y="10302"/>
                  </a:cubicBezTo>
                  <a:lnTo>
                    <a:pt x="3466" y="1197"/>
                  </a:lnTo>
                  <a:cubicBezTo>
                    <a:pt x="2489" y="473"/>
                    <a:pt x="1229" y="95"/>
                    <a:pt x="1" y="0"/>
                  </a:cubicBezTo>
                  <a:close/>
                </a:path>
              </a:pathLst>
            </a:custGeom>
            <a:grpFill/>
            <a:ln>
              <a:noFill/>
            </a:ln>
          </p:spPr>
          <p:txBody>
            <a:bodyPr spcFirstLastPara="1" wrap="square" lIns="121900" tIns="121900" rIns="121900" bIns="121900" anchor="ctr" anchorCtr="0">
              <a:noAutofit/>
            </a:bodyPr>
            <a:lstStyle/>
            <a:p>
              <a:endParaRPr sz="2400"/>
            </a:p>
          </p:txBody>
        </p:sp>
        <p:sp>
          <p:nvSpPr>
            <p:cNvPr id="39" name="Google Shape;7067;p88">
              <a:extLst>
                <a:ext uri="{FF2B5EF4-FFF2-40B4-BE49-F238E27FC236}">
                  <a16:creationId xmlns:a16="http://schemas.microsoft.com/office/drawing/2014/main" id="{0C692E09-168C-BF27-7554-BD851FC32F84}"/>
                </a:ext>
              </a:extLst>
            </p:cNvPr>
            <p:cNvSpPr/>
            <p:nvPr/>
          </p:nvSpPr>
          <p:spPr>
            <a:xfrm>
              <a:off x="-40209525" y="3267450"/>
              <a:ext cx="86650" cy="257575"/>
            </a:xfrm>
            <a:custGeom>
              <a:avLst/>
              <a:gdLst/>
              <a:ahLst/>
              <a:cxnLst/>
              <a:rect l="l" t="t" r="r" b="b"/>
              <a:pathLst>
                <a:path w="3466" h="10303" extrusionOk="0">
                  <a:moveTo>
                    <a:pt x="3466" y="0"/>
                  </a:moveTo>
                  <a:cubicBezTo>
                    <a:pt x="2300" y="95"/>
                    <a:pt x="977" y="473"/>
                    <a:pt x="0" y="1197"/>
                  </a:cubicBezTo>
                  <a:lnTo>
                    <a:pt x="0" y="10302"/>
                  </a:lnTo>
                  <a:cubicBezTo>
                    <a:pt x="977" y="9578"/>
                    <a:pt x="2237" y="9200"/>
                    <a:pt x="3466" y="9105"/>
                  </a:cubicBezTo>
                  <a:lnTo>
                    <a:pt x="3466" y="0"/>
                  </a:lnTo>
                  <a:close/>
                </a:path>
              </a:pathLst>
            </a:custGeom>
            <a:grpFill/>
            <a:ln>
              <a:noFill/>
            </a:ln>
          </p:spPr>
          <p:txBody>
            <a:bodyPr spcFirstLastPara="1" wrap="square" lIns="121900" tIns="121900" rIns="121900" bIns="121900" anchor="ctr" anchorCtr="0">
              <a:noAutofit/>
            </a:bodyPr>
            <a:lstStyle/>
            <a:p>
              <a:endParaRPr sz="2400"/>
            </a:p>
          </p:txBody>
        </p:sp>
        <p:sp>
          <p:nvSpPr>
            <p:cNvPr id="40" name="Google Shape;7068;p88">
              <a:extLst>
                <a:ext uri="{FF2B5EF4-FFF2-40B4-BE49-F238E27FC236}">
                  <a16:creationId xmlns:a16="http://schemas.microsoft.com/office/drawing/2014/main" id="{2CD65FAB-6610-A4A1-E7C2-DB3193D4B2FD}"/>
                </a:ext>
              </a:extLst>
            </p:cNvPr>
            <p:cNvSpPr/>
            <p:nvPr/>
          </p:nvSpPr>
          <p:spPr>
            <a:xfrm>
              <a:off x="-40378075" y="3308400"/>
              <a:ext cx="157550" cy="248125"/>
            </a:xfrm>
            <a:custGeom>
              <a:avLst/>
              <a:gdLst/>
              <a:ahLst/>
              <a:cxnLst/>
              <a:rect l="l" t="t" r="r" b="b"/>
              <a:pathLst>
                <a:path w="6302" h="9925" extrusionOk="0">
                  <a:moveTo>
                    <a:pt x="1229" y="1"/>
                  </a:moveTo>
                  <a:cubicBezTo>
                    <a:pt x="567" y="1"/>
                    <a:pt x="0" y="536"/>
                    <a:pt x="0" y="1198"/>
                  </a:cubicBezTo>
                  <a:lnTo>
                    <a:pt x="0" y="8664"/>
                  </a:lnTo>
                  <a:cubicBezTo>
                    <a:pt x="32" y="9357"/>
                    <a:pt x="567" y="9925"/>
                    <a:pt x="1229" y="9925"/>
                  </a:cubicBezTo>
                  <a:lnTo>
                    <a:pt x="6301" y="9925"/>
                  </a:lnTo>
                  <a:cubicBezTo>
                    <a:pt x="6112" y="9925"/>
                    <a:pt x="5766" y="9609"/>
                    <a:pt x="5608" y="9452"/>
                  </a:cubicBezTo>
                  <a:cubicBezTo>
                    <a:pt x="4631" y="8664"/>
                    <a:pt x="3277" y="8255"/>
                    <a:pt x="2048" y="8255"/>
                  </a:cubicBezTo>
                  <a:cubicBezTo>
                    <a:pt x="1828" y="8255"/>
                    <a:pt x="1638" y="8066"/>
                    <a:pt x="1638" y="7877"/>
                  </a:cubicBezTo>
                  <a:lnTo>
                    <a:pt x="1638" y="1"/>
                  </a:lnTo>
                  <a:close/>
                </a:path>
              </a:pathLst>
            </a:custGeom>
            <a:grpFill/>
            <a:ln>
              <a:noFill/>
            </a:ln>
          </p:spPr>
          <p:txBody>
            <a:bodyPr spcFirstLastPara="1" wrap="square" lIns="121900" tIns="121900" rIns="121900" bIns="121900" anchor="ctr" anchorCtr="0">
              <a:noAutofit/>
            </a:bodyPr>
            <a:lstStyle/>
            <a:p>
              <a:endParaRPr sz="2400"/>
            </a:p>
          </p:txBody>
        </p:sp>
      </p:grpSp>
      <p:sp>
        <p:nvSpPr>
          <p:cNvPr id="2" name="TextBox 1">
            <a:extLst>
              <a:ext uri="{FF2B5EF4-FFF2-40B4-BE49-F238E27FC236}">
                <a16:creationId xmlns:a16="http://schemas.microsoft.com/office/drawing/2014/main" id="{5D03361E-FE3A-0F17-FE48-FD41E19547B1}"/>
              </a:ext>
            </a:extLst>
          </p:cNvPr>
          <p:cNvSpPr txBox="1"/>
          <p:nvPr/>
        </p:nvSpPr>
        <p:spPr>
          <a:xfrm>
            <a:off x="2527300" y="2829254"/>
            <a:ext cx="8520914" cy="1785104"/>
          </a:xfrm>
          <a:prstGeom prst="rect">
            <a:avLst/>
          </a:prstGeom>
          <a:noFill/>
        </p:spPr>
        <p:txBody>
          <a:bodyPr wrap="square" rtlCol="0">
            <a:spAutoFit/>
          </a:bodyPr>
          <a:lstStyle/>
          <a:p>
            <a:pPr>
              <a:spcBef>
                <a:spcPts val="2400"/>
              </a:spcBef>
            </a:pPr>
            <a:r>
              <a:rPr lang="en-US" sz="5500" dirty="0">
                <a:solidFill>
                  <a:schemeClr val="bg1"/>
                </a:solidFill>
                <a:latin typeface="Franklin Gothic Medium Cond" panose="020B0606030402020204" pitchFamily="34" charset="0"/>
              </a:rPr>
              <a:t>Production, translation, distribution…</a:t>
            </a:r>
          </a:p>
        </p:txBody>
      </p:sp>
    </p:spTree>
    <p:extLst>
      <p:ext uri="{BB962C8B-B14F-4D97-AF65-F5344CB8AC3E}">
        <p14:creationId xmlns:p14="http://schemas.microsoft.com/office/powerpoint/2010/main" val="11755691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CDDBC"/>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A5011A-76CA-CB95-4232-9845DACDD46C}"/>
              </a:ext>
            </a:extLst>
          </p:cNvPr>
          <p:cNvSpPr/>
          <p:nvPr/>
        </p:nvSpPr>
        <p:spPr>
          <a:xfrm>
            <a:off x="0" y="0"/>
            <a:ext cx="12192000" cy="6858000"/>
          </a:xfrm>
          <a:prstGeom prst="rect">
            <a:avLst/>
          </a:prstGeom>
          <a:solidFill>
            <a:schemeClr val="accent1">
              <a:lumMod val="40000"/>
              <a:lumOff val="60000"/>
              <a:alpha val="4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graph with a line graph&#10;&#10;Description automatically generated">
            <a:extLst>
              <a:ext uri="{FF2B5EF4-FFF2-40B4-BE49-F238E27FC236}">
                <a16:creationId xmlns:a16="http://schemas.microsoft.com/office/drawing/2014/main" id="{0D04D7FF-88D9-3C94-4ACE-BA1B4B6CF6DF}"/>
              </a:ext>
            </a:extLst>
          </p:cNvPr>
          <p:cNvPicPr>
            <a:picLocks noChangeAspect="1"/>
          </p:cNvPicPr>
          <p:nvPr/>
        </p:nvPicPr>
        <p:blipFill>
          <a:blip r:embed="rId3"/>
          <a:stretch>
            <a:fillRect/>
          </a:stretch>
        </p:blipFill>
        <p:spPr>
          <a:xfrm>
            <a:off x="7504" y="904341"/>
            <a:ext cx="12192094" cy="5296761"/>
          </a:xfrm>
          <a:prstGeom prst="rect">
            <a:avLst/>
          </a:prstGeom>
        </p:spPr>
      </p:pic>
    </p:spTree>
    <p:extLst>
      <p:ext uri="{BB962C8B-B14F-4D97-AF65-F5344CB8AC3E}">
        <p14:creationId xmlns:p14="http://schemas.microsoft.com/office/powerpoint/2010/main" val="3772692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white logo on a black background&#10;&#10;Description automatically generated with medium confidence">
            <a:extLst>
              <a:ext uri="{FF2B5EF4-FFF2-40B4-BE49-F238E27FC236}">
                <a16:creationId xmlns:a16="http://schemas.microsoft.com/office/drawing/2014/main" id="{CFE38D7B-9736-771C-2FC6-43198E34EB64}"/>
              </a:ext>
            </a:extLst>
          </p:cNvPr>
          <p:cNvPicPr>
            <a:picLocks noChangeAspect="1"/>
          </p:cNvPicPr>
          <p:nvPr/>
        </p:nvPicPr>
        <p:blipFill rotWithShape="1">
          <a:blip r:embed="rId3">
            <a:duotone>
              <a:prstClr val="black"/>
              <a:schemeClr val="accent1">
                <a:tint val="45000"/>
                <a:satMod val="400000"/>
              </a:schemeClr>
            </a:duotone>
            <a:alphaModFix amt="23000"/>
            <a:extLst>
              <a:ext uri="{BEBA8EAE-BF5A-486C-A8C5-ECC9F3942E4B}">
                <a14:imgProps xmlns:a14="http://schemas.microsoft.com/office/drawing/2010/main">
                  <a14:imgLayer r:embed="rId4">
                    <a14:imgEffect>
                      <a14:colorTemperature colorTemp="6067"/>
                    </a14:imgEffect>
                    <a14:imgEffect>
                      <a14:saturation sat="196000"/>
                    </a14:imgEffect>
                  </a14:imgLayer>
                </a14:imgProps>
              </a:ext>
            </a:extLst>
          </a:blip>
          <a:srcRect t="5808" b="12645"/>
          <a:stretch/>
        </p:blipFill>
        <p:spPr>
          <a:xfrm>
            <a:off x="3278477" y="0"/>
            <a:ext cx="9179390" cy="6858000"/>
          </a:xfrm>
          <a:prstGeom prst="rect">
            <a:avLst/>
          </a:prstGeom>
        </p:spPr>
      </p:pic>
      <p:pic>
        <p:nvPicPr>
          <p:cNvPr id="3" name="Picture 2" descr="A picture containing screenshot, black&#10;&#10;Description automatically generated">
            <a:extLst>
              <a:ext uri="{FF2B5EF4-FFF2-40B4-BE49-F238E27FC236}">
                <a16:creationId xmlns:a16="http://schemas.microsoft.com/office/drawing/2014/main" id="{590B307A-49F0-5902-DE87-9A433AF8110E}"/>
              </a:ext>
            </a:extLst>
          </p:cNvPr>
          <p:cNvPicPr>
            <a:picLocks noChangeAspect="1"/>
          </p:cNvPicPr>
          <p:nvPr/>
        </p:nvPicPr>
        <p:blipFill>
          <a:blip r:embed="rId5"/>
          <a:stretch>
            <a:fillRect/>
          </a:stretch>
        </p:blipFill>
        <p:spPr>
          <a:xfrm>
            <a:off x="1660777" y="974332"/>
            <a:ext cx="7558029" cy="1249144"/>
          </a:xfrm>
          <a:prstGeom prst="rect">
            <a:avLst/>
          </a:prstGeom>
        </p:spPr>
      </p:pic>
      <p:pic>
        <p:nvPicPr>
          <p:cNvPr id="8" name="Picture 7" descr="A picture containing astronomical object, celestial event, sky, circle&#10;&#10;Description automatically generated">
            <a:extLst>
              <a:ext uri="{FF2B5EF4-FFF2-40B4-BE49-F238E27FC236}">
                <a16:creationId xmlns:a16="http://schemas.microsoft.com/office/drawing/2014/main" id="{1E209C32-5E72-F39C-9478-E599D3851D4C}"/>
              </a:ext>
            </a:extLst>
          </p:cNvPr>
          <p:cNvPicPr>
            <a:picLocks noChangeAspect="1"/>
          </p:cNvPicPr>
          <p:nvPr/>
        </p:nvPicPr>
        <p:blipFill>
          <a:blip r:embed="rId6">
            <a:duotone>
              <a:schemeClr val="accent5">
                <a:shade val="45000"/>
                <a:satMod val="135000"/>
              </a:schemeClr>
              <a:prstClr val="white"/>
            </a:duotone>
          </a:blip>
          <a:stretch>
            <a:fillRect/>
          </a:stretch>
        </p:blipFill>
        <p:spPr>
          <a:xfrm>
            <a:off x="495300" y="685109"/>
            <a:ext cx="1888110" cy="1925132"/>
          </a:xfrm>
          <a:prstGeom prst="rect">
            <a:avLst/>
          </a:prstGeom>
        </p:spPr>
      </p:pic>
      <p:grpSp>
        <p:nvGrpSpPr>
          <p:cNvPr id="9" name="Google Shape;6964;p87">
            <a:extLst>
              <a:ext uri="{FF2B5EF4-FFF2-40B4-BE49-F238E27FC236}">
                <a16:creationId xmlns:a16="http://schemas.microsoft.com/office/drawing/2014/main" id="{61E75739-5CB7-27E7-A531-BFF69390B87D}"/>
              </a:ext>
            </a:extLst>
          </p:cNvPr>
          <p:cNvGrpSpPr/>
          <p:nvPr/>
        </p:nvGrpSpPr>
        <p:grpSpPr>
          <a:xfrm>
            <a:off x="953366" y="1142503"/>
            <a:ext cx="912802" cy="912802"/>
            <a:chOff x="3271200" y="4992125"/>
            <a:chExt cx="481825" cy="481825"/>
          </a:xfrm>
          <a:solidFill>
            <a:srgbClr val="5B5E6B">
              <a:alpha val="65000"/>
            </a:srgbClr>
          </a:solidFill>
        </p:grpSpPr>
        <p:sp>
          <p:nvSpPr>
            <p:cNvPr id="10" name="Google Shape;6965;p87">
              <a:extLst>
                <a:ext uri="{FF2B5EF4-FFF2-40B4-BE49-F238E27FC236}">
                  <a16:creationId xmlns:a16="http://schemas.microsoft.com/office/drawing/2014/main" id="{03761CA5-0105-81AB-6FC1-385C75C43B3F}"/>
                </a:ext>
              </a:extLst>
            </p:cNvPr>
            <p:cNvSpPr/>
            <p:nvPr/>
          </p:nvSpPr>
          <p:spPr>
            <a:xfrm>
              <a:off x="3497950" y="5106025"/>
              <a:ext cx="28250" cy="28250"/>
            </a:xfrm>
            <a:custGeom>
              <a:avLst/>
              <a:gdLst/>
              <a:ahLst/>
              <a:cxnLst/>
              <a:rect l="l" t="t" r="r" b="b"/>
              <a:pathLst>
                <a:path w="1130" h="1130" extrusionOk="0">
                  <a:moveTo>
                    <a:pt x="566" y="1"/>
                  </a:moveTo>
                  <a:cubicBezTo>
                    <a:pt x="253" y="1"/>
                    <a:pt x="0" y="251"/>
                    <a:pt x="0" y="564"/>
                  </a:cubicBezTo>
                  <a:cubicBezTo>
                    <a:pt x="0" y="877"/>
                    <a:pt x="253" y="1130"/>
                    <a:pt x="566" y="1130"/>
                  </a:cubicBezTo>
                  <a:cubicBezTo>
                    <a:pt x="877" y="1130"/>
                    <a:pt x="1130" y="877"/>
                    <a:pt x="1130" y="564"/>
                  </a:cubicBezTo>
                  <a:cubicBezTo>
                    <a:pt x="1130" y="251"/>
                    <a:pt x="877" y="1"/>
                    <a:pt x="566" y="1"/>
                  </a:cubicBezTo>
                  <a:close/>
                </a:path>
              </a:pathLst>
            </a:custGeom>
            <a:grpFill/>
            <a:ln>
              <a:noFill/>
            </a:ln>
          </p:spPr>
          <p:txBody>
            <a:bodyPr spcFirstLastPara="1" wrap="square" lIns="121900" tIns="121900" rIns="121900" bIns="121900" anchor="ctr" anchorCtr="0">
              <a:noAutofit/>
            </a:bodyPr>
            <a:lstStyle/>
            <a:p>
              <a:endParaRPr sz="2400">
                <a:solidFill>
                  <a:srgbClr val="435D74"/>
                </a:solidFill>
              </a:endParaRPr>
            </a:p>
          </p:txBody>
        </p:sp>
        <p:sp>
          <p:nvSpPr>
            <p:cNvPr id="11" name="Google Shape;6966;p87">
              <a:extLst>
                <a:ext uri="{FF2B5EF4-FFF2-40B4-BE49-F238E27FC236}">
                  <a16:creationId xmlns:a16="http://schemas.microsoft.com/office/drawing/2014/main" id="{87EA454A-4C19-772D-7746-91611B5DE4A6}"/>
                </a:ext>
              </a:extLst>
            </p:cNvPr>
            <p:cNvSpPr/>
            <p:nvPr/>
          </p:nvSpPr>
          <p:spPr>
            <a:xfrm>
              <a:off x="3497950" y="5218950"/>
              <a:ext cx="28250" cy="141175"/>
            </a:xfrm>
            <a:custGeom>
              <a:avLst/>
              <a:gdLst/>
              <a:ahLst/>
              <a:cxnLst/>
              <a:rect l="l" t="t" r="r" b="b"/>
              <a:pathLst>
                <a:path w="1130" h="5647" extrusionOk="0">
                  <a:moveTo>
                    <a:pt x="0" y="0"/>
                  </a:moveTo>
                  <a:lnTo>
                    <a:pt x="0" y="5647"/>
                  </a:lnTo>
                  <a:lnTo>
                    <a:pt x="1130" y="5647"/>
                  </a:lnTo>
                  <a:lnTo>
                    <a:pt x="1130" y="0"/>
                  </a:lnTo>
                  <a:close/>
                </a:path>
              </a:pathLst>
            </a:custGeom>
            <a:grpFill/>
            <a:ln>
              <a:noFill/>
            </a:ln>
          </p:spPr>
          <p:txBody>
            <a:bodyPr spcFirstLastPara="1" wrap="square" lIns="121900" tIns="121900" rIns="121900" bIns="121900" anchor="ctr" anchorCtr="0">
              <a:noAutofit/>
            </a:bodyPr>
            <a:lstStyle/>
            <a:p>
              <a:endParaRPr sz="2400">
                <a:solidFill>
                  <a:srgbClr val="435D74"/>
                </a:solidFill>
              </a:endParaRPr>
            </a:p>
          </p:txBody>
        </p:sp>
        <p:sp>
          <p:nvSpPr>
            <p:cNvPr id="12" name="Google Shape;6967;p87">
              <a:extLst>
                <a:ext uri="{FF2B5EF4-FFF2-40B4-BE49-F238E27FC236}">
                  <a16:creationId xmlns:a16="http://schemas.microsoft.com/office/drawing/2014/main" id="{1F127D60-28E1-C253-273F-5AC068882A2E}"/>
                </a:ext>
              </a:extLst>
            </p:cNvPr>
            <p:cNvSpPr/>
            <p:nvPr/>
          </p:nvSpPr>
          <p:spPr>
            <a:xfrm>
              <a:off x="3271200" y="4992125"/>
              <a:ext cx="481825" cy="481825"/>
            </a:xfrm>
            <a:custGeom>
              <a:avLst/>
              <a:gdLst/>
              <a:ahLst/>
              <a:cxnLst/>
              <a:rect l="l" t="t" r="r" b="b"/>
              <a:pathLst>
                <a:path w="19273" h="19273" extrusionOk="0">
                  <a:moveTo>
                    <a:pt x="9636" y="3427"/>
                  </a:moveTo>
                  <a:cubicBezTo>
                    <a:pt x="10320" y="3427"/>
                    <a:pt x="10937" y="3840"/>
                    <a:pt x="11199" y="4472"/>
                  </a:cubicBezTo>
                  <a:cubicBezTo>
                    <a:pt x="11461" y="5105"/>
                    <a:pt x="11317" y="5833"/>
                    <a:pt x="10832" y="6318"/>
                  </a:cubicBezTo>
                  <a:cubicBezTo>
                    <a:pt x="10508" y="6642"/>
                    <a:pt x="10074" y="6814"/>
                    <a:pt x="9634" y="6814"/>
                  </a:cubicBezTo>
                  <a:cubicBezTo>
                    <a:pt x="9415" y="6814"/>
                    <a:pt x="9195" y="6772"/>
                    <a:pt x="8986" y="6686"/>
                  </a:cubicBezTo>
                  <a:cubicBezTo>
                    <a:pt x="8354" y="6424"/>
                    <a:pt x="7941" y="5806"/>
                    <a:pt x="7941" y="5120"/>
                  </a:cubicBezTo>
                  <a:cubicBezTo>
                    <a:pt x="7941" y="4183"/>
                    <a:pt x="8700" y="3427"/>
                    <a:pt x="9636" y="3427"/>
                  </a:cubicBezTo>
                  <a:close/>
                  <a:moveTo>
                    <a:pt x="10766" y="7944"/>
                  </a:moveTo>
                  <a:cubicBezTo>
                    <a:pt x="11076" y="7944"/>
                    <a:pt x="11329" y="8194"/>
                    <a:pt x="11329" y="8507"/>
                  </a:cubicBezTo>
                  <a:lnTo>
                    <a:pt x="11329" y="14720"/>
                  </a:lnTo>
                  <a:lnTo>
                    <a:pt x="11895" y="14720"/>
                  </a:lnTo>
                  <a:cubicBezTo>
                    <a:pt x="12205" y="14720"/>
                    <a:pt x="12458" y="14969"/>
                    <a:pt x="12458" y="15283"/>
                  </a:cubicBezTo>
                  <a:cubicBezTo>
                    <a:pt x="12458" y="15596"/>
                    <a:pt x="12205" y="15849"/>
                    <a:pt x="11895" y="15849"/>
                  </a:cubicBezTo>
                  <a:lnTo>
                    <a:pt x="7378" y="15849"/>
                  </a:lnTo>
                  <a:cubicBezTo>
                    <a:pt x="7065" y="15849"/>
                    <a:pt x="6812" y="15596"/>
                    <a:pt x="6812" y="15283"/>
                  </a:cubicBezTo>
                  <a:cubicBezTo>
                    <a:pt x="6812" y="14969"/>
                    <a:pt x="7065" y="14720"/>
                    <a:pt x="7378" y="14720"/>
                  </a:cubicBezTo>
                  <a:lnTo>
                    <a:pt x="7941" y="14720"/>
                  </a:lnTo>
                  <a:lnTo>
                    <a:pt x="7941" y="9073"/>
                  </a:lnTo>
                  <a:lnTo>
                    <a:pt x="7378" y="9073"/>
                  </a:lnTo>
                  <a:cubicBezTo>
                    <a:pt x="7065" y="9073"/>
                    <a:pt x="6812" y="8821"/>
                    <a:pt x="6812" y="8507"/>
                  </a:cubicBezTo>
                  <a:cubicBezTo>
                    <a:pt x="6812" y="8194"/>
                    <a:pt x="7065" y="7944"/>
                    <a:pt x="7378" y="7944"/>
                  </a:cubicBezTo>
                  <a:close/>
                  <a:moveTo>
                    <a:pt x="1693" y="1"/>
                  </a:moveTo>
                  <a:cubicBezTo>
                    <a:pt x="756" y="1"/>
                    <a:pt x="0" y="759"/>
                    <a:pt x="0" y="1696"/>
                  </a:cubicBezTo>
                  <a:lnTo>
                    <a:pt x="0" y="17580"/>
                  </a:lnTo>
                  <a:cubicBezTo>
                    <a:pt x="0" y="18514"/>
                    <a:pt x="756" y="19273"/>
                    <a:pt x="1693" y="19273"/>
                  </a:cubicBezTo>
                  <a:lnTo>
                    <a:pt x="17577" y="19273"/>
                  </a:lnTo>
                  <a:cubicBezTo>
                    <a:pt x="18514" y="19273"/>
                    <a:pt x="19269" y="18514"/>
                    <a:pt x="19272" y="17580"/>
                  </a:cubicBezTo>
                  <a:lnTo>
                    <a:pt x="19272" y="1696"/>
                  </a:lnTo>
                  <a:cubicBezTo>
                    <a:pt x="19269" y="759"/>
                    <a:pt x="18514" y="1"/>
                    <a:pt x="17577" y="1"/>
                  </a:cubicBezTo>
                  <a:close/>
                </a:path>
              </a:pathLst>
            </a:custGeom>
            <a:grpFill/>
            <a:ln>
              <a:noFill/>
            </a:ln>
          </p:spPr>
          <p:txBody>
            <a:bodyPr spcFirstLastPara="1" wrap="square" lIns="121900" tIns="121900" rIns="121900" bIns="121900" anchor="ctr" anchorCtr="0">
              <a:noAutofit/>
            </a:bodyPr>
            <a:lstStyle/>
            <a:p>
              <a:endParaRPr sz="2400">
                <a:solidFill>
                  <a:srgbClr val="435D74"/>
                </a:solidFill>
              </a:endParaRPr>
            </a:p>
          </p:txBody>
        </p:sp>
      </p:grpSp>
      <p:sp>
        <p:nvSpPr>
          <p:cNvPr id="13" name="Content Placeholder 6">
            <a:extLst>
              <a:ext uri="{FF2B5EF4-FFF2-40B4-BE49-F238E27FC236}">
                <a16:creationId xmlns:a16="http://schemas.microsoft.com/office/drawing/2014/main" id="{C837F544-B67D-AE40-2A82-9C23ADD82040}"/>
              </a:ext>
            </a:extLst>
          </p:cNvPr>
          <p:cNvSpPr txBox="1">
            <a:spLocks/>
          </p:cNvSpPr>
          <p:nvPr/>
        </p:nvSpPr>
        <p:spPr>
          <a:xfrm>
            <a:off x="2090489" y="1435842"/>
            <a:ext cx="5909960" cy="670263"/>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Franklin Gothic Medium Cond" panose="020B06060304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Franklin Gothic Medium Cond" panose="020B06060304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Franklin Gothic Medium Cond" panose="020B06060304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6713" indent="0">
              <a:lnSpc>
                <a:spcPts val="3420"/>
              </a:lnSpc>
              <a:spcBef>
                <a:spcPts val="5200"/>
              </a:spcBef>
              <a:buClr>
                <a:srgbClr val="0070C0"/>
              </a:buClr>
              <a:buNone/>
            </a:pPr>
            <a:r>
              <a:rPr lang="en-US" sz="6000" b="1" dirty="0">
                <a:solidFill>
                  <a:srgbClr val="5B5E6B"/>
                </a:solidFill>
                <a:latin typeface="Franklin Gothic Heavy" panose="020B0603020102020204" pitchFamily="34" charset="0"/>
              </a:rPr>
              <a:t>Introduction</a:t>
            </a:r>
          </a:p>
        </p:txBody>
      </p:sp>
      <p:sp>
        <p:nvSpPr>
          <p:cNvPr id="14" name="TextBox 13">
            <a:extLst>
              <a:ext uri="{FF2B5EF4-FFF2-40B4-BE49-F238E27FC236}">
                <a16:creationId xmlns:a16="http://schemas.microsoft.com/office/drawing/2014/main" id="{33384712-2FA7-3CA7-9E77-DDD1B485792E}"/>
              </a:ext>
            </a:extLst>
          </p:cNvPr>
          <p:cNvSpPr txBox="1"/>
          <p:nvPr/>
        </p:nvSpPr>
        <p:spPr>
          <a:xfrm>
            <a:off x="3278476" y="2578882"/>
            <a:ext cx="7351423" cy="2785378"/>
          </a:xfrm>
          <a:prstGeom prst="rect">
            <a:avLst/>
          </a:prstGeom>
          <a:noFill/>
        </p:spPr>
        <p:txBody>
          <a:bodyPr wrap="square" rtlCol="0">
            <a:spAutoFit/>
          </a:bodyPr>
          <a:lstStyle/>
          <a:p>
            <a:r>
              <a:rPr lang="en-US" sz="6500" b="1" dirty="0">
                <a:solidFill>
                  <a:schemeClr val="bg1"/>
                </a:solidFill>
                <a:latin typeface="Franklin Gothic Medium Cond" panose="020B0606030402020204" pitchFamily="34" charset="0"/>
              </a:rPr>
              <a:t>What is NAWS?</a:t>
            </a:r>
          </a:p>
          <a:p>
            <a:r>
              <a:rPr lang="en-US" sz="5500" dirty="0">
                <a:solidFill>
                  <a:schemeClr val="bg1"/>
                </a:solidFill>
                <a:latin typeface="Franklin Gothic Medium Cond" panose="020B0606030402020204" pitchFamily="34" charset="0"/>
              </a:rPr>
              <a:t>AKA Narcotics Anonymous </a:t>
            </a:r>
            <a:br>
              <a:rPr lang="en-US" sz="5500" dirty="0">
                <a:solidFill>
                  <a:schemeClr val="bg1"/>
                </a:solidFill>
                <a:latin typeface="Franklin Gothic Medium Cond" panose="020B0606030402020204" pitchFamily="34" charset="0"/>
              </a:rPr>
            </a:br>
            <a:r>
              <a:rPr lang="en-US" sz="5500" dirty="0">
                <a:solidFill>
                  <a:schemeClr val="bg1"/>
                </a:solidFill>
                <a:latin typeface="Franklin Gothic Medium Cond" panose="020B0606030402020204" pitchFamily="34" charset="0"/>
              </a:rPr>
              <a:t>World Services</a:t>
            </a:r>
          </a:p>
        </p:txBody>
      </p:sp>
    </p:spTree>
    <p:extLst>
      <p:ext uri="{BB962C8B-B14F-4D97-AF65-F5344CB8AC3E}">
        <p14:creationId xmlns:p14="http://schemas.microsoft.com/office/powerpoint/2010/main" val="10920947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CDDBC"/>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A5011A-76CA-CB95-4232-9845DACDD46C}"/>
              </a:ext>
            </a:extLst>
          </p:cNvPr>
          <p:cNvSpPr/>
          <p:nvPr/>
        </p:nvSpPr>
        <p:spPr>
          <a:xfrm>
            <a:off x="0" y="0"/>
            <a:ext cx="12192000" cy="6858000"/>
          </a:xfrm>
          <a:prstGeom prst="rect">
            <a:avLst/>
          </a:prstGeom>
          <a:solidFill>
            <a:schemeClr val="accent1">
              <a:lumMod val="40000"/>
              <a:lumOff val="60000"/>
              <a:alpha val="4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E8441C2F-56D7-976D-06DC-D73D4EC3EC76}"/>
              </a:ext>
            </a:extLst>
          </p:cNvPr>
          <p:cNvPicPr>
            <a:picLocks noChangeAspect="1"/>
          </p:cNvPicPr>
          <p:nvPr/>
        </p:nvPicPr>
        <p:blipFill rotWithShape="1">
          <a:blip r:embed="rId3"/>
          <a:srcRect l="2598" t="1240"/>
          <a:stretch/>
        </p:blipFill>
        <p:spPr>
          <a:xfrm>
            <a:off x="0" y="0"/>
            <a:ext cx="12192000" cy="6858000"/>
          </a:xfrm>
          <a:prstGeom prst="rect">
            <a:avLst/>
          </a:prstGeom>
        </p:spPr>
      </p:pic>
    </p:spTree>
    <p:extLst>
      <p:ext uri="{BB962C8B-B14F-4D97-AF65-F5344CB8AC3E}">
        <p14:creationId xmlns:p14="http://schemas.microsoft.com/office/powerpoint/2010/main" val="25380009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E03A13E-0D9E-A303-D0D0-23BBB779D63F}"/>
              </a:ext>
            </a:extLst>
          </p:cNvPr>
          <p:cNvSpPr/>
          <p:nvPr/>
        </p:nvSpPr>
        <p:spPr>
          <a:xfrm>
            <a:off x="0" y="0"/>
            <a:ext cx="12192000" cy="6858000"/>
          </a:xfrm>
          <a:prstGeom prst="rect">
            <a:avLst/>
          </a:prstGeom>
          <a:solidFill>
            <a:schemeClr val="accent1">
              <a:lumMod val="40000"/>
              <a:lumOff val="60000"/>
              <a:alpha val="4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70AAFE04-BD78-5B0B-AA17-8C76193D3CEC}"/>
              </a:ext>
            </a:extLst>
          </p:cNvPr>
          <p:cNvSpPr txBox="1"/>
          <p:nvPr/>
        </p:nvSpPr>
        <p:spPr>
          <a:xfrm>
            <a:off x="193546" y="69641"/>
            <a:ext cx="6131054" cy="1569660"/>
          </a:xfrm>
          <a:prstGeom prst="rect">
            <a:avLst/>
          </a:prstGeom>
          <a:noFill/>
        </p:spPr>
        <p:txBody>
          <a:bodyPr wrap="square" rtlCol="0">
            <a:spAutoFit/>
          </a:bodyPr>
          <a:lstStyle/>
          <a:p>
            <a:r>
              <a:rPr lang="en-US" sz="4800" b="1" dirty="0">
                <a:effectLst/>
                <a:latin typeface="Franklin Gothic Heavy" panose="020B0603020102020204" pitchFamily="34" charset="0"/>
                <a:ea typeface="Yu Gothic UI Light" panose="020B0300000000000000" pitchFamily="34" charset="-128"/>
              </a:rPr>
              <a:t>Free Literature</a:t>
            </a:r>
            <a:br>
              <a:rPr lang="en-US" sz="4800" b="1" dirty="0">
                <a:effectLst/>
                <a:latin typeface="Franklin Gothic Heavy" panose="020B0603020102020204" pitchFamily="34" charset="0"/>
                <a:ea typeface="Yu Gothic UI Light" panose="020B0300000000000000" pitchFamily="34" charset="-128"/>
              </a:rPr>
            </a:br>
            <a:r>
              <a:rPr lang="en-US" sz="4800" b="1" dirty="0">
                <a:effectLst/>
                <a:latin typeface="Franklin Gothic Heavy" panose="020B0603020102020204" pitchFamily="34" charset="0"/>
                <a:ea typeface="Yu Gothic UI Light" panose="020B0300000000000000" pitchFamily="34" charset="-128"/>
              </a:rPr>
              <a:t>Online</a:t>
            </a:r>
            <a:endParaRPr lang="en-US" sz="4800" b="1" dirty="0">
              <a:latin typeface="Franklin Gothic Heavy" panose="020B0603020102020204" pitchFamily="34" charset="0"/>
              <a:ea typeface="Yu Gothic UI Light" panose="020B0300000000000000" pitchFamily="34" charset="-128"/>
            </a:endParaRPr>
          </a:p>
        </p:txBody>
      </p:sp>
      <p:sp>
        <p:nvSpPr>
          <p:cNvPr id="5" name="TextBox 4">
            <a:extLst>
              <a:ext uri="{FF2B5EF4-FFF2-40B4-BE49-F238E27FC236}">
                <a16:creationId xmlns:a16="http://schemas.microsoft.com/office/drawing/2014/main" id="{5A195926-F4A4-2ED9-144B-C69ED62C99EA}"/>
              </a:ext>
            </a:extLst>
          </p:cNvPr>
          <p:cNvSpPr txBox="1"/>
          <p:nvPr/>
        </p:nvSpPr>
        <p:spPr>
          <a:xfrm>
            <a:off x="6827669" y="197346"/>
            <a:ext cx="5341883" cy="6463308"/>
          </a:xfrm>
          <a:prstGeom prst="rect">
            <a:avLst/>
          </a:prstGeom>
          <a:noFill/>
        </p:spPr>
        <p:txBody>
          <a:bodyPr wrap="square" rtlCol="0">
            <a:spAutoFit/>
          </a:bodyPr>
          <a:lstStyle/>
          <a:p>
            <a:pPr>
              <a:spcBef>
                <a:spcPts val="1800"/>
              </a:spcBef>
            </a:pPr>
            <a:r>
              <a:rPr lang="en-US" sz="4600" dirty="0">
                <a:latin typeface="Franklin Gothic Medium Cond" panose="020B0606030402020204" pitchFamily="34" charset="0"/>
              </a:rPr>
              <a:t>Pamphlets and booklets are posted in 57 languages. </a:t>
            </a:r>
            <a:br>
              <a:rPr lang="en-US" sz="4600" dirty="0">
                <a:latin typeface="Franklin Gothic Medium Cond" panose="020B0606030402020204" pitchFamily="34" charset="0"/>
              </a:rPr>
            </a:br>
            <a:r>
              <a:rPr lang="en-US" sz="4600" dirty="0">
                <a:latin typeface="Franklin Gothic Medium Cond" panose="020B0606030402020204" pitchFamily="34" charset="0"/>
              </a:rPr>
              <a:t>The Introductory Guide, which was developed specifically for the newcomer, is also online for free: </a:t>
            </a:r>
            <a:r>
              <a:rPr lang="en-US" sz="4600" dirty="0">
                <a:solidFill>
                  <a:schemeClr val="bg1"/>
                </a:solidFill>
                <a:latin typeface="Franklin Gothic Medium Cond" panose="020B0606030402020204" pitchFamily="34" charset="0"/>
              </a:rPr>
              <a:t>na.org/literature</a:t>
            </a:r>
          </a:p>
        </p:txBody>
      </p:sp>
      <p:pic>
        <p:nvPicPr>
          <p:cNvPr id="2" name="Picture 1">
            <a:extLst>
              <a:ext uri="{FF2B5EF4-FFF2-40B4-BE49-F238E27FC236}">
                <a16:creationId xmlns:a16="http://schemas.microsoft.com/office/drawing/2014/main" id="{05537A70-8B8E-AE27-7E45-466627255680}"/>
              </a:ext>
            </a:extLst>
          </p:cNvPr>
          <p:cNvPicPr>
            <a:picLocks noChangeAspect="1"/>
          </p:cNvPicPr>
          <p:nvPr/>
        </p:nvPicPr>
        <p:blipFill>
          <a:blip r:embed="rId3"/>
          <a:stretch>
            <a:fillRect/>
          </a:stretch>
        </p:blipFill>
        <p:spPr>
          <a:xfrm>
            <a:off x="3549376" y="1953527"/>
            <a:ext cx="2806700" cy="4203700"/>
          </a:xfrm>
          <a:prstGeom prst="rect">
            <a:avLst/>
          </a:prstGeom>
        </p:spPr>
      </p:pic>
      <p:pic>
        <p:nvPicPr>
          <p:cNvPr id="4" name="Picture 3">
            <a:extLst>
              <a:ext uri="{FF2B5EF4-FFF2-40B4-BE49-F238E27FC236}">
                <a16:creationId xmlns:a16="http://schemas.microsoft.com/office/drawing/2014/main" id="{ECE7B036-0D79-6A03-E7F0-3CD10705D2FA}"/>
              </a:ext>
            </a:extLst>
          </p:cNvPr>
          <p:cNvPicPr>
            <a:picLocks noChangeAspect="1"/>
          </p:cNvPicPr>
          <p:nvPr/>
        </p:nvPicPr>
        <p:blipFill>
          <a:blip r:embed="rId4"/>
          <a:stretch>
            <a:fillRect/>
          </a:stretch>
        </p:blipFill>
        <p:spPr>
          <a:xfrm rot="20725621">
            <a:off x="660591" y="2728117"/>
            <a:ext cx="3004120" cy="4096527"/>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4B409D2D-BFEA-FCD3-2702-E84E5149410F}"/>
              </a:ext>
            </a:extLst>
          </p:cNvPr>
          <p:cNvPicPr>
            <a:picLocks noChangeAspect="1"/>
          </p:cNvPicPr>
          <p:nvPr/>
        </p:nvPicPr>
        <p:blipFill>
          <a:blip r:embed="rId5">
            <a:duotone>
              <a:prstClr val="black"/>
              <a:schemeClr val="accent5">
                <a:tint val="45000"/>
                <a:satMod val="400000"/>
              </a:schemeClr>
            </a:duotone>
          </a:blip>
          <a:stretch>
            <a:fillRect/>
          </a:stretch>
        </p:blipFill>
        <p:spPr>
          <a:xfrm>
            <a:off x="193546" y="1648439"/>
            <a:ext cx="4483272" cy="80000"/>
          </a:xfrm>
          <a:prstGeom prst="rect">
            <a:avLst/>
          </a:prstGeom>
        </p:spPr>
      </p:pic>
    </p:spTree>
    <p:extLst>
      <p:ext uri="{BB962C8B-B14F-4D97-AF65-F5344CB8AC3E}">
        <p14:creationId xmlns:p14="http://schemas.microsoft.com/office/powerpoint/2010/main" val="20641616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CDDBC"/>
        </a:solidFill>
        <a:effectLst/>
      </p:bgPr>
    </p:bg>
    <p:spTree>
      <p:nvGrpSpPr>
        <p:cNvPr id="1" name=""/>
        <p:cNvGrpSpPr/>
        <p:nvPr/>
      </p:nvGrpSpPr>
      <p:grpSpPr>
        <a:xfrm>
          <a:off x="0" y="0"/>
          <a:ext cx="0" cy="0"/>
          <a:chOff x="0" y="0"/>
          <a:chExt cx="0" cy="0"/>
        </a:xfrm>
      </p:grpSpPr>
      <p:pic>
        <p:nvPicPr>
          <p:cNvPr id="9" name="Picture 8" descr="A screenshot of a computer&#10;&#10;Description automatically generated">
            <a:extLst>
              <a:ext uri="{FF2B5EF4-FFF2-40B4-BE49-F238E27FC236}">
                <a16:creationId xmlns:a16="http://schemas.microsoft.com/office/drawing/2014/main" id="{25DB72E9-1366-55A3-23BC-06F10254413E}"/>
              </a:ext>
            </a:extLst>
          </p:cNvPr>
          <p:cNvPicPr>
            <a:picLocks noChangeAspect="1"/>
          </p:cNvPicPr>
          <p:nvPr/>
        </p:nvPicPr>
        <p:blipFill>
          <a:blip r:embed="rId3"/>
          <a:stretch>
            <a:fillRect/>
          </a:stretch>
        </p:blipFill>
        <p:spPr>
          <a:xfrm>
            <a:off x="1319137" y="0"/>
            <a:ext cx="8996437" cy="6858500"/>
          </a:xfrm>
          <a:prstGeom prst="rect">
            <a:avLst/>
          </a:prstGeom>
        </p:spPr>
      </p:pic>
      <p:pic>
        <p:nvPicPr>
          <p:cNvPr id="4" name="Picture 3" descr="A blue book with white text&#10;&#10;Description automatically generated with low confidence">
            <a:extLst>
              <a:ext uri="{FF2B5EF4-FFF2-40B4-BE49-F238E27FC236}">
                <a16:creationId xmlns:a16="http://schemas.microsoft.com/office/drawing/2014/main" id="{2456E8E2-CABC-DC2D-C06D-B26299584759}"/>
              </a:ext>
            </a:extLst>
          </p:cNvPr>
          <p:cNvPicPr>
            <a:picLocks noChangeAspect="1"/>
          </p:cNvPicPr>
          <p:nvPr/>
        </p:nvPicPr>
        <p:blipFill>
          <a:blip r:embed="rId4"/>
          <a:stretch>
            <a:fillRect/>
          </a:stretch>
        </p:blipFill>
        <p:spPr>
          <a:xfrm rot="1083313">
            <a:off x="9664444" y="3235225"/>
            <a:ext cx="2717800" cy="3657600"/>
          </a:xfrm>
          <a:prstGeom prst="rect">
            <a:avLst/>
          </a:prstGeom>
        </p:spPr>
      </p:pic>
      <p:pic>
        <p:nvPicPr>
          <p:cNvPr id="7" name="Picture 6" descr="A headphones on a black background&#10;&#10;Description automatically generated with medium confidence">
            <a:extLst>
              <a:ext uri="{FF2B5EF4-FFF2-40B4-BE49-F238E27FC236}">
                <a16:creationId xmlns:a16="http://schemas.microsoft.com/office/drawing/2014/main" id="{960D0704-7338-6628-18F7-6F1BD168E56D}"/>
              </a:ext>
            </a:extLst>
          </p:cNvPr>
          <p:cNvPicPr>
            <a:picLocks noChangeAspect="1"/>
          </p:cNvPicPr>
          <p:nvPr/>
        </p:nvPicPr>
        <p:blipFill>
          <a:blip r:embed="rId5">
            <a:duotone>
              <a:schemeClr val="accent4">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400000"/>
                    </a14:imgEffect>
                  </a14:imgLayer>
                </a14:imgProps>
              </a:ext>
            </a:extLst>
          </a:blip>
          <a:stretch>
            <a:fillRect/>
          </a:stretch>
        </p:blipFill>
        <p:spPr>
          <a:xfrm rot="20541364">
            <a:off x="-24330" y="1218663"/>
            <a:ext cx="1833973" cy="1783704"/>
          </a:xfrm>
          <a:prstGeom prst="rect">
            <a:avLst/>
          </a:prstGeom>
        </p:spPr>
      </p:pic>
      <p:sp>
        <p:nvSpPr>
          <p:cNvPr id="8" name="TextBox 7">
            <a:extLst>
              <a:ext uri="{FF2B5EF4-FFF2-40B4-BE49-F238E27FC236}">
                <a16:creationId xmlns:a16="http://schemas.microsoft.com/office/drawing/2014/main" id="{50217F1A-7A27-CEAA-942E-53C2CB17592F}"/>
              </a:ext>
            </a:extLst>
          </p:cNvPr>
          <p:cNvSpPr txBox="1"/>
          <p:nvPr/>
        </p:nvSpPr>
        <p:spPr>
          <a:xfrm rot="369191">
            <a:off x="7221582" y="1631277"/>
            <a:ext cx="4569925" cy="861774"/>
          </a:xfrm>
          <a:prstGeom prst="rect">
            <a:avLst/>
          </a:prstGeom>
          <a:solidFill>
            <a:srgbClr val="F7B401"/>
          </a:solidFill>
        </p:spPr>
        <p:txBody>
          <a:bodyPr wrap="square" rtlCol="0">
            <a:spAutoFit/>
          </a:bodyPr>
          <a:lstStyle/>
          <a:p>
            <a:pPr algn="ctr"/>
            <a:r>
              <a:rPr lang="en-US" sz="5000" dirty="0">
                <a:solidFill>
                  <a:srgbClr val="0070C0"/>
                </a:solidFill>
                <a:latin typeface="Franklin Gothic Medium Cond" panose="020B0606030402020204" pitchFamily="34" charset="0"/>
              </a:rPr>
              <a:t>na.org/audio</a:t>
            </a:r>
          </a:p>
        </p:txBody>
      </p:sp>
    </p:spTree>
    <p:extLst>
      <p:ext uri="{BB962C8B-B14F-4D97-AF65-F5344CB8AC3E}">
        <p14:creationId xmlns:p14="http://schemas.microsoft.com/office/powerpoint/2010/main" val="4635912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CDDBC"/>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A5011A-76CA-CB95-4232-9845DACDD46C}"/>
              </a:ext>
            </a:extLst>
          </p:cNvPr>
          <p:cNvSpPr/>
          <p:nvPr/>
        </p:nvSpPr>
        <p:spPr>
          <a:xfrm>
            <a:off x="0" y="0"/>
            <a:ext cx="12192000" cy="6858000"/>
          </a:xfrm>
          <a:prstGeom prst="rect">
            <a:avLst/>
          </a:prstGeom>
          <a:solidFill>
            <a:schemeClr val="accent1">
              <a:lumMod val="40000"/>
              <a:lumOff val="60000"/>
              <a:alpha val="4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110235AF-CA4F-54C4-93FF-D86533B209F6}"/>
              </a:ext>
            </a:extLst>
          </p:cNvPr>
          <p:cNvSpPr txBox="1"/>
          <p:nvPr/>
        </p:nvSpPr>
        <p:spPr>
          <a:xfrm>
            <a:off x="495728" y="645610"/>
            <a:ext cx="4483272" cy="5955476"/>
          </a:xfrm>
          <a:prstGeom prst="rect">
            <a:avLst/>
          </a:prstGeom>
          <a:noFill/>
        </p:spPr>
        <p:txBody>
          <a:bodyPr wrap="square" rtlCol="0">
            <a:spAutoFit/>
          </a:bodyPr>
          <a:lstStyle/>
          <a:p>
            <a:r>
              <a:rPr lang="en-US" sz="4800" b="1" dirty="0">
                <a:latin typeface="Franklin Gothic Heavy" panose="020B0603020102020204" pitchFamily="34" charset="0"/>
              </a:rPr>
              <a:t>Inmate Tablets</a:t>
            </a:r>
          </a:p>
          <a:p>
            <a:pPr marL="297180" indent="-205740">
              <a:spcBef>
                <a:spcPts val="1800"/>
              </a:spcBef>
              <a:buFont typeface="Arial" panose="020B0604020202020204" pitchFamily="34" charset="0"/>
              <a:buChar char="•"/>
            </a:pPr>
            <a:r>
              <a:rPr lang="en-US" sz="4000" dirty="0">
                <a:latin typeface="Franklin Gothic Medium Cond" panose="020B0606030402020204" pitchFamily="34" charset="0"/>
              </a:rPr>
              <a:t>Some facilities offer tablets to inmates</a:t>
            </a:r>
          </a:p>
          <a:p>
            <a:pPr marL="297180" indent="-205740">
              <a:buFont typeface="Arial" panose="020B0604020202020204" pitchFamily="34" charset="0"/>
              <a:buChar char="•"/>
            </a:pPr>
            <a:r>
              <a:rPr lang="en-US" sz="4000" dirty="0">
                <a:latin typeface="Franklin Gothic Medium Cond" panose="020B0606030402020204" pitchFamily="34" charset="0"/>
              </a:rPr>
              <a:t>NAWS clears the way to share NA literature</a:t>
            </a:r>
          </a:p>
          <a:p>
            <a:pPr marL="754380" lvl="1" indent="-205740">
              <a:buFont typeface="Arial" panose="020B0604020202020204" pitchFamily="34" charset="0"/>
              <a:buChar char="•"/>
            </a:pPr>
            <a:r>
              <a:rPr lang="en-US" sz="4000" dirty="0">
                <a:solidFill>
                  <a:srgbClr val="0070C0"/>
                </a:solidFill>
                <a:latin typeface="Franklin Gothic Medium Cond" panose="020B0606030402020204" pitchFamily="34" charset="0"/>
              </a:rPr>
              <a:t>Audio BT</a:t>
            </a:r>
          </a:p>
          <a:p>
            <a:pPr marL="754380" lvl="1" indent="-205740">
              <a:buFont typeface="Arial" panose="020B0604020202020204" pitchFamily="34" charset="0"/>
              <a:buChar char="•"/>
            </a:pPr>
            <a:r>
              <a:rPr lang="en-US" sz="4000" dirty="0">
                <a:solidFill>
                  <a:srgbClr val="0070C0"/>
                </a:solidFill>
                <a:latin typeface="Franklin Gothic Medium Cond" panose="020B0606030402020204" pitchFamily="34" charset="0"/>
              </a:rPr>
              <a:t>Pamphlets </a:t>
            </a:r>
          </a:p>
          <a:p>
            <a:pPr marL="754380" lvl="1" indent="-205740">
              <a:buFont typeface="Arial" panose="020B0604020202020204" pitchFamily="34" charset="0"/>
              <a:buChar char="•"/>
            </a:pPr>
            <a:r>
              <a:rPr lang="en-US" sz="4000" dirty="0">
                <a:solidFill>
                  <a:srgbClr val="0070C0"/>
                </a:solidFill>
                <a:latin typeface="Franklin Gothic Medium Cond" panose="020B0606030402020204" pitchFamily="34" charset="0"/>
              </a:rPr>
              <a:t>Booklets</a:t>
            </a:r>
          </a:p>
          <a:p>
            <a:pPr marL="754380" lvl="1" indent="-205740">
              <a:buFont typeface="Arial" panose="020B0604020202020204" pitchFamily="34" charset="0"/>
              <a:buChar char="•"/>
            </a:pPr>
            <a:r>
              <a:rPr lang="en-US" sz="4000" dirty="0">
                <a:solidFill>
                  <a:srgbClr val="0070C0"/>
                </a:solidFill>
                <a:latin typeface="Franklin Gothic Medium Cond" panose="020B0606030402020204" pitchFamily="34" charset="0"/>
              </a:rPr>
              <a:t>Intro Guide</a:t>
            </a:r>
          </a:p>
        </p:txBody>
      </p:sp>
      <p:pic>
        <p:nvPicPr>
          <p:cNvPr id="6" name="Picture 5">
            <a:extLst>
              <a:ext uri="{FF2B5EF4-FFF2-40B4-BE49-F238E27FC236}">
                <a16:creationId xmlns:a16="http://schemas.microsoft.com/office/drawing/2014/main" id="{9F9B0ABC-368D-0B03-B5CE-62EBF6AEB8ED}"/>
              </a:ext>
            </a:extLst>
          </p:cNvPr>
          <p:cNvPicPr>
            <a:picLocks noChangeAspect="1"/>
          </p:cNvPicPr>
          <p:nvPr/>
        </p:nvPicPr>
        <p:blipFill>
          <a:blip r:embed="rId3">
            <a:duotone>
              <a:prstClr val="black"/>
              <a:schemeClr val="accent5">
                <a:tint val="45000"/>
                <a:satMod val="400000"/>
              </a:schemeClr>
            </a:duotone>
          </a:blip>
          <a:stretch>
            <a:fillRect/>
          </a:stretch>
        </p:blipFill>
        <p:spPr>
          <a:xfrm>
            <a:off x="609723" y="1419859"/>
            <a:ext cx="4483272" cy="80000"/>
          </a:xfrm>
          <a:prstGeom prst="rect">
            <a:avLst/>
          </a:prstGeom>
        </p:spPr>
      </p:pic>
      <p:pic>
        <p:nvPicPr>
          <p:cNvPr id="4" name="Picture 3" descr="A cell phone with a blue screen&#10;&#10;Description automatically generated">
            <a:extLst>
              <a:ext uri="{FF2B5EF4-FFF2-40B4-BE49-F238E27FC236}">
                <a16:creationId xmlns:a16="http://schemas.microsoft.com/office/drawing/2014/main" id="{B430301A-5460-A5F2-B280-353679028CA0}"/>
              </a:ext>
            </a:extLst>
          </p:cNvPr>
          <p:cNvPicPr>
            <a:picLocks noChangeAspect="1"/>
          </p:cNvPicPr>
          <p:nvPr/>
        </p:nvPicPr>
        <p:blipFill>
          <a:blip r:embed="rId4"/>
          <a:stretch>
            <a:fillRect/>
          </a:stretch>
        </p:blipFill>
        <p:spPr>
          <a:xfrm>
            <a:off x="6634060" y="0"/>
            <a:ext cx="4788652" cy="6858000"/>
          </a:xfrm>
          <a:prstGeom prst="rect">
            <a:avLst/>
          </a:prstGeom>
        </p:spPr>
      </p:pic>
    </p:spTree>
    <p:extLst>
      <p:ext uri="{BB962C8B-B14F-4D97-AF65-F5344CB8AC3E}">
        <p14:creationId xmlns:p14="http://schemas.microsoft.com/office/powerpoint/2010/main" val="15535822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2E0117E-0C53-8B43-CE44-57E841B643AB}"/>
              </a:ext>
            </a:extLst>
          </p:cNvPr>
          <p:cNvSpPr/>
          <p:nvPr/>
        </p:nvSpPr>
        <p:spPr>
          <a:xfrm>
            <a:off x="0" y="0"/>
            <a:ext cx="12192000" cy="6858000"/>
          </a:xfrm>
          <a:prstGeom prst="rect">
            <a:avLst/>
          </a:prstGeom>
          <a:solidFill>
            <a:schemeClr val="accent1">
              <a:lumMod val="75000"/>
              <a:alpha val="5912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0C814D5-4E34-9E57-AC76-34AB3D7AF235}"/>
              </a:ext>
            </a:extLst>
          </p:cNvPr>
          <p:cNvSpPr txBox="1"/>
          <p:nvPr/>
        </p:nvSpPr>
        <p:spPr>
          <a:xfrm>
            <a:off x="1621776" y="1485659"/>
            <a:ext cx="9053042" cy="784830"/>
          </a:xfrm>
          <a:prstGeom prst="rect">
            <a:avLst/>
          </a:prstGeom>
          <a:noFill/>
        </p:spPr>
        <p:txBody>
          <a:bodyPr wrap="square" rtlCol="0">
            <a:spAutoFit/>
          </a:bodyPr>
          <a:lstStyle/>
          <a:p>
            <a:r>
              <a:rPr lang="en-US" sz="4500" b="1" i="1" dirty="0">
                <a:solidFill>
                  <a:schemeClr val="bg1"/>
                </a:solidFill>
                <a:latin typeface="Franklin Gothic Demi" panose="020B0603020102020204" pitchFamily="34" charset="0"/>
              </a:rPr>
              <a:t>The purpose of the Trust is: </a:t>
            </a:r>
          </a:p>
        </p:txBody>
      </p:sp>
      <p:sp>
        <p:nvSpPr>
          <p:cNvPr id="5" name="Rectangle 4">
            <a:extLst>
              <a:ext uri="{FF2B5EF4-FFF2-40B4-BE49-F238E27FC236}">
                <a16:creationId xmlns:a16="http://schemas.microsoft.com/office/drawing/2014/main" id="{8D910FC4-82F0-D07A-3478-C8219B6F7BF7}"/>
              </a:ext>
            </a:extLst>
          </p:cNvPr>
          <p:cNvSpPr/>
          <p:nvPr/>
        </p:nvSpPr>
        <p:spPr>
          <a:xfrm>
            <a:off x="1621776" y="2424487"/>
            <a:ext cx="9641077" cy="4401205"/>
          </a:xfrm>
          <a:prstGeom prst="rect">
            <a:avLst/>
          </a:prstGeom>
          <a:noFill/>
        </p:spPr>
        <p:txBody>
          <a:bodyPr wrap="square">
            <a:spAutoFit/>
          </a:bodyPr>
          <a:lstStyle/>
          <a:p>
            <a:pPr>
              <a:spcBef>
                <a:spcPts val="600"/>
              </a:spcBef>
            </a:pPr>
            <a:r>
              <a:rPr lang="en-US" sz="4000" dirty="0">
                <a:solidFill>
                  <a:schemeClr val="bg1"/>
                </a:solidFill>
                <a:latin typeface="Franklin Gothic Medium Cond" panose="020B0606030402020204" pitchFamily="34" charset="0"/>
                <a:cs typeface="Adobe Devanagari" panose="02040503050201020203" pitchFamily="18" charset="0"/>
              </a:rPr>
              <a:t>“to hold and administer all recovery literature and other intellectual properties of the Fellowship of Narcotics Anonymous in a manner that will help addicts find recovery from the disease of addiction and carry that message of recovery to the addict who still suffers, in keeping with the Twelve Steps and Twelve Traditions of NA.”</a:t>
            </a:r>
          </a:p>
        </p:txBody>
      </p:sp>
      <p:sp>
        <p:nvSpPr>
          <p:cNvPr id="2" name="TextBox 1">
            <a:extLst>
              <a:ext uri="{FF2B5EF4-FFF2-40B4-BE49-F238E27FC236}">
                <a16:creationId xmlns:a16="http://schemas.microsoft.com/office/drawing/2014/main" id="{D7391791-CA03-F11F-54E5-95B9A3E06F21}"/>
              </a:ext>
            </a:extLst>
          </p:cNvPr>
          <p:cNvSpPr txBox="1"/>
          <p:nvPr/>
        </p:nvSpPr>
        <p:spPr>
          <a:xfrm>
            <a:off x="329223" y="226386"/>
            <a:ext cx="11533553" cy="923330"/>
          </a:xfrm>
          <a:prstGeom prst="rect">
            <a:avLst/>
          </a:prstGeom>
          <a:noFill/>
        </p:spPr>
        <p:txBody>
          <a:bodyPr wrap="square" rtlCol="0">
            <a:spAutoFit/>
          </a:bodyPr>
          <a:lstStyle/>
          <a:p>
            <a:r>
              <a:rPr lang="en-US" sz="5400" b="1" i="1" dirty="0">
                <a:solidFill>
                  <a:srgbClr val="F7B401"/>
                </a:solidFill>
                <a:latin typeface="Franklin Gothic Demi" panose="020B0603020102020204" pitchFamily="34" charset="0"/>
              </a:rPr>
              <a:t>Fellowship Intellectual Property Trust </a:t>
            </a:r>
          </a:p>
        </p:txBody>
      </p:sp>
    </p:spTree>
    <p:extLst>
      <p:ext uri="{BB962C8B-B14F-4D97-AF65-F5344CB8AC3E}">
        <p14:creationId xmlns:p14="http://schemas.microsoft.com/office/powerpoint/2010/main" val="3610816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map&#10;&#10;Description automatically generated">
            <a:extLst>
              <a:ext uri="{FF2B5EF4-FFF2-40B4-BE49-F238E27FC236}">
                <a16:creationId xmlns:a16="http://schemas.microsoft.com/office/drawing/2014/main" id="{6C98FFC5-29FC-497F-0364-3520157F64C9}"/>
              </a:ext>
            </a:extLst>
          </p:cNvPr>
          <p:cNvPicPr>
            <a:picLocks noChangeAspect="1"/>
          </p:cNvPicPr>
          <p:nvPr/>
        </p:nvPicPr>
        <p:blipFill rotWithShape="1">
          <a:blip r:embed="rId3"/>
          <a:srcRect t="3227" b="4424"/>
          <a:stretch/>
        </p:blipFill>
        <p:spPr>
          <a:xfrm>
            <a:off x="346779" y="0"/>
            <a:ext cx="11498442" cy="6858000"/>
          </a:xfrm>
          <a:prstGeom prst="rect">
            <a:avLst/>
          </a:prstGeom>
        </p:spPr>
      </p:pic>
    </p:spTree>
    <p:extLst>
      <p:ext uri="{BB962C8B-B14F-4D97-AF65-F5344CB8AC3E}">
        <p14:creationId xmlns:p14="http://schemas.microsoft.com/office/powerpoint/2010/main" val="11706708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key tags&#10;&#10;Description automatically generated with medium confidence">
            <a:extLst>
              <a:ext uri="{FF2B5EF4-FFF2-40B4-BE49-F238E27FC236}">
                <a16:creationId xmlns:a16="http://schemas.microsoft.com/office/drawing/2014/main" id="{34B7516A-8A03-4D8C-34F6-2D32D5E23894}"/>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6643783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CDDBC"/>
        </a:solidFill>
        <a:effectLst/>
      </p:bgPr>
    </p:bg>
    <p:spTree>
      <p:nvGrpSpPr>
        <p:cNvPr id="1" name=""/>
        <p:cNvGrpSpPr/>
        <p:nvPr/>
      </p:nvGrpSpPr>
      <p:grpSpPr>
        <a:xfrm>
          <a:off x="0" y="0"/>
          <a:ext cx="0" cy="0"/>
          <a:chOff x="0" y="0"/>
          <a:chExt cx="0" cy="0"/>
        </a:xfrm>
      </p:grpSpPr>
      <p:pic>
        <p:nvPicPr>
          <p:cNvPr id="16" name="Picture 15" descr="A book with a yellow and blue design&#10;&#10;Description automatically generated">
            <a:extLst>
              <a:ext uri="{FF2B5EF4-FFF2-40B4-BE49-F238E27FC236}">
                <a16:creationId xmlns:a16="http://schemas.microsoft.com/office/drawing/2014/main" id="{0D669166-F842-EE48-17EC-B24A976214E6}"/>
              </a:ext>
            </a:extLst>
          </p:cNvPr>
          <p:cNvPicPr>
            <a:picLocks noChangeAspect="1"/>
          </p:cNvPicPr>
          <p:nvPr/>
        </p:nvPicPr>
        <p:blipFill>
          <a:blip r:embed="rId3"/>
          <a:stretch>
            <a:fillRect/>
          </a:stretch>
        </p:blipFill>
        <p:spPr>
          <a:xfrm rot="237914">
            <a:off x="-73529" y="-132718"/>
            <a:ext cx="2760634" cy="4153732"/>
          </a:xfrm>
          <a:prstGeom prst="rect">
            <a:avLst/>
          </a:prstGeom>
        </p:spPr>
      </p:pic>
      <p:pic>
        <p:nvPicPr>
          <p:cNvPr id="14" name="Picture 13" descr="A green and gold book&#10;&#10;Description automatically generated">
            <a:extLst>
              <a:ext uri="{FF2B5EF4-FFF2-40B4-BE49-F238E27FC236}">
                <a16:creationId xmlns:a16="http://schemas.microsoft.com/office/drawing/2014/main" id="{C9675838-BED0-2C2A-A2A9-926CC1D8CC87}"/>
              </a:ext>
            </a:extLst>
          </p:cNvPr>
          <p:cNvPicPr>
            <a:picLocks noChangeAspect="1"/>
          </p:cNvPicPr>
          <p:nvPr/>
        </p:nvPicPr>
        <p:blipFill>
          <a:blip r:embed="rId4"/>
          <a:stretch>
            <a:fillRect/>
          </a:stretch>
        </p:blipFill>
        <p:spPr>
          <a:xfrm>
            <a:off x="2656405" y="-103077"/>
            <a:ext cx="3375372" cy="4953672"/>
          </a:xfrm>
          <a:prstGeom prst="rect">
            <a:avLst/>
          </a:prstGeom>
        </p:spPr>
      </p:pic>
      <p:pic>
        <p:nvPicPr>
          <p:cNvPr id="9" name="Picture 8" descr="A yellow paper with black text&#10;&#10;Description automatically generated">
            <a:extLst>
              <a:ext uri="{FF2B5EF4-FFF2-40B4-BE49-F238E27FC236}">
                <a16:creationId xmlns:a16="http://schemas.microsoft.com/office/drawing/2014/main" id="{3A0AD708-9064-8279-D039-AB65BCF2C5DC}"/>
              </a:ext>
            </a:extLst>
          </p:cNvPr>
          <p:cNvPicPr>
            <a:picLocks noChangeAspect="1"/>
          </p:cNvPicPr>
          <p:nvPr/>
        </p:nvPicPr>
        <p:blipFill>
          <a:blip r:embed="rId5"/>
          <a:stretch>
            <a:fillRect/>
          </a:stretch>
        </p:blipFill>
        <p:spPr>
          <a:xfrm>
            <a:off x="5757987" y="17045"/>
            <a:ext cx="3106539" cy="4953670"/>
          </a:xfrm>
          <a:prstGeom prst="rect">
            <a:avLst/>
          </a:prstGeom>
        </p:spPr>
      </p:pic>
      <p:sp>
        <p:nvSpPr>
          <p:cNvPr id="32" name="TextBox 31">
            <a:extLst>
              <a:ext uri="{FF2B5EF4-FFF2-40B4-BE49-F238E27FC236}">
                <a16:creationId xmlns:a16="http://schemas.microsoft.com/office/drawing/2014/main" id="{D2EB47E2-1704-39A9-A10A-165A985B0D61}"/>
              </a:ext>
            </a:extLst>
          </p:cNvPr>
          <p:cNvSpPr txBox="1"/>
          <p:nvPr/>
        </p:nvSpPr>
        <p:spPr>
          <a:xfrm>
            <a:off x="306571" y="-46461"/>
            <a:ext cx="11340059" cy="1733808"/>
          </a:xfrm>
          <a:prstGeom prst="rect">
            <a:avLst/>
          </a:prstGeom>
          <a:noFill/>
        </p:spPr>
        <p:txBody>
          <a:bodyPr wrap="square" rtlCol="0">
            <a:spAutoFit/>
          </a:bodyPr>
          <a:lstStyle/>
          <a:p>
            <a:pPr>
              <a:lnSpc>
                <a:spcPts val="6400"/>
              </a:lnSpc>
            </a:pPr>
            <a:r>
              <a:rPr lang="en-US" sz="6000" b="1" cap="all" dirty="0">
                <a:solidFill>
                  <a:srgbClr val="F7B401"/>
                </a:solidFill>
                <a:effectLst>
                  <a:glow rad="197533">
                    <a:srgbClr val="5B5E6B"/>
                  </a:glow>
                </a:effectLst>
                <a:latin typeface="Franklin Gothic Heavy" panose="020B0603020102020204" pitchFamily="34" charset="0"/>
              </a:rPr>
              <a:t>Some of our latest translations</a:t>
            </a:r>
          </a:p>
        </p:txBody>
      </p:sp>
      <p:pic>
        <p:nvPicPr>
          <p:cNvPr id="7" name="Picture 6" descr="A group of paper people with paper cut out people&#10;&#10;Description automatically generated with medium confidence">
            <a:extLst>
              <a:ext uri="{FF2B5EF4-FFF2-40B4-BE49-F238E27FC236}">
                <a16:creationId xmlns:a16="http://schemas.microsoft.com/office/drawing/2014/main" id="{CABB90CB-BE25-EEB7-AABB-679463EC0891}"/>
              </a:ext>
            </a:extLst>
          </p:cNvPr>
          <p:cNvPicPr>
            <a:picLocks noChangeAspect="1"/>
          </p:cNvPicPr>
          <p:nvPr/>
        </p:nvPicPr>
        <p:blipFill>
          <a:blip r:embed="rId6"/>
          <a:stretch>
            <a:fillRect/>
          </a:stretch>
        </p:blipFill>
        <p:spPr>
          <a:xfrm>
            <a:off x="-449183" y="3690909"/>
            <a:ext cx="4103224" cy="4660172"/>
          </a:xfrm>
          <a:prstGeom prst="rect">
            <a:avLst/>
          </a:prstGeom>
        </p:spPr>
      </p:pic>
      <p:pic>
        <p:nvPicPr>
          <p:cNvPr id="21" name="Picture 20" descr="A book cover with text&#10;&#10;Description automatically generated">
            <a:extLst>
              <a:ext uri="{FF2B5EF4-FFF2-40B4-BE49-F238E27FC236}">
                <a16:creationId xmlns:a16="http://schemas.microsoft.com/office/drawing/2014/main" id="{ED89523A-B322-9736-8589-03FAC67E7389}"/>
              </a:ext>
            </a:extLst>
          </p:cNvPr>
          <p:cNvPicPr>
            <a:picLocks noChangeAspect="1"/>
          </p:cNvPicPr>
          <p:nvPr/>
        </p:nvPicPr>
        <p:blipFill>
          <a:blip r:embed="rId7"/>
          <a:stretch>
            <a:fillRect/>
          </a:stretch>
        </p:blipFill>
        <p:spPr>
          <a:xfrm>
            <a:off x="2975553" y="3812402"/>
            <a:ext cx="3524458" cy="4784942"/>
          </a:xfrm>
          <a:prstGeom prst="rect">
            <a:avLst/>
          </a:prstGeom>
        </p:spPr>
      </p:pic>
      <p:pic>
        <p:nvPicPr>
          <p:cNvPr id="15" name="Picture 14" descr="A book with text overlay&#10;&#10;Description automatically generated">
            <a:extLst>
              <a:ext uri="{FF2B5EF4-FFF2-40B4-BE49-F238E27FC236}">
                <a16:creationId xmlns:a16="http://schemas.microsoft.com/office/drawing/2014/main" id="{BB71AE62-D568-5721-F4D3-9963B2798D84}"/>
              </a:ext>
            </a:extLst>
          </p:cNvPr>
          <p:cNvPicPr>
            <a:picLocks noChangeAspect="1"/>
          </p:cNvPicPr>
          <p:nvPr/>
        </p:nvPicPr>
        <p:blipFill>
          <a:blip r:embed="rId8"/>
          <a:stretch>
            <a:fillRect/>
          </a:stretch>
        </p:blipFill>
        <p:spPr>
          <a:xfrm>
            <a:off x="8227107" y="65408"/>
            <a:ext cx="3939937" cy="4955896"/>
          </a:xfrm>
          <a:prstGeom prst="rect">
            <a:avLst/>
          </a:prstGeom>
        </p:spPr>
      </p:pic>
      <p:pic>
        <p:nvPicPr>
          <p:cNvPr id="20" name="Picture 19" descr="Several books with text&#10;&#10;Description automatically generated">
            <a:extLst>
              <a:ext uri="{FF2B5EF4-FFF2-40B4-BE49-F238E27FC236}">
                <a16:creationId xmlns:a16="http://schemas.microsoft.com/office/drawing/2014/main" id="{55C86331-953A-D0AE-B656-5A65563EAFC8}"/>
              </a:ext>
            </a:extLst>
          </p:cNvPr>
          <p:cNvPicPr>
            <a:picLocks noChangeAspect="1"/>
          </p:cNvPicPr>
          <p:nvPr/>
        </p:nvPicPr>
        <p:blipFill>
          <a:blip r:embed="rId9"/>
          <a:stretch>
            <a:fillRect/>
          </a:stretch>
        </p:blipFill>
        <p:spPr>
          <a:xfrm>
            <a:off x="5849371" y="3300413"/>
            <a:ext cx="7049901" cy="4179420"/>
          </a:xfrm>
          <a:prstGeom prst="rect">
            <a:avLst/>
          </a:prstGeom>
        </p:spPr>
      </p:pic>
    </p:spTree>
    <p:extLst>
      <p:ext uri="{BB962C8B-B14F-4D97-AF65-F5344CB8AC3E}">
        <p14:creationId xmlns:p14="http://schemas.microsoft.com/office/powerpoint/2010/main" val="34296740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CDDBC"/>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24D917D-3515-3996-E091-F046D875D98E}"/>
              </a:ext>
            </a:extLst>
          </p:cNvPr>
          <p:cNvSpPr txBox="1"/>
          <p:nvPr/>
        </p:nvSpPr>
        <p:spPr>
          <a:xfrm>
            <a:off x="165886" y="289899"/>
            <a:ext cx="11784376" cy="1477328"/>
          </a:xfrm>
          <a:prstGeom prst="rect">
            <a:avLst/>
          </a:prstGeom>
          <a:noFill/>
        </p:spPr>
        <p:txBody>
          <a:bodyPr wrap="square" rtlCol="0">
            <a:spAutoFit/>
          </a:bodyPr>
          <a:lstStyle/>
          <a:p>
            <a:pPr algn="ctr"/>
            <a:r>
              <a:rPr lang="en-US" sz="4500" b="1" dirty="0">
                <a:solidFill>
                  <a:schemeClr val="bg1"/>
                </a:solidFill>
                <a:latin typeface="Franklin Gothic Demi Cond" panose="020B0603020102020204" pitchFamily="34" charset="0"/>
                <a:ea typeface="Adobe Gothic Std B" panose="020B0800000000000000" pitchFamily="34" charset="-128"/>
              </a:rPr>
              <a:t>Total Published Translated Items &amp; Pieces Per Year </a:t>
            </a:r>
            <a:br>
              <a:rPr lang="en-US" sz="4500" b="1" dirty="0">
                <a:solidFill>
                  <a:schemeClr val="bg1"/>
                </a:solidFill>
                <a:latin typeface="Franklin Gothic Demi Cond" panose="020B0603020102020204" pitchFamily="34" charset="0"/>
                <a:ea typeface="Adobe Gothic Std B" panose="020B0800000000000000" pitchFamily="34" charset="-128"/>
              </a:rPr>
            </a:br>
            <a:r>
              <a:rPr lang="en-US" sz="4500" b="1" dirty="0">
                <a:solidFill>
                  <a:schemeClr val="bg1"/>
                </a:solidFill>
                <a:latin typeface="Franklin Gothic Demi Cond" panose="020B0603020102020204" pitchFamily="34" charset="0"/>
                <a:ea typeface="Adobe Gothic Std B" panose="020B0800000000000000" pitchFamily="34" charset="-128"/>
              </a:rPr>
              <a:t>for Fiscal Years 1997–2023</a:t>
            </a:r>
            <a:endParaRPr lang="en-US" sz="4500" b="1" dirty="0">
              <a:solidFill>
                <a:schemeClr val="bg1"/>
              </a:solidFill>
              <a:latin typeface="Franklin Gothic Demi Cond" panose="020B0603020102020204" pitchFamily="34" charset="0"/>
            </a:endParaRPr>
          </a:p>
        </p:txBody>
      </p:sp>
      <p:pic>
        <p:nvPicPr>
          <p:cNvPr id="6" name="Picture 5" descr="A graph showing the growth of literature&#10;&#10;Description automatically generated with medium confidence">
            <a:extLst>
              <a:ext uri="{FF2B5EF4-FFF2-40B4-BE49-F238E27FC236}">
                <a16:creationId xmlns:a16="http://schemas.microsoft.com/office/drawing/2014/main" id="{23A35F22-F9FD-76C0-0EC6-DB2A5479D2BC}"/>
              </a:ext>
            </a:extLst>
          </p:cNvPr>
          <p:cNvPicPr>
            <a:picLocks noChangeAspect="1"/>
          </p:cNvPicPr>
          <p:nvPr/>
        </p:nvPicPr>
        <p:blipFill rotWithShape="1">
          <a:blip r:embed="rId3"/>
          <a:srcRect t="7250"/>
          <a:stretch/>
        </p:blipFill>
        <p:spPr>
          <a:xfrm>
            <a:off x="69029" y="1767227"/>
            <a:ext cx="12053942" cy="4603531"/>
          </a:xfrm>
          <a:prstGeom prst="rect">
            <a:avLst/>
          </a:prstGeom>
        </p:spPr>
      </p:pic>
    </p:spTree>
    <p:extLst>
      <p:ext uri="{BB962C8B-B14F-4D97-AF65-F5344CB8AC3E}">
        <p14:creationId xmlns:p14="http://schemas.microsoft.com/office/powerpoint/2010/main" val="2559340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CDDBC"/>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A5011A-76CA-CB95-4232-9845DACDD46C}"/>
              </a:ext>
            </a:extLst>
          </p:cNvPr>
          <p:cNvSpPr/>
          <p:nvPr/>
        </p:nvSpPr>
        <p:spPr>
          <a:xfrm>
            <a:off x="0" y="0"/>
            <a:ext cx="12192000" cy="6858000"/>
          </a:xfrm>
          <a:prstGeom prst="rect">
            <a:avLst/>
          </a:prstGeom>
          <a:solidFill>
            <a:schemeClr val="accent1">
              <a:lumMod val="40000"/>
              <a:lumOff val="60000"/>
              <a:alpha val="4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7F16A2A2-684F-93DE-4224-7E2764F25C74}"/>
              </a:ext>
            </a:extLst>
          </p:cNvPr>
          <p:cNvSpPr/>
          <p:nvPr/>
        </p:nvSpPr>
        <p:spPr>
          <a:xfrm>
            <a:off x="8973450" y="2909650"/>
            <a:ext cx="2739969" cy="2740109"/>
          </a:xfrm>
          <a:prstGeom prst="ellipse">
            <a:avLst/>
          </a:prstGeom>
          <a:solidFill>
            <a:srgbClr val="0070C0"/>
          </a:solidFill>
        </p:spPr>
        <p:style>
          <a:lnRef idx="2">
            <a:schemeClr val="lt1">
              <a:hueOff val="0"/>
              <a:satOff val="0"/>
              <a:lumOff val="0"/>
              <a:alphaOff val="0"/>
            </a:schemeClr>
          </a:lnRef>
          <a:fillRef idx="1">
            <a:schemeClr val="accent5">
              <a:alpha val="90000"/>
              <a:hueOff val="0"/>
              <a:satOff val="0"/>
              <a:lumOff val="0"/>
              <a:alphaOff val="0"/>
            </a:schemeClr>
          </a:fillRef>
          <a:effectRef idx="0">
            <a:schemeClr val="accent5">
              <a:alpha val="90000"/>
              <a:hueOff val="0"/>
              <a:satOff val="0"/>
              <a:lumOff val="0"/>
              <a:alphaOff val="0"/>
            </a:schemeClr>
          </a:effectRef>
          <a:fontRef idx="minor">
            <a:schemeClr val="lt1"/>
          </a:fontRef>
        </p:style>
        <p:txBody>
          <a:bodyPr/>
          <a:lstStyle/>
          <a:p>
            <a:endParaRPr lang="en-US"/>
          </a:p>
        </p:txBody>
      </p:sp>
      <p:sp>
        <p:nvSpPr>
          <p:cNvPr id="19" name="Oval 18">
            <a:extLst>
              <a:ext uri="{FF2B5EF4-FFF2-40B4-BE49-F238E27FC236}">
                <a16:creationId xmlns:a16="http://schemas.microsoft.com/office/drawing/2014/main" id="{F6B5035F-CA56-8700-B7E2-64C01559A540}"/>
              </a:ext>
            </a:extLst>
          </p:cNvPr>
          <p:cNvSpPr/>
          <p:nvPr/>
        </p:nvSpPr>
        <p:spPr>
          <a:xfrm>
            <a:off x="9065095" y="3001003"/>
            <a:ext cx="2557853" cy="2557403"/>
          </a:xfrm>
          <a:prstGeom prst="ellipse">
            <a:avLst/>
          </a:prstGeom>
        </p:spPr>
        <p:style>
          <a:lnRef idx="2">
            <a:schemeClr val="accent5">
              <a:alpha val="9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0" name="Oval 5">
            <a:extLst>
              <a:ext uri="{FF2B5EF4-FFF2-40B4-BE49-F238E27FC236}">
                <a16:creationId xmlns:a16="http://schemas.microsoft.com/office/drawing/2014/main" id="{E9D89677-EC0E-96E1-589F-24ABEA57D472}"/>
              </a:ext>
            </a:extLst>
          </p:cNvPr>
          <p:cNvSpPr txBox="1"/>
          <p:nvPr/>
        </p:nvSpPr>
        <p:spPr>
          <a:xfrm>
            <a:off x="9282225" y="3646968"/>
            <a:ext cx="2094614" cy="155665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5400" tIns="25400" rIns="25400" bIns="25400" numCol="1" spcCol="1270" anchor="ctr" anchorCtr="0">
            <a:noAutofit/>
          </a:bodyPr>
          <a:lstStyle/>
          <a:p>
            <a:pPr marL="0" lvl="0" indent="0" algn="ctr" defTabSz="889000">
              <a:lnSpc>
                <a:spcPct val="95000"/>
              </a:lnSpc>
              <a:spcBef>
                <a:spcPct val="0"/>
              </a:spcBef>
              <a:spcAft>
                <a:spcPts val="0"/>
              </a:spcAft>
              <a:buNone/>
            </a:pPr>
            <a:r>
              <a:rPr lang="en-US" sz="3000" kern="1200" dirty="0">
                <a:latin typeface="Franklin Gothic Medium Cond" panose="020B0606030402020204" pitchFamily="34" charset="0"/>
                <a:cs typeface="Segoe UI Semibold" panose="020B0702040204020203" pitchFamily="34" charset="0"/>
              </a:rPr>
              <a:t>Approval draft appears in the Conference Agenda Report</a:t>
            </a:r>
          </a:p>
        </p:txBody>
      </p:sp>
      <p:sp>
        <p:nvSpPr>
          <p:cNvPr id="7" name="Teardrop 6">
            <a:extLst>
              <a:ext uri="{FF2B5EF4-FFF2-40B4-BE49-F238E27FC236}">
                <a16:creationId xmlns:a16="http://schemas.microsoft.com/office/drawing/2014/main" id="{0AB302D8-CCB8-2E38-8C40-3931983773CA}"/>
              </a:ext>
            </a:extLst>
          </p:cNvPr>
          <p:cNvSpPr/>
          <p:nvPr/>
        </p:nvSpPr>
        <p:spPr>
          <a:xfrm rot="2700000">
            <a:off x="6130063" y="2909457"/>
            <a:ext cx="2740014" cy="2740014"/>
          </a:xfrm>
          <a:prstGeom prst="teardrop">
            <a:avLst>
              <a:gd name="adj" fmla="val 100000"/>
            </a:avLst>
          </a:prstGeom>
          <a:solidFill>
            <a:srgbClr val="0070C0"/>
          </a:solidFill>
        </p:spPr>
        <p:style>
          <a:lnRef idx="2">
            <a:schemeClr val="lt1">
              <a:hueOff val="0"/>
              <a:satOff val="0"/>
              <a:lumOff val="0"/>
              <a:alphaOff val="0"/>
            </a:schemeClr>
          </a:lnRef>
          <a:fillRef idx="1">
            <a:schemeClr val="accent5">
              <a:alpha val="90000"/>
              <a:hueOff val="0"/>
              <a:satOff val="0"/>
              <a:lumOff val="0"/>
              <a:alphaOff val="-13333"/>
            </a:schemeClr>
          </a:fillRef>
          <a:effectRef idx="0">
            <a:schemeClr val="accent5">
              <a:alpha val="90000"/>
              <a:hueOff val="0"/>
              <a:satOff val="0"/>
              <a:lumOff val="0"/>
              <a:alphaOff val="-13333"/>
            </a:schemeClr>
          </a:effectRef>
          <a:fontRef idx="minor">
            <a:schemeClr val="lt1"/>
          </a:fontRef>
        </p:style>
        <p:txBody>
          <a:bodyPr/>
          <a:lstStyle/>
          <a:p>
            <a:endParaRPr lang="en-US"/>
          </a:p>
        </p:txBody>
      </p:sp>
      <p:sp>
        <p:nvSpPr>
          <p:cNvPr id="17" name="Oval 16">
            <a:extLst>
              <a:ext uri="{FF2B5EF4-FFF2-40B4-BE49-F238E27FC236}">
                <a16:creationId xmlns:a16="http://schemas.microsoft.com/office/drawing/2014/main" id="{2C213941-2F17-8384-76AE-A5C99680BC81}"/>
              </a:ext>
            </a:extLst>
          </p:cNvPr>
          <p:cNvSpPr/>
          <p:nvPr/>
        </p:nvSpPr>
        <p:spPr>
          <a:xfrm>
            <a:off x="6233480" y="3001003"/>
            <a:ext cx="2557853" cy="2557403"/>
          </a:xfrm>
          <a:prstGeom prst="ellipse">
            <a:avLst/>
          </a:prstGeom>
        </p:spPr>
        <p:style>
          <a:lnRef idx="2">
            <a:schemeClr val="accent5">
              <a:alpha val="90000"/>
              <a:hueOff val="0"/>
              <a:satOff val="0"/>
              <a:lumOff val="0"/>
              <a:alphaOff val="-13333"/>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8" name="Oval 8">
            <a:extLst>
              <a:ext uri="{FF2B5EF4-FFF2-40B4-BE49-F238E27FC236}">
                <a16:creationId xmlns:a16="http://schemas.microsoft.com/office/drawing/2014/main" id="{F8F8552E-3366-75B2-D79F-2BF2D703A505}"/>
              </a:ext>
            </a:extLst>
          </p:cNvPr>
          <p:cNvSpPr txBox="1"/>
          <p:nvPr/>
        </p:nvSpPr>
        <p:spPr>
          <a:xfrm>
            <a:off x="6535090" y="3700129"/>
            <a:ext cx="2009154" cy="14715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5400" tIns="25400" rIns="25400" bIns="25400" numCol="1" spcCol="1270" anchor="ctr" anchorCtr="0">
            <a:noAutofit/>
          </a:bodyPr>
          <a:lstStyle/>
          <a:p>
            <a:pPr marL="0" lvl="0" indent="0" algn="ctr" defTabSz="889000">
              <a:lnSpc>
                <a:spcPct val="95000"/>
              </a:lnSpc>
              <a:spcBef>
                <a:spcPct val="0"/>
              </a:spcBef>
              <a:spcAft>
                <a:spcPts val="0"/>
              </a:spcAft>
              <a:buNone/>
            </a:pPr>
            <a:r>
              <a:rPr lang="en-US" sz="3000" kern="1200" dirty="0">
                <a:latin typeface="Franklin Gothic Medium Cond" panose="020B0606030402020204" pitchFamily="34" charset="0"/>
                <a:cs typeface="Segoe UI Semibold" panose="020B0702040204020203" pitchFamily="34" charset="0"/>
              </a:rPr>
              <a:t>Review</a:t>
            </a:r>
            <a:r>
              <a:rPr lang="en-US" sz="3000" kern="1200" dirty="0">
                <a:latin typeface="Franklin Gothic Medium Cond" panose="020B0606030402020204" pitchFamily="34" charset="0"/>
              </a:rPr>
              <a:t> </a:t>
            </a:r>
            <a:r>
              <a:rPr lang="en-US" sz="3000" kern="1200" dirty="0">
                <a:latin typeface="Franklin Gothic Medium Cond" panose="020B0606030402020204" pitchFamily="34" charset="0"/>
                <a:cs typeface="Segoe UI Semibold" panose="020B0702040204020203" pitchFamily="34" charset="0"/>
              </a:rPr>
              <a:t>drafts</a:t>
            </a:r>
            <a:r>
              <a:rPr lang="en-US" sz="3000" kern="1200" dirty="0">
                <a:latin typeface="Franklin Gothic Medium Cond" panose="020B0606030402020204" pitchFamily="34" charset="0"/>
              </a:rPr>
              <a:t> </a:t>
            </a:r>
            <a:r>
              <a:rPr lang="en-US" sz="3000" kern="1200" dirty="0">
                <a:latin typeface="Franklin Gothic Medium Cond" panose="020B0606030402020204" pitchFamily="34" charset="0"/>
                <a:cs typeface="Segoe UI Semibold" panose="020B0702040204020203" pitchFamily="34" charset="0"/>
              </a:rPr>
              <a:t>circulated</a:t>
            </a:r>
            <a:r>
              <a:rPr lang="en-US" sz="3000" kern="1200" dirty="0">
                <a:latin typeface="Franklin Gothic Medium Cond" panose="020B0606030402020204" pitchFamily="34" charset="0"/>
              </a:rPr>
              <a:t> </a:t>
            </a:r>
          </a:p>
          <a:p>
            <a:pPr marL="0" lvl="0" indent="0" algn="ctr" defTabSz="889000">
              <a:lnSpc>
                <a:spcPct val="95000"/>
              </a:lnSpc>
              <a:spcBef>
                <a:spcPct val="0"/>
              </a:spcBef>
              <a:spcAft>
                <a:spcPts val="0"/>
              </a:spcAft>
              <a:buNone/>
            </a:pPr>
            <a:r>
              <a:rPr lang="en-US" sz="3000" kern="1200" dirty="0">
                <a:latin typeface="Franklin Gothic Medium Cond" panose="020B0606030402020204" pitchFamily="34" charset="0"/>
                <a:cs typeface="Segoe UI Semibold" panose="020B0702040204020203" pitchFamily="34" charset="0"/>
              </a:rPr>
              <a:t>to</a:t>
            </a:r>
            <a:r>
              <a:rPr lang="en-US" sz="3000" kern="1200" dirty="0">
                <a:latin typeface="Franklin Gothic Medium Cond" panose="020B0606030402020204" pitchFamily="34" charset="0"/>
              </a:rPr>
              <a:t> </a:t>
            </a:r>
            <a:r>
              <a:rPr lang="en-US" sz="3000" kern="1200" dirty="0">
                <a:latin typeface="Franklin Gothic Medium Cond" panose="020B0606030402020204" pitchFamily="34" charset="0"/>
                <a:cs typeface="Segoe UI Semibold" panose="020B0702040204020203" pitchFamily="34" charset="0"/>
              </a:rPr>
              <a:t>gather</a:t>
            </a:r>
            <a:r>
              <a:rPr lang="en-US" sz="3000" kern="1200" dirty="0">
                <a:latin typeface="Franklin Gothic Medium Cond" panose="020B0606030402020204" pitchFamily="34" charset="0"/>
              </a:rPr>
              <a:t> </a:t>
            </a:r>
            <a:r>
              <a:rPr lang="en-US" sz="3000" kern="1200" dirty="0">
                <a:latin typeface="Franklin Gothic Medium Cond" panose="020B0606030402020204" pitchFamily="34" charset="0"/>
                <a:cs typeface="Segoe UI Semibold" panose="020B0702040204020203" pitchFamily="34" charset="0"/>
              </a:rPr>
              <a:t>Fellowship</a:t>
            </a:r>
            <a:r>
              <a:rPr lang="en-US" sz="3000" kern="1200" dirty="0">
                <a:latin typeface="Franklin Gothic Medium Cond" panose="020B0606030402020204" pitchFamily="34" charset="0"/>
              </a:rPr>
              <a:t> </a:t>
            </a:r>
            <a:r>
              <a:rPr lang="en-US" sz="3000" kern="1200" dirty="0">
                <a:latin typeface="Franklin Gothic Medium Cond" panose="020B0606030402020204" pitchFamily="34" charset="0"/>
                <a:cs typeface="Segoe UI Semibold" panose="020B0702040204020203" pitchFamily="34" charset="0"/>
              </a:rPr>
              <a:t>input</a:t>
            </a:r>
          </a:p>
        </p:txBody>
      </p:sp>
      <p:sp>
        <p:nvSpPr>
          <p:cNvPr id="9" name="Teardrop 8">
            <a:extLst>
              <a:ext uri="{FF2B5EF4-FFF2-40B4-BE49-F238E27FC236}">
                <a16:creationId xmlns:a16="http://schemas.microsoft.com/office/drawing/2014/main" id="{28554E96-3EE4-F8F2-1FC7-90AE1D63315A}"/>
              </a:ext>
            </a:extLst>
          </p:cNvPr>
          <p:cNvSpPr/>
          <p:nvPr/>
        </p:nvSpPr>
        <p:spPr>
          <a:xfrm rot="2700000">
            <a:off x="3310197" y="2909457"/>
            <a:ext cx="2740014" cy="2740014"/>
          </a:xfrm>
          <a:prstGeom prst="teardrop">
            <a:avLst>
              <a:gd name="adj" fmla="val 100000"/>
            </a:avLst>
          </a:prstGeom>
          <a:solidFill>
            <a:srgbClr val="0070C0"/>
          </a:solidFill>
        </p:spPr>
        <p:style>
          <a:lnRef idx="2">
            <a:schemeClr val="lt1">
              <a:hueOff val="0"/>
              <a:satOff val="0"/>
              <a:lumOff val="0"/>
              <a:alphaOff val="0"/>
            </a:schemeClr>
          </a:lnRef>
          <a:fillRef idx="1">
            <a:schemeClr val="accent5">
              <a:alpha val="90000"/>
              <a:hueOff val="0"/>
              <a:satOff val="0"/>
              <a:lumOff val="0"/>
              <a:alphaOff val="-26667"/>
            </a:schemeClr>
          </a:fillRef>
          <a:effectRef idx="0">
            <a:schemeClr val="accent5">
              <a:alpha val="90000"/>
              <a:hueOff val="0"/>
              <a:satOff val="0"/>
              <a:lumOff val="0"/>
              <a:alphaOff val="-26667"/>
            </a:schemeClr>
          </a:effectRef>
          <a:fontRef idx="minor">
            <a:schemeClr val="lt1"/>
          </a:fontRef>
        </p:style>
        <p:txBody>
          <a:bodyPr/>
          <a:lstStyle/>
          <a:p>
            <a:endParaRPr lang="en-US"/>
          </a:p>
        </p:txBody>
      </p:sp>
      <p:grpSp>
        <p:nvGrpSpPr>
          <p:cNvPr id="10" name="Group 9">
            <a:extLst>
              <a:ext uri="{FF2B5EF4-FFF2-40B4-BE49-F238E27FC236}">
                <a16:creationId xmlns:a16="http://schemas.microsoft.com/office/drawing/2014/main" id="{6B33A07B-2324-9EE1-AA17-726CB8A12199}"/>
              </a:ext>
            </a:extLst>
          </p:cNvPr>
          <p:cNvGrpSpPr/>
          <p:nvPr/>
        </p:nvGrpSpPr>
        <p:grpSpPr>
          <a:xfrm>
            <a:off x="3401865" y="3001003"/>
            <a:ext cx="2557853" cy="2557403"/>
            <a:chOff x="3583682" y="2051334"/>
            <a:chExt cx="2557853" cy="2557403"/>
          </a:xfrm>
        </p:grpSpPr>
        <p:sp>
          <p:nvSpPr>
            <p:cNvPr id="15" name="Oval 14">
              <a:extLst>
                <a:ext uri="{FF2B5EF4-FFF2-40B4-BE49-F238E27FC236}">
                  <a16:creationId xmlns:a16="http://schemas.microsoft.com/office/drawing/2014/main" id="{6A4F7290-9E9F-E1B3-516D-D8D19C846C2F}"/>
                </a:ext>
              </a:extLst>
            </p:cNvPr>
            <p:cNvSpPr/>
            <p:nvPr/>
          </p:nvSpPr>
          <p:spPr>
            <a:xfrm>
              <a:off x="3583682" y="2051334"/>
              <a:ext cx="2557853" cy="2557403"/>
            </a:xfrm>
            <a:prstGeom prst="ellipse">
              <a:avLst/>
            </a:prstGeom>
          </p:spPr>
          <p:style>
            <a:lnRef idx="2">
              <a:schemeClr val="accent5">
                <a:alpha val="90000"/>
                <a:hueOff val="0"/>
                <a:satOff val="0"/>
                <a:lumOff val="0"/>
                <a:alphaOff val="-26667"/>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6" name="Oval 11">
              <a:extLst>
                <a:ext uri="{FF2B5EF4-FFF2-40B4-BE49-F238E27FC236}">
                  <a16:creationId xmlns:a16="http://schemas.microsoft.com/office/drawing/2014/main" id="{B15B6405-4DC1-DAEB-0E73-07E9590588A9}"/>
                </a:ext>
              </a:extLst>
            </p:cNvPr>
            <p:cNvSpPr txBox="1"/>
            <p:nvPr/>
          </p:nvSpPr>
          <p:spPr>
            <a:xfrm>
              <a:off x="3949090" y="2416746"/>
              <a:ext cx="1827037" cy="182657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5400" tIns="25400" rIns="25400" bIns="25400" numCol="1" spcCol="1270" anchor="ctr" anchorCtr="0">
              <a:noAutofit/>
            </a:bodyPr>
            <a:lstStyle/>
            <a:p>
              <a:pPr marL="0" lvl="0" indent="0" algn="ctr" defTabSz="889000">
                <a:lnSpc>
                  <a:spcPct val="95000"/>
                </a:lnSpc>
                <a:spcBef>
                  <a:spcPct val="0"/>
                </a:spcBef>
                <a:spcAft>
                  <a:spcPts val="0"/>
                </a:spcAft>
                <a:buNone/>
              </a:pPr>
              <a:r>
                <a:rPr lang="en-US" sz="3000" kern="1200" dirty="0">
                  <a:latin typeface="Franklin Gothic Medium Cond" panose="020B0606030402020204" pitchFamily="34" charset="0"/>
                  <a:cs typeface="Segoe UI Semibold" panose="020B0702040204020203" pitchFamily="34" charset="0"/>
                </a:rPr>
                <a:t>Drafts developed </a:t>
              </a:r>
            </a:p>
            <a:p>
              <a:pPr marL="0" lvl="0" indent="0" algn="ctr" defTabSz="889000">
                <a:lnSpc>
                  <a:spcPct val="95000"/>
                </a:lnSpc>
                <a:spcBef>
                  <a:spcPct val="0"/>
                </a:spcBef>
                <a:spcAft>
                  <a:spcPts val="0"/>
                </a:spcAft>
                <a:buNone/>
              </a:pPr>
              <a:r>
                <a:rPr lang="en-US" sz="3000" kern="1200" dirty="0">
                  <a:latin typeface="Franklin Gothic Medium Cond" panose="020B0606030402020204" pitchFamily="34" charset="0"/>
                  <a:cs typeface="Segoe UI Semibold" panose="020B0702040204020203" pitchFamily="34" charset="0"/>
                </a:rPr>
                <a:t>by the workgroup</a:t>
              </a:r>
            </a:p>
          </p:txBody>
        </p:sp>
      </p:grpSp>
      <p:sp>
        <p:nvSpPr>
          <p:cNvPr id="11" name="Teardrop 10">
            <a:extLst>
              <a:ext uri="{FF2B5EF4-FFF2-40B4-BE49-F238E27FC236}">
                <a16:creationId xmlns:a16="http://schemas.microsoft.com/office/drawing/2014/main" id="{372BCDC3-80A7-D936-1BD7-0F1EC4B4D3DD}"/>
              </a:ext>
            </a:extLst>
          </p:cNvPr>
          <p:cNvSpPr/>
          <p:nvPr/>
        </p:nvSpPr>
        <p:spPr>
          <a:xfrm rot="2700000">
            <a:off x="478582" y="2909457"/>
            <a:ext cx="2740014" cy="2740014"/>
          </a:xfrm>
          <a:prstGeom prst="teardrop">
            <a:avLst>
              <a:gd name="adj" fmla="val 100000"/>
            </a:avLst>
          </a:prstGeom>
          <a:solidFill>
            <a:srgbClr val="0070C0"/>
          </a:solidFill>
        </p:spPr>
        <p:style>
          <a:lnRef idx="2">
            <a:schemeClr val="lt1">
              <a:hueOff val="0"/>
              <a:satOff val="0"/>
              <a:lumOff val="0"/>
              <a:alphaOff val="0"/>
            </a:schemeClr>
          </a:lnRef>
          <a:fillRef idx="1">
            <a:schemeClr val="accent5">
              <a:alpha val="90000"/>
              <a:hueOff val="0"/>
              <a:satOff val="0"/>
              <a:lumOff val="0"/>
              <a:alphaOff val="-40000"/>
            </a:schemeClr>
          </a:fillRef>
          <a:effectRef idx="0">
            <a:schemeClr val="accent5">
              <a:alpha val="90000"/>
              <a:hueOff val="0"/>
              <a:satOff val="0"/>
              <a:lumOff val="0"/>
              <a:alphaOff val="-40000"/>
            </a:schemeClr>
          </a:effectRef>
          <a:fontRef idx="minor">
            <a:schemeClr val="lt1"/>
          </a:fontRef>
        </p:style>
        <p:txBody>
          <a:bodyPr/>
          <a:lstStyle/>
          <a:p>
            <a:endParaRPr lang="en-US"/>
          </a:p>
        </p:txBody>
      </p:sp>
      <p:grpSp>
        <p:nvGrpSpPr>
          <p:cNvPr id="12" name="Group 11">
            <a:extLst>
              <a:ext uri="{FF2B5EF4-FFF2-40B4-BE49-F238E27FC236}">
                <a16:creationId xmlns:a16="http://schemas.microsoft.com/office/drawing/2014/main" id="{3D0BB85A-02A5-4ECD-E4D4-BDFD4C96E19D}"/>
              </a:ext>
            </a:extLst>
          </p:cNvPr>
          <p:cNvGrpSpPr/>
          <p:nvPr/>
        </p:nvGrpSpPr>
        <p:grpSpPr>
          <a:xfrm>
            <a:off x="570250" y="3001003"/>
            <a:ext cx="2557853" cy="2557403"/>
            <a:chOff x="752067" y="2051334"/>
            <a:chExt cx="2557853" cy="2557403"/>
          </a:xfrm>
        </p:grpSpPr>
        <p:sp>
          <p:nvSpPr>
            <p:cNvPr id="13" name="Oval 12">
              <a:extLst>
                <a:ext uri="{FF2B5EF4-FFF2-40B4-BE49-F238E27FC236}">
                  <a16:creationId xmlns:a16="http://schemas.microsoft.com/office/drawing/2014/main" id="{5D7560EE-EDC5-1BE3-91A0-75B4D089FBA7}"/>
                </a:ext>
              </a:extLst>
            </p:cNvPr>
            <p:cNvSpPr/>
            <p:nvPr/>
          </p:nvSpPr>
          <p:spPr>
            <a:xfrm>
              <a:off x="752067" y="2051334"/>
              <a:ext cx="2557853" cy="2557403"/>
            </a:xfrm>
            <a:prstGeom prst="ellipse">
              <a:avLst/>
            </a:prstGeom>
          </p:spPr>
          <p:style>
            <a:lnRef idx="2">
              <a:schemeClr val="accent5">
                <a:alpha val="90000"/>
                <a:hueOff val="0"/>
                <a:satOff val="0"/>
                <a:lumOff val="0"/>
                <a:alphaOff val="-4000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4" name="Oval 14">
              <a:extLst>
                <a:ext uri="{FF2B5EF4-FFF2-40B4-BE49-F238E27FC236}">
                  <a16:creationId xmlns:a16="http://schemas.microsoft.com/office/drawing/2014/main" id="{1533333A-14C4-4634-AE10-2A1FB816098F}"/>
                </a:ext>
              </a:extLst>
            </p:cNvPr>
            <p:cNvSpPr txBox="1"/>
            <p:nvPr/>
          </p:nvSpPr>
          <p:spPr>
            <a:xfrm>
              <a:off x="1117475" y="2416746"/>
              <a:ext cx="1827037" cy="182657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5400" tIns="25400" rIns="25400" bIns="25400" numCol="1" spcCol="1270" anchor="ctr" anchorCtr="0">
              <a:noAutofit/>
            </a:bodyPr>
            <a:lstStyle/>
            <a:p>
              <a:pPr marL="0" lvl="0" indent="0" algn="ctr" defTabSz="1082675">
                <a:lnSpc>
                  <a:spcPct val="95000"/>
                </a:lnSpc>
                <a:spcBef>
                  <a:spcPct val="0"/>
                </a:spcBef>
                <a:spcAft>
                  <a:spcPts val="0"/>
                </a:spcAft>
                <a:buNone/>
              </a:pPr>
              <a:r>
                <a:rPr lang="en-US" sz="3000" kern="1200" dirty="0">
                  <a:latin typeface="Franklin Gothic Medium Cond" panose="020B0606030402020204" pitchFamily="34" charset="0"/>
                  <a:cs typeface="Segoe UI Semibold" panose="020B0702040204020203" pitchFamily="34" charset="0"/>
                </a:rPr>
                <a:t>Source material </a:t>
              </a:r>
            </a:p>
            <a:p>
              <a:pPr marL="0" lvl="0" indent="0" algn="ctr" defTabSz="1082675">
                <a:lnSpc>
                  <a:spcPct val="95000"/>
                </a:lnSpc>
                <a:spcBef>
                  <a:spcPct val="0"/>
                </a:spcBef>
                <a:spcAft>
                  <a:spcPts val="0"/>
                </a:spcAft>
                <a:buNone/>
              </a:pPr>
              <a:r>
                <a:rPr lang="en-US" sz="3000" kern="1200" dirty="0">
                  <a:latin typeface="Franklin Gothic Medium Cond" panose="020B0606030402020204" pitchFamily="34" charset="0"/>
                  <a:cs typeface="Segoe UI Semibold" panose="020B0702040204020203" pitchFamily="34" charset="0"/>
                </a:rPr>
                <a:t>submitted by members</a:t>
              </a:r>
            </a:p>
          </p:txBody>
        </p:sp>
      </p:grpSp>
      <p:sp>
        <p:nvSpPr>
          <p:cNvPr id="21" name="TextBox 20">
            <a:extLst>
              <a:ext uri="{FF2B5EF4-FFF2-40B4-BE49-F238E27FC236}">
                <a16:creationId xmlns:a16="http://schemas.microsoft.com/office/drawing/2014/main" id="{1A8F4E47-38C5-236F-7482-3DE36D064C61}"/>
              </a:ext>
            </a:extLst>
          </p:cNvPr>
          <p:cNvSpPr txBox="1"/>
          <p:nvPr/>
        </p:nvSpPr>
        <p:spPr>
          <a:xfrm>
            <a:off x="361507" y="244549"/>
            <a:ext cx="11472530" cy="1938992"/>
          </a:xfrm>
          <a:prstGeom prst="rect">
            <a:avLst/>
          </a:prstGeom>
          <a:noFill/>
        </p:spPr>
        <p:txBody>
          <a:bodyPr wrap="square" rtlCol="0">
            <a:spAutoFit/>
          </a:bodyPr>
          <a:lstStyle/>
          <a:p>
            <a:r>
              <a:rPr lang="en-US" sz="6000" b="1" dirty="0">
                <a:solidFill>
                  <a:schemeClr val="tx1"/>
                </a:solidFill>
                <a:latin typeface="Franklin Gothic Heavy" panose="020B0603020102020204" pitchFamily="34" charset="0"/>
              </a:rPr>
              <a:t>By addicts, for addicts</a:t>
            </a:r>
          </a:p>
          <a:p>
            <a:pPr>
              <a:spcBef>
                <a:spcPts val="2400"/>
              </a:spcBef>
            </a:pPr>
            <a:r>
              <a:rPr lang="en-US" sz="4000" b="1" cap="none" dirty="0">
                <a:solidFill>
                  <a:schemeClr val="tx1"/>
                </a:solidFill>
                <a:latin typeface="Franklin Gothic Demi Cond" panose="020B0603020102020204" pitchFamily="34" charset="0"/>
              </a:rPr>
              <a:t>(our literature development process)</a:t>
            </a:r>
            <a:endParaRPr lang="en-US" sz="4000" b="1" dirty="0">
              <a:latin typeface="Franklin Gothic Demi Cond" panose="020B0603020102020204" pitchFamily="34" charset="0"/>
            </a:endParaRPr>
          </a:p>
        </p:txBody>
      </p:sp>
      <p:pic>
        <p:nvPicPr>
          <p:cNvPr id="22" name="Picture 21">
            <a:extLst>
              <a:ext uri="{FF2B5EF4-FFF2-40B4-BE49-F238E27FC236}">
                <a16:creationId xmlns:a16="http://schemas.microsoft.com/office/drawing/2014/main" id="{A8A16B9D-87F4-308B-7791-C2C06EC46E23}"/>
              </a:ext>
            </a:extLst>
          </p:cNvPr>
          <p:cNvPicPr>
            <a:picLocks noChangeAspect="1"/>
          </p:cNvPicPr>
          <p:nvPr/>
        </p:nvPicPr>
        <p:blipFill>
          <a:blip r:embed="rId3">
            <a:duotone>
              <a:prstClr val="black"/>
              <a:schemeClr val="accent5">
                <a:tint val="45000"/>
                <a:satMod val="400000"/>
              </a:schemeClr>
            </a:duotone>
          </a:blip>
          <a:stretch>
            <a:fillRect/>
          </a:stretch>
        </p:blipFill>
        <p:spPr>
          <a:xfrm>
            <a:off x="409945" y="1310415"/>
            <a:ext cx="11420548" cy="99943"/>
          </a:xfrm>
          <a:prstGeom prst="rect">
            <a:avLst/>
          </a:prstGeom>
        </p:spPr>
      </p:pic>
    </p:spTree>
    <p:extLst>
      <p:ext uri="{BB962C8B-B14F-4D97-AF65-F5344CB8AC3E}">
        <p14:creationId xmlns:p14="http://schemas.microsoft.com/office/powerpoint/2010/main" val="24468857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a service&#10;&#10;Description automatically generated">
            <a:extLst>
              <a:ext uri="{FF2B5EF4-FFF2-40B4-BE49-F238E27FC236}">
                <a16:creationId xmlns:a16="http://schemas.microsoft.com/office/drawing/2014/main" id="{64AE04FA-2597-87F8-C2C3-20D6418B676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3356046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7B401"/>
        </a:solidFill>
        <a:effectLst/>
      </p:bgPr>
    </p:bg>
    <p:spTree>
      <p:nvGrpSpPr>
        <p:cNvPr id="1" name=""/>
        <p:cNvGrpSpPr/>
        <p:nvPr/>
      </p:nvGrpSpPr>
      <p:grpSpPr>
        <a:xfrm>
          <a:off x="0" y="0"/>
          <a:ext cx="0" cy="0"/>
          <a:chOff x="0" y="0"/>
          <a:chExt cx="0" cy="0"/>
        </a:xfrm>
      </p:grpSpPr>
      <p:pic>
        <p:nvPicPr>
          <p:cNvPr id="3" name="Picture 2" descr="A close-up of several books&#10;&#10;Description automatically generated">
            <a:extLst>
              <a:ext uri="{FF2B5EF4-FFF2-40B4-BE49-F238E27FC236}">
                <a16:creationId xmlns:a16="http://schemas.microsoft.com/office/drawing/2014/main" id="{B9275FD4-AA78-E936-9112-B9924D3219E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1187930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logo on a black background&#10;&#10;Description automatically generated with medium confidence">
            <a:extLst>
              <a:ext uri="{FF2B5EF4-FFF2-40B4-BE49-F238E27FC236}">
                <a16:creationId xmlns:a16="http://schemas.microsoft.com/office/drawing/2014/main" id="{B4317851-2F6C-FF74-E3B7-35C04502E43E}"/>
              </a:ext>
            </a:extLst>
          </p:cNvPr>
          <p:cNvPicPr>
            <a:picLocks noChangeAspect="1"/>
          </p:cNvPicPr>
          <p:nvPr/>
        </p:nvPicPr>
        <p:blipFill rotWithShape="1">
          <a:blip r:embed="rId3">
            <a:alphaModFix amt="6000"/>
          </a:blip>
          <a:srcRect t="5808" b="12645"/>
          <a:stretch/>
        </p:blipFill>
        <p:spPr>
          <a:xfrm>
            <a:off x="3278477" y="0"/>
            <a:ext cx="9179390" cy="6858000"/>
          </a:xfrm>
          <a:prstGeom prst="rect">
            <a:avLst/>
          </a:prstGeom>
        </p:spPr>
      </p:pic>
      <p:pic>
        <p:nvPicPr>
          <p:cNvPr id="3" name="Picture 2" descr="A picture containing screenshot, black&#10;&#10;Description automatically generated">
            <a:extLst>
              <a:ext uri="{FF2B5EF4-FFF2-40B4-BE49-F238E27FC236}">
                <a16:creationId xmlns:a16="http://schemas.microsoft.com/office/drawing/2014/main" id="{590B307A-49F0-5902-DE87-9A433AF8110E}"/>
              </a:ext>
            </a:extLst>
          </p:cNvPr>
          <p:cNvPicPr>
            <a:picLocks noChangeAspect="1"/>
          </p:cNvPicPr>
          <p:nvPr/>
        </p:nvPicPr>
        <p:blipFill>
          <a:blip r:embed="rId4"/>
          <a:stretch>
            <a:fillRect/>
          </a:stretch>
        </p:blipFill>
        <p:spPr>
          <a:xfrm>
            <a:off x="1660777" y="936171"/>
            <a:ext cx="8528252" cy="1360715"/>
          </a:xfrm>
          <a:prstGeom prst="rect">
            <a:avLst/>
          </a:prstGeom>
        </p:spPr>
      </p:pic>
      <p:pic>
        <p:nvPicPr>
          <p:cNvPr id="8" name="Picture 7" descr="A picture containing astronomical object, celestial event, sky, circle&#10;&#10;Description automatically generated">
            <a:extLst>
              <a:ext uri="{FF2B5EF4-FFF2-40B4-BE49-F238E27FC236}">
                <a16:creationId xmlns:a16="http://schemas.microsoft.com/office/drawing/2014/main" id="{1E209C32-5E72-F39C-9478-E599D3851D4C}"/>
              </a:ext>
            </a:extLst>
          </p:cNvPr>
          <p:cNvPicPr>
            <a:picLocks noChangeAspect="1"/>
          </p:cNvPicPr>
          <p:nvPr/>
        </p:nvPicPr>
        <p:blipFill>
          <a:blip r:embed="rId5">
            <a:duotone>
              <a:schemeClr val="accent5">
                <a:shade val="45000"/>
                <a:satMod val="135000"/>
              </a:schemeClr>
              <a:prstClr val="white"/>
            </a:duotone>
          </a:blip>
          <a:stretch>
            <a:fillRect/>
          </a:stretch>
        </p:blipFill>
        <p:spPr>
          <a:xfrm>
            <a:off x="495300" y="685109"/>
            <a:ext cx="1888110" cy="1925132"/>
          </a:xfrm>
          <a:prstGeom prst="rect">
            <a:avLst/>
          </a:prstGeom>
        </p:spPr>
      </p:pic>
      <p:sp>
        <p:nvSpPr>
          <p:cNvPr id="13" name="Content Placeholder 6">
            <a:extLst>
              <a:ext uri="{FF2B5EF4-FFF2-40B4-BE49-F238E27FC236}">
                <a16:creationId xmlns:a16="http://schemas.microsoft.com/office/drawing/2014/main" id="{C837F544-B67D-AE40-2A82-9C23ADD82040}"/>
              </a:ext>
            </a:extLst>
          </p:cNvPr>
          <p:cNvSpPr txBox="1">
            <a:spLocks/>
          </p:cNvSpPr>
          <p:nvPr/>
        </p:nvSpPr>
        <p:spPr>
          <a:xfrm>
            <a:off x="2015823" y="1057225"/>
            <a:ext cx="8903576" cy="1632812"/>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Franklin Gothic Medium Cond" panose="020B06060304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Franklin Gothic Medium Cond" panose="020B06060304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Franklin Gothic Medium Cond" panose="020B06060304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6713" indent="0">
              <a:lnSpc>
                <a:spcPts val="4920"/>
              </a:lnSpc>
              <a:spcBef>
                <a:spcPts val="5200"/>
              </a:spcBef>
              <a:buClr>
                <a:srgbClr val="0070C0"/>
              </a:buClr>
              <a:buNone/>
            </a:pPr>
            <a:r>
              <a:rPr lang="en-US" sz="6000" b="1" dirty="0">
                <a:solidFill>
                  <a:srgbClr val="5B5E6B"/>
                </a:solidFill>
                <a:latin typeface="Franklin Gothic Heavy" panose="020B0603020102020204" pitchFamily="34" charset="0"/>
              </a:rPr>
              <a:t>Services &amp; Communication</a:t>
            </a:r>
          </a:p>
        </p:txBody>
      </p:sp>
      <p:grpSp>
        <p:nvGrpSpPr>
          <p:cNvPr id="33" name="Google Shape;7127;p88">
            <a:extLst>
              <a:ext uri="{FF2B5EF4-FFF2-40B4-BE49-F238E27FC236}">
                <a16:creationId xmlns:a16="http://schemas.microsoft.com/office/drawing/2014/main" id="{91E77A89-63A6-41AD-4205-08CA0F1DF53F}"/>
              </a:ext>
            </a:extLst>
          </p:cNvPr>
          <p:cNvGrpSpPr/>
          <p:nvPr/>
        </p:nvGrpSpPr>
        <p:grpSpPr>
          <a:xfrm>
            <a:off x="818555" y="1132938"/>
            <a:ext cx="1126929" cy="944409"/>
            <a:chOff x="-41526450" y="3653375"/>
            <a:chExt cx="315875" cy="247350"/>
          </a:xfrm>
          <a:solidFill>
            <a:srgbClr val="5B5E6B">
              <a:alpha val="65000"/>
            </a:srgbClr>
          </a:solidFill>
        </p:grpSpPr>
        <p:sp>
          <p:nvSpPr>
            <p:cNvPr id="34" name="Google Shape;7128;p88">
              <a:extLst>
                <a:ext uri="{FF2B5EF4-FFF2-40B4-BE49-F238E27FC236}">
                  <a16:creationId xmlns:a16="http://schemas.microsoft.com/office/drawing/2014/main" id="{E6EA2CC6-DD1D-068D-CE94-85D4DDA7D30D}"/>
                </a:ext>
              </a:extLst>
            </p:cNvPr>
            <p:cNvSpPr/>
            <p:nvPr/>
          </p:nvSpPr>
          <p:spPr>
            <a:xfrm>
              <a:off x="-41526450" y="3860525"/>
              <a:ext cx="315875" cy="40200"/>
            </a:xfrm>
            <a:custGeom>
              <a:avLst/>
              <a:gdLst/>
              <a:ahLst/>
              <a:cxnLst/>
              <a:rect l="l" t="t" r="r" b="b"/>
              <a:pathLst>
                <a:path w="12635" h="1608" extrusionOk="0">
                  <a:moveTo>
                    <a:pt x="379" y="0"/>
                  </a:moveTo>
                  <a:cubicBezTo>
                    <a:pt x="159" y="0"/>
                    <a:pt x="1" y="189"/>
                    <a:pt x="1" y="378"/>
                  </a:cubicBezTo>
                  <a:cubicBezTo>
                    <a:pt x="1" y="1040"/>
                    <a:pt x="537" y="1607"/>
                    <a:pt x="1198" y="1607"/>
                  </a:cubicBezTo>
                  <a:lnTo>
                    <a:pt x="11406" y="1607"/>
                  </a:lnTo>
                  <a:cubicBezTo>
                    <a:pt x="12067" y="1607"/>
                    <a:pt x="12634" y="1072"/>
                    <a:pt x="12634" y="378"/>
                  </a:cubicBezTo>
                  <a:cubicBezTo>
                    <a:pt x="12603" y="158"/>
                    <a:pt x="12445" y="0"/>
                    <a:pt x="12193" y="0"/>
                  </a:cubicBezTo>
                  <a:lnTo>
                    <a:pt x="10965" y="0"/>
                  </a:lnTo>
                  <a:lnTo>
                    <a:pt x="10965" y="378"/>
                  </a:lnTo>
                  <a:cubicBezTo>
                    <a:pt x="10965" y="630"/>
                    <a:pt x="10776" y="819"/>
                    <a:pt x="10555" y="819"/>
                  </a:cubicBezTo>
                  <a:cubicBezTo>
                    <a:pt x="10303" y="819"/>
                    <a:pt x="10146" y="630"/>
                    <a:pt x="10146" y="378"/>
                  </a:cubicBezTo>
                  <a:lnTo>
                    <a:pt x="10146" y="0"/>
                  </a:lnTo>
                  <a:lnTo>
                    <a:pt x="9326" y="0"/>
                  </a:lnTo>
                  <a:lnTo>
                    <a:pt x="9326" y="378"/>
                  </a:lnTo>
                  <a:cubicBezTo>
                    <a:pt x="9326" y="630"/>
                    <a:pt x="9137" y="819"/>
                    <a:pt x="8917" y="819"/>
                  </a:cubicBezTo>
                  <a:cubicBezTo>
                    <a:pt x="8696" y="819"/>
                    <a:pt x="8507" y="630"/>
                    <a:pt x="8507" y="378"/>
                  </a:cubicBezTo>
                  <a:lnTo>
                    <a:pt x="8507" y="0"/>
                  </a:lnTo>
                  <a:close/>
                </a:path>
              </a:pathLst>
            </a:custGeom>
            <a:grpFill/>
            <a:ln>
              <a:noFill/>
            </a:ln>
          </p:spPr>
          <p:txBody>
            <a:bodyPr spcFirstLastPara="1" wrap="square" lIns="121900" tIns="121900" rIns="121900" bIns="121900" anchor="ctr" anchorCtr="0">
              <a:noAutofit/>
            </a:bodyPr>
            <a:lstStyle/>
            <a:p>
              <a:endParaRPr sz="2400"/>
            </a:p>
          </p:txBody>
        </p:sp>
        <p:sp>
          <p:nvSpPr>
            <p:cNvPr id="35" name="Google Shape;7129;p88">
              <a:extLst>
                <a:ext uri="{FF2B5EF4-FFF2-40B4-BE49-F238E27FC236}">
                  <a16:creationId xmlns:a16="http://schemas.microsoft.com/office/drawing/2014/main" id="{A05F450B-18C3-3353-943A-B9908E7C4B9B}"/>
                </a:ext>
              </a:extLst>
            </p:cNvPr>
            <p:cNvSpPr/>
            <p:nvPr/>
          </p:nvSpPr>
          <p:spPr>
            <a:xfrm>
              <a:off x="-41506750" y="3653375"/>
              <a:ext cx="275700" cy="186700"/>
            </a:xfrm>
            <a:custGeom>
              <a:avLst/>
              <a:gdLst/>
              <a:ahLst/>
              <a:cxnLst/>
              <a:rect l="l" t="t" r="r" b="b"/>
              <a:pathLst>
                <a:path w="11028" h="7468" extrusionOk="0">
                  <a:moveTo>
                    <a:pt x="3794" y="1673"/>
                  </a:moveTo>
                  <a:cubicBezTo>
                    <a:pt x="3841" y="1673"/>
                    <a:pt x="3890" y="1682"/>
                    <a:pt x="3939" y="1702"/>
                  </a:cubicBezTo>
                  <a:lnTo>
                    <a:pt x="6428" y="2521"/>
                  </a:lnTo>
                  <a:cubicBezTo>
                    <a:pt x="6680" y="2616"/>
                    <a:pt x="6806" y="2994"/>
                    <a:pt x="6585" y="3214"/>
                  </a:cubicBezTo>
                  <a:lnTo>
                    <a:pt x="6018" y="3750"/>
                  </a:lnTo>
                  <a:lnTo>
                    <a:pt x="7404" y="5136"/>
                  </a:lnTo>
                  <a:cubicBezTo>
                    <a:pt x="7593" y="5262"/>
                    <a:pt x="7593" y="5514"/>
                    <a:pt x="7436" y="5671"/>
                  </a:cubicBezTo>
                  <a:cubicBezTo>
                    <a:pt x="7357" y="5750"/>
                    <a:pt x="7247" y="5790"/>
                    <a:pt x="7136" y="5790"/>
                  </a:cubicBezTo>
                  <a:cubicBezTo>
                    <a:pt x="7026" y="5790"/>
                    <a:pt x="6916" y="5750"/>
                    <a:pt x="6837" y="5671"/>
                  </a:cubicBezTo>
                  <a:lnTo>
                    <a:pt x="5451" y="4317"/>
                  </a:lnTo>
                  <a:lnTo>
                    <a:pt x="4915" y="4852"/>
                  </a:lnTo>
                  <a:cubicBezTo>
                    <a:pt x="4821" y="4947"/>
                    <a:pt x="4714" y="4988"/>
                    <a:pt x="4613" y="4988"/>
                  </a:cubicBezTo>
                  <a:cubicBezTo>
                    <a:pt x="4444" y="4988"/>
                    <a:pt x="4293" y="4872"/>
                    <a:pt x="4254" y="4695"/>
                  </a:cubicBezTo>
                  <a:lnTo>
                    <a:pt x="3435" y="2206"/>
                  </a:lnTo>
                  <a:cubicBezTo>
                    <a:pt x="3328" y="1940"/>
                    <a:pt x="3537" y="1673"/>
                    <a:pt x="3794" y="1673"/>
                  </a:cubicBezTo>
                  <a:close/>
                  <a:moveTo>
                    <a:pt x="1198" y="1"/>
                  </a:moveTo>
                  <a:cubicBezTo>
                    <a:pt x="536" y="1"/>
                    <a:pt x="1" y="568"/>
                    <a:pt x="1" y="1229"/>
                  </a:cubicBezTo>
                  <a:lnTo>
                    <a:pt x="1" y="7467"/>
                  </a:lnTo>
                  <a:lnTo>
                    <a:pt x="11027" y="7467"/>
                  </a:lnTo>
                  <a:lnTo>
                    <a:pt x="11027" y="1229"/>
                  </a:lnTo>
                  <a:cubicBezTo>
                    <a:pt x="11027" y="568"/>
                    <a:pt x="10460" y="1"/>
                    <a:pt x="9767" y="1"/>
                  </a:cubicBezTo>
                  <a:close/>
                </a:path>
              </a:pathLst>
            </a:custGeom>
            <a:grpFill/>
            <a:ln>
              <a:noFill/>
            </a:ln>
          </p:spPr>
          <p:txBody>
            <a:bodyPr spcFirstLastPara="1" wrap="square" lIns="121900" tIns="121900" rIns="121900" bIns="121900" anchor="ctr" anchorCtr="0">
              <a:noAutofit/>
            </a:bodyPr>
            <a:lstStyle/>
            <a:p>
              <a:endParaRPr sz="2400"/>
            </a:p>
          </p:txBody>
        </p:sp>
      </p:grpSp>
    </p:spTree>
    <p:extLst>
      <p:ext uri="{BB962C8B-B14F-4D97-AF65-F5344CB8AC3E}">
        <p14:creationId xmlns:p14="http://schemas.microsoft.com/office/powerpoint/2010/main" val="7291685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map with pointers on it&#10;&#10;Description automatically generated">
            <a:extLst>
              <a:ext uri="{FF2B5EF4-FFF2-40B4-BE49-F238E27FC236}">
                <a16:creationId xmlns:a16="http://schemas.microsoft.com/office/drawing/2014/main" id="{3A4A386E-5363-0926-85CC-1A8C5B29365C}"/>
              </a:ext>
            </a:extLst>
          </p:cNvPr>
          <p:cNvPicPr>
            <a:picLocks noChangeAspect="1"/>
          </p:cNvPicPr>
          <p:nvPr/>
        </p:nvPicPr>
        <p:blipFill>
          <a:blip r:embed="rId3"/>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14A721A6-3196-517F-0F6D-8D2746C0E52D}"/>
              </a:ext>
            </a:extLst>
          </p:cNvPr>
          <p:cNvSpPr txBox="1"/>
          <p:nvPr/>
        </p:nvSpPr>
        <p:spPr>
          <a:xfrm>
            <a:off x="247188" y="323302"/>
            <a:ext cx="6942878" cy="3939540"/>
          </a:xfrm>
          <a:prstGeom prst="rect">
            <a:avLst/>
          </a:prstGeom>
          <a:noFill/>
        </p:spPr>
        <p:txBody>
          <a:bodyPr wrap="square" rtlCol="0">
            <a:spAutoFit/>
          </a:bodyPr>
          <a:lstStyle/>
          <a:p>
            <a:r>
              <a:rPr lang="en-US" sz="5000" b="1" dirty="0">
                <a:solidFill>
                  <a:schemeClr val="bg1"/>
                </a:solidFill>
                <a:latin typeface="Agenda BoldCondensed" panose="02000608030000020004" pitchFamily="2" charset="77"/>
              </a:rPr>
              <a:t>NAWS has switched from an interface that lists meetings, to one that lists local websites and phonelines on the website and app.</a:t>
            </a:r>
          </a:p>
        </p:txBody>
      </p:sp>
      <p:sp>
        <p:nvSpPr>
          <p:cNvPr id="12" name="TextBox 11">
            <a:extLst>
              <a:ext uri="{FF2B5EF4-FFF2-40B4-BE49-F238E27FC236}">
                <a16:creationId xmlns:a16="http://schemas.microsoft.com/office/drawing/2014/main" id="{88DB7B1F-FC94-B841-2D8C-276DE3D14DB2}"/>
              </a:ext>
            </a:extLst>
          </p:cNvPr>
          <p:cNvSpPr txBox="1"/>
          <p:nvPr/>
        </p:nvSpPr>
        <p:spPr>
          <a:xfrm>
            <a:off x="191781" y="5142383"/>
            <a:ext cx="11808438" cy="1646605"/>
          </a:xfrm>
          <a:prstGeom prst="rect">
            <a:avLst/>
          </a:prstGeom>
          <a:noFill/>
        </p:spPr>
        <p:txBody>
          <a:bodyPr wrap="square" rtlCol="0">
            <a:spAutoFit/>
          </a:bodyPr>
          <a:lstStyle/>
          <a:p>
            <a:pPr algn="r"/>
            <a:r>
              <a:rPr lang="en-US" sz="3600" b="1" dirty="0">
                <a:solidFill>
                  <a:srgbClr val="002060"/>
                </a:solidFill>
                <a:latin typeface="Agenda Bold" panose="02000608030000020004" pitchFamily="2" charset="77"/>
              </a:rPr>
              <a:t>Map pins show service body locations, not meeting locations</a:t>
            </a:r>
          </a:p>
          <a:p>
            <a:pPr algn="r">
              <a:spcBef>
                <a:spcPts val="1800"/>
              </a:spcBef>
            </a:pPr>
            <a:r>
              <a:rPr lang="en-US" sz="5000" b="1" dirty="0">
                <a:solidFill>
                  <a:srgbClr val="002060"/>
                </a:solidFill>
                <a:latin typeface="Agenda SemiboldCondensed" panose="02000608030000020004" pitchFamily="2" charset="77"/>
              </a:rPr>
              <a:t>More information at na.org/meetingsearch</a:t>
            </a:r>
          </a:p>
        </p:txBody>
      </p:sp>
      <p:cxnSp>
        <p:nvCxnSpPr>
          <p:cNvPr id="3" name="Straight Connector 2">
            <a:extLst>
              <a:ext uri="{FF2B5EF4-FFF2-40B4-BE49-F238E27FC236}">
                <a16:creationId xmlns:a16="http://schemas.microsoft.com/office/drawing/2014/main" id="{F5D7AC9F-9FB9-543E-4610-FE5920A8BD0D}"/>
              </a:ext>
            </a:extLst>
          </p:cNvPr>
          <p:cNvCxnSpPr>
            <a:cxnSpLocks/>
          </p:cNvCxnSpPr>
          <p:nvPr/>
        </p:nvCxnSpPr>
        <p:spPr>
          <a:xfrm>
            <a:off x="7041931" y="6674071"/>
            <a:ext cx="4897821" cy="0"/>
          </a:xfrm>
          <a:prstGeom prst="line">
            <a:avLst/>
          </a:prstGeom>
          <a:ln w="25400">
            <a:solidFill>
              <a:schemeClr val="accent1">
                <a:alpha val="83016"/>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36254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urple and white banner with white text&#10;&#10;Description automatically generated">
            <a:extLst>
              <a:ext uri="{FF2B5EF4-FFF2-40B4-BE49-F238E27FC236}">
                <a16:creationId xmlns:a16="http://schemas.microsoft.com/office/drawing/2014/main" id="{9E078BF9-798D-D00C-D46E-919154C8207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9547898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10;&#10;Description automatically generated">
            <a:extLst>
              <a:ext uri="{FF2B5EF4-FFF2-40B4-BE49-F238E27FC236}">
                <a16:creationId xmlns:a16="http://schemas.microsoft.com/office/drawing/2014/main" id="{807A430D-3F02-1264-FDA6-E84FFE589754}"/>
              </a:ext>
            </a:extLst>
          </p:cNvPr>
          <p:cNvPicPr>
            <a:picLocks noChangeAspect="1"/>
          </p:cNvPicPr>
          <p:nvPr/>
        </p:nvPicPr>
        <p:blipFill rotWithShape="1">
          <a:blip r:embed="rId3">
            <a:extLst>
              <a:ext uri="{28A0092B-C50C-407E-A947-70E740481C1C}">
                <a14:useLocalDpi xmlns:a14="http://schemas.microsoft.com/office/drawing/2010/main" val="0"/>
              </a:ext>
            </a:extLst>
          </a:blip>
          <a:srcRect l="3399" r="5967"/>
          <a:stretch/>
        </p:blipFill>
        <p:spPr>
          <a:xfrm>
            <a:off x="-1" y="0"/>
            <a:ext cx="12192001" cy="6858000"/>
          </a:xfrm>
          <a:prstGeom prst="rect">
            <a:avLst/>
          </a:prstGeom>
        </p:spPr>
      </p:pic>
    </p:spTree>
    <p:extLst>
      <p:ext uri="{BB962C8B-B14F-4D97-AF65-F5344CB8AC3E}">
        <p14:creationId xmlns:p14="http://schemas.microsoft.com/office/powerpoint/2010/main" val="42798248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CDDBC"/>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A5011A-76CA-CB95-4232-9845DACDD46C}"/>
              </a:ext>
            </a:extLst>
          </p:cNvPr>
          <p:cNvSpPr/>
          <p:nvPr/>
        </p:nvSpPr>
        <p:spPr>
          <a:xfrm>
            <a:off x="0" y="0"/>
            <a:ext cx="12192000" cy="6858000"/>
          </a:xfrm>
          <a:prstGeom prst="rect">
            <a:avLst/>
          </a:prstGeom>
          <a:solidFill>
            <a:srgbClr val="00B0F0">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screenshot of a virtual meeting&#10;&#10;Description automatically generated">
            <a:extLst>
              <a:ext uri="{FF2B5EF4-FFF2-40B4-BE49-F238E27FC236}">
                <a16:creationId xmlns:a16="http://schemas.microsoft.com/office/drawing/2014/main" id="{AF917562-1CFA-7F2B-7F2A-5A3C4EEA2A01}"/>
              </a:ext>
            </a:extLst>
          </p:cNvPr>
          <p:cNvPicPr>
            <a:picLocks noChangeAspect="1"/>
          </p:cNvPicPr>
          <p:nvPr/>
        </p:nvPicPr>
        <p:blipFill rotWithShape="1">
          <a:blip r:embed="rId3"/>
          <a:srcRect b="4862"/>
          <a:stretch/>
        </p:blipFill>
        <p:spPr>
          <a:xfrm>
            <a:off x="0" y="36786"/>
            <a:ext cx="6784387" cy="6858000"/>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298FABBF-B89A-6DCF-D1CA-95DF2296DA98}"/>
              </a:ext>
            </a:extLst>
          </p:cNvPr>
          <p:cNvPicPr>
            <a:picLocks noChangeAspect="1"/>
          </p:cNvPicPr>
          <p:nvPr/>
        </p:nvPicPr>
        <p:blipFill rotWithShape="1">
          <a:blip r:embed="rId4"/>
          <a:srcRect l="2613" r="19705" b="15107"/>
          <a:stretch/>
        </p:blipFill>
        <p:spPr>
          <a:xfrm>
            <a:off x="7273159" y="1046271"/>
            <a:ext cx="4840053" cy="5821932"/>
          </a:xfrm>
          <a:prstGeom prst="rect">
            <a:avLst/>
          </a:prstGeom>
        </p:spPr>
      </p:pic>
      <p:sp>
        <p:nvSpPr>
          <p:cNvPr id="10" name="TextBox 9">
            <a:extLst>
              <a:ext uri="{FF2B5EF4-FFF2-40B4-BE49-F238E27FC236}">
                <a16:creationId xmlns:a16="http://schemas.microsoft.com/office/drawing/2014/main" id="{7E7313CF-7BFA-6D5B-6346-AE0C07CB258F}"/>
              </a:ext>
            </a:extLst>
          </p:cNvPr>
          <p:cNvSpPr txBox="1"/>
          <p:nvPr/>
        </p:nvSpPr>
        <p:spPr>
          <a:xfrm>
            <a:off x="7055049" y="-20405"/>
            <a:ext cx="4466897" cy="1015663"/>
          </a:xfrm>
          <a:prstGeom prst="rect">
            <a:avLst/>
          </a:prstGeom>
          <a:noFill/>
        </p:spPr>
        <p:txBody>
          <a:bodyPr wrap="square" rtlCol="0">
            <a:spAutoFit/>
          </a:bodyPr>
          <a:lstStyle/>
          <a:p>
            <a:r>
              <a:rPr lang="en-US" sz="6000" b="1" dirty="0" err="1">
                <a:solidFill>
                  <a:schemeClr val="bg1"/>
                </a:solidFill>
                <a:latin typeface="Franklin Gothic Demi Cond" panose="020B0603020102020204" pitchFamily="34" charset="0"/>
                <a:ea typeface="Adobe Gothic Std B" panose="020B0800000000000000" pitchFamily="34" charset="-128"/>
              </a:rPr>
              <a:t>na.org</a:t>
            </a:r>
            <a:r>
              <a:rPr lang="en-US" sz="6000" b="1" dirty="0">
                <a:solidFill>
                  <a:schemeClr val="bg1"/>
                </a:solidFill>
                <a:latin typeface="Franklin Gothic Demi Cond" panose="020B0603020102020204" pitchFamily="34" charset="0"/>
                <a:ea typeface="Adobe Gothic Std B" panose="020B0800000000000000" pitchFamily="34" charset="-128"/>
              </a:rPr>
              <a:t>/virtual </a:t>
            </a:r>
          </a:p>
        </p:txBody>
      </p:sp>
      <p:sp>
        <p:nvSpPr>
          <p:cNvPr id="12" name="Rectangle 11">
            <a:extLst>
              <a:ext uri="{FF2B5EF4-FFF2-40B4-BE49-F238E27FC236}">
                <a16:creationId xmlns:a16="http://schemas.microsoft.com/office/drawing/2014/main" id="{9217ADA2-FDBB-E981-CF88-C0B476115ABA}"/>
              </a:ext>
            </a:extLst>
          </p:cNvPr>
          <p:cNvSpPr/>
          <p:nvPr/>
        </p:nvSpPr>
        <p:spPr>
          <a:xfrm>
            <a:off x="5286704" y="1061545"/>
            <a:ext cx="1986455" cy="5833241"/>
          </a:xfrm>
          <a:custGeom>
            <a:avLst/>
            <a:gdLst>
              <a:gd name="connsiteX0" fmla="*/ 0 w 1828800"/>
              <a:gd name="connsiteY0" fmla="*/ 0 h 2375338"/>
              <a:gd name="connsiteX1" fmla="*/ 1828800 w 1828800"/>
              <a:gd name="connsiteY1" fmla="*/ 0 h 2375338"/>
              <a:gd name="connsiteX2" fmla="*/ 1828800 w 1828800"/>
              <a:gd name="connsiteY2" fmla="*/ 2375338 h 2375338"/>
              <a:gd name="connsiteX3" fmla="*/ 0 w 1828800"/>
              <a:gd name="connsiteY3" fmla="*/ 2375338 h 2375338"/>
              <a:gd name="connsiteX4" fmla="*/ 0 w 1828800"/>
              <a:gd name="connsiteY4" fmla="*/ 0 h 2375338"/>
              <a:gd name="connsiteX0" fmla="*/ 21021 w 1828800"/>
              <a:gd name="connsiteY0" fmla="*/ 1902372 h 2375338"/>
              <a:gd name="connsiteX1" fmla="*/ 1828800 w 1828800"/>
              <a:gd name="connsiteY1" fmla="*/ 0 h 2375338"/>
              <a:gd name="connsiteX2" fmla="*/ 1828800 w 1828800"/>
              <a:gd name="connsiteY2" fmla="*/ 2375338 h 2375338"/>
              <a:gd name="connsiteX3" fmla="*/ 0 w 1828800"/>
              <a:gd name="connsiteY3" fmla="*/ 2375338 h 2375338"/>
              <a:gd name="connsiteX4" fmla="*/ 21021 w 1828800"/>
              <a:gd name="connsiteY4" fmla="*/ 1902372 h 2375338"/>
              <a:gd name="connsiteX0" fmla="*/ 21021 w 1828800"/>
              <a:gd name="connsiteY0" fmla="*/ 3909848 h 4382814"/>
              <a:gd name="connsiteX1" fmla="*/ 1345324 w 1828800"/>
              <a:gd name="connsiteY1" fmla="*/ 0 h 4382814"/>
              <a:gd name="connsiteX2" fmla="*/ 1828800 w 1828800"/>
              <a:gd name="connsiteY2" fmla="*/ 4382814 h 4382814"/>
              <a:gd name="connsiteX3" fmla="*/ 0 w 1828800"/>
              <a:gd name="connsiteY3" fmla="*/ 4382814 h 4382814"/>
              <a:gd name="connsiteX4" fmla="*/ 21021 w 1828800"/>
              <a:gd name="connsiteY4" fmla="*/ 3909848 h 4382814"/>
              <a:gd name="connsiteX0" fmla="*/ 21021 w 1345324"/>
              <a:gd name="connsiteY0" fmla="*/ 3909848 h 5833241"/>
              <a:gd name="connsiteX1" fmla="*/ 1345324 w 1345324"/>
              <a:gd name="connsiteY1" fmla="*/ 0 h 5833241"/>
              <a:gd name="connsiteX2" fmla="*/ 1345324 w 1345324"/>
              <a:gd name="connsiteY2" fmla="*/ 5833241 h 5833241"/>
              <a:gd name="connsiteX3" fmla="*/ 0 w 1345324"/>
              <a:gd name="connsiteY3" fmla="*/ 4382814 h 5833241"/>
              <a:gd name="connsiteX4" fmla="*/ 21021 w 1345324"/>
              <a:gd name="connsiteY4" fmla="*/ 3909848 h 5833241"/>
              <a:gd name="connsiteX0" fmla="*/ 0 w 1324303"/>
              <a:gd name="connsiteY0" fmla="*/ 3909848 h 5833241"/>
              <a:gd name="connsiteX1" fmla="*/ 1324303 w 1324303"/>
              <a:gd name="connsiteY1" fmla="*/ 0 h 5833241"/>
              <a:gd name="connsiteX2" fmla="*/ 1324303 w 1324303"/>
              <a:gd name="connsiteY2" fmla="*/ 5833241 h 5833241"/>
              <a:gd name="connsiteX3" fmla="*/ 830317 w 1324303"/>
              <a:gd name="connsiteY3" fmla="*/ 4351283 h 5833241"/>
              <a:gd name="connsiteX4" fmla="*/ 0 w 1324303"/>
              <a:gd name="connsiteY4" fmla="*/ 3909848 h 5833241"/>
              <a:gd name="connsiteX0" fmla="*/ 0 w 1460937"/>
              <a:gd name="connsiteY0" fmla="*/ 3930868 h 5833241"/>
              <a:gd name="connsiteX1" fmla="*/ 1460937 w 1460937"/>
              <a:gd name="connsiteY1" fmla="*/ 0 h 5833241"/>
              <a:gd name="connsiteX2" fmla="*/ 1460937 w 1460937"/>
              <a:gd name="connsiteY2" fmla="*/ 5833241 h 5833241"/>
              <a:gd name="connsiteX3" fmla="*/ 966951 w 1460937"/>
              <a:gd name="connsiteY3" fmla="*/ 4351283 h 5833241"/>
              <a:gd name="connsiteX4" fmla="*/ 0 w 1460937"/>
              <a:gd name="connsiteY4" fmla="*/ 3930868 h 5833241"/>
              <a:gd name="connsiteX0" fmla="*/ 0 w 1460937"/>
              <a:gd name="connsiteY0" fmla="*/ 3930868 h 5833241"/>
              <a:gd name="connsiteX1" fmla="*/ 1460937 w 1460937"/>
              <a:gd name="connsiteY1" fmla="*/ 0 h 5833241"/>
              <a:gd name="connsiteX2" fmla="*/ 1460937 w 1460937"/>
              <a:gd name="connsiteY2" fmla="*/ 5833241 h 5833241"/>
              <a:gd name="connsiteX3" fmla="*/ 21020 w 1460937"/>
              <a:gd name="connsiteY3" fmla="*/ 4288221 h 5833241"/>
              <a:gd name="connsiteX4" fmla="*/ 0 w 1460937"/>
              <a:gd name="connsiteY4" fmla="*/ 3930868 h 5833241"/>
              <a:gd name="connsiteX0" fmla="*/ 0 w 1460937"/>
              <a:gd name="connsiteY0" fmla="*/ 3930868 h 5833241"/>
              <a:gd name="connsiteX1" fmla="*/ 1460937 w 1460937"/>
              <a:gd name="connsiteY1" fmla="*/ 0 h 5833241"/>
              <a:gd name="connsiteX2" fmla="*/ 1460937 w 1460937"/>
              <a:gd name="connsiteY2" fmla="*/ 5833241 h 5833241"/>
              <a:gd name="connsiteX3" fmla="*/ 2984 w 1460937"/>
              <a:gd name="connsiteY3" fmla="*/ 4771697 h 5833241"/>
              <a:gd name="connsiteX4" fmla="*/ 0 w 1460937"/>
              <a:gd name="connsiteY4" fmla="*/ 3930868 h 5833241"/>
              <a:gd name="connsiteX0" fmla="*/ 0 w 1469955"/>
              <a:gd name="connsiteY0" fmla="*/ 4445875 h 5833241"/>
              <a:gd name="connsiteX1" fmla="*/ 1469955 w 1469955"/>
              <a:gd name="connsiteY1" fmla="*/ 0 h 5833241"/>
              <a:gd name="connsiteX2" fmla="*/ 1469955 w 1469955"/>
              <a:gd name="connsiteY2" fmla="*/ 5833241 h 5833241"/>
              <a:gd name="connsiteX3" fmla="*/ 12002 w 1469955"/>
              <a:gd name="connsiteY3" fmla="*/ 4771697 h 5833241"/>
              <a:gd name="connsiteX4" fmla="*/ 0 w 1469955"/>
              <a:gd name="connsiteY4" fmla="*/ 4445875 h 5833241"/>
              <a:gd name="connsiteX0" fmla="*/ 0 w 1704427"/>
              <a:gd name="connsiteY0" fmla="*/ 4614041 h 5833241"/>
              <a:gd name="connsiteX1" fmla="*/ 1704427 w 1704427"/>
              <a:gd name="connsiteY1" fmla="*/ 0 h 5833241"/>
              <a:gd name="connsiteX2" fmla="*/ 1704427 w 1704427"/>
              <a:gd name="connsiteY2" fmla="*/ 5833241 h 5833241"/>
              <a:gd name="connsiteX3" fmla="*/ 246474 w 1704427"/>
              <a:gd name="connsiteY3" fmla="*/ 4771697 h 5833241"/>
              <a:gd name="connsiteX4" fmla="*/ 0 w 1704427"/>
              <a:gd name="connsiteY4" fmla="*/ 4614041 h 5833241"/>
              <a:gd name="connsiteX0" fmla="*/ 0 w 1704427"/>
              <a:gd name="connsiteY0" fmla="*/ 4614041 h 5833241"/>
              <a:gd name="connsiteX1" fmla="*/ 1704427 w 1704427"/>
              <a:gd name="connsiteY1" fmla="*/ 0 h 5833241"/>
              <a:gd name="connsiteX2" fmla="*/ 1704427 w 1704427"/>
              <a:gd name="connsiteY2" fmla="*/ 5833241 h 5833241"/>
              <a:gd name="connsiteX3" fmla="*/ 246474 w 1704427"/>
              <a:gd name="connsiteY3" fmla="*/ 4771697 h 5833241"/>
              <a:gd name="connsiteX4" fmla="*/ 0 w 1704427"/>
              <a:gd name="connsiteY4" fmla="*/ 4614041 h 5833241"/>
              <a:gd name="connsiteX0" fmla="*/ 0 w 1704427"/>
              <a:gd name="connsiteY0" fmla="*/ 4614041 h 5833241"/>
              <a:gd name="connsiteX1" fmla="*/ 1704427 w 1704427"/>
              <a:gd name="connsiteY1" fmla="*/ 0 h 5833241"/>
              <a:gd name="connsiteX2" fmla="*/ 1704427 w 1704427"/>
              <a:gd name="connsiteY2" fmla="*/ 5833241 h 5833241"/>
              <a:gd name="connsiteX3" fmla="*/ 444874 w 1704427"/>
              <a:gd name="connsiteY3" fmla="*/ 4897821 h 5833241"/>
              <a:gd name="connsiteX4" fmla="*/ 0 w 1704427"/>
              <a:gd name="connsiteY4" fmla="*/ 4614041 h 5833241"/>
              <a:gd name="connsiteX0" fmla="*/ 0 w 1704427"/>
              <a:gd name="connsiteY0" fmla="*/ 4614041 h 5833241"/>
              <a:gd name="connsiteX1" fmla="*/ 1704427 w 1704427"/>
              <a:gd name="connsiteY1" fmla="*/ 0 h 5833241"/>
              <a:gd name="connsiteX2" fmla="*/ 1704427 w 1704427"/>
              <a:gd name="connsiteY2" fmla="*/ 5833241 h 5833241"/>
              <a:gd name="connsiteX3" fmla="*/ 444874 w 1704427"/>
              <a:gd name="connsiteY3" fmla="*/ 4897821 h 5833241"/>
              <a:gd name="connsiteX4" fmla="*/ 0 w 1704427"/>
              <a:gd name="connsiteY4" fmla="*/ 4614041 h 5833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427" h="5833241">
                <a:moveTo>
                  <a:pt x="0" y="4614041"/>
                </a:moveTo>
                <a:lnTo>
                  <a:pt x="1704427" y="0"/>
                </a:lnTo>
                <a:lnTo>
                  <a:pt x="1704427" y="5833241"/>
                </a:lnTo>
                <a:lnTo>
                  <a:pt x="444874" y="4897821"/>
                </a:lnTo>
                <a:cubicBezTo>
                  <a:pt x="74136" y="4680607"/>
                  <a:pt x="289576" y="4778703"/>
                  <a:pt x="0" y="4614041"/>
                </a:cubicBezTo>
                <a:close/>
              </a:path>
            </a:pathLst>
          </a:custGeom>
          <a:gradFill>
            <a:gsLst>
              <a:gs pos="0">
                <a:srgbClr val="F7B401">
                  <a:alpha val="31645"/>
                </a:srgbClr>
              </a:gs>
              <a:gs pos="100000">
                <a:srgbClr val="F7B401"/>
              </a:gs>
            </a:gsLst>
            <a:lin ang="10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48476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CDDBC"/>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A5011A-76CA-CB95-4232-9845DACDD46C}"/>
              </a:ext>
            </a:extLst>
          </p:cNvPr>
          <p:cNvSpPr/>
          <p:nvPr/>
        </p:nvSpPr>
        <p:spPr>
          <a:xfrm>
            <a:off x="0" y="0"/>
            <a:ext cx="12192000" cy="6858000"/>
          </a:xfrm>
          <a:prstGeom prst="rect">
            <a:avLst/>
          </a:prstGeom>
          <a:solidFill>
            <a:srgbClr val="00B0F0">
              <a:alpha val="5924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535A8B6C-B960-B726-88A0-A607D426A054}"/>
              </a:ext>
            </a:extLst>
          </p:cNvPr>
          <p:cNvPicPr>
            <a:picLocks noChangeAspect="1"/>
          </p:cNvPicPr>
          <p:nvPr/>
        </p:nvPicPr>
        <p:blipFill>
          <a:blip r:embed="rId3"/>
          <a:stretch>
            <a:fillRect/>
          </a:stretch>
        </p:blipFill>
        <p:spPr>
          <a:xfrm rot="1725342">
            <a:off x="8391618" y="2596603"/>
            <a:ext cx="4901752" cy="6343684"/>
          </a:xfrm>
          <a:prstGeom prst="rect">
            <a:avLst/>
          </a:prstGeom>
          <a:ln w="15875">
            <a:solidFill>
              <a:srgbClr val="F7B401"/>
            </a:solidFill>
          </a:ln>
        </p:spPr>
      </p:pic>
      <p:pic>
        <p:nvPicPr>
          <p:cNvPr id="7" name="Picture 6">
            <a:extLst>
              <a:ext uri="{FF2B5EF4-FFF2-40B4-BE49-F238E27FC236}">
                <a16:creationId xmlns:a16="http://schemas.microsoft.com/office/drawing/2014/main" id="{C433CA5C-397A-8367-ED33-E92C488939D2}"/>
              </a:ext>
            </a:extLst>
          </p:cNvPr>
          <p:cNvPicPr>
            <a:picLocks noChangeAspect="1"/>
          </p:cNvPicPr>
          <p:nvPr/>
        </p:nvPicPr>
        <p:blipFill>
          <a:blip r:embed="rId4"/>
          <a:stretch>
            <a:fillRect/>
          </a:stretch>
        </p:blipFill>
        <p:spPr>
          <a:xfrm rot="980208">
            <a:off x="7050815" y="42471"/>
            <a:ext cx="4957066" cy="6415269"/>
          </a:xfrm>
          <a:prstGeom prst="rect">
            <a:avLst/>
          </a:prstGeom>
          <a:ln w="15875">
            <a:solidFill>
              <a:srgbClr val="F7B401"/>
            </a:solidFill>
          </a:ln>
        </p:spPr>
      </p:pic>
      <p:pic>
        <p:nvPicPr>
          <p:cNvPr id="8" name="Picture 7">
            <a:extLst>
              <a:ext uri="{FF2B5EF4-FFF2-40B4-BE49-F238E27FC236}">
                <a16:creationId xmlns:a16="http://schemas.microsoft.com/office/drawing/2014/main" id="{27CEE9FA-171F-A941-BE15-384597698C39}"/>
              </a:ext>
            </a:extLst>
          </p:cNvPr>
          <p:cNvPicPr>
            <a:picLocks noChangeAspect="1"/>
          </p:cNvPicPr>
          <p:nvPr/>
        </p:nvPicPr>
        <p:blipFill>
          <a:blip r:embed="rId5"/>
          <a:stretch>
            <a:fillRect/>
          </a:stretch>
        </p:blipFill>
        <p:spPr>
          <a:xfrm rot="858624">
            <a:off x="5793366" y="510215"/>
            <a:ext cx="4929179" cy="6379179"/>
          </a:xfrm>
          <a:prstGeom prst="rect">
            <a:avLst/>
          </a:prstGeom>
          <a:ln w="15875">
            <a:solidFill>
              <a:srgbClr val="F7B401"/>
            </a:solidFill>
          </a:ln>
        </p:spPr>
      </p:pic>
      <p:pic>
        <p:nvPicPr>
          <p:cNvPr id="9" name="Picture 8">
            <a:extLst>
              <a:ext uri="{FF2B5EF4-FFF2-40B4-BE49-F238E27FC236}">
                <a16:creationId xmlns:a16="http://schemas.microsoft.com/office/drawing/2014/main" id="{B06269B7-DF27-68C9-74A0-4CDB6E21D7FB}"/>
              </a:ext>
            </a:extLst>
          </p:cNvPr>
          <p:cNvPicPr>
            <a:picLocks noChangeAspect="1"/>
          </p:cNvPicPr>
          <p:nvPr/>
        </p:nvPicPr>
        <p:blipFill>
          <a:blip r:embed="rId6"/>
          <a:stretch>
            <a:fillRect/>
          </a:stretch>
        </p:blipFill>
        <p:spPr>
          <a:xfrm>
            <a:off x="3705848" y="685800"/>
            <a:ext cx="4901752" cy="6339600"/>
          </a:xfrm>
          <a:prstGeom prst="rect">
            <a:avLst/>
          </a:prstGeom>
          <a:ln w="15875">
            <a:solidFill>
              <a:srgbClr val="F7B401"/>
            </a:solidFill>
          </a:ln>
        </p:spPr>
      </p:pic>
      <p:sp>
        <p:nvSpPr>
          <p:cNvPr id="10" name="Title 6">
            <a:extLst>
              <a:ext uri="{FF2B5EF4-FFF2-40B4-BE49-F238E27FC236}">
                <a16:creationId xmlns:a16="http://schemas.microsoft.com/office/drawing/2014/main" id="{98DA26EC-AF52-A4BB-16D5-C4CB4A2D105A}"/>
              </a:ext>
            </a:extLst>
          </p:cNvPr>
          <p:cNvSpPr txBox="1">
            <a:spLocks/>
          </p:cNvSpPr>
          <p:nvPr/>
        </p:nvSpPr>
        <p:spPr>
          <a:xfrm>
            <a:off x="119560" y="685800"/>
            <a:ext cx="3771955" cy="2743200"/>
          </a:xfrm>
          <a:prstGeom prst="rect">
            <a:avLst/>
          </a:prstGeom>
        </p:spPr>
        <p:txBody>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nSpc>
                <a:spcPct val="70000"/>
              </a:lnSpc>
            </a:pPr>
            <a:r>
              <a:rPr lang="en-US" sz="4400" b="1" cap="none" dirty="0">
                <a:solidFill>
                  <a:srgbClr val="FFE0BF"/>
                </a:solidFill>
                <a:latin typeface="Franklin Gothic Demi Cond" panose="020B0603020102020204" pitchFamily="34" charset="0"/>
              </a:rPr>
              <a:t>VISIT</a:t>
            </a:r>
          </a:p>
          <a:p>
            <a:pPr>
              <a:lnSpc>
                <a:spcPct val="70000"/>
              </a:lnSpc>
            </a:pPr>
            <a:r>
              <a:rPr lang="en-US" sz="4400" b="1" cap="none" dirty="0">
                <a:solidFill>
                  <a:srgbClr val="F7B401"/>
                </a:solidFill>
                <a:latin typeface="Franklin Gothic Demi Cond" panose="020B0603020102020204" pitchFamily="34" charset="0"/>
              </a:rPr>
              <a:t>na.org/virtual</a:t>
            </a:r>
          </a:p>
          <a:p>
            <a:pPr>
              <a:lnSpc>
                <a:spcPct val="70000"/>
              </a:lnSpc>
            </a:pPr>
            <a:r>
              <a:rPr lang="en-US" sz="4400" b="1" cap="none" dirty="0">
                <a:solidFill>
                  <a:srgbClr val="FFE0BF"/>
                </a:solidFill>
                <a:latin typeface="Franklin Gothic Demi Cond" panose="020B0603020102020204" pitchFamily="34" charset="0"/>
              </a:rPr>
              <a:t>or</a:t>
            </a:r>
            <a:br>
              <a:rPr lang="en-US" sz="4400" b="1" cap="none" dirty="0">
                <a:solidFill>
                  <a:srgbClr val="FFE0BF"/>
                </a:solidFill>
                <a:latin typeface="Franklin Gothic Demi Cond" panose="020B0603020102020204" pitchFamily="34" charset="0"/>
              </a:rPr>
            </a:br>
            <a:r>
              <a:rPr lang="en-US" sz="4400" b="1" cap="none" dirty="0">
                <a:solidFill>
                  <a:srgbClr val="F7B401"/>
                </a:solidFill>
                <a:latin typeface="Franklin Gothic Demi Cond" panose="020B0603020102020204" pitchFamily="34" charset="0"/>
              </a:rPr>
              <a:t>na.org/toolbox</a:t>
            </a:r>
            <a:br>
              <a:rPr lang="en-US" sz="4400" b="1" cap="none" dirty="0">
                <a:solidFill>
                  <a:srgbClr val="FFE0BF"/>
                </a:solidFill>
                <a:latin typeface="Franklin Gothic Demi Cond" panose="020B0603020102020204" pitchFamily="34" charset="0"/>
              </a:rPr>
            </a:br>
            <a:r>
              <a:rPr lang="en-US" sz="4000" b="1" cap="none" dirty="0">
                <a:solidFill>
                  <a:srgbClr val="FFE0BF"/>
                </a:solidFill>
                <a:latin typeface="Franklin Gothic Demi Cond" panose="020B0603020102020204" pitchFamily="34" charset="0"/>
              </a:rPr>
              <a:t>to download!</a:t>
            </a:r>
          </a:p>
        </p:txBody>
      </p:sp>
    </p:spTree>
    <p:extLst>
      <p:ext uri="{BB962C8B-B14F-4D97-AF65-F5344CB8AC3E}">
        <p14:creationId xmlns:p14="http://schemas.microsoft.com/office/powerpoint/2010/main" val="26430741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CDDBC"/>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A5011A-76CA-CB95-4232-9845DACDD46C}"/>
              </a:ext>
            </a:extLst>
          </p:cNvPr>
          <p:cNvSpPr/>
          <p:nvPr/>
        </p:nvSpPr>
        <p:spPr>
          <a:xfrm>
            <a:off x="0" y="0"/>
            <a:ext cx="12192000" cy="6858000"/>
          </a:xfrm>
          <a:prstGeom prst="rect">
            <a:avLst/>
          </a:prstGeom>
          <a:solidFill>
            <a:srgbClr val="00B0F0">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screenshot of a phone&#10;&#10;Description automatically generated">
            <a:extLst>
              <a:ext uri="{FF2B5EF4-FFF2-40B4-BE49-F238E27FC236}">
                <a16:creationId xmlns:a16="http://schemas.microsoft.com/office/drawing/2014/main" id="{00750AA4-DF21-CE80-8B64-7DA9D78B1CEF}"/>
              </a:ext>
            </a:extLst>
          </p:cNvPr>
          <p:cNvPicPr>
            <a:picLocks noChangeAspect="1"/>
          </p:cNvPicPr>
          <p:nvPr/>
        </p:nvPicPr>
        <p:blipFill rotWithShape="1">
          <a:blip r:embed="rId3"/>
          <a:srcRect b="23532"/>
          <a:stretch/>
        </p:blipFill>
        <p:spPr>
          <a:xfrm>
            <a:off x="0" y="0"/>
            <a:ext cx="6000135" cy="6858000"/>
          </a:xfrm>
          <a:prstGeom prst="rect">
            <a:avLst/>
          </a:prstGeom>
        </p:spPr>
      </p:pic>
      <p:pic>
        <p:nvPicPr>
          <p:cNvPr id="8" name="Picture 7" descr="A screenshot of a computer&#10;&#10;Description automatically generated">
            <a:extLst>
              <a:ext uri="{FF2B5EF4-FFF2-40B4-BE49-F238E27FC236}">
                <a16:creationId xmlns:a16="http://schemas.microsoft.com/office/drawing/2014/main" id="{F4A31427-CBF2-1672-5065-F31701532057}"/>
              </a:ext>
            </a:extLst>
          </p:cNvPr>
          <p:cNvPicPr>
            <a:picLocks noChangeAspect="1"/>
          </p:cNvPicPr>
          <p:nvPr/>
        </p:nvPicPr>
        <p:blipFill rotWithShape="1">
          <a:blip r:embed="rId4"/>
          <a:srcRect r="778"/>
          <a:stretch/>
        </p:blipFill>
        <p:spPr>
          <a:xfrm>
            <a:off x="6165573" y="4225652"/>
            <a:ext cx="5913650" cy="2632348"/>
          </a:xfrm>
          <a:prstGeom prst="rect">
            <a:avLst/>
          </a:prstGeom>
        </p:spPr>
      </p:pic>
      <p:sp>
        <p:nvSpPr>
          <p:cNvPr id="11" name="TextBox 10">
            <a:extLst>
              <a:ext uri="{FF2B5EF4-FFF2-40B4-BE49-F238E27FC236}">
                <a16:creationId xmlns:a16="http://schemas.microsoft.com/office/drawing/2014/main" id="{A33DF5B9-3012-7ED8-461A-3E0CD13B2FDA}"/>
              </a:ext>
            </a:extLst>
          </p:cNvPr>
          <p:cNvSpPr txBox="1"/>
          <p:nvPr/>
        </p:nvSpPr>
        <p:spPr>
          <a:xfrm>
            <a:off x="5026782" y="398789"/>
            <a:ext cx="7052441" cy="1015663"/>
          </a:xfrm>
          <a:prstGeom prst="rect">
            <a:avLst/>
          </a:prstGeom>
          <a:solidFill>
            <a:srgbClr val="74ACB1"/>
          </a:solidFill>
        </p:spPr>
        <p:txBody>
          <a:bodyPr wrap="square" rtlCol="0">
            <a:spAutoFit/>
          </a:bodyPr>
          <a:lstStyle/>
          <a:p>
            <a:pPr algn="ctr">
              <a:spcBef>
                <a:spcPts val="2220"/>
              </a:spcBef>
            </a:pPr>
            <a:r>
              <a:rPr lang="en-US" sz="6000" b="1" dirty="0">
                <a:solidFill>
                  <a:schemeClr val="bg1"/>
                </a:solidFill>
                <a:latin typeface="Franklin Gothic Demi Cond" panose="020B0603020102020204" pitchFamily="34" charset="0"/>
                <a:ea typeface="Adobe Gothic Std B" panose="020B0800000000000000" pitchFamily="34" charset="-128"/>
              </a:rPr>
              <a:t>na.org/localresources </a:t>
            </a:r>
          </a:p>
        </p:txBody>
      </p:sp>
      <p:pic>
        <p:nvPicPr>
          <p:cNvPr id="9" name="Picture 8" descr="A screenshot of a phone&#10;&#10;Description automatically generated">
            <a:extLst>
              <a:ext uri="{FF2B5EF4-FFF2-40B4-BE49-F238E27FC236}">
                <a16:creationId xmlns:a16="http://schemas.microsoft.com/office/drawing/2014/main" id="{67776491-765A-6A08-630F-B2F418168A66}"/>
              </a:ext>
            </a:extLst>
          </p:cNvPr>
          <p:cNvPicPr>
            <a:picLocks noChangeAspect="1"/>
          </p:cNvPicPr>
          <p:nvPr/>
        </p:nvPicPr>
        <p:blipFill rotWithShape="1">
          <a:blip r:embed="rId3"/>
          <a:srcRect l="1441" t="75011" b="71"/>
          <a:stretch/>
        </p:blipFill>
        <p:spPr>
          <a:xfrm>
            <a:off x="6165573" y="2438777"/>
            <a:ext cx="5913650" cy="2234762"/>
          </a:xfrm>
          <a:prstGeom prst="rect">
            <a:avLst/>
          </a:prstGeom>
        </p:spPr>
      </p:pic>
    </p:spTree>
    <p:extLst>
      <p:ext uri="{BB962C8B-B14F-4D97-AF65-F5344CB8AC3E}">
        <p14:creationId xmlns:p14="http://schemas.microsoft.com/office/powerpoint/2010/main" val="30586289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CDDBC"/>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A5011A-76CA-CB95-4232-9845DACDD46C}"/>
              </a:ext>
            </a:extLst>
          </p:cNvPr>
          <p:cNvSpPr/>
          <p:nvPr/>
        </p:nvSpPr>
        <p:spPr>
          <a:xfrm>
            <a:off x="0" y="0"/>
            <a:ext cx="12192000" cy="6858000"/>
          </a:xfrm>
          <a:prstGeom prst="rect">
            <a:avLst/>
          </a:prstGeom>
          <a:solidFill>
            <a:srgbClr val="5B5E6B">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7AB8B279-BA03-03CE-7187-A2CA188DE91F}"/>
              </a:ext>
            </a:extLst>
          </p:cNvPr>
          <p:cNvSpPr txBox="1">
            <a:spLocks/>
          </p:cNvSpPr>
          <p:nvPr/>
        </p:nvSpPr>
        <p:spPr>
          <a:xfrm>
            <a:off x="539653" y="333518"/>
            <a:ext cx="11112693" cy="773112"/>
          </a:xfrm>
          <a:prstGeom prst="rect">
            <a:avLst/>
          </a:prstGeom>
        </p:spPr>
        <p:txBody>
          <a:bodyPr vert="horz" lIns="91440" tIns="45720" rIns="91440" bIns="45720" rtlCol="0" anchor="ctr">
            <a:no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en-US" sz="7000" b="1" cap="none" dirty="0">
                <a:solidFill>
                  <a:srgbClr val="F7B401"/>
                </a:solidFill>
                <a:latin typeface="Franklin Gothic Heavy" panose="020B0603020102020204" pitchFamily="34" charset="0"/>
                <a:ea typeface="Adobe Gothic Std B" panose="020B0800000000000000" pitchFamily="34" charset="-128"/>
              </a:rPr>
              <a:t>Web Meetings</a:t>
            </a:r>
          </a:p>
        </p:txBody>
      </p:sp>
      <p:sp>
        <p:nvSpPr>
          <p:cNvPr id="6" name="Content Placeholder 2">
            <a:extLst>
              <a:ext uri="{FF2B5EF4-FFF2-40B4-BE49-F238E27FC236}">
                <a16:creationId xmlns:a16="http://schemas.microsoft.com/office/drawing/2014/main" id="{66CD2818-A9F4-115F-858B-C4FB67BD157A}"/>
              </a:ext>
            </a:extLst>
          </p:cNvPr>
          <p:cNvSpPr txBox="1">
            <a:spLocks/>
          </p:cNvSpPr>
          <p:nvPr/>
        </p:nvSpPr>
        <p:spPr>
          <a:xfrm>
            <a:off x="969082" y="5761985"/>
            <a:ext cx="10667072" cy="479425"/>
          </a:xfrm>
          <a:prstGeom prst="rect">
            <a:avLst/>
          </a:prstGeom>
          <a:effectLst/>
        </p:spPr>
        <p:txBody>
          <a:bodyPr vert="horz" lIns="91440" tIns="45720" rIns="91440" bIns="45720" rtlCol="0" anchor="ctr">
            <a:no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lgn="ctr">
              <a:buNone/>
            </a:pPr>
            <a:r>
              <a:rPr lang="en-US" sz="6000" b="1" dirty="0">
                <a:solidFill>
                  <a:srgbClr val="FFE0BF"/>
                </a:solidFill>
                <a:latin typeface="Franklin Gothic Demi Cond" panose="020B0603020102020204" pitchFamily="34" charset="0"/>
              </a:rPr>
              <a:t>Email </a:t>
            </a:r>
            <a:r>
              <a:rPr lang="en-US" sz="6000" b="1" dirty="0">
                <a:solidFill>
                  <a:schemeClr val="accent5">
                    <a:lumMod val="60000"/>
                    <a:lumOff val="40000"/>
                  </a:schemeClr>
                </a:solidFill>
                <a:latin typeface="Franklin Gothic Demi Cond" panose="020B0603020102020204" pitchFamily="34" charset="0"/>
              </a:rPr>
              <a:t>pr@na.org </a:t>
            </a:r>
            <a:r>
              <a:rPr lang="en-US" sz="6000" b="1" dirty="0">
                <a:solidFill>
                  <a:srgbClr val="FFE0BF"/>
                </a:solidFill>
                <a:latin typeface="Franklin Gothic Demi Cond" panose="020B0603020102020204" pitchFamily="34" charset="0"/>
              </a:rPr>
              <a:t>for more info!</a:t>
            </a:r>
          </a:p>
        </p:txBody>
      </p:sp>
      <p:sp>
        <p:nvSpPr>
          <p:cNvPr id="13" name="TextBox 12">
            <a:extLst>
              <a:ext uri="{FF2B5EF4-FFF2-40B4-BE49-F238E27FC236}">
                <a16:creationId xmlns:a16="http://schemas.microsoft.com/office/drawing/2014/main" id="{9FC98889-DFCC-1A42-0217-1F38B4184230}"/>
              </a:ext>
            </a:extLst>
          </p:cNvPr>
          <p:cNvSpPr txBox="1"/>
          <p:nvPr/>
        </p:nvSpPr>
        <p:spPr>
          <a:xfrm>
            <a:off x="5801242" y="4473157"/>
            <a:ext cx="6892134" cy="830997"/>
          </a:xfrm>
          <a:prstGeom prst="rect">
            <a:avLst/>
          </a:prstGeom>
          <a:noFill/>
        </p:spPr>
        <p:txBody>
          <a:bodyPr wrap="square" rtlCol="0">
            <a:spAutoFit/>
          </a:bodyPr>
          <a:lstStyle/>
          <a:p>
            <a:r>
              <a:rPr lang="en-US" sz="4800" b="0" i="1" dirty="0">
                <a:solidFill>
                  <a:schemeClr val="tx1"/>
                </a:solidFill>
                <a:latin typeface="Franklin Gothic Medium" panose="020B0603020102020204" pitchFamily="34" charset="0"/>
              </a:rPr>
              <a:t>Hospitals &amp; Institutions</a:t>
            </a:r>
          </a:p>
        </p:txBody>
      </p:sp>
      <p:sp>
        <p:nvSpPr>
          <p:cNvPr id="17" name="TextBox 16">
            <a:extLst>
              <a:ext uri="{FF2B5EF4-FFF2-40B4-BE49-F238E27FC236}">
                <a16:creationId xmlns:a16="http://schemas.microsoft.com/office/drawing/2014/main" id="{207D1E89-8DC1-C4F2-2E87-284B8FF04B3F}"/>
              </a:ext>
            </a:extLst>
          </p:cNvPr>
          <p:cNvSpPr txBox="1"/>
          <p:nvPr/>
        </p:nvSpPr>
        <p:spPr>
          <a:xfrm>
            <a:off x="279762" y="4458669"/>
            <a:ext cx="6022856" cy="830997"/>
          </a:xfrm>
          <a:prstGeom prst="rect">
            <a:avLst/>
          </a:prstGeom>
          <a:noFill/>
        </p:spPr>
        <p:txBody>
          <a:bodyPr wrap="square" rtlCol="0">
            <a:spAutoFit/>
          </a:bodyPr>
          <a:lstStyle/>
          <a:p>
            <a:r>
              <a:rPr lang="en-US" sz="4800" b="0" i="1" dirty="0">
                <a:solidFill>
                  <a:schemeClr val="tx1"/>
                </a:solidFill>
                <a:latin typeface="Franklin Gothic Medium" panose="020B0603020102020204" pitchFamily="34" charset="0"/>
              </a:rPr>
              <a:t>Public Relations</a:t>
            </a:r>
          </a:p>
        </p:txBody>
      </p:sp>
      <p:pic>
        <p:nvPicPr>
          <p:cNvPr id="3" name="Picture 2">
            <a:extLst>
              <a:ext uri="{FF2B5EF4-FFF2-40B4-BE49-F238E27FC236}">
                <a16:creationId xmlns:a16="http://schemas.microsoft.com/office/drawing/2014/main" id="{EC3E2F0E-720A-2FFD-2079-E99204A45B6C}"/>
              </a:ext>
            </a:extLst>
          </p:cNvPr>
          <p:cNvPicPr>
            <a:picLocks noChangeAspect="1"/>
          </p:cNvPicPr>
          <p:nvPr/>
        </p:nvPicPr>
        <p:blipFill>
          <a:blip r:embed="rId3"/>
          <a:stretch>
            <a:fillRect/>
          </a:stretch>
        </p:blipFill>
        <p:spPr>
          <a:xfrm>
            <a:off x="1184190" y="1440148"/>
            <a:ext cx="2959100" cy="3149600"/>
          </a:xfrm>
          <a:prstGeom prst="rect">
            <a:avLst/>
          </a:prstGeom>
        </p:spPr>
      </p:pic>
      <p:pic>
        <p:nvPicPr>
          <p:cNvPr id="7" name="Picture 6">
            <a:extLst>
              <a:ext uri="{FF2B5EF4-FFF2-40B4-BE49-F238E27FC236}">
                <a16:creationId xmlns:a16="http://schemas.microsoft.com/office/drawing/2014/main" id="{D2970758-8462-7ABC-18CD-C84AF3D79109}"/>
              </a:ext>
            </a:extLst>
          </p:cNvPr>
          <p:cNvPicPr>
            <a:picLocks noChangeAspect="1"/>
          </p:cNvPicPr>
          <p:nvPr/>
        </p:nvPicPr>
        <p:blipFill>
          <a:blip r:embed="rId4"/>
          <a:stretch>
            <a:fillRect/>
          </a:stretch>
        </p:blipFill>
        <p:spPr>
          <a:xfrm>
            <a:off x="7207046" y="1553846"/>
            <a:ext cx="2984500" cy="2984500"/>
          </a:xfrm>
          <a:prstGeom prst="rect">
            <a:avLst/>
          </a:prstGeom>
        </p:spPr>
      </p:pic>
    </p:spTree>
    <p:extLst>
      <p:ext uri="{BB962C8B-B14F-4D97-AF65-F5344CB8AC3E}">
        <p14:creationId xmlns:p14="http://schemas.microsoft.com/office/powerpoint/2010/main" val="3186010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CDDBC"/>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A5011A-76CA-CB95-4232-9845DACDD46C}"/>
              </a:ext>
            </a:extLst>
          </p:cNvPr>
          <p:cNvSpPr/>
          <p:nvPr/>
        </p:nvSpPr>
        <p:spPr>
          <a:xfrm>
            <a:off x="0" y="0"/>
            <a:ext cx="12192000" cy="6858000"/>
          </a:xfrm>
          <a:prstGeom prst="rect">
            <a:avLst/>
          </a:prstGeom>
          <a:solidFill>
            <a:srgbClr val="00B0F0">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7392F5E2-79E7-F16D-3894-C2ECACD40F64}"/>
              </a:ext>
            </a:extLst>
          </p:cNvPr>
          <p:cNvSpPr txBox="1">
            <a:spLocks/>
          </p:cNvSpPr>
          <p:nvPr/>
        </p:nvSpPr>
        <p:spPr>
          <a:xfrm>
            <a:off x="593757" y="209831"/>
            <a:ext cx="11112693" cy="773112"/>
          </a:xfrm>
          <a:prstGeom prst="rect">
            <a:avLst/>
          </a:prstGeom>
          <a:effectLst>
            <a:glow>
              <a:schemeClr val="tx1"/>
            </a:glow>
          </a:effectLst>
        </p:spPr>
        <p:txBody>
          <a:bodyPr vert="horz" lIns="91440" tIns="45720" rIns="91440" bIns="45720" rtlCol="0" anchor="ctr">
            <a:no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en-US" sz="6000" b="1" cap="none" dirty="0">
                <a:solidFill>
                  <a:srgbClr val="F7B401"/>
                </a:solidFill>
                <a:effectLst/>
                <a:latin typeface="Franklin Gothic Heavy" panose="020B0603020102020204" pitchFamily="34" charset="0"/>
                <a:ea typeface="Adobe Gothic Std B" panose="020B0800000000000000" pitchFamily="34" charset="-128"/>
              </a:rPr>
              <a:t>Webinars</a:t>
            </a:r>
          </a:p>
        </p:txBody>
      </p:sp>
      <p:sp>
        <p:nvSpPr>
          <p:cNvPr id="15" name="Content Placeholder 2">
            <a:extLst>
              <a:ext uri="{FF2B5EF4-FFF2-40B4-BE49-F238E27FC236}">
                <a16:creationId xmlns:a16="http://schemas.microsoft.com/office/drawing/2014/main" id="{B27802C7-ACF9-15E8-32C7-88011504A76E}"/>
              </a:ext>
            </a:extLst>
          </p:cNvPr>
          <p:cNvSpPr txBox="1">
            <a:spLocks/>
          </p:cNvSpPr>
          <p:nvPr/>
        </p:nvSpPr>
        <p:spPr>
          <a:xfrm>
            <a:off x="5335586" y="6153108"/>
            <a:ext cx="7094540" cy="479425"/>
          </a:xfrm>
          <a:prstGeom prst="rect">
            <a:avLst/>
          </a:prstGeom>
          <a:effectLst/>
        </p:spPr>
        <p:txBody>
          <a:bodyPr vert="horz" lIns="91440" tIns="45720" rIns="91440" bIns="45720" rtlCol="0" anchor="ctr">
            <a:no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lgn="ctr">
              <a:buNone/>
            </a:pPr>
            <a:r>
              <a:rPr lang="en-US" sz="6000" b="1" dirty="0">
                <a:solidFill>
                  <a:schemeClr val="accent5">
                    <a:lumMod val="60000"/>
                    <a:lumOff val="40000"/>
                  </a:schemeClr>
                </a:solidFill>
                <a:latin typeface="Franklin Gothic Demi Cond" panose="020B0603020102020204" pitchFamily="34" charset="0"/>
              </a:rPr>
              <a:t>na.org/webinar</a:t>
            </a:r>
            <a:endParaRPr lang="en-US" sz="6000" b="1" dirty="0">
              <a:solidFill>
                <a:srgbClr val="FFE0BF"/>
              </a:solidFill>
              <a:latin typeface="Franklin Gothic Demi Cond" panose="020B0603020102020204" pitchFamily="34" charset="0"/>
            </a:endParaRPr>
          </a:p>
        </p:txBody>
      </p:sp>
      <p:pic>
        <p:nvPicPr>
          <p:cNvPr id="16" name="Picture 15">
            <a:extLst>
              <a:ext uri="{FF2B5EF4-FFF2-40B4-BE49-F238E27FC236}">
                <a16:creationId xmlns:a16="http://schemas.microsoft.com/office/drawing/2014/main" id="{AA0F5505-E941-B693-60B0-DA35DCB8ED4E}"/>
              </a:ext>
            </a:extLst>
          </p:cNvPr>
          <p:cNvPicPr>
            <a:picLocks noChangeAspect="1"/>
          </p:cNvPicPr>
          <p:nvPr/>
        </p:nvPicPr>
        <p:blipFill>
          <a:blip r:embed="rId3"/>
          <a:stretch>
            <a:fillRect/>
          </a:stretch>
        </p:blipFill>
        <p:spPr>
          <a:xfrm>
            <a:off x="72245" y="-34599"/>
            <a:ext cx="12137906" cy="6763390"/>
          </a:xfrm>
          <a:prstGeom prst="rect">
            <a:avLst/>
          </a:prstGeom>
        </p:spPr>
      </p:pic>
    </p:spTree>
    <p:extLst>
      <p:ext uri="{BB962C8B-B14F-4D97-AF65-F5344CB8AC3E}">
        <p14:creationId xmlns:p14="http://schemas.microsoft.com/office/powerpoint/2010/main" val="19599026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service structure&#10;&#10;Description automatically generated">
            <a:extLst>
              <a:ext uri="{FF2B5EF4-FFF2-40B4-BE49-F238E27FC236}">
                <a16:creationId xmlns:a16="http://schemas.microsoft.com/office/drawing/2014/main" id="{2D31B5C9-CBCF-F8DC-55EB-1AC7360CC19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3304723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CDDBC"/>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A5011A-76CA-CB95-4232-9845DACDD46C}"/>
              </a:ext>
            </a:extLst>
          </p:cNvPr>
          <p:cNvSpPr/>
          <p:nvPr/>
        </p:nvSpPr>
        <p:spPr>
          <a:xfrm>
            <a:off x="0" y="0"/>
            <a:ext cx="12192000" cy="6858000"/>
          </a:xfrm>
          <a:prstGeom prst="rect">
            <a:avLst/>
          </a:prstGeom>
          <a:solidFill>
            <a:srgbClr val="00B0F0">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screenshot of a computer screen&#10;&#10;Description automatically generated">
            <a:extLst>
              <a:ext uri="{FF2B5EF4-FFF2-40B4-BE49-F238E27FC236}">
                <a16:creationId xmlns:a16="http://schemas.microsoft.com/office/drawing/2014/main" id="{AA408B76-36D3-693A-4A44-848445DDD262}"/>
              </a:ext>
            </a:extLst>
          </p:cNvPr>
          <p:cNvPicPr>
            <a:picLocks noChangeAspect="1"/>
          </p:cNvPicPr>
          <p:nvPr/>
        </p:nvPicPr>
        <p:blipFill>
          <a:blip r:embed="rId3"/>
          <a:stretch>
            <a:fillRect/>
          </a:stretch>
        </p:blipFill>
        <p:spPr>
          <a:xfrm>
            <a:off x="1162877" y="22007"/>
            <a:ext cx="10386391" cy="6854684"/>
          </a:xfrm>
          <a:prstGeom prst="rect">
            <a:avLst/>
          </a:prstGeom>
        </p:spPr>
      </p:pic>
      <p:sp>
        <p:nvSpPr>
          <p:cNvPr id="15" name="Content Placeholder 2">
            <a:extLst>
              <a:ext uri="{FF2B5EF4-FFF2-40B4-BE49-F238E27FC236}">
                <a16:creationId xmlns:a16="http://schemas.microsoft.com/office/drawing/2014/main" id="{B27802C7-ACF9-15E8-32C7-88011504A76E}"/>
              </a:ext>
            </a:extLst>
          </p:cNvPr>
          <p:cNvSpPr txBox="1">
            <a:spLocks/>
          </p:cNvSpPr>
          <p:nvPr/>
        </p:nvSpPr>
        <p:spPr>
          <a:xfrm>
            <a:off x="454428" y="22007"/>
            <a:ext cx="7859495" cy="524291"/>
          </a:xfrm>
          <a:prstGeom prst="rect">
            <a:avLst/>
          </a:prstGeom>
          <a:effectLst/>
        </p:spPr>
        <p:txBody>
          <a:bodyPr vert="horz" lIns="91440" tIns="45720" rIns="91440" bIns="45720" rtlCol="0" anchor="ctr">
            <a:no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lgn="ctr">
              <a:buNone/>
            </a:pPr>
            <a:r>
              <a:rPr lang="en-US" sz="6000" b="1" dirty="0" err="1">
                <a:solidFill>
                  <a:srgbClr val="F7B401"/>
                </a:solidFill>
                <a:latin typeface="Franklin Gothic Heavy" panose="020B0603020102020204" pitchFamily="34" charset="0"/>
              </a:rPr>
              <a:t>www.wsoiran.org</a:t>
            </a:r>
            <a:endParaRPr lang="en-US" sz="6000" b="1" dirty="0">
              <a:solidFill>
                <a:srgbClr val="F7B401"/>
              </a:solidFill>
              <a:latin typeface="Franklin Gothic Heavy" panose="020B0603020102020204" pitchFamily="34" charset="0"/>
            </a:endParaRPr>
          </a:p>
        </p:txBody>
      </p:sp>
    </p:spTree>
    <p:extLst>
      <p:ext uri="{BB962C8B-B14F-4D97-AF65-F5344CB8AC3E}">
        <p14:creationId xmlns:p14="http://schemas.microsoft.com/office/powerpoint/2010/main" val="16044851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CDDBC"/>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A5011A-76CA-CB95-4232-9845DACDD46C}"/>
              </a:ext>
            </a:extLst>
          </p:cNvPr>
          <p:cNvSpPr/>
          <p:nvPr/>
        </p:nvSpPr>
        <p:spPr>
          <a:xfrm>
            <a:off x="0" y="0"/>
            <a:ext cx="12192000" cy="6858000"/>
          </a:xfrm>
          <a:prstGeom prst="rect">
            <a:avLst/>
          </a:prstGeom>
          <a:solidFill>
            <a:srgbClr val="00B0F0">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8D725897-DF6F-5F40-4B76-D98A8AC5E823}"/>
              </a:ext>
            </a:extLst>
          </p:cNvPr>
          <p:cNvSpPr txBox="1"/>
          <p:nvPr/>
        </p:nvSpPr>
        <p:spPr>
          <a:xfrm>
            <a:off x="5675243" y="96949"/>
            <a:ext cx="6351105" cy="2708434"/>
          </a:xfrm>
          <a:prstGeom prst="rect">
            <a:avLst/>
          </a:prstGeom>
          <a:solidFill>
            <a:srgbClr val="74ACB1"/>
          </a:solidFill>
        </p:spPr>
        <p:txBody>
          <a:bodyPr wrap="square" rtlCol="0">
            <a:spAutoFit/>
          </a:bodyPr>
          <a:lstStyle/>
          <a:p>
            <a:pPr algn="ctr">
              <a:lnSpc>
                <a:spcPts val="6800"/>
              </a:lnSpc>
            </a:pPr>
            <a:r>
              <a:rPr lang="en-US" sz="6400" b="1" dirty="0">
                <a:solidFill>
                  <a:schemeClr val="bg1"/>
                </a:solidFill>
                <a:latin typeface="Franklin Gothic Demi Cond" panose="020B0603020102020204" pitchFamily="34" charset="0"/>
                <a:ea typeface="Adobe Gothic Std B" panose="020B0800000000000000" pitchFamily="34" charset="-128"/>
              </a:rPr>
              <a:t>na.org/fdresources</a:t>
            </a:r>
          </a:p>
          <a:p>
            <a:pPr algn="ctr">
              <a:lnSpc>
                <a:spcPts val="6800"/>
              </a:lnSpc>
            </a:pPr>
            <a:r>
              <a:rPr lang="en-US" sz="6000" b="1" dirty="0">
                <a:solidFill>
                  <a:schemeClr val="bg1"/>
                </a:solidFill>
                <a:latin typeface="Franklin Gothic Demi Cond" panose="020B0603020102020204" pitchFamily="34" charset="0"/>
                <a:ea typeface="Adobe Gothic Std B" panose="020B0800000000000000" pitchFamily="34" charset="-128"/>
              </a:rPr>
              <a:t>na.org/videos</a:t>
            </a:r>
          </a:p>
          <a:p>
            <a:pPr algn="ctr">
              <a:lnSpc>
                <a:spcPts val="6800"/>
              </a:lnSpc>
            </a:pPr>
            <a:r>
              <a:rPr lang="en-US" sz="6000" b="1" dirty="0" err="1">
                <a:solidFill>
                  <a:schemeClr val="bg1"/>
                </a:solidFill>
                <a:latin typeface="Franklin Gothic Demi Cond" panose="020B0603020102020204" pitchFamily="34" charset="0"/>
                <a:ea typeface="Adobe Gothic Std B" panose="020B0800000000000000" pitchFamily="34" charset="-128"/>
              </a:rPr>
              <a:t>na.org</a:t>
            </a:r>
            <a:r>
              <a:rPr lang="en-US" sz="6000" b="1" dirty="0">
                <a:solidFill>
                  <a:schemeClr val="bg1"/>
                </a:solidFill>
                <a:latin typeface="Franklin Gothic Demi Cond" panose="020B0603020102020204" pitchFamily="34" charset="0"/>
                <a:ea typeface="Adobe Gothic Std B" panose="020B0800000000000000" pitchFamily="34" charset="-128"/>
              </a:rPr>
              <a:t>/maps</a:t>
            </a:r>
          </a:p>
        </p:txBody>
      </p:sp>
      <p:pic>
        <p:nvPicPr>
          <p:cNvPr id="12" name="Picture 11" descr="A screenshot of a phone&#10;&#10;Description automatically generated">
            <a:extLst>
              <a:ext uri="{FF2B5EF4-FFF2-40B4-BE49-F238E27FC236}">
                <a16:creationId xmlns:a16="http://schemas.microsoft.com/office/drawing/2014/main" id="{475C7F2B-7549-3010-5AE3-2286692D9951}"/>
              </a:ext>
            </a:extLst>
          </p:cNvPr>
          <p:cNvPicPr>
            <a:picLocks noChangeAspect="1"/>
          </p:cNvPicPr>
          <p:nvPr/>
        </p:nvPicPr>
        <p:blipFill>
          <a:blip r:embed="rId3"/>
          <a:stretch>
            <a:fillRect/>
          </a:stretch>
        </p:blipFill>
        <p:spPr>
          <a:xfrm>
            <a:off x="0" y="0"/>
            <a:ext cx="5517050" cy="6858000"/>
          </a:xfrm>
          <a:prstGeom prst="rect">
            <a:avLst/>
          </a:prstGeom>
        </p:spPr>
      </p:pic>
      <p:pic>
        <p:nvPicPr>
          <p:cNvPr id="14" name="Picture 13" descr="A screenshot of a webinar&#10;&#10;Description automatically generated">
            <a:extLst>
              <a:ext uri="{FF2B5EF4-FFF2-40B4-BE49-F238E27FC236}">
                <a16:creationId xmlns:a16="http://schemas.microsoft.com/office/drawing/2014/main" id="{70E9ABCC-219A-45F0-1A1A-F76B98F9F1BE}"/>
              </a:ext>
            </a:extLst>
          </p:cNvPr>
          <p:cNvPicPr>
            <a:picLocks noChangeAspect="1"/>
          </p:cNvPicPr>
          <p:nvPr/>
        </p:nvPicPr>
        <p:blipFill>
          <a:blip r:embed="rId4"/>
          <a:stretch>
            <a:fillRect/>
          </a:stretch>
        </p:blipFill>
        <p:spPr>
          <a:xfrm>
            <a:off x="6674950" y="3429000"/>
            <a:ext cx="5517050" cy="3390687"/>
          </a:xfrm>
          <a:prstGeom prst="rect">
            <a:avLst/>
          </a:prstGeom>
        </p:spPr>
      </p:pic>
      <p:cxnSp>
        <p:nvCxnSpPr>
          <p:cNvPr id="16" name="Straight Arrow Connector 15">
            <a:extLst>
              <a:ext uri="{FF2B5EF4-FFF2-40B4-BE49-F238E27FC236}">
                <a16:creationId xmlns:a16="http://schemas.microsoft.com/office/drawing/2014/main" id="{BFEEE662-7143-4EF9-C68F-B16BA3B26D1A}"/>
              </a:ext>
            </a:extLst>
          </p:cNvPr>
          <p:cNvCxnSpPr>
            <a:cxnSpLocks/>
          </p:cNvCxnSpPr>
          <p:nvPr/>
        </p:nvCxnSpPr>
        <p:spPr>
          <a:xfrm flipH="1">
            <a:off x="4621696" y="1570383"/>
            <a:ext cx="2166730" cy="4214191"/>
          </a:xfrm>
          <a:prstGeom prst="straightConnector1">
            <a:avLst/>
          </a:prstGeom>
          <a:ln w="104775">
            <a:solidFill>
              <a:srgbClr val="F7B40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7F4927C-2339-BF54-4BEB-451F7C78B9E9}"/>
              </a:ext>
            </a:extLst>
          </p:cNvPr>
          <p:cNvCxnSpPr>
            <a:cxnSpLocks/>
          </p:cNvCxnSpPr>
          <p:nvPr/>
        </p:nvCxnSpPr>
        <p:spPr>
          <a:xfrm>
            <a:off x="7176052" y="2633870"/>
            <a:ext cx="655983" cy="1212573"/>
          </a:xfrm>
          <a:prstGeom prst="straightConnector1">
            <a:avLst/>
          </a:prstGeom>
          <a:ln w="104775">
            <a:solidFill>
              <a:srgbClr val="F7B40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53239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CDDBC"/>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A5011A-76CA-CB95-4232-9845DACDD46C}"/>
              </a:ext>
            </a:extLst>
          </p:cNvPr>
          <p:cNvSpPr/>
          <p:nvPr/>
        </p:nvSpPr>
        <p:spPr>
          <a:xfrm>
            <a:off x="0" y="30628"/>
            <a:ext cx="12192000" cy="6858000"/>
          </a:xfrm>
          <a:prstGeom prst="rect">
            <a:avLst/>
          </a:prstGeom>
          <a:solidFill>
            <a:srgbClr val="00B0F0">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screenshot of a website&#10;&#10;Description automatically generated">
            <a:extLst>
              <a:ext uri="{FF2B5EF4-FFF2-40B4-BE49-F238E27FC236}">
                <a16:creationId xmlns:a16="http://schemas.microsoft.com/office/drawing/2014/main" id="{F687E18C-FD6D-2E26-34A1-B8A603109877}"/>
              </a:ext>
            </a:extLst>
          </p:cNvPr>
          <p:cNvPicPr>
            <a:picLocks noChangeAspect="1"/>
          </p:cNvPicPr>
          <p:nvPr/>
        </p:nvPicPr>
        <p:blipFill>
          <a:blip r:embed="rId3"/>
          <a:stretch>
            <a:fillRect/>
          </a:stretch>
        </p:blipFill>
        <p:spPr>
          <a:xfrm>
            <a:off x="0" y="1252453"/>
            <a:ext cx="4617147" cy="5514926"/>
          </a:xfrm>
          <a:prstGeom prst="rect">
            <a:avLst/>
          </a:prstGeom>
        </p:spPr>
      </p:pic>
      <p:sp>
        <p:nvSpPr>
          <p:cNvPr id="11" name="TextBox 10">
            <a:extLst>
              <a:ext uri="{FF2B5EF4-FFF2-40B4-BE49-F238E27FC236}">
                <a16:creationId xmlns:a16="http://schemas.microsoft.com/office/drawing/2014/main" id="{8D725897-DF6F-5F40-4B76-D98A8AC5E823}"/>
              </a:ext>
            </a:extLst>
          </p:cNvPr>
          <p:cNvSpPr txBox="1"/>
          <p:nvPr/>
        </p:nvSpPr>
        <p:spPr>
          <a:xfrm>
            <a:off x="0" y="420204"/>
            <a:ext cx="4432852" cy="964367"/>
          </a:xfrm>
          <a:prstGeom prst="rect">
            <a:avLst/>
          </a:prstGeom>
          <a:solidFill>
            <a:srgbClr val="74ACB1"/>
          </a:solidFill>
        </p:spPr>
        <p:txBody>
          <a:bodyPr wrap="square" rtlCol="0">
            <a:spAutoFit/>
          </a:bodyPr>
          <a:lstStyle/>
          <a:p>
            <a:pPr algn="ctr">
              <a:lnSpc>
                <a:spcPts val="6800"/>
              </a:lnSpc>
            </a:pPr>
            <a:r>
              <a:rPr lang="en-US" sz="6000" b="1" dirty="0">
                <a:solidFill>
                  <a:schemeClr val="bg1"/>
                </a:solidFill>
                <a:latin typeface="Franklin Gothic Demi Cond" panose="020B0603020102020204" pitchFamily="34" charset="0"/>
                <a:ea typeface="Adobe Gothic Std B" panose="020B0800000000000000" pitchFamily="34" charset="-128"/>
              </a:rPr>
              <a:t>na.org/videos</a:t>
            </a:r>
          </a:p>
        </p:txBody>
      </p:sp>
      <p:pic>
        <p:nvPicPr>
          <p:cNvPr id="7" name="Picture 6" descr="A screenshot of a computer&#10;&#10;Description automatically generated">
            <a:extLst>
              <a:ext uri="{FF2B5EF4-FFF2-40B4-BE49-F238E27FC236}">
                <a16:creationId xmlns:a16="http://schemas.microsoft.com/office/drawing/2014/main" id="{4974302A-846C-88A5-0523-3841A2BC440A}"/>
              </a:ext>
            </a:extLst>
          </p:cNvPr>
          <p:cNvPicPr>
            <a:picLocks noChangeAspect="1"/>
          </p:cNvPicPr>
          <p:nvPr/>
        </p:nvPicPr>
        <p:blipFill>
          <a:blip r:embed="rId4"/>
          <a:stretch>
            <a:fillRect/>
          </a:stretch>
        </p:blipFill>
        <p:spPr>
          <a:xfrm>
            <a:off x="4786701" y="0"/>
            <a:ext cx="4571466" cy="6682594"/>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B17C1494-E4BB-4E3A-2188-0DCE664BCF67}"/>
              </a:ext>
            </a:extLst>
          </p:cNvPr>
          <p:cNvPicPr>
            <a:picLocks noChangeAspect="1"/>
          </p:cNvPicPr>
          <p:nvPr/>
        </p:nvPicPr>
        <p:blipFill rotWithShape="1">
          <a:blip r:embed="rId5"/>
          <a:srcRect l="6610" r="7768"/>
          <a:stretch/>
        </p:blipFill>
        <p:spPr>
          <a:xfrm>
            <a:off x="8289234" y="2094119"/>
            <a:ext cx="3902765" cy="4763881"/>
          </a:xfrm>
          <a:prstGeom prst="rect">
            <a:avLst/>
          </a:prstGeom>
        </p:spPr>
      </p:pic>
      <p:sp>
        <p:nvSpPr>
          <p:cNvPr id="5" name="TextBox 4">
            <a:extLst>
              <a:ext uri="{FF2B5EF4-FFF2-40B4-BE49-F238E27FC236}">
                <a16:creationId xmlns:a16="http://schemas.microsoft.com/office/drawing/2014/main" id="{A6C4C750-E643-32CE-ED49-97AD257905A2}"/>
              </a:ext>
            </a:extLst>
          </p:cNvPr>
          <p:cNvSpPr txBox="1"/>
          <p:nvPr/>
        </p:nvSpPr>
        <p:spPr>
          <a:xfrm>
            <a:off x="7527931" y="196095"/>
            <a:ext cx="4452731" cy="964367"/>
          </a:xfrm>
          <a:prstGeom prst="rect">
            <a:avLst/>
          </a:prstGeom>
          <a:solidFill>
            <a:srgbClr val="74ACB1"/>
          </a:solidFill>
        </p:spPr>
        <p:txBody>
          <a:bodyPr wrap="square" rtlCol="0">
            <a:spAutoFit/>
          </a:bodyPr>
          <a:lstStyle/>
          <a:p>
            <a:pPr algn="ctr">
              <a:lnSpc>
                <a:spcPts val="6800"/>
              </a:lnSpc>
            </a:pPr>
            <a:r>
              <a:rPr lang="en-US" sz="6000" b="1" dirty="0" err="1">
                <a:solidFill>
                  <a:schemeClr val="bg1"/>
                </a:solidFill>
                <a:latin typeface="Franklin Gothic Demi Cond" panose="020B0603020102020204" pitchFamily="34" charset="0"/>
                <a:ea typeface="Adobe Gothic Std B" panose="020B0800000000000000" pitchFamily="34" charset="-128"/>
              </a:rPr>
              <a:t>na.org</a:t>
            </a:r>
            <a:r>
              <a:rPr lang="en-US" sz="6000" b="1" dirty="0">
                <a:solidFill>
                  <a:schemeClr val="bg1"/>
                </a:solidFill>
                <a:latin typeface="Franklin Gothic Demi Cond" panose="020B0603020102020204" pitchFamily="34" charset="0"/>
                <a:ea typeface="Adobe Gothic Std B" panose="020B0800000000000000" pitchFamily="34" charset="-128"/>
              </a:rPr>
              <a:t>/maps</a:t>
            </a:r>
          </a:p>
        </p:txBody>
      </p:sp>
    </p:spTree>
    <p:extLst>
      <p:ext uri="{BB962C8B-B14F-4D97-AF65-F5344CB8AC3E}">
        <p14:creationId xmlns:p14="http://schemas.microsoft.com/office/powerpoint/2010/main" val="31297125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CDDBC"/>
        </a:solidFill>
        <a:effectLst/>
      </p:bgPr>
    </p:bg>
    <p:spTree>
      <p:nvGrpSpPr>
        <p:cNvPr id="1" name=""/>
        <p:cNvGrpSpPr/>
        <p:nvPr/>
      </p:nvGrpSpPr>
      <p:grpSpPr>
        <a:xfrm>
          <a:off x="0" y="0"/>
          <a:ext cx="0" cy="0"/>
          <a:chOff x="0" y="0"/>
          <a:chExt cx="0" cy="0"/>
        </a:xfrm>
      </p:grpSpPr>
      <p:pic>
        <p:nvPicPr>
          <p:cNvPr id="6" name="Picture 5" descr="A colorful poster with text and numbers&#10;&#10;Description automatically generated with medium confidence">
            <a:extLst>
              <a:ext uri="{FF2B5EF4-FFF2-40B4-BE49-F238E27FC236}">
                <a16:creationId xmlns:a16="http://schemas.microsoft.com/office/drawing/2014/main" id="{D7D7E728-DD1F-665E-77FF-019AFBEE870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031670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survey&#10;&#10;Description automatically generated">
            <a:extLst>
              <a:ext uri="{FF2B5EF4-FFF2-40B4-BE49-F238E27FC236}">
                <a16:creationId xmlns:a16="http://schemas.microsoft.com/office/drawing/2014/main" id="{FAAA1BD6-5C87-1340-EF03-50AA0B96FA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706016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CDDBC"/>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A5011A-76CA-CB95-4232-9845DACDD46C}"/>
              </a:ext>
            </a:extLst>
          </p:cNvPr>
          <p:cNvSpPr/>
          <p:nvPr/>
        </p:nvSpPr>
        <p:spPr>
          <a:xfrm>
            <a:off x="0" y="0"/>
            <a:ext cx="12192000" cy="6858000"/>
          </a:xfrm>
          <a:prstGeom prst="rect">
            <a:avLst/>
          </a:prstGeom>
          <a:solidFill>
            <a:srgbClr val="00B0F0">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8D725897-DF6F-5F40-4B76-D98A8AC5E823}"/>
              </a:ext>
            </a:extLst>
          </p:cNvPr>
          <p:cNvSpPr txBox="1"/>
          <p:nvPr/>
        </p:nvSpPr>
        <p:spPr>
          <a:xfrm>
            <a:off x="0" y="330716"/>
            <a:ext cx="11937449" cy="6196568"/>
          </a:xfrm>
          <a:prstGeom prst="rect">
            <a:avLst/>
          </a:prstGeom>
          <a:noFill/>
        </p:spPr>
        <p:txBody>
          <a:bodyPr wrap="square" rtlCol="0">
            <a:spAutoFit/>
          </a:bodyPr>
          <a:lstStyle/>
          <a:p>
            <a:pPr algn="ctr">
              <a:lnSpc>
                <a:spcPts val="6800"/>
              </a:lnSpc>
            </a:pPr>
            <a:r>
              <a:rPr lang="en-US" sz="6400" b="1" dirty="0">
                <a:solidFill>
                  <a:schemeClr val="bg1"/>
                </a:solidFill>
                <a:latin typeface="Franklin Gothic Demi Cond" panose="020B0603020102020204" pitchFamily="34" charset="0"/>
                <a:ea typeface="Adobe Gothic Std B" panose="020B0800000000000000" pitchFamily="34" charset="-128"/>
              </a:rPr>
              <a:t>As a result of the COVID pandemic, to suspend the World Convention of NA (WCNA) rotation policy after 2024, to allow the World Board to determine what is possible and practical moving forward and then seek approval from conference participants.</a:t>
            </a:r>
            <a:endParaRPr lang="en-US" sz="6000" b="1" dirty="0">
              <a:solidFill>
                <a:schemeClr val="bg1"/>
              </a:solidFill>
              <a:latin typeface="Franklin Gothic Demi Cond" panose="020B0603020102020204" pitchFamily="34" charset="0"/>
              <a:ea typeface="Adobe Gothic Std B" panose="020B0800000000000000" pitchFamily="34" charset="-128"/>
            </a:endParaRPr>
          </a:p>
        </p:txBody>
      </p:sp>
    </p:spTree>
    <p:extLst>
      <p:ext uri="{BB962C8B-B14F-4D97-AF65-F5344CB8AC3E}">
        <p14:creationId xmlns:p14="http://schemas.microsoft.com/office/powerpoint/2010/main" val="10995652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CDDBC"/>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A5011A-76CA-CB95-4232-9845DACDD46C}"/>
              </a:ext>
            </a:extLst>
          </p:cNvPr>
          <p:cNvSpPr/>
          <p:nvPr/>
        </p:nvSpPr>
        <p:spPr>
          <a:xfrm>
            <a:off x="0" y="0"/>
            <a:ext cx="12192000" cy="6858000"/>
          </a:xfrm>
          <a:prstGeom prst="rect">
            <a:avLst/>
          </a:prstGeom>
          <a:solidFill>
            <a:srgbClr val="00B0F0">
              <a:alpha val="2450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blue text on a black background&#10;&#10;Description automatically generated">
            <a:extLst>
              <a:ext uri="{FF2B5EF4-FFF2-40B4-BE49-F238E27FC236}">
                <a16:creationId xmlns:a16="http://schemas.microsoft.com/office/drawing/2014/main" id="{E735D7EF-4A22-AEF7-595A-098EAC30D9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7934" y="182642"/>
            <a:ext cx="4430532" cy="2989092"/>
          </a:xfrm>
          <a:prstGeom prst="rect">
            <a:avLst/>
          </a:prstGeom>
        </p:spPr>
      </p:pic>
      <p:pic>
        <p:nvPicPr>
          <p:cNvPr id="6" name="Picture 5" descr="A yellow rectangular object with black text&#10;&#10;Description automatically generated">
            <a:extLst>
              <a:ext uri="{FF2B5EF4-FFF2-40B4-BE49-F238E27FC236}">
                <a16:creationId xmlns:a16="http://schemas.microsoft.com/office/drawing/2014/main" id="{D747CFDC-6EFD-D96B-C751-94A8EFB6EA3A}"/>
              </a:ext>
            </a:extLst>
          </p:cNvPr>
          <p:cNvPicPr>
            <a:picLocks noChangeAspect="1"/>
          </p:cNvPicPr>
          <p:nvPr/>
        </p:nvPicPr>
        <p:blipFill rotWithShape="1">
          <a:blip r:embed="rId4">
            <a:extLst>
              <a:ext uri="{28A0092B-C50C-407E-A947-70E740481C1C}">
                <a14:useLocalDpi xmlns:a14="http://schemas.microsoft.com/office/drawing/2010/main" val="0"/>
              </a:ext>
            </a:extLst>
          </a:blip>
          <a:srcRect l="30906" t="9109" r="27799" b="9220"/>
          <a:stretch/>
        </p:blipFill>
        <p:spPr>
          <a:xfrm rot="20575777">
            <a:off x="-209803" y="7039"/>
            <a:ext cx="3627404" cy="7174115"/>
          </a:xfrm>
          <a:prstGeom prst="rect">
            <a:avLst/>
          </a:prstGeom>
          <a:effectLst>
            <a:outerShdw blurRad="206462" dist="38100" dir="1260000" sx="101975" sy="101975" algn="tl" rotWithShape="0">
              <a:prstClr val="black">
                <a:alpha val="72015"/>
              </a:prstClr>
            </a:outerShdw>
          </a:effectLst>
        </p:spPr>
      </p:pic>
      <p:sp>
        <p:nvSpPr>
          <p:cNvPr id="13" name="TextBox 12">
            <a:extLst>
              <a:ext uri="{FF2B5EF4-FFF2-40B4-BE49-F238E27FC236}">
                <a16:creationId xmlns:a16="http://schemas.microsoft.com/office/drawing/2014/main" id="{4EBEC462-1CC7-3944-0DD7-ADFFD9DB6AD1}"/>
              </a:ext>
            </a:extLst>
          </p:cNvPr>
          <p:cNvSpPr txBox="1"/>
          <p:nvPr/>
        </p:nvSpPr>
        <p:spPr>
          <a:xfrm>
            <a:off x="4989334" y="5020727"/>
            <a:ext cx="6407129" cy="1836400"/>
          </a:xfrm>
          <a:prstGeom prst="rect">
            <a:avLst/>
          </a:prstGeom>
          <a:solidFill>
            <a:srgbClr val="74ACB1"/>
          </a:solidFill>
        </p:spPr>
        <p:txBody>
          <a:bodyPr wrap="square" rtlCol="0">
            <a:spAutoFit/>
          </a:bodyPr>
          <a:lstStyle/>
          <a:p>
            <a:pPr algn="ctr">
              <a:lnSpc>
                <a:spcPts val="6800"/>
              </a:lnSpc>
            </a:pPr>
            <a:r>
              <a:rPr lang="en-US" sz="7000" b="1" dirty="0">
                <a:solidFill>
                  <a:schemeClr val="bg1"/>
                </a:solidFill>
                <a:latin typeface="Franklin Gothic Demi Cond" panose="020B0603020102020204" pitchFamily="34" charset="0"/>
                <a:ea typeface="Adobe Gothic Std B" panose="020B0800000000000000" pitchFamily="34" charset="-128"/>
              </a:rPr>
              <a:t>na.org/subscribe</a:t>
            </a:r>
          </a:p>
          <a:p>
            <a:pPr algn="ctr">
              <a:lnSpc>
                <a:spcPts val="6800"/>
              </a:lnSpc>
            </a:pPr>
            <a:r>
              <a:rPr lang="en-US" sz="7000" b="1" dirty="0">
                <a:solidFill>
                  <a:schemeClr val="bg1"/>
                </a:solidFill>
                <a:latin typeface="Franklin Gothic Demi Cond" panose="020B0603020102020204" pitchFamily="34" charset="0"/>
                <a:ea typeface="Adobe Gothic Std B" panose="020B0800000000000000" pitchFamily="34" charset="-128"/>
              </a:rPr>
              <a:t>na.org/nawsnews</a:t>
            </a:r>
          </a:p>
        </p:txBody>
      </p:sp>
      <p:pic>
        <p:nvPicPr>
          <p:cNvPr id="14" name="Picture 13" descr="A pencil and colorful circles&#10;&#10;Description automatically generated">
            <a:extLst>
              <a:ext uri="{FF2B5EF4-FFF2-40B4-BE49-F238E27FC236}">
                <a16:creationId xmlns:a16="http://schemas.microsoft.com/office/drawing/2014/main" id="{9A564A12-B3D7-1090-6E46-4DE9F9A98F60}"/>
              </a:ext>
            </a:extLst>
          </p:cNvPr>
          <p:cNvPicPr>
            <a:picLocks noChangeAspect="1"/>
          </p:cNvPicPr>
          <p:nvPr/>
        </p:nvPicPr>
        <p:blipFill>
          <a:blip r:embed="rId5"/>
          <a:stretch>
            <a:fillRect/>
          </a:stretch>
        </p:blipFill>
        <p:spPr>
          <a:xfrm>
            <a:off x="6615215" y="1130649"/>
            <a:ext cx="5379916" cy="4050163"/>
          </a:xfrm>
          <a:prstGeom prst="rect">
            <a:avLst/>
          </a:prstGeom>
        </p:spPr>
      </p:pic>
    </p:spTree>
    <p:extLst>
      <p:ext uri="{BB962C8B-B14F-4D97-AF65-F5344CB8AC3E}">
        <p14:creationId xmlns:p14="http://schemas.microsoft.com/office/powerpoint/2010/main" val="10088345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een and black text on a green background&#10;&#10;Description automatically generated">
            <a:extLst>
              <a:ext uri="{FF2B5EF4-FFF2-40B4-BE49-F238E27FC236}">
                <a16:creationId xmlns:a16="http://schemas.microsoft.com/office/drawing/2014/main" id="{896B8037-BB0A-413C-FFD9-686A5188896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815801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CDDBC"/>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A5011A-76CA-CB95-4232-9845DACDD46C}"/>
              </a:ext>
            </a:extLst>
          </p:cNvPr>
          <p:cNvSpPr/>
          <p:nvPr/>
        </p:nvSpPr>
        <p:spPr>
          <a:xfrm>
            <a:off x="0" y="0"/>
            <a:ext cx="12192000" cy="6858000"/>
          </a:xfrm>
          <a:prstGeom prst="rect">
            <a:avLst/>
          </a:prstGeom>
          <a:solidFill>
            <a:srgbClr val="00B0F0">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3AC60EEE-984B-DDE6-2B19-E62C55B52559}"/>
              </a:ext>
            </a:extLst>
          </p:cNvPr>
          <p:cNvSpPr txBox="1">
            <a:spLocks/>
          </p:cNvSpPr>
          <p:nvPr/>
        </p:nvSpPr>
        <p:spPr>
          <a:xfrm>
            <a:off x="276375" y="255370"/>
            <a:ext cx="7997042" cy="1135180"/>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Franklin Gothic Heavy" panose="020B0603020102020204" pitchFamily="34" charset="0"/>
                <a:ea typeface="+mj-ea"/>
                <a:cs typeface="+mj-cs"/>
              </a:defRPr>
            </a:lvl1pPr>
          </a:lstStyle>
          <a:p>
            <a:r>
              <a:rPr lang="en-US" sz="6000" b="0" dirty="0">
                <a:solidFill>
                  <a:srgbClr val="F7B401"/>
                </a:solidFill>
              </a:rPr>
              <a:t>For more information</a:t>
            </a:r>
          </a:p>
        </p:txBody>
      </p:sp>
      <p:sp>
        <p:nvSpPr>
          <p:cNvPr id="4" name="Content Placeholder 2">
            <a:extLst>
              <a:ext uri="{FF2B5EF4-FFF2-40B4-BE49-F238E27FC236}">
                <a16:creationId xmlns:a16="http://schemas.microsoft.com/office/drawing/2014/main" id="{59BA899B-A4C7-F4FE-AF28-AD701DA5BACB}"/>
              </a:ext>
            </a:extLst>
          </p:cNvPr>
          <p:cNvSpPr txBox="1">
            <a:spLocks/>
          </p:cNvSpPr>
          <p:nvPr/>
        </p:nvSpPr>
        <p:spPr>
          <a:xfrm>
            <a:off x="276375" y="1992593"/>
            <a:ext cx="11639249" cy="4023360"/>
          </a:xfrm>
          <a:prstGeom prst="rect">
            <a:avLst/>
          </a:prstGeom>
          <a:noFill/>
        </p:spPr>
        <p:txBody>
          <a:bodyPr vert="horz" lIns="45720" tIns="45720" rIns="45720" bIns="45720" rtlCol="0">
            <a:noAutofit/>
          </a:bodyPr>
          <a:lstStyle>
            <a:lvl1pPr marL="342900" indent="-34290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Char char="•"/>
              <a:defRPr sz="2200" kern="1200">
                <a:solidFill>
                  <a:schemeClr val="tx1"/>
                </a:solidFill>
                <a:latin typeface="+mn-lt"/>
                <a:ea typeface="+mn-ea"/>
                <a:cs typeface="+mn-cs"/>
              </a:defRPr>
            </a:lvl1pPr>
            <a:lvl2pPr marL="413766" indent="-28575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596646" indent="-28575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3pPr>
            <a:lvl4pPr marL="742950" indent="-28575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925830" indent="-28575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buClr>
                <a:srgbClr val="F7B401"/>
              </a:buClr>
            </a:pPr>
            <a:r>
              <a:rPr lang="en-US" sz="4000" i="1" dirty="0">
                <a:solidFill>
                  <a:srgbClr val="FCDDBC"/>
                </a:solidFill>
                <a:latin typeface="Franklin Gothic Medium" panose="020B0603020102020204" pitchFamily="34" charset="0"/>
              </a:rPr>
              <a:t>NAWS News</a:t>
            </a:r>
            <a:r>
              <a:rPr lang="en-US" sz="4000" dirty="0">
                <a:solidFill>
                  <a:srgbClr val="FCDDBC"/>
                </a:solidFill>
                <a:latin typeface="Franklin Gothic Medium" panose="020B0603020102020204" pitchFamily="34" charset="0"/>
              </a:rPr>
              <a:t>: </a:t>
            </a:r>
            <a:r>
              <a:rPr lang="en-US" sz="4000" dirty="0">
                <a:solidFill>
                  <a:schemeClr val="accent5">
                    <a:lumMod val="60000"/>
                    <a:lumOff val="40000"/>
                  </a:schemeClr>
                </a:solidFill>
                <a:latin typeface="Franklin Gothic Medium" panose="020B0603020102020204" pitchFamily="34" charset="0"/>
              </a:rPr>
              <a:t>na.org/nawsnews </a:t>
            </a:r>
          </a:p>
          <a:p>
            <a:pPr>
              <a:buClr>
                <a:srgbClr val="F7B401"/>
              </a:buClr>
            </a:pPr>
            <a:r>
              <a:rPr lang="en-US" sz="4000" i="1" dirty="0">
                <a:solidFill>
                  <a:srgbClr val="FCDDBC"/>
                </a:solidFill>
                <a:latin typeface="Franklin Gothic Medium" panose="020B0603020102020204" pitchFamily="34" charset="0"/>
              </a:rPr>
              <a:t>Annual Report</a:t>
            </a:r>
            <a:r>
              <a:rPr lang="en-US" sz="4000" dirty="0">
                <a:solidFill>
                  <a:srgbClr val="FCDDBC"/>
                </a:solidFill>
                <a:latin typeface="Franklin Gothic Medium" panose="020B0603020102020204" pitchFamily="34" charset="0"/>
              </a:rPr>
              <a:t>: </a:t>
            </a:r>
            <a:r>
              <a:rPr lang="en-US" sz="4000" dirty="0">
                <a:solidFill>
                  <a:schemeClr val="accent5">
                    <a:lumMod val="60000"/>
                    <a:lumOff val="40000"/>
                  </a:schemeClr>
                </a:solidFill>
                <a:latin typeface="Franklin Gothic Medium" panose="020B0603020102020204" pitchFamily="34" charset="0"/>
              </a:rPr>
              <a:t>na.org/</a:t>
            </a:r>
            <a:r>
              <a:rPr lang="en-US" sz="4000" dirty="0" err="1">
                <a:solidFill>
                  <a:schemeClr val="accent5">
                    <a:lumMod val="60000"/>
                    <a:lumOff val="40000"/>
                  </a:schemeClr>
                </a:solidFill>
                <a:latin typeface="Franklin Gothic Medium" panose="020B0603020102020204" pitchFamily="34" charset="0"/>
              </a:rPr>
              <a:t>ar</a:t>
            </a:r>
            <a:endParaRPr lang="en-US" sz="4000" dirty="0">
              <a:solidFill>
                <a:schemeClr val="accent5">
                  <a:lumMod val="60000"/>
                  <a:lumOff val="40000"/>
                </a:schemeClr>
              </a:solidFill>
              <a:latin typeface="Franklin Gothic Medium" panose="020B0603020102020204" pitchFamily="34" charset="0"/>
            </a:endParaRPr>
          </a:p>
          <a:p>
            <a:pPr>
              <a:buClr>
                <a:srgbClr val="F7B401"/>
              </a:buClr>
            </a:pPr>
            <a:r>
              <a:rPr lang="en-US" sz="4000" dirty="0">
                <a:solidFill>
                  <a:srgbClr val="FCDDBC"/>
                </a:solidFill>
                <a:latin typeface="Franklin Gothic Medium" panose="020B0603020102020204" pitchFamily="34" charset="0"/>
              </a:rPr>
              <a:t>About Us: </a:t>
            </a:r>
            <a:r>
              <a:rPr lang="en-US" sz="4000" dirty="0">
                <a:solidFill>
                  <a:schemeClr val="accent5">
                    <a:lumMod val="60000"/>
                    <a:lumOff val="40000"/>
                  </a:schemeClr>
                </a:solidFill>
                <a:latin typeface="Franklin Gothic Medium" panose="020B0603020102020204" pitchFamily="34" charset="0"/>
              </a:rPr>
              <a:t>na.org/</a:t>
            </a:r>
            <a:r>
              <a:rPr lang="en-US" sz="4000" dirty="0" err="1">
                <a:solidFill>
                  <a:schemeClr val="accent5">
                    <a:lumMod val="60000"/>
                    <a:lumOff val="40000"/>
                  </a:schemeClr>
                </a:solidFill>
                <a:latin typeface="Franklin Gothic Medium" panose="020B0603020102020204" pitchFamily="34" charset="0"/>
              </a:rPr>
              <a:t>aboutus</a:t>
            </a:r>
            <a:endParaRPr lang="en-US" sz="4000" dirty="0">
              <a:solidFill>
                <a:schemeClr val="accent5">
                  <a:lumMod val="60000"/>
                  <a:lumOff val="40000"/>
                </a:schemeClr>
              </a:solidFill>
              <a:latin typeface="Franklin Gothic Medium" panose="020B0603020102020204" pitchFamily="34" charset="0"/>
            </a:endParaRPr>
          </a:p>
          <a:p>
            <a:pPr>
              <a:buClr>
                <a:srgbClr val="F7B401"/>
              </a:buClr>
            </a:pPr>
            <a:r>
              <a:rPr lang="en-US" sz="4000" dirty="0">
                <a:solidFill>
                  <a:srgbClr val="FCDDBC"/>
                </a:solidFill>
                <a:latin typeface="Franklin Gothic Medium" panose="020B0603020102020204" pitchFamily="34" charset="0"/>
              </a:rPr>
              <a:t>Projects &amp; Surveys: </a:t>
            </a:r>
            <a:r>
              <a:rPr lang="en-US" sz="4000" dirty="0">
                <a:solidFill>
                  <a:schemeClr val="accent5">
                    <a:lumMod val="60000"/>
                    <a:lumOff val="40000"/>
                  </a:schemeClr>
                </a:solidFill>
                <a:latin typeface="Franklin Gothic Medium" panose="020B0603020102020204" pitchFamily="34" charset="0"/>
              </a:rPr>
              <a:t>na.org/projects</a:t>
            </a:r>
          </a:p>
          <a:p>
            <a:pPr>
              <a:buClr>
                <a:srgbClr val="F7B401"/>
              </a:buClr>
            </a:pPr>
            <a:r>
              <a:rPr lang="en-US" sz="4000" dirty="0">
                <a:solidFill>
                  <a:srgbClr val="FCDDBC"/>
                </a:solidFill>
                <a:latin typeface="Franklin Gothic Medium" panose="020B0603020102020204" pitchFamily="34" charset="0"/>
              </a:rPr>
              <a:t>World Service Conference: </a:t>
            </a:r>
            <a:r>
              <a:rPr lang="en-US" sz="4000" dirty="0">
                <a:solidFill>
                  <a:schemeClr val="accent5">
                    <a:lumMod val="60000"/>
                    <a:lumOff val="40000"/>
                  </a:schemeClr>
                </a:solidFill>
                <a:latin typeface="Franklin Gothic Medium" panose="020B0603020102020204" pitchFamily="34" charset="0"/>
              </a:rPr>
              <a:t>na.org/conference</a:t>
            </a:r>
          </a:p>
          <a:p>
            <a:pPr>
              <a:buClr>
                <a:srgbClr val="F7B401"/>
              </a:buClr>
            </a:pPr>
            <a:r>
              <a:rPr lang="en-US" sz="4000" dirty="0">
                <a:solidFill>
                  <a:srgbClr val="FCDDBC"/>
                </a:solidFill>
                <a:latin typeface="Franklin Gothic Medium" panose="020B0603020102020204" pitchFamily="34" charset="0"/>
              </a:rPr>
              <a:t>FD Resources: </a:t>
            </a:r>
            <a:r>
              <a:rPr lang="en-US" sz="4000" dirty="0">
                <a:solidFill>
                  <a:schemeClr val="accent5">
                    <a:lumMod val="60000"/>
                    <a:lumOff val="40000"/>
                  </a:schemeClr>
                </a:solidFill>
                <a:latin typeface="Franklin Gothic Medium" panose="020B0603020102020204" pitchFamily="34" charset="0"/>
              </a:rPr>
              <a:t>na.org/fdresources </a:t>
            </a:r>
          </a:p>
          <a:p>
            <a:pPr>
              <a:buClr>
                <a:srgbClr val="F7B401"/>
              </a:buClr>
            </a:pPr>
            <a:r>
              <a:rPr lang="en-US" sz="4000" dirty="0">
                <a:solidFill>
                  <a:schemeClr val="accent5">
                    <a:lumMod val="60000"/>
                    <a:lumOff val="40000"/>
                  </a:schemeClr>
                </a:solidFill>
                <a:latin typeface="Franklin Gothic Medium" panose="020B0603020102020204" pitchFamily="34" charset="0"/>
              </a:rPr>
              <a:t> </a:t>
            </a:r>
          </a:p>
        </p:txBody>
      </p:sp>
      <p:sp>
        <p:nvSpPr>
          <p:cNvPr id="7" name="TextBox 6">
            <a:extLst>
              <a:ext uri="{FF2B5EF4-FFF2-40B4-BE49-F238E27FC236}">
                <a16:creationId xmlns:a16="http://schemas.microsoft.com/office/drawing/2014/main" id="{EFC1E589-9E54-0D60-87D7-C185D396805C}"/>
              </a:ext>
            </a:extLst>
          </p:cNvPr>
          <p:cNvSpPr txBox="1"/>
          <p:nvPr/>
        </p:nvSpPr>
        <p:spPr>
          <a:xfrm>
            <a:off x="0" y="6328387"/>
            <a:ext cx="12192000" cy="553998"/>
          </a:xfrm>
          <a:prstGeom prst="rect">
            <a:avLst/>
          </a:prstGeom>
          <a:solidFill>
            <a:srgbClr val="F7B401"/>
          </a:solidFill>
        </p:spPr>
        <p:txBody>
          <a:bodyPr wrap="square" rtlCol="0">
            <a:spAutoFit/>
          </a:bodyPr>
          <a:lstStyle/>
          <a:p>
            <a:pPr algn="ctr"/>
            <a:r>
              <a:rPr lang="en-US" sz="3000" dirty="0">
                <a:solidFill>
                  <a:srgbClr val="5B5E6B"/>
                </a:solidFill>
                <a:latin typeface="Franklin Gothic Medium Cond" panose="020B0606030402020204" pitchFamily="34" charset="0"/>
              </a:rPr>
              <a:t>A complete list of short URLs is posted in Miscellaneous on </a:t>
            </a:r>
            <a:r>
              <a:rPr lang="en-US" sz="3000" u="sng" dirty="0" err="1">
                <a:solidFill>
                  <a:srgbClr val="5B5E6B"/>
                </a:solidFill>
                <a:latin typeface="Franklin Gothic Medium Cond" panose="020B0606030402020204" pitchFamily="34" charset="0"/>
              </a:rPr>
              <a:t>na.org</a:t>
            </a:r>
            <a:r>
              <a:rPr lang="en-US" sz="3000" u="sng" dirty="0">
                <a:solidFill>
                  <a:srgbClr val="5B5E6B"/>
                </a:solidFill>
                <a:latin typeface="Franklin Gothic Medium Cond" panose="020B0606030402020204" pitchFamily="34" charset="0"/>
              </a:rPr>
              <a:t>/maps</a:t>
            </a:r>
            <a:endParaRPr lang="en-US" sz="3000" dirty="0">
              <a:solidFill>
                <a:srgbClr val="5B5E6B"/>
              </a:solidFill>
              <a:latin typeface="Franklin Gothic Medium Cond" panose="020B0606030402020204" pitchFamily="34" charset="0"/>
            </a:endParaRPr>
          </a:p>
        </p:txBody>
      </p:sp>
      <p:pic>
        <p:nvPicPr>
          <p:cNvPr id="6" name="Picture 5" descr="A blue and white rectangular object with text&#10;&#10;Description automatically generated">
            <a:extLst>
              <a:ext uri="{FF2B5EF4-FFF2-40B4-BE49-F238E27FC236}">
                <a16:creationId xmlns:a16="http://schemas.microsoft.com/office/drawing/2014/main" id="{08529151-C9F7-8537-E823-2BB7DE91781C}"/>
              </a:ext>
            </a:extLst>
          </p:cNvPr>
          <p:cNvPicPr>
            <a:picLocks noChangeAspect="1"/>
          </p:cNvPicPr>
          <p:nvPr/>
        </p:nvPicPr>
        <p:blipFill>
          <a:blip r:embed="rId3"/>
          <a:stretch>
            <a:fillRect/>
          </a:stretch>
        </p:blipFill>
        <p:spPr>
          <a:xfrm rot="917565">
            <a:off x="8831693" y="50801"/>
            <a:ext cx="3657600" cy="4724400"/>
          </a:xfrm>
          <a:prstGeom prst="rect">
            <a:avLst/>
          </a:prstGeom>
        </p:spPr>
      </p:pic>
    </p:spTree>
    <p:extLst>
      <p:ext uri="{BB962C8B-B14F-4D97-AF65-F5344CB8AC3E}">
        <p14:creationId xmlns:p14="http://schemas.microsoft.com/office/powerpoint/2010/main" val="9386220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CDDBC"/>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A5011A-76CA-CB95-4232-9845DACDD46C}"/>
              </a:ext>
            </a:extLst>
          </p:cNvPr>
          <p:cNvSpPr/>
          <p:nvPr/>
        </p:nvSpPr>
        <p:spPr>
          <a:xfrm>
            <a:off x="0" y="0"/>
            <a:ext cx="12192000" cy="6858000"/>
          </a:xfrm>
          <a:prstGeom prst="rect">
            <a:avLst/>
          </a:prstGeom>
          <a:solidFill>
            <a:srgbClr val="00B0F0">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D3DB802C-2077-7AC8-26D8-DAC27F6AEEA6}"/>
              </a:ext>
            </a:extLst>
          </p:cNvPr>
          <p:cNvSpPr txBox="1">
            <a:spLocks/>
          </p:cNvSpPr>
          <p:nvPr/>
        </p:nvSpPr>
        <p:spPr>
          <a:xfrm>
            <a:off x="229194" y="147397"/>
            <a:ext cx="10794833" cy="1135180"/>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Franklin Gothic Heavy" panose="020B0603020102020204" pitchFamily="34" charset="0"/>
                <a:ea typeface="+mj-ea"/>
                <a:cs typeface="+mj-cs"/>
              </a:defRPr>
            </a:lvl1pPr>
          </a:lstStyle>
          <a:p>
            <a:r>
              <a:rPr lang="en-US" sz="6600" b="0" dirty="0">
                <a:solidFill>
                  <a:srgbClr val="F7B401"/>
                </a:solidFill>
                <a:ea typeface="Adobe Gothic Std B" panose="020B0800000000000000" pitchFamily="34" charset="-128"/>
              </a:rPr>
              <a:t>Join us on Instagram</a:t>
            </a:r>
            <a:br>
              <a:rPr lang="en-US" sz="5400" b="0" dirty="0">
                <a:solidFill>
                  <a:srgbClr val="F7B401"/>
                </a:solidFill>
                <a:ea typeface="Adobe Gothic Std B" panose="020B0800000000000000" pitchFamily="34" charset="-128"/>
              </a:rPr>
            </a:br>
            <a:r>
              <a:rPr lang="en-US" sz="4800" dirty="0">
                <a:solidFill>
                  <a:srgbClr val="0070C0"/>
                </a:solidFill>
                <a:ea typeface="Adobe Gothic Std B" panose="020B0800000000000000" pitchFamily="34" charset="-128"/>
              </a:rPr>
              <a:t> </a:t>
            </a:r>
            <a:r>
              <a:rPr lang="en-US" sz="5000" dirty="0">
                <a:solidFill>
                  <a:srgbClr val="0070C0"/>
                </a:solidFill>
                <a:latin typeface="Franklin Gothic Demi Cond" panose="020B0603020102020204" pitchFamily="34" charset="0"/>
                <a:ea typeface="Adobe Gothic Std B" panose="020B0800000000000000" pitchFamily="34" charset="-128"/>
              </a:rPr>
              <a:t>@narcoticsanonymous  &amp;  @naglobalevents</a:t>
            </a:r>
            <a:br>
              <a:rPr lang="en-US" sz="5400" dirty="0">
                <a:solidFill>
                  <a:srgbClr val="002060"/>
                </a:solidFill>
                <a:ea typeface="Adobe Gothic Std B" panose="020B0800000000000000" pitchFamily="34" charset="-128"/>
              </a:rPr>
            </a:br>
            <a:endParaRPr lang="en-US" dirty="0"/>
          </a:p>
        </p:txBody>
      </p:sp>
      <p:sp>
        <p:nvSpPr>
          <p:cNvPr id="10" name="Content Placeholder 2">
            <a:extLst>
              <a:ext uri="{FF2B5EF4-FFF2-40B4-BE49-F238E27FC236}">
                <a16:creationId xmlns:a16="http://schemas.microsoft.com/office/drawing/2014/main" id="{3CFF8A90-B763-AD70-4B49-1C7EDAC17417}"/>
              </a:ext>
            </a:extLst>
          </p:cNvPr>
          <p:cNvSpPr txBox="1">
            <a:spLocks/>
          </p:cNvSpPr>
          <p:nvPr/>
        </p:nvSpPr>
        <p:spPr>
          <a:xfrm>
            <a:off x="248252" y="2033315"/>
            <a:ext cx="5904589" cy="4727357"/>
          </a:xfrm>
          <a:prstGeom prst="rect">
            <a:avLst/>
          </a:prstGeom>
        </p:spPr>
        <p:txBody>
          <a:bodyPr vert="horz" lIns="45720" tIns="45720" rIns="45720" bIns="45720" rtlCol="0">
            <a:noAutofit/>
          </a:bodyPr>
          <a:lstStyle>
            <a:lvl1pPr marL="342900" indent="-34290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Char char="•"/>
              <a:defRPr sz="2200" kern="1200">
                <a:solidFill>
                  <a:schemeClr val="tx1"/>
                </a:solidFill>
                <a:latin typeface="+mn-lt"/>
                <a:ea typeface="+mn-ea"/>
                <a:cs typeface="+mn-cs"/>
              </a:defRPr>
            </a:lvl1pPr>
            <a:lvl2pPr marL="413766" indent="-28575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596646" indent="-28575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3pPr>
            <a:lvl4pPr marL="742950" indent="-28575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925830" indent="-28575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3467" dirty="0">
                <a:solidFill>
                  <a:srgbClr val="FCDDBC"/>
                </a:solidFill>
                <a:latin typeface="Franklin Gothic Medium Cond" panose="020B0606030402020204" pitchFamily="34" charset="0"/>
              </a:rPr>
              <a:t>Send us your pictures, memes, event flyers, and ideas for posts:</a:t>
            </a:r>
          </a:p>
          <a:p>
            <a:pPr marL="660400" indent="-274320">
              <a:lnSpc>
                <a:spcPct val="100000"/>
              </a:lnSpc>
              <a:spcBef>
                <a:spcPts val="0"/>
              </a:spcBef>
              <a:buClr>
                <a:srgbClr val="F7B401"/>
              </a:buClr>
            </a:pPr>
            <a:r>
              <a:rPr lang="en-US" sz="3067" dirty="0">
                <a:solidFill>
                  <a:srgbClr val="FCDDBC"/>
                </a:solidFill>
                <a:latin typeface="Franklin Gothic Medium Cond" panose="020B0606030402020204" pitchFamily="34" charset="0"/>
              </a:rPr>
              <a:t>If they are your creation or in the public domain</a:t>
            </a:r>
          </a:p>
          <a:p>
            <a:pPr marL="660400" indent="-274320">
              <a:lnSpc>
                <a:spcPct val="100000"/>
              </a:lnSpc>
              <a:spcBef>
                <a:spcPts val="0"/>
              </a:spcBef>
              <a:buClr>
                <a:srgbClr val="F7B401"/>
              </a:buClr>
            </a:pPr>
            <a:r>
              <a:rPr lang="en-US" sz="3067" dirty="0">
                <a:solidFill>
                  <a:srgbClr val="FCDDBC"/>
                </a:solidFill>
                <a:latin typeface="Franklin Gothic Medium Cond" panose="020B0606030402020204" pitchFamily="34" charset="0"/>
              </a:rPr>
              <a:t>Don’t show members’ faces</a:t>
            </a:r>
          </a:p>
          <a:p>
            <a:pPr marL="660400" indent="-274320">
              <a:lnSpc>
                <a:spcPct val="100000"/>
              </a:lnSpc>
              <a:spcBef>
                <a:spcPts val="0"/>
              </a:spcBef>
              <a:buClr>
                <a:srgbClr val="F7B401"/>
              </a:buClr>
            </a:pPr>
            <a:r>
              <a:rPr lang="en-US" sz="3067" dirty="0">
                <a:solidFill>
                  <a:srgbClr val="FCDDBC"/>
                </a:solidFill>
                <a:latin typeface="Franklin Gothic Medium Cond" panose="020B0606030402020204" pitchFamily="34" charset="0"/>
              </a:rPr>
              <a:t>Have wide interest to NA around the world. </a:t>
            </a:r>
          </a:p>
          <a:p>
            <a:pPr marL="0" indent="0" algn="ctr">
              <a:buFont typeface="Arial" panose="020B0604020202020204" pitchFamily="34" charset="0"/>
              <a:buNone/>
            </a:pPr>
            <a:r>
              <a:rPr lang="en-US" sz="3467" b="1" i="1" dirty="0">
                <a:solidFill>
                  <a:schemeClr val="bg1"/>
                </a:solidFill>
                <a:latin typeface="Franklin Gothic Demi" panose="020B0603020102020204" pitchFamily="34" charset="0"/>
              </a:rPr>
              <a:t>Share your joy</a:t>
            </a:r>
          </a:p>
          <a:p>
            <a:pPr marL="0" indent="0" algn="ctr">
              <a:lnSpc>
                <a:spcPct val="100000"/>
              </a:lnSpc>
              <a:spcBef>
                <a:spcPts val="0"/>
              </a:spcBef>
              <a:buFont typeface="Arial" panose="020B0604020202020204" pitchFamily="34" charset="0"/>
              <a:buNone/>
            </a:pPr>
            <a:r>
              <a:rPr lang="en-US" sz="3467" b="1" i="1" dirty="0" err="1">
                <a:solidFill>
                  <a:schemeClr val="bg1"/>
                </a:solidFill>
                <a:latin typeface="Franklin Gothic Demi" panose="020B0603020102020204" pitchFamily="34" charset="0"/>
              </a:rPr>
              <a:t>socialmedia@na.org</a:t>
            </a:r>
            <a:endParaRPr lang="en-US" sz="3467" b="1" i="1" dirty="0">
              <a:solidFill>
                <a:schemeClr val="bg1"/>
              </a:solidFill>
              <a:latin typeface="Franklin Gothic Demi" panose="020B0603020102020204" pitchFamily="34" charset="0"/>
            </a:endParaRPr>
          </a:p>
        </p:txBody>
      </p:sp>
      <p:pic>
        <p:nvPicPr>
          <p:cNvPr id="17" name="Picture 16" descr="Several posters of people holding hands&#10;&#10;Description automatically generated">
            <a:extLst>
              <a:ext uri="{FF2B5EF4-FFF2-40B4-BE49-F238E27FC236}">
                <a16:creationId xmlns:a16="http://schemas.microsoft.com/office/drawing/2014/main" id="{D1D177A2-29FE-D324-2F19-A785BD598B84}"/>
              </a:ext>
            </a:extLst>
          </p:cNvPr>
          <p:cNvPicPr>
            <a:picLocks noChangeAspect="1"/>
          </p:cNvPicPr>
          <p:nvPr/>
        </p:nvPicPr>
        <p:blipFill>
          <a:blip r:embed="rId3"/>
          <a:stretch>
            <a:fillRect/>
          </a:stretch>
        </p:blipFill>
        <p:spPr>
          <a:xfrm>
            <a:off x="5626100" y="1785069"/>
            <a:ext cx="6565900" cy="5105400"/>
          </a:xfrm>
          <a:prstGeom prst="rect">
            <a:avLst/>
          </a:prstGeom>
        </p:spPr>
      </p:pic>
    </p:spTree>
    <p:extLst>
      <p:ext uri="{BB962C8B-B14F-4D97-AF65-F5344CB8AC3E}">
        <p14:creationId xmlns:p14="http://schemas.microsoft.com/office/powerpoint/2010/main" val="37331017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FE801745-697F-A365-9133-A05683C212F4}"/>
              </a:ext>
            </a:extLst>
          </p:cNvPr>
          <p:cNvSpPr txBox="1">
            <a:spLocks/>
          </p:cNvSpPr>
          <p:nvPr/>
        </p:nvSpPr>
        <p:spPr>
          <a:xfrm>
            <a:off x="0" y="97751"/>
            <a:ext cx="3411078" cy="3089563"/>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Franklin Gothic Heavy" panose="020B0603020102020204" pitchFamily="34" charset="0"/>
                <a:ea typeface="+mj-ea"/>
                <a:cs typeface="+mj-cs"/>
              </a:defRPr>
            </a:lvl1pPr>
          </a:lstStyle>
          <a:p>
            <a:r>
              <a:rPr lang="en-US" sz="4800" dirty="0">
                <a:solidFill>
                  <a:schemeClr val="bg1"/>
                </a:solidFill>
                <a:latin typeface="Franklin Gothic Demi" panose="020B0603020102020204" pitchFamily="34" charset="0"/>
              </a:rPr>
              <a:t>The basic purposes of our World Services are…</a:t>
            </a:r>
          </a:p>
        </p:txBody>
      </p:sp>
      <p:sp>
        <p:nvSpPr>
          <p:cNvPr id="3" name="Content Placeholder 4">
            <a:extLst>
              <a:ext uri="{FF2B5EF4-FFF2-40B4-BE49-F238E27FC236}">
                <a16:creationId xmlns:a16="http://schemas.microsoft.com/office/drawing/2014/main" id="{B282FB49-53F0-023B-B0FD-864656A62D59}"/>
              </a:ext>
            </a:extLst>
          </p:cNvPr>
          <p:cNvSpPr txBox="1">
            <a:spLocks/>
          </p:cNvSpPr>
          <p:nvPr/>
        </p:nvSpPr>
        <p:spPr>
          <a:xfrm>
            <a:off x="1855305" y="3698837"/>
            <a:ext cx="6677848" cy="308956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Franklin Gothic Medium Cond" panose="020B06060304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Franklin Gothic Medium Cond" panose="020B06060304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Franklin Gothic Medium Cond" panose="020B06060304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3200" dirty="0">
                <a:solidFill>
                  <a:srgbClr val="5B5E6B"/>
                </a:solidFill>
              </a:rPr>
              <a:t>We provide these services so that our groups and members can more successfully carry the message of recovery and so that our program of recovery can be made more available to addicts everywhere.</a:t>
            </a:r>
          </a:p>
          <a:p>
            <a:pPr marL="0" lvl="6" indent="0" algn="r">
              <a:spcBef>
                <a:spcPts val="2300"/>
              </a:spcBef>
              <a:buNone/>
            </a:pPr>
            <a:r>
              <a:rPr lang="en-US" sz="2600" i="1" dirty="0">
                <a:solidFill>
                  <a:srgbClr val="5B5E6B"/>
                </a:solidFill>
                <a:latin typeface="Franklin Gothic Medium Cond" panose="020B0606030402020204" pitchFamily="34" charset="0"/>
              </a:rPr>
              <a:t>A Guide to World Services in NA</a:t>
            </a:r>
          </a:p>
        </p:txBody>
      </p:sp>
      <p:sp>
        <p:nvSpPr>
          <p:cNvPr id="4" name="Text Placeholder 5">
            <a:extLst>
              <a:ext uri="{FF2B5EF4-FFF2-40B4-BE49-F238E27FC236}">
                <a16:creationId xmlns:a16="http://schemas.microsoft.com/office/drawing/2014/main" id="{5713A84C-8342-B07E-C8EA-55EA0F151D75}"/>
              </a:ext>
            </a:extLst>
          </p:cNvPr>
          <p:cNvSpPr txBox="1">
            <a:spLocks/>
          </p:cNvSpPr>
          <p:nvPr/>
        </p:nvSpPr>
        <p:spPr>
          <a:xfrm>
            <a:off x="4652226" y="476917"/>
            <a:ext cx="5225421" cy="308956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Franklin Gothic Medium Cond" panose="020B06060304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Franklin Gothic Medium Cond" panose="020B06060304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Franklin Gothic Medium Cond" panose="020B06060304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000" b="1" dirty="0">
                <a:solidFill>
                  <a:srgbClr val="0070C0"/>
                </a:solidFill>
                <a:latin typeface="Franklin Gothic Demi" panose="020B0603020102020204" pitchFamily="34" charset="0"/>
              </a:rPr>
              <a:t>communication, coordination, </a:t>
            </a:r>
            <a:br>
              <a:rPr lang="en-US" sz="5000" b="1" dirty="0">
                <a:solidFill>
                  <a:srgbClr val="0070C0"/>
                </a:solidFill>
                <a:latin typeface="Franklin Gothic Demi" panose="020B0603020102020204" pitchFamily="34" charset="0"/>
              </a:rPr>
            </a:br>
            <a:r>
              <a:rPr lang="en-US" sz="5000" b="1" dirty="0">
                <a:solidFill>
                  <a:srgbClr val="0070C0"/>
                </a:solidFill>
                <a:latin typeface="Franklin Gothic Demi" panose="020B0603020102020204" pitchFamily="34" charset="0"/>
              </a:rPr>
              <a:t>information, </a:t>
            </a:r>
            <a:br>
              <a:rPr lang="en-US" sz="5000" b="1" dirty="0">
                <a:solidFill>
                  <a:srgbClr val="0070C0"/>
                </a:solidFill>
                <a:latin typeface="Franklin Gothic Demi" panose="020B0603020102020204" pitchFamily="34" charset="0"/>
              </a:rPr>
            </a:br>
            <a:r>
              <a:rPr lang="en-US" sz="5000" b="1" dirty="0">
                <a:solidFill>
                  <a:srgbClr val="0070C0"/>
                </a:solidFill>
                <a:latin typeface="Franklin Gothic Demi" panose="020B0603020102020204" pitchFamily="34" charset="0"/>
              </a:rPr>
              <a:t>and guidance.</a:t>
            </a:r>
          </a:p>
          <a:p>
            <a:endParaRPr lang="en-US" dirty="0"/>
          </a:p>
        </p:txBody>
      </p:sp>
      <p:pic>
        <p:nvPicPr>
          <p:cNvPr id="5" name="Picture 4" descr="A picture containing symbol, font, graphics, logo&#10;&#10;Description automatically generated">
            <a:extLst>
              <a:ext uri="{FF2B5EF4-FFF2-40B4-BE49-F238E27FC236}">
                <a16:creationId xmlns:a16="http://schemas.microsoft.com/office/drawing/2014/main" id="{867BF75F-D81C-63F1-6D85-9001D14A7B4A}"/>
              </a:ext>
            </a:extLst>
          </p:cNvPr>
          <p:cNvPicPr>
            <a:picLocks noChangeAspect="1"/>
          </p:cNvPicPr>
          <p:nvPr/>
        </p:nvPicPr>
        <p:blipFill rotWithShape="1">
          <a:blip r:embed="rId3">
            <a:duotone>
              <a:prstClr val="black"/>
              <a:schemeClr val="accent5">
                <a:tint val="45000"/>
                <a:satMod val="400000"/>
              </a:schemeClr>
            </a:duotone>
            <a:alphaModFix amt="50000"/>
            <a:extLst>
              <a:ext uri="{BEBA8EAE-BF5A-486C-A8C5-ECC9F3942E4B}">
                <a14:imgProps xmlns:a14="http://schemas.microsoft.com/office/drawing/2010/main">
                  <a14:imgLayer r:embed="rId4">
                    <a14:imgEffect>
                      <a14:sharpenSoften amount="-20000"/>
                    </a14:imgEffect>
                    <a14:imgEffect>
                      <a14:brightnessContrast contrast="38000"/>
                    </a14:imgEffect>
                  </a14:imgLayer>
                </a14:imgProps>
              </a:ext>
            </a:extLst>
          </a:blip>
          <a:srcRect r="34185" b="5489"/>
          <a:stretch/>
        </p:blipFill>
        <p:spPr>
          <a:xfrm>
            <a:off x="9674195" y="3583494"/>
            <a:ext cx="2517806" cy="3274506"/>
          </a:xfrm>
          <a:prstGeom prst="rect">
            <a:avLst/>
          </a:prstGeom>
        </p:spPr>
      </p:pic>
    </p:spTree>
    <p:extLst>
      <p:ext uri="{BB962C8B-B14F-4D97-AF65-F5344CB8AC3E}">
        <p14:creationId xmlns:p14="http://schemas.microsoft.com/office/powerpoint/2010/main" val="24070177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logo on a black background&#10;&#10;Description automatically generated with medium confidence">
            <a:extLst>
              <a:ext uri="{FF2B5EF4-FFF2-40B4-BE49-F238E27FC236}">
                <a16:creationId xmlns:a16="http://schemas.microsoft.com/office/drawing/2014/main" id="{B4317851-2F6C-FF74-E3B7-35C04502E43E}"/>
              </a:ext>
            </a:extLst>
          </p:cNvPr>
          <p:cNvPicPr>
            <a:picLocks noChangeAspect="1"/>
          </p:cNvPicPr>
          <p:nvPr/>
        </p:nvPicPr>
        <p:blipFill rotWithShape="1">
          <a:blip r:embed="rId3">
            <a:alphaModFix amt="6000"/>
          </a:blip>
          <a:srcRect t="5808" b="12645"/>
          <a:stretch/>
        </p:blipFill>
        <p:spPr>
          <a:xfrm>
            <a:off x="3278477" y="0"/>
            <a:ext cx="9179390" cy="6858000"/>
          </a:xfrm>
          <a:prstGeom prst="rect">
            <a:avLst/>
          </a:prstGeom>
        </p:spPr>
      </p:pic>
      <p:pic>
        <p:nvPicPr>
          <p:cNvPr id="3" name="Picture 2" descr="A picture containing screenshot, black&#10;&#10;Description automatically generated">
            <a:extLst>
              <a:ext uri="{FF2B5EF4-FFF2-40B4-BE49-F238E27FC236}">
                <a16:creationId xmlns:a16="http://schemas.microsoft.com/office/drawing/2014/main" id="{590B307A-49F0-5902-DE87-9A433AF8110E}"/>
              </a:ext>
            </a:extLst>
          </p:cNvPr>
          <p:cNvPicPr>
            <a:picLocks noChangeAspect="1"/>
          </p:cNvPicPr>
          <p:nvPr/>
        </p:nvPicPr>
        <p:blipFill>
          <a:blip r:embed="rId4"/>
          <a:stretch>
            <a:fillRect/>
          </a:stretch>
        </p:blipFill>
        <p:spPr>
          <a:xfrm>
            <a:off x="1660777" y="936171"/>
            <a:ext cx="8528252" cy="1360715"/>
          </a:xfrm>
          <a:prstGeom prst="rect">
            <a:avLst/>
          </a:prstGeom>
        </p:spPr>
      </p:pic>
      <p:pic>
        <p:nvPicPr>
          <p:cNvPr id="8" name="Picture 7" descr="A picture containing astronomical object, celestial event, sky, circle&#10;&#10;Description automatically generated">
            <a:extLst>
              <a:ext uri="{FF2B5EF4-FFF2-40B4-BE49-F238E27FC236}">
                <a16:creationId xmlns:a16="http://schemas.microsoft.com/office/drawing/2014/main" id="{1E209C32-5E72-F39C-9478-E599D3851D4C}"/>
              </a:ext>
            </a:extLst>
          </p:cNvPr>
          <p:cNvPicPr>
            <a:picLocks noChangeAspect="1"/>
          </p:cNvPicPr>
          <p:nvPr/>
        </p:nvPicPr>
        <p:blipFill>
          <a:blip r:embed="rId5">
            <a:duotone>
              <a:schemeClr val="accent5">
                <a:shade val="45000"/>
                <a:satMod val="135000"/>
              </a:schemeClr>
              <a:prstClr val="white"/>
            </a:duotone>
          </a:blip>
          <a:stretch>
            <a:fillRect/>
          </a:stretch>
        </p:blipFill>
        <p:spPr>
          <a:xfrm>
            <a:off x="495300" y="685109"/>
            <a:ext cx="1888110" cy="1925132"/>
          </a:xfrm>
          <a:prstGeom prst="rect">
            <a:avLst/>
          </a:prstGeom>
        </p:spPr>
      </p:pic>
      <p:sp>
        <p:nvSpPr>
          <p:cNvPr id="13" name="Content Placeholder 6">
            <a:extLst>
              <a:ext uri="{FF2B5EF4-FFF2-40B4-BE49-F238E27FC236}">
                <a16:creationId xmlns:a16="http://schemas.microsoft.com/office/drawing/2014/main" id="{C837F544-B67D-AE40-2A82-9C23ADD82040}"/>
              </a:ext>
            </a:extLst>
          </p:cNvPr>
          <p:cNvSpPr txBox="1">
            <a:spLocks/>
          </p:cNvSpPr>
          <p:nvPr/>
        </p:nvSpPr>
        <p:spPr>
          <a:xfrm>
            <a:off x="2015823" y="1057225"/>
            <a:ext cx="8903576" cy="13607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Franklin Gothic Medium Cond" panose="020B06060304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Franklin Gothic Medium Cond" panose="020B06060304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Franklin Gothic Medium Cond" panose="020B06060304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6713" indent="0">
              <a:lnSpc>
                <a:spcPts val="4920"/>
              </a:lnSpc>
              <a:spcBef>
                <a:spcPts val="5200"/>
              </a:spcBef>
              <a:buClr>
                <a:srgbClr val="0070C0"/>
              </a:buClr>
              <a:buNone/>
            </a:pPr>
            <a:r>
              <a:rPr lang="en-US" sz="6000" b="1" dirty="0">
                <a:solidFill>
                  <a:srgbClr val="5B5E6B"/>
                </a:solidFill>
                <a:latin typeface="Franklin Gothic Heavy" panose="020B0603020102020204" pitchFamily="34" charset="0"/>
              </a:rPr>
              <a:t>Questions and Answers</a:t>
            </a:r>
          </a:p>
        </p:txBody>
      </p:sp>
      <p:sp>
        <p:nvSpPr>
          <p:cNvPr id="41" name="Google Shape;8026;p90">
            <a:extLst>
              <a:ext uri="{FF2B5EF4-FFF2-40B4-BE49-F238E27FC236}">
                <a16:creationId xmlns:a16="http://schemas.microsoft.com/office/drawing/2014/main" id="{54DFABA4-85C8-7365-0C49-B33AA7D82C68}"/>
              </a:ext>
            </a:extLst>
          </p:cNvPr>
          <p:cNvSpPr/>
          <p:nvPr/>
        </p:nvSpPr>
        <p:spPr>
          <a:xfrm>
            <a:off x="814207" y="1046592"/>
            <a:ext cx="1150108" cy="1164980"/>
          </a:xfrm>
          <a:custGeom>
            <a:avLst/>
            <a:gdLst/>
            <a:ahLst/>
            <a:cxnLst/>
            <a:rect l="l" t="t" r="r" b="b"/>
            <a:pathLst>
              <a:path w="11658" h="11657" extrusionOk="0">
                <a:moveTo>
                  <a:pt x="5955" y="1733"/>
                </a:moveTo>
                <a:cubicBezTo>
                  <a:pt x="7089" y="1733"/>
                  <a:pt x="8003" y="2647"/>
                  <a:pt x="8003" y="3781"/>
                </a:cubicBezTo>
                <a:cubicBezTo>
                  <a:pt x="7877" y="4442"/>
                  <a:pt x="7562" y="5041"/>
                  <a:pt x="7058" y="5419"/>
                </a:cubicBezTo>
                <a:cubicBezTo>
                  <a:pt x="6837" y="5577"/>
                  <a:pt x="6522" y="5892"/>
                  <a:pt x="6522" y="6333"/>
                </a:cubicBezTo>
                <a:lnTo>
                  <a:pt x="6522" y="6522"/>
                </a:lnTo>
                <a:cubicBezTo>
                  <a:pt x="6522" y="6931"/>
                  <a:pt x="6207" y="7215"/>
                  <a:pt x="5861" y="7215"/>
                </a:cubicBezTo>
                <a:cubicBezTo>
                  <a:pt x="5482" y="7215"/>
                  <a:pt x="5199" y="6900"/>
                  <a:pt x="5199" y="6522"/>
                </a:cubicBezTo>
                <a:lnTo>
                  <a:pt x="5199" y="6333"/>
                </a:lnTo>
                <a:cubicBezTo>
                  <a:pt x="5199" y="5577"/>
                  <a:pt x="5577" y="4852"/>
                  <a:pt x="6302" y="4316"/>
                </a:cubicBezTo>
                <a:cubicBezTo>
                  <a:pt x="6491" y="4190"/>
                  <a:pt x="6585" y="4001"/>
                  <a:pt x="6585" y="3781"/>
                </a:cubicBezTo>
                <a:cubicBezTo>
                  <a:pt x="6585" y="3371"/>
                  <a:pt x="6270" y="3119"/>
                  <a:pt x="5892" y="3119"/>
                </a:cubicBezTo>
                <a:cubicBezTo>
                  <a:pt x="5514" y="3119"/>
                  <a:pt x="5230" y="3434"/>
                  <a:pt x="5230" y="3781"/>
                </a:cubicBezTo>
                <a:cubicBezTo>
                  <a:pt x="5230" y="4159"/>
                  <a:pt x="4915" y="4442"/>
                  <a:pt x="4569" y="4442"/>
                </a:cubicBezTo>
                <a:cubicBezTo>
                  <a:pt x="4191" y="4442"/>
                  <a:pt x="3907" y="4127"/>
                  <a:pt x="3907" y="3781"/>
                </a:cubicBezTo>
                <a:cubicBezTo>
                  <a:pt x="3907" y="2647"/>
                  <a:pt x="4821" y="1733"/>
                  <a:pt x="5955" y="1733"/>
                </a:cubicBezTo>
                <a:close/>
                <a:moveTo>
                  <a:pt x="5829" y="8570"/>
                </a:moveTo>
                <a:cubicBezTo>
                  <a:pt x="6176" y="8570"/>
                  <a:pt x="6491" y="8885"/>
                  <a:pt x="6491" y="9263"/>
                </a:cubicBezTo>
                <a:cubicBezTo>
                  <a:pt x="6491" y="9641"/>
                  <a:pt x="6207" y="9924"/>
                  <a:pt x="5829" y="9924"/>
                </a:cubicBezTo>
                <a:cubicBezTo>
                  <a:pt x="5419" y="9924"/>
                  <a:pt x="5167" y="9609"/>
                  <a:pt x="5167" y="9263"/>
                </a:cubicBezTo>
                <a:cubicBezTo>
                  <a:pt x="5167" y="8853"/>
                  <a:pt x="5482" y="8570"/>
                  <a:pt x="5829" y="8570"/>
                </a:cubicBezTo>
                <a:close/>
                <a:moveTo>
                  <a:pt x="5829" y="0"/>
                </a:moveTo>
                <a:cubicBezTo>
                  <a:pt x="2647" y="0"/>
                  <a:pt x="1" y="2615"/>
                  <a:pt x="1" y="5829"/>
                </a:cubicBezTo>
                <a:cubicBezTo>
                  <a:pt x="1" y="9011"/>
                  <a:pt x="2647" y="11657"/>
                  <a:pt x="5829" y="11657"/>
                </a:cubicBezTo>
                <a:cubicBezTo>
                  <a:pt x="9011" y="11657"/>
                  <a:pt x="11657" y="9011"/>
                  <a:pt x="11657" y="5829"/>
                </a:cubicBezTo>
                <a:cubicBezTo>
                  <a:pt x="11657" y="2647"/>
                  <a:pt x="9011" y="0"/>
                  <a:pt x="5829" y="0"/>
                </a:cubicBezTo>
                <a:close/>
              </a:path>
            </a:pathLst>
          </a:custGeom>
          <a:solidFill>
            <a:srgbClr val="5B5E6B">
              <a:alpha val="65000"/>
            </a:srgbClr>
          </a:solidFill>
          <a:ln>
            <a:noFill/>
          </a:ln>
        </p:spPr>
        <p:txBody>
          <a:bodyPr spcFirstLastPara="1" wrap="square" lIns="121900" tIns="121900" rIns="121900" bIns="121900" anchor="ctr" anchorCtr="0">
            <a:noAutofit/>
          </a:bodyPr>
          <a:lstStyle/>
          <a:p>
            <a:endParaRPr sz="2400"/>
          </a:p>
        </p:txBody>
      </p:sp>
    </p:spTree>
    <p:extLst>
      <p:ext uri="{BB962C8B-B14F-4D97-AF65-F5344CB8AC3E}">
        <p14:creationId xmlns:p14="http://schemas.microsoft.com/office/powerpoint/2010/main" val="3873436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Several images of different buildings&#10;&#10;Description automatically generated">
            <a:extLst>
              <a:ext uri="{FF2B5EF4-FFF2-40B4-BE49-F238E27FC236}">
                <a16:creationId xmlns:a16="http://schemas.microsoft.com/office/drawing/2014/main" id="{3DFF5B0B-202C-1D01-409D-DAFCB0A6C964}"/>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3864441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logo on a black background&#10;&#10;Description automatically generated with medium confidence">
            <a:extLst>
              <a:ext uri="{FF2B5EF4-FFF2-40B4-BE49-F238E27FC236}">
                <a16:creationId xmlns:a16="http://schemas.microsoft.com/office/drawing/2014/main" id="{D61FEB44-75B1-B5EE-1D2C-2E81FD1132FD}"/>
              </a:ext>
            </a:extLst>
          </p:cNvPr>
          <p:cNvPicPr>
            <a:picLocks noChangeAspect="1"/>
          </p:cNvPicPr>
          <p:nvPr/>
        </p:nvPicPr>
        <p:blipFill rotWithShape="1">
          <a:blip r:embed="rId3">
            <a:alphaModFix amt="6000"/>
          </a:blip>
          <a:srcRect t="5808" b="12645"/>
          <a:stretch/>
        </p:blipFill>
        <p:spPr>
          <a:xfrm>
            <a:off x="3278477" y="0"/>
            <a:ext cx="9179390" cy="6858000"/>
          </a:xfrm>
          <a:prstGeom prst="rect">
            <a:avLst/>
          </a:prstGeom>
        </p:spPr>
      </p:pic>
      <p:pic>
        <p:nvPicPr>
          <p:cNvPr id="3" name="Picture 2" descr="A picture containing screenshot, black&#10;&#10;Description automatically generated">
            <a:extLst>
              <a:ext uri="{FF2B5EF4-FFF2-40B4-BE49-F238E27FC236}">
                <a16:creationId xmlns:a16="http://schemas.microsoft.com/office/drawing/2014/main" id="{590B307A-49F0-5902-DE87-9A433AF8110E}"/>
              </a:ext>
            </a:extLst>
          </p:cNvPr>
          <p:cNvPicPr>
            <a:picLocks noChangeAspect="1"/>
          </p:cNvPicPr>
          <p:nvPr/>
        </p:nvPicPr>
        <p:blipFill>
          <a:blip r:embed="rId4"/>
          <a:stretch>
            <a:fillRect/>
          </a:stretch>
        </p:blipFill>
        <p:spPr>
          <a:xfrm>
            <a:off x="1660777" y="974332"/>
            <a:ext cx="7558029" cy="1249144"/>
          </a:xfrm>
          <a:prstGeom prst="rect">
            <a:avLst/>
          </a:prstGeom>
        </p:spPr>
      </p:pic>
      <p:pic>
        <p:nvPicPr>
          <p:cNvPr id="8" name="Picture 7" descr="A picture containing astronomical object, celestial event, sky, circle&#10;&#10;Description automatically generated">
            <a:extLst>
              <a:ext uri="{FF2B5EF4-FFF2-40B4-BE49-F238E27FC236}">
                <a16:creationId xmlns:a16="http://schemas.microsoft.com/office/drawing/2014/main" id="{1E209C32-5E72-F39C-9478-E599D3851D4C}"/>
              </a:ext>
            </a:extLst>
          </p:cNvPr>
          <p:cNvPicPr>
            <a:picLocks noChangeAspect="1"/>
          </p:cNvPicPr>
          <p:nvPr/>
        </p:nvPicPr>
        <p:blipFill>
          <a:blip r:embed="rId5">
            <a:duotone>
              <a:schemeClr val="accent5">
                <a:shade val="45000"/>
                <a:satMod val="135000"/>
              </a:schemeClr>
              <a:prstClr val="white"/>
            </a:duotone>
          </a:blip>
          <a:stretch>
            <a:fillRect/>
          </a:stretch>
        </p:blipFill>
        <p:spPr>
          <a:xfrm>
            <a:off x="495300" y="685109"/>
            <a:ext cx="1888110" cy="1925132"/>
          </a:xfrm>
          <a:prstGeom prst="rect">
            <a:avLst/>
          </a:prstGeom>
        </p:spPr>
      </p:pic>
      <p:sp>
        <p:nvSpPr>
          <p:cNvPr id="13" name="Content Placeholder 6">
            <a:extLst>
              <a:ext uri="{FF2B5EF4-FFF2-40B4-BE49-F238E27FC236}">
                <a16:creationId xmlns:a16="http://schemas.microsoft.com/office/drawing/2014/main" id="{C837F544-B67D-AE40-2A82-9C23ADD82040}"/>
              </a:ext>
            </a:extLst>
          </p:cNvPr>
          <p:cNvSpPr txBox="1">
            <a:spLocks/>
          </p:cNvSpPr>
          <p:nvPr/>
        </p:nvSpPr>
        <p:spPr>
          <a:xfrm>
            <a:off x="2090489" y="1385042"/>
            <a:ext cx="8903576" cy="76273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Franklin Gothic Medium Cond" panose="020B06060304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Franklin Gothic Medium Cond" panose="020B06060304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Franklin Gothic Medium Cond" panose="020B06060304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6713" indent="0">
              <a:lnSpc>
                <a:spcPts val="4920"/>
              </a:lnSpc>
              <a:spcBef>
                <a:spcPts val="5200"/>
              </a:spcBef>
              <a:buClr>
                <a:srgbClr val="0070C0"/>
              </a:buClr>
              <a:buNone/>
            </a:pPr>
            <a:r>
              <a:rPr lang="en-US" sz="6000" b="1" dirty="0">
                <a:solidFill>
                  <a:srgbClr val="5B5E6B"/>
                </a:solidFill>
                <a:latin typeface="Franklin Gothic Heavy" panose="020B0603020102020204" pitchFamily="34" charset="0"/>
              </a:rPr>
              <a:t>WSC 2023</a:t>
            </a:r>
          </a:p>
        </p:txBody>
      </p:sp>
      <p:sp>
        <p:nvSpPr>
          <p:cNvPr id="4" name="TextBox 3">
            <a:extLst>
              <a:ext uri="{FF2B5EF4-FFF2-40B4-BE49-F238E27FC236}">
                <a16:creationId xmlns:a16="http://schemas.microsoft.com/office/drawing/2014/main" id="{DC8FCE59-CC5E-BD54-2B72-427C57C44441}"/>
              </a:ext>
            </a:extLst>
          </p:cNvPr>
          <p:cNvSpPr txBox="1"/>
          <p:nvPr/>
        </p:nvSpPr>
        <p:spPr>
          <a:xfrm>
            <a:off x="2527300" y="2578882"/>
            <a:ext cx="9009026" cy="1785104"/>
          </a:xfrm>
          <a:prstGeom prst="rect">
            <a:avLst/>
          </a:prstGeom>
          <a:noFill/>
        </p:spPr>
        <p:txBody>
          <a:bodyPr wrap="square" rtlCol="0">
            <a:spAutoFit/>
          </a:bodyPr>
          <a:lstStyle/>
          <a:p>
            <a:pPr>
              <a:spcBef>
                <a:spcPts val="2400"/>
              </a:spcBef>
            </a:pPr>
            <a:r>
              <a:rPr lang="en-US" sz="5500" dirty="0">
                <a:solidFill>
                  <a:schemeClr val="bg1"/>
                </a:solidFill>
                <a:latin typeface="Franklin Gothic Medium Cond" panose="020B0606030402020204" pitchFamily="34" charset="0"/>
              </a:rPr>
              <a:t>Here are a few of the highlights.</a:t>
            </a:r>
          </a:p>
          <a:p>
            <a:endParaRPr lang="en-US" sz="5500" dirty="0">
              <a:solidFill>
                <a:schemeClr val="bg1"/>
              </a:solidFill>
              <a:latin typeface="Franklin Gothic Medium Cond" panose="020B0606030402020204" pitchFamily="34" charset="0"/>
            </a:endParaRPr>
          </a:p>
        </p:txBody>
      </p:sp>
      <p:pic>
        <p:nvPicPr>
          <p:cNvPr id="6" name="Picture 5" descr="A grey sphere with black lines and dots&#10;&#10;Description automatically generated with low confidence">
            <a:extLst>
              <a:ext uri="{FF2B5EF4-FFF2-40B4-BE49-F238E27FC236}">
                <a16:creationId xmlns:a16="http://schemas.microsoft.com/office/drawing/2014/main" id="{23120AAF-AACB-125C-C64B-63A7904E4954}"/>
              </a:ext>
            </a:extLst>
          </p:cNvPr>
          <p:cNvPicPr>
            <a:picLocks noChangeAspect="1"/>
          </p:cNvPicPr>
          <p:nvPr/>
        </p:nvPicPr>
        <p:blipFill>
          <a:blip r:embed="rId6">
            <a:alphaModFix amt="65000"/>
          </a:blip>
          <a:stretch>
            <a:fillRect/>
          </a:stretch>
        </p:blipFill>
        <p:spPr>
          <a:xfrm>
            <a:off x="877555" y="1102999"/>
            <a:ext cx="1044778" cy="1044778"/>
          </a:xfrm>
          <a:prstGeom prst="rect">
            <a:avLst/>
          </a:prstGeom>
        </p:spPr>
      </p:pic>
      <p:pic>
        <p:nvPicPr>
          <p:cNvPr id="5" name="Picture 4">
            <a:extLst>
              <a:ext uri="{FF2B5EF4-FFF2-40B4-BE49-F238E27FC236}">
                <a16:creationId xmlns:a16="http://schemas.microsoft.com/office/drawing/2014/main" id="{F9F4BB9A-07B2-81EA-FABF-7336294DCDDA}"/>
              </a:ext>
            </a:extLst>
          </p:cNvPr>
          <p:cNvPicPr>
            <a:picLocks noChangeAspect="1"/>
          </p:cNvPicPr>
          <p:nvPr/>
        </p:nvPicPr>
        <p:blipFill>
          <a:blip r:embed="rId7"/>
          <a:stretch>
            <a:fillRect/>
          </a:stretch>
        </p:blipFill>
        <p:spPr>
          <a:xfrm>
            <a:off x="1660777" y="3619117"/>
            <a:ext cx="9887412" cy="2868491"/>
          </a:xfrm>
          <a:prstGeom prst="rect">
            <a:avLst/>
          </a:prstGeom>
        </p:spPr>
      </p:pic>
    </p:spTree>
    <p:extLst>
      <p:ext uri="{BB962C8B-B14F-4D97-AF65-F5344CB8AC3E}">
        <p14:creationId xmlns:p14="http://schemas.microsoft.com/office/powerpoint/2010/main" val="17536428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CDDBC"/>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A5011A-76CA-CB95-4232-9845DACDD46C}"/>
              </a:ext>
            </a:extLst>
          </p:cNvPr>
          <p:cNvSpPr/>
          <p:nvPr/>
        </p:nvSpPr>
        <p:spPr>
          <a:xfrm>
            <a:off x="0" y="0"/>
            <a:ext cx="12192000" cy="6858000"/>
          </a:xfrm>
          <a:prstGeom prst="rect">
            <a:avLst/>
          </a:prstGeom>
          <a:solidFill>
            <a:schemeClr val="accent1">
              <a:lumMod val="40000"/>
              <a:lumOff val="60000"/>
              <a:alpha val="740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110235AF-CA4F-54C4-93FF-D86533B209F6}"/>
              </a:ext>
            </a:extLst>
          </p:cNvPr>
          <p:cNvSpPr txBox="1"/>
          <p:nvPr/>
        </p:nvSpPr>
        <p:spPr>
          <a:xfrm>
            <a:off x="127588" y="200504"/>
            <a:ext cx="6719525" cy="6740307"/>
          </a:xfrm>
          <a:prstGeom prst="rect">
            <a:avLst/>
          </a:prstGeom>
          <a:noFill/>
        </p:spPr>
        <p:txBody>
          <a:bodyPr wrap="square" rtlCol="0">
            <a:spAutoFit/>
          </a:bodyPr>
          <a:lstStyle/>
          <a:p>
            <a:r>
              <a:rPr lang="en-US" sz="4000" b="1" dirty="0">
                <a:latin typeface="Franklin Gothic Demi Cond" panose="020B0603020102020204" pitchFamily="34" charset="0"/>
              </a:rPr>
              <a:t>There were 139 voting members participating at WSC 2023:</a:t>
            </a:r>
          </a:p>
          <a:p>
            <a:pPr marL="297180" indent="-205740">
              <a:buFont typeface="Arial" panose="020B0604020202020204" pitchFamily="34" charset="0"/>
              <a:buChar char="•"/>
            </a:pPr>
            <a:r>
              <a:rPr lang="en-US" sz="3200" dirty="0">
                <a:latin typeface="Franklin Gothic Medium Cond" panose="020B0606030402020204" pitchFamily="34" charset="0"/>
              </a:rPr>
              <a:t>126 delegates</a:t>
            </a:r>
            <a:br>
              <a:rPr lang="en-US" sz="3200" dirty="0">
                <a:latin typeface="Franklin Gothic Medium Cond" panose="020B0606030402020204" pitchFamily="34" charset="0"/>
              </a:rPr>
            </a:br>
            <a:r>
              <a:rPr lang="en-US" sz="2800" dirty="0">
                <a:solidFill>
                  <a:srgbClr val="5B5E6B"/>
                </a:solidFill>
                <a:latin typeface="Franklin Gothic Medium Cond" panose="020B0606030402020204" pitchFamily="34" charset="0"/>
              </a:rPr>
              <a:t>(120 RDs, 6 ZDs)</a:t>
            </a:r>
          </a:p>
          <a:p>
            <a:pPr marL="297180" indent="-205740">
              <a:buFont typeface="Arial" panose="020B0604020202020204" pitchFamily="34" charset="0"/>
              <a:buChar char="•"/>
            </a:pPr>
            <a:r>
              <a:rPr lang="en-US" sz="3200" dirty="0">
                <a:latin typeface="Franklin Gothic Medium Cond" panose="020B0606030402020204" pitchFamily="34" charset="0"/>
              </a:rPr>
              <a:t>13 World Board members</a:t>
            </a:r>
          </a:p>
          <a:p>
            <a:endParaRPr lang="en-US" sz="3600" dirty="0">
              <a:solidFill>
                <a:srgbClr val="0070C0"/>
              </a:solidFill>
              <a:latin typeface="Franklin Gothic Medium Cond" panose="020B0606030402020204" pitchFamily="34" charset="0"/>
            </a:endParaRPr>
          </a:p>
          <a:p>
            <a:r>
              <a:rPr lang="en-US" sz="3200" dirty="0">
                <a:solidFill>
                  <a:srgbClr val="0070C0"/>
                </a:solidFill>
                <a:latin typeface="Franklin Gothic Medium Cond" panose="020B0606030402020204" pitchFamily="34" charset="0"/>
              </a:rPr>
              <a:t>There were also: </a:t>
            </a:r>
          </a:p>
          <a:p>
            <a:pPr marL="297180" indent="-205740">
              <a:buFont typeface="Arial" panose="020B0604020202020204" pitchFamily="34" charset="0"/>
              <a:buChar char="•"/>
            </a:pPr>
            <a:r>
              <a:rPr lang="en-US" sz="3200" dirty="0">
                <a:solidFill>
                  <a:srgbClr val="0070C0"/>
                </a:solidFill>
                <a:latin typeface="Franklin Gothic Medium Cond" panose="020B0606030402020204" pitchFamily="34" charset="0"/>
              </a:rPr>
              <a:t>103 alternate delegates</a:t>
            </a:r>
          </a:p>
          <a:p>
            <a:pPr marL="297180" indent="-205740">
              <a:buFont typeface="Arial" panose="020B0604020202020204" pitchFamily="34" charset="0"/>
              <a:buChar char="•"/>
            </a:pPr>
            <a:r>
              <a:rPr lang="en-US" sz="3200" dirty="0">
                <a:solidFill>
                  <a:srgbClr val="0070C0"/>
                </a:solidFill>
                <a:latin typeface="Franklin Gothic Medium Cond" panose="020B0606030402020204" pitchFamily="34" charset="0"/>
              </a:rPr>
              <a:t>4 HRP members</a:t>
            </a:r>
          </a:p>
          <a:p>
            <a:pPr marL="297180" indent="-205740">
              <a:buFont typeface="Arial" panose="020B0604020202020204" pitchFamily="34" charset="0"/>
              <a:buChar char="•"/>
            </a:pPr>
            <a:r>
              <a:rPr lang="en-US" sz="3200" dirty="0">
                <a:solidFill>
                  <a:srgbClr val="0070C0"/>
                </a:solidFill>
                <a:latin typeface="Franklin Gothic Medium Cond" panose="020B0606030402020204" pitchFamily="34" charset="0"/>
              </a:rPr>
              <a:t>2 cofacilitators</a:t>
            </a:r>
          </a:p>
          <a:p>
            <a:pPr marL="297180" indent="-205740">
              <a:buFont typeface="Arial" panose="020B0604020202020204" pitchFamily="34" charset="0"/>
              <a:buChar char="•"/>
            </a:pPr>
            <a:r>
              <a:rPr lang="en-US" sz="3200" dirty="0">
                <a:solidFill>
                  <a:srgbClr val="0070C0"/>
                </a:solidFill>
                <a:latin typeface="Franklin Gothic Medium Cond" panose="020B0606030402020204" pitchFamily="34" charset="0"/>
              </a:rPr>
              <a:t>5 in-person translators </a:t>
            </a:r>
          </a:p>
          <a:p>
            <a:pPr marL="297180" indent="-205740">
              <a:buFont typeface="Arial" panose="020B0604020202020204" pitchFamily="34" charset="0"/>
              <a:buChar char="•"/>
            </a:pPr>
            <a:r>
              <a:rPr lang="en-US" sz="3200" dirty="0">
                <a:solidFill>
                  <a:srgbClr val="0070C0"/>
                </a:solidFill>
                <a:latin typeface="Franklin Gothic Medium Cond" panose="020B0606030402020204" pitchFamily="34" charset="0"/>
              </a:rPr>
              <a:t>additional virtual </a:t>
            </a:r>
            <a:br>
              <a:rPr lang="en-US" sz="3200" dirty="0">
                <a:solidFill>
                  <a:srgbClr val="0070C0"/>
                </a:solidFill>
                <a:latin typeface="Franklin Gothic Medium Cond" panose="020B0606030402020204" pitchFamily="34" charset="0"/>
              </a:rPr>
            </a:br>
            <a:r>
              <a:rPr lang="en-US" sz="3200" dirty="0">
                <a:solidFill>
                  <a:srgbClr val="0070C0"/>
                </a:solidFill>
                <a:latin typeface="Franklin Gothic Medium Cond" panose="020B0606030402020204" pitchFamily="34" charset="0"/>
              </a:rPr>
              <a:t>translations</a:t>
            </a:r>
          </a:p>
        </p:txBody>
      </p:sp>
      <p:sp>
        <p:nvSpPr>
          <p:cNvPr id="17" name="TextBox 16">
            <a:extLst>
              <a:ext uri="{FF2B5EF4-FFF2-40B4-BE49-F238E27FC236}">
                <a16:creationId xmlns:a16="http://schemas.microsoft.com/office/drawing/2014/main" id="{CDF9F299-230C-24C5-AEE7-93D0EE3790CA}"/>
              </a:ext>
            </a:extLst>
          </p:cNvPr>
          <p:cNvSpPr txBox="1"/>
          <p:nvPr/>
        </p:nvSpPr>
        <p:spPr>
          <a:xfrm>
            <a:off x="6559826" y="518141"/>
            <a:ext cx="5679639" cy="954107"/>
          </a:xfrm>
          <a:prstGeom prst="rect">
            <a:avLst/>
          </a:prstGeom>
          <a:noFill/>
        </p:spPr>
        <p:txBody>
          <a:bodyPr wrap="square" rtlCol="0">
            <a:spAutoFit/>
          </a:bodyPr>
          <a:lstStyle/>
          <a:p>
            <a:pPr algn="ctr"/>
            <a:r>
              <a:rPr lang="en-US" sz="2800" b="1" i="1" dirty="0">
                <a:solidFill>
                  <a:schemeClr val="bg1"/>
                </a:solidFill>
                <a:latin typeface="Franklin Gothic Medium Cond" panose="020B0606030402020204" pitchFamily="34" charset="0"/>
              </a:rPr>
              <a:t>There were 179 men and 63 women among delegates, alternates, and WB.</a:t>
            </a:r>
            <a:endParaRPr lang="en-US" sz="2800" b="1" i="1" dirty="0">
              <a:solidFill>
                <a:schemeClr val="bg1"/>
              </a:solidFill>
            </a:endParaRPr>
          </a:p>
        </p:txBody>
      </p:sp>
      <p:pic>
        <p:nvPicPr>
          <p:cNvPr id="4" name="Picture 3">
            <a:extLst>
              <a:ext uri="{FF2B5EF4-FFF2-40B4-BE49-F238E27FC236}">
                <a16:creationId xmlns:a16="http://schemas.microsoft.com/office/drawing/2014/main" id="{CB6CB18B-736F-0C92-DB55-7B1356B6E7E4}"/>
              </a:ext>
            </a:extLst>
          </p:cNvPr>
          <p:cNvPicPr>
            <a:picLocks noChangeAspect="1"/>
          </p:cNvPicPr>
          <p:nvPr/>
        </p:nvPicPr>
        <p:blipFill>
          <a:blip r:embed="rId3"/>
          <a:stretch>
            <a:fillRect/>
          </a:stretch>
        </p:blipFill>
        <p:spPr>
          <a:xfrm>
            <a:off x="4419600" y="1651000"/>
            <a:ext cx="7772400" cy="5207000"/>
          </a:xfrm>
          <a:prstGeom prst="rect">
            <a:avLst/>
          </a:prstGeom>
        </p:spPr>
      </p:pic>
    </p:spTree>
    <p:extLst>
      <p:ext uri="{BB962C8B-B14F-4D97-AF65-F5344CB8AC3E}">
        <p14:creationId xmlns:p14="http://schemas.microsoft.com/office/powerpoint/2010/main" val="38354301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5695</TotalTime>
  <Words>7578</Words>
  <Application>Microsoft Office PowerPoint</Application>
  <PresentationFormat>Widescreen</PresentationFormat>
  <Paragraphs>554</Paragraphs>
  <Slides>60</Slides>
  <Notes>60</Notes>
  <HiddenSlides>0</HiddenSlides>
  <MMClips>0</MMClips>
  <ScaleCrop>false</ScaleCrop>
  <HeadingPairs>
    <vt:vector size="6" baseType="variant">
      <vt:variant>
        <vt:lpstr>Fonts Used</vt:lpstr>
      </vt:variant>
      <vt:variant>
        <vt:i4>21</vt:i4>
      </vt:variant>
      <vt:variant>
        <vt:lpstr>Theme</vt:lpstr>
      </vt:variant>
      <vt:variant>
        <vt:i4>1</vt:i4>
      </vt:variant>
      <vt:variant>
        <vt:lpstr>Slide Titles</vt:lpstr>
      </vt:variant>
      <vt:variant>
        <vt:i4>60</vt:i4>
      </vt:variant>
    </vt:vector>
  </HeadingPairs>
  <TitlesOfParts>
    <vt:vector size="82" baseType="lpstr">
      <vt:lpstr>Yu Gothic UI Light</vt:lpstr>
      <vt:lpstr>Adobe Devanagari</vt:lpstr>
      <vt:lpstr>Adobe Gothic Std B</vt:lpstr>
      <vt:lpstr>Agenda Bold</vt:lpstr>
      <vt:lpstr>Agenda BoldCondensed</vt:lpstr>
      <vt:lpstr>Agenda SemiboldCondensed</vt:lpstr>
      <vt:lpstr>Aptos</vt:lpstr>
      <vt:lpstr>Arial</vt:lpstr>
      <vt:lpstr>Calibri</vt:lpstr>
      <vt:lpstr>Cambria Math</vt:lpstr>
      <vt:lpstr>Franklin Gothic Demi</vt:lpstr>
      <vt:lpstr>Franklin Gothic Demi Cond</vt:lpstr>
      <vt:lpstr>Franklin Gothic Heavy</vt:lpstr>
      <vt:lpstr>Franklin Gothic Medium</vt:lpstr>
      <vt:lpstr>Franklin Gothic Medium Cond</vt:lpstr>
      <vt:lpstr>Roboto</vt:lpstr>
      <vt:lpstr>Segoe UI Semibold</vt:lpstr>
      <vt:lpstr>Symbol</vt:lpstr>
      <vt:lpstr>Times New Roman</vt:lpstr>
      <vt:lpstr>Wingdings</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Stacy Fowler</dc:creator>
  <cp:lastModifiedBy>Stacy Fowler</cp:lastModifiedBy>
  <cp:revision>115</cp:revision>
  <cp:lastPrinted>2024-03-27T20:29:35Z</cp:lastPrinted>
  <dcterms:created xsi:type="dcterms:W3CDTF">2023-06-05T14:42:42Z</dcterms:created>
  <dcterms:modified xsi:type="dcterms:W3CDTF">2024-09-26T15:17:54Z</dcterms:modified>
</cp:coreProperties>
</file>