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70" r:id="rId4"/>
    <p:sldId id="261" r:id="rId5"/>
    <p:sldId id="279" r:id="rId6"/>
    <p:sldId id="280" r:id="rId7"/>
    <p:sldId id="281" r:id="rId8"/>
    <p:sldId id="282" r:id="rId9"/>
    <p:sldId id="263" r:id="rId10"/>
    <p:sldId id="265" r:id="rId11"/>
    <p:sldId id="264" r:id="rId12"/>
    <p:sldId id="284" r:id="rId13"/>
    <p:sldId id="258" r:id="rId14"/>
    <p:sldId id="272" r:id="rId15"/>
    <p:sldId id="278" r:id="rId16"/>
    <p:sldId id="28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EAEE"/>
    <a:srgbClr val="CC17FF"/>
    <a:srgbClr val="AD0AFF"/>
    <a:srgbClr val="156475"/>
    <a:srgbClr val="0000FF"/>
    <a:srgbClr val="5CBFC6"/>
    <a:srgbClr val="4340FF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00"/>
    <p:restoredTop sz="96405"/>
  </p:normalViewPr>
  <p:slideViewPr>
    <p:cSldViewPr snapToGrid="0">
      <p:cViewPr varScale="1">
        <p:scale>
          <a:sx n="93" d="100"/>
          <a:sy n="93" d="100"/>
        </p:scale>
        <p:origin x="102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4" d="100"/>
          <a:sy n="114" d="100"/>
        </p:scale>
        <p:origin x="3736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CC4C0-D3D4-6D4E-B81A-08537E84F7E3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E43121-E5FA-F643-907C-15F4D1271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423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phone&#10;&#10;Description automatically generated">
            <a:extLst>
              <a:ext uri="{FF2B5EF4-FFF2-40B4-BE49-F238E27FC236}">
                <a16:creationId xmlns:a16="http://schemas.microsoft.com/office/drawing/2014/main" id="{6A646DBF-1AA7-4928-32F1-1498EF0A6D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151" b="28634"/>
          <a:stretch/>
        </p:blipFill>
        <p:spPr>
          <a:xfrm>
            <a:off x="-17418" y="-40217"/>
            <a:ext cx="3762104" cy="691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39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dots&#10;&#10;Description automatically generated">
            <a:extLst>
              <a:ext uri="{FF2B5EF4-FFF2-40B4-BE49-F238E27FC236}">
                <a16:creationId xmlns:a16="http://schemas.microsoft.com/office/drawing/2014/main" id="{725F2C6A-6D59-777A-D07E-3A39B02B8B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690471"/>
            <a:ext cx="12192000" cy="316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81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dots and lines&#10;&#10;Description automatically generated">
            <a:extLst>
              <a:ext uri="{FF2B5EF4-FFF2-40B4-BE49-F238E27FC236}">
                <a16:creationId xmlns:a16="http://schemas.microsoft.com/office/drawing/2014/main" id="{3F260344-2DC4-85D4-89FE-DC14AF3444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960" y="-16773"/>
            <a:ext cx="12288402" cy="689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81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6572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5CBF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485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377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45790D-A3CF-B030-5E54-EE368C2539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6F910B-DAF6-3845-B38A-F76974E33DB1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E21043-0E13-A7DE-B56F-F0D5FEF9D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2145B9-D1AF-BF8B-27FE-E5FC53BC8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1B4DF-9197-994F-B00F-317BD95BE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6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79C6B5-61F8-EDF7-AB39-B5D1C1A7B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7D9A3F-C63E-7758-9CD8-5BCEB7E04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4324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61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 Narrow" panose="020B0604020202020204" pitchFamily="34" charset="0"/>
          <a:ea typeface="+mj-ea"/>
          <a:cs typeface="Arial Narrow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DEBE33B8-A9E2-14E8-E2D9-8CEA9D513E7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183934" y="5013328"/>
            <a:ext cx="7827091" cy="1045029"/>
          </a:xfrm>
        </p:spPr>
        <p:txBody>
          <a:bodyPr>
            <a:no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800" b="1" dirty="0">
                <a:solidFill>
                  <a:srgbClr val="156475">
                    <a:alpha val="80000"/>
                  </a:srgb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 September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2C7E79-F7A9-E080-29F3-F2EA5A6402AF}"/>
              </a:ext>
            </a:extLst>
          </p:cNvPr>
          <p:cNvSpPr txBox="1"/>
          <p:nvPr/>
        </p:nvSpPr>
        <p:spPr>
          <a:xfrm>
            <a:off x="4183933" y="5930537"/>
            <a:ext cx="7827092" cy="97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rgbClr val="156475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 webinar brought to you by </a:t>
            </a:r>
            <a:br>
              <a:rPr lang="en-US" sz="2800" dirty="0">
                <a:solidFill>
                  <a:srgbClr val="156475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2800" dirty="0">
                <a:solidFill>
                  <a:srgbClr val="156475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Narcotics Anonymous World Services, Inc.</a:t>
            </a:r>
          </a:p>
        </p:txBody>
      </p:sp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19605C71-1B09-20FA-15DB-F6B303987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404" y="420874"/>
            <a:ext cx="35433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69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uilding with a sign on the side&#10;&#10;Description automatically generated">
            <a:extLst>
              <a:ext uri="{FF2B5EF4-FFF2-40B4-BE49-F238E27FC236}">
                <a16:creationId xmlns:a16="http://schemas.microsoft.com/office/drawing/2014/main" id="{3DA4BAD3-D20E-777B-53DC-8EE1851A9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646" y="1333500"/>
            <a:ext cx="5312449" cy="5334000"/>
          </a:xfrm>
          <a:prstGeom prst="rect">
            <a:avLst/>
          </a:prstGeom>
        </p:spPr>
      </p:pic>
      <p:pic>
        <p:nvPicPr>
          <p:cNvPr id="6" name="Picture 5" descr="A silver and black logo&#10;&#10;Description automatically generated">
            <a:extLst>
              <a:ext uri="{FF2B5EF4-FFF2-40B4-BE49-F238E27FC236}">
                <a16:creationId xmlns:a16="http://schemas.microsoft.com/office/drawing/2014/main" id="{DBA4435C-6F49-DACC-36D3-5326ADBE5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250"/>
            <a:ext cx="6732868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01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0F31F8-595C-2F3F-BEA8-4812FD902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4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45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6915E6-209A-9AE3-8F98-15DCCDE8C21C}"/>
              </a:ext>
            </a:extLst>
          </p:cNvPr>
          <p:cNvSpPr/>
          <p:nvPr/>
        </p:nvSpPr>
        <p:spPr>
          <a:xfrm>
            <a:off x="296477" y="286917"/>
            <a:ext cx="11551394" cy="6344681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825A49B-C933-D607-811C-803C304358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557"/>
          <a:stretch/>
        </p:blipFill>
        <p:spPr>
          <a:xfrm>
            <a:off x="8598192" y="3264061"/>
            <a:ext cx="3670300" cy="3414917"/>
          </a:xfrm>
          <a:prstGeom prst="rect">
            <a:avLst/>
          </a:prstGeom>
          <a:ln w="12700">
            <a:solidFill>
              <a:srgbClr val="FFC00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C550CF-27C0-31EA-B4E4-1DFC0F39B48A}"/>
              </a:ext>
            </a:extLst>
          </p:cNvPr>
          <p:cNvSpPr txBox="1"/>
          <p:nvPr/>
        </p:nvSpPr>
        <p:spPr>
          <a:xfrm>
            <a:off x="561194" y="275545"/>
            <a:ext cx="11069612" cy="4467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Select a language</a:t>
            </a:r>
          </a:p>
          <a:p>
            <a:pPr>
              <a:spcBef>
                <a:spcPts val="1000"/>
              </a:spcBef>
            </a:pPr>
            <a:r>
              <a:rPr lang="en-US" sz="48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Select </a:t>
            </a:r>
            <a:r>
              <a:rPr lang="en-US" sz="4800" u="sng" dirty="0">
                <a:solidFill>
                  <a:srgbClr val="5CBFC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English</a:t>
            </a:r>
            <a:r>
              <a:rPr lang="en-US" sz="48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or one of the translation channels:</a:t>
            </a:r>
          </a:p>
          <a:p>
            <a:pPr algn="ctr">
              <a:spcBef>
                <a:spcPts val="800"/>
              </a:spcBef>
            </a:pPr>
            <a:r>
              <a:rPr lang="en-US" sz="4800" dirty="0">
                <a:ln w="0">
                  <a:noFill/>
                </a:ln>
                <a:solidFill>
                  <a:srgbClr val="5CBFC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Arabic     Farsi     Hebrew     Portuguese </a:t>
            </a:r>
            <a:br>
              <a:rPr lang="en-US" sz="4800" dirty="0">
                <a:ln w="0">
                  <a:noFill/>
                </a:ln>
                <a:solidFill>
                  <a:srgbClr val="5CBFC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4800" dirty="0">
                <a:ln w="0">
                  <a:noFill/>
                </a:ln>
                <a:solidFill>
                  <a:srgbClr val="5CBFC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Russian     Spanish</a:t>
            </a:r>
          </a:p>
          <a:p>
            <a:pPr lvl="2">
              <a:spcBef>
                <a:spcPts val="1600"/>
              </a:spcBef>
            </a:pPr>
            <a:endParaRPr lang="en-US" sz="4800" dirty="0">
              <a:ln w="0">
                <a:noFill/>
              </a:ln>
              <a:solidFill>
                <a:srgbClr val="8803B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C66CB8-D2CA-D1CF-67C0-03A61CB3C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539" y="5036885"/>
            <a:ext cx="2389707" cy="1515424"/>
          </a:xfrm>
          <a:prstGeom prst="rect">
            <a:avLst/>
          </a:prstGeom>
          <a:ln w="15875">
            <a:solidFill>
              <a:srgbClr val="FFC00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3ED4355-19F3-3E75-CADD-FBD8A74B1BB5}"/>
              </a:ext>
            </a:extLst>
          </p:cNvPr>
          <p:cNvSpPr txBox="1"/>
          <p:nvPr/>
        </p:nvSpPr>
        <p:spPr>
          <a:xfrm>
            <a:off x="540774" y="5173503"/>
            <a:ext cx="1918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Find at bottom of screen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C10ACC-6EBC-6922-F477-8DF162E72CBA}"/>
              </a:ext>
            </a:extLst>
          </p:cNvPr>
          <p:cNvSpPr txBox="1"/>
          <p:nvPr/>
        </p:nvSpPr>
        <p:spPr>
          <a:xfrm>
            <a:off x="6171092" y="5518173"/>
            <a:ext cx="2197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Choose a language</a:t>
            </a:r>
          </a:p>
        </p:txBody>
      </p:sp>
      <p:sp>
        <p:nvSpPr>
          <p:cNvPr id="15" name="U-Turn Arrow 14">
            <a:extLst>
              <a:ext uri="{FF2B5EF4-FFF2-40B4-BE49-F238E27FC236}">
                <a16:creationId xmlns:a16="http://schemas.microsoft.com/office/drawing/2014/main" id="{234BFADE-95C5-AEB4-2E0E-0500A2EF3DA3}"/>
              </a:ext>
            </a:extLst>
          </p:cNvPr>
          <p:cNvSpPr/>
          <p:nvPr/>
        </p:nvSpPr>
        <p:spPr>
          <a:xfrm>
            <a:off x="1608470" y="4460222"/>
            <a:ext cx="1713053" cy="705024"/>
          </a:xfrm>
          <a:prstGeom prst="utur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>
                  <a:alpha val="0"/>
                </a:srgbClr>
              </a:solidFill>
            </a:endParaRPr>
          </a:p>
        </p:txBody>
      </p:sp>
      <p:sp>
        <p:nvSpPr>
          <p:cNvPr id="16" name="Bent Arrow 15">
            <a:extLst>
              <a:ext uri="{FF2B5EF4-FFF2-40B4-BE49-F238E27FC236}">
                <a16:creationId xmlns:a16="http://schemas.microsoft.com/office/drawing/2014/main" id="{35C01685-1397-B1EC-CD03-A96CF2A83354}"/>
              </a:ext>
            </a:extLst>
          </p:cNvPr>
          <p:cNvSpPr/>
          <p:nvPr/>
        </p:nvSpPr>
        <p:spPr>
          <a:xfrm>
            <a:off x="7541756" y="4755786"/>
            <a:ext cx="1017445" cy="774474"/>
          </a:xfrm>
          <a:prstGeom prst="ben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BB5970-2756-60A7-79F3-AC3AF6F256EB}"/>
              </a:ext>
            </a:extLst>
          </p:cNvPr>
          <p:cNvSpPr/>
          <p:nvPr/>
        </p:nvSpPr>
        <p:spPr>
          <a:xfrm>
            <a:off x="8868401" y="4213185"/>
            <a:ext cx="1377491" cy="1886673"/>
          </a:xfrm>
          <a:prstGeom prst="rect">
            <a:avLst/>
          </a:prstGeom>
          <a:solidFill>
            <a:srgbClr val="201C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400"/>
              </a:spcAft>
            </a:pPr>
            <a:r>
              <a:rPr lang="en-US" sz="1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Helvetica" pitchFamily="2" charset="0"/>
              </a:rPr>
              <a:t>English</a:t>
            </a:r>
          </a:p>
          <a:p>
            <a:pPr>
              <a:spcAft>
                <a:spcPts val="400"/>
              </a:spcAft>
            </a:pPr>
            <a:r>
              <a:rPr lang="en-US" sz="1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Helvetica" pitchFamily="2" charset="0"/>
              </a:rPr>
              <a:t>Arabic</a:t>
            </a:r>
          </a:p>
          <a:p>
            <a:pPr>
              <a:spcAft>
                <a:spcPts val="400"/>
              </a:spcAft>
            </a:pPr>
            <a:r>
              <a:rPr lang="en-US" sz="1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Helvetica" pitchFamily="2" charset="0"/>
              </a:rPr>
              <a:t>Farsi</a:t>
            </a:r>
          </a:p>
          <a:p>
            <a:pPr>
              <a:spcAft>
                <a:spcPts val="400"/>
              </a:spcAft>
            </a:pPr>
            <a:r>
              <a:rPr lang="en-US" sz="1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Helvetica" pitchFamily="2" charset="0"/>
              </a:rPr>
              <a:t>Hebrew</a:t>
            </a:r>
          </a:p>
          <a:p>
            <a:pPr>
              <a:spcAft>
                <a:spcPts val="400"/>
              </a:spcAft>
            </a:pPr>
            <a:r>
              <a:rPr lang="en-US" sz="1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Helvetica" pitchFamily="2" charset="0"/>
              </a:rPr>
              <a:t>Portuguese</a:t>
            </a:r>
          </a:p>
          <a:p>
            <a:pPr>
              <a:spcAft>
                <a:spcPts val="400"/>
              </a:spcAft>
            </a:pPr>
            <a:r>
              <a:rPr lang="en-US" sz="1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Helvetica" pitchFamily="2" charset="0"/>
              </a:rPr>
              <a:t>Russian</a:t>
            </a:r>
          </a:p>
          <a:p>
            <a:pPr>
              <a:spcAft>
                <a:spcPts val="400"/>
              </a:spcAft>
            </a:pPr>
            <a:r>
              <a:rPr lang="en-US" sz="1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Helvetica" pitchFamily="2" charset="0"/>
              </a:rPr>
              <a:t>Spanish</a:t>
            </a:r>
          </a:p>
        </p:txBody>
      </p:sp>
    </p:spTree>
    <p:extLst>
      <p:ext uri="{BB962C8B-B14F-4D97-AF65-F5344CB8AC3E}">
        <p14:creationId xmlns:p14="http://schemas.microsoft.com/office/powerpoint/2010/main" val="2287935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EF45A8-A012-063F-9F16-9356849C373B}"/>
              </a:ext>
            </a:extLst>
          </p:cNvPr>
          <p:cNvSpPr txBox="1"/>
          <p:nvPr/>
        </p:nvSpPr>
        <p:spPr>
          <a:xfrm>
            <a:off x="2030818" y="376122"/>
            <a:ext cx="8335925" cy="6051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7200" b="1" dirty="0">
                <a:ln w="12700">
                  <a:noFill/>
                </a:ln>
                <a:solidFill>
                  <a:srgbClr val="5CBFC6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Today’s panelists</a:t>
            </a:r>
          </a:p>
          <a:p>
            <a:pPr>
              <a:lnSpc>
                <a:spcPts val="4780"/>
              </a:lnSpc>
              <a:spcBef>
                <a:spcPts val="1200"/>
              </a:spcBef>
              <a:buClr>
                <a:srgbClr val="8803B0"/>
              </a:buClr>
            </a:pPr>
            <a:r>
              <a:rPr lang="en-US" sz="5500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Mark – Pennsylvania </a:t>
            </a:r>
          </a:p>
          <a:p>
            <a:pPr>
              <a:lnSpc>
                <a:spcPts val="4780"/>
              </a:lnSpc>
              <a:spcBef>
                <a:spcPts val="1200"/>
              </a:spcBef>
              <a:buClr>
                <a:srgbClr val="8803B0"/>
              </a:buClr>
            </a:pPr>
            <a:r>
              <a:rPr lang="en-US" sz="5500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Tala – Iran </a:t>
            </a:r>
          </a:p>
          <a:p>
            <a:pPr>
              <a:lnSpc>
                <a:spcPts val="4780"/>
              </a:lnSpc>
              <a:spcBef>
                <a:spcPts val="1200"/>
              </a:spcBef>
              <a:buClr>
                <a:srgbClr val="8803B0"/>
              </a:buClr>
            </a:pPr>
            <a:r>
              <a:rPr lang="en-US" sz="5500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Shane – Northern California</a:t>
            </a:r>
          </a:p>
          <a:p>
            <a:pPr>
              <a:lnSpc>
                <a:spcPts val="4780"/>
              </a:lnSpc>
              <a:spcBef>
                <a:spcPts val="1200"/>
              </a:spcBef>
              <a:buClr>
                <a:srgbClr val="8803B0"/>
              </a:buClr>
            </a:pPr>
            <a:r>
              <a:rPr lang="en-US" sz="5500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Allison – UK </a:t>
            </a:r>
          </a:p>
          <a:p>
            <a:pPr>
              <a:lnSpc>
                <a:spcPts val="4780"/>
              </a:lnSpc>
              <a:spcBef>
                <a:spcPts val="1200"/>
              </a:spcBef>
              <a:buClr>
                <a:srgbClr val="8803B0"/>
              </a:buClr>
            </a:pPr>
            <a:r>
              <a:rPr lang="en-US" sz="5500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Karen – Brazil </a:t>
            </a:r>
          </a:p>
          <a:p>
            <a:pPr>
              <a:lnSpc>
                <a:spcPts val="4780"/>
              </a:lnSpc>
              <a:spcBef>
                <a:spcPts val="1200"/>
              </a:spcBef>
              <a:buClr>
                <a:srgbClr val="8803B0"/>
              </a:buClr>
            </a:pPr>
            <a:r>
              <a:rPr lang="en-US" sz="5500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Sean – Rhode Island</a:t>
            </a:r>
          </a:p>
        </p:txBody>
      </p:sp>
    </p:spTree>
    <p:extLst>
      <p:ext uri="{BB962C8B-B14F-4D97-AF65-F5344CB8AC3E}">
        <p14:creationId xmlns:p14="http://schemas.microsoft.com/office/powerpoint/2010/main" val="680201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BB8CCEAC-C293-08D1-A3F3-D115E0457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950" y="1215039"/>
            <a:ext cx="8077200" cy="383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92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192E43-3F09-1EDE-7EB9-3B37D08D5803}"/>
              </a:ext>
            </a:extLst>
          </p:cNvPr>
          <p:cNvSpPr txBox="1"/>
          <p:nvPr/>
        </p:nvSpPr>
        <p:spPr>
          <a:xfrm>
            <a:off x="851825" y="258901"/>
            <a:ext cx="1105852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15647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Join members, from around the world, for a heartfelt expression of NA’s worldwide unity as we take a moment to share the Serenity Prayer and reflect on our global Fellowship and our primary purpose: to carry the NA message to the addict who still suffers.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04224E-2115-920A-7777-D736093EB7BC}"/>
              </a:ext>
            </a:extLst>
          </p:cNvPr>
          <p:cNvSpPr txBox="1"/>
          <p:nvPr/>
        </p:nvSpPr>
        <p:spPr>
          <a:xfrm>
            <a:off x="471486" y="3924279"/>
            <a:ext cx="110585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5CBFC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God, grant us the serenity to accept </a:t>
            </a:r>
            <a:br>
              <a:rPr lang="en-US" sz="4000" b="1" i="1" dirty="0">
                <a:solidFill>
                  <a:srgbClr val="5CBFC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4000" b="1" i="1" dirty="0">
                <a:solidFill>
                  <a:srgbClr val="5CBFC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things we cannot change, </a:t>
            </a:r>
            <a:br>
              <a:rPr lang="en-US" sz="4000" b="1" i="1" dirty="0">
                <a:solidFill>
                  <a:srgbClr val="5CBFC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4000" b="1" i="1" dirty="0">
                <a:solidFill>
                  <a:srgbClr val="5CBFC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courage to change the things we can, </a:t>
            </a:r>
            <a:br>
              <a:rPr lang="en-US" sz="4000" b="1" i="1" dirty="0">
                <a:solidFill>
                  <a:srgbClr val="5CBFC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4000" b="1" i="1" dirty="0">
                <a:solidFill>
                  <a:srgbClr val="5CBFC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and the wisdom to know the difference.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028E7E-E1B0-4459-DFD8-BA5AE37C9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35" y="4751177"/>
            <a:ext cx="1507381" cy="15073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186B3C-878A-7454-CF2A-3A597FFC5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1198" y="4504186"/>
            <a:ext cx="1862667" cy="175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926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0437846-9313-0771-F541-E3A985B30919}"/>
              </a:ext>
            </a:extLst>
          </p:cNvPr>
          <p:cNvSpPr txBox="1"/>
          <p:nvPr/>
        </p:nvSpPr>
        <p:spPr>
          <a:xfrm>
            <a:off x="949007" y="1899202"/>
            <a:ext cx="9571730" cy="3362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80"/>
              </a:lnSpc>
            </a:pPr>
            <a:r>
              <a:rPr lang="en-US" sz="9600" spc="140" dirty="0" smtClean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Thank you everyone</a:t>
            </a:r>
          </a:p>
          <a:p>
            <a:pPr algn="ctr">
              <a:lnSpc>
                <a:spcPts val="5080"/>
              </a:lnSpc>
            </a:pPr>
            <a:endParaRPr lang="en-US" sz="9600" spc="140" dirty="0" smtClean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ctr">
              <a:lnSpc>
                <a:spcPts val="5080"/>
              </a:lnSpc>
            </a:pPr>
            <a:r>
              <a:rPr lang="en-US" sz="9600" spc="140" dirty="0" smtClean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Goodbye for now!</a:t>
            </a:r>
          </a:p>
          <a:p>
            <a:pPr algn="ctr">
              <a:lnSpc>
                <a:spcPts val="5080"/>
              </a:lnSpc>
            </a:pPr>
            <a:endParaRPr lang="en-US" sz="9600" spc="140" dirty="0" smtClean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ctr">
              <a:lnSpc>
                <a:spcPts val="5080"/>
              </a:lnSpc>
            </a:pPr>
            <a:r>
              <a:rPr lang="en-US" sz="9600" spc="140" dirty="0" smtClean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Happy Unity Day</a:t>
            </a:r>
            <a:endParaRPr lang="en-US" sz="9600" spc="14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9" name="Picture 8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BFE8C02F-FBDC-C911-4AEC-72CA5056F4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8000"/>
          </a:blip>
          <a:stretch>
            <a:fillRect/>
          </a:stretch>
        </p:blipFill>
        <p:spPr>
          <a:xfrm>
            <a:off x="5362574" y="60127"/>
            <a:ext cx="6715125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7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6915E6-209A-9AE3-8F98-15DCCDE8C21C}"/>
              </a:ext>
            </a:extLst>
          </p:cNvPr>
          <p:cNvSpPr/>
          <p:nvPr/>
        </p:nvSpPr>
        <p:spPr>
          <a:xfrm>
            <a:off x="296477" y="286917"/>
            <a:ext cx="11551394" cy="6344681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825A49B-C933-D607-811C-803C304358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557"/>
          <a:stretch/>
        </p:blipFill>
        <p:spPr>
          <a:xfrm>
            <a:off x="8598192" y="3264061"/>
            <a:ext cx="3670300" cy="3414917"/>
          </a:xfrm>
          <a:prstGeom prst="rect">
            <a:avLst/>
          </a:prstGeom>
          <a:ln w="12700">
            <a:solidFill>
              <a:srgbClr val="FFC00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C550CF-27C0-31EA-B4E4-1DFC0F39B48A}"/>
              </a:ext>
            </a:extLst>
          </p:cNvPr>
          <p:cNvSpPr txBox="1"/>
          <p:nvPr/>
        </p:nvSpPr>
        <p:spPr>
          <a:xfrm>
            <a:off x="561194" y="275545"/>
            <a:ext cx="11069612" cy="4467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Select a language</a:t>
            </a:r>
          </a:p>
          <a:p>
            <a:pPr>
              <a:spcBef>
                <a:spcPts val="1000"/>
              </a:spcBef>
            </a:pPr>
            <a:r>
              <a:rPr lang="en-US" sz="48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Select </a:t>
            </a:r>
            <a:r>
              <a:rPr lang="en-US" sz="4800" u="sng" dirty="0">
                <a:solidFill>
                  <a:srgbClr val="5CBFC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English</a:t>
            </a:r>
            <a:r>
              <a:rPr lang="en-US" sz="48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or one of the translation channels:</a:t>
            </a:r>
          </a:p>
          <a:p>
            <a:pPr algn="ctr">
              <a:spcBef>
                <a:spcPts val="800"/>
              </a:spcBef>
            </a:pPr>
            <a:r>
              <a:rPr lang="en-US" sz="4800" dirty="0">
                <a:ln w="0">
                  <a:noFill/>
                </a:ln>
                <a:solidFill>
                  <a:srgbClr val="5CBFC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Arabic     Farsi     Hebrew     Portuguese </a:t>
            </a:r>
            <a:br>
              <a:rPr lang="en-US" sz="4800" dirty="0">
                <a:ln w="0">
                  <a:noFill/>
                </a:ln>
                <a:solidFill>
                  <a:srgbClr val="5CBFC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4800" dirty="0">
                <a:ln w="0">
                  <a:noFill/>
                </a:ln>
                <a:solidFill>
                  <a:srgbClr val="5CBFC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Russian     Spanish</a:t>
            </a:r>
          </a:p>
          <a:p>
            <a:pPr lvl="2">
              <a:spcBef>
                <a:spcPts val="1600"/>
              </a:spcBef>
            </a:pPr>
            <a:endParaRPr lang="en-US" sz="4800" dirty="0">
              <a:ln w="0">
                <a:noFill/>
              </a:ln>
              <a:solidFill>
                <a:srgbClr val="8803B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C66CB8-D2CA-D1CF-67C0-03A61CB3C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539" y="5036885"/>
            <a:ext cx="2389707" cy="1515424"/>
          </a:xfrm>
          <a:prstGeom prst="rect">
            <a:avLst/>
          </a:prstGeom>
          <a:ln w="15875">
            <a:solidFill>
              <a:srgbClr val="FFC00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3ED4355-19F3-3E75-CADD-FBD8A74B1BB5}"/>
              </a:ext>
            </a:extLst>
          </p:cNvPr>
          <p:cNvSpPr txBox="1"/>
          <p:nvPr/>
        </p:nvSpPr>
        <p:spPr>
          <a:xfrm>
            <a:off x="540774" y="5173503"/>
            <a:ext cx="1918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Find at bottom of screen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C10ACC-6EBC-6922-F477-8DF162E72CBA}"/>
              </a:ext>
            </a:extLst>
          </p:cNvPr>
          <p:cNvSpPr txBox="1"/>
          <p:nvPr/>
        </p:nvSpPr>
        <p:spPr>
          <a:xfrm>
            <a:off x="6171092" y="5518173"/>
            <a:ext cx="2197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Choose a language</a:t>
            </a:r>
          </a:p>
        </p:txBody>
      </p:sp>
      <p:sp>
        <p:nvSpPr>
          <p:cNvPr id="15" name="U-Turn Arrow 14">
            <a:extLst>
              <a:ext uri="{FF2B5EF4-FFF2-40B4-BE49-F238E27FC236}">
                <a16:creationId xmlns:a16="http://schemas.microsoft.com/office/drawing/2014/main" id="{234BFADE-95C5-AEB4-2E0E-0500A2EF3DA3}"/>
              </a:ext>
            </a:extLst>
          </p:cNvPr>
          <p:cNvSpPr/>
          <p:nvPr/>
        </p:nvSpPr>
        <p:spPr>
          <a:xfrm>
            <a:off x="1608470" y="4460222"/>
            <a:ext cx="1713053" cy="705024"/>
          </a:xfrm>
          <a:prstGeom prst="utur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>
                  <a:alpha val="0"/>
                </a:srgbClr>
              </a:solidFill>
            </a:endParaRPr>
          </a:p>
        </p:txBody>
      </p:sp>
      <p:sp>
        <p:nvSpPr>
          <p:cNvPr id="16" name="Bent Arrow 15">
            <a:extLst>
              <a:ext uri="{FF2B5EF4-FFF2-40B4-BE49-F238E27FC236}">
                <a16:creationId xmlns:a16="http://schemas.microsoft.com/office/drawing/2014/main" id="{35C01685-1397-B1EC-CD03-A96CF2A83354}"/>
              </a:ext>
            </a:extLst>
          </p:cNvPr>
          <p:cNvSpPr/>
          <p:nvPr/>
        </p:nvSpPr>
        <p:spPr>
          <a:xfrm>
            <a:off x="7541756" y="4755786"/>
            <a:ext cx="1017445" cy="774474"/>
          </a:xfrm>
          <a:prstGeom prst="ben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BB5970-2756-60A7-79F3-AC3AF6F256EB}"/>
              </a:ext>
            </a:extLst>
          </p:cNvPr>
          <p:cNvSpPr/>
          <p:nvPr/>
        </p:nvSpPr>
        <p:spPr>
          <a:xfrm>
            <a:off x="8868401" y="4213185"/>
            <a:ext cx="1377491" cy="1886673"/>
          </a:xfrm>
          <a:prstGeom prst="rect">
            <a:avLst/>
          </a:prstGeom>
          <a:solidFill>
            <a:srgbClr val="201C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400"/>
              </a:spcAft>
            </a:pPr>
            <a:r>
              <a:rPr lang="en-US" sz="1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Helvetica" pitchFamily="2" charset="0"/>
              </a:rPr>
              <a:t>English</a:t>
            </a:r>
          </a:p>
          <a:p>
            <a:pPr>
              <a:spcAft>
                <a:spcPts val="400"/>
              </a:spcAft>
            </a:pPr>
            <a:r>
              <a:rPr lang="en-US" sz="1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Helvetica" pitchFamily="2" charset="0"/>
              </a:rPr>
              <a:t>Arabic</a:t>
            </a:r>
          </a:p>
          <a:p>
            <a:pPr>
              <a:spcAft>
                <a:spcPts val="400"/>
              </a:spcAft>
            </a:pPr>
            <a:r>
              <a:rPr lang="en-US" sz="1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Helvetica" pitchFamily="2" charset="0"/>
              </a:rPr>
              <a:t>Farsi</a:t>
            </a:r>
          </a:p>
          <a:p>
            <a:pPr>
              <a:spcAft>
                <a:spcPts val="400"/>
              </a:spcAft>
            </a:pPr>
            <a:r>
              <a:rPr lang="en-US" sz="1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Helvetica" pitchFamily="2" charset="0"/>
              </a:rPr>
              <a:t>Hebrew</a:t>
            </a:r>
          </a:p>
          <a:p>
            <a:pPr>
              <a:spcAft>
                <a:spcPts val="400"/>
              </a:spcAft>
            </a:pPr>
            <a:r>
              <a:rPr lang="en-US" sz="1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Helvetica" pitchFamily="2" charset="0"/>
              </a:rPr>
              <a:t>Portuguese</a:t>
            </a:r>
          </a:p>
          <a:p>
            <a:pPr>
              <a:spcAft>
                <a:spcPts val="400"/>
              </a:spcAft>
            </a:pPr>
            <a:r>
              <a:rPr lang="en-US" sz="1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Helvetica" pitchFamily="2" charset="0"/>
              </a:rPr>
              <a:t>Russian</a:t>
            </a:r>
          </a:p>
          <a:p>
            <a:pPr>
              <a:spcAft>
                <a:spcPts val="400"/>
              </a:spcAft>
            </a:pPr>
            <a:r>
              <a:rPr lang="en-US" sz="1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Helvetica" pitchFamily="2" charset="0"/>
              </a:rPr>
              <a:t>Spanish</a:t>
            </a:r>
          </a:p>
        </p:txBody>
      </p:sp>
    </p:spTree>
    <p:extLst>
      <p:ext uri="{BB962C8B-B14F-4D97-AF65-F5344CB8AC3E}">
        <p14:creationId xmlns:p14="http://schemas.microsoft.com/office/powerpoint/2010/main" val="2381259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0437846-9313-0771-F541-E3A985B30919}"/>
              </a:ext>
            </a:extLst>
          </p:cNvPr>
          <p:cNvSpPr txBox="1"/>
          <p:nvPr/>
        </p:nvSpPr>
        <p:spPr>
          <a:xfrm>
            <a:off x="55155" y="60128"/>
            <a:ext cx="5831296" cy="6773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80"/>
              </a:lnSpc>
            </a:pPr>
            <a:r>
              <a:rPr lang="en-US" sz="3700" spc="14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God, grant us</a:t>
            </a:r>
          </a:p>
          <a:p>
            <a:pPr algn="ctr">
              <a:lnSpc>
                <a:spcPts val="5080"/>
              </a:lnSpc>
            </a:pPr>
            <a:r>
              <a:rPr lang="en-US" sz="3700" spc="14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serenity to</a:t>
            </a:r>
          </a:p>
          <a:p>
            <a:pPr algn="ctr">
              <a:lnSpc>
                <a:spcPts val="5080"/>
              </a:lnSpc>
              <a:spcBef>
                <a:spcPts val="300"/>
              </a:spcBef>
            </a:pPr>
            <a:r>
              <a:rPr lang="en-US" sz="4900" b="1" spc="14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ACCEPT</a:t>
            </a:r>
          </a:p>
          <a:p>
            <a:pPr algn="ctr">
              <a:lnSpc>
                <a:spcPts val="5080"/>
              </a:lnSpc>
            </a:pPr>
            <a:r>
              <a:rPr lang="en-US" sz="3700" spc="14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things we</a:t>
            </a:r>
          </a:p>
          <a:p>
            <a:pPr algn="ctr">
              <a:lnSpc>
                <a:spcPts val="5080"/>
              </a:lnSpc>
            </a:pPr>
            <a:r>
              <a:rPr lang="en-US" sz="3700" spc="14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cannot change, the </a:t>
            </a:r>
          </a:p>
          <a:p>
            <a:pPr algn="ctr">
              <a:lnSpc>
                <a:spcPts val="5080"/>
              </a:lnSpc>
              <a:spcBef>
                <a:spcPts val="300"/>
              </a:spcBef>
            </a:pPr>
            <a:r>
              <a:rPr lang="en-US" sz="4900" b="1" spc="14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COURAGE</a:t>
            </a:r>
          </a:p>
          <a:p>
            <a:pPr algn="ctr">
              <a:lnSpc>
                <a:spcPts val="5080"/>
              </a:lnSpc>
            </a:pPr>
            <a:r>
              <a:rPr lang="en-US" sz="3700" spc="14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to change the </a:t>
            </a:r>
          </a:p>
          <a:p>
            <a:pPr algn="ctr">
              <a:lnSpc>
                <a:spcPts val="5080"/>
              </a:lnSpc>
            </a:pPr>
            <a:r>
              <a:rPr lang="en-US" sz="3700" spc="14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things we can, and the</a:t>
            </a:r>
          </a:p>
          <a:p>
            <a:pPr algn="ctr">
              <a:lnSpc>
                <a:spcPts val="5080"/>
              </a:lnSpc>
              <a:spcBef>
                <a:spcPts val="300"/>
              </a:spcBef>
            </a:pPr>
            <a:r>
              <a:rPr lang="en-US" sz="4900" b="1" spc="14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WISDOM</a:t>
            </a:r>
          </a:p>
          <a:p>
            <a:pPr algn="ctr">
              <a:lnSpc>
                <a:spcPts val="5080"/>
              </a:lnSpc>
            </a:pPr>
            <a:r>
              <a:rPr lang="en-US" sz="3700" spc="14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to know the difference.</a:t>
            </a:r>
          </a:p>
        </p:txBody>
      </p:sp>
      <p:pic>
        <p:nvPicPr>
          <p:cNvPr id="9" name="Picture 8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BFE8C02F-FBDC-C911-4AEC-72CA5056F4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8000"/>
          </a:blip>
          <a:stretch>
            <a:fillRect/>
          </a:stretch>
        </p:blipFill>
        <p:spPr>
          <a:xfrm>
            <a:off x="5362574" y="60127"/>
            <a:ext cx="6715125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28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f the world with pictures of people&#10;&#10;Description automatically generated">
            <a:extLst>
              <a:ext uri="{FF2B5EF4-FFF2-40B4-BE49-F238E27FC236}">
                <a16:creationId xmlns:a16="http://schemas.microsoft.com/office/drawing/2014/main" id="{5C0161E9-22DB-A8A3-6F52-28F3B22BF2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49"/>
          <a:stretch/>
        </p:blipFill>
        <p:spPr>
          <a:xfrm>
            <a:off x="257174" y="-1"/>
            <a:ext cx="11811001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D75BF0-D45A-AA4C-697B-059573F889C3}"/>
              </a:ext>
            </a:extLst>
          </p:cNvPr>
          <p:cNvSpPr txBox="1"/>
          <p:nvPr/>
        </p:nvSpPr>
        <p:spPr>
          <a:xfrm>
            <a:off x="1265275" y="5986148"/>
            <a:ext cx="3785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Narrow" panose="020B0604020202020204" pitchFamily="34" charset="0"/>
                <a:cs typeface="Arial Narrow" panose="020B0604020202020204" pitchFamily="34" charset="0"/>
              </a:rPr>
              <a:t>from WCNA 37</a:t>
            </a:r>
          </a:p>
        </p:txBody>
      </p:sp>
    </p:spTree>
    <p:extLst>
      <p:ext uri="{BB962C8B-B14F-4D97-AF65-F5344CB8AC3E}">
        <p14:creationId xmlns:p14="http://schemas.microsoft.com/office/powerpoint/2010/main" val="334907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55E8207D-5389-C089-C431-FACCDFD85F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6" r="1385"/>
          <a:stretch/>
        </p:blipFill>
        <p:spPr>
          <a:xfrm>
            <a:off x="82296" y="192024"/>
            <a:ext cx="8519721" cy="64739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0A4FFF-01D3-42EE-2D85-D524DE987C0D}"/>
              </a:ext>
            </a:extLst>
          </p:cNvPr>
          <p:cNvSpPr txBox="1"/>
          <p:nvPr/>
        </p:nvSpPr>
        <p:spPr>
          <a:xfrm>
            <a:off x="8759952" y="677716"/>
            <a:ext cx="3349752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002060"/>
                </a:solidFill>
                <a:latin typeface="Arial Narrow" panose="020B0604020202020204" pitchFamily="34" charset="0"/>
                <a:ea typeface="Calibri" panose="020F0502020204030204" pitchFamily="34" charset="0"/>
                <a:cs typeface="Arial Narrow" panose="020B0604020202020204" pitchFamily="34" charset="0"/>
              </a:rPr>
              <a:t>T</a:t>
            </a:r>
            <a:r>
              <a:rPr lang="en-US" sz="3500" dirty="0">
                <a:solidFill>
                  <a:srgbClr val="002060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 Narrow" panose="020B0604020202020204" pitchFamily="34" charset="0"/>
              </a:rPr>
              <a:t>rying to make transition by end of calendar year</a:t>
            </a:r>
            <a:r>
              <a:rPr lang="en-US" sz="3500" dirty="0">
                <a:solidFill>
                  <a:srgbClr val="002060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</a:p>
          <a:p>
            <a:pPr marL="182880" indent="-18288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00206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Need the most accurate information for local service bodies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D8ACC8-BE1E-B081-1DBA-5D6D410FD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3464" y="5358776"/>
            <a:ext cx="1484526" cy="149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189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ipboard with a pencil on it&#10;&#10;Description automatically generated">
            <a:extLst>
              <a:ext uri="{FF2B5EF4-FFF2-40B4-BE49-F238E27FC236}">
                <a16:creationId xmlns:a16="http://schemas.microsoft.com/office/drawing/2014/main" id="{7A4DCD71-725B-56CF-EEF7-AD6242A09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80009">
            <a:off x="7125015" y="1289126"/>
            <a:ext cx="5356367" cy="60953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06CEA8-6B7E-EBB5-FE67-25CC35C8FAE6}"/>
              </a:ext>
            </a:extLst>
          </p:cNvPr>
          <p:cNvSpPr txBox="1"/>
          <p:nvPr/>
        </p:nvSpPr>
        <p:spPr>
          <a:xfrm rot="676468">
            <a:off x="7383137" y="1752910"/>
            <a:ext cx="4282979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4020202020204" pitchFamily="34" charset="0"/>
                <a:ea typeface="Yu Gothic UI Light" panose="020B0300000000000000" pitchFamily="34" charset="-128"/>
                <a:cs typeface="Arial Narrow" panose="020B0604020202020204" pitchFamily="34" charset="0"/>
              </a:rPr>
              <a:t>Participation Opportunities Form</a:t>
            </a:r>
          </a:p>
          <a:p>
            <a:pPr marL="182880" indent="-182880">
              <a:spcBef>
                <a:spcPts val="600"/>
              </a:spcBef>
            </a:pPr>
            <a:r>
              <a:rPr lang="en-US" sz="2400" dirty="0">
                <a:effectLst/>
                <a:latin typeface="Arial Narrow" panose="020B0604020202020204" pitchFamily="34" charset="0"/>
                <a:ea typeface="Yu Gothic UI Light" panose="020B0300000000000000" pitchFamily="34" charset="-128"/>
                <a:cs typeface="Arial Narrow" panose="020B0604020202020204" pitchFamily="34" charset="0"/>
              </a:rPr>
              <a:t>•	H&amp;I experience </a:t>
            </a:r>
          </a:p>
          <a:p>
            <a:pPr marL="182880" indent="-182880">
              <a:spcBef>
                <a:spcPts val="600"/>
              </a:spcBef>
            </a:pPr>
            <a:r>
              <a:rPr lang="en-US" sz="2400" dirty="0">
                <a:effectLst/>
                <a:latin typeface="Arial Narrow" panose="020B0604020202020204" pitchFamily="34" charset="0"/>
                <a:ea typeface="Yu Gothic UI Light" panose="020B0300000000000000" pitchFamily="34" charset="-128"/>
                <a:cs typeface="Arial Narrow" panose="020B0604020202020204" pitchFamily="34" charset="0"/>
              </a:rPr>
              <a:t>•	Experience with geographic or physical isolation in recovery to help with </a:t>
            </a:r>
            <a:r>
              <a:rPr lang="en-US" sz="2400" i="1" dirty="0">
                <a:effectLst/>
                <a:latin typeface="Arial Narrow" panose="020B0604020202020204" pitchFamily="34" charset="0"/>
                <a:ea typeface="Yu Gothic UI Light" panose="020B0300000000000000" pitchFamily="34" charset="-128"/>
                <a:cs typeface="Arial Narrow" panose="020B0604020202020204" pitchFamily="34" charset="0"/>
              </a:rPr>
              <a:t>The Loner </a:t>
            </a:r>
            <a:r>
              <a:rPr lang="en-US" sz="2400" dirty="0">
                <a:effectLst/>
                <a:latin typeface="Arial Narrow" panose="020B0604020202020204" pitchFamily="34" charset="0"/>
                <a:ea typeface="Yu Gothic UI Light" panose="020B0300000000000000" pitchFamily="34" charset="-128"/>
                <a:cs typeface="Arial Narrow" panose="020B0604020202020204" pitchFamily="34" charset="0"/>
              </a:rPr>
              <a:t>IP revision.</a:t>
            </a:r>
          </a:p>
          <a:p>
            <a:pPr marL="182880" indent="-182880">
              <a:spcBef>
                <a:spcPts val="600"/>
              </a:spcBef>
            </a:pPr>
            <a:r>
              <a:rPr lang="en-US" sz="2400" dirty="0">
                <a:effectLst/>
                <a:latin typeface="Arial Narrow" panose="020B0604020202020204" pitchFamily="34" charset="0"/>
                <a:ea typeface="Yu Gothic UI Light" panose="020B0300000000000000" pitchFamily="34" charset="-128"/>
                <a:cs typeface="Arial Narrow" panose="020B0604020202020204" pitchFamily="34" charset="0"/>
              </a:rPr>
              <a:t>•	Experience with virtual service bodies or with connecting virtual meetings to the service system to help with Virtual Service Basics</a:t>
            </a:r>
          </a:p>
          <a:p>
            <a:pPr marL="182880" indent="-182880">
              <a:spcBef>
                <a:spcPts val="600"/>
              </a:spcBef>
            </a:pPr>
            <a:r>
              <a:rPr lang="en-US" sz="2400" dirty="0">
                <a:effectLst/>
                <a:latin typeface="Arial Narrow" panose="020B0604020202020204" pitchFamily="34" charset="0"/>
                <a:ea typeface="Yu Gothic UI Light" panose="020B0300000000000000" pitchFamily="34" charset="-128"/>
                <a:cs typeface="Arial Narrow" panose="020B0604020202020204" pitchFamily="34" charset="0"/>
              </a:rPr>
              <a:t>•	Willingness to help evaluate speaker recordings for WCNA</a:t>
            </a:r>
          </a:p>
          <a:p>
            <a:pPr marL="18288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rial Narrow" panose="020B0604020202020204" pitchFamily="34" charset="0"/>
                <a:ea typeface="Yu Gothic UI Light" panose="020B0300000000000000" pitchFamily="34" charset="-128"/>
                <a:cs typeface="Arial Narrow" panose="020B0604020202020204" pitchFamily="34" charset="0"/>
              </a:rPr>
              <a:t>And much more…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5" name="Picture 4" descr="A logo with blue and orange circles&#10;&#10;Description automatically generated">
            <a:extLst>
              <a:ext uri="{FF2B5EF4-FFF2-40B4-BE49-F238E27FC236}">
                <a16:creationId xmlns:a16="http://schemas.microsoft.com/office/drawing/2014/main" id="{BA617291-B42B-9104-C2F6-17DC94A69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48" y="142874"/>
            <a:ext cx="4073898" cy="62960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7B89C7-C755-83B1-ACAB-637CEB27EBA6}"/>
              </a:ext>
            </a:extLst>
          </p:cNvPr>
          <p:cNvSpPr txBox="1"/>
          <p:nvPr/>
        </p:nvSpPr>
        <p:spPr>
          <a:xfrm>
            <a:off x="4301193" y="-113695"/>
            <a:ext cx="7267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 Narrow" panose="020B0604020202020204" pitchFamily="34" charset="0"/>
              </a:rPr>
              <a:t>www.na.org/survey </a:t>
            </a:r>
            <a:endParaRPr lang="en-US" sz="6000" b="1" dirty="0">
              <a:solidFill>
                <a:srgbClr val="00206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4E564A-18FC-E7FD-7122-7D587F2279D2}"/>
              </a:ext>
            </a:extLst>
          </p:cNvPr>
          <p:cNvSpPr txBox="1"/>
          <p:nvPr/>
        </p:nvSpPr>
        <p:spPr>
          <a:xfrm>
            <a:off x="4313534" y="1123367"/>
            <a:ext cx="31367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Both Available Now</a:t>
            </a:r>
          </a:p>
          <a:p>
            <a:r>
              <a:rPr lang="en-US" sz="3000" dirty="0">
                <a:solidFill>
                  <a:srgbClr val="0070C0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 Narrow" panose="020B0604020202020204" pitchFamily="34" charset="0"/>
              </a:rPr>
              <a:t>Survey on possible revisions to </a:t>
            </a:r>
            <a:br>
              <a:rPr lang="en-US" sz="3000" dirty="0">
                <a:solidFill>
                  <a:srgbClr val="0070C0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 Narrow" panose="020B0604020202020204" pitchFamily="34" charset="0"/>
              </a:rPr>
            </a:br>
            <a:r>
              <a:rPr lang="en-US" sz="3000" dirty="0">
                <a:solidFill>
                  <a:srgbClr val="0070C0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 Narrow" panose="020B0604020202020204" pitchFamily="34" charset="0"/>
              </a:rPr>
              <a:t>H&amp;I Basics</a:t>
            </a:r>
            <a:r>
              <a:rPr lang="en-US" sz="3000" dirty="0">
                <a:solidFill>
                  <a:srgbClr val="0070C0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endParaRPr lang="en-US" sz="3000" dirty="0">
              <a:solidFill>
                <a:srgbClr val="0070C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3F9CC3-3E8F-EA39-2996-91E221D1F740}"/>
              </a:ext>
            </a:extLst>
          </p:cNvPr>
          <p:cNvSpPr txBox="1"/>
          <p:nvPr/>
        </p:nvSpPr>
        <p:spPr>
          <a:xfrm>
            <a:off x="4400550" y="5192320"/>
            <a:ext cx="23243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Please sign </a:t>
            </a:r>
            <a:br>
              <a:rPr lang="en-US" sz="30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30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up today</a:t>
            </a:r>
          </a:p>
        </p:txBody>
      </p:sp>
    </p:spTree>
    <p:extLst>
      <p:ext uri="{BB962C8B-B14F-4D97-AF65-F5344CB8AC3E}">
        <p14:creationId xmlns:p14="http://schemas.microsoft.com/office/powerpoint/2010/main" val="2066397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3ADA4875-2017-C5C6-BCBE-305AB04C3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90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63C07-1CE8-53D6-7783-14DF289326A1}"/>
              </a:ext>
            </a:extLst>
          </p:cNvPr>
          <p:cNvSpPr txBox="1">
            <a:spLocks/>
          </p:cNvSpPr>
          <p:nvPr/>
        </p:nvSpPr>
        <p:spPr>
          <a:xfrm>
            <a:off x="699302" y="365124"/>
            <a:ext cx="10515600" cy="29452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7500" dirty="0">
                <a:solidFill>
                  <a:srgbClr val="002060"/>
                </a:solidFill>
              </a:rPr>
              <a:t>World Convention 38</a:t>
            </a:r>
            <a:br>
              <a:rPr lang="en-US" sz="7500" dirty="0">
                <a:solidFill>
                  <a:srgbClr val="002060"/>
                </a:solidFill>
              </a:rPr>
            </a:br>
            <a:r>
              <a:rPr lang="en-US" sz="7500" b="0" dirty="0">
                <a:solidFill>
                  <a:srgbClr val="002060"/>
                </a:solidFill>
              </a:rPr>
              <a:t>Washington, DC</a:t>
            </a:r>
            <a:r>
              <a:rPr lang="en-US" sz="6000" b="0" dirty="0"/>
              <a:t/>
            </a:r>
            <a:br>
              <a:rPr lang="en-US" sz="6000" b="0" dirty="0"/>
            </a:br>
            <a:r>
              <a:rPr lang="en-US" sz="6000" b="0" dirty="0">
                <a:solidFill>
                  <a:schemeClr val="tx1">
                    <a:alpha val="35210"/>
                  </a:schemeClr>
                </a:solidFill>
              </a:rPr>
              <a:t>29 August – 1 September 2024</a:t>
            </a:r>
          </a:p>
        </p:txBody>
      </p:sp>
      <p:pic>
        <p:nvPicPr>
          <p:cNvPr id="3" name="Picture 2" descr="A large crowd of people in a room&#10;&#10;Description automatically generated">
            <a:extLst>
              <a:ext uri="{FF2B5EF4-FFF2-40B4-BE49-F238E27FC236}">
                <a16:creationId xmlns:a16="http://schemas.microsoft.com/office/drawing/2014/main" id="{C82C5A00-F2CF-772D-22D9-EE038B46B2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82" b="7571"/>
          <a:stretch/>
        </p:blipFill>
        <p:spPr>
          <a:xfrm>
            <a:off x="0" y="3547643"/>
            <a:ext cx="12192000" cy="33103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398CE6-F480-B4D7-A3CA-90AE2F87123A}"/>
              </a:ext>
            </a:extLst>
          </p:cNvPr>
          <p:cNvSpPr txBox="1"/>
          <p:nvPr/>
        </p:nvSpPr>
        <p:spPr>
          <a:xfrm>
            <a:off x="4914900" y="5734050"/>
            <a:ext cx="708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 Narrow" panose="020B0604020202020204" pitchFamily="34" charset="0"/>
              </a:rPr>
              <a:t>www.na.org/subscribe</a:t>
            </a:r>
            <a:endParaRPr lang="en-US" sz="6000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315BA5-4402-05C1-D496-19CB99366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7425" y="256837"/>
            <a:ext cx="2124075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3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B51ED92-584F-38A2-AC68-66870915CE31}"/>
              </a:ext>
            </a:extLst>
          </p:cNvPr>
          <p:cNvSpPr/>
          <p:nvPr/>
        </p:nvSpPr>
        <p:spPr>
          <a:xfrm>
            <a:off x="6858000" y="-95250"/>
            <a:ext cx="5334000" cy="6953250"/>
          </a:xfrm>
          <a:prstGeom prst="rect">
            <a:avLst/>
          </a:prstGeom>
          <a:solidFill>
            <a:srgbClr val="15647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654127-DF58-86AE-69D7-2689E6FD4556}"/>
              </a:ext>
            </a:extLst>
          </p:cNvPr>
          <p:cNvSpPr txBox="1"/>
          <p:nvPr/>
        </p:nvSpPr>
        <p:spPr>
          <a:xfrm>
            <a:off x="7313538" y="3465076"/>
            <a:ext cx="483781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rgbClr val="A3EAE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NA Survival Kit</a:t>
            </a:r>
          </a:p>
          <a:p>
            <a:pPr algn="r"/>
            <a:r>
              <a:rPr lang="en-US" sz="3000" dirty="0">
                <a:solidFill>
                  <a:srgbClr val="A3EAE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parts of the Basic Text, </a:t>
            </a:r>
            <a:br>
              <a:rPr lang="en-US" sz="3000" dirty="0">
                <a:solidFill>
                  <a:srgbClr val="A3EAE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3000" i="1" dirty="0">
                <a:solidFill>
                  <a:srgbClr val="A3EAE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It Works: How and Why</a:t>
            </a:r>
            <a:r>
              <a:rPr lang="en-US" sz="3000" dirty="0">
                <a:solidFill>
                  <a:srgbClr val="A3EAE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, and </a:t>
            </a:r>
            <a:br>
              <a:rPr lang="en-US" sz="3000" dirty="0">
                <a:solidFill>
                  <a:srgbClr val="A3EAE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3000" i="1" dirty="0">
                <a:solidFill>
                  <a:srgbClr val="A3EAE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NA Step Working Guides</a:t>
            </a:r>
            <a:r>
              <a:rPr lang="en-US" sz="3000" dirty="0">
                <a:solidFill>
                  <a:srgbClr val="A3EAE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A3EAE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www.na.org</a:t>
            </a:r>
            <a:r>
              <a:rPr lang="en-US" sz="3600" b="1" u="sng" dirty="0">
                <a:solidFill>
                  <a:srgbClr val="A3EAE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/</a:t>
            </a:r>
            <a:r>
              <a:rPr lang="en-US" sz="3600" b="1" u="sng" dirty="0" err="1">
                <a:solidFill>
                  <a:srgbClr val="A3EAE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fipt</a:t>
            </a:r>
            <a:r>
              <a:rPr lang="en-US" sz="3600" b="1" dirty="0">
                <a:solidFill>
                  <a:srgbClr val="A3EAE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</a:p>
        </p:txBody>
      </p:sp>
      <p:pic>
        <p:nvPicPr>
          <p:cNvPr id="4" name="Picture 3" descr="A book with a logo on it&#10;&#10;Description automatically generated">
            <a:extLst>
              <a:ext uri="{FF2B5EF4-FFF2-40B4-BE49-F238E27FC236}">
                <a16:creationId xmlns:a16="http://schemas.microsoft.com/office/drawing/2014/main" id="{5BB912C0-5526-BF86-0521-D0DA5857A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8" name="Picture 7" descr="A neon sign with text and a megaphone&#10;&#10;Description automatically generated">
            <a:extLst>
              <a:ext uri="{FF2B5EF4-FFF2-40B4-BE49-F238E27FC236}">
                <a16:creationId xmlns:a16="http://schemas.microsoft.com/office/drawing/2014/main" id="{B1D43135-6C52-DE22-A79C-CB033CBE1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7794" y="822596"/>
            <a:ext cx="4141920" cy="278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100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381</Words>
  <Application>Microsoft Office PowerPoint</Application>
  <PresentationFormat>Widescreen</PresentationFormat>
  <Paragraphs>67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Yu Gothic UI Light</vt:lpstr>
      <vt:lpstr>Arial</vt:lpstr>
      <vt:lpstr>Arial Narrow</vt:lpstr>
      <vt:lpstr>Calibri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Stacy</dc:creator>
  <cp:lastModifiedBy>Nick Elson</cp:lastModifiedBy>
  <cp:revision>19</cp:revision>
  <dcterms:created xsi:type="dcterms:W3CDTF">2022-08-26T19:58:23Z</dcterms:created>
  <dcterms:modified xsi:type="dcterms:W3CDTF">2023-09-02T19:43:36Z</dcterms:modified>
</cp:coreProperties>
</file>