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7" r:id="rId1"/>
    <p:sldMasterId id="2147483658" r:id="rId2"/>
  </p:sldMasterIdLst>
  <p:notesMasterIdLst>
    <p:notesMasterId r:id="rId25"/>
  </p:notesMasterIdLst>
  <p:sldIdLst>
    <p:sldId id="303" r:id="rId3"/>
    <p:sldId id="286" r:id="rId4"/>
    <p:sldId id="292" r:id="rId5"/>
    <p:sldId id="288" r:id="rId6"/>
    <p:sldId id="304" r:id="rId7"/>
    <p:sldId id="305" r:id="rId8"/>
    <p:sldId id="307" r:id="rId9"/>
    <p:sldId id="306" r:id="rId10"/>
    <p:sldId id="308" r:id="rId11"/>
    <p:sldId id="309" r:id="rId12"/>
    <p:sldId id="311" r:id="rId13"/>
    <p:sldId id="318" r:id="rId14"/>
    <p:sldId id="319" r:id="rId15"/>
    <p:sldId id="320" r:id="rId16"/>
    <p:sldId id="321" r:id="rId17"/>
    <p:sldId id="322" r:id="rId18"/>
    <p:sldId id="323" r:id="rId19"/>
    <p:sldId id="324" r:id="rId20"/>
    <p:sldId id="325" r:id="rId21"/>
    <p:sldId id="316" r:id="rId22"/>
    <p:sldId id="317" r:id="rId23"/>
    <p:sldId id="294" r:id="rId2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DE4AE81-C4B4-4664-B0E3-943E72E58855}">
  <a:tblStyle styleId="{4DE4AE81-C4B4-4664-B0E3-943E72E58855}"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47"/>
    <p:restoredTop sz="90750"/>
  </p:normalViewPr>
  <p:slideViewPr>
    <p:cSldViewPr snapToGrid="0" snapToObjects="1">
      <p:cViewPr varScale="1">
        <p:scale>
          <a:sx n="76" d="100"/>
          <a:sy n="76" d="100"/>
        </p:scale>
        <p:origin x="773"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64321504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26982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74736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48123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14673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66099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12583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91752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79645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94861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55012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663397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ubtitle">
  <p:cSld name="TITLE_1">
    <p:bg>
      <p:bgPr>
        <a:blipFill dpi="0" rotWithShape="1">
          <a:blip r:embed="rId2">
            <a:lum/>
          </a:blip>
          <a:srcRect/>
          <a:stretch>
            <a:fillRect t="-1000" b="-1000"/>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914400" y="2619123"/>
            <a:ext cx="10363200" cy="1546400"/>
          </a:xfrm>
          <a:prstGeom prst="rect">
            <a:avLst/>
          </a:prstGeom>
        </p:spPr>
        <p:txBody>
          <a:bodyPr spcFirstLastPara="1" wrap="square" lIns="91425" tIns="91425" rIns="91425" bIns="91425" anchor="b" anchorCtr="0"/>
          <a:lstStyle>
            <a:lvl1pPr lvl="0" algn="ctr" rtl="0">
              <a:spcBef>
                <a:spcPts val="0"/>
              </a:spcBef>
              <a:spcAft>
                <a:spcPts val="0"/>
              </a:spcAft>
              <a:buSzPts val="4800"/>
              <a:buNone/>
              <a:defRPr sz="6400">
                <a:solidFill>
                  <a:srgbClr val="92D050"/>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endParaRPr dirty="0"/>
          </a:p>
        </p:txBody>
      </p:sp>
      <p:sp>
        <p:nvSpPr>
          <p:cNvPr id="13" name="Google Shape;13;p3"/>
          <p:cNvSpPr txBox="1">
            <a:spLocks noGrp="1"/>
          </p:cNvSpPr>
          <p:nvPr>
            <p:ph type="subTitle" idx="1"/>
          </p:nvPr>
        </p:nvSpPr>
        <p:spPr>
          <a:xfrm>
            <a:off x="914400" y="4193137"/>
            <a:ext cx="10363200" cy="1046400"/>
          </a:xfrm>
          <a:prstGeom prst="rect">
            <a:avLst/>
          </a:prstGeom>
        </p:spPr>
        <p:txBody>
          <a:bodyPr spcFirstLastPara="1" wrap="square" lIns="91425" tIns="91425" rIns="91425" bIns="91425" anchor="t" anchorCtr="0"/>
          <a:lstStyle>
            <a:lvl1pPr lvl="0" algn="ctr" rtl="0">
              <a:spcBef>
                <a:spcPts val="0"/>
              </a:spcBef>
              <a:spcAft>
                <a:spcPts val="0"/>
              </a:spcAft>
              <a:buSzPts val="2000"/>
              <a:buNone/>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14" name="Google Shape;14;p3"/>
          <p:cNvSpPr txBox="1">
            <a:spLocks noGrp="1"/>
          </p:cNvSpPr>
          <p:nvPr>
            <p:ph type="sldNum" idx="12"/>
          </p:nvPr>
        </p:nvSpPr>
        <p:spPr>
          <a:xfrm>
            <a:off x="5730200" y="6443967"/>
            <a:ext cx="731600" cy="414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69BBA-E344-45AE-BC7C-549B1976DF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BFDECFF-5C88-4A18-AE80-66C70B7897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2CADC90-B910-4AA1-94CD-5E8F03F8CC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45E36B-E414-4AC3-8219-9F6FA44E10B6}"/>
              </a:ext>
            </a:extLst>
          </p:cNvPr>
          <p:cNvSpPr>
            <a:spLocks noGrp="1"/>
          </p:cNvSpPr>
          <p:nvPr>
            <p:ph type="dt" sz="half" idx="10"/>
          </p:nvPr>
        </p:nvSpPr>
        <p:spPr/>
        <p:txBody>
          <a:bodyPr/>
          <a:lstStyle/>
          <a:p>
            <a:fld id="{4ECDD524-6F71-4D8D-99EA-CA2B15EEFC1D}" type="datetimeFigureOut">
              <a:rPr lang="en-US" smtClean="0"/>
              <a:t>3/29/2021</a:t>
            </a:fld>
            <a:endParaRPr lang="en-US"/>
          </a:p>
        </p:txBody>
      </p:sp>
      <p:sp>
        <p:nvSpPr>
          <p:cNvPr id="6" name="Footer Placeholder 5">
            <a:extLst>
              <a:ext uri="{FF2B5EF4-FFF2-40B4-BE49-F238E27FC236}">
                <a16:creationId xmlns:a16="http://schemas.microsoft.com/office/drawing/2014/main" id="{9B3A152A-9D68-4FDD-B0AC-45D2744844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86DA28-59AB-4F10-B51E-AB5FF5432674}"/>
              </a:ext>
            </a:extLst>
          </p:cNvPr>
          <p:cNvSpPr>
            <a:spLocks noGrp="1"/>
          </p:cNvSpPr>
          <p:nvPr>
            <p:ph type="sldNum" sz="quarter" idx="12"/>
          </p:nvPr>
        </p:nvSpPr>
        <p:spPr/>
        <p:txBody>
          <a:bodyPr/>
          <a:lstStyle/>
          <a:p>
            <a:fld id="{DFF3E2DC-ED1B-40CA-99C7-3333195CF5DA}" type="slidenum">
              <a:rPr lang="en-US" smtClean="0"/>
              <a:t>‹#›</a:t>
            </a:fld>
            <a:endParaRPr lang="en-US"/>
          </a:p>
        </p:txBody>
      </p:sp>
    </p:spTree>
    <p:extLst>
      <p:ext uri="{BB962C8B-B14F-4D97-AF65-F5344CB8AC3E}">
        <p14:creationId xmlns:p14="http://schemas.microsoft.com/office/powerpoint/2010/main" val="362036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7992A-6449-4CEC-876C-690B8F3D5D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B69E5AA-AC32-418C-B4AF-64D17DCE21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CD47F9-DF2C-4276-A021-4D3D92F773E9}"/>
              </a:ext>
            </a:extLst>
          </p:cNvPr>
          <p:cNvSpPr>
            <a:spLocks noGrp="1"/>
          </p:cNvSpPr>
          <p:nvPr>
            <p:ph type="dt" sz="half" idx="10"/>
          </p:nvPr>
        </p:nvSpPr>
        <p:spPr/>
        <p:txBody>
          <a:bodyPr/>
          <a:lstStyle/>
          <a:p>
            <a:fld id="{4ECDD524-6F71-4D8D-99EA-CA2B15EEFC1D}" type="datetimeFigureOut">
              <a:rPr lang="en-US" smtClean="0"/>
              <a:t>3/29/2021</a:t>
            </a:fld>
            <a:endParaRPr lang="en-US"/>
          </a:p>
        </p:txBody>
      </p:sp>
      <p:sp>
        <p:nvSpPr>
          <p:cNvPr id="5" name="Footer Placeholder 4">
            <a:extLst>
              <a:ext uri="{FF2B5EF4-FFF2-40B4-BE49-F238E27FC236}">
                <a16:creationId xmlns:a16="http://schemas.microsoft.com/office/drawing/2014/main" id="{CF7EB379-94E4-4793-BC91-1E931FDB9E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02EF67-FDA0-4272-8B52-439272159245}"/>
              </a:ext>
            </a:extLst>
          </p:cNvPr>
          <p:cNvSpPr>
            <a:spLocks noGrp="1"/>
          </p:cNvSpPr>
          <p:nvPr>
            <p:ph type="sldNum" sz="quarter" idx="12"/>
          </p:nvPr>
        </p:nvSpPr>
        <p:spPr/>
        <p:txBody>
          <a:bodyPr/>
          <a:lstStyle/>
          <a:p>
            <a:fld id="{DFF3E2DC-ED1B-40CA-99C7-3333195CF5DA}" type="slidenum">
              <a:rPr lang="en-US" smtClean="0"/>
              <a:t>‹#›</a:t>
            </a:fld>
            <a:endParaRPr lang="en-US"/>
          </a:p>
        </p:txBody>
      </p:sp>
    </p:spTree>
    <p:extLst>
      <p:ext uri="{BB962C8B-B14F-4D97-AF65-F5344CB8AC3E}">
        <p14:creationId xmlns:p14="http://schemas.microsoft.com/office/powerpoint/2010/main" val="18241965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6D74D6-3F0D-4B91-9A0E-EAE25AA1A8D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8E2E632-87D6-4350-AE2C-576FA4B1DB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C9AED4-D312-4913-BB6F-7835FFC99C67}"/>
              </a:ext>
            </a:extLst>
          </p:cNvPr>
          <p:cNvSpPr>
            <a:spLocks noGrp="1"/>
          </p:cNvSpPr>
          <p:nvPr>
            <p:ph type="dt" sz="half" idx="10"/>
          </p:nvPr>
        </p:nvSpPr>
        <p:spPr/>
        <p:txBody>
          <a:bodyPr/>
          <a:lstStyle/>
          <a:p>
            <a:fld id="{4ECDD524-6F71-4D8D-99EA-CA2B15EEFC1D}" type="datetimeFigureOut">
              <a:rPr lang="en-US" smtClean="0"/>
              <a:t>3/29/2021</a:t>
            </a:fld>
            <a:endParaRPr lang="en-US"/>
          </a:p>
        </p:txBody>
      </p:sp>
      <p:sp>
        <p:nvSpPr>
          <p:cNvPr id="5" name="Footer Placeholder 4">
            <a:extLst>
              <a:ext uri="{FF2B5EF4-FFF2-40B4-BE49-F238E27FC236}">
                <a16:creationId xmlns:a16="http://schemas.microsoft.com/office/drawing/2014/main" id="{EC8A5A97-E63F-4C52-BF89-9C1E7D6282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11171C-B765-43C5-97AC-32C86BBC968E}"/>
              </a:ext>
            </a:extLst>
          </p:cNvPr>
          <p:cNvSpPr>
            <a:spLocks noGrp="1"/>
          </p:cNvSpPr>
          <p:nvPr>
            <p:ph type="sldNum" sz="quarter" idx="12"/>
          </p:nvPr>
        </p:nvSpPr>
        <p:spPr/>
        <p:txBody>
          <a:bodyPr/>
          <a:lstStyle/>
          <a:p>
            <a:fld id="{DFF3E2DC-ED1B-40CA-99C7-3333195CF5DA}" type="slidenum">
              <a:rPr lang="en-US" smtClean="0"/>
              <a:t>‹#›</a:t>
            </a:fld>
            <a:endParaRPr lang="en-US"/>
          </a:p>
        </p:txBody>
      </p:sp>
    </p:spTree>
    <p:extLst>
      <p:ext uri="{BB962C8B-B14F-4D97-AF65-F5344CB8AC3E}">
        <p14:creationId xmlns:p14="http://schemas.microsoft.com/office/powerpoint/2010/main" val="2309292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CC0DF-C86B-4F3D-BE69-EDD5DD4AFE3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C5DF0B2-8CCB-48F4-BD7D-E508673F71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C0E8CC-BCAC-48F7-A045-FBDEB3010722}"/>
              </a:ext>
            </a:extLst>
          </p:cNvPr>
          <p:cNvSpPr>
            <a:spLocks noGrp="1"/>
          </p:cNvSpPr>
          <p:nvPr>
            <p:ph type="dt" sz="half" idx="10"/>
          </p:nvPr>
        </p:nvSpPr>
        <p:spPr/>
        <p:txBody>
          <a:bodyPr/>
          <a:lstStyle/>
          <a:p>
            <a:fld id="{4ECDD524-6F71-4D8D-99EA-CA2B15EEFC1D}" type="datetimeFigureOut">
              <a:rPr lang="en-US" smtClean="0"/>
              <a:t>3/29/2021</a:t>
            </a:fld>
            <a:endParaRPr lang="en-US"/>
          </a:p>
        </p:txBody>
      </p:sp>
      <p:sp>
        <p:nvSpPr>
          <p:cNvPr id="5" name="Footer Placeholder 4">
            <a:extLst>
              <a:ext uri="{FF2B5EF4-FFF2-40B4-BE49-F238E27FC236}">
                <a16:creationId xmlns:a16="http://schemas.microsoft.com/office/drawing/2014/main" id="{85D62BE9-6540-4C39-A7C2-B66B5401A9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0BD026-99DE-42EE-8A43-28042AE6B330}"/>
              </a:ext>
            </a:extLst>
          </p:cNvPr>
          <p:cNvSpPr>
            <a:spLocks noGrp="1"/>
          </p:cNvSpPr>
          <p:nvPr>
            <p:ph type="sldNum" sz="quarter" idx="12"/>
          </p:nvPr>
        </p:nvSpPr>
        <p:spPr/>
        <p:txBody>
          <a:bodyPr/>
          <a:lstStyle/>
          <a:p>
            <a:fld id="{DFF3E2DC-ED1B-40CA-99C7-3333195CF5DA}" type="slidenum">
              <a:rPr lang="en-US" smtClean="0"/>
              <a:t>‹#›</a:t>
            </a:fld>
            <a:endParaRPr lang="en-US"/>
          </a:p>
        </p:txBody>
      </p:sp>
    </p:spTree>
    <p:extLst>
      <p:ext uri="{BB962C8B-B14F-4D97-AF65-F5344CB8AC3E}">
        <p14:creationId xmlns:p14="http://schemas.microsoft.com/office/powerpoint/2010/main" val="46615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A1343-4471-47B8-A29D-B596DC8AB5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D0A6BD-93F6-4811-98E5-14543483D8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0C7040-A6FE-47C5-B741-BFF59A6B6DE4}"/>
              </a:ext>
            </a:extLst>
          </p:cNvPr>
          <p:cNvSpPr>
            <a:spLocks noGrp="1"/>
          </p:cNvSpPr>
          <p:nvPr>
            <p:ph type="dt" sz="half" idx="10"/>
          </p:nvPr>
        </p:nvSpPr>
        <p:spPr/>
        <p:txBody>
          <a:bodyPr/>
          <a:lstStyle/>
          <a:p>
            <a:fld id="{4ECDD524-6F71-4D8D-99EA-CA2B15EEFC1D}" type="datetimeFigureOut">
              <a:rPr lang="en-US" smtClean="0"/>
              <a:t>3/29/2021</a:t>
            </a:fld>
            <a:endParaRPr lang="en-US"/>
          </a:p>
        </p:txBody>
      </p:sp>
      <p:sp>
        <p:nvSpPr>
          <p:cNvPr id="5" name="Footer Placeholder 4">
            <a:extLst>
              <a:ext uri="{FF2B5EF4-FFF2-40B4-BE49-F238E27FC236}">
                <a16:creationId xmlns:a16="http://schemas.microsoft.com/office/drawing/2014/main" id="{13341C76-03CD-46C0-965B-B77B01A43E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BDCB89-F32F-47E0-A847-67E310CC38E5}"/>
              </a:ext>
            </a:extLst>
          </p:cNvPr>
          <p:cNvSpPr>
            <a:spLocks noGrp="1"/>
          </p:cNvSpPr>
          <p:nvPr>
            <p:ph type="sldNum" sz="quarter" idx="12"/>
          </p:nvPr>
        </p:nvSpPr>
        <p:spPr/>
        <p:txBody>
          <a:bodyPr/>
          <a:lstStyle/>
          <a:p>
            <a:fld id="{DFF3E2DC-ED1B-40CA-99C7-3333195CF5DA}" type="slidenum">
              <a:rPr lang="en-US" smtClean="0"/>
              <a:t>‹#›</a:t>
            </a:fld>
            <a:endParaRPr lang="en-US"/>
          </a:p>
        </p:txBody>
      </p:sp>
    </p:spTree>
    <p:extLst>
      <p:ext uri="{BB962C8B-B14F-4D97-AF65-F5344CB8AC3E}">
        <p14:creationId xmlns:p14="http://schemas.microsoft.com/office/powerpoint/2010/main" val="2649903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59D04-687E-441E-8D82-6DE55E9E02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F5BB023-F73B-4F64-866D-F4B887EA76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F2BCF9-1501-4137-93E6-7EAADAE8E3E1}"/>
              </a:ext>
            </a:extLst>
          </p:cNvPr>
          <p:cNvSpPr>
            <a:spLocks noGrp="1"/>
          </p:cNvSpPr>
          <p:nvPr>
            <p:ph type="dt" sz="half" idx="10"/>
          </p:nvPr>
        </p:nvSpPr>
        <p:spPr/>
        <p:txBody>
          <a:bodyPr/>
          <a:lstStyle/>
          <a:p>
            <a:fld id="{4ECDD524-6F71-4D8D-99EA-CA2B15EEFC1D}" type="datetimeFigureOut">
              <a:rPr lang="en-US" smtClean="0"/>
              <a:t>3/29/2021</a:t>
            </a:fld>
            <a:endParaRPr lang="en-US"/>
          </a:p>
        </p:txBody>
      </p:sp>
      <p:sp>
        <p:nvSpPr>
          <p:cNvPr id="5" name="Footer Placeholder 4">
            <a:extLst>
              <a:ext uri="{FF2B5EF4-FFF2-40B4-BE49-F238E27FC236}">
                <a16:creationId xmlns:a16="http://schemas.microsoft.com/office/drawing/2014/main" id="{2A9710F1-7A7D-40BA-BD7D-F38A1E26B2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E2EE48-1A31-4C13-8FDE-573BC79D7547}"/>
              </a:ext>
            </a:extLst>
          </p:cNvPr>
          <p:cNvSpPr>
            <a:spLocks noGrp="1"/>
          </p:cNvSpPr>
          <p:nvPr>
            <p:ph type="sldNum" sz="quarter" idx="12"/>
          </p:nvPr>
        </p:nvSpPr>
        <p:spPr/>
        <p:txBody>
          <a:bodyPr/>
          <a:lstStyle/>
          <a:p>
            <a:fld id="{DFF3E2DC-ED1B-40CA-99C7-3333195CF5DA}" type="slidenum">
              <a:rPr lang="en-US" smtClean="0"/>
              <a:t>‹#›</a:t>
            </a:fld>
            <a:endParaRPr lang="en-US"/>
          </a:p>
        </p:txBody>
      </p:sp>
    </p:spTree>
    <p:extLst>
      <p:ext uri="{BB962C8B-B14F-4D97-AF65-F5344CB8AC3E}">
        <p14:creationId xmlns:p14="http://schemas.microsoft.com/office/powerpoint/2010/main" val="211136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4BA15-A1C8-4EF5-A52B-974E1AAC66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872C16-CE2E-4180-8ED8-8EC0826A1DD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5F738B8-1C84-461F-AF02-456A9E66D7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88257E-EF9A-45C5-9F91-805193B5A8FC}"/>
              </a:ext>
            </a:extLst>
          </p:cNvPr>
          <p:cNvSpPr>
            <a:spLocks noGrp="1"/>
          </p:cNvSpPr>
          <p:nvPr>
            <p:ph type="dt" sz="half" idx="10"/>
          </p:nvPr>
        </p:nvSpPr>
        <p:spPr/>
        <p:txBody>
          <a:bodyPr/>
          <a:lstStyle/>
          <a:p>
            <a:fld id="{4ECDD524-6F71-4D8D-99EA-CA2B15EEFC1D}" type="datetimeFigureOut">
              <a:rPr lang="en-US" smtClean="0"/>
              <a:t>3/29/2021</a:t>
            </a:fld>
            <a:endParaRPr lang="en-US"/>
          </a:p>
        </p:txBody>
      </p:sp>
      <p:sp>
        <p:nvSpPr>
          <p:cNvPr id="6" name="Footer Placeholder 5">
            <a:extLst>
              <a:ext uri="{FF2B5EF4-FFF2-40B4-BE49-F238E27FC236}">
                <a16:creationId xmlns:a16="http://schemas.microsoft.com/office/drawing/2014/main" id="{EB82DF91-BC5F-4925-86CB-E88EC85248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6E32E1-AB76-432D-8396-4426FA1D4DDC}"/>
              </a:ext>
            </a:extLst>
          </p:cNvPr>
          <p:cNvSpPr>
            <a:spLocks noGrp="1"/>
          </p:cNvSpPr>
          <p:nvPr>
            <p:ph type="sldNum" sz="quarter" idx="12"/>
          </p:nvPr>
        </p:nvSpPr>
        <p:spPr/>
        <p:txBody>
          <a:bodyPr/>
          <a:lstStyle/>
          <a:p>
            <a:fld id="{DFF3E2DC-ED1B-40CA-99C7-3333195CF5DA}" type="slidenum">
              <a:rPr lang="en-US" smtClean="0"/>
              <a:t>‹#›</a:t>
            </a:fld>
            <a:endParaRPr lang="en-US"/>
          </a:p>
        </p:txBody>
      </p:sp>
    </p:spTree>
    <p:extLst>
      <p:ext uri="{BB962C8B-B14F-4D97-AF65-F5344CB8AC3E}">
        <p14:creationId xmlns:p14="http://schemas.microsoft.com/office/powerpoint/2010/main" val="1681733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E64D8-DCC3-41DB-B6A1-A5F492584F6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79104A8-9C51-4EAC-A05B-3467B22620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64F814-5ED5-42A6-9D44-8D508D565C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6199494-39F1-4B63-B4AD-9FF936185C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1869BB1-22CE-43FF-A3D4-01BDE18F5E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0C4EEF0-2907-4A06-9FD1-EA8DC7D54433}"/>
              </a:ext>
            </a:extLst>
          </p:cNvPr>
          <p:cNvSpPr>
            <a:spLocks noGrp="1"/>
          </p:cNvSpPr>
          <p:nvPr>
            <p:ph type="dt" sz="half" idx="10"/>
          </p:nvPr>
        </p:nvSpPr>
        <p:spPr/>
        <p:txBody>
          <a:bodyPr/>
          <a:lstStyle/>
          <a:p>
            <a:fld id="{4ECDD524-6F71-4D8D-99EA-CA2B15EEFC1D}" type="datetimeFigureOut">
              <a:rPr lang="en-US" smtClean="0"/>
              <a:t>3/29/2021</a:t>
            </a:fld>
            <a:endParaRPr lang="en-US"/>
          </a:p>
        </p:txBody>
      </p:sp>
      <p:sp>
        <p:nvSpPr>
          <p:cNvPr id="8" name="Footer Placeholder 7">
            <a:extLst>
              <a:ext uri="{FF2B5EF4-FFF2-40B4-BE49-F238E27FC236}">
                <a16:creationId xmlns:a16="http://schemas.microsoft.com/office/drawing/2014/main" id="{F51BAB3B-A4C4-464C-A798-E062CF48AEB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4F4A531-3F0C-4FE6-8C73-4B849E9D5FE4}"/>
              </a:ext>
            </a:extLst>
          </p:cNvPr>
          <p:cNvSpPr>
            <a:spLocks noGrp="1"/>
          </p:cNvSpPr>
          <p:nvPr>
            <p:ph type="sldNum" sz="quarter" idx="12"/>
          </p:nvPr>
        </p:nvSpPr>
        <p:spPr/>
        <p:txBody>
          <a:bodyPr/>
          <a:lstStyle/>
          <a:p>
            <a:fld id="{DFF3E2DC-ED1B-40CA-99C7-3333195CF5DA}" type="slidenum">
              <a:rPr lang="en-US" smtClean="0"/>
              <a:t>‹#›</a:t>
            </a:fld>
            <a:endParaRPr lang="en-US"/>
          </a:p>
        </p:txBody>
      </p:sp>
    </p:spTree>
    <p:extLst>
      <p:ext uri="{BB962C8B-B14F-4D97-AF65-F5344CB8AC3E}">
        <p14:creationId xmlns:p14="http://schemas.microsoft.com/office/powerpoint/2010/main" val="4026568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0EC67-95C6-497C-88EA-C6E839AD407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F6987CF-9C8E-4E50-B470-8F5E60EEFBF5}"/>
              </a:ext>
            </a:extLst>
          </p:cNvPr>
          <p:cNvSpPr>
            <a:spLocks noGrp="1"/>
          </p:cNvSpPr>
          <p:nvPr>
            <p:ph type="dt" sz="half" idx="10"/>
          </p:nvPr>
        </p:nvSpPr>
        <p:spPr/>
        <p:txBody>
          <a:bodyPr/>
          <a:lstStyle/>
          <a:p>
            <a:fld id="{4ECDD524-6F71-4D8D-99EA-CA2B15EEFC1D}" type="datetimeFigureOut">
              <a:rPr lang="en-US" smtClean="0"/>
              <a:t>3/29/2021</a:t>
            </a:fld>
            <a:endParaRPr lang="en-US"/>
          </a:p>
        </p:txBody>
      </p:sp>
      <p:sp>
        <p:nvSpPr>
          <p:cNvPr id="4" name="Footer Placeholder 3">
            <a:extLst>
              <a:ext uri="{FF2B5EF4-FFF2-40B4-BE49-F238E27FC236}">
                <a16:creationId xmlns:a16="http://schemas.microsoft.com/office/drawing/2014/main" id="{2B6DBB55-966D-4528-8930-B54C5755B9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AB310E-3BE9-4A51-B52B-3F08B22ED90C}"/>
              </a:ext>
            </a:extLst>
          </p:cNvPr>
          <p:cNvSpPr>
            <a:spLocks noGrp="1"/>
          </p:cNvSpPr>
          <p:nvPr>
            <p:ph type="sldNum" sz="quarter" idx="12"/>
          </p:nvPr>
        </p:nvSpPr>
        <p:spPr/>
        <p:txBody>
          <a:bodyPr/>
          <a:lstStyle/>
          <a:p>
            <a:fld id="{DFF3E2DC-ED1B-40CA-99C7-3333195CF5DA}" type="slidenum">
              <a:rPr lang="en-US" smtClean="0"/>
              <a:t>‹#›</a:t>
            </a:fld>
            <a:endParaRPr lang="en-US"/>
          </a:p>
        </p:txBody>
      </p:sp>
    </p:spTree>
    <p:extLst>
      <p:ext uri="{BB962C8B-B14F-4D97-AF65-F5344CB8AC3E}">
        <p14:creationId xmlns:p14="http://schemas.microsoft.com/office/powerpoint/2010/main" val="3344619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3B66C7-B43D-4657-9B97-185D8C47525D}"/>
              </a:ext>
            </a:extLst>
          </p:cNvPr>
          <p:cNvSpPr>
            <a:spLocks noGrp="1"/>
          </p:cNvSpPr>
          <p:nvPr>
            <p:ph type="dt" sz="half" idx="10"/>
          </p:nvPr>
        </p:nvSpPr>
        <p:spPr/>
        <p:txBody>
          <a:bodyPr/>
          <a:lstStyle/>
          <a:p>
            <a:fld id="{4ECDD524-6F71-4D8D-99EA-CA2B15EEFC1D}" type="datetimeFigureOut">
              <a:rPr lang="en-US" smtClean="0"/>
              <a:t>3/29/2021</a:t>
            </a:fld>
            <a:endParaRPr lang="en-US"/>
          </a:p>
        </p:txBody>
      </p:sp>
      <p:sp>
        <p:nvSpPr>
          <p:cNvPr id="3" name="Footer Placeholder 2">
            <a:extLst>
              <a:ext uri="{FF2B5EF4-FFF2-40B4-BE49-F238E27FC236}">
                <a16:creationId xmlns:a16="http://schemas.microsoft.com/office/drawing/2014/main" id="{84737BD5-3F3B-4FFC-8E36-F91502099D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7C8147E-2738-4CAD-A335-CE7FFF50A01B}"/>
              </a:ext>
            </a:extLst>
          </p:cNvPr>
          <p:cNvSpPr>
            <a:spLocks noGrp="1"/>
          </p:cNvSpPr>
          <p:nvPr>
            <p:ph type="sldNum" sz="quarter" idx="12"/>
          </p:nvPr>
        </p:nvSpPr>
        <p:spPr/>
        <p:txBody>
          <a:bodyPr/>
          <a:lstStyle/>
          <a:p>
            <a:fld id="{DFF3E2DC-ED1B-40CA-99C7-3333195CF5DA}" type="slidenum">
              <a:rPr lang="en-US" smtClean="0"/>
              <a:t>‹#›</a:t>
            </a:fld>
            <a:endParaRPr lang="en-US"/>
          </a:p>
        </p:txBody>
      </p:sp>
    </p:spTree>
    <p:extLst>
      <p:ext uri="{BB962C8B-B14F-4D97-AF65-F5344CB8AC3E}">
        <p14:creationId xmlns:p14="http://schemas.microsoft.com/office/powerpoint/2010/main" val="343283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C4FBC-B5D0-41FD-BE0D-BBE07EC886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5A9EE6C-D56C-4698-B180-46F2F084D0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9EAF4A-002D-4E8F-AAE7-A6568A0024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2DA5EA-1631-40B7-9355-0E42D13198A1}"/>
              </a:ext>
            </a:extLst>
          </p:cNvPr>
          <p:cNvSpPr>
            <a:spLocks noGrp="1"/>
          </p:cNvSpPr>
          <p:nvPr>
            <p:ph type="dt" sz="half" idx="10"/>
          </p:nvPr>
        </p:nvSpPr>
        <p:spPr/>
        <p:txBody>
          <a:bodyPr/>
          <a:lstStyle/>
          <a:p>
            <a:fld id="{4ECDD524-6F71-4D8D-99EA-CA2B15EEFC1D}" type="datetimeFigureOut">
              <a:rPr lang="en-US" smtClean="0"/>
              <a:t>3/29/2021</a:t>
            </a:fld>
            <a:endParaRPr lang="en-US"/>
          </a:p>
        </p:txBody>
      </p:sp>
      <p:sp>
        <p:nvSpPr>
          <p:cNvPr id="6" name="Footer Placeholder 5">
            <a:extLst>
              <a:ext uri="{FF2B5EF4-FFF2-40B4-BE49-F238E27FC236}">
                <a16:creationId xmlns:a16="http://schemas.microsoft.com/office/drawing/2014/main" id="{5794893D-71ED-477B-B6AA-C0C2E6D67D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079A71-7604-485F-BBB8-5A3FD655A4F1}"/>
              </a:ext>
            </a:extLst>
          </p:cNvPr>
          <p:cNvSpPr>
            <a:spLocks noGrp="1"/>
          </p:cNvSpPr>
          <p:nvPr>
            <p:ph type="sldNum" sz="quarter" idx="12"/>
          </p:nvPr>
        </p:nvSpPr>
        <p:spPr/>
        <p:txBody>
          <a:bodyPr/>
          <a:lstStyle/>
          <a:p>
            <a:fld id="{DFF3E2DC-ED1B-40CA-99C7-3333195CF5DA}" type="slidenum">
              <a:rPr lang="en-US" smtClean="0"/>
              <a:t>‹#›</a:t>
            </a:fld>
            <a:endParaRPr lang="en-US"/>
          </a:p>
        </p:txBody>
      </p:sp>
    </p:spTree>
    <p:extLst>
      <p:ext uri="{BB962C8B-B14F-4D97-AF65-F5344CB8AC3E}">
        <p14:creationId xmlns:p14="http://schemas.microsoft.com/office/powerpoint/2010/main" val="37367973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033" y="1290633"/>
            <a:ext cx="12208000" cy="1143200"/>
          </a:xfrm>
          <a:prstGeom prst="rect">
            <a:avLst/>
          </a:prstGeom>
          <a:noFill/>
          <a:ln>
            <a:noFill/>
          </a:ln>
        </p:spPr>
        <p:txBody>
          <a:bodyPr spcFirstLastPara="1" wrap="square" lIns="91425" tIns="91425" rIns="91425" bIns="91425" anchor="t" anchorCtr="0"/>
          <a:lstStyle>
            <a:lvl1pPr lvl="0"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1pPr>
            <a:lvl2pPr lvl="1"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2pPr>
            <a:lvl3pPr lvl="2"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3pPr>
            <a:lvl4pPr lvl="3"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4pPr>
            <a:lvl5pPr lvl="4"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5pPr>
            <a:lvl6pPr lvl="5"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6pPr>
            <a:lvl7pPr lvl="6"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7pPr>
            <a:lvl8pPr lvl="7"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8pPr>
            <a:lvl9pPr lvl="8" algn="ctr">
              <a:spcBef>
                <a:spcPts val="0"/>
              </a:spcBef>
              <a:spcAft>
                <a:spcPts val="0"/>
              </a:spcAft>
              <a:buClr>
                <a:srgbClr val="FFFFFF"/>
              </a:buClr>
              <a:buSzPts val="2600"/>
              <a:buFont typeface="Walter Turncoat"/>
              <a:buNone/>
              <a:defRPr sz="2600">
                <a:solidFill>
                  <a:srgbClr val="FFFFFF"/>
                </a:solidFill>
                <a:latin typeface="Walter Turncoat"/>
                <a:ea typeface="Walter Turncoat"/>
                <a:cs typeface="Walter Turncoat"/>
                <a:sym typeface="Walter Turncoat"/>
              </a:defRPr>
            </a:lvl9pPr>
          </a:lstStyle>
          <a:p>
            <a:endParaRPr/>
          </a:p>
        </p:txBody>
      </p:sp>
      <p:sp>
        <p:nvSpPr>
          <p:cNvPr id="7" name="Google Shape;7;p1"/>
          <p:cNvSpPr txBox="1">
            <a:spLocks noGrp="1"/>
          </p:cNvSpPr>
          <p:nvPr>
            <p:ph type="body" idx="1"/>
          </p:nvPr>
        </p:nvSpPr>
        <p:spPr>
          <a:xfrm>
            <a:off x="609600" y="2084533"/>
            <a:ext cx="10972800" cy="3337600"/>
          </a:xfrm>
          <a:prstGeom prst="rect">
            <a:avLst/>
          </a:prstGeom>
          <a:noFill/>
          <a:ln>
            <a:noFill/>
          </a:ln>
        </p:spPr>
        <p:txBody>
          <a:bodyPr spcFirstLastPara="1" wrap="square" lIns="91425" tIns="91425" rIns="91425" bIns="91425" anchor="t" anchorCtr="0"/>
          <a:lstStyle>
            <a:lvl1pPr marL="457200" lvl="0" indent="-355600">
              <a:spcBef>
                <a:spcPts val="600"/>
              </a:spcBef>
              <a:spcAft>
                <a:spcPts val="0"/>
              </a:spcAft>
              <a:buClr>
                <a:srgbClr val="FFFFFF"/>
              </a:buClr>
              <a:buSzPts val="2000"/>
              <a:buFont typeface="Sniglet"/>
              <a:buChar char="✘"/>
              <a:defRPr sz="2000">
                <a:solidFill>
                  <a:srgbClr val="FFFFFF"/>
                </a:solidFill>
                <a:latin typeface="Sniglet"/>
                <a:ea typeface="Sniglet"/>
                <a:cs typeface="Sniglet"/>
                <a:sym typeface="Sniglet"/>
              </a:defRPr>
            </a:lvl1pPr>
            <a:lvl2pPr marL="914400" lvl="1" indent="-355600">
              <a:spcBef>
                <a:spcPts val="0"/>
              </a:spcBef>
              <a:spcAft>
                <a:spcPts val="0"/>
              </a:spcAft>
              <a:buClr>
                <a:srgbClr val="FFFFFF"/>
              </a:buClr>
              <a:buSzPts val="2000"/>
              <a:buFont typeface="Sniglet"/>
              <a:buChar char="○"/>
              <a:defRPr sz="2000">
                <a:solidFill>
                  <a:srgbClr val="FFFFFF"/>
                </a:solidFill>
                <a:latin typeface="Sniglet"/>
                <a:ea typeface="Sniglet"/>
                <a:cs typeface="Sniglet"/>
                <a:sym typeface="Sniglet"/>
              </a:defRPr>
            </a:lvl2pPr>
            <a:lvl3pPr marL="1371600" lvl="2" indent="-355600">
              <a:spcBef>
                <a:spcPts val="0"/>
              </a:spcBef>
              <a:spcAft>
                <a:spcPts val="0"/>
              </a:spcAft>
              <a:buClr>
                <a:srgbClr val="FFFFFF"/>
              </a:buClr>
              <a:buSzPts val="2000"/>
              <a:buFont typeface="Sniglet"/>
              <a:buChar char="■"/>
              <a:defRPr sz="2000">
                <a:solidFill>
                  <a:srgbClr val="FFFFFF"/>
                </a:solidFill>
                <a:latin typeface="Sniglet"/>
                <a:ea typeface="Sniglet"/>
                <a:cs typeface="Sniglet"/>
                <a:sym typeface="Sniglet"/>
              </a:defRPr>
            </a:lvl3pPr>
            <a:lvl4pPr marL="1828800" lvl="3" indent="-355600">
              <a:spcBef>
                <a:spcPts val="0"/>
              </a:spcBef>
              <a:spcAft>
                <a:spcPts val="0"/>
              </a:spcAft>
              <a:buClr>
                <a:srgbClr val="FFFFFF"/>
              </a:buClr>
              <a:buSzPts val="2000"/>
              <a:buFont typeface="Sniglet"/>
              <a:buChar char="●"/>
              <a:defRPr sz="2000">
                <a:solidFill>
                  <a:srgbClr val="FFFFFF"/>
                </a:solidFill>
                <a:latin typeface="Sniglet"/>
                <a:ea typeface="Sniglet"/>
                <a:cs typeface="Sniglet"/>
                <a:sym typeface="Sniglet"/>
              </a:defRPr>
            </a:lvl4pPr>
            <a:lvl5pPr marL="2286000" lvl="4" indent="-355600">
              <a:spcBef>
                <a:spcPts val="0"/>
              </a:spcBef>
              <a:spcAft>
                <a:spcPts val="0"/>
              </a:spcAft>
              <a:buClr>
                <a:srgbClr val="FFFFFF"/>
              </a:buClr>
              <a:buSzPts val="2000"/>
              <a:buFont typeface="Sniglet"/>
              <a:buChar char="○"/>
              <a:defRPr sz="2000">
                <a:solidFill>
                  <a:srgbClr val="FFFFFF"/>
                </a:solidFill>
                <a:latin typeface="Sniglet"/>
                <a:ea typeface="Sniglet"/>
                <a:cs typeface="Sniglet"/>
                <a:sym typeface="Sniglet"/>
              </a:defRPr>
            </a:lvl5pPr>
            <a:lvl6pPr marL="2743200" lvl="5" indent="-355600">
              <a:spcBef>
                <a:spcPts val="0"/>
              </a:spcBef>
              <a:spcAft>
                <a:spcPts val="0"/>
              </a:spcAft>
              <a:buClr>
                <a:srgbClr val="FFFFFF"/>
              </a:buClr>
              <a:buSzPts val="2000"/>
              <a:buFont typeface="Sniglet"/>
              <a:buChar char="■"/>
              <a:defRPr sz="2000">
                <a:solidFill>
                  <a:srgbClr val="FFFFFF"/>
                </a:solidFill>
                <a:latin typeface="Sniglet"/>
                <a:ea typeface="Sniglet"/>
                <a:cs typeface="Sniglet"/>
                <a:sym typeface="Sniglet"/>
              </a:defRPr>
            </a:lvl6pPr>
            <a:lvl7pPr marL="3200400" lvl="6" indent="-355600">
              <a:spcBef>
                <a:spcPts val="0"/>
              </a:spcBef>
              <a:spcAft>
                <a:spcPts val="0"/>
              </a:spcAft>
              <a:buClr>
                <a:srgbClr val="FFFFFF"/>
              </a:buClr>
              <a:buSzPts val="2000"/>
              <a:buFont typeface="Sniglet"/>
              <a:buChar char="●"/>
              <a:defRPr sz="2000">
                <a:solidFill>
                  <a:srgbClr val="FFFFFF"/>
                </a:solidFill>
                <a:latin typeface="Sniglet"/>
                <a:ea typeface="Sniglet"/>
                <a:cs typeface="Sniglet"/>
                <a:sym typeface="Sniglet"/>
              </a:defRPr>
            </a:lvl7pPr>
            <a:lvl8pPr marL="3657600" lvl="7" indent="-355600">
              <a:spcBef>
                <a:spcPts val="0"/>
              </a:spcBef>
              <a:spcAft>
                <a:spcPts val="0"/>
              </a:spcAft>
              <a:buClr>
                <a:srgbClr val="FFFFFF"/>
              </a:buClr>
              <a:buSzPts val="2000"/>
              <a:buFont typeface="Sniglet"/>
              <a:buChar char="○"/>
              <a:defRPr sz="2000">
                <a:solidFill>
                  <a:srgbClr val="FFFFFF"/>
                </a:solidFill>
                <a:latin typeface="Sniglet"/>
                <a:ea typeface="Sniglet"/>
                <a:cs typeface="Sniglet"/>
                <a:sym typeface="Sniglet"/>
              </a:defRPr>
            </a:lvl8pPr>
            <a:lvl9pPr marL="4114800" lvl="8" indent="-355600">
              <a:spcBef>
                <a:spcPts val="0"/>
              </a:spcBef>
              <a:spcAft>
                <a:spcPts val="0"/>
              </a:spcAft>
              <a:buClr>
                <a:srgbClr val="FFFFFF"/>
              </a:buClr>
              <a:buSzPts val="2000"/>
              <a:buFont typeface="Sniglet"/>
              <a:buChar char="■"/>
              <a:defRPr sz="2000">
                <a:solidFill>
                  <a:srgbClr val="FFFFFF"/>
                </a:solidFill>
                <a:latin typeface="Sniglet"/>
                <a:ea typeface="Sniglet"/>
                <a:cs typeface="Sniglet"/>
                <a:sym typeface="Sniglet"/>
              </a:defRPr>
            </a:lvl9pPr>
          </a:lstStyle>
          <a:p>
            <a:endParaRPr/>
          </a:p>
        </p:txBody>
      </p:sp>
      <p:sp>
        <p:nvSpPr>
          <p:cNvPr id="8" name="Google Shape;8;p1"/>
          <p:cNvSpPr txBox="1">
            <a:spLocks noGrp="1"/>
          </p:cNvSpPr>
          <p:nvPr>
            <p:ph type="sldNum" idx="12"/>
          </p:nvPr>
        </p:nvSpPr>
        <p:spPr>
          <a:xfrm>
            <a:off x="5730200" y="6443967"/>
            <a:ext cx="731600" cy="414000"/>
          </a:xfrm>
          <a:prstGeom prst="rect">
            <a:avLst/>
          </a:prstGeom>
          <a:noFill/>
          <a:ln>
            <a:noFill/>
          </a:ln>
        </p:spPr>
        <p:txBody>
          <a:bodyPr spcFirstLastPara="1" wrap="square" lIns="91425" tIns="91425" rIns="91425" bIns="91425" anchor="t" anchorCtr="0">
            <a:noAutofit/>
          </a:bodyPr>
          <a:lstStyle>
            <a:lvl1pPr lvl="0" algn="ctr">
              <a:buNone/>
              <a:defRPr sz="1333">
                <a:solidFill>
                  <a:srgbClr val="FFFFFF"/>
                </a:solidFill>
                <a:latin typeface="Sniglet"/>
                <a:ea typeface="Sniglet"/>
                <a:cs typeface="Sniglet"/>
                <a:sym typeface="Sniglet"/>
              </a:defRPr>
            </a:lvl1pPr>
            <a:lvl2pPr lvl="1" algn="ctr">
              <a:buNone/>
              <a:defRPr sz="1333">
                <a:solidFill>
                  <a:srgbClr val="FFFFFF"/>
                </a:solidFill>
                <a:latin typeface="Sniglet"/>
                <a:ea typeface="Sniglet"/>
                <a:cs typeface="Sniglet"/>
                <a:sym typeface="Sniglet"/>
              </a:defRPr>
            </a:lvl2pPr>
            <a:lvl3pPr lvl="2" algn="ctr">
              <a:buNone/>
              <a:defRPr sz="1333">
                <a:solidFill>
                  <a:srgbClr val="FFFFFF"/>
                </a:solidFill>
                <a:latin typeface="Sniglet"/>
                <a:ea typeface="Sniglet"/>
                <a:cs typeface="Sniglet"/>
                <a:sym typeface="Sniglet"/>
              </a:defRPr>
            </a:lvl3pPr>
            <a:lvl4pPr lvl="3" algn="ctr">
              <a:buNone/>
              <a:defRPr sz="1333">
                <a:solidFill>
                  <a:srgbClr val="FFFFFF"/>
                </a:solidFill>
                <a:latin typeface="Sniglet"/>
                <a:ea typeface="Sniglet"/>
                <a:cs typeface="Sniglet"/>
                <a:sym typeface="Sniglet"/>
              </a:defRPr>
            </a:lvl4pPr>
            <a:lvl5pPr lvl="4" algn="ctr">
              <a:buNone/>
              <a:defRPr sz="1333">
                <a:solidFill>
                  <a:srgbClr val="FFFFFF"/>
                </a:solidFill>
                <a:latin typeface="Sniglet"/>
                <a:ea typeface="Sniglet"/>
                <a:cs typeface="Sniglet"/>
                <a:sym typeface="Sniglet"/>
              </a:defRPr>
            </a:lvl5pPr>
            <a:lvl6pPr lvl="5" algn="ctr">
              <a:buNone/>
              <a:defRPr sz="1333">
                <a:solidFill>
                  <a:srgbClr val="FFFFFF"/>
                </a:solidFill>
                <a:latin typeface="Sniglet"/>
                <a:ea typeface="Sniglet"/>
                <a:cs typeface="Sniglet"/>
                <a:sym typeface="Sniglet"/>
              </a:defRPr>
            </a:lvl6pPr>
            <a:lvl7pPr lvl="6" algn="ctr">
              <a:buNone/>
              <a:defRPr sz="1333">
                <a:solidFill>
                  <a:srgbClr val="FFFFFF"/>
                </a:solidFill>
                <a:latin typeface="Sniglet"/>
                <a:ea typeface="Sniglet"/>
                <a:cs typeface="Sniglet"/>
                <a:sym typeface="Sniglet"/>
              </a:defRPr>
            </a:lvl7pPr>
            <a:lvl8pPr lvl="7" algn="ctr">
              <a:buNone/>
              <a:defRPr sz="1333">
                <a:solidFill>
                  <a:srgbClr val="FFFFFF"/>
                </a:solidFill>
                <a:latin typeface="Sniglet"/>
                <a:ea typeface="Sniglet"/>
                <a:cs typeface="Sniglet"/>
                <a:sym typeface="Sniglet"/>
              </a:defRPr>
            </a:lvl8pPr>
            <a:lvl9pPr lvl="8" algn="ctr">
              <a:buNone/>
              <a:defRPr sz="1333">
                <a:solidFill>
                  <a:srgbClr val="FFFFFF"/>
                </a:solidFill>
                <a:latin typeface="Sniglet"/>
                <a:ea typeface="Sniglet"/>
                <a:cs typeface="Sniglet"/>
                <a:sym typeface="Sniglet"/>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9" r:id="rId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A3992B-B17E-43FE-A6EE-2F012917F6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DF8E49E-2A56-435B-B640-0E79EA230D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68B963-EF72-4030-A62C-60F20F91E7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CDD524-6F71-4D8D-99EA-CA2B15EEFC1D}" type="datetimeFigureOut">
              <a:rPr lang="en-US" smtClean="0"/>
              <a:t>3/29/2021</a:t>
            </a:fld>
            <a:endParaRPr lang="en-US"/>
          </a:p>
        </p:txBody>
      </p:sp>
      <p:sp>
        <p:nvSpPr>
          <p:cNvPr id="5" name="Footer Placeholder 4">
            <a:extLst>
              <a:ext uri="{FF2B5EF4-FFF2-40B4-BE49-F238E27FC236}">
                <a16:creationId xmlns:a16="http://schemas.microsoft.com/office/drawing/2014/main" id="{674666C5-6CC7-4338-BB33-2D6B4D1826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AF83FB4-AD6D-4373-80C6-0BF9FB7CFA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F3E2DC-ED1B-40CA-99C7-3333195CF5DA}" type="slidenum">
              <a:rPr lang="en-US" smtClean="0"/>
              <a:t>‹#›</a:t>
            </a:fld>
            <a:endParaRPr lang="en-US"/>
          </a:p>
        </p:txBody>
      </p:sp>
    </p:spTree>
    <p:extLst>
      <p:ext uri="{BB962C8B-B14F-4D97-AF65-F5344CB8AC3E}">
        <p14:creationId xmlns:p14="http://schemas.microsoft.com/office/powerpoint/2010/main" val="145574102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mailto:VSFNA2021@gmail.com" TargetMode="External"/><Relationship Id="rId2" Type="http://schemas.openxmlformats.org/officeDocument/2006/relationships/image" Target="../media/image17.gi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0.emf"/><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2.emf"/><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2D7D9D5-4C08-D94B-8558-733E4144D269}"/>
              </a:ext>
            </a:extLst>
          </p:cNvPr>
          <p:cNvSpPr txBox="1"/>
          <p:nvPr/>
        </p:nvSpPr>
        <p:spPr>
          <a:xfrm>
            <a:off x="8910264" y="5371606"/>
            <a:ext cx="3096541" cy="1384995"/>
          </a:xfrm>
          <a:prstGeom prst="rect">
            <a:avLst/>
          </a:prstGeom>
          <a:noFill/>
        </p:spPr>
        <p:txBody>
          <a:bodyPr wrap="square" rtlCol="0">
            <a:spAutoFit/>
          </a:bodyPr>
          <a:lstStyle/>
          <a:p>
            <a:pPr algn="ctr"/>
            <a:r>
              <a:rPr lang="en-US" sz="2000" i="1" dirty="0">
                <a:solidFill>
                  <a:schemeClr val="bg1"/>
                </a:solidFill>
              </a:rPr>
              <a:t>A webinar </a:t>
            </a:r>
            <a:br>
              <a:rPr lang="en-US" sz="2000" i="1" dirty="0">
                <a:solidFill>
                  <a:schemeClr val="bg1"/>
                </a:solidFill>
              </a:rPr>
            </a:br>
            <a:r>
              <a:rPr lang="en-US" sz="2000" i="1" dirty="0">
                <a:solidFill>
                  <a:schemeClr val="bg1"/>
                </a:solidFill>
              </a:rPr>
              <a:t>brought to you by</a:t>
            </a:r>
            <a:r>
              <a:rPr lang="en-US" sz="2489" i="1" dirty="0">
                <a:solidFill>
                  <a:schemeClr val="bg1"/>
                </a:solidFill>
              </a:rPr>
              <a:t/>
            </a:r>
            <a:br>
              <a:rPr lang="en-US" sz="2489" i="1" dirty="0">
                <a:solidFill>
                  <a:schemeClr val="bg1"/>
                </a:solidFill>
              </a:rPr>
            </a:br>
            <a:r>
              <a:rPr lang="en-US" sz="2200" dirty="0">
                <a:solidFill>
                  <a:schemeClr val="bg1"/>
                </a:solidFill>
              </a:rPr>
              <a:t>Narcotics Anonymous </a:t>
            </a:r>
          </a:p>
          <a:p>
            <a:pPr algn="ctr"/>
            <a:r>
              <a:rPr lang="en-US" sz="2200" dirty="0">
                <a:solidFill>
                  <a:schemeClr val="bg1"/>
                </a:solidFill>
              </a:rPr>
              <a:t>World Services, Inc.</a:t>
            </a:r>
          </a:p>
        </p:txBody>
      </p:sp>
      <p:pic>
        <p:nvPicPr>
          <p:cNvPr id="6" name="Picture 5">
            <a:extLst>
              <a:ext uri="{FF2B5EF4-FFF2-40B4-BE49-F238E27FC236}">
                <a16:creationId xmlns:a16="http://schemas.microsoft.com/office/drawing/2014/main" id="{ECABD2F6-CB85-AE49-A1DF-AC888B7BDCE1}"/>
              </a:ext>
            </a:extLst>
          </p:cNvPr>
          <p:cNvPicPr>
            <a:picLocks noChangeAspect="1"/>
          </p:cNvPicPr>
          <p:nvPr/>
        </p:nvPicPr>
        <p:blipFill>
          <a:blip r:embed="rId2"/>
          <a:stretch>
            <a:fillRect/>
          </a:stretch>
        </p:blipFill>
        <p:spPr>
          <a:xfrm>
            <a:off x="750638" y="4102462"/>
            <a:ext cx="1996950" cy="2454084"/>
          </a:xfrm>
          <a:prstGeom prst="rect">
            <a:avLst/>
          </a:prstGeom>
        </p:spPr>
      </p:pic>
      <p:pic>
        <p:nvPicPr>
          <p:cNvPr id="7" name="Picture 6">
            <a:extLst>
              <a:ext uri="{FF2B5EF4-FFF2-40B4-BE49-F238E27FC236}">
                <a16:creationId xmlns:a16="http://schemas.microsoft.com/office/drawing/2014/main" id="{8BDB0455-3BB4-694C-A50F-D3E2AE927F33}"/>
              </a:ext>
            </a:extLst>
          </p:cNvPr>
          <p:cNvPicPr>
            <a:picLocks noChangeAspect="1"/>
          </p:cNvPicPr>
          <p:nvPr/>
        </p:nvPicPr>
        <p:blipFill>
          <a:blip r:embed="rId3"/>
          <a:stretch>
            <a:fillRect/>
          </a:stretch>
        </p:blipFill>
        <p:spPr>
          <a:xfrm>
            <a:off x="9922722" y="4257881"/>
            <a:ext cx="1071623" cy="1071623"/>
          </a:xfrm>
          <a:prstGeom prst="rect">
            <a:avLst/>
          </a:prstGeom>
        </p:spPr>
      </p:pic>
      <p:sp>
        <p:nvSpPr>
          <p:cNvPr id="8" name="TextBox 7">
            <a:extLst>
              <a:ext uri="{FF2B5EF4-FFF2-40B4-BE49-F238E27FC236}">
                <a16:creationId xmlns:a16="http://schemas.microsoft.com/office/drawing/2014/main" id="{4EB0A004-8BFF-D849-9C13-2AE7CC93A60C}"/>
              </a:ext>
            </a:extLst>
          </p:cNvPr>
          <p:cNvSpPr txBox="1"/>
          <p:nvPr/>
        </p:nvSpPr>
        <p:spPr>
          <a:xfrm>
            <a:off x="1992572" y="347800"/>
            <a:ext cx="8206856" cy="4031873"/>
          </a:xfrm>
          <a:prstGeom prst="rect">
            <a:avLst/>
          </a:prstGeom>
          <a:noFill/>
        </p:spPr>
        <p:txBody>
          <a:bodyPr wrap="square" rtlCol="0">
            <a:spAutoFit/>
          </a:bodyPr>
          <a:lstStyle/>
          <a:p>
            <a:pPr algn="ctr"/>
            <a:r>
              <a:rPr lang="en-US" sz="6400" b="1" dirty="0">
                <a:solidFill>
                  <a:srgbClr val="92D050"/>
                </a:solidFill>
              </a:rPr>
              <a:t>How Do </a:t>
            </a:r>
            <a:br>
              <a:rPr lang="en-US" sz="6400" b="1" dirty="0">
                <a:solidFill>
                  <a:srgbClr val="92D050"/>
                </a:solidFill>
              </a:rPr>
            </a:br>
            <a:r>
              <a:rPr lang="en-US" sz="6400" b="1" dirty="0">
                <a:solidFill>
                  <a:srgbClr val="92D050"/>
                </a:solidFill>
              </a:rPr>
              <a:t>Virtual Meetings Connect to the Service System?</a:t>
            </a:r>
          </a:p>
        </p:txBody>
      </p:sp>
    </p:spTree>
    <p:extLst>
      <p:ext uri="{BB962C8B-B14F-4D97-AF65-F5344CB8AC3E}">
        <p14:creationId xmlns:p14="http://schemas.microsoft.com/office/powerpoint/2010/main" val="30783286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305C7C1-FFEC-6D44-AE35-882E784F54F0}"/>
              </a:ext>
            </a:extLst>
          </p:cNvPr>
          <p:cNvPicPr>
            <a:picLocks noChangeAspect="1"/>
          </p:cNvPicPr>
          <p:nvPr/>
        </p:nvPicPr>
        <p:blipFill>
          <a:blip r:embed="rId3"/>
          <a:stretch>
            <a:fillRect/>
          </a:stretch>
        </p:blipFill>
        <p:spPr>
          <a:xfrm>
            <a:off x="3098800" y="0"/>
            <a:ext cx="9093200" cy="6858000"/>
          </a:xfrm>
          <a:prstGeom prst="rect">
            <a:avLst/>
          </a:prstGeom>
        </p:spPr>
      </p:pic>
      <p:sp>
        <p:nvSpPr>
          <p:cNvPr id="17" name="Rectangle 16">
            <a:extLst>
              <a:ext uri="{FF2B5EF4-FFF2-40B4-BE49-F238E27FC236}">
                <a16:creationId xmlns:a16="http://schemas.microsoft.com/office/drawing/2014/main" id="{CE77A46B-B81E-1845-A664-01CAF69B2BD8}"/>
              </a:ext>
            </a:extLst>
          </p:cNvPr>
          <p:cNvSpPr/>
          <p:nvPr/>
        </p:nvSpPr>
        <p:spPr>
          <a:xfrm>
            <a:off x="0" y="4109159"/>
            <a:ext cx="4593394" cy="2626109"/>
          </a:xfrm>
          <a:prstGeom prst="rect">
            <a:avLst/>
          </a:prstGeom>
          <a:solidFill>
            <a:srgbClr val="002060">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9152EB1-7910-664E-90D7-7C5B7C78A438}"/>
              </a:ext>
            </a:extLst>
          </p:cNvPr>
          <p:cNvSpPr txBox="1"/>
          <p:nvPr/>
        </p:nvSpPr>
        <p:spPr>
          <a:xfrm>
            <a:off x="214487" y="4258017"/>
            <a:ext cx="4368801" cy="2308324"/>
          </a:xfrm>
          <a:prstGeom prst="rect">
            <a:avLst/>
          </a:prstGeom>
          <a:noFill/>
        </p:spPr>
        <p:txBody>
          <a:bodyPr wrap="square" rtlCol="0">
            <a:spAutoFit/>
          </a:bodyPr>
          <a:lstStyle/>
          <a:p>
            <a:r>
              <a:rPr lang="en-US" sz="3600" b="1" dirty="0">
                <a:solidFill>
                  <a:srgbClr val="00B0F0"/>
                </a:solidFill>
              </a:rPr>
              <a:t>The link is on top of the virtual materials page: </a:t>
            </a:r>
            <a:r>
              <a:rPr lang="en-US" sz="3600" b="1" dirty="0" err="1">
                <a:solidFill>
                  <a:srgbClr val="00B0F0"/>
                </a:solidFill>
              </a:rPr>
              <a:t>www.na.org</a:t>
            </a:r>
            <a:r>
              <a:rPr lang="en-US" sz="3600" b="1" dirty="0">
                <a:solidFill>
                  <a:srgbClr val="00B0F0"/>
                </a:solidFill>
              </a:rPr>
              <a:t>/virtual</a:t>
            </a:r>
          </a:p>
        </p:txBody>
      </p:sp>
      <p:cxnSp>
        <p:nvCxnSpPr>
          <p:cNvPr id="19" name="Straight Connector 18">
            <a:extLst>
              <a:ext uri="{FF2B5EF4-FFF2-40B4-BE49-F238E27FC236}">
                <a16:creationId xmlns:a16="http://schemas.microsoft.com/office/drawing/2014/main" id="{17CEE36E-0CA0-9C4A-B3E8-9D8B79E6C580}"/>
              </a:ext>
            </a:extLst>
          </p:cNvPr>
          <p:cNvCxnSpPr>
            <a:cxnSpLocks/>
          </p:cNvCxnSpPr>
          <p:nvPr/>
        </p:nvCxnSpPr>
        <p:spPr>
          <a:xfrm>
            <a:off x="260108" y="6566341"/>
            <a:ext cx="4097403" cy="0"/>
          </a:xfrm>
          <a:prstGeom prst="line">
            <a:avLst/>
          </a:prstGeom>
          <a:ln w="4445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5767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0DAED8-F315-F74E-85CB-62B8BEEA68F4}"/>
              </a:ext>
            </a:extLst>
          </p:cNvPr>
          <p:cNvSpPr/>
          <p:nvPr/>
        </p:nvSpPr>
        <p:spPr>
          <a:xfrm>
            <a:off x="0" y="1194668"/>
            <a:ext cx="12191999" cy="5663332"/>
          </a:xfrm>
          <a:prstGeom prst="rect">
            <a:avLst/>
          </a:prstGeom>
          <a:gradFill>
            <a:gsLst>
              <a:gs pos="0">
                <a:srgbClr val="002060">
                  <a:alpha val="0"/>
                </a:srgbClr>
              </a:gs>
              <a:gs pos="88000">
                <a:srgbClr val="002060">
                  <a:alpha val="40000"/>
                </a:srgbClr>
              </a:gs>
              <a:gs pos="15000">
                <a:srgbClr val="002060">
                  <a:alpha val="40000"/>
                </a:srgbClr>
              </a:gs>
              <a:gs pos="100000">
                <a:srgbClr val="002060">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F70BFC6-14AC-E84A-A0CD-9400CD7D1517}"/>
              </a:ext>
            </a:extLst>
          </p:cNvPr>
          <p:cNvSpPr txBox="1"/>
          <p:nvPr/>
        </p:nvSpPr>
        <p:spPr>
          <a:xfrm>
            <a:off x="1" y="120402"/>
            <a:ext cx="12191999" cy="6719853"/>
          </a:xfrm>
          <a:prstGeom prst="rect">
            <a:avLst/>
          </a:prstGeom>
          <a:noFill/>
        </p:spPr>
        <p:txBody>
          <a:bodyPr wrap="square" rtlCol="0">
            <a:spAutoFit/>
          </a:bodyPr>
          <a:lstStyle/>
          <a:p>
            <a:pPr algn="ctr"/>
            <a:r>
              <a:rPr lang="en-US" sz="6400" b="1" dirty="0">
                <a:solidFill>
                  <a:srgbClr val="92D050"/>
                </a:solidFill>
              </a:rPr>
              <a:t>Presenters</a:t>
            </a:r>
          </a:p>
          <a:p>
            <a:pPr marL="685800" indent="-457200">
              <a:lnSpc>
                <a:spcPts val="3580"/>
              </a:lnSpc>
              <a:spcBef>
                <a:spcPts val="1800"/>
              </a:spcBef>
              <a:buClr>
                <a:srgbClr val="00B0F0"/>
              </a:buClr>
              <a:buSzPct val="125000"/>
              <a:buFont typeface="Wingdings" pitchFamily="2" charset="2"/>
              <a:buChar char="§"/>
            </a:pPr>
            <a:r>
              <a:rPr lang="en-US" sz="3400" b="1" dirty="0">
                <a:solidFill>
                  <a:schemeClr val="bg1"/>
                </a:solidFill>
              </a:rPr>
              <a:t>Resources posted: </a:t>
            </a:r>
            <a:r>
              <a:rPr lang="en-US" sz="3400" b="1" dirty="0" err="1">
                <a:solidFill>
                  <a:schemeClr val="bg1"/>
                </a:solidFill>
              </a:rPr>
              <a:t>www.na.org</a:t>
            </a:r>
            <a:r>
              <a:rPr lang="en-US" sz="3400" b="1" dirty="0">
                <a:solidFill>
                  <a:schemeClr val="bg1"/>
                </a:solidFill>
              </a:rPr>
              <a:t>/virtual</a:t>
            </a:r>
          </a:p>
          <a:p>
            <a:pPr marL="685800" indent="-457200">
              <a:lnSpc>
                <a:spcPts val="3580"/>
              </a:lnSpc>
              <a:spcBef>
                <a:spcPts val="1200"/>
              </a:spcBef>
              <a:buClr>
                <a:srgbClr val="00B0F0"/>
              </a:buClr>
              <a:buSzPct val="125000"/>
              <a:buFont typeface="Wingdings" pitchFamily="2" charset="2"/>
              <a:buChar char="§"/>
            </a:pPr>
            <a:r>
              <a:rPr lang="en-US" sz="3400" b="1" dirty="0">
                <a:solidFill>
                  <a:schemeClr val="bg1"/>
                </a:solidFill>
              </a:rPr>
              <a:t>Type questions into Q&amp;A box</a:t>
            </a:r>
          </a:p>
          <a:p>
            <a:pPr marL="1143000" indent="-457200">
              <a:lnSpc>
                <a:spcPts val="3580"/>
              </a:lnSpc>
              <a:spcBef>
                <a:spcPts val="600"/>
              </a:spcBef>
              <a:buClr>
                <a:srgbClr val="00B0F0"/>
              </a:buClr>
              <a:buSzPct val="125000"/>
              <a:buFont typeface="Wingdings" pitchFamily="2" charset="2"/>
              <a:buChar char="ü"/>
            </a:pPr>
            <a:r>
              <a:rPr lang="en-US" sz="2800" b="1" dirty="0">
                <a:solidFill>
                  <a:schemeClr val="bg1"/>
                </a:solidFill>
              </a:rPr>
              <a:t>Only able to respond to questions typed in English</a:t>
            </a:r>
          </a:p>
          <a:p>
            <a:pPr marL="1143000" indent="-457200">
              <a:lnSpc>
                <a:spcPts val="3580"/>
              </a:lnSpc>
              <a:spcBef>
                <a:spcPts val="600"/>
              </a:spcBef>
              <a:buClr>
                <a:srgbClr val="00B0F0"/>
              </a:buClr>
              <a:buSzPct val="125000"/>
              <a:buFont typeface="Wingdings" pitchFamily="2" charset="2"/>
              <a:buChar char="ü"/>
            </a:pPr>
            <a:r>
              <a:rPr lang="en-US" sz="2800" b="1" dirty="0">
                <a:solidFill>
                  <a:schemeClr val="bg1"/>
                </a:solidFill>
              </a:rPr>
              <a:t>Keep your questions brief </a:t>
            </a:r>
          </a:p>
          <a:p>
            <a:pPr marL="1143000" indent="-457200">
              <a:lnSpc>
                <a:spcPts val="3580"/>
              </a:lnSpc>
              <a:spcBef>
                <a:spcPts val="600"/>
              </a:spcBef>
              <a:buClr>
                <a:srgbClr val="00B0F0"/>
              </a:buClr>
              <a:buSzPct val="125000"/>
              <a:buFont typeface="Wingdings" pitchFamily="2" charset="2"/>
              <a:buChar char="ü"/>
            </a:pPr>
            <a:r>
              <a:rPr lang="en-US" sz="2800" b="1" dirty="0">
                <a:solidFill>
                  <a:schemeClr val="bg1"/>
                </a:solidFill>
              </a:rPr>
              <a:t>Email questions or experiences: </a:t>
            </a:r>
            <a:r>
              <a:rPr lang="en-US" sz="2800" b="1" dirty="0" err="1">
                <a:solidFill>
                  <a:schemeClr val="bg1"/>
                </a:solidFill>
              </a:rPr>
              <a:t>toolbox@na.org</a:t>
            </a:r>
            <a:endParaRPr lang="en-US" sz="3400" b="1" dirty="0">
              <a:solidFill>
                <a:schemeClr val="bg1"/>
              </a:solidFill>
            </a:endParaRPr>
          </a:p>
          <a:p>
            <a:pPr marL="685800" indent="-457200">
              <a:lnSpc>
                <a:spcPts val="2800"/>
              </a:lnSpc>
              <a:spcBef>
                <a:spcPts val="1800"/>
              </a:spcBef>
              <a:buClr>
                <a:srgbClr val="00B0F0"/>
              </a:buClr>
              <a:buSzPct val="125000"/>
              <a:buFont typeface="Wingdings" pitchFamily="2" charset="2"/>
              <a:buChar char="§"/>
            </a:pPr>
            <a:r>
              <a:rPr lang="en-US" sz="2200" b="1" dirty="0">
                <a:solidFill>
                  <a:schemeClr val="bg1"/>
                </a:solidFill>
              </a:rPr>
              <a:t>Brian: The No Matter What Group </a:t>
            </a:r>
          </a:p>
          <a:p>
            <a:pPr marL="685800" indent="-457200">
              <a:lnSpc>
                <a:spcPts val="2800"/>
              </a:lnSpc>
              <a:buClr>
                <a:srgbClr val="00B0F0"/>
              </a:buClr>
              <a:buSzPct val="125000"/>
              <a:buFont typeface="Wingdings" pitchFamily="2" charset="2"/>
              <a:buChar char="§"/>
            </a:pPr>
            <a:r>
              <a:rPr lang="en-US" sz="2200" b="1" dirty="0" smtClean="0">
                <a:solidFill>
                  <a:schemeClr val="bg1"/>
                </a:solidFill>
              </a:rPr>
              <a:t>Dan: Virtual Support Forum</a:t>
            </a:r>
            <a:endParaRPr lang="en-US" sz="2200" b="1" dirty="0">
              <a:solidFill>
                <a:schemeClr val="bg1"/>
              </a:solidFill>
            </a:endParaRPr>
          </a:p>
          <a:p>
            <a:pPr marL="685800" indent="-457200">
              <a:lnSpc>
                <a:spcPts val="2800"/>
              </a:lnSpc>
              <a:buClr>
                <a:srgbClr val="00B0F0"/>
              </a:buClr>
              <a:buSzPct val="125000"/>
              <a:buFont typeface="Wingdings" pitchFamily="2" charset="2"/>
              <a:buChar char="§"/>
            </a:pPr>
            <a:r>
              <a:rPr lang="en-US" sz="2200" b="1" dirty="0">
                <a:solidFill>
                  <a:schemeClr val="bg1"/>
                </a:solidFill>
              </a:rPr>
              <a:t>Kim and Stuart: Saturday Night Virtual Speaker Meeting, Washington State</a:t>
            </a:r>
          </a:p>
          <a:p>
            <a:pPr marL="685800" indent="-457200">
              <a:lnSpc>
                <a:spcPts val="2800"/>
              </a:lnSpc>
              <a:buClr>
                <a:srgbClr val="00B0F0"/>
              </a:buClr>
              <a:buSzPct val="125000"/>
              <a:buFont typeface="Wingdings" pitchFamily="2" charset="2"/>
              <a:buChar char="§"/>
            </a:pPr>
            <a:r>
              <a:rPr lang="en-US" sz="2200" b="1" dirty="0">
                <a:solidFill>
                  <a:schemeClr val="bg1"/>
                </a:solidFill>
              </a:rPr>
              <a:t>Soliman and </a:t>
            </a:r>
            <a:r>
              <a:rPr lang="en-US" sz="2200" b="1" dirty="0" smtClean="0">
                <a:solidFill>
                  <a:schemeClr val="bg1"/>
                </a:solidFill>
              </a:rPr>
              <a:t>Mohamed</a:t>
            </a:r>
            <a:r>
              <a:rPr lang="en-US" sz="2200" b="1" dirty="0">
                <a:solidFill>
                  <a:schemeClr val="bg1"/>
                </a:solidFill>
              </a:rPr>
              <a:t>, Egypt </a:t>
            </a:r>
          </a:p>
          <a:p>
            <a:pPr marL="685800" indent="-457200">
              <a:lnSpc>
                <a:spcPts val="2800"/>
              </a:lnSpc>
              <a:buClr>
                <a:srgbClr val="00B0F0"/>
              </a:buClr>
              <a:buSzPct val="125000"/>
              <a:buFont typeface="Wingdings" pitchFamily="2" charset="2"/>
              <a:buChar char="§"/>
            </a:pPr>
            <a:r>
              <a:rPr lang="en-US" sz="2200" b="1" dirty="0">
                <a:solidFill>
                  <a:schemeClr val="bg1"/>
                </a:solidFill>
              </a:rPr>
              <a:t>Anna: Quarantined NA San Diego group</a:t>
            </a:r>
          </a:p>
          <a:p>
            <a:pPr marL="685800" indent="-457200">
              <a:lnSpc>
                <a:spcPts val="2800"/>
              </a:lnSpc>
              <a:buClr>
                <a:srgbClr val="00B0F0"/>
              </a:buClr>
              <a:buSzPct val="125000"/>
              <a:buFont typeface="Wingdings" pitchFamily="2" charset="2"/>
              <a:buChar char="§"/>
            </a:pPr>
            <a:r>
              <a:rPr lang="en-US" sz="2200" b="1" dirty="0">
                <a:solidFill>
                  <a:schemeClr val="bg1"/>
                </a:solidFill>
              </a:rPr>
              <a:t>Rusty: Stay at Home Group, Alabama </a:t>
            </a:r>
          </a:p>
          <a:p>
            <a:pPr marL="685800" indent="-457200">
              <a:lnSpc>
                <a:spcPts val="2800"/>
              </a:lnSpc>
              <a:buClr>
                <a:srgbClr val="00B0F0"/>
              </a:buClr>
              <a:buSzPct val="125000"/>
              <a:buFont typeface="Wingdings" pitchFamily="2" charset="2"/>
              <a:buChar char="§"/>
            </a:pPr>
            <a:r>
              <a:rPr lang="en-US" sz="2200" b="1" dirty="0">
                <a:solidFill>
                  <a:schemeClr val="bg1"/>
                </a:solidFill>
              </a:rPr>
              <a:t>Beverly: Internationally Known Recovery group</a:t>
            </a:r>
          </a:p>
        </p:txBody>
      </p:sp>
      <p:cxnSp>
        <p:nvCxnSpPr>
          <p:cNvPr id="14" name="Straight Connector 13">
            <a:extLst>
              <a:ext uri="{FF2B5EF4-FFF2-40B4-BE49-F238E27FC236}">
                <a16:creationId xmlns:a16="http://schemas.microsoft.com/office/drawing/2014/main" id="{D5A922C2-32E4-0549-9F5E-AD33B0524F72}"/>
              </a:ext>
            </a:extLst>
          </p:cNvPr>
          <p:cNvCxnSpPr>
            <a:cxnSpLocks/>
          </p:cNvCxnSpPr>
          <p:nvPr/>
        </p:nvCxnSpPr>
        <p:spPr>
          <a:xfrm>
            <a:off x="4819080" y="1830720"/>
            <a:ext cx="3873365"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B6C8302-A319-DF43-8F64-5A8C55D0EFF4}"/>
              </a:ext>
            </a:extLst>
          </p:cNvPr>
          <p:cNvCxnSpPr>
            <a:cxnSpLocks/>
          </p:cNvCxnSpPr>
          <p:nvPr/>
        </p:nvCxnSpPr>
        <p:spPr>
          <a:xfrm>
            <a:off x="6812207" y="4028254"/>
            <a:ext cx="2710609"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8BAD4F14-DB83-1D4A-BF4F-2344784BAA55}"/>
              </a:ext>
            </a:extLst>
          </p:cNvPr>
          <p:cNvPicPr>
            <a:picLocks noChangeAspect="1"/>
          </p:cNvPicPr>
          <p:nvPr/>
        </p:nvPicPr>
        <p:blipFill>
          <a:blip r:embed="rId3">
            <a:alphaModFix amt="26000"/>
          </a:blip>
          <a:stretch>
            <a:fillRect/>
          </a:stretch>
        </p:blipFill>
        <p:spPr>
          <a:xfrm>
            <a:off x="9855542" y="4616698"/>
            <a:ext cx="2120900" cy="2120900"/>
          </a:xfrm>
          <a:prstGeom prst="rect">
            <a:avLst/>
          </a:prstGeom>
        </p:spPr>
      </p:pic>
    </p:spTree>
    <p:extLst>
      <p:ext uri="{BB962C8B-B14F-4D97-AF65-F5344CB8AC3E}">
        <p14:creationId xmlns:p14="http://schemas.microsoft.com/office/powerpoint/2010/main" val="3976451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 whiteboard&#10;&#10;Description automatically generated">
            <a:extLst>
              <a:ext uri="{FF2B5EF4-FFF2-40B4-BE49-F238E27FC236}">
                <a16:creationId xmlns:a16="http://schemas.microsoft.com/office/drawing/2014/main" id="{B3EDB8DE-0DDC-438B-80D2-D7BFCB1F4D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64985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A005A-D409-425E-9332-2675698486D0}"/>
              </a:ext>
            </a:extLst>
          </p:cNvPr>
          <p:cNvSpPr>
            <a:spLocks noGrp="1"/>
          </p:cNvSpPr>
          <p:nvPr>
            <p:ph type="title"/>
          </p:nvPr>
        </p:nvSpPr>
        <p:spPr>
          <a:xfrm>
            <a:off x="750518" y="191141"/>
            <a:ext cx="10515600" cy="979792"/>
          </a:xfrm>
        </p:spPr>
        <p:txBody>
          <a:bodyPr>
            <a:normAutofit/>
          </a:bodyPr>
          <a:lstStyle/>
          <a:p>
            <a:pPr>
              <a:lnSpc>
                <a:spcPct val="100000"/>
              </a:lnSpc>
            </a:pP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Background and Creation of the VSF</a:t>
            </a:r>
            <a:endParaRPr lang="en-US" sz="3600" dirty="0"/>
          </a:p>
        </p:txBody>
      </p:sp>
      <p:sp>
        <p:nvSpPr>
          <p:cNvPr id="3" name="Content Placeholder 2">
            <a:extLst>
              <a:ext uri="{FF2B5EF4-FFF2-40B4-BE49-F238E27FC236}">
                <a16:creationId xmlns:a16="http://schemas.microsoft.com/office/drawing/2014/main" id="{39C87772-C957-46C5-A0DE-B876D7A20FCF}"/>
              </a:ext>
            </a:extLst>
          </p:cNvPr>
          <p:cNvSpPr>
            <a:spLocks noGrp="1"/>
          </p:cNvSpPr>
          <p:nvPr>
            <p:ph idx="1"/>
          </p:nvPr>
        </p:nvSpPr>
        <p:spPr>
          <a:xfrm>
            <a:off x="838200" y="1170932"/>
            <a:ext cx="10515600" cy="5314273"/>
          </a:xfrm>
          <a:noFill/>
        </p:spPr>
        <p:txBody>
          <a:bodyPr>
            <a:noAutofit/>
          </a:bodyPr>
          <a:lstStyle/>
          <a:p>
            <a:r>
              <a:rPr lang="en-US" dirty="0">
                <a:effectLst/>
                <a:ea typeface="Times New Roman" panose="02020603050405020304" pitchFamily="18" charset="0"/>
                <a:cs typeface="Times New Roman" panose="02020603050405020304" pitchFamily="18" charset="0"/>
              </a:rPr>
              <a:t>A couple of years ago discussions started between various virtual groups. Questions arose as to how virtual meetings fit in our fellowship. Some virtual groups and areas are a part of existing areas or regions. Other virtual groups are neither connected nor want to be connected to the existing service structure. Many of these groups are questioning their role in the NA fellowship. </a:t>
            </a:r>
          </a:p>
          <a:p>
            <a:r>
              <a:rPr lang="en-US" dirty="0">
                <a:effectLst/>
                <a:ea typeface="Times New Roman" panose="02020603050405020304" pitchFamily="18" charset="0"/>
                <a:cs typeface="Times New Roman" panose="02020603050405020304" pitchFamily="18" charset="0"/>
              </a:rPr>
              <a:t>Over the past year there have been several ad-hoc workshops and learning days sponsored by NAWS, Zones, Regions, and Virtual Groups that presented an opportunity for virtual entities to meet and learn from one another. But there has never been a consistent forum where we could meet on a regular basis, like an area service committee, to support one another, share ideas, and look towards the future. For these reasons, the VSF was created. </a:t>
            </a:r>
            <a:endParaRPr lang="en-US" dirty="0">
              <a:effectLst/>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470958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 letter&#10;&#10;Description automatically generated">
            <a:extLst>
              <a:ext uri="{FF2B5EF4-FFF2-40B4-BE49-F238E27FC236}">
                <a16:creationId xmlns:a16="http://schemas.microsoft.com/office/drawing/2014/main" id="{B13FBE51-74E0-4B17-834D-27454F0EBF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75888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 letter&#10;&#10;Description automatically generated">
            <a:extLst>
              <a:ext uri="{FF2B5EF4-FFF2-40B4-BE49-F238E27FC236}">
                <a16:creationId xmlns:a16="http://schemas.microsoft.com/office/drawing/2014/main" id="{82326A7B-155A-45B4-967E-817505F384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30376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6D588-7EFD-4EDE-872B-4F4747FB5455}"/>
              </a:ext>
            </a:extLst>
          </p:cNvPr>
          <p:cNvSpPr>
            <a:spLocks noGrp="1"/>
          </p:cNvSpPr>
          <p:nvPr>
            <p:ph type="title"/>
          </p:nvPr>
        </p:nvSpPr>
        <p:spPr>
          <a:xfrm>
            <a:off x="838200" y="224445"/>
            <a:ext cx="10515600" cy="732155"/>
          </a:xfrm>
        </p:spPr>
        <p:txBody>
          <a:bodyPr/>
          <a:lstStyle/>
          <a:p>
            <a:r>
              <a:rPr lang="en-US" b="1" dirty="0"/>
              <a:t>VSF 1 – Think Tanks</a:t>
            </a:r>
          </a:p>
        </p:txBody>
      </p:sp>
      <p:sp>
        <p:nvSpPr>
          <p:cNvPr id="3" name="Content Placeholder 2">
            <a:extLst>
              <a:ext uri="{FF2B5EF4-FFF2-40B4-BE49-F238E27FC236}">
                <a16:creationId xmlns:a16="http://schemas.microsoft.com/office/drawing/2014/main" id="{78579947-8709-44A9-ACB0-BC96A672B2DA}"/>
              </a:ext>
            </a:extLst>
          </p:cNvPr>
          <p:cNvSpPr>
            <a:spLocks noGrp="1"/>
          </p:cNvSpPr>
          <p:nvPr>
            <p:ph idx="1"/>
          </p:nvPr>
        </p:nvSpPr>
        <p:spPr>
          <a:xfrm>
            <a:off x="838200" y="956601"/>
            <a:ext cx="10801057" cy="1983548"/>
          </a:xfrm>
        </p:spPr>
        <p:txBody>
          <a:bodyPr>
            <a:noAutofit/>
          </a:bodyPr>
          <a:lstStyle/>
          <a:p>
            <a:pPr marL="342900" marR="0" lvl="0" indent="-342900">
              <a:lnSpc>
                <a:spcPct val="107000"/>
              </a:lnSpc>
              <a:spcBef>
                <a:spcPts val="0"/>
              </a:spcBef>
              <a:spcAft>
                <a:spcPts val="0"/>
              </a:spcAft>
              <a:buFont typeface="Courier New" panose="02070309020205020404" pitchFamily="49" charset="0"/>
              <a:buChar char="o"/>
            </a:pPr>
            <a:r>
              <a:rPr lang="en-US" b="1" dirty="0">
                <a:effectLst/>
                <a:latin typeface="+mj-lt"/>
                <a:ea typeface="Times New Roman" panose="02020603050405020304" pitchFamily="18" charset="0"/>
                <a:cs typeface="Times New Roman" panose="02020603050405020304" pitchFamily="18" charset="0"/>
              </a:rPr>
              <a:t>Held four Think Tank meetings prior to VSF 1.</a:t>
            </a:r>
            <a:endParaRPr lang="en-US" dirty="0">
              <a:effectLst/>
              <a:latin typeface="+mj-lt"/>
              <a:ea typeface="Calibri" panose="020F0502020204030204" pitchFamily="34" charset="0"/>
              <a:cs typeface="Times New Roman" panose="02020603050405020304" pitchFamily="18" charset="0"/>
            </a:endParaRPr>
          </a:p>
          <a:p>
            <a:pPr marL="342900" indent="-342900">
              <a:lnSpc>
                <a:spcPct val="107000"/>
              </a:lnSpc>
              <a:spcBef>
                <a:spcPts val="0"/>
              </a:spcBef>
              <a:buFont typeface="Courier New" panose="02070309020205020404" pitchFamily="49" charset="0"/>
              <a:buChar char="o"/>
            </a:pPr>
            <a:r>
              <a:rPr lang="en-US" b="1" dirty="0">
                <a:effectLst/>
                <a:latin typeface="+mj-lt"/>
                <a:ea typeface="Times New Roman" panose="02020603050405020304" pitchFamily="18" charset="0"/>
                <a:cs typeface="Times New Roman" panose="02020603050405020304" pitchFamily="18" charset="0"/>
              </a:rPr>
              <a:t>Determined VSF purpose &amp; goal. </a:t>
            </a:r>
          </a:p>
          <a:p>
            <a:pPr marL="342900" marR="0" lvl="0" indent="-342900">
              <a:lnSpc>
                <a:spcPct val="107000"/>
              </a:lnSpc>
              <a:spcBef>
                <a:spcPts val="0"/>
              </a:spcBef>
              <a:spcAft>
                <a:spcPts val="0"/>
              </a:spcAft>
              <a:buFont typeface="Courier New" panose="02070309020205020404" pitchFamily="49" charset="0"/>
              <a:buChar char="o"/>
            </a:pPr>
            <a:r>
              <a:rPr lang="en-US" b="1" dirty="0">
                <a:effectLst/>
                <a:latin typeface="+mj-lt"/>
                <a:ea typeface="Times New Roman" panose="02020603050405020304" pitchFamily="18" charset="0"/>
                <a:cs typeface="Times New Roman" panose="02020603050405020304" pitchFamily="18" charset="0"/>
              </a:rPr>
              <a:t>Decided VSF would be a facilitator </a:t>
            </a:r>
            <a:r>
              <a:rPr lang="en-US" b="1" u="sng" dirty="0">
                <a:effectLst/>
                <a:latin typeface="+mj-lt"/>
                <a:ea typeface="Times New Roman" panose="02020603050405020304" pitchFamily="18" charset="0"/>
                <a:cs typeface="Times New Roman" panose="02020603050405020304" pitchFamily="18" charset="0"/>
              </a:rPr>
              <a:t>not</a:t>
            </a:r>
            <a:r>
              <a:rPr lang="en-US" b="1" dirty="0">
                <a:effectLst/>
                <a:latin typeface="+mj-lt"/>
                <a:ea typeface="Times New Roman" panose="02020603050405020304" pitchFamily="18" charset="0"/>
                <a:cs typeface="Times New Roman" panose="02020603050405020304" pitchFamily="18" charset="0"/>
              </a:rPr>
              <a:t> an overseer.</a:t>
            </a:r>
            <a:endParaRPr lang="en-US" dirty="0">
              <a:effectLst/>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ourier New" panose="02070309020205020404" pitchFamily="49" charset="0"/>
              <a:buChar char="o"/>
            </a:pPr>
            <a:r>
              <a:rPr lang="en-US" b="1" dirty="0">
                <a:effectLst/>
                <a:latin typeface="+mj-lt"/>
                <a:ea typeface="Times New Roman" panose="02020603050405020304" pitchFamily="18" charset="0"/>
                <a:cs typeface="Times New Roman" panose="02020603050405020304" pitchFamily="18" charset="0"/>
              </a:rPr>
              <a:t>Wanted groups to decide what form would follow function.</a:t>
            </a:r>
            <a:endParaRPr lang="en-US" dirty="0">
              <a:effectLst/>
              <a:latin typeface="+mj-lt"/>
              <a:ea typeface="Calibri" panose="020F0502020204030204" pitchFamily="34" charset="0"/>
              <a:cs typeface="Times New Roman" panose="02020603050405020304" pitchFamily="18" charset="0"/>
            </a:endParaRPr>
          </a:p>
        </p:txBody>
      </p:sp>
      <p:sp>
        <p:nvSpPr>
          <p:cNvPr id="4" name="Title 1">
            <a:extLst>
              <a:ext uri="{FF2B5EF4-FFF2-40B4-BE49-F238E27FC236}">
                <a16:creationId xmlns:a16="http://schemas.microsoft.com/office/drawing/2014/main" id="{ADED1CCF-D126-4441-94CC-D41BC65A13CA}"/>
              </a:ext>
            </a:extLst>
          </p:cNvPr>
          <p:cNvSpPr txBox="1">
            <a:spLocks/>
          </p:cNvSpPr>
          <p:nvPr/>
        </p:nvSpPr>
        <p:spPr>
          <a:xfrm>
            <a:off x="838200" y="3133574"/>
            <a:ext cx="10515600" cy="7321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Light" panose="020F0302020204030204"/>
                <a:ea typeface="+mj-ea"/>
                <a:cs typeface="+mj-cs"/>
              </a:rPr>
              <a:t>VSF 1 - January 24, 2021.</a:t>
            </a:r>
          </a:p>
        </p:txBody>
      </p:sp>
      <p:sp>
        <p:nvSpPr>
          <p:cNvPr id="5" name="Content Placeholder 2">
            <a:extLst>
              <a:ext uri="{FF2B5EF4-FFF2-40B4-BE49-F238E27FC236}">
                <a16:creationId xmlns:a16="http://schemas.microsoft.com/office/drawing/2014/main" id="{264B1648-6B01-4652-877B-BC9A24252393}"/>
              </a:ext>
            </a:extLst>
          </p:cNvPr>
          <p:cNvSpPr txBox="1">
            <a:spLocks/>
          </p:cNvSpPr>
          <p:nvPr/>
        </p:nvSpPr>
        <p:spPr>
          <a:xfrm>
            <a:off x="838200" y="4063983"/>
            <a:ext cx="10801057" cy="254494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en-US" sz="2800" b="1" i="0" u="none" strike="noStrike" kern="1200" cap="none" spc="0" normalizeH="0" baseline="0" noProof="0" dirty="0">
                <a:ln>
                  <a:noFill/>
                </a:ln>
                <a:solidFill>
                  <a:prstClr val="black"/>
                </a:solidFill>
                <a:effectLst/>
                <a:uLnTx/>
                <a:uFillTx/>
                <a:latin typeface="Calibri Light" panose="020F0302020204030204"/>
                <a:ea typeface="Times New Roman" panose="02020603050405020304" pitchFamily="18" charset="0"/>
                <a:cs typeface="Times New Roman" panose="02020603050405020304" pitchFamily="18" charset="0"/>
              </a:rPr>
              <a:t>Attended by approximately 65 groups.</a:t>
            </a:r>
            <a:endParaRPr kumimoji="0" lang="en-US" sz="2800" b="0"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en-US" sz="2800" b="1" i="0" u="none" strike="noStrike" kern="1200" cap="none" spc="0" normalizeH="0" baseline="0" noProof="0" dirty="0">
                <a:ln>
                  <a:noFill/>
                </a:ln>
                <a:solidFill>
                  <a:prstClr val="black"/>
                </a:solidFill>
                <a:effectLst/>
                <a:uLnTx/>
                <a:uFillTx/>
                <a:latin typeface="Calibri Light" panose="020F0302020204030204"/>
                <a:ea typeface="Times New Roman" panose="02020603050405020304" pitchFamily="18" charset="0"/>
                <a:cs typeface="Times New Roman" panose="02020603050405020304" pitchFamily="18" charset="0"/>
              </a:rPr>
              <a:t>Had 5 pre-selected presenters from established virtual groups.</a:t>
            </a:r>
            <a:endParaRPr kumimoji="0" lang="en-US" sz="2800" b="0"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en-US" sz="2800" b="1" i="0" u="none" strike="noStrike" kern="1200" cap="none" spc="0" normalizeH="0" baseline="0" noProof="0" dirty="0">
                <a:ln>
                  <a:noFill/>
                </a:ln>
                <a:solidFill>
                  <a:prstClr val="black"/>
                </a:solidFill>
                <a:effectLst/>
                <a:uLnTx/>
                <a:uFillTx/>
                <a:latin typeface="Calibri Light" panose="020F0302020204030204"/>
                <a:ea typeface="Times New Roman" panose="02020603050405020304" pitchFamily="18" charset="0"/>
                <a:cs typeface="Times New Roman" panose="02020603050405020304" pitchFamily="18" charset="0"/>
              </a:rPr>
              <a:t>Broke up group into two sessions to allow all participants time to share.</a:t>
            </a:r>
            <a:endParaRPr kumimoji="0" lang="en-US" sz="2800" b="0"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Courier New" panose="02070309020205020404" pitchFamily="49" charset="0"/>
              <a:buChar char="o"/>
              <a:tabLst/>
              <a:defRPr/>
            </a:pPr>
            <a:r>
              <a:rPr kumimoji="0" lang="en-US" sz="2800" b="1" i="0" u="none" strike="noStrike" kern="1200" cap="none" spc="0" normalizeH="0" baseline="0" noProof="0" dirty="0">
                <a:ln>
                  <a:noFill/>
                </a:ln>
                <a:solidFill>
                  <a:prstClr val="black"/>
                </a:solidFill>
                <a:effectLst/>
                <a:uLnTx/>
                <a:uFillTx/>
                <a:latin typeface="Calibri Light" panose="020F0302020204030204"/>
                <a:ea typeface="Times New Roman" panose="02020603050405020304" pitchFamily="18" charset="0"/>
                <a:cs typeface="Times New Roman" panose="02020603050405020304" pitchFamily="18" charset="0"/>
              </a:rPr>
              <a:t>Gathered at the end for Q&amp;A and to summarize the discussions.</a:t>
            </a:r>
            <a:endParaRPr kumimoji="0" lang="en-US" sz="2800" b="0"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28274461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30C50-1466-42FD-9B86-7A76D1FBEAC3}"/>
              </a:ext>
            </a:extLst>
          </p:cNvPr>
          <p:cNvSpPr>
            <a:spLocks noGrp="1"/>
          </p:cNvSpPr>
          <p:nvPr>
            <p:ph type="title"/>
          </p:nvPr>
        </p:nvSpPr>
        <p:spPr>
          <a:xfrm>
            <a:off x="752621" y="2849064"/>
            <a:ext cx="10515600" cy="647749"/>
          </a:xfrm>
        </p:spPr>
        <p:txBody>
          <a:bodyPr>
            <a:noAutofit/>
          </a:bodyPr>
          <a:lstStyle/>
          <a:p>
            <a:r>
              <a:rPr lang="en-US" b="1" dirty="0"/>
              <a:t>VSF 2 - February 28, 2021.</a:t>
            </a:r>
          </a:p>
        </p:txBody>
      </p:sp>
      <p:sp>
        <p:nvSpPr>
          <p:cNvPr id="3" name="Content Placeholder 2">
            <a:extLst>
              <a:ext uri="{FF2B5EF4-FFF2-40B4-BE49-F238E27FC236}">
                <a16:creationId xmlns:a16="http://schemas.microsoft.com/office/drawing/2014/main" id="{9762ADF5-62BF-4E0C-B2B3-5A424D8AF3E5}"/>
              </a:ext>
            </a:extLst>
          </p:cNvPr>
          <p:cNvSpPr>
            <a:spLocks noGrp="1"/>
          </p:cNvSpPr>
          <p:nvPr>
            <p:ph idx="1"/>
          </p:nvPr>
        </p:nvSpPr>
        <p:spPr>
          <a:xfrm>
            <a:off x="752620" y="981560"/>
            <a:ext cx="10979833" cy="1676246"/>
          </a:xfrm>
        </p:spPr>
        <p:txBody>
          <a:bodyPr>
            <a:noAutofit/>
          </a:bodyPr>
          <a:lstStyle/>
          <a:p>
            <a:pPr marL="342900" marR="0" lvl="0" indent="-342900">
              <a:lnSpc>
                <a:spcPct val="107000"/>
              </a:lnSpc>
              <a:spcBef>
                <a:spcPts val="0"/>
              </a:spcBef>
              <a:spcAft>
                <a:spcPts val="0"/>
              </a:spcAft>
              <a:buFont typeface="Courier New" panose="02070309020205020404" pitchFamily="49" charset="0"/>
              <a:buChar char="o"/>
            </a:pPr>
            <a:r>
              <a:rPr lang="en-US" b="1" dirty="0">
                <a:effectLst/>
                <a:latin typeface="+mj-lt"/>
                <a:ea typeface="Times New Roman" panose="02020603050405020304" pitchFamily="18" charset="0"/>
                <a:cs typeface="Times New Roman" panose="02020603050405020304" pitchFamily="18" charset="0"/>
              </a:rPr>
              <a:t>Held three Think Tank meetings prior to VSF 2.</a:t>
            </a:r>
          </a:p>
          <a:p>
            <a:pPr marL="342900" marR="0" lvl="0" indent="-342900">
              <a:lnSpc>
                <a:spcPct val="107000"/>
              </a:lnSpc>
              <a:spcBef>
                <a:spcPts val="0"/>
              </a:spcBef>
              <a:spcAft>
                <a:spcPts val="0"/>
              </a:spcAft>
              <a:buFont typeface="Courier New" panose="02070309020205020404" pitchFamily="49" charset="0"/>
              <a:buChar char="o"/>
            </a:pPr>
            <a:r>
              <a:rPr lang="en-US" b="1" dirty="0">
                <a:latin typeface="+mj-lt"/>
                <a:ea typeface="Calibri" panose="020F0502020204030204" pitchFamily="34" charset="0"/>
                <a:cs typeface="Times New Roman" panose="02020603050405020304" pitchFamily="18" charset="0"/>
              </a:rPr>
              <a:t>Reviewed discussions from VSF 1</a:t>
            </a:r>
            <a:endParaRPr lang="en-US" dirty="0">
              <a:effectLst/>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ourier New" panose="02070309020205020404" pitchFamily="49" charset="0"/>
              <a:buChar char="o"/>
            </a:pPr>
            <a:r>
              <a:rPr lang="en-US" b="1" dirty="0">
                <a:effectLst/>
                <a:latin typeface="+mj-lt"/>
                <a:ea typeface="Times New Roman" panose="02020603050405020304" pitchFamily="18" charset="0"/>
                <a:cs typeface="Times New Roman" panose="02020603050405020304" pitchFamily="18" charset="0"/>
              </a:rPr>
              <a:t>Decided to create a Poll based on input received from VSF 1.</a:t>
            </a:r>
            <a:endParaRPr lang="en-US" dirty="0">
              <a:effectLst/>
              <a:latin typeface="+mj-lt"/>
              <a:ea typeface="Calibri" panose="020F0502020204030204" pitchFamily="34" charset="0"/>
              <a:cs typeface="Times New Roman" panose="02020603050405020304" pitchFamily="18" charset="0"/>
            </a:endParaRPr>
          </a:p>
        </p:txBody>
      </p:sp>
      <p:sp>
        <p:nvSpPr>
          <p:cNvPr id="4" name="Title 1">
            <a:extLst>
              <a:ext uri="{FF2B5EF4-FFF2-40B4-BE49-F238E27FC236}">
                <a16:creationId xmlns:a16="http://schemas.microsoft.com/office/drawing/2014/main" id="{7C6AB755-82FC-4446-A34C-1D09C52F090A}"/>
              </a:ext>
            </a:extLst>
          </p:cNvPr>
          <p:cNvSpPr txBox="1">
            <a:spLocks/>
          </p:cNvSpPr>
          <p:nvPr/>
        </p:nvSpPr>
        <p:spPr>
          <a:xfrm>
            <a:off x="838200" y="224445"/>
            <a:ext cx="10515600" cy="7321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Light" panose="020F0302020204030204"/>
                <a:ea typeface="+mj-ea"/>
                <a:cs typeface="+mj-cs"/>
              </a:rPr>
              <a:t>VSF 2 – Think Tanks</a:t>
            </a:r>
          </a:p>
        </p:txBody>
      </p:sp>
      <p:sp>
        <p:nvSpPr>
          <p:cNvPr id="5" name="Content Placeholder 2">
            <a:extLst>
              <a:ext uri="{FF2B5EF4-FFF2-40B4-BE49-F238E27FC236}">
                <a16:creationId xmlns:a16="http://schemas.microsoft.com/office/drawing/2014/main" id="{642ECCCF-41C1-47BD-AD78-F2FBB5860A85}"/>
              </a:ext>
            </a:extLst>
          </p:cNvPr>
          <p:cNvSpPr txBox="1">
            <a:spLocks/>
          </p:cNvSpPr>
          <p:nvPr/>
        </p:nvSpPr>
        <p:spPr>
          <a:xfrm>
            <a:off x="752621" y="3496813"/>
            <a:ext cx="10979834" cy="20254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en-US" sz="2800" b="1" i="0" u="none" strike="noStrike" kern="1200" cap="none" spc="0" normalizeH="0" baseline="0" noProof="0" dirty="0">
                <a:ln>
                  <a:noFill/>
                </a:ln>
                <a:solidFill>
                  <a:prstClr val="black"/>
                </a:solidFill>
                <a:effectLst/>
                <a:uLnTx/>
                <a:uFillTx/>
                <a:latin typeface="Calibri Light" panose="020F0302020204030204"/>
                <a:ea typeface="Times New Roman" panose="02020603050405020304" pitchFamily="18" charset="0"/>
                <a:cs typeface="Times New Roman" panose="02020603050405020304" pitchFamily="18" charset="0"/>
              </a:rPr>
              <a:t>Attended by approximately 60 groups.</a:t>
            </a:r>
            <a:endParaRPr kumimoji="0" lang="en-US" sz="2800" b="0"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en-US" sz="2800" b="1" i="0" u="none" strike="noStrike" kern="1200" cap="none" spc="0" normalizeH="0" baseline="0" noProof="0" dirty="0">
                <a:ln>
                  <a:noFill/>
                </a:ln>
                <a:solidFill>
                  <a:prstClr val="black"/>
                </a:solidFill>
                <a:effectLst/>
                <a:uLnTx/>
                <a:uFillTx/>
                <a:latin typeface="Calibri Light" panose="020F0302020204030204"/>
                <a:ea typeface="Times New Roman" panose="02020603050405020304" pitchFamily="18" charset="0"/>
                <a:cs typeface="Times New Roman" panose="02020603050405020304" pitchFamily="18" charset="0"/>
              </a:rPr>
              <a:t>Poll determined what breakout rooms to facilitate discussions.</a:t>
            </a:r>
          </a:p>
          <a:p>
            <a:pPr marL="342900" marR="0" lvl="0" indent="-34290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en-US" sz="2800" b="1"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rPr>
              <a:t>Attendees could jump in and out of breakout rooms</a:t>
            </a:r>
            <a:endParaRPr kumimoji="0" lang="en-US" sz="2800" b="0"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Courier New" panose="02070309020205020404" pitchFamily="49" charset="0"/>
              <a:buChar char="o"/>
              <a:tabLst/>
              <a:defRPr/>
            </a:pPr>
            <a:r>
              <a:rPr kumimoji="0" lang="en-US" sz="2800" b="1" i="0" u="none" strike="noStrike" kern="1200" cap="none" spc="0" normalizeH="0" baseline="0" noProof="0" dirty="0">
                <a:ln>
                  <a:noFill/>
                </a:ln>
                <a:solidFill>
                  <a:prstClr val="black"/>
                </a:solidFill>
                <a:effectLst/>
                <a:uLnTx/>
                <a:uFillTx/>
                <a:latin typeface="Calibri Light" panose="020F0302020204030204"/>
                <a:ea typeface="Times New Roman" panose="02020603050405020304" pitchFamily="18" charset="0"/>
                <a:cs typeface="Times New Roman" panose="02020603050405020304" pitchFamily="18" charset="0"/>
              </a:rPr>
              <a:t>Gathered at the end for Q&amp;A and to summarize the discussions.</a:t>
            </a:r>
            <a:endParaRPr kumimoji="0" lang="en-US" sz="2800" b="0" i="0" u="none" strike="noStrike" kern="1200" cap="none" spc="0" normalizeH="0" baseline="0" noProof="0" dirty="0">
              <a:ln>
                <a:noFill/>
              </a:ln>
              <a:solidFill>
                <a:prstClr val="black"/>
              </a:solidFill>
              <a:effectLst/>
              <a:uLnTx/>
              <a:uFillTx/>
              <a:latin typeface="Calibri Light" panose="020F0302020204030204"/>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3065381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64035DF4-67E0-41D7-B71F-C65D83A141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150" y="1825625"/>
            <a:ext cx="3924886" cy="3924886"/>
          </a:xfrm>
          <a:prstGeom prst="rect">
            <a:avLst/>
          </a:prstGeom>
        </p:spPr>
      </p:pic>
      <p:sp>
        <p:nvSpPr>
          <p:cNvPr id="2" name="Title 1">
            <a:extLst>
              <a:ext uri="{FF2B5EF4-FFF2-40B4-BE49-F238E27FC236}">
                <a16:creationId xmlns:a16="http://schemas.microsoft.com/office/drawing/2014/main" id="{23DFC73D-86CA-4074-A315-1D1247851F11}"/>
              </a:ext>
            </a:extLst>
          </p:cNvPr>
          <p:cNvSpPr>
            <a:spLocks noGrp="1"/>
          </p:cNvSpPr>
          <p:nvPr>
            <p:ph type="title"/>
          </p:nvPr>
        </p:nvSpPr>
        <p:spPr/>
        <p:txBody>
          <a:bodyPr/>
          <a:lstStyle/>
          <a:p>
            <a:r>
              <a:rPr lang="en-US" b="1" dirty="0"/>
              <a:t>Future VSF’s - </a:t>
            </a:r>
            <a:r>
              <a:rPr lang="en-US" sz="4400" dirty="0">
                <a:effectLst/>
                <a:latin typeface="+mj-lt"/>
                <a:ea typeface="Calibri" panose="020F0502020204030204" pitchFamily="34" charset="0"/>
                <a:cs typeface="Times New Roman" panose="02020603050405020304" pitchFamily="18" charset="0"/>
              </a:rPr>
              <a:t>Zoom: 479-545-4110 </a:t>
            </a:r>
            <a:r>
              <a:rPr lang="en-US" sz="4400" dirty="0" err="1">
                <a:effectLst/>
                <a:latin typeface="+mj-lt"/>
                <a:ea typeface="Calibri" panose="020F0502020204030204" pitchFamily="34" charset="0"/>
                <a:cs typeface="Times New Roman" panose="02020603050405020304" pitchFamily="18" charset="0"/>
              </a:rPr>
              <a:t>pwd</a:t>
            </a:r>
            <a:r>
              <a:rPr lang="en-US" sz="4400" dirty="0">
                <a:effectLst/>
                <a:latin typeface="+mj-lt"/>
                <a:ea typeface="Calibri" panose="020F0502020204030204" pitchFamily="34" charset="0"/>
                <a:cs typeface="Times New Roman" panose="02020603050405020304" pitchFamily="18" charset="0"/>
              </a:rPr>
              <a:t>: </a:t>
            </a:r>
            <a:r>
              <a:rPr lang="en-US" sz="4400" dirty="0" err="1">
                <a:effectLst/>
                <a:latin typeface="+mj-lt"/>
                <a:ea typeface="Calibri" panose="020F0502020204030204" pitchFamily="34" charset="0"/>
                <a:cs typeface="Times New Roman" panose="02020603050405020304" pitchFamily="18" charset="0"/>
              </a:rPr>
              <a:t>qna</a:t>
            </a:r>
            <a:endParaRPr lang="en-US" b="1" dirty="0"/>
          </a:p>
        </p:txBody>
      </p:sp>
      <p:sp>
        <p:nvSpPr>
          <p:cNvPr id="3" name="Content Placeholder 2">
            <a:extLst>
              <a:ext uri="{FF2B5EF4-FFF2-40B4-BE49-F238E27FC236}">
                <a16:creationId xmlns:a16="http://schemas.microsoft.com/office/drawing/2014/main" id="{6575A68F-E164-4700-92F8-17CD2055EC0A}"/>
              </a:ext>
            </a:extLst>
          </p:cNvPr>
          <p:cNvSpPr>
            <a:spLocks noGrp="1"/>
          </p:cNvSpPr>
          <p:nvPr>
            <p:ph idx="1"/>
          </p:nvPr>
        </p:nvSpPr>
        <p:spPr>
          <a:xfrm>
            <a:off x="4754880" y="1825625"/>
            <a:ext cx="6598920" cy="4283938"/>
          </a:xfrm>
        </p:spPr>
        <p:txBody>
          <a:bodyPr>
            <a:noAutofit/>
          </a:bodyPr>
          <a:lstStyle/>
          <a:p>
            <a:pPr marL="0" marR="0" indent="0">
              <a:lnSpc>
                <a:spcPct val="107000"/>
              </a:lnSpc>
              <a:spcBef>
                <a:spcPts val="0"/>
              </a:spcBef>
              <a:spcAft>
                <a:spcPts val="800"/>
              </a:spcAft>
              <a:buNone/>
            </a:pPr>
            <a:r>
              <a:rPr lang="en-US" sz="3600" b="1" u="sng" dirty="0">
                <a:effectLst/>
                <a:latin typeface="+mj-lt"/>
                <a:ea typeface="Calibri" panose="020F0502020204030204" pitchFamily="34" charset="0"/>
                <a:cs typeface="Times New Roman" panose="02020603050405020304" pitchFamily="18" charset="0"/>
              </a:rPr>
              <a:t>4th Sunday 3pm EST</a:t>
            </a:r>
          </a:p>
          <a:p>
            <a:pPr marL="0" marR="0">
              <a:lnSpc>
                <a:spcPct val="107000"/>
              </a:lnSpc>
              <a:spcBef>
                <a:spcPts val="0"/>
              </a:spcBef>
              <a:spcAft>
                <a:spcPts val="800"/>
              </a:spcAft>
            </a:pPr>
            <a:r>
              <a:rPr lang="en-US" sz="3600" b="1" dirty="0">
                <a:effectLst/>
                <a:latin typeface="+mj-lt"/>
                <a:ea typeface="Calibri" panose="020F0502020204030204" pitchFamily="34" charset="0"/>
                <a:cs typeface="Times New Roman" panose="02020603050405020304" pitchFamily="18" charset="0"/>
              </a:rPr>
              <a:t>VSF 3 - </a:t>
            </a:r>
            <a:r>
              <a:rPr lang="en-US" sz="3600" dirty="0">
                <a:effectLst/>
                <a:latin typeface="+mj-lt"/>
                <a:ea typeface="Calibri" panose="020F0502020204030204" pitchFamily="34" charset="0"/>
                <a:cs typeface="Times New Roman" panose="02020603050405020304" pitchFamily="18" charset="0"/>
              </a:rPr>
              <a:t>Sunday March 28th</a:t>
            </a:r>
          </a:p>
          <a:p>
            <a:pPr marL="0" marR="0">
              <a:lnSpc>
                <a:spcPct val="107000"/>
              </a:lnSpc>
              <a:spcBef>
                <a:spcPts val="0"/>
              </a:spcBef>
              <a:spcAft>
                <a:spcPts val="800"/>
              </a:spcAft>
            </a:pPr>
            <a:r>
              <a:rPr lang="en-US" sz="3600" b="1" dirty="0">
                <a:effectLst/>
                <a:latin typeface="+mj-lt"/>
                <a:ea typeface="Calibri" panose="020F0502020204030204" pitchFamily="34" charset="0"/>
                <a:cs typeface="Times New Roman" panose="02020603050405020304" pitchFamily="18" charset="0"/>
              </a:rPr>
              <a:t>VSF 4 – </a:t>
            </a:r>
            <a:r>
              <a:rPr lang="en-US" sz="3600" dirty="0">
                <a:effectLst/>
                <a:latin typeface="+mj-lt"/>
                <a:ea typeface="Calibri" panose="020F0502020204030204" pitchFamily="34" charset="0"/>
                <a:cs typeface="Times New Roman" panose="02020603050405020304" pitchFamily="18" charset="0"/>
              </a:rPr>
              <a:t>Sunday April 25th</a:t>
            </a:r>
          </a:p>
          <a:p>
            <a:pPr marL="0" marR="0">
              <a:lnSpc>
                <a:spcPct val="107000"/>
              </a:lnSpc>
              <a:spcBef>
                <a:spcPts val="0"/>
              </a:spcBef>
              <a:spcAft>
                <a:spcPts val="800"/>
              </a:spcAft>
            </a:pPr>
            <a:r>
              <a:rPr lang="en-US" sz="3600" b="1" dirty="0">
                <a:latin typeface="+mj-lt"/>
                <a:ea typeface="Calibri" panose="020F0502020204030204" pitchFamily="34" charset="0"/>
                <a:cs typeface="Times New Roman" panose="02020603050405020304" pitchFamily="18" charset="0"/>
              </a:rPr>
              <a:t>VSF 5 – </a:t>
            </a:r>
            <a:r>
              <a:rPr lang="en-US" sz="3600" dirty="0">
                <a:latin typeface="+mj-lt"/>
                <a:ea typeface="Calibri" panose="020F0502020204030204" pitchFamily="34" charset="0"/>
                <a:cs typeface="Times New Roman" panose="02020603050405020304" pitchFamily="18" charset="0"/>
              </a:rPr>
              <a:t>Sunday May 23rd</a:t>
            </a:r>
            <a:endParaRPr lang="en-US" sz="3600" b="1" dirty="0">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600" b="1" dirty="0">
                <a:effectLst/>
                <a:latin typeface="+mj-lt"/>
                <a:ea typeface="Calibri" panose="020F0502020204030204" pitchFamily="34" charset="0"/>
                <a:cs typeface="Times New Roman" panose="02020603050405020304" pitchFamily="18" charset="0"/>
              </a:rPr>
              <a:t>VSF 6 –</a:t>
            </a:r>
            <a:r>
              <a:rPr lang="en-US" sz="3600" dirty="0">
                <a:effectLst/>
                <a:latin typeface="+mj-lt"/>
                <a:ea typeface="Calibri" panose="020F0502020204030204" pitchFamily="34" charset="0"/>
                <a:cs typeface="Times New Roman" panose="02020603050405020304" pitchFamily="18" charset="0"/>
              </a:rPr>
              <a:t> Sunday June 27th</a:t>
            </a:r>
            <a:endParaRPr lang="en-US" sz="3600" b="1" dirty="0">
              <a:effectLst/>
              <a:latin typeface="+mj-lt"/>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None/>
            </a:pPr>
            <a:r>
              <a:rPr lang="en-US" sz="3600" b="1" dirty="0">
                <a:latin typeface="+mj-lt"/>
                <a:ea typeface="Calibri" panose="020F0502020204030204" pitchFamily="34" charset="0"/>
              </a:rPr>
              <a:t>Contact</a:t>
            </a:r>
            <a:r>
              <a:rPr lang="en-US" sz="3600" dirty="0">
                <a:latin typeface="+mj-lt"/>
                <a:ea typeface="Calibri" panose="020F0502020204030204" pitchFamily="34" charset="0"/>
              </a:rPr>
              <a:t>: </a:t>
            </a:r>
            <a:r>
              <a:rPr lang="en-US" sz="3600" u="sng" dirty="0">
                <a:solidFill>
                  <a:srgbClr val="0563C1"/>
                </a:solidFill>
                <a:effectLst/>
                <a:latin typeface="+mj-lt"/>
                <a:ea typeface="Calibri" panose="020F0502020204030204" pitchFamily="34" charset="0"/>
                <a:cs typeface="Times New Roman" panose="02020603050405020304" pitchFamily="18" charset="0"/>
                <a:hlinkClick r:id="rId3"/>
              </a:rPr>
              <a:t>VSFNA2021@gmail.com</a:t>
            </a:r>
            <a:endParaRPr lang="en-US" sz="36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3600" dirty="0">
              <a:effectLst/>
              <a:latin typeface="+mj-lt"/>
              <a:ea typeface="Calibri" panose="020F0502020204030204" pitchFamily="34" charset="0"/>
            </a:endParaRPr>
          </a:p>
          <a:p>
            <a:endParaRPr lang="en-US" sz="3600" dirty="0">
              <a:latin typeface="+mj-lt"/>
            </a:endParaRPr>
          </a:p>
        </p:txBody>
      </p:sp>
    </p:spTree>
    <p:extLst>
      <p:ext uri="{BB962C8B-B14F-4D97-AF65-F5344CB8AC3E}">
        <p14:creationId xmlns:p14="http://schemas.microsoft.com/office/powerpoint/2010/main" val="3831086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 whiteboard&#10;&#10;Description automatically generated">
            <a:extLst>
              <a:ext uri="{FF2B5EF4-FFF2-40B4-BE49-F238E27FC236}">
                <a16:creationId xmlns:a16="http://schemas.microsoft.com/office/drawing/2014/main" id="{B3EDB8DE-0DDC-438B-80D2-D7BFCB1F4D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76617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C733134-B19E-E048-9289-7BA93B40A183}"/>
              </a:ext>
            </a:extLst>
          </p:cNvPr>
          <p:cNvSpPr/>
          <p:nvPr/>
        </p:nvSpPr>
        <p:spPr>
          <a:xfrm>
            <a:off x="0" y="1194667"/>
            <a:ext cx="12191999" cy="3245322"/>
          </a:xfrm>
          <a:prstGeom prst="rect">
            <a:avLst/>
          </a:prstGeom>
          <a:solidFill>
            <a:srgbClr val="00206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F70BFC6-14AC-E84A-A0CD-9400CD7D1517}"/>
              </a:ext>
            </a:extLst>
          </p:cNvPr>
          <p:cNvSpPr txBox="1"/>
          <p:nvPr/>
        </p:nvSpPr>
        <p:spPr>
          <a:xfrm>
            <a:off x="567159" y="10125"/>
            <a:ext cx="11123271" cy="4442242"/>
          </a:xfrm>
          <a:prstGeom prst="rect">
            <a:avLst/>
          </a:prstGeom>
          <a:noFill/>
        </p:spPr>
        <p:txBody>
          <a:bodyPr wrap="square" rtlCol="0">
            <a:spAutoFit/>
          </a:bodyPr>
          <a:lstStyle/>
          <a:p>
            <a:pPr algn="ctr"/>
            <a:r>
              <a:rPr lang="en-US" sz="6400" b="1" dirty="0">
                <a:solidFill>
                  <a:srgbClr val="92D050"/>
                </a:solidFill>
              </a:rPr>
              <a:t>Select a language</a:t>
            </a:r>
          </a:p>
          <a:p>
            <a:pPr>
              <a:spcBef>
                <a:spcPts val="1600"/>
              </a:spcBef>
            </a:pPr>
            <a:r>
              <a:rPr lang="en-US" sz="4800" b="1" dirty="0">
                <a:solidFill>
                  <a:schemeClr val="bg1"/>
                </a:solidFill>
              </a:rPr>
              <a:t>Select </a:t>
            </a:r>
            <a:r>
              <a:rPr lang="en-US" sz="4800" b="1" dirty="0">
                <a:solidFill>
                  <a:srgbClr val="00B0F0"/>
                </a:solidFill>
              </a:rPr>
              <a:t>English</a:t>
            </a:r>
            <a:r>
              <a:rPr lang="en-US" sz="4800" b="1" dirty="0">
                <a:solidFill>
                  <a:schemeClr val="bg1"/>
                </a:solidFill>
              </a:rPr>
              <a:t> or one of the translation channels:</a:t>
            </a:r>
          </a:p>
          <a:p>
            <a:pPr lvl="2">
              <a:spcBef>
                <a:spcPts val="1600"/>
              </a:spcBef>
            </a:pPr>
            <a:r>
              <a:rPr lang="en-US" sz="4800" b="1" dirty="0">
                <a:ln w="0">
                  <a:noFill/>
                </a:ln>
                <a:solidFill>
                  <a:srgbClr val="00B0F0"/>
                </a:solidFill>
              </a:rPr>
              <a:t>Farsi    French   Italian    Portuguese Russian  </a:t>
            </a:r>
            <a:r>
              <a:rPr lang="en-US" sz="4800" b="1" dirty="0" smtClean="0">
                <a:ln w="0">
                  <a:noFill/>
                </a:ln>
                <a:solidFill>
                  <a:srgbClr val="00B0F0"/>
                </a:solidFill>
              </a:rPr>
              <a:t>Spanish</a:t>
            </a:r>
            <a:endParaRPr lang="en-US" sz="4800" b="1" dirty="0">
              <a:ln w="0">
                <a:noFill/>
              </a:ln>
              <a:solidFill>
                <a:srgbClr val="00B0F0"/>
              </a:solidFill>
            </a:endParaRPr>
          </a:p>
        </p:txBody>
      </p:sp>
      <p:pic>
        <p:nvPicPr>
          <p:cNvPr id="9" name="Picture 8">
            <a:extLst>
              <a:ext uri="{FF2B5EF4-FFF2-40B4-BE49-F238E27FC236}">
                <a16:creationId xmlns:a16="http://schemas.microsoft.com/office/drawing/2014/main" id="{2222891D-81CB-5749-8ACC-38EC2451A80B}"/>
              </a:ext>
            </a:extLst>
          </p:cNvPr>
          <p:cNvPicPr>
            <a:picLocks noChangeAspect="1"/>
          </p:cNvPicPr>
          <p:nvPr/>
        </p:nvPicPr>
        <p:blipFill>
          <a:blip r:embed="rId3"/>
          <a:stretch>
            <a:fillRect/>
          </a:stretch>
        </p:blipFill>
        <p:spPr>
          <a:xfrm>
            <a:off x="2260539" y="5228276"/>
            <a:ext cx="2389707" cy="1515424"/>
          </a:xfrm>
          <a:prstGeom prst="rect">
            <a:avLst/>
          </a:prstGeom>
          <a:ln w="12700">
            <a:solidFill>
              <a:srgbClr val="00B0F0"/>
            </a:solidFill>
          </a:ln>
        </p:spPr>
      </p:pic>
      <p:sp>
        <p:nvSpPr>
          <p:cNvPr id="14" name="TextBox 13">
            <a:extLst>
              <a:ext uri="{FF2B5EF4-FFF2-40B4-BE49-F238E27FC236}">
                <a16:creationId xmlns:a16="http://schemas.microsoft.com/office/drawing/2014/main" id="{382A1F7F-8389-0648-8D95-E4ED91E44A38}"/>
              </a:ext>
            </a:extLst>
          </p:cNvPr>
          <p:cNvSpPr txBox="1"/>
          <p:nvPr/>
        </p:nvSpPr>
        <p:spPr>
          <a:xfrm>
            <a:off x="330151" y="5280753"/>
            <a:ext cx="1918684" cy="1200329"/>
          </a:xfrm>
          <a:prstGeom prst="rect">
            <a:avLst/>
          </a:prstGeom>
          <a:noFill/>
        </p:spPr>
        <p:txBody>
          <a:bodyPr wrap="square" rtlCol="0">
            <a:spAutoFit/>
          </a:bodyPr>
          <a:lstStyle/>
          <a:p>
            <a:r>
              <a:rPr lang="en-US" sz="2400" b="1" dirty="0">
                <a:solidFill>
                  <a:schemeClr val="bg1"/>
                </a:solidFill>
              </a:rPr>
              <a:t>1. Find at bottom of screen</a:t>
            </a:r>
            <a:endParaRPr lang="en-US" sz="2400" dirty="0">
              <a:solidFill>
                <a:schemeClr val="bg1"/>
              </a:solidFill>
            </a:endParaRPr>
          </a:p>
        </p:txBody>
      </p:sp>
      <p:sp>
        <p:nvSpPr>
          <p:cNvPr id="18" name="TextBox 17">
            <a:extLst>
              <a:ext uri="{FF2B5EF4-FFF2-40B4-BE49-F238E27FC236}">
                <a16:creationId xmlns:a16="http://schemas.microsoft.com/office/drawing/2014/main" id="{147119B9-A97E-BE44-A046-46ED49D33497}"/>
              </a:ext>
            </a:extLst>
          </p:cNvPr>
          <p:cNvSpPr txBox="1"/>
          <p:nvPr/>
        </p:nvSpPr>
        <p:spPr>
          <a:xfrm>
            <a:off x="6171092" y="5414260"/>
            <a:ext cx="2197910" cy="830997"/>
          </a:xfrm>
          <a:prstGeom prst="rect">
            <a:avLst/>
          </a:prstGeom>
          <a:noFill/>
        </p:spPr>
        <p:txBody>
          <a:bodyPr wrap="square" rtlCol="0">
            <a:spAutoFit/>
          </a:bodyPr>
          <a:lstStyle/>
          <a:p>
            <a:r>
              <a:rPr lang="en-US" sz="2400" b="1" dirty="0">
                <a:solidFill>
                  <a:schemeClr val="bg1"/>
                </a:solidFill>
              </a:rPr>
              <a:t>2. Choose a language</a:t>
            </a:r>
            <a:endParaRPr lang="en-US" sz="2400" dirty="0">
              <a:solidFill>
                <a:schemeClr val="bg1"/>
              </a:solidFill>
            </a:endParaRPr>
          </a:p>
        </p:txBody>
      </p:sp>
      <p:sp>
        <p:nvSpPr>
          <p:cNvPr id="11" name="U-Turn Arrow 10">
            <a:extLst>
              <a:ext uri="{FF2B5EF4-FFF2-40B4-BE49-F238E27FC236}">
                <a16:creationId xmlns:a16="http://schemas.microsoft.com/office/drawing/2014/main" id="{7CD6E857-06A0-C444-B4D4-DF988B43E9B8}"/>
              </a:ext>
            </a:extLst>
          </p:cNvPr>
          <p:cNvSpPr/>
          <p:nvPr/>
        </p:nvSpPr>
        <p:spPr>
          <a:xfrm>
            <a:off x="1289493" y="4651613"/>
            <a:ext cx="1713053" cy="705024"/>
          </a:xfrm>
          <a:prstGeom prst="uturn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Bent Arrow 11">
            <a:extLst>
              <a:ext uri="{FF2B5EF4-FFF2-40B4-BE49-F238E27FC236}">
                <a16:creationId xmlns:a16="http://schemas.microsoft.com/office/drawing/2014/main" id="{C7F7DE2D-0889-CD4C-B826-B93F98C2A6AB}"/>
              </a:ext>
            </a:extLst>
          </p:cNvPr>
          <p:cNvSpPr/>
          <p:nvPr/>
        </p:nvSpPr>
        <p:spPr>
          <a:xfrm>
            <a:off x="7541756" y="4755786"/>
            <a:ext cx="1017445" cy="774474"/>
          </a:xfrm>
          <a:prstGeom prst="bent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a:extLst>
              <a:ext uri="{FF2B5EF4-FFF2-40B4-BE49-F238E27FC236}">
                <a16:creationId xmlns:a16="http://schemas.microsoft.com/office/drawing/2014/main" id="{4D6DF3EA-8604-DA48-9659-30F72A084B2E}"/>
              </a:ext>
            </a:extLst>
          </p:cNvPr>
          <p:cNvPicPr>
            <a:picLocks noChangeAspect="1"/>
          </p:cNvPicPr>
          <p:nvPr/>
        </p:nvPicPr>
        <p:blipFill rotWithShape="1">
          <a:blip r:embed="rId4"/>
          <a:srcRect b="9502"/>
          <a:stretch/>
        </p:blipFill>
        <p:spPr>
          <a:xfrm>
            <a:off x="8682412" y="3732489"/>
            <a:ext cx="2578100" cy="3011211"/>
          </a:xfrm>
          <a:prstGeom prst="rect">
            <a:avLst/>
          </a:prstGeom>
          <a:ln>
            <a:solidFill>
              <a:srgbClr val="00B0F0"/>
            </a:solidFill>
          </a:ln>
        </p:spPr>
      </p:pic>
    </p:spTree>
    <p:extLst>
      <p:ext uri="{BB962C8B-B14F-4D97-AF65-F5344CB8AC3E}">
        <p14:creationId xmlns:p14="http://schemas.microsoft.com/office/powerpoint/2010/main" val="42727149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5C95D5-2561-784E-97C0-924F47996A9F}"/>
              </a:ext>
            </a:extLst>
          </p:cNvPr>
          <p:cNvPicPr>
            <a:picLocks noChangeAspect="1"/>
          </p:cNvPicPr>
          <p:nvPr/>
        </p:nvPicPr>
        <p:blipFill>
          <a:blip r:embed="rId3"/>
          <a:stretch>
            <a:fillRect/>
          </a:stretch>
        </p:blipFill>
        <p:spPr>
          <a:xfrm>
            <a:off x="0" y="2861731"/>
            <a:ext cx="3996269" cy="3996269"/>
          </a:xfrm>
          <a:prstGeom prst="rect">
            <a:avLst/>
          </a:prstGeom>
        </p:spPr>
      </p:pic>
      <p:pic>
        <p:nvPicPr>
          <p:cNvPr id="6" name="Picture 5">
            <a:extLst>
              <a:ext uri="{FF2B5EF4-FFF2-40B4-BE49-F238E27FC236}">
                <a16:creationId xmlns:a16="http://schemas.microsoft.com/office/drawing/2014/main" id="{9F8ECA56-E1D2-1B4C-B4C2-4C6C993CAAFA}"/>
              </a:ext>
            </a:extLst>
          </p:cNvPr>
          <p:cNvPicPr>
            <a:picLocks noChangeAspect="1"/>
          </p:cNvPicPr>
          <p:nvPr/>
        </p:nvPicPr>
        <p:blipFill>
          <a:blip r:embed="rId4"/>
          <a:stretch>
            <a:fillRect/>
          </a:stretch>
        </p:blipFill>
        <p:spPr>
          <a:xfrm>
            <a:off x="8195731" y="2861730"/>
            <a:ext cx="3996269" cy="3996269"/>
          </a:xfrm>
          <a:prstGeom prst="rect">
            <a:avLst/>
          </a:prstGeom>
        </p:spPr>
      </p:pic>
      <p:pic>
        <p:nvPicPr>
          <p:cNvPr id="9" name="Picture 8">
            <a:extLst>
              <a:ext uri="{FF2B5EF4-FFF2-40B4-BE49-F238E27FC236}">
                <a16:creationId xmlns:a16="http://schemas.microsoft.com/office/drawing/2014/main" id="{D12EE5E8-6F24-C04E-A214-2B29F7EA6AAE}"/>
              </a:ext>
            </a:extLst>
          </p:cNvPr>
          <p:cNvPicPr>
            <a:picLocks noChangeAspect="1"/>
          </p:cNvPicPr>
          <p:nvPr/>
        </p:nvPicPr>
        <p:blipFill>
          <a:blip r:embed="rId5"/>
          <a:stretch>
            <a:fillRect/>
          </a:stretch>
        </p:blipFill>
        <p:spPr>
          <a:xfrm>
            <a:off x="4086581" y="0"/>
            <a:ext cx="3996269" cy="3996269"/>
          </a:xfrm>
          <a:prstGeom prst="rect">
            <a:avLst/>
          </a:prstGeom>
        </p:spPr>
      </p:pic>
      <p:sp>
        <p:nvSpPr>
          <p:cNvPr id="10" name="TextBox 9">
            <a:extLst>
              <a:ext uri="{FF2B5EF4-FFF2-40B4-BE49-F238E27FC236}">
                <a16:creationId xmlns:a16="http://schemas.microsoft.com/office/drawing/2014/main" id="{30A46A89-9A3D-7441-86A4-C83BDFF498E3}"/>
              </a:ext>
            </a:extLst>
          </p:cNvPr>
          <p:cNvSpPr txBox="1"/>
          <p:nvPr/>
        </p:nvSpPr>
        <p:spPr>
          <a:xfrm rot="21199204">
            <a:off x="2" y="120402"/>
            <a:ext cx="3996268" cy="2062103"/>
          </a:xfrm>
          <a:prstGeom prst="rect">
            <a:avLst/>
          </a:prstGeom>
          <a:noFill/>
        </p:spPr>
        <p:txBody>
          <a:bodyPr wrap="square" rtlCol="0">
            <a:spAutoFit/>
          </a:bodyPr>
          <a:lstStyle/>
          <a:p>
            <a:pPr algn="ctr"/>
            <a:r>
              <a:rPr lang="en-US" sz="6400" b="1" dirty="0">
                <a:solidFill>
                  <a:srgbClr val="92D050"/>
                </a:solidFill>
              </a:rPr>
              <a:t>Next Saturday!</a:t>
            </a:r>
          </a:p>
        </p:txBody>
      </p:sp>
      <p:sp>
        <p:nvSpPr>
          <p:cNvPr id="11" name="TextBox 10">
            <a:extLst>
              <a:ext uri="{FF2B5EF4-FFF2-40B4-BE49-F238E27FC236}">
                <a16:creationId xmlns:a16="http://schemas.microsoft.com/office/drawing/2014/main" id="{A7C1460A-44A1-354E-8C71-48FF1FFE3BDC}"/>
              </a:ext>
            </a:extLst>
          </p:cNvPr>
          <p:cNvSpPr txBox="1"/>
          <p:nvPr/>
        </p:nvSpPr>
        <p:spPr>
          <a:xfrm rot="678055">
            <a:off x="8195731" y="770276"/>
            <a:ext cx="3996268" cy="1446550"/>
          </a:xfrm>
          <a:prstGeom prst="rect">
            <a:avLst/>
          </a:prstGeom>
          <a:noFill/>
        </p:spPr>
        <p:txBody>
          <a:bodyPr wrap="square" rtlCol="0">
            <a:spAutoFit/>
          </a:bodyPr>
          <a:lstStyle/>
          <a:p>
            <a:pPr algn="ctr"/>
            <a:r>
              <a:rPr lang="en-US" sz="4400" b="1" dirty="0" err="1">
                <a:solidFill>
                  <a:srgbClr val="92D050"/>
                </a:solidFill>
              </a:rPr>
              <a:t>www.na.org</a:t>
            </a:r>
            <a:r>
              <a:rPr lang="en-US" sz="4400" b="1" dirty="0">
                <a:solidFill>
                  <a:srgbClr val="92D050"/>
                </a:solidFill>
              </a:rPr>
              <a:t>/</a:t>
            </a:r>
            <a:br>
              <a:rPr lang="en-US" sz="4400" b="1" dirty="0">
                <a:solidFill>
                  <a:srgbClr val="92D050"/>
                </a:solidFill>
              </a:rPr>
            </a:br>
            <a:r>
              <a:rPr lang="en-US" sz="4400" b="1" dirty="0">
                <a:solidFill>
                  <a:srgbClr val="92D050"/>
                </a:solidFill>
              </a:rPr>
              <a:t>webinar</a:t>
            </a:r>
          </a:p>
        </p:txBody>
      </p:sp>
    </p:spTree>
    <p:extLst>
      <p:ext uri="{BB962C8B-B14F-4D97-AF65-F5344CB8AC3E}">
        <p14:creationId xmlns:p14="http://schemas.microsoft.com/office/powerpoint/2010/main" val="28183313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8AD732-F71F-8D48-A4C7-E08C820D5B13}"/>
              </a:ext>
            </a:extLst>
          </p:cNvPr>
          <p:cNvPicPr>
            <a:picLocks noChangeAspect="1"/>
          </p:cNvPicPr>
          <p:nvPr/>
        </p:nvPicPr>
        <p:blipFill>
          <a:blip r:embed="rId2"/>
          <a:stretch>
            <a:fillRect/>
          </a:stretch>
        </p:blipFill>
        <p:spPr>
          <a:xfrm>
            <a:off x="5554936" y="0"/>
            <a:ext cx="5482167" cy="6858000"/>
          </a:xfrm>
          <a:prstGeom prst="rect">
            <a:avLst/>
          </a:prstGeom>
        </p:spPr>
      </p:pic>
      <p:sp>
        <p:nvSpPr>
          <p:cNvPr id="6" name="TextBox 5">
            <a:extLst>
              <a:ext uri="{FF2B5EF4-FFF2-40B4-BE49-F238E27FC236}">
                <a16:creationId xmlns:a16="http://schemas.microsoft.com/office/drawing/2014/main" id="{3294B509-B684-6C40-8A61-D3FAB718E851}"/>
              </a:ext>
            </a:extLst>
          </p:cNvPr>
          <p:cNvSpPr txBox="1"/>
          <p:nvPr/>
        </p:nvSpPr>
        <p:spPr>
          <a:xfrm>
            <a:off x="273270" y="0"/>
            <a:ext cx="4882273" cy="6386364"/>
          </a:xfrm>
          <a:prstGeom prst="rect">
            <a:avLst/>
          </a:prstGeom>
          <a:noFill/>
        </p:spPr>
        <p:txBody>
          <a:bodyPr wrap="square" rtlCol="0">
            <a:spAutoFit/>
          </a:bodyPr>
          <a:lstStyle/>
          <a:p>
            <a:pPr algn="ctr"/>
            <a:r>
              <a:rPr lang="en-US" sz="6400" b="1" dirty="0">
                <a:solidFill>
                  <a:srgbClr val="92D050"/>
                </a:solidFill>
              </a:rPr>
              <a:t>1 May</a:t>
            </a:r>
          </a:p>
          <a:p>
            <a:pPr marL="228600">
              <a:lnSpc>
                <a:spcPts val="3580"/>
              </a:lnSpc>
              <a:spcBef>
                <a:spcPts val="1800"/>
              </a:spcBef>
              <a:buClr>
                <a:srgbClr val="00B0F0"/>
              </a:buClr>
              <a:buSzPct val="125000"/>
            </a:pPr>
            <a:r>
              <a:rPr lang="en-US" sz="3400" b="1" dirty="0">
                <a:solidFill>
                  <a:schemeClr val="bg1"/>
                </a:solidFill>
              </a:rPr>
              <a:t>NAWS will be hosting </a:t>
            </a:r>
            <a:r>
              <a:rPr lang="en-US" sz="3400" b="1">
                <a:solidFill>
                  <a:schemeClr val="bg1"/>
                </a:solidFill>
              </a:rPr>
              <a:t>a webinar devoted </a:t>
            </a:r>
            <a:br>
              <a:rPr lang="en-US" sz="3400" b="1">
                <a:solidFill>
                  <a:schemeClr val="bg1"/>
                </a:solidFill>
              </a:rPr>
            </a:br>
            <a:r>
              <a:rPr lang="en-US" sz="3400" b="1">
                <a:solidFill>
                  <a:schemeClr val="bg1"/>
                </a:solidFill>
              </a:rPr>
              <a:t>to the gifts of </a:t>
            </a:r>
            <a:br>
              <a:rPr lang="en-US" sz="3400" b="1">
                <a:solidFill>
                  <a:schemeClr val="bg1"/>
                </a:solidFill>
              </a:rPr>
            </a:br>
            <a:r>
              <a:rPr lang="en-US" sz="3400" b="1">
                <a:solidFill>
                  <a:schemeClr val="bg1"/>
                </a:solidFill>
              </a:rPr>
              <a:t>NA service</a:t>
            </a:r>
            <a:endParaRPr lang="en-US" sz="3400" b="1" dirty="0">
              <a:solidFill>
                <a:schemeClr val="bg1"/>
              </a:solidFill>
            </a:endParaRPr>
          </a:p>
          <a:p>
            <a:pPr marL="228600">
              <a:lnSpc>
                <a:spcPts val="3580"/>
              </a:lnSpc>
              <a:spcBef>
                <a:spcPts val="1800"/>
              </a:spcBef>
              <a:buClr>
                <a:srgbClr val="00B0F0"/>
              </a:buClr>
              <a:buSzPct val="125000"/>
            </a:pPr>
            <a:r>
              <a:rPr lang="en-US" sz="3400" b="1" dirty="0">
                <a:solidFill>
                  <a:schemeClr val="bg1"/>
                </a:solidFill>
              </a:rPr>
              <a:t>11:00am-1:pm PDT</a:t>
            </a:r>
          </a:p>
          <a:p>
            <a:pPr marL="228600">
              <a:lnSpc>
                <a:spcPts val="3580"/>
              </a:lnSpc>
              <a:spcBef>
                <a:spcPts val="1800"/>
              </a:spcBef>
              <a:buClr>
                <a:srgbClr val="00B0F0"/>
              </a:buClr>
              <a:buSzPct val="125000"/>
            </a:pPr>
            <a:endParaRPr lang="en-US" sz="3400" b="1" dirty="0">
              <a:solidFill>
                <a:schemeClr val="bg1"/>
              </a:solidFill>
            </a:endParaRPr>
          </a:p>
          <a:p>
            <a:pPr marL="228600">
              <a:lnSpc>
                <a:spcPts val="3580"/>
              </a:lnSpc>
              <a:spcBef>
                <a:spcPts val="1800"/>
              </a:spcBef>
              <a:buClr>
                <a:srgbClr val="00B0F0"/>
              </a:buClr>
              <a:buSzPct val="125000"/>
            </a:pPr>
            <a:r>
              <a:rPr lang="en-US" sz="3400" b="1" dirty="0">
                <a:solidFill>
                  <a:schemeClr val="bg1"/>
                </a:solidFill>
              </a:rPr>
              <a:t>More information:</a:t>
            </a:r>
            <a:br>
              <a:rPr lang="en-US" sz="3400" b="1" dirty="0">
                <a:solidFill>
                  <a:schemeClr val="bg1"/>
                </a:solidFill>
              </a:rPr>
            </a:br>
            <a:r>
              <a:rPr lang="en-US" sz="3400" b="1" dirty="0" err="1">
                <a:solidFill>
                  <a:schemeClr val="bg1"/>
                </a:solidFill>
              </a:rPr>
              <a:t>www.na.org</a:t>
            </a:r>
            <a:r>
              <a:rPr lang="en-US" sz="3400" b="1" dirty="0">
                <a:solidFill>
                  <a:schemeClr val="bg1"/>
                </a:solidFill>
              </a:rPr>
              <a:t>/webinar</a:t>
            </a:r>
          </a:p>
          <a:p>
            <a:pPr marL="228600">
              <a:lnSpc>
                <a:spcPts val="3580"/>
              </a:lnSpc>
              <a:spcBef>
                <a:spcPts val="1800"/>
              </a:spcBef>
              <a:buClr>
                <a:srgbClr val="00B0F0"/>
              </a:buClr>
              <a:buSzPct val="125000"/>
            </a:pPr>
            <a:endParaRPr lang="en-US" sz="3400" b="1" dirty="0">
              <a:solidFill>
                <a:schemeClr val="bg1"/>
              </a:solidFill>
            </a:endParaRPr>
          </a:p>
        </p:txBody>
      </p:sp>
      <p:cxnSp>
        <p:nvCxnSpPr>
          <p:cNvPr id="7" name="Straight Connector 6">
            <a:extLst>
              <a:ext uri="{FF2B5EF4-FFF2-40B4-BE49-F238E27FC236}">
                <a16:creationId xmlns:a16="http://schemas.microsoft.com/office/drawing/2014/main" id="{9028B16C-0481-1149-A684-1154715D4843}"/>
              </a:ext>
            </a:extLst>
          </p:cNvPr>
          <p:cNvCxnSpPr>
            <a:cxnSpLocks/>
          </p:cNvCxnSpPr>
          <p:nvPr/>
        </p:nvCxnSpPr>
        <p:spPr>
          <a:xfrm>
            <a:off x="583411" y="5635464"/>
            <a:ext cx="4230327"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08787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1935CD9-A1CD-194A-9945-5859E25FF283}"/>
              </a:ext>
            </a:extLst>
          </p:cNvPr>
          <p:cNvPicPr>
            <a:picLocks noChangeAspect="1"/>
          </p:cNvPicPr>
          <p:nvPr/>
        </p:nvPicPr>
        <p:blipFill>
          <a:blip r:embed="rId2">
            <a:alphaModFix amt="6000"/>
            <a:extLst>
              <a:ext uri="{BEBA8EAE-BF5A-486C-A8C5-ECC9F3942E4B}">
                <a14:imgProps xmlns:a14="http://schemas.microsoft.com/office/drawing/2010/main">
                  <a14:imgLayer r:embed="rId3">
                    <a14:imgEffect>
                      <a14:saturation sat="61000"/>
                    </a14:imgEffect>
                  </a14:imgLayer>
                </a14:imgProps>
              </a:ext>
            </a:extLst>
          </a:blip>
          <a:stretch>
            <a:fillRect/>
          </a:stretch>
        </p:blipFill>
        <p:spPr>
          <a:xfrm>
            <a:off x="2288270" y="164758"/>
            <a:ext cx="6693242" cy="6693242"/>
          </a:xfrm>
          <a:prstGeom prst="rect">
            <a:avLst/>
          </a:prstGeom>
        </p:spPr>
      </p:pic>
      <p:sp>
        <p:nvSpPr>
          <p:cNvPr id="2" name="Rectangle 1">
            <a:extLst>
              <a:ext uri="{FF2B5EF4-FFF2-40B4-BE49-F238E27FC236}">
                <a16:creationId xmlns:a16="http://schemas.microsoft.com/office/drawing/2014/main" id="{EDE15CF1-1C04-6647-A0A1-70EA105B58D3}"/>
              </a:ext>
            </a:extLst>
          </p:cNvPr>
          <p:cNvSpPr/>
          <p:nvPr/>
        </p:nvSpPr>
        <p:spPr>
          <a:xfrm>
            <a:off x="2098529" y="206870"/>
            <a:ext cx="8301447" cy="1323439"/>
          </a:xfrm>
          <a:prstGeom prst="rect">
            <a:avLst/>
          </a:prstGeom>
        </p:spPr>
        <p:txBody>
          <a:bodyPr wrap="square">
            <a:spAutoFit/>
          </a:bodyPr>
          <a:lstStyle/>
          <a:p>
            <a:pPr algn="ctr"/>
            <a:r>
              <a:rPr lang="en-US" sz="8000" b="1" dirty="0">
                <a:solidFill>
                  <a:srgbClr val="92D050"/>
                </a:solidFill>
              </a:rPr>
              <a:t>Thank</a:t>
            </a:r>
            <a:r>
              <a:rPr lang="en-US" sz="6600" b="1" dirty="0">
                <a:solidFill>
                  <a:srgbClr val="92D050"/>
                </a:solidFill>
              </a:rPr>
              <a:t> you</a:t>
            </a:r>
          </a:p>
        </p:txBody>
      </p:sp>
      <p:sp>
        <p:nvSpPr>
          <p:cNvPr id="4" name="Rectangle 3">
            <a:extLst>
              <a:ext uri="{FF2B5EF4-FFF2-40B4-BE49-F238E27FC236}">
                <a16:creationId xmlns:a16="http://schemas.microsoft.com/office/drawing/2014/main" id="{05F316E7-F773-864B-8F88-48F177ADCE94}"/>
              </a:ext>
            </a:extLst>
          </p:cNvPr>
          <p:cNvSpPr/>
          <p:nvPr/>
        </p:nvSpPr>
        <p:spPr>
          <a:xfrm>
            <a:off x="84997" y="1707066"/>
            <a:ext cx="4576540" cy="1015663"/>
          </a:xfrm>
          <a:prstGeom prst="rect">
            <a:avLst/>
          </a:prstGeom>
        </p:spPr>
        <p:txBody>
          <a:bodyPr wrap="square">
            <a:spAutoFit/>
          </a:bodyPr>
          <a:lstStyle/>
          <a:p>
            <a:pPr algn="ctr"/>
            <a:r>
              <a:rPr lang="ar-AE" sz="6000" b="1" dirty="0">
                <a:solidFill>
                  <a:srgbClr val="92D050"/>
                </a:solidFill>
              </a:rPr>
              <a:t>متشکرم</a:t>
            </a:r>
            <a:endParaRPr lang="en-US" sz="6000" b="1" dirty="0">
              <a:solidFill>
                <a:srgbClr val="92D050"/>
              </a:solidFill>
            </a:endParaRPr>
          </a:p>
        </p:txBody>
      </p:sp>
      <p:sp>
        <p:nvSpPr>
          <p:cNvPr id="5" name="Rectangle 4">
            <a:extLst>
              <a:ext uri="{FF2B5EF4-FFF2-40B4-BE49-F238E27FC236}">
                <a16:creationId xmlns:a16="http://schemas.microsoft.com/office/drawing/2014/main" id="{EBFEA96B-409E-C040-8974-74BEDF4297BC}"/>
              </a:ext>
            </a:extLst>
          </p:cNvPr>
          <p:cNvSpPr/>
          <p:nvPr/>
        </p:nvSpPr>
        <p:spPr>
          <a:xfrm>
            <a:off x="1847700" y="2827868"/>
            <a:ext cx="5252318" cy="1015663"/>
          </a:xfrm>
          <a:prstGeom prst="rect">
            <a:avLst/>
          </a:prstGeom>
        </p:spPr>
        <p:txBody>
          <a:bodyPr wrap="square">
            <a:spAutoFit/>
          </a:bodyPr>
          <a:lstStyle/>
          <a:p>
            <a:pPr algn="ctr"/>
            <a:r>
              <a:rPr lang="en-US" sz="6000" b="1" dirty="0" err="1">
                <a:solidFill>
                  <a:srgbClr val="92D050"/>
                </a:solidFill>
              </a:rPr>
              <a:t>Grazie</a:t>
            </a:r>
            <a:endParaRPr lang="en-US" sz="6000" b="1" dirty="0">
              <a:solidFill>
                <a:srgbClr val="92D050"/>
              </a:solidFill>
            </a:endParaRPr>
          </a:p>
        </p:txBody>
      </p:sp>
      <p:sp>
        <p:nvSpPr>
          <p:cNvPr id="6" name="Rectangle 5">
            <a:extLst>
              <a:ext uri="{FF2B5EF4-FFF2-40B4-BE49-F238E27FC236}">
                <a16:creationId xmlns:a16="http://schemas.microsoft.com/office/drawing/2014/main" id="{D4AC5936-EA3A-9949-924D-DA24DA84E7DF}"/>
              </a:ext>
            </a:extLst>
          </p:cNvPr>
          <p:cNvSpPr/>
          <p:nvPr/>
        </p:nvSpPr>
        <p:spPr>
          <a:xfrm>
            <a:off x="6340498" y="1812205"/>
            <a:ext cx="4556189" cy="1015663"/>
          </a:xfrm>
          <a:prstGeom prst="rect">
            <a:avLst/>
          </a:prstGeom>
        </p:spPr>
        <p:txBody>
          <a:bodyPr wrap="square">
            <a:spAutoFit/>
          </a:bodyPr>
          <a:lstStyle/>
          <a:p>
            <a:pPr algn="ctr"/>
            <a:r>
              <a:rPr lang="en-US" sz="6000" b="1" dirty="0">
                <a:solidFill>
                  <a:srgbClr val="92D050"/>
                </a:solidFill>
              </a:rPr>
              <a:t>Merci</a:t>
            </a:r>
          </a:p>
        </p:txBody>
      </p:sp>
      <p:sp>
        <p:nvSpPr>
          <p:cNvPr id="7" name="Rectangle 6">
            <a:extLst>
              <a:ext uri="{FF2B5EF4-FFF2-40B4-BE49-F238E27FC236}">
                <a16:creationId xmlns:a16="http://schemas.microsoft.com/office/drawing/2014/main" id="{9933F030-7D2E-EA43-99BA-29C0E51114F9}"/>
              </a:ext>
            </a:extLst>
          </p:cNvPr>
          <p:cNvSpPr/>
          <p:nvPr/>
        </p:nvSpPr>
        <p:spPr>
          <a:xfrm>
            <a:off x="4765807" y="3678324"/>
            <a:ext cx="7426193" cy="1015663"/>
          </a:xfrm>
          <a:prstGeom prst="rect">
            <a:avLst/>
          </a:prstGeom>
        </p:spPr>
        <p:txBody>
          <a:bodyPr wrap="square">
            <a:spAutoFit/>
          </a:bodyPr>
          <a:lstStyle/>
          <a:p>
            <a:pPr algn="ctr"/>
            <a:r>
              <a:rPr lang="en-US" sz="6000" b="1" dirty="0" err="1">
                <a:solidFill>
                  <a:srgbClr val="92D050"/>
                </a:solidFill>
              </a:rPr>
              <a:t>Obrigado</a:t>
            </a:r>
            <a:endParaRPr lang="en-US" sz="6000" b="1" dirty="0">
              <a:solidFill>
                <a:srgbClr val="92D050"/>
              </a:solidFill>
            </a:endParaRPr>
          </a:p>
        </p:txBody>
      </p:sp>
      <p:sp>
        <p:nvSpPr>
          <p:cNvPr id="8" name="Rectangle 7">
            <a:extLst>
              <a:ext uri="{FF2B5EF4-FFF2-40B4-BE49-F238E27FC236}">
                <a16:creationId xmlns:a16="http://schemas.microsoft.com/office/drawing/2014/main" id="{F3E4B082-7F9B-EB48-AFA4-3A73B0C52312}"/>
              </a:ext>
            </a:extLst>
          </p:cNvPr>
          <p:cNvSpPr/>
          <p:nvPr/>
        </p:nvSpPr>
        <p:spPr>
          <a:xfrm>
            <a:off x="-1069653" y="4368755"/>
            <a:ext cx="7165653" cy="1015663"/>
          </a:xfrm>
          <a:prstGeom prst="rect">
            <a:avLst/>
          </a:prstGeom>
        </p:spPr>
        <p:txBody>
          <a:bodyPr wrap="square">
            <a:spAutoFit/>
          </a:bodyPr>
          <a:lstStyle/>
          <a:p>
            <a:pPr algn="ctr"/>
            <a:r>
              <a:rPr lang="az-Cyrl-AZ" sz="6000" b="1" dirty="0">
                <a:solidFill>
                  <a:srgbClr val="92D050"/>
                </a:solidFill>
              </a:rPr>
              <a:t>Спасибо</a:t>
            </a:r>
            <a:endParaRPr lang="en-US" sz="6000" b="1" dirty="0">
              <a:solidFill>
                <a:srgbClr val="92D050"/>
              </a:solidFill>
            </a:endParaRPr>
          </a:p>
        </p:txBody>
      </p:sp>
      <p:sp>
        <p:nvSpPr>
          <p:cNvPr id="9" name="Rectangle 8">
            <a:extLst>
              <a:ext uri="{FF2B5EF4-FFF2-40B4-BE49-F238E27FC236}">
                <a16:creationId xmlns:a16="http://schemas.microsoft.com/office/drawing/2014/main" id="{D6BEF36B-8B86-DD42-B5D4-025AEAAE66DD}"/>
              </a:ext>
            </a:extLst>
          </p:cNvPr>
          <p:cNvSpPr/>
          <p:nvPr/>
        </p:nvSpPr>
        <p:spPr>
          <a:xfrm>
            <a:off x="6508629" y="5416645"/>
            <a:ext cx="6213059" cy="1015663"/>
          </a:xfrm>
          <a:prstGeom prst="rect">
            <a:avLst/>
          </a:prstGeom>
        </p:spPr>
        <p:txBody>
          <a:bodyPr wrap="square">
            <a:spAutoFit/>
          </a:bodyPr>
          <a:lstStyle/>
          <a:p>
            <a:pPr algn="ctr"/>
            <a:r>
              <a:rPr lang="en-US" sz="6000" b="1" dirty="0">
                <a:solidFill>
                  <a:srgbClr val="92D050"/>
                </a:solidFill>
              </a:rPr>
              <a:t>Gracias</a:t>
            </a:r>
          </a:p>
        </p:txBody>
      </p:sp>
    </p:spTree>
    <p:extLst>
      <p:ext uri="{BB962C8B-B14F-4D97-AF65-F5344CB8AC3E}">
        <p14:creationId xmlns:p14="http://schemas.microsoft.com/office/powerpoint/2010/main" val="3078023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F8465C3-75E8-7743-BE0D-C771878A541C}"/>
              </a:ext>
            </a:extLst>
          </p:cNvPr>
          <p:cNvSpPr txBox="1"/>
          <p:nvPr/>
        </p:nvSpPr>
        <p:spPr>
          <a:xfrm>
            <a:off x="0" y="0"/>
            <a:ext cx="12191999" cy="7173759"/>
          </a:xfrm>
          <a:prstGeom prst="rect">
            <a:avLst/>
          </a:prstGeom>
          <a:noFill/>
        </p:spPr>
        <p:txBody>
          <a:bodyPr wrap="square" rtlCol="0">
            <a:spAutoFit/>
          </a:bodyPr>
          <a:lstStyle/>
          <a:p>
            <a:pPr>
              <a:spcBef>
                <a:spcPts val="1600"/>
              </a:spcBef>
            </a:pPr>
            <a:r>
              <a:rPr lang="en-US" sz="3200" b="1" dirty="0">
                <a:solidFill>
                  <a:srgbClr val="92D050"/>
                </a:solidFill>
              </a:rPr>
              <a:t>March 13       That one special person </a:t>
            </a:r>
          </a:p>
          <a:p>
            <a:pPr>
              <a:lnSpc>
                <a:spcPts val="2800"/>
              </a:lnSpc>
              <a:spcBef>
                <a:spcPts val="600"/>
              </a:spcBef>
            </a:pPr>
            <a:r>
              <a:rPr lang="en-US" sz="2600" b="1" dirty="0">
                <a:solidFill>
                  <a:schemeClr val="bg1"/>
                </a:solidFill>
              </a:rPr>
              <a:t>“A sponsor is not necessarily a friend, but may be someone in whom we confide. We can share things with our sponsor that we might not be comfortable sharing in a meeting.”  </a:t>
            </a:r>
            <a:r>
              <a:rPr lang="en-US" sz="2000" b="1" dirty="0">
                <a:solidFill>
                  <a:schemeClr val="bg1"/>
                </a:solidFill>
              </a:rPr>
              <a:t>IP No. 11, </a:t>
            </a:r>
            <a:r>
              <a:rPr lang="en-US" sz="2000" b="1" i="1" dirty="0">
                <a:solidFill>
                  <a:schemeClr val="bg1"/>
                </a:solidFill>
              </a:rPr>
              <a:t>Sponsorship</a:t>
            </a:r>
            <a:r>
              <a:rPr lang="en-US" sz="2000" b="1" dirty="0">
                <a:solidFill>
                  <a:schemeClr val="bg1"/>
                </a:solidFill>
              </a:rPr>
              <a:t>, Revised</a:t>
            </a:r>
          </a:p>
          <a:p>
            <a:pPr>
              <a:spcBef>
                <a:spcPts val="1000"/>
              </a:spcBef>
            </a:pPr>
            <a:r>
              <a:rPr lang="en-US" sz="2000" b="1" dirty="0">
                <a:solidFill>
                  <a:schemeClr val="bg1"/>
                </a:solidFill>
              </a:rPr>
              <a:t>We’ve asked someone to sponsor us, and the reasons we have for asking that particular person are as many as the grains of sand on a beach. Perhaps we heard them share at a speaker meeting and thought they were funny or inspiring. Perhaps we thought they had a great car and we would get one by working the same program they work. Or maybe we live in a small town and they were the only person who had the time available to help.</a:t>
            </a:r>
          </a:p>
          <a:p>
            <a:pPr>
              <a:spcBef>
                <a:spcPts val="1000"/>
              </a:spcBef>
            </a:pPr>
            <a:r>
              <a:rPr lang="en-US" sz="2000" b="1" dirty="0">
                <a:solidFill>
                  <a:schemeClr val="bg1"/>
                </a:solidFill>
              </a:rPr>
              <a:t>Whatever our initial reasons for getting the sponsor we have, we’re sure to find that our reasons for keeping them are quite different. Suddenly they’ll amaze us with some stunning insight, making us wonder whether they’ve been sneaking peeks at our Fourth Step. Or maybe we’re going through some sort of life crisis, and their experience with the same problem helps us in ways we never dreamed possible. We call them in pain, and they come up with a special combination of caring words that provide genuine comfort.</a:t>
            </a:r>
          </a:p>
          <a:p>
            <a:pPr>
              <a:spcBef>
                <a:spcPts val="1000"/>
              </a:spcBef>
            </a:pPr>
            <a:r>
              <a:rPr lang="en-US" sz="2000" b="1" dirty="0">
                <a:solidFill>
                  <a:schemeClr val="bg1"/>
                </a:solidFill>
              </a:rPr>
              <a:t>None of these remarkable feats on the part of our sponsor are mere coincidence. They’ve simply walked the same path before us. A Higher Power has placed that one special person in our lives, and we are grateful for their presence.</a:t>
            </a:r>
          </a:p>
          <a:p>
            <a:pPr>
              <a:spcBef>
                <a:spcPts val="1000"/>
              </a:spcBef>
            </a:pPr>
            <a:r>
              <a:rPr lang="en-US" sz="2200" b="1" u="sng" dirty="0">
                <a:solidFill>
                  <a:srgbClr val="92D050"/>
                </a:solidFill>
              </a:rPr>
              <a:t>Just for today:</a:t>
            </a:r>
            <a:r>
              <a:rPr lang="en-US" sz="2200" b="1" dirty="0">
                <a:solidFill>
                  <a:srgbClr val="92D050"/>
                </a:solidFill>
              </a:rPr>
              <a:t> I will appreciate that one special person in my life—my sponsor.</a:t>
            </a:r>
          </a:p>
        </p:txBody>
      </p:sp>
    </p:spTree>
    <p:extLst>
      <p:ext uri="{BB962C8B-B14F-4D97-AF65-F5344CB8AC3E}">
        <p14:creationId xmlns:p14="http://schemas.microsoft.com/office/powerpoint/2010/main" val="1954422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F70BFC6-14AC-E84A-A0CD-9400CD7D1517}"/>
              </a:ext>
            </a:extLst>
          </p:cNvPr>
          <p:cNvSpPr txBox="1"/>
          <p:nvPr/>
        </p:nvSpPr>
        <p:spPr>
          <a:xfrm>
            <a:off x="880534" y="10125"/>
            <a:ext cx="10316974" cy="6565900"/>
          </a:xfrm>
          <a:prstGeom prst="rect">
            <a:avLst/>
          </a:prstGeom>
          <a:noFill/>
        </p:spPr>
        <p:txBody>
          <a:bodyPr wrap="square" rtlCol="0">
            <a:spAutoFit/>
          </a:bodyPr>
          <a:lstStyle/>
          <a:p>
            <a:pPr algn="ctr"/>
            <a:r>
              <a:rPr lang="en-US" sz="5400" b="1" dirty="0" smtClean="0">
                <a:solidFill>
                  <a:srgbClr val="92D050"/>
                </a:solidFill>
              </a:rPr>
              <a:t>Challenges and Opportunities</a:t>
            </a:r>
            <a:endParaRPr lang="en-US" sz="5400" b="1" dirty="0">
              <a:solidFill>
                <a:srgbClr val="92D050"/>
              </a:solidFill>
            </a:endParaRPr>
          </a:p>
          <a:p>
            <a:pPr marL="685800" indent="-457200">
              <a:spcBef>
                <a:spcPts val="2400"/>
              </a:spcBef>
              <a:buClr>
                <a:srgbClr val="00B0F0"/>
              </a:buClr>
              <a:buSzPct val="125000"/>
              <a:buFont typeface="Wingdings" pitchFamily="2" charset="2"/>
              <a:buChar char="§"/>
            </a:pPr>
            <a:r>
              <a:rPr lang="en-US" sz="4000" b="1" dirty="0" smtClean="0">
                <a:solidFill>
                  <a:schemeClr val="bg1"/>
                </a:solidFill>
              </a:rPr>
              <a:t>NA worldwide rose to the challenge</a:t>
            </a:r>
            <a:endParaRPr lang="en-US" sz="4000" b="1" dirty="0">
              <a:solidFill>
                <a:schemeClr val="bg1"/>
              </a:solidFill>
            </a:endParaRPr>
          </a:p>
          <a:p>
            <a:pPr marL="685800" indent="-457200">
              <a:spcBef>
                <a:spcPts val="1600"/>
              </a:spcBef>
              <a:buClr>
                <a:srgbClr val="00B0F0"/>
              </a:buClr>
              <a:buSzPct val="125000"/>
              <a:buFont typeface="Wingdings" pitchFamily="2" charset="2"/>
              <a:buChar char="§"/>
            </a:pPr>
            <a:r>
              <a:rPr lang="en-US" sz="4000" b="1" dirty="0" smtClean="0">
                <a:solidFill>
                  <a:schemeClr val="bg1"/>
                </a:solidFill>
              </a:rPr>
              <a:t>New ways to provide services</a:t>
            </a:r>
            <a:endParaRPr lang="en-US" sz="4000" b="1" dirty="0">
              <a:solidFill>
                <a:schemeClr val="bg1"/>
              </a:solidFill>
            </a:endParaRPr>
          </a:p>
          <a:p>
            <a:pPr marL="685800" lvl="1" indent="-457200">
              <a:spcBef>
                <a:spcPts val="1600"/>
              </a:spcBef>
              <a:buClr>
                <a:srgbClr val="00B0F0"/>
              </a:buClr>
              <a:buSzPct val="125000"/>
              <a:buFont typeface="Wingdings" pitchFamily="2" charset="2"/>
              <a:buChar char="§"/>
            </a:pPr>
            <a:r>
              <a:rPr lang="en-US" sz="4000" b="1" dirty="0" smtClean="0">
                <a:solidFill>
                  <a:schemeClr val="bg1"/>
                </a:solidFill>
              </a:rPr>
              <a:t>Challenges for some </a:t>
            </a:r>
            <a:endParaRPr lang="en-US" sz="2000" b="1" dirty="0">
              <a:solidFill>
                <a:schemeClr val="bg1"/>
              </a:solidFill>
            </a:endParaRPr>
          </a:p>
          <a:p>
            <a:pPr marL="685800" indent="-457200">
              <a:spcBef>
                <a:spcPts val="1600"/>
              </a:spcBef>
              <a:buClr>
                <a:srgbClr val="00B0F0"/>
              </a:buClr>
              <a:buSzPct val="125000"/>
              <a:buFont typeface="Wingdings" pitchFamily="2" charset="2"/>
              <a:buChar char="§"/>
            </a:pPr>
            <a:r>
              <a:rPr lang="en-US" sz="4000" b="1" dirty="0" smtClean="0">
                <a:solidFill>
                  <a:schemeClr val="bg1"/>
                </a:solidFill>
              </a:rPr>
              <a:t>The landscape may change again</a:t>
            </a:r>
            <a:endParaRPr lang="en-US" sz="4000" b="1" dirty="0">
              <a:solidFill>
                <a:schemeClr val="bg1"/>
              </a:solidFill>
            </a:endParaRPr>
          </a:p>
          <a:p>
            <a:pPr marL="685800" indent="-457200">
              <a:spcBef>
                <a:spcPts val="1600"/>
              </a:spcBef>
              <a:buClr>
                <a:srgbClr val="00B0F0"/>
              </a:buClr>
              <a:buSzPct val="125000"/>
              <a:buFont typeface="Wingdings" pitchFamily="2" charset="2"/>
              <a:buChar char="§"/>
            </a:pPr>
            <a:r>
              <a:rPr lang="en-US" sz="4000" b="1" dirty="0" smtClean="0">
                <a:solidFill>
                  <a:schemeClr val="bg1"/>
                </a:solidFill>
              </a:rPr>
              <a:t>There may not be answers to every question</a:t>
            </a:r>
          </a:p>
          <a:p>
            <a:pPr marL="685800" indent="-457200">
              <a:spcBef>
                <a:spcPts val="1600"/>
              </a:spcBef>
              <a:buClr>
                <a:srgbClr val="00B0F0"/>
              </a:buClr>
              <a:buSzPct val="125000"/>
              <a:buFont typeface="Wingdings" pitchFamily="2" charset="2"/>
              <a:buChar char="§"/>
            </a:pPr>
            <a:r>
              <a:rPr lang="en-US" sz="4000" b="1" dirty="0" smtClean="0">
                <a:solidFill>
                  <a:schemeClr val="bg1"/>
                </a:solidFill>
              </a:rPr>
              <a:t>What is happening where you are?</a:t>
            </a:r>
            <a:endParaRPr lang="en-US" sz="4000" b="1" dirty="0">
              <a:solidFill>
                <a:schemeClr val="bg1"/>
              </a:solidFill>
            </a:endParaRPr>
          </a:p>
        </p:txBody>
      </p:sp>
      <p:pic>
        <p:nvPicPr>
          <p:cNvPr id="14" name="Picture 13">
            <a:extLst>
              <a:ext uri="{FF2B5EF4-FFF2-40B4-BE49-F238E27FC236}">
                <a16:creationId xmlns:a16="http://schemas.microsoft.com/office/drawing/2014/main" id="{2ADBCCD4-B11F-7849-B0CE-F6F58C5873FA}"/>
              </a:ext>
            </a:extLst>
          </p:cNvPr>
          <p:cNvPicPr>
            <a:picLocks noChangeAspect="1"/>
          </p:cNvPicPr>
          <p:nvPr/>
        </p:nvPicPr>
        <p:blipFill>
          <a:blip r:embed="rId3">
            <a:alphaModFix amt="26000"/>
          </a:blip>
          <a:stretch>
            <a:fillRect/>
          </a:stretch>
        </p:blipFill>
        <p:spPr>
          <a:xfrm>
            <a:off x="9076608" y="1581471"/>
            <a:ext cx="2120900" cy="2120900"/>
          </a:xfrm>
          <a:prstGeom prst="rect">
            <a:avLst/>
          </a:prstGeom>
        </p:spPr>
      </p:pic>
    </p:spTree>
    <p:extLst>
      <p:ext uri="{BB962C8B-B14F-4D97-AF65-F5344CB8AC3E}">
        <p14:creationId xmlns:p14="http://schemas.microsoft.com/office/powerpoint/2010/main" val="3707574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0DAED8-F315-F74E-85CB-62B8BEEA68F4}"/>
              </a:ext>
            </a:extLst>
          </p:cNvPr>
          <p:cNvSpPr/>
          <p:nvPr/>
        </p:nvSpPr>
        <p:spPr>
          <a:xfrm>
            <a:off x="0" y="1149512"/>
            <a:ext cx="12191999" cy="5663332"/>
          </a:xfrm>
          <a:prstGeom prst="rect">
            <a:avLst/>
          </a:prstGeom>
          <a:gradFill>
            <a:gsLst>
              <a:gs pos="0">
                <a:srgbClr val="002060">
                  <a:alpha val="0"/>
                </a:srgbClr>
              </a:gs>
              <a:gs pos="88000">
                <a:srgbClr val="002060">
                  <a:alpha val="40000"/>
                </a:srgbClr>
              </a:gs>
              <a:gs pos="15000">
                <a:srgbClr val="002060">
                  <a:alpha val="40000"/>
                </a:srgbClr>
              </a:gs>
              <a:gs pos="100000">
                <a:srgbClr val="002060">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F70BFC6-14AC-E84A-A0CD-9400CD7D1517}"/>
              </a:ext>
            </a:extLst>
          </p:cNvPr>
          <p:cNvSpPr txBox="1"/>
          <p:nvPr/>
        </p:nvSpPr>
        <p:spPr>
          <a:xfrm>
            <a:off x="632178" y="-35031"/>
            <a:ext cx="10565329" cy="6924973"/>
          </a:xfrm>
          <a:prstGeom prst="rect">
            <a:avLst/>
          </a:prstGeom>
          <a:noFill/>
        </p:spPr>
        <p:txBody>
          <a:bodyPr wrap="square" rtlCol="0">
            <a:spAutoFit/>
          </a:bodyPr>
          <a:lstStyle/>
          <a:p>
            <a:pPr algn="ctr"/>
            <a:r>
              <a:rPr lang="en-US" sz="6400" b="1" dirty="0">
                <a:solidFill>
                  <a:srgbClr val="92D050"/>
                </a:solidFill>
              </a:rPr>
              <a:t>Webinar format</a:t>
            </a:r>
          </a:p>
          <a:p>
            <a:pPr marL="685800" indent="-457200">
              <a:lnSpc>
                <a:spcPts val="3880"/>
              </a:lnSpc>
              <a:spcBef>
                <a:spcPts val="1800"/>
              </a:spcBef>
              <a:buClr>
                <a:srgbClr val="00B0F0"/>
              </a:buClr>
              <a:buSzPct val="125000"/>
              <a:buFont typeface="Wingdings" pitchFamily="2" charset="2"/>
              <a:buChar char="§"/>
            </a:pPr>
            <a:r>
              <a:rPr lang="en-US" sz="3600" b="1" dirty="0">
                <a:solidFill>
                  <a:schemeClr val="bg1"/>
                </a:solidFill>
              </a:rPr>
              <a:t>Great for large groups</a:t>
            </a:r>
          </a:p>
          <a:p>
            <a:pPr marL="685800" indent="-457200">
              <a:lnSpc>
                <a:spcPts val="3880"/>
              </a:lnSpc>
              <a:spcBef>
                <a:spcPts val="1200"/>
              </a:spcBef>
              <a:buClr>
                <a:srgbClr val="00B0F0"/>
              </a:buClr>
              <a:buSzPct val="125000"/>
              <a:buFont typeface="Wingdings" pitchFamily="2" charset="2"/>
              <a:buChar char="§"/>
            </a:pPr>
            <a:r>
              <a:rPr lang="en-US" sz="3600" b="1" dirty="0">
                <a:solidFill>
                  <a:schemeClr val="bg1"/>
                </a:solidFill>
              </a:rPr>
              <a:t>Streaming on YouTube: link at </a:t>
            </a:r>
            <a:br>
              <a:rPr lang="en-US" sz="3600" b="1" dirty="0">
                <a:solidFill>
                  <a:schemeClr val="bg1"/>
                </a:solidFill>
              </a:rPr>
            </a:br>
            <a:r>
              <a:rPr lang="en-US" sz="3600" b="1" dirty="0" err="1">
                <a:solidFill>
                  <a:schemeClr val="bg1"/>
                </a:solidFill>
              </a:rPr>
              <a:t>www.na.org</a:t>
            </a:r>
            <a:r>
              <a:rPr lang="en-US" sz="3600" b="1" dirty="0">
                <a:solidFill>
                  <a:schemeClr val="bg1"/>
                </a:solidFill>
              </a:rPr>
              <a:t>/toolbox </a:t>
            </a:r>
          </a:p>
          <a:p>
            <a:pPr marL="685800" lvl="1" indent="-457200">
              <a:lnSpc>
                <a:spcPts val="3880"/>
              </a:lnSpc>
              <a:spcBef>
                <a:spcPts val="1200"/>
              </a:spcBef>
              <a:buClr>
                <a:srgbClr val="00B0F0"/>
              </a:buClr>
              <a:buSzPct val="125000"/>
              <a:buFont typeface="Wingdings" pitchFamily="2" charset="2"/>
              <a:buChar char="§"/>
            </a:pPr>
            <a:r>
              <a:rPr lang="en-US" sz="3600" b="1" dirty="0">
                <a:solidFill>
                  <a:schemeClr val="bg1"/>
                </a:solidFill>
              </a:rPr>
              <a:t>Type questions in the Q&amp;A box</a:t>
            </a:r>
          </a:p>
          <a:p>
            <a:pPr marL="685800" lvl="1" indent="-457200">
              <a:lnSpc>
                <a:spcPts val="3880"/>
              </a:lnSpc>
              <a:spcBef>
                <a:spcPts val="1200"/>
              </a:spcBef>
              <a:buClr>
                <a:srgbClr val="00B0F0"/>
              </a:buClr>
              <a:buSzPct val="125000"/>
              <a:buFont typeface="Wingdings" pitchFamily="2" charset="2"/>
              <a:buChar char="§"/>
            </a:pPr>
            <a:r>
              <a:rPr lang="en-US" sz="3600" b="1" dirty="0">
                <a:solidFill>
                  <a:schemeClr val="bg1"/>
                </a:solidFill>
              </a:rPr>
              <a:t>If your question doesn’t get </a:t>
            </a:r>
            <a:br>
              <a:rPr lang="en-US" sz="3600" b="1" dirty="0">
                <a:solidFill>
                  <a:schemeClr val="bg1"/>
                </a:solidFill>
              </a:rPr>
            </a:br>
            <a:r>
              <a:rPr lang="en-US" sz="3600" b="1" dirty="0">
                <a:solidFill>
                  <a:schemeClr val="bg1"/>
                </a:solidFill>
              </a:rPr>
              <a:t>addressed please write to </a:t>
            </a:r>
            <a:br>
              <a:rPr lang="en-US" sz="3600" b="1" dirty="0">
                <a:solidFill>
                  <a:schemeClr val="bg1"/>
                </a:solidFill>
              </a:rPr>
            </a:br>
            <a:r>
              <a:rPr lang="en-US" sz="3600" b="1" dirty="0" err="1">
                <a:solidFill>
                  <a:schemeClr val="bg1"/>
                </a:solidFill>
              </a:rPr>
              <a:t>toolbox@na.org</a:t>
            </a:r>
            <a:r>
              <a:rPr lang="en-US" sz="3600" b="1" dirty="0">
                <a:solidFill>
                  <a:schemeClr val="bg1"/>
                </a:solidFill>
              </a:rPr>
              <a:t> </a:t>
            </a:r>
          </a:p>
          <a:p>
            <a:pPr marL="685800" lvl="1" indent="-457200">
              <a:lnSpc>
                <a:spcPts val="3880"/>
              </a:lnSpc>
              <a:spcBef>
                <a:spcPts val="1200"/>
              </a:spcBef>
              <a:buClr>
                <a:srgbClr val="00B0F0"/>
              </a:buClr>
              <a:buSzPct val="125000"/>
              <a:buFont typeface="Wingdings" pitchFamily="2" charset="2"/>
              <a:buChar char="§"/>
            </a:pPr>
            <a:r>
              <a:rPr lang="en-US" sz="3600" b="1" dirty="0">
                <a:solidFill>
                  <a:schemeClr val="bg1"/>
                </a:solidFill>
              </a:rPr>
              <a:t>Report will contain a summary</a:t>
            </a:r>
            <a:br>
              <a:rPr lang="en-US" sz="3600" b="1" dirty="0">
                <a:solidFill>
                  <a:schemeClr val="bg1"/>
                </a:solidFill>
              </a:rPr>
            </a:br>
            <a:r>
              <a:rPr lang="en-US" sz="3600" b="1" dirty="0">
                <a:solidFill>
                  <a:schemeClr val="bg1"/>
                </a:solidFill>
              </a:rPr>
              <a:t>of presentations and answers</a:t>
            </a:r>
            <a:br>
              <a:rPr lang="en-US" sz="3600" b="1" dirty="0">
                <a:solidFill>
                  <a:schemeClr val="bg1"/>
                </a:solidFill>
              </a:rPr>
            </a:br>
            <a:r>
              <a:rPr lang="en-US" sz="3600" b="1" dirty="0">
                <a:solidFill>
                  <a:schemeClr val="bg1"/>
                </a:solidFill>
              </a:rPr>
              <a:t>to questions </a:t>
            </a:r>
            <a:r>
              <a:rPr lang="en-US" sz="3600" b="1" dirty="0" err="1">
                <a:solidFill>
                  <a:schemeClr val="bg1"/>
                </a:solidFill>
              </a:rPr>
              <a:t>www.na.org</a:t>
            </a:r>
            <a:r>
              <a:rPr lang="en-US" sz="3600" b="1" dirty="0">
                <a:solidFill>
                  <a:schemeClr val="bg1"/>
                </a:solidFill>
              </a:rPr>
              <a:t>/virtual </a:t>
            </a:r>
          </a:p>
        </p:txBody>
      </p:sp>
      <p:pic>
        <p:nvPicPr>
          <p:cNvPr id="15" name="Picture 14">
            <a:extLst>
              <a:ext uri="{FF2B5EF4-FFF2-40B4-BE49-F238E27FC236}">
                <a16:creationId xmlns:a16="http://schemas.microsoft.com/office/drawing/2014/main" id="{81DFE2CD-44EA-5C46-A4CF-388FF7FC08F5}"/>
              </a:ext>
            </a:extLst>
          </p:cNvPr>
          <p:cNvPicPr>
            <a:picLocks noChangeAspect="1"/>
          </p:cNvPicPr>
          <p:nvPr/>
        </p:nvPicPr>
        <p:blipFill>
          <a:blip r:embed="rId3"/>
          <a:stretch>
            <a:fillRect/>
          </a:stretch>
        </p:blipFill>
        <p:spPr>
          <a:xfrm>
            <a:off x="8652846" y="2293214"/>
            <a:ext cx="3289300" cy="673100"/>
          </a:xfrm>
          <a:prstGeom prst="rect">
            <a:avLst/>
          </a:prstGeom>
          <a:ln w="15875">
            <a:solidFill>
              <a:srgbClr val="00B0F0"/>
            </a:solidFill>
          </a:ln>
        </p:spPr>
      </p:pic>
      <p:pic>
        <p:nvPicPr>
          <p:cNvPr id="16" name="Picture 15">
            <a:extLst>
              <a:ext uri="{FF2B5EF4-FFF2-40B4-BE49-F238E27FC236}">
                <a16:creationId xmlns:a16="http://schemas.microsoft.com/office/drawing/2014/main" id="{2554D7F5-8D99-3740-AD80-4792390FB4C6}"/>
              </a:ext>
            </a:extLst>
          </p:cNvPr>
          <p:cNvPicPr>
            <a:picLocks noChangeAspect="1"/>
          </p:cNvPicPr>
          <p:nvPr/>
        </p:nvPicPr>
        <p:blipFill>
          <a:blip r:embed="rId4"/>
          <a:stretch>
            <a:fillRect/>
          </a:stretch>
        </p:blipFill>
        <p:spPr>
          <a:xfrm>
            <a:off x="8519183" y="3836947"/>
            <a:ext cx="3465484" cy="2560320"/>
          </a:xfrm>
          <a:prstGeom prst="rect">
            <a:avLst/>
          </a:prstGeom>
          <a:ln w="15875">
            <a:solidFill>
              <a:srgbClr val="00B0F0"/>
            </a:solidFill>
          </a:ln>
        </p:spPr>
      </p:pic>
      <p:cxnSp>
        <p:nvCxnSpPr>
          <p:cNvPr id="17" name="Straight Connector 16">
            <a:extLst>
              <a:ext uri="{FF2B5EF4-FFF2-40B4-BE49-F238E27FC236}">
                <a16:creationId xmlns:a16="http://schemas.microsoft.com/office/drawing/2014/main" id="{A8BBBAAA-8EE1-3241-83A0-12EA8D147E51}"/>
              </a:ext>
            </a:extLst>
          </p:cNvPr>
          <p:cNvCxnSpPr>
            <a:cxnSpLocks/>
          </p:cNvCxnSpPr>
          <p:nvPr/>
        </p:nvCxnSpPr>
        <p:spPr>
          <a:xfrm>
            <a:off x="1430907" y="2865582"/>
            <a:ext cx="4333286"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6FB01A7E-6C9E-144F-A665-D0860EF1FF49}"/>
              </a:ext>
            </a:extLst>
          </p:cNvPr>
          <p:cNvSpPr/>
          <p:nvPr/>
        </p:nvSpPr>
        <p:spPr>
          <a:xfrm>
            <a:off x="9601956" y="2084538"/>
            <a:ext cx="983848" cy="1079931"/>
          </a:xfrm>
          <a:prstGeom prst="ellipse">
            <a:avLst/>
          </a:prstGeom>
          <a:noFill/>
          <a:ln w="317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D58767FE-F181-E94C-9750-D8EE24C2B054}"/>
              </a:ext>
            </a:extLst>
          </p:cNvPr>
          <p:cNvPicPr>
            <a:picLocks noChangeAspect="1"/>
          </p:cNvPicPr>
          <p:nvPr/>
        </p:nvPicPr>
        <p:blipFill>
          <a:blip r:embed="rId5"/>
          <a:stretch>
            <a:fillRect/>
          </a:stretch>
        </p:blipFill>
        <p:spPr>
          <a:xfrm rot="2262475">
            <a:off x="8724735" y="2807027"/>
            <a:ext cx="1097508" cy="1448003"/>
          </a:xfrm>
          <a:prstGeom prst="rect">
            <a:avLst/>
          </a:prstGeom>
        </p:spPr>
      </p:pic>
      <p:cxnSp>
        <p:nvCxnSpPr>
          <p:cNvPr id="20" name="Straight Connector 19">
            <a:extLst>
              <a:ext uri="{FF2B5EF4-FFF2-40B4-BE49-F238E27FC236}">
                <a16:creationId xmlns:a16="http://schemas.microsoft.com/office/drawing/2014/main" id="{8A5FEC6E-F247-3F46-9C99-5100BFBE0A97}"/>
              </a:ext>
            </a:extLst>
          </p:cNvPr>
          <p:cNvCxnSpPr>
            <a:cxnSpLocks/>
          </p:cNvCxnSpPr>
          <p:nvPr/>
        </p:nvCxnSpPr>
        <p:spPr>
          <a:xfrm>
            <a:off x="1331084" y="5157248"/>
            <a:ext cx="3599726"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7EB9783-C5FB-4844-A740-9C6C5E3EE227}"/>
              </a:ext>
            </a:extLst>
          </p:cNvPr>
          <p:cNvCxnSpPr>
            <a:cxnSpLocks/>
          </p:cNvCxnSpPr>
          <p:nvPr/>
        </p:nvCxnSpPr>
        <p:spPr>
          <a:xfrm>
            <a:off x="4296137" y="6816715"/>
            <a:ext cx="4100385"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515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F70BFC6-14AC-E84A-A0CD-9400CD7D1517}"/>
              </a:ext>
            </a:extLst>
          </p:cNvPr>
          <p:cNvSpPr txBox="1"/>
          <p:nvPr/>
        </p:nvSpPr>
        <p:spPr>
          <a:xfrm>
            <a:off x="0" y="10125"/>
            <a:ext cx="12083969" cy="6630020"/>
          </a:xfrm>
          <a:prstGeom prst="rect">
            <a:avLst/>
          </a:prstGeom>
          <a:noFill/>
        </p:spPr>
        <p:txBody>
          <a:bodyPr wrap="square" rtlCol="0">
            <a:spAutoFit/>
          </a:bodyPr>
          <a:lstStyle/>
          <a:p>
            <a:pPr algn="ctr"/>
            <a:r>
              <a:rPr lang="en-US" sz="6400" b="1" dirty="0">
                <a:solidFill>
                  <a:srgbClr val="92D050"/>
                </a:solidFill>
              </a:rPr>
              <a:t>Local Service Toolbox Project</a:t>
            </a:r>
          </a:p>
          <a:p>
            <a:pPr marL="685800" lvl="2" indent="-457200">
              <a:lnSpc>
                <a:spcPts val="3880"/>
              </a:lnSpc>
              <a:spcBef>
                <a:spcPts val="3600"/>
              </a:spcBef>
              <a:buClr>
                <a:srgbClr val="00B0F0"/>
              </a:buClr>
              <a:buSzPct val="125000"/>
              <a:buFont typeface="Wingdings" pitchFamily="2" charset="2"/>
              <a:buChar char="§"/>
            </a:pPr>
            <a:r>
              <a:rPr lang="en-US" sz="4000" b="1" dirty="0">
                <a:solidFill>
                  <a:schemeClr val="bg1"/>
                </a:solidFill>
              </a:rPr>
              <a:t>Several tools produced in </a:t>
            </a:r>
            <a:br>
              <a:rPr lang="en-US" sz="4000" b="1" dirty="0">
                <a:solidFill>
                  <a:schemeClr val="bg1"/>
                </a:solidFill>
              </a:rPr>
            </a:br>
            <a:r>
              <a:rPr lang="en-US" sz="4000" b="1" dirty="0">
                <a:solidFill>
                  <a:schemeClr val="bg1"/>
                </a:solidFill>
              </a:rPr>
              <a:t>previous years:</a:t>
            </a:r>
          </a:p>
          <a:p>
            <a:pPr marL="960120" lvl="5">
              <a:lnSpc>
                <a:spcPts val="4080"/>
              </a:lnSpc>
              <a:spcBef>
                <a:spcPts val="600"/>
              </a:spcBef>
              <a:buClr>
                <a:srgbClr val="00B0F0"/>
              </a:buClr>
              <a:buSzPct val="125000"/>
            </a:pPr>
            <a:r>
              <a:rPr lang="en-US" sz="3200" b="1" i="1" dirty="0">
                <a:solidFill>
                  <a:schemeClr val="bg1"/>
                </a:solidFill>
              </a:rPr>
              <a:t>GSR Basics, CBDM Basics</a:t>
            </a:r>
            <a:r>
              <a:rPr lang="en-US" sz="3200" b="1" dirty="0">
                <a:solidFill>
                  <a:schemeClr val="bg1"/>
                </a:solidFill>
              </a:rPr>
              <a:t>, and </a:t>
            </a:r>
            <a:r>
              <a:rPr lang="en-US" sz="3200" b="1" i="1" dirty="0">
                <a:solidFill>
                  <a:schemeClr val="bg1"/>
                </a:solidFill>
              </a:rPr>
              <a:t>Serving NA in Rural and Isolated Communities</a:t>
            </a:r>
            <a:endParaRPr lang="en-US" sz="3200" b="1" dirty="0">
              <a:solidFill>
                <a:schemeClr val="bg1"/>
              </a:solidFill>
            </a:endParaRPr>
          </a:p>
          <a:p>
            <a:pPr marL="685800" indent="-457200">
              <a:lnSpc>
                <a:spcPts val="3880"/>
              </a:lnSpc>
              <a:spcBef>
                <a:spcPts val="1800"/>
              </a:spcBef>
              <a:buClr>
                <a:srgbClr val="00B0F0"/>
              </a:buClr>
              <a:buSzPct val="125000"/>
              <a:buFont typeface="Wingdings" pitchFamily="2" charset="2"/>
              <a:buChar char="§"/>
            </a:pPr>
            <a:r>
              <a:rPr lang="en-US" sz="3600" b="1" dirty="0">
                <a:solidFill>
                  <a:schemeClr val="bg1"/>
                </a:solidFill>
              </a:rPr>
              <a:t>These are posted on the project page: </a:t>
            </a:r>
            <a:br>
              <a:rPr lang="en-US" sz="3600" b="1" dirty="0">
                <a:solidFill>
                  <a:schemeClr val="bg1"/>
                </a:solidFill>
              </a:rPr>
            </a:br>
            <a:r>
              <a:rPr lang="en-US" sz="3600" b="1" dirty="0" err="1">
                <a:solidFill>
                  <a:schemeClr val="bg1"/>
                </a:solidFill>
              </a:rPr>
              <a:t>www.na.org</a:t>
            </a:r>
            <a:r>
              <a:rPr lang="en-US" sz="3600" b="1" dirty="0">
                <a:solidFill>
                  <a:schemeClr val="bg1"/>
                </a:solidFill>
              </a:rPr>
              <a:t>/toolbox</a:t>
            </a:r>
          </a:p>
          <a:p>
            <a:pPr marL="685800" indent="-457200">
              <a:lnSpc>
                <a:spcPts val="3880"/>
              </a:lnSpc>
              <a:spcBef>
                <a:spcPts val="1800"/>
              </a:spcBef>
              <a:buClr>
                <a:srgbClr val="00B0F0"/>
              </a:buClr>
              <a:buSzPct val="125000"/>
              <a:buFont typeface="Wingdings" pitchFamily="2" charset="2"/>
              <a:buChar char="§"/>
            </a:pPr>
            <a:r>
              <a:rPr lang="en-US" sz="3600" b="1" dirty="0">
                <a:solidFill>
                  <a:schemeClr val="bg1"/>
                </a:solidFill>
              </a:rPr>
              <a:t>Now the project is focused on </a:t>
            </a:r>
            <a:br>
              <a:rPr lang="en-US" sz="3600" b="1" dirty="0">
                <a:solidFill>
                  <a:schemeClr val="bg1"/>
                </a:solidFill>
              </a:rPr>
            </a:br>
            <a:r>
              <a:rPr lang="en-US" sz="3600" b="1" dirty="0">
                <a:solidFill>
                  <a:schemeClr val="bg1"/>
                </a:solidFill>
              </a:rPr>
              <a:t>virtual meetings and carrying the </a:t>
            </a:r>
            <a:br>
              <a:rPr lang="en-US" sz="3600" b="1" dirty="0">
                <a:solidFill>
                  <a:schemeClr val="bg1"/>
                </a:solidFill>
              </a:rPr>
            </a:br>
            <a:r>
              <a:rPr lang="en-US" sz="3600" b="1" dirty="0">
                <a:solidFill>
                  <a:schemeClr val="bg1"/>
                </a:solidFill>
              </a:rPr>
              <a:t>message effectively and virtually</a:t>
            </a:r>
          </a:p>
        </p:txBody>
      </p:sp>
      <p:cxnSp>
        <p:nvCxnSpPr>
          <p:cNvPr id="17" name="Straight Connector 16">
            <a:extLst>
              <a:ext uri="{FF2B5EF4-FFF2-40B4-BE49-F238E27FC236}">
                <a16:creationId xmlns:a16="http://schemas.microsoft.com/office/drawing/2014/main" id="{A8BBBAAA-8EE1-3241-83A0-12EA8D147E51}"/>
              </a:ext>
            </a:extLst>
          </p:cNvPr>
          <p:cNvCxnSpPr>
            <a:cxnSpLocks/>
          </p:cNvCxnSpPr>
          <p:nvPr/>
        </p:nvCxnSpPr>
        <p:spPr>
          <a:xfrm>
            <a:off x="834101" y="4822276"/>
            <a:ext cx="4333286" cy="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43F62192-B025-B94D-AAF8-ECDBF059F2FF}"/>
              </a:ext>
            </a:extLst>
          </p:cNvPr>
          <p:cNvPicPr>
            <a:picLocks noChangeAspect="1"/>
          </p:cNvPicPr>
          <p:nvPr/>
        </p:nvPicPr>
        <p:blipFill>
          <a:blip r:embed="rId3"/>
          <a:stretch>
            <a:fillRect/>
          </a:stretch>
        </p:blipFill>
        <p:spPr>
          <a:xfrm>
            <a:off x="9118566" y="3911598"/>
            <a:ext cx="2755345" cy="2755345"/>
          </a:xfrm>
          <a:prstGeom prst="rect">
            <a:avLst/>
          </a:prstGeom>
        </p:spPr>
      </p:pic>
    </p:spTree>
    <p:extLst>
      <p:ext uri="{BB962C8B-B14F-4D97-AF65-F5344CB8AC3E}">
        <p14:creationId xmlns:p14="http://schemas.microsoft.com/office/powerpoint/2010/main" val="3462797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FE9ECEF-B8B9-EC4E-B0DD-190C19E7A6BF}"/>
              </a:ext>
            </a:extLst>
          </p:cNvPr>
          <p:cNvPicPr>
            <a:picLocks noChangeAspect="1"/>
          </p:cNvPicPr>
          <p:nvPr/>
        </p:nvPicPr>
        <p:blipFill>
          <a:blip r:embed="rId3"/>
          <a:stretch>
            <a:fillRect/>
          </a:stretch>
        </p:blipFill>
        <p:spPr>
          <a:xfrm>
            <a:off x="9578805" y="3787025"/>
            <a:ext cx="2578100" cy="3327400"/>
          </a:xfrm>
          <a:prstGeom prst="rect">
            <a:avLst/>
          </a:prstGeom>
          <a:ln w="12700">
            <a:solidFill>
              <a:srgbClr val="00B0F0"/>
            </a:solidFill>
          </a:ln>
        </p:spPr>
      </p:pic>
      <p:sp>
        <p:nvSpPr>
          <p:cNvPr id="5" name="TextBox 4">
            <a:extLst>
              <a:ext uri="{FF2B5EF4-FFF2-40B4-BE49-F238E27FC236}">
                <a16:creationId xmlns:a16="http://schemas.microsoft.com/office/drawing/2014/main" id="{3F70BFC6-14AC-E84A-A0CD-9400CD7D1517}"/>
              </a:ext>
            </a:extLst>
          </p:cNvPr>
          <p:cNvSpPr txBox="1"/>
          <p:nvPr/>
        </p:nvSpPr>
        <p:spPr>
          <a:xfrm>
            <a:off x="567159" y="-12177"/>
            <a:ext cx="11123271" cy="6919843"/>
          </a:xfrm>
          <a:prstGeom prst="rect">
            <a:avLst/>
          </a:prstGeom>
          <a:noFill/>
        </p:spPr>
        <p:txBody>
          <a:bodyPr wrap="square" rtlCol="0">
            <a:spAutoFit/>
          </a:bodyPr>
          <a:lstStyle/>
          <a:p>
            <a:pPr algn="ctr"/>
            <a:r>
              <a:rPr lang="en-US" sz="6400" b="1" dirty="0" smtClean="0">
                <a:solidFill>
                  <a:srgbClr val="92D050"/>
                </a:solidFill>
              </a:rPr>
              <a:t>Select a language</a:t>
            </a:r>
            <a:endParaRPr lang="en-US" sz="4800" b="1" dirty="0" smtClean="0">
              <a:solidFill>
                <a:srgbClr val="92D050"/>
              </a:solidFill>
            </a:endParaRPr>
          </a:p>
          <a:p>
            <a:pPr>
              <a:spcBef>
                <a:spcPts val="5400"/>
              </a:spcBef>
            </a:pPr>
            <a:r>
              <a:rPr lang="en-US" sz="4400" b="1" dirty="0" err="1" smtClean="0">
                <a:solidFill>
                  <a:schemeClr val="bg1"/>
                </a:solidFill>
              </a:rPr>
              <a:t>Sélectionnez</a:t>
            </a:r>
            <a:r>
              <a:rPr lang="en-US" sz="4400" b="1" dirty="0" smtClean="0">
                <a:solidFill>
                  <a:schemeClr val="bg1"/>
                </a:solidFill>
              </a:rPr>
              <a:t> </a:t>
            </a:r>
            <a:r>
              <a:rPr lang="en-US" sz="4400" b="1" dirty="0" err="1" smtClean="0">
                <a:solidFill>
                  <a:schemeClr val="bg1"/>
                </a:solidFill>
              </a:rPr>
              <a:t>une</a:t>
            </a:r>
            <a:r>
              <a:rPr lang="en-US" sz="4400" b="1" dirty="0" smtClean="0">
                <a:solidFill>
                  <a:schemeClr val="bg1"/>
                </a:solidFill>
              </a:rPr>
              <a:t> langue</a:t>
            </a:r>
            <a:endParaRPr lang="el-GR" sz="4400" b="1" dirty="0" smtClean="0">
              <a:solidFill>
                <a:schemeClr val="bg1"/>
              </a:solidFill>
            </a:endParaRPr>
          </a:p>
          <a:p>
            <a:pPr>
              <a:spcBef>
                <a:spcPts val="1600"/>
              </a:spcBef>
            </a:pPr>
            <a:r>
              <a:rPr lang="en-US" sz="4400" b="1" dirty="0" err="1" smtClean="0">
                <a:solidFill>
                  <a:schemeClr val="bg1"/>
                </a:solidFill>
              </a:rPr>
              <a:t>Seleziona</a:t>
            </a:r>
            <a:r>
              <a:rPr lang="en-US" sz="4400" b="1" dirty="0" smtClean="0">
                <a:solidFill>
                  <a:schemeClr val="bg1"/>
                </a:solidFill>
              </a:rPr>
              <a:t> </a:t>
            </a:r>
            <a:r>
              <a:rPr lang="en-US" sz="4400" b="1" dirty="0" err="1" smtClean="0">
                <a:solidFill>
                  <a:schemeClr val="bg1"/>
                </a:solidFill>
              </a:rPr>
              <a:t>una</a:t>
            </a:r>
            <a:r>
              <a:rPr lang="en-US" sz="4400" b="1" dirty="0" smtClean="0">
                <a:solidFill>
                  <a:schemeClr val="bg1"/>
                </a:solidFill>
              </a:rPr>
              <a:t> lingua</a:t>
            </a:r>
          </a:p>
          <a:p>
            <a:pPr>
              <a:spcBef>
                <a:spcPts val="1600"/>
              </a:spcBef>
            </a:pPr>
            <a:r>
              <a:rPr lang="en-US" sz="4400" b="1" dirty="0" err="1" smtClean="0">
                <a:solidFill>
                  <a:schemeClr val="bg1"/>
                </a:solidFill>
              </a:rPr>
              <a:t>Selecione</a:t>
            </a:r>
            <a:r>
              <a:rPr lang="en-US" sz="4400" b="1" dirty="0" smtClean="0">
                <a:solidFill>
                  <a:schemeClr val="bg1"/>
                </a:solidFill>
              </a:rPr>
              <a:t> um idioma</a:t>
            </a:r>
          </a:p>
          <a:p>
            <a:pPr>
              <a:spcBef>
                <a:spcPts val="1600"/>
              </a:spcBef>
            </a:pPr>
            <a:r>
              <a:rPr lang="az-Cyrl-AZ" sz="4400" b="1" dirty="0" smtClean="0">
                <a:solidFill>
                  <a:schemeClr val="bg1"/>
                </a:solidFill>
              </a:rPr>
              <a:t>Выберите язык</a:t>
            </a:r>
            <a:endParaRPr lang="en-US" sz="4400" b="1" dirty="0" smtClean="0">
              <a:solidFill>
                <a:schemeClr val="bg1"/>
              </a:solidFill>
            </a:endParaRPr>
          </a:p>
          <a:p>
            <a:pPr>
              <a:spcBef>
                <a:spcPts val="1600"/>
              </a:spcBef>
            </a:pPr>
            <a:r>
              <a:rPr lang="en-US" sz="4400" b="1" dirty="0" err="1" smtClean="0">
                <a:solidFill>
                  <a:schemeClr val="bg1"/>
                </a:solidFill>
              </a:rPr>
              <a:t>Selecciona</a:t>
            </a:r>
            <a:r>
              <a:rPr lang="en-US" sz="4400" b="1" dirty="0" smtClean="0">
                <a:solidFill>
                  <a:schemeClr val="bg1"/>
                </a:solidFill>
              </a:rPr>
              <a:t> un idioma</a:t>
            </a:r>
          </a:p>
          <a:p>
            <a:pPr>
              <a:spcBef>
                <a:spcPts val="1600"/>
              </a:spcBef>
            </a:pPr>
            <a:endParaRPr lang="en-US" sz="4800" b="1" dirty="0">
              <a:solidFill>
                <a:schemeClr val="bg1"/>
              </a:solidFill>
            </a:endParaRPr>
          </a:p>
        </p:txBody>
      </p:sp>
      <p:pic>
        <p:nvPicPr>
          <p:cNvPr id="9" name="Picture 8">
            <a:extLst>
              <a:ext uri="{FF2B5EF4-FFF2-40B4-BE49-F238E27FC236}">
                <a16:creationId xmlns:a16="http://schemas.microsoft.com/office/drawing/2014/main" id="{2222891D-81CB-5749-8ACC-38EC2451A80B}"/>
              </a:ext>
            </a:extLst>
          </p:cNvPr>
          <p:cNvPicPr>
            <a:picLocks noChangeAspect="1"/>
          </p:cNvPicPr>
          <p:nvPr/>
        </p:nvPicPr>
        <p:blipFill>
          <a:blip r:embed="rId4"/>
          <a:stretch>
            <a:fillRect/>
          </a:stretch>
        </p:blipFill>
        <p:spPr>
          <a:xfrm>
            <a:off x="9489825" y="1682917"/>
            <a:ext cx="2389707" cy="1515424"/>
          </a:xfrm>
          <a:prstGeom prst="rect">
            <a:avLst/>
          </a:prstGeom>
          <a:ln w="12700">
            <a:solidFill>
              <a:srgbClr val="00B0F0"/>
            </a:solidFill>
          </a:ln>
        </p:spPr>
      </p:pic>
      <p:sp>
        <p:nvSpPr>
          <p:cNvPr id="14" name="TextBox 13">
            <a:extLst>
              <a:ext uri="{FF2B5EF4-FFF2-40B4-BE49-F238E27FC236}">
                <a16:creationId xmlns:a16="http://schemas.microsoft.com/office/drawing/2014/main" id="{382A1F7F-8389-0648-8D95-E4ED91E44A38}"/>
              </a:ext>
            </a:extLst>
          </p:cNvPr>
          <p:cNvSpPr txBox="1"/>
          <p:nvPr/>
        </p:nvSpPr>
        <p:spPr>
          <a:xfrm>
            <a:off x="8618234" y="1649575"/>
            <a:ext cx="871591" cy="1015663"/>
          </a:xfrm>
          <a:prstGeom prst="rect">
            <a:avLst/>
          </a:prstGeom>
          <a:noFill/>
        </p:spPr>
        <p:txBody>
          <a:bodyPr wrap="square" rtlCol="0">
            <a:spAutoFit/>
          </a:bodyPr>
          <a:lstStyle/>
          <a:p>
            <a:r>
              <a:rPr lang="en-US" sz="6000" b="1" dirty="0">
                <a:solidFill>
                  <a:schemeClr val="bg1"/>
                </a:solidFill>
              </a:rPr>
              <a:t>1.</a:t>
            </a:r>
            <a:r>
              <a:rPr lang="en-US" sz="6000" b="1" dirty="0">
                <a:solidFill>
                  <a:schemeClr val="tx1"/>
                </a:solidFill>
              </a:rPr>
              <a:t> </a:t>
            </a:r>
            <a:endParaRPr lang="en-US" sz="6000" dirty="0">
              <a:solidFill>
                <a:schemeClr val="tx1"/>
              </a:solidFill>
            </a:endParaRPr>
          </a:p>
        </p:txBody>
      </p:sp>
      <p:sp>
        <p:nvSpPr>
          <p:cNvPr id="13" name="TextBox 12">
            <a:extLst>
              <a:ext uri="{FF2B5EF4-FFF2-40B4-BE49-F238E27FC236}">
                <a16:creationId xmlns:a16="http://schemas.microsoft.com/office/drawing/2014/main" id="{72248A81-7F82-8944-B795-471C5328B694}"/>
              </a:ext>
            </a:extLst>
          </p:cNvPr>
          <p:cNvSpPr txBox="1"/>
          <p:nvPr/>
        </p:nvSpPr>
        <p:spPr>
          <a:xfrm>
            <a:off x="8606529" y="4016148"/>
            <a:ext cx="871591" cy="1015663"/>
          </a:xfrm>
          <a:prstGeom prst="rect">
            <a:avLst/>
          </a:prstGeom>
          <a:noFill/>
        </p:spPr>
        <p:txBody>
          <a:bodyPr wrap="square" rtlCol="0">
            <a:spAutoFit/>
          </a:bodyPr>
          <a:lstStyle/>
          <a:p>
            <a:r>
              <a:rPr lang="en-US" sz="6000" b="1" dirty="0">
                <a:solidFill>
                  <a:schemeClr val="bg1"/>
                </a:solidFill>
              </a:rPr>
              <a:t>2. </a:t>
            </a:r>
            <a:endParaRPr lang="en-US" sz="6000" dirty="0">
              <a:solidFill>
                <a:schemeClr val="bg1"/>
              </a:solidFill>
            </a:endParaRPr>
          </a:p>
        </p:txBody>
      </p:sp>
      <p:pic>
        <p:nvPicPr>
          <p:cNvPr id="17" name="Picture 16">
            <a:extLst>
              <a:ext uri="{FF2B5EF4-FFF2-40B4-BE49-F238E27FC236}">
                <a16:creationId xmlns:a16="http://schemas.microsoft.com/office/drawing/2014/main" id="{9FA0BE30-20E6-684A-81D8-C1AE2707FA17}"/>
              </a:ext>
            </a:extLst>
          </p:cNvPr>
          <p:cNvPicPr>
            <a:picLocks noChangeAspect="1"/>
          </p:cNvPicPr>
          <p:nvPr/>
        </p:nvPicPr>
        <p:blipFill>
          <a:blip r:embed="rId5">
            <a:lum bright="70000" contrast="-70000"/>
            <a:alphaModFix amt="83000"/>
          </a:blip>
          <a:stretch>
            <a:fillRect/>
          </a:stretch>
        </p:blipFill>
        <p:spPr>
          <a:xfrm rot="3523069">
            <a:off x="8985887" y="4975952"/>
            <a:ext cx="805542" cy="1047204"/>
          </a:xfrm>
          <a:prstGeom prst="rect">
            <a:avLst/>
          </a:prstGeom>
        </p:spPr>
      </p:pic>
      <p:pic>
        <p:nvPicPr>
          <p:cNvPr id="19" name="Picture 18">
            <a:extLst>
              <a:ext uri="{FF2B5EF4-FFF2-40B4-BE49-F238E27FC236}">
                <a16:creationId xmlns:a16="http://schemas.microsoft.com/office/drawing/2014/main" id="{F6F137B2-66B7-C74C-98C9-F25DD036C466}"/>
              </a:ext>
            </a:extLst>
          </p:cNvPr>
          <p:cNvPicPr>
            <a:picLocks noChangeAspect="1"/>
          </p:cNvPicPr>
          <p:nvPr/>
        </p:nvPicPr>
        <p:blipFill>
          <a:blip r:embed="rId5">
            <a:lum bright="70000" contrast="-70000"/>
            <a:alphaModFix amt="83000"/>
          </a:blip>
          <a:stretch>
            <a:fillRect/>
          </a:stretch>
        </p:blipFill>
        <p:spPr>
          <a:xfrm rot="3523069">
            <a:off x="8985886" y="2508741"/>
            <a:ext cx="805542" cy="1047204"/>
          </a:xfrm>
          <a:prstGeom prst="rect">
            <a:avLst/>
          </a:prstGeom>
        </p:spPr>
      </p:pic>
      <p:sp>
        <p:nvSpPr>
          <p:cNvPr id="6" name="TextBox 5">
            <a:extLst>
              <a:ext uri="{FF2B5EF4-FFF2-40B4-BE49-F238E27FC236}">
                <a16:creationId xmlns:a16="http://schemas.microsoft.com/office/drawing/2014/main" id="{5EF8B635-8392-9B47-906B-E44188BD05F4}"/>
              </a:ext>
            </a:extLst>
          </p:cNvPr>
          <p:cNvSpPr txBox="1"/>
          <p:nvPr/>
        </p:nvSpPr>
        <p:spPr>
          <a:xfrm>
            <a:off x="567159" y="826493"/>
            <a:ext cx="6756479" cy="923330"/>
          </a:xfrm>
          <a:prstGeom prst="rect">
            <a:avLst/>
          </a:prstGeom>
          <a:noFill/>
        </p:spPr>
        <p:txBody>
          <a:bodyPr wrap="square" rtlCol="0">
            <a:spAutoFit/>
          </a:bodyPr>
          <a:lstStyle/>
          <a:p>
            <a:r>
              <a:rPr lang="fa-IR" sz="5400" dirty="0">
                <a:solidFill>
                  <a:schemeClr val="bg1"/>
                </a:solidFill>
              </a:rPr>
              <a:t>یک زبان را انتخاب </a:t>
            </a:r>
            <a:r>
              <a:rPr lang="fa-IR" sz="5400" dirty="0" smtClean="0">
                <a:solidFill>
                  <a:schemeClr val="bg1"/>
                </a:solidFill>
              </a:rPr>
              <a:t>کنید</a:t>
            </a:r>
            <a:endParaRPr lang="ar-AE" sz="5400" dirty="0">
              <a:solidFill>
                <a:schemeClr val="bg1"/>
              </a:solidFill>
            </a:endParaRPr>
          </a:p>
        </p:txBody>
      </p:sp>
    </p:spTree>
    <p:extLst>
      <p:ext uri="{BB962C8B-B14F-4D97-AF65-F5344CB8AC3E}">
        <p14:creationId xmlns:p14="http://schemas.microsoft.com/office/powerpoint/2010/main" val="3937427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0D2372-BAD9-1D4A-8F4F-FA3CFE36A196}"/>
              </a:ext>
            </a:extLst>
          </p:cNvPr>
          <p:cNvSpPr/>
          <p:nvPr/>
        </p:nvSpPr>
        <p:spPr>
          <a:xfrm>
            <a:off x="7529689" y="3970588"/>
            <a:ext cx="4593394" cy="287728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F70BFC6-14AC-E84A-A0CD-9400CD7D1517}"/>
              </a:ext>
            </a:extLst>
          </p:cNvPr>
          <p:cNvSpPr txBox="1"/>
          <p:nvPr/>
        </p:nvSpPr>
        <p:spPr>
          <a:xfrm>
            <a:off x="0" y="10125"/>
            <a:ext cx="12033956" cy="3257880"/>
          </a:xfrm>
          <a:prstGeom prst="rect">
            <a:avLst/>
          </a:prstGeom>
          <a:noFill/>
        </p:spPr>
        <p:txBody>
          <a:bodyPr wrap="square" rtlCol="0">
            <a:spAutoFit/>
          </a:bodyPr>
          <a:lstStyle/>
          <a:p>
            <a:pPr algn="ctr"/>
            <a:r>
              <a:rPr lang="en-US" sz="6200" b="1" dirty="0">
                <a:solidFill>
                  <a:srgbClr val="92D050"/>
                </a:solidFill>
              </a:rPr>
              <a:t>Not one, but two developments</a:t>
            </a:r>
          </a:p>
          <a:p>
            <a:pPr marL="685800" indent="-457200">
              <a:lnSpc>
                <a:spcPts val="4080"/>
              </a:lnSpc>
              <a:spcBef>
                <a:spcPts val="1800"/>
              </a:spcBef>
              <a:buClr>
                <a:srgbClr val="00B0F0"/>
              </a:buClr>
              <a:buSzPct val="125000"/>
              <a:buFont typeface="Wingdings" pitchFamily="2" charset="2"/>
              <a:buChar char="§"/>
            </a:pPr>
            <a:r>
              <a:rPr lang="en-US" sz="3700" b="1" dirty="0">
                <a:solidFill>
                  <a:schemeClr val="bg1"/>
                </a:solidFill>
              </a:rPr>
              <a:t>Draft outline of a virtual meetings best </a:t>
            </a:r>
            <a:br>
              <a:rPr lang="en-US" sz="3700" b="1" dirty="0">
                <a:solidFill>
                  <a:schemeClr val="bg1"/>
                </a:solidFill>
              </a:rPr>
            </a:br>
            <a:r>
              <a:rPr lang="en-US" sz="3700" b="1" dirty="0">
                <a:solidFill>
                  <a:schemeClr val="bg1"/>
                </a:solidFill>
              </a:rPr>
              <a:t>practices tool is posted </a:t>
            </a:r>
          </a:p>
          <a:p>
            <a:pPr marL="1051560" lvl="3" indent="-548640">
              <a:lnSpc>
                <a:spcPts val="3280"/>
              </a:lnSpc>
              <a:spcBef>
                <a:spcPts val="900"/>
              </a:spcBef>
              <a:buClr>
                <a:srgbClr val="00B0F0"/>
              </a:buClr>
              <a:buSzPct val="125000"/>
              <a:buFont typeface="Wingdings" pitchFamily="2" charset="2"/>
              <a:buChar char="ü"/>
            </a:pPr>
            <a:r>
              <a:rPr lang="en-US" sz="2500" b="1" dirty="0">
                <a:solidFill>
                  <a:schemeClr val="bg1"/>
                </a:solidFill>
              </a:rPr>
              <a:t>One topic concerns literature distribution. </a:t>
            </a:r>
            <a:br>
              <a:rPr lang="en-US" sz="2500" b="1" dirty="0">
                <a:solidFill>
                  <a:schemeClr val="bg1"/>
                </a:solidFill>
              </a:rPr>
            </a:br>
            <a:r>
              <a:rPr lang="en-US" sz="2500" b="1" dirty="0">
                <a:solidFill>
                  <a:schemeClr val="bg1"/>
                </a:solidFill>
              </a:rPr>
              <a:t>Reminder: </a:t>
            </a:r>
            <a:r>
              <a:rPr lang="en-US" sz="2500" b="1" i="1" dirty="0">
                <a:solidFill>
                  <a:schemeClr val="bg1"/>
                </a:solidFill>
              </a:rPr>
              <a:t>An Introductory Guide to Narcotics Anonymous</a:t>
            </a:r>
          </a:p>
        </p:txBody>
      </p:sp>
      <p:cxnSp>
        <p:nvCxnSpPr>
          <p:cNvPr id="17" name="Straight Connector 16">
            <a:extLst>
              <a:ext uri="{FF2B5EF4-FFF2-40B4-BE49-F238E27FC236}">
                <a16:creationId xmlns:a16="http://schemas.microsoft.com/office/drawing/2014/main" id="{A8BBBAAA-8EE1-3241-83A0-12EA8D147E51}"/>
              </a:ext>
            </a:extLst>
          </p:cNvPr>
          <p:cNvCxnSpPr>
            <a:cxnSpLocks/>
          </p:cNvCxnSpPr>
          <p:nvPr/>
        </p:nvCxnSpPr>
        <p:spPr>
          <a:xfrm>
            <a:off x="7700670" y="6509894"/>
            <a:ext cx="4333286" cy="0"/>
          </a:xfrm>
          <a:prstGeom prst="line">
            <a:avLst/>
          </a:prstGeom>
          <a:ln w="44450">
            <a:solidFill>
              <a:srgbClr val="00B0F0"/>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49B6F8B5-E973-1E42-9C87-8A1FCCCBDD3D}"/>
              </a:ext>
            </a:extLst>
          </p:cNvPr>
          <p:cNvPicPr>
            <a:picLocks noChangeAspect="1"/>
          </p:cNvPicPr>
          <p:nvPr/>
        </p:nvPicPr>
        <p:blipFill>
          <a:blip r:embed="rId3"/>
          <a:stretch>
            <a:fillRect/>
          </a:stretch>
        </p:blipFill>
        <p:spPr>
          <a:xfrm>
            <a:off x="10126132" y="1194514"/>
            <a:ext cx="1996950" cy="2454084"/>
          </a:xfrm>
          <a:prstGeom prst="rect">
            <a:avLst/>
          </a:prstGeom>
        </p:spPr>
      </p:pic>
      <p:sp>
        <p:nvSpPr>
          <p:cNvPr id="2" name="TextBox 1">
            <a:extLst>
              <a:ext uri="{FF2B5EF4-FFF2-40B4-BE49-F238E27FC236}">
                <a16:creationId xmlns:a16="http://schemas.microsoft.com/office/drawing/2014/main" id="{8BBF908C-75FD-D945-9623-26E481410CA3}"/>
              </a:ext>
            </a:extLst>
          </p:cNvPr>
          <p:cNvSpPr txBox="1"/>
          <p:nvPr/>
        </p:nvSpPr>
        <p:spPr>
          <a:xfrm>
            <a:off x="7529688" y="4201570"/>
            <a:ext cx="4662312" cy="2308324"/>
          </a:xfrm>
          <a:prstGeom prst="rect">
            <a:avLst/>
          </a:prstGeom>
          <a:noFill/>
        </p:spPr>
        <p:txBody>
          <a:bodyPr wrap="square" rtlCol="0">
            <a:spAutoFit/>
          </a:bodyPr>
          <a:lstStyle/>
          <a:p>
            <a:pPr algn="ctr"/>
            <a:r>
              <a:rPr lang="en-US" sz="3600" b="1" dirty="0">
                <a:solidFill>
                  <a:srgbClr val="00B0F0"/>
                </a:solidFill>
              </a:rPr>
              <a:t>Everything can </a:t>
            </a:r>
            <a:br>
              <a:rPr lang="en-US" sz="3600" b="1" dirty="0">
                <a:solidFill>
                  <a:srgbClr val="00B0F0"/>
                </a:solidFill>
              </a:rPr>
            </a:br>
            <a:r>
              <a:rPr lang="en-US" sz="3600" b="1" dirty="0">
                <a:solidFill>
                  <a:srgbClr val="00B0F0"/>
                </a:solidFill>
              </a:rPr>
              <a:t>be found on the </a:t>
            </a:r>
            <a:br>
              <a:rPr lang="en-US" sz="3600" b="1" dirty="0">
                <a:solidFill>
                  <a:srgbClr val="00B0F0"/>
                </a:solidFill>
              </a:rPr>
            </a:br>
            <a:r>
              <a:rPr lang="en-US" sz="3600" b="1" dirty="0">
                <a:solidFill>
                  <a:srgbClr val="00B0F0"/>
                </a:solidFill>
              </a:rPr>
              <a:t>project page: </a:t>
            </a:r>
            <a:r>
              <a:rPr lang="en-US" sz="3600" b="1" dirty="0" err="1">
                <a:solidFill>
                  <a:srgbClr val="00B0F0"/>
                </a:solidFill>
              </a:rPr>
              <a:t>www.na.org</a:t>
            </a:r>
            <a:r>
              <a:rPr lang="en-US" sz="3600" b="1" dirty="0">
                <a:solidFill>
                  <a:srgbClr val="00B0F0"/>
                </a:solidFill>
              </a:rPr>
              <a:t>/toolbox</a:t>
            </a:r>
          </a:p>
        </p:txBody>
      </p:sp>
      <p:sp>
        <p:nvSpPr>
          <p:cNvPr id="7" name="TextBox 6">
            <a:extLst>
              <a:ext uri="{FF2B5EF4-FFF2-40B4-BE49-F238E27FC236}">
                <a16:creationId xmlns:a16="http://schemas.microsoft.com/office/drawing/2014/main" id="{1387BF9F-A7D5-1144-8E80-C31E9543820E}"/>
              </a:ext>
            </a:extLst>
          </p:cNvPr>
          <p:cNvSpPr txBox="1"/>
          <p:nvPr/>
        </p:nvSpPr>
        <p:spPr>
          <a:xfrm>
            <a:off x="89126" y="3589995"/>
            <a:ext cx="7598607" cy="2721258"/>
          </a:xfrm>
          <a:prstGeom prst="rect">
            <a:avLst/>
          </a:prstGeom>
          <a:noFill/>
        </p:spPr>
        <p:txBody>
          <a:bodyPr wrap="square" rtlCol="0">
            <a:spAutoFit/>
          </a:bodyPr>
          <a:lstStyle/>
          <a:p>
            <a:pPr marL="685800" indent="-457200">
              <a:lnSpc>
                <a:spcPts val="4080"/>
              </a:lnSpc>
              <a:spcBef>
                <a:spcPts val="1800"/>
              </a:spcBef>
              <a:buClr>
                <a:srgbClr val="00B0F0"/>
              </a:buClr>
              <a:buSzPct val="125000"/>
              <a:buFont typeface="Wingdings" pitchFamily="2" charset="2"/>
              <a:buChar char="§"/>
            </a:pPr>
            <a:r>
              <a:rPr lang="en-US" sz="3700" b="1" dirty="0">
                <a:solidFill>
                  <a:schemeClr val="bg1"/>
                </a:solidFill>
              </a:rPr>
              <a:t>Second survey: </a:t>
            </a:r>
            <a:br>
              <a:rPr lang="en-US" sz="3700" b="1" dirty="0">
                <a:solidFill>
                  <a:schemeClr val="bg1"/>
                </a:solidFill>
              </a:rPr>
            </a:br>
            <a:r>
              <a:rPr lang="en-US" sz="3700" b="1" dirty="0">
                <a:solidFill>
                  <a:schemeClr val="bg1"/>
                </a:solidFill>
              </a:rPr>
              <a:t>#1: How are virtual meetings connecting to the service structure and participating in the NA service system?</a:t>
            </a:r>
          </a:p>
        </p:txBody>
      </p:sp>
    </p:spTree>
    <p:extLst>
      <p:ext uri="{BB962C8B-B14F-4D97-AF65-F5344CB8AC3E}">
        <p14:creationId xmlns:p14="http://schemas.microsoft.com/office/powerpoint/2010/main" val="4260355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EAC91E9-D795-B442-A7BD-7B9116CA6406}"/>
              </a:ext>
            </a:extLst>
          </p:cNvPr>
          <p:cNvSpPr txBox="1"/>
          <p:nvPr/>
        </p:nvSpPr>
        <p:spPr>
          <a:xfrm>
            <a:off x="0" y="100436"/>
            <a:ext cx="12033956" cy="1669688"/>
          </a:xfrm>
          <a:prstGeom prst="rect">
            <a:avLst/>
          </a:prstGeom>
          <a:noFill/>
        </p:spPr>
        <p:txBody>
          <a:bodyPr wrap="square" rtlCol="0">
            <a:spAutoFit/>
          </a:bodyPr>
          <a:lstStyle/>
          <a:p>
            <a:pPr marL="685800" indent="-457200">
              <a:lnSpc>
                <a:spcPts val="4080"/>
              </a:lnSpc>
              <a:spcBef>
                <a:spcPts val="1800"/>
              </a:spcBef>
              <a:buClr>
                <a:srgbClr val="00B0F0"/>
              </a:buClr>
              <a:buSzPct val="125000"/>
              <a:buFont typeface="Wingdings" pitchFamily="2" charset="2"/>
              <a:buChar char="§"/>
            </a:pPr>
            <a:r>
              <a:rPr lang="en-US" sz="3700" b="1" dirty="0">
                <a:solidFill>
                  <a:schemeClr val="bg1"/>
                </a:solidFill>
              </a:rPr>
              <a:t>Second survey: </a:t>
            </a:r>
            <a:br>
              <a:rPr lang="en-US" sz="3700" b="1" dirty="0">
                <a:solidFill>
                  <a:schemeClr val="bg1"/>
                </a:solidFill>
              </a:rPr>
            </a:br>
            <a:r>
              <a:rPr lang="en-US" sz="3700" b="1" dirty="0">
                <a:solidFill>
                  <a:schemeClr val="bg1"/>
                </a:solidFill>
              </a:rPr>
              <a:t>#2: Do you believe virtual meetings should be recognized as NA groups?</a:t>
            </a:r>
          </a:p>
        </p:txBody>
      </p:sp>
      <p:sp>
        <p:nvSpPr>
          <p:cNvPr id="2" name="Rectangle 1">
            <a:extLst>
              <a:ext uri="{FF2B5EF4-FFF2-40B4-BE49-F238E27FC236}">
                <a16:creationId xmlns:a16="http://schemas.microsoft.com/office/drawing/2014/main" id="{DB11E6AC-AC9F-3447-8783-D8B0B648BDCE}"/>
              </a:ext>
            </a:extLst>
          </p:cNvPr>
          <p:cNvSpPr>
            <a:spLocks noChangeArrowheads="1"/>
          </p:cNvSpPr>
          <p:nvPr/>
        </p:nvSpPr>
        <p:spPr bwMode="auto">
          <a:xfrm>
            <a:off x="389466" y="1902797"/>
            <a:ext cx="11413067" cy="4955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52400" algn="l"/>
                <a:tab pos="381000"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152400" algn="l"/>
                <a:tab pos="381000"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152400" algn="l"/>
                <a:tab pos="381000"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152400" algn="l"/>
                <a:tab pos="381000"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152400" algn="l"/>
                <a:tab pos="381000"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152400" algn="l"/>
                <a:tab pos="381000"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152400" algn="l"/>
                <a:tab pos="381000"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152400" algn="l"/>
                <a:tab pos="381000"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152400" algn="l"/>
                <a:tab pos="3810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52400" algn="l"/>
                <a:tab pos="381000" algn="l"/>
              </a:tabLst>
            </a:pPr>
            <a:r>
              <a:rPr kumimoji="0" lang="en-US" altLang="en-US" sz="2800" b="1" i="1" strike="noStrike" cap="none" normalizeH="0" baseline="0" dirty="0">
                <a:ln>
                  <a:noFill/>
                </a:ln>
                <a:solidFill>
                  <a:srgbClr val="92D050"/>
                </a:solidFill>
                <a:effectLst/>
                <a:latin typeface="+mn-lt"/>
                <a:ea typeface="Calibri" panose="020F0502020204030204" pitchFamily="34" charset="0"/>
                <a:cs typeface="Futura Hv BT" panose="020B0702020204020204" pitchFamily="34" charset="0"/>
              </a:rPr>
              <a:t>What is an NA group?</a:t>
            </a:r>
            <a:endParaRPr kumimoji="0" lang="en-US" altLang="en-US" sz="2800" b="1" i="1" strike="noStrike" cap="none" normalizeH="0" baseline="0" dirty="0">
              <a:ln>
                <a:noFill/>
              </a:ln>
              <a:solidFill>
                <a:srgbClr val="92D050"/>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152400" algn="l"/>
                <a:tab pos="381000" algn="l"/>
              </a:tabLst>
            </a:pPr>
            <a:r>
              <a:rPr kumimoji="0" lang="en-US" altLang="en-US" sz="2400" b="1" i="0" strike="noStrike" cap="none" normalizeH="0" baseline="0" dirty="0">
                <a:ln>
                  <a:noFill/>
                </a:ln>
                <a:solidFill>
                  <a:srgbClr val="92D050"/>
                </a:solidFill>
                <a:effectLst/>
                <a:latin typeface="+mn-lt"/>
                <a:ea typeface="Calibri" panose="020F0502020204030204" pitchFamily="34" charset="0"/>
                <a:cs typeface="Palatino" pitchFamily="2" charset="77"/>
              </a:rPr>
              <a:t>When two or more addicts come together to help each other stay clean, they may form a Narcotics Anonymous group. Here are six points based on our Traditions which describe an NA group:</a:t>
            </a:r>
            <a:endParaRPr kumimoji="0" lang="en-US" altLang="en-US" sz="2400" b="1" i="0" strike="noStrike" cap="none" normalizeH="0" baseline="0" dirty="0">
              <a:ln>
                <a:noFill/>
              </a:ln>
              <a:solidFill>
                <a:srgbClr val="92D050"/>
              </a:solidFill>
              <a:effectLst/>
              <a:latin typeface="+mn-lt"/>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tab pos="152400" algn="l"/>
                <a:tab pos="381000" algn="l"/>
              </a:tabLst>
            </a:pPr>
            <a:r>
              <a:rPr kumimoji="0" lang="en-US" altLang="en-US" sz="2400" b="1" i="0" strike="noStrike" cap="none" normalizeH="0" baseline="0" dirty="0">
                <a:ln>
                  <a:noFill/>
                </a:ln>
                <a:solidFill>
                  <a:schemeClr val="bg1"/>
                </a:solidFill>
                <a:effectLst/>
                <a:latin typeface="+mn-lt"/>
                <a:ea typeface="Calibri" panose="020F0502020204030204" pitchFamily="34" charset="0"/>
                <a:cs typeface="Palatino" pitchFamily="2" charset="77"/>
              </a:rPr>
              <a:t>All members of a group are drug addicts, and all drug addicts are eligible for membership.</a:t>
            </a:r>
            <a:endParaRPr kumimoji="0" lang="en-US" altLang="en-US" sz="2400" b="1" i="0" strike="noStrike" cap="none" normalizeH="0" baseline="0" dirty="0">
              <a:ln>
                <a:noFill/>
              </a:ln>
              <a:solidFill>
                <a:schemeClr val="bg1"/>
              </a:solidFill>
              <a:effectLst/>
              <a:latin typeface="+mn-lt"/>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tab pos="152400" algn="l"/>
                <a:tab pos="381000" algn="l"/>
              </a:tabLst>
            </a:pPr>
            <a:r>
              <a:rPr kumimoji="0" lang="en-US" altLang="en-US" sz="2400" b="1" i="0" strike="noStrike" cap="none" normalizeH="0" baseline="0" dirty="0">
                <a:ln>
                  <a:noFill/>
                </a:ln>
                <a:solidFill>
                  <a:schemeClr val="bg1"/>
                </a:solidFill>
                <a:effectLst/>
                <a:latin typeface="+mn-lt"/>
                <a:ea typeface="Calibri" panose="020F0502020204030204" pitchFamily="34" charset="0"/>
                <a:cs typeface="Palatino" pitchFamily="2" charset="77"/>
              </a:rPr>
              <a:t>As a group, they are self-supporting.</a:t>
            </a:r>
            <a:endParaRPr kumimoji="0" lang="en-US" altLang="en-US" sz="2400" b="1" i="0" strike="noStrike" cap="none" normalizeH="0" baseline="0" dirty="0">
              <a:ln>
                <a:noFill/>
              </a:ln>
              <a:solidFill>
                <a:schemeClr val="bg1"/>
              </a:solidFill>
              <a:effectLst/>
              <a:latin typeface="+mn-lt"/>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tab pos="152400" algn="l"/>
                <a:tab pos="381000" algn="l"/>
              </a:tabLst>
            </a:pPr>
            <a:r>
              <a:rPr kumimoji="0" lang="en-US" altLang="en-US" sz="2400" b="1" i="0" strike="noStrike" cap="none" normalizeH="0" baseline="0" dirty="0">
                <a:ln>
                  <a:noFill/>
                </a:ln>
                <a:solidFill>
                  <a:schemeClr val="bg1"/>
                </a:solidFill>
                <a:effectLst/>
                <a:latin typeface="+mn-lt"/>
                <a:ea typeface="Calibri" panose="020F0502020204030204" pitchFamily="34" charset="0"/>
                <a:cs typeface="Palatino" pitchFamily="2" charset="77"/>
              </a:rPr>
              <a:t>As a group, their single goal is to help drug addicts recover through application of the Twelve Steps of Narcotics Anonymous.</a:t>
            </a:r>
            <a:endParaRPr kumimoji="0" lang="en-US" altLang="en-US" sz="2400" b="1" i="0" strike="noStrike" cap="none" normalizeH="0" baseline="0" dirty="0">
              <a:ln>
                <a:noFill/>
              </a:ln>
              <a:solidFill>
                <a:schemeClr val="bg1"/>
              </a:solidFill>
              <a:effectLst/>
              <a:latin typeface="+mn-lt"/>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tab pos="152400" algn="l"/>
                <a:tab pos="381000" algn="l"/>
              </a:tabLst>
            </a:pPr>
            <a:r>
              <a:rPr kumimoji="0" lang="en-US" altLang="en-US" sz="2400" b="1" i="0" strike="noStrike" cap="none" normalizeH="0" baseline="0" dirty="0">
                <a:ln>
                  <a:noFill/>
                </a:ln>
                <a:solidFill>
                  <a:schemeClr val="bg1"/>
                </a:solidFill>
                <a:effectLst/>
                <a:latin typeface="+mn-lt"/>
                <a:ea typeface="Calibri" panose="020F0502020204030204" pitchFamily="34" charset="0"/>
                <a:cs typeface="Palatino" pitchFamily="2" charset="77"/>
              </a:rPr>
              <a:t>As a group, they have no affiliation outside Narcotics Anonymous.</a:t>
            </a:r>
            <a:endParaRPr kumimoji="0" lang="en-US" altLang="en-US" sz="2400" b="1" i="0" strike="noStrike" cap="none" normalizeH="0" baseline="0" dirty="0">
              <a:ln>
                <a:noFill/>
              </a:ln>
              <a:solidFill>
                <a:schemeClr val="bg1"/>
              </a:solidFill>
              <a:effectLst/>
              <a:latin typeface="+mn-lt"/>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tab pos="152400" algn="l"/>
                <a:tab pos="381000" algn="l"/>
              </a:tabLst>
            </a:pPr>
            <a:r>
              <a:rPr kumimoji="0" lang="en-US" altLang="en-US" sz="2400" b="1" i="0" strike="noStrike" cap="none" normalizeH="0" baseline="0" dirty="0">
                <a:ln>
                  <a:noFill/>
                </a:ln>
                <a:solidFill>
                  <a:schemeClr val="bg1"/>
                </a:solidFill>
                <a:effectLst/>
                <a:latin typeface="+mn-lt"/>
                <a:ea typeface="Calibri" panose="020F0502020204030204" pitchFamily="34" charset="0"/>
                <a:cs typeface="Palatino" pitchFamily="2" charset="77"/>
              </a:rPr>
              <a:t>As a group, they express no opinion on outside issues.</a:t>
            </a:r>
            <a:endParaRPr kumimoji="0" lang="en-US" altLang="en-US" sz="2400" b="1" i="0" strike="noStrike" cap="none" normalizeH="0" baseline="0" dirty="0">
              <a:ln>
                <a:noFill/>
              </a:ln>
              <a:solidFill>
                <a:schemeClr val="bg1"/>
              </a:solidFill>
              <a:effectLst/>
              <a:latin typeface="+mn-lt"/>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tab pos="152400" algn="l"/>
                <a:tab pos="381000" algn="l"/>
              </a:tabLst>
            </a:pPr>
            <a:r>
              <a:rPr kumimoji="0" lang="en-US" altLang="en-US" sz="2400" b="1" i="0" strike="noStrike" cap="none" normalizeH="0" baseline="0" dirty="0">
                <a:ln>
                  <a:noFill/>
                </a:ln>
                <a:solidFill>
                  <a:schemeClr val="bg1"/>
                </a:solidFill>
                <a:effectLst/>
                <a:latin typeface="+mn-lt"/>
                <a:ea typeface="Calibri" panose="020F0502020204030204" pitchFamily="34" charset="0"/>
                <a:cs typeface="Palatino" pitchFamily="2" charset="77"/>
              </a:rPr>
              <a:t>As a group, their public relations policy is based on attraction rather than promotion.</a:t>
            </a:r>
            <a:endParaRPr kumimoji="0" lang="en-US" altLang="en-US" sz="2400" b="1" i="0"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1747062973"/>
      </p:ext>
    </p:extLst>
  </p:cSld>
  <p:clrMapOvr>
    <a:masterClrMapping/>
  </p:clrMapOvr>
</p:sld>
</file>

<file path=ppt/theme/theme1.xml><?xml version="1.0" encoding="utf-8"?>
<a:theme xmlns:a="http://schemas.openxmlformats.org/drawingml/2006/main" name="Ursul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2001</TotalTime>
  <Words>1229</Words>
  <Application>Microsoft Office PowerPoint</Application>
  <PresentationFormat>Widescreen</PresentationFormat>
  <Paragraphs>112</Paragraphs>
  <Slides>22</Slides>
  <Notes>11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22</vt:i4>
      </vt:variant>
    </vt:vector>
  </HeadingPairs>
  <TitlesOfParts>
    <vt:vector size="34" baseType="lpstr">
      <vt:lpstr>Arial</vt:lpstr>
      <vt:lpstr>Calibri</vt:lpstr>
      <vt:lpstr>Calibri Light</vt:lpstr>
      <vt:lpstr>Courier New</vt:lpstr>
      <vt:lpstr>Futura Hv BT</vt:lpstr>
      <vt:lpstr>Palatino</vt:lpstr>
      <vt:lpstr>Sniglet</vt:lpstr>
      <vt:lpstr>Times New Roman</vt:lpstr>
      <vt:lpstr>Walter Turncoat</vt:lpstr>
      <vt:lpstr>Wingdings</vt:lpstr>
      <vt:lpstr>Ursula template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Background and Creation of the VSF</vt:lpstr>
      <vt:lpstr>PowerPoint Presentation</vt:lpstr>
      <vt:lpstr>PowerPoint Presentation</vt:lpstr>
      <vt:lpstr>VSF 1 – Think Tanks</vt:lpstr>
      <vt:lpstr>VSF 2 - February 28, 2021.</vt:lpstr>
      <vt:lpstr>Future VSF’s - Zoom: 479-545-4110 pwd: qna</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cp:lastModifiedBy>Nick Elson</cp:lastModifiedBy>
  <cp:revision>89</cp:revision>
  <dcterms:modified xsi:type="dcterms:W3CDTF">2021-03-30T01:42:50Z</dcterms:modified>
</cp:coreProperties>
</file>