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 id="2147483658" r:id="rId2"/>
    <p:sldMasterId id="2147483671" r:id="rId3"/>
    <p:sldMasterId id="2147483723" r:id="rId4"/>
    <p:sldMasterId id="2147483749" r:id="rId5"/>
  </p:sldMasterIdLst>
  <p:notesMasterIdLst>
    <p:notesMasterId r:id="rId92"/>
  </p:notesMasterIdLst>
  <p:sldIdLst>
    <p:sldId id="285" r:id="rId6"/>
    <p:sldId id="286" r:id="rId7"/>
    <p:sldId id="292" r:id="rId8"/>
    <p:sldId id="288" r:id="rId9"/>
    <p:sldId id="293" r:id="rId10"/>
    <p:sldId id="294" r:id="rId11"/>
    <p:sldId id="295" r:id="rId12"/>
    <p:sldId id="296" r:id="rId13"/>
    <p:sldId id="300" r:id="rId14"/>
    <p:sldId id="297" r:id="rId15"/>
    <p:sldId id="302" r:id="rId16"/>
    <p:sldId id="374" r:id="rId17"/>
    <p:sldId id="392" r:id="rId18"/>
    <p:sldId id="393" r:id="rId19"/>
    <p:sldId id="394" r:id="rId20"/>
    <p:sldId id="377" r:id="rId21"/>
    <p:sldId id="378" r:id="rId22"/>
    <p:sldId id="384" r:id="rId23"/>
    <p:sldId id="385" r:id="rId24"/>
    <p:sldId id="386" r:id="rId25"/>
    <p:sldId id="395" r:id="rId26"/>
    <p:sldId id="396" r:id="rId27"/>
    <p:sldId id="389" r:id="rId28"/>
    <p:sldId id="397" r:id="rId29"/>
    <p:sldId id="398" r:id="rId30"/>
    <p:sldId id="37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52" r:id="rId56"/>
    <p:sldId id="353" r:id="rId57"/>
    <p:sldId id="354" r:id="rId58"/>
    <p:sldId id="355" r:id="rId59"/>
    <p:sldId id="356" r:id="rId60"/>
    <p:sldId id="357" r:id="rId61"/>
    <p:sldId id="358" r:id="rId62"/>
    <p:sldId id="359" r:id="rId63"/>
    <p:sldId id="360" r:id="rId64"/>
    <p:sldId id="362" r:id="rId65"/>
    <p:sldId id="364" r:id="rId66"/>
    <p:sldId id="365" r:id="rId67"/>
    <p:sldId id="367" r:id="rId68"/>
    <p:sldId id="368" r:id="rId69"/>
    <p:sldId id="369" r:id="rId70"/>
    <p:sldId id="370" r:id="rId71"/>
    <p:sldId id="371" r:id="rId72"/>
    <p:sldId id="338" r:id="rId73"/>
    <p:sldId id="339" r:id="rId74"/>
    <p:sldId id="340" r:id="rId75"/>
    <p:sldId id="327" r:id="rId76"/>
    <p:sldId id="328" r:id="rId77"/>
    <p:sldId id="329" r:id="rId78"/>
    <p:sldId id="330" r:id="rId79"/>
    <p:sldId id="331" r:id="rId80"/>
    <p:sldId id="332" r:id="rId81"/>
    <p:sldId id="333" r:id="rId82"/>
    <p:sldId id="334" r:id="rId83"/>
    <p:sldId id="335" r:id="rId84"/>
    <p:sldId id="336" r:id="rId85"/>
    <p:sldId id="337" r:id="rId86"/>
    <p:sldId id="287" r:id="rId87"/>
    <p:sldId id="289" r:id="rId88"/>
    <p:sldId id="290" r:id="rId89"/>
    <p:sldId id="291" r:id="rId90"/>
    <p:sldId id="301" r:id="rId9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E4AE81-C4B4-4664-B0E3-943E72E58855}">
  <a:tblStyle styleId="{4DE4AE81-C4B4-4664-B0E3-943E72E5885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1"/>
    <p:restoredTop sz="74865" autoAdjust="0"/>
  </p:normalViewPr>
  <p:slideViewPr>
    <p:cSldViewPr snapToGrid="0" snapToObjects="1">
      <p:cViewPr varScale="1">
        <p:scale>
          <a:sx n="67" d="100"/>
          <a:sy n="67" d="100"/>
        </p:scale>
        <p:origin x="14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864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I am Rick G and I am an addict, grateful to be clean, alive and for this opportunity to be of service to Narcotics Anonymous. Thanks to the presenters and NAWS staff and World Board for the work holding this important event. Our fellowship will be forever changed by the pandemic and by online meetings. Home Groups and service committees face many new challenges. But I believe online meetings have brought us so many new opportunities to interact with the worldwide fellowship in recovery meetings and in services and will be a real blessing as we move forward.</a:t>
            </a:r>
          </a:p>
          <a:p>
            <a:r>
              <a:rPr lang="en-US" sz="1100" b="0" i="0" u="none" strike="noStrike" cap="none" dirty="0">
                <a:solidFill>
                  <a:srgbClr val="000000"/>
                </a:solidFill>
                <a:effectLst/>
                <a:latin typeface="Arial"/>
                <a:ea typeface="Arial"/>
                <a:cs typeface="Arial"/>
                <a:sym typeface="Arial"/>
              </a:rPr>
              <a:t>I want to tell you a bit about Montana and then talk about what makes our Online Work Group somewhat unique.  Montana is a geographically huge, small town with a really long main street. We have 7 people and 18 cows per square mile. Most of our about 1 million population is very rural.</a:t>
            </a:r>
            <a:endParaRPr lang="en-US" dirty="0"/>
          </a:p>
        </p:txBody>
      </p:sp>
    </p:spTree>
    <p:extLst>
      <p:ext uri="{BB962C8B-B14F-4D97-AF65-F5344CB8AC3E}">
        <p14:creationId xmlns:p14="http://schemas.microsoft.com/office/powerpoint/2010/main" val="226967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The MRSC - formed in 1992 and was seated in 1993. Rural Recovery has been our mission and a function of our events and services since then.</a:t>
            </a:r>
          </a:p>
          <a:p>
            <a:endParaRPr lang="en-US" dirty="0"/>
          </a:p>
        </p:txBody>
      </p:sp>
    </p:spTree>
    <p:extLst>
      <p:ext uri="{BB962C8B-B14F-4D97-AF65-F5344CB8AC3E}">
        <p14:creationId xmlns:p14="http://schemas.microsoft.com/office/powerpoint/2010/main" val="264992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We have evolved a PR Committee that contains virtually all our services and internal and external communication that meets monthly. Our PR committee is project driven and our online meetings have been a part of our service structure from the beginning of the project.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ABE35-96B3-9D4E-9742-87D763C60F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16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Slow Progress -We have been working with video conferencing for service meetings for 10 years and launched our first online recovery meetings in August of 2019.</a:t>
            </a:r>
            <a:endParaRPr lang="en-US" dirty="0"/>
          </a:p>
        </p:txBody>
      </p:sp>
    </p:spTree>
    <p:extLst>
      <p:ext uri="{BB962C8B-B14F-4D97-AF65-F5344CB8AC3E}">
        <p14:creationId xmlns:p14="http://schemas.microsoft.com/office/powerpoint/2010/main" val="370069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In March of 2020 everything changed. We had been talking about expanding as we had found real value to – older members – member with illnesses, single moms etc. Our Project became a workgroup. We were able to quickly expand to at least two meetings a day and using Regional  resources and communication tools to establish a work group of about 20 active members that meets weekly and communicates daily.</a:t>
            </a:r>
          </a:p>
          <a:p>
            <a:endParaRPr lang="en-US" dirty="0"/>
          </a:p>
        </p:txBody>
      </p:sp>
    </p:spTree>
    <p:extLst>
      <p:ext uri="{BB962C8B-B14F-4D97-AF65-F5344CB8AC3E}">
        <p14:creationId xmlns:p14="http://schemas.microsoft.com/office/powerpoint/2010/main" val="161206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Were quickly able to assist groups, hold our Montana Gathering virtually and establish self-support.</a:t>
            </a:r>
          </a:p>
          <a:p>
            <a:endParaRPr lang="en-US" dirty="0"/>
          </a:p>
        </p:txBody>
      </p:sp>
    </p:spTree>
    <p:extLst>
      <p:ext uri="{BB962C8B-B14F-4D97-AF65-F5344CB8AC3E}">
        <p14:creationId xmlns:p14="http://schemas.microsoft.com/office/powerpoint/2010/main" val="1270149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While dealing with balancing security and the atmosphere of recovery – we have supported H&amp;I and PI outreach and have </a:t>
            </a:r>
            <a:r>
              <a:rPr lang="en-US" sz="1100" b="0" i="0" u="none" strike="noStrike" cap="none" dirty="0" err="1">
                <a:solidFill>
                  <a:srgbClr val="000000"/>
                </a:solidFill>
                <a:effectLst/>
                <a:latin typeface="Arial"/>
                <a:ea typeface="Arial"/>
                <a:cs typeface="Arial"/>
                <a:sym typeface="Arial"/>
              </a:rPr>
              <a:t>coordained</a:t>
            </a:r>
            <a:r>
              <a:rPr lang="en-US" sz="1100" b="0" i="0" u="none" strike="noStrike" cap="none" dirty="0">
                <a:solidFill>
                  <a:srgbClr val="000000"/>
                </a:solidFill>
                <a:effectLst/>
                <a:latin typeface="Arial"/>
                <a:ea typeface="Arial"/>
                <a:cs typeface="Arial"/>
                <a:sym typeface="Arial"/>
              </a:rPr>
              <a:t> with our Help line to get information to members looking for meetings and contact with NA in Montana. In August we hosted our first hybrid meeting.</a:t>
            </a:r>
            <a:endParaRPr lang="en-US" dirty="0"/>
          </a:p>
        </p:txBody>
      </p:sp>
    </p:spTree>
    <p:extLst>
      <p:ext uri="{BB962C8B-B14F-4D97-AF65-F5344CB8AC3E}">
        <p14:creationId xmlns:p14="http://schemas.microsoft.com/office/powerpoint/2010/main" val="1392559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We held Unity Weekend events and provided technical planning and support to the Virtual Fall MTRCNA 10 Convention. We have become a resource for our fellowship. We continue our ongoing work to make our work group sustainable even after the pandemic disruption abates. We have found so much value to our rural fellowship in having members from around the country and world share in our recovery meetings and being able to help “carry the message” to new and returning addicts no matter where they are in the world. We currently have 1200- 1500 addicts per month in our meetings and have 1-4 treatment centers or recovery houses daily.  Our project will carry on. </a:t>
            </a:r>
            <a:endParaRPr lang="en-US" dirty="0"/>
          </a:p>
        </p:txBody>
      </p:sp>
    </p:spTree>
    <p:extLst>
      <p:ext uri="{BB962C8B-B14F-4D97-AF65-F5344CB8AC3E}">
        <p14:creationId xmlns:p14="http://schemas.microsoft.com/office/powerpoint/2010/main" val="285150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682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4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609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495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162935b8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162935b8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09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49012ef9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49012ef9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t>Este es el enlace para la Reunión Maratónica de la Región Argentina y para unirse por telefono: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Meet:</a:t>
            </a:r>
            <a:endParaRPr/>
          </a:p>
          <a:p>
            <a:pPr marL="0" lvl="0" indent="0" algn="l" rtl="0">
              <a:spcBef>
                <a:spcPts val="0"/>
              </a:spcBef>
              <a:spcAft>
                <a:spcPts val="0"/>
              </a:spcAft>
              <a:buClr>
                <a:schemeClr val="dk1"/>
              </a:buClr>
              <a:buSzPts val="1100"/>
              <a:buFont typeface="Arial"/>
              <a:buNone/>
            </a:pPr>
            <a:r>
              <a:rPr lang="es-419"/>
              <a:t>https://meet.google.com/mhk-rpve-mco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telefono:</a:t>
            </a:r>
            <a:endParaRPr/>
          </a:p>
          <a:p>
            <a:pPr marL="0" lvl="0" indent="0" algn="l" rtl="0">
              <a:spcBef>
                <a:spcPts val="0"/>
              </a:spcBef>
              <a:spcAft>
                <a:spcPts val="0"/>
              </a:spcAft>
              <a:buNone/>
            </a:pPr>
            <a:r>
              <a:rPr lang="es-419"/>
              <a:t>+54 11 3986-3700‬ PIN: ‪826 553 974 4649‬#</a:t>
            </a:r>
            <a:br>
              <a:rPr lang="es-419"/>
            </a:b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364072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a49012ef9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a49012ef9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t>Este es el enlace para la Reunión Maratónica de la Región Argentina y para unirse por telefono: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Meet:</a:t>
            </a:r>
            <a:endParaRPr/>
          </a:p>
          <a:p>
            <a:pPr marL="0" lvl="0" indent="0" algn="l" rtl="0">
              <a:spcBef>
                <a:spcPts val="0"/>
              </a:spcBef>
              <a:spcAft>
                <a:spcPts val="0"/>
              </a:spcAft>
              <a:buClr>
                <a:schemeClr val="dk1"/>
              </a:buClr>
              <a:buSzPts val="1100"/>
              <a:buFont typeface="Arial"/>
              <a:buNone/>
            </a:pPr>
            <a:r>
              <a:rPr lang="es-419"/>
              <a:t>https://meet.google.com/mhk-rpve-mco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telefono:</a:t>
            </a:r>
            <a:endParaRPr/>
          </a:p>
          <a:p>
            <a:pPr marL="0" lvl="0" indent="0" algn="l" rtl="0">
              <a:spcBef>
                <a:spcPts val="0"/>
              </a:spcBef>
              <a:spcAft>
                <a:spcPts val="0"/>
              </a:spcAft>
              <a:buNone/>
            </a:pPr>
            <a:r>
              <a:rPr lang="es-419"/>
              <a:t>+54 11 3986-3700‬ PIN: ‪826 553 974 4649‬#</a:t>
            </a:r>
            <a:br>
              <a:rPr lang="es-419"/>
            </a:b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90764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49012ef9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49012ef9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t>Este es el enlace para la Reunión Maratónica de la Región Argentina y para unirse por telefono: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Meet:</a:t>
            </a:r>
            <a:endParaRPr/>
          </a:p>
          <a:p>
            <a:pPr marL="0" lvl="0" indent="0" algn="l" rtl="0">
              <a:spcBef>
                <a:spcPts val="0"/>
              </a:spcBef>
              <a:spcAft>
                <a:spcPts val="0"/>
              </a:spcAft>
              <a:buClr>
                <a:schemeClr val="dk1"/>
              </a:buClr>
              <a:buSzPts val="1100"/>
              <a:buFont typeface="Arial"/>
              <a:buNone/>
            </a:pPr>
            <a:r>
              <a:rPr lang="es-419"/>
              <a:t>https://meet.google.com/mhk-rpve-mco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telefono:</a:t>
            </a:r>
            <a:endParaRPr/>
          </a:p>
          <a:p>
            <a:pPr marL="0" lvl="0" indent="0" algn="l" rtl="0">
              <a:spcBef>
                <a:spcPts val="0"/>
              </a:spcBef>
              <a:spcAft>
                <a:spcPts val="0"/>
              </a:spcAft>
              <a:buNone/>
            </a:pPr>
            <a:r>
              <a:rPr lang="es-419"/>
              <a:t>+54 11 3986-3700‬ PIN: ‪826 553 974 4649‬#</a:t>
            </a:r>
            <a:br>
              <a:rPr lang="es-419"/>
            </a:b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103503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1beab890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1beab890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t>Este es el enlace para la Reunión Maratónica de la Región Argentina y para unirse por telefono: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Meet:</a:t>
            </a:r>
            <a:endParaRPr/>
          </a:p>
          <a:p>
            <a:pPr marL="0" lvl="0" indent="0" algn="l" rtl="0">
              <a:spcBef>
                <a:spcPts val="0"/>
              </a:spcBef>
              <a:spcAft>
                <a:spcPts val="0"/>
              </a:spcAft>
              <a:buClr>
                <a:schemeClr val="dk1"/>
              </a:buClr>
              <a:buSzPts val="1100"/>
              <a:buFont typeface="Arial"/>
              <a:buNone/>
            </a:pPr>
            <a:r>
              <a:rPr lang="es-419"/>
              <a:t>https://meet.google.com/mhk-rpve-mco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telefono:</a:t>
            </a:r>
            <a:endParaRPr/>
          </a:p>
          <a:p>
            <a:pPr marL="0" lvl="0" indent="0" algn="l" rtl="0">
              <a:spcBef>
                <a:spcPts val="0"/>
              </a:spcBef>
              <a:spcAft>
                <a:spcPts val="0"/>
              </a:spcAft>
              <a:buNone/>
            </a:pPr>
            <a:r>
              <a:rPr lang="es-419"/>
              <a:t>+54 11 3986-3700‬ PIN: ‪826 553 974 4649‬#</a:t>
            </a:r>
            <a:br>
              <a:rPr lang="es-419"/>
            </a:b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171656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a49012ef9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a49012ef9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a:t>Este es el enlace para la Reunión Maratónica de la Región Argentina y para unirse por telefono: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Meet:</a:t>
            </a:r>
            <a:endParaRPr/>
          </a:p>
          <a:p>
            <a:pPr marL="0" lvl="0" indent="0" algn="l" rtl="0">
              <a:spcBef>
                <a:spcPts val="0"/>
              </a:spcBef>
              <a:spcAft>
                <a:spcPts val="0"/>
              </a:spcAft>
              <a:buClr>
                <a:schemeClr val="dk1"/>
              </a:buClr>
              <a:buSzPts val="1100"/>
              <a:buFont typeface="Arial"/>
              <a:buNone/>
            </a:pPr>
            <a:r>
              <a:rPr lang="es-419"/>
              <a:t>https://meet.google.com/mhk-rpve-mco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s-419"/>
              <a:t>Unirse por telefono:</a:t>
            </a:r>
            <a:endParaRPr/>
          </a:p>
          <a:p>
            <a:pPr marL="0" lvl="0" indent="0" algn="l" rtl="0">
              <a:spcBef>
                <a:spcPts val="0"/>
              </a:spcBef>
              <a:spcAft>
                <a:spcPts val="0"/>
              </a:spcAft>
              <a:buNone/>
            </a:pPr>
            <a:r>
              <a:rPr lang="es-419"/>
              <a:t>+54 11 3986-3700‬ PIN: ‪826 553 974 4649‬#</a:t>
            </a:r>
            <a:br>
              <a:rPr lang="es-419"/>
            </a:br>
            <a:br>
              <a:rPr lang="es-419"/>
            </a:br>
            <a:r>
              <a:rPr lang="es-419"/>
              <a:t>Estos participantes podrán silenciar y habilitar sus micrófonos pulsando *6</a:t>
            </a:r>
            <a:endParaRPr/>
          </a:p>
        </p:txBody>
      </p:sp>
    </p:spTree>
    <p:extLst>
      <p:ext uri="{BB962C8B-B14F-4D97-AF65-F5344CB8AC3E}">
        <p14:creationId xmlns:p14="http://schemas.microsoft.com/office/powerpoint/2010/main" val="127046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E975-5952-411E-BA27-3EC6CE76B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757288-F3AB-42A3-8F87-BF4331E5E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06EE3-E4F8-4BFE-BF34-4C0D84CEC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CDBC8-C55E-4FB5-89F1-2754CA44999B}"/>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6" name="Footer Placeholder 5">
            <a:extLst>
              <a:ext uri="{FF2B5EF4-FFF2-40B4-BE49-F238E27FC236}">
                <a16:creationId xmlns:a16="http://schemas.microsoft.com/office/drawing/2014/main" id="{A61BB142-FC29-4C92-B101-30345CEBC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36467-53A6-42DA-A7C6-E87575A0D6D8}"/>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353930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A88F-D9B6-4832-8E04-7FF459649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EDC84C-E143-4DB3-9FE4-6D245870F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94DD9-17CD-4E68-841C-B07AF745F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2FD2BA-B280-44C3-A395-ABA72623824F}"/>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6" name="Footer Placeholder 5">
            <a:extLst>
              <a:ext uri="{FF2B5EF4-FFF2-40B4-BE49-F238E27FC236}">
                <a16:creationId xmlns:a16="http://schemas.microsoft.com/office/drawing/2014/main" id="{D3255504-F4A6-4BBD-A0D3-8ADA11E57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DE65A-8EC9-485C-B1EE-BCE464B9807E}"/>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3787146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147B-1EC5-48B9-86C1-2FD3CAF76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C031F2-BB4B-4472-ACDD-F68CA811AD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4E7FE-8B8D-4326-8466-D1496885F256}"/>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7BCA8F05-0197-43CC-9AE4-EBF3FF20F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804DF-DA49-4B93-9CF8-656E3C880C75}"/>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363782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8147B-9CCF-457E-8F49-29B16A8643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58D5B-0C0C-41B8-AE88-0DB805550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20C5D-79B9-4937-9BAF-CD555B727BA7}"/>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E9AA3694-CF68-4EF2-9A0C-E230412CB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583B-63BE-4520-9A0F-360DED8FB3C9}"/>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145420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124582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620169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73331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422467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265041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304932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19123"/>
            <a:ext cx="10363200" cy="15464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3" name="Google Shape;13;p3"/>
          <p:cNvSpPr txBox="1">
            <a:spLocks noGrp="1"/>
          </p:cNvSpPr>
          <p:nvPr>
            <p:ph type="subTitle" idx="1"/>
          </p:nvPr>
        </p:nvSpPr>
        <p:spPr>
          <a:xfrm>
            <a:off x="914400" y="4193137"/>
            <a:ext cx="10363200" cy="1046400"/>
          </a:xfrm>
          <a:prstGeom prst="rect">
            <a:avLst/>
          </a:prstGeom>
        </p:spPr>
        <p:txBody>
          <a:bodyPr spcFirstLastPara="1" wrap="square" lIns="91425" tIns="91425" rIns="91425" bIns="91425" anchor="t" anchorCtr="0"/>
          <a:lstStyle>
            <a:lvl1pPr lvl="0" algn="ctr" rtl="0">
              <a:spcBef>
                <a:spcPts val="0"/>
              </a:spcBef>
              <a:spcAft>
                <a:spcPts val="0"/>
              </a:spcAft>
              <a:buSzPts val="2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 name="Google Shape;14;p3"/>
          <p:cNvSpPr txBox="1">
            <a:spLocks noGrp="1"/>
          </p:cNvSpPr>
          <p:nvPr>
            <p:ph type="sldNum" idx="12"/>
          </p:nvPr>
        </p:nvSpPr>
        <p:spPr>
          <a:xfrm>
            <a:off x="5730200" y="6443967"/>
            <a:ext cx="731600" cy="414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926003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784235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3994006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856871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1064599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4070731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894034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ítulo e Conteúdo">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367494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abeçalho da Seção">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556981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uas Partes de Conteúdo">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0583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18CA-9075-4F16-A3E8-107191903E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E1AB9-81FA-4559-8259-E545E9B82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BB6A91-2308-4527-AD9D-A976A5EF5CF7}"/>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223326E3-633A-4CFC-A5E5-E97438BCD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7964A-1CAF-4E50-9F0F-83B5CA9742A2}"/>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750669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omparação">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Espaço Reservado para Texto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17378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omente Título">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29403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741603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nteúdo com Legenda">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Espaço Reservado para Texto 3"/>
          <p:cNvSpPr>
            <a:spLocks noGrp="1"/>
          </p:cNvSpPr>
          <p:nvPr>
            <p:ph type="body" sz="quarter" idx="21"/>
          </p:nvPr>
        </p:nvSpPr>
        <p:spPr>
          <a:xfrm>
            <a:off x="839786" y="2057400"/>
            <a:ext cx="3932241"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0510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Imagem com Legenda">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Espaço Reservado para Imagem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93663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Slide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209800" y="4464027"/>
            <a:ext cx="9144000" cy="1641492"/>
          </a:xfrm>
          <a:prstGeom prst="rect">
            <a:avLst/>
          </a:prstGeom>
        </p:spPr>
        <p:txBody>
          <a:bodyPr anchor="t"/>
          <a:lstStyle>
            <a:lvl1pPr algn="r">
              <a:defRPr sz="9600" spc="-300">
                <a:gradFill flip="none" rotWithShape="1">
                  <a:gsLst>
                    <a:gs pos="0">
                      <a:srgbClr val="969696"/>
                    </a:gs>
                    <a:gs pos="32000">
                      <a:srgbClr val="E3E3E3"/>
                    </a:gs>
                    <a:gs pos="100000">
                      <a:srgbClr val="FFFFFF"/>
                    </a:gs>
                  </a:gsLst>
                  <a:lin ang="8100000" scaled="0"/>
                </a:gradFill>
                <a:effectLst>
                  <a:outerShdw blurRad="469900" dist="342900" dir="5400000" rotWithShape="0">
                    <a:srgbClr val="000000">
                      <a:alpha val="66000"/>
                    </a:srgbClr>
                  </a:outerShdw>
                </a:effectLst>
                <a:latin typeface="Corbel"/>
                <a:ea typeface="Corbel"/>
                <a:cs typeface="Corbel"/>
                <a:sym typeface="Corbel"/>
              </a:defRPr>
            </a:lvl1pPr>
          </a:lstStyle>
          <a:p>
            <a:r>
              <a:t>Title Text</a:t>
            </a:r>
          </a:p>
        </p:txBody>
      </p:sp>
      <p:sp>
        <p:nvSpPr>
          <p:cNvPr id="93" name="Body Level One…"/>
          <p:cNvSpPr txBox="1">
            <a:spLocks noGrp="1"/>
          </p:cNvSpPr>
          <p:nvPr>
            <p:ph type="body" sz="quarter" idx="1"/>
          </p:nvPr>
        </p:nvSpPr>
        <p:spPr>
          <a:xfrm>
            <a:off x="2209799" y="3694374"/>
            <a:ext cx="9144001" cy="754027"/>
          </a:xfrm>
          <a:prstGeom prst="rect">
            <a:avLst/>
          </a:prstGeom>
        </p:spPr>
        <p:txBody>
          <a:bodyPr anchor="b"/>
          <a:lstStyle>
            <a:lvl1pPr marL="0" indent="0" algn="r">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1pPr>
            <a:lvl2pPr marL="0" indent="0" algn="r">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2pPr>
            <a:lvl3pPr marL="0" indent="0" algn="r">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3pPr>
            <a:lvl4pPr marL="0" indent="0" algn="r">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4pPr>
            <a:lvl5pPr marL="0" indent="0" algn="r">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3281202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02" name="Body Level One…"/>
          <p:cNvSpPr txBox="1">
            <a:spLocks noGrp="1"/>
          </p:cNvSpPr>
          <p:nvPr>
            <p:ph type="body" idx="1"/>
          </p:nvPr>
        </p:nvSpPr>
        <p:spPr>
          <a:xfrm>
            <a:off x="1120000" y="1825625"/>
            <a:ext cx="10233801" cy="4351338"/>
          </a:xfrm>
          <a:prstGeom prst="rect">
            <a:avLst/>
          </a:prstGeom>
        </p:spPr>
        <p:txBody>
          <a:bodyPr/>
          <a:lstStyle>
            <a:lvl1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5568201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Cabeçalho da Seçã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54532" y="4464027"/>
            <a:ext cx="9144001" cy="1641492"/>
          </a:xfrm>
          <a:prstGeom prst="rect">
            <a:avLst/>
          </a:prstGeom>
        </p:spPr>
        <p:txBody>
          <a:bodyPr anchor="t"/>
          <a:lstStyle>
            <a:lvl1pPr>
              <a:defRPr sz="9600" spc="-300">
                <a:gradFill flip="none" rotWithShape="1">
                  <a:gsLst>
                    <a:gs pos="0">
                      <a:srgbClr val="878787"/>
                    </a:gs>
                    <a:gs pos="32000">
                      <a:srgbClr val="E3E3E3"/>
                    </a:gs>
                    <a:gs pos="100000">
                      <a:srgbClr val="FFFFFF"/>
                    </a:gs>
                  </a:gsLst>
                  <a:lin ang="8100000" scaled="0"/>
                </a:gradFill>
                <a:effectLst>
                  <a:outerShdw blurRad="469900" dist="342900" dir="5400000" rotWithShape="0">
                    <a:srgbClr val="000000">
                      <a:alpha val="66000"/>
                    </a:srgbClr>
                  </a:outerShdw>
                </a:effectLst>
                <a:latin typeface="Corbel"/>
                <a:ea typeface="Corbel"/>
                <a:cs typeface="Corbel"/>
                <a:sym typeface="Corbel"/>
              </a:defRPr>
            </a:lvl1pPr>
          </a:lstStyle>
          <a:p>
            <a:r>
              <a:t>Title Text</a:t>
            </a:r>
          </a:p>
        </p:txBody>
      </p:sp>
      <p:sp>
        <p:nvSpPr>
          <p:cNvPr id="111" name="Body Level One…"/>
          <p:cNvSpPr txBox="1">
            <a:spLocks noGrp="1"/>
          </p:cNvSpPr>
          <p:nvPr>
            <p:ph type="body" sz="quarter" idx="1"/>
          </p:nvPr>
        </p:nvSpPr>
        <p:spPr>
          <a:xfrm>
            <a:off x="854532" y="3693674"/>
            <a:ext cx="9144001" cy="754027"/>
          </a:xfrm>
          <a:prstGeom prst="rect">
            <a:avLst/>
          </a:prstGeom>
        </p:spPr>
        <p:txBody>
          <a:bodyPr anchor="b"/>
          <a:lstStyle>
            <a:lvl1pPr marL="0" indent="0">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1pPr>
            <a:lvl2pPr marL="0" indent="0">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2pPr>
            <a:lvl3pPr marL="0" indent="0">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3pPr>
            <a:lvl4pPr marL="0" indent="0">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4pPr>
            <a:lvl5pPr marL="0" indent="0">
              <a:buSzTx/>
              <a:buFontTx/>
              <a:buNone/>
              <a:defRPr sz="32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4858861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Duas Partes d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20" name="Body Level One…"/>
          <p:cNvSpPr txBox="1">
            <a:spLocks noGrp="1"/>
          </p:cNvSpPr>
          <p:nvPr>
            <p:ph type="body" sz="half" idx="1"/>
          </p:nvPr>
        </p:nvSpPr>
        <p:spPr>
          <a:xfrm>
            <a:off x="1120000" y="1825625"/>
            <a:ext cx="5025217" cy="4351338"/>
          </a:xfrm>
          <a:prstGeom prst="rect">
            <a:avLst/>
          </a:prstGeom>
        </p:spPr>
        <p:txBody>
          <a:bodyPr/>
          <a:lstStyle>
            <a:lvl1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73403813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Comparaçã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9787" y="365125"/>
            <a:ext cx="10515601" cy="1325563"/>
          </a:xfrm>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29" name="Body Level One…"/>
          <p:cNvSpPr txBox="1">
            <a:spLocks noGrp="1"/>
          </p:cNvSpPr>
          <p:nvPr>
            <p:ph type="body" sz="quarter" idx="1"/>
          </p:nvPr>
        </p:nvSpPr>
        <p:spPr>
          <a:xfrm>
            <a:off x="1120000" y="1681163"/>
            <a:ext cx="5025217" cy="823914"/>
          </a:xfrm>
          <a:prstGeom prst="rect">
            <a:avLst/>
          </a:prstGeom>
        </p:spPr>
        <p:txBody>
          <a:bodyPr anchor="b"/>
          <a:lstStyle>
            <a:lvl1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1pPr>
            <a:lvl2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2pPr>
            <a:lvl3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3pPr>
            <a:lvl4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4pPr>
            <a:lvl5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6319839" y="1681163"/>
            <a:ext cx="5035549" cy="823914"/>
          </a:xfrm>
          <a:prstGeom prst="rect">
            <a:avLst/>
          </a:prstGeom>
        </p:spPr>
        <p:txBody>
          <a:bodyPr anchor="b"/>
          <a:lstStyle/>
          <a:p>
            <a:endParaRPr/>
          </a:p>
        </p:txBody>
      </p:sp>
      <p:sp>
        <p:nvSpPr>
          <p:cNvPr id="131"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94829216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2AF7-2AD5-4461-A7E2-329E11E3D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B5873-BC04-47DF-87EE-9904BE350B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CC9CB-8BD8-4BCB-B596-723689B75968}"/>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C0719F22-D408-4254-9D04-9A45A9484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37903-5202-4F92-A5AE-C6CFE6408FFE}"/>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2797887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Soment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39"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97821657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Em branc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38481271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Conteúdo com Legend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39787" y="457200"/>
            <a:ext cx="3932240" cy="1600200"/>
          </a:xfrm>
          <a:prstGeom prst="rect">
            <a:avLst/>
          </a:prstGeom>
        </p:spPr>
        <p:txBody>
          <a:bodyPr anchor="b"/>
          <a:lstStyle>
            <a:lvl1pPr>
              <a:defRPr sz="32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54" name="Body Level One…"/>
          <p:cNvSpPr txBox="1">
            <a:spLocks noGrp="1"/>
          </p:cNvSpPr>
          <p:nvPr>
            <p:ph type="body" sz="half" idx="1"/>
          </p:nvPr>
        </p:nvSpPr>
        <p:spPr>
          <a:xfrm>
            <a:off x="5183187" y="987425"/>
            <a:ext cx="6172202" cy="4873625"/>
          </a:xfrm>
          <a:prstGeom prst="rect">
            <a:avLst/>
          </a:prstGeom>
        </p:spPr>
        <p:txBody>
          <a:bodyPr/>
          <a:lstStyle>
            <a:lvl1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a:defRPr>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1119998" y="2057400"/>
            <a:ext cx="3652029" cy="3811588"/>
          </a:xfrm>
          <a:prstGeom prst="rect">
            <a:avLst/>
          </a:prstGeom>
        </p:spPr>
        <p:txBody>
          <a:bodyPr/>
          <a:lstStyle/>
          <a:p>
            <a:endParaRPr/>
          </a:p>
        </p:txBody>
      </p:sp>
      <p:sp>
        <p:nvSpPr>
          <p:cNvPr id="156"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2122617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Imagem com Legend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839787" y="457200"/>
            <a:ext cx="3932240" cy="1600200"/>
          </a:xfrm>
          <a:prstGeom prst="rect">
            <a:avLst/>
          </a:prstGeom>
        </p:spPr>
        <p:txBody>
          <a:bodyPr anchor="b"/>
          <a:lstStyle>
            <a:lvl1pPr>
              <a:defRPr sz="32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64"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165" name="Body Level One…"/>
          <p:cNvSpPr txBox="1">
            <a:spLocks noGrp="1"/>
          </p:cNvSpPr>
          <p:nvPr>
            <p:ph type="body" sz="quarter" idx="1"/>
          </p:nvPr>
        </p:nvSpPr>
        <p:spPr>
          <a:xfrm>
            <a:off x="1120000" y="2057400"/>
            <a:ext cx="3652026" cy="3811588"/>
          </a:xfrm>
          <a:prstGeom prst="rect">
            <a:avLst/>
          </a:prstGeom>
        </p:spPr>
        <p:txBody>
          <a:bodyPr/>
          <a:lstStyle>
            <a:lvl1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1pPr>
            <a:lvl2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2pPr>
            <a:lvl3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3pPr>
            <a:lvl4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4pPr>
            <a:lvl5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3546444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Foto Panorâmica com Legend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839787" y="4367160"/>
            <a:ext cx="10515601" cy="819357"/>
          </a:xfrm>
          <a:prstGeom prst="rect">
            <a:avLst/>
          </a:prstGeom>
        </p:spPr>
        <p:txBody>
          <a:bodyPr anchor="b"/>
          <a:lstStyle>
            <a:lvl1pPr>
              <a:defRPr sz="32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74" name="Picture Placeholder 2"/>
          <p:cNvSpPr>
            <a:spLocks noGrp="1"/>
          </p:cNvSpPr>
          <p:nvPr>
            <p:ph type="pic" idx="21"/>
          </p:nvPr>
        </p:nvSpPr>
        <p:spPr>
          <a:xfrm>
            <a:off x="839787" y="987425"/>
            <a:ext cx="10515601" cy="3379736"/>
          </a:xfrm>
          <a:prstGeom prst="rect">
            <a:avLst/>
          </a:prstGeom>
        </p:spPr>
        <p:txBody>
          <a:bodyPr lIns="91439" tIns="45719" rIns="91439" bIns="45719">
            <a:noAutofit/>
          </a:bodyPr>
          <a:lstStyle/>
          <a:p>
            <a:endParaRPr/>
          </a:p>
        </p:txBody>
      </p:sp>
      <p:sp>
        <p:nvSpPr>
          <p:cNvPr id="175" name="Body Level One…"/>
          <p:cNvSpPr txBox="1">
            <a:spLocks noGrp="1"/>
          </p:cNvSpPr>
          <p:nvPr>
            <p:ph type="body" sz="quarter" idx="1"/>
          </p:nvPr>
        </p:nvSpPr>
        <p:spPr>
          <a:xfrm>
            <a:off x="839787" y="5186514"/>
            <a:ext cx="10514014" cy="682474"/>
          </a:xfrm>
          <a:prstGeom prst="rect">
            <a:avLst/>
          </a:prstGeom>
        </p:spPr>
        <p:txBody>
          <a:bodyPr/>
          <a:lstStyle>
            <a:lvl1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1pPr>
            <a:lvl2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2pPr>
            <a:lvl3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3pPr>
            <a:lvl4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4pPr>
            <a:lvl5pPr marL="0" indent="0">
              <a:buSzTx/>
              <a:buFontTx/>
              <a:buNone/>
              <a:defRPr sz="1600">
                <a:gradFill flip="none" rotWithShape="1">
                  <a:gsLst>
                    <a:gs pos="0">
                      <a:srgbClr val="FFFFFF"/>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6233155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ítulo e Legend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39787" y="365125"/>
            <a:ext cx="10515601" cy="3534344"/>
          </a:xfrm>
          <a:prstGeom prst="rect">
            <a:avLst/>
          </a:prstGeom>
        </p:spPr>
        <p:txBody>
          <a:bodyPr/>
          <a:lstStyle>
            <a:lvl1pPr>
              <a:defRPr sz="32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84" name="Body Level One…"/>
          <p:cNvSpPr txBox="1">
            <a:spLocks noGrp="1"/>
          </p:cNvSpPr>
          <p:nvPr>
            <p:ph type="body" sz="quarter" idx="1"/>
          </p:nvPr>
        </p:nvSpPr>
        <p:spPr>
          <a:xfrm>
            <a:off x="839787" y="4489398"/>
            <a:ext cx="10514014" cy="1501828"/>
          </a:xfrm>
          <a:prstGeom prst="rect">
            <a:avLst/>
          </a:prstGeom>
        </p:spPr>
        <p:txBody>
          <a:bodyPr anchor="ctr"/>
          <a:lstStyle>
            <a:lvl1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59829910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itação com Legend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2" name="Title Text"/>
          <p:cNvSpPr txBox="1">
            <a:spLocks noGrp="1"/>
          </p:cNvSpPr>
          <p:nvPr>
            <p:ph type="title"/>
          </p:nvPr>
        </p:nvSpPr>
        <p:spPr>
          <a:xfrm>
            <a:off x="1446212" y="365125"/>
            <a:ext cx="9302754" cy="2992904"/>
          </a:xfrm>
          <a:prstGeom prst="rect">
            <a:avLst/>
          </a:prstGeom>
        </p:spPr>
        <p:txBody>
          <a:bodyPr/>
          <a:lstStyle>
            <a:lvl1pPr>
              <a:defRPr>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193" name="Body Level One…"/>
          <p:cNvSpPr txBox="1">
            <a:spLocks noGrp="1"/>
          </p:cNvSpPr>
          <p:nvPr>
            <p:ph type="body" sz="quarter" idx="1"/>
          </p:nvPr>
        </p:nvSpPr>
        <p:spPr>
          <a:xfrm>
            <a:off x="1720644" y="3365555"/>
            <a:ext cx="8752300" cy="548970"/>
          </a:xfrm>
          <a:prstGeom prst="rect">
            <a:avLst/>
          </a:prstGeom>
        </p:spPr>
        <p:txBody>
          <a:bodyPr/>
          <a:lstStyle>
            <a:lvl1pPr marL="0" indent="0">
              <a:buSzTx/>
              <a:buFontTx/>
              <a:buNone/>
              <a:defRPr sz="14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marL="0" indent="0">
              <a:buSzTx/>
              <a:buFontTx/>
              <a:buNone/>
              <a:defRPr sz="14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marL="0" indent="0">
              <a:buSzTx/>
              <a:buFontTx/>
              <a:buNone/>
              <a:defRPr sz="14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marL="0" indent="0">
              <a:buSzTx/>
              <a:buFontTx/>
              <a:buNone/>
              <a:defRPr sz="14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marL="0" indent="0">
              <a:buSzTx/>
              <a:buFontTx/>
              <a:buNone/>
              <a:defRPr sz="14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94" name="Text Placeholder 3"/>
          <p:cNvSpPr>
            <a:spLocks noGrp="1"/>
          </p:cNvSpPr>
          <p:nvPr>
            <p:ph type="body" sz="quarter" idx="21"/>
          </p:nvPr>
        </p:nvSpPr>
        <p:spPr>
          <a:xfrm>
            <a:off x="838199" y="4501729"/>
            <a:ext cx="10512426" cy="1489498"/>
          </a:xfrm>
          <a:prstGeom prst="rect">
            <a:avLst/>
          </a:prstGeom>
        </p:spPr>
        <p:txBody>
          <a:bodyPr anchor="ctr"/>
          <a:lstStyle/>
          <a:p>
            <a:endParaRPr/>
          </a:p>
        </p:txBody>
      </p:sp>
      <p:sp>
        <p:nvSpPr>
          <p:cNvPr id="195" name="TextBox 8"/>
          <p:cNvSpPr txBox="1"/>
          <p:nvPr/>
        </p:nvSpPr>
        <p:spPr>
          <a:xfrm>
            <a:off x="1156763" y="455642"/>
            <a:ext cx="518162"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8000" cap="all">
                <a:solidFill>
                  <a:srgbClr val="FFFFFF"/>
                </a:solidFill>
                <a:latin typeface="Corbel"/>
                <a:ea typeface="Corbel"/>
                <a:cs typeface="Corbel"/>
                <a:sym typeface="Corbel"/>
              </a:defRPr>
            </a:lvl1pPr>
          </a:lstStyle>
          <a:p>
            <a:r>
              <a:t>“</a:t>
            </a:r>
          </a:p>
        </p:txBody>
      </p:sp>
      <p:sp>
        <p:nvSpPr>
          <p:cNvPr id="196" name="TextBox 9"/>
          <p:cNvSpPr txBox="1"/>
          <p:nvPr/>
        </p:nvSpPr>
        <p:spPr>
          <a:xfrm>
            <a:off x="10483530" y="2412019"/>
            <a:ext cx="518162"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r">
              <a:defRPr sz="8000" cap="all">
                <a:solidFill>
                  <a:srgbClr val="FFFFFF"/>
                </a:solidFill>
                <a:latin typeface="Corbel"/>
                <a:ea typeface="Corbel"/>
                <a:cs typeface="Corbel"/>
                <a:sym typeface="Corbel"/>
              </a:defRPr>
            </a:lvl1pPr>
          </a:lstStyle>
          <a:p>
            <a:r>
              <a:t>”</a:t>
            </a:r>
          </a:p>
        </p:txBody>
      </p:sp>
      <p:sp>
        <p:nvSpPr>
          <p:cNvPr id="197"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64573749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Cartão de No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839787" y="2326967"/>
            <a:ext cx="10515601" cy="2511837"/>
          </a:xfrm>
          <a:prstGeom prst="rect">
            <a:avLst/>
          </a:prstGeom>
        </p:spPr>
        <p:txBody>
          <a:bodyPr anchor="b"/>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205" name="Body Level One…"/>
          <p:cNvSpPr txBox="1">
            <a:spLocks noGrp="1"/>
          </p:cNvSpPr>
          <p:nvPr>
            <p:ph type="body" sz="quarter" idx="1"/>
          </p:nvPr>
        </p:nvSpPr>
        <p:spPr>
          <a:xfrm>
            <a:off x="839787" y="4850581"/>
            <a:ext cx="10514014" cy="1140646"/>
          </a:xfrm>
          <a:prstGeom prst="rect">
            <a:avLst/>
          </a:prstGeom>
        </p:spPr>
        <p:txBody>
          <a:bodyPr/>
          <a:lstStyle>
            <a:lvl1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vl2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2pPr>
            <a:lvl3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3pPr>
            <a:lvl4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4pPr>
            <a:lvl5pPr marL="0" indent="0">
              <a:buSzTx/>
              <a:buFontTx/>
              <a:buNone/>
              <a:defRPr sz="16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9841200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 Colun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Title Text"/>
          <p:cNvSpPr txBox="1">
            <a:spLocks noGrp="1"/>
          </p:cNvSpPr>
          <p:nvPr>
            <p:ph type="title"/>
          </p:nvPr>
        </p:nvSpPr>
        <p:spPr>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214" name="Body Level One…"/>
          <p:cNvSpPr txBox="1">
            <a:spLocks noGrp="1"/>
          </p:cNvSpPr>
          <p:nvPr>
            <p:ph type="body" sz="quarter" idx="1"/>
          </p:nvPr>
        </p:nvSpPr>
        <p:spPr>
          <a:xfrm>
            <a:off x="1337282" y="1885950"/>
            <a:ext cx="2946868" cy="576263"/>
          </a:xfrm>
          <a:prstGeom prst="rect">
            <a:avLst/>
          </a:prstGeom>
        </p:spPr>
        <p:txBody>
          <a:bodyPr anchor="b"/>
          <a:lstStyle>
            <a:lvl1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1pPr>
            <a:lvl2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2pPr>
            <a:lvl3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3pPr>
            <a:lvl4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4pPr>
            <a:lvl5pPr marL="0" indent="0">
              <a:buSzTx/>
              <a:buFontTx/>
              <a:buNone/>
              <a:defRPr sz="2400">
                <a:gradFill flip="none" rotWithShape="1">
                  <a:gsLst>
                    <a:gs pos="0">
                      <a:srgbClr val="9FDBE7"/>
                    </a:gs>
                    <a:gs pos="15000">
                      <a:srgbClr val="94D7E4"/>
                    </a:gs>
                    <a:gs pos="73000">
                      <a:srgbClr val="BFE7EF"/>
                    </a:gs>
                    <a:gs pos="100000">
                      <a:srgbClr val="FFFFFF"/>
                    </a:gs>
                  </a:gsLst>
                  <a:lin ang="162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215" name="Text Placeholder 3"/>
          <p:cNvSpPr>
            <a:spLocks noGrp="1"/>
          </p:cNvSpPr>
          <p:nvPr>
            <p:ph type="body" sz="quarter" idx="21"/>
          </p:nvPr>
        </p:nvSpPr>
        <p:spPr>
          <a:xfrm>
            <a:off x="1356797" y="2571750"/>
            <a:ext cx="2927352" cy="3589338"/>
          </a:xfrm>
          <a:prstGeom prst="rect">
            <a:avLst/>
          </a:prstGeom>
        </p:spPr>
        <p:txBody>
          <a:bodyPr/>
          <a:lstStyle/>
          <a:p>
            <a:endParaRPr/>
          </a:p>
        </p:txBody>
      </p:sp>
      <p:sp>
        <p:nvSpPr>
          <p:cNvPr id="216" name="Text Placeholder 4"/>
          <p:cNvSpPr>
            <a:spLocks noGrp="1"/>
          </p:cNvSpPr>
          <p:nvPr>
            <p:ph type="body" sz="quarter" idx="22"/>
          </p:nvPr>
        </p:nvSpPr>
        <p:spPr>
          <a:xfrm>
            <a:off x="4587992" y="1885949"/>
            <a:ext cx="2936244" cy="576265"/>
          </a:xfrm>
          <a:prstGeom prst="rect">
            <a:avLst/>
          </a:prstGeom>
        </p:spPr>
        <p:txBody>
          <a:bodyPr anchor="b"/>
          <a:lstStyle/>
          <a:p>
            <a:endParaRPr/>
          </a:p>
        </p:txBody>
      </p:sp>
      <p:sp>
        <p:nvSpPr>
          <p:cNvPr id="217" name="Text Placeholder 3"/>
          <p:cNvSpPr>
            <a:spLocks noGrp="1"/>
          </p:cNvSpPr>
          <p:nvPr>
            <p:ph type="body" sz="quarter" idx="23"/>
          </p:nvPr>
        </p:nvSpPr>
        <p:spPr>
          <a:xfrm>
            <a:off x="4577441" y="2571750"/>
            <a:ext cx="2946796" cy="3589338"/>
          </a:xfrm>
          <a:prstGeom prst="rect">
            <a:avLst/>
          </a:prstGeom>
        </p:spPr>
        <p:txBody>
          <a:bodyPr/>
          <a:lstStyle/>
          <a:p>
            <a:endParaRPr/>
          </a:p>
        </p:txBody>
      </p:sp>
      <p:sp>
        <p:nvSpPr>
          <p:cNvPr id="218" name="Text Placeholder 4"/>
          <p:cNvSpPr>
            <a:spLocks noGrp="1"/>
          </p:cNvSpPr>
          <p:nvPr>
            <p:ph type="body" sz="quarter" idx="24"/>
          </p:nvPr>
        </p:nvSpPr>
        <p:spPr>
          <a:xfrm>
            <a:off x="7829035" y="1885949"/>
            <a:ext cx="2932115" cy="576265"/>
          </a:xfrm>
          <a:prstGeom prst="rect">
            <a:avLst/>
          </a:prstGeom>
        </p:spPr>
        <p:txBody>
          <a:bodyPr anchor="b"/>
          <a:lstStyle/>
          <a:p>
            <a:endParaRPr/>
          </a:p>
        </p:txBody>
      </p:sp>
      <p:sp>
        <p:nvSpPr>
          <p:cNvPr id="219" name="Text Placeholder 3"/>
          <p:cNvSpPr>
            <a:spLocks noGrp="1"/>
          </p:cNvSpPr>
          <p:nvPr>
            <p:ph type="body" sz="quarter" idx="25"/>
          </p:nvPr>
        </p:nvSpPr>
        <p:spPr>
          <a:xfrm>
            <a:off x="7829035" y="2571750"/>
            <a:ext cx="2932115" cy="3589338"/>
          </a:xfrm>
          <a:prstGeom prst="rect">
            <a:avLst/>
          </a:prstGeom>
        </p:spPr>
        <p:txBody>
          <a:bodyPr/>
          <a:lstStyle/>
          <a:p>
            <a:endParaRPr/>
          </a:p>
        </p:txBody>
      </p:sp>
      <p:sp>
        <p:nvSpPr>
          <p:cNvPr id="220"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81835783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 Colunas de Imagem">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prstGeom prst="rect">
            <a:avLst/>
          </a:prstGeom>
        </p:spPr>
        <p:txBody>
          <a:bodyPr/>
          <a:lstStyle>
            <a:lvl1pPr>
              <a:defRPr sz="5400">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r>
              <a:t>Title Text</a:t>
            </a:r>
          </a:p>
        </p:txBody>
      </p:sp>
      <p:sp>
        <p:nvSpPr>
          <p:cNvPr id="228" name="Body Level One…"/>
          <p:cNvSpPr txBox="1">
            <a:spLocks noGrp="1"/>
          </p:cNvSpPr>
          <p:nvPr>
            <p:ph type="body" sz="quarter" idx="1"/>
          </p:nvPr>
        </p:nvSpPr>
        <p:spPr>
          <a:xfrm>
            <a:off x="1332084" y="4297503"/>
            <a:ext cx="2940051" cy="576264"/>
          </a:xfrm>
          <a:prstGeom prst="rect">
            <a:avLst/>
          </a:prstGeom>
        </p:spPr>
        <p:txBody>
          <a:bodyPr anchor="b"/>
          <a:lstStyle>
            <a:lvl1pPr marL="0" indent="0">
              <a:buSzTx/>
              <a:buFontTx/>
              <a:buNone/>
              <a:defRPr sz="2400">
                <a:gradFill flip="none" rotWithShape="1">
                  <a:gsLst>
                    <a:gs pos="0">
                      <a:srgbClr val="969696"/>
                    </a:gs>
                    <a:gs pos="34000">
                      <a:srgbClr val="EDEDED"/>
                    </a:gs>
                    <a:gs pos="100000">
                      <a:srgbClr val="FFFFFF"/>
                    </a:gs>
                  </a:gsLst>
                  <a:lin ang="4800000" scaled="0"/>
                </a:gradFill>
                <a:latin typeface="Corbel"/>
                <a:ea typeface="Corbel"/>
                <a:cs typeface="Corbel"/>
                <a:sym typeface="Corbel"/>
              </a:defRPr>
            </a:lvl1pPr>
            <a:lvl2pPr marL="0" indent="0">
              <a:buSzTx/>
              <a:buFontTx/>
              <a:buNone/>
              <a:defRPr sz="2400">
                <a:gradFill flip="none" rotWithShape="1">
                  <a:gsLst>
                    <a:gs pos="0">
                      <a:srgbClr val="969696"/>
                    </a:gs>
                    <a:gs pos="34000">
                      <a:srgbClr val="EDEDED"/>
                    </a:gs>
                    <a:gs pos="100000">
                      <a:srgbClr val="FFFFFF"/>
                    </a:gs>
                  </a:gsLst>
                  <a:lin ang="4800000" scaled="0"/>
                </a:gradFill>
                <a:latin typeface="Corbel"/>
                <a:ea typeface="Corbel"/>
                <a:cs typeface="Corbel"/>
                <a:sym typeface="Corbel"/>
              </a:defRPr>
            </a:lvl2pPr>
            <a:lvl3pPr marL="0" indent="0">
              <a:buSzTx/>
              <a:buFontTx/>
              <a:buNone/>
              <a:defRPr sz="2400">
                <a:gradFill flip="none" rotWithShape="1">
                  <a:gsLst>
                    <a:gs pos="0">
                      <a:srgbClr val="969696"/>
                    </a:gs>
                    <a:gs pos="34000">
                      <a:srgbClr val="EDEDED"/>
                    </a:gs>
                    <a:gs pos="100000">
                      <a:srgbClr val="FFFFFF"/>
                    </a:gs>
                  </a:gsLst>
                  <a:lin ang="4800000" scaled="0"/>
                </a:gradFill>
                <a:latin typeface="Corbel"/>
                <a:ea typeface="Corbel"/>
                <a:cs typeface="Corbel"/>
                <a:sym typeface="Corbel"/>
              </a:defRPr>
            </a:lvl3pPr>
            <a:lvl4pPr marL="0" indent="0">
              <a:buSzTx/>
              <a:buFontTx/>
              <a:buNone/>
              <a:defRPr sz="2400">
                <a:gradFill flip="none" rotWithShape="1">
                  <a:gsLst>
                    <a:gs pos="0">
                      <a:srgbClr val="969696"/>
                    </a:gs>
                    <a:gs pos="34000">
                      <a:srgbClr val="EDEDED"/>
                    </a:gs>
                    <a:gs pos="100000">
                      <a:srgbClr val="FFFFFF"/>
                    </a:gs>
                  </a:gsLst>
                  <a:lin ang="4800000" scaled="0"/>
                </a:gradFill>
                <a:latin typeface="Corbel"/>
                <a:ea typeface="Corbel"/>
                <a:cs typeface="Corbel"/>
                <a:sym typeface="Corbel"/>
              </a:defRPr>
            </a:lvl4pPr>
            <a:lvl5pPr marL="0" indent="0">
              <a:buSzTx/>
              <a:buFontTx/>
              <a:buNone/>
              <a:defRPr sz="2400">
                <a:gradFill flip="none" rotWithShape="1">
                  <a:gsLst>
                    <a:gs pos="0">
                      <a:srgbClr val="969696"/>
                    </a:gs>
                    <a:gs pos="34000">
                      <a:srgbClr val="EDEDED"/>
                    </a:gs>
                    <a:gs pos="100000">
                      <a:srgbClr val="FFFFFF"/>
                    </a:gs>
                  </a:gsLst>
                  <a:lin ang="4800000" scaled="0"/>
                </a:gradFill>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229" name="Picture Placeholder 2"/>
          <p:cNvSpPr>
            <a:spLocks noGrp="1"/>
          </p:cNvSpPr>
          <p:nvPr>
            <p:ph type="pic" sz="quarter" idx="21"/>
          </p:nvPr>
        </p:nvSpPr>
        <p:spPr>
          <a:xfrm>
            <a:off x="1332084" y="2256352"/>
            <a:ext cx="2940051" cy="1524002"/>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30" name="Text Placeholder 3"/>
          <p:cNvSpPr>
            <a:spLocks noGrp="1"/>
          </p:cNvSpPr>
          <p:nvPr>
            <p:ph type="body" sz="quarter" idx="22"/>
          </p:nvPr>
        </p:nvSpPr>
        <p:spPr>
          <a:xfrm>
            <a:off x="1332084" y="4873764"/>
            <a:ext cx="2940051" cy="659191"/>
          </a:xfrm>
          <a:prstGeom prst="rect">
            <a:avLst/>
          </a:prstGeom>
        </p:spPr>
        <p:txBody>
          <a:bodyPr/>
          <a:lstStyle/>
          <a:p>
            <a:endParaRPr/>
          </a:p>
        </p:txBody>
      </p:sp>
      <p:sp>
        <p:nvSpPr>
          <p:cNvPr id="231" name="Text Placeholder 4"/>
          <p:cNvSpPr>
            <a:spLocks noGrp="1"/>
          </p:cNvSpPr>
          <p:nvPr>
            <p:ph type="body" sz="quarter" idx="23"/>
          </p:nvPr>
        </p:nvSpPr>
        <p:spPr>
          <a:xfrm>
            <a:off x="4568997" y="4297503"/>
            <a:ext cx="2930527" cy="576264"/>
          </a:xfrm>
          <a:prstGeom prst="rect">
            <a:avLst/>
          </a:prstGeom>
        </p:spPr>
        <p:txBody>
          <a:bodyPr anchor="b"/>
          <a:lstStyle/>
          <a:p>
            <a:endParaRPr/>
          </a:p>
        </p:txBody>
      </p:sp>
      <p:sp>
        <p:nvSpPr>
          <p:cNvPr id="232" name="Picture Placeholder 2"/>
          <p:cNvSpPr>
            <a:spLocks noGrp="1"/>
          </p:cNvSpPr>
          <p:nvPr>
            <p:ph type="pic" sz="quarter" idx="24"/>
          </p:nvPr>
        </p:nvSpPr>
        <p:spPr>
          <a:xfrm>
            <a:off x="4568995" y="2256352"/>
            <a:ext cx="2930527" cy="1524002"/>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33" name="Text Placeholder 3"/>
          <p:cNvSpPr>
            <a:spLocks noGrp="1"/>
          </p:cNvSpPr>
          <p:nvPr>
            <p:ph type="body" sz="quarter" idx="25"/>
          </p:nvPr>
        </p:nvSpPr>
        <p:spPr>
          <a:xfrm>
            <a:off x="4567644" y="4873764"/>
            <a:ext cx="2934408" cy="659191"/>
          </a:xfrm>
          <a:prstGeom prst="rect">
            <a:avLst/>
          </a:prstGeom>
        </p:spPr>
        <p:txBody>
          <a:bodyPr/>
          <a:lstStyle/>
          <a:p>
            <a:endParaRPr/>
          </a:p>
        </p:txBody>
      </p:sp>
      <p:sp>
        <p:nvSpPr>
          <p:cNvPr id="234" name="Text Placeholder 4"/>
          <p:cNvSpPr>
            <a:spLocks noGrp="1"/>
          </p:cNvSpPr>
          <p:nvPr>
            <p:ph type="body" sz="quarter" idx="26"/>
          </p:nvPr>
        </p:nvSpPr>
        <p:spPr>
          <a:xfrm>
            <a:off x="7804322" y="4297503"/>
            <a:ext cx="2932115" cy="576264"/>
          </a:xfrm>
          <a:prstGeom prst="rect">
            <a:avLst/>
          </a:prstGeom>
        </p:spPr>
        <p:txBody>
          <a:bodyPr anchor="b"/>
          <a:lstStyle/>
          <a:p>
            <a:endParaRPr/>
          </a:p>
        </p:txBody>
      </p:sp>
      <p:sp>
        <p:nvSpPr>
          <p:cNvPr id="235" name="Picture Placeholder 2"/>
          <p:cNvSpPr>
            <a:spLocks noGrp="1"/>
          </p:cNvSpPr>
          <p:nvPr>
            <p:ph type="pic" sz="quarter" idx="27"/>
          </p:nvPr>
        </p:nvSpPr>
        <p:spPr>
          <a:xfrm>
            <a:off x="7804321" y="2256352"/>
            <a:ext cx="2932115" cy="1524002"/>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36" name="Text Placeholder 3"/>
          <p:cNvSpPr>
            <a:spLocks noGrp="1"/>
          </p:cNvSpPr>
          <p:nvPr>
            <p:ph type="body" sz="quarter" idx="28"/>
          </p:nvPr>
        </p:nvSpPr>
        <p:spPr>
          <a:xfrm>
            <a:off x="7804197" y="4873761"/>
            <a:ext cx="2935999" cy="659191"/>
          </a:xfrm>
          <a:prstGeom prst="rect">
            <a:avLst/>
          </a:prstGeom>
        </p:spPr>
        <p:txBody>
          <a:bodyPr/>
          <a:lstStyle/>
          <a:p>
            <a:endParaRPr/>
          </a:p>
        </p:txBody>
      </p:sp>
      <p:sp>
        <p:nvSpPr>
          <p:cNvPr id="237" name="Slide Number"/>
          <p:cNvSpPr txBox="1">
            <a:spLocks noGrp="1"/>
          </p:cNvSpPr>
          <p:nvPr>
            <p:ph type="sldNum" sz="quarter" idx="2"/>
          </p:nvPr>
        </p:nvSpPr>
        <p:spPr>
          <a:xfrm>
            <a:off x="11097262" y="6404293"/>
            <a:ext cx="256539" cy="269239"/>
          </a:xfrm>
          <a:prstGeom prst="rect">
            <a:avLst/>
          </a:prstGeom>
        </p:spPr>
        <p:txBody>
          <a:bodyPr/>
          <a:lstStyle>
            <a:lvl1pPr>
              <a:defRPr>
                <a:gradFill flip="none" rotWithShape="1">
                  <a:gsLst>
                    <a:gs pos="0">
                      <a:srgbClr val="9E9E9E"/>
                    </a:gs>
                    <a:gs pos="28000">
                      <a:srgbClr val="EDEDED"/>
                    </a:gs>
                    <a:gs pos="100000">
                      <a:srgbClr val="FFFFFF"/>
                    </a:gs>
                  </a:gsLst>
                  <a:lin ang="5400000" scaled="0"/>
                </a:gra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23531102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B839-B455-4A02-B813-6B571F223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92EC92-5C9F-472F-B978-25446532C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6CAB3-649E-4D7C-BAA7-BDD9203EE8CB}"/>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D8087A6E-3B14-4B57-9437-6C20CB048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B5E74-2E3F-4F81-B6F7-0A931DEB162B}"/>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740650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8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403950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627776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768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931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344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301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845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907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97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FE96-560A-4408-BEE1-B46A65A72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889D0-9AB0-4EDD-9A13-FBFD532EF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4C0E2-9BC5-44FF-A59D-F6EF2A97E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F3A2B-6923-42A1-944A-A3E0DD39BC08}"/>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6" name="Footer Placeholder 5">
            <a:extLst>
              <a:ext uri="{FF2B5EF4-FFF2-40B4-BE49-F238E27FC236}">
                <a16:creationId xmlns:a16="http://schemas.microsoft.com/office/drawing/2014/main" id="{0CF6B2EF-7FD7-41A6-B6C8-6BA50367A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0D37E-278B-419A-AB31-F09997C46F4A}"/>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486573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737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513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175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w/Caption_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400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6338806"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1524000"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F2E583C8-CCA8-BB4A-B8AA-4ED85B62E67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133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630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777255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196335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152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96749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07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036F-D834-4492-9101-F882DEC6AC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040958-1B8B-4C70-95E4-DF785ED7E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839FC-E2CA-4D55-AEEB-E62AB25A9C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4C3AD-3B42-47DA-9F9D-EC8A74F4B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CE62C-3BE5-49F8-94BB-3EBDADDC92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7CAC1E-03E3-4CC6-9ECA-DF17875827DA}"/>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8" name="Footer Placeholder 7">
            <a:extLst>
              <a:ext uri="{FF2B5EF4-FFF2-40B4-BE49-F238E27FC236}">
                <a16:creationId xmlns:a16="http://schemas.microsoft.com/office/drawing/2014/main" id="{8111EF9F-FA33-459D-964E-2E162558C9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19F94-52B6-4A0F-9640-8A3957175AB9}"/>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267819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823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002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6015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7425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6851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8591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165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3704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0327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431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7559-B879-423D-A86C-D36B4D9D3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8F571-C765-46A5-9F9B-1B978EBCA0BF}"/>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4" name="Footer Placeholder 3">
            <a:extLst>
              <a:ext uri="{FF2B5EF4-FFF2-40B4-BE49-F238E27FC236}">
                <a16:creationId xmlns:a16="http://schemas.microsoft.com/office/drawing/2014/main" id="{82106E45-9422-41E5-83D4-9E0E1130B0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A97ECF-BE81-4C1F-8FBC-E4FD902EA786}"/>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884375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mage and Caption_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976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626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972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058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569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98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686481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482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11/5/2020</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12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BF303-F3F9-41D4-8714-F197DAFD8E3A}"/>
              </a:ext>
            </a:extLst>
          </p:cNvPr>
          <p:cNvSpPr>
            <a:spLocks noGrp="1"/>
          </p:cNvSpPr>
          <p:nvPr>
            <p:ph type="dt" sz="half" idx="10"/>
          </p:nvPr>
        </p:nvSpPr>
        <p:spPr/>
        <p:txBody>
          <a:bodyPr/>
          <a:lstStyle/>
          <a:p>
            <a:fld id="{7B01C288-5B5E-4864-BD6A-8E01B113A315}" type="datetimeFigureOut">
              <a:rPr lang="en-US" smtClean="0"/>
              <a:t>11/5/2020</a:t>
            </a:fld>
            <a:endParaRPr lang="en-US"/>
          </a:p>
        </p:txBody>
      </p:sp>
      <p:sp>
        <p:nvSpPr>
          <p:cNvPr id="3" name="Footer Placeholder 2">
            <a:extLst>
              <a:ext uri="{FF2B5EF4-FFF2-40B4-BE49-F238E27FC236}">
                <a16:creationId xmlns:a16="http://schemas.microsoft.com/office/drawing/2014/main" id="{E9DF6E41-4EC0-437B-A78A-DBFA75C76C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4B7F6F-14A8-487C-A2DB-8C7561D5EDED}"/>
              </a:ext>
            </a:extLst>
          </p:cNvPr>
          <p:cNvSpPr>
            <a:spLocks noGrp="1"/>
          </p:cNvSpPr>
          <p:nvPr>
            <p:ph type="sldNum" sz="quarter" idx="12"/>
          </p:nvPr>
        </p:nvSpPr>
        <p:spPr/>
        <p:txBody>
          <a:bodyPr/>
          <a:lstStyle/>
          <a:p>
            <a:fld id="{3661956B-ABE5-486B-8BE1-7B963487F020}" type="slidenum">
              <a:rPr lang="en-US" smtClean="0"/>
              <a:t>‹#›</a:t>
            </a:fld>
            <a:endParaRPr lang="en-US"/>
          </a:p>
        </p:txBody>
      </p:sp>
    </p:spTree>
    <p:extLst>
      <p:ext uri="{BB962C8B-B14F-4D97-AF65-F5344CB8AC3E}">
        <p14:creationId xmlns:p14="http://schemas.microsoft.com/office/powerpoint/2010/main" val="3225349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theme" Target="../theme/theme5.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33" y="1290633"/>
            <a:ext cx="12208000" cy="1143200"/>
          </a:xfrm>
          <a:prstGeom prst="rect">
            <a:avLst/>
          </a:prstGeom>
          <a:noFill/>
          <a:ln>
            <a:noFill/>
          </a:ln>
        </p:spPr>
        <p:txBody>
          <a:bodyPr spcFirstLastPara="1" wrap="square" lIns="91425" tIns="91425" rIns="91425" bIns="91425" anchor="t" anchorCtr="0"/>
          <a:lstStyle>
            <a:lvl1pPr lvl="0"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1pPr>
            <a:lvl2pPr lvl="1"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2pPr>
            <a:lvl3pPr lvl="2"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3pPr>
            <a:lvl4pPr lvl="3"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4pPr>
            <a:lvl5pPr lvl="4"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5pPr>
            <a:lvl6pPr lvl="5"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6pPr>
            <a:lvl7pPr lvl="6"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7pPr>
            <a:lvl8pPr lvl="7"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8pPr>
            <a:lvl9pPr lvl="8" algn="ctr">
              <a:spcBef>
                <a:spcPts val="0"/>
              </a:spcBef>
              <a:spcAft>
                <a:spcPts val="0"/>
              </a:spcAft>
              <a:buClr>
                <a:srgbClr val="FFFFFF"/>
              </a:buClr>
              <a:buSzPts val="2600"/>
              <a:buFont typeface="Walter Turncoat"/>
              <a:buNone/>
              <a:defRPr sz="2600">
                <a:solidFill>
                  <a:srgbClr val="FFFFFF"/>
                </a:solidFill>
                <a:latin typeface="Walter Turncoat"/>
                <a:ea typeface="Walter Turncoat"/>
                <a:cs typeface="Walter Turncoat"/>
                <a:sym typeface="Walter Turncoat"/>
              </a:defRPr>
            </a:lvl9pPr>
          </a:lstStyle>
          <a:p>
            <a:endParaRPr/>
          </a:p>
        </p:txBody>
      </p:sp>
      <p:sp>
        <p:nvSpPr>
          <p:cNvPr id="7" name="Google Shape;7;p1"/>
          <p:cNvSpPr txBox="1">
            <a:spLocks noGrp="1"/>
          </p:cNvSpPr>
          <p:nvPr>
            <p:ph type="body" idx="1"/>
          </p:nvPr>
        </p:nvSpPr>
        <p:spPr>
          <a:xfrm>
            <a:off x="609600" y="2084533"/>
            <a:ext cx="10972800" cy="3337600"/>
          </a:xfrm>
          <a:prstGeom prst="rect">
            <a:avLst/>
          </a:prstGeom>
          <a:noFill/>
          <a:ln>
            <a:noFill/>
          </a:ln>
        </p:spPr>
        <p:txBody>
          <a:bodyPr spcFirstLastPara="1" wrap="square" lIns="91425" tIns="91425" rIns="91425" bIns="91425" anchor="t" anchorCtr="0"/>
          <a:lstStyle>
            <a:lvl1pPr marL="457200" lvl="0" indent="-355600">
              <a:spcBef>
                <a:spcPts val="600"/>
              </a:spcBef>
              <a:spcAft>
                <a:spcPts val="0"/>
              </a:spcAft>
              <a:buClr>
                <a:srgbClr val="FFFFFF"/>
              </a:buClr>
              <a:buSzPts val="2000"/>
              <a:buFont typeface="Sniglet"/>
              <a:buChar char="✘"/>
              <a:defRPr sz="2000">
                <a:solidFill>
                  <a:srgbClr val="FFFFFF"/>
                </a:solidFill>
                <a:latin typeface="Sniglet"/>
                <a:ea typeface="Sniglet"/>
                <a:cs typeface="Sniglet"/>
                <a:sym typeface="Sniglet"/>
              </a:defRPr>
            </a:lvl1pPr>
            <a:lvl2pPr marL="914400" lvl="1"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2pPr>
            <a:lvl3pPr marL="1371600" lvl="2"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3pPr>
            <a:lvl4pPr marL="1828800" lvl="3"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4pPr>
            <a:lvl5pPr marL="2286000" lvl="4"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5pPr>
            <a:lvl6pPr marL="2743200" lvl="5"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6pPr>
            <a:lvl7pPr marL="3200400" lvl="6"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7pPr>
            <a:lvl8pPr marL="3657600" lvl="7"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8pPr>
            <a:lvl9pPr marL="4114800" lvl="8" indent="-355600">
              <a:spcBef>
                <a:spcPts val="0"/>
              </a:spcBef>
              <a:spcAft>
                <a:spcPts val="0"/>
              </a:spcAft>
              <a:buClr>
                <a:srgbClr val="FFFFFF"/>
              </a:buClr>
              <a:buSzPts val="2000"/>
              <a:buFont typeface="Sniglet"/>
              <a:buChar char="■"/>
              <a:defRPr sz="2000">
                <a:solidFill>
                  <a:srgbClr val="FFFFFF"/>
                </a:solidFill>
                <a:latin typeface="Sniglet"/>
                <a:ea typeface="Sniglet"/>
                <a:cs typeface="Sniglet"/>
                <a:sym typeface="Sniglet"/>
              </a:defRPr>
            </a:lvl9pPr>
          </a:lstStyle>
          <a:p>
            <a:endParaRPr/>
          </a:p>
        </p:txBody>
      </p:sp>
      <p:sp>
        <p:nvSpPr>
          <p:cNvPr id="8" name="Google Shape;8;p1"/>
          <p:cNvSpPr txBox="1">
            <a:spLocks noGrp="1"/>
          </p:cNvSpPr>
          <p:nvPr>
            <p:ph type="sldNum" idx="12"/>
          </p:nvPr>
        </p:nvSpPr>
        <p:spPr>
          <a:xfrm>
            <a:off x="5730200" y="6443967"/>
            <a:ext cx="731600" cy="414000"/>
          </a:xfrm>
          <a:prstGeom prst="rect">
            <a:avLst/>
          </a:prstGeom>
          <a:noFill/>
          <a:ln>
            <a:noFill/>
          </a:ln>
        </p:spPr>
        <p:txBody>
          <a:bodyPr spcFirstLastPara="1" wrap="square" lIns="91425" tIns="91425" rIns="91425" bIns="91425" anchor="t" anchorCtr="0">
            <a:noAutofit/>
          </a:bodyPr>
          <a:lstStyle>
            <a:lvl1pPr lvl="0" algn="ctr">
              <a:buNone/>
              <a:defRPr sz="1333">
                <a:solidFill>
                  <a:srgbClr val="FFFFFF"/>
                </a:solidFill>
                <a:latin typeface="Sniglet"/>
                <a:ea typeface="Sniglet"/>
                <a:cs typeface="Sniglet"/>
                <a:sym typeface="Sniglet"/>
              </a:defRPr>
            </a:lvl1pPr>
            <a:lvl2pPr lvl="1" algn="ctr">
              <a:buNone/>
              <a:defRPr sz="1333">
                <a:solidFill>
                  <a:srgbClr val="FFFFFF"/>
                </a:solidFill>
                <a:latin typeface="Sniglet"/>
                <a:ea typeface="Sniglet"/>
                <a:cs typeface="Sniglet"/>
                <a:sym typeface="Sniglet"/>
              </a:defRPr>
            </a:lvl2pPr>
            <a:lvl3pPr lvl="2" algn="ctr">
              <a:buNone/>
              <a:defRPr sz="1333">
                <a:solidFill>
                  <a:srgbClr val="FFFFFF"/>
                </a:solidFill>
                <a:latin typeface="Sniglet"/>
                <a:ea typeface="Sniglet"/>
                <a:cs typeface="Sniglet"/>
                <a:sym typeface="Sniglet"/>
              </a:defRPr>
            </a:lvl3pPr>
            <a:lvl4pPr lvl="3" algn="ctr">
              <a:buNone/>
              <a:defRPr sz="1333">
                <a:solidFill>
                  <a:srgbClr val="FFFFFF"/>
                </a:solidFill>
                <a:latin typeface="Sniglet"/>
                <a:ea typeface="Sniglet"/>
                <a:cs typeface="Sniglet"/>
                <a:sym typeface="Sniglet"/>
              </a:defRPr>
            </a:lvl4pPr>
            <a:lvl5pPr lvl="4" algn="ctr">
              <a:buNone/>
              <a:defRPr sz="1333">
                <a:solidFill>
                  <a:srgbClr val="FFFFFF"/>
                </a:solidFill>
                <a:latin typeface="Sniglet"/>
                <a:ea typeface="Sniglet"/>
                <a:cs typeface="Sniglet"/>
                <a:sym typeface="Sniglet"/>
              </a:defRPr>
            </a:lvl5pPr>
            <a:lvl6pPr lvl="5" algn="ctr">
              <a:buNone/>
              <a:defRPr sz="1333">
                <a:solidFill>
                  <a:srgbClr val="FFFFFF"/>
                </a:solidFill>
                <a:latin typeface="Sniglet"/>
                <a:ea typeface="Sniglet"/>
                <a:cs typeface="Sniglet"/>
                <a:sym typeface="Sniglet"/>
              </a:defRPr>
            </a:lvl6pPr>
            <a:lvl7pPr lvl="6" algn="ctr">
              <a:buNone/>
              <a:defRPr sz="1333">
                <a:solidFill>
                  <a:srgbClr val="FFFFFF"/>
                </a:solidFill>
                <a:latin typeface="Sniglet"/>
                <a:ea typeface="Sniglet"/>
                <a:cs typeface="Sniglet"/>
                <a:sym typeface="Sniglet"/>
              </a:defRPr>
            </a:lvl7pPr>
            <a:lvl8pPr lvl="7" algn="ctr">
              <a:buNone/>
              <a:defRPr sz="1333">
                <a:solidFill>
                  <a:srgbClr val="FFFFFF"/>
                </a:solidFill>
                <a:latin typeface="Sniglet"/>
                <a:ea typeface="Sniglet"/>
                <a:cs typeface="Sniglet"/>
                <a:sym typeface="Sniglet"/>
              </a:defRPr>
            </a:lvl8pPr>
            <a:lvl9pPr lvl="8" algn="ctr">
              <a:buNone/>
              <a:defRPr sz="1333">
                <a:solidFill>
                  <a:srgbClr val="FFFFFF"/>
                </a:solidFill>
                <a:latin typeface="Sniglet"/>
                <a:ea typeface="Sniglet"/>
                <a:cs typeface="Sniglet"/>
                <a:sym typeface="Sniglet"/>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03D12B-6A88-40F4-8B79-553FC13CF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EC593-782C-4F70-81BB-EA6DCA52A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13217-4AF9-4F89-A639-E907059434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1C288-5B5E-4864-BD6A-8E01B113A315}" type="datetimeFigureOut">
              <a:rPr lang="en-US" smtClean="0"/>
              <a:t>11/5/2020</a:t>
            </a:fld>
            <a:endParaRPr lang="en-US"/>
          </a:p>
        </p:txBody>
      </p:sp>
      <p:sp>
        <p:nvSpPr>
          <p:cNvPr id="5" name="Footer Placeholder 4">
            <a:extLst>
              <a:ext uri="{FF2B5EF4-FFF2-40B4-BE49-F238E27FC236}">
                <a16:creationId xmlns:a16="http://schemas.microsoft.com/office/drawing/2014/main" id="{6E25072E-3791-4C47-A8C9-F34D93888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C7ABAD-A732-46DB-A61C-2D8377344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1956B-ABE5-486B-8BE1-7B963487F020}" type="slidenum">
              <a:rPr lang="en-US" smtClean="0"/>
              <a:t>‹#›</a:t>
            </a:fld>
            <a:endParaRPr lang="en-US"/>
          </a:p>
        </p:txBody>
      </p:sp>
    </p:spTree>
    <p:extLst>
      <p:ext uri="{BB962C8B-B14F-4D97-AF65-F5344CB8AC3E}">
        <p14:creationId xmlns:p14="http://schemas.microsoft.com/office/powerpoint/2010/main" val="343564618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419" smtClean="0"/>
              <a:pPr/>
              <a:t>‹#›</a:t>
            </a:fld>
            <a:endParaRPr lang="es-419"/>
          </a:p>
        </p:txBody>
      </p:sp>
    </p:spTree>
    <p:extLst>
      <p:ext uri="{BB962C8B-B14F-4D97-AF65-F5344CB8AC3E}">
        <p14:creationId xmlns:p14="http://schemas.microsoft.com/office/powerpoint/2010/main" val="239647105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FABAB"/>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676796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11/5/2020</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178181083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hyperlink" Target="https://kysurvivors.com/" TargetMode="External"/><Relationship Id="rId2" Type="http://schemas.openxmlformats.org/officeDocument/2006/relationships/image" Target="../media/image3.jpeg"/><Relationship Id="rId1" Type="http://schemas.openxmlformats.org/officeDocument/2006/relationships/slideLayout" Target="../slideLayouts/slideLayout52.xml"/><Relationship Id="rId4" Type="http://schemas.openxmlformats.org/officeDocument/2006/relationships/hyperlink" Target="https://barcna.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51.xml"/><Relationship Id="rId4" Type="http://schemas.openxmlformats.org/officeDocument/2006/relationships/hyperlink" Target="https://fa.wikipedia.org/wiki/%D9%85%D8%B9%D8%AA%D8%A7%D8%AF%D8%A7%D9%86_%DA%AF%D9%85%D9%86%D8%A7%D9%8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File:NALogo.svg" TargetMode="External"/><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7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2.jpg"/></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2F6A0B-0D60-0845-912B-40922B5AD7F7}"/>
              </a:ext>
            </a:extLst>
          </p:cNvPr>
          <p:cNvSpPr txBox="1"/>
          <p:nvPr/>
        </p:nvSpPr>
        <p:spPr>
          <a:xfrm>
            <a:off x="1434428" y="6007251"/>
            <a:ext cx="7080738" cy="461666"/>
          </a:xfrm>
          <a:prstGeom prst="rect">
            <a:avLst/>
          </a:prstGeom>
          <a:noFill/>
        </p:spPr>
        <p:txBody>
          <a:bodyPr wrap="square" rtlCol="0">
            <a:spAutoFit/>
          </a:bodyPr>
          <a:lstStyle/>
          <a:p>
            <a:r>
              <a:rPr lang="en-US" sz="2400" i="1" dirty="0">
                <a:solidFill>
                  <a:schemeClr val="bg1"/>
                </a:solidFill>
              </a:rPr>
              <a:t>Please standby the webinar will begin shortly</a:t>
            </a:r>
          </a:p>
        </p:txBody>
      </p:sp>
      <p:pic>
        <p:nvPicPr>
          <p:cNvPr id="4" name="Picture 3">
            <a:extLst>
              <a:ext uri="{FF2B5EF4-FFF2-40B4-BE49-F238E27FC236}">
                <a16:creationId xmlns:a16="http://schemas.microsoft.com/office/drawing/2014/main" id="{1C520A57-751A-334B-B5AA-5C53283EC918}"/>
              </a:ext>
            </a:extLst>
          </p:cNvPr>
          <p:cNvPicPr>
            <a:picLocks noChangeAspect="1"/>
          </p:cNvPicPr>
          <p:nvPr/>
        </p:nvPicPr>
        <p:blipFill>
          <a:blip r:embed="rId3">
            <a:alphaModFix amt="62000"/>
          </a:blip>
          <a:stretch>
            <a:fillRect/>
          </a:stretch>
        </p:blipFill>
        <p:spPr>
          <a:xfrm>
            <a:off x="10204621" y="4543166"/>
            <a:ext cx="926757" cy="926757"/>
          </a:xfrm>
          <a:prstGeom prst="rect">
            <a:avLst/>
          </a:prstGeom>
        </p:spPr>
      </p:pic>
      <p:sp>
        <p:nvSpPr>
          <p:cNvPr id="6" name="TextBox 5">
            <a:extLst>
              <a:ext uri="{FF2B5EF4-FFF2-40B4-BE49-F238E27FC236}">
                <a16:creationId xmlns:a16="http://schemas.microsoft.com/office/drawing/2014/main" id="{FF21BB57-1611-B54D-9D39-E8C3B9138AD1}"/>
              </a:ext>
            </a:extLst>
          </p:cNvPr>
          <p:cNvSpPr txBox="1"/>
          <p:nvPr/>
        </p:nvSpPr>
        <p:spPr>
          <a:xfrm>
            <a:off x="9095459" y="5371606"/>
            <a:ext cx="3096541" cy="1384995"/>
          </a:xfrm>
          <a:prstGeom prst="rect">
            <a:avLst/>
          </a:prstGeom>
          <a:noFill/>
        </p:spPr>
        <p:txBody>
          <a:bodyPr wrap="square" rtlCol="0">
            <a:spAutoFit/>
          </a:bodyPr>
          <a:lstStyle/>
          <a:p>
            <a:pPr algn="ctr"/>
            <a:r>
              <a:rPr lang="en-US" sz="2000" i="1" dirty="0">
                <a:solidFill>
                  <a:srgbClr val="00B0F0"/>
                </a:solidFill>
              </a:rPr>
              <a:t>A webinar </a:t>
            </a:r>
            <a:br>
              <a:rPr lang="en-US" sz="2000" i="1" dirty="0">
                <a:solidFill>
                  <a:srgbClr val="00B0F0"/>
                </a:solidFill>
              </a:rPr>
            </a:br>
            <a:r>
              <a:rPr lang="en-US" sz="2000" i="1" dirty="0">
                <a:solidFill>
                  <a:srgbClr val="00B0F0"/>
                </a:solidFill>
              </a:rPr>
              <a:t>brought to you by</a:t>
            </a:r>
            <a:br>
              <a:rPr lang="en-US" sz="2489" i="1" dirty="0">
                <a:solidFill>
                  <a:srgbClr val="00B0F0"/>
                </a:solidFill>
              </a:rPr>
            </a:br>
            <a:r>
              <a:rPr lang="en-US" sz="2200" dirty="0">
                <a:solidFill>
                  <a:srgbClr val="00B0F0"/>
                </a:solidFill>
              </a:rPr>
              <a:t>Narcotics Anonymous </a:t>
            </a:r>
          </a:p>
          <a:p>
            <a:pPr algn="ctr"/>
            <a:r>
              <a:rPr lang="en-US" sz="2200" dirty="0">
                <a:solidFill>
                  <a:srgbClr val="00B0F0"/>
                </a:solidFill>
              </a:rPr>
              <a:t>World Services, Inc.</a:t>
            </a:r>
          </a:p>
        </p:txBody>
      </p:sp>
      <p:pic>
        <p:nvPicPr>
          <p:cNvPr id="9" name="Picture 8">
            <a:extLst>
              <a:ext uri="{FF2B5EF4-FFF2-40B4-BE49-F238E27FC236}">
                <a16:creationId xmlns:a16="http://schemas.microsoft.com/office/drawing/2014/main" id="{43EB335C-861C-6742-A242-24760067B3B2}"/>
              </a:ext>
            </a:extLst>
          </p:cNvPr>
          <p:cNvPicPr>
            <a:picLocks noChangeAspect="1"/>
          </p:cNvPicPr>
          <p:nvPr/>
        </p:nvPicPr>
        <p:blipFill>
          <a:blip r:embed="rId4"/>
          <a:stretch>
            <a:fillRect/>
          </a:stretch>
        </p:blipFill>
        <p:spPr>
          <a:xfrm>
            <a:off x="693128" y="283575"/>
            <a:ext cx="8450850" cy="5186347"/>
          </a:xfrm>
          <a:prstGeom prst="rect">
            <a:avLst/>
          </a:prstGeom>
        </p:spPr>
      </p:pic>
    </p:spTree>
    <p:extLst>
      <p:ext uri="{BB962C8B-B14F-4D97-AF65-F5344CB8AC3E}">
        <p14:creationId xmlns:p14="http://schemas.microsoft.com/office/powerpoint/2010/main" val="38346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repeatCount="indefinite" accel="50000" decel="50000" fill="hold" grpId="0" nodeType="click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1+ppt_h/2"/>
                                          </p:val>
                                        </p:tav>
                                      </p:tavLst>
                                    </p:anim>
                                    <p:set>
                                      <p:cBhvr>
                                        <p:cTn id="8"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5946406" y="31173"/>
            <a:ext cx="6129980" cy="2015936"/>
          </a:xfrm>
          <a:prstGeom prst="rect">
            <a:avLst/>
          </a:prstGeom>
          <a:noFill/>
        </p:spPr>
        <p:txBody>
          <a:bodyPr wrap="square" rtlCol="0">
            <a:spAutoFit/>
          </a:bodyPr>
          <a:lstStyle/>
          <a:p>
            <a:pPr algn="ctr">
              <a:lnSpc>
                <a:spcPts val="5020"/>
              </a:lnSpc>
            </a:pPr>
            <a:r>
              <a:rPr lang="en-US" sz="4600" b="1" dirty="0">
                <a:solidFill>
                  <a:srgbClr val="00B0F0"/>
                </a:solidFill>
              </a:rPr>
              <a:t>Meeting Finder App /</a:t>
            </a:r>
            <a:br>
              <a:rPr lang="en-US" sz="4600" b="1" dirty="0">
                <a:solidFill>
                  <a:srgbClr val="00B0F0"/>
                </a:solidFill>
              </a:rPr>
            </a:br>
            <a:r>
              <a:rPr lang="en-US" sz="4600" b="1" dirty="0">
                <a:solidFill>
                  <a:srgbClr val="00B0F0"/>
                </a:solidFill>
              </a:rPr>
              <a:t>NA Meeting Search </a:t>
            </a:r>
            <a:br>
              <a:rPr lang="en-US" sz="4600" b="1" dirty="0">
                <a:solidFill>
                  <a:srgbClr val="00B0F0"/>
                </a:solidFill>
              </a:rPr>
            </a:br>
            <a:r>
              <a:rPr lang="en-US" sz="4600" b="1" dirty="0">
                <a:solidFill>
                  <a:srgbClr val="00B0F0"/>
                </a:solidFill>
              </a:rPr>
              <a:t>on </a:t>
            </a:r>
            <a:r>
              <a:rPr lang="en-US" sz="4600" b="1" dirty="0" err="1">
                <a:solidFill>
                  <a:srgbClr val="00B0F0"/>
                </a:solidFill>
              </a:rPr>
              <a:t>na.org</a:t>
            </a:r>
            <a:endParaRPr lang="en-US" sz="4600" b="1" dirty="0">
              <a:solidFill>
                <a:schemeClr val="bg1"/>
              </a:solidFill>
            </a:endParaRPr>
          </a:p>
        </p:txBody>
      </p:sp>
      <p:sp>
        <p:nvSpPr>
          <p:cNvPr id="13" name="Google Shape;54;p11">
            <a:extLst>
              <a:ext uri="{FF2B5EF4-FFF2-40B4-BE49-F238E27FC236}">
                <a16:creationId xmlns:a16="http://schemas.microsoft.com/office/drawing/2014/main" id="{7CBEF6DC-F80E-E346-9323-8E0CE409492A}"/>
              </a:ext>
            </a:extLst>
          </p:cNvPr>
          <p:cNvSpPr/>
          <p:nvPr/>
        </p:nvSpPr>
        <p:spPr>
          <a:xfrm>
            <a:off x="5946406" y="2078181"/>
            <a:ext cx="5815445" cy="106637"/>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id="{3AA29033-20A3-474D-A6F1-387F0AD8E8C6}"/>
              </a:ext>
            </a:extLst>
          </p:cNvPr>
          <p:cNvPicPr>
            <a:picLocks noChangeAspect="1"/>
          </p:cNvPicPr>
          <p:nvPr/>
        </p:nvPicPr>
        <p:blipFill rotWithShape="1">
          <a:blip r:embed="rId2"/>
          <a:srcRect r="25796"/>
          <a:stretch/>
        </p:blipFill>
        <p:spPr>
          <a:xfrm>
            <a:off x="55002" y="64245"/>
            <a:ext cx="5497592" cy="6729510"/>
          </a:xfrm>
          <a:prstGeom prst="rect">
            <a:avLst/>
          </a:prstGeom>
        </p:spPr>
      </p:pic>
      <p:sp>
        <p:nvSpPr>
          <p:cNvPr id="6" name="TextBox 5">
            <a:extLst>
              <a:ext uri="{FF2B5EF4-FFF2-40B4-BE49-F238E27FC236}">
                <a16:creationId xmlns:a16="http://schemas.microsoft.com/office/drawing/2014/main" id="{7004697F-2C7F-044E-9CCB-B2D0DC5AC68D}"/>
              </a:ext>
            </a:extLst>
          </p:cNvPr>
          <p:cNvSpPr txBox="1"/>
          <p:nvPr/>
        </p:nvSpPr>
        <p:spPr>
          <a:xfrm>
            <a:off x="5946406" y="2247164"/>
            <a:ext cx="6245594" cy="4452501"/>
          </a:xfrm>
          <a:prstGeom prst="rect">
            <a:avLst/>
          </a:prstGeom>
          <a:noFill/>
        </p:spPr>
        <p:txBody>
          <a:bodyPr wrap="square" rtlCol="0">
            <a:spAutoFit/>
          </a:bodyPr>
          <a:lstStyle/>
          <a:p>
            <a:pPr marL="685800" indent="-685800">
              <a:lnSpc>
                <a:spcPts val="3760"/>
              </a:lnSpc>
              <a:spcBef>
                <a:spcPts val="1200"/>
              </a:spcBef>
              <a:buClr>
                <a:srgbClr val="00B0F0"/>
              </a:buClr>
              <a:buBlip>
                <a:blip r:embed="rId3"/>
              </a:buBlip>
            </a:pPr>
            <a:r>
              <a:rPr lang="en-US" sz="3600" b="1" dirty="0">
                <a:solidFill>
                  <a:schemeClr val="bg1"/>
                </a:solidFill>
              </a:rPr>
              <a:t>Registering virtual meetings</a:t>
            </a:r>
          </a:p>
          <a:p>
            <a:pPr marL="685800" indent="-685800">
              <a:lnSpc>
                <a:spcPts val="3760"/>
              </a:lnSpc>
              <a:spcBef>
                <a:spcPts val="1200"/>
              </a:spcBef>
              <a:buClr>
                <a:srgbClr val="00B0F0"/>
              </a:buClr>
              <a:buBlip>
                <a:blip r:embed="rId3"/>
              </a:buBlip>
            </a:pPr>
            <a:r>
              <a:rPr lang="en-US" sz="3600" b="1" dirty="0">
                <a:solidFill>
                  <a:schemeClr val="bg1"/>
                </a:solidFill>
              </a:rPr>
              <a:t>Will be a discussion at WSC 2022</a:t>
            </a:r>
          </a:p>
          <a:p>
            <a:pPr marL="685800" indent="-685800">
              <a:lnSpc>
                <a:spcPts val="3760"/>
              </a:lnSpc>
              <a:spcBef>
                <a:spcPts val="1200"/>
              </a:spcBef>
              <a:buClr>
                <a:srgbClr val="00B0F0"/>
              </a:buClr>
              <a:buBlip>
                <a:blip r:embed="rId3"/>
              </a:buBlip>
            </a:pPr>
            <a:r>
              <a:rPr lang="en-US" sz="3600" b="1" dirty="0">
                <a:solidFill>
                  <a:schemeClr val="bg1"/>
                </a:solidFill>
              </a:rPr>
              <a:t>Still searchable in the app and </a:t>
            </a:r>
            <a:r>
              <a:rPr lang="en-US" sz="3600" b="1" dirty="0" err="1">
                <a:solidFill>
                  <a:schemeClr val="bg1"/>
                </a:solidFill>
              </a:rPr>
              <a:t>na.org</a:t>
            </a:r>
            <a:endParaRPr lang="en-US" sz="3600" b="1" dirty="0">
              <a:solidFill>
                <a:schemeClr val="bg1"/>
              </a:solidFill>
            </a:endParaRPr>
          </a:p>
          <a:p>
            <a:pPr marL="685800" indent="-685800">
              <a:lnSpc>
                <a:spcPts val="3760"/>
              </a:lnSpc>
              <a:spcBef>
                <a:spcPts val="1200"/>
              </a:spcBef>
              <a:buClr>
                <a:srgbClr val="00B0F0"/>
              </a:buClr>
              <a:buBlip>
                <a:blip r:embed="rId3"/>
              </a:buBlip>
            </a:pPr>
            <a:r>
              <a:rPr lang="en-US" sz="3600" b="1" dirty="0">
                <a:solidFill>
                  <a:schemeClr val="bg1"/>
                </a:solidFill>
              </a:rPr>
              <a:t>Survey will help inform the work of the project</a:t>
            </a:r>
          </a:p>
        </p:txBody>
      </p:sp>
      <p:pic>
        <p:nvPicPr>
          <p:cNvPr id="7" name="Picture 6">
            <a:extLst>
              <a:ext uri="{FF2B5EF4-FFF2-40B4-BE49-F238E27FC236}">
                <a16:creationId xmlns:a16="http://schemas.microsoft.com/office/drawing/2014/main" id="{948526E9-DAEE-C245-B847-0F948262DA7E}"/>
              </a:ext>
            </a:extLst>
          </p:cNvPr>
          <p:cNvPicPr>
            <a:picLocks noChangeAspect="1"/>
          </p:cNvPicPr>
          <p:nvPr/>
        </p:nvPicPr>
        <p:blipFill>
          <a:blip r:embed="rId4"/>
          <a:stretch>
            <a:fillRect/>
          </a:stretch>
        </p:blipFill>
        <p:spPr>
          <a:xfrm rot="595633">
            <a:off x="3509814" y="2763503"/>
            <a:ext cx="2092467" cy="4173978"/>
          </a:xfrm>
          <a:prstGeom prst="rect">
            <a:avLst/>
          </a:prstGeom>
          <a:effectLst>
            <a:outerShdw blurRad="50800" dist="38100" dir="2700000" sx="105000" sy="105000" algn="tl" rotWithShape="0">
              <a:prstClr val="black">
                <a:alpha val="57000"/>
              </a:prstClr>
            </a:outerShdw>
          </a:effectLst>
        </p:spPr>
      </p:pic>
    </p:spTree>
    <p:extLst>
      <p:ext uri="{BB962C8B-B14F-4D97-AF65-F5344CB8AC3E}">
        <p14:creationId xmlns:p14="http://schemas.microsoft.com/office/powerpoint/2010/main" val="211068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829755" y="114300"/>
            <a:ext cx="10532490" cy="3703578"/>
          </a:xfrm>
          <a:prstGeom prst="rect">
            <a:avLst/>
          </a:prstGeom>
          <a:noFill/>
        </p:spPr>
        <p:txBody>
          <a:bodyPr wrap="square" rtlCol="0">
            <a:spAutoFit/>
          </a:bodyPr>
          <a:lstStyle/>
          <a:p>
            <a:pPr algn="ctr"/>
            <a:r>
              <a:rPr lang="en-US" sz="6400" b="1" dirty="0">
                <a:solidFill>
                  <a:srgbClr val="00B0F0"/>
                </a:solidFill>
              </a:rPr>
              <a:t>Select a language</a:t>
            </a:r>
          </a:p>
          <a:p>
            <a:pPr>
              <a:spcBef>
                <a:spcPts val="1600"/>
              </a:spcBef>
            </a:pPr>
            <a:r>
              <a:rPr lang="en-US" sz="4800" b="1" dirty="0">
                <a:solidFill>
                  <a:schemeClr val="bg1"/>
                </a:solidFill>
              </a:rPr>
              <a:t>Select </a:t>
            </a:r>
            <a:r>
              <a:rPr lang="en-US" sz="4800" b="1" dirty="0">
                <a:solidFill>
                  <a:srgbClr val="92D050"/>
                </a:solidFill>
              </a:rPr>
              <a:t>English</a:t>
            </a:r>
            <a:r>
              <a:rPr lang="en-US" sz="4800" b="1" dirty="0">
                <a:solidFill>
                  <a:schemeClr val="bg1"/>
                </a:solidFill>
              </a:rPr>
              <a:t> or one of the translation channels:</a:t>
            </a:r>
          </a:p>
          <a:p>
            <a:pPr lvl="2">
              <a:spcBef>
                <a:spcPts val="1600"/>
              </a:spcBef>
            </a:pPr>
            <a:r>
              <a:rPr lang="en-US" sz="4800" b="1" dirty="0">
                <a:solidFill>
                  <a:srgbClr val="92D050"/>
                </a:solidFill>
              </a:rPr>
              <a:t>Portuguese    Russian     Spanish</a:t>
            </a:r>
          </a:p>
        </p:txBody>
      </p:sp>
      <p:pic>
        <p:nvPicPr>
          <p:cNvPr id="9" name="Picture 8">
            <a:extLst>
              <a:ext uri="{FF2B5EF4-FFF2-40B4-BE49-F238E27FC236}">
                <a16:creationId xmlns:a16="http://schemas.microsoft.com/office/drawing/2014/main" id="{2222891D-81CB-5749-8ACC-38EC2451A80B}"/>
              </a:ext>
            </a:extLst>
          </p:cNvPr>
          <p:cNvPicPr>
            <a:picLocks noChangeAspect="1"/>
          </p:cNvPicPr>
          <p:nvPr/>
        </p:nvPicPr>
        <p:blipFill>
          <a:blip r:embed="rId2"/>
          <a:stretch>
            <a:fillRect/>
          </a:stretch>
        </p:blipFill>
        <p:spPr>
          <a:xfrm>
            <a:off x="2260539" y="5228276"/>
            <a:ext cx="2389707" cy="1515424"/>
          </a:xfrm>
          <a:prstGeom prst="rect">
            <a:avLst/>
          </a:prstGeom>
          <a:ln w="12700">
            <a:solidFill>
              <a:srgbClr val="00B0F0"/>
            </a:solidFill>
          </a:ln>
        </p:spPr>
      </p:pic>
      <p:sp>
        <p:nvSpPr>
          <p:cNvPr id="13" name="Google Shape;54;p11">
            <a:extLst>
              <a:ext uri="{FF2B5EF4-FFF2-40B4-BE49-F238E27FC236}">
                <a16:creationId xmlns:a16="http://schemas.microsoft.com/office/drawing/2014/main" id="{7CBEF6DC-F80E-E346-9323-8E0CE409492A}"/>
              </a:ext>
            </a:extLst>
          </p:cNvPr>
          <p:cNvSpPr/>
          <p:nvPr/>
        </p:nvSpPr>
        <p:spPr>
          <a:xfrm>
            <a:off x="2746716" y="1215270"/>
            <a:ext cx="6698568" cy="137668"/>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4" name="TextBox 13">
            <a:extLst>
              <a:ext uri="{FF2B5EF4-FFF2-40B4-BE49-F238E27FC236}">
                <a16:creationId xmlns:a16="http://schemas.microsoft.com/office/drawing/2014/main" id="{382A1F7F-8389-0648-8D95-E4ED91E44A38}"/>
              </a:ext>
            </a:extLst>
          </p:cNvPr>
          <p:cNvSpPr txBox="1"/>
          <p:nvPr/>
        </p:nvSpPr>
        <p:spPr>
          <a:xfrm>
            <a:off x="330151" y="5246028"/>
            <a:ext cx="1918684" cy="1200329"/>
          </a:xfrm>
          <a:prstGeom prst="rect">
            <a:avLst/>
          </a:prstGeom>
          <a:noFill/>
        </p:spPr>
        <p:txBody>
          <a:bodyPr wrap="square" rtlCol="0">
            <a:spAutoFit/>
          </a:bodyPr>
          <a:lstStyle/>
          <a:p>
            <a:r>
              <a:rPr lang="en-US" sz="2400" b="1" dirty="0">
                <a:solidFill>
                  <a:schemeClr val="bg1"/>
                </a:solidFill>
              </a:rPr>
              <a:t>1. Find at bottom of screen</a:t>
            </a:r>
            <a:endParaRPr lang="en-US" sz="2400" dirty="0"/>
          </a:p>
        </p:txBody>
      </p:sp>
      <p:pic>
        <p:nvPicPr>
          <p:cNvPr id="16" name="Picture 15">
            <a:extLst>
              <a:ext uri="{FF2B5EF4-FFF2-40B4-BE49-F238E27FC236}">
                <a16:creationId xmlns:a16="http://schemas.microsoft.com/office/drawing/2014/main" id="{2DF899D3-55D1-D043-98DC-4BBD944C1603}"/>
              </a:ext>
            </a:extLst>
          </p:cNvPr>
          <p:cNvPicPr>
            <a:picLocks noChangeAspect="1"/>
          </p:cNvPicPr>
          <p:nvPr/>
        </p:nvPicPr>
        <p:blipFill>
          <a:blip r:embed="rId3"/>
          <a:stretch>
            <a:fillRect/>
          </a:stretch>
        </p:blipFill>
        <p:spPr>
          <a:xfrm>
            <a:off x="1415398" y="4499263"/>
            <a:ext cx="1690281" cy="635191"/>
          </a:xfrm>
          <a:prstGeom prst="rect">
            <a:avLst/>
          </a:prstGeom>
        </p:spPr>
      </p:pic>
      <p:sp>
        <p:nvSpPr>
          <p:cNvPr id="18" name="TextBox 17">
            <a:extLst>
              <a:ext uri="{FF2B5EF4-FFF2-40B4-BE49-F238E27FC236}">
                <a16:creationId xmlns:a16="http://schemas.microsoft.com/office/drawing/2014/main" id="{147119B9-A97E-BE44-A046-46ED49D33497}"/>
              </a:ext>
            </a:extLst>
          </p:cNvPr>
          <p:cNvSpPr txBox="1"/>
          <p:nvPr/>
        </p:nvSpPr>
        <p:spPr>
          <a:xfrm>
            <a:off x="5450364" y="5300450"/>
            <a:ext cx="2197910" cy="830997"/>
          </a:xfrm>
          <a:prstGeom prst="rect">
            <a:avLst/>
          </a:prstGeom>
          <a:noFill/>
        </p:spPr>
        <p:txBody>
          <a:bodyPr wrap="square" rtlCol="0">
            <a:spAutoFit/>
          </a:bodyPr>
          <a:lstStyle/>
          <a:p>
            <a:r>
              <a:rPr lang="en-US" sz="2400" b="1" dirty="0">
                <a:solidFill>
                  <a:schemeClr val="bg1"/>
                </a:solidFill>
              </a:rPr>
              <a:t>2. Choose a language</a:t>
            </a:r>
            <a:endParaRPr lang="en-US" sz="2400" dirty="0"/>
          </a:p>
        </p:txBody>
      </p:sp>
      <p:pic>
        <p:nvPicPr>
          <p:cNvPr id="19" name="Picture 18">
            <a:extLst>
              <a:ext uri="{FF2B5EF4-FFF2-40B4-BE49-F238E27FC236}">
                <a16:creationId xmlns:a16="http://schemas.microsoft.com/office/drawing/2014/main" id="{DF94294B-9BD0-5544-8209-94281319CE36}"/>
              </a:ext>
            </a:extLst>
          </p:cNvPr>
          <p:cNvPicPr>
            <a:picLocks noChangeAspect="1"/>
          </p:cNvPicPr>
          <p:nvPr/>
        </p:nvPicPr>
        <p:blipFill>
          <a:blip r:embed="rId3"/>
          <a:stretch>
            <a:fillRect/>
          </a:stretch>
        </p:blipFill>
        <p:spPr>
          <a:xfrm>
            <a:off x="6288915" y="4714886"/>
            <a:ext cx="1690281" cy="537816"/>
          </a:xfrm>
          <a:prstGeom prst="rect">
            <a:avLst/>
          </a:prstGeom>
        </p:spPr>
      </p:pic>
      <p:pic>
        <p:nvPicPr>
          <p:cNvPr id="3" name="Picture 2">
            <a:extLst>
              <a:ext uri="{FF2B5EF4-FFF2-40B4-BE49-F238E27FC236}">
                <a16:creationId xmlns:a16="http://schemas.microsoft.com/office/drawing/2014/main" id="{739DDF92-43AB-E54A-A627-5F344DA544B9}"/>
              </a:ext>
            </a:extLst>
          </p:cNvPr>
          <p:cNvPicPr>
            <a:picLocks noChangeAspect="1"/>
          </p:cNvPicPr>
          <p:nvPr/>
        </p:nvPicPr>
        <p:blipFill>
          <a:blip r:embed="rId4"/>
          <a:stretch>
            <a:fillRect/>
          </a:stretch>
        </p:blipFill>
        <p:spPr>
          <a:xfrm>
            <a:off x="8310118" y="3815937"/>
            <a:ext cx="3213399" cy="2927763"/>
          </a:xfrm>
          <a:prstGeom prst="rect">
            <a:avLst/>
          </a:prstGeom>
          <a:ln w="12700">
            <a:solidFill>
              <a:srgbClr val="00B0F0"/>
            </a:solidFill>
          </a:ln>
        </p:spPr>
      </p:pic>
      <p:sp>
        <p:nvSpPr>
          <p:cNvPr id="2" name="Rectangle 1"/>
          <p:cNvSpPr/>
          <p:nvPr/>
        </p:nvSpPr>
        <p:spPr>
          <a:xfrm>
            <a:off x="4899198" y="3298195"/>
            <a:ext cx="2393604" cy="261610"/>
          </a:xfrm>
          <a:prstGeom prst="rect">
            <a:avLst/>
          </a:prstGeom>
        </p:spPr>
        <p:txBody>
          <a:bodyPr wrap="none">
            <a:spAutoFit/>
          </a:bodyPr>
          <a:lstStyle/>
          <a:p>
            <a:r>
              <a:rPr lang="en-US" sz="1100" dirty="0">
                <a:latin typeface="Calibri" panose="020F0502020204030204" pitchFamily="34" charset="0"/>
                <a:ea typeface="Calibri" panose="020F0502020204030204" pitchFamily="34" charset="0"/>
              </a:rPr>
              <a:t>survey you want our groups to fill out?</a:t>
            </a:r>
            <a:endParaRPr lang="en-US" dirty="0"/>
          </a:p>
        </p:txBody>
      </p:sp>
    </p:spTree>
    <p:extLst>
      <p:ext uri="{BB962C8B-B14F-4D97-AF65-F5344CB8AC3E}">
        <p14:creationId xmlns:p14="http://schemas.microsoft.com/office/powerpoint/2010/main" val="86031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1" descr="Woman on tablet ">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35000"/>
            <a:extLst>
              <a:ext uri="{28A0092B-C50C-407E-A947-70E740481C1C}">
                <a14:useLocalDpi xmlns:a14="http://schemas.microsoft.com/office/drawing/2010/main"/>
              </a:ext>
            </a:extLst>
          </a:blip>
          <a:srcRect l="4632" r="4632"/>
          <a:stretch/>
        </p:blipFill>
        <p:spPr>
          <a:xfrm>
            <a:off x="1134319" y="0"/>
            <a:ext cx="11057681" cy="6858000"/>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2935617" y="4836550"/>
            <a:ext cx="9062357" cy="1185625"/>
          </a:xfrm>
        </p:spPr>
        <p:txBody>
          <a:bodyPr>
            <a:normAutofit/>
          </a:bodyPr>
          <a:lstStyle/>
          <a:p>
            <a:r>
              <a:rPr lang="en-US" dirty="0"/>
              <a:t>NorthStar Online NA Group, SINCE MAY 10</a:t>
            </a:r>
            <a:r>
              <a:rPr lang="en-US" baseline="30000" dirty="0"/>
              <a:t>TH</a:t>
            </a:r>
            <a:r>
              <a:rPr lang="en-US" dirty="0"/>
              <a:t>, 2018</a:t>
            </a:r>
          </a:p>
          <a:p>
            <a:r>
              <a:rPr lang="en-US" dirty="0"/>
              <a:t>KENTUCKY SURVIVORS AREA, </a:t>
            </a:r>
            <a:r>
              <a:rPr lang="en-US" dirty="0">
                <a:hlinkClick r:id="rId3"/>
              </a:rPr>
              <a:t>https://kysurvivors.com</a:t>
            </a:r>
            <a:endParaRPr lang="en-US" dirty="0"/>
          </a:p>
          <a:p>
            <a:r>
              <a:rPr lang="en-US" dirty="0"/>
              <a:t>Bluegrass-Appalachian region, </a:t>
            </a:r>
            <a:r>
              <a:rPr lang="en-US" dirty="0">
                <a:hlinkClick r:id="rId4"/>
              </a:rPr>
              <a:t>https://barcna.com</a:t>
            </a:r>
            <a:r>
              <a:rPr lang="en-US" dirty="0"/>
              <a:t> </a:t>
            </a:r>
          </a:p>
          <a:p>
            <a:endParaRPr lang="en-US" dirty="0"/>
          </a:p>
          <a:p>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7764049" y="1942376"/>
            <a:ext cx="4179376" cy="2755244"/>
          </a:xfrm>
        </p:spPr>
        <p:txBody>
          <a:bodyPr>
            <a:normAutofit/>
          </a:bodyPr>
          <a:lstStyle/>
          <a:p>
            <a:r>
              <a:rPr lang="en-US" dirty="0"/>
              <a:t>Building  a Virtual Community</a:t>
            </a:r>
          </a:p>
        </p:txBody>
      </p:sp>
      <p:sp>
        <p:nvSpPr>
          <p:cNvPr id="2" name="TextBox 1">
            <a:extLst>
              <a:ext uri="{FF2B5EF4-FFF2-40B4-BE49-F238E27FC236}">
                <a16:creationId xmlns:a16="http://schemas.microsoft.com/office/drawing/2014/main" id="{81E03771-7234-408D-B46B-32F1F135917F}"/>
              </a:ext>
            </a:extLst>
          </p:cNvPr>
          <p:cNvSpPr txBox="1"/>
          <p:nvPr/>
        </p:nvSpPr>
        <p:spPr>
          <a:xfrm>
            <a:off x="8300621" y="6062787"/>
            <a:ext cx="4190260" cy="377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northstaronlinegroup@gmail.com</a:t>
            </a:r>
          </a:p>
        </p:txBody>
      </p:sp>
    </p:spTree>
    <p:extLst>
      <p:ext uri="{BB962C8B-B14F-4D97-AF65-F5344CB8AC3E}">
        <p14:creationId xmlns:p14="http://schemas.microsoft.com/office/powerpoint/2010/main" val="240896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52343" y="-14788"/>
            <a:ext cx="10684328" cy="961197"/>
          </a:xfrm>
        </p:spPr>
        <p:txBody>
          <a:bodyPr/>
          <a:lstStyle/>
          <a:p>
            <a:r>
              <a:rPr lang="en-US" sz="4400" dirty="0">
                <a:solidFill>
                  <a:schemeClr val="tx1"/>
                </a:solidFill>
              </a:rPr>
              <a:t>JUST  THE  FACTS:  </a:t>
            </a:r>
            <a:r>
              <a:rPr lang="en-US" sz="4400" dirty="0">
                <a:solidFill>
                  <a:schemeClr val="accent4">
                    <a:lumMod val="60000"/>
                    <a:lumOff val="40000"/>
                  </a:schemeClr>
                </a:solidFill>
              </a:rPr>
              <a:t>ZOOM  201-257-2764</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715494"/>
            <a:ext cx="10134371" cy="4849283"/>
          </a:xfrm>
        </p:spPr>
        <p:txBody>
          <a:bodyPr>
            <a:noAutofit/>
          </a:bodyPr>
          <a:lstStyle/>
          <a:p>
            <a:endParaRPr lang="en-US" sz="1100" dirty="0"/>
          </a:p>
          <a:p>
            <a:pPr marL="285750" indent="-285750">
              <a:buFont typeface="Arial" panose="020B0604020202020204" pitchFamily="34" charset="0"/>
              <a:buChar char="•"/>
            </a:pPr>
            <a:r>
              <a:rPr lang="en-US" sz="2400" dirty="0"/>
              <a:t>WE BEGAN MEETING IN MAY 2018 ON THE ZOOM PLATFORM AS AN AREA OUTREACH PROJECT</a:t>
            </a:r>
          </a:p>
          <a:p>
            <a:pPr marL="285750" indent="-285750">
              <a:buFont typeface="Arial" panose="020B0604020202020204" pitchFamily="34" charset="0"/>
              <a:buChar char="•"/>
            </a:pPr>
            <a:r>
              <a:rPr lang="en-US" sz="2400" dirty="0"/>
              <a:t>WE TRANSITIONED TO A VOTING HOMEGROUP IN OUR AREA ON JULY 14</a:t>
            </a:r>
            <a:r>
              <a:rPr lang="en-US" sz="2400" baseline="30000" dirty="0"/>
              <a:t>TH</a:t>
            </a:r>
            <a:r>
              <a:rPr lang="en-US" sz="2400" dirty="0"/>
              <a:t>, 2019  </a:t>
            </a:r>
          </a:p>
          <a:p>
            <a:pPr marL="285750" indent="-285750">
              <a:buFont typeface="Arial" panose="020B0604020202020204" pitchFamily="34" charset="0"/>
              <a:buChar char="•"/>
            </a:pPr>
            <a:r>
              <a:rPr lang="en-US" sz="2400" dirty="0"/>
              <a:t>WE OWN 2 “PRO ACCOUNTS” (1 WITH 500 CAPACITY FOR EVENTS)</a:t>
            </a:r>
          </a:p>
          <a:p>
            <a:pPr marL="285750" indent="-285750">
              <a:buFont typeface="Arial" panose="020B0604020202020204" pitchFamily="34" charset="0"/>
              <a:buChar char="•"/>
            </a:pPr>
            <a:r>
              <a:rPr lang="en-US" sz="2400" dirty="0"/>
              <a:t>WE MEET EVERYDAY 7:00-8:30PM EASTERN U.S. TIME (NEW YORK) </a:t>
            </a:r>
          </a:p>
          <a:p>
            <a:pPr marL="285750" indent="-285750">
              <a:buFont typeface="Arial" panose="020B0604020202020204" pitchFamily="34" charset="0"/>
              <a:buChar char="•"/>
            </a:pPr>
            <a:r>
              <a:rPr lang="en-US" sz="2400" dirty="0"/>
              <a:t>OUR DAILY ATTENDANCE IS 40-75 ATTENDEES (MOSTLY FROM USA)</a:t>
            </a:r>
          </a:p>
          <a:p>
            <a:pPr marL="285750" indent="-285750">
              <a:buFont typeface="Arial" panose="020B0604020202020204" pitchFamily="34" charset="0"/>
              <a:buChar char="•"/>
            </a:pPr>
            <a:r>
              <a:rPr lang="en-US" sz="2400" dirty="0"/>
              <a:t>WE CONSISTENTLY HAVE 4-7 OUTSIDE ORGANIZATIONS ATTENDING OUR MEETINGS THROUGH HYBRID TECHNOLOGY</a:t>
            </a:r>
          </a:p>
          <a:p>
            <a:pPr marL="285750" indent="-285750">
              <a:buFont typeface="Arial" panose="020B0604020202020204" pitchFamily="34" charset="0"/>
              <a:buChar char="•"/>
            </a:pPr>
            <a:r>
              <a:rPr lang="en-US" sz="2400" dirty="0"/>
              <a:t>OUR 7</a:t>
            </a:r>
            <a:r>
              <a:rPr lang="en-US" sz="2400" baseline="30000" dirty="0"/>
              <a:t>TH</a:t>
            </a:r>
            <a:r>
              <a:rPr lang="en-US" sz="2400" dirty="0"/>
              <a:t>  TRADITION PRUDENT RESERVE: $1,500-$1,800 (U.S.) FOR 3 MONTHS (PHONELINE COST FLUCTUATES)</a:t>
            </a:r>
          </a:p>
          <a:p>
            <a:pPr marL="285750" indent="-285750">
              <a:buFont typeface="Arial" panose="020B0604020202020204" pitchFamily="34" charset="0"/>
              <a:buChar char="•"/>
            </a:pPr>
            <a:r>
              <a:rPr lang="en-US" sz="2400" dirty="0"/>
              <a:t>WE HAVE 25-30 HOMEGROUP MEMBERS, EACH ONE SERVING  IN SOME CAPACITY (THE MAJORITY DURING OUR RECOVERY MEETINGS)</a:t>
            </a:r>
          </a:p>
        </p:txBody>
      </p:sp>
    </p:spTree>
    <p:extLst>
      <p:ext uri="{BB962C8B-B14F-4D97-AF65-F5344CB8AC3E}">
        <p14:creationId xmlns:p14="http://schemas.microsoft.com/office/powerpoint/2010/main" val="31879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76000"/>
          </a:schemeClr>
        </a:solidFill>
        <a:effectLst/>
      </p:bgPr>
    </p:bg>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BAAAA91E-AFB8-4E1A-838F-66C43AB986E0}"/>
              </a:ext>
            </a:extLst>
          </p:cNvPr>
          <p:cNvPicPr>
            <a:picLocks noChangeAspect="1"/>
          </p:cNvPicPr>
          <p:nvPr/>
        </p:nvPicPr>
        <p:blipFill rotWithShape="1">
          <a:blip r:embed="rId2"/>
          <a:srcRect b="8920"/>
          <a:stretch/>
        </p:blipFill>
        <p:spPr>
          <a:xfrm>
            <a:off x="6093055" y="10"/>
            <a:ext cx="6098946" cy="685799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noFill/>
        </p:spPr>
      </p:pic>
      <p:sp>
        <p:nvSpPr>
          <p:cNvPr id="17" name="Text Placeholder 2">
            <a:extLst>
              <a:ext uri="{FF2B5EF4-FFF2-40B4-BE49-F238E27FC236}">
                <a16:creationId xmlns:a16="http://schemas.microsoft.com/office/drawing/2014/main" id="{7E45E709-EC04-4963-82E1-180E33774617}"/>
              </a:ext>
            </a:extLst>
          </p:cNvPr>
          <p:cNvSpPr>
            <a:spLocks noGrp="1"/>
          </p:cNvSpPr>
          <p:nvPr>
            <p:ph type="body" idx="13"/>
          </p:nvPr>
        </p:nvSpPr>
        <p:spPr>
          <a:xfrm>
            <a:off x="1072308" y="5299235"/>
            <a:ext cx="4179375" cy="356462"/>
          </a:xfrm>
          <a:solidFill>
            <a:schemeClr val="bg1">
              <a:alpha val="80000"/>
            </a:schemeClr>
          </a:solidFill>
        </p:spPr>
        <p:txBody>
          <a:bodyPr/>
          <a:lstStyle/>
          <a:p>
            <a:pPr algn="ctr"/>
            <a:r>
              <a:rPr lang="en-US" dirty="0"/>
              <a:t>JULY 14</a:t>
            </a:r>
            <a:r>
              <a:rPr lang="en-US" baseline="30000" dirty="0"/>
              <a:t>TH</a:t>
            </a:r>
            <a:r>
              <a:rPr lang="en-US" dirty="0"/>
              <a:t>, 2019</a:t>
            </a:r>
          </a:p>
        </p:txBody>
      </p:sp>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524000" y="2715790"/>
            <a:ext cx="4179376" cy="2387600"/>
          </a:xfrm>
        </p:spPr>
        <p:txBody>
          <a:bodyPr anchor="b">
            <a:normAutofit/>
          </a:bodyPr>
          <a:lstStyle/>
          <a:p>
            <a:r>
              <a:rPr lang="en-US" sz="4100" dirty="0"/>
              <a:t>WE  BECAME  FULLY  </a:t>
            </a:r>
            <a:br>
              <a:rPr lang="en-US" sz="4100" dirty="0"/>
            </a:br>
            <a:r>
              <a:rPr lang="en-US" sz="4100" dirty="0"/>
              <a:t>SELF-SUPPORTING</a:t>
            </a:r>
          </a:p>
        </p:txBody>
      </p:sp>
      <p:pic>
        <p:nvPicPr>
          <p:cNvPr id="6" name="Picture 5" descr="Logo&#10;&#10;Description automatically generated">
            <a:extLst>
              <a:ext uri="{FF2B5EF4-FFF2-40B4-BE49-F238E27FC236}">
                <a16:creationId xmlns:a16="http://schemas.microsoft.com/office/drawing/2014/main" id="{740C1E11-C922-43CA-8E11-44AF453927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59442" y="138188"/>
            <a:ext cx="1430360" cy="1430360"/>
          </a:xfrm>
          <a:prstGeom prst="rect">
            <a:avLst/>
          </a:prstGeom>
        </p:spPr>
      </p:pic>
    </p:spTree>
    <p:extLst>
      <p:ext uri="{BB962C8B-B14F-4D97-AF65-F5344CB8AC3E}">
        <p14:creationId xmlns:p14="http://schemas.microsoft.com/office/powerpoint/2010/main" val="2496352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36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209158" y="3692647"/>
            <a:ext cx="10678561" cy="1002552"/>
          </a:xfrm>
        </p:spPr>
        <p:txBody>
          <a:bodyPr/>
          <a:lstStyle/>
          <a:p>
            <a:pPr algn="ctr"/>
            <a:r>
              <a:rPr lang="en-US" sz="6600" dirty="0">
                <a:solidFill>
                  <a:schemeClr val="tx1"/>
                </a:solidFill>
              </a:rPr>
              <a:t>Where  </a:t>
            </a:r>
            <a:r>
              <a:rPr lang="en-US" sz="6600" dirty="0" err="1">
                <a:solidFill>
                  <a:schemeClr val="tx1"/>
                </a:solidFill>
              </a:rPr>
              <a:t>dO</a:t>
            </a:r>
            <a:r>
              <a:rPr lang="en-US" sz="6600" dirty="0">
                <a:solidFill>
                  <a:schemeClr val="tx1"/>
                </a:solidFill>
              </a:rPr>
              <a:t>  we  Focus?</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flipV="1">
            <a:off x="1627322" y="6356349"/>
            <a:ext cx="10134371" cy="109765"/>
          </a:xfrm>
        </p:spPr>
        <p:txBody>
          <a:bodyPr>
            <a:normAutofit fontScale="25000" lnSpcReduction="20000"/>
          </a:bodyPr>
          <a:lstStyle/>
          <a:p>
            <a:pPr algn="ctr"/>
            <a:endParaRPr lang="en-US" dirty="0"/>
          </a:p>
        </p:txBody>
      </p:sp>
      <p:pic>
        <p:nvPicPr>
          <p:cNvPr id="4" name="Picture 3" descr="A picture containing shape&#10;&#10;Description automatically generated">
            <a:extLst>
              <a:ext uri="{FF2B5EF4-FFF2-40B4-BE49-F238E27FC236}">
                <a16:creationId xmlns:a16="http://schemas.microsoft.com/office/drawing/2014/main" id="{2D505559-F147-4D70-9292-56D69DE2BA7A}"/>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5209693" y="814500"/>
            <a:ext cx="1772611" cy="1772611"/>
          </a:xfrm>
          <a:prstGeom prst="rect">
            <a:avLst/>
          </a:prstGeom>
        </p:spPr>
      </p:pic>
    </p:spTree>
    <p:extLst>
      <p:ext uri="{BB962C8B-B14F-4D97-AF65-F5344CB8AC3E}">
        <p14:creationId xmlns:p14="http://schemas.microsoft.com/office/powerpoint/2010/main" val="62730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a:xfrm>
            <a:off x="1440891" y="466188"/>
            <a:ext cx="4416912" cy="1002552"/>
          </a:xfrm>
        </p:spPr>
        <p:txBody>
          <a:bodyPr/>
          <a:lstStyle/>
          <a:p>
            <a:pPr algn="ctr"/>
            <a:r>
              <a:rPr lang="en-US" dirty="0"/>
              <a:t>  </a:t>
            </a:r>
            <a:r>
              <a:rPr lang="en-US" u="sng" dirty="0"/>
              <a:t>BE  PUNCTUAL           </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3046860"/>
            <a:ext cx="4693727" cy="2747963"/>
          </a:xfrm>
        </p:spPr>
        <p:txBody>
          <a:bodyPr>
            <a:noAutofit/>
          </a:bodyPr>
          <a:lstStyle/>
          <a:p>
            <a:pPr marL="0" indent="0">
              <a:buNone/>
            </a:pPr>
            <a:r>
              <a:rPr lang="en-US" sz="1900" dirty="0"/>
              <a:t>THIS PROVIDES AN OPPORTUNITY FOR MEMBERS TO RESOLVE VIDEO AND AUDIO TECHNICAL ISSUES . IT ALSO ALLOWS TIME FOR INSTRUCTION OF ATTENDEES THAT ARE NEW TO THE MEETING PLATFORM (RAISE HAND, CHAT, ETC.). ASSIGNING READINGS AND OTHER TASKS BEFORE THE MEETING IS HELPFUL. AFTER THE MEETING WE ALLOW PEOPLE TO SHARE WHO WERE NOT ABLE TO SHARE DURING THE MEETING. THIS IS ALSO A TIME FOR SOCIALIZING. </a:t>
            </a:r>
          </a:p>
        </p:txBody>
      </p:sp>
      <p:sp>
        <p:nvSpPr>
          <p:cNvPr id="16" name="Content Placeholder 15">
            <a:extLst>
              <a:ext uri="{FF2B5EF4-FFF2-40B4-BE49-F238E27FC236}">
                <a16:creationId xmlns:a16="http://schemas.microsoft.com/office/drawing/2014/main" id="{61E23B57-A482-8F4B-9021-86FE326A6D10}"/>
              </a:ext>
            </a:extLst>
          </p:cNvPr>
          <p:cNvSpPr>
            <a:spLocks noGrp="1"/>
          </p:cNvSpPr>
          <p:nvPr>
            <p:ph sz="half" idx="2"/>
          </p:nvPr>
        </p:nvSpPr>
        <p:spPr>
          <a:xfrm>
            <a:off x="6735947" y="3046859"/>
            <a:ext cx="4693727" cy="3157959"/>
          </a:xfrm>
        </p:spPr>
        <p:txBody>
          <a:bodyPr>
            <a:normAutofit/>
          </a:bodyPr>
          <a:lstStyle/>
          <a:p>
            <a:pPr marL="0" indent="0">
              <a:buNone/>
            </a:pPr>
            <a:r>
              <a:rPr lang="en-US" dirty="0"/>
              <a:t> </a:t>
            </a:r>
            <a:r>
              <a:rPr lang="en-US" sz="1900" dirty="0"/>
              <a:t>A CONSISTENT ATMOSPHERE HELPS NEW ATTENDEES MAKE A DECISION IF THEY WOULD LIKE TO RETURN TO OUR MEETING. WE ASK OURSELVES QUESTIONS LIKE: ARE WE TREATING ATTENDEES EQUALLY WHILE COMMUNICATING? ARE WE SHARING THE TIME FAIRLY? ARE WE </a:t>
            </a:r>
            <a:r>
              <a:rPr lang="en-US" sz="1900" b="1" i="1" u="sng" dirty="0"/>
              <a:t>SHOWING AND TELLING </a:t>
            </a:r>
            <a:r>
              <a:rPr lang="en-US" sz="1900" dirty="0"/>
              <a:t>ALL OF OUR ATTENDEES THAT THEY ARE IMPORTANT TO US?</a:t>
            </a:r>
          </a:p>
        </p:txBody>
      </p:sp>
      <p:sp>
        <p:nvSpPr>
          <p:cNvPr id="17" name="Text Placeholder 16">
            <a:extLst>
              <a:ext uri="{FF2B5EF4-FFF2-40B4-BE49-F238E27FC236}">
                <a16:creationId xmlns:a16="http://schemas.microsoft.com/office/drawing/2014/main" id="{F0150DF7-4A8B-444C-8CA1-24A9B9191B80}"/>
              </a:ext>
            </a:extLst>
          </p:cNvPr>
          <p:cNvSpPr>
            <a:spLocks noGrp="1"/>
          </p:cNvSpPr>
          <p:nvPr>
            <p:ph type="body" idx="13"/>
          </p:nvPr>
        </p:nvSpPr>
        <p:spPr>
          <a:xfrm>
            <a:off x="1520790" y="1468740"/>
            <a:ext cx="4672156" cy="1247246"/>
          </a:xfrm>
        </p:spPr>
        <p:txBody>
          <a:bodyPr/>
          <a:lstStyle/>
          <a:p>
            <a:pPr lvl="0"/>
            <a:r>
              <a:rPr lang="en-US" u="sng" dirty="0"/>
              <a:t>GET THERE EARLY, </a:t>
            </a:r>
            <a:br>
              <a:rPr lang="en-US" u="sng" dirty="0"/>
            </a:br>
            <a:r>
              <a:rPr lang="en-US" u="sng" dirty="0"/>
              <a:t>STAY LATE</a:t>
            </a:r>
          </a:p>
        </p:txBody>
      </p:sp>
      <p:sp>
        <p:nvSpPr>
          <p:cNvPr id="7" name="Text Placeholder 6">
            <a:extLst>
              <a:ext uri="{FF2B5EF4-FFF2-40B4-BE49-F238E27FC236}">
                <a16:creationId xmlns:a16="http://schemas.microsoft.com/office/drawing/2014/main" id="{D9218E33-9E8A-D249-93A7-9EDFE3BEA503}"/>
              </a:ext>
            </a:extLst>
          </p:cNvPr>
          <p:cNvSpPr>
            <a:spLocks noGrp="1"/>
          </p:cNvSpPr>
          <p:nvPr>
            <p:ph type="body" sz="quarter" idx="3"/>
          </p:nvPr>
        </p:nvSpPr>
        <p:spPr>
          <a:xfrm>
            <a:off x="6735947" y="1477036"/>
            <a:ext cx="5105400" cy="1247245"/>
          </a:xfrm>
        </p:spPr>
        <p:txBody>
          <a:bodyPr>
            <a:normAutofit/>
          </a:bodyPr>
          <a:lstStyle/>
          <a:p>
            <a:pPr lvl="0"/>
            <a:r>
              <a:rPr lang="en-US" u="sng" dirty="0"/>
              <a:t>ESTABLISH CLEAR EXPECTATIONS</a:t>
            </a:r>
          </a:p>
        </p:txBody>
      </p:sp>
      <p:sp>
        <p:nvSpPr>
          <p:cNvPr id="2" name="TextBox 1">
            <a:extLst>
              <a:ext uri="{FF2B5EF4-FFF2-40B4-BE49-F238E27FC236}">
                <a16:creationId xmlns:a16="http://schemas.microsoft.com/office/drawing/2014/main" id="{6588C65B-A238-4F1E-B250-57F5FA813AC6}"/>
              </a:ext>
            </a:extLst>
          </p:cNvPr>
          <p:cNvSpPr txBox="1"/>
          <p:nvPr/>
        </p:nvSpPr>
        <p:spPr>
          <a:xfrm>
            <a:off x="6695265" y="683910"/>
            <a:ext cx="518676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sng" strike="noStrike" kern="1200" cap="none" spc="0" normalizeH="0" baseline="0" noProof="0" dirty="0">
                <a:ln>
                  <a:noFill/>
                </a:ln>
                <a:solidFill>
                  <a:srgbClr val="045FC4">
                    <a:lumMod val="75000"/>
                  </a:srgbClr>
                </a:solidFill>
                <a:effectLst/>
                <a:uLnTx/>
                <a:uFillTx/>
                <a:latin typeface="Sagona ExtraLight" panose="02020303050505020204" pitchFamily="18" charset="0"/>
                <a:ea typeface="+mn-ea"/>
                <a:cs typeface="+mn-cs"/>
              </a:rPr>
              <a:t>BE  CONSISTENT</a:t>
            </a:r>
          </a:p>
        </p:txBody>
      </p:sp>
    </p:spTree>
    <p:extLst>
      <p:ext uri="{BB962C8B-B14F-4D97-AF65-F5344CB8AC3E}">
        <p14:creationId xmlns:p14="http://schemas.microsoft.com/office/powerpoint/2010/main" val="410591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Two People sitting on couch">
            <a:extLst>
              <a:ext uri="{FF2B5EF4-FFF2-40B4-BE49-F238E27FC236}">
                <a16:creationId xmlns:a16="http://schemas.microsoft.com/office/drawing/2014/main" id="{318EF587-2197-CC4C-BC9D-6BB7C37E92FB}"/>
              </a:ext>
            </a:extLst>
          </p:cNvPr>
          <p:cNvPicPr>
            <a:picLocks noGrp="1" noChangeAspect="1"/>
          </p:cNvPicPr>
          <p:nvPr>
            <p:ph type="pic" sz="quarter" idx="10"/>
          </p:nvPr>
        </p:nvPicPr>
        <p:blipFill rotWithShape="1">
          <a:blip r:embed="rId2"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l="4579" r="4579"/>
          <a:stretch/>
        </p:blipFill>
        <p:spPr>
          <a:xfrm>
            <a:off x="1134320" y="0"/>
            <a:ext cx="11057680" cy="6858000"/>
          </a:xfrm>
        </p:spPr>
      </p:pic>
      <p:sp>
        <p:nvSpPr>
          <p:cNvPr id="3" name="Title 2" hidden="1">
            <a:extLst>
              <a:ext uri="{FF2B5EF4-FFF2-40B4-BE49-F238E27FC236}">
                <a16:creationId xmlns:a16="http://schemas.microsoft.com/office/drawing/2014/main" id="{FD439DD0-579B-4A38-94AC-4A7CC453CC47}"/>
              </a:ext>
            </a:extLst>
          </p:cNvPr>
          <p:cNvSpPr>
            <a:spLocks noGrp="1"/>
          </p:cNvSpPr>
          <p:nvPr>
            <p:ph type="title"/>
          </p:nvPr>
        </p:nvSpPr>
        <p:spPr/>
        <p:txBody>
          <a:bodyPr/>
          <a:lstStyle/>
          <a:p>
            <a:r>
              <a:rPr lang="en-US" dirty="0"/>
              <a:t>Slide title 29</a:t>
            </a:r>
          </a:p>
        </p:txBody>
      </p:sp>
      <p:sp>
        <p:nvSpPr>
          <p:cNvPr id="2" name="TextBox 1">
            <a:extLst>
              <a:ext uri="{FF2B5EF4-FFF2-40B4-BE49-F238E27FC236}">
                <a16:creationId xmlns:a16="http://schemas.microsoft.com/office/drawing/2014/main" id="{12F1E158-8EF5-47FE-A64C-CB17C6B27602}"/>
              </a:ext>
            </a:extLst>
          </p:cNvPr>
          <p:cNvSpPr txBox="1"/>
          <p:nvPr/>
        </p:nvSpPr>
        <p:spPr>
          <a:xfrm>
            <a:off x="1262744" y="517071"/>
            <a:ext cx="106897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agona ExtraLight" panose="02020303050505020204" pitchFamily="18" charset="0"/>
                <a:ea typeface="+mn-ea"/>
                <a:cs typeface="+mn-cs"/>
              </a:rPr>
              <a:t>PROVIDE  A  SAFE  MEETING  SPACE</a:t>
            </a:r>
          </a:p>
        </p:txBody>
      </p:sp>
      <p:sp>
        <p:nvSpPr>
          <p:cNvPr id="4" name="TextBox 3">
            <a:extLst>
              <a:ext uri="{FF2B5EF4-FFF2-40B4-BE49-F238E27FC236}">
                <a16:creationId xmlns:a16="http://schemas.microsoft.com/office/drawing/2014/main" id="{9EED05B8-7873-46C8-B6F3-C41E3C1969CA}"/>
              </a:ext>
            </a:extLst>
          </p:cNvPr>
          <p:cNvSpPr txBox="1"/>
          <p:nvPr/>
        </p:nvSpPr>
        <p:spPr>
          <a:xfrm>
            <a:off x="1197429" y="1638300"/>
            <a:ext cx="4718956"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MEMBERS ARE LIKELY TO RETURN WHEN THEY FEEL THAT THE HOSTS ARE DOING THEIR BEST TO CONTROL THE MEETING SPACE. CONTROLLING THE MUTE/UNMUTE, SCREENSHARE, CHAT, AND VIDEO FEED OPTIONS OF THE MEETING ARE ALL GOOD PRACTICES. WE ASK ATTENDEES TO ALERT THE HOST IF SOMEONE IS BEING DISRUPTIVE. </a:t>
            </a:r>
          </a:p>
        </p:txBody>
      </p:sp>
    </p:spTree>
    <p:extLst>
      <p:ext uri="{BB962C8B-B14F-4D97-AF65-F5344CB8AC3E}">
        <p14:creationId xmlns:p14="http://schemas.microsoft.com/office/powerpoint/2010/main" val="173407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7" descr="A group of people putting thier hands in a pile ">
            <a:extLst>
              <a:ext uri="{FF2B5EF4-FFF2-40B4-BE49-F238E27FC236}">
                <a16:creationId xmlns:a16="http://schemas.microsoft.com/office/drawing/2014/main" id="{F052F1AC-BE37-2941-839E-B43E10537AD8}"/>
              </a:ext>
            </a:extLst>
          </p:cNvPr>
          <p:cNvPicPr>
            <a:picLocks noGrp="1" noChangeAspect="1"/>
          </p:cNvPicPr>
          <p:nvPr>
            <p:ph type="pic" sz="quarter" idx="10"/>
          </p:nvPr>
        </p:nvPicPr>
        <p:blipFill>
          <a:blip r:embed="rId2" cstate="screen">
            <a:duotone>
              <a:prstClr val="black"/>
              <a:schemeClr val="accent3">
                <a:tint val="45000"/>
                <a:satMod val="400000"/>
              </a:schemeClr>
            </a:duotone>
            <a:alphaModFix amt="70000"/>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F671A034-1CDF-8B46-90C5-63321B0C91BE}"/>
              </a:ext>
            </a:extLst>
          </p:cNvPr>
          <p:cNvSpPr>
            <a:spLocks noGrp="1"/>
          </p:cNvSpPr>
          <p:nvPr>
            <p:ph idx="1"/>
          </p:nvPr>
        </p:nvSpPr>
        <p:spPr/>
        <p:txBody>
          <a:bodyPr>
            <a:noAutofit/>
          </a:bodyPr>
          <a:lstStyle/>
          <a:p>
            <a:pPr marL="0" indent="0">
              <a:buNone/>
            </a:pPr>
            <a:r>
              <a:rPr lang="en-US" sz="2000" dirty="0"/>
              <a:t>WE CREATE OPPORTUNITIES FOR ANYONE TO SERVE DURING OUR MEETINGS, REGARDLESS OF THEIR TECHNICAL SKILL LEVEL OR CLEAN TIME. THE DEVICE THAT THEY ATTEND THE MEETING WITH WILL DICTATE WHAT TECHNICAL RESPONSIBILITIES THEY ARE ABLE TO FULLFILL. DUTIES AT OUR MEETING INCLUDE HOST/CHAIRPERSON, CHAT, 12</a:t>
            </a:r>
            <a:r>
              <a:rPr lang="en-US" sz="2000" baseline="30000" dirty="0"/>
              <a:t>TH</a:t>
            </a:r>
            <a:r>
              <a:rPr lang="en-US" sz="2000" dirty="0"/>
              <a:t> STEP PHONE LIST SERVANT, TIMER (FOR EACH SHARE), AND VIDEO PATROL.</a:t>
            </a:r>
          </a:p>
        </p:txBody>
      </p:sp>
      <p:sp>
        <p:nvSpPr>
          <p:cNvPr id="21" name="Title 20">
            <a:extLst>
              <a:ext uri="{FF2B5EF4-FFF2-40B4-BE49-F238E27FC236}">
                <a16:creationId xmlns:a16="http://schemas.microsoft.com/office/drawing/2014/main" id="{B3E69B71-5849-7541-ADEA-D19838B3CF0C}"/>
              </a:ext>
            </a:extLst>
          </p:cNvPr>
          <p:cNvSpPr>
            <a:spLocks noGrp="1"/>
          </p:cNvSpPr>
          <p:nvPr>
            <p:ph type="ctrTitle"/>
          </p:nvPr>
        </p:nvSpPr>
        <p:spPr>
          <a:xfrm>
            <a:off x="1523999" y="339644"/>
            <a:ext cx="4517571" cy="2806512"/>
          </a:xfrm>
        </p:spPr>
        <p:txBody>
          <a:bodyPr>
            <a:normAutofit/>
          </a:bodyPr>
          <a:lstStyle/>
          <a:p>
            <a:r>
              <a:rPr lang="en-US" sz="4000" dirty="0"/>
              <a:t>PROVIDE OPPORTUNITIES</a:t>
            </a:r>
            <a:br>
              <a:rPr lang="en-US" sz="4000" dirty="0"/>
            </a:br>
            <a:r>
              <a:rPr lang="en-US" sz="4000" dirty="0"/>
              <a:t>TO  SERVE</a:t>
            </a:r>
          </a:p>
        </p:txBody>
      </p:sp>
    </p:spTree>
    <p:extLst>
      <p:ext uri="{BB962C8B-B14F-4D97-AF65-F5344CB8AC3E}">
        <p14:creationId xmlns:p14="http://schemas.microsoft.com/office/powerpoint/2010/main" val="600825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5ECE-2D45-764D-A434-EA4997A38F9E}"/>
              </a:ext>
            </a:extLst>
          </p:cNvPr>
          <p:cNvSpPr>
            <a:spLocks noGrp="1"/>
          </p:cNvSpPr>
          <p:nvPr>
            <p:ph type="ctrTitle"/>
          </p:nvPr>
        </p:nvSpPr>
        <p:spPr>
          <a:xfrm>
            <a:off x="1470415" y="892629"/>
            <a:ext cx="3639433" cy="1213739"/>
          </a:xfrm>
        </p:spPr>
        <p:txBody>
          <a:bodyPr/>
          <a:lstStyle/>
          <a:p>
            <a:r>
              <a:rPr lang="en-US" dirty="0"/>
              <a:t>WE  OFFER SPONSORSHIP</a:t>
            </a:r>
          </a:p>
        </p:txBody>
      </p:sp>
      <p:sp>
        <p:nvSpPr>
          <p:cNvPr id="3" name="Text Placeholder 2">
            <a:extLst>
              <a:ext uri="{FF2B5EF4-FFF2-40B4-BE49-F238E27FC236}">
                <a16:creationId xmlns:a16="http://schemas.microsoft.com/office/drawing/2014/main" id="{96018F6A-34AE-124E-868D-D500FE5002BF}"/>
              </a:ext>
            </a:extLst>
          </p:cNvPr>
          <p:cNvSpPr>
            <a:spLocks noGrp="1"/>
          </p:cNvSpPr>
          <p:nvPr>
            <p:ph type="body" sz="quarter" idx="14"/>
          </p:nvPr>
        </p:nvSpPr>
        <p:spPr>
          <a:xfrm>
            <a:off x="1470415" y="2411185"/>
            <a:ext cx="3289100" cy="4067303"/>
          </a:xfrm>
        </p:spPr>
        <p:txBody>
          <a:bodyPr>
            <a:normAutofit/>
          </a:bodyPr>
          <a:lstStyle/>
          <a:p>
            <a:r>
              <a:rPr lang="en-US" sz="2000" dirty="0"/>
              <a:t>OUR MEETING REGULARLY HAS THREE GENERATIONS (OR MORE) OF SPONSORSHIP IN ATTENDANCE. WE ANNOUNCE OUTLOUD AND IN THE CHAT THAT WE PROVIDE A LIST OF WILLING AND CAPABLE MEMBERS WHO WILL SPONSOR. WE ENCOURAGE ANYONE WITHOUT A SPONSOR TO STAY AFTER THE MEETING TO ASK QUESTIONS AND GET PHONE NUMBERS.  </a:t>
            </a:r>
          </a:p>
        </p:txBody>
      </p:sp>
      <p:pic>
        <p:nvPicPr>
          <p:cNvPr id="7" name="Picture Placeholder 6" descr="A group of people sitting at a table">
            <a:extLst>
              <a:ext uri="{FF2B5EF4-FFF2-40B4-BE49-F238E27FC236}">
                <a16:creationId xmlns:a16="http://schemas.microsoft.com/office/drawing/2014/main" id="{172E1B30-93CD-465A-917F-9412412588B6}"/>
              </a:ext>
            </a:extLst>
          </p:cNvPr>
          <p:cNvPicPr>
            <a:picLocks noGrp="1" noChangeAspect="1"/>
          </p:cNvPicPr>
          <p:nvPr>
            <p:ph type="pic" sz="quarter" idx="10"/>
          </p:nvPr>
        </p:nvPicPr>
        <p:blipFill>
          <a:blip r:embed="rId2">
            <a:duotone>
              <a:prstClr val="black"/>
              <a:schemeClr val="accent3">
                <a:tint val="45000"/>
                <a:satMod val="400000"/>
              </a:schemeClr>
            </a:duotone>
            <a:alphaModFix/>
          </a:blip>
          <a:srcRect l="16549" r="16549"/>
          <a:stretch>
            <a:fillRect/>
          </a:stretch>
        </p:blipFill>
        <p:spPr/>
      </p:pic>
    </p:spTree>
    <p:extLst>
      <p:ext uri="{BB962C8B-B14F-4D97-AF65-F5344CB8AC3E}">
        <p14:creationId xmlns:p14="http://schemas.microsoft.com/office/powerpoint/2010/main" val="341108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829755" y="114300"/>
            <a:ext cx="10532490" cy="3703578"/>
          </a:xfrm>
          <a:prstGeom prst="rect">
            <a:avLst/>
          </a:prstGeom>
          <a:noFill/>
        </p:spPr>
        <p:txBody>
          <a:bodyPr wrap="square" rtlCol="0">
            <a:spAutoFit/>
          </a:bodyPr>
          <a:lstStyle/>
          <a:p>
            <a:pPr algn="ctr"/>
            <a:r>
              <a:rPr lang="en-US" sz="6400" b="1" dirty="0">
                <a:solidFill>
                  <a:srgbClr val="00B0F0"/>
                </a:solidFill>
              </a:rPr>
              <a:t>Select a language</a:t>
            </a:r>
          </a:p>
          <a:p>
            <a:pPr>
              <a:spcBef>
                <a:spcPts val="1600"/>
              </a:spcBef>
            </a:pPr>
            <a:r>
              <a:rPr lang="en-US" sz="4800" b="1" dirty="0">
                <a:solidFill>
                  <a:schemeClr val="bg1"/>
                </a:solidFill>
              </a:rPr>
              <a:t>Select </a:t>
            </a:r>
            <a:r>
              <a:rPr lang="en-US" sz="4800" b="1" dirty="0">
                <a:solidFill>
                  <a:srgbClr val="92D050"/>
                </a:solidFill>
              </a:rPr>
              <a:t>English</a:t>
            </a:r>
            <a:r>
              <a:rPr lang="en-US" sz="4800" b="1" dirty="0">
                <a:solidFill>
                  <a:schemeClr val="bg1"/>
                </a:solidFill>
              </a:rPr>
              <a:t> or one of the translation channels:</a:t>
            </a:r>
          </a:p>
          <a:p>
            <a:pPr lvl="2">
              <a:spcBef>
                <a:spcPts val="1600"/>
              </a:spcBef>
            </a:pPr>
            <a:r>
              <a:rPr lang="en-US" sz="4800" b="1" dirty="0">
                <a:solidFill>
                  <a:srgbClr val="92D050"/>
                </a:solidFill>
              </a:rPr>
              <a:t>Portuguese    Russian     Spanish</a:t>
            </a:r>
          </a:p>
        </p:txBody>
      </p:sp>
      <p:pic>
        <p:nvPicPr>
          <p:cNvPr id="9" name="Picture 8">
            <a:extLst>
              <a:ext uri="{FF2B5EF4-FFF2-40B4-BE49-F238E27FC236}">
                <a16:creationId xmlns:a16="http://schemas.microsoft.com/office/drawing/2014/main" id="{2222891D-81CB-5749-8ACC-38EC2451A80B}"/>
              </a:ext>
            </a:extLst>
          </p:cNvPr>
          <p:cNvPicPr>
            <a:picLocks noChangeAspect="1"/>
          </p:cNvPicPr>
          <p:nvPr/>
        </p:nvPicPr>
        <p:blipFill>
          <a:blip r:embed="rId2"/>
          <a:stretch>
            <a:fillRect/>
          </a:stretch>
        </p:blipFill>
        <p:spPr>
          <a:xfrm>
            <a:off x="2260539" y="5228276"/>
            <a:ext cx="2389707" cy="1515424"/>
          </a:xfrm>
          <a:prstGeom prst="rect">
            <a:avLst/>
          </a:prstGeom>
          <a:ln w="12700">
            <a:solidFill>
              <a:srgbClr val="00B0F0"/>
            </a:solidFill>
          </a:ln>
        </p:spPr>
      </p:pic>
      <p:sp>
        <p:nvSpPr>
          <p:cNvPr id="13" name="Google Shape;54;p11">
            <a:extLst>
              <a:ext uri="{FF2B5EF4-FFF2-40B4-BE49-F238E27FC236}">
                <a16:creationId xmlns:a16="http://schemas.microsoft.com/office/drawing/2014/main" id="{7CBEF6DC-F80E-E346-9323-8E0CE409492A}"/>
              </a:ext>
            </a:extLst>
          </p:cNvPr>
          <p:cNvSpPr/>
          <p:nvPr/>
        </p:nvSpPr>
        <p:spPr>
          <a:xfrm>
            <a:off x="2746716" y="1215270"/>
            <a:ext cx="6698568" cy="137668"/>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4" name="TextBox 13">
            <a:extLst>
              <a:ext uri="{FF2B5EF4-FFF2-40B4-BE49-F238E27FC236}">
                <a16:creationId xmlns:a16="http://schemas.microsoft.com/office/drawing/2014/main" id="{382A1F7F-8389-0648-8D95-E4ED91E44A38}"/>
              </a:ext>
            </a:extLst>
          </p:cNvPr>
          <p:cNvSpPr txBox="1"/>
          <p:nvPr/>
        </p:nvSpPr>
        <p:spPr>
          <a:xfrm>
            <a:off x="330151" y="5246028"/>
            <a:ext cx="1918684" cy="1200329"/>
          </a:xfrm>
          <a:prstGeom prst="rect">
            <a:avLst/>
          </a:prstGeom>
          <a:noFill/>
        </p:spPr>
        <p:txBody>
          <a:bodyPr wrap="square" rtlCol="0">
            <a:spAutoFit/>
          </a:bodyPr>
          <a:lstStyle/>
          <a:p>
            <a:r>
              <a:rPr lang="en-US" sz="2400" b="1" dirty="0">
                <a:solidFill>
                  <a:schemeClr val="bg1"/>
                </a:solidFill>
              </a:rPr>
              <a:t>1. Find at bottom of screen</a:t>
            </a:r>
            <a:endParaRPr lang="en-US" sz="2400" dirty="0"/>
          </a:p>
        </p:txBody>
      </p:sp>
      <p:pic>
        <p:nvPicPr>
          <p:cNvPr id="16" name="Picture 15">
            <a:extLst>
              <a:ext uri="{FF2B5EF4-FFF2-40B4-BE49-F238E27FC236}">
                <a16:creationId xmlns:a16="http://schemas.microsoft.com/office/drawing/2014/main" id="{2DF899D3-55D1-D043-98DC-4BBD944C1603}"/>
              </a:ext>
            </a:extLst>
          </p:cNvPr>
          <p:cNvPicPr>
            <a:picLocks noChangeAspect="1"/>
          </p:cNvPicPr>
          <p:nvPr/>
        </p:nvPicPr>
        <p:blipFill>
          <a:blip r:embed="rId3"/>
          <a:stretch>
            <a:fillRect/>
          </a:stretch>
        </p:blipFill>
        <p:spPr>
          <a:xfrm>
            <a:off x="1415398" y="4499263"/>
            <a:ext cx="1690281" cy="635191"/>
          </a:xfrm>
          <a:prstGeom prst="rect">
            <a:avLst/>
          </a:prstGeom>
        </p:spPr>
      </p:pic>
      <p:sp>
        <p:nvSpPr>
          <p:cNvPr id="18" name="TextBox 17">
            <a:extLst>
              <a:ext uri="{FF2B5EF4-FFF2-40B4-BE49-F238E27FC236}">
                <a16:creationId xmlns:a16="http://schemas.microsoft.com/office/drawing/2014/main" id="{147119B9-A97E-BE44-A046-46ED49D33497}"/>
              </a:ext>
            </a:extLst>
          </p:cNvPr>
          <p:cNvSpPr txBox="1"/>
          <p:nvPr/>
        </p:nvSpPr>
        <p:spPr>
          <a:xfrm>
            <a:off x="5450364" y="5300450"/>
            <a:ext cx="2197910" cy="830997"/>
          </a:xfrm>
          <a:prstGeom prst="rect">
            <a:avLst/>
          </a:prstGeom>
          <a:noFill/>
        </p:spPr>
        <p:txBody>
          <a:bodyPr wrap="square" rtlCol="0">
            <a:spAutoFit/>
          </a:bodyPr>
          <a:lstStyle/>
          <a:p>
            <a:r>
              <a:rPr lang="en-US" sz="2400" b="1" dirty="0">
                <a:solidFill>
                  <a:schemeClr val="bg1"/>
                </a:solidFill>
              </a:rPr>
              <a:t>2. Choose a language</a:t>
            </a:r>
            <a:endParaRPr lang="en-US" sz="2400" dirty="0"/>
          </a:p>
        </p:txBody>
      </p:sp>
      <p:pic>
        <p:nvPicPr>
          <p:cNvPr id="19" name="Picture 18">
            <a:extLst>
              <a:ext uri="{FF2B5EF4-FFF2-40B4-BE49-F238E27FC236}">
                <a16:creationId xmlns:a16="http://schemas.microsoft.com/office/drawing/2014/main" id="{DF94294B-9BD0-5544-8209-94281319CE36}"/>
              </a:ext>
            </a:extLst>
          </p:cNvPr>
          <p:cNvPicPr>
            <a:picLocks noChangeAspect="1"/>
          </p:cNvPicPr>
          <p:nvPr/>
        </p:nvPicPr>
        <p:blipFill>
          <a:blip r:embed="rId3"/>
          <a:stretch>
            <a:fillRect/>
          </a:stretch>
        </p:blipFill>
        <p:spPr>
          <a:xfrm>
            <a:off x="6288915" y="4714886"/>
            <a:ext cx="1690281" cy="537816"/>
          </a:xfrm>
          <a:prstGeom prst="rect">
            <a:avLst/>
          </a:prstGeom>
        </p:spPr>
      </p:pic>
      <p:pic>
        <p:nvPicPr>
          <p:cNvPr id="3" name="Picture 2">
            <a:extLst>
              <a:ext uri="{FF2B5EF4-FFF2-40B4-BE49-F238E27FC236}">
                <a16:creationId xmlns:a16="http://schemas.microsoft.com/office/drawing/2014/main" id="{739DDF92-43AB-E54A-A627-5F344DA544B9}"/>
              </a:ext>
            </a:extLst>
          </p:cNvPr>
          <p:cNvPicPr>
            <a:picLocks noChangeAspect="1"/>
          </p:cNvPicPr>
          <p:nvPr/>
        </p:nvPicPr>
        <p:blipFill>
          <a:blip r:embed="rId4"/>
          <a:stretch>
            <a:fillRect/>
          </a:stretch>
        </p:blipFill>
        <p:spPr>
          <a:xfrm>
            <a:off x="8310118" y="3815937"/>
            <a:ext cx="3213399" cy="2927763"/>
          </a:xfrm>
          <a:prstGeom prst="rect">
            <a:avLst/>
          </a:prstGeom>
          <a:ln w="12700">
            <a:solidFill>
              <a:srgbClr val="00B0F0"/>
            </a:solidFill>
          </a:ln>
        </p:spPr>
      </p:pic>
    </p:spTree>
    <p:extLst>
      <p:ext uri="{BB962C8B-B14F-4D97-AF65-F5344CB8AC3E}">
        <p14:creationId xmlns:p14="http://schemas.microsoft.com/office/powerpoint/2010/main" val="427271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7" descr="Woman working at office late at night">
            <a:extLst>
              <a:ext uri="{FF2B5EF4-FFF2-40B4-BE49-F238E27FC236}">
                <a16:creationId xmlns:a16="http://schemas.microsoft.com/office/drawing/2014/main" id="{B7E68695-0DB5-1946-B945-66E677B1128F}"/>
              </a:ext>
            </a:extLst>
          </p:cNvPr>
          <p:cNvPicPr>
            <a:picLocks noGrp="1" noChangeAspect="1"/>
          </p:cNvPicPr>
          <p:nvPr>
            <p:ph type="pic" sz="quarter" idx="13"/>
          </p:nvPr>
        </p:nvPicPr>
        <p:blipFill rotWithShape="1">
          <a:blip r:embed="rId2" cstate="screen">
            <a:duotone>
              <a:prstClr val="black"/>
              <a:schemeClr val="accent3">
                <a:tint val="45000"/>
                <a:satMod val="400000"/>
              </a:schemeClr>
            </a:duotone>
            <a:alphaModFix amt="20000"/>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a:ext>
            </a:extLst>
          </a:blip>
          <a:srcRect l="4692" r="4692"/>
          <a:stretch/>
        </p:blipFill>
        <p:spPr>
          <a:xfrm>
            <a:off x="1134319" y="-2"/>
            <a:ext cx="11057681" cy="6858002"/>
          </a:xfrm>
        </p:spPr>
      </p:pic>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648660" y="339645"/>
            <a:ext cx="10173225" cy="1002552"/>
          </a:xfrm>
        </p:spPr>
        <p:txBody>
          <a:bodyPr/>
          <a:lstStyle/>
          <a:p>
            <a:r>
              <a:rPr lang="en-US" dirty="0"/>
              <a:t>JOIN  OUR  GROUP  CONSCIENCE</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45581" y="1861457"/>
            <a:ext cx="4890578" cy="2878363"/>
          </a:xfrm>
        </p:spPr>
        <p:txBody>
          <a:bodyPr>
            <a:noAutofit/>
          </a:bodyPr>
          <a:lstStyle/>
          <a:p>
            <a:r>
              <a:rPr lang="en-US" sz="2400" dirty="0"/>
              <a:t>WE ENCOURAGE ALL MEETING ATTENDEES TO JOIN OUR MONTHLY GROUP BUSINESS MEETING, EVEN IF THEY ALREADY HAVE A HOMEGROUP.  IF YOU ATTEND OUR MEETING REGULARLY, WE ARE INTERESTED IN YOUR OPINION. THIS IS WHERE NEW IDEAS ARE INTRODUCED, AND WHERE WE MAKE FINANCIAL DECISIONS REGARDING OUR 7</a:t>
            </a:r>
            <a:r>
              <a:rPr lang="en-US" sz="2400" baseline="30000" dirty="0"/>
              <a:t>TH</a:t>
            </a:r>
            <a:r>
              <a:rPr lang="en-US" sz="2400" dirty="0"/>
              <a:t> TRADITION DONATIONS.  </a:t>
            </a:r>
          </a:p>
        </p:txBody>
      </p:sp>
    </p:spTree>
    <p:extLst>
      <p:ext uri="{BB962C8B-B14F-4D97-AF65-F5344CB8AC3E}">
        <p14:creationId xmlns:p14="http://schemas.microsoft.com/office/powerpoint/2010/main" val="1403901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4407C16-D016-4315-9482-22663114FB48}"/>
              </a:ext>
            </a:extLst>
          </p:cNvPr>
          <p:cNvSpPr>
            <a:spLocks noGrp="1"/>
          </p:cNvSpPr>
          <p:nvPr>
            <p:ph type="pic" sz="quarter" idx="13"/>
          </p:nvPr>
        </p:nvSpPr>
        <p:spPr>
          <a:solidFill>
            <a:schemeClr val="accent4">
              <a:lumMod val="40000"/>
              <a:lumOff val="60000"/>
              <a:alpha val="30000"/>
            </a:schemeClr>
          </a:solidFill>
        </p:spPr>
      </p:sp>
      <p:sp>
        <p:nvSpPr>
          <p:cNvPr id="3" name="Title 2">
            <a:extLst>
              <a:ext uri="{FF2B5EF4-FFF2-40B4-BE49-F238E27FC236}">
                <a16:creationId xmlns:a16="http://schemas.microsoft.com/office/drawing/2014/main" id="{07AA0752-64F1-465D-A9FE-39FFCE06F16A}"/>
              </a:ext>
            </a:extLst>
          </p:cNvPr>
          <p:cNvSpPr>
            <a:spLocks noGrp="1"/>
          </p:cNvSpPr>
          <p:nvPr>
            <p:ph type="ctrTitle"/>
          </p:nvPr>
        </p:nvSpPr>
        <p:spPr/>
        <p:txBody>
          <a:bodyPr/>
          <a:lstStyle/>
          <a:p>
            <a:r>
              <a:rPr lang="en-US" dirty="0"/>
              <a:t>7</a:t>
            </a:r>
            <a:r>
              <a:rPr lang="en-US" baseline="30000" dirty="0"/>
              <a:t>TH</a:t>
            </a:r>
            <a:r>
              <a:rPr lang="en-US" dirty="0"/>
              <a:t> TRADITION</a:t>
            </a:r>
          </a:p>
        </p:txBody>
      </p:sp>
      <p:sp>
        <p:nvSpPr>
          <p:cNvPr id="4" name="Text Placeholder 3">
            <a:extLst>
              <a:ext uri="{FF2B5EF4-FFF2-40B4-BE49-F238E27FC236}">
                <a16:creationId xmlns:a16="http://schemas.microsoft.com/office/drawing/2014/main" id="{811FD768-79EF-4D09-90E8-542E0AAF3D24}"/>
              </a:ext>
            </a:extLst>
          </p:cNvPr>
          <p:cNvSpPr>
            <a:spLocks noGrp="1"/>
          </p:cNvSpPr>
          <p:nvPr>
            <p:ph type="body" sz="quarter" idx="14"/>
          </p:nvPr>
        </p:nvSpPr>
        <p:spPr>
          <a:xfrm>
            <a:off x="1670256" y="2008716"/>
            <a:ext cx="9985805" cy="4348017"/>
          </a:xfrm>
        </p:spPr>
        <p:txBody>
          <a:bodyPr>
            <a:noAutofit/>
          </a:bodyPr>
          <a:lstStyle/>
          <a:p>
            <a:r>
              <a:rPr lang="en-US" sz="2800" dirty="0"/>
              <a:t>WE ACCEPT MONETARY DONATIONS AT OUR MEETINGS VIA </a:t>
            </a:r>
            <a:r>
              <a:rPr lang="en-US" sz="2800" b="1" i="1" u="sng" dirty="0"/>
              <a:t>VENMO</a:t>
            </a:r>
            <a:r>
              <a:rPr lang="en-US" sz="2800" dirty="0"/>
              <a:t> AND </a:t>
            </a:r>
            <a:r>
              <a:rPr lang="en-US" sz="2800" b="1" i="1" u="sng" dirty="0"/>
              <a:t>CASHAPP</a:t>
            </a:r>
            <a:r>
              <a:rPr lang="en-US" sz="2800" dirty="0"/>
              <a:t>. WE USE SOME OF OUR DONATIONS TO PAY THE BILL FOR OUR MEETING ROOM ON ZOOM. WE FUND A NORTH AMERICAN VIRTUAL MEETING PHONELINE VIA </a:t>
            </a:r>
            <a:r>
              <a:rPr lang="en-US" sz="2800" b="1" i="1" u="sng" dirty="0"/>
              <a:t>YAP</a:t>
            </a:r>
            <a:r>
              <a:rPr lang="en-US" sz="2800" dirty="0"/>
              <a:t> AND </a:t>
            </a:r>
            <a:r>
              <a:rPr lang="en-US" sz="2800" b="1" i="1" u="sng" dirty="0"/>
              <a:t>BMLT</a:t>
            </a:r>
            <a:r>
              <a:rPr lang="en-US" sz="2800" dirty="0"/>
              <a:t> TECHNOLOGY. WE ALSO FUND PUBLIC SERVICE ANNOUNCEMENTS THAT LEAD THE PUBLIC TO NA WORLD SERVICES, VIRTUAL-NA.ORG, THE BLUEGRASS-APPALACHIAN REGION, AND THE KENTUCKY SURVIVORS AREA. WE ARE GRATEFUL TO SHARE RESPONSIBILITIES WITH ALL LEVELS OF OUR SERVICE STRUCTURE IN A TIME WHERE VOLUNTEERS AND SPECIAL WORKERS HAVE BEEN GREATLY AFFECTED BY THIS PANDEMIC. </a:t>
            </a:r>
          </a:p>
        </p:txBody>
      </p:sp>
    </p:spTree>
    <p:extLst>
      <p:ext uri="{BB962C8B-B14F-4D97-AF65-F5344CB8AC3E}">
        <p14:creationId xmlns:p14="http://schemas.microsoft.com/office/powerpoint/2010/main" val="773493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gs>
            <a:gs pos="0">
              <a:schemeClr val="bg1"/>
            </a:gs>
            <a:gs pos="42000">
              <a:schemeClr val="accent3">
                <a:lumMod val="20000"/>
                <a:lumOff val="80000"/>
              </a:schemeClr>
            </a:gs>
            <a:gs pos="2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186544" y="404960"/>
            <a:ext cx="10678561" cy="1002552"/>
          </a:xfrm>
        </p:spPr>
        <p:txBody>
          <a:bodyPr/>
          <a:lstStyle/>
          <a:p>
            <a:pPr algn="ctr"/>
            <a:r>
              <a:rPr lang="en-US" sz="4000" dirty="0"/>
              <a:t>MEETING  ATTENDANCE  VERIFICATION:</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rot="10800000" flipV="1">
            <a:off x="1502135" y="2465615"/>
            <a:ext cx="10134371" cy="3205843"/>
          </a:xfrm>
        </p:spPr>
        <p:txBody>
          <a:bodyPr>
            <a:normAutofit/>
          </a:bodyPr>
          <a:lstStyle/>
          <a:p>
            <a:pPr algn="ctr"/>
            <a:r>
              <a:rPr lang="en-US" sz="2800" dirty="0"/>
              <a:t>WE PROVIDE MEETING ATTENDANCE VERIFICATION THROUGH AN AUTOMATED EMAIL SYSTEM, WHICH IS MONITORED BY 2 TRUSTED SERVANTS. THIS PROVIDES AN OPPORTUNITY FOR MORE POTENTIAL MEMBERS TO ATTEND OUR MEETINGS. AS A RESULT, SOME MEMBERS NEEDING VERIFICATION HAVE JOINED OUR HOMEGROUP AND ARE PART OF OUR COMMUNITY TO THIS DAY.  </a:t>
            </a:r>
          </a:p>
        </p:txBody>
      </p:sp>
    </p:spTree>
    <p:extLst>
      <p:ext uri="{BB962C8B-B14F-4D97-AF65-F5344CB8AC3E}">
        <p14:creationId xmlns:p14="http://schemas.microsoft.com/office/powerpoint/2010/main" val="203608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4407C16-D016-4315-9482-22663114FB48}"/>
              </a:ext>
            </a:extLst>
          </p:cNvPr>
          <p:cNvSpPr>
            <a:spLocks noGrp="1"/>
          </p:cNvSpPr>
          <p:nvPr>
            <p:ph type="pic" sz="quarter" idx="13"/>
          </p:nvPr>
        </p:nvSpPr>
        <p:spPr/>
      </p:sp>
      <p:sp>
        <p:nvSpPr>
          <p:cNvPr id="3" name="Title 2">
            <a:extLst>
              <a:ext uri="{FF2B5EF4-FFF2-40B4-BE49-F238E27FC236}">
                <a16:creationId xmlns:a16="http://schemas.microsoft.com/office/drawing/2014/main" id="{07AA0752-64F1-465D-A9FE-39FFCE06F16A}"/>
              </a:ext>
            </a:extLst>
          </p:cNvPr>
          <p:cNvSpPr>
            <a:spLocks noGrp="1"/>
          </p:cNvSpPr>
          <p:nvPr>
            <p:ph type="ctrTitle"/>
          </p:nvPr>
        </p:nvSpPr>
        <p:spPr>
          <a:xfrm>
            <a:off x="1648661" y="339644"/>
            <a:ext cx="9927821" cy="1402737"/>
          </a:xfrm>
        </p:spPr>
        <p:txBody>
          <a:bodyPr/>
          <a:lstStyle/>
          <a:p>
            <a:pPr algn="ctr"/>
            <a:r>
              <a:rPr lang="en-US" sz="4800" dirty="0"/>
              <a:t>COMMUNICATING  THROUGH ANNOUNCEMENTS</a:t>
            </a:r>
            <a:endParaRPr lang="en-US" dirty="0"/>
          </a:p>
        </p:txBody>
      </p:sp>
      <p:sp>
        <p:nvSpPr>
          <p:cNvPr id="4" name="Text Placeholder 3">
            <a:extLst>
              <a:ext uri="{FF2B5EF4-FFF2-40B4-BE49-F238E27FC236}">
                <a16:creationId xmlns:a16="http://schemas.microsoft.com/office/drawing/2014/main" id="{811FD768-79EF-4D09-90E8-542E0AAF3D24}"/>
              </a:ext>
            </a:extLst>
          </p:cNvPr>
          <p:cNvSpPr>
            <a:spLocks noGrp="1"/>
          </p:cNvSpPr>
          <p:nvPr>
            <p:ph type="body" sz="quarter" idx="14"/>
          </p:nvPr>
        </p:nvSpPr>
        <p:spPr>
          <a:xfrm>
            <a:off x="1496982" y="1875551"/>
            <a:ext cx="10332354" cy="4849283"/>
          </a:xfrm>
        </p:spPr>
        <p:txBody>
          <a:bodyPr>
            <a:noAutofit/>
          </a:bodyPr>
          <a:lstStyle/>
          <a:p>
            <a:r>
              <a:rPr lang="en-US" sz="2400" dirty="0"/>
              <a:t>WE COMMUNICATE EVERY ASPECT OF OUR RECOVERY MEETING AND BUSINESS MEETING DURING OUR ANNOUNCEMENTS. WE SPEAK THEM OUT LOUD DURING EVERY MEETING AND PLACE THEM IN THE CHAT. </a:t>
            </a:r>
          </a:p>
          <a:p>
            <a:r>
              <a:rPr lang="en-US" sz="2400" b="1" i="1" u="sng" dirty="0"/>
              <a:t>TOPICS INCLUDE:</a:t>
            </a:r>
          </a:p>
          <a:p>
            <a:r>
              <a:rPr lang="en-US" sz="2400" dirty="0"/>
              <a:t>-    THE MEETING FORMAT / TOPIC              -   OUR 7</a:t>
            </a:r>
            <a:r>
              <a:rPr lang="en-US" sz="2400" baseline="30000" dirty="0"/>
              <a:t>TH</a:t>
            </a:r>
            <a:r>
              <a:rPr lang="en-US" sz="2400" dirty="0"/>
              <a:t> TRADITION OPTIONS </a:t>
            </a:r>
          </a:p>
          <a:p>
            <a:r>
              <a:rPr lang="en-US" sz="2400" dirty="0"/>
              <a:t>-    FREE LITERATURE AT NA.ORG                  -   MEETING ATTENDANCE VERIFICATION</a:t>
            </a:r>
          </a:p>
          <a:p>
            <a:pPr marL="342900" indent="-342900">
              <a:buFontTx/>
              <a:buChar char="-"/>
            </a:pPr>
            <a:r>
              <a:rPr lang="en-US" sz="2400" dirty="0"/>
              <a:t>OUR 12</a:t>
            </a:r>
            <a:r>
              <a:rPr lang="en-US" sz="2400" baseline="30000" dirty="0"/>
              <a:t>th</a:t>
            </a:r>
            <a:r>
              <a:rPr lang="en-US" sz="2400" dirty="0"/>
              <a:t> STEP PHONE LIST                      -   DATE OF BUSINESS MEETING                  </a:t>
            </a:r>
          </a:p>
          <a:p>
            <a:r>
              <a:rPr lang="en-US" sz="2400" dirty="0"/>
              <a:t>-    CAN WE CONNECT YOU TO YOUR           -   DO YOU NEED A SPONSOR?</a:t>
            </a:r>
          </a:p>
          <a:p>
            <a:r>
              <a:rPr lang="en-US" sz="2400" dirty="0"/>
              <a:t>     LOCAL NA COMMUNITY?</a:t>
            </a:r>
          </a:p>
          <a:p>
            <a:endParaRPr lang="en-US" sz="2400" dirty="0"/>
          </a:p>
        </p:txBody>
      </p:sp>
    </p:spTree>
    <p:extLst>
      <p:ext uri="{BB962C8B-B14F-4D97-AF65-F5344CB8AC3E}">
        <p14:creationId xmlns:p14="http://schemas.microsoft.com/office/powerpoint/2010/main" val="535495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352343" y="399495"/>
            <a:ext cx="10684328" cy="1207363"/>
          </a:xfrm>
        </p:spPr>
        <p:txBody>
          <a:bodyPr/>
          <a:lstStyle/>
          <a:p>
            <a:pPr algn="ctr"/>
            <a:r>
              <a:rPr lang="en-US" sz="4000" dirty="0"/>
              <a:t>ATTRACTING  EXPERIENCED  MEMBERS:</a:t>
            </a:r>
            <a:br>
              <a:rPr lang="en-US" sz="4000" dirty="0"/>
            </a:br>
            <a:r>
              <a:rPr lang="en-US" sz="4000" dirty="0"/>
              <a:t>OUR  PHILOSOPHY</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a:off x="1627322" y="1802168"/>
            <a:ext cx="10134371" cy="4341118"/>
          </a:xfrm>
        </p:spPr>
        <p:txBody>
          <a:bodyPr>
            <a:noAutofit/>
          </a:bodyPr>
          <a:lstStyle/>
          <a:p>
            <a:r>
              <a:rPr lang="en-US" sz="2400" dirty="0"/>
              <a:t>HAVING GUEST SPEAKERS ON A REGULAR BASIS HAS BEEN HELPFUL IN EXPOSING EXPERIENCED MEMBERS TO OUR COMMUNITY.  MANY HAVE COME TO SPEAK AND DECIDED TO RETURN. ALSO, ADAPTING OUR MEETING FORMAT TO INCLUDE A PIECE OF OUR GUEST’S LOCAL NA CULTURE HAS HELPED THEM TO MAKE A DECISION TO JOIN THE GROUP. SOME CHANGES THAT WE HAVE ADOPTED OVER TIME HAVE INCLUDED: NA TERMINOLOGY IN THE FORMAT, THE ORDER OF RECOVERY MEETING OPERATIONS, AND ADOPTING NEW “DECISION MAKING RULES OF ORDER” FOR A RAPIDLY CHANGING COMMUNITY. </a:t>
            </a:r>
          </a:p>
          <a:p>
            <a:r>
              <a:rPr lang="en-US" sz="2400" b="1" i="1" dirty="0"/>
              <a:t>WHEN WE WERE HONEST WITH OURSELVES THAT THE MAJORITY OF THESE PIECES ARE PERSONAL PREFERENCES INSTEAD OF SINGULAR TRUTHS, IT WAS EASIER TO ACCEPT CHANGE IN THE INTEREST OF BEING MORE WELCOMING AND INCLUSIVE. WE FOUND THAT HUMILITY AND A WILLINGNESS TO COMMUNICATE WERE THE MOST IMPORTANT TOOLS DURING THESE TRANSITIONS.</a:t>
            </a:r>
          </a:p>
        </p:txBody>
      </p:sp>
    </p:spTree>
    <p:extLst>
      <p:ext uri="{BB962C8B-B14F-4D97-AF65-F5344CB8AC3E}">
        <p14:creationId xmlns:p14="http://schemas.microsoft.com/office/powerpoint/2010/main" val="864612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a:xfrm>
            <a:off x="1186544" y="404960"/>
            <a:ext cx="10678561" cy="1002552"/>
          </a:xfrm>
        </p:spPr>
        <p:txBody>
          <a:bodyPr/>
          <a:lstStyle/>
          <a:p>
            <a:pPr algn="ctr"/>
            <a:r>
              <a:rPr lang="en-US" sz="4800" dirty="0"/>
              <a:t>EACH  MEMBER  IS  IMPORTANT:</a:t>
            </a:r>
          </a:p>
        </p:txBody>
      </p:sp>
      <p:sp>
        <p:nvSpPr>
          <p:cNvPr id="7" name="Text Placeholder 6">
            <a:extLst>
              <a:ext uri="{FF2B5EF4-FFF2-40B4-BE49-F238E27FC236}">
                <a16:creationId xmlns:a16="http://schemas.microsoft.com/office/drawing/2014/main" id="{54E9E228-B02C-3941-B458-23CB2D67B476}"/>
              </a:ext>
            </a:extLst>
          </p:cNvPr>
          <p:cNvSpPr>
            <a:spLocks noGrp="1"/>
          </p:cNvSpPr>
          <p:nvPr>
            <p:ph type="body" sz="quarter" idx="14"/>
          </p:nvPr>
        </p:nvSpPr>
        <p:spPr>
          <a:xfrm rot="10800000" flipV="1">
            <a:off x="1502135" y="2465615"/>
            <a:ext cx="10134371" cy="3205843"/>
          </a:xfrm>
        </p:spPr>
        <p:txBody>
          <a:bodyPr>
            <a:normAutofit/>
          </a:bodyPr>
          <a:lstStyle/>
          <a:p>
            <a:pPr algn="ctr"/>
            <a:r>
              <a:rPr lang="en-US" sz="2800" dirty="0"/>
              <a:t>WITH THE FOCUS ON MAKING INDIVIDUALS FEEL WELCOME, WE HAVE CONTINUED TO GROW.</a:t>
            </a:r>
          </a:p>
          <a:p>
            <a:endParaRPr lang="en-US" dirty="0"/>
          </a:p>
          <a:p>
            <a:endParaRPr lang="en-US" dirty="0"/>
          </a:p>
          <a:p>
            <a:endParaRPr lang="en-US" dirty="0"/>
          </a:p>
          <a:p>
            <a:pPr algn="ctr"/>
            <a:r>
              <a:rPr lang="en-US" sz="2800" i="1" u="sng" dirty="0">
                <a:solidFill>
                  <a:schemeClr val="accent4">
                    <a:lumMod val="75000"/>
                  </a:schemeClr>
                </a:solidFill>
              </a:rPr>
              <a:t>THANK YOU FOR ALLOWING US TO BE OF SERVICE TODAY.</a:t>
            </a:r>
          </a:p>
        </p:txBody>
      </p:sp>
    </p:spTree>
    <p:extLst>
      <p:ext uri="{BB962C8B-B14F-4D97-AF65-F5344CB8AC3E}">
        <p14:creationId xmlns:p14="http://schemas.microsoft.com/office/powerpoint/2010/main" val="419760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5620"/>
            <a:ext cx="10515600" cy="1325563"/>
          </a:xfrm>
        </p:spPr>
        <p:txBody>
          <a:bodyPr>
            <a:normAutofit/>
          </a:bodyPr>
          <a:lstStyle/>
          <a:p>
            <a:pPr algn="ctr"/>
            <a:r>
              <a:rPr lang="en-US" sz="5400" b="1" dirty="0"/>
              <a:t>Latin American Zonal Forum (LAZF)</a:t>
            </a:r>
          </a:p>
        </p:txBody>
      </p:sp>
      <p:sp>
        <p:nvSpPr>
          <p:cNvPr id="3" name="Content Placeholder 2"/>
          <p:cNvSpPr>
            <a:spLocks noGrp="1"/>
          </p:cNvSpPr>
          <p:nvPr>
            <p:ph idx="1"/>
          </p:nvPr>
        </p:nvSpPr>
        <p:spPr>
          <a:xfrm>
            <a:off x="838200" y="2506120"/>
            <a:ext cx="10515600" cy="2629406"/>
          </a:xfrm>
        </p:spPr>
        <p:txBody>
          <a:bodyPr>
            <a:normAutofit/>
          </a:bodyPr>
          <a:lstStyle/>
          <a:p>
            <a:pPr marL="0" indent="0" algn="ctr">
              <a:buNone/>
            </a:pPr>
            <a:r>
              <a:rPr lang="en-US" sz="8800" b="1" dirty="0"/>
              <a:t>Membership Survey on Virtual Meetings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336" y="5194349"/>
            <a:ext cx="3840480" cy="1097280"/>
          </a:xfrm>
          <a:prstGeom prst="rect">
            <a:avLst/>
          </a:prstGeom>
        </p:spPr>
      </p:pic>
    </p:spTree>
    <p:extLst>
      <p:ext uri="{BB962C8B-B14F-4D97-AF65-F5344CB8AC3E}">
        <p14:creationId xmlns:p14="http://schemas.microsoft.com/office/powerpoint/2010/main" val="9105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P7: </a:t>
            </a:r>
            <a:r>
              <a:rPr lang="en-US" dirty="0"/>
              <a:t>Is your home group closed due to the pandemic?</a:t>
            </a:r>
            <a:endParaRPr dirty="0"/>
          </a:p>
        </p:txBody>
      </p:sp>
      <p:sp>
        <p:nvSpPr>
          <p:cNvPr id="6" name="Rectangle 5">
            <a:extLst>
              <a:ext uri="{FF2B5EF4-FFF2-40B4-BE49-F238E27FC236}">
                <a16:creationId xmlns:a16="http://schemas.microsoft.com/office/drawing/2014/main" id="{6DF0C2A8-2FBB-46A5-9B15-1EC4A3D23A6E}"/>
              </a:ext>
            </a:extLst>
          </p:cNvPr>
          <p:cNvSpPr/>
          <p:nvPr/>
        </p:nvSpPr>
        <p:spPr>
          <a:xfrm>
            <a:off x="3856383" y="1789043"/>
            <a:ext cx="1630017" cy="1987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C17DEEF-7074-4966-B9BF-CA8E0FAEC461}"/>
              </a:ext>
            </a:extLst>
          </p:cNvPr>
          <p:cNvGrpSpPr/>
          <p:nvPr/>
        </p:nvGrpSpPr>
        <p:grpSpPr>
          <a:xfrm>
            <a:off x="1679346" y="1690688"/>
            <a:ext cx="8833307" cy="4758684"/>
            <a:chOff x="1679346" y="1690688"/>
            <a:chExt cx="8833307" cy="4758684"/>
          </a:xfrm>
        </p:grpSpPr>
        <p:pic>
          <p:nvPicPr>
            <p:cNvPr id="4" name="Picture 3" descr="chart5260252660.png"/>
            <p:cNvPicPr>
              <a:picLocks noChangeAspect="1"/>
            </p:cNvPicPr>
            <p:nvPr/>
          </p:nvPicPr>
          <p:blipFill>
            <a:blip r:embed="rId2"/>
            <a:stretch>
              <a:fillRect/>
            </a:stretch>
          </p:blipFill>
          <p:spPr>
            <a:xfrm>
              <a:off x="1679346" y="1690688"/>
              <a:ext cx="8833307" cy="4758684"/>
            </a:xfrm>
            <a:prstGeom prst="rect">
              <a:avLst/>
            </a:prstGeom>
          </p:spPr>
        </p:pic>
        <p:sp>
          <p:nvSpPr>
            <p:cNvPr id="5" name="TextBox 4">
              <a:extLst>
                <a:ext uri="{FF2B5EF4-FFF2-40B4-BE49-F238E27FC236}">
                  <a16:creationId xmlns:a16="http://schemas.microsoft.com/office/drawing/2014/main" id="{19F475D8-64FA-4102-969C-14FB0F7AE010}"/>
                </a:ext>
              </a:extLst>
            </p:cNvPr>
            <p:cNvSpPr txBox="1"/>
            <p:nvPr/>
          </p:nvSpPr>
          <p:spPr>
            <a:xfrm>
              <a:off x="7407965" y="5830957"/>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7" name="TextBox 6">
              <a:extLst>
                <a:ext uri="{FF2B5EF4-FFF2-40B4-BE49-F238E27FC236}">
                  <a16:creationId xmlns:a16="http://schemas.microsoft.com/office/drawing/2014/main" id="{00A2FA48-28CD-4A41-9126-F4929040443E}"/>
                </a:ext>
              </a:extLst>
            </p:cNvPr>
            <p:cNvSpPr txBox="1"/>
            <p:nvPr/>
          </p:nvSpPr>
          <p:spPr>
            <a:xfrm>
              <a:off x="3856383" y="1690688"/>
              <a:ext cx="163001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Other</a:t>
              </a:r>
            </a:p>
          </p:txBody>
        </p:sp>
      </p:grpSp>
    </p:spTree>
    <p:extLst>
      <p:ext uri="{BB962C8B-B14F-4D97-AF65-F5344CB8AC3E}">
        <p14:creationId xmlns:p14="http://schemas.microsoft.com/office/powerpoint/2010/main" val="2280084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P7: </a:t>
            </a:r>
            <a:r>
              <a:rPr lang="en-US" dirty="0"/>
              <a:t>Is your home group closed due to the pandemic?</a:t>
            </a:r>
            <a:endParaRPr dirty="0"/>
          </a:p>
        </p:txBody>
      </p:sp>
      <p:grpSp>
        <p:nvGrpSpPr>
          <p:cNvPr id="15" name="Group 14">
            <a:extLst>
              <a:ext uri="{FF2B5EF4-FFF2-40B4-BE49-F238E27FC236}">
                <a16:creationId xmlns:a16="http://schemas.microsoft.com/office/drawing/2014/main" id="{6B7B198F-E29F-46E3-B990-F96554CBD920}"/>
              </a:ext>
            </a:extLst>
          </p:cNvPr>
          <p:cNvGrpSpPr/>
          <p:nvPr/>
        </p:nvGrpSpPr>
        <p:grpSpPr>
          <a:xfrm>
            <a:off x="1066800" y="2525620"/>
            <a:ext cx="10287000" cy="2421467"/>
            <a:chOff x="1066800" y="2525620"/>
            <a:chExt cx="10287000" cy="2421467"/>
          </a:xfrm>
        </p:grpSpPr>
        <p:pic>
          <p:nvPicPr>
            <p:cNvPr id="4" name="Picture 3" descr="table5260252660.png"/>
            <p:cNvPicPr>
              <a:picLocks noChangeAspect="1"/>
            </p:cNvPicPr>
            <p:nvPr/>
          </p:nvPicPr>
          <p:blipFill>
            <a:blip r:embed="rId2"/>
            <a:stretch>
              <a:fillRect/>
            </a:stretch>
          </p:blipFill>
          <p:spPr>
            <a:xfrm>
              <a:off x="1066800" y="2525620"/>
              <a:ext cx="10058400" cy="2421467"/>
            </a:xfrm>
            <a:prstGeom prst="rect">
              <a:avLst/>
            </a:prstGeom>
          </p:spPr>
        </p:pic>
        <p:grpSp>
          <p:nvGrpSpPr>
            <p:cNvPr id="14" name="Group 13">
              <a:extLst>
                <a:ext uri="{FF2B5EF4-FFF2-40B4-BE49-F238E27FC236}">
                  <a16:creationId xmlns:a16="http://schemas.microsoft.com/office/drawing/2014/main" id="{84AA0659-7F87-46FB-98C7-7440E15BEE6D}"/>
                </a:ext>
              </a:extLst>
            </p:cNvPr>
            <p:cNvGrpSpPr/>
            <p:nvPr/>
          </p:nvGrpSpPr>
          <p:grpSpPr>
            <a:xfrm>
              <a:off x="1066800" y="2525620"/>
              <a:ext cx="10287000" cy="372325"/>
              <a:chOff x="1066800" y="2525620"/>
              <a:chExt cx="10287000" cy="372325"/>
            </a:xfrm>
          </p:grpSpPr>
          <p:sp>
            <p:nvSpPr>
              <p:cNvPr id="5" name="Rectangle 4">
                <a:extLst>
                  <a:ext uri="{FF2B5EF4-FFF2-40B4-BE49-F238E27FC236}">
                    <a16:creationId xmlns:a16="http://schemas.microsoft.com/office/drawing/2014/main" id="{9BF1A320-7ABC-4501-B727-C9FE2E943136}"/>
                  </a:ext>
                </a:extLst>
              </p:cNvPr>
              <p:cNvSpPr/>
              <p:nvPr/>
            </p:nvSpPr>
            <p:spPr>
              <a:xfrm>
                <a:off x="1066800" y="2525620"/>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C85FBD6-3B9C-469A-BF68-184F70723DE9}"/>
                  </a:ext>
                </a:extLst>
              </p:cNvPr>
              <p:cNvSpPr txBox="1"/>
              <p:nvPr/>
            </p:nvSpPr>
            <p:spPr>
              <a:xfrm>
                <a:off x="1181686" y="2525620"/>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7" name="TextBox 6">
                <a:extLst>
                  <a:ext uri="{FF2B5EF4-FFF2-40B4-BE49-F238E27FC236}">
                    <a16:creationId xmlns:a16="http://schemas.microsoft.com/office/drawing/2014/main" id="{7B324D2E-B5DF-4C4B-8F7D-8A8D327FCDFD}"/>
                  </a:ext>
                </a:extLst>
              </p:cNvPr>
              <p:cNvSpPr txBox="1"/>
              <p:nvPr/>
            </p:nvSpPr>
            <p:spPr>
              <a:xfrm>
                <a:off x="7849772" y="2528613"/>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6497B3CB-6C51-483F-B758-2B85CF7CF5AD}"/>
                  </a:ext>
                </a:extLst>
              </p:cNvPr>
              <p:cNvSpPr txBox="1"/>
              <p:nvPr/>
            </p:nvSpPr>
            <p:spPr>
              <a:xfrm>
                <a:off x="10134600" y="2525620"/>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grpSp>
      <p:sp>
        <p:nvSpPr>
          <p:cNvPr id="9" name="Rectangle 8">
            <a:extLst>
              <a:ext uri="{FF2B5EF4-FFF2-40B4-BE49-F238E27FC236}">
                <a16:creationId xmlns:a16="http://schemas.microsoft.com/office/drawing/2014/main" id="{C07D432C-B0B9-4661-8CD1-7F46300050CC}"/>
              </a:ext>
            </a:extLst>
          </p:cNvPr>
          <p:cNvSpPr/>
          <p:nvPr/>
        </p:nvSpPr>
        <p:spPr>
          <a:xfrm>
            <a:off x="1181686" y="3108960"/>
            <a:ext cx="365760" cy="320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5E0B5C6-226B-462B-BF72-AA79EFE3F95A}"/>
              </a:ext>
            </a:extLst>
          </p:cNvPr>
          <p:cNvSpPr/>
          <p:nvPr/>
        </p:nvSpPr>
        <p:spPr>
          <a:xfrm>
            <a:off x="1181685" y="4094844"/>
            <a:ext cx="1828801" cy="3723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CE568DB-FCD5-4AB1-A3FD-3E9B512DEBC7}"/>
              </a:ext>
            </a:extLst>
          </p:cNvPr>
          <p:cNvSpPr txBox="1"/>
          <p:nvPr/>
        </p:nvSpPr>
        <p:spPr>
          <a:xfrm>
            <a:off x="1181685" y="3108960"/>
            <a:ext cx="914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3" name="TextBox 12">
            <a:extLst>
              <a:ext uri="{FF2B5EF4-FFF2-40B4-BE49-F238E27FC236}">
                <a16:creationId xmlns:a16="http://schemas.microsoft.com/office/drawing/2014/main" id="{643FA7FC-D56F-485F-B0F4-3DD550440A6C}"/>
              </a:ext>
            </a:extLst>
          </p:cNvPr>
          <p:cNvSpPr txBox="1"/>
          <p:nvPr/>
        </p:nvSpPr>
        <p:spPr>
          <a:xfrm>
            <a:off x="1181685" y="4094844"/>
            <a:ext cx="1406769"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spTree>
    <p:extLst>
      <p:ext uri="{BB962C8B-B14F-4D97-AF65-F5344CB8AC3E}">
        <p14:creationId xmlns:p14="http://schemas.microsoft.com/office/powerpoint/2010/main" val="99737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P9: </a:t>
            </a:r>
            <a:r>
              <a:rPr lang="en-US" dirty="0"/>
              <a:t>Is your home group already functioning normally?</a:t>
            </a:r>
            <a:endParaRPr dirty="0"/>
          </a:p>
        </p:txBody>
      </p:sp>
      <p:grpSp>
        <p:nvGrpSpPr>
          <p:cNvPr id="7" name="Group 6">
            <a:extLst>
              <a:ext uri="{FF2B5EF4-FFF2-40B4-BE49-F238E27FC236}">
                <a16:creationId xmlns:a16="http://schemas.microsoft.com/office/drawing/2014/main" id="{C81CB4D3-D858-47C0-92C2-94CBCEFC84DB}"/>
              </a:ext>
            </a:extLst>
          </p:cNvPr>
          <p:cNvGrpSpPr/>
          <p:nvPr/>
        </p:nvGrpSpPr>
        <p:grpSpPr>
          <a:xfrm>
            <a:off x="1820022" y="2099316"/>
            <a:ext cx="8833307" cy="4758684"/>
            <a:chOff x="1820022" y="2099316"/>
            <a:chExt cx="8833307" cy="4758684"/>
          </a:xfrm>
        </p:grpSpPr>
        <p:pic>
          <p:nvPicPr>
            <p:cNvPr id="4" name="Picture 3" descr="chart5260270000.png"/>
            <p:cNvPicPr>
              <a:picLocks noChangeAspect="1"/>
            </p:cNvPicPr>
            <p:nvPr/>
          </p:nvPicPr>
          <p:blipFill>
            <a:blip r:embed="rId2"/>
            <a:stretch>
              <a:fillRect/>
            </a:stretch>
          </p:blipFill>
          <p:spPr>
            <a:xfrm>
              <a:off x="1820022" y="2099316"/>
              <a:ext cx="8833307" cy="4758684"/>
            </a:xfrm>
            <a:prstGeom prst="rect">
              <a:avLst/>
            </a:prstGeom>
          </p:spPr>
        </p:pic>
        <p:sp>
          <p:nvSpPr>
            <p:cNvPr id="6" name="TextBox 5">
              <a:extLst>
                <a:ext uri="{FF2B5EF4-FFF2-40B4-BE49-F238E27FC236}">
                  <a16:creationId xmlns:a16="http://schemas.microsoft.com/office/drawing/2014/main" id="{722B04B1-C113-4080-BFF5-54626FD85DBD}"/>
                </a:ext>
              </a:extLst>
            </p:cNvPr>
            <p:cNvSpPr txBox="1"/>
            <p:nvPr/>
          </p:nvSpPr>
          <p:spPr>
            <a:xfrm>
              <a:off x="8406771" y="2609455"/>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grpSp>
    </p:spTree>
    <p:extLst>
      <p:ext uri="{BB962C8B-B14F-4D97-AF65-F5344CB8AC3E}">
        <p14:creationId xmlns:p14="http://schemas.microsoft.com/office/powerpoint/2010/main" val="277689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8465C3-75E8-7743-BE0D-C771878A541C}"/>
              </a:ext>
            </a:extLst>
          </p:cNvPr>
          <p:cNvSpPr txBox="1"/>
          <p:nvPr/>
        </p:nvSpPr>
        <p:spPr>
          <a:xfrm>
            <a:off x="0" y="161901"/>
            <a:ext cx="12191999" cy="6750566"/>
          </a:xfrm>
          <a:prstGeom prst="rect">
            <a:avLst/>
          </a:prstGeom>
          <a:noFill/>
        </p:spPr>
        <p:txBody>
          <a:bodyPr wrap="square" rtlCol="0">
            <a:spAutoFit/>
          </a:bodyPr>
          <a:lstStyle/>
          <a:p>
            <a:pPr>
              <a:spcBef>
                <a:spcPts val="1600"/>
              </a:spcBef>
            </a:pPr>
            <a:r>
              <a:rPr lang="en-US" sz="3200" b="1" dirty="0">
                <a:solidFill>
                  <a:srgbClr val="00B0F0"/>
                </a:solidFill>
              </a:rPr>
              <a:t>Our relationship with a Higher Power	                 October 31</a:t>
            </a:r>
            <a:endParaRPr lang="en-US" sz="3200" b="1" dirty="0">
              <a:solidFill>
                <a:schemeClr val="bg1"/>
              </a:solidFill>
            </a:endParaRPr>
          </a:p>
          <a:p>
            <a:pPr>
              <a:spcBef>
                <a:spcPts val="1600"/>
              </a:spcBef>
            </a:pPr>
            <a:r>
              <a:rPr lang="en-US" sz="2300" b="1" dirty="0">
                <a:solidFill>
                  <a:schemeClr val="bg1"/>
                </a:solidFill>
              </a:rPr>
              <a:t>“Ongoing recovery is dependent on our relationship with a loving God who cares for us and will do for us what we find impossible to do for ourselves.” </a:t>
            </a:r>
            <a:r>
              <a:rPr lang="en-US" sz="2000" b="1" dirty="0">
                <a:solidFill>
                  <a:schemeClr val="bg1"/>
                </a:solidFill>
              </a:rPr>
              <a:t>Basic Text, p. 99</a:t>
            </a:r>
          </a:p>
          <a:p>
            <a:pPr>
              <a:spcBef>
                <a:spcPts val="1600"/>
              </a:spcBef>
            </a:pPr>
            <a:r>
              <a:rPr lang="en-US" sz="2000" b="1" dirty="0">
                <a:solidFill>
                  <a:schemeClr val="bg1"/>
                </a:solidFill>
              </a:rPr>
              <a:t>Working the Twelve Steps of Narcotics Anonymous gives us a fresh start in life and some guidance for living in the world. But the steps are more than a fresh start. When we do our best to work the steps, we develop a relationship with our personal Higher Power.</a:t>
            </a:r>
          </a:p>
          <a:p>
            <a:pPr>
              <a:spcBef>
                <a:spcPts val="1600"/>
              </a:spcBef>
            </a:pPr>
            <a:r>
              <a:rPr lang="en-US" sz="2000" b="1" dirty="0">
                <a:solidFill>
                  <a:schemeClr val="bg1"/>
                </a:solidFill>
              </a:rPr>
              <a:t>In the Third Step, we decide to allow a loving God to influence our lives. Much of the courage, trust, and willingness we need to continue through the succeeding steps comes from this decision. In the Seventh Step, we go even further by asking this Higher Power to change our lives. The Eleventh Step is a way for us to improve the relationship.</a:t>
            </a:r>
          </a:p>
          <a:p>
            <a:pPr>
              <a:spcBef>
                <a:spcPts val="1600"/>
              </a:spcBef>
            </a:pPr>
            <a:r>
              <a:rPr lang="en-US" sz="2000" b="1" dirty="0">
                <a:solidFill>
                  <a:schemeClr val="bg1"/>
                </a:solidFill>
              </a:rPr>
              <a:t>Recovery is a process of growth and change in which our lives are renewed. The Twelve Steps are the roadmap, the specific directions we take in order to continue in recovery. But the support we need to proceed with each step comes from our faith in a Higher Power, the belief that all will be well. Faith gives us courage to act. Each step we work is supported by our relationship with a loving God.</a:t>
            </a:r>
          </a:p>
          <a:p>
            <a:pPr>
              <a:spcBef>
                <a:spcPts val="1600"/>
              </a:spcBef>
            </a:pPr>
            <a:r>
              <a:rPr lang="en-US" sz="2400" b="1" dirty="0">
                <a:solidFill>
                  <a:srgbClr val="00B0F0"/>
                </a:solidFill>
              </a:rPr>
              <a:t>Just for today: </a:t>
            </a:r>
            <a:r>
              <a:rPr lang="en-US" sz="2400" b="1" dirty="0">
                <a:solidFill>
                  <a:schemeClr val="bg1"/>
                </a:solidFill>
              </a:rPr>
              <a:t>I will remember that the source of my courage and willingness is my relationship with my Higher Power.</a:t>
            </a:r>
          </a:p>
        </p:txBody>
      </p:sp>
    </p:spTree>
    <p:extLst>
      <p:ext uri="{BB962C8B-B14F-4D97-AF65-F5344CB8AC3E}">
        <p14:creationId xmlns:p14="http://schemas.microsoft.com/office/powerpoint/2010/main" val="195442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P9: </a:t>
            </a:r>
            <a:r>
              <a:rPr lang="en-US" dirty="0"/>
              <a:t>Is your home group already functioning normally?</a:t>
            </a:r>
            <a:r>
              <a:rPr dirty="0"/>
              <a:t>?</a:t>
            </a:r>
          </a:p>
        </p:txBody>
      </p:sp>
      <p:grpSp>
        <p:nvGrpSpPr>
          <p:cNvPr id="15" name="Group 14">
            <a:extLst>
              <a:ext uri="{FF2B5EF4-FFF2-40B4-BE49-F238E27FC236}">
                <a16:creationId xmlns:a16="http://schemas.microsoft.com/office/drawing/2014/main" id="{84DD317C-018B-4A5E-B18D-8483E9276419}"/>
              </a:ext>
            </a:extLst>
          </p:cNvPr>
          <p:cNvGrpSpPr/>
          <p:nvPr/>
        </p:nvGrpSpPr>
        <p:grpSpPr>
          <a:xfrm>
            <a:off x="1066800" y="2830619"/>
            <a:ext cx="10287000" cy="1896533"/>
            <a:chOff x="1066800" y="2830619"/>
            <a:chExt cx="10287000" cy="1896533"/>
          </a:xfrm>
        </p:grpSpPr>
        <p:pic>
          <p:nvPicPr>
            <p:cNvPr id="4" name="Picture 3" descr="table5260270000.png"/>
            <p:cNvPicPr>
              <a:picLocks noChangeAspect="1"/>
            </p:cNvPicPr>
            <p:nvPr/>
          </p:nvPicPr>
          <p:blipFill>
            <a:blip r:embed="rId2"/>
            <a:stretch>
              <a:fillRect/>
            </a:stretch>
          </p:blipFill>
          <p:spPr>
            <a:xfrm>
              <a:off x="1066800" y="2830619"/>
              <a:ext cx="10058400" cy="1896533"/>
            </a:xfrm>
            <a:prstGeom prst="rect">
              <a:avLst/>
            </a:prstGeom>
          </p:spPr>
        </p:pic>
        <p:sp>
          <p:nvSpPr>
            <p:cNvPr id="6" name="Rectangle 5">
              <a:extLst>
                <a:ext uri="{FF2B5EF4-FFF2-40B4-BE49-F238E27FC236}">
                  <a16:creationId xmlns:a16="http://schemas.microsoft.com/office/drawing/2014/main" id="{8483FAA0-6749-422A-9996-738EA0D270D8}"/>
                </a:ext>
              </a:extLst>
            </p:cNvPr>
            <p:cNvSpPr/>
            <p:nvPr/>
          </p:nvSpPr>
          <p:spPr>
            <a:xfrm>
              <a:off x="1066800" y="2830619"/>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8AECCD-2174-4BDA-981A-0FA923CC9D9A}"/>
                </a:ext>
              </a:extLst>
            </p:cNvPr>
            <p:cNvSpPr txBox="1"/>
            <p:nvPr/>
          </p:nvSpPr>
          <p:spPr>
            <a:xfrm>
              <a:off x="1181686" y="2830619"/>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10" name="TextBox 9">
              <a:extLst>
                <a:ext uri="{FF2B5EF4-FFF2-40B4-BE49-F238E27FC236}">
                  <a16:creationId xmlns:a16="http://schemas.microsoft.com/office/drawing/2014/main" id="{C8A1C95C-2B04-4A30-830C-C731CF2215DB}"/>
                </a:ext>
              </a:extLst>
            </p:cNvPr>
            <p:cNvSpPr txBox="1"/>
            <p:nvPr/>
          </p:nvSpPr>
          <p:spPr>
            <a:xfrm>
              <a:off x="7849772" y="2833612"/>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B4CFF247-6BDA-426B-A79B-45FBD9DE891F}"/>
                </a:ext>
              </a:extLst>
            </p:cNvPr>
            <p:cNvSpPr txBox="1"/>
            <p:nvPr/>
          </p:nvSpPr>
          <p:spPr>
            <a:xfrm>
              <a:off x="10134600" y="2830619"/>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
        <p:nvSpPr>
          <p:cNvPr id="14" name="TextBox 13">
            <a:extLst>
              <a:ext uri="{FF2B5EF4-FFF2-40B4-BE49-F238E27FC236}">
                <a16:creationId xmlns:a16="http://schemas.microsoft.com/office/drawing/2014/main" id="{19730680-5B83-4E89-9373-E63A86D6555A}"/>
              </a:ext>
            </a:extLst>
          </p:cNvPr>
          <p:cNvSpPr txBox="1"/>
          <p:nvPr/>
        </p:nvSpPr>
        <p:spPr>
          <a:xfrm>
            <a:off x="1181686" y="3407010"/>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143088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P13: </a:t>
            </a:r>
            <a:r>
              <a:rPr lang="en-US" dirty="0"/>
              <a:t>Does your home group continue to offer literature to its members? Selling?</a:t>
            </a:r>
            <a:endParaRPr dirty="0"/>
          </a:p>
        </p:txBody>
      </p:sp>
      <p:grpSp>
        <p:nvGrpSpPr>
          <p:cNvPr id="11" name="Group 10">
            <a:extLst>
              <a:ext uri="{FF2B5EF4-FFF2-40B4-BE49-F238E27FC236}">
                <a16:creationId xmlns:a16="http://schemas.microsoft.com/office/drawing/2014/main" id="{1C81A3DA-C72E-4D1D-8827-D24C7DACC05E}"/>
              </a:ext>
            </a:extLst>
          </p:cNvPr>
          <p:cNvGrpSpPr/>
          <p:nvPr/>
        </p:nvGrpSpPr>
        <p:grpSpPr>
          <a:xfrm>
            <a:off x="1679346" y="1734191"/>
            <a:ext cx="8833307" cy="4758684"/>
            <a:chOff x="1679346" y="1734191"/>
            <a:chExt cx="8833307" cy="4758684"/>
          </a:xfrm>
        </p:grpSpPr>
        <p:pic>
          <p:nvPicPr>
            <p:cNvPr id="4" name="Picture 3" descr="chart5260334690.png"/>
            <p:cNvPicPr>
              <a:picLocks noChangeAspect="1"/>
            </p:cNvPicPr>
            <p:nvPr/>
          </p:nvPicPr>
          <p:blipFill>
            <a:blip r:embed="rId2"/>
            <a:stretch>
              <a:fillRect/>
            </a:stretch>
          </p:blipFill>
          <p:spPr>
            <a:xfrm>
              <a:off x="1679346" y="1734191"/>
              <a:ext cx="8833307" cy="4758684"/>
            </a:xfrm>
            <a:prstGeom prst="rect">
              <a:avLst/>
            </a:prstGeom>
          </p:spPr>
        </p:pic>
        <p:sp>
          <p:nvSpPr>
            <p:cNvPr id="8" name="TextBox 7">
              <a:extLst>
                <a:ext uri="{FF2B5EF4-FFF2-40B4-BE49-F238E27FC236}">
                  <a16:creationId xmlns:a16="http://schemas.microsoft.com/office/drawing/2014/main" id="{4FDB98D7-7D0B-465F-AD80-3CACE7641A80}"/>
                </a:ext>
              </a:extLst>
            </p:cNvPr>
            <p:cNvSpPr txBox="1"/>
            <p:nvPr/>
          </p:nvSpPr>
          <p:spPr>
            <a:xfrm>
              <a:off x="3910818" y="1738056"/>
              <a:ext cx="17584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sp>
          <p:nvSpPr>
            <p:cNvPr id="10" name="TextBox 9">
              <a:extLst>
                <a:ext uri="{FF2B5EF4-FFF2-40B4-BE49-F238E27FC236}">
                  <a16:creationId xmlns:a16="http://schemas.microsoft.com/office/drawing/2014/main" id="{74EECEE0-AC5F-415E-8371-120AED7A9667}"/>
                </a:ext>
              </a:extLst>
            </p:cNvPr>
            <p:cNvSpPr txBox="1"/>
            <p:nvPr/>
          </p:nvSpPr>
          <p:spPr>
            <a:xfrm>
              <a:off x="8477110" y="4621135"/>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grpSp>
    </p:spTree>
    <p:extLst>
      <p:ext uri="{BB962C8B-B14F-4D97-AF65-F5344CB8AC3E}">
        <p14:creationId xmlns:p14="http://schemas.microsoft.com/office/powerpoint/2010/main" val="3308683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P13: </a:t>
            </a:r>
            <a:r>
              <a:rPr lang="en-US" dirty="0"/>
              <a:t>Does your home group continue to offer literature to its members? Selling?</a:t>
            </a:r>
            <a:endParaRPr dirty="0"/>
          </a:p>
        </p:txBody>
      </p:sp>
      <p:grpSp>
        <p:nvGrpSpPr>
          <p:cNvPr id="20" name="Group 19">
            <a:extLst>
              <a:ext uri="{FF2B5EF4-FFF2-40B4-BE49-F238E27FC236}">
                <a16:creationId xmlns:a16="http://schemas.microsoft.com/office/drawing/2014/main" id="{3A3F9C2F-9ED4-4F04-AEB5-1E3B262BAF30}"/>
              </a:ext>
            </a:extLst>
          </p:cNvPr>
          <p:cNvGrpSpPr/>
          <p:nvPr/>
        </p:nvGrpSpPr>
        <p:grpSpPr>
          <a:xfrm>
            <a:off x="1066800" y="2568152"/>
            <a:ext cx="10287000" cy="2421467"/>
            <a:chOff x="1066800" y="2568152"/>
            <a:chExt cx="10287000" cy="2421467"/>
          </a:xfrm>
        </p:grpSpPr>
        <p:pic>
          <p:nvPicPr>
            <p:cNvPr id="4" name="Picture 3" descr="table5260334690.png"/>
            <p:cNvPicPr>
              <a:picLocks noChangeAspect="1"/>
            </p:cNvPicPr>
            <p:nvPr/>
          </p:nvPicPr>
          <p:blipFill>
            <a:blip r:embed="rId2"/>
            <a:stretch>
              <a:fillRect/>
            </a:stretch>
          </p:blipFill>
          <p:spPr>
            <a:xfrm>
              <a:off x="1066800" y="2568152"/>
              <a:ext cx="10058400" cy="2421467"/>
            </a:xfrm>
            <a:prstGeom prst="rect">
              <a:avLst/>
            </a:prstGeom>
          </p:spPr>
        </p:pic>
        <p:grpSp>
          <p:nvGrpSpPr>
            <p:cNvPr id="19" name="Group 18">
              <a:extLst>
                <a:ext uri="{FF2B5EF4-FFF2-40B4-BE49-F238E27FC236}">
                  <a16:creationId xmlns:a16="http://schemas.microsoft.com/office/drawing/2014/main" id="{2A68F4D5-E600-48A2-938D-F09A6178B66F}"/>
                </a:ext>
              </a:extLst>
            </p:cNvPr>
            <p:cNvGrpSpPr/>
            <p:nvPr/>
          </p:nvGrpSpPr>
          <p:grpSpPr>
            <a:xfrm>
              <a:off x="1066800" y="2568152"/>
              <a:ext cx="10287000" cy="372325"/>
              <a:chOff x="1066800" y="2568152"/>
              <a:chExt cx="10287000" cy="372325"/>
            </a:xfrm>
          </p:grpSpPr>
          <p:sp>
            <p:nvSpPr>
              <p:cNvPr id="6" name="Rectangle 5">
                <a:extLst>
                  <a:ext uri="{FF2B5EF4-FFF2-40B4-BE49-F238E27FC236}">
                    <a16:creationId xmlns:a16="http://schemas.microsoft.com/office/drawing/2014/main" id="{BA0A3D02-4088-44FC-9D61-E9A36766047E}"/>
                  </a:ext>
                </a:extLst>
              </p:cNvPr>
              <p:cNvSpPr/>
              <p:nvPr/>
            </p:nvSpPr>
            <p:spPr>
              <a:xfrm>
                <a:off x="1066800" y="2568152"/>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D378878-30B8-4924-B99C-1AC72B4DACD1}"/>
                  </a:ext>
                </a:extLst>
              </p:cNvPr>
              <p:cNvSpPr txBox="1"/>
              <p:nvPr/>
            </p:nvSpPr>
            <p:spPr>
              <a:xfrm>
                <a:off x="1181686" y="2568152"/>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10" name="TextBox 9">
                <a:extLst>
                  <a:ext uri="{FF2B5EF4-FFF2-40B4-BE49-F238E27FC236}">
                    <a16:creationId xmlns:a16="http://schemas.microsoft.com/office/drawing/2014/main" id="{913B3980-AB1F-44F4-9FA4-1B881977AC85}"/>
                  </a:ext>
                </a:extLst>
              </p:cNvPr>
              <p:cNvSpPr txBox="1"/>
              <p:nvPr/>
            </p:nvSpPr>
            <p:spPr>
              <a:xfrm>
                <a:off x="7849772" y="2571145"/>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A53BAE79-7688-4155-B8FE-ED1160159706}"/>
                  </a:ext>
                </a:extLst>
              </p:cNvPr>
              <p:cNvSpPr txBox="1"/>
              <p:nvPr/>
            </p:nvSpPr>
            <p:spPr>
              <a:xfrm>
                <a:off x="10134600" y="2568152"/>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
          <p:nvSpPr>
            <p:cNvPr id="16" name="TextBox 15">
              <a:extLst>
                <a:ext uri="{FF2B5EF4-FFF2-40B4-BE49-F238E27FC236}">
                  <a16:creationId xmlns:a16="http://schemas.microsoft.com/office/drawing/2014/main" id="{9886A367-2043-49F3-A2A6-D4ADD5E6FEF2}"/>
                </a:ext>
              </a:extLst>
            </p:cNvPr>
            <p:cNvSpPr txBox="1"/>
            <p:nvPr/>
          </p:nvSpPr>
          <p:spPr>
            <a:xfrm>
              <a:off x="1181686" y="3059668"/>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8" name="TextBox 17">
              <a:extLst>
                <a:ext uri="{FF2B5EF4-FFF2-40B4-BE49-F238E27FC236}">
                  <a16:creationId xmlns:a16="http://schemas.microsoft.com/office/drawing/2014/main" id="{2569AFEF-379B-4335-9F77-7A0F5DD92B6C}"/>
                </a:ext>
              </a:extLst>
            </p:cNvPr>
            <p:cNvSpPr txBox="1"/>
            <p:nvPr/>
          </p:nvSpPr>
          <p:spPr>
            <a:xfrm>
              <a:off x="1181686" y="4120301"/>
              <a:ext cx="1885071" cy="372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grpSp>
    </p:spTree>
    <p:extLst>
      <p:ext uri="{BB962C8B-B14F-4D97-AF65-F5344CB8AC3E}">
        <p14:creationId xmlns:p14="http://schemas.microsoft.com/office/powerpoint/2010/main" val="343747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P15: </a:t>
            </a:r>
            <a:r>
              <a:rPr lang="en-US" dirty="0"/>
              <a:t>Is your home group contributing financially to the service structure?</a:t>
            </a:r>
            <a:endParaRPr dirty="0"/>
          </a:p>
        </p:txBody>
      </p:sp>
      <p:grpSp>
        <p:nvGrpSpPr>
          <p:cNvPr id="11" name="Group 10">
            <a:extLst>
              <a:ext uri="{FF2B5EF4-FFF2-40B4-BE49-F238E27FC236}">
                <a16:creationId xmlns:a16="http://schemas.microsoft.com/office/drawing/2014/main" id="{43F0C7C7-9763-48CD-8040-263952D6F099}"/>
              </a:ext>
            </a:extLst>
          </p:cNvPr>
          <p:cNvGrpSpPr/>
          <p:nvPr/>
        </p:nvGrpSpPr>
        <p:grpSpPr>
          <a:xfrm>
            <a:off x="1066800" y="2259542"/>
            <a:ext cx="10058401" cy="4233333"/>
            <a:chOff x="1066800" y="2259542"/>
            <a:chExt cx="10058401" cy="4233333"/>
          </a:xfrm>
        </p:grpSpPr>
        <p:pic>
          <p:nvPicPr>
            <p:cNvPr id="4" name="Picture 3" descr="chart5260344370.png"/>
            <p:cNvPicPr>
              <a:picLocks noChangeAspect="1"/>
            </p:cNvPicPr>
            <p:nvPr/>
          </p:nvPicPr>
          <p:blipFill>
            <a:blip r:embed="rId2"/>
            <a:stretch>
              <a:fillRect/>
            </a:stretch>
          </p:blipFill>
          <p:spPr>
            <a:xfrm>
              <a:off x="1066800" y="2259542"/>
              <a:ext cx="10058400" cy="4233333"/>
            </a:xfrm>
            <a:prstGeom prst="rect">
              <a:avLst/>
            </a:prstGeom>
          </p:spPr>
        </p:pic>
        <p:sp>
          <p:nvSpPr>
            <p:cNvPr id="8" name="TextBox 7">
              <a:extLst>
                <a:ext uri="{FF2B5EF4-FFF2-40B4-BE49-F238E27FC236}">
                  <a16:creationId xmlns:a16="http://schemas.microsoft.com/office/drawing/2014/main" id="{E73B595C-BB83-4765-AC9D-894379EAC622}"/>
                </a:ext>
              </a:extLst>
            </p:cNvPr>
            <p:cNvSpPr txBox="1"/>
            <p:nvPr/>
          </p:nvSpPr>
          <p:spPr>
            <a:xfrm>
              <a:off x="3722229" y="6123543"/>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0" name="TextBox 9">
              <a:extLst>
                <a:ext uri="{FF2B5EF4-FFF2-40B4-BE49-F238E27FC236}">
                  <a16:creationId xmlns:a16="http://schemas.microsoft.com/office/drawing/2014/main" id="{684768EC-9169-402A-809E-A7CE0C8E721D}"/>
                </a:ext>
              </a:extLst>
            </p:cNvPr>
            <p:cNvSpPr txBox="1"/>
            <p:nvPr/>
          </p:nvSpPr>
          <p:spPr>
            <a:xfrm>
              <a:off x="8848579" y="6059087"/>
              <a:ext cx="22766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Other</a:t>
              </a:r>
            </a:p>
          </p:txBody>
        </p:sp>
      </p:grpSp>
    </p:spTree>
    <p:extLst>
      <p:ext uri="{BB962C8B-B14F-4D97-AF65-F5344CB8AC3E}">
        <p14:creationId xmlns:p14="http://schemas.microsoft.com/office/powerpoint/2010/main" val="4116322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P15: </a:t>
            </a:r>
            <a:r>
              <a:rPr lang="en-US" dirty="0"/>
              <a:t>Is your home group contributing financially to the service structure?</a:t>
            </a:r>
            <a:endParaRPr dirty="0"/>
          </a:p>
        </p:txBody>
      </p:sp>
      <p:grpSp>
        <p:nvGrpSpPr>
          <p:cNvPr id="16" name="Group 15">
            <a:extLst>
              <a:ext uri="{FF2B5EF4-FFF2-40B4-BE49-F238E27FC236}">
                <a16:creationId xmlns:a16="http://schemas.microsoft.com/office/drawing/2014/main" id="{77CD7B14-9799-40FD-8233-6F36EB5A7E2E}"/>
              </a:ext>
            </a:extLst>
          </p:cNvPr>
          <p:cNvGrpSpPr/>
          <p:nvPr/>
        </p:nvGrpSpPr>
        <p:grpSpPr>
          <a:xfrm>
            <a:off x="1066800" y="2568152"/>
            <a:ext cx="10287000" cy="2421467"/>
            <a:chOff x="1066800" y="2568152"/>
            <a:chExt cx="10287000" cy="2421467"/>
          </a:xfrm>
        </p:grpSpPr>
        <p:pic>
          <p:nvPicPr>
            <p:cNvPr id="4" name="Picture 3" descr="table5260344370.png"/>
            <p:cNvPicPr>
              <a:picLocks noChangeAspect="1"/>
            </p:cNvPicPr>
            <p:nvPr/>
          </p:nvPicPr>
          <p:blipFill>
            <a:blip r:embed="rId2"/>
            <a:stretch>
              <a:fillRect/>
            </a:stretch>
          </p:blipFill>
          <p:spPr>
            <a:xfrm>
              <a:off x="1066800" y="2568152"/>
              <a:ext cx="10058400" cy="2421467"/>
            </a:xfrm>
            <a:prstGeom prst="rect">
              <a:avLst/>
            </a:prstGeom>
          </p:spPr>
        </p:pic>
        <p:grpSp>
          <p:nvGrpSpPr>
            <p:cNvPr id="5" name="Group 4">
              <a:extLst>
                <a:ext uri="{FF2B5EF4-FFF2-40B4-BE49-F238E27FC236}">
                  <a16:creationId xmlns:a16="http://schemas.microsoft.com/office/drawing/2014/main" id="{32B596DC-96CC-45DE-AEC4-C83FF9DDBFB6}"/>
                </a:ext>
              </a:extLst>
            </p:cNvPr>
            <p:cNvGrpSpPr/>
            <p:nvPr/>
          </p:nvGrpSpPr>
          <p:grpSpPr>
            <a:xfrm>
              <a:off x="1066800" y="2568152"/>
              <a:ext cx="10287000" cy="372325"/>
              <a:chOff x="1066800" y="2568152"/>
              <a:chExt cx="10287000" cy="372325"/>
            </a:xfrm>
          </p:grpSpPr>
          <p:sp>
            <p:nvSpPr>
              <p:cNvPr id="6" name="Rectangle 5">
                <a:extLst>
                  <a:ext uri="{FF2B5EF4-FFF2-40B4-BE49-F238E27FC236}">
                    <a16:creationId xmlns:a16="http://schemas.microsoft.com/office/drawing/2014/main" id="{39F85651-AAD4-4D1E-AD9A-B52817E4693C}"/>
                  </a:ext>
                </a:extLst>
              </p:cNvPr>
              <p:cNvSpPr/>
              <p:nvPr/>
            </p:nvSpPr>
            <p:spPr>
              <a:xfrm>
                <a:off x="1066800" y="2568152"/>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1FC306C-E42A-40D8-BAD7-69ECC7CEE70D}"/>
                  </a:ext>
                </a:extLst>
              </p:cNvPr>
              <p:cNvSpPr txBox="1"/>
              <p:nvPr/>
            </p:nvSpPr>
            <p:spPr>
              <a:xfrm>
                <a:off x="1181686" y="2568152"/>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8" name="TextBox 7">
                <a:extLst>
                  <a:ext uri="{FF2B5EF4-FFF2-40B4-BE49-F238E27FC236}">
                    <a16:creationId xmlns:a16="http://schemas.microsoft.com/office/drawing/2014/main" id="{CC3EA288-12DC-45F4-9842-FC614EA317DF}"/>
                  </a:ext>
                </a:extLst>
              </p:cNvPr>
              <p:cNvSpPr txBox="1"/>
              <p:nvPr/>
            </p:nvSpPr>
            <p:spPr>
              <a:xfrm>
                <a:off x="7849772" y="2571145"/>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344F46D5-18CB-4132-9BF0-75BD97EF119F}"/>
                  </a:ext>
                </a:extLst>
              </p:cNvPr>
              <p:cNvSpPr txBox="1"/>
              <p:nvPr/>
            </p:nvSpPr>
            <p:spPr>
              <a:xfrm>
                <a:off x="10134600" y="2568152"/>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
          <p:nvSpPr>
            <p:cNvPr id="11" name="TextBox 10">
              <a:extLst>
                <a:ext uri="{FF2B5EF4-FFF2-40B4-BE49-F238E27FC236}">
                  <a16:creationId xmlns:a16="http://schemas.microsoft.com/office/drawing/2014/main" id="{C7B1C026-3CB2-43BA-BE55-5076DA5F59E6}"/>
                </a:ext>
              </a:extLst>
            </p:cNvPr>
            <p:cNvSpPr txBox="1"/>
            <p:nvPr/>
          </p:nvSpPr>
          <p:spPr>
            <a:xfrm>
              <a:off x="1181686" y="3059668"/>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3" name="TextBox 12">
              <a:extLst>
                <a:ext uri="{FF2B5EF4-FFF2-40B4-BE49-F238E27FC236}">
                  <a16:creationId xmlns:a16="http://schemas.microsoft.com/office/drawing/2014/main" id="{CD2E7F70-9848-4788-AC03-8258E36CF7EC}"/>
                </a:ext>
              </a:extLst>
            </p:cNvPr>
            <p:cNvSpPr txBox="1"/>
            <p:nvPr/>
          </p:nvSpPr>
          <p:spPr>
            <a:xfrm>
              <a:off x="1181686" y="4120301"/>
              <a:ext cx="1885071" cy="372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grpSp>
    </p:spTree>
    <p:extLst>
      <p:ext uri="{BB962C8B-B14F-4D97-AF65-F5344CB8AC3E}">
        <p14:creationId xmlns:p14="http://schemas.microsoft.com/office/powerpoint/2010/main" val="64819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P17: </a:t>
            </a:r>
            <a:r>
              <a:rPr lang="en-US" dirty="0"/>
              <a:t>Are you attending virtual meetings?</a:t>
            </a:r>
            <a:endParaRPr dirty="0"/>
          </a:p>
        </p:txBody>
      </p:sp>
      <p:sp>
        <p:nvSpPr>
          <p:cNvPr id="11" name="Arc 10">
            <a:extLst>
              <a:ext uri="{FF2B5EF4-FFF2-40B4-BE49-F238E27FC236}">
                <a16:creationId xmlns:a16="http://schemas.microsoft.com/office/drawing/2014/main" id="{2F15B3B3-ACE0-443B-9204-ABB34CAC0642}"/>
              </a:ext>
            </a:extLst>
          </p:cNvPr>
          <p:cNvSpPr/>
          <p:nvPr/>
        </p:nvSpPr>
        <p:spPr>
          <a:xfrm>
            <a:off x="4937760" y="1856935"/>
            <a:ext cx="1055077" cy="16516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A2DFD29-6155-43EE-8D93-88D7A1B948A9}"/>
              </a:ext>
            </a:extLst>
          </p:cNvPr>
          <p:cNvGrpSpPr/>
          <p:nvPr/>
        </p:nvGrpSpPr>
        <p:grpSpPr>
          <a:xfrm>
            <a:off x="1679345" y="1652767"/>
            <a:ext cx="8833307" cy="4758684"/>
            <a:chOff x="1679345" y="1652767"/>
            <a:chExt cx="8833307" cy="4758684"/>
          </a:xfrm>
        </p:grpSpPr>
        <p:pic>
          <p:nvPicPr>
            <p:cNvPr id="4" name="Picture 3" descr="chart5260402770.png"/>
            <p:cNvPicPr>
              <a:picLocks noChangeAspect="1"/>
            </p:cNvPicPr>
            <p:nvPr/>
          </p:nvPicPr>
          <p:blipFill>
            <a:blip r:embed="rId2"/>
            <a:stretch>
              <a:fillRect/>
            </a:stretch>
          </p:blipFill>
          <p:spPr>
            <a:xfrm>
              <a:off x="1679345" y="1652767"/>
              <a:ext cx="8833307" cy="4758684"/>
            </a:xfrm>
            <a:prstGeom prst="rect">
              <a:avLst/>
            </a:prstGeom>
          </p:spPr>
        </p:pic>
        <p:sp>
          <p:nvSpPr>
            <p:cNvPr id="8" name="TextBox 7">
              <a:extLst>
                <a:ext uri="{FF2B5EF4-FFF2-40B4-BE49-F238E27FC236}">
                  <a16:creationId xmlns:a16="http://schemas.microsoft.com/office/drawing/2014/main" id="{1101CE84-9F0B-4F62-9FC5-8B7A4AA7346B}"/>
                </a:ext>
              </a:extLst>
            </p:cNvPr>
            <p:cNvSpPr txBox="1"/>
            <p:nvPr/>
          </p:nvSpPr>
          <p:spPr>
            <a:xfrm>
              <a:off x="4337537" y="1652767"/>
              <a:ext cx="17584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sp>
          <p:nvSpPr>
            <p:cNvPr id="13" name="TextBox 12">
              <a:extLst>
                <a:ext uri="{FF2B5EF4-FFF2-40B4-BE49-F238E27FC236}">
                  <a16:creationId xmlns:a16="http://schemas.microsoft.com/office/drawing/2014/main" id="{DE1D9C94-23F3-416D-8CDE-1F21E3D25835}"/>
                </a:ext>
              </a:extLst>
            </p:cNvPr>
            <p:cNvSpPr txBox="1"/>
            <p:nvPr/>
          </p:nvSpPr>
          <p:spPr>
            <a:xfrm>
              <a:off x="6648310" y="5816889"/>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grpSp>
    </p:spTree>
    <p:extLst>
      <p:ext uri="{BB962C8B-B14F-4D97-AF65-F5344CB8AC3E}">
        <p14:creationId xmlns:p14="http://schemas.microsoft.com/office/powerpoint/2010/main" val="1429322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P17: </a:t>
            </a:r>
            <a:r>
              <a:rPr lang="en-US" dirty="0"/>
              <a:t>Are you attending virtual meetings?</a:t>
            </a:r>
            <a:endParaRPr dirty="0"/>
          </a:p>
        </p:txBody>
      </p:sp>
      <p:grpSp>
        <p:nvGrpSpPr>
          <p:cNvPr id="18" name="Group 17">
            <a:extLst>
              <a:ext uri="{FF2B5EF4-FFF2-40B4-BE49-F238E27FC236}">
                <a16:creationId xmlns:a16="http://schemas.microsoft.com/office/drawing/2014/main" id="{AF1F23C8-5D48-4284-8D54-C97B912F10BC}"/>
              </a:ext>
            </a:extLst>
          </p:cNvPr>
          <p:cNvGrpSpPr/>
          <p:nvPr/>
        </p:nvGrpSpPr>
        <p:grpSpPr>
          <a:xfrm>
            <a:off x="1066800" y="2568152"/>
            <a:ext cx="10287000" cy="2421467"/>
            <a:chOff x="1066800" y="2568152"/>
            <a:chExt cx="10287000" cy="2421467"/>
          </a:xfrm>
        </p:grpSpPr>
        <p:pic>
          <p:nvPicPr>
            <p:cNvPr id="4" name="Picture 3" descr="table5260402770.png"/>
            <p:cNvPicPr>
              <a:picLocks noChangeAspect="1"/>
            </p:cNvPicPr>
            <p:nvPr/>
          </p:nvPicPr>
          <p:blipFill>
            <a:blip r:embed="rId2"/>
            <a:stretch>
              <a:fillRect/>
            </a:stretch>
          </p:blipFill>
          <p:spPr>
            <a:xfrm>
              <a:off x="1066800" y="2568152"/>
              <a:ext cx="10058400" cy="2421467"/>
            </a:xfrm>
            <a:prstGeom prst="rect">
              <a:avLst/>
            </a:prstGeom>
          </p:spPr>
        </p:pic>
        <p:grpSp>
          <p:nvGrpSpPr>
            <p:cNvPr id="5" name="Group 4">
              <a:extLst>
                <a:ext uri="{FF2B5EF4-FFF2-40B4-BE49-F238E27FC236}">
                  <a16:creationId xmlns:a16="http://schemas.microsoft.com/office/drawing/2014/main" id="{F1E0CEEE-4C60-4B22-82C2-B3363E2EC8F8}"/>
                </a:ext>
              </a:extLst>
            </p:cNvPr>
            <p:cNvGrpSpPr/>
            <p:nvPr/>
          </p:nvGrpSpPr>
          <p:grpSpPr>
            <a:xfrm>
              <a:off x="1066800" y="2568152"/>
              <a:ext cx="10287000" cy="372325"/>
              <a:chOff x="1066800" y="2568152"/>
              <a:chExt cx="10287000" cy="372325"/>
            </a:xfrm>
          </p:grpSpPr>
          <p:sp>
            <p:nvSpPr>
              <p:cNvPr id="6" name="Rectangle 5">
                <a:extLst>
                  <a:ext uri="{FF2B5EF4-FFF2-40B4-BE49-F238E27FC236}">
                    <a16:creationId xmlns:a16="http://schemas.microsoft.com/office/drawing/2014/main" id="{5D1BE27D-E703-46CA-8439-351FA46A9C19}"/>
                  </a:ext>
                </a:extLst>
              </p:cNvPr>
              <p:cNvSpPr/>
              <p:nvPr/>
            </p:nvSpPr>
            <p:spPr>
              <a:xfrm>
                <a:off x="1066800" y="2568152"/>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96691A5-889E-4403-8F4A-CB73E01BDB22}"/>
                  </a:ext>
                </a:extLst>
              </p:cNvPr>
              <p:cNvSpPr txBox="1"/>
              <p:nvPr/>
            </p:nvSpPr>
            <p:spPr>
              <a:xfrm>
                <a:off x="1181686" y="2568152"/>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8" name="TextBox 7">
                <a:extLst>
                  <a:ext uri="{FF2B5EF4-FFF2-40B4-BE49-F238E27FC236}">
                    <a16:creationId xmlns:a16="http://schemas.microsoft.com/office/drawing/2014/main" id="{72CD4A27-AAE2-468B-81BD-1D9E37D893A3}"/>
                  </a:ext>
                </a:extLst>
              </p:cNvPr>
              <p:cNvSpPr txBox="1"/>
              <p:nvPr/>
            </p:nvSpPr>
            <p:spPr>
              <a:xfrm>
                <a:off x="7849772" y="2571145"/>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018A9DC1-4204-4157-9B11-F389E0507144}"/>
                  </a:ext>
                </a:extLst>
              </p:cNvPr>
              <p:cNvSpPr txBox="1"/>
              <p:nvPr/>
            </p:nvSpPr>
            <p:spPr>
              <a:xfrm>
                <a:off x="10134600" y="2568152"/>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
          <p:nvSpPr>
            <p:cNvPr id="13" name="TextBox 12">
              <a:extLst>
                <a:ext uri="{FF2B5EF4-FFF2-40B4-BE49-F238E27FC236}">
                  <a16:creationId xmlns:a16="http://schemas.microsoft.com/office/drawing/2014/main" id="{474C955C-5531-46C1-8ECC-62E993168F38}"/>
                </a:ext>
              </a:extLst>
            </p:cNvPr>
            <p:cNvSpPr txBox="1"/>
            <p:nvPr/>
          </p:nvSpPr>
          <p:spPr>
            <a:xfrm>
              <a:off x="1181686" y="3059668"/>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5" name="TextBox 14">
              <a:extLst>
                <a:ext uri="{FF2B5EF4-FFF2-40B4-BE49-F238E27FC236}">
                  <a16:creationId xmlns:a16="http://schemas.microsoft.com/office/drawing/2014/main" id="{AC69C6A2-4976-4B76-924C-7A5CDF81E473}"/>
                </a:ext>
              </a:extLst>
            </p:cNvPr>
            <p:cNvSpPr txBox="1"/>
            <p:nvPr/>
          </p:nvSpPr>
          <p:spPr>
            <a:xfrm>
              <a:off x="1181686" y="4120301"/>
              <a:ext cx="1885071" cy="37232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grpSp>
    </p:spTree>
    <p:extLst>
      <p:ext uri="{BB962C8B-B14F-4D97-AF65-F5344CB8AC3E}">
        <p14:creationId xmlns:p14="http://schemas.microsoft.com/office/powerpoint/2010/main" val="3671048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P18: </a:t>
            </a:r>
            <a:r>
              <a:rPr lang="en-US" dirty="0"/>
              <a:t>How many times a week do you attend a virtual meeting?</a:t>
            </a:r>
            <a:endParaRPr dirty="0"/>
          </a:p>
        </p:txBody>
      </p:sp>
      <p:sp>
        <p:nvSpPr>
          <p:cNvPr id="7" name="TextBox 6">
            <a:extLst>
              <a:ext uri="{FF2B5EF4-FFF2-40B4-BE49-F238E27FC236}">
                <a16:creationId xmlns:a16="http://schemas.microsoft.com/office/drawing/2014/main" id="{0A50A212-27BD-45A0-A4E1-E2E744759DA3}"/>
              </a:ext>
            </a:extLst>
          </p:cNvPr>
          <p:cNvSpPr txBox="1"/>
          <p:nvPr/>
        </p:nvSpPr>
        <p:spPr>
          <a:xfrm>
            <a:off x="10128739" y="5627077"/>
            <a:ext cx="829994" cy="5920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D606281-A1BF-48A0-AB3E-CE3B75E3513F}"/>
              </a:ext>
            </a:extLst>
          </p:cNvPr>
          <p:cNvGrpSpPr/>
          <p:nvPr/>
        </p:nvGrpSpPr>
        <p:grpSpPr>
          <a:xfrm>
            <a:off x="1066800" y="1985781"/>
            <a:ext cx="10058400" cy="4233333"/>
            <a:chOff x="1066800" y="1985781"/>
            <a:chExt cx="10058400" cy="4233333"/>
          </a:xfrm>
        </p:grpSpPr>
        <p:pic>
          <p:nvPicPr>
            <p:cNvPr id="4" name="Picture 3" descr="chart5260418860.png"/>
            <p:cNvPicPr>
              <a:picLocks noChangeAspect="1"/>
            </p:cNvPicPr>
            <p:nvPr/>
          </p:nvPicPr>
          <p:blipFill>
            <a:blip r:embed="rId2"/>
            <a:stretch>
              <a:fillRect/>
            </a:stretch>
          </p:blipFill>
          <p:spPr>
            <a:xfrm>
              <a:off x="1066800" y="1985781"/>
              <a:ext cx="10058400" cy="4233333"/>
            </a:xfrm>
            <a:prstGeom prst="rect">
              <a:avLst/>
            </a:prstGeom>
            <a:solidFill>
              <a:schemeClr val="bg1"/>
            </a:solidFill>
          </p:spPr>
        </p:pic>
        <p:sp>
          <p:nvSpPr>
            <p:cNvPr id="8" name="TextBox 7">
              <a:extLst>
                <a:ext uri="{FF2B5EF4-FFF2-40B4-BE49-F238E27FC236}">
                  <a16:creationId xmlns:a16="http://schemas.microsoft.com/office/drawing/2014/main" id="{E0FB0EB9-E9B6-4F3E-AC20-799BDAB9F757}"/>
                </a:ext>
              </a:extLst>
            </p:cNvPr>
            <p:cNvSpPr txBox="1"/>
            <p:nvPr/>
          </p:nvSpPr>
          <p:spPr>
            <a:xfrm>
              <a:off x="10211973" y="5572783"/>
              <a:ext cx="829993"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EVERY DAY</a:t>
              </a:r>
            </a:p>
          </p:txBody>
        </p:sp>
      </p:grpSp>
    </p:spTree>
    <p:extLst>
      <p:ext uri="{BB962C8B-B14F-4D97-AF65-F5344CB8AC3E}">
        <p14:creationId xmlns:p14="http://schemas.microsoft.com/office/powerpoint/2010/main" val="116936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P18: </a:t>
            </a:r>
            <a:r>
              <a:rPr lang="en-US" dirty="0"/>
              <a:t>How many times a week do you attend a virtual meeting?</a:t>
            </a:r>
            <a:endParaRPr dirty="0"/>
          </a:p>
        </p:txBody>
      </p:sp>
      <p:grpSp>
        <p:nvGrpSpPr>
          <p:cNvPr id="15" name="Group 14">
            <a:extLst>
              <a:ext uri="{FF2B5EF4-FFF2-40B4-BE49-F238E27FC236}">
                <a16:creationId xmlns:a16="http://schemas.microsoft.com/office/drawing/2014/main" id="{4FCAFC33-8557-47D0-9AAA-086C9BDFEF09}"/>
              </a:ext>
            </a:extLst>
          </p:cNvPr>
          <p:cNvGrpSpPr/>
          <p:nvPr/>
        </p:nvGrpSpPr>
        <p:grpSpPr>
          <a:xfrm>
            <a:off x="838199" y="1971675"/>
            <a:ext cx="10515601" cy="4521200"/>
            <a:chOff x="838199" y="1971675"/>
            <a:chExt cx="10515601" cy="4521200"/>
          </a:xfrm>
        </p:grpSpPr>
        <p:pic>
          <p:nvPicPr>
            <p:cNvPr id="4" name="Picture 3" descr="table5260418860.png"/>
            <p:cNvPicPr>
              <a:picLocks noChangeAspect="1"/>
            </p:cNvPicPr>
            <p:nvPr/>
          </p:nvPicPr>
          <p:blipFill>
            <a:blip r:embed="rId2"/>
            <a:stretch>
              <a:fillRect/>
            </a:stretch>
          </p:blipFill>
          <p:spPr>
            <a:xfrm>
              <a:off x="1066800" y="1971675"/>
              <a:ext cx="10058400" cy="4521200"/>
            </a:xfrm>
            <a:prstGeom prst="rect">
              <a:avLst/>
            </a:prstGeom>
          </p:spPr>
        </p:pic>
        <p:grpSp>
          <p:nvGrpSpPr>
            <p:cNvPr id="7" name="Group 6">
              <a:extLst>
                <a:ext uri="{FF2B5EF4-FFF2-40B4-BE49-F238E27FC236}">
                  <a16:creationId xmlns:a16="http://schemas.microsoft.com/office/drawing/2014/main" id="{5F662881-AA3B-48FA-98B4-62C314CB86A6}"/>
                </a:ext>
              </a:extLst>
            </p:cNvPr>
            <p:cNvGrpSpPr/>
            <p:nvPr/>
          </p:nvGrpSpPr>
          <p:grpSpPr>
            <a:xfrm>
              <a:off x="1066800" y="1971675"/>
              <a:ext cx="10287000" cy="372325"/>
              <a:chOff x="1066800" y="2568152"/>
              <a:chExt cx="10287000" cy="372325"/>
            </a:xfrm>
          </p:grpSpPr>
          <p:sp>
            <p:nvSpPr>
              <p:cNvPr id="8" name="Rectangle 7">
                <a:extLst>
                  <a:ext uri="{FF2B5EF4-FFF2-40B4-BE49-F238E27FC236}">
                    <a16:creationId xmlns:a16="http://schemas.microsoft.com/office/drawing/2014/main" id="{64F210BB-4FBA-46F2-9611-0E1D7887BB91}"/>
                  </a:ext>
                </a:extLst>
              </p:cNvPr>
              <p:cNvSpPr/>
              <p:nvPr/>
            </p:nvSpPr>
            <p:spPr>
              <a:xfrm>
                <a:off x="1066800" y="2568152"/>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5A81060-7444-4EBA-AD7F-9AE1166208CC}"/>
                  </a:ext>
                </a:extLst>
              </p:cNvPr>
              <p:cNvSpPr txBox="1"/>
              <p:nvPr/>
            </p:nvSpPr>
            <p:spPr>
              <a:xfrm>
                <a:off x="1181686" y="2568152"/>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10" name="TextBox 9">
                <a:extLst>
                  <a:ext uri="{FF2B5EF4-FFF2-40B4-BE49-F238E27FC236}">
                    <a16:creationId xmlns:a16="http://schemas.microsoft.com/office/drawing/2014/main" id="{FCC471C4-9549-46F1-A5EC-8DA919B571A6}"/>
                  </a:ext>
                </a:extLst>
              </p:cNvPr>
              <p:cNvSpPr txBox="1"/>
              <p:nvPr/>
            </p:nvSpPr>
            <p:spPr>
              <a:xfrm>
                <a:off x="7849772" y="2571145"/>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ECFDAD98-7B5B-4710-9638-8023A3A5173E}"/>
                  </a:ext>
                </a:extLst>
              </p:cNvPr>
              <p:cNvSpPr txBox="1"/>
              <p:nvPr/>
            </p:nvSpPr>
            <p:spPr>
              <a:xfrm>
                <a:off x="10134600" y="2568152"/>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
          <p:nvSpPr>
            <p:cNvPr id="13" name="TextBox 12">
              <a:extLst>
                <a:ext uri="{FF2B5EF4-FFF2-40B4-BE49-F238E27FC236}">
                  <a16:creationId xmlns:a16="http://schemas.microsoft.com/office/drawing/2014/main" id="{2E8E8746-62D9-4E38-BC1C-20DA9E5F3E6C}"/>
                </a:ext>
              </a:extLst>
            </p:cNvPr>
            <p:cNvSpPr txBox="1"/>
            <p:nvPr/>
          </p:nvSpPr>
          <p:spPr>
            <a:xfrm>
              <a:off x="838199" y="5648961"/>
              <a:ext cx="203160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EVERY DAY</a:t>
              </a:r>
            </a:p>
          </p:txBody>
        </p:sp>
      </p:grpSp>
    </p:spTree>
    <p:extLst>
      <p:ext uri="{BB962C8B-B14F-4D97-AF65-F5344CB8AC3E}">
        <p14:creationId xmlns:p14="http://schemas.microsoft.com/office/powerpoint/2010/main" val="1707399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P19: </a:t>
            </a:r>
            <a:r>
              <a:rPr lang="en-US" dirty="0"/>
              <a:t>How many times a day do you attend a virtual meeting?</a:t>
            </a:r>
            <a:endParaRPr dirty="0"/>
          </a:p>
        </p:txBody>
      </p:sp>
      <p:pic>
        <p:nvPicPr>
          <p:cNvPr id="4" name="Picture 3" descr="chart5260425960.png"/>
          <p:cNvPicPr>
            <a:picLocks noChangeAspect="1"/>
          </p:cNvPicPr>
          <p:nvPr/>
        </p:nvPicPr>
        <p:blipFill>
          <a:blip r:embed="rId2"/>
          <a:stretch>
            <a:fillRect/>
          </a:stretch>
        </p:blipFill>
        <p:spPr>
          <a:xfrm>
            <a:off x="1679346" y="1734191"/>
            <a:ext cx="8833307" cy="4758684"/>
          </a:xfrm>
          <a:prstGeom prst="rect">
            <a:avLst/>
          </a:prstGeom>
        </p:spPr>
      </p:pic>
    </p:spTree>
    <p:extLst>
      <p:ext uri="{BB962C8B-B14F-4D97-AF65-F5344CB8AC3E}">
        <p14:creationId xmlns:p14="http://schemas.microsoft.com/office/powerpoint/2010/main" val="360092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4;p11">
            <a:extLst>
              <a:ext uri="{FF2B5EF4-FFF2-40B4-BE49-F238E27FC236}">
                <a16:creationId xmlns:a16="http://schemas.microsoft.com/office/drawing/2014/main" id="{7CBEF6DC-F80E-E346-9323-8E0CE409492A}"/>
              </a:ext>
            </a:extLst>
          </p:cNvPr>
          <p:cNvSpPr/>
          <p:nvPr/>
        </p:nvSpPr>
        <p:spPr>
          <a:xfrm>
            <a:off x="4851400" y="1170433"/>
            <a:ext cx="3276600" cy="112267"/>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0" name="Google Shape;432;p39">
            <a:extLst>
              <a:ext uri="{FF2B5EF4-FFF2-40B4-BE49-F238E27FC236}">
                <a16:creationId xmlns:a16="http://schemas.microsoft.com/office/drawing/2014/main" id="{BACE7270-5AAF-9F44-855A-C2CA5E902BFF}"/>
              </a:ext>
            </a:extLst>
          </p:cNvPr>
          <p:cNvSpPr/>
          <p:nvPr/>
        </p:nvSpPr>
        <p:spPr>
          <a:xfrm>
            <a:off x="9350225" y="1935785"/>
            <a:ext cx="2545546" cy="2374769"/>
          </a:xfrm>
          <a:custGeom>
            <a:avLst/>
            <a:gdLst/>
            <a:ahLst/>
            <a:cxnLst/>
            <a:rect l="0" t="0" r="0" b="0"/>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rgbClr val="00B0F0">
              <a:alpha val="50000"/>
            </a:srgbClr>
          </a:solidFill>
          <a:ln>
            <a:noFill/>
          </a:ln>
        </p:spPr>
        <p:txBody>
          <a:bodyPr spcFirstLastPara="1" wrap="square" lIns="121900" tIns="121900" rIns="121900" bIns="121900" anchor="ctr" anchorCtr="0">
            <a:noAutofit/>
          </a:bodyPr>
          <a:lstStyle/>
          <a:p>
            <a:endParaRPr sz="2489"/>
          </a:p>
        </p:txBody>
      </p:sp>
      <p:sp>
        <p:nvSpPr>
          <p:cNvPr id="11" name="Google Shape;434;p39">
            <a:extLst>
              <a:ext uri="{FF2B5EF4-FFF2-40B4-BE49-F238E27FC236}">
                <a16:creationId xmlns:a16="http://schemas.microsoft.com/office/drawing/2014/main" id="{5D785BA8-CFD2-8648-87C3-F22F75DDA86C}"/>
              </a:ext>
            </a:extLst>
          </p:cNvPr>
          <p:cNvSpPr/>
          <p:nvPr/>
        </p:nvSpPr>
        <p:spPr>
          <a:xfrm rot="18967854">
            <a:off x="9816920" y="2308863"/>
            <a:ext cx="1732523" cy="1628614"/>
          </a:xfrm>
          <a:custGeom>
            <a:avLst/>
            <a:gdLst/>
            <a:ahLst/>
            <a:cxnLst/>
            <a:rect l="0" t="0" r="0" b="0"/>
            <a:pathLst>
              <a:path w="71886" h="68584" extrusionOk="0">
                <a:moveTo>
                  <a:pt x="48962" y="1604"/>
                </a:moveTo>
                <a:lnTo>
                  <a:pt x="48679" y="1698"/>
                </a:lnTo>
                <a:lnTo>
                  <a:pt x="49811" y="1698"/>
                </a:lnTo>
                <a:lnTo>
                  <a:pt x="48962" y="1793"/>
                </a:lnTo>
                <a:lnTo>
                  <a:pt x="47924" y="1698"/>
                </a:lnTo>
                <a:lnTo>
                  <a:pt x="46980" y="1698"/>
                </a:lnTo>
                <a:lnTo>
                  <a:pt x="47452" y="1604"/>
                </a:lnTo>
                <a:close/>
                <a:moveTo>
                  <a:pt x="23773" y="1793"/>
                </a:moveTo>
                <a:lnTo>
                  <a:pt x="22547" y="1887"/>
                </a:lnTo>
                <a:lnTo>
                  <a:pt x="23113" y="1793"/>
                </a:lnTo>
                <a:close/>
                <a:moveTo>
                  <a:pt x="50471" y="1793"/>
                </a:moveTo>
                <a:lnTo>
                  <a:pt x="50660" y="1887"/>
                </a:lnTo>
                <a:lnTo>
                  <a:pt x="48301" y="1981"/>
                </a:lnTo>
                <a:lnTo>
                  <a:pt x="50471" y="1793"/>
                </a:lnTo>
                <a:close/>
                <a:moveTo>
                  <a:pt x="41603" y="1887"/>
                </a:moveTo>
                <a:lnTo>
                  <a:pt x="41698" y="1981"/>
                </a:lnTo>
                <a:lnTo>
                  <a:pt x="39811" y="2076"/>
                </a:lnTo>
                <a:lnTo>
                  <a:pt x="41320" y="1887"/>
                </a:lnTo>
                <a:lnTo>
                  <a:pt x="41320" y="1887"/>
                </a:lnTo>
                <a:lnTo>
                  <a:pt x="40943" y="1981"/>
                </a:lnTo>
                <a:lnTo>
                  <a:pt x="41603" y="1887"/>
                </a:lnTo>
                <a:close/>
                <a:moveTo>
                  <a:pt x="61409" y="2301"/>
                </a:moveTo>
                <a:lnTo>
                  <a:pt x="60659" y="2359"/>
                </a:lnTo>
                <a:lnTo>
                  <a:pt x="59527" y="2453"/>
                </a:lnTo>
                <a:lnTo>
                  <a:pt x="61886" y="2453"/>
                </a:lnTo>
                <a:lnTo>
                  <a:pt x="61773" y="2378"/>
                </a:lnTo>
                <a:lnTo>
                  <a:pt x="61697" y="2359"/>
                </a:lnTo>
                <a:lnTo>
                  <a:pt x="61409" y="2301"/>
                </a:lnTo>
                <a:close/>
                <a:moveTo>
                  <a:pt x="4245" y="3113"/>
                </a:moveTo>
                <a:lnTo>
                  <a:pt x="4245" y="3113"/>
                </a:lnTo>
                <a:lnTo>
                  <a:pt x="4245" y="3113"/>
                </a:lnTo>
                <a:close/>
                <a:moveTo>
                  <a:pt x="15189" y="4151"/>
                </a:moveTo>
                <a:lnTo>
                  <a:pt x="14074" y="4337"/>
                </a:lnTo>
                <a:lnTo>
                  <a:pt x="15189" y="4151"/>
                </a:lnTo>
                <a:close/>
                <a:moveTo>
                  <a:pt x="67074" y="19245"/>
                </a:moveTo>
                <a:lnTo>
                  <a:pt x="67067" y="19277"/>
                </a:lnTo>
                <a:lnTo>
                  <a:pt x="67093" y="19490"/>
                </a:lnTo>
                <a:lnTo>
                  <a:pt x="67074" y="19245"/>
                </a:lnTo>
                <a:close/>
                <a:moveTo>
                  <a:pt x="67093" y="19490"/>
                </a:moveTo>
                <a:lnTo>
                  <a:pt x="67169" y="20472"/>
                </a:lnTo>
                <a:lnTo>
                  <a:pt x="67357" y="21604"/>
                </a:lnTo>
                <a:lnTo>
                  <a:pt x="67093" y="19490"/>
                </a:lnTo>
                <a:close/>
                <a:moveTo>
                  <a:pt x="71558" y="26891"/>
                </a:moveTo>
                <a:lnTo>
                  <a:pt x="71603" y="27358"/>
                </a:lnTo>
                <a:lnTo>
                  <a:pt x="71603" y="26981"/>
                </a:lnTo>
                <a:lnTo>
                  <a:pt x="71558" y="26891"/>
                </a:lnTo>
                <a:close/>
                <a:moveTo>
                  <a:pt x="64339" y="3113"/>
                </a:moveTo>
                <a:lnTo>
                  <a:pt x="64905" y="3396"/>
                </a:lnTo>
                <a:lnTo>
                  <a:pt x="65282" y="3774"/>
                </a:lnTo>
                <a:lnTo>
                  <a:pt x="65659" y="4245"/>
                </a:lnTo>
                <a:lnTo>
                  <a:pt x="65942" y="4717"/>
                </a:lnTo>
                <a:lnTo>
                  <a:pt x="66414" y="6132"/>
                </a:lnTo>
                <a:lnTo>
                  <a:pt x="67074" y="8208"/>
                </a:lnTo>
                <a:lnTo>
                  <a:pt x="66791" y="7547"/>
                </a:lnTo>
                <a:lnTo>
                  <a:pt x="66791" y="7830"/>
                </a:lnTo>
                <a:lnTo>
                  <a:pt x="66508" y="7642"/>
                </a:lnTo>
                <a:lnTo>
                  <a:pt x="66225" y="7547"/>
                </a:lnTo>
                <a:lnTo>
                  <a:pt x="66791" y="9717"/>
                </a:lnTo>
                <a:lnTo>
                  <a:pt x="67074" y="10943"/>
                </a:lnTo>
                <a:lnTo>
                  <a:pt x="67452" y="11981"/>
                </a:lnTo>
                <a:lnTo>
                  <a:pt x="67357" y="11981"/>
                </a:lnTo>
                <a:lnTo>
                  <a:pt x="67924" y="14623"/>
                </a:lnTo>
                <a:lnTo>
                  <a:pt x="68395" y="17264"/>
                </a:lnTo>
                <a:lnTo>
                  <a:pt x="68867" y="19905"/>
                </a:lnTo>
                <a:lnTo>
                  <a:pt x="69527" y="22736"/>
                </a:lnTo>
                <a:lnTo>
                  <a:pt x="69433" y="22170"/>
                </a:lnTo>
                <a:lnTo>
                  <a:pt x="69527" y="21698"/>
                </a:lnTo>
                <a:lnTo>
                  <a:pt x="69810" y="23868"/>
                </a:lnTo>
                <a:lnTo>
                  <a:pt x="69999" y="26037"/>
                </a:lnTo>
                <a:lnTo>
                  <a:pt x="69810" y="24056"/>
                </a:lnTo>
                <a:lnTo>
                  <a:pt x="69905" y="25754"/>
                </a:lnTo>
                <a:lnTo>
                  <a:pt x="70093" y="28773"/>
                </a:lnTo>
                <a:lnTo>
                  <a:pt x="70188" y="30754"/>
                </a:lnTo>
                <a:lnTo>
                  <a:pt x="70093" y="29811"/>
                </a:lnTo>
                <a:lnTo>
                  <a:pt x="69999" y="29151"/>
                </a:lnTo>
                <a:lnTo>
                  <a:pt x="69999" y="30566"/>
                </a:lnTo>
                <a:lnTo>
                  <a:pt x="70093" y="31226"/>
                </a:lnTo>
                <a:lnTo>
                  <a:pt x="70093" y="32452"/>
                </a:lnTo>
                <a:lnTo>
                  <a:pt x="69999" y="33962"/>
                </a:lnTo>
                <a:lnTo>
                  <a:pt x="69716" y="36981"/>
                </a:lnTo>
                <a:lnTo>
                  <a:pt x="69244" y="39999"/>
                </a:lnTo>
                <a:lnTo>
                  <a:pt x="68678" y="43018"/>
                </a:lnTo>
                <a:lnTo>
                  <a:pt x="68678" y="41226"/>
                </a:lnTo>
                <a:lnTo>
                  <a:pt x="68678" y="39433"/>
                </a:lnTo>
                <a:lnTo>
                  <a:pt x="68207" y="32452"/>
                </a:lnTo>
                <a:lnTo>
                  <a:pt x="67735" y="25754"/>
                </a:lnTo>
                <a:lnTo>
                  <a:pt x="67641" y="26320"/>
                </a:lnTo>
                <a:lnTo>
                  <a:pt x="67452" y="25000"/>
                </a:lnTo>
                <a:lnTo>
                  <a:pt x="67263" y="23679"/>
                </a:lnTo>
                <a:lnTo>
                  <a:pt x="67169" y="22264"/>
                </a:lnTo>
                <a:lnTo>
                  <a:pt x="67169" y="21038"/>
                </a:lnTo>
                <a:lnTo>
                  <a:pt x="67074" y="19905"/>
                </a:lnTo>
                <a:lnTo>
                  <a:pt x="66980" y="19622"/>
                </a:lnTo>
                <a:lnTo>
                  <a:pt x="67067" y="19277"/>
                </a:lnTo>
                <a:lnTo>
                  <a:pt x="66886" y="17830"/>
                </a:lnTo>
                <a:lnTo>
                  <a:pt x="66980" y="18962"/>
                </a:lnTo>
                <a:lnTo>
                  <a:pt x="66414" y="14434"/>
                </a:lnTo>
                <a:lnTo>
                  <a:pt x="66603" y="14811"/>
                </a:lnTo>
                <a:lnTo>
                  <a:pt x="66603" y="14623"/>
                </a:lnTo>
                <a:lnTo>
                  <a:pt x="66414" y="13113"/>
                </a:lnTo>
                <a:lnTo>
                  <a:pt x="66131" y="11321"/>
                </a:lnTo>
                <a:lnTo>
                  <a:pt x="66037" y="10849"/>
                </a:lnTo>
                <a:lnTo>
                  <a:pt x="65565" y="7264"/>
                </a:lnTo>
                <a:lnTo>
                  <a:pt x="64999" y="4811"/>
                </a:lnTo>
                <a:lnTo>
                  <a:pt x="64339" y="3113"/>
                </a:lnTo>
                <a:close/>
                <a:moveTo>
                  <a:pt x="69433" y="56131"/>
                </a:moveTo>
                <a:lnTo>
                  <a:pt x="69433" y="57169"/>
                </a:lnTo>
                <a:lnTo>
                  <a:pt x="69339" y="58112"/>
                </a:lnTo>
                <a:lnTo>
                  <a:pt x="69056" y="58867"/>
                </a:lnTo>
                <a:lnTo>
                  <a:pt x="68773" y="59527"/>
                </a:lnTo>
                <a:lnTo>
                  <a:pt x="68678" y="59622"/>
                </a:lnTo>
                <a:lnTo>
                  <a:pt x="68773" y="58773"/>
                </a:lnTo>
                <a:lnTo>
                  <a:pt x="69150" y="57452"/>
                </a:lnTo>
                <a:lnTo>
                  <a:pt x="69433" y="56131"/>
                </a:lnTo>
                <a:close/>
                <a:moveTo>
                  <a:pt x="62169" y="61508"/>
                </a:moveTo>
                <a:lnTo>
                  <a:pt x="61320" y="61697"/>
                </a:lnTo>
                <a:lnTo>
                  <a:pt x="61886" y="61508"/>
                </a:lnTo>
                <a:close/>
                <a:moveTo>
                  <a:pt x="56320" y="62357"/>
                </a:moveTo>
                <a:lnTo>
                  <a:pt x="54418" y="62578"/>
                </a:lnTo>
                <a:lnTo>
                  <a:pt x="54418" y="62578"/>
                </a:lnTo>
                <a:lnTo>
                  <a:pt x="54905" y="62546"/>
                </a:lnTo>
                <a:lnTo>
                  <a:pt x="56320" y="62357"/>
                </a:lnTo>
                <a:close/>
                <a:moveTo>
                  <a:pt x="54418" y="62578"/>
                </a:moveTo>
                <a:lnTo>
                  <a:pt x="53490" y="62640"/>
                </a:lnTo>
                <a:lnTo>
                  <a:pt x="52924" y="62735"/>
                </a:lnTo>
                <a:lnTo>
                  <a:pt x="52263" y="62829"/>
                </a:lnTo>
                <a:lnTo>
                  <a:pt x="54418" y="62578"/>
                </a:lnTo>
                <a:close/>
                <a:moveTo>
                  <a:pt x="48867" y="1793"/>
                </a:moveTo>
                <a:lnTo>
                  <a:pt x="48207" y="1981"/>
                </a:lnTo>
                <a:lnTo>
                  <a:pt x="46886" y="1981"/>
                </a:lnTo>
                <a:lnTo>
                  <a:pt x="49528" y="2076"/>
                </a:lnTo>
                <a:lnTo>
                  <a:pt x="52169" y="2076"/>
                </a:lnTo>
                <a:lnTo>
                  <a:pt x="48490" y="2264"/>
                </a:lnTo>
                <a:lnTo>
                  <a:pt x="48490" y="2264"/>
                </a:lnTo>
                <a:lnTo>
                  <a:pt x="53395" y="2170"/>
                </a:lnTo>
                <a:lnTo>
                  <a:pt x="52263" y="2264"/>
                </a:lnTo>
                <a:lnTo>
                  <a:pt x="51037" y="2359"/>
                </a:lnTo>
                <a:lnTo>
                  <a:pt x="52546" y="2453"/>
                </a:lnTo>
                <a:lnTo>
                  <a:pt x="50754" y="2453"/>
                </a:lnTo>
                <a:lnTo>
                  <a:pt x="50754" y="2547"/>
                </a:lnTo>
                <a:lnTo>
                  <a:pt x="51037" y="2547"/>
                </a:lnTo>
                <a:lnTo>
                  <a:pt x="51509" y="2642"/>
                </a:lnTo>
                <a:lnTo>
                  <a:pt x="50377" y="2736"/>
                </a:lnTo>
                <a:lnTo>
                  <a:pt x="54056" y="2642"/>
                </a:lnTo>
                <a:lnTo>
                  <a:pt x="53490" y="2642"/>
                </a:lnTo>
                <a:lnTo>
                  <a:pt x="53018" y="2453"/>
                </a:lnTo>
                <a:lnTo>
                  <a:pt x="53112" y="2359"/>
                </a:lnTo>
                <a:lnTo>
                  <a:pt x="54339" y="2359"/>
                </a:lnTo>
                <a:lnTo>
                  <a:pt x="55848" y="2453"/>
                </a:lnTo>
                <a:lnTo>
                  <a:pt x="55565" y="2547"/>
                </a:lnTo>
                <a:lnTo>
                  <a:pt x="57169" y="2642"/>
                </a:lnTo>
                <a:lnTo>
                  <a:pt x="57169" y="2642"/>
                </a:lnTo>
                <a:lnTo>
                  <a:pt x="57075" y="2547"/>
                </a:lnTo>
                <a:lnTo>
                  <a:pt x="57358" y="2359"/>
                </a:lnTo>
                <a:lnTo>
                  <a:pt x="58490" y="2264"/>
                </a:lnTo>
                <a:lnTo>
                  <a:pt x="60093" y="2170"/>
                </a:lnTo>
                <a:lnTo>
                  <a:pt x="61603" y="2264"/>
                </a:lnTo>
                <a:lnTo>
                  <a:pt x="61226" y="2264"/>
                </a:lnTo>
                <a:lnTo>
                  <a:pt x="61409" y="2301"/>
                </a:lnTo>
                <a:lnTo>
                  <a:pt x="61632" y="2284"/>
                </a:lnTo>
                <a:lnTo>
                  <a:pt x="61632" y="2284"/>
                </a:lnTo>
                <a:lnTo>
                  <a:pt x="61773" y="2378"/>
                </a:lnTo>
                <a:lnTo>
                  <a:pt x="62075" y="2453"/>
                </a:lnTo>
                <a:lnTo>
                  <a:pt x="62358" y="2736"/>
                </a:lnTo>
                <a:lnTo>
                  <a:pt x="62735" y="3208"/>
                </a:lnTo>
                <a:lnTo>
                  <a:pt x="63207" y="3774"/>
                </a:lnTo>
                <a:lnTo>
                  <a:pt x="63961" y="5189"/>
                </a:lnTo>
                <a:lnTo>
                  <a:pt x="64339" y="5944"/>
                </a:lnTo>
                <a:lnTo>
                  <a:pt x="64622" y="6698"/>
                </a:lnTo>
                <a:lnTo>
                  <a:pt x="65093" y="8491"/>
                </a:lnTo>
                <a:lnTo>
                  <a:pt x="65471" y="10472"/>
                </a:lnTo>
                <a:lnTo>
                  <a:pt x="65754" y="12547"/>
                </a:lnTo>
                <a:lnTo>
                  <a:pt x="65848" y="14623"/>
                </a:lnTo>
                <a:lnTo>
                  <a:pt x="65942" y="16792"/>
                </a:lnTo>
                <a:lnTo>
                  <a:pt x="66131" y="20660"/>
                </a:lnTo>
                <a:lnTo>
                  <a:pt x="66225" y="20283"/>
                </a:lnTo>
                <a:lnTo>
                  <a:pt x="66603" y="23019"/>
                </a:lnTo>
                <a:lnTo>
                  <a:pt x="66791" y="25000"/>
                </a:lnTo>
                <a:lnTo>
                  <a:pt x="66791" y="25660"/>
                </a:lnTo>
                <a:lnTo>
                  <a:pt x="66791" y="25849"/>
                </a:lnTo>
                <a:lnTo>
                  <a:pt x="66697" y="25943"/>
                </a:lnTo>
                <a:lnTo>
                  <a:pt x="66508" y="24905"/>
                </a:lnTo>
                <a:lnTo>
                  <a:pt x="66508" y="25566"/>
                </a:lnTo>
                <a:lnTo>
                  <a:pt x="66508" y="26792"/>
                </a:lnTo>
                <a:lnTo>
                  <a:pt x="67169" y="33490"/>
                </a:lnTo>
                <a:lnTo>
                  <a:pt x="67546" y="36698"/>
                </a:lnTo>
                <a:lnTo>
                  <a:pt x="67735" y="40188"/>
                </a:lnTo>
                <a:lnTo>
                  <a:pt x="67357" y="38867"/>
                </a:lnTo>
                <a:lnTo>
                  <a:pt x="67263" y="38584"/>
                </a:lnTo>
                <a:lnTo>
                  <a:pt x="67263" y="38679"/>
                </a:lnTo>
                <a:lnTo>
                  <a:pt x="67263" y="39339"/>
                </a:lnTo>
                <a:lnTo>
                  <a:pt x="67357" y="40660"/>
                </a:lnTo>
                <a:lnTo>
                  <a:pt x="67641" y="43962"/>
                </a:lnTo>
                <a:lnTo>
                  <a:pt x="67829" y="46226"/>
                </a:lnTo>
                <a:lnTo>
                  <a:pt x="67924" y="46980"/>
                </a:lnTo>
                <a:lnTo>
                  <a:pt x="67169" y="50943"/>
                </a:lnTo>
                <a:lnTo>
                  <a:pt x="66886" y="52829"/>
                </a:lnTo>
                <a:lnTo>
                  <a:pt x="66791" y="54716"/>
                </a:lnTo>
                <a:lnTo>
                  <a:pt x="66791" y="54810"/>
                </a:lnTo>
                <a:lnTo>
                  <a:pt x="66980" y="55376"/>
                </a:lnTo>
                <a:lnTo>
                  <a:pt x="67169" y="56980"/>
                </a:lnTo>
                <a:lnTo>
                  <a:pt x="67263" y="58395"/>
                </a:lnTo>
                <a:lnTo>
                  <a:pt x="66980" y="58867"/>
                </a:lnTo>
                <a:lnTo>
                  <a:pt x="66697" y="59150"/>
                </a:lnTo>
                <a:lnTo>
                  <a:pt x="66414" y="59339"/>
                </a:lnTo>
                <a:lnTo>
                  <a:pt x="66037" y="59433"/>
                </a:lnTo>
                <a:lnTo>
                  <a:pt x="64999" y="59622"/>
                </a:lnTo>
                <a:lnTo>
                  <a:pt x="63207" y="59905"/>
                </a:lnTo>
                <a:lnTo>
                  <a:pt x="59999" y="60565"/>
                </a:lnTo>
                <a:lnTo>
                  <a:pt x="56697" y="60942"/>
                </a:lnTo>
                <a:lnTo>
                  <a:pt x="53301" y="61225"/>
                </a:lnTo>
                <a:lnTo>
                  <a:pt x="49905" y="61508"/>
                </a:lnTo>
                <a:lnTo>
                  <a:pt x="43113" y="61791"/>
                </a:lnTo>
                <a:lnTo>
                  <a:pt x="39716" y="61980"/>
                </a:lnTo>
                <a:lnTo>
                  <a:pt x="36509" y="62169"/>
                </a:lnTo>
                <a:lnTo>
                  <a:pt x="36698" y="62074"/>
                </a:lnTo>
                <a:lnTo>
                  <a:pt x="36886" y="61886"/>
                </a:lnTo>
                <a:lnTo>
                  <a:pt x="36320" y="61886"/>
                </a:lnTo>
                <a:lnTo>
                  <a:pt x="35566" y="61980"/>
                </a:lnTo>
                <a:lnTo>
                  <a:pt x="34811" y="62074"/>
                </a:lnTo>
                <a:lnTo>
                  <a:pt x="34150" y="62169"/>
                </a:lnTo>
                <a:lnTo>
                  <a:pt x="32924" y="62074"/>
                </a:lnTo>
                <a:lnTo>
                  <a:pt x="31132" y="62263"/>
                </a:lnTo>
                <a:lnTo>
                  <a:pt x="26886" y="62640"/>
                </a:lnTo>
                <a:lnTo>
                  <a:pt x="24528" y="62923"/>
                </a:lnTo>
                <a:lnTo>
                  <a:pt x="22264" y="63112"/>
                </a:lnTo>
                <a:lnTo>
                  <a:pt x="19151" y="63112"/>
                </a:lnTo>
                <a:lnTo>
                  <a:pt x="18302" y="63018"/>
                </a:lnTo>
                <a:lnTo>
                  <a:pt x="19056" y="63018"/>
                </a:lnTo>
                <a:lnTo>
                  <a:pt x="19905" y="62923"/>
                </a:lnTo>
                <a:lnTo>
                  <a:pt x="21604" y="62546"/>
                </a:lnTo>
                <a:lnTo>
                  <a:pt x="21604" y="62546"/>
                </a:lnTo>
                <a:lnTo>
                  <a:pt x="19905" y="62640"/>
                </a:lnTo>
                <a:lnTo>
                  <a:pt x="18207" y="62640"/>
                </a:lnTo>
                <a:lnTo>
                  <a:pt x="14811" y="62735"/>
                </a:lnTo>
                <a:lnTo>
                  <a:pt x="14528" y="62829"/>
                </a:lnTo>
                <a:lnTo>
                  <a:pt x="6509" y="62735"/>
                </a:lnTo>
                <a:lnTo>
                  <a:pt x="6415" y="61886"/>
                </a:lnTo>
                <a:lnTo>
                  <a:pt x="6415" y="61603"/>
                </a:lnTo>
                <a:lnTo>
                  <a:pt x="6509" y="61508"/>
                </a:lnTo>
                <a:lnTo>
                  <a:pt x="6698" y="61980"/>
                </a:lnTo>
                <a:lnTo>
                  <a:pt x="6509" y="58112"/>
                </a:lnTo>
                <a:lnTo>
                  <a:pt x="6321" y="54244"/>
                </a:lnTo>
                <a:lnTo>
                  <a:pt x="6038" y="50471"/>
                </a:lnTo>
                <a:lnTo>
                  <a:pt x="5943" y="48490"/>
                </a:lnTo>
                <a:lnTo>
                  <a:pt x="5943" y="47924"/>
                </a:lnTo>
                <a:lnTo>
                  <a:pt x="5849" y="46414"/>
                </a:lnTo>
                <a:lnTo>
                  <a:pt x="5943" y="44811"/>
                </a:lnTo>
                <a:lnTo>
                  <a:pt x="6132" y="41414"/>
                </a:lnTo>
                <a:lnTo>
                  <a:pt x="6132" y="39622"/>
                </a:lnTo>
                <a:lnTo>
                  <a:pt x="6132" y="38018"/>
                </a:lnTo>
                <a:lnTo>
                  <a:pt x="5849" y="36415"/>
                </a:lnTo>
                <a:lnTo>
                  <a:pt x="5660" y="35754"/>
                </a:lnTo>
                <a:lnTo>
                  <a:pt x="5472" y="35094"/>
                </a:lnTo>
                <a:lnTo>
                  <a:pt x="5566" y="35849"/>
                </a:lnTo>
                <a:lnTo>
                  <a:pt x="5660" y="36698"/>
                </a:lnTo>
                <a:lnTo>
                  <a:pt x="5566" y="38301"/>
                </a:lnTo>
                <a:lnTo>
                  <a:pt x="5283" y="35566"/>
                </a:lnTo>
                <a:lnTo>
                  <a:pt x="4811" y="32452"/>
                </a:lnTo>
                <a:lnTo>
                  <a:pt x="4717" y="30943"/>
                </a:lnTo>
                <a:lnTo>
                  <a:pt x="4623" y="29434"/>
                </a:lnTo>
                <a:lnTo>
                  <a:pt x="4717" y="28113"/>
                </a:lnTo>
                <a:lnTo>
                  <a:pt x="5000" y="26886"/>
                </a:lnTo>
                <a:lnTo>
                  <a:pt x="4906" y="24717"/>
                </a:lnTo>
                <a:lnTo>
                  <a:pt x="5000" y="25283"/>
                </a:lnTo>
                <a:lnTo>
                  <a:pt x="5000" y="24811"/>
                </a:lnTo>
                <a:lnTo>
                  <a:pt x="5000" y="24339"/>
                </a:lnTo>
                <a:lnTo>
                  <a:pt x="4906" y="23302"/>
                </a:lnTo>
                <a:lnTo>
                  <a:pt x="4811" y="21981"/>
                </a:lnTo>
                <a:lnTo>
                  <a:pt x="4623" y="20283"/>
                </a:lnTo>
                <a:lnTo>
                  <a:pt x="4340" y="19528"/>
                </a:lnTo>
                <a:lnTo>
                  <a:pt x="4057" y="18679"/>
                </a:lnTo>
                <a:lnTo>
                  <a:pt x="4057" y="18773"/>
                </a:lnTo>
                <a:lnTo>
                  <a:pt x="4245" y="28868"/>
                </a:lnTo>
                <a:lnTo>
                  <a:pt x="4623" y="38962"/>
                </a:lnTo>
                <a:lnTo>
                  <a:pt x="4528" y="38490"/>
                </a:lnTo>
                <a:lnTo>
                  <a:pt x="4528" y="39528"/>
                </a:lnTo>
                <a:lnTo>
                  <a:pt x="4528" y="41980"/>
                </a:lnTo>
                <a:lnTo>
                  <a:pt x="4528" y="43301"/>
                </a:lnTo>
                <a:lnTo>
                  <a:pt x="4434" y="44622"/>
                </a:lnTo>
                <a:lnTo>
                  <a:pt x="4434" y="46037"/>
                </a:lnTo>
                <a:lnTo>
                  <a:pt x="4434" y="47358"/>
                </a:lnTo>
                <a:lnTo>
                  <a:pt x="4340" y="49056"/>
                </a:lnTo>
                <a:lnTo>
                  <a:pt x="4245" y="50848"/>
                </a:lnTo>
                <a:lnTo>
                  <a:pt x="4151" y="54716"/>
                </a:lnTo>
                <a:lnTo>
                  <a:pt x="4340" y="58773"/>
                </a:lnTo>
                <a:lnTo>
                  <a:pt x="4528" y="60754"/>
                </a:lnTo>
                <a:lnTo>
                  <a:pt x="4811" y="62640"/>
                </a:lnTo>
                <a:lnTo>
                  <a:pt x="2170" y="62546"/>
                </a:lnTo>
                <a:lnTo>
                  <a:pt x="2264" y="58207"/>
                </a:lnTo>
                <a:lnTo>
                  <a:pt x="2359" y="53773"/>
                </a:lnTo>
                <a:lnTo>
                  <a:pt x="2547" y="49433"/>
                </a:lnTo>
                <a:lnTo>
                  <a:pt x="2830" y="45094"/>
                </a:lnTo>
                <a:lnTo>
                  <a:pt x="2736" y="45094"/>
                </a:lnTo>
                <a:lnTo>
                  <a:pt x="2925" y="41509"/>
                </a:lnTo>
                <a:lnTo>
                  <a:pt x="2925" y="42263"/>
                </a:lnTo>
                <a:lnTo>
                  <a:pt x="3208" y="34245"/>
                </a:lnTo>
                <a:lnTo>
                  <a:pt x="3774" y="30566"/>
                </a:lnTo>
                <a:lnTo>
                  <a:pt x="3208" y="31981"/>
                </a:lnTo>
                <a:lnTo>
                  <a:pt x="3113" y="31698"/>
                </a:lnTo>
                <a:lnTo>
                  <a:pt x="3113" y="31226"/>
                </a:lnTo>
                <a:lnTo>
                  <a:pt x="3208" y="30471"/>
                </a:lnTo>
                <a:lnTo>
                  <a:pt x="3113" y="30943"/>
                </a:lnTo>
                <a:lnTo>
                  <a:pt x="3208" y="29528"/>
                </a:lnTo>
                <a:lnTo>
                  <a:pt x="3396" y="28019"/>
                </a:lnTo>
                <a:lnTo>
                  <a:pt x="3491" y="27075"/>
                </a:lnTo>
                <a:lnTo>
                  <a:pt x="3585" y="26886"/>
                </a:lnTo>
                <a:lnTo>
                  <a:pt x="3585" y="27075"/>
                </a:lnTo>
                <a:lnTo>
                  <a:pt x="3585" y="27736"/>
                </a:lnTo>
                <a:lnTo>
                  <a:pt x="3774" y="26132"/>
                </a:lnTo>
                <a:lnTo>
                  <a:pt x="3774" y="21887"/>
                </a:lnTo>
                <a:lnTo>
                  <a:pt x="3774" y="19717"/>
                </a:lnTo>
                <a:lnTo>
                  <a:pt x="3868" y="17547"/>
                </a:lnTo>
                <a:lnTo>
                  <a:pt x="3774" y="16321"/>
                </a:lnTo>
                <a:lnTo>
                  <a:pt x="3679" y="15094"/>
                </a:lnTo>
                <a:lnTo>
                  <a:pt x="3679" y="12547"/>
                </a:lnTo>
                <a:lnTo>
                  <a:pt x="3868" y="9906"/>
                </a:lnTo>
                <a:lnTo>
                  <a:pt x="4151" y="7359"/>
                </a:lnTo>
                <a:lnTo>
                  <a:pt x="4057" y="15566"/>
                </a:lnTo>
                <a:lnTo>
                  <a:pt x="4245" y="16132"/>
                </a:lnTo>
                <a:lnTo>
                  <a:pt x="4245" y="14717"/>
                </a:lnTo>
                <a:lnTo>
                  <a:pt x="4245" y="14151"/>
                </a:lnTo>
                <a:lnTo>
                  <a:pt x="4151" y="14623"/>
                </a:lnTo>
                <a:lnTo>
                  <a:pt x="4151" y="13208"/>
                </a:lnTo>
                <a:lnTo>
                  <a:pt x="4151" y="11792"/>
                </a:lnTo>
                <a:lnTo>
                  <a:pt x="4245" y="9057"/>
                </a:lnTo>
                <a:lnTo>
                  <a:pt x="4340" y="9434"/>
                </a:lnTo>
                <a:lnTo>
                  <a:pt x="4434" y="8208"/>
                </a:lnTo>
                <a:lnTo>
                  <a:pt x="4717" y="7264"/>
                </a:lnTo>
                <a:lnTo>
                  <a:pt x="5000" y="6415"/>
                </a:lnTo>
                <a:lnTo>
                  <a:pt x="5472" y="5755"/>
                </a:lnTo>
                <a:lnTo>
                  <a:pt x="6038" y="5661"/>
                </a:lnTo>
                <a:lnTo>
                  <a:pt x="6226" y="5661"/>
                </a:lnTo>
                <a:lnTo>
                  <a:pt x="6038" y="6132"/>
                </a:lnTo>
                <a:lnTo>
                  <a:pt x="5849" y="6698"/>
                </a:lnTo>
                <a:lnTo>
                  <a:pt x="5849" y="7359"/>
                </a:lnTo>
                <a:lnTo>
                  <a:pt x="6038" y="8019"/>
                </a:lnTo>
                <a:lnTo>
                  <a:pt x="5943" y="8774"/>
                </a:lnTo>
                <a:lnTo>
                  <a:pt x="6038" y="10566"/>
                </a:lnTo>
                <a:lnTo>
                  <a:pt x="6038" y="11698"/>
                </a:lnTo>
                <a:lnTo>
                  <a:pt x="6132" y="12547"/>
                </a:lnTo>
                <a:lnTo>
                  <a:pt x="6038" y="10377"/>
                </a:lnTo>
                <a:lnTo>
                  <a:pt x="6038" y="8208"/>
                </a:lnTo>
                <a:lnTo>
                  <a:pt x="6226" y="8679"/>
                </a:lnTo>
                <a:lnTo>
                  <a:pt x="6321" y="6793"/>
                </a:lnTo>
                <a:lnTo>
                  <a:pt x="6415" y="5944"/>
                </a:lnTo>
                <a:lnTo>
                  <a:pt x="6415" y="5849"/>
                </a:lnTo>
                <a:lnTo>
                  <a:pt x="6415" y="5566"/>
                </a:lnTo>
                <a:lnTo>
                  <a:pt x="8208" y="5283"/>
                </a:lnTo>
                <a:lnTo>
                  <a:pt x="9906" y="5000"/>
                </a:lnTo>
                <a:lnTo>
                  <a:pt x="11604" y="4623"/>
                </a:lnTo>
                <a:lnTo>
                  <a:pt x="13302" y="4340"/>
                </a:lnTo>
                <a:lnTo>
                  <a:pt x="13302" y="4340"/>
                </a:lnTo>
                <a:lnTo>
                  <a:pt x="11226" y="4623"/>
                </a:lnTo>
                <a:lnTo>
                  <a:pt x="9434" y="4906"/>
                </a:lnTo>
                <a:lnTo>
                  <a:pt x="6415" y="5472"/>
                </a:lnTo>
                <a:lnTo>
                  <a:pt x="6415" y="5283"/>
                </a:lnTo>
                <a:lnTo>
                  <a:pt x="6321" y="5472"/>
                </a:lnTo>
                <a:lnTo>
                  <a:pt x="5472" y="5661"/>
                </a:lnTo>
                <a:lnTo>
                  <a:pt x="5660" y="5472"/>
                </a:lnTo>
                <a:lnTo>
                  <a:pt x="6415" y="5283"/>
                </a:lnTo>
                <a:lnTo>
                  <a:pt x="5849" y="5283"/>
                </a:lnTo>
                <a:lnTo>
                  <a:pt x="6226" y="5000"/>
                </a:lnTo>
                <a:lnTo>
                  <a:pt x="6509" y="4717"/>
                </a:lnTo>
                <a:lnTo>
                  <a:pt x="6509" y="4717"/>
                </a:lnTo>
                <a:lnTo>
                  <a:pt x="6415" y="5283"/>
                </a:lnTo>
                <a:lnTo>
                  <a:pt x="6415" y="5283"/>
                </a:lnTo>
                <a:lnTo>
                  <a:pt x="6887" y="4811"/>
                </a:lnTo>
                <a:lnTo>
                  <a:pt x="7453" y="4340"/>
                </a:lnTo>
                <a:lnTo>
                  <a:pt x="8113" y="4151"/>
                </a:lnTo>
                <a:lnTo>
                  <a:pt x="8962" y="3962"/>
                </a:lnTo>
                <a:lnTo>
                  <a:pt x="9811" y="3868"/>
                </a:lnTo>
                <a:lnTo>
                  <a:pt x="10755" y="3868"/>
                </a:lnTo>
                <a:lnTo>
                  <a:pt x="12830" y="3962"/>
                </a:lnTo>
                <a:lnTo>
                  <a:pt x="15189" y="4151"/>
                </a:lnTo>
                <a:lnTo>
                  <a:pt x="15189" y="4151"/>
                </a:lnTo>
                <a:lnTo>
                  <a:pt x="15755" y="4057"/>
                </a:lnTo>
                <a:lnTo>
                  <a:pt x="18113" y="3585"/>
                </a:lnTo>
                <a:lnTo>
                  <a:pt x="21037" y="2925"/>
                </a:lnTo>
                <a:lnTo>
                  <a:pt x="24151" y="2453"/>
                </a:lnTo>
                <a:lnTo>
                  <a:pt x="24811" y="2736"/>
                </a:lnTo>
                <a:lnTo>
                  <a:pt x="25660" y="2925"/>
                </a:lnTo>
                <a:lnTo>
                  <a:pt x="22075" y="3585"/>
                </a:lnTo>
                <a:lnTo>
                  <a:pt x="19717" y="3962"/>
                </a:lnTo>
                <a:lnTo>
                  <a:pt x="21509" y="3774"/>
                </a:lnTo>
                <a:lnTo>
                  <a:pt x="23302" y="3585"/>
                </a:lnTo>
                <a:lnTo>
                  <a:pt x="23207" y="3617"/>
                </a:lnTo>
                <a:lnTo>
                  <a:pt x="23207" y="3617"/>
                </a:lnTo>
                <a:lnTo>
                  <a:pt x="21698" y="3868"/>
                </a:lnTo>
                <a:lnTo>
                  <a:pt x="20000" y="4151"/>
                </a:lnTo>
                <a:lnTo>
                  <a:pt x="26320" y="3491"/>
                </a:lnTo>
                <a:lnTo>
                  <a:pt x="29434" y="3113"/>
                </a:lnTo>
                <a:lnTo>
                  <a:pt x="32547" y="2925"/>
                </a:lnTo>
                <a:lnTo>
                  <a:pt x="32547" y="2925"/>
                </a:lnTo>
                <a:lnTo>
                  <a:pt x="31320" y="3208"/>
                </a:lnTo>
                <a:lnTo>
                  <a:pt x="32452" y="3113"/>
                </a:lnTo>
                <a:lnTo>
                  <a:pt x="33679" y="2925"/>
                </a:lnTo>
                <a:lnTo>
                  <a:pt x="34811" y="2830"/>
                </a:lnTo>
                <a:lnTo>
                  <a:pt x="36037" y="2736"/>
                </a:lnTo>
                <a:lnTo>
                  <a:pt x="35754" y="2736"/>
                </a:lnTo>
                <a:lnTo>
                  <a:pt x="35754" y="2642"/>
                </a:lnTo>
                <a:lnTo>
                  <a:pt x="36226" y="2642"/>
                </a:lnTo>
                <a:lnTo>
                  <a:pt x="36415" y="2547"/>
                </a:lnTo>
                <a:lnTo>
                  <a:pt x="34905" y="2547"/>
                </a:lnTo>
                <a:lnTo>
                  <a:pt x="35660" y="2453"/>
                </a:lnTo>
                <a:lnTo>
                  <a:pt x="36132" y="2453"/>
                </a:lnTo>
                <a:lnTo>
                  <a:pt x="37358" y="2359"/>
                </a:lnTo>
                <a:lnTo>
                  <a:pt x="37830" y="2359"/>
                </a:lnTo>
                <a:lnTo>
                  <a:pt x="38207" y="2264"/>
                </a:lnTo>
                <a:lnTo>
                  <a:pt x="36509" y="2359"/>
                </a:lnTo>
                <a:lnTo>
                  <a:pt x="36509" y="2359"/>
                </a:lnTo>
                <a:lnTo>
                  <a:pt x="38207" y="2170"/>
                </a:lnTo>
                <a:lnTo>
                  <a:pt x="39811" y="2170"/>
                </a:lnTo>
                <a:lnTo>
                  <a:pt x="40188" y="2264"/>
                </a:lnTo>
                <a:lnTo>
                  <a:pt x="39905" y="2076"/>
                </a:lnTo>
                <a:lnTo>
                  <a:pt x="41603" y="2076"/>
                </a:lnTo>
                <a:lnTo>
                  <a:pt x="41037" y="2170"/>
                </a:lnTo>
                <a:lnTo>
                  <a:pt x="43773" y="2076"/>
                </a:lnTo>
                <a:lnTo>
                  <a:pt x="43207" y="2076"/>
                </a:lnTo>
                <a:lnTo>
                  <a:pt x="44528" y="1981"/>
                </a:lnTo>
                <a:lnTo>
                  <a:pt x="44811" y="1981"/>
                </a:lnTo>
                <a:lnTo>
                  <a:pt x="45094" y="1887"/>
                </a:lnTo>
                <a:lnTo>
                  <a:pt x="45754" y="1887"/>
                </a:lnTo>
                <a:lnTo>
                  <a:pt x="47263" y="1793"/>
                </a:lnTo>
                <a:close/>
                <a:moveTo>
                  <a:pt x="52263" y="65754"/>
                </a:moveTo>
                <a:lnTo>
                  <a:pt x="51792" y="65848"/>
                </a:lnTo>
                <a:lnTo>
                  <a:pt x="51697" y="65848"/>
                </a:lnTo>
                <a:lnTo>
                  <a:pt x="48867" y="66131"/>
                </a:lnTo>
                <a:lnTo>
                  <a:pt x="50565" y="65848"/>
                </a:lnTo>
                <a:lnTo>
                  <a:pt x="52263" y="65754"/>
                </a:lnTo>
                <a:close/>
                <a:moveTo>
                  <a:pt x="66697" y="61037"/>
                </a:moveTo>
                <a:lnTo>
                  <a:pt x="66603" y="61131"/>
                </a:lnTo>
                <a:lnTo>
                  <a:pt x="65848" y="61414"/>
                </a:lnTo>
                <a:lnTo>
                  <a:pt x="64999" y="61603"/>
                </a:lnTo>
                <a:lnTo>
                  <a:pt x="63018" y="61791"/>
                </a:lnTo>
                <a:lnTo>
                  <a:pt x="64905" y="61697"/>
                </a:lnTo>
                <a:lnTo>
                  <a:pt x="66508" y="61320"/>
                </a:lnTo>
                <a:lnTo>
                  <a:pt x="66037" y="61980"/>
                </a:lnTo>
                <a:lnTo>
                  <a:pt x="65471" y="62546"/>
                </a:lnTo>
                <a:lnTo>
                  <a:pt x="64810" y="63018"/>
                </a:lnTo>
                <a:lnTo>
                  <a:pt x="64056" y="63301"/>
                </a:lnTo>
                <a:lnTo>
                  <a:pt x="63301" y="63584"/>
                </a:lnTo>
                <a:lnTo>
                  <a:pt x="62452" y="63772"/>
                </a:lnTo>
                <a:lnTo>
                  <a:pt x="61509" y="63961"/>
                </a:lnTo>
                <a:lnTo>
                  <a:pt x="60565" y="64055"/>
                </a:lnTo>
                <a:lnTo>
                  <a:pt x="58678" y="64150"/>
                </a:lnTo>
                <a:lnTo>
                  <a:pt x="53018" y="64150"/>
                </a:lnTo>
                <a:lnTo>
                  <a:pt x="46037" y="64810"/>
                </a:lnTo>
                <a:lnTo>
                  <a:pt x="39528" y="65282"/>
                </a:lnTo>
                <a:lnTo>
                  <a:pt x="36320" y="65471"/>
                </a:lnTo>
                <a:lnTo>
                  <a:pt x="33018" y="65659"/>
                </a:lnTo>
                <a:lnTo>
                  <a:pt x="29622" y="65754"/>
                </a:lnTo>
                <a:lnTo>
                  <a:pt x="23962" y="65754"/>
                </a:lnTo>
                <a:lnTo>
                  <a:pt x="21698" y="65942"/>
                </a:lnTo>
                <a:lnTo>
                  <a:pt x="17264" y="66225"/>
                </a:lnTo>
                <a:lnTo>
                  <a:pt x="17830" y="66037"/>
                </a:lnTo>
                <a:lnTo>
                  <a:pt x="16698" y="65942"/>
                </a:lnTo>
                <a:lnTo>
                  <a:pt x="16509" y="65942"/>
                </a:lnTo>
                <a:lnTo>
                  <a:pt x="15094" y="66037"/>
                </a:lnTo>
                <a:lnTo>
                  <a:pt x="15660" y="66131"/>
                </a:lnTo>
                <a:lnTo>
                  <a:pt x="16132" y="66037"/>
                </a:lnTo>
                <a:lnTo>
                  <a:pt x="15943" y="66131"/>
                </a:lnTo>
                <a:lnTo>
                  <a:pt x="16604" y="66225"/>
                </a:lnTo>
                <a:lnTo>
                  <a:pt x="14434" y="66320"/>
                </a:lnTo>
                <a:lnTo>
                  <a:pt x="12170" y="66414"/>
                </a:lnTo>
                <a:lnTo>
                  <a:pt x="13773" y="66225"/>
                </a:lnTo>
                <a:lnTo>
                  <a:pt x="15000" y="66037"/>
                </a:lnTo>
                <a:lnTo>
                  <a:pt x="12453" y="66225"/>
                </a:lnTo>
                <a:lnTo>
                  <a:pt x="11604" y="66320"/>
                </a:lnTo>
                <a:lnTo>
                  <a:pt x="11604" y="66225"/>
                </a:lnTo>
                <a:lnTo>
                  <a:pt x="11887" y="66225"/>
                </a:lnTo>
                <a:lnTo>
                  <a:pt x="12736" y="66037"/>
                </a:lnTo>
                <a:lnTo>
                  <a:pt x="9906" y="66225"/>
                </a:lnTo>
                <a:lnTo>
                  <a:pt x="8962" y="66414"/>
                </a:lnTo>
                <a:lnTo>
                  <a:pt x="10000" y="66414"/>
                </a:lnTo>
                <a:lnTo>
                  <a:pt x="8396" y="66697"/>
                </a:lnTo>
                <a:lnTo>
                  <a:pt x="7830" y="66697"/>
                </a:lnTo>
                <a:lnTo>
                  <a:pt x="7358" y="66603"/>
                </a:lnTo>
                <a:lnTo>
                  <a:pt x="7075" y="66414"/>
                </a:lnTo>
                <a:lnTo>
                  <a:pt x="6792" y="66131"/>
                </a:lnTo>
                <a:lnTo>
                  <a:pt x="6604" y="65565"/>
                </a:lnTo>
                <a:lnTo>
                  <a:pt x="6604" y="64810"/>
                </a:lnTo>
                <a:lnTo>
                  <a:pt x="6415" y="66225"/>
                </a:lnTo>
                <a:lnTo>
                  <a:pt x="6509" y="64527"/>
                </a:lnTo>
                <a:lnTo>
                  <a:pt x="20188" y="64433"/>
                </a:lnTo>
                <a:lnTo>
                  <a:pt x="20188" y="64433"/>
                </a:lnTo>
                <a:lnTo>
                  <a:pt x="19434" y="64621"/>
                </a:lnTo>
                <a:lnTo>
                  <a:pt x="23585" y="64527"/>
                </a:lnTo>
                <a:lnTo>
                  <a:pt x="25660" y="64433"/>
                </a:lnTo>
                <a:lnTo>
                  <a:pt x="27641" y="64338"/>
                </a:lnTo>
                <a:lnTo>
                  <a:pt x="25754" y="64244"/>
                </a:lnTo>
                <a:lnTo>
                  <a:pt x="31132" y="63772"/>
                </a:lnTo>
                <a:lnTo>
                  <a:pt x="36698" y="63301"/>
                </a:lnTo>
                <a:lnTo>
                  <a:pt x="42264" y="62829"/>
                </a:lnTo>
                <a:lnTo>
                  <a:pt x="47830" y="62640"/>
                </a:lnTo>
                <a:lnTo>
                  <a:pt x="46414" y="62829"/>
                </a:lnTo>
                <a:lnTo>
                  <a:pt x="44999" y="63018"/>
                </a:lnTo>
                <a:lnTo>
                  <a:pt x="48867" y="62735"/>
                </a:lnTo>
                <a:lnTo>
                  <a:pt x="52358" y="62452"/>
                </a:lnTo>
                <a:lnTo>
                  <a:pt x="53207" y="62357"/>
                </a:lnTo>
                <a:lnTo>
                  <a:pt x="52452" y="62452"/>
                </a:lnTo>
                <a:lnTo>
                  <a:pt x="55660" y="62169"/>
                </a:lnTo>
                <a:lnTo>
                  <a:pt x="54056" y="62357"/>
                </a:lnTo>
                <a:lnTo>
                  <a:pt x="56320" y="62357"/>
                </a:lnTo>
                <a:lnTo>
                  <a:pt x="58395" y="62169"/>
                </a:lnTo>
                <a:lnTo>
                  <a:pt x="60471" y="61980"/>
                </a:lnTo>
                <a:lnTo>
                  <a:pt x="64622" y="61508"/>
                </a:lnTo>
                <a:lnTo>
                  <a:pt x="63584" y="61508"/>
                </a:lnTo>
                <a:lnTo>
                  <a:pt x="65188" y="61320"/>
                </a:lnTo>
                <a:lnTo>
                  <a:pt x="65942" y="61225"/>
                </a:lnTo>
                <a:lnTo>
                  <a:pt x="66697" y="61037"/>
                </a:lnTo>
                <a:close/>
                <a:moveTo>
                  <a:pt x="56131" y="0"/>
                </a:moveTo>
                <a:lnTo>
                  <a:pt x="54056" y="95"/>
                </a:lnTo>
                <a:lnTo>
                  <a:pt x="49999" y="472"/>
                </a:lnTo>
                <a:lnTo>
                  <a:pt x="49905" y="472"/>
                </a:lnTo>
                <a:lnTo>
                  <a:pt x="50188" y="378"/>
                </a:lnTo>
                <a:lnTo>
                  <a:pt x="46131" y="378"/>
                </a:lnTo>
                <a:lnTo>
                  <a:pt x="44999" y="566"/>
                </a:lnTo>
                <a:lnTo>
                  <a:pt x="45848" y="661"/>
                </a:lnTo>
                <a:lnTo>
                  <a:pt x="45848" y="661"/>
                </a:lnTo>
                <a:lnTo>
                  <a:pt x="45094" y="566"/>
                </a:lnTo>
                <a:lnTo>
                  <a:pt x="46037" y="661"/>
                </a:lnTo>
                <a:lnTo>
                  <a:pt x="45943" y="661"/>
                </a:lnTo>
                <a:lnTo>
                  <a:pt x="40377" y="849"/>
                </a:lnTo>
                <a:lnTo>
                  <a:pt x="34622" y="1038"/>
                </a:lnTo>
                <a:lnTo>
                  <a:pt x="34245" y="1038"/>
                </a:lnTo>
                <a:lnTo>
                  <a:pt x="30943" y="1227"/>
                </a:lnTo>
                <a:lnTo>
                  <a:pt x="29905" y="1132"/>
                </a:lnTo>
                <a:lnTo>
                  <a:pt x="28679" y="1227"/>
                </a:lnTo>
                <a:lnTo>
                  <a:pt x="26132" y="1510"/>
                </a:lnTo>
                <a:lnTo>
                  <a:pt x="20566" y="1887"/>
                </a:lnTo>
                <a:lnTo>
                  <a:pt x="20094" y="1887"/>
                </a:lnTo>
                <a:lnTo>
                  <a:pt x="19434" y="1793"/>
                </a:lnTo>
                <a:lnTo>
                  <a:pt x="19245" y="1793"/>
                </a:lnTo>
                <a:lnTo>
                  <a:pt x="19434" y="1887"/>
                </a:lnTo>
                <a:lnTo>
                  <a:pt x="19811" y="1981"/>
                </a:lnTo>
                <a:lnTo>
                  <a:pt x="17453" y="2170"/>
                </a:lnTo>
                <a:lnTo>
                  <a:pt x="12830" y="2170"/>
                </a:lnTo>
                <a:lnTo>
                  <a:pt x="11415" y="2359"/>
                </a:lnTo>
                <a:lnTo>
                  <a:pt x="8962" y="2547"/>
                </a:lnTo>
                <a:lnTo>
                  <a:pt x="8113" y="3113"/>
                </a:lnTo>
                <a:lnTo>
                  <a:pt x="7170" y="3302"/>
                </a:lnTo>
                <a:lnTo>
                  <a:pt x="5377" y="3679"/>
                </a:lnTo>
                <a:lnTo>
                  <a:pt x="4245" y="3868"/>
                </a:lnTo>
                <a:lnTo>
                  <a:pt x="4245" y="3113"/>
                </a:lnTo>
                <a:lnTo>
                  <a:pt x="4151" y="3868"/>
                </a:lnTo>
                <a:lnTo>
                  <a:pt x="3774" y="4057"/>
                </a:lnTo>
                <a:lnTo>
                  <a:pt x="3585" y="4151"/>
                </a:lnTo>
                <a:lnTo>
                  <a:pt x="3396" y="4340"/>
                </a:lnTo>
                <a:lnTo>
                  <a:pt x="3208" y="4623"/>
                </a:lnTo>
                <a:lnTo>
                  <a:pt x="2925" y="5472"/>
                </a:lnTo>
                <a:lnTo>
                  <a:pt x="2453" y="7076"/>
                </a:lnTo>
                <a:lnTo>
                  <a:pt x="2264" y="7830"/>
                </a:lnTo>
                <a:lnTo>
                  <a:pt x="2076" y="8585"/>
                </a:lnTo>
                <a:lnTo>
                  <a:pt x="1793" y="10283"/>
                </a:lnTo>
                <a:lnTo>
                  <a:pt x="1698" y="12075"/>
                </a:lnTo>
                <a:lnTo>
                  <a:pt x="1698" y="13868"/>
                </a:lnTo>
                <a:lnTo>
                  <a:pt x="1793" y="17547"/>
                </a:lnTo>
                <a:lnTo>
                  <a:pt x="1793" y="19339"/>
                </a:lnTo>
                <a:lnTo>
                  <a:pt x="1793" y="20943"/>
                </a:lnTo>
                <a:lnTo>
                  <a:pt x="849" y="42735"/>
                </a:lnTo>
                <a:lnTo>
                  <a:pt x="0" y="64527"/>
                </a:lnTo>
                <a:lnTo>
                  <a:pt x="5094" y="64527"/>
                </a:lnTo>
                <a:lnTo>
                  <a:pt x="5377" y="66131"/>
                </a:lnTo>
                <a:lnTo>
                  <a:pt x="5472" y="66603"/>
                </a:lnTo>
                <a:lnTo>
                  <a:pt x="5755" y="66980"/>
                </a:lnTo>
                <a:lnTo>
                  <a:pt x="6038" y="67263"/>
                </a:lnTo>
                <a:lnTo>
                  <a:pt x="6415" y="67546"/>
                </a:lnTo>
                <a:lnTo>
                  <a:pt x="7736" y="67923"/>
                </a:lnTo>
                <a:lnTo>
                  <a:pt x="9057" y="68206"/>
                </a:lnTo>
                <a:lnTo>
                  <a:pt x="10377" y="68395"/>
                </a:lnTo>
                <a:lnTo>
                  <a:pt x="11887" y="68584"/>
                </a:lnTo>
                <a:lnTo>
                  <a:pt x="16887" y="68584"/>
                </a:lnTo>
                <a:lnTo>
                  <a:pt x="20377" y="68301"/>
                </a:lnTo>
                <a:lnTo>
                  <a:pt x="27547" y="67640"/>
                </a:lnTo>
                <a:lnTo>
                  <a:pt x="30849" y="67357"/>
                </a:lnTo>
                <a:lnTo>
                  <a:pt x="33867" y="67169"/>
                </a:lnTo>
                <a:lnTo>
                  <a:pt x="38396" y="66980"/>
                </a:lnTo>
                <a:lnTo>
                  <a:pt x="42924" y="66603"/>
                </a:lnTo>
                <a:lnTo>
                  <a:pt x="51792" y="65942"/>
                </a:lnTo>
                <a:lnTo>
                  <a:pt x="53112" y="65754"/>
                </a:lnTo>
                <a:lnTo>
                  <a:pt x="53301" y="65754"/>
                </a:lnTo>
                <a:lnTo>
                  <a:pt x="55282" y="65565"/>
                </a:lnTo>
                <a:lnTo>
                  <a:pt x="61697" y="64999"/>
                </a:lnTo>
                <a:lnTo>
                  <a:pt x="62546" y="64905"/>
                </a:lnTo>
                <a:lnTo>
                  <a:pt x="64716" y="64810"/>
                </a:lnTo>
                <a:lnTo>
                  <a:pt x="60943" y="65376"/>
                </a:lnTo>
                <a:lnTo>
                  <a:pt x="64433" y="65093"/>
                </a:lnTo>
                <a:lnTo>
                  <a:pt x="65754" y="64810"/>
                </a:lnTo>
                <a:lnTo>
                  <a:pt x="66225" y="64716"/>
                </a:lnTo>
                <a:lnTo>
                  <a:pt x="66697" y="64527"/>
                </a:lnTo>
                <a:lnTo>
                  <a:pt x="67169" y="64244"/>
                </a:lnTo>
                <a:lnTo>
                  <a:pt x="67452" y="63867"/>
                </a:lnTo>
                <a:lnTo>
                  <a:pt x="67829" y="63489"/>
                </a:lnTo>
                <a:lnTo>
                  <a:pt x="68018" y="63018"/>
                </a:lnTo>
                <a:lnTo>
                  <a:pt x="68301" y="62452"/>
                </a:lnTo>
                <a:lnTo>
                  <a:pt x="68490" y="61791"/>
                </a:lnTo>
                <a:lnTo>
                  <a:pt x="68678" y="60093"/>
                </a:lnTo>
                <a:lnTo>
                  <a:pt x="68961" y="59622"/>
                </a:lnTo>
                <a:lnTo>
                  <a:pt x="69150" y="59056"/>
                </a:lnTo>
                <a:lnTo>
                  <a:pt x="69339" y="58490"/>
                </a:lnTo>
                <a:lnTo>
                  <a:pt x="69433" y="57829"/>
                </a:lnTo>
                <a:lnTo>
                  <a:pt x="69527" y="56225"/>
                </a:lnTo>
                <a:lnTo>
                  <a:pt x="69527" y="54622"/>
                </a:lnTo>
                <a:lnTo>
                  <a:pt x="69339" y="54150"/>
                </a:lnTo>
                <a:lnTo>
                  <a:pt x="69244" y="52358"/>
                </a:lnTo>
                <a:lnTo>
                  <a:pt x="69999" y="46980"/>
                </a:lnTo>
                <a:lnTo>
                  <a:pt x="70754" y="41792"/>
                </a:lnTo>
                <a:lnTo>
                  <a:pt x="71414" y="36603"/>
                </a:lnTo>
                <a:lnTo>
                  <a:pt x="71697" y="34150"/>
                </a:lnTo>
                <a:lnTo>
                  <a:pt x="71886" y="31698"/>
                </a:lnTo>
                <a:lnTo>
                  <a:pt x="71603" y="33113"/>
                </a:lnTo>
                <a:lnTo>
                  <a:pt x="71603" y="32264"/>
                </a:lnTo>
                <a:lnTo>
                  <a:pt x="71508" y="31509"/>
                </a:lnTo>
                <a:lnTo>
                  <a:pt x="71320" y="29717"/>
                </a:lnTo>
                <a:lnTo>
                  <a:pt x="71225" y="28868"/>
                </a:lnTo>
                <a:lnTo>
                  <a:pt x="71131" y="28019"/>
                </a:lnTo>
                <a:lnTo>
                  <a:pt x="71225" y="27264"/>
                </a:lnTo>
                <a:lnTo>
                  <a:pt x="71414" y="26603"/>
                </a:lnTo>
                <a:lnTo>
                  <a:pt x="71558" y="26891"/>
                </a:lnTo>
                <a:lnTo>
                  <a:pt x="71131" y="22453"/>
                </a:lnTo>
                <a:lnTo>
                  <a:pt x="71320" y="23113"/>
                </a:lnTo>
                <a:lnTo>
                  <a:pt x="71037" y="21132"/>
                </a:lnTo>
                <a:lnTo>
                  <a:pt x="70754" y="19056"/>
                </a:lnTo>
                <a:lnTo>
                  <a:pt x="69999" y="15094"/>
                </a:lnTo>
                <a:lnTo>
                  <a:pt x="70376" y="16415"/>
                </a:lnTo>
                <a:lnTo>
                  <a:pt x="69999" y="12830"/>
                </a:lnTo>
                <a:lnTo>
                  <a:pt x="69622" y="10566"/>
                </a:lnTo>
                <a:lnTo>
                  <a:pt x="69150" y="8208"/>
                </a:lnTo>
                <a:lnTo>
                  <a:pt x="68584" y="5944"/>
                </a:lnTo>
                <a:lnTo>
                  <a:pt x="68207" y="4906"/>
                </a:lnTo>
                <a:lnTo>
                  <a:pt x="67829" y="3868"/>
                </a:lnTo>
                <a:lnTo>
                  <a:pt x="67452" y="3019"/>
                </a:lnTo>
                <a:lnTo>
                  <a:pt x="66980" y="2264"/>
                </a:lnTo>
                <a:lnTo>
                  <a:pt x="66508" y="1604"/>
                </a:lnTo>
                <a:lnTo>
                  <a:pt x="65942" y="1227"/>
                </a:lnTo>
                <a:lnTo>
                  <a:pt x="64999" y="849"/>
                </a:lnTo>
                <a:lnTo>
                  <a:pt x="64150" y="661"/>
                </a:lnTo>
                <a:lnTo>
                  <a:pt x="62263" y="283"/>
                </a:lnTo>
                <a:lnTo>
                  <a:pt x="60282" y="95"/>
                </a:lnTo>
                <a:lnTo>
                  <a:pt x="58207" y="0"/>
                </a:lnTo>
                <a:close/>
              </a:path>
            </a:pathLst>
          </a:custGeom>
          <a:solidFill>
            <a:srgbClr val="00B0F0">
              <a:alpha val="50000"/>
            </a:srgbClr>
          </a:solidFill>
          <a:ln>
            <a:noFill/>
          </a:ln>
        </p:spPr>
        <p:txBody>
          <a:bodyPr spcFirstLastPara="1" wrap="square" lIns="121900" tIns="121900" rIns="121900" bIns="121900" anchor="ctr" anchorCtr="0">
            <a:noAutofit/>
          </a:bodyPr>
          <a:lstStyle/>
          <a:p>
            <a:endParaRPr sz="2489"/>
          </a:p>
        </p:txBody>
      </p:sp>
      <p:sp>
        <p:nvSpPr>
          <p:cNvPr id="5" name="TextBox 4">
            <a:extLst>
              <a:ext uri="{FF2B5EF4-FFF2-40B4-BE49-F238E27FC236}">
                <a16:creationId xmlns:a16="http://schemas.microsoft.com/office/drawing/2014/main" id="{3F70BFC6-14AC-E84A-A0CD-9400CD7D1517}"/>
              </a:ext>
            </a:extLst>
          </p:cNvPr>
          <p:cNvSpPr txBox="1"/>
          <p:nvPr/>
        </p:nvSpPr>
        <p:spPr>
          <a:xfrm>
            <a:off x="228600" y="114300"/>
            <a:ext cx="10968908" cy="6914713"/>
          </a:xfrm>
          <a:prstGeom prst="rect">
            <a:avLst/>
          </a:prstGeom>
          <a:noFill/>
        </p:spPr>
        <p:txBody>
          <a:bodyPr wrap="square" rtlCol="0">
            <a:spAutoFit/>
          </a:bodyPr>
          <a:lstStyle/>
          <a:p>
            <a:pPr algn="ctr"/>
            <a:r>
              <a:rPr lang="en-US" sz="6400" b="1" dirty="0">
                <a:solidFill>
                  <a:srgbClr val="00B0F0"/>
                </a:solidFill>
              </a:rPr>
              <a:t>Agenda</a:t>
            </a:r>
          </a:p>
          <a:p>
            <a:pPr marL="685800" indent="-685800">
              <a:buClr>
                <a:srgbClr val="00B0F0"/>
              </a:buClr>
              <a:buBlip>
                <a:blip r:embed="rId3"/>
              </a:buBlip>
            </a:pPr>
            <a:r>
              <a:rPr lang="en-US" sz="4400" b="1" dirty="0">
                <a:solidFill>
                  <a:schemeClr val="bg1"/>
                </a:solidFill>
              </a:rPr>
              <a:t>Webinar format</a:t>
            </a:r>
          </a:p>
          <a:p>
            <a:pPr marL="685800" indent="-685800">
              <a:spcBef>
                <a:spcPts val="1600"/>
              </a:spcBef>
              <a:buClr>
                <a:srgbClr val="00B0F0"/>
              </a:buClr>
              <a:buBlip>
                <a:blip r:embed="rId3"/>
              </a:buBlip>
            </a:pPr>
            <a:r>
              <a:rPr lang="en-US" sz="4400" b="1" dirty="0">
                <a:solidFill>
                  <a:schemeClr val="bg1"/>
                </a:solidFill>
              </a:rPr>
              <a:t>Introduction to project</a:t>
            </a:r>
          </a:p>
          <a:p>
            <a:pPr marL="685800" indent="-685800">
              <a:spcBef>
                <a:spcPts val="1600"/>
              </a:spcBef>
              <a:buClr>
                <a:srgbClr val="00B0F0"/>
              </a:buClr>
              <a:buBlip>
                <a:blip r:embed="rId3"/>
              </a:buBlip>
            </a:pPr>
            <a:r>
              <a:rPr lang="en-US" sz="4400" b="1" dirty="0">
                <a:solidFill>
                  <a:schemeClr val="bg1"/>
                </a:solidFill>
              </a:rPr>
              <a:t>Survey to launch project</a:t>
            </a:r>
          </a:p>
          <a:p>
            <a:pPr marL="685800" lvl="1" indent="-685800">
              <a:spcBef>
                <a:spcPts val="1600"/>
              </a:spcBef>
              <a:buClr>
                <a:srgbClr val="00B0F0"/>
              </a:buClr>
              <a:buBlip>
                <a:blip r:embed="rId3"/>
              </a:buBlip>
            </a:pPr>
            <a:r>
              <a:rPr lang="en-US" sz="4400" b="1" dirty="0">
                <a:solidFill>
                  <a:schemeClr val="bg1"/>
                </a:solidFill>
              </a:rPr>
              <a:t>Presentations</a:t>
            </a:r>
          </a:p>
          <a:p>
            <a:pPr marL="1005840" lvl="1">
              <a:buClr>
                <a:srgbClr val="00B0F0"/>
              </a:buClr>
            </a:pPr>
            <a:r>
              <a:rPr lang="en-US" sz="2400" b="1" dirty="0">
                <a:solidFill>
                  <a:schemeClr val="bg1"/>
                </a:solidFill>
              </a:rPr>
              <a:t>North Star Group, Argentina marathon meeting, 7am Coffee Time meeting, Virtual meetings in Brazil, UKNA Communications Committee, Polish International Meeting, Montana Rural Outreach Workgroup, Russian speaking </a:t>
            </a:r>
            <a:r>
              <a:rPr lang="en-US" sz="2400" b="1" dirty="0" err="1">
                <a:solidFill>
                  <a:schemeClr val="bg1"/>
                </a:solidFill>
              </a:rPr>
              <a:t>Tranzit</a:t>
            </a:r>
            <a:r>
              <a:rPr lang="en-US" sz="2400" b="1" dirty="0">
                <a:solidFill>
                  <a:schemeClr val="bg1"/>
                </a:solidFill>
              </a:rPr>
              <a:t> Region</a:t>
            </a:r>
          </a:p>
          <a:p>
            <a:pPr marL="685800" indent="-685800">
              <a:spcBef>
                <a:spcPts val="1600"/>
              </a:spcBef>
              <a:buClr>
                <a:srgbClr val="00B0F0"/>
              </a:buClr>
              <a:buBlip>
                <a:blip r:embed="rId3"/>
              </a:buBlip>
            </a:pPr>
            <a:r>
              <a:rPr lang="en-US" sz="4400" b="1" dirty="0">
                <a:solidFill>
                  <a:schemeClr val="bg1"/>
                </a:solidFill>
              </a:rPr>
              <a:t>Q&amp;A</a:t>
            </a:r>
          </a:p>
        </p:txBody>
      </p:sp>
    </p:spTree>
    <p:extLst>
      <p:ext uri="{BB962C8B-B14F-4D97-AF65-F5344CB8AC3E}">
        <p14:creationId xmlns:p14="http://schemas.microsoft.com/office/powerpoint/2010/main" val="3707574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P19: </a:t>
            </a:r>
            <a:r>
              <a:rPr lang="en-US" dirty="0"/>
              <a:t>How many times a day do you attend a virtual meeting?</a:t>
            </a:r>
            <a:endParaRPr dirty="0"/>
          </a:p>
        </p:txBody>
      </p:sp>
      <p:grpSp>
        <p:nvGrpSpPr>
          <p:cNvPr id="12" name="Group 11">
            <a:extLst>
              <a:ext uri="{FF2B5EF4-FFF2-40B4-BE49-F238E27FC236}">
                <a16:creationId xmlns:a16="http://schemas.microsoft.com/office/drawing/2014/main" id="{9281E303-BCB6-450E-BC94-14A28C3F856A}"/>
              </a:ext>
            </a:extLst>
          </p:cNvPr>
          <p:cNvGrpSpPr/>
          <p:nvPr/>
        </p:nvGrpSpPr>
        <p:grpSpPr>
          <a:xfrm>
            <a:off x="1066800" y="2233438"/>
            <a:ext cx="10287000" cy="3471333"/>
            <a:chOff x="1066800" y="2352708"/>
            <a:chExt cx="10287000" cy="3471333"/>
          </a:xfrm>
        </p:grpSpPr>
        <p:pic>
          <p:nvPicPr>
            <p:cNvPr id="4" name="Picture 3" descr="table5260425960.png"/>
            <p:cNvPicPr>
              <a:picLocks noChangeAspect="1"/>
            </p:cNvPicPr>
            <p:nvPr/>
          </p:nvPicPr>
          <p:blipFill>
            <a:blip r:embed="rId2"/>
            <a:stretch>
              <a:fillRect/>
            </a:stretch>
          </p:blipFill>
          <p:spPr>
            <a:xfrm>
              <a:off x="1066800" y="2352708"/>
              <a:ext cx="10058400" cy="3471333"/>
            </a:xfrm>
            <a:prstGeom prst="rect">
              <a:avLst/>
            </a:prstGeom>
          </p:spPr>
        </p:pic>
        <p:grpSp>
          <p:nvGrpSpPr>
            <p:cNvPr id="7" name="Group 6">
              <a:extLst>
                <a:ext uri="{FF2B5EF4-FFF2-40B4-BE49-F238E27FC236}">
                  <a16:creationId xmlns:a16="http://schemas.microsoft.com/office/drawing/2014/main" id="{F218316C-EADA-48DE-BBA3-855C609E0BF2}"/>
                </a:ext>
              </a:extLst>
            </p:cNvPr>
            <p:cNvGrpSpPr/>
            <p:nvPr/>
          </p:nvGrpSpPr>
          <p:grpSpPr>
            <a:xfrm>
              <a:off x="1066800" y="2352708"/>
              <a:ext cx="10287000" cy="372325"/>
              <a:chOff x="1066800" y="2568152"/>
              <a:chExt cx="10287000" cy="372325"/>
            </a:xfrm>
          </p:grpSpPr>
          <p:sp>
            <p:nvSpPr>
              <p:cNvPr id="8" name="Rectangle 7">
                <a:extLst>
                  <a:ext uri="{FF2B5EF4-FFF2-40B4-BE49-F238E27FC236}">
                    <a16:creationId xmlns:a16="http://schemas.microsoft.com/office/drawing/2014/main" id="{A74BB3BD-CF75-41E4-BA7B-D71C81514651}"/>
                  </a:ext>
                </a:extLst>
              </p:cNvPr>
              <p:cNvSpPr/>
              <p:nvPr/>
            </p:nvSpPr>
            <p:spPr>
              <a:xfrm>
                <a:off x="1066800" y="2568152"/>
                <a:ext cx="10058400" cy="372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F8D5B89-79BA-48A5-897F-568EAD65522F}"/>
                  </a:ext>
                </a:extLst>
              </p:cNvPr>
              <p:cNvSpPr txBox="1"/>
              <p:nvPr/>
            </p:nvSpPr>
            <p:spPr>
              <a:xfrm>
                <a:off x="1181686" y="2568152"/>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10" name="TextBox 9">
                <a:extLst>
                  <a:ext uri="{FF2B5EF4-FFF2-40B4-BE49-F238E27FC236}">
                    <a16:creationId xmlns:a16="http://schemas.microsoft.com/office/drawing/2014/main" id="{9BE7AB5F-0DF9-44AF-9A33-4AAB8EEAB768}"/>
                  </a:ext>
                </a:extLst>
              </p:cNvPr>
              <p:cNvSpPr txBox="1"/>
              <p:nvPr/>
            </p:nvSpPr>
            <p:spPr>
              <a:xfrm>
                <a:off x="7849772" y="2571145"/>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7998C80E-6264-4CA4-BB6F-986FBBF19E86}"/>
                  </a:ext>
                </a:extLst>
              </p:cNvPr>
              <p:cNvSpPr txBox="1"/>
              <p:nvPr/>
            </p:nvSpPr>
            <p:spPr>
              <a:xfrm>
                <a:off x="10134600" y="2568152"/>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grpSp>
    </p:spTree>
    <p:extLst>
      <p:ext uri="{BB962C8B-B14F-4D97-AF65-F5344CB8AC3E}">
        <p14:creationId xmlns:p14="http://schemas.microsoft.com/office/powerpoint/2010/main" val="95735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P22: </a:t>
            </a:r>
            <a:r>
              <a:rPr lang="en-US" dirty="0"/>
              <a:t>Do you like virtual meetings?</a:t>
            </a:r>
            <a:endParaRPr dirty="0"/>
          </a:p>
        </p:txBody>
      </p:sp>
      <p:pic>
        <p:nvPicPr>
          <p:cNvPr id="4" name="Picture 3" descr="chart5260567990.png"/>
          <p:cNvPicPr>
            <a:picLocks noChangeAspect="1"/>
          </p:cNvPicPr>
          <p:nvPr/>
        </p:nvPicPr>
        <p:blipFill>
          <a:blip r:embed="rId2"/>
          <a:stretch>
            <a:fillRect/>
          </a:stretch>
        </p:blipFill>
        <p:spPr>
          <a:xfrm>
            <a:off x="1066800" y="1873235"/>
            <a:ext cx="10058400" cy="4233333"/>
          </a:xfrm>
          <a:prstGeom prst="rect">
            <a:avLst/>
          </a:prstGeom>
        </p:spPr>
      </p:pic>
    </p:spTree>
    <p:extLst>
      <p:ext uri="{BB962C8B-B14F-4D97-AF65-F5344CB8AC3E}">
        <p14:creationId xmlns:p14="http://schemas.microsoft.com/office/powerpoint/2010/main" val="1431330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P22: </a:t>
            </a:r>
            <a:r>
              <a:rPr lang="en-US" dirty="0"/>
              <a:t>Do you like virtual meetings?</a:t>
            </a:r>
            <a:endParaRPr dirty="0"/>
          </a:p>
        </p:txBody>
      </p:sp>
      <p:pic>
        <p:nvPicPr>
          <p:cNvPr id="4" name="Picture 3" descr="table5260567990.png"/>
          <p:cNvPicPr>
            <a:picLocks noChangeAspect="1"/>
          </p:cNvPicPr>
          <p:nvPr/>
        </p:nvPicPr>
        <p:blipFill>
          <a:blip r:embed="rId2"/>
          <a:stretch>
            <a:fillRect/>
          </a:stretch>
        </p:blipFill>
        <p:spPr>
          <a:xfrm>
            <a:off x="1066800" y="3186219"/>
            <a:ext cx="10058400" cy="1185333"/>
          </a:xfrm>
          <a:prstGeom prst="rect">
            <a:avLst/>
          </a:prstGeom>
        </p:spPr>
      </p:pic>
      <p:sp>
        <p:nvSpPr>
          <p:cNvPr id="7" name="Rectangle 6">
            <a:extLst>
              <a:ext uri="{FF2B5EF4-FFF2-40B4-BE49-F238E27FC236}">
                <a16:creationId xmlns:a16="http://schemas.microsoft.com/office/drawing/2014/main" id="{AA576910-D1D4-4F80-8D54-F357BE48C99B}"/>
              </a:ext>
            </a:extLst>
          </p:cNvPr>
          <p:cNvSpPr/>
          <p:nvPr/>
        </p:nvSpPr>
        <p:spPr>
          <a:xfrm>
            <a:off x="8060788" y="3186219"/>
            <a:ext cx="3064412" cy="44324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2F583EB-2A36-4EBD-B62C-DD8235B5D2E2}"/>
              </a:ext>
            </a:extLst>
          </p:cNvPr>
          <p:cNvSpPr txBox="1"/>
          <p:nvPr/>
        </p:nvSpPr>
        <p:spPr>
          <a:xfrm>
            <a:off x="9267093" y="3223176"/>
            <a:ext cx="20820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RATING</a:t>
            </a:r>
          </a:p>
        </p:txBody>
      </p:sp>
    </p:spTree>
    <p:extLst>
      <p:ext uri="{BB962C8B-B14F-4D97-AF65-F5344CB8AC3E}">
        <p14:creationId xmlns:p14="http://schemas.microsoft.com/office/powerpoint/2010/main" val="218444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P27: </a:t>
            </a:r>
            <a:r>
              <a:rPr lang="en-US" dirty="0"/>
              <a:t>After the pandemic, do you plan to continue attending online meetings?</a:t>
            </a:r>
            <a:endParaRPr dirty="0"/>
          </a:p>
        </p:txBody>
      </p:sp>
      <p:grpSp>
        <p:nvGrpSpPr>
          <p:cNvPr id="15" name="Group 14">
            <a:extLst>
              <a:ext uri="{FF2B5EF4-FFF2-40B4-BE49-F238E27FC236}">
                <a16:creationId xmlns:a16="http://schemas.microsoft.com/office/drawing/2014/main" id="{7D2F8D20-A3BC-4542-9480-1698C755ED1E}"/>
              </a:ext>
            </a:extLst>
          </p:cNvPr>
          <p:cNvGrpSpPr/>
          <p:nvPr/>
        </p:nvGrpSpPr>
        <p:grpSpPr>
          <a:xfrm>
            <a:off x="1066800" y="2259542"/>
            <a:ext cx="10454640" cy="4233333"/>
            <a:chOff x="1066800" y="2259542"/>
            <a:chExt cx="10454640" cy="4233333"/>
          </a:xfrm>
        </p:grpSpPr>
        <p:pic>
          <p:nvPicPr>
            <p:cNvPr id="4" name="Picture 3" descr="chart5260641210.png"/>
            <p:cNvPicPr>
              <a:picLocks noChangeAspect="1"/>
            </p:cNvPicPr>
            <p:nvPr/>
          </p:nvPicPr>
          <p:blipFill>
            <a:blip r:embed="rId2"/>
            <a:stretch>
              <a:fillRect/>
            </a:stretch>
          </p:blipFill>
          <p:spPr>
            <a:xfrm>
              <a:off x="1066800" y="2259542"/>
              <a:ext cx="10058400" cy="4233333"/>
            </a:xfrm>
            <a:prstGeom prst="rect">
              <a:avLst/>
            </a:prstGeom>
          </p:spPr>
        </p:pic>
        <p:sp>
          <p:nvSpPr>
            <p:cNvPr id="8" name="TextBox 7">
              <a:extLst>
                <a:ext uri="{FF2B5EF4-FFF2-40B4-BE49-F238E27FC236}">
                  <a16:creationId xmlns:a16="http://schemas.microsoft.com/office/drawing/2014/main" id="{CBEF04E2-1A7E-437F-910A-4886E18509CA}"/>
                </a:ext>
              </a:extLst>
            </p:cNvPr>
            <p:cNvSpPr txBox="1"/>
            <p:nvPr/>
          </p:nvSpPr>
          <p:spPr>
            <a:xfrm>
              <a:off x="6527410" y="5821032"/>
              <a:ext cx="11113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a:t>
              </a:r>
            </a:p>
          </p:txBody>
        </p:sp>
        <p:sp>
          <p:nvSpPr>
            <p:cNvPr id="10" name="TextBox 9">
              <a:extLst>
                <a:ext uri="{FF2B5EF4-FFF2-40B4-BE49-F238E27FC236}">
                  <a16:creationId xmlns:a16="http://schemas.microsoft.com/office/drawing/2014/main" id="{41AE956E-5121-4FC4-A1FA-40DB1999A017}"/>
                </a:ext>
              </a:extLst>
            </p:cNvPr>
            <p:cNvSpPr txBox="1"/>
            <p:nvPr/>
          </p:nvSpPr>
          <p:spPr>
            <a:xfrm>
              <a:off x="7904872" y="5821031"/>
              <a:ext cx="1478280" cy="67184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HAVEN’T DECIDED YET</a:t>
              </a:r>
            </a:p>
          </p:txBody>
        </p:sp>
        <p:sp>
          <p:nvSpPr>
            <p:cNvPr id="12" name="TextBox 11">
              <a:extLst>
                <a:ext uri="{FF2B5EF4-FFF2-40B4-BE49-F238E27FC236}">
                  <a16:creationId xmlns:a16="http://schemas.microsoft.com/office/drawing/2014/main" id="{1E211EA2-CB15-4FC5-9EE5-C546C45686A3}"/>
                </a:ext>
              </a:extLst>
            </p:cNvPr>
            <p:cNvSpPr txBox="1"/>
            <p:nvPr/>
          </p:nvSpPr>
          <p:spPr>
            <a:xfrm>
              <a:off x="3187505" y="5821031"/>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4" name="TextBox 13">
              <a:extLst>
                <a:ext uri="{FF2B5EF4-FFF2-40B4-BE49-F238E27FC236}">
                  <a16:creationId xmlns:a16="http://schemas.microsoft.com/office/drawing/2014/main" id="{2D84D2A5-DF10-4EE3-917C-C739A5D34EB9}"/>
                </a:ext>
              </a:extLst>
            </p:cNvPr>
            <p:cNvSpPr txBox="1"/>
            <p:nvPr/>
          </p:nvSpPr>
          <p:spPr>
            <a:xfrm>
              <a:off x="9755946" y="5821031"/>
              <a:ext cx="176549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20646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9B1FCF-0362-4668-AB24-C0C6F872EC42}"/>
              </a:ext>
            </a:extLst>
          </p:cNvPr>
          <p:cNvSpPr txBox="1">
            <a:spLocks/>
          </p:cNvSpPr>
          <p:nvPr/>
        </p:nvSpPr>
        <p:spPr>
          <a:xfrm>
            <a:off x="962464" y="458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P27: After the pandemic, do you plan to continue attending online meetings?</a:t>
            </a:r>
          </a:p>
        </p:txBody>
      </p:sp>
      <p:sp>
        <p:nvSpPr>
          <p:cNvPr id="19" name="Rectangle 18">
            <a:extLst>
              <a:ext uri="{FF2B5EF4-FFF2-40B4-BE49-F238E27FC236}">
                <a16:creationId xmlns:a16="http://schemas.microsoft.com/office/drawing/2014/main" id="{F19DC69B-CCA2-4155-B330-49B16BD0F5AC}"/>
              </a:ext>
            </a:extLst>
          </p:cNvPr>
          <p:cNvSpPr/>
          <p:nvPr/>
        </p:nvSpPr>
        <p:spPr>
          <a:xfrm>
            <a:off x="1209822" y="3840480"/>
            <a:ext cx="123795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83C4999-363C-4BDB-8899-FE5C5B95D6B8}"/>
              </a:ext>
            </a:extLst>
          </p:cNvPr>
          <p:cNvSpPr/>
          <p:nvPr/>
        </p:nvSpPr>
        <p:spPr>
          <a:xfrm>
            <a:off x="1209822" y="4346917"/>
            <a:ext cx="3066756"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7CCCEC4-D989-487C-8B7B-E3837D44C2D2}"/>
              </a:ext>
            </a:extLst>
          </p:cNvPr>
          <p:cNvGrpSpPr/>
          <p:nvPr/>
        </p:nvGrpSpPr>
        <p:grpSpPr>
          <a:xfrm>
            <a:off x="962464" y="2474145"/>
            <a:ext cx="10287000" cy="3471333"/>
            <a:chOff x="1066800" y="2265627"/>
            <a:chExt cx="10287000" cy="3471333"/>
          </a:xfrm>
        </p:grpSpPr>
        <p:grpSp>
          <p:nvGrpSpPr>
            <p:cNvPr id="25" name="Group 24">
              <a:extLst>
                <a:ext uri="{FF2B5EF4-FFF2-40B4-BE49-F238E27FC236}">
                  <a16:creationId xmlns:a16="http://schemas.microsoft.com/office/drawing/2014/main" id="{F1882523-E319-4D48-8B34-9A2F2EEF882F}"/>
                </a:ext>
              </a:extLst>
            </p:cNvPr>
            <p:cNvGrpSpPr/>
            <p:nvPr/>
          </p:nvGrpSpPr>
          <p:grpSpPr>
            <a:xfrm>
              <a:off x="1066800" y="2265627"/>
              <a:ext cx="10058400" cy="3471333"/>
              <a:chOff x="1066800" y="2265627"/>
              <a:chExt cx="10058400" cy="3471333"/>
            </a:xfrm>
          </p:grpSpPr>
          <p:pic>
            <p:nvPicPr>
              <p:cNvPr id="4" name="Picture 3" descr="table5260641210.png"/>
              <p:cNvPicPr>
                <a:picLocks noChangeAspect="1"/>
              </p:cNvPicPr>
              <p:nvPr/>
            </p:nvPicPr>
            <p:blipFill>
              <a:blip r:embed="rId2"/>
              <a:stretch>
                <a:fillRect/>
              </a:stretch>
            </p:blipFill>
            <p:spPr>
              <a:xfrm>
                <a:off x="1066800" y="2265627"/>
                <a:ext cx="10058400" cy="3471333"/>
              </a:xfrm>
              <a:prstGeom prst="rect">
                <a:avLst/>
              </a:prstGeom>
            </p:spPr>
          </p:pic>
          <p:sp>
            <p:nvSpPr>
              <p:cNvPr id="16" name="TextBox 15">
                <a:extLst>
                  <a:ext uri="{FF2B5EF4-FFF2-40B4-BE49-F238E27FC236}">
                    <a16:creationId xmlns:a16="http://schemas.microsoft.com/office/drawing/2014/main" id="{B6DD3A15-4D08-4C1C-ACCA-54C045B3380D}"/>
                  </a:ext>
                </a:extLst>
              </p:cNvPr>
              <p:cNvSpPr txBox="1"/>
              <p:nvPr/>
            </p:nvSpPr>
            <p:spPr>
              <a:xfrm>
                <a:off x="1181686" y="2779327"/>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8" name="TextBox 17">
                <a:extLst>
                  <a:ext uri="{FF2B5EF4-FFF2-40B4-BE49-F238E27FC236}">
                    <a16:creationId xmlns:a16="http://schemas.microsoft.com/office/drawing/2014/main" id="{2B2E7789-9156-43F7-AF3B-977F52D4CDC6}"/>
                  </a:ext>
                </a:extLst>
              </p:cNvPr>
              <p:cNvSpPr txBox="1"/>
              <p:nvPr/>
            </p:nvSpPr>
            <p:spPr>
              <a:xfrm>
                <a:off x="1209822" y="4860200"/>
                <a:ext cx="17584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a:t>
                </a:r>
              </a:p>
            </p:txBody>
          </p:sp>
          <p:sp>
            <p:nvSpPr>
              <p:cNvPr id="20" name="TextBox 19">
                <a:extLst>
                  <a:ext uri="{FF2B5EF4-FFF2-40B4-BE49-F238E27FC236}">
                    <a16:creationId xmlns:a16="http://schemas.microsoft.com/office/drawing/2014/main" id="{A8B74934-4BEE-4964-98C6-7419009886E4}"/>
                  </a:ext>
                </a:extLst>
              </p:cNvPr>
              <p:cNvSpPr txBox="1"/>
              <p:nvPr/>
            </p:nvSpPr>
            <p:spPr>
              <a:xfrm>
                <a:off x="1209822" y="3837487"/>
                <a:ext cx="11113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a:t>
                </a:r>
              </a:p>
            </p:txBody>
          </p:sp>
          <p:sp>
            <p:nvSpPr>
              <p:cNvPr id="23" name="TextBox 22">
                <a:extLst>
                  <a:ext uri="{FF2B5EF4-FFF2-40B4-BE49-F238E27FC236}">
                    <a16:creationId xmlns:a16="http://schemas.microsoft.com/office/drawing/2014/main" id="{6B370396-F6D6-45E1-807C-496D8C5C6D8F}"/>
                  </a:ext>
                </a:extLst>
              </p:cNvPr>
              <p:cNvSpPr txBox="1"/>
              <p:nvPr/>
            </p:nvSpPr>
            <p:spPr>
              <a:xfrm>
                <a:off x="1209822" y="4343924"/>
                <a:ext cx="295421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HAVEN’T DECIDED YET</a:t>
                </a:r>
              </a:p>
            </p:txBody>
          </p:sp>
        </p:grpSp>
        <p:sp>
          <p:nvSpPr>
            <p:cNvPr id="3" name="Rectangle 2">
              <a:extLst>
                <a:ext uri="{FF2B5EF4-FFF2-40B4-BE49-F238E27FC236}">
                  <a16:creationId xmlns:a16="http://schemas.microsoft.com/office/drawing/2014/main" id="{DDDFF6D0-6B60-4B34-94EE-8C0D0791A940}"/>
                </a:ext>
              </a:extLst>
            </p:cNvPr>
            <p:cNvSpPr/>
            <p:nvPr/>
          </p:nvSpPr>
          <p:spPr>
            <a:xfrm>
              <a:off x="1066800" y="2265627"/>
              <a:ext cx="10058400" cy="3795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71B19B-21AC-405B-8F17-02B36BE6A55B}"/>
                </a:ext>
              </a:extLst>
            </p:cNvPr>
            <p:cNvSpPr txBox="1"/>
            <p:nvPr/>
          </p:nvSpPr>
          <p:spPr>
            <a:xfrm>
              <a:off x="1181686" y="2286486"/>
              <a:ext cx="3573194" cy="372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 Options</a:t>
              </a:r>
            </a:p>
          </p:txBody>
        </p:sp>
        <p:sp>
          <p:nvSpPr>
            <p:cNvPr id="8" name="TextBox 7">
              <a:extLst>
                <a:ext uri="{FF2B5EF4-FFF2-40B4-BE49-F238E27FC236}">
                  <a16:creationId xmlns:a16="http://schemas.microsoft.com/office/drawing/2014/main" id="{73BEA965-4776-4F54-AF38-4BF541CE8BAC}"/>
                </a:ext>
              </a:extLst>
            </p:cNvPr>
            <p:cNvSpPr txBox="1"/>
            <p:nvPr/>
          </p:nvSpPr>
          <p:spPr>
            <a:xfrm>
              <a:off x="7849772" y="2289479"/>
              <a:ext cx="689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E0B7EE29-8D5A-4831-8324-5FBBE4170CD2}"/>
                </a:ext>
              </a:extLst>
            </p:cNvPr>
            <p:cNvSpPr txBox="1"/>
            <p:nvPr/>
          </p:nvSpPr>
          <p:spPr>
            <a:xfrm>
              <a:off x="10134600" y="2286486"/>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Answers</a:t>
              </a:r>
            </a:p>
          </p:txBody>
        </p:sp>
      </p:grpSp>
    </p:spTree>
    <p:extLst>
      <p:ext uri="{BB962C8B-B14F-4D97-AF65-F5344CB8AC3E}">
        <p14:creationId xmlns:p14="http://schemas.microsoft.com/office/powerpoint/2010/main" val="799273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9982" t="18577" b="22946"/>
          <a:stretch/>
        </p:blipFill>
        <p:spPr>
          <a:xfrm>
            <a:off x="1" y="1"/>
            <a:ext cx="7542332" cy="6857999"/>
          </a:xfrm>
          <a:prstGeom prst="rect">
            <a:avLst/>
          </a:prstGeom>
          <a:noFill/>
          <a:ln>
            <a:noFill/>
          </a:ln>
        </p:spPr>
      </p:pic>
      <p:sp>
        <p:nvSpPr>
          <p:cNvPr id="55" name="Google Shape;55;p13"/>
          <p:cNvSpPr txBox="1">
            <a:spLocks noGrp="1"/>
          </p:cNvSpPr>
          <p:nvPr>
            <p:ph type="ctrTitle"/>
          </p:nvPr>
        </p:nvSpPr>
        <p:spPr>
          <a:xfrm>
            <a:off x="6281633" y="800900"/>
            <a:ext cx="5672800" cy="1622400"/>
          </a:xfrm>
          <a:prstGeom prst="rect">
            <a:avLst/>
          </a:prstGeom>
        </p:spPr>
        <p:txBody>
          <a:bodyPr spcFirstLastPara="1" wrap="square" lIns="121900" tIns="121900" rIns="121900" bIns="121900" anchor="b" anchorCtr="0">
            <a:noAutofit/>
          </a:bodyPr>
          <a:lstStyle/>
          <a:p>
            <a:r>
              <a:rPr lang="es-419" sz="5333">
                <a:solidFill>
                  <a:srgbClr val="1670B8"/>
                </a:solidFill>
                <a:latin typeface="Roboto Black"/>
                <a:ea typeface="Roboto Black"/>
                <a:cs typeface="Roboto Black"/>
                <a:sym typeface="Roboto Black"/>
              </a:rPr>
              <a:t>ARGENTINA'S</a:t>
            </a:r>
            <a:endParaRPr sz="5333">
              <a:solidFill>
                <a:srgbClr val="1670B8"/>
              </a:solidFill>
              <a:latin typeface="Roboto Black"/>
              <a:ea typeface="Roboto Black"/>
              <a:cs typeface="Roboto Black"/>
              <a:sym typeface="Roboto Black"/>
            </a:endParaRPr>
          </a:p>
        </p:txBody>
      </p:sp>
      <p:grpSp>
        <p:nvGrpSpPr>
          <p:cNvPr id="56" name="Google Shape;56;p13"/>
          <p:cNvGrpSpPr/>
          <p:nvPr/>
        </p:nvGrpSpPr>
        <p:grpSpPr>
          <a:xfrm>
            <a:off x="7580167" y="2512864"/>
            <a:ext cx="3144000" cy="2311136"/>
            <a:chOff x="5807300" y="2165448"/>
            <a:chExt cx="2358000" cy="1733352"/>
          </a:xfrm>
        </p:grpSpPr>
        <p:pic>
          <p:nvPicPr>
            <p:cNvPr id="57" name="Google Shape;57;p13"/>
            <p:cNvPicPr preferRelativeResize="0"/>
            <p:nvPr/>
          </p:nvPicPr>
          <p:blipFill>
            <a:blip r:embed="rId4">
              <a:alphaModFix/>
            </a:blip>
            <a:stretch>
              <a:fillRect/>
            </a:stretch>
          </p:blipFill>
          <p:spPr>
            <a:xfrm>
              <a:off x="6447404" y="2165448"/>
              <a:ext cx="1026600" cy="1004200"/>
            </a:xfrm>
            <a:prstGeom prst="rect">
              <a:avLst/>
            </a:prstGeom>
            <a:noFill/>
            <a:ln>
              <a:noFill/>
            </a:ln>
          </p:spPr>
        </p:pic>
        <p:grpSp>
          <p:nvGrpSpPr>
            <p:cNvPr id="58" name="Google Shape;58;p13"/>
            <p:cNvGrpSpPr/>
            <p:nvPr/>
          </p:nvGrpSpPr>
          <p:grpSpPr>
            <a:xfrm>
              <a:off x="5807300" y="3169650"/>
              <a:ext cx="2358000" cy="729150"/>
              <a:chOff x="5807300" y="3169650"/>
              <a:chExt cx="2358000" cy="729150"/>
            </a:xfrm>
          </p:grpSpPr>
          <p:sp>
            <p:nvSpPr>
              <p:cNvPr id="59" name="Google Shape;59;p13"/>
              <p:cNvSpPr txBox="1"/>
              <p:nvPr/>
            </p:nvSpPr>
            <p:spPr>
              <a:xfrm>
                <a:off x="5807300" y="3169650"/>
                <a:ext cx="2358000" cy="410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60" name="Google Shape;60;p13"/>
              <p:cNvSpPr txBox="1"/>
              <p:nvPr/>
            </p:nvSpPr>
            <p:spPr>
              <a:xfrm>
                <a:off x="5807300" y="3488400"/>
                <a:ext cx="2358000" cy="410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grpSp>
      </p:grpSp>
      <p:sp>
        <p:nvSpPr>
          <p:cNvPr id="61" name="Google Shape;61;p13"/>
          <p:cNvSpPr txBox="1"/>
          <p:nvPr/>
        </p:nvSpPr>
        <p:spPr>
          <a:xfrm>
            <a:off x="6993633" y="5379067"/>
            <a:ext cx="4428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267" b="1" i="0" u="none" strike="noStrike" kern="0" cap="none" spc="0" normalizeH="0" baseline="0" noProof="0">
                <a:ln>
                  <a:noFill/>
                </a:ln>
                <a:solidFill>
                  <a:srgbClr val="1670B8"/>
                </a:solidFill>
                <a:effectLst/>
                <a:uLnTx/>
                <a:uFillTx/>
                <a:latin typeface="Montserrat"/>
                <a:ea typeface="Montserrat"/>
                <a:cs typeface="Montserrat"/>
                <a:sym typeface="Montserrat"/>
              </a:rPr>
              <a:t>na.org.ar/maratonica</a:t>
            </a:r>
            <a:endParaRPr kumimoji="0" sz="2267" b="1" i="0" u="none" strike="noStrike" kern="0" cap="none" spc="0" normalizeH="0" baseline="0" noProof="0">
              <a:ln>
                <a:noFill/>
              </a:ln>
              <a:solidFill>
                <a:srgbClr val="1670B8"/>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767950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67" name="Google Shape;67;p14"/>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68" name="Google Shape;68;p14"/>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9" name="Google Shape;69;p14"/>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70" name="Google Shape;70;p14"/>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71" name="Google Shape;71;p14"/>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72" name="Google Shape;72;p14"/>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600" b="1" i="0" u="none" strike="noStrike" kern="0" cap="none" spc="0" normalizeH="0" baseline="0" noProof="0">
                <a:ln>
                  <a:noFill/>
                </a:ln>
                <a:solidFill>
                  <a:srgbClr val="FFFFFF"/>
                </a:solidFill>
                <a:effectLst/>
                <a:uLnTx/>
                <a:uFillTx/>
                <a:latin typeface="Montserrat"/>
                <a:ea typeface="Montserrat"/>
                <a:cs typeface="Montserrat"/>
                <a:sym typeface="Montserrat"/>
              </a:rPr>
              <a:t>na.org.ar/maratonica</a:t>
            </a:r>
            <a:endParaRPr kumimoji="0" sz="16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73" name="Google Shape;73;p14"/>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24/7 since March 23th</a:t>
            </a:r>
            <a:endParaRPr kumimoji="0"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74" name="Google Shape;74;p14"/>
          <p:cNvSpPr txBox="1"/>
          <p:nvPr/>
        </p:nvSpPr>
        <p:spPr>
          <a:xfrm>
            <a:off x="846467" y="3225700"/>
            <a:ext cx="10555200" cy="131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It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started</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as a Regional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effort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as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soon</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as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our</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physical</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meetings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began</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closing</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so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the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addicts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looking</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for</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their</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first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meeting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could</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receive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 single link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instead</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of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an</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endless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list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endParaRPr kumimoji="0"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endParaRPr>
          </a:p>
        </p:txBody>
      </p:sp>
    </p:spTree>
    <p:extLst>
      <p:ext uri="{BB962C8B-B14F-4D97-AF65-F5344CB8AC3E}">
        <p14:creationId xmlns:p14="http://schemas.microsoft.com/office/powerpoint/2010/main" val="4013274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80" name="Google Shape;80;p15"/>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81" name="Google Shape;81;p15"/>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2" name="Google Shape;82;p15"/>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83" name="Google Shape;83;p15"/>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84" name="Google Shape;84;p15"/>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85" name="Google Shape;85;p15"/>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600" b="1" i="0" u="none" strike="noStrike" kern="0" cap="none" spc="0" normalizeH="0" baseline="0" noProof="0">
                <a:ln>
                  <a:noFill/>
                </a:ln>
                <a:solidFill>
                  <a:srgbClr val="FFFFFF"/>
                </a:solidFill>
                <a:effectLst/>
                <a:uLnTx/>
                <a:uFillTx/>
                <a:latin typeface="Montserrat"/>
                <a:ea typeface="Montserrat"/>
                <a:cs typeface="Montserrat"/>
                <a:sym typeface="Montserrat"/>
              </a:rPr>
              <a:t>na.org.ar/maratonica</a:t>
            </a:r>
            <a:endParaRPr kumimoji="0" sz="16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86" name="Google Shape;86;p15"/>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24/7 since March 23th</a:t>
            </a:r>
            <a:endParaRPr kumimoji="0"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87" name="Google Shape;87;p15"/>
          <p:cNvSpPr txBox="1"/>
          <p:nvPr/>
        </p:nvSpPr>
        <p:spPr>
          <a:xfrm>
            <a:off x="846467" y="2387767"/>
            <a:ext cx="10555200" cy="131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733" b="0" i="0" u="none" strike="noStrike" kern="0" cap="none" spc="0" normalizeH="0" baseline="0" noProof="0">
                <a:ln>
                  <a:noFill/>
                </a:ln>
                <a:solidFill>
                  <a:srgbClr val="1670B8"/>
                </a:solidFill>
                <a:effectLst/>
                <a:uLnTx/>
                <a:uFillTx/>
                <a:latin typeface="Roboto Black"/>
                <a:ea typeface="Roboto Black"/>
                <a:cs typeface="Roboto Black"/>
                <a:sym typeface="Roboto Black"/>
              </a:rPr>
              <a:t>… and it worked</a:t>
            </a:r>
            <a:endParaRPr kumimoji="0" sz="3733" b="0" i="0" u="none" strike="noStrike" kern="0" cap="none" spc="0" normalizeH="0" baseline="0" noProof="0">
              <a:ln>
                <a:noFill/>
              </a:ln>
              <a:solidFill>
                <a:srgbClr val="1670B8"/>
              </a:solidFill>
              <a:effectLst/>
              <a:uLnTx/>
              <a:uFillTx/>
              <a:latin typeface="Roboto Black"/>
              <a:ea typeface="Roboto Black"/>
              <a:cs typeface="Roboto Black"/>
              <a:sym typeface="Roboto Black"/>
            </a:endParaRPr>
          </a:p>
        </p:txBody>
      </p:sp>
    </p:spTree>
    <p:extLst>
      <p:ext uri="{BB962C8B-B14F-4D97-AF65-F5344CB8AC3E}">
        <p14:creationId xmlns:p14="http://schemas.microsoft.com/office/powerpoint/2010/main" val="2008247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93" name="Google Shape;93;p16"/>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94" name="Google Shape;94;p16"/>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5" name="Google Shape;95;p16"/>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96" name="Google Shape;96;p16"/>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97" name="Google Shape;97;p16"/>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98" name="Google Shape;98;p16"/>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600" b="1" i="0" u="none" strike="noStrike" kern="0" cap="none" spc="0" normalizeH="0" baseline="0" noProof="0">
                <a:ln>
                  <a:noFill/>
                </a:ln>
                <a:solidFill>
                  <a:srgbClr val="FFFFFF"/>
                </a:solidFill>
                <a:effectLst/>
                <a:uLnTx/>
                <a:uFillTx/>
                <a:latin typeface="Montserrat"/>
                <a:ea typeface="Montserrat"/>
                <a:cs typeface="Montserrat"/>
                <a:sym typeface="Montserrat"/>
              </a:rPr>
              <a:t>na.org.ar/maratonica</a:t>
            </a:r>
            <a:endParaRPr kumimoji="0" sz="16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99" name="Google Shape;99;p16"/>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24/7 since March 23th</a:t>
            </a:r>
            <a:endParaRPr kumimoji="0"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100" name="Google Shape;100;p16"/>
          <p:cNvSpPr txBox="1"/>
          <p:nvPr/>
        </p:nvSpPr>
        <p:spPr>
          <a:xfrm>
            <a:off x="846467" y="3738833"/>
            <a:ext cx="10555200" cy="131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Our</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website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and social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networks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redirect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users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to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the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zoom meeting.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Our</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24/7 free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phone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helpline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does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it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as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well</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added</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corporate</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Whatsapp</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service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with</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bot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that</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gives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this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information</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as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well</a:t>
            </a:r>
            <a:endParaRPr kumimoji="0"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endParaRPr>
          </a:p>
        </p:txBody>
      </p:sp>
    </p:spTree>
    <p:extLst>
      <p:ext uri="{BB962C8B-B14F-4D97-AF65-F5344CB8AC3E}">
        <p14:creationId xmlns:p14="http://schemas.microsoft.com/office/powerpoint/2010/main" val="2925936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7"/>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sp>
        <p:nvSpPr>
          <p:cNvPr id="106" name="Google Shape;106;p17"/>
          <p:cNvSpPr txBox="1">
            <a:spLocks noGrp="1"/>
          </p:cNvSpPr>
          <p:nvPr>
            <p:ph type="ctrTitle"/>
          </p:nvPr>
        </p:nvSpPr>
        <p:spPr>
          <a:xfrm>
            <a:off x="394951" y="2291100"/>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2570</a:t>
            </a:r>
            <a:endParaRPr>
              <a:solidFill>
                <a:srgbClr val="1670B8"/>
              </a:solidFill>
              <a:latin typeface="Roboto Black"/>
              <a:ea typeface="Roboto Black"/>
              <a:cs typeface="Roboto Black"/>
              <a:sym typeface="Roboto Black"/>
            </a:endParaRPr>
          </a:p>
        </p:txBody>
      </p:sp>
      <p:sp>
        <p:nvSpPr>
          <p:cNvPr id="107" name="Google Shape;107;p17"/>
          <p:cNvSpPr txBox="1">
            <a:spLocks noGrp="1"/>
          </p:cNvSpPr>
          <p:nvPr>
            <p:ph type="ctrTitle"/>
          </p:nvPr>
        </p:nvSpPr>
        <p:spPr>
          <a:xfrm>
            <a:off x="321751" y="3522233"/>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NA MEETINGS</a:t>
            </a:r>
            <a:endParaRPr sz="2400" b="1" i="1">
              <a:solidFill>
                <a:srgbClr val="434343"/>
              </a:solidFill>
              <a:highlight>
                <a:srgbClr val="FFFF00"/>
              </a:highlight>
            </a:endParaRPr>
          </a:p>
        </p:txBody>
      </p:sp>
      <p:pic>
        <p:nvPicPr>
          <p:cNvPr id="108" name="Google Shape;108;p17"/>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09" name="Google Shape;109;p17"/>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0" name="Google Shape;110;p17"/>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11" name="Google Shape;111;p17"/>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112" name="Google Shape;112;p17"/>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113" name="Google Shape;113;p17"/>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600" b="1" i="0" u="none" strike="noStrike" kern="0" cap="none" spc="0" normalizeH="0" baseline="0" noProof="0">
                <a:ln>
                  <a:noFill/>
                </a:ln>
                <a:solidFill>
                  <a:srgbClr val="FFFFFF"/>
                </a:solidFill>
                <a:effectLst/>
                <a:uLnTx/>
                <a:uFillTx/>
                <a:latin typeface="Montserrat"/>
                <a:ea typeface="Montserrat"/>
                <a:cs typeface="Montserrat"/>
                <a:sym typeface="Montserrat"/>
              </a:rPr>
              <a:t>na.org.ar/maratonica</a:t>
            </a:r>
            <a:endParaRPr kumimoji="0" sz="16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114" name="Google Shape;114;p17"/>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24/7 since March 23th</a:t>
            </a:r>
            <a:endParaRPr kumimoji="0"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115" name="Google Shape;115;p17"/>
          <p:cNvSpPr txBox="1">
            <a:spLocks noGrp="1"/>
          </p:cNvSpPr>
          <p:nvPr>
            <p:ph type="ctrTitle"/>
          </p:nvPr>
        </p:nvSpPr>
        <p:spPr>
          <a:xfrm>
            <a:off x="3404951" y="2291100"/>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5140</a:t>
            </a:r>
            <a:endParaRPr>
              <a:solidFill>
                <a:srgbClr val="1670B8"/>
              </a:solidFill>
              <a:latin typeface="Roboto Black"/>
              <a:ea typeface="Roboto Black"/>
              <a:cs typeface="Roboto Black"/>
              <a:sym typeface="Roboto Black"/>
            </a:endParaRPr>
          </a:p>
        </p:txBody>
      </p:sp>
      <p:sp>
        <p:nvSpPr>
          <p:cNvPr id="116" name="Google Shape;116;p17"/>
          <p:cNvSpPr txBox="1">
            <a:spLocks noGrp="1"/>
          </p:cNvSpPr>
          <p:nvPr>
            <p:ph type="ctrTitle"/>
          </p:nvPr>
        </p:nvSpPr>
        <p:spPr>
          <a:xfrm>
            <a:off x="3258551" y="3675633"/>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HOURS of non-stop service</a:t>
            </a:r>
            <a:endParaRPr sz="2400" b="1" i="1">
              <a:solidFill>
                <a:srgbClr val="434343"/>
              </a:solidFill>
              <a:highlight>
                <a:srgbClr val="FFFF00"/>
              </a:highlight>
            </a:endParaRPr>
          </a:p>
        </p:txBody>
      </p:sp>
      <p:sp>
        <p:nvSpPr>
          <p:cNvPr id="117" name="Google Shape;117;p17"/>
          <p:cNvSpPr txBox="1">
            <a:spLocks noGrp="1"/>
          </p:cNvSpPr>
          <p:nvPr>
            <p:ph type="ctrTitle"/>
          </p:nvPr>
        </p:nvSpPr>
        <p:spPr>
          <a:xfrm>
            <a:off x="6748551" y="2291100"/>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350</a:t>
            </a:r>
            <a:endParaRPr>
              <a:solidFill>
                <a:srgbClr val="1670B8"/>
              </a:solidFill>
              <a:latin typeface="Roboto Black"/>
              <a:ea typeface="Roboto Black"/>
              <a:cs typeface="Roboto Black"/>
              <a:sym typeface="Roboto Black"/>
            </a:endParaRPr>
          </a:p>
        </p:txBody>
      </p:sp>
      <p:sp>
        <p:nvSpPr>
          <p:cNvPr id="118" name="Google Shape;118;p17"/>
          <p:cNvSpPr txBox="1">
            <a:spLocks noGrp="1"/>
          </p:cNvSpPr>
          <p:nvPr>
            <p:ph type="ctrTitle"/>
          </p:nvPr>
        </p:nvSpPr>
        <p:spPr>
          <a:xfrm>
            <a:off x="6602151" y="3429967"/>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Newcomers </a:t>
            </a:r>
            <a:endParaRPr sz="2400" b="1" i="1">
              <a:solidFill>
                <a:srgbClr val="434343"/>
              </a:solidFill>
              <a:highlight>
                <a:srgbClr val="FFFF00"/>
              </a:highlight>
            </a:endParaRPr>
          </a:p>
        </p:txBody>
      </p:sp>
      <p:sp>
        <p:nvSpPr>
          <p:cNvPr id="119" name="Google Shape;119;p17"/>
          <p:cNvSpPr txBox="1">
            <a:spLocks noGrp="1"/>
          </p:cNvSpPr>
          <p:nvPr>
            <p:ph type="ctrTitle"/>
          </p:nvPr>
        </p:nvSpPr>
        <p:spPr>
          <a:xfrm>
            <a:off x="9392517" y="2291100"/>
            <a:ext cx="2570400" cy="1312000"/>
          </a:xfrm>
          <a:prstGeom prst="rect">
            <a:avLst/>
          </a:prstGeom>
        </p:spPr>
        <p:txBody>
          <a:bodyPr spcFirstLastPara="1" wrap="square" lIns="121900" tIns="121900" rIns="121900" bIns="121900" anchor="b" anchorCtr="0">
            <a:noAutofit/>
          </a:bodyPr>
          <a:lstStyle/>
          <a:p>
            <a:r>
              <a:rPr lang="es-419">
                <a:solidFill>
                  <a:srgbClr val="1670B8"/>
                </a:solidFill>
                <a:latin typeface="Roboto Black"/>
                <a:ea typeface="Roboto Black"/>
                <a:cs typeface="Roboto Black"/>
                <a:sym typeface="Roboto Black"/>
              </a:rPr>
              <a:t>140</a:t>
            </a:r>
            <a:endParaRPr>
              <a:solidFill>
                <a:srgbClr val="1670B8"/>
              </a:solidFill>
              <a:latin typeface="Roboto Black"/>
              <a:ea typeface="Roboto Black"/>
              <a:cs typeface="Roboto Black"/>
              <a:sym typeface="Roboto Black"/>
            </a:endParaRPr>
          </a:p>
        </p:txBody>
      </p:sp>
      <p:sp>
        <p:nvSpPr>
          <p:cNvPr id="120" name="Google Shape;120;p17"/>
          <p:cNvSpPr txBox="1">
            <a:spLocks noGrp="1"/>
          </p:cNvSpPr>
          <p:nvPr>
            <p:ph type="ctrTitle"/>
          </p:nvPr>
        </p:nvSpPr>
        <p:spPr>
          <a:xfrm>
            <a:off x="9392517" y="3429967"/>
            <a:ext cx="2716800" cy="780800"/>
          </a:xfrm>
          <a:prstGeom prst="rect">
            <a:avLst/>
          </a:prstGeom>
        </p:spPr>
        <p:txBody>
          <a:bodyPr spcFirstLastPara="1" wrap="square" lIns="121900" tIns="121900" rIns="121900" bIns="121900" anchor="b" anchorCtr="0">
            <a:noAutofit/>
          </a:bodyPr>
          <a:lstStyle/>
          <a:p>
            <a:r>
              <a:rPr lang="es-419" sz="2400" b="1" i="1">
                <a:solidFill>
                  <a:srgbClr val="434343"/>
                </a:solidFill>
                <a:highlight>
                  <a:srgbClr val="FFFF00"/>
                </a:highlight>
              </a:rPr>
              <a:t>Servants</a:t>
            </a:r>
            <a:endParaRPr sz="2400" b="1" i="1">
              <a:solidFill>
                <a:srgbClr val="434343"/>
              </a:solidFill>
              <a:highlight>
                <a:srgbClr val="FFFF00"/>
              </a:highlight>
            </a:endParaRPr>
          </a:p>
        </p:txBody>
      </p:sp>
      <p:cxnSp>
        <p:nvCxnSpPr>
          <p:cNvPr id="121" name="Google Shape;121;p17"/>
          <p:cNvCxnSpPr/>
          <p:nvPr/>
        </p:nvCxnSpPr>
        <p:spPr>
          <a:xfrm>
            <a:off x="3136317" y="2216800"/>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22" name="Google Shape;122;p17"/>
          <p:cNvCxnSpPr/>
          <p:nvPr/>
        </p:nvCxnSpPr>
        <p:spPr>
          <a:xfrm>
            <a:off x="6317184" y="2216800"/>
            <a:ext cx="0" cy="2424400"/>
          </a:xfrm>
          <a:prstGeom prst="straightConnector1">
            <a:avLst/>
          </a:prstGeom>
          <a:noFill/>
          <a:ln w="9525" cap="flat" cmpd="sng">
            <a:solidFill>
              <a:srgbClr val="CCCCCC"/>
            </a:solidFill>
            <a:prstDash val="solid"/>
            <a:round/>
            <a:headEnd type="none" w="med" len="med"/>
            <a:tailEnd type="none" w="med" len="med"/>
          </a:ln>
        </p:spPr>
      </p:cxnSp>
      <p:cxnSp>
        <p:nvCxnSpPr>
          <p:cNvPr id="123" name="Google Shape;123;p17"/>
          <p:cNvCxnSpPr/>
          <p:nvPr/>
        </p:nvCxnSpPr>
        <p:spPr>
          <a:xfrm>
            <a:off x="9571284" y="2216800"/>
            <a:ext cx="0" cy="2424400"/>
          </a:xfrm>
          <a:prstGeom prst="straightConnector1">
            <a:avLst/>
          </a:prstGeom>
          <a:noFill/>
          <a:ln w="9525" cap="flat" cmpd="sng">
            <a:solidFill>
              <a:srgbClr val="CCCCCC"/>
            </a:solidFill>
            <a:prstDash val="solid"/>
            <a:round/>
            <a:headEnd type="none" w="med" len="med"/>
            <a:tailEnd type="none" w="med" len="med"/>
          </a:ln>
        </p:spPr>
      </p:cxnSp>
      <p:sp>
        <p:nvSpPr>
          <p:cNvPr id="124" name="Google Shape;124;p17"/>
          <p:cNvSpPr txBox="1"/>
          <p:nvPr/>
        </p:nvSpPr>
        <p:spPr>
          <a:xfrm>
            <a:off x="3200167" y="51396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333"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Numbers running from March 23th to October 23th </a:t>
            </a:r>
            <a:endParaRPr kumimoji="0" sz="1333"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333"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(7 months of uninterrupted service)</a:t>
            </a:r>
            <a:endParaRPr kumimoji="0" sz="1333"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125" name="Google Shape;125;p17"/>
          <p:cNvSpPr txBox="1"/>
          <p:nvPr/>
        </p:nvSpPr>
        <p:spPr>
          <a:xfrm>
            <a:off x="563367" y="4210767"/>
            <a:ext cx="22636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067" b="0" i="1" u="none" strike="noStrike" kern="0" cap="none" spc="0" normalizeH="0" baseline="0" noProof="0">
                <a:ln>
                  <a:noFill/>
                </a:ln>
                <a:solidFill>
                  <a:srgbClr val="000000"/>
                </a:solidFill>
                <a:effectLst/>
                <a:uLnTx/>
                <a:uFillTx/>
                <a:latin typeface="Nunito Light"/>
                <a:ea typeface="Nunito Light"/>
                <a:cs typeface="Nunito Light"/>
                <a:sym typeface="Nunito Light"/>
              </a:rPr>
              <a:t>This is the equivalent of a meeting that opens 2 hours every day for more than 7 years</a:t>
            </a: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p:txBody>
      </p:sp>
      <p:sp>
        <p:nvSpPr>
          <p:cNvPr id="126" name="Google Shape;126;p17"/>
          <p:cNvSpPr txBox="1"/>
          <p:nvPr/>
        </p:nvSpPr>
        <p:spPr>
          <a:xfrm>
            <a:off x="3485167" y="4303033"/>
            <a:ext cx="22636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067" b="0" i="1" u="none" strike="noStrike" kern="0" cap="none" spc="0" normalizeH="0" baseline="0" noProof="0">
                <a:ln>
                  <a:noFill/>
                </a:ln>
                <a:solidFill>
                  <a:srgbClr val="000000"/>
                </a:solidFill>
                <a:effectLst/>
                <a:uLnTx/>
                <a:uFillTx/>
                <a:latin typeface="Nunito Light"/>
                <a:ea typeface="Nunito Light"/>
                <a:cs typeface="Nunito Light"/>
                <a:sym typeface="Nunito Light"/>
              </a:rPr>
              <a:t>2 hours per meeting one after the other</a:t>
            </a: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p:txBody>
      </p:sp>
      <p:sp>
        <p:nvSpPr>
          <p:cNvPr id="127" name="Google Shape;127;p17"/>
          <p:cNvSpPr txBox="1"/>
          <p:nvPr/>
        </p:nvSpPr>
        <p:spPr>
          <a:xfrm>
            <a:off x="6812451" y="4164567"/>
            <a:ext cx="22636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067" b="0" i="1" u="none" strike="noStrike" kern="0" cap="none" spc="0" normalizeH="0" baseline="0" noProof="0">
                <a:ln>
                  <a:noFill/>
                </a:ln>
                <a:solidFill>
                  <a:srgbClr val="000000"/>
                </a:solidFill>
                <a:effectLst/>
                <a:uLnTx/>
                <a:uFillTx/>
                <a:latin typeface="Nunito Light"/>
                <a:ea typeface="Nunito Light"/>
                <a:cs typeface="Nunito Light"/>
                <a:sym typeface="Nunito Light"/>
              </a:rPr>
              <a:t>and countless visitors from outside the fellowship, institutions, governmental authorities and professionals </a:t>
            </a: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000000"/>
              </a:solidFill>
              <a:effectLst/>
              <a:uLnTx/>
              <a:uFillTx/>
              <a:latin typeface="Nunito Light"/>
              <a:ea typeface="Nunito Light"/>
              <a:cs typeface="Nunito Light"/>
              <a:sym typeface="Nunito Light"/>
            </a:endParaRPr>
          </a:p>
        </p:txBody>
      </p:sp>
      <p:sp>
        <p:nvSpPr>
          <p:cNvPr id="128" name="Google Shape;128;p17"/>
          <p:cNvSpPr txBox="1"/>
          <p:nvPr/>
        </p:nvSpPr>
        <p:spPr>
          <a:xfrm>
            <a:off x="9498051" y="4094000"/>
            <a:ext cx="22636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Members</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from</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all</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over</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the</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world</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came</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together</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to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make</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this</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possible</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Argentina, Chile, Uruguay,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Peru</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Ecuador, Honduras,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Mexico</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Costa Rica,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Germany</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France,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Spain</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and USA</a:t>
            </a:r>
            <a:endParaRPr kumimoji="0"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endParaRPr>
          </a:p>
        </p:txBody>
      </p:sp>
    </p:spTree>
    <p:extLst>
      <p:ext uri="{BB962C8B-B14F-4D97-AF65-F5344CB8AC3E}">
        <p14:creationId xmlns:p14="http://schemas.microsoft.com/office/powerpoint/2010/main" val="105693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106357" y="0"/>
            <a:ext cx="11863970" cy="6617196"/>
          </a:xfrm>
          <a:prstGeom prst="rect">
            <a:avLst/>
          </a:prstGeom>
          <a:noFill/>
        </p:spPr>
        <p:txBody>
          <a:bodyPr wrap="square" rtlCol="0">
            <a:spAutoFit/>
          </a:bodyPr>
          <a:lstStyle/>
          <a:p>
            <a:pPr algn="ctr"/>
            <a:r>
              <a:rPr lang="en-US" sz="6400" b="1" dirty="0">
                <a:solidFill>
                  <a:srgbClr val="00B0F0"/>
                </a:solidFill>
              </a:rPr>
              <a:t>Webinar format</a:t>
            </a:r>
          </a:p>
          <a:p>
            <a:pPr marL="685800" indent="-685800">
              <a:lnSpc>
                <a:spcPts val="4560"/>
              </a:lnSpc>
              <a:spcBef>
                <a:spcPts val="1600"/>
              </a:spcBef>
              <a:buClr>
                <a:srgbClr val="00B0F0"/>
              </a:buClr>
              <a:buBlip>
                <a:blip r:embed="rId2"/>
              </a:buBlip>
            </a:pPr>
            <a:r>
              <a:rPr lang="en-US" sz="4400" b="1" dirty="0">
                <a:solidFill>
                  <a:schemeClr val="bg1"/>
                </a:solidFill>
              </a:rPr>
              <a:t>Emphasis on presenters</a:t>
            </a:r>
          </a:p>
          <a:p>
            <a:pPr marL="685800" indent="-685800">
              <a:lnSpc>
                <a:spcPts val="4560"/>
              </a:lnSpc>
              <a:spcBef>
                <a:spcPts val="1600"/>
              </a:spcBef>
              <a:buClr>
                <a:srgbClr val="00B0F0"/>
              </a:buClr>
              <a:buBlip>
                <a:blip r:embed="rId2"/>
              </a:buBlip>
            </a:pPr>
            <a:r>
              <a:rPr lang="en-US" sz="4400" b="1" dirty="0">
                <a:solidFill>
                  <a:schemeClr val="bg1"/>
                </a:solidFill>
              </a:rPr>
              <a:t>Streaming on YouTube: </a:t>
            </a:r>
            <a:br>
              <a:rPr lang="en-US" sz="4400" b="1" dirty="0">
                <a:solidFill>
                  <a:schemeClr val="bg1"/>
                </a:solidFill>
              </a:rPr>
            </a:br>
            <a:r>
              <a:rPr lang="en-US" sz="4400" b="1" dirty="0">
                <a:solidFill>
                  <a:schemeClr val="bg1"/>
                </a:solidFill>
              </a:rPr>
              <a:t>link at </a:t>
            </a:r>
            <a:r>
              <a:rPr lang="en-US" sz="4400" b="1" dirty="0" err="1">
                <a:solidFill>
                  <a:schemeClr val="bg1"/>
                </a:solidFill>
              </a:rPr>
              <a:t>www.na.org</a:t>
            </a:r>
            <a:r>
              <a:rPr lang="en-US" sz="4400" b="1" dirty="0">
                <a:solidFill>
                  <a:schemeClr val="bg1"/>
                </a:solidFill>
              </a:rPr>
              <a:t>/toolbox </a:t>
            </a:r>
          </a:p>
          <a:p>
            <a:pPr marL="685800" indent="-685800">
              <a:lnSpc>
                <a:spcPts val="4560"/>
              </a:lnSpc>
              <a:spcBef>
                <a:spcPts val="1600"/>
              </a:spcBef>
              <a:buClr>
                <a:srgbClr val="00B0F0"/>
              </a:buClr>
              <a:buBlip>
                <a:blip r:embed="rId2"/>
              </a:buBlip>
            </a:pPr>
            <a:r>
              <a:rPr lang="en-US" sz="4400" b="1" dirty="0">
                <a:solidFill>
                  <a:schemeClr val="bg1"/>
                </a:solidFill>
              </a:rPr>
              <a:t>Type questions in the </a:t>
            </a:r>
            <a:br>
              <a:rPr lang="en-US" sz="4400" b="1" dirty="0">
                <a:solidFill>
                  <a:schemeClr val="bg1"/>
                </a:solidFill>
              </a:rPr>
            </a:br>
            <a:r>
              <a:rPr lang="en-US" sz="4400" b="1" dirty="0">
                <a:solidFill>
                  <a:schemeClr val="bg1"/>
                </a:solidFill>
              </a:rPr>
              <a:t>Q&amp;A box</a:t>
            </a:r>
          </a:p>
          <a:p>
            <a:pPr marL="685800" indent="-685800">
              <a:lnSpc>
                <a:spcPts val="4560"/>
              </a:lnSpc>
              <a:spcBef>
                <a:spcPts val="1600"/>
              </a:spcBef>
              <a:buClr>
                <a:srgbClr val="00B0F0"/>
              </a:buClr>
              <a:buBlip>
                <a:blip r:embed="rId2"/>
              </a:buBlip>
            </a:pPr>
            <a:r>
              <a:rPr lang="en-US" sz="4400" b="1" dirty="0">
                <a:solidFill>
                  <a:schemeClr val="bg1"/>
                </a:solidFill>
              </a:rPr>
              <a:t>If your question doesn’t </a:t>
            </a:r>
            <a:br>
              <a:rPr lang="en-US" sz="4400" b="1" dirty="0">
                <a:solidFill>
                  <a:schemeClr val="bg1"/>
                </a:solidFill>
              </a:rPr>
            </a:br>
            <a:r>
              <a:rPr lang="en-US" sz="4400" b="1" dirty="0">
                <a:solidFill>
                  <a:schemeClr val="bg1"/>
                </a:solidFill>
              </a:rPr>
              <a:t>get addressed please </a:t>
            </a:r>
            <a:br>
              <a:rPr lang="en-US" sz="4400" b="1" dirty="0">
                <a:solidFill>
                  <a:schemeClr val="bg1"/>
                </a:solidFill>
              </a:rPr>
            </a:br>
            <a:r>
              <a:rPr lang="en-US" sz="4400" b="1" dirty="0">
                <a:solidFill>
                  <a:schemeClr val="bg1"/>
                </a:solidFill>
              </a:rPr>
              <a:t>write to </a:t>
            </a:r>
            <a:r>
              <a:rPr lang="en-US" sz="4400" b="1" dirty="0" err="1">
                <a:solidFill>
                  <a:schemeClr val="bg1"/>
                </a:solidFill>
              </a:rPr>
              <a:t>toolbox@na.org</a:t>
            </a:r>
            <a:endParaRPr lang="en-US" sz="4400" b="1" dirty="0">
              <a:solidFill>
                <a:schemeClr val="bg1"/>
              </a:solidFill>
            </a:endParaRPr>
          </a:p>
        </p:txBody>
      </p:sp>
      <p:sp>
        <p:nvSpPr>
          <p:cNvPr id="13" name="Google Shape;54;p11">
            <a:extLst>
              <a:ext uri="{FF2B5EF4-FFF2-40B4-BE49-F238E27FC236}">
                <a16:creationId xmlns:a16="http://schemas.microsoft.com/office/drawing/2014/main" id="{7CBEF6DC-F80E-E346-9323-8E0CE409492A}"/>
              </a:ext>
            </a:extLst>
          </p:cNvPr>
          <p:cNvSpPr/>
          <p:nvPr/>
        </p:nvSpPr>
        <p:spPr>
          <a:xfrm>
            <a:off x="3127518" y="981249"/>
            <a:ext cx="5942910" cy="132850"/>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cxnSp>
        <p:nvCxnSpPr>
          <p:cNvPr id="10" name="Straight Connector 9">
            <a:extLst>
              <a:ext uri="{FF2B5EF4-FFF2-40B4-BE49-F238E27FC236}">
                <a16:creationId xmlns:a16="http://schemas.microsoft.com/office/drawing/2014/main" id="{FD6FF142-F2FD-ED4B-A104-FD8A7A12B510}"/>
              </a:ext>
            </a:extLst>
          </p:cNvPr>
          <p:cNvCxnSpPr>
            <a:cxnSpLocks/>
          </p:cNvCxnSpPr>
          <p:nvPr/>
        </p:nvCxnSpPr>
        <p:spPr>
          <a:xfrm>
            <a:off x="2670464" y="3208016"/>
            <a:ext cx="5421307"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FB75D5-F0D7-BA49-9B78-7B065A36C57B}"/>
              </a:ext>
            </a:extLst>
          </p:cNvPr>
          <p:cNvCxnSpPr>
            <a:cxnSpLocks/>
          </p:cNvCxnSpPr>
          <p:nvPr/>
        </p:nvCxnSpPr>
        <p:spPr>
          <a:xfrm>
            <a:off x="3009671" y="6585071"/>
            <a:ext cx="4253574"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24EAA4-5A01-F24D-BA07-89A8A27A598C}"/>
              </a:ext>
            </a:extLst>
          </p:cNvPr>
          <p:cNvPicPr>
            <a:picLocks noChangeAspect="1"/>
          </p:cNvPicPr>
          <p:nvPr/>
        </p:nvPicPr>
        <p:blipFill>
          <a:blip r:embed="rId3"/>
          <a:stretch>
            <a:fillRect/>
          </a:stretch>
        </p:blipFill>
        <p:spPr>
          <a:xfrm>
            <a:off x="8681027" y="2095348"/>
            <a:ext cx="3289300" cy="673100"/>
          </a:xfrm>
          <a:prstGeom prst="rect">
            <a:avLst/>
          </a:prstGeom>
          <a:ln w="15875">
            <a:solidFill>
              <a:srgbClr val="92D050"/>
            </a:solidFill>
          </a:ln>
        </p:spPr>
      </p:pic>
      <p:pic>
        <p:nvPicPr>
          <p:cNvPr id="6" name="Picture 5">
            <a:extLst>
              <a:ext uri="{FF2B5EF4-FFF2-40B4-BE49-F238E27FC236}">
                <a16:creationId xmlns:a16="http://schemas.microsoft.com/office/drawing/2014/main" id="{E239D0D5-8F93-424F-9957-11FF87497F9E}"/>
              </a:ext>
            </a:extLst>
          </p:cNvPr>
          <p:cNvPicPr>
            <a:picLocks noChangeAspect="1"/>
          </p:cNvPicPr>
          <p:nvPr/>
        </p:nvPicPr>
        <p:blipFill>
          <a:blip r:embed="rId4"/>
          <a:stretch>
            <a:fillRect/>
          </a:stretch>
        </p:blipFill>
        <p:spPr>
          <a:xfrm>
            <a:off x="8229600" y="3891396"/>
            <a:ext cx="3636817" cy="2686902"/>
          </a:xfrm>
          <a:prstGeom prst="rect">
            <a:avLst/>
          </a:prstGeom>
          <a:ln w="15875">
            <a:solidFill>
              <a:srgbClr val="92D050"/>
            </a:solidFill>
          </a:ln>
        </p:spPr>
      </p:pic>
      <p:pic>
        <p:nvPicPr>
          <p:cNvPr id="9" name="Picture 8">
            <a:extLst>
              <a:ext uri="{FF2B5EF4-FFF2-40B4-BE49-F238E27FC236}">
                <a16:creationId xmlns:a16="http://schemas.microsoft.com/office/drawing/2014/main" id="{ECBF519B-1B0D-CB46-84B7-9B2A604D88AC}"/>
              </a:ext>
            </a:extLst>
          </p:cNvPr>
          <p:cNvPicPr>
            <a:picLocks noChangeAspect="1"/>
          </p:cNvPicPr>
          <p:nvPr/>
        </p:nvPicPr>
        <p:blipFill>
          <a:blip r:embed="rId5"/>
          <a:stretch>
            <a:fillRect/>
          </a:stretch>
        </p:blipFill>
        <p:spPr>
          <a:xfrm>
            <a:off x="9070428" y="2915759"/>
            <a:ext cx="457200" cy="1435100"/>
          </a:xfrm>
          <a:prstGeom prst="rect">
            <a:avLst/>
          </a:prstGeom>
        </p:spPr>
      </p:pic>
      <p:pic>
        <p:nvPicPr>
          <p:cNvPr id="11" name="Picture 10">
            <a:extLst>
              <a:ext uri="{FF2B5EF4-FFF2-40B4-BE49-F238E27FC236}">
                <a16:creationId xmlns:a16="http://schemas.microsoft.com/office/drawing/2014/main" id="{5BC530A4-975F-BE4E-A11F-3AFD56FC456A}"/>
              </a:ext>
            </a:extLst>
          </p:cNvPr>
          <p:cNvPicPr>
            <a:picLocks noChangeAspect="1"/>
          </p:cNvPicPr>
          <p:nvPr/>
        </p:nvPicPr>
        <p:blipFill>
          <a:blip r:embed="rId6"/>
          <a:stretch>
            <a:fillRect/>
          </a:stretch>
        </p:blipFill>
        <p:spPr>
          <a:xfrm>
            <a:off x="9377505" y="1801800"/>
            <a:ext cx="1341005" cy="1358728"/>
          </a:xfrm>
          <a:prstGeom prst="rect">
            <a:avLst/>
          </a:prstGeom>
        </p:spPr>
      </p:pic>
    </p:spTree>
    <p:extLst>
      <p:ext uri="{BB962C8B-B14F-4D97-AF65-F5344CB8AC3E}">
        <p14:creationId xmlns:p14="http://schemas.microsoft.com/office/powerpoint/2010/main" val="1662275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8"/>
          <p:cNvPicPr preferRelativeResize="0"/>
          <p:nvPr/>
        </p:nvPicPr>
        <p:blipFill rotWithShape="1">
          <a:blip r:embed="rId3">
            <a:alphaModFix/>
          </a:blip>
          <a:srcRect l="1347" r="10577"/>
          <a:stretch/>
        </p:blipFill>
        <p:spPr>
          <a:xfrm>
            <a:off x="1" y="4590301"/>
            <a:ext cx="12192001" cy="2267700"/>
          </a:xfrm>
          <a:prstGeom prst="rect">
            <a:avLst/>
          </a:prstGeom>
          <a:noFill/>
          <a:ln>
            <a:noFill/>
          </a:ln>
        </p:spPr>
      </p:pic>
      <p:pic>
        <p:nvPicPr>
          <p:cNvPr id="134" name="Google Shape;134;p18"/>
          <p:cNvPicPr preferRelativeResize="0"/>
          <p:nvPr/>
        </p:nvPicPr>
        <p:blipFill>
          <a:blip r:embed="rId4">
            <a:alphaModFix/>
          </a:blip>
          <a:stretch>
            <a:fillRect/>
          </a:stretch>
        </p:blipFill>
        <p:spPr>
          <a:xfrm>
            <a:off x="531985" y="408345"/>
            <a:ext cx="1040967" cy="1018244"/>
          </a:xfrm>
          <a:prstGeom prst="rect">
            <a:avLst/>
          </a:prstGeom>
          <a:noFill/>
          <a:ln>
            <a:noFill/>
          </a:ln>
        </p:spPr>
      </p:pic>
      <p:sp>
        <p:nvSpPr>
          <p:cNvPr id="135" name="Google Shape;135;p18"/>
          <p:cNvSpPr/>
          <p:nvPr/>
        </p:nvSpPr>
        <p:spPr>
          <a:xfrm>
            <a:off x="4161300" y="6435233"/>
            <a:ext cx="3913200" cy="422800"/>
          </a:xfrm>
          <a:prstGeom prst="rect">
            <a:avLst/>
          </a:prstGeom>
          <a:solidFill>
            <a:srgbClr val="1670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6" name="Google Shape;136;p18"/>
          <p:cNvPicPr preferRelativeResize="0"/>
          <p:nvPr/>
        </p:nvPicPr>
        <p:blipFill>
          <a:blip r:embed="rId5">
            <a:alphaModFix/>
          </a:blip>
          <a:stretch>
            <a:fillRect/>
          </a:stretch>
        </p:blipFill>
        <p:spPr>
          <a:xfrm>
            <a:off x="10654257" y="307001"/>
            <a:ext cx="1027977" cy="1018268"/>
          </a:xfrm>
          <a:prstGeom prst="rect">
            <a:avLst/>
          </a:prstGeom>
          <a:noFill/>
          <a:ln>
            <a:noFill/>
          </a:ln>
        </p:spPr>
      </p:pic>
      <p:sp>
        <p:nvSpPr>
          <p:cNvPr id="137" name="Google Shape;137;p18"/>
          <p:cNvSpPr txBox="1"/>
          <p:nvPr/>
        </p:nvSpPr>
        <p:spPr>
          <a:xfrm>
            <a:off x="1576567" y="258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MARATHON</a:t>
            </a:r>
            <a:endParaRPr kumimoji="0" sz="3600"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138" name="Google Shape;138;p18"/>
          <p:cNvSpPr txBox="1"/>
          <p:nvPr/>
        </p:nvSpPr>
        <p:spPr>
          <a:xfrm>
            <a:off x="1576567" y="683200"/>
            <a:ext cx="3144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rPr>
              <a:t>MEETING</a:t>
            </a:r>
            <a:endParaRPr kumimoji="0" sz="4667" b="0" i="0" u="none" strike="noStrike" kern="0" cap="none" spc="0" normalizeH="0" baseline="0" noProof="0">
              <a:ln>
                <a:noFill/>
              </a:ln>
              <a:solidFill>
                <a:srgbClr val="000000"/>
              </a:solidFill>
              <a:effectLst/>
              <a:uLnTx/>
              <a:uFillTx/>
              <a:latin typeface="Montserrat Black"/>
              <a:ea typeface="Montserrat Black"/>
              <a:cs typeface="Montserrat Black"/>
              <a:sym typeface="Montserrat Black"/>
            </a:endParaRPr>
          </a:p>
        </p:txBody>
      </p:sp>
      <p:sp>
        <p:nvSpPr>
          <p:cNvPr id="139" name="Google Shape;139;p18"/>
          <p:cNvSpPr txBox="1"/>
          <p:nvPr/>
        </p:nvSpPr>
        <p:spPr>
          <a:xfrm>
            <a:off x="4001533" y="6370133"/>
            <a:ext cx="4428000" cy="316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600" b="1" i="0" u="none" strike="noStrike" kern="0" cap="none" spc="0" normalizeH="0" baseline="0" noProof="0">
                <a:ln>
                  <a:noFill/>
                </a:ln>
                <a:solidFill>
                  <a:srgbClr val="FFFFFF"/>
                </a:solidFill>
                <a:effectLst/>
                <a:uLnTx/>
                <a:uFillTx/>
                <a:latin typeface="Montserrat"/>
                <a:ea typeface="Montserrat"/>
                <a:cs typeface="Montserrat"/>
                <a:sym typeface="Montserrat"/>
              </a:rPr>
              <a:t>na.org.ar/maratonica</a:t>
            </a:r>
            <a:endParaRPr kumimoji="0" sz="16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
        <p:nvSpPr>
          <p:cNvPr id="140" name="Google Shape;140;p18"/>
          <p:cNvSpPr txBox="1"/>
          <p:nvPr/>
        </p:nvSpPr>
        <p:spPr>
          <a:xfrm>
            <a:off x="4313800" y="846067"/>
            <a:ext cx="54120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rPr>
              <a:t>24/7 since March 23th</a:t>
            </a:r>
            <a:endParaRPr kumimoji="0" sz="2800" b="0" i="1" u="none" strike="noStrike" kern="0" cap="none" spc="0" normalizeH="0" baseline="0" noProof="0">
              <a:ln>
                <a:noFill/>
              </a:ln>
              <a:solidFill>
                <a:srgbClr val="000000"/>
              </a:solidFill>
              <a:effectLst/>
              <a:uLnTx/>
              <a:uFillTx/>
              <a:latin typeface="Montserrat ExtraLight"/>
              <a:ea typeface="Montserrat ExtraLight"/>
              <a:cs typeface="Montserrat ExtraLight"/>
              <a:sym typeface="Montserrat ExtraLight"/>
            </a:endParaRPr>
          </a:p>
        </p:txBody>
      </p:sp>
      <p:sp>
        <p:nvSpPr>
          <p:cNvPr id="141" name="Google Shape;141;p18"/>
          <p:cNvSpPr txBox="1"/>
          <p:nvPr/>
        </p:nvSpPr>
        <p:spPr>
          <a:xfrm>
            <a:off x="5083717" y="2416117"/>
            <a:ext cx="2263600" cy="54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Major</a:t>
            </a:r>
            <a:r>
              <a:rPr kumimoji="0" lang="es-419"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rPr>
              <a:t> Media </a:t>
            </a:r>
            <a:r>
              <a:rPr kumimoji="0" lang="es-419" sz="1067" b="0" i="1" u="none" strike="noStrike" kern="0" cap="none" spc="0" normalizeH="0" baseline="0" noProof="0" dirty="0" err="1">
                <a:ln>
                  <a:noFill/>
                </a:ln>
                <a:solidFill>
                  <a:srgbClr val="000000"/>
                </a:solidFill>
                <a:effectLst/>
                <a:uLnTx/>
                <a:uFillTx/>
                <a:latin typeface="Nunito Light"/>
                <a:ea typeface="Nunito Light"/>
                <a:cs typeface="Nunito Light"/>
                <a:sym typeface="Nunito Light"/>
              </a:rPr>
              <a:t>Appearances</a:t>
            </a:r>
            <a:endParaRPr kumimoji="0" sz="1067" b="0" i="1" u="none" strike="noStrike" kern="0" cap="none" spc="0" normalizeH="0" baseline="0" noProof="0" dirty="0">
              <a:ln>
                <a:noFill/>
              </a:ln>
              <a:solidFill>
                <a:srgbClr val="000000"/>
              </a:solidFill>
              <a:effectLst/>
              <a:uLnTx/>
              <a:uFillTx/>
              <a:latin typeface="Nunito Light"/>
              <a:ea typeface="Nunito Light"/>
              <a:cs typeface="Nunito Light"/>
              <a:sym typeface="Nunito Light"/>
            </a:endParaRPr>
          </a:p>
        </p:txBody>
      </p:sp>
      <p:sp>
        <p:nvSpPr>
          <p:cNvPr id="142" name="Google Shape;142;p18"/>
          <p:cNvSpPr txBox="1"/>
          <p:nvPr/>
        </p:nvSpPr>
        <p:spPr>
          <a:xfrm>
            <a:off x="840300" y="1824700"/>
            <a:ext cx="10555200" cy="714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Press</a:t>
            </a:r>
            <a:r>
              <a:rPr kumimoji="0" lang="es-419"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rPr>
              <a:t> </a:t>
            </a:r>
            <a:r>
              <a:rPr kumimoji="0" lang="es-419" sz="3733" b="0" i="0" u="none" strike="noStrike" kern="0" cap="none" spc="0" normalizeH="0" baseline="0" noProof="0" dirty="0" err="1">
                <a:ln>
                  <a:noFill/>
                </a:ln>
                <a:solidFill>
                  <a:srgbClr val="1670B8"/>
                </a:solidFill>
                <a:effectLst/>
                <a:uLnTx/>
                <a:uFillTx/>
                <a:latin typeface="Roboto Black"/>
                <a:ea typeface="Roboto Black"/>
                <a:cs typeface="Roboto Black"/>
                <a:sym typeface="Roboto Black"/>
              </a:rPr>
              <a:t>Clippings</a:t>
            </a:r>
            <a:endParaRPr kumimoji="0" sz="3733" b="0" i="0" u="none" strike="noStrike" kern="0" cap="none" spc="0" normalizeH="0" baseline="0" noProof="0" dirty="0">
              <a:ln>
                <a:noFill/>
              </a:ln>
              <a:solidFill>
                <a:srgbClr val="1670B8"/>
              </a:solidFill>
              <a:effectLst/>
              <a:uLnTx/>
              <a:uFillTx/>
              <a:latin typeface="Roboto Black"/>
              <a:ea typeface="Roboto Black"/>
              <a:cs typeface="Roboto Black"/>
              <a:sym typeface="Roboto Black"/>
            </a:endParaRPr>
          </a:p>
        </p:txBody>
      </p:sp>
      <p:pic>
        <p:nvPicPr>
          <p:cNvPr id="143" name="Google Shape;143;p18"/>
          <p:cNvPicPr preferRelativeResize="0"/>
          <p:nvPr/>
        </p:nvPicPr>
        <p:blipFill>
          <a:blip r:embed="rId6">
            <a:alphaModFix/>
          </a:blip>
          <a:stretch>
            <a:fillRect/>
          </a:stretch>
        </p:blipFill>
        <p:spPr>
          <a:xfrm rot="-195020">
            <a:off x="795999" y="2637399"/>
            <a:ext cx="3538556" cy="3007397"/>
          </a:xfrm>
          <a:prstGeom prst="rect">
            <a:avLst/>
          </a:prstGeom>
          <a:noFill/>
          <a:ln>
            <a:noFill/>
          </a:ln>
        </p:spPr>
      </p:pic>
      <p:pic>
        <p:nvPicPr>
          <p:cNvPr id="144" name="Google Shape;144;p18"/>
          <p:cNvPicPr preferRelativeResize="0"/>
          <p:nvPr/>
        </p:nvPicPr>
        <p:blipFill>
          <a:blip r:embed="rId7">
            <a:alphaModFix/>
          </a:blip>
          <a:stretch>
            <a:fillRect/>
          </a:stretch>
        </p:blipFill>
        <p:spPr>
          <a:xfrm>
            <a:off x="3784467" y="2936867"/>
            <a:ext cx="4095796" cy="3059332"/>
          </a:xfrm>
          <a:prstGeom prst="rect">
            <a:avLst/>
          </a:prstGeom>
          <a:noFill/>
          <a:ln>
            <a:noFill/>
          </a:ln>
        </p:spPr>
      </p:pic>
      <p:pic>
        <p:nvPicPr>
          <p:cNvPr id="145" name="Google Shape;145;p18"/>
          <p:cNvPicPr preferRelativeResize="0"/>
          <p:nvPr/>
        </p:nvPicPr>
        <p:blipFill>
          <a:blip r:embed="rId8">
            <a:alphaModFix/>
          </a:blip>
          <a:stretch>
            <a:fillRect/>
          </a:stretch>
        </p:blipFill>
        <p:spPr>
          <a:xfrm rot="194568">
            <a:off x="7289335" y="2850233"/>
            <a:ext cx="4152508" cy="2958536"/>
          </a:xfrm>
          <a:prstGeom prst="rect">
            <a:avLst/>
          </a:prstGeom>
          <a:noFill/>
          <a:ln>
            <a:noFill/>
          </a:ln>
        </p:spPr>
      </p:pic>
    </p:spTree>
    <p:extLst>
      <p:ext uri="{BB962C8B-B14F-4D97-AF65-F5344CB8AC3E}">
        <p14:creationId xmlns:p14="http://schemas.microsoft.com/office/powerpoint/2010/main" val="3576821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ítulo 1"/>
          <p:cNvSpPr txBox="1"/>
          <p:nvPr/>
        </p:nvSpPr>
        <p:spPr>
          <a:xfrm>
            <a:off x="130629" y="485482"/>
            <a:ext cx="11574364" cy="86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lgn="ctr">
              <a:lnSpc>
                <a:spcPct val="90000"/>
              </a:lnSpc>
              <a:defRPr sz="5400" b="1">
                <a:gradFill flip="none" rotWithShape="1">
                  <a:gsLst>
                    <a:gs pos="0">
                      <a:srgbClr val="BFBFBF"/>
                    </a:gs>
                    <a:gs pos="28000">
                      <a:srgbClr val="EDEDED"/>
                    </a:gs>
                    <a:gs pos="100000">
                      <a:srgbClr val="FFFFFF"/>
                    </a:gs>
                  </a:gsLst>
                  <a:lin ang="4800000" scaled="0"/>
                </a:gradFill>
                <a:latin typeface="Aharoni"/>
                <a:ea typeface="Aharoni"/>
                <a:cs typeface="Aharoni"/>
                <a:sym typeface="Aharoni"/>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5400" b="1" i="0" u="none" strike="noStrike" kern="0" cap="none" spc="0" normalizeH="0" baseline="0" noProof="0" dirty="0">
                <a:ln>
                  <a:noFill/>
                </a:ln>
                <a:gradFill flip="none" rotWithShape="1">
                  <a:gsLst>
                    <a:gs pos="0">
                      <a:srgbClr val="BFBFBF"/>
                    </a:gs>
                    <a:gs pos="28000">
                      <a:srgbClr val="EDEDED"/>
                    </a:gs>
                    <a:gs pos="100000">
                      <a:srgbClr val="FFFFFF"/>
                    </a:gs>
                  </a:gsLst>
                  <a:lin ang="4800000" scaled="0"/>
                </a:gradFill>
                <a:effectLst/>
                <a:uLnTx/>
                <a:uFillTx/>
                <a:latin typeface="Aharoni"/>
                <a:sym typeface="Aharoni"/>
              </a:rPr>
              <a:t>“REMOTE” REACHING OUT S</a:t>
            </a:r>
            <a:r>
              <a:rPr kumimoji="0" lang="pt-BR" sz="5400" b="1" i="0" u="none" strike="noStrike" kern="0" cap="none" spc="0" normalizeH="0" baseline="0" noProof="0" dirty="0">
                <a:ln>
                  <a:noFill/>
                </a:ln>
                <a:gradFill flip="none" rotWithShape="1">
                  <a:gsLst>
                    <a:gs pos="0">
                      <a:srgbClr val="BFBFBF"/>
                    </a:gs>
                    <a:gs pos="28000">
                      <a:srgbClr val="EDEDED"/>
                    </a:gs>
                    <a:gs pos="100000">
                      <a:srgbClr val="FFFFFF"/>
                    </a:gs>
                  </a:gsLst>
                  <a:lin ang="4800000" scaled="0"/>
                </a:gradFill>
                <a:effectLst/>
                <a:uLnTx/>
                <a:uFillTx/>
                <a:latin typeface="Aharoni"/>
                <a:sym typeface="Aharoni"/>
              </a:rPr>
              <a:t>ERVICE</a:t>
            </a:r>
            <a:endParaRPr kumimoji="0" sz="5400" b="1" i="0" u="none" strike="noStrike" kern="0" cap="none" spc="0" normalizeH="0" baseline="0" noProof="0" dirty="0">
              <a:ln>
                <a:noFill/>
              </a:ln>
              <a:gradFill flip="none" rotWithShape="1">
                <a:gsLst>
                  <a:gs pos="0">
                    <a:srgbClr val="BFBFBF"/>
                  </a:gs>
                  <a:gs pos="28000">
                    <a:srgbClr val="EDEDED"/>
                  </a:gs>
                  <a:gs pos="100000">
                    <a:srgbClr val="FFFFFF"/>
                  </a:gs>
                </a:gsLst>
                <a:lin ang="4800000" scaled="0"/>
              </a:gradFill>
              <a:effectLst/>
              <a:uLnTx/>
              <a:uFillTx/>
              <a:latin typeface="Aharoni"/>
              <a:sym typeface="Aharoni"/>
            </a:endParaRPr>
          </a:p>
        </p:txBody>
      </p:sp>
      <p:grpSp>
        <p:nvGrpSpPr>
          <p:cNvPr id="249" name="Grupo 3"/>
          <p:cNvGrpSpPr/>
          <p:nvPr/>
        </p:nvGrpSpPr>
        <p:grpSpPr>
          <a:xfrm>
            <a:off x="2972717" y="1470697"/>
            <a:ext cx="6246565" cy="4901821"/>
            <a:chOff x="0" y="0"/>
            <a:chExt cx="6246564" cy="4901820"/>
          </a:xfrm>
        </p:grpSpPr>
        <p:sp>
          <p:nvSpPr>
            <p:cNvPr id="247" name="Elipse 2"/>
            <p:cNvSpPr/>
            <p:nvPr/>
          </p:nvSpPr>
          <p:spPr>
            <a:xfrm>
              <a:off x="665902" y="-1"/>
              <a:ext cx="4914759" cy="4753709"/>
            </a:xfrm>
            <a:prstGeom prst="ellipse">
              <a:avLst/>
            </a:prstGeom>
            <a:solidFill>
              <a:srgbClr val="FFFFFF"/>
            </a:solidFill>
            <a:ln w="12700" cap="flat">
              <a:solidFill>
                <a:srgbClr val="2F7F8A"/>
              </a:solidFill>
              <a:prstDash val="solid"/>
              <a:miter lim="8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pic>
          <p:nvPicPr>
            <p:cNvPr id="248" name="Imagem 1" descr="Imagem 1"/>
            <p:cNvPicPr>
              <a:picLocks noChangeAspect="1"/>
            </p:cNvPicPr>
            <p:nvPr/>
          </p:nvPicPr>
          <p:blipFill>
            <a:blip r:embed="rId2"/>
            <a:stretch>
              <a:fillRect/>
            </a:stretch>
          </p:blipFill>
          <p:spPr>
            <a:xfrm>
              <a:off x="0" y="0"/>
              <a:ext cx="6246565" cy="4901820"/>
            </a:xfrm>
            <a:prstGeom prst="rect">
              <a:avLst/>
            </a:prstGeom>
            <a:ln w="12700" cap="flat">
              <a:noFill/>
              <a:miter lim="400000"/>
            </a:ln>
            <a:effectLst/>
          </p:spPr>
        </p:pic>
      </p:grpSp>
    </p:spTree>
    <p:extLst>
      <p:ext uri="{BB962C8B-B14F-4D97-AF65-F5344CB8AC3E}">
        <p14:creationId xmlns:p14="http://schemas.microsoft.com/office/powerpoint/2010/main" val="71614454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ítulo 1"/>
          <p:cNvSpPr txBox="1">
            <a:spLocks noGrp="1"/>
          </p:cNvSpPr>
          <p:nvPr>
            <p:ph type="title"/>
          </p:nvPr>
        </p:nvSpPr>
        <p:spPr>
          <a:xfrm>
            <a:off x="2941785" y="212725"/>
            <a:ext cx="6308429" cy="1325563"/>
          </a:xfrm>
          <a:prstGeom prst="rect">
            <a:avLst/>
          </a:prstGeom>
        </p:spPr>
        <p:txBody>
          <a:bodyPr/>
          <a:lstStyle>
            <a:lvl1pPr algn="ctr" defTabSz="795527">
              <a:defRPr sz="4100"/>
            </a:lvl1pPr>
          </a:lstStyle>
          <a:p>
            <a:r>
              <a:t>“SISTEMA RAD” = Distance or Remote Recovery System</a:t>
            </a:r>
          </a:p>
        </p:txBody>
      </p:sp>
      <p:sp>
        <p:nvSpPr>
          <p:cNvPr id="252" name="Espaço Reservado para Conteúdo 7"/>
          <p:cNvSpPr txBox="1">
            <a:spLocks noGrp="1"/>
          </p:cNvSpPr>
          <p:nvPr>
            <p:ph type="body" idx="1"/>
          </p:nvPr>
        </p:nvSpPr>
        <p:spPr>
          <a:xfrm>
            <a:off x="1120774" y="1921160"/>
            <a:ext cx="10233026" cy="4351340"/>
          </a:xfrm>
          <a:prstGeom prst="rect">
            <a:avLst/>
          </a:prstGeom>
        </p:spPr>
        <p:txBody>
          <a:bodyPr/>
          <a:lstStyle/>
          <a:p>
            <a:pPr marL="685800" lvl="1" indent="-228600">
              <a:spcBef>
                <a:spcPts val="500"/>
              </a:spcBef>
              <a:defRPr sz="4000"/>
            </a:pPr>
            <a:r>
              <a:t>RAD is a Reaching Out service, working as a recovery support tool, through two basic formats: online meetings and semi-in person meetings (hybrid), both closed meetings for people who have or believe to have a drug problem.</a:t>
            </a:r>
          </a:p>
        </p:txBody>
      </p:sp>
    </p:spTree>
    <p:extLst>
      <p:ext uri="{BB962C8B-B14F-4D97-AF65-F5344CB8AC3E}">
        <p14:creationId xmlns:p14="http://schemas.microsoft.com/office/powerpoint/2010/main" val="363576086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ítulo 1"/>
          <p:cNvSpPr txBox="1">
            <a:spLocks noGrp="1"/>
          </p:cNvSpPr>
          <p:nvPr>
            <p:ph type="title"/>
          </p:nvPr>
        </p:nvSpPr>
        <p:spPr>
          <a:xfrm>
            <a:off x="4284132" y="263525"/>
            <a:ext cx="3276603" cy="1325563"/>
          </a:xfrm>
          <a:prstGeom prst="rect">
            <a:avLst/>
          </a:prstGeom>
        </p:spPr>
        <p:txBody>
          <a:bodyPr/>
          <a:lstStyle>
            <a:lvl1pPr algn="ctr">
              <a:defRPr sz="4800"/>
            </a:lvl1pPr>
          </a:lstStyle>
          <a:p>
            <a:r>
              <a:t>OBJECTIVE</a:t>
            </a:r>
          </a:p>
        </p:txBody>
      </p:sp>
      <p:sp>
        <p:nvSpPr>
          <p:cNvPr id="255" name="Espaço Reservado para Conteúdo 2"/>
          <p:cNvSpPr txBox="1">
            <a:spLocks noGrp="1"/>
          </p:cNvSpPr>
          <p:nvPr>
            <p:ph type="body" idx="1"/>
          </p:nvPr>
        </p:nvSpPr>
        <p:spPr>
          <a:xfrm>
            <a:off x="1120775" y="1825625"/>
            <a:ext cx="10233025" cy="4351338"/>
          </a:xfrm>
          <a:prstGeom prst="rect">
            <a:avLst/>
          </a:prstGeom>
        </p:spPr>
        <p:txBody>
          <a:bodyPr/>
          <a:lstStyle>
            <a:lvl1pPr algn="just">
              <a:defRPr sz="4000"/>
            </a:lvl1pPr>
          </a:lstStyle>
          <a:p>
            <a:r>
              <a:t>To serve as support for NA Fellowship development, to integrate members from all around the world, to bring recovery to remote locations where NA is currently initiating or where there are no NA meetings, and to provide NA public information service.</a:t>
            </a:r>
          </a:p>
        </p:txBody>
      </p:sp>
    </p:spTree>
    <p:extLst>
      <p:ext uri="{BB962C8B-B14F-4D97-AF65-F5344CB8AC3E}">
        <p14:creationId xmlns:p14="http://schemas.microsoft.com/office/powerpoint/2010/main" val="138854625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m 4" descr="Imagem 4"/>
          <p:cNvPicPr>
            <a:picLocks noChangeAspect="1"/>
          </p:cNvPicPr>
          <p:nvPr/>
        </p:nvPicPr>
        <p:blipFill>
          <a:blip r:embed="rId2"/>
          <a:stretch>
            <a:fillRect/>
          </a:stretch>
        </p:blipFill>
        <p:spPr>
          <a:xfrm>
            <a:off x="0" y="0"/>
            <a:ext cx="9697988" cy="6858000"/>
          </a:xfrm>
          <a:prstGeom prst="rect">
            <a:avLst/>
          </a:prstGeom>
          <a:ln w="12700">
            <a:miter lim="400000"/>
          </a:ln>
        </p:spPr>
      </p:pic>
      <p:sp>
        <p:nvSpPr>
          <p:cNvPr id="258" name="CaixaDeTexto 7"/>
          <p:cNvSpPr txBox="1"/>
          <p:nvPr/>
        </p:nvSpPr>
        <p:spPr>
          <a:xfrm>
            <a:off x="9890662" y="1943100"/>
            <a:ext cx="1983475" cy="866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solidFill>
                  <a:srgbClr val="FFFFFF"/>
                </a:solidFill>
                <a:latin typeface="Arial Black"/>
                <a:ea typeface="Arial Black"/>
                <a:cs typeface="Arial Black"/>
                <a:sym typeface="Arial Black"/>
              </a:defRPr>
            </a:pPr>
            <a:r>
              <a:rPr kumimoji="0" sz="2400" b="0" i="0" u="none" strike="noStrike" kern="0" cap="none" spc="0" normalizeH="0" baseline="0" noProof="0">
                <a:ln>
                  <a:noFill/>
                </a:ln>
                <a:solidFill>
                  <a:srgbClr val="FFFFFF"/>
                </a:solidFill>
                <a:effectLst/>
                <a:uLnTx/>
                <a:uFillTx/>
                <a:latin typeface="Arial Black"/>
                <a:sym typeface="Arial Black"/>
              </a:rPr>
              <a:t>     5570</a:t>
            </a:r>
            <a:endParaRPr kumimoji="0" sz="2400" b="0" i="0" u="none" strike="noStrike" kern="0" cap="none" spc="0" normalizeH="0" baseline="0" noProof="0">
              <a:ln>
                <a:noFill/>
              </a:ln>
              <a:solidFill>
                <a:srgbClr val="FFFFFF"/>
              </a:solidFill>
              <a:effectLst/>
              <a:uLnTx/>
              <a:uFillTx/>
              <a:latin typeface="Corbel"/>
              <a:ea typeface="Corbel"/>
              <a:cs typeface="Corbel"/>
              <a:sym typeface="Corbel"/>
            </a:endParaRPr>
          </a:p>
          <a:p>
            <a:pPr marL="0" marR="0" lvl="0" indent="0" algn="l" defTabSz="914400" rtl="0" eaLnBrk="1" fontAlgn="auto" latinLnBrk="0" hangingPunct="0">
              <a:lnSpc>
                <a:spcPct val="100000"/>
              </a:lnSpc>
              <a:spcBef>
                <a:spcPts val="0"/>
              </a:spcBef>
              <a:spcAft>
                <a:spcPts val="0"/>
              </a:spcAft>
              <a:buClrTx/>
              <a:buSzTx/>
              <a:buFontTx/>
              <a:buNone/>
              <a:tabLst/>
              <a:defRPr sz="2400">
                <a:solidFill>
                  <a:srgbClr val="FFFFFF"/>
                </a:solidFill>
                <a:latin typeface="Corbel"/>
                <a:ea typeface="Corbel"/>
                <a:cs typeface="Corbel"/>
                <a:sym typeface="Corbel"/>
              </a:defRPr>
            </a:pPr>
            <a:r>
              <a:rPr kumimoji="0" sz="2400" b="0" i="0" u="none" strike="noStrike" kern="0" cap="none" spc="0" normalizeH="0" baseline="0" noProof="0">
                <a:ln>
                  <a:noFill/>
                </a:ln>
                <a:solidFill>
                  <a:srgbClr val="FFFFFF"/>
                </a:solidFill>
                <a:effectLst/>
                <a:uLnTx/>
                <a:uFillTx/>
                <a:latin typeface="Corbel"/>
                <a:sym typeface="Corbel"/>
              </a:rPr>
              <a:t>Municipalities </a:t>
            </a:r>
          </a:p>
        </p:txBody>
      </p:sp>
      <p:sp>
        <p:nvSpPr>
          <p:cNvPr id="259" name="CaixaDeTexto 9"/>
          <p:cNvSpPr txBox="1"/>
          <p:nvPr/>
        </p:nvSpPr>
        <p:spPr>
          <a:xfrm>
            <a:off x="9890662" y="3428999"/>
            <a:ext cx="1983475" cy="1285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FFFFFF"/>
                </a:solidFill>
                <a:latin typeface="Arial Black"/>
                <a:ea typeface="Arial Black"/>
                <a:cs typeface="Arial Black"/>
                <a:sym typeface="Arial Black"/>
              </a:defRPr>
            </a:pPr>
            <a:r>
              <a:rPr kumimoji="0" sz="2400" b="0" i="0" u="none" strike="noStrike" kern="0" cap="none" spc="0" normalizeH="0" baseline="0" noProof="0">
                <a:ln>
                  <a:noFill/>
                </a:ln>
                <a:solidFill>
                  <a:srgbClr val="FFFFFF"/>
                </a:solidFill>
                <a:effectLst/>
                <a:uLnTx/>
                <a:uFillTx/>
                <a:latin typeface="Arial Black"/>
                <a:sym typeface="Arial Black"/>
              </a:rPr>
              <a:t>700</a:t>
            </a:r>
            <a:endParaRPr kumimoji="0" sz="2400" b="0" i="0" u="none" strike="noStrike" kern="0" cap="none" spc="0" normalizeH="0" baseline="0" noProof="0">
              <a:ln>
                <a:noFill/>
              </a:ln>
              <a:solidFill>
                <a:srgbClr val="FFFFFF"/>
              </a:solidFill>
              <a:effectLst/>
              <a:uLnTx/>
              <a:uFillTx/>
              <a:latin typeface="Corbel"/>
              <a:ea typeface="Corbel"/>
              <a:cs typeface="Corbel"/>
              <a:sym typeface="Corbel"/>
            </a:endParaRPr>
          </a:p>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FFFFFF"/>
                </a:solidFill>
                <a:latin typeface="Corbel"/>
                <a:ea typeface="Corbel"/>
                <a:cs typeface="Corbel"/>
                <a:sym typeface="Corbel"/>
              </a:defRPr>
            </a:pPr>
            <a:r>
              <a:rPr kumimoji="0" sz="2400" b="0" i="0" u="none" strike="noStrike" kern="0" cap="none" spc="0" normalizeH="0" baseline="0" noProof="0">
                <a:ln>
                  <a:noFill/>
                </a:ln>
                <a:solidFill>
                  <a:srgbClr val="FFFFFF"/>
                </a:solidFill>
                <a:effectLst/>
                <a:uLnTx/>
                <a:uFillTx/>
                <a:latin typeface="Corbel"/>
                <a:sym typeface="Corbel"/>
              </a:rPr>
              <a:t>Of which have meetings</a:t>
            </a:r>
            <a:r>
              <a:rPr kumimoji="0" sz="2400" b="0" i="0" u="none" strike="noStrike" kern="0" cap="none" spc="0" normalizeH="0" baseline="0" noProof="0">
                <a:ln>
                  <a:noFill/>
                </a:ln>
                <a:solidFill>
                  <a:srgbClr val="FFFFFF"/>
                </a:solidFill>
                <a:effectLst/>
                <a:uLnTx/>
                <a:uFillTx/>
                <a:latin typeface="Arial Black"/>
                <a:ea typeface="Arial Black"/>
                <a:cs typeface="Arial Black"/>
                <a:sym typeface="Arial Black"/>
              </a:rPr>
              <a:t> </a:t>
            </a:r>
          </a:p>
        </p:txBody>
      </p:sp>
      <p:sp>
        <p:nvSpPr>
          <p:cNvPr id="260" name="Rectangle"/>
          <p:cNvSpPr/>
          <p:nvPr/>
        </p:nvSpPr>
        <p:spPr>
          <a:xfrm>
            <a:off x="6966545" y="4876800"/>
            <a:ext cx="2215755" cy="1270000"/>
          </a:xfrm>
          <a:prstGeom prst="rect">
            <a:avLst/>
          </a:prstGeom>
          <a:solidFill>
            <a:srgbClr val="FFFFFF"/>
          </a:solid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 name="Cities with NA…"/>
          <p:cNvSpPr txBox="1"/>
          <p:nvPr/>
        </p:nvSpPr>
        <p:spPr>
          <a:xfrm>
            <a:off x="7010821" y="5205556"/>
            <a:ext cx="1723650" cy="625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Cities with NA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alibri"/>
                <a:cs typeface="Calibri"/>
                <a:sym typeface="Calibri"/>
              </a:rPr>
              <a:t>Cities without NA</a:t>
            </a:r>
          </a:p>
        </p:txBody>
      </p:sp>
    </p:spTree>
    <p:extLst>
      <p:ext uri="{BB962C8B-B14F-4D97-AF65-F5344CB8AC3E}">
        <p14:creationId xmlns:p14="http://schemas.microsoft.com/office/powerpoint/2010/main" val="63779613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263" name="Imagem 4" descr="Imagem 4"/>
          <p:cNvPicPr>
            <a:picLocks noChangeAspect="1"/>
          </p:cNvPicPr>
          <p:nvPr/>
        </p:nvPicPr>
        <p:blipFill>
          <a:blip r:embed="rId2"/>
          <a:stretch>
            <a:fillRect/>
          </a:stretch>
        </p:blipFill>
        <p:spPr>
          <a:xfrm>
            <a:off x="431098" y="2645"/>
            <a:ext cx="11329801" cy="6852710"/>
          </a:xfrm>
          <a:prstGeom prst="rect">
            <a:avLst/>
          </a:prstGeom>
          <a:ln w="12700">
            <a:miter lim="400000"/>
          </a:ln>
        </p:spPr>
      </p:pic>
      <p:sp>
        <p:nvSpPr>
          <p:cNvPr id="264" name="CaixaDeTexto 5"/>
          <p:cNvSpPr txBox="1"/>
          <p:nvPr/>
        </p:nvSpPr>
        <p:spPr>
          <a:xfrm>
            <a:off x="9189719" y="6547577"/>
            <a:ext cx="3293206" cy="294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FFFFFF"/>
                </a:solidFill>
                <a:latin typeface="Corbel"/>
                <a:ea typeface="Corbel"/>
                <a:cs typeface="Corbel"/>
                <a:sym typeface="Corbe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Corbel"/>
                <a:sym typeface="Corbel"/>
              </a:rPr>
              <a:t>*Dados Lista de grupos FEV2020</a:t>
            </a:r>
          </a:p>
        </p:txBody>
      </p:sp>
      <p:sp>
        <p:nvSpPr>
          <p:cNvPr id="265" name="Rectangle"/>
          <p:cNvSpPr/>
          <p:nvPr/>
        </p:nvSpPr>
        <p:spPr>
          <a:xfrm>
            <a:off x="3556000" y="139700"/>
            <a:ext cx="5080000" cy="979834"/>
          </a:xfrm>
          <a:prstGeom prst="rect">
            <a:avLst/>
          </a:prstGeom>
          <a:blipFill>
            <a:blip r:embed="rId3"/>
          </a:blipFill>
          <a:ln w="12700">
            <a:miter lim="400000"/>
          </a:ln>
        </p:spPr>
        <p:txBody>
          <a:bodyPr lIns="45718" tIns="45718" rIns="45718" bIns="45718"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66" name="MEETINGS PER GROUPS"/>
          <p:cNvSpPr txBox="1"/>
          <p:nvPr/>
        </p:nvSpPr>
        <p:spPr>
          <a:xfrm>
            <a:off x="3759621" y="463073"/>
            <a:ext cx="4672758" cy="542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4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400" b="0" i="0" u="none" strike="noStrike" kern="0" cap="none" spc="0" normalizeH="0" baseline="0" noProof="0" dirty="0">
                <a:ln>
                  <a:noFill/>
                </a:ln>
                <a:solidFill>
                  <a:srgbClr val="FFFFFF"/>
                </a:solidFill>
                <a:effectLst/>
                <a:uLnTx/>
                <a:uFillTx/>
                <a:latin typeface="Calibri"/>
                <a:cs typeface="Calibri"/>
                <a:sym typeface="Calibri"/>
              </a:rPr>
              <a:t>MEETINGS PER GROUPS</a:t>
            </a:r>
          </a:p>
        </p:txBody>
      </p:sp>
    </p:spTree>
    <p:extLst>
      <p:ext uri="{BB962C8B-B14F-4D97-AF65-F5344CB8AC3E}">
        <p14:creationId xmlns:p14="http://schemas.microsoft.com/office/powerpoint/2010/main" val="44215506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ACACA"/>
        </a:solidFill>
        <a:effectLst/>
      </p:bgPr>
    </p:bg>
    <p:spTree>
      <p:nvGrpSpPr>
        <p:cNvPr id="1" name=""/>
        <p:cNvGrpSpPr/>
        <p:nvPr/>
      </p:nvGrpSpPr>
      <p:grpSpPr>
        <a:xfrm>
          <a:off x="0" y="0"/>
          <a:ext cx="0" cy="0"/>
          <a:chOff x="0" y="0"/>
          <a:chExt cx="0" cy="0"/>
        </a:xfrm>
      </p:grpSpPr>
      <p:pic>
        <p:nvPicPr>
          <p:cNvPr id="268" name="Imagem 4" descr="Imagem 4"/>
          <p:cNvPicPr>
            <a:picLocks noChangeAspect="1"/>
          </p:cNvPicPr>
          <p:nvPr/>
        </p:nvPicPr>
        <p:blipFill>
          <a:blip r:embed="rId2"/>
          <a:stretch>
            <a:fillRect/>
          </a:stretch>
        </p:blipFill>
        <p:spPr>
          <a:xfrm>
            <a:off x="370192" y="-12576"/>
            <a:ext cx="11451615" cy="6883150"/>
          </a:xfrm>
          <a:prstGeom prst="rect">
            <a:avLst/>
          </a:prstGeom>
          <a:ln w="12700">
            <a:miter lim="400000"/>
          </a:ln>
        </p:spPr>
      </p:pic>
      <p:grpSp>
        <p:nvGrpSpPr>
          <p:cNvPr id="271" name="MEETINGS PER GROUPS"/>
          <p:cNvGrpSpPr/>
          <p:nvPr/>
        </p:nvGrpSpPr>
        <p:grpSpPr>
          <a:xfrm>
            <a:off x="3556000" y="139700"/>
            <a:ext cx="5080000" cy="979834"/>
            <a:chOff x="0" y="0"/>
            <a:chExt cx="5080000" cy="979833"/>
          </a:xfrm>
        </p:grpSpPr>
        <p:sp>
          <p:nvSpPr>
            <p:cNvPr id="269" name="Rectangle"/>
            <p:cNvSpPr/>
            <p:nvPr/>
          </p:nvSpPr>
          <p:spPr>
            <a:xfrm>
              <a:off x="0" y="0"/>
              <a:ext cx="5080000" cy="979834"/>
            </a:xfrm>
            <a:prstGeom prst="rect">
              <a:avLst/>
            </a:prstGeom>
            <a:blipFill rotWithShape="1">
              <a:blip r:embed="rId3"/>
              <a:srcRect/>
              <a:tile tx="0" ty="0" sx="100000" sy="100000" flip="none" algn="tl"/>
            </a:blip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400">
                  <a:solidFill>
                    <a:srgbClr val="FFFFFF"/>
                  </a:solidFill>
                </a:defRPr>
              </a:pPr>
              <a:endParaRPr kumimoji="0" sz="3400" b="0" i="0" u="none" strike="noStrike" kern="0" cap="none" spc="0" normalizeH="0" baseline="0" noProof="0">
                <a:ln>
                  <a:noFill/>
                </a:ln>
                <a:solidFill>
                  <a:srgbClr val="FFFFFF"/>
                </a:solidFill>
                <a:effectLst/>
                <a:uLnTx/>
                <a:uFillTx/>
                <a:latin typeface="Calibri"/>
                <a:cs typeface="Calibri"/>
                <a:sym typeface="Calibri"/>
              </a:endParaRPr>
            </a:p>
          </p:txBody>
        </p:sp>
        <p:sp>
          <p:nvSpPr>
            <p:cNvPr id="270" name="MEETINGS PER GROUPS"/>
            <p:cNvSpPr txBox="1"/>
            <p:nvPr/>
          </p:nvSpPr>
          <p:spPr>
            <a:xfrm>
              <a:off x="0" y="218797"/>
              <a:ext cx="5080000" cy="542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sz="34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400" b="0" i="0" u="none" strike="noStrike" kern="0" cap="none" spc="0" normalizeH="0" baseline="0" noProof="0">
                  <a:ln>
                    <a:noFill/>
                  </a:ln>
                  <a:solidFill>
                    <a:srgbClr val="FFFFFF"/>
                  </a:solidFill>
                  <a:effectLst/>
                  <a:uLnTx/>
                  <a:uFillTx/>
                  <a:latin typeface="Calibri"/>
                  <a:cs typeface="Calibri"/>
                  <a:sym typeface="Calibri"/>
                </a:rPr>
                <a:t>MEETINGS PER GROUPS</a:t>
              </a:r>
            </a:p>
          </p:txBody>
        </p:sp>
      </p:grpSp>
    </p:spTree>
    <p:extLst>
      <p:ext uri="{BB962C8B-B14F-4D97-AF65-F5344CB8AC3E}">
        <p14:creationId xmlns:p14="http://schemas.microsoft.com/office/powerpoint/2010/main" val="279853757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ítulo 1"/>
          <p:cNvSpPr txBox="1">
            <a:spLocks noGrp="1"/>
          </p:cNvSpPr>
          <p:nvPr>
            <p:ph type="title"/>
          </p:nvPr>
        </p:nvSpPr>
        <p:spPr>
          <a:xfrm>
            <a:off x="1995099" y="297392"/>
            <a:ext cx="8483601" cy="1325563"/>
          </a:xfrm>
          <a:prstGeom prst="rect">
            <a:avLst/>
          </a:prstGeom>
        </p:spPr>
        <p:txBody>
          <a:bodyPr/>
          <a:lstStyle>
            <a:lvl1pPr algn="ctr">
              <a:defRPr sz="4800"/>
            </a:lvl1pPr>
          </a:lstStyle>
          <a:p>
            <a:r>
              <a:t>GUIDING PRINCIPLES</a:t>
            </a:r>
          </a:p>
        </p:txBody>
      </p:sp>
      <p:sp>
        <p:nvSpPr>
          <p:cNvPr id="274" name="Espaço Reservado para Conteúdo 2"/>
          <p:cNvSpPr txBox="1">
            <a:spLocks noGrp="1"/>
          </p:cNvSpPr>
          <p:nvPr>
            <p:ph type="body" sz="quarter" idx="1"/>
          </p:nvPr>
        </p:nvSpPr>
        <p:spPr>
          <a:xfrm>
            <a:off x="891398" y="1467856"/>
            <a:ext cx="10233804" cy="1277521"/>
          </a:xfrm>
          <a:prstGeom prst="rect">
            <a:avLst/>
          </a:prstGeom>
        </p:spPr>
        <p:txBody>
          <a:bodyPr/>
          <a:lstStyle/>
          <a:p>
            <a:r>
              <a:t>Fellowship development meetings, to provide a space for accountability, and enable new members to be integrated to the service body</a:t>
            </a:r>
          </a:p>
        </p:txBody>
      </p:sp>
      <p:sp>
        <p:nvSpPr>
          <p:cNvPr id="275" name="Espaço Reservado para Conteúdo 2"/>
          <p:cNvSpPr txBox="1"/>
          <p:nvPr/>
        </p:nvSpPr>
        <p:spPr>
          <a:xfrm>
            <a:off x="937118" y="2638949"/>
            <a:ext cx="10142364" cy="1269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228600" indent="-228600">
              <a:lnSpc>
                <a:spcPct val="90000"/>
              </a:lnSpc>
              <a:spcBef>
                <a:spcPts val="1000"/>
              </a:spcBef>
              <a:buSzPct val="100000"/>
              <a:buFont typeface="Arial"/>
              <a:buChar char="•"/>
              <a:defRPr sz="28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stStyle>
          <a:p>
            <a:pPr marL="228600" marR="0" lvl="0" indent="-228600" algn="l" defTabSz="914400" rtl="0" eaLnBrk="1" fontAlgn="auto" latinLnBrk="0" hangingPunct="0">
              <a:lnSpc>
                <a:spcPct val="90000"/>
              </a:lnSpc>
              <a:spcBef>
                <a:spcPts val="1000"/>
              </a:spcBef>
              <a:spcAft>
                <a:spcPts val="0"/>
              </a:spcAft>
              <a:buClrTx/>
              <a:buSzPct val="100000"/>
              <a:buFont typeface="Arial"/>
              <a:buChar char="•"/>
              <a:tabLst/>
              <a:defRPr/>
            </a:pPr>
            <a:r>
              <a:rPr kumimoji="0" sz="2800" b="0" i="0" u="none" strike="noStrike" kern="0" cap="none" spc="0" normalizeH="0" baseline="0" noProof="0">
                <a:ln>
                  <a:noFill/>
                </a:ln>
                <a:gradFill flip="none" rotWithShape="1">
                  <a:gsLst>
                    <a:gs pos="0">
                      <a:srgbClr val="BFBFBF"/>
                    </a:gs>
                    <a:gs pos="34000">
                      <a:srgbClr val="EDEDED"/>
                    </a:gs>
                    <a:gs pos="100000">
                      <a:srgbClr val="FFFFFF"/>
                    </a:gs>
                  </a:gsLst>
                  <a:lin ang="4800000" scaled="0"/>
                </a:gradFill>
                <a:effectLst/>
                <a:uLnTx/>
                <a:uFillTx/>
                <a:latin typeface="Corbel"/>
                <a:sym typeface="Corbel"/>
              </a:rPr>
              <a:t>To follow the RAD (Distance Recovery) service guide, specific material developed on this type of service format thus providing sponsorship and training to new trusted servants.</a:t>
            </a:r>
          </a:p>
        </p:txBody>
      </p:sp>
      <p:sp>
        <p:nvSpPr>
          <p:cNvPr id="276" name="Espaço Reservado para Conteúdo 2"/>
          <p:cNvSpPr txBox="1"/>
          <p:nvPr/>
        </p:nvSpPr>
        <p:spPr>
          <a:xfrm>
            <a:off x="937118" y="4001588"/>
            <a:ext cx="10142364" cy="1317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228600" indent="-228600">
              <a:lnSpc>
                <a:spcPct val="90000"/>
              </a:lnSpc>
              <a:spcBef>
                <a:spcPts val="1000"/>
              </a:spcBef>
              <a:buSzPct val="100000"/>
              <a:buFont typeface="Arial"/>
              <a:buChar char="•"/>
              <a:defRPr sz="2800">
                <a:gradFill flip="none" rotWithShape="1">
                  <a:gsLst>
                    <a:gs pos="0">
                      <a:srgbClr val="BFBFBF"/>
                    </a:gs>
                    <a:gs pos="34000">
                      <a:srgbClr val="EDEDED"/>
                    </a:gs>
                    <a:gs pos="100000">
                      <a:srgbClr val="FFFFFF"/>
                    </a:gs>
                  </a:gsLst>
                  <a:lin ang="4800000" scaled="0"/>
                </a:gradFill>
                <a:latin typeface="Corbel"/>
                <a:ea typeface="Corbel"/>
                <a:cs typeface="Corbel"/>
                <a:sym typeface="Corbel"/>
              </a:defRPr>
            </a:lvl1pPr>
          </a:lstStyle>
          <a:p>
            <a:pPr marL="228600" marR="0" lvl="0" indent="-228600" algn="l" defTabSz="914400" rtl="0" eaLnBrk="1" fontAlgn="auto" latinLnBrk="0" hangingPunct="0">
              <a:lnSpc>
                <a:spcPct val="90000"/>
              </a:lnSpc>
              <a:spcBef>
                <a:spcPts val="1000"/>
              </a:spcBef>
              <a:spcAft>
                <a:spcPts val="0"/>
              </a:spcAft>
              <a:buClrTx/>
              <a:buSzPct val="100000"/>
              <a:buFont typeface="Arial"/>
              <a:buChar char="•"/>
              <a:tabLst/>
              <a:defRPr/>
            </a:pPr>
            <a:r>
              <a:rPr kumimoji="0" sz="2800" b="0" i="0" u="none" strike="noStrike" kern="0" cap="none" spc="0" normalizeH="0" baseline="0" noProof="0">
                <a:ln>
                  <a:noFill/>
                </a:ln>
                <a:gradFill flip="none" rotWithShape="1">
                  <a:gsLst>
                    <a:gs pos="0">
                      <a:srgbClr val="BFBFBF"/>
                    </a:gs>
                    <a:gs pos="34000">
                      <a:srgbClr val="EDEDED"/>
                    </a:gs>
                    <a:gs pos="100000">
                      <a:srgbClr val="FFFFFF"/>
                    </a:gs>
                  </a:gsLst>
                  <a:lin ang="4800000" scaled="0"/>
                </a:gradFill>
                <a:effectLst/>
                <a:uLnTx/>
                <a:uFillTx/>
                <a:latin typeface="Corbel"/>
                <a:sym typeface="Corbel"/>
              </a:rPr>
              <a:t>To annually organize a service conference, offering in person experience between the servants, to discuss past projects and plan future service.</a:t>
            </a:r>
          </a:p>
        </p:txBody>
      </p:sp>
      <p:sp>
        <p:nvSpPr>
          <p:cNvPr id="277" name="Retângulo 11"/>
          <p:cNvSpPr txBox="1"/>
          <p:nvPr/>
        </p:nvSpPr>
        <p:spPr>
          <a:xfrm>
            <a:off x="890737" y="5279686"/>
            <a:ext cx="10424161"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285750" indent="-285750">
              <a:buSzPct val="100000"/>
              <a:buFont typeface="Arial"/>
              <a:buChar char="•"/>
              <a:defRPr sz="2800">
                <a:solidFill>
                  <a:srgbClr val="FFFFFF"/>
                </a:solidFill>
                <a:latin typeface="Corbel"/>
                <a:ea typeface="Corbel"/>
                <a:cs typeface="Corbel"/>
                <a:sym typeface="Corbel"/>
              </a:defRPr>
            </a:lvl1pPr>
          </a:lstStyle>
          <a:p>
            <a:pPr marL="285750" marR="0" lvl="0" indent="-285750" algn="l" defTabSz="914400" rtl="0" eaLnBrk="1" fontAlgn="auto" latinLnBrk="0" hangingPunct="0">
              <a:lnSpc>
                <a:spcPct val="100000"/>
              </a:lnSpc>
              <a:spcBef>
                <a:spcPts val="0"/>
              </a:spcBef>
              <a:spcAft>
                <a:spcPts val="0"/>
              </a:spcAft>
              <a:buClrTx/>
              <a:buSzPct val="100000"/>
              <a:buFont typeface="Arial"/>
              <a:buChar char="•"/>
              <a:tabLst/>
              <a:defRPr/>
            </a:pPr>
            <a:r>
              <a:rPr kumimoji="0" sz="2800" b="0" i="0" u="none" strike="noStrike" kern="0" cap="none" spc="0" normalizeH="0" baseline="0" noProof="0">
                <a:ln>
                  <a:noFill/>
                </a:ln>
                <a:solidFill>
                  <a:srgbClr val="FFFFFF"/>
                </a:solidFill>
                <a:effectLst/>
                <a:uLnTx/>
                <a:uFillTx/>
                <a:latin typeface="Corbel"/>
                <a:sym typeface="Corbel"/>
              </a:rPr>
              <a:t>To part of the Narcotics Anonymous service structure, to be accountable to Narcotics Anonymous, and to follow guidelines provided by the fellowship on a continuous basis. </a:t>
            </a:r>
          </a:p>
        </p:txBody>
      </p:sp>
    </p:spTree>
    <p:extLst>
      <p:ext uri="{BB962C8B-B14F-4D97-AF65-F5344CB8AC3E}">
        <p14:creationId xmlns:p14="http://schemas.microsoft.com/office/powerpoint/2010/main" val="319086217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81" name="Imagem 4"/>
          <p:cNvGrpSpPr/>
          <p:nvPr/>
        </p:nvGrpSpPr>
        <p:grpSpPr>
          <a:xfrm>
            <a:off x="1670791" y="248382"/>
            <a:ext cx="8850419" cy="6361236"/>
            <a:chOff x="0" y="0"/>
            <a:chExt cx="8850417" cy="6361235"/>
          </a:xfrm>
        </p:grpSpPr>
        <p:sp>
          <p:nvSpPr>
            <p:cNvPr id="279" name="Rectangle"/>
            <p:cNvSpPr/>
            <p:nvPr/>
          </p:nvSpPr>
          <p:spPr>
            <a:xfrm>
              <a:off x="-1" y="0"/>
              <a:ext cx="8850419" cy="6361236"/>
            </a:xfrm>
            <a:prstGeom prst="rect">
              <a:avLst/>
            </a:prstGeom>
            <a:solidFill>
              <a:srgbClr val="F7F7F7"/>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280" name="image6.jpeg" descr="image6.jpeg"/>
            <p:cNvPicPr>
              <a:picLocks noChangeAspect="1"/>
            </p:cNvPicPr>
            <p:nvPr/>
          </p:nvPicPr>
          <p:blipFill>
            <a:blip r:embed="rId2"/>
            <a:stretch>
              <a:fillRect/>
            </a:stretch>
          </p:blipFill>
          <p:spPr>
            <a:xfrm>
              <a:off x="-1" y="0"/>
              <a:ext cx="8850419" cy="6361236"/>
            </a:xfrm>
            <a:prstGeom prst="rect">
              <a:avLst/>
            </a:prstGeom>
            <a:ln w="12700" cap="flat">
              <a:noFill/>
              <a:miter lim="400000"/>
            </a:ln>
            <a:effectLst/>
          </p:spPr>
        </p:pic>
      </p:grpSp>
    </p:spTree>
    <p:extLst>
      <p:ext uri="{BB962C8B-B14F-4D97-AF65-F5344CB8AC3E}">
        <p14:creationId xmlns:p14="http://schemas.microsoft.com/office/powerpoint/2010/main" val="106144866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3" name="Imagem 3" descr="Imagem 3"/>
          <p:cNvPicPr>
            <a:picLocks noChangeAspect="1"/>
          </p:cNvPicPr>
          <p:nvPr/>
        </p:nvPicPr>
        <p:blipFill>
          <a:blip r:embed="rId2"/>
          <a:stretch>
            <a:fillRect/>
          </a:stretch>
        </p:blipFill>
        <p:spPr>
          <a:xfrm>
            <a:off x="731402" y="0"/>
            <a:ext cx="10499420" cy="6858000"/>
          </a:xfrm>
          <a:prstGeom prst="rect">
            <a:avLst/>
          </a:prstGeom>
          <a:ln w="12700">
            <a:miter lim="400000"/>
          </a:ln>
        </p:spPr>
      </p:pic>
    </p:spTree>
    <p:extLst>
      <p:ext uri="{BB962C8B-B14F-4D97-AF65-F5344CB8AC3E}">
        <p14:creationId xmlns:p14="http://schemas.microsoft.com/office/powerpoint/2010/main" val="11246639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126123" y="114300"/>
            <a:ext cx="11960773" cy="6463308"/>
          </a:xfrm>
          <a:prstGeom prst="rect">
            <a:avLst/>
          </a:prstGeom>
          <a:noFill/>
        </p:spPr>
        <p:txBody>
          <a:bodyPr wrap="square" rtlCol="0">
            <a:spAutoFit/>
          </a:bodyPr>
          <a:lstStyle/>
          <a:p>
            <a:pPr algn="ctr"/>
            <a:r>
              <a:rPr lang="en-US" sz="6400" b="1" dirty="0">
                <a:solidFill>
                  <a:srgbClr val="00B0F0"/>
                </a:solidFill>
              </a:rPr>
              <a:t>Virtual meetings</a:t>
            </a:r>
          </a:p>
          <a:p>
            <a:pPr marL="685800" indent="-685800">
              <a:lnSpc>
                <a:spcPts val="4760"/>
              </a:lnSpc>
              <a:spcBef>
                <a:spcPts val="2800"/>
              </a:spcBef>
              <a:buClr>
                <a:srgbClr val="00B0F0"/>
              </a:buClr>
              <a:buBlip>
                <a:blip r:embed="rId2"/>
              </a:buBlip>
            </a:pPr>
            <a:r>
              <a:rPr lang="en-US" sz="4800" b="1" dirty="0">
                <a:solidFill>
                  <a:schemeClr val="bg1"/>
                </a:solidFill>
              </a:rPr>
              <a:t>Using term </a:t>
            </a:r>
            <a:r>
              <a:rPr lang="en-US" sz="4800" b="1" i="1" dirty="0">
                <a:solidFill>
                  <a:schemeClr val="bg1"/>
                </a:solidFill>
              </a:rPr>
              <a:t>virtual meetings </a:t>
            </a:r>
            <a:r>
              <a:rPr lang="en-US" sz="4800" b="1" dirty="0">
                <a:solidFill>
                  <a:schemeClr val="bg1"/>
                </a:solidFill>
              </a:rPr>
              <a:t>to refer </a:t>
            </a:r>
            <a:br>
              <a:rPr lang="en-US" sz="4800" b="1" dirty="0">
                <a:solidFill>
                  <a:schemeClr val="bg1"/>
                </a:solidFill>
              </a:rPr>
            </a:br>
            <a:r>
              <a:rPr lang="en-US" sz="4800" b="1" dirty="0">
                <a:solidFill>
                  <a:schemeClr val="bg1"/>
                </a:solidFill>
              </a:rPr>
              <a:t>to online, phone, and chat-based meetings</a:t>
            </a:r>
          </a:p>
          <a:p>
            <a:pPr marL="685800" indent="-685800">
              <a:lnSpc>
                <a:spcPts val="4760"/>
              </a:lnSpc>
              <a:spcBef>
                <a:spcPts val="2800"/>
              </a:spcBef>
              <a:buClr>
                <a:srgbClr val="00B0F0"/>
              </a:buClr>
              <a:buBlip>
                <a:blip r:embed="rId2"/>
              </a:buBlip>
            </a:pPr>
            <a:r>
              <a:rPr lang="en-US" sz="4800" b="1" dirty="0">
                <a:solidFill>
                  <a:schemeClr val="bg1"/>
                </a:solidFill>
              </a:rPr>
              <a:t>Resources collected </a:t>
            </a:r>
            <a:br>
              <a:rPr lang="en-US" sz="4800" b="1" dirty="0">
                <a:solidFill>
                  <a:schemeClr val="bg1"/>
                </a:solidFill>
              </a:rPr>
            </a:br>
            <a:r>
              <a:rPr lang="en-US" sz="4800" b="1" dirty="0">
                <a:solidFill>
                  <a:schemeClr val="bg1"/>
                </a:solidFill>
              </a:rPr>
              <a:t>at </a:t>
            </a:r>
            <a:r>
              <a:rPr lang="en-US" sz="4800" b="1" dirty="0" err="1">
                <a:solidFill>
                  <a:schemeClr val="bg1"/>
                </a:solidFill>
              </a:rPr>
              <a:t>www.na.org</a:t>
            </a:r>
            <a:r>
              <a:rPr lang="en-US" sz="4800" b="1" dirty="0">
                <a:solidFill>
                  <a:schemeClr val="bg1"/>
                </a:solidFill>
              </a:rPr>
              <a:t>/virtual</a:t>
            </a:r>
          </a:p>
          <a:p>
            <a:pPr marL="685800" indent="-685800">
              <a:lnSpc>
                <a:spcPts val="4760"/>
              </a:lnSpc>
              <a:spcBef>
                <a:spcPts val="2800"/>
              </a:spcBef>
              <a:buClr>
                <a:srgbClr val="00B0F0"/>
              </a:buClr>
              <a:buBlip>
                <a:blip r:embed="rId2"/>
              </a:buBlip>
            </a:pPr>
            <a:r>
              <a:rPr lang="en-US" sz="4800" b="1" dirty="0">
                <a:solidFill>
                  <a:schemeClr val="bg1"/>
                </a:solidFill>
              </a:rPr>
              <a:t>Virtual H&amp;I resources at </a:t>
            </a:r>
            <a:r>
              <a:rPr lang="en-US" sz="4800" b="1" dirty="0" err="1">
                <a:solidFill>
                  <a:schemeClr val="bg1"/>
                </a:solidFill>
              </a:rPr>
              <a:t>www.na.org</a:t>
            </a:r>
            <a:r>
              <a:rPr lang="en-US" sz="4800" b="1" dirty="0">
                <a:solidFill>
                  <a:schemeClr val="bg1"/>
                </a:solidFill>
              </a:rPr>
              <a:t>/</a:t>
            </a:r>
            <a:r>
              <a:rPr lang="en-US" sz="4800" b="1" dirty="0" err="1">
                <a:solidFill>
                  <a:schemeClr val="bg1"/>
                </a:solidFill>
              </a:rPr>
              <a:t>localresources</a:t>
            </a:r>
            <a:endParaRPr lang="en-US" sz="4800" b="1" dirty="0">
              <a:solidFill>
                <a:schemeClr val="bg1"/>
              </a:solidFill>
            </a:endParaRPr>
          </a:p>
        </p:txBody>
      </p:sp>
      <p:sp>
        <p:nvSpPr>
          <p:cNvPr id="13" name="Google Shape;54;p11">
            <a:extLst>
              <a:ext uri="{FF2B5EF4-FFF2-40B4-BE49-F238E27FC236}">
                <a16:creationId xmlns:a16="http://schemas.microsoft.com/office/drawing/2014/main" id="{7CBEF6DC-F80E-E346-9323-8E0CE409492A}"/>
              </a:ext>
            </a:extLst>
          </p:cNvPr>
          <p:cNvSpPr/>
          <p:nvPr/>
        </p:nvSpPr>
        <p:spPr>
          <a:xfrm>
            <a:off x="3127518" y="1065329"/>
            <a:ext cx="5942910" cy="132850"/>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cxnSp>
        <p:nvCxnSpPr>
          <p:cNvPr id="10" name="Straight Connector 9">
            <a:extLst>
              <a:ext uri="{FF2B5EF4-FFF2-40B4-BE49-F238E27FC236}">
                <a16:creationId xmlns:a16="http://schemas.microsoft.com/office/drawing/2014/main" id="{FD6FF142-F2FD-ED4B-A104-FD8A7A12B510}"/>
              </a:ext>
            </a:extLst>
          </p:cNvPr>
          <p:cNvCxnSpPr>
            <a:cxnSpLocks/>
          </p:cNvCxnSpPr>
          <p:nvPr/>
        </p:nvCxnSpPr>
        <p:spPr>
          <a:xfrm>
            <a:off x="1665070" y="4906151"/>
            <a:ext cx="538928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123929-44AB-2947-A589-5BF7C551FCAB}"/>
              </a:ext>
            </a:extLst>
          </p:cNvPr>
          <p:cNvCxnSpPr>
            <a:cxnSpLocks/>
          </p:cNvCxnSpPr>
          <p:nvPr/>
        </p:nvCxnSpPr>
        <p:spPr>
          <a:xfrm>
            <a:off x="916922" y="6496603"/>
            <a:ext cx="7890747"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B99CA55-7CB7-2B41-84FE-57437FD703F1}"/>
              </a:ext>
            </a:extLst>
          </p:cNvPr>
          <p:cNvPicPr>
            <a:picLocks noChangeAspect="1"/>
          </p:cNvPicPr>
          <p:nvPr/>
        </p:nvPicPr>
        <p:blipFill>
          <a:blip r:embed="rId3"/>
          <a:stretch>
            <a:fillRect/>
          </a:stretch>
        </p:blipFill>
        <p:spPr>
          <a:xfrm>
            <a:off x="7262926" y="3004617"/>
            <a:ext cx="4866728" cy="3462236"/>
          </a:xfrm>
          <a:prstGeom prst="rect">
            <a:avLst/>
          </a:prstGeom>
        </p:spPr>
      </p:pic>
    </p:spTree>
    <p:extLst>
      <p:ext uri="{BB962C8B-B14F-4D97-AF65-F5344CB8AC3E}">
        <p14:creationId xmlns:p14="http://schemas.microsoft.com/office/powerpoint/2010/main" val="3078023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9" name="Imagem 4" descr="Imagem 4"/>
          <p:cNvPicPr>
            <a:picLocks noChangeAspect="1"/>
          </p:cNvPicPr>
          <p:nvPr/>
        </p:nvPicPr>
        <p:blipFill>
          <a:blip r:embed="rId2"/>
          <a:stretch>
            <a:fillRect/>
          </a:stretch>
        </p:blipFill>
        <p:spPr>
          <a:xfrm rot="16200000">
            <a:off x="2744756" y="840152"/>
            <a:ext cx="6877541" cy="5158155"/>
          </a:xfrm>
          <a:prstGeom prst="rect">
            <a:avLst/>
          </a:prstGeom>
          <a:ln w="12700">
            <a:miter lim="400000"/>
          </a:ln>
        </p:spPr>
      </p:pic>
    </p:spTree>
    <p:extLst>
      <p:ext uri="{BB962C8B-B14F-4D97-AF65-F5344CB8AC3E}">
        <p14:creationId xmlns:p14="http://schemas.microsoft.com/office/powerpoint/2010/main" val="155781013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4" name="Imagem 4" descr="Imagem 4"/>
          <p:cNvPicPr>
            <a:picLocks noChangeAspect="1"/>
          </p:cNvPicPr>
          <p:nvPr/>
        </p:nvPicPr>
        <p:blipFill>
          <a:blip r:embed="rId2"/>
          <a:stretch>
            <a:fillRect/>
          </a:stretch>
        </p:blipFill>
        <p:spPr>
          <a:xfrm>
            <a:off x="1524000" y="0"/>
            <a:ext cx="9144000" cy="6858000"/>
          </a:xfrm>
          <a:prstGeom prst="rect">
            <a:avLst/>
          </a:prstGeom>
          <a:ln w="12700">
            <a:miter lim="400000"/>
          </a:ln>
        </p:spPr>
      </p:pic>
    </p:spTree>
    <p:extLst>
      <p:ext uri="{BB962C8B-B14F-4D97-AF65-F5344CB8AC3E}">
        <p14:creationId xmlns:p14="http://schemas.microsoft.com/office/powerpoint/2010/main" val="302876046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 name="Imagem 4" descr="Imagem 4"/>
          <p:cNvPicPr>
            <a:picLocks noChangeAspect="1"/>
          </p:cNvPicPr>
          <p:nvPr/>
        </p:nvPicPr>
        <p:blipFill>
          <a:blip r:embed="rId2"/>
          <a:stretch>
            <a:fillRect/>
          </a:stretch>
        </p:blipFill>
        <p:spPr>
          <a:xfrm>
            <a:off x="1524000" y="0"/>
            <a:ext cx="9144000" cy="6858000"/>
          </a:xfrm>
          <a:prstGeom prst="rect">
            <a:avLst/>
          </a:prstGeom>
          <a:ln w="12700">
            <a:miter lim="400000"/>
          </a:ln>
        </p:spPr>
      </p:pic>
    </p:spTree>
    <p:extLst>
      <p:ext uri="{BB962C8B-B14F-4D97-AF65-F5344CB8AC3E}">
        <p14:creationId xmlns:p14="http://schemas.microsoft.com/office/powerpoint/2010/main" val="2334115856"/>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m 4" descr="Imagem 4"/>
          <p:cNvPicPr>
            <a:picLocks noChangeAspect="1"/>
          </p:cNvPicPr>
          <p:nvPr/>
        </p:nvPicPr>
        <p:blipFill>
          <a:blip r:embed="rId2"/>
          <a:stretch>
            <a:fillRect/>
          </a:stretch>
        </p:blipFill>
        <p:spPr>
          <a:xfrm rot="16200000">
            <a:off x="-505315" y="849190"/>
            <a:ext cx="6793522" cy="5095141"/>
          </a:xfrm>
          <a:prstGeom prst="rect">
            <a:avLst/>
          </a:prstGeom>
          <a:ln w="12700">
            <a:miter lim="400000"/>
          </a:ln>
        </p:spPr>
      </p:pic>
      <p:pic>
        <p:nvPicPr>
          <p:cNvPr id="301" name="Imagem 6" descr="Imagem 6"/>
          <p:cNvPicPr>
            <a:picLocks noChangeAspect="1"/>
          </p:cNvPicPr>
          <p:nvPr/>
        </p:nvPicPr>
        <p:blipFill>
          <a:blip r:embed="rId3"/>
          <a:stretch>
            <a:fillRect/>
          </a:stretch>
        </p:blipFill>
        <p:spPr>
          <a:xfrm>
            <a:off x="5533292" y="1060936"/>
            <a:ext cx="6314833" cy="4736125"/>
          </a:xfrm>
          <a:prstGeom prst="rect">
            <a:avLst/>
          </a:prstGeom>
          <a:ln w="12700">
            <a:miter lim="400000"/>
          </a:ln>
        </p:spPr>
      </p:pic>
    </p:spTree>
    <p:extLst>
      <p:ext uri="{BB962C8B-B14F-4D97-AF65-F5344CB8AC3E}">
        <p14:creationId xmlns:p14="http://schemas.microsoft.com/office/powerpoint/2010/main" val="313305919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 name="CaixaDeTexto 1"/>
          <p:cNvSpPr txBox="1"/>
          <p:nvPr/>
        </p:nvSpPr>
        <p:spPr>
          <a:xfrm>
            <a:off x="568285" y="0"/>
            <a:ext cx="5381315" cy="6301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i="1">
                <a:effectLst>
                  <a:outerShdw blurRad="38100" dist="38100" dir="2700000" rotWithShape="0">
                    <a:srgbClr val="000000">
                      <a:alpha val="43137"/>
                    </a:srgbClr>
                  </a:outerShdw>
                </a:effectLst>
                <a:latin typeface="Corbel"/>
                <a:ea typeface="Corbel"/>
                <a:cs typeface="Corbel"/>
                <a:sym typeface="Corbel"/>
              </a:defRPr>
            </a:pPr>
            <a:r>
              <a:rPr kumimoji="0" sz="3600" b="0" i="1"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Corbel"/>
                <a:sym typeface="Corbel"/>
              </a:rPr>
              <a:t>7 years and still going…</a:t>
            </a:r>
            <a:endParaRPr kumimoji="0" sz="3600" b="0" i="1" u="none" strike="noStrike" kern="0" cap="none" spc="0" normalizeH="0" baseline="0" noProof="0">
              <a:ln>
                <a:noFill/>
              </a:ln>
              <a:solidFill>
                <a:srgbClr val="FFFFFF"/>
              </a:solidFill>
              <a:effectLst>
                <a:outerShdw blurRad="38100" dist="38100" dir="2700000" rotWithShape="0">
                  <a:srgbClr val="000000">
                    <a:alpha val="43137"/>
                  </a:srgbClr>
                </a:outerShdw>
              </a:effectLst>
              <a:uLnTx/>
              <a:uFillTx/>
              <a:latin typeface="Corbel"/>
              <a:sym typeface="Corbel"/>
            </a:endParaRPr>
          </a:p>
          <a:p>
            <a:pPr marL="0" marR="0" lvl="0" indent="0" algn="ctr" defTabSz="457200" rtl="0" eaLnBrk="1" fontAlgn="auto" latinLnBrk="0" hangingPunct="0">
              <a:lnSpc>
                <a:spcPct val="100000"/>
              </a:lnSpc>
              <a:spcBef>
                <a:spcPts val="0"/>
              </a:spcBef>
              <a:spcAft>
                <a:spcPts val="0"/>
              </a:spcAft>
              <a:buClrTx/>
              <a:buSzTx/>
              <a:buFontTx/>
              <a:buNone/>
              <a:tabLst/>
              <a:defRPr sz="2400">
                <a:latin typeface="Corbel"/>
                <a:ea typeface="Corbel"/>
                <a:cs typeface="Corbel"/>
                <a:sym typeface="Corbel"/>
              </a:defRPr>
            </a:pP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Over 4000 thousand meeting</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9 groups as hybrid meeting HQ’s.</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3 in person events with 2 service conventions </a:t>
            </a: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1 virtual service convention </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Various on-line transmissions, including one in a Regional Convention in the city of Olimpia, SP,  Brazil.</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Efective participation in the World Unity Day. </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Local Service Guide being updated to it’s fourth version in September 2020</a:t>
            </a:r>
            <a:endParaRPr kumimoji="0" sz="2400" b="0" i="0" u="none" strike="noStrike" kern="0" cap="none" spc="0" normalizeH="0" baseline="0" noProof="0">
              <a:ln>
                <a:noFill/>
              </a:ln>
              <a:solidFill>
                <a:srgbClr val="FFFFFF"/>
              </a:solidFill>
              <a:effectLst/>
              <a:uLnTx/>
              <a:uFillTx/>
              <a:latin typeface="Corbel"/>
              <a:sym typeface="Corbel"/>
            </a:endParaRPr>
          </a:p>
          <a:p>
            <a:pPr marL="342900" marR="0" lvl="0" indent="-342900" algn="l" defTabSz="457200" rtl="0" eaLnBrk="1" fontAlgn="auto" latinLnBrk="0" hangingPunct="0">
              <a:lnSpc>
                <a:spcPct val="100000"/>
              </a:lnSpc>
              <a:spcBef>
                <a:spcPts val="0"/>
              </a:spcBef>
              <a:spcAft>
                <a:spcPts val="0"/>
              </a:spcAft>
              <a:buClrTx/>
              <a:buSzPct val="100000"/>
              <a:buFont typeface="Gill Sans Light"/>
              <a:buChar char="✓"/>
              <a:tabLst/>
              <a:defRPr sz="2400">
                <a:latin typeface="Corbel"/>
                <a:ea typeface="Corbel"/>
                <a:cs typeface="Corbel"/>
                <a:sym typeface="Corbel"/>
              </a:defRPr>
            </a:pPr>
            <a:r>
              <a:rPr kumimoji="0" sz="2400" b="0" i="0" u="none" strike="noStrike" kern="0" cap="none" spc="0" normalizeH="0" baseline="0" noProof="0">
                <a:ln>
                  <a:noFill/>
                </a:ln>
                <a:solidFill>
                  <a:srgbClr val="000000"/>
                </a:solidFill>
                <a:effectLst/>
                <a:uLnTx/>
                <a:uFillTx/>
                <a:latin typeface="Corbel"/>
                <a:sym typeface="Corbel"/>
              </a:rPr>
              <a:t>RAD convention (on-line) with 72 hours of uninterrupted meetings.</a:t>
            </a:r>
          </a:p>
        </p:txBody>
      </p:sp>
      <p:pic>
        <p:nvPicPr>
          <p:cNvPr id="304" name="Imagem 4" descr="Imagem 4"/>
          <p:cNvPicPr>
            <a:picLocks noChangeAspect="1"/>
          </p:cNvPicPr>
          <p:nvPr/>
        </p:nvPicPr>
        <p:blipFill>
          <a:blip r:embed="rId2"/>
          <a:stretch>
            <a:fillRect/>
          </a:stretch>
        </p:blipFill>
        <p:spPr>
          <a:xfrm>
            <a:off x="6950781" y="638906"/>
            <a:ext cx="4484858" cy="5580187"/>
          </a:xfrm>
          <a:prstGeom prst="rect">
            <a:avLst/>
          </a:prstGeom>
          <a:ln w="12700">
            <a:miter lim="400000"/>
          </a:ln>
        </p:spPr>
      </p:pic>
    </p:spTree>
    <p:extLst>
      <p:ext uri="{BB962C8B-B14F-4D97-AF65-F5344CB8AC3E}">
        <p14:creationId xmlns:p14="http://schemas.microsoft.com/office/powerpoint/2010/main" val="406547882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ítulo 1"/>
          <p:cNvSpPr txBox="1">
            <a:spLocks noGrp="1"/>
          </p:cNvSpPr>
          <p:nvPr>
            <p:ph type="title"/>
          </p:nvPr>
        </p:nvSpPr>
        <p:spPr>
          <a:xfrm>
            <a:off x="974677" y="105817"/>
            <a:ext cx="10515601" cy="1325563"/>
          </a:xfrm>
          <a:prstGeom prst="rect">
            <a:avLst/>
          </a:prstGeom>
        </p:spPr>
        <p:txBody>
          <a:bodyPr/>
          <a:lstStyle>
            <a:lvl1pPr algn="ctr"/>
          </a:lstStyle>
          <a:p>
            <a:r>
              <a:rPr dirty="0"/>
              <a:t>HOW TO PARTICIPATE </a:t>
            </a:r>
          </a:p>
        </p:txBody>
      </p:sp>
      <p:pic>
        <p:nvPicPr>
          <p:cNvPr id="307" name="Imagem 3" descr="Imagem 3"/>
          <p:cNvPicPr>
            <a:picLocks noChangeAspect="1"/>
          </p:cNvPicPr>
          <p:nvPr/>
        </p:nvPicPr>
        <p:blipFill>
          <a:blip r:embed="rId2"/>
          <a:srcRect l="1323" r="1959"/>
          <a:stretch>
            <a:fillRect/>
          </a:stretch>
        </p:blipFill>
        <p:spPr>
          <a:xfrm>
            <a:off x="974677" y="1585432"/>
            <a:ext cx="4572000" cy="3863953"/>
          </a:xfrm>
          <a:prstGeom prst="rect">
            <a:avLst/>
          </a:prstGeom>
          <a:ln w="12700">
            <a:miter lim="400000"/>
          </a:ln>
        </p:spPr>
      </p:pic>
      <p:pic>
        <p:nvPicPr>
          <p:cNvPr id="308" name="Imagem 4" descr="Imagem 4"/>
          <p:cNvPicPr>
            <a:picLocks noChangeAspect="1"/>
          </p:cNvPicPr>
          <p:nvPr/>
        </p:nvPicPr>
        <p:blipFill>
          <a:blip r:embed="rId3"/>
          <a:stretch>
            <a:fillRect/>
          </a:stretch>
        </p:blipFill>
        <p:spPr>
          <a:xfrm>
            <a:off x="6522928" y="1585432"/>
            <a:ext cx="4530621" cy="3863953"/>
          </a:xfrm>
          <a:prstGeom prst="rect">
            <a:avLst/>
          </a:prstGeom>
          <a:ln w="12700">
            <a:miter lim="400000"/>
          </a:ln>
        </p:spPr>
      </p:pic>
      <p:sp>
        <p:nvSpPr>
          <p:cNvPr id="309" name="CaixaDeTexto 5"/>
          <p:cNvSpPr txBox="1"/>
          <p:nvPr/>
        </p:nvSpPr>
        <p:spPr>
          <a:xfrm>
            <a:off x="1180187" y="5856954"/>
            <a:ext cx="4160979"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b="1">
                <a:latin typeface="Adobe Fan Heiti Std B"/>
                <a:ea typeface="Adobe Fan Heiti Std B"/>
                <a:cs typeface="Adobe Fan Heiti Std B"/>
                <a:sym typeface="Adobe Fan Heiti Std B"/>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a:ln>
                  <a:noFill/>
                </a:ln>
                <a:solidFill>
                  <a:srgbClr val="000000"/>
                </a:solidFill>
                <a:effectLst/>
                <a:uLnTx/>
                <a:uFillTx/>
                <a:latin typeface="Adobe Fan Heiti Std B"/>
                <a:sym typeface="Adobe Fan Heiti Std B"/>
              </a:rPr>
              <a:t>ID – 999 888 6262</a:t>
            </a:r>
          </a:p>
        </p:txBody>
      </p:sp>
      <p:sp>
        <p:nvSpPr>
          <p:cNvPr id="310" name="CaixaDeTexto 6"/>
          <p:cNvSpPr txBox="1"/>
          <p:nvPr/>
        </p:nvSpPr>
        <p:spPr>
          <a:xfrm>
            <a:off x="6522928" y="5856953"/>
            <a:ext cx="5421351"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600" b="1">
                <a:latin typeface="Adobe Fan Heiti Std B"/>
                <a:ea typeface="Adobe Fan Heiti Std B"/>
                <a:cs typeface="Adobe Fan Heiti Std B"/>
                <a:sym typeface="Adobe Fan Heiti Std B"/>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a:ln>
                  <a:noFill/>
                </a:ln>
                <a:solidFill>
                  <a:srgbClr val="000000"/>
                </a:solidFill>
                <a:effectLst/>
                <a:uLnTx/>
                <a:uFillTx/>
                <a:latin typeface="Adobe Fan Heiti Std B"/>
                <a:sym typeface="Adobe Fan Heiti Std B"/>
              </a:rPr>
              <a:t>Channel – </a:t>
            </a:r>
            <a:r>
              <a:rPr kumimoji="0" sz="3600" b="1" i="0" u="none" strike="noStrike" kern="0" cap="none" spc="0" normalizeH="0" baseline="0" noProof="0" dirty="0" err="1">
                <a:ln>
                  <a:noFill/>
                </a:ln>
                <a:solidFill>
                  <a:srgbClr val="000000"/>
                </a:solidFill>
                <a:effectLst/>
                <a:uLnTx/>
                <a:uFillTx/>
                <a:latin typeface="Adobe Fan Heiti Std B"/>
                <a:sym typeface="Adobe Fan Heiti Std B"/>
              </a:rPr>
              <a:t>Sistema.RAD</a:t>
            </a:r>
            <a:endParaRPr kumimoji="0" sz="3600" b="1" i="0" u="none" strike="noStrike" kern="0" cap="none" spc="0" normalizeH="0" baseline="0" noProof="0" dirty="0">
              <a:ln>
                <a:noFill/>
              </a:ln>
              <a:solidFill>
                <a:srgbClr val="000000"/>
              </a:solidFill>
              <a:effectLst/>
              <a:uLnTx/>
              <a:uFillTx/>
              <a:latin typeface="Adobe Fan Heiti Std B"/>
              <a:sym typeface="Adobe Fan Heiti Std B"/>
            </a:endParaRPr>
          </a:p>
        </p:txBody>
      </p:sp>
    </p:spTree>
    <p:extLst>
      <p:ext uri="{BB962C8B-B14F-4D97-AF65-F5344CB8AC3E}">
        <p14:creationId xmlns:p14="http://schemas.microsoft.com/office/powerpoint/2010/main" val="366058676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2" name="CaixaDeTexto 1"/>
          <p:cNvSpPr txBox="1"/>
          <p:nvPr/>
        </p:nvSpPr>
        <p:spPr>
          <a:xfrm>
            <a:off x="702943" y="889843"/>
            <a:ext cx="10995664" cy="5045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400" b="1" i="1">
                <a:solidFill>
                  <a:srgbClr val="FFFFFF"/>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5400" b="1" i="1" u="none" strike="noStrike" kern="0" cap="none" spc="0" normalizeH="0" baseline="0" noProof="0">
                <a:ln>
                  <a:noFill/>
                </a:ln>
                <a:solidFill>
                  <a:srgbClr val="FFFFFF"/>
                </a:solidFill>
                <a:effectLst/>
                <a:uLnTx/>
                <a:uFillTx/>
                <a:latin typeface="Calibri"/>
                <a:cs typeface="Calibri"/>
                <a:sym typeface="Calibri"/>
              </a:rPr>
              <a:t>“Neve before have so many addicts clean by their own choice and free been able to come together, regardless of where they are, to maintain their recovery and total creative liberty.”</a:t>
            </a:r>
          </a:p>
        </p:txBody>
      </p:sp>
    </p:spTree>
    <p:extLst>
      <p:ext uri="{BB962C8B-B14F-4D97-AF65-F5344CB8AC3E}">
        <p14:creationId xmlns:p14="http://schemas.microsoft.com/office/powerpoint/2010/main" val="341516519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ítulo 1"/>
          <p:cNvSpPr txBox="1">
            <a:spLocks noGrp="1"/>
          </p:cNvSpPr>
          <p:nvPr>
            <p:ph type="title"/>
          </p:nvPr>
        </p:nvSpPr>
        <p:spPr>
          <a:xfrm>
            <a:off x="4311960" y="2566211"/>
            <a:ext cx="5466660" cy="1325563"/>
          </a:xfrm>
          <a:prstGeom prst="rect">
            <a:avLst/>
          </a:prstGeom>
        </p:spPr>
        <p:txBody>
          <a:bodyPr/>
          <a:lstStyle>
            <a:lvl1pPr>
              <a:defRPr i="1">
                <a:latin typeface="Adobe Fan Heiti Std B"/>
                <a:ea typeface="Adobe Fan Heiti Std B"/>
                <a:cs typeface="Adobe Fan Heiti Std B"/>
                <a:sym typeface="Adobe Fan Heiti Std B"/>
              </a:defRPr>
            </a:lvl1pPr>
          </a:lstStyle>
          <a:p>
            <a:r>
              <a:rPr dirty="0"/>
              <a:t>0800 888 6262</a:t>
            </a:r>
          </a:p>
        </p:txBody>
      </p:sp>
      <p:sp>
        <p:nvSpPr>
          <p:cNvPr id="315" name="Título 1"/>
          <p:cNvSpPr txBox="1"/>
          <p:nvPr/>
        </p:nvSpPr>
        <p:spPr>
          <a:xfrm>
            <a:off x="3374109" y="172713"/>
            <a:ext cx="6194493" cy="1067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nSpc>
                <a:spcPct val="90000"/>
              </a:lnSpc>
              <a:defRPr sz="5400" i="1">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5400" b="0" i="1" u="none" strike="noStrike" kern="0" cap="none" spc="0" normalizeH="0" baseline="0" noProof="0" dirty="0">
                <a:ln>
                  <a:noFill/>
                </a:ln>
                <a:gradFill flip="none" rotWithShape="1">
                  <a:gsLst>
                    <a:gs pos="0">
                      <a:srgbClr val="BFBFBF"/>
                    </a:gs>
                    <a:gs pos="28000">
                      <a:srgbClr val="EDEDED"/>
                    </a:gs>
                    <a:gs pos="100000">
                      <a:srgbClr val="FFFFFF"/>
                    </a:gs>
                  </a:gsLst>
                  <a:lin ang="4800000" scaled="0"/>
                </a:gradFill>
                <a:effectLst/>
                <a:uLnTx/>
                <a:uFillTx/>
                <a:latin typeface="Corbel"/>
                <a:sym typeface="Corbel"/>
              </a:rPr>
              <a:t>www.sistemarad.org</a:t>
            </a:r>
          </a:p>
        </p:txBody>
      </p:sp>
      <p:pic>
        <p:nvPicPr>
          <p:cNvPr id="316" name="Imagem 7" descr="Imagem 7"/>
          <p:cNvPicPr>
            <a:picLocks noChangeAspect="1"/>
          </p:cNvPicPr>
          <p:nvPr/>
        </p:nvPicPr>
        <p:blipFill>
          <a:blip r:embed="rId2"/>
          <a:stretch>
            <a:fillRect/>
          </a:stretch>
        </p:blipFill>
        <p:spPr>
          <a:xfrm>
            <a:off x="3185086" y="2700141"/>
            <a:ext cx="1057703" cy="1057703"/>
          </a:xfrm>
          <a:prstGeom prst="rect">
            <a:avLst/>
          </a:prstGeom>
          <a:ln w="12700">
            <a:miter lim="400000"/>
          </a:ln>
        </p:spPr>
      </p:pic>
      <p:sp>
        <p:nvSpPr>
          <p:cNvPr id="317" name="Título 1"/>
          <p:cNvSpPr txBox="1"/>
          <p:nvPr/>
        </p:nvSpPr>
        <p:spPr>
          <a:xfrm>
            <a:off x="1740617" y="1279859"/>
            <a:ext cx="9771026"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lvl1pPr>
              <a:lnSpc>
                <a:spcPct val="90000"/>
              </a:lnSpc>
              <a:defRPr sz="8000" i="1">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8000" b="0" i="1" u="none" strike="noStrike" kern="0" cap="none" spc="0" normalizeH="0" baseline="0" noProof="0" dirty="0">
                <a:ln>
                  <a:noFill/>
                </a:ln>
                <a:gradFill flip="none" rotWithShape="1">
                  <a:gsLst>
                    <a:gs pos="0">
                      <a:srgbClr val="BFBFBF"/>
                    </a:gs>
                    <a:gs pos="28000">
                      <a:srgbClr val="EDEDED"/>
                    </a:gs>
                    <a:gs pos="100000">
                      <a:srgbClr val="FFFFFF"/>
                    </a:gs>
                  </a:gsLst>
                  <a:lin ang="4800000" scaled="0"/>
                </a:gradFill>
                <a:effectLst/>
                <a:uLnTx/>
                <a:uFillTx/>
                <a:latin typeface="Corbel"/>
                <a:sym typeface="Corbel"/>
              </a:rPr>
              <a:t>For more information:</a:t>
            </a:r>
          </a:p>
        </p:txBody>
      </p:sp>
      <p:sp>
        <p:nvSpPr>
          <p:cNvPr id="318" name="Título 1"/>
          <p:cNvSpPr txBox="1"/>
          <p:nvPr/>
        </p:nvSpPr>
        <p:spPr>
          <a:xfrm>
            <a:off x="1740618" y="5256549"/>
            <a:ext cx="10087216" cy="12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nSpc>
                <a:spcPct val="90000"/>
              </a:lnSpc>
              <a:defRPr sz="8000" i="1">
                <a:gradFill flip="none" rotWithShape="1">
                  <a:gsLst>
                    <a:gs pos="0">
                      <a:srgbClr val="BFBFBF"/>
                    </a:gs>
                    <a:gs pos="28000">
                      <a:srgbClr val="EDEDED"/>
                    </a:gs>
                    <a:gs pos="100000">
                      <a:srgbClr val="FFFFFF"/>
                    </a:gs>
                  </a:gsLst>
                  <a:lin ang="4800000" scaled="0"/>
                </a:gradFill>
                <a:latin typeface="Corbel"/>
                <a:ea typeface="Corbel"/>
                <a:cs typeface="Corbel"/>
                <a:sym typeface="Corbe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8000" b="0" i="1" u="none" strike="noStrike" kern="0" cap="none" spc="0" normalizeH="0" baseline="0" noProof="0">
                <a:ln>
                  <a:noFill/>
                </a:ln>
                <a:gradFill flip="none" rotWithShape="1">
                  <a:gsLst>
                    <a:gs pos="0">
                      <a:srgbClr val="BFBFBF"/>
                    </a:gs>
                    <a:gs pos="28000">
                      <a:srgbClr val="EDEDED"/>
                    </a:gs>
                    <a:gs pos="100000">
                      <a:srgbClr val="FFFFFF"/>
                    </a:gs>
                  </a:gsLst>
                  <a:lin ang="4800000" scaled="0"/>
                </a:gradFill>
                <a:effectLst/>
                <a:uLnTx/>
                <a:uFillTx/>
                <a:latin typeface="Corbel"/>
                <a:sym typeface="Corbel"/>
              </a:rPr>
              <a:t>sistema.rad@na.org.br </a:t>
            </a:r>
          </a:p>
        </p:txBody>
      </p:sp>
      <p:pic>
        <p:nvPicPr>
          <p:cNvPr id="319" name="Imagem 11" descr="Imagem 11"/>
          <p:cNvPicPr>
            <a:picLocks noChangeAspect="1"/>
          </p:cNvPicPr>
          <p:nvPr/>
        </p:nvPicPr>
        <p:blipFill>
          <a:blip r:embed="rId3"/>
          <a:stretch>
            <a:fillRect/>
          </a:stretch>
        </p:blipFill>
        <p:spPr>
          <a:xfrm>
            <a:off x="5064119" y="3470238"/>
            <a:ext cx="2101028" cy="2101027"/>
          </a:xfrm>
          <a:prstGeom prst="ellipse">
            <a:avLst/>
          </a:prstGeom>
          <a:ln>
            <a:noFill/>
          </a:ln>
          <a:effectLst>
            <a:softEdge rad="112500"/>
          </a:effectLst>
        </p:spPr>
      </p:pic>
      <p:pic>
        <p:nvPicPr>
          <p:cNvPr id="320" name="Imagem 12" descr="Imagem 12"/>
          <p:cNvPicPr>
            <a:picLocks noChangeAspect="1"/>
          </p:cNvPicPr>
          <p:nvPr/>
        </p:nvPicPr>
        <p:blipFill>
          <a:blip r:embed="rId4"/>
          <a:srcRect t="12321" b="12471"/>
          <a:stretch>
            <a:fillRect/>
          </a:stretch>
        </p:blipFill>
        <p:spPr>
          <a:xfrm>
            <a:off x="873567" y="5571263"/>
            <a:ext cx="821333" cy="617712"/>
          </a:xfrm>
          <a:prstGeom prst="rect">
            <a:avLst/>
          </a:prstGeom>
          <a:ln w="12700">
            <a:miter lim="400000"/>
          </a:ln>
        </p:spPr>
      </p:pic>
    </p:spTree>
    <p:extLst>
      <p:ext uri="{BB962C8B-B14F-4D97-AF65-F5344CB8AC3E}">
        <p14:creationId xmlns:p14="http://schemas.microsoft.com/office/powerpoint/2010/main" val="354338926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1" y="45720"/>
            <a:ext cx="12028925" cy="6766560"/>
          </a:xfrm>
          <a:prstGeom prst="rect">
            <a:avLst/>
          </a:prstGeom>
        </p:spPr>
      </p:pic>
    </p:spTree>
    <p:extLst>
      <p:ext uri="{BB962C8B-B14F-4D97-AF65-F5344CB8AC3E}">
        <p14:creationId xmlns:p14="http://schemas.microsoft.com/office/powerpoint/2010/main" val="2110044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5" y="49166"/>
            <a:ext cx="12029440" cy="6766560"/>
          </a:xfrm>
          <a:prstGeom prst="rect">
            <a:avLst/>
          </a:prstGeom>
        </p:spPr>
      </p:pic>
    </p:spTree>
    <p:extLst>
      <p:ext uri="{BB962C8B-B14F-4D97-AF65-F5344CB8AC3E}">
        <p14:creationId xmlns:p14="http://schemas.microsoft.com/office/powerpoint/2010/main" val="2231704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126123" y="114300"/>
            <a:ext cx="11960773" cy="6463308"/>
          </a:xfrm>
          <a:prstGeom prst="rect">
            <a:avLst/>
          </a:prstGeom>
          <a:noFill/>
        </p:spPr>
        <p:txBody>
          <a:bodyPr wrap="square" rtlCol="0">
            <a:spAutoFit/>
          </a:bodyPr>
          <a:lstStyle/>
          <a:p>
            <a:pPr algn="ctr"/>
            <a:r>
              <a:rPr lang="en-US" sz="6400" b="1" dirty="0">
                <a:solidFill>
                  <a:srgbClr val="00B0F0"/>
                </a:solidFill>
              </a:rPr>
              <a:t>Local Service Toolbox Project</a:t>
            </a:r>
          </a:p>
          <a:p>
            <a:pPr marL="685800" indent="-685800">
              <a:lnSpc>
                <a:spcPts val="4760"/>
              </a:lnSpc>
              <a:spcBef>
                <a:spcPts val="2800"/>
              </a:spcBef>
              <a:buClr>
                <a:srgbClr val="00B0F0"/>
              </a:buClr>
              <a:buBlip>
                <a:blip r:embed="rId2"/>
              </a:buBlip>
            </a:pPr>
            <a:r>
              <a:rPr lang="en-US" sz="4800" b="1" dirty="0">
                <a:solidFill>
                  <a:schemeClr val="bg1"/>
                </a:solidFill>
              </a:rPr>
              <a:t>Several tools: </a:t>
            </a:r>
            <a:r>
              <a:rPr lang="en-US" sz="3600" b="1" i="1" dirty="0">
                <a:solidFill>
                  <a:schemeClr val="bg1"/>
                </a:solidFill>
              </a:rPr>
              <a:t>CBDM Basics</a:t>
            </a:r>
            <a:r>
              <a:rPr lang="en-US" sz="3600" b="1" dirty="0">
                <a:solidFill>
                  <a:schemeClr val="bg1"/>
                </a:solidFill>
              </a:rPr>
              <a:t>, </a:t>
            </a:r>
            <a:r>
              <a:rPr lang="en-US" sz="3600" b="1" i="1" dirty="0">
                <a:solidFill>
                  <a:schemeClr val="bg1"/>
                </a:solidFill>
              </a:rPr>
              <a:t>Serving NA in Rural and Isolated Communities</a:t>
            </a:r>
            <a:r>
              <a:rPr lang="en-US" sz="3600" b="1" dirty="0">
                <a:solidFill>
                  <a:schemeClr val="bg1"/>
                </a:solidFill>
              </a:rPr>
              <a:t>, and </a:t>
            </a:r>
            <a:r>
              <a:rPr lang="en-US" sz="3600" b="1" i="1" dirty="0">
                <a:solidFill>
                  <a:schemeClr val="bg1"/>
                </a:solidFill>
              </a:rPr>
              <a:t>GSR Basics</a:t>
            </a:r>
          </a:p>
          <a:p>
            <a:pPr marL="685800" indent="-685800">
              <a:lnSpc>
                <a:spcPts val="4760"/>
              </a:lnSpc>
              <a:spcBef>
                <a:spcPts val="2800"/>
              </a:spcBef>
              <a:buClr>
                <a:srgbClr val="00B0F0"/>
              </a:buClr>
              <a:buBlip>
                <a:blip r:embed="rId2"/>
              </a:buBlip>
            </a:pPr>
            <a:r>
              <a:rPr lang="en-US" sz="4800" b="1" dirty="0">
                <a:solidFill>
                  <a:schemeClr val="bg1"/>
                </a:solidFill>
              </a:rPr>
              <a:t>Collect experience to answer the question: What is our experience, and what do we want to say </a:t>
            </a:r>
            <a:br>
              <a:rPr lang="en-US" sz="4800" b="1" dirty="0">
                <a:solidFill>
                  <a:schemeClr val="bg1"/>
                </a:solidFill>
              </a:rPr>
            </a:br>
            <a:r>
              <a:rPr lang="en-US" sz="4800" b="1" dirty="0">
                <a:solidFill>
                  <a:schemeClr val="bg1"/>
                </a:solidFill>
              </a:rPr>
              <a:t>about it in a resource? </a:t>
            </a:r>
          </a:p>
          <a:p>
            <a:pPr marL="685800" indent="-685800">
              <a:lnSpc>
                <a:spcPts val="4760"/>
              </a:lnSpc>
              <a:spcBef>
                <a:spcPts val="2800"/>
              </a:spcBef>
              <a:buClr>
                <a:srgbClr val="00B0F0"/>
              </a:buClr>
              <a:buBlip>
                <a:blip r:embed="rId2"/>
              </a:buBlip>
            </a:pPr>
            <a:r>
              <a:rPr lang="en-US" sz="4800" b="1" dirty="0">
                <a:solidFill>
                  <a:schemeClr val="bg1"/>
                </a:solidFill>
              </a:rPr>
              <a:t>Survey is first step</a:t>
            </a:r>
          </a:p>
        </p:txBody>
      </p:sp>
      <p:sp>
        <p:nvSpPr>
          <p:cNvPr id="13" name="Google Shape;54;p11">
            <a:extLst>
              <a:ext uri="{FF2B5EF4-FFF2-40B4-BE49-F238E27FC236}">
                <a16:creationId xmlns:a16="http://schemas.microsoft.com/office/drawing/2014/main" id="{7CBEF6DC-F80E-E346-9323-8E0CE409492A}"/>
              </a:ext>
            </a:extLst>
          </p:cNvPr>
          <p:cNvSpPr/>
          <p:nvPr/>
        </p:nvSpPr>
        <p:spPr>
          <a:xfrm>
            <a:off x="289724" y="1096859"/>
            <a:ext cx="11671047" cy="143361"/>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id="{029263DC-5CF4-814B-AE07-6956F35EA749}"/>
              </a:ext>
            </a:extLst>
          </p:cNvPr>
          <p:cNvPicPr>
            <a:picLocks noChangeAspect="1"/>
          </p:cNvPicPr>
          <p:nvPr/>
        </p:nvPicPr>
        <p:blipFill>
          <a:blip r:embed="rId3"/>
          <a:stretch>
            <a:fillRect/>
          </a:stretch>
        </p:blipFill>
        <p:spPr>
          <a:xfrm>
            <a:off x="8817700" y="4401563"/>
            <a:ext cx="2342137" cy="2342137"/>
          </a:xfrm>
          <a:prstGeom prst="rect">
            <a:avLst/>
          </a:prstGeom>
        </p:spPr>
      </p:pic>
    </p:spTree>
    <p:extLst>
      <p:ext uri="{BB962C8B-B14F-4D97-AF65-F5344CB8AC3E}">
        <p14:creationId xmlns:p14="http://schemas.microsoft.com/office/powerpoint/2010/main" val="3106292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1" y="38542"/>
            <a:ext cx="12029440" cy="6766560"/>
          </a:xfrm>
          <a:prstGeom prst="rect">
            <a:avLst/>
          </a:prstGeom>
        </p:spPr>
      </p:pic>
    </p:spTree>
    <p:extLst>
      <p:ext uri="{BB962C8B-B14F-4D97-AF65-F5344CB8AC3E}">
        <p14:creationId xmlns:p14="http://schemas.microsoft.com/office/powerpoint/2010/main" val="1953655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pic>
        <p:nvPicPr>
          <p:cNvPr id="7" name="Picture 6">
            <a:extLst>
              <a:ext uri="{FF2B5EF4-FFF2-40B4-BE49-F238E27FC236}">
                <a16:creationId xmlns:a16="http://schemas.microsoft.com/office/drawing/2014/main" id="{E3E589AD-E6E9-254B-9490-596125C4A566}"/>
              </a:ext>
            </a:extLst>
          </p:cNvPr>
          <p:cNvPicPr>
            <a:picLocks noChangeAspect="1"/>
          </p:cNvPicPr>
          <p:nvPr/>
        </p:nvPicPr>
        <p:blipFill>
          <a:blip r:embed="rId4"/>
          <a:stretch>
            <a:fillRect/>
          </a:stretch>
        </p:blipFill>
        <p:spPr>
          <a:xfrm>
            <a:off x="3269525" y="1932178"/>
            <a:ext cx="5652949" cy="2159200"/>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244764" y="617318"/>
            <a:ext cx="117024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rPr>
              <a:t>Montana Regional Service Committee</a:t>
            </a:r>
          </a:p>
        </p:txBody>
      </p:sp>
      <p:sp>
        <p:nvSpPr>
          <p:cNvPr id="9" name="TextBox 8">
            <a:extLst>
              <a:ext uri="{FF2B5EF4-FFF2-40B4-BE49-F238E27FC236}">
                <a16:creationId xmlns:a16="http://schemas.microsoft.com/office/drawing/2014/main" id="{95D1AD60-6C2A-1042-A14A-69AD1C4F5CD7}"/>
              </a:ext>
            </a:extLst>
          </p:cNvPr>
          <p:cNvSpPr txBox="1"/>
          <p:nvPr/>
        </p:nvSpPr>
        <p:spPr>
          <a:xfrm>
            <a:off x="1140691" y="4596080"/>
            <a:ext cx="99106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Rural Outreach and Online Meeting Project</a:t>
            </a:r>
            <a:b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br>
            <a:r>
              <a:rPr kumimoji="0" lang="en-US" sz="24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 Workgroup of the MRSC Public Relations Subcommittee</a:t>
            </a:r>
            <a:b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br>
            <a:r>
              <a:rPr kumimoji="0" lang="en-US" sz="24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October 26, 2020</a:t>
            </a:r>
          </a:p>
        </p:txBody>
      </p:sp>
      <p:sp>
        <p:nvSpPr>
          <p:cNvPr id="4" name="TextBox 3"/>
          <p:cNvSpPr txBox="1"/>
          <p:nvPr/>
        </p:nvSpPr>
        <p:spPr>
          <a:xfrm>
            <a:off x="4348718" y="6028656"/>
            <a:ext cx="3655168" cy="646331"/>
          </a:xfrm>
          <a:prstGeom prst="rect">
            <a:avLst/>
          </a:prstGeom>
          <a:noFill/>
        </p:spPr>
        <p:txBody>
          <a:bodyPr wrap="none" rtlCol="0">
            <a:spAutoFit/>
          </a:bodyPr>
          <a:lstStyle/>
          <a:p>
            <a:r>
              <a:rPr lang="en-US" sz="3600" b="1" dirty="0">
                <a:solidFill>
                  <a:schemeClr val="bg1"/>
                </a:solidFill>
                <a:latin typeface="Lucida Grande" panose="020B0600040502020204"/>
              </a:rPr>
              <a:t>www.namontana.org</a:t>
            </a:r>
          </a:p>
        </p:txBody>
      </p:sp>
    </p:spTree>
    <p:extLst>
      <p:ext uri="{BB962C8B-B14F-4D97-AF65-F5344CB8AC3E}">
        <p14:creationId xmlns:p14="http://schemas.microsoft.com/office/powerpoint/2010/main" val="3951995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66998"/>
            <a:ext cx="9143999" cy="268554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INTRODUCTION</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Montana Regional Service Committee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Public Relations Subcommittee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Working within the MRSC Service Structure</a:t>
            </a:r>
          </a:p>
        </p:txBody>
      </p:sp>
      <p:pic>
        <p:nvPicPr>
          <p:cNvPr id="6" name="Picture 5">
            <a:extLst>
              <a:ext uri="{FF2B5EF4-FFF2-40B4-BE49-F238E27FC236}">
                <a16:creationId xmlns:a16="http://schemas.microsoft.com/office/drawing/2014/main" id="{1F091E83-B665-AA4E-B1C0-8D238FCB5906}"/>
              </a:ext>
            </a:extLst>
          </p:cNvPr>
          <p:cNvPicPr>
            <a:picLocks noChangeAspect="1"/>
          </p:cNvPicPr>
          <p:nvPr/>
        </p:nvPicPr>
        <p:blipFill>
          <a:blip r:embed="rId4"/>
          <a:stretch>
            <a:fillRect/>
          </a:stretch>
        </p:blipFill>
        <p:spPr>
          <a:xfrm>
            <a:off x="-1" y="5038929"/>
            <a:ext cx="2796635" cy="1819072"/>
          </a:xfrm>
          <a:prstGeom prst="rect">
            <a:avLst/>
          </a:prstGeom>
        </p:spPr>
      </p:pic>
    </p:spTree>
    <p:extLst>
      <p:ext uri="{BB962C8B-B14F-4D97-AF65-F5344CB8AC3E}">
        <p14:creationId xmlns:p14="http://schemas.microsoft.com/office/powerpoint/2010/main" val="4028088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78635"/>
            <a:ext cx="9143999" cy="3978205"/>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 REGIONAL PR APPROACH</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Discuss Rural Recovery, Problems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Role of Technology as Part of Solution</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Leverage Existing Regional Resources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Work with Area and Group Needs in Mind</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Figure Out How to Engage Rural Addicts</a:t>
            </a:r>
          </a:p>
        </p:txBody>
      </p:sp>
      <p:pic>
        <p:nvPicPr>
          <p:cNvPr id="10" name="Picture 9">
            <a:extLst>
              <a:ext uri="{FF2B5EF4-FFF2-40B4-BE49-F238E27FC236}">
                <a16:creationId xmlns:a16="http://schemas.microsoft.com/office/drawing/2014/main" id="{B27FA386-D56A-1F4D-8111-67AFCCD2F30C}"/>
              </a:ext>
            </a:extLst>
          </p:cNvPr>
          <p:cNvPicPr>
            <a:picLocks noChangeAspect="1"/>
          </p:cNvPicPr>
          <p:nvPr/>
        </p:nvPicPr>
        <p:blipFill>
          <a:blip r:embed="rId4"/>
          <a:stretch>
            <a:fillRect/>
          </a:stretch>
        </p:blipFill>
        <p:spPr>
          <a:xfrm>
            <a:off x="0" y="4212077"/>
            <a:ext cx="2532815" cy="2645923"/>
          </a:xfrm>
          <a:prstGeom prst="rect">
            <a:avLst/>
          </a:prstGeom>
        </p:spPr>
      </p:pic>
    </p:spTree>
    <p:extLst>
      <p:ext uri="{BB962C8B-B14F-4D97-AF65-F5344CB8AC3E}">
        <p14:creationId xmlns:p14="http://schemas.microsoft.com/office/powerpoint/2010/main" val="1071936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1" y="617318"/>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781300" y="1943100"/>
            <a:ext cx="9292307" cy="4062651"/>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SLOW PROGRESS: Plan, Test, Launch</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2010 – Begin to Explore Video Conf. Tech</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2017 – Initiate Rural Outreach Project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March 17, 2019 – Brainstorm Using Zoom for Rural Outreach Meetings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Aug 11, 2019 – 1</a:t>
            </a:r>
            <a:r>
              <a:rPr kumimoji="0" lang="en-US" sz="2800" b="1" i="0" u="none" strike="noStrike" kern="1200" cap="none" spc="0" normalizeH="0" baseline="3000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st</a:t>
            </a: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 Zoom Rural Outreach</a:t>
            </a:r>
            <a:r>
              <a:rPr kumimoji="0" lang="en-US" sz="2800" b="1" i="0" u="none" strike="noStrike" kern="1200" cap="none" spc="0" normalizeH="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 </a:t>
            </a: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Meeting</a:t>
            </a:r>
          </a:p>
        </p:txBody>
      </p:sp>
      <p:pic>
        <p:nvPicPr>
          <p:cNvPr id="6" name="Picture 5">
            <a:extLst>
              <a:ext uri="{FF2B5EF4-FFF2-40B4-BE49-F238E27FC236}">
                <a16:creationId xmlns:a16="http://schemas.microsoft.com/office/drawing/2014/main" id="{E8E4B991-D09E-984B-B7B9-C044D4BEF663}"/>
              </a:ext>
            </a:extLst>
          </p:cNvPr>
          <p:cNvPicPr>
            <a:picLocks noChangeAspect="1"/>
          </p:cNvPicPr>
          <p:nvPr/>
        </p:nvPicPr>
        <p:blipFill>
          <a:blip r:embed="rId4"/>
          <a:stretch>
            <a:fillRect/>
          </a:stretch>
        </p:blipFill>
        <p:spPr>
          <a:xfrm>
            <a:off x="-6035" y="3199899"/>
            <a:ext cx="2116937" cy="3658101"/>
          </a:xfrm>
          <a:prstGeom prst="rect">
            <a:avLst/>
          </a:prstGeom>
        </p:spPr>
      </p:pic>
    </p:spTree>
    <p:extLst>
      <p:ext uri="{BB962C8B-B14F-4D97-AF65-F5344CB8AC3E}">
        <p14:creationId xmlns:p14="http://schemas.microsoft.com/office/powerpoint/2010/main" val="2197953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1" y="617318"/>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781300" y="1943100"/>
            <a:ext cx="9292307" cy="4624536"/>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CRISES MOBILIZATION, 2020</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March 15 – In-person Meetings Close; Decide to Offer 2 Zoom Meetings Every Day </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March 16 – Opened 13 New Zoom Meetings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March 22 – Add 3 More; 17 Meetings Total</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March 29 – Added Hosts &amp; Trainings for All Meetings, Announcements, Temp Sponsors</a:t>
            </a:r>
          </a:p>
        </p:txBody>
      </p:sp>
      <p:pic>
        <p:nvPicPr>
          <p:cNvPr id="10" name="Picture 9">
            <a:extLst>
              <a:ext uri="{FF2B5EF4-FFF2-40B4-BE49-F238E27FC236}">
                <a16:creationId xmlns:a16="http://schemas.microsoft.com/office/drawing/2014/main" id="{4019F5ED-CC38-E742-9352-2BDF72E83845}"/>
              </a:ext>
            </a:extLst>
          </p:cNvPr>
          <p:cNvPicPr>
            <a:picLocks noChangeAspect="1"/>
          </p:cNvPicPr>
          <p:nvPr/>
        </p:nvPicPr>
        <p:blipFill>
          <a:blip r:embed="rId4"/>
          <a:stretch>
            <a:fillRect/>
          </a:stretch>
        </p:blipFill>
        <p:spPr>
          <a:xfrm>
            <a:off x="0" y="5431428"/>
            <a:ext cx="2525298" cy="1426572"/>
          </a:xfrm>
          <a:prstGeom prst="rect">
            <a:avLst/>
          </a:prstGeom>
        </p:spPr>
      </p:pic>
    </p:spTree>
    <p:extLst>
      <p:ext uri="{BB962C8B-B14F-4D97-AF65-F5344CB8AC3E}">
        <p14:creationId xmlns:p14="http://schemas.microsoft.com/office/powerpoint/2010/main" val="273301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781300" y="1943100"/>
            <a:ext cx="9292307" cy="3978205"/>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STEP BACK &amp; LOOK AT BIG PICTURE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April 5, 2020 – Working Within the Service Structure: Individuals, Groups, Areas, PR</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June 6 – Seventh Tradition Added to Website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June 19-21 – Assisted with Virtual Montana Gathering</a:t>
            </a:r>
          </a:p>
        </p:txBody>
      </p:sp>
      <p:pic>
        <p:nvPicPr>
          <p:cNvPr id="6" name="Picture 5">
            <a:extLst>
              <a:ext uri="{FF2B5EF4-FFF2-40B4-BE49-F238E27FC236}">
                <a16:creationId xmlns:a16="http://schemas.microsoft.com/office/drawing/2014/main" id="{54F191B3-7A96-7742-A896-74DC3FACB342}"/>
              </a:ext>
            </a:extLst>
          </p:cNvPr>
          <p:cNvPicPr>
            <a:picLocks noChangeAspect="1"/>
          </p:cNvPicPr>
          <p:nvPr/>
        </p:nvPicPr>
        <p:blipFill>
          <a:blip r:embed="rId4"/>
          <a:stretch>
            <a:fillRect/>
          </a:stretch>
        </p:blipFill>
        <p:spPr>
          <a:xfrm>
            <a:off x="0" y="3230850"/>
            <a:ext cx="2227634" cy="3627151"/>
          </a:xfrm>
          <a:prstGeom prst="rect">
            <a:avLst/>
          </a:prstGeom>
        </p:spPr>
      </p:pic>
    </p:spTree>
    <p:extLst>
      <p:ext uri="{BB962C8B-B14F-4D97-AF65-F5344CB8AC3E}">
        <p14:creationId xmlns:p14="http://schemas.microsoft.com/office/powerpoint/2010/main" val="2053622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43100"/>
            <a:ext cx="9388763" cy="591719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PROGRESS NOT PERFECTION</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July - Deal With Online Listings &amp; Security</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Balance Atmosphere of Recovery w/Security</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Offer H&amp;I and P&amp;I Outreach Opportunities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Realize Benefits of Expanded Range of Broad Fellowship &amp; Connections to Rural Recovery</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August – Start Work on Hybrid Meetings </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endParaRP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endParaRPr>
          </a:p>
        </p:txBody>
      </p:sp>
      <p:pic>
        <p:nvPicPr>
          <p:cNvPr id="6" name="Picture 5">
            <a:extLst>
              <a:ext uri="{FF2B5EF4-FFF2-40B4-BE49-F238E27FC236}">
                <a16:creationId xmlns:a16="http://schemas.microsoft.com/office/drawing/2014/main" id="{0B87CD13-253A-2745-A194-1C45E39EBC54}"/>
              </a:ext>
            </a:extLst>
          </p:cNvPr>
          <p:cNvPicPr>
            <a:picLocks noChangeAspect="1"/>
          </p:cNvPicPr>
          <p:nvPr/>
        </p:nvPicPr>
        <p:blipFill>
          <a:blip r:embed="rId4"/>
          <a:stretch>
            <a:fillRect/>
          </a:stretch>
        </p:blipFill>
        <p:spPr>
          <a:xfrm>
            <a:off x="0" y="3676650"/>
            <a:ext cx="2260600" cy="3162300"/>
          </a:xfrm>
          <a:prstGeom prst="rect">
            <a:avLst/>
          </a:prstGeom>
        </p:spPr>
      </p:pic>
    </p:spTree>
    <p:extLst>
      <p:ext uri="{BB962C8B-B14F-4D97-AF65-F5344CB8AC3E}">
        <p14:creationId xmlns:p14="http://schemas.microsoft.com/office/powerpoint/2010/main" val="1410236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3"/>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43100"/>
            <a:ext cx="9388763" cy="548631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BRANCH OUT &amp; GET IN THE GROOVE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Sept 4-6 – Celebrate NA Unity Weekend</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Sept 26 – Assist with the MTRCNA</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Sept – Nov 2020, Ongoing: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Maintain and Adapt Security Vigilance</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Work to Attract New Trusted Servants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Trainings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Rotations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Policies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endParaRPr>
          </a:p>
        </p:txBody>
      </p:sp>
      <p:pic>
        <p:nvPicPr>
          <p:cNvPr id="6" name="Picture 5">
            <a:extLst>
              <a:ext uri="{FF2B5EF4-FFF2-40B4-BE49-F238E27FC236}">
                <a16:creationId xmlns:a16="http://schemas.microsoft.com/office/drawing/2014/main" id="{C11E4D73-167B-9044-B7DE-3CC28068E7C5}"/>
              </a:ext>
            </a:extLst>
          </p:cNvPr>
          <p:cNvPicPr>
            <a:picLocks noChangeAspect="1"/>
          </p:cNvPicPr>
          <p:nvPr/>
        </p:nvPicPr>
        <p:blipFill>
          <a:blip r:embed="rId4"/>
          <a:stretch>
            <a:fillRect/>
          </a:stretch>
        </p:blipFill>
        <p:spPr>
          <a:xfrm>
            <a:off x="0" y="3949700"/>
            <a:ext cx="1968500" cy="2908300"/>
          </a:xfrm>
          <a:prstGeom prst="rect">
            <a:avLst/>
          </a:prstGeom>
        </p:spPr>
      </p:pic>
    </p:spTree>
    <p:extLst>
      <p:ext uri="{BB962C8B-B14F-4D97-AF65-F5344CB8AC3E}">
        <p14:creationId xmlns:p14="http://schemas.microsoft.com/office/powerpoint/2010/main" val="519089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2"/>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43100"/>
            <a:ext cx="9388763" cy="5270866"/>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MOVING FORWARD</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Chair and Other Trusted Servant Rotations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Adjust Regional Service Positions, i.e. Moving Tech Duties to Regional Tech Webservant</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Maintain Ongoing Daily, Weekly, Monthly and Quarterly Communications within Service Structure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endParaRPr>
          </a:p>
        </p:txBody>
      </p:sp>
      <p:pic>
        <p:nvPicPr>
          <p:cNvPr id="6" name="Picture 5">
            <a:extLst>
              <a:ext uri="{FF2B5EF4-FFF2-40B4-BE49-F238E27FC236}">
                <a16:creationId xmlns:a16="http://schemas.microsoft.com/office/drawing/2014/main" id="{1D023AC3-4D34-ED44-9D6C-92881306F7B7}"/>
              </a:ext>
            </a:extLst>
          </p:cNvPr>
          <p:cNvPicPr>
            <a:picLocks noChangeAspect="1"/>
          </p:cNvPicPr>
          <p:nvPr/>
        </p:nvPicPr>
        <p:blipFill>
          <a:blip r:embed="rId3"/>
          <a:stretch>
            <a:fillRect/>
          </a:stretch>
        </p:blipFill>
        <p:spPr>
          <a:xfrm>
            <a:off x="0" y="3920247"/>
            <a:ext cx="2937753" cy="2937753"/>
          </a:xfrm>
          <a:prstGeom prst="rect">
            <a:avLst/>
          </a:prstGeom>
        </p:spPr>
      </p:pic>
    </p:spTree>
    <p:extLst>
      <p:ext uri="{BB962C8B-B14F-4D97-AF65-F5344CB8AC3E}">
        <p14:creationId xmlns:p14="http://schemas.microsoft.com/office/powerpoint/2010/main" val="152776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126124" y="-13016"/>
            <a:ext cx="7241032" cy="6258123"/>
          </a:xfrm>
          <a:prstGeom prst="rect">
            <a:avLst/>
          </a:prstGeom>
          <a:noFill/>
        </p:spPr>
        <p:txBody>
          <a:bodyPr wrap="square" rtlCol="0">
            <a:spAutoFit/>
          </a:bodyPr>
          <a:lstStyle/>
          <a:p>
            <a:pPr algn="ctr"/>
            <a:r>
              <a:rPr lang="en-US" sz="6400" b="1" dirty="0">
                <a:solidFill>
                  <a:srgbClr val="00B0F0"/>
                </a:solidFill>
              </a:rPr>
              <a:t>Survey for Project</a:t>
            </a:r>
          </a:p>
          <a:p>
            <a:pPr marL="685800" indent="-685800">
              <a:lnSpc>
                <a:spcPts val="4380"/>
              </a:lnSpc>
              <a:spcBef>
                <a:spcPts val="3400"/>
              </a:spcBef>
              <a:buClr>
                <a:srgbClr val="00B0F0"/>
              </a:buClr>
              <a:buBlip>
                <a:blip r:embed="rId2"/>
              </a:buBlip>
            </a:pPr>
            <a:r>
              <a:rPr lang="en-US" sz="4200" b="1" dirty="0">
                <a:solidFill>
                  <a:schemeClr val="bg1"/>
                </a:solidFill>
              </a:rPr>
              <a:t>Survey online </a:t>
            </a:r>
            <a:br>
              <a:rPr lang="en-US" sz="4200" b="1" dirty="0">
                <a:solidFill>
                  <a:schemeClr val="bg1"/>
                </a:solidFill>
              </a:rPr>
            </a:br>
            <a:r>
              <a:rPr lang="en-US" sz="4200" b="1" dirty="0">
                <a:solidFill>
                  <a:schemeClr val="bg1"/>
                </a:solidFill>
              </a:rPr>
              <a:t>until 31 December</a:t>
            </a:r>
          </a:p>
          <a:p>
            <a:pPr marL="685800" indent="-685800">
              <a:lnSpc>
                <a:spcPts val="4380"/>
              </a:lnSpc>
              <a:spcBef>
                <a:spcPts val="1000"/>
              </a:spcBef>
              <a:buClr>
                <a:srgbClr val="00B0F0"/>
              </a:buClr>
              <a:buBlip>
                <a:blip r:embed="rId2"/>
              </a:buBlip>
            </a:pPr>
            <a:r>
              <a:rPr lang="en-US" sz="4200" b="1" dirty="0">
                <a:solidFill>
                  <a:schemeClr val="bg1"/>
                </a:solidFill>
              </a:rPr>
              <a:t>Focus:</a:t>
            </a:r>
          </a:p>
          <a:p>
            <a:pPr marL="1234440" indent="-685800">
              <a:lnSpc>
                <a:spcPts val="3820"/>
              </a:lnSpc>
              <a:buClr>
                <a:srgbClr val="00B0F0"/>
              </a:buClr>
              <a:buFont typeface="Arial" panose="020B0604020202020204" pitchFamily="34" charset="0"/>
              <a:buChar char="•"/>
            </a:pPr>
            <a:r>
              <a:rPr lang="en-US" sz="3600" b="1" dirty="0">
                <a:solidFill>
                  <a:schemeClr val="bg1"/>
                </a:solidFill>
              </a:rPr>
              <a:t>Best practices</a:t>
            </a:r>
          </a:p>
          <a:p>
            <a:pPr marL="1234440" indent="-685800">
              <a:lnSpc>
                <a:spcPts val="3820"/>
              </a:lnSpc>
              <a:buClr>
                <a:srgbClr val="00B0F0"/>
              </a:buClr>
              <a:buFont typeface="Arial" panose="020B0604020202020204" pitchFamily="34" charset="0"/>
              <a:buChar char="•"/>
            </a:pPr>
            <a:r>
              <a:rPr lang="en-US" sz="3600" b="1" dirty="0">
                <a:solidFill>
                  <a:schemeClr val="bg1"/>
                </a:solidFill>
              </a:rPr>
              <a:t>Applying </a:t>
            </a:r>
            <a:br>
              <a:rPr lang="en-US" sz="3600" b="1" dirty="0">
                <a:solidFill>
                  <a:schemeClr val="bg1"/>
                </a:solidFill>
              </a:rPr>
            </a:br>
            <a:r>
              <a:rPr lang="en-US" sz="3600" b="1" dirty="0">
                <a:solidFill>
                  <a:schemeClr val="bg1"/>
                </a:solidFill>
              </a:rPr>
              <a:t>NA principles</a:t>
            </a:r>
          </a:p>
          <a:p>
            <a:pPr marL="1234440" indent="-685800">
              <a:lnSpc>
                <a:spcPts val="3820"/>
              </a:lnSpc>
              <a:buClr>
                <a:srgbClr val="00B0F0"/>
              </a:buClr>
              <a:buFont typeface="Arial" panose="020B0604020202020204" pitchFamily="34" charset="0"/>
              <a:buChar char="•"/>
            </a:pPr>
            <a:r>
              <a:rPr lang="en-US" sz="3600" b="1" dirty="0">
                <a:solidFill>
                  <a:schemeClr val="bg1"/>
                </a:solidFill>
              </a:rPr>
              <a:t>Virtual meetings </a:t>
            </a:r>
            <a:br>
              <a:rPr lang="en-US" sz="3600" b="1" dirty="0">
                <a:solidFill>
                  <a:schemeClr val="bg1"/>
                </a:solidFill>
              </a:rPr>
            </a:br>
            <a:r>
              <a:rPr lang="en-US" sz="3600" b="1" dirty="0">
                <a:solidFill>
                  <a:schemeClr val="bg1"/>
                </a:solidFill>
              </a:rPr>
              <a:t>and the service </a:t>
            </a:r>
            <a:br>
              <a:rPr lang="en-US" sz="3600" b="1" dirty="0">
                <a:solidFill>
                  <a:schemeClr val="bg1"/>
                </a:solidFill>
              </a:rPr>
            </a:br>
            <a:r>
              <a:rPr lang="en-US" sz="3600" b="1" dirty="0">
                <a:solidFill>
                  <a:schemeClr val="bg1"/>
                </a:solidFill>
              </a:rPr>
              <a:t>system</a:t>
            </a:r>
          </a:p>
        </p:txBody>
      </p:sp>
      <p:sp>
        <p:nvSpPr>
          <p:cNvPr id="13" name="Google Shape;54;p11">
            <a:extLst>
              <a:ext uri="{FF2B5EF4-FFF2-40B4-BE49-F238E27FC236}">
                <a16:creationId xmlns:a16="http://schemas.microsoft.com/office/drawing/2014/main" id="{7CBEF6DC-F80E-E346-9323-8E0CE409492A}"/>
              </a:ext>
            </a:extLst>
          </p:cNvPr>
          <p:cNvSpPr/>
          <p:nvPr/>
        </p:nvSpPr>
        <p:spPr>
          <a:xfrm>
            <a:off x="267716" y="1031890"/>
            <a:ext cx="6957848" cy="185402"/>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6" name="Picture 5">
            <a:extLst>
              <a:ext uri="{FF2B5EF4-FFF2-40B4-BE49-F238E27FC236}">
                <a16:creationId xmlns:a16="http://schemas.microsoft.com/office/drawing/2014/main" id="{BF2585DA-EAF8-514C-8164-89FF11AD2587}"/>
              </a:ext>
            </a:extLst>
          </p:cNvPr>
          <p:cNvPicPr>
            <a:picLocks noChangeAspect="1"/>
          </p:cNvPicPr>
          <p:nvPr/>
        </p:nvPicPr>
        <p:blipFill>
          <a:blip r:embed="rId3"/>
          <a:stretch>
            <a:fillRect/>
          </a:stretch>
        </p:blipFill>
        <p:spPr>
          <a:xfrm rot="21016341">
            <a:off x="5191607" y="2400301"/>
            <a:ext cx="3570197" cy="3936278"/>
          </a:xfrm>
          <a:prstGeom prst="rect">
            <a:avLst/>
          </a:prstGeom>
          <a:ln w="15875">
            <a:solidFill>
              <a:srgbClr val="92D050"/>
            </a:solidFill>
          </a:ln>
        </p:spPr>
      </p:pic>
      <p:pic>
        <p:nvPicPr>
          <p:cNvPr id="3" name="Picture 2">
            <a:extLst>
              <a:ext uri="{FF2B5EF4-FFF2-40B4-BE49-F238E27FC236}">
                <a16:creationId xmlns:a16="http://schemas.microsoft.com/office/drawing/2014/main" id="{4252C750-CED6-234A-AD5D-5580742DF5CD}"/>
              </a:ext>
            </a:extLst>
          </p:cNvPr>
          <p:cNvPicPr>
            <a:picLocks noChangeAspect="1"/>
          </p:cNvPicPr>
          <p:nvPr/>
        </p:nvPicPr>
        <p:blipFill>
          <a:blip r:embed="rId4"/>
          <a:stretch>
            <a:fillRect/>
          </a:stretch>
        </p:blipFill>
        <p:spPr>
          <a:xfrm>
            <a:off x="7730837" y="-1"/>
            <a:ext cx="4461164" cy="6816805"/>
          </a:xfrm>
          <a:prstGeom prst="rect">
            <a:avLst/>
          </a:prstGeom>
          <a:ln w="15875">
            <a:solidFill>
              <a:srgbClr val="92D050"/>
            </a:solidFill>
          </a:ln>
          <a:effectLst/>
        </p:spPr>
      </p:pic>
    </p:spTree>
    <p:extLst>
      <p:ext uri="{BB962C8B-B14F-4D97-AF65-F5344CB8AC3E}">
        <p14:creationId xmlns:p14="http://schemas.microsoft.com/office/powerpoint/2010/main" val="1920472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2"/>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43100"/>
            <a:ext cx="9388763" cy="4070538"/>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MAINTENANCE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Quarterly Reviews &amp; Commitments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Offer Ongoing Opportunities to be of Service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Atmosphere of Recovery &amp; Security</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Be Transparent, Accountable &amp; Responsible to Members &amp; Service Structure </a:t>
            </a:r>
          </a:p>
        </p:txBody>
      </p:sp>
      <p:pic>
        <p:nvPicPr>
          <p:cNvPr id="6" name="Picture 5">
            <a:extLst>
              <a:ext uri="{FF2B5EF4-FFF2-40B4-BE49-F238E27FC236}">
                <a16:creationId xmlns:a16="http://schemas.microsoft.com/office/drawing/2014/main" id="{A5130393-34EC-C843-8B95-79ACC80403C1}"/>
              </a:ext>
            </a:extLst>
          </p:cNvPr>
          <p:cNvPicPr>
            <a:picLocks noChangeAspect="1"/>
          </p:cNvPicPr>
          <p:nvPr/>
        </p:nvPicPr>
        <p:blipFill>
          <a:blip r:embed="rId3"/>
          <a:stretch>
            <a:fillRect/>
          </a:stretch>
        </p:blipFill>
        <p:spPr>
          <a:xfrm>
            <a:off x="0" y="4331593"/>
            <a:ext cx="2431915" cy="2526407"/>
          </a:xfrm>
          <a:prstGeom prst="rect">
            <a:avLst/>
          </a:prstGeom>
        </p:spPr>
      </p:pic>
    </p:spTree>
    <p:extLst>
      <p:ext uri="{BB962C8B-B14F-4D97-AF65-F5344CB8AC3E}">
        <p14:creationId xmlns:p14="http://schemas.microsoft.com/office/powerpoint/2010/main" val="1288898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5CAF-B42C-9249-8318-9166DF45E8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CBF384-4571-8544-930C-7A6C1B3D2E4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58CC87F-F5DF-8E4C-B402-2E1AB38858A5}"/>
              </a:ext>
            </a:extLst>
          </p:cNvPr>
          <p:cNvPicPr>
            <a:picLocks noChangeAspect="1"/>
          </p:cNvPicPr>
          <p:nvPr/>
        </p:nvPicPr>
        <p:blipFill>
          <a:blip r:embed="rId2"/>
          <a:stretch>
            <a:fillRect/>
          </a:stretch>
        </p:blipFill>
        <p:spPr>
          <a:xfrm>
            <a:off x="0" y="0"/>
            <a:ext cx="12192000" cy="7095982"/>
          </a:xfrm>
          <a:prstGeom prst="rect">
            <a:avLst/>
          </a:prstGeom>
        </p:spPr>
      </p:pic>
      <p:sp>
        <p:nvSpPr>
          <p:cNvPr id="8" name="TextBox 7">
            <a:extLst>
              <a:ext uri="{FF2B5EF4-FFF2-40B4-BE49-F238E27FC236}">
                <a16:creationId xmlns:a16="http://schemas.microsoft.com/office/drawing/2014/main" id="{267DBF75-3214-9B45-A7C2-ACF81E8EADEB}"/>
              </a:ext>
            </a:extLst>
          </p:cNvPr>
          <p:cNvSpPr txBox="1"/>
          <p:nvPr/>
        </p:nvSpPr>
        <p:spPr>
          <a:xfrm>
            <a:off x="0" y="617318"/>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MRSC Rural Outreach and Online Meeting Project</a:t>
            </a:r>
            <a:endParaRPr kumimoji="0" lang="en-US" sz="3600" b="1" i="0" u="none" strike="noStrike" kern="1200" cap="none" spc="0" normalizeH="0" baseline="0" noProof="0" dirty="0">
              <a:ln>
                <a:noFill/>
              </a:ln>
              <a:solidFill>
                <a:srgbClr val="E7E6E6"/>
              </a:solidFill>
              <a:effectLst/>
              <a:uLnTx/>
              <a:uFillTx/>
              <a:latin typeface="Lucida Grande" panose="020B0600040502020204" pitchFamily="34" charset="0"/>
              <a:ea typeface="+mn-ea"/>
              <a:cs typeface="Lucida Grande" panose="020B0600040502020204" pitchFamily="34" charset="0"/>
            </a:endParaRPr>
          </a:p>
        </p:txBody>
      </p:sp>
      <p:sp>
        <p:nvSpPr>
          <p:cNvPr id="9" name="TextBox 8">
            <a:extLst>
              <a:ext uri="{FF2B5EF4-FFF2-40B4-BE49-F238E27FC236}">
                <a16:creationId xmlns:a16="http://schemas.microsoft.com/office/drawing/2014/main" id="{95D1AD60-6C2A-1042-A14A-69AD1C4F5CD7}"/>
              </a:ext>
            </a:extLst>
          </p:cNvPr>
          <p:cNvSpPr txBox="1"/>
          <p:nvPr/>
        </p:nvSpPr>
        <p:spPr>
          <a:xfrm>
            <a:off x="2803237" y="1943100"/>
            <a:ext cx="9388763" cy="4624536"/>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FUTURE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Events (i.e. Thanksgiving Open House)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New H&amp;I and P&amp;I Opportunities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Meeting Verifications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Recordings: Archive and Post to Website</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Find New Ways to Attract Members</a:t>
            </a:r>
          </a:p>
          <a:p>
            <a:pPr marL="914400" marR="0" lvl="1"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Lucida Grande" panose="020B0600040502020204" pitchFamily="34" charset="0"/>
                <a:ea typeface="+mn-ea"/>
                <a:cs typeface="Lucida Grande" panose="020B0600040502020204" pitchFamily="34" charset="0"/>
              </a:rPr>
              <a:t>Explore Expanded Service Opportunities</a:t>
            </a:r>
          </a:p>
        </p:txBody>
      </p:sp>
      <p:pic>
        <p:nvPicPr>
          <p:cNvPr id="6" name="Picture 5">
            <a:extLst>
              <a:ext uri="{FF2B5EF4-FFF2-40B4-BE49-F238E27FC236}">
                <a16:creationId xmlns:a16="http://schemas.microsoft.com/office/drawing/2014/main" id="{280575C3-83E4-414E-8138-C446C237DFC4}"/>
              </a:ext>
            </a:extLst>
          </p:cNvPr>
          <p:cNvPicPr>
            <a:picLocks noChangeAspect="1"/>
          </p:cNvPicPr>
          <p:nvPr/>
        </p:nvPicPr>
        <p:blipFill>
          <a:blip r:embed="rId3"/>
          <a:stretch>
            <a:fillRect/>
          </a:stretch>
        </p:blipFill>
        <p:spPr>
          <a:xfrm>
            <a:off x="920" y="4470400"/>
            <a:ext cx="2556634" cy="2387600"/>
          </a:xfrm>
          <a:prstGeom prst="rect">
            <a:avLst/>
          </a:prstGeom>
        </p:spPr>
      </p:pic>
    </p:spTree>
    <p:extLst>
      <p:ext uri="{BB962C8B-B14F-4D97-AF65-F5344CB8AC3E}">
        <p14:creationId xmlns:p14="http://schemas.microsoft.com/office/powerpoint/2010/main" val="968911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6B1E30-F7BD-1E4C-B3C0-E8A27A0FAA68}"/>
              </a:ext>
            </a:extLst>
          </p:cNvPr>
          <p:cNvSpPr txBox="1"/>
          <p:nvPr/>
        </p:nvSpPr>
        <p:spPr>
          <a:xfrm>
            <a:off x="4433572" y="183860"/>
            <a:ext cx="7507854" cy="1077218"/>
          </a:xfrm>
          <a:prstGeom prst="rect">
            <a:avLst/>
          </a:prstGeom>
          <a:noFill/>
        </p:spPr>
        <p:txBody>
          <a:bodyPr wrap="square" rtlCol="0">
            <a:spAutoFit/>
          </a:bodyPr>
          <a:lstStyle/>
          <a:p>
            <a:pPr algn="ctr"/>
            <a:r>
              <a:rPr lang="en-US" sz="6400" b="1" dirty="0" err="1">
                <a:solidFill>
                  <a:srgbClr val="00B0F0"/>
                </a:solidFill>
              </a:rPr>
              <a:t>www.na.org</a:t>
            </a:r>
            <a:r>
              <a:rPr lang="en-US" sz="6400" b="1" dirty="0">
                <a:solidFill>
                  <a:srgbClr val="00B0F0"/>
                </a:solidFill>
              </a:rPr>
              <a:t>/virtual</a:t>
            </a:r>
          </a:p>
        </p:txBody>
      </p:sp>
      <p:sp>
        <p:nvSpPr>
          <p:cNvPr id="7" name="Google Shape;54;p11">
            <a:extLst>
              <a:ext uri="{FF2B5EF4-FFF2-40B4-BE49-F238E27FC236}">
                <a16:creationId xmlns:a16="http://schemas.microsoft.com/office/drawing/2014/main" id="{FE20312B-CC2F-E944-BCE9-8BBD064CAB3F}"/>
              </a:ext>
            </a:extLst>
          </p:cNvPr>
          <p:cNvSpPr/>
          <p:nvPr/>
        </p:nvSpPr>
        <p:spPr>
          <a:xfrm>
            <a:off x="4433572" y="1210075"/>
            <a:ext cx="7633957" cy="145523"/>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cxnSp>
        <p:nvCxnSpPr>
          <p:cNvPr id="9" name="Straight Connector 8">
            <a:extLst>
              <a:ext uri="{FF2B5EF4-FFF2-40B4-BE49-F238E27FC236}">
                <a16:creationId xmlns:a16="http://schemas.microsoft.com/office/drawing/2014/main" id="{1BF2EF6D-A498-9041-A3EF-203F760BCAD6}"/>
              </a:ext>
            </a:extLst>
          </p:cNvPr>
          <p:cNvCxnSpPr>
            <a:cxnSpLocks/>
          </p:cNvCxnSpPr>
          <p:nvPr/>
        </p:nvCxnSpPr>
        <p:spPr>
          <a:xfrm>
            <a:off x="6799610" y="3718337"/>
            <a:ext cx="5231038"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8C4D22-C4E7-764D-8D5F-871711017FA7}"/>
              </a:ext>
            </a:extLst>
          </p:cNvPr>
          <p:cNvSpPr txBox="1"/>
          <p:nvPr/>
        </p:nvSpPr>
        <p:spPr>
          <a:xfrm>
            <a:off x="6685783" y="1792269"/>
            <a:ext cx="5562601" cy="1938992"/>
          </a:xfrm>
          <a:prstGeom prst="rect">
            <a:avLst/>
          </a:prstGeom>
          <a:noFill/>
        </p:spPr>
        <p:txBody>
          <a:bodyPr wrap="square" rtlCol="0">
            <a:spAutoFit/>
          </a:bodyPr>
          <a:lstStyle/>
          <a:p>
            <a:pPr>
              <a:lnSpc>
                <a:spcPts val="4760"/>
              </a:lnSpc>
              <a:spcBef>
                <a:spcPts val="3400"/>
              </a:spcBef>
            </a:pPr>
            <a:r>
              <a:rPr lang="en-US" sz="4400" b="1" dirty="0">
                <a:solidFill>
                  <a:schemeClr val="bg1"/>
                </a:solidFill>
              </a:rPr>
              <a:t>Don’t forget to </a:t>
            </a:r>
            <a:br>
              <a:rPr lang="en-US" sz="4400" b="1" dirty="0">
                <a:solidFill>
                  <a:schemeClr val="bg1"/>
                </a:solidFill>
              </a:rPr>
            </a:br>
            <a:r>
              <a:rPr lang="en-US" sz="4400" b="1" dirty="0">
                <a:solidFill>
                  <a:schemeClr val="bg1"/>
                </a:solidFill>
              </a:rPr>
              <a:t>fill out the survey</a:t>
            </a:r>
            <a:br>
              <a:rPr lang="en-US" sz="4400" b="1" dirty="0">
                <a:solidFill>
                  <a:schemeClr val="bg1"/>
                </a:solidFill>
              </a:rPr>
            </a:br>
            <a:r>
              <a:rPr lang="en-US" sz="4400" b="1" dirty="0" err="1">
                <a:solidFill>
                  <a:schemeClr val="bg1"/>
                </a:solidFill>
              </a:rPr>
              <a:t>www.na.org</a:t>
            </a:r>
            <a:r>
              <a:rPr lang="en-US" sz="4400" b="1" dirty="0">
                <a:solidFill>
                  <a:schemeClr val="bg1"/>
                </a:solidFill>
              </a:rPr>
              <a:t>/toolbox</a:t>
            </a:r>
          </a:p>
        </p:txBody>
      </p:sp>
      <p:pic>
        <p:nvPicPr>
          <p:cNvPr id="14" name="Picture 13">
            <a:extLst>
              <a:ext uri="{FF2B5EF4-FFF2-40B4-BE49-F238E27FC236}">
                <a16:creationId xmlns:a16="http://schemas.microsoft.com/office/drawing/2014/main" id="{5FFEF95B-9898-F546-851E-25259150BB26}"/>
              </a:ext>
            </a:extLst>
          </p:cNvPr>
          <p:cNvPicPr>
            <a:picLocks noChangeAspect="1"/>
          </p:cNvPicPr>
          <p:nvPr/>
        </p:nvPicPr>
        <p:blipFill>
          <a:blip r:embed="rId3"/>
          <a:stretch>
            <a:fillRect/>
          </a:stretch>
        </p:blipFill>
        <p:spPr>
          <a:xfrm>
            <a:off x="-4630" y="0"/>
            <a:ext cx="4307118" cy="6858000"/>
          </a:xfrm>
          <a:prstGeom prst="rect">
            <a:avLst/>
          </a:prstGeom>
          <a:ln w="15875">
            <a:solidFill>
              <a:srgbClr val="92D050"/>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05A6A5D-172F-C74F-AFDA-1DF91F6BB292}"/>
              </a:ext>
            </a:extLst>
          </p:cNvPr>
          <p:cNvPicPr>
            <a:picLocks noChangeAspect="1"/>
          </p:cNvPicPr>
          <p:nvPr/>
        </p:nvPicPr>
        <p:blipFill>
          <a:blip r:embed="rId4"/>
          <a:stretch>
            <a:fillRect/>
          </a:stretch>
        </p:blipFill>
        <p:spPr>
          <a:xfrm>
            <a:off x="2626791" y="1642390"/>
            <a:ext cx="4053560" cy="4225771"/>
          </a:xfrm>
          <a:prstGeom prst="rect">
            <a:avLst/>
          </a:prstGeom>
          <a:ln w="15875">
            <a:solidFill>
              <a:srgbClr val="92D050"/>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C2F47EC0-B02A-EE47-AA35-2F2EE47656F3}"/>
              </a:ext>
            </a:extLst>
          </p:cNvPr>
          <p:cNvPicPr>
            <a:picLocks noChangeAspect="1"/>
          </p:cNvPicPr>
          <p:nvPr/>
        </p:nvPicPr>
        <p:blipFill>
          <a:blip r:embed="rId5"/>
          <a:stretch>
            <a:fillRect/>
          </a:stretch>
        </p:blipFill>
        <p:spPr>
          <a:xfrm>
            <a:off x="6317539" y="4213030"/>
            <a:ext cx="3739919" cy="2627721"/>
          </a:xfrm>
          <a:prstGeom prst="rect">
            <a:avLst/>
          </a:prstGeom>
          <a:ln w="15875">
            <a:solidFill>
              <a:srgbClr val="92D05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0559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6BD54C-111D-C841-A072-03D3BB72ECC8}"/>
              </a:ext>
            </a:extLst>
          </p:cNvPr>
          <p:cNvPicPr>
            <a:picLocks noChangeAspect="1"/>
          </p:cNvPicPr>
          <p:nvPr/>
        </p:nvPicPr>
        <p:blipFill>
          <a:blip r:embed="rId3"/>
          <a:stretch>
            <a:fillRect/>
          </a:stretch>
        </p:blipFill>
        <p:spPr>
          <a:xfrm>
            <a:off x="8336263" y="1264720"/>
            <a:ext cx="3974507" cy="2403269"/>
          </a:xfrm>
          <a:prstGeom prst="rect">
            <a:avLst/>
          </a:prstGeom>
        </p:spPr>
      </p:pic>
      <p:sp>
        <p:nvSpPr>
          <p:cNvPr id="6" name="TextBox 5">
            <a:extLst>
              <a:ext uri="{FF2B5EF4-FFF2-40B4-BE49-F238E27FC236}">
                <a16:creationId xmlns:a16="http://schemas.microsoft.com/office/drawing/2014/main" id="{466B1E30-F7BD-1E4C-B3C0-E8A27A0FAA68}"/>
              </a:ext>
            </a:extLst>
          </p:cNvPr>
          <p:cNvSpPr txBox="1"/>
          <p:nvPr/>
        </p:nvSpPr>
        <p:spPr>
          <a:xfrm>
            <a:off x="212588" y="-83129"/>
            <a:ext cx="10997513" cy="6463308"/>
          </a:xfrm>
          <a:prstGeom prst="rect">
            <a:avLst/>
          </a:prstGeom>
          <a:noFill/>
        </p:spPr>
        <p:txBody>
          <a:bodyPr wrap="square" rtlCol="0">
            <a:spAutoFit/>
          </a:bodyPr>
          <a:lstStyle/>
          <a:p>
            <a:pPr algn="ctr"/>
            <a:r>
              <a:rPr lang="en-US" sz="6400" b="1" dirty="0" err="1">
                <a:solidFill>
                  <a:srgbClr val="00B0F0"/>
                </a:solidFill>
              </a:rPr>
              <a:t>www.na.org</a:t>
            </a:r>
            <a:r>
              <a:rPr lang="en-US" sz="6400" b="1" dirty="0">
                <a:solidFill>
                  <a:srgbClr val="00B0F0"/>
                </a:solidFill>
              </a:rPr>
              <a:t>/</a:t>
            </a:r>
            <a:r>
              <a:rPr lang="en-US" sz="6400" b="1" dirty="0" err="1">
                <a:solidFill>
                  <a:srgbClr val="00B0F0"/>
                </a:solidFill>
              </a:rPr>
              <a:t>spad</a:t>
            </a:r>
            <a:endParaRPr lang="en-US" sz="6400" b="1" dirty="0">
              <a:solidFill>
                <a:srgbClr val="00B0F0"/>
              </a:solidFill>
            </a:endParaRPr>
          </a:p>
          <a:p>
            <a:pPr>
              <a:lnSpc>
                <a:spcPts val="4760"/>
              </a:lnSpc>
              <a:spcBef>
                <a:spcPts val="1600"/>
              </a:spcBef>
            </a:pPr>
            <a:r>
              <a:rPr lang="en-US" sz="4400" b="1" dirty="0">
                <a:solidFill>
                  <a:schemeClr val="bg1"/>
                </a:solidFill>
              </a:rPr>
              <a:t>The book is being put together </a:t>
            </a:r>
            <a:br>
              <a:rPr lang="en-US" sz="4400" b="1" dirty="0">
                <a:solidFill>
                  <a:schemeClr val="bg1"/>
                </a:solidFill>
              </a:rPr>
            </a:br>
            <a:r>
              <a:rPr lang="en-US" sz="4400" b="1" dirty="0">
                <a:solidFill>
                  <a:schemeClr val="bg1"/>
                </a:solidFill>
              </a:rPr>
              <a:t>using writing from members.</a:t>
            </a:r>
          </a:p>
          <a:p>
            <a:pPr>
              <a:lnSpc>
                <a:spcPts val="4760"/>
              </a:lnSpc>
              <a:spcBef>
                <a:spcPts val="1600"/>
              </a:spcBef>
            </a:pPr>
            <a:r>
              <a:rPr lang="en-US" sz="4400" b="1" dirty="0">
                <a:solidFill>
                  <a:schemeClr val="bg1"/>
                </a:solidFill>
              </a:rPr>
              <a:t>Anyone can contribute :</a:t>
            </a:r>
          </a:p>
          <a:p>
            <a:pPr marL="845820" lvl="3" indent="-571500">
              <a:lnSpc>
                <a:spcPts val="4360"/>
              </a:lnSpc>
              <a:buClr>
                <a:srgbClr val="FF0000"/>
              </a:buClr>
              <a:buSzPct val="85000"/>
              <a:buFont typeface="Wingdings" pitchFamily="2" charset="2"/>
              <a:buChar char="ü"/>
            </a:pPr>
            <a:r>
              <a:rPr lang="en-US" sz="3600" b="1" dirty="0">
                <a:solidFill>
                  <a:schemeClr val="bg1"/>
                </a:solidFill>
              </a:rPr>
              <a:t>click one of the spiritual principles</a:t>
            </a:r>
          </a:p>
          <a:p>
            <a:pPr marL="845820" lvl="3" indent="-571500">
              <a:lnSpc>
                <a:spcPts val="4360"/>
              </a:lnSpc>
              <a:buClr>
                <a:srgbClr val="FF0000"/>
              </a:buClr>
              <a:buSzPct val="85000"/>
              <a:buFont typeface="Wingdings" pitchFamily="2" charset="2"/>
              <a:buChar char="ü"/>
            </a:pPr>
            <a:r>
              <a:rPr lang="en-US" sz="3600" b="1" dirty="0">
                <a:solidFill>
                  <a:schemeClr val="bg1"/>
                </a:solidFill>
              </a:rPr>
              <a:t>select a quote</a:t>
            </a:r>
          </a:p>
          <a:p>
            <a:pPr marL="845820" lvl="3" indent="-571500">
              <a:lnSpc>
                <a:spcPts val="4360"/>
              </a:lnSpc>
              <a:buClr>
                <a:srgbClr val="FF0000"/>
              </a:buClr>
              <a:buSzPct val="85000"/>
              <a:buFont typeface="Wingdings" pitchFamily="2" charset="2"/>
              <a:buChar char="ü"/>
            </a:pPr>
            <a:r>
              <a:rPr lang="en-US" sz="3600" b="1" dirty="0">
                <a:solidFill>
                  <a:schemeClr val="bg1"/>
                </a:solidFill>
              </a:rPr>
              <a:t>write about how you practice the principle </a:t>
            </a:r>
          </a:p>
          <a:p>
            <a:pPr>
              <a:lnSpc>
                <a:spcPts val="4760"/>
              </a:lnSpc>
              <a:spcBef>
                <a:spcPts val="1600"/>
              </a:spcBef>
            </a:pPr>
            <a:r>
              <a:rPr lang="en-US" sz="4400" b="1" dirty="0">
                <a:solidFill>
                  <a:schemeClr val="bg1"/>
                </a:solidFill>
              </a:rPr>
              <a:t>Fourth batch of review and input is available:</a:t>
            </a:r>
            <a:endParaRPr lang="en-US" sz="2400" b="1" dirty="0">
              <a:solidFill>
                <a:schemeClr val="bg1"/>
              </a:solidFill>
            </a:endParaRPr>
          </a:p>
        </p:txBody>
      </p:sp>
      <p:sp>
        <p:nvSpPr>
          <p:cNvPr id="7" name="Google Shape;54;p11">
            <a:extLst>
              <a:ext uri="{FF2B5EF4-FFF2-40B4-BE49-F238E27FC236}">
                <a16:creationId xmlns:a16="http://schemas.microsoft.com/office/drawing/2014/main" id="{FE20312B-CC2F-E944-BCE9-8BBD064CAB3F}"/>
              </a:ext>
            </a:extLst>
          </p:cNvPr>
          <p:cNvSpPr/>
          <p:nvPr/>
        </p:nvSpPr>
        <p:spPr>
          <a:xfrm>
            <a:off x="2185551" y="973004"/>
            <a:ext cx="7119672" cy="135853"/>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4" name="Oval 3">
            <a:extLst>
              <a:ext uri="{FF2B5EF4-FFF2-40B4-BE49-F238E27FC236}">
                <a16:creationId xmlns:a16="http://schemas.microsoft.com/office/drawing/2014/main" id="{7DD4C4F4-30C4-534F-AC0C-32C5600DC403}"/>
              </a:ext>
            </a:extLst>
          </p:cNvPr>
          <p:cNvSpPr/>
          <p:nvPr/>
        </p:nvSpPr>
        <p:spPr>
          <a:xfrm>
            <a:off x="8868461" y="1413833"/>
            <a:ext cx="2910112" cy="17920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5CDC3A-1E7B-B94A-9F44-E3E215F9B87D}"/>
              </a:ext>
            </a:extLst>
          </p:cNvPr>
          <p:cNvPicPr>
            <a:picLocks noChangeAspect="1"/>
          </p:cNvPicPr>
          <p:nvPr/>
        </p:nvPicPr>
        <p:blipFill>
          <a:blip r:embed="rId4"/>
          <a:stretch>
            <a:fillRect/>
          </a:stretch>
        </p:blipFill>
        <p:spPr>
          <a:xfrm>
            <a:off x="8956350" y="1544672"/>
            <a:ext cx="2768493" cy="1578041"/>
          </a:xfrm>
          <a:prstGeom prst="rect">
            <a:avLst/>
          </a:prstGeom>
        </p:spPr>
      </p:pic>
      <p:sp>
        <p:nvSpPr>
          <p:cNvPr id="5" name="TextBox 4">
            <a:extLst>
              <a:ext uri="{FF2B5EF4-FFF2-40B4-BE49-F238E27FC236}">
                <a16:creationId xmlns:a16="http://schemas.microsoft.com/office/drawing/2014/main" id="{45A801F9-2E83-264C-A2AB-2FDB770645B9}"/>
              </a:ext>
            </a:extLst>
          </p:cNvPr>
          <p:cNvSpPr txBox="1"/>
          <p:nvPr/>
        </p:nvSpPr>
        <p:spPr>
          <a:xfrm>
            <a:off x="3082636" y="5780226"/>
            <a:ext cx="9109364" cy="830997"/>
          </a:xfrm>
          <a:prstGeom prst="rect">
            <a:avLst/>
          </a:prstGeom>
          <a:noFill/>
        </p:spPr>
        <p:txBody>
          <a:bodyPr wrap="square" rtlCol="0">
            <a:spAutoFit/>
          </a:bodyPr>
          <a:lstStyle/>
          <a:p>
            <a:r>
              <a:rPr lang="en-US" sz="2400" b="1" dirty="0">
                <a:solidFill>
                  <a:srgbClr val="FF0000"/>
                </a:solidFill>
              </a:rPr>
              <a:t>Anonymity, Discernment, Empathy, Faith, Gratitude, Honesty, Hope, Open-mindedness, Vigilance, and Willingness</a:t>
            </a:r>
            <a:endParaRPr lang="en-US" sz="2400" dirty="0">
              <a:solidFill>
                <a:srgbClr val="FF0000"/>
              </a:solidFill>
            </a:endParaRPr>
          </a:p>
        </p:txBody>
      </p:sp>
    </p:spTree>
    <p:extLst>
      <p:ext uri="{BB962C8B-B14F-4D97-AF65-F5344CB8AC3E}">
        <p14:creationId xmlns:p14="http://schemas.microsoft.com/office/powerpoint/2010/main" val="289245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6B1E30-F7BD-1E4C-B3C0-E8A27A0FAA68}"/>
              </a:ext>
            </a:extLst>
          </p:cNvPr>
          <p:cNvSpPr txBox="1"/>
          <p:nvPr/>
        </p:nvSpPr>
        <p:spPr>
          <a:xfrm>
            <a:off x="617837" y="114300"/>
            <a:ext cx="10997513" cy="1077218"/>
          </a:xfrm>
          <a:prstGeom prst="rect">
            <a:avLst/>
          </a:prstGeom>
          <a:noFill/>
        </p:spPr>
        <p:txBody>
          <a:bodyPr wrap="square" rtlCol="0">
            <a:spAutoFit/>
          </a:bodyPr>
          <a:lstStyle/>
          <a:p>
            <a:pPr algn="ctr"/>
            <a:r>
              <a:rPr lang="en-US" sz="6400" b="1" dirty="0" err="1">
                <a:solidFill>
                  <a:srgbClr val="00B0F0"/>
                </a:solidFill>
              </a:rPr>
              <a:t>www.na.org</a:t>
            </a:r>
            <a:r>
              <a:rPr lang="en-US" sz="6400" b="1" dirty="0">
                <a:solidFill>
                  <a:srgbClr val="00B0F0"/>
                </a:solidFill>
              </a:rPr>
              <a:t>/contribute</a:t>
            </a:r>
          </a:p>
        </p:txBody>
      </p:sp>
      <p:sp>
        <p:nvSpPr>
          <p:cNvPr id="7" name="Google Shape;54;p11">
            <a:extLst>
              <a:ext uri="{FF2B5EF4-FFF2-40B4-BE49-F238E27FC236}">
                <a16:creationId xmlns:a16="http://schemas.microsoft.com/office/drawing/2014/main" id="{FE20312B-CC2F-E944-BCE9-8BBD064CAB3F}"/>
              </a:ext>
            </a:extLst>
          </p:cNvPr>
          <p:cNvSpPr/>
          <p:nvPr/>
        </p:nvSpPr>
        <p:spPr>
          <a:xfrm>
            <a:off x="1593418" y="1173980"/>
            <a:ext cx="9303181" cy="154071"/>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id="{DC89F3A8-68E0-8A4D-A242-80F8C6643C78}"/>
              </a:ext>
            </a:extLst>
          </p:cNvPr>
          <p:cNvPicPr>
            <a:picLocks noChangeAspect="1"/>
          </p:cNvPicPr>
          <p:nvPr/>
        </p:nvPicPr>
        <p:blipFill>
          <a:blip r:embed="rId2"/>
          <a:stretch>
            <a:fillRect/>
          </a:stretch>
        </p:blipFill>
        <p:spPr>
          <a:xfrm>
            <a:off x="2916193" y="1643743"/>
            <a:ext cx="6400800" cy="1676400"/>
          </a:xfrm>
          <a:prstGeom prst="rect">
            <a:avLst/>
          </a:prstGeom>
        </p:spPr>
      </p:pic>
      <p:sp>
        <p:nvSpPr>
          <p:cNvPr id="12" name="TextBox 11">
            <a:extLst>
              <a:ext uri="{FF2B5EF4-FFF2-40B4-BE49-F238E27FC236}">
                <a16:creationId xmlns:a16="http://schemas.microsoft.com/office/drawing/2014/main" id="{E6248C05-F225-FF4B-AEAE-410A6BD8C6F8}"/>
              </a:ext>
            </a:extLst>
          </p:cNvPr>
          <p:cNvSpPr txBox="1"/>
          <p:nvPr/>
        </p:nvSpPr>
        <p:spPr>
          <a:xfrm>
            <a:off x="810815" y="4212772"/>
            <a:ext cx="10997513" cy="1938992"/>
          </a:xfrm>
          <a:prstGeom prst="rect">
            <a:avLst/>
          </a:prstGeom>
          <a:noFill/>
        </p:spPr>
        <p:txBody>
          <a:bodyPr wrap="square" rtlCol="0">
            <a:spAutoFit/>
          </a:bodyPr>
          <a:lstStyle/>
          <a:p>
            <a:pPr>
              <a:lnSpc>
                <a:spcPts val="4760"/>
              </a:lnSpc>
              <a:spcBef>
                <a:spcPts val="1600"/>
              </a:spcBef>
            </a:pPr>
            <a:r>
              <a:rPr lang="en-US" sz="6000" b="1" dirty="0">
                <a:solidFill>
                  <a:schemeClr val="bg1"/>
                </a:solidFill>
              </a:rPr>
              <a:t>Thank you </a:t>
            </a:r>
            <a:r>
              <a:rPr lang="en-US" sz="4800" b="1" dirty="0">
                <a:solidFill>
                  <a:schemeClr val="bg1"/>
                </a:solidFill>
              </a:rPr>
              <a:t>to the members who have set up recurring monthly contributions. </a:t>
            </a:r>
          </a:p>
        </p:txBody>
      </p:sp>
      <p:sp>
        <p:nvSpPr>
          <p:cNvPr id="13" name="Google Shape;54;p11">
            <a:extLst>
              <a:ext uri="{FF2B5EF4-FFF2-40B4-BE49-F238E27FC236}">
                <a16:creationId xmlns:a16="http://schemas.microsoft.com/office/drawing/2014/main" id="{4D5BD5A4-F1A4-944F-8CF7-D2A0A17340AE}"/>
              </a:ext>
            </a:extLst>
          </p:cNvPr>
          <p:cNvSpPr/>
          <p:nvPr/>
        </p:nvSpPr>
        <p:spPr>
          <a:xfrm>
            <a:off x="959083" y="4797455"/>
            <a:ext cx="3862299" cy="117445"/>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781542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6B1E30-F7BD-1E4C-B3C0-E8A27A0FAA68}"/>
              </a:ext>
            </a:extLst>
          </p:cNvPr>
          <p:cNvSpPr txBox="1"/>
          <p:nvPr/>
        </p:nvSpPr>
        <p:spPr>
          <a:xfrm>
            <a:off x="617837" y="114300"/>
            <a:ext cx="10997513" cy="2215991"/>
          </a:xfrm>
          <a:prstGeom prst="rect">
            <a:avLst/>
          </a:prstGeom>
          <a:noFill/>
        </p:spPr>
        <p:txBody>
          <a:bodyPr wrap="square" rtlCol="0">
            <a:spAutoFit/>
          </a:bodyPr>
          <a:lstStyle/>
          <a:p>
            <a:pPr algn="ctr"/>
            <a:r>
              <a:rPr lang="en-US" sz="6400" b="1" dirty="0" err="1">
                <a:solidFill>
                  <a:srgbClr val="00B0F0"/>
                </a:solidFill>
              </a:rPr>
              <a:t>www.na.org</a:t>
            </a:r>
            <a:r>
              <a:rPr lang="en-US" sz="6400" b="1" dirty="0">
                <a:solidFill>
                  <a:srgbClr val="00B0F0"/>
                </a:solidFill>
              </a:rPr>
              <a:t>/</a:t>
            </a:r>
            <a:r>
              <a:rPr lang="en-US" sz="6400" b="1" dirty="0" err="1">
                <a:solidFill>
                  <a:srgbClr val="00B0F0"/>
                </a:solidFill>
              </a:rPr>
              <a:t>nawsnews</a:t>
            </a:r>
            <a:endParaRPr lang="en-US" sz="6400" b="1" dirty="0">
              <a:solidFill>
                <a:srgbClr val="00B0F0"/>
              </a:solidFill>
            </a:endParaRPr>
          </a:p>
          <a:p>
            <a:pPr algn="ctr">
              <a:spcBef>
                <a:spcPts val="1200"/>
              </a:spcBef>
            </a:pPr>
            <a:r>
              <a:rPr lang="en-US" sz="6400" b="1" dirty="0">
                <a:solidFill>
                  <a:srgbClr val="00B0F0"/>
                </a:solidFill>
              </a:rPr>
              <a:t> </a:t>
            </a:r>
            <a:r>
              <a:rPr lang="en-US" sz="6400" b="1" dirty="0" err="1">
                <a:solidFill>
                  <a:srgbClr val="00B0F0"/>
                </a:solidFill>
              </a:rPr>
              <a:t>www.na.org</a:t>
            </a:r>
            <a:r>
              <a:rPr lang="en-US" sz="6400" b="1" dirty="0">
                <a:solidFill>
                  <a:srgbClr val="00B0F0"/>
                </a:solidFill>
              </a:rPr>
              <a:t>/subscribe </a:t>
            </a:r>
          </a:p>
        </p:txBody>
      </p:sp>
      <p:sp>
        <p:nvSpPr>
          <p:cNvPr id="7" name="Google Shape;54;p11">
            <a:extLst>
              <a:ext uri="{FF2B5EF4-FFF2-40B4-BE49-F238E27FC236}">
                <a16:creationId xmlns:a16="http://schemas.microsoft.com/office/drawing/2014/main" id="{FE20312B-CC2F-E944-BCE9-8BBD064CAB3F}"/>
              </a:ext>
            </a:extLst>
          </p:cNvPr>
          <p:cNvSpPr/>
          <p:nvPr/>
        </p:nvSpPr>
        <p:spPr>
          <a:xfrm>
            <a:off x="1593418" y="1143167"/>
            <a:ext cx="8998381" cy="137666"/>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8" name="Google Shape;54;p11">
            <a:extLst>
              <a:ext uri="{FF2B5EF4-FFF2-40B4-BE49-F238E27FC236}">
                <a16:creationId xmlns:a16="http://schemas.microsoft.com/office/drawing/2014/main" id="{1BF03DDC-71FF-D246-B549-F757293493CA}"/>
              </a:ext>
            </a:extLst>
          </p:cNvPr>
          <p:cNvSpPr/>
          <p:nvPr/>
        </p:nvSpPr>
        <p:spPr>
          <a:xfrm>
            <a:off x="1949285" y="2240867"/>
            <a:ext cx="8479229" cy="137664"/>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id="{32F84D43-12F8-2D4E-A022-2EDA28B60A12}"/>
              </a:ext>
            </a:extLst>
          </p:cNvPr>
          <p:cNvPicPr>
            <a:picLocks noChangeAspect="1"/>
          </p:cNvPicPr>
          <p:nvPr/>
        </p:nvPicPr>
        <p:blipFill>
          <a:blip r:embed="rId2"/>
          <a:stretch>
            <a:fillRect/>
          </a:stretch>
        </p:blipFill>
        <p:spPr>
          <a:xfrm rot="20459013">
            <a:off x="657270" y="2797735"/>
            <a:ext cx="3283402" cy="4241061"/>
          </a:xfrm>
          <a:prstGeom prst="rect">
            <a:avLst/>
          </a:prstGeom>
        </p:spPr>
      </p:pic>
      <p:sp>
        <p:nvSpPr>
          <p:cNvPr id="12" name="TextBox 11">
            <a:extLst>
              <a:ext uri="{FF2B5EF4-FFF2-40B4-BE49-F238E27FC236}">
                <a16:creationId xmlns:a16="http://schemas.microsoft.com/office/drawing/2014/main" id="{45891975-1796-A343-99E0-6190C0BE3356}"/>
              </a:ext>
            </a:extLst>
          </p:cNvPr>
          <p:cNvSpPr txBox="1"/>
          <p:nvPr/>
        </p:nvSpPr>
        <p:spPr>
          <a:xfrm>
            <a:off x="4082957" y="2803931"/>
            <a:ext cx="5608793" cy="1754326"/>
          </a:xfrm>
          <a:prstGeom prst="rect">
            <a:avLst/>
          </a:prstGeom>
          <a:noFill/>
        </p:spPr>
        <p:txBody>
          <a:bodyPr wrap="square" rtlCol="0">
            <a:spAutoFit/>
          </a:bodyPr>
          <a:lstStyle/>
          <a:p>
            <a:pPr>
              <a:spcBef>
                <a:spcPts val="1600"/>
              </a:spcBef>
            </a:pPr>
            <a:r>
              <a:rPr lang="en-US" sz="5400" b="1" dirty="0">
                <a:solidFill>
                  <a:schemeClr val="bg1"/>
                </a:solidFill>
              </a:rPr>
              <a:t>Keep up to date. </a:t>
            </a:r>
            <a:br>
              <a:rPr lang="en-US" sz="5400" b="1" dirty="0">
                <a:solidFill>
                  <a:schemeClr val="bg1"/>
                </a:solidFill>
              </a:rPr>
            </a:br>
            <a:r>
              <a:rPr lang="en-US" sz="5400" b="1" dirty="0">
                <a:solidFill>
                  <a:schemeClr val="bg1"/>
                </a:solidFill>
              </a:rPr>
              <a:t>Stay informed.</a:t>
            </a:r>
          </a:p>
        </p:txBody>
      </p:sp>
      <p:pic>
        <p:nvPicPr>
          <p:cNvPr id="9" name="Picture 8">
            <a:extLst>
              <a:ext uri="{FF2B5EF4-FFF2-40B4-BE49-F238E27FC236}">
                <a16:creationId xmlns:a16="http://schemas.microsoft.com/office/drawing/2014/main" id="{9CB1279D-A814-0C4A-B6CF-E56CBA39A7F0}"/>
              </a:ext>
            </a:extLst>
          </p:cNvPr>
          <p:cNvPicPr>
            <a:picLocks noChangeAspect="1"/>
          </p:cNvPicPr>
          <p:nvPr/>
        </p:nvPicPr>
        <p:blipFill>
          <a:blip r:embed="rId3"/>
          <a:stretch>
            <a:fillRect/>
          </a:stretch>
        </p:blipFill>
        <p:spPr>
          <a:xfrm rot="1360706">
            <a:off x="8684901" y="4675138"/>
            <a:ext cx="3290808" cy="1491833"/>
          </a:xfrm>
          <a:prstGeom prst="rect">
            <a:avLst/>
          </a:prstGeom>
        </p:spPr>
      </p:pic>
    </p:spTree>
    <p:extLst>
      <p:ext uri="{BB962C8B-B14F-4D97-AF65-F5344CB8AC3E}">
        <p14:creationId xmlns:p14="http://schemas.microsoft.com/office/powerpoint/2010/main" val="47149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6B1E30-F7BD-1E4C-B3C0-E8A27A0FAA68}"/>
              </a:ext>
            </a:extLst>
          </p:cNvPr>
          <p:cNvSpPr txBox="1"/>
          <p:nvPr/>
        </p:nvSpPr>
        <p:spPr>
          <a:xfrm>
            <a:off x="5719774" y="1889542"/>
            <a:ext cx="6967527" cy="707886"/>
          </a:xfrm>
          <a:prstGeom prst="rect">
            <a:avLst/>
          </a:prstGeom>
          <a:noFill/>
        </p:spPr>
        <p:txBody>
          <a:bodyPr wrap="square" rtlCol="0">
            <a:spAutoFit/>
          </a:bodyPr>
          <a:lstStyle/>
          <a:p>
            <a:pPr algn="ctr"/>
            <a:r>
              <a:rPr lang="en-US" sz="4000" b="1" dirty="0">
                <a:solidFill>
                  <a:schemeClr val="bg1"/>
                </a:solidFill>
              </a:rPr>
              <a:t>www.na.org/webstore </a:t>
            </a:r>
          </a:p>
        </p:txBody>
      </p:sp>
      <p:pic>
        <p:nvPicPr>
          <p:cNvPr id="4" name="Picture 3">
            <a:extLst>
              <a:ext uri="{FF2B5EF4-FFF2-40B4-BE49-F238E27FC236}">
                <a16:creationId xmlns:a16="http://schemas.microsoft.com/office/drawing/2014/main" id="{AB6D32F6-2345-044E-AD11-E1F9CD8B00AB}"/>
              </a:ext>
            </a:extLst>
          </p:cNvPr>
          <p:cNvPicPr>
            <a:picLocks noChangeAspect="1"/>
          </p:cNvPicPr>
          <p:nvPr/>
        </p:nvPicPr>
        <p:blipFill>
          <a:blip r:embed="rId2"/>
          <a:stretch>
            <a:fillRect/>
          </a:stretch>
        </p:blipFill>
        <p:spPr>
          <a:xfrm>
            <a:off x="7501565" y="4226553"/>
            <a:ext cx="3897262" cy="3470904"/>
          </a:xfrm>
          <a:prstGeom prst="rect">
            <a:avLst/>
          </a:prstGeom>
        </p:spPr>
      </p:pic>
      <p:pic>
        <p:nvPicPr>
          <p:cNvPr id="10" name="Picture 9">
            <a:extLst>
              <a:ext uri="{FF2B5EF4-FFF2-40B4-BE49-F238E27FC236}">
                <a16:creationId xmlns:a16="http://schemas.microsoft.com/office/drawing/2014/main" id="{F17A504D-D543-DC4E-9D8A-F3B811F18E98}"/>
              </a:ext>
            </a:extLst>
          </p:cNvPr>
          <p:cNvPicPr>
            <a:picLocks noChangeAspect="1"/>
          </p:cNvPicPr>
          <p:nvPr/>
        </p:nvPicPr>
        <p:blipFill>
          <a:blip r:embed="rId3"/>
          <a:stretch>
            <a:fillRect/>
          </a:stretch>
        </p:blipFill>
        <p:spPr>
          <a:xfrm>
            <a:off x="1023598" y="119495"/>
            <a:ext cx="5117790" cy="6619009"/>
          </a:xfrm>
          <a:prstGeom prst="rect">
            <a:avLst/>
          </a:prstGeom>
        </p:spPr>
      </p:pic>
      <p:cxnSp>
        <p:nvCxnSpPr>
          <p:cNvPr id="14" name="Straight Connector 13">
            <a:extLst>
              <a:ext uri="{FF2B5EF4-FFF2-40B4-BE49-F238E27FC236}">
                <a16:creationId xmlns:a16="http://schemas.microsoft.com/office/drawing/2014/main" id="{7C1F9AA1-AB4B-DB4F-8CD3-36DD2C5300EC}"/>
              </a:ext>
            </a:extLst>
          </p:cNvPr>
          <p:cNvCxnSpPr>
            <a:cxnSpLocks/>
          </p:cNvCxnSpPr>
          <p:nvPr/>
        </p:nvCxnSpPr>
        <p:spPr>
          <a:xfrm flipV="1">
            <a:off x="6590358" y="2597428"/>
            <a:ext cx="5224106" cy="1642"/>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7C60C85-0691-B14A-899C-A06B66E13F3C}"/>
              </a:ext>
            </a:extLst>
          </p:cNvPr>
          <p:cNvPicPr>
            <a:picLocks noChangeAspect="1"/>
          </p:cNvPicPr>
          <p:nvPr/>
        </p:nvPicPr>
        <p:blipFill>
          <a:blip r:embed="rId4"/>
          <a:stretch>
            <a:fillRect/>
          </a:stretch>
        </p:blipFill>
        <p:spPr>
          <a:xfrm rot="14633329" flipH="1">
            <a:off x="5740250" y="2735783"/>
            <a:ext cx="1281949" cy="2150365"/>
          </a:xfrm>
          <a:prstGeom prst="rect">
            <a:avLst/>
          </a:prstGeom>
        </p:spPr>
      </p:pic>
    </p:spTree>
    <p:extLst>
      <p:ext uri="{BB962C8B-B14F-4D97-AF65-F5344CB8AC3E}">
        <p14:creationId xmlns:p14="http://schemas.microsoft.com/office/powerpoint/2010/main" val="195503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70BFC6-14AC-E84A-A0CD-9400CD7D1517}"/>
              </a:ext>
            </a:extLst>
          </p:cNvPr>
          <p:cNvSpPr txBox="1"/>
          <p:nvPr/>
        </p:nvSpPr>
        <p:spPr>
          <a:xfrm>
            <a:off x="126123" y="-85753"/>
            <a:ext cx="11960773" cy="6155531"/>
          </a:xfrm>
          <a:prstGeom prst="rect">
            <a:avLst/>
          </a:prstGeom>
          <a:noFill/>
        </p:spPr>
        <p:txBody>
          <a:bodyPr wrap="square" rtlCol="0">
            <a:spAutoFit/>
          </a:bodyPr>
          <a:lstStyle/>
          <a:p>
            <a:pPr algn="ctr"/>
            <a:r>
              <a:rPr lang="en-US" sz="6400" b="1" dirty="0">
                <a:solidFill>
                  <a:srgbClr val="00B0F0"/>
                </a:solidFill>
              </a:rPr>
              <a:t>Survey for Project</a:t>
            </a:r>
          </a:p>
          <a:p>
            <a:pPr marL="685800" indent="-685800">
              <a:lnSpc>
                <a:spcPts val="4360"/>
              </a:lnSpc>
              <a:spcBef>
                <a:spcPts val="2200"/>
              </a:spcBef>
              <a:buClr>
                <a:srgbClr val="00B0F0"/>
              </a:buClr>
              <a:buSzPts val="4800"/>
              <a:buBlip>
                <a:blip r:embed="rId2"/>
              </a:buBlip>
            </a:pP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How do virtual meetings and the rest of NA connect in your community?</a:t>
            </a:r>
          </a:p>
          <a:p>
            <a:pPr marL="685800" indent="-685800">
              <a:lnSpc>
                <a:spcPts val="4360"/>
              </a:lnSpc>
              <a:spcBef>
                <a:spcPts val="1000"/>
              </a:spcBef>
              <a:buClr>
                <a:srgbClr val="00B0F0"/>
              </a:buClr>
              <a:buSzPts val="4800"/>
              <a:buBlip>
                <a:blip r:embed="rId2"/>
              </a:buBlip>
            </a:pP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Are there any other </a:t>
            </a:r>
            <a:b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b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ways that virtual </a:t>
            </a:r>
            <a:b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b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meetings are </a:t>
            </a:r>
            <a:b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b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providing services </a:t>
            </a:r>
            <a:b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b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other than recovery </a:t>
            </a:r>
            <a:b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br>
            <a:r>
              <a:rPr lang="en-US" sz="4200" b="1" dirty="0">
                <a:solidFill>
                  <a:srgbClr val="FFFFFF"/>
                </a:solidFill>
                <a:latin typeface="Arial" panose="020B0604020202020204" pitchFamily="34" charset="0"/>
                <a:ea typeface="Arial" panose="020B0604020202020204" pitchFamily="34" charset="0"/>
                <a:cs typeface="Arial" panose="020B0604020202020204" pitchFamily="34" charset="0"/>
              </a:rPr>
              <a:t>meetings?</a:t>
            </a:r>
            <a:endParaRPr lang="en-US" sz="4200" b="1" dirty="0">
              <a:solidFill>
                <a:schemeClr val="bg1"/>
              </a:solidFill>
            </a:endParaRPr>
          </a:p>
        </p:txBody>
      </p:sp>
      <p:sp>
        <p:nvSpPr>
          <p:cNvPr id="13" name="Google Shape;54;p11">
            <a:extLst>
              <a:ext uri="{FF2B5EF4-FFF2-40B4-BE49-F238E27FC236}">
                <a16:creationId xmlns:a16="http://schemas.microsoft.com/office/drawing/2014/main" id="{7CBEF6DC-F80E-E346-9323-8E0CE409492A}"/>
              </a:ext>
            </a:extLst>
          </p:cNvPr>
          <p:cNvSpPr/>
          <p:nvPr/>
        </p:nvSpPr>
        <p:spPr>
          <a:xfrm>
            <a:off x="2732691" y="938371"/>
            <a:ext cx="6957848" cy="185402"/>
          </a:xfrm>
          <a:custGeom>
            <a:avLst/>
            <a:gdLst/>
            <a:ahLst/>
            <a:cxnLst/>
            <a:rect l="0" t="0" r="0" b="0"/>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rgbClr val="FFFFFF"/>
          </a:solidFill>
          <a:ln>
            <a:noFill/>
          </a:ln>
        </p:spPr>
        <p:txBody>
          <a:bodyPr spcFirstLastPara="1" wrap="square" lIns="121900" tIns="121900" rIns="121900" bIns="121900" anchor="ctr" anchorCtr="0">
            <a:noAutofit/>
          </a:bodyPr>
          <a:lstStyle/>
          <a:p>
            <a:endParaRPr sz="2489"/>
          </a:p>
        </p:txBody>
      </p:sp>
      <p:pic>
        <p:nvPicPr>
          <p:cNvPr id="3" name="Picture 2">
            <a:extLst>
              <a:ext uri="{FF2B5EF4-FFF2-40B4-BE49-F238E27FC236}">
                <a16:creationId xmlns:a16="http://schemas.microsoft.com/office/drawing/2014/main" id="{FC5778BC-A3A2-A54A-83EF-3BC34D2FA8A7}"/>
              </a:ext>
            </a:extLst>
          </p:cNvPr>
          <p:cNvPicPr>
            <a:picLocks noChangeAspect="1"/>
          </p:cNvPicPr>
          <p:nvPr/>
        </p:nvPicPr>
        <p:blipFill>
          <a:blip r:embed="rId3"/>
          <a:stretch>
            <a:fillRect/>
          </a:stretch>
        </p:blipFill>
        <p:spPr>
          <a:xfrm rot="153391">
            <a:off x="6410226" y="2484288"/>
            <a:ext cx="5438392" cy="4291446"/>
          </a:xfrm>
          <a:prstGeom prst="rect">
            <a:avLst/>
          </a:prstGeom>
          <a:ln w="15875">
            <a:solidFill>
              <a:srgbClr val="92D050"/>
            </a:solidFill>
          </a:ln>
        </p:spPr>
      </p:pic>
    </p:spTree>
    <p:extLst>
      <p:ext uri="{BB962C8B-B14F-4D97-AF65-F5344CB8AC3E}">
        <p14:creationId xmlns:p14="http://schemas.microsoft.com/office/powerpoint/2010/main" val="3712951515"/>
      </p:ext>
    </p:extLst>
  </p:cSld>
  <p:clrMapOvr>
    <a:masterClrMapping/>
  </p:clrMapOvr>
</p:sld>
</file>

<file path=ppt/theme/theme1.xml><?xml version="1.0" encoding="utf-8"?>
<a:theme xmlns:a="http://schemas.openxmlformats.org/drawingml/2006/main" name="Ursu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Tema do Office">
      <a:dk1>
        <a:srgbClr val="000000"/>
      </a:dk1>
      <a:lt1>
        <a:srgbClr val="AFABAB"/>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Calibri"/>
        <a:ea typeface="Calibri"/>
        <a:cs typeface="Calibri"/>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FABAB"/>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2009</TotalTime>
  <Words>4077</Words>
  <Application>Microsoft Office PowerPoint</Application>
  <PresentationFormat>Widescreen</PresentationFormat>
  <Paragraphs>390</Paragraphs>
  <Slides>86</Slides>
  <Notes>19</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86</vt:i4>
      </vt:variant>
    </vt:vector>
  </HeadingPairs>
  <TitlesOfParts>
    <vt:vector size="110" baseType="lpstr">
      <vt:lpstr>Adobe Fan Heiti Std B</vt:lpstr>
      <vt:lpstr>Aharoni</vt:lpstr>
      <vt:lpstr>Arial</vt:lpstr>
      <vt:lpstr>Arial Black</vt:lpstr>
      <vt:lpstr>Calibri</vt:lpstr>
      <vt:lpstr>Calibri Light</vt:lpstr>
      <vt:lpstr>Corbel</vt:lpstr>
      <vt:lpstr>Gill Sans Light</vt:lpstr>
      <vt:lpstr>Lucida Grande</vt:lpstr>
      <vt:lpstr>Montserrat</vt:lpstr>
      <vt:lpstr>Montserrat Black</vt:lpstr>
      <vt:lpstr>Montserrat ExtraLight</vt:lpstr>
      <vt:lpstr>Nunito Light</vt:lpstr>
      <vt:lpstr>Roboto Black</vt:lpstr>
      <vt:lpstr>Sagona ExtraLight</vt:lpstr>
      <vt:lpstr>Sniglet</vt:lpstr>
      <vt:lpstr>Speak Pro</vt:lpstr>
      <vt:lpstr>Walter Turncoat</vt:lpstr>
      <vt:lpstr>Wingdings</vt:lpstr>
      <vt:lpstr>Ursula template</vt:lpstr>
      <vt:lpstr>Office Theme</vt:lpstr>
      <vt:lpstr>Simple Light</vt:lpstr>
      <vt:lpstr>Tema do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Virtual Community</vt:lpstr>
      <vt:lpstr>JUST  THE  FACTS:  ZOOM  201-257-2764</vt:lpstr>
      <vt:lpstr>WE  BECAME  FULLY   SELF-SUPPORTING</vt:lpstr>
      <vt:lpstr>Where  dO  we  Focus?</vt:lpstr>
      <vt:lpstr>  BE  PUNCTUAL           </vt:lpstr>
      <vt:lpstr>Slide title 29</vt:lpstr>
      <vt:lpstr>PROVIDE OPPORTUNITIES TO  SERVE</vt:lpstr>
      <vt:lpstr>WE  OFFER SPONSORSHIP</vt:lpstr>
      <vt:lpstr>JOIN  OUR  GROUP  CONSCIENCE</vt:lpstr>
      <vt:lpstr>7TH TRADITION</vt:lpstr>
      <vt:lpstr>MEETING  ATTENDANCE  VERIFICATION:</vt:lpstr>
      <vt:lpstr>COMMUNICATING  THROUGH ANNOUNCEMENTS</vt:lpstr>
      <vt:lpstr>ATTRACTING  EXPERIENCED  MEMBERS: OUR  PHILOSOPHY</vt:lpstr>
      <vt:lpstr>EACH  MEMBER  IS  IMPORTANT:</vt:lpstr>
      <vt:lpstr>Latin American Zonal Forum (LAZF)</vt:lpstr>
      <vt:lpstr>P7: Is your home group closed due to the pandemic?</vt:lpstr>
      <vt:lpstr>P7: Is your home group closed due to the pandemic?</vt:lpstr>
      <vt:lpstr>P9: Is your home group already functioning normally?</vt:lpstr>
      <vt:lpstr>P9: Is your home group already functioning normally??</vt:lpstr>
      <vt:lpstr>P13: Does your home group continue to offer literature to its members? Selling?</vt:lpstr>
      <vt:lpstr>P13: Does your home group continue to offer literature to its members? Selling?</vt:lpstr>
      <vt:lpstr>P15: Is your home group contributing financially to the service structure?</vt:lpstr>
      <vt:lpstr>P15: Is your home group contributing financially to the service structure?</vt:lpstr>
      <vt:lpstr>P17: Are you attending virtual meetings?</vt:lpstr>
      <vt:lpstr>P17: Are you attending virtual meetings?</vt:lpstr>
      <vt:lpstr>P18: How many times a week do you attend a virtual meeting?</vt:lpstr>
      <vt:lpstr>P18: How many times a week do you attend a virtual meeting?</vt:lpstr>
      <vt:lpstr>P19: How many times a day do you attend a virtual meeting?</vt:lpstr>
      <vt:lpstr>P19: How many times a day do you attend a virtual meeting?</vt:lpstr>
      <vt:lpstr>P22: Do you like virtual meetings?</vt:lpstr>
      <vt:lpstr>P22: Do you like virtual meetings?</vt:lpstr>
      <vt:lpstr>P27: After the pandemic, do you plan to continue attending online meetings?</vt:lpstr>
      <vt:lpstr>PowerPoint Presentation</vt:lpstr>
      <vt:lpstr>ARGENTINA'S</vt:lpstr>
      <vt:lpstr>PowerPoint Presentation</vt:lpstr>
      <vt:lpstr>PowerPoint Presentation</vt:lpstr>
      <vt:lpstr>PowerPoint Presentation</vt:lpstr>
      <vt:lpstr>2570</vt:lpstr>
      <vt:lpstr>PowerPoint Presentation</vt:lpstr>
      <vt:lpstr>PowerPoint Presentation</vt:lpstr>
      <vt:lpstr>“SISTEMA RAD” = Distance or Remote Recovery System</vt:lpstr>
      <vt:lpstr>OBJECTIVE</vt:lpstr>
      <vt:lpstr>PowerPoint Presentation</vt:lpstr>
      <vt:lpstr>PowerPoint Presentation</vt:lpstr>
      <vt:lpstr>PowerPoint Presentation</vt:lpstr>
      <vt:lpstr>GUIDING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PARTICIPATE </vt:lpstr>
      <vt:lpstr>PowerPoint Presentation</vt:lpstr>
      <vt:lpstr>0800 888 6262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Nick Elson</dc:creator>
  <cp:lastModifiedBy>Stephan Lantos</cp:lastModifiedBy>
  <cp:revision>54</cp:revision>
  <dcterms:modified xsi:type="dcterms:W3CDTF">2020-11-05T15:06:15Z</dcterms:modified>
</cp:coreProperties>
</file>