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59" r:id="rId3"/>
    <p:sldId id="260" r:id="rId4"/>
    <p:sldId id="257" r:id="rId5"/>
    <p:sldId id="267" r:id="rId6"/>
    <p:sldId id="269" r:id="rId7"/>
    <p:sldId id="261" r:id="rId8"/>
    <p:sldId id="270" r:id="rId9"/>
    <p:sldId id="263" r:id="rId10"/>
    <p:sldId id="262" r:id="rId11"/>
    <p:sldId id="264" r:id="rId12"/>
    <p:sldId id="271"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BCE0"/>
    <a:srgbClr val="FF8D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92"/>
    <p:restoredTop sz="96405"/>
  </p:normalViewPr>
  <p:slideViewPr>
    <p:cSldViewPr snapToGrid="0" snapToObjects="1">
      <p:cViewPr varScale="1">
        <p:scale>
          <a:sx n="64" d="100"/>
          <a:sy n="64" d="100"/>
        </p:scale>
        <p:origin x="86" y="5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F5D1E-6B13-9449-AB26-B9C50EAE2018}"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8B003-5A50-4D42-9670-00449A622517}" type="slidenum">
              <a:rPr lang="en-US" smtClean="0"/>
              <a:t>‹#›</a:t>
            </a:fld>
            <a:endParaRPr lang="en-US"/>
          </a:p>
        </p:txBody>
      </p:sp>
    </p:spTree>
    <p:extLst>
      <p:ext uri="{BB962C8B-B14F-4D97-AF65-F5344CB8AC3E}">
        <p14:creationId xmlns:p14="http://schemas.microsoft.com/office/powerpoint/2010/main" val="371453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563D001-6D99-844D-8CA4-D6A33C7B271A}"/>
              </a:ext>
            </a:extLst>
          </p:cNvPr>
          <p:cNvPicPr>
            <a:picLocks noChangeAspect="1"/>
          </p:cNvPicPr>
          <p:nvPr userDrawn="1"/>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268009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7630-6164-7243-84F9-C554811A5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3AAFA5-8FDC-C24E-BA6A-6ED49F630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37573-CA59-9B42-BEC0-C79322236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6E7E9-4E4A-5244-BD9F-C2047823E648}"/>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6" name="Footer Placeholder 5">
            <a:extLst>
              <a:ext uri="{FF2B5EF4-FFF2-40B4-BE49-F238E27FC236}">
                <a16:creationId xmlns:a16="http://schemas.microsoft.com/office/drawing/2014/main" id="{FD7D0FD1-2B33-9946-AA8A-ABDE53B14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2EFD2-E7C7-B34C-9610-6EADFA5A1525}"/>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199201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0B6F-E66B-1041-BC6F-1D234D671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5D886D-4769-5544-8AE4-01226DCD7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E1238-7DCC-6749-8B2A-41460314D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6B266-BAB1-CE46-BA35-072245A3D63A}"/>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6" name="Footer Placeholder 5">
            <a:extLst>
              <a:ext uri="{FF2B5EF4-FFF2-40B4-BE49-F238E27FC236}">
                <a16:creationId xmlns:a16="http://schemas.microsoft.com/office/drawing/2014/main" id="{82CAE20B-C73B-144C-B7AE-F9B144B06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39FF4-292C-A740-918B-FD6AB47E8C71}"/>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273183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A625-EAD3-C34C-9856-C346343F9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4254C-CDE2-A843-B7F6-224095217A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28185-E3F3-3E47-9EF7-8E726456309A}"/>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5" name="Footer Placeholder 4">
            <a:extLst>
              <a:ext uri="{FF2B5EF4-FFF2-40B4-BE49-F238E27FC236}">
                <a16:creationId xmlns:a16="http://schemas.microsoft.com/office/drawing/2014/main" id="{00E55EEB-6928-E64C-853A-7B7941640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A1AC9-B55F-964A-B04C-676831B9179D}"/>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308236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49C3BD-DED5-3940-BBA2-A6BBA1C2E0CC}"/>
              </a:ext>
            </a:extLst>
          </p:cNvPr>
          <p:cNvPicPr>
            <a:picLocks noChangeAspect="1"/>
          </p:cNvPicPr>
          <p:nvPr userDrawn="1"/>
        </p:nvPicPr>
        <p:blipFill>
          <a:blip r:embed="rId2"/>
          <a:stretch>
            <a:fillRect/>
          </a:stretch>
        </p:blipFill>
        <p:spPr>
          <a:xfrm>
            <a:off x="8729378" y="190968"/>
            <a:ext cx="3032694" cy="3032694"/>
          </a:xfrm>
          <a:prstGeom prst="rect">
            <a:avLst/>
          </a:prstGeom>
        </p:spPr>
      </p:pic>
      <p:pic>
        <p:nvPicPr>
          <p:cNvPr id="8" name="Picture 7">
            <a:extLst>
              <a:ext uri="{FF2B5EF4-FFF2-40B4-BE49-F238E27FC236}">
                <a16:creationId xmlns:a16="http://schemas.microsoft.com/office/drawing/2014/main" id="{76C13CC5-2E28-3249-9FFE-ED009A15372E}"/>
              </a:ext>
            </a:extLst>
          </p:cNvPr>
          <p:cNvPicPr>
            <a:picLocks noChangeAspect="1"/>
          </p:cNvPicPr>
          <p:nvPr userDrawn="1"/>
        </p:nvPicPr>
        <p:blipFill>
          <a:blip r:embed="rId3"/>
          <a:stretch>
            <a:fillRect/>
          </a:stretch>
        </p:blipFill>
        <p:spPr>
          <a:xfrm>
            <a:off x="144379" y="1707315"/>
            <a:ext cx="12192000" cy="3863926"/>
          </a:xfrm>
          <a:prstGeom prst="rect">
            <a:avLst/>
          </a:prstGeom>
        </p:spPr>
      </p:pic>
      <p:sp>
        <p:nvSpPr>
          <p:cNvPr id="9" name="TextBox 8">
            <a:extLst>
              <a:ext uri="{FF2B5EF4-FFF2-40B4-BE49-F238E27FC236}">
                <a16:creationId xmlns:a16="http://schemas.microsoft.com/office/drawing/2014/main" id="{29DA8838-DE4E-EE4E-81F2-9312C42E4615}"/>
              </a:ext>
            </a:extLst>
          </p:cNvPr>
          <p:cNvSpPr txBox="1"/>
          <p:nvPr userDrawn="1"/>
        </p:nvSpPr>
        <p:spPr>
          <a:xfrm>
            <a:off x="1896866" y="5466703"/>
            <a:ext cx="7591734" cy="1200329"/>
          </a:xfrm>
          <a:prstGeom prst="rect">
            <a:avLst/>
          </a:prstGeom>
          <a:noFill/>
        </p:spPr>
        <p:txBody>
          <a:bodyPr wrap="square" rtlCol="0">
            <a:spAutoFit/>
          </a:bodyPr>
          <a:lstStyle/>
          <a:p>
            <a:r>
              <a:rPr lang="en-US" sz="2400" b="1" i="0" dirty="0">
                <a:solidFill>
                  <a:schemeClr val="bg1"/>
                </a:solidFill>
                <a:latin typeface="Times New Roman" panose="02020603050405020304" pitchFamily="18" charset="0"/>
                <a:cs typeface="Times New Roman" panose="02020603050405020304" pitchFamily="18" charset="0"/>
              </a:rPr>
              <a:t>A webinar </a:t>
            </a:r>
            <a:br>
              <a:rPr lang="en-US" sz="2400" b="1" i="0" dirty="0">
                <a:solidFill>
                  <a:schemeClr val="bg1"/>
                </a:solidFill>
                <a:latin typeface="Times New Roman" panose="02020603050405020304" pitchFamily="18" charset="0"/>
                <a:cs typeface="Times New Roman" panose="02020603050405020304" pitchFamily="18" charset="0"/>
              </a:rPr>
            </a:br>
            <a:r>
              <a:rPr lang="en-US" sz="2400" b="1" i="0" dirty="0">
                <a:solidFill>
                  <a:schemeClr val="bg1"/>
                </a:solidFill>
                <a:latin typeface="Times New Roman" panose="02020603050405020304" pitchFamily="18" charset="0"/>
                <a:cs typeface="Times New Roman" panose="02020603050405020304" pitchFamily="18" charset="0"/>
              </a:rPr>
              <a:t>brought to you by</a:t>
            </a:r>
            <a:br>
              <a:rPr lang="en-US" sz="2400" b="1" i="0" dirty="0">
                <a:solidFill>
                  <a:schemeClr val="bg1"/>
                </a:solidFill>
                <a:latin typeface="Times New Roman" panose="02020603050405020304" pitchFamily="18" charset="0"/>
                <a:cs typeface="Times New Roman" panose="02020603050405020304" pitchFamily="18" charset="0"/>
              </a:rPr>
            </a:br>
            <a:r>
              <a:rPr lang="en-US" sz="2400" b="1" i="0" dirty="0">
                <a:solidFill>
                  <a:schemeClr val="bg1"/>
                </a:solidFill>
                <a:latin typeface="Times New Roman" panose="02020603050405020304" pitchFamily="18" charset="0"/>
                <a:cs typeface="Times New Roman" panose="02020603050405020304" pitchFamily="18" charset="0"/>
              </a:rPr>
              <a:t>Narcotics Anonymous World Services, Inc.</a:t>
            </a:r>
          </a:p>
        </p:txBody>
      </p:sp>
      <p:sp>
        <p:nvSpPr>
          <p:cNvPr id="10" name="TextBox 9">
            <a:extLst>
              <a:ext uri="{FF2B5EF4-FFF2-40B4-BE49-F238E27FC236}">
                <a16:creationId xmlns:a16="http://schemas.microsoft.com/office/drawing/2014/main" id="{5276B8C5-6F9E-6346-9D4B-648940DA6612}"/>
              </a:ext>
            </a:extLst>
          </p:cNvPr>
          <p:cNvSpPr txBox="1"/>
          <p:nvPr userDrawn="1"/>
        </p:nvSpPr>
        <p:spPr>
          <a:xfrm>
            <a:off x="1083774" y="762000"/>
            <a:ext cx="5454988" cy="1938992"/>
          </a:xfrm>
          <a:prstGeom prst="rect">
            <a:avLst/>
          </a:prstGeom>
          <a:noFill/>
        </p:spPr>
        <p:txBody>
          <a:bodyPr wrap="square" rtlCol="0">
            <a:spAutoFit/>
          </a:bodyPr>
          <a:lstStyle/>
          <a:p>
            <a:r>
              <a:rPr lang="en-US" sz="4000" b="1" i="0" dirty="0">
                <a:solidFill>
                  <a:srgbClr val="0070C0"/>
                </a:solidFill>
                <a:latin typeface="Times New Roman" panose="02020603050405020304" pitchFamily="18" charset="0"/>
                <a:cs typeface="Times New Roman" panose="02020603050405020304" pitchFamily="18" charset="0"/>
              </a:rPr>
              <a:t>Let’s hear inspiring stories from around the world and celebrate. . . </a:t>
            </a:r>
          </a:p>
        </p:txBody>
      </p:sp>
      <p:pic>
        <p:nvPicPr>
          <p:cNvPr id="11" name="Picture 10">
            <a:extLst>
              <a:ext uri="{FF2B5EF4-FFF2-40B4-BE49-F238E27FC236}">
                <a16:creationId xmlns:a16="http://schemas.microsoft.com/office/drawing/2014/main" id="{88B27EAB-44D8-D54E-A0D8-1C711401BEF2}"/>
              </a:ext>
            </a:extLst>
          </p:cNvPr>
          <p:cNvPicPr>
            <a:picLocks noChangeAspect="1"/>
          </p:cNvPicPr>
          <p:nvPr userDrawn="1"/>
        </p:nvPicPr>
        <p:blipFill>
          <a:blip r:embed="rId4"/>
          <a:stretch>
            <a:fillRect/>
          </a:stretch>
        </p:blipFill>
        <p:spPr>
          <a:xfrm>
            <a:off x="346522" y="5213391"/>
            <a:ext cx="1474504" cy="1474504"/>
          </a:xfrm>
          <a:prstGeom prst="rect">
            <a:avLst/>
          </a:prstGeom>
        </p:spPr>
      </p:pic>
    </p:spTree>
    <p:extLst>
      <p:ext uri="{BB962C8B-B14F-4D97-AF65-F5344CB8AC3E}">
        <p14:creationId xmlns:p14="http://schemas.microsoft.com/office/powerpoint/2010/main" val="296183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563D001-6D99-844D-8CA4-D6A33C7B271A}"/>
              </a:ext>
            </a:extLst>
          </p:cNvPr>
          <p:cNvPicPr>
            <a:picLocks noChangeAspect="1"/>
          </p:cNvPicPr>
          <p:nvPr userDrawn="1"/>
        </p:nvPicPr>
        <p:blipFill rotWithShape="1">
          <a:blip r:embed="rId2"/>
          <a:srcRect b="32842"/>
          <a:stretch/>
        </p:blipFill>
        <p:spPr>
          <a:xfrm>
            <a:off x="0" y="2764055"/>
            <a:ext cx="12192000" cy="4093945"/>
          </a:xfrm>
          <a:prstGeom prst="rect">
            <a:avLst/>
          </a:prstGeom>
        </p:spPr>
      </p:pic>
    </p:spTree>
    <p:extLst>
      <p:ext uri="{BB962C8B-B14F-4D97-AF65-F5344CB8AC3E}">
        <p14:creationId xmlns:p14="http://schemas.microsoft.com/office/powerpoint/2010/main" val="385395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5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78E7-0C67-0640-BF7E-2D013F899293}"/>
              </a:ext>
            </a:extLst>
          </p:cNvPr>
          <p:cNvSpPr>
            <a:spLocks noGrp="1"/>
          </p:cNvSpPr>
          <p:nvPr>
            <p:ph type="ctrTitle"/>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4CAED57A-51F5-4A43-8BF5-C341728B84D5}"/>
              </a:ext>
            </a:extLst>
          </p:cNvPr>
          <p:cNvSpPr>
            <a:spLocks noGrp="1"/>
          </p:cNvSpPr>
          <p:nvPr>
            <p:ph type="subTitle" idx="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692AC45-4BA4-F040-88B6-C3654C089714}"/>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5" name="Footer Placeholder 4">
            <a:extLst>
              <a:ext uri="{FF2B5EF4-FFF2-40B4-BE49-F238E27FC236}">
                <a16:creationId xmlns:a16="http://schemas.microsoft.com/office/drawing/2014/main" id="{A14D3AFA-565F-964A-BE4C-9C7638EDA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293BB-026E-594F-BD66-DC54867DCE82}"/>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1501558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DA16-E9DB-4D4D-A8CA-8015BB515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AD4A9F-EE61-5444-87B5-D811A73DC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0E962-49E2-A640-888B-560E8A14C31B}"/>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5" name="Footer Placeholder 4">
            <a:extLst>
              <a:ext uri="{FF2B5EF4-FFF2-40B4-BE49-F238E27FC236}">
                <a16:creationId xmlns:a16="http://schemas.microsoft.com/office/drawing/2014/main" id="{745CCC16-638C-DB4E-9851-3E5A94A46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5482E-596E-7040-BC5D-741892B53EA4}"/>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398142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41FA-A714-9B48-8DBA-C305F1FAD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0AD07-0737-E448-B545-96C8B9121B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3D4BD-E37A-FB4B-9EBC-8078D0D850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76B095-D092-8942-B1F9-428077FE7D38}"/>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6" name="Footer Placeholder 5">
            <a:extLst>
              <a:ext uri="{FF2B5EF4-FFF2-40B4-BE49-F238E27FC236}">
                <a16:creationId xmlns:a16="http://schemas.microsoft.com/office/drawing/2014/main" id="{810E8C14-FF10-AA49-B43C-6132B240D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9ABF5-718C-D148-9821-6060C876EA3E}"/>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71991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FEBA-F165-1343-88A4-8CF0D625DE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2E507-4CF6-5F48-A55C-C94C7E1E1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3D714-77CD-9E40-AADC-67093C6EA5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EDF0F-8572-C44E-ADE4-AB14FAAE5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485EE-247B-4249-86C4-6D3D4126B0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2FB12A-EF6C-2645-9B25-952ECC788C0A}"/>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8" name="Footer Placeholder 7">
            <a:extLst>
              <a:ext uri="{FF2B5EF4-FFF2-40B4-BE49-F238E27FC236}">
                <a16:creationId xmlns:a16="http://schemas.microsoft.com/office/drawing/2014/main" id="{416DCDBF-F26D-E946-8E23-AE85D87C8E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F2585-65F2-A04F-B98F-3097847A91D4}"/>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378151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F413-FBFB-E048-8A61-EC8AF5E91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853794-89F5-F044-8786-CA4EE5F2E2A3}"/>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4" name="Footer Placeholder 3">
            <a:extLst>
              <a:ext uri="{FF2B5EF4-FFF2-40B4-BE49-F238E27FC236}">
                <a16:creationId xmlns:a16="http://schemas.microsoft.com/office/drawing/2014/main" id="{B4977024-E1F4-3847-BABE-A7AC2CDB6E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A37FE-BD94-B945-8689-611E3E470E3F}"/>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280655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E4CCF-71C9-8F4D-935E-F109E88B6389}"/>
              </a:ext>
            </a:extLst>
          </p:cNvPr>
          <p:cNvSpPr>
            <a:spLocks noGrp="1"/>
          </p:cNvSpPr>
          <p:nvPr>
            <p:ph type="dt" sz="half" idx="10"/>
          </p:nvPr>
        </p:nvSpPr>
        <p:spPr/>
        <p:txBody>
          <a:bodyPr/>
          <a:lstStyle/>
          <a:p>
            <a:fld id="{FB20C138-4519-1044-9154-27FD93D291D3}" type="datetimeFigureOut">
              <a:rPr lang="en-US" smtClean="0"/>
              <a:t>12/3/2021</a:t>
            </a:fld>
            <a:endParaRPr lang="en-US"/>
          </a:p>
        </p:txBody>
      </p:sp>
      <p:sp>
        <p:nvSpPr>
          <p:cNvPr id="3" name="Footer Placeholder 2">
            <a:extLst>
              <a:ext uri="{FF2B5EF4-FFF2-40B4-BE49-F238E27FC236}">
                <a16:creationId xmlns:a16="http://schemas.microsoft.com/office/drawing/2014/main" id="{E1F243EA-EBD4-6149-BB42-3243168F1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5E1A2-E1C7-5840-BE08-677E0BF10548}"/>
              </a:ext>
            </a:extLst>
          </p:cNvPr>
          <p:cNvSpPr>
            <a:spLocks noGrp="1"/>
          </p:cNvSpPr>
          <p:nvPr>
            <p:ph type="sldNum" sz="quarter" idx="12"/>
          </p:nvPr>
        </p:nvSpPr>
        <p:spPr/>
        <p:txBody>
          <a:bodyPr/>
          <a:lstStyle/>
          <a:p>
            <a:fld id="{0C6B3055-C722-2442-A9BC-486ECC81B3BA}" type="slidenum">
              <a:rPr lang="en-US" smtClean="0"/>
              <a:t>‹#›</a:t>
            </a:fld>
            <a:endParaRPr lang="en-US"/>
          </a:p>
        </p:txBody>
      </p:sp>
    </p:spTree>
    <p:extLst>
      <p:ext uri="{BB962C8B-B14F-4D97-AF65-F5344CB8AC3E}">
        <p14:creationId xmlns:p14="http://schemas.microsoft.com/office/powerpoint/2010/main" val="196418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E5734-29EE-6049-95B9-F3113BA1A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3834B5-0600-2D46-B6C7-DAB7683BD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C8AA63-71D0-FE43-B83C-56CE8714E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0C138-4519-1044-9154-27FD93D291D3}" type="datetimeFigureOut">
              <a:rPr lang="en-US" smtClean="0"/>
              <a:t>12/3/2021</a:t>
            </a:fld>
            <a:endParaRPr lang="en-US"/>
          </a:p>
        </p:txBody>
      </p:sp>
      <p:sp>
        <p:nvSpPr>
          <p:cNvPr id="5" name="Footer Placeholder 4">
            <a:extLst>
              <a:ext uri="{FF2B5EF4-FFF2-40B4-BE49-F238E27FC236}">
                <a16:creationId xmlns:a16="http://schemas.microsoft.com/office/drawing/2014/main" id="{4C096098-58F3-494F-8C99-1EA5E4B57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29443B-5E3F-AE40-A60C-3CEBCE990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B3055-C722-2442-A9BC-486ECC81B3BA}" type="slidenum">
              <a:rPr lang="en-US" smtClean="0"/>
              <a:t>‹#›</a:t>
            </a:fld>
            <a:endParaRPr lang="en-US"/>
          </a:p>
        </p:txBody>
      </p:sp>
    </p:spTree>
    <p:extLst>
      <p:ext uri="{BB962C8B-B14F-4D97-AF65-F5344CB8AC3E}">
        <p14:creationId xmlns:p14="http://schemas.microsoft.com/office/powerpoint/2010/main" val="4111732396"/>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61" r:id="rId3"/>
    <p:sldLayoutId id="2147483649" r:id="rId4"/>
    <p:sldLayoutId id="214748365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hyperlink" Target="http://www.na.org/webinar"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97F20-4868-FA4F-B43B-C137D07C593E}"/>
              </a:ext>
            </a:extLst>
          </p:cNvPr>
          <p:cNvPicPr>
            <a:picLocks noChangeAspect="1"/>
          </p:cNvPicPr>
          <p:nvPr/>
        </p:nvPicPr>
        <p:blipFill>
          <a:blip r:embed="rId2"/>
          <a:stretch>
            <a:fillRect/>
          </a:stretch>
        </p:blipFill>
        <p:spPr>
          <a:xfrm>
            <a:off x="0" y="762000"/>
            <a:ext cx="12192000" cy="6096000"/>
          </a:xfrm>
          <a:prstGeom prst="rect">
            <a:avLst/>
          </a:prstGeom>
        </p:spPr>
      </p:pic>
      <p:pic>
        <p:nvPicPr>
          <p:cNvPr id="3" name="Picture 2">
            <a:extLst>
              <a:ext uri="{FF2B5EF4-FFF2-40B4-BE49-F238E27FC236}">
                <a16:creationId xmlns:a16="http://schemas.microsoft.com/office/drawing/2014/main" id="{B1057ABC-554A-BC4E-8FC4-6E41B9FD07DC}"/>
              </a:ext>
            </a:extLst>
          </p:cNvPr>
          <p:cNvPicPr>
            <a:picLocks noChangeAspect="1"/>
          </p:cNvPicPr>
          <p:nvPr/>
        </p:nvPicPr>
        <p:blipFill>
          <a:blip r:embed="rId3"/>
          <a:stretch>
            <a:fillRect/>
          </a:stretch>
        </p:blipFill>
        <p:spPr>
          <a:xfrm>
            <a:off x="8729378" y="190968"/>
            <a:ext cx="3032694" cy="3032694"/>
          </a:xfrm>
          <a:prstGeom prst="rect">
            <a:avLst/>
          </a:prstGeom>
        </p:spPr>
      </p:pic>
      <p:pic>
        <p:nvPicPr>
          <p:cNvPr id="4" name="Picture 3">
            <a:extLst>
              <a:ext uri="{FF2B5EF4-FFF2-40B4-BE49-F238E27FC236}">
                <a16:creationId xmlns:a16="http://schemas.microsoft.com/office/drawing/2014/main" id="{EE9757E8-EA6A-9A40-AB19-C40FB7361BEB}"/>
              </a:ext>
            </a:extLst>
          </p:cNvPr>
          <p:cNvPicPr>
            <a:picLocks noChangeAspect="1"/>
          </p:cNvPicPr>
          <p:nvPr/>
        </p:nvPicPr>
        <p:blipFill>
          <a:blip r:embed="rId4"/>
          <a:stretch>
            <a:fillRect/>
          </a:stretch>
        </p:blipFill>
        <p:spPr>
          <a:xfrm>
            <a:off x="144379" y="1707315"/>
            <a:ext cx="12192000" cy="3863926"/>
          </a:xfrm>
          <a:prstGeom prst="rect">
            <a:avLst/>
          </a:prstGeom>
        </p:spPr>
      </p:pic>
      <p:sp>
        <p:nvSpPr>
          <p:cNvPr id="5" name="TextBox 4">
            <a:extLst>
              <a:ext uri="{FF2B5EF4-FFF2-40B4-BE49-F238E27FC236}">
                <a16:creationId xmlns:a16="http://schemas.microsoft.com/office/drawing/2014/main" id="{5783A21D-0E7B-9C4A-9941-C9FFE97963E8}"/>
              </a:ext>
            </a:extLst>
          </p:cNvPr>
          <p:cNvSpPr txBox="1"/>
          <p:nvPr/>
        </p:nvSpPr>
        <p:spPr>
          <a:xfrm>
            <a:off x="1896866" y="5466703"/>
            <a:ext cx="7591734" cy="1200329"/>
          </a:xfrm>
          <a:prstGeom prst="rect">
            <a:avLst/>
          </a:prstGeom>
          <a:noFill/>
        </p:spPr>
        <p:txBody>
          <a:bodyPr wrap="square" rtlCol="0">
            <a:spAutoFit/>
          </a:bodyPr>
          <a:lstStyle/>
          <a:p>
            <a:r>
              <a:rPr lang="en-US" sz="2400" b="1" i="0" dirty="0">
                <a:solidFill>
                  <a:schemeClr val="bg1"/>
                </a:solidFill>
                <a:latin typeface="Times New Roman" panose="02020603050405020304" pitchFamily="18" charset="0"/>
                <a:cs typeface="Times New Roman" panose="02020603050405020304" pitchFamily="18" charset="0"/>
              </a:rPr>
              <a:t>A webinar </a:t>
            </a:r>
            <a:br>
              <a:rPr lang="en-US" sz="2400" b="1" i="0" dirty="0">
                <a:solidFill>
                  <a:schemeClr val="bg1"/>
                </a:solidFill>
                <a:latin typeface="Times New Roman" panose="02020603050405020304" pitchFamily="18" charset="0"/>
                <a:cs typeface="Times New Roman" panose="02020603050405020304" pitchFamily="18" charset="0"/>
              </a:rPr>
            </a:br>
            <a:r>
              <a:rPr lang="en-US" sz="2400" b="1" i="0" dirty="0">
                <a:solidFill>
                  <a:schemeClr val="bg1"/>
                </a:solidFill>
                <a:latin typeface="Times New Roman" panose="02020603050405020304" pitchFamily="18" charset="0"/>
                <a:cs typeface="Times New Roman" panose="02020603050405020304" pitchFamily="18" charset="0"/>
              </a:rPr>
              <a:t>brought to you by</a:t>
            </a:r>
            <a:br>
              <a:rPr lang="en-US" sz="2400" b="1" i="0" dirty="0">
                <a:solidFill>
                  <a:schemeClr val="bg1"/>
                </a:solidFill>
                <a:latin typeface="Times New Roman" panose="02020603050405020304" pitchFamily="18" charset="0"/>
                <a:cs typeface="Times New Roman" panose="02020603050405020304" pitchFamily="18" charset="0"/>
              </a:rPr>
            </a:br>
            <a:r>
              <a:rPr lang="en-US" sz="2400" b="1" i="0" dirty="0">
                <a:solidFill>
                  <a:schemeClr val="bg1"/>
                </a:solidFill>
                <a:latin typeface="Times New Roman" panose="02020603050405020304" pitchFamily="18" charset="0"/>
                <a:cs typeface="Times New Roman" panose="02020603050405020304" pitchFamily="18" charset="0"/>
              </a:rPr>
              <a:t>Narcotics Anonymous World Services, Inc.</a:t>
            </a:r>
          </a:p>
        </p:txBody>
      </p:sp>
      <p:sp>
        <p:nvSpPr>
          <p:cNvPr id="6" name="TextBox 5">
            <a:extLst>
              <a:ext uri="{FF2B5EF4-FFF2-40B4-BE49-F238E27FC236}">
                <a16:creationId xmlns:a16="http://schemas.microsoft.com/office/drawing/2014/main" id="{7FC25408-ECAC-AB45-8321-3AB502B01331}"/>
              </a:ext>
            </a:extLst>
          </p:cNvPr>
          <p:cNvSpPr txBox="1"/>
          <p:nvPr/>
        </p:nvSpPr>
        <p:spPr>
          <a:xfrm>
            <a:off x="1083774" y="762000"/>
            <a:ext cx="5454988" cy="1938992"/>
          </a:xfrm>
          <a:prstGeom prst="rect">
            <a:avLst/>
          </a:prstGeom>
          <a:noFill/>
        </p:spPr>
        <p:txBody>
          <a:bodyPr wrap="square" rtlCol="0">
            <a:spAutoFit/>
          </a:bodyPr>
          <a:lstStyle/>
          <a:p>
            <a:r>
              <a:rPr lang="en-US" sz="4000" b="1" i="0" dirty="0">
                <a:solidFill>
                  <a:srgbClr val="0070C0"/>
                </a:solidFill>
                <a:latin typeface="Times New Roman" panose="02020603050405020304" pitchFamily="18" charset="0"/>
                <a:cs typeface="Times New Roman" panose="02020603050405020304" pitchFamily="18" charset="0"/>
              </a:rPr>
              <a:t>Let’s hear inspiring stories from around the world and celebrate. . . </a:t>
            </a:r>
          </a:p>
        </p:txBody>
      </p:sp>
      <p:pic>
        <p:nvPicPr>
          <p:cNvPr id="7" name="Picture 6">
            <a:extLst>
              <a:ext uri="{FF2B5EF4-FFF2-40B4-BE49-F238E27FC236}">
                <a16:creationId xmlns:a16="http://schemas.microsoft.com/office/drawing/2014/main" id="{7AAD72A2-A10A-054A-822C-62F74B58776A}"/>
              </a:ext>
            </a:extLst>
          </p:cNvPr>
          <p:cNvPicPr>
            <a:picLocks noChangeAspect="1"/>
          </p:cNvPicPr>
          <p:nvPr/>
        </p:nvPicPr>
        <p:blipFill>
          <a:blip r:embed="rId5"/>
          <a:stretch>
            <a:fillRect/>
          </a:stretch>
        </p:blipFill>
        <p:spPr>
          <a:xfrm>
            <a:off x="346522" y="5213391"/>
            <a:ext cx="1474504" cy="1474504"/>
          </a:xfrm>
          <a:prstGeom prst="rect">
            <a:avLst/>
          </a:prstGeom>
        </p:spPr>
      </p:pic>
    </p:spTree>
    <p:extLst>
      <p:ext uri="{BB962C8B-B14F-4D97-AF65-F5344CB8AC3E}">
        <p14:creationId xmlns:p14="http://schemas.microsoft.com/office/powerpoint/2010/main" val="3337131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FE0BAC-A0A0-A84B-9106-812391C250AD}"/>
              </a:ext>
            </a:extLst>
          </p:cNvPr>
          <p:cNvSpPr txBox="1"/>
          <p:nvPr/>
        </p:nvSpPr>
        <p:spPr>
          <a:xfrm>
            <a:off x="720090" y="182880"/>
            <a:ext cx="11268710" cy="5783635"/>
          </a:xfrm>
          <a:prstGeom prst="rect">
            <a:avLst/>
          </a:prstGeom>
          <a:noFill/>
        </p:spPr>
        <p:txBody>
          <a:bodyPr wrap="square" rtlCol="0">
            <a:spAutoFit/>
          </a:bodyPr>
          <a:lstStyle/>
          <a:p>
            <a:r>
              <a:rPr lang="en-US" sz="6400" b="1" dirty="0">
                <a:solidFill>
                  <a:srgbClr val="0070C0"/>
                </a:solidFill>
                <a:latin typeface="Times New Roman" panose="02020603050405020304" pitchFamily="18" charset="0"/>
                <a:cs typeface="Times New Roman" panose="02020603050405020304" pitchFamily="18" charset="0"/>
              </a:rPr>
              <a:t>          Sponsorship in     </a:t>
            </a:r>
            <a:endParaRPr lang="en-US" sz="3200" b="1" i="1" dirty="0">
              <a:solidFill>
                <a:srgbClr val="0070C0"/>
              </a:solidFill>
              <a:latin typeface="Times New Roman" panose="02020603050405020304" pitchFamily="18" charset="0"/>
              <a:cs typeface="Times New Roman" panose="02020603050405020304" pitchFamily="18" charset="0"/>
            </a:endParaRPr>
          </a:p>
          <a:p>
            <a:pPr>
              <a:lnSpc>
                <a:spcPts val="3680"/>
              </a:lnSpc>
              <a:spcBef>
                <a:spcPts val="1200"/>
              </a:spcBef>
              <a:buClr>
                <a:srgbClr val="8803B0"/>
              </a:buClr>
            </a:pPr>
            <a:endParaRPr lang="en-US" sz="3600" b="1" dirty="0">
              <a:solidFill>
                <a:srgbClr val="0070C0"/>
              </a:solidFill>
              <a:latin typeface="Times New Roman" panose="02020603050405020304" pitchFamily="18" charset="0"/>
              <a:cs typeface="Times New Roman" panose="02020603050405020304" pitchFamily="18" charset="0"/>
            </a:endParaRPr>
          </a:p>
          <a:p>
            <a:pPr>
              <a:lnSpc>
                <a:spcPts val="3680"/>
              </a:lnSpc>
              <a:spcBef>
                <a:spcPts val="2400"/>
              </a:spcBef>
              <a:buClr>
                <a:srgbClr val="8803B0"/>
              </a:buClr>
            </a:pPr>
            <a:r>
              <a:rPr lang="en-US" sz="3600" b="1" dirty="0">
                <a:latin typeface="Times New Roman" panose="02020603050405020304" pitchFamily="18" charset="0"/>
                <a:cs typeface="Times New Roman" panose="02020603050405020304" pitchFamily="18" charset="0"/>
              </a:rPr>
              <a:t>Ten panelists in </a:t>
            </a:r>
            <a:r>
              <a:rPr lang="en-US" sz="3600" b="1" dirty="0" smtClean="0">
                <a:latin typeface="Times New Roman" panose="02020603050405020304" pitchFamily="18" charset="0"/>
                <a:cs typeface="Times New Roman" panose="02020603050405020304" pitchFamily="18" charset="0"/>
              </a:rPr>
              <a:t>today’s </a:t>
            </a:r>
            <a:r>
              <a:rPr lang="en-US" sz="3600" b="1" dirty="0">
                <a:latin typeface="Times New Roman" panose="02020603050405020304" pitchFamily="18" charset="0"/>
                <a:cs typeface="Times New Roman" panose="02020603050405020304" pitchFamily="18" charset="0"/>
              </a:rPr>
              <a:t>meeting</a:t>
            </a:r>
          </a:p>
          <a:p>
            <a:pPr>
              <a:lnSpc>
                <a:spcPts val="3680"/>
              </a:lnSpc>
              <a:spcBef>
                <a:spcPts val="2400"/>
              </a:spcBef>
              <a:buClr>
                <a:srgbClr val="8803B0"/>
              </a:buClr>
            </a:pPr>
            <a:r>
              <a:rPr lang="en-US" sz="3600" b="1" dirty="0">
                <a:latin typeface="Times New Roman" panose="02020603050405020304" pitchFamily="18" charset="0"/>
                <a:cs typeface="Times New Roman" panose="02020603050405020304" pitchFamily="18" charset="0"/>
              </a:rPr>
              <a:t>Meeting will be streamed live on YouTube – link at </a:t>
            </a:r>
            <a:r>
              <a:rPr lang="en-US" sz="36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www.na.org/webinar</a:t>
            </a:r>
            <a:r>
              <a:rPr lang="en-US" sz="3600" b="1" dirty="0">
                <a:latin typeface="Times New Roman" panose="02020603050405020304" pitchFamily="18" charset="0"/>
                <a:cs typeface="Times New Roman" panose="02020603050405020304" pitchFamily="18" charset="0"/>
              </a:rPr>
              <a:t> </a:t>
            </a:r>
          </a:p>
          <a:p>
            <a:pPr>
              <a:lnSpc>
                <a:spcPts val="3680"/>
              </a:lnSpc>
              <a:spcBef>
                <a:spcPts val="2400"/>
              </a:spcBef>
              <a:buClr>
                <a:srgbClr val="8803B0"/>
              </a:buClr>
            </a:pPr>
            <a:r>
              <a:rPr lang="en-US" sz="3600" b="1" dirty="0">
                <a:latin typeface="Times New Roman" panose="02020603050405020304" pitchFamily="18" charset="0"/>
                <a:cs typeface="Times New Roman" panose="02020603050405020304" pitchFamily="18" charset="0"/>
              </a:rPr>
              <a:t>Attendees will be muted to minimize disruption</a:t>
            </a:r>
          </a:p>
          <a:p>
            <a:pPr>
              <a:lnSpc>
                <a:spcPts val="3680"/>
              </a:lnSpc>
              <a:spcBef>
                <a:spcPts val="2400"/>
              </a:spcBef>
              <a:buClr>
                <a:srgbClr val="8803B0"/>
              </a:buClr>
            </a:pPr>
            <a:r>
              <a:rPr lang="en-US" sz="3600" b="1" dirty="0">
                <a:latin typeface="Times New Roman" panose="02020603050405020304" pitchFamily="18" charset="0"/>
                <a:cs typeface="Times New Roman" panose="02020603050405020304" pitchFamily="18" charset="0"/>
              </a:rPr>
              <a:t>Materials from meeting will be posted on </a:t>
            </a:r>
            <a:r>
              <a:rPr lang="en-US" sz="36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www.na.org/virtual</a:t>
            </a:r>
            <a:r>
              <a:rPr lang="en-US" sz="3600" b="1"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2E6ED35E-F5B0-0E46-B3A7-0F8A75BD630C}"/>
              </a:ext>
            </a:extLst>
          </p:cNvPr>
          <p:cNvPicPr>
            <a:picLocks noChangeAspect="1"/>
          </p:cNvPicPr>
          <p:nvPr/>
        </p:nvPicPr>
        <p:blipFill>
          <a:blip r:embed="rId4"/>
          <a:stretch>
            <a:fillRect/>
          </a:stretch>
        </p:blipFill>
        <p:spPr>
          <a:xfrm>
            <a:off x="8195310" y="0"/>
            <a:ext cx="1520190" cy="1520190"/>
          </a:xfrm>
          <a:prstGeom prst="rect">
            <a:avLst/>
          </a:prstGeom>
        </p:spPr>
      </p:pic>
      <p:cxnSp>
        <p:nvCxnSpPr>
          <p:cNvPr id="10" name="Straight Connector 9">
            <a:extLst>
              <a:ext uri="{FF2B5EF4-FFF2-40B4-BE49-F238E27FC236}">
                <a16:creationId xmlns:a16="http://schemas.microsoft.com/office/drawing/2014/main" id="{1CA8FE0D-DE37-3C47-BE01-C87FE15CD641}"/>
              </a:ext>
            </a:extLst>
          </p:cNvPr>
          <p:cNvCxnSpPr>
            <a:cxnSpLocks/>
          </p:cNvCxnSpPr>
          <p:nvPr/>
        </p:nvCxnSpPr>
        <p:spPr>
          <a:xfrm>
            <a:off x="834390" y="1645920"/>
            <a:ext cx="1014984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115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FE0BAC-A0A0-A84B-9106-812391C250AD}"/>
              </a:ext>
            </a:extLst>
          </p:cNvPr>
          <p:cNvSpPr txBox="1"/>
          <p:nvPr/>
        </p:nvSpPr>
        <p:spPr>
          <a:xfrm>
            <a:off x="1680210" y="133226"/>
            <a:ext cx="9291320" cy="6591548"/>
          </a:xfrm>
          <a:prstGeom prst="rect">
            <a:avLst/>
          </a:prstGeom>
          <a:noFill/>
        </p:spPr>
        <p:txBody>
          <a:bodyPr wrap="square" rtlCol="0">
            <a:spAutoFit/>
          </a:bodyPr>
          <a:lstStyle/>
          <a:p>
            <a:pPr>
              <a:spcAft>
                <a:spcPts val="1200"/>
              </a:spcAft>
            </a:pPr>
            <a:r>
              <a:rPr lang="en-US" sz="5400" b="1" dirty="0">
                <a:solidFill>
                  <a:srgbClr val="0070C0"/>
                </a:solidFill>
                <a:latin typeface="Times New Roman" panose="02020603050405020304" pitchFamily="18" charset="0"/>
                <a:cs typeface="Times New Roman" panose="02020603050405020304" pitchFamily="18" charset="0"/>
              </a:rPr>
              <a:t>Today’s panelists</a:t>
            </a:r>
            <a:endParaRPr lang="en-US" sz="5400" b="1" i="1" dirty="0">
              <a:solidFill>
                <a:srgbClr val="0070C0"/>
              </a:solidFill>
              <a:latin typeface="Times New Roman" panose="02020603050405020304" pitchFamily="18" charset="0"/>
              <a:cs typeface="Times New Roman" panose="02020603050405020304" pitchFamily="18" charset="0"/>
            </a:endParaRPr>
          </a:p>
          <a:p>
            <a:pPr>
              <a:lnSpc>
                <a:spcPts val="3680"/>
              </a:lnSpc>
              <a:spcBef>
                <a:spcPts val="600"/>
              </a:spcBef>
              <a:buClr>
                <a:srgbClr val="8803B0"/>
              </a:buClr>
            </a:pPr>
            <a:r>
              <a:rPr lang="en-US" sz="3600" b="1" dirty="0" err="1">
                <a:latin typeface="Times New Roman" panose="02020603050405020304" pitchFamily="18" charset="0"/>
                <a:cs typeface="Times New Roman" panose="02020603050405020304" pitchFamily="18" charset="0"/>
              </a:rPr>
              <a:t>Siamak</a:t>
            </a:r>
            <a:r>
              <a:rPr lang="en-US" sz="3600" b="1" dirty="0">
                <a:latin typeface="Times New Roman" panose="02020603050405020304" pitchFamily="18" charset="0"/>
                <a:cs typeface="Times New Roman" panose="02020603050405020304" pitchFamily="18" charset="0"/>
              </a:rPr>
              <a:t> – Iran</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Lynne  – New York, USA</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Ron M – Florida, USA</a:t>
            </a:r>
          </a:p>
          <a:p>
            <a:pPr>
              <a:lnSpc>
                <a:spcPts val="3680"/>
              </a:lnSpc>
              <a:spcBef>
                <a:spcPts val="600"/>
              </a:spcBef>
              <a:buClr>
                <a:srgbClr val="8803B0"/>
              </a:buClr>
            </a:pPr>
            <a:r>
              <a:rPr lang="en-US" sz="3600" b="1" dirty="0" err="1">
                <a:latin typeface="Times New Roman" panose="02020603050405020304" pitchFamily="18" charset="0"/>
                <a:cs typeface="Times New Roman" panose="02020603050405020304" pitchFamily="18" charset="0"/>
              </a:rPr>
              <a:t>Ayubu</a:t>
            </a:r>
            <a:r>
              <a:rPr lang="en-US" sz="3600" b="1" dirty="0">
                <a:latin typeface="Times New Roman" panose="02020603050405020304" pitchFamily="18" charset="0"/>
                <a:cs typeface="Times New Roman" panose="02020603050405020304" pitchFamily="18" charset="0"/>
              </a:rPr>
              <a:t> – Rwanda</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Veronica – Sweden</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Zeynep – Turkey</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Kyle – California, USA</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Teresa – Brazil</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Bruno – California, USA</a:t>
            </a:r>
          </a:p>
          <a:p>
            <a:pPr>
              <a:lnSpc>
                <a:spcPts val="3680"/>
              </a:lnSpc>
              <a:spcBef>
                <a:spcPts val="600"/>
              </a:spcBef>
              <a:buClr>
                <a:srgbClr val="8803B0"/>
              </a:buClr>
            </a:pPr>
            <a:r>
              <a:rPr lang="en-US" sz="3600" b="1" dirty="0">
                <a:latin typeface="Times New Roman" panose="02020603050405020304" pitchFamily="18" charset="0"/>
                <a:cs typeface="Times New Roman" panose="02020603050405020304" pitchFamily="18" charset="0"/>
              </a:rPr>
              <a:t>Bella – Australia</a:t>
            </a:r>
          </a:p>
        </p:txBody>
      </p:sp>
      <p:pic>
        <p:nvPicPr>
          <p:cNvPr id="9" name="Picture 8">
            <a:extLst>
              <a:ext uri="{FF2B5EF4-FFF2-40B4-BE49-F238E27FC236}">
                <a16:creationId xmlns:a16="http://schemas.microsoft.com/office/drawing/2014/main" id="{6147934A-F24C-BB49-97BD-7E5945BEA9B8}"/>
              </a:ext>
            </a:extLst>
          </p:cNvPr>
          <p:cNvPicPr>
            <a:picLocks noChangeAspect="1"/>
          </p:cNvPicPr>
          <p:nvPr/>
        </p:nvPicPr>
        <p:blipFill>
          <a:blip r:embed="rId2">
            <a:alphaModFix amt="51000"/>
          </a:blip>
          <a:stretch>
            <a:fillRect/>
          </a:stretch>
        </p:blipFill>
        <p:spPr>
          <a:xfrm>
            <a:off x="7343140" y="1205865"/>
            <a:ext cx="4446270" cy="4446270"/>
          </a:xfrm>
          <a:prstGeom prst="rect">
            <a:avLst/>
          </a:prstGeom>
        </p:spPr>
      </p:pic>
    </p:spTree>
    <p:extLst>
      <p:ext uri="{BB962C8B-B14F-4D97-AF65-F5344CB8AC3E}">
        <p14:creationId xmlns:p14="http://schemas.microsoft.com/office/powerpoint/2010/main" val="4024085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095" y="0"/>
            <a:ext cx="6097810" cy="6858000"/>
          </a:xfrm>
          <a:prstGeom prst="rect">
            <a:avLst/>
          </a:prstGeom>
        </p:spPr>
      </p:pic>
    </p:spTree>
    <p:extLst>
      <p:ext uri="{BB962C8B-B14F-4D97-AF65-F5344CB8AC3E}">
        <p14:creationId xmlns:p14="http://schemas.microsoft.com/office/powerpoint/2010/main" val="2736656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D8931-756A-E949-BC92-EEA7C861E5D1}"/>
              </a:ext>
            </a:extLst>
          </p:cNvPr>
          <p:cNvPicPr>
            <a:picLocks noChangeAspect="1"/>
          </p:cNvPicPr>
          <p:nvPr/>
        </p:nvPicPr>
        <p:blipFill>
          <a:blip r:embed="rId2"/>
          <a:stretch>
            <a:fillRect/>
          </a:stretch>
        </p:blipFill>
        <p:spPr>
          <a:xfrm>
            <a:off x="1873250" y="221869"/>
            <a:ext cx="4481830" cy="4075811"/>
          </a:xfrm>
          <a:prstGeom prst="rect">
            <a:avLst/>
          </a:prstGeom>
        </p:spPr>
      </p:pic>
      <p:pic>
        <p:nvPicPr>
          <p:cNvPr id="3" name="Picture 2">
            <a:extLst>
              <a:ext uri="{FF2B5EF4-FFF2-40B4-BE49-F238E27FC236}">
                <a16:creationId xmlns:a16="http://schemas.microsoft.com/office/drawing/2014/main" id="{8D4FB4B6-EFD5-6041-B56B-9B766F232DF4}"/>
              </a:ext>
            </a:extLst>
          </p:cNvPr>
          <p:cNvPicPr>
            <a:picLocks noChangeAspect="1"/>
          </p:cNvPicPr>
          <p:nvPr/>
        </p:nvPicPr>
        <p:blipFill>
          <a:blip r:embed="rId3"/>
          <a:stretch>
            <a:fillRect/>
          </a:stretch>
        </p:blipFill>
        <p:spPr>
          <a:xfrm>
            <a:off x="8729378" y="190968"/>
            <a:ext cx="3032694" cy="3032694"/>
          </a:xfrm>
          <a:prstGeom prst="rect">
            <a:avLst/>
          </a:prstGeom>
        </p:spPr>
      </p:pic>
    </p:spTree>
    <p:extLst>
      <p:ext uri="{BB962C8B-B14F-4D97-AF65-F5344CB8AC3E}">
        <p14:creationId xmlns:p14="http://schemas.microsoft.com/office/powerpoint/2010/main" val="1510806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0014D-201F-8C4D-8F14-6C8203B278BC}"/>
              </a:ext>
            </a:extLst>
          </p:cNvPr>
          <p:cNvSpPr txBox="1"/>
          <p:nvPr/>
        </p:nvSpPr>
        <p:spPr>
          <a:xfrm>
            <a:off x="567159" y="10125"/>
            <a:ext cx="11123271" cy="4544834"/>
          </a:xfrm>
          <a:prstGeom prst="rect">
            <a:avLst/>
          </a:prstGeom>
          <a:noFill/>
        </p:spPr>
        <p:txBody>
          <a:bodyPr wrap="square" rtlCol="0">
            <a:spAutoFit/>
          </a:bodyPr>
          <a:lstStyle/>
          <a:p>
            <a:pPr algn="ctr"/>
            <a:r>
              <a:rPr lang="en-US" sz="6400" b="1" u="sng" dirty="0">
                <a:solidFill>
                  <a:srgbClr val="0070C0"/>
                </a:solidFill>
                <a:latin typeface="Times New Roman" panose="02020603050405020304" pitchFamily="18" charset="0"/>
                <a:cs typeface="Times New Roman" panose="02020603050405020304" pitchFamily="18" charset="0"/>
              </a:rPr>
              <a:t>Select a language</a:t>
            </a:r>
          </a:p>
          <a:p>
            <a:pPr>
              <a:spcBef>
                <a:spcPts val="1600"/>
              </a:spcBef>
            </a:pPr>
            <a:r>
              <a:rPr lang="en-US" sz="4800" b="1" dirty="0">
                <a:latin typeface="Times New Roman" panose="02020603050405020304" pitchFamily="18" charset="0"/>
                <a:cs typeface="Times New Roman" panose="02020603050405020304" pitchFamily="18" charset="0"/>
              </a:rPr>
              <a:t>Select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u="sng" dirty="0">
                <a:solidFill>
                  <a:srgbClr val="0070C0"/>
                </a:solidFill>
                <a:latin typeface="Times New Roman" panose="02020603050405020304" pitchFamily="18" charset="0"/>
                <a:cs typeface="Times New Roman" panose="02020603050405020304" pitchFamily="18" charset="0"/>
              </a:rPr>
              <a:t>English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or one of the translation channels:</a:t>
            </a:r>
          </a:p>
          <a:p>
            <a:pPr>
              <a:spcBef>
                <a:spcPts val="800"/>
              </a:spcBef>
            </a:pPr>
            <a:r>
              <a:rPr lang="en-US" sz="4800" b="1" dirty="0">
                <a:ln w="0">
                  <a:noFill/>
                </a:ln>
                <a:solidFill>
                  <a:srgbClr val="0070C0"/>
                </a:solidFill>
                <a:latin typeface="Times New Roman" panose="02020603050405020304" pitchFamily="18" charset="0"/>
                <a:cs typeface="Times New Roman" panose="02020603050405020304" pitchFamily="18" charset="0"/>
              </a:rPr>
              <a:t>Farsi    Italian    Portuguese    Spanish</a:t>
            </a:r>
          </a:p>
          <a:p>
            <a:pPr lvl="2">
              <a:spcBef>
                <a:spcPts val="1600"/>
              </a:spcBef>
            </a:pPr>
            <a:endParaRPr lang="en-US" sz="4800" b="1" dirty="0">
              <a:ln w="0">
                <a:noFill/>
              </a:ln>
              <a:solidFill>
                <a:srgbClr val="8803B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7C4B2C-E8AC-8C48-9370-86823C93A324}"/>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4" name="TextBox 3">
            <a:extLst>
              <a:ext uri="{FF2B5EF4-FFF2-40B4-BE49-F238E27FC236}">
                <a16:creationId xmlns:a16="http://schemas.microsoft.com/office/drawing/2014/main" id="{267BA929-2A5A-C940-AB86-8D39A687898E}"/>
              </a:ext>
            </a:extLst>
          </p:cNvPr>
          <p:cNvSpPr txBox="1"/>
          <p:nvPr/>
        </p:nvSpPr>
        <p:spPr>
          <a:xfrm>
            <a:off x="330151" y="5280753"/>
            <a:ext cx="1918684" cy="1200329"/>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1. Find at bottom of screen</a:t>
            </a:r>
          </a:p>
        </p:txBody>
      </p:sp>
      <p:sp>
        <p:nvSpPr>
          <p:cNvPr id="5" name="TextBox 4">
            <a:extLst>
              <a:ext uri="{FF2B5EF4-FFF2-40B4-BE49-F238E27FC236}">
                <a16:creationId xmlns:a16="http://schemas.microsoft.com/office/drawing/2014/main" id="{33021290-6EBF-1847-87A0-A07A4AAC76CD}"/>
              </a:ext>
            </a:extLst>
          </p:cNvPr>
          <p:cNvSpPr txBox="1"/>
          <p:nvPr/>
        </p:nvSpPr>
        <p:spPr>
          <a:xfrm>
            <a:off x="6171092" y="5414260"/>
            <a:ext cx="2197910" cy="830997"/>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2. Choose a language</a:t>
            </a:r>
          </a:p>
        </p:txBody>
      </p:sp>
      <p:sp>
        <p:nvSpPr>
          <p:cNvPr id="6" name="U-Turn Arrow 5">
            <a:extLst>
              <a:ext uri="{FF2B5EF4-FFF2-40B4-BE49-F238E27FC236}">
                <a16:creationId xmlns:a16="http://schemas.microsoft.com/office/drawing/2014/main" id="{2A3F065A-99B8-B747-9945-7955ECC475F7}"/>
              </a:ext>
            </a:extLst>
          </p:cNvPr>
          <p:cNvSpPr/>
          <p:nvPr/>
        </p:nvSpPr>
        <p:spPr>
          <a:xfrm>
            <a:off x="1289493" y="4651613"/>
            <a:ext cx="1713053" cy="705024"/>
          </a:xfrm>
          <a:prstGeom prst="uturnArrow">
            <a:avLst/>
          </a:prstGeom>
          <a:solidFill>
            <a:srgbClr val="FF8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8D12">
                  <a:alpha val="0"/>
                </a:srgbClr>
              </a:solidFill>
            </a:endParaRPr>
          </a:p>
        </p:txBody>
      </p:sp>
      <p:sp>
        <p:nvSpPr>
          <p:cNvPr id="7" name="Bent Arrow 6">
            <a:extLst>
              <a:ext uri="{FF2B5EF4-FFF2-40B4-BE49-F238E27FC236}">
                <a16:creationId xmlns:a16="http://schemas.microsoft.com/office/drawing/2014/main" id="{5165F08C-8220-E649-A4B1-4EB6C97F64DC}"/>
              </a:ext>
            </a:extLst>
          </p:cNvPr>
          <p:cNvSpPr/>
          <p:nvPr/>
        </p:nvSpPr>
        <p:spPr>
          <a:xfrm>
            <a:off x="7541756" y="4755786"/>
            <a:ext cx="1017445" cy="774474"/>
          </a:xfrm>
          <a:prstGeom prst="bentArrow">
            <a:avLst/>
          </a:prstGeom>
          <a:solidFill>
            <a:srgbClr val="FF8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F88DFB8-C4A4-1B42-B08D-E2500DB5E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80460"/>
            <a:ext cx="2389707" cy="3233624"/>
          </a:xfrm>
          <a:prstGeom prst="rect">
            <a:avLst/>
          </a:prstGeom>
        </p:spPr>
      </p:pic>
      <p:sp>
        <p:nvSpPr>
          <p:cNvPr id="9" name="Rectangle 8">
            <a:extLst>
              <a:ext uri="{FF2B5EF4-FFF2-40B4-BE49-F238E27FC236}">
                <a16:creationId xmlns:a16="http://schemas.microsoft.com/office/drawing/2014/main" id="{E33A6054-6E37-5440-9EA6-9EFAC94C6075}"/>
              </a:ext>
            </a:extLst>
          </p:cNvPr>
          <p:cNvSpPr/>
          <p:nvPr/>
        </p:nvSpPr>
        <p:spPr>
          <a:xfrm>
            <a:off x="9009972" y="4170879"/>
            <a:ext cx="1194567" cy="211479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chemeClr val="bg2">
                    <a:lumMod val="20000"/>
                    <a:lumOff val="80000"/>
                  </a:schemeClr>
                </a:solidFill>
              </a:rPr>
              <a:t>English</a:t>
            </a:r>
          </a:p>
          <a:p>
            <a:pPr>
              <a:spcAft>
                <a:spcPts val="1200"/>
              </a:spcAft>
            </a:pPr>
            <a:r>
              <a:rPr lang="en-US" sz="1600" b="1" dirty="0">
                <a:solidFill>
                  <a:schemeClr val="bg2">
                    <a:lumMod val="20000"/>
                    <a:lumOff val="80000"/>
                  </a:schemeClr>
                </a:solidFill>
              </a:rPr>
              <a:t>Farsi</a:t>
            </a:r>
          </a:p>
          <a:p>
            <a:pPr>
              <a:spcAft>
                <a:spcPts val="1200"/>
              </a:spcAft>
            </a:pPr>
            <a:r>
              <a:rPr lang="en-US" sz="1600" b="1" dirty="0">
                <a:solidFill>
                  <a:schemeClr val="bg2">
                    <a:lumMod val="20000"/>
                    <a:lumOff val="80000"/>
                  </a:schemeClr>
                </a:solidFill>
              </a:rPr>
              <a:t>Italian</a:t>
            </a:r>
          </a:p>
          <a:p>
            <a:pPr>
              <a:spcAft>
                <a:spcPts val="1200"/>
              </a:spcAft>
            </a:pPr>
            <a:r>
              <a:rPr lang="en-US" sz="1600" b="1" dirty="0">
                <a:solidFill>
                  <a:schemeClr val="bg2">
                    <a:lumMod val="20000"/>
                    <a:lumOff val="80000"/>
                  </a:schemeClr>
                </a:solidFill>
              </a:rPr>
              <a:t>Portuguese</a:t>
            </a:r>
          </a:p>
          <a:p>
            <a:pPr>
              <a:spcAft>
                <a:spcPts val="1200"/>
              </a:spcAft>
            </a:pPr>
            <a:r>
              <a:rPr lang="en-US" sz="1600" b="1" dirty="0">
                <a:solidFill>
                  <a:schemeClr val="bg2">
                    <a:lumMod val="20000"/>
                    <a:lumOff val="80000"/>
                  </a:schemeClr>
                </a:solidFill>
              </a:rPr>
              <a:t>Spanish</a:t>
            </a:r>
          </a:p>
        </p:txBody>
      </p:sp>
    </p:spTree>
    <p:extLst>
      <p:ext uri="{BB962C8B-B14F-4D97-AF65-F5344CB8AC3E}">
        <p14:creationId xmlns:p14="http://schemas.microsoft.com/office/powerpoint/2010/main" val="3522340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A04E9-8BF5-D84A-AE01-593379B5809B}"/>
              </a:ext>
            </a:extLst>
          </p:cNvPr>
          <p:cNvSpPr txBox="1"/>
          <p:nvPr/>
        </p:nvSpPr>
        <p:spPr>
          <a:xfrm>
            <a:off x="480061" y="0"/>
            <a:ext cx="11612880" cy="710963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Sponsorship: </a:t>
            </a:r>
            <a:r>
              <a:rPr lang="en-US" sz="3600" b="1" dirty="0">
                <a:latin typeface="Times New Roman" panose="02020603050405020304" pitchFamily="18" charset="0"/>
                <a:cs typeface="Times New Roman" panose="02020603050405020304" pitchFamily="18" charset="0"/>
              </a:rPr>
              <a:t>Chapter Five, An Ongoing Journey</a:t>
            </a:r>
            <a:endParaRPr lang="en-US" sz="3600"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“For many of us, our first truly spiritual connection to another human being occurs when we open up and share honestly with our sponsors. The support and love we receive when we walk together on our journey through the Twelve Steps helps to free us from the self-centered fear that lies at the core of our disease. Sponsorship offers us a pathway to change and a bridge to develop other relationships. </a:t>
            </a:r>
            <a:r>
              <a:rPr lang="en-US" sz="3400" dirty="0" smtClean="0">
                <a:latin typeface="Times New Roman" panose="02020603050405020304" pitchFamily="18" charset="0"/>
                <a:cs typeface="Times New Roman" panose="02020603050405020304" pitchFamily="18" charset="0"/>
              </a:rPr>
              <a:t>Addiction </a:t>
            </a:r>
            <a:r>
              <a:rPr lang="en-US" sz="3400" dirty="0">
                <a:latin typeface="Times New Roman" panose="02020603050405020304" pitchFamily="18" charset="0"/>
                <a:cs typeface="Times New Roman" panose="02020603050405020304" pitchFamily="18" charset="0"/>
              </a:rPr>
              <a:t>robs us of the ability to relate. Recovery restores our connection to ourselves and the world. We now have the freedom to live a life of meaning. From the goodwill that forms the foundation both of the NA symbol and of sponsorship, we are able to grow in our relationships with self, society, service, and God.”</a:t>
            </a:r>
          </a:p>
        </p:txBody>
      </p:sp>
    </p:spTree>
    <p:extLst>
      <p:ext uri="{BB962C8B-B14F-4D97-AF65-F5344CB8AC3E}">
        <p14:creationId xmlns:p14="http://schemas.microsoft.com/office/powerpoint/2010/main" val="2040786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4C128-25D6-4C40-A7C9-6658356EEC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3096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887E31-664C-164A-8168-77DADD44BA22}"/>
              </a:ext>
            </a:extLst>
          </p:cNvPr>
          <p:cNvSpPr txBox="1"/>
          <p:nvPr/>
        </p:nvSpPr>
        <p:spPr>
          <a:xfrm>
            <a:off x="567159" y="1986487"/>
            <a:ext cx="11362244" cy="4893647"/>
          </a:xfrm>
          <a:prstGeom prst="rect">
            <a:avLst/>
          </a:prstGeom>
          <a:noFill/>
        </p:spPr>
        <p:txBody>
          <a:bodyPr wrap="square" rtlCol="0">
            <a:spAutoFit/>
          </a:bodyPr>
          <a:lstStyle/>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How often does the WSC need to meet in person?</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How can we improve the virtual aspect of the WSC?</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Who needs to attend the face-to-face meetings in the future? Who could attend virtually?</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Who pays for attendance to the WSC?</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What needs to be or benefits from being discussed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or decided at an in-person conference, and what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can be done virtually?</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How can we use our time together at the WSC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more effectively?</a:t>
            </a:r>
          </a:p>
          <a:p>
            <a:pPr marL="342900" indent="-3429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How can we use the time between </a:t>
            </a:r>
            <a:r>
              <a:rPr lang="en-US" sz="2600" dirty="0" smtClean="0">
                <a:latin typeface="Times New Roman" panose="02020603050405020304" pitchFamily="18" charset="0"/>
                <a:cs typeface="Times New Roman" panose="02020603050405020304" pitchFamily="18" charset="0"/>
              </a:rPr>
              <a:t>meetings </a:t>
            </a:r>
            <a:r>
              <a:rPr lang="en-US" sz="2600" dirty="0">
                <a:latin typeface="Times New Roman" panose="02020603050405020304" pitchFamily="18" charset="0"/>
                <a:cs typeface="Times New Roman" panose="02020603050405020304" pitchFamily="18" charset="0"/>
              </a:rPr>
              <a:t>more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effectively?</a:t>
            </a:r>
          </a:p>
        </p:txBody>
      </p:sp>
      <p:sp>
        <p:nvSpPr>
          <p:cNvPr id="3" name="TextBox 2">
            <a:extLst>
              <a:ext uri="{FF2B5EF4-FFF2-40B4-BE49-F238E27FC236}">
                <a16:creationId xmlns:a16="http://schemas.microsoft.com/office/drawing/2014/main" id="{2150DD3B-A0A4-0546-B848-E151CC623049}"/>
              </a:ext>
            </a:extLst>
          </p:cNvPr>
          <p:cNvSpPr txBox="1"/>
          <p:nvPr/>
        </p:nvSpPr>
        <p:spPr>
          <a:xfrm>
            <a:off x="567159" y="122669"/>
            <a:ext cx="11123271" cy="1682512"/>
          </a:xfrm>
          <a:prstGeom prst="rect">
            <a:avLst/>
          </a:prstGeom>
          <a:noFill/>
        </p:spPr>
        <p:txBody>
          <a:bodyPr wrap="square" rtlCol="0">
            <a:spAutoFit/>
          </a:bodyPr>
          <a:lstStyle/>
          <a:p>
            <a:pPr>
              <a:lnSpc>
                <a:spcPts val="6220"/>
              </a:lnSpc>
            </a:pPr>
            <a:r>
              <a:rPr lang="en-US" sz="6400" b="1" dirty="0">
                <a:solidFill>
                  <a:srgbClr val="0070C0"/>
                </a:solidFill>
                <a:latin typeface="Times New Roman" panose="02020603050405020304" pitchFamily="18" charset="0"/>
                <a:cs typeface="Times New Roman" panose="02020603050405020304" pitchFamily="18" charset="0"/>
              </a:rPr>
              <a:t>Future</a:t>
            </a:r>
            <a:r>
              <a:rPr lang="en-US" sz="6600" dirty="0"/>
              <a:t> </a:t>
            </a:r>
            <a:r>
              <a:rPr lang="en-US" sz="6400" b="1" dirty="0">
                <a:solidFill>
                  <a:srgbClr val="0070C0"/>
                </a:solidFill>
                <a:latin typeface="Times New Roman" panose="02020603050405020304" pitchFamily="18" charset="0"/>
                <a:cs typeface="Times New Roman" panose="02020603050405020304" pitchFamily="18" charset="0"/>
              </a:rPr>
              <a:t>of the World Service Conference after 2023</a:t>
            </a:r>
          </a:p>
        </p:txBody>
      </p:sp>
      <p:cxnSp>
        <p:nvCxnSpPr>
          <p:cNvPr id="4" name="Straight Connector 3">
            <a:extLst>
              <a:ext uri="{FF2B5EF4-FFF2-40B4-BE49-F238E27FC236}">
                <a16:creationId xmlns:a16="http://schemas.microsoft.com/office/drawing/2014/main" id="{36C1A4EB-0593-114D-B411-1F9E6940E2E2}"/>
              </a:ext>
            </a:extLst>
          </p:cNvPr>
          <p:cNvCxnSpPr>
            <a:cxnSpLocks/>
          </p:cNvCxnSpPr>
          <p:nvPr/>
        </p:nvCxnSpPr>
        <p:spPr>
          <a:xfrm>
            <a:off x="693713" y="1758464"/>
            <a:ext cx="1014984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A89B3A0-6D60-E849-981B-6C37F2D736F0}"/>
              </a:ext>
            </a:extLst>
          </p:cNvPr>
          <p:cNvSpPr/>
          <p:nvPr/>
        </p:nvSpPr>
        <p:spPr>
          <a:xfrm>
            <a:off x="8009205" y="4073998"/>
            <a:ext cx="4164038" cy="266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7C0613-1B1A-1340-86CE-67EE7153605A}"/>
              </a:ext>
            </a:extLst>
          </p:cNvPr>
          <p:cNvSpPr txBox="1"/>
          <p:nvPr/>
        </p:nvSpPr>
        <p:spPr>
          <a:xfrm>
            <a:off x="8077199" y="4073998"/>
            <a:ext cx="4114802" cy="304698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Survey page </a:t>
            </a:r>
            <a:r>
              <a:rPr lang="en-US" sz="3200" u="sng" dirty="0" smtClean="0">
                <a:solidFill>
                  <a:schemeClr val="bg1"/>
                </a:solidFill>
                <a:latin typeface="Times New Roman" panose="02020603050405020304" pitchFamily="18" charset="0"/>
                <a:cs typeface="Times New Roman" panose="02020603050405020304" pitchFamily="18" charset="0"/>
              </a:rPr>
              <a:t>www.na.org/survey</a:t>
            </a:r>
            <a:endParaRPr lang="en-US" sz="3200" u="sng" dirty="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Conference page </a:t>
            </a:r>
            <a:r>
              <a:rPr lang="en-US" sz="3200" u="sng" dirty="0">
                <a:solidFill>
                  <a:schemeClr val="bg1"/>
                </a:solidFill>
                <a:latin typeface="Times New Roman" panose="02020603050405020304" pitchFamily="18" charset="0"/>
                <a:cs typeface="Times New Roman" panose="02020603050405020304" pitchFamily="18" charset="0"/>
              </a:rPr>
              <a:t>www.na.org/conference</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endParaRPr>
          </a:p>
        </p:txBody>
      </p:sp>
    </p:spTree>
    <p:extLst>
      <p:ext uri="{BB962C8B-B14F-4D97-AF65-F5344CB8AC3E}">
        <p14:creationId xmlns:p14="http://schemas.microsoft.com/office/powerpoint/2010/main" val="1194494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75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42A2D-EC01-DB4A-ABF0-D3818EE33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1861">
            <a:off x="6369374" y="341376"/>
            <a:ext cx="5281027" cy="6858000"/>
          </a:xfrm>
          <a:prstGeom prst="rect">
            <a:avLst/>
          </a:prstGeom>
        </p:spPr>
      </p:pic>
      <p:pic>
        <p:nvPicPr>
          <p:cNvPr id="3" name="Picture 2">
            <a:extLst>
              <a:ext uri="{FF2B5EF4-FFF2-40B4-BE49-F238E27FC236}">
                <a16:creationId xmlns:a16="http://schemas.microsoft.com/office/drawing/2014/main" id="{BE4D3FD2-56BF-5349-AB5B-D843617D9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4" y="273431"/>
            <a:ext cx="6311138" cy="6311138"/>
          </a:xfrm>
          <a:prstGeom prst="rect">
            <a:avLst/>
          </a:prstGeom>
        </p:spPr>
      </p:pic>
    </p:spTree>
    <p:extLst>
      <p:ext uri="{BB962C8B-B14F-4D97-AF65-F5344CB8AC3E}">
        <p14:creationId xmlns:p14="http://schemas.microsoft.com/office/powerpoint/2010/main" val="3021868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7FEAA-0BEC-E347-B40C-3CAF6D4C54D8}"/>
              </a:ext>
            </a:extLst>
          </p:cNvPr>
          <p:cNvPicPr>
            <a:picLocks noChangeAspect="1"/>
          </p:cNvPicPr>
          <p:nvPr/>
        </p:nvPicPr>
        <p:blipFill>
          <a:blip r:embed="rId2"/>
          <a:stretch>
            <a:fillRect/>
          </a:stretch>
        </p:blipFill>
        <p:spPr>
          <a:xfrm>
            <a:off x="0" y="0"/>
            <a:ext cx="12227442" cy="6858000"/>
          </a:xfrm>
          <a:prstGeom prst="rect">
            <a:avLst/>
          </a:prstGeom>
        </p:spPr>
      </p:pic>
    </p:spTree>
    <p:extLst>
      <p:ext uri="{BB962C8B-B14F-4D97-AF65-F5344CB8AC3E}">
        <p14:creationId xmlns:p14="http://schemas.microsoft.com/office/powerpoint/2010/main" val="3649137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3DE10-E80F-0541-9DDB-4D7F2DEEEFD2}"/>
              </a:ext>
            </a:extLst>
          </p:cNvPr>
          <p:cNvPicPr>
            <a:picLocks noChangeAspect="1"/>
          </p:cNvPicPr>
          <p:nvPr/>
        </p:nvPicPr>
        <p:blipFill>
          <a:blip r:embed="rId2"/>
          <a:stretch>
            <a:fillRect/>
          </a:stretch>
        </p:blipFill>
        <p:spPr>
          <a:xfrm>
            <a:off x="6434894" y="-33037"/>
            <a:ext cx="5508576" cy="6891037"/>
          </a:xfrm>
          <a:prstGeom prst="rect">
            <a:avLst/>
          </a:prstGeom>
        </p:spPr>
      </p:pic>
      <p:pic>
        <p:nvPicPr>
          <p:cNvPr id="5" name="Picture 4">
            <a:extLst>
              <a:ext uri="{FF2B5EF4-FFF2-40B4-BE49-F238E27FC236}">
                <a16:creationId xmlns:a16="http://schemas.microsoft.com/office/drawing/2014/main" id="{C5FDC154-A12B-0044-87A3-1FE7C752E2FB}"/>
              </a:ext>
            </a:extLst>
          </p:cNvPr>
          <p:cNvPicPr>
            <a:picLocks noChangeAspect="1"/>
          </p:cNvPicPr>
          <p:nvPr/>
        </p:nvPicPr>
        <p:blipFill>
          <a:blip r:embed="rId3"/>
          <a:stretch>
            <a:fillRect/>
          </a:stretch>
        </p:blipFill>
        <p:spPr>
          <a:xfrm>
            <a:off x="1413314" y="1139870"/>
            <a:ext cx="3551702" cy="3445803"/>
          </a:xfrm>
          <a:prstGeom prst="rect">
            <a:avLst/>
          </a:prstGeom>
        </p:spPr>
      </p:pic>
      <p:sp>
        <p:nvSpPr>
          <p:cNvPr id="6" name="TextBox 5">
            <a:extLst>
              <a:ext uri="{FF2B5EF4-FFF2-40B4-BE49-F238E27FC236}">
                <a16:creationId xmlns:a16="http://schemas.microsoft.com/office/drawing/2014/main" id="{BDED90BC-8B01-2045-A1FF-BBEDCACA946B}"/>
              </a:ext>
            </a:extLst>
          </p:cNvPr>
          <p:cNvSpPr txBox="1"/>
          <p:nvPr/>
        </p:nvSpPr>
        <p:spPr>
          <a:xfrm>
            <a:off x="277152" y="3129023"/>
            <a:ext cx="2912013" cy="1077218"/>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$15</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(item #9500) </a:t>
            </a:r>
          </a:p>
        </p:txBody>
      </p:sp>
      <p:pic>
        <p:nvPicPr>
          <p:cNvPr id="8" name="Picture 7">
            <a:extLst>
              <a:ext uri="{FF2B5EF4-FFF2-40B4-BE49-F238E27FC236}">
                <a16:creationId xmlns:a16="http://schemas.microsoft.com/office/drawing/2014/main" id="{1E13D4CC-23A3-8A40-95C9-3B3A560D8CC2}"/>
              </a:ext>
            </a:extLst>
          </p:cNvPr>
          <p:cNvPicPr>
            <a:picLocks noChangeAspect="1"/>
          </p:cNvPicPr>
          <p:nvPr/>
        </p:nvPicPr>
        <p:blipFill>
          <a:blip r:embed="rId4"/>
          <a:stretch>
            <a:fillRect/>
          </a:stretch>
        </p:blipFill>
        <p:spPr>
          <a:xfrm>
            <a:off x="1413314" y="4290258"/>
            <a:ext cx="3822700" cy="2743200"/>
          </a:xfrm>
          <a:prstGeom prst="rect">
            <a:avLst/>
          </a:prstGeom>
        </p:spPr>
      </p:pic>
      <p:sp>
        <p:nvSpPr>
          <p:cNvPr id="9" name="TextBox 8">
            <a:extLst>
              <a:ext uri="{FF2B5EF4-FFF2-40B4-BE49-F238E27FC236}">
                <a16:creationId xmlns:a16="http://schemas.microsoft.com/office/drawing/2014/main" id="{B95E18C7-A0E4-8B4A-B9FA-359A85D20281}"/>
              </a:ext>
            </a:extLst>
          </p:cNvPr>
          <p:cNvSpPr txBox="1"/>
          <p:nvPr/>
        </p:nvSpPr>
        <p:spPr>
          <a:xfrm>
            <a:off x="797803" y="5780782"/>
            <a:ext cx="2912013" cy="1077218"/>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(item #9603) </a:t>
            </a:r>
          </a:p>
        </p:txBody>
      </p:sp>
      <p:sp>
        <p:nvSpPr>
          <p:cNvPr id="10" name="TextBox 9">
            <a:extLst>
              <a:ext uri="{FF2B5EF4-FFF2-40B4-BE49-F238E27FC236}">
                <a16:creationId xmlns:a16="http://schemas.microsoft.com/office/drawing/2014/main" id="{2D91B295-5973-924A-AD76-5AE5C70E9FA6}"/>
              </a:ext>
            </a:extLst>
          </p:cNvPr>
          <p:cNvSpPr txBox="1"/>
          <p:nvPr/>
        </p:nvSpPr>
        <p:spPr>
          <a:xfrm>
            <a:off x="395604" y="173406"/>
            <a:ext cx="5858119" cy="1015663"/>
          </a:xfrm>
          <a:prstGeom prst="rect">
            <a:avLst/>
          </a:prstGeom>
          <a:noFill/>
        </p:spPr>
        <p:txBody>
          <a:bodyPr wrap="square" rtlCol="0">
            <a:spAutoFit/>
          </a:bodyPr>
          <a:lstStyle/>
          <a:p>
            <a:r>
              <a:rPr lang="en-US" sz="6000" b="1" u="sng" dirty="0">
                <a:solidFill>
                  <a:srgbClr val="0070C0"/>
                </a:solidFill>
                <a:latin typeface="Times New Roman" panose="02020603050405020304" pitchFamily="18" charset="0"/>
                <a:cs typeface="Times New Roman" panose="02020603050405020304" pitchFamily="18" charset="0"/>
              </a:rPr>
              <a:t>Product updates</a:t>
            </a:r>
          </a:p>
        </p:txBody>
      </p:sp>
    </p:spTree>
    <p:extLst>
      <p:ext uri="{BB962C8B-B14F-4D97-AF65-F5344CB8AC3E}">
        <p14:creationId xmlns:p14="http://schemas.microsoft.com/office/powerpoint/2010/main" val="4274047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0014D-201F-8C4D-8F14-6C8203B278BC}"/>
              </a:ext>
            </a:extLst>
          </p:cNvPr>
          <p:cNvSpPr txBox="1"/>
          <p:nvPr/>
        </p:nvSpPr>
        <p:spPr>
          <a:xfrm>
            <a:off x="567159" y="10125"/>
            <a:ext cx="11123271" cy="4544834"/>
          </a:xfrm>
          <a:prstGeom prst="rect">
            <a:avLst/>
          </a:prstGeom>
          <a:noFill/>
        </p:spPr>
        <p:txBody>
          <a:bodyPr wrap="square" rtlCol="0">
            <a:spAutoFit/>
          </a:bodyPr>
          <a:lstStyle/>
          <a:p>
            <a:pPr algn="ctr"/>
            <a:r>
              <a:rPr lang="en-US" sz="6400" b="1" u="sng" dirty="0">
                <a:solidFill>
                  <a:srgbClr val="0070C0"/>
                </a:solidFill>
                <a:latin typeface="Times New Roman" panose="02020603050405020304" pitchFamily="18" charset="0"/>
                <a:cs typeface="Times New Roman" panose="02020603050405020304" pitchFamily="18" charset="0"/>
              </a:rPr>
              <a:t>Select a language</a:t>
            </a:r>
          </a:p>
          <a:p>
            <a:pPr>
              <a:spcBef>
                <a:spcPts val="1600"/>
              </a:spcBef>
            </a:pPr>
            <a:r>
              <a:rPr lang="en-US" sz="4800" b="1" dirty="0">
                <a:latin typeface="Times New Roman" panose="02020603050405020304" pitchFamily="18" charset="0"/>
                <a:cs typeface="Times New Roman" panose="02020603050405020304" pitchFamily="18" charset="0"/>
              </a:rPr>
              <a:t>Select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u="sng" dirty="0">
                <a:solidFill>
                  <a:srgbClr val="0070C0"/>
                </a:solidFill>
                <a:latin typeface="Times New Roman" panose="02020603050405020304" pitchFamily="18" charset="0"/>
                <a:cs typeface="Times New Roman" panose="02020603050405020304" pitchFamily="18" charset="0"/>
              </a:rPr>
              <a:t>English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or one of the translation channels:</a:t>
            </a:r>
          </a:p>
          <a:p>
            <a:pPr>
              <a:spcBef>
                <a:spcPts val="800"/>
              </a:spcBef>
            </a:pPr>
            <a:r>
              <a:rPr lang="en-US" sz="4800" b="1" dirty="0">
                <a:ln w="0">
                  <a:noFill/>
                </a:ln>
                <a:solidFill>
                  <a:srgbClr val="0070C0"/>
                </a:solidFill>
                <a:latin typeface="Times New Roman" panose="02020603050405020304" pitchFamily="18" charset="0"/>
                <a:cs typeface="Times New Roman" panose="02020603050405020304" pitchFamily="18" charset="0"/>
              </a:rPr>
              <a:t>Farsi    Italian    Portuguese    Spanish</a:t>
            </a:r>
          </a:p>
          <a:p>
            <a:pPr lvl="2">
              <a:spcBef>
                <a:spcPts val="1600"/>
              </a:spcBef>
            </a:pPr>
            <a:endParaRPr lang="en-US" sz="4800" b="1" dirty="0">
              <a:ln w="0">
                <a:noFill/>
              </a:ln>
              <a:solidFill>
                <a:srgbClr val="8803B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7C4B2C-E8AC-8C48-9370-86823C93A324}"/>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4" name="TextBox 3">
            <a:extLst>
              <a:ext uri="{FF2B5EF4-FFF2-40B4-BE49-F238E27FC236}">
                <a16:creationId xmlns:a16="http://schemas.microsoft.com/office/drawing/2014/main" id="{267BA929-2A5A-C940-AB86-8D39A687898E}"/>
              </a:ext>
            </a:extLst>
          </p:cNvPr>
          <p:cNvSpPr txBox="1"/>
          <p:nvPr/>
        </p:nvSpPr>
        <p:spPr>
          <a:xfrm>
            <a:off x="330151" y="5280753"/>
            <a:ext cx="1918684" cy="1200329"/>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1. Find at bottom of screen</a:t>
            </a:r>
          </a:p>
        </p:txBody>
      </p:sp>
      <p:sp>
        <p:nvSpPr>
          <p:cNvPr id="5" name="TextBox 4">
            <a:extLst>
              <a:ext uri="{FF2B5EF4-FFF2-40B4-BE49-F238E27FC236}">
                <a16:creationId xmlns:a16="http://schemas.microsoft.com/office/drawing/2014/main" id="{33021290-6EBF-1847-87A0-A07A4AAC76CD}"/>
              </a:ext>
            </a:extLst>
          </p:cNvPr>
          <p:cNvSpPr txBox="1"/>
          <p:nvPr/>
        </p:nvSpPr>
        <p:spPr>
          <a:xfrm>
            <a:off x="6171092" y="5414260"/>
            <a:ext cx="2197910" cy="830997"/>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2. Choose a language</a:t>
            </a:r>
          </a:p>
        </p:txBody>
      </p:sp>
      <p:sp>
        <p:nvSpPr>
          <p:cNvPr id="6" name="U-Turn Arrow 5">
            <a:extLst>
              <a:ext uri="{FF2B5EF4-FFF2-40B4-BE49-F238E27FC236}">
                <a16:creationId xmlns:a16="http://schemas.microsoft.com/office/drawing/2014/main" id="{2A3F065A-99B8-B747-9945-7955ECC475F7}"/>
              </a:ext>
            </a:extLst>
          </p:cNvPr>
          <p:cNvSpPr/>
          <p:nvPr/>
        </p:nvSpPr>
        <p:spPr>
          <a:xfrm>
            <a:off x="1289493" y="4651613"/>
            <a:ext cx="1713053" cy="705024"/>
          </a:xfrm>
          <a:prstGeom prst="uturnArrow">
            <a:avLst/>
          </a:prstGeom>
          <a:solidFill>
            <a:srgbClr val="FF8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8D12">
                  <a:alpha val="0"/>
                </a:srgbClr>
              </a:solidFill>
            </a:endParaRPr>
          </a:p>
        </p:txBody>
      </p:sp>
      <p:sp>
        <p:nvSpPr>
          <p:cNvPr id="7" name="Bent Arrow 6">
            <a:extLst>
              <a:ext uri="{FF2B5EF4-FFF2-40B4-BE49-F238E27FC236}">
                <a16:creationId xmlns:a16="http://schemas.microsoft.com/office/drawing/2014/main" id="{5165F08C-8220-E649-A4B1-4EB6C97F64DC}"/>
              </a:ext>
            </a:extLst>
          </p:cNvPr>
          <p:cNvSpPr/>
          <p:nvPr/>
        </p:nvSpPr>
        <p:spPr>
          <a:xfrm>
            <a:off x="7541756" y="4755786"/>
            <a:ext cx="1017445" cy="774474"/>
          </a:xfrm>
          <a:prstGeom prst="bentArrow">
            <a:avLst/>
          </a:prstGeom>
          <a:solidFill>
            <a:srgbClr val="FF8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F88DFB8-C4A4-1B42-B08D-E2500DB5E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80460"/>
            <a:ext cx="2389707" cy="3233624"/>
          </a:xfrm>
          <a:prstGeom prst="rect">
            <a:avLst/>
          </a:prstGeom>
        </p:spPr>
      </p:pic>
      <p:sp>
        <p:nvSpPr>
          <p:cNvPr id="9" name="Rectangle 8">
            <a:extLst>
              <a:ext uri="{FF2B5EF4-FFF2-40B4-BE49-F238E27FC236}">
                <a16:creationId xmlns:a16="http://schemas.microsoft.com/office/drawing/2014/main" id="{E33A6054-6E37-5440-9EA6-9EFAC94C6075}"/>
              </a:ext>
            </a:extLst>
          </p:cNvPr>
          <p:cNvSpPr/>
          <p:nvPr/>
        </p:nvSpPr>
        <p:spPr>
          <a:xfrm>
            <a:off x="9009972" y="4170879"/>
            <a:ext cx="1194567" cy="211479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chemeClr val="bg2">
                    <a:lumMod val="20000"/>
                    <a:lumOff val="80000"/>
                  </a:schemeClr>
                </a:solidFill>
              </a:rPr>
              <a:t>English</a:t>
            </a:r>
          </a:p>
          <a:p>
            <a:pPr>
              <a:spcAft>
                <a:spcPts val="1200"/>
              </a:spcAft>
            </a:pPr>
            <a:r>
              <a:rPr lang="en-US" sz="1600" b="1" dirty="0">
                <a:solidFill>
                  <a:schemeClr val="bg2">
                    <a:lumMod val="20000"/>
                    <a:lumOff val="80000"/>
                  </a:schemeClr>
                </a:solidFill>
              </a:rPr>
              <a:t>Farsi</a:t>
            </a:r>
          </a:p>
          <a:p>
            <a:pPr>
              <a:spcAft>
                <a:spcPts val="1200"/>
              </a:spcAft>
            </a:pPr>
            <a:r>
              <a:rPr lang="en-US" sz="1600" b="1" dirty="0">
                <a:solidFill>
                  <a:schemeClr val="bg2">
                    <a:lumMod val="20000"/>
                    <a:lumOff val="80000"/>
                  </a:schemeClr>
                </a:solidFill>
              </a:rPr>
              <a:t>Italian</a:t>
            </a:r>
          </a:p>
          <a:p>
            <a:pPr>
              <a:spcAft>
                <a:spcPts val="1200"/>
              </a:spcAft>
            </a:pPr>
            <a:r>
              <a:rPr lang="en-US" sz="1600" b="1" dirty="0">
                <a:solidFill>
                  <a:schemeClr val="bg2">
                    <a:lumMod val="20000"/>
                    <a:lumOff val="80000"/>
                  </a:schemeClr>
                </a:solidFill>
              </a:rPr>
              <a:t>Portuguese</a:t>
            </a:r>
          </a:p>
          <a:p>
            <a:pPr>
              <a:spcAft>
                <a:spcPts val="1200"/>
              </a:spcAft>
            </a:pPr>
            <a:r>
              <a:rPr lang="en-US" sz="1600" b="1" dirty="0">
                <a:solidFill>
                  <a:schemeClr val="bg2">
                    <a:lumMod val="20000"/>
                    <a:lumOff val="80000"/>
                  </a:schemeClr>
                </a:solidFill>
              </a:rPr>
              <a:t>Spanish</a:t>
            </a:r>
          </a:p>
        </p:txBody>
      </p:sp>
    </p:spTree>
    <p:extLst>
      <p:ext uri="{BB962C8B-B14F-4D97-AF65-F5344CB8AC3E}">
        <p14:creationId xmlns:p14="http://schemas.microsoft.com/office/powerpoint/2010/main" val="3522921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448</Words>
  <Application>Microsoft Office PowerPoint</Application>
  <PresentationFormat>Widescreen</PresentationFormat>
  <Paragraphs>55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Travis Koplow</cp:lastModifiedBy>
  <cp:revision>6</cp:revision>
  <dcterms:created xsi:type="dcterms:W3CDTF">2021-11-29T17:32:39Z</dcterms:created>
  <dcterms:modified xsi:type="dcterms:W3CDTF">2021-12-03T17:27:12Z</dcterms:modified>
</cp:coreProperties>
</file>