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8" r:id="rId2"/>
    <p:sldId id="256" r:id="rId3"/>
    <p:sldId id="257" r:id="rId4"/>
    <p:sldId id="260" r:id="rId5"/>
    <p:sldId id="261" r:id="rId6"/>
    <p:sldId id="263" r:id="rId7"/>
    <p:sldId id="262" r:id="rId8"/>
    <p:sldId id="264" r:id="rId9"/>
    <p:sldId id="266" r:id="rId10"/>
    <p:sldId id="265" r:id="rId11"/>
    <p:sldId id="267" r:id="rId12"/>
    <p:sldId id="269" r:id="rId13"/>
    <p:sldId id="270" r:id="rId14"/>
    <p:sldId id="272" r:id="rId15"/>
    <p:sldId id="271"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0B901"/>
    <a:srgbClr val="0D8540"/>
    <a:srgbClr val="14FF0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373"/>
    <p:restoredTop sz="94694"/>
  </p:normalViewPr>
  <p:slideViewPr>
    <p:cSldViewPr snapToGrid="0">
      <p:cViewPr varScale="1">
        <p:scale>
          <a:sx n="95" d="100"/>
          <a:sy n="95" d="100"/>
        </p:scale>
        <p:origin x="15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20069-AF51-B5F5-1BB4-BF1AB047A383}"/>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285A9876-F4BC-4E77-9F93-192A7FDD2B6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4650639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descr="A green and white gradient&#10;&#10;Description automatically generated">
            <a:extLst>
              <a:ext uri="{FF2B5EF4-FFF2-40B4-BE49-F238E27FC236}">
                <a16:creationId xmlns:a16="http://schemas.microsoft.com/office/drawing/2014/main" id="{5FACDF13-D1D3-FE4E-6794-B29FCB8B27C1}"/>
              </a:ext>
            </a:extLst>
          </p:cNvPr>
          <p:cNvPicPr>
            <a:picLocks noChangeAspect="1"/>
          </p:cNvPicPr>
          <p:nvPr userDrawn="1"/>
        </p:nvPicPr>
        <p:blipFill>
          <a:blip r:embed="rId2"/>
          <a:stretch>
            <a:fillRect/>
          </a:stretch>
        </p:blipFill>
        <p:spPr>
          <a:xfrm>
            <a:off x="0" y="5019040"/>
            <a:ext cx="12192000" cy="1838960"/>
          </a:xfrm>
          <a:prstGeom prst="rect">
            <a:avLst/>
          </a:prstGeom>
        </p:spPr>
      </p:pic>
    </p:spTree>
    <p:extLst>
      <p:ext uri="{BB962C8B-B14F-4D97-AF65-F5344CB8AC3E}">
        <p14:creationId xmlns:p14="http://schemas.microsoft.com/office/powerpoint/2010/main" val="21494191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pic>
        <p:nvPicPr>
          <p:cNvPr id="3" name="Picture 2" descr="A green and white gradient&#10;&#10;Description automatically generated">
            <a:extLst>
              <a:ext uri="{FF2B5EF4-FFF2-40B4-BE49-F238E27FC236}">
                <a16:creationId xmlns:a16="http://schemas.microsoft.com/office/drawing/2014/main" id="{598593B2-1BF6-2B42-27E7-E46760FFA3AD}"/>
              </a:ext>
            </a:extLst>
          </p:cNvPr>
          <p:cNvPicPr>
            <a:picLocks noChangeAspect="1"/>
          </p:cNvPicPr>
          <p:nvPr userDrawn="1"/>
        </p:nvPicPr>
        <p:blipFill>
          <a:blip r:embed="rId2"/>
          <a:stretch>
            <a:fillRect/>
          </a:stretch>
        </p:blipFill>
        <p:spPr>
          <a:xfrm>
            <a:off x="0" y="5384800"/>
            <a:ext cx="12192000" cy="1473200"/>
          </a:xfrm>
          <a:prstGeom prst="rect">
            <a:avLst/>
          </a:prstGeom>
        </p:spPr>
      </p:pic>
    </p:spTree>
    <p:extLst>
      <p:ext uri="{BB962C8B-B14F-4D97-AF65-F5344CB8AC3E}">
        <p14:creationId xmlns:p14="http://schemas.microsoft.com/office/powerpoint/2010/main" val="40430469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5_Blank">
    <p:spTree>
      <p:nvGrpSpPr>
        <p:cNvPr id="1" name=""/>
        <p:cNvGrpSpPr/>
        <p:nvPr/>
      </p:nvGrpSpPr>
      <p:grpSpPr>
        <a:xfrm>
          <a:off x="0" y="0"/>
          <a:ext cx="0" cy="0"/>
          <a:chOff x="0" y="0"/>
          <a:chExt cx="0" cy="0"/>
        </a:xfrm>
      </p:grpSpPr>
      <p:pic>
        <p:nvPicPr>
          <p:cNvPr id="3" name="Picture 2" descr="A green and white gradient&#10;&#10;Description automatically generated">
            <a:extLst>
              <a:ext uri="{FF2B5EF4-FFF2-40B4-BE49-F238E27FC236}">
                <a16:creationId xmlns:a16="http://schemas.microsoft.com/office/drawing/2014/main" id="{598593B2-1BF6-2B42-27E7-E46760FFA3AD}"/>
              </a:ext>
            </a:extLst>
          </p:cNvPr>
          <p:cNvPicPr>
            <a:picLocks noChangeAspect="1"/>
          </p:cNvPicPr>
          <p:nvPr userDrawn="1"/>
        </p:nvPicPr>
        <p:blipFill>
          <a:blip r:embed="rId2"/>
          <a:stretch>
            <a:fillRect/>
          </a:stretch>
        </p:blipFill>
        <p:spPr>
          <a:xfrm>
            <a:off x="0" y="6197600"/>
            <a:ext cx="12192000" cy="660400"/>
          </a:xfrm>
          <a:prstGeom prst="rect">
            <a:avLst/>
          </a:prstGeom>
        </p:spPr>
      </p:pic>
    </p:spTree>
    <p:extLst>
      <p:ext uri="{BB962C8B-B14F-4D97-AF65-F5344CB8AC3E}">
        <p14:creationId xmlns:p14="http://schemas.microsoft.com/office/powerpoint/2010/main" val="24335436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6_Blank">
    <p:spTree>
      <p:nvGrpSpPr>
        <p:cNvPr id="1" name=""/>
        <p:cNvGrpSpPr/>
        <p:nvPr/>
      </p:nvGrpSpPr>
      <p:grpSpPr>
        <a:xfrm>
          <a:off x="0" y="0"/>
          <a:ext cx="0" cy="0"/>
          <a:chOff x="0" y="0"/>
          <a:chExt cx="0" cy="0"/>
        </a:xfrm>
      </p:grpSpPr>
      <p:pic>
        <p:nvPicPr>
          <p:cNvPr id="2" name="Picture 1" descr="A green and white gradient&#10;&#10;Description automatically generated">
            <a:extLst>
              <a:ext uri="{FF2B5EF4-FFF2-40B4-BE49-F238E27FC236}">
                <a16:creationId xmlns:a16="http://schemas.microsoft.com/office/drawing/2014/main" id="{E98A05C8-AE7C-CB0F-ECC0-4FD6574D0B1A}"/>
              </a:ext>
            </a:extLst>
          </p:cNvPr>
          <p:cNvPicPr>
            <a:picLocks noChangeAspect="1"/>
          </p:cNvPicPr>
          <p:nvPr userDrawn="1"/>
        </p:nvPicPr>
        <p:blipFill>
          <a:blip r:embed="rId2"/>
          <a:stretch>
            <a:fillRect/>
          </a:stretch>
        </p:blipFill>
        <p:spPr>
          <a:xfrm>
            <a:off x="0" y="6197600"/>
            <a:ext cx="12192000" cy="660400"/>
          </a:xfrm>
          <a:prstGeom prst="rect">
            <a:avLst/>
          </a:prstGeom>
        </p:spPr>
      </p:pic>
    </p:spTree>
    <p:extLst>
      <p:ext uri="{BB962C8B-B14F-4D97-AF65-F5344CB8AC3E}">
        <p14:creationId xmlns:p14="http://schemas.microsoft.com/office/powerpoint/2010/main" val="40265620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163906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F72CAE7-AD9C-5A88-AA7E-E85222BAD36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AB86C217-D3DA-F2EF-9D8C-B9B413BE36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90340559"/>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659" r:id="rId3"/>
    <p:sldLayoutId id="2147483660" r:id="rId4"/>
    <p:sldLayoutId id="2147483661" r:id="rId5"/>
    <p:sldLayoutId id="2147483658" r:id="rId6"/>
  </p:sldLayoutIdLst>
  <p:txStyles>
    <p:titleStyle>
      <a:lvl1pPr algn="l" defTabSz="914400" rtl="0" eaLnBrk="1" latinLnBrk="0" hangingPunct="1">
        <a:lnSpc>
          <a:spcPct val="90000"/>
        </a:lnSpc>
        <a:spcBef>
          <a:spcPct val="0"/>
        </a:spcBef>
        <a:buNone/>
        <a:defRPr sz="44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699737B-EA64-15A3-B34E-5B4B41404834}"/>
              </a:ext>
            </a:extLst>
          </p:cNvPr>
          <p:cNvSpPr txBox="1"/>
          <p:nvPr/>
        </p:nvSpPr>
        <p:spPr>
          <a:xfrm>
            <a:off x="1896866" y="5466703"/>
            <a:ext cx="7591734" cy="1200329"/>
          </a:xfrm>
          <a:prstGeom prst="rect">
            <a:avLst/>
          </a:prstGeom>
          <a:noFill/>
        </p:spPr>
        <p:txBody>
          <a:bodyPr wrap="square" rtlCol="0">
            <a:spAutoFit/>
          </a:bodyPr>
          <a:lstStyle/>
          <a:p>
            <a:r>
              <a:rPr lang="en-US" sz="2400" b="1" i="0" dirty="0">
                <a:solidFill>
                  <a:schemeClr val="bg1"/>
                </a:solidFill>
                <a:latin typeface="Times New Roman" panose="02020603050405020304" pitchFamily="18" charset="0"/>
                <a:cs typeface="Times New Roman" panose="02020603050405020304" pitchFamily="18" charset="0"/>
              </a:rPr>
              <a:t>A webinar </a:t>
            </a:r>
            <a:br>
              <a:rPr lang="en-US" sz="2400" b="1" i="0" dirty="0">
                <a:solidFill>
                  <a:schemeClr val="bg1"/>
                </a:solidFill>
                <a:latin typeface="Times New Roman" panose="02020603050405020304" pitchFamily="18" charset="0"/>
                <a:cs typeface="Times New Roman" panose="02020603050405020304" pitchFamily="18" charset="0"/>
              </a:rPr>
            </a:br>
            <a:r>
              <a:rPr lang="en-US" sz="2400" b="1" i="0" dirty="0">
                <a:solidFill>
                  <a:schemeClr val="bg1"/>
                </a:solidFill>
                <a:latin typeface="Times New Roman" panose="02020603050405020304" pitchFamily="18" charset="0"/>
                <a:cs typeface="Times New Roman" panose="02020603050405020304" pitchFamily="18" charset="0"/>
              </a:rPr>
              <a:t>brought to you by</a:t>
            </a:r>
            <a:br>
              <a:rPr lang="en-US" sz="2400" b="1" i="0" dirty="0">
                <a:solidFill>
                  <a:schemeClr val="bg1"/>
                </a:solidFill>
                <a:latin typeface="Times New Roman" panose="02020603050405020304" pitchFamily="18" charset="0"/>
                <a:cs typeface="Times New Roman" panose="02020603050405020304" pitchFamily="18" charset="0"/>
              </a:rPr>
            </a:br>
            <a:r>
              <a:rPr lang="en-US" sz="2400" b="1" i="0" dirty="0">
                <a:solidFill>
                  <a:schemeClr val="bg1"/>
                </a:solidFill>
                <a:latin typeface="Times New Roman" panose="02020603050405020304" pitchFamily="18" charset="0"/>
                <a:cs typeface="Times New Roman" panose="02020603050405020304" pitchFamily="18" charset="0"/>
              </a:rPr>
              <a:t>Narcotics Anonymous World Services, Inc.</a:t>
            </a:r>
          </a:p>
        </p:txBody>
      </p:sp>
      <p:pic>
        <p:nvPicPr>
          <p:cNvPr id="9" name="Picture 8">
            <a:extLst>
              <a:ext uri="{FF2B5EF4-FFF2-40B4-BE49-F238E27FC236}">
                <a16:creationId xmlns:a16="http://schemas.microsoft.com/office/drawing/2014/main" id="{05E30A6E-043B-950A-32A4-5BC33B870ECA}"/>
              </a:ext>
            </a:extLst>
          </p:cNvPr>
          <p:cNvPicPr>
            <a:picLocks noChangeAspect="1"/>
          </p:cNvPicPr>
          <p:nvPr/>
        </p:nvPicPr>
        <p:blipFill>
          <a:blip r:embed="rId2"/>
          <a:stretch>
            <a:fillRect/>
          </a:stretch>
        </p:blipFill>
        <p:spPr>
          <a:xfrm>
            <a:off x="8294915" y="115266"/>
            <a:ext cx="3462564" cy="3471420"/>
          </a:xfrm>
          <a:prstGeom prst="rect">
            <a:avLst/>
          </a:prstGeom>
        </p:spPr>
      </p:pic>
      <p:sp>
        <p:nvSpPr>
          <p:cNvPr id="3" name="TextBox 2">
            <a:extLst>
              <a:ext uri="{FF2B5EF4-FFF2-40B4-BE49-F238E27FC236}">
                <a16:creationId xmlns:a16="http://schemas.microsoft.com/office/drawing/2014/main" id="{CD914F0E-0951-0006-1691-5F13E4838756}"/>
              </a:ext>
            </a:extLst>
          </p:cNvPr>
          <p:cNvSpPr txBox="1"/>
          <p:nvPr/>
        </p:nvSpPr>
        <p:spPr>
          <a:xfrm>
            <a:off x="1083773" y="555171"/>
            <a:ext cx="5959283" cy="1446550"/>
          </a:xfrm>
          <a:prstGeom prst="rect">
            <a:avLst/>
          </a:prstGeom>
          <a:noFill/>
        </p:spPr>
        <p:txBody>
          <a:bodyPr wrap="square" rtlCol="0">
            <a:spAutoFit/>
          </a:bodyPr>
          <a:lstStyle/>
          <a:p>
            <a:r>
              <a:rPr lang="en-US" sz="4400" b="1" i="0" dirty="0">
                <a:cs typeface="Times New Roman" panose="02020603050405020304" pitchFamily="18" charset="0"/>
              </a:rPr>
              <a:t>Hear members share their experiences about </a:t>
            </a:r>
          </a:p>
        </p:txBody>
      </p:sp>
      <p:pic>
        <p:nvPicPr>
          <p:cNvPr id="4" name="Picture 3">
            <a:extLst>
              <a:ext uri="{FF2B5EF4-FFF2-40B4-BE49-F238E27FC236}">
                <a16:creationId xmlns:a16="http://schemas.microsoft.com/office/drawing/2014/main" id="{160F5775-A12B-4C7F-AE9A-5CBE53F7B9F4}"/>
              </a:ext>
            </a:extLst>
          </p:cNvPr>
          <p:cNvPicPr>
            <a:picLocks noChangeAspect="1"/>
          </p:cNvPicPr>
          <p:nvPr/>
        </p:nvPicPr>
        <p:blipFill>
          <a:blip r:embed="rId3"/>
          <a:stretch>
            <a:fillRect/>
          </a:stretch>
        </p:blipFill>
        <p:spPr>
          <a:xfrm>
            <a:off x="346522" y="5213391"/>
            <a:ext cx="1474504" cy="1474504"/>
          </a:xfrm>
          <a:prstGeom prst="rect">
            <a:avLst/>
          </a:prstGeom>
        </p:spPr>
      </p:pic>
      <p:pic>
        <p:nvPicPr>
          <p:cNvPr id="5" name="Picture 4">
            <a:extLst>
              <a:ext uri="{FF2B5EF4-FFF2-40B4-BE49-F238E27FC236}">
                <a16:creationId xmlns:a16="http://schemas.microsoft.com/office/drawing/2014/main" id="{5231EE0F-F0B1-585A-0DEF-FE9FE5E12A43}"/>
              </a:ext>
            </a:extLst>
          </p:cNvPr>
          <p:cNvPicPr>
            <a:picLocks noChangeAspect="1"/>
          </p:cNvPicPr>
          <p:nvPr/>
        </p:nvPicPr>
        <p:blipFill>
          <a:blip r:embed="rId4"/>
          <a:stretch>
            <a:fillRect/>
          </a:stretch>
        </p:blipFill>
        <p:spPr>
          <a:xfrm>
            <a:off x="164514" y="1587613"/>
            <a:ext cx="9447572" cy="3102187"/>
          </a:xfrm>
          <a:prstGeom prst="rect">
            <a:avLst/>
          </a:prstGeom>
        </p:spPr>
      </p:pic>
      <p:sp>
        <p:nvSpPr>
          <p:cNvPr id="6" name="TextBox 5">
            <a:extLst>
              <a:ext uri="{FF2B5EF4-FFF2-40B4-BE49-F238E27FC236}">
                <a16:creationId xmlns:a16="http://schemas.microsoft.com/office/drawing/2014/main" id="{461A01CE-6B82-02A5-E471-BCD0F3EF13C8}"/>
              </a:ext>
            </a:extLst>
          </p:cNvPr>
          <p:cNvSpPr txBox="1"/>
          <p:nvPr/>
        </p:nvSpPr>
        <p:spPr>
          <a:xfrm>
            <a:off x="5034373" y="3614050"/>
            <a:ext cx="5586486" cy="1446550"/>
          </a:xfrm>
          <a:prstGeom prst="rect">
            <a:avLst/>
          </a:prstGeom>
          <a:noFill/>
        </p:spPr>
        <p:txBody>
          <a:bodyPr wrap="square" rtlCol="0">
            <a:spAutoFit/>
          </a:bodyPr>
          <a:lstStyle/>
          <a:p>
            <a:r>
              <a:rPr lang="en-US" sz="4400" b="1" i="0" dirty="0">
                <a:cs typeface="Times New Roman" panose="02020603050405020304" pitchFamily="18" charset="0"/>
              </a:rPr>
              <a:t>and celebrate Sponsorship Day!</a:t>
            </a:r>
          </a:p>
        </p:txBody>
      </p:sp>
    </p:spTree>
    <p:extLst>
      <p:ext uri="{BB962C8B-B14F-4D97-AF65-F5344CB8AC3E}">
        <p14:creationId xmlns:p14="http://schemas.microsoft.com/office/powerpoint/2010/main" val="22490229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D8540"/>
        </a:solid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7E7773BC-E3DB-229A-1351-72FBDAFD3A91}"/>
              </a:ext>
            </a:extLst>
          </p:cNvPr>
          <p:cNvSpPr/>
          <p:nvPr/>
        </p:nvSpPr>
        <p:spPr>
          <a:xfrm>
            <a:off x="357811" y="1249432"/>
            <a:ext cx="4346712" cy="4346712"/>
          </a:xfrm>
          <a:prstGeom prst="ellipse">
            <a:avLst/>
          </a:prstGeom>
          <a:solidFill>
            <a:schemeClr val="bg1"/>
          </a:solidFill>
          <a:ln>
            <a:noFill/>
          </a:ln>
          <a:effectLst>
            <a:outerShdw blurRad="279711" dist="38100" dir="2700000" sx="102943" sy="102943" algn="tl" rotWithShape="0">
              <a:prstClr val="black">
                <a:alpha val="49259"/>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qr code with a heart on it&#10;&#10;Description automatically generated">
            <a:extLst>
              <a:ext uri="{FF2B5EF4-FFF2-40B4-BE49-F238E27FC236}">
                <a16:creationId xmlns:a16="http://schemas.microsoft.com/office/drawing/2014/main" id="{2EB65F6D-A002-E289-5D93-2DC169DC3B6B}"/>
              </a:ext>
            </a:extLst>
          </p:cNvPr>
          <p:cNvPicPr>
            <a:picLocks noChangeAspect="1"/>
          </p:cNvPicPr>
          <p:nvPr/>
        </p:nvPicPr>
        <p:blipFill>
          <a:blip r:embed="rId2"/>
          <a:stretch>
            <a:fillRect/>
          </a:stretch>
        </p:blipFill>
        <p:spPr>
          <a:xfrm>
            <a:off x="9621077" y="4256846"/>
            <a:ext cx="2358887" cy="2358887"/>
          </a:xfrm>
          <a:prstGeom prst="rect">
            <a:avLst/>
          </a:prstGeom>
        </p:spPr>
      </p:pic>
      <p:pic>
        <p:nvPicPr>
          <p:cNvPr id="9" name="Picture 8" descr="A logo of a planet earth&#10;&#10;Description automatically generated">
            <a:extLst>
              <a:ext uri="{FF2B5EF4-FFF2-40B4-BE49-F238E27FC236}">
                <a16:creationId xmlns:a16="http://schemas.microsoft.com/office/drawing/2014/main" id="{2758D48E-D580-85D2-3E9C-A8D990851B8A}"/>
              </a:ext>
            </a:extLst>
          </p:cNvPr>
          <p:cNvPicPr>
            <a:picLocks noChangeAspect="1"/>
          </p:cNvPicPr>
          <p:nvPr/>
        </p:nvPicPr>
        <p:blipFill>
          <a:blip r:embed="rId3"/>
          <a:stretch>
            <a:fillRect/>
          </a:stretch>
        </p:blipFill>
        <p:spPr>
          <a:xfrm>
            <a:off x="450575" y="1395206"/>
            <a:ext cx="4146206" cy="4014580"/>
          </a:xfrm>
          <a:prstGeom prst="rect">
            <a:avLst/>
          </a:prstGeom>
        </p:spPr>
      </p:pic>
      <p:sp>
        <p:nvSpPr>
          <p:cNvPr id="10" name="TextBox 9">
            <a:extLst>
              <a:ext uri="{FF2B5EF4-FFF2-40B4-BE49-F238E27FC236}">
                <a16:creationId xmlns:a16="http://schemas.microsoft.com/office/drawing/2014/main" id="{707A8276-5B1E-4432-0863-9A1153447D5A}"/>
              </a:ext>
            </a:extLst>
          </p:cNvPr>
          <p:cNvSpPr txBox="1"/>
          <p:nvPr/>
        </p:nvSpPr>
        <p:spPr>
          <a:xfrm>
            <a:off x="5234609" y="327250"/>
            <a:ext cx="6361043" cy="5832366"/>
          </a:xfrm>
          <a:prstGeom prst="rect">
            <a:avLst/>
          </a:prstGeom>
          <a:noFill/>
        </p:spPr>
        <p:txBody>
          <a:bodyPr wrap="square" rtlCol="0">
            <a:spAutoFit/>
          </a:bodyPr>
          <a:lstStyle/>
          <a:p>
            <a:r>
              <a:rPr lang="en-US" sz="6500" b="1" dirty="0">
                <a:solidFill>
                  <a:schemeClr val="bg1"/>
                </a:solidFill>
                <a:effectLst/>
                <a:ea typeface="Calibri" panose="020F0502020204030204" pitchFamily="34" charset="0"/>
                <a:cs typeface="Times New Roman" panose="02020603050405020304" pitchFamily="18" charset="0"/>
              </a:rPr>
              <a:t>www.na.org/give</a:t>
            </a:r>
          </a:p>
          <a:p>
            <a:r>
              <a:rPr lang="en-US" sz="4400" dirty="0">
                <a:solidFill>
                  <a:schemeClr val="bg1"/>
                </a:solidFill>
                <a:effectLst/>
                <a:ea typeface="Calibri" panose="020F0502020204030204" pitchFamily="34" charset="0"/>
                <a:cs typeface="Times New Roman" panose="02020603050405020304" pitchFamily="18" charset="0"/>
              </a:rPr>
              <a:t>Recurring contributions are the most sustainable form of income for World Services. </a:t>
            </a:r>
          </a:p>
          <a:p>
            <a:r>
              <a:rPr lang="en-US" sz="4400" i="1" dirty="0">
                <a:solidFill>
                  <a:schemeClr val="bg1"/>
                </a:solidFill>
                <a:effectLst/>
                <a:ea typeface="Calibri" panose="020F0502020204030204" pitchFamily="34" charset="0"/>
                <a:cs typeface="Times New Roman" panose="02020603050405020304" pitchFamily="18" charset="0"/>
              </a:rPr>
              <a:t>Thank you for </a:t>
            </a:r>
          </a:p>
          <a:p>
            <a:r>
              <a:rPr lang="en-US" sz="4400" i="1" dirty="0">
                <a:solidFill>
                  <a:schemeClr val="bg1"/>
                </a:solidFill>
                <a:effectLst/>
                <a:ea typeface="Calibri" panose="020F0502020204030204" pitchFamily="34" charset="0"/>
                <a:cs typeface="Times New Roman" panose="02020603050405020304" pitchFamily="18" charset="0"/>
              </a:rPr>
              <a:t>considering this.</a:t>
            </a:r>
          </a:p>
          <a:p>
            <a:endParaRPr lang="en-US" sz="4400" dirty="0">
              <a:solidFill>
                <a:schemeClr val="bg1"/>
              </a:solidFill>
            </a:endParaRPr>
          </a:p>
        </p:txBody>
      </p:sp>
    </p:spTree>
    <p:extLst>
      <p:ext uri="{BB962C8B-B14F-4D97-AF65-F5344CB8AC3E}">
        <p14:creationId xmlns:p14="http://schemas.microsoft.com/office/powerpoint/2010/main" val="6010855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2602D71-5C49-9B75-A16D-BA0F53D4EB43}"/>
              </a:ext>
            </a:extLst>
          </p:cNvPr>
          <p:cNvSpPr txBox="1"/>
          <p:nvPr/>
        </p:nvSpPr>
        <p:spPr>
          <a:xfrm>
            <a:off x="326571" y="139741"/>
            <a:ext cx="11865429" cy="3990836"/>
          </a:xfrm>
          <a:prstGeom prst="rect">
            <a:avLst/>
          </a:prstGeom>
          <a:noFill/>
        </p:spPr>
        <p:txBody>
          <a:bodyPr wrap="square" rtlCol="0">
            <a:spAutoFit/>
          </a:bodyPr>
          <a:lstStyle/>
          <a:p>
            <a:pPr algn="ctr"/>
            <a:r>
              <a:rPr lang="en-US" sz="6400" b="1" u="sng" dirty="0">
                <a:solidFill>
                  <a:srgbClr val="0D8540"/>
                </a:solidFill>
                <a:cs typeface="Arial Narrow" panose="020B0604020202020204" pitchFamily="34" charset="0"/>
              </a:rPr>
              <a:t>PLEASE</a:t>
            </a:r>
            <a:r>
              <a:rPr lang="en-US" sz="6400" b="1" dirty="0">
                <a:solidFill>
                  <a:srgbClr val="0D8540"/>
                </a:solidFill>
                <a:cs typeface="Arial Narrow" panose="020B0604020202020204" pitchFamily="34" charset="0"/>
              </a:rPr>
              <a:t>  SELECT  A  LANGUAGE</a:t>
            </a:r>
          </a:p>
          <a:p>
            <a:pPr>
              <a:spcBef>
                <a:spcPts val="1600"/>
              </a:spcBef>
            </a:pPr>
            <a:r>
              <a:rPr lang="en-US" sz="4800" b="1" spc="-100" dirty="0">
                <a:cs typeface="Arial Narrow" panose="020B0604020202020204" pitchFamily="34" charset="0"/>
              </a:rPr>
              <a:t>English speakers, please select </a:t>
            </a:r>
            <a:r>
              <a:rPr lang="en-US" sz="4800" b="1" spc="-100" dirty="0">
                <a:solidFill>
                  <a:srgbClr val="10B901"/>
                </a:solidFill>
                <a:cs typeface="Arial Narrow" panose="020B0604020202020204" pitchFamily="34" charset="0"/>
              </a:rPr>
              <a:t>English</a:t>
            </a:r>
            <a:r>
              <a:rPr lang="en-US" sz="4800" b="1" spc="-100" dirty="0">
                <a:cs typeface="Arial Narrow" panose="020B0604020202020204" pitchFamily="34" charset="0"/>
              </a:rPr>
              <a:t>.</a:t>
            </a:r>
          </a:p>
          <a:p>
            <a:pPr>
              <a:spcBef>
                <a:spcPts val="4000"/>
              </a:spcBef>
            </a:pPr>
            <a:r>
              <a:rPr lang="en-US" sz="4400" b="1" spc="-100" dirty="0">
                <a:cs typeface="Arial Narrow" panose="020B0604020202020204" pitchFamily="34" charset="0"/>
              </a:rPr>
              <a:t>Everyone else select one of the translation channels</a:t>
            </a:r>
            <a:r>
              <a:rPr lang="en-US" sz="4400" b="1" dirty="0">
                <a:cs typeface="Arial Narrow" panose="020B0604020202020204" pitchFamily="34" charset="0"/>
              </a:rPr>
              <a:t>:</a:t>
            </a:r>
          </a:p>
          <a:p>
            <a:pPr>
              <a:spcBef>
                <a:spcPts val="800"/>
              </a:spcBef>
            </a:pPr>
            <a:r>
              <a:rPr lang="en-US" sz="4400" b="1" dirty="0">
                <a:ln w="0">
                  <a:noFill/>
                </a:ln>
                <a:solidFill>
                  <a:srgbClr val="10B901"/>
                </a:solidFill>
                <a:cs typeface="Arial Narrow" panose="020B0604020202020204" pitchFamily="34" charset="0"/>
              </a:rPr>
              <a:t>Farsi    Italian   Portuguese    Spanish    Ukrainian    </a:t>
            </a:r>
          </a:p>
        </p:txBody>
      </p:sp>
      <p:pic>
        <p:nvPicPr>
          <p:cNvPr id="3" name="Picture 2">
            <a:extLst>
              <a:ext uri="{FF2B5EF4-FFF2-40B4-BE49-F238E27FC236}">
                <a16:creationId xmlns:a16="http://schemas.microsoft.com/office/drawing/2014/main" id="{DF7D6818-C2A6-42F5-D296-C4AC39F2A345}"/>
              </a:ext>
            </a:extLst>
          </p:cNvPr>
          <p:cNvPicPr>
            <a:picLocks noChangeAspect="1"/>
          </p:cNvPicPr>
          <p:nvPr/>
        </p:nvPicPr>
        <p:blipFill>
          <a:blip r:embed="rId2"/>
          <a:stretch>
            <a:fillRect/>
          </a:stretch>
        </p:blipFill>
        <p:spPr>
          <a:xfrm>
            <a:off x="3226926" y="5202835"/>
            <a:ext cx="2389707" cy="1515424"/>
          </a:xfrm>
          <a:prstGeom prst="rect">
            <a:avLst/>
          </a:prstGeom>
          <a:ln w="12700">
            <a:noFill/>
          </a:ln>
          <a:effectLst>
            <a:outerShdw blurRad="50800" dist="38100" dir="2700000" algn="tl" rotWithShape="0">
              <a:prstClr val="black">
                <a:alpha val="40000"/>
              </a:prstClr>
            </a:outerShdw>
          </a:effectLst>
        </p:spPr>
      </p:pic>
      <p:pic>
        <p:nvPicPr>
          <p:cNvPr id="4" name="Picture 3">
            <a:extLst>
              <a:ext uri="{FF2B5EF4-FFF2-40B4-BE49-F238E27FC236}">
                <a16:creationId xmlns:a16="http://schemas.microsoft.com/office/drawing/2014/main" id="{2BC66C3A-5A8D-2374-B11C-95F633BA9C5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197055" y="4206684"/>
            <a:ext cx="2197910" cy="2754831"/>
          </a:xfrm>
          <a:prstGeom prst="rect">
            <a:avLst/>
          </a:prstGeom>
          <a:effectLst>
            <a:outerShdw blurRad="50800" dist="38100" dir="2700000" algn="tl" rotWithShape="0">
              <a:prstClr val="black">
                <a:alpha val="40000"/>
              </a:prstClr>
            </a:outerShdw>
          </a:effectLst>
        </p:spPr>
      </p:pic>
      <p:sp>
        <p:nvSpPr>
          <p:cNvPr id="5" name="Rectangle 4">
            <a:extLst>
              <a:ext uri="{FF2B5EF4-FFF2-40B4-BE49-F238E27FC236}">
                <a16:creationId xmlns:a16="http://schemas.microsoft.com/office/drawing/2014/main" id="{17CFD694-1487-CAE6-16C5-536B295CADE2}"/>
              </a:ext>
            </a:extLst>
          </p:cNvPr>
          <p:cNvSpPr/>
          <p:nvPr/>
        </p:nvSpPr>
        <p:spPr>
          <a:xfrm>
            <a:off x="9359138" y="4350430"/>
            <a:ext cx="1267107" cy="2104327"/>
          </a:xfrm>
          <a:prstGeom prst="rect">
            <a:avLst/>
          </a:prstGeom>
          <a:solidFill>
            <a:srgbClr val="201C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en-US" sz="1600" b="1" dirty="0">
                <a:solidFill>
                  <a:schemeClr val="bg2">
                    <a:lumMod val="20000"/>
                    <a:lumOff val="80000"/>
                  </a:schemeClr>
                </a:solidFill>
                <a:sym typeface="Wingdings" panose="05000000000000000000" pitchFamily="2" charset="2"/>
              </a:rPr>
              <a:t> Off</a:t>
            </a:r>
            <a:endParaRPr lang="en-US" sz="1600" b="1" dirty="0">
              <a:solidFill>
                <a:schemeClr val="bg2">
                  <a:lumMod val="20000"/>
                  <a:lumOff val="80000"/>
                </a:schemeClr>
              </a:solidFill>
            </a:endParaRPr>
          </a:p>
          <a:p>
            <a:pPr>
              <a:spcAft>
                <a:spcPts val="600"/>
              </a:spcAft>
            </a:pPr>
            <a:r>
              <a:rPr lang="en-US" sz="1600" b="1" dirty="0">
                <a:solidFill>
                  <a:schemeClr val="bg2">
                    <a:lumMod val="20000"/>
                    <a:lumOff val="80000"/>
                  </a:schemeClr>
                </a:solidFill>
              </a:rPr>
              <a:t>English</a:t>
            </a:r>
          </a:p>
          <a:p>
            <a:pPr>
              <a:spcAft>
                <a:spcPts val="600"/>
              </a:spcAft>
            </a:pPr>
            <a:r>
              <a:rPr lang="en-US" sz="1600" b="1" dirty="0">
                <a:solidFill>
                  <a:schemeClr val="bg2">
                    <a:lumMod val="20000"/>
                    <a:lumOff val="80000"/>
                  </a:schemeClr>
                </a:solidFill>
              </a:rPr>
              <a:t>Farsi</a:t>
            </a:r>
          </a:p>
          <a:p>
            <a:pPr>
              <a:spcAft>
                <a:spcPts val="600"/>
              </a:spcAft>
            </a:pPr>
            <a:r>
              <a:rPr lang="en-US" sz="1600" b="1" dirty="0">
                <a:solidFill>
                  <a:schemeClr val="bg2">
                    <a:lumMod val="20000"/>
                    <a:lumOff val="80000"/>
                  </a:schemeClr>
                </a:solidFill>
              </a:rPr>
              <a:t>Italian</a:t>
            </a:r>
          </a:p>
          <a:p>
            <a:pPr>
              <a:spcAft>
                <a:spcPts val="600"/>
              </a:spcAft>
            </a:pPr>
            <a:r>
              <a:rPr lang="en-US" sz="1600" b="1" dirty="0">
                <a:solidFill>
                  <a:schemeClr val="bg2">
                    <a:lumMod val="20000"/>
                    <a:lumOff val="80000"/>
                  </a:schemeClr>
                </a:solidFill>
              </a:rPr>
              <a:t>Portuguese</a:t>
            </a:r>
          </a:p>
          <a:p>
            <a:pPr>
              <a:spcAft>
                <a:spcPts val="600"/>
              </a:spcAft>
            </a:pPr>
            <a:r>
              <a:rPr lang="en-US" sz="1600" b="1" dirty="0">
                <a:solidFill>
                  <a:schemeClr val="bg2">
                    <a:lumMod val="20000"/>
                    <a:lumOff val="80000"/>
                  </a:schemeClr>
                </a:solidFill>
              </a:rPr>
              <a:t>Spanish</a:t>
            </a:r>
          </a:p>
          <a:p>
            <a:pPr>
              <a:spcAft>
                <a:spcPts val="600"/>
              </a:spcAft>
            </a:pPr>
            <a:r>
              <a:rPr lang="en-US" sz="1600" b="1" dirty="0">
                <a:solidFill>
                  <a:schemeClr val="bg2">
                    <a:lumMod val="20000"/>
                    <a:lumOff val="80000"/>
                  </a:schemeClr>
                </a:solidFill>
              </a:rPr>
              <a:t>Ukrainian</a:t>
            </a:r>
          </a:p>
        </p:txBody>
      </p:sp>
      <p:sp>
        <p:nvSpPr>
          <p:cNvPr id="6" name="TextBox 5">
            <a:extLst>
              <a:ext uri="{FF2B5EF4-FFF2-40B4-BE49-F238E27FC236}">
                <a16:creationId xmlns:a16="http://schemas.microsoft.com/office/drawing/2014/main" id="{673E8AB2-6A4D-D8F1-A49E-4E4D067008EC}"/>
              </a:ext>
            </a:extLst>
          </p:cNvPr>
          <p:cNvSpPr txBox="1"/>
          <p:nvPr/>
        </p:nvSpPr>
        <p:spPr>
          <a:xfrm>
            <a:off x="584303" y="4723115"/>
            <a:ext cx="2561582" cy="1569660"/>
          </a:xfrm>
          <a:prstGeom prst="rect">
            <a:avLst/>
          </a:prstGeom>
          <a:noFill/>
        </p:spPr>
        <p:txBody>
          <a:bodyPr wrap="square" rtlCol="0">
            <a:spAutoFit/>
          </a:bodyPr>
          <a:lstStyle/>
          <a:p>
            <a:pPr marL="565150" indent="-565150">
              <a:buClr>
                <a:srgbClr val="0D8540"/>
              </a:buClr>
              <a:buSzPct val="200000"/>
              <a:buFont typeface="Wingdings 2" panose="05020102010507070707" pitchFamily="18" charset="2"/>
              <a:buChar char=""/>
            </a:pPr>
            <a:r>
              <a:rPr lang="en-US" sz="2400" b="1" dirty="0">
                <a:solidFill>
                  <a:srgbClr val="0D8540"/>
                </a:solidFill>
                <a:cs typeface="Arial" panose="020B0604020202020204" pitchFamily="34" charset="0"/>
              </a:rPr>
              <a:t>Click on this icon at the bottom of your screen</a:t>
            </a:r>
          </a:p>
        </p:txBody>
      </p:sp>
      <p:sp>
        <p:nvSpPr>
          <p:cNvPr id="7" name="TextBox 6">
            <a:extLst>
              <a:ext uri="{FF2B5EF4-FFF2-40B4-BE49-F238E27FC236}">
                <a16:creationId xmlns:a16="http://schemas.microsoft.com/office/drawing/2014/main" id="{0C4D83B1-940C-D0B5-C6F3-DFE36C9DBDC0}"/>
              </a:ext>
            </a:extLst>
          </p:cNvPr>
          <p:cNvSpPr txBox="1"/>
          <p:nvPr/>
        </p:nvSpPr>
        <p:spPr>
          <a:xfrm>
            <a:off x="6918104" y="4868724"/>
            <a:ext cx="2197910" cy="830997"/>
          </a:xfrm>
          <a:prstGeom prst="rect">
            <a:avLst/>
          </a:prstGeom>
          <a:noFill/>
        </p:spPr>
        <p:txBody>
          <a:bodyPr wrap="square" rtlCol="0">
            <a:spAutoFit/>
          </a:bodyPr>
          <a:lstStyle/>
          <a:p>
            <a:pPr marL="631825" indent="-631825">
              <a:buClr>
                <a:srgbClr val="0D8540"/>
              </a:buClr>
              <a:buSzPct val="200000"/>
              <a:buFont typeface="Wingdings" panose="05000000000000000000" pitchFamily="2" charset="2"/>
              <a:buChar char=""/>
            </a:pPr>
            <a:r>
              <a:rPr lang="en-US" sz="2400" b="1" dirty="0">
                <a:solidFill>
                  <a:srgbClr val="0D8540"/>
                </a:solidFill>
                <a:cs typeface="Arial" panose="020B0604020202020204" pitchFamily="34" charset="0"/>
              </a:rPr>
              <a:t>Choose a language</a:t>
            </a:r>
          </a:p>
        </p:txBody>
      </p:sp>
      <p:cxnSp>
        <p:nvCxnSpPr>
          <p:cNvPr id="8" name="Straight Connector 7">
            <a:extLst>
              <a:ext uri="{FF2B5EF4-FFF2-40B4-BE49-F238E27FC236}">
                <a16:creationId xmlns:a16="http://schemas.microsoft.com/office/drawing/2014/main" id="{DE00A830-AA6B-BACD-C0DA-569BD44F6373}"/>
              </a:ext>
            </a:extLst>
          </p:cNvPr>
          <p:cNvCxnSpPr>
            <a:cxnSpLocks/>
          </p:cNvCxnSpPr>
          <p:nvPr/>
        </p:nvCxnSpPr>
        <p:spPr>
          <a:xfrm>
            <a:off x="420355" y="2123337"/>
            <a:ext cx="1669702" cy="0"/>
          </a:xfrm>
          <a:prstGeom prst="line">
            <a:avLst/>
          </a:prstGeom>
          <a:ln w="66675">
            <a:solidFill>
              <a:srgbClr val="10B901"/>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6190035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F7E61EE-7BB0-FF86-94B7-51412EBB2787}"/>
              </a:ext>
            </a:extLst>
          </p:cNvPr>
          <p:cNvSpPr txBox="1"/>
          <p:nvPr/>
        </p:nvSpPr>
        <p:spPr>
          <a:xfrm>
            <a:off x="687433" y="422366"/>
            <a:ext cx="11268710" cy="4691862"/>
          </a:xfrm>
          <a:prstGeom prst="rect">
            <a:avLst/>
          </a:prstGeom>
          <a:noFill/>
        </p:spPr>
        <p:txBody>
          <a:bodyPr wrap="square" rtlCol="0">
            <a:spAutoFit/>
          </a:bodyPr>
          <a:lstStyle/>
          <a:p>
            <a:r>
              <a:rPr lang="en-US" sz="6400" b="1" dirty="0">
                <a:solidFill>
                  <a:srgbClr val="0D8540"/>
                </a:solidFill>
                <a:cs typeface="Times New Roman" panose="02020603050405020304" pitchFamily="18" charset="0"/>
              </a:rPr>
              <a:t>          Sponsorship in     </a:t>
            </a:r>
            <a:endParaRPr lang="en-US" sz="3200" b="1" i="1" dirty="0">
              <a:solidFill>
                <a:srgbClr val="0D8540"/>
              </a:solidFill>
              <a:cs typeface="Times New Roman" panose="02020603050405020304" pitchFamily="18" charset="0"/>
            </a:endParaRPr>
          </a:p>
          <a:p>
            <a:pPr>
              <a:lnSpc>
                <a:spcPts val="3680"/>
              </a:lnSpc>
              <a:spcBef>
                <a:spcPts val="1200"/>
              </a:spcBef>
              <a:buClr>
                <a:srgbClr val="8803B0"/>
              </a:buClr>
            </a:pPr>
            <a:endParaRPr lang="en-US" sz="3600" b="1" dirty="0">
              <a:solidFill>
                <a:srgbClr val="0070C0"/>
              </a:solidFill>
              <a:cs typeface="Times New Roman" panose="02020603050405020304" pitchFamily="18" charset="0"/>
            </a:endParaRPr>
          </a:p>
          <a:p>
            <a:pPr>
              <a:lnSpc>
                <a:spcPts val="4280"/>
              </a:lnSpc>
              <a:spcBef>
                <a:spcPts val="2400"/>
              </a:spcBef>
              <a:buClr>
                <a:srgbClr val="8803B0"/>
              </a:buClr>
            </a:pPr>
            <a:r>
              <a:rPr lang="en-US" sz="4400" dirty="0">
                <a:cs typeface="Times New Roman" panose="02020603050405020304" pitchFamily="18" charset="0"/>
              </a:rPr>
              <a:t>Six members to share their experience of </a:t>
            </a:r>
            <a:br>
              <a:rPr lang="en-US" sz="4400" dirty="0">
                <a:cs typeface="Times New Roman" panose="02020603050405020304" pitchFamily="18" charset="0"/>
              </a:rPr>
            </a:br>
            <a:r>
              <a:rPr lang="en-US" sz="4400" dirty="0">
                <a:cs typeface="Times New Roman" panose="02020603050405020304" pitchFamily="18" charset="0"/>
              </a:rPr>
              <a:t>sponsorship in NA with us.</a:t>
            </a:r>
          </a:p>
          <a:p>
            <a:pPr>
              <a:lnSpc>
                <a:spcPts val="4280"/>
              </a:lnSpc>
              <a:spcBef>
                <a:spcPts val="3600"/>
              </a:spcBef>
              <a:buClr>
                <a:srgbClr val="8803B0"/>
              </a:buClr>
            </a:pPr>
            <a:r>
              <a:rPr lang="en-US" sz="4400" dirty="0">
                <a:cs typeface="Times New Roman" panose="02020603050405020304" pitchFamily="18" charset="0"/>
              </a:rPr>
              <a:t>Audio recording from meeting will be posted on </a:t>
            </a:r>
            <a:r>
              <a:rPr lang="en-US" sz="4400" u="sng" dirty="0" err="1">
                <a:solidFill>
                  <a:srgbClr val="0070C0"/>
                </a:solidFill>
                <a:cs typeface="Times New Roman" panose="02020603050405020304" pitchFamily="18" charset="0"/>
              </a:rPr>
              <a:t>www.na.org</a:t>
            </a:r>
            <a:r>
              <a:rPr lang="en-US" sz="4400" u="sng" dirty="0">
                <a:solidFill>
                  <a:srgbClr val="0070C0"/>
                </a:solidFill>
                <a:cs typeface="Times New Roman" panose="02020603050405020304" pitchFamily="18" charset="0"/>
              </a:rPr>
              <a:t>/</a:t>
            </a:r>
            <a:r>
              <a:rPr lang="en-US" sz="4400" u="sng" dirty="0" err="1">
                <a:solidFill>
                  <a:srgbClr val="0070C0"/>
                </a:solidFill>
                <a:cs typeface="Times New Roman" panose="02020603050405020304" pitchFamily="18" charset="0"/>
              </a:rPr>
              <a:t>webarchive</a:t>
            </a:r>
            <a:endParaRPr lang="en-US" sz="4400" u="sng" dirty="0">
              <a:solidFill>
                <a:srgbClr val="0070C0"/>
              </a:solidFill>
              <a:cs typeface="Times New Roman" panose="02020603050405020304" pitchFamily="18" charset="0"/>
            </a:endParaRPr>
          </a:p>
        </p:txBody>
      </p:sp>
      <p:pic>
        <p:nvPicPr>
          <p:cNvPr id="5" name="Picture 4" descr="A green circle with white letters&#10;&#10;Description automatically generated">
            <a:extLst>
              <a:ext uri="{FF2B5EF4-FFF2-40B4-BE49-F238E27FC236}">
                <a16:creationId xmlns:a16="http://schemas.microsoft.com/office/drawing/2014/main" id="{5B584F03-5719-BF2B-6E89-D4E40BB51896}"/>
              </a:ext>
            </a:extLst>
          </p:cNvPr>
          <p:cNvPicPr>
            <a:picLocks noChangeAspect="1"/>
          </p:cNvPicPr>
          <p:nvPr/>
        </p:nvPicPr>
        <p:blipFill>
          <a:blip r:embed="rId2"/>
          <a:stretch>
            <a:fillRect/>
          </a:stretch>
        </p:blipFill>
        <p:spPr>
          <a:xfrm>
            <a:off x="7942943" y="111578"/>
            <a:ext cx="2159000" cy="2149186"/>
          </a:xfrm>
          <a:prstGeom prst="rect">
            <a:avLst/>
          </a:prstGeom>
        </p:spPr>
      </p:pic>
    </p:spTree>
    <p:extLst>
      <p:ext uri="{BB962C8B-B14F-4D97-AF65-F5344CB8AC3E}">
        <p14:creationId xmlns:p14="http://schemas.microsoft.com/office/powerpoint/2010/main" val="2191903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6E4BA4F-7596-7C62-3DF9-029E8010C5C4}"/>
              </a:ext>
            </a:extLst>
          </p:cNvPr>
          <p:cNvSpPr txBox="1"/>
          <p:nvPr/>
        </p:nvSpPr>
        <p:spPr>
          <a:xfrm>
            <a:off x="2169308" y="154491"/>
            <a:ext cx="9291320" cy="5985806"/>
          </a:xfrm>
          <a:prstGeom prst="rect">
            <a:avLst/>
          </a:prstGeom>
          <a:noFill/>
        </p:spPr>
        <p:txBody>
          <a:bodyPr wrap="square" rtlCol="0">
            <a:spAutoFit/>
          </a:bodyPr>
          <a:lstStyle/>
          <a:p>
            <a:pPr>
              <a:spcAft>
                <a:spcPts val="1200"/>
              </a:spcAft>
            </a:pPr>
            <a:r>
              <a:rPr lang="en-US" sz="6600" b="1" dirty="0">
                <a:solidFill>
                  <a:srgbClr val="10B901"/>
                </a:solidFill>
                <a:cs typeface="Times New Roman" panose="02020603050405020304" pitchFamily="18" charset="0"/>
              </a:rPr>
              <a:t>Today’s panelists</a:t>
            </a:r>
            <a:endParaRPr lang="en-US" sz="6600" b="1" i="1" dirty="0">
              <a:solidFill>
                <a:srgbClr val="10B901"/>
              </a:solidFill>
              <a:cs typeface="Times New Roman" panose="02020603050405020304" pitchFamily="18" charset="0"/>
            </a:endParaRPr>
          </a:p>
          <a:p>
            <a:pPr>
              <a:lnSpc>
                <a:spcPts val="3680"/>
              </a:lnSpc>
              <a:spcBef>
                <a:spcPts val="2400"/>
              </a:spcBef>
              <a:buClr>
                <a:srgbClr val="8803B0"/>
              </a:buClr>
            </a:pPr>
            <a:r>
              <a:rPr lang="en-US" sz="4400" b="1" dirty="0">
                <a:cs typeface="Times New Roman" panose="02020603050405020304" pitchFamily="18" charset="0"/>
              </a:rPr>
              <a:t>Carla – Wyoming</a:t>
            </a:r>
          </a:p>
          <a:p>
            <a:pPr>
              <a:lnSpc>
                <a:spcPts val="3680"/>
              </a:lnSpc>
              <a:spcBef>
                <a:spcPts val="2400"/>
              </a:spcBef>
              <a:buClr>
                <a:srgbClr val="8803B0"/>
              </a:buClr>
            </a:pPr>
            <a:r>
              <a:rPr lang="en-US" sz="4400" b="1" dirty="0">
                <a:cs typeface="Times New Roman" panose="02020603050405020304" pitchFamily="18" charset="0"/>
              </a:rPr>
              <a:t>Wendell – North Carolina </a:t>
            </a:r>
          </a:p>
          <a:p>
            <a:pPr>
              <a:lnSpc>
                <a:spcPts val="3680"/>
              </a:lnSpc>
              <a:spcBef>
                <a:spcPts val="2400"/>
              </a:spcBef>
              <a:buClr>
                <a:srgbClr val="8803B0"/>
              </a:buClr>
            </a:pPr>
            <a:r>
              <a:rPr lang="en-US" sz="4400" b="1" dirty="0">
                <a:cs typeface="Times New Roman" panose="02020603050405020304" pitchFamily="18" charset="0"/>
              </a:rPr>
              <a:t>Louise – UK </a:t>
            </a:r>
          </a:p>
          <a:p>
            <a:pPr>
              <a:lnSpc>
                <a:spcPts val="3680"/>
              </a:lnSpc>
              <a:spcBef>
                <a:spcPts val="2400"/>
              </a:spcBef>
              <a:buClr>
                <a:srgbClr val="8803B0"/>
              </a:buClr>
            </a:pPr>
            <a:r>
              <a:rPr lang="en-US" sz="4400" b="1" dirty="0">
                <a:cs typeface="Times New Roman" panose="02020603050405020304" pitchFamily="18" charset="0"/>
              </a:rPr>
              <a:t>Mohammed – Iran</a:t>
            </a:r>
          </a:p>
          <a:p>
            <a:pPr>
              <a:lnSpc>
                <a:spcPts val="3680"/>
              </a:lnSpc>
              <a:spcBef>
                <a:spcPts val="2400"/>
              </a:spcBef>
              <a:buClr>
                <a:srgbClr val="8803B0"/>
              </a:buClr>
            </a:pPr>
            <a:r>
              <a:rPr lang="en-US" sz="4400" b="1" dirty="0">
                <a:cs typeface="Times New Roman" panose="02020603050405020304" pitchFamily="18" charset="0"/>
              </a:rPr>
              <a:t>Hammed – Kuwait </a:t>
            </a:r>
          </a:p>
          <a:p>
            <a:pPr>
              <a:lnSpc>
                <a:spcPts val="3680"/>
              </a:lnSpc>
              <a:spcBef>
                <a:spcPts val="2400"/>
              </a:spcBef>
              <a:buClr>
                <a:srgbClr val="8803B0"/>
              </a:buClr>
            </a:pPr>
            <a:r>
              <a:rPr lang="en-US" sz="4400" b="1" dirty="0">
                <a:cs typeface="Times New Roman" panose="02020603050405020304" pitchFamily="18" charset="0"/>
              </a:rPr>
              <a:t>Tom – Hawai’i </a:t>
            </a:r>
          </a:p>
        </p:txBody>
      </p:sp>
      <p:pic>
        <p:nvPicPr>
          <p:cNvPr id="3" name="Picture 2">
            <a:extLst>
              <a:ext uri="{FF2B5EF4-FFF2-40B4-BE49-F238E27FC236}">
                <a16:creationId xmlns:a16="http://schemas.microsoft.com/office/drawing/2014/main" id="{71EABB7A-CB14-90C1-8218-3A94E984AAD5}"/>
              </a:ext>
            </a:extLst>
          </p:cNvPr>
          <p:cNvPicPr>
            <a:picLocks noChangeAspect="1"/>
          </p:cNvPicPr>
          <p:nvPr/>
        </p:nvPicPr>
        <p:blipFill>
          <a:blip r:embed="rId2"/>
          <a:stretch>
            <a:fillRect/>
          </a:stretch>
        </p:blipFill>
        <p:spPr>
          <a:xfrm>
            <a:off x="1694154" y="142700"/>
            <a:ext cx="145279" cy="6119877"/>
          </a:xfrm>
          <a:prstGeom prst="rect">
            <a:avLst/>
          </a:prstGeom>
        </p:spPr>
      </p:pic>
      <p:pic>
        <p:nvPicPr>
          <p:cNvPr id="5" name="Picture 4">
            <a:extLst>
              <a:ext uri="{FF2B5EF4-FFF2-40B4-BE49-F238E27FC236}">
                <a16:creationId xmlns:a16="http://schemas.microsoft.com/office/drawing/2014/main" id="{E9D1ED8C-1D4A-7FC1-9778-2A22784C396F}"/>
              </a:ext>
            </a:extLst>
          </p:cNvPr>
          <p:cNvPicPr>
            <a:picLocks noChangeAspect="1"/>
          </p:cNvPicPr>
          <p:nvPr/>
        </p:nvPicPr>
        <p:blipFill>
          <a:blip r:embed="rId3"/>
          <a:stretch>
            <a:fillRect/>
          </a:stretch>
        </p:blipFill>
        <p:spPr>
          <a:xfrm>
            <a:off x="8294915" y="115266"/>
            <a:ext cx="3462564" cy="3471420"/>
          </a:xfrm>
          <a:prstGeom prst="rect">
            <a:avLst/>
          </a:prstGeom>
        </p:spPr>
      </p:pic>
    </p:spTree>
    <p:extLst>
      <p:ext uri="{BB962C8B-B14F-4D97-AF65-F5344CB8AC3E}">
        <p14:creationId xmlns:p14="http://schemas.microsoft.com/office/powerpoint/2010/main" val="5766660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a blue and white website&#10;&#10;Description automatically generated">
            <a:extLst>
              <a:ext uri="{FF2B5EF4-FFF2-40B4-BE49-F238E27FC236}">
                <a16:creationId xmlns:a16="http://schemas.microsoft.com/office/drawing/2014/main" id="{037B3D61-3E15-6B13-1AB8-0C125A909AC4}"/>
              </a:ext>
            </a:extLst>
          </p:cNvPr>
          <p:cNvPicPr>
            <a:picLocks noChangeAspect="1"/>
          </p:cNvPicPr>
          <p:nvPr/>
        </p:nvPicPr>
        <p:blipFill rotWithShape="1">
          <a:blip r:embed="rId2"/>
          <a:srcRect t="5547" b="7952"/>
          <a:stretch/>
        </p:blipFill>
        <p:spPr>
          <a:xfrm>
            <a:off x="454551" y="0"/>
            <a:ext cx="11282898" cy="6858000"/>
          </a:xfrm>
          <a:prstGeom prst="rect">
            <a:avLst/>
          </a:prstGeom>
        </p:spPr>
      </p:pic>
    </p:spTree>
    <p:extLst>
      <p:ext uri="{BB962C8B-B14F-4D97-AF65-F5344CB8AC3E}">
        <p14:creationId xmlns:p14="http://schemas.microsoft.com/office/powerpoint/2010/main" val="30287576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AE4E937-002E-0A53-D7C3-71174BD3414B}"/>
              </a:ext>
            </a:extLst>
          </p:cNvPr>
          <p:cNvPicPr>
            <a:picLocks noChangeAspect="1"/>
          </p:cNvPicPr>
          <p:nvPr/>
        </p:nvPicPr>
        <p:blipFill>
          <a:blip r:embed="rId2">
            <a:duotone>
              <a:schemeClr val="bg2">
                <a:shade val="45000"/>
                <a:satMod val="135000"/>
              </a:schemeClr>
              <a:prstClr val="white"/>
            </a:duotone>
          </a:blip>
          <a:stretch>
            <a:fillRect/>
          </a:stretch>
        </p:blipFill>
        <p:spPr>
          <a:xfrm>
            <a:off x="155387" y="1392865"/>
            <a:ext cx="11559975" cy="3625701"/>
          </a:xfrm>
          <a:prstGeom prst="rect">
            <a:avLst/>
          </a:prstGeom>
        </p:spPr>
      </p:pic>
      <p:pic>
        <p:nvPicPr>
          <p:cNvPr id="3" name="Picture 2">
            <a:extLst>
              <a:ext uri="{FF2B5EF4-FFF2-40B4-BE49-F238E27FC236}">
                <a16:creationId xmlns:a16="http://schemas.microsoft.com/office/drawing/2014/main" id="{DDF8A04A-D1DD-DA8E-34B2-EEAFE89E1640}"/>
              </a:ext>
            </a:extLst>
          </p:cNvPr>
          <p:cNvPicPr>
            <a:picLocks noChangeAspect="1"/>
          </p:cNvPicPr>
          <p:nvPr/>
        </p:nvPicPr>
        <p:blipFill>
          <a:blip r:embed="rId3"/>
          <a:stretch>
            <a:fillRect/>
          </a:stretch>
        </p:blipFill>
        <p:spPr>
          <a:xfrm>
            <a:off x="582006" y="4020741"/>
            <a:ext cx="3037114" cy="2509353"/>
          </a:xfrm>
          <a:prstGeom prst="rect">
            <a:avLst/>
          </a:prstGeom>
        </p:spPr>
      </p:pic>
    </p:spTree>
    <p:extLst>
      <p:ext uri="{BB962C8B-B14F-4D97-AF65-F5344CB8AC3E}">
        <p14:creationId xmlns:p14="http://schemas.microsoft.com/office/powerpoint/2010/main" val="15727426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D8540"/>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4D49049A-3323-8373-73C3-7D8EF2D8DBDB}"/>
              </a:ext>
            </a:extLst>
          </p:cNvPr>
          <p:cNvSpPr txBox="1"/>
          <p:nvPr/>
        </p:nvSpPr>
        <p:spPr>
          <a:xfrm>
            <a:off x="163285" y="150626"/>
            <a:ext cx="11865429" cy="6678751"/>
          </a:xfrm>
          <a:prstGeom prst="rect">
            <a:avLst/>
          </a:prstGeom>
          <a:noFill/>
        </p:spPr>
        <p:txBody>
          <a:bodyPr wrap="square" rtlCol="0">
            <a:spAutoFit/>
          </a:bodyPr>
          <a:lstStyle/>
          <a:p>
            <a:pPr algn="ctr"/>
            <a:r>
              <a:rPr lang="en-US" sz="6400" b="1" dirty="0">
                <a:solidFill>
                  <a:srgbClr val="14FF02"/>
                </a:solidFill>
                <a:cs typeface="Arial Narrow" panose="020B0604020202020204" pitchFamily="34" charset="0"/>
              </a:rPr>
              <a:t>We are streaming the audio of this meeting in English, Spanish, and Portuguese on </a:t>
            </a:r>
            <a:r>
              <a:rPr lang="en-US" sz="6400" b="1" dirty="0" err="1">
                <a:solidFill>
                  <a:srgbClr val="14FF02"/>
                </a:solidFill>
                <a:cs typeface="Arial Narrow" panose="020B0604020202020204" pitchFamily="34" charset="0"/>
              </a:rPr>
              <a:t>Mixlr</a:t>
            </a:r>
            <a:r>
              <a:rPr lang="en-US" sz="6400" b="1" dirty="0">
                <a:solidFill>
                  <a:srgbClr val="14FF02"/>
                </a:solidFill>
                <a:cs typeface="Arial Narrow" panose="020B0604020202020204" pitchFamily="34" charset="0"/>
              </a:rPr>
              <a:t> today.</a:t>
            </a:r>
          </a:p>
          <a:p>
            <a:pPr algn="ctr"/>
            <a:endParaRPr lang="en-US" sz="5400" b="1" dirty="0">
              <a:solidFill>
                <a:srgbClr val="14FF02"/>
              </a:solidFill>
              <a:cs typeface="Arial Narrow" panose="020B0604020202020204" pitchFamily="34" charset="0"/>
            </a:endParaRPr>
          </a:p>
          <a:p>
            <a:pPr algn="ctr"/>
            <a:endParaRPr lang="en-US" sz="5400" b="1" dirty="0">
              <a:solidFill>
                <a:schemeClr val="bg1"/>
              </a:solidFill>
              <a:cs typeface="Arial Narrow" panose="020B0604020202020204" pitchFamily="34" charset="0"/>
            </a:endParaRPr>
          </a:p>
          <a:p>
            <a:pPr algn="ctr"/>
            <a:r>
              <a:rPr lang="en-US" sz="6400" b="1" dirty="0">
                <a:solidFill>
                  <a:schemeClr val="bg1"/>
                </a:solidFill>
                <a:cs typeface="Arial Narrow" panose="020B0604020202020204" pitchFamily="34" charset="0"/>
              </a:rPr>
              <a:t>Links are here: </a:t>
            </a:r>
            <a:r>
              <a:rPr lang="en-US" sz="6400" b="1" dirty="0" err="1">
                <a:solidFill>
                  <a:schemeClr val="bg1"/>
                </a:solidFill>
                <a:cs typeface="Arial Narrow" panose="020B0604020202020204" pitchFamily="34" charset="0"/>
              </a:rPr>
              <a:t>www.na.org</a:t>
            </a:r>
            <a:r>
              <a:rPr lang="en-US" sz="6400" b="1" dirty="0">
                <a:solidFill>
                  <a:schemeClr val="bg1"/>
                </a:solidFill>
                <a:cs typeface="Arial Narrow" panose="020B0604020202020204" pitchFamily="34" charset="0"/>
              </a:rPr>
              <a:t>/webinar</a:t>
            </a:r>
          </a:p>
        </p:txBody>
      </p:sp>
      <p:pic>
        <p:nvPicPr>
          <p:cNvPr id="7" name="Picture 6" descr="A colorful lines on a black background&#10;&#10;Description automatically generated">
            <a:extLst>
              <a:ext uri="{FF2B5EF4-FFF2-40B4-BE49-F238E27FC236}">
                <a16:creationId xmlns:a16="http://schemas.microsoft.com/office/drawing/2014/main" id="{DA80F9F5-2330-225A-1F40-E93190E4E712}"/>
              </a:ext>
            </a:extLst>
          </p:cNvPr>
          <p:cNvPicPr>
            <a:picLocks noChangeAspect="1"/>
          </p:cNvPicPr>
          <p:nvPr/>
        </p:nvPicPr>
        <p:blipFill>
          <a:blip r:embed="rId2"/>
          <a:stretch>
            <a:fillRect/>
          </a:stretch>
        </p:blipFill>
        <p:spPr>
          <a:xfrm>
            <a:off x="2209799" y="3336440"/>
            <a:ext cx="7772400" cy="1492300"/>
          </a:xfrm>
          <a:prstGeom prst="rect">
            <a:avLst/>
          </a:prstGeom>
        </p:spPr>
      </p:pic>
    </p:spTree>
    <p:extLst>
      <p:ext uri="{BB962C8B-B14F-4D97-AF65-F5344CB8AC3E}">
        <p14:creationId xmlns:p14="http://schemas.microsoft.com/office/powerpoint/2010/main" val="39747443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2602D71-5C49-9B75-A16D-BA0F53D4EB43}"/>
              </a:ext>
            </a:extLst>
          </p:cNvPr>
          <p:cNvSpPr txBox="1"/>
          <p:nvPr/>
        </p:nvSpPr>
        <p:spPr>
          <a:xfrm>
            <a:off x="326571" y="139741"/>
            <a:ext cx="11865429" cy="3990836"/>
          </a:xfrm>
          <a:prstGeom prst="rect">
            <a:avLst/>
          </a:prstGeom>
          <a:noFill/>
        </p:spPr>
        <p:txBody>
          <a:bodyPr wrap="square" rtlCol="0">
            <a:spAutoFit/>
          </a:bodyPr>
          <a:lstStyle/>
          <a:p>
            <a:pPr algn="ctr"/>
            <a:r>
              <a:rPr lang="en-US" sz="6400" b="1" u="sng" dirty="0">
                <a:solidFill>
                  <a:srgbClr val="0D8540"/>
                </a:solidFill>
                <a:cs typeface="Arial Narrow" panose="020B0604020202020204" pitchFamily="34" charset="0"/>
              </a:rPr>
              <a:t>PLEASE</a:t>
            </a:r>
            <a:r>
              <a:rPr lang="en-US" sz="6400" b="1" dirty="0">
                <a:solidFill>
                  <a:srgbClr val="0D8540"/>
                </a:solidFill>
                <a:cs typeface="Arial Narrow" panose="020B0604020202020204" pitchFamily="34" charset="0"/>
              </a:rPr>
              <a:t>  SELECT  A  LANGUAGE</a:t>
            </a:r>
          </a:p>
          <a:p>
            <a:pPr>
              <a:spcBef>
                <a:spcPts val="1600"/>
              </a:spcBef>
            </a:pPr>
            <a:r>
              <a:rPr lang="en-US" sz="4800" b="1" spc="-100" dirty="0">
                <a:cs typeface="Arial Narrow" panose="020B0604020202020204" pitchFamily="34" charset="0"/>
              </a:rPr>
              <a:t>English speakers, please select </a:t>
            </a:r>
            <a:r>
              <a:rPr lang="en-US" sz="4800" b="1" spc="-100" dirty="0">
                <a:solidFill>
                  <a:srgbClr val="10B901"/>
                </a:solidFill>
                <a:cs typeface="Arial Narrow" panose="020B0604020202020204" pitchFamily="34" charset="0"/>
              </a:rPr>
              <a:t>English</a:t>
            </a:r>
            <a:r>
              <a:rPr lang="en-US" sz="4800" b="1" spc="-100" dirty="0">
                <a:cs typeface="Arial Narrow" panose="020B0604020202020204" pitchFamily="34" charset="0"/>
              </a:rPr>
              <a:t>.</a:t>
            </a:r>
          </a:p>
          <a:p>
            <a:pPr>
              <a:spcBef>
                <a:spcPts val="4000"/>
              </a:spcBef>
            </a:pPr>
            <a:r>
              <a:rPr lang="en-US" sz="4400" b="1" spc="-100" dirty="0">
                <a:cs typeface="Arial Narrow" panose="020B0604020202020204" pitchFamily="34" charset="0"/>
              </a:rPr>
              <a:t>Everyone else select one of the translation channels</a:t>
            </a:r>
            <a:r>
              <a:rPr lang="en-US" sz="4400" b="1" dirty="0">
                <a:cs typeface="Arial Narrow" panose="020B0604020202020204" pitchFamily="34" charset="0"/>
              </a:rPr>
              <a:t>:</a:t>
            </a:r>
          </a:p>
          <a:p>
            <a:pPr>
              <a:spcBef>
                <a:spcPts val="800"/>
              </a:spcBef>
            </a:pPr>
            <a:r>
              <a:rPr lang="en-US" sz="4400" b="1" dirty="0">
                <a:ln w="0">
                  <a:noFill/>
                </a:ln>
                <a:solidFill>
                  <a:srgbClr val="10B901"/>
                </a:solidFill>
                <a:cs typeface="Arial Narrow" panose="020B0604020202020204" pitchFamily="34" charset="0"/>
              </a:rPr>
              <a:t>Farsi    Italian   Portuguese    Spanish    Ukrainian   </a:t>
            </a:r>
          </a:p>
        </p:txBody>
      </p:sp>
      <p:pic>
        <p:nvPicPr>
          <p:cNvPr id="3" name="Picture 2">
            <a:extLst>
              <a:ext uri="{FF2B5EF4-FFF2-40B4-BE49-F238E27FC236}">
                <a16:creationId xmlns:a16="http://schemas.microsoft.com/office/drawing/2014/main" id="{DF7D6818-C2A6-42F5-D296-C4AC39F2A345}"/>
              </a:ext>
            </a:extLst>
          </p:cNvPr>
          <p:cNvPicPr>
            <a:picLocks noChangeAspect="1"/>
          </p:cNvPicPr>
          <p:nvPr/>
        </p:nvPicPr>
        <p:blipFill>
          <a:blip r:embed="rId2"/>
          <a:stretch>
            <a:fillRect/>
          </a:stretch>
        </p:blipFill>
        <p:spPr>
          <a:xfrm>
            <a:off x="3226926" y="5202835"/>
            <a:ext cx="2389707" cy="1515424"/>
          </a:xfrm>
          <a:prstGeom prst="rect">
            <a:avLst/>
          </a:prstGeom>
          <a:ln w="12700">
            <a:noFill/>
          </a:ln>
          <a:effectLst>
            <a:outerShdw blurRad="50800" dist="38100" dir="2700000" algn="tl" rotWithShape="0">
              <a:prstClr val="black">
                <a:alpha val="40000"/>
              </a:prstClr>
            </a:outerShdw>
          </a:effectLst>
        </p:spPr>
      </p:pic>
      <p:pic>
        <p:nvPicPr>
          <p:cNvPr id="4" name="Picture 3">
            <a:extLst>
              <a:ext uri="{FF2B5EF4-FFF2-40B4-BE49-F238E27FC236}">
                <a16:creationId xmlns:a16="http://schemas.microsoft.com/office/drawing/2014/main" id="{2BC66C3A-5A8D-2374-B11C-95F633BA9C5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197055" y="4206684"/>
            <a:ext cx="2197910" cy="2754831"/>
          </a:xfrm>
          <a:prstGeom prst="rect">
            <a:avLst/>
          </a:prstGeom>
          <a:effectLst>
            <a:outerShdw blurRad="50800" dist="38100" dir="2700000" algn="tl" rotWithShape="0">
              <a:prstClr val="black">
                <a:alpha val="40000"/>
              </a:prstClr>
            </a:outerShdw>
          </a:effectLst>
        </p:spPr>
      </p:pic>
      <p:sp>
        <p:nvSpPr>
          <p:cNvPr id="5" name="Rectangle 4">
            <a:extLst>
              <a:ext uri="{FF2B5EF4-FFF2-40B4-BE49-F238E27FC236}">
                <a16:creationId xmlns:a16="http://schemas.microsoft.com/office/drawing/2014/main" id="{17CFD694-1487-CAE6-16C5-536B295CADE2}"/>
              </a:ext>
            </a:extLst>
          </p:cNvPr>
          <p:cNvSpPr/>
          <p:nvPr/>
        </p:nvSpPr>
        <p:spPr>
          <a:xfrm>
            <a:off x="9359138" y="4350430"/>
            <a:ext cx="1267107" cy="2104327"/>
          </a:xfrm>
          <a:prstGeom prst="rect">
            <a:avLst/>
          </a:prstGeom>
          <a:solidFill>
            <a:srgbClr val="201C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en-US" sz="1600" b="1" dirty="0">
                <a:solidFill>
                  <a:schemeClr val="bg2">
                    <a:lumMod val="20000"/>
                    <a:lumOff val="80000"/>
                  </a:schemeClr>
                </a:solidFill>
                <a:sym typeface="Wingdings" panose="05000000000000000000" pitchFamily="2" charset="2"/>
              </a:rPr>
              <a:t> Off</a:t>
            </a:r>
            <a:endParaRPr lang="en-US" sz="1600" b="1" dirty="0">
              <a:solidFill>
                <a:schemeClr val="bg2">
                  <a:lumMod val="20000"/>
                  <a:lumOff val="80000"/>
                </a:schemeClr>
              </a:solidFill>
            </a:endParaRPr>
          </a:p>
          <a:p>
            <a:pPr>
              <a:spcAft>
                <a:spcPts val="600"/>
              </a:spcAft>
            </a:pPr>
            <a:r>
              <a:rPr lang="en-US" sz="1600" b="1" dirty="0">
                <a:solidFill>
                  <a:schemeClr val="bg2">
                    <a:lumMod val="20000"/>
                    <a:lumOff val="80000"/>
                  </a:schemeClr>
                </a:solidFill>
              </a:rPr>
              <a:t>English</a:t>
            </a:r>
          </a:p>
          <a:p>
            <a:pPr>
              <a:spcAft>
                <a:spcPts val="600"/>
              </a:spcAft>
            </a:pPr>
            <a:r>
              <a:rPr lang="en-US" sz="1600" b="1" dirty="0">
                <a:solidFill>
                  <a:schemeClr val="bg2">
                    <a:lumMod val="20000"/>
                    <a:lumOff val="80000"/>
                  </a:schemeClr>
                </a:solidFill>
              </a:rPr>
              <a:t>Farsi</a:t>
            </a:r>
          </a:p>
          <a:p>
            <a:pPr>
              <a:spcAft>
                <a:spcPts val="600"/>
              </a:spcAft>
            </a:pPr>
            <a:r>
              <a:rPr lang="en-US" sz="1600" b="1" dirty="0">
                <a:solidFill>
                  <a:schemeClr val="bg2">
                    <a:lumMod val="20000"/>
                    <a:lumOff val="80000"/>
                  </a:schemeClr>
                </a:solidFill>
              </a:rPr>
              <a:t>Italian</a:t>
            </a:r>
          </a:p>
          <a:p>
            <a:pPr>
              <a:spcAft>
                <a:spcPts val="600"/>
              </a:spcAft>
            </a:pPr>
            <a:r>
              <a:rPr lang="en-US" sz="1600" b="1" dirty="0">
                <a:solidFill>
                  <a:schemeClr val="bg2">
                    <a:lumMod val="20000"/>
                    <a:lumOff val="80000"/>
                  </a:schemeClr>
                </a:solidFill>
              </a:rPr>
              <a:t>Portuguese</a:t>
            </a:r>
          </a:p>
          <a:p>
            <a:pPr>
              <a:spcAft>
                <a:spcPts val="600"/>
              </a:spcAft>
            </a:pPr>
            <a:r>
              <a:rPr lang="en-US" sz="1600" b="1" dirty="0">
                <a:solidFill>
                  <a:schemeClr val="bg2">
                    <a:lumMod val="20000"/>
                    <a:lumOff val="80000"/>
                  </a:schemeClr>
                </a:solidFill>
              </a:rPr>
              <a:t>Spanish</a:t>
            </a:r>
          </a:p>
          <a:p>
            <a:pPr>
              <a:spcAft>
                <a:spcPts val="600"/>
              </a:spcAft>
            </a:pPr>
            <a:r>
              <a:rPr lang="en-US" sz="1600" b="1" dirty="0">
                <a:solidFill>
                  <a:schemeClr val="bg2">
                    <a:lumMod val="20000"/>
                    <a:lumOff val="80000"/>
                  </a:schemeClr>
                </a:solidFill>
              </a:rPr>
              <a:t>Ukrainian</a:t>
            </a:r>
          </a:p>
        </p:txBody>
      </p:sp>
      <p:sp>
        <p:nvSpPr>
          <p:cNvPr id="6" name="TextBox 5">
            <a:extLst>
              <a:ext uri="{FF2B5EF4-FFF2-40B4-BE49-F238E27FC236}">
                <a16:creationId xmlns:a16="http://schemas.microsoft.com/office/drawing/2014/main" id="{673E8AB2-6A4D-D8F1-A49E-4E4D067008EC}"/>
              </a:ext>
            </a:extLst>
          </p:cNvPr>
          <p:cNvSpPr txBox="1"/>
          <p:nvPr/>
        </p:nvSpPr>
        <p:spPr>
          <a:xfrm>
            <a:off x="584303" y="4723115"/>
            <a:ext cx="2561582" cy="1569660"/>
          </a:xfrm>
          <a:prstGeom prst="rect">
            <a:avLst/>
          </a:prstGeom>
          <a:noFill/>
        </p:spPr>
        <p:txBody>
          <a:bodyPr wrap="square" rtlCol="0">
            <a:spAutoFit/>
          </a:bodyPr>
          <a:lstStyle/>
          <a:p>
            <a:pPr marL="565150" indent="-565150">
              <a:buClr>
                <a:srgbClr val="0D8540"/>
              </a:buClr>
              <a:buSzPct val="200000"/>
              <a:buFont typeface="Wingdings 2" panose="05020102010507070707" pitchFamily="18" charset="2"/>
              <a:buChar char=""/>
            </a:pPr>
            <a:r>
              <a:rPr lang="en-US" sz="2400" b="1" dirty="0">
                <a:solidFill>
                  <a:srgbClr val="0D8540"/>
                </a:solidFill>
                <a:cs typeface="Arial" panose="020B0604020202020204" pitchFamily="34" charset="0"/>
              </a:rPr>
              <a:t>Click on this icon at the bottom of your screen</a:t>
            </a:r>
          </a:p>
        </p:txBody>
      </p:sp>
      <p:sp>
        <p:nvSpPr>
          <p:cNvPr id="7" name="TextBox 6">
            <a:extLst>
              <a:ext uri="{FF2B5EF4-FFF2-40B4-BE49-F238E27FC236}">
                <a16:creationId xmlns:a16="http://schemas.microsoft.com/office/drawing/2014/main" id="{0C4D83B1-940C-D0B5-C6F3-DFE36C9DBDC0}"/>
              </a:ext>
            </a:extLst>
          </p:cNvPr>
          <p:cNvSpPr txBox="1"/>
          <p:nvPr/>
        </p:nvSpPr>
        <p:spPr>
          <a:xfrm>
            <a:off x="6918104" y="4868724"/>
            <a:ext cx="2197910" cy="830997"/>
          </a:xfrm>
          <a:prstGeom prst="rect">
            <a:avLst/>
          </a:prstGeom>
          <a:noFill/>
        </p:spPr>
        <p:txBody>
          <a:bodyPr wrap="square" rtlCol="0">
            <a:spAutoFit/>
          </a:bodyPr>
          <a:lstStyle/>
          <a:p>
            <a:pPr marL="631825" indent="-631825">
              <a:buClr>
                <a:srgbClr val="0D8540"/>
              </a:buClr>
              <a:buSzPct val="200000"/>
              <a:buFont typeface="Wingdings" panose="05000000000000000000" pitchFamily="2" charset="2"/>
              <a:buChar char=""/>
            </a:pPr>
            <a:r>
              <a:rPr lang="en-US" sz="2400" b="1" dirty="0">
                <a:solidFill>
                  <a:srgbClr val="0D8540"/>
                </a:solidFill>
                <a:cs typeface="Arial" panose="020B0604020202020204" pitchFamily="34" charset="0"/>
              </a:rPr>
              <a:t>Choose a language</a:t>
            </a:r>
          </a:p>
        </p:txBody>
      </p:sp>
      <p:cxnSp>
        <p:nvCxnSpPr>
          <p:cNvPr id="8" name="Straight Connector 7">
            <a:extLst>
              <a:ext uri="{FF2B5EF4-FFF2-40B4-BE49-F238E27FC236}">
                <a16:creationId xmlns:a16="http://schemas.microsoft.com/office/drawing/2014/main" id="{DE00A830-AA6B-BACD-C0DA-569BD44F6373}"/>
              </a:ext>
            </a:extLst>
          </p:cNvPr>
          <p:cNvCxnSpPr>
            <a:cxnSpLocks/>
          </p:cNvCxnSpPr>
          <p:nvPr/>
        </p:nvCxnSpPr>
        <p:spPr>
          <a:xfrm>
            <a:off x="420355" y="2123337"/>
            <a:ext cx="1669702" cy="0"/>
          </a:xfrm>
          <a:prstGeom prst="line">
            <a:avLst/>
          </a:prstGeom>
          <a:ln w="66675">
            <a:solidFill>
              <a:srgbClr val="10B901"/>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1105570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31006CA-21D9-98F7-EDA5-EEAC32E11695}"/>
              </a:ext>
            </a:extLst>
          </p:cNvPr>
          <p:cNvSpPr txBox="1"/>
          <p:nvPr/>
        </p:nvSpPr>
        <p:spPr>
          <a:xfrm>
            <a:off x="607924" y="1166842"/>
            <a:ext cx="11178650" cy="4524315"/>
          </a:xfrm>
          <a:prstGeom prst="rect">
            <a:avLst/>
          </a:prstGeom>
          <a:noFill/>
        </p:spPr>
        <p:txBody>
          <a:bodyPr wrap="square" rtlCol="0">
            <a:spAutoFit/>
          </a:bodyPr>
          <a:lstStyle/>
          <a:p>
            <a:pPr>
              <a:spcBef>
                <a:spcPts val="600"/>
              </a:spcBef>
            </a:pPr>
            <a:r>
              <a:rPr lang="en-US" sz="3600" b="1" dirty="0">
                <a:solidFill>
                  <a:srgbClr val="10B901"/>
                </a:solidFill>
              </a:rPr>
              <a:t>For many of us, our first truly spiritual connection to another human being occurs when we open up and share honestly with our sponsors. The support and love we receive when we walk together on our journey through the Twelve Steps helps to free us from the self-centered fear that lies at the core of our disease. Sponsorship offers us a pathway to change and a bridge to develop other relationships. </a:t>
            </a:r>
          </a:p>
        </p:txBody>
      </p:sp>
      <p:sp>
        <p:nvSpPr>
          <p:cNvPr id="3" name="TextBox 2">
            <a:extLst>
              <a:ext uri="{FF2B5EF4-FFF2-40B4-BE49-F238E27FC236}">
                <a16:creationId xmlns:a16="http://schemas.microsoft.com/office/drawing/2014/main" id="{C3F2C617-1835-0935-22B7-B684F0CC76A7}"/>
              </a:ext>
            </a:extLst>
          </p:cNvPr>
          <p:cNvSpPr txBox="1"/>
          <p:nvPr/>
        </p:nvSpPr>
        <p:spPr>
          <a:xfrm>
            <a:off x="380036" y="201561"/>
            <a:ext cx="5455534" cy="553998"/>
          </a:xfrm>
          <a:prstGeom prst="rect">
            <a:avLst/>
          </a:prstGeom>
          <a:noFill/>
        </p:spPr>
        <p:txBody>
          <a:bodyPr wrap="square" rtlCol="0">
            <a:spAutoFit/>
          </a:bodyPr>
          <a:lstStyle/>
          <a:p>
            <a:r>
              <a:rPr lang="en-US" sz="3000" i="1" dirty="0">
                <a:effectLst/>
                <a:latin typeface="Calibri" panose="020F0502020204030204" pitchFamily="34" charset="0"/>
                <a:ea typeface="Calibri" panose="020F0502020204030204" pitchFamily="34" charset="0"/>
                <a:cs typeface="Times New Roman" panose="02020603050405020304" pitchFamily="18" charset="0"/>
              </a:rPr>
              <a:t>Sponsorship</a:t>
            </a:r>
            <a:r>
              <a:rPr lang="en-US" sz="3000" dirty="0">
                <a:solidFill>
                  <a:schemeClr val="bg2">
                    <a:lumMod val="25000"/>
                  </a:schemeClr>
                </a:solidFill>
                <a:latin typeface="+mj-lt"/>
              </a:rPr>
              <a:t>, </a:t>
            </a:r>
            <a:r>
              <a:rPr lang="en-US" sz="3000" dirty="0">
                <a:effectLst/>
                <a:latin typeface="Calibri" panose="020F0502020204030204" pitchFamily="34" charset="0"/>
                <a:ea typeface="Calibri" panose="020F0502020204030204" pitchFamily="34" charset="0"/>
                <a:cs typeface="Times New Roman" panose="02020603050405020304" pitchFamily="18" charset="0"/>
              </a:rPr>
              <a:t>Chapter Five </a:t>
            </a:r>
            <a:endParaRPr lang="en-US" sz="3000" dirty="0">
              <a:solidFill>
                <a:schemeClr val="bg2">
                  <a:lumMod val="25000"/>
                </a:schemeClr>
              </a:solidFill>
              <a:latin typeface="+mj-lt"/>
            </a:endParaRPr>
          </a:p>
        </p:txBody>
      </p:sp>
      <p:pic>
        <p:nvPicPr>
          <p:cNvPr id="4" name="Picture 3">
            <a:extLst>
              <a:ext uri="{FF2B5EF4-FFF2-40B4-BE49-F238E27FC236}">
                <a16:creationId xmlns:a16="http://schemas.microsoft.com/office/drawing/2014/main" id="{AFF221A4-0147-C94A-F4C7-E82E5DC7C626}"/>
              </a:ext>
            </a:extLst>
          </p:cNvPr>
          <p:cNvPicPr>
            <a:picLocks noChangeAspect="1"/>
          </p:cNvPicPr>
          <p:nvPr/>
        </p:nvPicPr>
        <p:blipFill rotWithShape="1">
          <a:blip r:embed="rId2"/>
          <a:srcRect t="44022" r="72203"/>
          <a:stretch/>
        </p:blipFill>
        <p:spPr>
          <a:xfrm>
            <a:off x="9780814" y="5179528"/>
            <a:ext cx="1126672" cy="1023257"/>
          </a:xfrm>
          <a:prstGeom prst="rect">
            <a:avLst/>
          </a:prstGeom>
        </p:spPr>
      </p:pic>
    </p:spTree>
    <p:extLst>
      <p:ext uri="{BB962C8B-B14F-4D97-AF65-F5344CB8AC3E}">
        <p14:creationId xmlns:p14="http://schemas.microsoft.com/office/powerpoint/2010/main" val="19551835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14FF02"/>
        </a:solidFill>
        <a:effectLst/>
      </p:bgPr>
    </p:bg>
    <p:spTree>
      <p:nvGrpSpPr>
        <p:cNvPr id="1" name=""/>
        <p:cNvGrpSpPr/>
        <p:nvPr/>
      </p:nvGrpSpPr>
      <p:grpSpPr>
        <a:xfrm>
          <a:off x="0" y="0"/>
          <a:ext cx="0" cy="0"/>
          <a:chOff x="0" y="0"/>
          <a:chExt cx="0" cy="0"/>
        </a:xfrm>
      </p:grpSpPr>
      <p:pic>
        <p:nvPicPr>
          <p:cNvPr id="5" name="Picture 4" descr="A pink sign with white text&#10;&#10;Description automatically generated">
            <a:extLst>
              <a:ext uri="{FF2B5EF4-FFF2-40B4-BE49-F238E27FC236}">
                <a16:creationId xmlns:a16="http://schemas.microsoft.com/office/drawing/2014/main" id="{52438119-4036-D798-D661-4D33F2EE9E1B}"/>
              </a:ext>
            </a:extLst>
          </p:cNvPr>
          <p:cNvPicPr>
            <a:picLocks noChangeAspect="1"/>
          </p:cNvPicPr>
          <p:nvPr/>
        </p:nvPicPr>
        <p:blipFill>
          <a:blip r:embed="rId2"/>
          <a:stretch>
            <a:fillRect/>
          </a:stretch>
        </p:blipFill>
        <p:spPr>
          <a:xfrm>
            <a:off x="5375519" y="-33550"/>
            <a:ext cx="6816481" cy="5215149"/>
          </a:xfrm>
          <a:prstGeom prst="rect">
            <a:avLst/>
          </a:prstGeom>
        </p:spPr>
      </p:pic>
      <p:sp>
        <p:nvSpPr>
          <p:cNvPr id="3" name="Title 1">
            <a:extLst>
              <a:ext uri="{FF2B5EF4-FFF2-40B4-BE49-F238E27FC236}">
                <a16:creationId xmlns:a16="http://schemas.microsoft.com/office/drawing/2014/main" id="{8A3AE60C-33E3-0BFE-1FD9-97AEF652A113}"/>
              </a:ext>
            </a:extLst>
          </p:cNvPr>
          <p:cNvSpPr txBox="1">
            <a:spLocks/>
          </p:cNvSpPr>
          <p:nvPr/>
        </p:nvSpPr>
        <p:spPr>
          <a:xfrm>
            <a:off x="168767" y="400872"/>
            <a:ext cx="5206752" cy="6056255"/>
          </a:xfrm>
          <a:prstGeom prst="rect">
            <a:avLst/>
          </a:prstGeom>
        </p:spPr>
        <p:txBody>
          <a:bodyPr>
            <a:noAutofit/>
          </a:bodyPr>
          <a:lstStyle>
            <a:lvl1pPr algn="l" defTabSz="914400" rtl="0" eaLnBrk="1" latinLnBrk="0" hangingPunct="1">
              <a:lnSpc>
                <a:spcPct val="90000"/>
              </a:lnSpc>
              <a:spcBef>
                <a:spcPct val="0"/>
              </a:spcBef>
              <a:buNone/>
              <a:defRPr sz="4400" b="1" i="0" kern="1200">
                <a:solidFill>
                  <a:schemeClr val="tx1"/>
                </a:solidFill>
                <a:latin typeface="Franklin Gothic Heavy" panose="020B0603020102020204" pitchFamily="34" charset="0"/>
                <a:ea typeface="+mj-ea"/>
                <a:cs typeface="+mj-cs"/>
              </a:defRPr>
            </a:lvl1pPr>
          </a:lstStyle>
          <a:p>
            <a:r>
              <a:rPr lang="en-US" sz="9500" dirty="0">
                <a:solidFill>
                  <a:srgbClr val="002060"/>
                </a:solidFill>
                <a:latin typeface="+mn-lt"/>
              </a:rPr>
              <a:t>WCNA 38 </a:t>
            </a:r>
          </a:p>
          <a:p>
            <a:r>
              <a:rPr lang="en-US" sz="6500" i="1" dirty="0">
                <a:solidFill>
                  <a:srgbClr val="002060"/>
                </a:solidFill>
                <a:latin typeface="+mn-lt"/>
              </a:rPr>
              <a:t>The Power </a:t>
            </a:r>
            <a:br>
              <a:rPr lang="en-US" sz="6500" i="1" dirty="0">
                <a:solidFill>
                  <a:srgbClr val="002060"/>
                </a:solidFill>
                <a:latin typeface="+mn-lt"/>
              </a:rPr>
            </a:br>
            <a:r>
              <a:rPr lang="en-US" sz="6500" i="1" dirty="0">
                <a:solidFill>
                  <a:srgbClr val="002060"/>
                </a:solidFill>
                <a:latin typeface="+mn-lt"/>
              </a:rPr>
              <a:t>of Love</a:t>
            </a:r>
            <a:br>
              <a:rPr lang="en-US" sz="6500" dirty="0">
                <a:latin typeface="+mn-lt"/>
              </a:rPr>
            </a:br>
            <a:r>
              <a:rPr lang="en-US" sz="6000" b="0" dirty="0">
                <a:latin typeface="+mn-lt"/>
                <a:cs typeface="Arial Narrow" panose="020B0604020202020204" pitchFamily="34" charset="0"/>
              </a:rPr>
              <a:t>Washington, DC </a:t>
            </a:r>
          </a:p>
          <a:p>
            <a:r>
              <a:rPr lang="en-US" sz="5000" b="0" i="1" dirty="0">
                <a:latin typeface="+mn-lt"/>
                <a:cs typeface="Arial Narrow" panose="020B0604020202020204" pitchFamily="34" charset="0"/>
              </a:rPr>
              <a:t>29 August – </a:t>
            </a:r>
            <a:br>
              <a:rPr lang="en-US" sz="5000" b="0" i="1" dirty="0">
                <a:latin typeface="+mn-lt"/>
                <a:cs typeface="Arial Narrow" panose="020B0604020202020204" pitchFamily="34" charset="0"/>
              </a:rPr>
            </a:br>
            <a:r>
              <a:rPr lang="en-US" sz="5000" b="0" i="1" dirty="0">
                <a:latin typeface="+mn-lt"/>
                <a:cs typeface="Arial Narrow" panose="020B0604020202020204" pitchFamily="34" charset="0"/>
              </a:rPr>
              <a:t>1 September </a:t>
            </a:r>
            <a:br>
              <a:rPr lang="en-US" sz="5000" b="0" i="1" dirty="0">
                <a:latin typeface="+mn-lt"/>
                <a:cs typeface="Arial Narrow" panose="020B0604020202020204" pitchFamily="34" charset="0"/>
              </a:rPr>
            </a:br>
            <a:r>
              <a:rPr lang="en-US" sz="5000" b="0" i="1" dirty="0">
                <a:latin typeface="+mn-lt"/>
                <a:cs typeface="Arial Narrow" panose="020B0604020202020204" pitchFamily="34" charset="0"/>
              </a:rPr>
              <a:t>2024</a:t>
            </a:r>
          </a:p>
        </p:txBody>
      </p:sp>
      <p:sp>
        <p:nvSpPr>
          <p:cNvPr id="4" name="TextBox 3">
            <a:extLst>
              <a:ext uri="{FF2B5EF4-FFF2-40B4-BE49-F238E27FC236}">
                <a16:creationId xmlns:a16="http://schemas.microsoft.com/office/drawing/2014/main" id="{34F8713E-02C8-5DF3-CBAE-887810C9FB3C}"/>
              </a:ext>
            </a:extLst>
          </p:cNvPr>
          <p:cNvSpPr txBox="1"/>
          <p:nvPr/>
        </p:nvSpPr>
        <p:spPr>
          <a:xfrm rot="489101">
            <a:off x="4578670" y="4970047"/>
            <a:ext cx="7754673" cy="1246495"/>
          </a:xfrm>
          <a:prstGeom prst="rect">
            <a:avLst/>
          </a:prstGeom>
          <a:solidFill>
            <a:srgbClr val="0D8540"/>
          </a:solidFill>
        </p:spPr>
        <p:txBody>
          <a:bodyPr wrap="square" rtlCol="0">
            <a:spAutoFit/>
          </a:bodyPr>
          <a:lstStyle/>
          <a:p>
            <a:r>
              <a:rPr lang="en-US" sz="7500" b="1" dirty="0" err="1">
                <a:solidFill>
                  <a:schemeClr val="bg1"/>
                </a:solidFill>
                <a:latin typeface="+mn-lt"/>
                <a:ea typeface="+mn-ea"/>
                <a:cs typeface="+mn-cs"/>
              </a:rPr>
              <a:t>www.na.org</a:t>
            </a:r>
            <a:r>
              <a:rPr lang="en-US" sz="7500" b="1" dirty="0">
                <a:solidFill>
                  <a:schemeClr val="bg1"/>
                </a:solidFill>
                <a:latin typeface="+mn-lt"/>
                <a:ea typeface="+mn-ea"/>
                <a:cs typeface="+mn-cs"/>
              </a:rPr>
              <a:t>/</a:t>
            </a:r>
            <a:r>
              <a:rPr lang="en-US" sz="7500" b="1" dirty="0" err="1">
                <a:solidFill>
                  <a:schemeClr val="bg1"/>
                </a:solidFill>
                <a:latin typeface="+mn-lt"/>
                <a:ea typeface="+mn-ea"/>
                <a:cs typeface="+mn-cs"/>
              </a:rPr>
              <a:t>wcna</a:t>
            </a:r>
            <a:r>
              <a:rPr lang="en-US" sz="7500" b="1" dirty="0">
                <a:solidFill>
                  <a:schemeClr val="bg1"/>
                </a:solidFill>
                <a:latin typeface="+mn-lt"/>
                <a:cs typeface="Arial Narrow" panose="020B0604020202020204" pitchFamily="34" charset="0"/>
              </a:rPr>
              <a:t> </a:t>
            </a:r>
          </a:p>
        </p:txBody>
      </p:sp>
    </p:spTree>
    <p:extLst>
      <p:ext uri="{BB962C8B-B14F-4D97-AF65-F5344CB8AC3E}">
        <p14:creationId xmlns:p14="http://schemas.microsoft.com/office/powerpoint/2010/main" val="1076870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creenshot of a web page&#10;&#10;Description automatically generated">
            <a:extLst>
              <a:ext uri="{FF2B5EF4-FFF2-40B4-BE49-F238E27FC236}">
                <a16:creationId xmlns:a16="http://schemas.microsoft.com/office/drawing/2014/main" id="{7B71FE98-99C5-04A5-52B5-51300D93BBDC}"/>
              </a:ext>
            </a:extLst>
          </p:cNvPr>
          <p:cNvPicPr>
            <a:picLocks noChangeAspect="1"/>
          </p:cNvPicPr>
          <p:nvPr/>
        </p:nvPicPr>
        <p:blipFill rotWithShape="1">
          <a:blip r:embed="rId2"/>
          <a:srcRect t="21381" b="27567"/>
          <a:stretch/>
        </p:blipFill>
        <p:spPr>
          <a:xfrm>
            <a:off x="0" y="0"/>
            <a:ext cx="9053344" cy="5634681"/>
          </a:xfrm>
          <a:prstGeom prst="rect">
            <a:avLst/>
          </a:prstGeom>
        </p:spPr>
      </p:pic>
      <p:pic>
        <p:nvPicPr>
          <p:cNvPr id="3" name="Picture 2" descr="A screenshot of a web page&#10;&#10;Description automatically generated">
            <a:extLst>
              <a:ext uri="{FF2B5EF4-FFF2-40B4-BE49-F238E27FC236}">
                <a16:creationId xmlns:a16="http://schemas.microsoft.com/office/drawing/2014/main" id="{5E5B6EF7-5FE0-CFBF-42CB-D6D57781EE24}"/>
              </a:ext>
            </a:extLst>
          </p:cNvPr>
          <p:cNvPicPr>
            <a:picLocks noChangeAspect="1"/>
          </p:cNvPicPr>
          <p:nvPr/>
        </p:nvPicPr>
        <p:blipFill rotWithShape="1">
          <a:blip r:embed="rId2"/>
          <a:srcRect t="87568"/>
          <a:stretch/>
        </p:blipFill>
        <p:spPr>
          <a:xfrm>
            <a:off x="-12241" y="5468749"/>
            <a:ext cx="9165906" cy="1389251"/>
          </a:xfrm>
          <a:prstGeom prst="rect">
            <a:avLst/>
          </a:prstGeom>
        </p:spPr>
      </p:pic>
      <p:sp>
        <p:nvSpPr>
          <p:cNvPr id="4" name="TextBox 3">
            <a:extLst>
              <a:ext uri="{FF2B5EF4-FFF2-40B4-BE49-F238E27FC236}">
                <a16:creationId xmlns:a16="http://schemas.microsoft.com/office/drawing/2014/main" id="{2A332EFB-315D-FF38-6FA2-53111A971FF4}"/>
              </a:ext>
            </a:extLst>
          </p:cNvPr>
          <p:cNvSpPr txBox="1"/>
          <p:nvPr/>
        </p:nvSpPr>
        <p:spPr>
          <a:xfrm>
            <a:off x="3849942" y="375124"/>
            <a:ext cx="8251666" cy="1246495"/>
          </a:xfrm>
          <a:prstGeom prst="rect">
            <a:avLst/>
          </a:prstGeom>
          <a:noFill/>
        </p:spPr>
        <p:txBody>
          <a:bodyPr wrap="square" rtlCol="0">
            <a:spAutoFit/>
          </a:bodyPr>
          <a:lstStyle/>
          <a:p>
            <a:r>
              <a:rPr lang="en-US" sz="7500" b="1" dirty="0">
                <a:solidFill>
                  <a:srgbClr val="10B901"/>
                </a:solidFill>
                <a:effectLst/>
                <a:ea typeface="Calibri" panose="020F0502020204030204" pitchFamily="34" charset="0"/>
                <a:cs typeface="Times New Roman" panose="02020603050405020304" pitchFamily="18" charset="0"/>
              </a:rPr>
              <a:t>www.na.org/survey</a:t>
            </a:r>
            <a:r>
              <a:rPr lang="en-US" sz="7500" b="1" dirty="0">
                <a:solidFill>
                  <a:srgbClr val="10B901"/>
                </a:solidFill>
                <a:effectLst/>
              </a:rPr>
              <a:t> </a:t>
            </a:r>
            <a:endParaRPr lang="en-US" sz="7500" b="1" dirty="0">
              <a:solidFill>
                <a:srgbClr val="10B901"/>
              </a:solidFill>
            </a:endParaRPr>
          </a:p>
        </p:txBody>
      </p:sp>
      <p:sp>
        <p:nvSpPr>
          <p:cNvPr id="5" name="Right Arrow 4">
            <a:extLst>
              <a:ext uri="{FF2B5EF4-FFF2-40B4-BE49-F238E27FC236}">
                <a16:creationId xmlns:a16="http://schemas.microsoft.com/office/drawing/2014/main" id="{60A6D7FA-4825-EC90-1E5B-E3BA675B0CB3}"/>
              </a:ext>
            </a:extLst>
          </p:cNvPr>
          <p:cNvSpPr/>
          <p:nvPr/>
        </p:nvSpPr>
        <p:spPr>
          <a:xfrm rot="11088968">
            <a:off x="5727016" y="1949586"/>
            <a:ext cx="1311940" cy="964326"/>
          </a:xfrm>
          <a:prstGeom prst="rightArrow">
            <a:avLst/>
          </a:prstGeom>
          <a:solidFill>
            <a:srgbClr val="14FF0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a:extLst>
              <a:ext uri="{FF2B5EF4-FFF2-40B4-BE49-F238E27FC236}">
                <a16:creationId xmlns:a16="http://schemas.microsoft.com/office/drawing/2014/main" id="{77E0E6CC-3766-99F7-1C63-B17EAC0D78D7}"/>
              </a:ext>
            </a:extLst>
          </p:cNvPr>
          <p:cNvSpPr/>
          <p:nvPr/>
        </p:nvSpPr>
        <p:spPr>
          <a:xfrm rot="9931932">
            <a:off x="6927849" y="3612980"/>
            <a:ext cx="1311940" cy="964326"/>
          </a:xfrm>
          <a:prstGeom prst="rightArrow">
            <a:avLst/>
          </a:prstGeom>
          <a:solidFill>
            <a:srgbClr val="14FF0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a:extLst>
              <a:ext uri="{FF2B5EF4-FFF2-40B4-BE49-F238E27FC236}">
                <a16:creationId xmlns:a16="http://schemas.microsoft.com/office/drawing/2014/main" id="{E5E3E29F-9878-4206-EADB-20784F8864AF}"/>
              </a:ext>
            </a:extLst>
          </p:cNvPr>
          <p:cNvSpPr/>
          <p:nvPr/>
        </p:nvSpPr>
        <p:spPr>
          <a:xfrm rot="9348545">
            <a:off x="8169545" y="5392617"/>
            <a:ext cx="1311940" cy="964326"/>
          </a:xfrm>
          <a:prstGeom prst="rightArrow">
            <a:avLst/>
          </a:prstGeom>
          <a:solidFill>
            <a:srgbClr val="14FF0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FE2F572C-C8A6-EE43-46B7-CED5F8D6F37D}"/>
              </a:ext>
            </a:extLst>
          </p:cNvPr>
          <p:cNvPicPr>
            <a:picLocks noChangeAspect="1"/>
          </p:cNvPicPr>
          <p:nvPr/>
        </p:nvPicPr>
        <p:blipFill>
          <a:blip r:embed="rId3"/>
          <a:stretch>
            <a:fillRect/>
          </a:stretch>
        </p:blipFill>
        <p:spPr>
          <a:xfrm rot="776079">
            <a:off x="8684993" y="2126681"/>
            <a:ext cx="3116852" cy="3031693"/>
          </a:xfrm>
          <a:prstGeom prst="rect">
            <a:avLst/>
          </a:prstGeom>
        </p:spPr>
      </p:pic>
    </p:spTree>
    <p:extLst>
      <p:ext uri="{BB962C8B-B14F-4D97-AF65-F5344CB8AC3E}">
        <p14:creationId xmlns:p14="http://schemas.microsoft.com/office/powerpoint/2010/main" val="38916369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A8E262CC-B713-4168-A5E6-D41B47F5EBDF}"/>
              </a:ext>
            </a:extLst>
          </p:cNvPr>
          <p:cNvSpPr txBox="1"/>
          <p:nvPr/>
        </p:nvSpPr>
        <p:spPr>
          <a:xfrm>
            <a:off x="1998757" y="5457617"/>
            <a:ext cx="7754673" cy="1400383"/>
          </a:xfrm>
          <a:prstGeom prst="rect">
            <a:avLst/>
          </a:prstGeom>
          <a:noFill/>
        </p:spPr>
        <p:txBody>
          <a:bodyPr wrap="square" rtlCol="0">
            <a:spAutoFit/>
          </a:bodyPr>
          <a:lstStyle/>
          <a:p>
            <a:r>
              <a:rPr lang="en-US" sz="8500" b="1" dirty="0" err="1">
                <a:solidFill>
                  <a:schemeClr val="bg1"/>
                </a:solidFill>
                <a:latin typeface="+mn-lt"/>
                <a:ea typeface="+mn-ea"/>
                <a:cs typeface="+mn-cs"/>
              </a:rPr>
              <a:t>www.na.org</a:t>
            </a:r>
            <a:r>
              <a:rPr lang="en-US" sz="8500" b="1" dirty="0">
                <a:solidFill>
                  <a:schemeClr val="bg1"/>
                </a:solidFill>
                <a:latin typeface="+mn-lt"/>
                <a:ea typeface="+mn-ea"/>
                <a:cs typeface="+mn-cs"/>
              </a:rPr>
              <a:t>/</a:t>
            </a:r>
            <a:r>
              <a:rPr lang="en-US" sz="8500" b="1" dirty="0" err="1">
                <a:solidFill>
                  <a:schemeClr val="bg1"/>
                </a:solidFill>
                <a:latin typeface="+mn-lt"/>
                <a:ea typeface="+mn-ea"/>
                <a:cs typeface="+mn-cs"/>
              </a:rPr>
              <a:t>idt</a:t>
            </a:r>
            <a:endParaRPr lang="en-US" sz="8500" b="1" dirty="0">
              <a:solidFill>
                <a:schemeClr val="bg1"/>
              </a:solidFill>
              <a:latin typeface="+mn-lt"/>
              <a:cs typeface="Arial Narrow" panose="020B0604020202020204" pitchFamily="34" charset="0"/>
            </a:endParaRPr>
          </a:p>
        </p:txBody>
      </p:sp>
      <p:sp>
        <p:nvSpPr>
          <p:cNvPr id="10" name="TextBox 9">
            <a:extLst>
              <a:ext uri="{FF2B5EF4-FFF2-40B4-BE49-F238E27FC236}">
                <a16:creationId xmlns:a16="http://schemas.microsoft.com/office/drawing/2014/main" id="{7DFD72E9-33AA-A649-1F45-853249413E76}"/>
              </a:ext>
            </a:extLst>
          </p:cNvPr>
          <p:cNvSpPr txBox="1"/>
          <p:nvPr/>
        </p:nvSpPr>
        <p:spPr>
          <a:xfrm>
            <a:off x="1202872" y="108862"/>
            <a:ext cx="10989128" cy="5095177"/>
          </a:xfrm>
          <a:prstGeom prst="rect">
            <a:avLst/>
          </a:prstGeom>
          <a:noFill/>
        </p:spPr>
        <p:txBody>
          <a:bodyPr wrap="square" rtlCol="0">
            <a:spAutoFit/>
          </a:bodyPr>
          <a:lstStyle/>
          <a:p>
            <a:r>
              <a:rPr lang="en-US" sz="6000" b="1" dirty="0">
                <a:solidFill>
                  <a:srgbClr val="0D8540"/>
                </a:solidFill>
                <a:effectLst/>
                <a:latin typeface="Calibri" panose="020F0502020204030204" pitchFamily="34" charset="0"/>
                <a:ea typeface="Calibri" panose="020F0502020204030204" pitchFamily="34" charset="0"/>
                <a:cs typeface="Times New Roman" panose="02020603050405020304" pitchFamily="18" charset="0"/>
              </a:rPr>
              <a:t>Issue Discussion Topics</a:t>
            </a:r>
          </a:p>
          <a:p>
            <a:pPr marL="548640" indent="-822960">
              <a:lnSpc>
                <a:spcPts val="4580"/>
              </a:lnSpc>
              <a:spcBef>
                <a:spcPts val="600"/>
              </a:spcBef>
            </a:pPr>
            <a:r>
              <a:rPr lang="en-US" sz="4400" dirty="0">
                <a:effectLst/>
                <a:latin typeface="Calibri" panose="020F0502020204030204" pitchFamily="34" charset="0"/>
                <a:ea typeface="Calibri" panose="020F0502020204030204" pitchFamily="34" charset="0"/>
                <a:cs typeface="Times New Roman" panose="02020603050405020304" pitchFamily="18" charset="0"/>
              </a:rPr>
              <a:t>Gender Neutral and Inclusive Language </a:t>
            </a:r>
            <a:br>
              <a:rPr lang="en-US" sz="4400" dirty="0">
                <a:effectLst/>
                <a:latin typeface="Calibri" panose="020F0502020204030204" pitchFamily="34" charset="0"/>
                <a:ea typeface="Calibri" panose="020F0502020204030204" pitchFamily="34" charset="0"/>
                <a:cs typeface="Times New Roman" panose="02020603050405020304" pitchFamily="18" charset="0"/>
              </a:rPr>
            </a:br>
            <a:r>
              <a:rPr lang="en-US" sz="4400" dirty="0">
                <a:effectLst/>
                <a:latin typeface="Calibri" panose="020F0502020204030204" pitchFamily="34" charset="0"/>
                <a:ea typeface="Calibri" panose="020F0502020204030204" pitchFamily="34" charset="0"/>
                <a:cs typeface="Times New Roman" panose="02020603050405020304" pitchFamily="18" charset="0"/>
              </a:rPr>
              <a:t>in NA Literature</a:t>
            </a:r>
          </a:p>
          <a:p>
            <a:pPr marL="548640" indent="-822960">
              <a:lnSpc>
                <a:spcPts val="4580"/>
              </a:lnSpc>
              <a:spcBef>
                <a:spcPts val="600"/>
              </a:spcBef>
            </a:pPr>
            <a:r>
              <a:rPr lang="en-US" sz="4400" dirty="0">
                <a:effectLst/>
                <a:latin typeface="Calibri" panose="020F0502020204030204" pitchFamily="34" charset="0"/>
                <a:ea typeface="Calibri" panose="020F0502020204030204" pitchFamily="34" charset="0"/>
                <a:cs typeface="Times New Roman" panose="02020603050405020304" pitchFamily="18" charset="0"/>
              </a:rPr>
              <a:t>Dealing with Disruptive and Predatory Behavior</a:t>
            </a:r>
          </a:p>
          <a:p>
            <a:pPr marL="548640" indent="-822960">
              <a:lnSpc>
                <a:spcPts val="4580"/>
              </a:lnSpc>
              <a:spcBef>
                <a:spcPts val="2400"/>
              </a:spcBef>
            </a:pPr>
            <a:r>
              <a:rPr lang="en-US" sz="4400" dirty="0">
                <a:effectLst/>
                <a:latin typeface="Calibri" panose="020F0502020204030204" pitchFamily="34" charset="0"/>
                <a:ea typeface="Calibri" panose="020F0502020204030204" pitchFamily="34" charset="0"/>
                <a:cs typeface="Times New Roman" panose="02020603050405020304" pitchFamily="18" charset="0"/>
              </a:rPr>
              <a:t>DRT/MAT as it Relates to NA</a:t>
            </a:r>
          </a:p>
          <a:p>
            <a:pPr marL="548640" indent="-822960">
              <a:lnSpc>
                <a:spcPts val="4580"/>
              </a:lnSpc>
              <a:spcBef>
                <a:spcPts val="600"/>
              </a:spcBef>
            </a:pPr>
            <a:r>
              <a:rPr lang="en-US" sz="4400" dirty="0">
                <a:effectLst/>
                <a:latin typeface="Calibri" panose="020F0502020204030204" pitchFamily="34" charset="0"/>
                <a:ea typeface="Calibri" panose="020F0502020204030204" pitchFamily="34" charset="0"/>
                <a:cs typeface="Times New Roman" panose="02020603050405020304" pitchFamily="18" charset="0"/>
              </a:rPr>
              <a:t>Reimagining and Revitalizing Service Committees</a:t>
            </a:r>
            <a:endParaRPr lang="en-US" sz="4400" dirty="0"/>
          </a:p>
        </p:txBody>
      </p:sp>
      <p:sp>
        <p:nvSpPr>
          <p:cNvPr id="12" name="TextBox 11">
            <a:extLst>
              <a:ext uri="{FF2B5EF4-FFF2-40B4-BE49-F238E27FC236}">
                <a16:creationId xmlns:a16="http://schemas.microsoft.com/office/drawing/2014/main" id="{AE8B6041-5EF6-CEBE-3ED0-65EB88B103E9}"/>
              </a:ext>
            </a:extLst>
          </p:cNvPr>
          <p:cNvSpPr txBox="1"/>
          <p:nvPr/>
        </p:nvSpPr>
        <p:spPr>
          <a:xfrm>
            <a:off x="119741" y="1181764"/>
            <a:ext cx="1110343" cy="430887"/>
          </a:xfrm>
          <a:prstGeom prst="rect">
            <a:avLst/>
          </a:prstGeom>
          <a:solidFill>
            <a:srgbClr val="10B901"/>
          </a:solidFill>
        </p:spPr>
        <p:txBody>
          <a:bodyPr wrap="square" rtlCol="0">
            <a:spAutoFit/>
          </a:bodyPr>
          <a:lstStyle/>
          <a:p>
            <a:r>
              <a:rPr lang="en-US" sz="2200" b="1" dirty="0">
                <a:solidFill>
                  <a:schemeClr val="bg1"/>
                </a:solidFill>
                <a:latin typeface="Franklin Gothic Demi Cond" panose="020B0603020102020204" pitchFamily="34" charset="0"/>
              </a:rPr>
              <a:t>POSTED</a:t>
            </a:r>
          </a:p>
        </p:txBody>
      </p:sp>
      <p:sp>
        <p:nvSpPr>
          <p:cNvPr id="13" name="TextBox 12">
            <a:extLst>
              <a:ext uri="{FF2B5EF4-FFF2-40B4-BE49-F238E27FC236}">
                <a16:creationId xmlns:a16="http://schemas.microsoft.com/office/drawing/2014/main" id="{273B4342-EFBF-5D43-6D54-650E9D986395}"/>
              </a:ext>
            </a:extLst>
          </p:cNvPr>
          <p:cNvSpPr txBox="1"/>
          <p:nvPr/>
        </p:nvSpPr>
        <p:spPr>
          <a:xfrm>
            <a:off x="119742" y="2441008"/>
            <a:ext cx="1110343" cy="430887"/>
          </a:xfrm>
          <a:prstGeom prst="rect">
            <a:avLst/>
          </a:prstGeom>
          <a:solidFill>
            <a:srgbClr val="10B901"/>
          </a:solidFill>
        </p:spPr>
        <p:txBody>
          <a:bodyPr wrap="square" rtlCol="0">
            <a:spAutoFit/>
          </a:bodyPr>
          <a:lstStyle/>
          <a:p>
            <a:r>
              <a:rPr lang="en-US" sz="2200" b="1" dirty="0">
                <a:solidFill>
                  <a:schemeClr val="bg1"/>
                </a:solidFill>
                <a:latin typeface="Franklin Gothic Demi Cond" panose="020B0603020102020204" pitchFamily="34" charset="0"/>
              </a:rPr>
              <a:t>POSTED</a:t>
            </a:r>
          </a:p>
        </p:txBody>
      </p:sp>
      <p:sp>
        <p:nvSpPr>
          <p:cNvPr id="14" name="TextBox 13">
            <a:extLst>
              <a:ext uri="{FF2B5EF4-FFF2-40B4-BE49-F238E27FC236}">
                <a16:creationId xmlns:a16="http://schemas.microsoft.com/office/drawing/2014/main" id="{F67856B2-8DF7-E224-FB90-D7A3D0E63A26}"/>
              </a:ext>
            </a:extLst>
          </p:cNvPr>
          <p:cNvSpPr txBox="1"/>
          <p:nvPr/>
        </p:nvSpPr>
        <p:spPr>
          <a:xfrm>
            <a:off x="119741" y="3339743"/>
            <a:ext cx="1110343" cy="430887"/>
          </a:xfrm>
          <a:prstGeom prst="rect">
            <a:avLst/>
          </a:prstGeom>
          <a:solidFill>
            <a:srgbClr val="0070C0"/>
          </a:solidFill>
        </p:spPr>
        <p:txBody>
          <a:bodyPr wrap="square" rtlCol="0">
            <a:spAutoFit/>
          </a:bodyPr>
          <a:lstStyle/>
          <a:p>
            <a:pPr algn="ctr"/>
            <a:r>
              <a:rPr lang="en-US" sz="2200" b="1" dirty="0">
                <a:solidFill>
                  <a:schemeClr val="bg1"/>
                </a:solidFill>
                <a:latin typeface="Franklin Gothic Demi Cond" panose="020B0603020102020204" pitchFamily="34" charset="0"/>
              </a:rPr>
              <a:t>SOON</a:t>
            </a:r>
          </a:p>
        </p:txBody>
      </p:sp>
      <p:sp>
        <p:nvSpPr>
          <p:cNvPr id="15" name="TextBox 14">
            <a:extLst>
              <a:ext uri="{FF2B5EF4-FFF2-40B4-BE49-F238E27FC236}">
                <a16:creationId xmlns:a16="http://schemas.microsoft.com/office/drawing/2014/main" id="{37148179-CB13-C71A-AA05-C8C33419AA17}"/>
              </a:ext>
            </a:extLst>
          </p:cNvPr>
          <p:cNvSpPr txBox="1"/>
          <p:nvPr/>
        </p:nvSpPr>
        <p:spPr>
          <a:xfrm>
            <a:off x="119741" y="3955205"/>
            <a:ext cx="1110343" cy="430887"/>
          </a:xfrm>
          <a:prstGeom prst="rect">
            <a:avLst/>
          </a:prstGeom>
          <a:solidFill>
            <a:srgbClr val="0070C0"/>
          </a:solidFill>
        </p:spPr>
        <p:txBody>
          <a:bodyPr wrap="square" rtlCol="0">
            <a:spAutoFit/>
          </a:bodyPr>
          <a:lstStyle/>
          <a:p>
            <a:pPr algn="ctr"/>
            <a:r>
              <a:rPr lang="en-US" sz="2200" b="1" dirty="0">
                <a:solidFill>
                  <a:schemeClr val="bg1"/>
                </a:solidFill>
                <a:latin typeface="Franklin Gothic Demi Cond" panose="020B0603020102020204" pitchFamily="34" charset="0"/>
              </a:rPr>
              <a:t>SOON</a:t>
            </a:r>
          </a:p>
        </p:txBody>
      </p:sp>
    </p:spTree>
    <p:extLst>
      <p:ext uri="{BB962C8B-B14F-4D97-AF65-F5344CB8AC3E}">
        <p14:creationId xmlns:p14="http://schemas.microsoft.com/office/powerpoint/2010/main" val="3037894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10B90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3D30268-D7F3-6B48-EBFC-6EC0BFC1BA15}"/>
              </a:ext>
            </a:extLst>
          </p:cNvPr>
          <p:cNvSpPr txBox="1"/>
          <p:nvPr/>
        </p:nvSpPr>
        <p:spPr>
          <a:xfrm>
            <a:off x="308919" y="474116"/>
            <a:ext cx="7357973" cy="5170646"/>
          </a:xfrm>
          <a:prstGeom prst="rect">
            <a:avLst/>
          </a:prstGeom>
          <a:noFill/>
        </p:spPr>
        <p:txBody>
          <a:bodyPr wrap="square" rtlCol="0">
            <a:spAutoFit/>
          </a:bodyPr>
          <a:lstStyle/>
          <a:p>
            <a:r>
              <a:rPr lang="en-US" sz="7000" b="1" u="sng" dirty="0">
                <a:solidFill>
                  <a:schemeClr val="bg1"/>
                </a:solidFill>
              </a:rPr>
              <a:t>NA Survival Kit</a:t>
            </a:r>
            <a:r>
              <a:rPr lang="en-US" sz="7000" b="1" dirty="0">
                <a:solidFill>
                  <a:schemeClr val="bg1"/>
                </a:solidFill>
              </a:rPr>
              <a:t> </a:t>
            </a:r>
          </a:p>
          <a:p>
            <a:pPr>
              <a:spcBef>
                <a:spcPts val="1200"/>
              </a:spcBef>
            </a:pPr>
            <a:r>
              <a:rPr lang="en-US" sz="5000" b="1" dirty="0">
                <a:solidFill>
                  <a:schemeClr val="bg1"/>
                </a:solidFill>
              </a:rPr>
              <a:t>Sections from:</a:t>
            </a:r>
          </a:p>
          <a:p>
            <a:pPr marL="685800" indent="-685800">
              <a:lnSpc>
                <a:spcPts val="5000"/>
              </a:lnSpc>
              <a:spcBef>
                <a:spcPts val="1200"/>
              </a:spcBef>
              <a:buFont typeface="Arial" panose="020B0604020202020204" pitchFamily="34" charset="0"/>
              <a:buChar char="•"/>
            </a:pPr>
            <a:r>
              <a:rPr lang="en-US" sz="5000" b="1" dirty="0">
                <a:solidFill>
                  <a:schemeClr val="bg1"/>
                </a:solidFill>
              </a:rPr>
              <a:t>Basic Text</a:t>
            </a:r>
          </a:p>
          <a:p>
            <a:pPr marL="685800" indent="-685800">
              <a:lnSpc>
                <a:spcPts val="5000"/>
              </a:lnSpc>
              <a:spcBef>
                <a:spcPts val="1200"/>
              </a:spcBef>
              <a:buFont typeface="Arial" panose="020B0604020202020204" pitchFamily="34" charset="0"/>
              <a:buChar char="•"/>
            </a:pPr>
            <a:r>
              <a:rPr lang="en-US" sz="5000" b="1" i="1" dirty="0">
                <a:solidFill>
                  <a:schemeClr val="bg1"/>
                </a:solidFill>
              </a:rPr>
              <a:t>It Works: How and Why</a:t>
            </a:r>
          </a:p>
          <a:p>
            <a:pPr marL="685800" indent="-685800">
              <a:lnSpc>
                <a:spcPts val="5000"/>
              </a:lnSpc>
              <a:spcBef>
                <a:spcPts val="1200"/>
              </a:spcBef>
              <a:buFont typeface="Arial" panose="020B0604020202020204" pitchFamily="34" charset="0"/>
              <a:buChar char="•"/>
            </a:pPr>
            <a:r>
              <a:rPr lang="en-US" sz="5000" b="1" i="1" dirty="0">
                <a:solidFill>
                  <a:schemeClr val="bg1"/>
                </a:solidFill>
              </a:rPr>
              <a:t>The NA Step Working Guides</a:t>
            </a:r>
          </a:p>
        </p:txBody>
      </p:sp>
      <p:sp>
        <p:nvSpPr>
          <p:cNvPr id="4" name="TextBox 3">
            <a:extLst>
              <a:ext uri="{FF2B5EF4-FFF2-40B4-BE49-F238E27FC236}">
                <a16:creationId xmlns:a16="http://schemas.microsoft.com/office/drawing/2014/main" id="{5E45A0A1-567F-0218-CF19-BE4F1F50DCB4}"/>
              </a:ext>
            </a:extLst>
          </p:cNvPr>
          <p:cNvSpPr txBox="1"/>
          <p:nvPr/>
        </p:nvSpPr>
        <p:spPr>
          <a:xfrm>
            <a:off x="717166" y="5697415"/>
            <a:ext cx="6949726" cy="861774"/>
          </a:xfrm>
          <a:prstGeom prst="rect">
            <a:avLst/>
          </a:prstGeom>
          <a:noFill/>
        </p:spPr>
        <p:txBody>
          <a:bodyPr wrap="square" rtlCol="0">
            <a:spAutoFit/>
          </a:bodyPr>
          <a:lstStyle/>
          <a:p>
            <a:r>
              <a:rPr lang="en-US" sz="5000" b="1" spc="-250" dirty="0">
                <a:solidFill>
                  <a:srgbClr val="7030A0"/>
                </a:solidFill>
              </a:rPr>
              <a:t>120 day notice posted in July</a:t>
            </a:r>
          </a:p>
        </p:txBody>
      </p:sp>
      <p:pic>
        <p:nvPicPr>
          <p:cNvPr id="9" name="Picture 8">
            <a:extLst>
              <a:ext uri="{FF2B5EF4-FFF2-40B4-BE49-F238E27FC236}">
                <a16:creationId xmlns:a16="http://schemas.microsoft.com/office/drawing/2014/main" id="{6455FE09-C882-D56A-EC02-9243B22DB854}"/>
              </a:ext>
            </a:extLst>
          </p:cNvPr>
          <p:cNvPicPr>
            <a:picLocks noChangeAspect="1"/>
          </p:cNvPicPr>
          <p:nvPr/>
        </p:nvPicPr>
        <p:blipFill>
          <a:blip r:embed="rId2"/>
          <a:stretch>
            <a:fillRect/>
          </a:stretch>
        </p:blipFill>
        <p:spPr>
          <a:xfrm>
            <a:off x="7886700" y="2819400"/>
            <a:ext cx="4305300" cy="4038600"/>
          </a:xfrm>
          <a:prstGeom prst="rect">
            <a:avLst/>
          </a:prstGeom>
        </p:spPr>
      </p:pic>
    </p:spTree>
    <p:extLst>
      <p:ext uri="{BB962C8B-B14F-4D97-AF65-F5344CB8AC3E}">
        <p14:creationId xmlns:p14="http://schemas.microsoft.com/office/powerpoint/2010/main" val="11057918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F7E530-0917-29ED-A956-44071695B90B}"/>
              </a:ext>
            </a:extLst>
          </p:cNvPr>
          <p:cNvSpPr txBox="1">
            <a:spLocks/>
          </p:cNvSpPr>
          <p:nvPr/>
        </p:nvSpPr>
        <p:spPr>
          <a:xfrm>
            <a:off x="265042" y="157240"/>
            <a:ext cx="11926957" cy="6319759"/>
          </a:xfrm>
          <a:prstGeom prst="rect">
            <a:avLst/>
          </a:prstGeom>
        </p:spPr>
        <p:txBody>
          <a:bodyPr anchor="t" anchorCtr="0">
            <a:noAutofit/>
          </a:bodyPr>
          <a:lstStyle>
            <a:lvl1pPr algn="l" defTabSz="914400" rtl="0" eaLnBrk="1" latinLnBrk="0" hangingPunct="1">
              <a:lnSpc>
                <a:spcPct val="90000"/>
              </a:lnSpc>
              <a:spcBef>
                <a:spcPct val="0"/>
              </a:spcBef>
              <a:buNone/>
              <a:defRPr sz="4400" b="1" kern="1200">
                <a:solidFill>
                  <a:schemeClr val="tx1"/>
                </a:solidFill>
                <a:latin typeface="+mn-lt"/>
                <a:ea typeface="+mj-ea"/>
                <a:cs typeface="+mj-cs"/>
              </a:defRPr>
            </a:lvl1pPr>
          </a:lstStyle>
          <a:p>
            <a:pPr>
              <a:lnSpc>
                <a:spcPts val="6300"/>
              </a:lnSpc>
              <a:spcBef>
                <a:spcPts val="1800"/>
              </a:spcBef>
            </a:pPr>
            <a:r>
              <a:rPr lang="en-US" sz="6000" dirty="0">
                <a:solidFill>
                  <a:srgbClr val="10B901"/>
                </a:solidFill>
              </a:rPr>
              <a:t>Moving to a new system for providing meeting information </a:t>
            </a:r>
          </a:p>
          <a:p>
            <a:pPr>
              <a:spcBef>
                <a:spcPts val="1800"/>
              </a:spcBef>
            </a:pPr>
            <a:r>
              <a:rPr lang="en-US" sz="5200" b="0" dirty="0">
                <a:solidFill>
                  <a:srgbClr val="10B901">
                    <a:alpha val="69079"/>
                  </a:srgbClr>
                </a:solidFill>
              </a:rPr>
              <a:t>Local trusted servants: </a:t>
            </a:r>
            <a:r>
              <a:rPr lang="en-US" sz="5200" b="0" dirty="0" err="1">
                <a:solidFill>
                  <a:srgbClr val="0070C0">
                    <a:alpha val="69079"/>
                  </a:srgbClr>
                </a:solidFill>
              </a:rPr>
              <a:t>nadata@na.org</a:t>
            </a:r>
            <a:endParaRPr lang="en-US" sz="5200" b="0" dirty="0">
              <a:solidFill>
                <a:srgbClr val="0070C0">
                  <a:alpha val="69079"/>
                </a:srgbClr>
              </a:solidFill>
            </a:endParaRPr>
          </a:p>
          <a:p>
            <a:pPr>
              <a:spcBef>
                <a:spcPts val="1800"/>
              </a:spcBef>
            </a:pPr>
            <a:r>
              <a:rPr lang="en-US" sz="5200" b="0" dirty="0">
                <a:solidFill>
                  <a:srgbClr val="10B901">
                    <a:alpha val="69079"/>
                  </a:srgbClr>
                </a:solidFill>
              </a:rPr>
              <a:t>More information can be found in the recording of the web meeting we hosted a few weeks ago: </a:t>
            </a:r>
            <a:r>
              <a:rPr lang="en-US" sz="5200" b="0" dirty="0" err="1">
                <a:solidFill>
                  <a:srgbClr val="0070C0">
                    <a:alpha val="69079"/>
                  </a:srgbClr>
                </a:solidFill>
              </a:rPr>
              <a:t>www.na.org</a:t>
            </a:r>
            <a:r>
              <a:rPr lang="en-US" sz="5200" b="0" dirty="0">
                <a:solidFill>
                  <a:srgbClr val="0070C0">
                    <a:alpha val="69079"/>
                  </a:srgbClr>
                </a:solidFill>
              </a:rPr>
              <a:t>/</a:t>
            </a:r>
            <a:r>
              <a:rPr lang="en-US" sz="5200" b="0" dirty="0" err="1">
                <a:solidFill>
                  <a:srgbClr val="0070C0">
                    <a:alpha val="69079"/>
                  </a:srgbClr>
                </a:solidFill>
              </a:rPr>
              <a:t>meetingsearch</a:t>
            </a:r>
            <a:r>
              <a:rPr lang="en-US" sz="5200" b="0" dirty="0">
                <a:solidFill>
                  <a:srgbClr val="0070C0">
                    <a:alpha val="69079"/>
                  </a:srgbClr>
                </a:solidFill>
              </a:rPr>
              <a:t> </a:t>
            </a:r>
          </a:p>
          <a:p>
            <a:pPr>
              <a:spcBef>
                <a:spcPts val="1800"/>
              </a:spcBef>
            </a:pPr>
            <a:endParaRPr lang="en-US" sz="5200" b="0" dirty="0">
              <a:solidFill>
                <a:srgbClr val="10B901">
                  <a:alpha val="69079"/>
                </a:srgbClr>
              </a:solidFill>
            </a:endParaRPr>
          </a:p>
        </p:txBody>
      </p:sp>
      <p:pic>
        <p:nvPicPr>
          <p:cNvPr id="3" name="Picture 2">
            <a:extLst>
              <a:ext uri="{FF2B5EF4-FFF2-40B4-BE49-F238E27FC236}">
                <a16:creationId xmlns:a16="http://schemas.microsoft.com/office/drawing/2014/main" id="{F8AA822E-35DA-53EE-481B-E2F482486617}"/>
              </a:ext>
            </a:extLst>
          </p:cNvPr>
          <p:cNvPicPr>
            <a:picLocks noChangeAspect="1"/>
          </p:cNvPicPr>
          <p:nvPr/>
        </p:nvPicPr>
        <p:blipFill>
          <a:blip r:embed="rId2"/>
          <a:stretch>
            <a:fillRect/>
          </a:stretch>
        </p:blipFill>
        <p:spPr>
          <a:xfrm>
            <a:off x="9427028" y="4688471"/>
            <a:ext cx="2209336" cy="2169529"/>
          </a:xfrm>
          <a:prstGeom prst="rect">
            <a:avLst/>
          </a:prstGeom>
        </p:spPr>
      </p:pic>
    </p:spTree>
    <p:extLst>
      <p:ext uri="{BB962C8B-B14F-4D97-AF65-F5344CB8AC3E}">
        <p14:creationId xmlns:p14="http://schemas.microsoft.com/office/powerpoint/2010/main" val="9767729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185</TotalTime>
  <Words>450</Words>
  <Application>Microsoft Office PowerPoint</Application>
  <PresentationFormat>Widescreen</PresentationFormat>
  <Paragraphs>74</Paragraphs>
  <Slides>15</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Arial</vt:lpstr>
      <vt:lpstr>Arial Narrow</vt:lpstr>
      <vt:lpstr>Calibri</vt:lpstr>
      <vt:lpstr>Calibri Light</vt:lpstr>
      <vt:lpstr>Franklin Gothic Demi Cond</vt:lpstr>
      <vt:lpstr>Times New Roman</vt:lpstr>
      <vt:lpstr>Wingdings</vt:lpstr>
      <vt:lpstr>Wingdings 2</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Stacy Fowler</dc:creator>
  <cp:lastModifiedBy>Nick Elson</cp:lastModifiedBy>
  <cp:revision>8</cp:revision>
  <dcterms:created xsi:type="dcterms:W3CDTF">2023-11-28T20:36:05Z</dcterms:created>
  <dcterms:modified xsi:type="dcterms:W3CDTF">2023-12-01T20:21:18Z</dcterms:modified>
</cp:coreProperties>
</file>