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60" r:id="rId2"/>
    <p:sldMasterId id="2147483678" r:id="rId3"/>
  </p:sldMasterIdLst>
  <p:notesMasterIdLst>
    <p:notesMasterId r:id="rId60"/>
  </p:notesMasterIdLst>
  <p:sldIdLst>
    <p:sldId id="304" r:id="rId4"/>
    <p:sldId id="328" r:id="rId5"/>
    <p:sldId id="284" r:id="rId6"/>
    <p:sldId id="306" r:id="rId7"/>
    <p:sldId id="260" r:id="rId8"/>
    <p:sldId id="308" r:id="rId9"/>
    <p:sldId id="311" r:id="rId10"/>
    <p:sldId id="309" r:id="rId11"/>
    <p:sldId id="321" r:id="rId12"/>
    <p:sldId id="322" r:id="rId13"/>
    <p:sldId id="323" r:id="rId14"/>
    <p:sldId id="324" r:id="rId15"/>
    <p:sldId id="326" r:id="rId16"/>
    <p:sldId id="325" r:id="rId17"/>
    <p:sldId id="343" r:id="rId18"/>
    <p:sldId id="340" r:id="rId19"/>
    <p:sldId id="341" r:id="rId20"/>
    <p:sldId id="342" r:id="rId21"/>
    <p:sldId id="331" r:id="rId22"/>
    <p:sldId id="332" r:id="rId23"/>
    <p:sldId id="338" r:id="rId24"/>
    <p:sldId id="337" r:id="rId25"/>
    <p:sldId id="336" r:id="rId26"/>
    <p:sldId id="335" r:id="rId27"/>
    <p:sldId id="334" r:id="rId28"/>
    <p:sldId id="310" r:id="rId29"/>
    <p:sldId id="365" r:id="rId30"/>
    <p:sldId id="344" r:id="rId31"/>
    <p:sldId id="345" r:id="rId32"/>
    <p:sldId id="264" r:id="rId33"/>
    <p:sldId id="346" r:id="rId34"/>
    <p:sldId id="347" r:id="rId35"/>
    <p:sldId id="348" r:id="rId36"/>
    <p:sldId id="266" r:id="rId37"/>
    <p:sldId id="349" r:id="rId38"/>
    <p:sldId id="350" r:id="rId39"/>
    <p:sldId id="351" r:id="rId40"/>
    <p:sldId id="352" r:id="rId41"/>
    <p:sldId id="353" r:id="rId42"/>
    <p:sldId id="320" r:id="rId43"/>
    <p:sldId id="316" r:id="rId44"/>
    <p:sldId id="366" r:id="rId45"/>
    <p:sldId id="305" r:id="rId46"/>
    <p:sldId id="286" r:id="rId47"/>
    <p:sldId id="367" r:id="rId48"/>
    <p:sldId id="368" r:id="rId49"/>
    <p:sldId id="369" r:id="rId50"/>
    <p:sldId id="370" r:id="rId51"/>
    <p:sldId id="287" r:id="rId52"/>
    <p:sldId id="299" r:id="rId53"/>
    <p:sldId id="313" r:id="rId54"/>
    <p:sldId id="300" r:id="rId55"/>
    <p:sldId id="315" r:id="rId56"/>
    <p:sldId id="258" r:id="rId57"/>
    <p:sldId id="317" r:id="rId58"/>
    <p:sldId id="363"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00"/>
    <a:srgbClr val="A6CD02"/>
    <a:srgbClr val="FAD900"/>
    <a:srgbClr val="FF4026"/>
    <a:srgbClr val="35C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B7E3C5-5F95-4E58-AF57-4A9F969B62D1}">
  <a:tblStyle styleId="{61B7E3C5-5F95-4E58-AF57-4A9F969B62D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3"/>
    <p:restoredTop sz="80707"/>
  </p:normalViewPr>
  <p:slideViewPr>
    <p:cSldViewPr snapToGrid="0" snapToObjects="1">
      <p:cViewPr varScale="1">
        <p:scale>
          <a:sx n="186" d="100"/>
          <a:sy n="186" d="100"/>
        </p:scale>
        <p:origin x="21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335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074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16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069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051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3977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1774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242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6996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4070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sz="1400" b="0" i="0" u="none" strike="noStrike" cap="none" dirty="0">
                <a:solidFill>
                  <a:srgbClr val="000000"/>
                </a:solidFill>
                <a:effectLst/>
                <a:latin typeface="Arial"/>
                <a:ea typeface="Arial"/>
                <a:cs typeface="Arial"/>
                <a:sym typeface="Arial"/>
              </a:rPr>
              <a:t>In some ways adjusting to the “new normal” after COVID19 is taking more work than it did to adapt to the lock-down. </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0"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Here are some of the things we have had to think about and prepare for my own area and my home group in Australia.</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1"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63347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4054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sz="1400" b="0" i="0" u="none" strike="noStrike" cap="none" dirty="0">
                <a:solidFill>
                  <a:srgbClr val="000000"/>
                </a:solidFill>
                <a:effectLst/>
                <a:latin typeface="Arial"/>
                <a:ea typeface="Arial"/>
                <a:cs typeface="Arial"/>
                <a:sym typeface="Arial"/>
              </a:rPr>
              <a:t>Australia is made up of states and territories which each have their own government. </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0"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My service area is the Northern Australian Service Area.</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0"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It includes two different governments with different policies and COVID19 impacts. </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0"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This means that we have not had a single set of guidelines for all our meetings throughout the pandemic. </a:t>
            </a:r>
            <a:endParaRPr lang="en-US" sz="1400" b="0" i="0" u="none" strike="noStrike" cap="none" dirty="0">
              <a:solidFill>
                <a:srgbClr val="000000"/>
              </a:solidFill>
              <a:effectLst/>
              <a:latin typeface="Arial"/>
              <a:ea typeface="Arial"/>
              <a:cs typeface="Arial"/>
              <a:sym typeface="Arial"/>
            </a:endParaRPr>
          </a:p>
          <a:p>
            <a:pPr marL="139700" indent="0">
              <a:buNone/>
            </a:pPr>
            <a:endParaRPr lang="en-US" sz="1400" dirty="0"/>
          </a:p>
        </p:txBody>
      </p:sp>
    </p:spTree>
    <p:extLst>
      <p:ext uri="{BB962C8B-B14F-4D97-AF65-F5344CB8AC3E}">
        <p14:creationId xmlns:p14="http://schemas.microsoft.com/office/powerpoint/2010/main" val="2361450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sz="1400" b="0" i="0" u="none" strike="noStrike" cap="none" dirty="0">
                <a:solidFill>
                  <a:srgbClr val="000000"/>
                </a:solidFill>
                <a:effectLst/>
                <a:latin typeface="Arial"/>
                <a:ea typeface="Arial"/>
                <a:cs typeface="Arial"/>
                <a:sym typeface="Arial"/>
              </a:rPr>
              <a:t>Many groups have been returning to face to face meetings as lock-down restrictions gradually lifted. </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0"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0" i="0" u="none" strike="noStrike" cap="none" dirty="0">
                <a:solidFill>
                  <a:srgbClr val="000000"/>
                </a:solidFill>
                <a:effectLst/>
                <a:latin typeface="Arial"/>
                <a:ea typeface="Arial"/>
                <a:cs typeface="Arial"/>
                <a:sym typeface="Arial"/>
              </a:rPr>
              <a:t>The challenges for re-opening meetings were:</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0"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pPr lvl="0"/>
            <a:r>
              <a:rPr lang="en-GB" sz="1400" b="0" i="0" u="none" strike="noStrike" cap="none" dirty="0">
                <a:solidFill>
                  <a:srgbClr val="000000"/>
                </a:solidFill>
                <a:effectLst/>
                <a:latin typeface="Arial"/>
                <a:ea typeface="Arial"/>
                <a:cs typeface="Arial"/>
                <a:sym typeface="Arial"/>
              </a:rPr>
              <a:t>How to welcome newcomers while also managing restrictions on meeting numbers. </a:t>
            </a:r>
            <a:endParaRPr lang="en-US" sz="1400" b="0" i="0" u="none" strike="noStrike" cap="none" dirty="0">
              <a:solidFill>
                <a:srgbClr val="000000"/>
              </a:solidFill>
              <a:effectLst/>
              <a:latin typeface="Arial"/>
              <a:ea typeface="Arial"/>
              <a:cs typeface="Arial"/>
              <a:sym typeface="Arial"/>
            </a:endParaRPr>
          </a:p>
          <a:p>
            <a:pPr lvl="0"/>
            <a:r>
              <a:rPr lang="en-GB" sz="1400" b="0" i="0" u="none" strike="noStrike" cap="none" dirty="0">
                <a:solidFill>
                  <a:srgbClr val="000000"/>
                </a:solidFill>
                <a:effectLst/>
                <a:latin typeface="Arial"/>
                <a:ea typeface="Arial"/>
                <a:cs typeface="Arial"/>
                <a:sym typeface="Arial"/>
              </a:rPr>
              <a:t>How to maintain anonymity while recording people’s details for contact tracing</a:t>
            </a:r>
            <a:endParaRPr lang="en-US" sz="1400" b="0" i="0" u="none" strike="noStrike" cap="none" dirty="0">
              <a:solidFill>
                <a:srgbClr val="000000"/>
              </a:solidFill>
              <a:effectLst/>
              <a:latin typeface="Arial"/>
              <a:ea typeface="Arial"/>
              <a:cs typeface="Arial"/>
              <a:sym typeface="Arial"/>
            </a:endParaRPr>
          </a:p>
          <a:p>
            <a:pPr lvl="0"/>
            <a:r>
              <a:rPr lang="en-GB" sz="1400" b="0" i="0" u="none" strike="noStrike" cap="none" dirty="0">
                <a:solidFill>
                  <a:srgbClr val="000000"/>
                </a:solidFill>
                <a:effectLst/>
                <a:latin typeface="Arial"/>
                <a:ea typeface="Arial"/>
                <a:cs typeface="Arial"/>
                <a:sym typeface="Arial"/>
              </a:rPr>
              <a:t>How to support group autonomy while also making members aware of the new laws and legal responsibilities they have</a:t>
            </a:r>
            <a:endParaRPr lang="en-US" sz="1400" b="0" i="0" u="none" strike="noStrike" cap="none" dirty="0">
              <a:solidFill>
                <a:srgbClr val="000000"/>
              </a:solidFill>
              <a:effectLst/>
              <a:latin typeface="Arial"/>
              <a:ea typeface="Arial"/>
              <a:cs typeface="Arial"/>
              <a:sym typeface="Arial"/>
            </a:endParaRPr>
          </a:p>
          <a:p>
            <a:pPr lvl="0"/>
            <a:r>
              <a:rPr lang="en-GB" sz="1400" b="0" i="0" u="none" strike="noStrike" cap="none" dirty="0">
                <a:solidFill>
                  <a:srgbClr val="000000"/>
                </a:solidFill>
                <a:effectLst/>
                <a:latin typeface="Arial"/>
                <a:ea typeface="Arial"/>
                <a:cs typeface="Arial"/>
                <a:sym typeface="Arial"/>
              </a:rPr>
              <a:t>How to adapt meetings to meet social distancing and hygiene requirements</a:t>
            </a:r>
            <a:endParaRPr lang="en-US" sz="14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270751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sz="1400" b="0" i="0" u="none" strike="noStrike" cap="none" dirty="0">
                <a:solidFill>
                  <a:srgbClr val="000000"/>
                </a:solidFill>
                <a:effectLst/>
                <a:latin typeface="Arial"/>
                <a:ea typeface="Arial"/>
                <a:cs typeface="Arial"/>
                <a:sym typeface="Arial"/>
              </a:rPr>
              <a:t>Here is a section of a letter of advice to members in our service area written by the service board.</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This letter explains that there are a number of new legal requirements which will change their meeting procedures.</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We ask members to follow their local government advice and laws about COVID19.</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We also encourage members to consider running Hybrid meetings.</a:t>
            </a:r>
            <a:endParaRPr lang="en-US" sz="1400" b="0" i="0" u="none" strike="noStrike" cap="none" dirty="0">
              <a:solidFill>
                <a:srgbClr val="000000"/>
              </a:solidFill>
              <a:effectLst/>
              <a:latin typeface="Arial"/>
              <a:ea typeface="Arial"/>
              <a:cs typeface="Arial"/>
              <a:sym typeface="Arial"/>
            </a:endParaRPr>
          </a:p>
          <a:p>
            <a:pPr marL="139700" indent="0">
              <a:buNone/>
            </a:pPr>
            <a:r>
              <a:rPr lang="en-GB" sz="1400" b="0"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pPr marL="139700" indent="0">
              <a:buNone/>
            </a:pPr>
            <a:endParaRPr lang="en-US" sz="1400" dirty="0"/>
          </a:p>
        </p:txBody>
      </p:sp>
    </p:spTree>
    <p:extLst>
      <p:ext uri="{BB962C8B-B14F-4D97-AF65-F5344CB8AC3E}">
        <p14:creationId xmlns:p14="http://schemas.microsoft.com/office/powerpoint/2010/main" val="3645196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sz="1400" b="0" i="0" u="none" strike="noStrike" cap="none" dirty="0">
                <a:solidFill>
                  <a:srgbClr val="000000"/>
                </a:solidFill>
                <a:effectLst/>
                <a:latin typeface="Arial"/>
                <a:ea typeface="Arial"/>
                <a:cs typeface="Arial"/>
                <a:sym typeface="Arial"/>
              </a:rPr>
              <a:t>In the second part of this letter we explain that maintaining contact records is a legal requirement.</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We explain that this is not an anonymity breach.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The information is not made publicly available and is only used if an infected member attends a meeting.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This letter also suggests that if they are not comfortable with following these new procedures then members should continue to meet online.</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This is another reason why continuing to offer online and hybrid meetings is important.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The full letter is available on the </a:t>
            </a:r>
            <a:r>
              <a:rPr lang="en-GB" sz="1400" b="1" i="0" u="none" strike="noStrike" cap="none" dirty="0">
                <a:solidFill>
                  <a:srgbClr val="000000"/>
                </a:solidFill>
                <a:effectLst/>
                <a:latin typeface="Arial"/>
                <a:ea typeface="Arial"/>
                <a:cs typeface="Arial"/>
                <a:sym typeface="Arial"/>
              </a:rPr>
              <a:t>Virtual NA Meeting Resources page.</a:t>
            </a:r>
            <a:endParaRPr lang="en-US" sz="1400" b="0" i="0" u="none" strike="noStrike" cap="none" dirty="0">
              <a:solidFill>
                <a:srgbClr val="000000"/>
              </a:solidFill>
              <a:effectLst/>
              <a:latin typeface="Arial"/>
              <a:ea typeface="Arial"/>
              <a:cs typeface="Arial"/>
              <a:sym typeface="Arial"/>
            </a:endParaRPr>
          </a:p>
          <a:p>
            <a:pPr marL="139700" indent="0">
              <a:buNone/>
            </a:pPr>
            <a:endParaRPr lang="en-US" sz="1400" dirty="0"/>
          </a:p>
        </p:txBody>
      </p:sp>
    </p:spTree>
    <p:extLst>
      <p:ext uri="{BB962C8B-B14F-4D97-AF65-F5344CB8AC3E}">
        <p14:creationId xmlns:p14="http://schemas.microsoft.com/office/powerpoint/2010/main" val="2092570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sz="1400" b="0" i="0" u="none" strike="noStrike" cap="none" dirty="0">
                <a:solidFill>
                  <a:srgbClr val="000000"/>
                </a:solidFill>
                <a:effectLst/>
                <a:latin typeface="Arial"/>
                <a:ea typeface="Arial"/>
                <a:cs typeface="Arial"/>
                <a:sym typeface="Arial"/>
              </a:rPr>
              <a:t>My home group decided to open back up as a Hybrid meeting.</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We created a COVID19 meeting safety plan to help us manage all the new cleaning and safety procedures.</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The full document is available on the </a:t>
            </a:r>
            <a:r>
              <a:rPr lang="en-GB" sz="1400" b="1" i="0" u="none" strike="noStrike" cap="none" dirty="0">
                <a:solidFill>
                  <a:srgbClr val="000000"/>
                </a:solidFill>
                <a:effectLst/>
                <a:latin typeface="Arial"/>
                <a:ea typeface="Arial"/>
                <a:cs typeface="Arial"/>
                <a:sym typeface="Arial"/>
              </a:rPr>
              <a:t>Virtual NA Meeting Resources page.</a:t>
            </a:r>
            <a:endParaRPr lang="en-US" sz="1400" b="0" i="0" u="none" strike="noStrike" cap="none" dirty="0">
              <a:solidFill>
                <a:srgbClr val="000000"/>
              </a:solidFill>
              <a:effectLst/>
              <a:latin typeface="Arial"/>
              <a:ea typeface="Arial"/>
              <a:cs typeface="Arial"/>
              <a:sym typeface="Arial"/>
            </a:endParaRPr>
          </a:p>
          <a:p>
            <a:pPr marL="139700" indent="0">
              <a:buNone/>
            </a:pPr>
            <a:endParaRPr lang="en-US" sz="1400" dirty="0"/>
          </a:p>
        </p:txBody>
      </p:sp>
    </p:spTree>
    <p:extLst>
      <p:ext uri="{BB962C8B-B14F-4D97-AF65-F5344CB8AC3E}">
        <p14:creationId xmlns:p14="http://schemas.microsoft.com/office/powerpoint/2010/main" val="169999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sz="1400" b="0" i="0" u="none" strike="noStrike" cap="none" dirty="0">
                <a:solidFill>
                  <a:srgbClr val="000000"/>
                </a:solidFill>
                <a:effectLst/>
                <a:latin typeface="Arial"/>
                <a:ea typeface="Arial"/>
                <a:cs typeface="Arial"/>
                <a:sym typeface="Arial"/>
              </a:rPr>
              <a:t>This is the Meeting Entry Notice we put up on our door at our Hybrid meeting.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This notice advises members on both hybrid meeting procedures and COVID19 safety and legal requirements.</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All member contact information is stored safely with a trusted home group member.</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So far, we have had equal people attend each week online and face-to-face. </a:t>
            </a:r>
            <a:endParaRPr lang="en-US" sz="1400" b="0" i="0" u="none" strike="noStrike" cap="none" dirty="0">
              <a:solidFill>
                <a:srgbClr val="000000"/>
              </a:solidFill>
              <a:effectLst/>
              <a:latin typeface="Arial"/>
              <a:ea typeface="Arial"/>
              <a:cs typeface="Arial"/>
              <a:sym typeface="Arial"/>
            </a:endParaRPr>
          </a:p>
          <a:p>
            <a:pPr marL="139700" indent="0">
              <a:buNone/>
            </a:pPr>
            <a:r>
              <a:rPr lang="en-AU" sz="1400" b="0" i="0" u="none" strike="noStrike" cap="none" dirty="0">
                <a:solidFill>
                  <a:srgbClr val="000000"/>
                </a:solidFill>
                <a:effectLst/>
                <a:latin typeface="Arial"/>
                <a:ea typeface="Arial"/>
                <a:cs typeface="Arial"/>
                <a:sym typeface="Arial"/>
              </a:rPr>
              <a:t>This document is available on the </a:t>
            </a:r>
            <a:r>
              <a:rPr lang="en-GB" sz="1400" b="1" i="0" u="none" strike="noStrike" cap="none" dirty="0">
                <a:solidFill>
                  <a:srgbClr val="000000"/>
                </a:solidFill>
                <a:effectLst/>
                <a:latin typeface="Arial"/>
                <a:ea typeface="Arial"/>
                <a:cs typeface="Arial"/>
                <a:sym typeface="Arial"/>
              </a:rPr>
              <a:t>Virtual NA Meeting Resources page.</a:t>
            </a:r>
            <a:endParaRPr lang="en-US" sz="1400" b="0" i="0" u="none" strike="noStrike" cap="none" dirty="0">
              <a:solidFill>
                <a:srgbClr val="000000"/>
              </a:solidFill>
              <a:effectLst/>
              <a:latin typeface="Arial"/>
              <a:ea typeface="Arial"/>
              <a:cs typeface="Arial"/>
              <a:sym typeface="Arial"/>
            </a:endParaRPr>
          </a:p>
          <a:p>
            <a:pPr marL="139700" indent="0">
              <a:buNone/>
            </a:pPr>
            <a:endParaRPr lang="en-US" sz="1400" dirty="0"/>
          </a:p>
        </p:txBody>
      </p:sp>
    </p:spTree>
    <p:extLst>
      <p:ext uri="{BB962C8B-B14F-4D97-AF65-F5344CB8AC3E}">
        <p14:creationId xmlns:p14="http://schemas.microsoft.com/office/powerpoint/2010/main" val="787613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74394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3955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122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#1: ESTABLISH CONNECTIVITY </a:t>
            </a:r>
            <a:r>
              <a:rPr lang="en-US"/>
              <a:t>POSSIBILITIES --- Common </a:t>
            </a:r>
            <a:r>
              <a:rPr lang="en-US" dirty="0"/>
              <a:t>connections to Remote Conferencing Applications are a landline telephone connection, a mobile telephone or internet signal, hard wired internet connection, or wireless internet signal (</a:t>
            </a:r>
            <a:r>
              <a:rPr lang="en-US" dirty="0" err="1"/>
              <a:t>wifi</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8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66478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#2: CHOOSE A HOST DEVICE BASED ON YOUR ACCESSIBILITY ---  Audio and video equipment options will be dictated by the input and output capabilities of your Host Device. Common Host devices are mobile phones, tablets, and Laptop Computers.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381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Priority #3: ESTABLISH Quality AUDIO INPUT --- YOUR MICROPHONE IS THE HIGHEST PRIORITY PIECE OF EQUIPMENT FOR A HYBRID MEETING. IF OTHER MEETING ATTTENDESS CANNOT HEAR YOU CLEARLY, THE ENTIRE SHARING PROCESS BREAKS DOWN --- Many Host Devices have an integrated microphone. However, some are not powerful enough to facilitate a larger meeting size. Analog or Digital Input Signal will dictate the type of external microphone that you can use. The particular model of microphone will be dictated by compatibility with your Host Device. Also be mindful to choose a model with the correct pick-up pattern for the size of your meeting space.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845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CARDIOID AND DYNAMIC MICROPHONES GATHER SOUND FROM DIRECTLY IN FRONT OF THE MICROPHONE. These are commonly used for a single individual who is speaking.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120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OMNI-DIRECTIONAL AND CONDENSER MICROPHONES GATHER SOUND FROM ALL DIRECTIONS AT ONCE . These are commonly used for entire groups who are speaking in a single space.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307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#4: ESTABLISH CLEAR AUDIO OUTPUT --- 1) Many Host Devices have an integrated speaker. However, some are not powerful enough to facilitate a larger meeting size. The size of your meeting space, number of attendees, and compatibility with your Host Device will dictate the model of external speaker that you may choose.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47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#5: VIDEO INPUT --- Many Host Devices have an integrated camera. However, the shape and aspect ratio of the video stream can be unsatisfactory in some situations. If you choose to connect an external webcam, check compatibility with your Host Device. Be mindful that streaming video can greatly affect the audio quality in locations where the internet signal is not very strong.  It is a considerate practice to create a portion of your meeting space for attendees who do not wish to be streamed on camera.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65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#6: VIDEO OUTPUT ---  Common methods for Video Output include Laptop or Tablet Monitors, Television Screens, and Projectors. Always check compatibility with your Host Device, and be mindful to purchase necessary cables and connectors.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141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you can see some basic information about the beginning of what is now the NorthStar Online NA Group. You can see from the picture that things were a bit disorganized in the beginning. Many cables and connectors everywhere.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754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PERSEVERE LIKE WE DID --- 1) We developed a repeatable process and checklist for setting up the equipment. This was helpful in training new volunteers and relieving stress from the meeting Hosts. #1 Turn on Host Device and connect to the our chosen Remote Conferencing Application. #2 Connect the microphone and test. #3 Connect the speaker and test. #4 Connect the webcam and check the video stream. #5 Connect the projector and check the video feed. --- 2) As you can see from this picture, we became much more organized as we gained experience.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778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FINAL THOUGHTS ---  </a:t>
            </a:r>
            <a:r>
              <a:rPr lang="en-US" dirty="0" err="1"/>
              <a:t>Accessibilty</a:t>
            </a:r>
            <a:r>
              <a:rPr lang="en-US" dirty="0"/>
              <a:t> is the key factor in Hybrid Meetings.  Match your equipment to your experience level and available finances.  Mentors are available to help you. There are also many resources to help you at www.na.org/virtual.  Thank you for allowing us to share with you today!!!!!!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8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08702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Google Shape;24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1 </a:t>
            </a:r>
          </a:p>
          <a:p>
            <a:pPr>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Hello, my name is Vic I am an addict …</a:t>
            </a: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Thanks for this exciting opportunity to share our experience in the South Africa Region with hybrid meetings.</a:t>
            </a:r>
          </a:p>
          <a:p>
            <a:pPr marL="342900" lvl="0" indent="-342900">
              <a:lnSpc>
                <a:spcPct val="107000"/>
              </a:lnSpc>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had experience with Hybrid meetings right from the group level all the way to the South African Regional Convention.</a:t>
            </a:r>
          </a:p>
          <a:p>
            <a:pPr marL="342900" lvl="0" indent="-342900">
              <a:lnSpc>
                <a:spcPct val="107000"/>
              </a:lnSpc>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as I sit here, I’m talking to you from a little village in</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the Eastern Cape of South Africa with a population of 300 people. We have used Hybrid meetings to grow our meetings and connect with NA on a much larger scale than we could have ever hoped for.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773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Google Shape;24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2</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Following on from Kelly, Cailin and Shane, here are the ingredients that we have also found that make a hybrid meeting possible for a successful atmosphere of recovery. </a:t>
            </a:r>
          </a:p>
          <a:p>
            <a:pPr marL="342900" lvl="0" indent="-342900">
              <a:lnSpc>
                <a:spcPct val="107000"/>
              </a:lnSpc>
              <a:spcAft>
                <a:spcPts val="0"/>
              </a:spcAf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The Challenge is to connect a group of people in</a:t>
            </a:r>
            <a:r>
              <a:rPr lang="en-US" sz="1800" baseline="0" dirty="0">
                <a:effectLst/>
                <a:latin typeface="Calibri" panose="020F0502020204030204" pitchFamily="34" charset="0"/>
                <a:cs typeface="Times New Roman" panose="02020603050405020304" pitchFamily="18" charset="0"/>
              </a:rPr>
              <a:t> a room at a face to face meeting or event and have them connect effortlessly to a group of people who are connected over the internet. </a:t>
            </a:r>
            <a:endParaRPr dirty="0"/>
          </a:p>
        </p:txBody>
      </p:sp>
    </p:spTree>
    <p:extLst>
      <p:ext uri="{BB962C8B-B14F-4D97-AF65-F5344CB8AC3E}">
        <p14:creationId xmlns:p14="http://schemas.microsoft.com/office/powerpoint/2010/main" val="705133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3</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Hybrids in our experience can help to create options for NA groups … The</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idea of Hybrid meetings is larger than just dealing with the </a:t>
            </a:r>
            <a:r>
              <a:rPr lang="en-ZA" sz="1800" baseline="0" dirty="0" err="1">
                <a:effectLst/>
                <a:latin typeface="Calibri" panose="020F0502020204030204" pitchFamily="34" charset="0"/>
                <a:ea typeface="Calibri" panose="020F0502020204030204" pitchFamily="34" charset="0"/>
                <a:cs typeface="Times New Roman" panose="02020603050405020304" pitchFamily="18" charset="0"/>
              </a:rPr>
              <a:t>covid</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crises, we can use them to get anyone who cant get to a meeting, to a meeting.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293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4</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slide is an example of some of the equipment that can be used to create hybrid meetings but I want to tell you that you can make hybrid meetings work even with simple devices like a telephone dialed into a meeting with a phone number, its all about taking what you have access to and making it work for you.</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373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Test your internet, using online speed tests from your browser, download is a pull and upload is a push, you need both for good communication.</a:t>
            </a:r>
          </a:p>
          <a:p>
            <a:pPr marL="342900" lvl="0" indent="-342900">
              <a:lnSpc>
                <a:spcPct val="107000"/>
              </a:lnSpc>
              <a:spcAft>
                <a:spcPts val="0"/>
              </a:spcAft>
              <a:buFont typeface="Symbol" panose="05050102010706020507" pitchFamily="18" charset="2"/>
              <a:buChar char=""/>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We like to use a laptop preferably to host a meeting because of the meetings controls being more visible and easier to use.</a:t>
            </a:r>
          </a:p>
          <a:p>
            <a:pPr marL="342900" lvl="0" indent="-342900">
              <a:lnSpc>
                <a:spcPct val="107000"/>
              </a:lnSpc>
              <a:spcAft>
                <a:spcPts val="0"/>
              </a:spcAft>
              <a:buFont typeface="Symbol" panose="05050102010706020507" pitchFamily="18" charset="2"/>
              <a:buChar char=""/>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Use audio and video equipment that works, even a cellphone connected to the meeting as an attendee can be used as a microphone and video camera, if done controlled by one person it meets the health and </a:t>
            </a:r>
            <a:r>
              <a:rPr lang="en-US" sz="1800" baseline="0" dirty="0" err="1">
                <a:effectLst/>
                <a:latin typeface="Calibri" panose="020F0502020204030204" pitchFamily="34" charset="0"/>
                <a:ea typeface="Calibri" panose="020F0502020204030204" pitchFamily="34" charset="0"/>
                <a:cs typeface="Times New Roman" panose="02020603050405020304" pitchFamily="18" charset="0"/>
              </a:rPr>
              <a:t>saftey</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regulations of social distancing.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005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6</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Check your space</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that you are using that your tables, your cables and plug setup is all in order.</a:t>
            </a:r>
          </a:p>
          <a:p>
            <a:pPr marL="342900" lvl="0" indent="-342900">
              <a:lnSpc>
                <a:spcPct val="107000"/>
              </a:lnSpc>
              <a:spcAft>
                <a:spcPts val="0"/>
              </a:spcAft>
              <a:buFont typeface="Symbol" panose="05050102010706020507" pitchFamily="18" charset="2"/>
              <a:buChar char=""/>
            </a:pPr>
            <a:endParaRPr lang="en-US" sz="1800" baseline="0" dirty="0">
              <a:effectLst/>
              <a:latin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800" baseline="0" dirty="0">
                <a:effectLst/>
                <a:latin typeface="Calibri" panose="020F0502020204030204" pitchFamily="34" charset="0"/>
                <a:cs typeface="Times New Roman" panose="02020603050405020304" pitchFamily="18" charset="0"/>
              </a:rPr>
              <a:t>We like to do a technical run through before each meeting actually starts so that everyone understands how the technology works, we build this into our meeting structure.</a:t>
            </a:r>
            <a:endParaRPr dirty="0"/>
          </a:p>
        </p:txBody>
      </p:sp>
    </p:spTree>
    <p:extLst>
      <p:ext uri="{BB962C8B-B14F-4D97-AF65-F5344CB8AC3E}">
        <p14:creationId xmlns:p14="http://schemas.microsoft.com/office/powerpoint/2010/main" val="2909037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7</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Have an appealing and complete meeting preamble inclusive of readings, format, announcements etc as far as possible </a:t>
            </a: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Need as much structure done that makes use of one document.</a:t>
            </a:r>
          </a:p>
          <a:p>
            <a:pPr marL="342900" lvl="0" indent="-342900">
              <a:lnSpc>
                <a:spcPct val="107000"/>
              </a:lnSpc>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like to have an easy to use structure that ensures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chairing is smooth and easy to do and that we have an effective way of bringing in outside speakers into our meetings and a process for this too.</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398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8</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Use other virtual groups like what app or email for group communications – virtual poster drives, keep invites going and give everyone the information </a:t>
            </a: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We</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have service positions in our meetings that can full fill roles like </a:t>
            </a:r>
            <a:r>
              <a:rPr lang="en-ZA" sz="1800" dirty="0">
                <a:effectLst/>
                <a:latin typeface="Calibri" panose="020F0502020204030204" pitchFamily="34" charset="0"/>
                <a:ea typeface="Calibri" panose="020F0502020204030204" pitchFamily="34" charset="0"/>
                <a:cs typeface="Times New Roman" panose="02020603050405020304" pitchFamily="18" charset="0"/>
              </a:rPr>
              <a:t>Mic mute / unmute,</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speaker seeker and any position that helps with the meeting structure.</a:t>
            </a:r>
            <a:endParaRPr dirty="0"/>
          </a:p>
        </p:txBody>
      </p:sp>
    </p:spTree>
    <p:extLst>
      <p:ext uri="{BB962C8B-B14F-4D97-AF65-F5344CB8AC3E}">
        <p14:creationId xmlns:p14="http://schemas.microsoft.com/office/powerpoint/2010/main" val="1695199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Trial error – This</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is how we learnt, we go out and do our best, come back, ask for help and go out and try again, it worked for us.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151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10</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For those that are interested in the resources, videos, and templates or who want to learn more – </a:t>
            </a: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All welcome to attend Mon 27</a:t>
            </a:r>
            <a:r>
              <a:rPr lang="en-ZA"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ZA" sz="1800" dirty="0">
                <a:effectLst/>
                <a:latin typeface="Calibri" panose="020F0502020204030204" pitchFamily="34" charset="0"/>
                <a:ea typeface="Calibri" panose="020F0502020204030204" pitchFamily="34" charset="0"/>
                <a:cs typeface="Times New Roman" panose="02020603050405020304" pitchFamily="18" charset="0"/>
              </a:rPr>
              <a:t> July and every Monday thereafter for 6 weeks from 11 am to 1 pm Eastern time or email fd-chair@na.org.za for locally developed resources / templates etc </a:t>
            </a:r>
          </a:p>
          <a:p>
            <a:pPr marL="342900" lvl="0" indent="-342900">
              <a:lnSpc>
                <a:spcPct val="107000"/>
              </a:lnSpc>
              <a:spcAft>
                <a:spcPts val="80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Virtual Vic you tube videos</a:t>
            </a:r>
          </a:p>
          <a:p>
            <a:pPr marL="342900" lvl="0" indent="-342900">
              <a:lnSpc>
                <a:spcPct val="107000"/>
              </a:lnSpc>
              <a:spcAft>
                <a:spcPts val="800"/>
              </a:spcAft>
              <a:buFont typeface="Symbol" panose="05050102010706020507" pitchFamily="18"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Thank you so much for letting</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me be of service, Victor and I’m an addict.</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spcBef>
                <a:spcPts val="0"/>
              </a:spcBef>
              <a:spcAft>
                <a:spcPts val="0"/>
              </a:spcAft>
              <a:buNone/>
            </a:pPr>
            <a:endParaRPr dirty="0"/>
          </a:p>
        </p:txBody>
      </p:sp>
    </p:spTree>
    <p:extLst>
      <p:ext uri="{BB962C8B-B14F-4D97-AF65-F5344CB8AC3E}">
        <p14:creationId xmlns:p14="http://schemas.microsoft.com/office/powerpoint/2010/main" val="377481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26010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56313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80493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790694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89620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848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0366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122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6714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1875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1" name="Google Shape;11;p2"/>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lstStyle>
            <a:lvl1pPr lvl="0">
              <a:spcBef>
                <a:spcPts val="0"/>
              </a:spcBef>
              <a:spcAft>
                <a:spcPts val="0"/>
              </a:spcAft>
              <a:buSzPts val="6400"/>
              <a:buNone/>
              <a:defRPr sz="6400">
                <a:latin typeface="Cooper Black" panose="0208090404030B020404" pitchFamily="18" charset="77"/>
              </a:defRPr>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Google Shape;65;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5308133" y="4057651"/>
            <a:ext cx="2057400" cy="273844"/>
          </a:xfrm>
        </p:spPr>
        <p:txBody>
          <a:bodyPr/>
          <a:lstStyle/>
          <a:p>
            <a:fld id="{808C238F-B856-42A4-BC32-194DCC130D5F}" type="datetime1">
              <a:rPr lang="en-US" smtClean="0"/>
              <a:t>7/25/20</a:t>
            </a:fld>
            <a:endParaRPr lang="en-US" dirty="0"/>
          </a:p>
        </p:txBody>
      </p:sp>
      <p:sp>
        <p:nvSpPr>
          <p:cNvPr id="5" name="Footer Placeholder 4"/>
          <p:cNvSpPr>
            <a:spLocks noGrp="1"/>
          </p:cNvSpPr>
          <p:nvPr>
            <p:ph type="ftr" sz="quarter" idx="11"/>
          </p:nvPr>
        </p:nvSpPr>
        <p:spPr>
          <a:xfrm>
            <a:off x="1407318" y="4057651"/>
            <a:ext cx="3843665" cy="273844"/>
          </a:xfrm>
        </p:spPr>
        <p:txBody>
          <a:bodyPr/>
          <a:lstStyle/>
          <a:p>
            <a:endParaRPr lang="en-US" dirty="0"/>
          </a:p>
        </p:txBody>
      </p:sp>
      <p:sp>
        <p:nvSpPr>
          <p:cNvPr id="6" name="Slide Number Placeholder 5"/>
          <p:cNvSpPr>
            <a:spLocks noGrp="1"/>
          </p:cNvSpPr>
          <p:nvPr>
            <p:ph type="sldNum" sz="quarter" idx="12"/>
          </p:nvPr>
        </p:nvSpPr>
        <p:spPr>
          <a:xfrm>
            <a:off x="7422684" y="4057650"/>
            <a:ext cx="578317" cy="27384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315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C1CB5-A088-4DB4-8A5C-B084F9B2B528}" type="datetime1">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1810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en-US"/>
              <a:t>Click to edit Master title style</a:t>
            </a:r>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C1328-ADC8-435B-8F5C-D339CD9DD487}" type="datetime1">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39317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6058" y="1687114"/>
            <a:ext cx="3658792" cy="265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687114"/>
            <a:ext cx="3656408" cy="265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256410-64C5-4311-8359-FDA6B61ABBAE}" type="datetime1">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6090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en-US"/>
              <a:t>Click to edit Master title style</a:t>
            </a:r>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8" y="2305048"/>
            <a:ext cx="3658793" cy="2038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05048"/>
            <a:ext cx="3656408" cy="2038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8B01E-6E1B-4AFC-A690-27C447C9486E}" type="datetime1">
              <a:rPr lang="en-US" smtClean="0"/>
              <a:t>7/25/20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9881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52F3D2-503A-4E49-99AD-125A054E178F}" type="datetime1">
              <a:rPr lang="en-US" smtClean="0"/>
              <a:t>7/25/20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1842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66207-223C-48E4-AE22-548ABC801447}" type="datetime1">
              <a:rPr lang="en-US" smtClean="0"/>
              <a:t>7/25/20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80180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67150" y="444499"/>
            <a:ext cx="4418407" cy="38989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941151-B38C-4230-91F0-8A3BB69A056C}" type="datetime1">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05892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F6EA29-EE45-46F5-8084-6929433FA14E}" type="datetime1">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0100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6" name="Google Shape;16;p3"/>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3"/>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Google Shape;18;p3"/>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atin typeface="Cooper Black" panose="0208090404030B020404" pitchFamily="18" charset="77"/>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None/>
              <a:defRPr sz="1800">
                <a:solidFill>
                  <a:srgbClr val="000000"/>
                </a:solidFill>
                <a:latin typeface="Candara" panose="020E0502030303020204" pitchFamily="34" charset="0"/>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872680-3826-48D8-A0B9-F293E3A564DD}" type="datetime1">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1004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en-US"/>
              <a:t>Click to edit Master title style</a:t>
            </a:r>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C0F02A-B435-4587-AE10-6A02865845FD}" type="datetime1">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4920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en-US"/>
              <a:t>Click to edit Master title style</a:t>
            </a:r>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F27A1-9C29-4918-BA16-87149545F673}" type="datetime1">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43305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en-US"/>
              <a:t>Click to edit Master title style</a:t>
            </a:r>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EEE601-4D27-49FF-B099-2799466F7EDA}" type="datetime1">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1464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en-US"/>
              <a:t>Click to edit Master title style</a:t>
            </a:r>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4E52469-603F-4B0F-8F23-6B2B143D5424}" type="datetime1">
              <a:rPr lang="en-US" smtClean="0"/>
              <a:t>7/25/20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2647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en-US"/>
              <a:t>Click to edit Master title style</a:t>
            </a:r>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CD7781E0-05FC-475E-A14D-85EF9B55E67B}" type="datetime1">
              <a:rPr lang="en-US" smtClean="0"/>
              <a:t>7/25/20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1989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02C8-8352-4A2E-A3CD-139A8583C932}" type="datetime1">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85905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80581-4B77-41E9-BE55-C3C9C3900A2A}" type="datetime1">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92350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1" name="Google Shape;11;p2"/>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lstStyle>
            <a:lvl1pPr lvl="0">
              <a:spcBef>
                <a:spcPts val="0"/>
              </a:spcBef>
              <a:spcAft>
                <a:spcPts val="0"/>
              </a:spcAft>
              <a:buSzPts val="6400"/>
              <a:buNone/>
              <a:defRPr sz="6400">
                <a:latin typeface="Cooper Black" panose="0208090404030B020404" pitchFamily="18" charset="77"/>
              </a:defRPr>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dirty="0"/>
          </a:p>
        </p:txBody>
      </p:sp>
    </p:spTree>
    <p:extLst>
      <p:ext uri="{BB962C8B-B14F-4D97-AF65-F5344CB8AC3E}">
        <p14:creationId xmlns:p14="http://schemas.microsoft.com/office/powerpoint/2010/main" val="423248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ubtitle">
  <p:cSld name="Subtitle">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6" name="Google Shape;16;p3"/>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3"/>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Google Shape;18;p3"/>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atin typeface="Cooper Black" panose="0208090404030B020404" pitchFamily="18" charset="77"/>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None/>
              <a:defRPr sz="1800">
                <a:solidFill>
                  <a:srgbClr val="000000"/>
                </a:solidFill>
                <a:latin typeface="Candara" panose="020E0502030303020204" pitchFamily="34" charset="0"/>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dirty="0"/>
          </a:p>
        </p:txBody>
      </p:sp>
    </p:spTree>
    <p:extLst>
      <p:ext uri="{BB962C8B-B14F-4D97-AF65-F5344CB8AC3E}">
        <p14:creationId xmlns:p14="http://schemas.microsoft.com/office/powerpoint/2010/main" val="185402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3" name="Google Shape;23;p4"/>
          <p:cNvSpPr/>
          <p:nvPr/>
        </p:nvSpPr>
        <p:spPr>
          <a:xfrm>
            <a:off x="1992350" y="37775"/>
            <a:ext cx="5616577" cy="5220440"/>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1763750" y="-114625"/>
            <a:ext cx="5616577" cy="5220440"/>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Cooper Black" panose="0208090404030B020404" pitchFamily="18" charset="77"/>
                <a:ea typeface="Cooper Black" panose="0208090404030B020404" pitchFamily="18" charset="77"/>
                <a:cs typeface="Cooper Black" panose="0208090404030B020404" pitchFamily="18" charset="77"/>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Quote" preserve="1" userDrawn="1">
  <p:cSld name="Quote">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119105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 2 columns" userDrawn="1">
  <p:cSld name="Title + 2 columns">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6" name="Google Shape;36;p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atin typeface="Cooper Black" panose="0208090404030B020404" pitchFamily="18" charset="77"/>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9" name="Google Shape;39;p6"/>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atin typeface="Candara" panose="020E0502030303020204" pitchFamily="34" charset="0"/>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Tree>
    <p:extLst>
      <p:ext uri="{BB962C8B-B14F-4D97-AF65-F5344CB8AC3E}">
        <p14:creationId xmlns:p14="http://schemas.microsoft.com/office/powerpoint/2010/main" val="3970470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Google Shape;65;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4364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17390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9" name="Google Shape;29;p5"/>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atin typeface="Cooper Black" panose="0208090404030B020404" pitchFamily="18" charset="77"/>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2" name="Google Shape;32;p5"/>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atin typeface="Candara" panose="020E0502030303020204" pitchFamily="34" charset="0"/>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6" name="Google Shape;36;p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atin typeface="Cooper Black" panose="0208090404030B020404" pitchFamily="18" charset="77"/>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9" name="Google Shape;39;p6"/>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atin typeface="Candara" panose="020E0502030303020204" pitchFamily="34" charset="0"/>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145807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57"/>
        <p:cNvGrpSpPr/>
        <p:nvPr/>
      </p:nvGrpSpPr>
      <p:grpSpPr>
        <a:xfrm>
          <a:off x="0" y="0"/>
          <a:ext cx="0" cy="0"/>
          <a:chOff x="0" y="0"/>
          <a:chExt cx="0" cy="0"/>
        </a:xfrm>
      </p:grpSpPr>
      <p:pic>
        <p:nvPicPr>
          <p:cNvPr id="58" name="Google Shape;58;p9" descr="comic-01.png"/>
          <p:cNvPicPr preferRelativeResize="0"/>
          <p:nvPr userDrawn="1"/>
        </p:nvPicPr>
        <p:blipFill>
          <a:blip r:embed="rId2">
            <a:alphaModFix amt="20000"/>
          </a:blip>
          <a:stretch>
            <a:fillRect/>
          </a:stretch>
        </p:blipFill>
        <p:spPr>
          <a:xfrm>
            <a:off x="0" y="0"/>
            <a:ext cx="9144000" cy="5143500"/>
          </a:xfrm>
          <a:prstGeom prst="rect">
            <a:avLst/>
          </a:prstGeom>
          <a:noFill/>
          <a:ln>
            <a:noFill/>
          </a:ln>
        </p:spPr>
      </p:pic>
      <p:sp>
        <p:nvSpPr>
          <p:cNvPr id="59" name="Google Shape;59;p9"/>
          <p:cNvSpPr/>
          <p:nvPr/>
        </p:nvSpPr>
        <p:spPr>
          <a:xfrm>
            <a:off x="436419" y="311727"/>
            <a:ext cx="8574577" cy="4941916"/>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0" name="Google Shape;60;p9"/>
          <p:cNvSpPr/>
          <p:nvPr/>
        </p:nvSpPr>
        <p:spPr>
          <a:xfrm>
            <a:off x="207819" y="83127"/>
            <a:ext cx="8574577" cy="4941916"/>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dirty="0"/>
          </a:p>
        </p:txBody>
      </p:sp>
      <p:sp>
        <p:nvSpPr>
          <p:cNvPr id="7" name="Google Shape;7;p1"/>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1" r:id="rId5"/>
    <p:sldLayoutId id="2147483652" r:id="rId6"/>
    <p:sldLayoutId id="2147483653" r:id="rId7"/>
    <p:sldLayoutId id="2147483659" r:id="rId8"/>
    <p:sldLayoutId id="2147483655" r:id="rId9"/>
    <p:sldLayoutId id="2147483656"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E567B94D-50C4-4558-AAA1-857DDB1A21EF}" type="datetime1">
              <a:rPr lang="en-US" smtClean="0"/>
              <a:t>7/25/20</a:t>
            </a:fld>
            <a:endParaRPr lang="en-US" dirty="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180805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dirty="0"/>
          </a:p>
        </p:txBody>
      </p:sp>
      <p:sp>
        <p:nvSpPr>
          <p:cNvPr id="7" name="Google Shape;7;p1"/>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dirty="0"/>
          </a:p>
        </p:txBody>
      </p:sp>
    </p:spTree>
    <p:extLst>
      <p:ext uri="{BB962C8B-B14F-4D97-AF65-F5344CB8AC3E}">
        <p14:creationId xmlns:p14="http://schemas.microsoft.com/office/powerpoint/2010/main" val="239707754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25.jpe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27.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image" Target="../media/image28.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9.xml"/><Relationship Id="rId5" Type="http://schemas.openxmlformats.org/officeDocument/2006/relationships/image" Target="../media/image29.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30.jpe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image" Target="../media/image31.jpe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9.xml"/><Relationship Id="rId5" Type="http://schemas.openxmlformats.org/officeDocument/2006/relationships/image" Target="../media/image32.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image" Target="../media/image33.jpe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3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8.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3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3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hyperlink" Target="https://zoom.us/j/756488015?pwd=KzBlcFlhRGppamNkV0ZZeklFLy9Wdz09" TargetMode="External"/><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mailto:wb@na.org"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a.org/virtual"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hyperlink" Target="mailto:pr@na.or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10.xml"/><Relationship Id="rId5" Type="http://schemas.openxmlformats.org/officeDocument/2006/relationships/hyperlink" Target="http://www.na.org/toolbox" TargetMode="External"/><Relationship Id="rId4" Type="http://schemas.openxmlformats.org/officeDocument/2006/relationships/hyperlink" Target="http://www.na.org/convention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na.org/contribute" TargetMode="External"/><Relationship Id="rId2" Type="http://schemas.openxmlformats.org/officeDocument/2006/relationships/notesSlide" Target="../notesSlides/notesSlide55.xml"/><Relationship Id="rId1" Type="http://schemas.openxmlformats.org/officeDocument/2006/relationships/slideLayout" Target="../slideLayouts/slideLayout10.xml"/><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A6ACA-C68C-444D-A93F-8A12D70D626A}"/>
              </a:ext>
            </a:extLst>
          </p:cNvPr>
          <p:cNvPicPr>
            <a:picLocks noChangeAspect="1"/>
          </p:cNvPicPr>
          <p:nvPr/>
        </p:nvPicPr>
        <p:blipFill>
          <a:blip r:embed="rId3" cstate="screen">
            <a:alphaModFix amt="42000"/>
            <a:extLst>
              <a:ext uri="{28A0092B-C50C-407E-A947-70E740481C1C}">
                <a14:useLocalDpi xmlns:a14="http://schemas.microsoft.com/office/drawing/2010/main"/>
              </a:ext>
            </a:extLst>
          </a:blip>
          <a:stretch>
            <a:fillRect/>
          </a:stretch>
        </p:blipFill>
        <p:spPr>
          <a:xfrm>
            <a:off x="3925940" y="0"/>
            <a:ext cx="5143500" cy="5143500"/>
          </a:xfrm>
          <a:prstGeom prst="rect">
            <a:avLst/>
          </a:prstGeom>
        </p:spPr>
      </p:pic>
      <p:pic>
        <p:nvPicPr>
          <p:cNvPr id="2" name="Google Shape;64;p10" descr="comic-03.png">
            <a:extLst>
              <a:ext uri="{FF2B5EF4-FFF2-40B4-BE49-F238E27FC236}">
                <a16:creationId xmlns:a16="http://schemas.microsoft.com/office/drawing/2014/main" id="{EE10BCCA-E67A-894D-B018-87B5FE0B067E}"/>
              </a:ext>
            </a:extLst>
          </p:cNvPr>
          <p:cNvPicPr preferRelativeResize="0"/>
          <p:nvPr/>
        </p:nvPicPr>
        <p:blipFill>
          <a:blip r:embed="rId4">
            <a:alphaModFix amt="10000"/>
          </a:blip>
          <a:stretch>
            <a:fillRect/>
          </a:stretch>
        </p:blipFill>
        <p:spPr>
          <a:xfrm>
            <a:off x="0" y="0"/>
            <a:ext cx="9144000" cy="5143500"/>
          </a:xfrm>
          <a:prstGeom prst="rect">
            <a:avLst/>
          </a:prstGeom>
          <a:noFill/>
          <a:ln>
            <a:noFill/>
          </a:ln>
        </p:spPr>
      </p:pic>
      <p:sp>
        <p:nvSpPr>
          <p:cNvPr id="5" name="Google Shape;158;p21">
            <a:extLst>
              <a:ext uri="{FF2B5EF4-FFF2-40B4-BE49-F238E27FC236}">
                <a16:creationId xmlns:a16="http://schemas.microsoft.com/office/drawing/2014/main" id="{AC5B1635-A07B-5C4D-AA83-84F77BAC3621}"/>
              </a:ext>
            </a:extLst>
          </p:cNvPr>
          <p:cNvSpPr txBox="1">
            <a:spLocks/>
          </p:cNvSpPr>
          <p:nvPr/>
        </p:nvSpPr>
        <p:spPr>
          <a:xfrm>
            <a:off x="286192" y="204860"/>
            <a:ext cx="5743575" cy="33209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r>
              <a:rPr lang="en-US" sz="6000" dirty="0">
                <a:latin typeface="Cooper Black" panose="0208090404030B020404" pitchFamily="18" charset="77"/>
              </a:rPr>
              <a:t>NA in the Time of Coronavirus </a:t>
            </a:r>
            <a:endParaRPr lang="en-US" sz="6000" dirty="0">
              <a:solidFill>
                <a:srgbClr val="FFFFFF"/>
              </a:solidFill>
              <a:latin typeface="Cooper Black" panose="0208090404030B020404" pitchFamily="18" charset="77"/>
            </a:endParaRPr>
          </a:p>
        </p:txBody>
      </p:sp>
      <p:sp>
        <p:nvSpPr>
          <p:cNvPr id="6" name="TextBox 5">
            <a:extLst>
              <a:ext uri="{FF2B5EF4-FFF2-40B4-BE49-F238E27FC236}">
                <a16:creationId xmlns:a16="http://schemas.microsoft.com/office/drawing/2014/main" id="{E8508781-E6CD-0744-838A-7FF082A707B7}"/>
              </a:ext>
            </a:extLst>
          </p:cNvPr>
          <p:cNvSpPr txBox="1"/>
          <p:nvPr/>
        </p:nvSpPr>
        <p:spPr>
          <a:xfrm>
            <a:off x="410962" y="3161493"/>
            <a:ext cx="5147285" cy="707886"/>
          </a:xfrm>
          <a:prstGeom prst="rect">
            <a:avLst/>
          </a:prstGeom>
          <a:noFill/>
        </p:spPr>
        <p:txBody>
          <a:bodyPr wrap="square" rtlCol="0">
            <a:spAutoFit/>
          </a:bodyPr>
          <a:lstStyle/>
          <a:p>
            <a:r>
              <a:rPr lang="en-US" sz="4000" b="1" dirty="0">
                <a:latin typeface="Candara" panose="020E0502030303020204" pitchFamily="34" charset="0"/>
              </a:rPr>
              <a:t>25 July 2020</a:t>
            </a:r>
          </a:p>
        </p:txBody>
      </p:sp>
      <p:sp>
        <p:nvSpPr>
          <p:cNvPr id="3" name="TextBox 2">
            <a:extLst>
              <a:ext uri="{FF2B5EF4-FFF2-40B4-BE49-F238E27FC236}">
                <a16:creationId xmlns:a16="http://schemas.microsoft.com/office/drawing/2014/main" id="{592C6156-99FF-9943-9FCF-5A1E5A8D0E5A}"/>
              </a:ext>
            </a:extLst>
          </p:cNvPr>
          <p:cNvSpPr txBox="1"/>
          <p:nvPr/>
        </p:nvSpPr>
        <p:spPr>
          <a:xfrm>
            <a:off x="419385" y="4186988"/>
            <a:ext cx="8373980" cy="784830"/>
          </a:xfrm>
          <a:prstGeom prst="rect">
            <a:avLst/>
          </a:prstGeom>
          <a:noFill/>
        </p:spPr>
        <p:txBody>
          <a:bodyPr wrap="square" rtlCol="0">
            <a:spAutoFit/>
          </a:bodyPr>
          <a:lstStyle/>
          <a:p>
            <a:r>
              <a:rPr lang="en-US" sz="1500" dirty="0"/>
              <a:t>Many of the slides in this PowerPoint were developed by members from around the world and are examples of how local meetings and NA communities are handling the pandemic. As such, they should be regarded as shared experience and not recommendations from World Services.</a:t>
            </a:r>
          </a:p>
        </p:txBody>
      </p:sp>
    </p:spTree>
    <p:extLst>
      <p:ext uri="{BB962C8B-B14F-4D97-AF65-F5344CB8AC3E}">
        <p14:creationId xmlns:p14="http://schemas.microsoft.com/office/powerpoint/2010/main" val="404492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p12">
            <a:extLst>
              <a:ext uri="{FF2B5EF4-FFF2-40B4-BE49-F238E27FC236}">
                <a16:creationId xmlns:a16="http://schemas.microsoft.com/office/drawing/2014/main" id="{5F654640-49F6-5C40-A5C1-55A9B379F73A}"/>
              </a:ext>
            </a:extLst>
          </p:cNvPr>
          <p:cNvSpPr txBox="1">
            <a:spLocks noGrp="1"/>
          </p:cNvSpPr>
          <p:nvPr/>
        </p:nvSpPr>
        <p:spPr>
          <a:xfrm>
            <a:off x="468734" y="163912"/>
            <a:ext cx="7558138" cy="7601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dirty="0">
                <a:solidFill>
                  <a:schemeClr val="dk1"/>
                </a:solidFill>
                <a:latin typeface="Cooper Black" panose="0208090404030B020404" pitchFamily="18" charset="77"/>
                <a:sym typeface="Bangers"/>
              </a:rPr>
              <a:t>Checklist for reopening meetings</a:t>
            </a:r>
          </a:p>
        </p:txBody>
      </p:sp>
      <p:sp>
        <p:nvSpPr>
          <p:cNvPr id="3" name="Google Shape;106;p16">
            <a:extLst>
              <a:ext uri="{FF2B5EF4-FFF2-40B4-BE49-F238E27FC236}">
                <a16:creationId xmlns:a16="http://schemas.microsoft.com/office/drawing/2014/main" id="{F5BB84B1-84C6-A94F-AC43-615D12F8AED2}"/>
              </a:ext>
            </a:extLst>
          </p:cNvPr>
          <p:cNvSpPr txBox="1">
            <a:spLocks noGrp="1"/>
          </p:cNvSpPr>
          <p:nvPr/>
        </p:nvSpPr>
        <p:spPr>
          <a:xfrm>
            <a:off x="548640" y="872836"/>
            <a:ext cx="8088284" cy="4064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800" b="1" dirty="0">
                <a:solidFill>
                  <a:schemeClr val="dk1"/>
                </a:solidFill>
                <a:latin typeface="Candara" panose="020E0502030303020204" pitchFamily="34" charset="0"/>
                <a:sym typeface="Sniglet"/>
              </a:rPr>
              <a:t>It is suggested that groups have a detailed plan for reopening in-person meetings. As NA groups, we need to keep our Traditions in mind </a:t>
            </a:r>
            <a:br>
              <a:rPr lang="en-US" sz="1800" b="1" dirty="0">
                <a:solidFill>
                  <a:schemeClr val="dk1"/>
                </a:solidFill>
                <a:latin typeface="Candara" panose="020E0502030303020204" pitchFamily="34" charset="0"/>
                <a:sym typeface="Sniglet"/>
              </a:rPr>
            </a:br>
            <a:r>
              <a:rPr lang="en-US" sz="1800" b="1" dirty="0">
                <a:solidFill>
                  <a:schemeClr val="dk1"/>
                </a:solidFill>
                <a:latin typeface="Candara" panose="020E0502030303020204" pitchFamily="34" charset="0"/>
                <a:sym typeface="Sniglet"/>
              </a:rPr>
              <a:t>(paraphrased here):</a:t>
            </a:r>
          </a:p>
          <a:p>
            <a:pPr marL="274320" lvl="2"/>
            <a:r>
              <a:rPr lang="en-US" sz="1800" b="1" u="sng" dirty="0">
                <a:solidFill>
                  <a:schemeClr val="dk1"/>
                </a:solidFill>
                <a:latin typeface="Candara" panose="020E0502030303020204" pitchFamily="34" charset="0"/>
                <a:sym typeface="Sniglet"/>
              </a:rPr>
              <a:t>4th Tradition</a:t>
            </a:r>
            <a:r>
              <a:rPr lang="en-US" sz="1800" b="1" dirty="0">
                <a:solidFill>
                  <a:schemeClr val="dk1"/>
                </a:solidFill>
                <a:latin typeface="Candara" panose="020E0502030303020204" pitchFamily="34" charset="0"/>
                <a:sym typeface="Sniglet"/>
              </a:rPr>
              <a:t> – Groups are autonomous, except when our actions may affect other groups or NA as a whole.</a:t>
            </a:r>
          </a:p>
          <a:p>
            <a:pPr marL="274320" lvl="2"/>
            <a:r>
              <a:rPr lang="en-US" sz="1800" b="1" u="sng" dirty="0">
                <a:solidFill>
                  <a:schemeClr val="dk1"/>
                </a:solidFill>
                <a:latin typeface="Candara" panose="020E0502030303020204" pitchFamily="34" charset="0"/>
                <a:sym typeface="Sniglet"/>
              </a:rPr>
              <a:t>10th Tradition</a:t>
            </a:r>
            <a:r>
              <a:rPr lang="en-US" sz="1800" b="1" dirty="0">
                <a:solidFill>
                  <a:schemeClr val="dk1"/>
                </a:solidFill>
                <a:latin typeface="Candara" panose="020E0502030303020204" pitchFamily="34" charset="0"/>
                <a:sym typeface="Sniglet"/>
              </a:rPr>
              <a:t> – We have no opinion on outside issues, and so should avoid being drawn into public controversy.</a:t>
            </a:r>
          </a:p>
          <a:p>
            <a:pPr marL="274320" lvl="2"/>
            <a:r>
              <a:rPr lang="en-US" sz="1800" b="1" u="sng" dirty="0">
                <a:solidFill>
                  <a:schemeClr val="dk1"/>
                </a:solidFill>
                <a:latin typeface="Candara" panose="020E0502030303020204" pitchFamily="34" charset="0"/>
                <a:sym typeface="Sniglet"/>
              </a:rPr>
              <a:t>12th Tradition</a:t>
            </a:r>
            <a:r>
              <a:rPr lang="en-US" sz="1800" b="1" dirty="0">
                <a:solidFill>
                  <a:schemeClr val="dk1"/>
                </a:solidFill>
                <a:latin typeface="Candara" panose="020E0502030303020204" pitchFamily="34" charset="0"/>
                <a:sym typeface="Sniglet"/>
              </a:rPr>
              <a:t> – We should practice spiritual principles in all our affairs, including selflessness, responsibility, trustworthiness and compassion.</a:t>
            </a:r>
          </a:p>
          <a:p>
            <a:pPr lvl="0">
              <a:spcBef>
                <a:spcPts val="1200"/>
              </a:spcBef>
            </a:pPr>
            <a:r>
              <a:rPr lang="en-US" sz="1800" b="1" dirty="0">
                <a:solidFill>
                  <a:schemeClr val="dk1"/>
                </a:solidFill>
                <a:latin typeface="Candara" panose="020E0502030303020204" pitchFamily="34" charset="0"/>
                <a:sym typeface="Sniglet"/>
              </a:rPr>
              <a:t>Below are items groups should take into consideration when planning to reopen, and suggestions for addressing them:</a:t>
            </a:r>
          </a:p>
          <a:p>
            <a:pPr marL="457200" indent="-365760">
              <a:spcBef>
                <a:spcPts val="600"/>
              </a:spcBef>
              <a:buClr>
                <a:schemeClr val="dk1"/>
              </a:buClr>
              <a:buSzPts val="2200"/>
              <a:buFont typeface="Sniglet"/>
              <a:buChar char="×"/>
            </a:pPr>
            <a:r>
              <a:rPr lang="en-US" sz="1800" b="1" dirty="0">
                <a:latin typeface="Candara" panose="020E0502030303020204" pitchFamily="34" charset="0"/>
                <a:sym typeface="Sniglet"/>
              </a:rPr>
              <a:t>Have we visited the websites to CDC and state local guidelines to be sure we are in compliance with them?</a:t>
            </a:r>
          </a:p>
          <a:p>
            <a:pPr marL="91440">
              <a:spcBef>
                <a:spcPts val="600"/>
              </a:spcBef>
              <a:buClr>
                <a:schemeClr val="dk1"/>
              </a:buClr>
              <a:buSzPts val="2200"/>
            </a:pPr>
            <a:endParaRPr lang="en-US" sz="1800" dirty="0"/>
          </a:p>
        </p:txBody>
      </p:sp>
    </p:spTree>
    <p:extLst>
      <p:ext uri="{BB962C8B-B14F-4D97-AF65-F5344CB8AC3E}">
        <p14:creationId xmlns:p14="http://schemas.microsoft.com/office/powerpoint/2010/main" val="256870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16">
            <a:extLst>
              <a:ext uri="{FF2B5EF4-FFF2-40B4-BE49-F238E27FC236}">
                <a16:creationId xmlns:a16="http://schemas.microsoft.com/office/drawing/2014/main" id="{F5BB84B1-84C6-A94F-AC43-615D12F8AED2}"/>
              </a:ext>
            </a:extLst>
          </p:cNvPr>
          <p:cNvSpPr txBox="1">
            <a:spLocks noGrp="1"/>
          </p:cNvSpPr>
          <p:nvPr/>
        </p:nvSpPr>
        <p:spPr>
          <a:xfrm>
            <a:off x="324195" y="199505"/>
            <a:ext cx="8337667" cy="47631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65760">
              <a:spcBef>
                <a:spcPts val="600"/>
              </a:spcBef>
              <a:buClr>
                <a:schemeClr val="dk1"/>
              </a:buClr>
              <a:buSzPts val="2200"/>
              <a:buFont typeface="Sniglet"/>
              <a:buChar char="×"/>
            </a:pPr>
            <a:r>
              <a:rPr lang="en-US" sz="1700" b="1" dirty="0">
                <a:latin typeface="Candara" panose="020E0502030303020204" pitchFamily="34" charset="0"/>
                <a:sym typeface="Sniglet"/>
              </a:rPr>
              <a:t>Have we spoken to the facility; do we have permission to meet where we rent? Does the facility have any specific requirements that must be adhered to when using the facilities going forward?</a:t>
            </a:r>
          </a:p>
          <a:p>
            <a:pPr marL="457200" indent="-365760">
              <a:spcBef>
                <a:spcPts val="400"/>
              </a:spcBef>
              <a:buClr>
                <a:schemeClr val="dk1"/>
              </a:buClr>
              <a:buSzPts val="2200"/>
              <a:buFont typeface="Sniglet"/>
              <a:buChar char="×"/>
            </a:pPr>
            <a:r>
              <a:rPr lang="en-US" sz="1700" b="1" dirty="0">
                <a:latin typeface="Candara" panose="020E0502030303020204" pitchFamily="34" charset="0"/>
                <a:sym typeface="Sniglet"/>
              </a:rPr>
              <a:t>Do we have plans for sanitizing before and after the meeting?</a:t>
            </a:r>
          </a:p>
          <a:p>
            <a:pPr marL="457200" lvl="1">
              <a:buClr>
                <a:schemeClr val="dk1"/>
              </a:buClr>
              <a:buSzPts val="2200"/>
            </a:pPr>
            <a:r>
              <a:rPr lang="en-US" sz="1700" b="1" dirty="0">
                <a:latin typeface="Candara" panose="020E0502030303020204" pitchFamily="34" charset="0"/>
                <a:sym typeface="Sniglet"/>
              </a:rPr>
              <a:t>- Clean all tables and chairs before members arrive; and after members leave.</a:t>
            </a:r>
          </a:p>
          <a:p>
            <a:pPr marL="457200" lvl="1">
              <a:buClr>
                <a:schemeClr val="dk1"/>
              </a:buClr>
              <a:buSzPts val="2200"/>
            </a:pPr>
            <a:r>
              <a:rPr lang="en-US" sz="1700" b="1" dirty="0">
                <a:latin typeface="Candara" panose="020E0502030303020204" pitchFamily="34" charset="0"/>
                <a:sym typeface="Sniglet"/>
              </a:rPr>
              <a:t>- Have spray cleaner and paper towels available for those who want to clean their own areas.</a:t>
            </a:r>
          </a:p>
          <a:p>
            <a:pPr marL="457200" lvl="1">
              <a:buClr>
                <a:schemeClr val="dk1"/>
              </a:buClr>
              <a:buSzPts val="2200"/>
            </a:pPr>
            <a:r>
              <a:rPr lang="en-US" sz="1700" b="1" dirty="0">
                <a:latin typeface="Candara" panose="020E0502030303020204" pitchFamily="34" charset="0"/>
                <a:sym typeface="Sniglet"/>
              </a:rPr>
              <a:t>- Make sure that restrooms (if open) have soap for washing hands.</a:t>
            </a:r>
          </a:p>
          <a:p>
            <a:pPr marL="457200" indent="-365760">
              <a:spcBef>
                <a:spcPts val="400"/>
              </a:spcBef>
              <a:buClr>
                <a:schemeClr val="dk1"/>
              </a:buClr>
              <a:buSzPts val="2200"/>
              <a:buFont typeface="Sniglet"/>
              <a:buChar char="×"/>
            </a:pPr>
            <a:r>
              <a:rPr lang="en-US" sz="1700" b="1" dirty="0">
                <a:latin typeface="Candara" panose="020E0502030303020204" pitchFamily="34" charset="0"/>
                <a:sym typeface="Sniglet"/>
              </a:rPr>
              <a:t>Have we thought about ways to encourage personal safety?</a:t>
            </a:r>
          </a:p>
          <a:p>
            <a:pPr marL="457200">
              <a:buClr>
                <a:schemeClr val="dk1"/>
              </a:buClr>
              <a:buSzPts val="2200"/>
            </a:pPr>
            <a:r>
              <a:rPr lang="en-US" sz="1700" b="1" dirty="0">
                <a:latin typeface="Candara" panose="020E0502030303020204" pitchFamily="34" charset="0"/>
                <a:sym typeface="Sniglet"/>
              </a:rPr>
              <a:t>- Wear your masks/face coverings to meetings.</a:t>
            </a:r>
          </a:p>
          <a:p>
            <a:pPr marL="457200">
              <a:buClr>
                <a:schemeClr val="dk1"/>
              </a:buClr>
              <a:buSzPts val="2200"/>
            </a:pPr>
            <a:r>
              <a:rPr lang="en-US" sz="1700" b="1" dirty="0">
                <a:latin typeface="Candara" panose="020E0502030303020204" pitchFamily="34" charset="0"/>
                <a:sym typeface="Sniglet"/>
              </a:rPr>
              <a:t>- Consider not serving coffee, and suggest that members bring their own drinks.</a:t>
            </a:r>
          </a:p>
          <a:p>
            <a:pPr marL="457200">
              <a:buClr>
                <a:schemeClr val="dk1"/>
              </a:buClr>
              <a:buSzPts val="2200"/>
            </a:pPr>
            <a:r>
              <a:rPr lang="en-US" sz="1700" b="1" dirty="0">
                <a:latin typeface="Candara" panose="020E0502030303020204" pitchFamily="34" charset="0"/>
                <a:sym typeface="Sniglet"/>
              </a:rPr>
              <a:t>- Have hand sanitizer available if possible.</a:t>
            </a:r>
          </a:p>
          <a:p>
            <a:pPr marL="457200" indent="-365760">
              <a:spcBef>
                <a:spcPts val="400"/>
              </a:spcBef>
              <a:buClr>
                <a:schemeClr val="dk1"/>
              </a:buClr>
              <a:buSzPts val="2200"/>
              <a:buFont typeface="Sniglet"/>
              <a:buChar char="×"/>
            </a:pPr>
            <a:r>
              <a:rPr lang="en-US" sz="1700" b="1" dirty="0">
                <a:latin typeface="Candara" panose="020E0502030303020204" pitchFamily="34" charset="0"/>
                <a:sym typeface="Sniglet"/>
              </a:rPr>
              <a:t>Do we have a socially distant seating plan?</a:t>
            </a:r>
          </a:p>
          <a:p>
            <a:pPr marL="457200">
              <a:buClr>
                <a:schemeClr val="dk1"/>
              </a:buClr>
              <a:buSzPts val="2200"/>
            </a:pPr>
            <a:r>
              <a:rPr lang="en-US" sz="1700" b="1" dirty="0">
                <a:latin typeface="Candara" panose="020E0502030303020204" pitchFamily="34" charset="0"/>
                <a:sym typeface="Sniglet"/>
              </a:rPr>
              <a:t>- Move chairs to allow for space between members.</a:t>
            </a:r>
          </a:p>
          <a:p>
            <a:pPr marL="457200">
              <a:buClr>
                <a:schemeClr val="dk1"/>
              </a:buClr>
              <a:buSzPts val="2200"/>
            </a:pPr>
            <a:r>
              <a:rPr lang="en-US" sz="1700" b="1" dirty="0">
                <a:latin typeface="Candara" panose="020E0502030303020204" pitchFamily="34" charset="0"/>
                <a:sym typeface="Sniglet"/>
              </a:rPr>
              <a:t>- Consider designating a separate area for members with compromised immune systems – could use “reserved” signs on seats; make sure the designated space is away from high-traffic areas.</a:t>
            </a:r>
            <a:endParaRPr lang="en-US" sz="1700" dirty="0"/>
          </a:p>
        </p:txBody>
      </p:sp>
    </p:spTree>
    <p:extLst>
      <p:ext uri="{BB962C8B-B14F-4D97-AF65-F5344CB8AC3E}">
        <p14:creationId xmlns:p14="http://schemas.microsoft.com/office/powerpoint/2010/main" val="175148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16">
            <a:extLst>
              <a:ext uri="{FF2B5EF4-FFF2-40B4-BE49-F238E27FC236}">
                <a16:creationId xmlns:a16="http://schemas.microsoft.com/office/drawing/2014/main" id="{F5BB84B1-84C6-A94F-AC43-615D12F8AED2}"/>
              </a:ext>
            </a:extLst>
          </p:cNvPr>
          <p:cNvSpPr txBox="1">
            <a:spLocks noGrp="1"/>
          </p:cNvSpPr>
          <p:nvPr/>
        </p:nvSpPr>
        <p:spPr>
          <a:xfrm>
            <a:off x="357448" y="473825"/>
            <a:ext cx="8113221" cy="4064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65760">
              <a:spcBef>
                <a:spcPts val="600"/>
              </a:spcBef>
              <a:buClr>
                <a:schemeClr val="dk1"/>
              </a:buClr>
              <a:buSzPts val="2200"/>
              <a:buFont typeface="Sniglet"/>
              <a:buChar char="×"/>
            </a:pPr>
            <a:r>
              <a:rPr lang="en-US" sz="1800" b="1" dirty="0">
                <a:latin typeface="Candara" panose="020E0502030303020204" pitchFamily="34" charset="0"/>
                <a:sym typeface="Sniglet"/>
              </a:rPr>
              <a:t>Are we prepared to take every precaution we can during the meeting?</a:t>
            </a:r>
          </a:p>
          <a:p>
            <a:pPr marL="457200">
              <a:spcBef>
                <a:spcPts val="300"/>
              </a:spcBef>
              <a:buClr>
                <a:schemeClr val="dk1"/>
              </a:buClr>
              <a:buSzPts val="2200"/>
            </a:pPr>
            <a:r>
              <a:rPr lang="en-US" sz="1800" b="1" dirty="0">
                <a:latin typeface="Candara" panose="020E0502030303020204" pitchFamily="34" charset="0"/>
                <a:sym typeface="Sniglet"/>
              </a:rPr>
              <a:t>- </a:t>
            </a:r>
            <a:r>
              <a:rPr lang="en-US" sz="1800" b="1" u="sng" dirty="0">
                <a:latin typeface="Candara" panose="020E0502030303020204" pitchFamily="34" charset="0"/>
                <a:sym typeface="Sniglet"/>
              </a:rPr>
              <a:t>Readings:</a:t>
            </a:r>
            <a:r>
              <a:rPr lang="en-US" sz="1800" b="1" dirty="0">
                <a:latin typeface="Candara" panose="020E0502030303020204" pitchFamily="34" charset="0"/>
                <a:sym typeface="Sniglet"/>
              </a:rPr>
              <a:t> Download readings/books/IPs to avoid passing literature around the meeting.</a:t>
            </a:r>
          </a:p>
          <a:p>
            <a:pPr marL="457200">
              <a:spcBef>
                <a:spcPts val="300"/>
              </a:spcBef>
              <a:buClr>
                <a:schemeClr val="dk1"/>
              </a:buClr>
              <a:buSzPts val="2200"/>
            </a:pPr>
            <a:r>
              <a:rPr lang="en-US" sz="1800" b="1" dirty="0">
                <a:latin typeface="Candara" panose="020E0502030303020204" pitchFamily="34" charset="0"/>
                <a:sym typeface="Sniglet"/>
              </a:rPr>
              <a:t>- </a:t>
            </a:r>
            <a:r>
              <a:rPr lang="en-US" sz="1800" b="1" u="sng" dirty="0">
                <a:latin typeface="Candara" panose="020E0502030303020204" pitchFamily="34" charset="0"/>
                <a:sym typeface="Sniglet"/>
              </a:rPr>
              <a:t>Contributions:</a:t>
            </a:r>
            <a:r>
              <a:rPr lang="en-US" sz="1800" b="1" dirty="0">
                <a:latin typeface="Candara" panose="020E0502030303020204" pitchFamily="34" charset="0"/>
                <a:sym typeface="Sniglet"/>
              </a:rPr>
              <a:t> Put the basket in a stationary place; or consider using a money app for donations.</a:t>
            </a:r>
          </a:p>
          <a:p>
            <a:pPr marL="457200">
              <a:spcBef>
                <a:spcPts val="300"/>
              </a:spcBef>
              <a:buClr>
                <a:schemeClr val="dk1"/>
              </a:buClr>
              <a:buSzPts val="2200"/>
            </a:pPr>
            <a:r>
              <a:rPr lang="en-US" sz="1800" b="1" dirty="0">
                <a:latin typeface="Candara" panose="020E0502030303020204" pitchFamily="34" charset="0"/>
                <a:sym typeface="Sniglet"/>
              </a:rPr>
              <a:t>- Have gloves and sanitizer available for anyone </a:t>
            </a:r>
            <a:r>
              <a:rPr lang="en-US" sz="1800" b="1" u="sng" dirty="0">
                <a:latin typeface="Candara" panose="020E0502030303020204" pitchFamily="34" charset="0"/>
                <a:sym typeface="Sniglet"/>
              </a:rPr>
              <a:t>signing papers</a:t>
            </a:r>
            <a:r>
              <a:rPr lang="en-US" sz="1800" b="1" dirty="0">
                <a:latin typeface="Candara" panose="020E0502030303020204" pitchFamily="34" charset="0"/>
                <a:sym typeface="Sniglet"/>
              </a:rPr>
              <a:t>.</a:t>
            </a:r>
          </a:p>
          <a:p>
            <a:pPr marL="457200">
              <a:spcBef>
                <a:spcPts val="300"/>
              </a:spcBef>
              <a:buClr>
                <a:schemeClr val="dk1"/>
              </a:buClr>
              <a:buSzPts val="2200"/>
            </a:pPr>
            <a:r>
              <a:rPr lang="en-US" sz="1800" b="1" dirty="0">
                <a:latin typeface="Candara" panose="020E0502030303020204" pitchFamily="34" charset="0"/>
                <a:sym typeface="Sniglet"/>
              </a:rPr>
              <a:t>- Spray </a:t>
            </a:r>
            <a:r>
              <a:rPr lang="en-US" sz="1800" b="1" u="sng" dirty="0" err="1">
                <a:latin typeface="Candara" panose="020E0502030303020204" pitchFamily="34" charset="0"/>
                <a:sym typeface="Sniglet"/>
              </a:rPr>
              <a:t>keytags</a:t>
            </a:r>
            <a:r>
              <a:rPr lang="en-US" sz="1800" b="1" dirty="0">
                <a:latin typeface="Candara" panose="020E0502030303020204" pitchFamily="34" charset="0"/>
                <a:sym typeface="Sniglet"/>
              </a:rPr>
              <a:t> with disinfectant prior to the meeting; wear gloves when handing them out.</a:t>
            </a:r>
          </a:p>
          <a:p>
            <a:pPr marL="457200">
              <a:spcBef>
                <a:spcPts val="300"/>
              </a:spcBef>
              <a:buClr>
                <a:schemeClr val="dk1"/>
              </a:buClr>
              <a:buSzPts val="2200"/>
            </a:pPr>
            <a:r>
              <a:rPr lang="en-US" sz="1800" b="1" dirty="0">
                <a:latin typeface="Candara" panose="020E0502030303020204" pitchFamily="34" charset="0"/>
                <a:sym typeface="Sniglet"/>
              </a:rPr>
              <a:t>- Create electronic versions of </a:t>
            </a:r>
            <a:r>
              <a:rPr lang="en-US" sz="1800" b="1" u="sng" dirty="0">
                <a:latin typeface="Candara" panose="020E0502030303020204" pitchFamily="34" charset="0"/>
                <a:sym typeface="Sniglet"/>
              </a:rPr>
              <a:t>phone lists</a:t>
            </a:r>
            <a:r>
              <a:rPr lang="en-US" sz="1800" b="1" dirty="0">
                <a:latin typeface="Candara" panose="020E0502030303020204" pitchFamily="34" charset="0"/>
                <a:sym typeface="Sniglet"/>
              </a:rPr>
              <a:t>, or exchange phone numbers via text.</a:t>
            </a:r>
          </a:p>
          <a:p>
            <a:pPr marL="457200">
              <a:spcBef>
                <a:spcPts val="300"/>
              </a:spcBef>
              <a:buClr>
                <a:schemeClr val="dk1"/>
              </a:buClr>
              <a:buSzPts val="2200"/>
            </a:pPr>
            <a:r>
              <a:rPr lang="en-US" sz="1800" b="1" dirty="0">
                <a:latin typeface="Candara" panose="020E0502030303020204" pitchFamily="34" charset="0"/>
                <a:sym typeface="Sniglet"/>
              </a:rPr>
              <a:t>- Refer attendees to websites or apps for </a:t>
            </a:r>
            <a:r>
              <a:rPr lang="en-US" sz="1800" b="1" u="sng" dirty="0">
                <a:latin typeface="Candara" panose="020E0502030303020204" pitchFamily="34" charset="0"/>
                <a:sym typeface="Sniglet"/>
              </a:rPr>
              <a:t>meeting schedules</a:t>
            </a:r>
            <a:r>
              <a:rPr lang="en-US" sz="1800" b="1" dirty="0">
                <a:latin typeface="Candara" panose="020E0502030303020204" pitchFamily="34" charset="0"/>
                <a:sym typeface="Sniglet"/>
              </a:rPr>
              <a:t> instead of using paper lists.</a:t>
            </a:r>
          </a:p>
          <a:p>
            <a:pPr marL="457200">
              <a:spcBef>
                <a:spcPts val="300"/>
              </a:spcBef>
              <a:buClr>
                <a:schemeClr val="dk1"/>
              </a:buClr>
              <a:buSzPts val="2200"/>
            </a:pPr>
            <a:r>
              <a:rPr lang="en-US" sz="1800" b="1" dirty="0">
                <a:latin typeface="Candara" panose="020E0502030303020204" pitchFamily="34" charset="0"/>
                <a:sym typeface="Sniglet"/>
              </a:rPr>
              <a:t>- </a:t>
            </a:r>
            <a:r>
              <a:rPr lang="en-US" sz="1800" b="1" u="sng" dirty="0">
                <a:latin typeface="Candara" panose="020E0502030303020204" pitchFamily="34" charset="0"/>
                <a:sym typeface="Sniglet"/>
              </a:rPr>
              <a:t>Circle up without touching</a:t>
            </a:r>
            <a:r>
              <a:rPr lang="en-US" sz="1800" b="1" dirty="0">
                <a:latin typeface="Candara" panose="020E0502030303020204" pitchFamily="34" charset="0"/>
                <a:sym typeface="Sniglet"/>
              </a:rPr>
              <a:t>, and maintain physical distance.</a:t>
            </a:r>
          </a:p>
        </p:txBody>
      </p:sp>
    </p:spTree>
    <p:extLst>
      <p:ext uri="{BB962C8B-B14F-4D97-AF65-F5344CB8AC3E}">
        <p14:creationId xmlns:p14="http://schemas.microsoft.com/office/powerpoint/2010/main" val="361267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16">
            <a:extLst>
              <a:ext uri="{FF2B5EF4-FFF2-40B4-BE49-F238E27FC236}">
                <a16:creationId xmlns:a16="http://schemas.microsoft.com/office/drawing/2014/main" id="{F5BB84B1-84C6-A94F-AC43-615D12F8AED2}"/>
              </a:ext>
            </a:extLst>
          </p:cNvPr>
          <p:cNvSpPr txBox="1">
            <a:spLocks noGrp="1"/>
          </p:cNvSpPr>
          <p:nvPr/>
        </p:nvSpPr>
        <p:spPr>
          <a:xfrm>
            <a:off x="357449" y="374073"/>
            <a:ext cx="8287788" cy="45054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65760">
              <a:spcBef>
                <a:spcPts val="600"/>
              </a:spcBef>
              <a:buClr>
                <a:schemeClr val="dk1"/>
              </a:buClr>
              <a:buSzPts val="2200"/>
              <a:buFont typeface="Sniglet"/>
              <a:buChar char="×"/>
            </a:pPr>
            <a:r>
              <a:rPr lang="en-US" sz="1800" b="1" dirty="0">
                <a:latin typeface="Candara" panose="020E0502030303020204" pitchFamily="34" charset="0"/>
                <a:sym typeface="Sniglet"/>
              </a:rPr>
              <a:t>Have we thought about ways to accommodate those not yet able to meet in person due to health or other concerns? (Example: hybrid-virtual/physical meeting)</a:t>
            </a:r>
          </a:p>
          <a:p>
            <a:pPr marL="457200" indent="-365760">
              <a:spcBef>
                <a:spcPts val="600"/>
              </a:spcBef>
              <a:buClr>
                <a:schemeClr val="dk1"/>
              </a:buClr>
              <a:buSzPts val="2200"/>
              <a:buFont typeface="Sniglet"/>
              <a:buChar char="×"/>
            </a:pPr>
            <a:r>
              <a:rPr lang="en-US" sz="1800" b="1" dirty="0">
                <a:latin typeface="Candara" panose="020E0502030303020204" pitchFamily="34" charset="0"/>
                <a:sym typeface="Sniglet"/>
              </a:rPr>
              <a:t>Have we come up with a plan on how to handle situations where we may have an overflow in attendance?</a:t>
            </a:r>
          </a:p>
          <a:p>
            <a:pPr marL="457200">
              <a:spcBef>
                <a:spcPts val="300"/>
              </a:spcBef>
              <a:buClr>
                <a:schemeClr val="dk1"/>
              </a:buClr>
              <a:buSzPts val="2200"/>
            </a:pPr>
            <a:r>
              <a:rPr lang="en-US" sz="1800" b="1" dirty="0">
                <a:latin typeface="Candara" panose="020E0502030303020204" pitchFamily="34" charset="0"/>
                <a:sym typeface="Sniglet"/>
              </a:rPr>
              <a:t>- Is there a completely separate space we </a:t>
            </a:r>
            <a:r>
              <a:rPr lang="en-US" sz="1800" b="1" u="sng" dirty="0">
                <a:latin typeface="Candara" panose="020E0502030303020204" pitchFamily="34" charset="0"/>
                <a:sym typeface="Sniglet"/>
              </a:rPr>
              <a:t>have permission to use</a:t>
            </a:r>
            <a:r>
              <a:rPr lang="en-US" sz="1800" b="1" dirty="0">
                <a:latin typeface="Candara" panose="020E0502030303020204" pitchFamily="34" charset="0"/>
                <a:sym typeface="Sniglet"/>
              </a:rPr>
              <a:t>? (A large group, divided within a single room or space, is still a large group)</a:t>
            </a:r>
          </a:p>
          <a:p>
            <a:pPr marL="457200" indent="-365760">
              <a:spcBef>
                <a:spcPts val="600"/>
              </a:spcBef>
              <a:buClr>
                <a:schemeClr val="dk1"/>
              </a:buClr>
              <a:buSzPts val="2200"/>
              <a:buFont typeface="Sniglet"/>
              <a:buChar char="×"/>
            </a:pPr>
            <a:r>
              <a:rPr lang="en-US" sz="1800" b="1" dirty="0">
                <a:latin typeface="Candara" panose="020E0502030303020204" pitchFamily="34" charset="0"/>
                <a:sym typeface="Sniglet"/>
              </a:rPr>
              <a:t>Have we carefully considered how reopening our meeting will affect our public image?</a:t>
            </a:r>
          </a:p>
          <a:p>
            <a:pPr marL="457200">
              <a:spcBef>
                <a:spcPts val="300"/>
              </a:spcBef>
              <a:buClr>
                <a:schemeClr val="dk1"/>
              </a:buClr>
              <a:buSzPts val="2200"/>
            </a:pPr>
            <a:r>
              <a:rPr lang="en-US" sz="1800" b="1" dirty="0">
                <a:latin typeface="Candara" panose="020E0502030303020204" pitchFamily="34" charset="0"/>
                <a:sym typeface="Sniglet"/>
              </a:rPr>
              <a:t>- Communicate with members and the public (as needed) about the precautions the group is taking to protect the safety of meeting attendees and the public as a whole.</a:t>
            </a:r>
          </a:p>
          <a:p>
            <a:pPr marL="457200">
              <a:spcBef>
                <a:spcPts val="300"/>
              </a:spcBef>
              <a:buClr>
                <a:schemeClr val="dk1"/>
              </a:buClr>
              <a:buSzPts val="2200"/>
            </a:pPr>
            <a:r>
              <a:rPr lang="en-US" sz="1800" b="1" dirty="0">
                <a:latin typeface="Candara" panose="020E0502030303020204" pitchFamily="34" charset="0"/>
                <a:sym typeface="Sniglet"/>
              </a:rPr>
              <a:t>- Add an announcement in the meeting format to clearly state and reiterate the precautions being taken to protect members.</a:t>
            </a:r>
            <a:endParaRPr lang="en-US" sz="1800" dirty="0"/>
          </a:p>
        </p:txBody>
      </p:sp>
    </p:spTree>
    <p:extLst>
      <p:ext uri="{BB962C8B-B14F-4D97-AF65-F5344CB8AC3E}">
        <p14:creationId xmlns:p14="http://schemas.microsoft.com/office/powerpoint/2010/main" val="91253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16">
            <a:extLst>
              <a:ext uri="{FF2B5EF4-FFF2-40B4-BE49-F238E27FC236}">
                <a16:creationId xmlns:a16="http://schemas.microsoft.com/office/drawing/2014/main" id="{F5BB84B1-84C6-A94F-AC43-615D12F8AED2}"/>
              </a:ext>
            </a:extLst>
          </p:cNvPr>
          <p:cNvSpPr txBox="1">
            <a:spLocks noGrp="1"/>
          </p:cNvSpPr>
          <p:nvPr/>
        </p:nvSpPr>
        <p:spPr>
          <a:xfrm>
            <a:off x="357449" y="374073"/>
            <a:ext cx="8287788" cy="45054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65760">
              <a:spcBef>
                <a:spcPts val="600"/>
              </a:spcBef>
              <a:buClr>
                <a:schemeClr val="dk1"/>
              </a:buClr>
              <a:buSzPts val="2200"/>
              <a:buFont typeface="Sniglet"/>
              <a:buChar char="×"/>
            </a:pPr>
            <a:r>
              <a:rPr lang="en-US" sz="1800" b="1" dirty="0">
                <a:latin typeface="Candara" panose="020E0502030303020204" pitchFamily="34" charset="0"/>
                <a:sym typeface="Sniglet"/>
              </a:rPr>
              <a:t>The following is an EXAMPLE of information that can be posted on the meeting door:</a:t>
            </a:r>
          </a:p>
          <a:p>
            <a:pPr marL="457200">
              <a:spcBef>
                <a:spcPts val="1200"/>
              </a:spcBef>
              <a:buClr>
                <a:schemeClr val="dk1"/>
              </a:buClr>
              <a:buSzPts val="2200"/>
            </a:pPr>
            <a:r>
              <a:rPr lang="en-US" sz="2000" b="1" dirty="0">
                <a:latin typeface="Candara" panose="020E0502030303020204" pitchFamily="34" charset="0"/>
                <a:sym typeface="Sniglet"/>
              </a:rPr>
              <a:t>WELCOME TO THE _______________ GROUP OF NARCOTICS ANONYMOUS</a:t>
            </a:r>
          </a:p>
          <a:p>
            <a:pPr marL="457200">
              <a:spcBef>
                <a:spcPts val="600"/>
              </a:spcBef>
              <a:buClr>
                <a:schemeClr val="dk1"/>
              </a:buClr>
              <a:buSzPts val="2200"/>
            </a:pPr>
            <a:r>
              <a:rPr lang="en-US" sz="2000" b="1" dirty="0">
                <a:latin typeface="Candara" panose="020E0502030303020204" pitchFamily="34" charset="0"/>
                <a:sym typeface="Sniglet"/>
              </a:rPr>
              <a:t>To protect the safety of our members:</a:t>
            </a:r>
          </a:p>
          <a:p>
            <a:pPr marL="457200">
              <a:spcBef>
                <a:spcPts val="600"/>
              </a:spcBef>
              <a:buClr>
                <a:schemeClr val="dk1"/>
              </a:buClr>
              <a:buSzPts val="2200"/>
            </a:pPr>
            <a:r>
              <a:rPr lang="en-US" sz="2000" b="1" dirty="0">
                <a:latin typeface="Candara" panose="020E0502030303020204" pitchFamily="34" charset="0"/>
                <a:sym typeface="Sniglet"/>
              </a:rPr>
              <a:t>- Please do not move the chairs</a:t>
            </a:r>
          </a:p>
          <a:p>
            <a:pPr marL="457200">
              <a:spcBef>
                <a:spcPts val="600"/>
              </a:spcBef>
              <a:buClr>
                <a:schemeClr val="dk1"/>
              </a:buClr>
              <a:buSzPts val="2200"/>
            </a:pPr>
            <a:r>
              <a:rPr lang="en-US" sz="2000" b="1" dirty="0">
                <a:latin typeface="Candara" panose="020E0502030303020204" pitchFamily="34" charset="0"/>
                <a:sym typeface="Sniglet"/>
              </a:rPr>
              <a:t>- We normally hug – Please be mindful that due </a:t>
            </a:r>
            <a:r>
              <a:rPr lang="en-US" sz="2000" b="1">
                <a:latin typeface="Candara" panose="020E0502030303020204" pitchFamily="34" charset="0"/>
                <a:sym typeface="Sniglet"/>
              </a:rPr>
              <a:t>to covid-19 </a:t>
            </a:r>
            <a:r>
              <a:rPr lang="en-US" sz="2000" b="1" dirty="0">
                <a:latin typeface="Candara" panose="020E0502030303020204" pitchFamily="34" charset="0"/>
                <a:sym typeface="Sniglet"/>
              </a:rPr>
              <a:t>and social distancing guidelines we are advised to not have physical contact at this time.</a:t>
            </a:r>
          </a:p>
          <a:p>
            <a:pPr marL="457200">
              <a:spcBef>
                <a:spcPts val="600"/>
              </a:spcBef>
              <a:buClr>
                <a:schemeClr val="dk1"/>
              </a:buClr>
              <a:buSzPts val="2200"/>
            </a:pPr>
            <a:r>
              <a:rPr lang="en-US" sz="2000" b="1" dirty="0">
                <a:latin typeface="Candara" panose="020E0502030303020204" pitchFamily="34" charset="0"/>
                <a:sym typeface="Sniglet"/>
              </a:rPr>
              <a:t>- If you feel sick, or have had a fever in the past 14 days, please refrain from attending the meeting in person. Virtual meetings are still available at (insert virtual meeting information here).</a:t>
            </a:r>
            <a:endParaRPr lang="en-US" sz="2000" dirty="0"/>
          </a:p>
        </p:txBody>
      </p:sp>
    </p:spTree>
    <p:extLst>
      <p:ext uri="{BB962C8B-B14F-4D97-AF65-F5344CB8AC3E}">
        <p14:creationId xmlns:p14="http://schemas.microsoft.com/office/powerpoint/2010/main" val="335904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2186225" y="908021"/>
            <a:ext cx="5086586" cy="2131905"/>
          </a:xfrm>
          <a:prstGeom prst="rect">
            <a:avLst/>
          </a:prstGeom>
        </p:spPr>
        <p:txBody>
          <a:bodyPr spcFirstLastPara="1" wrap="square" lIns="91425" tIns="91425" rIns="91425" bIns="91425" anchor="t" anchorCtr="0">
            <a:noAutofit/>
          </a:bodyPr>
          <a:lstStyle/>
          <a:p>
            <a:pPr lvl="0">
              <a:lnSpc>
                <a:spcPts val="3540"/>
              </a:lnSpc>
            </a:pPr>
            <a:r>
              <a:rPr lang="en-US" sz="3200" dirty="0"/>
              <a:t>What groups need </a:t>
            </a:r>
            <a:br>
              <a:rPr lang="en-US" sz="3200" dirty="0"/>
            </a:br>
            <a:r>
              <a:rPr lang="en-US" sz="3200" dirty="0"/>
              <a:t>to consider as they decide whether to meet in person again</a:t>
            </a:r>
            <a:endParaRPr sz="3200" dirty="0">
              <a:latin typeface="Candara" panose="020E0502030303020204" pitchFamily="34" charset="0"/>
            </a:endParaRPr>
          </a:p>
        </p:txBody>
      </p:sp>
      <p:sp>
        <p:nvSpPr>
          <p:cNvPr id="2" name="TextBox 1">
            <a:extLst>
              <a:ext uri="{FF2B5EF4-FFF2-40B4-BE49-F238E27FC236}">
                <a16:creationId xmlns:a16="http://schemas.microsoft.com/office/drawing/2014/main" id="{1BD58CF6-7404-464D-BC19-D0CF2491B900}"/>
              </a:ext>
            </a:extLst>
          </p:cNvPr>
          <p:cNvSpPr txBox="1"/>
          <p:nvPr/>
        </p:nvSpPr>
        <p:spPr>
          <a:xfrm>
            <a:off x="2222416" y="3326272"/>
            <a:ext cx="5124867" cy="414024"/>
          </a:xfrm>
          <a:prstGeom prst="rect">
            <a:avLst/>
          </a:prstGeom>
          <a:noFill/>
        </p:spPr>
        <p:txBody>
          <a:bodyPr wrap="square" rtlCol="0">
            <a:spAutoFit/>
          </a:bodyPr>
          <a:lstStyle/>
          <a:p>
            <a:pPr>
              <a:lnSpc>
                <a:spcPts val="2480"/>
              </a:lnSpc>
              <a:spcBef>
                <a:spcPts val="600"/>
              </a:spcBef>
            </a:pPr>
            <a:r>
              <a:rPr lang="en-US" sz="2400" dirty="0">
                <a:latin typeface="Candara" panose="020E0502030303020204" pitchFamily="34" charset="0"/>
              </a:rPr>
              <a:t>Amy–Contra Costa Area FD team lead</a:t>
            </a:r>
          </a:p>
        </p:txBody>
      </p:sp>
    </p:spTree>
    <p:extLst>
      <p:ext uri="{BB962C8B-B14F-4D97-AF65-F5344CB8AC3E}">
        <p14:creationId xmlns:p14="http://schemas.microsoft.com/office/powerpoint/2010/main" val="419472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5E52D-3DCC-084B-A4AA-562CAB7E167D}"/>
              </a:ext>
            </a:extLst>
          </p:cNvPr>
          <p:cNvPicPr>
            <a:picLocks noChangeAspect="1"/>
          </p:cNvPicPr>
          <p:nvPr/>
        </p:nvPicPr>
        <p:blipFill>
          <a:blip r:embed="rId3"/>
          <a:stretch>
            <a:fillRect/>
          </a:stretch>
        </p:blipFill>
        <p:spPr>
          <a:xfrm>
            <a:off x="1122947" y="-15040"/>
            <a:ext cx="6878053" cy="5158540"/>
          </a:xfrm>
          <a:prstGeom prst="rect">
            <a:avLst/>
          </a:prstGeom>
        </p:spPr>
      </p:pic>
    </p:spTree>
    <p:extLst>
      <p:ext uri="{BB962C8B-B14F-4D97-AF65-F5344CB8AC3E}">
        <p14:creationId xmlns:p14="http://schemas.microsoft.com/office/powerpoint/2010/main" val="404749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0BB546-DF91-2A40-A0D0-B1E1AC6C1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4738" y="0"/>
            <a:ext cx="3974523" cy="5143500"/>
          </a:xfrm>
          <a:prstGeom prst="rect">
            <a:avLst/>
          </a:prstGeom>
        </p:spPr>
      </p:pic>
    </p:spTree>
    <p:extLst>
      <p:ext uri="{BB962C8B-B14F-4D97-AF65-F5344CB8AC3E}">
        <p14:creationId xmlns:p14="http://schemas.microsoft.com/office/powerpoint/2010/main" val="50781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2186225" y="908021"/>
            <a:ext cx="5086586" cy="2131905"/>
          </a:xfrm>
          <a:prstGeom prst="rect">
            <a:avLst/>
          </a:prstGeom>
        </p:spPr>
        <p:txBody>
          <a:bodyPr spcFirstLastPara="1" wrap="square" lIns="91425" tIns="91425" rIns="91425" bIns="91425" anchor="t" anchorCtr="0">
            <a:noAutofit/>
          </a:bodyPr>
          <a:lstStyle/>
          <a:p>
            <a:pPr lvl="0">
              <a:lnSpc>
                <a:spcPts val="3540"/>
              </a:lnSpc>
            </a:pPr>
            <a:r>
              <a:rPr lang="en-US" sz="3200" dirty="0"/>
              <a:t>What groups need </a:t>
            </a:r>
            <a:br>
              <a:rPr lang="en-US" sz="3200" dirty="0"/>
            </a:br>
            <a:r>
              <a:rPr lang="en-US" sz="3200" dirty="0"/>
              <a:t>to consider as they decide whether to meet in person again</a:t>
            </a:r>
            <a:endParaRPr sz="3200" dirty="0">
              <a:latin typeface="Candara" panose="020E0502030303020204" pitchFamily="34" charset="0"/>
            </a:endParaRPr>
          </a:p>
        </p:txBody>
      </p:sp>
      <p:sp>
        <p:nvSpPr>
          <p:cNvPr id="2" name="TextBox 1">
            <a:extLst>
              <a:ext uri="{FF2B5EF4-FFF2-40B4-BE49-F238E27FC236}">
                <a16:creationId xmlns:a16="http://schemas.microsoft.com/office/drawing/2014/main" id="{1BD58CF6-7404-464D-BC19-D0CF2491B900}"/>
              </a:ext>
            </a:extLst>
          </p:cNvPr>
          <p:cNvSpPr txBox="1"/>
          <p:nvPr/>
        </p:nvSpPr>
        <p:spPr>
          <a:xfrm>
            <a:off x="2222416" y="3166423"/>
            <a:ext cx="5124867" cy="1054135"/>
          </a:xfrm>
          <a:prstGeom prst="rect">
            <a:avLst/>
          </a:prstGeom>
          <a:noFill/>
        </p:spPr>
        <p:txBody>
          <a:bodyPr wrap="square" rtlCol="0">
            <a:spAutoFit/>
          </a:bodyPr>
          <a:lstStyle/>
          <a:p>
            <a:pPr>
              <a:lnSpc>
                <a:spcPts val="2480"/>
              </a:lnSpc>
              <a:spcBef>
                <a:spcPts val="600"/>
              </a:spcBef>
            </a:pPr>
            <a:r>
              <a:rPr lang="en-US" sz="2400" dirty="0">
                <a:latin typeface="Candara" panose="020E0502030303020204" pitchFamily="34" charset="0"/>
              </a:rPr>
              <a:t>Bonnie–Northern Australia service area board member (under new service system). </a:t>
            </a:r>
          </a:p>
        </p:txBody>
      </p:sp>
    </p:spTree>
    <p:extLst>
      <p:ext uri="{BB962C8B-B14F-4D97-AF65-F5344CB8AC3E}">
        <p14:creationId xmlns:p14="http://schemas.microsoft.com/office/powerpoint/2010/main" val="400050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D645E-7689-8D43-9516-372DE53FF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99061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18BD60-C75C-0E47-A6AE-2D254F8FE2AD}"/>
              </a:ext>
            </a:extLst>
          </p:cNvPr>
          <p:cNvSpPr/>
          <p:nvPr/>
        </p:nvSpPr>
        <p:spPr>
          <a:xfrm>
            <a:off x="331304" y="0"/>
            <a:ext cx="8368748" cy="51435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C5B59A-AE0C-B644-93E7-738C682E32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776" y="0"/>
            <a:ext cx="8137736" cy="5143500"/>
          </a:xfrm>
          <a:prstGeom prst="rect">
            <a:avLst/>
          </a:prstGeom>
        </p:spPr>
      </p:pic>
    </p:spTree>
    <p:extLst>
      <p:ext uri="{BB962C8B-B14F-4D97-AF65-F5344CB8AC3E}">
        <p14:creationId xmlns:p14="http://schemas.microsoft.com/office/powerpoint/2010/main" val="40268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E04828-B764-FA4E-9866-A0DD063691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661" y="0"/>
            <a:ext cx="8129357" cy="5143499"/>
          </a:xfrm>
          <a:prstGeom prst="rect">
            <a:avLst/>
          </a:prstGeom>
        </p:spPr>
      </p:pic>
    </p:spTree>
    <p:extLst>
      <p:ext uri="{BB962C8B-B14F-4D97-AF65-F5344CB8AC3E}">
        <p14:creationId xmlns:p14="http://schemas.microsoft.com/office/powerpoint/2010/main" val="928683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E360AA-2C1E-5C4F-A503-4C56311588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932" y="254381"/>
            <a:ext cx="8562959" cy="4627002"/>
          </a:xfrm>
          <a:prstGeom prst="rect">
            <a:avLst/>
          </a:prstGeom>
        </p:spPr>
      </p:pic>
    </p:spTree>
    <p:extLst>
      <p:ext uri="{BB962C8B-B14F-4D97-AF65-F5344CB8AC3E}">
        <p14:creationId xmlns:p14="http://schemas.microsoft.com/office/powerpoint/2010/main" val="357894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1BB479-76B9-F743-A55B-0FD5AAE590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034" y="1"/>
            <a:ext cx="7772228" cy="5143500"/>
          </a:xfrm>
          <a:prstGeom prst="rect">
            <a:avLst/>
          </a:prstGeom>
        </p:spPr>
      </p:pic>
    </p:spTree>
    <p:extLst>
      <p:ext uri="{BB962C8B-B14F-4D97-AF65-F5344CB8AC3E}">
        <p14:creationId xmlns:p14="http://schemas.microsoft.com/office/powerpoint/2010/main" val="4222136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62959-735F-A649-98D3-7ABC43C434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8766" y="-5301"/>
            <a:ext cx="7973499" cy="5148802"/>
          </a:xfrm>
          <a:prstGeom prst="rect">
            <a:avLst/>
          </a:prstGeom>
        </p:spPr>
      </p:pic>
    </p:spTree>
    <p:extLst>
      <p:ext uri="{BB962C8B-B14F-4D97-AF65-F5344CB8AC3E}">
        <p14:creationId xmlns:p14="http://schemas.microsoft.com/office/powerpoint/2010/main" val="2343557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286AB-8354-EB4D-BEE3-98FD982CA7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969" y="0"/>
            <a:ext cx="7831545" cy="5143500"/>
          </a:xfrm>
          <a:prstGeom prst="rect">
            <a:avLst/>
          </a:prstGeom>
        </p:spPr>
      </p:pic>
    </p:spTree>
    <p:extLst>
      <p:ext uri="{BB962C8B-B14F-4D97-AF65-F5344CB8AC3E}">
        <p14:creationId xmlns:p14="http://schemas.microsoft.com/office/powerpoint/2010/main" val="302621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A3C37D-A853-CF4C-B9C9-DEC3A44C55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5824" y="0"/>
            <a:ext cx="7667688" cy="5143500"/>
          </a:xfrm>
          <a:prstGeom prst="rect">
            <a:avLst/>
          </a:prstGeom>
        </p:spPr>
      </p:pic>
    </p:spTree>
    <p:extLst>
      <p:ext uri="{BB962C8B-B14F-4D97-AF65-F5344CB8AC3E}">
        <p14:creationId xmlns:p14="http://schemas.microsoft.com/office/powerpoint/2010/main" val="3174844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2301281" y="1010967"/>
            <a:ext cx="4983639" cy="2131905"/>
          </a:xfrm>
          <a:prstGeom prst="rect">
            <a:avLst/>
          </a:prstGeom>
        </p:spPr>
        <p:txBody>
          <a:bodyPr spcFirstLastPara="1" wrap="square" lIns="91425" tIns="91425" rIns="91425" bIns="91425" anchor="t" anchorCtr="0">
            <a:noAutofit/>
          </a:bodyPr>
          <a:lstStyle/>
          <a:p>
            <a:pPr lvl="0">
              <a:lnSpc>
                <a:spcPts val="4560"/>
              </a:lnSpc>
            </a:pPr>
            <a:r>
              <a:rPr lang="en-US" sz="4000" dirty="0"/>
              <a:t>How to coordinate a hybrid meeting</a:t>
            </a:r>
            <a:endParaRPr sz="4000" dirty="0">
              <a:latin typeface="Candara" panose="020E0502030303020204" pitchFamily="34" charset="0"/>
            </a:endParaRPr>
          </a:p>
        </p:txBody>
      </p:sp>
      <p:sp>
        <p:nvSpPr>
          <p:cNvPr id="2" name="TextBox 1">
            <a:extLst>
              <a:ext uri="{FF2B5EF4-FFF2-40B4-BE49-F238E27FC236}">
                <a16:creationId xmlns:a16="http://schemas.microsoft.com/office/drawing/2014/main" id="{1BD58CF6-7404-464D-BC19-D0CF2491B900}"/>
              </a:ext>
            </a:extLst>
          </p:cNvPr>
          <p:cNvSpPr txBox="1"/>
          <p:nvPr/>
        </p:nvSpPr>
        <p:spPr>
          <a:xfrm>
            <a:off x="2290668" y="2916673"/>
            <a:ext cx="4559889" cy="1200329"/>
          </a:xfrm>
          <a:prstGeom prst="rect">
            <a:avLst/>
          </a:prstGeom>
          <a:noFill/>
        </p:spPr>
        <p:txBody>
          <a:bodyPr wrap="square" rtlCol="0">
            <a:spAutoFit/>
          </a:bodyPr>
          <a:lstStyle/>
          <a:p>
            <a:r>
              <a:rPr lang="en-US" sz="2400" dirty="0">
                <a:latin typeface="Candara" panose="020E0502030303020204" pitchFamily="34" charset="0"/>
              </a:rPr>
              <a:t>Kelly–Alabama, USA</a:t>
            </a:r>
          </a:p>
          <a:p>
            <a:r>
              <a:rPr lang="en-US" sz="2400" dirty="0">
                <a:latin typeface="Candara" panose="020E0502030303020204" pitchFamily="34" charset="0"/>
              </a:rPr>
              <a:t>Caitlin/Shane–Kentucky, USA</a:t>
            </a:r>
          </a:p>
          <a:p>
            <a:r>
              <a:rPr lang="en-US" sz="2400" dirty="0">
                <a:latin typeface="Candara" panose="020E0502030303020204" pitchFamily="34" charset="0"/>
              </a:rPr>
              <a:t>Darren/Victor–South Africa</a:t>
            </a:r>
            <a:endParaRPr lang="en-US" sz="2400" dirty="0"/>
          </a:p>
        </p:txBody>
      </p:sp>
    </p:spTree>
    <p:extLst>
      <p:ext uri="{BB962C8B-B14F-4D97-AF65-F5344CB8AC3E}">
        <p14:creationId xmlns:p14="http://schemas.microsoft.com/office/powerpoint/2010/main" val="820642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C767-A682-E047-B16E-BC7B285761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490" y="-10898"/>
            <a:ext cx="8196213" cy="5154398"/>
          </a:xfrm>
          <a:prstGeom prst="rect">
            <a:avLst/>
          </a:prstGeom>
        </p:spPr>
      </p:pic>
    </p:spTree>
    <p:extLst>
      <p:ext uri="{BB962C8B-B14F-4D97-AF65-F5344CB8AC3E}">
        <p14:creationId xmlns:p14="http://schemas.microsoft.com/office/powerpoint/2010/main" val="2157190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AD579530-1077-46B3-BD5C-81BB270A1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144002" cy="5143501"/>
            <a:chOff x="0" y="-1"/>
            <a:chExt cx="12192003" cy="6858001"/>
          </a:xfrm>
        </p:grpSpPr>
        <p:sp useBgFill="1">
          <p:nvSpPr>
            <p:cNvPr id="78" name="Rectangle 77">
              <a:extLst>
                <a:ext uri="{FF2B5EF4-FFF2-40B4-BE49-F238E27FC236}">
                  <a16:creationId xmlns:a16="http://schemas.microsoft.com/office/drawing/2014/main" id="{ACBB106A-B366-4349-B59F-E8FBDADD8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Tw Cen MT" panose="020B0602020104020603"/>
              </a:endParaRPr>
            </a:p>
          </p:txBody>
        </p:sp>
        <p:pic>
          <p:nvPicPr>
            <p:cNvPr id="79" name="Picture 2">
              <a:extLst>
                <a:ext uri="{FF2B5EF4-FFF2-40B4-BE49-F238E27FC236}">
                  <a16:creationId xmlns:a16="http://schemas.microsoft.com/office/drawing/2014/main" id="{113FC03B-24E4-4A3F-9626-CC7F6356BC9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screen">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close up of circuit board">
            <a:extLst>
              <a:ext uri="{FF2B5EF4-FFF2-40B4-BE49-F238E27FC236}">
                <a16:creationId xmlns:a16="http://schemas.microsoft.com/office/drawing/2014/main" id="{525AE681-57C0-4C44-9E88-A16CDA016EB3}"/>
              </a:ext>
            </a:extLst>
          </p:cNvPr>
          <p:cNvPicPr>
            <a:picLocks noChangeAspect="1"/>
          </p:cNvPicPr>
          <p:nvPr/>
        </p:nvPicPr>
        <p:blipFill rotWithShape="1">
          <a:blip r:embed="rId5" cstate="screen">
            <a:alphaModFix amt="30000"/>
            <a:extLst>
              <a:ext uri="{28A0092B-C50C-407E-A947-70E740481C1C}">
                <a14:useLocalDpi xmlns:a14="http://schemas.microsoft.com/office/drawing/2010/main"/>
              </a:ext>
            </a:extLst>
          </a:blip>
          <a:srcRect/>
          <a:stretch/>
        </p:blipFill>
        <p:spPr>
          <a:xfrm>
            <a:off x="2709" y="5758"/>
            <a:ext cx="9141292" cy="5143493"/>
          </a:xfrm>
          <a:prstGeom prst="rect">
            <a:avLst/>
          </a:prstGeom>
        </p:spPr>
      </p:pic>
      <p:grpSp>
        <p:nvGrpSpPr>
          <p:cNvPr id="81" name="Group 80">
            <a:extLst>
              <a:ext uri="{FF2B5EF4-FFF2-40B4-BE49-F238E27FC236}">
                <a16:creationId xmlns:a16="http://schemas.microsoft.com/office/drawing/2014/main" id="{83F79A5F-63B5-4802-B39B-BF0F89DDDA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4421" y="1676401"/>
            <a:ext cx="8236547" cy="1797050"/>
            <a:chOff x="605895" y="2235200"/>
            <a:chExt cx="10982062" cy="2396067"/>
          </a:xfrm>
        </p:grpSpPr>
        <p:sp>
          <p:nvSpPr>
            <p:cNvPr id="82" name="Round Diagonal Corner Rectangle 7">
              <a:extLst>
                <a:ext uri="{FF2B5EF4-FFF2-40B4-BE49-F238E27FC236}">
                  <a16:creationId xmlns:a16="http://schemas.microsoft.com/office/drawing/2014/main" id="{00D14BF7-A799-4EDA-8C19-CED0B8EC5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buClrTx/>
              </a:pPr>
              <a:endParaRPr lang="en-US" sz="1350" kern="1200" dirty="0">
                <a:solidFill>
                  <a:prstClr val="white"/>
                </a:solidFill>
                <a:latin typeface="Tw Cen MT" panose="020B0602020104020603"/>
              </a:endParaRPr>
            </a:p>
          </p:txBody>
        </p:sp>
        <p:grpSp>
          <p:nvGrpSpPr>
            <p:cNvPr id="83" name="Group 82">
              <a:extLst>
                <a:ext uri="{FF2B5EF4-FFF2-40B4-BE49-F238E27FC236}">
                  <a16:creationId xmlns:a16="http://schemas.microsoft.com/office/drawing/2014/main" id="{AF292344-73C8-4E53-85C0-8CDB23EB53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84" name="Freeform 32">
                <a:extLst>
                  <a:ext uri="{FF2B5EF4-FFF2-40B4-BE49-F238E27FC236}">
                    <a16:creationId xmlns:a16="http://schemas.microsoft.com/office/drawing/2014/main" id="{4781E776-A0A7-4FB6-958B-8389BBA56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3">
                <a:extLst>
                  <a:ext uri="{FF2B5EF4-FFF2-40B4-BE49-F238E27FC236}">
                    <a16:creationId xmlns:a16="http://schemas.microsoft.com/office/drawing/2014/main" id="{0F004D56-F177-45BC-8965-B72DB88A08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4">
                <a:extLst>
                  <a:ext uri="{FF2B5EF4-FFF2-40B4-BE49-F238E27FC236}">
                    <a16:creationId xmlns:a16="http://schemas.microsoft.com/office/drawing/2014/main" id="{5F2F1F83-817B-4678-B0AE-8FFDC49FC8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7">
                <a:extLst>
                  <a:ext uri="{FF2B5EF4-FFF2-40B4-BE49-F238E27FC236}">
                    <a16:creationId xmlns:a16="http://schemas.microsoft.com/office/drawing/2014/main" id="{F908EB47-32F4-4E82-BF56-FD25BB074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5">
                <a:extLst>
                  <a:ext uri="{FF2B5EF4-FFF2-40B4-BE49-F238E27FC236}">
                    <a16:creationId xmlns:a16="http://schemas.microsoft.com/office/drawing/2014/main" id="{0966000D-B975-4E8A-9BF2-EACF21640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6">
                <a:extLst>
                  <a:ext uri="{FF2B5EF4-FFF2-40B4-BE49-F238E27FC236}">
                    <a16:creationId xmlns:a16="http://schemas.microsoft.com/office/drawing/2014/main" id="{A9554499-6796-4AEE-B012-34A5B9A585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8">
                <a:extLst>
                  <a:ext uri="{FF2B5EF4-FFF2-40B4-BE49-F238E27FC236}">
                    <a16:creationId xmlns:a16="http://schemas.microsoft.com/office/drawing/2014/main" id="{9DD40864-34BD-491F-B591-180E7B32C1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39">
                <a:extLst>
                  <a:ext uri="{FF2B5EF4-FFF2-40B4-BE49-F238E27FC236}">
                    <a16:creationId xmlns:a16="http://schemas.microsoft.com/office/drawing/2014/main" id="{2623F54C-4373-4D30-90DB-3129BDDF5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Freeform 40">
                <a:extLst>
                  <a:ext uri="{FF2B5EF4-FFF2-40B4-BE49-F238E27FC236}">
                    <a16:creationId xmlns:a16="http://schemas.microsoft.com/office/drawing/2014/main" id="{1FF42884-D4B2-462F-9FA7-4FA8925322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3" name="Rectangle 41">
                <a:extLst>
                  <a:ext uri="{FF2B5EF4-FFF2-40B4-BE49-F238E27FC236}">
                    <a16:creationId xmlns:a16="http://schemas.microsoft.com/office/drawing/2014/main" id="{27F4D4BA-37F5-4D54-BDFF-733F621D5D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94" name="Freeform 32">
                <a:extLst>
                  <a:ext uri="{FF2B5EF4-FFF2-40B4-BE49-F238E27FC236}">
                    <a16:creationId xmlns:a16="http://schemas.microsoft.com/office/drawing/2014/main" id="{29E4A0E5-0441-4563-A947-12A578110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5" name="Freeform 33">
                <a:extLst>
                  <a:ext uri="{FF2B5EF4-FFF2-40B4-BE49-F238E27FC236}">
                    <a16:creationId xmlns:a16="http://schemas.microsoft.com/office/drawing/2014/main" id="{4A8D89B4-AD1B-410A-870B-1042E075A0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6" name="Freeform 34">
                <a:extLst>
                  <a:ext uri="{FF2B5EF4-FFF2-40B4-BE49-F238E27FC236}">
                    <a16:creationId xmlns:a16="http://schemas.microsoft.com/office/drawing/2014/main" id="{DFC54570-9F45-44E6-AC94-4B3192D44B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7" name="Freeform 37">
                <a:extLst>
                  <a:ext uri="{FF2B5EF4-FFF2-40B4-BE49-F238E27FC236}">
                    <a16:creationId xmlns:a16="http://schemas.microsoft.com/office/drawing/2014/main" id="{A976F76C-4BBB-4CD4-9270-5E4E8802B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8" name="Freeform 35">
                <a:extLst>
                  <a:ext uri="{FF2B5EF4-FFF2-40B4-BE49-F238E27FC236}">
                    <a16:creationId xmlns:a16="http://schemas.microsoft.com/office/drawing/2014/main" id="{06081E5F-35E2-4E9E-A0DA-9E2F769C4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9" name="Freeform 36">
                <a:extLst>
                  <a:ext uri="{FF2B5EF4-FFF2-40B4-BE49-F238E27FC236}">
                    <a16:creationId xmlns:a16="http://schemas.microsoft.com/office/drawing/2014/main" id="{7B7B4F78-1391-433D-AAE5-0FA8B8EE1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0" name="Freeform 38">
                <a:extLst>
                  <a:ext uri="{FF2B5EF4-FFF2-40B4-BE49-F238E27FC236}">
                    <a16:creationId xmlns:a16="http://schemas.microsoft.com/office/drawing/2014/main" id="{EF63F42B-29ED-4285-99D1-5FA657DA92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1" name="Freeform 39">
                <a:extLst>
                  <a:ext uri="{FF2B5EF4-FFF2-40B4-BE49-F238E27FC236}">
                    <a16:creationId xmlns:a16="http://schemas.microsoft.com/office/drawing/2014/main" id="{EB7A6053-A7CF-4785-B396-6F70D6EBE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2" name="Freeform 40">
                <a:extLst>
                  <a:ext uri="{FF2B5EF4-FFF2-40B4-BE49-F238E27FC236}">
                    <a16:creationId xmlns:a16="http://schemas.microsoft.com/office/drawing/2014/main" id="{E6337518-A10D-47A5-BD86-6D1F3FAF3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3" name="Rectangle 41">
                <a:extLst>
                  <a:ext uri="{FF2B5EF4-FFF2-40B4-BE49-F238E27FC236}">
                    <a16:creationId xmlns:a16="http://schemas.microsoft.com/office/drawing/2014/main" id="{7591C37F-6498-4992-992D-D413A84752D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ED476017-D224-40AE-B921-67525450151A}"/>
              </a:ext>
            </a:extLst>
          </p:cNvPr>
          <p:cNvSpPr>
            <a:spLocks noGrp="1"/>
          </p:cNvSpPr>
          <p:nvPr>
            <p:ph type="ctrTitle"/>
          </p:nvPr>
        </p:nvSpPr>
        <p:spPr>
          <a:xfrm>
            <a:off x="2000250" y="1746251"/>
            <a:ext cx="5143500" cy="1025922"/>
          </a:xfrm>
        </p:spPr>
        <p:txBody>
          <a:bodyPr>
            <a:normAutofit/>
          </a:bodyPr>
          <a:lstStyle/>
          <a:p>
            <a:pPr algn="ctr"/>
            <a:r>
              <a:rPr lang="en-US" sz="4950" dirty="0"/>
              <a:t>HYBRID MEETINGS</a:t>
            </a:r>
          </a:p>
        </p:txBody>
      </p:sp>
      <p:sp>
        <p:nvSpPr>
          <p:cNvPr id="3" name="Subtitle 2">
            <a:extLst>
              <a:ext uri="{FF2B5EF4-FFF2-40B4-BE49-F238E27FC236}">
                <a16:creationId xmlns:a16="http://schemas.microsoft.com/office/drawing/2014/main" id="{51F013D4-CBD9-4FC1-AF91-2301A704488B}"/>
              </a:ext>
            </a:extLst>
          </p:cNvPr>
          <p:cNvSpPr>
            <a:spLocks noGrp="1"/>
          </p:cNvSpPr>
          <p:nvPr>
            <p:ph type="subTitle" idx="1"/>
          </p:nvPr>
        </p:nvSpPr>
        <p:spPr>
          <a:xfrm>
            <a:off x="2000251" y="2701529"/>
            <a:ext cx="5143499" cy="714772"/>
          </a:xfrm>
        </p:spPr>
        <p:txBody>
          <a:bodyPr>
            <a:normAutofit/>
          </a:bodyPr>
          <a:lstStyle/>
          <a:p>
            <a:pPr algn="ctr"/>
            <a:r>
              <a:rPr lang="en-US" sz="3000" dirty="0"/>
              <a:t>SOME PROVEN PRACTICES</a:t>
            </a:r>
          </a:p>
        </p:txBody>
      </p:sp>
    </p:spTree>
    <p:extLst>
      <p:ext uri="{BB962C8B-B14F-4D97-AF65-F5344CB8AC3E}">
        <p14:creationId xmlns:p14="http://schemas.microsoft.com/office/powerpoint/2010/main" val="237976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5" name="Group 14">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6" name="Group 15">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9"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0"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5"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7" name="Group 16">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grpSp>
        <p:nvGrpSpPr>
          <p:cNvPr id="56" name="Group 55">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144002" cy="5143501"/>
            <a:chOff x="0" y="-1"/>
            <a:chExt cx="12192003" cy="6858001"/>
          </a:xfrm>
        </p:grpSpPr>
        <p:sp useBgFill="1">
          <p:nvSpPr>
            <p:cNvPr id="57" name="Rectangle 56">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58"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screen">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69178C50-1B48-4039-BCD2-E75BEFFACAB6}"/>
              </a:ext>
            </a:extLst>
          </p:cNvPr>
          <p:cNvSpPr>
            <a:spLocks noGrp="1"/>
          </p:cNvSpPr>
          <p:nvPr>
            <p:ph type="title"/>
          </p:nvPr>
        </p:nvSpPr>
        <p:spPr>
          <a:xfrm>
            <a:off x="5971890" y="55924"/>
            <a:ext cx="3000661" cy="1566443"/>
          </a:xfrm>
        </p:spPr>
        <p:txBody>
          <a:bodyPr vert="horz" lIns="68580" tIns="34290" rIns="68580" bIns="34290" rtlCol="0" anchor="ctr">
            <a:noAutofit/>
          </a:bodyPr>
          <a:lstStyle/>
          <a:p>
            <a:r>
              <a:rPr lang="en-US" sz="3600" dirty="0">
                <a:solidFill>
                  <a:schemeClr val="bg2">
                    <a:lumMod val="75000"/>
                  </a:schemeClr>
                </a:solidFill>
              </a:rPr>
              <a:t>PRIORITY #1: Establish Accessibility</a:t>
            </a:r>
          </a:p>
        </p:txBody>
      </p:sp>
      <p:pic>
        <p:nvPicPr>
          <p:cNvPr id="8" name="Picture Placeholder 7" descr="A close up of a sign&#10;&#10;Description automatically generated">
            <a:extLst>
              <a:ext uri="{FF2B5EF4-FFF2-40B4-BE49-F238E27FC236}">
                <a16:creationId xmlns:a16="http://schemas.microsoft.com/office/drawing/2014/main" id="{61346EB7-845E-48BE-9E49-30ED90650D85}"/>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198" y="7"/>
            <a:ext cx="5668906" cy="5143493"/>
          </a:xfrm>
          <a:prstGeom prst="rect">
            <a:avLst/>
          </a:prstGeom>
        </p:spPr>
      </p:pic>
      <p:grpSp>
        <p:nvGrpSpPr>
          <p:cNvPr id="60" name="Group 59">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solidFill>
            <a:schemeClr val="tx1">
              <a:alpha val="70000"/>
            </a:schemeClr>
          </a:solidFill>
          <a:effectLst/>
        </p:grpSpPr>
        <p:sp>
          <p:nvSpPr>
            <p:cNvPr id="61" name="Rectangle 60">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2"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Rectangle 63">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5"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Rectangle 88">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0"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Rectangle 100">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2"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4" name="Text Placeholder 3">
            <a:extLst>
              <a:ext uri="{FF2B5EF4-FFF2-40B4-BE49-F238E27FC236}">
                <a16:creationId xmlns:a16="http://schemas.microsoft.com/office/drawing/2014/main" id="{EC14F133-E384-435E-83E3-8B9BBE9D845C}"/>
              </a:ext>
            </a:extLst>
          </p:cNvPr>
          <p:cNvSpPr>
            <a:spLocks noGrp="1"/>
          </p:cNvSpPr>
          <p:nvPr>
            <p:ph type="body" sz="half" idx="2"/>
          </p:nvPr>
        </p:nvSpPr>
        <p:spPr>
          <a:xfrm>
            <a:off x="5971889" y="1687115"/>
            <a:ext cx="2982800" cy="3319519"/>
          </a:xfrm>
        </p:spPr>
        <p:txBody>
          <a:bodyPr vert="horz" lIns="68580" tIns="34290" rIns="68580" bIns="34290" rtlCol="0">
            <a:normAutofit/>
          </a:bodyPr>
          <a:lstStyle/>
          <a:p>
            <a:pPr marL="42863"/>
            <a:r>
              <a:rPr lang="en-US" sz="3000"/>
              <a:t>Does </a:t>
            </a:r>
            <a:r>
              <a:rPr lang="en-US" sz="3000" dirty="0"/>
              <a:t>your meeting </a:t>
            </a:r>
            <a:r>
              <a:rPr lang="en-US" sz="3000"/>
              <a:t>location have Telephone or Internet capabilities?</a:t>
            </a:r>
            <a:endParaRPr lang="en-US" sz="3000" dirty="0"/>
          </a:p>
          <a:p>
            <a:pPr marL="214313" indent="-171450">
              <a:buFont typeface="Arial" panose="020B0604020202020204" pitchFamily="34" charset="0"/>
              <a:buChar char="•"/>
            </a:pPr>
            <a:endParaRPr lang="en-US" sz="1350" dirty="0"/>
          </a:p>
        </p:txBody>
      </p:sp>
    </p:spTree>
    <p:extLst>
      <p:ext uri="{BB962C8B-B14F-4D97-AF65-F5344CB8AC3E}">
        <p14:creationId xmlns:p14="http://schemas.microsoft.com/office/powerpoint/2010/main" val="363934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52144" y="679686"/>
            <a:ext cx="7558138" cy="760139"/>
          </a:xfrm>
          <a:prstGeom prst="rect">
            <a:avLst/>
          </a:prstGeom>
        </p:spPr>
        <p:txBody>
          <a:bodyPr spcFirstLastPara="1" wrap="square" lIns="91425" tIns="91425" rIns="91425" bIns="91425" anchor="b" anchorCtr="0">
            <a:noAutofit/>
          </a:bodyPr>
          <a:lstStyle/>
          <a:p>
            <a:pPr lvl="0"/>
            <a:r>
              <a:rPr lang="en-US" dirty="0"/>
              <a:t>Anonymity concerns</a:t>
            </a:r>
            <a:endParaRPr dirty="0"/>
          </a:p>
        </p:txBody>
      </p:sp>
      <p:sp>
        <p:nvSpPr>
          <p:cNvPr id="7" name="Google Shape;106;p16">
            <a:extLst>
              <a:ext uri="{FF2B5EF4-FFF2-40B4-BE49-F238E27FC236}">
                <a16:creationId xmlns:a16="http://schemas.microsoft.com/office/drawing/2014/main" id="{7B4BE80D-47EE-6544-8F01-BB79A0C20BFF}"/>
              </a:ext>
            </a:extLst>
          </p:cNvPr>
          <p:cNvSpPr txBox="1">
            <a:spLocks noGrp="1"/>
          </p:cNvSpPr>
          <p:nvPr>
            <p:ph type="body" idx="1"/>
          </p:nvPr>
        </p:nvSpPr>
        <p:spPr>
          <a:xfrm>
            <a:off x="1016191" y="1312868"/>
            <a:ext cx="4367263" cy="2580902"/>
          </a:xfrm>
          <a:prstGeom prst="rect">
            <a:avLst/>
          </a:prstGeom>
        </p:spPr>
        <p:txBody>
          <a:bodyPr spcFirstLastPara="1" wrap="square" lIns="91425" tIns="91425" rIns="91425" bIns="91425" anchor="t" anchorCtr="0">
            <a:noAutofit/>
          </a:bodyPr>
          <a:lstStyle/>
          <a:p>
            <a:pPr lvl="0"/>
            <a:r>
              <a:rPr lang="en-US" b="1" dirty="0"/>
              <a:t>This web meeting is like an open meeting</a:t>
            </a:r>
          </a:p>
          <a:p>
            <a:pPr lvl="0"/>
            <a:r>
              <a:rPr lang="en-US" b="1" dirty="0"/>
              <a:t>Topic of interest to all </a:t>
            </a:r>
            <a:br>
              <a:rPr lang="en-US" b="1" dirty="0"/>
            </a:br>
            <a:r>
              <a:rPr lang="en-US" b="1" dirty="0"/>
              <a:t>12-step Fellowships</a:t>
            </a:r>
          </a:p>
          <a:p>
            <a:pPr lvl="0"/>
            <a:r>
              <a:rPr lang="en-US" b="1" dirty="0"/>
              <a:t>Announced publicly on </a:t>
            </a:r>
            <a:r>
              <a:rPr lang="en-US" b="1" dirty="0" err="1"/>
              <a:t>na.org</a:t>
            </a:r>
            <a:endParaRPr lang="en-US" b="1" dirty="0"/>
          </a:p>
          <a:p>
            <a:pPr lvl="0"/>
            <a:r>
              <a:rPr lang="en-US" b="1" dirty="0"/>
              <a:t>You can turn off video and omit your last name</a:t>
            </a:r>
            <a:endParaRPr b="1" dirty="0"/>
          </a:p>
        </p:txBody>
      </p:sp>
      <p:pic>
        <p:nvPicPr>
          <p:cNvPr id="6" name="Picture 5">
            <a:extLst>
              <a:ext uri="{FF2B5EF4-FFF2-40B4-BE49-F238E27FC236}">
                <a16:creationId xmlns:a16="http://schemas.microsoft.com/office/drawing/2014/main" id="{A2AA2921-869B-C04E-87EC-55167020F4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0727" y="1828800"/>
            <a:ext cx="2745093" cy="2135072"/>
          </a:xfrm>
          <a:prstGeom prst="rect">
            <a:avLst/>
          </a:prstGeom>
          <a:ln w="34925">
            <a:solidFill>
              <a:srgbClr val="00B050"/>
            </a:solidFill>
          </a:ln>
        </p:spPr>
      </p:pic>
    </p:spTree>
    <p:extLst>
      <p:ext uri="{BB962C8B-B14F-4D97-AF65-F5344CB8AC3E}">
        <p14:creationId xmlns:p14="http://schemas.microsoft.com/office/powerpoint/2010/main" val="3632793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6" name="Group 15">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7" name="Group 16">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0"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6"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8" name="Group 17">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grpSp>
        <p:nvGrpSpPr>
          <p:cNvPr id="57" name="Group 56">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144002" cy="5143501"/>
            <a:chOff x="0" y="-1"/>
            <a:chExt cx="12192003" cy="6858001"/>
          </a:xfrm>
        </p:grpSpPr>
        <p:sp useBgFill="1">
          <p:nvSpPr>
            <p:cNvPr id="58" name="Rectangle 57">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59"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screen">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037CFFA7-A1EF-4070-A0FC-075A46E1D07E}"/>
              </a:ext>
            </a:extLst>
          </p:cNvPr>
          <p:cNvSpPr>
            <a:spLocks noGrp="1"/>
          </p:cNvSpPr>
          <p:nvPr>
            <p:ph type="title"/>
          </p:nvPr>
        </p:nvSpPr>
        <p:spPr>
          <a:xfrm>
            <a:off x="5971890" y="463888"/>
            <a:ext cx="2313668" cy="1108928"/>
          </a:xfrm>
        </p:spPr>
        <p:txBody>
          <a:bodyPr vert="horz" lIns="68580" tIns="34290" rIns="68580" bIns="34290" rtlCol="0" anchor="ctr">
            <a:noAutofit/>
          </a:bodyPr>
          <a:lstStyle/>
          <a:p>
            <a:r>
              <a:rPr lang="en-US" sz="2700" dirty="0">
                <a:solidFill>
                  <a:schemeClr val="bg2">
                    <a:lumMod val="75000"/>
                  </a:schemeClr>
                </a:solidFill>
              </a:rPr>
              <a:t>Priority #2:</a:t>
            </a:r>
            <a:br>
              <a:rPr lang="en-US" sz="2700" dirty="0">
                <a:solidFill>
                  <a:schemeClr val="bg2">
                    <a:lumMod val="75000"/>
                  </a:schemeClr>
                </a:solidFill>
              </a:rPr>
            </a:br>
            <a:r>
              <a:rPr lang="en-US" sz="2700" dirty="0">
                <a:solidFill>
                  <a:schemeClr val="bg2">
                    <a:lumMod val="75000"/>
                  </a:schemeClr>
                </a:solidFill>
              </a:rPr>
              <a:t>choose a host device based on accessibility</a:t>
            </a:r>
          </a:p>
        </p:txBody>
      </p:sp>
      <p:pic>
        <p:nvPicPr>
          <p:cNvPr id="9" name="Picture Placeholder 8" descr="A computer sitting on top of a table&#10;&#10;Description automatically generated">
            <a:extLst>
              <a:ext uri="{FF2B5EF4-FFF2-40B4-BE49-F238E27FC236}">
                <a16:creationId xmlns:a16="http://schemas.microsoft.com/office/drawing/2014/main" id="{EF67A540-2FA4-465D-BAD5-DB16A8D174B1}"/>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b="-1"/>
          <a:stretch/>
        </p:blipFill>
        <p:spPr>
          <a:xfrm>
            <a:off x="-4198" y="7"/>
            <a:ext cx="5668906" cy="5143493"/>
          </a:xfrm>
          <a:prstGeom prst="rect">
            <a:avLst/>
          </a:prstGeom>
        </p:spPr>
      </p:pic>
      <p:grpSp>
        <p:nvGrpSpPr>
          <p:cNvPr id="61" name="Group 60">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solidFill>
            <a:schemeClr val="tx1">
              <a:alpha val="70000"/>
            </a:schemeClr>
          </a:solidFill>
          <a:effectLst/>
        </p:grpSpPr>
        <p:sp>
          <p:nvSpPr>
            <p:cNvPr id="62" name="Rectangle 61">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3"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Rectangle 64">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6"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Rectangle 89">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1"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Rectangle 101">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3"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4" name="Text Placeholder 3">
            <a:extLst>
              <a:ext uri="{FF2B5EF4-FFF2-40B4-BE49-F238E27FC236}">
                <a16:creationId xmlns:a16="http://schemas.microsoft.com/office/drawing/2014/main" id="{62AAC27E-1519-41A2-9114-256C4CB883FE}"/>
              </a:ext>
            </a:extLst>
          </p:cNvPr>
          <p:cNvSpPr>
            <a:spLocks noGrp="1"/>
          </p:cNvSpPr>
          <p:nvPr>
            <p:ph type="body" sz="half" idx="2"/>
          </p:nvPr>
        </p:nvSpPr>
        <p:spPr>
          <a:xfrm>
            <a:off x="5999870" y="2023326"/>
            <a:ext cx="2313669" cy="2656286"/>
          </a:xfrm>
        </p:spPr>
        <p:txBody>
          <a:bodyPr vert="horz" lIns="68580" tIns="34290" rIns="68580" bIns="34290" rtlCol="0">
            <a:normAutofit/>
          </a:bodyPr>
          <a:lstStyle/>
          <a:p>
            <a:r>
              <a:rPr lang="en-US" sz="2100" dirty="0"/>
              <a:t>The Host Device(s) is responsible for streaming the audio and video signal to and from remote participants</a:t>
            </a:r>
          </a:p>
          <a:p>
            <a:endParaRPr lang="en-US" sz="1350" dirty="0"/>
          </a:p>
        </p:txBody>
      </p:sp>
    </p:spTree>
    <p:extLst>
      <p:ext uri="{BB962C8B-B14F-4D97-AF65-F5344CB8AC3E}">
        <p14:creationId xmlns:p14="http://schemas.microsoft.com/office/powerpoint/2010/main" val="88143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3C76-18FF-4FA7-946B-FE08F8AB1CA4}"/>
              </a:ext>
            </a:extLst>
          </p:cNvPr>
          <p:cNvSpPr>
            <a:spLocks noGrp="1"/>
          </p:cNvSpPr>
          <p:nvPr>
            <p:ph type="title"/>
          </p:nvPr>
        </p:nvSpPr>
        <p:spPr/>
        <p:txBody>
          <a:bodyPr/>
          <a:lstStyle/>
          <a:p>
            <a:r>
              <a:rPr lang="en-US" dirty="0">
                <a:solidFill>
                  <a:schemeClr val="bg2">
                    <a:lumMod val="75000"/>
                  </a:schemeClr>
                </a:solidFill>
              </a:rPr>
              <a:t>Priority #3:</a:t>
            </a:r>
            <a:br>
              <a:rPr lang="en-US" dirty="0">
                <a:solidFill>
                  <a:schemeClr val="bg2">
                    <a:lumMod val="75000"/>
                  </a:schemeClr>
                </a:solidFill>
              </a:rPr>
            </a:br>
            <a:r>
              <a:rPr lang="en-US" dirty="0">
                <a:solidFill>
                  <a:schemeClr val="bg2">
                    <a:lumMod val="75000"/>
                  </a:schemeClr>
                </a:solidFill>
              </a:rPr>
              <a:t>Establish Quality </a:t>
            </a:r>
            <a:br>
              <a:rPr lang="en-US" dirty="0">
                <a:solidFill>
                  <a:schemeClr val="bg2">
                    <a:lumMod val="75000"/>
                  </a:schemeClr>
                </a:solidFill>
              </a:rPr>
            </a:br>
            <a:r>
              <a:rPr lang="en-US" dirty="0">
                <a:solidFill>
                  <a:schemeClr val="bg2">
                    <a:lumMod val="75000"/>
                  </a:schemeClr>
                </a:solidFill>
              </a:rPr>
              <a:t>audio input</a:t>
            </a:r>
          </a:p>
        </p:txBody>
      </p:sp>
      <p:pic>
        <p:nvPicPr>
          <p:cNvPr id="6" name="Picture Placeholder 5" descr="A picture containing drawing&#10;&#10;Description automatically generated">
            <a:extLst>
              <a:ext uri="{FF2B5EF4-FFF2-40B4-BE49-F238E27FC236}">
                <a16:creationId xmlns:a16="http://schemas.microsoft.com/office/drawing/2014/main" id="{8B22EE7F-0766-437F-AD27-03BF31CC32C0}"/>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2038C17-C723-4AAD-9B1D-3D148C2951CB}"/>
              </a:ext>
            </a:extLst>
          </p:cNvPr>
          <p:cNvSpPr>
            <a:spLocks noGrp="1"/>
          </p:cNvSpPr>
          <p:nvPr>
            <p:ph type="body" sz="half" idx="2"/>
          </p:nvPr>
        </p:nvSpPr>
        <p:spPr/>
        <p:txBody>
          <a:bodyPr>
            <a:normAutofit/>
          </a:bodyPr>
          <a:lstStyle/>
          <a:p>
            <a:pPr marL="214313" indent="-214313">
              <a:buFontTx/>
              <a:buChar char="-"/>
            </a:pPr>
            <a:r>
              <a:rPr lang="en-US" sz="1800" dirty="0"/>
              <a:t>Audio quality is the </a:t>
            </a:r>
            <a:r>
              <a:rPr lang="en-US" sz="1800" dirty="0">
                <a:solidFill>
                  <a:srgbClr val="FFFF00"/>
                </a:solidFill>
              </a:rPr>
              <a:t>HIGHEST PRIORITY</a:t>
            </a:r>
            <a:r>
              <a:rPr lang="en-US" sz="1800" dirty="0"/>
              <a:t> of a Hybrid Meeting </a:t>
            </a:r>
          </a:p>
          <a:p>
            <a:pPr marL="214313" indent="-214313">
              <a:buFontTx/>
              <a:buChar char="-"/>
            </a:pPr>
            <a:r>
              <a:rPr lang="en-US" sz="1800" dirty="0"/>
              <a:t>Telephone Dial In = Analog Signal</a:t>
            </a:r>
          </a:p>
          <a:p>
            <a:pPr marL="214313" indent="-214313">
              <a:buFontTx/>
              <a:buChar char="-"/>
            </a:pPr>
            <a:r>
              <a:rPr lang="en-US" sz="1800" dirty="0"/>
              <a:t>Internet = Digital Signal</a:t>
            </a:r>
          </a:p>
          <a:p>
            <a:pPr marL="214313" indent="-214313">
              <a:buFontTx/>
              <a:buChar char="-"/>
            </a:pPr>
            <a:r>
              <a:rPr lang="en-US" sz="1800" dirty="0"/>
              <a:t>Microphones are categorized by </a:t>
            </a:r>
            <a:r>
              <a:rPr lang="en-US" sz="1800" dirty="0">
                <a:solidFill>
                  <a:srgbClr val="FFFF00"/>
                </a:solidFill>
              </a:rPr>
              <a:t>TYPE</a:t>
            </a:r>
            <a:r>
              <a:rPr lang="en-US" sz="1800" dirty="0"/>
              <a:t> and </a:t>
            </a:r>
            <a:r>
              <a:rPr lang="en-US" sz="1800" dirty="0">
                <a:solidFill>
                  <a:srgbClr val="FFFF00"/>
                </a:solidFill>
              </a:rPr>
              <a:t>MODEL</a:t>
            </a:r>
          </a:p>
          <a:p>
            <a:pPr marL="214313" indent="-214313">
              <a:buFontTx/>
              <a:buChar char="-"/>
            </a:pPr>
            <a:endParaRPr lang="en-US" sz="1800" dirty="0"/>
          </a:p>
        </p:txBody>
      </p:sp>
    </p:spTree>
    <p:extLst>
      <p:ext uri="{BB962C8B-B14F-4D97-AF65-F5344CB8AC3E}">
        <p14:creationId xmlns:p14="http://schemas.microsoft.com/office/powerpoint/2010/main" val="1266378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6" name="Group 15">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6"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8"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le 1">
            <a:extLst>
              <a:ext uri="{FF2B5EF4-FFF2-40B4-BE49-F238E27FC236}">
                <a16:creationId xmlns:a16="http://schemas.microsoft.com/office/drawing/2014/main" id="{A676745A-DE0E-434F-8E01-0C38067AAF2E}"/>
              </a:ext>
            </a:extLst>
          </p:cNvPr>
          <p:cNvSpPr>
            <a:spLocks noGrp="1"/>
          </p:cNvSpPr>
          <p:nvPr>
            <p:ph type="title"/>
          </p:nvPr>
        </p:nvSpPr>
        <p:spPr>
          <a:xfrm>
            <a:off x="1407319" y="834962"/>
            <a:ext cx="2801206" cy="1797511"/>
          </a:xfrm>
        </p:spPr>
        <p:txBody>
          <a:bodyPr vert="horz" lIns="68580" tIns="34290" rIns="68580" bIns="34290" rtlCol="0" anchor="b">
            <a:normAutofit/>
          </a:bodyPr>
          <a:lstStyle/>
          <a:p>
            <a:r>
              <a:rPr lang="en-US" sz="3075" dirty="0">
                <a:solidFill>
                  <a:schemeClr val="bg2">
                    <a:lumMod val="75000"/>
                  </a:schemeClr>
                </a:solidFill>
              </a:rPr>
              <a:t>Cardioid and Dynamic microphones:</a:t>
            </a:r>
          </a:p>
        </p:txBody>
      </p:sp>
      <p:sp>
        <p:nvSpPr>
          <p:cNvPr id="4" name="Text Placeholder 3">
            <a:extLst>
              <a:ext uri="{FF2B5EF4-FFF2-40B4-BE49-F238E27FC236}">
                <a16:creationId xmlns:a16="http://schemas.microsoft.com/office/drawing/2014/main" id="{B55FABA7-3112-4EB8-8D4D-C17402D185DE}"/>
              </a:ext>
            </a:extLst>
          </p:cNvPr>
          <p:cNvSpPr>
            <a:spLocks noGrp="1"/>
          </p:cNvSpPr>
          <p:nvPr>
            <p:ph type="body" sz="half" idx="2"/>
          </p:nvPr>
        </p:nvSpPr>
        <p:spPr>
          <a:xfrm>
            <a:off x="1407319" y="2701529"/>
            <a:ext cx="2801207" cy="1539540"/>
          </a:xfrm>
        </p:spPr>
        <p:txBody>
          <a:bodyPr vert="horz" lIns="68580" tIns="34290" rIns="68580" bIns="34290" rtlCol="0">
            <a:normAutofit/>
          </a:bodyPr>
          <a:lstStyle/>
          <a:p>
            <a:r>
              <a:rPr lang="en-US" sz="2100" cap="all" dirty="0"/>
              <a:t>Gather sound from directly in front of the microphone</a:t>
            </a:r>
          </a:p>
        </p:txBody>
      </p:sp>
      <p:sp>
        <p:nvSpPr>
          <p:cNvPr id="72" name="Round Diagonal Corner Rectangle 6">
            <a:extLst>
              <a:ext uri="{FF2B5EF4-FFF2-40B4-BE49-F238E27FC236}">
                <a16:creationId xmlns:a16="http://schemas.microsoft.com/office/drawing/2014/main" id="{01958E0A-0BC1-424F-9B41-D614FC13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606043"/>
            <a:ext cx="3964782" cy="3925796"/>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9" name="Picture Placeholder 8" descr="A picture containing device, meter&#10;&#10;Description automatically generated">
            <a:extLst>
              <a:ext uri="{FF2B5EF4-FFF2-40B4-BE49-F238E27FC236}">
                <a16:creationId xmlns:a16="http://schemas.microsoft.com/office/drawing/2014/main" id="{51931F4A-9938-4323-883D-F23F51B3FC5F}"/>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r="-4"/>
          <a:stretch/>
        </p:blipFill>
        <p:spPr>
          <a:xfrm>
            <a:off x="4816048" y="852455"/>
            <a:ext cx="3476687" cy="3432973"/>
          </a:xfrm>
          <a:prstGeom prst="rect">
            <a:avLst/>
          </a:prstGeom>
        </p:spPr>
      </p:pic>
    </p:spTree>
    <p:extLst>
      <p:ext uri="{BB962C8B-B14F-4D97-AF65-F5344CB8AC3E}">
        <p14:creationId xmlns:p14="http://schemas.microsoft.com/office/powerpoint/2010/main" val="2546828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3" name="Group 12">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le 1">
            <a:extLst>
              <a:ext uri="{FF2B5EF4-FFF2-40B4-BE49-F238E27FC236}">
                <a16:creationId xmlns:a16="http://schemas.microsoft.com/office/drawing/2014/main" id="{F2CE1B0E-53B0-4CB6-A175-0CF23857CE7A}"/>
              </a:ext>
            </a:extLst>
          </p:cNvPr>
          <p:cNvSpPr>
            <a:spLocks noGrp="1"/>
          </p:cNvSpPr>
          <p:nvPr>
            <p:ph type="title"/>
          </p:nvPr>
        </p:nvSpPr>
        <p:spPr>
          <a:xfrm>
            <a:off x="1407319" y="834962"/>
            <a:ext cx="2801206" cy="1797511"/>
          </a:xfrm>
        </p:spPr>
        <p:txBody>
          <a:bodyPr vert="horz" lIns="68580" tIns="34290" rIns="68580" bIns="34290" rtlCol="0" anchor="b">
            <a:normAutofit/>
          </a:bodyPr>
          <a:lstStyle/>
          <a:p>
            <a:r>
              <a:rPr lang="en-US" sz="2700" dirty="0">
                <a:solidFill>
                  <a:schemeClr val="bg2">
                    <a:lumMod val="75000"/>
                  </a:schemeClr>
                </a:solidFill>
              </a:rPr>
              <a:t>Omni-directional and condenser microphones:</a:t>
            </a:r>
          </a:p>
        </p:txBody>
      </p:sp>
      <p:sp>
        <p:nvSpPr>
          <p:cNvPr id="4" name="Text Placeholder 3">
            <a:extLst>
              <a:ext uri="{FF2B5EF4-FFF2-40B4-BE49-F238E27FC236}">
                <a16:creationId xmlns:a16="http://schemas.microsoft.com/office/drawing/2014/main" id="{A7354B18-5FDA-403A-9F99-A019E69FF701}"/>
              </a:ext>
            </a:extLst>
          </p:cNvPr>
          <p:cNvSpPr>
            <a:spLocks noGrp="1"/>
          </p:cNvSpPr>
          <p:nvPr>
            <p:ph type="body" sz="half" idx="2"/>
          </p:nvPr>
        </p:nvSpPr>
        <p:spPr>
          <a:xfrm>
            <a:off x="1407319" y="2701529"/>
            <a:ext cx="2801207" cy="1539540"/>
          </a:xfrm>
        </p:spPr>
        <p:txBody>
          <a:bodyPr vert="horz" lIns="68580" tIns="34290" rIns="68580" bIns="34290" rtlCol="0">
            <a:normAutofit/>
          </a:bodyPr>
          <a:lstStyle/>
          <a:p>
            <a:pPr algn="ctr"/>
            <a:r>
              <a:rPr lang="en-US" sz="2400" cap="all" dirty="0"/>
              <a:t>Gather sound from </a:t>
            </a:r>
          </a:p>
          <a:p>
            <a:pPr algn="ctr"/>
            <a:r>
              <a:rPr lang="en-US" sz="2400" cap="all" dirty="0"/>
              <a:t>all directions</a:t>
            </a:r>
          </a:p>
        </p:txBody>
      </p:sp>
      <p:sp>
        <p:nvSpPr>
          <p:cNvPr id="69" name="Round Diagonal Corner Rectangle 6">
            <a:extLst>
              <a:ext uri="{FF2B5EF4-FFF2-40B4-BE49-F238E27FC236}">
                <a16:creationId xmlns:a16="http://schemas.microsoft.com/office/drawing/2014/main" id="{01958E0A-0BC1-424F-9B41-D614FC13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606043"/>
            <a:ext cx="3964782" cy="3925796"/>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6" name="Picture Placeholder 5" descr="A picture containing meter&#10;&#10;Description automatically generated">
            <a:extLst>
              <a:ext uri="{FF2B5EF4-FFF2-40B4-BE49-F238E27FC236}">
                <a16:creationId xmlns:a16="http://schemas.microsoft.com/office/drawing/2014/main" id="{2374F735-79AC-4255-A8EF-21B4EC97BEB9}"/>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816048" y="852455"/>
            <a:ext cx="3476687" cy="3432973"/>
          </a:xfrm>
          <a:prstGeom prst="rect">
            <a:avLst/>
          </a:prstGeom>
        </p:spPr>
      </p:pic>
    </p:spTree>
    <p:extLst>
      <p:ext uri="{BB962C8B-B14F-4D97-AF65-F5344CB8AC3E}">
        <p14:creationId xmlns:p14="http://schemas.microsoft.com/office/powerpoint/2010/main" val="527421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7"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9" name="Group 118">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20" name="Group 119">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2"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3"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4"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9"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1" name="Group 120">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2"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useBgFill="1">
        <p:nvSpPr>
          <p:cNvPr id="160" name="Rectangle 15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16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A9CA48-9CD1-49B6-BB7A-0B9D28005D27}"/>
              </a:ext>
            </a:extLst>
          </p:cNvPr>
          <p:cNvSpPr>
            <a:spLocks noGrp="1"/>
          </p:cNvSpPr>
          <p:nvPr>
            <p:ph type="title"/>
          </p:nvPr>
        </p:nvSpPr>
        <p:spPr>
          <a:xfrm>
            <a:off x="867833" y="807612"/>
            <a:ext cx="3344465" cy="1108928"/>
          </a:xfrm>
        </p:spPr>
        <p:txBody>
          <a:bodyPr vert="horz" lIns="68580" tIns="34290" rIns="68580" bIns="34290" rtlCol="0" anchor="ctr">
            <a:noAutofit/>
          </a:bodyPr>
          <a:lstStyle/>
          <a:p>
            <a:r>
              <a:rPr lang="en-US" sz="2700" dirty="0">
                <a:solidFill>
                  <a:schemeClr val="bg2">
                    <a:lumMod val="75000"/>
                  </a:schemeClr>
                </a:solidFill>
              </a:rPr>
              <a:t>Priority #4:</a:t>
            </a:r>
            <a:br>
              <a:rPr lang="en-US" sz="2700" dirty="0">
                <a:solidFill>
                  <a:schemeClr val="bg2">
                    <a:lumMod val="75000"/>
                  </a:schemeClr>
                </a:solidFill>
              </a:rPr>
            </a:br>
            <a:r>
              <a:rPr lang="en-US" sz="2700" dirty="0">
                <a:solidFill>
                  <a:schemeClr val="bg2">
                    <a:lumMod val="75000"/>
                  </a:schemeClr>
                </a:solidFill>
              </a:rPr>
              <a:t>Establish clear audio output </a:t>
            </a:r>
          </a:p>
        </p:txBody>
      </p:sp>
      <p:sp>
        <p:nvSpPr>
          <p:cNvPr id="4" name="Text Placeholder 3">
            <a:extLst>
              <a:ext uri="{FF2B5EF4-FFF2-40B4-BE49-F238E27FC236}">
                <a16:creationId xmlns:a16="http://schemas.microsoft.com/office/drawing/2014/main" id="{13E7B4DF-2AB5-4E71-9DC6-246D0DA7C1B4}"/>
              </a:ext>
            </a:extLst>
          </p:cNvPr>
          <p:cNvSpPr>
            <a:spLocks noGrp="1"/>
          </p:cNvSpPr>
          <p:nvPr>
            <p:ph type="body" sz="half" idx="2"/>
          </p:nvPr>
        </p:nvSpPr>
        <p:spPr>
          <a:xfrm>
            <a:off x="856060" y="2229445"/>
            <a:ext cx="3344465" cy="2973785"/>
          </a:xfrm>
        </p:spPr>
        <p:txBody>
          <a:bodyPr vert="horz" lIns="68580" tIns="34290" rIns="68580" bIns="34290" rtlCol="0">
            <a:normAutofit/>
          </a:bodyPr>
          <a:lstStyle/>
          <a:p>
            <a:pPr algn="ctr"/>
            <a:r>
              <a:rPr lang="en-US" sz="2700" dirty="0"/>
              <a:t>Speakers vary in size and method of connecting to your Host Device</a:t>
            </a:r>
          </a:p>
          <a:p>
            <a:pPr indent="-171450">
              <a:buFont typeface="Arial" panose="020B0604020202020204" pitchFamily="34" charset="0"/>
              <a:buChar char="•"/>
            </a:pPr>
            <a:endParaRPr lang="en-US" sz="1500" dirty="0"/>
          </a:p>
        </p:txBody>
      </p:sp>
      <p:pic>
        <p:nvPicPr>
          <p:cNvPr id="6" name="Picture Placeholder 5" descr="A picture containing drawing&#10;&#10;Description automatically generated">
            <a:extLst>
              <a:ext uri="{FF2B5EF4-FFF2-40B4-BE49-F238E27FC236}">
                <a16:creationId xmlns:a16="http://schemas.microsoft.com/office/drawing/2014/main" id="{69069024-F0E0-4446-B8FE-E54D2223673E}"/>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572001" y="705917"/>
            <a:ext cx="4092209" cy="371295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64" name="Group 16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591" cy="51435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7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247626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3" name="Group 12">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le 1">
            <a:extLst>
              <a:ext uri="{FF2B5EF4-FFF2-40B4-BE49-F238E27FC236}">
                <a16:creationId xmlns:a16="http://schemas.microsoft.com/office/drawing/2014/main" id="{B651BD36-7E55-4E65-8760-40AFAD751B46}"/>
              </a:ext>
            </a:extLst>
          </p:cNvPr>
          <p:cNvSpPr>
            <a:spLocks noGrp="1"/>
          </p:cNvSpPr>
          <p:nvPr>
            <p:ph type="title"/>
          </p:nvPr>
        </p:nvSpPr>
        <p:spPr>
          <a:xfrm>
            <a:off x="6043048" y="834962"/>
            <a:ext cx="2617177" cy="1797511"/>
          </a:xfrm>
        </p:spPr>
        <p:txBody>
          <a:bodyPr vert="horz" lIns="68580" tIns="34290" rIns="68580" bIns="34290" rtlCol="0" anchor="b">
            <a:normAutofit/>
          </a:bodyPr>
          <a:lstStyle/>
          <a:p>
            <a:r>
              <a:rPr lang="en-US" sz="3300" dirty="0">
                <a:solidFill>
                  <a:schemeClr val="bg2">
                    <a:lumMod val="75000"/>
                  </a:schemeClr>
                </a:solidFill>
              </a:rPr>
              <a:t>Priority #5:</a:t>
            </a:r>
            <a:br>
              <a:rPr lang="en-US" sz="3300" dirty="0">
                <a:solidFill>
                  <a:schemeClr val="bg2">
                    <a:lumMod val="75000"/>
                  </a:schemeClr>
                </a:solidFill>
              </a:rPr>
            </a:br>
            <a:r>
              <a:rPr lang="en-US" sz="3300" dirty="0">
                <a:solidFill>
                  <a:schemeClr val="bg2">
                    <a:lumMod val="75000"/>
                  </a:schemeClr>
                </a:solidFill>
              </a:rPr>
              <a:t>Video Input </a:t>
            </a:r>
          </a:p>
        </p:txBody>
      </p:sp>
      <p:sp>
        <p:nvSpPr>
          <p:cNvPr id="4" name="Text Placeholder 3">
            <a:extLst>
              <a:ext uri="{FF2B5EF4-FFF2-40B4-BE49-F238E27FC236}">
                <a16:creationId xmlns:a16="http://schemas.microsoft.com/office/drawing/2014/main" id="{EC104810-DB09-44E5-99DF-E821C37A5292}"/>
              </a:ext>
            </a:extLst>
          </p:cNvPr>
          <p:cNvSpPr>
            <a:spLocks noGrp="1"/>
          </p:cNvSpPr>
          <p:nvPr>
            <p:ph type="body" sz="half" idx="2"/>
          </p:nvPr>
        </p:nvSpPr>
        <p:spPr>
          <a:xfrm>
            <a:off x="6035000" y="2701529"/>
            <a:ext cx="2625226" cy="1539540"/>
          </a:xfrm>
        </p:spPr>
        <p:txBody>
          <a:bodyPr vert="horz" lIns="68580" tIns="34290" rIns="68580" bIns="34290" rtlCol="0">
            <a:noAutofit/>
          </a:bodyPr>
          <a:lstStyle/>
          <a:p>
            <a:pPr algn="ctr"/>
            <a:r>
              <a:rPr lang="en-US" sz="2100" cap="all" dirty="0"/>
              <a:t>Some Hybrid Meetings choose to stream video if they have Internet Accessibility</a:t>
            </a:r>
          </a:p>
        </p:txBody>
      </p:sp>
      <p:sp>
        <p:nvSpPr>
          <p:cNvPr id="69" name="Round Diagonal Corner Rectangle 6">
            <a:extLst>
              <a:ext uri="{FF2B5EF4-FFF2-40B4-BE49-F238E27FC236}">
                <a16:creationId xmlns:a16="http://schemas.microsoft.com/office/drawing/2014/main" id="{8B3F5CD4-CBC8-4A22-9DCC-0420CA28A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212" y="606043"/>
            <a:ext cx="5064346" cy="3925796"/>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6" name="Picture Placeholder 5" descr="A group of people in a room&#10;&#10;Description automatically generated">
            <a:extLst>
              <a:ext uri="{FF2B5EF4-FFF2-40B4-BE49-F238E27FC236}">
                <a16:creationId xmlns:a16="http://schemas.microsoft.com/office/drawing/2014/main" id="{651C5CCF-6F96-45DF-8D4E-151F3A539EFC}"/>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839241" y="852455"/>
            <a:ext cx="4584287" cy="3432973"/>
          </a:xfrm>
          <a:prstGeom prst="rect">
            <a:avLst/>
          </a:prstGeom>
        </p:spPr>
      </p:pic>
    </p:spTree>
    <p:extLst>
      <p:ext uri="{BB962C8B-B14F-4D97-AF65-F5344CB8AC3E}">
        <p14:creationId xmlns:p14="http://schemas.microsoft.com/office/powerpoint/2010/main" val="3262869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31" name="Group 30">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2"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3"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6"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1"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3"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le 1">
            <a:extLst>
              <a:ext uri="{FF2B5EF4-FFF2-40B4-BE49-F238E27FC236}">
                <a16:creationId xmlns:a16="http://schemas.microsoft.com/office/drawing/2014/main" id="{67275EF0-3398-4331-A3B2-9D84517F05F9}"/>
              </a:ext>
            </a:extLst>
          </p:cNvPr>
          <p:cNvSpPr>
            <a:spLocks noGrp="1"/>
          </p:cNvSpPr>
          <p:nvPr>
            <p:ph type="title"/>
          </p:nvPr>
        </p:nvSpPr>
        <p:spPr>
          <a:xfrm>
            <a:off x="6043048" y="834962"/>
            <a:ext cx="2617177" cy="1797511"/>
          </a:xfrm>
        </p:spPr>
        <p:txBody>
          <a:bodyPr vert="horz" lIns="68580" tIns="34290" rIns="68580" bIns="34290" rtlCol="0" anchor="b">
            <a:normAutofit/>
          </a:bodyPr>
          <a:lstStyle/>
          <a:p>
            <a:r>
              <a:rPr lang="en-US" sz="3300" dirty="0">
                <a:solidFill>
                  <a:schemeClr val="bg2">
                    <a:lumMod val="75000"/>
                  </a:schemeClr>
                </a:solidFill>
              </a:rPr>
              <a:t>Priority #6:</a:t>
            </a:r>
            <a:br>
              <a:rPr lang="en-US" sz="3300" dirty="0">
                <a:solidFill>
                  <a:schemeClr val="bg2">
                    <a:lumMod val="75000"/>
                  </a:schemeClr>
                </a:solidFill>
              </a:rPr>
            </a:br>
            <a:r>
              <a:rPr lang="en-US" sz="3300" dirty="0">
                <a:solidFill>
                  <a:schemeClr val="bg2">
                    <a:lumMod val="75000"/>
                  </a:schemeClr>
                </a:solidFill>
              </a:rPr>
              <a:t>Video Output</a:t>
            </a:r>
          </a:p>
        </p:txBody>
      </p:sp>
      <p:sp>
        <p:nvSpPr>
          <p:cNvPr id="4" name="Text Placeholder 3">
            <a:extLst>
              <a:ext uri="{FF2B5EF4-FFF2-40B4-BE49-F238E27FC236}">
                <a16:creationId xmlns:a16="http://schemas.microsoft.com/office/drawing/2014/main" id="{7787795E-ADD2-44B9-A6AE-08B06B463F24}"/>
              </a:ext>
            </a:extLst>
          </p:cNvPr>
          <p:cNvSpPr>
            <a:spLocks noGrp="1"/>
          </p:cNvSpPr>
          <p:nvPr>
            <p:ph type="body" sz="half" idx="2"/>
          </p:nvPr>
        </p:nvSpPr>
        <p:spPr>
          <a:xfrm>
            <a:off x="6035000" y="2701529"/>
            <a:ext cx="2625226" cy="1539540"/>
          </a:xfrm>
        </p:spPr>
        <p:txBody>
          <a:bodyPr vert="horz" lIns="68580" tIns="34290" rIns="68580" bIns="34290" rtlCol="0">
            <a:noAutofit/>
          </a:bodyPr>
          <a:lstStyle/>
          <a:p>
            <a:r>
              <a:rPr lang="en-US" sz="2100" cap="all" dirty="0"/>
              <a:t>Some Hybrid Meetings choose to stream video of the Remote Participants</a:t>
            </a:r>
          </a:p>
        </p:txBody>
      </p:sp>
      <p:sp>
        <p:nvSpPr>
          <p:cNvPr id="87" name="Round Diagonal Corner Rectangle 6">
            <a:extLst>
              <a:ext uri="{FF2B5EF4-FFF2-40B4-BE49-F238E27FC236}">
                <a16:creationId xmlns:a16="http://schemas.microsoft.com/office/drawing/2014/main" id="{8B3F5CD4-CBC8-4A22-9DCC-0420CA28A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212" y="606043"/>
            <a:ext cx="5064346" cy="3925796"/>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24" name="Picture Placeholder 23" descr="A group of people in a room&#10;&#10;Description automatically generated">
            <a:extLst>
              <a:ext uri="{FF2B5EF4-FFF2-40B4-BE49-F238E27FC236}">
                <a16:creationId xmlns:a16="http://schemas.microsoft.com/office/drawing/2014/main" id="{E1948C88-9BB8-4EF7-BAFF-F984E07A79D6}"/>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b="-1"/>
          <a:stretch/>
        </p:blipFill>
        <p:spPr>
          <a:xfrm>
            <a:off x="839241" y="852455"/>
            <a:ext cx="4584287" cy="3432973"/>
          </a:xfrm>
          <a:prstGeom prst="rect">
            <a:avLst/>
          </a:prstGeom>
        </p:spPr>
      </p:pic>
    </p:spTree>
    <p:extLst>
      <p:ext uri="{BB962C8B-B14F-4D97-AF65-F5344CB8AC3E}">
        <p14:creationId xmlns:p14="http://schemas.microsoft.com/office/powerpoint/2010/main" val="2948725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6" name="Group 15">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7" name="Group 16">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0"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6"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8" name="Group 17">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B21F2FE6-B35C-4D0F-B171-E71E46F98711}"/>
              </a:ext>
            </a:extLst>
          </p:cNvPr>
          <p:cNvSpPr>
            <a:spLocks noGrp="1"/>
          </p:cNvSpPr>
          <p:nvPr>
            <p:ph type="title"/>
          </p:nvPr>
        </p:nvSpPr>
        <p:spPr>
          <a:xfrm>
            <a:off x="3852365" y="718041"/>
            <a:ext cx="5403557" cy="600034"/>
          </a:xfrm>
        </p:spPr>
        <p:txBody>
          <a:bodyPr vert="horz" lIns="68580" tIns="34290" rIns="68580" bIns="34290" rtlCol="0" anchor="ctr">
            <a:noAutofit/>
          </a:bodyPr>
          <a:lstStyle/>
          <a:p>
            <a:pPr algn="ctr"/>
            <a:r>
              <a:rPr lang="en-US" sz="3000" dirty="0">
                <a:solidFill>
                  <a:schemeClr val="bg2">
                    <a:lumMod val="75000"/>
                  </a:schemeClr>
                </a:solidFill>
              </a:rPr>
              <a:t>Use whatever you</a:t>
            </a:r>
            <a:br>
              <a:rPr lang="en-US" sz="3000" dirty="0">
                <a:solidFill>
                  <a:schemeClr val="bg2">
                    <a:lumMod val="75000"/>
                  </a:schemeClr>
                </a:solidFill>
              </a:rPr>
            </a:br>
            <a:r>
              <a:rPr lang="en-US" sz="3000" dirty="0">
                <a:solidFill>
                  <a:schemeClr val="bg2">
                    <a:lumMod val="75000"/>
                  </a:schemeClr>
                </a:solidFill>
              </a:rPr>
              <a:t> have available:</a:t>
            </a:r>
          </a:p>
        </p:txBody>
      </p:sp>
      <p:sp>
        <p:nvSpPr>
          <p:cNvPr id="4" name="Text Placeholder 3">
            <a:extLst>
              <a:ext uri="{FF2B5EF4-FFF2-40B4-BE49-F238E27FC236}">
                <a16:creationId xmlns:a16="http://schemas.microsoft.com/office/drawing/2014/main" id="{19880598-8FBD-4AD7-A692-511B713830EB}"/>
              </a:ext>
            </a:extLst>
          </p:cNvPr>
          <p:cNvSpPr>
            <a:spLocks noGrp="1"/>
          </p:cNvSpPr>
          <p:nvPr>
            <p:ph type="body" sz="half" idx="2"/>
          </p:nvPr>
        </p:nvSpPr>
        <p:spPr>
          <a:xfrm>
            <a:off x="856059" y="27311"/>
            <a:ext cx="3633391" cy="4991774"/>
          </a:xfrm>
        </p:spPr>
        <p:txBody>
          <a:bodyPr vert="horz" lIns="68580" tIns="34290" rIns="68580" bIns="34290" rtlCol="0" anchor="ctr">
            <a:normAutofit fontScale="62500" lnSpcReduction="20000"/>
          </a:bodyPr>
          <a:lstStyle/>
          <a:p>
            <a:pPr marL="214313" indent="-171450">
              <a:buFont typeface="Arial" panose="020B0604020202020204" pitchFamily="34" charset="0"/>
              <a:buChar char="•"/>
            </a:pPr>
            <a:r>
              <a:rPr lang="en-US" sz="3375" dirty="0"/>
              <a:t>NorthStar Online NA Group began as a Hybrid Outreach Meeting on Thursday May 10</a:t>
            </a:r>
            <a:r>
              <a:rPr lang="en-US" sz="3375" baseline="30000" dirty="0"/>
              <a:t>th</a:t>
            </a:r>
            <a:r>
              <a:rPr lang="en-US" sz="3375" dirty="0"/>
              <a:t> 2018.</a:t>
            </a:r>
          </a:p>
          <a:p>
            <a:pPr marL="214313" indent="-171450">
              <a:buFont typeface="Arial" panose="020B0604020202020204" pitchFamily="34" charset="0"/>
              <a:buChar char="•"/>
            </a:pPr>
            <a:r>
              <a:rPr lang="en-US" sz="3375" dirty="0"/>
              <a:t>Outreach Service Provided by: Kentucky Survivors Area to the Clean And Crazy/Never Alone Group </a:t>
            </a:r>
          </a:p>
          <a:p>
            <a:pPr marL="214313" indent="-171450">
              <a:buFont typeface="Arial" panose="020B0604020202020204" pitchFamily="34" charset="0"/>
              <a:buChar char="•"/>
            </a:pPr>
            <a:r>
              <a:rPr lang="en-US" sz="3375" dirty="0"/>
              <a:t>We had access to stable internet through our meeting facility</a:t>
            </a:r>
          </a:p>
          <a:p>
            <a:pPr marL="214313" indent="-171450">
              <a:buFont typeface="Arial" panose="020B0604020202020204" pitchFamily="34" charset="0"/>
              <a:buChar char="•"/>
            </a:pPr>
            <a:r>
              <a:rPr lang="en-US" sz="3375" dirty="0"/>
              <a:t>We chose the full two way Audio and Visual experience</a:t>
            </a:r>
          </a:p>
          <a:p>
            <a:pPr marL="214313" indent="-171450">
              <a:buFont typeface="Arial" panose="020B0604020202020204" pitchFamily="34" charset="0"/>
              <a:buChar char="•"/>
            </a:pPr>
            <a:endParaRPr lang="en-US" dirty="0"/>
          </a:p>
          <a:p>
            <a:pPr marL="214313" indent="-171450">
              <a:buFont typeface="Arial" panose="020B0604020202020204" pitchFamily="34" charset="0"/>
              <a:buChar char="•"/>
            </a:pPr>
            <a:endParaRPr lang="en-US" dirty="0"/>
          </a:p>
        </p:txBody>
      </p:sp>
      <p:pic>
        <p:nvPicPr>
          <p:cNvPr id="9" name="Picture Placeholder 8" descr="A picture containing indoor, table, room, computer&#10;&#10;Description automatically generated">
            <a:extLst>
              <a:ext uri="{FF2B5EF4-FFF2-40B4-BE49-F238E27FC236}">
                <a16:creationId xmlns:a16="http://schemas.microsoft.com/office/drawing/2014/main" id="{05FDF01F-3954-4982-8F9C-9B387059D458}"/>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794252" y="1873290"/>
            <a:ext cx="3491306" cy="2285919"/>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438244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6" name="Group 15">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7" name="Group 16">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0"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6"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8" name="Group 17">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F782C5A8-181E-487F-ABA2-6510E402C3FF}"/>
              </a:ext>
            </a:extLst>
          </p:cNvPr>
          <p:cNvSpPr>
            <a:spLocks noGrp="1"/>
          </p:cNvSpPr>
          <p:nvPr>
            <p:ph type="title"/>
          </p:nvPr>
        </p:nvSpPr>
        <p:spPr>
          <a:xfrm>
            <a:off x="4964116" y="463888"/>
            <a:ext cx="3321442" cy="1108928"/>
          </a:xfrm>
        </p:spPr>
        <p:txBody>
          <a:bodyPr vert="horz" lIns="68580" tIns="34290" rIns="68580" bIns="34290" rtlCol="0" anchor="ctr">
            <a:normAutofit/>
          </a:bodyPr>
          <a:lstStyle/>
          <a:p>
            <a:pPr algn="ctr"/>
            <a:r>
              <a:rPr lang="en-US" sz="2700" dirty="0">
                <a:solidFill>
                  <a:schemeClr val="bg2">
                    <a:lumMod val="75000"/>
                  </a:schemeClr>
                </a:solidFill>
              </a:rPr>
              <a:t>You can persevere.</a:t>
            </a:r>
            <a:br>
              <a:rPr lang="en-US" sz="2700" dirty="0">
                <a:solidFill>
                  <a:schemeClr val="bg2">
                    <a:lumMod val="75000"/>
                  </a:schemeClr>
                </a:solidFill>
              </a:rPr>
            </a:br>
            <a:r>
              <a:rPr lang="en-US" sz="2700" dirty="0">
                <a:solidFill>
                  <a:schemeClr val="bg2">
                    <a:lumMod val="75000"/>
                  </a:schemeClr>
                </a:solidFill>
              </a:rPr>
              <a:t>Just keep trying.</a:t>
            </a:r>
          </a:p>
        </p:txBody>
      </p:sp>
      <p:sp>
        <p:nvSpPr>
          <p:cNvPr id="4" name="Text Placeholder 3">
            <a:extLst>
              <a:ext uri="{FF2B5EF4-FFF2-40B4-BE49-F238E27FC236}">
                <a16:creationId xmlns:a16="http://schemas.microsoft.com/office/drawing/2014/main" id="{A702F6FB-86D8-4DFE-AA08-E0F062A90478}"/>
              </a:ext>
            </a:extLst>
          </p:cNvPr>
          <p:cNvSpPr>
            <a:spLocks noGrp="1"/>
          </p:cNvSpPr>
          <p:nvPr>
            <p:ph type="body" sz="half" idx="2"/>
          </p:nvPr>
        </p:nvSpPr>
        <p:spPr>
          <a:xfrm>
            <a:off x="964013" y="820342"/>
            <a:ext cx="3633391" cy="4237814"/>
          </a:xfrm>
        </p:spPr>
        <p:txBody>
          <a:bodyPr vert="horz" lIns="68580" tIns="34290" rIns="68580" bIns="34290" rtlCol="0" anchor="ctr">
            <a:normAutofit fontScale="92500" lnSpcReduction="10000"/>
          </a:bodyPr>
          <a:lstStyle/>
          <a:p>
            <a:r>
              <a:rPr lang="en-US" sz="2250" dirty="0">
                <a:solidFill>
                  <a:srgbClr val="FFFF00"/>
                </a:solidFill>
              </a:rPr>
              <a:t>Making A Checklist Was Helpful:</a:t>
            </a:r>
          </a:p>
          <a:p>
            <a:r>
              <a:rPr lang="en-US" sz="2250" dirty="0"/>
              <a:t>1. Turn on the Host Device and connect to your chosen Remote Conferencing Application</a:t>
            </a:r>
          </a:p>
          <a:p>
            <a:r>
              <a:rPr lang="en-US" sz="2250" dirty="0"/>
              <a:t>2. Connect microphone and test</a:t>
            </a:r>
          </a:p>
          <a:p>
            <a:r>
              <a:rPr lang="en-US" sz="2250" dirty="0"/>
              <a:t>3. Connect speaker and test </a:t>
            </a:r>
          </a:p>
          <a:p>
            <a:r>
              <a:rPr lang="en-US" sz="2250" dirty="0"/>
              <a:t>4. Connect Webcam and turn on video stream</a:t>
            </a:r>
          </a:p>
          <a:p>
            <a:r>
              <a:rPr lang="en-US" sz="2250" dirty="0"/>
              <a:t>5. Connect Projector and turn on remote video feed</a:t>
            </a:r>
          </a:p>
          <a:p>
            <a:endParaRPr lang="en-US" dirty="0"/>
          </a:p>
          <a:p>
            <a:endParaRPr lang="en-US" dirty="0"/>
          </a:p>
          <a:p>
            <a:endParaRPr lang="en-US" dirty="0"/>
          </a:p>
        </p:txBody>
      </p:sp>
      <p:pic>
        <p:nvPicPr>
          <p:cNvPr id="9" name="Picture Placeholder 8" descr="A picture containing indoor, person, table, chair&#10;&#10;Description automatically generated">
            <a:extLst>
              <a:ext uri="{FF2B5EF4-FFF2-40B4-BE49-F238E27FC236}">
                <a16:creationId xmlns:a16="http://schemas.microsoft.com/office/drawing/2014/main" id="{7E0EC4E5-5A5E-4A00-B3C7-6B2BF5492C3A}"/>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794252" y="1873290"/>
            <a:ext cx="3491306" cy="2285919"/>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50507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6" name="Group 15">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7" name="Group 16">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0"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6"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8" name="Group 17">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36638EC-72F8-4DC6-A3E0-D4424B008ECC}"/>
              </a:ext>
            </a:extLst>
          </p:cNvPr>
          <p:cNvSpPr>
            <a:spLocks noGrp="1"/>
          </p:cNvSpPr>
          <p:nvPr>
            <p:ph type="title"/>
          </p:nvPr>
        </p:nvSpPr>
        <p:spPr>
          <a:xfrm>
            <a:off x="4709217" y="463888"/>
            <a:ext cx="3576341" cy="1108928"/>
          </a:xfrm>
        </p:spPr>
        <p:txBody>
          <a:bodyPr vert="horz" lIns="68580" tIns="34290" rIns="68580" bIns="34290" rtlCol="0" anchor="ctr">
            <a:normAutofit/>
          </a:bodyPr>
          <a:lstStyle/>
          <a:p>
            <a:pPr algn="ctr"/>
            <a:r>
              <a:rPr lang="en-US" sz="2700" dirty="0">
                <a:solidFill>
                  <a:schemeClr val="bg2">
                    <a:lumMod val="75000"/>
                  </a:schemeClr>
                </a:solidFill>
              </a:rPr>
              <a:t>Group conscience </a:t>
            </a:r>
            <a:br>
              <a:rPr lang="en-US" sz="2700" dirty="0">
                <a:solidFill>
                  <a:schemeClr val="bg2">
                    <a:lumMod val="75000"/>
                  </a:schemeClr>
                </a:solidFill>
              </a:rPr>
            </a:br>
            <a:r>
              <a:rPr lang="en-US" sz="2700" dirty="0">
                <a:solidFill>
                  <a:schemeClr val="bg2">
                    <a:lumMod val="75000"/>
                  </a:schemeClr>
                </a:solidFill>
              </a:rPr>
              <a:t>will guide the way:</a:t>
            </a:r>
          </a:p>
        </p:txBody>
      </p:sp>
      <p:sp>
        <p:nvSpPr>
          <p:cNvPr id="4" name="Text Placeholder 3">
            <a:extLst>
              <a:ext uri="{FF2B5EF4-FFF2-40B4-BE49-F238E27FC236}">
                <a16:creationId xmlns:a16="http://schemas.microsoft.com/office/drawing/2014/main" id="{A490D034-27E0-42A2-8282-F0DE65CD2353}"/>
              </a:ext>
            </a:extLst>
          </p:cNvPr>
          <p:cNvSpPr>
            <a:spLocks noGrp="1"/>
          </p:cNvSpPr>
          <p:nvPr>
            <p:ph type="body" sz="half" idx="2"/>
          </p:nvPr>
        </p:nvSpPr>
        <p:spPr>
          <a:xfrm>
            <a:off x="856059" y="78897"/>
            <a:ext cx="3633391" cy="4264504"/>
          </a:xfrm>
        </p:spPr>
        <p:txBody>
          <a:bodyPr vert="horz" lIns="68580" tIns="34290" rIns="68580" bIns="34290" rtlCol="0" anchor="ctr">
            <a:normAutofit fontScale="92500" lnSpcReduction="20000"/>
          </a:bodyPr>
          <a:lstStyle/>
          <a:p>
            <a:pPr indent="-171450">
              <a:buFont typeface="Arial" panose="020B0604020202020204" pitchFamily="34" charset="0"/>
              <a:buChar char="•"/>
            </a:pPr>
            <a:endParaRPr lang="en-US" dirty="0"/>
          </a:p>
          <a:p>
            <a:pPr marL="214313" indent="-171450">
              <a:buFont typeface="Arial" panose="020B0604020202020204" pitchFamily="34" charset="0"/>
              <a:buChar char="•"/>
            </a:pPr>
            <a:r>
              <a:rPr lang="en-US" sz="2400" dirty="0"/>
              <a:t>Accessibility is the key factor for how you will facilitate your  hybrid meeting</a:t>
            </a:r>
          </a:p>
          <a:p>
            <a:pPr marL="214313" indent="-171450">
              <a:buFont typeface="Arial" panose="020B0604020202020204" pitchFamily="34" charset="0"/>
              <a:buChar char="•"/>
            </a:pPr>
            <a:r>
              <a:rPr lang="en-US" sz="2400" dirty="0"/>
              <a:t>You can use as much or as little equipment as you have available</a:t>
            </a:r>
          </a:p>
          <a:p>
            <a:pPr marL="214313" indent="-171450">
              <a:buFont typeface="Arial" panose="020B0604020202020204" pitchFamily="34" charset="0"/>
              <a:buChar char="•"/>
            </a:pPr>
            <a:r>
              <a:rPr lang="en-US" sz="2400" dirty="0"/>
              <a:t>Seek mentorship from experienced groups</a:t>
            </a:r>
          </a:p>
          <a:p>
            <a:pPr marL="214313" indent="-171450">
              <a:buFont typeface="Arial" panose="020B0604020202020204" pitchFamily="34" charset="0"/>
              <a:buChar char="•"/>
            </a:pPr>
            <a:r>
              <a:rPr lang="en-US" sz="2400" dirty="0"/>
              <a:t>More resources available at: </a:t>
            </a:r>
            <a:endParaRPr lang="en-US" sz="2100" dirty="0">
              <a:solidFill>
                <a:schemeClr val="bg1"/>
              </a:solidFill>
            </a:endParaRPr>
          </a:p>
          <a:p>
            <a:pPr marL="42863"/>
            <a:r>
              <a:rPr lang="en-US" sz="3300" dirty="0">
                <a:solidFill>
                  <a:schemeClr val="bg1"/>
                </a:solidFill>
              </a:rPr>
              <a:t>www.na.org/virtual</a:t>
            </a:r>
          </a:p>
          <a:p>
            <a:pPr marL="214313" indent="-171450">
              <a:buFont typeface="Arial" panose="020B0604020202020204" pitchFamily="34" charset="0"/>
              <a:buChar char="•"/>
            </a:pPr>
            <a:endParaRPr lang="en-US" dirty="0"/>
          </a:p>
        </p:txBody>
      </p:sp>
      <p:pic>
        <p:nvPicPr>
          <p:cNvPr id="9" name="Picture Placeholder 8" descr="A drawing of a face&#10;&#10;Description automatically generated">
            <a:extLst>
              <a:ext uri="{FF2B5EF4-FFF2-40B4-BE49-F238E27FC236}">
                <a16:creationId xmlns:a16="http://schemas.microsoft.com/office/drawing/2014/main" id="{C35767AE-81B0-4C00-9C78-58506680EB23}"/>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794252" y="1873290"/>
            <a:ext cx="3491306" cy="2285919"/>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2925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52144" y="679686"/>
            <a:ext cx="7558138" cy="760139"/>
          </a:xfrm>
          <a:prstGeom prst="rect">
            <a:avLst/>
          </a:prstGeom>
        </p:spPr>
        <p:txBody>
          <a:bodyPr spcFirstLastPara="1" wrap="square" lIns="91425" tIns="91425" rIns="91425" bIns="91425" anchor="b" anchorCtr="0">
            <a:noAutofit/>
          </a:bodyPr>
          <a:lstStyle/>
          <a:p>
            <a:pPr lvl="0"/>
            <a:r>
              <a:rPr lang="en-US" dirty="0"/>
              <a:t>Translations</a:t>
            </a:r>
            <a:endParaRPr dirty="0"/>
          </a:p>
        </p:txBody>
      </p:sp>
      <p:sp>
        <p:nvSpPr>
          <p:cNvPr id="7" name="Google Shape;106;p16">
            <a:extLst>
              <a:ext uri="{FF2B5EF4-FFF2-40B4-BE49-F238E27FC236}">
                <a16:creationId xmlns:a16="http://schemas.microsoft.com/office/drawing/2014/main" id="{7B4BE80D-47EE-6544-8F01-BB79A0C20BFF}"/>
              </a:ext>
            </a:extLst>
          </p:cNvPr>
          <p:cNvSpPr txBox="1">
            <a:spLocks noGrp="1"/>
          </p:cNvSpPr>
          <p:nvPr>
            <p:ph type="body" idx="1"/>
          </p:nvPr>
        </p:nvSpPr>
        <p:spPr>
          <a:xfrm>
            <a:off x="1016191" y="1312868"/>
            <a:ext cx="7201298" cy="3295466"/>
          </a:xfrm>
          <a:prstGeom prst="rect">
            <a:avLst/>
          </a:prstGeom>
        </p:spPr>
        <p:txBody>
          <a:bodyPr spcFirstLastPara="1" wrap="square" lIns="91425" tIns="91425" rIns="91425" bIns="91425" anchor="t" anchorCtr="0">
            <a:noAutofit/>
          </a:bodyPr>
          <a:lstStyle/>
          <a:p>
            <a:pPr lvl="0"/>
            <a:r>
              <a:rPr lang="en-US" b="1" dirty="0"/>
              <a:t>Simultaneous translation in English, Spanish, Portuguese, and Arabic</a:t>
            </a:r>
          </a:p>
          <a:p>
            <a:pPr lvl="0"/>
            <a:r>
              <a:rPr lang="en-US" b="1" dirty="0"/>
              <a:t>Please choose a language at the bottom of your screen</a:t>
            </a:r>
          </a:p>
          <a:p>
            <a:pPr lvl="0"/>
            <a:r>
              <a:rPr lang="en-US" b="1" dirty="0"/>
              <a:t>If you are not having the meeting interpreted, you need to select English</a:t>
            </a:r>
          </a:p>
          <a:p>
            <a:pPr lvl="0"/>
            <a:r>
              <a:rPr lang="en-US" b="1" dirty="0"/>
              <a:t>No interpretation</a:t>
            </a:r>
            <a:br>
              <a:rPr lang="en-US" b="1" dirty="0"/>
            </a:br>
            <a:r>
              <a:rPr lang="en-US" b="1" dirty="0"/>
              <a:t>feeds in </a:t>
            </a:r>
            <a:br>
              <a:rPr lang="en-US" b="1" dirty="0"/>
            </a:br>
            <a:r>
              <a:rPr lang="en-US" b="1" dirty="0"/>
              <a:t>small groups</a:t>
            </a:r>
            <a:endParaRPr b="1" dirty="0"/>
          </a:p>
        </p:txBody>
      </p:sp>
      <p:pic>
        <p:nvPicPr>
          <p:cNvPr id="5" name="Picture 4">
            <a:extLst>
              <a:ext uri="{FF2B5EF4-FFF2-40B4-BE49-F238E27FC236}">
                <a16:creationId xmlns:a16="http://schemas.microsoft.com/office/drawing/2014/main" id="{48678B13-4EDF-CE4B-8AD5-64A1713598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84768" y="3463964"/>
            <a:ext cx="5283536" cy="1488429"/>
          </a:xfrm>
          <a:prstGeom prst="rect">
            <a:avLst/>
          </a:prstGeom>
          <a:ln w="31750">
            <a:solidFill>
              <a:srgbClr val="00B050"/>
            </a:solidFill>
          </a:ln>
        </p:spPr>
      </p:pic>
    </p:spTree>
    <p:extLst>
      <p:ext uri="{BB962C8B-B14F-4D97-AF65-F5344CB8AC3E}">
        <p14:creationId xmlns:p14="http://schemas.microsoft.com/office/powerpoint/2010/main" val="2083989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246" name="Google Shape;246;p30"/>
          <p:cNvSpPr txBox="1">
            <a:spLocks noGrp="1"/>
          </p:cNvSpPr>
          <p:nvPr>
            <p:ph type="body" idx="4294967295"/>
          </p:nvPr>
        </p:nvSpPr>
        <p:spPr>
          <a:xfrm>
            <a:off x="87258" y="1099334"/>
            <a:ext cx="3560821" cy="3524036"/>
          </a:xfrm>
          <a:prstGeom prst="rect">
            <a:avLst/>
          </a:prstGeom>
        </p:spPr>
        <p:txBody>
          <a:bodyPr spcFirstLastPara="1" wrap="square" lIns="91425" tIns="91425" rIns="91425" bIns="91425" anchor="t" anchorCtr="0">
            <a:noAutofit/>
          </a:bodyPr>
          <a:lstStyle/>
          <a:p>
            <a:pPr marL="342900" lvl="0" indent="-342900" rtl="0">
              <a:spcBef>
                <a:spcPts val="600"/>
              </a:spcBef>
              <a:spcAft>
                <a:spcPts val="0"/>
              </a:spcAft>
              <a:buClrTx/>
              <a:buFont typeface="Arial" panose="020B0604020202020204" pitchFamily="34" charset="0"/>
              <a:buChar char="•"/>
            </a:pPr>
            <a:r>
              <a:rPr lang="en-US" sz="2000" dirty="0">
                <a:solidFill>
                  <a:schemeClr val="tx1"/>
                </a:solidFill>
                <a:latin typeface="+mn-lt"/>
                <a:ea typeface="Bangers"/>
                <a:cs typeface="Arial" panose="020B0604020202020204" pitchFamily="34" charset="0"/>
                <a:sym typeface="Bangers"/>
              </a:rPr>
              <a:t>Transition from World Unity Days to Hybrid Area Conventions to Outreach/Online meetings to hybrid speaker jams, hybrid workshops, hybrid meetings as well as an annual hybrid regional face to face all culminating in a hybrid Regional Convention in South Africa in October 2019 -</a:t>
            </a:r>
          </a:p>
          <a:p>
            <a:pPr marL="38100" indent="0">
              <a:buNone/>
            </a:pPr>
            <a:endParaRPr lang="en-ZA" sz="1800" dirty="0">
              <a:latin typeface="+mn-lt"/>
            </a:endParaRPr>
          </a:p>
        </p:txBody>
      </p:sp>
      <p:sp>
        <p:nvSpPr>
          <p:cNvPr id="3" name="Title 4"/>
          <p:cNvSpPr txBox="1">
            <a:spLocks/>
          </p:cNvSpPr>
          <p:nvPr/>
        </p:nvSpPr>
        <p:spPr>
          <a:xfrm>
            <a:off x="815643" y="0"/>
            <a:ext cx="7315200" cy="696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0" i="0" u="sng" strike="noStrike" kern="0" cap="none" spc="0" normalizeH="0" baseline="0" noProof="0" dirty="0">
                <a:ln>
                  <a:noFill/>
                </a:ln>
                <a:solidFill>
                  <a:srgbClr val="000000"/>
                </a:solidFill>
                <a:effectLst/>
                <a:uLnTx/>
                <a:uFillTx/>
                <a:latin typeface="Arial"/>
                <a:cs typeface="Arial"/>
                <a:sym typeface="Arial"/>
              </a:rPr>
              <a:t>SOUTH AFRICA REGION – NARCOTICS ANONYMOUS </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5317" y="2373276"/>
            <a:ext cx="2948682" cy="2770224"/>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4796" y="1060744"/>
            <a:ext cx="2464515" cy="2412705"/>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0355" y="2506039"/>
            <a:ext cx="2532052" cy="263746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2027" y="797988"/>
            <a:ext cx="3071973" cy="2122472"/>
          </a:xfrm>
          <a:prstGeom prst="rect">
            <a:avLst/>
          </a:prstGeom>
        </p:spPr>
      </p:pic>
    </p:spTree>
    <p:extLst>
      <p:ext uri="{BB962C8B-B14F-4D97-AF65-F5344CB8AC3E}">
        <p14:creationId xmlns:p14="http://schemas.microsoft.com/office/powerpoint/2010/main" val="2225739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8" name="Title 4"/>
          <p:cNvSpPr txBox="1">
            <a:spLocks/>
          </p:cNvSpPr>
          <p:nvPr/>
        </p:nvSpPr>
        <p:spPr>
          <a:xfrm>
            <a:off x="815643" y="0"/>
            <a:ext cx="7315200" cy="696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0" i="0" u="sng" strike="noStrike" kern="0" cap="none" spc="0" normalizeH="0" baseline="0" noProof="0" dirty="0">
                <a:ln>
                  <a:noFill/>
                </a:ln>
                <a:solidFill>
                  <a:srgbClr val="000000"/>
                </a:solidFill>
                <a:effectLst/>
                <a:uLnTx/>
                <a:uFillTx/>
                <a:latin typeface="Arial"/>
                <a:cs typeface="Arial"/>
                <a:sym typeface="Arial"/>
              </a:rPr>
              <a:t>SOUTH AFRICA REGION – NARCOTICS ANONYMOUS </a:t>
            </a:r>
          </a:p>
        </p:txBody>
      </p:sp>
      <p:sp>
        <p:nvSpPr>
          <p:cNvPr id="13" name="Rectangle 12"/>
          <p:cNvSpPr/>
          <p:nvPr/>
        </p:nvSpPr>
        <p:spPr>
          <a:xfrm>
            <a:off x="5268193" y="1754858"/>
            <a:ext cx="354052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400" b="0" i="0" u="none" strike="noStrike" kern="0" cap="none" spc="0" normalizeH="0" baseline="0" noProof="0" dirty="0">
                <a:ln>
                  <a:noFill/>
                </a:ln>
                <a:solidFill>
                  <a:srgbClr val="000000"/>
                </a:solidFill>
                <a:effectLst/>
                <a:uLnTx/>
                <a:uFillTx/>
                <a:latin typeface="Arial"/>
                <a:cs typeface="Arial"/>
                <a:sym typeface="Arial"/>
              </a:rPr>
              <a:t>So why is that history important – experience has shown us you need these 4 ingredients to host a hybrid meeting </a:t>
            </a:r>
          </a:p>
        </p:txBody>
      </p:sp>
      <p:grpSp>
        <p:nvGrpSpPr>
          <p:cNvPr id="4" name="Group 3"/>
          <p:cNvGrpSpPr/>
          <p:nvPr/>
        </p:nvGrpSpPr>
        <p:grpSpPr>
          <a:xfrm>
            <a:off x="468468" y="1342843"/>
            <a:ext cx="4316896" cy="3376211"/>
            <a:chOff x="4736101" y="1767289"/>
            <a:chExt cx="4128467" cy="3376211"/>
          </a:xfrm>
        </p:grpSpPr>
        <p:grpSp>
          <p:nvGrpSpPr>
            <p:cNvPr id="15" name="Group 14"/>
            <p:cNvGrpSpPr/>
            <p:nvPr/>
          </p:nvGrpSpPr>
          <p:grpSpPr>
            <a:xfrm>
              <a:off x="4736101" y="1767289"/>
              <a:ext cx="4128467" cy="3376211"/>
              <a:chOff x="4736101" y="1767289"/>
              <a:chExt cx="4128467" cy="3376211"/>
            </a:xfrm>
          </p:grpSpPr>
          <p:grpSp>
            <p:nvGrpSpPr>
              <p:cNvPr id="3" name="Group 2"/>
              <p:cNvGrpSpPr/>
              <p:nvPr/>
            </p:nvGrpSpPr>
            <p:grpSpPr>
              <a:xfrm>
                <a:off x="4736101" y="1767289"/>
                <a:ext cx="4128467" cy="2833258"/>
                <a:chOff x="4929845" y="1479479"/>
                <a:chExt cx="4128467" cy="2833258"/>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9845" y="1479479"/>
                  <a:ext cx="2077019" cy="1391005"/>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9896" y="2986934"/>
                  <a:ext cx="2036968" cy="132580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6915" y="2986934"/>
                  <a:ext cx="2011397" cy="1325803"/>
                </a:xfrm>
                <a:prstGeom prst="rect">
                  <a:avLst/>
                </a:prstGeom>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46915" y="1479479"/>
                  <a:ext cx="2011397" cy="1391005"/>
                </a:xfrm>
                <a:prstGeom prst="rect">
                  <a:avLst/>
                </a:prstGeom>
              </p:spPr>
            </p:pic>
          </p:grpSp>
          <p:sp>
            <p:nvSpPr>
              <p:cNvPr id="6" name="Rectangle 5"/>
              <p:cNvSpPr/>
              <p:nvPr/>
            </p:nvSpPr>
            <p:spPr>
              <a:xfrm>
                <a:off x="4776152" y="4730330"/>
                <a:ext cx="4088416" cy="41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400" b="1" i="1" u="sng" strike="noStrike" kern="0" cap="none" spc="0" normalizeH="0" baseline="0" noProof="0" dirty="0">
                    <a:ln>
                      <a:noFill/>
                    </a:ln>
                    <a:solidFill>
                      <a:srgbClr val="000000"/>
                    </a:solidFill>
                    <a:effectLst/>
                    <a:uLnTx/>
                    <a:uFillTx/>
                    <a:latin typeface="Arial"/>
                    <a:ea typeface="+mn-ea"/>
                    <a:cs typeface="+mn-cs"/>
                    <a:sym typeface="Arial"/>
                  </a:rPr>
                  <a:t>Note</a:t>
                </a:r>
                <a:r>
                  <a:rPr kumimoji="0" lang="en-ZA" sz="1400" b="0" i="0" u="none" strike="noStrike" kern="0" cap="none" spc="0" normalizeH="0" baseline="0" noProof="0" dirty="0">
                    <a:ln>
                      <a:noFill/>
                    </a:ln>
                    <a:solidFill>
                      <a:srgbClr val="000000"/>
                    </a:solidFill>
                    <a:effectLst/>
                    <a:uLnTx/>
                    <a:uFillTx/>
                    <a:latin typeface="Arial"/>
                    <a:ea typeface="+mn-ea"/>
                    <a:cs typeface="+mn-cs"/>
                    <a:sym typeface="Arial"/>
                  </a:rPr>
                  <a:t> - NA does not endorse any of the above outside organisations</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6140" y="1851381"/>
                <a:ext cx="496209" cy="496209"/>
              </a:xfrm>
              <a:prstGeom prst="rect">
                <a:avLst/>
              </a:prstGeom>
            </p:spPr>
          </p:pic>
        </p:grpSp>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23110" y="2735709"/>
              <a:ext cx="520910" cy="422585"/>
            </a:xfrm>
            <a:prstGeom prst="rect">
              <a:avLst/>
            </a:prstGeom>
          </p:spPr>
        </p:pic>
      </p:grpSp>
    </p:spTree>
    <p:extLst>
      <p:ext uri="{BB962C8B-B14F-4D97-AF65-F5344CB8AC3E}">
        <p14:creationId xmlns:p14="http://schemas.microsoft.com/office/powerpoint/2010/main" val="2891329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1178" y="2622031"/>
            <a:ext cx="4483857" cy="2521470"/>
          </a:xfrm>
          <a:prstGeom prst="rect">
            <a:avLst/>
          </a:prstGeom>
        </p:spPr>
      </p:pic>
      <p:sp>
        <p:nvSpPr>
          <p:cNvPr id="3" name="Rectangle 2"/>
          <p:cNvSpPr/>
          <p:nvPr/>
        </p:nvSpPr>
        <p:spPr>
          <a:xfrm>
            <a:off x="391661" y="1474570"/>
            <a:ext cx="4325422"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Why is it important now in SA – Health and Safety rules ? </a:t>
            </a:r>
            <a:br>
              <a:rPr kumimoji="0" lang="en-ZA"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endParaRPr kumimoji="0" lang="en-ZA"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Social distancing, ethical reasons, co morbidity, elderly, vulnerable, Person under investigation, incapacitated members  – gives options ….</a:t>
            </a:r>
          </a:p>
        </p:txBody>
      </p:sp>
      <p:pic>
        <p:nvPicPr>
          <p:cNvPr id="2" name="Picture 1"/>
          <p:cNvPicPr>
            <a:picLocks noChangeAspect="1"/>
          </p:cNvPicPr>
          <p:nvPr/>
        </p:nvPicPr>
        <p:blipFill>
          <a:blip r:embed="rId4"/>
          <a:stretch>
            <a:fillRect/>
          </a:stretch>
        </p:blipFill>
        <p:spPr>
          <a:xfrm>
            <a:off x="6107174" y="696428"/>
            <a:ext cx="2917861" cy="2281485"/>
          </a:xfrm>
          <a:prstGeom prst="rect">
            <a:avLst/>
          </a:prstGeom>
          <a:effectLst>
            <a:outerShdw blurRad="50800" dist="50800" dir="5400000" algn="ctr" rotWithShape="0">
              <a:schemeClr val="accent4">
                <a:lumMod val="40000"/>
                <a:lumOff val="60000"/>
              </a:schemeClr>
            </a:outerShdw>
          </a:effectLst>
        </p:spPr>
      </p:pic>
      <p:sp>
        <p:nvSpPr>
          <p:cNvPr id="7" name="Title 4"/>
          <p:cNvSpPr txBox="1">
            <a:spLocks/>
          </p:cNvSpPr>
          <p:nvPr/>
        </p:nvSpPr>
        <p:spPr>
          <a:xfrm>
            <a:off x="815643" y="0"/>
            <a:ext cx="7315200" cy="696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0" i="0" u="sng" strike="noStrike" kern="0" cap="none" spc="0" normalizeH="0" baseline="0" noProof="0" dirty="0">
                <a:ln>
                  <a:noFill/>
                </a:ln>
                <a:solidFill>
                  <a:srgbClr val="000000"/>
                </a:solidFill>
                <a:effectLst/>
                <a:uLnTx/>
                <a:uFillTx/>
                <a:latin typeface="Arial"/>
                <a:cs typeface="Arial"/>
                <a:sym typeface="Arial"/>
              </a:rPr>
              <a:t>SOUTH AFRICA REGION – NARCOTICS ANONYMOUS </a:t>
            </a:r>
          </a:p>
        </p:txBody>
      </p:sp>
    </p:spTree>
    <p:extLst>
      <p:ext uri="{BB962C8B-B14F-4D97-AF65-F5344CB8AC3E}">
        <p14:creationId xmlns:p14="http://schemas.microsoft.com/office/powerpoint/2010/main" val="2781797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0653" y="1808580"/>
            <a:ext cx="2161059" cy="217889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2893" y="815777"/>
            <a:ext cx="1780026" cy="1013764"/>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4648" y="789062"/>
            <a:ext cx="1431105" cy="1031204"/>
          </a:xfrm>
          <a:prstGeom prst="rect">
            <a:avLst/>
          </a:prstGeom>
        </p:spPr>
      </p:pic>
      <p:sp>
        <p:nvSpPr>
          <p:cNvPr id="17" name="Rectangle 16"/>
          <p:cNvSpPr/>
          <p:nvPr/>
        </p:nvSpPr>
        <p:spPr>
          <a:xfrm>
            <a:off x="100745" y="467903"/>
            <a:ext cx="917620" cy="59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050" b="0" i="0" u="none" strike="noStrike" kern="0" cap="none" spc="0" normalizeH="0" baseline="0" noProof="0" dirty="0">
                <a:ln>
                  <a:noFill/>
                </a:ln>
                <a:solidFill>
                  <a:srgbClr val="FFFFFF"/>
                </a:solidFill>
                <a:effectLst/>
                <a:uLnTx/>
                <a:uFillTx/>
                <a:latin typeface="Arial"/>
                <a:ea typeface="+mn-ea"/>
                <a:cs typeface="+mn-cs"/>
                <a:sym typeface="Arial"/>
              </a:rPr>
              <a:t>Online meeting </a:t>
            </a:r>
          </a:p>
        </p:txBody>
      </p:sp>
      <p:sp>
        <p:nvSpPr>
          <p:cNvPr id="18" name="Rectangle 17"/>
          <p:cNvSpPr/>
          <p:nvPr/>
        </p:nvSpPr>
        <p:spPr>
          <a:xfrm>
            <a:off x="8042434" y="4385299"/>
            <a:ext cx="917620" cy="59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050" b="0" i="0" u="none" strike="noStrike" kern="0" cap="none" spc="0" normalizeH="0" baseline="0" noProof="0" dirty="0">
                <a:ln>
                  <a:noFill/>
                </a:ln>
                <a:solidFill>
                  <a:srgbClr val="FFFFFF"/>
                </a:solidFill>
                <a:effectLst/>
                <a:uLnTx/>
                <a:uFillTx/>
                <a:latin typeface="Arial"/>
                <a:ea typeface="+mn-ea"/>
                <a:cs typeface="+mn-cs"/>
                <a:sym typeface="Arial"/>
              </a:rPr>
              <a:t>In person Meeting </a:t>
            </a:r>
          </a:p>
        </p:txBody>
      </p:sp>
      <p:sp>
        <p:nvSpPr>
          <p:cNvPr id="21" name="Right Arrow 20"/>
          <p:cNvSpPr/>
          <p:nvPr/>
        </p:nvSpPr>
        <p:spPr>
          <a:xfrm>
            <a:off x="1487479" y="77380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05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 name="Right Arrow 21"/>
          <p:cNvSpPr/>
          <p:nvPr/>
        </p:nvSpPr>
        <p:spPr>
          <a:xfrm rot="10800000">
            <a:off x="6298058" y="450299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ight Arrow 22"/>
          <p:cNvSpPr/>
          <p:nvPr/>
        </p:nvSpPr>
        <p:spPr>
          <a:xfrm rot="10800000">
            <a:off x="1487479" y="4468708"/>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Right Arrow 23"/>
          <p:cNvSpPr/>
          <p:nvPr/>
        </p:nvSpPr>
        <p:spPr>
          <a:xfrm>
            <a:off x="6319212" y="725811"/>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726" y="1193669"/>
            <a:ext cx="2121559" cy="3122055"/>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43731" y="4022076"/>
            <a:ext cx="1074902" cy="1013108"/>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98058" y="1276557"/>
            <a:ext cx="2661996" cy="3039167"/>
          </a:xfrm>
          <a:prstGeom prst="rect">
            <a:avLst/>
          </a:prstGeom>
        </p:spPr>
      </p:pic>
      <p:sp>
        <p:nvSpPr>
          <p:cNvPr id="15" name="Title 4"/>
          <p:cNvSpPr txBox="1">
            <a:spLocks/>
          </p:cNvSpPr>
          <p:nvPr/>
        </p:nvSpPr>
        <p:spPr>
          <a:xfrm>
            <a:off x="811856" y="64440"/>
            <a:ext cx="8424809" cy="696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0" i="0" u="none" strike="noStrike" kern="0" cap="none" spc="0" normalizeH="0" baseline="0" noProof="0" dirty="0">
                <a:ln>
                  <a:noFill/>
                </a:ln>
                <a:solidFill>
                  <a:srgbClr val="000000"/>
                </a:solidFill>
                <a:effectLst/>
                <a:uLnTx/>
                <a:uFillTx/>
                <a:latin typeface="Arial"/>
                <a:cs typeface="Arial"/>
                <a:sym typeface="Arial"/>
              </a:rPr>
              <a:t>SUMMARY EQUIPMENT NEEDED   </a:t>
            </a:r>
          </a:p>
        </p:txBody>
      </p:sp>
      <p:sp>
        <p:nvSpPr>
          <p:cNvPr id="16" name="Rectangle 15"/>
          <p:cNvSpPr/>
          <p:nvPr/>
        </p:nvSpPr>
        <p:spPr>
          <a:xfrm>
            <a:off x="113535" y="4397440"/>
            <a:ext cx="917620" cy="59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050" b="0" i="0" u="none" strike="noStrike" kern="0" cap="none" spc="0" normalizeH="0" baseline="0" noProof="0" dirty="0">
                <a:ln>
                  <a:noFill/>
                </a:ln>
                <a:solidFill>
                  <a:srgbClr val="FFFFFF"/>
                </a:solidFill>
                <a:effectLst/>
                <a:uLnTx/>
                <a:uFillTx/>
                <a:latin typeface="Arial"/>
                <a:ea typeface="+mn-ea"/>
                <a:cs typeface="+mn-cs"/>
                <a:sym typeface="Arial"/>
              </a:rPr>
              <a:t>Online meeting </a:t>
            </a:r>
          </a:p>
        </p:txBody>
      </p:sp>
      <p:sp>
        <p:nvSpPr>
          <p:cNvPr id="19" name="Rectangle 18"/>
          <p:cNvSpPr/>
          <p:nvPr/>
        </p:nvSpPr>
        <p:spPr>
          <a:xfrm>
            <a:off x="8050751" y="584053"/>
            <a:ext cx="917620" cy="59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050" b="0" i="0" u="none" strike="noStrike" kern="0" cap="none" spc="0" normalizeH="0" baseline="0" noProof="0" dirty="0">
                <a:ln>
                  <a:noFill/>
                </a:ln>
                <a:solidFill>
                  <a:srgbClr val="FFFFFF"/>
                </a:solidFill>
                <a:effectLst/>
                <a:uLnTx/>
                <a:uFillTx/>
                <a:latin typeface="Arial"/>
                <a:ea typeface="+mn-ea"/>
                <a:cs typeface="+mn-cs"/>
                <a:sym typeface="Arial"/>
              </a:rPr>
              <a:t>In person Meeting </a:t>
            </a:r>
          </a:p>
        </p:txBody>
      </p:sp>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85865" y="2429277"/>
            <a:ext cx="906216" cy="735163"/>
          </a:xfrm>
          <a:prstGeom prst="rect">
            <a:avLst/>
          </a:prstGeom>
        </p:spPr>
      </p:pic>
    </p:spTree>
    <p:extLst>
      <p:ext uri="{BB962C8B-B14F-4D97-AF65-F5344CB8AC3E}">
        <p14:creationId xmlns:p14="http://schemas.microsoft.com/office/powerpoint/2010/main" val="3592510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800433" y="928996"/>
            <a:ext cx="7367521" cy="3312920"/>
          </a:xfrm>
          <a:prstGeom prst="rect">
            <a:avLst/>
          </a:prstGeom>
        </p:spPr>
        <p:txBody>
          <a:bodyPr spcFirstLastPara="1" wrap="square" lIns="91425" tIns="91425" rIns="91425" bIns="91425" anchor="t" anchorCtr="0">
            <a:noAutofit/>
          </a:bodyPr>
          <a:lstStyle/>
          <a:p>
            <a:pPr marL="546100" lvl="0" indent="-457200">
              <a:buFont typeface="+mj-lt"/>
              <a:buAutoNum type="arabicPeriod"/>
            </a:pPr>
            <a:r>
              <a:rPr lang="en-US" dirty="0">
                <a:latin typeface="Arial" panose="020B0604020202020204" pitchFamily="34" charset="0"/>
                <a:cs typeface="Arial" panose="020B0604020202020204" pitchFamily="34" charset="0"/>
              </a:rPr>
              <a:t>Ensure you have a stable and fast internet – 2 mbps – down / 2 mbps up – do speed test </a:t>
            </a:r>
          </a:p>
          <a:p>
            <a:pPr marL="546100" lvl="0" indent="-457200">
              <a:buFont typeface="+mj-lt"/>
              <a:buAutoNum type="arabicPeriod"/>
            </a:pPr>
            <a:r>
              <a:rPr lang="en-US" dirty="0">
                <a:latin typeface="Arial" panose="020B0604020202020204" pitchFamily="34" charset="0"/>
                <a:cs typeface="Arial" panose="020B0604020202020204" pitchFamily="34" charset="0"/>
              </a:rPr>
              <a:t>Preferably chair from a laptop/desktop – meeting controls dashboard is more visible / projector option </a:t>
            </a:r>
          </a:p>
          <a:p>
            <a:pPr marL="546100" lvl="0" indent="-457200">
              <a:buFont typeface="+mj-lt"/>
              <a:buAutoNum type="arabicPeriod"/>
            </a:pPr>
            <a:r>
              <a:rPr lang="en-US" dirty="0">
                <a:latin typeface="Arial" panose="020B0604020202020204" pitchFamily="34" charset="0"/>
                <a:cs typeface="Arial" panose="020B0604020202020204" pitchFamily="34" charset="0"/>
              </a:rPr>
              <a:t>Make use of correct audio equipment – use of smart phone as attendee is best mic option – both quality and Health&amp;Safety benefits &amp; head phones for virtual attendees</a:t>
            </a:r>
          </a:p>
          <a:p>
            <a:pPr marL="546100" indent="-457200">
              <a:buFont typeface="+mj-lt"/>
              <a:buAutoNum type="arabicPeriod"/>
            </a:pPr>
            <a:r>
              <a:rPr lang="en-US" dirty="0">
                <a:latin typeface="Arial" panose="020B0604020202020204" pitchFamily="34" charset="0"/>
                <a:cs typeface="Arial" panose="020B0604020202020204" pitchFamily="34" charset="0"/>
              </a:rPr>
              <a:t>Make use of correct video equipment – use of smart phone as attendee is best video option under lockdown (don’t recommend video) </a:t>
            </a:r>
          </a:p>
          <a:p>
            <a:pPr marL="88900" lv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792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707966" y="887900"/>
            <a:ext cx="7490812" cy="3312920"/>
          </a:xfrm>
          <a:prstGeom prst="rect">
            <a:avLst/>
          </a:prstGeom>
        </p:spPr>
        <p:txBody>
          <a:bodyPr spcFirstLastPara="1" wrap="square" lIns="91425" tIns="91425" rIns="91425" bIns="91425" anchor="t" anchorCtr="0">
            <a:noAutofit/>
          </a:bodyPr>
          <a:lstStyle/>
          <a:p>
            <a:pPr marL="546100" lvl="0" indent="-457200">
              <a:buFont typeface="+mj-lt"/>
              <a:buAutoNum type="arabicPeriod" startAt="5"/>
            </a:pPr>
            <a:r>
              <a:rPr lang="en-US" dirty="0">
                <a:latin typeface="Arial" panose="020B0604020202020204" pitchFamily="34" charset="0"/>
                <a:cs typeface="Arial" panose="020B0604020202020204" pitchFamily="34" charset="0"/>
              </a:rPr>
              <a:t>Make sure venue has sufficient tables for equipment and access to power source / bring extension chords and adapters</a:t>
            </a:r>
          </a:p>
          <a:p>
            <a:pPr marL="546100" lvl="0" indent="-457200">
              <a:buFont typeface="+mj-lt"/>
              <a:buAutoNum type="arabicPeriod" startAt="5"/>
            </a:pPr>
            <a:r>
              <a:rPr lang="en-US" dirty="0">
                <a:latin typeface="Arial" panose="020B0604020202020204" pitchFamily="34" charset="0"/>
                <a:cs typeface="Arial" panose="020B0604020202020204" pitchFamily="34" charset="0"/>
              </a:rPr>
              <a:t>Use a tech preamble to help guide both face to face and virtual attendees on the use of technology and help them understand the interface between in-person and virtual members (read before the meeting) </a:t>
            </a:r>
          </a:p>
          <a:p>
            <a:pPr marL="546100" indent="-457200">
              <a:buFont typeface="+mj-lt"/>
              <a:buAutoNum type="arabicPeriod" startAt="5"/>
            </a:pPr>
            <a:r>
              <a:rPr lang="en-US" dirty="0">
                <a:latin typeface="Arial" panose="020B0604020202020204" pitchFamily="34" charset="0"/>
                <a:cs typeface="Arial" panose="020B0604020202020204" pitchFamily="34" charset="0"/>
              </a:rPr>
              <a:t>Develop an online friendly meeting format with preferred sequence of meeting, imbedded readings and announcements all incorporated into 1 document for the entire meeting e.g. power point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325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220286" y="868754"/>
            <a:ext cx="5677594" cy="3312920"/>
          </a:xfrm>
          <a:prstGeom prst="rect">
            <a:avLst/>
          </a:prstGeom>
        </p:spPr>
        <p:txBody>
          <a:bodyPr spcFirstLastPara="1" wrap="square" lIns="91425" tIns="91425" rIns="91425" bIns="91425" anchor="t" anchorCtr="0">
            <a:noAutofit/>
          </a:bodyPr>
          <a:lstStyle/>
          <a:p>
            <a:pPr marL="546100" indent="-457200">
              <a:buFont typeface="+mj-lt"/>
              <a:buAutoNum type="arabicPeriod" startAt="7"/>
            </a:pPr>
            <a:r>
              <a:rPr lang="en-US" dirty="0">
                <a:latin typeface="Arial" panose="020B0604020202020204" pitchFamily="34" charset="0"/>
                <a:cs typeface="Arial" panose="020B0604020202020204" pitchFamily="34" charset="0"/>
              </a:rPr>
              <a:t>Develop an online friendly meeting format…</a:t>
            </a:r>
          </a:p>
          <a:p>
            <a:pPr lvl="1">
              <a:buFont typeface="Arial" panose="020B0604020202020204" pitchFamily="34" charset="0"/>
              <a:buChar char="•"/>
            </a:pPr>
            <a:r>
              <a:rPr lang="en-ZA" dirty="0">
                <a:latin typeface="Arial" panose="020B0604020202020204" pitchFamily="34" charset="0"/>
                <a:cs typeface="Arial" panose="020B0604020202020204" pitchFamily="34" charset="0"/>
              </a:rPr>
              <a:t>Longer meetings better </a:t>
            </a:r>
          </a:p>
          <a:p>
            <a:pPr lvl="1">
              <a:buFont typeface="Arial" panose="020B0604020202020204" pitchFamily="34" charset="0"/>
              <a:buChar char="•"/>
            </a:pPr>
            <a:r>
              <a:rPr lang="en-ZA" dirty="0">
                <a:latin typeface="Arial" panose="020B0604020202020204" pitchFamily="34" charset="0"/>
                <a:cs typeface="Arial" panose="020B0604020202020204" pitchFamily="34" charset="0"/>
              </a:rPr>
              <a:t>Tech preamble pre meeting </a:t>
            </a:r>
          </a:p>
          <a:p>
            <a:pPr lvl="1">
              <a:buFont typeface="Arial" panose="020B0604020202020204" pitchFamily="34" charset="0"/>
              <a:buChar char="•"/>
            </a:pPr>
            <a:r>
              <a:rPr lang="en-ZA" dirty="0">
                <a:latin typeface="Arial" panose="020B0604020202020204" pitchFamily="34" charset="0"/>
                <a:cs typeface="Arial" panose="020B0604020202020204" pitchFamily="34" charset="0"/>
              </a:rPr>
              <a:t>Open up early for testing </a:t>
            </a:r>
          </a:p>
          <a:p>
            <a:pPr lvl="1">
              <a:buFont typeface="Arial" panose="020B0604020202020204" pitchFamily="34" charset="0"/>
              <a:buChar char="•"/>
            </a:pPr>
            <a:r>
              <a:rPr lang="en-ZA" dirty="0">
                <a:latin typeface="Arial" panose="020B0604020202020204" pitchFamily="34" charset="0"/>
                <a:cs typeface="Arial" panose="020B0604020202020204" pitchFamily="34" charset="0"/>
              </a:rPr>
              <a:t>Power point meeting structure / readings – helps </a:t>
            </a:r>
          </a:p>
          <a:p>
            <a:pPr marL="546100" lvl="1" indent="0">
              <a:buNone/>
            </a:pPr>
            <a:endParaRP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15414" y="3459480"/>
            <a:ext cx="3003346" cy="168402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66360" y="2919422"/>
            <a:ext cx="3977640" cy="2313687"/>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04697" y="1055612"/>
            <a:ext cx="3339303" cy="1900947"/>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581400"/>
            <a:ext cx="2821344" cy="1562100"/>
          </a:xfrm>
          <a:prstGeom prst="rect">
            <a:avLst/>
          </a:prstGeom>
        </p:spPr>
      </p:pic>
    </p:spTree>
    <p:extLst>
      <p:ext uri="{BB962C8B-B14F-4D97-AF65-F5344CB8AC3E}">
        <p14:creationId xmlns:p14="http://schemas.microsoft.com/office/powerpoint/2010/main" val="2222623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707966" y="887900"/>
            <a:ext cx="7490812" cy="3312920"/>
          </a:xfrm>
          <a:prstGeom prst="rect">
            <a:avLst/>
          </a:prstGeom>
        </p:spPr>
        <p:txBody>
          <a:bodyPr spcFirstLastPara="1" wrap="square" lIns="91425" tIns="91425" rIns="91425" bIns="91425" anchor="t" anchorCtr="0">
            <a:noAutofit/>
          </a:bodyPr>
          <a:lstStyle/>
          <a:p>
            <a:pPr marL="546100" lvl="0" indent="-457200">
              <a:buFont typeface="+mj-lt"/>
              <a:buAutoNum type="arabicPeriod" startAt="8"/>
            </a:pPr>
            <a:r>
              <a:rPr lang="en-US" dirty="0">
                <a:latin typeface="Arial" panose="020B0604020202020204" pitchFamily="34" charset="0"/>
                <a:cs typeface="Arial" panose="020B0604020202020204" pitchFamily="34" charset="0"/>
              </a:rPr>
              <a:t>Make sure communications are strong – What's App groups, virtual posters drives, Online/Virtual/Regional  Websites, email meeting lists, Private FB Groups </a:t>
            </a:r>
          </a:p>
          <a:p>
            <a:pPr marL="546100" lvl="0" indent="-457200">
              <a:buFont typeface="+mj-lt"/>
              <a:buAutoNum type="arabicPeriod" startAt="8"/>
            </a:pPr>
            <a:r>
              <a:rPr lang="en-US" dirty="0">
                <a:latin typeface="Arial" panose="020B0604020202020204" pitchFamily="34" charset="0"/>
                <a:cs typeface="Arial" panose="020B0604020202020204" pitchFamily="34" charset="0"/>
              </a:rPr>
              <a:t>Where possible have a meeting host /chair and 2 x Co-hosts to manage virtual/in person microphones, videos, chat and bombers – min x 3 service team members  </a:t>
            </a:r>
          </a:p>
          <a:p>
            <a:pPr marL="546100" indent="-457200">
              <a:buFont typeface="+mj-lt"/>
              <a:buAutoNum type="arabicPeriod" startAt="8"/>
            </a:pPr>
            <a:r>
              <a:rPr lang="en-US" dirty="0">
                <a:latin typeface="Arial" panose="020B0604020202020204" pitchFamily="34" charset="0"/>
                <a:cs typeface="Arial" panose="020B0604020202020204" pitchFamily="34" charset="0"/>
              </a:rPr>
              <a:t>Create new service position linked to Health and Safety who will toggle smart phone mic off and on  behalf of readers and speakers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475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707966" y="887900"/>
            <a:ext cx="7490812" cy="3312920"/>
          </a:xfrm>
          <a:prstGeom prst="rect">
            <a:avLst/>
          </a:prstGeom>
        </p:spPr>
        <p:txBody>
          <a:bodyPr spcFirstLastPara="1" wrap="square" lIns="91425" tIns="91425" rIns="91425" bIns="91425" anchor="t" anchorCtr="0">
            <a:noAutofit/>
          </a:bodyPr>
          <a:lstStyle/>
          <a:p>
            <a:pPr marL="546100" indent="-457200">
              <a:buFont typeface="+mj-lt"/>
              <a:buAutoNum type="arabicPeriod" startAt="11"/>
            </a:pPr>
            <a:r>
              <a:rPr lang="en-ZA" dirty="0">
                <a:latin typeface="Arial" panose="020B0604020202020204" pitchFamily="34" charset="0"/>
                <a:cs typeface="Arial" panose="020B0604020202020204" pitchFamily="34" charset="0"/>
              </a:rPr>
              <a:t>Anticipate problems – open up early – do testing and have spare batteries / power chords / ensure phones are charged / extra adaptors </a:t>
            </a:r>
          </a:p>
          <a:p>
            <a:pPr marL="546100" indent="-457200">
              <a:buFont typeface="+mj-lt"/>
              <a:buAutoNum type="arabicPeriod" startAt="11"/>
            </a:pPr>
            <a:r>
              <a:rPr lang="en-US" dirty="0">
                <a:latin typeface="Arial" panose="020B0604020202020204" pitchFamily="34" charset="0"/>
                <a:cs typeface="Arial" panose="020B0604020202020204" pitchFamily="34" charset="0"/>
              </a:rPr>
              <a:t>Mostly have fun – open mindedness, willingness, perseverance and acceptance are required ! </a:t>
            </a:r>
            <a:endParaRPr dirty="0">
              <a:latin typeface="Arial" panose="020B0604020202020204" pitchFamily="34" charset="0"/>
              <a:cs typeface="Arial" panose="020B0604020202020204" pitchFamily="34" charset="0"/>
            </a:endParaRPr>
          </a:p>
        </p:txBody>
      </p:sp>
      <p:sp>
        <p:nvSpPr>
          <p:cNvPr id="2" name="Rectangle 1"/>
          <p:cNvSpPr/>
          <p:nvPr/>
        </p:nvSpPr>
        <p:spPr>
          <a:xfrm>
            <a:off x="1273519" y="2914008"/>
            <a:ext cx="6174769" cy="222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000" b="0" i="0" u="none" strike="noStrike" kern="0" cap="none" spc="0" normalizeH="0" baseline="0" noProof="0" dirty="0">
                <a:ln>
                  <a:noFill/>
                </a:ln>
                <a:solidFill>
                  <a:srgbClr val="FFFFFF"/>
                </a:solidFill>
                <a:effectLst/>
                <a:uLnTx/>
                <a:uFillTx/>
                <a:latin typeface="Arial"/>
                <a:ea typeface="+mn-ea"/>
                <a:cs typeface="+mn-cs"/>
                <a:sym typeface="Arial"/>
              </a:rPr>
              <a:t>In reality – everyone opening a hybrid meeting is opening a “new” meeting and so expectations that “new” meetings work smoothly from day 1 is not our experience for In Person meetings and this has been our experience for hybrid meetings as well – </a:t>
            </a:r>
            <a:br>
              <a:rPr kumimoji="0" lang="en-ZA" sz="2000" b="0" i="0" u="none" strike="noStrike" kern="0" cap="none" spc="0" normalizeH="0" baseline="0" noProof="0" dirty="0">
                <a:ln>
                  <a:noFill/>
                </a:ln>
                <a:solidFill>
                  <a:srgbClr val="FFFFFF"/>
                </a:solidFill>
                <a:effectLst/>
                <a:uLnTx/>
                <a:uFillTx/>
                <a:latin typeface="Arial"/>
                <a:ea typeface="+mn-ea"/>
                <a:cs typeface="+mn-cs"/>
                <a:sym typeface="Arial"/>
              </a:rPr>
            </a:br>
            <a:endParaRPr kumimoji="0" lang="en-ZA" sz="20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000" b="0" i="0" u="sng" strike="noStrike" kern="0" cap="none" spc="0" normalizeH="0" baseline="0" noProof="0" dirty="0">
                <a:ln>
                  <a:noFill/>
                </a:ln>
                <a:solidFill>
                  <a:srgbClr val="FFFFFF"/>
                </a:solidFill>
                <a:effectLst/>
                <a:uLnTx/>
                <a:uFillTx/>
                <a:latin typeface="Arial"/>
                <a:ea typeface="+mn-ea"/>
                <a:cs typeface="+mn-cs"/>
                <a:sym typeface="Arial"/>
              </a:rPr>
              <a:t>trial and error wins the day !! </a:t>
            </a:r>
          </a:p>
        </p:txBody>
      </p:sp>
    </p:spTree>
    <p:extLst>
      <p:ext uri="{BB962C8B-B14F-4D97-AF65-F5344CB8AC3E}">
        <p14:creationId xmlns:p14="http://schemas.microsoft.com/office/powerpoint/2010/main" val="2575171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364638" y="74944"/>
            <a:ext cx="5417035" cy="10466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400" dirty="0">
                <a:latin typeface="+mn-lt"/>
              </a:rPr>
              <a:t>Resources</a:t>
            </a:r>
            <a:endParaRPr sz="4400" dirty="0">
              <a:latin typeface="+mn-lt"/>
            </a:endParaRPr>
          </a:p>
        </p:txBody>
      </p:sp>
      <p:sp>
        <p:nvSpPr>
          <p:cNvPr id="93" name="Google Shape;93;p14"/>
          <p:cNvSpPr txBox="1">
            <a:spLocks noGrp="1"/>
          </p:cNvSpPr>
          <p:nvPr>
            <p:ph type="subTitle" idx="1"/>
          </p:nvPr>
        </p:nvSpPr>
        <p:spPr>
          <a:xfrm>
            <a:off x="1027416" y="988027"/>
            <a:ext cx="7535998" cy="2729900"/>
          </a:xfrm>
          <a:prstGeom prst="rect">
            <a:avLst/>
          </a:prstGeom>
        </p:spPr>
        <p:txBody>
          <a:bodyPr spcFirstLastPara="1" wrap="square" lIns="91425" tIns="91425" rIns="91425" bIns="91425" anchor="t" anchorCtr="0">
            <a:noAutofit/>
          </a:bodyPr>
          <a:lstStyle/>
          <a:p>
            <a:pPr marL="0" lvl="0" indent="0" algn="l"/>
            <a:r>
              <a:rPr lang="en-US" sz="2400" b="1" u="sng" dirty="0">
                <a:latin typeface="Arial" panose="020B0604020202020204" pitchFamily="34" charset="0"/>
                <a:cs typeface="Arial" panose="020B0604020202020204" pitchFamily="34" charset="0"/>
              </a:rPr>
              <a:t>How to chair/host a NA Hybrid meeting? </a:t>
            </a:r>
            <a:br>
              <a:rPr lang="en-US" sz="2400" b="1" u="sng" dirty="0">
                <a:latin typeface="Arial" panose="020B0604020202020204" pitchFamily="34" charset="0"/>
                <a:cs typeface="Arial" panose="020B0604020202020204" pitchFamily="34" charset="0"/>
              </a:rPr>
            </a:br>
            <a:endParaRPr lang="en-US" sz="2400" b="1" u="sng" dirty="0">
              <a:latin typeface="Arial" panose="020B0604020202020204" pitchFamily="34" charset="0"/>
              <a:cs typeface="Arial" panose="020B0604020202020204" pitchFamily="34" charset="0"/>
            </a:endParaRPr>
          </a:p>
          <a:p>
            <a:pPr marL="0" lvl="0" indent="0" algn="l"/>
            <a:r>
              <a:rPr lang="en-US" sz="2400" dirty="0">
                <a:latin typeface="Arial" panose="020B0604020202020204" pitchFamily="34" charset="0"/>
                <a:cs typeface="Arial" panose="020B0604020202020204" pitchFamily="34" charset="0"/>
              </a:rPr>
              <a:t>Mondays till end August 2020 (starting Mon 27</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July 2020 – next x 6 Mondays)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0" lvl="0" indent="0" algn="l"/>
            <a:r>
              <a:rPr lang="en-US" sz="2400" dirty="0">
                <a:latin typeface="Arial" panose="020B0604020202020204" pitchFamily="34" charset="0"/>
                <a:cs typeface="Arial" panose="020B0604020202020204" pitchFamily="34" charset="0"/>
              </a:rPr>
              <a:t>11am–1pm EDT/8am-10am PDT/4 pm to 6 pm UK/5 – 7 pm South African time</a:t>
            </a:r>
          </a:p>
          <a:p>
            <a:pPr marL="0" lvl="0" indent="0" algn="l"/>
            <a:r>
              <a:rPr lang="en-ZA" sz="2400" dirty="0">
                <a:latin typeface="Arial" panose="020B0604020202020204" pitchFamily="34" charset="0"/>
                <a:cs typeface="Arial" panose="020B0604020202020204" pitchFamily="34" charset="0"/>
              </a:rPr>
              <a:t>Link- just click in to join. </a:t>
            </a:r>
            <a:r>
              <a:rPr lang="en-ZA" sz="2400" dirty="0">
                <a:latin typeface="Arial" panose="020B0604020202020204" pitchFamily="34" charset="0"/>
                <a:cs typeface="Arial" panose="020B0604020202020204" pitchFamily="34" charset="0"/>
                <a:hlinkClick r:id="rId3"/>
              </a:rPr>
              <a:t>https://zoom.us/j/756488015?pwd=KzBlcFlhRGppamNkV0ZZeklFLy9Wdz09</a:t>
            </a:r>
            <a:endParaRPr lang="en-ZA" sz="2400" dirty="0">
              <a:latin typeface="Arial" panose="020B0604020202020204" pitchFamily="34" charset="0"/>
              <a:cs typeface="Arial" panose="020B0604020202020204" pitchFamily="34" charset="0"/>
            </a:endParaRPr>
          </a:p>
          <a:p>
            <a:pPr marL="0" lvl="0" indent="0" algn="l"/>
            <a:r>
              <a:rPr lang="en-ZA" sz="2400" dirty="0">
                <a:latin typeface="Arial" panose="020B0604020202020204" pitchFamily="34" charset="0"/>
                <a:cs typeface="Arial" panose="020B0604020202020204" pitchFamily="34" charset="0"/>
              </a:rPr>
              <a:t>Meeting ID: 756488015 /Password: 123456</a:t>
            </a:r>
          </a:p>
        </p:txBody>
      </p:sp>
    </p:spTree>
    <p:extLst>
      <p:ext uri="{BB962C8B-B14F-4D97-AF65-F5344CB8AC3E}">
        <p14:creationId xmlns:p14="http://schemas.microsoft.com/office/powerpoint/2010/main" val="229899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6861028" y="3490314"/>
            <a:ext cx="2501876" cy="1653186"/>
          </a:xfrm>
          <a:prstGeom prst="rect">
            <a:avLst/>
          </a:prstGeom>
        </p:spPr>
        <p:txBody>
          <a:bodyPr spcFirstLastPara="1" wrap="square" lIns="91425" tIns="91425" rIns="91425" bIns="91425" anchor="t" anchorCtr="0">
            <a:noAutofit/>
          </a:bodyPr>
          <a:lstStyle/>
          <a:p>
            <a:pPr marL="0" lvl="0" indent="0" algn="l">
              <a:buNone/>
            </a:pPr>
            <a:r>
              <a:rPr lang="en-US" sz="2200" b="1" dirty="0">
                <a:solidFill>
                  <a:schemeClr val="bg1"/>
                </a:solidFill>
                <a:latin typeface="Candara" panose="020E0502030303020204" pitchFamily="34" charset="0"/>
              </a:rPr>
              <a:t>Summary notes will be posted at some point after the web meeting</a:t>
            </a:r>
            <a:endParaRPr sz="2200" b="1" dirty="0">
              <a:solidFill>
                <a:schemeClr val="bg1"/>
              </a:solidFill>
              <a:latin typeface="Candara" panose="020E0502030303020204" pitchFamily="34" charset="0"/>
            </a:endParaRPr>
          </a:p>
        </p:txBody>
      </p:sp>
      <p:sp>
        <p:nvSpPr>
          <p:cNvPr id="4" name="Google Shape;75;p12">
            <a:extLst>
              <a:ext uri="{FF2B5EF4-FFF2-40B4-BE49-F238E27FC236}">
                <a16:creationId xmlns:a16="http://schemas.microsoft.com/office/drawing/2014/main" id="{9B810771-6E94-3242-820E-809EEDD6C004}"/>
              </a:ext>
            </a:extLst>
          </p:cNvPr>
          <p:cNvSpPr txBox="1">
            <a:spLocks/>
          </p:cNvSpPr>
          <p:nvPr/>
        </p:nvSpPr>
        <p:spPr>
          <a:xfrm>
            <a:off x="249527" y="201291"/>
            <a:ext cx="2390727" cy="17243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400" dirty="0">
                <a:solidFill>
                  <a:schemeClr val="bg1"/>
                </a:solidFill>
              </a:rPr>
              <a:t>Structure of the Meeting</a:t>
            </a:r>
          </a:p>
        </p:txBody>
      </p:sp>
      <p:sp>
        <p:nvSpPr>
          <p:cNvPr id="6" name="Google Shape;106;p16">
            <a:extLst>
              <a:ext uri="{FF2B5EF4-FFF2-40B4-BE49-F238E27FC236}">
                <a16:creationId xmlns:a16="http://schemas.microsoft.com/office/drawing/2014/main" id="{7B4BE80D-47EE-6544-8F01-BB79A0C20BFF}"/>
              </a:ext>
            </a:extLst>
          </p:cNvPr>
          <p:cNvSpPr txBox="1">
            <a:spLocks noGrp="1"/>
          </p:cNvSpPr>
          <p:nvPr/>
        </p:nvSpPr>
        <p:spPr>
          <a:xfrm>
            <a:off x="2963652" y="950734"/>
            <a:ext cx="3733873" cy="3312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chemeClr val="dk1"/>
              </a:buClr>
              <a:buSzPts val="2200"/>
              <a:buFont typeface="Sniglet"/>
              <a:buChar char="×"/>
              <a:defRPr sz="2200" b="0" i="0" u="none" strike="noStrike" cap="none">
                <a:solidFill>
                  <a:schemeClr val="dk1"/>
                </a:solidFill>
                <a:latin typeface="Candara" panose="020E0502030303020204" pitchFamily="34" charset="0"/>
                <a:ea typeface="Sniglet"/>
                <a:cs typeface="Sniglet"/>
                <a:sym typeface="Sniglet"/>
              </a:defRPr>
            </a:lvl1pPr>
            <a:lvl2pPr marL="914400" marR="0" lvl="1" indent="-368300" algn="l" rtl="0">
              <a:lnSpc>
                <a:spcPct val="100000"/>
              </a:lnSpc>
              <a:spcBef>
                <a:spcPts val="0"/>
              </a:spcBef>
              <a:spcAft>
                <a:spcPts val="0"/>
              </a:spcAft>
              <a:buClr>
                <a:schemeClr val="dk1"/>
              </a:buClr>
              <a:buSzPts val="2200"/>
              <a:buFont typeface="Sniglet"/>
              <a:buChar char="×"/>
              <a:defRPr sz="2200" b="0" i="0" u="none" strike="noStrike" cap="none">
                <a:solidFill>
                  <a:schemeClr val="dk1"/>
                </a:solidFill>
                <a:latin typeface="Sniglet"/>
                <a:ea typeface="Sniglet"/>
                <a:cs typeface="Sniglet"/>
                <a:sym typeface="Sniglet"/>
              </a:defRPr>
            </a:lvl2pPr>
            <a:lvl3pPr marL="1371600" marR="0" lvl="2" indent="-368300" algn="l" rtl="0">
              <a:lnSpc>
                <a:spcPct val="100000"/>
              </a:lnSpc>
              <a:spcBef>
                <a:spcPts val="0"/>
              </a:spcBef>
              <a:spcAft>
                <a:spcPts val="0"/>
              </a:spcAft>
              <a:buClr>
                <a:schemeClr val="dk1"/>
              </a:buClr>
              <a:buSzPts val="2200"/>
              <a:buFont typeface="Sniglet"/>
              <a:buChar char="×"/>
              <a:defRPr sz="2200" b="0" i="0" u="none" strike="noStrike" cap="none">
                <a:solidFill>
                  <a:schemeClr val="dk1"/>
                </a:solidFill>
                <a:latin typeface="Sniglet"/>
                <a:ea typeface="Sniglet"/>
                <a:cs typeface="Sniglet"/>
                <a:sym typeface="Sniglet"/>
              </a:defRPr>
            </a:lvl3pPr>
            <a:lvl4pPr marL="1828800" marR="0" lvl="3" indent="-368300" algn="l" rtl="0">
              <a:lnSpc>
                <a:spcPct val="100000"/>
              </a:lnSpc>
              <a:spcBef>
                <a:spcPts val="0"/>
              </a:spcBef>
              <a:spcAft>
                <a:spcPts val="0"/>
              </a:spcAft>
              <a:buClr>
                <a:schemeClr val="dk1"/>
              </a:buClr>
              <a:buSzPts val="2200"/>
              <a:buFont typeface="Sniglet"/>
              <a:buChar char="×"/>
              <a:defRPr sz="2200" b="0" i="0" u="none" strike="noStrike" cap="none">
                <a:solidFill>
                  <a:schemeClr val="dk1"/>
                </a:solidFill>
                <a:latin typeface="Sniglet"/>
                <a:ea typeface="Sniglet"/>
                <a:cs typeface="Sniglet"/>
                <a:sym typeface="Sniglet"/>
              </a:defRPr>
            </a:lvl4pPr>
            <a:lvl5pPr marL="2286000" marR="0" lvl="4" indent="-368300" algn="l" rtl="0">
              <a:lnSpc>
                <a:spcPct val="100000"/>
              </a:lnSpc>
              <a:spcBef>
                <a:spcPts val="0"/>
              </a:spcBef>
              <a:spcAft>
                <a:spcPts val="0"/>
              </a:spcAft>
              <a:buClr>
                <a:schemeClr val="dk1"/>
              </a:buClr>
              <a:buSzPts val="2200"/>
              <a:buFont typeface="Sniglet"/>
              <a:buChar char="×"/>
              <a:defRPr sz="2200" b="0" i="0" u="none" strike="noStrike" cap="none">
                <a:solidFill>
                  <a:schemeClr val="dk1"/>
                </a:solidFill>
                <a:latin typeface="Sniglet"/>
                <a:ea typeface="Sniglet"/>
                <a:cs typeface="Sniglet"/>
                <a:sym typeface="Sniglet"/>
              </a:defRPr>
            </a:lvl5pPr>
            <a:lvl6pPr marL="2743200" marR="0" lvl="5" indent="-368300" algn="l" rtl="0">
              <a:lnSpc>
                <a:spcPct val="100000"/>
              </a:lnSpc>
              <a:spcBef>
                <a:spcPts val="0"/>
              </a:spcBef>
              <a:spcAft>
                <a:spcPts val="0"/>
              </a:spcAft>
              <a:buClr>
                <a:schemeClr val="dk1"/>
              </a:buClr>
              <a:buSzPts val="2200"/>
              <a:buFont typeface="Sniglet"/>
              <a:buChar char="×"/>
              <a:defRPr sz="2200" b="0" i="0" u="none" strike="noStrike" cap="none">
                <a:solidFill>
                  <a:schemeClr val="dk1"/>
                </a:solidFill>
                <a:latin typeface="Sniglet"/>
                <a:ea typeface="Sniglet"/>
                <a:cs typeface="Sniglet"/>
                <a:sym typeface="Sniglet"/>
              </a:defRPr>
            </a:lvl6pPr>
            <a:lvl7pPr marL="3200400" marR="0" lvl="6" indent="-368300" algn="l" rtl="0">
              <a:lnSpc>
                <a:spcPct val="100000"/>
              </a:lnSpc>
              <a:spcBef>
                <a:spcPts val="0"/>
              </a:spcBef>
              <a:spcAft>
                <a:spcPts val="0"/>
              </a:spcAft>
              <a:buClr>
                <a:schemeClr val="dk1"/>
              </a:buClr>
              <a:buSzPts val="2200"/>
              <a:buFont typeface="Sniglet"/>
              <a:buChar char="×"/>
              <a:defRPr sz="2200" b="0" i="0" u="none" strike="noStrike" cap="none">
                <a:solidFill>
                  <a:schemeClr val="dk1"/>
                </a:solidFill>
                <a:latin typeface="Sniglet"/>
                <a:ea typeface="Sniglet"/>
                <a:cs typeface="Sniglet"/>
                <a:sym typeface="Sniglet"/>
              </a:defRPr>
            </a:lvl7pPr>
            <a:lvl8pPr marL="3657600" marR="0" lvl="7" indent="-368300" algn="l" rtl="0">
              <a:lnSpc>
                <a:spcPct val="100000"/>
              </a:lnSpc>
              <a:spcBef>
                <a:spcPts val="0"/>
              </a:spcBef>
              <a:spcAft>
                <a:spcPts val="0"/>
              </a:spcAft>
              <a:buClr>
                <a:schemeClr val="dk1"/>
              </a:buClr>
              <a:buSzPts val="2200"/>
              <a:buFont typeface="Sniglet"/>
              <a:buChar char="×"/>
              <a:defRPr sz="2200" b="0" i="0" u="none" strike="noStrike" cap="none">
                <a:solidFill>
                  <a:schemeClr val="dk1"/>
                </a:solidFill>
                <a:latin typeface="Sniglet"/>
                <a:ea typeface="Sniglet"/>
                <a:cs typeface="Sniglet"/>
                <a:sym typeface="Sniglet"/>
              </a:defRPr>
            </a:lvl8pPr>
            <a:lvl9pPr marL="4114800" marR="0" lvl="8" indent="-368300" algn="l" rtl="0">
              <a:lnSpc>
                <a:spcPct val="100000"/>
              </a:lnSpc>
              <a:spcBef>
                <a:spcPts val="0"/>
              </a:spcBef>
              <a:spcAft>
                <a:spcPts val="0"/>
              </a:spcAft>
              <a:buClr>
                <a:schemeClr val="dk1"/>
              </a:buClr>
              <a:buSzPts val="2200"/>
              <a:buFont typeface="Sniglet"/>
              <a:buChar char="×"/>
              <a:defRPr sz="2200" b="0" i="0" u="none" strike="noStrike" cap="none">
                <a:solidFill>
                  <a:schemeClr val="dk1"/>
                </a:solidFill>
                <a:latin typeface="Sniglet"/>
                <a:ea typeface="Sniglet"/>
                <a:cs typeface="Sniglet"/>
                <a:sym typeface="Sniglet"/>
              </a:defRPr>
            </a:lvl9pPr>
          </a:lstStyle>
          <a:p>
            <a:pPr lvl="0"/>
            <a:r>
              <a:rPr lang="en-US" b="1" dirty="0"/>
              <a:t>Start out with short presentations from some experienced members</a:t>
            </a:r>
          </a:p>
          <a:p>
            <a:pPr lvl="0"/>
            <a:r>
              <a:rPr lang="en-US" b="1" dirty="0"/>
              <a:t>Then have facilitated small-group discussion</a:t>
            </a:r>
          </a:p>
          <a:p>
            <a:pPr lvl="0"/>
            <a:r>
              <a:rPr lang="en-US" b="1" dirty="0"/>
              <a:t>End with what we heard today that we found most useful</a:t>
            </a:r>
            <a:endParaRPr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04"/>
        <p:cNvGrpSpPr/>
        <p:nvPr/>
      </p:nvGrpSpPr>
      <p:grpSpPr>
        <a:xfrm>
          <a:off x="0" y="0"/>
          <a:ext cx="0" cy="0"/>
          <a:chOff x="0" y="0"/>
          <a:chExt cx="0" cy="0"/>
        </a:xfrm>
      </p:grpSpPr>
      <p:sp>
        <p:nvSpPr>
          <p:cNvPr id="9" name="Google Shape;75;p12">
            <a:extLst>
              <a:ext uri="{FF2B5EF4-FFF2-40B4-BE49-F238E27FC236}">
                <a16:creationId xmlns:a16="http://schemas.microsoft.com/office/drawing/2014/main" id="{C8C9349E-A198-D645-B29A-72DEFF3E1B47}"/>
              </a:ext>
            </a:extLst>
          </p:cNvPr>
          <p:cNvSpPr txBox="1">
            <a:spLocks noGrp="1"/>
          </p:cNvSpPr>
          <p:nvPr>
            <p:ph type="title"/>
          </p:nvPr>
        </p:nvSpPr>
        <p:spPr>
          <a:xfrm>
            <a:off x="752144" y="679686"/>
            <a:ext cx="7558138" cy="760139"/>
          </a:xfrm>
          <a:prstGeom prst="rect">
            <a:avLst/>
          </a:prstGeom>
        </p:spPr>
        <p:txBody>
          <a:bodyPr spcFirstLastPara="1" wrap="square" lIns="91425" tIns="91425" rIns="91425" bIns="91425" anchor="b" anchorCtr="0">
            <a:noAutofit/>
          </a:bodyPr>
          <a:lstStyle/>
          <a:p>
            <a:pPr lvl="0"/>
            <a:r>
              <a:rPr lang="en-US" b="1" dirty="0"/>
              <a:t>Ground rules</a:t>
            </a:r>
            <a:endParaRPr dirty="0"/>
          </a:p>
        </p:txBody>
      </p:sp>
      <p:sp>
        <p:nvSpPr>
          <p:cNvPr id="10" name="Google Shape;106;p16">
            <a:extLst>
              <a:ext uri="{FF2B5EF4-FFF2-40B4-BE49-F238E27FC236}">
                <a16:creationId xmlns:a16="http://schemas.microsoft.com/office/drawing/2014/main" id="{9BC5A204-099A-914C-A8BF-790A13803A1B}"/>
              </a:ext>
            </a:extLst>
          </p:cNvPr>
          <p:cNvSpPr txBox="1">
            <a:spLocks noGrp="1"/>
          </p:cNvSpPr>
          <p:nvPr>
            <p:ph type="body" idx="1"/>
          </p:nvPr>
        </p:nvSpPr>
        <p:spPr>
          <a:xfrm>
            <a:off x="973801" y="1310432"/>
            <a:ext cx="7286077" cy="3312920"/>
          </a:xfrm>
          <a:prstGeom prst="rect">
            <a:avLst/>
          </a:prstGeom>
        </p:spPr>
        <p:txBody>
          <a:bodyPr spcFirstLastPara="1" wrap="square" lIns="91425" tIns="91425" rIns="91425" bIns="91425" anchor="t" anchorCtr="0">
            <a:noAutofit/>
          </a:bodyPr>
          <a:lstStyle/>
          <a:p>
            <a:pPr lvl="0"/>
            <a:r>
              <a:rPr lang="en-US" sz="2400" b="1" dirty="0"/>
              <a:t>Listening is an act of respect for others</a:t>
            </a:r>
          </a:p>
          <a:p>
            <a:pPr lvl="0"/>
            <a:r>
              <a:rPr lang="en-US" sz="2400" b="1" dirty="0"/>
              <a:t>Be sure that everyone participates; don't dominate</a:t>
            </a:r>
          </a:p>
          <a:p>
            <a:pPr lvl="0"/>
            <a:r>
              <a:rPr lang="en-US" sz="2400" b="1" dirty="0"/>
              <a:t>Don't forget our Fifth Tradition; We all love NA!</a:t>
            </a:r>
          </a:p>
          <a:p>
            <a:pPr lvl="0"/>
            <a:r>
              <a:rPr lang="en-US" sz="2400" b="1" dirty="0"/>
              <a:t>Stay focused on the subject at hand</a:t>
            </a:r>
          </a:p>
          <a:p>
            <a:pPr lvl="0"/>
            <a:r>
              <a:rPr lang="en-US" sz="2400" b="1" dirty="0"/>
              <a:t>To disagree without being disagreeable...that is OUR process!</a:t>
            </a:r>
          </a:p>
          <a:p>
            <a:pPr lvl="0"/>
            <a:r>
              <a:rPr lang="en-US" sz="2400" b="1" dirty="0"/>
              <a:t>One more time-avoid repetition</a:t>
            </a:r>
          </a:p>
        </p:txBody>
      </p:sp>
    </p:spTree>
    <p:extLst>
      <p:ext uri="{BB962C8B-B14F-4D97-AF65-F5344CB8AC3E}">
        <p14:creationId xmlns:p14="http://schemas.microsoft.com/office/powerpoint/2010/main" val="3944922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04"/>
        <p:cNvGrpSpPr/>
        <p:nvPr/>
      </p:nvGrpSpPr>
      <p:grpSpPr>
        <a:xfrm>
          <a:off x="0" y="0"/>
          <a:ext cx="0" cy="0"/>
          <a:chOff x="0" y="0"/>
          <a:chExt cx="0" cy="0"/>
        </a:xfrm>
      </p:grpSpPr>
      <p:sp>
        <p:nvSpPr>
          <p:cNvPr id="9" name="Google Shape;75;p12">
            <a:extLst>
              <a:ext uri="{FF2B5EF4-FFF2-40B4-BE49-F238E27FC236}">
                <a16:creationId xmlns:a16="http://schemas.microsoft.com/office/drawing/2014/main" id="{C8C9349E-A198-D645-B29A-72DEFF3E1B47}"/>
              </a:ext>
            </a:extLst>
          </p:cNvPr>
          <p:cNvSpPr txBox="1">
            <a:spLocks noGrp="1"/>
          </p:cNvSpPr>
          <p:nvPr>
            <p:ph type="title"/>
          </p:nvPr>
        </p:nvSpPr>
        <p:spPr>
          <a:xfrm>
            <a:off x="752144" y="679686"/>
            <a:ext cx="7558138" cy="760139"/>
          </a:xfrm>
          <a:prstGeom prst="rect">
            <a:avLst/>
          </a:prstGeom>
        </p:spPr>
        <p:txBody>
          <a:bodyPr spcFirstLastPara="1" wrap="square" lIns="91425" tIns="91425" rIns="91425" bIns="91425" anchor="b" anchorCtr="0">
            <a:noAutofit/>
          </a:bodyPr>
          <a:lstStyle/>
          <a:p>
            <a:pPr lvl="0"/>
            <a:r>
              <a:rPr lang="en-US" b="1" dirty="0"/>
              <a:t>Two main questions=30 minutes each</a:t>
            </a:r>
            <a:endParaRPr dirty="0"/>
          </a:p>
        </p:txBody>
      </p:sp>
      <p:sp>
        <p:nvSpPr>
          <p:cNvPr id="10" name="Google Shape;106;p16">
            <a:extLst>
              <a:ext uri="{FF2B5EF4-FFF2-40B4-BE49-F238E27FC236}">
                <a16:creationId xmlns:a16="http://schemas.microsoft.com/office/drawing/2014/main" id="{9BC5A204-099A-914C-A8BF-790A13803A1B}"/>
              </a:ext>
            </a:extLst>
          </p:cNvPr>
          <p:cNvSpPr txBox="1">
            <a:spLocks noGrp="1"/>
          </p:cNvSpPr>
          <p:nvPr>
            <p:ph type="body" idx="1"/>
          </p:nvPr>
        </p:nvSpPr>
        <p:spPr>
          <a:xfrm>
            <a:off x="1016191" y="1268043"/>
            <a:ext cx="7109135" cy="2431946"/>
          </a:xfrm>
          <a:prstGeom prst="rect">
            <a:avLst/>
          </a:prstGeom>
        </p:spPr>
        <p:txBody>
          <a:bodyPr spcFirstLastPara="1" wrap="square" lIns="91425" tIns="91425" rIns="91425" bIns="91425" anchor="t" anchorCtr="0">
            <a:noAutofit/>
          </a:bodyPr>
          <a:lstStyle/>
          <a:p>
            <a:pPr marL="495300" lvl="0" indent="-457200">
              <a:buFont typeface="+mj-lt"/>
              <a:buAutoNum type="arabicPeriod"/>
            </a:pPr>
            <a:r>
              <a:rPr lang="en-US" sz="2400" b="1" dirty="0"/>
              <a:t>What challenges do you anticipate reopening face-to-face meetings? What ideas might address those challenges? </a:t>
            </a:r>
          </a:p>
          <a:p>
            <a:pPr marL="495300" lvl="0" indent="-457200">
              <a:buFont typeface="+mj-lt"/>
              <a:buAutoNum type="arabicPeriod"/>
            </a:pPr>
            <a:r>
              <a:rPr lang="en-US" sz="2400" b="1" dirty="0"/>
              <a:t>What challenges do you anticipate hosting hybrid meetings? What ideas might address those challenges?</a:t>
            </a:r>
          </a:p>
          <a:p>
            <a:pPr marL="495300" lvl="0" indent="-457200">
              <a:buFont typeface="+mj-lt"/>
              <a:buAutoNum type="arabicPeriod"/>
            </a:pPr>
            <a:endParaRPr lang="en-US" sz="2200" b="1" dirty="0"/>
          </a:p>
        </p:txBody>
      </p:sp>
      <p:sp>
        <p:nvSpPr>
          <p:cNvPr id="2" name="TextBox 1">
            <a:extLst>
              <a:ext uri="{FF2B5EF4-FFF2-40B4-BE49-F238E27FC236}">
                <a16:creationId xmlns:a16="http://schemas.microsoft.com/office/drawing/2014/main" id="{58D3912D-8B5D-894A-83CF-BBF92C377522}"/>
              </a:ext>
            </a:extLst>
          </p:cNvPr>
          <p:cNvSpPr txBox="1"/>
          <p:nvPr/>
        </p:nvSpPr>
        <p:spPr>
          <a:xfrm>
            <a:off x="1023402" y="3754490"/>
            <a:ext cx="6770194" cy="707886"/>
          </a:xfrm>
          <a:prstGeom prst="rect">
            <a:avLst/>
          </a:prstGeom>
          <a:noFill/>
        </p:spPr>
        <p:txBody>
          <a:bodyPr wrap="square" rtlCol="0">
            <a:spAutoFit/>
          </a:bodyPr>
          <a:lstStyle/>
          <a:p>
            <a:r>
              <a:rPr lang="en-US" sz="2000" dirty="0">
                <a:latin typeface="Candara" panose="020E0502030303020204" pitchFamily="34" charset="0"/>
              </a:rPr>
              <a:t>Don’t worry if you have ideas that you don’t have time to share. You can always email them to </a:t>
            </a:r>
            <a:r>
              <a:rPr lang="en-US" sz="2000" u="sng" dirty="0">
                <a:latin typeface="Candara" panose="020E0502030303020204" pitchFamily="34" charset="0"/>
                <a:hlinkClick r:id="rId3"/>
              </a:rPr>
              <a:t>wb@na.org</a:t>
            </a:r>
            <a:r>
              <a:rPr lang="en-US" sz="2000" dirty="0">
                <a:latin typeface="Candara" panose="020E0502030303020204" pitchFamily="34" charset="0"/>
              </a:rPr>
              <a:t>. </a:t>
            </a:r>
          </a:p>
        </p:txBody>
      </p:sp>
    </p:spTree>
    <p:extLst>
      <p:ext uri="{BB962C8B-B14F-4D97-AF65-F5344CB8AC3E}">
        <p14:creationId xmlns:p14="http://schemas.microsoft.com/office/powerpoint/2010/main" val="346373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4113236" y="950733"/>
            <a:ext cx="3767400" cy="268869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000" dirty="0"/>
              <a:t>What did you hear that you found most useful? </a:t>
            </a:r>
            <a:endParaRPr sz="4000" dirty="0"/>
          </a:p>
        </p:txBody>
      </p:sp>
      <p:sp>
        <p:nvSpPr>
          <p:cNvPr id="93" name="Google Shape;93;p14"/>
          <p:cNvSpPr txBox="1">
            <a:spLocks noGrp="1"/>
          </p:cNvSpPr>
          <p:nvPr>
            <p:ph type="subTitle" idx="1"/>
          </p:nvPr>
        </p:nvSpPr>
        <p:spPr>
          <a:xfrm>
            <a:off x="2665941" y="4425618"/>
            <a:ext cx="3767400" cy="784800"/>
          </a:xfrm>
          <a:prstGeom prst="rect">
            <a:avLst/>
          </a:prstGeom>
        </p:spPr>
        <p:txBody>
          <a:bodyPr spcFirstLastPara="1" wrap="square" lIns="91425" tIns="91425" rIns="91425" bIns="91425" anchor="t" anchorCtr="0">
            <a:noAutofit/>
          </a:bodyPr>
          <a:lstStyle/>
          <a:p>
            <a:pPr marL="0" lvl="0" indent="0"/>
            <a:r>
              <a:rPr lang="en-US" sz="3200" b="1" dirty="0" err="1">
                <a:solidFill>
                  <a:schemeClr val="bg1"/>
                </a:solidFill>
              </a:rPr>
              <a:t>www.na.org</a:t>
            </a:r>
            <a:r>
              <a:rPr lang="en-US" sz="3200" b="1" dirty="0">
                <a:solidFill>
                  <a:schemeClr val="bg1"/>
                </a:solidFill>
              </a:rPr>
              <a:t>/virtual</a:t>
            </a:r>
            <a:endParaRPr sz="3200" b="1" dirty="0">
              <a:solidFill>
                <a:schemeClr val="bg1"/>
              </a:solidFill>
            </a:endParaRPr>
          </a:p>
        </p:txBody>
      </p:sp>
    </p:spTree>
    <p:extLst>
      <p:ext uri="{BB962C8B-B14F-4D97-AF65-F5344CB8AC3E}">
        <p14:creationId xmlns:p14="http://schemas.microsoft.com/office/powerpoint/2010/main" val="975050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752144" y="679686"/>
            <a:ext cx="7558138" cy="760139"/>
          </a:xfrm>
          <a:prstGeom prst="rect">
            <a:avLst/>
          </a:prstGeom>
        </p:spPr>
        <p:txBody>
          <a:bodyPr spcFirstLastPara="1" wrap="square" lIns="91425" tIns="91425" rIns="91425" bIns="91425" anchor="b" anchorCtr="0">
            <a:noAutofit/>
          </a:bodyPr>
          <a:lstStyle/>
          <a:p>
            <a:r>
              <a:rPr lang="en-US" b="1" dirty="0"/>
              <a:t> </a:t>
            </a:r>
            <a:br>
              <a:rPr lang="en-US" dirty="0"/>
            </a:br>
            <a:r>
              <a:rPr lang="en-US" b="1" dirty="0"/>
              <a:t>Best practices</a:t>
            </a:r>
            <a:endParaRPr dirty="0"/>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740496" y="1268043"/>
            <a:ext cx="7343769" cy="3312920"/>
          </a:xfrm>
          <a:prstGeom prst="rect">
            <a:avLst/>
          </a:prstGeom>
        </p:spPr>
        <p:txBody>
          <a:bodyPr spcFirstLastPara="1" wrap="square" lIns="91425" tIns="91425" rIns="91425" bIns="91425" anchor="t" anchorCtr="0">
            <a:noAutofit/>
          </a:bodyPr>
          <a:lstStyle/>
          <a:p>
            <a:pPr lvl="0"/>
            <a:r>
              <a:rPr lang="en-US" b="1" dirty="0"/>
              <a:t>Still collecting experiences about and resources for online recovery and service meetings, apart from pandemic-related concerns</a:t>
            </a:r>
          </a:p>
          <a:p>
            <a:pPr lvl="0"/>
            <a:r>
              <a:rPr lang="en-US" b="1" dirty="0"/>
              <a:t>Resources we have collected so far on our virtual meetings page: </a:t>
            </a:r>
            <a:r>
              <a:rPr lang="en-US" b="1" u="sng" dirty="0">
                <a:hlinkClick r:id="rId3"/>
              </a:rPr>
              <a:t>www.na.org/virtual</a:t>
            </a:r>
            <a:endParaRPr lang="en-US" b="1" u="sng" dirty="0"/>
          </a:p>
          <a:p>
            <a:pPr lvl="0"/>
            <a:r>
              <a:rPr lang="en-US" b="1" dirty="0"/>
              <a:t>If you have tools that have helped your group or service body with these or any topic related to online meetings, please send them to: </a:t>
            </a:r>
            <a:r>
              <a:rPr lang="en-US" b="1" u="sng" dirty="0">
                <a:hlinkClick r:id="rId4"/>
              </a:rPr>
              <a:t>pr@na.org</a:t>
            </a:r>
            <a:r>
              <a:rPr lang="en-US" b="1" dirty="0"/>
              <a:t> </a:t>
            </a:r>
            <a:endParaRPr b="1" u="sng" dirty="0"/>
          </a:p>
        </p:txBody>
      </p:sp>
    </p:spTree>
    <p:extLst>
      <p:ext uri="{BB962C8B-B14F-4D97-AF65-F5344CB8AC3E}">
        <p14:creationId xmlns:p14="http://schemas.microsoft.com/office/powerpoint/2010/main" val="2452697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idx="4294967295"/>
          </p:nvPr>
        </p:nvSpPr>
        <p:spPr>
          <a:xfrm>
            <a:off x="319939" y="54954"/>
            <a:ext cx="5753858" cy="114406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800" dirty="0">
                <a:solidFill>
                  <a:srgbClr val="000000"/>
                </a:solidFill>
                <a:latin typeface="Cooper Black" panose="0208090404030B020404" pitchFamily="18" charset="77"/>
              </a:rPr>
              <a:t>NAWS Update</a:t>
            </a:r>
            <a:endParaRPr sz="4800" dirty="0">
              <a:solidFill>
                <a:srgbClr val="000000"/>
              </a:solidFill>
              <a:latin typeface="Cooper Black" panose="0208090404030B020404" pitchFamily="18" charset="77"/>
            </a:endParaRPr>
          </a:p>
        </p:txBody>
      </p:sp>
      <p:pic>
        <p:nvPicPr>
          <p:cNvPr id="86" name="Google Shape;86;p13"/>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6412911" y="381505"/>
            <a:ext cx="2428308" cy="2185854"/>
          </a:xfrm>
          <a:prstGeom prst="wedgeEllipseCallout">
            <a:avLst>
              <a:gd name="adj1" fmla="val -62697"/>
              <a:gd name="adj2" fmla="val 37540"/>
            </a:avLst>
          </a:prstGeom>
          <a:noFill/>
          <a:ln w="76200" cap="flat" cmpd="sng">
            <a:solidFill>
              <a:srgbClr val="000000"/>
            </a:solidFill>
            <a:prstDash val="solid"/>
            <a:miter lim="8000"/>
            <a:headEnd type="none" w="sm" len="sm"/>
            <a:tailEnd type="none" w="sm" len="sm"/>
          </a:ln>
        </p:spPr>
      </p:pic>
      <p:sp>
        <p:nvSpPr>
          <p:cNvPr id="9" name="Google Shape;106;p16">
            <a:extLst>
              <a:ext uri="{FF2B5EF4-FFF2-40B4-BE49-F238E27FC236}">
                <a16:creationId xmlns:a16="http://schemas.microsoft.com/office/drawing/2014/main" id="{9BC5A204-099A-914C-A8BF-790A13803A1B}"/>
              </a:ext>
            </a:extLst>
          </p:cNvPr>
          <p:cNvSpPr txBox="1">
            <a:spLocks noGrp="1"/>
          </p:cNvSpPr>
          <p:nvPr/>
        </p:nvSpPr>
        <p:spPr>
          <a:xfrm>
            <a:off x="268897" y="891068"/>
            <a:ext cx="8554155" cy="40806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Sniglet"/>
              <a:buChar char="×"/>
              <a:defRPr sz="3000" b="0" i="0" u="none" strike="noStrike" cap="none">
                <a:solidFill>
                  <a:schemeClr val="dk1"/>
                </a:solidFill>
                <a:latin typeface="Candara" panose="020E0502030303020204" pitchFamily="34" charset="0"/>
                <a:ea typeface="Sniglet"/>
                <a:cs typeface="Sniglet"/>
                <a:sym typeface="Sniglet"/>
              </a:defRPr>
            </a:lvl1pPr>
            <a:lvl2pPr marL="914400" marR="0" lvl="1" indent="-381000" algn="l" rtl="0">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1828800" marR="0" lvl="3"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2286000" marR="0" lvl="4"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2743200" marR="0" lvl="5"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3200400" marR="0" lvl="6"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3657600" marR="0" lvl="7"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4114800" marR="0" lvl="8"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pPr lvl="0"/>
            <a:r>
              <a:rPr lang="en-US" sz="2000" b="1" dirty="0"/>
              <a:t>Filling orders from regions, areas, </a:t>
            </a:r>
            <a:br>
              <a:rPr lang="en-US" sz="2000" b="1" dirty="0"/>
            </a:br>
            <a:r>
              <a:rPr lang="en-US" sz="2000" b="1" dirty="0"/>
              <a:t>members, and institutions</a:t>
            </a:r>
          </a:p>
          <a:p>
            <a:r>
              <a:rPr lang="en-US" sz="2000" b="1" dirty="0">
                <a:solidFill>
                  <a:schemeClr val="tx1"/>
                </a:solidFill>
              </a:rPr>
              <a:t>Resumed shipping to inmates </a:t>
            </a:r>
            <a:br>
              <a:rPr lang="en-US" sz="2000" b="1" dirty="0">
                <a:solidFill>
                  <a:schemeClr val="tx1"/>
                </a:solidFill>
              </a:rPr>
            </a:br>
            <a:r>
              <a:rPr lang="en-US" sz="2000" b="1" dirty="0">
                <a:solidFill>
                  <a:schemeClr val="tx1"/>
                </a:solidFill>
              </a:rPr>
              <a:t>requesting a book, which will help save lives</a:t>
            </a:r>
          </a:p>
          <a:p>
            <a:r>
              <a:rPr lang="en-US" sz="2000" b="1" dirty="0">
                <a:solidFill>
                  <a:schemeClr val="tx1"/>
                </a:solidFill>
              </a:rPr>
              <a:t>Published Filipino Basic Text and Georgian IP #1.</a:t>
            </a:r>
            <a:br>
              <a:rPr lang="en-US" sz="2000" b="1" dirty="0">
                <a:solidFill>
                  <a:schemeClr val="tx1"/>
                </a:solidFill>
              </a:rPr>
            </a:br>
            <a:r>
              <a:rPr lang="en-US" sz="2000" b="1" dirty="0">
                <a:solidFill>
                  <a:schemeClr val="tx1"/>
                </a:solidFill>
              </a:rPr>
              <a:t>Finalizing Nepali Basic Text</a:t>
            </a:r>
          </a:p>
          <a:p>
            <a:r>
              <a:rPr lang="en-US" sz="2000" b="1" dirty="0">
                <a:solidFill>
                  <a:schemeClr val="tx1"/>
                </a:solidFill>
              </a:rPr>
              <a:t>Service related web meetings—PR, phonelines, zones, </a:t>
            </a:r>
            <a:br>
              <a:rPr lang="en-US" sz="2000" b="1" dirty="0">
                <a:solidFill>
                  <a:schemeClr val="tx1"/>
                </a:solidFill>
              </a:rPr>
            </a:br>
            <a:r>
              <a:rPr lang="en-US" sz="2000" b="1" dirty="0">
                <a:solidFill>
                  <a:schemeClr val="tx1"/>
                </a:solidFill>
              </a:rPr>
              <a:t>World Service Conference and more</a:t>
            </a:r>
          </a:p>
          <a:p>
            <a:r>
              <a:rPr lang="en-US" sz="2000" b="1" dirty="0">
                <a:solidFill>
                  <a:schemeClr val="tx1"/>
                </a:solidFill>
              </a:rPr>
              <a:t>New Contracts and Negotiations tool for the Conventions and Events Toolbox</a:t>
            </a:r>
            <a:r>
              <a:rPr lang="en-US" sz="2000" b="1">
                <a:solidFill>
                  <a:schemeClr val="tx1"/>
                </a:solidFill>
              </a:rPr>
              <a:t>: </a:t>
            </a:r>
            <a:r>
              <a:rPr lang="en-US" sz="2000" b="1">
                <a:solidFill>
                  <a:schemeClr val="tx1"/>
                </a:solidFill>
                <a:hlinkClick r:id="rId4"/>
              </a:rPr>
              <a:t>www.na.org/conventions</a:t>
            </a:r>
            <a:r>
              <a:rPr lang="en-US" sz="2000" b="1">
                <a:solidFill>
                  <a:schemeClr val="tx1"/>
                </a:solidFill>
              </a:rPr>
              <a:t>  </a:t>
            </a:r>
            <a:r>
              <a:rPr lang="en-US" sz="2000" b="1" dirty="0">
                <a:solidFill>
                  <a:schemeClr val="tx1"/>
                </a:solidFill>
              </a:rPr>
              <a:t>GSR Basics posted for review on Local Service Toolbox </a:t>
            </a:r>
            <a:r>
              <a:rPr lang="en-US" sz="2000" b="1">
                <a:solidFill>
                  <a:schemeClr val="tx1"/>
                </a:solidFill>
              </a:rPr>
              <a:t>page </a:t>
            </a:r>
            <a:r>
              <a:rPr lang="en-US" sz="2000" b="1">
                <a:solidFill>
                  <a:schemeClr val="tx1"/>
                </a:solidFill>
                <a:hlinkClick r:id="rId5"/>
              </a:rPr>
              <a:t>www.na.org/toolbox</a:t>
            </a:r>
            <a:r>
              <a:rPr lang="en-US" sz="2000" b="1">
                <a:solidFill>
                  <a:schemeClr val="tx1"/>
                </a:solidFill>
              </a:rPr>
              <a:t> </a:t>
            </a:r>
            <a:endParaRPr lang="en-US" sz="2000" b="1" dirty="0">
              <a:solidFill>
                <a:schemeClr val="tx1"/>
              </a:solidFill>
            </a:endParaRPr>
          </a:p>
          <a:p>
            <a:pPr lvl="0"/>
            <a:endParaRPr lang="en-US" sz="2000" b="1" dirty="0"/>
          </a:p>
          <a:p>
            <a:pPr lvl="0"/>
            <a:endParaRPr lang="en-US"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3"/>
        <p:cNvGrpSpPr/>
        <p:nvPr/>
      </p:nvGrpSpPr>
      <p:grpSpPr>
        <a:xfrm>
          <a:off x="0" y="0"/>
          <a:ext cx="0" cy="0"/>
          <a:chOff x="0" y="0"/>
          <a:chExt cx="0" cy="0"/>
        </a:xfrm>
      </p:grpSpPr>
      <p:sp>
        <p:nvSpPr>
          <p:cNvPr id="9" name="Google Shape;106;p16">
            <a:extLst>
              <a:ext uri="{FF2B5EF4-FFF2-40B4-BE49-F238E27FC236}">
                <a16:creationId xmlns:a16="http://schemas.microsoft.com/office/drawing/2014/main" id="{9BC5A204-099A-914C-A8BF-790A13803A1B}"/>
              </a:ext>
            </a:extLst>
          </p:cNvPr>
          <p:cNvSpPr txBox="1">
            <a:spLocks noGrp="1"/>
          </p:cNvSpPr>
          <p:nvPr/>
        </p:nvSpPr>
        <p:spPr>
          <a:xfrm>
            <a:off x="666118" y="1301962"/>
            <a:ext cx="7133532" cy="22829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Sniglet"/>
              <a:buChar char="×"/>
              <a:defRPr sz="3000" b="0" i="0" u="none" strike="noStrike" cap="none">
                <a:solidFill>
                  <a:schemeClr val="dk1"/>
                </a:solidFill>
                <a:latin typeface="Candara" panose="020E0502030303020204" pitchFamily="34" charset="0"/>
                <a:ea typeface="Sniglet"/>
                <a:cs typeface="Sniglet"/>
                <a:sym typeface="Sniglet"/>
              </a:defRPr>
            </a:lvl1pPr>
            <a:lvl2pPr marL="914400" marR="0" lvl="1" indent="-381000" algn="l" rtl="0">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1828800" marR="0" lvl="3"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2286000" marR="0" lvl="4"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2743200" marR="0" lvl="5"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3200400" marR="0" lvl="6"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3657600" marR="0" lvl="7"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4114800" marR="0" lvl="8"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pPr marL="38100" lvl="0" indent="0">
              <a:buNone/>
            </a:pPr>
            <a:r>
              <a:rPr lang="en-US" sz="2800" b="1" dirty="0"/>
              <a:t>We have the opportunity to each do our part to sustain World Services and pay it forward. </a:t>
            </a:r>
          </a:p>
          <a:p>
            <a:pPr marL="38100" lvl="0" indent="0">
              <a:spcBef>
                <a:spcPts val="1200"/>
              </a:spcBef>
              <a:buNone/>
            </a:pPr>
            <a:r>
              <a:rPr lang="en-US" sz="2800" b="1" dirty="0"/>
              <a:t>Set up a recurring or one time contribution at </a:t>
            </a:r>
            <a:r>
              <a:rPr lang="en-US" sz="2800" b="1" dirty="0" err="1">
                <a:hlinkClick r:id="rId3"/>
              </a:rPr>
              <a:t>www.na.org</a:t>
            </a:r>
            <a:r>
              <a:rPr lang="en-US" sz="2800" b="1" dirty="0">
                <a:hlinkClick r:id="rId3"/>
              </a:rPr>
              <a:t>/contribute</a:t>
            </a:r>
            <a:endParaRPr lang="en-US" sz="2800" b="1" dirty="0"/>
          </a:p>
        </p:txBody>
      </p:sp>
      <p:pic>
        <p:nvPicPr>
          <p:cNvPr id="8" name="Picture 7">
            <a:extLst>
              <a:ext uri="{FF2B5EF4-FFF2-40B4-BE49-F238E27FC236}">
                <a16:creationId xmlns:a16="http://schemas.microsoft.com/office/drawing/2014/main" id="{07806CD8-EAAA-BE48-8C54-E856A8755551}"/>
              </a:ext>
            </a:extLst>
          </p:cNvPr>
          <p:cNvPicPr>
            <a:picLocks noChangeAspect="1"/>
          </p:cNvPicPr>
          <p:nvPr/>
        </p:nvPicPr>
        <p:blipFill>
          <a:blip r:embed="rId4" cstate="screen">
            <a:alphaModFix amt="55000"/>
            <a:extLst>
              <a:ext uri="{28A0092B-C50C-407E-A947-70E740481C1C}">
                <a14:useLocalDpi xmlns:a14="http://schemas.microsoft.com/office/drawing/2010/main"/>
              </a:ext>
            </a:extLst>
          </a:blip>
          <a:stretch>
            <a:fillRect/>
          </a:stretch>
        </p:blipFill>
        <p:spPr>
          <a:xfrm>
            <a:off x="7250481" y="2700809"/>
            <a:ext cx="1734181" cy="1734181"/>
          </a:xfrm>
          <a:prstGeom prst="rect">
            <a:avLst/>
          </a:prstGeom>
        </p:spPr>
      </p:pic>
      <p:pic>
        <p:nvPicPr>
          <p:cNvPr id="3" name="Picture 2">
            <a:extLst>
              <a:ext uri="{FF2B5EF4-FFF2-40B4-BE49-F238E27FC236}">
                <a16:creationId xmlns:a16="http://schemas.microsoft.com/office/drawing/2014/main" id="{03C150EE-9261-F24F-B5AF-538145BABE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5697" y="377089"/>
            <a:ext cx="3642461" cy="953978"/>
          </a:xfrm>
          <a:prstGeom prst="rect">
            <a:avLst/>
          </a:prstGeom>
        </p:spPr>
      </p:pic>
      <p:sp>
        <p:nvSpPr>
          <p:cNvPr id="10" name="Google Shape;84;p13">
            <a:extLst>
              <a:ext uri="{FF2B5EF4-FFF2-40B4-BE49-F238E27FC236}">
                <a16:creationId xmlns:a16="http://schemas.microsoft.com/office/drawing/2014/main" id="{2987EF76-CD75-0946-B3CC-AC8661903EC6}"/>
              </a:ext>
            </a:extLst>
          </p:cNvPr>
          <p:cNvSpPr txBox="1">
            <a:spLocks/>
          </p:cNvSpPr>
          <p:nvPr/>
        </p:nvSpPr>
        <p:spPr>
          <a:xfrm>
            <a:off x="525830" y="73121"/>
            <a:ext cx="4209672" cy="10350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r>
              <a:rPr lang="en-US" sz="4800" dirty="0">
                <a:solidFill>
                  <a:srgbClr val="000000"/>
                </a:solidFill>
                <a:latin typeface="Cooper Black" panose="0208090404030B020404" pitchFamily="18" charset="77"/>
              </a:rPr>
              <a:t>Contribute</a:t>
            </a:r>
          </a:p>
        </p:txBody>
      </p:sp>
      <p:sp>
        <p:nvSpPr>
          <p:cNvPr id="6" name="TextBox 5">
            <a:extLst>
              <a:ext uri="{FF2B5EF4-FFF2-40B4-BE49-F238E27FC236}">
                <a16:creationId xmlns:a16="http://schemas.microsoft.com/office/drawing/2014/main" id="{3C536EDF-AB2A-F640-B6DE-D34317804104}"/>
              </a:ext>
            </a:extLst>
          </p:cNvPr>
          <p:cNvSpPr txBox="1"/>
          <p:nvPr/>
        </p:nvSpPr>
        <p:spPr>
          <a:xfrm>
            <a:off x="145335" y="3808990"/>
            <a:ext cx="8801792" cy="1077218"/>
          </a:xfrm>
          <a:prstGeom prst="rect">
            <a:avLst/>
          </a:prstGeom>
          <a:noFill/>
        </p:spPr>
        <p:txBody>
          <a:bodyPr wrap="square" rtlCol="0">
            <a:spAutoFit/>
          </a:bodyPr>
          <a:lstStyle/>
          <a:p>
            <a:pPr algn="ctr"/>
            <a:r>
              <a:rPr lang="en-US" sz="3200" b="1" i="1" dirty="0">
                <a:latin typeface="Candara" panose="020E0502030303020204" pitchFamily="34" charset="0"/>
              </a:rPr>
              <a:t>Thank you everyone for considering that and for everything you do for NA to keep the doors open</a:t>
            </a:r>
          </a:p>
        </p:txBody>
      </p:sp>
    </p:spTree>
    <p:extLst>
      <p:ext uri="{BB962C8B-B14F-4D97-AF65-F5344CB8AC3E}">
        <p14:creationId xmlns:p14="http://schemas.microsoft.com/office/powerpoint/2010/main" val="573550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14A4C3-D8AF-0F46-B91B-E3E5D9B7E3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53" y="0"/>
            <a:ext cx="6656294" cy="5143500"/>
          </a:xfrm>
          <a:prstGeom prst="rect">
            <a:avLst/>
          </a:prstGeom>
        </p:spPr>
      </p:pic>
    </p:spTree>
    <p:extLst>
      <p:ext uri="{BB962C8B-B14F-4D97-AF65-F5344CB8AC3E}">
        <p14:creationId xmlns:p14="http://schemas.microsoft.com/office/powerpoint/2010/main" val="169274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52144" y="679686"/>
            <a:ext cx="7558138" cy="760139"/>
          </a:xfrm>
          <a:prstGeom prst="rect">
            <a:avLst/>
          </a:prstGeom>
        </p:spPr>
        <p:txBody>
          <a:bodyPr spcFirstLastPara="1" wrap="square" lIns="91425" tIns="91425" rIns="91425" bIns="91425" anchor="b" anchorCtr="0">
            <a:noAutofit/>
          </a:bodyPr>
          <a:lstStyle/>
          <a:p>
            <a:pPr lvl="0"/>
            <a:r>
              <a:rPr lang="en-US" dirty="0"/>
              <a:t>Focus of the meeting</a:t>
            </a:r>
            <a:endParaRPr dirty="0"/>
          </a:p>
        </p:txBody>
      </p:sp>
      <p:sp>
        <p:nvSpPr>
          <p:cNvPr id="7" name="Google Shape;106;p16">
            <a:extLst>
              <a:ext uri="{FF2B5EF4-FFF2-40B4-BE49-F238E27FC236}">
                <a16:creationId xmlns:a16="http://schemas.microsoft.com/office/drawing/2014/main" id="{7B4BE80D-47EE-6544-8F01-BB79A0C20BFF}"/>
              </a:ext>
            </a:extLst>
          </p:cNvPr>
          <p:cNvSpPr txBox="1">
            <a:spLocks noGrp="1"/>
          </p:cNvSpPr>
          <p:nvPr>
            <p:ph type="body" idx="1"/>
          </p:nvPr>
        </p:nvSpPr>
        <p:spPr>
          <a:xfrm>
            <a:off x="1016191" y="1312868"/>
            <a:ext cx="7201298" cy="3295466"/>
          </a:xfrm>
          <a:prstGeom prst="rect">
            <a:avLst/>
          </a:prstGeom>
        </p:spPr>
        <p:txBody>
          <a:bodyPr spcFirstLastPara="1" wrap="square" lIns="91425" tIns="91425" rIns="91425" bIns="91425" anchor="t" anchorCtr="0">
            <a:noAutofit/>
          </a:bodyPr>
          <a:lstStyle/>
          <a:p>
            <a:pPr lvl="0"/>
            <a:r>
              <a:rPr lang="en-US" b="1" dirty="0"/>
              <a:t>Sharing experience and challenges with next steps for groups that took their meetings online </a:t>
            </a:r>
          </a:p>
          <a:p>
            <a:pPr lvl="0"/>
            <a:r>
              <a:rPr lang="en-US" b="1" dirty="0"/>
              <a:t>This is simply a forum where members from around the world can share their experience with each other</a:t>
            </a:r>
          </a:p>
          <a:p>
            <a:pPr lvl="0"/>
            <a:r>
              <a:rPr lang="en-US" b="1" dirty="0"/>
              <a:t>As many places are opening back up, groups are faced with many challenges</a:t>
            </a:r>
          </a:p>
          <a:p>
            <a:pPr lvl="0"/>
            <a:r>
              <a:rPr lang="en-US" b="1" dirty="0"/>
              <a:t>We hope this web meeting will help members get a better picture of the different options available</a:t>
            </a:r>
            <a:endParaRPr b="1" dirty="0"/>
          </a:p>
        </p:txBody>
      </p:sp>
    </p:spTree>
    <p:extLst>
      <p:ext uri="{BB962C8B-B14F-4D97-AF65-F5344CB8AC3E}">
        <p14:creationId xmlns:p14="http://schemas.microsoft.com/office/powerpoint/2010/main" val="324867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1A1EA890-09B7-F144-90F0-481734622A26}"/>
              </a:ext>
            </a:extLst>
          </p:cNvPr>
          <p:cNvSpPr/>
          <p:nvPr/>
        </p:nvSpPr>
        <p:spPr>
          <a:xfrm>
            <a:off x="120299" y="1223234"/>
            <a:ext cx="4418204" cy="2840093"/>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3" name="Google Shape;75;p12">
            <a:extLst>
              <a:ext uri="{FF2B5EF4-FFF2-40B4-BE49-F238E27FC236}">
                <a16:creationId xmlns:a16="http://schemas.microsoft.com/office/drawing/2014/main" id="{BFF2EDAB-DB47-7644-A10A-B342A6F18F8E}"/>
              </a:ext>
            </a:extLst>
          </p:cNvPr>
          <p:cNvSpPr txBox="1">
            <a:spLocks/>
          </p:cNvSpPr>
          <p:nvPr/>
        </p:nvSpPr>
        <p:spPr>
          <a:xfrm>
            <a:off x="249527" y="201291"/>
            <a:ext cx="4152915" cy="74944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bg1"/>
                </a:solidFill>
              </a:rPr>
              <a:t>Presentations</a:t>
            </a:r>
          </a:p>
        </p:txBody>
      </p:sp>
      <p:sp>
        <p:nvSpPr>
          <p:cNvPr id="4" name="Google Shape;12;p2">
            <a:extLst>
              <a:ext uri="{FF2B5EF4-FFF2-40B4-BE49-F238E27FC236}">
                <a16:creationId xmlns:a16="http://schemas.microsoft.com/office/drawing/2014/main" id="{FD8D9C66-059C-8741-BE0D-001B5C714F20}"/>
              </a:ext>
            </a:extLst>
          </p:cNvPr>
          <p:cNvSpPr/>
          <p:nvPr/>
        </p:nvSpPr>
        <p:spPr>
          <a:xfrm>
            <a:off x="4644863" y="1532074"/>
            <a:ext cx="4418204" cy="232637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5" name="Google Shape;70;p11">
            <a:extLst>
              <a:ext uri="{FF2B5EF4-FFF2-40B4-BE49-F238E27FC236}">
                <a16:creationId xmlns:a16="http://schemas.microsoft.com/office/drawing/2014/main" id="{1630A94E-5A2A-8244-9F95-AF5D24B4C80D}"/>
              </a:ext>
            </a:extLst>
          </p:cNvPr>
          <p:cNvSpPr txBox="1">
            <a:spLocks/>
          </p:cNvSpPr>
          <p:nvPr/>
        </p:nvSpPr>
        <p:spPr>
          <a:xfrm>
            <a:off x="926656" y="1465135"/>
            <a:ext cx="3469732" cy="20713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3540"/>
              </a:lnSpc>
            </a:pPr>
            <a:r>
              <a:rPr lang="en-US" sz="2800" dirty="0"/>
              <a:t>What groups need </a:t>
            </a:r>
            <a:br>
              <a:rPr lang="en-US" sz="2800" dirty="0"/>
            </a:br>
            <a:r>
              <a:rPr lang="en-US" sz="2800" dirty="0"/>
              <a:t>to consider as they decide whether to meet in person again</a:t>
            </a:r>
            <a:endParaRPr lang="en-US" sz="2800" dirty="0">
              <a:latin typeface="Candara" panose="020E0502030303020204" pitchFamily="34" charset="0"/>
            </a:endParaRPr>
          </a:p>
        </p:txBody>
      </p:sp>
      <p:sp>
        <p:nvSpPr>
          <p:cNvPr id="6" name="Google Shape;70;p11">
            <a:extLst>
              <a:ext uri="{FF2B5EF4-FFF2-40B4-BE49-F238E27FC236}">
                <a16:creationId xmlns:a16="http://schemas.microsoft.com/office/drawing/2014/main" id="{7E1350DA-85CE-BF49-A4C6-60150FCA9325}"/>
              </a:ext>
            </a:extLst>
          </p:cNvPr>
          <p:cNvSpPr txBox="1">
            <a:spLocks/>
          </p:cNvSpPr>
          <p:nvPr/>
        </p:nvSpPr>
        <p:spPr>
          <a:xfrm>
            <a:off x="5698347" y="1901144"/>
            <a:ext cx="3179204" cy="213190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3560"/>
              </a:lnSpc>
            </a:pPr>
            <a:r>
              <a:rPr lang="en-US" sz="2800" dirty="0"/>
              <a:t>How to coordinate a hybrid meeting</a:t>
            </a:r>
            <a:endParaRPr lang="en-US" sz="2800" dirty="0">
              <a:latin typeface="Candara" panose="020E0502030303020204" pitchFamily="34" charset="0"/>
            </a:endParaRPr>
          </a:p>
        </p:txBody>
      </p:sp>
      <p:sp>
        <p:nvSpPr>
          <p:cNvPr id="7" name="TextBox 6">
            <a:extLst>
              <a:ext uri="{FF2B5EF4-FFF2-40B4-BE49-F238E27FC236}">
                <a16:creationId xmlns:a16="http://schemas.microsoft.com/office/drawing/2014/main" id="{D5577937-B97F-9A43-B4C9-D2F39825FEE7}"/>
              </a:ext>
            </a:extLst>
          </p:cNvPr>
          <p:cNvSpPr txBox="1"/>
          <p:nvPr/>
        </p:nvSpPr>
        <p:spPr>
          <a:xfrm>
            <a:off x="1804577" y="4353997"/>
            <a:ext cx="6090129" cy="584775"/>
          </a:xfrm>
          <a:prstGeom prst="rect">
            <a:avLst/>
          </a:prstGeom>
          <a:noFill/>
        </p:spPr>
        <p:txBody>
          <a:bodyPr wrap="none" rtlCol="0">
            <a:spAutoFit/>
          </a:bodyPr>
          <a:lstStyle/>
          <a:p>
            <a:r>
              <a:rPr lang="en-US" sz="3200" b="1" dirty="0">
                <a:latin typeface="Candara" panose="020E0502030303020204" pitchFamily="34" charset="0"/>
              </a:rPr>
              <a:t>Resources on </a:t>
            </a:r>
            <a:r>
              <a:rPr lang="en-US" sz="3200" b="1" u="sng" dirty="0" err="1">
                <a:latin typeface="Candara" panose="020E0502030303020204" pitchFamily="34" charset="0"/>
              </a:rPr>
              <a:t>www.na.org</a:t>
            </a:r>
            <a:r>
              <a:rPr lang="en-US" sz="3200" b="1" u="sng" dirty="0">
                <a:latin typeface="Candara" panose="020E0502030303020204" pitchFamily="34" charset="0"/>
              </a:rPr>
              <a:t>/virtual</a:t>
            </a:r>
          </a:p>
        </p:txBody>
      </p:sp>
    </p:spTree>
    <p:extLst>
      <p:ext uri="{BB962C8B-B14F-4D97-AF65-F5344CB8AC3E}">
        <p14:creationId xmlns:p14="http://schemas.microsoft.com/office/powerpoint/2010/main" val="26258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2186225" y="908021"/>
            <a:ext cx="5086586" cy="2131905"/>
          </a:xfrm>
          <a:prstGeom prst="rect">
            <a:avLst/>
          </a:prstGeom>
        </p:spPr>
        <p:txBody>
          <a:bodyPr spcFirstLastPara="1" wrap="square" lIns="91425" tIns="91425" rIns="91425" bIns="91425" anchor="t" anchorCtr="0">
            <a:noAutofit/>
          </a:bodyPr>
          <a:lstStyle/>
          <a:p>
            <a:pPr lvl="0">
              <a:lnSpc>
                <a:spcPts val="3540"/>
              </a:lnSpc>
            </a:pPr>
            <a:r>
              <a:rPr lang="en-US" sz="3200" dirty="0"/>
              <a:t>What groups need </a:t>
            </a:r>
            <a:br>
              <a:rPr lang="en-US" sz="3200" dirty="0"/>
            </a:br>
            <a:r>
              <a:rPr lang="en-US" sz="3200" dirty="0"/>
              <a:t>to consider as they decide whether to meet in person again</a:t>
            </a:r>
            <a:endParaRPr sz="3200" dirty="0">
              <a:latin typeface="Candara" panose="020E0502030303020204" pitchFamily="34" charset="0"/>
            </a:endParaRPr>
          </a:p>
        </p:txBody>
      </p:sp>
      <p:sp>
        <p:nvSpPr>
          <p:cNvPr id="2" name="TextBox 1">
            <a:extLst>
              <a:ext uri="{FF2B5EF4-FFF2-40B4-BE49-F238E27FC236}">
                <a16:creationId xmlns:a16="http://schemas.microsoft.com/office/drawing/2014/main" id="{1BD58CF6-7404-464D-BC19-D0CF2491B900}"/>
              </a:ext>
            </a:extLst>
          </p:cNvPr>
          <p:cNvSpPr txBox="1"/>
          <p:nvPr/>
        </p:nvSpPr>
        <p:spPr>
          <a:xfrm>
            <a:off x="2222416" y="3202518"/>
            <a:ext cx="5124867" cy="734625"/>
          </a:xfrm>
          <a:prstGeom prst="rect">
            <a:avLst/>
          </a:prstGeom>
          <a:noFill/>
        </p:spPr>
        <p:txBody>
          <a:bodyPr wrap="square" rtlCol="0">
            <a:spAutoFit/>
          </a:bodyPr>
          <a:lstStyle/>
          <a:p>
            <a:pPr>
              <a:lnSpc>
                <a:spcPts val="2480"/>
              </a:lnSpc>
              <a:spcBef>
                <a:spcPts val="600"/>
              </a:spcBef>
            </a:pPr>
            <a:r>
              <a:rPr lang="en-US" sz="2400" dirty="0">
                <a:latin typeface="Candara" panose="020E0502030303020204" pitchFamily="34" charset="0"/>
              </a:rPr>
              <a:t>John–PR chair/New England Region’s Crisis Response Team</a:t>
            </a:r>
          </a:p>
        </p:txBody>
      </p:sp>
    </p:spTree>
    <p:extLst>
      <p:ext uri="{BB962C8B-B14F-4D97-AF65-F5344CB8AC3E}">
        <p14:creationId xmlns:p14="http://schemas.microsoft.com/office/powerpoint/2010/main" val="340557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24320-DD77-C445-98FC-5F35F7C1D498}"/>
              </a:ext>
            </a:extLst>
          </p:cNvPr>
          <p:cNvPicPr>
            <a:picLocks noChangeAspect="1"/>
          </p:cNvPicPr>
          <p:nvPr/>
        </p:nvPicPr>
        <p:blipFill>
          <a:blip r:embed="rId3"/>
          <a:stretch>
            <a:fillRect/>
          </a:stretch>
        </p:blipFill>
        <p:spPr>
          <a:xfrm>
            <a:off x="2584738" y="0"/>
            <a:ext cx="3974523" cy="5143500"/>
          </a:xfrm>
          <a:prstGeom prst="rect">
            <a:avLst/>
          </a:prstGeom>
        </p:spPr>
      </p:pic>
    </p:spTree>
    <p:extLst>
      <p:ext uri="{BB962C8B-B14F-4D97-AF65-F5344CB8AC3E}">
        <p14:creationId xmlns:p14="http://schemas.microsoft.com/office/powerpoint/2010/main" val="71475421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1_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4264</Words>
  <Application>Microsoft Macintosh PowerPoint</Application>
  <PresentationFormat>On-screen Show (16:9)</PresentationFormat>
  <Paragraphs>292</Paragraphs>
  <Slides>56</Slides>
  <Notes>56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56</vt:i4>
      </vt:variant>
    </vt:vector>
  </HeadingPairs>
  <TitlesOfParts>
    <vt:vector size="67" baseType="lpstr">
      <vt:lpstr>Arial</vt:lpstr>
      <vt:lpstr>Bangers</vt:lpstr>
      <vt:lpstr>Calibri</vt:lpstr>
      <vt:lpstr>Candara</vt:lpstr>
      <vt:lpstr>Cooper Black</vt:lpstr>
      <vt:lpstr>Sniglet</vt:lpstr>
      <vt:lpstr>Symbol</vt:lpstr>
      <vt:lpstr>Tw Cen MT</vt:lpstr>
      <vt:lpstr>Jachimo template</vt:lpstr>
      <vt:lpstr>Circuit</vt:lpstr>
      <vt:lpstr>1_Jachimo template</vt:lpstr>
      <vt:lpstr>PowerPoint Presentation</vt:lpstr>
      <vt:lpstr>PowerPoint Presentation</vt:lpstr>
      <vt:lpstr>Anonymity concerns</vt:lpstr>
      <vt:lpstr>Translations</vt:lpstr>
      <vt:lpstr>PowerPoint Presentation</vt:lpstr>
      <vt:lpstr>Focus of the meeting</vt:lpstr>
      <vt:lpstr>PowerPoint Presentation</vt:lpstr>
      <vt:lpstr>What groups need  to consider as they decide whether to meet in person again</vt:lpstr>
      <vt:lpstr>PowerPoint Presentation</vt:lpstr>
      <vt:lpstr>PowerPoint Presentation</vt:lpstr>
      <vt:lpstr>PowerPoint Presentation</vt:lpstr>
      <vt:lpstr>PowerPoint Presentation</vt:lpstr>
      <vt:lpstr>PowerPoint Presentation</vt:lpstr>
      <vt:lpstr>PowerPoint Presentation</vt:lpstr>
      <vt:lpstr>What groups need  to consider as they decide whether to meet in person again</vt:lpstr>
      <vt:lpstr>PowerPoint Presentation</vt:lpstr>
      <vt:lpstr>PowerPoint Presentation</vt:lpstr>
      <vt:lpstr>What groups need  to consider as they decide whether to meet in person again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coordinate a hybrid meeting</vt:lpstr>
      <vt:lpstr>PowerPoint Presentation</vt:lpstr>
      <vt:lpstr>HYBRID MEETINGS</vt:lpstr>
      <vt:lpstr>PRIORITY #1: Establish Accessibility</vt:lpstr>
      <vt:lpstr>Priority #2: choose a host device based on accessibility</vt:lpstr>
      <vt:lpstr>Priority #3: Establish Quality  audio input</vt:lpstr>
      <vt:lpstr>Cardioid and Dynamic microphones:</vt:lpstr>
      <vt:lpstr>Omni-directional and condenser microphones:</vt:lpstr>
      <vt:lpstr>Priority #4: Establish clear audio output </vt:lpstr>
      <vt:lpstr>Priority #5: Video Input </vt:lpstr>
      <vt:lpstr>Priority #6: Video Output</vt:lpstr>
      <vt:lpstr>Use whatever you  have available:</vt:lpstr>
      <vt:lpstr>You can persevere. Just keep trying.</vt:lpstr>
      <vt:lpstr>Group conscience  will guide the way:</vt:lpstr>
      <vt:lpstr>PowerPoint Presentation</vt:lpstr>
      <vt:lpstr>PowerPoint Presentation</vt:lpstr>
      <vt:lpstr>PowerPoint Presentation</vt:lpstr>
      <vt:lpstr>PowerPoint Presentation</vt:lpstr>
      <vt:lpstr>12 Steps of hosting Hybrid Meetings </vt:lpstr>
      <vt:lpstr>12 Steps of hosting Hybrid Meetings </vt:lpstr>
      <vt:lpstr>12 Steps of hosting Hybrid Meetings </vt:lpstr>
      <vt:lpstr>12 Steps of hosting Hybrid Meetings </vt:lpstr>
      <vt:lpstr>12 Steps of hosting Hybrid Meetings </vt:lpstr>
      <vt:lpstr>Resources</vt:lpstr>
      <vt:lpstr>Ground rules</vt:lpstr>
      <vt:lpstr>Two main questions=30 minutes each</vt:lpstr>
      <vt:lpstr>What did you hear that you found most useful? </vt:lpstr>
      <vt:lpstr>  Best practices</vt:lpstr>
      <vt:lpstr>NAWS Update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Travis Koplow</dc:creator>
  <cp:lastModifiedBy>Stacy</cp:lastModifiedBy>
  <cp:revision>70</cp:revision>
  <cp:lastPrinted>2020-07-25T01:02:52Z</cp:lastPrinted>
  <dcterms:modified xsi:type="dcterms:W3CDTF">2020-07-25T15:24:10Z</dcterms:modified>
</cp:coreProperties>
</file>