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36"/>
  </p:notesMasterIdLst>
  <p:sldIdLst>
    <p:sldId id="256" r:id="rId4"/>
    <p:sldId id="257" r:id="rId5"/>
    <p:sldId id="258" r:id="rId6"/>
    <p:sldId id="259" r:id="rId7"/>
    <p:sldId id="260" r:id="rId8"/>
    <p:sldId id="261" r:id="rId9"/>
    <p:sldId id="262" r:id="rId10"/>
    <p:sldId id="263" r:id="rId11"/>
    <p:sldId id="264"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9" r:id="rId32"/>
    <p:sldId id="287" r:id="rId33"/>
    <p:sldId id="288" r:id="rId34"/>
    <p:sldId id="26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D29"/>
    <a:srgbClr val="FF8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35"/>
    <p:restoredTop sz="94674"/>
  </p:normalViewPr>
  <p:slideViewPr>
    <p:cSldViewPr snapToGrid="0" snapToObjects="1">
      <p:cViewPr varScale="1">
        <p:scale>
          <a:sx n="83" d="100"/>
          <a:sy n="83" d="100"/>
        </p:scale>
        <p:origin x="102"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93145-ABB2-45FC-9042-780CAF21142C}" type="datetimeFigureOut">
              <a:rPr lang="en-US" smtClean="0"/>
              <a:t>8/26/2022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EC5D5-17DD-42C5-A179-E9E4DEE58AF5}" type="slidenum">
              <a:rPr lang="en-US" smtClean="0"/>
              <a:t>‹#›</a:t>
            </a:fld>
            <a:endParaRPr lang="en-US"/>
          </a:p>
        </p:txBody>
      </p:sp>
    </p:spTree>
    <p:extLst>
      <p:ext uri="{BB962C8B-B14F-4D97-AF65-F5344CB8AC3E}">
        <p14:creationId xmlns:p14="http://schemas.microsoft.com/office/powerpoint/2010/main" val="314527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b="1" noProof="0" dirty="0"/>
              <a:t>Introduction: </a:t>
            </a:r>
            <a:r>
              <a:rPr lang="en-US" sz="1200" b="0" noProof="0" dirty="0"/>
              <a:t>Hello everyone, I'm Gil and I'm a recovering addict,… </a:t>
            </a:r>
          </a:p>
          <a:p>
            <a:endParaRPr lang="en-US" sz="1200" b="0" noProof="0" dirty="0"/>
          </a:p>
          <a:p>
            <a:r>
              <a:rPr lang="en-US" sz="1200" b="0" noProof="0" dirty="0"/>
              <a:t>It is important to say that Portugal does not have </a:t>
            </a:r>
            <a:r>
              <a:rPr lang="en-US" sz="1200" b="0" noProof="0" dirty="0" smtClean="0"/>
              <a:t>an </a:t>
            </a:r>
            <a:r>
              <a:rPr lang="en-US" sz="1200" b="0" noProof="0" dirty="0"/>
              <a:t>FD service committee, or at least </a:t>
            </a:r>
            <a:r>
              <a:rPr lang="en-US" sz="1200" b="0" noProof="0" dirty="0" smtClean="0"/>
              <a:t>one named </a:t>
            </a:r>
            <a:r>
              <a:rPr lang="en-US" sz="1200" b="0" noProof="0" dirty="0"/>
              <a:t>FD and </a:t>
            </a:r>
            <a:r>
              <a:rPr lang="en-US" sz="1200" b="0" noProof="0" dirty="0" smtClean="0"/>
              <a:t>with exactly </a:t>
            </a:r>
            <a:r>
              <a:rPr lang="en-US" sz="1200" b="0" noProof="0" dirty="0"/>
              <a:t>the guidelines that describe it. We do have service bodies that have more or less the same goals, but at the end of the day, all these activities that have brought us </a:t>
            </a:r>
            <a:r>
              <a:rPr lang="en-US" sz="1200" b="0" noProof="0" dirty="0" smtClean="0"/>
              <a:t>where </a:t>
            </a:r>
            <a:r>
              <a:rPr lang="en-US" sz="1200" b="0" noProof="0" dirty="0"/>
              <a:t>we are today are fellowship development activities. We are the result of the development of the fellowship, as we started from scratch almost 40 years ago and today we are a sufficiently developed and active region in service, despite the challenges that we face…, that the whole fellowship faces…, such as the lack of volunteers to do service. </a:t>
            </a:r>
          </a:p>
          <a:p>
            <a:r>
              <a:rPr lang="en-US" sz="1200" b="0" noProof="0" dirty="0"/>
              <a:t>And all this was made possible, thanks to the willingness, love and help of other members, who were already here, and to whom we are deeply grateful and which we try to return today by doing service for those who will come…</a:t>
            </a:r>
            <a:endParaRPr lang="pt-PT" b="0" noProof="0"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2711A-0B1C-4580-8765-021CE475B05C}"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9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n-US" noProof="0" dirty="0"/>
              <a:t>And that is all…, </a:t>
            </a:r>
          </a:p>
        </p:txBody>
      </p:sp>
    </p:spTree>
    <p:extLst>
      <p:ext uri="{BB962C8B-B14F-4D97-AF65-F5344CB8AC3E}">
        <p14:creationId xmlns:p14="http://schemas.microsoft.com/office/powerpoint/2010/main" val="346205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rtl="0"/>
            <a:r>
              <a:rPr lang="en-US" dirty="0">
                <a:solidFill>
                  <a:srgbClr val="000000"/>
                </a:solidFill>
                <a:effectLst/>
              </a:rPr>
              <a:t>So this is the overview of the universe of the Portuguese region.</a:t>
            </a:r>
          </a:p>
          <a:p>
            <a:pPr rtl="0"/>
            <a:r>
              <a:rPr lang="en-US" dirty="0">
                <a:solidFill>
                  <a:srgbClr val="000000"/>
                </a:solidFill>
                <a:effectLst/>
              </a:rPr>
              <a:t>We are currently, 171 groups of which 104 are face-to-face. before the pandemic we were around 140 face to face groups…</a:t>
            </a:r>
          </a:p>
          <a:p>
            <a:pPr rtl="0"/>
            <a:r>
              <a:rPr lang="en-US" dirty="0">
                <a:solidFill>
                  <a:srgbClr val="000000"/>
                </a:solidFill>
                <a:effectLst/>
              </a:rPr>
              <a:t>In Portugal NA is constituted as a legal entity through the APNA (PNAA), which includes in its body the subcommittees of Translations, Literature and Helpline. </a:t>
            </a:r>
          </a:p>
          <a:p>
            <a:pPr rtl="0"/>
            <a:r>
              <a:rPr lang="en-US" dirty="0">
                <a:solidFill>
                  <a:srgbClr val="000000"/>
                </a:solidFill>
                <a:effectLst/>
              </a:rPr>
              <a:t>It reports to the regional service body, which is made up of 9 areas…currently, and hopefully temporarily, only 7 areas are active and organized in service bodies.</a:t>
            </a:r>
          </a:p>
          <a:p>
            <a:pPr rtl="0"/>
            <a:endParaRPr lang="en-US" dirty="0">
              <a:solidFill>
                <a:srgbClr val="000000"/>
              </a:solidFill>
              <a:effectLst/>
            </a:endParaRPr>
          </a:p>
          <a:p>
            <a:pPr rtl="0"/>
            <a:r>
              <a:rPr lang="en-US" dirty="0">
                <a:solidFill>
                  <a:srgbClr val="000000"/>
                </a:solidFill>
                <a:effectLst/>
              </a:rPr>
              <a:t>About every area organized into an area service body </a:t>
            </a:r>
            <a:r>
              <a:rPr lang="en-US" dirty="0" smtClean="0">
                <a:solidFill>
                  <a:srgbClr val="000000"/>
                </a:solidFill>
                <a:effectLst/>
              </a:rPr>
              <a:t>has </a:t>
            </a:r>
            <a:r>
              <a:rPr lang="en-US" dirty="0">
                <a:solidFill>
                  <a:srgbClr val="000000"/>
                </a:solidFill>
                <a:effectLst/>
              </a:rPr>
              <a:t>a PR &amp; </a:t>
            </a:r>
            <a:r>
              <a:rPr lang="en-US" dirty="0" smtClean="0">
                <a:solidFill>
                  <a:srgbClr val="000000"/>
                </a:solidFill>
                <a:effectLst/>
              </a:rPr>
              <a:t>H&amp;I </a:t>
            </a:r>
            <a:r>
              <a:rPr lang="en-US" dirty="0">
                <a:solidFill>
                  <a:srgbClr val="000000"/>
                </a:solidFill>
                <a:effectLst/>
              </a:rPr>
              <a:t>subcommittee that works together with the regional PR &amp; </a:t>
            </a:r>
            <a:r>
              <a:rPr lang="en-US" dirty="0" smtClean="0">
                <a:solidFill>
                  <a:srgbClr val="000000"/>
                </a:solidFill>
                <a:effectLst/>
              </a:rPr>
              <a:t>H&amp;I </a:t>
            </a:r>
            <a:r>
              <a:rPr lang="en-US" dirty="0">
                <a:solidFill>
                  <a:srgbClr val="000000"/>
                </a:solidFill>
                <a:effectLst/>
              </a:rPr>
              <a:t>committee.</a:t>
            </a:r>
          </a:p>
          <a:p>
            <a:pPr>
              <a:buClr>
                <a:schemeClr val="dk1"/>
              </a:buClr>
              <a:buSzPts val="1100"/>
            </a:pPr>
            <a:endParaRPr lang="en-US" dirty="0"/>
          </a:p>
          <a:p>
            <a:pPr>
              <a:buClr>
                <a:schemeClr val="dk1"/>
              </a:buClr>
              <a:buSzPts val="1100"/>
            </a:pPr>
            <a:r>
              <a:rPr lang="en-US" dirty="0"/>
              <a:t>We also have a service body called </a:t>
            </a:r>
            <a:r>
              <a:rPr lang="en-US" b="1" dirty="0"/>
              <a:t>unity and service</a:t>
            </a:r>
            <a:r>
              <a:rPr lang="en-US" dirty="0"/>
              <a:t>, as you can see here on the right, which is </a:t>
            </a:r>
            <a:r>
              <a:rPr lang="en-US" dirty="0" smtClean="0"/>
              <a:t>what</a:t>
            </a:r>
            <a:r>
              <a:rPr lang="en-US" baseline="0" dirty="0" smtClean="0"/>
              <a:t> </a:t>
            </a:r>
            <a:r>
              <a:rPr lang="en-US" dirty="0" smtClean="0"/>
              <a:t>most </a:t>
            </a:r>
            <a:r>
              <a:rPr lang="en-US" dirty="0"/>
              <a:t>closely </a:t>
            </a:r>
            <a:r>
              <a:rPr lang="en-US" dirty="0" smtClean="0"/>
              <a:t>resembles </a:t>
            </a:r>
            <a:r>
              <a:rPr lang="en-US" dirty="0"/>
              <a:t>Fellowship Development. Currently there is only one </a:t>
            </a:r>
            <a:r>
              <a:rPr lang="en-US" dirty="0" smtClean="0"/>
              <a:t>such body </a:t>
            </a:r>
            <a:r>
              <a:rPr lang="en-US" dirty="0"/>
              <a:t>active in the North of Portugal. Until a few years ago we also had it in Lisbon, but it closed. </a:t>
            </a:r>
          </a:p>
          <a:p>
            <a:pPr>
              <a:buClr>
                <a:schemeClr val="dk1"/>
              </a:buClr>
              <a:buSzPts val="1100"/>
            </a:pPr>
            <a:r>
              <a:rPr lang="en-US" dirty="0"/>
              <a:t>All area service bodies </a:t>
            </a:r>
            <a:r>
              <a:rPr lang="en-US" dirty="0" smtClean="0"/>
              <a:t>have </a:t>
            </a:r>
            <a:r>
              <a:rPr lang="en-US" dirty="0"/>
              <a:t>this service </a:t>
            </a:r>
            <a:r>
              <a:rPr lang="en-US" dirty="0" smtClean="0"/>
              <a:t>subcommittee, </a:t>
            </a:r>
            <a:r>
              <a:rPr lang="en-US" dirty="0"/>
              <a:t>despite the fact that, unfortunately at the moment only one is active.</a:t>
            </a:r>
          </a:p>
          <a:p>
            <a:pPr>
              <a:buClr>
                <a:schemeClr val="dk1"/>
              </a:buClr>
              <a:buSzPts val="1100"/>
            </a:pPr>
            <a:endParaRPr lang="en-US" dirty="0"/>
          </a:p>
        </p:txBody>
      </p:sp>
    </p:spTree>
    <p:extLst>
      <p:ext uri="{BB962C8B-B14F-4D97-AF65-F5344CB8AC3E}">
        <p14:creationId xmlns:p14="http://schemas.microsoft.com/office/powerpoint/2010/main" val="185202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dirty="0"/>
              <a:t>And </a:t>
            </a:r>
            <a:r>
              <a:rPr lang="en-US" dirty="0" smtClean="0"/>
              <a:t>this </a:t>
            </a:r>
            <a:r>
              <a:rPr lang="en-US" dirty="0"/>
              <a:t>is how the NA presence looks </a:t>
            </a:r>
            <a:r>
              <a:rPr lang="en-US" dirty="0" smtClean="0"/>
              <a:t>in </a:t>
            </a:r>
            <a:r>
              <a:rPr lang="en-US" dirty="0"/>
              <a:t>the Portuguese Region. We also have meetings in the islands as you can see.</a:t>
            </a:r>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noProof="0" dirty="0"/>
              <a:t>Some FD actions have been carried out on Madeira Island over the years by PR &amp; </a:t>
            </a:r>
            <a:r>
              <a:rPr lang="en-US" noProof="0" dirty="0" smtClean="0"/>
              <a:t>H&amp;I</a:t>
            </a:r>
            <a:r>
              <a:rPr lang="en-US" noProof="0" dirty="0"/>
              <a:t>, </a:t>
            </a:r>
            <a:r>
              <a:rPr lang="en-US" noProof="0" dirty="0" smtClean="0"/>
              <a:t>and by </a:t>
            </a:r>
            <a:r>
              <a:rPr lang="en-US" noProof="0" dirty="0"/>
              <a:t>the RD´s as </a:t>
            </a:r>
            <a:r>
              <a:rPr lang="en-US" noProof="0" dirty="0" smtClean="0"/>
              <a:t>well.</a:t>
            </a:r>
            <a:r>
              <a:rPr lang="en-US" baseline="0" noProof="0" dirty="0" smtClean="0"/>
              <a:t> N</a:t>
            </a:r>
            <a:r>
              <a:rPr lang="en-US" noProof="0" dirty="0" smtClean="0"/>
              <a:t>ot </a:t>
            </a:r>
            <a:r>
              <a:rPr lang="en-US" noProof="0" dirty="0"/>
              <a:t>long ago </a:t>
            </a:r>
            <a:r>
              <a:rPr lang="en-US" noProof="0" dirty="0" smtClean="0"/>
              <a:t>Madeira was </a:t>
            </a:r>
            <a:r>
              <a:rPr lang="en-US" noProof="0" dirty="0"/>
              <a:t>organized as an area service body and was represented in the regional service body. There are currently no delegates, </a:t>
            </a:r>
            <a:r>
              <a:rPr lang="en-US" noProof="0" dirty="0" smtClean="0"/>
              <a:t>but hopefully </a:t>
            </a:r>
            <a:r>
              <a:rPr lang="en-US" noProof="0" dirty="0"/>
              <a:t>this is temporary.</a:t>
            </a:r>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noProof="0" dirty="0" smtClean="0"/>
              <a:t>There </a:t>
            </a:r>
            <a:r>
              <a:rPr lang="en-US" noProof="0" dirty="0"/>
              <a:t>are </a:t>
            </a:r>
            <a:r>
              <a:rPr lang="en-US" noProof="0" dirty="0" smtClean="0"/>
              <a:t>also regular meetings</a:t>
            </a:r>
            <a:r>
              <a:rPr lang="en-US" baseline="0" noProof="0" dirty="0" smtClean="0"/>
              <a:t> in the Azores</a:t>
            </a:r>
            <a:r>
              <a:rPr lang="en-US" noProof="0" dirty="0" smtClean="0"/>
              <a:t>. We </a:t>
            </a:r>
            <a:r>
              <a:rPr lang="en-US" noProof="0" dirty="0"/>
              <a:t>have made some </a:t>
            </a:r>
            <a:r>
              <a:rPr lang="en-US" noProof="0" dirty="0" smtClean="0"/>
              <a:t>contact recently, </a:t>
            </a:r>
            <a:r>
              <a:rPr lang="en-US" noProof="0" dirty="0"/>
              <a:t>but </a:t>
            </a:r>
            <a:r>
              <a:rPr lang="en-US" noProof="0" dirty="0" smtClean="0"/>
              <a:t>we</a:t>
            </a:r>
            <a:r>
              <a:rPr lang="en-US" baseline="0" noProof="0" dirty="0" smtClean="0"/>
              <a:t> </a:t>
            </a:r>
            <a:r>
              <a:rPr lang="en-US" noProof="0" dirty="0" smtClean="0"/>
              <a:t>currently </a:t>
            </a:r>
            <a:r>
              <a:rPr lang="en-US" noProof="0" dirty="0"/>
              <a:t>do not have a FD plan.. but surely, we´ll </a:t>
            </a:r>
            <a:r>
              <a:rPr lang="en-US" noProof="0" dirty="0" smtClean="0"/>
              <a:t>develop </a:t>
            </a:r>
            <a:r>
              <a:rPr lang="en-US" noProof="0" dirty="0"/>
              <a:t>the idea and see about it…</a:t>
            </a:r>
            <a:endParaRPr lang="pt-PT" noProof="0" dirty="0"/>
          </a:p>
        </p:txBody>
      </p:sp>
    </p:spTree>
    <p:extLst>
      <p:ext uri="{BB962C8B-B14F-4D97-AF65-F5344CB8AC3E}">
        <p14:creationId xmlns:p14="http://schemas.microsoft.com/office/powerpoint/2010/main" val="373547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rtl="0"/>
            <a:r>
              <a:rPr lang="en-US" dirty="0">
                <a:solidFill>
                  <a:srgbClr val="000000"/>
                </a:solidFill>
                <a:effectLst/>
              </a:rPr>
              <a:t>…So, the activities that we currently carry out that resulted in the development of the Portuguese </a:t>
            </a:r>
            <a:r>
              <a:rPr lang="en-US" dirty="0" smtClean="0">
                <a:solidFill>
                  <a:srgbClr val="000000"/>
                </a:solidFill>
                <a:effectLst/>
              </a:rPr>
              <a:t>fellowship </a:t>
            </a:r>
            <a:r>
              <a:rPr lang="en-US" dirty="0">
                <a:solidFill>
                  <a:srgbClr val="000000"/>
                </a:solidFill>
                <a:effectLst/>
              </a:rPr>
              <a:t>are largely initiated in PR &amp; </a:t>
            </a:r>
            <a:r>
              <a:rPr lang="en-US" dirty="0" smtClean="0">
                <a:solidFill>
                  <a:srgbClr val="000000"/>
                </a:solidFill>
                <a:effectLst/>
              </a:rPr>
              <a:t>H&amp;I </a:t>
            </a:r>
            <a:r>
              <a:rPr lang="en-US" dirty="0">
                <a:solidFill>
                  <a:srgbClr val="000000"/>
                </a:solidFill>
                <a:effectLst/>
              </a:rPr>
              <a:t>actions..., by the area service committees together, and </a:t>
            </a:r>
            <a:r>
              <a:rPr lang="en-US" dirty="0" smtClean="0">
                <a:solidFill>
                  <a:srgbClr val="000000"/>
                </a:solidFill>
                <a:effectLst/>
              </a:rPr>
              <a:t>for </a:t>
            </a:r>
            <a:r>
              <a:rPr lang="en-US" dirty="0">
                <a:solidFill>
                  <a:srgbClr val="000000"/>
                </a:solidFill>
                <a:effectLst/>
              </a:rPr>
              <a:t>a few years now, also </a:t>
            </a:r>
            <a:r>
              <a:rPr lang="en-US" dirty="0" smtClean="0">
                <a:solidFill>
                  <a:srgbClr val="000000"/>
                </a:solidFill>
                <a:effectLst/>
              </a:rPr>
              <a:t>together </a:t>
            </a:r>
            <a:r>
              <a:rPr lang="en-US" dirty="0">
                <a:solidFill>
                  <a:srgbClr val="000000"/>
                </a:solidFill>
                <a:effectLst/>
              </a:rPr>
              <a:t>with the regional PR committee</a:t>
            </a:r>
          </a:p>
        </p:txBody>
      </p:sp>
    </p:spTree>
    <p:extLst>
      <p:ext uri="{BB962C8B-B14F-4D97-AF65-F5344CB8AC3E}">
        <p14:creationId xmlns:p14="http://schemas.microsoft.com/office/powerpoint/2010/main" val="351550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n-US" noProof="0" dirty="0"/>
              <a:t>…in this case </a:t>
            </a:r>
            <a:r>
              <a:rPr lang="en-US" noProof="0" dirty="0" smtClean="0"/>
              <a:t>the Regional </a:t>
            </a:r>
            <a:r>
              <a:rPr lang="en-US" noProof="0" dirty="0"/>
              <a:t>PR &amp; </a:t>
            </a:r>
            <a:r>
              <a:rPr lang="en-US" noProof="0" dirty="0" smtClean="0"/>
              <a:t>H&amp;I </a:t>
            </a:r>
            <a:r>
              <a:rPr lang="en-US" noProof="0" dirty="0"/>
              <a:t>body also helps to centralize and flow communication…, provides support tools (presentations</a:t>
            </a:r>
            <a:r>
              <a:rPr lang="en-US" noProof="0"/>
              <a:t>, </a:t>
            </a:r>
            <a:r>
              <a:rPr lang="en-US" noProof="0" smtClean="0"/>
              <a:t>posters</a:t>
            </a:r>
            <a:r>
              <a:rPr lang="en-US" noProof="0" dirty="0"/>
              <a:t>, templates, etc. ) and they develop activities together..., </a:t>
            </a:r>
            <a:r>
              <a:rPr lang="en-US" noProof="0" dirty="0" smtClean="0"/>
              <a:t>They </a:t>
            </a:r>
            <a:r>
              <a:rPr lang="en-US" noProof="0" dirty="0"/>
              <a:t>regularly meet together (all bodies in the areas together with the regional </a:t>
            </a:r>
            <a:r>
              <a:rPr lang="en-US" noProof="0" dirty="0" smtClean="0"/>
              <a:t>body)</a:t>
            </a:r>
            <a:r>
              <a:rPr lang="en-US" baseline="0" noProof="0" dirty="0" smtClean="0"/>
              <a:t> t</a:t>
            </a:r>
            <a:r>
              <a:rPr lang="en-US" noProof="0" dirty="0" smtClean="0"/>
              <a:t>o </a:t>
            </a:r>
            <a:r>
              <a:rPr lang="en-US" noProof="0" dirty="0"/>
              <a:t>share activities, experiences and </a:t>
            </a:r>
            <a:r>
              <a:rPr lang="en-US" noProof="0" dirty="0" smtClean="0"/>
              <a:t>progress…</a:t>
            </a:r>
            <a:endParaRPr lang="en-US" noProof="0" dirty="0"/>
          </a:p>
          <a:p>
            <a:pPr>
              <a:buClr>
                <a:schemeClr val="dk1"/>
              </a:buClr>
              <a:buSzPts val="1100"/>
            </a:pPr>
            <a:endParaRPr lang="en-US" noProof="0" dirty="0"/>
          </a:p>
          <a:p>
            <a:pPr>
              <a:buClr>
                <a:schemeClr val="dk1"/>
              </a:buClr>
              <a:buSzPts val="1100"/>
            </a:pPr>
            <a:r>
              <a:rPr lang="en-US" noProof="0" dirty="0"/>
              <a:t>They recently started a project, called the </a:t>
            </a:r>
            <a:r>
              <a:rPr lang="en-US" b="1" noProof="0" dirty="0"/>
              <a:t>A</a:t>
            </a:r>
            <a:r>
              <a:rPr lang="en-US" b="1" noProof="0" dirty="0" smtClean="0"/>
              <a:t>lpha </a:t>
            </a:r>
            <a:r>
              <a:rPr lang="en-US" b="1" noProof="0" dirty="0"/>
              <a:t>P</a:t>
            </a:r>
            <a:r>
              <a:rPr lang="en-US" b="1" noProof="0" dirty="0" smtClean="0"/>
              <a:t>roject</a:t>
            </a:r>
            <a:r>
              <a:rPr lang="en-US" b="1" noProof="0" dirty="0"/>
              <a:t>. It’s a PR </a:t>
            </a:r>
            <a:r>
              <a:rPr lang="en-US" b="1" noProof="0" dirty="0" smtClean="0"/>
              <a:t>H&amp;I </a:t>
            </a:r>
            <a:r>
              <a:rPr lang="en-US" b="1" noProof="0" dirty="0"/>
              <a:t>project with some aspects of Fellowship Development,</a:t>
            </a:r>
            <a:r>
              <a:rPr lang="en-US" noProof="0" dirty="0"/>
              <a:t> which was based on ideas and experiences shared by members of the Brazilian fellowship living in Portugal, in the Lisbon Area. Together they came up with the idea </a:t>
            </a:r>
            <a:r>
              <a:rPr lang="en-US" noProof="0" dirty="0" smtClean="0"/>
              <a:t>adjusted </a:t>
            </a:r>
            <a:r>
              <a:rPr lang="en-US" noProof="0" dirty="0"/>
              <a:t>to our local reality. </a:t>
            </a:r>
          </a:p>
          <a:p>
            <a:pPr>
              <a:buClr>
                <a:schemeClr val="dk1"/>
              </a:buClr>
              <a:buSzPts val="1100"/>
            </a:pPr>
            <a:endParaRPr lang="en-US" noProof="0" dirty="0"/>
          </a:p>
          <a:p>
            <a:pPr>
              <a:buClr>
                <a:schemeClr val="dk1"/>
              </a:buClr>
              <a:buSzPts val="1100"/>
            </a:pPr>
            <a:r>
              <a:rPr lang="en-US" noProof="0" dirty="0"/>
              <a:t>This project consists of a series </a:t>
            </a:r>
            <a:r>
              <a:rPr lang="en-US" noProof="0" dirty="0" smtClean="0"/>
              <a:t>of </a:t>
            </a:r>
            <a:r>
              <a:rPr lang="en-US" noProof="0" dirty="0"/>
              <a:t>public </a:t>
            </a:r>
            <a:r>
              <a:rPr lang="en-US" noProof="0" dirty="0" smtClean="0"/>
              <a:t>information actions…, </a:t>
            </a:r>
            <a:r>
              <a:rPr lang="en-US" noProof="0" dirty="0"/>
              <a:t>with several volunteers during an entire weekend…, in the less developed or more remote areas..</a:t>
            </a:r>
          </a:p>
          <a:p>
            <a:pPr>
              <a:buClr>
                <a:schemeClr val="dk1"/>
              </a:buClr>
              <a:buSzPts val="1100"/>
            </a:pPr>
            <a:endParaRPr lang="en-US" noProof="0" dirty="0"/>
          </a:p>
          <a:p>
            <a:pPr>
              <a:buClr>
                <a:schemeClr val="dk1"/>
              </a:buClr>
              <a:buSzPts val="1100"/>
            </a:pPr>
            <a:r>
              <a:rPr lang="en-US" noProof="0" dirty="0"/>
              <a:t>It aims to raise awareness in the population about Narcotics Anonymous…, that we are another resource in the community, and thus motivate the development of the local fellowship involving local members and volunteers when there are </a:t>
            </a:r>
            <a:r>
              <a:rPr lang="en-US" noProof="0" dirty="0" smtClean="0"/>
              <a:t>groups…It’s </a:t>
            </a:r>
            <a:r>
              <a:rPr lang="en-US" noProof="0" dirty="0"/>
              <a:t>starting now in the Algarve with the recently reactivated area PR body, …This PR body and the area committee had stopped for some years but thankfully they are back and active again.</a:t>
            </a:r>
          </a:p>
          <a:p>
            <a:pPr>
              <a:buClr>
                <a:schemeClr val="dk1"/>
              </a:buClr>
              <a:buSzPts val="1100"/>
            </a:pPr>
            <a:endParaRPr lang="en-US" noProof="0" dirty="0"/>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noProof="0" dirty="0"/>
              <a:t>I</a:t>
            </a:r>
            <a:r>
              <a:rPr lang="en-US" noProof="0" dirty="0" smtClean="0"/>
              <a:t>f </a:t>
            </a:r>
            <a:r>
              <a:rPr lang="en-US" noProof="0" dirty="0"/>
              <a:t>you need some </a:t>
            </a:r>
            <a:r>
              <a:rPr lang="en-US" noProof="0" dirty="0" smtClean="0"/>
              <a:t>further </a:t>
            </a:r>
            <a:r>
              <a:rPr lang="en-US" noProof="0" dirty="0"/>
              <a:t>information about this project, </a:t>
            </a:r>
            <a:r>
              <a:rPr lang="en-US" noProof="0" dirty="0" smtClean="0"/>
              <a:t>I’ll leave </a:t>
            </a:r>
            <a:r>
              <a:rPr lang="en-US" noProof="0" dirty="0"/>
              <a:t>the email here where you can submit your </a:t>
            </a:r>
            <a:r>
              <a:rPr lang="en-US" noProof="0" dirty="0" smtClean="0"/>
              <a:t>questions</a:t>
            </a:r>
            <a:r>
              <a:rPr lang="en-US" noProof="0" dirty="0"/>
              <a:t>.</a:t>
            </a:r>
          </a:p>
          <a:p>
            <a:pPr>
              <a:buClr>
                <a:schemeClr val="dk1"/>
              </a:buClr>
              <a:buSzPts val="1100"/>
            </a:pPr>
            <a:endParaRPr lang="pt-PT" noProof="0" dirty="0"/>
          </a:p>
        </p:txBody>
      </p:sp>
    </p:spTree>
    <p:extLst>
      <p:ext uri="{BB962C8B-B14F-4D97-AF65-F5344CB8AC3E}">
        <p14:creationId xmlns:p14="http://schemas.microsoft.com/office/powerpoint/2010/main" val="44597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n-US" dirty="0"/>
              <a:t>And that brings us to Unity and Service, which as I said…, is the service body that most closely resembles Fellowship Development.</a:t>
            </a:r>
          </a:p>
          <a:p>
            <a:pPr>
              <a:buClr>
                <a:schemeClr val="dk1"/>
              </a:buClr>
              <a:buSzPts val="1100"/>
            </a:pPr>
            <a:r>
              <a:rPr lang="en-US" dirty="0"/>
              <a:t>Currently there is only one active subcommittee </a:t>
            </a:r>
            <a:r>
              <a:rPr lang="en-US" dirty="0" smtClean="0"/>
              <a:t>,,,(next </a:t>
            </a:r>
            <a:r>
              <a:rPr lang="en-US" dirty="0"/>
              <a:t>slide)</a:t>
            </a:r>
            <a:endParaRPr dirty="0"/>
          </a:p>
        </p:txBody>
      </p:sp>
    </p:spTree>
    <p:extLst>
      <p:ext uri="{BB962C8B-B14F-4D97-AF65-F5344CB8AC3E}">
        <p14:creationId xmlns:p14="http://schemas.microsoft.com/office/powerpoint/2010/main" val="2195499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rtl="0"/>
            <a:r>
              <a:rPr lang="en-US" dirty="0">
                <a:solidFill>
                  <a:srgbClr val="000000"/>
                </a:solidFill>
                <a:effectLst/>
              </a:rPr>
              <a:t>It is located in the north, </a:t>
            </a:r>
            <a:r>
              <a:rPr lang="en-US" dirty="0" smtClean="0">
                <a:solidFill>
                  <a:srgbClr val="000000"/>
                </a:solidFill>
                <a:effectLst/>
              </a:rPr>
              <a:t>in the </a:t>
            </a:r>
            <a:r>
              <a:rPr lang="en-US" dirty="0">
                <a:solidFill>
                  <a:srgbClr val="000000"/>
                </a:solidFill>
                <a:effectLst/>
              </a:rPr>
              <a:t>Porto area, </a:t>
            </a:r>
            <a:r>
              <a:rPr lang="en-US" dirty="0" smtClean="0">
                <a:solidFill>
                  <a:srgbClr val="000000"/>
                </a:solidFill>
                <a:effectLst/>
              </a:rPr>
              <a:t>which is here on the map... (next animation…)</a:t>
            </a:r>
            <a:endParaRPr lang="en-US" dirty="0">
              <a:solidFill>
                <a:srgbClr val="000000"/>
              </a:solidFill>
              <a:effectLst/>
            </a:endParaRPr>
          </a:p>
          <a:p>
            <a:pPr rtl="0"/>
            <a:endParaRPr lang="en-US" dirty="0">
              <a:solidFill>
                <a:srgbClr val="000000"/>
              </a:solidFill>
              <a:effectLst/>
            </a:endParaRPr>
          </a:p>
          <a:p>
            <a:pPr rtl="0"/>
            <a:r>
              <a:rPr lang="en-US" dirty="0">
                <a:solidFill>
                  <a:srgbClr val="000000"/>
                </a:solidFill>
                <a:effectLst/>
              </a:rPr>
              <a:t>Unity and Service helps groups located in the </a:t>
            </a:r>
            <a:r>
              <a:rPr lang="en-US" dirty="0" smtClean="0">
                <a:solidFill>
                  <a:srgbClr val="000000"/>
                </a:solidFill>
                <a:effectLst/>
              </a:rPr>
              <a:t>remote, </a:t>
            </a:r>
            <a:r>
              <a:rPr lang="en-US" dirty="0">
                <a:solidFill>
                  <a:srgbClr val="000000"/>
                </a:solidFill>
                <a:effectLst/>
              </a:rPr>
              <a:t>rural areas..., to carry out tasks that we sometimes take for granted..., such as: filling out literature order sheets</a:t>
            </a:r>
            <a:r>
              <a:rPr lang="en-US" dirty="0" smtClean="0">
                <a:solidFill>
                  <a:srgbClr val="000000"/>
                </a:solidFill>
                <a:effectLst/>
              </a:rPr>
              <a:t>...(next animation)</a:t>
            </a:r>
            <a:endParaRPr lang="en-US" dirty="0">
              <a:solidFill>
                <a:srgbClr val="000000"/>
              </a:solidFill>
              <a:effectLst/>
            </a:endParaRPr>
          </a:p>
          <a:p>
            <a:pPr rtl="0"/>
            <a:endParaRPr lang="en-US" dirty="0">
              <a:solidFill>
                <a:srgbClr val="000000"/>
              </a:solidFill>
              <a:effectLst/>
            </a:endParaRPr>
          </a:p>
          <a:p>
            <a:pPr rtl="0"/>
            <a:r>
              <a:rPr lang="en-US" dirty="0">
                <a:solidFill>
                  <a:srgbClr val="000000"/>
                </a:solidFill>
                <a:effectLst/>
              </a:rPr>
              <a:t>... , providing tools..., templates for meeting attendance records</a:t>
            </a:r>
            <a:r>
              <a:rPr lang="en-US" dirty="0" smtClean="0">
                <a:solidFill>
                  <a:srgbClr val="000000"/>
                </a:solidFill>
                <a:effectLst/>
              </a:rPr>
              <a:t>…,</a:t>
            </a:r>
            <a:r>
              <a:rPr lang="en-US" baseline="0" dirty="0" smtClean="0">
                <a:solidFill>
                  <a:srgbClr val="000000"/>
                </a:solidFill>
                <a:effectLst/>
              </a:rPr>
              <a:t> </a:t>
            </a:r>
            <a:r>
              <a:rPr lang="en-US" dirty="0" smtClean="0">
                <a:solidFill>
                  <a:srgbClr val="000000"/>
                </a:solidFill>
                <a:effectLst/>
              </a:rPr>
              <a:t>(next animation</a:t>
            </a:r>
            <a:r>
              <a:rPr lang="en-US" dirty="0">
                <a:solidFill>
                  <a:srgbClr val="000000"/>
                </a:solidFill>
                <a:effectLst/>
              </a:rPr>
              <a:t>…) </a:t>
            </a:r>
            <a:r>
              <a:rPr lang="en-US" dirty="0" smtClean="0">
                <a:solidFill>
                  <a:srgbClr val="000000"/>
                </a:solidFill>
                <a:effectLst/>
              </a:rPr>
              <a:t>for</a:t>
            </a:r>
            <a:r>
              <a:rPr lang="en-US" baseline="0" dirty="0" smtClean="0">
                <a:solidFill>
                  <a:srgbClr val="000000"/>
                </a:solidFill>
                <a:effectLst/>
              </a:rPr>
              <a:t> the</a:t>
            </a:r>
            <a:r>
              <a:rPr lang="en-US" dirty="0" smtClean="0">
                <a:solidFill>
                  <a:srgbClr val="000000"/>
                </a:solidFill>
                <a:effectLst/>
              </a:rPr>
              <a:t> </a:t>
            </a:r>
            <a:r>
              <a:rPr lang="en-US" dirty="0">
                <a:solidFill>
                  <a:srgbClr val="000000"/>
                </a:solidFill>
                <a:effectLst/>
              </a:rPr>
              <a:t>treasury, 7</a:t>
            </a:r>
            <a:r>
              <a:rPr lang="en-US" baseline="30000" dirty="0">
                <a:solidFill>
                  <a:srgbClr val="000000"/>
                </a:solidFill>
                <a:effectLst/>
              </a:rPr>
              <a:t>th</a:t>
            </a:r>
            <a:r>
              <a:rPr lang="en-US" dirty="0">
                <a:solidFill>
                  <a:srgbClr val="000000"/>
                </a:solidFill>
                <a:effectLst/>
              </a:rPr>
              <a:t> tradition records…things that can be quite difficult for new members…, newcomers, or just with no experience in service at all… or with no experience using certain tools…so here is a clear example that in the most developed areas, in our case the coastal ones…, these things apparently that we take for granted in certain areas can be a </a:t>
            </a:r>
            <a:r>
              <a:rPr lang="en-US" b="1" dirty="0">
                <a:solidFill>
                  <a:srgbClr val="000000"/>
                </a:solidFill>
                <a:effectLst/>
              </a:rPr>
              <a:t>real </a:t>
            </a:r>
            <a:r>
              <a:rPr lang="en-US" dirty="0">
                <a:solidFill>
                  <a:srgbClr val="000000"/>
                </a:solidFill>
                <a:effectLst/>
              </a:rPr>
              <a:t>challenge.</a:t>
            </a:r>
          </a:p>
        </p:txBody>
      </p:sp>
    </p:spTree>
    <p:extLst>
      <p:ext uri="{BB962C8B-B14F-4D97-AF65-F5344CB8AC3E}">
        <p14:creationId xmlns:p14="http://schemas.microsoft.com/office/powerpoint/2010/main" val="425338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rtl="0"/>
            <a:r>
              <a:rPr lang="en-US" dirty="0">
                <a:solidFill>
                  <a:srgbClr val="000000"/>
                </a:solidFill>
                <a:effectLst/>
              </a:rPr>
              <a:t>…therefore, Unity and Service provides this support…, provides tools in these more remote locations.., and helps with the communication between groups and the area service body. </a:t>
            </a:r>
          </a:p>
          <a:p>
            <a:pPr rtl="0"/>
            <a:endParaRPr lang="en-US" dirty="0">
              <a:solidFill>
                <a:srgbClr val="000000"/>
              </a:solidFill>
              <a:effectLst/>
            </a:endParaRPr>
          </a:p>
          <a:p>
            <a:pPr rtl="0"/>
            <a:r>
              <a:rPr lang="en-US" dirty="0">
                <a:solidFill>
                  <a:srgbClr val="000000"/>
                </a:solidFill>
                <a:effectLst/>
              </a:rPr>
              <a:t>It is also responsible for organizing events…,</a:t>
            </a:r>
          </a:p>
          <a:p>
            <a:pPr>
              <a:buClr>
                <a:schemeClr val="dk1"/>
              </a:buClr>
              <a:buSzPts val="1100"/>
            </a:pPr>
            <a:endParaRPr lang="pt-PT" noProof="0" dirty="0"/>
          </a:p>
          <a:p>
            <a:pPr>
              <a:buClr>
                <a:schemeClr val="dk1"/>
              </a:buClr>
              <a:buSzPts val="1100"/>
            </a:pPr>
            <a:r>
              <a:rPr lang="en-US" dirty="0"/>
              <a:t>…meets regularly with these more remote groups, and not just the remote ones…, it provides all the necessary support for the functioning of </a:t>
            </a:r>
            <a:r>
              <a:rPr lang="en-US" dirty="0" smtClean="0"/>
              <a:t>existing </a:t>
            </a:r>
            <a:r>
              <a:rPr lang="en-US" dirty="0"/>
              <a:t>groups or the opening of new groups. </a:t>
            </a:r>
          </a:p>
          <a:p>
            <a:pPr>
              <a:buClr>
                <a:schemeClr val="dk1"/>
              </a:buClr>
              <a:buSzPts val="1100"/>
            </a:pPr>
            <a:endParaRPr lang="en-US" dirty="0"/>
          </a:p>
          <a:p>
            <a:pPr>
              <a:buClr>
                <a:schemeClr val="dk1"/>
              </a:buClr>
              <a:buSzPts val="1100"/>
            </a:pPr>
            <a:r>
              <a:rPr lang="en-US" dirty="0"/>
              <a:t>Manages and redistributes literature stocks accumulated from other groups that in the meantime closed.</a:t>
            </a:r>
          </a:p>
          <a:p>
            <a:pPr>
              <a:buClr>
                <a:schemeClr val="dk1"/>
              </a:buClr>
              <a:buSzPts val="1100"/>
            </a:pPr>
            <a:endParaRPr lang="en-US" dirty="0"/>
          </a:p>
          <a:p>
            <a:pPr>
              <a:buClr>
                <a:schemeClr val="dk1"/>
              </a:buClr>
              <a:buSzPts val="1100"/>
            </a:pPr>
            <a:r>
              <a:rPr lang="en-US" dirty="0"/>
              <a:t>…and this is all very gratifying, from my </a:t>
            </a:r>
            <a:r>
              <a:rPr lang="en-US" dirty="0" smtClean="0"/>
              <a:t>experience </a:t>
            </a:r>
            <a:r>
              <a:rPr lang="en-US" dirty="0"/>
              <a:t>in PR &amp; </a:t>
            </a:r>
            <a:r>
              <a:rPr lang="en-US" dirty="0" smtClean="0"/>
              <a:t>H&amp;I</a:t>
            </a:r>
            <a:r>
              <a:rPr lang="en-US" dirty="0"/>
              <a:t>…, it is gratifying when new members arrive, and after a while we watch them involved in service activities.., helping, participating in the development of the fellowship…it is very gratifying and overwhelming… </a:t>
            </a:r>
          </a:p>
          <a:p>
            <a:pPr>
              <a:buClr>
                <a:schemeClr val="dk1"/>
              </a:buClr>
              <a:buSzPts val="1100"/>
            </a:pPr>
            <a:endParaRPr lang="en-US" dirty="0"/>
          </a:p>
          <a:p>
            <a:pPr>
              <a:buClr>
                <a:schemeClr val="dk1"/>
              </a:buClr>
              <a:buSzPts val="1100"/>
            </a:pPr>
            <a:r>
              <a:rPr lang="en-US" dirty="0"/>
              <a:t>So…wrapping it all up, Unity in Service aim is to create connections with groups, or members in the most remote areas, provide the necessary means… the necessary support for them to develop locally and get to be self sufficient to be able to carry the message of recovery.</a:t>
            </a:r>
            <a:endParaRPr dirty="0"/>
          </a:p>
        </p:txBody>
      </p:sp>
    </p:spTree>
    <p:extLst>
      <p:ext uri="{BB962C8B-B14F-4D97-AF65-F5344CB8AC3E}">
        <p14:creationId xmlns:p14="http://schemas.microsoft.com/office/powerpoint/2010/main" val="441977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n-US" noProof="0" dirty="0"/>
              <a:t>our region is also the result of Fellowship development activities;</a:t>
            </a:r>
          </a:p>
          <a:p>
            <a:pPr>
              <a:buClr>
                <a:schemeClr val="dk1"/>
              </a:buClr>
              <a:buSzPts val="1100"/>
            </a:pPr>
            <a:endParaRPr lang="en-US" noProof="0" dirty="0"/>
          </a:p>
          <a:p>
            <a:pPr>
              <a:buClr>
                <a:schemeClr val="dk1"/>
              </a:buClr>
              <a:buSzPts val="1100"/>
            </a:pPr>
            <a:r>
              <a:rPr lang="en-US" noProof="0" dirty="0"/>
              <a:t>Which in our case, are a combination of a series of activities from various service bodies and the  willingness of our members…, our volunteers…, as well as all of us in the fellowship in some way…That is why it is very important to do service, to get involved in the fellowship and to give freely what we freely have been given…,That's why sponsorship has been an important factor, and of course, communication between all service bodies…as we saw in the </a:t>
            </a:r>
            <a:r>
              <a:rPr lang="en-US" noProof="0" dirty="0" smtClean="0"/>
              <a:t>Alpha Project </a:t>
            </a:r>
            <a:r>
              <a:rPr lang="en-US" noProof="0" dirty="0"/>
              <a:t>case</a:t>
            </a:r>
            <a:r>
              <a:rPr lang="en-US" noProof="0" dirty="0" smtClean="0"/>
              <a:t>…(next </a:t>
            </a:r>
            <a:r>
              <a:rPr lang="en-US" noProof="0" dirty="0"/>
              <a:t>slide)</a:t>
            </a:r>
            <a:endParaRPr lang="pt-PT" noProof="0" dirty="0"/>
          </a:p>
        </p:txBody>
      </p:sp>
    </p:spTree>
    <p:extLst>
      <p:ext uri="{BB962C8B-B14F-4D97-AF65-F5344CB8AC3E}">
        <p14:creationId xmlns:p14="http://schemas.microsoft.com/office/powerpoint/2010/main" val="3272160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2A6C2E-525C-7D97-A3F6-DF510DE7C3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715431-A871-1D2E-513A-C5EC4E70EF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8D8A56-D8D9-5B55-E560-24F481AC4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8008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6C8B-7529-4E12-7DAD-1FC5C6050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AECE6-3CE9-22B0-3DF2-391C0A949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CCDC9-894D-8AE6-B235-F556FC83B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59903-B2C9-A7E3-3992-243018BDCE77}"/>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6" name="Footer Placeholder 5">
            <a:extLst>
              <a:ext uri="{FF2B5EF4-FFF2-40B4-BE49-F238E27FC236}">
                <a16:creationId xmlns:a16="http://schemas.microsoft.com/office/drawing/2014/main" id="{6286FBEF-388A-34DC-9003-AEABF731BE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6C9794-53E8-2F5B-32FE-53D33D7E593E}"/>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319791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3C69-3006-9655-2DF2-2F1427FD08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AF0544-B88F-E2E2-4676-59E4B02C7F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EDC59-679C-6C50-B336-AE8BDD32DE6B}"/>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5" name="Footer Placeholder 4">
            <a:extLst>
              <a:ext uri="{FF2B5EF4-FFF2-40B4-BE49-F238E27FC236}">
                <a16:creationId xmlns:a16="http://schemas.microsoft.com/office/drawing/2014/main" id="{34C3D1AF-4FEA-E0FE-E173-46A478D384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EDFAE9-29CF-5323-0377-28B517137D1C}"/>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378578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0E3A32-541E-5143-6D73-B65D909055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E0B42-55B0-B3B2-3B6E-CF80F90E2A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4AF57-D0BC-54E0-5FB5-2713B49BD468}"/>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5" name="Footer Placeholder 4">
            <a:extLst>
              <a:ext uri="{FF2B5EF4-FFF2-40B4-BE49-F238E27FC236}">
                <a16:creationId xmlns:a16="http://schemas.microsoft.com/office/drawing/2014/main" id="{D197A842-FEBB-17E5-C60C-558C31825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253495-4156-B67F-098F-5FDC8335F23E}"/>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4061686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4DE230-7421-4C0E-8DD0-74A5C9DB000E}"/>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3A2D299C-DDE1-4673-B7D3-E3384226F1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0CA65279-DD68-417A-A0D0-BFC8BD4972E7}"/>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5" name="Marcador de Posição do Rodapé 4">
            <a:extLst>
              <a:ext uri="{FF2B5EF4-FFF2-40B4-BE49-F238E27FC236}">
                <a16:creationId xmlns:a16="http://schemas.microsoft.com/office/drawing/2014/main" id="{0ABA9595-1C87-424B-B08A-8E4714BCA2C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806C46B-A242-47A0-BF43-A8526FF9B0B0}"/>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112018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D5BF08-D32A-4052-ABBF-8D335E658C16}"/>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8CE02CB3-D39A-45E0-B0D8-52EA6BFDC5A2}"/>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8C1194F-4698-4941-8523-291D9872D109}"/>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5" name="Marcador de Posição do Rodapé 4">
            <a:extLst>
              <a:ext uri="{FF2B5EF4-FFF2-40B4-BE49-F238E27FC236}">
                <a16:creationId xmlns:a16="http://schemas.microsoft.com/office/drawing/2014/main" id="{B94A80CF-3568-4103-9AA7-492381E1CDCD}"/>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42CA119-710E-49F0-AD0A-A27A57AD59A7}"/>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2639126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8777FE-089D-4B97-B2C2-4DB6FA017B1B}"/>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36208EA6-4359-47CA-89CE-C95CFCBF2E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0EA6BEC1-1C62-4A3D-8DE4-AC3653631EEE}"/>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5" name="Marcador de Posição do Rodapé 4">
            <a:extLst>
              <a:ext uri="{FF2B5EF4-FFF2-40B4-BE49-F238E27FC236}">
                <a16:creationId xmlns:a16="http://schemas.microsoft.com/office/drawing/2014/main" id="{5DC0D7AC-11CF-4E4E-B763-6C6E67BF1C7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A80EF5C-DAA9-46C0-9038-CEAC2CCD2ABE}"/>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276555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5A6356-6F29-4396-90FF-493B2FF2F503}"/>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7A92B66-15DF-4198-9F18-9A913463E024}"/>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C3FCF077-6176-4557-A25C-E6A32855CB63}"/>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DA16D17B-DA80-41E4-B535-1C0DC30D6F45}"/>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6" name="Marcador de Posição do Rodapé 5">
            <a:extLst>
              <a:ext uri="{FF2B5EF4-FFF2-40B4-BE49-F238E27FC236}">
                <a16:creationId xmlns:a16="http://schemas.microsoft.com/office/drawing/2014/main" id="{5BCFC8CA-3C5D-4E2E-92D8-18D944960187}"/>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D84186AE-D3BB-440F-A229-70CDA457A309}"/>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1779654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C3296-041F-4736-9896-043097D1C5A5}"/>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5017A6D0-4141-4F47-9AD1-6FFC3ECCD1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47C0F451-4C25-44E5-8D08-1FF9E8703066}"/>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BF7C0D62-D565-40AB-9813-FA1FA7EE2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B1C567B5-1544-45A5-8439-09BB7A6FDFF9}"/>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7037EF3E-7335-442C-8959-F485C9FD64B7}"/>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8" name="Marcador de Posição do Rodapé 7">
            <a:extLst>
              <a:ext uri="{FF2B5EF4-FFF2-40B4-BE49-F238E27FC236}">
                <a16:creationId xmlns:a16="http://schemas.microsoft.com/office/drawing/2014/main" id="{5724D5DC-919B-41D6-998C-927A3CF18542}"/>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78DBC43C-D069-4A77-A6E6-C138F184620F}"/>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3242008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5B77F5-45CC-4E95-AB75-3B71B5C4FADE}"/>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006F2D43-EF01-426A-B851-CCB06BF44A25}"/>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4" name="Marcador de Posição do Rodapé 3">
            <a:extLst>
              <a:ext uri="{FF2B5EF4-FFF2-40B4-BE49-F238E27FC236}">
                <a16:creationId xmlns:a16="http://schemas.microsoft.com/office/drawing/2014/main" id="{91685137-D69B-405C-AF47-C125DE6B3718}"/>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C0374DF8-87CC-45D0-B703-E835458C726B}"/>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2908601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E08304C9-163C-4F77-ACD3-D71F22D3DEF6}"/>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3" name="Marcador de Posição do Rodapé 2">
            <a:extLst>
              <a:ext uri="{FF2B5EF4-FFF2-40B4-BE49-F238E27FC236}">
                <a16:creationId xmlns:a16="http://schemas.microsoft.com/office/drawing/2014/main" id="{28122491-0EED-44B3-9FB3-AF3EF7EF9502}"/>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D5E1DA48-7114-4C5E-BCA6-DE60DB9A35FD}"/>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4045932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2A6C2E-525C-7D97-A3F6-DF510DE7C307}"/>
              </a:ext>
            </a:extLst>
          </p:cNvPr>
          <p:cNvPicPr>
            <a:picLocks noChangeAspect="1"/>
          </p:cNvPicPr>
          <p:nvPr userDrawn="1"/>
        </p:nvPicPr>
        <p:blipFill rotWithShape="1">
          <a:blip r:embed="rId2"/>
          <a:srcRect l="36239" b="36301"/>
          <a:stretch/>
        </p:blipFill>
        <p:spPr>
          <a:xfrm>
            <a:off x="0" y="1"/>
            <a:ext cx="12180157" cy="6858000"/>
          </a:xfrm>
          <a:prstGeom prst="rect">
            <a:avLst/>
          </a:prstGeom>
        </p:spPr>
      </p:pic>
      <p:sp>
        <p:nvSpPr>
          <p:cNvPr id="2" name="Title 1">
            <a:extLst>
              <a:ext uri="{FF2B5EF4-FFF2-40B4-BE49-F238E27FC236}">
                <a16:creationId xmlns:a16="http://schemas.microsoft.com/office/drawing/2014/main" id="{D4715431-A871-1D2E-513A-C5EC4E70EF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8D8A56-D8D9-5B55-E560-24F481AC4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9006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6C4BE8-C342-4AD8-A857-5C83CEC95D01}"/>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26E16E5-4B84-473A-9E8B-89BB19640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C1C333A8-1019-4989-86EA-483C04885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67A4BE3A-C774-4ADE-8C2E-F077F3B4CDF6}"/>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6" name="Marcador de Posição do Rodapé 5">
            <a:extLst>
              <a:ext uri="{FF2B5EF4-FFF2-40B4-BE49-F238E27FC236}">
                <a16:creationId xmlns:a16="http://schemas.microsoft.com/office/drawing/2014/main" id="{E1B73D34-146D-47EA-BEBC-2C9FF8634F36}"/>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6BFFBAD4-3080-4FC2-A756-3AB7A31EE6AE}"/>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576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CAE3B3-2FDB-4A3C-A77D-F9DD953F4A4F}"/>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7E071862-7A2B-441E-AD39-AF20D3A81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300F15D9-4CCB-45A8-9811-C84216ECC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3324EBB4-48FB-4A68-BF71-C8C324AB4880}"/>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6" name="Marcador de Posição do Rodapé 5">
            <a:extLst>
              <a:ext uri="{FF2B5EF4-FFF2-40B4-BE49-F238E27FC236}">
                <a16:creationId xmlns:a16="http://schemas.microsoft.com/office/drawing/2014/main" id="{23CE5030-CA59-446F-92DA-BCE00E1EC0A2}"/>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92B733AD-186B-4648-A49C-0217B777E78E}"/>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4189298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0E1A82-C6DB-43B8-8436-CAD49F442030}"/>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B1F9E8E3-124E-4C43-B434-419E252369CE}"/>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FFFE8E7-09B5-468F-91B1-674AD98063BD}"/>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5" name="Marcador de Posição do Rodapé 4">
            <a:extLst>
              <a:ext uri="{FF2B5EF4-FFF2-40B4-BE49-F238E27FC236}">
                <a16:creationId xmlns:a16="http://schemas.microsoft.com/office/drawing/2014/main" id="{71BD6217-7BB1-4F02-A5D2-49EDE7821B2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0B576BA-C0F4-4C41-943E-094219039D79}"/>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485991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D103438-AC69-4B77-9B08-A9042B25943A}"/>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34D8361B-6885-41C5-A0DB-5C4F7616545D}"/>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862DC0E-B513-4171-8510-5398E45C9C5B}"/>
              </a:ext>
            </a:extLst>
          </p:cNvPr>
          <p:cNvSpPr>
            <a:spLocks noGrp="1"/>
          </p:cNvSpPr>
          <p:nvPr>
            <p:ph type="dt" sz="half" idx="10"/>
          </p:nvPr>
        </p:nvSpPr>
        <p:spPr/>
        <p:txBody>
          <a:bodyPr/>
          <a:lstStyle/>
          <a:p>
            <a:fld id="{51E28D1E-4A90-422F-AB95-535337079904}" type="datetimeFigureOut">
              <a:rPr lang="pt-PT" smtClean="0"/>
              <a:t>26/08/2022</a:t>
            </a:fld>
            <a:endParaRPr lang="pt-PT"/>
          </a:p>
        </p:txBody>
      </p:sp>
      <p:sp>
        <p:nvSpPr>
          <p:cNvPr id="5" name="Marcador de Posição do Rodapé 4">
            <a:extLst>
              <a:ext uri="{FF2B5EF4-FFF2-40B4-BE49-F238E27FC236}">
                <a16:creationId xmlns:a16="http://schemas.microsoft.com/office/drawing/2014/main" id="{C5D04780-39A9-4766-91D5-3ECE7C311A2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9CFEDBF3-2CA6-454B-83B2-F57E760878F9}"/>
              </a:ext>
            </a:extLst>
          </p:cNvPr>
          <p:cNvSpPr>
            <a:spLocks noGrp="1"/>
          </p:cNvSpPr>
          <p:nvPr>
            <p:ph type="sldNum" sz="quarter" idx="12"/>
          </p:nvPr>
        </p:nvSpPr>
        <p:spPr/>
        <p:txBody>
          <a:bodyPr/>
          <a:lstStyle/>
          <a:p>
            <a:fld id="{37D8EBFF-CFF8-4BF4-AD0E-AF1E5A135E0B}" type="slidenum">
              <a:rPr lang="pt-PT" smtClean="0"/>
              <a:t>‹#›</a:t>
            </a:fld>
            <a:endParaRPr lang="pt-PT"/>
          </a:p>
        </p:txBody>
      </p:sp>
    </p:spTree>
    <p:extLst>
      <p:ext uri="{BB962C8B-B14F-4D97-AF65-F5344CB8AC3E}">
        <p14:creationId xmlns:p14="http://schemas.microsoft.com/office/powerpoint/2010/main" val="556128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105B3-0E3D-403A-8285-3B6CE5AEEAD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DCE4ED5-FA43-402C-941A-2C0085C86D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F3A93F8-BFD1-4D0B-8D09-BBAFEF1E6151}"/>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5" name="Espaço Reservado para Rodapé 4">
            <a:extLst>
              <a:ext uri="{FF2B5EF4-FFF2-40B4-BE49-F238E27FC236}">
                <a16:creationId xmlns:a16="http://schemas.microsoft.com/office/drawing/2014/main" id="{9C871AFB-5748-4C7D-BC5E-889CA6CB603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666B031-7028-48D2-9DB1-CBF94A6E4507}"/>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1129635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5A284-3F57-4E7B-8319-516B65FD6BF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6EDA2A-89B5-4AD1-959E-595792CCDD3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6F7905D-2F97-4DFF-B375-573030874A3B}"/>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5" name="Espaço Reservado para Rodapé 4">
            <a:extLst>
              <a:ext uri="{FF2B5EF4-FFF2-40B4-BE49-F238E27FC236}">
                <a16:creationId xmlns:a16="http://schemas.microsoft.com/office/drawing/2014/main" id="{191FE258-C5E2-4E09-8D1A-1B24AB0103C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152503-3FDB-495F-BA96-2809258C2A4B}"/>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2264651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47AB75-AAFA-4B99-AC41-F3ECC68E9B5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718C6F5-3950-4302-8801-ED583938D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3C421C1-CA68-4782-A85F-C7DE94CA36BA}"/>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5" name="Espaço Reservado para Rodapé 4">
            <a:extLst>
              <a:ext uri="{FF2B5EF4-FFF2-40B4-BE49-F238E27FC236}">
                <a16:creationId xmlns:a16="http://schemas.microsoft.com/office/drawing/2014/main" id="{7EADE59D-D8E4-4DE8-87FE-E4935E18D7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1B13D7-A757-4633-B774-3C5D3F9460E5}"/>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129610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D28ED-90FD-4622-940F-8AB21EF243E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E2BFFBC-B8BD-48B8-9ABA-5FE7586960C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05606B1-D0B0-48F0-976E-EEA80FD6E71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D63B834-AF64-43E4-8D6A-A07985CE0D0F}"/>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6" name="Espaço Reservado para Rodapé 5">
            <a:extLst>
              <a:ext uri="{FF2B5EF4-FFF2-40B4-BE49-F238E27FC236}">
                <a16:creationId xmlns:a16="http://schemas.microsoft.com/office/drawing/2014/main" id="{C7BFB343-C68D-4A92-BAFE-1C1106B68EF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CA4687D-C4E2-4E99-B28B-93AC635E9B61}"/>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2602044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A342-E2C2-4C2A-85B3-81F4EA3D3FA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9A5E846-583F-498E-8066-EAD80B78E8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A41DF78-8E12-4746-8B3B-4C82937B2A4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D237E4D-092F-40F7-905A-396CFF9F1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4A15E60B-FCDD-4999-8481-D50E6764A6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889946A-5BF9-44D2-92C9-E5E1DA8D04F4}"/>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8" name="Espaço Reservado para Rodapé 7">
            <a:extLst>
              <a:ext uri="{FF2B5EF4-FFF2-40B4-BE49-F238E27FC236}">
                <a16:creationId xmlns:a16="http://schemas.microsoft.com/office/drawing/2014/main" id="{648884C2-1E77-4DAB-9E88-2D779B69532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F934A168-AFCF-48CB-B744-4BAF5CB0D92F}"/>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1272202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0E147B-971E-4907-A2E9-78973CCB5FE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2C94D76-7A71-4AEF-B468-670C6C24D3B7}"/>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4" name="Espaço Reservado para Rodapé 3">
            <a:extLst>
              <a:ext uri="{FF2B5EF4-FFF2-40B4-BE49-F238E27FC236}">
                <a16:creationId xmlns:a16="http://schemas.microsoft.com/office/drawing/2014/main" id="{A6EEBDD6-4FFA-43C4-A244-581E7C2535C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73DBF6A-349C-4696-B216-36B0926139E0}"/>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150897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65CB-FFE0-47FE-960C-8722AF9BB2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50EE1-5C33-5122-7C96-4CDE72D69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EDBFD-E967-B38D-769B-DBBE123725B1}"/>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5" name="Footer Placeholder 4">
            <a:extLst>
              <a:ext uri="{FF2B5EF4-FFF2-40B4-BE49-F238E27FC236}">
                <a16:creationId xmlns:a16="http://schemas.microsoft.com/office/drawing/2014/main" id="{56C4BCB4-020F-6783-23F6-A787403104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263478-ECD9-D66D-71E5-AF02AEA65DC6}"/>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71448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4DD36D6-F361-41C7-AE16-1425FF283C51}"/>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3" name="Espaço Reservado para Rodapé 2">
            <a:extLst>
              <a:ext uri="{FF2B5EF4-FFF2-40B4-BE49-F238E27FC236}">
                <a16:creationId xmlns:a16="http://schemas.microsoft.com/office/drawing/2014/main" id="{6A91882E-E697-4478-A828-19CF46BEEC9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0AA4000-95BF-4F4D-A1B3-37792786F531}"/>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2562733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19394-6CF8-4EAD-A45D-91AF33A3DAB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AC184AD-A2F6-4664-B32E-E9ED11791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94610A2-AF29-485A-8CA5-E09489C9C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46FF61B-20BE-4996-8A6B-80B2CBE318D0}"/>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6" name="Espaço Reservado para Rodapé 5">
            <a:extLst>
              <a:ext uri="{FF2B5EF4-FFF2-40B4-BE49-F238E27FC236}">
                <a16:creationId xmlns:a16="http://schemas.microsoft.com/office/drawing/2014/main" id="{643B54A0-E60C-47B5-866F-C645BDFB6F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AEA845-848F-4DA3-AF94-7F39A445B5EE}"/>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53995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54598-6E97-4A4E-A6FD-D53B2917657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904F3F2-A8ED-447D-BA4D-D83014090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57D3081-8C00-4358-A5B1-CC4B1622F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25536CD-9904-4827-8AAA-FCBD1629B16A}"/>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6" name="Espaço Reservado para Rodapé 5">
            <a:extLst>
              <a:ext uri="{FF2B5EF4-FFF2-40B4-BE49-F238E27FC236}">
                <a16:creationId xmlns:a16="http://schemas.microsoft.com/office/drawing/2014/main" id="{E72A06EE-28F5-4E57-BB8E-8866E2FC687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65E4A5E-DDDA-4041-9917-28777E83CDB3}"/>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4273202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85E569-B432-4851-9A4D-0B4A994E54A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56B48B6-E817-4A66-A559-7104584DE6C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582C6F3-9B7C-4354-AF34-DD3B740C9B02}"/>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5" name="Espaço Reservado para Rodapé 4">
            <a:extLst>
              <a:ext uri="{FF2B5EF4-FFF2-40B4-BE49-F238E27FC236}">
                <a16:creationId xmlns:a16="http://schemas.microsoft.com/office/drawing/2014/main" id="{597E7342-30BD-432B-A8E3-D8B90C9FBC9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58DCD2D-4206-4924-8F08-E2318D5D2906}"/>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2791356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432C724-46F0-4001-B60E-E02183494C9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FAA2CD6-1E58-4B3C-B4A1-9B0BDAE37CB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9834BBC-5D11-4DE5-8889-52A0E28C6274}"/>
              </a:ext>
            </a:extLst>
          </p:cNvPr>
          <p:cNvSpPr>
            <a:spLocks noGrp="1"/>
          </p:cNvSpPr>
          <p:nvPr>
            <p:ph type="dt" sz="half" idx="10"/>
          </p:nvPr>
        </p:nvSpPr>
        <p:spPr/>
        <p:txBody>
          <a:bodyPr/>
          <a:lstStyle/>
          <a:p>
            <a:fld id="{012359FE-DE2A-4C1A-B4A3-4752B619B91F}" type="datetimeFigureOut">
              <a:rPr lang="pt-BR" smtClean="0"/>
              <a:t>26/08/2022</a:t>
            </a:fld>
            <a:endParaRPr lang="pt-BR"/>
          </a:p>
        </p:txBody>
      </p:sp>
      <p:sp>
        <p:nvSpPr>
          <p:cNvPr id="5" name="Espaço Reservado para Rodapé 4">
            <a:extLst>
              <a:ext uri="{FF2B5EF4-FFF2-40B4-BE49-F238E27FC236}">
                <a16:creationId xmlns:a16="http://schemas.microsoft.com/office/drawing/2014/main" id="{D8572B5A-4DA3-48BB-A2AF-6AEC4B8747A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81F93F-F470-4472-9A4D-544A3E377ED0}"/>
              </a:ext>
            </a:extLst>
          </p:cNvPr>
          <p:cNvSpPr>
            <a:spLocks noGrp="1"/>
          </p:cNvSpPr>
          <p:nvPr>
            <p:ph type="sldNum" sz="quarter" idx="12"/>
          </p:nvPr>
        </p:nvSpPr>
        <p:spPr/>
        <p:txBody>
          <a:bodyPr/>
          <a:lstStyle/>
          <a:p>
            <a:fld id="{ACA1C1BE-4B19-4DD4-B8BB-5406C5C310CF}" type="slidenum">
              <a:rPr lang="pt-BR" smtClean="0"/>
              <a:t>‹#›</a:t>
            </a:fld>
            <a:endParaRPr lang="pt-BR"/>
          </a:p>
        </p:txBody>
      </p:sp>
    </p:spTree>
    <p:extLst>
      <p:ext uri="{BB962C8B-B14F-4D97-AF65-F5344CB8AC3E}">
        <p14:creationId xmlns:p14="http://schemas.microsoft.com/office/powerpoint/2010/main" val="194606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B95E-436B-CD5E-D485-0777C06273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2F3E92-73DD-F7F4-2ED3-D27D785D9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066389-4596-E786-E58C-C6AB447247B2}"/>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5" name="Footer Placeholder 4">
            <a:extLst>
              <a:ext uri="{FF2B5EF4-FFF2-40B4-BE49-F238E27FC236}">
                <a16:creationId xmlns:a16="http://schemas.microsoft.com/office/drawing/2014/main" id="{11970A57-BA0F-187C-592D-6E899065A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B0FD02-7A51-7C7F-DF1E-70D1B41DE8DE}"/>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103633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7968-9A2F-4F5F-5BA8-727079835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2D0A2-958A-A8ED-3979-492EE6BD4E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7FB7D7-C29A-8BC5-D0CA-4D3262D000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CE1AF2-BED0-A09B-D5F4-30E8D2590298}"/>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6" name="Footer Placeholder 5">
            <a:extLst>
              <a:ext uri="{FF2B5EF4-FFF2-40B4-BE49-F238E27FC236}">
                <a16:creationId xmlns:a16="http://schemas.microsoft.com/office/drawing/2014/main" id="{16597A4E-0ACB-9213-57F0-EAD5674510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6B9F5F-74BA-1CFB-8431-52291409D572}"/>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4347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9C8C-909F-9297-14D1-909EB6D1D7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CD5B62-1676-13F0-DF58-1A112FDCA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CE7B76-BACE-3CC8-46D8-4AC60F81D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17E21-A95E-8E82-5A4A-D46AD3CBA3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115B90-F17A-7EE6-AFEA-D13E9034BB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9133E-688E-10BF-92B5-5C751FE16B3C}"/>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8" name="Footer Placeholder 7">
            <a:extLst>
              <a:ext uri="{FF2B5EF4-FFF2-40B4-BE49-F238E27FC236}">
                <a16:creationId xmlns:a16="http://schemas.microsoft.com/office/drawing/2014/main" id="{86F47C98-8A70-A2ED-8A9A-3CFEE9E95F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F978DC-A41A-0165-E33D-A4B75263BDD8}"/>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99868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EA42-2830-3354-2E62-8EF73F784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B586E-196E-E91F-7F7D-D1F1252D66D9}"/>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4" name="Footer Placeholder 3">
            <a:extLst>
              <a:ext uri="{FF2B5EF4-FFF2-40B4-BE49-F238E27FC236}">
                <a16:creationId xmlns:a16="http://schemas.microsoft.com/office/drawing/2014/main" id="{0C17ABC9-F7A6-2AC2-3A31-B3E1B82F2C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4CB6D-4169-2346-CEFB-57A3A4D1F8BF}"/>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70309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05503-AE26-359D-2CD7-1278FDEF3698}"/>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3" name="Footer Placeholder 2">
            <a:extLst>
              <a:ext uri="{FF2B5EF4-FFF2-40B4-BE49-F238E27FC236}">
                <a16:creationId xmlns:a16="http://schemas.microsoft.com/office/drawing/2014/main" id="{2E7B2D6A-39E3-01CD-5767-033BC671D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A19855-A41F-7ECD-55CB-E2B082E20C69}"/>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408541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4873-387A-EF00-3D48-9982E697F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C7ABE-1691-5CA3-075C-096A32E50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72316-F47B-6E53-912E-6B7848D1D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DBFCF-EA58-28FF-34C9-6582CD498EB4}"/>
              </a:ext>
            </a:extLst>
          </p:cNvPr>
          <p:cNvSpPr>
            <a:spLocks noGrp="1"/>
          </p:cNvSpPr>
          <p:nvPr>
            <p:ph type="dt" sz="half" idx="10"/>
          </p:nvPr>
        </p:nvSpPr>
        <p:spPr>
          <a:xfrm>
            <a:off x="838200" y="6356350"/>
            <a:ext cx="2743200" cy="365125"/>
          </a:xfrm>
          <a:prstGeom prst="rect">
            <a:avLst/>
          </a:prstGeom>
        </p:spPr>
        <p:txBody>
          <a:bodyPr/>
          <a:lstStyle/>
          <a:p>
            <a:fld id="{42A5895E-4873-3849-BFF2-D22FCF73E189}" type="datetimeFigureOut">
              <a:rPr lang="en-US" smtClean="0"/>
              <a:t>8/26/2022</a:t>
            </a:fld>
            <a:endParaRPr lang="en-US"/>
          </a:p>
        </p:txBody>
      </p:sp>
      <p:sp>
        <p:nvSpPr>
          <p:cNvPr id="6" name="Footer Placeholder 5">
            <a:extLst>
              <a:ext uri="{FF2B5EF4-FFF2-40B4-BE49-F238E27FC236}">
                <a16:creationId xmlns:a16="http://schemas.microsoft.com/office/drawing/2014/main" id="{D931878F-9AFA-4ACC-9974-284CB1C3D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267324-E801-0E36-9CFD-969F3DC6DCF5}"/>
              </a:ext>
            </a:extLst>
          </p:cNvPr>
          <p:cNvSpPr>
            <a:spLocks noGrp="1"/>
          </p:cNvSpPr>
          <p:nvPr>
            <p:ph type="sldNum" sz="quarter" idx="12"/>
          </p:nvPr>
        </p:nvSpPr>
        <p:spPr>
          <a:xfrm>
            <a:off x="8610600" y="6356350"/>
            <a:ext cx="2743200" cy="365125"/>
          </a:xfrm>
          <a:prstGeom prst="rect">
            <a:avLst/>
          </a:prstGeom>
        </p:spPr>
        <p:txBody>
          <a:bodyPr/>
          <a:lstStyle/>
          <a:p>
            <a:fld id="{B46E5982-2003-E24A-96AA-3CD569336EA5}" type="slidenum">
              <a:rPr lang="en-US" smtClean="0"/>
              <a:t>‹#›</a:t>
            </a:fld>
            <a:endParaRPr lang="en-US"/>
          </a:p>
        </p:txBody>
      </p:sp>
    </p:spTree>
    <p:extLst>
      <p:ext uri="{BB962C8B-B14F-4D97-AF65-F5344CB8AC3E}">
        <p14:creationId xmlns:p14="http://schemas.microsoft.com/office/powerpoint/2010/main" val="2517195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D7C41-C147-A3AE-4CF5-E6875B7F83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C81CEC-94BC-1DC0-3F95-8A80CF6C0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041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
            <a:lum/>
          </a:blip>
          <a:srcRect/>
          <a:stretch>
            <a:fillRect t="-39000" b="-39000"/>
          </a:stretch>
        </a:blip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EE94BB0-D91B-4A95-B5A2-6CF59E98F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6B5E90D1-236F-4CA5-886F-3B84EA31C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9CCF10E-AE12-4982-9DA0-DBE340184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28D1E-4A90-422F-AB95-535337079904}" type="datetimeFigureOut">
              <a:rPr lang="pt-PT" smtClean="0"/>
              <a:t>26/08/2022</a:t>
            </a:fld>
            <a:endParaRPr lang="pt-PT"/>
          </a:p>
        </p:txBody>
      </p:sp>
      <p:sp>
        <p:nvSpPr>
          <p:cNvPr id="5" name="Marcador de Posição do Rodapé 4">
            <a:extLst>
              <a:ext uri="{FF2B5EF4-FFF2-40B4-BE49-F238E27FC236}">
                <a16:creationId xmlns:a16="http://schemas.microsoft.com/office/drawing/2014/main" id="{73B304C3-68F0-4CD8-97F6-E1F7CB814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77A72212-02DE-43F8-98A5-895861B4E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8EBFF-CFF8-4BF4-AD0E-AF1E5A135E0B}" type="slidenum">
              <a:rPr lang="pt-PT" smtClean="0"/>
              <a:t>‹#›</a:t>
            </a:fld>
            <a:endParaRPr lang="pt-PT"/>
          </a:p>
        </p:txBody>
      </p:sp>
    </p:spTree>
    <p:extLst>
      <p:ext uri="{BB962C8B-B14F-4D97-AF65-F5344CB8AC3E}">
        <p14:creationId xmlns:p14="http://schemas.microsoft.com/office/powerpoint/2010/main" val="25472305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61C30DE-2FA4-4B2D-A497-9CA6D2561E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AC9B9D7-3510-4B72-8F44-AA3445D9C6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7BF77AA-9FBC-4D58-AB9B-87557BB3CD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359FE-DE2A-4C1A-B4A3-4752B619B91F}" type="datetimeFigureOut">
              <a:rPr lang="pt-BR" smtClean="0"/>
              <a:t>26/08/2022</a:t>
            </a:fld>
            <a:endParaRPr lang="pt-BR"/>
          </a:p>
        </p:txBody>
      </p:sp>
      <p:sp>
        <p:nvSpPr>
          <p:cNvPr id="5" name="Espaço Reservado para Rodapé 4">
            <a:extLst>
              <a:ext uri="{FF2B5EF4-FFF2-40B4-BE49-F238E27FC236}">
                <a16:creationId xmlns:a16="http://schemas.microsoft.com/office/drawing/2014/main" id="{E9A683B2-62CB-41A1-83BB-0F69267D2C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887C941-71B8-4619-9D7F-D98242FD55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1C1BE-4B19-4DD4-B8BB-5406C5C310CF}" type="slidenum">
              <a:rPr lang="pt-BR" smtClean="0"/>
              <a:t>‹#›</a:t>
            </a:fld>
            <a:endParaRPr lang="pt-BR"/>
          </a:p>
        </p:txBody>
      </p:sp>
    </p:spTree>
    <p:extLst>
      <p:ext uri="{BB962C8B-B14F-4D97-AF65-F5344CB8AC3E}">
        <p14:creationId xmlns:p14="http://schemas.microsoft.com/office/powerpoint/2010/main" val="4876888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hyperlink" Target="https://na-pt.org/"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na-pt.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na-pt.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na-pt.org/"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na-pt.org/"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mailto:relacoespublicas.na@gmail.com"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na-pt.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na-pt.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na-pt.org/"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a-pt.org/"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s://na-pt.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 Id="rId5" Type="http://schemas.openxmlformats.org/officeDocument/2006/relationships/image" Target="../media/image22.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29.jpeg"/><Relationship Id="rId5" Type="http://schemas.openxmlformats.org/officeDocument/2006/relationships/image" Target="../media/image24.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9F1D-408A-C207-8812-331672A57A27}"/>
              </a:ext>
            </a:extLst>
          </p:cNvPr>
          <p:cNvSpPr>
            <a:spLocks noGrp="1"/>
          </p:cNvSpPr>
          <p:nvPr>
            <p:ph type="ctrTitle"/>
          </p:nvPr>
        </p:nvSpPr>
        <p:spPr>
          <a:xfrm>
            <a:off x="4535424" y="249810"/>
            <a:ext cx="7099964" cy="2387600"/>
          </a:xfrm>
        </p:spPr>
        <p:txBody>
          <a:bodyPr anchor="t" anchorCtr="0">
            <a:noAutofit/>
          </a:bodyPr>
          <a:lstStyle/>
          <a:p>
            <a:r>
              <a:rPr lang="en-US" sz="8000" b="1" dirty="0">
                <a:solidFill>
                  <a:srgbClr val="CFDD29"/>
                </a:solidFill>
                <a:latin typeface="+mn-lt"/>
              </a:rPr>
              <a:t>New Ideas for </a:t>
            </a:r>
            <a:br>
              <a:rPr lang="en-US" sz="8000" b="1" dirty="0">
                <a:solidFill>
                  <a:srgbClr val="CFDD29"/>
                </a:solidFill>
                <a:latin typeface="+mn-lt"/>
              </a:rPr>
            </a:br>
            <a:r>
              <a:rPr lang="en-US" sz="8000" b="1" dirty="0">
                <a:solidFill>
                  <a:srgbClr val="CFDD29"/>
                </a:solidFill>
                <a:latin typeface="+mn-lt"/>
              </a:rPr>
              <a:t>Fellowship </a:t>
            </a:r>
            <a:br>
              <a:rPr lang="en-US" sz="8000" b="1" dirty="0">
                <a:solidFill>
                  <a:srgbClr val="CFDD29"/>
                </a:solidFill>
                <a:latin typeface="+mn-lt"/>
              </a:rPr>
            </a:br>
            <a:r>
              <a:rPr lang="en-US" sz="8000" b="1" dirty="0">
                <a:solidFill>
                  <a:srgbClr val="CFDD29"/>
                </a:solidFill>
                <a:latin typeface="+mn-lt"/>
              </a:rPr>
              <a:t>Development </a:t>
            </a:r>
            <a:endParaRPr lang="en-US" sz="8000" dirty="0">
              <a:solidFill>
                <a:srgbClr val="CFDD29"/>
              </a:solidFill>
              <a:latin typeface="+mn-lt"/>
            </a:endParaRPr>
          </a:p>
        </p:txBody>
      </p:sp>
      <p:sp>
        <p:nvSpPr>
          <p:cNvPr id="3" name="Subtitle 2">
            <a:extLst>
              <a:ext uri="{FF2B5EF4-FFF2-40B4-BE49-F238E27FC236}">
                <a16:creationId xmlns:a16="http://schemas.microsoft.com/office/drawing/2014/main" id="{25C047E2-02AC-ED1D-792F-60252D7FB2CE}"/>
              </a:ext>
            </a:extLst>
          </p:cNvPr>
          <p:cNvSpPr>
            <a:spLocks noGrp="1"/>
          </p:cNvSpPr>
          <p:nvPr>
            <p:ph type="subTitle" idx="1"/>
          </p:nvPr>
        </p:nvSpPr>
        <p:spPr>
          <a:xfrm>
            <a:off x="6279114" y="3979191"/>
            <a:ext cx="3868615" cy="1655762"/>
          </a:xfrm>
        </p:spPr>
        <p:txBody>
          <a:bodyPr>
            <a:normAutofit/>
          </a:bodyPr>
          <a:lstStyle/>
          <a:p>
            <a:r>
              <a:rPr lang="en-US" sz="4400" dirty="0">
                <a:solidFill>
                  <a:srgbClr val="CFDD29"/>
                </a:solidFill>
              </a:rPr>
              <a:t>9 July, 2022</a:t>
            </a:r>
          </a:p>
        </p:txBody>
      </p:sp>
      <p:pic>
        <p:nvPicPr>
          <p:cNvPr id="4" name="Picture 3">
            <a:extLst>
              <a:ext uri="{FF2B5EF4-FFF2-40B4-BE49-F238E27FC236}">
                <a16:creationId xmlns:a16="http://schemas.microsoft.com/office/drawing/2014/main" id="{22182A1E-81F7-4A6F-4372-D1D856D3245E}"/>
              </a:ext>
            </a:extLst>
          </p:cNvPr>
          <p:cNvPicPr>
            <a:picLocks noChangeAspect="1"/>
          </p:cNvPicPr>
          <p:nvPr/>
        </p:nvPicPr>
        <p:blipFill>
          <a:blip r:embed="rId2"/>
          <a:stretch>
            <a:fillRect/>
          </a:stretch>
        </p:blipFill>
        <p:spPr>
          <a:xfrm>
            <a:off x="165615" y="4523703"/>
            <a:ext cx="2222500" cy="2222500"/>
          </a:xfrm>
          <a:prstGeom prst="rect">
            <a:avLst/>
          </a:prstGeom>
        </p:spPr>
      </p:pic>
      <p:sp>
        <p:nvSpPr>
          <p:cNvPr id="5" name="TextBox 4">
            <a:extLst>
              <a:ext uri="{FF2B5EF4-FFF2-40B4-BE49-F238E27FC236}">
                <a16:creationId xmlns:a16="http://schemas.microsoft.com/office/drawing/2014/main" id="{A2ACFF61-5905-FFA5-B213-594EC955A8E2}"/>
              </a:ext>
            </a:extLst>
          </p:cNvPr>
          <p:cNvSpPr txBox="1"/>
          <p:nvPr/>
        </p:nvSpPr>
        <p:spPr>
          <a:xfrm>
            <a:off x="2465117" y="5414390"/>
            <a:ext cx="7308657" cy="1384995"/>
          </a:xfrm>
          <a:prstGeom prst="rect">
            <a:avLst/>
          </a:prstGeom>
          <a:noFill/>
        </p:spPr>
        <p:txBody>
          <a:bodyPr wrap="square" rtlCol="0">
            <a:spAutoFit/>
          </a:bodyPr>
          <a:lstStyle/>
          <a:p>
            <a:r>
              <a:rPr lang="en-US" sz="2800" b="1" dirty="0">
                <a:solidFill>
                  <a:srgbClr val="FF8B37"/>
                </a:solidFill>
                <a:effectLst>
                  <a:glow rad="54272">
                    <a:schemeClr val="tx1"/>
                  </a:glow>
                </a:effectLst>
                <a:latin typeface="+mj-lt"/>
                <a:cs typeface="Times New Roman" panose="02020603050405020304" pitchFamily="18" charset="0"/>
              </a:rPr>
              <a:t>A webinar </a:t>
            </a:r>
            <a:br>
              <a:rPr lang="en-US" sz="2800" b="1" dirty="0">
                <a:solidFill>
                  <a:srgbClr val="FF8B37"/>
                </a:solidFill>
                <a:effectLst>
                  <a:glow rad="54272">
                    <a:schemeClr val="tx1"/>
                  </a:glow>
                </a:effectLst>
                <a:latin typeface="+mj-lt"/>
                <a:cs typeface="Times New Roman" panose="02020603050405020304" pitchFamily="18" charset="0"/>
              </a:rPr>
            </a:br>
            <a:r>
              <a:rPr lang="en-US" sz="2800" b="1" dirty="0">
                <a:solidFill>
                  <a:srgbClr val="FF8B37"/>
                </a:solidFill>
                <a:effectLst>
                  <a:glow rad="54272">
                    <a:schemeClr val="tx1"/>
                  </a:glow>
                </a:effectLst>
                <a:latin typeface="+mj-lt"/>
                <a:cs typeface="Times New Roman" panose="02020603050405020304" pitchFamily="18" charset="0"/>
              </a:rPr>
              <a:t>brought to you by</a:t>
            </a:r>
            <a:br>
              <a:rPr lang="en-US" sz="2800" b="1" dirty="0">
                <a:solidFill>
                  <a:srgbClr val="FF8B37"/>
                </a:solidFill>
                <a:effectLst>
                  <a:glow rad="54272">
                    <a:schemeClr val="tx1"/>
                  </a:glow>
                </a:effectLst>
                <a:latin typeface="+mj-lt"/>
                <a:cs typeface="Times New Roman" panose="02020603050405020304" pitchFamily="18" charset="0"/>
              </a:rPr>
            </a:br>
            <a:r>
              <a:rPr lang="en-US" sz="2800" b="1" dirty="0">
                <a:solidFill>
                  <a:srgbClr val="FF8B37"/>
                </a:solidFill>
                <a:effectLst>
                  <a:glow rad="54272">
                    <a:schemeClr val="tx1"/>
                  </a:glow>
                </a:effectLst>
                <a:latin typeface="+mj-lt"/>
                <a:cs typeface="Times New Roman" panose="02020603050405020304" pitchFamily="18" charset="0"/>
              </a:rPr>
              <a:t>Narcotics Anonymous World Services, Inc.</a:t>
            </a:r>
          </a:p>
        </p:txBody>
      </p:sp>
    </p:spTree>
    <p:extLst>
      <p:ext uri="{BB962C8B-B14F-4D97-AF65-F5344CB8AC3E}">
        <p14:creationId xmlns:p14="http://schemas.microsoft.com/office/powerpoint/2010/main" val="308616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95C86D-9B0F-49A6-5698-19C65E41C7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9" b="3010"/>
          <a:stretch/>
        </p:blipFill>
        <p:spPr>
          <a:xfrm>
            <a:off x="-153877" y="0"/>
            <a:ext cx="10113955" cy="6321681"/>
          </a:xfrm>
          <a:prstGeom prst="rect">
            <a:avLst/>
          </a:prstGeom>
        </p:spPr>
      </p:pic>
      <p:sp>
        <p:nvSpPr>
          <p:cNvPr id="6" name="Right Triangle 5">
            <a:extLst>
              <a:ext uri="{FF2B5EF4-FFF2-40B4-BE49-F238E27FC236}">
                <a16:creationId xmlns:a16="http://schemas.microsoft.com/office/drawing/2014/main" id="{ED7B2347-723B-0EC0-18E2-9342CA0244CD}"/>
              </a:ext>
            </a:extLst>
          </p:cNvPr>
          <p:cNvSpPr/>
          <p:nvPr/>
        </p:nvSpPr>
        <p:spPr>
          <a:xfrm flipH="1">
            <a:off x="5535561" y="2117883"/>
            <a:ext cx="6666271" cy="4779445"/>
          </a:xfrm>
          <a:prstGeom prst="rtTriangle">
            <a:avLst/>
          </a:prstGeom>
          <a:solidFill>
            <a:srgbClr val="FF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2AA3210-C249-B40B-9B0B-CB0432347E77}"/>
              </a:ext>
            </a:extLst>
          </p:cNvPr>
          <p:cNvSpPr txBox="1"/>
          <p:nvPr/>
        </p:nvSpPr>
        <p:spPr>
          <a:xfrm>
            <a:off x="6420465" y="3902944"/>
            <a:ext cx="5771535" cy="3046988"/>
          </a:xfrm>
          <a:prstGeom prst="rect">
            <a:avLst/>
          </a:prstGeom>
          <a:noFill/>
        </p:spPr>
        <p:txBody>
          <a:bodyPr wrap="square" rtlCol="0">
            <a:spAutoFit/>
          </a:bodyPr>
          <a:lstStyle/>
          <a:p>
            <a:pPr algn="r">
              <a:spcBef>
                <a:spcPts val="1000"/>
              </a:spcBef>
            </a:pPr>
            <a:r>
              <a:rPr lang="en-US" sz="4800" b="1" dirty="0">
                <a:ln w="0">
                  <a:noFill/>
                </a:ln>
                <a:solidFill>
                  <a:schemeClr val="bg1"/>
                </a:solidFill>
                <a:latin typeface="+mj-lt"/>
                <a:cs typeface="Times New Roman" panose="02020603050405020304" pitchFamily="18" charset="0"/>
              </a:rPr>
              <a:t>Report </a:t>
            </a:r>
            <a:br>
              <a:rPr lang="en-US" sz="4800" b="1" dirty="0">
                <a:ln w="0">
                  <a:noFill/>
                </a:ln>
                <a:solidFill>
                  <a:schemeClr val="bg1"/>
                </a:solidFill>
                <a:latin typeface="+mj-lt"/>
                <a:cs typeface="Times New Roman" panose="02020603050405020304" pitchFamily="18" charset="0"/>
              </a:rPr>
            </a:br>
            <a:r>
              <a:rPr lang="en-US" sz="4800" b="1" dirty="0">
                <a:ln w="0">
                  <a:noFill/>
                </a:ln>
                <a:solidFill>
                  <a:schemeClr val="bg1"/>
                </a:solidFill>
                <a:latin typeface="+mj-lt"/>
                <a:cs typeface="Times New Roman" panose="02020603050405020304" pitchFamily="18" charset="0"/>
              </a:rPr>
              <a:t>and today’s </a:t>
            </a:r>
            <a:br>
              <a:rPr lang="en-US" sz="4800" b="1" dirty="0">
                <a:ln w="0">
                  <a:noFill/>
                </a:ln>
                <a:solidFill>
                  <a:schemeClr val="bg1"/>
                </a:solidFill>
                <a:latin typeface="+mj-lt"/>
                <a:cs typeface="Times New Roman" panose="02020603050405020304" pitchFamily="18" charset="0"/>
              </a:rPr>
            </a:br>
            <a:r>
              <a:rPr lang="en-US" sz="4800" b="1" dirty="0">
                <a:ln w="0">
                  <a:noFill/>
                </a:ln>
                <a:solidFill>
                  <a:schemeClr val="bg1"/>
                </a:solidFill>
                <a:latin typeface="+mj-lt"/>
                <a:cs typeface="Times New Roman" panose="02020603050405020304" pitchFamily="18" charset="0"/>
              </a:rPr>
              <a:t>recording posted to</a:t>
            </a:r>
            <a:br>
              <a:rPr lang="en-US" sz="4800" b="1" dirty="0">
                <a:ln w="0">
                  <a:noFill/>
                </a:ln>
                <a:solidFill>
                  <a:schemeClr val="bg1"/>
                </a:solidFill>
                <a:latin typeface="+mj-lt"/>
                <a:cs typeface="Times New Roman" panose="02020603050405020304" pitchFamily="18" charset="0"/>
              </a:rPr>
            </a:br>
            <a:r>
              <a:rPr lang="en-US" sz="4800" b="1" dirty="0" err="1">
                <a:ln w="0">
                  <a:noFill/>
                </a:ln>
                <a:solidFill>
                  <a:schemeClr val="bg1"/>
                </a:solidFill>
                <a:latin typeface="+mj-lt"/>
                <a:cs typeface="Times New Roman" panose="02020603050405020304" pitchFamily="18" charset="0"/>
              </a:rPr>
              <a:t>www.na.org</a:t>
            </a:r>
            <a:r>
              <a:rPr lang="en-US" sz="4800" b="1" dirty="0">
                <a:ln w="0">
                  <a:noFill/>
                </a:ln>
                <a:solidFill>
                  <a:schemeClr val="bg1"/>
                </a:solidFill>
                <a:latin typeface="+mj-lt"/>
                <a:cs typeface="Times New Roman" panose="02020603050405020304" pitchFamily="18" charset="0"/>
              </a:rPr>
              <a:t>/virtual</a:t>
            </a:r>
          </a:p>
        </p:txBody>
      </p:sp>
    </p:spTree>
    <p:extLst>
      <p:ext uri="{BB962C8B-B14F-4D97-AF65-F5344CB8AC3E}">
        <p14:creationId xmlns:p14="http://schemas.microsoft.com/office/powerpoint/2010/main" val="3176794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4C5A54-2B22-04EA-E7D1-92C8E24CB3E3}"/>
              </a:ext>
            </a:extLst>
          </p:cNvPr>
          <p:cNvSpPr txBox="1"/>
          <p:nvPr/>
        </p:nvSpPr>
        <p:spPr>
          <a:xfrm>
            <a:off x="334379" y="281351"/>
            <a:ext cx="11654421" cy="5155257"/>
          </a:xfrm>
          <a:prstGeom prst="rect">
            <a:avLst/>
          </a:prstGeom>
          <a:noFill/>
        </p:spPr>
        <p:txBody>
          <a:bodyPr wrap="square" rtlCol="0">
            <a:spAutoFit/>
          </a:bodyPr>
          <a:lstStyle/>
          <a:p>
            <a:pPr algn="ctr">
              <a:spcAft>
                <a:spcPts val="1800"/>
              </a:spcAft>
            </a:pPr>
            <a:r>
              <a:rPr lang="en-US" sz="6400" b="1" dirty="0">
                <a:solidFill>
                  <a:srgbClr val="FF8B37"/>
                </a:solidFill>
                <a:cs typeface="Arial Narrow" panose="020B0604020202020204" pitchFamily="34" charset="0"/>
              </a:rPr>
              <a:t>Today’s panelists</a:t>
            </a:r>
            <a:endParaRPr lang="en-US" sz="3200" b="1" i="1" dirty="0">
              <a:solidFill>
                <a:srgbClr val="FF8B37"/>
              </a:solidFill>
              <a:cs typeface="Arial Narrow" panose="020B0604020202020204" pitchFamily="34" charset="0"/>
            </a:endParaRPr>
          </a:p>
          <a:p>
            <a:pPr>
              <a:lnSpc>
                <a:spcPts val="4780"/>
              </a:lnSpc>
              <a:spcBef>
                <a:spcPts val="1200"/>
              </a:spcBef>
              <a:buClr>
                <a:srgbClr val="8803B0"/>
              </a:buClr>
            </a:pPr>
            <a:r>
              <a:rPr lang="en-US" sz="4400" b="1" dirty="0">
                <a:solidFill>
                  <a:schemeClr val="bg2">
                    <a:lumMod val="40000"/>
                    <a:lumOff val="60000"/>
                  </a:schemeClr>
                </a:solidFill>
                <a:cs typeface="Arial Narrow" panose="020B0604020202020204" pitchFamily="34" charset="0"/>
              </a:rPr>
              <a:t>Jean, </a:t>
            </a:r>
            <a:r>
              <a:rPr lang="en-US" sz="4400" b="1" dirty="0" err="1">
                <a:solidFill>
                  <a:schemeClr val="bg2">
                    <a:lumMod val="40000"/>
                    <a:lumOff val="60000"/>
                  </a:schemeClr>
                </a:solidFill>
                <a:cs typeface="Arial Narrow" panose="020B0604020202020204" pitchFamily="34" charset="0"/>
              </a:rPr>
              <a:t>Gérico</a:t>
            </a:r>
            <a:r>
              <a:rPr lang="en-US" sz="4400" b="1" dirty="0">
                <a:solidFill>
                  <a:schemeClr val="bg2">
                    <a:lumMod val="40000"/>
                    <a:lumOff val="60000"/>
                  </a:schemeClr>
                </a:solidFill>
                <a:cs typeface="Arial Narrow" panose="020B0604020202020204" pitchFamily="34" charset="0"/>
              </a:rPr>
              <a:t>, and </a:t>
            </a:r>
            <a:r>
              <a:rPr lang="en-US" sz="4400" b="1" dirty="0" err="1">
                <a:solidFill>
                  <a:schemeClr val="bg2">
                    <a:lumMod val="40000"/>
                    <a:lumOff val="60000"/>
                  </a:schemeClr>
                </a:solidFill>
                <a:cs typeface="Arial Narrow" panose="020B0604020202020204" pitchFamily="34" charset="0"/>
              </a:rPr>
              <a:t>Kanessa</a:t>
            </a:r>
            <a:r>
              <a:rPr lang="en-US" sz="4400" b="1" dirty="0">
                <a:solidFill>
                  <a:schemeClr val="bg2">
                    <a:lumMod val="40000"/>
                    <a:lumOff val="60000"/>
                  </a:schemeClr>
                </a:solidFill>
                <a:cs typeface="Arial Narrow" panose="020B0604020202020204" pitchFamily="34" charset="0"/>
              </a:rPr>
              <a:t> – Northern Quebec</a:t>
            </a:r>
          </a:p>
          <a:p>
            <a:pPr>
              <a:lnSpc>
                <a:spcPts val="4780"/>
              </a:lnSpc>
              <a:spcBef>
                <a:spcPts val="1200"/>
              </a:spcBef>
              <a:buClr>
                <a:srgbClr val="8803B0"/>
              </a:buClr>
            </a:pPr>
            <a:r>
              <a:rPr lang="en-US" sz="4400" b="1" dirty="0">
                <a:solidFill>
                  <a:schemeClr val="bg2">
                    <a:lumMod val="40000"/>
                    <a:lumOff val="60000"/>
                  </a:schemeClr>
                </a:solidFill>
                <a:cs typeface="Arial Narrow" panose="020B0604020202020204" pitchFamily="34" charset="0"/>
              </a:rPr>
              <a:t>Clarence – Greater Philadelphia Region</a:t>
            </a:r>
          </a:p>
          <a:p>
            <a:pPr>
              <a:lnSpc>
                <a:spcPts val="4780"/>
              </a:lnSpc>
              <a:spcBef>
                <a:spcPts val="1200"/>
              </a:spcBef>
              <a:buClr>
                <a:srgbClr val="8803B0"/>
              </a:buClr>
            </a:pPr>
            <a:r>
              <a:rPr lang="en-US" sz="4400" b="1" dirty="0">
                <a:solidFill>
                  <a:schemeClr val="bg2">
                    <a:lumMod val="40000"/>
                    <a:lumOff val="60000"/>
                  </a:schemeClr>
                </a:solidFill>
                <a:cs typeface="Arial Narrow" panose="020B0604020202020204" pitchFamily="34" charset="0"/>
              </a:rPr>
              <a:t>Alexey and Natasha – Russia </a:t>
            </a:r>
          </a:p>
          <a:p>
            <a:pPr>
              <a:lnSpc>
                <a:spcPts val="4780"/>
              </a:lnSpc>
              <a:spcBef>
                <a:spcPts val="1200"/>
              </a:spcBef>
              <a:buClr>
                <a:srgbClr val="8803B0"/>
              </a:buClr>
            </a:pPr>
            <a:r>
              <a:rPr lang="en-US" sz="4400" b="1" dirty="0">
                <a:solidFill>
                  <a:schemeClr val="bg2">
                    <a:lumMod val="40000"/>
                    <a:lumOff val="60000"/>
                  </a:schemeClr>
                </a:solidFill>
                <a:cs typeface="Arial Narrow" panose="020B0604020202020204" pitchFamily="34" charset="0"/>
              </a:rPr>
              <a:t>Gil – Portugal Region</a:t>
            </a:r>
          </a:p>
          <a:p>
            <a:pPr>
              <a:lnSpc>
                <a:spcPts val="4780"/>
              </a:lnSpc>
              <a:spcBef>
                <a:spcPts val="1200"/>
              </a:spcBef>
              <a:buClr>
                <a:srgbClr val="8803B0"/>
              </a:buClr>
            </a:pPr>
            <a:r>
              <a:rPr lang="en-US" sz="4400" b="1" dirty="0" err="1">
                <a:solidFill>
                  <a:schemeClr val="bg2">
                    <a:lumMod val="40000"/>
                    <a:lumOff val="60000"/>
                  </a:schemeClr>
                </a:solidFill>
                <a:cs typeface="Arial Narrow" panose="020B0604020202020204" pitchFamily="34" charset="0"/>
              </a:rPr>
              <a:t>Cyro</a:t>
            </a:r>
            <a:r>
              <a:rPr lang="en-US" sz="4400" b="1" dirty="0">
                <a:solidFill>
                  <a:schemeClr val="bg2">
                    <a:lumMod val="40000"/>
                    <a:lumOff val="60000"/>
                  </a:schemeClr>
                </a:solidFill>
                <a:cs typeface="Arial Narrow" panose="020B0604020202020204" pitchFamily="34" charset="0"/>
              </a:rPr>
              <a:t> – Brazil</a:t>
            </a:r>
          </a:p>
        </p:txBody>
      </p:sp>
    </p:spTree>
    <p:extLst>
      <p:ext uri="{BB962C8B-B14F-4D97-AF65-F5344CB8AC3E}">
        <p14:creationId xmlns:p14="http://schemas.microsoft.com/office/powerpoint/2010/main" val="349206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6">
            <a:extLst>
              <a:ext uri="{FF2B5EF4-FFF2-40B4-BE49-F238E27FC236}">
                <a16:creationId xmlns:a16="http://schemas.microsoft.com/office/drawing/2014/main" id="{829D1344-9041-4FDB-802F-32B7CB5B9E5F}"/>
              </a:ext>
            </a:extLst>
          </p:cNvPr>
          <p:cNvSpPr/>
          <p:nvPr/>
        </p:nvSpPr>
        <p:spPr>
          <a:xfrm>
            <a:off x="0" y="-7198"/>
            <a:ext cx="12192000" cy="933630"/>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0E19A39F-6566-4D75-B6E5-E0F4E8AF77D1}"/>
              </a:ext>
            </a:extLst>
          </p:cNvPr>
          <p:cNvSpPr txBox="1"/>
          <p:nvPr/>
        </p:nvSpPr>
        <p:spPr>
          <a:xfrm>
            <a:off x="1188860" y="2185040"/>
            <a:ext cx="6285366" cy="236988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36 </a:t>
            </a:r>
            <a:r>
              <a:rPr kumimoji="0" lang="es-ES" sz="3200" b="0" i="0" u="none" strike="noStrike" kern="1200" cap="none" spc="0" normalizeH="0" baseline="0" noProof="0" dirty="0" err="1">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years</a:t>
            </a:r>
            <a:r>
              <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 </a:t>
            </a:r>
            <a:r>
              <a:rPr kumimoji="0" lang="es-ES" sz="3200" b="0" i="0" u="none" strike="noStrike" kern="1200" cap="none" spc="0" normalizeH="0" baseline="0" noProof="0" dirty="0" err="1">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of</a:t>
            </a:r>
            <a:r>
              <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 </a:t>
            </a:r>
            <a:r>
              <a:rPr kumimoji="0" lang="es-ES" sz="3200" b="0" i="0" u="none" strike="noStrike" kern="1200" cap="none" spc="0" normalizeH="0" baseline="0" noProof="0" dirty="0" err="1">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existence</a:t>
            </a:r>
            <a:r>
              <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3200" b="0" i="0" u="none" strike="noStrike" kern="1200" cap="none" spc="0" normalizeH="0" baseline="0" noProof="0" dirty="0" err="1" smtClean="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Different</a:t>
            </a:r>
            <a:r>
              <a:rPr kumimoji="0" lang="es-ES" sz="3200" b="0" i="0" u="none" strike="noStrike" kern="1200" cap="none" spc="0" normalizeH="0" baseline="0" noProof="0" dirty="0" smtClean="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 </a:t>
            </a:r>
            <a:r>
              <a:rPr kumimoji="0" lang="es-ES" sz="3200" b="0" i="0" u="none" strike="noStrike" kern="1200" cap="none" spc="0" normalizeH="0" baseline="0" noProof="0" dirty="0" err="1">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actions</a:t>
            </a:r>
            <a:r>
              <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3200" b="0" i="0" u="none" strike="noStrike" kern="1200" cap="none" spc="0" normalizeH="0" baseline="0" noProof="0" dirty="0" err="1">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Developed</a:t>
            </a:r>
            <a:r>
              <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 </a:t>
            </a:r>
            <a:r>
              <a:rPr kumimoji="0" lang="es-ES" sz="3200" b="0" i="0" u="none" strike="noStrike" kern="1200" cap="none" spc="0" normalizeH="0" baseline="0" noProof="0" dirty="0" err="1">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fellowship</a:t>
            </a:r>
            <a:r>
              <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3200" b="0" i="0" u="none" strike="noStrike" kern="1200" cap="none" spc="0" normalizeH="0" baseline="0" noProof="0" dirty="0" err="1" smtClean="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rPr>
              <a:t>Challenges</a:t>
            </a:r>
            <a:endParaRPr kumimoji="0" lang="es-ES"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pt-PT" sz="20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3" name="Retângulo 32">
            <a:extLst>
              <a:ext uri="{FF2B5EF4-FFF2-40B4-BE49-F238E27FC236}">
                <a16:creationId xmlns:a16="http://schemas.microsoft.com/office/drawing/2014/main" id="{4181C05C-5C9E-455F-A929-EEC054BA5F4C}"/>
              </a:ext>
            </a:extLst>
          </p:cNvPr>
          <p:cNvSpPr/>
          <p:nvPr/>
        </p:nvSpPr>
        <p:spPr>
          <a:xfrm>
            <a:off x="2200479" y="72192"/>
            <a:ext cx="7622601"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PORTUGUESE REGION OF   </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sp>
        <p:nvSpPr>
          <p:cNvPr id="10" name="Retângulo 9">
            <a:extLst>
              <a:ext uri="{FF2B5EF4-FFF2-40B4-BE49-F238E27FC236}">
                <a16:creationId xmlns:a16="http://schemas.microsoft.com/office/drawing/2014/main" id="{153D8BE9-34F8-4B30-A518-97E6B3877FFC}"/>
              </a:ext>
            </a:extLst>
          </p:cNvPr>
          <p:cNvSpPr/>
          <p:nvPr/>
        </p:nvSpPr>
        <p:spPr>
          <a:xfrm>
            <a:off x="1092781" y="1213338"/>
            <a:ext cx="5522666" cy="707886"/>
          </a:xfrm>
          <a:prstGeom prst="rect">
            <a:avLst/>
          </a:prstGeom>
          <a:noFill/>
        </p:spPr>
        <p:txBody>
          <a:bodyPr wrap="none" lIns="91440" tIns="45720" rIns="91440" bIns="45720">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4000" b="0"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Arial" panose="020B0604020202020204" pitchFamily="34" charset="0"/>
                <a:ea typeface="Roboto Black" panose="02000000000000000000" pitchFamily="2" charset="0"/>
                <a:cs typeface="Arial" panose="020B0604020202020204" pitchFamily="34" charset="0"/>
              </a:rPr>
              <a:t>Local FD </a:t>
            </a:r>
            <a:r>
              <a:rPr kumimoji="0" lang="es-ES" sz="4000" b="0" i="0" u="none" strike="noStrike" kern="1200" cap="none" spc="0" normalizeH="0" baseline="0" noProof="0" dirty="0" err="1">
                <a:ln w="0"/>
                <a:solidFill>
                  <a:srgbClr val="4472C4">
                    <a:lumMod val="50000"/>
                  </a:srgbClr>
                </a:solidFill>
                <a:effectLst>
                  <a:outerShdw blurRad="38100" dist="38100" dir="2700000" algn="tl">
                    <a:srgbClr val="000000">
                      <a:alpha val="43137"/>
                    </a:srgbClr>
                  </a:outerShdw>
                </a:effectLst>
                <a:uLnTx/>
                <a:uFillTx/>
                <a:latin typeface="Arial" panose="020B0604020202020204" pitchFamily="34" charset="0"/>
                <a:ea typeface="Roboto Black" panose="02000000000000000000" pitchFamily="2" charset="0"/>
                <a:cs typeface="Arial" panose="020B0604020202020204" pitchFamily="34" charset="0"/>
              </a:rPr>
              <a:t>Experience</a:t>
            </a:r>
            <a:endParaRPr kumimoji="0" lang="pt-PT" sz="4000" b="0"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Arial" panose="020B0604020202020204" pitchFamily="34" charset="0"/>
              <a:ea typeface="Roboto Black" panose="02000000000000000000" pitchFamily="2" charset="0"/>
              <a:cs typeface="Arial" panose="020B0604020202020204" pitchFamily="34" charset="0"/>
            </a:endParaRPr>
          </a:p>
        </p:txBody>
      </p:sp>
      <p:pic>
        <p:nvPicPr>
          <p:cNvPr id="14340" name="Picture 4">
            <a:extLst>
              <a:ext uri="{FF2B5EF4-FFF2-40B4-BE49-F238E27FC236}">
                <a16:creationId xmlns:a16="http://schemas.microsoft.com/office/drawing/2014/main" id="{48F1F815-18E8-4099-9C91-62AE67F40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883" y="1338607"/>
            <a:ext cx="4297680" cy="42976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Imagen 7">
            <a:extLst>
              <a:ext uri="{FF2B5EF4-FFF2-40B4-BE49-F238E27FC236}">
                <a16:creationId xmlns:a16="http://schemas.microsoft.com/office/drawing/2014/main" id="{351F6C3C-84EB-4A4C-A71E-1942CBCAA4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29530" y="53008"/>
            <a:ext cx="795131" cy="795131"/>
          </a:xfrm>
          <a:prstGeom prst="rect">
            <a:avLst/>
          </a:prstGeom>
          <a:noFill/>
          <a:effectLst>
            <a:outerShdw blurRad="1270000" dir="20940000" algn="ctr" rotWithShape="0">
              <a:schemeClr val="bg1"/>
            </a:outerShdw>
            <a:softEdge rad="12700"/>
          </a:effectLst>
        </p:spPr>
      </p:pic>
      <p:sp>
        <p:nvSpPr>
          <p:cNvPr id="41" name="CaixaDeTexto 40">
            <a:extLst>
              <a:ext uri="{FF2B5EF4-FFF2-40B4-BE49-F238E27FC236}">
                <a16:creationId xmlns:a16="http://schemas.microsoft.com/office/drawing/2014/main" id="{C1BD0446-7D43-4584-9815-87FC73C84D2D}"/>
              </a:ext>
            </a:extLst>
          </p:cNvPr>
          <p:cNvSpPr txBox="1"/>
          <p:nvPr/>
        </p:nvSpPr>
        <p:spPr>
          <a:xfrm>
            <a:off x="0" y="6053712"/>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xmlns="" val="tx"/>
                    </a:ext>
                  </a:extLst>
                </a:hlinkClick>
              </a:rPr>
              <a:t>https://na-pt.org/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22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18"/>
          <p:cNvSpPr txBox="1">
            <a:spLocks noGrp="1"/>
          </p:cNvSpPr>
          <p:nvPr>
            <p:ph type="ctrTitle"/>
          </p:nvPr>
        </p:nvSpPr>
        <p:spPr>
          <a:xfrm>
            <a:off x="-44276" y="3035812"/>
            <a:ext cx="2511185" cy="523244"/>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s-419" sz="2400" i="1" kern="0" dirty="0">
                <a:solidFill>
                  <a:srgbClr val="000000"/>
                </a:solidFill>
                <a:latin typeface="+mn-lt"/>
                <a:ea typeface="Nunito Light"/>
                <a:cs typeface="Arial" panose="020B0604020202020204" pitchFamily="34" charset="0"/>
              </a:rPr>
              <a:t>104 </a:t>
            </a:r>
            <a:r>
              <a:rPr lang="es-419" sz="2400" i="1" kern="0" dirty="0" err="1">
                <a:solidFill>
                  <a:srgbClr val="000000"/>
                </a:solidFill>
                <a:latin typeface="+mn-lt"/>
                <a:ea typeface="Nunito Light"/>
                <a:cs typeface="Arial" panose="020B0604020202020204" pitchFamily="34" charset="0"/>
              </a:rPr>
              <a:t>Face</a:t>
            </a:r>
            <a:r>
              <a:rPr lang="es-419" sz="2400" i="1" kern="0" dirty="0">
                <a:solidFill>
                  <a:srgbClr val="000000"/>
                </a:solidFill>
                <a:latin typeface="+mn-lt"/>
                <a:ea typeface="Nunito Light"/>
                <a:cs typeface="Arial" panose="020B0604020202020204" pitchFamily="34" charset="0"/>
              </a:rPr>
              <a:t> </a:t>
            </a:r>
            <a:r>
              <a:rPr lang="es-419" sz="2400" i="1" kern="0" dirty="0" err="1">
                <a:solidFill>
                  <a:srgbClr val="000000"/>
                </a:solidFill>
                <a:latin typeface="+mn-lt"/>
                <a:ea typeface="Nunito Light"/>
                <a:cs typeface="Arial" panose="020B0604020202020204" pitchFamily="34" charset="0"/>
              </a:rPr>
              <a:t>to</a:t>
            </a:r>
            <a:r>
              <a:rPr lang="es-419" sz="2400" i="1" kern="0" dirty="0">
                <a:solidFill>
                  <a:srgbClr val="000000"/>
                </a:solidFill>
                <a:latin typeface="+mn-lt"/>
                <a:ea typeface="Nunito Light"/>
                <a:cs typeface="Arial" panose="020B0604020202020204" pitchFamily="34" charset="0"/>
              </a:rPr>
              <a:t> </a:t>
            </a:r>
            <a:r>
              <a:rPr lang="es-419" sz="2400" i="1" kern="0" dirty="0" err="1">
                <a:solidFill>
                  <a:srgbClr val="000000"/>
                </a:solidFill>
                <a:latin typeface="+mn-lt"/>
                <a:ea typeface="Nunito Light"/>
                <a:cs typeface="Arial" panose="020B0604020202020204" pitchFamily="34" charset="0"/>
              </a:rPr>
              <a:t>Face</a:t>
            </a:r>
            <a:r>
              <a:rPr lang="es-419" sz="2400" i="1" kern="0" dirty="0">
                <a:solidFill>
                  <a:srgbClr val="000000"/>
                </a:solidFill>
                <a:latin typeface="+mn-lt"/>
                <a:ea typeface="Nunito Light"/>
                <a:cs typeface="Arial" panose="020B0604020202020204" pitchFamily="34" charset="0"/>
              </a:rPr>
              <a:t> Meetings</a:t>
            </a:r>
            <a:br>
              <a:rPr lang="es-419" sz="2400" i="1" kern="0" dirty="0">
                <a:solidFill>
                  <a:srgbClr val="000000"/>
                </a:solidFill>
                <a:latin typeface="+mn-lt"/>
                <a:ea typeface="Nunito Light"/>
                <a:cs typeface="Arial" panose="020B0604020202020204" pitchFamily="34" charset="0"/>
              </a:rPr>
            </a:br>
            <a:r>
              <a:rPr lang="es-419" sz="2400" i="1" kern="0" dirty="0">
                <a:solidFill>
                  <a:srgbClr val="000000"/>
                </a:solidFill>
                <a:latin typeface="+mn-lt"/>
                <a:ea typeface="Nunito Light"/>
                <a:cs typeface="Arial" panose="020B0604020202020204" pitchFamily="34" charset="0"/>
              </a:rPr>
              <a:t>67 On-line meetings</a:t>
            </a:r>
            <a:endParaRPr sz="2400" i="1" kern="0" dirty="0">
              <a:solidFill>
                <a:srgbClr val="000000"/>
              </a:solidFill>
              <a:latin typeface="+mn-lt"/>
              <a:ea typeface="Nunito Light"/>
              <a:cs typeface="Arial" panose="020B0604020202020204" pitchFamily="34" charset="0"/>
            </a:endParaRPr>
          </a:p>
        </p:txBody>
      </p:sp>
      <p:sp>
        <p:nvSpPr>
          <p:cNvPr id="132" name="Google Shape;132;p18"/>
          <p:cNvSpPr txBox="1">
            <a:spLocks noGrp="1"/>
          </p:cNvSpPr>
          <p:nvPr>
            <p:ph type="ctrTitle"/>
          </p:nvPr>
        </p:nvSpPr>
        <p:spPr>
          <a:xfrm>
            <a:off x="2679318" y="1951161"/>
            <a:ext cx="2001667" cy="1149284"/>
          </a:xfrm>
          <a:prstGeom prst="rect">
            <a:avLst/>
          </a:prstGeom>
        </p:spPr>
        <p:txBody>
          <a:bodyPr spcFirstLastPara="1" wrap="square" lIns="121900" tIns="121900" rIns="121900" bIns="121900" anchor="b" anchorCtr="0">
            <a:noAutofit/>
          </a:bodyPr>
          <a:lstStyle/>
          <a:p>
            <a:r>
              <a:rPr lang="es-419" b="1" dirty="0">
                <a:solidFill>
                  <a:srgbClr val="FF0000"/>
                </a:solidFill>
                <a:effectLst>
                  <a:outerShdw blurRad="38100" dist="38100" dir="2700000" algn="tl">
                    <a:srgbClr val="000000">
                      <a:alpha val="43137"/>
                    </a:srgbClr>
                  </a:outerShdw>
                </a:effectLst>
                <a:latin typeface="+mn-lt"/>
                <a:ea typeface="Roboto Black"/>
                <a:cs typeface="Roboto Black"/>
                <a:sym typeface="Roboto Black"/>
              </a:rPr>
              <a:t>1</a:t>
            </a:r>
            <a:endParaRPr b="1" dirty="0">
              <a:solidFill>
                <a:srgbClr val="FF0000"/>
              </a:solidFill>
              <a:effectLst>
                <a:outerShdw blurRad="38100" dist="38100" dir="2700000" algn="tl">
                  <a:srgbClr val="000000">
                    <a:alpha val="43137"/>
                  </a:srgbClr>
                </a:outerShdw>
              </a:effectLst>
              <a:latin typeface="+mn-lt"/>
              <a:ea typeface="Roboto Black"/>
              <a:cs typeface="Roboto Black"/>
              <a:sym typeface="Roboto Black"/>
            </a:endParaRPr>
          </a:p>
        </p:txBody>
      </p:sp>
      <p:sp>
        <p:nvSpPr>
          <p:cNvPr id="133" name="Google Shape;133;p18"/>
          <p:cNvSpPr txBox="1">
            <a:spLocks noGrp="1"/>
          </p:cNvSpPr>
          <p:nvPr>
            <p:ph type="ctrTitle"/>
          </p:nvPr>
        </p:nvSpPr>
        <p:spPr>
          <a:xfrm>
            <a:off x="2552364" y="3459121"/>
            <a:ext cx="2311913" cy="499851"/>
          </a:xfrm>
          <a:prstGeom prst="rect">
            <a:avLst/>
          </a:prstGeom>
        </p:spPr>
        <p:txBody>
          <a:bodyPr spcFirstLastPara="1" wrap="square" lIns="121900" tIns="121900" rIns="121900" bIns="121900" anchor="b" anchorCtr="0">
            <a:noAutofit/>
          </a:bodyPr>
          <a:lstStyle/>
          <a:p>
            <a:r>
              <a:rPr lang="es-419" sz="2400" b="1" i="1" dirty="0">
                <a:solidFill>
                  <a:srgbClr val="434343"/>
                </a:solidFill>
              </a:rPr>
              <a:t>Legal </a:t>
            </a:r>
            <a:r>
              <a:rPr lang="es-419" sz="2400" b="1" i="1" dirty="0" err="1">
                <a:solidFill>
                  <a:srgbClr val="434343"/>
                </a:solidFill>
              </a:rPr>
              <a:t>Entity</a:t>
            </a:r>
            <a:r>
              <a:rPr lang="es-419" sz="2400" b="1" i="1" dirty="0">
                <a:solidFill>
                  <a:srgbClr val="434343"/>
                </a:solidFill>
              </a:rPr>
              <a:t> (APNA)</a:t>
            </a:r>
            <a:endParaRPr sz="2400" b="1" i="1" dirty="0">
              <a:solidFill>
                <a:srgbClr val="434343"/>
              </a:solidFill>
            </a:endParaRPr>
          </a:p>
        </p:txBody>
      </p:sp>
      <p:sp>
        <p:nvSpPr>
          <p:cNvPr id="135" name="Google Shape;135;p18"/>
          <p:cNvSpPr txBox="1">
            <a:spLocks noGrp="1"/>
          </p:cNvSpPr>
          <p:nvPr>
            <p:ph type="ctrTitle"/>
          </p:nvPr>
        </p:nvSpPr>
        <p:spPr>
          <a:xfrm>
            <a:off x="5330694" y="3114676"/>
            <a:ext cx="1571857" cy="499851"/>
          </a:xfrm>
          <a:prstGeom prst="rect">
            <a:avLst/>
          </a:prstGeom>
        </p:spPr>
        <p:txBody>
          <a:bodyPr spcFirstLastPara="1" wrap="square" lIns="121900" tIns="121900" rIns="121900" bIns="121900" anchor="b" anchorCtr="0">
            <a:noAutofit/>
          </a:bodyPr>
          <a:lstStyle/>
          <a:p>
            <a:r>
              <a:rPr lang="es-419" sz="2800" b="1" i="1" dirty="0" err="1">
                <a:solidFill>
                  <a:srgbClr val="434343"/>
                </a:solidFill>
              </a:rPr>
              <a:t>Areas</a:t>
            </a:r>
            <a:r>
              <a:rPr lang="es-419" sz="2800" b="1" i="1" dirty="0">
                <a:solidFill>
                  <a:srgbClr val="434343"/>
                </a:solidFill>
                <a:highlight>
                  <a:srgbClr val="FFFF00"/>
                </a:highlight>
              </a:rPr>
              <a:t> </a:t>
            </a:r>
            <a:endParaRPr sz="2800" b="1" i="1" dirty="0">
              <a:solidFill>
                <a:srgbClr val="434343"/>
              </a:solidFill>
              <a:highlight>
                <a:srgbClr val="FFFF00"/>
              </a:highlight>
            </a:endParaRPr>
          </a:p>
        </p:txBody>
      </p:sp>
      <p:sp>
        <p:nvSpPr>
          <p:cNvPr id="137" name="Google Shape;137;p18"/>
          <p:cNvSpPr txBox="1">
            <a:spLocks noGrp="1"/>
          </p:cNvSpPr>
          <p:nvPr>
            <p:ph type="ctrTitle"/>
          </p:nvPr>
        </p:nvSpPr>
        <p:spPr>
          <a:xfrm>
            <a:off x="7630654" y="2995155"/>
            <a:ext cx="1865968" cy="625836"/>
          </a:xfrm>
          <a:prstGeom prst="rect">
            <a:avLst/>
          </a:prstGeom>
        </p:spPr>
        <p:txBody>
          <a:bodyPr spcFirstLastPara="1" wrap="square" lIns="121900" tIns="121900" rIns="121900" bIns="121900" anchor="b" anchorCtr="0">
            <a:noAutofit/>
          </a:bodyPr>
          <a:lstStyle/>
          <a:p>
            <a:r>
              <a:rPr lang="es-419" sz="2800" b="1" i="1" dirty="0">
                <a:solidFill>
                  <a:srgbClr val="434343"/>
                </a:solidFill>
              </a:rPr>
              <a:t>PR &amp; </a:t>
            </a:r>
            <a:r>
              <a:rPr lang="es-419" sz="2800" b="1" i="1" dirty="0" smtClean="0">
                <a:solidFill>
                  <a:srgbClr val="434343"/>
                </a:solidFill>
              </a:rPr>
              <a:t>H&amp;I</a:t>
            </a:r>
            <a:endParaRPr sz="2800" b="1" i="1" dirty="0">
              <a:solidFill>
                <a:srgbClr val="434343"/>
              </a:solidFill>
            </a:endParaRPr>
          </a:p>
        </p:txBody>
      </p:sp>
      <p:cxnSp>
        <p:nvCxnSpPr>
          <p:cNvPr id="138" name="Google Shape;138;p18"/>
          <p:cNvCxnSpPr/>
          <p:nvPr/>
        </p:nvCxnSpPr>
        <p:spPr>
          <a:xfrm>
            <a:off x="2490898" y="1888245"/>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39" name="Google Shape;139;p18"/>
          <p:cNvCxnSpPr/>
          <p:nvPr/>
        </p:nvCxnSpPr>
        <p:spPr>
          <a:xfrm>
            <a:off x="4930067" y="1909858"/>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40" name="Google Shape;140;p18"/>
          <p:cNvCxnSpPr/>
          <p:nvPr/>
        </p:nvCxnSpPr>
        <p:spPr>
          <a:xfrm>
            <a:off x="7427630" y="1888245"/>
            <a:ext cx="0" cy="2424400"/>
          </a:xfrm>
          <a:prstGeom prst="straightConnector1">
            <a:avLst/>
          </a:prstGeom>
          <a:noFill/>
          <a:ln w="9525" cap="flat" cmpd="sng">
            <a:solidFill>
              <a:srgbClr val="CCCCCC"/>
            </a:solidFill>
            <a:prstDash val="solid"/>
            <a:round/>
            <a:headEnd type="none" w="med" len="med"/>
            <a:tailEnd type="none" w="med" len="med"/>
          </a:ln>
        </p:spPr>
      </p:cxnSp>
      <p:sp>
        <p:nvSpPr>
          <p:cNvPr id="141" name="Google Shape;141;p18"/>
          <p:cNvSpPr txBox="1"/>
          <p:nvPr/>
        </p:nvSpPr>
        <p:spPr>
          <a:xfrm>
            <a:off x="2092921" y="5259880"/>
            <a:ext cx="8335198" cy="970973"/>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2400" b="1" i="1" u="none" strike="noStrike" kern="0" cap="none" spc="0" normalizeH="0" baseline="0" noProof="0" dirty="0">
                <a:ln>
                  <a:noFill/>
                </a:ln>
                <a:solidFill>
                  <a:srgbClr val="1670B8"/>
                </a:solidFill>
                <a:effectLst/>
                <a:uLnTx/>
                <a:uFillTx/>
                <a:latin typeface="Arial" panose="020B0604020202020204" pitchFamily="34" charset="0"/>
                <a:ea typeface="Roboto Black" panose="02000000000000000000" pitchFamily="2" charset="0"/>
                <a:cs typeface="Arial" panose="020B0604020202020204" pitchFamily="34" charset="0"/>
                <a:sym typeface="Roboto Black"/>
              </a:rPr>
              <a:t>1</a:t>
            </a:r>
            <a:r>
              <a:rPr kumimoji="0" lang="en-US" sz="1200" b="1" i="1" u="none" strike="noStrike" kern="0" cap="none" spc="0" normalizeH="0" baseline="0" noProof="0" dirty="0">
                <a:ln>
                  <a:noFill/>
                </a:ln>
                <a:solidFill>
                  <a:srgbClr val="000000"/>
                </a:solidFill>
                <a:effectLst/>
                <a:uLnTx/>
                <a:uFillTx/>
                <a:latin typeface="Arial" panose="020B0604020202020204" pitchFamily="34" charset="0"/>
                <a:ea typeface="Roboto Black" panose="02000000000000000000" pitchFamily="2" charset="0"/>
                <a:cs typeface="Arial" panose="020B0604020202020204" pitchFamily="34" charset="0"/>
                <a:sym typeface="Nunito Light"/>
              </a:rPr>
              <a:t> </a:t>
            </a:r>
            <a:r>
              <a:rPr kumimoji="0" lang="en-US" sz="2400" b="1" i="1" u="none" strike="noStrike" kern="0" cap="none" spc="0" normalizeH="0" baseline="0" noProof="0" dirty="0">
                <a:ln>
                  <a:noFill/>
                </a:ln>
                <a:solidFill>
                  <a:srgbClr val="000000"/>
                </a:solidFill>
                <a:effectLst/>
                <a:uLnTx/>
                <a:uFillTx/>
                <a:latin typeface="Arial" panose="020B0604020202020204" pitchFamily="34" charset="0"/>
                <a:ea typeface="Roboto Black" panose="02000000000000000000" pitchFamily="2" charset="0"/>
                <a:cs typeface="Arial" panose="020B0604020202020204" pitchFamily="34" charset="0"/>
                <a:sym typeface="Nunito Light"/>
              </a:rPr>
              <a:t>Regional service body,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1" u="none" strike="noStrike" kern="0" cap="none" spc="0" normalizeH="0" baseline="0" noProof="0" dirty="0">
                <a:ln>
                  <a:noFill/>
                </a:ln>
                <a:solidFill>
                  <a:srgbClr val="000000"/>
                </a:solidFill>
                <a:effectLst/>
                <a:uLnTx/>
                <a:uFillTx/>
                <a:latin typeface="Arial" panose="020B0604020202020204" pitchFamily="34" charset="0"/>
                <a:ea typeface="Roboto Black" panose="02000000000000000000" pitchFamily="2" charset="0"/>
                <a:cs typeface="Arial" panose="020B0604020202020204" pitchFamily="34" charset="0"/>
                <a:sym typeface="Nunito Light"/>
              </a:rPr>
              <a:t>meets </a:t>
            </a:r>
            <a:r>
              <a:rPr kumimoji="0" lang="es-419" sz="2400" b="1" i="1" u="none" strike="noStrike" kern="0" cap="none" spc="0" normalizeH="0" baseline="0" noProof="0" dirty="0">
                <a:ln>
                  <a:noFill/>
                </a:ln>
                <a:solidFill>
                  <a:srgbClr val="1670B8"/>
                </a:solidFill>
                <a:effectLst/>
                <a:uLnTx/>
                <a:uFillTx/>
                <a:latin typeface="Arial" panose="020B0604020202020204" pitchFamily="34" charset="0"/>
                <a:ea typeface="Roboto Black" panose="02000000000000000000" pitchFamily="2" charset="0"/>
                <a:cs typeface="Arial" panose="020B0604020202020204" pitchFamily="34" charset="0"/>
                <a:sym typeface="Roboto Black"/>
              </a:rPr>
              <a:t>4</a:t>
            </a:r>
            <a:r>
              <a:rPr kumimoji="0" lang="en-US" sz="2400" b="1" i="1" u="none" strike="noStrike" kern="0" cap="none" spc="0" normalizeH="0" baseline="0" noProof="0" dirty="0">
                <a:ln>
                  <a:noFill/>
                </a:ln>
                <a:solidFill>
                  <a:srgbClr val="000000"/>
                </a:solidFill>
                <a:effectLst/>
                <a:uLnTx/>
                <a:uFillTx/>
                <a:latin typeface="Arial" panose="020B0604020202020204" pitchFamily="34" charset="0"/>
                <a:ea typeface="Roboto Black" panose="02000000000000000000" pitchFamily="2" charset="0"/>
                <a:cs typeface="Arial" panose="020B0604020202020204" pitchFamily="34" charset="0"/>
                <a:sym typeface="Nunito Light"/>
              </a:rPr>
              <a:t> times a year - </a:t>
            </a:r>
            <a:r>
              <a:rPr kumimoji="0" lang="es-419" sz="2400" b="1" i="1" u="none" strike="noStrike" kern="0" cap="none" spc="0" normalizeH="0" baseline="0" noProof="0" dirty="0">
                <a:ln>
                  <a:noFill/>
                </a:ln>
                <a:solidFill>
                  <a:srgbClr val="1670B8"/>
                </a:solidFill>
                <a:effectLst/>
                <a:uLnTx/>
                <a:uFillTx/>
                <a:latin typeface="Arial" panose="020B0604020202020204" pitchFamily="34" charset="0"/>
                <a:ea typeface="Roboto Black" panose="02000000000000000000" pitchFamily="2" charset="0"/>
                <a:cs typeface="Arial" panose="020B0604020202020204" pitchFamily="34" charset="0"/>
                <a:sym typeface="Roboto Black"/>
              </a:rPr>
              <a:t>2</a:t>
            </a:r>
            <a:r>
              <a:rPr kumimoji="0" lang="en-US" sz="2400" b="1" i="1" u="none" strike="noStrike" kern="0" cap="none" spc="0" normalizeH="0" baseline="0" noProof="0" dirty="0">
                <a:ln>
                  <a:noFill/>
                </a:ln>
                <a:solidFill>
                  <a:srgbClr val="000000"/>
                </a:solidFill>
                <a:effectLst/>
                <a:uLnTx/>
                <a:uFillTx/>
                <a:latin typeface="Arial" panose="020B0604020202020204" pitchFamily="34" charset="0"/>
                <a:ea typeface="Roboto Black" panose="02000000000000000000" pitchFamily="2" charset="0"/>
                <a:cs typeface="Arial" panose="020B0604020202020204" pitchFamily="34" charset="0"/>
                <a:sym typeface="Nunito Light"/>
              </a:rPr>
              <a:t> face to face; </a:t>
            </a:r>
            <a:r>
              <a:rPr kumimoji="0" lang="es-419" sz="2400" b="1" i="1" u="none" strike="noStrike" kern="0" cap="none" spc="0" normalizeH="0" baseline="0" noProof="0" dirty="0">
                <a:ln>
                  <a:noFill/>
                </a:ln>
                <a:solidFill>
                  <a:srgbClr val="1670B8"/>
                </a:solidFill>
                <a:effectLst/>
                <a:uLnTx/>
                <a:uFillTx/>
                <a:latin typeface="Arial" panose="020B0604020202020204" pitchFamily="34" charset="0"/>
                <a:ea typeface="Roboto Black" panose="02000000000000000000" pitchFamily="2" charset="0"/>
                <a:cs typeface="Arial" panose="020B0604020202020204" pitchFamily="34" charset="0"/>
                <a:sym typeface="Roboto Black"/>
              </a:rPr>
              <a:t>2</a:t>
            </a:r>
            <a:r>
              <a:rPr kumimoji="0" lang="en-US" sz="2400" b="1" i="1" u="none" strike="noStrike" kern="0" cap="none" spc="0" normalizeH="0" baseline="0" noProof="0" dirty="0">
                <a:ln>
                  <a:noFill/>
                </a:ln>
                <a:solidFill>
                  <a:srgbClr val="000000"/>
                </a:solidFill>
                <a:effectLst/>
                <a:uLnTx/>
                <a:uFillTx/>
                <a:latin typeface="Arial" panose="020B0604020202020204" pitchFamily="34" charset="0"/>
                <a:ea typeface="Roboto Black" panose="02000000000000000000" pitchFamily="2" charset="0"/>
                <a:cs typeface="Arial" panose="020B0604020202020204" pitchFamily="34" charset="0"/>
                <a:sym typeface="Nunito Light"/>
              </a:rPr>
              <a:t> on-line</a:t>
            </a:r>
            <a:endParaRPr kumimoji="0" lang="en-US" sz="1200" b="1" i="1" u="none" strike="noStrike" kern="0" cap="none" spc="0" normalizeH="0" baseline="0" noProof="0" dirty="0">
              <a:ln>
                <a:noFill/>
              </a:ln>
              <a:solidFill>
                <a:srgbClr val="000000"/>
              </a:solidFill>
              <a:effectLst/>
              <a:uLnTx/>
              <a:uFillTx/>
              <a:latin typeface="Arial" panose="020B0604020202020204" pitchFamily="34" charset="0"/>
              <a:ea typeface="Roboto Black" panose="02000000000000000000" pitchFamily="2" charset="0"/>
              <a:cs typeface="Arial" panose="020B0604020202020204" pitchFamily="34" charset="0"/>
              <a:sym typeface="Nunito Light"/>
            </a:endParaRPr>
          </a:p>
        </p:txBody>
      </p:sp>
      <p:sp>
        <p:nvSpPr>
          <p:cNvPr id="143" name="Google Shape;143;p18"/>
          <p:cNvSpPr txBox="1"/>
          <p:nvPr/>
        </p:nvSpPr>
        <p:spPr>
          <a:xfrm>
            <a:off x="2565776" y="4318876"/>
            <a:ext cx="2234824" cy="43946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smtClean="0">
                <a:ln>
                  <a:noFill/>
                </a:ln>
                <a:solidFill>
                  <a:srgbClr val="000000"/>
                </a:solidFill>
                <a:effectLst/>
                <a:uLnTx/>
                <a:uFillTx/>
                <a:latin typeface="Calibri" panose="020F0502020204030204"/>
                <a:ea typeface="Nunito Light"/>
                <a:cs typeface="Arial" panose="020B0604020202020204" pitchFamily="34" charset="0"/>
                <a:sym typeface="Nunito Light"/>
              </a:rPr>
              <a:t>Translations</a:t>
            </a: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Arial" panose="020B0604020202020204" pitchFamily="34" charset="0"/>
                <a:sym typeface="Nunito Light"/>
              </a:rPr>
              <a:t>, literature, helpline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800" b="0" i="1" u="none" strike="noStrike" kern="0" cap="none" spc="0" normalizeH="0" baseline="0" noProof="0" dirty="0">
              <a:ln>
                <a:noFill/>
              </a:ln>
              <a:solidFill>
                <a:srgbClr val="000000"/>
              </a:solidFill>
              <a:effectLst/>
              <a:uLnTx/>
              <a:uFillTx/>
              <a:latin typeface="Calibri" panose="020F0502020204030204"/>
              <a:ea typeface="Nunito Light"/>
              <a:cs typeface="Arial" panose="020B0604020202020204" pitchFamily="34" charset="0"/>
              <a:sym typeface="Nunito Light"/>
            </a:endParaRPr>
          </a:p>
        </p:txBody>
      </p:sp>
      <p:sp>
        <p:nvSpPr>
          <p:cNvPr id="144" name="Google Shape;144;p18"/>
          <p:cNvSpPr txBox="1"/>
          <p:nvPr/>
        </p:nvSpPr>
        <p:spPr>
          <a:xfrm>
            <a:off x="4998334" y="4323013"/>
            <a:ext cx="2263600" cy="47656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7 Active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area</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service</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bodies</a:t>
            </a:r>
          </a:p>
        </p:txBody>
      </p:sp>
      <p:sp>
        <p:nvSpPr>
          <p:cNvPr id="32" name="Google Shape;143;p18">
            <a:extLst>
              <a:ext uri="{FF2B5EF4-FFF2-40B4-BE49-F238E27FC236}">
                <a16:creationId xmlns:a16="http://schemas.microsoft.com/office/drawing/2014/main" id="{E26E99C8-3F98-4727-AB1F-694257AEA936}"/>
              </a:ext>
            </a:extLst>
          </p:cNvPr>
          <p:cNvSpPr txBox="1"/>
          <p:nvPr/>
        </p:nvSpPr>
        <p:spPr>
          <a:xfrm>
            <a:off x="0" y="4471060"/>
            <a:ext cx="2263600" cy="401102"/>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Arial" panose="020B0604020202020204" pitchFamily="34" charset="0"/>
                <a:sym typeface="Nunito Light"/>
              </a:rPr>
              <a:t>About</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Arial" panose="020B0604020202020204" pitchFamily="34" charset="0"/>
                <a:sym typeface="Nunito Light"/>
              </a:rPr>
              <a:t> 24 meetings a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Arial" panose="020B0604020202020204" pitchFamily="34" charset="0"/>
                <a:sym typeface="Nunito Light"/>
              </a:rPr>
              <a:t>day</a:t>
            </a:r>
            <a:endParaRPr kumimoji="0" sz="2400" b="0" i="1" u="none" strike="noStrike" kern="0" cap="none" spc="0" normalizeH="0" baseline="0" noProof="0" dirty="0">
              <a:ln>
                <a:noFill/>
              </a:ln>
              <a:solidFill>
                <a:srgbClr val="000000"/>
              </a:solidFill>
              <a:effectLst/>
              <a:uLnTx/>
              <a:uFillTx/>
              <a:latin typeface="Calibri" panose="020F0502020204030204"/>
              <a:ea typeface="Nunito Light"/>
              <a:cs typeface="Arial" panose="020B0604020202020204" pitchFamily="34" charset="0"/>
              <a:sym typeface="Nunito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1" u="none" strike="noStrike" kern="0" cap="none" spc="0" normalizeH="0" baseline="0" noProof="0" dirty="0">
              <a:ln>
                <a:noFill/>
              </a:ln>
              <a:solidFill>
                <a:srgbClr val="000000"/>
              </a:solidFill>
              <a:effectLst/>
              <a:uLnTx/>
              <a:uFillTx/>
              <a:latin typeface="Calibri" panose="020F0502020204030204"/>
              <a:ea typeface="Nunito Light"/>
              <a:cs typeface="Arial" panose="020B0604020202020204" pitchFamily="34" charset="0"/>
              <a:sym typeface="Nunito Light"/>
            </a:endParaRPr>
          </a:p>
        </p:txBody>
      </p:sp>
      <p:sp>
        <p:nvSpPr>
          <p:cNvPr id="33" name="Google Shape;144;p18">
            <a:extLst>
              <a:ext uri="{FF2B5EF4-FFF2-40B4-BE49-F238E27FC236}">
                <a16:creationId xmlns:a16="http://schemas.microsoft.com/office/drawing/2014/main" id="{467E932E-2953-4AE6-B286-6BB42B66D39A}"/>
              </a:ext>
            </a:extLst>
          </p:cNvPr>
          <p:cNvSpPr txBox="1"/>
          <p:nvPr/>
        </p:nvSpPr>
        <p:spPr>
          <a:xfrm>
            <a:off x="7463560" y="3841506"/>
            <a:ext cx="2200155"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7 Active </a:t>
            </a: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area</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PR </a:t>
            </a: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service</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n-U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bodies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1 Regional PR service body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cxnSp>
        <p:nvCxnSpPr>
          <p:cNvPr id="38" name="Google Shape;140;p18">
            <a:extLst>
              <a:ext uri="{FF2B5EF4-FFF2-40B4-BE49-F238E27FC236}">
                <a16:creationId xmlns:a16="http://schemas.microsoft.com/office/drawing/2014/main" id="{356AD134-50AA-494A-937C-C786D9F68AEF}"/>
              </a:ext>
            </a:extLst>
          </p:cNvPr>
          <p:cNvCxnSpPr/>
          <p:nvPr/>
        </p:nvCxnSpPr>
        <p:spPr>
          <a:xfrm>
            <a:off x="9702508" y="1896040"/>
            <a:ext cx="0" cy="2424400"/>
          </a:xfrm>
          <a:prstGeom prst="straightConnector1">
            <a:avLst/>
          </a:prstGeom>
          <a:noFill/>
          <a:ln w="9525" cap="flat" cmpd="sng">
            <a:solidFill>
              <a:srgbClr val="CCCCCC"/>
            </a:solidFill>
            <a:prstDash val="solid"/>
            <a:round/>
            <a:headEnd type="none" w="med" len="med"/>
            <a:tailEnd type="none" w="med" len="med"/>
          </a:ln>
        </p:spPr>
      </p:cxnSp>
      <p:sp>
        <p:nvSpPr>
          <p:cNvPr id="41" name="Google Shape;137;p18">
            <a:extLst>
              <a:ext uri="{FF2B5EF4-FFF2-40B4-BE49-F238E27FC236}">
                <a16:creationId xmlns:a16="http://schemas.microsoft.com/office/drawing/2014/main" id="{511B9F02-A89C-4AA6-BDC3-FBAEB67CB24B}"/>
              </a:ext>
            </a:extLst>
          </p:cNvPr>
          <p:cNvSpPr txBox="1">
            <a:spLocks/>
          </p:cNvSpPr>
          <p:nvPr/>
        </p:nvSpPr>
        <p:spPr>
          <a:xfrm>
            <a:off x="9978061" y="3247530"/>
            <a:ext cx="1728268" cy="625836"/>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1" i="1" u="none" strike="noStrike" kern="1200" cap="none" spc="0" normalizeH="0" baseline="0" noProof="0" dirty="0">
                <a:ln>
                  <a:noFill/>
                </a:ln>
                <a:solidFill>
                  <a:srgbClr val="434343"/>
                </a:solidFill>
                <a:effectLst/>
                <a:uLnTx/>
                <a:uFillTx/>
                <a:latin typeface="Calibri Light" panose="020F0302020204030204"/>
                <a:ea typeface="+mj-ea"/>
                <a:cs typeface="+mj-cs"/>
              </a:rPr>
              <a:t>Unity &amp; Service</a:t>
            </a:r>
          </a:p>
        </p:txBody>
      </p:sp>
      <p:sp>
        <p:nvSpPr>
          <p:cNvPr id="42" name="Google Shape;144;p18">
            <a:extLst>
              <a:ext uri="{FF2B5EF4-FFF2-40B4-BE49-F238E27FC236}">
                <a16:creationId xmlns:a16="http://schemas.microsoft.com/office/drawing/2014/main" id="{CAD98E68-6109-405D-BDC3-B0F9E6C6876E}"/>
              </a:ext>
            </a:extLst>
          </p:cNvPr>
          <p:cNvSpPr txBox="1"/>
          <p:nvPr/>
        </p:nvSpPr>
        <p:spPr>
          <a:xfrm>
            <a:off x="9785892" y="3822696"/>
            <a:ext cx="2152700"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Only</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active </a:t>
            </a: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body</a:t>
            </a:r>
            <a:endPar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t</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hat</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does</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“FD” </a:t>
            </a: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ctivities</a:t>
            </a:r>
            <a:endParaRPr kumimoji="0"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46" name="Google Shape;132;p18">
            <a:extLst>
              <a:ext uri="{FF2B5EF4-FFF2-40B4-BE49-F238E27FC236}">
                <a16:creationId xmlns:a16="http://schemas.microsoft.com/office/drawing/2014/main" id="{4BE4C03D-EC58-4686-9ACF-7DAE24DBBA95}"/>
              </a:ext>
            </a:extLst>
          </p:cNvPr>
          <p:cNvSpPr txBox="1">
            <a:spLocks/>
          </p:cNvSpPr>
          <p:nvPr/>
        </p:nvSpPr>
        <p:spPr>
          <a:xfrm>
            <a:off x="118578" y="1951161"/>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171</a:t>
            </a:r>
          </a:p>
        </p:txBody>
      </p:sp>
      <p:sp>
        <p:nvSpPr>
          <p:cNvPr id="49" name="Google Shape;132;p18">
            <a:extLst>
              <a:ext uri="{FF2B5EF4-FFF2-40B4-BE49-F238E27FC236}">
                <a16:creationId xmlns:a16="http://schemas.microsoft.com/office/drawing/2014/main" id="{3918DC86-FD6E-4E26-B191-E543BB1B3667}"/>
              </a:ext>
            </a:extLst>
          </p:cNvPr>
          <p:cNvSpPr txBox="1">
            <a:spLocks/>
          </p:cNvSpPr>
          <p:nvPr/>
        </p:nvSpPr>
        <p:spPr>
          <a:xfrm>
            <a:off x="5214699" y="1953813"/>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9</a:t>
            </a:r>
          </a:p>
        </p:txBody>
      </p:sp>
      <p:sp>
        <p:nvSpPr>
          <p:cNvPr id="50" name="Google Shape;132;p18">
            <a:extLst>
              <a:ext uri="{FF2B5EF4-FFF2-40B4-BE49-F238E27FC236}">
                <a16:creationId xmlns:a16="http://schemas.microsoft.com/office/drawing/2014/main" id="{881BC4D6-3B53-4C4C-B3C7-BEC72C776856}"/>
              </a:ext>
            </a:extLst>
          </p:cNvPr>
          <p:cNvSpPr txBox="1">
            <a:spLocks/>
          </p:cNvSpPr>
          <p:nvPr/>
        </p:nvSpPr>
        <p:spPr>
          <a:xfrm>
            <a:off x="7511015" y="1958956"/>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8</a:t>
            </a:r>
          </a:p>
        </p:txBody>
      </p:sp>
      <p:sp>
        <p:nvSpPr>
          <p:cNvPr id="51" name="Google Shape;132;p18">
            <a:extLst>
              <a:ext uri="{FF2B5EF4-FFF2-40B4-BE49-F238E27FC236}">
                <a16:creationId xmlns:a16="http://schemas.microsoft.com/office/drawing/2014/main" id="{97AE47AE-7357-4F56-9E92-2B6DCC7DC530}"/>
              </a:ext>
            </a:extLst>
          </p:cNvPr>
          <p:cNvSpPr txBox="1">
            <a:spLocks/>
          </p:cNvSpPr>
          <p:nvPr/>
        </p:nvSpPr>
        <p:spPr>
          <a:xfrm>
            <a:off x="9785892" y="1925500"/>
            <a:ext cx="2001667" cy="1149284"/>
          </a:xfrm>
          <a:prstGeom prst="rect">
            <a:avLst/>
          </a:prstGeom>
          <a:effectLst/>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a:t>
            </a:r>
          </a:p>
        </p:txBody>
      </p:sp>
      <p:sp>
        <p:nvSpPr>
          <p:cNvPr id="9" name="CaixaDeTexto 8">
            <a:extLst>
              <a:ext uri="{FF2B5EF4-FFF2-40B4-BE49-F238E27FC236}">
                <a16:creationId xmlns:a16="http://schemas.microsoft.com/office/drawing/2014/main" id="{6CAFCB56-384C-4C59-AA39-D37FBDF588A1}"/>
              </a:ext>
            </a:extLst>
          </p:cNvPr>
          <p:cNvSpPr txBox="1"/>
          <p:nvPr/>
        </p:nvSpPr>
        <p:spPr>
          <a:xfrm>
            <a:off x="4406619" y="871730"/>
            <a:ext cx="29696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Roboto Black" panose="02000000000000000000" pitchFamily="2" charset="0"/>
                <a:cs typeface="Arial" panose="020B0604020202020204" pitchFamily="34" charset="0"/>
                <a:sym typeface="Nunito Light"/>
              </a:rPr>
              <a:t>Overview</a:t>
            </a:r>
            <a:endParaRPr kumimoji="0" lang="pt-PT"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9" name="CaixaDeTexto 58">
            <a:extLst>
              <a:ext uri="{FF2B5EF4-FFF2-40B4-BE49-F238E27FC236}">
                <a16:creationId xmlns:a16="http://schemas.microsoft.com/office/drawing/2014/main" id="{1D892B0F-8A2E-405F-8F08-DA5175608E5E}"/>
              </a:ext>
            </a:extLst>
          </p:cNvPr>
          <p:cNvSpPr txBox="1"/>
          <p:nvPr/>
        </p:nvSpPr>
        <p:spPr>
          <a:xfrm>
            <a:off x="0" y="6094053"/>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https://na-pt.org/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16">
            <a:extLst>
              <a:ext uri="{FF2B5EF4-FFF2-40B4-BE49-F238E27FC236}">
                <a16:creationId xmlns:a16="http://schemas.microsoft.com/office/drawing/2014/main" id="{5CEF02DF-A09E-4EB8-A688-C0485FF938E6}"/>
              </a:ext>
            </a:extLst>
          </p:cNvPr>
          <p:cNvSpPr/>
          <p:nvPr/>
        </p:nvSpPr>
        <p:spPr>
          <a:xfrm>
            <a:off x="0" y="-7198"/>
            <a:ext cx="12192000" cy="933630"/>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tângulo 61">
            <a:extLst>
              <a:ext uri="{FF2B5EF4-FFF2-40B4-BE49-F238E27FC236}">
                <a16:creationId xmlns:a16="http://schemas.microsoft.com/office/drawing/2014/main" id="{57F4748D-6E8D-492F-87B9-F6ACB6BAFCBA}"/>
              </a:ext>
            </a:extLst>
          </p:cNvPr>
          <p:cNvSpPr/>
          <p:nvPr/>
        </p:nvSpPr>
        <p:spPr>
          <a:xfrm>
            <a:off x="2890572" y="72192"/>
            <a:ext cx="62424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PORTUGUESE REGION</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pic>
        <p:nvPicPr>
          <p:cNvPr id="63" name="Imagen 7">
            <a:extLst>
              <a:ext uri="{FF2B5EF4-FFF2-40B4-BE49-F238E27FC236}">
                <a16:creationId xmlns:a16="http://schemas.microsoft.com/office/drawing/2014/main" id="{3B79F712-DBC3-4B5C-85D0-81103AB108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32333" y="4823791"/>
            <a:ext cx="1221643" cy="1221643"/>
          </a:xfrm>
          <a:prstGeom prst="rect">
            <a:avLst/>
          </a:prstGeom>
          <a:noFill/>
          <a:effectLst>
            <a:softEdge rad="12700"/>
          </a:effectLst>
        </p:spPr>
      </p:pic>
    </p:spTree>
    <p:extLst>
      <p:ext uri="{BB962C8B-B14F-4D97-AF65-F5344CB8AC3E}">
        <p14:creationId xmlns:p14="http://schemas.microsoft.com/office/powerpoint/2010/main" val="228731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7" name="Imagem 16">
            <a:extLst>
              <a:ext uri="{FF2B5EF4-FFF2-40B4-BE49-F238E27FC236}">
                <a16:creationId xmlns:a16="http://schemas.microsoft.com/office/drawing/2014/main" id="{16ACB52C-0CFB-41A8-A6A5-EE5D395BAE8E}"/>
              </a:ext>
            </a:extLst>
          </p:cNvPr>
          <p:cNvPicPr>
            <a:picLocks noChangeAspect="1"/>
          </p:cNvPicPr>
          <p:nvPr/>
        </p:nvPicPr>
        <p:blipFill>
          <a:blip r:embed="rId3"/>
          <a:stretch>
            <a:fillRect/>
          </a:stretch>
        </p:blipFill>
        <p:spPr>
          <a:xfrm>
            <a:off x="0" y="1"/>
            <a:ext cx="12192000" cy="6255025"/>
          </a:xfrm>
          <a:prstGeom prst="rect">
            <a:avLst/>
          </a:prstGeom>
        </p:spPr>
      </p:pic>
      <p:sp>
        <p:nvSpPr>
          <p:cNvPr id="6" name="CaixaDeTexto 5">
            <a:extLst>
              <a:ext uri="{FF2B5EF4-FFF2-40B4-BE49-F238E27FC236}">
                <a16:creationId xmlns:a16="http://schemas.microsoft.com/office/drawing/2014/main" id="{CDF978A7-CDA4-401B-86FA-6A473026A0C2}"/>
              </a:ext>
            </a:extLst>
          </p:cNvPr>
          <p:cNvSpPr txBox="1"/>
          <p:nvPr/>
        </p:nvSpPr>
        <p:spPr>
          <a:xfrm>
            <a:off x="0" y="6080606"/>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xmlns="" val="tx"/>
                    </a:ext>
                  </a:extLst>
                </a:hlinkClick>
              </a:rPr>
              <a:t>https://na-pt.org/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16">
            <a:extLst>
              <a:ext uri="{FF2B5EF4-FFF2-40B4-BE49-F238E27FC236}">
                <a16:creationId xmlns:a16="http://schemas.microsoft.com/office/drawing/2014/main" id="{1A76AFFA-82EC-4206-A2C6-21711A0D3765}"/>
              </a:ext>
            </a:extLst>
          </p:cNvPr>
          <p:cNvSpPr/>
          <p:nvPr/>
        </p:nvSpPr>
        <p:spPr>
          <a:xfrm>
            <a:off x="0" y="0"/>
            <a:ext cx="12192000" cy="909566"/>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tângulo 24">
            <a:extLst>
              <a:ext uri="{FF2B5EF4-FFF2-40B4-BE49-F238E27FC236}">
                <a16:creationId xmlns:a16="http://schemas.microsoft.com/office/drawing/2014/main" id="{E4067E18-6E19-4ED6-AD6B-842A57FB6FAC}"/>
              </a:ext>
            </a:extLst>
          </p:cNvPr>
          <p:cNvSpPr/>
          <p:nvPr/>
        </p:nvSpPr>
        <p:spPr>
          <a:xfrm>
            <a:off x="3782645" y="72192"/>
            <a:ext cx="445827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MEETINGS MAP</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pic>
        <p:nvPicPr>
          <p:cNvPr id="26" name="Imagen 7">
            <a:extLst>
              <a:ext uri="{FF2B5EF4-FFF2-40B4-BE49-F238E27FC236}">
                <a16:creationId xmlns:a16="http://schemas.microsoft.com/office/drawing/2014/main" id="{1A4C4402-DE95-4E11-9FC1-3218BD6315E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32333" y="4823791"/>
            <a:ext cx="1221643" cy="1221643"/>
          </a:xfrm>
          <a:prstGeom prst="rect">
            <a:avLst/>
          </a:prstGeom>
          <a:noFill/>
          <a:effectLst>
            <a:glow rad="127000">
              <a:schemeClr val="bg1"/>
            </a:glow>
            <a:softEdge rad="12700"/>
          </a:effectLst>
        </p:spPr>
      </p:pic>
      <p:sp>
        <p:nvSpPr>
          <p:cNvPr id="2" name="TextBox 1"/>
          <p:cNvSpPr txBox="1"/>
          <p:nvPr/>
        </p:nvSpPr>
        <p:spPr>
          <a:xfrm>
            <a:off x="5672667" y="5536025"/>
            <a:ext cx="12567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Madeira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3589867" y="3187837"/>
            <a:ext cx="15785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The Azores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29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34" name="Rectangle 16">
            <a:extLst>
              <a:ext uri="{FF2B5EF4-FFF2-40B4-BE49-F238E27FC236}">
                <a16:creationId xmlns:a16="http://schemas.microsoft.com/office/drawing/2014/main" id="{572C5A3F-0425-44D9-8C0E-5C90A3FB90D5}"/>
              </a:ext>
            </a:extLst>
          </p:cNvPr>
          <p:cNvSpPr/>
          <p:nvPr/>
        </p:nvSpPr>
        <p:spPr>
          <a:xfrm>
            <a:off x="0" y="0"/>
            <a:ext cx="12192000" cy="909566"/>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tângulo 46">
            <a:extLst>
              <a:ext uri="{FF2B5EF4-FFF2-40B4-BE49-F238E27FC236}">
                <a16:creationId xmlns:a16="http://schemas.microsoft.com/office/drawing/2014/main" id="{5966C7CF-493C-402F-9846-879F18E8B2F2}"/>
              </a:ext>
            </a:extLst>
          </p:cNvPr>
          <p:cNvSpPr/>
          <p:nvPr/>
        </p:nvSpPr>
        <p:spPr>
          <a:xfrm>
            <a:off x="2582796" y="72192"/>
            <a:ext cx="685796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PORTUGUESE REGION   </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sp>
        <p:nvSpPr>
          <p:cNvPr id="40" name="Retângulo 39">
            <a:extLst>
              <a:ext uri="{FF2B5EF4-FFF2-40B4-BE49-F238E27FC236}">
                <a16:creationId xmlns:a16="http://schemas.microsoft.com/office/drawing/2014/main" id="{B2E63AE4-ACE6-4831-99A0-21460592E317}"/>
              </a:ext>
            </a:extLst>
          </p:cNvPr>
          <p:cNvSpPr/>
          <p:nvPr/>
        </p:nvSpPr>
        <p:spPr>
          <a:xfrm>
            <a:off x="7494668" y="1289608"/>
            <a:ext cx="2151291" cy="4694333"/>
          </a:xfrm>
          <a:prstGeom prst="rect">
            <a:avLst/>
          </a:prstGeom>
          <a:solidFill>
            <a:srgbClr val="FFFF00"/>
          </a:solidFill>
          <a:ln w="762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Google Shape;144;p18">
            <a:extLst>
              <a:ext uri="{FF2B5EF4-FFF2-40B4-BE49-F238E27FC236}">
                <a16:creationId xmlns:a16="http://schemas.microsoft.com/office/drawing/2014/main" id="{37DB4E60-03B0-4212-9119-A4E80961C38C}"/>
              </a:ext>
            </a:extLst>
          </p:cNvPr>
          <p:cNvSpPr txBox="1"/>
          <p:nvPr/>
        </p:nvSpPr>
        <p:spPr>
          <a:xfrm>
            <a:off x="7463560" y="3835070"/>
            <a:ext cx="2200155"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7 Active </a:t>
            </a:r>
            <a:r>
              <a:rPr kumimoji="0" lang="es-ES" sz="2400" b="1"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area</a:t>
            </a:r>
            <a:r>
              <a:rPr kumimoji="0" lang="es-E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PR </a:t>
            </a:r>
            <a:r>
              <a:rPr kumimoji="0" lang="es-ES" sz="2400" b="1"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service</a:t>
            </a:r>
            <a:r>
              <a:rPr kumimoji="0" lang="es-E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n-U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bodies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1 Regional PR service body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cxnSp>
        <p:nvCxnSpPr>
          <p:cNvPr id="63" name="Google Shape;140;p18">
            <a:extLst>
              <a:ext uri="{FF2B5EF4-FFF2-40B4-BE49-F238E27FC236}">
                <a16:creationId xmlns:a16="http://schemas.microsoft.com/office/drawing/2014/main" id="{E1FC3133-203F-4167-BA33-61A772D815EE}"/>
              </a:ext>
            </a:extLst>
          </p:cNvPr>
          <p:cNvCxnSpPr/>
          <p:nvPr/>
        </p:nvCxnSpPr>
        <p:spPr>
          <a:xfrm>
            <a:off x="9702508" y="1889604"/>
            <a:ext cx="0" cy="2424400"/>
          </a:xfrm>
          <a:prstGeom prst="straightConnector1">
            <a:avLst/>
          </a:prstGeom>
          <a:noFill/>
          <a:ln w="9525" cap="flat" cmpd="sng">
            <a:solidFill>
              <a:srgbClr val="CCCCCC"/>
            </a:solidFill>
            <a:prstDash val="solid"/>
            <a:round/>
            <a:headEnd type="none" w="med" len="med"/>
            <a:tailEnd type="none" w="med" len="med"/>
          </a:ln>
        </p:spPr>
      </p:cxnSp>
      <p:sp>
        <p:nvSpPr>
          <p:cNvPr id="64" name="Google Shape;137;p18">
            <a:extLst>
              <a:ext uri="{FF2B5EF4-FFF2-40B4-BE49-F238E27FC236}">
                <a16:creationId xmlns:a16="http://schemas.microsoft.com/office/drawing/2014/main" id="{980865F9-0BDC-4C2E-8022-2F8E74DD0A7F}"/>
              </a:ext>
            </a:extLst>
          </p:cNvPr>
          <p:cNvSpPr txBox="1">
            <a:spLocks/>
          </p:cNvSpPr>
          <p:nvPr/>
        </p:nvSpPr>
        <p:spPr>
          <a:xfrm>
            <a:off x="9978061" y="3321776"/>
            <a:ext cx="1728268" cy="625836"/>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1" i="1" u="none" strike="noStrike" kern="1200" cap="none" spc="0" normalizeH="0" baseline="0" noProof="0" dirty="0">
                <a:ln>
                  <a:noFill/>
                </a:ln>
                <a:solidFill>
                  <a:srgbClr val="434343"/>
                </a:solidFill>
                <a:effectLst/>
                <a:uLnTx/>
                <a:uFillTx/>
                <a:latin typeface="Calibri" panose="020F0502020204030204"/>
                <a:ea typeface="+mj-ea"/>
                <a:cs typeface="+mj-cs"/>
              </a:rPr>
              <a:t>Unity &amp; Service</a:t>
            </a:r>
          </a:p>
        </p:txBody>
      </p:sp>
      <p:sp>
        <p:nvSpPr>
          <p:cNvPr id="65" name="Google Shape;144;p18">
            <a:extLst>
              <a:ext uri="{FF2B5EF4-FFF2-40B4-BE49-F238E27FC236}">
                <a16:creationId xmlns:a16="http://schemas.microsoft.com/office/drawing/2014/main" id="{7689BE64-6DE4-42F7-B566-0AB9E52F61AB}"/>
              </a:ext>
            </a:extLst>
          </p:cNvPr>
          <p:cNvSpPr txBox="1"/>
          <p:nvPr/>
        </p:nvSpPr>
        <p:spPr>
          <a:xfrm>
            <a:off x="9779940" y="3802813"/>
            <a:ext cx="2107260"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Only</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active </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body</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that</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does</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“FD” </a:t>
            </a: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ctivities</a:t>
            </a:r>
            <a:endParaRPr kumimoji="0"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68" name="Google Shape;132;p18">
            <a:extLst>
              <a:ext uri="{FF2B5EF4-FFF2-40B4-BE49-F238E27FC236}">
                <a16:creationId xmlns:a16="http://schemas.microsoft.com/office/drawing/2014/main" id="{88270451-9F21-4AC7-8677-E3CF7B6998FA}"/>
              </a:ext>
            </a:extLst>
          </p:cNvPr>
          <p:cNvSpPr txBox="1">
            <a:spLocks/>
          </p:cNvSpPr>
          <p:nvPr/>
        </p:nvSpPr>
        <p:spPr>
          <a:xfrm>
            <a:off x="7511015" y="1952520"/>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8</a:t>
            </a:r>
          </a:p>
        </p:txBody>
      </p:sp>
      <p:sp>
        <p:nvSpPr>
          <p:cNvPr id="69" name="Google Shape;132;p18">
            <a:extLst>
              <a:ext uri="{FF2B5EF4-FFF2-40B4-BE49-F238E27FC236}">
                <a16:creationId xmlns:a16="http://schemas.microsoft.com/office/drawing/2014/main" id="{ADE211A9-AE05-49A7-9E91-60B91CCDAD3D}"/>
              </a:ext>
            </a:extLst>
          </p:cNvPr>
          <p:cNvSpPr txBox="1">
            <a:spLocks/>
          </p:cNvSpPr>
          <p:nvPr/>
        </p:nvSpPr>
        <p:spPr>
          <a:xfrm>
            <a:off x="9785892" y="1919064"/>
            <a:ext cx="2001667" cy="1149284"/>
          </a:xfrm>
          <a:prstGeom prst="rect">
            <a:avLst/>
          </a:prstGeom>
          <a:effectLst/>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a:t>
            </a:r>
          </a:p>
        </p:txBody>
      </p:sp>
      <p:sp>
        <p:nvSpPr>
          <p:cNvPr id="70" name="CaixaDeTexto 69">
            <a:extLst>
              <a:ext uri="{FF2B5EF4-FFF2-40B4-BE49-F238E27FC236}">
                <a16:creationId xmlns:a16="http://schemas.microsoft.com/office/drawing/2014/main" id="{DA3DBB03-683C-4513-90B0-9B577DC3F732}"/>
              </a:ext>
            </a:extLst>
          </p:cNvPr>
          <p:cNvSpPr txBox="1"/>
          <p:nvPr/>
        </p:nvSpPr>
        <p:spPr>
          <a:xfrm>
            <a:off x="4292316" y="818554"/>
            <a:ext cx="29696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Roboto Black" panose="02000000000000000000" pitchFamily="2" charset="0"/>
                <a:cs typeface="Arial" panose="020B0604020202020204" pitchFamily="34" charset="0"/>
                <a:sym typeface="Nunito Light"/>
              </a:rPr>
              <a:t>Overview</a:t>
            </a:r>
            <a:endParaRPr kumimoji="0" lang="pt-PT"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71" name="Google Shape;137;p18">
            <a:extLst>
              <a:ext uri="{FF2B5EF4-FFF2-40B4-BE49-F238E27FC236}">
                <a16:creationId xmlns:a16="http://schemas.microsoft.com/office/drawing/2014/main" id="{0B5C0285-F6E5-47A5-93AF-BFCAF52EC8C4}"/>
              </a:ext>
            </a:extLst>
          </p:cNvPr>
          <p:cNvSpPr txBox="1">
            <a:spLocks/>
          </p:cNvSpPr>
          <p:nvPr/>
        </p:nvSpPr>
        <p:spPr>
          <a:xfrm>
            <a:off x="7673610" y="3176065"/>
            <a:ext cx="1728268" cy="625836"/>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PR &amp; </a:t>
            </a:r>
            <a:r>
              <a:rPr kumimoji="0" lang="es-419" sz="2400" b="1" i="1" u="none" strike="noStrike" kern="1200" cap="none" spc="0" normalizeH="0" baseline="0" noProof="0" dirty="0" smtClean="0">
                <a:ln>
                  <a:noFill/>
                </a:ln>
                <a:solidFill>
                  <a:srgbClr val="FF0000"/>
                </a:solidFill>
                <a:effectLst/>
                <a:uLnTx/>
                <a:uFillTx/>
                <a:latin typeface="Calibri" panose="020F0502020204030204"/>
                <a:ea typeface="Roboto Black" panose="02000000000000000000" pitchFamily="2" charset="0"/>
                <a:cs typeface="+mj-cs"/>
              </a:rPr>
              <a:t>H&amp;I</a:t>
            </a:r>
            <a:endPar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endParaRPr>
          </a:p>
        </p:txBody>
      </p:sp>
      <p:sp>
        <p:nvSpPr>
          <p:cNvPr id="72" name="CaixaDeTexto 71">
            <a:extLst>
              <a:ext uri="{FF2B5EF4-FFF2-40B4-BE49-F238E27FC236}">
                <a16:creationId xmlns:a16="http://schemas.microsoft.com/office/drawing/2014/main" id="{2A13F40E-4EA7-432C-9A6A-2D2DC067B2D8}"/>
              </a:ext>
            </a:extLst>
          </p:cNvPr>
          <p:cNvSpPr txBox="1"/>
          <p:nvPr/>
        </p:nvSpPr>
        <p:spPr>
          <a:xfrm>
            <a:off x="0" y="6053712"/>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https://na-pt.org</a:t>
            </a:r>
            <a:r>
              <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a:t>
            </a: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Google Shape;124;p18">
            <a:extLst>
              <a:ext uri="{FF2B5EF4-FFF2-40B4-BE49-F238E27FC236}">
                <a16:creationId xmlns:a16="http://schemas.microsoft.com/office/drawing/2014/main" id="{1658866E-E0A8-4192-9384-BBBDA3372DAF}"/>
              </a:ext>
            </a:extLst>
          </p:cNvPr>
          <p:cNvSpPr txBox="1">
            <a:spLocks noGrp="1"/>
          </p:cNvSpPr>
          <p:nvPr>
            <p:ph type="ctrTitle"/>
          </p:nvPr>
        </p:nvSpPr>
        <p:spPr>
          <a:xfrm>
            <a:off x="-39756" y="3160978"/>
            <a:ext cx="2511185" cy="523244"/>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s-419" sz="2400" i="1" kern="0" dirty="0">
                <a:solidFill>
                  <a:srgbClr val="000000"/>
                </a:solidFill>
                <a:latin typeface="+mn-lt"/>
                <a:ea typeface="Nunito Light"/>
                <a:cs typeface="Nunito Light"/>
              </a:rPr>
              <a:t>104 </a:t>
            </a:r>
            <a:r>
              <a:rPr lang="es-419" sz="2400" i="1" kern="0" dirty="0" err="1">
                <a:solidFill>
                  <a:srgbClr val="000000"/>
                </a:solidFill>
                <a:latin typeface="+mn-lt"/>
                <a:ea typeface="Nunito Light"/>
                <a:cs typeface="Nunito Light"/>
              </a:rPr>
              <a:t>Face</a:t>
            </a:r>
            <a:r>
              <a:rPr lang="es-419" sz="2400" i="1" kern="0" dirty="0">
                <a:solidFill>
                  <a:srgbClr val="000000"/>
                </a:solidFill>
                <a:latin typeface="+mn-lt"/>
                <a:ea typeface="Nunito Light"/>
                <a:cs typeface="Nunito Light"/>
              </a:rPr>
              <a:t> </a:t>
            </a:r>
            <a:r>
              <a:rPr lang="es-419" sz="2400" i="1" kern="0" dirty="0" err="1">
                <a:solidFill>
                  <a:srgbClr val="000000"/>
                </a:solidFill>
                <a:latin typeface="+mn-lt"/>
                <a:ea typeface="Nunito Light"/>
                <a:cs typeface="Nunito Light"/>
              </a:rPr>
              <a:t>to</a:t>
            </a:r>
            <a:r>
              <a:rPr lang="es-419" sz="2400" i="1" kern="0" dirty="0">
                <a:solidFill>
                  <a:srgbClr val="000000"/>
                </a:solidFill>
                <a:latin typeface="+mn-lt"/>
                <a:ea typeface="Nunito Light"/>
                <a:cs typeface="Nunito Light"/>
              </a:rPr>
              <a:t> </a:t>
            </a:r>
            <a:r>
              <a:rPr lang="es-419" sz="2400" i="1" kern="0" dirty="0" err="1">
                <a:solidFill>
                  <a:srgbClr val="000000"/>
                </a:solidFill>
                <a:latin typeface="+mn-lt"/>
                <a:ea typeface="Nunito Light"/>
                <a:cs typeface="Nunito Light"/>
              </a:rPr>
              <a:t>Face</a:t>
            </a:r>
            <a:r>
              <a:rPr lang="es-419" sz="2400" i="1" kern="0" dirty="0">
                <a:solidFill>
                  <a:srgbClr val="000000"/>
                </a:solidFill>
                <a:latin typeface="+mn-lt"/>
                <a:ea typeface="Nunito Light"/>
                <a:cs typeface="Nunito Light"/>
              </a:rPr>
              <a:t> Meetings</a:t>
            </a:r>
            <a:br>
              <a:rPr lang="es-419" sz="2400" i="1" kern="0" dirty="0">
                <a:solidFill>
                  <a:srgbClr val="000000"/>
                </a:solidFill>
                <a:latin typeface="+mn-lt"/>
                <a:ea typeface="Nunito Light"/>
                <a:cs typeface="Nunito Light"/>
              </a:rPr>
            </a:br>
            <a:r>
              <a:rPr lang="es-419" sz="2400" i="1" kern="0" dirty="0">
                <a:solidFill>
                  <a:srgbClr val="000000"/>
                </a:solidFill>
                <a:latin typeface="+mn-lt"/>
                <a:ea typeface="Nunito Light"/>
                <a:cs typeface="Nunito Light"/>
              </a:rPr>
              <a:t>67 On-line meetings</a:t>
            </a:r>
            <a:endParaRPr sz="2400" i="1" kern="0" dirty="0">
              <a:solidFill>
                <a:srgbClr val="000000"/>
              </a:solidFill>
              <a:latin typeface="+mn-lt"/>
              <a:ea typeface="Nunito Light"/>
              <a:cs typeface="Nunito Light"/>
            </a:endParaRPr>
          </a:p>
        </p:txBody>
      </p:sp>
      <p:sp>
        <p:nvSpPr>
          <p:cNvPr id="76" name="Google Shape;132;p18">
            <a:extLst>
              <a:ext uri="{FF2B5EF4-FFF2-40B4-BE49-F238E27FC236}">
                <a16:creationId xmlns:a16="http://schemas.microsoft.com/office/drawing/2014/main" id="{B95DBEC4-BBCB-4AE0-88B1-C39F27B0E9E9}"/>
              </a:ext>
            </a:extLst>
          </p:cNvPr>
          <p:cNvSpPr txBox="1">
            <a:spLocks/>
          </p:cNvSpPr>
          <p:nvPr/>
        </p:nvSpPr>
        <p:spPr>
          <a:xfrm>
            <a:off x="2679318" y="1951161"/>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a:t>
            </a:r>
            <a:endPar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endParaRPr>
          </a:p>
        </p:txBody>
      </p:sp>
      <p:sp>
        <p:nvSpPr>
          <p:cNvPr id="77" name="Google Shape;133;p18">
            <a:extLst>
              <a:ext uri="{FF2B5EF4-FFF2-40B4-BE49-F238E27FC236}">
                <a16:creationId xmlns:a16="http://schemas.microsoft.com/office/drawing/2014/main" id="{D23D58A3-DB49-4EB1-B759-47508225F093}"/>
              </a:ext>
            </a:extLst>
          </p:cNvPr>
          <p:cNvSpPr txBox="1">
            <a:spLocks/>
          </p:cNvSpPr>
          <p:nvPr/>
        </p:nvSpPr>
        <p:spPr>
          <a:xfrm>
            <a:off x="2444788" y="3526356"/>
            <a:ext cx="2311913" cy="499851"/>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0" i="1" u="none" strike="noStrike" kern="1200" cap="none" spc="0" normalizeH="0" baseline="0" noProof="0" dirty="0">
                <a:ln>
                  <a:noFill/>
                </a:ln>
                <a:solidFill>
                  <a:srgbClr val="434343"/>
                </a:solidFill>
                <a:effectLst/>
                <a:uLnTx/>
                <a:uFillTx/>
                <a:latin typeface="Calibri" panose="020F0502020204030204"/>
                <a:ea typeface="+mj-ea"/>
                <a:cs typeface="+mj-cs"/>
              </a:rPr>
              <a:t>Legal </a:t>
            </a:r>
            <a:r>
              <a:rPr kumimoji="0" lang="es-419" sz="2400" b="0" i="1" u="none" strike="noStrike" kern="1200" cap="none" spc="0" normalizeH="0" baseline="0" noProof="0" dirty="0" err="1">
                <a:ln>
                  <a:noFill/>
                </a:ln>
                <a:solidFill>
                  <a:srgbClr val="434343"/>
                </a:solidFill>
                <a:effectLst/>
                <a:uLnTx/>
                <a:uFillTx/>
                <a:latin typeface="Calibri" panose="020F0502020204030204"/>
                <a:ea typeface="+mj-ea"/>
                <a:cs typeface="+mj-cs"/>
              </a:rPr>
              <a:t>Entity</a:t>
            </a:r>
            <a:r>
              <a:rPr kumimoji="0" lang="es-419" sz="2400" b="0" i="1" u="none" strike="noStrike" kern="1200" cap="none" spc="0" normalizeH="0" baseline="0" noProof="0" dirty="0">
                <a:ln>
                  <a:noFill/>
                </a:ln>
                <a:solidFill>
                  <a:srgbClr val="434343"/>
                </a:solidFill>
                <a:effectLst/>
                <a:uLnTx/>
                <a:uFillTx/>
                <a:latin typeface="Calibri" panose="020F0502020204030204"/>
                <a:ea typeface="+mj-ea"/>
                <a:cs typeface="+mj-cs"/>
              </a:rPr>
              <a:t> (APNA)</a:t>
            </a:r>
          </a:p>
        </p:txBody>
      </p:sp>
      <p:sp>
        <p:nvSpPr>
          <p:cNvPr id="78" name="Google Shape;135;p18">
            <a:extLst>
              <a:ext uri="{FF2B5EF4-FFF2-40B4-BE49-F238E27FC236}">
                <a16:creationId xmlns:a16="http://schemas.microsoft.com/office/drawing/2014/main" id="{BA1D82AF-197E-4F5B-BF6D-43C14B67A2B2}"/>
              </a:ext>
            </a:extLst>
          </p:cNvPr>
          <p:cNvSpPr txBox="1">
            <a:spLocks/>
          </p:cNvSpPr>
          <p:nvPr/>
        </p:nvSpPr>
        <p:spPr>
          <a:xfrm>
            <a:off x="5330694" y="3222252"/>
            <a:ext cx="1571857" cy="499851"/>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0" i="1" u="none" strike="noStrike" kern="1200" cap="none" spc="0" normalizeH="0" baseline="0" noProof="0" dirty="0" err="1">
                <a:ln>
                  <a:noFill/>
                </a:ln>
                <a:solidFill>
                  <a:srgbClr val="434343"/>
                </a:solidFill>
                <a:effectLst/>
                <a:uLnTx/>
                <a:uFillTx/>
                <a:latin typeface="Calibri" panose="020F0502020204030204"/>
                <a:ea typeface="+mj-ea"/>
                <a:cs typeface="+mj-cs"/>
              </a:rPr>
              <a:t>Areas</a:t>
            </a:r>
            <a:r>
              <a:rPr kumimoji="0" lang="es-419" sz="2400" b="0" i="1" u="none" strike="noStrike" kern="1200" cap="none" spc="0" normalizeH="0" baseline="0" noProof="0" dirty="0">
                <a:ln>
                  <a:noFill/>
                </a:ln>
                <a:solidFill>
                  <a:srgbClr val="434343"/>
                </a:solidFill>
                <a:effectLst/>
                <a:highlight>
                  <a:srgbClr val="FFFF00"/>
                </a:highlight>
                <a:uLnTx/>
                <a:uFillTx/>
                <a:latin typeface="Calibri" panose="020F0502020204030204"/>
                <a:ea typeface="+mj-ea"/>
                <a:cs typeface="+mj-cs"/>
              </a:rPr>
              <a:t> </a:t>
            </a:r>
          </a:p>
        </p:txBody>
      </p:sp>
      <p:cxnSp>
        <p:nvCxnSpPr>
          <p:cNvPr id="79" name="Google Shape;138;p18">
            <a:extLst>
              <a:ext uri="{FF2B5EF4-FFF2-40B4-BE49-F238E27FC236}">
                <a16:creationId xmlns:a16="http://schemas.microsoft.com/office/drawing/2014/main" id="{141415F5-2C31-402D-A339-55B3487C71F0}"/>
              </a:ext>
            </a:extLst>
          </p:cNvPr>
          <p:cNvCxnSpPr/>
          <p:nvPr/>
        </p:nvCxnSpPr>
        <p:spPr>
          <a:xfrm>
            <a:off x="2490898" y="1888245"/>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80" name="Google Shape;139;p18">
            <a:extLst>
              <a:ext uri="{FF2B5EF4-FFF2-40B4-BE49-F238E27FC236}">
                <a16:creationId xmlns:a16="http://schemas.microsoft.com/office/drawing/2014/main" id="{D08CF8C5-432C-472D-84B7-4E5A1F79F31D}"/>
              </a:ext>
            </a:extLst>
          </p:cNvPr>
          <p:cNvCxnSpPr/>
          <p:nvPr/>
        </p:nvCxnSpPr>
        <p:spPr>
          <a:xfrm>
            <a:off x="4930067" y="1909858"/>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81" name="Google Shape;140;p18">
            <a:extLst>
              <a:ext uri="{FF2B5EF4-FFF2-40B4-BE49-F238E27FC236}">
                <a16:creationId xmlns:a16="http://schemas.microsoft.com/office/drawing/2014/main" id="{2107BC0D-1EBC-4845-B6FD-8B2E3DBB2B0A}"/>
              </a:ext>
            </a:extLst>
          </p:cNvPr>
          <p:cNvCxnSpPr/>
          <p:nvPr/>
        </p:nvCxnSpPr>
        <p:spPr>
          <a:xfrm>
            <a:off x="7427630" y="1848489"/>
            <a:ext cx="0" cy="2424400"/>
          </a:xfrm>
          <a:prstGeom prst="straightConnector1">
            <a:avLst/>
          </a:prstGeom>
          <a:noFill/>
          <a:ln w="9525" cap="flat" cmpd="sng">
            <a:solidFill>
              <a:srgbClr val="CCCCCC"/>
            </a:solidFill>
            <a:prstDash val="solid"/>
            <a:round/>
            <a:headEnd type="none" w="med" len="med"/>
            <a:tailEnd type="none" w="med" len="med"/>
          </a:ln>
        </p:spPr>
      </p:cxnSp>
      <p:sp>
        <p:nvSpPr>
          <p:cNvPr id="82" name="Google Shape;143;p18">
            <a:extLst>
              <a:ext uri="{FF2B5EF4-FFF2-40B4-BE49-F238E27FC236}">
                <a16:creationId xmlns:a16="http://schemas.microsoft.com/office/drawing/2014/main" id="{F6D9A1D5-D19F-42F0-99D2-1ACC4B73B256}"/>
              </a:ext>
            </a:extLst>
          </p:cNvPr>
          <p:cNvSpPr txBox="1"/>
          <p:nvPr/>
        </p:nvSpPr>
        <p:spPr>
          <a:xfrm>
            <a:off x="2565776" y="4534028"/>
            <a:ext cx="2103175" cy="401102"/>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Translations</a:t>
            </a: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literature, helpline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83" name="Google Shape;144;p18">
            <a:extLst>
              <a:ext uri="{FF2B5EF4-FFF2-40B4-BE49-F238E27FC236}">
                <a16:creationId xmlns:a16="http://schemas.microsoft.com/office/drawing/2014/main" id="{3BAA4E9F-609B-49F4-B165-8BB877DC533A}"/>
              </a:ext>
            </a:extLst>
          </p:cNvPr>
          <p:cNvSpPr txBox="1"/>
          <p:nvPr/>
        </p:nvSpPr>
        <p:spPr>
          <a:xfrm>
            <a:off x="4998334" y="4591953"/>
            <a:ext cx="2263600" cy="47656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7 Active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area</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service</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bodies</a:t>
            </a:r>
          </a:p>
        </p:txBody>
      </p:sp>
      <p:sp>
        <p:nvSpPr>
          <p:cNvPr id="84" name="Google Shape;143;p18">
            <a:extLst>
              <a:ext uri="{FF2B5EF4-FFF2-40B4-BE49-F238E27FC236}">
                <a16:creationId xmlns:a16="http://schemas.microsoft.com/office/drawing/2014/main" id="{2B2259DC-FF27-4B42-B00D-4FEEBDE19DEE}"/>
              </a:ext>
            </a:extLst>
          </p:cNvPr>
          <p:cNvSpPr txBox="1"/>
          <p:nvPr/>
        </p:nvSpPr>
        <p:spPr>
          <a:xfrm>
            <a:off x="10897" y="4666414"/>
            <a:ext cx="2263600" cy="401102"/>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About</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24 meetings a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day</a:t>
            </a:r>
            <a:endParaRPr kumimoji="0"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85" name="Google Shape;132;p18">
            <a:extLst>
              <a:ext uri="{FF2B5EF4-FFF2-40B4-BE49-F238E27FC236}">
                <a16:creationId xmlns:a16="http://schemas.microsoft.com/office/drawing/2014/main" id="{9E2F8E35-E4EA-41DE-BDC0-7464E4821433}"/>
              </a:ext>
            </a:extLst>
          </p:cNvPr>
          <p:cNvSpPr txBox="1">
            <a:spLocks/>
          </p:cNvSpPr>
          <p:nvPr/>
        </p:nvSpPr>
        <p:spPr>
          <a:xfrm>
            <a:off x="118578" y="1951161"/>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171</a:t>
            </a:r>
          </a:p>
        </p:txBody>
      </p:sp>
      <p:sp>
        <p:nvSpPr>
          <p:cNvPr id="86" name="Google Shape;132;p18">
            <a:extLst>
              <a:ext uri="{FF2B5EF4-FFF2-40B4-BE49-F238E27FC236}">
                <a16:creationId xmlns:a16="http://schemas.microsoft.com/office/drawing/2014/main" id="{F8C5E012-50E6-4465-A49C-DE65E0B3E45D}"/>
              </a:ext>
            </a:extLst>
          </p:cNvPr>
          <p:cNvSpPr txBox="1">
            <a:spLocks/>
          </p:cNvSpPr>
          <p:nvPr/>
        </p:nvSpPr>
        <p:spPr>
          <a:xfrm>
            <a:off x="5214699" y="1953813"/>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9</a:t>
            </a:r>
          </a:p>
        </p:txBody>
      </p:sp>
      <p:pic>
        <p:nvPicPr>
          <p:cNvPr id="87" name="Imagen 7">
            <a:extLst>
              <a:ext uri="{FF2B5EF4-FFF2-40B4-BE49-F238E27FC236}">
                <a16:creationId xmlns:a16="http://schemas.microsoft.com/office/drawing/2014/main" id="{8C112225-33E5-478C-964D-5ABD3D7E5B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72089" y="4836264"/>
            <a:ext cx="1221643" cy="1221643"/>
          </a:xfrm>
          <a:prstGeom prst="rect">
            <a:avLst/>
          </a:prstGeom>
          <a:noFill/>
          <a:effectLst>
            <a:softEdge rad="12700"/>
          </a:effectLst>
        </p:spPr>
      </p:pic>
    </p:spTree>
    <p:extLst>
      <p:ext uri="{BB962C8B-B14F-4D97-AF65-F5344CB8AC3E}">
        <p14:creationId xmlns:p14="http://schemas.microsoft.com/office/powerpoint/2010/main" val="30531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9" name="Rectangle 16">
            <a:extLst>
              <a:ext uri="{FF2B5EF4-FFF2-40B4-BE49-F238E27FC236}">
                <a16:creationId xmlns:a16="http://schemas.microsoft.com/office/drawing/2014/main" id="{9DE8049A-9D2C-46BE-BC2D-868220C676E7}"/>
              </a:ext>
            </a:extLst>
          </p:cNvPr>
          <p:cNvSpPr/>
          <p:nvPr/>
        </p:nvSpPr>
        <p:spPr>
          <a:xfrm>
            <a:off x="0" y="-7198"/>
            <a:ext cx="12192000" cy="945080"/>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A8132C25-7B80-4E12-B606-C6FE86D1FFE2}"/>
              </a:ext>
            </a:extLst>
          </p:cNvPr>
          <p:cNvSpPr/>
          <p:nvPr/>
        </p:nvSpPr>
        <p:spPr>
          <a:xfrm>
            <a:off x="934856" y="1656741"/>
            <a:ext cx="2151291" cy="3544517"/>
          </a:xfrm>
          <a:prstGeom prst="rect">
            <a:avLst/>
          </a:prstGeom>
          <a:solidFill>
            <a:srgbClr val="FFFF00"/>
          </a:solidFill>
          <a:ln w="762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Google Shape;140;p18">
            <a:extLst>
              <a:ext uri="{FF2B5EF4-FFF2-40B4-BE49-F238E27FC236}">
                <a16:creationId xmlns:a16="http://schemas.microsoft.com/office/drawing/2014/main" id="{A282BE4A-6D03-414D-B3A0-C83BBC0FBC18}"/>
              </a:ext>
            </a:extLst>
          </p:cNvPr>
          <p:cNvCxnSpPr/>
          <p:nvPr/>
        </p:nvCxnSpPr>
        <p:spPr>
          <a:xfrm>
            <a:off x="851473" y="2424035"/>
            <a:ext cx="0" cy="2424400"/>
          </a:xfrm>
          <a:prstGeom prst="straightConnector1">
            <a:avLst/>
          </a:prstGeom>
          <a:noFill/>
          <a:ln w="9525" cap="flat" cmpd="sng">
            <a:solidFill>
              <a:srgbClr val="CCCCCC"/>
            </a:solidFill>
            <a:prstDash val="solid"/>
            <a:round/>
            <a:headEnd type="none" w="med" len="med"/>
            <a:tailEnd type="none" w="med" len="med"/>
          </a:ln>
        </p:spPr>
      </p:cxnSp>
      <p:sp>
        <p:nvSpPr>
          <p:cNvPr id="14" name="Google Shape;137;p18">
            <a:extLst>
              <a:ext uri="{FF2B5EF4-FFF2-40B4-BE49-F238E27FC236}">
                <a16:creationId xmlns:a16="http://schemas.microsoft.com/office/drawing/2014/main" id="{6232BA95-B40B-4A9F-94FC-4C8A12AC4FCD}"/>
              </a:ext>
            </a:extLst>
          </p:cNvPr>
          <p:cNvSpPr txBox="1">
            <a:spLocks/>
          </p:cNvSpPr>
          <p:nvPr/>
        </p:nvSpPr>
        <p:spPr>
          <a:xfrm>
            <a:off x="1127026" y="3089728"/>
            <a:ext cx="1728268" cy="625836"/>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PR &amp; </a:t>
            </a:r>
            <a:r>
              <a:rPr kumimoji="0" lang="es-419" sz="2400" b="1" i="1" u="none" strike="noStrike" kern="1200" cap="none" spc="0" normalizeH="0" baseline="0" noProof="0" dirty="0" smtClean="0">
                <a:ln>
                  <a:noFill/>
                </a:ln>
                <a:solidFill>
                  <a:srgbClr val="FF0000"/>
                </a:solidFill>
                <a:effectLst/>
                <a:uLnTx/>
                <a:uFillTx/>
                <a:latin typeface="Calibri" panose="020F0502020204030204"/>
                <a:ea typeface="Roboto Black" panose="02000000000000000000" pitchFamily="2" charset="0"/>
                <a:cs typeface="+mj-cs"/>
              </a:rPr>
              <a:t>H&amp;I</a:t>
            </a:r>
            <a:endPar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endParaRPr>
          </a:p>
        </p:txBody>
      </p:sp>
      <p:sp>
        <p:nvSpPr>
          <p:cNvPr id="15" name="Google Shape;144;p18">
            <a:extLst>
              <a:ext uri="{FF2B5EF4-FFF2-40B4-BE49-F238E27FC236}">
                <a16:creationId xmlns:a16="http://schemas.microsoft.com/office/drawing/2014/main" id="{01FDC72C-606A-43E7-B879-648D4206ECD9}"/>
              </a:ext>
            </a:extLst>
          </p:cNvPr>
          <p:cNvSpPr txBox="1"/>
          <p:nvPr/>
        </p:nvSpPr>
        <p:spPr>
          <a:xfrm>
            <a:off x="934855" y="3718682"/>
            <a:ext cx="2151291"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1800" b="1" i="1" u="none" strike="noStrike" kern="0" cap="none" spc="0" normalizeH="0" baseline="0" noProof="0" dirty="0">
                <a:ln>
                  <a:noFill/>
                </a:ln>
                <a:solidFill>
                  <a:srgbClr val="000000"/>
                </a:solidFill>
                <a:effectLst/>
                <a:uLnTx/>
                <a:uFillTx/>
                <a:latin typeface="Nunito Light"/>
                <a:ea typeface="Nunito Light"/>
                <a:cs typeface="Nunito Light"/>
                <a:sym typeface="Nunito Light"/>
              </a:rPr>
              <a:t>7 Active </a:t>
            </a:r>
            <a:r>
              <a:rPr kumimoji="0" lang="es-ES" sz="1800" b="1"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area</a:t>
            </a:r>
            <a:r>
              <a:rPr kumimoji="0" lang="es-ES" sz="1800" b="1" i="1" u="none" strike="noStrike" kern="0" cap="none" spc="0" normalizeH="0" baseline="0" noProof="0" dirty="0">
                <a:ln>
                  <a:noFill/>
                </a:ln>
                <a:solidFill>
                  <a:srgbClr val="000000"/>
                </a:solidFill>
                <a:effectLst/>
                <a:uLnTx/>
                <a:uFillTx/>
                <a:latin typeface="Nunito Light"/>
                <a:ea typeface="Nunito Light"/>
                <a:cs typeface="Nunito Light"/>
                <a:sym typeface="Nunito Light"/>
              </a:rPr>
              <a:t> PR </a:t>
            </a:r>
            <a:r>
              <a:rPr kumimoji="0" lang="es-ES" sz="1800" b="1"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service</a:t>
            </a:r>
            <a:r>
              <a:rPr kumimoji="0" lang="es-ES" sz="1800" b="1"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n-US" sz="1800" b="1" i="1" u="none" strike="noStrike" kern="0" cap="none" spc="0" normalizeH="0" baseline="0" noProof="0" dirty="0">
                <a:ln>
                  <a:noFill/>
                </a:ln>
                <a:solidFill>
                  <a:srgbClr val="000000"/>
                </a:solidFill>
                <a:effectLst/>
                <a:uLnTx/>
                <a:uFillTx/>
                <a:latin typeface="Nunito Light"/>
                <a:ea typeface="Nunito Light"/>
                <a:cs typeface="Nunito Light"/>
                <a:sym typeface="Nunito Light"/>
              </a:rPr>
              <a:t>bodies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1" i="1" u="none" strike="noStrike" kern="0" cap="none" spc="0" normalizeH="0" baseline="0" noProof="0" dirty="0">
                <a:ln>
                  <a:noFill/>
                </a:ln>
                <a:solidFill>
                  <a:srgbClr val="000000"/>
                </a:solidFill>
                <a:effectLst/>
                <a:uLnTx/>
                <a:uFillTx/>
                <a:latin typeface="Nunito Light"/>
                <a:ea typeface="Nunito Light"/>
                <a:cs typeface="Nunito Light"/>
                <a:sym typeface="Nunito Light"/>
              </a:rPr>
              <a:t>1 Regional PR service body</a:t>
            </a:r>
          </a:p>
        </p:txBody>
      </p:sp>
      <p:sp>
        <p:nvSpPr>
          <p:cNvPr id="16" name="Google Shape;132;p18">
            <a:extLst>
              <a:ext uri="{FF2B5EF4-FFF2-40B4-BE49-F238E27FC236}">
                <a16:creationId xmlns:a16="http://schemas.microsoft.com/office/drawing/2014/main" id="{6A81899B-6C02-4433-A5E1-67A3965CAD4E}"/>
              </a:ext>
            </a:extLst>
          </p:cNvPr>
          <p:cNvSpPr txBox="1">
            <a:spLocks/>
          </p:cNvSpPr>
          <p:nvPr/>
        </p:nvSpPr>
        <p:spPr>
          <a:xfrm>
            <a:off x="1015539" y="1781145"/>
            <a:ext cx="2001667" cy="1149284"/>
          </a:xfrm>
          <a:prstGeom prst="rect">
            <a:avLst/>
          </a:prstGeom>
          <a:effectLst/>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8</a:t>
            </a:r>
          </a:p>
        </p:txBody>
      </p:sp>
      <p:sp>
        <p:nvSpPr>
          <p:cNvPr id="7" name="Balão: Linha 6">
            <a:extLst>
              <a:ext uri="{FF2B5EF4-FFF2-40B4-BE49-F238E27FC236}">
                <a16:creationId xmlns:a16="http://schemas.microsoft.com/office/drawing/2014/main" id="{77179197-538F-44C8-AAC5-39C2BB30A879}"/>
              </a:ext>
            </a:extLst>
          </p:cNvPr>
          <p:cNvSpPr/>
          <p:nvPr/>
        </p:nvSpPr>
        <p:spPr>
          <a:xfrm>
            <a:off x="4309294" y="1198035"/>
            <a:ext cx="6434906" cy="737033"/>
          </a:xfrm>
          <a:prstGeom prst="borderCallout1">
            <a:avLst>
              <a:gd name="adj1" fmla="val 42468"/>
              <a:gd name="adj2" fmla="val 96"/>
              <a:gd name="adj3" fmla="val 84288"/>
              <a:gd name="adj4" fmla="val -1925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Support</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communication</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tools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a:t>
            </a:r>
            <a:endParaRPr kumimoji="0" lang="pt-PT"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p:txBody>
      </p:sp>
      <p:sp>
        <p:nvSpPr>
          <p:cNvPr id="26" name="Balão: Linha 25">
            <a:extLst>
              <a:ext uri="{FF2B5EF4-FFF2-40B4-BE49-F238E27FC236}">
                <a16:creationId xmlns:a16="http://schemas.microsoft.com/office/drawing/2014/main" id="{72B9B92D-1B85-463B-81E9-93F2E70CA80C}"/>
              </a:ext>
            </a:extLst>
          </p:cNvPr>
          <p:cNvSpPr/>
          <p:nvPr/>
        </p:nvSpPr>
        <p:spPr>
          <a:xfrm>
            <a:off x="4301896" y="2361350"/>
            <a:ext cx="6442304" cy="815147"/>
          </a:xfrm>
          <a:prstGeom prst="borderCallout1">
            <a:avLst>
              <a:gd name="adj1" fmla="val 50469"/>
              <a:gd name="adj2" fmla="val -229"/>
              <a:gd name="adj3" fmla="val 64820"/>
              <a:gd name="adj4" fmla="val -1874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Activities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planning</a:t>
            </a:r>
            <a:endPar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Meets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area</a:t>
            </a:r>
            <a:r>
              <a:rPr kumimoji="0" lang="es-ES" sz="2400" b="0" i="0" u="none" strike="noStrike" kern="1200" cap="none" spc="0" normalizeH="0" baseline="0" noProof="0" dirty="0" smtClean="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committes</a:t>
            </a:r>
            <a:r>
              <a:rPr kumimoji="0" lang="es-ES" sz="2400" b="0" i="0" u="none" strike="noStrike" kern="1200" cap="none" spc="0" normalizeH="0" baseline="0" noProof="0" dirty="0" smtClean="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regularly</a:t>
            </a:r>
            <a:endParaRPr kumimoji="0" lang="pt-PT"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p:txBody>
      </p:sp>
      <p:sp>
        <p:nvSpPr>
          <p:cNvPr id="28" name="Balão: Linha 27">
            <a:extLst>
              <a:ext uri="{FF2B5EF4-FFF2-40B4-BE49-F238E27FC236}">
                <a16:creationId xmlns:a16="http://schemas.microsoft.com/office/drawing/2014/main" id="{5DF71BB6-822C-43DD-8E29-F6AAADAB3454}"/>
              </a:ext>
            </a:extLst>
          </p:cNvPr>
          <p:cNvSpPr/>
          <p:nvPr/>
        </p:nvSpPr>
        <p:spPr>
          <a:xfrm>
            <a:off x="4295972" y="3602779"/>
            <a:ext cx="6448228" cy="815147"/>
          </a:xfrm>
          <a:prstGeom prst="borderCallout1">
            <a:avLst>
              <a:gd name="adj1" fmla="val 49898"/>
              <a:gd name="adj2" fmla="val 111"/>
              <a:gd name="adj3" fmla="val 36267"/>
              <a:gd name="adj4" fmla="val -1874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Alpha</a:t>
            </a:r>
            <a:r>
              <a:rPr kumimoji="0" lang="es-ES" sz="2400" b="1" i="0" u="none" strike="noStrike" kern="1200" cap="none" spc="0" normalizeH="0" baseline="0" noProof="0" dirty="0" smtClean="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1"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smtClean="0">
                <a:ln>
                  <a:noFill/>
                </a:ln>
                <a:solidFill>
                  <a:srgbClr val="4472C4">
                    <a:lumMod val="50000"/>
                  </a:srgbClr>
                </a:solidFill>
                <a:effectLst/>
                <a:uLnTx/>
                <a:uFillTx/>
                <a:latin typeface="Calibri" panose="020F0502020204030204"/>
                <a:ea typeface="Roboto" panose="02000000000000000000" pitchFamily="2" charset="0"/>
                <a:cs typeface="+mn-cs"/>
              </a:rPr>
              <a:t>PR &amp; H&amp;I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actions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aimed</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developing</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fellowship</a:t>
            </a:r>
            <a:endParaRPr kumimoji="0" lang="pt-PT"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p:txBody>
      </p:sp>
      <p:sp>
        <p:nvSpPr>
          <p:cNvPr id="30" name="Balão: Linha 29">
            <a:extLst>
              <a:ext uri="{FF2B5EF4-FFF2-40B4-BE49-F238E27FC236}">
                <a16:creationId xmlns:a16="http://schemas.microsoft.com/office/drawing/2014/main" id="{065C6F0B-DFDB-44AB-99C8-E25F30641D6C}"/>
              </a:ext>
            </a:extLst>
          </p:cNvPr>
          <p:cNvSpPr/>
          <p:nvPr/>
        </p:nvSpPr>
        <p:spPr>
          <a:xfrm>
            <a:off x="4295971" y="4599965"/>
            <a:ext cx="6448229" cy="1320019"/>
          </a:xfrm>
          <a:prstGeom prst="borderCallout1">
            <a:avLst>
              <a:gd name="adj1" fmla="val 49898"/>
              <a:gd name="adj2" fmla="val -723"/>
              <a:gd name="adj3" fmla="val 13460"/>
              <a:gd name="adj4" fmla="val -18305"/>
            </a:avLst>
          </a:prstGeom>
          <a:solidFill>
            <a:srgbClr val="FFFF00"/>
          </a:solidFill>
          <a:ln w="57150" cap="rnd"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The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aim</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is</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to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create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awareness</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n-U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involve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local </a:t>
            </a:r>
            <a:r>
              <a:rPr kumimoji="0" lang="en-U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fellowship</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and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addicts</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show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the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community</a:t>
            </a:r>
            <a:r>
              <a:rPr kumimoji="0" lang="es-ES" sz="2400" b="0" i="0" u="none" strike="noStrike" kern="1200" cap="none" spc="0" normalizeH="0" baseline="0" noProof="0" dirty="0"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NA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is</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another</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resource</a:t>
            </a:r>
            <a:r>
              <a:rPr kumimoji="0" lang="es-ES" sz="2400" b="0" i="0" u="none" strike="noStrike" kern="1200" cap="none" spc="0" normalizeH="0" baseline="0" noProof="0" dirty="0"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in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the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community</a:t>
            </a:r>
            <a:endParaRPr kumimoji="0" lang="pt-PT"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endParaRPr>
          </a:p>
        </p:txBody>
      </p:sp>
      <p:sp>
        <p:nvSpPr>
          <p:cNvPr id="24" name="Retângulo 23">
            <a:extLst>
              <a:ext uri="{FF2B5EF4-FFF2-40B4-BE49-F238E27FC236}">
                <a16:creationId xmlns:a16="http://schemas.microsoft.com/office/drawing/2014/main" id="{8416CDC2-824B-4590-944E-E52063F1B198}"/>
              </a:ext>
            </a:extLst>
          </p:cNvPr>
          <p:cNvSpPr/>
          <p:nvPr/>
        </p:nvSpPr>
        <p:spPr>
          <a:xfrm>
            <a:off x="4794140" y="72192"/>
            <a:ext cx="243528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PR &amp; </a:t>
            </a:r>
            <a:r>
              <a:rPr kumimoji="0" lang="es-419" sz="4000" b="1" i="0" u="none" strike="noStrike" kern="0" cap="none" spc="0" normalizeH="0" baseline="0" noProof="0" dirty="0" smtClean="0">
                <a:ln/>
                <a:solidFill>
                  <a:srgbClr val="FFC000"/>
                </a:solidFill>
                <a:effectLst/>
                <a:uLnTx/>
                <a:uFillTx/>
                <a:latin typeface="Montserrat Black"/>
                <a:ea typeface="Montserrat Black"/>
                <a:cs typeface="Montserrat Black"/>
                <a:sym typeface="Montserrat Black"/>
              </a:rPr>
              <a:t>H&amp;I</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sp>
        <p:nvSpPr>
          <p:cNvPr id="35" name="CaixaDeTexto 34">
            <a:extLst>
              <a:ext uri="{FF2B5EF4-FFF2-40B4-BE49-F238E27FC236}">
                <a16:creationId xmlns:a16="http://schemas.microsoft.com/office/drawing/2014/main" id="{BD620440-F27F-4235-AD48-661D3AF1EB8A}"/>
              </a:ext>
            </a:extLst>
          </p:cNvPr>
          <p:cNvSpPr txBox="1"/>
          <p:nvPr/>
        </p:nvSpPr>
        <p:spPr>
          <a:xfrm>
            <a:off x="0" y="6063496"/>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https://na-pt.org</a:t>
            </a:r>
            <a:r>
              <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a:t>
            </a: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Imagen 7">
            <a:extLst>
              <a:ext uri="{FF2B5EF4-FFF2-40B4-BE49-F238E27FC236}">
                <a16:creationId xmlns:a16="http://schemas.microsoft.com/office/drawing/2014/main" id="{21EA3822-9FFD-4C79-A028-2F48BE435C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37206" y="4698341"/>
            <a:ext cx="1221643" cy="1221643"/>
          </a:xfrm>
          <a:prstGeom prst="rect">
            <a:avLst/>
          </a:prstGeom>
          <a:noFill/>
          <a:effectLst>
            <a:outerShdw blurRad="1270000" dir="20940000" algn="ctr" rotWithShape="0">
              <a:schemeClr val="bg1"/>
            </a:outerShdw>
            <a:softEdge rad="12700"/>
          </a:effectLst>
        </p:spPr>
      </p:pic>
      <p:sp>
        <p:nvSpPr>
          <p:cNvPr id="3" name="CaixaDeTexto 2">
            <a:extLst>
              <a:ext uri="{FF2B5EF4-FFF2-40B4-BE49-F238E27FC236}">
                <a16:creationId xmlns:a16="http://schemas.microsoft.com/office/drawing/2014/main" id="{B25A5308-7200-4939-AC12-98F1A2C89C82}"/>
              </a:ext>
            </a:extLst>
          </p:cNvPr>
          <p:cNvSpPr txBox="1"/>
          <p:nvPr/>
        </p:nvSpPr>
        <p:spPr>
          <a:xfrm>
            <a:off x="4803" y="5547075"/>
            <a:ext cx="47091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1" i="0" u="none" strike="noStrike" kern="1200" cap="none" spc="0" normalizeH="0" baseline="0" noProof="0" dirty="0">
                <a:ln>
                  <a:noFill/>
                </a:ln>
                <a:solidFill>
                  <a:srgbClr val="548DFF"/>
                </a:solidFill>
                <a:effectLst/>
                <a:uLnTx/>
                <a:uFillTx/>
                <a:latin typeface="Lato" panose="020F0502020204030203" pitchFamily="34" charset="0"/>
                <a:ea typeface="+mn-ea"/>
                <a:cs typeface="+mn-cs"/>
                <a:hlinkClick r:id="rId5"/>
              </a:rPr>
              <a:t>relacoespublicas.na@gmail.com</a:t>
            </a:r>
            <a:endParaRPr kumimoji="0" lang="pt-PT"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06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28"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61" name="Imagen 7">
            <a:extLst>
              <a:ext uri="{FF2B5EF4-FFF2-40B4-BE49-F238E27FC236}">
                <a16:creationId xmlns:a16="http://schemas.microsoft.com/office/drawing/2014/main" id="{D4C3ADD6-76A7-45D0-BBF6-6DD82065D7E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2333" y="4823791"/>
            <a:ext cx="1221643" cy="1221643"/>
          </a:xfrm>
          <a:prstGeom prst="rect">
            <a:avLst/>
          </a:prstGeom>
          <a:noFill/>
          <a:effectLst>
            <a:outerShdw blurRad="1270000" dir="20940000" algn="ctr" rotWithShape="0">
              <a:schemeClr val="bg1"/>
            </a:outerShdw>
            <a:softEdge rad="12700"/>
          </a:effectLst>
        </p:spPr>
      </p:pic>
      <p:sp>
        <p:nvSpPr>
          <p:cNvPr id="4" name="Retângulo 3">
            <a:extLst>
              <a:ext uri="{FF2B5EF4-FFF2-40B4-BE49-F238E27FC236}">
                <a16:creationId xmlns:a16="http://schemas.microsoft.com/office/drawing/2014/main" id="{3BCD8827-7B94-457C-B338-B3DED8BF3DE9}"/>
              </a:ext>
            </a:extLst>
          </p:cNvPr>
          <p:cNvSpPr/>
          <p:nvPr/>
        </p:nvSpPr>
        <p:spPr>
          <a:xfrm>
            <a:off x="9736905" y="1453610"/>
            <a:ext cx="2151291" cy="3544517"/>
          </a:xfrm>
          <a:prstGeom prst="rect">
            <a:avLst/>
          </a:prstGeom>
          <a:solidFill>
            <a:srgbClr val="FFFF00"/>
          </a:solidFill>
          <a:ln w="762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Google Shape;124;p18"/>
          <p:cNvSpPr txBox="1">
            <a:spLocks noGrp="1"/>
          </p:cNvSpPr>
          <p:nvPr>
            <p:ph type="ctrTitle"/>
          </p:nvPr>
        </p:nvSpPr>
        <p:spPr>
          <a:xfrm>
            <a:off x="-64031" y="4338727"/>
            <a:ext cx="2511185" cy="523244"/>
          </a:xfrm>
          <a:prstGeom prst="rect">
            <a:avLst/>
          </a:prstGeom>
        </p:spPr>
        <p:txBody>
          <a:bodyPr spcFirstLastPara="1" vert="horz" wrap="square" lIns="121900" tIns="121900" rIns="121900" bIns="121900" rtlCol="0" anchor="b" anchorCtr="0">
            <a:noAutofit/>
          </a:bodyPr>
          <a:lstStyle/>
          <a:p>
            <a:r>
              <a:rPr lang="es-419" sz="2400" i="1" dirty="0">
                <a:solidFill>
                  <a:srgbClr val="434343"/>
                </a:solidFill>
                <a:latin typeface="+mn-lt"/>
              </a:rPr>
              <a:t>104 </a:t>
            </a:r>
            <a:r>
              <a:rPr lang="es-419" sz="2400" i="1" dirty="0" err="1">
                <a:solidFill>
                  <a:srgbClr val="434343"/>
                </a:solidFill>
                <a:latin typeface="+mn-lt"/>
              </a:rPr>
              <a:t>Face</a:t>
            </a:r>
            <a:r>
              <a:rPr lang="es-419" sz="2400" i="1" dirty="0">
                <a:solidFill>
                  <a:srgbClr val="434343"/>
                </a:solidFill>
                <a:latin typeface="+mn-lt"/>
              </a:rPr>
              <a:t> </a:t>
            </a:r>
            <a:r>
              <a:rPr lang="es-419" sz="2400" i="1" dirty="0" err="1">
                <a:solidFill>
                  <a:srgbClr val="434343"/>
                </a:solidFill>
                <a:latin typeface="+mn-lt"/>
              </a:rPr>
              <a:t>to</a:t>
            </a:r>
            <a:r>
              <a:rPr lang="es-419" sz="2400" i="1" dirty="0">
                <a:solidFill>
                  <a:srgbClr val="434343"/>
                </a:solidFill>
                <a:latin typeface="+mn-lt"/>
              </a:rPr>
              <a:t> </a:t>
            </a:r>
            <a:r>
              <a:rPr lang="es-419" sz="2400" i="1" dirty="0" err="1">
                <a:solidFill>
                  <a:srgbClr val="434343"/>
                </a:solidFill>
                <a:latin typeface="+mn-lt"/>
              </a:rPr>
              <a:t>Face</a:t>
            </a:r>
            <a:r>
              <a:rPr lang="es-419" sz="2400" i="1" dirty="0">
                <a:solidFill>
                  <a:srgbClr val="434343"/>
                </a:solidFill>
                <a:latin typeface="+mn-lt"/>
              </a:rPr>
              <a:t> Meetings</a:t>
            </a:r>
            <a:br>
              <a:rPr lang="es-419" sz="2400" i="1" dirty="0">
                <a:solidFill>
                  <a:srgbClr val="434343"/>
                </a:solidFill>
                <a:latin typeface="+mn-lt"/>
              </a:rPr>
            </a:br>
            <a:r>
              <a:rPr lang="es-419" sz="2400" i="1" dirty="0">
                <a:solidFill>
                  <a:srgbClr val="434343"/>
                </a:solidFill>
                <a:latin typeface="+mn-lt"/>
              </a:rPr>
              <a:t>67 On-line meetings</a:t>
            </a:r>
            <a:endParaRPr sz="2400" i="1" dirty="0">
              <a:solidFill>
                <a:srgbClr val="434343"/>
              </a:solidFill>
              <a:latin typeface="+mn-lt"/>
            </a:endParaRPr>
          </a:p>
        </p:txBody>
      </p:sp>
      <p:sp>
        <p:nvSpPr>
          <p:cNvPr id="132" name="Google Shape;132;p18"/>
          <p:cNvSpPr txBox="1">
            <a:spLocks noGrp="1"/>
          </p:cNvSpPr>
          <p:nvPr>
            <p:ph type="ctrTitle"/>
          </p:nvPr>
        </p:nvSpPr>
        <p:spPr>
          <a:xfrm>
            <a:off x="2679318" y="2276025"/>
            <a:ext cx="2001667" cy="1149284"/>
          </a:xfrm>
          <a:prstGeom prst="rect">
            <a:avLst/>
          </a:prstGeom>
        </p:spPr>
        <p:txBody>
          <a:bodyPr spcFirstLastPara="1" wrap="square" lIns="121900" tIns="121900" rIns="121900" bIns="121900" anchor="b" anchorCtr="0">
            <a:noAutofit/>
          </a:bodyPr>
          <a:lstStyle/>
          <a:p>
            <a:r>
              <a:rPr lang="es-419" b="1" dirty="0">
                <a:solidFill>
                  <a:srgbClr val="FF0000"/>
                </a:solidFill>
                <a:effectLst>
                  <a:outerShdw blurRad="38100" dist="38100" dir="2700000" algn="tl">
                    <a:srgbClr val="000000">
                      <a:alpha val="43137"/>
                    </a:srgbClr>
                  </a:outerShdw>
                </a:effectLst>
                <a:latin typeface="+mn-lt"/>
                <a:ea typeface="Roboto Black"/>
                <a:cs typeface="Roboto Black"/>
                <a:sym typeface="Roboto Black"/>
              </a:rPr>
              <a:t>1</a:t>
            </a:r>
            <a:endParaRPr b="1" dirty="0">
              <a:solidFill>
                <a:srgbClr val="FF0000"/>
              </a:solidFill>
              <a:effectLst>
                <a:outerShdw blurRad="38100" dist="38100" dir="2700000" algn="tl">
                  <a:srgbClr val="000000">
                    <a:alpha val="43137"/>
                  </a:srgbClr>
                </a:outerShdw>
              </a:effectLst>
              <a:latin typeface="+mn-lt"/>
              <a:ea typeface="Roboto Black"/>
              <a:cs typeface="Roboto Black"/>
              <a:sym typeface="Roboto Black"/>
            </a:endParaRPr>
          </a:p>
        </p:txBody>
      </p:sp>
      <p:sp>
        <p:nvSpPr>
          <p:cNvPr id="133" name="Google Shape;133;p18"/>
          <p:cNvSpPr txBox="1">
            <a:spLocks noGrp="1"/>
          </p:cNvSpPr>
          <p:nvPr>
            <p:ph type="ctrTitle"/>
          </p:nvPr>
        </p:nvSpPr>
        <p:spPr>
          <a:xfrm>
            <a:off x="2444788" y="3716750"/>
            <a:ext cx="2311913" cy="499851"/>
          </a:xfrm>
          <a:prstGeom prst="rect">
            <a:avLst/>
          </a:prstGeom>
        </p:spPr>
        <p:txBody>
          <a:bodyPr spcFirstLastPara="1" wrap="square" lIns="121900" tIns="121900" rIns="121900" bIns="121900" anchor="b" anchorCtr="0">
            <a:noAutofit/>
          </a:bodyPr>
          <a:lstStyle/>
          <a:p>
            <a:r>
              <a:rPr lang="es-419" sz="2400" i="1" dirty="0">
                <a:solidFill>
                  <a:srgbClr val="434343"/>
                </a:solidFill>
                <a:latin typeface="+mn-lt"/>
              </a:rPr>
              <a:t>Legal </a:t>
            </a:r>
            <a:r>
              <a:rPr lang="es-419" sz="2400" i="1" dirty="0" err="1">
                <a:solidFill>
                  <a:srgbClr val="434343"/>
                </a:solidFill>
                <a:latin typeface="+mn-lt"/>
              </a:rPr>
              <a:t>Entity</a:t>
            </a:r>
            <a:r>
              <a:rPr lang="es-419" sz="2400" i="1" dirty="0">
                <a:solidFill>
                  <a:srgbClr val="434343"/>
                </a:solidFill>
                <a:latin typeface="+mn-lt"/>
              </a:rPr>
              <a:t> (APNA)</a:t>
            </a:r>
            <a:endParaRPr sz="2400" i="1" dirty="0">
              <a:solidFill>
                <a:srgbClr val="434343"/>
              </a:solidFill>
              <a:latin typeface="+mn-lt"/>
            </a:endParaRPr>
          </a:p>
        </p:txBody>
      </p:sp>
      <p:sp>
        <p:nvSpPr>
          <p:cNvPr id="135" name="Google Shape;135;p18"/>
          <p:cNvSpPr txBox="1">
            <a:spLocks noGrp="1"/>
          </p:cNvSpPr>
          <p:nvPr>
            <p:ph type="ctrTitle"/>
          </p:nvPr>
        </p:nvSpPr>
        <p:spPr>
          <a:xfrm>
            <a:off x="5330694" y="3479881"/>
            <a:ext cx="1571857" cy="499851"/>
          </a:xfrm>
          <a:prstGeom prst="rect">
            <a:avLst/>
          </a:prstGeom>
        </p:spPr>
        <p:txBody>
          <a:bodyPr spcFirstLastPara="1" wrap="square" lIns="121900" tIns="121900" rIns="121900" bIns="121900" anchor="b" anchorCtr="0">
            <a:noAutofit/>
          </a:bodyPr>
          <a:lstStyle/>
          <a:p>
            <a:r>
              <a:rPr lang="es-419" sz="2400" i="1" dirty="0" err="1">
                <a:solidFill>
                  <a:srgbClr val="434343"/>
                </a:solidFill>
                <a:latin typeface="+mn-lt"/>
              </a:rPr>
              <a:t>Areas</a:t>
            </a:r>
            <a:r>
              <a:rPr lang="es-419" sz="2400" i="1" dirty="0">
                <a:solidFill>
                  <a:srgbClr val="434343"/>
                </a:solidFill>
                <a:highlight>
                  <a:srgbClr val="FFFF00"/>
                </a:highlight>
                <a:latin typeface="+mn-lt"/>
              </a:rPr>
              <a:t> </a:t>
            </a:r>
            <a:endParaRPr sz="2400" i="1" dirty="0">
              <a:solidFill>
                <a:srgbClr val="434343"/>
              </a:solidFill>
              <a:highlight>
                <a:srgbClr val="FFFF00"/>
              </a:highlight>
              <a:latin typeface="+mn-lt"/>
            </a:endParaRPr>
          </a:p>
        </p:txBody>
      </p:sp>
      <p:sp>
        <p:nvSpPr>
          <p:cNvPr id="137" name="Google Shape;137;p18"/>
          <p:cNvSpPr txBox="1">
            <a:spLocks noGrp="1"/>
          </p:cNvSpPr>
          <p:nvPr>
            <p:ph type="ctrTitle"/>
          </p:nvPr>
        </p:nvSpPr>
        <p:spPr>
          <a:xfrm>
            <a:off x="7630654" y="3373807"/>
            <a:ext cx="1865968" cy="625836"/>
          </a:xfrm>
          <a:prstGeom prst="rect">
            <a:avLst/>
          </a:prstGeom>
        </p:spPr>
        <p:txBody>
          <a:bodyPr spcFirstLastPara="1" wrap="square" lIns="121900" tIns="121900" rIns="121900" bIns="121900" anchor="b" anchorCtr="0">
            <a:noAutofit/>
          </a:bodyPr>
          <a:lstStyle/>
          <a:p>
            <a:r>
              <a:rPr lang="es-419" sz="2400" i="1" dirty="0">
                <a:solidFill>
                  <a:srgbClr val="434343"/>
                </a:solidFill>
                <a:latin typeface="+mn-lt"/>
              </a:rPr>
              <a:t>PR &amp; </a:t>
            </a:r>
            <a:r>
              <a:rPr lang="es-419" sz="2400" i="1" dirty="0" smtClean="0">
                <a:solidFill>
                  <a:srgbClr val="434343"/>
                </a:solidFill>
                <a:latin typeface="+mn-lt"/>
              </a:rPr>
              <a:t>H&amp;I</a:t>
            </a:r>
            <a:endParaRPr sz="2400" i="1" dirty="0">
              <a:solidFill>
                <a:srgbClr val="434343"/>
              </a:solidFill>
              <a:latin typeface="+mn-lt"/>
            </a:endParaRPr>
          </a:p>
        </p:txBody>
      </p:sp>
      <p:cxnSp>
        <p:nvCxnSpPr>
          <p:cNvPr id="138" name="Google Shape;138;p18"/>
          <p:cNvCxnSpPr/>
          <p:nvPr/>
        </p:nvCxnSpPr>
        <p:spPr>
          <a:xfrm>
            <a:off x="2490898" y="2213109"/>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39" name="Google Shape;139;p18"/>
          <p:cNvCxnSpPr/>
          <p:nvPr/>
        </p:nvCxnSpPr>
        <p:spPr>
          <a:xfrm>
            <a:off x="4930067" y="2234722"/>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40" name="Google Shape;140;p18"/>
          <p:cNvCxnSpPr/>
          <p:nvPr/>
        </p:nvCxnSpPr>
        <p:spPr>
          <a:xfrm>
            <a:off x="7427630" y="2213109"/>
            <a:ext cx="0" cy="2424400"/>
          </a:xfrm>
          <a:prstGeom prst="straightConnector1">
            <a:avLst/>
          </a:prstGeom>
          <a:noFill/>
          <a:ln w="9525" cap="flat" cmpd="sng">
            <a:solidFill>
              <a:srgbClr val="CCCCCC"/>
            </a:solidFill>
            <a:prstDash val="solid"/>
            <a:bevel/>
            <a:headEnd type="none" w="med" len="med"/>
            <a:tailEnd type="none" w="med" len="med"/>
          </a:ln>
        </p:spPr>
      </p:cxnSp>
      <p:sp>
        <p:nvSpPr>
          <p:cNvPr id="143" name="Google Shape;143;p18"/>
          <p:cNvSpPr txBox="1"/>
          <p:nvPr/>
        </p:nvSpPr>
        <p:spPr>
          <a:xfrm>
            <a:off x="2565776" y="4724422"/>
            <a:ext cx="2103175" cy="401102"/>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Translations</a:t>
            </a: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literature, helpline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144" name="Google Shape;144;p18"/>
          <p:cNvSpPr txBox="1"/>
          <p:nvPr/>
        </p:nvSpPr>
        <p:spPr>
          <a:xfrm>
            <a:off x="4998334" y="4889923"/>
            <a:ext cx="2263600" cy="47656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7 Active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area</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service</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bodies</a:t>
            </a:r>
          </a:p>
        </p:txBody>
      </p:sp>
      <p:sp>
        <p:nvSpPr>
          <p:cNvPr id="32" name="Google Shape;143;p18">
            <a:extLst>
              <a:ext uri="{FF2B5EF4-FFF2-40B4-BE49-F238E27FC236}">
                <a16:creationId xmlns:a16="http://schemas.microsoft.com/office/drawing/2014/main" id="{E26E99C8-3F98-4727-AB1F-694257AEA936}"/>
              </a:ext>
            </a:extLst>
          </p:cNvPr>
          <p:cNvSpPr txBox="1"/>
          <p:nvPr/>
        </p:nvSpPr>
        <p:spPr>
          <a:xfrm>
            <a:off x="59761" y="5827421"/>
            <a:ext cx="2263600" cy="401102"/>
          </a:xfrm>
          <a:prstGeom prst="rect">
            <a:avLst/>
          </a:prstGeom>
        </p:spPr>
        <p:txBody>
          <a:bodyPr spcFirstLastPara="1" vert="horz" wrap="square" lIns="121900" tIns="121900" rIns="121900" bIns="121900" rtlCol="0" anchor="b" anchorCtr="0">
            <a:noAutofit/>
          </a:bodyPr>
          <a:lstStyle>
            <a:lvl1pPr algn="ctr">
              <a:lnSpc>
                <a:spcPct val="90000"/>
              </a:lnSpc>
              <a:spcBef>
                <a:spcPct val="0"/>
              </a:spcBef>
              <a:buNone/>
              <a:defRPr sz="2400" i="1">
                <a:solidFill>
                  <a:srgbClr val="434343"/>
                </a:solidFill>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0" i="1" u="none" strike="noStrike" kern="1200" cap="none" spc="0" normalizeH="0" baseline="0" noProof="0" dirty="0" err="1">
                <a:ln>
                  <a:noFill/>
                </a:ln>
                <a:solidFill>
                  <a:srgbClr val="434343"/>
                </a:solidFill>
                <a:effectLst/>
                <a:uLnTx/>
                <a:uFillTx/>
                <a:latin typeface="Calibri" panose="020F0502020204030204"/>
                <a:ea typeface="+mj-ea"/>
                <a:cs typeface="+mj-cs"/>
                <a:sym typeface="Nunito Light"/>
              </a:rPr>
              <a:t>About</a:t>
            </a:r>
            <a:r>
              <a:rPr kumimoji="0" lang="es-ES" sz="2400" b="0" i="1" u="none" strike="noStrike" kern="1200" cap="none" spc="0" normalizeH="0" baseline="0" noProof="0" dirty="0">
                <a:ln>
                  <a:noFill/>
                </a:ln>
                <a:solidFill>
                  <a:srgbClr val="434343"/>
                </a:solidFill>
                <a:effectLst/>
                <a:uLnTx/>
                <a:uFillTx/>
                <a:latin typeface="Calibri" panose="020F0502020204030204"/>
                <a:ea typeface="+mj-ea"/>
                <a:cs typeface="+mj-cs"/>
                <a:sym typeface="Nunito Light"/>
              </a:rPr>
              <a:t> 15 meetings a </a:t>
            </a:r>
            <a:r>
              <a:rPr kumimoji="0" lang="es-ES" sz="2400" b="0" i="1" u="none" strike="noStrike" kern="1200" cap="none" spc="0" normalizeH="0" baseline="0" noProof="0" dirty="0" err="1">
                <a:ln>
                  <a:noFill/>
                </a:ln>
                <a:solidFill>
                  <a:srgbClr val="434343"/>
                </a:solidFill>
                <a:effectLst/>
                <a:uLnTx/>
                <a:uFillTx/>
                <a:latin typeface="Calibri" panose="020F0502020204030204"/>
                <a:ea typeface="+mj-ea"/>
                <a:cs typeface="+mj-cs"/>
                <a:sym typeface="Nunito Light"/>
              </a:rPr>
              <a:t>day</a:t>
            </a:r>
            <a:endParaRPr kumimoji="0" sz="2400" b="0" i="1" u="none" strike="noStrike" kern="1200" cap="none" spc="0" normalizeH="0" baseline="0" noProof="0" dirty="0">
              <a:ln>
                <a:noFill/>
              </a:ln>
              <a:solidFill>
                <a:srgbClr val="434343"/>
              </a:solidFill>
              <a:effectLst/>
              <a:uLnTx/>
              <a:uFillTx/>
              <a:latin typeface="Calibri" panose="020F0502020204030204"/>
              <a:ea typeface="+mj-ea"/>
              <a:cs typeface="+mj-cs"/>
              <a:sym typeface="Nunito Ligh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sz="2400" b="0" i="1" u="none" strike="noStrike" kern="1200" cap="none" spc="0" normalizeH="0" baseline="0" noProof="0" dirty="0">
              <a:ln>
                <a:noFill/>
              </a:ln>
              <a:solidFill>
                <a:srgbClr val="434343"/>
              </a:solidFill>
              <a:effectLst/>
              <a:uLnTx/>
              <a:uFillTx/>
              <a:latin typeface="Calibri" panose="020F0502020204030204"/>
              <a:ea typeface="+mj-ea"/>
              <a:cs typeface="+mj-cs"/>
              <a:sym typeface="Nunito Light"/>
            </a:endParaRPr>
          </a:p>
        </p:txBody>
      </p:sp>
      <p:sp>
        <p:nvSpPr>
          <p:cNvPr id="33" name="Google Shape;144;p18">
            <a:extLst>
              <a:ext uri="{FF2B5EF4-FFF2-40B4-BE49-F238E27FC236}">
                <a16:creationId xmlns:a16="http://schemas.microsoft.com/office/drawing/2014/main" id="{467E932E-2953-4AE6-B286-6BB42B66D39A}"/>
              </a:ext>
            </a:extLst>
          </p:cNvPr>
          <p:cNvSpPr txBox="1"/>
          <p:nvPr/>
        </p:nvSpPr>
        <p:spPr>
          <a:xfrm>
            <a:off x="7463560" y="4072241"/>
            <a:ext cx="2200155"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7 Active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area</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PR </a:t>
            </a:r>
            <a:r>
              <a:rPr kumimoji="0" lang="es-ES" sz="24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service</a:t>
            </a:r>
            <a:r>
              <a:rPr kumimoji="0" lang="es-E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bodies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1 Regional PR service body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cxnSp>
        <p:nvCxnSpPr>
          <p:cNvPr id="38" name="Google Shape;140;p18">
            <a:extLst>
              <a:ext uri="{FF2B5EF4-FFF2-40B4-BE49-F238E27FC236}">
                <a16:creationId xmlns:a16="http://schemas.microsoft.com/office/drawing/2014/main" id="{356AD134-50AA-494A-937C-C786D9F68AEF}"/>
              </a:ext>
            </a:extLst>
          </p:cNvPr>
          <p:cNvCxnSpPr/>
          <p:nvPr/>
        </p:nvCxnSpPr>
        <p:spPr>
          <a:xfrm>
            <a:off x="9702508" y="2220904"/>
            <a:ext cx="0" cy="2424400"/>
          </a:xfrm>
          <a:prstGeom prst="straightConnector1">
            <a:avLst/>
          </a:prstGeom>
          <a:noFill/>
          <a:ln w="9525" cap="flat" cmpd="sng">
            <a:solidFill>
              <a:srgbClr val="CCCCCC"/>
            </a:solidFill>
            <a:prstDash val="solid"/>
            <a:round/>
            <a:headEnd type="none" w="med" len="med"/>
            <a:tailEnd type="none" w="med" len="med"/>
          </a:ln>
        </p:spPr>
      </p:cxnSp>
      <p:sp>
        <p:nvSpPr>
          <p:cNvPr id="42" name="Google Shape;144;p18">
            <a:extLst>
              <a:ext uri="{FF2B5EF4-FFF2-40B4-BE49-F238E27FC236}">
                <a16:creationId xmlns:a16="http://schemas.microsoft.com/office/drawing/2014/main" id="{CAD98E68-6109-405D-BDC3-B0F9E6C6876E}"/>
              </a:ext>
            </a:extLst>
          </p:cNvPr>
          <p:cNvSpPr txBox="1"/>
          <p:nvPr/>
        </p:nvSpPr>
        <p:spPr>
          <a:xfrm>
            <a:off x="9780650" y="3730703"/>
            <a:ext cx="1974091"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Only</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Active </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body</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that</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does</a:t>
            </a:r>
            <a:r>
              <a:rPr kumimoji="0" lang="es-ES" sz="2000" b="0"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“FD” </a:t>
            </a:r>
            <a:r>
              <a:rPr kumimoji="0" lang="es-ES" sz="2000" b="0"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a:t>
            </a:r>
            <a:r>
              <a:rPr kumimoji="0" lang="es-ES" sz="2000" b="0"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ctivities</a:t>
            </a:r>
            <a:endParaRPr kumimoji="0" sz="2000" b="0"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46" name="Google Shape;132;p18">
            <a:extLst>
              <a:ext uri="{FF2B5EF4-FFF2-40B4-BE49-F238E27FC236}">
                <a16:creationId xmlns:a16="http://schemas.microsoft.com/office/drawing/2014/main" id="{4BE4C03D-EC58-4686-9ACF-7DAE24DBBA95}"/>
              </a:ext>
            </a:extLst>
          </p:cNvPr>
          <p:cNvSpPr txBox="1">
            <a:spLocks/>
          </p:cNvSpPr>
          <p:nvPr/>
        </p:nvSpPr>
        <p:spPr>
          <a:xfrm>
            <a:off x="118578" y="2276025"/>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171</a:t>
            </a:r>
          </a:p>
        </p:txBody>
      </p:sp>
      <p:sp>
        <p:nvSpPr>
          <p:cNvPr id="49" name="Google Shape;132;p18">
            <a:extLst>
              <a:ext uri="{FF2B5EF4-FFF2-40B4-BE49-F238E27FC236}">
                <a16:creationId xmlns:a16="http://schemas.microsoft.com/office/drawing/2014/main" id="{3918DC86-FD6E-4E26-B191-E543BB1B3667}"/>
              </a:ext>
            </a:extLst>
          </p:cNvPr>
          <p:cNvSpPr txBox="1">
            <a:spLocks/>
          </p:cNvSpPr>
          <p:nvPr/>
        </p:nvSpPr>
        <p:spPr>
          <a:xfrm>
            <a:off x="5214699" y="2278677"/>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9</a:t>
            </a:r>
          </a:p>
        </p:txBody>
      </p:sp>
      <p:sp>
        <p:nvSpPr>
          <p:cNvPr id="50" name="Google Shape;132;p18">
            <a:extLst>
              <a:ext uri="{FF2B5EF4-FFF2-40B4-BE49-F238E27FC236}">
                <a16:creationId xmlns:a16="http://schemas.microsoft.com/office/drawing/2014/main" id="{881BC4D6-3B53-4C4C-B3C7-BEC72C776856}"/>
              </a:ext>
            </a:extLst>
          </p:cNvPr>
          <p:cNvSpPr txBox="1">
            <a:spLocks/>
          </p:cNvSpPr>
          <p:nvPr/>
        </p:nvSpPr>
        <p:spPr>
          <a:xfrm>
            <a:off x="7511015" y="2283820"/>
            <a:ext cx="2001667" cy="114928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8</a:t>
            </a:r>
          </a:p>
        </p:txBody>
      </p:sp>
      <p:sp>
        <p:nvSpPr>
          <p:cNvPr id="51" name="Google Shape;132;p18">
            <a:extLst>
              <a:ext uri="{FF2B5EF4-FFF2-40B4-BE49-F238E27FC236}">
                <a16:creationId xmlns:a16="http://schemas.microsoft.com/office/drawing/2014/main" id="{97AE47AE-7357-4F56-9E92-2B6DCC7DC530}"/>
              </a:ext>
            </a:extLst>
          </p:cNvPr>
          <p:cNvSpPr txBox="1">
            <a:spLocks/>
          </p:cNvSpPr>
          <p:nvPr/>
        </p:nvSpPr>
        <p:spPr>
          <a:xfrm>
            <a:off x="9785892" y="2250364"/>
            <a:ext cx="2001667" cy="1149284"/>
          </a:xfrm>
          <a:prstGeom prst="rect">
            <a:avLst/>
          </a:prstGeom>
          <a:effectLst/>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Arial" panose="020B0604020202020204" pitchFamily="34" charset="0"/>
                <a:sym typeface="Roboto Black"/>
              </a:rPr>
              <a:t>1</a:t>
            </a:r>
          </a:p>
        </p:txBody>
      </p:sp>
      <p:sp>
        <p:nvSpPr>
          <p:cNvPr id="9" name="CaixaDeTexto 8">
            <a:extLst>
              <a:ext uri="{FF2B5EF4-FFF2-40B4-BE49-F238E27FC236}">
                <a16:creationId xmlns:a16="http://schemas.microsoft.com/office/drawing/2014/main" id="{6CAFCB56-384C-4C59-AA39-D37FBDF588A1}"/>
              </a:ext>
            </a:extLst>
          </p:cNvPr>
          <p:cNvSpPr txBox="1"/>
          <p:nvPr/>
        </p:nvSpPr>
        <p:spPr>
          <a:xfrm>
            <a:off x="4292316" y="1004082"/>
            <a:ext cx="29696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Roboto Black" panose="02000000000000000000" pitchFamily="2" charset="0"/>
                <a:cs typeface="Arial" panose="020B0604020202020204" pitchFamily="34" charset="0"/>
                <a:sym typeface="Nunito Light"/>
              </a:rPr>
              <a:t>Overview</a:t>
            </a:r>
            <a:endParaRPr kumimoji="0" lang="pt-PT"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4" name="Rectangle 16">
            <a:extLst>
              <a:ext uri="{FF2B5EF4-FFF2-40B4-BE49-F238E27FC236}">
                <a16:creationId xmlns:a16="http://schemas.microsoft.com/office/drawing/2014/main" id="{572C5A3F-0425-44D9-8C0E-5C90A3FB90D5}"/>
              </a:ext>
            </a:extLst>
          </p:cNvPr>
          <p:cNvSpPr/>
          <p:nvPr/>
        </p:nvSpPr>
        <p:spPr>
          <a:xfrm>
            <a:off x="0" y="0"/>
            <a:ext cx="12192000" cy="909566"/>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tângulo 46">
            <a:extLst>
              <a:ext uri="{FF2B5EF4-FFF2-40B4-BE49-F238E27FC236}">
                <a16:creationId xmlns:a16="http://schemas.microsoft.com/office/drawing/2014/main" id="{5966C7CF-493C-402F-9846-879F18E8B2F2}"/>
              </a:ext>
            </a:extLst>
          </p:cNvPr>
          <p:cNvSpPr/>
          <p:nvPr/>
        </p:nvSpPr>
        <p:spPr>
          <a:xfrm>
            <a:off x="2802412" y="72192"/>
            <a:ext cx="641874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UNITY &amp; SERVICE “FD”</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sp>
        <p:nvSpPr>
          <p:cNvPr id="57" name="Google Shape;137;p18">
            <a:extLst>
              <a:ext uri="{FF2B5EF4-FFF2-40B4-BE49-F238E27FC236}">
                <a16:creationId xmlns:a16="http://schemas.microsoft.com/office/drawing/2014/main" id="{709049EF-5B6C-4639-806C-5E33CB0D07B9}"/>
              </a:ext>
            </a:extLst>
          </p:cNvPr>
          <p:cNvSpPr txBox="1">
            <a:spLocks/>
          </p:cNvSpPr>
          <p:nvPr/>
        </p:nvSpPr>
        <p:spPr>
          <a:xfrm>
            <a:off x="9634529" y="3198669"/>
            <a:ext cx="2460494" cy="625836"/>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Unity</a:t>
            </a:r>
            <a:r>
              <a:rPr kumimoji="0" lang="es-419" sz="2400" b="1" i="1" u="none" strike="noStrike" kern="1200" cap="none" spc="0" normalizeH="0" baseline="0" noProof="0" dirty="0">
                <a:ln>
                  <a:noFill/>
                </a:ln>
                <a:solidFill>
                  <a:srgbClr val="FF0000"/>
                </a:solidFill>
                <a:effectLst/>
                <a:uLnTx/>
                <a:uFillTx/>
                <a:latin typeface="Calibri" panose="020F0502020204030204"/>
                <a:ea typeface="+mj-ea"/>
                <a:cs typeface="+mj-cs"/>
              </a:rPr>
              <a:t> </a:t>
            </a: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&amp; Service</a:t>
            </a:r>
          </a:p>
        </p:txBody>
      </p:sp>
      <p:sp>
        <p:nvSpPr>
          <p:cNvPr id="58" name="CaixaDeTexto 57">
            <a:extLst>
              <a:ext uri="{FF2B5EF4-FFF2-40B4-BE49-F238E27FC236}">
                <a16:creationId xmlns:a16="http://schemas.microsoft.com/office/drawing/2014/main" id="{2718BE03-4FC9-4BD3-BC2C-9D22C2BD66A2}"/>
              </a:ext>
            </a:extLst>
          </p:cNvPr>
          <p:cNvSpPr txBox="1"/>
          <p:nvPr/>
        </p:nvSpPr>
        <p:spPr>
          <a:xfrm>
            <a:off x="0" y="6053712"/>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xmlns="" val="tx"/>
                    </a:ext>
                  </a:extLst>
                </a:hlinkClick>
              </a:rPr>
              <a:t>https://na-pt.org/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18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33" name="Imagen 7">
            <a:extLst>
              <a:ext uri="{FF2B5EF4-FFF2-40B4-BE49-F238E27FC236}">
                <a16:creationId xmlns:a16="http://schemas.microsoft.com/office/drawing/2014/main" id="{B38DD4F2-5BFC-40FE-8FC3-F5FE2CED07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2333" y="4823791"/>
            <a:ext cx="1221643" cy="1221643"/>
          </a:xfrm>
          <a:prstGeom prst="rect">
            <a:avLst/>
          </a:prstGeom>
          <a:noFill/>
          <a:effectLst>
            <a:outerShdw blurRad="1270000" dir="20940000" algn="ctr" rotWithShape="0">
              <a:schemeClr val="bg1"/>
            </a:outerShdw>
            <a:softEdge rad="12700"/>
          </a:effectLst>
        </p:spPr>
      </p:pic>
      <p:sp>
        <p:nvSpPr>
          <p:cNvPr id="32" name="CaixaDeTexto 31">
            <a:extLst>
              <a:ext uri="{FF2B5EF4-FFF2-40B4-BE49-F238E27FC236}">
                <a16:creationId xmlns:a16="http://schemas.microsoft.com/office/drawing/2014/main" id="{6BBA8129-DFFD-496D-B742-D7E5F14BFE2B}"/>
              </a:ext>
            </a:extLst>
          </p:cNvPr>
          <p:cNvSpPr txBox="1"/>
          <p:nvPr/>
        </p:nvSpPr>
        <p:spPr>
          <a:xfrm>
            <a:off x="-3173" y="6072865"/>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xmlns="" val="tx"/>
                    </a:ext>
                  </a:extLst>
                </a:hlinkClick>
              </a:rPr>
              <a:t>https://na-pt.org/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16">
            <a:extLst>
              <a:ext uri="{FF2B5EF4-FFF2-40B4-BE49-F238E27FC236}">
                <a16:creationId xmlns:a16="http://schemas.microsoft.com/office/drawing/2014/main" id="{9DE8049A-9D2C-46BE-BC2D-868220C676E7}"/>
              </a:ext>
            </a:extLst>
          </p:cNvPr>
          <p:cNvSpPr/>
          <p:nvPr/>
        </p:nvSpPr>
        <p:spPr>
          <a:xfrm>
            <a:off x="0" y="-7198"/>
            <a:ext cx="12192000" cy="909566"/>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A8132C25-7B80-4E12-B606-C6FE86D1FFE2}"/>
              </a:ext>
            </a:extLst>
          </p:cNvPr>
          <p:cNvSpPr/>
          <p:nvPr/>
        </p:nvSpPr>
        <p:spPr>
          <a:xfrm>
            <a:off x="934856" y="1656741"/>
            <a:ext cx="2151291" cy="3544517"/>
          </a:xfrm>
          <a:prstGeom prst="rect">
            <a:avLst/>
          </a:prstGeom>
          <a:solidFill>
            <a:srgbClr val="FFFF00"/>
          </a:solidFill>
          <a:ln w="762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Google Shape;140;p18">
            <a:extLst>
              <a:ext uri="{FF2B5EF4-FFF2-40B4-BE49-F238E27FC236}">
                <a16:creationId xmlns:a16="http://schemas.microsoft.com/office/drawing/2014/main" id="{A282BE4A-6D03-414D-B3A0-C83BBC0FBC18}"/>
              </a:ext>
            </a:extLst>
          </p:cNvPr>
          <p:cNvCxnSpPr/>
          <p:nvPr/>
        </p:nvCxnSpPr>
        <p:spPr>
          <a:xfrm>
            <a:off x="851473" y="2424035"/>
            <a:ext cx="0" cy="2424400"/>
          </a:xfrm>
          <a:prstGeom prst="straightConnector1">
            <a:avLst/>
          </a:prstGeom>
          <a:noFill/>
          <a:ln w="9525" cap="flat" cmpd="sng">
            <a:solidFill>
              <a:srgbClr val="CCCCCC"/>
            </a:solidFill>
            <a:prstDash val="solid"/>
            <a:round/>
            <a:headEnd type="none" w="med" len="med"/>
            <a:tailEnd type="none" w="med" len="med"/>
          </a:ln>
        </p:spPr>
      </p:cxnSp>
      <p:sp>
        <p:nvSpPr>
          <p:cNvPr id="15" name="Google Shape;144;p18">
            <a:extLst>
              <a:ext uri="{FF2B5EF4-FFF2-40B4-BE49-F238E27FC236}">
                <a16:creationId xmlns:a16="http://schemas.microsoft.com/office/drawing/2014/main" id="{01FDC72C-606A-43E7-B879-648D4206ECD9}"/>
              </a:ext>
            </a:extLst>
          </p:cNvPr>
          <p:cNvSpPr txBox="1"/>
          <p:nvPr/>
        </p:nvSpPr>
        <p:spPr>
          <a:xfrm>
            <a:off x="934855" y="3557318"/>
            <a:ext cx="2151292"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2400" b="1"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Only</a:t>
            </a:r>
            <a:r>
              <a:rPr kumimoji="0" lang="es-E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400" b="1"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active </a:t>
            </a:r>
            <a:r>
              <a:rPr kumimoji="0" lang="es-ES" sz="2400" b="1"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body</a:t>
            </a:r>
            <a:r>
              <a:rPr kumimoji="0" lang="es-E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 </a:t>
            </a:r>
            <a:r>
              <a:rPr kumimoji="0" lang="es-ES" sz="2400" b="1"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that</a:t>
            </a:r>
            <a:r>
              <a:rPr kumimoji="0" lang="es-ES" sz="2400" b="1"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400" b="1"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does</a:t>
            </a:r>
            <a:r>
              <a:rPr kumimoji="0" lang="es-ES" sz="2400" b="1"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 </a:t>
            </a:r>
            <a:r>
              <a:rPr kumimoji="0" lang="es-E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“FD” </a:t>
            </a:r>
            <a:r>
              <a:rPr kumimoji="0" lang="es-ES" sz="2400" b="1" i="1" u="none" strike="noStrike" kern="0" cap="none" spc="0" normalizeH="0" baseline="0" noProof="0" dirty="0" err="1">
                <a:ln>
                  <a:noFill/>
                </a:ln>
                <a:solidFill>
                  <a:srgbClr val="000000"/>
                </a:solidFill>
                <a:effectLst/>
                <a:uLnTx/>
                <a:uFillTx/>
                <a:latin typeface="Calibri" panose="020F0502020204030204"/>
                <a:ea typeface="Nunito Light"/>
                <a:cs typeface="Nunito Light"/>
                <a:sym typeface="Nunito Light"/>
              </a:rPr>
              <a:t>a</a:t>
            </a:r>
            <a:r>
              <a:rPr kumimoji="0" lang="es-ES" sz="2400" b="1" i="1" u="none" strike="noStrike" kern="0" cap="none" spc="0" normalizeH="0" baseline="0" noProof="0" dirty="0" err="1" smtClean="0">
                <a:ln>
                  <a:noFill/>
                </a:ln>
                <a:solidFill>
                  <a:srgbClr val="000000"/>
                </a:solidFill>
                <a:effectLst/>
                <a:uLnTx/>
                <a:uFillTx/>
                <a:latin typeface="Calibri" panose="020F0502020204030204"/>
                <a:ea typeface="Nunito Light"/>
                <a:cs typeface="Nunito Light"/>
                <a:sym typeface="Nunito Light"/>
              </a:rPr>
              <a:t>ctivities</a:t>
            </a:r>
            <a:endParaRPr kumimoji="0"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16" name="Google Shape;132;p18">
            <a:extLst>
              <a:ext uri="{FF2B5EF4-FFF2-40B4-BE49-F238E27FC236}">
                <a16:creationId xmlns:a16="http://schemas.microsoft.com/office/drawing/2014/main" id="{6A81899B-6C02-4433-A5E1-67A3965CAD4E}"/>
              </a:ext>
            </a:extLst>
          </p:cNvPr>
          <p:cNvSpPr txBox="1">
            <a:spLocks/>
          </p:cNvSpPr>
          <p:nvPr/>
        </p:nvSpPr>
        <p:spPr>
          <a:xfrm>
            <a:off x="934857" y="1902168"/>
            <a:ext cx="2001667" cy="1149284"/>
          </a:xfrm>
          <a:prstGeom prst="rect">
            <a:avLst/>
          </a:prstGeom>
          <a:effectLst/>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a:t>
            </a:r>
          </a:p>
        </p:txBody>
      </p:sp>
      <p:pic>
        <p:nvPicPr>
          <p:cNvPr id="4" name="Imagem 3">
            <a:extLst>
              <a:ext uri="{FF2B5EF4-FFF2-40B4-BE49-F238E27FC236}">
                <a16:creationId xmlns:a16="http://schemas.microsoft.com/office/drawing/2014/main" id="{50124947-CF0B-4C92-AEC3-7590EF89DDF8}"/>
              </a:ext>
            </a:extLst>
          </p:cNvPr>
          <p:cNvPicPr>
            <a:picLocks noChangeAspect="1"/>
          </p:cNvPicPr>
          <p:nvPr/>
        </p:nvPicPr>
        <p:blipFill>
          <a:blip r:embed="rId5"/>
          <a:stretch>
            <a:fillRect/>
          </a:stretch>
        </p:blipFill>
        <p:spPr>
          <a:xfrm>
            <a:off x="3474253" y="848339"/>
            <a:ext cx="3676624" cy="3151392"/>
          </a:xfrm>
          <a:prstGeom prst="rect">
            <a:avLst/>
          </a:prstGeom>
        </p:spPr>
      </p:pic>
      <p:pic>
        <p:nvPicPr>
          <p:cNvPr id="6" name="Imagem 5">
            <a:extLst>
              <a:ext uri="{FF2B5EF4-FFF2-40B4-BE49-F238E27FC236}">
                <a16:creationId xmlns:a16="http://schemas.microsoft.com/office/drawing/2014/main" id="{7CF7A71C-B3E8-4AB4-8B94-93C91E495E1D}"/>
              </a:ext>
            </a:extLst>
          </p:cNvPr>
          <p:cNvPicPr>
            <a:picLocks noChangeAspect="1"/>
          </p:cNvPicPr>
          <p:nvPr/>
        </p:nvPicPr>
        <p:blipFill>
          <a:blip r:embed="rId6"/>
          <a:stretch>
            <a:fillRect/>
          </a:stretch>
        </p:blipFill>
        <p:spPr>
          <a:xfrm>
            <a:off x="7189415" y="1554369"/>
            <a:ext cx="5103421" cy="4368689"/>
          </a:xfrm>
          <a:prstGeom prst="rect">
            <a:avLst/>
          </a:prstGeom>
        </p:spPr>
      </p:pic>
      <p:pic>
        <p:nvPicPr>
          <p:cNvPr id="8" name="Imagem 7">
            <a:extLst>
              <a:ext uri="{FF2B5EF4-FFF2-40B4-BE49-F238E27FC236}">
                <a16:creationId xmlns:a16="http://schemas.microsoft.com/office/drawing/2014/main" id="{838E4958-2883-4AAB-A6F2-0D7077306CC9}"/>
              </a:ext>
            </a:extLst>
          </p:cNvPr>
          <p:cNvPicPr>
            <a:picLocks noChangeAspect="1"/>
          </p:cNvPicPr>
          <p:nvPr/>
        </p:nvPicPr>
        <p:blipFill>
          <a:blip r:embed="rId7"/>
          <a:stretch>
            <a:fillRect/>
          </a:stretch>
        </p:blipFill>
        <p:spPr>
          <a:xfrm>
            <a:off x="3805633" y="3413662"/>
            <a:ext cx="4715518" cy="3444338"/>
          </a:xfrm>
          <a:prstGeom prst="rect">
            <a:avLst/>
          </a:prstGeom>
        </p:spPr>
      </p:pic>
      <p:sp>
        <p:nvSpPr>
          <p:cNvPr id="24" name="Retângulo 23">
            <a:extLst>
              <a:ext uri="{FF2B5EF4-FFF2-40B4-BE49-F238E27FC236}">
                <a16:creationId xmlns:a16="http://schemas.microsoft.com/office/drawing/2014/main" id="{3265DCA9-CB45-4716-B772-A5BA21B9F8CA}"/>
              </a:ext>
            </a:extLst>
          </p:cNvPr>
          <p:cNvSpPr/>
          <p:nvPr/>
        </p:nvSpPr>
        <p:spPr>
          <a:xfrm>
            <a:off x="2802412" y="72192"/>
            <a:ext cx="641874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n-ea"/>
                <a:cs typeface="+mn-cs"/>
                <a:sym typeface="Montserrat Black"/>
              </a:rPr>
              <a:t>UNITY &amp; SERVICE “FD”</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sp>
        <p:nvSpPr>
          <p:cNvPr id="30" name="Google Shape;137;p18">
            <a:extLst>
              <a:ext uri="{FF2B5EF4-FFF2-40B4-BE49-F238E27FC236}">
                <a16:creationId xmlns:a16="http://schemas.microsoft.com/office/drawing/2014/main" id="{CADA8490-E9D0-4807-B99F-BFA8AC5B5CB2}"/>
              </a:ext>
            </a:extLst>
          </p:cNvPr>
          <p:cNvSpPr txBox="1">
            <a:spLocks/>
          </p:cNvSpPr>
          <p:nvPr/>
        </p:nvSpPr>
        <p:spPr>
          <a:xfrm>
            <a:off x="782063" y="2968705"/>
            <a:ext cx="2460494" cy="625836"/>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Unity</a:t>
            </a:r>
            <a:r>
              <a:rPr kumimoji="0" lang="es-419" sz="2400" b="1" i="1" u="none" strike="noStrike" kern="1200" cap="none" spc="0" normalizeH="0" baseline="0" noProof="0" dirty="0">
                <a:ln>
                  <a:noFill/>
                </a:ln>
                <a:solidFill>
                  <a:srgbClr val="FF0000"/>
                </a:solidFill>
                <a:effectLst/>
                <a:uLnTx/>
                <a:uFillTx/>
                <a:latin typeface="Calibri" panose="020F0502020204030204"/>
                <a:ea typeface="+mj-ea"/>
                <a:cs typeface="+mj-cs"/>
              </a:rPr>
              <a:t> </a:t>
            </a: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&amp; Service</a:t>
            </a:r>
          </a:p>
        </p:txBody>
      </p:sp>
    </p:spTree>
    <p:extLst>
      <p:ext uri="{BB962C8B-B14F-4D97-AF65-F5344CB8AC3E}">
        <p14:creationId xmlns:p14="http://schemas.microsoft.com/office/powerpoint/2010/main" val="54203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9" name="Rectangle 16">
            <a:extLst>
              <a:ext uri="{FF2B5EF4-FFF2-40B4-BE49-F238E27FC236}">
                <a16:creationId xmlns:a16="http://schemas.microsoft.com/office/drawing/2014/main" id="{9DE8049A-9D2C-46BE-BC2D-868220C676E7}"/>
              </a:ext>
            </a:extLst>
          </p:cNvPr>
          <p:cNvSpPr/>
          <p:nvPr/>
        </p:nvSpPr>
        <p:spPr>
          <a:xfrm>
            <a:off x="0" y="0"/>
            <a:ext cx="12192000" cy="945080"/>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A8132C25-7B80-4E12-B606-C6FE86D1FFE2}"/>
              </a:ext>
            </a:extLst>
          </p:cNvPr>
          <p:cNvSpPr/>
          <p:nvPr/>
        </p:nvSpPr>
        <p:spPr>
          <a:xfrm>
            <a:off x="934856" y="1656741"/>
            <a:ext cx="2151291" cy="3544517"/>
          </a:xfrm>
          <a:prstGeom prst="rect">
            <a:avLst/>
          </a:prstGeom>
          <a:solidFill>
            <a:srgbClr val="FFFF00"/>
          </a:solidFill>
          <a:ln w="762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Google Shape;140;p18">
            <a:extLst>
              <a:ext uri="{FF2B5EF4-FFF2-40B4-BE49-F238E27FC236}">
                <a16:creationId xmlns:a16="http://schemas.microsoft.com/office/drawing/2014/main" id="{A282BE4A-6D03-414D-B3A0-C83BBC0FBC18}"/>
              </a:ext>
            </a:extLst>
          </p:cNvPr>
          <p:cNvCxnSpPr/>
          <p:nvPr/>
        </p:nvCxnSpPr>
        <p:spPr>
          <a:xfrm>
            <a:off x="851473" y="2424035"/>
            <a:ext cx="0" cy="2424400"/>
          </a:xfrm>
          <a:prstGeom prst="straightConnector1">
            <a:avLst/>
          </a:prstGeom>
          <a:noFill/>
          <a:ln w="9525" cap="flat" cmpd="sng">
            <a:solidFill>
              <a:srgbClr val="CCCCCC"/>
            </a:solidFill>
            <a:prstDash val="solid"/>
            <a:round/>
            <a:headEnd type="none" w="med" len="med"/>
            <a:tailEnd type="none" w="med" len="med"/>
          </a:ln>
        </p:spPr>
      </p:cxnSp>
      <p:sp>
        <p:nvSpPr>
          <p:cNvPr id="14" name="Google Shape;137;p18">
            <a:extLst>
              <a:ext uri="{FF2B5EF4-FFF2-40B4-BE49-F238E27FC236}">
                <a16:creationId xmlns:a16="http://schemas.microsoft.com/office/drawing/2014/main" id="{6232BA95-B40B-4A9F-94FC-4C8A12AC4FCD}"/>
              </a:ext>
            </a:extLst>
          </p:cNvPr>
          <p:cNvSpPr txBox="1">
            <a:spLocks/>
          </p:cNvSpPr>
          <p:nvPr/>
        </p:nvSpPr>
        <p:spPr>
          <a:xfrm>
            <a:off x="782063" y="2914917"/>
            <a:ext cx="2460494" cy="625836"/>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Unity</a:t>
            </a:r>
            <a:r>
              <a:rPr kumimoji="0" lang="es-419" sz="2400" b="1" i="1" u="none" strike="noStrike" kern="1200" cap="none" spc="0" normalizeH="0" baseline="0" noProof="0" dirty="0">
                <a:ln>
                  <a:noFill/>
                </a:ln>
                <a:solidFill>
                  <a:srgbClr val="FF0000"/>
                </a:solidFill>
                <a:effectLst/>
                <a:uLnTx/>
                <a:uFillTx/>
                <a:latin typeface="Calibri" panose="020F0502020204030204"/>
                <a:ea typeface="+mj-ea"/>
                <a:cs typeface="+mj-cs"/>
              </a:rPr>
              <a:t> </a:t>
            </a:r>
            <a:r>
              <a:rPr kumimoji="0" lang="es-419" sz="2400" b="1" i="1" u="none" strike="noStrike" kern="1200" cap="none" spc="0" normalizeH="0" baseline="0" noProof="0" dirty="0">
                <a:ln>
                  <a:noFill/>
                </a:ln>
                <a:solidFill>
                  <a:srgbClr val="FF0000"/>
                </a:solidFill>
                <a:effectLst/>
                <a:uLnTx/>
                <a:uFillTx/>
                <a:latin typeface="Calibri" panose="020F0502020204030204"/>
                <a:ea typeface="Roboto Black" panose="02000000000000000000" pitchFamily="2" charset="0"/>
                <a:cs typeface="+mj-cs"/>
              </a:rPr>
              <a:t>&amp; Service</a:t>
            </a:r>
          </a:p>
        </p:txBody>
      </p:sp>
      <p:sp>
        <p:nvSpPr>
          <p:cNvPr id="15" name="Google Shape;144;p18">
            <a:extLst>
              <a:ext uri="{FF2B5EF4-FFF2-40B4-BE49-F238E27FC236}">
                <a16:creationId xmlns:a16="http://schemas.microsoft.com/office/drawing/2014/main" id="{01FDC72C-606A-43E7-B879-648D4206ECD9}"/>
              </a:ext>
            </a:extLst>
          </p:cNvPr>
          <p:cNvSpPr txBox="1"/>
          <p:nvPr/>
        </p:nvSpPr>
        <p:spPr>
          <a:xfrm>
            <a:off x="934855" y="3516977"/>
            <a:ext cx="2151291" cy="39091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Only </a:t>
            </a:r>
            <a:r>
              <a:rPr kumimoji="0" lang="en-US" sz="2400" b="1"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active body that does </a:t>
            </a:r>
            <a:r>
              <a:rPr kumimoji="0" lang="en-U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rPr>
              <a:t>“FD” </a:t>
            </a:r>
            <a:r>
              <a:rPr kumimoji="0" lang="en-US" sz="2400" b="1" i="1" u="none" strike="noStrike" kern="0" cap="none" spc="0" normalizeH="0" baseline="0" noProof="0" dirty="0" smtClean="0">
                <a:ln>
                  <a:noFill/>
                </a:ln>
                <a:solidFill>
                  <a:srgbClr val="000000"/>
                </a:solidFill>
                <a:effectLst/>
                <a:uLnTx/>
                <a:uFillTx/>
                <a:latin typeface="Calibri" panose="020F0502020204030204"/>
                <a:ea typeface="Nunito Light"/>
                <a:cs typeface="Nunito Light"/>
                <a:sym typeface="Nunito Light"/>
              </a:rPr>
              <a:t>activities</a:t>
            </a:r>
            <a:endParaRPr kumimoji="0" lang="en-US" sz="2400" b="1" i="1" u="none" strike="noStrike" kern="0" cap="none" spc="0" normalizeH="0" baseline="0" noProof="0" dirty="0">
              <a:ln>
                <a:noFill/>
              </a:ln>
              <a:solidFill>
                <a:srgbClr val="000000"/>
              </a:solidFill>
              <a:effectLst/>
              <a:uLnTx/>
              <a:uFillTx/>
              <a:latin typeface="Calibri" panose="020F0502020204030204"/>
              <a:ea typeface="Nunito Light"/>
              <a:cs typeface="Nunito Light"/>
              <a:sym typeface="Nunito Light"/>
            </a:endParaRPr>
          </a:p>
        </p:txBody>
      </p:sp>
      <p:sp>
        <p:nvSpPr>
          <p:cNvPr id="16" name="Google Shape;132;p18">
            <a:extLst>
              <a:ext uri="{FF2B5EF4-FFF2-40B4-BE49-F238E27FC236}">
                <a16:creationId xmlns:a16="http://schemas.microsoft.com/office/drawing/2014/main" id="{6A81899B-6C02-4433-A5E1-67A3965CAD4E}"/>
              </a:ext>
            </a:extLst>
          </p:cNvPr>
          <p:cNvSpPr txBox="1">
            <a:spLocks/>
          </p:cNvSpPr>
          <p:nvPr/>
        </p:nvSpPr>
        <p:spPr>
          <a:xfrm>
            <a:off x="1015539" y="1915615"/>
            <a:ext cx="2001667" cy="1149284"/>
          </a:xfrm>
          <a:prstGeom prst="rect">
            <a:avLst/>
          </a:prstGeom>
          <a:effectLst/>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419"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Roboto Black"/>
                <a:cs typeface="Roboto Black"/>
                <a:sym typeface="Roboto Black"/>
              </a:rPr>
              <a:t>1</a:t>
            </a:r>
          </a:p>
        </p:txBody>
      </p:sp>
      <p:sp>
        <p:nvSpPr>
          <p:cNvPr id="7" name="Balão: Linha 6">
            <a:extLst>
              <a:ext uri="{FF2B5EF4-FFF2-40B4-BE49-F238E27FC236}">
                <a16:creationId xmlns:a16="http://schemas.microsoft.com/office/drawing/2014/main" id="{77179197-538F-44C8-AAC5-39C2BB30A879}"/>
              </a:ext>
            </a:extLst>
          </p:cNvPr>
          <p:cNvSpPr/>
          <p:nvPr/>
        </p:nvSpPr>
        <p:spPr>
          <a:xfrm>
            <a:off x="4215165" y="1198035"/>
            <a:ext cx="5190722" cy="737033"/>
          </a:xfrm>
          <a:prstGeom prst="borderCallout1">
            <a:avLst>
              <a:gd name="adj1" fmla="val 51591"/>
              <a:gd name="adj2" fmla="val -22"/>
              <a:gd name="adj3" fmla="val 95235"/>
              <a:gd name="adj4" fmla="val -2055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Support</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communication</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tools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a:t>
            </a:r>
            <a:endParaRPr kumimoji="0" lang="pt-PT"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p:txBody>
      </p:sp>
      <p:sp>
        <p:nvSpPr>
          <p:cNvPr id="26" name="Balão: Linha 25">
            <a:extLst>
              <a:ext uri="{FF2B5EF4-FFF2-40B4-BE49-F238E27FC236}">
                <a16:creationId xmlns:a16="http://schemas.microsoft.com/office/drawing/2014/main" id="{72B9B92D-1B85-463B-81E9-93F2E70CA80C}"/>
              </a:ext>
            </a:extLst>
          </p:cNvPr>
          <p:cNvSpPr/>
          <p:nvPr/>
        </p:nvSpPr>
        <p:spPr>
          <a:xfrm>
            <a:off x="4207767" y="2361350"/>
            <a:ext cx="5198120" cy="815147"/>
          </a:xfrm>
          <a:prstGeom prst="borderCallout1">
            <a:avLst>
              <a:gd name="adj1" fmla="val 50469"/>
              <a:gd name="adj2" fmla="val -288"/>
              <a:gd name="adj3" fmla="val 64820"/>
              <a:gd name="adj4" fmla="val -2081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Events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planning</a:t>
            </a:r>
            <a:endPar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Meets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area</a:t>
            </a:r>
            <a:r>
              <a:rPr kumimoji="0" lang="es-ES" sz="2400" b="0" i="0" u="none" strike="noStrike" kern="1200" cap="none" spc="0" normalizeH="0" baseline="0" noProof="0" dirty="0" smtClean="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committes</a:t>
            </a:r>
            <a:r>
              <a:rPr kumimoji="0" lang="es-ES" sz="2400" b="0" i="0" u="none" strike="noStrike" kern="1200" cap="none" spc="0" normalizeH="0" baseline="0" noProof="0" dirty="0" smtClean="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regularly</a:t>
            </a:r>
            <a:endParaRPr kumimoji="0" lang="pt-PT"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p:txBody>
      </p:sp>
      <p:sp>
        <p:nvSpPr>
          <p:cNvPr id="28" name="Balão: Linha 27">
            <a:extLst>
              <a:ext uri="{FF2B5EF4-FFF2-40B4-BE49-F238E27FC236}">
                <a16:creationId xmlns:a16="http://schemas.microsoft.com/office/drawing/2014/main" id="{5DF71BB6-822C-43DD-8E29-F6AAADAB3454}"/>
              </a:ext>
            </a:extLst>
          </p:cNvPr>
          <p:cNvSpPr/>
          <p:nvPr/>
        </p:nvSpPr>
        <p:spPr>
          <a:xfrm>
            <a:off x="4201843" y="3602779"/>
            <a:ext cx="5204044" cy="815147"/>
          </a:xfrm>
          <a:prstGeom prst="borderCallout1">
            <a:avLst>
              <a:gd name="adj1" fmla="val 49898"/>
              <a:gd name="adj2" fmla="val 52"/>
              <a:gd name="adj3" fmla="val 36267"/>
              <a:gd name="adj4" fmla="val -2132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Visits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all</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uLnTx/>
                <a:uFillTx/>
                <a:latin typeface="Calibri" panose="020F0502020204030204"/>
                <a:ea typeface="Roboto" panose="02000000000000000000" pitchFamily="2" charset="0"/>
                <a:cs typeface="+mn-cs"/>
              </a:rPr>
              <a:t>area</a:t>
            </a:r>
            <a:r>
              <a:rPr kumimoji="0" lang="es-ES" sz="2400" b="0" i="0" u="none" strike="noStrike" kern="1200" cap="none" spc="0" normalizeH="0" baseline="0" noProof="0" dirty="0" smtClean="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groups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Provides</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all</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support</a:t>
            </a:r>
            <a:r>
              <a:rPr kumimoji="0" lang="es-ES"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alibri" panose="020F0502020204030204"/>
                <a:ea typeface="Roboto" panose="02000000000000000000" pitchFamily="2" charset="0"/>
                <a:cs typeface="+mn-cs"/>
              </a:rPr>
              <a:t>needed</a:t>
            </a:r>
            <a:endParaRPr kumimoji="0" lang="pt-PT" sz="2400" b="0" i="0" u="none" strike="noStrike" kern="1200" cap="none" spc="0" normalizeH="0" baseline="0" noProof="0" dirty="0">
              <a:ln>
                <a:noFill/>
              </a:ln>
              <a:solidFill>
                <a:srgbClr val="4472C4">
                  <a:lumMod val="50000"/>
                </a:srgbClr>
              </a:solidFill>
              <a:effectLst/>
              <a:uLnTx/>
              <a:uFillTx/>
              <a:latin typeface="Calibri" panose="020F0502020204030204"/>
              <a:ea typeface="Roboto" panose="02000000000000000000" pitchFamily="2" charset="0"/>
              <a:cs typeface="+mn-cs"/>
            </a:endParaRPr>
          </a:p>
        </p:txBody>
      </p:sp>
      <p:sp>
        <p:nvSpPr>
          <p:cNvPr id="30" name="Balão: Linha 29">
            <a:extLst>
              <a:ext uri="{FF2B5EF4-FFF2-40B4-BE49-F238E27FC236}">
                <a16:creationId xmlns:a16="http://schemas.microsoft.com/office/drawing/2014/main" id="{065C6F0B-DFDB-44AB-99C8-E25F30641D6C}"/>
              </a:ext>
            </a:extLst>
          </p:cNvPr>
          <p:cNvSpPr/>
          <p:nvPr/>
        </p:nvSpPr>
        <p:spPr>
          <a:xfrm>
            <a:off x="4201842" y="4728515"/>
            <a:ext cx="6031369" cy="1160195"/>
          </a:xfrm>
          <a:prstGeom prst="borderCallout1">
            <a:avLst>
              <a:gd name="adj1" fmla="val 49898"/>
              <a:gd name="adj2" fmla="val -723"/>
              <a:gd name="adj3" fmla="val 11331"/>
              <a:gd name="adj4" fmla="val -18101"/>
            </a:avLst>
          </a:prstGeom>
          <a:solidFill>
            <a:srgbClr val="FFFF00"/>
          </a:solidFill>
          <a:ln w="57150" cap="rnd"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The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aim</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is</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to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connect</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with</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remote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groups</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give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voice</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to local </a:t>
            </a:r>
            <a:r>
              <a:rPr kumimoji="0" lang="es-ES" sz="2400" b="0" i="0" u="none" strike="noStrike" kern="1200" cap="none" spc="0" normalizeH="0" baseline="0" noProof="0" dirty="0" err="1"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members</a:t>
            </a:r>
            <a:r>
              <a:rPr kumimoji="0" lang="es-ES" sz="2400" b="0" i="0" u="none" strike="noStrike" kern="1200" cap="none" spc="0" normalizeH="0" baseline="0" noProof="0" dirty="0"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err="1"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fulfill</a:t>
            </a:r>
            <a:r>
              <a:rPr kumimoji="0" lang="es-ES" sz="2400" b="0" i="0" u="none" strike="noStrike" kern="1200" cap="none" spc="0" normalizeH="0" baseline="0" noProof="0" dirty="0"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 </a:t>
            </a:r>
            <a:r>
              <a:rPr kumimoji="0" lang="es-ES"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1st and 5th </a:t>
            </a:r>
            <a:r>
              <a:rPr kumimoji="0" lang="es-ES" sz="2400" b="0" i="0" u="none" strike="noStrike" kern="1200" cap="none" spc="0" normalizeH="0" baseline="0" noProof="0" dirty="0" err="1"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rPr>
              <a:t>Traditions</a:t>
            </a:r>
            <a:endParaRPr kumimoji="0" lang="pt-PT" sz="2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Roboto Black" panose="02000000000000000000" pitchFamily="2" charset="0"/>
              <a:cs typeface="+mn-cs"/>
            </a:endParaRPr>
          </a:p>
        </p:txBody>
      </p:sp>
      <p:sp>
        <p:nvSpPr>
          <p:cNvPr id="36" name="CaixaDeTexto 35">
            <a:extLst>
              <a:ext uri="{FF2B5EF4-FFF2-40B4-BE49-F238E27FC236}">
                <a16:creationId xmlns:a16="http://schemas.microsoft.com/office/drawing/2014/main" id="{1EBD64A0-AE37-4B4C-9BA7-1E5194B2C834}"/>
              </a:ext>
            </a:extLst>
          </p:cNvPr>
          <p:cNvSpPr txBox="1"/>
          <p:nvPr/>
        </p:nvSpPr>
        <p:spPr>
          <a:xfrm>
            <a:off x="0" y="6053712"/>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https://na-pt.org</a:t>
            </a:r>
            <a:r>
              <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a:t>
            </a: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Imagen 7">
            <a:extLst>
              <a:ext uri="{FF2B5EF4-FFF2-40B4-BE49-F238E27FC236}">
                <a16:creationId xmlns:a16="http://schemas.microsoft.com/office/drawing/2014/main" id="{3B0652CE-CA24-4830-9110-3928E32B35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32333" y="4823791"/>
            <a:ext cx="1221643" cy="1221643"/>
          </a:xfrm>
          <a:prstGeom prst="rect">
            <a:avLst/>
          </a:prstGeom>
          <a:noFill/>
          <a:effectLst>
            <a:outerShdw blurRad="1270000" dir="20940000" algn="ctr" rotWithShape="0">
              <a:schemeClr val="bg1"/>
            </a:outerShdw>
            <a:softEdge rad="12700"/>
          </a:effectLst>
        </p:spPr>
      </p:pic>
      <p:sp>
        <p:nvSpPr>
          <p:cNvPr id="40" name="Retângulo 39">
            <a:extLst>
              <a:ext uri="{FF2B5EF4-FFF2-40B4-BE49-F238E27FC236}">
                <a16:creationId xmlns:a16="http://schemas.microsoft.com/office/drawing/2014/main" id="{FB2AA114-EFA9-473C-BE39-4026C0AD1C6F}"/>
              </a:ext>
            </a:extLst>
          </p:cNvPr>
          <p:cNvSpPr/>
          <p:nvPr/>
        </p:nvSpPr>
        <p:spPr>
          <a:xfrm>
            <a:off x="2802412" y="72192"/>
            <a:ext cx="641874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n-ea"/>
                <a:cs typeface="+mn-cs"/>
                <a:sym typeface="Montserrat Black"/>
              </a:rPr>
              <a:t>UNITY &amp; SERVICE “FD”</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5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28"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D259B4-860C-88B0-A203-562E21620D03}"/>
              </a:ext>
            </a:extLst>
          </p:cNvPr>
          <p:cNvSpPr txBox="1"/>
          <p:nvPr/>
        </p:nvSpPr>
        <p:spPr>
          <a:xfrm>
            <a:off x="534364" y="140109"/>
            <a:ext cx="11123271" cy="5283498"/>
          </a:xfrm>
          <a:prstGeom prst="rect">
            <a:avLst/>
          </a:prstGeom>
          <a:noFill/>
        </p:spPr>
        <p:txBody>
          <a:bodyPr wrap="square" rtlCol="0">
            <a:spAutoFit/>
          </a:bodyPr>
          <a:lstStyle/>
          <a:p>
            <a:pPr algn="ctr"/>
            <a:r>
              <a:rPr lang="en-US" sz="6400" b="1" dirty="0">
                <a:solidFill>
                  <a:schemeClr val="bg1"/>
                </a:solidFill>
                <a:latin typeface="+mn-lt"/>
                <a:cs typeface="Times New Roman" panose="02020603050405020304" pitchFamily="18" charset="0"/>
              </a:rPr>
              <a:t>Select a language</a:t>
            </a:r>
          </a:p>
          <a:p>
            <a:pPr>
              <a:spcBef>
                <a:spcPts val="1000"/>
              </a:spcBef>
            </a:pPr>
            <a:r>
              <a:rPr lang="en-US" sz="4800" b="1" dirty="0">
                <a:solidFill>
                  <a:schemeClr val="bg1"/>
                </a:solidFill>
                <a:latin typeface="+mn-lt"/>
                <a:cs typeface="Times New Roman" panose="02020603050405020304" pitchFamily="18" charset="0"/>
              </a:rPr>
              <a:t>Select </a:t>
            </a:r>
            <a:r>
              <a:rPr lang="en-US" sz="4800" b="1" u="sng" dirty="0">
                <a:solidFill>
                  <a:srgbClr val="CFDD29"/>
                </a:solidFill>
                <a:latin typeface="+mn-lt"/>
                <a:cs typeface="Times New Roman" panose="02020603050405020304" pitchFamily="18" charset="0"/>
              </a:rPr>
              <a:t>English</a:t>
            </a:r>
            <a:r>
              <a:rPr lang="en-US" sz="4800" b="1" dirty="0">
                <a:solidFill>
                  <a:schemeClr val="bg1"/>
                </a:solidFill>
                <a:latin typeface="+mn-lt"/>
                <a:cs typeface="Times New Roman" panose="02020603050405020304" pitchFamily="18" charset="0"/>
              </a:rPr>
              <a:t> or one of the translation channels:</a:t>
            </a:r>
          </a:p>
          <a:p>
            <a:pPr>
              <a:spcBef>
                <a:spcPts val="800"/>
              </a:spcBef>
            </a:pPr>
            <a:r>
              <a:rPr lang="en-US" sz="4800" b="1" dirty="0">
                <a:ln w="0">
                  <a:noFill/>
                </a:ln>
                <a:solidFill>
                  <a:srgbClr val="CFDD29"/>
                </a:solidFill>
                <a:latin typeface="+mn-lt"/>
                <a:cs typeface="Times New Roman" panose="02020603050405020304" pitchFamily="18" charset="0"/>
              </a:rPr>
              <a:t>   Farsi    French    Polish  Portuguese  </a:t>
            </a:r>
            <a:br>
              <a:rPr lang="en-US" sz="4800" b="1" dirty="0">
                <a:ln w="0">
                  <a:noFill/>
                </a:ln>
                <a:solidFill>
                  <a:srgbClr val="CFDD29"/>
                </a:solidFill>
                <a:latin typeface="+mn-lt"/>
                <a:cs typeface="Times New Roman" panose="02020603050405020304" pitchFamily="18" charset="0"/>
              </a:rPr>
            </a:br>
            <a:r>
              <a:rPr lang="en-US" sz="4800" b="1" dirty="0">
                <a:ln w="0">
                  <a:noFill/>
                </a:ln>
                <a:solidFill>
                  <a:srgbClr val="CFDD29"/>
                </a:solidFill>
                <a:latin typeface="+mn-lt"/>
                <a:cs typeface="Times New Roman" panose="02020603050405020304" pitchFamily="18" charset="0"/>
              </a:rPr>
              <a:t>   Russian    Spanish</a:t>
            </a:r>
          </a:p>
          <a:p>
            <a:pPr lvl="2">
              <a:spcBef>
                <a:spcPts val="1600"/>
              </a:spcBef>
            </a:pPr>
            <a:endParaRPr lang="en-US" sz="4800" b="1" dirty="0">
              <a:ln w="0">
                <a:noFill/>
              </a:ln>
              <a:solidFill>
                <a:srgbClr val="8803B0"/>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011B4291-E2EA-911D-E6A0-3AA784A9CAB7}"/>
              </a:ext>
            </a:extLst>
          </p:cNvPr>
          <p:cNvPicPr>
            <a:picLocks noChangeAspect="1"/>
          </p:cNvPicPr>
          <p:nvPr/>
        </p:nvPicPr>
        <p:blipFill>
          <a:blip r:embed="rId2"/>
          <a:stretch>
            <a:fillRect/>
          </a:stretch>
        </p:blipFill>
        <p:spPr>
          <a:xfrm>
            <a:off x="2260539" y="5228276"/>
            <a:ext cx="2389707" cy="1515424"/>
          </a:xfrm>
          <a:prstGeom prst="rect">
            <a:avLst/>
          </a:prstGeom>
          <a:ln w="12700">
            <a:noFill/>
          </a:ln>
        </p:spPr>
      </p:pic>
      <p:sp>
        <p:nvSpPr>
          <p:cNvPr id="6" name="TextBox 5">
            <a:extLst>
              <a:ext uri="{FF2B5EF4-FFF2-40B4-BE49-F238E27FC236}">
                <a16:creationId xmlns:a16="http://schemas.microsoft.com/office/drawing/2014/main" id="{62474813-EC97-AF47-B649-E3069F86C117}"/>
              </a:ext>
            </a:extLst>
          </p:cNvPr>
          <p:cNvSpPr txBox="1"/>
          <p:nvPr/>
        </p:nvSpPr>
        <p:spPr>
          <a:xfrm>
            <a:off x="330151" y="5385823"/>
            <a:ext cx="1918684" cy="1200329"/>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1. Find at bottom of screen</a:t>
            </a:r>
          </a:p>
        </p:txBody>
      </p:sp>
      <p:sp>
        <p:nvSpPr>
          <p:cNvPr id="7" name="TextBox 6">
            <a:extLst>
              <a:ext uri="{FF2B5EF4-FFF2-40B4-BE49-F238E27FC236}">
                <a16:creationId xmlns:a16="http://schemas.microsoft.com/office/drawing/2014/main" id="{656490CA-68A5-DD0B-219C-EF80574070D4}"/>
              </a:ext>
            </a:extLst>
          </p:cNvPr>
          <p:cNvSpPr txBox="1"/>
          <p:nvPr/>
        </p:nvSpPr>
        <p:spPr>
          <a:xfrm>
            <a:off x="6171092" y="5518173"/>
            <a:ext cx="2197910" cy="830997"/>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2. Choose a language</a:t>
            </a:r>
          </a:p>
        </p:txBody>
      </p:sp>
      <p:sp>
        <p:nvSpPr>
          <p:cNvPr id="8" name="U-Turn Arrow 7">
            <a:extLst>
              <a:ext uri="{FF2B5EF4-FFF2-40B4-BE49-F238E27FC236}">
                <a16:creationId xmlns:a16="http://schemas.microsoft.com/office/drawing/2014/main" id="{F08F6BF9-AA64-E692-9FE8-4585A4D0C58E}"/>
              </a:ext>
            </a:extLst>
          </p:cNvPr>
          <p:cNvSpPr/>
          <p:nvPr/>
        </p:nvSpPr>
        <p:spPr>
          <a:xfrm>
            <a:off x="1289493" y="4651613"/>
            <a:ext cx="1713053" cy="705024"/>
          </a:xfrm>
          <a:prstGeom prst="uturnArrow">
            <a:avLst/>
          </a:prstGeom>
          <a:solidFill>
            <a:srgbClr val="FF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alpha val="0"/>
                </a:srgbClr>
              </a:solidFill>
            </a:endParaRPr>
          </a:p>
        </p:txBody>
      </p:sp>
      <p:sp>
        <p:nvSpPr>
          <p:cNvPr id="9" name="Bent Arrow 8">
            <a:extLst>
              <a:ext uri="{FF2B5EF4-FFF2-40B4-BE49-F238E27FC236}">
                <a16:creationId xmlns:a16="http://schemas.microsoft.com/office/drawing/2014/main" id="{E9C18495-EC86-7D3B-79A2-1335A76603FE}"/>
              </a:ext>
            </a:extLst>
          </p:cNvPr>
          <p:cNvSpPr/>
          <p:nvPr/>
        </p:nvSpPr>
        <p:spPr>
          <a:xfrm>
            <a:off x="7541756" y="4755786"/>
            <a:ext cx="1017445" cy="774474"/>
          </a:xfrm>
          <a:prstGeom prst="bentArrow">
            <a:avLst/>
          </a:prstGeom>
          <a:solidFill>
            <a:srgbClr val="FF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0" name="Picture 9">
            <a:extLst>
              <a:ext uri="{FF2B5EF4-FFF2-40B4-BE49-F238E27FC236}">
                <a16:creationId xmlns:a16="http://schemas.microsoft.com/office/drawing/2014/main" id="{66B516E8-9F98-E321-1D3B-03625D391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763" y="3628103"/>
            <a:ext cx="2145731" cy="3285981"/>
          </a:xfrm>
          <a:prstGeom prst="rect">
            <a:avLst/>
          </a:prstGeom>
        </p:spPr>
      </p:pic>
      <p:sp>
        <p:nvSpPr>
          <p:cNvPr id="11" name="Rectangle 10">
            <a:extLst>
              <a:ext uri="{FF2B5EF4-FFF2-40B4-BE49-F238E27FC236}">
                <a16:creationId xmlns:a16="http://schemas.microsoft.com/office/drawing/2014/main" id="{1FEBFB74-73FA-ABAC-3472-66A710C37083}"/>
              </a:ext>
            </a:extLst>
          </p:cNvPr>
          <p:cNvSpPr/>
          <p:nvPr/>
        </p:nvSpPr>
        <p:spPr>
          <a:xfrm>
            <a:off x="9009972" y="4119716"/>
            <a:ext cx="1377491" cy="2165956"/>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dirty="0">
                <a:solidFill>
                  <a:schemeClr val="bg2">
                    <a:lumMod val="20000"/>
                    <a:lumOff val="80000"/>
                  </a:schemeClr>
                </a:solidFill>
                <a:latin typeface="Helvetica" pitchFamily="2" charset="0"/>
              </a:rPr>
              <a:t>English</a:t>
            </a:r>
          </a:p>
          <a:p>
            <a:pPr>
              <a:spcAft>
                <a:spcPts val="600"/>
              </a:spcAft>
            </a:pPr>
            <a:r>
              <a:rPr lang="en-US" sz="1600" b="1" dirty="0">
                <a:solidFill>
                  <a:schemeClr val="bg2">
                    <a:lumMod val="20000"/>
                    <a:lumOff val="80000"/>
                  </a:schemeClr>
                </a:solidFill>
                <a:latin typeface="Helvetica" pitchFamily="2" charset="0"/>
              </a:rPr>
              <a:t>Farsi</a:t>
            </a:r>
          </a:p>
          <a:p>
            <a:pPr>
              <a:spcAft>
                <a:spcPts val="600"/>
              </a:spcAft>
            </a:pPr>
            <a:r>
              <a:rPr lang="en-US" sz="1600" b="1" dirty="0">
                <a:solidFill>
                  <a:schemeClr val="bg2">
                    <a:lumMod val="20000"/>
                    <a:lumOff val="80000"/>
                  </a:schemeClr>
                </a:solidFill>
                <a:latin typeface="Helvetica" pitchFamily="2" charset="0"/>
              </a:rPr>
              <a:t>French</a:t>
            </a:r>
          </a:p>
          <a:p>
            <a:pPr>
              <a:spcAft>
                <a:spcPts val="600"/>
              </a:spcAft>
            </a:pPr>
            <a:r>
              <a:rPr lang="en-US" sz="1600" b="1" dirty="0">
                <a:solidFill>
                  <a:schemeClr val="bg2">
                    <a:lumMod val="20000"/>
                    <a:lumOff val="80000"/>
                  </a:schemeClr>
                </a:solidFill>
                <a:latin typeface="Helvetica" pitchFamily="2" charset="0"/>
              </a:rPr>
              <a:t>Polish</a:t>
            </a:r>
          </a:p>
          <a:p>
            <a:pPr>
              <a:spcAft>
                <a:spcPts val="600"/>
              </a:spcAft>
            </a:pPr>
            <a:r>
              <a:rPr lang="en-US" sz="1600" b="1" dirty="0">
                <a:solidFill>
                  <a:schemeClr val="bg2">
                    <a:lumMod val="20000"/>
                    <a:lumOff val="80000"/>
                  </a:schemeClr>
                </a:solidFill>
                <a:latin typeface="Helvetica" pitchFamily="2" charset="0"/>
              </a:rPr>
              <a:t>Portuguese</a:t>
            </a:r>
          </a:p>
          <a:p>
            <a:pPr>
              <a:spcAft>
                <a:spcPts val="600"/>
              </a:spcAft>
            </a:pPr>
            <a:r>
              <a:rPr lang="en-US" sz="1600" b="1" dirty="0">
                <a:solidFill>
                  <a:schemeClr val="bg2">
                    <a:lumMod val="20000"/>
                    <a:lumOff val="80000"/>
                  </a:schemeClr>
                </a:solidFill>
                <a:latin typeface="Helvetica" pitchFamily="2" charset="0"/>
              </a:rPr>
              <a:t>Russian</a:t>
            </a:r>
          </a:p>
          <a:p>
            <a:pPr>
              <a:spcAft>
                <a:spcPts val="600"/>
              </a:spcAft>
            </a:pPr>
            <a:r>
              <a:rPr lang="en-US" sz="1600" b="1" dirty="0">
                <a:solidFill>
                  <a:schemeClr val="bg2">
                    <a:lumMod val="20000"/>
                    <a:lumOff val="80000"/>
                  </a:schemeClr>
                </a:solidFill>
                <a:latin typeface="Helvetica" pitchFamily="2" charset="0"/>
              </a:rPr>
              <a:t>Spanish</a:t>
            </a:r>
          </a:p>
        </p:txBody>
      </p:sp>
    </p:spTree>
    <p:extLst>
      <p:ext uri="{BB962C8B-B14F-4D97-AF65-F5344CB8AC3E}">
        <p14:creationId xmlns:p14="http://schemas.microsoft.com/office/powerpoint/2010/main" val="232393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9" name="Rectangle 16">
            <a:extLst>
              <a:ext uri="{FF2B5EF4-FFF2-40B4-BE49-F238E27FC236}">
                <a16:creationId xmlns:a16="http://schemas.microsoft.com/office/drawing/2014/main" id="{9DE8049A-9D2C-46BE-BC2D-868220C676E7}"/>
              </a:ext>
            </a:extLst>
          </p:cNvPr>
          <p:cNvSpPr/>
          <p:nvPr/>
        </p:nvSpPr>
        <p:spPr>
          <a:xfrm>
            <a:off x="0" y="-7198"/>
            <a:ext cx="12192000" cy="945080"/>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tângulo 15">
            <a:extLst>
              <a:ext uri="{FF2B5EF4-FFF2-40B4-BE49-F238E27FC236}">
                <a16:creationId xmlns:a16="http://schemas.microsoft.com/office/drawing/2014/main" id="{D8A77626-09BC-4A78-B392-D79DFA4EB5A9}"/>
              </a:ext>
            </a:extLst>
          </p:cNvPr>
          <p:cNvSpPr/>
          <p:nvPr/>
        </p:nvSpPr>
        <p:spPr>
          <a:xfrm>
            <a:off x="4481554" y="72192"/>
            <a:ext cx="306045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SUMMARY</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sp>
        <p:nvSpPr>
          <p:cNvPr id="22" name="CaixaDeTexto 21">
            <a:extLst>
              <a:ext uri="{FF2B5EF4-FFF2-40B4-BE49-F238E27FC236}">
                <a16:creationId xmlns:a16="http://schemas.microsoft.com/office/drawing/2014/main" id="{247CEE44-6AAF-4AB5-B86C-250217735589}"/>
              </a:ext>
            </a:extLst>
          </p:cNvPr>
          <p:cNvSpPr txBox="1"/>
          <p:nvPr/>
        </p:nvSpPr>
        <p:spPr>
          <a:xfrm>
            <a:off x="0" y="6053712"/>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https://na-pt.org</a:t>
            </a:r>
            <a:r>
              <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xmlns="" val="tx"/>
                    </a:ext>
                  </a:extLst>
                </a:hlinkClick>
              </a:rPr>
              <a:t>/</a:t>
            </a: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Imagen 7">
            <a:extLst>
              <a:ext uri="{FF2B5EF4-FFF2-40B4-BE49-F238E27FC236}">
                <a16:creationId xmlns:a16="http://schemas.microsoft.com/office/drawing/2014/main" id="{9AB20E23-7AF8-420E-B265-78F5319234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32333" y="4770003"/>
            <a:ext cx="1221643" cy="1221643"/>
          </a:xfrm>
          <a:prstGeom prst="rect">
            <a:avLst/>
          </a:prstGeom>
          <a:noFill/>
          <a:effectLst>
            <a:outerShdw blurRad="1270000" dir="20940000" algn="ctr" rotWithShape="0">
              <a:schemeClr val="bg1"/>
            </a:outerShdw>
            <a:softEdge rad="12700"/>
          </a:effectLst>
        </p:spPr>
      </p:pic>
      <p:sp>
        <p:nvSpPr>
          <p:cNvPr id="7" name="Subtítulo 6">
            <a:extLst>
              <a:ext uri="{FF2B5EF4-FFF2-40B4-BE49-F238E27FC236}">
                <a16:creationId xmlns:a16="http://schemas.microsoft.com/office/drawing/2014/main" id="{FABAC9C3-82D2-4F09-BB3F-8DE25B0A655D}"/>
              </a:ext>
            </a:extLst>
          </p:cNvPr>
          <p:cNvSpPr>
            <a:spLocks noGrp="1"/>
          </p:cNvSpPr>
          <p:nvPr>
            <p:ph type="subTitle" idx="1"/>
          </p:nvPr>
        </p:nvSpPr>
        <p:spPr>
          <a:xfrm>
            <a:off x="781878" y="1396525"/>
            <a:ext cx="10787270" cy="3474623"/>
          </a:xfrm>
        </p:spPr>
        <p:txBody>
          <a:bodyPr>
            <a:noAutofit/>
          </a:bodyPr>
          <a:lstStyle/>
          <a:p>
            <a:pPr marL="342900" indent="-342900" algn="just">
              <a:lnSpc>
                <a:spcPct val="150000"/>
              </a:lnSpc>
              <a:buFont typeface="Wingdings" panose="05000000000000000000" pitchFamily="2" charset="2"/>
              <a:buChar char="§"/>
            </a:pPr>
            <a:r>
              <a:rPr lang="es-ES" sz="3200" dirty="0" err="1">
                <a:solidFill>
                  <a:schemeClr val="accent1">
                    <a:lumMod val="50000"/>
                  </a:schemeClr>
                </a:solidFill>
                <a:ea typeface="Roboto" panose="02000000000000000000" pitchFamily="2" charset="0"/>
              </a:rPr>
              <a:t>We</a:t>
            </a:r>
            <a:r>
              <a:rPr lang="es-ES" sz="3200" dirty="0">
                <a:solidFill>
                  <a:schemeClr val="accent1">
                    <a:lumMod val="50000"/>
                  </a:schemeClr>
                </a:solidFill>
                <a:ea typeface="Roboto" panose="02000000000000000000" pitchFamily="2" charset="0"/>
              </a:rPr>
              <a:t> are a </a:t>
            </a:r>
            <a:r>
              <a:rPr lang="es-ES" sz="3200" dirty="0" err="1">
                <a:solidFill>
                  <a:schemeClr val="accent1">
                    <a:lumMod val="50000"/>
                  </a:schemeClr>
                </a:solidFill>
                <a:ea typeface="Roboto" panose="02000000000000000000" pitchFamily="2" charset="0"/>
              </a:rPr>
              <a:t>result</a:t>
            </a:r>
            <a:r>
              <a:rPr lang="es-ES" sz="3200" dirty="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of</a:t>
            </a:r>
            <a:r>
              <a:rPr lang="es-ES" sz="3200" dirty="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fellowship</a:t>
            </a:r>
            <a:r>
              <a:rPr lang="es-ES" sz="3200" dirty="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development</a:t>
            </a:r>
            <a:r>
              <a:rPr lang="es-ES" sz="3200" dirty="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activities</a:t>
            </a:r>
            <a:r>
              <a:rPr lang="es-ES" sz="3200" dirty="0">
                <a:solidFill>
                  <a:schemeClr val="accent1">
                    <a:lumMod val="50000"/>
                  </a:schemeClr>
                </a:solidFill>
                <a:ea typeface="Roboto" panose="02000000000000000000" pitchFamily="2" charset="0"/>
              </a:rPr>
              <a:t>; </a:t>
            </a:r>
          </a:p>
          <a:p>
            <a:pPr marL="342900" indent="-342900" algn="just">
              <a:lnSpc>
                <a:spcPct val="150000"/>
              </a:lnSpc>
              <a:buFont typeface="Wingdings" panose="05000000000000000000" pitchFamily="2" charset="2"/>
              <a:buChar char="§"/>
            </a:pPr>
            <a:r>
              <a:rPr lang="es-ES" sz="3200" dirty="0" err="1">
                <a:solidFill>
                  <a:schemeClr val="accent1">
                    <a:lumMod val="50000"/>
                  </a:schemeClr>
                </a:solidFill>
                <a:ea typeface="Roboto" panose="02000000000000000000" pitchFamily="2" charset="0"/>
              </a:rPr>
              <a:t>Combined</a:t>
            </a:r>
            <a:r>
              <a:rPr lang="es-ES" sz="3200" dirty="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with</a:t>
            </a:r>
            <a:r>
              <a:rPr lang="es-ES" sz="3200" dirty="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support</a:t>
            </a:r>
            <a:r>
              <a:rPr lang="es-ES" sz="3200" dirty="0">
                <a:solidFill>
                  <a:schemeClr val="accent1">
                    <a:lumMod val="50000"/>
                  </a:schemeClr>
                </a:solidFill>
                <a:ea typeface="Roboto" panose="02000000000000000000" pitchFamily="2" charset="0"/>
              </a:rPr>
              <a:t> of </a:t>
            </a:r>
            <a:r>
              <a:rPr lang="es-ES" sz="3200" dirty="0" err="1">
                <a:solidFill>
                  <a:schemeClr val="accent1">
                    <a:lumMod val="50000"/>
                  </a:schemeClr>
                </a:solidFill>
                <a:ea typeface="Roboto" panose="02000000000000000000" pitchFamily="2" charset="0"/>
              </a:rPr>
              <a:t>other</a:t>
            </a:r>
            <a:r>
              <a:rPr lang="es-ES" sz="3200" dirty="0">
                <a:solidFill>
                  <a:schemeClr val="accent1">
                    <a:lumMod val="50000"/>
                  </a:schemeClr>
                </a:solidFill>
                <a:ea typeface="Roboto" panose="02000000000000000000" pitchFamily="2" charset="0"/>
              </a:rPr>
              <a:t> </a:t>
            </a:r>
            <a:r>
              <a:rPr lang="es-ES" sz="3200" dirty="0" err="1" smtClean="0">
                <a:solidFill>
                  <a:schemeClr val="accent1">
                    <a:lumMod val="50000"/>
                  </a:schemeClr>
                </a:solidFill>
                <a:ea typeface="Roboto" panose="02000000000000000000" pitchFamily="2" charset="0"/>
              </a:rPr>
              <a:t>service</a:t>
            </a:r>
            <a:r>
              <a:rPr lang="es-ES" sz="3200" dirty="0" smtClean="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bodies</a:t>
            </a:r>
            <a:r>
              <a:rPr lang="es-ES" sz="3200" dirty="0">
                <a:solidFill>
                  <a:schemeClr val="accent1">
                    <a:lumMod val="50000"/>
                  </a:schemeClr>
                </a:solidFill>
                <a:ea typeface="Roboto" panose="02000000000000000000" pitchFamily="2" charset="0"/>
              </a:rPr>
              <a:t> and </a:t>
            </a:r>
            <a:r>
              <a:rPr lang="es-ES" sz="3200" dirty="0" err="1">
                <a:solidFill>
                  <a:schemeClr val="accent1">
                    <a:lumMod val="50000"/>
                  </a:schemeClr>
                </a:solidFill>
                <a:ea typeface="Roboto" panose="02000000000000000000" pitchFamily="2" charset="0"/>
              </a:rPr>
              <a:t>volunteers</a:t>
            </a:r>
            <a:r>
              <a:rPr lang="es-ES" sz="3200" dirty="0">
                <a:solidFill>
                  <a:schemeClr val="accent1">
                    <a:lumMod val="50000"/>
                  </a:schemeClr>
                </a:solidFill>
                <a:ea typeface="Roboto" panose="02000000000000000000" pitchFamily="2" charset="0"/>
              </a:rPr>
              <a:t>;</a:t>
            </a:r>
          </a:p>
          <a:p>
            <a:pPr marL="342900" indent="-342900" algn="just">
              <a:lnSpc>
                <a:spcPct val="150000"/>
              </a:lnSpc>
              <a:buFont typeface="Wingdings" panose="05000000000000000000" pitchFamily="2" charset="2"/>
              <a:buChar char="§"/>
            </a:pPr>
            <a:r>
              <a:rPr lang="es-ES" sz="3200" dirty="0" err="1">
                <a:solidFill>
                  <a:schemeClr val="accent1">
                    <a:lumMod val="50000"/>
                  </a:schemeClr>
                </a:solidFill>
                <a:ea typeface="Roboto" panose="02000000000000000000" pitchFamily="2" charset="0"/>
              </a:rPr>
              <a:t>The</a:t>
            </a:r>
            <a:r>
              <a:rPr lang="es-ES" sz="3200" dirty="0">
                <a:solidFill>
                  <a:schemeClr val="accent1">
                    <a:lumMod val="50000"/>
                  </a:schemeClr>
                </a:solidFill>
                <a:ea typeface="Roboto" panose="02000000000000000000" pitchFamily="2" charset="0"/>
              </a:rPr>
              <a:t> </a:t>
            </a:r>
            <a:r>
              <a:rPr lang="es-ES" sz="3200" dirty="0" err="1">
                <a:solidFill>
                  <a:schemeClr val="accent1">
                    <a:lumMod val="50000"/>
                  </a:schemeClr>
                </a:solidFill>
                <a:ea typeface="Roboto" panose="02000000000000000000" pitchFamily="2" charset="0"/>
              </a:rPr>
              <a:t>importance</a:t>
            </a:r>
            <a:r>
              <a:rPr lang="es-ES" sz="3200" dirty="0">
                <a:solidFill>
                  <a:schemeClr val="accent1">
                    <a:lumMod val="50000"/>
                  </a:schemeClr>
                </a:solidFill>
                <a:ea typeface="Roboto" panose="02000000000000000000" pitchFamily="2" charset="0"/>
              </a:rPr>
              <a:t> of </a:t>
            </a:r>
            <a:r>
              <a:rPr lang="es-ES" sz="3200" dirty="0" err="1" smtClean="0">
                <a:solidFill>
                  <a:schemeClr val="accent1">
                    <a:lumMod val="50000"/>
                  </a:schemeClr>
                </a:solidFill>
                <a:ea typeface="Roboto" panose="02000000000000000000" pitchFamily="2" charset="0"/>
              </a:rPr>
              <a:t>involvement</a:t>
            </a:r>
            <a:r>
              <a:rPr lang="es-ES" sz="3200" dirty="0" smtClean="0">
                <a:solidFill>
                  <a:schemeClr val="accent1">
                    <a:lumMod val="50000"/>
                  </a:schemeClr>
                </a:solidFill>
                <a:ea typeface="Roboto" panose="02000000000000000000" pitchFamily="2" charset="0"/>
              </a:rPr>
              <a:t> </a:t>
            </a:r>
            <a:r>
              <a:rPr lang="es-ES" sz="3200" dirty="0">
                <a:solidFill>
                  <a:schemeClr val="accent1">
                    <a:lumMod val="50000"/>
                  </a:schemeClr>
                </a:solidFill>
                <a:ea typeface="Roboto" panose="02000000000000000000" pitchFamily="2" charset="0"/>
              </a:rPr>
              <a:t>in Service;</a:t>
            </a:r>
          </a:p>
          <a:p>
            <a:pPr marL="342900" indent="-342900" algn="just">
              <a:lnSpc>
                <a:spcPct val="150000"/>
              </a:lnSpc>
              <a:buFont typeface="Wingdings" panose="05000000000000000000" pitchFamily="2" charset="2"/>
              <a:buChar char="§"/>
            </a:pPr>
            <a:r>
              <a:rPr lang="es-ES" sz="3200" dirty="0" err="1">
                <a:solidFill>
                  <a:schemeClr val="accent1">
                    <a:lumMod val="50000"/>
                  </a:schemeClr>
                </a:solidFill>
                <a:ea typeface="Roboto" panose="02000000000000000000" pitchFamily="2" charset="0"/>
              </a:rPr>
              <a:t>Sponsorship</a:t>
            </a:r>
            <a:r>
              <a:rPr lang="es-ES" sz="3200" dirty="0">
                <a:solidFill>
                  <a:schemeClr val="accent1">
                    <a:lumMod val="50000"/>
                  </a:schemeClr>
                </a:solidFill>
                <a:ea typeface="Roboto" panose="02000000000000000000" pitchFamily="2" charset="0"/>
              </a:rPr>
              <a:t>, </a:t>
            </a:r>
            <a:r>
              <a:rPr lang="es-ES" sz="3200" dirty="0" err="1" smtClean="0">
                <a:solidFill>
                  <a:schemeClr val="accent1">
                    <a:lumMod val="50000"/>
                  </a:schemeClr>
                </a:solidFill>
                <a:ea typeface="Roboto" panose="02000000000000000000" pitchFamily="2" charset="0"/>
              </a:rPr>
              <a:t>communication</a:t>
            </a:r>
            <a:r>
              <a:rPr lang="es-ES" sz="3200" dirty="0">
                <a:solidFill>
                  <a:schemeClr val="accent1">
                    <a:lumMod val="50000"/>
                  </a:schemeClr>
                </a:solidFill>
                <a:ea typeface="Roboto" panose="02000000000000000000" pitchFamily="2" charset="0"/>
              </a:rPr>
              <a:t>.</a:t>
            </a:r>
            <a:endParaRPr lang="pt-PT" sz="3200" dirty="0">
              <a:solidFill>
                <a:schemeClr val="accent1">
                  <a:lumMod val="50000"/>
                </a:schemeClr>
              </a:solidFill>
              <a:ea typeface="Roboto" panose="02000000000000000000" pitchFamily="2" charset="0"/>
            </a:endParaRPr>
          </a:p>
        </p:txBody>
      </p:sp>
    </p:spTree>
    <p:extLst>
      <p:ext uri="{BB962C8B-B14F-4D97-AF65-F5344CB8AC3E}">
        <p14:creationId xmlns:p14="http://schemas.microsoft.com/office/powerpoint/2010/main" val="1695608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9" name="Rectangle 16">
            <a:extLst>
              <a:ext uri="{FF2B5EF4-FFF2-40B4-BE49-F238E27FC236}">
                <a16:creationId xmlns:a16="http://schemas.microsoft.com/office/drawing/2014/main" id="{9DE8049A-9D2C-46BE-BC2D-868220C676E7}"/>
              </a:ext>
            </a:extLst>
          </p:cNvPr>
          <p:cNvSpPr/>
          <p:nvPr/>
        </p:nvSpPr>
        <p:spPr>
          <a:xfrm>
            <a:off x="0" y="-7198"/>
            <a:ext cx="12192000" cy="945080"/>
          </a:xfrm>
          <a:prstGeom prst="rect">
            <a:avLst/>
          </a:prstGeom>
          <a:solidFill>
            <a:srgbClr val="006600">
              <a:alpha val="53000"/>
            </a:srgb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tângulo 4">
            <a:extLst>
              <a:ext uri="{FF2B5EF4-FFF2-40B4-BE49-F238E27FC236}">
                <a16:creationId xmlns:a16="http://schemas.microsoft.com/office/drawing/2014/main" id="{73EF47A8-2A88-4E7B-8F3C-B354FF216F39}"/>
              </a:ext>
            </a:extLst>
          </p:cNvPr>
          <p:cNvSpPr/>
          <p:nvPr/>
        </p:nvSpPr>
        <p:spPr>
          <a:xfrm>
            <a:off x="2995304" y="2158949"/>
            <a:ext cx="5803833"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Obrigado a todos!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6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Thank</a:t>
            </a:r>
            <a:r>
              <a:rPr kumimoji="0" lang="pt-PT"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pt-PT" sz="6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you</a:t>
            </a:r>
            <a:r>
              <a:rPr kumimoji="0" lang="pt-PT"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pt-PT" sz="6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all</a:t>
            </a:r>
            <a:r>
              <a:rPr kumimoji="0" lang="pt-PT"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16" name="Retângulo 15">
            <a:extLst>
              <a:ext uri="{FF2B5EF4-FFF2-40B4-BE49-F238E27FC236}">
                <a16:creationId xmlns:a16="http://schemas.microsoft.com/office/drawing/2014/main" id="{D8A77626-09BC-4A78-B392-D79DFA4EB5A9}"/>
              </a:ext>
            </a:extLst>
          </p:cNvPr>
          <p:cNvSpPr/>
          <p:nvPr/>
        </p:nvSpPr>
        <p:spPr>
          <a:xfrm>
            <a:off x="2200479" y="72192"/>
            <a:ext cx="7622601"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000" b="1" i="0" u="none" strike="noStrike" kern="0" cap="none" spc="0" normalizeH="0" baseline="0" noProof="0" dirty="0">
                <a:ln/>
                <a:solidFill>
                  <a:srgbClr val="FFC000"/>
                </a:solidFill>
                <a:effectLst/>
                <a:uLnTx/>
                <a:uFillTx/>
                <a:latin typeface="Montserrat Black"/>
                <a:ea typeface="Montserrat Black"/>
                <a:cs typeface="Montserrat Black"/>
                <a:sym typeface="Montserrat Black"/>
              </a:rPr>
              <a:t>PORTUGUESE REGION OF   </a:t>
            </a:r>
            <a:endParaRPr kumimoji="0" lang="pt-PT" sz="4000" b="1" i="0" u="none" strike="noStrike" kern="1200" cap="none" spc="0" normalizeH="0" baseline="0" noProof="0" dirty="0">
              <a:ln/>
              <a:solidFill>
                <a:srgbClr val="002060"/>
              </a:solidFill>
              <a:effectLst/>
              <a:uLnTx/>
              <a:uFillTx/>
              <a:latin typeface="Calibri" panose="020F0502020204030204"/>
              <a:ea typeface="+mn-ea"/>
              <a:cs typeface="+mn-cs"/>
            </a:endParaRPr>
          </a:p>
        </p:txBody>
      </p:sp>
      <p:pic>
        <p:nvPicPr>
          <p:cNvPr id="17" name="Imagen 7">
            <a:extLst>
              <a:ext uri="{FF2B5EF4-FFF2-40B4-BE49-F238E27FC236}">
                <a16:creationId xmlns:a16="http://schemas.microsoft.com/office/drawing/2014/main" id="{55C41C59-8ED5-4C09-9506-1784F119605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9530" y="53008"/>
            <a:ext cx="795131" cy="795131"/>
          </a:xfrm>
          <a:prstGeom prst="rect">
            <a:avLst/>
          </a:prstGeom>
          <a:noFill/>
          <a:effectLst>
            <a:outerShdw blurRad="1270000" dir="20940000" algn="ctr" rotWithShape="0">
              <a:schemeClr val="bg1"/>
            </a:outerShdw>
            <a:softEdge rad="12700"/>
          </a:effectLst>
        </p:spPr>
      </p:pic>
      <p:sp>
        <p:nvSpPr>
          <p:cNvPr id="22" name="CaixaDeTexto 21">
            <a:extLst>
              <a:ext uri="{FF2B5EF4-FFF2-40B4-BE49-F238E27FC236}">
                <a16:creationId xmlns:a16="http://schemas.microsoft.com/office/drawing/2014/main" id="{247CEE44-6AAF-4AB5-B86C-250217735589}"/>
              </a:ext>
            </a:extLst>
          </p:cNvPr>
          <p:cNvSpPr txBox="1"/>
          <p:nvPr/>
        </p:nvSpPr>
        <p:spPr>
          <a:xfrm>
            <a:off x="0" y="6053712"/>
            <a:ext cx="12192000" cy="800347"/>
          </a:xfrm>
          <a:prstGeom prst="rect">
            <a:avLst/>
          </a:prstGeom>
          <a:solidFill>
            <a:srgbClr val="FF0000">
              <a:alpha val="6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xmlns="" val="tx"/>
                    </a:ext>
                  </a:extLst>
                </a:hlinkClick>
              </a:rPr>
              <a:t>https://na-pt.org/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06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Retângulo 5"/>
          <p:cNvSpPr/>
          <p:nvPr/>
        </p:nvSpPr>
        <p:spPr>
          <a:xfrm>
            <a:off x="-4486" y="0"/>
            <a:ext cx="12193200" cy="6858000"/>
          </a:xfrm>
          <a:prstGeom prst="rect">
            <a:avLst/>
          </a:prstGeom>
          <a:blipFill dpi="0" rotWithShape="1">
            <a:blip r:embed="rId2">
              <a:alphaModFix amt="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Agrupar 2">
            <a:extLst>
              <a:ext uri="{FF2B5EF4-FFF2-40B4-BE49-F238E27FC236}">
                <a16:creationId xmlns:a16="http://schemas.microsoft.com/office/drawing/2014/main" id="{1229C5C2-E5AD-4081-A46C-5429987B81A3}"/>
              </a:ext>
            </a:extLst>
          </p:cNvPr>
          <p:cNvGrpSpPr/>
          <p:nvPr/>
        </p:nvGrpSpPr>
        <p:grpSpPr>
          <a:xfrm>
            <a:off x="7719603" y="1561790"/>
            <a:ext cx="2375762" cy="2353337"/>
            <a:chOff x="4594218" y="1088492"/>
            <a:chExt cx="2907443" cy="2880000"/>
          </a:xfrm>
        </p:grpSpPr>
        <p:sp>
          <p:nvSpPr>
            <p:cNvPr id="10" name="Fluxograma: Conector 9">
              <a:extLst>
                <a:ext uri="{FF2B5EF4-FFF2-40B4-BE49-F238E27FC236}">
                  <a16:creationId xmlns:a16="http://schemas.microsoft.com/office/drawing/2014/main" id="{8C5D6E88-AF6C-4F4A-A735-C011B7A59C03}"/>
                </a:ext>
              </a:extLst>
            </p:cNvPr>
            <p:cNvSpPr/>
            <p:nvPr/>
          </p:nvSpPr>
          <p:spPr>
            <a:xfrm>
              <a:off x="4618021" y="1089816"/>
              <a:ext cx="2865600" cy="28728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m 7" descr="Forma, Logotipo&#10;&#10;Descrição gerada automaticamente">
              <a:extLst>
                <a:ext uri="{FF2B5EF4-FFF2-40B4-BE49-F238E27FC236}">
                  <a16:creationId xmlns:a16="http://schemas.microsoft.com/office/drawing/2014/main" id="{DD51FAB3-C7EC-4214-9156-9AAFEA577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218" y="1088492"/>
              <a:ext cx="2907443" cy="2880000"/>
            </a:xfrm>
            <a:prstGeom prst="rect">
              <a:avLst/>
            </a:prstGeom>
          </p:spPr>
        </p:pic>
      </p:grpSp>
      <p:sp>
        <p:nvSpPr>
          <p:cNvPr id="2" name="CaixaDeTexto 1">
            <a:extLst>
              <a:ext uri="{FF2B5EF4-FFF2-40B4-BE49-F238E27FC236}">
                <a16:creationId xmlns:a16="http://schemas.microsoft.com/office/drawing/2014/main" id="{0E8FBDD2-6242-473E-8029-576C14B846E9}"/>
              </a:ext>
            </a:extLst>
          </p:cNvPr>
          <p:cNvSpPr txBox="1"/>
          <p:nvPr/>
        </p:nvSpPr>
        <p:spPr>
          <a:xfrm>
            <a:off x="5937378" y="4075302"/>
            <a:ext cx="60617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prstClr val="white"/>
                </a:solidFill>
                <a:effectLst/>
                <a:uLnTx/>
                <a:uFillTx/>
                <a:latin typeface="Monttessart"/>
                <a:ea typeface="+mn-ea"/>
                <a:cs typeface="+mn-cs"/>
              </a:rPr>
              <a:t>LOCAL SERVICE ACTION</a:t>
            </a:r>
          </a:p>
        </p:txBody>
      </p:sp>
      <p:pic>
        <p:nvPicPr>
          <p:cNvPr id="17" name="Google Shape;288;p21">
            <a:extLst>
              <a:ext uri="{FF2B5EF4-FFF2-40B4-BE49-F238E27FC236}">
                <a16:creationId xmlns:a16="http://schemas.microsoft.com/office/drawing/2014/main" id="{AF70351F-C199-7E55-996A-61230D3A4A7C}"/>
              </a:ext>
            </a:extLst>
          </p:cNvPr>
          <p:cNvPicPr preferRelativeResize="0"/>
          <p:nvPr/>
        </p:nvPicPr>
        <p:blipFill rotWithShape="1">
          <a:blip r:embed="rId4">
            <a:alphaModFix/>
          </a:blip>
          <a:srcRect/>
          <a:stretch/>
        </p:blipFill>
        <p:spPr>
          <a:xfrm>
            <a:off x="9490119" y="5822303"/>
            <a:ext cx="1992138" cy="725300"/>
          </a:xfrm>
          <a:prstGeom prst="rect">
            <a:avLst/>
          </a:prstGeom>
          <a:noFill/>
          <a:ln>
            <a:noFill/>
          </a:ln>
        </p:spPr>
      </p:pic>
      <p:pic>
        <p:nvPicPr>
          <p:cNvPr id="9" name="Imagem 8" descr="Logotipo&#10;&#10;Descrição gerada automaticamente">
            <a:extLst>
              <a:ext uri="{FF2B5EF4-FFF2-40B4-BE49-F238E27FC236}">
                <a16:creationId xmlns:a16="http://schemas.microsoft.com/office/drawing/2014/main" id="{5158609C-F713-DC18-B976-8CE2C790906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231" y="1496387"/>
            <a:ext cx="4664414" cy="3126695"/>
          </a:xfrm>
          <a:prstGeom prst="rect">
            <a:avLst/>
          </a:prstGeom>
        </p:spPr>
      </p:pic>
      <p:cxnSp>
        <p:nvCxnSpPr>
          <p:cNvPr id="15" name="Conector reto 14"/>
          <p:cNvCxnSpPr>
            <a:cxnSpLocks/>
          </p:cNvCxnSpPr>
          <p:nvPr/>
        </p:nvCxnSpPr>
        <p:spPr>
          <a:xfrm>
            <a:off x="786073" y="5220132"/>
            <a:ext cx="10451422" cy="749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103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sp>
        <p:nvSpPr>
          <p:cNvPr id="9" name="Fluxograma: Conector 8">
            <a:extLst>
              <a:ext uri="{FF2B5EF4-FFF2-40B4-BE49-F238E27FC236}">
                <a16:creationId xmlns:a16="http://schemas.microsoft.com/office/drawing/2014/main" id="{5C35B684-90A5-4BE3-B73F-FB8904F764FB}"/>
              </a:ext>
            </a:extLst>
          </p:cNvPr>
          <p:cNvSpPr/>
          <p:nvPr/>
        </p:nvSpPr>
        <p:spPr>
          <a:xfrm>
            <a:off x="7904833" y="-533104"/>
            <a:ext cx="4637267" cy="4306034"/>
          </a:xfrm>
          <a:prstGeom prst="flowChartConnector">
            <a:avLst/>
          </a:prstGeom>
          <a:blipFill dpi="0" rotWithShape="1">
            <a:blip r:embed="rId2">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tângulo 1">
            <a:extLst>
              <a:ext uri="{FF2B5EF4-FFF2-40B4-BE49-F238E27FC236}">
                <a16:creationId xmlns:a16="http://schemas.microsoft.com/office/drawing/2014/main" id="{5801F656-3B48-4C6A-AE86-16C64094D3FA}"/>
              </a:ext>
            </a:extLst>
          </p:cNvPr>
          <p:cNvSpPr/>
          <p:nvPr/>
        </p:nvSpPr>
        <p:spPr>
          <a:xfrm>
            <a:off x="-88488" y="0"/>
            <a:ext cx="9144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FBAAD9F5-B68F-4244-A0BC-211970CDCCA7}"/>
              </a:ext>
            </a:extLst>
          </p:cNvPr>
          <p:cNvSpPr txBox="1"/>
          <p:nvPr/>
        </p:nvSpPr>
        <p:spPr>
          <a:xfrm>
            <a:off x="2696546" y="644669"/>
            <a:ext cx="750181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002060"/>
                </a:solidFill>
                <a:effectLst/>
                <a:uLnTx/>
                <a:uFillTx/>
                <a:latin typeface="Monttessart"/>
                <a:ea typeface="+mn-ea"/>
                <a:cs typeface="+mn-cs"/>
              </a:rPr>
              <a:t>DEFINITION</a:t>
            </a:r>
          </a:p>
        </p:txBody>
      </p:sp>
      <p:sp>
        <p:nvSpPr>
          <p:cNvPr id="6" name="CaixaDeTexto 5">
            <a:extLst>
              <a:ext uri="{FF2B5EF4-FFF2-40B4-BE49-F238E27FC236}">
                <a16:creationId xmlns:a16="http://schemas.microsoft.com/office/drawing/2014/main" id="{72242814-3528-4F2B-80ED-537488663361}"/>
              </a:ext>
            </a:extLst>
          </p:cNvPr>
          <p:cNvSpPr txBox="1"/>
          <p:nvPr/>
        </p:nvSpPr>
        <p:spPr>
          <a:xfrm>
            <a:off x="1077989" y="1590771"/>
            <a:ext cx="1067413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onttessart"/>
                <a:ea typeface="+mn-ea"/>
                <a:cs typeface="+mn-cs"/>
              </a:rPr>
              <a:t>The Local forum of action is an activity which aims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to develop the </a:t>
            </a:r>
            <a:r>
              <a:rPr kumimoji="0" lang="en-US" sz="4000" b="1" i="0" u="none" strike="noStrike" kern="1200" cap="none" spc="0" normalizeH="0" baseline="0" noProof="0" dirty="0">
                <a:ln>
                  <a:noFill/>
                </a:ln>
                <a:solidFill>
                  <a:srgbClr val="002060"/>
                </a:solidFill>
                <a:effectLst/>
                <a:uLnTx/>
                <a:uFillTx/>
                <a:latin typeface="Monttessart"/>
                <a:ea typeface="+mn-ea"/>
                <a:cs typeface="+mn-cs"/>
              </a:rPr>
              <a:t>local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community, </a:t>
            </a:r>
            <a:r>
              <a:rPr kumimoji="0" lang="en-US" sz="4000" b="1" i="0" u="none" strike="noStrike" kern="1200" cap="none" spc="0" normalizeH="0" baseline="0" noProof="0" dirty="0">
                <a:ln>
                  <a:noFill/>
                </a:ln>
                <a:solidFill>
                  <a:srgbClr val="002060"/>
                </a:solidFill>
                <a:effectLst/>
                <a:uLnTx/>
                <a:uFillTx/>
                <a:latin typeface="Monttessart"/>
                <a:ea typeface="+mn-ea"/>
                <a:cs typeface="+mn-cs"/>
              </a:rPr>
              <a:t>and consists of the execution of NA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basic </a:t>
            </a:r>
            <a:r>
              <a:rPr kumimoji="0" lang="en-US" sz="4000" b="1" i="0" u="none" strike="noStrike" kern="1200" cap="none" spc="0" normalizeH="0" baseline="0" noProof="0" dirty="0">
                <a:ln>
                  <a:noFill/>
                </a:ln>
                <a:solidFill>
                  <a:srgbClr val="002060"/>
                </a:solidFill>
                <a:effectLst/>
                <a:uLnTx/>
                <a:uFillTx/>
                <a:latin typeface="Monttessart"/>
                <a:ea typeface="+mn-ea"/>
                <a:cs typeface="+mn-cs"/>
              </a:rPr>
              <a:t>services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H&amp;I </a:t>
            </a:r>
            <a:r>
              <a:rPr kumimoji="0" lang="en-US" sz="4000" b="1" i="0" u="none" strike="noStrike" kern="1200" cap="none" spc="0" normalizeH="0" baseline="0" noProof="0" dirty="0">
                <a:ln>
                  <a:noFill/>
                </a:ln>
                <a:solidFill>
                  <a:srgbClr val="002060"/>
                </a:solidFill>
                <a:effectLst/>
                <a:uLnTx/>
                <a:uFillTx/>
                <a:latin typeface="Monttessart"/>
                <a:ea typeface="+mn-ea"/>
                <a:cs typeface="+mn-cs"/>
              </a:rPr>
              <a:t>– PR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 FD – Helpline</a:t>
            </a:r>
            <a:r>
              <a:rPr kumimoji="0" lang="en-US" sz="4000" b="1" i="0" u="none" strike="noStrike" kern="1200" cap="none" spc="0" normalizeH="0" baseline="0" noProof="0" dirty="0">
                <a:ln>
                  <a:noFill/>
                </a:ln>
                <a:solidFill>
                  <a:srgbClr val="002060"/>
                </a:solidFill>
                <a:effectLst/>
                <a:uLnTx/>
                <a:uFillTx/>
                <a:latin typeface="Monttessart"/>
                <a:ea typeface="+mn-ea"/>
                <a:cs typeface="+mn-cs"/>
              </a:rPr>
              <a:t>), promoting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cultural </a:t>
            </a:r>
            <a:r>
              <a:rPr kumimoji="0" lang="en-US" sz="4000" b="1" i="0" u="none" strike="noStrike" kern="1200" cap="none" spc="0" normalizeH="0" baseline="0" noProof="0" dirty="0">
                <a:ln>
                  <a:noFill/>
                </a:ln>
                <a:solidFill>
                  <a:srgbClr val="002060"/>
                </a:solidFill>
                <a:effectLst/>
                <a:uLnTx/>
                <a:uFillTx/>
                <a:latin typeface="Monttessart"/>
                <a:ea typeface="+mn-ea"/>
                <a:cs typeface="+mn-cs"/>
              </a:rPr>
              <a:t>diversity in service (members of different places serving together) and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member experience </a:t>
            </a:r>
            <a:r>
              <a:rPr kumimoji="0" lang="en-US" sz="4000" b="1" i="0" u="none" strike="noStrike" kern="1200" cap="none" spc="0" normalizeH="0" baseline="0" noProof="0" dirty="0">
                <a:ln>
                  <a:noFill/>
                </a:ln>
                <a:solidFill>
                  <a:srgbClr val="002060"/>
                </a:solidFill>
                <a:effectLst/>
                <a:uLnTx/>
                <a:uFillTx/>
                <a:latin typeface="Monttessart"/>
                <a:ea typeface="+mn-ea"/>
                <a:cs typeface="+mn-cs"/>
              </a:rPr>
              <a:t>exchange after the practical activities.</a:t>
            </a:r>
            <a:endParaRPr kumimoji="0" lang="pt-BR" sz="4000" b="1" i="0" u="none" strike="noStrike" kern="1200" cap="none" spc="0" normalizeH="0" baseline="0" noProof="0" dirty="0">
              <a:ln>
                <a:noFill/>
              </a:ln>
              <a:solidFill>
                <a:srgbClr val="002060"/>
              </a:solidFill>
              <a:effectLst/>
              <a:uLnTx/>
              <a:uFillTx/>
              <a:latin typeface="Monttessart"/>
              <a:ea typeface="+mn-ea"/>
              <a:cs typeface="+mn-cs"/>
            </a:endParaRPr>
          </a:p>
        </p:txBody>
      </p:sp>
      <p:pic>
        <p:nvPicPr>
          <p:cNvPr id="7" name="Imagem 6" descr="Logotipo&#10;&#10;Descrição gerada automaticamente">
            <a:extLst>
              <a:ext uri="{FF2B5EF4-FFF2-40B4-BE49-F238E27FC236}">
                <a16:creationId xmlns:a16="http://schemas.microsoft.com/office/drawing/2014/main" id="{C5378CB8-82FD-499B-D743-54CD879A12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grpSp>
        <p:nvGrpSpPr>
          <p:cNvPr id="8" name="Agrupar 7">
            <a:extLst>
              <a:ext uri="{FF2B5EF4-FFF2-40B4-BE49-F238E27FC236}">
                <a16:creationId xmlns:a16="http://schemas.microsoft.com/office/drawing/2014/main" id="{732DF560-3AAB-F127-0B7F-981EDB4B0F4A}"/>
              </a:ext>
            </a:extLst>
          </p:cNvPr>
          <p:cNvGrpSpPr/>
          <p:nvPr/>
        </p:nvGrpSpPr>
        <p:grpSpPr>
          <a:xfrm rot="16200000">
            <a:off x="114686" y="3160869"/>
            <a:ext cx="541372" cy="536262"/>
            <a:chOff x="4594218" y="1088492"/>
            <a:chExt cx="2907443" cy="2880000"/>
          </a:xfrm>
        </p:grpSpPr>
        <p:sp>
          <p:nvSpPr>
            <p:cNvPr id="10" name="Fluxograma: Conector 9">
              <a:extLst>
                <a:ext uri="{FF2B5EF4-FFF2-40B4-BE49-F238E27FC236}">
                  <a16:creationId xmlns:a16="http://schemas.microsoft.com/office/drawing/2014/main" id="{974131BC-24D8-B8A0-C73C-7335AFFA840C}"/>
                </a:ext>
              </a:extLst>
            </p:cNvPr>
            <p:cNvSpPr/>
            <p:nvPr/>
          </p:nvSpPr>
          <p:spPr>
            <a:xfrm>
              <a:off x="4618021" y="1089816"/>
              <a:ext cx="2865600" cy="28728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m 10" descr="Forma, Logotipo&#10;&#10;Descrição gerada automaticamente">
              <a:extLst>
                <a:ext uri="{FF2B5EF4-FFF2-40B4-BE49-F238E27FC236}">
                  <a16:creationId xmlns:a16="http://schemas.microsoft.com/office/drawing/2014/main" id="{56475078-7237-DAAC-7646-4918DA6CF5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94218" y="1088492"/>
              <a:ext cx="2907443" cy="2880000"/>
            </a:xfrm>
            <a:prstGeom prst="rect">
              <a:avLst/>
            </a:prstGeom>
          </p:spPr>
        </p:pic>
      </p:grpSp>
      <p:pic>
        <p:nvPicPr>
          <p:cNvPr id="12" name="Google Shape;288;p21">
            <a:extLst>
              <a:ext uri="{FF2B5EF4-FFF2-40B4-BE49-F238E27FC236}">
                <a16:creationId xmlns:a16="http://schemas.microsoft.com/office/drawing/2014/main" id="{F44CD412-B0EC-61B9-DE7F-F99290EC7504}"/>
              </a:ext>
            </a:extLst>
          </p:cNvPr>
          <p:cNvPicPr preferRelativeResize="0"/>
          <p:nvPr/>
        </p:nvPicPr>
        <p:blipFill rotWithShape="1">
          <a:blip r:embed="rId5">
            <a:alphaModFix/>
          </a:blip>
          <a:srcRect/>
          <a:stretch/>
        </p:blipFill>
        <p:spPr>
          <a:xfrm rot="16200000">
            <a:off x="-296146" y="5355794"/>
            <a:ext cx="1300125" cy="473351"/>
          </a:xfrm>
          <a:prstGeom prst="rect">
            <a:avLst/>
          </a:prstGeom>
          <a:noFill/>
          <a:ln>
            <a:noFill/>
          </a:ln>
        </p:spPr>
      </p:pic>
    </p:spTree>
    <p:extLst>
      <p:ext uri="{BB962C8B-B14F-4D97-AF65-F5344CB8AC3E}">
        <p14:creationId xmlns:p14="http://schemas.microsoft.com/office/powerpoint/2010/main" val="1995582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801F656-3B48-4C6A-AE86-16C64094D3FA}"/>
              </a:ext>
            </a:extLst>
          </p:cNvPr>
          <p:cNvSpPr/>
          <p:nvPr/>
        </p:nvSpPr>
        <p:spPr>
          <a:xfrm>
            <a:off x="-88488" y="0"/>
            <a:ext cx="9144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ixaDeTexto 5">
            <a:extLst>
              <a:ext uri="{FF2B5EF4-FFF2-40B4-BE49-F238E27FC236}">
                <a16:creationId xmlns:a16="http://schemas.microsoft.com/office/drawing/2014/main" id="{016368D1-9BE0-40C7-AE23-7A3727DD5B91}"/>
              </a:ext>
            </a:extLst>
          </p:cNvPr>
          <p:cNvSpPr txBox="1"/>
          <p:nvPr/>
        </p:nvSpPr>
        <p:spPr>
          <a:xfrm>
            <a:off x="1174174" y="298221"/>
            <a:ext cx="10577944"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onttessart"/>
                <a:ea typeface="+mn-ea"/>
                <a:cs typeface="+mn-cs"/>
              </a:rPr>
              <a:t>It is a challenge to demonstrate in a simple presentation all the spiritual growth and fulfillment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obtained by doing this service</a:t>
            </a:r>
            <a:r>
              <a:rPr kumimoji="0" lang="en-US" sz="4000" b="1" i="0" u="none" strike="noStrike" kern="1200" cap="none" spc="0" normalizeH="0" baseline="0" noProof="0" dirty="0">
                <a:ln>
                  <a:noFill/>
                </a:ln>
                <a:solidFill>
                  <a:srgbClr val="002060"/>
                </a:solidFill>
                <a:effectLst/>
                <a:uLnTx/>
                <a:uFillTx/>
                <a:latin typeface="Monttessart"/>
                <a:ea typeface="+mn-ea"/>
                <a:cs typeface="+mn-cs"/>
              </a:rPr>
              <a:t>. We believe that an effective way for this material to encourage other areas is to divide the presentation </a:t>
            </a:r>
            <a:r>
              <a:rPr kumimoji="0" lang="en-US" sz="4000" b="1" i="0" u="none" strike="noStrike" kern="1200" cap="none" spc="0" normalizeH="0" baseline="0" noProof="0" dirty="0" smtClean="0">
                <a:ln>
                  <a:noFill/>
                </a:ln>
                <a:solidFill>
                  <a:srgbClr val="002060"/>
                </a:solidFill>
                <a:effectLst/>
                <a:uLnTx/>
                <a:uFillTx/>
                <a:latin typeface="Monttessart"/>
                <a:ea typeface="+mn-ea"/>
                <a:cs typeface="+mn-cs"/>
              </a:rPr>
              <a:t>into </a:t>
            </a:r>
            <a:r>
              <a:rPr kumimoji="0" lang="en-US" sz="4000" b="1" i="0" u="none" strike="noStrike" kern="1200" cap="none" spc="0" normalizeH="0" baseline="0" noProof="0" dirty="0">
                <a:ln>
                  <a:noFill/>
                </a:ln>
                <a:solidFill>
                  <a:srgbClr val="002060"/>
                </a:solidFill>
                <a:effectLst/>
                <a:uLnTx/>
                <a:uFillTx/>
                <a:latin typeface="Monttessart"/>
                <a:ea typeface="+mn-ea"/>
                <a:cs typeface="+mn-cs"/>
              </a:rPr>
              <a:t>3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Monttessar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2060"/>
                </a:solidFill>
                <a:effectLst/>
                <a:uLnTx/>
                <a:uFillTx/>
                <a:latin typeface="Monttessart"/>
                <a:ea typeface="+mn-ea"/>
                <a:cs typeface="+mn-cs"/>
              </a:rPr>
              <a:t>Before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2060"/>
                </a:solidFill>
                <a:effectLst/>
                <a:uLnTx/>
                <a:uFillTx/>
                <a:latin typeface="Monttessart"/>
                <a:ea typeface="+mn-ea"/>
                <a:cs typeface="+mn-cs"/>
              </a:rPr>
              <a:t>During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2060"/>
                </a:solidFill>
                <a:effectLst/>
                <a:uLnTx/>
                <a:uFillTx/>
                <a:latin typeface="Monttessart"/>
                <a:ea typeface="+mn-ea"/>
                <a:cs typeface="+mn-cs"/>
              </a:rPr>
              <a:t>After</a:t>
            </a:r>
            <a:endParaRPr kumimoji="0" lang="pt-BR" sz="4000" b="1" i="0" u="none" strike="noStrike" kern="1200" cap="none" spc="0" normalizeH="0" baseline="0" noProof="0" dirty="0">
              <a:ln>
                <a:noFill/>
              </a:ln>
              <a:solidFill>
                <a:srgbClr val="002060"/>
              </a:solidFill>
              <a:effectLst/>
              <a:uLnTx/>
              <a:uFillTx/>
              <a:latin typeface="Monttessart"/>
              <a:ea typeface="+mn-ea"/>
              <a:cs typeface="+mn-cs"/>
            </a:endParaRPr>
          </a:p>
        </p:txBody>
      </p:sp>
      <p:pic>
        <p:nvPicPr>
          <p:cNvPr id="13" name="Imagem 12" descr="Logotipo&#10;&#10;Descrição gerada automaticamente">
            <a:extLst>
              <a:ext uri="{FF2B5EF4-FFF2-40B4-BE49-F238E27FC236}">
                <a16:creationId xmlns:a16="http://schemas.microsoft.com/office/drawing/2014/main" id="{3AB24137-E5DC-E1A8-81BD-40DA478F54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grpSp>
        <p:nvGrpSpPr>
          <p:cNvPr id="14" name="Agrupar 13">
            <a:extLst>
              <a:ext uri="{FF2B5EF4-FFF2-40B4-BE49-F238E27FC236}">
                <a16:creationId xmlns:a16="http://schemas.microsoft.com/office/drawing/2014/main" id="{CD289382-71A2-ACCF-F64D-DE94ACFC6B7C}"/>
              </a:ext>
            </a:extLst>
          </p:cNvPr>
          <p:cNvGrpSpPr/>
          <p:nvPr/>
        </p:nvGrpSpPr>
        <p:grpSpPr>
          <a:xfrm rot="16200000">
            <a:off x="114686" y="3160869"/>
            <a:ext cx="541372" cy="536262"/>
            <a:chOff x="4594218" y="1088492"/>
            <a:chExt cx="2907443" cy="2880000"/>
          </a:xfrm>
        </p:grpSpPr>
        <p:sp>
          <p:nvSpPr>
            <p:cNvPr id="15" name="Fluxograma: Conector 14">
              <a:extLst>
                <a:ext uri="{FF2B5EF4-FFF2-40B4-BE49-F238E27FC236}">
                  <a16:creationId xmlns:a16="http://schemas.microsoft.com/office/drawing/2014/main" id="{4EE1D787-9971-8DAB-035F-4E196B780B1A}"/>
                </a:ext>
              </a:extLst>
            </p:cNvPr>
            <p:cNvSpPr/>
            <p:nvPr/>
          </p:nvSpPr>
          <p:spPr>
            <a:xfrm>
              <a:off x="4618021" y="1089816"/>
              <a:ext cx="2865600" cy="28728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m 15" descr="Forma, Logotipo&#10;&#10;Descrição gerada automaticamente">
              <a:extLst>
                <a:ext uri="{FF2B5EF4-FFF2-40B4-BE49-F238E27FC236}">
                  <a16:creationId xmlns:a16="http://schemas.microsoft.com/office/drawing/2014/main" id="{CD3606BE-3C96-CDC1-2E6D-ABD97A38F3E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94218" y="1088492"/>
              <a:ext cx="2907443" cy="2880000"/>
            </a:xfrm>
            <a:prstGeom prst="rect">
              <a:avLst/>
            </a:prstGeom>
          </p:spPr>
        </p:pic>
      </p:grpSp>
      <p:pic>
        <p:nvPicPr>
          <p:cNvPr id="17" name="Google Shape;288;p21">
            <a:extLst>
              <a:ext uri="{FF2B5EF4-FFF2-40B4-BE49-F238E27FC236}">
                <a16:creationId xmlns:a16="http://schemas.microsoft.com/office/drawing/2014/main" id="{AEBB0067-4EBF-3494-3F59-29A83B767D98}"/>
              </a:ext>
            </a:extLst>
          </p:cNvPr>
          <p:cNvPicPr preferRelativeResize="0"/>
          <p:nvPr/>
        </p:nvPicPr>
        <p:blipFill rotWithShape="1">
          <a:blip r:embed="rId4">
            <a:alphaModFix/>
          </a:blip>
          <a:srcRect/>
          <a:stretch/>
        </p:blipFill>
        <p:spPr>
          <a:xfrm rot="16200000">
            <a:off x="-296146" y="5355794"/>
            <a:ext cx="1300125" cy="473351"/>
          </a:xfrm>
          <a:prstGeom prst="rect">
            <a:avLst/>
          </a:prstGeom>
          <a:noFill/>
          <a:ln>
            <a:noFill/>
          </a:ln>
        </p:spPr>
      </p:pic>
      <p:sp>
        <p:nvSpPr>
          <p:cNvPr id="10" name="Fluxograma: Conector 9">
            <a:extLst>
              <a:ext uri="{FF2B5EF4-FFF2-40B4-BE49-F238E27FC236}">
                <a16:creationId xmlns:a16="http://schemas.microsoft.com/office/drawing/2014/main" id="{EA751665-4792-7E32-AC9D-CE7D84696198}"/>
              </a:ext>
            </a:extLst>
          </p:cNvPr>
          <p:cNvSpPr/>
          <p:nvPr/>
        </p:nvSpPr>
        <p:spPr>
          <a:xfrm>
            <a:off x="7904833" y="-533104"/>
            <a:ext cx="4637267" cy="4306034"/>
          </a:xfrm>
          <a:prstGeom prst="flowChartConnector">
            <a:avLst/>
          </a:prstGeom>
          <a:blipFill dpi="0" rotWithShape="1">
            <a:blip r:embed="rId5">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51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801F656-3B48-4C6A-AE86-16C64094D3FA}"/>
              </a:ext>
            </a:extLst>
          </p:cNvPr>
          <p:cNvSpPr/>
          <p:nvPr/>
        </p:nvSpPr>
        <p:spPr>
          <a:xfrm>
            <a:off x="-88488" y="0"/>
            <a:ext cx="9144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D8AD32A7-0514-4819-833F-221F003DA444}"/>
              </a:ext>
            </a:extLst>
          </p:cNvPr>
          <p:cNvSpPr txBox="1"/>
          <p:nvPr/>
        </p:nvSpPr>
        <p:spPr>
          <a:xfrm>
            <a:off x="4493099" y="327903"/>
            <a:ext cx="40028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002060"/>
                </a:solidFill>
                <a:effectLst/>
                <a:uLnTx/>
                <a:uFillTx/>
                <a:latin typeface="Monttessart"/>
                <a:ea typeface="+mn-ea"/>
                <a:cs typeface="+mn-cs"/>
              </a:rPr>
              <a:t>BEFORE</a:t>
            </a:r>
          </a:p>
        </p:txBody>
      </p:sp>
      <p:sp>
        <p:nvSpPr>
          <p:cNvPr id="5" name="CaixaDeTexto 4">
            <a:extLst>
              <a:ext uri="{FF2B5EF4-FFF2-40B4-BE49-F238E27FC236}">
                <a16:creationId xmlns:a16="http://schemas.microsoft.com/office/drawing/2014/main" id="{FCAD7FC3-0F4C-4C83-8072-53EBA8FC46A5}"/>
              </a:ext>
            </a:extLst>
          </p:cNvPr>
          <p:cNvSpPr txBox="1"/>
          <p:nvPr/>
        </p:nvSpPr>
        <p:spPr>
          <a:xfrm>
            <a:off x="1229071" y="1402662"/>
            <a:ext cx="10398358"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Because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it is an event that involves people from other cities and states (cultural diversity), it is important to plan well in advanced,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we suggest 10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months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at least.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The whole process of planning meetings, PR, scheduling panels, publicity, and organization, brings much growth and development for the locality that hosts it</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a:t>
            </a:r>
            <a:endParaRPr kumimoji="0" lang="pt-BR"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3" name="Imagem 12" descr="Logotipo&#10;&#10;Descrição gerada automaticamente">
            <a:extLst>
              <a:ext uri="{FF2B5EF4-FFF2-40B4-BE49-F238E27FC236}">
                <a16:creationId xmlns:a16="http://schemas.microsoft.com/office/drawing/2014/main" id="{6A17CCFF-7559-177F-767E-7EA73BD312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grpSp>
        <p:nvGrpSpPr>
          <p:cNvPr id="14" name="Agrupar 13">
            <a:extLst>
              <a:ext uri="{FF2B5EF4-FFF2-40B4-BE49-F238E27FC236}">
                <a16:creationId xmlns:a16="http://schemas.microsoft.com/office/drawing/2014/main" id="{D81DF0AB-DB38-862A-7C2A-590858A3B8D6}"/>
              </a:ext>
            </a:extLst>
          </p:cNvPr>
          <p:cNvGrpSpPr/>
          <p:nvPr/>
        </p:nvGrpSpPr>
        <p:grpSpPr>
          <a:xfrm rot="16200000">
            <a:off x="114686" y="3160869"/>
            <a:ext cx="541372" cy="536262"/>
            <a:chOff x="4594218" y="1088492"/>
            <a:chExt cx="2907443" cy="2880000"/>
          </a:xfrm>
        </p:grpSpPr>
        <p:sp>
          <p:nvSpPr>
            <p:cNvPr id="15" name="Fluxograma: Conector 14">
              <a:extLst>
                <a:ext uri="{FF2B5EF4-FFF2-40B4-BE49-F238E27FC236}">
                  <a16:creationId xmlns:a16="http://schemas.microsoft.com/office/drawing/2014/main" id="{2CF2AFB8-201F-0A06-AAE7-DA89AE2D38BC}"/>
                </a:ext>
              </a:extLst>
            </p:cNvPr>
            <p:cNvSpPr/>
            <p:nvPr/>
          </p:nvSpPr>
          <p:spPr>
            <a:xfrm>
              <a:off x="4618021" y="1089816"/>
              <a:ext cx="2865600" cy="28728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m 15" descr="Forma, Logotipo&#10;&#10;Descrição gerada automaticamente">
              <a:extLst>
                <a:ext uri="{FF2B5EF4-FFF2-40B4-BE49-F238E27FC236}">
                  <a16:creationId xmlns:a16="http://schemas.microsoft.com/office/drawing/2014/main" id="{7E3A1D18-D084-A4D3-A9EB-494D5B8F94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94218" y="1088492"/>
              <a:ext cx="2907443" cy="2880000"/>
            </a:xfrm>
            <a:prstGeom prst="rect">
              <a:avLst/>
            </a:prstGeom>
          </p:spPr>
        </p:pic>
      </p:grpSp>
      <p:pic>
        <p:nvPicPr>
          <p:cNvPr id="17" name="Google Shape;288;p21">
            <a:extLst>
              <a:ext uri="{FF2B5EF4-FFF2-40B4-BE49-F238E27FC236}">
                <a16:creationId xmlns:a16="http://schemas.microsoft.com/office/drawing/2014/main" id="{886FAA41-A802-E391-5C28-D44367DD0406}"/>
              </a:ext>
            </a:extLst>
          </p:cNvPr>
          <p:cNvPicPr preferRelativeResize="0"/>
          <p:nvPr/>
        </p:nvPicPr>
        <p:blipFill rotWithShape="1">
          <a:blip r:embed="rId4">
            <a:alphaModFix/>
          </a:blip>
          <a:srcRect/>
          <a:stretch/>
        </p:blipFill>
        <p:spPr>
          <a:xfrm rot="16200000">
            <a:off x="-296146" y="5355794"/>
            <a:ext cx="1300125" cy="473351"/>
          </a:xfrm>
          <a:prstGeom prst="rect">
            <a:avLst/>
          </a:prstGeom>
          <a:noFill/>
          <a:ln>
            <a:noFill/>
          </a:ln>
        </p:spPr>
      </p:pic>
    </p:spTree>
    <p:extLst>
      <p:ext uri="{BB962C8B-B14F-4D97-AF65-F5344CB8AC3E}">
        <p14:creationId xmlns:p14="http://schemas.microsoft.com/office/powerpoint/2010/main" val="376063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801F656-3B48-4C6A-AE86-16C64094D3FA}"/>
              </a:ext>
            </a:extLst>
          </p:cNvPr>
          <p:cNvSpPr/>
          <p:nvPr/>
        </p:nvSpPr>
        <p:spPr>
          <a:xfrm>
            <a:off x="-88488" y="0"/>
            <a:ext cx="9144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D8AD32A7-0514-4819-833F-221F003DA444}"/>
              </a:ext>
            </a:extLst>
          </p:cNvPr>
          <p:cNvSpPr txBox="1"/>
          <p:nvPr/>
        </p:nvSpPr>
        <p:spPr>
          <a:xfrm>
            <a:off x="4497676" y="340569"/>
            <a:ext cx="40028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002060"/>
                </a:solidFill>
                <a:effectLst/>
                <a:uLnTx/>
                <a:uFillTx/>
                <a:latin typeface="Monttessart"/>
                <a:ea typeface="+mn-ea"/>
                <a:cs typeface="+mn-cs"/>
              </a:rPr>
              <a:t>DURING</a:t>
            </a:r>
          </a:p>
        </p:txBody>
      </p:sp>
      <p:sp>
        <p:nvSpPr>
          <p:cNvPr id="5" name="CaixaDeTexto 4">
            <a:extLst>
              <a:ext uri="{FF2B5EF4-FFF2-40B4-BE49-F238E27FC236}">
                <a16:creationId xmlns:a16="http://schemas.microsoft.com/office/drawing/2014/main" id="{FCAD7FC3-0F4C-4C83-8072-53EBA8FC46A5}"/>
              </a:ext>
            </a:extLst>
          </p:cNvPr>
          <p:cNvSpPr txBox="1"/>
          <p:nvPr/>
        </p:nvSpPr>
        <p:spPr>
          <a:xfrm>
            <a:off x="1031641" y="1160219"/>
            <a:ext cx="1095946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The feeling of participating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in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NA activities with members of other communities is such a fantastic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experience. While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doing the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service,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it is possible to add other practices that members from other localities do. It is important for the community that hosts the forum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to always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have some members who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may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not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be ready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to execute panels and specific activities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available to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help with the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logistics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to </a:t>
            </a:r>
            <a:r>
              <a:rPr kumimoji="0" lang="en-US" sz="4000" b="1" i="0" u="none" strike="noStrike" kern="1200" cap="none" spc="0" normalizeH="0" baseline="0" noProof="0" dirty="0" smtClean="0">
                <a:ln>
                  <a:noFill/>
                </a:ln>
                <a:solidFill>
                  <a:srgbClr val="002060"/>
                </a:solidFill>
                <a:effectLst/>
                <a:uLnTx/>
                <a:uFillTx/>
                <a:latin typeface="Calibri" panose="020F0502020204030204"/>
                <a:ea typeface="+mn-ea"/>
                <a:cs typeface="+mn-cs"/>
              </a:rPr>
              <a:t>ensure </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the forum will run as planned.</a:t>
            </a:r>
          </a:p>
        </p:txBody>
      </p:sp>
      <p:pic>
        <p:nvPicPr>
          <p:cNvPr id="13" name="Imagem 12" descr="Logotipo&#10;&#10;Descrição gerada automaticamente">
            <a:extLst>
              <a:ext uri="{FF2B5EF4-FFF2-40B4-BE49-F238E27FC236}">
                <a16:creationId xmlns:a16="http://schemas.microsoft.com/office/drawing/2014/main" id="{604C78BE-4024-B2C3-FE81-09CE1612BF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grpSp>
        <p:nvGrpSpPr>
          <p:cNvPr id="14" name="Agrupar 13">
            <a:extLst>
              <a:ext uri="{FF2B5EF4-FFF2-40B4-BE49-F238E27FC236}">
                <a16:creationId xmlns:a16="http://schemas.microsoft.com/office/drawing/2014/main" id="{4B7545A1-4E9D-1AC2-8C8D-8D3A209FA40C}"/>
              </a:ext>
            </a:extLst>
          </p:cNvPr>
          <p:cNvGrpSpPr/>
          <p:nvPr/>
        </p:nvGrpSpPr>
        <p:grpSpPr>
          <a:xfrm rot="16200000">
            <a:off x="114686" y="3160869"/>
            <a:ext cx="541372" cy="536262"/>
            <a:chOff x="4594218" y="1088492"/>
            <a:chExt cx="2907443" cy="2880000"/>
          </a:xfrm>
        </p:grpSpPr>
        <p:sp>
          <p:nvSpPr>
            <p:cNvPr id="15" name="Fluxograma: Conector 14">
              <a:extLst>
                <a:ext uri="{FF2B5EF4-FFF2-40B4-BE49-F238E27FC236}">
                  <a16:creationId xmlns:a16="http://schemas.microsoft.com/office/drawing/2014/main" id="{EF0003D3-BEC9-97EE-B0A5-F9A624CA2BE5}"/>
                </a:ext>
              </a:extLst>
            </p:cNvPr>
            <p:cNvSpPr/>
            <p:nvPr/>
          </p:nvSpPr>
          <p:spPr>
            <a:xfrm>
              <a:off x="4618021" y="1089816"/>
              <a:ext cx="2865600" cy="28728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m 15" descr="Forma, Logotipo&#10;&#10;Descrição gerada automaticamente">
              <a:extLst>
                <a:ext uri="{FF2B5EF4-FFF2-40B4-BE49-F238E27FC236}">
                  <a16:creationId xmlns:a16="http://schemas.microsoft.com/office/drawing/2014/main" id="{4C01A978-13EB-865F-3B24-525AEC2A8A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94218" y="1088492"/>
              <a:ext cx="2907443" cy="2880000"/>
            </a:xfrm>
            <a:prstGeom prst="rect">
              <a:avLst/>
            </a:prstGeom>
          </p:spPr>
        </p:pic>
      </p:grpSp>
      <p:pic>
        <p:nvPicPr>
          <p:cNvPr id="17" name="Google Shape;288;p21">
            <a:extLst>
              <a:ext uri="{FF2B5EF4-FFF2-40B4-BE49-F238E27FC236}">
                <a16:creationId xmlns:a16="http://schemas.microsoft.com/office/drawing/2014/main" id="{901AD605-2016-5C58-18BB-8A0BADE09BC3}"/>
              </a:ext>
            </a:extLst>
          </p:cNvPr>
          <p:cNvPicPr preferRelativeResize="0"/>
          <p:nvPr/>
        </p:nvPicPr>
        <p:blipFill rotWithShape="1">
          <a:blip r:embed="rId4">
            <a:alphaModFix/>
          </a:blip>
          <a:srcRect/>
          <a:stretch/>
        </p:blipFill>
        <p:spPr>
          <a:xfrm rot="16200000">
            <a:off x="-296146" y="5355794"/>
            <a:ext cx="1300125" cy="473351"/>
          </a:xfrm>
          <a:prstGeom prst="rect">
            <a:avLst/>
          </a:prstGeom>
          <a:noFill/>
          <a:ln>
            <a:noFill/>
          </a:ln>
        </p:spPr>
      </p:pic>
    </p:spTree>
    <p:extLst>
      <p:ext uri="{BB962C8B-B14F-4D97-AF65-F5344CB8AC3E}">
        <p14:creationId xmlns:p14="http://schemas.microsoft.com/office/powerpoint/2010/main" val="824734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D8AD32A7-0514-4819-833F-221F003DA444}"/>
              </a:ext>
            </a:extLst>
          </p:cNvPr>
          <p:cNvSpPr txBox="1"/>
          <p:nvPr/>
        </p:nvSpPr>
        <p:spPr>
          <a:xfrm>
            <a:off x="4395565" y="279130"/>
            <a:ext cx="40028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002060"/>
                </a:solidFill>
                <a:effectLst/>
                <a:uLnTx/>
                <a:uFillTx/>
                <a:latin typeface="Monttessart"/>
                <a:ea typeface="+mn-ea"/>
                <a:cs typeface="+mn-cs"/>
              </a:rPr>
              <a:t>AFTER</a:t>
            </a:r>
          </a:p>
        </p:txBody>
      </p:sp>
      <p:sp>
        <p:nvSpPr>
          <p:cNvPr id="5" name="CaixaDeTexto 4">
            <a:extLst>
              <a:ext uri="{FF2B5EF4-FFF2-40B4-BE49-F238E27FC236}">
                <a16:creationId xmlns:a16="http://schemas.microsoft.com/office/drawing/2014/main" id="{FCAD7FC3-0F4C-4C83-8072-53EBA8FC46A5}"/>
              </a:ext>
            </a:extLst>
          </p:cNvPr>
          <p:cNvSpPr txBox="1"/>
          <p:nvPr/>
        </p:nvSpPr>
        <p:spPr>
          <a:xfrm>
            <a:off x="1309255" y="1348927"/>
            <a:ext cx="10370127"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An event like this </a:t>
            </a:r>
            <a:r>
              <a:rPr kumimoji="0" lang="en-US" sz="3600" b="1" i="0" u="none" strike="noStrike" kern="1200" cap="none" spc="0" normalizeH="0" baseline="0" noProof="0" dirty="0" smtClean="0">
                <a:ln>
                  <a:noFill/>
                </a:ln>
                <a:solidFill>
                  <a:srgbClr val="002060"/>
                </a:solidFill>
                <a:effectLst/>
                <a:uLnTx/>
                <a:uFillTx/>
                <a:latin typeface="Calibri" panose="020F0502020204030204"/>
                <a:ea typeface="+mn-ea"/>
                <a:cs typeface="+mn-cs"/>
              </a:rPr>
              <a:t>has dozens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or even hundreds of </a:t>
            </a:r>
            <a:r>
              <a:rPr kumimoji="0" lang="en-US" sz="3600" b="1" i="0" u="none" strike="noStrike" kern="1200" cap="none" spc="0" normalizeH="0" baseline="0" noProof="0" dirty="0" smtClean="0">
                <a:ln>
                  <a:noFill/>
                </a:ln>
                <a:solidFill>
                  <a:srgbClr val="002060"/>
                </a:solidFill>
                <a:effectLst/>
                <a:uLnTx/>
                <a:uFillTx/>
                <a:latin typeface="Calibri" panose="020F0502020204030204"/>
                <a:ea typeface="+mn-ea"/>
                <a:cs typeface="+mn-cs"/>
              </a:rPr>
              <a:t>activities, and has increased the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demand </a:t>
            </a:r>
            <a:r>
              <a:rPr kumimoji="0" lang="en-US" sz="3600" b="1" i="0" u="none" strike="noStrike" kern="1200" cap="none" spc="0" normalizeH="0" baseline="0" noProof="0" dirty="0" smtClean="0">
                <a:ln>
                  <a:noFill/>
                </a:ln>
                <a:solidFill>
                  <a:srgbClr val="002060"/>
                </a:solidFill>
                <a:effectLst/>
                <a:uLnTx/>
                <a:uFillTx/>
                <a:latin typeface="Calibri" panose="020F0502020204030204"/>
                <a:ea typeface="+mn-ea"/>
                <a:cs typeface="+mn-cs"/>
              </a:rPr>
              <a:t>for services.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T</a:t>
            </a:r>
            <a:r>
              <a:rPr kumimoji="0" lang="en-US" sz="3600" b="1" i="0" u="none" strike="noStrike" kern="1200" cap="none" spc="0" normalizeH="0" baseline="0" noProof="0" dirty="0" smtClean="0">
                <a:ln>
                  <a:noFill/>
                </a:ln>
                <a:solidFill>
                  <a:srgbClr val="002060"/>
                </a:solidFill>
                <a:effectLst/>
                <a:uLnTx/>
                <a:uFillTx/>
                <a:latin typeface="Calibri" panose="020F0502020204030204"/>
                <a:ea typeface="+mn-ea"/>
                <a:cs typeface="+mn-cs"/>
              </a:rPr>
              <a:t>hese have to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be conducted with the same commitment as </a:t>
            </a:r>
            <a:r>
              <a:rPr kumimoji="0" lang="en-US" sz="3600" b="1" i="0" u="none" strike="noStrike" kern="1200" cap="none" spc="0" normalizeH="0" baseline="0" noProof="0" dirty="0" smtClean="0">
                <a:ln>
                  <a:noFill/>
                </a:ln>
                <a:solidFill>
                  <a:srgbClr val="002060"/>
                </a:solidFill>
                <a:effectLst/>
                <a:uLnTx/>
                <a:uFillTx/>
                <a:latin typeface="Calibri" panose="020F0502020204030204"/>
                <a:ea typeface="+mn-ea"/>
                <a:cs typeface="+mn-cs"/>
              </a:rPr>
              <a:t>when they were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started. Something important is that this model of event is good for the newcomers to get excited with </a:t>
            </a:r>
            <a:r>
              <a:rPr kumimoji="0" lang="en-US" sz="3600" b="1" i="0" u="none" strike="noStrike" kern="1200" cap="none" spc="0" normalizeH="0" baseline="0" noProof="0" dirty="0" smtClean="0">
                <a:ln>
                  <a:noFill/>
                </a:ln>
                <a:solidFill>
                  <a:srgbClr val="002060"/>
                </a:solidFill>
                <a:effectLst/>
                <a:uLnTx/>
                <a:uFillTx/>
                <a:latin typeface="Calibri" panose="020F0502020204030204"/>
                <a:ea typeface="+mn-ea"/>
                <a:cs typeface="+mn-cs"/>
              </a:rPr>
              <a:t>service,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as well as the members who have been in the fellowship for some time but unmotivated </a:t>
            </a:r>
            <a:r>
              <a:rPr kumimoji="0" lang="en-US" sz="3600" b="1" i="0" u="none" strike="noStrike" kern="1200" cap="none" spc="0" normalizeH="0" baseline="0" noProof="0" dirty="0" smtClean="0">
                <a:ln>
                  <a:noFill/>
                </a:ln>
                <a:solidFill>
                  <a:srgbClr val="002060"/>
                </a:solidFill>
                <a:effectLst/>
                <a:uLnTx/>
                <a:uFillTx/>
                <a:latin typeface="Calibri" panose="020F0502020204030204"/>
                <a:ea typeface="+mn-ea"/>
                <a:cs typeface="+mn-cs"/>
              </a:rPr>
              <a:t>to serve,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thus we have more members to do all the service in the forum. </a:t>
            </a:r>
          </a:p>
        </p:txBody>
      </p:sp>
      <p:pic>
        <p:nvPicPr>
          <p:cNvPr id="12" name="Google Shape;288;p21">
            <a:extLst>
              <a:ext uri="{FF2B5EF4-FFF2-40B4-BE49-F238E27FC236}">
                <a16:creationId xmlns:a16="http://schemas.microsoft.com/office/drawing/2014/main" id="{A3846189-7352-81F9-D65D-1B400E63DC2B}"/>
              </a:ext>
            </a:extLst>
          </p:cNvPr>
          <p:cNvPicPr preferRelativeResize="0"/>
          <p:nvPr/>
        </p:nvPicPr>
        <p:blipFill rotWithShape="1">
          <a:blip r:embed="rId2">
            <a:alphaModFix/>
          </a:blip>
          <a:srcRect/>
          <a:stretch/>
        </p:blipFill>
        <p:spPr>
          <a:xfrm rot="16200000">
            <a:off x="-413503" y="5262552"/>
            <a:ext cx="1564431" cy="569580"/>
          </a:xfrm>
          <a:prstGeom prst="rect">
            <a:avLst/>
          </a:prstGeom>
          <a:noFill/>
          <a:ln>
            <a:noFill/>
          </a:ln>
        </p:spPr>
      </p:pic>
      <p:sp>
        <p:nvSpPr>
          <p:cNvPr id="13" name="Retângulo 12">
            <a:extLst>
              <a:ext uri="{FF2B5EF4-FFF2-40B4-BE49-F238E27FC236}">
                <a16:creationId xmlns:a16="http://schemas.microsoft.com/office/drawing/2014/main" id="{A4006055-5AA9-32D5-08B5-8524E4C1D78E}"/>
              </a:ext>
            </a:extLst>
          </p:cNvPr>
          <p:cNvSpPr/>
          <p:nvPr/>
        </p:nvSpPr>
        <p:spPr>
          <a:xfrm>
            <a:off x="-88488" y="0"/>
            <a:ext cx="9144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m 13" descr="Logotipo&#10;&#10;Descrição gerada automaticamente">
            <a:extLst>
              <a:ext uri="{FF2B5EF4-FFF2-40B4-BE49-F238E27FC236}">
                <a16:creationId xmlns:a16="http://schemas.microsoft.com/office/drawing/2014/main" id="{126EEB7C-5B89-1A58-87A9-E5D53DAB6A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grpSp>
        <p:nvGrpSpPr>
          <p:cNvPr id="15" name="Agrupar 14">
            <a:extLst>
              <a:ext uri="{FF2B5EF4-FFF2-40B4-BE49-F238E27FC236}">
                <a16:creationId xmlns:a16="http://schemas.microsoft.com/office/drawing/2014/main" id="{7F3384C1-8531-EED7-F727-66D8D5DFDF6C}"/>
              </a:ext>
            </a:extLst>
          </p:cNvPr>
          <p:cNvGrpSpPr/>
          <p:nvPr/>
        </p:nvGrpSpPr>
        <p:grpSpPr>
          <a:xfrm rot="16200000">
            <a:off x="114686" y="3160869"/>
            <a:ext cx="541372" cy="536262"/>
            <a:chOff x="4594218" y="1088492"/>
            <a:chExt cx="2907443" cy="2880000"/>
          </a:xfrm>
        </p:grpSpPr>
        <p:sp>
          <p:nvSpPr>
            <p:cNvPr id="16" name="Fluxograma: Conector 15">
              <a:extLst>
                <a:ext uri="{FF2B5EF4-FFF2-40B4-BE49-F238E27FC236}">
                  <a16:creationId xmlns:a16="http://schemas.microsoft.com/office/drawing/2014/main" id="{1F41E58D-1215-BDD3-8F6F-986920EB301F}"/>
                </a:ext>
              </a:extLst>
            </p:cNvPr>
            <p:cNvSpPr/>
            <p:nvPr/>
          </p:nvSpPr>
          <p:spPr>
            <a:xfrm>
              <a:off x="4618021" y="1089816"/>
              <a:ext cx="2865600" cy="28728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magem 16" descr="Forma, Logotipo&#10;&#10;Descrição gerada automaticamente">
              <a:extLst>
                <a:ext uri="{FF2B5EF4-FFF2-40B4-BE49-F238E27FC236}">
                  <a16:creationId xmlns:a16="http://schemas.microsoft.com/office/drawing/2014/main" id="{C0C627DB-C995-4EF7-4226-ECA326B33A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94218" y="1088492"/>
              <a:ext cx="2907443" cy="2880000"/>
            </a:xfrm>
            <a:prstGeom prst="rect">
              <a:avLst/>
            </a:prstGeom>
          </p:spPr>
        </p:pic>
      </p:grpSp>
      <p:pic>
        <p:nvPicPr>
          <p:cNvPr id="18" name="Google Shape;288;p21">
            <a:extLst>
              <a:ext uri="{FF2B5EF4-FFF2-40B4-BE49-F238E27FC236}">
                <a16:creationId xmlns:a16="http://schemas.microsoft.com/office/drawing/2014/main" id="{A82593F3-41D1-FD71-B07C-100D72AA6F19}"/>
              </a:ext>
            </a:extLst>
          </p:cNvPr>
          <p:cNvPicPr preferRelativeResize="0"/>
          <p:nvPr/>
        </p:nvPicPr>
        <p:blipFill rotWithShape="1">
          <a:blip r:embed="rId2">
            <a:alphaModFix/>
          </a:blip>
          <a:srcRect/>
          <a:stretch/>
        </p:blipFill>
        <p:spPr>
          <a:xfrm rot="16200000">
            <a:off x="-296146" y="5355794"/>
            <a:ext cx="1300125" cy="473351"/>
          </a:xfrm>
          <a:prstGeom prst="rect">
            <a:avLst/>
          </a:prstGeom>
          <a:noFill/>
          <a:ln>
            <a:noFill/>
          </a:ln>
        </p:spPr>
      </p:pic>
    </p:spTree>
    <p:extLst>
      <p:ext uri="{BB962C8B-B14F-4D97-AF65-F5344CB8AC3E}">
        <p14:creationId xmlns:p14="http://schemas.microsoft.com/office/powerpoint/2010/main" val="94080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Logotipo&#10;&#10;Descrição gerada automaticamente">
            <a:extLst>
              <a:ext uri="{FF2B5EF4-FFF2-40B4-BE49-F238E27FC236}">
                <a16:creationId xmlns:a16="http://schemas.microsoft.com/office/drawing/2014/main" id="{1B29710B-28ED-8505-D7F2-0B46A306A0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pic>
        <p:nvPicPr>
          <p:cNvPr id="23" name="Google Shape;288;p21">
            <a:extLst>
              <a:ext uri="{FF2B5EF4-FFF2-40B4-BE49-F238E27FC236}">
                <a16:creationId xmlns:a16="http://schemas.microsoft.com/office/drawing/2014/main" id="{390B11B2-D4C1-F117-40DE-442D0CCF8899}"/>
              </a:ext>
            </a:extLst>
          </p:cNvPr>
          <p:cNvPicPr preferRelativeResize="0"/>
          <p:nvPr/>
        </p:nvPicPr>
        <p:blipFill rotWithShape="1">
          <a:blip r:embed="rId3">
            <a:alphaModFix/>
          </a:blip>
          <a:srcRect/>
          <a:stretch/>
        </p:blipFill>
        <p:spPr>
          <a:xfrm rot="16200000">
            <a:off x="-296146" y="5355794"/>
            <a:ext cx="1300125" cy="473351"/>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86457" cy="6858000"/>
          </a:xfrm>
          <a:prstGeom prst="rect">
            <a:avLst/>
          </a:prstGeom>
        </p:spPr>
      </p:pic>
    </p:spTree>
    <p:extLst>
      <p:ext uri="{BB962C8B-B14F-4D97-AF65-F5344CB8AC3E}">
        <p14:creationId xmlns:p14="http://schemas.microsoft.com/office/powerpoint/2010/main" val="3146853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Logotipo&#10;&#10;Descrição gerada automaticamente">
            <a:extLst>
              <a:ext uri="{FF2B5EF4-FFF2-40B4-BE49-F238E27FC236}">
                <a16:creationId xmlns:a16="http://schemas.microsoft.com/office/drawing/2014/main" id="{1B29710B-28ED-8505-D7F2-0B46A306A0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pic>
        <p:nvPicPr>
          <p:cNvPr id="23" name="Google Shape;288;p21">
            <a:extLst>
              <a:ext uri="{FF2B5EF4-FFF2-40B4-BE49-F238E27FC236}">
                <a16:creationId xmlns:a16="http://schemas.microsoft.com/office/drawing/2014/main" id="{390B11B2-D4C1-F117-40DE-442D0CCF8899}"/>
              </a:ext>
            </a:extLst>
          </p:cNvPr>
          <p:cNvPicPr preferRelativeResize="0"/>
          <p:nvPr/>
        </p:nvPicPr>
        <p:blipFill rotWithShape="1">
          <a:blip r:embed="rId3">
            <a:alphaModFix/>
          </a:blip>
          <a:srcRect/>
          <a:stretch/>
        </p:blipFill>
        <p:spPr>
          <a:xfrm rot="16200000">
            <a:off x="-296146" y="5355794"/>
            <a:ext cx="1300125" cy="473351"/>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 y="-1"/>
            <a:ext cx="12186457" cy="6858000"/>
          </a:xfrm>
          <a:prstGeom prst="rect">
            <a:avLst/>
          </a:prstGeom>
        </p:spPr>
      </p:pic>
    </p:spTree>
    <p:extLst>
      <p:ext uri="{BB962C8B-B14F-4D97-AF65-F5344CB8AC3E}">
        <p14:creationId xmlns:p14="http://schemas.microsoft.com/office/powerpoint/2010/main" val="254439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F227A6-F11A-59B7-3E4A-38DAAC19F083}"/>
              </a:ext>
            </a:extLst>
          </p:cNvPr>
          <p:cNvSpPr>
            <a:spLocks noGrp="1"/>
          </p:cNvSpPr>
          <p:nvPr>
            <p:ph type="subTitle" idx="1"/>
          </p:nvPr>
        </p:nvSpPr>
        <p:spPr>
          <a:xfrm>
            <a:off x="363794" y="108155"/>
            <a:ext cx="11474245" cy="6641690"/>
          </a:xfrm>
        </p:spPr>
        <p:txBody>
          <a:bodyPr>
            <a:noAutofit/>
          </a:bodyPr>
          <a:lstStyle/>
          <a:p>
            <a:pPr algn="l"/>
            <a:r>
              <a:rPr lang="en-US" sz="3200" i="1" dirty="0">
                <a:solidFill>
                  <a:srgbClr val="FF8B37"/>
                </a:solidFill>
              </a:rPr>
              <a:t>It Works: How and Why, </a:t>
            </a:r>
            <a:r>
              <a:rPr lang="en-US" sz="3200" dirty="0">
                <a:solidFill>
                  <a:srgbClr val="FF8B37"/>
                </a:solidFill>
              </a:rPr>
              <a:t>Step Twelve</a:t>
            </a:r>
          </a:p>
          <a:p>
            <a:pPr algn="l"/>
            <a:endParaRPr lang="en-US" sz="1100" dirty="0">
              <a:solidFill>
                <a:srgbClr val="CFDD29"/>
              </a:solidFill>
            </a:endParaRPr>
          </a:p>
          <a:p>
            <a:pPr algn="l"/>
            <a:r>
              <a:rPr lang="en-US" sz="3200" dirty="0">
                <a:solidFill>
                  <a:srgbClr val="CFDD29"/>
                </a:solidFill>
              </a:rPr>
              <a:t>The spiritual void we felt at the beginning of our recovery has been filled with gratitude, unconditional love, and a desire to be of service to God and others. Undeniably, we have experienced a spiritual awakening.</a:t>
            </a:r>
          </a:p>
          <a:p>
            <a:pPr algn="l"/>
            <a:r>
              <a:rPr lang="en-US" sz="3200" dirty="0">
                <a:solidFill>
                  <a:srgbClr val="CFDD29"/>
                </a:solidFill>
              </a:rPr>
              <a:t>In order to cultivate this awakening, we have found it essential to express our gratitude and practice the principles of recovery in every area of our lives. However, this isn’t something we do only to ensure that our own recovery continues. Narcotics Anonymous is not a selfish program. In fact, the spirit of the Twelfth Step is grounded in the principle of selfless service. Upholding this principle in our efforts to carry the message is of the utmost importance, both to our own spiritual state and to those to whom we are trying to carry the message.</a:t>
            </a:r>
          </a:p>
          <a:p>
            <a:pPr algn="l"/>
            <a:endParaRPr lang="en-US" dirty="0">
              <a:solidFill>
                <a:srgbClr val="CFDD29"/>
              </a:solidFill>
            </a:endParaRPr>
          </a:p>
        </p:txBody>
      </p:sp>
    </p:spTree>
    <p:extLst>
      <p:ext uri="{BB962C8B-B14F-4D97-AF65-F5344CB8AC3E}">
        <p14:creationId xmlns:p14="http://schemas.microsoft.com/office/powerpoint/2010/main" val="341165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801F656-3B48-4C6A-AE86-16C64094D3FA}"/>
              </a:ext>
            </a:extLst>
          </p:cNvPr>
          <p:cNvSpPr/>
          <p:nvPr/>
        </p:nvSpPr>
        <p:spPr>
          <a:xfrm>
            <a:off x="-88488" y="0"/>
            <a:ext cx="9144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m 5" descr="Logotipo&#10;&#10;Descrição gerada automaticamente">
            <a:extLst>
              <a:ext uri="{FF2B5EF4-FFF2-40B4-BE49-F238E27FC236}">
                <a16:creationId xmlns:a16="http://schemas.microsoft.com/office/drawing/2014/main" id="{2D156F61-E5D8-5FED-0687-C89124EDDEE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30299" y="924292"/>
            <a:ext cx="798021" cy="534937"/>
          </a:xfrm>
          <a:prstGeom prst="rect">
            <a:avLst/>
          </a:prstGeom>
        </p:spPr>
      </p:pic>
      <p:grpSp>
        <p:nvGrpSpPr>
          <p:cNvPr id="10" name="Agrupar 9">
            <a:extLst>
              <a:ext uri="{FF2B5EF4-FFF2-40B4-BE49-F238E27FC236}">
                <a16:creationId xmlns:a16="http://schemas.microsoft.com/office/drawing/2014/main" id="{4CF2B093-5661-5732-DA25-6F1E88EF411F}"/>
              </a:ext>
            </a:extLst>
          </p:cNvPr>
          <p:cNvGrpSpPr/>
          <p:nvPr/>
        </p:nvGrpSpPr>
        <p:grpSpPr>
          <a:xfrm rot="16200000">
            <a:off x="114686" y="3160869"/>
            <a:ext cx="541372" cy="536262"/>
            <a:chOff x="4594218" y="1088492"/>
            <a:chExt cx="2907443" cy="2880000"/>
          </a:xfrm>
        </p:grpSpPr>
        <p:sp>
          <p:nvSpPr>
            <p:cNvPr id="11" name="Fluxograma: Conector 10">
              <a:extLst>
                <a:ext uri="{FF2B5EF4-FFF2-40B4-BE49-F238E27FC236}">
                  <a16:creationId xmlns:a16="http://schemas.microsoft.com/office/drawing/2014/main" id="{1A67A737-2400-1CEB-C545-8EA653E8138C}"/>
                </a:ext>
              </a:extLst>
            </p:cNvPr>
            <p:cNvSpPr/>
            <p:nvPr/>
          </p:nvSpPr>
          <p:spPr>
            <a:xfrm>
              <a:off x="4618021" y="1089816"/>
              <a:ext cx="2865600" cy="28728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m 11" descr="Forma, Logotipo&#10;&#10;Descrição gerada automaticamente">
              <a:extLst>
                <a:ext uri="{FF2B5EF4-FFF2-40B4-BE49-F238E27FC236}">
                  <a16:creationId xmlns:a16="http://schemas.microsoft.com/office/drawing/2014/main" id="{FE142104-740A-437B-4245-4B7B5DF60D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94218" y="1088492"/>
              <a:ext cx="2907443" cy="2880000"/>
            </a:xfrm>
            <a:prstGeom prst="rect">
              <a:avLst/>
            </a:prstGeom>
          </p:spPr>
        </p:pic>
      </p:grpSp>
      <p:pic>
        <p:nvPicPr>
          <p:cNvPr id="13" name="Google Shape;288;p21">
            <a:extLst>
              <a:ext uri="{FF2B5EF4-FFF2-40B4-BE49-F238E27FC236}">
                <a16:creationId xmlns:a16="http://schemas.microsoft.com/office/drawing/2014/main" id="{454285D9-91D5-EEC1-273A-0605EDCDAC22}"/>
              </a:ext>
            </a:extLst>
          </p:cNvPr>
          <p:cNvPicPr preferRelativeResize="0"/>
          <p:nvPr/>
        </p:nvPicPr>
        <p:blipFill rotWithShape="1">
          <a:blip r:embed="rId4">
            <a:alphaModFix/>
          </a:blip>
          <a:srcRect/>
          <a:stretch/>
        </p:blipFill>
        <p:spPr>
          <a:xfrm rot="16200000">
            <a:off x="-296146" y="5355794"/>
            <a:ext cx="1300125" cy="473351"/>
          </a:xfrm>
          <a:prstGeom prst="rect">
            <a:avLst/>
          </a:prstGeom>
          <a:noFill/>
          <a:ln>
            <a:noFill/>
          </a:ln>
        </p:spPr>
      </p:pic>
      <p:sp>
        <p:nvSpPr>
          <p:cNvPr id="14" name="Fluxograma: Conector 13">
            <a:extLst>
              <a:ext uri="{FF2B5EF4-FFF2-40B4-BE49-F238E27FC236}">
                <a16:creationId xmlns:a16="http://schemas.microsoft.com/office/drawing/2014/main" id="{C71FD381-ADEA-B4C5-2E55-DA3BA76F591B}"/>
              </a:ext>
            </a:extLst>
          </p:cNvPr>
          <p:cNvSpPr/>
          <p:nvPr/>
        </p:nvSpPr>
        <p:spPr>
          <a:xfrm>
            <a:off x="7904833" y="-533104"/>
            <a:ext cx="4637267" cy="4306034"/>
          </a:xfrm>
          <a:prstGeom prst="flowChartConnector">
            <a:avLst/>
          </a:prstGeom>
          <a:blipFill dpi="0" rotWithShape="1">
            <a:blip r:embed="rId5">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m 3" descr="Logotipo, nome da empresa&#10;&#10;Descrição gerada automaticamente">
            <a:extLst>
              <a:ext uri="{FF2B5EF4-FFF2-40B4-BE49-F238E27FC236}">
                <a16:creationId xmlns:a16="http://schemas.microsoft.com/office/drawing/2014/main" id="{33C68CCE-8FD1-1A2B-A0A6-A48A7B4FA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1161" y="179074"/>
            <a:ext cx="4594839" cy="6498778"/>
          </a:xfrm>
          <a:prstGeom prst="rect">
            <a:avLst/>
          </a:prstGeom>
        </p:spPr>
      </p:pic>
      <p:sp>
        <p:nvSpPr>
          <p:cNvPr id="8" name="CaixaDeTexto 7">
            <a:extLst>
              <a:ext uri="{FF2B5EF4-FFF2-40B4-BE49-F238E27FC236}">
                <a16:creationId xmlns:a16="http://schemas.microsoft.com/office/drawing/2014/main" id="{67691169-2FE0-4163-AC6C-999150853870}"/>
              </a:ext>
            </a:extLst>
          </p:cNvPr>
          <p:cNvSpPr txBox="1"/>
          <p:nvPr/>
        </p:nvSpPr>
        <p:spPr>
          <a:xfrm>
            <a:off x="6553137" y="2146823"/>
            <a:ext cx="5521375"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800" b="1" i="0" u="none" strike="noStrike" kern="1200" cap="none" spc="0" normalizeH="0" baseline="0" noProof="0" dirty="0">
                <a:ln>
                  <a:noFill/>
                </a:ln>
                <a:solidFill>
                  <a:srgbClr val="002060"/>
                </a:solidFill>
                <a:effectLst/>
                <a:uLnTx/>
                <a:uFillTx/>
                <a:latin typeface="Monttessart"/>
                <a:ea typeface="+mn-ea"/>
                <a:cs typeface="+mn-cs"/>
              </a:rPr>
              <a:t>NEXT</a:t>
            </a:r>
          </a:p>
        </p:txBody>
      </p:sp>
      <p:sp>
        <p:nvSpPr>
          <p:cNvPr id="17" name="CaixaDeTexto 16">
            <a:extLst>
              <a:ext uri="{FF2B5EF4-FFF2-40B4-BE49-F238E27FC236}">
                <a16:creationId xmlns:a16="http://schemas.microsoft.com/office/drawing/2014/main" id="{C0DC326D-30A0-45E1-2E75-EBA549F0B399}"/>
              </a:ext>
            </a:extLst>
          </p:cNvPr>
          <p:cNvSpPr txBox="1"/>
          <p:nvPr/>
        </p:nvSpPr>
        <p:spPr>
          <a:xfrm>
            <a:off x="7380849" y="3413815"/>
            <a:ext cx="44160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800" b="1" i="0" u="none" strike="noStrike" kern="1200" cap="none" spc="0" normalizeH="0" baseline="0" noProof="0" dirty="0">
                <a:ln>
                  <a:noFill/>
                </a:ln>
                <a:solidFill>
                  <a:srgbClr val="002060"/>
                </a:solidFill>
                <a:effectLst/>
                <a:uLnTx/>
                <a:uFillTx/>
                <a:latin typeface="Monttessart"/>
                <a:ea typeface="+mn-ea"/>
                <a:cs typeface="+mn-cs"/>
              </a:rPr>
              <a:t>FORUM</a:t>
            </a:r>
          </a:p>
        </p:txBody>
      </p:sp>
    </p:spTree>
    <p:extLst>
      <p:ext uri="{BB962C8B-B14F-4D97-AF65-F5344CB8AC3E}">
        <p14:creationId xmlns:p14="http://schemas.microsoft.com/office/powerpoint/2010/main" val="2130247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4DF22358-19B7-A8BF-4705-B1A5ABE089ED}"/>
              </a:ext>
            </a:extLst>
          </p:cNvPr>
          <p:cNvSpPr/>
          <p:nvPr/>
        </p:nvSpPr>
        <p:spPr>
          <a:xfrm>
            <a:off x="-4486" y="0"/>
            <a:ext cx="12193200" cy="6858000"/>
          </a:xfrm>
          <a:prstGeom prst="rect">
            <a:avLst/>
          </a:prstGeom>
          <a:blipFill dpi="0" rotWithShape="1">
            <a:blip r:embed="rId2">
              <a:alphaModFix amt="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182C067A-2635-45CC-98E2-E46D8A1DE475}"/>
              </a:ext>
            </a:extLst>
          </p:cNvPr>
          <p:cNvSpPr txBox="1"/>
          <p:nvPr/>
        </p:nvSpPr>
        <p:spPr>
          <a:xfrm>
            <a:off x="1985982" y="843598"/>
            <a:ext cx="787537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1" i="0" u="none" strike="noStrike" kern="1200" cap="none" spc="0" normalizeH="0" baseline="0" noProof="0" dirty="0">
                <a:ln>
                  <a:noFill/>
                </a:ln>
                <a:solidFill>
                  <a:srgbClr val="F9E423"/>
                </a:solidFill>
                <a:effectLst/>
                <a:uLnTx/>
                <a:uFillTx/>
                <a:latin typeface="Monttessart"/>
                <a:ea typeface="Montserrat ExtraBold"/>
                <a:cs typeface="Montserrat ExtraBold"/>
                <a:sym typeface="Montserrat ExtraBold"/>
              </a:rPr>
              <a:t>THANK YOU!</a:t>
            </a:r>
          </a:p>
        </p:txBody>
      </p:sp>
      <p:pic>
        <p:nvPicPr>
          <p:cNvPr id="4" name="Google Shape;288;p21">
            <a:extLst>
              <a:ext uri="{FF2B5EF4-FFF2-40B4-BE49-F238E27FC236}">
                <a16:creationId xmlns:a16="http://schemas.microsoft.com/office/drawing/2014/main" id="{8CD1AE7E-0BCD-45F5-BED9-CA06A5E2D666}"/>
              </a:ext>
            </a:extLst>
          </p:cNvPr>
          <p:cNvPicPr preferRelativeResize="0"/>
          <p:nvPr/>
        </p:nvPicPr>
        <p:blipFill rotWithShape="1">
          <a:blip r:embed="rId3">
            <a:alphaModFix/>
          </a:blip>
          <a:srcRect/>
          <a:stretch/>
        </p:blipFill>
        <p:spPr>
          <a:xfrm>
            <a:off x="2900453" y="3945560"/>
            <a:ext cx="6046436" cy="2201392"/>
          </a:xfrm>
          <a:prstGeom prst="rect">
            <a:avLst/>
          </a:prstGeom>
          <a:noFill/>
          <a:ln>
            <a:noFill/>
          </a:ln>
        </p:spPr>
      </p:pic>
      <p:cxnSp>
        <p:nvCxnSpPr>
          <p:cNvPr id="7" name="Conector reto 6">
            <a:extLst>
              <a:ext uri="{FF2B5EF4-FFF2-40B4-BE49-F238E27FC236}">
                <a16:creationId xmlns:a16="http://schemas.microsoft.com/office/drawing/2014/main" id="{DA7F6E2A-D6F2-2ED0-931E-57731AE2839E}"/>
              </a:ext>
            </a:extLst>
          </p:cNvPr>
          <p:cNvCxnSpPr>
            <a:cxnSpLocks/>
          </p:cNvCxnSpPr>
          <p:nvPr/>
        </p:nvCxnSpPr>
        <p:spPr>
          <a:xfrm>
            <a:off x="2293307" y="3192553"/>
            <a:ext cx="73472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905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38097F-69BA-22B5-B82E-5DEF44FD54AE}"/>
              </a:ext>
            </a:extLst>
          </p:cNvPr>
          <p:cNvPicPr>
            <a:picLocks noChangeAspect="1"/>
          </p:cNvPicPr>
          <p:nvPr/>
        </p:nvPicPr>
        <p:blipFill>
          <a:blip r:embed="rId2"/>
          <a:stretch>
            <a:fillRect/>
          </a:stretch>
        </p:blipFill>
        <p:spPr>
          <a:xfrm>
            <a:off x="501445" y="0"/>
            <a:ext cx="5476568" cy="6850996"/>
          </a:xfrm>
          <a:prstGeom prst="rect">
            <a:avLst/>
          </a:prstGeom>
        </p:spPr>
      </p:pic>
      <p:sp>
        <p:nvSpPr>
          <p:cNvPr id="6" name="TextBox 5">
            <a:extLst>
              <a:ext uri="{FF2B5EF4-FFF2-40B4-BE49-F238E27FC236}">
                <a16:creationId xmlns:a16="http://schemas.microsoft.com/office/drawing/2014/main" id="{99E48318-2CDD-6806-DF86-E428672281A6}"/>
              </a:ext>
            </a:extLst>
          </p:cNvPr>
          <p:cNvSpPr txBox="1"/>
          <p:nvPr/>
        </p:nvSpPr>
        <p:spPr>
          <a:xfrm>
            <a:off x="6813754" y="645145"/>
            <a:ext cx="4968568" cy="4708981"/>
          </a:xfrm>
          <a:prstGeom prst="rect">
            <a:avLst/>
          </a:prstGeom>
          <a:noFill/>
        </p:spPr>
        <p:txBody>
          <a:bodyPr wrap="square" rtlCol="0">
            <a:spAutoFit/>
          </a:bodyPr>
          <a:lstStyle/>
          <a:p>
            <a:pPr>
              <a:lnSpc>
                <a:spcPts val="4780"/>
              </a:lnSpc>
              <a:spcBef>
                <a:spcPts val="1200"/>
              </a:spcBef>
              <a:buClr>
                <a:srgbClr val="8803B0"/>
              </a:buClr>
            </a:pPr>
            <a:r>
              <a:rPr lang="en-US" sz="4400" b="1" dirty="0">
                <a:solidFill>
                  <a:schemeClr val="bg2">
                    <a:lumMod val="40000"/>
                    <a:lumOff val="60000"/>
                  </a:schemeClr>
                </a:solidFill>
                <a:cs typeface="Arial Narrow" panose="020B0604020202020204" pitchFamily="34" charset="0"/>
              </a:rPr>
              <a:t>Virtual recovery speaker meeting </a:t>
            </a:r>
            <a:br>
              <a:rPr lang="en-US" sz="4400" b="1" dirty="0">
                <a:solidFill>
                  <a:schemeClr val="bg2">
                    <a:lumMod val="40000"/>
                    <a:lumOff val="60000"/>
                  </a:schemeClr>
                </a:solidFill>
                <a:cs typeface="Arial Narrow" panose="020B0604020202020204" pitchFamily="34" charset="0"/>
              </a:rPr>
            </a:br>
            <a:r>
              <a:rPr lang="en-US" sz="4400" b="1" dirty="0">
                <a:solidFill>
                  <a:schemeClr val="bg2">
                    <a:lumMod val="40000"/>
                    <a:lumOff val="60000"/>
                  </a:schemeClr>
                </a:solidFill>
                <a:cs typeface="Arial Narrow" panose="020B0604020202020204" pitchFamily="34" charset="0"/>
              </a:rPr>
              <a:t>to celebrate </a:t>
            </a:r>
            <a:br>
              <a:rPr lang="en-US" sz="4400" b="1" dirty="0">
                <a:solidFill>
                  <a:schemeClr val="bg2">
                    <a:lumMod val="40000"/>
                    <a:lumOff val="60000"/>
                  </a:schemeClr>
                </a:solidFill>
                <a:cs typeface="Arial Narrow" panose="020B0604020202020204" pitchFamily="34" charset="0"/>
              </a:rPr>
            </a:br>
            <a:r>
              <a:rPr lang="en-US" sz="4400" b="1" dirty="0">
                <a:solidFill>
                  <a:schemeClr val="bg2">
                    <a:lumMod val="40000"/>
                    <a:lumOff val="60000"/>
                  </a:schemeClr>
                </a:solidFill>
                <a:cs typeface="Arial Narrow" panose="020B0604020202020204" pitchFamily="34" charset="0"/>
              </a:rPr>
              <a:t>World Unity Day</a:t>
            </a:r>
          </a:p>
          <a:p>
            <a:pPr>
              <a:lnSpc>
                <a:spcPts val="4780"/>
              </a:lnSpc>
              <a:spcBef>
                <a:spcPts val="1200"/>
              </a:spcBef>
              <a:buClr>
                <a:srgbClr val="8803B0"/>
              </a:buClr>
            </a:pPr>
            <a:r>
              <a:rPr lang="en-US" sz="4400" b="1" dirty="0">
                <a:solidFill>
                  <a:schemeClr val="bg2">
                    <a:lumMod val="40000"/>
                    <a:lumOff val="60000"/>
                  </a:schemeClr>
                </a:solidFill>
                <a:cs typeface="Arial Narrow" panose="020B0604020202020204" pitchFamily="34" charset="0"/>
              </a:rPr>
              <a:t>11:00 am-12:30 pm</a:t>
            </a:r>
            <a:br>
              <a:rPr lang="en-US" sz="4400" b="1" dirty="0">
                <a:solidFill>
                  <a:schemeClr val="bg2">
                    <a:lumMod val="40000"/>
                    <a:lumOff val="60000"/>
                  </a:schemeClr>
                </a:solidFill>
                <a:cs typeface="Arial Narrow" panose="020B0604020202020204" pitchFamily="34" charset="0"/>
              </a:rPr>
            </a:br>
            <a:r>
              <a:rPr lang="en-US" sz="4000" b="1" dirty="0">
                <a:solidFill>
                  <a:schemeClr val="bg2">
                    <a:lumMod val="40000"/>
                    <a:lumOff val="60000"/>
                  </a:schemeClr>
                </a:solidFill>
                <a:cs typeface="Arial Narrow" panose="020B0604020202020204" pitchFamily="34" charset="0"/>
              </a:rPr>
              <a:t>Pacific Daylight Time</a:t>
            </a:r>
          </a:p>
          <a:p>
            <a:pPr>
              <a:lnSpc>
                <a:spcPts val="4780"/>
              </a:lnSpc>
              <a:spcBef>
                <a:spcPts val="1200"/>
              </a:spcBef>
              <a:buClr>
                <a:srgbClr val="8803B0"/>
              </a:buClr>
            </a:pPr>
            <a:r>
              <a:rPr lang="en-US" sz="4200" b="1" dirty="0" err="1">
                <a:solidFill>
                  <a:srgbClr val="CFDD29"/>
                </a:solidFill>
                <a:cs typeface="Arial Narrow" panose="020B0604020202020204" pitchFamily="34" charset="0"/>
              </a:rPr>
              <a:t>www.na.org</a:t>
            </a:r>
            <a:r>
              <a:rPr lang="en-US" sz="4200" b="1" dirty="0">
                <a:solidFill>
                  <a:srgbClr val="CFDD29"/>
                </a:solidFill>
                <a:cs typeface="Arial Narrow" panose="020B0604020202020204" pitchFamily="34" charset="0"/>
              </a:rPr>
              <a:t>/webinar</a:t>
            </a:r>
          </a:p>
        </p:txBody>
      </p:sp>
    </p:spTree>
    <p:extLst>
      <p:ext uri="{BB962C8B-B14F-4D97-AF65-F5344CB8AC3E}">
        <p14:creationId xmlns:p14="http://schemas.microsoft.com/office/powerpoint/2010/main" val="98536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0657E2-526D-D465-D9CF-283A68970565}"/>
              </a:ext>
            </a:extLst>
          </p:cNvPr>
          <p:cNvPicPr>
            <a:picLocks noChangeAspect="1"/>
          </p:cNvPicPr>
          <p:nvPr/>
        </p:nvPicPr>
        <p:blipFill>
          <a:blip r:embed="rId2"/>
          <a:stretch>
            <a:fillRect/>
          </a:stretch>
        </p:blipFill>
        <p:spPr>
          <a:xfrm>
            <a:off x="0" y="0"/>
            <a:ext cx="9016181" cy="6860180"/>
          </a:xfrm>
          <a:prstGeom prst="rect">
            <a:avLst/>
          </a:prstGeom>
        </p:spPr>
      </p:pic>
      <p:sp>
        <p:nvSpPr>
          <p:cNvPr id="6" name="Rectangle 5">
            <a:extLst>
              <a:ext uri="{FF2B5EF4-FFF2-40B4-BE49-F238E27FC236}">
                <a16:creationId xmlns:a16="http://schemas.microsoft.com/office/drawing/2014/main" id="{19E5AD9A-4234-59BC-002C-E8208D70C72C}"/>
              </a:ext>
            </a:extLst>
          </p:cNvPr>
          <p:cNvSpPr/>
          <p:nvPr/>
        </p:nvSpPr>
        <p:spPr>
          <a:xfrm>
            <a:off x="9016181" y="0"/>
            <a:ext cx="3175819"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7A91AB-F25D-1B85-7359-34C226016FF1}"/>
              </a:ext>
            </a:extLst>
          </p:cNvPr>
          <p:cNvSpPr txBox="1"/>
          <p:nvPr/>
        </p:nvSpPr>
        <p:spPr>
          <a:xfrm>
            <a:off x="9016181" y="2015611"/>
            <a:ext cx="3254477" cy="2554545"/>
          </a:xfrm>
          <a:prstGeom prst="rect">
            <a:avLst/>
          </a:prstGeom>
          <a:noFill/>
        </p:spPr>
        <p:txBody>
          <a:bodyPr wrap="square" rtlCol="0">
            <a:spAutoFit/>
          </a:bodyPr>
          <a:lstStyle/>
          <a:p>
            <a:r>
              <a:rPr lang="en-US" sz="3200" dirty="0">
                <a:solidFill>
                  <a:schemeClr val="bg1"/>
                </a:solidFill>
                <a:latin typeface="Abadi MT Condensed Light" panose="020B0306030101010103" pitchFamily="34" charset="77"/>
              </a:rPr>
              <a:t>Download this slide </a:t>
            </a:r>
            <a:br>
              <a:rPr lang="en-US" sz="3200" dirty="0">
                <a:solidFill>
                  <a:schemeClr val="bg1"/>
                </a:solidFill>
                <a:latin typeface="Abadi MT Condensed Light" panose="020B0306030101010103" pitchFamily="34" charset="77"/>
              </a:rPr>
            </a:br>
            <a:r>
              <a:rPr lang="en-US" sz="3200" dirty="0">
                <a:solidFill>
                  <a:schemeClr val="bg1"/>
                </a:solidFill>
                <a:latin typeface="Abadi MT Condensed Light" panose="020B0306030101010103" pitchFamily="34" charset="77"/>
              </a:rPr>
              <a:t>for meetings and </a:t>
            </a:r>
            <a:br>
              <a:rPr lang="en-US" sz="3200" dirty="0">
                <a:solidFill>
                  <a:schemeClr val="bg1"/>
                </a:solidFill>
                <a:latin typeface="Abadi MT Condensed Light" panose="020B0306030101010103" pitchFamily="34" charset="77"/>
              </a:rPr>
            </a:br>
            <a:r>
              <a:rPr lang="en-US" sz="3200" dirty="0">
                <a:solidFill>
                  <a:schemeClr val="bg1"/>
                </a:solidFill>
                <a:latin typeface="Abadi MT Condensed Light" panose="020B0306030101010103" pitchFamily="34" charset="77"/>
              </a:rPr>
              <a:t>the </a:t>
            </a:r>
            <a:r>
              <a:rPr lang="en-US" sz="3200" i="1" dirty="0">
                <a:solidFill>
                  <a:schemeClr val="bg1"/>
                </a:solidFill>
                <a:latin typeface="Abadi MT Condensed Light" panose="020B0306030101010103" pitchFamily="34" charset="77"/>
              </a:rPr>
              <a:t>NAWS News </a:t>
            </a:r>
            <a:br>
              <a:rPr lang="en-US" sz="3200" i="1" dirty="0">
                <a:solidFill>
                  <a:schemeClr val="bg1"/>
                </a:solidFill>
                <a:latin typeface="Abadi MT Condensed Light" panose="020B0306030101010103" pitchFamily="34" charset="77"/>
              </a:rPr>
            </a:br>
            <a:r>
              <a:rPr lang="en-US" sz="3200" dirty="0">
                <a:solidFill>
                  <a:schemeClr val="bg1"/>
                </a:solidFill>
                <a:latin typeface="Abadi MT Condensed Light" panose="020B0306030101010103" pitchFamily="34" charset="77"/>
              </a:rPr>
              <a:t>PDF to read</a:t>
            </a:r>
          </a:p>
          <a:p>
            <a:r>
              <a:rPr lang="en-US" sz="3200" dirty="0" err="1">
                <a:solidFill>
                  <a:schemeClr val="bg1"/>
                </a:solidFill>
                <a:latin typeface="Abadi MT Condensed Light" panose="020B0306030101010103" pitchFamily="34" charset="77"/>
              </a:rPr>
              <a:t>www.na.org</a:t>
            </a:r>
            <a:r>
              <a:rPr lang="en-US" sz="3200" dirty="0">
                <a:solidFill>
                  <a:schemeClr val="bg1"/>
                </a:solidFill>
                <a:latin typeface="Abadi MT Condensed Light" panose="020B0306030101010103" pitchFamily="34" charset="77"/>
              </a:rPr>
              <a:t>/nawsnews</a:t>
            </a:r>
            <a:r>
              <a:rPr lang="en-US" sz="3200" dirty="0">
                <a:solidFill>
                  <a:schemeClr val="bg1"/>
                </a:solidFill>
                <a:effectLst/>
                <a:latin typeface="Abadi MT Condensed Light" panose="020B0306030101010103" pitchFamily="34" charset="77"/>
              </a:rPr>
              <a:t> </a:t>
            </a:r>
            <a:endParaRPr lang="en-US" sz="3200" dirty="0">
              <a:solidFill>
                <a:schemeClr val="bg1"/>
              </a:solidFill>
              <a:latin typeface="Abadi MT Condensed Light" panose="020B0306030101010103" pitchFamily="34" charset="77"/>
            </a:endParaRPr>
          </a:p>
        </p:txBody>
      </p:sp>
      <p:pic>
        <p:nvPicPr>
          <p:cNvPr id="9" name="Picture 8">
            <a:extLst>
              <a:ext uri="{FF2B5EF4-FFF2-40B4-BE49-F238E27FC236}">
                <a16:creationId xmlns:a16="http://schemas.microsoft.com/office/drawing/2014/main" id="{D6375993-CAA1-DCAE-9F0D-A3DFB9EB3F0B}"/>
              </a:ext>
            </a:extLst>
          </p:cNvPr>
          <p:cNvPicPr>
            <a:picLocks noChangeAspect="1"/>
          </p:cNvPicPr>
          <p:nvPr/>
        </p:nvPicPr>
        <p:blipFill>
          <a:blip r:embed="rId3"/>
          <a:stretch>
            <a:fillRect/>
          </a:stretch>
        </p:blipFill>
        <p:spPr>
          <a:xfrm>
            <a:off x="6350" y="0"/>
            <a:ext cx="12179300" cy="6858000"/>
          </a:xfrm>
          <a:prstGeom prst="rect">
            <a:avLst/>
          </a:prstGeom>
        </p:spPr>
      </p:pic>
    </p:spTree>
    <p:extLst>
      <p:ext uri="{BB962C8B-B14F-4D97-AF65-F5344CB8AC3E}">
        <p14:creationId xmlns:p14="http://schemas.microsoft.com/office/powerpoint/2010/main" val="4264571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E465B8-04A7-DB3E-3E74-240673006A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0639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4E47-7249-988A-F3CF-58A97CF4BFAC}"/>
              </a:ext>
            </a:extLst>
          </p:cNvPr>
          <p:cNvSpPr>
            <a:spLocks noGrp="1"/>
          </p:cNvSpPr>
          <p:nvPr>
            <p:ph type="ctrTitle"/>
          </p:nvPr>
        </p:nvSpPr>
        <p:spPr>
          <a:xfrm>
            <a:off x="6292644" y="796412"/>
            <a:ext cx="4916129" cy="2703718"/>
          </a:xfrm>
        </p:spPr>
        <p:txBody>
          <a:bodyPr anchor="t" anchorCtr="0">
            <a:noAutofit/>
          </a:bodyPr>
          <a:lstStyle/>
          <a:p>
            <a:r>
              <a:rPr lang="en-US" dirty="0">
                <a:solidFill>
                  <a:srgbClr val="CFDD29"/>
                </a:solidFill>
              </a:rPr>
              <a:t>…to those who have already set up their recurring contributions.</a:t>
            </a:r>
          </a:p>
        </p:txBody>
      </p:sp>
      <p:sp>
        <p:nvSpPr>
          <p:cNvPr id="3" name="Subtitle 2">
            <a:extLst>
              <a:ext uri="{FF2B5EF4-FFF2-40B4-BE49-F238E27FC236}">
                <a16:creationId xmlns:a16="http://schemas.microsoft.com/office/drawing/2014/main" id="{A1E7C727-ABEA-E4BE-31FF-7DF94DEDB484}"/>
              </a:ext>
            </a:extLst>
          </p:cNvPr>
          <p:cNvSpPr>
            <a:spLocks noGrp="1"/>
          </p:cNvSpPr>
          <p:nvPr>
            <p:ph type="subTitle" idx="1"/>
          </p:nvPr>
        </p:nvSpPr>
        <p:spPr>
          <a:xfrm>
            <a:off x="1170038" y="5609714"/>
            <a:ext cx="9517626" cy="903747"/>
          </a:xfrm>
        </p:spPr>
        <p:txBody>
          <a:bodyPr>
            <a:noAutofit/>
          </a:bodyPr>
          <a:lstStyle/>
          <a:p>
            <a:r>
              <a:rPr lang="en-US" sz="7200" b="1" dirty="0">
                <a:solidFill>
                  <a:srgbClr val="FF8B37"/>
                </a:solidFill>
              </a:rPr>
              <a:t>www.na.org/contribute</a:t>
            </a:r>
          </a:p>
        </p:txBody>
      </p:sp>
      <p:pic>
        <p:nvPicPr>
          <p:cNvPr id="5" name="Picture 4">
            <a:extLst>
              <a:ext uri="{FF2B5EF4-FFF2-40B4-BE49-F238E27FC236}">
                <a16:creationId xmlns:a16="http://schemas.microsoft.com/office/drawing/2014/main" id="{252121ED-837B-5C47-E558-D7AA7178A635}"/>
              </a:ext>
            </a:extLst>
          </p:cNvPr>
          <p:cNvPicPr>
            <a:picLocks noChangeAspect="1"/>
          </p:cNvPicPr>
          <p:nvPr/>
        </p:nvPicPr>
        <p:blipFill>
          <a:blip r:embed="rId2"/>
          <a:stretch>
            <a:fillRect/>
          </a:stretch>
        </p:blipFill>
        <p:spPr>
          <a:xfrm rot="20929134">
            <a:off x="680617" y="530180"/>
            <a:ext cx="4259412" cy="4483056"/>
          </a:xfrm>
          <a:prstGeom prst="rect">
            <a:avLst/>
          </a:prstGeom>
        </p:spPr>
      </p:pic>
    </p:spTree>
    <p:extLst>
      <p:ext uri="{BB962C8B-B14F-4D97-AF65-F5344CB8AC3E}">
        <p14:creationId xmlns:p14="http://schemas.microsoft.com/office/powerpoint/2010/main" val="3992480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49E97-4D59-67DC-2E09-CDEE2C206B39}"/>
              </a:ext>
            </a:extLst>
          </p:cNvPr>
          <p:cNvPicPr>
            <a:picLocks noChangeAspect="1"/>
          </p:cNvPicPr>
          <p:nvPr/>
        </p:nvPicPr>
        <p:blipFill>
          <a:blip r:embed="rId2"/>
          <a:stretch>
            <a:fillRect/>
          </a:stretch>
        </p:blipFill>
        <p:spPr>
          <a:xfrm>
            <a:off x="0" y="0"/>
            <a:ext cx="12227442" cy="6858000"/>
          </a:xfrm>
          <a:prstGeom prst="rect">
            <a:avLst/>
          </a:prstGeom>
        </p:spPr>
      </p:pic>
    </p:spTree>
    <p:extLst>
      <p:ext uri="{BB962C8B-B14F-4D97-AF65-F5344CB8AC3E}">
        <p14:creationId xmlns:p14="http://schemas.microsoft.com/office/powerpoint/2010/main" val="222760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AE7DE5-A5FF-095D-9910-DC72D48266FD}"/>
              </a:ext>
            </a:extLst>
          </p:cNvPr>
          <p:cNvPicPr>
            <a:picLocks noChangeAspect="1"/>
          </p:cNvPicPr>
          <p:nvPr/>
        </p:nvPicPr>
        <p:blipFill>
          <a:blip r:embed="rId2"/>
          <a:stretch>
            <a:fillRect/>
          </a:stretch>
        </p:blipFill>
        <p:spPr>
          <a:xfrm>
            <a:off x="0" y="0"/>
            <a:ext cx="12227442" cy="6858000"/>
          </a:xfrm>
          <a:prstGeom prst="rect">
            <a:avLst/>
          </a:prstGeom>
        </p:spPr>
      </p:pic>
    </p:spTree>
    <p:extLst>
      <p:ext uri="{BB962C8B-B14F-4D97-AF65-F5344CB8AC3E}">
        <p14:creationId xmlns:p14="http://schemas.microsoft.com/office/powerpoint/2010/main" val="3641249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D259B4-860C-88B0-A203-562E21620D03}"/>
              </a:ext>
            </a:extLst>
          </p:cNvPr>
          <p:cNvSpPr txBox="1"/>
          <p:nvPr/>
        </p:nvSpPr>
        <p:spPr>
          <a:xfrm>
            <a:off x="534364" y="140109"/>
            <a:ext cx="11123271" cy="5283498"/>
          </a:xfrm>
          <a:prstGeom prst="rect">
            <a:avLst/>
          </a:prstGeom>
          <a:noFill/>
        </p:spPr>
        <p:txBody>
          <a:bodyPr wrap="square" rtlCol="0">
            <a:spAutoFit/>
          </a:bodyPr>
          <a:lstStyle/>
          <a:p>
            <a:pPr algn="ctr"/>
            <a:r>
              <a:rPr lang="en-US" sz="6400" b="1" dirty="0">
                <a:solidFill>
                  <a:schemeClr val="bg1"/>
                </a:solidFill>
                <a:latin typeface="+mn-lt"/>
                <a:cs typeface="Times New Roman" panose="02020603050405020304" pitchFamily="18" charset="0"/>
              </a:rPr>
              <a:t>Select a language</a:t>
            </a:r>
          </a:p>
          <a:p>
            <a:pPr>
              <a:spcBef>
                <a:spcPts val="1000"/>
              </a:spcBef>
            </a:pPr>
            <a:r>
              <a:rPr lang="en-US" sz="4800" b="1" dirty="0">
                <a:solidFill>
                  <a:schemeClr val="bg1"/>
                </a:solidFill>
                <a:latin typeface="+mn-lt"/>
                <a:cs typeface="Times New Roman" panose="02020603050405020304" pitchFamily="18" charset="0"/>
              </a:rPr>
              <a:t>Select </a:t>
            </a:r>
            <a:r>
              <a:rPr lang="en-US" sz="4800" b="1" u="sng" dirty="0">
                <a:solidFill>
                  <a:srgbClr val="CFDD29"/>
                </a:solidFill>
                <a:latin typeface="+mn-lt"/>
                <a:cs typeface="Times New Roman" panose="02020603050405020304" pitchFamily="18" charset="0"/>
              </a:rPr>
              <a:t>English</a:t>
            </a:r>
            <a:r>
              <a:rPr lang="en-US" sz="4800" b="1" dirty="0">
                <a:solidFill>
                  <a:schemeClr val="bg1"/>
                </a:solidFill>
                <a:latin typeface="+mn-lt"/>
                <a:cs typeface="Times New Roman" panose="02020603050405020304" pitchFamily="18" charset="0"/>
              </a:rPr>
              <a:t> or one of the translation channels:</a:t>
            </a:r>
          </a:p>
          <a:p>
            <a:pPr>
              <a:spcBef>
                <a:spcPts val="800"/>
              </a:spcBef>
            </a:pPr>
            <a:r>
              <a:rPr lang="en-US" sz="4800" b="1" dirty="0">
                <a:ln w="0">
                  <a:noFill/>
                </a:ln>
                <a:solidFill>
                  <a:srgbClr val="CFDD29"/>
                </a:solidFill>
                <a:latin typeface="+mn-lt"/>
                <a:cs typeface="Times New Roman" panose="02020603050405020304" pitchFamily="18" charset="0"/>
              </a:rPr>
              <a:t>   Farsi    French    Polish  Portuguese  </a:t>
            </a:r>
            <a:br>
              <a:rPr lang="en-US" sz="4800" b="1" dirty="0">
                <a:ln w="0">
                  <a:noFill/>
                </a:ln>
                <a:solidFill>
                  <a:srgbClr val="CFDD29"/>
                </a:solidFill>
                <a:latin typeface="+mn-lt"/>
                <a:cs typeface="Times New Roman" panose="02020603050405020304" pitchFamily="18" charset="0"/>
              </a:rPr>
            </a:br>
            <a:r>
              <a:rPr lang="en-US" sz="4800" b="1" dirty="0">
                <a:ln w="0">
                  <a:noFill/>
                </a:ln>
                <a:solidFill>
                  <a:srgbClr val="CFDD29"/>
                </a:solidFill>
                <a:latin typeface="+mn-lt"/>
                <a:cs typeface="Times New Roman" panose="02020603050405020304" pitchFamily="18" charset="0"/>
              </a:rPr>
              <a:t>   Russian    Spanish</a:t>
            </a:r>
          </a:p>
          <a:p>
            <a:pPr lvl="2">
              <a:spcBef>
                <a:spcPts val="1600"/>
              </a:spcBef>
            </a:pPr>
            <a:endParaRPr lang="en-US" sz="4800" b="1" dirty="0">
              <a:ln w="0">
                <a:noFill/>
              </a:ln>
              <a:solidFill>
                <a:srgbClr val="8803B0"/>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011B4291-E2EA-911D-E6A0-3AA784A9CAB7}"/>
              </a:ext>
            </a:extLst>
          </p:cNvPr>
          <p:cNvPicPr>
            <a:picLocks noChangeAspect="1"/>
          </p:cNvPicPr>
          <p:nvPr/>
        </p:nvPicPr>
        <p:blipFill>
          <a:blip r:embed="rId2"/>
          <a:stretch>
            <a:fillRect/>
          </a:stretch>
        </p:blipFill>
        <p:spPr>
          <a:xfrm>
            <a:off x="2260539" y="5228276"/>
            <a:ext cx="2389707" cy="1515424"/>
          </a:xfrm>
          <a:prstGeom prst="rect">
            <a:avLst/>
          </a:prstGeom>
          <a:ln w="12700">
            <a:noFill/>
          </a:ln>
        </p:spPr>
      </p:pic>
      <p:sp>
        <p:nvSpPr>
          <p:cNvPr id="6" name="TextBox 5">
            <a:extLst>
              <a:ext uri="{FF2B5EF4-FFF2-40B4-BE49-F238E27FC236}">
                <a16:creationId xmlns:a16="http://schemas.microsoft.com/office/drawing/2014/main" id="{62474813-EC97-AF47-B649-E3069F86C117}"/>
              </a:ext>
            </a:extLst>
          </p:cNvPr>
          <p:cNvSpPr txBox="1"/>
          <p:nvPr/>
        </p:nvSpPr>
        <p:spPr>
          <a:xfrm>
            <a:off x="330151" y="5385823"/>
            <a:ext cx="1918684" cy="1200329"/>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1. Find at bottom of screen</a:t>
            </a:r>
          </a:p>
        </p:txBody>
      </p:sp>
      <p:sp>
        <p:nvSpPr>
          <p:cNvPr id="7" name="TextBox 6">
            <a:extLst>
              <a:ext uri="{FF2B5EF4-FFF2-40B4-BE49-F238E27FC236}">
                <a16:creationId xmlns:a16="http://schemas.microsoft.com/office/drawing/2014/main" id="{656490CA-68A5-DD0B-219C-EF80574070D4}"/>
              </a:ext>
            </a:extLst>
          </p:cNvPr>
          <p:cNvSpPr txBox="1"/>
          <p:nvPr/>
        </p:nvSpPr>
        <p:spPr>
          <a:xfrm>
            <a:off x="6171092" y="5518173"/>
            <a:ext cx="2197910" cy="830997"/>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2. Choose a language</a:t>
            </a:r>
          </a:p>
        </p:txBody>
      </p:sp>
      <p:sp>
        <p:nvSpPr>
          <p:cNvPr id="8" name="U-Turn Arrow 7">
            <a:extLst>
              <a:ext uri="{FF2B5EF4-FFF2-40B4-BE49-F238E27FC236}">
                <a16:creationId xmlns:a16="http://schemas.microsoft.com/office/drawing/2014/main" id="{F08F6BF9-AA64-E692-9FE8-4585A4D0C58E}"/>
              </a:ext>
            </a:extLst>
          </p:cNvPr>
          <p:cNvSpPr/>
          <p:nvPr/>
        </p:nvSpPr>
        <p:spPr>
          <a:xfrm>
            <a:off x="1289493" y="4651613"/>
            <a:ext cx="1713053" cy="705024"/>
          </a:xfrm>
          <a:prstGeom prst="uturnArrow">
            <a:avLst/>
          </a:prstGeom>
          <a:solidFill>
            <a:srgbClr val="FF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alpha val="0"/>
                </a:srgbClr>
              </a:solidFill>
            </a:endParaRPr>
          </a:p>
        </p:txBody>
      </p:sp>
      <p:sp>
        <p:nvSpPr>
          <p:cNvPr id="9" name="Bent Arrow 8">
            <a:extLst>
              <a:ext uri="{FF2B5EF4-FFF2-40B4-BE49-F238E27FC236}">
                <a16:creationId xmlns:a16="http://schemas.microsoft.com/office/drawing/2014/main" id="{E9C18495-EC86-7D3B-79A2-1335A76603FE}"/>
              </a:ext>
            </a:extLst>
          </p:cNvPr>
          <p:cNvSpPr/>
          <p:nvPr/>
        </p:nvSpPr>
        <p:spPr>
          <a:xfrm>
            <a:off x="7541756" y="4755786"/>
            <a:ext cx="1017445" cy="774474"/>
          </a:xfrm>
          <a:prstGeom prst="bentArrow">
            <a:avLst/>
          </a:prstGeom>
          <a:solidFill>
            <a:srgbClr val="FF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0" name="Picture 9">
            <a:extLst>
              <a:ext uri="{FF2B5EF4-FFF2-40B4-BE49-F238E27FC236}">
                <a16:creationId xmlns:a16="http://schemas.microsoft.com/office/drawing/2014/main" id="{66B516E8-9F98-E321-1D3B-03625D391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763" y="3628103"/>
            <a:ext cx="2145731" cy="3285981"/>
          </a:xfrm>
          <a:prstGeom prst="rect">
            <a:avLst/>
          </a:prstGeom>
        </p:spPr>
      </p:pic>
      <p:sp>
        <p:nvSpPr>
          <p:cNvPr id="11" name="Rectangle 10">
            <a:extLst>
              <a:ext uri="{FF2B5EF4-FFF2-40B4-BE49-F238E27FC236}">
                <a16:creationId xmlns:a16="http://schemas.microsoft.com/office/drawing/2014/main" id="{1FEBFB74-73FA-ABAC-3472-66A710C37083}"/>
              </a:ext>
            </a:extLst>
          </p:cNvPr>
          <p:cNvSpPr/>
          <p:nvPr/>
        </p:nvSpPr>
        <p:spPr>
          <a:xfrm>
            <a:off x="9009972" y="4119716"/>
            <a:ext cx="1377491" cy="2165956"/>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dirty="0">
                <a:solidFill>
                  <a:schemeClr val="bg2">
                    <a:lumMod val="20000"/>
                    <a:lumOff val="80000"/>
                  </a:schemeClr>
                </a:solidFill>
                <a:latin typeface="Helvetica" pitchFamily="2" charset="0"/>
              </a:rPr>
              <a:t>English</a:t>
            </a:r>
          </a:p>
          <a:p>
            <a:pPr>
              <a:spcAft>
                <a:spcPts val="600"/>
              </a:spcAft>
            </a:pPr>
            <a:r>
              <a:rPr lang="en-US" sz="1600" b="1" dirty="0">
                <a:solidFill>
                  <a:schemeClr val="bg2">
                    <a:lumMod val="20000"/>
                    <a:lumOff val="80000"/>
                  </a:schemeClr>
                </a:solidFill>
                <a:latin typeface="Helvetica" pitchFamily="2" charset="0"/>
              </a:rPr>
              <a:t>Farsi</a:t>
            </a:r>
          </a:p>
          <a:p>
            <a:pPr>
              <a:spcAft>
                <a:spcPts val="600"/>
              </a:spcAft>
            </a:pPr>
            <a:r>
              <a:rPr lang="en-US" sz="1600" b="1" dirty="0">
                <a:solidFill>
                  <a:schemeClr val="bg2">
                    <a:lumMod val="20000"/>
                    <a:lumOff val="80000"/>
                  </a:schemeClr>
                </a:solidFill>
                <a:latin typeface="Helvetica" pitchFamily="2" charset="0"/>
              </a:rPr>
              <a:t>French</a:t>
            </a:r>
          </a:p>
          <a:p>
            <a:pPr>
              <a:spcAft>
                <a:spcPts val="600"/>
              </a:spcAft>
            </a:pPr>
            <a:r>
              <a:rPr lang="en-US" sz="1600" b="1" dirty="0">
                <a:solidFill>
                  <a:schemeClr val="bg2">
                    <a:lumMod val="20000"/>
                    <a:lumOff val="80000"/>
                  </a:schemeClr>
                </a:solidFill>
                <a:latin typeface="Helvetica" pitchFamily="2" charset="0"/>
              </a:rPr>
              <a:t>Polish</a:t>
            </a:r>
          </a:p>
          <a:p>
            <a:pPr>
              <a:spcAft>
                <a:spcPts val="600"/>
              </a:spcAft>
            </a:pPr>
            <a:r>
              <a:rPr lang="en-US" sz="1600" b="1" dirty="0">
                <a:solidFill>
                  <a:schemeClr val="bg2">
                    <a:lumMod val="20000"/>
                    <a:lumOff val="80000"/>
                  </a:schemeClr>
                </a:solidFill>
                <a:latin typeface="Helvetica" pitchFamily="2" charset="0"/>
              </a:rPr>
              <a:t>Portuguese</a:t>
            </a:r>
          </a:p>
          <a:p>
            <a:pPr>
              <a:spcAft>
                <a:spcPts val="600"/>
              </a:spcAft>
            </a:pPr>
            <a:r>
              <a:rPr lang="en-US" sz="1600" b="1" dirty="0">
                <a:solidFill>
                  <a:schemeClr val="bg2">
                    <a:lumMod val="20000"/>
                    <a:lumOff val="80000"/>
                  </a:schemeClr>
                </a:solidFill>
                <a:latin typeface="Helvetica" pitchFamily="2" charset="0"/>
              </a:rPr>
              <a:t>Russian</a:t>
            </a:r>
          </a:p>
          <a:p>
            <a:pPr>
              <a:spcAft>
                <a:spcPts val="600"/>
              </a:spcAft>
            </a:pPr>
            <a:r>
              <a:rPr lang="en-US" sz="1600" b="1" dirty="0">
                <a:solidFill>
                  <a:schemeClr val="bg2">
                    <a:lumMod val="20000"/>
                    <a:lumOff val="80000"/>
                  </a:schemeClr>
                </a:solidFill>
                <a:latin typeface="Helvetica" pitchFamily="2" charset="0"/>
              </a:rPr>
              <a:t>Spanish</a:t>
            </a:r>
          </a:p>
        </p:txBody>
      </p:sp>
    </p:spTree>
    <p:extLst>
      <p:ext uri="{BB962C8B-B14F-4D97-AF65-F5344CB8AC3E}">
        <p14:creationId xmlns:p14="http://schemas.microsoft.com/office/powerpoint/2010/main" val="1091530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2446</Words>
  <Application>Microsoft Office PowerPoint</Application>
  <PresentationFormat>Widescreen</PresentationFormat>
  <Paragraphs>222</Paragraphs>
  <Slides>32</Slides>
  <Notes>10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32</vt:i4>
      </vt:variant>
    </vt:vector>
  </HeadingPairs>
  <TitlesOfParts>
    <vt:vector size="50" baseType="lpstr">
      <vt:lpstr>Abadi MT Condensed Light</vt:lpstr>
      <vt:lpstr>Arial</vt:lpstr>
      <vt:lpstr>Arial Narrow</vt:lpstr>
      <vt:lpstr>Calibri</vt:lpstr>
      <vt:lpstr>Calibri Light</vt:lpstr>
      <vt:lpstr>Helvetica</vt:lpstr>
      <vt:lpstr>Lato</vt:lpstr>
      <vt:lpstr>Montserrat Black</vt:lpstr>
      <vt:lpstr>Montserrat ExtraBold</vt:lpstr>
      <vt:lpstr>Monttessart</vt:lpstr>
      <vt:lpstr>Nunito Light</vt:lpstr>
      <vt:lpstr>Roboto</vt:lpstr>
      <vt:lpstr>Roboto Black</vt:lpstr>
      <vt:lpstr>Times New Roman</vt:lpstr>
      <vt:lpstr>Wingdings</vt:lpstr>
      <vt:lpstr>Office Theme</vt:lpstr>
      <vt:lpstr>Tema do Office</vt:lpstr>
      <vt:lpstr>1_Tema do Office</vt:lpstr>
      <vt:lpstr>New Ideas for  Fellowship  Development </vt:lpstr>
      <vt:lpstr>PowerPoint Presentation</vt:lpstr>
      <vt:lpstr>PowerPoint Presentation</vt:lpstr>
      <vt:lpstr>PowerPoint Presentation</vt:lpstr>
      <vt:lpstr>PowerPoint Presentation</vt:lpstr>
      <vt:lpstr>…to those who have already set up their recurring contributions.</vt:lpstr>
      <vt:lpstr>PowerPoint Presentation</vt:lpstr>
      <vt:lpstr>PowerPoint Presentation</vt:lpstr>
      <vt:lpstr>PowerPoint Presentation</vt:lpstr>
      <vt:lpstr>PowerPoint Presentation</vt:lpstr>
      <vt:lpstr>PowerPoint Presentation</vt:lpstr>
      <vt:lpstr>PowerPoint Presentation</vt:lpstr>
      <vt:lpstr>104 Face to Face Meetings 67 On-line meetings</vt:lpstr>
      <vt:lpstr>PowerPoint Presentation</vt:lpstr>
      <vt:lpstr>104 Face to Face Meetings 67 On-line meetings</vt:lpstr>
      <vt:lpstr>PowerPoint Presentation</vt:lpstr>
      <vt:lpstr>104 Face to Face Meetings 67 On-line meetings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Ideas for  Fellowship  Development</dc:title>
  <dc:creator>Stacy</dc:creator>
  <cp:lastModifiedBy>Nick Elson</cp:lastModifiedBy>
  <cp:revision>7</cp:revision>
  <dcterms:created xsi:type="dcterms:W3CDTF">2022-07-05T18:12:48Z</dcterms:created>
  <dcterms:modified xsi:type="dcterms:W3CDTF">2022-08-26T19:56:52Z</dcterms:modified>
</cp:coreProperties>
</file>