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78" r:id="rId2"/>
  </p:sldMasterIdLst>
  <p:notesMasterIdLst>
    <p:notesMasterId r:id="rId24"/>
  </p:notesMasterIdLst>
  <p:sldIdLst>
    <p:sldId id="344" r:id="rId3"/>
    <p:sldId id="345" r:id="rId4"/>
    <p:sldId id="264" r:id="rId5"/>
    <p:sldId id="346" r:id="rId6"/>
    <p:sldId id="347" r:id="rId7"/>
    <p:sldId id="348" r:id="rId8"/>
    <p:sldId id="266" r:id="rId9"/>
    <p:sldId id="349" r:id="rId10"/>
    <p:sldId id="350" r:id="rId11"/>
    <p:sldId id="351" r:id="rId12"/>
    <p:sldId id="352" r:id="rId13"/>
    <p:sldId id="353" r:id="rId14"/>
    <p:sldId id="320" r:id="rId15"/>
    <p:sldId id="316" r:id="rId16"/>
    <p:sldId id="366" r:id="rId17"/>
    <p:sldId id="305" r:id="rId18"/>
    <p:sldId id="286" r:id="rId19"/>
    <p:sldId id="367" r:id="rId20"/>
    <p:sldId id="368" r:id="rId21"/>
    <p:sldId id="369" r:id="rId22"/>
    <p:sldId id="370"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00"/>
    <a:srgbClr val="A6CD02"/>
    <a:srgbClr val="FAD900"/>
    <a:srgbClr val="FF4026"/>
    <a:srgbClr val="35C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B7E3C5-5F95-4E58-AF57-4A9F969B62D1}">
  <a:tblStyle styleId="{61B7E3C5-5F95-4E58-AF57-4A9F969B62D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3"/>
    <p:restoredTop sz="80707"/>
  </p:normalViewPr>
  <p:slideViewPr>
    <p:cSldViewPr snapToGrid="0" snapToObjects="1">
      <p:cViewPr varScale="1">
        <p:scale>
          <a:sx n="80" d="100"/>
          <a:sy n="80" d="100"/>
        </p:scale>
        <p:origin x="9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122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you can see some basic information about the beginning of what is now the NorthStar Online NA Group. You can see from the picture that things were a bit disorganized in the beginning. Many cables and connectors everywhere.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75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CAN PERSEVERE LIKE WE DID --- 1) We developed a repeatable process and checklist for setting up the equipment. This was helpful in training new volunteers and relieving stress from the meeting Hosts. #1 Turn on Host Device and connect to the our chosen Remote Conferencing Application. #2 Connect the microphone and test. #3 Connect the speaker and test. #4 Connect the webcam and check the video stream. #5 Connect the projector and check the video feed. --- 2) As you can see from this picture, we became much more organized as we gained experience.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77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SOME FINAL THOUGHTS ---  </a:t>
            </a:r>
            <a:r>
              <a:rPr lang="en-US" dirty="0" err="1"/>
              <a:t>Accessibilty</a:t>
            </a:r>
            <a:r>
              <a:rPr lang="en-US" dirty="0"/>
              <a:t> is the key factor in Hybrid Meetings.  Match your equipment to your experience level and available finances.  Mentors are available to help you. There are also many resources to help you at www.na.org/virtual.  Thank you for allowing us to share with you today!!!!!!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8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8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Google Shape;242;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1 </a:t>
            </a:r>
          </a:p>
          <a:p>
            <a:pPr>
              <a:lnSpc>
                <a:spcPct val="107000"/>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Hello, my name is Vic I am an addict …</a:t>
            </a: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Thanks for this exciting opportunity to share our experience in the South Africa Region with hybrid meetings.</a:t>
            </a:r>
          </a:p>
          <a:p>
            <a:pPr marL="342900" lvl="0" indent="-342900">
              <a:lnSpc>
                <a:spcPct val="107000"/>
              </a:lnSpc>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had experience with Hybrid meetings right from the group level all the way to the South African Regional Convention.</a:t>
            </a:r>
          </a:p>
          <a:p>
            <a:pPr marL="342900" lvl="0" indent="-342900">
              <a:lnSpc>
                <a:spcPct val="107000"/>
              </a:lnSpc>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as I sit here, I’m talking to you from a little village in</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the Eastern Cape of South Africa with a population of 300 people. We have used Hybrid meetings to grow our meetings and connect with NA on a much larger scale than we could have ever hoped for.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877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8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Google Shape;242;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2</a:t>
            </a: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Following on from Kelly, Cailin and Shane, here are the ingredients that we have also found that make a hybrid meeting possible for a successful atmosphere of recovery. </a:t>
            </a:r>
          </a:p>
          <a:p>
            <a:pPr marL="342900" lvl="0" indent="-342900">
              <a:lnSpc>
                <a:spcPct val="107000"/>
              </a:lnSpc>
              <a:spcAft>
                <a:spcPts val="0"/>
              </a:spcAft>
              <a:buFont typeface="Symbol" panose="05050102010706020507" pitchFamily="18" charset="2"/>
              <a:buChar char=""/>
            </a:pPr>
            <a:r>
              <a:rPr lang="en-US" sz="1800" dirty="0">
                <a:effectLst/>
                <a:latin typeface="Calibri" panose="020F0502020204030204" pitchFamily="34" charset="0"/>
                <a:cs typeface="Times New Roman" panose="02020603050405020304" pitchFamily="18" charset="0"/>
              </a:rPr>
              <a:t>The Challenge is to connect a group of people in</a:t>
            </a:r>
            <a:r>
              <a:rPr lang="en-US" sz="1800" baseline="0" dirty="0">
                <a:effectLst/>
                <a:latin typeface="Calibri" panose="020F0502020204030204" pitchFamily="34" charset="0"/>
                <a:cs typeface="Times New Roman" panose="02020603050405020304" pitchFamily="18" charset="0"/>
              </a:rPr>
              <a:t> a room at a face to face meeting or event and have them connect effortlessly to a group of people who are connected over the internet. </a:t>
            </a:r>
            <a:endParaRPr dirty="0"/>
          </a:p>
        </p:txBody>
      </p:sp>
    </p:spTree>
    <p:extLst>
      <p:ext uri="{BB962C8B-B14F-4D97-AF65-F5344CB8AC3E}">
        <p14:creationId xmlns:p14="http://schemas.microsoft.com/office/powerpoint/2010/main" val="705133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3</a:t>
            </a: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Hybrids in our experience can help to create options for NA groups … The</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idea of Hybrid meetings is larger than just dealing with the </a:t>
            </a:r>
            <a:r>
              <a:rPr lang="en-ZA" sz="1800" baseline="0" dirty="0" smtClean="0">
                <a:effectLst/>
                <a:latin typeface="Calibri" panose="020F0502020204030204" pitchFamily="34" charset="0"/>
                <a:ea typeface="Calibri" panose="020F0502020204030204" pitchFamily="34" charset="0"/>
                <a:cs typeface="Times New Roman" panose="02020603050405020304" pitchFamily="18" charset="0"/>
              </a:rPr>
              <a:t>Covid crisis</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we can use them to get anyone who </a:t>
            </a:r>
            <a:r>
              <a:rPr lang="en-ZA" sz="1800" baseline="0" dirty="0" smtClean="0">
                <a:effectLst/>
                <a:latin typeface="Calibri" panose="020F0502020204030204" pitchFamily="34" charset="0"/>
                <a:ea typeface="Calibri" panose="020F0502020204030204" pitchFamily="34" charset="0"/>
                <a:cs typeface="Times New Roman" panose="02020603050405020304" pitchFamily="18" charset="0"/>
              </a:rPr>
              <a:t>can’t </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get to a meeting, to a meeting.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293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4</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slide is an example of some of the equipment that can be used to create hybrid meetings but I want to tell you that you can make hybrid meetings work even with simple devices like a telephone dialed into a meeting with a phone number, its all about taking what you have access to and making it work for you.</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137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Test your internet, using online speed tests from your browser, download is a pull and upload is a push, you need both for good communication.</a:t>
            </a:r>
          </a:p>
          <a:p>
            <a:pPr marL="342900" lvl="0" indent="-342900">
              <a:lnSpc>
                <a:spcPct val="107000"/>
              </a:lnSpc>
              <a:spcAft>
                <a:spcPts val="0"/>
              </a:spcAft>
              <a:buFont typeface="Symbol" panose="05050102010706020507" pitchFamily="18" charset="2"/>
              <a:buChar char=""/>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We like to use a laptop preferably to host a meeting because of the meetings controls being more visible and easier to use.</a:t>
            </a:r>
          </a:p>
          <a:p>
            <a:pPr marL="342900" lvl="0" indent="-342900">
              <a:lnSpc>
                <a:spcPct val="107000"/>
              </a:lnSpc>
              <a:spcAft>
                <a:spcPts val="0"/>
              </a:spcAft>
              <a:buFont typeface="Symbol" panose="05050102010706020507" pitchFamily="18" charset="2"/>
              <a:buChar char=""/>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Use audio and video equipment that works, even a cellphone connected to the meeting as an attendee can be used as a microphone and video camera, if done controlled by one person it meets the health and </a:t>
            </a:r>
            <a:r>
              <a:rPr lang="en-US" sz="1800" baseline="0" dirty="0" err="1">
                <a:effectLst/>
                <a:latin typeface="Calibri" panose="020F0502020204030204" pitchFamily="34" charset="0"/>
                <a:ea typeface="Calibri" panose="020F0502020204030204" pitchFamily="34" charset="0"/>
                <a:cs typeface="Times New Roman" panose="02020603050405020304" pitchFamily="18" charset="0"/>
              </a:rPr>
              <a:t>saftey</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regulations of social distancing.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005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6</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Check your space</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that you are using that your tables, your cables and plug setup is all in order.</a:t>
            </a:r>
          </a:p>
          <a:p>
            <a:pPr marL="342900" lvl="0" indent="-342900">
              <a:lnSpc>
                <a:spcPct val="107000"/>
              </a:lnSpc>
              <a:spcAft>
                <a:spcPts val="0"/>
              </a:spcAft>
              <a:buFont typeface="Symbol" panose="05050102010706020507" pitchFamily="18" charset="2"/>
              <a:buChar char=""/>
            </a:pPr>
            <a:endParaRPr lang="en-US" sz="1800" baseline="0" dirty="0">
              <a:effectLst/>
              <a:latin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800" baseline="0" dirty="0">
                <a:effectLst/>
                <a:latin typeface="Calibri" panose="020F0502020204030204" pitchFamily="34" charset="0"/>
                <a:cs typeface="Times New Roman" panose="02020603050405020304" pitchFamily="18" charset="0"/>
              </a:rPr>
              <a:t>We like to do a technical run through before each meeting actually starts so that everyone understands how the technology works, we build this into our meeting structure.</a:t>
            </a:r>
            <a:endParaRPr dirty="0"/>
          </a:p>
        </p:txBody>
      </p:sp>
    </p:spTree>
    <p:extLst>
      <p:ext uri="{BB962C8B-B14F-4D97-AF65-F5344CB8AC3E}">
        <p14:creationId xmlns:p14="http://schemas.microsoft.com/office/powerpoint/2010/main" val="2909037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7</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Have an appealing and complete meeting preamble inclusive of readings, format, announcements etc as far as possible </a:t>
            </a: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Need as much structure done that makes use of one document.</a:t>
            </a:r>
          </a:p>
          <a:p>
            <a:pPr marL="342900" lvl="0" indent="-342900">
              <a:lnSpc>
                <a:spcPct val="107000"/>
              </a:lnSpc>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like to have an easy to use structure that ensures</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chairing is smooth and easy to do and that we have an effective way of bringing in outside speakers into our meetings and a process for this too.</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39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PRIORITY #1: ESTABLISH CONNECTIVITY </a:t>
            </a:r>
            <a:r>
              <a:rPr lang="en-US"/>
              <a:t>POSSIBILITIES --- Common </a:t>
            </a:r>
            <a:r>
              <a:rPr lang="en-US" dirty="0"/>
              <a:t>connections to Remote Conferencing Applications are a landline telephone connection, a mobile telephone or internet signal, hard wired internet connection, or wireless internet signal (</a:t>
            </a:r>
            <a:r>
              <a:rPr lang="en-US" dirty="0" err="1"/>
              <a:t>wifi</a:t>
            </a:r>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18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8</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Use other virtual groups like what app or email for group communications – virtual poster drives, keep invites going and give everyone the information </a:t>
            </a: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We</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have service positions in our meetings that can full fill roles like </a:t>
            </a:r>
            <a:r>
              <a:rPr lang="en-ZA" sz="1800" dirty="0">
                <a:effectLst/>
                <a:latin typeface="Calibri" panose="020F0502020204030204" pitchFamily="34" charset="0"/>
                <a:ea typeface="Calibri" panose="020F0502020204030204" pitchFamily="34" charset="0"/>
                <a:cs typeface="Times New Roman" panose="02020603050405020304" pitchFamily="18" charset="0"/>
              </a:rPr>
              <a:t>Mic mute / unmute,</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speaker seeker and any position that helps with the meeting structure.</a:t>
            </a:r>
            <a:endParaRPr dirty="0"/>
          </a:p>
        </p:txBody>
      </p:sp>
    </p:spTree>
    <p:extLst>
      <p:ext uri="{BB962C8B-B14F-4D97-AF65-F5344CB8AC3E}">
        <p14:creationId xmlns:p14="http://schemas.microsoft.com/office/powerpoint/2010/main" val="1695199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ZA" sz="1800" b="1" u="sng" dirty="0">
                <a:effectLst/>
                <a:latin typeface="Calibri" panose="020F0502020204030204" pitchFamily="34" charset="0"/>
                <a:ea typeface="Calibri" panose="020F0502020204030204" pitchFamily="34" charset="0"/>
                <a:cs typeface="Times New Roman" panose="02020603050405020304" pitchFamily="18" charset="0"/>
              </a:rPr>
              <a:t>Slide 9</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Trial error – This</a:t>
            </a:r>
            <a:r>
              <a:rPr lang="en-ZA" sz="1800" baseline="0" dirty="0">
                <a:effectLst/>
                <a:latin typeface="Calibri" panose="020F0502020204030204" pitchFamily="34" charset="0"/>
                <a:ea typeface="Calibri" panose="020F0502020204030204" pitchFamily="34" charset="0"/>
                <a:cs typeface="Times New Roman" panose="02020603050405020304" pitchFamily="18" charset="0"/>
              </a:rPr>
              <a:t> is how we learnt, we go out and do our best, come back, ask for help and go out and try again, it worked for us.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151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PRIORITY #2: CHOOSE A HOST DEVICE BASED ON YOUR ACCESSIBILITY ---  Audio and video equipment options will be dictated by the input and output capabilities of your Host Device. Common Host devices are mobile phones, tablets, and Laptop Computers.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38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Priority #3: ESTABLISH Quality AUDIO INPUT --- YOUR MICROPHONE IS THE HIGHEST PRIORITY PIECE OF EQUIPMENT FOR A HYBRID MEETING. IF OTHER MEETING ATTTENDESS CANNOT HEAR YOU CLEARLY, THE ENTIRE SHARING PROCESS BREAKS DOWN --- Many Host Devices have an integrated microphone. However, some are not powerful enough to facilitate a larger meeting size. Analog or Digital Input Signal will dictate the type of external microphone that you can use. The particular model of microphone will be dictated by compatibility with your Host Device. Also be mindful to choose a model with the correct pick-up pattern for the size of your meeting space.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845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CARDIOID AND DYNAMIC MICROPHONES GATHER SOUND FROM DIRECTLY IN FRONT OF THE MICROPHONE. These are commonly used for a single individual who is speaking.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12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OMNI-DIRECTIONAL AND CONDENSER MICROPHONES GATHER SOUND FROM ALL DIRECTIONS AT ONCE . These are commonly used for entire groups who are speaking in a single space.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30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PRIORITY #4: ESTABLISH CLEAR AUDIO OUTPUT --- 1) Many Host Devices have an integrated speaker. However, some are not powerful enough to facilitate a larger meeting size. The size of your meeting space, number of attendees, and compatibility with your Host Device will dictate the model of external speaker that you may choose.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24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PRIORITY #5: VIDEO INPUT --- Many Host Devices have an integrated camera. However, the shape and aspect ratio of the video stream can be unsatisfactory in some situations. If you choose to connect an external webcam, check compatibility with your Host Device. Be mindful that streaming video can greatly affect the audio quality in locations where the internet signal is not very strong.  It is a considerate practice to create a portion of your meeting space for attendees who do not wish to be streamed on camera.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65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PRIORITY #6: VIDEO OUTPUT ---  Common methods for Video Output include Laptop or Tablet Monitors, Television Screens, and Projectors. Always check compatibility with your Host Device, and be mindful to purchase necessary cables and connectors.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5CD8D-B1D9-4658-A4F0-38CA8D83E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141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841772"/>
            <a:ext cx="6593681" cy="1790700"/>
          </a:xfrm>
        </p:spPr>
        <p:txBody>
          <a:bodyPr anchor="b">
            <a:normAutofit/>
          </a:bodyPr>
          <a:lstStyle>
            <a:lvl1pPr algn="l">
              <a:defRPr sz="3600"/>
            </a:lvl1pPr>
          </a:lstStyle>
          <a:p>
            <a:r>
              <a:rPr lang="en-US"/>
              <a:t>Click to edit Master title style</a:t>
            </a:r>
          </a:p>
        </p:txBody>
      </p:sp>
      <p:sp>
        <p:nvSpPr>
          <p:cNvPr id="3" name="Subtitle 2"/>
          <p:cNvSpPr>
            <a:spLocks noGrp="1"/>
          </p:cNvSpPr>
          <p:nvPr>
            <p:ph type="subTitle" idx="1"/>
          </p:nvPr>
        </p:nvSpPr>
        <p:spPr>
          <a:xfrm>
            <a:off x="1407319" y="2701528"/>
            <a:ext cx="6593681" cy="124182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5308133" y="4057651"/>
            <a:ext cx="2057400" cy="273844"/>
          </a:xfrm>
        </p:spPr>
        <p:txBody>
          <a:bodyPr/>
          <a:lstStyle/>
          <a:p>
            <a:fld id="{808C238F-B856-42A4-BC32-194DCC130D5F}" type="datetime1">
              <a:rPr lang="en-US" smtClean="0"/>
              <a:t>6/29/2021</a:t>
            </a:fld>
            <a:endParaRPr lang="en-US" dirty="0"/>
          </a:p>
        </p:txBody>
      </p:sp>
      <p:sp>
        <p:nvSpPr>
          <p:cNvPr id="5" name="Footer Placeholder 4"/>
          <p:cNvSpPr>
            <a:spLocks noGrp="1"/>
          </p:cNvSpPr>
          <p:nvPr>
            <p:ph type="ftr" sz="quarter" idx="11"/>
          </p:nvPr>
        </p:nvSpPr>
        <p:spPr>
          <a:xfrm>
            <a:off x="1407318" y="4057651"/>
            <a:ext cx="3843665" cy="273844"/>
          </a:xfrm>
        </p:spPr>
        <p:txBody>
          <a:bodyPr/>
          <a:lstStyle/>
          <a:p>
            <a:endParaRPr lang="en-US" dirty="0"/>
          </a:p>
        </p:txBody>
      </p:sp>
      <p:sp>
        <p:nvSpPr>
          <p:cNvPr id="6" name="Slide Number Placeholder 5"/>
          <p:cNvSpPr>
            <a:spLocks noGrp="1"/>
          </p:cNvSpPr>
          <p:nvPr>
            <p:ph type="sldNum" sz="quarter" idx="12"/>
          </p:nvPr>
        </p:nvSpPr>
        <p:spPr>
          <a:xfrm>
            <a:off x="7422684" y="4057650"/>
            <a:ext cx="578317" cy="27384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9315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3228499"/>
            <a:ext cx="7434266" cy="614516"/>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856058" y="454819"/>
            <a:ext cx="7434266" cy="247483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3843015"/>
            <a:ext cx="7433144" cy="511854"/>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4872680-3826-48D8-A0B9-F293E3A564DD}"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5100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nchor="ctr">
            <a:normAutofit/>
          </a:bodyPr>
          <a:lstStyle>
            <a:lvl1pPr>
              <a:defRPr sz="2700"/>
            </a:lvl1pPr>
          </a:lstStyle>
          <a:p>
            <a:r>
              <a:rPr lang="en-US"/>
              <a:t>Click to edit Master title style</a:t>
            </a:r>
          </a:p>
        </p:txBody>
      </p:sp>
      <p:sp>
        <p:nvSpPr>
          <p:cNvPr id="4" name="Text Placeholder 3"/>
          <p:cNvSpPr>
            <a:spLocks noGrp="1"/>
          </p:cNvSpPr>
          <p:nvPr>
            <p:ph type="body" sz="half" idx="2"/>
          </p:nvPr>
        </p:nvSpPr>
        <p:spPr>
          <a:xfrm>
            <a:off x="856058" y="3314700"/>
            <a:ext cx="7428344"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C0F02A-B435-4587-AE10-6A02865845FD}"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74920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061322"/>
          </a:xfrm>
        </p:spPr>
        <p:txBody>
          <a:bodyPr anchor="ctr">
            <a:normAutofit/>
          </a:bodyPr>
          <a:lstStyle>
            <a:lvl1pPr>
              <a:defRPr sz="2700"/>
            </a:lvl1pPr>
          </a:lstStyle>
          <a:p>
            <a:r>
              <a:rPr lang="en-US"/>
              <a:t>Click to edit Master title style</a:t>
            </a:r>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56058" y="3232439"/>
            <a:ext cx="7429502" cy="1117122"/>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F27A1-9C29-4918-BA16-87149545F673}"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677634" y="54929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7903028" y="207372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43305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1600531"/>
            <a:ext cx="7429501" cy="1883876"/>
          </a:xfrm>
        </p:spPr>
        <p:txBody>
          <a:bodyPr anchor="b">
            <a:normAutofit/>
          </a:bodyPr>
          <a:lstStyle>
            <a:lvl1pPr>
              <a:defRPr sz="2700"/>
            </a:lvl1pPr>
          </a:lstStyle>
          <a:p>
            <a:r>
              <a:rPr lang="en-US"/>
              <a:t>Click to edit Master title style</a:t>
            </a:r>
          </a:p>
        </p:txBody>
      </p:sp>
      <p:sp>
        <p:nvSpPr>
          <p:cNvPr id="4" name="Text Placeholder 3"/>
          <p:cNvSpPr>
            <a:spLocks noGrp="1"/>
          </p:cNvSpPr>
          <p:nvPr>
            <p:ph type="body" sz="half" idx="2"/>
          </p:nvPr>
        </p:nvSpPr>
        <p:spPr>
          <a:xfrm>
            <a:off x="856023" y="3493241"/>
            <a:ext cx="7428379" cy="855483"/>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EEE601-4D27-49FF-B099-2799466F7EDA}"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31464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457200"/>
            <a:ext cx="7429499" cy="1428750"/>
          </a:xfrm>
        </p:spPr>
        <p:txBody>
          <a:bodyPr/>
          <a:lstStyle/>
          <a:p>
            <a:r>
              <a:rPr lang="en-US"/>
              <a:t>Click to edit Master title style</a:t>
            </a:r>
          </a:p>
        </p:txBody>
      </p:sp>
      <p:sp>
        <p:nvSpPr>
          <p:cNvPr id="7" name="Text Placeholder 2"/>
          <p:cNvSpPr>
            <a:spLocks noGrp="1"/>
          </p:cNvSpPr>
          <p:nvPr>
            <p:ph type="body" idx="1"/>
          </p:nvPr>
        </p:nvSpPr>
        <p:spPr>
          <a:xfrm>
            <a:off x="856058" y="2005847"/>
            <a:ext cx="2397674"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845939" y="2520197"/>
            <a:ext cx="2406551"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86075" y="2008226"/>
            <a:ext cx="2388289"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78160" y="2522576"/>
            <a:ext cx="2396873"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89332" y="2005847"/>
            <a:ext cx="2396226"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889332" y="2520197"/>
            <a:ext cx="2396226"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4E52469-603F-4B0F-8F23-6B2B143D5424}" type="datetime1">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2647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457200"/>
            <a:ext cx="7429499" cy="1428750"/>
          </a:xfrm>
        </p:spPr>
        <p:txBody>
          <a:bodyPr/>
          <a:lstStyle/>
          <a:p>
            <a:r>
              <a:rPr lang="en-US"/>
              <a:t>Click to edit Master title style</a:t>
            </a:r>
          </a:p>
        </p:txBody>
      </p:sp>
      <p:sp>
        <p:nvSpPr>
          <p:cNvPr id="19" name="Text Placeholder 2"/>
          <p:cNvSpPr>
            <a:spLocks noGrp="1"/>
          </p:cNvSpPr>
          <p:nvPr>
            <p:ph type="body" idx="1"/>
          </p:nvPr>
        </p:nvSpPr>
        <p:spPr>
          <a:xfrm>
            <a:off x="856060" y="3303447"/>
            <a:ext cx="239643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856060" y="2000249"/>
            <a:ext cx="239643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3735644"/>
            <a:ext cx="2396430" cy="6133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66790" y="3303447"/>
            <a:ext cx="240030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66790" y="2000249"/>
            <a:ext cx="2399205"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3735643"/>
            <a:ext cx="2400300" cy="6077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89426" y="3303446"/>
            <a:ext cx="2393056"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89332" y="2000249"/>
            <a:ext cx="2396227"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3735641"/>
            <a:ext cx="2396226" cy="60775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CD7781E0-05FC-475E-A14D-85EF9B55E67B}" type="datetime1">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19893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8D02C8-8352-4A2E-A3CD-139A8583C932}"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8590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457200"/>
            <a:ext cx="1503758" cy="38862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6057" y="457200"/>
            <a:ext cx="5811443" cy="3886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80581-4B77-41E9-BE55-C3C9C3900A2A}"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9235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1" name="Google Shape;11;p2"/>
          <p:cNvSpPr/>
          <p:nvPr/>
        </p:nvSpPr>
        <p:spPr>
          <a:xfrm>
            <a:off x="1315275" y="9212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2" name="Google Shape;12;p2"/>
          <p:cNvSpPr/>
          <p:nvPr/>
        </p:nvSpPr>
        <p:spPr>
          <a:xfrm>
            <a:off x="1010475" y="616425"/>
            <a:ext cx="6411650" cy="3910600"/>
          </a:xfrm>
          <a:custGeom>
            <a:avLst/>
            <a:gdLst/>
            <a:ahLst/>
            <a:cxnLst/>
            <a:rect l="0" t="0" r="0" b="0"/>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3" name="Google Shape;13;p2"/>
          <p:cNvSpPr txBox="1">
            <a:spLocks noGrp="1"/>
          </p:cNvSpPr>
          <p:nvPr>
            <p:ph type="ctrTitle"/>
          </p:nvPr>
        </p:nvSpPr>
        <p:spPr>
          <a:xfrm>
            <a:off x="2572125" y="2068625"/>
            <a:ext cx="4271700" cy="1159800"/>
          </a:xfrm>
          <a:prstGeom prst="rect">
            <a:avLst/>
          </a:prstGeom>
        </p:spPr>
        <p:txBody>
          <a:bodyPr spcFirstLastPara="1" wrap="square" lIns="91425" tIns="91425" rIns="91425" bIns="91425" anchor="ctr" anchorCtr="0"/>
          <a:lstStyle>
            <a:lvl1pPr lvl="0">
              <a:spcBef>
                <a:spcPts val="0"/>
              </a:spcBef>
              <a:spcAft>
                <a:spcPts val="0"/>
              </a:spcAft>
              <a:buSzPts val="6400"/>
              <a:buNone/>
              <a:defRPr sz="6400">
                <a:latin typeface="Cooper Black" panose="0208090404030B020404" pitchFamily="18" charset="77"/>
              </a:defRPr>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dirty="0"/>
          </a:p>
        </p:txBody>
      </p:sp>
    </p:spTree>
    <p:extLst>
      <p:ext uri="{BB962C8B-B14F-4D97-AF65-F5344CB8AC3E}">
        <p14:creationId xmlns:p14="http://schemas.microsoft.com/office/powerpoint/2010/main" val="423248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Quote" preserve="1" userDrawn="1">
  <p:cSld name="Quote">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119105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C1CB5-A088-4DB4-8A5C-B084F9B2B528}"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18103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 2 columns" userDrawn="1">
  <p:cSld name="Title + 2 columns">
    <p:spTree>
      <p:nvGrpSpPr>
        <p:cNvPr id="1" name="Shape 34"/>
        <p:cNvGrpSpPr/>
        <p:nvPr/>
      </p:nvGrpSpPr>
      <p:grpSpPr>
        <a:xfrm>
          <a:off x="0" y="0"/>
          <a:ext cx="0" cy="0"/>
          <a:chOff x="0" y="0"/>
          <a:chExt cx="0" cy="0"/>
        </a:xfrm>
      </p:grpSpPr>
      <p:pic>
        <p:nvPicPr>
          <p:cNvPr id="35" name="Google Shape;35;p6"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6" name="Google Shape;36;p6"/>
          <p:cNvSpPr/>
          <p:nvPr/>
        </p:nvSpPr>
        <p:spPr>
          <a:xfrm>
            <a:off x="734600" y="7635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7" name="Google Shape;37;p6"/>
          <p:cNvSpPr/>
          <p:nvPr/>
        </p:nvSpPr>
        <p:spPr>
          <a:xfrm>
            <a:off x="506000" y="534900"/>
            <a:ext cx="7879000" cy="4185275"/>
          </a:xfrm>
          <a:custGeom>
            <a:avLst/>
            <a:gdLst/>
            <a:ahLst/>
            <a:cxnLst/>
            <a:rect l="0" t="0" r="0" b="0"/>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8" name="Google Shape;38;p6"/>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lstStyle>
            <a:lvl1pPr lvl="0">
              <a:spcBef>
                <a:spcPts val="0"/>
              </a:spcBef>
              <a:spcAft>
                <a:spcPts val="0"/>
              </a:spcAft>
              <a:buSzPts val="3000"/>
              <a:buNone/>
              <a:defRPr>
                <a:latin typeface="Cooper Black" panose="0208090404030B020404" pitchFamily="18" charset="77"/>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9" name="Google Shape;39;p6"/>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atin typeface="Candara" panose="020E0502030303020204" pitchFamily="34" charset="0"/>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Tree>
    <p:extLst>
      <p:ext uri="{BB962C8B-B14F-4D97-AF65-F5344CB8AC3E}">
        <p14:creationId xmlns:p14="http://schemas.microsoft.com/office/powerpoint/2010/main" val="3970470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pic>
        <p:nvPicPr>
          <p:cNvPr id="64" name="Google Shape;64;p10" descr="comic-03.png"/>
          <p:cNvPicPr preferRelativeResize="0"/>
          <p:nvPr/>
        </p:nvPicPr>
        <p:blipFill>
          <a:blip r:embed="rId2">
            <a:alphaModFix amt="10000"/>
          </a:blip>
          <a:stretch>
            <a:fillRect/>
          </a:stretch>
        </p:blipFill>
        <p:spPr>
          <a:xfrm>
            <a:off x="0" y="0"/>
            <a:ext cx="9144000" cy="5143500"/>
          </a:xfrm>
          <a:prstGeom prst="rect">
            <a:avLst/>
          </a:prstGeom>
          <a:noFill/>
          <a:ln>
            <a:noFill/>
          </a:ln>
        </p:spPr>
      </p:pic>
      <p:sp>
        <p:nvSpPr>
          <p:cNvPr id="65" name="Google Shape;65;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4364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064420"/>
            <a:ext cx="7429500" cy="2139553"/>
          </a:xfrm>
        </p:spPr>
        <p:txBody>
          <a:bodyPr anchor="b">
            <a:normAutofit/>
          </a:bodyPr>
          <a:lstStyle>
            <a:lvl1pPr>
              <a:defRPr sz="2700"/>
            </a:lvl1pPr>
          </a:lstStyle>
          <a:p>
            <a:r>
              <a:rPr lang="en-US"/>
              <a:t>Click to edit Master title style</a:t>
            </a:r>
          </a:p>
        </p:txBody>
      </p:sp>
      <p:sp>
        <p:nvSpPr>
          <p:cNvPr id="3" name="Text Placeholder 2"/>
          <p:cNvSpPr>
            <a:spLocks noGrp="1"/>
          </p:cNvSpPr>
          <p:nvPr>
            <p:ph type="body" idx="1"/>
          </p:nvPr>
        </p:nvSpPr>
        <p:spPr>
          <a:xfrm>
            <a:off x="856058" y="3318272"/>
            <a:ext cx="7429500" cy="1031082"/>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C1328-ADC8-435B-8F5C-D339CD9DD487}"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3931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6058" y="1687114"/>
            <a:ext cx="3658792" cy="2656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687114"/>
            <a:ext cx="3656408" cy="2656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256410-64C5-4311-8359-FDA6B61ABBAE}"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6090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464345"/>
            <a:ext cx="7429500" cy="1108471"/>
          </a:xfrm>
        </p:spPr>
        <p:txBody>
          <a:bodyPr/>
          <a:lstStyle/>
          <a:p>
            <a:r>
              <a:rPr lang="en-US"/>
              <a:t>Click to edit Master title style</a:t>
            </a:r>
          </a:p>
        </p:txBody>
      </p:sp>
      <p:sp>
        <p:nvSpPr>
          <p:cNvPr id="3" name="Text Placeholder 2"/>
          <p:cNvSpPr>
            <a:spLocks noGrp="1"/>
          </p:cNvSpPr>
          <p:nvPr>
            <p:ph type="body" idx="1"/>
          </p:nvPr>
        </p:nvSpPr>
        <p:spPr>
          <a:xfrm>
            <a:off x="1027515" y="1687115"/>
            <a:ext cx="3487337"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8" y="2305048"/>
            <a:ext cx="3658793" cy="2038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606" y="1687114"/>
            <a:ext cx="348495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05048"/>
            <a:ext cx="3656408" cy="2038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8B01E-6E1B-4AFC-A690-27C447C9486E}" type="datetime1">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9881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52F3D2-503A-4E49-99AD-125A054E178F}" type="datetime1">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184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66207-223C-48E4-AE22-548ABC801447}" type="datetime1">
              <a:rPr lang="en-US" smtClean="0"/>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8018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67150" y="444499"/>
            <a:ext cx="4418407" cy="38989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941151-B38C-4230-91F0-8A3BB69A056C}"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0589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4450881" cy="1229915"/>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535541" y="457201"/>
            <a:ext cx="2750018" cy="38861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6058" y="1687114"/>
            <a:ext cx="445088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3F6EA29-EE45-46F5-8084-6929433FA14E}"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0100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0"/>
            <a:ext cx="9040416" cy="51435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463888"/>
            <a:ext cx="7429499" cy="1108928"/>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856060" y="1687115"/>
            <a:ext cx="7429499" cy="26562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691" y="4412457"/>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E567B94D-50C4-4558-AAA1-857DDB1A21EF}" type="datetime1">
              <a:rPr lang="en-US" smtClean="0"/>
              <a:t>6/29/2021</a:t>
            </a:fld>
            <a:endParaRPr lang="en-US" dirty="0"/>
          </a:p>
        </p:txBody>
      </p:sp>
      <p:sp>
        <p:nvSpPr>
          <p:cNvPr id="5" name="Footer Placeholder 4"/>
          <p:cNvSpPr>
            <a:spLocks noGrp="1"/>
          </p:cNvSpPr>
          <p:nvPr>
            <p:ph type="ftr" sz="quarter" idx="3"/>
          </p:nvPr>
        </p:nvSpPr>
        <p:spPr>
          <a:xfrm>
            <a:off x="856059" y="4412457"/>
            <a:ext cx="4679482" cy="273844"/>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4412456"/>
            <a:ext cx="578317"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180805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1pPr>
            <a:lvl2pPr lvl="1">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2pPr>
            <a:lvl3pPr lvl="2">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3pPr>
            <a:lvl4pPr lvl="3">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4pPr>
            <a:lvl5pPr lvl="4">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5pPr>
            <a:lvl6pPr lvl="5">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6pPr>
            <a:lvl7pPr lvl="6">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7pPr>
            <a:lvl8pPr lvl="7">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8pPr>
            <a:lvl9pPr lvl="8">
              <a:spcBef>
                <a:spcPts val="0"/>
              </a:spcBef>
              <a:spcAft>
                <a:spcPts val="0"/>
              </a:spcAft>
              <a:buClr>
                <a:schemeClr val="dk1"/>
              </a:buClr>
              <a:buSzPts val="3000"/>
              <a:buFont typeface="Bangers"/>
              <a:buNone/>
              <a:defRPr sz="3000">
                <a:solidFill>
                  <a:schemeClr val="dk1"/>
                </a:solidFill>
                <a:latin typeface="Bangers"/>
                <a:ea typeface="Bangers"/>
                <a:cs typeface="Bangers"/>
                <a:sym typeface="Bangers"/>
              </a:defRPr>
            </a:lvl9pPr>
          </a:lstStyle>
          <a:p>
            <a:endParaRPr dirty="0"/>
          </a:p>
        </p:txBody>
      </p:sp>
      <p:sp>
        <p:nvSpPr>
          <p:cNvPr id="7" name="Google Shape;7;p1"/>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chemeClr val="dk1"/>
              </a:buClr>
              <a:buSzPts val="3000"/>
              <a:buFont typeface="Sniglet"/>
              <a:buChar char="×"/>
              <a:defRPr sz="3000">
                <a:solidFill>
                  <a:schemeClr val="dk1"/>
                </a:solidFill>
                <a:latin typeface="Sniglet"/>
                <a:ea typeface="Sniglet"/>
                <a:cs typeface="Sniglet"/>
                <a:sym typeface="Sniglet"/>
              </a:defRPr>
            </a:lvl1pPr>
            <a:lvl2pPr marL="914400" lvl="1"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2pPr>
            <a:lvl3pPr marL="1371600" lvl="2" indent="-381000">
              <a:spcBef>
                <a:spcPts val="0"/>
              </a:spcBef>
              <a:spcAft>
                <a:spcPts val="0"/>
              </a:spcAft>
              <a:buClr>
                <a:schemeClr val="dk1"/>
              </a:buClr>
              <a:buSzPts val="2400"/>
              <a:buFont typeface="Sniglet"/>
              <a:buChar char="×"/>
              <a:defRPr sz="2400">
                <a:solidFill>
                  <a:schemeClr val="dk1"/>
                </a:solidFill>
                <a:latin typeface="Sniglet"/>
                <a:ea typeface="Sniglet"/>
                <a:cs typeface="Sniglet"/>
                <a:sym typeface="Sniglet"/>
              </a:defRPr>
            </a:lvl3pPr>
            <a:lvl4pPr marL="1828800" lvl="3"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4pPr>
            <a:lvl5pPr marL="2286000" lvl="4"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5pPr>
            <a:lvl6pPr marL="2743200" lvl="5"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6pPr>
            <a:lvl7pPr marL="3200400" lvl="6"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7pPr>
            <a:lvl8pPr marL="3657600" lvl="7"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8pPr>
            <a:lvl9pPr marL="4114800" lvl="8" indent="-342900">
              <a:spcBef>
                <a:spcPts val="0"/>
              </a:spcBef>
              <a:spcAft>
                <a:spcPts val="0"/>
              </a:spcAft>
              <a:buClr>
                <a:schemeClr val="dk1"/>
              </a:buClr>
              <a:buSzPts val="1800"/>
              <a:buFont typeface="Sniglet"/>
              <a:buChar char="×"/>
              <a:defRPr sz="1800">
                <a:solidFill>
                  <a:schemeClr val="dk1"/>
                </a:solidFill>
                <a:latin typeface="Sniglet"/>
                <a:ea typeface="Sniglet"/>
                <a:cs typeface="Sniglet"/>
                <a:sym typeface="Sniglet"/>
              </a:defRPr>
            </a:lvl9pPr>
          </a:lstStyle>
          <a:p>
            <a:endParaRPr dirty="0"/>
          </a:p>
        </p:txBody>
      </p:sp>
    </p:spTree>
    <p:extLst>
      <p:ext uri="{BB962C8B-B14F-4D97-AF65-F5344CB8AC3E}">
        <p14:creationId xmlns:p14="http://schemas.microsoft.com/office/powerpoint/2010/main" val="2397077541"/>
      </p:ext>
    </p:extLst>
  </p:cSld>
  <p:clrMap bg1="lt1" tx1="dk1" bg2="dk2" tx2="lt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ndara" panose="020E0502030303020204" pitchFamily="34" charset="0"/>
          <a:ea typeface="Candara" panose="020E0502030303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AD579530-1077-46B3-BD5C-81BB270A1D5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144002" cy="5143501"/>
            <a:chOff x="0" y="-1"/>
            <a:chExt cx="12192003" cy="6858001"/>
          </a:xfrm>
        </p:grpSpPr>
        <p:sp useBgFill="1">
          <p:nvSpPr>
            <p:cNvPr id="78" name="Rectangle 77">
              <a:extLst>
                <a:ext uri="{FF2B5EF4-FFF2-40B4-BE49-F238E27FC236}">
                  <a16:creationId xmlns:a16="http://schemas.microsoft.com/office/drawing/2014/main" id="{ACBB106A-B366-4349-B59F-E8FBDADD82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Tw Cen MT" panose="020B0602020104020603"/>
              </a:endParaRPr>
            </a:p>
          </p:txBody>
        </p:sp>
        <p:pic>
          <p:nvPicPr>
            <p:cNvPr id="79" name="Picture 2">
              <a:extLst>
                <a:ext uri="{FF2B5EF4-FFF2-40B4-BE49-F238E27FC236}">
                  <a16:creationId xmlns:a16="http://schemas.microsoft.com/office/drawing/2014/main" id="{113FC03B-24E4-4A3F-9626-CC7F6356BC9E}"/>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screen">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5" name="Picture 4" descr="close up of circuit board">
            <a:extLst>
              <a:ext uri="{FF2B5EF4-FFF2-40B4-BE49-F238E27FC236}">
                <a16:creationId xmlns:a16="http://schemas.microsoft.com/office/drawing/2014/main" id="{525AE681-57C0-4C44-9E88-A16CDA016EB3}"/>
              </a:ext>
            </a:extLst>
          </p:cNvPr>
          <p:cNvPicPr>
            <a:picLocks noChangeAspect="1"/>
          </p:cNvPicPr>
          <p:nvPr/>
        </p:nvPicPr>
        <p:blipFill rotWithShape="1">
          <a:blip r:embed="rId5" cstate="screen">
            <a:alphaModFix amt="30000"/>
            <a:extLst>
              <a:ext uri="{28A0092B-C50C-407E-A947-70E740481C1C}">
                <a14:useLocalDpi xmlns:a14="http://schemas.microsoft.com/office/drawing/2010/main"/>
              </a:ext>
            </a:extLst>
          </a:blip>
          <a:srcRect/>
          <a:stretch/>
        </p:blipFill>
        <p:spPr>
          <a:xfrm>
            <a:off x="2709" y="5758"/>
            <a:ext cx="9141292" cy="5143493"/>
          </a:xfrm>
          <a:prstGeom prst="rect">
            <a:avLst/>
          </a:prstGeom>
        </p:spPr>
      </p:pic>
      <p:grpSp>
        <p:nvGrpSpPr>
          <p:cNvPr id="81" name="Group 80">
            <a:extLst>
              <a:ext uri="{FF2B5EF4-FFF2-40B4-BE49-F238E27FC236}">
                <a16:creationId xmlns:a16="http://schemas.microsoft.com/office/drawing/2014/main" id="{83F79A5F-63B5-4802-B39B-BF0F89DDDA1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4421" y="1676401"/>
            <a:ext cx="8236547" cy="1797050"/>
            <a:chOff x="605895" y="2235200"/>
            <a:chExt cx="10982062" cy="2396067"/>
          </a:xfrm>
        </p:grpSpPr>
        <p:sp>
          <p:nvSpPr>
            <p:cNvPr id="82" name="Round Diagonal Corner Rectangle 7">
              <a:extLst>
                <a:ext uri="{FF2B5EF4-FFF2-40B4-BE49-F238E27FC236}">
                  <a16:creationId xmlns:a16="http://schemas.microsoft.com/office/drawing/2014/main" id="{00D14BF7-A799-4EDA-8C19-CED0B8EC52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buClrTx/>
              </a:pPr>
              <a:endParaRPr lang="en-US" sz="1350" kern="1200" dirty="0">
                <a:solidFill>
                  <a:prstClr val="white"/>
                </a:solidFill>
                <a:latin typeface="Tw Cen MT" panose="020B0602020104020603"/>
              </a:endParaRPr>
            </a:p>
          </p:txBody>
        </p:sp>
        <p:grpSp>
          <p:nvGrpSpPr>
            <p:cNvPr id="83" name="Group 82">
              <a:extLst>
                <a:ext uri="{FF2B5EF4-FFF2-40B4-BE49-F238E27FC236}">
                  <a16:creationId xmlns:a16="http://schemas.microsoft.com/office/drawing/2014/main" id="{AF292344-73C8-4E53-85C0-8CDB23EB53B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84" name="Freeform 32">
                <a:extLst>
                  <a:ext uri="{FF2B5EF4-FFF2-40B4-BE49-F238E27FC236}">
                    <a16:creationId xmlns:a16="http://schemas.microsoft.com/office/drawing/2014/main" id="{4781E776-A0A7-4FB6-958B-8389BBA569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33">
                <a:extLst>
                  <a:ext uri="{FF2B5EF4-FFF2-40B4-BE49-F238E27FC236}">
                    <a16:creationId xmlns:a16="http://schemas.microsoft.com/office/drawing/2014/main" id="{0F004D56-F177-45BC-8965-B72DB88A085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Freeform 34">
                <a:extLst>
                  <a:ext uri="{FF2B5EF4-FFF2-40B4-BE49-F238E27FC236}">
                    <a16:creationId xmlns:a16="http://schemas.microsoft.com/office/drawing/2014/main" id="{5F2F1F83-817B-4678-B0AE-8FFDC49FC82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7">
                <a:extLst>
                  <a:ext uri="{FF2B5EF4-FFF2-40B4-BE49-F238E27FC236}">
                    <a16:creationId xmlns:a16="http://schemas.microsoft.com/office/drawing/2014/main" id="{F908EB47-32F4-4E82-BF56-FD25BB0747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5">
                <a:extLst>
                  <a:ext uri="{FF2B5EF4-FFF2-40B4-BE49-F238E27FC236}">
                    <a16:creationId xmlns:a16="http://schemas.microsoft.com/office/drawing/2014/main" id="{0966000D-B975-4E8A-9BF2-EACF216405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6">
                <a:extLst>
                  <a:ext uri="{FF2B5EF4-FFF2-40B4-BE49-F238E27FC236}">
                    <a16:creationId xmlns:a16="http://schemas.microsoft.com/office/drawing/2014/main" id="{A9554499-6796-4AEE-B012-34A5B9A585A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38">
                <a:extLst>
                  <a:ext uri="{FF2B5EF4-FFF2-40B4-BE49-F238E27FC236}">
                    <a16:creationId xmlns:a16="http://schemas.microsoft.com/office/drawing/2014/main" id="{9DD40864-34BD-491F-B591-180E7B32C12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Freeform 39">
                <a:extLst>
                  <a:ext uri="{FF2B5EF4-FFF2-40B4-BE49-F238E27FC236}">
                    <a16:creationId xmlns:a16="http://schemas.microsoft.com/office/drawing/2014/main" id="{2623F54C-4373-4D30-90DB-3129BDDF54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2" name="Freeform 40">
                <a:extLst>
                  <a:ext uri="{FF2B5EF4-FFF2-40B4-BE49-F238E27FC236}">
                    <a16:creationId xmlns:a16="http://schemas.microsoft.com/office/drawing/2014/main" id="{1FF42884-D4B2-462F-9FA7-4FA89253224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3" name="Rectangle 41">
                <a:extLst>
                  <a:ext uri="{FF2B5EF4-FFF2-40B4-BE49-F238E27FC236}">
                    <a16:creationId xmlns:a16="http://schemas.microsoft.com/office/drawing/2014/main" id="{27F4D4BA-37F5-4D54-BDFF-733F621D5DB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94" name="Freeform 32">
                <a:extLst>
                  <a:ext uri="{FF2B5EF4-FFF2-40B4-BE49-F238E27FC236}">
                    <a16:creationId xmlns:a16="http://schemas.microsoft.com/office/drawing/2014/main" id="{29E4A0E5-0441-4563-A947-12A5781105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5" name="Freeform 33">
                <a:extLst>
                  <a:ext uri="{FF2B5EF4-FFF2-40B4-BE49-F238E27FC236}">
                    <a16:creationId xmlns:a16="http://schemas.microsoft.com/office/drawing/2014/main" id="{4A8D89B4-AD1B-410A-870B-1042E075A0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6" name="Freeform 34">
                <a:extLst>
                  <a:ext uri="{FF2B5EF4-FFF2-40B4-BE49-F238E27FC236}">
                    <a16:creationId xmlns:a16="http://schemas.microsoft.com/office/drawing/2014/main" id="{DFC54570-9F45-44E6-AC94-4B3192D44B2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7" name="Freeform 37">
                <a:extLst>
                  <a:ext uri="{FF2B5EF4-FFF2-40B4-BE49-F238E27FC236}">
                    <a16:creationId xmlns:a16="http://schemas.microsoft.com/office/drawing/2014/main" id="{A976F76C-4BBB-4CD4-9270-5E4E8802BF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8" name="Freeform 35">
                <a:extLst>
                  <a:ext uri="{FF2B5EF4-FFF2-40B4-BE49-F238E27FC236}">
                    <a16:creationId xmlns:a16="http://schemas.microsoft.com/office/drawing/2014/main" id="{06081E5F-35E2-4E9E-A0DA-9E2F769C4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9" name="Freeform 36">
                <a:extLst>
                  <a:ext uri="{FF2B5EF4-FFF2-40B4-BE49-F238E27FC236}">
                    <a16:creationId xmlns:a16="http://schemas.microsoft.com/office/drawing/2014/main" id="{7B7B4F78-1391-433D-AAE5-0FA8B8EE181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0" name="Freeform 38">
                <a:extLst>
                  <a:ext uri="{FF2B5EF4-FFF2-40B4-BE49-F238E27FC236}">
                    <a16:creationId xmlns:a16="http://schemas.microsoft.com/office/drawing/2014/main" id="{EF63F42B-29ED-4285-99D1-5FA657DA929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1" name="Freeform 39">
                <a:extLst>
                  <a:ext uri="{FF2B5EF4-FFF2-40B4-BE49-F238E27FC236}">
                    <a16:creationId xmlns:a16="http://schemas.microsoft.com/office/drawing/2014/main" id="{EB7A6053-A7CF-4785-B396-6F70D6EBE9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2" name="Freeform 40">
                <a:extLst>
                  <a:ext uri="{FF2B5EF4-FFF2-40B4-BE49-F238E27FC236}">
                    <a16:creationId xmlns:a16="http://schemas.microsoft.com/office/drawing/2014/main" id="{E6337518-A10D-47A5-BD86-6D1F3FAF3C9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03" name="Rectangle 41">
                <a:extLst>
                  <a:ext uri="{FF2B5EF4-FFF2-40B4-BE49-F238E27FC236}">
                    <a16:creationId xmlns:a16="http://schemas.microsoft.com/office/drawing/2014/main" id="{7591C37F-6498-4992-992D-D413A84752D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a:extLst>
              <a:ext uri="{FF2B5EF4-FFF2-40B4-BE49-F238E27FC236}">
                <a16:creationId xmlns:a16="http://schemas.microsoft.com/office/drawing/2014/main" id="{ED476017-D224-40AE-B921-67525450151A}"/>
              </a:ext>
            </a:extLst>
          </p:cNvPr>
          <p:cNvSpPr>
            <a:spLocks noGrp="1"/>
          </p:cNvSpPr>
          <p:nvPr>
            <p:ph type="ctrTitle"/>
          </p:nvPr>
        </p:nvSpPr>
        <p:spPr>
          <a:xfrm>
            <a:off x="2000250" y="1746251"/>
            <a:ext cx="5143500" cy="1025922"/>
          </a:xfrm>
        </p:spPr>
        <p:txBody>
          <a:bodyPr>
            <a:normAutofit/>
          </a:bodyPr>
          <a:lstStyle/>
          <a:p>
            <a:pPr algn="ctr"/>
            <a:r>
              <a:rPr lang="en-US" sz="4950" dirty="0"/>
              <a:t>HYBRID MEETINGS</a:t>
            </a:r>
          </a:p>
        </p:txBody>
      </p:sp>
      <p:sp>
        <p:nvSpPr>
          <p:cNvPr id="3" name="Subtitle 2">
            <a:extLst>
              <a:ext uri="{FF2B5EF4-FFF2-40B4-BE49-F238E27FC236}">
                <a16:creationId xmlns:a16="http://schemas.microsoft.com/office/drawing/2014/main" id="{51F013D4-CBD9-4FC1-AF91-2301A704488B}"/>
              </a:ext>
            </a:extLst>
          </p:cNvPr>
          <p:cNvSpPr>
            <a:spLocks noGrp="1"/>
          </p:cNvSpPr>
          <p:nvPr>
            <p:ph type="subTitle" idx="1"/>
          </p:nvPr>
        </p:nvSpPr>
        <p:spPr>
          <a:xfrm>
            <a:off x="2000251" y="2701529"/>
            <a:ext cx="5143499" cy="714772"/>
          </a:xfrm>
        </p:spPr>
        <p:txBody>
          <a:bodyPr>
            <a:normAutofit/>
          </a:bodyPr>
          <a:lstStyle/>
          <a:p>
            <a:pPr algn="ctr"/>
            <a:r>
              <a:rPr lang="en-US" sz="3000" dirty="0"/>
              <a:t>SOME PROVEN PRACTICES</a:t>
            </a:r>
          </a:p>
        </p:txBody>
      </p:sp>
    </p:spTree>
    <p:extLst>
      <p:ext uri="{BB962C8B-B14F-4D97-AF65-F5344CB8AC3E}">
        <p14:creationId xmlns:p14="http://schemas.microsoft.com/office/powerpoint/2010/main" val="2379762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6" name="Group 15">
            <a:extLst>
              <a:ext uri="{FF2B5EF4-FFF2-40B4-BE49-F238E27FC236}">
                <a16:creationId xmlns:a16="http://schemas.microsoft.com/office/drawing/2014/main" id="{A838DBA2-246D-4087-AE0A-6EA2B4B65AF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040416" cy="5143501"/>
            <a:chOff x="-14288" y="0"/>
            <a:chExt cx="12053888" cy="6858001"/>
          </a:xfrm>
        </p:grpSpPr>
        <p:grpSp>
          <p:nvGrpSpPr>
            <p:cNvPr id="17" name="Group 16">
              <a:extLst>
                <a:ext uri="{FF2B5EF4-FFF2-40B4-BE49-F238E27FC236}">
                  <a16:creationId xmlns:a16="http://schemas.microsoft.com/office/drawing/2014/main" id="{B4406F95-9579-494D-BE1E-A012A7F4CB3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9"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30"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1"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6"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8" name="Group 17">
              <a:extLst>
                <a:ext uri="{FF2B5EF4-FFF2-40B4-BE49-F238E27FC236}">
                  <a16:creationId xmlns:a16="http://schemas.microsoft.com/office/drawing/2014/main" id="{375D3DC5-0B19-4EA9-A350-6218AC28CD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B21F2FE6-B35C-4D0F-B171-E71E46F98711}"/>
              </a:ext>
            </a:extLst>
          </p:cNvPr>
          <p:cNvSpPr>
            <a:spLocks noGrp="1"/>
          </p:cNvSpPr>
          <p:nvPr>
            <p:ph type="title"/>
          </p:nvPr>
        </p:nvSpPr>
        <p:spPr>
          <a:xfrm>
            <a:off x="3852365" y="718041"/>
            <a:ext cx="5403557" cy="600034"/>
          </a:xfrm>
        </p:spPr>
        <p:txBody>
          <a:bodyPr vert="horz" lIns="68580" tIns="34290" rIns="68580" bIns="34290" rtlCol="0" anchor="ctr">
            <a:noAutofit/>
          </a:bodyPr>
          <a:lstStyle/>
          <a:p>
            <a:pPr algn="ctr"/>
            <a:r>
              <a:rPr lang="en-US" sz="3000" dirty="0">
                <a:solidFill>
                  <a:schemeClr val="bg2">
                    <a:lumMod val="75000"/>
                  </a:schemeClr>
                </a:solidFill>
              </a:rPr>
              <a:t>Use whatever you</a:t>
            </a:r>
            <a:br>
              <a:rPr lang="en-US" sz="3000" dirty="0">
                <a:solidFill>
                  <a:schemeClr val="bg2">
                    <a:lumMod val="75000"/>
                  </a:schemeClr>
                </a:solidFill>
              </a:rPr>
            </a:br>
            <a:r>
              <a:rPr lang="en-US" sz="3000" dirty="0">
                <a:solidFill>
                  <a:schemeClr val="bg2">
                    <a:lumMod val="75000"/>
                  </a:schemeClr>
                </a:solidFill>
              </a:rPr>
              <a:t> have available:</a:t>
            </a:r>
          </a:p>
        </p:txBody>
      </p:sp>
      <p:sp>
        <p:nvSpPr>
          <p:cNvPr id="4" name="Text Placeholder 3">
            <a:extLst>
              <a:ext uri="{FF2B5EF4-FFF2-40B4-BE49-F238E27FC236}">
                <a16:creationId xmlns:a16="http://schemas.microsoft.com/office/drawing/2014/main" id="{19880598-8FBD-4AD7-A692-511B713830EB}"/>
              </a:ext>
            </a:extLst>
          </p:cNvPr>
          <p:cNvSpPr>
            <a:spLocks noGrp="1"/>
          </p:cNvSpPr>
          <p:nvPr>
            <p:ph type="body" sz="half" idx="2"/>
          </p:nvPr>
        </p:nvSpPr>
        <p:spPr>
          <a:xfrm>
            <a:off x="856059" y="27311"/>
            <a:ext cx="3633391" cy="4991774"/>
          </a:xfrm>
        </p:spPr>
        <p:txBody>
          <a:bodyPr vert="horz" lIns="68580" tIns="34290" rIns="68580" bIns="34290" rtlCol="0" anchor="ctr">
            <a:normAutofit fontScale="62500" lnSpcReduction="20000"/>
          </a:bodyPr>
          <a:lstStyle/>
          <a:p>
            <a:pPr marL="214313" indent="-171450">
              <a:buFont typeface="Arial" panose="020B0604020202020204" pitchFamily="34" charset="0"/>
              <a:buChar char="•"/>
            </a:pPr>
            <a:r>
              <a:rPr lang="en-US" sz="3375" dirty="0"/>
              <a:t>NorthStar Online NA Group began as a Hybrid Outreach Meeting on Thursday May 10</a:t>
            </a:r>
            <a:r>
              <a:rPr lang="en-US" sz="3375" baseline="30000" dirty="0"/>
              <a:t>th</a:t>
            </a:r>
            <a:r>
              <a:rPr lang="en-US" sz="3375" dirty="0"/>
              <a:t> 2018.</a:t>
            </a:r>
          </a:p>
          <a:p>
            <a:pPr marL="214313" indent="-171450">
              <a:buFont typeface="Arial" panose="020B0604020202020204" pitchFamily="34" charset="0"/>
              <a:buChar char="•"/>
            </a:pPr>
            <a:r>
              <a:rPr lang="en-US" sz="3375" dirty="0"/>
              <a:t>Outreach Service Provided by: Kentucky Survivors Area to the Clean And Crazy/Never Alone Group </a:t>
            </a:r>
          </a:p>
          <a:p>
            <a:pPr marL="214313" indent="-171450">
              <a:buFont typeface="Arial" panose="020B0604020202020204" pitchFamily="34" charset="0"/>
              <a:buChar char="•"/>
            </a:pPr>
            <a:r>
              <a:rPr lang="en-US" sz="3375" dirty="0"/>
              <a:t>We had access to stable internet through our meeting facility</a:t>
            </a:r>
          </a:p>
          <a:p>
            <a:pPr marL="214313" indent="-171450">
              <a:buFont typeface="Arial" panose="020B0604020202020204" pitchFamily="34" charset="0"/>
              <a:buChar char="•"/>
            </a:pPr>
            <a:r>
              <a:rPr lang="en-US" sz="3375" dirty="0"/>
              <a:t>We chose the full two way Audio and Visual experience</a:t>
            </a:r>
          </a:p>
          <a:p>
            <a:pPr marL="214313" indent="-171450">
              <a:buFont typeface="Arial" panose="020B0604020202020204" pitchFamily="34" charset="0"/>
              <a:buChar char="•"/>
            </a:pPr>
            <a:endParaRPr lang="en-US" dirty="0"/>
          </a:p>
          <a:p>
            <a:pPr marL="214313" indent="-171450">
              <a:buFont typeface="Arial" panose="020B0604020202020204" pitchFamily="34" charset="0"/>
              <a:buChar char="•"/>
            </a:pPr>
            <a:endParaRPr lang="en-US" dirty="0"/>
          </a:p>
        </p:txBody>
      </p:sp>
      <p:pic>
        <p:nvPicPr>
          <p:cNvPr id="9" name="Picture Placeholder 8" descr="A picture containing indoor, table, room, computer&#10;&#10;Description automatically generated">
            <a:extLst>
              <a:ext uri="{FF2B5EF4-FFF2-40B4-BE49-F238E27FC236}">
                <a16:creationId xmlns:a16="http://schemas.microsoft.com/office/drawing/2014/main" id="{05FDF01F-3954-4982-8F9C-9B387059D458}"/>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794252" y="1873290"/>
            <a:ext cx="3491306" cy="2285919"/>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43824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6" name="Group 15">
            <a:extLst>
              <a:ext uri="{FF2B5EF4-FFF2-40B4-BE49-F238E27FC236}">
                <a16:creationId xmlns:a16="http://schemas.microsoft.com/office/drawing/2014/main" id="{A838DBA2-246D-4087-AE0A-6EA2B4B65AF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040416" cy="5143501"/>
            <a:chOff x="-14288" y="0"/>
            <a:chExt cx="12053888" cy="6858001"/>
          </a:xfrm>
        </p:grpSpPr>
        <p:grpSp>
          <p:nvGrpSpPr>
            <p:cNvPr id="17" name="Group 16">
              <a:extLst>
                <a:ext uri="{FF2B5EF4-FFF2-40B4-BE49-F238E27FC236}">
                  <a16:creationId xmlns:a16="http://schemas.microsoft.com/office/drawing/2014/main" id="{B4406F95-9579-494D-BE1E-A012A7F4CB3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9"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30"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1"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6"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8" name="Group 17">
              <a:extLst>
                <a:ext uri="{FF2B5EF4-FFF2-40B4-BE49-F238E27FC236}">
                  <a16:creationId xmlns:a16="http://schemas.microsoft.com/office/drawing/2014/main" id="{375D3DC5-0B19-4EA9-A350-6218AC28CD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F782C5A8-181E-487F-ABA2-6510E402C3FF}"/>
              </a:ext>
            </a:extLst>
          </p:cNvPr>
          <p:cNvSpPr>
            <a:spLocks noGrp="1"/>
          </p:cNvSpPr>
          <p:nvPr>
            <p:ph type="title"/>
          </p:nvPr>
        </p:nvSpPr>
        <p:spPr>
          <a:xfrm>
            <a:off x="4964116" y="463888"/>
            <a:ext cx="3321442" cy="1108928"/>
          </a:xfrm>
        </p:spPr>
        <p:txBody>
          <a:bodyPr vert="horz" lIns="68580" tIns="34290" rIns="68580" bIns="34290" rtlCol="0" anchor="ctr">
            <a:normAutofit/>
          </a:bodyPr>
          <a:lstStyle/>
          <a:p>
            <a:pPr algn="ctr"/>
            <a:r>
              <a:rPr lang="en-US" sz="2700" dirty="0">
                <a:solidFill>
                  <a:schemeClr val="bg2">
                    <a:lumMod val="75000"/>
                  </a:schemeClr>
                </a:solidFill>
              </a:rPr>
              <a:t>You can persevere.</a:t>
            </a:r>
            <a:br>
              <a:rPr lang="en-US" sz="2700" dirty="0">
                <a:solidFill>
                  <a:schemeClr val="bg2">
                    <a:lumMod val="75000"/>
                  </a:schemeClr>
                </a:solidFill>
              </a:rPr>
            </a:br>
            <a:r>
              <a:rPr lang="en-US" sz="2700" dirty="0">
                <a:solidFill>
                  <a:schemeClr val="bg2">
                    <a:lumMod val="75000"/>
                  </a:schemeClr>
                </a:solidFill>
              </a:rPr>
              <a:t>Just keep trying.</a:t>
            </a:r>
          </a:p>
        </p:txBody>
      </p:sp>
      <p:sp>
        <p:nvSpPr>
          <p:cNvPr id="4" name="Text Placeholder 3">
            <a:extLst>
              <a:ext uri="{FF2B5EF4-FFF2-40B4-BE49-F238E27FC236}">
                <a16:creationId xmlns:a16="http://schemas.microsoft.com/office/drawing/2014/main" id="{A702F6FB-86D8-4DFE-AA08-E0F062A90478}"/>
              </a:ext>
            </a:extLst>
          </p:cNvPr>
          <p:cNvSpPr>
            <a:spLocks noGrp="1"/>
          </p:cNvSpPr>
          <p:nvPr>
            <p:ph type="body" sz="half" idx="2"/>
          </p:nvPr>
        </p:nvSpPr>
        <p:spPr>
          <a:xfrm>
            <a:off x="964013" y="820342"/>
            <a:ext cx="3633391" cy="4237814"/>
          </a:xfrm>
        </p:spPr>
        <p:txBody>
          <a:bodyPr vert="horz" lIns="68580" tIns="34290" rIns="68580" bIns="34290" rtlCol="0" anchor="ctr">
            <a:normAutofit fontScale="92500" lnSpcReduction="10000"/>
          </a:bodyPr>
          <a:lstStyle/>
          <a:p>
            <a:r>
              <a:rPr lang="en-US" sz="2250" dirty="0">
                <a:solidFill>
                  <a:srgbClr val="FFFF00"/>
                </a:solidFill>
              </a:rPr>
              <a:t>Making A Checklist Was Helpful:</a:t>
            </a:r>
          </a:p>
          <a:p>
            <a:r>
              <a:rPr lang="en-US" sz="2250" dirty="0"/>
              <a:t>1. Turn on the Host Device and connect to your chosen Remote Conferencing Application</a:t>
            </a:r>
          </a:p>
          <a:p>
            <a:r>
              <a:rPr lang="en-US" sz="2250" dirty="0"/>
              <a:t>2. Connect microphone and test</a:t>
            </a:r>
          </a:p>
          <a:p>
            <a:r>
              <a:rPr lang="en-US" sz="2250" dirty="0"/>
              <a:t>3. Connect speaker and test </a:t>
            </a:r>
          </a:p>
          <a:p>
            <a:r>
              <a:rPr lang="en-US" sz="2250" dirty="0"/>
              <a:t>4. Connect Webcam and turn on video stream</a:t>
            </a:r>
          </a:p>
          <a:p>
            <a:r>
              <a:rPr lang="en-US" sz="2250" dirty="0"/>
              <a:t>5. Connect Projector and turn on remote video feed</a:t>
            </a:r>
          </a:p>
          <a:p>
            <a:endParaRPr lang="en-US" dirty="0"/>
          </a:p>
          <a:p>
            <a:endParaRPr lang="en-US" dirty="0"/>
          </a:p>
          <a:p>
            <a:endParaRPr lang="en-US" dirty="0"/>
          </a:p>
        </p:txBody>
      </p:sp>
      <p:pic>
        <p:nvPicPr>
          <p:cNvPr id="9" name="Picture Placeholder 8" descr="A picture containing indoor, person, table, chair&#10;&#10;Description automatically generated">
            <a:extLst>
              <a:ext uri="{FF2B5EF4-FFF2-40B4-BE49-F238E27FC236}">
                <a16:creationId xmlns:a16="http://schemas.microsoft.com/office/drawing/2014/main" id="{7E0EC4E5-5A5E-4A00-B3C7-6B2BF5492C3A}"/>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794252" y="1873290"/>
            <a:ext cx="3491306" cy="2285919"/>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850507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6" name="Group 15">
            <a:extLst>
              <a:ext uri="{FF2B5EF4-FFF2-40B4-BE49-F238E27FC236}">
                <a16:creationId xmlns:a16="http://schemas.microsoft.com/office/drawing/2014/main" id="{A838DBA2-246D-4087-AE0A-6EA2B4B65AF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040416" cy="5143501"/>
            <a:chOff x="-14288" y="0"/>
            <a:chExt cx="12053888" cy="6858001"/>
          </a:xfrm>
        </p:grpSpPr>
        <p:grpSp>
          <p:nvGrpSpPr>
            <p:cNvPr id="17" name="Group 16">
              <a:extLst>
                <a:ext uri="{FF2B5EF4-FFF2-40B4-BE49-F238E27FC236}">
                  <a16:creationId xmlns:a16="http://schemas.microsoft.com/office/drawing/2014/main" id="{B4406F95-9579-494D-BE1E-A012A7F4CB3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9"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30"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1"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6"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8" name="Group 17">
              <a:extLst>
                <a:ext uri="{FF2B5EF4-FFF2-40B4-BE49-F238E27FC236}">
                  <a16:creationId xmlns:a16="http://schemas.microsoft.com/office/drawing/2014/main" id="{375D3DC5-0B19-4EA9-A350-6218AC28CD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136638EC-72F8-4DC6-A3E0-D4424B008ECC}"/>
              </a:ext>
            </a:extLst>
          </p:cNvPr>
          <p:cNvSpPr>
            <a:spLocks noGrp="1"/>
          </p:cNvSpPr>
          <p:nvPr>
            <p:ph type="title"/>
          </p:nvPr>
        </p:nvSpPr>
        <p:spPr>
          <a:xfrm>
            <a:off x="4709217" y="463888"/>
            <a:ext cx="3576341" cy="1108928"/>
          </a:xfrm>
        </p:spPr>
        <p:txBody>
          <a:bodyPr vert="horz" lIns="68580" tIns="34290" rIns="68580" bIns="34290" rtlCol="0" anchor="ctr">
            <a:normAutofit/>
          </a:bodyPr>
          <a:lstStyle/>
          <a:p>
            <a:pPr algn="ctr"/>
            <a:r>
              <a:rPr lang="en-US" sz="2700" dirty="0">
                <a:solidFill>
                  <a:schemeClr val="bg2">
                    <a:lumMod val="75000"/>
                  </a:schemeClr>
                </a:solidFill>
              </a:rPr>
              <a:t>Group conscience </a:t>
            </a:r>
            <a:br>
              <a:rPr lang="en-US" sz="2700" dirty="0">
                <a:solidFill>
                  <a:schemeClr val="bg2">
                    <a:lumMod val="75000"/>
                  </a:schemeClr>
                </a:solidFill>
              </a:rPr>
            </a:br>
            <a:r>
              <a:rPr lang="en-US" sz="2700" dirty="0">
                <a:solidFill>
                  <a:schemeClr val="bg2">
                    <a:lumMod val="75000"/>
                  </a:schemeClr>
                </a:solidFill>
              </a:rPr>
              <a:t>will guide the way:</a:t>
            </a:r>
          </a:p>
        </p:txBody>
      </p:sp>
      <p:sp>
        <p:nvSpPr>
          <p:cNvPr id="4" name="Text Placeholder 3">
            <a:extLst>
              <a:ext uri="{FF2B5EF4-FFF2-40B4-BE49-F238E27FC236}">
                <a16:creationId xmlns:a16="http://schemas.microsoft.com/office/drawing/2014/main" id="{A490D034-27E0-42A2-8282-F0DE65CD2353}"/>
              </a:ext>
            </a:extLst>
          </p:cNvPr>
          <p:cNvSpPr>
            <a:spLocks noGrp="1"/>
          </p:cNvSpPr>
          <p:nvPr>
            <p:ph type="body" sz="half" idx="2"/>
          </p:nvPr>
        </p:nvSpPr>
        <p:spPr>
          <a:xfrm>
            <a:off x="856059" y="78897"/>
            <a:ext cx="3633391" cy="4264504"/>
          </a:xfrm>
        </p:spPr>
        <p:txBody>
          <a:bodyPr vert="horz" lIns="68580" tIns="34290" rIns="68580" bIns="34290" rtlCol="0" anchor="ctr">
            <a:normAutofit fontScale="92500" lnSpcReduction="20000"/>
          </a:bodyPr>
          <a:lstStyle/>
          <a:p>
            <a:pPr indent="-171450">
              <a:buFont typeface="Arial" panose="020B0604020202020204" pitchFamily="34" charset="0"/>
              <a:buChar char="•"/>
            </a:pPr>
            <a:endParaRPr lang="en-US" dirty="0"/>
          </a:p>
          <a:p>
            <a:pPr marL="214313" indent="-171450">
              <a:buFont typeface="Arial" panose="020B0604020202020204" pitchFamily="34" charset="0"/>
              <a:buChar char="•"/>
            </a:pPr>
            <a:r>
              <a:rPr lang="en-US" sz="2400" dirty="0"/>
              <a:t>Accessibility is the key factor for how you will facilitate your  hybrid meeting</a:t>
            </a:r>
          </a:p>
          <a:p>
            <a:pPr marL="214313" indent="-171450">
              <a:buFont typeface="Arial" panose="020B0604020202020204" pitchFamily="34" charset="0"/>
              <a:buChar char="•"/>
            </a:pPr>
            <a:r>
              <a:rPr lang="en-US" sz="2400" dirty="0"/>
              <a:t>You can use as much or as little equipment as you have available</a:t>
            </a:r>
          </a:p>
          <a:p>
            <a:pPr marL="214313" indent="-171450">
              <a:buFont typeface="Arial" panose="020B0604020202020204" pitchFamily="34" charset="0"/>
              <a:buChar char="•"/>
            </a:pPr>
            <a:r>
              <a:rPr lang="en-US" sz="2400" dirty="0"/>
              <a:t>Seek mentorship from experienced groups</a:t>
            </a:r>
          </a:p>
          <a:p>
            <a:pPr marL="214313" indent="-171450">
              <a:buFont typeface="Arial" panose="020B0604020202020204" pitchFamily="34" charset="0"/>
              <a:buChar char="•"/>
            </a:pPr>
            <a:r>
              <a:rPr lang="en-US" sz="2400" dirty="0"/>
              <a:t>More resources available at: </a:t>
            </a:r>
            <a:endParaRPr lang="en-US" sz="2100" dirty="0">
              <a:solidFill>
                <a:schemeClr val="bg1"/>
              </a:solidFill>
            </a:endParaRPr>
          </a:p>
          <a:p>
            <a:pPr marL="42863"/>
            <a:r>
              <a:rPr lang="en-US" sz="3300" dirty="0">
                <a:solidFill>
                  <a:schemeClr val="bg1"/>
                </a:solidFill>
              </a:rPr>
              <a:t>www.na.org/virtual</a:t>
            </a:r>
          </a:p>
          <a:p>
            <a:pPr marL="214313" indent="-171450">
              <a:buFont typeface="Arial" panose="020B0604020202020204" pitchFamily="34" charset="0"/>
              <a:buChar char="•"/>
            </a:pPr>
            <a:endParaRPr lang="en-US" dirty="0"/>
          </a:p>
        </p:txBody>
      </p:sp>
      <p:pic>
        <p:nvPicPr>
          <p:cNvPr id="9" name="Picture Placeholder 8" descr="A drawing of a face&#10;&#10;Description automatically generated">
            <a:extLst>
              <a:ext uri="{FF2B5EF4-FFF2-40B4-BE49-F238E27FC236}">
                <a16:creationId xmlns:a16="http://schemas.microsoft.com/office/drawing/2014/main" id="{C35767AE-81B0-4C00-9C78-58506680EB23}"/>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794252" y="1873290"/>
            <a:ext cx="3491306" cy="2285919"/>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29251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43"/>
        <p:cNvGrpSpPr/>
        <p:nvPr/>
      </p:nvGrpSpPr>
      <p:grpSpPr>
        <a:xfrm>
          <a:off x="0" y="0"/>
          <a:ext cx="0" cy="0"/>
          <a:chOff x="0" y="0"/>
          <a:chExt cx="0" cy="0"/>
        </a:xfrm>
      </p:grpSpPr>
      <p:sp>
        <p:nvSpPr>
          <p:cNvPr id="246" name="Google Shape;246;p30"/>
          <p:cNvSpPr txBox="1">
            <a:spLocks noGrp="1"/>
          </p:cNvSpPr>
          <p:nvPr>
            <p:ph type="body" idx="4294967295"/>
          </p:nvPr>
        </p:nvSpPr>
        <p:spPr>
          <a:xfrm>
            <a:off x="87258" y="1099334"/>
            <a:ext cx="3560821" cy="3524036"/>
          </a:xfrm>
          <a:prstGeom prst="rect">
            <a:avLst/>
          </a:prstGeom>
        </p:spPr>
        <p:txBody>
          <a:bodyPr spcFirstLastPara="1" wrap="square" lIns="91425" tIns="91425" rIns="91425" bIns="91425" anchor="t" anchorCtr="0">
            <a:noAutofit/>
          </a:bodyPr>
          <a:lstStyle/>
          <a:p>
            <a:pPr marL="342900" lvl="0" indent="-342900" rtl="0">
              <a:spcBef>
                <a:spcPts val="600"/>
              </a:spcBef>
              <a:spcAft>
                <a:spcPts val="0"/>
              </a:spcAft>
              <a:buClrTx/>
              <a:buFont typeface="Arial" panose="020B0604020202020204" pitchFamily="34" charset="0"/>
              <a:buChar char="•"/>
            </a:pPr>
            <a:r>
              <a:rPr lang="en-US" sz="2000" dirty="0">
                <a:solidFill>
                  <a:schemeClr val="tx1"/>
                </a:solidFill>
                <a:latin typeface="+mn-lt"/>
                <a:ea typeface="Bangers"/>
                <a:cs typeface="Arial" panose="020B0604020202020204" pitchFamily="34" charset="0"/>
                <a:sym typeface="Bangers"/>
              </a:rPr>
              <a:t>Transition from World Unity Days to Hybrid Area Conventions to Outreach/Online meetings to hybrid speaker jams, hybrid workshops, hybrid meetings as well as an annual hybrid regional face to face all culminating in a hybrid Regional Convention in South Africa in October 2019 -</a:t>
            </a:r>
          </a:p>
          <a:p>
            <a:pPr marL="38100" indent="0">
              <a:buNone/>
            </a:pPr>
            <a:endParaRPr lang="en-ZA" sz="1800" dirty="0">
              <a:latin typeface="+mn-lt"/>
            </a:endParaRPr>
          </a:p>
        </p:txBody>
      </p:sp>
      <p:sp>
        <p:nvSpPr>
          <p:cNvPr id="3" name="Title 4"/>
          <p:cNvSpPr txBox="1">
            <a:spLocks/>
          </p:cNvSpPr>
          <p:nvPr/>
        </p:nvSpPr>
        <p:spPr>
          <a:xfrm>
            <a:off x="815643" y="0"/>
            <a:ext cx="7315200" cy="696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800" b="0" i="0" u="sng" strike="noStrike" kern="0" cap="none" spc="0" normalizeH="0" baseline="0" noProof="0" dirty="0">
                <a:ln>
                  <a:noFill/>
                </a:ln>
                <a:solidFill>
                  <a:srgbClr val="000000"/>
                </a:solidFill>
                <a:effectLst/>
                <a:uLnTx/>
                <a:uFillTx/>
                <a:latin typeface="Arial"/>
                <a:cs typeface="Arial"/>
                <a:sym typeface="Arial"/>
              </a:rPr>
              <a:t>SOUTH AFRICA REGION – NARCOTICS ANONYMOUS </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5317" y="2373276"/>
            <a:ext cx="2948682" cy="2770224"/>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4796" y="1060744"/>
            <a:ext cx="2464515" cy="2412705"/>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0355" y="2506039"/>
            <a:ext cx="2532052" cy="2637461"/>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2027" y="797988"/>
            <a:ext cx="3071973" cy="2122472"/>
          </a:xfrm>
          <a:prstGeom prst="rect">
            <a:avLst/>
          </a:prstGeom>
        </p:spPr>
      </p:pic>
    </p:spTree>
    <p:extLst>
      <p:ext uri="{BB962C8B-B14F-4D97-AF65-F5344CB8AC3E}">
        <p14:creationId xmlns:p14="http://schemas.microsoft.com/office/powerpoint/2010/main" val="2225739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43"/>
        <p:cNvGrpSpPr/>
        <p:nvPr/>
      </p:nvGrpSpPr>
      <p:grpSpPr>
        <a:xfrm>
          <a:off x="0" y="0"/>
          <a:ext cx="0" cy="0"/>
          <a:chOff x="0" y="0"/>
          <a:chExt cx="0" cy="0"/>
        </a:xfrm>
      </p:grpSpPr>
      <p:sp>
        <p:nvSpPr>
          <p:cNvPr id="8" name="Title 4"/>
          <p:cNvSpPr txBox="1">
            <a:spLocks/>
          </p:cNvSpPr>
          <p:nvPr/>
        </p:nvSpPr>
        <p:spPr>
          <a:xfrm>
            <a:off x="815643" y="0"/>
            <a:ext cx="7315200" cy="696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800" b="0" i="0" u="sng" strike="noStrike" kern="0" cap="none" spc="0" normalizeH="0" baseline="0" noProof="0" dirty="0">
                <a:ln>
                  <a:noFill/>
                </a:ln>
                <a:solidFill>
                  <a:srgbClr val="000000"/>
                </a:solidFill>
                <a:effectLst/>
                <a:uLnTx/>
                <a:uFillTx/>
                <a:latin typeface="Arial"/>
                <a:cs typeface="Arial"/>
                <a:sym typeface="Arial"/>
              </a:rPr>
              <a:t>SOUTH AFRICA REGION – NARCOTICS ANONYMOUS </a:t>
            </a:r>
          </a:p>
        </p:txBody>
      </p:sp>
      <p:sp>
        <p:nvSpPr>
          <p:cNvPr id="13" name="Rectangle 12"/>
          <p:cNvSpPr/>
          <p:nvPr/>
        </p:nvSpPr>
        <p:spPr>
          <a:xfrm>
            <a:off x="5268193" y="1754858"/>
            <a:ext cx="3540527"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400" b="0" i="0" u="none" strike="noStrike" kern="0" cap="none" spc="0" normalizeH="0" baseline="0" noProof="0" dirty="0">
                <a:ln>
                  <a:noFill/>
                </a:ln>
                <a:solidFill>
                  <a:srgbClr val="000000"/>
                </a:solidFill>
                <a:effectLst/>
                <a:uLnTx/>
                <a:uFillTx/>
                <a:latin typeface="Arial"/>
                <a:cs typeface="Arial"/>
                <a:sym typeface="Arial"/>
              </a:rPr>
              <a:t>So why is that history important – experience has shown us you need these 4 ingredients to host a hybrid meeting </a:t>
            </a:r>
          </a:p>
        </p:txBody>
      </p:sp>
      <p:grpSp>
        <p:nvGrpSpPr>
          <p:cNvPr id="4" name="Group 3"/>
          <p:cNvGrpSpPr/>
          <p:nvPr/>
        </p:nvGrpSpPr>
        <p:grpSpPr>
          <a:xfrm>
            <a:off x="468468" y="1342843"/>
            <a:ext cx="4316896" cy="3376211"/>
            <a:chOff x="4736101" y="1767289"/>
            <a:chExt cx="4128467" cy="3376211"/>
          </a:xfrm>
        </p:grpSpPr>
        <p:grpSp>
          <p:nvGrpSpPr>
            <p:cNvPr id="15" name="Group 14"/>
            <p:cNvGrpSpPr/>
            <p:nvPr/>
          </p:nvGrpSpPr>
          <p:grpSpPr>
            <a:xfrm>
              <a:off x="4736101" y="1767289"/>
              <a:ext cx="4128467" cy="3376211"/>
              <a:chOff x="4736101" y="1767289"/>
              <a:chExt cx="4128467" cy="3376211"/>
            </a:xfrm>
          </p:grpSpPr>
          <p:grpSp>
            <p:nvGrpSpPr>
              <p:cNvPr id="3" name="Group 2"/>
              <p:cNvGrpSpPr/>
              <p:nvPr/>
            </p:nvGrpSpPr>
            <p:grpSpPr>
              <a:xfrm>
                <a:off x="4736101" y="1767289"/>
                <a:ext cx="4128467" cy="2833258"/>
                <a:chOff x="4929845" y="1479479"/>
                <a:chExt cx="4128467" cy="2833258"/>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9845" y="1479479"/>
                  <a:ext cx="2077019" cy="1391005"/>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69896" y="2986934"/>
                  <a:ext cx="2036968" cy="1325803"/>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6915" y="2986934"/>
                  <a:ext cx="2011397" cy="1325803"/>
                </a:xfrm>
                <a:prstGeom prst="rect">
                  <a:avLst/>
                </a:prstGeom>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046915" y="1479479"/>
                  <a:ext cx="2011397" cy="1391005"/>
                </a:xfrm>
                <a:prstGeom prst="rect">
                  <a:avLst/>
                </a:prstGeom>
              </p:spPr>
            </p:pic>
          </p:grpSp>
          <p:sp>
            <p:nvSpPr>
              <p:cNvPr id="6" name="Rectangle 5"/>
              <p:cNvSpPr/>
              <p:nvPr/>
            </p:nvSpPr>
            <p:spPr>
              <a:xfrm>
                <a:off x="4776152" y="4730330"/>
                <a:ext cx="4088416" cy="41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400" b="1" i="1" u="sng" strike="noStrike" kern="0" cap="none" spc="0" normalizeH="0" baseline="0" noProof="0" dirty="0">
                    <a:ln>
                      <a:noFill/>
                    </a:ln>
                    <a:solidFill>
                      <a:srgbClr val="000000"/>
                    </a:solidFill>
                    <a:effectLst/>
                    <a:uLnTx/>
                    <a:uFillTx/>
                    <a:latin typeface="Arial"/>
                    <a:ea typeface="+mn-ea"/>
                    <a:cs typeface="+mn-cs"/>
                    <a:sym typeface="Arial"/>
                  </a:rPr>
                  <a:t>Note</a:t>
                </a:r>
                <a:r>
                  <a:rPr kumimoji="0" lang="en-ZA" sz="1400" b="0" i="0" u="none" strike="noStrike" kern="0" cap="none" spc="0" normalizeH="0" baseline="0" noProof="0" dirty="0">
                    <a:ln>
                      <a:noFill/>
                    </a:ln>
                    <a:solidFill>
                      <a:srgbClr val="000000"/>
                    </a:solidFill>
                    <a:effectLst/>
                    <a:uLnTx/>
                    <a:uFillTx/>
                    <a:latin typeface="Arial"/>
                    <a:ea typeface="+mn-ea"/>
                    <a:cs typeface="+mn-cs"/>
                    <a:sym typeface="Arial"/>
                  </a:rPr>
                  <a:t> - NA does not endorse any of the above outside organisations</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26140" y="1851381"/>
                <a:ext cx="496209" cy="496209"/>
              </a:xfrm>
              <a:prstGeom prst="rect">
                <a:avLst/>
              </a:prstGeom>
            </p:spPr>
          </p:pic>
        </p:grpSp>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23110" y="2735709"/>
              <a:ext cx="520910" cy="422585"/>
            </a:xfrm>
            <a:prstGeom prst="rect">
              <a:avLst/>
            </a:prstGeom>
          </p:spPr>
        </p:pic>
      </p:grpSp>
    </p:spTree>
    <p:extLst>
      <p:ext uri="{BB962C8B-B14F-4D97-AF65-F5344CB8AC3E}">
        <p14:creationId xmlns:p14="http://schemas.microsoft.com/office/powerpoint/2010/main" val="289132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1178" y="2622031"/>
            <a:ext cx="4483857" cy="2521470"/>
          </a:xfrm>
          <a:prstGeom prst="rect">
            <a:avLst/>
          </a:prstGeom>
        </p:spPr>
      </p:pic>
      <p:sp>
        <p:nvSpPr>
          <p:cNvPr id="3" name="Rectangle 2"/>
          <p:cNvSpPr/>
          <p:nvPr/>
        </p:nvSpPr>
        <p:spPr>
          <a:xfrm>
            <a:off x="391661" y="1474570"/>
            <a:ext cx="4325422"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8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Why is it important now in SA – Health and Safety rules ? </a:t>
            </a:r>
            <a:br>
              <a:rPr kumimoji="0" lang="en-ZA" sz="18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br>
            <a:endParaRPr kumimoji="0" lang="en-ZA" sz="18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Social distancing, ethical reasons, co morbidity, elderly, vulnerable, Person under investigation, incapacitated members  – gives options ….</a:t>
            </a:r>
          </a:p>
        </p:txBody>
      </p:sp>
      <p:pic>
        <p:nvPicPr>
          <p:cNvPr id="2" name="Picture 1"/>
          <p:cNvPicPr>
            <a:picLocks noChangeAspect="1"/>
          </p:cNvPicPr>
          <p:nvPr/>
        </p:nvPicPr>
        <p:blipFill>
          <a:blip r:embed="rId4"/>
          <a:stretch>
            <a:fillRect/>
          </a:stretch>
        </p:blipFill>
        <p:spPr>
          <a:xfrm>
            <a:off x="6107174" y="696428"/>
            <a:ext cx="2917861" cy="2281485"/>
          </a:xfrm>
          <a:prstGeom prst="rect">
            <a:avLst/>
          </a:prstGeom>
          <a:effectLst>
            <a:outerShdw blurRad="50800" dist="50800" dir="5400000" algn="ctr" rotWithShape="0">
              <a:schemeClr val="accent4">
                <a:lumMod val="40000"/>
                <a:lumOff val="60000"/>
              </a:schemeClr>
            </a:outerShdw>
          </a:effectLst>
        </p:spPr>
      </p:pic>
      <p:sp>
        <p:nvSpPr>
          <p:cNvPr id="7" name="Title 4"/>
          <p:cNvSpPr txBox="1">
            <a:spLocks/>
          </p:cNvSpPr>
          <p:nvPr/>
        </p:nvSpPr>
        <p:spPr>
          <a:xfrm>
            <a:off x="815643" y="0"/>
            <a:ext cx="7315200" cy="696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800" b="0" i="0" u="sng" strike="noStrike" kern="0" cap="none" spc="0" normalizeH="0" baseline="0" noProof="0" dirty="0">
                <a:ln>
                  <a:noFill/>
                </a:ln>
                <a:solidFill>
                  <a:srgbClr val="000000"/>
                </a:solidFill>
                <a:effectLst/>
                <a:uLnTx/>
                <a:uFillTx/>
                <a:latin typeface="Arial"/>
                <a:cs typeface="Arial"/>
                <a:sym typeface="Arial"/>
              </a:rPr>
              <a:t>SOUTH AFRICA REGION – NARCOTICS ANONYMOUS </a:t>
            </a:r>
          </a:p>
        </p:txBody>
      </p:sp>
    </p:spTree>
    <p:extLst>
      <p:ext uri="{BB962C8B-B14F-4D97-AF65-F5344CB8AC3E}">
        <p14:creationId xmlns:p14="http://schemas.microsoft.com/office/powerpoint/2010/main" val="2781797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0653" y="1808580"/>
            <a:ext cx="2161059" cy="217889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2893" y="815777"/>
            <a:ext cx="1780026" cy="1013764"/>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4648" y="789062"/>
            <a:ext cx="1431105" cy="1031204"/>
          </a:xfrm>
          <a:prstGeom prst="rect">
            <a:avLst/>
          </a:prstGeom>
        </p:spPr>
      </p:pic>
      <p:sp>
        <p:nvSpPr>
          <p:cNvPr id="17" name="Rectangle 16"/>
          <p:cNvSpPr/>
          <p:nvPr/>
        </p:nvSpPr>
        <p:spPr>
          <a:xfrm>
            <a:off x="100745" y="467903"/>
            <a:ext cx="917620" cy="59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050" b="0" i="0" u="none" strike="noStrike" kern="0" cap="none" spc="0" normalizeH="0" baseline="0" noProof="0" dirty="0">
                <a:ln>
                  <a:noFill/>
                </a:ln>
                <a:solidFill>
                  <a:srgbClr val="FFFFFF"/>
                </a:solidFill>
                <a:effectLst/>
                <a:uLnTx/>
                <a:uFillTx/>
                <a:latin typeface="Arial"/>
                <a:ea typeface="+mn-ea"/>
                <a:cs typeface="+mn-cs"/>
                <a:sym typeface="Arial"/>
              </a:rPr>
              <a:t>Online meeting </a:t>
            </a:r>
          </a:p>
        </p:txBody>
      </p:sp>
      <p:sp>
        <p:nvSpPr>
          <p:cNvPr id="18" name="Rectangle 17"/>
          <p:cNvSpPr/>
          <p:nvPr/>
        </p:nvSpPr>
        <p:spPr>
          <a:xfrm>
            <a:off x="8042434" y="4385299"/>
            <a:ext cx="917620" cy="59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050" b="0" i="0" u="none" strike="noStrike" kern="0" cap="none" spc="0" normalizeH="0" baseline="0" noProof="0" dirty="0">
                <a:ln>
                  <a:noFill/>
                </a:ln>
                <a:solidFill>
                  <a:srgbClr val="FFFFFF"/>
                </a:solidFill>
                <a:effectLst/>
                <a:uLnTx/>
                <a:uFillTx/>
                <a:latin typeface="Arial"/>
                <a:ea typeface="+mn-ea"/>
                <a:cs typeface="+mn-cs"/>
                <a:sym typeface="Arial"/>
              </a:rPr>
              <a:t>In person Meeting </a:t>
            </a:r>
          </a:p>
        </p:txBody>
      </p:sp>
      <p:sp>
        <p:nvSpPr>
          <p:cNvPr id="21" name="Right Arrow 20"/>
          <p:cNvSpPr/>
          <p:nvPr/>
        </p:nvSpPr>
        <p:spPr>
          <a:xfrm>
            <a:off x="1487479" y="773806"/>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05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 name="Right Arrow 21"/>
          <p:cNvSpPr/>
          <p:nvPr/>
        </p:nvSpPr>
        <p:spPr>
          <a:xfrm rot="10800000">
            <a:off x="6298058" y="4502996"/>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ight Arrow 22"/>
          <p:cNvSpPr/>
          <p:nvPr/>
        </p:nvSpPr>
        <p:spPr>
          <a:xfrm rot="10800000">
            <a:off x="1487479" y="4468708"/>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Right Arrow 23"/>
          <p:cNvSpPr/>
          <p:nvPr/>
        </p:nvSpPr>
        <p:spPr>
          <a:xfrm>
            <a:off x="6319212" y="725811"/>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726" y="1193669"/>
            <a:ext cx="2121559" cy="3122055"/>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43731" y="4022076"/>
            <a:ext cx="1074902" cy="1013108"/>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98058" y="1276557"/>
            <a:ext cx="2661996" cy="3039167"/>
          </a:xfrm>
          <a:prstGeom prst="rect">
            <a:avLst/>
          </a:prstGeom>
        </p:spPr>
      </p:pic>
      <p:sp>
        <p:nvSpPr>
          <p:cNvPr id="15" name="Title 4"/>
          <p:cNvSpPr txBox="1">
            <a:spLocks/>
          </p:cNvSpPr>
          <p:nvPr/>
        </p:nvSpPr>
        <p:spPr>
          <a:xfrm>
            <a:off x="811856" y="64440"/>
            <a:ext cx="8424809" cy="696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oper Black" panose="0208090404030B020404" pitchFamily="18" charset="77"/>
                <a:ea typeface="Cooper Black" panose="0208090404030B020404" pitchFamily="18"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800" b="0" i="0" u="none" strike="noStrike" kern="0" cap="none" spc="0" normalizeH="0" baseline="0" noProof="0" dirty="0">
                <a:ln>
                  <a:noFill/>
                </a:ln>
                <a:solidFill>
                  <a:srgbClr val="000000"/>
                </a:solidFill>
                <a:effectLst/>
                <a:uLnTx/>
                <a:uFillTx/>
                <a:latin typeface="Arial"/>
                <a:cs typeface="Arial"/>
                <a:sym typeface="Arial"/>
              </a:rPr>
              <a:t>SUMMARY EQUIPMENT NEEDED   </a:t>
            </a:r>
          </a:p>
        </p:txBody>
      </p:sp>
      <p:sp>
        <p:nvSpPr>
          <p:cNvPr id="16" name="Rectangle 15"/>
          <p:cNvSpPr/>
          <p:nvPr/>
        </p:nvSpPr>
        <p:spPr>
          <a:xfrm>
            <a:off x="113535" y="4397440"/>
            <a:ext cx="917620" cy="59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050" b="0" i="0" u="none" strike="noStrike" kern="0" cap="none" spc="0" normalizeH="0" baseline="0" noProof="0" dirty="0">
                <a:ln>
                  <a:noFill/>
                </a:ln>
                <a:solidFill>
                  <a:srgbClr val="FFFFFF"/>
                </a:solidFill>
                <a:effectLst/>
                <a:uLnTx/>
                <a:uFillTx/>
                <a:latin typeface="Arial"/>
                <a:ea typeface="+mn-ea"/>
                <a:cs typeface="+mn-cs"/>
                <a:sym typeface="Arial"/>
              </a:rPr>
              <a:t>Online meeting </a:t>
            </a:r>
          </a:p>
        </p:txBody>
      </p:sp>
      <p:sp>
        <p:nvSpPr>
          <p:cNvPr id="19" name="Rectangle 18"/>
          <p:cNvSpPr/>
          <p:nvPr/>
        </p:nvSpPr>
        <p:spPr>
          <a:xfrm>
            <a:off x="8050751" y="584053"/>
            <a:ext cx="917620" cy="59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050" b="0" i="0" u="none" strike="noStrike" kern="0" cap="none" spc="0" normalizeH="0" baseline="0" noProof="0" dirty="0">
                <a:ln>
                  <a:noFill/>
                </a:ln>
                <a:solidFill>
                  <a:srgbClr val="FFFFFF"/>
                </a:solidFill>
                <a:effectLst/>
                <a:uLnTx/>
                <a:uFillTx/>
                <a:latin typeface="Arial"/>
                <a:ea typeface="+mn-ea"/>
                <a:cs typeface="+mn-cs"/>
                <a:sym typeface="Arial"/>
              </a:rPr>
              <a:t>In person Meeting </a:t>
            </a:r>
          </a:p>
        </p:txBody>
      </p:sp>
      <p:pic>
        <p:nvPicPr>
          <p:cNvPr id="20" name="Picture 1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85865" y="2429277"/>
            <a:ext cx="906216" cy="735163"/>
          </a:xfrm>
          <a:prstGeom prst="rect">
            <a:avLst/>
          </a:prstGeom>
        </p:spPr>
      </p:pic>
    </p:spTree>
    <p:extLst>
      <p:ext uri="{BB962C8B-B14F-4D97-AF65-F5344CB8AC3E}">
        <p14:creationId xmlns:p14="http://schemas.microsoft.com/office/powerpoint/2010/main" val="3592510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9" name="Google Shape;75;p12">
            <a:extLst>
              <a:ext uri="{FF2B5EF4-FFF2-40B4-BE49-F238E27FC236}">
                <a16:creationId xmlns:a16="http://schemas.microsoft.com/office/drawing/2014/main" id="{5F654640-49F6-5C40-A5C1-55A9B379F73A}"/>
              </a:ext>
            </a:extLst>
          </p:cNvPr>
          <p:cNvSpPr txBox="1">
            <a:spLocks noGrp="1"/>
          </p:cNvSpPr>
          <p:nvPr>
            <p:ph type="title"/>
          </p:nvPr>
        </p:nvSpPr>
        <p:spPr>
          <a:xfrm>
            <a:off x="1016191" y="150751"/>
            <a:ext cx="7558138" cy="64180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12 Steps of hosting Hybrid Meetings </a:t>
            </a:r>
            <a:endParaRPr b="1" dirty="0">
              <a:latin typeface="Arial" panose="020B0604020202020204" pitchFamily="34" charset="0"/>
              <a:cs typeface="Arial" panose="020B0604020202020204" pitchFamily="34" charset="0"/>
            </a:endParaRPr>
          </a:p>
        </p:txBody>
      </p:sp>
      <p:sp>
        <p:nvSpPr>
          <p:cNvPr id="10" name="Google Shape;106;p16">
            <a:extLst>
              <a:ext uri="{FF2B5EF4-FFF2-40B4-BE49-F238E27FC236}">
                <a16:creationId xmlns:a16="http://schemas.microsoft.com/office/drawing/2014/main" id="{F5BB84B1-84C6-A94F-AC43-615D12F8AED2}"/>
              </a:ext>
            </a:extLst>
          </p:cNvPr>
          <p:cNvSpPr txBox="1">
            <a:spLocks noGrp="1"/>
          </p:cNvSpPr>
          <p:nvPr>
            <p:ph type="body" idx="1"/>
          </p:nvPr>
        </p:nvSpPr>
        <p:spPr>
          <a:xfrm>
            <a:off x="800433" y="928996"/>
            <a:ext cx="7367521" cy="3312920"/>
          </a:xfrm>
          <a:prstGeom prst="rect">
            <a:avLst/>
          </a:prstGeom>
        </p:spPr>
        <p:txBody>
          <a:bodyPr spcFirstLastPara="1" wrap="square" lIns="91425" tIns="91425" rIns="91425" bIns="91425" anchor="t" anchorCtr="0">
            <a:noAutofit/>
          </a:bodyPr>
          <a:lstStyle/>
          <a:p>
            <a:pPr marL="546100" lvl="0" indent="-457200">
              <a:buFont typeface="+mj-lt"/>
              <a:buAutoNum type="arabicPeriod"/>
            </a:pPr>
            <a:r>
              <a:rPr lang="en-US" dirty="0">
                <a:latin typeface="Arial" panose="020B0604020202020204" pitchFamily="34" charset="0"/>
                <a:cs typeface="Arial" panose="020B0604020202020204" pitchFamily="34" charset="0"/>
              </a:rPr>
              <a:t>Ensure you have a stable and fast internet – 2 mbps – down / 2 mbps up – do speed test </a:t>
            </a:r>
          </a:p>
          <a:p>
            <a:pPr marL="546100" lvl="0" indent="-457200">
              <a:buFont typeface="+mj-lt"/>
              <a:buAutoNum type="arabicPeriod"/>
            </a:pPr>
            <a:r>
              <a:rPr lang="en-US" dirty="0">
                <a:latin typeface="Arial" panose="020B0604020202020204" pitchFamily="34" charset="0"/>
                <a:cs typeface="Arial" panose="020B0604020202020204" pitchFamily="34" charset="0"/>
              </a:rPr>
              <a:t>Preferably chair from a laptop/desktop – meeting controls dashboard is more visible / projector option </a:t>
            </a:r>
          </a:p>
          <a:p>
            <a:pPr marL="546100" lvl="0" indent="-457200">
              <a:buFont typeface="+mj-lt"/>
              <a:buAutoNum type="arabicPeriod"/>
            </a:pPr>
            <a:r>
              <a:rPr lang="en-US" dirty="0">
                <a:latin typeface="Arial" panose="020B0604020202020204" pitchFamily="34" charset="0"/>
                <a:cs typeface="Arial" panose="020B0604020202020204" pitchFamily="34" charset="0"/>
              </a:rPr>
              <a:t>Make use of correct audio equipment – use of smart phone as attendee is best mic option – both quality and Health&amp;Safety benefits &amp; head phones for virtual attendees</a:t>
            </a:r>
          </a:p>
          <a:p>
            <a:pPr marL="546100" indent="-457200">
              <a:buFont typeface="+mj-lt"/>
              <a:buAutoNum type="arabicPeriod"/>
            </a:pPr>
            <a:r>
              <a:rPr lang="en-US" dirty="0">
                <a:latin typeface="Arial" panose="020B0604020202020204" pitchFamily="34" charset="0"/>
                <a:cs typeface="Arial" panose="020B0604020202020204" pitchFamily="34" charset="0"/>
              </a:rPr>
              <a:t>Make use of correct video equipment – use of smart phone as attendee is best video option under lockdown (don’t recommend video) </a:t>
            </a:r>
          </a:p>
          <a:p>
            <a:pPr marL="88900" lv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79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9" name="Google Shape;75;p12">
            <a:extLst>
              <a:ext uri="{FF2B5EF4-FFF2-40B4-BE49-F238E27FC236}">
                <a16:creationId xmlns:a16="http://schemas.microsoft.com/office/drawing/2014/main" id="{5F654640-49F6-5C40-A5C1-55A9B379F73A}"/>
              </a:ext>
            </a:extLst>
          </p:cNvPr>
          <p:cNvSpPr txBox="1">
            <a:spLocks noGrp="1"/>
          </p:cNvSpPr>
          <p:nvPr>
            <p:ph type="title"/>
          </p:nvPr>
        </p:nvSpPr>
        <p:spPr>
          <a:xfrm>
            <a:off x="1016191" y="150751"/>
            <a:ext cx="7558138" cy="64180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12 Steps of hosting Hybrid Meetings </a:t>
            </a:r>
            <a:endParaRPr b="1" dirty="0">
              <a:latin typeface="Arial" panose="020B0604020202020204" pitchFamily="34" charset="0"/>
              <a:cs typeface="Arial" panose="020B0604020202020204" pitchFamily="34" charset="0"/>
            </a:endParaRPr>
          </a:p>
        </p:txBody>
      </p:sp>
      <p:sp>
        <p:nvSpPr>
          <p:cNvPr id="10" name="Google Shape;106;p16">
            <a:extLst>
              <a:ext uri="{FF2B5EF4-FFF2-40B4-BE49-F238E27FC236}">
                <a16:creationId xmlns:a16="http://schemas.microsoft.com/office/drawing/2014/main" id="{F5BB84B1-84C6-A94F-AC43-615D12F8AED2}"/>
              </a:ext>
            </a:extLst>
          </p:cNvPr>
          <p:cNvSpPr txBox="1">
            <a:spLocks noGrp="1"/>
          </p:cNvSpPr>
          <p:nvPr>
            <p:ph type="body" idx="1"/>
          </p:nvPr>
        </p:nvSpPr>
        <p:spPr>
          <a:xfrm>
            <a:off x="707966" y="887900"/>
            <a:ext cx="7490812" cy="3312920"/>
          </a:xfrm>
          <a:prstGeom prst="rect">
            <a:avLst/>
          </a:prstGeom>
        </p:spPr>
        <p:txBody>
          <a:bodyPr spcFirstLastPara="1" wrap="square" lIns="91425" tIns="91425" rIns="91425" bIns="91425" anchor="t" anchorCtr="0">
            <a:noAutofit/>
          </a:bodyPr>
          <a:lstStyle/>
          <a:p>
            <a:pPr marL="546100" lvl="0" indent="-457200">
              <a:buFont typeface="+mj-lt"/>
              <a:buAutoNum type="arabicPeriod" startAt="5"/>
            </a:pPr>
            <a:r>
              <a:rPr lang="en-US" dirty="0">
                <a:latin typeface="Arial" panose="020B0604020202020204" pitchFamily="34" charset="0"/>
                <a:cs typeface="Arial" panose="020B0604020202020204" pitchFamily="34" charset="0"/>
              </a:rPr>
              <a:t>Make sure venue has sufficient tables for equipment and access to power source / bring extension chords and adapters</a:t>
            </a:r>
          </a:p>
          <a:p>
            <a:pPr marL="546100" lvl="0" indent="-457200">
              <a:buFont typeface="+mj-lt"/>
              <a:buAutoNum type="arabicPeriod" startAt="5"/>
            </a:pPr>
            <a:r>
              <a:rPr lang="en-US" dirty="0">
                <a:latin typeface="Arial" panose="020B0604020202020204" pitchFamily="34" charset="0"/>
                <a:cs typeface="Arial" panose="020B0604020202020204" pitchFamily="34" charset="0"/>
              </a:rPr>
              <a:t>Use a tech preamble to help guide both face to face and virtual attendees on the use of technology and help them understand the interface between in-person and virtual members (read before the meeting) </a:t>
            </a:r>
          </a:p>
          <a:p>
            <a:pPr marL="546100" indent="-457200">
              <a:buFont typeface="+mj-lt"/>
              <a:buAutoNum type="arabicPeriod" startAt="5"/>
            </a:pPr>
            <a:r>
              <a:rPr lang="en-US" dirty="0">
                <a:latin typeface="Arial" panose="020B0604020202020204" pitchFamily="34" charset="0"/>
                <a:cs typeface="Arial" panose="020B0604020202020204" pitchFamily="34" charset="0"/>
              </a:rPr>
              <a:t>Develop an online friendly meeting format with preferred sequence of meeting, imbedded readings and announcements all incorporated into 1 document for the entire meeting e.g. power point </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325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9" name="Google Shape;75;p12">
            <a:extLst>
              <a:ext uri="{FF2B5EF4-FFF2-40B4-BE49-F238E27FC236}">
                <a16:creationId xmlns:a16="http://schemas.microsoft.com/office/drawing/2014/main" id="{5F654640-49F6-5C40-A5C1-55A9B379F73A}"/>
              </a:ext>
            </a:extLst>
          </p:cNvPr>
          <p:cNvSpPr txBox="1">
            <a:spLocks noGrp="1"/>
          </p:cNvSpPr>
          <p:nvPr>
            <p:ph type="title"/>
          </p:nvPr>
        </p:nvSpPr>
        <p:spPr>
          <a:xfrm>
            <a:off x="1016191" y="150751"/>
            <a:ext cx="7558138" cy="64180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12 Steps of hosting Hybrid Meetings </a:t>
            </a:r>
            <a:endParaRPr b="1" dirty="0">
              <a:latin typeface="Arial" panose="020B0604020202020204" pitchFamily="34" charset="0"/>
              <a:cs typeface="Arial" panose="020B0604020202020204" pitchFamily="34" charset="0"/>
            </a:endParaRPr>
          </a:p>
        </p:txBody>
      </p:sp>
      <p:sp>
        <p:nvSpPr>
          <p:cNvPr id="10" name="Google Shape;106;p16">
            <a:extLst>
              <a:ext uri="{FF2B5EF4-FFF2-40B4-BE49-F238E27FC236}">
                <a16:creationId xmlns:a16="http://schemas.microsoft.com/office/drawing/2014/main" id="{F5BB84B1-84C6-A94F-AC43-615D12F8AED2}"/>
              </a:ext>
            </a:extLst>
          </p:cNvPr>
          <p:cNvSpPr txBox="1">
            <a:spLocks noGrp="1"/>
          </p:cNvSpPr>
          <p:nvPr>
            <p:ph type="body" idx="1"/>
          </p:nvPr>
        </p:nvSpPr>
        <p:spPr>
          <a:xfrm>
            <a:off x="220286" y="868754"/>
            <a:ext cx="5677594" cy="3312920"/>
          </a:xfrm>
          <a:prstGeom prst="rect">
            <a:avLst/>
          </a:prstGeom>
        </p:spPr>
        <p:txBody>
          <a:bodyPr spcFirstLastPara="1" wrap="square" lIns="91425" tIns="91425" rIns="91425" bIns="91425" anchor="t" anchorCtr="0">
            <a:noAutofit/>
          </a:bodyPr>
          <a:lstStyle/>
          <a:p>
            <a:pPr marL="546100" indent="-457200">
              <a:buFont typeface="+mj-lt"/>
              <a:buAutoNum type="arabicPeriod" startAt="7"/>
            </a:pPr>
            <a:r>
              <a:rPr lang="en-US" dirty="0">
                <a:latin typeface="Arial" panose="020B0604020202020204" pitchFamily="34" charset="0"/>
                <a:cs typeface="Arial" panose="020B0604020202020204" pitchFamily="34" charset="0"/>
              </a:rPr>
              <a:t>Develop an online friendly meeting format…</a:t>
            </a:r>
          </a:p>
          <a:p>
            <a:pPr lvl="1">
              <a:buFont typeface="Arial" panose="020B0604020202020204" pitchFamily="34" charset="0"/>
              <a:buChar char="•"/>
            </a:pPr>
            <a:r>
              <a:rPr lang="en-ZA" dirty="0">
                <a:latin typeface="Arial" panose="020B0604020202020204" pitchFamily="34" charset="0"/>
                <a:cs typeface="Arial" panose="020B0604020202020204" pitchFamily="34" charset="0"/>
              </a:rPr>
              <a:t>Longer meetings better </a:t>
            </a:r>
          </a:p>
          <a:p>
            <a:pPr lvl="1">
              <a:buFont typeface="Arial" panose="020B0604020202020204" pitchFamily="34" charset="0"/>
              <a:buChar char="•"/>
            </a:pPr>
            <a:r>
              <a:rPr lang="en-ZA" dirty="0">
                <a:latin typeface="Arial" panose="020B0604020202020204" pitchFamily="34" charset="0"/>
                <a:cs typeface="Arial" panose="020B0604020202020204" pitchFamily="34" charset="0"/>
              </a:rPr>
              <a:t>Tech preamble pre meeting </a:t>
            </a:r>
          </a:p>
          <a:p>
            <a:pPr lvl="1">
              <a:buFont typeface="Arial" panose="020B0604020202020204" pitchFamily="34" charset="0"/>
              <a:buChar char="•"/>
            </a:pPr>
            <a:r>
              <a:rPr lang="en-ZA" dirty="0">
                <a:latin typeface="Arial" panose="020B0604020202020204" pitchFamily="34" charset="0"/>
                <a:cs typeface="Arial" panose="020B0604020202020204" pitchFamily="34" charset="0"/>
              </a:rPr>
              <a:t>Open up early for testing </a:t>
            </a:r>
          </a:p>
          <a:p>
            <a:pPr lvl="1">
              <a:buFont typeface="Arial" panose="020B0604020202020204" pitchFamily="34" charset="0"/>
              <a:buChar char="•"/>
            </a:pPr>
            <a:r>
              <a:rPr lang="en-ZA" dirty="0">
                <a:latin typeface="Arial" panose="020B0604020202020204" pitchFamily="34" charset="0"/>
                <a:cs typeface="Arial" panose="020B0604020202020204" pitchFamily="34" charset="0"/>
              </a:rPr>
              <a:t>Power point meeting structure / readings – helps </a:t>
            </a:r>
          </a:p>
          <a:p>
            <a:pPr marL="546100" lvl="1" indent="0">
              <a:buNone/>
            </a:pPr>
            <a:endParaRP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15414" y="3459480"/>
            <a:ext cx="3003346" cy="168402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66360" y="2919422"/>
            <a:ext cx="3977640" cy="2313687"/>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04697" y="1055612"/>
            <a:ext cx="3339303" cy="1900947"/>
          </a:xfrm>
          <a:prstGeom prst="rect">
            <a:avLst/>
          </a:prstGeom>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3581400"/>
            <a:ext cx="2821344" cy="1562100"/>
          </a:xfrm>
          <a:prstGeom prst="rect">
            <a:avLst/>
          </a:prstGeom>
        </p:spPr>
      </p:pic>
    </p:spTree>
    <p:extLst>
      <p:ext uri="{BB962C8B-B14F-4D97-AF65-F5344CB8AC3E}">
        <p14:creationId xmlns:p14="http://schemas.microsoft.com/office/powerpoint/2010/main" val="222262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5" name="Group 14">
            <a:extLst>
              <a:ext uri="{FF2B5EF4-FFF2-40B4-BE49-F238E27FC236}">
                <a16:creationId xmlns:a16="http://schemas.microsoft.com/office/drawing/2014/main" id="{A838DBA2-246D-4087-AE0A-6EA2B4B65AF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040416" cy="5143501"/>
            <a:chOff x="-14288" y="0"/>
            <a:chExt cx="12053888" cy="6858001"/>
          </a:xfrm>
        </p:grpSpPr>
        <p:grpSp>
          <p:nvGrpSpPr>
            <p:cNvPr id="16" name="Group 15">
              <a:extLst>
                <a:ext uri="{FF2B5EF4-FFF2-40B4-BE49-F238E27FC236}">
                  <a16:creationId xmlns:a16="http://schemas.microsoft.com/office/drawing/2014/main" id="{B4406F95-9579-494D-BE1E-A012A7F4CB3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8"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9"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0"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5"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7" name="Group 16">
              <a:extLst>
                <a:ext uri="{FF2B5EF4-FFF2-40B4-BE49-F238E27FC236}">
                  <a16:creationId xmlns:a16="http://schemas.microsoft.com/office/drawing/2014/main" id="{375D3DC5-0B19-4EA9-A350-6218AC28CD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grpSp>
        <p:nvGrpSpPr>
          <p:cNvPr id="56" name="Group 55">
            <a:extLst>
              <a:ext uri="{FF2B5EF4-FFF2-40B4-BE49-F238E27FC236}">
                <a16:creationId xmlns:a16="http://schemas.microsoft.com/office/drawing/2014/main" id="{8E1DDAD8-1D10-4640-A034-BE90015E37B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144002" cy="5143501"/>
            <a:chOff x="0" y="-1"/>
            <a:chExt cx="12192003" cy="6858001"/>
          </a:xfrm>
        </p:grpSpPr>
        <p:sp useBgFill="1">
          <p:nvSpPr>
            <p:cNvPr id="57" name="Rectangle 56">
              <a:extLst>
                <a:ext uri="{FF2B5EF4-FFF2-40B4-BE49-F238E27FC236}">
                  <a16:creationId xmlns:a16="http://schemas.microsoft.com/office/drawing/2014/main" id="{52FE7688-721D-4A97-B007-BDE056094D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58"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screen">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69178C50-1B48-4039-BCD2-E75BEFFACAB6}"/>
              </a:ext>
            </a:extLst>
          </p:cNvPr>
          <p:cNvSpPr>
            <a:spLocks noGrp="1"/>
          </p:cNvSpPr>
          <p:nvPr>
            <p:ph type="title"/>
          </p:nvPr>
        </p:nvSpPr>
        <p:spPr>
          <a:xfrm>
            <a:off x="5971890" y="55924"/>
            <a:ext cx="3000661" cy="1566443"/>
          </a:xfrm>
        </p:spPr>
        <p:txBody>
          <a:bodyPr vert="horz" lIns="68580" tIns="34290" rIns="68580" bIns="34290" rtlCol="0" anchor="ctr">
            <a:noAutofit/>
          </a:bodyPr>
          <a:lstStyle/>
          <a:p>
            <a:r>
              <a:rPr lang="en-US" sz="3600" dirty="0">
                <a:solidFill>
                  <a:schemeClr val="bg2">
                    <a:lumMod val="75000"/>
                  </a:schemeClr>
                </a:solidFill>
              </a:rPr>
              <a:t>PRIORITY #1: Establish Accessibility</a:t>
            </a:r>
          </a:p>
        </p:txBody>
      </p:sp>
      <p:pic>
        <p:nvPicPr>
          <p:cNvPr id="8" name="Picture Placeholder 7" descr="A close up of a sign&#10;&#10;Description automatically generated">
            <a:extLst>
              <a:ext uri="{FF2B5EF4-FFF2-40B4-BE49-F238E27FC236}">
                <a16:creationId xmlns:a16="http://schemas.microsoft.com/office/drawing/2014/main" id="{61346EB7-845E-48BE-9E49-30ED90650D85}"/>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198" y="7"/>
            <a:ext cx="5668906" cy="5143493"/>
          </a:xfrm>
          <a:prstGeom prst="rect">
            <a:avLst/>
          </a:prstGeom>
        </p:spPr>
      </p:pic>
      <p:grpSp>
        <p:nvGrpSpPr>
          <p:cNvPr id="60" name="Group 59">
            <a:extLst>
              <a:ext uri="{FF2B5EF4-FFF2-40B4-BE49-F238E27FC236}">
                <a16:creationId xmlns:a16="http://schemas.microsoft.com/office/drawing/2014/main" id="{FD642FB6-2808-4BC5-AE0B-7302C24B78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788" cy="5143501"/>
            <a:chOff x="0" y="0"/>
            <a:chExt cx="2305051" cy="6858001"/>
          </a:xfrm>
          <a:solidFill>
            <a:schemeClr val="tx1">
              <a:alpha val="70000"/>
            </a:schemeClr>
          </a:solidFill>
          <a:effectLst/>
        </p:grpSpPr>
        <p:sp>
          <p:nvSpPr>
            <p:cNvPr id="61" name="Rectangle 60">
              <a:extLst>
                <a:ext uri="{FF2B5EF4-FFF2-40B4-BE49-F238E27FC236}">
                  <a16:creationId xmlns:a16="http://schemas.microsoft.com/office/drawing/2014/main" id="{0B0B8F04-D9A7-48E5-A29C-51A66B59DFF4}"/>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62"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Rectangle 63">
              <a:extLst>
                <a:ext uri="{FF2B5EF4-FFF2-40B4-BE49-F238E27FC236}">
                  <a16:creationId xmlns:a16="http://schemas.microsoft.com/office/drawing/2014/main" id="{78E86C7F-B981-4448-8A1A-856F7124FF4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65"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9"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0"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1"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2"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3"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4"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5"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6"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Rectangle 88">
              <a:extLst>
                <a:ext uri="{FF2B5EF4-FFF2-40B4-BE49-F238E27FC236}">
                  <a16:creationId xmlns:a16="http://schemas.microsoft.com/office/drawing/2014/main" id="{B700C031-AA54-4DC7-B8A2-2569B3FA653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90"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Rectangle 100">
              <a:extLst>
                <a:ext uri="{FF2B5EF4-FFF2-40B4-BE49-F238E27FC236}">
                  <a16:creationId xmlns:a16="http://schemas.microsoft.com/office/drawing/2014/main" id="{9E594AF5-DB50-4227-AC2F-10EE5233C41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2"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3"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4"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4" name="Text Placeholder 3">
            <a:extLst>
              <a:ext uri="{FF2B5EF4-FFF2-40B4-BE49-F238E27FC236}">
                <a16:creationId xmlns:a16="http://schemas.microsoft.com/office/drawing/2014/main" id="{EC14F133-E384-435E-83E3-8B9BBE9D845C}"/>
              </a:ext>
            </a:extLst>
          </p:cNvPr>
          <p:cNvSpPr>
            <a:spLocks noGrp="1"/>
          </p:cNvSpPr>
          <p:nvPr>
            <p:ph type="body" sz="half" idx="2"/>
          </p:nvPr>
        </p:nvSpPr>
        <p:spPr>
          <a:xfrm>
            <a:off x="5971889" y="1687115"/>
            <a:ext cx="2982800" cy="3319519"/>
          </a:xfrm>
        </p:spPr>
        <p:txBody>
          <a:bodyPr vert="horz" lIns="68580" tIns="34290" rIns="68580" bIns="34290" rtlCol="0">
            <a:normAutofit/>
          </a:bodyPr>
          <a:lstStyle/>
          <a:p>
            <a:pPr marL="42863"/>
            <a:r>
              <a:rPr lang="en-US" sz="3000"/>
              <a:t>Does </a:t>
            </a:r>
            <a:r>
              <a:rPr lang="en-US" sz="3000" dirty="0"/>
              <a:t>your meeting </a:t>
            </a:r>
            <a:r>
              <a:rPr lang="en-US" sz="3000"/>
              <a:t>location have Telephone or Internet capabilities?</a:t>
            </a:r>
            <a:endParaRPr lang="en-US" sz="3000" dirty="0"/>
          </a:p>
          <a:p>
            <a:pPr marL="214313" indent="-171450">
              <a:buFont typeface="Arial" panose="020B0604020202020204" pitchFamily="34" charset="0"/>
              <a:buChar char="•"/>
            </a:pPr>
            <a:endParaRPr lang="en-US" sz="1350" dirty="0"/>
          </a:p>
        </p:txBody>
      </p:sp>
    </p:spTree>
    <p:extLst>
      <p:ext uri="{BB962C8B-B14F-4D97-AF65-F5344CB8AC3E}">
        <p14:creationId xmlns:p14="http://schemas.microsoft.com/office/powerpoint/2010/main" val="363934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9" name="Google Shape;75;p12">
            <a:extLst>
              <a:ext uri="{FF2B5EF4-FFF2-40B4-BE49-F238E27FC236}">
                <a16:creationId xmlns:a16="http://schemas.microsoft.com/office/drawing/2014/main" id="{5F654640-49F6-5C40-A5C1-55A9B379F73A}"/>
              </a:ext>
            </a:extLst>
          </p:cNvPr>
          <p:cNvSpPr txBox="1">
            <a:spLocks noGrp="1"/>
          </p:cNvSpPr>
          <p:nvPr>
            <p:ph type="title"/>
          </p:nvPr>
        </p:nvSpPr>
        <p:spPr>
          <a:xfrm>
            <a:off x="1016191" y="150751"/>
            <a:ext cx="7558138" cy="64180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12 Steps of hosting Hybrid Meetings </a:t>
            </a:r>
            <a:endParaRPr b="1" dirty="0">
              <a:latin typeface="Arial" panose="020B0604020202020204" pitchFamily="34" charset="0"/>
              <a:cs typeface="Arial" panose="020B0604020202020204" pitchFamily="34" charset="0"/>
            </a:endParaRPr>
          </a:p>
        </p:txBody>
      </p:sp>
      <p:sp>
        <p:nvSpPr>
          <p:cNvPr id="10" name="Google Shape;106;p16">
            <a:extLst>
              <a:ext uri="{FF2B5EF4-FFF2-40B4-BE49-F238E27FC236}">
                <a16:creationId xmlns:a16="http://schemas.microsoft.com/office/drawing/2014/main" id="{F5BB84B1-84C6-A94F-AC43-615D12F8AED2}"/>
              </a:ext>
            </a:extLst>
          </p:cNvPr>
          <p:cNvSpPr txBox="1">
            <a:spLocks noGrp="1"/>
          </p:cNvSpPr>
          <p:nvPr>
            <p:ph type="body" idx="1"/>
          </p:nvPr>
        </p:nvSpPr>
        <p:spPr>
          <a:xfrm>
            <a:off x="707966" y="887900"/>
            <a:ext cx="7490812" cy="3312920"/>
          </a:xfrm>
          <a:prstGeom prst="rect">
            <a:avLst/>
          </a:prstGeom>
        </p:spPr>
        <p:txBody>
          <a:bodyPr spcFirstLastPara="1" wrap="square" lIns="91425" tIns="91425" rIns="91425" bIns="91425" anchor="t" anchorCtr="0">
            <a:noAutofit/>
          </a:bodyPr>
          <a:lstStyle/>
          <a:p>
            <a:pPr marL="546100" lvl="0" indent="-457200">
              <a:buFont typeface="+mj-lt"/>
              <a:buAutoNum type="arabicPeriod" startAt="8"/>
            </a:pPr>
            <a:r>
              <a:rPr lang="en-US" dirty="0">
                <a:latin typeface="Arial" panose="020B0604020202020204" pitchFamily="34" charset="0"/>
                <a:cs typeface="Arial" panose="020B0604020202020204" pitchFamily="34" charset="0"/>
              </a:rPr>
              <a:t>Make sure communications are strong – What's App groups, virtual posters drives, Online/Virtual/Regional  Websites, email meeting lists, Private FB Groups </a:t>
            </a:r>
          </a:p>
          <a:p>
            <a:pPr marL="546100" lvl="0" indent="-457200">
              <a:buFont typeface="+mj-lt"/>
              <a:buAutoNum type="arabicPeriod" startAt="8"/>
            </a:pPr>
            <a:r>
              <a:rPr lang="en-US" dirty="0">
                <a:latin typeface="Arial" panose="020B0604020202020204" pitchFamily="34" charset="0"/>
                <a:cs typeface="Arial" panose="020B0604020202020204" pitchFamily="34" charset="0"/>
              </a:rPr>
              <a:t>Where possible have a meeting host /chair and 2 x Co-hosts to manage virtual/in person microphones, videos, chat and bombers – min x 3 service team members  </a:t>
            </a:r>
          </a:p>
          <a:p>
            <a:pPr marL="546100" indent="-457200">
              <a:buFont typeface="+mj-lt"/>
              <a:buAutoNum type="arabicPeriod" startAt="8"/>
            </a:pPr>
            <a:r>
              <a:rPr lang="en-US" dirty="0">
                <a:latin typeface="Arial" panose="020B0604020202020204" pitchFamily="34" charset="0"/>
                <a:cs typeface="Arial" panose="020B0604020202020204" pitchFamily="34" charset="0"/>
              </a:rPr>
              <a:t>Create new service position linked to Health and Safety who will toggle smart phone mic off and on  behalf of readers and speakers  </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475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9" name="Google Shape;75;p12">
            <a:extLst>
              <a:ext uri="{FF2B5EF4-FFF2-40B4-BE49-F238E27FC236}">
                <a16:creationId xmlns:a16="http://schemas.microsoft.com/office/drawing/2014/main" id="{5F654640-49F6-5C40-A5C1-55A9B379F73A}"/>
              </a:ext>
            </a:extLst>
          </p:cNvPr>
          <p:cNvSpPr txBox="1">
            <a:spLocks noGrp="1"/>
          </p:cNvSpPr>
          <p:nvPr>
            <p:ph type="title"/>
          </p:nvPr>
        </p:nvSpPr>
        <p:spPr>
          <a:xfrm>
            <a:off x="1016191" y="150751"/>
            <a:ext cx="7558138" cy="64180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12 Steps of hosting Hybrid Meetings </a:t>
            </a:r>
            <a:endParaRPr b="1" dirty="0">
              <a:latin typeface="Arial" panose="020B0604020202020204" pitchFamily="34" charset="0"/>
              <a:cs typeface="Arial" panose="020B0604020202020204" pitchFamily="34" charset="0"/>
            </a:endParaRPr>
          </a:p>
        </p:txBody>
      </p:sp>
      <p:sp>
        <p:nvSpPr>
          <p:cNvPr id="10" name="Google Shape;106;p16">
            <a:extLst>
              <a:ext uri="{FF2B5EF4-FFF2-40B4-BE49-F238E27FC236}">
                <a16:creationId xmlns:a16="http://schemas.microsoft.com/office/drawing/2014/main" id="{F5BB84B1-84C6-A94F-AC43-615D12F8AED2}"/>
              </a:ext>
            </a:extLst>
          </p:cNvPr>
          <p:cNvSpPr txBox="1">
            <a:spLocks noGrp="1"/>
          </p:cNvSpPr>
          <p:nvPr>
            <p:ph type="body" idx="1"/>
          </p:nvPr>
        </p:nvSpPr>
        <p:spPr>
          <a:xfrm>
            <a:off x="707966" y="887900"/>
            <a:ext cx="7490812" cy="3312920"/>
          </a:xfrm>
          <a:prstGeom prst="rect">
            <a:avLst/>
          </a:prstGeom>
        </p:spPr>
        <p:txBody>
          <a:bodyPr spcFirstLastPara="1" wrap="square" lIns="91425" tIns="91425" rIns="91425" bIns="91425" anchor="t" anchorCtr="0">
            <a:noAutofit/>
          </a:bodyPr>
          <a:lstStyle/>
          <a:p>
            <a:pPr marL="546100" indent="-457200">
              <a:buFont typeface="+mj-lt"/>
              <a:buAutoNum type="arabicPeriod" startAt="11"/>
            </a:pPr>
            <a:r>
              <a:rPr lang="en-ZA" dirty="0">
                <a:latin typeface="Arial" panose="020B0604020202020204" pitchFamily="34" charset="0"/>
                <a:cs typeface="Arial" panose="020B0604020202020204" pitchFamily="34" charset="0"/>
              </a:rPr>
              <a:t>Anticipate problems – open up early – do testing and have spare batteries / power chords / ensure phones are charged / extra adaptors </a:t>
            </a:r>
          </a:p>
          <a:p>
            <a:pPr marL="546100" indent="-457200">
              <a:buFont typeface="+mj-lt"/>
              <a:buAutoNum type="arabicPeriod" startAt="11"/>
            </a:pPr>
            <a:r>
              <a:rPr lang="en-US" dirty="0">
                <a:latin typeface="Arial" panose="020B0604020202020204" pitchFamily="34" charset="0"/>
                <a:cs typeface="Arial" panose="020B0604020202020204" pitchFamily="34" charset="0"/>
              </a:rPr>
              <a:t>Mostly have fun – open mindedness, willingness, perseverance and acceptance are required ! </a:t>
            </a:r>
            <a:endParaRPr dirty="0">
              <a:latin typeface="Arial" panose="020B0604020202020204" pitchFamily="34" charset="0"/>
              <a:cs typeface="Arial" panose="020B0604020202020204" pitchFamily="34" charset="0"/>
            </a:endParaRPr>
          </a:p>
        </p:txBody>
      </p:sp>
      <p:sp>
        <p:nvSpPr>
          <p:cNvPr id="2" name="Rectangle 1"/>
          <p:cNvSpPr/>
          <p:nvPr/>
        </p:nvSpPr>
        <p:spPr>
          <a:xfrm>
            <a:off x="1273519" y="2914008"/>
            <a:ext cx="6174769" cy="2229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000" b="0" i="0" u="none" strike="noStrike" kern="0" cap="none" spc="0" normalizeH="0" baseline="0" noProof="0" dirty="0">
                <a:ln>
                  <a:noFill/>
                </a:ln>
                <a:solidFill>
                  <a:srgbClr val="FFFFFF"/>
                </a:solidFill>
                <a:effectLst/>
                <a:uLnTx/>
                <a:uFillTx/>
                <a:latin typeface="Arial"/>
                <a:ea typeface="+mn-ea"/>
                <a:cs typeface="+mn-cs"/>
                <a:sym typeface="Arial"/>
              </a:rPr>
              <a:t>In reality – everyone opening a hybrid meeting is opening a “new” meeting and so expectations that “new” meetings work smoothly from day 1 is not our experience for In Person meetings and this has been our experience for hybrid meetings as well – </a:t>
            </a:r>
            <a:br>
              <a:rPr kumimoji="0" lang="en-ZA" sz="2000" b="0" i="0" u="none" strike="noStrike" kern="0" cap="none" spc="0" normalizeH="0" baseline="0" noProof="0" dirty="0">
                <a:ln>
                  <a:noFill/>
                </a:ln>
                <a:solidFill>
                  <a:srgbClr val="FFFFFF"/>
                </a:solidFill>
                <a:effectLst/>
                <a:uLnTx/>
                <a:uFillTx/>
                <a:latin typeface="Arial"/>
                <a:ea typeface="+mn-ea"/>
                <a:cs typeface="+mn-cs"/>
                <a:sym typeface="Arial"/>
              </a:rPr>
            </a:br>
            <a:endParaRPr kumimoji="0" lang="en-ZA" sz="2000" b="0"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000" b="0" i="0" u="sng" strike="noStrike" kern="0" cap="none" spc="0" normalizeH="0" baseline="0" noProof="0" dirty="0">
                <a:ln>
                  <a:noFill/>
                </a:ln>
                <a:solidFill>
                  <a:srgbClr val="FFFFFF"/>
                </a:solidFill>
                <a:effectLst/>
                <a:uLnTx/>
                <a:uFillTx/>
                <a:latin typeface="Arial"/>
                <a:ea typeface="+mn-ea"/>
                <a:cs typeface="+mn-cs"/>
                <a:sym typeface="Arial"/>
              </a:rPr>
              <a:t>trial and error wins the day !! </a:t>
            </a:r>
          </a:p>
        </p:txBody>
      </p:sp>
    </p:spTree>
    <p:extLst>
      <p:ext uri="{BB962C8B-B14F-4D97-AF65-F5344CB8AC3E}">
        <p14:creationId xmlns:p14="http://schemas.microsoft.com/office/powerpoint/2010/main" val="257517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1"/>
            <a:ext cx="9144002" cy="51435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6" name="Group 15">
            <a:extLst>
              <a:ext uri="{FF2B5EF4-FFF2-40B4-BE49-F238E27FC236}">
                <a16:creationId xmlns:a16="http://schemas.microsoft.com/office/drawing/2014/main" id="{A838DBA2-246D-4087-AE0A-6EA2B4B65AF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040416" cy="5143501"/>
            <a:chOff x="-14288" y="0"/>
            <a:chExt cx="12053888" cy="6858001"/>
          </a:xfrm>
        </p:grpSpPr>
        <p:grpSp>
          <p:nvGrpSpPr>
            <p:cNvPr id="17" name="Group 16">
              <a:extLst>
                <a:ext uri="{FF2B5EF4-FFF2-40B4-BE49-F238E27FC236}">
                  <a16:creationId xmlns:a16="http://schemas.microsoft.com/office/drawing/2014/main" id="{B4406F95-9579-494D-BE1E-A012A7F4CB3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9"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30"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1"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6"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8" name="Group 17">
              <a:extLst>
                <a:ext uri="{FF2B5EF4-FFF2-40B4-BE49-F238E27FC236}">
                  <a16:creationId xmlns:a16="http://schemas.microsoft.com/office/drawing/2014/main" id="{375D3DC5-0B19-4EA9-A350-6218AC28CD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9"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grpSp>
        <p:nvGrpSpPr>
          <p:cNvPr id="57" name="Group 56">
            <a:extLst>
              <a:ext uri="{FF2B5EF4-FFF2-40B4-BE49-F238E27FC236}">
                <a16:creationId xmlns:a16="http://schemas.microsoft.com/office/drawing/2014/main" id="{8E1DDAD8-1D10-4640-A034-BE90015E37B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9144002" cy="5143501"/>
            <a:chOff x="0" y="-1"/>
            <a:chExt cx="12192003" cy="6858001"/>
          </a:xfrm>
        </p:grpSpPr>
        <p:sp useBgFill="1">
          <p:nvSpPr>
            <p:cNvPr id="58" name="Rectangle 57">
              <a:extLst>
                <a:ext uri="{FF2B5EF4-FFF2-40B4-BE49-F238E27FC236}">
                  <a16:creationId xmlns:a16="http://schemas.microsoft.com/office/drawing/2014/main" id="{52FE7688-721D-4A97-B007-BDE056094D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59"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screen">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037CFFA7-A1EF-4070-A0FC-075A46E1D07E}"/>
              </a:ext>
            </a:extLst>
          </p:cNvPr>
          <p:cNvSpPr>
            <a:spLocks noGrp="1"/>
          </p:cNvSpPr>
          <p:nvPr>
            <p:ph type="title"/>
          </p:nvPr>
        </p:nvSpPr>
        <p:spPr>
          <a:xfrm>
            <a:off x="5971890" y="463888"/>
            <a:ext cx="2313668" cy="1108928"/>
          </a:xfrm>
        </p:spPr>
        <p:txBody>
          <a:bodyPr vert="horz" lIns="68580" tIns="34290" rIns="68580" bIns="34290" rtlCol="0" anchor="ctr">
            <a:noAutofit/>
          </a:bodyPr>
          <a:lstStyle/>
          <a:p>
            <a:r>
              <a:rPr lang="en-US" sz="2700" dirty="0">
                <a:solidFill>
                  <a:schemeClr val="bg2">
                    <a:lumMod val="75000"/>
                  </a:schemeClr>
                </a:solidFill>
              </a:rPr>
              <a:t>Priority #2:</a:t>
            </a:r>
            <a:br>
              <a:rPr lang="en-US" sz="2700" dirty="0">
                <a:solidFill>
                  <a:schemeClr val="bg2">
                    <a:lumMod val="75000"/>
                  </a:schemeClr>
                </a:solidFill>
              </a:rPr>
            </a:br>
            <a:r>
              <a:rPr lang="en-US" sz="2700" dirty="0">
                <a:solidFill>
                  <a:schemeClr val="bg2">
                    <a:lumMod val="75000"/>
                  </a:schemeClr>
                </a:solidFill>
              </a:rPr>
              <a:t>choose a host device based on accessibility</a:t>
            </a:r>
          </a:p>
        </p:txBody>
      </p:sp>
      <p:pic>
        <p:nvPicPr>
          <p:cNvPr id="9" name="Picture Placeholder 8" descr="A computer sitting on top of a table&#10;&#10;Description automatically generated">
            <a:extLst>
              <a:ext uri="{FF2B5EF4-FFF2-40B4-BE49-F238E27FC236}">
                <a16:creationId xmlns:a16="http://schemas.microsoft.com/office/drawing/2014/main" id="{EF67A540-2FA4-465D-BAD5-DB16A8D174B1}"/>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b="-1"/>
          <a:stretch/>
        </p:blipFill>
        <p:spPr>
          <a:xfrm>
            <a:off x="-4198" y="7"/>
            <a:ext cx="5668906" cy="5143493"/>
          </a:xfrm>
          <a:prstGeom prst="rect">
            <a:avLst/>
          </a:prstGeom>
        </p:spPr>
      </p:pic>
      <p:grpSp>
        <p:nvGrpSpPr>
          <p:cNvPr id="61" name="Group 60">
            <a:extLst>
              <a:ext uri="{FF2B5EF4-FFF2-40B4-BE49-F238E27FC236}">
                <a16:creationId xmlns:a16="http://schemas.microsoft.com/office/drawing/2014/main" id="{FD642FB6-2808-4BC5-AE0B-7302C24B78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788" cy="5143501"/>
            <a:chOff x="0" y="0"/>
            <a:chExt cx="2305051" cy="6858001"/>
          </a:xfrm>
          <a:solidFill>
            <a:schemeClr val="tx1">
              <a:alpha val="70000"/>
            </a:schemeClr>
          </a:solidFill>
          <a:effectLst/>
        </p:grpSpPr>
        <p:sp>
          <p:nvSpPr>
            <p:cNvPr id="62" name="Rectangle 61">
              <a:extLst>
                <a:ext uri="{FF2B5EF4-FFF2-40B4-BE49-F238E27FC236}">
                  <a16:creationId xmlns:a16="http://schemas.microsoft.com/office/drawing/2014/main" id="{0B0B8F04-D9A7-48E5-A29C-51A66B59DFF4}"/>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63"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Rectangle 64">
              <a:extLst>
                <a:ext uri="{FF2B5EF4-FFF2-40B4-BE49-F238E27FC236}">
                  <a16:creationId xmlns:a16="http://schemas.microsoft.com/office/drawing/2014/main" id="{78E86C7F-B981-4448-8A1A-856F7124FF4A}"/>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66"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9"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0"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1"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2"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3"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4"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5"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6"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Rectangle 89">
              <a:extLst>
                <a:ext uri="{FF2B5EF4-FFF2-40B4-BE49-F238E27FC236}">
                  <a16:creationId xmlns:a16="http://schemas.microsoft.com/office/drawing/2014/main" id="{B700C031-AA54-4DC7-B8A2-2569B3FA653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91"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Rectangle 101">
              <a:extLst>
                <a:ext uri="{FF2B5EF4-FFF2-40B4-BE49-F238E27FC236}">
                  <a16:creationId xmlns:a16="http://schemas.microsoft.com/office/drawing/2014/main" id="{9E594AF5-DB50-4227-AC2F-10EE5233C41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3"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3"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4"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5"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4" name="Text Placeholder 3">
            <a:extLst>
              <a:ext uri="{FF2B5EF4-FFF2-40B4-BE49-F238E27FC236}">
                <a16:creationId xmlns:a16="http://schemas.microsoft.com/office/drawing/2014/main" id="{62AAC27E-1519-41A2-9114-256C4CB883FE}"/>
              </a:ext>
            </a:extLst>
          </p:cNvPr>
          <p:cNvSpPr>
            <a:spLocks noGrp="1"/>
          </p:cNvSpPr>
          <p:nvPr>
            <p:ph type="body" sz="half" idx="2"/>
          </p:nvPr>
        </p:nvSpPr>
        <p:spPr>
          <a:xfrm>
            <a:off x="5999870" y="2023326"/>
            <a:ext cx="2313669" cy="2656286"/>
          </a:xfrm>
        </p:spPr>
        <p:txBody>
          <a:bodyPr vert="horz" lIns="68580" tIns="34290" rIns="68580" bIns="34290" rtlCol="0">
            <a:normAutofit/>
          </a:bodyPr>
          <a:lstStyle/>
          <a:p>
            <a:r>
              <a:rPr lang="en-US" sz="2100" dirty="0"/>
              <a:t>The Host Device(s) is responsible for streaming the audio and video signal to and from remote participants</a:t>
            </a:r>
          </a:p>
          <a:p>
            <a:endParaRPr lang="en-US" sz="1350" dirty="0"/>
          </a:p>
        </p:txBody>
      </p:sp>
    </p:spTree>
    <p:extLst>
      <p:ext uri="{BB962C8B-B14F-4D97-AF65-F5344CB8AC3E}">
        <p14:creationId xmlns:p14="http://schemas.microsoft.com/office/powerpoint/2010/main" val="88143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3C76-18FF-4FA7-946B-FE08F8AB1CA4}"/>
              </a:ext>
            </a:extLst>
          </p:cNvPr>
          <p:cNvSpPr>
            <a:spLocks noGrp="1"/>
          </p:cNvSpPr>
          <p:nvPr>
            <p:ph type="title"/>
          </p:nvPr>
        </p:nvSpPr>
        <p:spPr/>
        <p:txBody>
          <a:bodyPr/>
          <a:lstStyle/>
          <a:p>
            <a:r>
              <a:rPr lang="en-US" dirty="0">
                <a:solidFill>
                  <a:schemeClr val="bg2">
                    <a:lumMod val="75000"/>
                  </a:schemeClr>
                </a:solidFill>
              </a:rPr>
              <a:t>Priority #3:</a:t>
            </a:r>
            <a:br>
              <a:rPr lang="en-US" dirty="0">
                <a:solidFill>
                  <a:schemeClr val="bg2">
                    <a:lumMod val="75000"/>
                  </a:schemeClr>
                </a:solidFill>
              </a:rPr>
            </a:br>
            <a:r>
              <a:rPr lang="en-US" dirty="0">
                <a:solidFill>
                  <a:schemeClr val="bg2">
                    <a:lumMod val="75000"/>
                  </a:schemeClr>
                </a:solidFill>
              </a:rPr>
              <a:t>Establish Quality </a:t>
            </a:r>
            <a:br>
              <a:rPr lang="en-US" dirty="0">
                <a:solidFill>
                  <a:schemeClr val="bg2">
                    <a:lumMod val="75000"/>
                  </a:schemeClr>
                </a:solidFill>
              </a:rPr>
            </a:br>
            <a:r>
              <a:rPr lang="en-US" dirty="0">
                <a:solidFill>
                  <a:schemeClr val="bg2">
                    <a:lumMod val="75000"/>
                  </a:schemeClr>
                </a:solidFill>
              </a:rPr>
              <a:t>audio input</a:t>
            </a:r>
          </a:p>
        </p:txBody>
      </p:sp>
      <p:pic>
        <p:nvPicPr>
          <p:cNvPr id="6" name="Picture Placeholder 5" descr="A picture containing drawing&#10;&#10;Description automatically generated">
            <a:extLst>
              <a:ext uri="{FF2B5EF4-FFF2-40B4-BE49-F238E27FC236}">
                <a16:creationId xmlns:a16="http://schemas.microsoft.com/office/drawing/2014/main" id="{8B22EE7F-0766-437F-AD27-03BF31CC32C0}"/>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2038C17-C723-4AAD-9B1D-3D148C2951CB}"/>
              </a:ext>
            </a:extLst>
          </p:cNvPr>
          <p:cNvSpPr>
            <a:spLocks noGrp="1"/>
          </p:cNvSpPr>
          <p:nvPr>
            <p:ph type="body" sz="half" idx="2"/>
          </p:nvPr>
        </p:nvSpPr>
        <p:spPr/>
        <p:txBody>
          <a:bodyPr>
            <a:normAutofit/>
          </a:bodyPr>
          <a:lstStyle/>
          <a:p>
            <a:pPr marL="214313" indent="-214313">
              <a:buFontTx/>
              <a:buChar char="-"/>
            </a:pPr>
            <a:r>
              <a:rPr lang="en-US" sz="1800" dirty="0"/>
              <a:t>Audio quality is the </a:t>
            </a:r>
            <a:r>
              <a:rPr lang="en-US" sz="1800" dirty="0">
                <a:solidFill>
                  <a:srgbClr val="FFFF00"/>
                </a:solidFill>
              </a:rPr>
              <a:t>HIGHEST PRIORITY</a:t>
            </a:r>
            <a:r>
              <a:rPr lang="en-US" sz="1800" dirty="0"/>
              <a:t> of a Hybrid Meeting </a:t>
            </a:r>
          </a:p>
          <a:p>
            <a:pPr marL="214313" indent="-214313">
              <a:buFontTx/>
              <a:buChar char="-"/>
            </a:pPr>
            <a:r>
              <a:rPr lang="en-US" sz="1800" dirty="0"/>
              <a:t>Telephone Dial In = Analog Signal</a:t>
            </a:r>
          </a:p>
          <a:p>
            <a:pPr marL="214313" indent="-214313">
              <a:buFontTx/>
              <a:buChar char="-"/>
            </a:pPr>
            <a:r>
              <a:rPr lang="en-US" sz="1800" dirty="0"/>
              <a:t>Internet = Digital Signal</a:t>
            </a:r>
          </a:p>
          <a:p>
            <a:pPr marL="214313" indent="-214313">
              <a:buFontTx/>
              <a:buChar char="-"/>
            </a:pPr>
            <a:r>
              <a:rPr lang="en-US" sz="1800" dirty="0"/>
              <a:t>Microphones are categorized by </a:t>
            </a:r>
            <a:r>
              <a:rPr lang="en-US" sz="1800" dirty="0">
                <a:solidFill>
                  <a:srgbClr val="FFFF00"/>
                </a:solidFill>
              </a:rPr>
              <a:t>TYPE</a:t>
            </a:r>
            <a:r>
              <a:rPr lang="en-US" sz="1800" dirty="0"/>
              <a:t> and </a:t>
            </a:r>
            <a:r>
              <a:rPr lang="en-US" sz="1800" dirty="0">
                <a:solidFill>
                  <a:srgbClr val="FFFF00"/>
                </a:solidFill>
              </a:rPr>
              <a:t>MODEL</a:t>
            </a:r>
          </a:p>
          <a:p>
            <a:pPr marL="214313" indent="-214313">
              <a:buFontTx/>
              <a:buChar char="-"/>
            </a:pPr>
            <a:endParaRPr lang="en-US" sz="1800" dirty="0"/>
          </a:p>
        </p:txBody>
      </p:sp>
    </p:spTree>
    <p:extLst>
      <p:ext uri="{BB962C8B-B14F-4D97-AF65-F5344CB8AC3E}">
        <p14:creationId xmlns:p14="http://schemas.microsoft.com/office/powerpoint/2010/main" val="126637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0"/>
            <a:ext cx="9144002" cy="51435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6" name="Group 15">
            <a:extLst>
              <a:ext uri="{FF2B5EF4-FFF2-40B4-BE49-F238E27FC236}">
                <a16:creationId xmlns:a16="http://schemas.microsoft.com/office/drawing/2014/main" id="{9795E515-5F57-431F-9A0D-3A0419DF757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7"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21"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6"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8"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9"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0"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A676745A-DE0E-434F-8E01-0C38067AAF2E}"/>
              </a:ext>
            </a:extLst>
          </p:cNvPr>
          <p:cNvSpPr>
            <a:spLocks noGrp="1"/>
          </p:cNvSpPr>
          <p:nvPr>
            <p:ph type="title"/>
          </p:nvPr>
        </p:nvSpPr>
        <p:spPr>
          <a:xfrm>
            <a:off x="1407319" y="834962"/>
            <a:ext cx="2801206" cy="1797511"/>
          </a:xfrm>
        </p:spPr>
        <p:txBody>
          <a:bodyPr vert="horz" lIns="68580" tIns="34290" rIns="68580" bIns="34290" rtlCol="0" anchor="b">
            <a:normAutofit/>
          </a:bodyPr>
          <a:lstStyle/>
          <a:p>
            <a:r>
              <a:rPr lang="en-US" sz="3075" dirty="0">
                <a:solidFill>
                  <a:schemeClr val="bg2">
                    <a:lumMod val="75000"/>
                  </a:schemeClr>
                </a:solidFill>
              </a:rPr>
              <a:t>Cardioid and Dynamic microphones:</a:t>
            </a:r>
          </a:p>
        </p:txBody>
      </p:sp>
      <p:sp>
        <p:nvSpPr>
          <p:cNvPr id="4" name="Text Placeholder 3">
            <a:extLst>
              <a:ext uri="{FF2B5EF4-FFF2-40B4-BE49-F238E27FC236}">
                <a16:creationId xmlns:a16="http://schemas.microsoft.com/office/drawing/2014/main" id="{B55FABA7-3112-4EB8-8D4D-C17402D185DE}"/>
              </a:ext>
            </a:extLst>
          </p:cNvPr>
          <p:cNvSpPr>
            <a:spLocks noGrp="1"/>
          </p:cNvSpPr>
          <p:nvPr>
            <p:ph type="body" sz="half" idx="2"/>
          </p:nvPr>
        </p:nvSpPr>
        <p:spPr>
          <a:xfrm>
            <a:off x="1407319" y="2701529"/>
            <a:ext cx="2801207" cy="1539540"/>
          </a:xfrm>
        </p:spPr>
        <p:txBody>
          <a:bodyPr vert="horz" lIns="68580" tIns="34290" rIns="68580" bIns="34290" rtlCol="0">
            <a:normAutofit/>
          </a:bodyPr>
          <a:lstStyle/>
          <a:p>
            <a:r>
              <a:rPr lang="en-US" sz="2100" cap="all" dirty="0"/>
              <a:t>Gather sound from directly in front of the microphone</a:t>
            </a:r>
          </a:p>
        </p:txBody>
      </p:sp>
      <p:sp>
        <p:nvSpPr>
          <p:cNvPr id="72" name="Round Diagonal Corner Rectangle 6">
            <a:extLst>
              <a:ext uri="{FF2B5EF4-FFF2-40B4-BE49-F238E27FC236}">
                <a16:creationId xmlns:a16="http://schemas.microsoft.com/office/drawing/2014/main" id="{01958E0A-0BC1-424F-9B41-D614FC13A4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606043"/>
            <a:ext cx="3964782" cy="3925796"/>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9" name="Picture Placeholder 8" descr="A picture containing device, meter&#10;&#10;Description automatically generated">
            <a:extLst>
              <a:ext uri="{FF2B5EF4-FFF2-40B4-BE49-F238E27FC236}">
                <a16:creationId xmlns:a16="http://schemas.microsoft.com/office/drawing/2014/main" id="{51931F4A-9938-4323-883D-F23F51B3FC5F}"/>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r="-4"/>
          <a:stretch/>
        </p:blipFill>
        <p:spPr>
          <a:xfrm>
            <a:off x="4816048" y="852455"/>
            <a:ext cx="3476687" cy="3432973"/>
          </a:xfrm>
          <a:prstGeom prst="rect">
            <a:avLst/>
          </a:prstGeom>
        </p:spPr>
      </p:pic>
    </p:spTree>
    <p:extLst>
      <p:ext uri="{BB962C8B-B14F-4D97-AF65-F5344CB8AC3E}">
        <p14:creationId xmlns:p14="http://schemas.microsoft.com/office/powerpoint/2010/main" val="254682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0"/>
            <a:ext cx="9144002" cy="51435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3" name="Group 12">
            <a:extLst>
              <a:ext uri="{FF2B5EF4-FFF2-40B4-BE49-F238E27FC236}">
                <a16:creationId xmlns:a16="http://schemas.microsoft.com/office/drawing/2014/main" id="{9795E515-5F57-431F-9A0D-3A0419DF757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F2CE1B0E-53B0-4CB6-A175-0CF23857CE7A}"/>
              </a:ext>
            </a:extLst>
          </p:cNvPr>
          <p:cNvSpPr>
            <a:spLocks noGrp="1"/>
          </p:cNvSpPr>
          <p:nvPr>
            <p:ph type="title"/>
          </p:nvPr>
        </p:nvSpPr>
        <p:spPr>
          <a:xfrm>
            <a:off x="1407319" y="834962"/>
            <a:ext cx="2801206" cy="1797511"/>
          </a:xfrm>
        </p:spPr>
        <p:txBody>
          <a:bodyPr vert="horz" lIns="68580" tIns="34290" rIns="68580" bIns="34290" rtlCol="0" anchor="b">
            <a:normAutofit/>
          </a:bodyPr>
          <a:lstStyle/>
          <a:p>
            <a:r>
              <a:rPr lang="en-US" sz="2700" dirty="0">
                <a:solidFill>
                  <a:schemeClr val="bg2">
                    <a:lumMod val="75000"/>
                  </a:schemeClr>
                </a:solidFill>
              </a:rPr>
              <a:t>Omni-directional and condenser microphones:</a:t>
            </a:r>
          </a:p>
        </p:txBody>
      </p:sp>
      <p:sp>
        <p:nvSpPr>
          <p:cNvPr id="4" name="Text Placeholder 3">
            <a:extLst>
              <a:ext uri="{FF2B5EF4-FFF2-40B4-BE49-F238E27FC236}">
                <a16:creationId xmlns:a16="http://schemas.microsoft.com/office/drawing/2014/main" id="{A7354B18-5FDA-403A-9F99-A019E69FF701}"/>
              </a:ext>
            </a:extLst>
          </p:cNvPr>
          <p:cNvSpPr>
            <a:spLocks noGrp="1"/>
          </p:cNvSpPr>
          <p:nvPr>
            <p:ph type="body" sz="half" idx="2"/>
          </p:nvPr>
        </p:nvSpPr>
        <p:spPr>
          <a:xfrm>
            <a:off x="1407319" y="2701529"/>
            <a:ext cx="2801207" cy="1539540"/>
          </a:xfrm>
        </p:spPr>
        <p:txBody>
          <a:bodyPr vert="horz" lIns="68580" tIns="34290" rIns="68580" bIns="34290" rtlCol="0">
            <a:normAutofit/>
          </a:bodyPr>
          <a:lstStyle/>
          <a:p>
            <a:pPr algn="ctr"/>
            <a:r>
              <a:rPr lang="en-US" sz="2400" cap="all" dirty="0"/>
              <a:t>Gather sound from </a:t>
            </a:r>
          </a:p>
          <a:p>
            <a:pPr algn="ctr"/>
            <a:r>
              <a:rPr lang="en-US" sz="2400" cap="all" dirty="0"/>
              <a:t>all directions</a:t>
            </a:r>
          </a:p>
        </p:txBody>
      </p:sp>
      <p:sp>
        <p:nvSpPr>
          <p:cNvPr id="69" name="Round Diagonal Corner Rectangle 6">
            <a:extLst>
              <a:ext uri="{FF2B5EF4-FFF2-40B4-BE49-F238E27FC236}">
                <a16:creationId xmlns:a16="http://schemas.microsoft.com/office/drawing/2014/main" id="{01958E0A-0BC1-424F-9B41-D614FC13A4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606043"/>
            <a:ext cx="3964782" cy="3925796"/>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6" name="Picture Placeholder 5" descr="A picture containing meter&#10;&#10;Description automatically generated">
            <a:extLst>
              <a:ext uri="{FF2B5EF4-FFF2-40B4-BE49-F238E27FC236}">
                <a16:creationId xmlns:a16="http://schemas.microsoft.com/office/drawing/2014/main" id="{2374F735-79AC-4255-A8EF-21B4EC97BEB9}"/>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816048" y="852455"/>
            <a:ext cx="3476687" cy="3432973"/>
          </a:xfrm>
          <a:prstGeom prst="rect">
            <a:avLst/>
          </a:prstGeom>
        </p:spPr>
      </p:pic>
    </p:spTree>
    <p:extLst>
      <p:ext uri="{BB962C8B-B14F-4D97-AF65-F5344CB8AC3E}">
        <p14:creationId xmlns:p14="http://schemas.microsoft.com/office/powerpoint/2010/main" val="52742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17"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0"/>
            <a:ext cx="9144002" cy="51435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19" name="Group 118">
            <a:extLst>
              <a:ext uri="{FF2B5EF4-FFF2-40B4-BE49-F238E27FC236}">
                <a16:creationId xmlns:a16="http://schemas.microsoft.com/office/drawing/2014/main" id="{EB95AFDF-FA7D-4311-9C65-6D507D92F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040416" cy="5143501"/>
            <a:chOff x="-14288" y="0"/>
            <a:chExt cx="12053888" cy="6858001"/>
          </a:xfrm>
        </p:grpSpPr>
        <p:grpSp>
          <p:nvGrpSpPr>
            <p:cNvPr id="120" name="Group 119">
              <a:extLst>
                <a:ext uri="{FF2B5EF4-FFF2-40B4-BE49-F238E27FC236}">
                  <a16:creationId xmlns:a16="http://schemas.microsoft.com/office/drawing/2014/main" id="{9A5CCD98-20C1-4404-B788-FDA92F8A440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2"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3"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4"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5"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6"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7"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8"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9"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0"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1"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2"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3"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44"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5"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6"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7"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8"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9"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0"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1"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2"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3"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4"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5"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6"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7"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8"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21" name="Group 120">
              <a:extLst>
                <a:ext uri="{FF2B5EF4-FFF2-40B4-BE49-F238E27FC236}">
                  <a16:creationId xmlns:a16="http://schemas.microsoft.com/office/drawing/2014/main" id="{A8C19883-37FB-437C-A3AA-89AA6239D3A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2"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3"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4"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5"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6"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7"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8"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9"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0"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1"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useBgFill="1">
        <p:nvSpPr>
          <p:cNvPr id="160" name="Rectangle 159">
            <a:extLst>
              <a:ext uri="{FF2B5EF4-FFF2-40B4-BE49-F238E27FC236}">
                <a16:creationId xmlns:a16="http://schemas.microsoft.com/office/drawing/2014/main" id="{C2E4E997-8672-4FFD-B8EC-9932A8E471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16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0"/>
            <a:ext cx="9144002" cy="51435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BAA9CA48-9CD1-49B6-BB7A-0B9D28005D27}"/>
              </a:ext>
            </a:extLst>
          </p:cNvPr>
          <p:cNvSpPr>
            <a:spLocks noGrp="1"/>
          </p:cNvSpPr>
          <p:nvPr>
            <p:ph type="title"/>
          </p:nvPr>
        </p:nvSpPr>
        <p:spPr>
          <a:xfrm>
            <a:off x="867833" y="807612"/>
            <a:ext cx="3344465" cy="1108928"/>
          </a:xfrm>
        </p:spPr>
        <p:txBody>
          <a:bodyPr vert="horz" lIns="68580" tIns="34290" rIns="68580" bIns="34290" rtlCol="0" anchor="ctr">
            <a:noAutofit/>
          </a:bodyPr>
          <a:lstStyle/>
          <a:p>
            <a:r>
              <a:rPr lang="en-US" sz="2700" dirty="0">
                <a:solidFill>
                  <a:schemeClr val="bg2">
                    <a:lumMod val="75000"/>
                  </a:schemeClr>
                </a:solidFill>
              </a:rPr>
              <a:t>Priority #4:</a:t>
            </a:r>
            <a:br>
              <a:rPr lang="en-US" sz="2700" dirty="0">
                <a:solidFill>
                  <a:schemeClr val="bg2">
                    <a:lumMod val="75000"/>
                  </a:schemeClr>
                </a:solidFill>
              </a:rPr>
            </a:br>
            <a:r>
              <a:rPr lang="en-US" sz="2700" dirty="0">
                <a:solidFill>
                  <a:schemeClr val="bg2">
                    <a:lumMod val="75000"/>
                  </a:schemeClr>
                </a:solidFill>
              </a:rPr>
              <a:t>Establish clear audio output </a:t>
            </a:r>
          </a:p>
        </p:txBody>
      </p:sp>
      <p:sp>
        <p:nvSpPr>
          <p:cNvPr id="4" name="Text Placeholder 3">
            <a:extLst>
              <a:ext uri="{FF2B5EF4-FFF2-40B4-BE49-F238E27FC236}">
                <a16:creationId xmlns:a16="http://schemas.microsoft.com/office/drawing/2014/main" id="{13E7B4DF-2AB5-4E71-9DC6-246D0DA7C1B4}"/>
              </a:ext>
            </a:extLst>
          </p:cNvPr>
          <p:cNvSpPr>
            <a:spLocks noGrp="1"/>
          </p:cNvSpPr>
          <p:nvPr>
            <p:ph type="body" sz="half" idx="2"/>
          </p:nvPr>
        </p:nvSpPr>
        <p:spPr>
          <a:xfrm>
            <a:off x="856060" y="2229445"/>
            <a:ext cx="3344465" cy="2973785"/>
          </a:xfrm>
        </p:spPr>
        <p:txBody>
          <a:bodyPr vert="horz" lIns="68580" tIns="34290" rIns="68580" bIns="34290" rtlCol="0">
            <a:normAutofit/>
          </a:bodyPr>
          <a:lstStyle/>
          <a:p>
            <a:pPr algn="ctr"/>
            <a:r>
              <a:rPr lang="en-US" sz="2700" dirty="0"/>
              <a:t>Speakers vary in size and method of connecting to your Host Device</a:t>
            </a:r>
          </a:p>
          <a:p>
            <a:pPr indent="-171450">
              <a:buFont typeface="Arial" panose="020B0604020202020204" pitchFamily="34" charset="0"/>
              <a:buChar char="•"/>
            </a:pPr>
            <a:endParaRPr lang="en-US" sz="1500" dirty="0"/>
          </a:p>
        </p:txBody>
      </p:sp>
      <p:pic>
        <p:nvPicPr>
          <p:cNvPr id="6" name="Picture Placeholder 5" descr="A picture containing drawing&#10;&#10;Description automatically generated">
            <a:extLst>
              <a:ext uri="{FF2B5EF4-FFF2-40B4-BE49-F238E27FC236}">
                <a16:creationId xmlns:a16="http://schemas.microsoft.com/office/drawing/2014/main" id="{69069024-F0E0-4446-B8FE-E54D2223673E}"/>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572001" y="705917"/>
            <a:ext cx="4092209" cy="371295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64" name="Group 163">
            <a:extLst>
              <a:ext uri="{FF2B5EF4-FFF2-40B4-BE49-F238E27FC236}">
                <a16:creationId xmlns:a16="http://schemas.microsoft.com/office/drawing/2014/main" id="{453E4DEE-E996-40F8-8635-0FF43D7348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5591" cy="51435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7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8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24762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0"/>
            <a:ext cx="9144002" cy="51435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3" name="Group 12">
            <a:extLst>
              <a:ext uri="{FF2B5EF4-FFF2-40B4-BE49-F238E27FC236}">
                <a16:creationId xmlns:a16="http://schemas.microsoft.com/office/drawing/2014/main" id="{9795E515-5F57-431F-9A0D-3A0419DF757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B651BD36-7E55-4E65-8760-40AFAD751B46}"/>
              </a:ext>
            </a:extLst>
          </p:cNvPr>
          <p:cNvSpPr>
            <a:spLocks noGrp="1"/>
          </p:cNvSpPr>
          <p:nvPr>
            <p:ph type="title"/>
          </p:nvPr>
        </p:nvSpPr>
        <p:spPr>
          <a:xfrm>
            <a:off x="6043048" y="834962"/>
            <a:ext cx="2617177" cy="1797511"/>
          </a:xfrm>
        </p:spPr>
        <p:txBody>
          <a:bodyPr vert="horz" lIns="68580" tIns="34290" rIns="68580" bIns="34290" rtlCol="0" anchor="b">
            <a:normAutofit/>
          </a:bodyPr>
          <a:lstStyle/>
          <a:p>
            <a:r>
              <a:rPr lang="en-US" sz="3300" dirty="0">
                <a:solidFill>
                  <a:schemeClr val="bg2">
                    <a:lumMod val="75000"/>
                  </a:schemeClr>
                </a:solidFill>
              </a:rPr>
              <a:t>Priority #5:</a:t>
            </a:r>
            <a:br>
              <a:rPr lang="en-US" sz="3300" dirty="0">
                <a:solidFill>
                  <a:schemeClr val="bg2">
                    <a:lumMod val="75000"/>
                  </a:schemeClr>
                </a:solidFill>
              </a:rPr>
            </a:br>
            <a:r>
              <a:rPr lang="en-US" sz="3300" dirty="0">
                <a:solidFill>
                  <a:schemeClr val="bg2">
                    <a:lumMod val="75000"/>
                  </a:schemeClr>
                </a:solidFill>
              </a:rPr>
              <a:t>Video Input </a:t>
            </a:r>
          </a:p>
        </p:txBody>
      </p:sp>
      <p:sp>
        <p:nvSpPr>
          <p:cNvPr id="4" name="Text Placeholder 3">
            <a:extLst>
              <a:ext uri="{FF2B5EF4-FFF2-40B4-BE49-F238E27FC236}">
                <a16:creationId xmlns:a16="http://schemas.microsoft.com/office/drawing/2014/main" id="{EC104810-DB09-44E5-99DF-E821C37A5292}"/>
              </a:ext>
            </a:extLst>
          </p:cNvPr>
          <p:cNvSpPr>
            <a:spLocks noGrp="1"/>
          </p:cNvSpPr>
          <p:nvPr>
            <p:ph type="body" sz="half" idx="2"/>
          </p:nvPr>
        </p:nvSpPr>
        <p:spPr>
          <a:xfrm>
            <a:off x="6035000" y="2701529"/>
            <a:ext cx="2625226" cy="1539540"/>
          </a:xfrm>
        </p:spPr>
        <p:txBody>
          <a:bodyPr vert="horz" lIns="68580" tIns="34290" rIns="68580" bIns="34290" rtlCol="0">
            <a:noAutofit/>
          </a:bodyPr>
          <a:lstStyle/>
          <a:p>
            <a:pPr algn="ctr"/>
            <a:r>
              <a:rPr lang="en-US" sz="2100" cap="all" dirty="0"/>
              <a:t>Some Hybrid Meetings choose to stream video if they have Internet Accessibility</a:t>
            </a:r>
          </a:p>
        </p:txBody>
      </p:sp>
      <p:sp>
        <p:nvSpPr>
          <p:cNvPr id="69" name="Round Diagonal Corner Rectangle 6">
            <a:extLst>
              <a:ext uri="{FF2B5EF4-FFF2-40B4-BE49-F238E27FC236}">
                <a16:creationId xmlns:a16="http://schemas.microsoft.com/office/drawing/2014/main" id="{8B3F5CD4-CBC8-4A22-9DCC-0420CA28A0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212" y="606043"/>
            <a:ext cx="5064346" cy="3925796"/>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6" name="Picture Placeholder 5" descr="A group of people in a room&#10;&#10;Description automatically generated">
            <a:extLst>
              <a:ext uri="{FF2B5EF4-FFF2-40B4-BE49-F238E27FC236}">
                <a16:creationId xmlns:a16="http://schemas.microsoft.com/office/drawing/2014/main" id="{651C5CCF-6F96-45DF-8D4E-151F3A539EFC}"/>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839241" y="852455"/>
            <a:ext cx="4584287" cy="3432973"/>
          </a:xfrm>
          <a:prstGeom prst="rect">
            <a:avLst/>
          </a:prstGeom>
        </p:spPr>
      </p:pic>
    </p:spTree>
    <p:extLst>
      <p:ext uri="{BB962C8B-B14F-4D97-AF65-F5344CB8AC3E}">
        <p14:creationId xmlns:p14="http://schemas.microsoft.com/office/powerpoint/2010/main" val="326286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screen">
            <a:duotone>
              <a:schemeClr val="bg2">
                <a:shade val="88000"/>
                <a:hueMod val="106000"/>
                <a:satMod val="140000"/>
                <a:lumMod val="54000"/>
              </a:schemeClr>
              <a:schemeClr val="bg2">
                <a:tint val="98000"/>
                <a:hueMod val="90000"/>
                <a:satMod val="150000"/>
                <a:lumMod val="16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alphaModFix amt="30000"/>
            <a:extLst>
              <a:ext uri="{28A0092B-C50C-407E-A947-70E740481C1C}">
                <a14:useLocalDpi xmlns:a14="http://schemas.microsoft.com/office/drawing/2010/main"/>
              </a:ext>
            </a:extLst>
          </a:blip>
          <a:srcRect/>
          <a:stretch>
            <a:fillRect/>
          </a:stretch>
        </p:blipFill>
        <p:spPr bwMode="auto">
          <a:xfrm>
            <a:off x="1" y="0"/>
            <a:ext cx="9144002" cy="51435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31" name="Group 30">
            <a:extLst>
              <a:ext uri="{FF2B5EF4-FFF2-40B4-BE49-F238E27FC236}">
                <a16:creationId xmlns:a16="http://schemas.microsoft.com/office/drawing/2014/main" id="{9795E515-5F57-431F-9A0D-3A0419DF757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32"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33"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36"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61"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9"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0"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1"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2"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3"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4"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5"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6"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67275EF0-3398-4331-A3B2-9D84517F05F9}"/>
              </a:ext>
            </a:extLst>
          </p:cNvPr>
          <p:cNvSpPr>
            <a:spLocks noGrp="1"/>
          </p:cNvSpPr>
          <p:nvPr>
            <p:ph type="title"/>
          </p:nvPr>
        </p:nvSpPr>
        <p:spPr>
          <a:xfrm>
            <a:off x="6043048" y="834962"/>
            <a:ext cx="2617177" cy="1797511"/>
          </a:xfrm>
        </p:spPr>
        <p:txBody>
          <a:bodyPr vert="horz" lIns="68580" tIns="34290" rIns="68580" bIns="34290" rtlCol="0" anchor="b">
            <a:normAutofit/>
          </a:bodyPr>
          <a:lstStyle/>
          <a:p>
            <a:r>
              <a:rPr lang="en-US" sz="3300" dirty="0">
                <a:solidFill>
                  <a:schemeClr val="bg2">
                    <a:lumMod val="75000"/>
                  </a:schemeClr>
                </a:solidFill>
              </a:rPr>
              <a:t>Priority #6:</a:t>
            </a:r>
            <a:br>
              <a:rPr lang="en-US" sz="3300" dirty="0">
                <a:solidFill>
                  <a:schemeClr val="bg2">
                    <a:lumMod val="75000"/>
                  </a:schemeClr>
                </a:solidFill>
              </a:rPr>
            </a:br>
            <a:r>
              <a:rPr lang="en-US" sz="3300" dirty="0">
                <a:solidFill>
                  <a:schemeClr val="bg2">
                    <a:lumMod val="75000"/>
                  </a:schemeClr>
                </a:solidFill>
              </a:rPr>
              <a:t>Video Output</a:t>
            </a:r>
          </a:p>
        </p:txBody>
      </p:sp>
      <p:sp>
        <p:nvSpPr>
          <p:cNvPr id="4" name="Text Placeholder 3">
            <a:extLst>
              <a:ext uri="{FF2B5EF4-FFF2-40B4-BE49-F238E27FC236}">
                <a16:creationId xmlns:a16="http://schemas.microsoft.com/office/drawing/2014/main" id="{7787795E-ADD2-44B9-A6AE-08B06B463F24}"/>
              </a:ext>
            </a:extLst>
          </p:cNvPr>
          <p:cNvSpPr>
            <a:spLocks noGrp="1"/>
          </p:cNvSpPr>
          <p:nvPr>
            <p:ph type="body" sz="half" idx="2"/>
          </p:nvPr>
        </p:nvSpPr>
        <p:spPr>
          <a:xfrm>
            <a:off x="6035000" y="2701529"/>
            <a:ext cx="2625226" cy="1539540"/>
          </a:xfrm>
        </p:spPr>
        <p:txBody>
          <a:bodyPr vert="horz" lIns="68580" tIns="34290" rIns="68580" bIns="34290" rtlCol="0">
            <a:noAutofit/>
          </a:bodyPr>
          <a:lstStyle/>
          <a:p>
            <a:r>
              <a:rPr lang="en-US" sz="2100" cap="all" dirty="0"/>
              <a:t>Some Hybrid Meetings choose to stream video of the Remote Participants</a:t>
            </a:r>
          </a:p>
        </p:txBody>
      </p:sp>
      <p:sp>
        <p:nvSpPr>
          <p:cNvPr id="87" name="Round Diagonal Corner Rectangle 6">
            <a:extLst>
              <a:ext uri="{FF2B5EF4-FFF2-40B4-BE49-F238E27FC236}">
                <a16:creationId xmlns:a16="http://schemas.microsoft.com/office/drawing/2014/main" id="{8B3F5CD4-CBC8-4A22-9DCC-0420CA28A0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212" y="606043"/>
            <a:ext cx="5064346" cy="3925796"/>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w Cen MT" panose="020B0602020104020603"/>
            </a:endParaRPr>
          </a:p>
        </p:txBody>
      </p:sp>
      <p:pic>
        <p:nvPicPr>
          <p:cNvPr id="24" name="Picture Placeholder 23" descr="A group of people in a room&#10;&#10;Description automatically generated">
            <a:extLst>
              <a:ext uri="{FF2B5EF4-FFF2-40B4-BE49-F238E27FC236}">
                <a16:creationId xmlns:a16="http://schemas.microsoft.com/office/drawing/2014/main" id="{E1948C88-9BB8-4EF7-BAFF-F984E07A79D6}"/>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b="-1"/>
          <a:stretch/>
        </p:blipFill>
        <p:spPr>
          <a:xfrm>
            <a:off x="839241" y="852455"/>
            <a:ext cx="4584287" cy="3432973"/>
          </a:xfrm>
          <a:prstGeom prst="rect">
            <a:avLst/>
          </a:prstGeom>
        </p:spPr>
      </p:pic>
    </p:spTree>
    <p:extLst>
      <p:ext uri="{BB962C8B-B14F-4D97-AF65-F5344CB8AC3E}">
        <p14:creationId xmlns:p14="http://schemas.microsoft.com/office/powerpoint/2010/main" val="2948725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1_Jachim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2168</Words>
  <Application>Microsoft Office PowerPoint</Application>
  <PresentationFormat>On-screen Show (16:9)</PresentationFormat>
  <Paragraphs>138</Paragraphs>
  <Slides>21</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Bangers</vt:lpstr>
      <vt:lpstr>Calibri</vt:lpstr>
      <vt:lpstr>Candara</vt:lpstr>
      <vt:lpstr>Cooper Black</vt:lpstr>
      <vt:lpstr>Sniglet</vt:lpstr>
      <vt:lpstr>Symbol</vt:lpstr>
      <vt:lpstr>Times New Roman</vt:lpstr>
      <vt:lpstr>Trebuchet MS</vt:lpstr>
      <vt:lpstr>Tw Cen MT</vt:lpstr>
      <vt:lpstr>Circuit</vt:lpstr>
      <vt:lpstr>1_Jachimo template</vt:lpstr>
      <vt:lpstr>HYBRID MEETINGS</vt:lpstr>
      <vt:lpstr>PRIORITY #1: Establish Accessibility</vt:lpstr>
      <vt:lpstr>Priority #2: choose a host device based on accessibility</vt:lpstr>
      <vt:lpstr>Priority #3: Establish Quality  audio input</vt:lpstr>
      <vt:lpstr>Cardioid and Dynamic microphones:</vt:lpstr>
      <vt:lpstr>Omni-directional and condenser microphones:</vt:lpstr>
      <vt:lpstr>Priority #4: Establish clear audio output </vt:lpstr>
      <vt:lpstr>Priority #5: Video Input </vt:lpstr>
      <vt:lpstr>Priority #6: Video Output</vt:lpstr>
      <vt:lpstr>Use whatever you  have available:</vt:lpstr>
      <vt:lpstr>You can persevere. Just keep trying.</vt:lpstr>
      <vt:lpstr>Group conscience  will guide the way:</vt:lpstr>
      <vt:lpstr>PowerPoint Presentation</vt:lpstr>
      <vt:lpstr>PowerPoint Presentation</vt:lpstr>
      <vt:lpstr>PowerPoint Presentation</vt:lpstr>
      <vt:lpstr>PowerPoint Presentation</vt:lpstr>
      <vt:lpstr>12 Steps of hosting Hybrid Meetings </vt:lpstr>
      <vt:lpstr>12 Steps of hosting Hybrid Meetings </vt:lpstr>
      <vt:lpstr>12 Steps of hosting Hybrid Meetings </vt:lpstr>
      <vt:lpstr>12 Steps of hosting Hybrid Meetings </vt:lpstr>
      <vt:lpstr>12 Steps of hosting Hybrid Meetings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Travis Koplow</dc:creator>
  <cp:lastModifiedBy>Nick Elson</cp:lastModifiedBy>
  <cp:revision>72</cp:revision>
  <cp:lastPrinted>2020-07-25T01:02:52Z</cp:lastPrinted>
  <dcterms:modified xsi:type="dcterms:W3CDTF">2021-06-29T19:42:54Z</dcterms:modified>
</cp:coreProperties>
</file>