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7" r:id="rId2"/>
    <p:sldId id="308" r:id="rId3"/>
    <p:sldId id="265" r:id="rId4"/>
    <p:sldId id="273" r:id="rId5"/>
    <p:sldId id="274" r:id="rId6"/>
    <p:sldId id="314" r:id="rId7"/>
    <p:sldId id="275" r:id="rId8"/>
    <p:sldId id="297" r:id="rId9"/>
    <p:sldId id="278" r:id="rId10"/>
    <p:sldId id="313" r:id="rId11"/>
    <p:sldId id="280" r:id="rId12"/>
    <p:sldId id="284" r:id="rId13"/>
    <p:sldId id="312" r:id="rId14"/>
    <p:sldId id="285" r:id="rId15"/>
    <p:sldId id="286" r:id="rId16"/>
    <p:sldId id="315" r:id="rId17"/>
    <p:sldId id="288" r:id="rId18"/>
    <p:sldId id="311" r:id="rId19"/>
    <p:sldId id="289" r:id="rId20"/>
    <p:sldId id="290" r:id="rId21"/>
    <p:sldId id="298" r:id="rId22"/>
    <p:sldId id="292" r:id="rId23"/>
    <p:sldId id="310" r:id="rId24"/>
    <p:sldId id="293" r:id="rId25"/>
    <p:sldId id="296" r:id="rId26"/>
    <p:sldId id="299" r:id="rId27"/>
    <p:sldId id="295" r:id="rId28"/>
    <p:sldId id="309" r:id="rId29"/>
    <p:sldId id="279" r:id="rId30"/>
  </p:sldIdLst>
  <p:sldSz cx="12192000"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y McDade" initials="SM" lastIdx="15" clrIdx="0">
    <p:extLst>
      <p:ext uri="{19B8F6BF-5375-455C-9EA6-DF929625EA0E}">
        <p15:presenceInfo xmlns:p15="http://schemas.microsoft.com/office/powerpoint/2012/main" userId="S-1-5-21-1752581467-1810641152-996637233-15994" providerId="AD"/>
      </p:ext>
    </p:extLst>
  </p:cmAuthor>
  <p:cmAuthor id="2" name="De Jenkins" initials="DJ" lastIdx="19" clrIdx="1">
    <p:extLst>
      <p:ext uri="{19B8F6BF-5375-455C-9EA6-DF929625EA0E}">
        <p15:presenceInfo xmlns:p15="http://schemas.microsoft.com/office/powerpoint/2012/main" userId="S-1-5-21-1752581467-1810641152-996637233-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926" autoAdjust="0"/>
  </p:normalViewPr>
  <p:slideViewPr>
    <p:cSldViewPr snapToGrid="0">
      <p:cViewPr varScale="1">
        <p:scale>
          <a:sx n="86" d="100"/>
          <a:sy n="86" d="100"/>
        </p:scale>
        <p:origin x="485"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1371CB1-2382-4FFB-A219-22AAC097206C}" type="datetimeFigureOut">
              <a:rPr lang="en-US" smtClean="0"/>
              <a:t>12/3/2015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8360F8-ED04-4574-9544-759774C95E73}" type="slidenum">
              <a:rPr lang="en-US" smtClean="0"/>
              <a:t>‹#›</a:t>
            </a:fld>
            <a:endParaRPr lang="en-US"/>
          </a:p>
        </p:txBody>
      </p:sp>
    </p:spTree>
    <p:extLst>
      <p:ext uri="{BB962C8B-B14F-4D97-AF65-F5344CB8AC3E}">
        <p14:creationId xmlns:p14="http://schemas.microsoft.com/office/powerpoint/2010/main" val="249080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2025F7-3752-43D4-9DB7-473D02BDD329}" type="datetimeFigureOut">
              <a:rPr lang="en-US" smtClean="0"/>
              <a:t>12/3/2015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831A55-C762-4182-B57E-B7ADF63B3F29}" type="slidenum">
              <a:rPr lang="en-US" smtClean="0"/>
              <a:t>‹#›</a:t>
            </a:fld>
            <a:endParaRPr lang="en-US"/>
          </a:p>
        </p:txBody>
      </p:sp>
    </p:spTree>
    <p:extLst>
      <p:ext uri="{BB962C8B-B14F-4D97-AF65-F5344CB8AC3E}">
        <p14:creationId xmlns:p14="http://schemas.microsoft.com/office/powerpoint/2010/main" val="367073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2311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3907C9-DA46-4221-AD17-2E1BFA4C5DE7}" type="slidenum">
              <a:rPr lang="en-US" smtClean="0"/>
              <a:t>2</a:t>
            </a:fld>
            <a:endParaRPr lang="en-US"/>
          </a:p>
        </p:txBody>
      </p:sp>
    </p:spTree>
    <p:extLst>
      <p:ext uri="{BB962C8B-B14F-4D97-AF65-F5344CB8AC3E}">
        <p14:creationId xmlns:p14="http://schemas.microsoft.com/office/powerpoint/2010/main" val="40111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831A55-C762-4182-B57E-B7ADF63B3F29}" type="slidenum">
              <a:rPr lang="en-US" smtClean="0"/>
              <a:t>25</a:t>
            </a:fld>
            <a:endParaRPr lang="en-US"/>
          </a:p>
        </p:txBody>
      </p:sp>
    </p:spTree>
    <p:extLst>
      <p:ext uri="{BB962C8B-B14F-4D97-AF65-F5344CB8AC3E}">
        <p14:creationId xmlns:p14="http://schemas.microsoft.com/office/powerpoint/2010/main" val="354133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2084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14527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19787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3203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3C795-8812-46F7-8A91-386E83745B18}"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8483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6307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3C795-8812-46F7-8A91-386E83745B18}"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391003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3C795-8812-46F7-8A91-386E83745B18}"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08583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795-8812-46F7-8A91-386E83745B18}"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5180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128009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3C795-8812-46F7-8A91-386E83745B18}"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28829-D5A4-4253-831D-FD658DF5CD0B}" type="slidenum">
              <a:rPr lang="en-US" smtClean="0"/>
              <a:t>‹#›</a:t>
            </a:fld>
            <a:endParaRPr lang="en-US"/>
          </a:p>
        </p:txBody>
      </p:sp>
    </p:spTree>
    <p:extLst>
      <p:ext uri="{BB962C8B-B14F-4D97-AF65-F5344CB8AC3E}">
        <p14:creationId xmlns:p14="http://schemas.microsoft.com/office/powerpoint/2010/main" val="239304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795-8812-46F7-8A91-386E83745B18}" type="datetimeFigureOut">
              <a:rPr lang="en-US" smtClean="0"/>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28829-D5A4-4253-831D-FD658DF5CD0B}" type="slidenum">
              <a:rPr lang="en-US" smtClean="0"/>
              <a:t>‹#›</a:t>
            </a:fld>
            <a:endParaRPr lang="en-US"/>
          </a:p>
        </p:txBody>
      </p:sp>
    </p:spTree>
    <p:extLst>
      <p:ext uri="{BB962C8B-B14F-4D97-AF65-F5344CB8AC3E}">
        <p14:creationId xmlns:p14="http://schemas.microsoft.com/office/powerpoint/2010/main" val="336497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tiff"/><Relationship Id="rId5" Type="http://schemas.microsoft.com/office/2007/relationships/hdphoto" Target="../media/hdphoto3.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na.org/conference" TargetMode="External"/><Relationship Id="rId5" Type="http://schemas.openxmlformats.org/officeDocument/2006/relationships/image" Target="../media/image4.JP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8.tif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tiff"/><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29.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worldboard@na.org"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srcRect l="913"/>
          <a:stretch/>
        </p:blipFill>
        <p:spPr>
          <a:xfrm>
            <a:off x="507065" y="345847"/>
            <a:ext cx="4726441" cy="6142445"/>
          </a:xfrm>
          <a:prstGeom prst="rect">
            <a:avLst/>
          </a:prstGeom>
          <a:ln>
            <a:noFill/>
          </a:ln>
          <a:effectLst>
            <a:outerShdw blurRad="292100" dist="139700" dir="2700000" algn="tl" rotWithShape="0">
              <a:srgbClr val="333333">
                <a:alpha val="65000"/>
              </a:srgbClr>
            </a:outerShdw>
          </a:effectLst>
        </p:spPr>
      </p:pic>
      <p:sp>
        <p:nvSpPr>
          <p:cNvPr id="28" name="Rectangle 27"/>
          <p:cNvSpPr/>
          <p:nvPr/>
        </p:nvSpPr>
        <p:spPr>
          <a:xfrm>
            <a:off x="4452485" y="3561434"/>
            <a:ext cx="6771862" cy="2585323"/>
          </a:xfrm>
          <a:prstGeom prst="rect">
            <a:avLst/>
          </a:prstGeom>
          <a:solidFill>
            <a:schemeClr val="accent1">
              <a:lumMod val="40000"/>
              <a:lumOff val="60000"/>
            </a:schemeClr>
          </a:solidFill>
          <a:effectLst>
            <a:softEdge rad="63500"/>
          </a:effectLst>
        </p:spPr>
        <p:txBody>
          <a:bodyPr wrap="square" lIns="274320" tIns="274320" rIns="274320" bIns="274320">
            <a:spAutoFit/>
          </a:bodyPr>
          <a:lstStyle/>
          <a:p>
            <a:r>
              <a:rPr lang="en-US" sz="4400" dirty="0">
                <a:latin typeface="Rockwell Condensed" panose="02060603050405020104" pitchFamily="18" charset="0"/>
              </a:rPr>
              <a:t>This is the </a:t>
            </a:r>
            <a:r>
              <a:rPr lang="en-US" sz="4400" dirty="0" smtClean="0">
                <a:solidFill>
                  <a:prstClr val="black"/>
                </a:solidFill>
                <a:latin typeface="Rockwell Condensed" panose="02060603050405020104" pitchFamily="18" charset="0"/>
              </a:rPr>
              <a:t>fourth </a:t>
            </a:r>
            <a:r>
              <a:rPr lang="en-US" sz="4400" dirty="0" smtClean="0">
                <a:latin typeface="Rockwell Condensed" panose="02060603050405020104" pitchFamily="18" charset="0"/>
              </a:rPr>
              <a:t>of </a:t>
            </a:r>
            <a:r>
              <a:rPr lang="en-US" sz="4400" dirty="0">
                <a:latin typeface="Rockwell Condensed" panose="02060603050405020104" pitchFamily="18" charset="0"/>
              </a:rPr>
              <a:t>four videos</a:t>
            </a:r>
            <a:br>
              <a:rPr lang="en-US" sz="4400" dirty="0">
                <a:latin typeface="Rockwell Condensed" panose="02060603050405020104" pitchFamily="18" charset="0"/>
              </a:rPr>
            </a:br>
            <a:r>
              <a:rPr lang="en-US" sz="4400" dirty="0">
                <a:latin typeface="Rockwell Condensed" panose="02060603050405020104" pitchFamily="18" charset="0"/>
              </a:rPr>
              <a:t>covering material in the</a:t>
            </a:r>
            <a:br>
              <a:rPr lang="en-US" sz="4400" dirty="0">
                <a:latin typeface="Rockwell Condensed" panose="02060603050405020104" pitchFamily="18" charset="0"/>
              </a:rPr>
            </a:br>
            <a:r>
              <a:rPr lang="en-US" sz="4400" dirty="0">
                <a:latin typeface="Rockwell Condensed" panose="02060603050405020104" pitchFamily="18" charset="0"/>
              </a:rPr>
              <a:t>2016 </a:t>
            </a:r>
            <a:r>
              <a:rPr lang="en-US" sz="4400" i="1" dirty="0">
                <a:latin typeface="Rockwell Condensed" panose="02060603050405020104" pitchFamily="18" charset="0"/>
              </a:rPr>
              <a:t>Conference Agenda Report</a:t>
            </a:r>
            <a:endParaRPr lang="en-US" sz="4400" dirty="0">
              <a:latin typeface="Rockwell Condensed" panose="02060603050405020104" pitchFamily="18" charset="0"/>
            </a:endParaRPr>
          </a:p>
        </p:txBody>
      </p:sp>
      <p:grpSp>
        <p:nvGrpSpPr>
          <p:cNvPr id="29" name="Group 28"/>
          <p:cNvGrpSpPr/>
          <p:nvPr/>
        </p:nvGrpSpPr>
        <p:grpSpPr>
          <a:xfrm>
            <a:off x="10683778" y="5596917"/>
            <a:ext cx="883065" cy="948199"/>
            <a:chOff x="10699898" y="5404193"/>
            <a:chExt cx="883065" cy="948199"/>
          </a:xfrm>
        </p:grpSpPr>
        <p:grpSp>
          <p:nvGrpSpPr>
            <p:cNvPr id="30" name="Group 29"/>
            <p:cNvGrpSpPr/>
            <p:nvPr/>
          </p:nvGrpSpPr>
          <p:grpSpPr>
            <a:xfrm>
              <a:off x="10699898" y="5404193"/>
              <a:ext cx="883065" cy="948199"/>
              <a:chOff x="10153426" y="3608259"/>
              <a:chExt cx="1080904" cy="1160629"/>
            </a:xfrm>
          </p:grpSpPr>
          <p:sp>
            <p:nvSpPr>
              <p:cNvPr id="36" name="Oval 35"/>
              <p:cNvSpPr/>
              <p:nvPr/>
            </p:nvSpPr>
            <p:spPr>
              <a:xfrm>
                <a:off x="10153426" y="3608259"/>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7" name="Oval 36"/>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8" name="TextBox 7"/>
              <p:cNvSpPr txBox="1"/>
              <p:nvPr/>
            </p:nvSpPr>
            <p:spPr>
              <a:xfrm>
                <a:off x="11023217" y="4542850"/>
                <a:ext cx="193860" cy="22603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D75F41"/>
                    </a:solidFill>
                  </a:rPr>
                  <a:t>®</a:t>
                </a:r>
                <a:endParaRPr lang="en-US" sz="1200" b="1" dirty="0">
                  <a:solidFill>
                    <a:srgbClr val="D75F41"/>
                  </a:solidFill>
                </a:endParaRPr>
              </a:p>
            </p:txBody>
          </p:sp>
        </p:grpSp>
        <p:grpSp>
          <p:nvGrpSpPr>
            <p:cNvPr id="31" name="Group 30"/>
            <p:cNvGrpSpPr/>
            <p:nvPr/>
          </p:nvGrpSpPr>
          <p:grpSpPr>
            <a:xfrm>
              <a:off x="10788205" y="5489097"/>
              <a:ext cx="715289" cy="709854"/>
              <a:chOff x="10258320" y="3709861"/>
              <a:chExt cx="875540" cy="868886"/>
            </a:xfrm>
          </p:grpSpPr>
          <p:cxnSp>
            <p:nvCxnSpPr>
              <p:cNvPr id="32" name="Straight Connector 31"/>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64868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8451" y="545550"/>
            <a:ext cx="1147219" cy="1176597"/>
            <a:chOff x="578451" y="545550"/>
            <a:chExt cx="1147219" cy="1176597"/>
          </a:xfrm>
        </p:grpSpPr>
        <p:grpSp>
          <p:nvGrpSpPr>
            <p:cNvPr id="18" name="Group 17"/>
            <p:cNvGrpSpPr/>
            <p:nvPr/>
          </p:nvGrpSpPr>
          <p:grpSpPr>
            <a:xfrm>
              <a:off x="578451" y="545550"/>
              <a:ext cx="1147219" cy="1176597"/>
              <a:chOff x="10153426" y="3608259"/>
              <a:chExt cx="1080904" cy="1108583"/>
            </a:xfrm>
          </p:grpSpPr>
          <p:sp>
            <p:nvSpPr>
              <p:cNvPr id="25" name="Oval 24"/>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6" name="Oval 25"/>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3"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0" name="Group 19"/>
            <p:cNvGrpSpPr/>
            <p:nvPr/>
          </p:nvGrpSpPr>
          <p:grpSpPr>
            <a:xfrm>
              <a:off x="693174" y="655852"/>
              <a:ext cx="929256" cy="922194"/>
              <a:chOff x="10258320" y="3709861"/>
              <a:chExt cx="875540" cy="868886"/>
            </a:xfrm>
          </p:grpSpPr>
          <p:cxnSp>
            <p:nvCxnSpPr>
              <p:cNvPr id="21" name="Straight Connector 20"/>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5" name="TextBox 14"/>
          <p:cNvSpPr txBox="1"/>
          <p:nvPr/>
        </p:nvSpPr>
        <p:spPr>
          <a:xfrm>
            <a:off x="934282" y="2180262"/>
            <a:ext cx="9978887" cy="1615827"/>
          </a:xfrm>
          <a:prstGeom prst="rect">
            <a:avLst/>
          </a:prstGeom>
          <a:noFill/>
        </p:spPr>
        <p:txBody>
          <a:bodyPr wrap="square" rtlCol="0">
            <a:spAutoFit/>
          </a:bodyPr>
          <a:lstStyle/>
          <a:p>
            <a:r>
              <a:rPr lang="en-US" sz="3200" b="1" dirty="0" smtClean="0">
                <a:latin typeface="Rockwell" panose="02060603020205020403" pitchFamily="18" charset="0"/>
              </a:rPr>
              <a:t>Motion 10: </a:t>
            </a:r>
            <a:r>
              <a:rPr lang="en-US" sz="3200" dirty="0">
                <a:latin typeface="Rockwell" panose="02060603020205020403" pitchFamily="18" charset="0"/>
              </a:rPr>
              <a:t>To hold every other WSC outside of the US and to begin this rotation with WSC 2020 to be held in Moscow, Russia</a:t>
            </a:r>
          </a:p>
        </p:txBody>
      </p:sp>
      <p:sp>
        <p:nvSpPr>
          <p:cNvPr id="16" name="Subtitle 61"/>
          <p:cNvSpPr txBox="1">
            <a:spLocks/>
          </p:cNvSpPr>
          <p:nvPr/>
        </p:nvSpPr>
        <p:spPr>
          <a:xfrm>
            <a:off x="1369479" y="4502560"/>
            <a:ext cx="8570955" cy="2086725"/>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2800" b="1" dirty="0"/>
              <a:t>Intent:</a:t>
            </a:r>
            <a:r>
              <a:rPr lang="pt-BR" sz="2800" dirty="0"/>
              <a:t> </a:t>
            </a:r>
            <a:r>
              <a:rPr lang="en-US" sz="2800" dirty="0"/>
              <a:t>To launch rotation of the location of the WSC in order to provide local fellowships around the world new opportunities for growth and development. </a:t>
            </a:r>
            <a:endParaRPr lang="en-US" sz="2800" b="1" dirty="0"/>
          </a:p>
          <a:p>
            <a:pPr algn="ctr">
              <a:lnSpc>
                <a:spcPct val="100000"/>
              </a:lnSpc>
              <a:spcBef>
                <a:spcPts val="1800"/>
              </a:spcBef>
              <a:spcAft>
                <a:spcPts val="1200"/>
              </a:spcAft>
            </a:pPr>
            <a:endParaRPr lang="en-US" sz="3000" dirty="0"/>
          </a:p>
        </p:txBody>
      </p:sp>
    </p:spTree>
    <p:extLst>
      <p:ext uri="{BB962C8B-B14F-4D97-AF65-F5344CB8AC3E}">
        <p14:creationId xmlns:p14="http://schemas.microsoft.com/office/powerpoint/2010/main" val="1239491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538303" y="561798"/>
            <a:ext cx="11189530" cy="2123658"/>
          </a:xfrm>
          <a:prstGeom prst="rect">
            <a:avLst/>
          </a:prstGeom>
          <a:noFill/>
        </p:spPr>
        <p:txBody>
          <a:bodyPr wrap="square" rtlCol="0">
            <a:spAutoFit/>
          </a:bodyPr>
          <a:lstStyle/>
          <a:p>
            <a:r>
              <a:rPr lang="en-US" sz="3300" b="1" dirty="0" smtClean="0">
                <a:latin typeface="Rockwell" panose="02060603020205020403" pitchFamily="18" charset="0"/>
              </a:rPr>
              <a:t>Motion 11: </a:t>
            </a:r>
            <a:r>
              <a:rPr lang="en-US" sz="3300" dirty="0">
                <a:latin typeface="Rockwell" panose="02060603020205020403" pitchFamily="18" charset="0"/>
              </a:rPr>
              <a:t>To allow a delegate from any Zonal Forum who requests it to be seated at the WSC as a non-voting participant. The expense of attendance will be the responsibility of the Zonal Forum and not the WSC.</a:t>
            </a:r>
          </a:p>
        </p:txBody>
      </p:sp>
      <p:sp>
        <p:nvSpPr>
          <p:cNvPr id="15" name="Subtitle 61"/>
          <p:cNvSpPr txBox="1">
            <a:spLocks/>
          </p:cNvSpPr>
          <p:nvPr/>
        </p:nvSpPr>
        <p:spPr>
          <a:xfrm>
            <a:off x="946580" y="3315349"/>
            <a:ext cx="9140395" cy="341621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involve zones at the WSC.</a:t>
            </a:r>
            <a:r>
              <a:rPr lang="pt-BR" sz="3000" dirty="0"/>
              <a:t>   </a:t>
            </a:r>
            <a:endParaRPr lang="en-US" sz="3000" dirty="0"/>
          </a:p>
          <a:p>
            <a:pPr>
              <a:lnSpc>
                <a:spcPct val="100000"/>
              </a:lnSpc>
              <a:spcBef>
                <a:spcPts val="1800"/>
              </a:spcBef>
            </a:pPr>
            <a:r>
              <a:rPr lang="en-US" sz="3000" b="1" dirty="0" smtClean="0"/>
              <a:t>Maker</a:t>
            </a:r>
            <a:r>
              <a:rPr lang="en-US" sz="3000" dirty="0" smtClean="0"/>
              <a:t>:</a:t>
            </a:r>
            <a:r>
              <a:rPr lang="en-US" sz="3000" dirty="0"/>
              <a:t> Western Russia </a:t>
            </a:r>
            <a:r>
              <a:rPr lang="en-US" sz="3000" dirty="0" smtClean="0"/>
              <a:t>Region</a:t>
            </a:r>
          </a:p>
          <a:p>
            <a:pPr>
              <a:lnSpc>
                <a:spcPct val="100000"/>
              </a:lnSpc>
              <a:spcBef>
                <a:spcPts val="1800"/>
              </a:spcBef>
            </a:pPr>
            <a:r>
              <a:rPr lang="en-US" sz="3000" b="1" dirty="0" smtClean="0"/>
              <a:t>Rationale </a:t>
            </a:r>
            <a:r>
              <a:rPr lang="en-US" sz="3000" b="1" dirty="0"/>
              <a:t>by Region</a:t>
            </a:r>
            <a:r>
              <a:rPr lang="en-US" sz="3000" dirty="0"/>
              <a:t>: We think that is an </a:t>
            </a:r>
            <a:r>
              <a:rPr lang="en-US" sz="3000" dirty="0" smtClean="0"/>
              <a:t/>
            </a:r>
            <a:br>
              <a:rPr lang="en-US" sz="3000" dirty="0" smtClean="0"/>
            </a:br>
            <a:r>
              <a:rPr lang="en-US" sz="3000" dirty="0" smtClean="0"/>
              <a:t>essential </a:t>
            </a:r>
            <a:r>
              <a:rPr lang="en-US" sz="3000" dirty="0"/>
              <a:t>step forward towards inevitable integration of zones into the actual service structure due to their increasing role.</a:t>
            </a:r>
            <a:endParaRPr lang="en-US" sz="3000" dirty="0" smtClean="0"/>
          </a:p>
          <a:p>
            <a:pPr>
              <a:lnSpc>
                <a:spcPct val="100000"/>
              </a:lnSpc>
              <a:spcBef>
                <a:spcPts val="1800"/>
              </a:spcBef>
            </a:pPr>
            <a:endParaRPr lang="en-US" sz="3000" dirty="0"/>
          </a:p>
          <a:p>
            <a:pPr>
              <a:lnSpc>
                <a:spcPct val="100000"/>
              </a:lnSpc>
              <a:spcBef>
                <a:spcPts val="1800"/>
              </a:spcBef>
            </a:pPr>
            <a:endParaRPr lang="en-US" sz="3000" b="1" dirty="0"/>
          </a:p>
          <a:p>
            <a:pPr algn="ctr">
              <a:lnSpc>
                <a:spcPct val="100000"/>
              </a:lnSpc>
              <a:spcBef>
                <a:spcPts val="1800"/>
              </a:spcBef>
              <a:spcAft>
                <a:spcPts val="1200"/>
              </a:spcAft>
            </a:pPr>
            <a:endParaRPr lang="en-US" sz="3000" dirty="0"/>
          </a:p>
        </p:txBody>
      </p:sp>
      <p:cxnSp>
        <p:nvCxnSpPr>
          <p:cNvPr id="16" name="Straight Connector 15"/>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0" name="Straight Connector 29"/>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1286299" y="2872955"/>
            <a:ext cx="441534" cy="566432"/>
            <a:chOff x="1231571" y="4361371"/>
            <a:chExt cx="441534" cy="566432"/>
          </a:xfrm>
        </p:grpSpPr>
        <p:sp>
          <p:nvSpPr>
            <p:cNvPr id="32" name="Oval 31"/>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4" name="Oval 33"/>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5"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6" name="Group 35"/>
            <p:cNvGrpSpPr/>
            <p:nvPr/>
          </p:nvGrpSpPr>
          <p:grpSpPr>
            <a:xfrm>
              <a:off x="1279932" y="4408863"/>
              <a:ext cx="357645" cy="354927"/>
              <a:chOff x="10258320" y="3709861"/>
              <a:chExt cx="875540" cy="868886"/>
            </a:xfrm>
          </p:grpSpPr>
          <p:cxnSp>
            <p:nvCxnSpPr>
              <p:cNvPr id="37" name="Straight Connector 36"/>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8718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743075" y="2739486"/>
            <a:ext cx="9845951" cy="3591742"/>
          </a:xfrm>
          <a:ln w="69850" cmpd="dbl">
            <a:noFill/>
          </a:ln>
        </p:spPr>
        <p:txBody>
          <a:bodyPr>
            <a:noAutofit/>
          </a:bodyPr>
          <a:lstStyle/>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Although there are still concerns about WSC size, this is a welcome suggestion &amp; worthy experiment</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How about testing it out before making it policy? </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Would allow zonal reps to participate in WSC discussion</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Consider:</a:t>
            </a:r>
          </a:p>
          <a:p>
            <a:pPr marL="914400" lvl="1" indent="-342900" algn="l">
              <a:lnSpc>
                <a:spcPct val="100000"/>
              </a:lnSpc>
              <a:spcBef>
                <a:spcPts val="0"/>
              </a:spcBef>
              <a:buSzPct val="80000"/>
              <a:buFont typeface="Wingdings" panose="05000000000000000000" pitchFamily="2" charset="2"/>
              <a:buChar char="§"/>
            </a:pPr>
            <a:r>
              <a:rPr lang="en-US" sz="2400" dirty="0" smtClean="0">
                <a:latin typeface="Rockwell" panose="02060603020205020403" pitchFamily="18" charset="0"/>
              </a:rPr>
              <a:t>One-time trial at 2018</a:t>
            </a:r>
          </a:p>
          <a:p>
            <a:pPr marL="914400" lvl="1" indent="-342900" algn="l">
              <a:lnSpc>
                <a:spcPct val="100000"/>
              </a:lnSpc>
              <a:spcBef>
                <a:spcPts val="0"/>
              </a:spcBef>
              <a:buSzPct val="80000"/>
              <a:buFont typeface="Wingdings" panose="05000000000000000000" pitchFamily="2" charset="2"/>
              <a:buChar char="§"/>
            </a:pPr>
            <a:r>
              <a:rPr lang="en-US" sz="2400" dirty="0" smtClean="0">
                <a:latin typeface="Rockwell" panose="02060603020205020403" pitchFamily="18" charset="0"/>
              </a:rPr>
              <a:t>Agreement on what “zone” means in this context</a:t>
            </a:r>
          </a:p>
          <a:p>
            <a:pPr algn="l">
              <a:lnSpc>
                <a:spcPct val="100000"/>
              </a:lnSpc>
              <a:spcBef>
                <a:spcPts val="600"/>
              </a:spcBef>
              <a:buSzPct val="120000"/>
            </a:pPr>
            <a:endParaRPr lang="en-US" sz="2800" dirty="0" smtClean="0">
              <a:latin typeface="Rockwell" panose="02060603020205020403" pitchFamily="18" charset="0"/>
            </a:endParaRPr>
          </a:p>
          <a:p>
            <a:pPr marL="457200" indent="-457200" algn="l">
              <a:lnSpc>
                <a:spcPct val="100000"/>
              </a:lnSpc>
              <a:spcBef>
                <a:spcPts val="600"/>
              </a:spcBef>
              <a:buSzPct val="120000"/>
              <a:buBlip>
                <a:blip r:embed="rId2"/>
              </a:buBlip>
            </a:pPr>
            <a:endParaRPr lang="en-US" sz="2800" dirty="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11: </a:t>
            </a:r>
            <a:r>
              <a:rPr lang="en-US" sz="5300" dirty="0">
                <a:latin typeface="Rockwell Condensed" panose="02060603050405020104" pitchFamily="18" charset="0"/>
              </a:rPr>
              <a:t>World Board </a:t>
            </a:r>
            <a:r>
              <a:rPr lang="en-US" sz="5300" dirty="0" smtClean="0">
                <a:latin typeface="Rockwell Condensed" panose="02060603050405020104" pitchFamily="18" charset="0"/>
              </a:rPr>
              <a:t>Response</a:t>
            </a:r>
            <a:endParaRPr lang="pt-BR" sz="5300" dirty="0">
              <a:latin typeface="Rockwell Condensed" panose="02060603050405020104" pitchFamily="18" charset="0"/>
            </a:endParaRPr>
          </a:p>
        </p:txBody>
      </p:sp>
    </p:spTree>
    <p:extLst>
      <p:ext uri="{BB962C8B-B14F-4D97-AF65-F5344CB8AC3E}">
        <p14:creationId xmlns:p14="http://schemas.microsoft.com/office/powerpoint/2010/main" val="3417519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8451" y="545550"/>
            <a:ext cx="1147219" cy="1176597"/>
            <a:chOff x="578451" y="545550"/>
            <a:chExt cx="1147219" cy="1176597"/>
          </a:xfrm>
        </p:grpSpPr>
        <p:grpSp>
          <p:nvGrpSpPr>
            <p:cNvPr id="18" name="Group 17"/>
            <p:cNvGrpSpPr/>
            <p:nvPr/>
          </p:nvGrpSpPr>
          <p:grpSpPr>
            <a:xfrm>
              <a:off x="578451" y="545550"/>
              <a:ext cx="1147219" cy="1176597"/>
              <a:chOff x="10153426" y="3608259"/>
              <a:chExt cx="1080904" cy="1108583"/>
            </a:xfrm>
          </p:grpSpPr>
          <p:sp>
            <p:nvSpPr>
              <p:cNvPr id="25" name="Oval 24"/>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6" name="Oval 25"/>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3"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0" name="Group 19"/>
            <p:cNvGrpSpPr/>
            <p:nvPr/>
          </p:nvGrpSpPr>
          <p:grpSpPr>
            <a:xfrm>
              <a:off x="693174" y="655852"/>
              <a:ext cx="929256" cy="922194"/>
              <a:chOff x="10258320" y="3709861"/>
              <a:chExt cx="875540" cy="868886"/>
            </a:xfrm>
          </p:grpSpPr>
          <p:cxnSp>
            <p:nvCxnSpPr>
              <p:cNvPr id="21" name="Straight Connector 20"/>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5" name="TextBox 14"/>
          <p:cNvSpPr txBox="1"/>
          <p:nvPr/>
        </p:nvSpPr>
        <p:spPr>
          <a:xfrm>
            <a:off x="934281" y="2181955"/>
            <a:ext cx="10833699" cy="2123658"/>
          </a:xfrm>
          <a:prstGeom prst="rect">
            <a:avLst/>
          </a:prstGeom>
          <a:noFill/>
        </p:spPr>
        <p:txBody>
          <a:bodyPr wrap="square" rtlCol="0">
            <a:spAutoFit/>
          </a:bodyPr>
          <a:lstStyle/>
          <a:p>
            <a:r>
              <a:rPr lang="en-US" sz="3200" b="1" dirty="0" smtClean="0">
                <a:latin typeface="Rockwell" panose="02060603020205020403" pitchFamily="18" charset="0"/>
              </a:rPr>
              <a:t>Motion 11: </a:t>
            </a:r>
            <a:r>
              <a:rPr lang="en-US" sz="3200" dirty="0">
                <a:latin typeface="Rockwell" panose="02060603020205020403" pitchFamily="18" charset="0"/>
              </a:rPr>
              <a:t>To allow a delegate from any Zonal Forum who requests it to be seated at the WSC as a non-voting participant. The expense of attendance will be the responsibility of the Zonal Forum and not the WSC.</a:t>
            </a:r>
          </a:p>
        </p:txBody>
      </p:sp>
      <p:sp>
        <p:nvSpPr>
          <p:cNvPr id="16" name="Subtitle 61"/>
          <p:cNvSpPr txBox="1">
            <a:spLocks/>
          </p:cNvSpPr>
          <p:nvPr/>
        </p:nvSpPr>
        <p:spPr>
          <a:xfrm>
            <a:off x="1369479" y="4946186"/>
            <a:ext cx="9140395" cy="88222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involve zones at the WSC.</a:t>
            </a:r>
            <a:r>
              <a:rPr lang="pt-BR" sz="3000" dirty="0"/>
              <a:t>   </a:t>
            </a:r>
            <a:endParaRPr lang="en-US" sz="3000" dirty="0"/>
          </a:p>
          <a:p>
            <a:pPr>
              <a:lnSpc>
                <a:spcPct val="100000"/>
              </a:lnSpc>
              <a:spcBef>
                <a:spcPts val="1800"/>
              </a:spcBef>
            </a:pPr>
            <a:endParaRPr lang="en-US" sz="3000" b="1" dirty="0"/>
          </a:p>
          <a:p>
            <a:pPr algn="ctr">
              <a:lnSpc>
                <a:spcPct val="100000"/>
              </a:lnSpc>
              <a:spcBef>
                <a:spcPts val="1800"/>
              </a:spcBef>
              <a:spcAft>
                <a:spcPts val="1200"/>
              </a:spcAft>
            </a:pPr>
            <a:endParaRPr lang="en-US" sz="3000" dirty="0"/>
          </a:p>
        </p:txBody>
      </p:sp>
    </p:spTree>
    <p:extLst>
      <p:ext uri="{BB962C8B-B14F-4D97-AF65-F5344CB8AC3E}">
        <p14:creationId xmlns:p14="http://schemas.microsoft.com/office/powerpoint/2010/main" val="1606872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4973"/>
            <a:ext cx="12192000" cy="2866776"/>
          </a:xfrm>
          <a:prstGeom prst="rect">
            <a:avLst/>
          </a:prstGeom>
        </p:spPr>
      </p:pic>
      <p:sp>
        <p:nvSpPr>
          <p:cNvPr id="33" name="TextBox 32"/>
          <p:cNvSpPr txBox="1"/>
          <p:nvPr/>
        </p:nvSpPr>
        <p:spPr>
          <a:xfrm>
            <a:off x="338277" y="667545"/>
            <a:ext cx="11389045" cy="1615827"/>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12: </a:t>
            </a:r>
            <a:r>
              <a:rPr lang="en-US" sz="3300" dirty="0">
                <a:solidFill>
                  <a:prstClr val="black"/>
                </a:solidFill>
                <a:latin typeface="Rockwell" panose="02060603020205020403" pitchFamily="18" charset="0"/>
              </a:rPr>
              <a:t>That Narcotics Anonymous World Services add the following “What is NA Service” card as part of the Group Readings offered by the World Service Office.</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77724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Text for Proposed Reading</a:t>
            </a:r>
            <a:endParaRPr lang="en-US" sz="4800" i="1" dirty="0">
              <a:latin typeface="Rockwell Condensed" panose="02060603050405020104" pitchFamily="18" charset="0"/>
            </a:endParaRPr>
          </a:p>
        </p:txBody>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 name="Subtitle 5"/>
          <p:cNvSpPr>
            <a:spLocks noGrp="1"/>
          </p:cNvSpPr>
          <p:nvPr>
            <p:ph type="subTitle" idx="1"/>
          </p:nvPr>
        </p:nvSpPr>
        <p:spPr>
          <a:xfrm>
            <a:off x="504610" y="1435695"/>
            <a:ext cx="11173040" cy="5184180"/>
          </a:xfrm>
          <a:ln w="6350">
            <a:solidFill>
              <a:schemeClr val="bg2">
                <a:lumMod val="50000"/>
              </a:schemeClr>
            </a:solidFill>
            <a:prstDash val="lgDash"/>
          </a:ln>
        </p:spPr>
        <p:txBody>
          <a:bodyPr>
            <a:noAutofit/>
          </a:bodyPr>
          <a:lstStyle/>
          <a:p>
            <a:pPr algn="l">
              <a:lnSpc>
                <a:spcPct val="95000"/>
              </a:lnSpc>
              <a:spcBef>
                <a:spcPts val="1200"/>
              </a:spcBef>
            </a:pPr>
            <a:r>
              <a:rPr lang="en-US" b="1" dirty="0"/>
              <a:t>What is NA Service?</a:t>
            </a:r>
          </a:p>
          <a:p>
            <a:pPr algn="l">
              <a:lnSpc>
                <a:spcPct val="95000"/>
              </a:lnSpc>
              <a:spcBef>
                <a:spcPts val="1200"/>
              </a:spcBef>
            </a:pPr>
            <a:r>
              <a:rPr lang="en-US" sz="2000" dirty="0"/>
              <a:t>This is a very important integrant of our recovery, this is how our gratitude speaks, yet this is a way to carry the message of recovery to those addicts who still suffer. We usually begin being of service in NA making coffee/tea or cleaning our rooms after meetings. As we get some experience serving at the group level, many of us try ourselves out at a different point of service structure, for instance, - area or region.</a:t>
            </a:r>
          </a:p>
          <a:p>
            <a:pPr algn="l">
              <a:lnSpc>
                <a:spcPct val="95000"/>
              </a:lnSpc>
              <a:spcBef>
                <a:spcPts val="1200"/>
              </a:spcBef>
            </a:pPr>
            <a:r>
              <a:rPr lang="en-US" sz="2000" dirty="0"/>
              <a:t>Being of service in NA is for any of us. True service can be expressed by simple words quoted from the Basic Text: 《True service is "doing the right things for the right reasons"》.</a:t>
            </a:r>
          </a:p>
          <a:p>
            <a:pPr algn="l">
              <a:lnSpc>
                <a:spcPct val="95000"/>
              </a:lnSpc>
              <a:spcBef>
                <a:spcPts val="1200"/>
              </a:spcBef>
            </a:pPr>
            <a:r>
              <a:rPr lang="en-US" sz="2000" dirty="0"/>
              <a:t>Being of service at a group level helps to strengthen the very foundation of our recovery because it could probably be the first time when we something for others without </a:t>
            </a:r>
            <a:r>
              <a:rPr lang="en-US" sz="2000" dirty="0" smtClean="0"/>
              <a:t>seeking </a:t>
            </a:r>
            <a:r>
              <a:rPr lang="en-US" sz="2000" dirty="0"/>
              <a:t>to profit, expecting nothing in </a:t>
            </a:r>
            <a:endParaRPr lang="en-US" sz="2000" dirty="0" smtClean="0"/>
          </a:p>
          <a:p>
            <a:pPr lvl="4" algn="l">
              <a:lnSpc>
                <a:spcPct val="95000"/>
              </a:lnSpc>
              <a:spcBef>
                <a:spcPts val="0"/>
              </a:spcBef>
            </a:pPr>
            <a:r>
              <a:rPr lang="en-US" sz="2000" dirty="0" smtClean="0"/>
              <a:t>return</a:t>
            </a:r>
            <a:r>
              <a:rPr lang="en-US" sz="2000" dirty="0"/>
              <a:t>. Serving at a group is another motive that helps us to attend meetings regularly. And our experience tells us that those who keep coming back regularly stay clean.</a:t>
            </a:r>
          </a:p>
          <a:p>
            <a:pPr lvl="4" algn="l">
              <a:lnSpc>
                <a:spcPct val="95000"/>
              </a:lnSpc>
              <a:spcBef>
                <a:spcPts val="1200"/>
              </a:spcBef>
            </a:pPr>
            <a:r>
              <a:rPr lang="en-US" sz="2000" dirty="0"/>
              <a:t>Being of service in NA is our gratitude to the Fellowship of Narcotics Anonymous for a new clean life. Many of us always wanted to be "a part of something". Service in NA indeed gives us a chance to become a part of a fellowship that saves our lives and helps addicts all over the world to stay clean and follow the way of recovery</a:t>
            </a:r>
            <a:r>
              <a:rPr lang="en-US" sz="2000" dirty="0" smtClean="0"/>
              <a:t>.</a:t>
            </a:r>
            <a:endParaRPr lang="en-US" sz="2000"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spTree>
    <p:extLst>
      <p:ext uri="{BB962C8B-B14F-4D97-AF65-F5344CB8AC3E}">
        <p14:creationId xmlns:p14="http://schemas.microsoft.com/office/powerpoint/2010/main" val="1231859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29495" y="212435"/>
            <a:ext cx="6958584" cy="1872863"/>
          </a:xfrm>
          <a:prstGeom prst="rect">
            <a:avLst/>
          </a:prstGeom>
        </p:spPr>
      </p:pic>
      <p:sp>
        <p:nvSpPr>
          <p:cNvPr id="33" name="TextBox 32"/>
          <p:cNvSpPr txBox="1"/>
          <p:nvPr/>
        </p:nvSpPr>
        <p:spPr>
          <a:xfrm>
            <a:off x="126792" y="304696"/>
            <a:ext cx="6831792" cy="1631216"/>
          </a:xfrm>
          <a:prstGeom prst="rect">
            <a:avLst/>
          </a:prstGeom>
          <a:noFill/>
        </p:spPr>
        <p:txBody>
          <a:bodyPr wrap="square" rtlCol="0">
            <a:spAutoFit/>
          </a:bodyPr>
          <a:lstStyle/>
          <a:p>
            <a:r>
              <a:rPr lang="en-US" sz="2500" b="1" dirty="0" smtClean="0">
                <a:solidFill>
                  <a:prstClr val="black"/>
                </a:solidFill>
                <a:latin typeface="Rockwell" panose="02060603020205020403" pitchFamily="18" charset="0"/>
              </a:rPr>
              <a:t>Motion 12: </a:t>
            </a:r>
            <a:r>
              <a:rPr lang="en-US" sz="2500" dirty="0">
                <a:solidFill>
                  <a:prstClr val="black"/>
                </a:solidFill>
                <a:latin typeface="Rockwell" panose="02060603020205020403" pitchFamily="18" charset="0"/>
              </a:rPr>
              <a:t>That Narcotics Anonymous World Services add the following “What is NA Service” card as part of the Group Readings offered by the World Service Office.</a:t>
            </a:r>
          </a:p>
        </p:txBody>
      </p:sp>
      <p:sp>
        <p:nvSpPr>
          <p:cNvPr id="43" name="Subtitle 61"/>
          <p:cNvSpPr txBox="1">
            <a:spLocks/>
          </p:cNvSpPr>
          <p:nvPr/>
        </p:nvSpPr>
        <p:spPr>
          <a:xfrm>
            <a:off x="360413" y="2409270"/>
            <a:ext cx="9314529" cy="4203016"/>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provide NA groups with an approved piece of literature to use as a tool to foster a culture of getting involved into service</a:t>
            </a:r>
            <a:r>
              <a:rPr lang="pt-BR" sz="3000" dirty="0">
                <a:solidFill>
                  <a:prstClr val="black"/>
                </a:solidFill>
              </a:rPr>
              <a:t>  </a:t>
            </a:r>
            <a:endParaRPr lang="en-US" sz="3000" dirty="0">
              <a:solidFill>
                <a:prstClr val="black"/>
              </a:solidFill>
            </a:endParaRPr>
          </a:p>
          <a:p>
            <a:pPr>
              <a:lnSpc>
                <a:spcPct val="100000"/>
              </a:lnSpc>
              <a:buClr>
                <a:srgbClr val="F65016">
                  <a:lumMod val="75000"/>
                </a:srgbClr>
              </a:buClr>
            </a:pPr>
            <a:r>
              <a:rPr lang="en-US" sz="3000" b="1" dirty="0" smtClean="0">
                <a:solidFill>
                  <a:prstClr val="black"/>
                </a:solidFill>
              </a:rPr>
              <a:t>Maker</a:t>
            </a:r>
            <a:r>
              <a:rPr lang="en-US" sz="3000" dirty="0" smtClean="0">
                <a:solidFill>
                  <a:prstClr val="black"/>
                </a:solidFill>
              </a:rPr>
              <a:t>:</a:t>
            </a:r>
            <a:r>
              <a:rPr lang="en-US" sz="3000" dirty="0">
                <a:solidFill>
                  <a:prstClr val="black"/>
                </a:solidFill>
              </a:rPr>
              <a:t> Western Russia </a:t>
            </a:r>
            <a:r>
              <a:rPr lang="en-US" sz="3000" dirty="0" smtClean="0">
                <a:solidFill>
                  <a:prstClr val="black"/>
                </a:solidFill>
              </a:rPr>
              <a:t>Region</a:t>
            </a:r>
          </a:p>
          <a:p>
            <a:pPr>
              <a:lnSpc>
                <a:spcPct val="100000"/>
              </a:lnSpc>
              <a:buClr>
                <a:srgbClr val="F65016">
                  <a:lumMod val="75000"/>
                </a:srgbClr>
              </a:buClr>
            </a:pPr>
            <a:r>
              <a:rPr lang="en-US" sz="3000" b="1" dirty="0" smtClean="0">
                <a:solidFill>
                  <a:prstClr val="black"/>
                </a:solidFill>
              </a:rPr>
              <a:t>Rationale </a:t>
            </a:r>
            <a:r>
              <a:rPr lang="en-US" sz="3000" b="1" dirty="0">
                <a:solidFill>
                  <a:prstClr val="black"/>
                </a:solidFill>
              </a:rPr>
              <a:t>by Region</a:t>
            </a:r>
            <a:r>
              <a:rPr lang="en-US" sz="3000" dirty="0">
                <a:solidFill>
                  <a:prstClr val="black"/>
                </a:solidFill>
              </a:rPr>
              <a:t>:</a:t>
            </a:r>
            <a:r>
              <a:rPr lang="en-US" sz="3000" b="1" dirty="0">
                <a:solidFill>
                  <a:prstClr val="black"/>
                </a:solidFill>
              </a:rPr>
              <a:t> </a:t>
            </a:r>
            <a:r>
              <a:rPr lang="en-US" sz="3000" dirty="0">
                <a:solidFill>
                  <a:prstClr val="black"/>
                </a:solidFill>
              </a:rPr>
              <a:t>Service is a foundation stone of recovery. This is simply why we think it is important to take the point further at the very beginning of a meeting.</a:t>
            </a:r>
          </a:p>
        </p:txBody>
      </p:sp>
      <p:cxnSp>
        <p:nvCxnSpPr>
          <p:cNvPr id="15" name="Straight Connector 14"/>
          <p:cNvCxnSpPr/>
          <p:nvPr/>
        </p:nvCxnSpPr>
        <p:spPr>
          <a:xfrm>
            <a:off x="0" y="212433"/>
            <a:ext cx="6958584"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495" y="2093156"/>
            <a:ext cx="6958584"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311031" y="1842838"/>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58902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732609" y="2742142"/>
            <a:ext cx="9683135" cy="3832881"/>
          </a:xfrm>
          <a:ln w="69850" cmpd="dbl">
            <a:noFill/>
          </a:ln>
        </p:spPr>
        <p:txBody>
          <a:bodyPr>
            <a:noAutofit/>
          </a:bodyPr>
          <a:lstStyle/>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Current readings come from Fellowship-approved literature</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We believe additional readings should undergo the review, input, </a:t>
            </a:r>
            <a:r>
              <a:rPr lang="en-US" sz="2800" smtClean="0">
                <a:latin typeface="Rockwell" panose="02060603020205020403" pitchFamily="18" charset="0"/>
              </a:rPr>
              <a:t>and Fellowship-approval </a:t>
            </a:r>
            <a:r>
              <a:rPr lang="en-US" sz="2800" dirty="0" smtClean="0">
                <a:latin typeface="Rockwell" panose="02060603020205020403" pitchFamily="18" charset="0"/>
              </a:rPr>
              <a:t>process</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Groups are free to innovate and include such sentiments in their formats</a:t>
            </a:r>
            <a:endParaRPr lang="en-US" sz="2800" dirty="0">
              <a:latin typeface="Rockwell" panose="02060603020205020403" pitchFamily="18" charset="0"/>
            </a:endParaRPr>
          </a:p>
        </p:txBody>
      </p:sp>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a:t>
            </a:r>
            <a:r>
              <a:rPr lang="en-US" sz="5300" dirty="0">
                <a:latin typeface="Rockwell Condensed" panose="02060603050405020104" pitchFamily="18" charset="0"/>
              </a:rPr>
              <a:t>12: World Board </a:t>
            </a:r>
            <a:r>
              <a:rPr lang="en-US" sz="5300" dirty="0" smtClean="0">
                <a:latin typeface="Rockwell Condensed" panose="02060603050405020104" pitchFamily="18" charset="0"/>
              </a:rPr>
              <a:t>Response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46289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8451" y="545550"/>
            <a:ext cx="1147219" cy="1176597"/>
            <a:chOff x="578451" y="545550"/>
            <a:chExt cx="1147219" cy="1176597"/>
          </a:xfrm>
        </p:grpSpPr>
        <p:grpSp>
          <p:nvGrpSpPr>
            <p:cNvPr id="18" name="Group 17"/>
            <p:cNvGrpSpPr/>
            <p:nvPr/>
          </p:nvGrpSpPr>
          <p:grpSpPr>
            <a:xfrm>
              <a:off x="578451" y="545550"/>
              <a:ext cx="1147219" cy="1176597"/>
              <a:chOff x="10153426" y="3608259"/>
              <a:chExt cx="1080904" cy="1108583"/>
            </a:xfrm>
          </p:grpSpPr>
          <p:sp>
            <p:nvSpPr>
              <p:cNvPr id="25" name="Oval 24"/>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6" name="Oval 25"/>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3"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0" name="Group 19"/>
            <p:cNvGrpSpPr/>
            <p:nvPr/>
          </p:nvGrpSpPr>
          <p:grpSpPr>
            <a:xfrm>
              <a:off x="693174" y="655852"/>
              <a:ext cx="929256" cy="922194"/>
              <a:chOff x="10258320" y="3709861"/>
              <a:chExt cx="875540" cy="868886"/>
            </a:xfrm>
          </p:grpSpPr>
          <p:cxnSp>
            <p:nvCxnSpPr>
              <p:cNvPr id="21" name="Straight Connector 20"/>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5" name="TextBox 14"/>
          <p:cNvSpPr txBox="1"/>
          <p:nvPr/>
        </p:nvSpPr>
        <p:spPr>
          <a:xfrm>
            <a:off x="934283" y="2187126"/>
            <a:ext cx="9978882" cy="2123658"/>
          </a:xfrm>
          <a:prstGeom prst="rect">
            <a:avLst/>
          </a:prstGeom>
          <a:noFill/>
        </p:spPr>
        <p:txBody>
          <a:bodyPr wrap="square" rtlCol="0">
            <a:spAutoFit/>
          </a:bodyPr>
          <a:lstStyle/>
          <a:p>
            <a:r>
              <a:rPr lang="en-US" sz="3200" b="1" dirty="0" smtClean="0">
                <a:solidFill>
                  <a:prstClr val="black"/>
                </a:solidFill>
                <a:latin typeface="Rockwell" panose="02060603020205020403" pitchFamily="18" charset="0"/>
              </a:rPr>
              <a:t>Motion 12: </a:t>
            </a:r>
            <a:r>
              <a:rPr lang="en-US" sz="3200" dirty="0">
                <a:solidFill>
                  <a:prstClr val="black"/>
                </a:solidFill>
                <a:latin typeface="Rockwell" panose="02060603020205020403" pitchFamily="18" charset="0"/>
              </a:rPr>
              <a:t>That Narcotics Anonymous World Services add the following “What is NA Service” card as part </a:t>
            </a:r>
            <a:r>
              <a:rPr lang="en-US" sz="3200" dirty="0" smtClean="0">
                <a:solidFill>
                  <a:prstClr val="black"/>
                </a:solidFill>
                <a:latin typeface="Rockwell" panose="02060603020205020403" pitchFamily="18" charset="0"/>
              </a:rPr>
              <a:t>of </a:t>
            </a:r>
            <a:r>
              <a:rPr lang="en-US" sz="3200" dirty="0">
                <a:solidFill>
                  <a:prstClr val="black"/>
                </a:solidFill>
                <a:latin typeface="Rockwell" panose="02060603020205020403" pitchFamily="18" charset="0"/>
              </a:rPr>
              <a:t>the Group Readings offered by the World Service Office.</a:t>
            </a:r>
          </a:p>
        </p:txBody>
      </p:sp>
      <p:sp>
        <p:nvSpPr>
          <p:cNvPr id="16" name="Subtitle 61"/>
          <p:cNvSpPr txBox="1">
            <a:spLocks/>
          </p:cNvSpPr>
          <p:nvPr/>
        </p:nvSpPr>
        <p:spPr>
          <a:xfrm>
            <a:off x="1369480" y="4853192"/>
            <a:ext cx="8604080"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provide NA groups with an approved piece of literature to use as a tool to foster a culture of getting involved into </a:t>
            </a:r>
            <a:r>
              <a:rPr lang="en-US" sz="3000" dirty="0" smtClean="0">
                <a:solidFill>
                  <a:prstClr val="black"/>
                </a:solidFill>
              </a:rPr>
              <a:t>service.</a:t>
            </a:r>
            <a:endParaRPr lang="en-US" sz="3000" dirty="0">
              <a:solidFill>
                <a:prstClr val="black"/>
              </a:solidFill>
            </a:endParaRPr>
          </a:p>
        </p:txBody>
      </p:sp>
    </p:spTree>
    <p:extLst>
      <p:ext uri="{BB962C8B-B14F-4D97-AF65-F5344CB8AC3E}">
        <p14:creationId xmlns:p14="http://schemas.microsoft.com/office/powerpoint/2010/main" val="4174239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52552" y="675497"/>
            <a:ext cx="11431127" cy="212365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13: </a:t>
            </a:r>
            <a:r>
              <a:rPr lang="en-US" sz="3300" dirty="0">
                <a:solidFill>
                  <a:prstClr val="black"/>
                </a:solidFill>
                <a:latin typeface="Rockwell" panose="02060603020205020403" pitchFamily="18" charset="0"/>
              </a:rPr>
              <a:t>Each World Board member votes only in Elections and may make motions in all sessions. The World Board has one collective vote (made by the Chairperson of the World Board) in new business sessions. </a:t>
            </a:r>
          </a:p>
        </p:txBody>
      </p:sp>
      <p:sp>
        <p:nvSpPr>
          <p:cNvPr id="43" name="Subtitle 61"/>
          <p:cNvSpPr txBox="1">
            <a:spLocks/>
          </p:cNvSpPr>
          <p:nvPr/>
        </p:nvSpPr>
        <p:spPr>
          <a:xfrm>
            <a:off x="946580" y="3623738"/>
            <a:ext cx="9727894"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2800" b="1" dirty="0">
                <a:solidFill>
                  <a:prstClr val="black"/>
                </a:solidFill>
              </a:rPr>
              <a:t>Intent:</a:t>
            </a:r>
            <a:r>
              <a:rPr lang="pt-BR" sz="2800" dirty="0">
                <a:solidFill>
                  <a:prstClr val="black"/>
                </a:solidFill>
              </a:rPr>
              <a:t> </a:t>
            </a:r>
            <a:r>
              <a:rPr lang="en-US" sz="2800" dirty="0">
                <a:solidFill>
                  <a:prstClr val="black"/>
                </a:solidFill>
              </a:rPr>
              <a:t>This motion would change World Board voting in new business from (up to) 18 individual votes to one collective vote</a:t>
            </a:r>
            <a:r>
              <a:rPr lang="en-US" sz="2800" dirty="0" smtClean="0">
                <a:solidFill>
                  <a:prstClr val="black"/>
                </a:solidFill>
              </a:rPr>
              <a:t>.</a:t>
            </a:r>
          </a:p>
          <a:p>
            <a:r>
              <a:rPr lang="en-US" sz="2800" b="1" dirty="0" smtClean="0">
                <a:solidFill>
                  <a:prstClr val="black"/>
                </a:solidFill>
              </a:rPr>
              <a:t>Maker</a:t>
            </a:r>
            <a:r>
              <a:rPr lang="en-US" sz="2800" dirty="0" smtClean="0">
                <a:solidFill>
                  <a:prstClr val="black"/>
                </a:solidFill>
              </a:rPr>
              <a:t>:</a:t>
            </a:r>
            <a:r>
              <a:rPr lang="en-US" sz="2800" dirty="0">
                <a:solidFill>
                  <a:prstClr val="black"/>
                </a:solidFill>
              </a:rPr>
              <a:t> </a:t>
            </a:r>
            <a:r>
              <a:rPr lang="en-US" sz="2800" dirty="0"/>
              <a:t>South Florida, Michigan, and Mid-Atlantic </a:t>
            </a:r>
            <a:r>
              <a:rPr lang="en-US" sz="2800" dirty="0" smtClean="0"/>
              <a:t/>
            </a:r>
            <a:br>
              <a:rPr lang="en-US" sz="2800" dirty="0" smtClean="0"/>
            </a:br>
            <a:r>
              <a:rPr lang="en-US" sz="2800" dirty="0" smtClean="0"/>
              <a:t>Regions</a:t>
            </a:r>
            <a:endParaRPr lang="en-US" sz="2800" dirty="0"/>
          </a:p>
          <a:p>
            <a:pPr algn="ctr">
              <a:lnSpc>
                <a:spcPct val="100000"/>
              </a:lnSpc>
              <a:spcBef>
                <a:spcPts val="1800"/>
              </a:spcBef>
              <a:spcAft>
                <a:spcPts val="1200"/>
              </a:spcAft>
              <a:buClr>
                <a:srgbClr val="F65016">
                  <a:lumMod val="75000"/>
                </a:srgbClr>
              </a:buClr>
            </a:pPr>
            <a:endParaRPr lang="en-US" sz="2800" dirty="0">
              <a:solidFill>
                <a:prstClr val="black"/>
              </a:solidFill>
            </a:endParaRP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137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8"/>
          <p:cNvSpPr txBox="1">
            <a:spLocks/>
          </p:cNvSpPr>
          <p:nvPr/>
        </p:nvSpPr>
        <p:spPr>
          <a:xfrm>
            <a:off x="0" y="10158"/>
            <a:ext cx="12192000" cy="3021278"/>
          </a:xfrm>
          <a:prstGeom prst="rect">
            <a:avLst/>
          </a:prstGeom>
          <a:blipFill dpi="0" rotWithShape="1">
            <a:blip r:embed="rId3">
              <a:alphaModFix amt="52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8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smtClean="0">
                <a:solidFill>
                  <a:schemeClr val="tx1"/>
                </a:solidFill>
              </a:rPr>
              <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dirty="0">
              <a:solidFill>
                <a:schemeClr val="tx1"/>
              </a:solidFill>
            </a:endParaRPr>
          </a:p>
        </p:txBody>
      </p:sp>
      <p:sp>
        <p:nvSpPr>
          <p:cNvPr id="33" name="TextBox 32"/>
          <p:cNvSpPr txBox="1"/>
          <p:nvPr/>
        </p:nvSpPr>
        <p:spPr>
          <a:xfrm>
            <a:off x="-50089" y="101986"/>
            <a:ext cx="12095921" cy="2492990"/>
          </a:xfrm>
          <a:prstGeom prst="rect">
            <a:avLst/>
          </a:prstGeom>
          <a:noFill/>
        </p:spPr>
        <p:txBody>
          <a:bodyPr wrap="square" rtlCol="0">
            <a:spAutoFit/>
          </a:bodyPr>
          <a:lstStyle/>
          <a:p>
            <a:pPr algn="ctr"/>
            <a:r>
              <a:rPr lang="en-US" sz="4800" b="1" i="1" dirty="0">
                <a:latin typeface="Rockwell" panose="02060603020205020403" pitchFamily="18" charset="0"/>
              </a:rPr>
              <a:t>Honesty, trust, and </a:t>
            </a:r>
            <a:r>
              <a:rPr lang="en-US" sz="4800" b="1" i="1" dirty="0" smtClean="0">
                <a:latin typeface="Rockwell" panose="02060603020205020403" pitchFamily="18" charset="0"/>
              </a:rPr>
              <a:t>goodwill</a:t>
            </a:r>
            <a:r>
              <a:rPr lang="en-US" sz="3400" dirty="0" smtClean="0">
                <a:latin typeface="Rockwell" panose="02060603020205020403" pitchFamily="18" charset="0"/>
              </a:rPr>
              <a:t/>
            </a:r>
            <a:br>
              <a:rPr lang="en-US" sz="3400" dirty="0" smtClean="0">
                <a:latin typeface="Rockwell" panose="02060603020205020403" pitchFamily="18" charset="0"/>
              </a:rPr>
            </a:br>
            <a:r>
              <a:rPr lang="en-US" sz="3600" dirty="0" smtClean="0">
                <a:latin typeface="Rockwell" panose="02060603020205020403" pitchFamily="18" charset="0"/>
              </a:rPr>
              <a:t>are </a:t>
            </a:r>
            <a:r>
              <a:rPr lang="en-US" sz="3600" dirty="0">
                <a:latin typeface="Rockwell" panose="02060603020205020403" pitchFamily="18" charset="0"/>
              </a:rPr>
              <a:t>the foundation of our service </a:t>
            </a:r>
            <a:r>
              <a:rPr lang="en-US" sz="3600" dirty="0" smtClean="0">
                <a:latin typeface="Rockwell" panose="02060603020205020403" pitchFamily="18" charset="0"/>
              </a:rPr>
              <a:t>efforts,</a:t>
            </a:r>
            <a:br>
              <a:rPr lang="en-US" sz="3600" dirty="0" smtClean="0">
                <a:latin typeface="Rockwell" panose="02060603020205020403" pitchFamily="18" charset="0"/>
              </a:rPr>
            </a:br>
            <a:r>
              <a:rPr lang="en-US" sz="3600" dirty="0" smtClean="0">
                <a:latin typeface="Rockwell" panose="02060603020205020403" pitchFamily="18" charset="0"/>
              </a:rPr>
              <a:t>all </a:t>
            </a:r>
            <a:r>
              <a:rPr lang="en-US" sz="3600" dirty="0">
                <a:latin typeface="Rockwell" panose="02060603020205020403" pitchFamily="18" charset="0"/>
              </a:rPr>
              <a:t>of which rely upon the </a:t>
            </a:r>
            <a:r>
              <a:rPr lang="en-US" sz="3600" dirty="0" smtClean="0">
                <a:latin typeface="Rockwell" panose="02060603020205020403" pitchFamily="18" charset="0"/>
              </a:rPr>
              <a:t>guidance of</a:t>
            </a:r>
            <a:br>
              <a:rPr lang="en-US" sz="3600" dirty="0" smtClean="0">
                <a:latin typeface="Rockwell" panose="02060603020205020403" pitchFamily="18" charset="0"/>
              </a:rPr>
            </a:br>
            <a:r>
              <a:rPr lang="en-US" sz="3600" dirty="0" smtClean="0">
                <a:latin typeface="Rockwell" panose="02060603020205020403" pitchFamily="18" charset="0"/>
              </a:rPr>
              <a:t>a </a:t>
            </a:r>
            <a:r>
              <a:rPr lang="en-US" sz="3600" dirty="0">
                <a:latin typeface="Rockwell" panose="02060603020205020403" pitchFamily="18" charset="0"/>
              </a:rPr>
              <a:t>loving Higher Power.</a:t>
            </a:r>
          </a:p>
        </p:txBody>
      </p:sp>
      <p:sp>
        <p:nvSpPr>
          <p:cNvPr id="16" name="Subtitle 2"/>
          <p:cNvSpPr txBox="1">
            <a:spLocks/>
          </p:cNvSpPr>
          <p:nvPr/>
        </p:nvSpPr>
        <p:spPr>
          <a:xfrm>
            <a:off x="596327" y="3382871"/>
            <a:ext cx="9767130" cy="359946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Char char="q"/>
              <a:defRPr sz="2800" kern="1200">
                <a:solidFill>
                  <a:schemeClr val="tx1"/>
                </a:solidFill>
                <a:latin typeface="Rockwell" panose="02060603020205020403" pitchFamily="18" charset="0"/>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Char char="q"/>
              <a:defRPr sz="2600" kern="1200">
                <a:solidFill>
                  <a:schemeClr val="tx1"/>
                </a:solidFill>
                <a:latin typeface="Rockwell Condensed" panose="02060603050405020104" pitchFamily="18" charset="0"/>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Char char="q"/>
              <a:defRPr sz="2400" kern="1200">
                <a:solidFill>
                  <a:schemeClr val="tx1"/>
                </a:solidFill>
                <a:latin typeface="Rockwell Condensed" panose="02060603050405020104" pitchFamily="18" charset="0"/>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Char char="q"/>
              <a:defRPr sz="2200" kern="1200">
                <a:solidFill>
                  <a:schemeClr val="tx1"/>
                </a:solidFill>
                <a:latin typeface="Rockwell Condensed" panose="02060603050405020104"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Char char="q"/>
              <a:defRPr sz="2000" kern="1200">
                <a:solidFill>
                  <a:schemeClr val="tx1"/>
                </a:solidFill>
                <a:latin typeface="Rockwell Condensed" panose="02060603050405020104"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639763">
              <a:spcBef>
                <a:spcPts val="1000"/>
              </a:spcBef>
              <a:spcAft>
                <a:spcPts val="1000"/>
              </a:spcAft>
              <a:buSzPct val="100000"/>
              <a:buBlip>
                <a:blip r:embed="rId5"/>
              </a:buBlip>
            </a:pPr>
            <a:r>
              <a:rPr lang="en-US" sz="3600" dirty="0" smtClean="0"/>
              <a:t>Regional </a:t>
            </a:r>
            <a:r>
              <a:rPr lang="en-US" sz="3600" dirty="0"/>
              <a:t>Motions </a:t>
            </a:r>
            <a:r>
              <a:rPr lang="en-US" sz="3600" dirty="0" smtClean="0"/>
              <a:t>9-14</a:t>
            </a:r>
          </a:p>
          <a:p>
            <a:pPr marL="457200" indent="-639763">
              <a:spcBef>
                <a:spcPts val="1000"/>
              </a:spcBef>
              <a:spcAft>
                <a:spcPts val="1000"/>
              </a:spcAft>
              <a:buSzPct val="100000"/>
              <a:buBlip>
                <a:blip r:embed="rId5"/>
              </a:buBlip>
            </a:pPr>
            <a:r>
              <a:rPr lang="en-US" sz="3600" dirty="0" smtClean="0"/>
              <a:t>PPT/Video 4 </a:t>
            </a:r>
            <a:r>
              <a:rPr lang="en-US" sz="3600" dirty="0"/>
              <a:t>of </a:t>
            </a:r>
            <a:r>
              <a:rPr lang="en-US" sz="3600" dirty="0" smtClean="0"/>
              <a:t>4</a:t>
            </a:r>
          </a:p>
          <a:p>
            <a:pPr marL="457200" indent="-639763">
              <a:spcBef>
                <a:spcPts val="1000"/>
              </a:spcBef>
              <a:spcAft>
                <a:spcPts val="1000"/>
              </a:spcAft>
              <a:buSzPct val="100000"/>
              <a:buBlip>
                <a:blip r:embed="rId5"/>
              </a:buBlip>
            </a:pPr>
            <a:r>
              <a:rPr lang="en-US" sz="3600" dirty="0" smtClean="0"/>
              <a:t>Summarized </a:t>
            </a:r>
            <a:r>
              <a:rPr lang="en-US" sz="3600" dirty="0"/>
              <a:t>main </a:t>
            </a:r>
            <a:r>
              <a:rPr lang="en-US" sz="3600" dirty="0" smtClean="0"/>
              <a:t>points</a:t>
            </a:r>
          </a:p>
          <a:p>
            <a:pPr marL="700088" indent="-700088">
              <a:spcBef>
                <a:spcPts val="1000"/>
              </a:spcBef>
              <a:spcAft>
                <a:spcPts val="1000"/>
              </a:spcAft>
              <a:buSzPct val="100000"/>
              <a:buBlip>
                <a:blip r:embed="rId5"/>
              </a:buBlip>
            </a:pPr>
            <a:r>
              <a:rPr lang="en-US" sz="3600" dirty="0" smtClean="0"/>
              <a:t>CAR, videos</a:t>
            </a:r>
            <a:r>
              <a:rPr lang="en-US" sz="3600" dirty="0"/>
              <a:t>, and other WSC materials </a:t>
            </a:r>
            <a:r>
              <a:rPr lang="en-US" sz="3600" dirty="0" smtClean="0"/>
              <a:t>at: </a:t>
            </a:r>
            <a:r>
              <a:rPr lang="en-US" sz="3600" dirty="0">
                <a:hlinkClick r:id="rId6"/>
              </a:rPr>
              <a:t>www.na.org/conference</a:t>
            </a:r>
            <a:endParaRPr lang="en-US" sz="3600" dirty="0"/>
          </a:p>
        </p:txBody>
      </p:sp>
      <p:sp>
        <p:nvSpPr>
          <p:cNvPr id="15" name="TextBox 14"/>
          <p:cNvSpPr txBox="1"/>
          <p:nvPr/>
        </p:nvSpPr>
        <p:spPr>
          <a:xfrm>
            <a:off x="8023666" y="2400360"/>
            <a:ext cx="2989139" cy="523220"/>
          </a:xfrm>
          <a:prstGeom prst="rect">
            <a:avLst/>
          </a:prstGeom>
          <a:noFill/>
        </p:spPr>
        <p:txBody>
          <a:bodyPr wrap="square" rtlCol="0">
            <a:spAutoFit/>
          </a:bodyPr>
          <a:lstStyle/>
          <a:p>
            <a:r>
              <a:rPr lang="en-US" sz="2800" dirty="0">
                <a:solidFill>
                  <a:prstClr val="black"/>
                </a:solidFill>
                <a:latin typeface="Rockwell Condensed" panose="02060603050405020104" pitchFamily="18" charset="0"/>
              </a:rPr>
              <a:t>A Vision for NA Service</a:t>
            </a:r>
            <a:endParaRPr lang="en-US" sz="2800"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925" y="0"/>
            <a:ext cx="1523910" cy="1455396"/>
          </a:xfrm>
          <a:prstGeom prst="rect">
            <a:avLst/>
          </a:prstGeom>
        </p:spPr>
      </p:pic>
    </p:spTree>
    <p:extLst>
      <p:ext uri="{BB962C8B-B14F-4D97-AF65-F5344CB8AC3E}">
        <p14:creationId xmlns:p14="http://schemas.microsoft.com/office/powerpoint/2010/main" val="388287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60" y="1607777"/>
            <a:ext cx="11439739" cy="5175046"/>
          </a:xfrm>
          <a:ln w="69850" cmpd="dbl">
            <a:noFill/>
          </a:ln>
        </p:spPr>
        <p:txBody>
          <a:bodyPr>
            <a:noAutofit/>
          </a:bodyPr>
          <a:lstStyle/>
          <a:p>
            <a:pPr marL="288925" indent="-288925" algn="l">
              <a:spcBef>
                <a:spcPts val="600"/>
              </a:spcBef>
              <a:buClr>
                <a:schemeClr val="accent1">
                  <a:lumMod val="75000"/>
                </a:schemeClr>
              </a:buClr>
              <a:buFont typeface="Arial" panose="020B0604020202020204" pitchFamily="34" charset="0"/>
              <a:buChar char="•"/>
            </a:pPr>
            <a:r>
              <a:rPr lang="en-US" sz="2800" dirty="0">
                <a:latin typeface="Rockwell" panose="02060603020205020403" pitchFamily="18" charset="0"/>
              </a:rPr>
              <a:t>Our rationale for this motion is that this will make new business outcomes more dependent on regional perspective and less reflective of the board’s perspective. This motion is no more than what was originally recommended by the Resolution Group when it discussed the creation of the World Board and other structural resolutions in 1996 (see page 56 of the October 1995 Resolution Group Report to the WSC). </a:t>
            </a:r>
            <a:endParaRPr lang="en-US" sz="2800" dirty="0" smtClean="0">
              <a:latin typeface="Rockwell" panose="02060603020205020403" pitchFamily="18" charset="0"/>
            </a:endParaRPr>
          </a:p>
          <a:p>
            <a:pPr marL="2000250" indent="-288925" algn="l">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If </a:t>
            </a:r>
            <a:r>
              <a:rPr lang="en-US" sz="2800" dirty="0">
                <a:latin typeface="Rockwell" panose="02060603020205020403" pitchFamily="18" charset="0"/>
              </a:rPr>
              <a:t>adopted, this motion would </a:t>
            </a:r>
            <a:r>
              <a:rPr lang="en-US" sz="2800" dirty="0" smtClean="0">
                <a:latin typeface="Rockwell" panose="02060603020205020403" pitchFamily="18" charset="0"/>
              </a:rPr>
              <a:t>negate the </a:t>
            </a:r>
            <a:r>
              <a:rPr lang="en-US" sz="2800" dirty="0">
                <a:latin typeface="Rockwell" panose="02060603020205020403" pitchFamily="18" charset="0"/>
              </a:rPr>
              <a:t>possibility of what took place at the 2014 WSC when a motion to seat three Regions from Brazil had 80 out of 106 Regional Delegates voting in favor, but failed for a lack of 2/3 only because the World Board had a block of 18 who voted against the </a:t>
            </a:r>
            <a:r>
              <a:rPr lang="en-US" sz="2800" dirty="0" smtClean="0">
                <a:latin typeface="Rockwell" panose="02060603020205020403" pitchFamily="18" charset="0"/>
              </a:rPr>
              <a:t>motion.</a:t>
            </a:r>
            <a:endParaRPr lang="en-US" sz="2800" dirty="0">
              <a:latin typeface="Rockwell" panose="02060603020205020403"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6"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13</a:t>
            </a:r>
            <a:r>
              <a:rPr lang="en-US" sz="5300" dirty="0">
                <a:latin typeface="Rockwell Condensed" panose="02060603050405020104" pitchFamily="18" charset="0"/>
              </a:rPr>
              <a:t>: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3695155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322201" y="1365058"/>
            <a:ext cx="11603098" cy="5175046"/>
          </a:xfrm>
          <a:ln w="69850" cmpd="dbl">
            <a:noFill/>
          </a:ln>
        </p:spPr>
        <p:txBody>
          <a:bodyPr>
            <a:noAutofit/>
          </a:bodyPr>
          <a:lstStyle/>
          <a:p>
            <a:pPr marL="288925" indent="-288925" algn="l">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Seventh Concept states that, “All members of a service body bear substantial responsibility for that body's decisions and should be allowed to fully participate in its decision-making processes</a:t>
            </a:r>
            <a:r>
              <a:rPr lang="en-US" sz="2800" dirty="0" smtClean="0">
                <a:latin typeface="Rockwell" panose="02060603020205020403" pitchFamily="18" charset="0"/>
              </a:rPr>
              <a:t>.”</a:t>
            </a:r>
          </a:p>
          <a:p>
            <a:pPr marL="288925" indent="-288925" algn="l">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have Alternate Delegates who are a part of the body yet are not allowed to fully participate in its decision-making processes, if full participation is intended to mean the right to vote. </a:t>
            </a:r>
          </a:p>
          <a:p>
            <a:pPr marL="288925" indent="-288925" algn="l">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Current </a:t>
            </a:r>
            <a:r>
              <a:rPr lang="en-US" sz="2800" dirty="0">
                <a:latin typeface="Rockwell" panose="02060603020205020403" pitchFamily="18" charset="0"/>
              </a:rPr>
              <a:t>conference guidelines do not allow World Board members to vote in old business. Therefore, we feel the Seventh Concept should not be used as an </a:t>
            </a:r>
            <a:r>
              <a:rPr lang="en-US" sz="2800" dirty="0" smtClean="0">
                <a:latin typeface="Rockwell" panose="02060603020205020403" pitchFamily="18" charset="0"/>
              </a:rPr>
              <a:t>argument </a:t>
            </a:r>
            <a:r>
              <a:rPr lang="en-US" sz="2800" dirty="0">
                <a:latin typeface="Rockwell" panose="02060603020205020403" pitchFamily="18" charset="0"/>
              </a:rPr>
              <a:t>against limiting the World Board to one collective vote in new business. </a:t>
            </a:r>
            <a:endParaRPr lang="en-US" sz="2800" dirty="0" smtClean="0">
              <a:latin typeface="Rockwell" panose="02060603020205020403" pitchFamily="18" charset="0"/>
            </a:endParaRPr>
          </a:p>
          <a:p>
            <a:pPr marL="288925" indent="-288925" algn="l">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Retaining </a:t>
            </a:r>
            <a:r>
              <a:rPr lang="en-US" sz="2800" dirty="0">
                <a:latin typeface="Rockwell" panose="02060603020205020403" pitchFamily="18" charset="0"/>
              </a:rPr>
              <a:t>a single vote for the World Board will keep intact the leadership that the board and the fellowship desire while balancing out the weight and representation each vote at the WSC carries</a:t>
            </a:r>
            <a:r>
              <a:rPr lang="en-US" dirty="0">
                <a:latin typeface="Rockwell" panose="02060603020205020403" pitchFamily="18" charset="0"/>
              </a:rPr>
              <a:t>.</a:t>
            </a: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txBox="1">
            <a:spLocks/>
          </p:cNvSpPr>
          <p:nvPr/>
        </p:nvSpPr>
        <p:spPr>
          <a:xfrm>
            <a:off x="1183458" y="204505"/>
            <a:ext cx="10741841"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a:latin typeface="Rockwell Condensed" panose="02060603050405020104" pitchFamily="18" charset="0"/>
              </a:rPr>
              <a:t>Motion 13: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455608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722638" y="2858110"/>
            <a:ext cx="10160231" cy="3586233"/>
          </a:xfrm>
          <a:ln w="69850" cmpd="dbl">
            <a:noFill/>
          </a:ln>
        </p:spPr>
        <p:txBody>
          <a:bodyPr>
            <a:noAutofit/>
          </a:bodyPr>
          <a:lstStyle/>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World Board members bring unique perspective to matters affecting NA as a whole</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The Board does not as a regular practice vote as a bloc</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WB members do not vote in Old Business (</a:t>
            </a:r>
            <a:r>
              <a:rPr lang="en-US" sz="2800" i="1" dirty="0" smtClean="0">
                <a:latin typeface="Rockwell" panose="02060603020205020403" pitchFamily="18" charset="0"/>
              </a:rPr>
              <a:t>CAR</a:t>
            </a:r>
            <a:r>
              <a:rPr lang="en-US" sz="2800" dirty="0" smtClean="0">
                <a:latin typeface="Rockwell" panose="02060603020205020403" pitchFamily="18" charset="0"/>
              </a:rPr>
              <a:t> motions)</a:t>
            </a:r>
          </a:p>
          <a:p>
            <a:pPr marL="457200" indent="-457200" algn="l">
              <a:lnSpc>
                <a:spcPct val="100000"/>
              </a:lnSpc>
              <a:spcBef>
                <a:spcPts val="1800"/>
              </a:spcBef>
              <a:buSzPct val="120000"/>
              <a:buBlip>
                <a:blip r:embed="rId2"/>
              </a:buBlip>
            </a:pPr>
            <a:r>
              <a:rPr lang="en-US" sz="2800" dirty="0" smtClean="0">
                <a:latin typeface="Rockwell" panose="02060603020205020403" pitchFamily="18" charset="0"/>
              </a:rPr>
              <a:t>They are </a:t>
            </a:r>
            <a:r>
              <a:rPr lang="en-US" sz="2800" dirty="0">
                <a:latin typeface="Rockwell" panose="02060603020205020403" pitchFamily="18" charset="0"/>
              </a:rPr>
              <a:t>elected by the Conference and should fully participate in discussing and voting on new ideas </a:t>
            </a:r>
            <a:endParaRPr lang="en-US" sz="2800" dirty="0" smtClean="0">
              <a:latin typeface="Rockwell" panose="02060603020205020403" pitchFamily="18" charset="0"/>
            </a:endParaRPr>
          </a:p>
        </p:txBody>
      </p:sp>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13</a:t>
            </a:r>
            <a:r>
              <a:rPr lang="en-US" sz="5300" dirty="0">
                <a:latin typeface="Rockwell Condensed" panose="02060603050405020104" pitchFamily="18" charset="0"/>
              </a:rPr>
              <a:t>: World Board </a:t>
            </a:r>
            <a:r>
              <a:rPr lang="en-US" sz="5300" dirty="0" smtClean="0">
                <a:latin typeface="Rockwell Condensed" panose="02060603050405020104" pitchFamily="18" charset="0"/>
              </a:rPr>
              <a:t>Response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120289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342411" y="2039550"/>
            <a:ext cx="11431127" cy="2123658"/>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13: </a:t>
            </a:r>
            <a:r>
              <a:rPr lang="en-US" sz="3300" dirty="0">
                <a:solidFill>
                  <a:prstClr val="black"/>
                </a:solidFill>
                <a:latin typeface="Rockwell" panose="02060603020205020403" pitchFamily="18" charset="0"/>
              </a:rPr>
              <a:t>Each World Board member votes only in Elections and may make motions in all sessions. The World Board has one collective vote (made by the Chairperson of the World Board) in new business sessions. </a:t>
            </a:r>
          </a:p>
        </p:txBody>
      </p:sp>
      <p:sp>
        <p:nvSpPr>
          <p:cNvPr id="18" name="Subtitle 61"/>
          <p:cNvSpPr txBox="1">
            <a:spLocks/>
          </p:cNvSpPr>
          <p:nvPr/>
        </p:nvSpPr>
        <p:spPr>
          <a:xfrm>
            <a:off x="703684" y="4853192"/>
            <a:ext cx="9109738"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2800" b="1" dirty="0">
                <a:solidFill>
                  <a:prstClr val="black"/>
                </a:solidFill>
              </a:rPr>
              <a:t>Intent:</a:t>
            </a:r>
            <a:r>
              <a:rPr lang="pt-BR" sz="2800" dirty="0">
                <a:solidFill>
                  <a:prstClr val="black"/>
                </a:solidFill>
              </a:rPr>
              <a:t> </a:t>
            </a:r>
            <a:r>
              <a:rPr lang="en-US" sz="2800" dirty="0">
                <a:solidFill>
                  <a:prstClr val="black"/>
                </a:solidFill>
              </a:rPr>
              <a:t>This motion would change World Board voting in new business from (up to) 18 individual votes to one collective </a:t>
            </a:r>
            <a:r>
              <a:rPr lang="en-US" sz="2800" dirty="0" smtClean="0">
                <a:solidFill>
                  <a:prstClr val="black"/>
                </a:solidFill>
              </a:rPr>
              <a:t>vote</a:t>
            </a:r>
            <a:r>
              <a:rPr lang="en-US" sz="2800" dirty="0">
                <a:solidFill>
                  <a:prstClr val="black"/>
                </a:solidFill>
              </a:rPr>
              <a:t>.</a:t>
            </a:r>
            <a:endParaRPr lang="en-US" sz="2800" dirty="0" smtClean="0">
              <a:solidFill>
                <a:prstClr val="black"/>
              </a:solidFill>
            </a:endParaRPr>
          </a:p>
        </p:txBody>
      </p:sp>
    </p:spTree>
    <p:extLst>
      <p:ext uri="{BB962C8B-B14F-4D97-AF65-F5344CB8AC3E}">
        <p14:creationId xmlns:p14="http://schemas.microsoft.com/office/powerpoint/2010/main" val="2022011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147778" y="337557"/>
            <a:ext cx="11777522" cy="2631490"/>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14: </a:t>
            </a:r>
            <a:r>
              <a:rPr lang="en-US" sz="3300" dirty="0">
                <a:solidFill>
                  <a:prstClr val="black"/>
                </a:solidFill>
                <a:latin typeface="Rockwell" panose="02060603020205020403" pitchFamily="18" charset="0"/>
              </a:rPr>
              <a:t>That the World Board or members of the World Board no longer make motions or proposals for decision at the WSC. The World Board may still forward ideas or work that regional delegates may present as a motion or proposal to the WSC for a decision.</a:t>
            </a:r>
          </a:p>
        </p:txBody>
      </p:sp>
      <p:sp>
        <p:nvSpPr>
          <p:cNvPr id="43" name="Subtitle 61"/>
          <p:cNvSpPr txBox="1">
            <a:spLocks/>
          </p:cNvSpPr>
          <p:nvPr/>
        </p:nvSpPr>
        <p:spPr>
          <a:xfrm>
            <a:off x="1060000" y="3547748"/>
            <a:ext cx="940797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3000" b="1" dirty="0">
                <a:solidFill>
                  <a:prstClr val="black"/>
                </a:solidFill>
              </a:rPr>
              <a:t>Intent:</a:t>
            </a:r>
            <a:r>
              <a:rPr lang="pt-BR" sz="3000" dirty="0">
                <a:solidFill>
                  <a:prstClr val="black"/>
                </a:solidFill>
              </a:rPr>
              <a:t> </a:t>
            </a:r>
            <a:r>
              <a:rPr lang="en-US" sz="3000" dirty="0">
                <a:solidFill>
                  <a:prstClr val="black"/>
                </a:solidFill>
              </a:rPr>
              <a:t>To remove the ability of the World Board and World Board Members to make motions or proposals in old business or new business at the WSC.</a:t>
            </a:r>
            <a:endParaRPr lang="en-US" sz="3000" dirty="0" smtClean="0">
              <a:solidFill>
                <a:prstClr val="black"/>
              </a:solidFill>
            </a:endParaRPr>
          </a:p>
          <a:p>
            <a:pPr>
              <a:lnSpc>
                <a:spcPct val="100000"/>
              </a:lnSpc>
              <a:spcBef>
                <a:spcPts val="1800"/>
              </a:spcBef>
              <a:buClr>
                <a:srgbClr val="F65016">
                  <a:lumMod val="75000"/>
                </a:srgbClr>
              </a:buClr>
            </a:pPr>
            <a:r>
              <a:rPr lang="en-US" sz="3000" b="1" dirty="0" smtClean="0">
                <a:solidFill>
                  <a:prstClr val="black"/>
                </a:solidFill>
              </a:rPr>
              <a:t>Maker</a:t>
            </a:r>
            <a:r>
              <a:rPr lang="en-US" sz="3000" dirty="0" smtClean="0">
                <a:solidFill>
                  <a:prstClr val="black"/>
                </a:solidFill>
              </a:rPr>
              <a:t>:</a:t>
            </a:r>
            <a:r>
              <a:rPr lang="en-US" sz="3000" dirty="0">
                <a:solidFill>
                  <a:prstClr val="black"/>
                </a:solidFill>
              </a:rPr>
              <a:t> Mid-Atlantic Region</a:t>
            </a:r>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959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2144653" y="1465418"/>
            <a:ext cx="9869381" cy="5392581"/>
          </a:xfrm>
          <a:ln w="69850" cmpd="dbl">
            <a:noFill/>
          </a:ln>
        </p:spPr>
        <p:txBody>
          <a:bodyPr>
            <a:noAutofit/>
          </a:bodyPr>
          <a:lstStyle/>
          <a:p>
            <a:pPr marL="344488" indent="-344488" algn="l">
              <a:lnSpc>
                <a:spcPct val="100000"/>
              </a:lnSpc>
              <a:spcBef>
                <a:spcPts val="1200"/>
              </a:spcBef>
              <a:buClr>
                <a:schemeClr val="accent1">
                  <a:lumMod val="75000"/>
                </a:schemeClr>
              </a:buClr>
              <a:buFont typeface="Arial" panose="020B0604020202020204" pitchFamily="34" charset="0"/>
              <a:buChar char="•"/>
            </a:pPr>
            <a:r>
              <a:rPr lang="en-US" sz="2600">
                <a:latin typeface="Rockwell" panose="02060603020205020403" pitchFamily="18" charset="0"/>
              </a:rPr>
              <a:t>To remove the governing ability of the World Board which is in direct conflict with Concept 12.</a:t>
            </a:r>
          </a:p>
          <a:p>
            <a:pPr marL="344488" indent="-344488" algn="l">
              <a:lnSpc>
                <a:spcPct val="100000"/>
              </a:lnSpc>
              <a:spcBef>
                <a:spcPts val="1200"/>
              </a:spcBef>
              <a:buClr>
                <a:schemeClr val="accent1">
                  <a:lumMod val="75000"/>
                </a:schemeClr>
              </a:buClr>
              <a:buFont typeface="Arial" panose="020B0604020202020204" pitchFamily="34" charset="0"/>
              <a:buChar char="•"/>
            </a:pPr>
            <a:r>
              <a:rPr lang="en-US" sz="2600" smtClean="0">
                <a:latin typeface="Rockwell" panose="02060603020205020403" pitchFamily="18" charset="0"/>
              </a:rPr>
              <a:t>Aside </a:t>
            </a:r>
            <a:r>
              <a:rPr lang="en-US" sz="2600" dirty="0">
                <a:latin typeface="Rockwell" panose="02060603020205020403" pitchFamily="18" charset="0"/>
              </a:rPr>
              <a:t>from the budget, the duties and responsibilities listed in A Guide to World Service do not require the World board to make motions. </a:t>
            </a:r>
            <a:endParaRPr lang="en-US" sz="2600" dirty="0" smtClean="0">
              <a:latin typeface="Rockwell" panose="02060603020205020403" pitchFamily="18" charset="0"/>
            </a:endParaRPr>
          </a:p>
          <a:p>
            <a:pPr marL="344488" indent="-344488" algn="l">
              <a:lnSpc>
                <a:spcPct val="100000"/>
              </a:lnSpc>
              <a:spcBef>
                <a:spcPts val="1200"/>
              </a:spcBef>
              <a:buClr>
                <a:schemeClr val="accent1">
                  <a:lumMod val="75000"/>
                </a:schemeClr>
              </a:buClr>
              <a:buFont typeface="Arial" panose="020B0604020202020204" pitchFamily="34" charset="0"/>
              <a:buChar char="•"/>
            </a:pPr>
            <a:r>
              <a:rPr lang="en-US" sz="2600" dirty="0" smtClean="0">
                <a:latin typeface="Rockwell" panose="02060603020205020403" pitchFamily="18" charset="0"/>
              </a:rPr>
              <a:t>As </a:t>
            </a:r>
            <a:r>
              <a:rPr lang="en-US" sz="2600" dirty="0">
                <a:latin typeface="Rockwell" panose="02060603020205020403" pitchFamily="18" charset="0"/>
              </a:rPr>
              <a:t>a result of WB motions in the CAT in 2008 concerning the SSP, the fellowship has wasted many hours and much money on a service system that the fellowship did not ask for or want as their service structure. </a:t>
            </a:r>
            <a:endParaRPr lang="en-US" sz="2600" dirty="0" smtClean="0">
              <a:latin typeface="Rockwell" panose="02060603020205020403" pitchFamily="18" charset="0"/>
            </a:endParaRPr>
          </a:p>
          <a:p>
            <a:pPr marL="344488" indent="-344488" algn="l">
              <a:lnSpc>
                <a:spcPct val="100000"/>
              </a:lnSpc>
              <a:spcBef>
                <a:spcPts val="1200"/>
              </a:spcBef>
              <a:buClr>
                <a:schemeClr val="accent1">
                  <a:lumMod val="75000"/>
                </a:schemeClr>
              </a:buClr>
              <a:buFont typeface="Arial" panose="020B0604020202020204" pitchFamily="34" charset="0"/>
              <a:buChar char="•"/>
            </a:pPr>
            <a:r>
              <a:rPr lang="en-US" sz="2600" dirty="0" smtClean="0">
                <a:latin typeface="Rockwell" panose="02060603020205020403" pitchFamily="18" charset="0"/>
              </a:rPr>
              <a:t>All </a:t>
            </a:r>
            <a:r>
              <a:rPr lang="en-US" sz="2600" dirty="0">
                <a:latin typeface="Rockwell" panose="02060603020205020403" pitchFamily="18" charset="0"/>
              </a:rPr>
              <a:t>this time and money has resulted in very few areas and regions actually using the proposed service system</a:t>
            </a:r>
            <a:r>
              <a:rPr lang="en-US" sz="2600" dirty="0" smtClean="0">
                <a:latin typeface="Rockwell" panose="02060603020205020403" pitchFamily="18" charset="0"/>
              </a:rPr>
              <a:t>.</a:t>
            </a:r>
            <a:endParaRPr lang="en-US" sz="2600" dirty="0">
              <a:latin typeface="Rockwell" panose="02060603020205020403"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14: </a:t>
            </a:r>
            <a:r>
              <a:rPr lang="en-US" sz="5300" dirty="0">
                <a:latin typeface="Rockwell Condensed" panose="02060603050405020104" pitchFamily="18" charset="0"/>
              </a:rPr>
              <a:t>Rationale by Region </a:t>
            </a:r>
          </a:p>
        </p:txBody>
      </p:sp>
    </p:spTree>
    <p:extLst>
      <p:ext uri="{BB962C8B-B14F-4D97-AF65-F5344CB8AC3E}">
        <p14:creationId xmlns:p14="http://schemas.microsoft.com/office/powerpoint/2010/main" val="214376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485559" y="1312428"/>
            <a:ext cx="11439739" cy="5175046"/>
          </a:xfrm>
          <a:ln w="69850" cmpd="dbl">
            <a:noFill/>
          </a:ln>
        </p:spPr>
        <p:txBody>
          <a:bodyPr>
            <a:noAutofit/>
          </a:bodyPr>
          <a:lstStyle/>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budget, new literature, project plans, etc., can be prepared by the world board, as is their responsibility, and placed in the CAR or CAT as their work.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Any </a:t>
            </a:r>
            <a:r>
              <a:rPr lang="en-US" sz="2800" dirty="0">
                <a:latin typeface="Rockwell" panose="02060603020205020403" pitchFamily="18" charset="0"/>
              </a:rPr>
              <a:t>RD can motion to pass these items on the floor of the WSC. Members wishing to make motions, present proposals, or anything else as such have a procedure we must follow from home group through areas and regions.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To </a:t>
            </a:r>
            <a:r>
              <a:rPr lang="en-US" sz="2800" dirty="0">
                <a:latin typeface="Rockwell" panose="02060603020205020403" pitchFamily="18" charset="0"/>
              </a:rPr>
              <a:t>allow the world board to present </a:t>
            </a:r>
            <a:r>
              <a:rPr lang="en-US" sz="2800" dirty="0" smtClean="0">
                <a:latin typeface="Rockwell" panose="02060603020205020403" pitchFamily="18" charset="0"/>
              </a:rPr>
              <a:t>actionable </a:t>
            </a:r>
            <a:r>
              <a:rPr lang="en-US" sz="2800" dirty="0">
                <a:latin typeface="Rockwell" panose="02060603020205020403" pitchFamily="18" charset="0"/>
              </a:rPr>
              <a:t>items without following protocol allows the service structure we have created to be sidestepped. </a:t>
            </a:r>
            <a:endParaRPr lang="en-US" sz="2800" dirty="0" smtClean="0">
              <a:latin typeface="Rockwell" panose="02060603020205020403" pitchFamily="18" charset="0"/>
            </a:endParaRPr>
          </a:p>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The </a:t>
            </a:r>
            <a:r>
              <a:rPr lang="en-US" sz="2800" dirty="0">
                <a:latin typeface="Rockwell" panose="02060603020205020403" pitchFamily="18" charset="0"/>
              </a:rPr>
              <a:t>board will still have the ability to fully participate in all aspects of the WSC as any other member of the fellowship.</a:t>
            </a:r>
          </a:p>
        </p:txBody>
      </p:sp>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a:latin typeface="Rockwell Condensed" panose="02060603050405020104" pitchFamily="18" charset="0"/>
              </a:rPr>
              <a:t>Motion 14: Rationale by 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3200833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691951" y="2475941"/>
            <a:ext cx="11240045" cy="4791634"/>
          </a:xfrm>
          <a:ln w="69850" cmpd="dbl">
            <a:noFill/>
          </a:ln>
        </p:spPr>
        <p:txBody>
          <a:bodyPr>
            <a:noAutofit/>
          </a:bodyPr>
          <a:lstStyle/>
          <a:p>
            <a:pPr marL="457200" indent="-457200" algn="l">
              <a:lnSpc>
                <a:spcPct val="100000"/>
              </a:lnSpc>
              <a:spcBef>
                <a:spcPts val="1200"/>
              </a:spcBef>
              <a:buSzPct val="120000"/>
              <a:buBlip>
                <a:blip r:embed="rId2"/>
              </a:buBlip>
            </a:pPr>
            <a:r>
              <a:rPr lang="en-US" sz="3000" dirty="0" smtClean="0">
                <a:latin typeface="Rockwell" panose="02060603020205020403" pitchFamily="18" charset="0"/>
              </a:rPr>
              <a:t>We don’t know how the WB would function if this were to pass. </a:t>
            </a:r>
          </a:p>
          <a:p>
            <a:pPr marL="457200" indent="-457200" algn="l">
              <a:lnSpc>
                <a:spcPct val="100000"/>
              </a:lnSpc>
              <a:spcBef>
                <a:spcPts val="1200"/>
              </a:spcBef>
              <a:buSzPct val="120000"/>
              <a:buBlip>
                <a:blip r:embed="rId2"/>
              </a:buBlip>
            </a:pPr>
            <a:r>
              <a:rPr lang="en-US" sz="3000" dirty="0" smtClean="0">
                <a:latin typeface="Rockwell" panose="02060603020205020403" pitchFamily="18" charset="0"/>
              </a:rPr>
              <a:t>Motions frame questions for the </a:t>
            </a:r>
            <a:r>
              <a:rPr lang="en-US" sz="3000" dirty="0">
                <a:latin typeface="Rockwell" panose="02060603020205020403" pitchFamily="18" charset="0"/>
              </a:rPr>
              <a:t>Conference </a:t>
            </a:r>
            <a:r>
              <a:rPr lang="en-US" sz="3000" dirty="0" smtClean="0">
                <a:latin typeface="Rockwell" panose="02060603020205020403" pitchFamily="18" charset="0"/>
              </a:rPr>
              <a:t>and Fellowship consideration</a:t>
            </a:r>
          </a:p>
          <a:p>
            <a:pPr marL="457200" indent="-457200" algn="l">
              <a:lnSpc>
                <a:spcPct val="100000"/>
              </a:lnSpc>
              <a:spcBef>
                <a:spcPts val="1200"/>
              </a:spcBef>
              <a:buSzPct val="120000"/>
              <a:buBlip>
                <a:blip r:embed="rId2"/>
              </a:buBlip>
            </a:pPr>
            <a:r>
              <a:rPr lang="en-US" sz="3000" dirty="0" smtClean="0">
                <a:latin typeface="Rockwell" panose="02060603020205020403" pitchFamily="18" charset="0"/>
              </a:rPr>
              <a:t>The WB carries out the WSC’s decisions </a:t>
            </a:r>
          </a:p>
          <a:p>
            <a:pPr marL="457200" indent="-457200" algn="l">
              <a:lnSpc>
                <a:spcPct val="100000"/>
              </a:lnSpc>
              <a:spcBef>
                <a:spcPts val="1200"/>
              </a:spcBef>
              <a:buSzPct val="120000"/>
              <a:buBlip>
                <a:blip r:embed="rId2"/>
              </a:buBlip>
            </a:pPr>
            <a:r>
              <a:rPr lang="en-US" sz="3000" dirty="0" smtClean="0">
                <a:latin typeface="Rockwell" panose="02060603020205020403" pitchFamily="18" charset="0"/>
              </a:rPr>
              <a:t>Traditions workbook, budget, &amp; project plans are examples of proposals to be decided by group conscience</a:t>
            </a:r>
          </a:p>
        </p:txBody>
      </p:sp>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14: </a:t>
            </a:r>
            <a:r>
              <a:rPr lang="en-US" sz="5300" dirty="0">
                <a:latin typeface="Rockwell Condensed" panose="02060603050405020104" pitchFamily="18" charset="0"/>
              </a:rPr>
              <a:t>World Board Response</a:t>
            </a:r>
          </a:p>
        </p:txBody>
      </p:sp>
    </p:spTree>
    <p:extLst>
      <p:ext uri="{BB962C8B-B14F-4D97-AF65-F5344CB8AC3E}">
        <p14:creationId xmlns:p14="http://schemas.microsoft.com/office/powerpoint/2010/main" val="904883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578451" y="545550"/>
            <a:ext cx="1147219" cy="1176597"/>
            <a:chOff x="578451" y="545550"/>
            <a:chExt cx="1147219" cy="1176597"/>
          </a:xfrm>
        </p:grpSpPr>
        <p:grpSp>
          <p:nvGrpSpPr>
            <p:cNvPr id="21" name="Group 20"/>
            <p:cNvGrpSpPr/>
            <p:nvPr/>
          </p:nvGrpSpPr>
          <p:grpSpPr>
            <a:xfrm>
              <a:off x="578451" y="545550"/>
              <a:ext cx="1147219" cy="1176597"/>
              <a:chOff x="10153426" y="3608259"/>
              <a:chExt cx="1080904" cy="1108583"/>
            </a:xfrm>
          </p:grpSpPr>
          <p:sp>
            <p:nvSpPr>
              <p:cNvPr id="33" name="Oval 32"/>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9" name="Oval 38"/>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40"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22" name="Group 21"/>
            <p:cNvGrpSpPr/>
            <p:nvPr/>
          </p:nvGrpSpPr>
          <p:grpSpPr>
            <a:xfrm>
              <a:off x="693174" y="655852"/>
              <a:ext cx="929256" cy="922194"/>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7" name="TextBox 16"/>
          <p:cNvSpPr txBox="1"/>
          <p:nvPr/>
        </p:nvSpPr>
        <p:spPr>
          <a:xfrm>
            <a:off x="568613" y="1934500"/>
            <a:ext cx="11088161" cy="2631490"/>
          </a:xfrm>
          <a:prstGeom prst="rect">
            <a:avLst/>
          </a:prstGeom>
          <a:noFill/>
        </p:spPr>
        <p:txBody>
          <a:bodyPr wrap="square" rtlCol="0">
            <a:spAutoFit/>
          </a:bodyPr>
          <a:lstStyle/>
          <a:p>
            <a:r>
              <a:rPr lang="en-US" sz="3300" b="1" dirty="0" smtClean="0">
                <a:solidFill>
                  <a:prstClr val="black"/>
                </a:solidFill>
                <a:latin typeface="Rockwell" panose="02060603020205020403" pitchFamily="18" charset="0"/>
              </a:rPr>
              <a:t>Motion 14: </a:t>
            </a:r>
            <a:r>
              <a:rPr lang="en-US" sz="3300" dirty="0">
                <a:solidFill>
                  <a:prstClr val="black"/>
                </a:solidFill>
                <a:latin typeface="Rockwell" panose="02060603020205020403" pitchFamily="18" charset="0"/>
              </a:rPr>
              <a:t>That the World Board or members of the World Board no longer make motions or proposals for decision at the WSC. The World Board may still forward ideas or work that regional delegates may present as a motion or proposal to the WSC for a decision.</a:t>
            </a:r>
          </a:p>
        </p:txBody>
      </p:sp>
      <p:sp>
        <p:nvSpPr>
          <p:cNvPr id="18" name="Subtitle 61"/>
          <p:cNvSpPr txBox="1">
            <a:spLocks/>
          </p:cNvSpPr>
          <p:nvPr/>
        </p:nvSpPr>
        <p:spPr>
          <a:xfrm>
            <a:off x="936604" y="5137066"/>
            <a:ext cx="9070576"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buClr>
                <a:srgbClr val="F65016">
                  <a:lumMod val="75000"/>
                </a:srgbClr>
              </a:buClr>
            </a:pPr>
            <a:r>
              <a:rPr lang="pt-BR" sz="2800" b="1" dirty="0">
                <a:solidFill>
                  <a:prstClr val="black"/>
                </a:solidFill>
              </a:rPr>
              <a:t>Intent:</a:t>
            </a:r>
            <a:r>
              <a:rPr lang="pt-BR" sz="2800" dirty="0">
                <a:solidFill>
                  <a:prstClr val="black"/>
                </a:solidFill>
              </a:rPr>
              <a:t> </a:t>
            </a:r>
            <a:r>
              <a:rPr lang="en-US" sz="2800" dirty="0">
                <a:solidFill>
                  <a:prstClr val="black"/>
                </a:solidFill>
              </a:rPr>
              <a:t>To remove the ability of the World Board and World Board Members to make motions or proposals in old business or new business at the WSC</a:t>
            </a:r>
            <a:r>
              <a:rPr lang="en-US" sz="2800" dirty="0" smtClean="0">
                <a:solidFill>
                  <a:prstClr val="black"/>
                </a:solidFill>
              </a:rPr>
              <a:t>.</a:t>
            </a:r>
          </a:p>
        </p:txBody>
      </p:sp>
    </p:spTree>
    <p:extLst>
      <p:ext uri="{BB962C8B-B14F-4D97-AF65-F5344CB8AC3E}">
        <p14:creationId xmlns:p14="http://schemas.microsoft.com/office/powerpoint/2010/main" val="2671334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13"/>
          <a:stretch/>
        </p:blipFill>
        <p:spPr>
          <a:xfrm>
            <a:off x="566057" y="345847"/>
            <a:ext cx="4726441" cy="614244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67540" y="1170257"/>
            <a:ext cx="5984825" cy="4832092"/>
          </a:xfrm>
          <a:prstGeom prst="rect">
            <a:avLst/>
          </a:prstGeom>
          <a:noFill/>
        </p:spPr>
        <p:txBody>
          <a:bodyPr wrap="square" rtlCol="0">
            <a:spAutoFit/>
          </a:bodyPr>
          <a:lstStyle/>
          <a:p>
            <a:r>
              <a:rPr lang="en-US" sz="3200" dirty="0" smtClean="0">
                <a:latin typeface="Rockwell" panose="02060603020205020403" pitchFamily="18" charset="0"/>
              </a:rPr>
              <a:t>See </a:t>
            </a:r>
            <a:r>
              <a:rPr lang="en-US" sz="2800" dirty="0" smtClean="0">
                <a:latin typeface="Rockwell" panose="02060603020205020403" pitchFamily="18" charset="0"/>
                <a:hlinkClick r:id="rId3"/>
              </a:rPr>
              <a:t>www.na.org/conference</a:t>
            </a:r>
            <a:r>
              <a:rPr lang="en-US" sz="2800" dirty="0" smtClean="0">
                <a:latin typeface="Rockwell" panose="02060603020205020403" pitchFamily="18" charset="0"/>
              </a:rPr>
              <a:t>  </a:t>
            </a:r>
            <a:endParaRPr lang="en-US" sz="2800" dirty="0">
              <a:latin typeface="Rockwell" panose="02060603020205020403" pitchFamily="18" charset="0"/>
            </a:endParaRPr>
          </a:p>
          <a:p>
            <a:r>
              <a:rPr lang="en-US" sz="3200" dirty="0" smtClean="0">
                <a:latin typeface="Rockwell" panose="02060603020205020403" pitchFamily="18" charset="0"/>
              </a:rPr>
              <a:t>for more, including:</a:t>
            </a:r>
          </a:p>
          <a:p>
            <a:pPr marL="914400" lvl="1" indent="-457200">
              <a:spcBef>
                <a:spcPts val="1200"/>
              </a:spcBef>
              <a:buBlip>
                <a:blip r:embed="rId4"/>
              </a:buBlip>
            </a:pPr>
            <a:r>
              <a:rPr lang="en-US" sz="2800" dirty="0" smtClean="0">
                <a:latin typeface="Rockwell" panose="02060603020205020403" pitchFamily="18" charset="0"/>
              </a:rPr>
              <a:t>3 more videos</a:t>
            </a:r>
          </a:p>
          <a:p>
            <a:pPr marL="914400" lvl="1" indent="-457200">
              <a:spcBef>
                <a:spcPts val="1200"/>
              </a:spcBef>
              <a:buBlip>
                <a:blip r:embed="rId4"/>
              </a:buBlip>
            </a:pPr>
            <a:r>
              <a:rPr lang="en-US" sz="2800" dirty="0" smtClean="0">
                <a:latin typeface="Rockwell" panose="02060603020205020403" pitchFamily="18" charset="0"/>
              </a:rPr>
              <a:t>The complete </a:t>
            </a:r>
            <a:r>
              <a:rPr lang="en-US" sz="2800" i="1" dirty="0" smtClean="0">
                <a:latin typeface="Rockwell" panose="02060603020205020403" pitchFamily="18" charset="0"/>
              </a:rPr>
              <a:t>Conference Agenda Report</a:t>
            </a:r>
            <a:r>
              <a:rPr lang="en-US" sz="2800" dirty="0" smtClean="0">
                <a:latin typeface="Rockwell" panose="02060603020205020403" pitchFamily="18" charset="0"/>
              </a:rPr>
              <a:t> in pdf</a:t>
            </a:r>
          </a:p>
          <a:p>
            <a:pPr>
              <a:spcBef>
                <a:spcPts val="1200"/>
              </a:spcBef>
            </a:pPr>
            <a:endParaRPr lang="en-US" sz="3200" b="1" dirty="0" smtClean="0">
              <a:latin typeface="Rockwell" panose="02060603020205020403" pitchFamily="18" charset="0"/>
            </a:endParaRPr>
          </a:p>
          <a:p>
            <a:pPr>
              <a:spcBef>
                <a:spcPts val="1200"/>
              </a:spcBef>
            </a:pPr>
            <a:r>
              <a:rPr lang="en-US" sz="3200" b="1" dirty="0" smtClean="0">
                <a:latin typeface="Rockwell" panose="02060603020205020403" pitchFamily="18" charset="0"/>
              </a:rPr>
              <a:t>Questions? </a:t>
            </a:r>
          </a:p>
          <a:p>
            <a:pPr>
              <a:spcBef>
                <a:spcPts val="1200"/>
              </a:spcBef>
            </a:pPr>
            <a:r>
              <a:rPr lang="en-US" sz="2800" b="1" dirty="0">
                <a:latin typeface="Rockwell" panose="02060603020205020403" pitchFamily="18" charset="0"/>
              </a:rPr>
              <a:t> </a:t>
            </a:r>
            <a:r>
              <a:rPr lang="en-US" sz="2800" b="1" dirty="0" smtClean="0">
                <a:latin typeface="Rockwell" panose="02060603020205020403" pitchFamily="18" charset="0"/>
              </a:rPr>
              <a:t>  </a:t>
            </a:r>
            <a:r>
              <a:rPr lang="en-US" sz="2800" dirty="0" smtClean="0">
                <a:latin typeface="Rockwell" panose="02060603020205020403" pitchFamily="18" charset="0"/>
              </a:rPr>
              <a:t>Contact us at </a:t>
            </a:r>
            <a:r>
              <a:rPr lang="en-US" sz="2800" dirty="0" smtClean="0">
                <a:latin typeface="Rockwell" panose="02060603020205020403" pitchFamily="18" charset="0"/>
                <a:hlinkClick r:id="rId5"/>
              </a:rPr>
              <a:t>worldboard@na.org</a:t>
            </a:r>
            <a:r>
              <a:rPr lang="en-US" sz="2800" dirty="0" smtClean="0">
                <a:latin typeface="Rockwell" panose="02060603020205020403" pitchFamily="18" charset="0"/>
              </a:rPr>
              <a:t> </a:t>
            </a:r>
          </a:p>
          <a:p>
            <a:endParaRPr lang="en-US" dirty="0">
              <a:latin typeface="Rockwell" panose="02060603020205020403" pitchFamily="18" charset="0"/>
            </a:endParaRPr>
          </a:p>
        </p:txBody>
      </p:sp>
    </p:spTree>
    <p:extLst>
      <p:ext uri="{BB962C8B-B14F-4D97-AF65-F5344CB8AC3E}">
        <p14:creationId xmlns:p14="http://schemas.microsoft.com/office/powerpoint/2010/main" val="338600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6059"/>
            <a:ext cx="12192000" cy="2866776"/>
          </a:xfrm>
          <a:prstGeom prst="rect">
            <a:avLst/>
          </a:prstGeom>
        </p:spPr>
      </p:pic>
      <p:sp>
        <p:nvSpPr>
          <p:cNvPr id="33" name="TextBox 32"/>
          <p:cNvSpPr txBox="1"/>
          <p:nvPr/>
        </p:nvSpPr>
        <p:spPr>
          <a:xfrm>
            <a:off x="222070" y="791431"/>
            <a:ext cx="11747859" cy="1615827"/>
          </a:xfrm>
          <a:prstGeom prst="rect">
            <a:avLst/>
          </a:prstGeom>
          <a:noFill/>
        </p:spPr>
        <p:txBody>
          <a:bodyPr wrap="square" rtlCol="0">
            <a:spAutoFit/>
          </a:bodyPr>
          <a:lstStyle/>
          <a:p>
            <a:r>
              <a:rPr lang="en-US" sz="3300" b="1" dirty="0" smtClean="0">
                <a:latin typeface="Rockwell" panose="02060603020205020403" pitchFamily="18" charset="0"/>
              </a:rPr>
              <a:t>Motion 9: </a:t>
            </a:r>
            <a:r>
              <a:rPr lang="en-US" sz="3300" dirty="0">
                <a:latin typeface="Rockwell" panose="02060603020205020403" pitchFamily="18" charset="0"/>
              </a:rPr>
              <a:t>To direct the World Board to post a PDF version of all approved English and translated Basic Texts on na.org for free download.</a:t>
            </a:r>
          </a:p>
        </p:txBody>
      </p:sp>
      <p:sp>
        <p:nvSpPr>
          <p:cNvPr id="43" name="Subtitle 61"/>
          <p:cNvSpPr txBox="1">
            <a:spLocks/>
          </p:cNvSpPr>
          <p:nvPr/>
        </p:nvSpPr>
        <p:spPr>
          <a:xfrm>
            <a:off x="1231450" y="3547748"/>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provide no cost access to our main piece of recovery literature.</a:t>
            </a:r>
            <a:r>
              <a:rPr lang="pt-BR" sz="3000" dirty="0"/>
              <a:t>   </a:t>
            </a:r>
            <a:endParaRPr lang="en-US" sz="3000" dirty="0"/>
          </a:p>
          <a:p>
            <a:pPr>
              <a:lnSpc>
                <a:spcPct val="100000"/>
              </a:lnSpc>
              <a:spcBef>
                <a:spcPts val="1800"/>
              </a:spcBef>
            </a:pPr>
            <a:r>
              <a:rPr lang="en-US" sz="3000" b="1" dirty="0" smtClean="0"/>
              <a:t>Maker</a:t>
            </a:r>
            <a:r>
              <a:rPr lang="en-US" sz="3000" dirty="0" smtClean="0"/>
              <a:t>:</a:t>
            </a:r>
            <a:r>
              <a:rPr lang="en-US" sz="3000" dirty="0"/>
              <a:t> Western Russia Region</a:t>
            </a:r>
          </a:p>
          <a:p>
            <a:pPr algn="ctr">
              <a:lnSpc>
                <a:spcPct val="100000"/>
              </a:lnSpc>
              <a:spcBef>
                <a:spcPts val="1800"/>
              </a:spcBef>
              <a:spcAft>
                <a:spcPts val="1200"/>
              </a:spcAft>
            </a:pPr>
            <a:endParaRPr lang="en-US" sz="3000" dirty="0"/>
          </a:p>
        </p:txBody>
      </p:sp>
      <p:cxnSp>
        <p:nvCxnSpPr>
          <p:cNvPr id="27" name="Straight Connector 26"/>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31" name="Straight Connector 30"/>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1286299" y="2872955"/>
            <a:ext cx="441534" cy="566432"/>
            <a:chOff x="1231571" y="4361371"/>
            <a:chExt cx="441534" cy="566432"/>
          </a:xfrm>
        </p:grpSpPr>
        <p:sp>
          <p:nvSpPr>
            <p:cNvPr id="34" name="Oval 33"/>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5" name="Oval 34"/>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6"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7" name="Group 36"/>
            <p:cNvGrpSpPr/>
            <p:nvPr/>
          </p:nvGrpSpPr>
          <p:grpSpPr>
            <a:xfrm>
              <a:off x="1279932" y="4408863"/>
              <a:ext cx="357645" cy="354927"/>
              <a:chOff x="10258320" y="3709861"/>
              <a:chExt cx="875540" cy="868886"/>
            </a:xfrm>
          </p:grpSpPr>
          <p:cxnSp>
            <p:nvCxnSpPr>
              <p:cNvPr id="38" name="Straight Connector 37"/>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92398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87644" y="1605732"/>
            <a:ext cx="12107381" cy="5175046"/>
          </a:xfrm>
          <a:ln w="69850" cmpd="dbl">
            <a:noFill/>
          </a:ln>
        </p:spPr>
        <p:txBody>
          <a:bodyPr>
            <a:noAutofit/>
          </a:bodyPr>
          <a:lstStyle/>
          <a:p>
            <a:pPr marL="288925" indent="-288925" algn="l">
              <a:lnSpc>
                <a:spcPct val="95000"/>
              </a:lnSpc>
              <a:spcBef>
                <a:spcPts val="600"/>
              </a:spcBef>
              <a:buClr>
                <a:schemeClr val="accent1"/>
              </a:buClr>
              <a:buFont typeface="Arial" panose="020B0604020202020204" pitchFamily="34" charset="0"/>
              <a:buChar char="•"/>
            </a:pPr>
            <a:r>
              <a:rPr lang="en-US" sz="2800" dirty="0">
                <a:latin typeface="Rockwell" panose="02060603020205020403" pitchFamily="18" charset="0"/>
              </a:rPr>
              <a:t>We consider that free of charge distribution of Fellowship’s central piece of recovery literature is inherently spiritual and itself, is embodiment of our primary purpose—to carry the message about miracles of recovery to a still suffering addict.</a:t>
            </a:r>
          </a:p>
          <a:p>
            <a:pPr marL="2227263" lvl="2" indent="-344488" algn="l">
              <a:lnSpc>
                <a:spcPct val="95000"/>
              </a:lnSpc>
              <a:spcBef>
                <a:spcPts val="600"/>
              </a:spcBef>
              <a:buClr>
                <a:schemeClr val="accent1"/>
              </a:buClr>
              <a:buFont typeface="Arial" panose="020B0604020202020204" pitchFamily="34" charset="0"/>
              <a:buChar char="•"/>
            </a:pPr>
            <a:r>
              <a:rPr lang="en-US" sz="2800" dirty="0">
                <a:latin typeface="Rockwell" panose="02060603020205020403" pitchFamily="18" charset="0"/>
              </a:rPr>
              <a:t>We assume that volume of sales of printed BT will drop for about 20% for the first 5 years. </a:t>
            </a:r>
            <a:endParaRPr lang="en-US" sz="2800" dirty="0" smtClean="0">
              <a:latin typeface="Rockwell" panose="02060603020205020403" pitchFamily="18" charset="0"/>
            </a:endParaRPr>
          </a:p>
          <a:p>
            <a:pPr marL="2227263" lvl="2" indent="-344488" algn="l">
              <a:lnSpc>
                <a:spcPct val="95000"/>
              </a:lnSpc>
              <a:spcBef>
                <a:spcPts val="600"/>
              </a:spcBef>
              <a:buClr>
                <a:schemeClr val="accent1"/>
              </a:buClr>
              <a:buFont typeface="Arial" panose="020B0604020202020204" pitchFamily="34" charset="0"/>
              <a:buChar char="•"/>
            </a:pPr>
            <a:r>
              <a:rPr lang="en-US" sz="2800" dirty="0" smtClean="0">
                <a:latin typeface="Rockwell" panose="02060603020205020403" pitchFamily="18" charset="0"/>
              </a:rPr>
              <a:t>Later </a:t>
            </a:r>
            <a:r>
              <a:rPr lang="en-US" sz="2800" dirty="0">
                <a:latin typeface="Rockwell" panose="02060603020205020403" pitchFamily="18" charset="0"/>
              </a:rPr>
              <a:t>on it will probably be continuing to go down as there is a strong global tendency to use electronic devices for reading. </a:t>
            </a:r>
            <a:endParaRPr lang="en-US" sz="2800" dirty="0" smtClean="0">
              <a:latin typeface="Rockwell" panose="02060603020205020403" pitchFamily="18" charset="0"/>
            </a:endParaRPr>
          </a:p>
          <a:p>
            <a:pPr marL="2227263" lvl="2" indent="-344488" algn="l">
              <a:lnSpc>
                <a:spcPct val="95000"/>
              </a:lnSpc>
              <a:spcBef>
                <a:spcPts val="600"/>
              </a:spcBef>
              <a:buClr>
                <a:schemeClr val="accent1"/>
              </a:buClr>
              <a:buFont typeface="Arial" panose="020B0604020202020204" pitchFamily="34" charset="0"/>
              <a:buChar char="•"/>
            </a:pPr>
            <a:r>
              <a:rPr lang="en-US" sz="2800" dirty="0" smtClean="0">
                <a:latin typeface="Rockwell" panose="02060603020205020403" pitchFamily="18" charset="0"/>
              </a:rPr>
              <a:t>We </a:t>
            </a:r>
            <a:r>
              <a:rPr lang="en-US" sz="2800" dirty="0">
                <a:latin typeface="Rockwell" panose="02060603020205020403" pitchFamily="18" charset="0"/>
              </a:rPr>
              <a:t>also believe that eventually this will enlarge the percent of direct 7th Tradition in NA World Services income.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9: Rationale </a:t>
            </a:r>
            <a:r>
              <a:rPr lang="en-US" sz="5300" dirty="0">
                <a:latin typeface="Rockwell Condensed" panose="02060603050405020104" pitchFamily="18" charset="0"/>
              </a:rPr>
              <a:t>by </a:t>
            </a:r>
            <a:r>
              <a:rPr lang="en-US" sz="5300" dirty="0" smtClean="0">
                <a:latin typeface="Rockwell Condensed" panose="02060603050405020104" pitchFamily="18" charset="0"/>
              </a:rPr>
              <a:t>Region </a:t>
            </a:r>
            <a:endParaRPr lang="en-US" sz="4800" i="1" dirty="0">
              <a:latin typeface="Rockwell Condensed" panose="02060603050405020104" pitchFamily="18" charset="0"/>
            </a:endParaRPr>
          </a:p>
        </p:txBody>
      </p:sp>
    </p:spTree>
    <p:extLst>
      <p:ext uri="{BB962C8B-B14F-4D97-AF65-F5344CB8AC3E}">
        <p14:creationId xmlns:p14="http://schemas.microsoft.com/office/powerpoint/2010/main" val="200351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1742195" y="2521594"/>
            <a:ext cx="9804239" cy="4674750"/>
          </a:xfrm>
          <a:ln w="69850" cmpd="dbl">
            <a:noFill/>
          </a:ln>
        </p:spPr>
        <p:txBody>
          <a:bodyPr>
            <a:noAutofit/>
          </a:bodyPr>
          <a:lstStyle/>
          <a:p>
            <a:pPr marL="457200" indent="-457200" algn="l">
              <a:lnSpc>
                <a:spcPct val="100000"/>
              </a:lnSpc>
              <a:spcBef>
                <a:spcPts val="600"/>
              </a:spcBef>
              <a:buSzPct val="120000"/>
              <a:buBlip>
                <a:blip r:embed="rId2"/>
              </a:buBlip>
            </a:pPr>
            <a:r>
              <a:rPr lang="en-US" sz="2800" dirty="0" smtClean="0">
                <a:latin typeface="Rockwell" panose="02060603020205020403" pitchFamily="18" charset="0"/>
              </a:rPr>
              <a:t>Background:</a:t>
            </a:r>
          </a:p>
          <a:p>
            <a:pPr marL="914400" lvl="1" indent="-457200" algn="l">
              <a:lnSpc>
                <a:spcPct val="100000"/>
              </a:lnSpc>
              <a:spcBef>
                <a:spcPts val="600"/>
              </a:spcBef>
              <a:buSzPct val="80000"/>
              <a:buFont typeface="Wingdings" panose="05000000000000000000" pitchFamily="2" charset="2"/>
              <a:buChar char="§"/>
            </a:pPr>
            <a:r>
              <a:rPr lang="en-US" sz="2800" dirty="0" smtClean="0">
                <a:latin typeface="Rockwell" panose="02060603020205020403" pitchFamily="18" charset="0"/>
              </a:rPr>
              <a:t>Available on na.org as PDF 2008-2011</a:t>
            </a:r>
          </a:p>
          <a:p>
            <a:pPr marL="914400" lvl="1" indent="-457200" algn="l">
              <a:lnSpc>
                <a:spcPct val="100000"/>
              </a:lnSpc>
              <a:spcBef>
                <a:spcPts val="600"/>
              </a:spcBef>
              <a:buSzPct val="80000"/>
              <a:buFont typeface="Wingdings" panose="05000000000000000000" pitchFamily="2" charset="2"/>
              <a:buChar char="§"/>
            </a:pPr>
            <a:r>
              <a:rPr lang="en-US" sz="2800" dirty="0" smtClean="0">
                <a:latin typeface="Rockwell" panose="02060603020205020403" pitchFamily="18" charset="0"/>
              </a:rPr>
              <a:t>Downloaded 3,850,000 + copies distributed</a:t>
            </a:r>
          </a:p>
          <a:p>
            <a:pPr marL="914400" lvl="1" indent="-457200" algn="l">
              <a:lnSpc>
                <a:spcPct val="100000"/>
              </a:lnSpc>
              <a:spcBef>
                <a:spcPts val="600"/>
              </a:spcBef>
              <a:buSzPct val="80000"/>
              <a:buFont typeface="Wingdings" panose="05000000000000000000" pitchFamily="2" charset="2"/>
              <a:buChar char="§"/>
            </a:pPr>
            <a:r>
              <a:rPr lang="en-US" sz="2800" dirty="0" smtClean="0">
                <a:latin typeface="Rockwell" panose="02060603020205020403" pitchFamily="18" charset="0"/>
              </a:rPr>
              <a:t>Sold, used for apps, and mass emailed</a:t>
            </a:r>
          </a:p>
          <a:p>
            <a:pPr marL="457200" indent="-457200" algn="l">
              <a:lnSpc>
                <a:spcPct val="100000"/>
              </a:lnSpc>
              <a:spcBef>
                <a:spcPts val="600"/>
              </a:spcBef>
              <a:buSzPct val="120000"/>
              <a:buBlip>
                <a:blip r:embed="rId2"/>
              </a:buBlip>
            </a:pPr>
            <a:r>
              <a:rPr lang="en-US" sz="2800" dirty="0" smtClean="0">
                <a:latin typeface="Rockwell" panose="02060603020205020403" pitchFamily="18" charset="0"/>
              </a:rPr>
              <a:t>Jeopardizes copyright</a:t>
            </a:r>
            <a:r>
              <a:rPr lang="en-US" sz="2800" dirty="0">
                <a:latin typeface="Rockwell" panose="02060603020205020403" pitchFamily="18" charset="0"/>
              </a:rPr>
              <a:t> </a:t>
            </a:r>
            <a:r>
              <a:rPr lang="en-US" sz="2800" dirty="0" smtClean="0">
                <a:latin typeface="Rockwell" panose="02060603020205020403" pitchFamily="18" charset="0"/>
              </a:rPr>
              <a:t>&amp; fidelity of our message</a:t>
            </a:r>
          </a:p>
          <a:p>
            <a:pPr marL="457200" indent="-457200" algn="l">
              <a:lnSpc>
                <a:spcPct val="100000"/>
              </a:lnSpc>
              <a:spcBef>
                <a:spcPts val="600"/>
              </a:spcBef>
              <a:buSzPct val="120000"/>
              <a:buBlip>
                <a:blip r:embed="rId2"/>
              </a:buBlip>
            </a:pPr>
            <a:r>
              <a:rPr lang="en-US" sz="2800" dirty="0" smtClean="0">
                <a:latin typeface="Rockwell" panose="02060603020205020403" pitchFamily="18" charset="0"/>
              </a:rPr>
              <a:t>Sales support services, including free/discounted distribution: 	</a:t>
            </a:r>
            <a:r>
              <a:rPr lang="en-US" sz="2800" dirty="0">
                <a:latin typeface="Rockwell" panose="02060603020205020403" pitchFamily="18" charset="0"/>
              </a:rPr>
              <a:t>$</a:t>
            </a:r>
            <a:r>
              <a:rPr lang="en-US" sz="2800" dirty="0" smtClean="0">
                <a:latin typeface="Rockwell" panose="02060603020205020403" pitchFamily="18" charset="0"/>
              </a:rPr>
              <a:t>539,519 in FY 2014-2015 </a:t>
            </a:r>
          </a:p>
          <a:p>
            <a:pPr marL="457200" indent="-457200" algn="l">
              <a:lnSpc>
                <a:spcPct val="100000"/>
              </a:lnSpc>
              <a:spcBef>
                <a:spcPts val="600"/>
              </a:spcBef>
              <a:buSzPct val="120000"/>
              <a:buBlip>
                <a:blip r:embed="rId2"/>
              </a:buBlip>
            </a:pPr>
            <a:r>
              <a:rPr lang="en-US" sz="2800" dirty="0" smtClean="0">
                <a:latin typeface="Rockwell" panose="02060603020205020403" pitchFamily="18" charset="0"/>
              </a:rPr>
              <a:t>Potential impact of lost sales: $2 million per year</a:t>
            </a:r>
            <a:endParaRPr lang="en-US" sz="2800" dirty="0">
              <a:latin typeface="Rockwell" panose="02060603020205020403" pitchFamily="18" charset="0"/>
            </a:endParaRPr>
          </a:p>
          <a:p>
            <a:pPr lvl="4" algn="l">
              <a:lnSpc>
                <a:spcPct val="100000"/>
              </a:lnSpc>
              <a:spcBef>
                <a:spcPts val="600"/>
              </a:spcBef>
              <a:buClr>
                <a:srgbClr val="C00000"/>
              </a:buClr>
              <a:buSzPct val="120000"/>
            </a:pPr>
            <a:endParaRPr lang="en-US" sz="2800" dirty="0">
              <a:latin typeface="Rockwell" panose="02060603020205020403" pitchFamily="18" charset="0"/>
            </a:endParaRPr>
          </a:p>
          <a:p>
            <a:pPr algn="l">
              <a:lnSpc>
                <a:spcPct val="100000"/>
              </a:lnSpc>
              <a:spcBef>
                <a:spcPts val="600"/>
              </a:spcBef>
              <a:spcAft>
                <a:spcPts val="1200"/>
              </a:spcAft>
            </a:pPr>
            <a:endParaRPr lang="en-US" sz="2800" dirty="0">
              <a:latin typeface="Rockwell" panose="02060603020205020403" pitchFamily="18" charset="0"/>
            </a:endParaRPr>
          </a:p>
        </p:txBody>
      </p:sp>
      <p:sp>
        <p:nvSpPr>
          <p:cNvPr id="8" name="Subtitle 61"/>
          <p:cNvSpPr txBox="1">
            <a:spLocks/>
          </p:cNvSpPr>
          <p:nvPr/>
        </p:nvSpPr>
        <p:spPr>
          <a:xfrm>
            <a:off x="936406" y="2144950"/>
            <a:ext cx="10828077" cy="629363"/>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spcAft>
                <a:spcPts val="1200"/>
              </a:spcAft>
            </a:pPr>
            <a:endParaRPr lang="en-US" sz="2800" dirty="0">
              <a:latin typeface="Rockwell" panose="02060603020205020403" pitchFamily="18" charset="0"/>
            </a:endParaRPr>
          </a:p>
        </p:txBody>
      </p:sp>
      <p:sp>
        <p:nvSpPr>
          <p:cNvPr id="9" name="Rectangle 8"/>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9: </a:t>
            </a:r>
            <a:r>
              <a:rPr lang="en-US" sz="5300" dirty="0">
                <a:latin typeface="Rockwell Condensed" panose="02060603050405020104" pitchFamily="18" charset="0"/>
              </a:rPr>
              <a:t>World Board </a:t>
            </a:r>
            <a:r>
              <a:rPr lang="en-US" sz="5300" dirty="0" smtClean="0">
                <a:latin typeface="Rockwell Condensed" panose="02060603050405020104" pitchFamily="18" charset="0"/>
              </a:rPr>
              <a:t>Response</a:t>
            </a:r>
            <a:endParaRPr lang="pt-BR" sz="5300" dirty="0">
              <a:latin typeface="Rockwell Condensed" panose="02060603050405020104" pitchFamily="18" charset="0"/>
            </a:endParaRPr>
          </a:p>
        </p:txBody>
      </p:sp>
    </p:spTree>
    <p:extLst>
      <p:ext uri="{BB962C8B-B14F-4D97-AF65-F5344CB8AC3E}">
        <p14:creationId xmlns:p14="http://schemas.microsoft.com/office/powerpoint/2010/main" val="4271621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btitle 61"/>
          <p:cNvSpPr txBox="1">
            <a:spLocks/>
          </p:cNvSpPr>
          <p:nvPr/>
        </p:nvSpPr>
        <p:spPr>
          <a:xfrm>
            <a:off x="1908796" y="725653"/>
            <a:ext cx="9747978" cy="980658"/>
          </a:xfrm>
          <a:prstGeom prst="rect">
            <a:avLst/>
          </a:prstGeom>
          <a:ln w="69850" cmpd="dbl">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400" dirty="0" smtClean="0">
                <a:solidFill>
                  <a:schemeClr val="tx1"/>
                </a:solidFill>
                <a:latin typeface="Rockwell Extra Bold" panose="02060903040505020403" pitchFamily="18" charset="0"/>
              </a:rPr>
              <a:t>Pause for Discussion</a:t>
            </a:r>
            <a:endParaRPr lang="en-US" dirty="0">
              <a:solidFill>
                <a:schemeClr val="tx1"/>
              </a:solidFill>
              <a:latin typeface="Rockwell Extra Bold" panose="02060903040505020403" pitchFamily="18" charset="0"/>
            </a:endParaRPr>
          </a:p>
        </p:txBody>
      </p:sp>
      <p:grpSp>
        <p:nvGrpSpPr>
          <p:cNvPr id="2" name="Group 1"/>
          <p:cNvGrpSpPr/>
          <p:nvPr/>
        </p:nvGrpSpPr>
        <p:grpSpPr>
          <a:xfrm>
            <a:off x="578451" y="545550"/>
            <a:ext cx="1147219" cy="1176597"/>
            <a:chOff x="578451" y="545550"/>
            <a:chExt cx="1147219" cy="1176597"/>
          </a:xfrm>
        </p:grpSpPr>
        <p:grpSp>
          <p:nvGrpSpPr>
            <p:cNvPr id="29" name="Group 28"/>
            <p:cNvGrpSpPr/>
            <p:nvPr/>
          </p:nvGrpSpPr>
          <p:grpSpPr>
            <a:xfrm>
              <a:off x="578451" y="545550"/>
              <a:ext cx="1147219" cy="1176597"/>
              <a:chOff x="10153426" y="3608259"/>
              <a:chExt cx="1080904" cy="1108583"/>
            </a:xfrm>
          </p:grpSpPr>
          <p:sp>
            <p:nvSpPr>
              <p:cNvPr id="36" name="Oval 35"/>
              <p:cNvSpPr/>
              <p:nvPr/>
            </p:nvSpPr>
            <p:spPr>
              <a:xfrm>
                <a:off x="10153426" y="3608259"/>
                <a:ext cx="1080904" cy="1080902"/>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7" name="Oval 36"/>
              <p:cNvSpPr/>
              <p:nvPr/>
            </p:nvSpPr>
            <p:spPr>
              <a:xfrm>
                <a:off x="10261517" y="3716349"/>
                <a:ext cx="864723" cy="864722"/>
              </a:xfrm>
              <a:prstGeom prst="ellipse">
                <a:avLst/>
              </a:prstGeom>
              <a:noFill/>
              <a:ln w="25400" cap="flat" cmpd="sng" algn="ctr">
                <a:solidFill>
                  <a:sysClr val="window" lastClr="FFFFFF"/>
                </a:solidFill>
                <a:prstDash val="solid"/>
              </a:ln>
              <a:effectLst/>
            </p:spPr>
            <p:txBody>
              <a:bodyPr/>
              <a:lstStyle/>
              <a:p>
                <a:endParaRPr lang="en-US"/>
              </a:p>
            </p:txBody>
          </p:sp>
          <p:sp>
            <p:nvSpPr>
              <p:cNvPr id="38" name="TextBox 7"/>
              <p:cNvSpPr txBox="1"/>
              <p:nvPr/>
            </p:nvSpPr>
            <p:spPr>
              <a:xfrm>
                <a:off x="11023217" y="4542851"/>
                <a:ext cx="193861" cy="17399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F0000"/>
                    </a:solidFill>
                  </a:rPr>
                  <a:t>®</a:t>
                </a:r>
                <a:endParaRPr lang="en-US" sz="1200" b="1" dirty="0">
                  <a:solidFill>
                    <a:srgbClr val="FF0000"/>
                  </a:solidFill>
                </a:endParaRPr>
              </a:p>
            </p:txBody>
          </p:sp>
        </p:grpSp>
        <p:grpSp>
          <p:nvGrpSpPr>
            <p:cNvPr id="30" name="Group 29"/>
            <p:cNvGrpSpPr/>
            <p:nvPr/>
          </p:nvGrpSpPr>
          <p:grpSpPr>
            <a:xfrm>
              <a:off x="693174" y="655852"/>
              <a:ext cx="929256" cy="922194"/>
              <a:chOff x="10258320" y="3709861"/>
              <a:chExt cx="875540" cy="868886"/>
            </a:xfrm>
          </p:grpSpPr>
          <p:cxnSp>
            <p:nvCxnSpPr>
              <p:cNvPr id="31" name="Straight Connector 30"/>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Round Diagonal Corner Rectangle 3"/>
          <p:cNvSpPr/>
          <p:nvPr/>
        </p:nvSpPr>
        <p:spPr>
          <a:xfrm flipH="1">
            <a:off x="133278" y="168443"/>
            <a:ext cx="11849394" cy="6569454"/>
          </a:xfrm>
          <a:prstGeom prst="round2DiagRect">
            <a:avLst/>
          </a:prstGeom>
          <a:noFill/>
          <a:ln w="317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6305" y="4197575"/>
            <a:ext cx="2912066" cy="2912066"/>
          </a:xfrm>
          <a:prstGeom prst="rect">
            <a:avLst/>
          </a:prstGeom>
        </p:spPr>
      </p:pic>
      <p:sp>
        <p:nvSpPr>
          <p:cNvPr id="15" name="TextBox 14"/>
          <p:cNvSpPr txBox="1"/>
          <p:nvPr/>
        </p:nvSpPr>
        <p:spPr>
          <a:xfrm>
            <a:off x="936604" y="2435569"/>
            <a:ext cx="9770342" cy="1615827"/>
          </a:xfrm>
          <a:prstGeom prst="rect">
            <a:avLst/>
          </a:prstGeom>
          <a:noFill/>
        </p:spPr>
        <p:txBody>
          <a:bodyPr wrap="square" rtlCol="0">
            <a:spAutoFit/>
          </a:bodyPr>
          <a:lstStyle/>
          <a:p>
            <a:r>
              <a:rPr lang="en-US" sz="3200" b="1" dirty="0" smtClean="0">
                <a:latin typeface="Rockwell" panose="02060603020205020403" pitchFamily="18" charset="0"/>
              </a:rPr>
              <a:t>Motion 9: </a:t>
            </a:r>
            <a:r>
              <a:rPr lang="en-US" sz="3200" dirty="0">
                <a:latin typeface="Rockwell" panose="02060603020205020403" pitchFamily="18" charset="0"/>
              </a:rPr>
              <a:t>To direct the World Board to post a PDF version of all approved English and translated Basic Texts on na.org for free download.</a:t>
            </a:r>
          </a:p>
        </p:txBody>
      </p:sp>
      <p:sp>
        <p:nvSpPr>
          <p:cNvPr id="16" name="Subtitle 61"/>
          <p:cNvSpPr txBox="1">
            <a:spLocks/>
          </p:cNvSpPr>
          <p:nvPr/>
        </p:nvSpPr>
        <p:spPr>
          <a:xfrm>
            <a:off x="1369479" y="5037182"/>
            <a:ext cx="8800825" cy="1600831"/>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provide no cost access to our main piece of recovery literature.</a:t>
            </a:r>
            <a:r>
              <a:rPr lang="pt-BR" sz="3000" dirty="0"/>
              <a:t>   </a:t>
            </a:r>
            <a:endParaRPr lang="en-US" sz="3000" dirty="0"/>
          </a:p>
          <a:p>
            <a:pPr algn="ctr">
              <a:lnSpc>
                <a:spcPct val="100000"/>
              </a:lnSpc>
              <a:spcBef>
                <a:spcPts val="1800"/>
              </a:spcBef>
              <a:spcAft>
                <a:spcPts val="1200"/>
              </a:spcAft>
            </a:pPr>
            <a:endParaRPr lang="en-US" sz="3000" dirty="0"/>
          </a:p>
        </p:txBody>
      </p:sp>
    </p:spTree>
    <p:extLst>
      <p:ext uri="{BB962C8B-B14F-4D97-AF65-F5344CB8AC3E}">
        <p14:creationId xmlns:p14="http://schemas.microsoft.com/office/powerpoint/2010/main" val="309852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2">
            <a:extLst>
              <a:ext uri="{28A0092B-C50C-407E-A947-70E740481C1C}">
                <a14:useLocalDpi xmlns:a14="http://schemas.microsoft.com/office/drawing/2010/main" val="0"/>
              </a:ext>
            </a:extLst>
          </a:blip>
          <a:srcRect t="8854" b="27240"/>
          <a:stretch/>
        </p:blipFill>
        <p:spPr>
          <a:xfrm>
            <a:off x="0" y="218570"/>
            <a:ext cx="12192000" cy="2866776"/>
          </a:xfrm>
          <a:prstGeom prst="rect">
            <a:avLst/>
          </a:prstGeom>
        </p:spPr>
      </p:pic>
      <p:sp>
        <p:nvSpPr>
          <p:cNvPr id="33" name="TextBox 32"/>
          <p:cNvSpPr txBox="1"/>
          <p:nvPr/>
        </p:nvSpPr>
        <p:spPr>
          <a:xfrm>
            <a:off x="662125" y="772551"/>
            <a:ext cx="11338557" cy="1615827"/>
          </a:xfrm>
          <a:prstGeom prst="rect">
            <a:avLst/>
          </a:prstGeom>
          <a:noFill/>
        </p:spPr>
        <p:txBody>
          <a:bodyPr wrap="square" rtlCol="0">
            <a:spAutoFit/>
          </a:bodyPr>
          <a:lstStyle/>
          <a:p>
            <a:r>
              <a:rPr lang="en-US" sz="3300" b="1" dirty="0" smtClean="0">
                <a:latin typeface="Rockwell" panose="02060603020205020403" pitchFamily="18" charset="0"/>
              </a:rPr>
              <a:t>Motion 10: </a:t>
            </a:r>
            <a:r>
              <a:rPr lang="en-US" sz="3300" dirty="0">
                <a:latin typeface="Rockwell" panose="02060603020205020403" pitchFamily="18" charset="0"/>
              </a:rPr>
              <a:t>To hold every other WSC outside of the US and to begin this rotation with WSC 2020 to be held in Moscow, Russia</a:t>
            </a:r>
          </a:p>
        </p:txBody>
      </p:sp>
      <p:sp>
        <p:nvSpPr>
          <p:cNvPr id="43" name="Subtitle 61"/>
          <p:cNvSpPr txBox="1">
            <a:spLocks/>
          </p:cNvSpPr>
          <p:nvPr/>
        </p:nvSpPr>
        <p:spPr>
          <a:xfrm>
            <a:off x="1012669" y="3484516"/>
            <a:ext cx="10233647" cy="4497434"/>
          </a:xfrm>
          <a:prstGeom prst="rect">
            <a:avLst/>
          </a:prstGeom>
          <a:ln w="69850" cmpd="dbl">
            <a:noFill/>
          </a:ln>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lumMod val="75000"/>
                </a:schemeClr>
              </a:buClr>
              <a:buSzPct val="75000"/>
              <a:buFont typeface="Wingdings" panose="05000000000000000000" pitchFamily="2" charset="2"/>
              <a:buNone/>
              <a:defRPr sz="2000" kern="1200">
                <a:solidFill>
                  <a:schemeClr val="tx1"/>
                </a:solidFill>
                <a:latin typeface="Rockwell" panose="02060603020205020403" pitchFamily="18" charset="0"/>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65000"/>
              <a:buFont typeface="Wingdings" panose="05000000000000000000" pitchFamily="2" charset="2"/>
              <a:buNone/>
              <a:defRPr sz="1800" kern="1200">
                <a:solidFill>
                  <a:schemeClr val="tx1">
                    <a:tint val="75000"/>
                  </a:schemeClr>
                </a:solidFill>
                <a:latin typeface="Rockwell Condensed" panose="02060603050405020104" pitchFamily="18" charset="0"/>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55000"/>
              <a:buFont typeface="Wingdings" panose="05000000000000000000" pitchFamily="2" charset="2"/>
              <a:buNone/>
              <a:defRPr sz="1600" kern="1200">
                <a:solidFill>
                  <a:schemeClr val="tx1">
                    <a:tint val="75000"/>
                  </a:schemeClr>
                </a:solidFill>
                <a:latin typeface="Rockwell Condensed" panose="02060603050405020104" pitchFamily="18" charset="0"/>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45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40000"/>
              <a:buFont typeface="Wingdings" panose="05000000000000000000" pitchFamily="2" charset="2"/>
              <a:buNone/>
              <a:defRPr sz="1400" kern="1200">
                <a:solidFill>
                  <a:schemeClr val="tx1">
                    <a:tint val="75000"/>
                  </a:schemeClr>
                </a:solidFill>
                <a:latin typeface="Rockwell Condensed" panose="02060603050405020104" pitchFamily="18" charset="0"/>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0000"/>
              </a:lnSpc>
              <a:spcBef>
                <a:spcPts val="1800"/>
              </a:spcBef>
            </a:pPr>
            <a:r>
              <a:rPr lang="pt-BR" sz="3000" b="1" dirty="0"/>
              <a:t>Intent:</a:t>
            </a:r>
            <a:r>
              <a:rPr lang="pt-BR" sz="3000" dirty="0"/>
              <a:t> </a:t>
            </a:r>
            <a:r>
              <a:rPr lang="en-US" sz="3000" dirty="0"/>
              <a:t>To launch rotation of the location of the WSC in order to provide local fellowships around the world new opportunities for growth and development. </a:t>
            </a:r>
            <a:endParaRPr lang="en-US" sz="3000" dirty="0" smtClean="0"/>
          </a:p>
          <a:p>
            <a:pPr>
              <a:lnSpc>
                <a:spcPct val="100000"/>
              </a:lnSpc>
              <a:spcBef>
                <a:spcPts val="1800"/>
              </a:spcBef>
            </a:pPr>
            <a:r>
              <a:rPr lang="en-US" sz="3000" b="1" dirty="0" smtClean="0"/>
              <a:t>Maker</a:t>
            </a:r>
            <a:r>
              <a:rPr lang="en-US" sz="3000" dirty="0" smtClean="0"/>
              <a:t>:</a:t>
            </a:r>
            <a:r>
              <a:rPr lang="en-US" sz="3000" dirty="0"/>
              <a:t> Western Russia Region</a:t>
            </a:r>
            <a:endParaRPr lang="en-US" sz="3000" dirty="0" smtClean="0"/>
          </a:p>
          <a:p>
            <a:pPr>
              <a:lnSpc>
                <a:spcPct val="100000"/>
              </a:lnSpc>
              <a:spcBef>
                <a:spcPts val="1800"/>
              </a:spcBef>
            </a:pPr>
            <a:endParaRPr lang="en-US" sz="3000" b="1" dirty="0"/>
          </a:p>
          <a:p>
            <a:pPr algn="ctr">
              <a:lnSpc>
                <a:spcPct val="100000"/>
              </a:lnSpc>
              <a:spcBef>
                <a:spcPts val="1800"/>
              </a:spcBef>
              <a:spcAft>
                <a:spcPts val="1200"/>
              </a:spcAft>
            </a:pPr>
            <a:endParaRPr lang="en-US" sz="3000" dirty="0"/>
          </a:p>
        </p:txBody>
      </p:sp>
      <p:cxnSp>
        <p:nvCxnSpPr>
          <p:cNvPr id="15" name="Straight Connector 14"/>
          <p:cNvCxnSpPr/>
          <p:nvPr/>
        </p:nvCxnSpPr>
        <p:spPr>
          <a:xfrm>
            <a:off x="0" y="212433"/>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5" y="3070819"/>
            <a:ext cx="12192000" cy="36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762" y="4348164"/>
            <a:ext cx="2912066" cy="2912066"/>
          </a:xfrm>
          <a:prstGeom prst="rect">
            <a:avLst/>
          </a:prstGeom>
        </p:spPr>
      </p:pic>
      <p:cxnSp>
        <p:nvCxnSpPr>
          <p:cNvPr id="29" name="Straight Connector 28"/>
          <p:cNvCxnSpPr/>
          <p:nvPr/>
        </p:nvCxnSpPr>
        <p:spPr>
          <a:xfrm flipV="1">
            <a:off x="228600" y="6656439"/>
            <a:ext cx="9446342" cy="905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1286299" y="2872955"/>
            <a:ext cx="441534" cy="566432"/>
            <a:chOff x="1231571" y="4361371"/>
            <a:chExt cx="441534" cy="566432"/>
          </a:xfrm>
        </p:grpSpPr>
        <p:sp>
          <p:nvSpPr>
            <p:cNvPr id="31" name="Oval 30"/>
            <p:cNvSpPr/>
            <p:nvPr/>
          </p:nvSpPr>
          <p:spPr>
            <a:xfrm>
              <a:off x="1231571" y="4361371"/>
              <a:ext cx="441533" cy="44153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2" name="Oval 31"/>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p>
          </p:txBody>
        </p:sp>
        <p:sp>
          <p:nvSpPr>
            <p:cNvPr id="34"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chemeClr val="accent1"/>
                  </a:solidFill>
                </a:rPr>
                <a:t>®</a:t>
              </a:r>
              <a:endParaRPr lang="en-US" sz="1200" b="1" dirty="0">
                <a:solidFill>
                  <a:schemeClr val="accent1"/>
                </a:solidFill>
              </a:endParaRPr>
            </a:p>
          </p:txBody>
        </p:sp>
        <p:grpSp>
          <p:nvGrpSpPr>
            <p:cNvPr id="35" name="Group 34"/>
            <p:cNvGrpSpPr/>
            <p:nvPr/>
          </p:nvGrpSpPr>
          <p:grpSpPr>
            <a:xfrm>
              <a:off x="1279932" y="4408863"/>
              <a:ext cx="357645" cy="354927"/>
              <a:chOff x="10258320" y="3709861"/>
              <a:chExt cx="875540" cy="868886"/>
            </a:xfrm>
          </p:grpSpPr>
          <p:cxnSp>
            <p:nvCxnSpPr>
              <p:cNvPr id="36" name="Straight Connector 35"/>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902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0622" y="1128935"/>
            <a:ext cx="11001377" cy="12057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p:cNvSpPr/>
          <p:nvPr/>
        </p:nvSpPr>
        <p:spPr>
          <a:xfrm>
            <a:off x="101519" y="132273"/>
            <a:ext cx="12012103" cy="10694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Subtitle 61"/>
          <p:cNvSpPr>
            <a:spLocks noGrp="1"/>
          </p:cNvSpPr>
          <p:nvPr>
            <p:ph type="subTitle" idx="1"/>
          </p:nvPr>
        </p:nvSpPr>
        <p:spPr>
          <a:xfrm>
            <a:off x="733331" y="1614245"/>
            <a:ext cx="10809838" cy="5175046"/>
          </a:xfrm>
          <a:ln w="69850" cmpd="dbl">
            <a:noFill/>
          </a:ln>
        </p:spPr>
        <p:txBody>
          <a:bodyPr>
            <a:noAutofit/>
          </a:bodyPr>
          <a:lstStyle/>
          <a:p>
            <a:pPr marL="457200" indent="-457200" algn="l">
              <a:lnSpc>
                <a:spcPct val="100000"/>
              </a:lnSpc>
              <a:spcBef>
                <a:spcPts val="600"/>
              </a:spcBef>
              <a:buClr>
                <a:schemeClr val="accent1">
                  <a:lumMod val="75000"/>
                </a:schemeClr>
              </a:buClr>
              <a:buFont typeface="Arial" panose="020B0604020202020204" pitchFamily="34" charset="0"/>
              <a:buChar char="•"/>
            </a:pPr>
            <a:r>
              <a:rPr lang="en-US" sz="2800" dirty="0">
                <a:latin typeface="Rockwell" panose="02060603020205020403" pitchFamily="18" charset="0"/>
              </a:rPr>
              <a:t>Our fellowship experience shows that large service events have a great beneficial effect to the hosting regions and areas - they inspire both, receiving party and guests participants, giving a great impact for growth. </a:t>
            </a:r>
            <a:endParaRPr lang="en-US" sz="2800" dirty="0" smtClean="0">
              <a:latin typeface="Rockwell" panose="02060603020205020403" pitchFamily="18" charset="0"/>
            </a:endParaRPr>
          </a:p>
          <a:p>
            <a:pPr marL="2286000" lvl="4"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For </a:t>
            </a:r>
            <a:r>
              <a:rPr lang="en-US" sz="2800" dirty="0">
                <a:latin typeface="Rockwell" panose="02060603020205020403" pitchFamily="18" charset="0"/>
              </a:rPr>
              <a:t>example, the next 2016 Russian Zonal Forum meeting will take place at the very eastern point of Russia, in the city of Vladivostok, which is 9000 km (5589 miles) away from Moscow. </a:t>
            </a:r>
            <a:endParaRPr lang="en-US" sz="2800" dirty="0" smtClean="0">
              <a:latin typeface="Rockwell" panose="02060603020205020403" pitchFamily="18" charset="0"/>
            </a:endParaRPr>
          </a:p>
          <a:p>
            <a:pPr marL="2286000" lvl="4" indent="-457200" algn="l">
              <a:lnSpc>
                <a:spcPct val="100000"/>
              </a:lnSpc>
              <a:spcBef>
                <a:spcPts val="600"/>
              </a:spcBef>
              <a:buClr>
                <a:schemeClr val="accent1">
                  <a:lumMod val="75000"/>
                </a:schemeClr>
              </a:buClr>
              <a:buFont typeface="Arial" panose="020B0604020202020204" pitchFamily="34" charset="0"/>
              <a:buChar char="•"/>
            </a:pPr>
            <a:r>
              <a:rPr lang="en-US" sz="2800" dirty="0" smtClean="0">
                <a:latin typeface="Rockwell" panose="02060603020205020403" pitchFamily="18" charset="0"/>
              </a:rPr>
              <a:t>In </a:t>
            </a:r>
            <a:r>
              <a:rPr lang="en-US" sz="2800" dirty="0">
                <a:latin typeface="Rockwell" panose="02060603020205020403" pitchFamily="18" charset="0"/>
              </a:rPr>
              <a:t>spite of the distance, we are sure that will help us to get closer and to grow as a fellowship.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9" y="4621932"/>
            <a:ext cx="2349689" cy="2244049"/>
          </a:xfrm>
          <a:prstGeom prst="rect">
            <a:avLst/>
          </a:prstGeom>
        </p:spPr>
      </p:pic>
      <p:grpSp>
        <p:nvGrpSpPr>
          <p:cNvPr id="18" name="Group 17"/>
          <p:cNvGrpSpPr/>
          <p:nvPr/>
        </p:nvGrpSpPr>
        <p:grpSpPr>
          <a:xfrm>
            <a:off x="226702" y="374367"/>
            <a:ext cx="804606" cy="1032205"/>
            <a:chOff x="1231571" y="4361371"/>
            <a:chExt cx="441534" cy="566431"/>
          </a:xfrm>
        </p:grpSpPr>
        <p:sp>
          <p:nvSpPr>
            <p:cNvPr id="19" name="Oval 18"/>
            <p:cNvSpPr/>
            <p:nvPr/>
          </p:nvSpPr>
          <p:spPr>
            <a:xfrm>
              <a:off x="1231571" y="4361371"/>
              <a:ext cx="441533" cy="44153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solidFill>
                  <a:prstClr val="black"/>
                </a:solidFill>
              </a:endParaRPr>
            </a:p>
          </p:txBody>
        </p:sp>
        <p:sp>
          <p:nvSpPr>
            <p:cNvPr id="20" name="Oval 19"/>
            <p:cNvSpPr/>
            <p:nvPr/>
          </p:nvSpPr>
          <p:spPr>
            <a:xfrm>
              <a:off x="1275725" y="4405524"/>
              <a:ext cx="353226" cy="353226"/>
            </a:xfrm>
            <a:prstGeom prst="ellipse">
              <a:avLst/>
            </a:prstGeom>
            <a:noFill/>
            <a:ln w="25400" cap="flat" cmpd="sng" algn="ctr">
              <a:solidFill>
                <a:sysClr val="window" lastClr="FFFFFF"/>
              </a:solidFill>
              <a:prstDash val="solid"/>
            </a:ln>
            <a:effectLst/>
          </p:spPr>
          <p:txBody>
            <a:bodyPr/>
            <a:lstStyle/>
            <a:p>
              <a:endParaRPr lang="en-US">
                <a:solidFill>
                  <a:prstClr val="black"/>
                </a:solidFill>
              </a:endParaRPr>
            </a:p>
          </p:txBody>
        </p:sp>
        <p:sp>
          <p:nvSpPr>
            <p:cNvPr id="21" name="TextBox 7"/>
            <p:cNvSpPr txBox="1"/>
            <p:nvPr/>
          </p:nvSpPr>
          <p:spPr>
            <a:xfrm>
              <a:off x="1586869" y="4743137"/>
              <a:ext cx="86236"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smtClean="0">
                  <a:solidFill>
                    <a:srgbClr val="F65016"/>
                  </a:solidFill>
                </a:rPr>
                <a:t>®</a:t>
              </a:r>
              <a:endParaRPr lang="en-US" sz="1200" b="1" dirty="0">
                <a:solidFill>
                  <a:srgbClr val="F65016"/>
                </a:solidFill>
              </a:endParaRPr>
            </a:p>
          </p:txBody>
        </p:sp>
        <p:grpSp>
          <p:nvGrpSpPr>
            <p:cNvPr id="22" name="Group 21"/>
            <p:cNvGrpSpPr/>
            <p:nvPr/>
          </p:nvGrpSpPr>
          <p:grpSpPr>
            <a:xfrm>
              <a:off x="1279932" y="4408863"/>
              <a:ext cx="357645" cy="354927"/>
              <a:chOff x="10258320" y="3709861"/>
              <a:chExt cx="875540" cy="868886"/>
            </a:xfrm>
          </p:grpSpPr>
          <p:cxnSp>
            <p:nvCxnSpPr>
              <p:cNvPr id="23" name="Straight Connector 22"/>
              <p:cNvCxnSpPr/>
              <p:nvPr/>
            </p:nvCxnSpPr>
            <p:spPr>
              <a:xfrm>
                <a:off x="10678048" y="3709861"/>
                <a:ext cx="434966"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58320" y="4139835"/>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68222" y="3709861"/>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694948" y="4134602"/>
                <a:ext cx="438912" cy="438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 name="Title 1"/>
          <p:cNvSpPr>
            <a:spLocks noGrp="1"/>
          </p:cNvSpPr>
          <p:nvPr>
            <p:ph type="ctrTitle"/>
          </p:nvPr>
        </p:nvSpPr>
        <p:spPr>
          <a:xfrm>
            <a:off x="1183458" y="204505"/>
            <a:ext cx="10741841" cy="972770"/>
          </a:xfrm>
        </p:spPr>
        <p:txBody>
          <a:bodyPr>
            <a:normAutofit/>
          </a:bodyPr>
          <a:lstStyle/>
          <a:p>
            <a:pPr algn="l"/>
            <a:r>
              <a:rPr lang="en-US" sz="5300" dirty="0" smtClean="0">
                <a:latin typeface="Rockwell Condensed" panose="02060603050405020104" pitchFamily="18" charset="0"/>
              </a:rPr>
              <a:t>Motion 10</a:t>
            </a:r>
            <a:r>
              <a:rPr lang="en-US" sz="5300" dirty="0">
                <a:latin typeface="Rockwell Condensed" panose="02060603050405020104" pitchFamily="18" charset="0"/>
              </a:rPr>
              <a:t>: Rationale by Region </a:t>
            </a:r>
            <a:endParaRPr lang="en-US" sz="4800" i="1" dirty="0">
              <a:latin typeface="Rockwell Condensed" panose="02060603050405020104" pitchFamily="18" charset="0"/>
            </a:endParaRPr>
          </a:p>
        </p:txBody>
      </p:sp>
      <p:sp>
        <p:nvSpPr>
          <p:cNvPr id="28" name="Subtitle 61"/>
          <p:cNvSpPr txBox="1">
            <a:spLocks/>
          </p:cNvSpPr>
          <p:nvPr/>
        </p:nvSpPr>
        <p:spPr>
          <a:xfrm>
            <a:off x="485560" y="1342686"/>
            <a:ext cx="10828077" cy="629363"/>
          </a:xfrm>
          <a:prstGeom prst="rect">
            <a:avLst/>
          </a:prstGeom>
          <a:ln w="69850" cmpd="dbl">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spcAft>
                <a:spcPts val="1200"/>
              </a:spcAft>
            </a:pPr>
            <a:endParaRPr lang="en-US" sz="2800" dirty="0">
              <a:latin typeface="Rockwell" panose="02060603020205020403" pitchFamily="18" charset="0"/>
            </a:endParaRPr>
          </a:p>
        </p:txBody>
      </p:sp>
    </p:spTree>
    <p:extLst>
      <p:ext uri="{BB962C8B-B14F-4D97-AF65-F5344CB8AC3E}">
        <p14:creationId xmlns:p14="http://schemas.microsoft.com/office/powerpoint/2010/main" val="197774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ubtitle 61"/>
          <p:cNvSpPr>
            <a:spLocks noGrp="1"/>
          </p:cNvSpPr>
          <p:nvPr>
            <p:ph type="subTitle" idx="1"/>
          </p:nvPr>
        </p:nvSpPr>
        <p:spPr>
          <a:xfrm>
            <a:off x="853437" y="2525837"/>
            <a:ext cx="10786113" cy="3934600"/>
          </a:xfrm>
          <a:ln w="69850" cmpd="dbl">
            <a:noFill/>
          </a:ln>
        </p:spPr>
        <p:txBody>
          <a:bodyPr>
            <a:noAutofit/>
          </a:bodyPr>
          <a:lstStyle/>
          <a:p>
            <a:pPr marL="457200" indent="-457200" algn="l">
              <a:lnSpc>
                <a:spcPct val="100000"/>
              </a:lnSpc>
              <a:spcBef>
                <a:spcPts val="600"/>
              </a:spcBef>
              <a:buSzPct val="120000"/>
              <a:buBlip>
                <a:blip r:embed="rId2"/>
              </a:buBlip>
            </a:pPr>
            <a:r>
              <a:rPr lang="en-US" sz="2800" dirty="0" smtClean="0">
                <a:latin typeface="Rockwell" panose="02060603020205020403" pitchFamily="18" charset="0"/>
              </a:rPr>
              <a:t>Would require a large investment in human &amp; financial resources to benefit one NA community </a:t>
            </a:r>
          </a:p>
          <a:p>
            <a:pPr marL="914400" lvl="1" indent="-285750" algn="l">
              <a:lnSpc>
                <a:spcPct val="100000"/>
              </a:lnSpc>
              <a:spcBef>
                <a:spcPts val="800"/>
              </a:spcBef>
              <a:buSzPct val="80000"/>
              <a:buFont typeface="Wingdings" panose="05000000000000000000" pitchFamily="2" charset="2"/>
              <a:buChar char="§"/>
            </a:pPr>
            <a:r>
              <a:rPr lang="en-US" sz="2800" dirty="0" smtClean="0">
                <a:latin typeface="Rockwell" panose="02060603020205020403" pitchFamily="18" charset="0"/>
              </a:rPr>
              <a:t>More expensive if outside US or even outside of LA</a:t>
            </a:r>
          </a:p>
          <a:p>
            <a:pPr marL="914400" lvl="1" indent="-285750" algn="l">
              <a:lnSpc>
                <a:spcPct val="100000"/>
              </a:lnSpc>
              <a:spcBef>
                <a:spcPts val="800"/>
              </a:spcBef>
              <a:buSzPct val="80000"/>
              <a:buFont typeface="Wingdings" panose="05000000000000000000" pitchFamily="2" charset="2"/>
              <a:buChar char="§"/>
            </a:pPr>
            <a:r>
              <a:rPr lang="en-US" sz="2800" dirty="0" smtClean="0">
                <a:latin typeface="Rockwell" panose="02060603020205020403" pitchFamily="18" charset="0"/>
              </a:rPr>
              <a:t>Proximity to office saves on equipment costs &amp; staffing</a:t>
            </a:r>
          </a:p>
          <a:p>
            <a:pPr marL="914400" lvl="1" indent="-285750" algn="l">
              <a:lnSpc>
                <a:spcPct val="100000"/>
              </a:lnSpc>
              <a:spcBef>
                <a:spcPts val="800"/>
              </a:spcBef>
              <a:buSzPct val="80000"/>
              <a:buFont typeface="Wingdings" panose="05000000000000000000" pitchFamily="2" charset="2"/>
              <a:buChar char="§"/>
            </a:pPr>
            <a:r>
              <a:rPr lang="en-US" sz="2800" dirty="0" smtClean="0">
                <a:latin typeface="Rockwell" panose="02060603020205020403" pitchFamily="18" charset="0"/>
              </a:rPr>
              <a:t>Consistent location makes planning easier &amp; execution smoother</a:t>
            </a:r>
            <a:endParaRPr lang="en-US" sz="2800" dirty="0">
              <a:latin typeface="Rockwell" panose="02060603020205020403" pitchFamily="18" charset="0"/>
            </a:endParaRPr>
          </a:p>
          <a:p>
            <a:pPr marL="457200" indent="-457200" algn="l">
              <a:lnSpc>
                <a:spcPct val="100000"/>
              </a:lnSpc>
              <a:buSzPct val="120000"/>
              <a:buBlip>
                <a:blip r:embed="rId2"/>
              </a:buBlip>
            </a:pPr>
            <a:r>
              <a:rPr lang="en-US" sz="2800" dirty="0" smtClean="0">
                <a:latin typeface="Rockwell" panose="02060603020205020403" pitchFamily="18" charset="0"/>
              </a:rPr>
              <a:t>Perhaps we could meet the need in a more cost effective way that doesn’t affect the cost and functioning of the Conference</a:t>
            </a:r>
            <a:endParaRPr lang="en-US" sz="2800" dirty="0">
              <a:latin typeface="Rockwell" panose="02060603020205020403" pitchFamily="18" charset="0"/>
            </a:endParaRPr>
          </a:p>
          <a:p>
            <a:pPr algn="l">
              <a:lnSpc>
                <a:spcPct val="100000"/>
              </a:lnSpc>
              <a:spcBef>
                <a:spcPts val="1800"/>
              </a:spcBef>
              <a:spcAft>
                <a:spcPts val="1200"/>
              </a:spcAft>
            </a:pPr>
            <a:endParaRPr lang="en-US" sz="2800" dirty="0">
              <a:latin typeface="Rockwell" panose="02060603020205020403" pitchFamily="18" charset="0"/>
            </a:endParaRPr>
          </a:p>
        </p:txBody>
      </p:sp>
      <p:sp>
        <p:nvSpPr>
          <p:cNvPr id="8" name="Rectangle 7"/>
          <p:cNvSpPr/>
          <p:nvPr/>
        </p:nvSpPr>
        <p:spPr>
          <a:xfrm>
            <a:off x="1971673" y="1950510"/>
            <a:ext cx="10141950" cy="13392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743075" y="132273"/>
            <a:ext cx="10370547" cy="13365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19" y="9653"/>
            <a:ext cx="2172449" cy="2074778"/>
          </a:xfrm>
          <a:prstGeom prst="rect">
            <a:avLst/>
          </a:prstGeom>
        </p:spPr>
      </p:pic>
      <p:sp>
        <p:nvSpPr>
          <p:cNvPr id="12" name="Title 1"/>
          <p:cNvSpPr txBox="1">
            <a:spLocks/>
          </p:cNvSpPr>
          <p:nvPr/>
        </p:nvSpPr>
        <p:spPr>
          <a:xfrm>
            <a:off x="2451209" y="655220"/>
            <a:ext cx="9662414" cy="972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300" dirty="0" smtClean="0">
                <a:latin typeface="Rockwell Condensed" panose="02060603050405020104" pitchFamily="18" charset="0"/>
              </a:rPr>
              <a:t>Motion 10: </a:t>
            </a:r>
            <a:r>
              <a:rPr lang="en-US" sz="5300" dirty="0">
                <a:latin typeface="Rockwell Condensed" panose="02060603050405020104" pitchFamily="18" charset="0"/>
              </a:rPr>
              <a:t>World Board </a:t>
            </a:r>
            <a:r>
              <a:rPr lang="en-US" sz="5300" dirty="0" smtClean="0">
                <a:latin typeface="Rockwell Condensed" panose="02060603050405020104" pitchFamily="18" charset="0"/>
              </a:rPr>
              <a:t>Response</a:t>
            </a:r>
            <a:endParaRPr lang="pt-BR" sz="5300" dirty="0">
              <a:latin typeface="Rockwell Condensed" panose="02060603050405020104" pitchFamily="18" charset="0"/>
            </a:endParaRPr>
          </a:p>
        </p:txBody>
      </p:sp>
    </p:spTree>
    <p:extLst>
      <p:ext uri="{BB962C8B-B14F-4D97-AF65-F5344CB8AC3E}">
        <p14:creationId xmlns:p14="http://schemas.microsoft.com/office/powerpoint/2010/main" val="5399236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307&quot;/&gt;&lt;/object&gt;&lt;object type=&quot;3&quot; unique_id=&quot;10004&quot;&gt;&lt;property id=&quot;20148&quot; value=&quot;5&quot;/&gt;&lt;property id=&quot;20300&quot; value=&quot;Slide 2&quot;/&gt;&lt;property id=&quot;20307&quot; value=&quot;308&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 - &amp;quot;Motion 9: Rationale by Region &amp;quot;&quot;/&gt;&lt;property id=&quot;20307&quot; value=&quot;273&quot;/&gt;&lt;/object&gt;&lt;object type=&quot;3&quot; unique_id=&quot;10007&quot;&gt;&lt;property id=&quot;20148&quot; value=&quot;5&quot;/&gt;&lt;property id=&quot;20300&quot; value=&quot;Slide 5&quot;/&gt;&lt;property id=&quot;20307&quot; value=&quot;274&quot;/&gt;&lt;/object&gt;&lt;object type=&quot;3&quot; unique_id=&quot;10008&quot;&gt;&lt;property id=&quot;20148&quot; value=&quot;5&quot;/&gt;&lt;property id=&quot;20300&quot; value=&quot;Slide 6&quot;/&gt;&lt;property id=&quot;20307&quot; value=&quot;314&quot;/&gt;&lt;/object&gt;&lt;object type=&quot;3&quot; unique_id=&quot;10009&quot;&gt;&lt;property id=&quot;20148&quot; value=&quot;5&quot;/&gt;&lt;property id=&quot;20300&quot; value=&quot;Slide 7&quot;/&gt;&lt;property id=&quot;20307&quot; value=&quot;275&quot;/&gt;&lt;/object&gt;&lt;object type=&quot;3&quot; unique_id=&quot;10010&quot;&gt;&lt;property id=&quot;20148&quot; value=&quot;5&quot;/&gt;&lt;property id=&quot;20300&quot; value=&quot;Slide 8 - &amp;quot;Motion 10: Rationale by Region &amp;quot;&quot;/&gt;&lt;property id=&quot;20307&quot; value=&quot;297&quot;/&gt;&lt;/object&gt;&lt;object type=&quot;3&quot; unique_id=&quot;10011&quot;&gt;&lt;property id=&quot;20148&quot; value=&quot;5&quot;/&gt;&lt;property id=&quot;20300&quot; value=&quot;Slide 9&quot;/&gt;&lt;property id=&quot;20307&quot; value=&quot;278&quot;/&gt;&lt;/object&gt;&lt;object type=&quot;3&quot; unique_id=&quot;10012&quot;&gt;&lt;property id=&quot;20148&quot; value=&quot;5&quot;/&gt;&lt;property id=&quot;20300&quot; value=&quot;Slide 10&quot;/&gt;&lt;property id=&quot;20307&quot; value=&quot;313&quot;/&gt;&lt;/object&gt;&lt;object type=&quot;3&quot; unique_id=&quot;10013&quot;&gt;&lt;property id=&quot;20148&quot; value=&quot;5&quot;/&gt;&lt;property id=&quot;20300&quot; value=&quot;Slide 11&quot;/&gt;&lt;property id=&quot;20307&quot; value=&quot;280&quot;/&gt;&lt;/object&gt;&lt;object type=&quot;3&quot; unique_id=&quot;10014&quot;&gt;&lt;property id=&quot;20148&quot; value=&quot;5&quot;/&gt;&lt;property id=&quot;20300&quot; value=&quot;Slide 12&quot;/&gt;&lt;property id=&quot;20307&quot; value=&quot;284&quot;/&gt;&lt;/object&gt;&lt;object type=&quot;3&quot; unique_id=&quot;10015&quot;&gt;&lt;property id=&quot;20148&quot; value=&quot;5&quot;/&gt;&lt;property id=&quot;20300&quot; value=&quot;Slide 13&quot;/&gt;&lt;property id=&quot;20307&quot; value=&quot;312&quot;/&gt;&lt;/object&gt;&lt;object type=&quot;3&quot; unique_id=&quot;10016&quot;&gt;&lt;property id=&quot;20148&quot; value=&quot;5&quot;/&gt;&lt;property id=&quot;20300&quot; value=&quot;Slide 14&quot;/&gt;&lt;property id=&quot;20307&quot; value=&quot;285&quot;/&gt;&lt;/object&gt;&lt;object type=&quot;3&quot; unique_id=&quot;10017&quot;&gt;&lt;property id=&quot;20148&quot; value=&quot;5&quot;/&gt;&lt;property id=&quot;20300&quot; value=&quot;Slide 15 - &amp;quot;Text for Proposed Reading&amp;quot;&quot;/&gt;&lt;property id=&quot;20307&quot; value=&quot;286&quot;/&gt;&lt;/object&gt;&lt;object type=&quot;3&quot; unique_id=&quot;10018&quot;&gt;&lt;property id=&quot;20148&quot; value=&quot;5&quot;/&gt;&lt;property id=&quot;20300&quot; value=&quot;Slide 16&quot;/&gt;&lt;property id=&quot;20307&quot; value=&quot;315&quot;/&gt;&lt;/object&gt;&lt;object type=&quot;3&quot; unique_id=&quot;10019&quot;&gt;&lt;property id=&quot;20148&quot; value=&quot;5&quot;/&gt;&lt;property id=&quot;20300&quot; value=&quot;Slide 17&quot;/&gt;&lt;property id=&quot;20307&quot; value=&quot;288&quot;/&gt;&lt;/object&gt;&lt;object type=&quot;3&quot; unique_id=&quot;10020&quot;&gt;&lt;property id=&quot;20148&quot; value=&quot;5&quot;/&gt;&lt;property id=&quot;20300&quot; value=&quot;Slide 18&quot;/&gt;&lt;property id=&quot;20307&quot; value=&quot;311&quot;/&gt;&lt;/object&gt;&lt;object type=&quot;3&quot; unique_id=&quot;10021&quot;&gt;&lt;property id=&quot;20148&quot; value=&quot;5&quot;/&gt;&lt;property id=&quot;20300&quot; value=&quot;Slide 19&quot;/&gt;&lt;property id=&quot;20307&quot; value=&quot;289&quot;/&gt;&lt;/object&gt;&lt;object type=&quot;3&quot; unique_id=&quot;10022&quot;&gt;&lt;property id=&quot;20148&quot; value=&quot;5&quot;/&gt;&lt;property id=&quot;20300&quot; value=&quot;Slide 20 - &amp;quot;Motion 13: Rationale by Region &amp;quot;&quot;/&gt;&lt;property id=&quot;20307&quot; value=&quot;290&quot;/&gt;&lt;/object&gt;&lt;object type=&quot;3&quot; unique_id=&quot;10023&quot;&gt;&lt;property id=&quot;20148&quot; value=&quot;5&quot;/&gt;&lt;property id=&quot;20300&quot; value=&quot;Slide 21&quot;/&gt;&lt;property id=&quot;20307&quot; value=&quot;298&quot;/&gt;&lt;/object&gt;&lt;object type=&quot;3&quot; unique_id=&quot;10024&quot;&gt;&lt;property id=&quot;20148&quot; value=&quot;5&quot;/&gt;&lt;property id=&quot;20300&quot; value=&quot;Slide 22&quot;/&gt;&lt;property id=&quot;20307&quot; value=&quot;292&quot;/&gt;&lt;/object&gt;&lt;object type=&quot;3&quot; unique_id=&quot;10025&quot;&gt;&lt;property id=&quot;20148&quot; value=&quot;5&quot;/&gt;&lt;property id=&quot;20300&quot; value=&quot;Slide 23&quot;/&gt;&lt;property id=&quot;20307&quot; value=&quot;310&quot;/&gt;&lt;/object&gt;&lt;object type=&quot;3&quot; unique_id=&quot;10026&quot;&gt;&lt;property id=&quot;20148&quot; value=&quot;5&quot;/&gt;&lt;property id=&quot;20300&quot; value=&quot;Slide 24&quot;/&gt;&lt;property id=&quot;20307&quot; value=&quot;293&quot;/&gt;&lt;/object&gt;&lt;object type=&quot;3&quot; unique_id=&quot;10027&quot;&gt;&lt;property id=&quot;20148&quot; value=&quot;5&quot;/&gt;&lt;property id=&quot;20300&quot; value=&quot;Slide 25 - &amp;quot;Motion 14: Rationale by Region &amp;quot;&quot;/&gt;&lt;property id=&quot;20307&quot; value=&quot;296&quot;/&gt;&lt;/object&gt;&lt;object type=&quot;3&quot; unique_id=&quot;10028&quot;&gt;&lt;property id=&quot;20148&quot; value=&quot;5&quot;/&gt;&lt;property id=&quot;20300&quot; value=&quot;Slide 26 - &amp;quot;Motion 14: Rationale by Region &amp;quot;&quot;/&gt;&lt;property id=&quot;20307&quot; value=&quot;299&quot;/&gt;&lt;/object&gt;&lt;object type=&quot;3&quot; unique_id=&quot;10029&quot;&gt;&lt;property id=&quot;20148&quot; value=&quot;5&quot;/&gt;&lt;property id=&quot;20300&quot; value=&quot;Slide 27&quot;/&gt;&lt;property id=&quot;20307&quot; value=&quot;295&quot;/&gt;&lt;/object&gt;&lt;object type=&quot;3&quot; unique_id=&quot;10030&quot;&gt;&lt;property id=&quot;20148&quot; value=&quot;5&quot;/&gt;&lt;property id=&quot;20300&quot; value=&quot;Slide 28&quot;/&gt;&lt;property id=&quot;20307&quot; value=&quot;309&quot;/&gt;&lt;/object&gt;&lt;object type=&quot;3&quot; unique_id=&quot;10031&quot;&gt;&lt;property id=&quot;20148&quot; value=&quot;5&quot;/&gt;&lt;property id=&quot;20300&quot; value=&quot;Slide 29&quot;/&gt;&lt;property id=&quot;20307&quot; value=&quot;279&quot;/&gt;&lt;/object&gt;&lt;/object&gt;&lt;object type=&quot;8&quot; unique_id=&quot;1006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65016"/>
      </a:accent1>
      <a:accent2>
        <a:srgbClr val="9F2936"/>
      </a:accent2>
      <a:accent3>
        <a:srgbClr val="1B587C"/>
      </a:accent3>
      <a:accent4>
        <a:srgbClr val="4E8542"/>
      </a:accent4>
      <a:accent5>
        <a:srgbClr val="604878"/>
      </a:accent5>
      <a:accent6>
        <a:srgbClr val="C19859"/>
      </a:accent6>
      <a:hlink>
        <a:srgbClr val="008782"/>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2192</Words>
  <Application>Microsoft Office PowerPoint</Application>
  <PresentationFormat>Widescreen</PresentationFormat>
  <Paragraphs>149</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Rockwell</vt:lpstr>
      <vt:lpstr>Rockwell Condensed</vt:lpstr>
      <vt:lpstr>Rockwell Extra Bold</vt:lpstr>
      <vt:lpstr>Wingdings</vt:lpstr>
      <vt:lpstr>Office Theme</vt:lpstr>
      <vt:lpstr>PowerPoint Presentation</vt:lpstr>
      <vt:lpstr>PowerPoint Presentation</vt:lpstr>
      <vt:lpstr>PowerPoint Presentation</vt:lpstr>
      <vt:lpstr>Motion 9: Rationale by Region </vt:lpstr>
      <vt:lpstr>PowerPoint Presentation</vt:lpstr>
      <vt:lpstr>PowerPoint Presentation</vt:lpstr>
      <vt:lpstr>PowerPoint Presentation</vt:lpstr>
      <vt:lpstr>Motion 10: Rationale by Region </vt:lpstr>
      <vt:lpstr>PowerPoint Presentation</vt:lpstr>
      <vt:lpstr>PowerPoint Presentation</vt:lpstr>
      <vt:lpstr>PowerPoint Presentation</vt:lpstr>
      <vt:lpstr>PowerPoint Presentation</vt:lpstr>
      <vt:lpstr>PowerPoint Presentation</vt:lpstr>
      <vt:lpstr>PowerPoint Presentation</vt:lpstr>
      <vt:lpstr>Text for Proposed Reading</vt:lpstr>
      <vt:lpstr>PowerPoint Presentation</vt:lpstr>
      <vt:lpstr>PowerPoint Presentation</vt:lpstr>
      <vt:lpstr>PowerPoint Presentation</vt:lpstr>
      <vt:lpstr>PowerPoint Presentation</vt:lpstr>
      <vt:lpstr>Motion 13: Rationale by Region </vt:lpstr>
      <vt:lpstr>PowerPoint Presentation</vt:lpstr>
      <vt:lpstr>PowerPoint Presentation</vt:lpstr>
      <vt:lpstr>PowerPoint Presentation</vt:lpstr>
      <vt:lpstr>PowerPoint Presentation</vt:lpstr>
      <vt:lpstr>Motion 14: Rationale by Region </vt:lpstr>
      <vt:lpstr>Motion 14: Rationale by Region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Jenkins</dc:creator>
  <cp:lastModifiedBy>De Jenkins</cp:lastModifiedBy>
  <cp:revision>114</cp:revision>
  <cp:lastPrinted>2015-12-03T19:49:18Z</cp:lastPrinted>
  <dcterms:created xsi:type="dcterms:W3CDTF">2015-11-19T19:24:38Z</dcterms:created>
  <dcterms:modified xsi:type="dcterms:W3CDTF">2015-12-04T00:10:43Z</dcterms:modified>
</cp:coreProperties>
</file>