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9" r:id="rId2"/>
    <p:sldId id="263" r:id="rId3"/>
    <p:sldId id="321" r:id="rId4"/>
    <p:sldId id="274" r:id="rId5"/>
    <p:sldId id="272" r:id="rId6"/>
    <p:sldId id="273" r:id="rId7"/>
    <p:sldId id="306" r:id="rId8"/>
    <p:sldId id="301" r:id="rId9"/>
    <p:sldId id="322" r:id="rId10"/>
    <p:sldId id="271" r:id="rId11"/>
    <p:sldId id="275" r:id="rId12"/>
    <p:sldId id="276" r:id="rId13"/>
    <p:sldId id="305" r:id="rId14"/>
    <p:sldId id="264" r:id="rId15"/>
    <p:sldId id="315" r:id="rId16"/>
    <p:sldId id="316" r:id="rId17"/>
    <p:sldId id="317" r:id="rId18"/>
    <p:sldId id="293" r:id="rId19"/>
    <p:sldId id="318" r:id="rId20"/>
    <p:sldId id="308" r:id="rId21"/>
    <p:sldId id="319" r:id="rId22"/>
    <p:sldId id="309" r:id="rId23"/>
    <p:sldId id="320" r:id="rId24"/>
    <p:sldId id="310" r:id="rId25"/>
    <p:sldId id="30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7C76147F-1CB5-40EE-99CA-DCECA4DA4658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D88B4EE6-3ECB-4309-9925-5CC99CA2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42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1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789A09B7-F7D9-49B6-8D40-8053EA1201A1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73754"/>
            <a:ext cx="5608954" cy="3660200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624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3E3907C9-DA46-4221-AD17-2E1BFA4C5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9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8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1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6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8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95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42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4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60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3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15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2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85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1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53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82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0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1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6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5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1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6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2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DBA1-FD7C-4072-9367-394DB5AD783E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C595-0BF8-4266-95D4-F965A223D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 Condensed" panose="020606030504050201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tif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.org/conference" TargetMode="External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a.org/conference" TargetMode="Externa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tiff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conferen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mailto:worldboard@n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6.tif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tif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913"/>
          <a:stretch/>
        </p:blipFill>
        <p:spPr>
          <a:xfrm>
            <a:off x="319323" y="183601"/>
            <a:ext cx="4726441" cy="614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52485" y="3561434"/>
            <a:ext cx="677186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lIns="274320" tIns="274320" rIns="274320" bIns="274320">
            <a:spAutoFit/>
          </a:bodyPr>
          <a:lstStyle/>
          <a:p>
            <a:r>
              <a:rPr lang="en-US" sz="4400" dirty="0">
                <a:latin typeface="Rockwell Condensed" panose="02060603050405020104" pitchFamily="18" charset="0"/>
              </a:rPr>
              <a:t>This is the first of four videos</a:t>
            </a:r>
            <a:br>
              <a:rPr lang="en-US" sz="4400" dirty="0">
                <a:latin typeface="Rockwell Condensed" panose="02060603050405020104" pitchFamily="18" charset="0"/>
              </a:rPr>
            </a:br>
            <a:r>
              <a:rPr lang="en-US" sz="4400" dirty="0">
                <a:latin typeface="Rockwell Condensed" panose="02060603050405020104" pitchFamily="18" charset="0"/>
              </a:rPr>
              <a:t>covering material in the</a:t>
            </a:r>
            <a:br>
              <a:rPr lang="en-US" sz="4400" dirty="0">
                <a:latin typeface="Rockwell Condensed" panose="02060603050405020104" pitchFamily="18" charset="0"/>
              </a:rPr>
            </a:br>
            <a:r>
              <a:rPr lang="en-US" sz="4400" dirty="0">
                <a:latin typeface="Rockwell Condensed" panose="02060603050405020104" pitchFamily="18" charset="0"/>
              </a:rPr>
              <a:t>2016 </a:t>
            </a:r>
            <a:r>
              <a:rPr lang="en-US" sz="4400" i="1" dirty="0">
                <a:latin typeface="Rockwell Condensed" panose="02060603050405020104" pitchFamily="18" charset="0"/>
              </a:rPr>
              <a:t>Conference Agenda Report</a:t>
            </a:r>
            <a:endParaRPr lang="en-US" sz="4400" dirty="0">
              <a:latin typeface="Rockwell Condensed" panose="02060603050405020104" pitchFamily="18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683778" y="5594272"/>
            <a:ext cx="883065" cy="914400"/>
            <a:chOff x="10166682" y="4573514"/>
            <a:chExt cx="1080904" cy="1119258"/>
          </a:xfrm>
        </p:grpSpPr>
        <p:grpSp>
          <p:nvGrpSpPr>
            <p:cNvPr id="6" name="Group 5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4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65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2" y="1154573"/>
            <a:ext cx="11055927" cy="5439156"/>
          </a:xfrm>
        </p:spPr>
        <p:txBody>
          <a:bodyPr>
            <a:noAutofit/>
          </a:bodyPr>
          <a:lstStyle/>
          <a:p>
            <a:pPr indent="-36576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Size of the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2014-2016: 17 Board members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2012-2014: 18 Board members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2010-2012: 15 Board members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/>
              <a:t>Conversations take longer and meeting virtually is </a:t>
            </a:r>
            <a:r>
              <a:rPr lang="en-US" sz="3700" dirty="0" smtClean="0"/>
              <a:t>cumbersome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Smaller Board would free up $50,000-$70,000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2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41" name="Group 40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31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2" y="1154573"/>
            <a:ext cx="11055927" cy="5439156"/>
          </a:xfrm>
        </p:spPr>
        <p:txBody>
          <a:bodyPr>
            <a:noAutofit/>
          </a:bodyPr>
          <a:lstStyle/>
          <a:p>
            <a:pPr indent="-36576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ember Terms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Term is six years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Staggered terms through random drawing when more than eight members are elected at once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Staggered terms used in 1998 and 2012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Board members have a steep learning curve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Policy has no distinction between newly or reelected Board members</a:t>
            </a:r>
            <a:r>
              <a:rPr lang="en-US" sz="3700" dirty="0"/>
              <a:t/>
            </a:r>
            <a:br>
              <a:rPr lang="en-US" sz="3700" dirty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2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23" name="Group 22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65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2" y="1154573"/>
            <a:ext cx="11055927" cy="5439156"/>
          </a:xfrm>
        </p:spPr>
        <p:txBody>
          <a:bodyPr>
            <a:noAutofit/>
          </a:bodyPr>
          <a:lstStyle/>
          <a:p>
            <a:pPr indent="-36576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Member Term Limits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Current: “eligible for election for two consecutive terms.”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600" dirty="0" smtClean="0"/>
              <a:t>Confusion about “consecutive”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3700" dirty="0" smtClean="0"/>
              <a:t>In the spirit of rotation, two terms is enough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endParaRPr lang="en-US" sz="10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1176148" y="5714852"/>
            <a:ext cx="883065" cy="914400"/>
            <a:chOff x="10166682" y="4573514"/>
            <a:chExt cx="1080904" cy="1119258"/>
          </a:xfrm>
        </p:grpSpPr>
        <p:grpSp>
          <p:nvGrpSpPr>
            <p:cNvPr id="21" name="Group 20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2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37" name="Group 36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71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8452" y="6686954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>
            <a:off x="578452" y="5894285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970341" y="6006725"/>
            <a:ext cx="9747978" cy="634615"/>
          </a:xfrm>
          <a:ln w="69850" cmpd="dbl">
            <a:noFill/>
          </a:ln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 FOR DISCUSSION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89" y="5401540"/>
            <a:ext cx="1474176" cy="1407898"/>
          </a:xfrm>
          <a:prstGeom prst="rect">
            <a:avLst/>
          </a:prstGeom>
        </p:spPr>
      </p:pic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87792" y="148514"/>
            <a:ext cx="590168" cy="611110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 Placeholder 3"/>
          <p:cNvSpPr txBox="1">
            <a:spLocks/>
          </p:cNvSpPr>
          <p:nvPr/>
        </p:nvSpPr>
        <p:spPr>
          <a:xfrm>
            <a:off x="2005179" y="148514"/>
            <a:ext cx="10096385" cy="21010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>
              <a:latin typeface="Rockwell Condensed" panose="020606030504050201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452" y="33956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747847" y="148514"/>
            <a:ext cx="11353717" cy="35528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33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Motion </a:t>
            </a:r>
            <a:r>
              <a:rPr lang="en-US" sz="3300" b="1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2</a:t>
            </a:r>
            <a:r>
              <a:rPr lang="en-US" sz="3300" b="1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  <a:r>
              <a:rPr lang="en-US" sz="3300" spc="-150" dirty="0" smtClean="0">
                <a:latin typeface="Rockwell" panose="02060603020205020403" pitchFamily="18" charset="0"/>
              </a:rPr>
              <a:t>To </a:t>
            </a:r>
            <a:r>
              <a:rPr lang="en-US" sz="3300" spc="-150" dirty="0">
                <a:latin typeface="Rockwell" panose="02060603020205020403" pitchFamily="18" charset="0"/>
              </a:rPr>
              <a:t>approve the following changes to the World Board External Guidelines contained in </a:t>
            </a:r>
            <a:r>
              <a:rPr lang="en-US" sz="3300" i="1" spc="-150" dirty="0">
                <a:latin typeface="Rockwell" panose="02060603020205020403" pitchFamily="18" charset="0"/>
              </a:rPr>
              <a:t>A Guide to World Services in NA</a:t>
            </a:r>
            <a:r>
              <a:rPr lang="en-US" sz="3300" spc="-150" dirty="0">
                <a:latin typeface="Rockwell" panose="02060603020205020403" pitchFamily="18" charset="0"/>
              </a:rPr>
              <a:t> (</a:t>
            </a:r>
            <a:r>
              <a:rPr lang="en-US" sz="3300" i="1" spc="-150" dirty="0">
                <a:latin typeface="Rockwell" panose="02060603020205020403" pitchFamily="18" charset="0"/>
              </a:rPr>
              <a:t>GWSNA</a:t>
            </a:r>
            <a:r>
              <a:rPr lang="en-US" sz="3300" spc="-150" dirty="0">
                <a:latin typeface="Rockwell" panose="02060603020205020403" pitchFamily="18" charset="0"/>
              </a:rPr>
              <a:t>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spc="-150" dirty="0">
                <a:latin typeface="Rockwell" panose="02060603020205020403" pitchFamily="18" charset="0"/>
              </a:rPr>
              <a:t>To change the size of the Board from up to 18 members to up to 15 members.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spc="-150" dirty="0">
                <a:latin typeface="Rockwell" panose="02060603020205020403" pitchFamily="18" charset="0"/>
              </a:rPr>
              <a:t>To remove the obligation for staggered terms if more than eight (8) members are elected at one time.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spc="-150" dirty="0">
                <a:latin typeface="Rockwell" panose="02060603020205020403" pitchFamily="18" charset="0"/>
              </a:rPr>
              <a:t>To change the limitation from two consecutive terms to two terms in a lifetime.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2693" y="3714971"/>
            <a:ext cx="113572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Intent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</a:p>
          <a:p>
            <a:r>
              <a:rPr lang="en-US" sz="2600" spc="-150" dirty="0" smtClean="0">
                <a:latin typeface="Rockwell" panose="02060603020205020403" pitchFamily="18" charset="0"/>
              </a:rPr>
              <a:t>There </a:t>
            </a:r>
            <a:r>
              <a:rPr lang="en-US" sz="2600" spc="-150" dirty="0">
                <a:latin typeface="Rockwell" panose="02060603020205020403" pitchFamily="18" charset="0"/>
              </a:rPr>
              <a:t>are actually three intents: one to reduce the maximum size of the World Board for effectiveness and financial sustainability; second, to eliminate the requirement for terms of less than six years for some members; and third, to limit the number of terms for which any member is eligible for election to the World Board. </a:t>
            </a:r>
          </a:p>
        </p:txBody>
      </p:sp>
    </p:spTree>
    <p:extLst>
      <p:ext uri="{BB962C8B-B14F-4D97-AF65-F5344CB8AC3E}">
        <p14:creationId xmlns:p14="http://schemas.microsoft.com/office/powerpoint/2010/main" val="41827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61"/>
          <p:cNvSpPr txBox="1">
            <a:spLocks/>
          </p:cNvSpPr>
          <p:nvPr/>
        </p:nvSpPr>
        <p:spPr>
          <a:xfrm>
            <a:off x="665267" y="530314"/>
            <a:ext cx="10610221" cy="1129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665267" y="1663864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910460" y="1887539"/>
            <a:ext cx="10380135" cy="4546534"/>
          </a:xfrm>
          <a:ln w="69850" cmpd="dbl">
            <a:noFill/>
          </a:ln>
        </p:spPr>
        <p:txBody>
          <a:bodyPr>
            <a:noAutofit/>
          </a:bodyPr>
          <a:lstStyle/>
          <a:p>
            <a:pPr marL="228600" lvl="0" indent="-36576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</a:rPr>
              <a:t>Fellowship/regions can be more involved with 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Setting priorities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Giving input on World Services’ work</a:t>
            </a:r>
          </a:p>
          <a:p>
            <a:pPr marL="228600" lvl="0" indent="-365760" algn="l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</a:rPr>
              <a:t>Survey items are from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Members’ project requests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Former surveys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RD/AD suggestions</a:t>
            </a:r>
          </a:p>
          <a:p>
            <a:pPr marL="685800" lvl="1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Fellowship requests</a:t>
            </a:r>
          </a:p>
          <a:p>
            <a:pPr algn="ctr">
              <a:spcAft>
                <a:spcPts val="1200"/>
              </a:spcAft>
            </a:pPr>
            <a:endParaRPr lang="en-US" sz="2400" dirty="0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10334810" y="5695708"/>
            <a:ext cx="883065" cy="914400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74" y="120580"/>
            <a:ext cx="1688106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V="1">
            <a:off x="166471" y="1115360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 rot="5400000">
            <a:off x="8685968" y="5091642"/>
            <a:ext cx="875540" cy="939530"/>
            <a:chOff x="10258320" y="3709861"/>
            <a:chExt cx="875540" cy="868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78048" y="3709861"/>
              <a:ext cx="434966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58320" y="4139835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68222" y="3709861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694948" y="4134602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 rot="5400000">
            <a:off x="8981558" y="4984477"/>
            <a:ext cx="852591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ubtitle 61"/>
          <p:cNvSpPr txBox="1">
            <a:spLocks/>
          </p:cNvSpPr>
          <p:nvPr/>
        </p:nvSpPr>
        <p:spPr>
          <a:xfrm>
            <a:off x="1133288" y="482190"/>
            <a:ext cx="3016683" cy="576340"/>
          </a:xfrm>
          <a:prstGeom prst="rect">
            <a:avLst/>
          </a:prstGeom>
          <a:noFill/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sp>
        <p:nvSpPr>
          <p:cNvPr id="40" name="Rectangle 39"/>
          <p:cNvSpPr/>
          <p:nvPr/>
        </p:nvSpPr>
        <p:spPr>
          <a:xfrm flipV="1">
            <a:off x="166471" y="259998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785"/>
            <a:ext cx="1245507" cy="1232183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66471" y="1492181"/>
            <a:ext cx="7952597" cy="5117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000" dirty="0" smtClean="0"/>
              <a:t> </a:t>
            </a:r>
            <a:r>
              <a:rPr lang="en-US" sz="3800" dirty="0" smtClean="0"/>
              <a:t>Asking regional delegates to </a:t>
            </a:r>
          </a:p>
          <a:p>
            <a:pPr marL="914400" lvl="1" indent="-4572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 smtClean="0"/>
              <a:t>Collect top two priorities in each of four categories in same way regional conscience is collected for motions</a:t>
            </a:r>
          </a:p>
          <a:p>
            <a:pPr marL="914400" lvl="1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300" dirty="0" smtClean="0"/>
              <a:t>Complete survey online on behalf of region before the Conference for discussion at WSC. </a:t>
            </a:r>
            <a:r>
              <a:rPr lang="en-US" sz="3300" u="sng" dirty="0" smtClean="0"/>
              <a:t>A specific URL for delegates will be sent later.</a:t>
            </a:r>
          </a:p>
        </p:txBody>
      </p:sp>
      <p:sp>
        <p:nvSpPr>
          <p:cNvPr id="21" name="Rectangle 20"/>
          <p:cNvSpPr/>
          <p:nvPr/>
        </p:nvSpPr>
        <p:spPr>
          <a:xfrm rot="5400000">
            <a:off x="7283508" y="1909813"/>
            <a:ext cx="6858002" cy="3049947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9237960" y="2288656"/>
            <a:ext cx="2798092" cy="3832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600" dirty="0" smtClean="0"/>
              <a:t>Individual members can complete the survey online before 15 March, but individuals should still participate in the regional survey process, too.</a:t>
            </a:r>
            <a:endParaRPr lang="en-US" sz="2600" dirty="0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9593503" y="1978178"/>
            <a:ext cx="770338" cy="797673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9237960" y="6115990"/>
            <a:ext cx="2954039" cy="549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500" dirty="0" smtClean="0">
                <a:hlinkClick r:id="rId8"/>
              </a:rPr>
              <a:t>na.org/conference</a:t>
            </a:r>
            <a:endParaRPr lang="en-US" sz="2500" dirty="0" smtClean="0"/>
          </a:p>
        </p:txBody>
      </p:sp>
      <p:sp>
        <p:nvSpPr>
          <p:cNvPr id="28" name="Oval 27"/>
          <p:cNvSpPr/>
          <p:nvPr/>
        </p:nvSpPr>
        <p:spPr>
          <a:xfrm rot="552034">
            <a:off x="8755174" y="2610224"/>
            <a:ext cx="864723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5400000">
            <a:off x="7238025" y="1909813"/>
            <a:ext cx="6858002" cy="3049947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 rot="5400000">
            <a:off x="10536838" y="2738395"/>
            <a:ext cx="875540" cy="939530"/>
            <a:chOff x="10258320" y="3709861"/>
            <a:chExt cx="875540" cy="868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78048" y="3709861"/>
              <a:ext cx="434966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58320" y="4139835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68222" y="3709861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694948" y="4134602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 rot="5400000">
            <a:off x="11015826" y="2868291"/>
            <a:ext cx="852591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 rot="552034">
            <a:off x="10789442" y="494038"/>
            <a:ext cx="864723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ubtitle 61"/>
          <p:cNvSpPr txBox="1">
            <a:spLocks/>
          </p:cNvSpPr>
          <p:nvPr/>
        </p:nvSpPr>
        <p:spPr>
          <a:xfrm>
            <a:off x="1133288" y="482190"/>
            <a:ext cx="3016683" cy="576340"/>
          </a:xfrm>
          <a:prstGeom prst="rect">
            <a:avLst/>
          </a:prstGeom>
          <a:noFill/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 flipV="1">
            <a:off x="166471" y="1115360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 flipV="1">
            <a:off x="166471" y="259998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785"/>
            <a:ext cx="1245507" cy="1232183"/>
          </a:xfrm>
          <a:prstGeom prst="rect">
            <a:avLst/>
          </a:prstGeom>
        </p:spPr>
      </p:pic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9343749" y="1673379"/>
            <a:ext cx="770338" cy="824783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9335041" y="1774361"/>
            <a:ext cx="2523943" cy="1157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ckwell Condensed" panose="02060603050405020104" pitchFamily="18" charset="0"/>
                <a:ea typeface="+mj-ea"/>
                <a:cs typeface="+mj-cs"/>
              </a:defRPr>
            </a:lvl1pPr>
          </a:lstStyle>
          <a:p>
            <a:pPr marL="0" lvl="1" algn="ctr" rtl="0">
              <a:spcBef>
                <a:spcPct val="0"/>
              </a:spcBef>
            </a:pPr>
            <a:r>
              <a:rPr lang="en-US" sz="4000" b="1" i="1" kern="0" spc="30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>CAR</a:t>
            </a:r>
            <a:r>
              <a:rPr lang="en-US" sz="3000" b="1" kern="0" spc="30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/>
            </a:r>
            <a:br>
              <a:rPr lang="en-US" sz="3000" b="1" kern="0" spc="30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</a:br>
            <a:r>
              <a:rPr lang="en-US" sz="2800" b="1" kern="0" spc="30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>Addendum B</a:t>
            </a:r>
            <a:endParaRPr lang="en-US" sz="42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219031" y="3058882"/>
            <a:ext cx="2390839" cy="34269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en-US" sz="2600" dirty="0" smtClean="0"/>
              <a:t>includes </a:t>
            </a:r>
            <a:r>
              <a:rPr lang="en-US" sz="2600" dirty="0"/>
              <a:t>a comprehensive list of books, booklets, IPs, and service material with copyright and revision </a:t>
            </a:r>
            <a:r>
              <a:rPr lang="en-US" sz="2600" dirty="0" smtClean="0"/>
              <a:t>dates</a:t>
            </a:r>
            <a:endParaRPr lang="en-US" sz="26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64592" y="1492181"/>
            <a:ext cx="7531842" cy="46129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6576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400" dirty="0" smtClean="0">
                <a:latin typeface="Rockwell" panose="02060603020205020403" pitchFamily="18" charset="0"/>
              </a:rPr>
              <a:t>Four survey categories</a:t>
            </a:r>
          </a:p>
          <a:p>
            <a:pPr marL="914400" lvl="1"/>
            <a:r>
              <a:rPr lang="en-US" sz="3600" dirty="0">
                <a:latin typeface="Rockwell" panose="02060603020205020403" pitchFamily="18" charset="0"/>
              </a:rPr>
              <a:t>Book-length recovery </a:t>
            </a:r>
            <a:r>
              <a:rPr lang="en-US" sz="3600" dirty="0" smtClean="0">
                <a:latin typeface="Rockwell" panose="02060603020205020403" pitchFamily="18" charset="0"/>
              </a:rPr>
              <a:t>literature</a:t>
            </a:r>
            <a:endParaRPr lang="en-US" sz="3600" dirty="0">
              <a:latin typeface="Rockwell" panose="02060603020205020403" pitchFamily="18" charset="0"/>
            </a:endParaRPr>
          </a:p>
          <a:p>
            <a:pPr marL="914400" lvl="1"/>
            <a:r>
              <a:rPr lang="en-US" sz="3600" dirty="0">
                <a:latin typeface="Rockwell" panose="02060603020205020403" pitchFamily="18" charset="0"/>
              </a:rPr>
              <a:t>Booklet- or pamphlet-length recovery </a:t>
            </a:r>
            <a:r>
              <a:rPr lang="en-US" sz="3600" dirty="0" smtClean="0">
                <a:latin typeface="Rockwell" panose="02060603020205020403" pitchFamily="18" charset="0"/>
              </a:rPr>
              <a:t>literature </a:t>
            </a:r>
            <a:endParaRPr lang="en-US" sz="3600" dirty="0">
              <a:latin typeface="Rockwell" panose="02060603020205020403" pitchFamily="18" charset="0"/>
            </a:endParaRPr>
          </a:p>
          <a:p>
            <a:pPr marL="914400" lvl="1"/>
            <a:r>
              <a:rPr lang="en-US" sz="3600" dirty="0">
                <a:latin typeface="Rockwell" panose="02060603020205020403" pitchFamily="18" charset="0"/>
              </a:rPr>
              <a:t>Service </a:t>
            </a:r>
            <a:r>
              <a:rPr lang="en-US" sz="3600" dirty="0" smtClean="0">
                <a:latin typeface="Rockwell" panose="02060603020205020403" pitchFamily="18" charset="0"/>
              </a:rPr>
              <a:t>tools</a:t>
            </a:r>
            <a:endParaRPr lang="en-US" sz="3600" dirty="0">
              <a:latin typeface="Rockwell" panose="02060603020205020403" pitchFamily="18" charset="0"/>
            </a:endParaRPr>
          </a:p>
          <a:p>
            <a:pPr marL="914400" lvl="1"/>
            <a:r>
              <a:rPr lang="en-US" sz="3600" dirty="0">
                <a:latin typeface="Rockwell" panose="02060603020205020403" pitchFamily="18" charset="0"/>
              </a:rPr>
              <a:t>Issue Discussion </a:t>
            </a:r>
            <a:r>
              <a:rPr lang="en-US" sz="3600" dirty="0" smtClean="0">
                <a:latin typeface="Rockwell" panose="02060603020205020403" pitchFamily="18" charset="0"/>
              </a:rPr>
              <a:t>Topics</a:t>
            </a:r>
            <a:endParaRPr lang="en-US" sz="3600" dirty="0">
              <a:latin typeface="Rockwell" panose="02060603020205020403" pitchFamily="18" charset="0"/>
            </a:endParaRPr>
          </a:p>
          <a:p>
            <a:pPr marL="914400" lvl="2" indent="0">
              <a:buNone/>
            </a:pPr>
            <a:endParaRPr lang="en-US" sz="3600" dirty="0" smtClean="0">
              <a:latin typeface="Rockwell" panose="02060603020205020403" pitchFamily="18" charset="0"/>
            </a:endParaRPr>
          </a:p>
          <a:p>
            <a:pPr lvl="1"/>
            <a:endParaRPr lang="en-US" sz="4000" dirty="0" smtClean="0">
              <a:latin typeface="Rockwell" panose="02060603020205020403" pitchFamily="18" charset="0"/>
            </a:endParaRPr>
          </a:p>
          <a:p>
            <a:pPr lvl="1"/>
            <a:endParaRPr lang="en-US" sz="4000" dirty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endParaRPr lang="en-US" sz="4000" dirty="0" smtClean="0">
              <a:latin typeface="Rockwell" panose="02060603020205020403" pitchFamily="18" charset="0"/>
            </a:endParaRPr>
          </a:p>
          <a:p>
            <a:pPr marL="457200" lvl="1" indent="0">
              <a:buNone/>
            </a:pPr>
            <a:endParaRPr lang="en-US" sz="4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V="1">
            <a:off x="166471" y="1115360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 flipV="1">
            <a:off x="166471" y="259998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/>
          <p:cNvGrpSpPr/>
          <p:nvPr/>
        </p:nvGrpSpPr>
        <p:grpSpPr>
          <a:xfrm rot="5400000">
            <a:off x="8685968" y="5091642"/>
            <a:ext cx="875540" cy="939530"/>
            <a:chOff x="10258320" y="3709861"/>
            <a:chExt cx="875540" cy="868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78048" y="3709861"/>
              <a:ext cx="434966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58320" y="4139835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68222" y="3709861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694948" y="4134602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 rot="5400000">
            <a:off x="8981558" y="4984477"/>
            <a:ext cx="852591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 rot="552034">
            <a:off x="8755174" y="2610224"/>
            <a:ext cx="864723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ubtitle 61"/>
          <p:cNvSpPr txBox="1">
            <a:spLocks/>
          </p:cNvSpPr>
          <p:nvPr/>
        </p:nvSpPr>
        <p:spPr>
          <a:xfrm>
            <a:off x="1133288" y="482190"/>
            <a:ext cx="3016683" cy="576340"/>
          </a:xfrm>
          <a:prstGeom prst="rect">
            <a:avLst/>
          </a:prstGeom>
          <a:noFill/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785"/>
            <a:ext cx="1245507" cy="12321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5400000">
            <a:off x="7214878" y="1909813"/>
            <a:ext cx="6858002" cy="3049947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66471" y="1492181"/>
            <a:ext cx="8459328" cy="543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Project plans: one two-year cycle</a:t>
            </a:r>
          </a:p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Create book-length piece: 2 to 3 more cycles</a:t>
            </a:r>
          </a:p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Smaller pieces: two-year cycle</a:t>
            </a:r>
          </a:p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Select the top two items you consider most important for the Fellowship in 4-10 years</a:t>
            </a:r>
          </a:p>
          <a:p>
            <a:endParaRPr lang="en-US" dirty="0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9501624" y="1914816"/>
            <a:ext cx="770338" cy="824783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9614060" y="2100657"/>
            <a:ext cx="2523943" cy="1157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ckwell Condensed" panose="02060603050405020104" pitchFamily="18" charset="0"/>
                <a:ea typeface="+mj-ea"/>
                <a:cs typeface="+mj-cs"/>
              </a:defRPr>
            </a:lvl1pPr>
          </a:lstStyle>
          <a:p>
            <a:pPr marL="0" lvl="1" algn="r" rtl="0">
              <a:spcBef>
                <a:spcPct val="0"/>
              </a:spcBef>
            </a:pPr>
            <a:r>
              <a:rPr lang="en-US" sz="3900" b="1" kern="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>Recovery Literature</a:t>
            </a:r>
            <a:endParaRPr lang="en-US" sz="39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562852" y="3106489"/>
            <a:ext cx="2390839" cy="34269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en-US" sz="2600" dirty="0" smtClean="0"/>
              <a:t>Book-length</a:t>
            </a:r>
          </a:p>
          <a:p>
            <a:pPr marL="0" lvl="1" indent="0" algn="r">
              <a:lnSpc>
                <a:spcPct val="100000"/>
              </a:lnSpc>
              <a:buNone/>
            </a:pPr>
            <a:r>
              <a:rPr lang="en-US" sz="2600" dirty="0" smtClean="0"/>
              <a:t>Booklets</a:t>
            </a:r>
          </a:p>
          <a:p>
            <a:pPr marL="0" lvl="1" indent="0" algn="r">
              <a:lnSpc>
                <a:spcPct val="100000"/>
              </a:lnSpc>
              <a:buNone/>
            </a:pPr>
            <a:r>
              <a:rPr lang="en-US" sz="2600" dirty="0" smtClean="0"/>
              <a:t>Pamphlets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539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0160" y="894027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247" y="299484"/>
            <a:ext cx="9339390" cy="949028"/>
          </a:xfrm>
        </p:spPr>
        <p:txBody>
          <a:bodyPr anchor="t" anchorCtr="0">
            <a:norm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Survey: Book-length Recovery Literature 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160" y="179514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451875" y="1183195"/>
            <a:ext cx="10823614" cy="5428620"/>
          </a:xfrm>
          <a:ln w="69850" cmpd="dbl">
            <a:noFill/>
          </a:ln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New book about sponsorship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New step-writing guide (not to replace but as a possible companion piece to the current Step Working Guides)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Daily meditation book featuring a spiritual principle a day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Daily meditation book based on Living Clean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Service and recovery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Revise current Step Working Guides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Revise current Sponsorship book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Collection of stories from early members in NA communities around the world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History of NA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Miracles continue to happen – pictures and stories about the growth of NA around the world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n-US" sz="2600" dirty="0">
                <a:latin typeface="Rockwell Condensed" panose="02060603050405020104" pitchFamily="18" charset="0"/>
              </a:rPr>
              <a:t>Other (please specify)</a:t>
            </a:r>
          </a:p>
          <a:p>
            <a:pPr algn="ctr">
              <a:spcAft>
                <a:spcPts val="1200"/>
              </a:spcAft>
            </a:pPr>
            <a:endParaRPr lang="en-US" sz="2400" dirty="0"/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51874" y="138192"/>
            <a:ext cx="883065" cy="914400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55" y="5502339"/>
            <a:ext cx="1331268" cy="12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5400000">
            <a:off x="8685968" y="5091642"/>
            <a:ext cx="875540" cy="939530"/>
            <a:chOff x="10258320" y="3709861"/>
            <a:chExt cx="875540" cy="868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78048" y="3709861"/>
              <a:ext cx="434966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58320" y="4139835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68222" y="3709861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694948" y="4134602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 rot="5400000">
            <a:off x="8981558" y="4984477"/>
            <a:ext cx="852591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 rot="552034">
            <a:off x="8755174" y="2610224"/>
            <a:ext cx="864723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ubtitle 61"/>
          <p:cNvSpPr txBox="1">
            <a:spLocks/>
          </p:cNvSpPr>
          <p:nvPr/>
        </p:nvSpPr>
        <p:spPr>
          <a:xfrm>
            <a:off x="1133288" y="482190"/>
            <a:ext cx="3016683" cy="576340"/>
          </a:xfrm>
          <a:prstGeom prst="rect">
            <a:avLst/>
          </a:prstGeom>
          <a:noFill/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 flipV="1">
            <a:off x="166471" y="1115360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 flipV="1">
            <a:off x="166471" y="259998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785"/>
            <a:ext cx="1245507" cy="12321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5400000">
            <a:off x="7223220" y="1909813"/>
            <a:ext cx="6858002" cy="3049947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9491576" y="1914816"/>
            <a:ext cx="770338" cy="824783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9614060" y="2100657"/>
            <a:ext cx="2523943" cy="1157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ckwell Condensed" panose="02060603050405020104" pitchFamily="18" charset="0"/>
                <a:ea typeface="+mj-ea"/>
                <a:cs typeface="+mj-cs"/>
              </a:defRPr>
            </a:lvl1pPr>
          </a:lstStyle>
          <a:p>
            <a:pPr marL="0" lvl="1" algn="r" rtl="0">
              <a:spcBef>
                <a:spcPct val="0"/>
              </a:spcBef>
            </a:pPr>
            <a:r>
              <a:rPr lang="en-US" sz="3900" b="1" kern="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>Recovery Literature</a:t>
            </a:r>
            <a:endParaRPr lang="en-US" sz="39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9562852" y="3106489"/>
            <a:ext cx="2390839" cy="34269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lnSpc>
                <a:spcPct val="100000"/>
              </a:lnSpc>
              <a:buNone/>
            </a:pPr>
            <a:r>
              <a:rPr lang="en-US" sz="2600" dirty="0" smtClean="0"/>
              <a:t>Booklets</a:t>
            </a:r>
          </a:p>
          <a:p>
            <a:pPr marL="0" lvl="1" indent="0" algn="r">
              <a:lnSpc>
                <a:spcPct val="100000"/>
              </a:lnSpc>
              <a:buNone/>
            </a:pPr>
            <a:r>
              <a:rPr lang="en-US" sz="2600" dirty="0" smtClean="0"/>
              <a:t>Pamphlets</a:t>
            </a:r>
            <a:endParaRPr lang="en-US" sz="26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49142" y="1493730"/>
            <a:ext cx="8543824" cy="4505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 smtClean="0"/>
              <a:t>Sometimes we have more to say than will fit in a pamphlet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 smtClean="0"/>
              <a:t>Many meetings don’t carry booklets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 smtClean="0"/>
              <a:t>People tend to prioritize personal interests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 smtClean="0"/>
              <a:t>Who’s missing – and who’s found us?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600" dirty="0"/>
              <a:t>Select the top two items you consider </a:t>
            </a:r>
            <a:r>
              <a:rPr lang="en-US" sz="3600"/>
              <a:t>most </a:t>
            </a:r>
            <a:r>
              <a:rPr lang="en-US" sz="3600" smtClean="0"/>
              <a:t>important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8"/>
          <p:cNvSpPr txBox="1">
            <a:spLocks/>
          </p:cNvSpPr>
          <p:nvPr/>
        </p:nvSpPr>
        <p:spPr>
          <a:xfrm>
            <a:off x="0" y="10158"/>
            <a:ext cx="12192000" cy="2883767"/>
          </a:xfrm>
          <a:prstGeom prst="rect">
            <a:avLst/>
          </a:prstGeom>
          <a:blipFill dpi="0" rotWithShape="1">
            <a:blip r:embed="rId3">
              <a:alphaModFix amt="52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1956" y="-9820"/>
            <a:ext cx="100020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atin typeface="Rockwell" panose="02060603020205020403" pitchFamily="18" charset="0"/>
              </a:rPr>
              <a:t>Honesty, trust, and </a:t>
            </a:r>
            <a:r>
              <a:rPr lang="en-US" sz="4800" b="1" i="1" dirty="0" smtClean="0">
                <a:latin typeface="Rockwell" panose="02060603020205020403" pitchFamily="18" charset="0"/>
              </a:rPr>
              <a:t>goodwill</a:t>
            </a:r>
            <a:r>
              <a:rPr lang="en-US" sz="3400" dirty="0" smtClean="0">
                <a:latin typeface="Rockwell" panose="02060603020205020403" pitchFamily="18" charset="0"/>
              </a:rPr>
              <a:t/>
            </a:r>
            <a:br>
              <a:rPr lang="en-US" sz="3400" dirty="0" smtClean="0">
                <a:latin typeface="Rockwell" panose="02060603020205020403" pitchFamily="18" charset="0"/>
              </a:rPr>
            </a:br>
            <a:r>
              <a:rPr lang="en-US" sz="3600" dirty="0" smtClean="0">
                <a:latin typeface="Rockwell" panose="02060603020205020403" pitchFamily="18" charset="0"/>
              </a:rPr>
              <a:t>are </a:t>
            </a:r>
            <a:r>
              <a:rPr lang="en-US" sz="3600" dirty="0">
                <a:latin typeface="Rockwell" panose="02060603020205020403" pitchFamily="18" charset="0"/>
              </a:rPr>
              <a:t>the foundation of our service </a:t>
            </a:r>
            <a:r>
              <a:rPr lang="en-US" sz="3600" dirty="0" smtClean="0">
                <a:latin typeface="Rockwell" panose="02060603020205020403" pitchFamily="18" charset="0"/>
              </a:rPr>
              <a:t>efforts,</a:t>
            </a:r>
            <a:br>
              <a:rPr lang="en-US" sz="3600" dirty="0" smtClean="0">
                <a:latin typeface="Rockwell" panose="02060603020205020403" pitchFamily="18" charset="0"/>
              </a:rPr>
            </a:br>
            <a:r>
              <a:rPr lang="en-US" sz="3600" dirty="0" smtClean="0">
                <a:latin typeface="Rockwell" panose="02060603020205020403" pitchFamily="18" charset="0"/>
              </a:rPr>
              <a:t>all </a:t>
            </a:r>
            <a:r>
              <a:rPr lang="en-US" sz="3600" dirty="0">
                <a:latin typeface="Rockwell" panose="02060603020205020403" pitchFamily="18" charset="0"/>
              </a:rPr>
              <a:t>of which rely upon the </a:t>
            </a:r>
            <a:r>
              <a:rPr lang="en-US" sz="3600" dirty="0" smtClean="0">
                <a:latin typeface="Rockwell" panose="02060603020205020403" pitchFamily="18" charset="0"/>
              </a:rPr>
              <a:t>guidance of</a:t>
            </a:r>
            <a:br>
              <a:rPr lang="en-US" sz="3600" dirty="0" smtClean="0">
                <a:latin typeface="Rockwell" panose="02060603020205020403" pitchFamily="18" charset="0"/>
              </a:rPr>
            </a:br>
            <a:r>
              <a:rPr lang="en-US" sz="3600" dirty="0" smtClean="0">
                <a:latin typeface="Rockwell" panose="02060603020205020403" pitchFamily="18" charset="0"/>
              </a:rPr>
              <a:t>a </a:t>
            </a:r>
            <a:r>
              <a:rPr lang="en-US" sz="3600" dirty="0">
                <a:latin typeface="Rockwell" panose="02060603020205020403" pitchFamily="18" charset="0"/>
              </a:rPr>
              <a:t>loving Higher Power.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96326" y="3098199"/>
            <a:ext cx="9927899" cy="359946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55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4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5"/>
              </a:buBlip>
            </a:pPr>
            <a:r>
              <a:rPr lang="en-US" sz="3600" dirty="0" smtClean="0"/>
              <a:t>World Board Motions 1 and 2</a:t>
            </a:r>
          </a:p>
          <a:p>
            <a:pPr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5"/>
              </a:buBlip>
            </a:pPr>
            <a:r>
              <a:rPr lang="en-US" sz="3600" dirty="0" smtClean="0"/>
              <a:t>Survey: Literature, Service Material, and IDTs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10000"/>
              <a:buBlip>
                <a:blip r:embed="rId5"/>
              </a:buBlip>
            </a:pPr>
            <a:r>
              <a:rPr lang="en-US" sz="3600" dirty="0" smtClean="0"/>
              <a:t>Summarized </a:t>
            </a:r>
            <a:r>
              <a:rPr lang="en-US" sz="3600" dirty="0"/>
              <a:t>main </a:t>
            </a:r>
            <a:r>
              <a:rPr lang="en-US" sz="3600" dirty="0" smtClean="0"/>
              <a:t>points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 smtClean="0"/>
              <a:t>CAR, videos, and other WSC materials at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www.na.org/conference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5834" y="2369346"/>
            <a:ext cx="29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Rockwell Condensed" panose="02060603050405020104" pitchFamily="18" charset="0"/>
              </a:rPr>
              <a:t>A Vision for NA Service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6" y="-19102"/>
            <a:ext cx="2500886" cy="238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0160" y="894027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009" y="296782"/>
            <a:ext cx="9754479" cy="524627"/>
          </a:xfrm>
        </p:spPr>
        <p:txBody>
          <a:bodyPr anchor="t" anchorCtr="0">
            <a:no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Survey: Booklets and Pamphlets 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74" y="1369130"/>
            <a:ext cx="5545701" cy="482053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Application of the Concepts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Service and recovery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Indigenous people in recovery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Older members in recovery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Revise the current Sponsorship IP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Create a new sponsorship booklet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Women in recovery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LGBT members in recovery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Rockwell Condensed" panose="02060603050405020104" pitchFamily="18" charset="0"/>
              </a:rPr>
              <a:t>What is Twelfth Step work? with how-to suggestions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369130"/>
            <a:ext cx="5183188" cy="4820533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Quick responses to ten frequent reasons people may resist NA (focused on new or potential members)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Our Eleventh Step in action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Practicing these principles in all our affairs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Carrying a clear NA message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Mental health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Revisions to The Loner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Revise PI and the NA Member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Revise H&amp;I and the NA Member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>
                <a:latin typeface="Rockwell Condensed" panose="02060603050405020104" pitchFamily="18" charset="0"/>
              </a:rPr>
              <a:t>Other (please specify)</a:t>
            </a:r>
          </a:p>
          <a:p>
            <a:endParaRPr lang="en-US" sz="2600" dirty="0"/>
          </a:p>
        </p:txBody>
      </p:sp>
      <p:sp>
        <p:nvSpPr>
          <p:cNvPr id="40" name="Rectangle 39"/>
          <p:cNvSpPr/>
          <p:nvPr/>
        </p:nvSpPr>
        <p:spPr>
          <a:xfrm>
            <a:off x="650160" y="179514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51874" y="138192"/>
            <a:ext cx="883065" cy="914400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55" y="5502339"/>
            <a:ext cx="1331268" cy="12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5400000">
            <a:off x="8685968" y="5091642"/>
            <a:ext cx="875540" cy="939530"/>
            <a:chOff x="10258320" y="3709861"/>
            <a:chExt cx="875540" cy="868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78048" y="3709861"/>
              <a:ext cx="434966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58320" y="4139835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68222" y="3709861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694948" y="4134602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 rot="5400000">
            <a:off x="8981558" y="4984477"/>
            <a:ext cx="852591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 rot="552034">
            <a:off x="8755174" y="2610224"/>
            <a:ext cx="864723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ubtitle 61"/>
          <p:cNvSpPr txBox="1">
            <a:spLocks/>
          </p:cNvSpPr>
          <p:nvPr/>
        </p:nvSpPr>
        <p:spPr>
          <a:xfrm>
            <a:off x="1133288" y="482190"/>
            <a:ext cx="3016683" cy="576340"/>
          </a:xfrm>
          <a:prstGeom prst="rect">
            <a:avLst/>
          </a:prstGeom>
          <a:noFill/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 flipV="1">
            <a:off x="166471" y="1115360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 flipV="1">
            <a:off x="166471" y="259998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785"/>
            <a:ext cx="1245507" cy="12321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5400000">
            <a:off x="7223220" y="1909813"/>
            <a:ext cx="6858002" cy="3049947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9592056" y="1975104"/>
            <a:ext cx="770338" cy="824783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9614060" y="2100657"/>
            <a:ext cx="2523943" cy="11573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ckwell Condensed" panose="02060603050405020104" pitchFamily="18" charset="0"/>
                <a:ea typeface="+mj-ea"/>
                <a:cs typeface="+mj-cs"/>
              </a:defRPr>
            </a:lvl1pPr>
          </a:lstStyle>
          <a:p>
            <a:pPr marL="0" lvl="1" algn="r" rtl="0">
              <a:spcBef>
                <a:spcPct val="0"/>
              </a:spcBef>
            </a:pPr>
            <a:r>
              <a:rPr lang="en-US" sz="3900" b="1" kern="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>Service Material</a:t>
            </a:r>
            <a:endParaRPr lang="en-US" sz="39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40677" y="1492181"/>
            <a:ext cx="8340860" cy="543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Can be developed more quickly</a:t>
            </a:r>
          </a:p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Possibly less time and expense</a:t>
            </a:r>
          </a:p>
          <a:p>
            <a:pPr marL="571500" indent="-571500" algn="l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 smtClean="0"/>
              <a:t>Select the top two items you consider most important for the Fellowship in 2-6 years.</a:t>
            </a:r>
          </a:p>
          <a:p>
            <a:pPr indent="-36576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0160" y="894027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009" y="296782"/>
            <a:ext cx="9754479" cy="524627"/>
          </a:xfrm>
        </p:spPr>
        <p:txBody>
          <a:bodyPr anchor="t" anchorCtr="0">
            <a:no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Survey: Service Material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74" y="1145339"/>
            <a:ext cx="5545701" cy="53157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Revise A Guide to Local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Revise H&amp;I Handbook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Sponsorship Behind the Walls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Events and conventions handbook (new – there is nothing in inventory)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Group service tools/toolbox (e.g., sample group formats, group support forum basics)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Local/Area service tools/toolbox (e.g., GSR orientation, planning assembly tools, trusted servant training tools, project forms</a:t>
            </a:r>
            <a:r>
              <a:rPr lang="en-US" sz="2500" dirty="0" smtClean="0">
                <a:latin typeface="Rockwell Condensed" panose="020606030504050201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Rockwell Condensed" panose="02060603050405020104" pitchFamily="18" charset="0"/>
              </a:rPr>
              <a:t>Regional service tools/toolbox (e.g., trusted servant training tools, regional assembly tools, project forms)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45339"/>
            <a:ext cx="5183188" cy="531575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500" dirty="0" smtClean="0">
                <a:latin typeface="Rockwell Condensed" panose="02060603050405020104" pitchFamily="18" charset="0"/>
              </a:rPr>
              <a:t>Role </a:t>
            </a:r>
            <a:r>
              <a:rPr lang="en-US" sz="2500" dirty="0">
                <a:latin typeface="Rockwell Condensed" panose="02060603050405020104" pitchFamily="18" charset="0"/>
              </a:rPr>
              <a:t>of regional delegates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A guide for interactions with drug courts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Information for creating legal entities and service offices and their relationships with the service body they serve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Treasurers Basics 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Facilitation Basics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CBDM Basics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Service and technology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Revise Planning Basics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FD/PR tools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500" dirty="0">
                <a:latin typeface="Rockwell Condensed" panose="02060603050405020104" pitchFamily="18" charset="0"/>
              </a:rPr>
              <a:t>Other (please specify)</a:t>
            </a:r>
          </a:p>
          <a:p>
            <a:endParaRPr lang="en-US" sz="2600" dirty="0"/>
          </a:p>
        </p:txBody>
      </p:sp>
      <p:sp>
        <p:nvSpPr>
          <p:cNvPr id="40" name="Rectangle 39"/>
          <p:cNvSpPr/>
          <p:nvPr/>
        </p:nvSpPr>
        <p:spPr>
          <a:xfrm>
            <a:off x="650160" y="179514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51874" y="138192"/>
            <a:ext cx="883065" cy="914400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55" y="5502339"/>
            <a:ext cx="1331268" cy="12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 rot="5400000">
            <a:off x="8685968" y="5091642"/>
            <a:ext cx="875540" cy="939530"/>
            <a:chOff x="10258320" y="3709861"/>
            <a:chExt cx="875540" cy="868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0678048" y="3709861"/>
              <a:ext cx="434966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0258320" y="4139835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268222" y="3709861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694948" y="4134602"/>
              <a:ext cx="438912" cy="438912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/>
          <p:cNvSpPr/>
          <p:nvPr/>
        </p:nvSpPr>
        <p:spPr>
          <a:xfrm rot="5400000">
            <a:off x="8981558" y="4984477"/>
            <a:ext cx="852591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 rot="552034">
            <a:off x="8755174" y="2610224"/>
            <a:ext cx="864723" cy="935027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Subtitle 61"/>
          <p:cNvSpPr txBox="1">
            <a:spLocks/>
          </p:cNvSpPr>
          <p:nvPr/>
        </p:nvSpPr>
        <p:spPr>
          <a:xfrm>
            <a:off x="1133288" y="482190"/>
            <a:ext cx="3016683" cy="576340"/>
          </a:xfrm>
          <a:prstGeom prst="rect">
            <a:avLst/>
          </a:prstGeom>
          <a:noFill/>
          <a:ln w="69850" cmpd="dbl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i="1" dirty="0" smtClean="0">
                <a:latin typeface="Rockwell Condensed" panose="02060603050405020104" pitchFamily="18" charset="0"/>
              </a:rPr>
              <a:t>CAR </a:t>
            </a:r>
            <a:r>
              <a:rPr lang="en-US" sz="5400" dirty="0" smtClean="0">
                <a:latin typeface="Rockwell Condensed" panose="02060603050405020104" pitchFamily="18" charset="0"/>
              </a:rPr>
              <a:t>Survey</a:t>
            </a:r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 flipV="1">
            <a:off x="166471" y="1115360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 flipV="1">
            <a:off x="166471" y="259998"/>
            <a:ext cx="905256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5785"/>
            <a:ext cx="1245507" cy="123218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5400000">
            <a:off x="7223220" y="1909813"/>
            <a:ext cx="6858002" cy="3049947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9592056" y="1975104"/>
            <a:ext cx="770338" cy="824783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itle 1"/>
          <p:cNvSpPr txBox="1">
            <a:spLocks/>
          </p:cNvSpPr>
          <p:nvPr/>
        </p:nvSpPr>
        <p:spPr>
          <a:xfrm>
            <a:off x="9614060" y="2100656"/>
            <a:ext cx="2523943" cy="1848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Rockwell Condensed" panose="02060603050405020104" pitchFamily="18" charset="0"/>
                <a:ea typeface="+mj-ea"/>
                <a:cs typeface="+mj-cs"/>
              </a:defRPr>
            </a:lvl1pPr>
          </a:lstStyle>
          <a:p>
            <a:pPr marL="0" lvl="1" algn="r" rtl="0">
              <a:spcBef>
                <a:spcPct val="0"/>
              </a:spcBef>
            </a:pPr>
            <a:r>
              <a:rPr lang="en-US" sz="3900" b="1" kern="0" dirty="0" smtClean="0">
                <a:solidFill>
                  <a:sysClr val="windowText" lastClr="000000"/>
                </a:solidFill>
                <a:latin typeface="Rockwell Condensed" panose="02060603050405020104" pitchFamily="18" charset="0"/>
              </a:rPr>
              <a:t>Issue Discussion Topics</a:t>
            </a:r>
            <a:endParaRPr lang="en-US" sz="39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34922" y="1492181"/>
            <a:ext cx="8540061" cy="5351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500" dirty="0" smtClean="0"/>
              <a:t>Fellowship-wide discussions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500" dirty="0" smtClean="0"/>
              <a:t>Issues identified at WSC and/or that arise during the cycle</a:t>
            </a: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500" dirty="0" smtClean="0"/>
              <a:t>Discussions can result in </a:t>
            </a:r>
          </a:p>
          <a:p>
            <a:pPr marL="1485900" lvl="2" indent="-5715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300" dirty="0" smtClean="0"/>
              <a:t>NA’s best practices</a:t>
            </a:r>
          </a:p>
          <a:p>
            <a:pPr marL="1485900" lvl="2" indent="-571500" algn="l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3300" dirty="0" smtClean="0"/>
              <a:t>Service pamphlets, tools, and literature</a:t>
            </a:r>
          </a:p>
          <a:p>
            <a:pPr marL="571500" lvl="2" indent="-57150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500" dirty="0"/>
              <a:t>Best with a mix of group- and service-focused topics</a:t>
            </a:r>
          </a:p>
          <a:p>
            <a:pPr algn="l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10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50160" y="894027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009" y="296782"/>
            <a:ext cx="9754479" cy="524627"/>
          </a:xfrm>
        </p:spPr>
        <p:txBody>
          <a:bodyPr anchor="t" anchorCtr="0">
            <a:noAutofit/>
          </a:bodyPr>
          <a:lstStyle/>
          <a:p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Survey: Issue </a:t>
            </a:r>
            <a:r>
              <a:rPr lang="en-US" sz="3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Discussion Topics</a:t>
            </a:r>
            <a:endParaRPr lang="en-US" sz="3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74" y="1145339"/>
            <a:ext cx="5545701" cy="531575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How to use </a:t>
            </a:r>
            <a:r>
              <a:rPr lang="en-US" sz="2400" dirty="0" smtClean="0">
                <a:latin typeface="Rockwell Condensed" panose="02060603050405020104" pitchFamily="18" charset="0"/>
              </a:rPr>
              <a:t>“Guiding </a:t>
            </a:r>
            <a:r>
              <a:rPr lang="en-US" sz="2400" dirty="0">
                <a:latin typeface="Rockwell Condensed" panose="02060603050405020104" pitchFamily="18" charset="0"/>
              </a:rPr>
              <a:t>Principles: The Spirit of our </a:t>
            </a:r>
            <a:r>
              <a:rPr lang="en-US" sz="2400" dirty="0" smtClean="0">
                <a:latin typeface="Rockwell Condensed" panose="02060603050405020104" pitchFamily="18" charset="0"/>
              </a:rPr>
              <a:t>Traditions,” </a:t>
            </a:r>
            <a:r>
              <a:rPr lang="en-US" sz="2400" dirty="0">
                <a:latin typeface="Rockwell Condensed" panose="02060603050405020104" pitchFamily="18" charset="0"/>
              </a:rPr>
              <a:t>with a session for each tradition and the ability to choose which to discuss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The First Tradition and NA Unity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How can we continue to provide services to our fellowship and at the same time decrease our reliance on funds from literature, events, and conventions?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Fellowship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NA unity, the FIPT, and reprinting NA literature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Service in 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Rockwell Condensed" panose="02060603050405020104" pitchFamily="18" charset="0"/>
              </a:rPr>
              <a:t>Atmosphere of recovery in service and how we treat each other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145339"/>
            <a:ext cx="5183188" cy="531575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 smtClean="0">
                <a:latin typeface="Rockwell Condensed" panose="02060603050405020104" pitchFamily="18" charset="0"/>
              </a:rPr>
              <a:t>Retaining </a:t>
            </a:r>
            <a:r>
              <a:rPr lang="en-US" sz="2400" dirty="0">
                <a:latin typeface="Rockwell Condensed" panose="02060603050405020104" pitchFamily="18" charset="0"/>
              </a:rPr>
              <a:t>members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Rockwell Condensed" panose="02060603050405020104" pitchFamily="18" charset="0"/>
              </a:rPr>
              <a:t>Who is missing from inner city/urban meetings?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Rockwell Condensed" panose="02060603050405020104" pitchFamily="18" charset="0"/>
              </a:rPr>
              <a:t>Outreach/Rural recovery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Rockwell Condensed" panose="02060603050405020104" pitchFamily="18" charset="0"/>
              </a:rPr>
              <a:t>The conference cycle and staying engaged and involved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Rockwell Condensed" panose="02060603050405020104" pitchFamily="18" charset="0"/>
              </a:rPr>
              <a:t>Disruptive and Violent Behavior (putting the service pamphlet through the recovery IP process)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Rockwell Condensed" panose="02060603050405020104" pitchFamily="18" charset="0"/>
              </a:rPr>
              <a:t>Applying our principles to technology and social media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>
                <a:latin typeface="Rockwell Condensed" panose="02060603050405020104" pitchFamily="18" charset="0"/>
              </a:rPr>
              <a:t>Other (please specify)</a:t>
            </a:r>
          </a:p>
          <a:p>
            <a:endParaRPr lang="en-US" sz="2600" dirty="0"/>
          </a:p>
        </p:txBody>
      </p:sp>
      <p:sp>
        <p:nvSpPr>
          <p:cNvPr id="40" name="Rectangle 39"/>
          <p:cNvSpPr/>
          <p:nvPr/>
        </p:nvSpPr>
        <p:spPr>
          <a:xfrm>
            <a:off x="650160" y="179514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451874" y="138192"/>
            <a:ext cx="883065" cy="914400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155" y="5502339"/>
            <a:ext cx="1331268" cy="127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3"/>
          <a:stretch/>
        </p:blipFill>
        <p:spPr>
          <a:xfrm rot="21128943">
            <a:off x="698504" y="294021"/>
            <a:ext cx="4726441" cy="614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5078598" y="1913784"/>
            <a:ext cx="6693382" cy="4293483"/>
            <a:chOff x="5259468" y="1197029"/>
            <a:chExt cx="6693382" cy="4293483"/>
          </a:xfrm>
        </p:grpSpPr>
        <p:sp>
          <p:nvSpPr>
            <p:cNvPr id="6" name="TextBox 5"/>
            <p:cNvSpPr txBox="1"/>
            <p:nvPr/>
          </p:nvSpPr>
          <p:spPr>
            <a:xfrm>
              <a:off x="5259468" y="1197029"/>
              <a:ext cx="6693382" cy="42934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>
              <a:softEdge rad="63500"/>
            </a:effectLst>
          </p:spPr>
          <p:txBody>
            <a:bodyPr wrap="square" lIns="274320" tIns="274320" rIns="274320" bIns="274320">
              <a:spAutoFit/>
            </a:bodyPr>
            <a:lstStyle>
              <a:defPPr>
                <a:defRPr lang="en-US"/>
              </a:defPPr>
              <a:lvl1pPr>
                <a:defRPr sz="4400">
                  <a:latin typeface="Rockwell Condensed" panose="02060603050405020104" pitchFamily="18" charset="0"/>
                </a:defRPr>
              </a:lvl1pPr>
            </a:lstStyle>
            <a:p>
              <a:pPr algn="ctr"/>
              <a:r>
                <a:rPr lang="en-US" sz="3800" dirty="0" smtClean="0">
                  <a:latin typeface="Rockwell" panose="02060603020205020403" pitchFamily="18" charset="0"/>
                  <a:hlinkClick r:id="rId3"/>
                </a:rPr>
                <a:t>www.na.org/conference</a:t>
              </a:r>
              <a:r>
                <a:rPr lang="en-US" sz="3800" dirty="0" smtClean="0">
                  <a:latin typeface="Rockwell" panose="02060603020205020403" pitchFamily="18" charset="0"/>
                </a:rPr>
                <a:t>  </a:t>
              </a:r>
              <a:endParaRPr lang="en-US" sz="3800" dirty="0">
                <a:latin typeface="Rockwell" panose="02060603020205020403" pitchFamily="18" charset="0"/>
              </a:endParaRPr>
            </a:p>
            <a:p>
              <a:pPr algn="ctr">
                <a:spcAft>
                  <a:spcPts val="1800"/>
                </a:spcAft>
              </a:pPr>
              <a:r>
                <a:rPr lang="en-US" sz="3800" dirty="0">
                  <a:latin typeface="Rockwell" panose="02060603020205020403" pitchFamily="18" charset="0"/>
                </a:rPr>
                <a:t>for more, including</a:t>
              </a:r>
              <a:r>
                <a:rPr lang="en-US" sz="3800" dirty="0" smtClean="0">
                  <a:latin typeface="Rockwell" panose="02060603020205020403" pitchFamily="18" charset="0"/>
                </a:rPr>
                <a:t>:</a:t>
              </a:r>
              <a:endParaRPr lang="en-US" sz="3800" dirty="0">
                <a:latin typeface="Rockwell" panose="02060603020205020403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2800" dirty="0" smtClean="0">
                  <a:latin typeface="Rockwell Condensed" panose="02060603050405020104" pitchFamily="18" charset="0"/>
                </a:rPr>
                <a:t>Three </a:t>
              </a:r>
              <a:r>
                <a:rPr lang="en-US" sz="2800" dirty="0">
                  <a:latin typeface="Rockwell Condensed" panose="02060603050405020104" pitchFamily="18" charset="0"/>
                </a:rPr>
                <a:t>more </a:t>
              </a:r>
              <a:r>
                <a:rPr lang="en-US" sz="2800" dirty="0" smtClean="0">
                  <a:latin typeface="Rockwell Condensed" panose="02060603050405020104" pitchFamily="18" charset="0"/>
                </a:rPr>
                <a:t>videos</a:t>
              </a:r>
              <a:endParaRPr lang="en-US" sz="2800" dirty="0">
                <a:latin typeface="Rockwell Condensed" panose="02060603050405020104" pitchFamily="18" charset="0"/>
              </a:endParaRPr>
            </a:p>
            <a:p>
              <a:pPr lvl="1">
                <a:spcAft>
                  <a:spcPts val="1200"/>
                </a:spcAft>
              </a:pPr>
              <a:r>
                <a:rPr lang="en-US" sz="2800" dirty="0">
                  <a:latin typeface="Rockwell Condensed" panose="02060603050405020104" pitchFamily="18" charset="0"/>
                </a:rPr>
                <a:t>The complete </a:t>
              </a:r>
              <a:r>
                <a:rPr lang="en-US" sz="2800" i="1" dirty="0">
                  <a:latin typeface="Rockwell Condensed" panose="02060603050405020104" pitchFamily="18" charset="0"/>
                </a:rPr>
                <a:t>Conference Agenda Report </a:t>
              </a:r>
              <a:r>
                <a:rPr lang="en-US" sz="2800" dirty="0">
                  <a:latin typeface="Rockwell Condensed" panose="02060603050405020104" pitchFamily="18" charset="0"/>
                </a:rPr>
                <a:t>in </a:t>
              </a:r>
              <a:r>
                <a:rPr lang="en-US" sz="2800" dirty="0" smtClean="0">
                  <a:latin typeface="Rockwell Condensed" panose="02060603050405020104" pitchFamily="18" charset="0"/>
                </a:rPr>
                <a:t>PDF</a:t>
              </a:r>
              <a:endParaRPr lang="en-US" sz="2800" dirty="0">
                <a:latin typeface="Rockwell Condensed" panose="02060603050405020104" pitchFamily="18" charset="0"/>
              </a:endParaRPr>
            </a:p>
            <a:p>
              <a:pPr algn="ctr"/>
              <a:r>
                <a:rPr lang="en-US" sz="3800" dirty="0" smtClean="0">
                  <a:latin typeface="Rockwell" panose="02060603020205020403" pitchFamily="18" charset="0"/>
                </a:rPr>
                <a:t>Questions</a:t>
              </a:r>
              <a:r>
                <a:rPr lang="en-US" sz="3800" dirty="0">
                  <a:latin typeface="Rockwell" panose="02060603020205020403" pitchFamily="18" charset="0"/>
                </a:rPr>
                <a:t>? </a:t>
              </a:r>
              <a:r>
                <a:rPr lang="en-US" sz="3800" dirty="0" smtClean="0">
                  <a:latin typeface="Rockwell" panose="02060603020205020403" pitchFamily="18" charset="0"/>
                </a:rPr>
                <a:t>Contact </a:t>
              </a:r>
              <a:r>
                <a:rPr lang="en-US" sz="3800" dirty="0">
                  <a:latin typeface="Rockwell" panose="02060603020205020403" pitchFamily="18" charset="0"/>
                </a:rPr>
                <a:t>us at </a:t>
              </a:r>
              <a:r>
                <a:rPr lang="en-US" sz="3800" dirty="0" smtClean="0">
                  <a:hlinkClick r:id="rId4"/>
                </a:rPr>
                <a:t>worldboard@na.org</a:t>
              </a:r>
              <a:endParaRPr lang="en-US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5546554" y="2893924"/>
              <a:ext cx="399930" cy="359271"/>
              <a:chOff x="10166682" y="4573514"/>
              <a:chExt cx="1080904" cy="111925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0166682" y="4573514"/>
                <a:ext cx="1080904" cy="1119258"/>
                <a:chOff x="10153426" y="3608259"/>
                <a:chExt cx="1080904" cy="1119258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10153426" y="3608259"/>
                  <a:ext cx="1080904" cy="1080902"/>
                </a:xfrm>
                <a:prstGeom prst="ellipse">
                  <a:avLst/>
                </a:prstGeom>
                <a:blipFill dpi="0" rotWithShape="1">
                  <a:blip r:embed="rId5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aturation sat="95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85000" sy="85000" flip="none" algn="tl"/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10261517" y="3716349"/>
                  <a:ext cx="864723" cy="86472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7"/>
                <p:cNvSpPr txBox="1"/>
                <p:nvPr/>
              </p:nvSpPr>
              <p:spPr>
                <a:xfrm>
                  <a:off x="11023217" y="4542851"/>
                  <a:ext cx="19386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 smtClean="0">
                      <a:solidFill>
                        <a:srgbClr val="0083B9"/>
                      </a:solidFill>
                    </a:rPr>
                    <a:t>®</a:t>
                  </a:r>
                  <a:endParaRPr lang="en-US" sz="1200" b="1" dirty="0">
                    <a:solidFill>
                      <a:srgbClr val="0083B9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10274773" y="4677440"/>
                <a:ext cx="875540" cy="868886"/>
                <a:chOff x="10258320" y="3709861"/>
                <a:chExt cx="875540" cy="868886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10678048" y="3709861"/>
                  <a:ext cx="434966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0258320" y="4139835"/>
                  <a:ext cx="438912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flipV="1">
                  <a:off x="10268222" y="3709861"/>
                  <a:ext cx="438912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0694948" y="4134602"/>
                  <a:ext cx="438912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>
              <a:grpSpLocks noChangeAspect="1"/>
            </p:cNvGrpSpPr>
            <p:nvPr/>
          </p:nvGrpSpPr>
          <p:grpSpPr>
            <a:xfrm>
              <a:off x="5561095" y="3495543"/>
              <a:ext cx="399930" cy="359271"/>
              <a:chOff x="10166682" y="4573514"/>
              <a:chExt cx="1080904" cy="111925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0166682" y="4573514"/>
                <a:ext cx="1080904" cy="1119258"/>
                <a:chOff x="10153426" y="3608259"/>
                <a:chExt cx="1080904" cy="1119258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0153426" y="3608259"/>
                  <a:ext cx="1080904" cy="1080902"/>
                </a:xfrm>
                <a:prstGeom prst="ellipse">
                  <a:avLst/>
                </a:prstGeom>
                <a:blipFill dpi="0" rotWithShape="1">
                  <a:blip r:embed="rId5">
                    <a:duotone>
                      <a:schemeClr val="accent1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saturation sat="95000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0" ty="0" sx="85000" sy="85000" flip="none" algn="tl"/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0261517" y="3716349"/>
                  <a:ext cx="864723" cy="864722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TextBox 7"/>
                <p:cNvSpPr txBox="1"/>
                <p:nvPr/>
              </p:nvSpPr>
              <p:spPr>
                <a:xfrm>
                  <a:off x="11023217" y="4542851"/>
                  <a:ext cx="19386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200" b="1" dirty="0" smtClean="0">
                      <a:solidFill>
                        <a:srgbClr val="0083B9"/>
                      </a:solidFill>
                    </a:rPr>
                    <a:t>®</a:t>
                  </a:r>
                  <a:endParaRPr lang="en-US" sz="1200" b="1" dirty="0">
                    <a:solidFill>
                      <a:srgbClr val="0083B9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0274773" y="4677440"/>
                <a:ext cx="875540" cy="868886"/>
                <a:chOff x="10258320" y="3709861"/>
                <a:chExt cx="875540" cy="868886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0678048" y="3709861"/>
                  <a:ext cx="434966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0258320" y="4139835"/>
                  <a:ext cx="438912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10268222" y="3709861"/>
                  <a:ext cx="438912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10694948" y="4134602"/>
                  <a:ext cx="438912" cy="438912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267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8"/>
          <p:cNvSpPr txBox="1">
            <a:spLocks/>
          </p:cNvSpPr>
          <p:nvPr/>
        </p:nvSpPr>
        <p:spPr>
          <a:xfrm>
            <a:off x="0" y="10158"/>
            <a:ext cx="12192000" cy="3021278"/>
          </a:xfrm>
          <a:prstGeom prst="rect">
            <a:avLst/>
          </a:prstGeom>
          <a:blipFill dpi="0" rotWithShape="1">
            <a:blip r:embed="rId3">
              <a:alphaModFix amt="52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08" y="5049737"/>
            <a:ext cx="1748413" cy="166980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06717" y="809573"/>
            <a:ext cx="3380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Motion </a:t>
            </a: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1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786522" y="795409"/>
            <a:ext cx="1008214" cy="1043989"/>
            <a:chOff x="10166682" y="4573514"/>
            <a:chExt cx="1080904" cy="1119258"/>
          </a:xfrm>
        </p:grpSpPr>
        <p:grpSp>
          <p:nvGrpSpPr>
            <p:cNvPr id="45" name="Group 4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211015" y="3293737"/>
            <a:ext cx="11847007" cy="24709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Rockwell" panose="02060603020205020403" pitchFamily="18" charset="0"/>
              </a:rPr>
              <a:t>To approve the book contained in Addendum A, “Guiding Principles: The Spirit of Our Traditions,” as Fellowship-approved recovery literature. </a:t>
            </a:r>
            <a:r>
              <a:rPr lang="en-US" sz="3200" dirty="0" smtClean="0">
                <a:latin typeface="Rockwell" panose="02060603020205020403" pitchFamily="18" charset="0"/>
              </a:rPr>
              <a:t/>
            </a:r>
            <a:br>
              <a:rPr lang="en-US" sz="3200" dirty="0" smtClean="0">
                <a:latin typeface="Rockwell" panose="02060603020205020403" pitchFamily="18" charset="0"/>
              </a:rPr>
            </a:br>
            <a:r>
              <a:rPr lang="en-US" sz="3200" b="1" dirty="0" smtClean="0">
                <a:latin typeface="Rockwell" panose="02060603020205020403" pitchFamily="18" charset="0"/>
              </a:rPr>
              <a:t/>
            </a:r>
            <a:br>
              <a:rPr lang="en-US" sz="3200" b="1" dirty="0" smtClean="0">
                <a:latin typeface="Rockwell" panose="02060603020205020403" pitchFamily="18" charset="0"/>
              </a:rPr>
            </a:b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92" y="1154573"/>
            <a:ext cx="11055927" cy="5439156"/>
          </a:xfrm>
        </p:spPr>
        <p:txBody>
          <a:bodyPr>
            <a:noAutofit/>
          </a:bodyPr>
          <a:lstStyle/>
          <a:p>
            <a:pPr indent="-365760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4100" dirty="0" smtClean="0"/>
              <a:t>2010: Regional motion directing WB to  develop project plan</a:t>
            </a:r>
          </a:p>
          <a:p>
            <a:pPr indent="-365760">
              <a:buFont typeface="Wingdings" panose="05000000000000000000" pitchFamily="2" charset="2"/>
              <a:buChar char="§"/>
            </a:pPr>
            <a:r>
              <a:rPr lang="en-US" sz="4100" dirty="0" smtClean="0"/>
              <a:t>2012-2014: Gathered Fellowship input on  </a:t>
            </a:r>
          </a:p>
          <a:p>
            <a:pPr lvl="1"/>
            <a:r>
              <a:rPr lang="en-US" sz="3600" dirty="0" smtClean="0"/>
              <a:t>What book could/should be </a:t>
            </a:r>
          </a:p>
          <a:p>
            <a:pPr lvl="1"/>
            <a:r>
              <a:rPr lang="en-US" sz="3600" dirty="0" smtClean="0"/>
              <a:t>Members’ Traditions experience</a:t>
            </a:r>
          </a:p>
          <a:p>
            <a:pPr lvl="1"/>
            <a:r>
              <a:rPr lang="en-US" sz="3600" dirty="0" smtClean="0"/>
              <a:t>Worldwide input: members, groups, workshops</a:t>
            </a:r>
          </a:p>
          <a:p>
            <a:pPr lvl="1"/>
            <a:r>
              <a:rPr lang="en-US" sz="3600" dirty="0" smtClean="0"/>
              <a:t>2,500+ pages of members’ experience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1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20" name="Group 19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655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4" y="1219890"/>
            <a:ext cx="10869284" cy="5439156"/>
          </a:xfrm>
        </p:spPr>
        <p:txBody>
          <a:bodyPr>
            <a:noAutofit/>
          </a:bodyPr>
          <a:lstStyle/>
          <a:p>
            <a:pPr marL="228600" lvl="1" indent="-365760">
              <a:spcBef>
                <a:spcPts val="1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4000" dirty="0" smtClean="0"/>
              <a:t>2014-2016 project plan included an outline</a:t>
            </a:r>
          </a:p>
          <a:p>
            <a:pPr marL="228600" lvl="1" indent="-365760">
              <a:spcBef>
                <a:spcPts val="10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4000" dirty="0" smtClean="0"/>
              <a:t>2014-2016: </a:t>
            </a:r>
            <a:r>
              <a:rPr lang="en-US" sz="4000" dirty="0"/>
              <a:t>90-day review and </a:t>
            </a:r>
            <a:r>
              <a:rPr lang="en-US" sz="4000" dirty="0" smtClean="0"/>
              <a:t>input periods</a:t>
            </a:r>
            <a:endParaRPr lang="en-US" sz="4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dirty="0" smtClean="0"/>
              <a:t>Intro </a:t>
            </a:r>
            <a:r>
              <a:rPr lang="en-US" sz="3500" dirty="0"/>
              <a:t>and Tradition One </a:t>
            </a:r>
            <a:r>
              <a:rPr lang="en-US" sz="3500" dirty="0" smtClean="0"/>
              <a:t>November 2014: Fellowship </a:t>
            </a:r>
            <a:r>
              <a:rPr lang="en-US" sz="3500" dirty="0"/>
              <a:t>input helped improve the structure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500" dirty="0"/>
              <a:t>Traditions Two-Six released March 2015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500" dirty="0"/>
              <a:t>Traditions Seven-Ten </a:t>
            </a:r>
            <a:r>
              <a:rPr lang="en-US" sz="3500" dirty="0" smtClean="0"/>
              <a:t>released June </a:t>
            </a:r>
            <a:r>
              <a:rPr lang="en-US" sz="3500" dirty="0"/>
              <a:t>2015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500" dirty="0"/>
              <a:t>Traditions Eleven, Twelve, </a:t>
            </a:r>
            <a:r>
              <a:rPr lang="en-US" sz="3500" dirty="0" smtClean="0"/>
              <a:t>conclusion </a:t>
            </a:r>
            <a:r>
              <a:rPr lang="en-US" sz="3500" dirty="0"/>
              <a:t>July 2015</a:t>
            </a:r>
          </a:p>
          <a:p>
            <a:pPr marL="0" indent="0">
              <a:buNone/>
            </a:pPr>
            <a:r>
              <a:rPr lang="en-US" sz="4100" b="1" dirty="0" smtClean="0"/>
              <a:t/>
            </a:r>
            <a:br>
              <a:rPr lang="en-US" sz="41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endParaRPr lang="en-US" sz="2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1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22" name="Group 21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893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4" y="1154573"/>
            <a:ext cx="11149964" cy="5439156"/>
          </a:xfrm>
        </p:spPr>
        <p:txBody>
          <a:bodyPr>
            <a:noAutofit/>
          </a:bodyPr>
          <a:lstStyle/>
          <a:p>
            <a:pPr indent="-36576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4100" dirty="0" smtClean="0"/>
              <a:t>2014-2016</a:t>
            </a:r>
            <a:r>
              <a:rPr lang="en-US" sz="4100" dirty="0"/>
              <a:t>: </a:t>
            </a:r>
            <a:r>
              <a:rPr lang="en-US" sz="4100" dirty="0" smtClean="0"/>
              <a:t>Review and input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700" dirty="0"/>
              <a:t>Received 60-100 pages of input per chapter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700" dirty="0"/>
              <a:t>From members, groups, committees in regions around the world – at least 15 US states &amp; 12 other countries</a:t>
            </a:r>
          </a:p>
          <a:p>
            <a:pPr marL="0" indent="0">
              <a:buNone/>
            </a:pPr>
            <a:r>
              <a:rPr lang="en-US" sz="4400" b="1" i="1" dirty="0" smtClean="0">
                <a:latin typeface="Rockwell Condensed" panose="02060603050405020104" pitchFamily="18" charset="0"/>
              </a:rPr>
              <a:t> </a:t>
            </a:r>
            <a:r>
              <a:rPr lang="en-US" sz="4400" b="1" i="1" dirty="0" smtClean="0">
                <a:latin typeface="+mn-lt"/>
              </a:rPr>
              <a:t>We are deeply grateful for so many members’</a:t>
            </a:r>
            <a:br>
              <a:rPr lang="en-US" sz="4400" b="1" i="1" dirty="0" smtClean="0">
                <a:latin typeface="+mn-lt"/>
              </a:rPr>
            </a:br>
            <a:r>
              <a:rPr lang="en-US" sz="4400" b="1" i="1" dirty="0" smtClean="0">
                <a:latin typeface="+mn-lt"/>
              </a:rPr>
              <a:t>dedication and thoughtful participation!</a:t>
            </a:r>
            <a:br>
              <a:rPr lang="en-US" sz="4400" b="1" i="1" dirty="0" smtClean="0">
                <a:latin typeface="+mn-lt"/>
              </a:rPr>
            </a:br>
            <a:r>
              <a:rPr lang="en-US" sz="4400" b="1" i="1" dirty="0" smtClean="0">
                <a:latin typeface="Rockwell Condensed" panose="02060603050405020104" pitchFamily="18" charset="0"/>
              </a:rPr>
              <a:t/>
            </a:r>
            <a:br>
              <a:rPr lang="en-US" sz="4400" b="1" i="1" dirty="0" smtClean="0">
                <a:latin typeface="Rockwell Condensed" panose="02060603050405020104" pitchFamily="18" charset="0"/>
              </a:rPr>
            </a:br>
            <a:endParaRPr lang="en-US" sz="4400" b="1" i="1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1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37" name="Group 36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717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224" y="1154573"/>
            <a:ext cx="10390839" cy="5439156"/>
          </a:xfrm>
        </p:spPr>
        <p:txBody>
          <a:bodyPr>
            <a:noAutofit/>
          </a:bodyPr>
          <a:lstStyle/>
          <a:p>
            <a:pPr indent="-365760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4100" dirty="0" smtClean="0"/>
              <a:t>Approval Draft in </a:t>
            </a:r>
            <a:r>
              <a:rPr lang="en-US" sz="4100" i="1" dirty="0" smtClean="0"/>
              <a:t>CAR</a:t>
            </a:r>
            <a:r>
              <a:rPr lang="en-US" sz="4100" dirty="0" smtClean="0"/>
              <a:t> Addendum A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700" dirty="0" smtClean="0"/>
              <a:t>Introduction</a:t>
            </a:r>
            <a:endParaRPr lang="en-US" sz="3700" dirty="0"/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3700" dirty="0" smtClean="0"/>
              <a:t>Chapters include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3300" dirty="0" smtClean="0"/>
              <a:t>Introductory material</a:t>
            </a:r>
          </a:p>
          <a:p>
            <a:pPr lvl="2">
              <a:lnSpc>
                <a:spcPct val="100000"/>
              </a:lnSpc>
              <a:spcAft>
                <a:spcPts val="1200"/>
              </a:spcAft>
            </a:pPr>
            <a:r>
              <a:rPr lang="en-US" sz="3300" dirty="0" smtClean="0"/>
              <a:t>Sections for members, groups, service bodies with questions for each</a:t>
            </a:r>
          </a:p>
          <a:p>
            <a:pPr marL="914400" lvl="2" indent="0">
              <a:lnSpc>
                <a:spcPct val="100000"/>
              </a:lnSpc>
              <a:spcAft>
                <a:spcPts val="1200"/>
              </a:spcAft>
              <a:buNone/>
            </a:pPr>
            <a:endParaRPr lang="en-US" sz="3300" dirty="0" smtClean="0"/>
          </a:p>
          <a:p>
            <a:pPr lvl="2">
              <a:lnSpc>
                <a:spcPct val="100000"/>
              </a:lnSpc>
              <a:spcAft>
                <a:spcPts val="1200"/>
              </a:spcAft>
            </a:pPr>
            <a:endParaRPr lang="en-US" sz="3300" dirty="0"/>
          </a:p>
          <a:p>
            <a:pPr marL="0" indent="0" algn="ctr">
              <a:buNone/>
            </a:pPr>
            <a:r>
              <a:rPr lang="en-US" sz="4400" b="1" i="1" dirty="0" smtClean="0">
                <a:latin typeface="Rockwell Condensed" panose="02060603050405020104" pitchFamily="18" charset="0"/>
              </a:rPr>
              <a:t> </a:t>
            </a:r>
            <a:br>
              <a:rPr lang="en-US" sz="4400" b="1" i="1" dirty="0" smtClean="0">
                <a:latin typeface="Rockwell Condensed" panose="02060603050405020104" pitchFamily="18" charset="0"/>
              </a:rPr>
            </a:br>
            <a:endParaRPr lang="en-US" sz="4400" b="1" i="1" dirty="0">
              <a:latin typeface="Rockwell Condensed" panose="020606030504050201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 rot="10800000">
            <a:off x="-1" y="0"/>
            <a:ext cx="12191999" cy="1314476"/>
            <a:chOff x="0" y="5417613"/>
            <a:chExt cx="12191999" cy="1440386"/>
          </a:xfrm>
        </p:grpSpPr>
        <p:sp>
          <p:nvSpPr>
            <p:cNvPr id="5" name="Rectangle 4"/>
            <p:cNvSpPr/>
            <p:nvPr/>
          </p:nvSpPr>
          <p:spPr>
            <a:xfrm>
              <a:off x="0" y="5842354"/>
              <a:ext cx="12191999" cy="1015645"/>
            </a:xfrm>
            <a:prstGeom prst="rect">
              <a:avLst/>
            </a:prstGeom>
            <a:blipFill dpi="0" rotWithShape="1">
              <a:blip r:embed="rId3">
                <a:alphaModFix amt="60000"/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0485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7" name="Group 6"/>
            <p:cNvGrpSpPr/>
            <p:nvPr/>
          </p:nvGrpSpPr>
          <p:grpSpPr>
            <a:xfrm>
              <a:off x="8770379" y="5417613"/>
              <a:ext cx="875540" cy="868886"/>
              <a:chOff x="10258320" y="3709861"/>
              <a:chExt cx="875540" cy="868886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/>
            <p:cNvSpPr/>
            <p:nvPr/>
          </p:nvSpPr>
          <p:spPr>
            <a:xfrm>
              <a:off x="9285172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6895" y="579305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974429" y="5637069"/>
              <a:ext cx="875540" cy="868886"/>
              <a:chOff x="10258320" y="3709861"/>
              <a:chExt cx="875540" cy="868886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120930" y="109754"/>
            <a:ext cx="3200400" cy="708639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 1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240935" y="17923"/>
            <a:ext cx="812694" cy="841531"/>
            <a:chOff x="10166682" y="4573514"/>
            <a:chExt cx="1080904" cy="1119258"/>
          </a:xfrm>
        </p:grpSpPr>
        <p:grpSp>
          <p:nvGrpSpPr>
            <p:cNvPr id="22" name="Group 21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569" y="4628308"/>
            <a:ext cx="1883996" cy="1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8452" y="6325209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/>
          <p:cNvSpPr/>
          <p:nvPr/>
        </p:nvSpPr>
        <p:spPr>
          <a:xfrm>
            <a:off x="578452" y="5371772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970341" y="5454068"/>
            <a:ext cx="9747978" cy="980658"/>
          </a:xfrm>
          <a:ln w="69850" cmpd="dbl">
            <a:noFill/>
          </a:ln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PAUSE FOR DISCUSSION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89" y="5019703"/>
            <a:ext cx="1474176" cy="1407898"/>
          </a:xfrm>
          <a:prstGeom prst="rect">
            <a:avLst/>
          </a:prstGeom>
        </p:spPr>
      </p:pic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249432" y="149903"/>
            <a:ext cx="1042383" cy="1079371"/>
            <a:chOff x="10166682" y="4573514"/>
            <a:chExt cx="1080904" cy="1119258"/>
          </a:xfrm>
        </p:grpSpPr>
        <p:grpSp>
          <p:nvGrpSpPr>
            <p:cNvPr id="65" name="Group 6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 Placeholder 3"/>
          <p:cNvSpPr txBox="1">
            <a:spLocks/>
          </p:cNvSpPr>
          <p:nvPr/>
        </p:nvSpPr>
        <p:spPr>
          <a:xfrm>
            <a:off x="485774" y="2350818"/>
            <a:ext cx="11692741" cy="14598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Intent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  <a:r>
              <a:rPr lang="pt-BR" sz="3200" dirty="0" smtClean="0">
                <a:latin typeface="Rockwell" panose="02060603020205020403" pitchFamily="18" charset="0"/>
              </a:rPr>
              <a:t>To </a:t>
            </a:r>
            <a:r>
              <a:rPr lang="pt-BR" sz="3200" dirty="0">
                <a:latin typeface="Rockwell" panose="02060603020205020403" pitchFamily="18" charset="0"/>
              </a:rPr>
              <a:t>have an additional piece of Fellowship-approved material available about our Traditions for use by NA members, groups, and service committees</a:t>
            </a:r>
            <a:r>
              <a:rPr lang="pt-BR" sz="3200" dirty="0" smtClean="0">
                <a:latin typeface="Rockwell" panose="02060603020205020403" pitchFamily="18" charset="0"/>
              </a:rPr>
              <a:t>.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448888" y="179539"/>
            <a:ext cx="10096385" cy="21010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Motion </a:t>
            </a:r>
            <a:r>
              <a:rPr lang="en-US" sz="3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1</a:t>
            </a:r>
            <a:r>
              <a:rPr lang="en-US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Rockwell" panose="02060603020205020403" pitchFamily="18" charset="0"/>
              </a:rPr>
              <a:t>To approve the book contained in Addendum A, “Guiding Principles: The Spirit of Our Traditions,” </a:t>
            </a:r>
            <a:r>
              <a:rPr lang="en-US" sz="3600">
                <a:solidFill>
                  <a:prstClr val="black"/>
                </a:solidFill>
                <a:latin typeface="Rockwell" panose="02060603020205020403" pitchFamily="18" charset="0"/>
              </a:rPr>
              <a:t>as </a:t>
            </a:r>
            <a:r>
              <a:rPr lang="en-US" sz="3600" smtClean="0">
                <a:solidFill>
                  <a:prstClr val="black"/>
                </a:solidFill>
                <a:latin typeface="Rockwell" panose="02060603020205020403" pitchFamily="18" charset="0"/>
              </a:rPr>
              <a:t>Fellowship-approved </a:t>
            </a:r>
            <a:r>
              <a:rPr lang="en-US" sz="3600" dirty="0">
                <a:solidFill>
                  <a:prstClr val="black"/>
                </a:solidFill>
                <a:latin typeface="Rockwell" panose="02060603020205020403" pitchFamily="18" charset="0"/>
              </a:rPr>
              <a:t>recovery literature. </a:t>
            </a:r>
            <a:endParaRPr lang="en-US" sz="3600" dirty="0">
              <a:latin typeface="Rockwell Condensed" panose="020606030504050201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452" y="2239457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73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8"/>
          <p:cNvSpPr txBox="1">
            <a:spLocks/>
          </p:cNvSpPr>
          <p:nvPr/>
        </p:nvSpPr>
        <p:spPr>
          <a:xfrm>
            <a:off x="0" y="10158"/>
            <a:ext cx="12192000" cy="2130141"/>
          </a:xfrm>
          <a:prstGeom prst="rect">
            <a:avLst/>
          </a:prstGeom>
          <a:blipFill dpi="0" rotWithShape="1">
            <a:blip r:embed="rId3">
              <a:alphaModFix amt="52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70961"/>
            <a:ext cx="1999622" cy="19097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67974" y="965018"/>
            <a:ext cx="33806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Motion </a:t>
            </a: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2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11171727" y="5797899"/>
            <a:ext cx="847775" cy="877857"/>
            <a:chOff x="10166682" y="4573514"/>
            <a:chExt cx="1080904" cy="1119258"/>
          </a:xfrm>
        </p:grpSpPr>
        <p:grpSp>
          <p:nvGrpSpPr>
            <p:cNvPr id="45" name="Group 44"/>
            <p:cNvGrpSpPr/>
            <p:nvPr/>
          </p:nvGrpSpPr>
          <p:grpSpPr>
            <a:xfrm>
              <a:off x="10166682" y="4573514"/>
              <a:ext cx="1080904" cy="1119258"/>
              <a:chOff x="10153426" y="3608259"/>
              <a:chExt cx="1080904" cy="1119258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153426" y="3608259"/>
                <a:ext cx="1080904" cy="1080902"/>
              </a:xfrm>
              <a:prstGeom prst="ellipse">
                <a:avLst/>
              </a:prstGeom>
              <a:blipFill dpi="0" rotWithShape="1">
                <a:blip r:embed="rId6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95000"/>
                          </a14:imgEffect>
                        </a14:imgLayer>
                      </a14:imgProps>
                    </a:ext>
                  </a:extLst>
                </a:blip>
                <a:srcRect/>
                <a:tile tx="0" ty="0" sx="85000" sy="85000" flip="none" algn="tl"/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261517" y="3716349"/>
                <a:ext cx="864723" cy="864722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Box 7"/>
              <p:cNvSpPr txBox="1"/>
              <p:nvPr/>
            </p:nvSpPr>
            <p:spPr>
              <a:xfrm>
                <a:off x="11023217" y="4542851"/>
                <a:ext cx="19386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 dirty="0" smtClean="0">
                    <a:solidFill>
                      <a:srgbClr val="0083B9"/>
                    </a:solidFill>
                  </a:rPr>
                  <a:t>®</a:t>
                </a:r>
                <a:endParaRPr lang="en-US" sz="1200" b="1" dirty="0">
                  <a:solidFill>
                    <a:srgbClr val="0083B9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0274773" y="4677440"/>
              <a:ext cx="875540" cy="868886"/>
              <a:chOff x="10258320" y="3709861"/>
              <a:chExt cx="875540" cy="86888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>
                <a:off x="10678048" y="3709861"/>
                <a:ext cx="434966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0258320" y="4139835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10268222" y="3709861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10694948" y="4134602"/>
                <a:ext cx="438912" cy="43891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786385" y="2187828"/>
            <a:ext cx="10385244" cy="44175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Rockwell" panose="02060603020205020403" pitchFamily="18" charset="0"/>
              </a:rPr>
              <a:t>To approve the following changes to the World Board External Guidelines contained in </a:t>
            </a:r>
            <a:r>
              <a:rPr lang="en-US" sz="3200" i="1" dirty="0">
                <a:latin typeface="Rockwell" panose="02060603020205020403" pitchFamily="18" charset="0"/>
              </a:rPr>
              <a:t>A Guide to World Services in NA</a:t>
            </a:r>
            <a:r>
              <a:rPr lang="en-US" sz="3200" dirty="0">
                <a:latin typeface="Rockwell" panose="02060603020205020403" pitchFamily="18" charset="0"/>
              </a:rPr>
              <a:t> (</a:t>
            </a:r>
            <a:r>
              <a:rPr lang="en-US" sz="3200" i="1" dirty="0">
                <a:latin typeface="Rockwell" panose="02060603020205020403" pitchFamily="18" charset="0"/>
              </a:rPr>
              <a:t>GWSNA</a:t>
            </a:r>
            <a:r>
              <a:rPr lang="en-US" sz="3200" dirty="0">
                <a:latin typeface="Rockwell" panose="02060603020205020403" pitchFamily="18" charset="0"/>
              </a:rPr>
              <a:t>):</a:t>
            </a:r>
          </a:p>
          <a:p>
            <a:pPr lvl="1"/>
            <a:r>
              <a:rPr lang="en-US" sz="3000" dirty="0">
                <a:latin typeface="Rockwell" panose="02060603020205020403" pitchFamily="18" charset="0"/>
              </a:rPr>
              <a:t>To change the size of the Board from up to 18 members to up to 15 members.</a:t>
            </a:r>
          </a:p>
          <a:p>
            <a:pPr lvl="1"/>
            <a:r>
              <a:rPr lang="en-US" sz="3000" dirty="0">
                <a:latin typeface="Rockwell" panose="02060603020205020403" pitchFamily="18" charset="0"/>
              </a:rPr>
              <a:t>To remove the obligation for staggered terms if more than eight (8) members are elected at one time. </a:t>
            </a:r>
          </a:p>
          <a:p>
            <a:pPr lvl="1"/>
            <a:r>
              <a:rPr lang="en-US" sz="3000" dirty="0">
                <a:latin typeface="Rockwell" panose="02060603020205020403" pitchFamily="18" charset="0"/>
              </a:rPr>
              <a:t>To change the limitation from two consecutive terms to two terms in a lifetime. </a:t>
            </a:r>
          </a:p>
        </p:txBody>
      </p:sp>
    </p:spTree>
    <p:extLst>
      <p:ext uri="{BB962C8B-B14F-4D97-AF65-F5344CB8AC3E}">
        <p14:creationId xmlns:p14="http://schemas.microsoft.com/office/powerpoint/2010/main" val="22041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1467</Words>
  <Application>Microsoft Office PowerPoint</Application>
  <PresentationFormat>Widescreen</PresentationFormat>
  <Paragraphs>251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Wingdings</vt:lpstr>
      <vt:lpstr>Office Theme</vt:lpstr>
      <vt:lpstr>PowerPoint Presentation</vt:lpstr>
      <vt:lpstr>PowerPoint Presentation</vt:lpstr>
      <vt:lpstr>PowerPoint Presentation</vt:lpstr>
      <vt:lpstr>Motion 1 </vt:lpstr>
      <vt:lpstr>Motion 1 </vt:lpstr>
      <vt:lpstr>Motion 1 </vt:lpstr>
      <vt:lpstr>Motion 1 </vt:lpstr>
      <vt:lpstr>PowerPoint Presentation</vt:lpstr>
      <vt:lpstr>PowerPoint Presentation</vt:lpstr>
      <vt:lpstr>Motion 2 </vt:lpstr>
      <vt:lpstr>Motion 2 </vt:lpstr>
      <vt:lpstr>Motion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Survey: Book-length Recovery Literature </vt:lpstr>
      <vt:lpstr>PowerPoint Presentation</vt:lpstr>
      <vt:lpstr>Survey: Booklets and Pamphlets </vt:lpstr>
      <vt:lpstr>PowerPoint Presentation</vt:lpstr>
      <vt:lpstr>Survey: Service Material</vt:lpstr>
      <vt:lpstr>PowerPoint Presentation</vt:lpstr>
      <vt:lpstr>Survey: Issue Discussion Topics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Jenkins</dc:creator>
  <cp:lastModifiedBy>Travis Koplow</cp:lastModifiedBy>
  <cp:revision>89</cp:revision>
  <cp:lastPrinted>2015-11-23T19:06:06Z</cp:lastPrinted>
  <dcterms:created xsi:type="dcterms:W3CDTF">2015-11-19T18:24:00Z</dcterms:created>
  <dcterms:modified xsi:type="dcterms:W3CDTF">2015-12-04T06:26:06Z</dcterms:modified>
</cp:coreProperties>
</file>