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2"/>
  </p:notesMasterIdLst>
  <p:sldIdLst>
    <p:sldId id="259" r:id="rId2"/>
    <p:sldId id="279" r:id="rId3"/>
    <p:sldId id="258" r:id="rId4"/>
    <p:sldId id="317" r:id="rId5"/>
    <p:sldId id="314" r:id="rId6"/>
    <p:sldId id="294" r:id="rId7"/>
    <p:sldId id="315" r:id="rId8"/>
    <p:sldId id="313" r:id="rId9"/>
    <p:sldId id="302" r:id="rId10"/>
    <p:sldId id="295" r:id="rId11"/>
    <p:sldId id="297" r:id="rId12"/>
    <p:sldId id="298" r:id="rId13"/>
    <p:sldId id="299" r:id="rId14"/>
    <p:sldId id="300" r:id="rId15"/>
    <p:sldId id="301" r:id="rId16"/>
    <p:sldId id="316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287" r:id="rId27"/>
    <p:sldId id="285" r:id="rId28"/>
    <p:sldId id="293" r:id="rId29"/>
    <p:sldId id="286" r:id="rId30"/>
    <p:sldId id="312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8000"/>
    <a:srgbClr val="292929"/>
    <a:srgbClr val="3333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2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0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EF034-FD68-493B-BA2B-E5BC19B5C256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E48B0-E19C-4894-B566-BD27EC484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527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E48B0-E19C-4894-B566-BD27EC48451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68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7552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rgbClr val="333333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7552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Helvetica LT Std" pitchFamily="34" charset="0"/>
              </a:defRPr>
            </a:lvl1pPr>
            <a:lvl2pPr>
              <a:defRPr>
                <a:latin typeface="Helvetica LT Std" pitchFamily="34" charset="0"/>
              </a:defRPr>
            </a:lvl2pPr>
            <a:lvl3pPr>
              <a:defRPr>
                <a:latin typeface="Helvetica LT Std" pitchFamily="34" charset="0"/>
              </a:defRPr>
            </a:lvl3pPr>
            <a:lvl4pPr>
              <a:defRPr>
                <a:latin typeface="Helvetica LT Std" pitchFamily="34" charset="0"/>
              </a:defRPr>
            </a:lvl4pPr>
            <a:lvl5pPr>
              <a:defRPr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752600" cy="5851525"/>
          </a:xfrm>
        </p:spPr>
        <p:txBody>
          <a:bodyPr vert="eaVert" anchor="b" anchorCtr="0"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87552" y="274638"/>
            <a:ext cx="6019800" cy="5851525"/>
          </a:xfrm>
        </p:spPr>
        <p:txBody>
          <a:bodyPr vert="eaVert"/>
          <a:lstStyle>
            <a:lvl1pPr>
              <a:defRPr>
                <a:latin typeface="Helvetica LT Std" pitchFamily="34" charset="0"/>
              </a:defRPr>
            </a:lvl1pPr>
            <a:lvl2pPr>
              <a:defRPr>
                <a:latin typeface="Helvetica LT Std" pitchFamily="34" charset="0"/>
              </a:defRPr>
            </a:lvl2pPr>
            <a:lvl3pPr>
              <a:defRPr>
                <a:latin typeface="Helvetica LT Std" pitchFamily="34" charset="0"/>
              </a:defRPr>
            </a:lvl3pPr>
            <a:lvl4pPr>
              <a:defRPr>
                <a:latin typeface="Helvetica LT Std" pitchFamily="34" charset="0"/>
              </a:defRPr>
            </a:lvl4pPr>
            <a:lvl5pPr>
              <a:defRPr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rgbClr val="000000"/>
                </a:solidFill>
                <a:latin typeface="Helvetica LT Std" pitchFamily="34" charset="0"/>
              </a:defRPr>
            </a:lvl1pPr>
            <a:lvl2pPr>
              <a:defRPr b="1">
                <a:solidFill>
                  <a:srgbClr val="000000"/>
                </a:solidFill>
                <a:latin typeface="Helvetica LT Std" pitchFamily="34" charset="0"/>
              </a:defRPr>
            </a:lvl2pPr>
            <a:lvl3pPr>
              <a:defRPr b="1">
                <a:solidFill>
                  <a:srgbClr val="000000"/>
                </a:solidFill>
                <a:latin typeface="Helvetica LT Std" pitchFamily="34" charset="0"/>
              </a:defRPr>
            </a:lvl3pPr>
            <a:lvl4pPr>
              <a:defRPr b="1">
                <a:solidFill>
                  <a:srgbClr val="000000"/>
                </a:solidFill>
                <a:latin typeface="Helvetica LT Std" pitchFamily="34" charset="0"/>
              </a:defRPr>
            </a:lvl4pPr>
            <a:lvl5pPr>
              <a:defRPr b="1">
                <a:solidFill>
                  <a:srgbClr val="000000"/>
                </a:solidFill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552" y="5486400"/>
            <a:ext cx="7659687" cy="1168400"/>
          </a:xfrm>
        </p:spPr>
        <p:txBody>
          <a:bodyPr anchor="t"/>
          <a:lstStyle>
            <a:lvl1pPr algn="l">
              <a:defRPr sz="3600" b="0" cap="all">
                <a:solidFill>
                  <a:srgbClr val="333333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Helvetica LT Std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7552" y="1536192"/>
            <a:ext cx="3657600" cy="4590288"/>
          </a:xfrm>
        </p:spPr>
        <p:txBody>
          <a:bodyPr/>
          <a:lstStyle>
            <a:lvl1pPr>
              <a:defRPr sz="2800">
                <a:latin typeface="Helvetica LT Std" pitchFamily="34" charset="0"/>
              </a:defRPr>
            </a:lvl1pPr>
            <a:lvl2pPr>
              <a:defRPr sz="2400">
                <a:latin typeface="Helvetica LT Std" pitchFamily="34" charset="0"/>
              </a:defRPr>
            </a:lvl2pPr>
            <a:lvl3pPr>
              <a:defRPr sz="2000">
                <a:latin typeface="Helvetica LT Std" pitchFamily="34" charset="0"/>
              </a:defRPr>
            </a:lvl3pPr>
            <a:lvl4pPr>
              <a:defRPr sz="1800">
                <a:latin typeface="Helvetica LT Std" pitchFamily="34" charset="0"/>
              </a:defRPr>
            </a:lvl4pPr>
            <a:lvl5pPr>
              <a:defRPr sz="1800">
                <a:latin typeface="Helvetica LT Std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536192"/>
            <a:ext cx="3657600" cy="4590288"/>
          </a:xfrm>
        </p:spPr>
        <p:txBody>
          <a:bodyPr/>
          <a:lstStyle>
            <a:lvl1pPr>
              <a:defRPr sz="2800">
                <a:latin typeface="Helvetica LT Std" pitchFamily="34" charset="0"/>
              </a:defRPr>
            </a:lvl1pPr>
            <a:lvl2pPr>
              <a:defRPr sz="2400">
                <a:latin typeface="Helvetica LT Std" pitchFamily="34" charset="0"/>
              </a:defRPr>
            </a:lvl2pPr>
            <a:lvl3pPr>
              <a:defRPr sz="2000">
                <a:latin typeface="Helvetica LT Std" pitchFamily="34" charset="0"/>
              </a:defRPr>
            </a:lvl3pPr>
            <a:lvl4pPr>
              <a:defRPr sz="1800">
                <a:latin typeface="Helvetica LT Std" pitchFamily="34" charset="0"/>
              </a:defRPr>
            </a:lvl4pPr>
            <a:lvl5pPr>
              <a:defRPr sz="1800">
                <a:latin typeface="Helvetica LT Std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  <a:latin typeface="Helvetica LT Std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7552" y="2174875"/>
            <a:ext cx="3657600" cy="3951288"/>
          </a:xfrm>
        </p:spPr>
        <p:txBody>
          <a:bodyPr/>
          <a:lstStyle>
            <a:lvl1pPr>
              <a:defRPr sz="2400">
                <a:latin typeface="Helvetica LT Std" pitchFamily="34" charset="0"/>
              </a:defRPr>
            </a:lvl1pPr>
            <a:lvl2pPr>
              <a:defRPr sz="2000">
                <a:latin typeface="Helvetica LT Std" pitchFamily="34" charset="0"/>
              </a:defRPr>
            </a:lvl2pPr>
            <a:lvl3pPr>
              <a:defRPr sz="1800">
                <a:latin typeface="Helvetica LT Std" pitchFamily="34" charset="0"/>
              </a:defRPr>
            </a:lvl3pPr>
            <a:lvl4pPr>
              <a:defRPr sz="1600">
                <a:latin typeface="Helvetica LT Std" pitchFamily="34" charset="0"/>
              </a:defRPr>
            </a:lvl4pPr>
            <a:lvl5pPr>
              <a:defRPr sz="1600">
                <a:latin typeface="Helvetica LT Std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174875"/>
            <a:ext cx="3657600" cy="3951288"/>
          </a:xfrm>
        </p:spPr>
        <p:txBody>
          <a:bodyPr/>
          <a:lstStyle>
            <a:lvl1pPr>
              <a:defRPr sz="2400">
                <a:latin typeface="Helvetica LT Std" pitchFamily="34" charset="0"/>
              </a:defRPr>
            </a:lvl1pPr>
            <a:lvl2pPr>
              <a:defRPr sz="2000">
                <a:latin typeface="Helvetica LT Std" pitchFamily="34" charset="0"/>
              </a:defRPr>
            </a:lvl2pPr>
            <a:lvl3pPr>
              <a:defRPr sz="1800">
                <a:latin typeface="Helvetica LT Std" pitchFamily="34" charset="0"/>
              </a:defRPr>
            </a:lvl3pPr>
            <a:lvl4pPr>
              <a:defRPr sz="1600">
                <a:latin typeface="Helvetica LT Std" pitchFamily="34" charset="0"/>
              </a:defRPr>
            </a:lvl4pPr>
            <a:lvl5pPr>
              <a:defRPr sz="1600">
                <a:latin typeface="Helvetica LT Std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552" y="5495544"/>
            <a:ext cx="7772400" cy="987552"/>
          </a:xfrm>
        </p:spPr>
        <p:txBody>
          <a:bodyPr anchor="b"/>
          <a:lstStyle>
            <a:lvl1pPr algn="ctr">
              <a:defRPr sz="2200" b="1"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7552" y="6096000"/>
            <a:ext cx="7772401" cy="987552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Helvetica LT Std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87552" y="381000"/>
            <a:ext cx="7772400" cy="4942840"/>
          </a:xfrm>
        </p:spPr>
        <p:txBody>
          <a:bodyPr/>
          <a:lstStyle>
            <a:lvl1pPr>
              <a:defRPr>
                <a:latin typeface="Helvetica LT Std" pitchFamily="34" charset="0"/>
              </a:defRPr>
            </a:lvl1pPr>
            <a:lvl2pPr>
              <a:defRPr>
                <a:latin typeface="Helvetica LT Std" pitchFamily="34" charset="0"/>
              </a:defRPr>
            </a:lvl2pPr>
            <a:lvl3pPr>
              <a:defRPr>
                <a:latin typeface="Helvetica LT Std" pitchFamily="34" charset="0"/>
              </a:defRPr>
            </a:lvl3pPr>
            <a:lvl4pPr>
              <a:defRPr>
                <a:latin typeface="Helvetica LT Std" pitchFamily="34" charset="0"/>
              </a:defRPr>
            </a:lvl4pPr>
            <a:lvl5pPr>
              <a:defRPr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5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87552" y="0"/>
            <a:ext cx="8156448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75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Helvetica LT Std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 rot="18869024">
            <a:off x="361787" y="1993891"/>
            <a:ext cx="425978" cy="4214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8869024">
            <a:off x="361787" y="1536691"/>
            <a:ext cx="425978" cy="421432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4980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600200"/>
            <a:ext cx="749808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E4E8FF2-CD55-43F5-A0EC-F3195BB961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 rot="18869024">
            <a:off x="361787" y="1079491"/>
            <a:ext cx="425978" cy="421432"/>
          </a:xfrm>
          <a:prstGeom prst="rect">
            <a:avLst/>
          </a:prstGeom>
          <a:solidFill>
            <a:srgbClr val="008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18869024">
            <a:off x="361787" y="622291"/>
            <a:ext cx="425978" cy="4214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b="1" kern="1200" cap="none" spc="-100" baseline="0">
          <a:ln>
            <a:noFill/>
          </a:ln>
          <a:solidFill>
            <a:srgbClr val="333333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Helvetica" pitchFamily="34" charset="0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b="1" kern="1200" baseline="0">
          <a:solidFill>
            <a:srgbClr val="000000"/>
          </a:solidFill>
          <a:latin typeface="Helvetica LT Std" pitchFamily="34" charset="0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.org/servicesyste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servicesystem@na.or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servicesystem@na.or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7552" y="1905000"/>
            <a:ext cx="7927848" cy="2593975"/>
          </a:xfrm>
        </p:spPr>
        <p:txBody>
          <a:bodyPr anchor="ctr" anchorCtr="0"/>
          <a:lstStyle/>
          <a:p>
            <a:r>
              <a:rPr lang="en-US" dirty="0" smtClean="0"/>
              <a:t>Our Service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Implementation Web Meeting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073196"/>
            <a:ext cx="2678098" cy="2970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240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Hamilton, 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239000" cy="48006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3200" dirty="0" smtClean="0"/>
              <a:t>August 2014 - Hamilton ASC creates adhoc to examine SSP ideas</a:t>
            </a:r>
          </a:p>
          <a:p>
            <a:pPr>
              <a:spcAft>
                <a:spcPts val="600"/>
              </a:spcAft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3200" dirty="0" smtClean="0"/>
              <a:t>September 2014 – adhoc reports on main ideas from project</a:t>
            </a:r>
          </a:p>
          <a:p>
            <a:pPr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3200" dirty="0" smtClean="0"/>
              <a:t>October 2014 – informal meetings among members to discuss how the ideas could work in Hamilton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3605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Hamilton, 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239000" cy="48006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3200" dirty="0" smtClean="0"/>
              <a:t>October 2014 – GSF explained at ASC and tentative transition schedule offered. Contact with Manitoba at regional meeting.</a:t>
            </a:r>
          </a:p>
          <a:p>
            <a:pPr>
              <a:spcAft>
                <a:spcPts val="600"/>
              </a:spcAft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3200" dirty="0" smtClean="0"/>
              <a:t>November 2014 – LSC explained at ASC. Contact with Ontario RD</a:t>
            </a:r>
          </a:p>
          <a:p>
            <a:pPr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3200" dirty="0" smtClean="0"/>
              <a:t>December 2014 – LSB and CBDM explained </a:t>
            </a:r>
            <a:r>
              <a:rPr lang="en-US" sz="3200" dirty="0"/>
              <a:t>at ASC.</a:t>
            </a:r>
          </a:p>
        </p:txBody>
      </p:sp>
    </p:spTree>
    <p:extLst>
      <p:ext uri="{BB962C8B-B14F-4D97-AF65-F5344CB8AC3E}">
        <p14:creationId xmlns:p14="http://schemas.microsoft.com/office/powerpoint/2010/main" val="120256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Hamilton, 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239000" cy="480060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3200" dirty="0" smtClean="0"/>
              <a:t>January 2015 – Motion to open ASC with GSF meeting in March approved. Discussion to choose topic held using CBDM.</a:t>
            </a:r>
          </a:p>
          <a:p>
            <a:pPr>
              <a:spcAft>
                <a:spcPts val="600"/>
              </a:spcAft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3200" dirty="0" smtClean="0"/>
              <a:t>March 2015 – First GSF held </a:t>
            </a:r>
            <a:r>
              <a:rPr lang="en-US" sz="3200" dirty="0"/>
              <a:t>with topic of “Problems with </a:t>
            </a:r>
            <a:r>
              <a:rPr lang="en-US" sz="3200" dirty="0" smtClean="0"/>
              <a:t>NA language </a:t>
            </a:r>
            <a:r>
              <a:rPr lang="en-US" sz="3200" dirty="0"/>
              <a:t>and identification</a:t>
            </a:r>
            <a:r>
              <a:rPr lang="en-US" sz="3200" dirty="0" smtClean="0"/>
              <a:t>”</a:t>
            </a:r>
          </a:p>
          <a:p>
            <a:pPr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3200" dirty="0" smtClean="0"/>
              <a:t>April 2015 – Annual Planning Survey distributed to groups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6701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Hamilton, 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239000" cy="48006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3200" dirty="0" smtClean="0"/>
              <a:t>June </a:t>
            </a:r>
            <a:r>
              <a:rPr lang="en-US" sz="3200" dirty="0"/>
              <a:t>2015 – second GSF held “Members disrupting </a:t>
            </a:r>
            <a:r>
              <a:rPr lang="en-US" sz="3200" dirty="0" smtClean="0"/>
              <a:t>or dominating </a:t>
            </a:r>
            <a:r>
              <a:rPr lang="en-US" sz="3200" dirty="0"/>
              <a:t>the </a:t>
            </a:r>
            <a:r>
              <a:rPr lang="en-US" sz="3200" dirty="0" smtClean="0"/>
              <a:t>meeting.” Consensus to hold GSF meeting bi-monthly.</a:t>
            </a:r>
          </a:p>
          <a:p>
            <a:pPr>
              <a:buClr>
                <a:srgbClr val="0070C0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3200" dirty="0" smtClean="0"/>
              <a:t>July 2015 – guidelines for GSF and material for website drafted. Topic </a:t>
            </a:r>
            <a:r>
              <a:rPr lang="en-US" sz="3200" dirty="0"/>
              <a:t>for next GSF – “Maintaining an atmosphere of </a:t>
            </a:r>
            <a:r>
              <a:rPr lang="en-US" sz="3200" dirty="0" smtClean="0"/>
              <a:t>recovery.”</a:t>
            </a:r>
            <a:endParaRPr lang="en-US" sz="3200" dirty="0"/>
          </a:p>
          <a:p>
            <a:pPr>
              <a:buClr>
                <a:srgbClr val="FFFA21"/>
              </a:buClr>
              <a:buSzPct val="125000"/>
              <a:buFont typeface="Helvetica LT Std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0565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Hamilton GSF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371600"/>
            <a:ext cx="7498080" cy="51054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/>
              <a:t>BASIC PURPOSE</a:t>
            </a:r>
          </a:p>
          <a:p>
            <a:pPr marL="341313" indent="0">
              <a:spcAft>
                <a:spcPts val="1200"/>
              </a:spcAft>
              <a:buNone/>
            </a:pPr>
            <a:r>
              <a:rPr lang="en-US" sz="2400" dirty="0"/>
              <a:t>The Hamilton Area Service Committee's Group Support Forums serve the </a:t>
            </a:r>
            <a:r>
              <a:rPr lang="en-US" sz="2400" dirty="0" smtClean="0"/>
              <a:t>needs of </a:t>
            </a:r>
            <a:r>
              <a:rPr lang="en-US" sz="2400" dirty="0"/>
              <a:t>all the NA groups within the Hamilton Area by conducting </a:t>
            </a:r>
            <a:r>
              <a:rPr lang="en-US" sz="2400" dirty="0" smtClean="0"/>
              <a:t>discussion-based meetings </a:t>
            </a:r>
            <a:r>
              <a:rPr lang="en-US" sz="2400" dirty="0"/>
              <a:t>that promote their growth, unity and collective wisdom.</a:t>
            </a:r>
          </a:p>
          <a:p>
            <a:pPr marL="114300" indent="0">
              <a:buNone/>
            </a:pPr>
            <a:r>
              <a:rPr lang="en-US" sz="2400" dirty="0"/>
              <a:t>FUNCTION OF THE GSF</a:t>
            </a:r>
          </a:p>
          <a:p>
            <a:pPr marL="401638" indent="0">
              <a:buNone/>
            </a:pPr>
            <a:r>
              <a:rPr lang="en-US" sz="2400" dirty="0"/>
              <a:t>The GSF is a resource for members and groups in their efforts to fulfill </a:t>
            </a:r>
            <a:r>
              <a:rPr lang="en-US" sz="2400" dirty="0" smtClean="0"/>
              <a:t>their primary </a:t>
            </a:r>
            <a:r>
              <a:rPr lang="en-US" sz="2400" dirty="0"/>
              <a:t>purpose by providing an open forum to share group challenges </a:t>
            </a:r>
            <a:r>
              <a:rPr lang="en-US" sz="2400" dirty="0" smtClean="0"/>
              <a:t>and successes</a:t>
            </a:r>
            <a:r>
              <a:rPr lang="en-US" sz="2400" dirty="0"/>
              <a:t>, discuss recovery-based topics, and hold workshops.</a:t>
            </a:r>
          </a:p>
        </p:txBody>
      </p:sp>
    </p:spTree>
    <p:extLst>
      <p:ext uri="{BB962C8B-B14F-4D97-AF65-F5344CB8AC3E}">
        <p14:creationId xmlns:p14="http://schemas.microsoft.com/office/powerpoint/2010/main" val="1858754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Hamilton GSF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371600"/>
            <a:ext cx="7848600" cy="518160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2400" dirty="0"/>
              <a:t>MEMBERSHIP</a:t>
            </a:r>
          </a:p>
          <a:p>
            <a:pPr marL="341313" indent="0">
              <a:spcAft>
                <a:spcPts val="1200"/>
              </a:spcAft>
              <a:buNone/>
            </a:pPr>
            <a:r>
              <a:rPr lang="en-US" sz="2400" dirty="0"/>
              <a:t>Membership in the GSF is informal. It generally consists of a Facilitator (Leader</a:t>
            </a:r>
            <a:r>
              <a:rPr lang="en-US" sz="2400" dirty="0" smtClean="0"/>
              <a:t>), a </a:t>
            </a:r>
            <a:r>
              <a:rPr lang="en-US" sz="2400" dirty="0"/>
              <a:t>Recorder (Secretary), and GSRs or group delegates, as well as any </a:t>
            </a:r>
            <a:r>
              <a:rPr lang="en-US" sz="2400" dirty="0" smtClean="0"/>
              <a:t>other interested </a:t>
            </a:r>
            <a:r>
              <a:rPr lang="en-US" sz="2400" dirty="0"/>
              <a:t>members.</a:t>
            </a:r>
          </a:p>
          <a:p>
            <a:pPr marL="114300" indent="0">
              <a:buNone/>
            </a:pPr>
            <a:r>
              <a:rPr lang="en-US" sz="2400" dirty="0"/>
              <a:t>AGENDA</a:t>
            </a:r>
          </a:p>
          <a:p>
            <a:pPr marL="114300" indent="0">
              <a:buNone/>
            </a:pPr>
            <a:r>
              <a:rPr lang="en-US" sz="2400" dirty="0"/>
              <a:t>1. Opening prayer</a:t>
            </a:r>
          </a:p>
          <a:p>
            <a:pPr marL="114300" indent="0">
              <a:buNone/>
            </a:pPr>
            <a:r>
              <a:rPr lang="en-US" sz="2400" dirty="0"/>
              <a:t>2. Reading of Purpose of the GSF</a:t>
            </a:r>
          </a:p>
          <a:p>
            <a:pPr marL="114300" indent="0">
              <a:buNone/>
            </a:pPr>
            <a:r>
              <a:rPr lang="en-US" sz="2400" dirty="0"/>
              <a:t>3. Introductions</a:t>
            </a:r>
          </a:p>
          <a:p>
            <a:pPr marL="114300" indent="0">
              <a:buNone/>
            </a:pPr>
            <a:r>
              <a:rPr lang="en-US" sz="2400" dirty="0"/>
              <a:t>4. Group reports and discussion</a:t>
            </a:r>
          </a:p>
          <a:p>
            <a:pPr marL="114300" indent="0">
              <a:buNone/>
            </a:pPr>
            <a:r>
              <a:rPr lang="en-US" sz="2400" dirty="0"/>
              <a:t>5. Topic discussion</a:t>
            </a:r>
          </a:p>
          <a:p>
            <a:pPr marL="114300" indent="0">
              <a:buNone/>
            </a:pPr>
            <a:r>
              <a:rPr lang="en-US" sz="2400" dirty="0"/>
              <a:t>6. Transition to regularly-scheduled HASC meeting</a:t>
            </a:r>
          </a:p>
        </p:txBody>
      </p:sp>
    </p:spTree>
    <p:extLst>
      <p:ext uri="{BB962C8B-B14F-4D97-AF65-F5344CB8AC3E}">
        <p14:creationId xmlns:p14="http://schemas.microsoft.com/office/powerpoint/2010/main" val="1230359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System Project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ideas implemented in </a:t>
            </a:r>
            <a:b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Milwaukee, Wisconsin, USA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Milwaukee/Waukesha County Area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6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Facts about our area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About 45 weekly recovery meetings</a:t>
            </a:r>
          </a:p>
          <a:p>
            <a:pPr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Covers two counties (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Milwaukee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and Waukesha counties)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Member of the Wisconsin Region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84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Our “old” service structure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371600"/>
            <a:ext cx="7772400" cy="48006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Known as the “Milwaukee Area Service Committee”</a:t>
            </a:r>
          </a:p>
          <a:p>
            <a:pPr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Operated under the Area Service Committee (ASC) model</a:t>
            </a:r>
          </a:p>
          <a:p>
            <a:pPr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Originally followed Robert’s Rules of Order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Met once a month to conduct business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45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Our challenges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Meetings ran long</a:t>
            </a:r>
          </a:p>
          <a:p>
            <a:pPr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GSRs got bored and left early, felt unneeded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Area (“area circus”) also developed a reputation for discord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3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7772400" cy="987552"/>
          </a:xfrm>
        </p:spPr>
        <p:txBody>
          <a:bodyPr/>
          <a:lstStyle/>
          <a:p>
            <a:r>
              <a:rPr lang="en-US" sz="5400" dirty="0" smtClean="0">
                <a:solidFill>
                  <a:srgbClr val="000000"/>
                </a:solidFill>
                <a:effectLst>
                  <a:outerShdw blurRad="38100" dist="38100" dir="2700000" sx="101000" sy="101000" algn="tl">
                    <a:srgbClr val="000000">
                      <a:alpha val="43137"/>
                    </a:srgbClr>
                  </a:outerShdw>
                </a:effectLst>
              </a:rPr>
              <a:t>Web Meeting Agenda</a:t>
            </a:r>
            <a:endParaRPr lang="en-US" sz="5400" dirty="0">
              <a:solidFill>
                <a:srgbClr val="000000"/>
              </a:solidFill>
              <a:effectLst>
                <a:outerShdw blurRad="38100" dist="38100" dir="2700000" sx="101000" sy="101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182624" y="1905000"/>
            <a:ext cx="7580376" cy="2667000"/>
          </a:xfrm>
        </p:spPr>
        <p:txBody>
          <a:bodyPr>
            <a:noAutofit/>
          </a:bodyPr>
          <a:lstStyle/>
          <a:p>
            <a:pPr indent="-457200">
              <a:buClr>
                <a:srgbClr val="008000"/>
              </a:buClr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  <a:r>
              <a:rPr lang="en-US" sz="4300" dirty="0" smtClean="0"/>
              <a:t>Orientation </a:t>
            </a:r>
            <a:r>
              <a:rPr lang="en-US" sz="4300" dirty="0"/>
              <a:t>to Technology</a:t>
            </a:r>
          </a:p>
          <a:p>
            <a:pPr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  <a:r>
              <a:rPr lang="en-US" sz="4400" dirty="0" smtClean="0"/>
              <a:t>Presentations</a:t>
            </a:r>
            <a:endParaRPr lang="en-US" sz="4400" dirty="0"/>
          </a:p>
          <a:p>
            <a:pPr lvl="0" indent="-457200">
              <a:buFont typeface="Wingdings" panose="05000000000000000000" pitchFamily="2" charset="2"/>
              <a:buChar char="ü"/>
            </a:pPr>
            <a:r>
              <a:rPr lang="en-US" sz="4400" dirty="0" smtClean="0"/>
              <a:t> </a:t>
            </a:r>
            <a:r>
              <a:rPr lang="en-US" sz="4400" dirty="0"/>
              <a:t>Q &amp; A</a:t>
            </a:r>
          </a:p>
          <a:p>
            <a:pPr indent="-457200"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4400" dirty="0" smtClean="0"/>
              <a:t>Discussion </a:t>
            </a:r>
            <a:endParaRPr lang="en-US" sz="1800" dirty="0" smtClean="0"/>
          </a:p>
          <a:p>
            <a:pPr marL="182880" lvl="1" indent="0">
              <a:spcBef>
                <a:spcPts val="0"/>
              </a:spcBef>
              <a:buClr>
                <a:srgbClr val="C00000"/>
              </a:buClr>
              <a:buNone/>
            </a:pPr>
            <a:r>
              <a:rPr lang="en-US" sz="4200" dirty="0" smtClean="0"/>
              <a:t>     </a:t>
            </a:r>
            <a:r>
              <a:rPr lang="en-US" sz="3600" dirty="0" smtClean="0"/>
              <a:t>servicesystem@na.org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60198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3"/>
                </a:solidFill>
              </a:rPr>
              <a:t>Note: This webinar will be recorded</a:t>
            </a:r>
            <a:endParaRPr lang="en-US" sz="28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36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Baby Steps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19200"/>
            <a:ext cx="8001000" cy="48006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 improve goal-setting and discussions, we implemented </a:t>
            </a:r>
            <a:r>
              <a:rPr lang="en-US" sz="28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Consensus-Based Decision-making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(in approx. 2010) and an </a:t>
            </a:r>
            <a:r>
              <a:rPr lang="en-US" sz="28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annual-planning event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that identifies projects for the year</a:t>
            </a:r>
            <a:endParaRPr lang="en-US" sz="28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 get more organized, we formed an </a:t>
            </a:r>
            <a:r>
              <a:rPr lang="en-US" sz="28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“Admin Committee”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that meets before the ASC and started using a </a:t>
            </a:r>
            <a:r>
              <a:rPr lang="en-US" sz="28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unified budget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We instituted a </a:t>
            </a:r>
            <a:r>
              <a:rPr lang="en-US" sz="28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“Group Forum”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period at the beginning of each ASC meeting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1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Problems Remained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371600"/>
            <a:ext cx="7498080" cy="48006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Still, GSRs called for making area “more attractive”</a:t>
            </a:r>
          </a:p>
          <a:p>
            <a:pPr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So, we held some listening sessions around the area to gather feedback … and made some small changes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We moved area’s time back, from 5pm to 3pm</a:t>
            </a:r>
          </a:p>
        </p:txBody>
      </p:sp>
    </p:spTree>
    <p:extLst>
      <p:ext uri="{BB962C8B-B14F-4D97-AF65-F5344CB8AC3E}">
        <p14:creationId xmlns:p14="http://schemas.microsoft.com/office/powerpoint/2010/main" val="164623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Big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371600"/>
            <a:ext cx="7772400" cy="48006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Finally, the facilitator at the time (early 2014) proposed an entirely new service structure using ideas from the </a:t>
            </a:r>
            <a:r>
              <a:rPr lang="en-US" sz="28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System Project</a:t>
            </a:r>
            <a:endParaRPr lang="en-US" sz="2800" i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GSRs were a bit confused at first but eventually voted to move forward with the plan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We noted that half of our annual planning goals tended to be “fellowship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evelopment,” while the rest were service delivery</a:t>
            </a:r>
          </a:p>
        </p:txBody>
      </p:sp>
    </p:spTree>
    <p:extLst>
      <p:ext uri="{BB962C8B-B14F-4D97-AF65-F5344CB8AC3E}">
        <p14:creationId xmlns:p14="http://schemas.microsoft.com/office/powerpoint/2010/main" val="187284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Our New Service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We still meet monthly – we just </a:t>
            </a:r>
            <a:r>
              <a:rPr lang="en-US" sz="28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alternate Local Service Conference (LSC) months with Group Support Forum (GSF) months</a:t>
            </a:r>
          </a:p>
          <a:p>
            <a:pPr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LSC functions similar to the old ASC, but with no group forum.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GSF workshops topics such as Violent &amp; Disruptive Behavior, NA &amp; Medication, Newcomers, Sponsorship, etc.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83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Growing Pains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2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 biggest controversy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erupted over what to call our new service structure.</a:t>
            </a:r>
          </a:p>
          <a:p>
            <a:pPr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After gathering ideas from GSRs and voting on them, we came up with “Milwaukee Waukesha County Area Services (MWCAS)”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It’s also taken over a year to revise the </a:t>
            </a:r>
            <a:r>
              <a:rPr lang="en-US" sz="32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 </a:t>
            </a:r>
            <a:r>
              <a:rPr lang="en-US" sz="32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32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uidelines</a:t>
            </a:r>
          </a:p>
        </p:txBody>
      </p:sp>
    </p:spTree>
    <p:extLst>
      <p:ext uri="{BB962C8B-B14F-4D97-AF65-F5344CB8AC3E}">
        <p14:creationId xmlns:p14="http://schemas.microsoft.com/office/powerpoint/2010/main" val="315776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Other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 LSC/GSF format was warmly received; everyone has enjoyed the workshop months</a:t>
            </a:r>
          </a:p>
          <a:p>
            <a:pPr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GSR participation seems higher during LSC months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Coordination with our RCM takes a bit more planning, but so far so good</a:t>
            </a:r>
          </a:p>
        </p:txBody>
      </p:sp>
    </p:spTree>
    <p:extLst>
      <p:ext uri="{BB962C8B-B14F-4D97-AF65-F5344CB8AC3E}">
        <p14:creationId xmlns:p14="http://schemas.microsoft.com/office/powerpoint/2010/main" val="61580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533400"/>
            <a:ext cx="7162800" cy="1828800"/>
          </a:xfrm>
        </p:spPr>
        <p:txBody>
          <a:bodyPr>
            <a:no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Questions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n-US" sz="6000" dirty="0">
                <a:solidFill>
                  <a:schemeClr val="accent6">
                    <a:lumMod val="75000"/>
                  </a:schemeClr>
                </a:solidFill>
              </a:rPr>
              <a:t>&amp;</a:t>
            </a:r>
            <a:endParaRPr lang="en-US" sz="6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Discussion</a:t>
            </a:r>
            <a:endParaRPr lang="en-US" sz="9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505" y="4157662"/>
            <a:ext cx="2434495" cy="270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19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9952" y="381001"/>
            <a:ext cx="7927848" cy="1371599"/>
          </a:xfrm>
        </p:spPr>
        <p:txBody>
          <a:bodyPr anchor="ctr" anchorCtr="0"/>
          <a:lstStyle/>
          <a:p>
            <a:r>
              <a:rPr lang="en-US" sz="4800" dirty="0" smtClean="0"/>
              <a:t>Information &amp; Resources</a:t>
            </a:r>
            <a:endParaRPr lang="en-US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502" y="4141021"/>
            <a:ext cx="2449498" cy="2716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0600" y="1546116"/>
            <a:ext cx="6781800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4000" b="1" dirty="0" smtClean="0">
                <a:latin typeface="Helvetica LT Std" pitchFamily="34" charset="0"/>
                <a:hlinkClick r:id="rId3"/>
              </a:rPr>
              <a:t>www.na.org/servicesystem</a:t>
            </a:r>
            <a:endParaRPr lang="en-US" sz="4000" b="1" dirty="0" smtClean="0">
              <a:latin typeface="Helvetica LT Std" pitchFamily="34" charset="0"/>
            </a:endParaRPr>
          </a:p>
          <a:p>
            <a:pPr marL="457200" indent="-457200">
              <a:spcAft>
                <a:spcPts val="1200"/>
              </a:spcAft>
              <a:buClr>
                <a:srgbClr val="008000"/>
              </a:buClr>
              <a:buFont typeface="Wingdings" panose="05000000000000000000" pitchFamily="2" charset="2"/>
              <a:buChar char="ü"/>
            </a:pPr>
            <a:r>
              <a:rPr lang="en-US" sz="3600" b="1" dirty="0" smtClean="0">
                <a:latin typeface="Helvetica LT Std" pitchFamily="34" charset="0"/>
              </a:rPr>
              <a:t>Tools for GSF, LSC, and LSB</a:t>
            </a:r>
          </a:p>
          <a:p>
            <a:pPr marL="457200" indent="-457200">
              <a:spcAft>
                <a:spcPts val="1200"/>
              </a:spcAft>
              <a:buClr>
                <a:srgbClr val="008000"/>
              </a:buClr>
              <a:buFont typeface="Wingdings" panose="05000000000000000000" pitchFamily="2" charset="2"/>
              <a:buChar char="ü"/>
            </a:pPr>
            <a:r>
              <a:rPr lang="en-US" sz="3600" b="1" dirty="0" smtClean="0">
                <a:latin typeface="Helvetica LT Std" pitchFamily="34" charset="0"/>
              </a:rPr>
              <a:t>SSP Material from 2014 </a:t>
            </a:r>
            <a:r>
              <a:rPr lang="en-US" sz="3600" b="1" i="1" dirty="0" smtClean="0">
                <a:latin typeface="Helvetica LT Std" pitchFamily="34" charset="0"/>
              </a:rPr>
              <a:t>CAR</a:t>
            </a:r>
          </a:p>
          <a:p>
            <a:pPr marL="457200" indent="-457200">
              <a:spcAft>
                <a:spcPts val="1200"/>
              </a:spcAft>
              <a:buClr>
                <a:srgbClr val="008000"/>
              </a:buClr>
              <a:buFont typeface="Wingdings" panose="05000000000000000000" pitchFamily="2" charset="2"/>
              <a:buChar char="ü"/>
            </a:pPr>
            <a:r>
              <a:rPr lang="en-US" sz="3600" b="1" dirty="0" smtClean="0">
                <a:latin typeface="Helvetica LT Std" pitchFamily="34" charset="0"/>
              </a:rPr>
              <a:t>Background information </a:t>
            </a:r>
            <a:br>
              <a:rPr lang="en-US" sz="3600" b="1" dirty="0" smtClean="0">
                <a:latin typeface="Helvetica LT Std" pitchFamily="34" charset="0"/>
              </a:rPr>
            </a:br>
            <a:r>
              <a:rPr lang="en-US" sz="3600" b="1" dirty="0" smtClean="0">
                <a:latin typeface="Helvetica LT Std" pitchFamily="34" charset="0"/>
              </a:rPr>
              <a:t>on the project</a:t>
            </a:r>
          </a:p>
        </p:txBody>
      </p:sp>
    </p:spTree>
    <p:extLst>
      <p:ext uri="{BB962C8B-B14F-4D97-AF65-F5344CB8AC3E}">
        <p14:creationId xmlns:p14="http://schemas.microsoft.com/office/powerpoint/2010/main" val="168579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9952" y="381001"/>
            <a:ext cx="7927848" cy="1371599"/>
          </a:xfrm>
        </p:spPr>
        <p:txBody>
          <a:bodyPr anchor="ctr" anchorCtr="0"/>
          <a:lstStyle/>
          <a:p>
            <a:r>
              <a:rPr lang="en-US" sz="4800" dirty="0" smtClean="0"/>
              <a:t>What’s next for the project?</a:t>
            </a:r>
            <a:endParaRPr lang="en-US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3657600"/>
            <a:ext cx="2678098" cy="2970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19200" y="1722596"/>
            <a:ext cx="72390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Clr>
                <a:srgbClr val="C00000"/>
              </a:buClr>
              <a:buSzPct val="90000"/>
              <a:buFont typeface="Wingdings" panose="05000000000000000000" pitchFamily="2" charset="2"/>
              <a:buChar char="q"/>
            </a:pPr>
            <a:r>
              <a:rPr lang="en-US" sz="3600" b="1" dirty="0"/>
              <a:t>A locally developed SSP resources section on the project </a:t>
            </a:r>
            <a:r>
              <a:rPr lang="en-US" sz="3600" b="1" dirty="0" smtClean="0"/>
              <a:t>webpage. Send us your resources!!</a:t>
            </a:r>
          </a:p>
          <a:p>
            <a:pPr marL="457200" indent="-457200">
              <a:spcAft>
                <a:spcPts val="600"/>
              </a:spcAft>
              <a:buClr>
                <a:srgbClr val="C00000"/>
              </a:buClr>
              <a:buSzPct val="90000"/>
              <a:buFont typeface="Wingdings" panose="05000000000000000000" pitchFamily="2" charset="2"/>
              <a:buChar char="q"/>
            </a:pPr>
            <a:r>
              <a:rPr lang="en-US" sz="3600" b="1" dirty="0" smtClean="0"/>
              <a:t>SSP 101 webinar material online soon we hope</a:t>
            </a:r>
            <a:endParaRPr lang="en-US" sz="3600" b="1" dirty="0"/>
          </a:p>
          <a:p>
            <a:pPr marL="457200" lvl="0" indent="-457200">
              <a:spcAft>
                <a:spcPts val="600"/>
              </a:spcAft>
              <a:buClr>
                <a:srgbClr val="C00000"/>
              </a:buClr>
              <a:buSzPct val="90000"/>
              <a:buFont typeface="Wingdings" panose="05000000000000000000" pitchFamily="2" charset="2"/>
              <a:buChar char="q"/>
            </a:pPr>
            <a:r>
              <a:rPr lang="en-US" sz="3600" b="1" dirty="0" smtClean="0"/>
              <a:t>Simple pamphlets – Service System Basics, Group Support Basics, Local Service Basics</a:t>
            </a:r>
          </a:p>
        </p:txBody>
      </p:sp>
    </p:spTree>
    <p:extLst>
      <p:ext uri="{BB962C8B-B14F-4D97-AF65-F5344CB8AC3E}">
        <p14:creationId xmlns:p14="http://schemas.microsoft.com/office/powerpoint/2010/main" val="232245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9952" y="381001"/>
            <a:ext cx="7927848" cy="1371599"/>
          </a:xfrm>
        </p:spPr>
        <p:txBody>
          <a:bodyPr anchor="ctr" anchorCtr="0"/>
          <a:lstStyle/>
          <a:p>
            <a:r>
              <a:rPr lang="en-US" sz="4800" dirty="0" smtClean="0"/>
              <a:t>What’s next for the project?</a:t>
            </a:r>
            <a:endParaRPr lang="en-US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3657600"/>
            <a:ext cx="2678098" cy="2970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66800" y="1644908"/>
            <a:ext cx="7543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>
              <a:spcAft>
                <a:spcPts val="1200"/>
              </a:spcAft>
              <a:buClr>
                <a:srgbClr val="C00000"/>
              </a:buClr>
              <a:buSzPct val="90000"/>
              <a:buFont typeface="Wingdings" panose="05000000000000000000" pitchFamily="2" charset="2"/>
              <a:buChar char="q"/>
            </a:pPr>
            <a:r>
              <a:rPr lang="en-US" sz="3600" b="1" dirty="0" smtClean="0"/>
              <a:t>More web meetings focused on implementing ideas. </a:t>
            </a:r>
            <a:r>
              <a:rPr lang="en-US" sz="3600" b="1" dirty="0" smtClean="0">
                <a:solidFill>
                  <a:srgbClr val="2F2B20"/>
                </a:solidFill>
              </a:rPr>
              <a:t>If interested email </a:t>
            </a:r>
            <a:r>
              <a:rPr lang="en-US" sz="3600" b="1" dirty="0" smtClean="0">
                <a:solidFill>
                  <a:schemeClr val="accent6"/>
                </a:solidFill>
                <a:hlinkClick r:id="rId3"/>
              </a:rPr>
              <a:t>servicesystem@na.org</a:t>
            </a:r>
            <a:r>
              <a:rPr lang="en-US" sz="3600" b="1" dirty="0" smtClean="0">
                <a:solidFill>
                  <a:schemeClr val="accent6"/>
                </a:solidFill>
              </a:rPr>
              <a:t> </a:t>
            </a:r>
            <a:endParaRPr lang="en-US" sz="3600" b="1" dirty="0">
              <a:solidFill>
                <a:schemeClr val="accent6"/>
              </a:solidFill>
            </a:endParaRPr>
          </a:p>
          <a:p>
            <a:pPr marL="571500" lvl="0" indent="-571500">
              <a:spcAft>
                <a:spcPts val="1200"/>
              </a:spcAft>
              <a:buClr>
                <a:srgbClr val="C00000"/>
              </a:buClr>
              <a:buSzPct val="90000"/>
              <a:buFont typeface="Wingdings" panose="05000000000000000000" pitchFamily="2" charset="2"/>
              <a:buChar char="q"/>
            </a:pPr>
            <a:r>
              <a:rPr lang="en-US" sz="3600" b="1" dirty="0" smtClean="0"/>
              <a:t>Contact list for other communities – please provide your information in the chat pod</a:t>
            </a:r>
          </a:p>
          <a:p>
            <a:pPr marL="571500" lvl="0" indent="-571500">
              <a:spcAft>
                <a:spcPts val="1200"/>
              </a:spcAft>
              <a:buClr>
                <a:srgbClr val="C00000"/>
              </a:buClr>
              <a:buSzPct val="90000"/>
              <a:buFont typeface="Wingdings" panose="05000000000000000000" pitchFamily="2" charset="2"/>
              <a:buChar char="q"/>
            </a:pPr>
            <a:r>
              <a:rPr lang="en-US" sz="3600" b="1" dirty="0" smtClean="0"/>
              <a:t>TBD: </a:t>
            </a:r>
            <a:r>
              <a:rPr lang="en-US" sz="3600" b="1" dirty="0"/>
              <a:t>R</a:t>
            </a:r>
            <a:r>
              <a:rPr lang="en-US" sz="3600" b="1" dirty="0" smtClean="0"/>
              <a:t>ural service delivery web meeting</a:t>
            </a:r>
          </a:p>
        </p:txBody>
      </p:sp>
    </p:spTree>
    <p:extLst>
      <p:ext uri="{BB962C8B-B14F-4D97-AF65-F5344CB8AC3E}">
        <p14:creationId xmlns:p14="http://schemas.microsoft.com/office/powerpoint/2010/main" val="380129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Today’s Web Meeting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848600" cy="4800600"/>
          </a:xfrm>
        </p:spPr>
        <p:txBody>
          <a:bodyPr>
            <a:noAutofit/>
          </a:bodyPr>
          <a:lstStyle/>
          <a:p>
            <a:pPr>
              <a:buClr>
                <a:srgbClr val="00B050"/>
              </a:buClr>
              <a:buSzPct val="125000"/>
              <a:buFont typeface="Helvetica LT Std" pitchFamily="34" charset="0"/>
              <a:buChar char="•"/>
            </a:pPr>
            <a:r>
              <a:rPr lang="en-US" sz="3000" dirty="0" smtClean="0"/>
              <a:t>For </a:t>
            </a:r>
            <a:r>
              <a:rPr lang="en-US" sz="3000" dirty="0"/>
              <a:t>communities that </a:t>
            </a:r>
            <a:r>
              <a:rPr lang="en-US" sz="3000" dirty="0" smtClean="0"/>
              <a:t>are already trying </a:t>
            </a:r>
            <a:r>
              <a:rPr lang="en-US" sz="3000" dirty="0"/>
              <a:t>or </a:t>
            </a:r>
            <a:r>
              <a:rPr lang="en-US" sz="3000" dirty="0" smtClean="0"/>
              <a:t>interested </a:t>
            </a:r>
            <a:r>
              <a:rPr lang="en-US" sz="3000" dirty="0"/>
              <a:t>in trying some of the </a:t>
            </a:r>
            <a:r>
              <a:rPr lang="en-US" sz="3000" dirty="0" smtClean="0"/>
              <a:t>SSP ideas</a:t>
            </a:r>
          </a:p>
          <a:p>
            <a:pPr>
              <a:spcAft>
                <a:spcPts val="600"/>
              </a:spcAft>
              <a:buClr>
                <a:srgbClr val="00B050"/>
              </a:buClr>
              <a:buSzPct val="125000"/>
              <a:buFont typeface="Helvetica LT Std" pitchFamily="34" charset="0"/>
              <a:buChar char="•"/>
            </a:pPr>
            <a:r>
              <a:rPr lang="en-US" sz="3000" dirty="0" smtClean="0"/>
              <a:t>3 communities will share their experience</a:t>
            </a:r>
          </a:p>
          <a:p>
            <a:pPr>
              <a:spcAft>
                <a:spcPts val="600"/>
              </a:spcAft>
              <a:buClr>
                <a:srgbClr val="00B050"/>
              </a:buClr>
              <a:buSzPct val="125000"/>
              <a:buFont typeface="Helvetica LT Std" pitchFamily="34" charset="0"/>
              <a:buChar char="•"/>
            </a:pPr>
            <a:r>
              <a:rPr lang="en-US" sz="3000" dirty="0" smtClean="0"/>
              <a:t>Questions for each community</a:t>
            </a:r>
          </a:p>
          <a:p>
            <a:pPr>
              <a:spcAft>
                <a:spcPts val="600"/>
              </a:spcAft>
              <a:buClr>
                <a:srgbClr val="00B050"/>
              </a:buClr>
              <a:buSzPct val="125000"/>
              <a:buFont typeface="Helvetica LT Std" pitchFamily="34" charset="0"/>
              <a:buChar char="•"/>
            </a:pPr>
            <a:r>
              <a:rPr lang="en-US" sz="3000" dirty="0" smtClean="0"/>
              <a:t>Discussion/conversation</a:t>
            </a:r>
          </a:p>
          <a:p>
            <a:pPr>
              <a:spcAft>
                <a:spcPts val="600"/>
              </a:spcAft>
              <a:buClr>
                <a:srgbClr val="00B050"/>
              </a:buClr>
              <a:buSzPct val="125000"/>
              <a:buFont typeface="Helvetica LT Std" pitchFamily="34" charset="0"/>
              <a:buChar char="•"/>
            </a:pPr>
            <a:r>
              <a:rPr lang="en-US" sz="3000" dirty="0" smtClean="0"/>
              <a:t>This web meeting may be posted online or made available to others later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5393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  <a:buClr>
                <a:srgbClr val="008000"/>
              </a:buClr>
              <a:buFont typeface="Wingdings" panose="05000000000000000000" pitchFamily="2" charset="2"/>
              <a:buChar char="ü"/>
            </a:pPr>
            <a:r>
              <a:rPr lang="en-US" sz="3200" dirty="0" smtClean="0"/>
              <a:t>What did you think of today’s meeting?</a:t>
            </a:r>
          </a:p>
          <a:p>
            <a:pPr>
              <a:spcAft>
                <a:spcPts val="600"/>
              </a:spcAft>
              <a:buClr>
                <a:srgbClr val="008000"/>
              </a:buClr>
              <a:buFont typeface="Wingdings" panose="05000000000000000000" pitchFamily="2" charset="2"/>
              <a:buChar char="ü"/>
            </a:pPr>
            <a:r>
              <a:rPr lang="en-US" sz="3200" dirty="0" smtClean="0"/>
              <a:t>Would more of these meetings be helpful? </a:t>
            </a:r>
          </a:p>
          <a:p>
            <a:pPr>
              <a:buClr>
                <a:srgbClr val="008000"/>
              </a:buClr>
              <a:buFont typeface="Wingdings" panose="05000000000000000000" pitchFamily="2" charset="2"/>
              <a:buChar char="ü"/>
            </a:pPr>
            <a:r>
              <a:rPr lang="en-US" sz="3200" dirty="0" smtClean="0"/>
              <a:t>What about the day and the time?</a:t>
            </a:r>
          </a:p>
          <a:p>
            <a:pPr>
              <a:buClr>
                <a:srgbClr val="008000"/>
              </a:buClr>
              <a:buFont typeface="Wingdings" panose="05000000000000000000" pitchFamily="2" charset="2"/>
              <a:buChar char="ü"/>
            </a:pPr>
            <a:endParaRPr lang="en-US" sz="3200" dirty="0"/>
          </a:p>
          <a:p>
            <a:pPr>
              <a:buClr>
                <a:srgbClr val="008000"/>
              </a:buClr>
              <a:buFont typeface="Wingdings" panose="05000000000000000000" pitchFamily="2" charset="2"/>
              <a:buChar char="ü"/>
            </a:pPr>
            <a:r>
              <a:rPr lang="en-US" sz="3200" dirty="0" smtClean="0"/>
              <a:t>Email your ideas </a:t>
            </a:r>
            <a:r>
              <a:rPr lang="en-US" sz="3200" dirty="0" smtClean="0">
                <a:hlinkClick r:id="rId2"/>
              </a:rPr>
              <a:t>servicesystem@na.org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18969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System Project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ideas implemented in </a:t>
            </a:r>
            <a:b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South Cairo Egypt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61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1143000"/>
          </a:xfrm>
        </p:spPr>
        <p:txBody>
          <a:bodyPr/>
          <a:lstStyle/>
          <a:p>
            <a:pPr algn="ctr"/>
            <a:r>
              <a:rPr lang="en-US" sz="4400" dirty="0" smtClean="0"/>
              <a:t>South Cairo, Egypt</a:t>
            </a:r>
            <a:endParaRPr lang="en-US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1219200"/>
            <a:ext cx="7924800" cy="56388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Clr>
                <a:srgbClr val="0070C0"/>
              </a:buClr>
            </a:pPr>
            <a:r>
              <a:rPr lang="en-US" sz="3000" dirty="0" smtClean="0"/>
              <a:t>There are 35 groups in Egypt</a:t>
            </a:r>
          </a:p>
          <a:p>
            <a:pPr>
              <a:spcAft>
                <a:spcPts val="600"/>
              </a:spcAft>
              <a:buClr>
                <a:srgbClr val="0070C0"/>
              </a:buClr>
            </a:pPr>
            <a:r>
              <a:rPr lang="en-US" sz="3000" dirty="0" smtClean="0"/>
              <a:t>The region is made up of 3 ASCs and the South Cairo GSF. Each sends an RCM and alternate to the RSC</a:t>
            </a:r>
          </a:p>
          <a:p>
            <a:pPr>
              <a:spcAft>
                <a:spcPts val="600"/>
              </a:spcAft>
              <a:buClr>
                <a:srgbClr val="0070C0"/>
              </a:buClr>
            </a:pPr>
            <a:r>
              <a:rPr lang="en-US" sz="3000" dirty="0" smtClean="0"/>
              <a:t>The 9 groups in the South Cairo GSF were formerly members of the 3 ASCs </a:t>
            </a:r>
          </a:p>
          <a:p>
            <a:pPr>
              <a:spcAft>
                <a:spcPts val="600"/>
              </a:spcAft>
              <a:buClr>
                <a:srgbClr val="0070C0"/>
              </a:buClr>
            </a:pPr>
            <a:r>
              <a:rPr lang="en-US" sz="3000" dirty="0" smtClean="0"/>
              <a:t>The GSF conforms to the geographic boundary of South Cairo</a:t>
            </a:r>
          </a:p>
          <a:p>
            <a:pPr>
              <a:buClr>
                <a:srgbClr val="0070C0"/>
              </a:buClr>
            </a:pPr>
            <a:r>
              <a:rPr lang="en-US" sz="3000" dirty="0" smtClean="0"/>
              <a:t>The GSF has been meeting monthly since March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4353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1143000"/>
          </a:xfrm>
        </p:spPr>
        <p:txBody>
          <a:bodyPr/>
          <a:lstStyle/>
          <a:p>
            <a:pPr algn="ctr"/>
            <a:r>
              <a:rPr lang="en-US" sz="4400" dirty="0" smtClean="0"/>
              <a:t>Process of change in Cairo</a:t>
            </a:r>
            <a:endParaRPr lang="en-US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95400"/>
            <a:ext cx="8229600" cy="5257800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Clr>
                <a:srgbClr val="0070C0"/>
              </a:buClr>
            </a:pPr>
            <a:r>
              <a:rPr lang="en-US" sz="7500" dirty="0" smtClean="0"/>
              <a:t>Workgroup formed from 3 main groups in South Cairo to consider challenges with ASCs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rgbClr val="0070C0"/>
              </a:buClr>
            </a:pPr>
            <a:r>
              <a:rPr lang="en-US" sz="7500" dirty="0" smtClean="0"/>
              <a:t>Group problems not being addressed at ASC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rgbClr val="0070C0"/>
              </a:buClr>
            </a:pPr>
            <a:r>
              <a:rPr lang="en-US" sz="7500" dirty="0" smtClean="0"/>
              <a:t>CBDM and open participation made more sense than old system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r>
              <a:rPr lang="en-US" sz="7500" dirty="0" smtClean="0"/>
              <a:t>Main step was to convince the South Cairo groups to accept change and have faith</a:t>
            </a:r>
          </a:p>
        </p:txBody>
      </p:sp>
    </p:spTree>
    <p:extLst>
      <p:ext uri="{BB962C8B-B14F-4D97-AF65-F5344CB8AC3E}">
        <p14:creationId xmlns:p14="http://schemas.microsoft.com/office/powerpoint/2010/main" val="412068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1143000"/>
          </a:xfrm>
        </p:spPr>
        <p:txBody>
          <a:bodyPr/>
          <a:lstStyle/>
          <a:p>
            <a:pPr algn="ctr"/>
            <a:r>
              <a:rPr lang="en-US" sz="4400" dirty="0" smtClean="0"/>
              <a:t>The South Cairo GSF</a:t>
            </a:r>
            <a:endParaRPr lang="en-US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1066800"/>
            <a:ext cx="7498080" cy="51816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Clr>
                <a:srgbClr val="0070C0"/>
              </a:buClr>
            </a:pPr>
            <a:r>
              <a:rPr lang="en-US" sz="3200" dirty="0" smtClean="0"/>
              <a:t>Basic guidelines created at first and then finalized </a:t>
            </a:r>
            <a:r>
              <a:rPr lang="en-US" sz="3200" smtClean="0"/>
              <a:t>after </a:t>
            </a:r>
            <a:r>
              <a:rPr lang="en-US" sz="3200" smtClean="0"/>
              <a:t>3 </a:t>
            </a:r>
            <a:r>
              <a:rPr lang="en-US" sz="3200" dirty="0" smtClean="0"/>
              <a:t>meetings</a:t>
            </a:r>
          </a:p>
          <a:p>
            <a:pPr>
              <a:spcAft>
                <a:spcPts val="600"/>
              </a:spcAft>
              <a:buClr>
                <a:srgbClr val="0070C0"/>
              </a:buClr>
            </a:pPr>
            <a:r>
              <a:rPr lang="en-US" sz="3200" dirty="0" smtClean="0"/>
              <a:t>Geographical boundary helps to address group issues</a:t>
            </a:r>
          </a:p>
          <a:p>
            <a:pPr>
              <a:spcAft>
                <a:spcPts val="600"/>
              </a:spcAft>
              <a:buClr>
                <a:srgbClr val="0070C0"/>
              </a:buClr>
            </a:pPr>
            <a:r>
              <a:rPr lang="en-US" sz="3200" dirty="0" smtClean="0"/>
              <a:t>GSF works with Regional Outreach</a:t>
            </a:r>
            <a:r>
              <a:rPr lang="en-US" sz="3200" dirty="0"/>
              <a:t> </a:t>
            </a:r>
            <a:r>
              <a:rPr lang="en-US" sz="3200" dirty="0" smtClean="0"/>
              <a:t>Committee</a:t>
            </a:r>
          </a:p>
          <a:p>
            <a:pPr>
              <a:spcAft>
                <a:spcPts val="600"/>
              </a:spcAft>
              <a:buClr>
                <a:srgbClr val="0070C0"/>
              </a:buClr>
            </a:pPr>
            <a:r>
              <a:rPr lang="en-US" sz="3200" dirty="0" smtClean="0"/>
              <a:t>GSF is planning to provide more services in time – literature distribution, workshops, PR/H&amp;I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5486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1143000"/>
          </a:xfrm>
        </p:spPr>
        <p:txBody>
          <a:bodyPr/>
          <a:lstStyle/>
          <a:p>
            <a:pPr algn="ctr"/>
            <a:r>
              <a:rPr lang="en-US" sz="4400" dirty="0" smtClean="0"/>
              <a:t>The South Cairo</a:t>
            </a:r>
            <a:r>
              <a:rPr lang="en-US" sz="4400" dirty="0"/>
              <a:t> </a:t>
            </a:r>
            <a:r>
              <a:rPr lang="en-US" sz="4400" dirty="0" smtClean="0"/>
              <a:t>GSF</a:t>
            </a:r>
            <a:endParaRPr lang="en-US" sz="4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924" y="990600"/>
            <a:ext cx="8153876" cy="5760720"/>
          </a:xfrm>
        </p:spPr>
      </p:pic>
    </p:spTree>
    <p:extLst>
      <p:ext uri="{BB962C8B-B14F-4D97-AF65-F5344CB8AC3E}">
        <p14:creationId xmlns:p14="http://schemas.microsoft.com/office/powerpoint/2010/main" val="386634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System Project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ideas implemented in </a:t>
            </a:r>
            <a:b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Hamilton, Ontario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381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SSP Webinar">
      <a:dk1>
        <a:srgbClr val="2F2B20"/>
      </a:dk1>
      <a:lt1>
        <a:srgbClr val="FFFFFF"/>
      </a:lt1>
      <a:dk2>
        <a:srgbClr val="E7F3FF"/>
      </a:dk2>
      <a:lt2>
        <a:srgbClr val="E7F3FF"/>
      </a:lt2>
      <a:accent1>
        <a:srgbClr val="F4EE00"/>
      </a:accent1>
      <a:accent2>
        <a:srgbClr val="B1CC0E"/>
      </a:accent2>
      <a:accent3>
        <a:srgbClr val="CC0000"/>
      </a:accent3>
      <a:accent4>
        <a:srgbClr val="2F2B20"/>
      </a:accent4>
      <a:accent5>
        <a:srgbClr val="FFFFFF"/>
      </a:accent5>
      <a:accent6>
        <a:srgbClr val="0040C0"/>
      </a:accent6>
      <a:hlink>
        <a:srgbClr val="CC0000"/>
      </a:hlink>
      <a:folHlink>
        <a:srgbClr val="00000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2507</TotalTime>
  <Words>1130</Words>
  <Application>Microsoft Office PowerPoint</Application>
  <PresentationFormat>On-screen Show (4:3)</PresentationFormat>
  <Paragraphs>127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Adjacency</vt:lpstr>
      <vt:lpstr>Our Service System</vt:lpstr>
      <vt:lpstr>Web Meeting Agenda</vt:lpstr>
      <vt:lpstr>Today’s Web Meeting</vt:lpstr>
      <vt:lpstr>Service System Project ideas implemented in  South Cairo Egypt</vt:lpstr>
      <vt:lpstr>South Cairo, Egypt</vt:lpstr>
      <vt:lpstr>Process of change in Cairo</vt:lpstr>
      <vt:lpstr>The South Cairo GSF</vt:lpstr>
      <vt:lpstr>The South Cairo GSF</vt:lpstr>
      <vt:lpstr>Service System Project ideas implemented in  Hamilton, Ontario</vt:lpstr>
      <vt:lpstr>Hamilton, ON</vt:lpstr>
      <vt:lpstr>Hamilton, ON</vt:lpstr>
      <vt:lpstr>Hamilton, ON</vt:lpstr>
      <vt:lpstr>Hamilton, ON</vt:lpstr>
      <vt:lpstr>Hamilton GSF Tools</vt:lpstr>
      <vt:lpstr>Hamilton GSF Tools</vt:lpstr>
      <vt:lpstr>Service System Project ideas implemented in  Milwaukee, Wisconsin, USA</vt:lpstr>
      <vt:lpstr>Facts about our area</vt:lpstr>
      <vt:lpstr>Our “old” service structure</vt:lpstr>
      <vt:lpstr>Our challenges</vt:lpstr>
      <vt:lpstr>Baby Steps</vt:lpstr>
      <vt:lpstr>Problems Remained</vt:lpstr>
      <vt:lpstr>Big Changes</vt:lpstr>
      <vt:lpstr>Our New Service Structure</vt:lpstr>
      <vt:lpstr>Growing Pains</vt:lpstr>
      <vt:lpstr>Other Reactions</vt:lpstr>
      <vt:lpstr>PowerPoint Presentation</vt:lpstr>
      <vt:lpstr>Information &amp; Resources</vt:lpstr>
      <vt:lpstr>What’s next for the project?</vt:lpstr>
      <vt:lpstr>What’s next for the project?</vt:lpstr>
      <vt:lpstr>Feedback…</vt:lpstr>
    </vt:vector>
  </TitlesOfParts>
  <Company>NAWS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 Jenkins</dc:creator>
  <cp:lastModifiedBy>Nick Elson</cp:lastModifiedBy>
  <cp:revision>79</cp:revision>
  <dcterms:created xsi:type="dcterms:W3CDTF">2014-11-10T19:59:56Z</dcterms:created>
  <dcterms:modified xsi:type="dcterms:W3CDTF">2015-09-03T19:36:35Z</dcterms:modified>
</cp:coreProperties>
</file>