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79" r:id="rId3"/>
    <p:sldId id="258" r:id="rId4"/>
    <p:sldId id="260" r:id="rId5"/>
    <p:sldId id="262" r:id="rId6"/>
    <p:sldId id="263" r:id="rId7"/>
    <p:sldId id="264" r:id="rId8"/>
    <p:sldId id="270" r:id="rId9"/>
    <p:sldId id="265" r:id="rId10"/>
    <p:sldId id="273" r:id="rId11"/>
    <p:sldId id="266" r:id="rId12"/>
    <p:sldId id="281" r:id="rId13"/>
    <p:sldId id="288" r:id="rId14"/>
    <p:sldId id="267" r:id="rId15"/>
    <p:sldId id="268" r:id="rId16"/>
    <p:sldId id="269" r:id="rId17"/>
    <p:sldId id="271" r:id="rId18"/>
    <p:sldId id="272" r:id="rId19"/>
    <p:sldId id="275" r:id="rId20"/>
    <p:sldId id="276" r:id="rId21"/>
    <p:sldId id="289" r:id="rId22"/>
    <p:sldId id="277" r:id="rId23"/>
    <p:sldId id="282" r:id="rId24"/>
    <p:sldId id="278" r:id="rId25"/>
    <p:sldId id="292" r:id="rId26"/>
    <p:sldId id="274" r:id="rId27"/>
    <p:sldId id="280" r:id="rId28"/>
    <p:sldId id="283" r:id="rId29"/>
    <p:sldId id="291" r:id="rId30"/>
    <p:sldId id="285" r:id="rId31"/>
    <p:sldId id="286" r:id="rId32"/>
    <p:sldId id="293" r:id="rId33"/>
    <p:sldId id="284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3" y="4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.org/service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system@na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927848" cy="2593975"/>
          </a:xfrm>
        </p:spPr>
        <p:txBody>
          <a:bodyPr anchor="ctr" anchorCtr="0"/>
          <a:lstStyle/>
          <a:p>
            <a:pPr algn="ctr"/>
            <a:r>
              <a:rPr lang="pt-BR" dirty="0">
                <a:effectLst/>
              </a:rPr>
              <a:t>Nosso Sistema de Serviço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73196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4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249362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Conferências de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Serviço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Local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7162800" cy="4590288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pt-BR" sz="3600" dirty="0"/>
              <a:t>Características </a:t>
            </a:r>
            <a:r>
              <a:rPr lang="pt-BR" sz="3600" dirty="0" smtClean="0"/>
              <a:t>essenciais</a:t>
            </a:r>
          </a:p>
          <a:p>
            <a:pPr lvl="0" hangingPunct="0"/>
            <a:r>
              <a:rPr lang="pt-BR" dirty="0"/>
              <a:t>Orientadas para o planejamento </a:t>
            </a:r>
            <a:endParaRPr lang="en-US" dirty="0"/>
          </a:p>
          <a:p>
            <a:pPr lvl="0" hangingPunct="0"/>
            <a:r>
              <a:rPr lang="pt-BR" dirty="0"/>
              <a:t>A forma segue a função </a:t>
            </a:r>
            <a:endParaRPr lang="en-US" dirty="0"/>
          </a:p>
          <a:p>
            <a:pPr lvl="0" hangingPunct="0"/>
            <a:r>
              <a:rPr lang="pt-BR" dirty="0"/>
              <a:t>Estratégicas </a:t>
            </a:r>
            <a:endParaRPr lang="en-US" dirty="0"/>
          </a:p>
          <a:p>
            <a:r>
              <a:rPr lang="pt-BR" dirty="0"/>
              <a:t>Com base no </a:t>
            </a:r>
            <a:r>
              <a:rPr lang="pt-BR" dirty="0" smtClean="0"/>
              <a:t>consenso</a:t>
            </a:r>
          </a:p>
          <a:p>
            <a:pPr marL="114300" indent="0">
              <a:buNone/>
            </a:pPr>
            <a:r>
              <a:rPr lang="pt-BR" sz="3600" dirty="0"/>
              <a:t>Características </a:t>
            </a:r>
            <a:r>
              <a:rPr lang="pt-BR" sz="3600" dirty="0" smtClean="0"/>
              <a:t>recomendadas</a:t>
            </a:r>
          </a:p>
          <a:p>
            <a:pPr lvl="0" hangingPunct="0"/>
            <a:r>
              <a:rPr lang="pt-BR" dirty="0"/>
              <a:t>Reúne-se trimestralmente </a:t>
            </a:r>
            <a:endParaRPr lang="en-US" dirty="0"/>
          </a:p>
          <a:p>
            <a:r>
              <a:rPr lang="pt-BR" dirty="0"/>
              <a:t>Fronteiras de país, cidade ou povoado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16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498080" cy="1630362"/>
          </a:xfrm>
        </p:spPr>
        <p:txBody>
          <a:bodyPr/>
          <a:lstStyle/>
          <a:p>
            <a:r>
              <a:rPr lang="pt-BR" sz="3200" dirty="0"/>
              <a:t>Moção n. 6</a:t>
            </a:r>
            <a:r>
              <a:rPr lang="pt-BR" sz="3200" dirty="0">
                <a:effectLst/>
              </a:rPr>
              <a:t>: Concordar, em princípio, em mover na direção de um </a:t>
            </a:r>
            <a:r>
              <a:rPr lang="pt-BR" sz="3200" dirty="0" smtClean="0">
                <a:effectLst/>
              </a:rPr>
              <a:t>sistema de </a:t>
            </a:r>
            <a:r>
              <a:rPr lang="pt-BR" sz="3200" dirty="0">
                <a:effectLst/>
              </a:rPr>
              <a:t>serviço que contenha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35052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>
                <a:solidFill>
                  <a:srgbClr val="FF0000"/>
                </a:solidFill>
              </a:rPr>
              <a:t>quadros de serviço local:</a:t>
            </a:r>
            <a:endParaRPr lang="en-US" sz="3200" dirty="0">
              <a:solidFill>
                <a:srgbClr val="FF0000"/>
              </a:solidFill>
            </a:endParaRPr>
          </a:p>
          <a:p>
            <a:pPr marL="114300" lvl="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pt-BR" sz="3200" dirty="0"/>
              <a:t>um quadro supervisionado pela conferência de serviço local que administra o trabalho priorizado pela CSL... para ser incluído no </a:t>
            </a:r>
            <a:r>
              <a:rPr lang="pt-BR" sz="3200" i="1" dirty="0"/>
              <a:t>GTSL</a:t>
            </a:r>
            <a:r>
              <a:rPr lang="pt-BR" sz="3200" dirty="0"/>
              <a:t> como uma opção adicional às unidades de serviço existentes.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014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Quadros de Serviço Local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600" dirty="0"/>
              <a:t>Características essenciais</a:t>
            </a:r>
            <a:endParaRPr lang="en-US" sz="3600" dirty="0"/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pt-BR" sz="2800" dirty="0"/>
              <a:t>Presta contas à CSL</a:t>
            </a:r>
            <a:endParaRPr lang="en-US" sz="2800" dirty="0"/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pt-BR" sz="2800" dirty="0"/>
              <a:t>Concretiza as prioridades da CSL</a:t>
            </a:r>
            <a:endParaRPr lang="en-US" sz="2800" dirty="0"/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pt-BR" sz="2800" dirty="0"/>
              <a:t>Reúne-se mensalmente</a:t>
            </a:r>
            <a:endParaRPr lang="en-US" sz="2800" dirty="0"/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pt-BR" sz="2800" dirty="0"/>
              <a:t>Administra as reuniões da CSL</a:t>
            </a:r>
            <a:endParaRPr lang="en-US" sz="2800" dirty="0"/>
          </a:p>
          <a:p>
            <a:pPr marL="114300" indent="0">
              <a:buNone/>
            </a:pPr>
            <a:r>
              <a:rPr lang="pt-BR" sz="3600" dirty="0"/>
              <a:t>Características recomendadas</a:t>
            </a:r>
            <a:endParaRPr lang="en-US" sz="3600" dirty="0"/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pt-BR" sz="2800" dirty="0"/>
              <a:t>Consiste de um corpo administrativo e </a:t>
            </a:r>
            <a:r>
              <a:rPr lang="pt-BR" sz="2800" dirty="0" smtClean="0"/>
              <a:t>de </a:t>
            </a:r>
            <a:r>
              <a:rPr lang="pt-BR" sz="2800" dirty="0"/>
              <a:t>coordenadores de serviço.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00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345680" cy="4800600"/>
          </a:xfrm>
        </p:spPr>
        <p:txBody>
          <a:bodyPr>
            <a:normAutofit/>
          </a:bodyPr>
          <a:lstStyle/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pt-BR" sz="3600" dirty="0" err="1"/>
              <a:t>CSAs</a:t>
            </a:r>
            <a:r>
              <a:rPr lang="pt-BR" sz="3600" dirty="0"/>
              <a:t> = apoio ao grupo + entrega de serviços </a:t>
            </a:r>
            <a:r>
              <a:rPr lang="pt-BR" sz="3600" dirty="0" smtClean="0"/>
              <a:t>locais</a:t>
            </a:r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2000" dirty="0"/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pt-BR" sz="3600" dirty="0" err="1"/>
              <a:t>CSLs</a:t>
            </a:r>
            <a:r>
              <a:rPr lang="pt-BR" sz="3600" dirty="0"/>
              <a:t> e </a:t>
            </a:r>
            <a:r>
              <a:rPr lang="pt-BR" sz="3600" dirty="0" err="1"/>
              <a:t>QSLs</a:t>
            </a:r>
            <a:r>
              <a:rPr lang="pt-BR" sz="3600" dirty="0"/>
              <a:t> = entrega de serviços </a:t>
            </a:r>
            <a:r>
              <a:rPr lang="pt-BR" sz="3600" dirty="0" smtClean="0"/>
              <a:t>locais</a:t>
            </a:r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2000" dirty="0" smtClean="0"/>
          </a:p>
          <a:p>
            <a:pPr marL="114300" indent="0">
              <a:buNone/>
            </a:pPr>
            <a:r>
              <a:rPr lang="pt-BR" sz="3600" dirty="0" err="1"/>
              <a:t>FAGs</a:t>
            </a:r>
            <a:r>
              <a:rPr lang="pt-BR" sz="3600" dirty="0"/>
              <a:t> = apoio ao grupo</a:t>
            </a:r>
            <a:endParaRPr lang="en-US" sz="3600" dirty="0"/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3400" dirty="0"/>
          </a:p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endParaRPr lang="en-US" sz="3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1"/>
            <a:ext cx="1883664" cy="208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7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7772400" cy="987552"/>
          </a:xfrm>
        </p:spPr>
        <p:txBody>
          <a:bodyPr/>
          <a:lstStyle/>
          <a:p>
            <a:pPr hangingPunct="0"/>
            <a:r>
              <a:rPr lang="pt-BR" sz="4800" dirty="0">
                <a:solidFill>
                  <a:srgbClr val="008000"/>
                </a:solidFill>
              </a:rPr>
              <a:t>Fóruns de Apoio ao Grupo</a:t>
            </a:r>
            <a:endParaRPr lang="en-US" sz="4800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47800"/>
            <a:ext cx="7772400" cy="35052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pt-BR" sz="4800" i="1" dirty="0">
                <a:solidFill>
                  <a:srgbClr val="008000"/>
                </a:solidFill>
              </a:rPr>
              <a:t>“</a:t>
            </a:r>
            <a:r>
              <a:rPr lang="pt-BR" sz="4800" dirty="0"/>
              <a:t>O </a:t>
            </a:r>
            <a:r>
              <a:rPr lang="pt-BR" sz="4800" dirty="0" smtClean="0"/>
              <a:t>grupo</a:t>
            </a:r>
            <a:r>
              <a:rPr lang="en-US" sz="4800" dirty="0"/>
              <a:t> </a:t>
            </a:r>
            <a:r>
              <a:rPr lang="pt-BR" sz="4800" dirty="0" smtClean="0"/>
              <a:t>é </a:t>
            </a:r>
            <a:r>
              <a:rPr lang="pt-BR" sz="4800" dirty="0"/>
              <a:t>o principal veículo através do qual nossa mensagem é levada.</a:t>
            </a:r>
            <a:r>
              <a:rPr lang="pt-BR" sz="4800" dirty="0">
                <a:solidFill>
                  <a:srgbClr val="008000"/>
                </a:solidFill>
              </a:rPr>
              <a:t>"</a:t>
            </a:r>
            <a:endParaRPr lang="en-US" sz="4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Fóruns de Apoio ao Grupo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429512"/>
            <a:ext cx="6553200" cy="4971288"/>
          </a:xfrm>
        </p:spPr>
        <p:txBody>
          <a:bodyPr>
            <a:noAutofit/>
          </a:bodyPr>
          <a:lstStyle/>
          <a:p>
            <a:r>
              <a:rPr lang="pt-BR" dirty="0" smtClean="0"/>
              <a:t>Com </a:t>
            </a:r>
            <a:r>
              <a:rPr lang="pt-BR" dirty="0"/>
              <a:t>base em discussões</a:t>
            </a:r>
            <a:endParaRPr lang="en-US" dirty="0"/>
          </a:p>
          <a:p>
            <a:r>
              <a:rPr lang="pt-BR" dirty="0" smtClean="0"/>
              <a:t>Necessidades </a:t>
            </a:r>
            <a:r>
              <a:rPr lang="pt-BR" dirty="0"/>
              <a:t>dos </a:t>
            </a:r>
            <a:r>
              <a:rPr lang="pt-BR" dirty="0" smtClean="0"/>
              <a:t>grupos</a:t>
            </a:r>
            <a:r>
              <a:rPr lang="pt-BR" dirty="0"/>
              <a:t> </a:t>
            </a:r>
            <a:endParaRPr lang="en-US" dirty="0"/>
          </a:p>
          <a:p>
            <a:pPr lvl="0" hangingPunct="0"/>
            <a:r>
              <a:rPr lang="pt-BR" dirty="0"/>
              <a:t>Distribui literatura </a:t>
            </a:r>
            <a:endParaRPr lang="en-US" dirty="0"/>
          </a:p>
          <a:p>
            <a:pPr lvl="0" hangingPunct="0"/>
            <a:r>
              <a:rPr lang="pt-BR" dirty="0"/>
              <a:t>Treinamentos/Oficinas </a:t>
            </a:r>
            <a:endParaRPr lang="en-US" dirty="0"/>
          </a:p>
          <a:p>
            <a:pPr lvl="0" hangingPunct="0"/>
            <a:r>
              <a:rPr lang="pt-BR" dirty="0"/>
              <a:t>Membros para servir </a:t>
            </a:r>
            <a:endParaRPr lang="en-US" dirty="0"/>
          </a:p>
          <a:p>
            <a:pPr lvl="0" hangingPunct="0"/>
            <a:r>
              <a:rPr lang="pt-BR" dirty="0"/>
              <a:t>Flexibilidade </a:t>
            </a:r>
            <a:endParaRPr lang="en-US" dirty="0"/>
          </a:p>
          <a:p>
            <a:pPr lvl="0" hangingPunct="0"/>
            <a:r>
              <a:rPr lang="pt-BR" dirty="0"/>
              <a:t>Todos são bem-vindos </a:t>
            </a:r>
            <a:endParaRPr lang="en-US" dirty="0"/>
          </a:p>
          <a:p>
            <a:pPr lvl="0" hangingPunct="0"/>
            <a:r>
              <a:rPr lang="pt-BR" dirty="0"/>
              <a:t>Aprender sobre o serviço </a:t>
            </a:r>
            <a:endParaRPr lang="en-US" dirty="0"/>
          </a:p>
          <a:p>
            <a:pPr lvl="0" hangingPunct="0"/>
            <a:r>
              <a:rPr lang="pt-BR" dirty="0"/>
              <a:t>Orientação de membros mais novos 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412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808038"/>
          </a:xfrm>
        </p:spPr>
        <p:txBody>
          <a:bodyPr/>
          <a:lstStyle/>
          <a:p>
            <a:r>
              <a:rPr lang="pt-BR" sz="4400" dirty="0"/>
              <a:t>Fóruns de Apoio ao Grupo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7162800" cy="5181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/>
              <a:t>Opções flexíveis de reunião:</a:t>
            </a:r>
            <a:endParaRPr lang="en-US" sz="3200" dirty="0"/>
          </a:p>
          <a:p>
            <a:r>
              <a:rPr lang="pt-BR" dirty="0"/>
              <a:t>Marcadas conforme o </a:t>
            </a:r>
            <a:r>
              <a:rPr lang="pt-BR" dirty="0" smtClean="0"/>
              <a:t>desejo</a:t>
            </a:r>
            <a:endParaRPr lang="en-US" dirty="0"/>
          </a:p>
          <a:p>
            <a:r>
              <a:rPr lang="pt-BR" dirty="0" smtClean="0"/>
              <a:t>Mensalmente </a:t>
            </a:r>
            <a:r>
              <a:rPr lang="pt-BR" dirty="0"/>
              <a:t>ou alternando com as da </a:t>
            </a:r>
            <a:r>
              <a:rPr lang="pt-BR" dirty="0" smtClean="0"/>
              <a:t>CSL/CSA</a:t>
            </a:r>
          </a:p>
          <a:p>
            <a:pPr marL="114300" indent="0">
              <a:buNone/>
            </a:pPr>
            <a:r>
              <a:rPr lang="pt-BR" sz="3200" dirty="0"/>
              <a:t>Opções flexíveis de fronteiras</a:t>
            </a:r>
            <a:r>
              <a:rPr lang="pt-BR" sz="3200" dirty="0" smtClean="0"/>
              <a:t>:</a:t>
            </a:r>
          </a:p>
          <a:p>
            <a:pPr lvl="0" hangingPunct="0"/>
            <a:r>
              <a:rPr lang="pt-BR" dirty="0"/>
              <a:t>Povoados ou vizinhanças </a:t>
            </a:r>
            <a:endParaRPr lang="en-US" dirty="0"/>
          </a:p>
          <a:p>
            <a:pPr lvl="0" hangingPunct="0"/>
            <a:r>
              <a:rPr lang="pt-BR" dirty="0"/>
              <a:t>Reunião de FAG comunitárias para todos os grupos </a:t>
            </a:r>
            <a:endParaRPr lang="en-US" dirty="0"/>
          </a:p>
          <a:p>
            <a:r>
              <a:rPr lang="pt-BR" dirty="0" smtClean="0"/>
              <a:t>Linguagem</a:t>
            </a:r>
          </a:p>
          <a:p>
            <a:pPr marL="114300" indent="0">
              <a:buNone/>
            </a:pPr>
            <a:r>
              <a:rPr lang="pt-BR" sz="3000" dirty="0" err="1"/>
              <a:t>FAGs</a:t>
            </a:r>
            <a:r>
              <a:rPr lang="pt-BR" sz="3000" dirty="0"/>
              <a:t> podem enviar delegados à CSL</a:t>
            </a:r>
            <a:endParaRPr lang="en-US" sz="3000" dirty="0"/>
          </a:p>
          <a:p>
            <a:pPr marL="411480" lvl="1" indent="0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901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0976" y="457200"/>
            <a:ext cx="7772400" cy="3505200"/>
          </a:xfrm>
        </p:spPr>
        <p:txBody>
          <a:bodyPr>
            <a:noAutofit/>
          </a:bodyPr>
          <a:lstStyle/>
          <a:p>
            <a:pPr marL="114300" indent="0" algn="ctr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r>
              <a:rPr lang="pt-BR" sz="4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CSL e o QSL são responsáveis pela maior parte da entrega do serviço</a:t>
            </a: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endParaRPr lang="en-US" sz="4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627" y="3657600"/>
            <a:ext cx="2297098" cy="254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76" y="5495544"/>
            <a:ext cx="7772400" cy="987552"/>
          </a:xfrm>
        </p:spPr>
        <p:txBody>
          <a:bodyPr/>
          <a:lstStyle/>
          <a:p>
            <a:r>
              <a:rPr lang="pt-BR" sz="5400" dirty="0">
                <a:effectLst/>
              </a:rPr>
              <a:t>Serviços Locais</a:t>
            </a:r>
            <a:endParaRPr lang="en-US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20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Conferências de Serviço Local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0264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400" dirty="0"/>
              <a:t>Orientadas para o planejamento</a:t>
            </a:r>
            <a:endParaRPr lang="en-US" sz="3400" dirty="0"/>
          </a:p>
          <a:p>
            <a:pPr hangingPunct="0"/>
            <a:r>
              <a:rPr lang="pt-BR" sz="3200" dirty="0"/>
              <a:t>Concentradas nos passos para realizar o ciclo de </a:t>
            </a:r>
            <a:r>
              <a:rPr lang="pt-BR" sz="3200" dirty="0" smtClean="0"/>
              <a:t>planejamento</a:t>
            </a:r>
            <a:endParaRPr lang="en-US" sz="3200" dirty="0"/>
          </a:p>
          <a:p>
            <a:r>
              <a:rPr lang="pt-BR" sz="3200" dirty="0" smtClean="0"/>
              <a:t>Supervisiona </a:t>
            </a:r>
            <a:r>
              <a:rPr lang="pt-BR" sz="3200" dirty="0"/>
              <a:t>os serviços em </a:t>
            </a:r>
            <a:r>
              <a:rPr lang="pt-BR" sz="3200" dirty="0" smtClean="0"/>
              <a:t>andamento</a:t>
            </a:r>
            <a:endParaRPr lang="en-US" sz="3200" dirty="0"/>
          </a:p>
          <a:p>
            <a:r>
              <a:rPr lang="pt-BR" sz="3200" dirty="0" smtClean="0"/>
              <a:t>Envia </a:t>
            </a:r>
            <a:r>
              <a:rPr lang="pt-BR" sz="3200" dirty="0"/>
              <a:t>um delegado ao próximo nível de serviço</a:t>
            </a: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95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Conferências de Serviço Local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7162800" cy="4590288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pt-BR" sz="3000" dirty="0"/>
              <a:t>Participam os </a:t>
            </a:r>
            <a:r>
              <a:rPr lang="pt-BR" sz="3000" dirty="0" err="1"/>
              <a:t>RSGs</a:t>
            </a:r>
            <a:r>
              <a:rPr lang="pt-BR" sz="3000" dirty="0"/>
              <a:t>, os servidores de confiança da CSL, incluindo o QSL, membros interessados e delegados dos </a:t>
            </a:r>
            <a:r>
              <a:rPr lang="pt-BR" sz="3000" dirty="0" err="1"/>
              <a:t>FAGs</a:t>
            </a:r>
            <a:r>
              <a:rPr lang="pt-BR" sz="3000" dirty="0"/>
              <a:t>, caso sejam </a:t>
            </a:r>
            <a:r>
              <a:rPr lang="pt-BR" sz="3000" dirty="0" smtClean="0"/>
              <a:t>utilizados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pt-BR" sz="3000" dirty="0"/>
              <a:t>Assembleia Anual de </a:t>
            </a:r>
            <a:r>
              <a:rPr lang="pt-BR" sz="3000" dirty="0" smtClean="0"/>
              <a:t>Planejamento</a:t>
            </a:r>
          </a:p>
          <a:p>
            <a:pPr lvl="1" hangingPunct="0"/>
            <a:r>
              <a:rPr lang="pt-BR" sz="2800" dirty="0"/>
              <a:t>Os grupos proporcionam direcionamento </a:t>
            </a:r>
            <a:endParaRPr lang="en-US" sz="2800" dirty="0"/>
          </a:p>
          <a:p>
            <a:pPr lvl="1" hangingPunct="0"/>
            <a:r>
              <a:rPr lang="pt-BR" sz="2800" dirty="0"/>
              <a:t>Questões a abordar são priorizadas </a:t>
            </a:r>
            <a:endParaRPr lang="en-US" sz="2800" dirty="0"/>
          </a:p>
          <a:p>
            <a:pPr lvl="2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4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772400" cy="609600"/>
          </a:xfrm>
        </p:spPr>
        <p:txBody>
          <a:bodyPr/>
          <a:lstStyle/>
          <a:p>
            <a:r>
              <a:rPr lang="pt-BR" sz="5400" dirty="0" smtClean="0">
                <a:effectLst/>
              </a:rPr>
              <a:t/>
            </a:r>
            <a:br>
              <a:rPr lang="pt-BR" sz="5400" dirty="0" smtClean="0">
                <a:effectLst/>
              </a:rPr>
            </a:br>
            <a:r>
              <a:rPr lang="pt-BR" sz="5400" dirty="0">
                <a:effectLst/>
              </a:rPr>
              <a:t/>
            </a:r>
            <a:br>
              <a:rPr lang="pt-BR" sz="5400" dirty="0">
                <a:effectLst/>
              </a:rPr>
            </a:br>
            <a:r>
              <a:rPr lang="pt-BR" sz="5400" dirty="0" smtClean="0">
                <a:effectLst/>
              </a:rPr>
              <a:t/>
            </a:r>
            <a:br>
              <a:rPr lang="pt-BR" sz="5400" dirty="0" smtClean="0">
                <a:effectLst/>
              </a:rPr>
            </a:br>
            <a:r>
              <a:rPr lang="pt-BR" sz="4800" dirty="0" smtClean="0">
                <a:effectLst/>
              </a:rPr>
              <a:t>Pauta </a:t>
            </a:r>
            <a:r>
              <a:rPr lang="pt-BR" sz="4800" dirty="0">
                <a:effectLst/>
              </a:rPr>
              <a:t>do Seminário Virtual</a:t>
            </a:r>
            <a:endParaRPr lang="en-US" sz="48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143000" y="1676400"/>
            <a:ext cx="7580376" cy="3733800"/>
          </a:xfrm>
        </p:spPr>
        <p:txBody>
          <a:bodyPr>
            <a:noAutofit/>
          </a:bodyPr>
          <a:lstStyle/>
          <a:p>
            <a:pPr lvl="0" hangingPunct="0"/>
            <a:r>
              <a:rPr lang="en-US" sz="4400" dirty="0"/>
              <a:t> </a:t>
            </a:r>
            <a:r>
              <a:rPr lang="pt-BR" sz="4000" dirty="0"/>
              <a:t>Orientação para a </a:t>
            </a:r>
            <a:r>
              <a:rPr lang="pt-BR" sz="4000" dirty="0" smtClean="0"/>
              <a:t>	tecnologia</a:t>
            </a:r>
            <a:endParaRPr lang="en-US" sz="4000" dirty="0"/>
          </a:p>
          <a:p>
            <a:pPr lvl="0" hangingPunct="0"/>
            <a:r>
              <a:rPr lang="pt-BR" sz="4000" dirty="0"/>
              <a:t>Apresentação </a:t>
            </a:r>
            <a:endParaRPr lang="en-US" sz="4000" dirty="0"/>
          </a:p>
          <a:p>
            <a:r>
              <a:rPr lang="pt-BR" sz="4000" dirty="0"/>
              <a:t>Perguntas e </a:t>
            </a:r>
            <a:r>
              <a:rPr lang="pt-BR" sz="4000" dirty="0" smtClean="0"/>
              <a:t>respostas</a:t>
            </a:r>
          </a:p>
          <a:p>
            <a:pPr marL="114300" indent="0" algn="ctr">
              <a:buNone/>
            </a:pPr>
            <a:r>
              <a:rPr lang="en-US" sz="3600" dirty="0" smtClean="0"/>
              <a:t>servicesystem@na.org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685758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</a:rPr>
              <a:t>Nota: Este seminário virtual será gravado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Conferências de Serviço Local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/>
              <a:t>Outras reuniões da CSL</a:t>
            </a:r>
            <a:endParaRPr lang="en-US" sz="3200" dirty="0"/>
          </a:p>
          <a:p>
            <a:pPr lvl="0" hangingPunct="0"/>
            <a:r>
              <a:rPr lang="pt-BR" dirty="0"/>
              <a:t>Delegam tarefas por planos e orçamentos de projetos aprovados </a:t>
            </a:r>
            <a:endParaRPr lang="en-US" dirty="0"/>
          </a:p>
          <a:p>
            <a:pPr lvl="0" hangingPunct="0"/>
            <a:r>
              <a:rPr lang="pt-BR" dirty="0"/>
              <a:t>Eleições </a:t>
            </a:r>
            <a:endParaRPr lang="en-US" dirty="0"/>
          </a:p>
          <a:p>
            <a:pPr lvl="0" hangingPunct="0"/>
            <a:r>
              <a:rPr lang="pt-BR" dirty="0"/>
              <a:t>Monitoram </a:t>
            </a:r>
            <a:r>
              <a:rPr lang="pt-BR" dirty="0" err="1"/>
              <a:t>pogresso</a:t>
            </a:r>
            <a:r>
              <a:rPr lang="pt-BR" dirty="0"/>
              <a:t> dos projetos </a:t>
            </a:r>
            <a:endParaRPr lang="en-US" dirty="0"/>
          </a:p>
          <a:p>
            <a:r>
              <a:rPr lang="pt-BR" dirty="0"/>
              <a:t>Avaliam projetos </a:t>
            </a:r>
            <a:r>
              <a:rPr lang="pt-BR" dirty="0" smtClean="0"/>
              <a:t>terminados</a:t>
            </a:r>
          </a:p>
          <a:p>
            <a:pPr marL="114300" indent="0">
              <a:buNone/>
            </a:pPr>
            <a:r>
              <a:rPr lang="pt-BR" sz="3200" dirty="0"/>
              <a:t>Utilizam as tomadas de decisão com base em consenso</a:t>
            </a:r>
            <a:endParaRPr lang="en-US" sz="3200" dirty="0"/>
          </a:p>
          <a:p>
            <a:pPr marL="777240" lvl="2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None/>
            </a:pP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14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Conferências de Serviço Local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36192"/>
            <a:ext cx="6858000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600" dirty="0"/>
              <a:t>Entrega de serviço</a:t>
            </a:r>
            <a:endParaRPr lang="en-US" sz="3600" dirty="0"/>
          </a:p>
          <a:p>
            <a:pPr lvl="0" hangingPunct="0"/>
            <a:r>
              <a:rPr lang="pt-BR" dirty="0"/>
              <a:t>Grupos de trabalho por projeto </a:t>
            </a:r>
            <a:endParaRPr lang="en-US" dirty="0"/>
          </a:p>
          <a:p>
            <a:pPr lvl="0" hangingPunct="0"/>
            <a:r>
              <a:rPr lang="pt-BR" dirty="0"/>
              <a:t>Subcomitês  </a:t>
            </a:r>
            <a:endParaRPr lang="en-US" dirty="0"/>
          </a:p>
          <a:p>
            <a:r>
              <a:rPr lang="pt-BR" dirty="0" smtClean="0"/>
              <a:t>Coordenadores</a:t>
            </a:r>
          </a:p>
          <a:p>
            <a:pPr marL="114300" indent="0">
              <a:buNone/>
            </a:pPr>
            <a:r>
              <a:rPr lang="pt-BR" sz="3600" dirty="0"/>
              <a:t>O que mais seja de interesse da comunidade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33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Conferências de Serviço Local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36192"/>
            <a:ext cx="6858000" cy="303580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600" dirty="0"/>
              <a:t>Opções de reuniões</a:t>
            </a:r>
            <a:endParaRPr lang="en-US" sz="3600" dirty="0"/>
          </a:p>
          <a:p>
            <a:pPr lvl="0" hangingPunct="0"/>
            <a:r>
              <a:rPr lang="pt-BR" dirty="0"/>
              <a:t>Trimestrais </a:t>
            </a:r>
            <a:endParaRPr lang="en-US" dirty="0"/>
          </a:p>
          <a:p>
            <a:pPr lvl="0" hangingPunct="0"/>
            <a:r>
              <a:rPr lang="pt-BR" dirty="0"/>
              <a:t>Alternando com as reuniões dos </a:t>
            </a:r>
            <a:r>
              <a:rPr lang="pt-BR" dirty="0" err="1"/>
              <a:t>FAGs</a:t>
            </a:r>
            <a:r>
              <a:rPr lang="pt-BR" dirty="0"/>
              <a:t> </a:t>
            </a:r>
            <a:endParaRPr lang="en-US" dirty="0"/>
          </a:p>
          <a:p>
            <a:pPr lvl="0" hangingPunct="0"/>
            <a:r>
              <a:rPr lang="pt-BR" dirty="0" smtClean="0"/>
              <a:t>Mensais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90" y="4953000"/>
            <a:ext cx="1884908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2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Conferências de Serviço Local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pt-BR" sz="3200" dirty="0"/>
              <a:t>Definidas por fronteiras geográficas sempre que isso for </a:t>
            </a:r>
            <a:r>
              <a:rPr lang="pt-BR" sz="3200" dirty="0" smtClean="0"/>
              <a:t>prático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Evita-se </a:t>
            </a:r>
            <a:r>
              <a:rPr lang="pt-BR" dirty="0"/>
              <a:t>a duplicação de </a:t>
            </a:r>
            <a:r>
              <a:rPr lang="pt-BR" dirty="0" smtClean="0"/>
              <a:t>serviços</a:t>
            </a:r>
            <a:r>
              <a:rPr lang="pt-BR" dirty="0"/>
              <a:t> </a:t>
            </a:r>
            <a:endParaRPr lang="en-US" dirty="0"/>
          </a:p>
          <a:p>
            <a:pPr hangingPunct="0">
              <a:buFont typeface="Wingdings" panose="05000000000000000000" pitchFamily="2" charset="2"/>
              <a:buChar char="ü"/>
            </a:pPr>
            <a:r>
              <a:rPr lang="pt-BR" dirty="0" smtClean="0"/>
              <a:t>Asseguram </a:t>
            </a:r>
            <a:r>
              <a:rPr lang="pt-BR" dirty="0"/>
              <a:t>que todas as partes do estado ou do país estejam cobertas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Torna </a:t>
            </a:r>
            <a:r>
              <a:rPr lang="pt-BR" dirty="0"/>
              <a:t>mais fácil para adictos, o público  e profissionais nos encontrarem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/>
                </a:solidFill>
              </a:rPr>
              <a:t>Quadros de Serviço Local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3569208"/>
          </a:xfrm>
        </p:spPr>
        <p:txBody>
          <a:bodyPr>
            <a:noAutofit/>
          </a:bodyPr>
          <a:lstStyle/>
          <a:p>
            <a:pPr marL="114300" indent="0" hangingPunct="0">
              <a:buNone/>
            </a:pPr>
            <a:r>
              <a:rPr lang="pt-BR" sz="3200" dirty="0"/>
              <a:t>Concentra-se nas tarefas cotidianas delegadas pela CSL</a:t>
            </a:r>
            <a:endParaRPr lang="en-US" sz="3200" dirty="0"/>
          </a:p>
          <a:p>
            <a:pPr marL="114300" indent="0">
              <a:buNone/>
            </a:pPr>
            <a:r>
              <a:rPr lang="pt-BR" sz="3200" dirty="0" smtClean="0"/>
              <a:t>Libera </a:t>
            </a:r>
            <a:r>
              <a:rPr lang="pt-BR" sz="3200" dirty="0"/>
              <a:t>os grupos de ficarem atolados por detalhes administrativos no </a:t>
            </a:r>
            <a:r>
              <a:rPr lang="pt-BR" sz="3200" dirty="0" smtClean="0"/>
              <a:t>CSA</a:t>
            </a:r>
            <a:r>
              <a:rPr lang="pt-BR" sz="3200" dirty="0"/>
              <a:t> </a:t>
            </a:r>
            <a:endParaRPr lang="en-US" sz="3200" dirty="0"/>
          </a:p>
          <a:p>
            <a:pPr marL="114300" indent="0">
              <a:buNone/>
            </a:pPr>
            <a:r>
              <a:rPr lang="pt-BR" sz="3200" dirty="0"/>
              <a:t>Dá conta da crítica de que "nada de importante acontece na área"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82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/>
                </a:solidFill>
              </a:rPr>
              <a:t>Quadros de Serviço Local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/>
              <a:t>Tarefas do QSL</a:t>
            </a:r>
            <a:endParaRPr lang="en-US" sz="3200" dirty="0"/>
          </a:p>
          <a:p>
            <a:pPr hangingPunct="0">
              <a:buFont typeface="Wingdings" panose="05000000000000000000" pitchFamily="2" charset="2"/>
              <a:buChar char="v"/>
            </a:pPr>
            <a:r>
              <a:rPr lang="pt-BR" dirty="0"/>
              <a:t>Cria planos de orçamentos e projetos </a:t>
            </a:r>
            <a:r>
              <a:rPr lang="pt-BR" dirty="0" smtClean="0"/>
              <a:t>	para </a:t>
            </a:r>
            <a:r>
              <a:rPr lang="pt-BR" dirty="0"/>
              <a:t>aprovação na </a:t>
            </a:r>
            <a:r>
              <a:rPr lang="pt-BR" dirty="0" smtClean="0"/>
              <a:t>CSL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pt-BR" dirty="0" smtClean="0"/>
              <a:t>Paga </a:t>
            </a:r>
            <a:r>
              <a:rPr lang="pt-BR" dirty="0"/>
              <a:t>as contas </a:t>
            </a:r>
            <a:r>
              <a:rPr lang="pt-BR" dirty="0" smtClean="0"/>
              <a:t>regulares</a:t>
            </a:r>
            <a:r>
              <a:rPr lang="pt-BR" dirty="0"/>
              <a:t> </a:t>
            </a:r>
            <a:endParaRPr lang="en-US" dirty="0"/>
          </a:p>
          <a:p>
            <a:pPr hangingPunct="0">
              <a:buFont typeface="Wingdings" panose="05000000000000000000" pitchFamily="2" charset="2"/>
              <a:buChar char="v"/>
            </a:pPr>
            <a:r>
              <a:rPr lang="pt-BR" dirty="0" smtClean="0"/>
              <a:t>Organiza </a:t>
            </a:r>
            <a:r>
              <a:rPr lang="pt-BR" dirty="0"/>
              <a:t>e facilita as  </a:t>
            </a:r>
            <a:r>
              <a:rPr lang="pt-BR" dirty="0" smtClean="0"/>
              <a:t>reuniões da </a:t>
            </a:r>
            <a:r>
              <a:rPr lang="pt-BR" dirty="0"/>
              <a:t>CSL</a:t>
            </a:r>
            <a:endParaRPr lang="en-US" sz="1200" dirty="0"/>
          </a:p>
          <a:p>
            <a:pPr marL="114300" lvl="1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endParaRPr lang="pt-BR" sz="800" dirty="0" smtClean="0"/>
          </a:p>
          <a:p>
            <a:pPr marL="114300" lvl="1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pt-BR" sz="3200" dirty="0" smtClean="0"/>
              <a:t>O </a:t>
            </a:r>
            <a:r>
              <a:rPr lang="pt-BR" sz="3200" dirty="0"/>
              <a:t>QSL presta contas diretamente à CSL.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701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219200"/>
            <a:ext cx="7162800" cy="3657600"/>
          </a:xfrm>
        </p:spPr>
        <p:txBody>
          <a:bodyPr>
            <a:noAutofit/>
          </a:bodyPr>
          <a:lstStyle/>
          <a:p>
            <a:pPr marL="114300" indent="0" algn="ctr">
              <a:spcAft>
                <a:spcPts val="1200"/>
              </a:spcAft>
              <a:buNone/>
            </a:pPr>
            <a:r>
              <a:rPr lang="pt-BR" sz="4800" dirty="0">
                <a:solidFill>
                  <a:schemeClr val="accent6">
                    <a:lumMod val="75000"/>
                  </a:schemeClr>
                </a:solidFill>
              </a:rPr>
              <a:t>Pense na CSL como sendo os arquitetos do serviço local e o QSL os engenheiros.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  <a:p>
            <a:pPr marL="114300" lvl="0" indent="0" algn="ctr">
              <a:spcAft>
                <a:spcPts val="1200"/>
              </a:spcAft>
              <a:buNone/>
            </a:pP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90" y="4953000"/>
            <a:ext cx="1884908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9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/>
                </a:solidFill>
              </a:rPr>
              <a:t>Quadros de Serviço Local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/>
              <a:t>Reuniões mensais e/ou </a:t>
            </a:r>
            <a:r>
              <a:rPr lang="pt-BR" sz="3200" dirty="0" smtClean="0"/>
              <a:t>virtuais</a:t>
            </a:r>
            <a:endParaRPr lang="en-US" sz="3200" dirty="0"/>
          </a:p>
          <a:p>
            <a:pPr marL="114300" indent="0" hangingPunct="0">
              <a:buNone/>
            </a:pPr>
            <a:r>
              <a:rPr lang="pt-BR" sz="3200" dirty="0"/>
              <a:t>Corpo administrativo além dos coordenadores de subcomitês e coordenadores de serviços/projetos frequentam o </a:t>
            </a:r>
            <a:r>
              <a:rPr lang="pt-BR" sz="3200" dirty="0" smtClean="0"/>
              <a:t>QSL</a:t>
            </a:r>
            <a:endParaRPr lang="en-US" sz="3200" dirty="0"/>
          </a:p>
          <a:p>
            <a:pPr marL="114300" indent="0">
              <a:buNone/>
            </a:pPr>
            <a:r>
              <a:rPr lang="pt-BR" sz="3200" dirty="0"/>
              <a:t>Membros adicionais conforme a necessidade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619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620000" cy="838200"/>
          </a:xfrm>
        </p:spPr>
        <p:txBody>
          <a:bodyPr/>
          <a:lstStyle/>
          <a:p>
            <a:pPr algn="ctr"/>
            <a:r>
              <a:rPr lang="pt-BR" sz="3500" dirty="0">
                <a:effectLst/>
              </a:rPr>
              <a:t>Componentes do Sistema de Serviço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752" y="1828800"/>
            <a:ext cx="6784848" cy="4800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t-BR" sz="3600" dirty="0"/>
              <a:t>Três tipos de tarefas:</a:t>
            </a:r>
            <a:endParaRPr lang="en-US" sz="3600" dirty="0"/>
          </a:p>
          <a:p>
            <a:pPr marL="628650" lvl="0" indent="-514350" hangingPunct="0">
              <a:buFont typeface="+mj-lt"/>
              <a:buAutoNum type="arabicPeriod"/>
            </a:pPr>
            <a:r>
              <a:rPr lang="pt-BR" sz="3200" dirty="0"/>
              <a:t>Questões e necessidades dos grupos são atendidas nas reuniões dos </a:t>
            </a:r>
            <a:r>
              <a:rPr lang="pt-BR" sz="3200" dirty="0" err="1"/>
              <a:t>FAGs</a:t>
            </a:r>
            <a:r>
              <a:rPr lang="pt-BR" sz="3200" dirty="0"/>
              <a:t> </a:t>
            </a:r>
            <a:endParaRPr lang="en-US" sz="3200" dirty="0"/>
          </a:p>
          <a:p>
            <a:pPr marL="628650" lvl="0" indent="-514350" hangingPunct="0">
              <a:buFont typeface="+mj-lt"/>
              <a:buAutoNum type="arabicPeriod"/>
            </a:pPr>
            <a:r>
              <a:rPr lang="pt-BR" sz="3200" dirty="0"/>
              <a:t>Decisões estratégicas e supervisão geral dos serviços locais são administradas pela CSL </a:t>
            </a:r>
            <a:endParaRPr lang="en-US" sz="3200" dirty="0"/>
          </a:p>
          <a:p>
            <a:pPr marL="628650" lvl="0" indent="-514350" hangingPunct="0">
              <a:buFont typeface="+mj-lt"/>
              <a:buAutoNum type="arabicPeriod"/>
            </a:pPr>
            <a:r>
              <a:rPr lang="pt-BR" sz="3200" dirty="0"/>
              <a:t>A administração diária é feita pelo QSL </a:t>
            </a:r>
            <a:endParaRPr lang="en-US" sz="3200" dirty="0"/>
          </a:p>
          <a:p>
            <a:pPr marL="114300" indent="0">
              <a:buClr>
                <a:srgbClr val="FFFA21"/>
              </a:buClr>
              <a:buSzPct val="12500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07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990600"/>
            <a:ext cx="7162800" cy="3657600"/>
          </a:xfrm>
        </p:spPr>
        <p:txBody>
          <a:bodyPr>
            <a:noAutofit/>
          </a:bodyPr>
          <a:lstStyle/>
          <a:p>
            <a:pPr marL="114300" indent="0" hangingPunct="0">
              <a:buNone/>
            </a:pPr>
            <a:r>
              <a:rPr lang="pt-BR" sz="4400" dirty="0">
                <a:solidFill>
                  <a:srgbClr val="008000"/>
                </a:solidFill>
              </a:rPr>
              <a:t>Acima de tudo, um sistema de serviço deve ser flexível para melhor se moldar às necessidades e aos recursos disponíveis</a:t>
            </a:r>
            <a:r>
              <a:rPr lang="pt-BR" sz="4800" dirty="0"/>
              <a:t>.</a:t>
            </a:r>
            <a:endParaRPr lang="en-US" sz="4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05" y="44196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0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>
                <a:effectLst/>
              </a:rPr>
              <a:t>O Projeto para o Sistema de Serviço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752" y="1600200"/>
            <a:ext cx="6784848" cy="4495800"/>
          </a:xfrm>
        </p:spPr>
        <p:txBody>
          <a:bodyPr>
            <a:normAutofit/>
          </a:bodyPr>
          <a:lstStyle/>
          <a:p>
            <a:r>
              <a:rPr lang="pt-BR" sz="2800" dirty="0"/>
              <a:t>Esforço de desenvolvimento da </a:t>
            </a:r>
            <a:r>
              <a:rPr lang="pt-BR" sz="2800" dirty="0" smtClean="0"/>
              <a:t>Irmandade</a:t>
            </a:r>
            <a:endParaRPr lang="en-US" sz="2800" dirty="0"/>
          </a:p>
          <a:p>
            <a:pPr lvl="0" hangingPunct="0"/>
            <a:r>
              <a:rPr lang="pt-BR" sz="2800" dirty="0"/>
              <a:t>Ajuda a fornecer serviços com mais eficácia </a:t>
            </a:r>
            <a:endParaRPr lang="en-US" sz="2800" dirty="0"/>
          </a:p>
          <a:p>
            <a:pPr lvl="0" hangingPunct="0"/>
            <a:r>
              <a:rPr lang="pt-BR" sz="2800" dirty="0"/>
              <a:t>Os Serviços Mundiais mudaram nos anos 1990. </a:t>
            </a:r>
            <a:endParaRPr lang="en-US" sz="2800" dirty="0"/>
          </a:p>
          <a:p>
            <a:pPr lvl="0" hangingPunct="0"/>
            <a:r>
              <a:rPr lang="pt-BR" sz="2800" dirty="0"/>
              <a:t>O PSS passou em 2008 </a:t>
            </a:r>
            <a:endParaRPr lang="en-US" sz="2800" dirty="0"/>
          </a:p>
          <a:p>
            <a:r>
              <a:rPr lang="pt-BR" sz="2800" dirty="0"/>
              <a:t>Um olhar amplo para nossa entrega de serviços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39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pt-BR" sz="4800" dirty="0">
                <a:effectLst/>
              </a:rPr>
              <a:t>Informação e recursos</a:t>
            </a:r>
            <a:endParaRPr lang="en-US" sz="4800" dirty="0"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26758"/>
            <a:ext cx="2449498" cy="271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1600200"/>
            <a:ext cx="6477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smtClean="0">
                <a:latin typeface="Helvetica LT Std" pitchFamily="34" charset="0"/>
                <a:hlinkClick r:id="rId3"/>
              </a:rPr>
              <a:t>www.na.org/servicesystem</a:t>
            </a:r>
            <a:endParaRPr lang="en-US" sz="3600" b="1" dirty="0" smtClean="0">
              <a:latin typeface="Helvetica LT Std" pitchFamily="34" charset="0"/>
            </a:endParaRPr>
          </a:p>
          <a:p>
            <a:pPr marL="457200" lvl="0" indent="-457200" hangingPunct="0">
              <a:buFont typeface="Wingdings" panose="05000000000000000000" pitchFamily="2" charset="2"/>
              <a:buChar char="ü"/>
            </a:pPr>
            <a:r>
              <a:rPr lang="pt-BR" sz="3200" b="1" dirty="0"/>
              <a:t>Ferramentas para FAG, CSL e QSL </a:t>
            </a:r>
            <a:endParaRPr lang="en-US" sz="3200" dirty="0"/>
          </a:p>
          <a:p>
            <a:pPr marL="457200" lvl="0" indent="-457200" hangingPunct="0">
              <a:buFont typeface="Wingdings" panose="05000000000000000000" pitchFamily="2" charset="2"/>
              <a:buChar char="ü"/>
            </a:pPr>
            <a:r>
              <a:rPr lang="pt-BR" sz="3200" b="1" dirty="0"/>
              <a:t>Material do PSS do </a:t>
            </a:r>
            <a:r>
              <a:rPr lang="pt-BR" sz="3200" b="1" i="1" dirty="0"/>
              <a:t>CAR</a:t>
            </a:r>
            <a:r>
              <a:rPr lang="pt-BR" sz="3200" b="1" dirty="0"/>
              <a:t> de </a:t>
            </a:r>
            <a:r>
              <a:rPr lang="pt-BR" sz="3200" b="1" dirty="0" smtClean="0"/>
              <a:t>2014</a:t>
            </a: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/>
              <a:t>Informações do histórico do projeto</a:t>
            </a:r>
            <a:endParaRPr lang="en-US" sz="3200" b="1" dirty="0">
              <a:latin typeface="Helvetica L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pt-BR" sz="3600" dirty="0">
                <a:effectLst/>
              </a:rPr>
              <a:t>O que virá pela frente para o projeto?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1447800"/>
            <a:ext cx="7010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Mais reuniões virtuais</a:t>
            </a:r>
            <a:endParaRPr lang="en-US" sz="3600" dirty="0"/>
          </a:p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pt-BR" sz="3200" b="1" dirty="0"/>
              <a:t>3 de setembro: Colocando essas ideias em prática. Se estiver interessado, envie </a:t>
            </a:r>
            <a:r>
              <a:rPr lang="pt-BR" sz="3200" b="1" dirty="0" err="1"/>
              <a:t>email</a:t>
            </a:r>
            <a:r>
              <a:rPr lang="pt-BR" sz="3200" b="1" dirty="0"/>
              <a:t> para </a:t>
            </a:r>
            <a:r>
              <a:rPr lang="pt-BR" sz="3200" b="1" dirty="0">
                <a:hlinkClick r:id="rId3"/>
              </a:rPr>
              <a:t> servicesystem@na.org</a:t>
            </a:r>
            <a:r>
              <a:rPr lang="pt-BR" sz="3200" b="1" dirty="0"/>
              <a:t> </a:t>
            </a:r>
            <a:endParaRPr lang="en-US" sz="3200" b="1" dirty="0"/>
          </a:p>
          <a:p>
            <a:pPr marL="457200" lvl="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pt-BR" sz="3200" b="1" dirty="0"/>
              <a:t>Lista de contatos de outras comunidades - por favor forneça sua informação no quadro de chat </a:t>
            </a:r>
            <a:endParaRPr lang="en-US" sz="3200" b="1" dirty="0"/>
          </a:p>
          <a:p>
            <a:pPr marL="457200" lvl="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pt-BR" sz="3200" b="1" dirty="0"/>
              <a:t>TBD: Entrega de serviço rural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012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pt-BR" sz="3600" dirty="0">
                <a:effectLst/>
              </a:rPr>
              <a:t>O que virá pela frente para o projeto?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2133600"/>
            <a:ext cx="72390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pt-BR" sz="3200" b="1" dirty="0"/>
              <a:t>Um PSS desenvolvido localmente Sessão de recursos no site do projeto Envie-nos os seus recursos</a:t>
            </a:r>
            <a:r>
              <a:rPr lang="pt-BR" sz="3200" b="1" dirty="0" smtClean="0"/>
              <a:t>!</a:t>
            </a:r>
          </a:p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pt-BR" sz="3200" b="1" dirty="0"/>
              <a:t>Folhetos simples - Fundamentos do Sistema de Serviço, Fundamentos do Apoio ao Grupo, Fundamentos do Serviço Local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3224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990600"/>
            <a:ext cx="7162800" cy="29718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4800" dirty="0"/>
              <a:t>O que vem </a:t>
            </a:r>
            <a:r>
              <a:rPr lang="pt-BR" sz="4800" dirty="0" smtClean="0"/>
              <a:t>aí</a:t>
            </a:r>
            <a:r>
              <a:rPr lang="en-US" sz="4800" dirty="0"/>
              <a:t> </a:t>
            </a:r>
            <a:r>
              <a:rPr lang="pt-BR" sz="4800" dirty="0" smtClean="0"/>
              <a:t>para </a:t>
            </a:r>
            <a:r>
              <a:rPr lang="pt-BR" sz="4800" dirty="0"/>
              <a:t>sua comunidade de NA? Começar por uma ponta...</a:t>
            </a:r>
            <a:endParaRPr lang="en-US" sz="4800" dirty="0"/>
          </a:p>
          <a:p>
            <a:pPr marL="114300" lvl="0" indent="0" algn="ctr">
              <a:spcAft>
                <a:spcPts val="1200"/>
              </a:spcAft>
              <a:buNone/>
            </a:pPr>
            <a:r>
              <a:rPr lang="pt-BR" sz="4800" dirty="0">
                <a:solidFill>
                  <a:schemeClr val="accent6">
                    <a:lumMod val="75000"/>
                  </a:schemeClr>
                </a:solidFill>
              </a:rPr>
              <a:t>Evolução... não revolução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0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295400"/>
            <a:ext cx="7162800" cy="30480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pt-BR" sz="9600" dirty="0">
                <a:solidFill>
                  <a:schemeClr val="accent6">
                    <a:lumMod val="75000"/>
                  </a:schemeClr>
                </a:solidFill>
              </a:rPr>
              <a:t>Perguntas e respostas</a:t>
            </a:r>
            <a:endParaRPr lang="en-US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291543"/>
              </p:ext>
            </p:extLst>
          </p:nvPr>
        </p:nvGraphicFramePr>
        <p:xfrm>
          <a:off x="1981200" y="76200"/>
          <a:ext cx="5158205" cy="667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Acrobat Document" r:id="rId3" imgW="4663440" imgH="6035040" progId="AcroExch.Document.7">
                  <p:embed/>
                </p:oleObj>
              </mc:Choice>
              <mc:Fallback>
                <p:oleObj name="Acrobat Document" r:id="rId3" imgW="4663440" imgH="60350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76200"/>
                        <a:ext cx="5158205" cy="6675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93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effectLst/>
              </a:rPr>
              <a:t>Princípios chave</a:t>
            </a:r>
            <a:endParaRPr lang="en-US" dirty="0">
              <a:effectLst/>
            </a:endParaRPr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2209800" y="2743200"/>
            <a:ext cx="2209800" cy="957181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pt-BR" dirty="0">
                <a:solidFill>
                  <a:schemeClr val="tx1"/>
                </a:solidFill>
              </a:rPr>
              <a:t>Concentração em grupo</a:t>
            </a:r>
            <a:endParaRPr lang="en-US" dirty="0">
              <a:solidFill>
                <a:schemeClr val="tx1"/>
              </a:solidFill>
              <a:latin typeface="Tw Cen MT"/>
            </a:endParaRPr>
          </a:p>
        </p:txBody>
      </p:sp>
      <p:sp>
        <p:nvSpPr>
          <p:cNvPr id="9" name="Content Placeholder 8"/>
          <p:cNvSpPr txBox="1">
            <a:spLocks/>
          </p:cNvSpPr>
          <p:nvPr/>
        </p:nvSpPr>
        <p:spPr>
          <a:xfrm>
            <a:off x="6590976" y="4800600"/>
            <a:ext cx="1230630" cy="730736"/>
          </a:xfrm>
          <a:prstGeom prst="rect">
            <a:avLst/>
          </a:prstGeom>
        </p:spPr>
        <p:txBody>
          <a:bodyPr vert="horz" anchor="t">
            <a:normAutofit fontScale="925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7151A"/>
              </a:buClr>
            </a:pPr>
            <a:r>
              <a:rPr lang="pt-BR" dirty="0">
                <a:solidFill>
                  <a:schemeClr val="tx1"/>
                </a:solidFill>
              </a:rPr>
              <a:t>Flexível</a:t>
            </a:r>
            <a:endParaRPr lang="en-US" dirty="0">
              <a:solidFill>
                <a:schemeClr val="tx1"/>
              </a:solidFill>
              <a:latin typeface="Tw Cen MT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678680" y="2743200"/>
            <a:ext cx="2026920" cy="73073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7151A"/>
              </a:buClr>
            </a:pPr>
            <a:r>
              <a:rPr lang="pt-BR" dirty="0">
                <a:solidFill>
                  <a:schemeClr val="tx1"/>
                </a:solidFill>
              </a:rPr>
              <a:t>C</a:t>
            </a:r>
            <a:r>
              <a:rPr lang="pt-BR" dirty="0" smtClean="0">
                <a:solidFill>
                  <a:schemeClr val="tx1"/>
                </a:solidFill>
              </a:rPr>
              <a:t>olaboração</a:t>
            </a:r>
            <a:endParaRPr lang="en-US" dirty="0">
              <a:solidFill>
                <a:schemeClr val="tx1"/>
              </a:solidFill>
              <a:latin typeface="Tw Cen MT"/>
            </a:endParaRP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1618166" y="4800600"/>
            <a:ext cx="1696534" cy="1295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pt-BR" dirty="0">
                <a:solidFill>
                  <a:schemeClr val="tx1"/>
                </a:solidFill>
              </a:rPr>
              <a:t>Motivado pelo propósito</a:t>
            </a:r>
            <a:endParaRPr lang="en-US" dirty="0">
              <a:solidFill>
                <a:schemeClr val="tx1"/>
              </a:solidFill>
              <a:latin typeface="Tw Cen MT"/>
            </a:endParaRP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3768090" y="4800600"/>
            <a:ext cx="2327910" cy="81738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pt-BR" dirty="0">
                <a:solidFill>
                  <a:schemeClr val="tx1"/>
                </a:solidFill>
              </a:rPr>
              <a:t>Com base geográfica</a:t>
            </a:r>
            <a:endParaRPr lang="en-US" dirty="0">
              <a:solidFill>
                <a:schemeClr val="tx1"/>
              </a:solidFill>
              <a:latin typeface="Tw Cen MT"/>
            </a:endParaRPr>
          </a:p>
        </p:txBody>
      </p:sp>
      <p:pic>
        <p:nvPicPr>
          <p:cNvPr id="13" name="Picture 10" descr="Q:\WB\Workplans\Service System\ssp video\Graphics\Grou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379" y="1877568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Q:\WB\Workplans\Service System\ssp video\Graphics\Flexib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375" y="3921633"/>
            <a:ext cx="941832" cy="937491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Q:\WB\Workplans\Service System\ssp video\Graphics\Purpos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325" y="3921633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Q:\WB\Workplans\Service System\ssp video\Graphics\Collaborative 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24" y="1877568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Q:\WB\Workplans\Service System\ssp video\Graphics\Geographic jp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29" y="3921633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498080" cy="1143000"/>
          </a:xfrm>
        </p:spPr>
        <p:txBody>
          <a:bodyPr/>
          <a:lstStyle/>
          <a:p>
            <a:pPr algn="ctr"/>
            <a:r>
              <a:rPr lang="pt-BR" sz="4400" dirty="0">
                <a:effectLst/>
              </a:rPr>
              <a:t>Moções da WSC 2014</a:t>
            </a:r>
            <a:endParaRPr lang="en-US" sz="4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82762"/>
            <a:ext cx="7040880" cy="4419600"/>
          </a:xfrm>
        </p:spPr>
        <p:txBody>
          <a:bodyPr>
            <a:normAutofit/>
          </a:bodyPr>
          <a:lstStyle/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pt-BR" sz="3200" dirty="0"/>
              <a:t>Três moções concentradas </a:t>
            </a:r>
            <a:r>
              <a:rPr lang="pt-BR" sz="3200" dirty="0" smtClean="0"/>
              <a:t>em</a:t>
            </a:r>
          </a:p>
          <a:p>
            <a:pPr lvl="0" hangingPunct="0"/>
            <a:r>
              <a:rPr lang="pt-BR" sz="2800" dirty="0" smtClean="0"/>
              <a:t>apoio </a:t>
            </a:r>
            <a:r>
              <a:rPr lang="pt-BR" sz="2800" dirty="0"/>
              <a:t>ao grupo (n. 4) </a:t>
            </a:r>
            <a:endParaRPr lang="en-US" sz="2800" dirty="0"/>
          </a:p>
          <a:p>
            <a:pPr lvl="0" hangingPunct="0"/>
            <a:r>
              <a:rPr lang="pt-BR" sz="2800" dirty="0"/>
              <a:t>conferências de serviço local </a:t>
            </a:r>
            <a:r>
              <a:rPr lang="pt-BR" sz="2800" dirty="0" smtClean="0"/>
              <a:t>(n. 5</a:t>
            </a:r>
            <a:r>
              <a:rPr lang="pt-BR" sz="2800" dirty="0"/>
              <a:t>) </a:t>
            </a:r>
            <a:endParaRPr lang="en-US" sz="2800" dirty="0"/>
          </a:p>
          <a:p>
            <a:r>
              <a:rPr lang="pt-BR" sz="2800" dirty="0"/>
              <a:t>quadros de serviço local (n. 6)</a:t>
            </a: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67200"/>
            <a:ext cx="1883664" cy="208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0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498080" cy="1981200"/>
          </a:xfrm>
        </p:spPr>
        <p:txBody>
          <a:bodyPr/>
          <a:lstStyle/>
          <a:p>
            <a:r>
              <a:rPr lang="pt-BR" sz="3200" dirty="0"/>
              <a:t>Moção n. 4</a:t>
            </a:r>
            <a:r>
              <a:rPr lang="pt-BR" sz="3200" dirty="0">
                <a:effectLst/>
              </a:rPr>
              <a:t>: Concordar, em princípio, em mover na direção de um </a:t>
            </a:r>
            <a:r>
              <a:rPr lang="pt-BR" sz="3200" dirty="0" smtClean="0">
                <a:effectLst/>
              </a:rPr>
              <a:t>sistema </a:t>
            </a:r>
            <a:r>
              <a:rPr lang="pt-BR" sz="3200" dirty="0">
                <a:effectLst/>
              </a:rPr>
              <a:t>de serviço que contenha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620000" cy="32004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t-BR" sz="3600" dirty="0">
                <a:solidFill>
                  <a:srgbClr val="008000"/>
                </a:solidFill>
              </a:rPr>
              <a:t>fóruns de apoio ao grupo</a:t>
            </a:r>
            <a:r>
              <a:rPr lang="pt-BR" sz="3600" dirty="0" smtClean="0">
                <a:solidFill>
                  <a:srgbClr val="008000"/>
                </a:solidFill>
              </a:rPr>
              <a:t>:</a:t>
            </a:r>
            <a:endParaRPr lang="en-US" sz="3600" dirty="0">
              <a:solidFill>
                <a:srgbClr val="008000"/>
              </a:solidFill>
            </a:endParaRPr>
          </a:p>
          <a:p>
            <a:r>
              <a:rPr lang="pt-BR" sz="3600" dirty="0"/>
              <a:t>encontros orientados à discussão concentrados nas necessidades do grupo... para serem incluídos no </a:t>
            </a:r>
            <a:r>
              <a:rPr lang="pt-BR" sz="3600" i="1" dirty="0"/>
              <a:t>GTSL</a:t>
            </a:r>
            <a:r>
              <a:rPr lang="pt-BR" sz="3600" dirty="0"/>
              <a:t> como uma opção adicional às unidades de serviço existentes.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13622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498080" cy="914400"/>
          </a:xfrm>
        </p:spPr>
        <p:txBody>
          <a:bodyPr/>
          <a:lstStyle/>
          <a:p>
            <a:r>
              <a:rPr lang="pt-BR" dirty="0">
                <a:solidFill>
                  <a:srgbClr val="008000"/>
                </a:solidFill>
                <a:effectLst/>
              </a:rPr>
              <a:t>Fóruns de Apoio ao Grupo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371600"/>
            <a:ext cx="6858000" cy="49072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/>
              <a:t>Características </a:t>
            </a:r>
            <a:r>
              <a:rPr lang="pt-BR" sz="3200" dirty="0" smtClean="0"/>
              <a:t>essenciais</a:t>
            </a:r>
            <a:endParaRPr lang="en-US" sz="3200" dirty="0" smtClean="0"/>
          </a:p>
          <a:p>
            <a:r>
              <a:rPr lang="pt-BR" sz="3000" dirty="0" smtClean="0"/>
              <a:t>Orientados </a:t>
            </a:r>
            <a:r>
              <a:rPr lang="pt-BR" sz="3000" dirty="0"/>
              <a:t>à discussão </a:t>
            </a:r>
            <a:endParaRPr lang="en-US" sz="3000" dirty="0"/>
          </a:p>
          <a:p>
            <a:pPr lvl="0" hangingPunct="0"/>
            <a:r>
              <a:rPr lang="pt-BR" sz="3000" dirty="0"/>
              <a:t>Concentrados nos grupos </a:t>
            </a:r>
            <a:endParaRPr lang="en-US" sz="3000" dirty="0"/>
          </a:p>
          <a:p>
            <a:pPr lvl="0" hangingPunct="0"/>
            <a:r>
              <a:rPr lang="pt-BR" sz="3000" dirty="0"/>
              <a:t>Orientados para o treinamento </a:t>
            </a:r>
            <a:endParaRPr lang="en-US" sz="3000" dirty="0"/>
          </a:p>
          <a:p>
            <a:r>
              <a:rPr lang="pt-BR" sz="3000" dirty="0"/>
              <a:t>Abertos a </a:t>
            </a:r>
            <a:r>
              <a:rPr lang="pt-BR" sz="3000" dirty="0" smtClean="0"/>
              <a:t>todos</a:t>
            </a:r>
          </a:p>
          <a:p>
            <a:pPr marL="114300" indent="0">
              <a:buNone/>
            </a:pPr>
            <a:r>
              <a:rPr lang="pt-BR" sz="3200" dirty="0"/>
              <a:t>Características </a:t>
            </a:r>
            <a:r>
              <a:rPr lang="pt-BR" sz="3200" dirty="0" smtClean="0"/>
              <a:t>recomendadas</a:t>
            </a:r>
          </a:p>
          <a:p>
            <a:r>
              <a:rPr lang="pt-BR" sz="3000" dirty="0"/>
              <a:t>Tamanho de uma vizinhança</a:t>
            </a:r>
          </a:p>
          <a:p>
            <a:r>
              <a:rPr lang="pt-BR" sz="3000" dirty="0"/>
              <a:t>reúne-se mensalmente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88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838"/>
            <a:ext cx="7498080" cy="1630362"/>
          </a:xfrm>
        </p:spPr>
        <p:txBody>
          <a:bodyPr/>
          <a:lstStyle/>
          <a:p>
            <a:r>
              <a:rPr lang="pt-BR" sz="3200" dirty="0"/>
              <a:t>Moção n. 5</a:t>
            </a:r>
            <a:r>
              <a:rPr lang="pt-BR" sz="3200" dirty="0">
                <a:effectLst/>
              </a:rPr>
              <a:t>: Concordar, em princípio, em mover na direção de um </a:t>
            </a:r>
            <a:r>
              <a:rPr lang="pt-BR" sz="3200" dirty="0" smtClean="0">
                <a:effectLst/>
              </a:rPr>
              <a:t>sistema de </a:t>
            </a:r>
            <a:r>
              <a:rPr lang="pt-BR" sz="3200" dirty="0">
                <a:effectLst/>
              </a:rPr>
              <a:t>serviço que contenha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620000" cy="3200400"/>
          </a:xfrm>
        </p:spPr>
        <p:txBody>
          <a:bodyPr>
            <a:normAutofit fontScale="92500" lnSpcReduction="10000"/>
          </a:bodyPr>
          <a:lstStyle/>
          <a:p>
            <a:pPr marL="114300" lvl="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pt-BR" sz="3700" dirty="0">
                <a:solidFill>
                  <a:schemeClr val="accent6">
                    <a:lumMod val="75000"/>
                  </a:schemeClr>
                </a:solidFill>
              </a:rPr>
              <a:t>conferências de serviço local</a:t>
            </a:r>
            <a:r>
              <a:rPr lang="pt-BR" sz="37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114300" lvl="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pt-BR" sz="3600" dirty="0"/>
              <a:t>conferências estratégicas de planejamento </a:t>
            </a:r>
            <a:r>
              <a:rPr lang="pt-BR" sz="3600" dirty="0" err="1"/>
              <a:t>oreientadas</a:t>
            </a:r>
            <a:r>
              <a:rPr lang="pt-BR" sz="3600" dirty="0"/>
              <a:t> ao serviço... a serem incluídas no </a:t>
            </a:r>
            <a:r>
              <a:rPr lang="pt-BR" sz="3600" i="1" dirty="0"/>
              <a:t>GTSL </a:t>
            </a:r>
            <a:r>
              <a:rPr lang="pt-BR" sz="3600" dirty="0"/>
              <a:t>como uma opção adicional às</a:t>
            </a:r>
            <a:r>
              <a:rPr lang="pt-BR" sz="3600" i="1" dirty="0"/>
              <a:t> </a:t>
            </a:r>
            <a:r>
              <a:rPr lang="pt-BR" sz="3600" dirty="0"/>
              <a:t>unidades de serviço existentes.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14499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2103</TotalTime>
  <Words>901</Words>
  <Application>Microsoft Office PowerPoint</Application>
  <PresentationFormat>On-screen Show (4:3)</PresentationFormat>
  <Paragraphs>158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Helvetica</vt:lpstr>
      <vt:lpstr>Helvetica LT Std</vt:lpstr>
      <vt:lpstr>Tw Cen MT</vt:lpstr>
      <vt:lpstr>Wingdings</vt:lpstr>
      <vt:lpstr>Adjacency</vt:lpstr>
      <vt:lpstr>Acrobat Document</vt:lpstr>
      <vt:lpstr>Nosso Sistema de Serviço</vt:lpstr>
      <vt:lpstr>   Pauta do Seminário Virtual</vt:lpstr>
      <vt:lpstr>O Projeto para o Sistema de Serviço</vt:lpstr>
      <vt:lpstr>PowerPoint Presentation</vt:lpstr>
      <vt:lpstr>Princípios chave</vt:lpstr>
      <vt:lpstr>Moções da WSC 2014</vt:lpstr>
      <vt:lpstr>Moção n. 4: Concordar, em princípio, em mover na direção de um sistema de serviço que contenha</vt:lpstr>
      <vt:lpstr>Fóruns de Apoio ao Grupo</vt:lpstr>
      <vt:lpstr>Moção n. 5: Concordar, em princípio, em mover na direção de um sistema de serviço que contenha</vt:lpstr>
      <vt:lpstr>Conferências de  Serviço Local</vt:lpstr>
      <vt:lpstr>Moção n. 6: Concordar, em princípio, em mover na direção de um sistema de serviço que contenha</vt:lpstr>
      <vt:lpstr>Quadros de Serviço Local</vt:lpstr>
      <vt:lpstr>PowerPoint Presentation</vt:lpstr>
      <vt:lpstr>Fóruns de Apoio ao Grupo</vt:lpstr>
      <vt:lpstr>Fóruns de Apoio ao Grupo</vt:lpstr>
      <vt:lpstr>Fóruns de Apoio ao Grupo</vt:lpstr>
      <vt:lpstr>Serviços Locais</vt:lpstr>
      <vt:lpstr>Conferências de Serviço Local</vt:lpstr>
      <vt:lpstr>Conferências de Serviço Local</vt:lpstr>
      <vt:lpstr>Conferências de Serviço Local</vt:lpstr>
      <vt:lpstr>Conferências de Serviço Local</vt:lpstr>
      <vt:lpstr>Conferências de Serviço Local</vt:lpstr>
      <vt:lpstr>Conferências de Serviço Local</vt:lpstr>
      <vt:lpstr>Quadros de Serviço Local</vt:lpstr>
      <vt:lpstr>Quadros de Serviço Local</vt:lpstr>
      <vt:lpstr>PowerPoint Presentation</vt:lpstr>
      <vt:lpstr>Quadros de Serviço Local</vt:lpstr>
      <vt:lpstr>Componentes do Sistema de Serviço</vt:lpstr>
      <vt:lpstr>PowerPoint Presentation</vt:lpstr>
      <vt:lpstr>Informação e recursos</vt:lpstr>
      <vt:lpstr>O que virá pela frente para o projeto?</vt:lpstr>
      <vt:lpstr>O que virá pela frente para o projeto?</vt:lpstr>
      <vt:lpstr>PowerPoint Presentation</vt:lpstr>
      <vt:lpstr>PowerPoint Presentation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De Jenkins</cp:lastModifiedBy>
  <cp:revision>79</cp:revision>
  <dcterms:created xsi:type="dcterms:W3CDTF">2014-11-10T19:59:56Z</dcterms:created>
  <dcterms:modified xsi:type="dcterms:W3CDTF">2016-07-15T20:47:37Z</dcterms:modified>
</cp:coreProperties>
</file>