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79" r:id="rId3"/>
    <p:sldId id="258" r:id="rId4"/>
    <p:sldId id="260" r:id="rId5"/>
    <p:sldId id="262" r:id="rId6"/>
    <p:sldId id="263" r:id="rId7"/>
    <p:sldId id="264" r:id="rId8"/>
    <p:sldId id="270" r:id="rId9"/>
    <p:sldId id="265" r:id="rId10"/>
    <p:sldId id="273" r:id="rId11"/>
    <p:sldId id="266" r:id="rId12"/>
    <p:sldId id="281" r:id="rId13"/>
    <p:sldId id="288" r:id="rId14"/>
    <p:sldId id="267" r:id="rId15"/>
    <p:sldId id="268" r:id="rId16"/>
    <p:sldId id="269" r:id="rId17"/>
    <p:sldId id="271" r:id="rId18"/>
    <p:sldId id="272" r:id="rId19"/>
    <p:sldId id="275" r:id="rId20"/>
    <p:sldId id="276" r:id="rId21"/>
    <p:sldId id="289" r:id="rId22"/>
    <p:sldId id="277" r:id="rId23"/>
    <p:sldId id="282" r:id="rId24"/>
    <p:sldId id="278" r:id="rId25"/>
    <p:sldId id="292" r:id="rId26"/>
    <p:sldId id="274" r:id="rId27"/>
    <p:sldId id="280" r:id="rId28"/>
    <p:sldId id="283" r:id="rId29"/>
    <p:sldId id="291" r:id="rId30"/>
    <p:sldId id="285" r:id="rId31"/>
    <p:sldId id="286" r:id="rId32"/>
    <p:sldId id="293" r:id="rId33"/>
    <p:sldId id="284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292929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3" y="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752600" cy="5851525"/>
          </a:xfrm>
        </p:spPr>
        <p:txBody>
          <a:bodyPr vert="eaVert" anchor="b" anchorCtr="0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" y="274638"/>
            <a:ext cx="6019800" cy="5851525"/>
          </a:xfrm>
        </p:spPr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  <a:latin typeface="Helvetica LT Std" pitchFamily="34" charset="0"/>
              </a:defRPr>
            </a:lvl1pPr>
            <a:lvl2pPr>
              <a:defRPr b="1">
                <a:solidFill>
                  <a:srgbClr val="000000"/>
                </a:solidFill>
                <a:latin typeface="Helvetica LT Std" pitchFamily="34" charset="0"/>
              </a:defRPr>
            </a:lvl2pPr>
            <a:lvl3pPr>
              <a:defRPr b="1">
                <a:solidFill>
                  <a:srgbClr val="000000"/>
                </a:solidFill>
                <a:latin typeface="Helvetica LT Std" pitchFamily="34" charset="0"/>
              </a:defRPr>
            </a:lvl3pPr>
            <a:lvl4pPr>
              <a:defRPr b="1">
                <a:solidFill>
                  <a:srgbClr val="000000"/>
                </a:solidFill>
                <a:latin typeface="Helvetica LT Std" pitchFamily="34" charset="0"/>
              </a:defRPr>
            </a:lvl4pPr>
            <a:lvl5pPr>
              <a:defRPr b="1">
                <a:solidFill>
                  <a:srgbClr val="000000"/>
                </a:solidFill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86400"/>
            <a:ext cx="76596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Helvetica LT St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Helvetica LT St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544"/>
            <a:ext cx="7772400" cy="987552"/>
          </a:xfrm>
        </p:spPr>
        <p:txBody>
          <a:bodyPr anchor="b"/>
          <a:lstStyle>
            <a:lvl1pPr algn="ctr">
              <a:defRPr sz="2200" b="1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1" cy="9875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87552" y="381000"/>
            <a:ext cx="7772400" cy="4942840"/>
          </a:xfrm>
        </p:spPr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552" y="0"/>
            <a:ext cx="815644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8869024">
            <a:off x="361787" y="1993891"/>
            <a:ext cx="425978" cy="4214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69024">
            <a:off x="361787" y="1536691"/>
            <a:ext cx="425978" cy="421432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8869024">
            <a:off x="361787" y="1079491"/>
            <a:ext cx="425978" cy="4214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869024">
            <a:off x="361787" y="622291"/>
            <a:ext cx="425978" cy="4214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b="1" kern="1200" cap="none" spc="-100" baseline="0">
          <a:ln>
            <a:noFill/>
          </a:ln>
          <a:solidFill>
            <a:srgbClr val="3333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rgbClr val="000000"/>
          </a:solidFill>
          <a:latin typeface="Helvetica LT Std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.org/service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system@na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927848" cy="2593975"/>
          </a:xfrm>
        </p:spPr>
        <p:txBody>
          <a:bodyPr anchor="ctr" anchorCtr="0"/>
          <a:lstStyle/>
          <a:p>
            <a:r>
              <a:rPr lang="en-US" dirty="0" smtClean="0"/>
              <a:t>Our Service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73196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4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Local Service Conference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en-US" sz="3400" dirty="0" smtClean="0"/>
              <a:t>Essential Characteristics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Plan-driven</a:t>
            </a:r>
            <a:endParaRPr lang="en-US" sz="2800" dirty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Form follows function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Strategic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Consensus-based</a:t>
            </a:r>
          </a:p>
          <a:p>
            <a:pPr marL="114300" indent="0">
              <a:buNone/>
            </a:pPr>
            <a:r>
              <a:rPr lang="en-US" sz="3400" dirty="0" smtClean="0"/>
              <a:t>Recommended characteristics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Meets </a:t>
            </a:r>
            <a:r>
              <a:rPr lang="en-US" sz="2800" dirty="0"/>
              <a:t>quarterly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County, </a:t>
            </a:r>
            <a:r>
              <a:rPr lang="en-US" sz="2800" dirty="0"/>
              <a:t>city, or town boundaries</a:t>
            </a:r>
          </a:p>
        </p:txBody>
      </p:sp>
    </p:spTree>
    <p:extLst>
      <p:ext uri="{BB962C8B-B14F-4D97-AF65-F5344CB8AC3E}">
        <p14:creationId xmlns:p14="http://schemas.microsoft.com/office/powerpoint/2010/main" val="13816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31838"/>
            <a:ext cx="7498080" cy="1477962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Motion </a:t>
            </a:r>
            <a:r>
              <a:rPr lang="en-US" sz="3600" dirty="0" smtClean="0">
                <a:solidFill>
                  <a:srgbClr val="000000"/>
                </a:solidFill>
              </a:rPr>
              <a:t>#6:</a:t>
            </a:r>
            <a:r>
              <a:rPr lang="en-US" sz="3300" spc="0" dirty="0" smtClean="0">
                <a:solidFill>
                  <a:srgbClr val="000000"/>
                </a:solidFill>
                <a:effectLst/>
                <a:latin typeface="Helvetica LT Std" pitchFamily="34" charset="0"/>
                <a:ea typeface="+mn-ea"/>
                <a:cs typeface="+mn-cs"/>
              </a:rPr>
              <a:t> </a:t>
            </a:r>
            <a:r>
              <a:rPr lang="en-US" sz="3600" spc="0" dirty="0">
                <a:solidFill>
                  <a:srgbClr val="000000"/>
                </a:solidFill>
                <a:effectLst/>
                <a:latin typeface="Helvetica LT Std" pitchFamily="34" charset="0"/>
                <a:ea typeface="+mn-ea"/>
                <a:cs typeface="+mn-cs"/>
              </a:rPr>
              <a:t>To agree in principle to move in the direction of a service system that contains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8001000" cy="3505200"/>
          </a:xfrm>
        </p:spPr>
        <p:txBody>
          <a:bodyPr>
            <a:noAutofit/>
          </a:bodyPr>
          <a:lstStyle/>
          <a:p>
            <a:pPr marL="114300" lvl="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400" dirty="0">
                <a:solidFill>
                  <a:srgbClr val="C00000"/>
                </a:solidFill>
              </a:rPr>
              <a:t>local service </a:t>
            </a:r>
            <a:r>
              <a:rPr lang="en-US" sz="3400" dirty="0" smtClean="0">
                <a:solidFill>
                  <a:srgbClr val="C00000"/>
                </a:solidFill>
              </a:rPr>
              <a:t>boards:</a:t>
            </a:r>
          </a:p>
          <a:p>
            <a:pPr marL="114300" lvl="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en-US" sz="3400" dirty="0" smtClean="0"/>
              <a:t>a </a:t>
            </a:r>
            <a:r>
              <a:rPr lang="en-US" sz="3400" dirty="0"/>
              <a:t>body overseen by the local service conference that administers the work prioritized by the </a:t>
            </a:r>
            <a:r>
              <a:rPr lang="en-US" sz="3400" dirty="0" smtClean="0"/>
              <a:t>LSC…to </a:t>
            </a:r>
            <a:r>
              <a:rPr lang="en-US" sz="3400" dirty="0"/>
              <a:t>be included in the </a:t>
            </a:r>
            <a:r>
              <a:rPr lang="en-US" sz="3400" i="1" dirty="0"/>
              <a:t>GTLS</a:t>
            </a:r>
            <a:r>
              <a:rPr lang="en-US" sz="3400" dirty="0"/>
              <a:t> as an option along with our current service units.</a:t>
            </a:r>
          </a:p>
          <a:p>
            <a:pPr marL="114300" indent="0"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41014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Local Service Board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en-US" sz="3400" dirty="0" smtClean="0"/>
              <a:t>Essential Characteristics</a:t>
            </a:r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800" dirty="0"/>
              <a:t>Responsible to the LSC</a:t>
            </a:r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800" dirty="0"/>
              <a:t>Carries out priorities of the LSC</a:t>
            </a:r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800" dirty="0"/>
              <a:t>Meets monthly</a:t>
            </a:r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800" dirty="0"/>
              <a:t>Administers the LSC meetings</a:t>
            </a:r>
          </a:p>
          <a:p>
            <a:pPr marL="114300" indent="0">
              <a:buNone/>
            </a:pPr>
            <a:r>
              <a:rPr lang="en-US" sz="3400" dirty="0" smtClean="0"/>
              <a:t>Recommended characteristics</a:t>
            </a:r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800" dirty="0"/>
              <a:t>Consists of admin body and service </a:t>
            </a:r>
            <a:r>
              <a:rPr lang="en-US" sz="2800" dirty="0" smtClean="0"/>
              <a:t>coordinators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00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34568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en-US" sz="3400" dirty="0" smtClean="0"/>
              <a:t>ASCs = group </a:t>
            </a:r>
            <a:r>
              <a:rPr lang="en-US" sz="3400" dirty="0"/>
              <a:t>support + local service </a:t>
            </a:r>
            <a:r>
              <a:rPr lang="en-US" sz="3400" dirty="0" smtClean="0"/>
              <a:t>delivery</a:t>
            </a:r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endParaRPr lang="en-US" sz="3400" dirty="0"/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en-US" sz="3400" dirty="0"/>
              <a:t>LSCs &amp; LSBs = local service delivery</a:t>
            </a:r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endParaRPr lang="en-US" sz="3400" dirty="0" smtClean="0"/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en-US" sz="3400" dirty="0" smtClean="0"/>
              <a:t>GSFs </a:t>
            </a:r>
            <a:r>
              <a:rPr lang="en-US" sz="3400" dirty="0"/>
              <a:t>= group </a:t>
            </a:r>
            <a:r>
              <a:rPr lang="en-US" sz="3400" dirty="0" smtClean="0"/>
              <a:t>support</a:t>
            </a:r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endParaRPr lang="en-US" sz="3400" dirty="0"/>
          </a:p>
          <a:p>
            <a:pPr marL="114300" indent="0"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endParaRPr lang="en-US" sz="3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1"/>
            <a:ext cx="1883664" cy="208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7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8000"/>
                </a:solidFill>
                <a:effectLst>
                  <a:outerShdw blurRad="50800" dist="50800" dir="5400000" sx="102000" sy="102000" algn="ctr" rotWithShape="0">
                    <a:srgbClr val="292929"/>
                  </a:outerShdw>
                </a:effectLst>
              </a:rPr>
              <a:t>Group Support Forums</a:t>
            </a:r>
            <a:endParaRPr lang="en-US" sz="5400" dirty="0">
              <a:solidFill>
                <a:srgbClr val="008000"/>
              </a:solidFill>
              <a:effectLst>
                <a:outerShdw blurRad="50800" dist="50800" dir="5400000" sx="102000" sy="102000" algn="ctr" rotWithShape="0">
                  <a:srgbClr val="292929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7772400" cy="3505200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r>
              <a:rPr lang="en-US" sz="48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group</a:t>
            </a:r>
            <a:b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primary 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vehicle</a:t>
            </a:r>
            <a:b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our 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</a:t>
            </a:r>
            <a:b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Support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29512"/>
            <a:ext cx="6553200" cy="4590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Discussion based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Needs of the group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Distribute literature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Training/workshops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Members to serve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Flexibility</a:t>
            </a:r>
            <a:endParaRPr lang="en-US" sz="32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All </a:t>
            </a:r>
            <a:r>
              <a:rPr lang="en-US" sz="3200" dirty="0"/>
              <a:t>welcome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Learn </a:t>
            </a:r>
            <a:r>
              <a:rPr lang="en-US" sz="3200" dirty="0"/>
              <a:t>about service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3200" dirty="0" smtClean="0"/>
              <a:t> Mentor </a:t>
            </a:r>
            <a:r>
              <a:rPr lang="en-US" sz="3200" dirty="0"/>
              <a:t>newer members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12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Support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7162800" cy="4590288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125000"/>
              <a:buNone/>
            </a:pPr>
            <a:r>
              <a:rPr lang="en-US" sz="3200" dirty="0"/>
              <a:t>Flexible </a:t>
            </a:r>
            <a:r>
              <a:rPr lang="en-US" sz="3200" dirty="0" smtClean="0"/>
              <a:t>Meeting Options:</a:t>
            </a:r>
          </a:p>
          <a:p>
            <a:pPr lvl="1" indent="-274320"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2800" dirty="0"/>
              <a:t>Schedule as </a:t>
            </a:r>
            <a:r>
              <a:rPr lang="en-US" sz="2800" dirty="0" smtClean="0"/>
              <a:t>desired</a:t>
            </a:r>
          </a:p>
          <a:p>
            <a:pPr lvl="1" indent="-274320"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2800" dirty="0" smtClean="0"/>
              <a:t>Monthly or alternating with LSC/ASC</a:t>
            </a:r>
          </a:p>
          <a:p>
            <a:pPr marL="68580" indent="0"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  <a:buNone/>
            </a:pPr>
            <a:r>
              <a:rPr lang="en-US" sz="3200" dirty="0" smtClean="0"/>
              <a:t>Flexible Boundaries Options:</a:t>
            </a:r>
            <a:endParaRPr lang="en-US" sz="3200" dirty="0"/>
          </a:p>
          <a:p>
            <a:pPr lvl="1" indent="-274320"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2800" dirty="0" smtClean="0"/>
              <a:t>Towns or neighborhoods</a:t>
            </a:r>
          </a:p>
          <a:p>
            <a:pPr lvl="1" indent="-274320"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2800" dirty="0"/>
              <a:t>Community-wide GSF meeting for all </a:t>
            </a:r>
            <a:r>
              <a:rPr lang="en-US" sz="2800" dirty="0" smtClean="0"/>
              <a:t>groups</a:t>
            </a:r>
          </a:p>
          <a:p>
            <a:pPr lvl="1" indent="-274320"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sz="2800" dirty="0" smtClean="0"/>
              <a:t>Language</a:t>
            </a:r>
          </a:p>
          <a:p>
            <a:pPr marL="68580" indent="0">
              <a:spcBef>
                <a:spcPts val="0"/>
              </a:spcBef>
              <a:buClr>
                <a:srgbClr val="008000"/>
              </a:buClr>
              <a:buSzPct val="125000"/>
              <a:buNone/>
            </a:pPr>
            <a:r>
              <a:rPr lang="en-US" sz="3200" dirty="0" smtClean="0"/>
              <a:t>GSFs may send delegates to LSC</a:t>
            </a:r>
          </a:p>
          <a:p>
            <a:pPr marL="411480" lvl="1" indent="0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901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0976" y="1143000"/>
            <a:ext cx="7772400" cy="3505200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r>
              <a:rPr lang="en-US" sz="4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LSC and LSB are responsible for most local service delivery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27" y="3657600"/>
            <a:ext cx="2297098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5495544"/>
            <a:ext cx="7772400" cy="987552"/>
          </a:xfrm>
        </p:spPr>
        <p:txBody>
          <a:bodyPr/>
          <a:lstStyle/>
          <a:p>
            <a:r>
              <a:rPr lang="en-US" sz="5400" dirty="0" smtClean="0"/>
              <a:t>Local Services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20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Local Service Conference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lvl="0" indent="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500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Plan-driven</a:t>
            </a:r>
          </a:p>
          <a:p>
            <a:pPr lvl="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Focused on the steps that make up the planning cycle</a:t>
            </a:r>
          </a:p>
          <a:p>
            <a:pPr lvl="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Oversees ongoing services</a:t>
            </a:r>
          </a:p>
          <a:p>
            <a:pPr lvl="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Sends a delegate to the next level of service</a:t>
            </a:r>
          </a:p>
          <a:p>
            <a:pPr marL="777240" lvl="2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  <a:buNone/>
            </a:pPr>
            <a:endParaRPr lang="en-US" sz="28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5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Service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7162800" cy="4590288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Attended by GSRs, LSC trusted servants including the LSB, interested </a:t>
            </a:r>
            <a:r>
              <a:rPr lang="en-US" sz="3200" dirty="0"/>
              <a:t>members, GSF </a:t>
            </a:r>
            <a:r>
              <a:rPr lang="en-US" sz="3200" dirty="0" smtClean="0"/>
              <a:t>delegates if used</a:t>
            </a:r>
          </a:p>
          <a:p>
            <a:pPr lvl="0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/>
              <a:t>Annual Planning Assembly</a:t>
            </a:r>
          </a:p>
          <a:p>
            <a:pPr lvl="2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800" dirty="0"/>
              <a:t>Groups provide direction</a:t>
            </a:r>
          </a:p>
          <a:p>
            <a:pPr lvl="2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800" dirty="0"/>
              <a:t>Issues to address are </a:t>
            </a:r>
            <a:r>
              <a:rPr lang="en-US" sz="2800" dirty="0" smtClean="0"/>
              <a:t>prioritized</a:t>
            </a:r>
          </a:p>
          <a:p>
            <a:pPr lvl="2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4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987552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  <a:effectLst>
                  <a:outerShdw blurRad="38100" dist="38100" dir="2700000" sx="101000" sy="101000" algn="tl">
                    <a:srgbClr val="000000">
                      <a:alpha val="43137"/>
                    </a:srgbClr>
                  </a:outerShdw>
                </a:effectLst>
              </a:rPr>
              <a:t>Workshop Agenda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sx="101000" sy="101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2133600"/>
            <a:ext cx="8001000" cy="2667000"/>
          </a:xfrm>
        </p:spPr>
        <p:txBody>
          <a:bodyPr>
            <a:noAutofit/>
          </a:bodyPr>
          <a:lstStyle/>
          <a:p>
            <a:pPr indent="-457200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4000" dirty="0"/>
              <a:t> </a:t>
            </a:r>
            <a:r>
              <a:rPr lang="en-US" sz="4000" dirty="0" smtClean="0"/>
              <a:t>Orientation to Technology</a:t>
            </a:r>
            <a:endParaRPr lang="en-US" sz="4000" dirty="0"/>
          </a:p>
          <a:p>
            <a:pPr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000" dirty="0"/>
              <a:t> </a:t>
            </a:r>
            <a:r>
              <a:rPr lang="en-US" sz="4000" dirty="0" smtClean="0"/>
              <a:t>Presentation</a:t>
            </a:r>
            <a:endParaRPr lang="en-US" sz="4000" dirty="0"/>
          </a:p>
          <a:p>
            <a:pPr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4000" dirty="0" smtClean="0"/>
              <a:t> Questions and Answers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3600" dirty="0" smtClean="0"/>
          </a:p>
          <a:p>
            <a:pPr marL="182880" lvl="1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600" dirty="0" smtClean="0"/>
              <a:t>     servicesystem@na.org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5867400"/>
            <a:ext cx="5492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Note: This webinar will be recorded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Service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None/>
            </a:pPr>
            <a:r>
              <a:rPr lang="en-US" sz="3200" dirty="0" smtClean="0"/>
              <a:t>Other LSC Meetings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Delegate tasks by approving project plans and budgets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Elections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Monitor project progress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Evaluate completed projects</a:t>
            </a:r>
          </a:p>
          <a:p>
            <a:pPr marL="114300" indent="0">
              <a:spcBef>
                <a:spcPts val="180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None/>
            </a:pPr>
            <a:r>
              <a:rPr lang="en-US" sz="3200" dirty="0" smtClean="0"/>
              <a:t>Utilizes CBDM</a:t>
            </a:r>
          </a:p>
          <a:p>
            <a:pPr marL="777240" lvl="2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  <a:buNone/>
            </a:pPr>
            <a:endParaRPr lang="en-US" sz="28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14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Service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536192"/>
            <a:ext cx="68580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None/>
            </a:pPr>
            <a:r>
              <a:rPr lang="en-US" sz="3600" dirty="0" smtClean="0"/>
              <a:t>Service delivery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Project workgroups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Subcommittees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Coordinators</a:t>
            </a:r>
          </a:p>
          <a:p>
            <a:pPr marL="114300" indent="0"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None/>
            </a:pPr>
            <a:r>
              <a:rPr lang="en-US" sz="3200" dirty="0" smtClean="0"/>
              <a:t>Whatever best suits the community…</a:t>
            </a:r>
            <a:endParaRPr lang="en-US" sz="32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33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Service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536192"/>
            <a:ext cx="68580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None/>
            </a:pPr>
            <a:r>
              <a:rPr lang="en-US" sz="3400" dirty="0" smtClean="0"/>
              <a:t>Meeting options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Quarterly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Alternating with GSF </a:t>
            </a:r>
            <a:r>
              <a:rPr lang="en-US" dirty="0" smtClean="0"/>
              <a:t>meetings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dirty="0" smtClean="0"/>
              <a:t>Monthly</a:t>
            </a:r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90" y="4953000"/>
            <a:ext cx="1884908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2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Service Conference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36192"/>
            <a:ext cx="75438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r>
              <a:rPr lang="en-US" sz="3200" dirty="0" smtClean="0"/>
              <a:t>Defined by geographic boundaries when practical</a:t>
            </a:r>
          </a:p>
          <a:p>
            <a:pPr lvl="1">
              <a:spcAft>
                <a:spcPts val="1200"/>
              </a:spcAft>
              <a:buClr>
                <a:schemeClr val="accent6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2800" dirty="0" smtClean="0"/>
              <a:t>Avoid </a:t>
            </a:r>
            <a:r>
              <a:rPr lang="en-US" sz="2800" dirty="0"/>
              <a:t>duplicating services</a:t>
            </a:r>
          </a:p>
          <a:p>
            <a:pPr lvl="1">
              <a:spcAft>
                <a:spcPts val="1200"/>
              </a:spcAft>
              <a:buClr>
                <a:schemeClr val="accent6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2800" dirty="0" smtClean="0"/>
              <a:t>Ensure all </a:t>
            </a:r>
            <a:r>
              <a:rPr lang="en-US" sz="2800" dirty="0"/>
              <a:t>parts of </a:t>
            </a:r>
            <a:r>
              <a:rPr lang="en-US" sz="2800" dirty="0" smtClean="0"/>
              <a:t>state </a:t>
            </a:r>
            <a:r>
              <a:rPr lang="en-US" sz="2800" dirty="0"/>
              <a:t>or country are covered</a:t>
            </a:r>
          </a:p>
          <a:p>
            <a:pPr lvl="1">
              <a:spcAft>
                <a:spcPts val="1200"/>
              </a:spcAft>
              <a:buClr>
                <a:schemeClr val="accent6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2800" dirty="0" smtClean="0"/>
              <a:t>Make </a:t>
            </a:r>
            <a:r>
              <a:rPr lang="en-US" sz="2800" dirty="0"/>
              <a:t>it easier for </a:t>
            </a:r>
            <a:r>
              <a:rPr lang="en-US" sz="2800" dirty="0" smtClean="0"/>
              <a:t>addicts, </a:t>
            </a:r>
            <a:r>
              <a:rPr lang="en-US" sz="2800" dirty="0"/>
              <a:t>the </a:t>
            </a:r>
            <a:r>
              <a:rPr lang="en-US" sz="2800" dirty="0" smtClean="0"/>
              <a:t>public, and professionals to </a:t>
            </a:r>
            <a:r>
              <a:rPr lang="en-US" sz="2800" dirty="0"/>
              <a:t>find </a:t>
            </a:r>
            <a:r>
              <a:rPr lang="en-US" sz="2800" dirty="0" smtClean="0"/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2655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Local Service Board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36192"/>
            <a:ext cx="75438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r>
              <a:rPr lang="en-US" sz="3200" dirty="0" smtClean="0"/>
              <a:t>Focuses </a:t>
            </a:r>
            <a:r>
              <a:rPr lang="en-US" sz="3200" dirty="0"/>
              <a:t>on day-to-day tasks </a:t>
            </a:r>
            <a:r>
              <a:rPr lang="en-US" sz="3200" dirty="0" smtClean="0"/>
              <a:t>delegated by </a:t>
            </a:r>
            <a:r>
              <a:rPr lang="en-US" sz="3200" dirty="0"/>
              <a:t>the </a:t>
            </a:r>
            <a:r>
              <a:rPr lang="en-US" sz="3200" dirty="0" smtClean="0"/>
              <a:t>LSC</a:t>
            </a:r>
          </a:p>
          <a:p>
            <a:pPr marL="114300" lvl="0" indent="0">
              <a:spcAft>
                <a:spcPts val="1200"/>
              </a:spcAft>
              <a:buNone/>
            </a:pPr>
            <a:r>
              <a:rPr lang="en-US" sz="3200" dirty="0" smtClean="0"/>
              <a:t>Frees groups from becoming mired in administrative details at the ASC</a:t>
            </a:r>
          </a:p>
          <a:p>
            <a:pPr marL="114300" lvl="0" indent="0">
              <a:spcAft>
                <a:spcPts val="1200"/>
              </a:spcAft>
              <a:buNone/>
            </a:pPr>
            <a:r>
              <a:rPr lang="en-US" sz="3200" dirty="0" smtClean="0"/>
              <a:t>Addresses the criticism that “nothing important happens at area”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82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Local Service Board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36192"/>
            <a:ext cx="75438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r>
              <a:rPr lang="en-US" sz="3200" dirty="0" smtClean="0"/>
              <a:t>LSB Tasks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Creates </a:t>
            </a:r>
            <a:r>
              <a:rPr lang="en-US" sz="2800" dirty="0"/>
              <a:t>budgets and project plans for </a:t>
            </a:r>
            <a:r>
              <a:rPr lang="en-US" sz="2800" dirty="0" smtClean="0"/>
              <a:t>LSC approval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Pays </a:t>
            </a:r>
            <a:r>
              <a:rPr lang="en-US" sz="2800" dirty="0" smtClean="0"/>
              <a:t>recurring bills</a:t>
            </a:r>
            <a:endParaRPr lang="en-US" sz="2800" dirty="0"/>
          </a:p>
          <a:p>
            <a:pPr lvl="1"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Organizes </a:t>
            </a:r>
            <a:r>
              <a:rPr lang="en-US" sz="2800" dirty="0"/>
              <a:t>and </a:t>
            </a:r>
            <a:r>
              <a:rPr lang="en-US" sz="2800" dirty="0" smtClean="0"/>
              <a:t>facilitates </a:t>
            </a:r>
            <a:r>
              <a:rPr lang="en-US" sz="2800" dirty="0"/>
              <a:t>LSC </a:t>
            </a:r>
            <a:r>
              <a:rPr lang="en-US" sz="2800" dirty="0" smtClean="0"/>
              <a:t>meetings</a:t>
            </a:r>
          </a:p>
          <a:p>
            <a:pPr marL="114300" lvl="1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r>
              <a:rPr lang="en-US" sz="3200" dirty="0" smtClean="0"/>
              <a:t>The </a:t>
            </a:r>
            <a:r>
              <a:rPr lang="en-US" sz="3200" dirty="0"/>
              <a:t>LSB is directly accountable to the LSC.</a:t>
            </a:r>
          </a:p>
          <a:p>
            <a:pPr marL="114300" lvl="0" indent="0">
              <a:spcAft>
                <a:spcPts val="12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70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219200"/>
            <a:ext cx="7162800" cy="36576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Think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of the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LSC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as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architects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local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service,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LSB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as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the builders.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90" y="4953000"/>
            <a:ext cx="1884908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9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Local Service Board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dirty="0" smtClean="0"/>
              <a:t>Monthly  and/or online meetings</a:t>
            </a:r>
          </a:p>
          <a:p>
            <a:pPr marL="114300" indent="0"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dirty="0" smtClean="0"/>
              <a:t>Administrative body plus subcommittee chairs and  service/project coordinators attend LSB</a:t>
            </a:r>
          </a:p>
          <a:p>
            <a:pPr marL="114300" indent="0"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dirty="0"/>
              <a:t>A</a:t>
            </a:r>
            <a:r>
              <a:rPr lang="en-US" sz="3200" dirty="0" smtClean="0"/>
              <a:t>dditional members as needed</a:t>
            </a:r>
          </a:p>
        </p:txBody>
      </p:sp>
    </p:spTree>
    <p:extLst>
      <p:ext uri="{BB962C8B-B14F-4D97-AF65-F5344CB8AC3E}">
        <p14:creationId xmlns:p14="http://schemas.microsoft.com/office/powerpoint/2010/main" val="42619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20000" cy="1143000"/>
          </a:xfrm>
        </p:spPr>
        <p:txBody>
          <a:bodyPr/>
          <a:lstStyle/>
          <a:p>
            <a:pPr algn="ctr"/>
            <a:r>
              <a:rPr lang="en-US" sz="4400" dirty="0" smtClean="0"/>
              <a:t>Service System Components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752" y="1600200"/>
            <a:ext cx="6784848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3400" dirty="0" smtClean="0"/>
              <a:t>Three types of tasks:</a:t>
            </a:r>
          </a:p>
          <a:p>
            <a:pPr marL="628650" lvl="0" indent="-51435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Group </a:t>
            </a:r>
            <a:r>
              <a:rPr lang="en-US" sz="3000" dirty="0"/>
              <a:t>issues and needs </a:t>
            </a:r>
            <a:r>
              <a:rPr lang="en-US" sz="3000" dirty="0" smtClean="0"/>
              <a:t>are handled </a:t>
            </a:r>
            <a:r>
              <a:rPr lang="en-US" sz="3000" dirty="0"/>
              <a:t>at GSF meetings</a:t>
            </a:r>
          </a:p>
          <a:p>
            <a:pPr marL="628650" lvl="0" indent="-51435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US" sz="3000" dirty="0"/>
              <a:t>Strategic decisions and general oversight of local services are handled by the LSC</a:t>
            </a:r>
          </a:p>
          <a:p>
            <a:pPr marL="628650" lvl="0" indent="-51435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US" sz="3000" dirty="0"/>
              <a:t>Day-to-day administration is handled by the LSB</a:t>
            </a:r>
          </a:p>
          <a:p>
            <a:pPr marL="114300" indent="0">
              <a:buClr>
                <a:srgbClr val="FFFA21"/>
              </a:buClr>
              <a:buSzPct val="12500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07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990600"/>
            <a:ext cx="7162800" cy="36576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Above all, a service system should be flexible to best fit local needs and available resources.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0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The Service System Project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162800" cy="4800600"/>
          </a:xfrm>
        </p:spPr>
        <p:txBody>
          <a:bodyPr>
            <a:noAutofit/>
          </a:bodyPr>
          <a:lstStyle/>
          <a:p>
            <a:pPr>
              <a:buClr>
                <a:srgbClr val="FFFA21"/>
              </a:buClr>
              <a:buSzPct val="125000"/>
              <a:buFont typeface="Helvetica LT Std" pitchFamily="34" charset="0"/>
              <a:buChar char="•"/>
            </a:pPr>
            <a:r>
              <a:rPr lang="en-US" sz="3600" dirty="0" smtClean="0"/>
              <a:t>Fellowship development effort </a:t>
            </a:r>
          </a:p>
          <a:p>
            <a:pPr>
              <a:buClr>
                <a:srgbClr val="FFFA21"/>
              </a:buClr>
              <a:buSzPct val="125000"/>
              <a:buFont typeface="Helvetica LT Std" pitchFamily="34" charset="0"/>
              <a:buChar char="•"/>
            </a:pPr>
            <a:r>
              <a:rPr lang="en-US" sz="3600" dirty="0" smtClean="0"/>
              <a:t>Help provide services more effectively</a:t>
            </a:r>
          </a:p>
          <a:p>
            <a:pPr>
              <a:buClr>
                <a:srgbClr val="FFFA21"/>
              </a:buClr>
              <a:buSzPct val="125000"/>
              <a:buFont typeface="Helvetica LT Std" pitchFamily="34" charset="0"/>
              <a:buChar char="•"/>
            </a:pPr>
            <a:r>
              <a:rPr lang="en-US" sz="3600" dirty="0" smtClean="0"/>
              <a:t>World Services changes in 1990s</a:t>
            </a:r>
          </a:p>
          <a:p>
            <a:pPr>
              <a:buClr>
                <a:srgbClr val="FFFA21"/>
              </a:buClr>
              <a:buSzPct val="125000"/>
              <a:buFont typeface="Helvetica LT Std" pitchFamily="34" charset="0"/>
              <a:buChar char="•"/>
            </a:pPr>
            <a:r>
              <a:rPr lang="en-US" sz="3600" dirty="0" smtClean="0"/>
              <a:t>SSP passed in 2008</a:t>
            </a:r>
          </a:p>
          <a:p>
            <a:pPr>
              <a:buClr>
                <a:srgbClr val="FFFA21"/>
              </a:buClr>
              <a:buSzPct val="125000"/>
              <a:buFont typeface="Helvetica LT Std" pitchFamily="34" charset="0"/>
              <a:buChar char="•"/>
            </a:pPr>
            <a:r>
              <a:rPr lang="en-US" sz="3600" dirty="0" smtClean="0"/>
              <a:t>A broad look at our service delivery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39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en-US" sz="4800" dirty="0" smtClean="0"/>
              <a:t>Information &amp; Resources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26758"/>
            <a:ext cx="2449498" cy="271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1600200"/>
            <a:ext cx="6477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smtClean="0">
                <a:latin typeface="Helvetica LT Std" pitchFamily="34" charset="0"/>
                <a:hlinkClick r:id="rId3"/>
              </a:rPr>
              <a:t>www.na.org/servicesystem</a:t>
            </a:r>
            <a:endParaRPr lang="en-US" sz="3600" b="1" dirty="0" smtClean="0">
              <a:latin typeface="Helvetica LT Std" pitchFamily="34" charset="0"/>
            </a:endParaRPr>
          </a:p>
          <a:p>
            <a:pPr marL="457200" indent="-457200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Helvetica LT Std" pitchFamily="34" charset="0"/>
              </a:rPr>
              <a:t>Tools for GSF, LSC, and LSB</a:t>
            </a:r>
          </a:p>
          <a:p>
            <a:pPr marL="457200" indent="-457200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Helvetica LT Std" pitchFamily="34" charset="0"/>
              </a:rPr>
              <a:t>SSP Material from 2014 </a:t>
            </a:r>
            <a:r>
              <a:rPr lang="en-US" sz="3200" b="1" i="1" dirty="0" smtClean="0">
                <a:latin typeface="Helvetica LT Std" pitchFamily="34" charset="0"/>
              </a:rPr>
              <a:t>CAR</a:t>
            </a:r>
          </a:p>
          <a:p>
            <a:pPr marL="457200" indent="-457200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Helvetica LT Std" pitchFamily="34" charset="0"/>
              </a:rPr>
              <a:t>Background information on the project</a:t>
            </a:r>
          </a:p>
        </p:txBody>
      </p:sp>
    </p:spTree>
    <p:extLst>
      <p:ext uri="{BB962C8B-B14F-4D97-AF65-F5344CB8AC3E}">
        <p14:creationId xmlns:p14="http://schemas.microsoft.com/office/powerpoint/2010/main" val="16857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en-US" sz="4800" dirty="0" smtClean="0"/>
              <a:t>What’s next for the project?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657600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4478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  <a:buClr>
                <a:srgbClr val="C00000"/>
              </a:buClr>
              <a:buSzPct val="90000"/>
            </a:pPr>
            <a:r>
              <a:rPr lang="en-US" sz="4800" b="1" dirty="0" smtClean="0"/>
              <a:t>More web meetings </a:t>
            </a:r>
          </a:p>
          <a:p>
            <a:pPr marL="571500" lvl="0" indent="-571500">
              <a:spcAft>
                <a:spcPts val="12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3 September: Implementing these ideas. </a:t>
            </a:r>
            <a:r>
              <a:rPr lang="en-US" sz="3600" b="1" dirty="0" smtClean="0">
                <a:solidFill>
                  <a:srgbClr val="2F2B20"/>
                </a:solidFill>
              </a:rPr>
              <a:t>If interested email </a:t>
            </a:r>
            <a:r>
              <a:rPr lang="en-US" sz="3600" b="1" dirty="0" smtClean="0">
                <a:solidFill>
                  <a:schemeClr val="accent6"/>
                </a:solidFill>
                <a:hlinkClick r:id="rId3"/>
              </a:rPr>
              <a:t>servicesystem@na.org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endParaRPr lang="en-US" sz="3600" b="1" dirty="0">
              <a:solidFill>
                <a:schemeClr val="accent6"/>
              </a:solidFill>
            </a:endParaRPr>
          </a:p>
          <a:p>
            <a:pPr marL="571500" lvl="0" indent="-571500">
              <a:spcAft>
                <a:spcPts val="12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Contact list for other communities – please provide your information in the chat pod</a:t>
            </a:r>
          </a:p>
          <a:p>
            <a:pPr marL="571500" lvl="0" indent="-571500">
              <a:spcAft>
                <a:spcPts val="12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TBD: </a:t>
            </a:r>
            <a:r>
              <a:rPr lang="en-US" sz="3600" b="1" dirty="0"/>
              <a:t>R</a:t>
            </a:r>
            <a:r>
              <a:rPr lang="en-US" sz="3600" b="1" dirty="0" smtClean="0"/>
              <a:t>ural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38012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en-US" sz="4800" dirty="0" smtClean="0"/>
              <a:t>What’s next for the project?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657600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2133600"/>
            <a:ext cx="7239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4000" b="1" dirty="0"/>
              <a:t>A locally developed SSP resources section on the project </a:t>
            </a:r>
            <a:r>
              <a:rPr lang="en-US" sz="4000" b="1" dirty="0" smtClean="0"/>
              <a:t>webpage. Send us your resources!!</a:t>
            </a:r>
            <a:endParaRPr lang="en-US" sz="4000" b="1" dirty="0"/>
          </a:p>
          <a:p>
            <a:pPr marL="457200" lvl="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4000" b="1" dirty="0" smtClean="0"/>
              <a:t>Simple pamphlets – Service System Basics, Group Support Basics, Local Service Basics</a:t>
            </a:r>
          </a:p>
        </p:txBody>
      </p:sp>
    </p:spTree>
    <p:extLst>
      <p:ext uri="{BB962C8B-B14F-4D97-AF65-F5344CB8AC3E}">
        <p14:creationId xmlns:p14="http://schemas.microsoft.com/office/powerpoint/2010/main" val="23224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990600"/>
            <a:ext cx="7162800" cy="36576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en-US" sz="4800" spc="-1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What’s next</a:t>
            </a:r>
            <a:br>
              <a:rPr lang="en-US" sz="4800" spc="-1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</a:br>
            <a:r>
              <a:rPr lang="en-US" sz="4800" spc="-10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for </a:t>
            </a:r>
            <a:r>
              <a:rPr lang="en-US" sz="4800" spc="-10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your </a:t>
            </a:r>
            <a:r>
              <a:rPr lang="en-US" sz="4800" spc="-1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NA community</a:t>
            </a:r>
            <a:r>
              <a:rPr lang="en-US" sz="4800" spc="-1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?</a:t>
            </a:r>
          </a:p>
          <a:p>
            <a:pPr marL="114300" lvl="0" indent="0" algn="ctr">
              <a:spcAft>
                <a:spcPts val="1200"/>
              </a:spcAft>
              <a:buNone/>
            </a:pPr>
            <a:r>
              <a:rPr lang="en-US" sz="4800" spc="-1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Start at one end…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lvl="0" indent="0" algn="ctr">
              <a:spcAft>
                <a:spcPts val="1200"/>
              </a:spcAft>
              <a:buNone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Evolution…not revolution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0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81200"/>
            <a:ext cx="7162800" cy="18288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Q &amp; A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8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91543"/>
              </p:ext>
            </p:extLst>
          </p:nvPr>
        </p:nvGraphicFramePr>
        <p:xfrm>
          <a:off x="1981200" y="76200"/>
          <a:ext cx="5158205" cy="667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Acrobat Document" r:id="rId3" imgW="4663440" imgH="6035040" progId="AcroExch.Document.7">
                  <p:embed/>
                </p:oleObj>
              </mc:Choice>
              <mc:Fallback>
                <p:oleObj name="Acrobat Document" r:id="rId3" imgW="4663440" imgH="603504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76200"/>
                        <a:ext cx="5158205" cy="667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93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Principles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2698780" y="2743200"/>
            <a:ext cx="1383030" cy="957181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en-US" sz="2600" dirty="0" smtClean="0">
                <a:solidFill>
                  <a:srgbClr val="002060"/>
                </a:solidFill>
                <a:latin typeface="Tw Cen MT"/>
              </a:rPr>
              <a:t>Group</a:t>
            </a:r>
          </a:p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en-US" sz="2600" dirty="0" smtClean="0">
                <a:solidFill>
                  <a:srgbClr val="002060"/>
                </a:solidFill>
                <a:latin typeface="Tw Cen MT"/>
              </a:rPr>
              <a:t>focused</a:t>
            </a:r>
            <a:endParaRPr lang="en-US" sz="2600" dirty="0">
              <a:solidFill>
                <a:srgbClr val="002060"/>
              </a:solidFill>
              <a:latin typeface="Tw Cen MT"/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6590976" y="4800600"/>
            <a:ext cx="1230630" cy="730736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7151A"/>
              </a:buClr>
            </a:pPr>
            <a:r>
              <a:rPr lang="en-US" dirty="0" smtClean="0">
                <a:solidFill>
                  <a:srgbClr val="002060"/>
                </a:solidFill>
                <a:latin typeface="Tw Cen MT"/>
              </a:rPr>
              <a:t>Flexible</a:t>
            </a:r>
            <a:endParaRPr lang="en-US" dirty="0">
              <a:solidFill>
                <a:srgbClr val="002060"/>
              </a:solidFill>
              <a:latin typeface="Tw Cen MT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678680" y="2743200"/>
            <a:ext cx="2026920" cy="730736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7151A"/>
              </a:buClr>
            </a:pPr>
            <a:r>
              <a:rPr lang="en-US" dirty="0" smtClean="0">
                <a:solidFill>
                  <a:srgbClr val="002060"/>
                </a:solidFill>
                <a:latin typeface="Tw Cen MT"/>
              </a:rPr>
              <a:t>Collaborative</a:t>
            </a:r>
            <a:endParaRPr lang="en-US" dirty="0">
              <a:solidFill>
                <a:srgbClr val="002060"/>
              </a:solidFill>
              <a:latin typeface="Tw Cen MT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1618166" y="4800600"/>
            <a:ext cx="1516151" cy="892531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en-US" sz="2600" dirty="0" smtClean="0">
                <a:solidFill>
                  <a:srgbClr val="002060"/>
                </a:solidFill>
                <a:latin typeface="Tw Cen MT"/>
              </a:rPr>
              <a:t>Purpose</a:t>
            </a:r>
          </a:p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en-US" sz="2600" dirty="0" smtClean="0">
                <a:solidFill>
                  <a:srgbClr val="002060"/>
                </a:solidFill>
                <a:latin typeface="Tw Cen MT"/>
              </a:rPr>
              <a:t>driven</a:t>
            </a:r>
            <a:endParaRPr lang="en-US" sz="2600" dirty="0">
              <a:solidFill>
                <a:srgbClr val="002060"/>
              </a:solidFill>
              <a:latin typeface="Tw Cen MT"/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3768090" y="4800600"/>
            <a:ext cx="2327910" cy="81738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en-US" sz="2600" dirty="0" smtClean="0">
                <a:solidFill>
                  <a:srgbClr val="002060"/>
                </a:solidFill>
                <a:latin typeface="Tw Cen MT"/>
              </a:rPr>
              <a:t>Geographically based</a:t>
            </a:r>
            <a:endParaRPr lang="en-US" sz="2600" dirty="0">
              <a:solidFill>
                <a:srgbClr val="002060"/>
              </a:solidFill>
              <a:latin typeface="Tw Cen MT"/>
            </a:endParaRPr>
          </a:p>
        </p:txBody>
      </p:sp>
      <p:pic>
        <p:nvPicPr>
          <p:cNvPr id="13" name="Picture 10" descr="Q:\WB\Workplans\Service System\ssp video\Graphics\Grou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379" y="1877568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Q:\WB\Workplans\Service System\ssp video\Graphics\Flexib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375" y="3921633"/>
            <a:ext cx="941832" cy="937491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Q:\WB\Workplans\Service System\ssp video\Graphics\Purpo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325" y="3921633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Q:\WB\Workplans\Service System\ssp video\Graphics\Collaborative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24" y="1877568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Q:\WB\Workplans\Service System\ssp video\Graphics\Geographic jp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29" y="3921633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WSC 2014 Motions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040880" cy="4800600"/>
          </a:xfrm>
        </p:spPr>
        <p:txBody>
          <a:bodyPr>
            <a:normAutofit/>
          </a:bodyPr>
          <a:lstStyle/>
          <a:p>
            <a:pPr marL="114300" indent="0"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600" dirty="0"/>
              <a:t> </a:t>
            </a:r>
            <a:r>
              <a:rPr lang="en-US" sz="3600" dirty="0" smtClean="0"/>
              <a:t> Three motions focused on</a:t>
            </a:r>
          </a:p>
          <a:p>
            <a:pPr lvl="1">
              <a:buClr>
                <a:srgbClr val="FFFF00"/>
              </a:buClr>
              <a:buSzPct val="125000"/>
              <a:buFont typeface="Helvetica LT Std" pitchFamily="34" charset="0"/>
              <a:buChar char="•"/>
            </a:pPr>
            <a:r>
              <a:rPr lang="en-US" sz="3200" dirty="0" smtClean="0"/>
              <a:t> 	group support (#4)</a:t>
            </a:r>
          </a:p>
          <a:p>
            <a:pPr lvl="1">
              <a:buClr>
                <a:srgbClr val="FFFF00"/>
              </a:buClr>
              <a:buSzPct val="125000"/>
              <a:buFont typeface="Helvetica LT Std" pitchFamily="34" charset="0"/>
              <a:buChar char="•"/>
            </a:pPr>
            <a:r>
              <a:rPr lang="en-US" sz="3200" dirty="0" smtClean="0"/>
              <a:t> 	local service conferences (#5)</a:t>
            </a:r>
          </a:p>
          <a:p>
            <a:pPr lvl="1">
              <a:buClr>
                <a:srgbClr val="FFFF00"/>
              </a:buClr>
              <a:buSzPct val="125000"/>
              <a:buFont typeface="Helvetica LT Std" pitchFamily="34" charset="0"/>
              <a:buChar char="•"/>
            </a:pPr>
            <a:r>
              <a:rPr lang="en-US" sz="3200" dirty="0" smtClean="0"/>
              <a:t> 	local service boards (#6)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1"/>
            <a:ext cx="1883664" cy="208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0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31838"/>
            <a:ext cx="7498080" cy="1477962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Motion #4</a:t>
            </a:r>
            <a:r>
              <a:rPr lang="en-US" sz="3600" dirty="0" smtClean="0">
                <a:solidFill>
                  <a:srgbClr val="000000"/>
                </a:solidFill>
              </a:rPr>
              <a:t>:</a:t>
            </a:r>
            <a:r>
              <a:rPr lang="en-US" sz="3300" spc="0" dirty="0">
                <a:solidFill>
                  <a:srgbClr val="000000"/>
                </a:solidFill>
                <a:effectLst/>
                <a:latin typeface="Helvetica LT Std" pitchFamily="34" charset="0"/>
                <a:ea typeface="+mn-ea"/>
                <a:cs typeface="+mn-cs"/>
              </a:rPr>
              <a:t> </a:t>
            </a:r>
            <a:r>
              <a:rPr lang="en-US" sz="3600" spc="0" dirty="0">
                <a:solidFill>
                  <a:srgbClr val="000000"/>
                </a:solidFill>
                <a:effectLst/>
                <a:latin typeface="Helvetica LT Std" pitchFamily="34" charset="0"/>
                <a:ea typeface="+mn-ea"/>
                <a:cs typeface="+mn-cs"/>
              </a:rPr>
              <a:t>To agree in principle to move in the direction of a service system that contains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620000" cy="3200400"/>
          </a:xfrm>
        </p:spPr>
        <p:txBody>
          <a:bodyPr>
            <a:normAutofit lnSpcReduction="10000"/>
          </a:bodyPr>
          <a:lstStyle/>
          <a:p>
            <a:pPr marL="114300" indent="0"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group </a:t>
            </a:r>
            <a:r>
              <a:rPr lang="en-US" sz="3400" dirty="0">
                <a:solidFill>
                  <a:srgbClr val="008000"/>
                </a:solidFill>
              </a:rPr>
              <a:t>s</a:t>
            </a:r>
            <a:r>
              <a:rPr lang="en-US" sz="3400" dirty="0" smtClean="0">
                <a:solidFill>
                  <a:srgbClr val="008000"/>
                </a:solidFill>
              </a:rPr>
              <a:t>upport forums:</a:t>
            </a:r>
          </a:p>
          <a:p>
            <a:pPr marL="114300" indent="0"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400" dirty="0" smtClean="0"/>
              <a:t>discussion-oriented </a:t>
            </a:r>
            <a:r>
              <a:rPr lang="en-US" sz="3400" dirty="0"/>
              <a:t>gatherings focused on the needs of the </a:t>
            </a:r>
            <a:r>
              <a:rPr lang="en-US" sz="3400" dirty="0" smtClean="0"/>
              <a:t>group...to </a:t>
            </a:r>
            <a:r>
              <a:rPr lang="en-US" sz="3400" dirty="0"/>
              <a:t>be included in the </a:t>
            </a:r>
            <a:r>
              <a:rPr lang="en-US" sz="3400" i="1" dirty="0"/>
              <a:t>GTLS</a:t>
            </a:r>
            <a:r>
              <a:rPr lang="en-US" sz="3400" dirty="0"/>
              <a:t> as an option along with our current service units</a:t>
            </a:r>
            <a:r>
              <a:rPr lang="en-US" sz="3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2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Group Support Forums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536192"/>
            <a:ext cx="6858000" cy="4590288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25000"/>
              <a:buNone/>
            </a:pPr>
            <a:r>
              <a:rPr lang="en-US" sz="3400" dirty="0" smtClean="0"/>
              <a:t>Essential Characteristics</a:t>
            </a:r>
          </a:p>
          <a:p>
            <a:pPr lvl="0">
              <a:buClr>
                <a:srgbClr val="008000"/>
              </a:buClr>
              <a:buSzPct val="125000"/>
            </a:pPr>
            <a:r>
              <a:rPr lang="en-US" dirty="0"/>
              <a:t>Discussion-oriented</a:t>
            </a:r>
          </a:p>
          <a:p>
            <a:pPr lvl="0">
              <a:buClr>
                <a:srgbClr val="008000"/>
              </a:buClr>
              <a:buSzPct val="125000"/>
            </a:pPr>
            <a:r>
              <a:rPr lang="en-US" dirty="0"/>
              <a:t>Group-focused</a:t>
            </a:r>
          </a:p>
          <a:p>
            <a:pPr lvl="0">
              <a:buClr>
                <a:srgbClr val="008000"/>
              </a:buClr>
              <a:buSzPct val="125000"/>
            </a:pPr>
            <a:r>
              <a:rPr lang="en-US" dirty="0"/>
              <a:t>Training-oriented</a:t>
            </a:r>
          </a:p>
          <a:p>
            <a:pPr lvl="0">
              <a:spcAft>
                <a:spcPts val="600"/>
              </a:spcAft>
              <a:buClr>
                <a:srgbClr val="008000"/>
              </a:buClr>
              <a:buSzPct val="125000"/>
            </a:pPr>
            <a:r>
              <a:rPr lang="en-US" dirty="0"/>
              <a:t>Open to </a:t>
            </a:r>
            <a:r>
              <a:rPr lang="en-US" dirty="0" smtClean="0"/>
              <a:t>all</a:t>
            </a:r>
          </a:p>
          <a:p>
            <a:pPr marL="114300" lvl="0" indent="0">
              <a:spcAft>
                <a:spcPts val="600"/>
              </a:spcAft>
              <a:buSzPct val="125000"/>
              <a:buNone/>
            </a:pPr>
            <a:r>
              <a:rPr lang="en-US" sz="3200" dirty="0" smtClean="0"/>
              <a:t>Recommended Characteristics</a:t>
            </a:r>
            <a:endParaRPr lang="en-US" sz="3200" dirty="0"/>
          </a:p>
          <a:p>
            <a:pPr>
              <a:buClr>
                <a:srgbClr val="008000"/>
              </a:buClr>
              <a:buSzPct val="125000"/>
            </a:pPr>
            <a:r>
              <a:rPr lang="en-US" dirty="0"/>
              <a:t>Neighborhood-sized</a:t>
            </a:r>
          </a:p>
          <a:p>
            <a:pPr>
              <a:buClr>
                <a:srgbClr val="008000"/>
              </a:buClr>
              <a:buSzPct val="125000"/>
            </a:pPr>
            <a:r>
              <a:rPr lang="en-US" dirty="0"/>
              <a:t>Meets monthly</a:t>
            </a:r>
          </a:p>
          <a:p>
            <a:pPr marL="411480" lvl="1" indent="0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88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31838"/>
            <a:ext cx="7498080" cy="1477962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Motion </a:t>
            </a:r>
            <a:r>
              <a:rPr lang="en-US" sz="3600" dirty="0" smtClean="0">
                <a:solidFill>
                  <a:srgbClr val="000000"/>
                </a:solidFill>
              </a:rPr>
              <a:t>#5:</a:t>
            </a:r>
            <a:r>
              <a:rPr lang="en-US" sz="3300" spc="0" dirty="0" smtClean="0">
                <a:solidFill>
                  <a:srgbClr val="000000"/>
                </a:solidFill>
                <a:effectLst/>
                <a:latin typeface="Helvetica LT Std" pitchFamily="34" charset="0"/>
                <a:ea typeface="+mn-ea"/>
                <a:cs typeface="+mn-cs"/>
              </a:rPr>
              <a:t> </a:t>
            </a:r>
            <a:r>
              <a:rPr lang="en-US" sz="3600" spc="0" dirty="0">
                <a:solidFill>
                  <a:srgbClr val="000000"/>
                </a:solidFill>
                <a:effectLst/>
                <a:latin typeface="Helvetica LT Std" pitchFamily="34" charset="0"/>
                <a:ea typeface="+mn-ea"/>
                <a:cs typeface="+mn-cs"/>
              </a:rPr>
              <a:t>To agree in principle to move in the direction of a service system that contains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620000" cy="3200400"/>
          </a:xfrm>
        </p:spPr>
        <p:txBody>
          <a:bodyPr>
            <a:normAutofit fontScale="92500"/>
          </a:bodyPr>
          <a:lstStyle/>
          <a:p>
            <a:pPr marL="114300" lvl="0" indent="0"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700" dirty="0" smtClean="0">
                <a:solidFill>
                  <a:schemeClr val="accent6">
                    <a:lumMod val="75000"/>
                  </a:schemeClr>
                </a:solidFill>
              </a:rPr>
              <a:t>local </a:t>
            </a:r>
            <a:r>
              <a:rPr lang="en-US" sz="3700" dirty="0">
                <a:solidFill>
                  <a:schemeClr val="accent6">
                    <a:lumMod val="75000"/>
                  </a:schemeClr>
                </a:solidFill>
              </a:rPr>
              <a:t>service </a:t>
            </a:r>
            <a:r>
              <a:rPr lang="en-US" sz="3700" dirty="0" smtClean="0">
                <a:solidFill>
                  <a:schemeClr val="accent6">
                    <a:lumMod val="75000"/>
                  </a:schemeClr>
                </a:solidFill>
              </a:rPr>
              <a:t>conferences:</a:t>
            </a:r>
          </a:p>
          <a:p>
            <a:pPr marL="114300" lvl="0" indent="0"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700" dirty="0" smtClean="0"/>
              <a:t>strategic </a:t>
            </a:r>
            <a:r>
              <a:rPr lang="en-US" sz="3700" dirty="0"/>
              <a:t>service-oriented planning </a:t>
            </a:r>
            <a:r>
              <a:rPr lang="en-US" sz="3700" dirty="0" smtClean="0"/>
              <a:t>conferences…to </a:t>
            </a:r>
            <a:r>
              <a:rPr lang="en-US" sz="3700" dirty="0"/>
              <a:t>be included in the </a:t>
            </a:r>
            <a:r>
              <a:rPr lang="en-US" sz="3700" i="1" dirty="0"/>
              <a:t>GTLS</a:t>
            </a:r>
            <a:r>
              <a:rPr lang="en-US" sz="3700" dirty="0"/>
              <a:t> as an option along with our current service units.</a:t>
            </a:r>
          </a:p>
          <a:p>
            <a:pPr marL="114300" indent="0"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4499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SP Webinar">
      <a:dk1>
        <a:srgbClr val="2F2B20"/>
      </a:dk1>
      <a:lt1>
        <a:srgbClr val="FFFFFF"/>
      </a:lt1>
      <a:dk2>
        <a:srgbClr val="E7F3FF"/>
      </a:dk2>
      <a:lt2>
        <a:srgbClr val="E7F3FF"/>
      </a:lt2>
      <a:accent1>
        <a:srgbClr val="F4EE00"/>
      </a:accent1>
      <a:accent2>
        <a:srgbClr val="B1CC0E"/>
      </a:accent2>
      <a:accent3>
        <a:srgbClr val="CC0000"/>
      </a:accent3>
      <a:accent4>
        <a:srgbClr val="2F2B20"/>
      </a:accent4>
      <a:accent5>
        <a:srgbClr val="FFFFFF"/>
      </a:accent5>
      <a:accent6>
        <a:srgbClr val="0040C0"/>
      </a:accent6>
      <a:hlink>
        <a:srgbClr val="CC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1975</TotalTime>
  <Words>777</Words>
  <Application>Microsoft Office PowerPoint</Application>
  <PresentationFormat>On-screen Show (4:3)</PresentationFormat>
  <Paragraphs>161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Helvetica</vt:lpstr>
      <vt:lpstr>Helvetica LT Std</vt:lpstr>
      <vt:lpstr>Tw Cen MT</vt:lpstr>
      <vt:lpstr>Wingdings</vt:lpstr>
      <vt:lpstr>Adjacency</vt:lpstr>
      <vt:lpstr>Acrobat Document</vt:lpstr>
      <vt:lpstr>Our Service System</vt:lpstr>
      <vt:lpstr>Workshop Agenda</vt:lpstr>
      <vt:lpstr>The Service System Project</vt:lpstr>
      <vt:lpstr>PowerPoint Presentation</vt:lpstr>
      <vt:lpstr>Key Principles</vt:lpstr>
      <vt:lpstr>WSC 2014 Motions</vt:lpstr>
      <vt:lpstr>Motion #4: To agree in principle to move in the direction of a service system that contains</vt:lpstr>
      <vt:lpstr>Group Support Forums</vt:lpstr>
      <vt:lpstr>Motion #5: To agree in principle to move in the direction of a service system that contains</vt:lpstr>
      <vt:lpstr>Local Service Conference</vt:lpstr>
      <vt:lpstr>Motion #6: To agree in principle to move in the direction of a service system that contains</vt:lpstr>
      <vt:lpstr>Local Service Board</vt:lpstr>
      <vt:lpstr>PowerPoint Presentation</vt:lpstr>
      <vt:lpstr>Group Support Forums</vt:lpstr>
      <vt:lpstr>Group Support Forums</vt:lpstr>
      <vt:lpstr>Group Support Forums</vt:lpstr>
      <vt:lpstr>Local Services</vt:lpstr>
      <vt:lpstr>Local Service Conference</vt:lpstr>
      <vt:lpstr>Local Service Conference</vt:lpstr>
      <vt:lpstr>Local Service Conference</vt:lpstr>
      <vt:lpstr>Local Service Conference</vt:lpstr>
      <vt:lpstr>Local Service Conference</vt:lpstr>
      <vt:lpstr>Local Service Conference</vt:lpstr>
      <vt:lpstr>Local Service Board</vt:lpstr>
      <vt:lpstr>Local Service Board</vt:lpstr>
      <vt:lpstr>PowerPoint Presentation</vt:lpstr>
      <vt:lpstr>Local Service Board</vt:lpstr>
      <vt:lpstr>Service System Components</vt:lpstr>
      <vt:lpstr>PowerPoint Presentation</vt:lpstr>
      <vt:lpstr>Information &amp; Resources</vt:lpstr>
      <vt:lpstr>What’s next for the project?</vt:lpstr>
      <vt:lpstr>What’s next for the project?</vt:lpstr>
      <vt:lpstr>PowerPoint Presentation</vt:lpstr>
      <vt:lpstr>PowerPoint Presentation</vt:lpstr>
    </vt:vector>
  </TitlesOfParts>
  <Company>NAWS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De Jenkins</cp:lastModifiedBy>
  <cp:revision>59</cp:revision>
  <dcterms:created xsi:type="dcterms:W3CDTF">2014-11-10T19:59:56Z</dcterms:created>
  <dcterms:modified xsi:type="dcterms:W3CDTF">2016-07-15T20:47:41Z</dcterms:modified>
</cp:coreProperties>
</file>