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9" r:id="rId2"/>
    <p:sldId id="279" r:id="rId3"/>
    <p:sldId id="258" r:id="rId4"/>
    <p:sldId id="260" r:id="rId5"/>
    <p:sldId id="262" r:id="rId6"/>
    <p:sldId id="263" r:id="rId7"/>
    <p:sldId id="264" r:id="rId8"/>
    <p:sldId id="270" r:id="rId9"/>
    <p:sldId id="265" r:id="rId10"/>
    <p:sldId id="273" r:id="rId11"/>
    <p:sldId id="266" r:id="rId12"/>
    <p:sldId id="281" r:id="rId13"/>
    <p:sldId id="288" r:id="rId14"/>
    <p:sldId id="267" r:id="rId15"/>
    <p:sldId id="268" r:id="rId16"/>
    <p:sldId id="269" r:id="rId17"/>
    <p:sldId id="271" r:id="rId18"/>
    <p:sldId id="272" r:id="rId19"/>
    <p:sldId id="275" r:id="rId20"/>
    <p:sldId id="276" r:id="rId21"/>
    <p:sldId id="289" r:id="rId22"/>
    <p:sldId id="277" r:id="rId23"/>
    <p:sldId id="282" r:id="rId24"/>
    <p:sldId id="278" r:id="rId25"/>
    <p:sldId id="292" r:id="rId26"/>
    <p:sldId id="274" r:id="rId27"/>
    <p:sldId id="280" r:id="rId28"/>
    <p:sldId id="283" r:id="rId29"/>
    <p:sldId id="291" r:id="rId30"/>
    <p:sldId id="285" r:id="rId31"/>
    <p:sldId id="286" r:id="rId32"/>
    <p:sldId id="293" r:id="rId33"/>
    <p:sldId id="284" r:id="rId34"/>
    <p:sldId id="294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8000"/>
    <a:srgbClr val="292929"/>
    <a:srgbClr val="333333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53" y="4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756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87552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rgbClr val="333333"/>
                </a:solidFill>
                <a:latin typeface="Helvetic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87552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8FF2-CD55-43F5-A0EC-F3195BB96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Helvetic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Helvetica LT Std" pitchFamily="34" charset="0"/>
              </a:defRPr>
            </a:lvl1pPr>
            <a:lvl2pPr>
              <a:defRPr>
                <a:latin typeface="Helvetica LT Std" pitchFamily="34" charset="0"/>
              </a:defRPr>
            </a:lvl2pPr>
            <a:lvl3pPr>
              <a:defRPr>
                <a:latin typeface="Helvetica LT Std" pitchFamily="34" charset="0"/>
              </a:defRPr>
            </a:lvl3pPr>
            <a:lvl4pPr>
              <a:defRPr>
                <a:latin typeface="Helvetica LT Std" pitchFamily="34" charset="0"/>
              </a:defRPr>
            </a:lvl4pPr>
            <a:lvl5pPr>
              <a:defRPr>
                <a:latin typeface="Helvetica LT Std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8FF2-CD55-43F5-A0EC-F3195BB96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752600" cy="5851525"/>
          </a:xfrm>
        </p:spPr>
        <p:txBody>
          <a:bodyPr vert="eaVert" anchor="b" anchorCtr="0"/>
          <a:lstStyle>
            <a:lvl1pPr>
              <a:defRPr>
                <a:latin typeface="Helvetic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87552" y="274638"/>
            <a:ext cx="6019800" cy="5851525"/>
          </a:xfrm>
        </p:spPr>
        <p:txBody>
          <a:bodyPr vert="eaVert"/>
          <a:lstStyle>
            <a:lvl1pPr>
              <a:defRPr>
                <a:latin typeface="Helvetica LT Std" pitchFamily="34" charset="0"/>
              </a:defRPr>
            </a:lvl1pPr>
            <a:lvl2pPr>
              <a:defRPr>
                <a:latin typeface="Helvetica LT Std" pitchFamily="34" charset="0"/>
              </a:defRPr>
            </a:lvl2pPr>
            <a:lvl3pPr>
              <a:defRPr>
                <a:latin typeface="Helvetica LT Std" pitchFamily="34" charset="0"/>
              </a:defRPr>
            </a:lvl3pPr>
            <a:lvl4pPr>
              <a:defRPr>
                <a:latin typeface="Helvetica LT Std" pitchFamily="34" charset="0"/>
              </a:defRPr>
            </a:lvl4pPr>
            <a:lvl5pPr>
              <a:defRPr>
                <a:latin typeface="Helvetica LT Std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8FF2-CD55-43F5-A0EC-F3195BB96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>
                <a:solidFill>
                  <a:srgbClr val="000000"/>
                </a:solidFill>
                <a:latin typeface="Helvetica LT Std" pitchFamily="34" charset="0"/>
              </a:defRPr>
            </a:lvl1pPr>
            <a:lvl2pPr>
              <a:defRPr b="1">
                <a:solidFill>
                  <a:srgbClr val="000000"/>
                </a:solidFill>
                <a:latin typeface="Helvetica LT Std" pitchFamily="34" charset="0"/>
              </a:defRPr>
            </a:lvl2pPr>
            <a:lvl3pPr>
              <a:defRPr b="1">
                <a:solidFill>
                  <a:srgbClr val="000000"/>
                </a:solidFill>
                <a:latin typeface="Helvetica LT Std" pitchFamily="34" charset="0"/>
              </a:defRPr>
            </a:lvl3pPr>
            <a:lvl4pPr>
              <a:defRPr b="1">
                <a:solidFill>
                  <a:srgbClr val="000000"/>
                </a:solidFill>
                <a:latin typeface="Helvetica LT Std" pitchFamily="34" charset="0"/>
              </a:defRPr>
            </a:lvl4pPr>
            <a:lvl5pPr>
              <a:defRPr b="1">
                <a:solidFill>
                  <a:srgbClr val="000000"/>
                </a:solidFill>
                <a:latin typeface="Helvetica LT Std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8FF2-CD55-43F5-A0EC-F3195BB961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7552" y="5486400"/>
            <a:ext cx="7659687" cy="1168400"/>
          </a:xfrm>
        </p:spPr>
        <p:txBody>
          <a:bodyPr anchor="t"/>
          <a:lstStyle>
            <a:lvl1pPr algn="l">
              <a:defRPr sz="3600" b="0" cap="all">
                <a:solidFill>
                  <a:srgbClr val="333333"/>
                </a:solidFill>
                <a:latin typeface="Helvetic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000000"/>
                </a:solidFill>
                <a:latin typeface="Helvetica LT Std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8FF2-CD55-43F5-A0EC-F3195BB96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Helvetic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7552" y="1536192"/>
            <a:ext cx="3657600" cy="4590288"/>
          </a:xfrm>
        </p:spPr>
        <p:txBody>
          <a:bodyPr/>
          <a:lstStyle>
            <a:lvl1pPr>
              <a:defRPr sz="2800">
                <a:latin typeface="Helvetica LT Std" pitchFamily="34" charset="0"/>
              </a:defRPr>
            </a:lvl1pPr>
            <a:lvl2pPr>
              <a:defRPr sz="2400">
                <a:latin typeface="Helvetica LT Std" pitchFamily="34" charset="0"/>
              </a:defRPr>
            </a:lvl2pPr>
            <a:lvl3pPr>
              <a:defRPr sz="2000">
                <a:latin typeface="Helvetica LT Std" pitchFamily="34" charset="0"/>
              </a:defRPr>
            </a:lvl3pPr>
            <a:lvl4pPr>
              <a:defRPr sz="1800">
                <a:latin typeface="Helvetica LT Std" pitchFamily="34" charset="0"/>
              </a:defRPr>
            </a:lvl4pPr>
            <a:lvl5pPr>
              <a:defRPr sz="1800">
                <a:latin typeface="Helvetica LT Std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536192"/>
            <a:ext cx="3657600" cy="4590288"/>
          </a:xfrm>
        </p:spPr>
        <p:txBody>
          <a:bodyPr/>
          <a:lstStyle>
            <a:lvl1pPr>
              <a:defRPr sz="2800">
                <a:latin typeface="Helvetica LT Std" pitchFamily="34" charset="0"/>
              </a:defRPr>
            </a:lvl1pPr>
            <a:lvl2pPr>
              <a:defRPr sz="2400">
                <a:latin typeface="Helvetica LT Std" pitchFamily="34" charset="0"/>
              </a:defRPr>
            </a:lvl2pPr>
            <a:lvl3pPr>
              <a:defRPr sz="2000">
                <a:latin typeface="Helvetica LT Std" pitchFamily="34" charset="0"/>
              </a:defRPr>
            </a:lvl3pPr>
            <a:lvl4pPr>
              <a:defRPr sz="1800">
                <a:latin typeface="Helvetica LT Std" pitchFamily="34" charset="0"/>
              </a:defRPr>
            </a:lvl4pPr>
            <a:lvl5pPr>
              <a:defRPr sz="1800">
                <a:latin typeface="Helvetica LT Std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8FF2-CD55-43F5-A0EC-F3195BB96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Helvetic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  <a:latin typeface="Helvetica LT Std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87552" y="2174875"/>
            <a:ext cx="3657600" cy="3951288"/>
          </a:xfrm>
        </p:spPr>
        <p:txBody>
          <a:bodyPr/>
          <a:lstStyle>
            <a:lvl1pPr>
              <a:defRPr sz="2400">
                <a:latin typeface="Helvetica LT Std" pitchFamily="34" charset="0"/>
              </a:defRPr>
            </a:lvl1pPr>
            <a:lvl2pPr>
              <a:defRPr sz="2000">
                <a:latin typeface="Helvetica LT Std" pitchFamily="34" charset="0"/>
              </a:defRPr>
            </a:lvl2pPr>
            <a:lvl3pPr>
              <a:defRPr sz="1800">
                <a:latin typeface="Helvetica LT Std" pitchFamily="34" charset="0"/>
              </a:defRPr>
            </a:lvl3pPr>
            <a:lvl4pPr>
              <a:defRPr sz="1600">
                <a:latin typeface="Helvetica LT Std" pitchFamily="34" charset="0"/>
              </a:defRPr>
            </a:lvl4pPr>
            <a:lvl5pPr>
              <a:defRPr sz="1600">
                <a:latin typeface="Helvetica LT Std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00600" y="2174875"/>
            <a:ext cx="3657600" cy="3951288"/>
          </a:xfrm>
        </p:spPr>
        <p:txBody>
          <a:bodyPr/>
          <a:lstStyle>
            <a:lvl1pPr>
              <a:defRPr sz="2400">
                <a:latin typeface="Helvetica LT Std" pitchFamily="34" charset="0"/>
              </a:defRPr>
            </a:lvl1pPr>
            <a:lvl2pPr>
              <a:defRPr sz="2000">
                <a:latin typeface="Helvetica LT Std" pitchFamily="34" charset="0"/>
              </a:defRPr>
            </a:lvl2pPr>
            <a:lvl3pPr>
              <a:defRPr sz="1800">
                <a:latin typeface="Helvetica LT Std" pitchFamily="34" charset="0"/>
              </a:defRPr>
            </a:lvl3pPr>
            <a:lvl4pPr>
              <a:defRPr sz="1600">
                <a:latin typeface="Helvetica LT Std" pitchFamily="34" charset="0"/>
              </a:defRPr>
            </a:lvl4pPr>
            <a:lvl5pPr>
              <a:defRPr sz="1600">
                <a:latin typeface="Helvetica LT Std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8FF2-CD55-43F5-A0EC-F3195BB96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Helvetic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8FF2-CD55-43F5-A0EC-F3195BB96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8FF2-CD55-43F5-A0EC-F3195BB96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7552" y="5495544"/>
            <a:ext cx="7772400" cy="987552"/>
          </a:xfrm>
        </p:spPr>
        <p:txBody>
          <a:bodyPr anchor="b"/>
          <a:lstStyle>
            <a:lvl1pPr algn="ctr">
              <a:defRPr sz="2200" b="1">
                <a:latin typeface="Helvetic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87552" y="6096000"/>
            <a:ext cx="7772401" cy="987552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latin typeface="Helvetica LT Std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8FF2-CD55-43F5-A0EC-F3195BB9615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987552" y="381000"/>
            <a:ext cx="7772400" cy="4942840"/>
          </a:xfrm>
        </p:spPr>
        <p:txBody>
          <a:bodyPr/>
          <a:lstStyle>
            <a:lvl1pPr>
              <a:defRPr>
                <a:latin typeface="Helvetica LT Std" pitchFamily="34" charset="0"/>
              </a:defRPr>
            </a:lvl1pPr>
            <a:lvl2pPr>
              <a:defRPr>
                <a:latin typeface="Helvetica LT Std" pitchFamily="34" charset="0"/>
              </a:defRPr>
            </a:lvl2pPr>
            <a:lvl3pPr>
              <a:defRPr>
                <a:latin typeface="Helvetica LT Std" pitchFamily="34" charset="0"/>
              </a:defRPr>
            </a:lvl3pPr>
            <a:lvl4pPr>
              <a:defRPr>
                <a:latin typeface="Helvetica LT Std" pitchFamily="34" charset="0"/>
              </a:defRPr>
            </a:lvl4pPr>
            <a:lvl5pPr>
              <a:defRPr>
                <a:latin typeface="Helvetica LT Std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75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  <a:latin typeface="Helvetic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87552" y="0"/>
            <a:ext cx="8156448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875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latin typeface="Helvetica LT Std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E4E8FF2-CD55-43F5-A0EC-F3195BB96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 rot="18869024">
            <a:off x="361787" y="1993891"/>
            <a:ext cx="425978" cy="4214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 rot="18869024">
            <a:off x="361787" y="1536691"/>
            <a:ext cx="425978" cy="421432"/>
          </a:xfrm>
          <a:prstGeom prst="rect">
            <a:avLst/>
          </a:prstGeom>
          <a:solidFill>
            <a:schemeClr val="tx2">
              <a:lumMod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749808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600" y="1600200"/>
            <a:ext cx="749808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1E4E8FF2-CD55-43F5-A0EC-F3195BB9615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 rot="18869024">
            <a:off x="361787" y="1079491"/>
            <a:ext cx="425978" cy="421432"/>
          </a:xfrm>
          <a:prstGeom prst="rect">
            <a:avLst/>
          </a:prstGeom>
          <a:solidFill>
            <a:srgbClr val="008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 rot="18869024">
            <a:off x="361787" y="622291"/>
            <a:ext cx="425978" cy="421432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b="1" kern="1200" cap="none" spc="-100" baseline="0">
          <a:ln>
            <a:noFill/>
          </a:ln>
          <a:solidFill>
            <a:srgbClr val="333333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Helvetica" pitchFamily="34" charset="0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b="1" kern="1200">
          <a:solidFill>
            <a:srgbClr val="000000"/>
          </a:solidFill>
          <a:latin typeface="Helvetica LT Std" pitchFamily="34" charset="0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b="1" kern="1200">
          <a:solidFill>
            <a:srgbClr val="000000"/>
          </a:solidFill>
          <a:latin typeface="Helvetica LT Std" pitchFamily="34" charset="0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b="1" kern="1200">
          <a:solidFill>
            <a:srgbClr val="000000"/>
          </a:solidFill>
          <a:latin typeface="Helvetica LT Std" pitchFamily="34" charset="0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b="1" kern="1200">
          <a:solidFill>
            <a:srgbClr val="000000"/>
          </a:solidFill>
          <a:latin typeface="Helvetica LT Std" pitchFamily="34" charset="0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b="1" kern="1200" baseline="0">
          <a:solidFill>
            <a:srgbClr val="000000"/>
          </a:solidFill>
          <a:latin typeface="Helvetica LT Std" pitchFamily="34" charset="0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.org/servicesystem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mailto:servicesystem@na.org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87552" y="1905000"/>
            <a:ext cx="7927848" cy="2593975"/>
          </a:xfrm>
        </p:spPr>
        <p:txBody>
          <a:bodyPr anchor="ctr" anchorCtr="0"/>
          <a:lstStyle/>
          <a:p>
            <a:r>
              <a:rPr lang="en-US" dirty="0" smtClean="0"/>
              <a:t>Our Service System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4073196"/>
            <a:ext cx="2678098" cy="29705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52400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Local Service Conference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1536192"/>
            <a:ext cx="7162800" cy="4590288"/>
          </a:xfrm>
        </p:spPr>
        <p:txBody>
          <a:bodyPr>
            <a:noAutofit/>
          </a:bodyPr>
          <a:lstStyle/>
          <a:p>
            <a:pPr marL="114300" lvl="0" indent="0">
              <a:buNone/>
            </a:pPr>
            <a:r>
              <a:rPr lang="en-US" sz="3400" dirty="0" smtClean="0"/>
              <a:t>Essential Characteristics</a:t>
            </a:r>
          </a:p>
          <a:p>
            <a:pPr lvl="1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800" dirty="0" smtClean="0"/>
              <a:t>Plan-driven</a:t>
            </a:r>
            <a:endParaRPr lang="en-US" sz="2800" dirty="0"/>
          </a:p>
          <a:p>
            <a:pPr lvl="1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800" dirty="0"/>
              <a:t>Form follows function</a:t>
            </a:r>
          </a:p>
          <a:p>
            <a:pPr lvl="1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800" dirty="0"/>
              <a:t>Strategic</a:t>
            </a:r>
          </a:p>
          <a:p>
            <a:pPr lvl="1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800" dirty="0" smtClean="0"/>
              <a:t>Consensus-based</a:t>
            </a:r>
          </a:p>
          <a:p>
            <a:pPr marL="114300" indent="0">
              <a:buNone/>
            </a:pPr>
            <a:r>
              <a:rPr lang="en-US" sz="3400" dirty="0" smtClean="0"/>
              <a:t>Recommended characteristics</a:t>
            </a:r>
          </a:p>
          <a:p>
            <a:pPr lvl="1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800" dirty="0" smtClean="0"/>
              <a:t>Meets </a:t>
            </a:r>
            <a:r>
              <a:rPr lang="en-US" sz="2800" dirty="0"/>
              <a:t>quarterly</a:t>
            </a:r>
          </a:p>
          <a:p>
            <a:pPr lvl="1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800" dirty="0" smtClean="0"/>
              <a:t>County, </a:t>
            </a:r>
            <a:r>
              <a:rPr lang="en-US" sz="2800" dirty="0"/>
              <a:t>city, or town boundaries</a:t>
            </a:r>
          </a:p>
        </p:txBody>
      </p:sp>
    </p:spTree>
    <p:extLst>
      <p:ext uri="{BB962C8B-B14F-4D97-AF65-F5344CB8AC3E}">
        <p14:creationId xmlns:p14="http://schemas.microsoft.com/office/powerpoint/2010/main" val="1381638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731838"/>
            <a:ext cx="7498080" cy="1477962"/>
          </a:xfrm>
        </p:spPr>
        <p:txBody>
          <a:bodyPr/>
          <a:lstStyle/>
          <a:p>
            <a:r>
              <a:rPr lang="en-US" sz="3600" dirty="0">
                <a:solidFill>
                  <a:srgbClr val="000000"/>
                </a:solidFill>
              </a:rPr>
              <a:t>Motion </a:t>
            </a:r>
            <a:r>
              <a:rPr lang="en-US" sz="3600" dirty="0" smtClean="0">
                <a:solidFill>
                  <a:srgbClr val="000000"/>
                </a:solidFill>
              </a:rPr>
              <a:t>#6:</a:t>
            </a:r>
            <a:r>
              <a:rPr lang="en-US" sz="3300" spc="0" dirty="0" smtClean="0">
                <a:solidFill>
                  <a:srgbClr val="000000"/>
                </a:solidFill>
                <a:effectLst/>
                <a:latin typeface="Helvetica LT Std" pitchFamily="34" charset="0"/>
                <a:ea typeface="+mn-ea"/>
                <a:cs typeface="+mn-cs"/>
              </a:rPr>
              <a:t> </a:t>
            </a:r>
            <a:r>
              <a:rPr lang="en-US" sz="3600" spc="0" dirty="0">
                <a:solidFill>
                  <a:srgbClr val="000000"/>
                </a:solidFill>
                <a:effectLst/>
                <a:latin typeface="Helvetica LT Std" pitchFamily="34" charset="0"/>
                <a:ea typeface="+mn-ea"/>
                <a:cs typeface="+mn-cs"/>
              </a:rPr>
              <a:t>To agree in principle to move in the direction of a service system that contains</a:t>
            </a:r>
            <a:endParaRPr lang="en-US" sz="4000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90800"/>
            <a:ext cx="8001000" cy="3505200"/>
          </a:xfrm>
        </p:spPr>
        <p:txBody>
          <a:bodyPr>
            <a:noAutofit/>
          </a:bodyPr>
          <a:lstStyle/>
          <a:p>
            <a:pPr marL="114300" lvl="0" indent="0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Clr>
                <a:srgbClr val="FFFA21"/>
              </a:buClr>
              <a:buSzPct val="125000"/>
              <a:buNone/>
            </a:pPr>
            <a:r>
              <a:rPr lang="en-US" sz="3400" dirty="0">
                <a:solidFill>
                  <a:srgbClr val="C00000"/>
                </a:solidFill>
              </a:rPr>
              <a:t>local service </a:t>
            </a:r>
            <a:r>
              <a:rPr lang="en-US" sz="3400" dirty="0" smtClean="0">
                <a:solidFill>
                  <a:srgbClr val="C00000"/>
                </a:solidFill>
              </a:rPr>
              <a:t>boards:</a:t>
            </a:r>
          </a:p>
          <a:p>
            <a:pPr marL="114300" lvl="0" indent="0">
              <a:spcBef>
                <a:spcPts val="0"/>
              </a:spcBef>
              <a:buClr>
                <a:srgbClr val="FFFA21"/>
              </a:buClr>
              <a:buSzPct val="125000"/>
              <a:buNone/>
            </a:pPr>
            <a:r>
              <a:rPr lang="en-US" sz="3400" dirty="0" smtClean="0"/>
              <a:t>a </a:t>
            </a:r>
            <a:r>
              <a:rPr lang="en-US" sz="3400" dirty="0"/>
              <a:t>body overseen by the local service conference that administers the work prioritized by the </a:t>
            </a:r>
            <a:r>
              <a:rPr lang="en-US" sz="3400" dirty="0" smtClean="0"/>
              <a:t>LSC…to </a:t>
            </a:r>
            <a:r>
              <a:rPr lang="en-US" sz="3400" dirty="0"/>
              <a:t>be included in the </a:t>
            </a:r>
            <a:r>
              <a:rPr lang="en-US" sz="3400" i="1" dirty="0"/>
              <a:t>GTLS</a:t>
            </a:r>
            <a:r>
              <a:rPr lang="en-US" sz="3400" dirty="0"/>
              <a:t> as an option along with our current service units.</a:t>
            </a:r>
          </a:p>
          <a:p>
            <a:pPr marL="114300" indent="0">
              <a:spcAft>
                <a:spcPts val="1200"/>
              </a:spcAft>
              <a:buClr>
                <a:srgbClr val="FFFA21"/>
              </a:buClr>
              <a:buSzPct val="125000"/>
              <a:buNone/>
            </a:pPr>
            <a:endParaRPr lang="en-US" sz="3400" dirty="0" smtClean="0"/>
          </a:p>
        </p:txBody>
      </p:sp>
    </p:spTree>
    <p:extLst>
      <p:ext uri="{BB962C8B-B14F-4D97-AF65-F5344CB8AC3E}">
        <p14:creationId xmlns:p14="http://schemas.microsoft.com/office/powerpoint/2010/main" val="4101416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Local Service Board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1536192"/>
            <a:ext cx="7162800" cy="4590288"/>
          </a:xfrm>
        </p:spPr>
        <p:txBody>
          <a:bodyPr>
            <a:noAutofit/>
          </a:bodyPr>
          <a:lstStyle/>
          <a:p>
            <a:pPr marL="114300" lvl="0" indent="0">
              <a:buNone/>
            </a:pPr>
            <a:r>
              <a:rPr lang="en-US" sz="3400" dirty="0" smtClean="0"/>
              <a:t>Essential Characteristics</a:t>
            </a:r>
          </a:p>
          <a:p>
            <a:pPr lvl="1">
              <a:buClr>
                <a:srgbClr val="C00000"/>
              </a:buClr>
              <a:buSzPct val="90000"/>
              <a:buFont typeface="Wingdings" panose="05000000000000000000" pitchFamily="2" charset="2"/>
              <a:buChar char="v"/>
            </a:pPr>
            <a:r>
              <a:rPr lang="en-US" sz="2800" dirty="0"/>
              <a:t>Responsible to the LSC</a:t>
            </a:r>
          </a:p>
          <a:p>
            <a:pPr lvl="1">
              <a:buClr>
                <a:srgbClr val="C00000"/>
              </a:buClr>
              <a:buSzPct val="90000"/>
              <a:buFont typeface="Wingdings" panose="05000000000000000000" pitchFamily="2" charset="2"/>
              <a:buChar char="v"/>
            </a:pPr>
            <a:r>
              <a:rPr lang="en-US" sz="2800" dirty="0"/>
              <a:t>Carries out priorities of the LSC</a:t>
            </a:r>
          </a:p>
          <a:p>
            <a:pPr lvl="1">
              <a:buClr>
                <a:srgbClr val="C00000"/>
              </a:buClr>
              <a:buSzPct val="90000"/>
              <a:buFont typeface="Wingdings" panose="05000000000000000000" pitchFamily="2" charset="2"/>
              <a:buChar char="v"/>
            </a:pPr>
            <a:r>
              <a:rPr lang="en-US" sz="2800" dirty="0"/>
              <a:t>Meets monthly</a:t>
            </a:r>
          </a:p>
          <a:p>
            <a:pPr lvl="1">
              <a:buClr>
                <a:srgbClr val="C00000"/>
              </a:buClr>
              <a:buSzPct val="90000"/>
              <a:buFont typeface="Wingdings" panose="05000000000000000000" pitchFamily="2" charset="2"/>
              <a:buChar char="v"/>
            </a:pPr>
            <a:r>
              <a:rPr lang="en-US" sz="2800" dirty="0"/>
              <a:t>Administers the LSC meetings</a:t>
            </a:r>
          </a:p>
          <a:p>
            <a:pPr marL="114300" indent="0">
              <a:buNone/>
            </a:pPr>
            <a:r>
              <a:rPr lang="en-US" sz="3400" dirty="0" smtClean="0"/>
              <a:t>Recommended characteristics</a:t>
            </a:r>
          </a:p>
          <a:p>
            <a:pPr lvl="1">
              <a:buClr>
                <a:srgbClr val="C00000"/>
              </a:buClr>
              <a:buSzPct val="90000"/>
              <a:buFont typeface="Wingdings" panose="05000000000000000000" pitchFamily="2" charset="2"/>
              <a:buChar char="v"/>
            </a:pPr>
            <a:r>
              <a:rPr lang="en-US" sz="2800" dirty="0"/>
              <a:t>Consists of admin body and service </a:t>
            </a:r>
            <a:r>
              <a:rPr lang="en-US" sz="2800" dirty="0" smtClean="0"/>
              <a:t>coordinators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70002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143000"/>
            <a:ext cx="7345680" cy="4800600"/>
          </a:xfrm>
        </p:spPr>
        <p:txBody>
          <a:bodyPr>
            <a:normAutofit/>
          </a:bodyPr>
          <a:lstStyle/>
          <a:p>
            <a:pPr marL="114300" indent="0">
              <a:spcBef>
                <a:spcPts val="0"/>
              </a:spcBef>
              <a:buClr>
                <a:srgbClr val="FFFA21"/>
              </a:buClr>
              <a:buSzPct val="125000"/>
              <a:buNone/>
            </a:pPr>
            <a:r>
              <a:rPr lang="en-US" sz="3400" dirty="0" smtClean="0"/>
              <a:t>ASCs = group </a:t>
            </a:r>
            <a:r>
              <a:rPr lang="en-US" sz="3400" dirty="0"/>
              <a:t>support + local service </a:t>
            </a:r>
            <a:r>
              <a:rPr lang="en-US" sz="3400" dirty="0" smtClean="0"/>
              <a:t>delivery</a:t>
            </a:r>
          </a:p>
          <a:p>
            <a:pPr marL="114300" indent="0">
              <a:spcBef>
                <a:spcPts val="0"/>
              </a:spcBef>
              <a:buClr>
                <a:srgbClr val="FFFA21"/>
              </a:buClr>
              <a:buSzPct val="125000"/>
              <a:buNone/>
            </a:pPr>
            <a:endParaRPr lang="en-US" sz="3400" dirty="0"/>
          </a:p>
          <a:p>
            <a:pPr marL="114300" indent="0">
              <a:spcBef>
                <a:spcPts val="0"/>
              </a:spcBef>
              <a:buClr>
                <a:srgbClr val="FFFA21"/>
              </a:buClr>
              <a:buSzPct val="125000"/>
              <a:buNone/>
            </a:pPr>
            <a:r>
              <a:rPr lang="en-US" sz="3400" dirty="0"/>
              <a:t>LSCs &amp; LSBs = local service delivery</a:t>
            </a:r>
          </a:p>
          <a:p>
            <a:pPr marL="114300" indent="0">
              <a:spcBef>
                <a:spcPts val="0"/>
              </a:spcBef>
              <a:buClr>
                <a:srgbClr val="FFFA21"/>
              </a:buClr>
              <a:buSzPct val="125000"/>
              <a:buNone/>
            </a:pPr>
            <a:endParaRPr lang="en-US" sz="3400" dirty="0" smtClean="0"/>
          </a:p>
          <a:p>
            <a:pPr marL="114300" indent="0">
              <a:spcBef>
                <a:spcPts val="0"/>
              </a:spcBef>
              <a:buClr>
                <a:srgbClr val="FFFA21"/>
              </a:buClr>
              <a:buSzPct val="125000"/>
              <a:buNone/>
            </a:pPr>
            <a:r>
              <a:rPr lang="en-US" sz="3400" dirty="0" smtClean="0"/>
              <a:t>GSFs </a:t>
            </a:r>
            <a:r>
              <a:rPr lang="en-US" sz="3400" dirty="0"/>
              <a:t>= group </a:t>
            </a:r>
            <a:r>
              <a:rPr lang="en-US" sz="3400" dirty="0" smtClean="0"/>
              <a:t>support</a:t>
            </a:r>
          </a:p>
          <a:p>
            <a:pPr marL="114300" indent="0">
              <a:spcBef>
                <a:spcPts val="0"/>
              </a:spcBef>
              <a:buClr>
                <a:srgbClr val="FFFA21"/>
              </a:buClr>
              <a:buSzPct val="125000"/>
              <a:buNone/>
            </a:pPr>
            <a:endParaRPr lang="en-US" sz="3400" dirty="0"/>
          </a:p>
          <a:p>
            <a:pPr marL="114300" indent="0">
              <a:spcAft>
                <a:spcPts val="1200"/>
              </a:spcAft>
              <a:buClr>
                <a:srgbClr val="FFFA21"/>
              </a:buClr>
              <a:buSzPct val="125000"/>
              <a:buNone/>
            </a:pPr>
            <a:endParaRPr lang="en-US" sz="3200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4495801"/>
            <a:ext cx="1883664" cy="20893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31750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>
                <a:solidFill>
                  <a:srgbClr val="008000"/>
                </a:solidFill>
                <a:effectLst>
                  <a:outerShdw blurRad="50800" dist="50800" dir="5400000" sx="102000" sy="102000" algn="ctr" rotWithShape="0">
                    <a:srgbClr val="292929"/>
                  </a:outerShdw>
                </a:effectLst>
              </a:rPr>
              <a:t>Group Support Forums</a:t>
            </a:r>
            <a:endParaRPr lang="en-US" sz="5400" dirty="0">
              <a:solidFill>
                <a:srgbClr val="008000"/>
              </a:solidFill>
              <a:effectLst>
                <a:outerShdw blurRad="50800" dist="50800" dir="5400000" sx="102000" sy="102000" algn="ctr" rotWithShape="0">
                  <a:srgbClr val="292929"/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4400" y="1447800"/>
            <a:ext cx="7772400" cy="3505200"/>
          </a:xfrm>
        </p:spPr>
        <p:txBody>
          <a:bodyPr>
            <a:noAutofit/>
          </a:bodyPr>
          <a:lstStyle/>
          <a:p>
            <a:pPr marL="114300" indent="0" algn="ctr">
              <a:spcBef>
                <a:spcPts val="0"/>
              </a:spcBef>
              <a:buClr>
                <a:srgbClr val="002060"/>
              </a:buClr>
              <a:buSzPct val="125000"/>
              <a:buNone/>
            </a:pPr>
            <a:r>
              <a:rPr lang="en-US" sz="4800" i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n-US" sz="4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group</a:t>
            </a:r>
            <a:br>
              <a:rPr lang="en-US" sz="4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</a:t>
            </a:r>
            <a:r>
              <a:rPr lang="en-US" sz="4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primary </a:t>
            </a:r>
            <a:r>
              <a:rPr lang="en-US" sz="4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vehicle</a:t>
            </a:r>
            <a:br>
              <a:rPr lang="en-US" sz="4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 </a:t>
            </a:r>
            <a:r>
              <a:rPr lang="en-US" sz="4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which our </a:t>
            </a:r>
            <a:r>
              <a:rPr lang="en-US" sz="4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message</a:t>
            </a:r>
            <a:br>
              <a:rPr lang="en-US" sz="4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</a:t>
            </a:r>
            <a:r>
              <a:rPr lang="en-US" sz="4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carried</a:t>
            </a:r>
            <a:r>
              <a:rPr lang="en-US" sz="4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en-US" sz="4800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51975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Support Forums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00200" y="1429512"/>
            <a:ext cx="6553200" cy="459028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Clr>
                <a:srgbClr val="008000"/>
              </a:buClr>
              <a:buSzPct val="125000"/>
            </a:pPr>
            <a:r>
              <a:rPr lang="en-US" sz="3200" dirty="0" smtClean="0"/>
              <a:t> Discussion based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8000"/>
              </a:buClr>
              <a:buSzPct val="125000"/>
            </a:pPr>
            <a:r>
              <a:rPr lang="en-US" sz="3200" dirty="0" smtClean="0"/>
              <a:t> Needs of the group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8000"/>
              </a:buClr>
              <a:buSzPct val="125000"/>
            </a:pPr>
            <a:r>
              <a:rPr lang="en-US" sz="3200" dirty="0" smtClean="0"/>
              <a:t> Distribute literature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8000"/>
              </a:buClr>
              <a:buSzPct val="125000"/>
            </a:pPr>
            <a:r>
              <a:rPr lang="en-US" sz="3200" dirty="0" smtClean="0"/>
              <a:t> Training/workshops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8000"/>
              </a:buClr>
              <a:buSzPct val="125000"/>
            </a:pPr>
            <a:r>
              <a:rPr lang="en-US" sz="3200" dirty="0" smtClean="0"/>
              <a:t> Members to serve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8000"/>
              </a:buClr>
              <a:buSzPct val="125000"/>
            </a:pPr>
            <a:r>
              <a:rPr lang="en-US" sz="3200" dirty="0" smtClean="0"/>
              <a:t> Flexibility</a:t>
            </a:r>
            <a:endParaRPr lang="en-US" sz="3200" dirty="0"/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8000"/>
              </a:buClr>
              <a:buSzPct val="125000"/>
            </a:pPr>
            <a:r>
              <a:rPr lang="en-US" sz="3200" dirty="0" smtClean="0"/>
              <a:t> All </a:t>
            </a:r>
            <a:r>
              <a:rPr lang="en-US" sz="3200" dirty="0"/>
              <a:t>welcome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8000"/>
              </a:buClr>
              <a:buSzPct val="125000"/>
            </a:pPr>
            <a:r>
              <a:rPr lang="en-US" sz="3200" dirty="0" smtClean="0"/>
              <a:t> Learn </a:t>
            </a:r>
            <a:r>
              <a:rPr lang="en-US" sz="3200" dirty="0"/>
              <a:t>about service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8000"/>
              </a:buClr>
              <a:buSzPct val="125000"/>
            </a:pPr>
            <a:r>
              <a:rPr lang="en-US" sz="3200" dirty="0" smtClean="0"/>
              <a:t> Mentor </a:t>
            </a:r>
            <a:r>
              <a:rPr lang="en-US" sz="3200" dirty="0"/>
              <a:t>newer members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US" sz="2600" dirty="0" smtClean="0"/>
          </a:p>
        </p:txBody>
      </p:sp>
    </p:spTree>
    <p:extLst>
      <p:ext uri="{BB962C8B-B14F-4D97-AF65-F5344CB8AC3E}">
        <p14:creationId xmlns:p14="http://schemas.microsoft.com/office/powerpoint/2010/main" val="1412924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Support Forums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00" y="1295400"/>
            <a:ext cx="7162800" cy="4590288"/>
          </a:xfrm>
        </p:spPr>
        <p:txBody>
          <a:bodyPr>
            <a:noAutofit/>
          </a:bodyPr>
          <a:lstStyle/>
          <a:p>
            <a:pPr marL="114300" indent="0">
              <a:spcBef>
                <a:spcPts val="0"/>
              </a:spcBef>
              <a:spcAft>
                <a:spcPts val="1200"/>
              </a:spcAft>
              <a:buClr>
                <a:srgbClr val="002060"/>
              </a:buClr>
              <a:buSzPct val="125000"/>
              <a:buNone/>
            </a:pPr>
            <a:r>
              <a:rPr lang="en-US" sz="3200" dirty="0"/>
              <a:t>Flexible </a:t>
            </a:r>
            <a:r>
              <a:rPr lang="en-US" sz="3200" dirty="0" smtClean="0"/>
              <a:t>Meeting Options:</a:t>
            </a:r>
          </a:p>
          <a:p>
            <a:pPr lvl="1" indent="-274320">
              <a:spcBef>
                <a:spcPts val="0"/>
              </a:spcBef>
              <a:spcAft>
                <a:spcPts val="600"/>
              </a:spcAft>
              <a:buClr>
                <a:srgbClr val="008000"/>
              </a:buClr>
              <a:buSzPct val="125000"/>
            </a:pPr>
            <a:r>
              <a:rPr lang="en-US" sz="2800" dirty="0"/>
              <a:t>Schedule as </a:t>
            </a:r>
            <a:r>
              <a:rPr lang="en-US" sz="2800" dirty="0" smtClean="0"/>
              <a:t>desired</a:t>
            </a:r>
          </a:p>
          <a:p>
            <a:pPr lvl="1" indent="-274320">
              <a:spcBef>
                <a:spcPts val="0"/>
              </a:spcBef>
              <a:spcAft>
                <a:spcPts val="600"/>
              </a:spcAft>
              <a:buClr>
                <a:srgbClr val="008000"/>
              </a:buClr>
              <a:buSzPct val="125000"/>
            </a:pPr>
            <a:r>
              <a:rPr lang="en-US" sz="2800" dirty="0" smtClean="0"/>
              <a:t>Monthly or alternating with LSC/ASC</a:t>
            </a:r>
          </a:p>
          <a:p>
            <a:pPr marL="68580" indent="0">
              <a:spcBef>
                <a:spcPts val="0"/>
              </a:spcBef>
              <a:spcAft>
                <a:spcPts val="600"/>
              </a:spcAft>
              <a:buClr>
                <a:srgbClr val="008000"/>
              </a:buClr>
              <a:buSzPct val="125000"/>
              <a:buNone/>
            </a:pPr>
            <a:r>
              <a:rPr lang="en-US" sz="3200" dirty="0" smtClean="0"/>
              <a:t>Flexible Boundaries Options:</a:t>
            </a:r>
            <a:endParaRPr lang="en-US" sz="3200" dirty="0"/>
          </a:p>
          <a:p>
            <a:pPr lvl="1" indent="-274320">
              <a:spcBef>
                <a:spcPts val="0"/>
              </a:spcBef>
              <a:spcAft>
                <a:spcPts val="600"/>
              </a:spcAft>
              <a:buClr>
                <a:srgbClr val="008000"/>
              </a:buClr>
              <a:buSzPct val="125000"/>
            </a:pPr>
            <a:r>
              <a:rPr lang="en-US" sz="2800" dirty="0" smtClean="0"/>
              <a:t>Towns or neighborhoods</a:t>
            </a:r>
          </a:p>
          <a:p>
            <a:pPr lvl="1" indent="-274320">
              <a:spcBef>
                <a:spcPts val="0"/>
              </a:spcBef>
              <a:spcAft>
                <a:spcPts val="600"/>
              </a:spcAft>
              <a:buClr>
                <a:srgbClr val="008000"/>
              </a:buClr>
              <a:buSzPct val="125000"/>
            </a:pPr>
            <a:r>
              <a:rPr lang="en-US" sz="2800" dirty="0"/>
              <a:t>Community-wide GSF meeting for all </a:t>
            </a:r>
            <a:r>
              <a:rPr lang="en-US" sz="2800" dirty="0" smtClean="0"/>
              <a:t>groups</a:t>
            </a:r>
          </a:p>
          <a:p>
            <a:pPr lvl="1" indent="-274320">
              <a:spcBef>
                <a:spcPts val="0"/>
              </a:spcBef>
              <a:spcAft>
                <a:spcPts val="600"/>
              </a:spcAft>
              <a:buClr>
                <a:srgbClr val="008000"/>
              </a:buClr>
              <a:buSzPct val="125000"/>
            </a:pPr>
            <a:r>
              <a:rPr lang="en-US" sz="2800" dirty="0" smtClean="0"/>
              <a:t>Language</a:t>
            </a:r>
          </a:p>
          <a:p>
            <a:pPr marL="68580" indent="0">
              <a:spcBef>
                <a:spcPts val="0"/>
              </a:spcBef>
              <a:buClr>
                <a:srgbClr val="008000"/>
              </a:buClr>
              <a:buSzPct val="125000"/>
              <a:buNone/>
            </a:pPr>
            <a:r>
              <a:rPr lang="en-US" sz="3200" dirty="0" smtClean="0"/>
              <a:t>GSFs may send delegates to LSC</a:t>
            </a:r>
          </a:p>
          <a:p>
            <a:pPr marL="411480" lvl="1" indent="0">
              <a:spcBef>
                <a:spcPts val="0"/>
              </a:spcBef>
              <a:buClr>
                <a:srgbClr val="002060"/>
              </a:buClr>
              <a:buSzPct val="125000"/>
              <a:buNone/>
            </a:pP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2690140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50976" y="1143000"/>
            <a:ext cx="7772400" cy="3505200"/>
          </a:xfrm>
        </p:spPr>
        <p:txBody>
          <a:bodyPr>
            <a:noAutofit/>
          </a:bodyPr>
          <a:lstStyle/>
          <a:p>
            <a:pPr marL="114300" indent="0" algn="ctr">
              <a:spcBef>
                <a:spcPts val="0"/>
              </a:spcBef>
              <a:buClr>
                <a:srgbClr val="002060"/>
              </a:buClr>
              <a:buSzPct val="125000"/>
              <a:buNone/>
            </a:pPr>
            <a:r>
              <a:rPr lang="en-US" sz="48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LSC and LSB are responsible for most local service delivery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8627" y="3657600"/>
            <a:ext cx="2297098" cy="2547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0976" y="5495544"/>
            <a:ext cx="7772400" cy="987552"/>
          </a:xfrm>
        </p:spPr>
        <p:txBody>
          <a:bodyPr/>
          <a:lstStyle/>
          <a:p>
            <a:r>
              <a:rPr lang="en-US" sz="5400" dirty="0" smtClean="0"/>
              <a:t>Local Services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712061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Local Service Conference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1536192"/>
            <a:ext cx="7162800" cy="4590288"/>
          </a:xfrm>
        </p:spPr>
        <p:txBody>
          <a:bodyPr>
            <a:noAutofit/>
          </a:bodyPr>
          <a:lstStyle/>
          <a:p>
            <a:pPr marL="114300" lvl="0" indent="0">
              <a:spcAft>
                <a:spcPts val="1200"/>
              </a:spcAft>
              <a:buClr>
                <a:schemeClr val="accent6">
                  <a:lumMod val="75000"/>
                </a:schemeClr>
              </a:buClr>
              <a:buSzPct val="125000"/>
              <a:buNone/>
            </a:pPr>
            <a:r>
              <a:rPr lang="en-US" sz="3600" dirty="0" smtClean="0">
                <a:solidFill>
                  <a:schemeClr val="tx1"/>
                </a:solidFill>
              </a:rPr>
              <a:t>Plan-driven</a:t>
            </a:r>
          </a:p>
          <a:p>
            <a:pPr lvl="0">
              <a:spcAft>
                <a:spcPts val="1200"/>
              </a:spcAft>
              <a:buClr>
                <a:schemeClr val="accent6">
                  <a:lumMod val="75000"/>
                </a:schemeClr>
              </a:buClr>
              <a:buSzPct val="125000"/>
              <a:buFont typeface="Wingdings" panose="05000000000000000000" pitchFamily="2" charset="2"/>
              <a:buChar char="§"/>
            </a:pPr>
            <a:r>
              <a:rPr lang="en-US" sz="3200" dirty="0" smtClean="0">
                <a:solidFill>
                  <a:schemeClr val="tx1"/>
                </a:solidFill>
              </a:rPr>
              <a:t>Focused on the steps that make up the planning cycle</a:t>
            </a:r>
          </a:p>
          <a:p>
            <a:pPr lvl="0">
              <a:spcAft>
                <a:spcPts val="1200"/>
              </a:spcAft>
              <a:buClr>
                <a:schemeClr val="accent6">
                  <a:lumMod val="75000"/>
                </a:schemeClr>
              </a:buClr>
              <a:buSzPct val="125000"/>
              <a:buFont typeface="Wingdings" panose="05000000000000000000" pitchFamily="2" charset="2"/>
              <a:buChar char="§"/>
            </a:pPr>
            <a:r>
              <a:rPr lang="en-US" sz="3200" dirty="0" smtClean="0">
                <a:solidFill>
                  <a:schemeClr val="tx1"/>
                </a:solidFill>
              </a:rPr>
              <a:t>Oversees ongoing services</a:t>
            </a:r>
          </a:p>
          <a:p>
            <a:pPr lvl="0">
              <a:spcAft>
                <a:spcPts val="1200"/>
              </a:spcAft>
              <a:buClr>
                <a:schemeClr val="accent6">
                  <a:lumMod val="75000"/>
                </a:schemeClr>
              </a:buClr>
              <a:buSzPct val="125000"/>
              <a:buFont typeface="Wingdings" panose="05000000000000000000" pitchFamily="2" charset="2"/>
              <a:buChar char="§"/>
            </a:pPr>
            <a:r>
              <a:rPr lang="en-US" sz="3200" dirty="0" smtClean="0">
                <a:solidFill>
                  <a:schemeClr val="tx1"/>
                </a:solidFill>
              </a:rPr>
              <a:t>Sends a delegate to the next level of service</a:t>
            </a:r>
          </a:p>
          <a:p>
            <a:pPr marL="777240" lvl="2" indent="0">
              <a:spcBef>
                <a:spcPts val="0"/>
              </a:spcBef>
              <a:buClr>
                <a:schemeClr val="accent6">
                  <a:lumMod val="75000"/>
                </a:schemeClr>
              </a:buClr>
              <a:buSzPct val="125000"/>
              <a:buNone/>
            </a:pPr>
            <a:endParaRPr lang="en-US" sz="2800" dirty="0"/>
          </a:p>
          <a:p>
            <a:pPr lvl="2">
              <a:buClr>
                <a:schemeClr val="accent6">
                  <a:lumMod val="75000"/>
                </a:schemeClr>
              </a:buClr>
              <a:buSzPct val="125000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39579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Service Conference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1828800"/>
            <a:ext cx="7162800" cy="4590288"/>
          </a:xfrm>
        </p:spPr>
        <p:txBody>
          <a:bodyPr>
            <a:noAutofit/>
          </a:bodyPr>
          <a:lstStyle/>
          <a:p>
            <a:pPr>
              <a:spcAft>
                <a:spcPts val="400"/>
              </a:spcAft>
              <a:buClr>
                <a:schemeClr val="accent6">
                  <a:lumMod val="75000"/>
                </a:schemeClr>
              </a:buClr>
              <a:buSzPct val="125000"/>
              <a:buFont typeface="Wingdings" panose="05000000000000000000" pitchFamily="2" charset="2"/>
              <a:buChar char="§"/>
            </a:pPr>
            <a:r>
              <a:rPr lang="en-US" sz="3200" dirty="0" smtClean="0"/>
              <a:t>Attended by GSRs, LSC trusted servants including the LSB, interested </a:t>
            </a:r>
            <a:r>
              <a:rPr lang="en-US" sz="3200" dirty="0"/>
              <a:t>members, GSF </a:t>
            </a:r>
            <a:r>
              <a:rPr lang="en-US" sz="3200" dirty="0" smtClean="0"/>
              <a:t>delegates if used</a:t>
            </a:r>
          </a:p>
          <a:p>
            <a:pPr lvl="0">
              <a:spcAft>
                <a:spcPts val="600"/>
              </a:spcAft>
              <a:buClr>
                <a:schemeClr val="accent6">
                  <a:lumMod val="75000"/>
                </a:schemeClr>
              </a:buClr>
              <a:buSzPct val="125000"/>
              <a:buFont typeface="Wingdings" panose="05000000000000000000" pitchFamily="2" charset="2"/>
              <a:buChar char="§"/>
            </a:pPr>
            <a:r>
              <a:rPr lang="en-US" sz="3200" dirty="0"/>
              <a:t>Annual Planning Assembly</a:t>
            </a:r>
          </a:p>
          <a:p>
            <a:pPr lvl="2">
              <a:spcBef>
                <a:spcPts val="0"/>
              </a:spcBef>
              <a:buClr>
                <a:schemeClr val="accent6">
                  <a:lumMod val="75000"/>
                </a:schemeClr>
              </a:buClr>
              <a:buSzPct val="125000"/>
              <a:buFont typeface="Wingdings" panose="05000000000000000000" pitchFamily="2" charset="2"/>
              <a:buChar char="§"/>
            </a:pPr>
            <a:r>
              <a:rPr lang="en-US" sz="2800" dirty="0"/>
              <a:t>Groups provide direction</a:t>
            </a:r>
          </a:p>
          <a:p>
            <a:pPr lvl="2">
              <a:spcBef>
                <a:spcPts val="0"/>
              </a:spcBef>
              <a:buClr>
                <a:schemeClr val="accent6">
                  <a:lumMod val="75000"/>
                </a:schemeClr>
              </a:buClr>
              <a:buSzPct val="125000"/>
              <a:buFont typeface="Wingdings" panose="05000000000000000000" pitchFamily="2" charset="2"/>
              <a:buChar char="§"/>
            </a:pPr>
            <a:r>
              <a:rPr lang="en-US" sz="2800" dirty="0"/>
              <a:t>Issues to address are </a:t>
            </a:r>
            <a:r>
              <a:rPr lang="en-US" sz="2800" dirty="0" smtClean="0"/>
              <a:t>prioritized</a:t>
            </a:r>
          </a:p>
          <a:p>
            <a:pPr lvl="2">
              <a:spcBef>
                <a:spcPts val="0"/>
              </a:spcBef>
              <a:buClr>
                <a:schemeClr val="accent6">
                  <a:lumMod val="75000"/>
                </a:schemeClr>
              </a:buClr>
              <a:buSzPct val="125000"/>
            </a:pPr>
            <a:endParaRPr lang="en-US" sz="2800" dirty="0"/>
          </a:p>
          <a:p>
            <a:pPr lvl="2">
              <a:buClr>
                <a:schemeClr val="accent6">
                  <a:lumMod val="75000"/>
                </a:schemeClr>
              </a:buClr>
              <a:buSzPct val="125000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14937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457200"/>
            <a:ext cx="7772400" cy="987552"/>
          </a:xfrm>
        </p:spPr>
        <p:txBody>
          <a:bodyPr/>
          <a:lstStyle/>
          <a:p>
            <a:r>
              <a:rPr lang="en-US" sz="5400" dirty="0" smtClean="0">
                <a:solidFill>
                  <a:srgbClr val="000000"/>
                </a:solidFill>
                <a:effectLst>
                  <a:outerShdw blurRad="38100" dist="38100" dir="2700000" sx="101000" sy="101000" algn="tl">
                    <a:srgbClr val="000000">
                      <a:alpha val="43137"/>
                    </a:srgbClr>
                  </a:outerShdw>
                </a:effectLst>
              </a:rPr>
              <a:t>Workshop Agenda</a:t>
            </a:r>
            <a:endParaRPr lang="en-US" sz="5400" dirty="0">
              <a:solidFill>
                <a:srgbClr val="000000"/>
              </a:solidFill>
              <a:effectLst>
                <a:outerShdw blurRad="38100" dist="38100" dir="2700000" sx="101000" sy="101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914400" y="2133600"/>
            <a:ext cx="8001000" cy="2667000"/>
          </a:xfrm>
        </p:spPr>
        <p:txBody>
          <a:bodyPr>
            <a:noAutofit/>
          </a:bodyPr>
          <a:lstStyle/>
          <a:p>
            <a:pPr indent="-457200">
              <a:buClr>
                <a:srgbClr val="008000"/>
              </a:buClr>
              <a:buFont typeface="Wingdings" panose="05000000000000000000" pitchFamily="2" charset="2"/>
              <a:buChar char="ü"/>
            </a:pPr>
            <a:r>
              <a:rPr lang="en-US" sz="4000" dirty="0"/>
              <a:t> </a:t>
            </a:r>
            <a:r>
              <a:rPr lang="en-US" sz="4000" dirty="0" smtClean="0"/>
              <a:t>Orientation to Technology</a:t>
            </a:r>
            <a:endParaRPr lang="en-US" sz="4000" dirty="0"/>
          </a:p>
          <a:p>
            <a:pPr indent="-4572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4000" dirty="0"/>
              <a:t> </a:t>
            </a:r>
            <a:r>
              <a:rPr lang="en-US" sz="4000" dirty="0" smtClean="0"/>
              <a:t>Presentation</a:t>
            </a:r>
            <a:endParaRPr lang="en-US" sz="4000" dirty="0"/>
          </a:p>
          <a:p>
            <a:pPr indent="-45720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sz="4000" dirty="0" smtClean="0"/>
              <a:t> Questions and Answers</a:t>
            </a:r>
          </a:p>
          <a:p>
            <a:pPr marL="0" indent="0">
              <a:buClr>
                <a:srgbClr val="C00000"/>
              </a:buClr>
              <a:buNone/>
            </a:pPr>
            <a:endParaRPr lang="en-US" sz="3600" dirty="0" smtClean="0"/>
          </a:p>
          <a:p>
            <a:pPr marL="182880" lvl="1" indent="0">
              <a:spcBef>
                <a:spcPts val="0"/>
              </a:spcBef>
              <a:buClr>
                <a:srgbClr val="C00000"/>
              </a:buClr>
              <a:buNone/>
            </a:pPr>
            <a:r>
              <a:rPr lang="en-US" sz="3600" dirty="0" smtClean="0"/>
              <a:t>     servicesystem@na.org</a:t>
            </a:r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5867400"/>
            <a:ext cx="54925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Note: This webinar will be recorded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8366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Service Conference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1536192"/>
            <a:ext cx="7162800" cy="4590288"/>
          </a:xfrm>
        </p:spPr>
        <p:txBody>
          <a:bodyPr>
            <a:noAutofit/>
          </a:bodyPr>
          <a:lstStyle/>
          <a:p>
            <a:pPr marL="114300" indent="0">
              <a:spcAft>
                <a:spcPts val="400"/>
              </a:spcAft>
              <a:buClr>
                <a:schemeClr val="accent6">
                  <a:lumMod val="75000"/>
                </a:schemeClr>
              </a:buClr>
              <a:buSzPct val="125000"/>
              <a:buNone/>
            </a:pPr>
            <a:r>
              <a:rPr lang="en-US" sz="3200" dirty="0" smtClean="0"/>
              <a:t>Other LSC Meetings</a:t>
            </a:r>
          </a:p>
          <a:p>
            <a:pPr>
              <a:spcAft>
                <a:spcPts val="400"/>
              </a:spcAft>
              <a:buClr>
                <a:schemeClr val="accent6">
                  <a:lumMod val="75000"/>
                </a:schemeClr>
              </a:buClr>
              <a:buSzPct val="125000"/>
              <a:buFont typeface="Wingdings" panose="05000000000000000000" pitchFamily="2" charset="2"/>
              <a:buChar char="§"/>
            </a:pPr>
            <a:r>
              <a:rPr lang="en-US" dirty="0" smtClean="0"/>
              <a:t>Delegate tasks by approving project plans and budgets</a:t>
            </a:r>
          </a:p>
          <a:p>
            <a:pPr>
              <a:spcAft>
                <a:spcPts val="400"/>
              </a:spcAft>
              <a:buClr>
                <a:schemeClr val="accent6">
                  <a:lumMod val="75000"/>
                </a:schemeClr>
              </a:buClr>
              <a:buSzPct val="125000"/>
              <a:buFont typeface="Wingdings" panose="05000000000000000000" pitchFamily="2" charset="2"/>
              <a:buChar char="§"/>
            </a:pPr>
            <a:r>
              <a:rPr lang="en-US" dirty="0" smtClean="0"/>
              <a:t>Elections</a:t>
            </a:r>
          </a:p>
          <a:p>
            <a:pPr>
              <a:spcAft>
                <a:spcPts val="400"/>
              </a:spcAft>
              <a:buClr>
                <a:schemeClr val="accent6">
                  <a:lumMod val="75000"/>
                </a:schemeClr>
              </a:buClr>
              <a:buSzPct val="125000"/>
              <a:buFont typeface="Wingdings" panose="05000000000000000000" pitchFamily="2" charset="2"/>
              <a:buChar char="§"/>
            </a:pPr>
            <a:r>
              <a:rPr lang="en-US" dirty="0" smtClean="0"/>
              <a:t>Monitor project progress</a:t>
            </a:r>
          </a:p>
          <a:p>
            <a:pPr>
              <a:spcAft>
                <a:spcPts val="400"/>
              </a:spcAft>
              <a:buClr>
                <a:schemeClr val="accent6">
                  <a:lumMod val="75000"/>
                </a:schemeClr>
              </a:buClr>
              <a:buSzPct val="125000"/>
              <a:buFont typeface="Wingdings" panose="05000000000000000000" pitchFamily="2" charset="2"/>
              <a:buChar char="§"/>
            </a:pPr>
            <a:r>
              <a:rPr lang="en-US" dirty="0" smtClean="0"/>
              <a:t>Evaluate completed projects</a:t>
            </a:r>
          </a:p>
          <a:p>
            <a:pPr marL="114300" indent="0">
              <a:spcBef>
                <a:spcPts val="1800"/>
              </a:spcBef>
              <a:spcAft>
                <a:spcPts val="400"/>
              </a:spcAft>
              <a:buClr>
                <a:schemeClr val="accent6">
                  <a:lumMod val="75000"/>
                </a:schemeClr>
              </a:buClr>
              <a:buSzPct val="125000"/>
              <a:buNone/>
            </a:pPr>
            <a:r>
              <a:rPr lang="en-US" sz="3200" dirty="0" smtClean="0"/>
              <a:t>Utilizes CBDM</a:t>
            </a:r>
          </a:p>
          <a:p>
            <a:pPr marL="777240" lvl="2" indent="0">
              <a:spcBef>
                <a:spcPts val="0"/>
              </a:spcBef>
              <a:buClr>
                <a:schemeClr val="accent6">
                  <a:lumMod val="75000"/>
                </a:schemeClr>
              </a:buClr>
              <a:buSzPct val="125000"/>
              <a:buNone/>
            </a:pPr>
            <a:endParaRPr lang="en-US" sz="2800" dirty="0"/>
          </a:p>
          <a:p>
            <a:pPr lvl="2">
              <a:buClr>
                <a:schemeClr val="accent6">
                  <a:lumMod val="75000"/>
                </a:schemeClr>
              </a:buClr>
              <a:buSzPct val="125000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11478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Service Conference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800" y="1536192"/>
            <a:ext cx="6858000" cy="4590288"/>
          </a:xfrm>
        </p:spPr>
        <p:txBody>
          <a:bodyPr>
            <a:noAutofit/>
          </a:bodyPr>
          <a:lstStyle/>
          <a:p>
            <a:pPr marL="114300" indent="0">
              <a:spcAft>
                <a:spcPts val="400"/>
              </a:spcAft>
              <a:buClr>
                <a:schemeClr val="accent6">
                  <a:lumMod val="75000"/>
                </a:schemeClr>
              </a:buClr>
              <a:buSzPct val="125000"/>
              <a:buNone/>
            </a:pPr>
            <a:r>
              <a:rPr lang="en-US" sz="3600" dirty="0" smtClean="0"/>
              <a:t>Service delivery</a:t>
            </a:r>
          </a:p>
          <a:p>
            <a:pPr>
              <a:spcAft>
                <a:spcPts val="400"/>
              </a:spcAft>
              <a:buClr>
                <a:schemeClr val="accent6">
                  <a:lumMod val="75000"/>
                </a:schemeClr>
              </a:buClr>
              <a:buSzPct val="125000"/>
              <a:buFont typeface="Wingdings" panose="05000000000000000000" pitchFamily="2" charset="2"/>
              <a:buChar char="§"/>
            </a:pPr>
            <a:r>
              <a:rPr lang="en-US" dirty="0" smtClean="0"/>
              <a:t>Project workgroups</a:t>
            </a:r>
          </a:p>
          <a:p>
            <a:pPr>
              <a:spcAft>
                <a:spcPts val="400"/>
              </a:spcAft>
              <a:buClr>
                <a:schemeClr val="accent6">
                  <a:lumMod val="75000"/>
                </a:schemeClr>
              </a:buClr>
              <a:buSzPct val="125000"/>
              <a:buFont typeface="Wingdings" panose="05000000000000000000" pitchFamily="2" charset="2"/>
              <a:buChar char="§"/>
            </a:pPr>
            <a:r>
              <a:rPr lang="en-US" dirty="0" smtClean="0"/>
              <a:t>Subcommittees</a:t>
            </a:r>
          </a:p>
          <a:p>
            <a:pPr>
              <a:spcAft>
                <a:spcPts val="400"/>
              </a:spcAft>
              <a:buClr>
                <a:schemeClr val="accent6">
                  <a:lumMod val="75000"/>
                </a:schemeClr>
              </a:buClr>
              <a:buSzPct val="125000"/>
              <a:buFont typeface="Wingdings" panose="05000000000000000000" pitchFamily="2" charset="2"/>
              <a:buChar char="§"/>
            </a:pPr>
            <a:r>
              <a:rPr lang="en-US" dirty="0" smtClean="0"/>
              <a:t>Coordinators</a:t>
            </a:r>
          </a:p>
          <a:p>
            <a:pPr marL="114300" indent="0">
              <a:spcAft>
                <a:spcPts val="400"/>
              </a:spcAft>
              <a:buClr>
                <a:schemeClr val="accent6">
                  <a:lumMod val="75000"/>
                </a:schemeClr>
              </a:buClr>
              <a:buSzPct val="125000"/>
              <a:buNone/>
            </a:pPr>
            <a:r>
              <a:rPr lang="en-US" sz="3200" dirty="0" smtClean="0"/>
              <a:t>Whatever best suits the community…</a:t>
            </a:r>
            <a:endParaRPr lang="en-US" sz="3200" dirty="0"/>
          </a:p>
          <a:p>
            <a:pPr lvl="2">
              <a:buClr>
                <a:schemeClr val="accent6">
                  <a:lumMod val="75000"/>
                </a:schemeClr>
              </a:buClr>
              <a:buSzPct val="125000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03319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Service Conference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800" y="1536192"/>
            <a:ext cx="6858000" cy="4590288"/>
          </a:xfrm>
        </p:spPr>
        <p:txBody>
          <a:bodyPr>
            <a:noAutofit/>
          </a:bodyPr>
          <a:lstStyle/>
          <a:p>
            <a:pPr marL="114300" indent="0">
              <a:spcAft>
                <a:spcPts val="400"/>
              </a:spcAft>
              <a:buClr>
                <a:schemeClr val="accent6">
                  <a:lumMod val="75000"/>
                </a:schemeClr>
              </a:buClr>
              <a:buSzPct val="125000"/>
              <a:buNone/>
            </a:pPr>
            <a:r>
              <a:rPr lang="en-US" sz="3400" dirty="0" smtClean="0"/>
              <a:t>Meeting options</a:t>
            </a:r>
          </a:p>
          <a:p>
            <a:pPr>
              <a:spcAft>
                <a:spcPts val="400"/>
              </a:spcAft>
              <a:buClr>
                <a:schemeClr val="accent6">
                  <a:lumMod val="75000"/>
                </a:schemeClr>
              </a:buClr>
              <a:buSzPct val="125000"/>
              <a:buFont typeface="Wingdings" panose="05000000000000000000" pitchFamily="2" charset="2"/>
              <a:buChar char="§"/>
            </a:pPr>
            <a:r>
              <a:rPr lang="en-US" dirty="0" smtClean="0"/>
              <a:t>Quarterly</a:t>
            </a:r>
          </a:p>
          <a:p>
            <a:pPr>
              <a:spcAft>
                <a:spcPts val="400"/>
              </a:spcAft>
              <a:buClr>
                <a:schemeClr val="accent6">
                  <a:lumMod val="75000"/>
                </a:schemeClr>
              </a:buClr>
              <a:buSzPct val="125000"/>
              <a:buFont typeface="Wingdings" panose="05000000000000000000" pitchFamily="2" charset="2"/>
              <a:buChar char="§"/>
            </a:pPr>
            <a:r>
              <a:rPr lang="en-US" dirty="0"/>
              <a:t>Alternating with GSF </a:t>
            </a:r>
            <a:r>
              <a:rPr lang="en-US" dirty="0" smtClean="0"/>
              <a:t>meetings</a:t>
            </a:r>
          </a:p>
          <a:p>
            <a:pPr>
              <a:spcAft>
                <a:spcPts val="400"/>
              </a:spcAft>
              <a:buClr>
                <a:schemeClr val="accent6">
                  <a:lumMod val="75000"/>
                </a:schemeClr>
              </a:buClr>
              <a:buSzPct val="125000"/>
              <a:buFont typeface="Wingdings" panose="05000000000000000000" pitchFamily="2" charset="2"/>
              <a:buChar char="§"/>
            </a:pPr>
            <a:r>
              <a:rPr lang="en-US" dirty="0" smtClean="0"/>
              <a:t>Monthly</a:t>
            </a:r>
          </a:p>
          <a:p>
            <a:pPr lvl="2">
              <a:buClr>
                <a:schemeClr val="accent6">
                  <a:lumMod val="75000"/>
                </a:schemeClr>
              </a:buClr>
              <a:buSzPct val="125000"/>
            </a:pPr>
            <a:endParaRPr lang="en-US" sz="28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5390" y="4953000"/>
            <a:ext cx="1884908" cy="2090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2241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 Service Conference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536192"/>
            <a:ext cx="7543800" cy="4590288"/>
          </a:xfrm>
        </p:spPr>
        <p:txBody>
          <a:bodyPr>
            <a:noAutofit/>
          </a:bodyPr>
          <a:lstStyle/>
          <a:p>
            <a:pPr marL="114300" indent="0">
              <a:spcAft>
                <a:spcPts val="1200"/>
              </a:spcAft>
              <a:buClr>
                <a:srgbClr val="C00000"/>
              </a:buClr>
              <a:buSzPct val="125000"/>
              <a:buNone/>
            </a:pPr>
            <a:r>
              <a:rPr lang="en-US" sz="3200" dirty="0" smtClean="0"/>
              <a:t>Defined by geographic boundaries when practical</a:t>
            </a:r>
          </a:p>
          <a:p>
            <a:pPr lvl="1">
              <a:spcAft>
                <a:spcPts val="1200"/>
              </a:spcAft>
              <a:buClr>
                <a:schemeClr val="accent6"/>
              </a:buClr>
              <a:buSzPct val="125000"/>
              <a:buFont typeface="Wingdings" panose="05000000000000000000" pitchFamily="2" charset="2"/>
              <a:buChar char="ü"/>
            </a:pPr>
            <a:r>
              <a:rPr lang="en-US" sz="2800" dirty="0" smtClean="0"/>
              <a:t>Avoid </a:t>
            </a:r>
            <a:r>
              <a:rPr lang="en-US" sz="2800" dirty="0"/>
              <a:t>duplicating services</a:t>
            </a:r>
          </a:p>
          <a:p>
            <a:pPr lvl="1">
              <a:spcAft>
                <a:spcPts val="1200"/>
              </a:spcAft>
              <a:buClr>
                <a:schemeClr val="accent6"/>
              </a:buClr>
              <a:buSzPct val="125000"/>
              <a:buFont typeface="Wingdings" panose="05000000000000000000" pitchFamily="2" charset="2"/>
              <a:buChar char="ü"/>
            </a:pPr>
            <a:r>
              <a:rPr lang="en-US" sz="2800" dirty="0" smtClean="0"/>
              <a:t>Ensure all </a:t>
            </a:r>
            <a:r>
              <a:rPr lang="en-US" sz="2800" dirty="0"/>
              <a:t>parts of </a:t>
            </a:r>
            <a:r>
              <a:rPr lang="en-US" sz="2800" dirty="0" smtClean="0"/>
              <a:t>state </a:t>
            </a:r>
            <a:r>
              <a:rPr lang="en-US" sz="2800" dirty="0"/>
              <a:t>or country are covered</a:t>
            </a:r>
          </a:p>
          <a:p>
            <a:pPr lvl="1">
              <a:spcAft>
                <a:spcPts val="1200"/>
              </a:spcAft>
              <a:buClr>
                <a:schemeClr val="accent6"/>
              </a:buClr>
              <a:buSzPct val="125000"/>
              <a:buFont typeface="Wingdings" panose="05000000000000000000" pitchFamily="2" charset="2"/>
              <a:buChar char="ü"/>
            </a:pPr>
            <a:r>
              <a:rPr lang="en-US" sz="2800" dirty="0" smtClean="0"/>
              <a:t>Make </a:t>
            </a:r>
            <a:r>
              <a:rPr lang="en-US" sz="2800" dirty="0"/>
              <a:t>it easier for </a:t>
            </a:r>
            <a:r>
              <a:rPr lang="en-US" sz="2800" dirty="0" smtClean="0"/>
              <a:t>addicts, </a:t>
            </a:r>
            <a:r>
              <a:rPr lang="en-US" sz="2800" dirty="0"/>
              <a:t>the </a:t>
            </a:r>
            <a:r>
              <a:rPr lang="en-US" sz="2800" dirty="0" smtClean="0"/>
              <a:t>public, and professionals to </a:t>
            </a:r>
            <a:r>
              <a:rPr lang="en-US" sz="2800" dirty="0"/>
              <a:t>find </a:t>
            </a:r>
            <a:r>
              <a:rPr lang="en-US" sz="2800" dirty="0" smtClean="0"/>
              <a:t>us</a:t>
            </a:r>
          </a:p>
        </p:txBody>
      </p:sp>
    </p:spTree>
    <p:extLst>
      <p:ext uri="{BB962C8B-B14F-4D97-AF65-F5344CB8AC3E}">
        <p14:creationId xmlns:p14="http://schemas.microsoft.com/office/powerpoint/2010/main" val="265547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Local Service Board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536192"/>
            <a:ext cx="7543800" cy="4590288"/>
          </a:xfrm>
        </p:spPr>
        <p:txBody>
          <a:bodyPr>
            <a:noAutofit/>
          </a:bodyPr>
          <a:lstStyle/>
          <a:p>
            <a:pPr marL="114300" indent="0">
              <a:spcAft>
                <a:spcPts val="1200"/>
              </a:spcAft>
              <a:buClr>
                <a:srgbClr val="C00000"/>
              </a:buClr>
              <a:buSzPct val="125000"/>
              <a:buNone/>
            </a:pPr>
            <a:r>
              <a:rPr lang="en-US" sz="3200" dirty="0" smtClean="0"/>
              <a:t>Focuses </a:t>
            </a:r>
            <a:r>
              <a:rPr lang="en-US" sz="3200" dirty="0"/>
              <a:t>on day-to-day tasks </a:t>
            </a:r>
            <a:r>
              <a:rPr lang="en-US" sz="3200" dirty="0" smtClean="0"/>
              <a:t>delegated by </a:t>
            </a:r>
            <a:r>
              <a:rPr lang="en-US" sz="3200" dirty="0"/>
              <a:t>the </a:t>
            </a:r>
            <a:r>
              <a:rPr lang="en-US" sz="3200" dirty="0" smtClean="0"/>
              <a:t>LSC</a:t>
            </a:r>
          </a:p>
          <a:p>
            <a:pPr marL="114300" lvl="0" indent="0">
              <a:spcAft>
                <a:spcPts val="1200"/>
              </a:spcAft>
              <a:buNone/>
            </a:pPr>
            <a:r>
              <a:rPr lang="en-US" sz="3200" dirty="0" smtClean="0"/>
              <a:t>Frees groups from becoming mired in administrative details at the ASC</a:t>
            </a:r>
          </a:p>
          <a:p>
            <a:pPr marL="114300" lvl="0" indent="0">
              <a:spcAft>
                <a:spcPts val="1200"/>
              </a:spcAft>
              <a:buNone/>
            </a:pPr>
            <a:r>
              <a:rPr lang="en-US" sz="3200" dirty="0" smtClean="0"/>
              <a:t>Addresses the criticism that “nothing important happens at area”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58209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Local Service Board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536192"/>
            <a:ext cx="7543800" cy="4590288"/>
          </a:xfrm>
        </p:spPr>
        <p:txBody>
          <a:bodyPr>
            <a:noAutofit/>
          </a:bodyPr>
          <a:lstStyle/>
          <a:p>
            <a:pPr marL="114300" indent="0">
              <a:spcAft>
                <a:spcPts val="1200"/>
              </a:spcAft>
              <a:buClr>
                <a:srgbClr val="C00000"/>
              </a:buClr>
              <a:buSzPct val="125000"/>
              <a:buNone/>
            </a:pPr>
            <a:r>
              <a:rPr lang="en-US" sz="3200" dirty="0" smtClean="0"/>
              <a:t>LSB Tasks</a:t>
            </a:r>
          </a:p>
          <a:p>
            <a:pPr lvl="1">
              <a:spcAft>
                <a:spcPts val="1200"/>
              </a:spcAft>
              <a:buClr>
                <a:srgbClr val="C00000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sz="2800" dirty="0" smtClean="0"/>
              <a:t>Creates </a:t>
            </a:r>
            <a:r>
              <a:rPr lang="en-US" sz="2800" dirty="0"/>
              <a:t>budgets and project plans for </a:t>
            </a:r>
            <a:r>
              <a:rPr lang="en-US" sz="2800" dirty="0" smtClean="0"/>
              <a:t>LSC approval</a:t>
            </a:r>
          </a:p>
          <a:p>
            <a:pPr lvl="1">
              <a:spcAft>
                <a:spcPts val="1200"/>
              </a:spcAft>
              <a:buClr>
                <a:srgbClr val="C00000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sz="2800" dirty="0"/>
              <a:t>Pays </a:t>
            </a:r>
            <a:r>
              <a:rPr lang="en-US" sz="2800" dirty="0" smtClean="0"/>
              <a:t>recurring bills</a:t>
            </a:r>
            <a:endParaRPr lang="en-US" sz="2800" dirty="0"/>
          </a:p>
          <a:p>
            <a:pPr lvl="1">
              <a:spcAft>
                <a:spcPts val="1200"/>
              </a:spcAft>
              <a:buClr>
                <a:srgbClr val="C00000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sz="2800" dirty="0" smtClean="0"/>
              <a:t>Organizes </a:t>
            </a:r>
            <a:r>
              <a:rPr lang="en-US" sz="2800" dirty="0"/>
              <a:t>and </a:t>
            </a:r>
            <a:r>
              <a:rPr lang="en-US" sz="2800" dirty="0" smtClean="0"/>
              <a:t>facilitates </a:t>
            </a:r>
            <a:r>
              <a:rPr lang="en-US" sz="2800" dirty="0"/>
              <a:t>LSC </a:t>
            </a:r>
            <a:r>
              <a:rPr lang="en-US" sz="2800" dirty="0" smtClean="0"/>
              <a:t>meetings</a:t>
            </a:r>
          </a:p>
          <a:p>
            <a:pPr marL="114300" lvl="1" indent="0">
              <a:spcAft>
                <a:spcPts val="1200"/>
              </a:spcAft>
              <a:buClr>
                <a:srgbClr val="C00000"/>
              </a:buClr>
              <a:buSzPct val="125000"/>
              <a:buNone/>
            </a:pPr>
            <a:r>
              <a:rPr lang="en-US" sz="3200" dirty="0" smtClean="0"/>
              <a:t>The </a:t>
            </a:r>
            <a:r>
              <a:rPr lang="en-US" sz="3200" dirty="0"/>
              <a:t>LSB is directly accountable to the LSC.</a:t>
            </a:r>
          </a:p>
          <a:p>
            <a:pPr marL="114300" lvl="0" indent="0">
              <a:spcAft>
                <a:spcPts val="1200"/>
              </a:spcAft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57019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5840" y="1219200"/>
            <a:ext cx="7162800" cy="3657600"/>
          </a:xfrm>
        </p:spPr>
        <p:txBody>
          <a:bodyPr>
            <a:noAutofit/>
          </a:bodyPr>
          <a:lstStyle/>
          <a:p>
            <a:pPr marL="114300" lvl="0" indent="0" algn="ctr">
              <a:spcAft>
                <a:spcPts val="1200"/>
              </a:spcAft>
              <a:buNone/>
            </a:pPr>
            <a:r>
              <a:rPr lang="en-US" sz="4800" dirty="0" smtClean="0">
                <a:solidFill>
                  <a:schemeClr val="accent6">
                    <a:lumMod val="75000"/>
                  </a:schemeClr>
                </a:solidFill>
              </a:rPr>
              <a:t>Think </a:t>
            </a:r>
            <a:r>
              <a:rPr lang="en-US" sz="4800" dirty="0">
                <a:solidFill>
                  <a:schemeClr val="accent6">
                    <a:lumMod val="75000"/>
                  </a:schemeClr>
                </a:solidFill>
              </a:rPr>
              <a:t>of the </a:t>
            </a:r>
            <a:r>
              <a:rPr lang="en-US" sz="4800" dirty="0" smtClean="0">
                <a:solidFill>
                  <a:schemeClr val="accent6">
                    <a:lumMod val="75000"/>
                  </a:schemeClr>
                </a:solidFill>
              </a:rPr>
              <a:t>LSC</a:t>
            </a:r>
            <a:br>
              <a:rPr lang="en-US" sz="48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sz="4800" dirty="0" smtClean="0">
                <a:solidFill>
                  <a:schemeClr val="accent6">
                    <a:lumMod val="75000"/>
                  </a:schemeClr>
                </a:solidFill>
              </a:rPr>
              <a:t>as </a:t>
            </a:r>
            <a:r>
              <a:rPr lang="en-US" sz="4800" dirty="0">
                <a:solidFill>
                  <a:schemeClr val="accent6">
                    <a:lumMod val="75000"/>
                  </a:schemeClr>
                </a:solidFill>
              </a:rPr>
              <a:t>the </a:t>
            </a:r>
            <a:r>
              <a:rPr lang="en-US" sz="4800" dirty="0" smtClean="0">
                <a:solidFill>
                  <a:schemeClr val="accent6">
                    <a:lumMod val="75000"/>
                  </a:schemeClr>
                </a:solidFill>
              </a:rPr>
              <a:t>architects</a:t>
            </a:r>
            <a:br>
              <a:rPr lang="en-US" sz="48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sz="4800" dirty="0" smtClean="0">
                <a:solidFill>
                  <a:schemeClr val="accent6">
                    <a:lumMod val="75000"/>
                  </a:schemeClr>
                </a:solidFill>
              </a:rPr>
              <a:t>of </a:t>
            </a:r>
            <a:r>
              <a:rPr lang="en-US" sz="4800" dirty="0">
                <a:solidFill>
                  <a:schemeClr val="accent6">
                    <a:lumMod val="75000"/>
                  </a:schemeClr>
                </a:solidFill>
              </a:rPr>
              <a:t>local </a:t>
            </a:r>
            <a:r>
              <a:rPr lang="en-US" sz="4800" dirty="0" smtClean="0">
                <a:solidFill>
                  <a:schemeClr val="accent6">
                    <a:lumMod val="75000"/>
                  </a:schemeClr>
                </a:solidFill>
              </a:rPr>
              <a:t>service,</a:t>
            </a:r>
            <a:br>
              <a:rPr lang="en-US" sz="48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sz="4800" dirty="0" smtClean="0">
                <a:solidFill>
                  <a:schemeClr val="accent6">
                    <a:lumMod val="75000"/>
                  </a:schemeClr>
                </a:solidFill>
              </a:rPr>
              <a:t>and </a:t>
            </a:r>
            <a:r>
              <a:rPr lang="en-US" sz="4800" dirty="0">
                <a:solidFill>
                  <a:schemeClr val="accent6">
                    <a:lumMod val="75000"/>
                  </a:schemeClr>
                </a:solidFill>
              </a:rPr>
              <a:t>the </a:t>
            </a:r>
            <a:r>
              <a:rPr lang="en-US" sz="4800" dirty="0" smtClean="0">
                <a:solidFill>
                  <a:schemeClr val="accent6">
                    <a:lumMod val="75000"/>
                  </a:schemeClr>
                </a:solidFill>
              </a:rPr>
              <a:t>LSB</a:t>
            </a:r>
            <a:br>
              <a:rPr lang="en-US" sz="48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sz="4800" dirty="0" smtClean="0">
                <a:solidFill>
                  <a:schemeClr val="accent6">
                    <a:lumMod val="75000"/>
                  </a:schemeClr>
                </a:solidFill>
              </a:rPr>
              <a:t>as </a:t>
            </a:r>
            <a:r>
              <a:rPr lang="en-US" sz="4800" dirty="0">
                <a:solidFill>
                  <a:schemeClr val="accent6">
                    <a:lumMod val="75000"/>
                  </a:schemeClr>
                </a:solidFill>
              </a:rPr>
              <a:t>the builders.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5390" y="4953000"/>
            <a:ext cx="1884908" cy="2090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32996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Local Service Board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1536192"/>
            <a:ext cx="7162800" cy="4590288"/>
          </a:xfrm>
        </p:spPr>
        <p:txBody>
          <a:bodyPr>
            <a:noAutofit/>
          </a:bodyPr>
          <a:lstStyle/>
          <a:p>
            <a:pPr marL="114300" indent="0">
              <a:spcAft>
                <a:spcPts val="1200"/>
              </a:spcAft>
              <a:buClr>
                <a:srgbClr val="C00000"/>
              </a:buClr>
              <a:buSzPct val="100000"/>
              <a:buNone/>
            </a:pPr>
            <a:r>
              <a:rPr lang="en-US" sz="3200" dirty="0" smtClean="0"/>
              <a:t>Monthly  and/or online meetings</a:t>
            </a:r>
          </a:p>
          <a:p>
            <a:pPr marL="114300" indent="0">
              <a:spcAft>
                <a:spcPts val="1200"/>
              </a:spcAft>
              <a:buClr>
                <a:srgbClr val="C00000"/>
              </a:buClr>
              <a:buSzPct val="100000"/>
              <a:buNone/>
            </a:pPr>
            <a:r>
              <a:rPr lang="en-US" sz="3200" dirty="0" smtClean="0"/>
              <a:t>Administrative body plus subcommittee chairs and  service/project coordinators attend LSB</a:t>
            </a:r>
          </a:p>
          <a:p>
            <a:pPr marL="114300" indent="0">
              <a:spcAft>
                <a:spcPts val="1200"/>
              </a:spcAft>
              <a:buClr>
                <a:srgbClr val="C00000"/>
              </a:buClr>
              <a:buSzPct val="100000"/>
              <a:buNone/>
            </a:pPr>
            <a:r>
              <a:rPr lang="en-US" sz="3200" dirty="0"/>
              <a:t>A</a:t>
            </a:r>
            <a:r>
              <a:rPr lang="en-US" sz="3200" dirty="0" smtClean="0"/>
              <a:t>dditional members as needed</a:t>
            </a:r>
          </a:p>
        </p:txBody>
      </p:sp>
    </p:spTree>
    <p:extLst>
      <p:ext uri="{BB962C8B-B14F-4D97-AF65-F5344CB8AC3E}">
        <p14:creationId xmlns:p14="http://schemas.microsoft.com/office/powerpoint/2010/main" val="4261930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7620000" cy="1143000"/>
          </a:xfrm>
        </p:spPr>
        <p:txBody>
          <a:bodyPr/>
          <a:lstStyle/>
          <a:p>
            <a:pPr algn="ctr"/>
            <a:r>
              <a:rPr lang="en-US" sz="4400" dirty="0" smtClean="0"/>
              <a:t>Service System Components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4752" y="1600200"/>
            <a:ext cx="6784848" cy="4800600"/>
          </a:xfrm>
        </p:spPr>
        <p:txBody>
          <a:bodyPr>
            <a:normAutofit/>
          </a:bodyPr>
          <a:lstStyle/>
          <a:p>
            <a:pPr marL="114300" lvl="0" indent="0">
              <a:buNone/>
            </a:pPr>
            <a:r>
              <a:rPr lang="en-US" sz="3400" dirty="0" smtClean="0"/>
              <a:t>Three types of tasks:</a:t>
            </a:r>
          </a:p>
          <a:p>
            <a:pPr marL="628650" lvl="0" indent="-514350">
              <a:buClr>
                <a:srgbClr val="008000"/>
              </a:buClr>
              <a:buSzPct val="100000"/>
              <a:buFont typeface="+mj-lt"/>
              <a:buAutoNum type="arabicPeriod"/>
            </a:pPr>
            <a:r>
              <a:rPr lang="en-US" sz="3000" dirty="0" smtClean="0"/>
              <a:t>Group </a:t>
            </a:r>
            <a:r>
              <a:rPr lang="en-US" sz="3000" dirty="0"/>
              <a:t>issues and needs </a:t>
            </a:r>
            <a:r>
              <a:rPr lang="en-US" sz="3000" dirty="0" smtClean="0"/>
              <a:t>are handled </a:t>
            </a:r>
            <a:r>
              <a:rPr lang="en-US" sz="3000" dirty="0"/>
              <a:t>at GSF meetings</a:t>
            </a:r>
          </a:p>
          <a:p>
            <a:pPr marL="628650" lvl="0" indent="-514350">
              <a:buClr>
                <a:srgbClr val="008000"/>
              </a:buClr>
              <a:buSzPct val="100000"/>
              <a:buFont typeface="+mj-lt"/>
              <a:buAutoNum type="arabicPeriod"/>
            </a:pPr>
            <a:r>
              <a:rPr lang="en-US" sz="3000" dirty="0"/>
              <a:t>Strategic decisions and general oversight of local services are handled by the LSC</a:t>
            </a:r>
          </a:p>
          <a:p>
            <a:pPr marL="628650" lvl="0" indent="-514350">
              <a:buClr>
                <a:srgbClr val="008000"/>
              </a:buClr>
              <a:buSzPct val="100000"/>
              <a:buFont typeface="+mj-lt"/>
              <a:buAutoNum type="arabicPeriod"/>
            </a:pPr>
            <a:r>
              <a:rPr lang="en-US" sz="3000" dirty="0"/>
              <a:t>Day-to-day administration is handled by the LSB</a:t>
            </a:r>
          </a:p>
          <a:p>
            <a:pPr marL="114300" indent="0">
              <a:buClr>
                <a:srgbClr val="FFFA21"/>
              </a:buClr>
              <a:buSzPct val="125000"/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80760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5840" y="990600"/>
            <a:ext cx="7162800" cy="3657600"/>
          </a:xfrm>
        </p:spPr>
        <p:txBody>
          <a:bodyPr>
            <a:noAutofit/>
          </a:bodyPr>
          <a:lstStyle/>
          <a:p>
            <a:pPr marL="114300" lvl="0" indent="0" algn="ctr">
              <a:spcAft>
                <a:spcPts val="1200"/>
              </a:spcAft>
              <a:buNone/>
            </a:pPr>
            <a:r>
              <a:rPr lang="en-US" sz="4800" dirty="0" smtClean="0">
                <a:solidFill>
                  <a:schemeClr val="accent6">
                    <a:lumMod val="75000"/>
                  </a:schemeClr>
                </a:solidFill>
              </a:rPr>
              <a:t>Above all, a service system should be flexible to best fit local needs and available resources.</a:t>
            </a:r>
            <a:endParaRPr lang="en-US" sz="48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5802" y="4343400"/>
            <a:ext cx="2434495" cy="2700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43067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dirty="0" smtClean="0"/>
              <a:t>The Service System Project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7162800" cy="4800600"/>
          </a:xfrm>
        </p:spPr>
        <p:txBody>
          <a:bodyPr>
            <a:noAutofit/>
          </a:bodyPr>
          <a:lstStyle/>
          <a:p>
            <a:pPr>
              <a:buClr>
                <a:srgbClr val="FFFA21"/>
              </a:buClr>
              <a:buSzPct val="125000"/>
              <a:buFont typeface="Helvetica LT Std" pitchFamily="34" charset="0"/>
              <a:buChar char="•"/>
            </a:pPr>
            <a:r>
              <a:rPr lang="en-US" sz="3600" dirty="0" smtClean="0"/>
              <a:t>Fellowship development effort </a:t>
            </a:r>
          </a:p>
          <a:p>
            <a:pPr>
              <a:buClr>
                <a:srgbClr val="FFFA21"/>
              </a:buClr>
              <a:buSzPct val="125000"/>
              <a:buFont typeface="Helvetica LT Std" pitchFamily="34" charset="0"/>
              <a:buChar char="•"/>
            </a:pPr>
            <a:r>
              <a:rPr lang="en-US" sz="3600" dirty="0" smtClean="0"/>
              <a:t>Help provide services more effectively</a:t>
            </a:r>
          </a:p>
          <a:p>
            <a:pPr>
              <a:buClr>
                <a:srgbClr val="FFFA21"/>
              </a:buClr>
              <a:buSzPct val="125000"/>
              <a:buFont typeface="Helvetica LT Std" pitchFamily="34" charset="0"/>
              <a:buChar char="•"/>
            </a:pPr>
            <a:r>
              <a:rPr lang="en-US" sz="3600" dirty="0" smtClean="0"/>
              <a:t>World Services changes in 1990s</a:t>
            </a:r>
          </a:p>
          <a:p>
            <a:pPr>
              <a:buClr>
                <a:srgbClr val="FFFA21"/>
              </a:buClr>
              <a:buSzPct val="125000"/>
              <a:buFont typeface="Helvetica LT Std" pitchFamily="34" charset="0"/>
              <a:buChar char="•"/>
            </a:pPr>
            <a:r>
              <a:rPr lang="en-US" sz="3600" dirty="0" smtClean="0"/>
              <a:t>SSP passed in 2008</a:t>
            </a:r>
          </a:p>
          <a:p>
            <a:pPr>
              <a:buClr>
                <a:srgbClr val="FFFA21"/>
              </a:buClr>
              <a:buSzPct val="125000"/>
              <a:buFont typeface="Helvetica LT Std" pitchFamily="34" charset="0"/>
              <a:buChar char="•"/>
            </a:pPr>
            <a:r>
              <a:rPr lang="en-US" sz="3600" dirty="0" smtClean="0"/>
              <a:t>A broad look at our service delivery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53931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9952" y="381001"/>
            <a:ext cx="7927848" cy="1371599"/>
          </a:xfrm>
        </p:spPr>
        <p:txBody>
          <a:bodyPr anchor="ctr" anchorCtr="0"/>
          <a:lstStyle/>
          <a:p>
            <a:r>
              <a:rPr lang="en-US" sz="4800" dirty="0" smtClean="0"/>
              <a:t>Information &amp; Resources</a:t>
            </a:r>
            <a:endParaRPr lang="en-US" sz="4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4326758"/>
            <a:ext cx="2449498" cy="2716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447800" y="1600200"/>
            <a:ext cx="647700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800"/>
              </a:spcAft>
            </a:pPr>
            <a:r>
              <a:rPr lang="en-US" sz="3600" b="1" dirty="0" smtClean="0">
                <a:latin typeface="Helvetica LT Std" pitchFamily="34" charset="0"/>
                <a:hlinkClick r:id="rId3"/>
              </a:rPr>
              <a:t>www.na.org/servicesystem</a:t>
            </a:r>
            <a:endParaRPr lang="en-US" sz="3600" b="1" dirty="0" smtClean="0">
              <a:latin typeface="Helvetica LT Std" pitchFamily="34" charset="0"/>
            </a:endParaRPr>
          </a:p>
          <a:p>
            <a:pPr marL="457200" indent="-457200">
              <a:spcAft>
                <a:spcPts val="1200"/>
              </a:spcAft>
              <a:buClr>
                <a:srgbClr val="008000"/>
              </a:buClr>
              <a:buFont typeface="Wingdings" panose="05000000000000000000" pitchFamily="2" charset="2"/>
              <a:buChar char="ü"/>
            </a:pPr>
            <a:r>
              <a:rPr lang="en-US" sz="3200" b="1" dirty="0" smtClean="0">
                <a:latin typeface="Helvetica LT Std" pitchFamily="34" charset="0"/>
              </a:rPr>
              <a:t>Tools for GSF, LSC, and LSB</a:t>
            </a:r>
          </a:p>
          <a:p>
            <a:pPr marL="457200" indent="-457200">
              <a:spcAft>
                <a:spcPts val="1200"/>
              </a:spcAft>
              <a:buClr>
                <a:srgbClr val="008000"/>
              </a:buClr>
              <a:buFont typeface="Wingdings" panose="05000000000000000000" pitchFamily="2" charset="2"/>
              <a:buChar char="ü"/>
            </a:pPr>
            <a:r>
              <a:rPr lang="en-US" sz="3200" b="1" dirty="0" smtClean="0">
                <a:latin typeface="Helvetica LT Std" pitchFamily="34" charset="0"/>
              </a:rPr>
              <a:t>SSP Material from 2014 </a:t>
            </a:r>
            <a:r>
              <a:rPr lang="en-US" sz="3200" b="1" i="1" dirty="0" smtClean="0">
                <a:latin typeface="Helvetica LT Std" pitchFamily="34" charset="0"/>
              </a:rPr>
              <a:t>CAR</a:t>
            </a:r>
          </a:p>
          <a:p>
            <a:pPr marL="457200" indent="-457200">
              <a:buClr>
                <a:srgbClr val="008000"/>
              </a:buClr>
              <a:buFont typeface="Wingdings" panose="05000000000000000000" pitchFamily="2" charset="2"/>
              <a:buChar char="ü"/>
            </a:pPr>
            <a:r>
              <a:rPr lang="en-US" sz="3200" b="1" dirty="0" smtClean="0">
                <a:latin typeface="Helvetica LT Std" pitchFamily="34" charset="0"/>
              </a:rPr>
              <a:t>Background information on the project</a:t>
            </a:r>
          </a:p>
        </p:txBody>
      </p:sp>
    </p:spTree>
    <p:extLst>
      <p:ext uri="{BB962C8B-B14F-4D97-AF65-F5344CB8AC3E}">
        <p14:creationId xmlns:p14="http://schemas.microsoft.com/office/powerpoint/2010/main" val="1685799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9952" y="381001"/>
            <a:ext cx="7927848" cy="1371599"/>
          </a:xfrm>
        </p:spPr>
        <p:txBody>
          <a:bodyPr anchor="ctr" anchorCtr="0"/>
          <a:lstStyle/>
          <a:p>
            <a:r>
              <a:rPr lang="en-US" sz="4800" dirty="0" smtClean="0"/>
              <a:t>What’s next for the project?</a:t>
            </a:r>
            <a:endParaRPr lang="en-US" sz="4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0" y="3657600"/>
            <a:ext cx="2678098" cy="29705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371600" y="1447800"/>
            <a:ext cx="70104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1200"/>
              </a:spcAft>
              <a:buClr>
                <a:srgbClr val="C00000"/>
              </a:buClr>
              <a:buSzPct val="90000"/>
            </a:pPr>
            <a:r>
              <a:rPr lang="en-US" sz="4800" b="1" dirty="0" smtClean="0"/>
              <a:t>More web meetings </a:t>
            </a:r>
          </a:p>
          <a:p>
            <a:pPr marL="571500" lvl="0" indent="-571500">
              <a:spcAft>
                <a:spcPts val="1200"/>
              </a:spcAft>
              <a:buClr>
                <a:srgbClr val="C00000"/>
              </a:buClr>
              <a:buSzPct val="90000"/>
              <a:buFont typeface="Wingdings" panose="05000000000000000000" pitchFamily="2" charset="2"/>
              <a:buChar char="q"/>
            </a:pPr>
            <a:r>
              <a:rPr lang="en-US" sz="3600" b="1" dirty="0" smtClean="0"/>
              <a:t>3 September: Implementing these ideas. </a:t>
            </a:r>
            <a:r>
              <a:rPr lang="en-US" sz="3600" b="1" dirty="0" smtClean="0">
                <a:solidFill>
                  <a:srgbClr val="2F2B20"/>
                </a:solidFill>
              </a:rPr>
              <a:t>If interested email </a:t>
            </a:r>
            <a:r>
              <a:rPr lang="en-US" sz="3600" b="1" dirty="0" smtClean="0">
                <a:solidFill>
                  <a:schemeClr val="accent6"/>
                </a:solidFill>
                <a:hlinkClick r:id="rId3"/>
              </a:rPr>
              <a:t>servicesystem@na.org</a:t>
            </a:r>
            <a:r>
              <a:rPr lang="en-US" sz="3600" b="1" dirty="0" smtClean="0">
                <a:solidFill>
                  <a:schemeClr val="accent6"/>
                </a:solidFill>
              </a:rPr>
              <a:t> </a:t>
            </a:r>
            <a:endParaRPr lang="en-US" sz="3600" b="1" dirty="0">
              <a:solidFill>
                <a:schemeClr val="accent6"/>
              </a:solidFill>
            </a:endParaRPr>
          </a:p>
          <a:p>
            <a:pPr marL="571500" lvl="0" indent="-571500">
              <a:spcAft>
                <a:spcPts val="1200"/>
              </a:spcAft>
              <a:buClr>
                <a:srgbClr val="C00000"/>
              </a:buClr>
              <a:buSzPct val="90000"/>
              <a:buFont typeface="Wingdings" panose="05000000000000000000" pitchFamily="2" charset="2"/>
              <a:buChar char="q"/>
            </a:pPr>
            <a:r>
              <a:rPr lang="en-US" sz="3600" b="1" dirty="0" smtClean="0"/>
              <a:t>Contact list for other communities – please provide your information in the chat pod</a:t>
            </a:r>
          </a:p>
          <a:p>
            <a:pPr marL="571500" lvl="0" indent="-571500">
              <a:spcAft>
                <a:spcPts val="1200"/>
              </a:spcAft>
              <a:buClr>
                <a:srgbClr val="C00000"/>
              </a:buClr>
              <a:buSzPct val="90000"/>
              <a:buFont typeface="Wingdings" panose="05000000000000000000" pitchFamily="2" charset="2"/>
              <a:buChar char="q"/>
            </a:pPr>
            <a:r>
              <a:rPr lang="en-US" sz="3600" b="1" dirty="0" smtClean="0"/>
              <a:t>TBD: </a:t>
            </a:r>
            <a:r>
              <a:rPr lang="en-US" sz="3600" b="1" dirty="0"/>
              <a:t>R</a:t>
            </a:r>
            <a:r>
              <a:rPr lang="en-US" sz="3600" b="1" dirty="0" smtClean="0"/>
              <a:t>ural service delivery</a:t>
            </a:r>
          </a:p>
        </p:txBody>
      </p:sp>
    </p:spTree>
    <p:extLst>
      <p:ext uri="{BB962C8B-B14F-4D97-AF65-F5344CB8AC3E}">
        <p14:creationId xmlns:p14="http://schemas.microsoft.com/office/powerpoint/2010/main" val="3801298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9952" y="381001"/>
            <a:ext cx="7927848" cy="1371599"/>
          </a:xfrm>
        </p:spPr>
        <p:txBody>
          <a:bodyPr anchor="ctr" anchorCtr="0"/>
          <a:lstStyle/>
          <a:p>
            <a:r>
              <a:rPr lang="en-US" sz="4800" dirty="0" smtClean="0"/>
              <a:t>What’s next for the project?</a:t>
            </a:r>
            <a:endParaRPr lang="en-US" sz="4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0" y="3657600"/>
            <a:ext cx="2678098" cy="29705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371600" y="2133600"/>
            <a:ext cx="7239000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600"/>
              </a:spcAft>
              <a:buClr>
                <a:srgbClr val="C00000"/>
              </a:buClr>
              <a:buSzPct val="90000"/>
              <a:buFont typeface="Wingdings" panose="05000000000000000000" pitchFamily="2" charset="2"/>
              <a:buChar char="q"/>
            </a:pPr>
            <a:r>
              <a:rPr lang="en-US" sz="4000" b="1" dirty="0"/>
              <a:t>A locally developed SSP resources section on the project </a:t>
            </a:r>
            <a:r>
              <a:rPr lang="en-US" sz="4000" b="1" dirty="0" smtClean="0"/>
              <a:t>webpage. Send us your resources!!</a:t>
            </a:r>
            <a:endParaRPr lang="en-US" sz="4000" b="1" dirty="0"/>
          </a:p>
          <a:p>
            <a:pPr marL="457200" lvl="0" indent="-457200">
              <a:spcAft>
                <a:spcPts val="600"/>
              </a:spcAft>
              <a:buClr>
                <a:srgbClr val="C00000"/>
              </a:buClr>
              <a:buSzPct val="90000"/>
              <a:buFont typeface="Wingdings" panose="05000000000000000000" pitchFamily="2" charset="2"/>
              <a:buChar char="q"/>
            </a:pPr>
            <a:r>
              <a:rPr lang="en-US" sz="4000" b="1" dirty="0" smtClean="0"/>
              <a:t>Simple pamphlets – Service System Basics, Group Support Basics, Local Service Basics</a:t>
            </a:r>
          </a:p>
        </p:txBody>
      </p:sp>
    </p:spTree>
    <p:extLst>
      <p:ext uri="{BB962C8B-B14F-4D97-AF65-F5344CB8AC3E}">
        <p14:creationId xmlns:p14="http://schemas.microsoft.com/office/powerpoint/2010/main" val="232245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5840" y="990600"/>
            <a:ext cx="7162800" cy="3657600"/>
          </a:xfrm>
        </p:spPr>
        <p:txBody>
          <a:bodyPr>
            <a:noAutofit/>
          </a:bodyPr>
          <a:lstStyle/>
          <a:p>
            <a:pPr marL="114300" lvl="0" indent="0" algn="ctr">
              <a:spcAft>
                <a:spcPts val="1200"/>
              </a:spcAft>
              <a:buNone/>
            </a:pPr>
            <a:r>
              <a:rPr lang="en-US" sz="4800" spc="-10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  <a:ea typeface="+mj-ea"/>
                <a:cs typeface="+mj-cs"/>
              </a:rPr>
              <a:t>What’s next</a:t>
            </a:r>
            <a:br>
              <a:rPr lang="en-US" sz="4800" spc="-10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  <a:ea typeface="+mj-ea"/>
                <a:cs typeface="+mj-cs"/>
              </a:rPr>
            </a:br>
            <a:r>
              <a:rPr lang="en-US" sz="4800" spc="-10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  <a:ea typeface="+mj-ea"/>
                <a:cs typeface="+mj-cs"/>
              </a:rPr>
              <a:t>for </a:t>
            </a:r>
            <a:r>
              <a:rPr lang="en-US" sz="4800" spc="-10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  <a:ea typeface="+mj-ea"/>
                <a:cs typeface="+mj-cs"/>
              </a:rPr>
              <a:t>your </a:t>
            </a:r>
            <a:r>
              <a:rPr lang="en-US" sz="4800" spc="-10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  <a:ea typeface="+mj-ea"/>
                <a:cs typeface="+mj-cs"/>
              </a:rPr>
              <a:t>NA community</a:t>
            </a:r>
            <a:r>
              <a:rPr lang="en-US" sz="4800" spc="-100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  <a:ea typeface="+mj-ea"/>
                <a:cs typeface="+mj-cs"/>
              </a:rPr>
              <a:t>?</a:t>
            </a:r>
          </a:p>
          <a:p>
            <a:pPr marL="114300" lvl="0" indent="0" algn="ctr">
              <a:spcAft>
                <a:spcPts val="1200"/>
              </a:spcAft>
              <a:buNone/>
            </a:pPr>
            <a:r>
              <a:rPr lang="en-US" sz="4800" spc="-100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  <a:ea typeface="+mj-ea"/>
                <a:cs typeface="+mj-cs"/>
              </a:rPr>
              <a:t>Start at one end…</a:t>
            </a:r>
            <a:endParaRPr lang="en-US" sz="48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114300" lvl="0" indent="0" algn="ctr">
              <a:spcAft>
                <a:spcPts val="1200"/>
              </a:spcAft>
              <a:buNone/>
            </a:pPr>
            <a:r>
              <a:rPr lang="en-US" sz="4800" dirty="0" smtClean="0">
                <a:solidFill>
                  <a:schemeClr val="accent6">
                    <a:lumMod val="75000"/>
                  </a:schemeClr>
                </a:solidFill>
              </a:rPr>
              <a:t>Evolution…not revolution</a:t>
            </a:r>
            <a:endParaRPr lang="en-US" sz="48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5802" y="4343400"/>
            <a:ext cx="2434495" cy="2700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406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5840" y="1981200"/>
            <a:ext cx="7162800" cy="1828800"/>
          </a:xfrm>
        </p:spPr>
        <p:txBody>
          <a:bodyPr>
            <a:noAutofit/>
          </a:bodyPr>
          <a:lstStyle/>
          <a:p>
            <a:pPr marL="114300" lvl="0" indent="0" algn="ctr">
              <a:spcAft>
                <a:spcPts val="1200"/>
              </a:spcAft>
              <a:buNone/>
            </a:pPr>
            <a:r>
              <a:rPr lang="en-US" sz="9600" dirty="0" smtClean="0">
                <a:solidFill>
                  <a:schemeClr val="accent6">
                    <a:lumMod val="75000"/>
                  </a:schemeClr>
                </a:solidFill>
              </a:rPr>
              <a:t>Q &amp; A</a:t>
            </a:r>
            <a:endParaRPr lang="en-US" sz="96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5802" y="4343400"/>
            <a:ext cx="2434495" cy="2700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67843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2291543"/>
              </p:ext>
            </p:extLst>
          </p:nvPr>
        </p:nvGraphicFramePr>
        <p:xfrm>
          <a:off x="1981200" y="76200"/>
          <a:ext cx="5158205" cy="6675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9" name="Acrobat Document" r:id="rId3" imgW="4663440" imgH="6035040" progId="AcroExch.Document.7">
                  <p:embed/>
                </p:oleObj>
              </mc:Choice>
              <mc:Fallback>
                <p:oleObj name="Acrobat Document" r:id="rId3" imgW="4663440" imgH="6035040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81200" y="76200"/>
                        <a:ext cx="5158205" cy="66751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49369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Key Principles</a:t>
            </a:r>
            <a:endParaRPr lang="en-US" dirty="0"/>
          </a:p>
        </p:txBody>
      </p:sp>
      <p:sp>
        <p:nvSpPr>
          <p:cNvPr id="8" name="Content Placeholder 8"/>
          <p:cNvSpPr txBox="1">
            <a:spLocks/>
          </p:cNvSpPr>
          <p:nvPr/>
        </p:nvSpPr>
        <p:spPr>
          <a:xfrm>
            <a:off x="2698780" y="2743200"/>
            <a:ext cx="1383030" cy="957181"/>
          </a:xfrm>
          <a:prstGeom prst="rect">
            <a:avLst/>
          </a:prstGeom>
        </p:spPr>
        <p:txBody>
          <a:bodyPr vert="horz" anchor="t">
            <a:noAutofit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800"/>
              </a:lnSpc>
              <a:spcBef>
                <a:spcPts val="0"/>
              </a:spcBef>
              <a:buClr>
                <a:srgbClr val="57151A"/>
              </a:buClr>
            </a:pPr>
            <a:r>
              <a:rPr lang="en-US" sz="2600" dirty="0" smtClean="0">
                <a:solidFill>
                  <a:srgbClr val="002060"/>
                </a:solidFill>
                <a:latin typeface="Tw Cen MT"/>
              </a:rPr>
              <a:t>Group</a:t>
            </a:r>
          </a:p>
          <a:p>
            <a:pPr algn="ctr">
              <a:lnSpc>
                <a:spcPts val="2800"/>
              </a:lnSpc>
              <a:spcBef>
                <a:spcPts val="0"/>
              </a:spcBef>
              <a:buClr>
                <a:srgbClr val="57151A"/>
              </a:buClr>
            </a:pPr>
            <a:r>
              <a:rPr lang="en-US" sz="2600" dirty="0" smtClean="0">
                <a:solidFill>
                  <a:srgbClr val="002060"/>
                </a:solidFill>
                <a:latin typeface="Tw Cen MT"/>
              </a:rPr>
              <a:t>focused</a:t>
            </a:r>
            <a:endParaRPr lang="en-US" sz="2600" dirty="0">
              <a:solidFill>
                <a:srgbClr val="002060"/>
              </a:solidFill>
              <a:latin typeface="Tw Cen MT"/>
            </a:endParaRPr>
          </a:p>
        </p:txBody>
      </p:sp>
      <p:sp>
        <p:nvSpPr>
          <p:cNvPr id="9" name="Content Placeholder 8"/>
          <p:cNvSpPr txBox="1">
            <a:spLocks/>
          </p:cNvSpPr>
          <p:nvPr/>
        </p:nvSpPr>
        <p:spPr>
          <a:xfrm>
            <a:off x="6590976" y="4800600"/>
            <a:ext cx="1230630" cy="730736"/>
          </a:xfrm>
          <a:prstGeom prst="rect">
            <a:avLst/>
          </a:prstGeom>
        </p:spPr>
        <p:txBody>
          <a:bodyPr vert="horz" anchor="t">
            <a:normAutofit fontScale="92500"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57151A"/>
              </a:buClr>
            </a:pPr>
            <a:r>
              <a:rPr lang="en-US" dirty="0" smtClean="0">
                <a:solidFill>
                  <a:srgbClr val="002060"/>
                </a:solidFill>
                <a:latin typeface="Tw Cen MT"/>
              </a:rPr>
              <a:t>Flexible</a:t>
            </a:r>
            <a:endParaRPr lang="en-US" dirty="0">
              <a:solidFill>
                <a:srgbClr val="002060"/>
              </a:solidFill>
              <a:latin typeface="Tw Cen MT"/>
            </a:endParaRPr>
          </a:p>
        </p:txBody>
      </p:sp>
      <p:sp>
        <p:nvSpPr>
          <p:cNvPr id="10" name="Content Placeholder 8"/>
          <p:cNvSpPr txBox="1">
            <a:spLocks/>
          </p:cNvSpPr>
          <p:nvPr/>
        </p:nvSpPr>
        <p:spPr>
          <a:xfrm>
            <a:off x="4678680" y="2743200"/>
            <a:ext cx="2026920" cy="730736"/>
          </a:xfrm>
          <a:prstGeom prst="rect">
            <a:avLst/>
          </a:prstGeom>
        </p:spPr>
        <p:txBody>
          <a:bodyPr vert="horz" anchor="t">
            <a:normAutofit fontScale="92500"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57151A"/>
              </a:buClr>
            </a:pPr>
            <a:r>
              <a:rPr lang="en-US" dirty="0" smtClean="0">
                <a:solidFill>
                  <a:srgbClr val="002060"/>
                </a:solidFill>
                <a:latin typeface="Tw Cen MT"/>
              </a:rPr>
              <a:t>Collaborative</a:t>
            </a:r>
            <a:endParaRPr lang="en-US" dirty="0">
              <a:solidFill>
                <a:srgbClr val="002060"/>
              </a:solidFill>
              <a:latin typeface="Tw Cen MT"/>
            </a:endParaRPr>
          </a:p>
        </p:txBody>
      </p:sp>
      <p:sp>
        <p:nvSpPr>
          <p:cNvPr id="11" name="Content Placeholder 8"/>
          <p:cNvSpPr txBox="1">
            <a:spLocks/>
          </p:cNvSpPr>
          <p:nvPr/>
        </p:nvSpPr>
        <p:spPr>
          <a:xfrm>
            <a:off x="1618166" y="4800600"/>
            <a:ext cx="1516151" cy="892531"/>
          </a:xfrm>
          <a:prstGeom prst="rect">
            <a:avLst/>
          </a:prstGeom>
        </p:spPr>
        <p:txBody>
          <a:bodyPr vert="horz" anchor="t">
            <a:noAutofit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800"/>
              </a:lnSpc>
              <a:spcBef>
                <a:spcPts val="0"/>
              </a:spcBef>
              <a:buClr>
                <a:srgbClr val="57151A"/>
              </a:buClr>
            </a:pPr>
            <a:r>
              <a:rPr lang="en-US" sz="2600" dirty="0" smtClean="0">
                <a:solidFill>
                  <a:srgbClr val="002060"/>
                </a:solidFill>
                <a:latin typeface="Tw Cen MT"/>
              </a:rPr>
              <a:t>Purpose</a:t>
            </a:r>
          </a:p>
          <a:p>
            <a:pPr algn="ctr">
              <a:lnSpc>
                <a:spcPts val="2800"/>
              </a:lnSpc>
              <a:spcBef>
                <a:spcPts val="0"/>
              </a:spcBef>
              <a:buClr>
                <a:srgbClr val="57151A"/>
              </a:buClr>
            </a:pPr>
            <a:r>
              <a:rPr lang="en-US" sz="2600" dirty="0" smtClean="0">
                <a:solidFill>
                  <a:srgbClr val="002060"/>
                </a:solidFill>
                <a:latin typeface="Tw Cen MT"/>
              </a:rPr>
              <a:t>driven</a:t>
            </a:r>
            <a:endParaRPr lang="en-US" sz="2600" dirty="0">
              <a:solidFill>
                <a:srgbClr val="002060"/>
              </a:solidFill>
              <a:latin typeface="Tw Cen MT"/>
            </a:endParaRPr>
          </a:p>
        </p:txBody>
      </p:sp>
      <p:sp>
        <p:nvSpPr>
          <p:cNvPr id="12" name="Content Placeholder 8"/>
          <p:cNvSpPr txBox="1">
            <a:spLocks/>
          </p:cNvSpPr>
          <p:nvPr/>
        </p:nvSpPr>
        <p:spPr>
          <a:xfrm>
            <a:off x="3768090" y="4800600"/>
            <a:ext cx="2327910" cy="817382"/>
          </a:xfrm>
          <a:prstGeom prst="rect">
            <a:avLst/>
          </a:prstGeom>
        </p:spPr>
        <p:txBody>
          <a:bodyPr vert="horz" anchor="t">
            <a:noAutofit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800"/>
              </a:lnSpc>
              <a:spcBef>
                <a:spcPts val="0"/>
              </a:spcBef>
              <a:buClr>
                <a:srgbClr val="57151A"/>
              </a:buClr>
            </a:pPr>
            <a:r>
              <a:rPr lang="en-US" sz="2600" dirty="0" smtClean="0">
                <a:solidFill>
                  <a:srgbClr val="002060"/>
                </a:solidFill>
                <a:latin typeface="Tw Cen MT"/>
              </a:rPr>
              <a:t>Geographically based</a:t>
            </a:r>
            <a:endParaRPr lang="en-US" sz="2600" dirty="0">
              <a:solidFill>
                <a:srgbClr val="002060"/>
              </a:solidFill>
              <a:latin typeface="Tw Cen MT"/>
            </a:endParaRPr>
          </a:p>
        </p:txBody>
      </p:sp>
      <p:pic>
        <p:nvPicPr>
          <p:cNvPr id="13" name="Picture 10" descr="Q:\WB\Workplans\Service System\ssp video\Graphics\Group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9379" y="1877568"/>
            <a:ext cx="941832" cy="941832"/>
          </a:xfrm>
          <a:prstGeom prst="rect">
            <a:avLst/>
          </a:prstGeom>
          <a:noFill/>
          <a:ln>
            <a:solidFill>
              <a:srgbClr val="FFFF00"/>
            </a:solidFill>
          </a:ln>
          <a:effectLst>
            <a:outerShdw blurRad="50800" dist="38100" dir="5400000" algn="t" rotWithShape="0">
              <a:schemeClr val="accent1">
                <a:lumMod val="50000"/>
                <a:alpha val="4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7" descr="Q:\WB\Workplans\Service System\ssp video\Graphics\Flexibl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5375" y="3921633"/>
            <a:ext cx="941832" cy="937491"/>
          </a:xfrm>
          <a:prstGeom prst="rect">
            <a:avLst/>
          </a:prstGeom>
          <a:noFill/>
          <a:ln>
            <a:solidFill>
              <a:srgbClr val="FFFF00"/>
            </a:solidFill>
          </a:ln>
          <a:effectLst>
            <a:outerShdw blurRad="50800" dist="38100" dir="5400000" algn="t" rotWithShape="0">
              <a:schemeClr val="accent1">
                <a:lumMod val="50000"/>
                <a:alpha val="4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1" descr="Q:\WB\Workplans\Service System\ssp video\Graphics\Purpose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325" y="3921633"/>
            <a:ext cx="941832" cy="941832"/>
          </a:xfrm>
          <a:prstGeom prst="rect">
            <a:avLst/>
          </a:prstGeom>
          <a:noFill/>
          <a:ln>
            <a:solidFill>
              <a:srgbClr val="FFFF00"/>
            </a:solidFill>
          </a:ln>
          <a:effectLst>
            <a:outerShdw blurRad="50800" dist="38100" dir="5400000" algn="t" rotWithShape="0">
              <a:schemeClr val="accent1">
                <a:lumMod val="50000"/>
                <a:alpha val="4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8" descr="Q:\WB\Workplans\Service System\ssp video\Graphics\Collaborative 2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1224" y="1877568"/>
            <a:ext cx="941832" cy="941832"/>
          </a:xfrm>
          <a:prstGeom prst="rect">
            <a:avLst/>
          </a:prstGeom>
          <a:noFill/>
          <a:ln>
            <a:solidFill>
              <a:srgbClr val="FFFF00"/>
            </a:solidFill>
          </a:ln>
          <a:effectLst>
            <a:outerShdw blurRad="50800" dist="38100" dir="5400000" algn="t" rotWithShape="0">
              <a:schemeClr val="accent1">
                <a:lumMod val="50000"/>
                <a:alpha val="4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9" descr="Q:\WB\Workplans\Service System\ssp video\Graphics\Geographic jpg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1129" y="3921633"/>
            <a:ext cx="941832" cy="941832"/>
          </a:xfrm>
          <a:prstGeom prst="rect">
            <a:avLst/>
          </a:prstGeom>
          <a:noFill/>
          <a:ln>
            <a:solidFill>
              <a:srgbClr val="FFFF00"/>
            </a:solidFill>
          </a:ln>
          <a:effectLst>
            <a:outerShdw blurRad="50800" dist="38100" dir="5400000" algn="t" rotWithShape="0">
              <a:schemeClr val="accent1">
                <a:lumMod val="50000"/>
                <a:alpha val="4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6090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dirty="0" smtClean="0"/>
              <a:t>WSC 2014 Motions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600200"/>
            <a:ext cx="7040880" cy="4800600"/>
          </a:xfrm>
        </p:spPr>
        <p:txBody>
          <a:bodyPr>
            <a:normAutofit/>
          </a:bodyPr>
          <a:lstStyle/>
          <a:p>
            <a:pPr marL="114300" indent="0">
              <a:spcAft>
                <a:spcPts val="1200"/>
              </a:spcAft>
              <a:buClr>
                <a:srgbClr val="FFFA21"/>
              </a:buClr>
              <a:buSzPct val="125000"/>
              <a:buNone/>
            </a:pPr>
            <a:r>
              <a:rPr lang="en-US" sz="3600" dirty="0"/>
              <a:t> </a:t>
            </a:r>
            <a:r>
              <a:rPr lang="en-US" sz="3600" dirty="0" smtClean="0"/>
              <a:t> Three motions focused on</a:t>
            </a:r>
          </a:p>
          <a:p>
            <a:pPr lvl="1">
              <a:buClr>
                <a:srgbClr val="FFFF00"/>
              </a:buClr>
              <a:buSzPct val="125000"/>
              <a:buFont typeface="Helvetica LT Std" pitchFamily="34" charset="0"/>
              <a:buChar char="•"/>
            </a:pPr>
            <a:r>
              <a:rPr lang="en-US" sz="3200" dirty="0" smtClean="0"/>
              <a:t> 	group support (#4)</a:t>
            </a:r>
          </a:p>
          <a:p>
            <a:pPr lvl="1">
              <a:buClr>
                <a:srgbClr val="FFFF00"/>
              </a:buClr>
              <a:buSzPct val="125000"/>
              <a:buFont typeface="Helvetica LT Std" pitchFamily="34" charset="0"/>
              <a:buChar char="•"/>
            </a:pPr>
            <a:r>
              <a:rPr lang="en-US" sz="3200" dirty="0" smtClean="0"/>
              <a:t> 	local service conferences (#5)</a:t>
            </a:r>
          </a:p>
          <a:p>
            <a:pPr lvl="1">
              <a:buClr>
                <a:srgbClr val="FFFF00"/>
              </a:buClr>
              <a:buSzPct val="125000"/>
              <a:buFont typeface="Helvetica LT Std" pitchFamily="34" charset="0"/>
              <a:buChar char="•"/>
            </a:pPr>
            <a:r>
              <a:rPr lang="en-US" sz="3200" dirty="0" smtClean="0"/>
              <a:t> 	local service boards (#6)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4495801"/>
            <a:ext cx="1883664" cy="20893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14010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731838"/>
            <a:ext cx="7498080" cy="1477962"/>
          </a:xfrm>
        </p:spPr>
        <p:txBody>
          <a:bodyPr/>
          <a:lstStyle/>
          <a:p>
            <a:r>
              <a:rPr lang="en-US" sz="3600" dirty="0">
                <a:solidFill>
                  <a:srgbClr val="000000"/>
                </a:solidFill>
              </a:rPr>
              <a:t>Motion #4</a:t>
            </a:r>
            <a:r>
              <a:rPr lang="en-US" sz="3600" dirty="0" smtClean="0">
                <a:solidFill>
                  <a:srgbClr val="000000"/>
                </a:solidFill>
              </a:rPr>
              <a:t>:</a:t>
            </a:r>
            <a:r>
              <a:rPr lang="en-US" sz="3300" spc="0" dirty="0">
                <a:solidFill>
                  <a:srgbClr val="000000"/>
                </a:solidFill>
                <a:effectLst/>
                <a:latin typeface="Helvetica LT Std" pitchFamily="34" charset="0"/>
                <a:ea typeface="+mn-ea"/>
                <a:cs typeface="+mn-cs"/>
              </a:rPr>
              <a:t> </a:t>
            </a:r>
            <a:r>
              <a:rPr lang="en-US" sz="3600" spc="0" dirty="0">
                <a:solidFill>
                  <a:srgbClr val="000000"/>
                </a:solidFill>
                <a:effectLst/>
                <a:latin typeface="Helvetica LT Std" pitchFamily="34" charset="0"/>
                <a:ea typeface="+mn-ea"/>
                <a:cs typeface="+mn-cs"/>
              </a:rPr>
              <a:t>To agree in principle to move in the direction of a service system that contains</a:t>
            </a:r>
            <a:endParaRPr lang="en-US" sz="4000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590800"/>
            <a:ext cx="7620000" cy="3200400"/>
          </a:xfrm>
        </p:spPr>
        <p:txBody>
          <a:bodyPr>
            <a:normAutofit lnSpcReduction="10000"/>
          </a:bodyPr>
          <a:lstStyle/>
          <a:p>
            <a:pPr marL="114300" indent="0">
              <a:spcBef>
                <a:spcPts val="1200"/>
              </a:spcBef>
              <a:spcAft>
                <a:spcPts val="1200"/>
              </a:spcAft>
              <a:buClr>
                <a:srgbClr val="FFFA21"/>
              </a:buClr>
              <a:buSzPct val="125000"/>
              <a:buNone/>
            </a:pPr>
            <a:r>
              <a:rPr lang="en-US" sz="3400" dirty="0" smtClean="0">
                <a:solidFill>
                  <a:srgbClr val="008000"/>
                </a:solidFill>
              </a:rPr>
              <a:t>group </a:t>
            </a:r>
            <a:r>
              <a:rPr lang="en-US" sz="3400" dirty="0">
                <a:solidFill>
                  <a:srgbClr val="008000"/>
                </a:solidFill>
              </a:rPr>
              <a:t>s</a:t>
            </a:r>
            <a:r>
              <a:rPr lang="en-US" sz="3400" dirty="0" smtClean="0">
                <a:solidFill>
                  <a:srgbClr val="008000"/>
                </a:solidFill>
              </a:rPr>
              <a:t>upport forums:</a:t>
            </a:r>
          </a:p>
          <a:p>
            <a:pPr marL="114300" indent="0">
              <a:spcBef>
                <a:spcPts val="1200"/>
              </a:spcBef>
              <a:spcAft>
                <a:spcPts val="1200"/>
              </a:spcAft>
              <a:buClr>
                <a:srgbClr val="FFFA21"/>
              </a:buClr>
              <a:buSzPct val="125000"/>
              <a:buNone/>
            </a:pPr>
            <a:r>
              <a:rPr lang="en-US" sz="3400" dirty="0" smtClean="0"/>
              <a:t>discussion-oriented </a:t>
            </a:r>
            <a:r>
              <a:rPr lang="en-US" sz="3400" dirty="0"/>
              <a:t>gatherings focused on the needs of the </a:t>
            </a:r>
            <a:r>
              <a:rPr lang="en-US" sz="3400" dirty="0" smtClean="0"/>
              <a:t>group...to </a:t>
            </a:r>
            <a:r>
              <a:rPr lang="en-US" sz="3400" dirty="0"/>
              <a:t>be included in the </a:t>
            </a:r>
            <a:r>
              <a:rPr lang="en-US" sz="3400" i="1" dirty="0"/>
              <a:t>GTLS</a:t>
            </a:r>
            <a:r>
              <a:rPr lang="en-US" sz="3400" dirty="0"/>
              <a:t> as an option along with our current service units</a:t>
            </a:r>
            <a:r>
              <a:rPr lang="en-US" sz="3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62292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8000"/>
                </a:solidFill>
              </a:rPr>
              <a:t>Group Support Forums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800" y="1536192"/>
            <a:ext cx="6858000" cy="4590288"/>
          </a:xfrm>
        </p:spPr>
        <p:txBody>
          <a:bodyPr>
            <a:noAutofit/>
          </a:bodyPr>
          <a:lstStyle/>
          <a:p>
            <a:pPr marL="114300" indent="0">
              <a:spcBef>
                <a:spcPts val="0"/>
              </a:spcBef>
              <a:spcAft>
                <a:spcPts val="600"/>
              </a:spcAft>
              <a:buClr>
                <a:srgbClr val="002060"/>
              </a:buClr>
              <a:buSzPct val="125000"/>
              <a:buNone/>
            </a:pPr>
            <a:r>
              <a:rPr lang="en-US" sz="3400" dirty="0" smtClean="0"/>
              <a:t>Essential Characteristics</a:t>
            </a:r>
          </a:p>
          <a:p>
            <a:pPr lvl="0">
              <a:buClr>
                <a:srgbClr val="008000"/>
              </a:buClr>
              <a:buSzPct val="125000"/>
            </a:pPr>
            <a:r>
              <a:rPr lang="en-US" dirty="0"/>
              <a:t>Discussion-oriented</a:t>
            </a:r>
          </a:p>
          <a:p>
            <a:pPr lvl="0">
              <a:buClr>
                <a:srgbClr val="008000"/>
              </a:buClr>
              <a:buSzPct val="125000"/>
            </a:pPr>
            <a:r>
              <a:rPr lang="en-US" dirty="0"/>
              <a:t>Group-focused</a:t>
            </a:r>
          </a:p>
          <a:p>
            <a:pPr lvl="0">
              <a:buClr>
                <a:srgbClr val="008000"/>
              </a:buClr>
              <a:buSzPct val="125000"/>
            </a:pPr>
            <a:r>
              <a:rPr lang="en-US" dirty="0"/>
              <a:t>Training-oriented</a:t>
            </a:r>
          </a:p>
          <a:p>
            <a:pPr lvl="0">
              <a:spcAft>
                <a:spcPts val="600"/>
              </a:spcAft>
              <a:buClr>
                <a:srgbClr val="008000"/>
              </a:buClr>
              <a:buSzPct val="125000"/>
            </a:pPr>
            <a:r>
              <a:rPr lang="en-US" dirty="0"/>
              <a:t>Open to </a:t>
            </a:r>
            <a:r>
              <a:rPr lang="en-US" dirty="0" smtClean="0"/>
              <a:t>all</a:t>
            </a:r>
          </a:p>
          <a:p>
            <a:pPr marL="114300" lvl="0" indent="0">
              <a:spcAft>
                <a:spcPts val="600"/>
              </a:spcAft>
              <a:buSzPct val="125000"/>
              <a:buNone/>
            </a:pPr>
            <a:r>
              <a:rPr lang="en-US" sz="3200" dirty="0" smtClean="0"/>
              <a:t>Recommended Characteristics</a:t>
            </a:r>
            <a:endParaRPr lang="en-US" sz="3200" dirty="0"/>
          </a:p>
          <a:p>
            <a:pPr>
              <a:buClr>
                <a:srgbClr val="008000"/>
              </a:buClr>
              <a:buSzPct val="125000"/>
            </a:pPr>
            <a:r>
              <a:rPr lang="en-US" dirty="0"/>
              <a:t>Neighborhood-sized</a:t>
            </a:r>
          </a:p>
          <a:p>
            <a:pPr>
              <a:buClr>
                <a:srgbClr val="008000"/>
              </a:buClr>
              <a:buSzPct val="125000"/>
            </a:pPr>
            <a:r>
              <a:rPr lang="en-US" dirty="0"/>
              <a:t>Meets monthly</a:t>
            </a:r>
          </a:p>
          <a:p>
            <a:pPr marL="411480" lvl="1" indent="0">
              <a:spcBef>
                <a:spcPts val="0"/>
              </a:spcBef>
              <a:buClr>
                <a:srgbClr val="002060"/>
              </a:buClr>
              <a:buSzPct val="125000"/>
              <a:buNone/>
            </a:pP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278883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731838"/>
            <a:ext cx="7498080" cy="1477962"/>
          </a:xfrm>
        </p:spPr>
        <p:txBody>
          <a:bodyPr/>
          <a:lstStyle/>
          <a:p>
            <a:r>
              <a:rPr lang="en-US" sz="3600" dirty="0">
                <a:solidFill>
                  <a:srgbClr val="000000"/>
                </a:solidFill>
              </a:rPr>
              <a:t>Motion </a:t>
            </a:r>
            <a:r>
              <a:rPr lang="en-US" sz="3600" dirty="0" smtClean="0">
                <a:solidFill>
                  <a:srgbClr val="000000"/>
                </a:solidFill>
              </a:rPr>
              <a:t>#5:</a:t>
            </a:r>
            <a:r>
              <a:rPr lang="en-US" sz="3300" spc="0" dirty="0" smtClean="0">
                <a:solidFill>
                  <a:srgbClr val="000000"/>
                </a:solidFill>
                <a:effectLst/>
                <a:latin typeface="Helvetica LT Std" pitchFamily="34" charset="0"/>
                <a:ea typeface="+mn-ea"/>
                <a:cs typeface="+mn-cs"/>
              </a:rPr>
              <a:t> </a:t>
            </a:r>
            <a:r>
              <a:rPr lang="en-US" sz="3600" spc="0" dirty="0">
                <a:solidFill>
                  <a:srgbClr val="000000"/>
                </a:solidFill>
                <a:effectLst/>
                <a:latin typeface="Helvetica LT Std" pitchFamily="34" charset="0"/>
                <a:ea typeface="+mn-ea"/>
                <a:cs typeface="+mn-cs"/>
              </a:rPr>
              <a:t>To agree in principle to move in the direction of a service system that contains</a:t>
            </a:r>
            <a:endParaRPr lang="en-US" sz="4000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590800"/>
            <a:ext cx="7620000" cy="3200400"/>
          </a:xfrm>
        </p:spPr>
        <p:txBody>
          <a:bodyPr>
            <a:normAutofit fontScale="92500"/>
          </a:bodyPr>
          <a:lstStyle/>
          <a:p>
            <a:pPr marL="114300" lvl="0" indent="0">
              <a:spcBef>
                <a:spcPts val="1200"/>
              </a:spcBef>
              <a:spcAft>
                <a:spcPts val="1200"/>
              </a:spcAft>
              <a:buClr>
                <a:srgbClr val="FFFA21"/>
              </a:buClr>
              <a:buSzPct val="125000"/>
              <a:buNone/>
            </a:pPr>
            <a:r>
              <a:rPr lang="en-US" sz="3700" dirty="0" smtClean="0">
                <a:solidFill>
                  <a:schemeClr val="accent6">
                    <a:lumMod val="75000"/>
                  </a:schemeClr>
                </a:solidFill>
              </a:rPr>
              <a:t>local </a:t>
            </a:r>
            <a:r>
              <a:rPr lang="en-US" sz="3700" dirty="0">
                <a:solidFill>
                  <a:schemeClr val="accent6">
                    <a:lumMod val="75000"/>
                  </a:schemeClr>
                </a:solidFill>
              </a:rPr>
              <a:t>service </a:t>
            </a:r>
            <a:r>
              <a:rPr lang="en-US" sz="3700" dirty="0" smtClean="0">
                <a:solidFill>
                  <a:schemeClr val="accent6">
                    <a:lumMod val="75000"/>
                  </a:schemeClr>
                </a:solidFill>
              </a:rPr>
              <a:t>conferences:</a:t>
            </a:r>
          </a:p>
          <a:p>
            <a:pPr marL="114300" lvl="0" indent="0">
              <a:spcBef>
                <a:spcPts val="1200"/>
              </a:spcBef>
              <a:spcAft>
                <a:spcPts val="1200"/>
              </a:spcAft>
              <a:buClr>
                <a:srgbClr val="FFFA21"/>
              </a:buClr>
              <a:buSzPct val="125000"/>
              <a:buNone/>
            </a:pPr>
            <a:r>
              <a:rPr lang="en-US" sz="3700" dirty="0" smtClean="0"/>
              <a:t>strategic </a:t>
            </a:r>
            <a:r>
              <a:rPr lang="en-US" sz="3700" dirty="0"/>
              <a:t>service-oriented planning </a:t>
            </a:r>
            <a:r>
              <a:rPr lang="en-US" sz="3700" dirty="0" smtClean="0"/>
              <a:t>conferences…to </a:t>
            </a:r>
            <a:r>
              <a:rPr lang="en-US" sz="3700" dirty="0"/>
              <a:t>be included in the </a:t>
            </a:r>
            <a:r>
              <a:rPr lang="en-US" sz="3700" i="1" dirty="0"/>
              <a:t>GTLS</a:t>
            </a:r>
            <a:r>
              <a:rPr lang="en-US" sz="3700" dirty="0"/>
              <a:t> as an option along with our current service units.</a:t>
            </a:r>
          </a:p>
          <a:p>
            <a:pPr marL="114300" indent="0">
              <a:spcAft>
                <a:spcPts val="1200"/>
              </a:spcAft>
              <a:buClr>
                <a:srgbClr val="FFFA21"/>
              </a:buClr>
              <a:buSzPct val="125000"/>
              <a:buNone/>
            </a:pPr>
            <a:endParaRPr lang="en-US" sz="3400" dirty="0" smtClean="0"/>
          </a:p>
        </p:txBody>
      </p:sp>
    </p:spTree>
    <p:extLst>
      <p:ext uri="{BB962C8B-B14F-4D97-AF65-F5344CB8AC3E}">
        <p14:creationId xmlns:p14="http://schemas.microsoft.com/office/powerpoint/2010/main" val="1449968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SSP Webinar">
      <a:dk1>
        <a:srgbClr val="2F2B20"/>
      </a:dk1>
      <a:lt1>
        <a:srgbClr val="FFFFFF"/>
      </a:lt1>
      <a:dk2>
        <a:srgbClr val="E7F3FF"/>
      </a:dk2>
      <a:lt2>
        <a:srgbClr val="E7F3FF"/>
      </a:lt2>
      <a:accent1>
        <a:srgbClr val="F4EE00"/>
      </a:accent1>
      <a:accent2>
        <a:srgbClr val="B1CC0E"/>
      </a:accent2>
      <a:accent3>
        <a:srgbClr val="CC0000"/>
      </a:accent3>
      <a:accent4>
        <a:srgbClr val="2F2B20"/>
      </a:accent4>
      <a:accent5>
        <a:srgbClr val="FFFFFF"/>
      </a:accent5>
      <a:accent6>
        <a:srgbClr val="0040C0"/>
      </a:accent6>
      <a:hlink>
        <a:srgbClr val="CC0000"/>
      </a:hlink>
      <a:folHlink>
        <a:srgbClr val="00000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1975</TotalTime>
  <Words>777</Words>
  <Application>Microsoft Office PowerPoint</Application>
  <PresentationFormat>On-screen Show (4:3)</PresentationFormat>
  <Paragraphs>161</Paragraphs>
  <Slides>34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2" baseType="lpstr">
      <vt:lpstr>Arial</vt:lpstr>
      <vt:lpstr>Calibri</vt:lpstr>
      <vt:lpstr>Helvetica</vt:lpstr>
      <vt:lpstr>Helvetica LT Std</vt:lpstr>
      <vt:lpstr>Tw Cen MT</vt:lpstr>
      <vt:lpstr>Wingdings</vt:lpstr>
      <vt:lpstr>Adjacency</vt:lpstr>
      <vt:lpstr>Acrobat Document</vt:lpstr>
      <vt:lpstr>Our Service System</vt:lpstr>
      <vt:lpstr>Workshop Agenda</vt:lpstr>
      <vt:lpstr>The Service System Project</vt:lpstr>
      <vt:lpstr>PowerPoint Presentation</vt:lpstr>
      <vt:lpstr>Key Principles</vt:lpstr>
      <vt:lpstr>WSC 2014 Motions</vt:lpstr>
      <vt:lpstr>Motion #4: To agree in principle to move in the direction of a service system that contains</vt:lpstr>
      <vt:lpstr>Group Support Forums</vt:lpstr>
      <vt:lpstr>Motion #5: To agree in principle to move in the direction of a service system that contains</vt:lpstr>
      <vt:lpstr>Local Service Conference</vt:lpstr>
      <vt:lpstr>Motion #6: To agree in principle to move in the direction of a service system that contains</vt:lpstr>
      <vt:lpstr>Local Service Board</vt:lpstr>
      <vt:lpstr>PowerPoint Presentation</vt:lpstr>
      <vt:lpstr>Group Support Forums</vt:lpstr>
      <vt:lpstr>Group Support Forums</vt:lpstr>
      <vt:lpstr>Group Support Forums</vt:lpstr>
      <vt:lpstr>Local Services</vt:lpstr>
      <vt:lpstr>Local Service Conference</vt:lpstr>
      <vt:lpstr>Local Service Conference</vt:lpstr>
      <vt:lpstr>Local Service Conference</vt:lpstr>
      <vt:lpstr>Local Service Conference</vt:lpstr>
      <vt:lpstr>Local Service Conference</vt:lpstr>
      <vt:lpstr>Local Service Conference</vt:lpstr>
      <vt:lpstr>Local Service Board</vt:lpstr>
      <vt:lpstr>Local Service Board</vt:lpstr>
      <vt:lpstr>PowerPoint Presentation</vt:lpstr>
      <vt:lpstr>Local Service Board</vt:lpstr>
      <vt:lpstr>Service System Components</vt:lpstr>
      <vt:lpstr>PowerPoint Presentation</vt:lpstr>
      <vt:lpstr>Information &amp; Resources</vt:lpstr>
      <vt:lpstr>What’s next for the project?</vt:lpstr>
      <vt:lpstr>What’s next for the project?</vt:lpstr>
      <vt:lpstr>PowerPoint Presentation</vt:lpstr>
      <vt:lpstr>PowerPoint Presentation</vt:lpstr>
    </vt:vector>
  </TitlesOfParts>
  <Company>NAWS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 Jenkins</dc:creator>
  <cp:lastModifiedBy>De Jenkins</cp:lastModifiedBy>
  <cp:revision>59</cp:revision>
  <dcterms:created xsi:type="dcterms:W3CDTF">2014-11-10T19:59:56Z</dcterms:created>
  <dcterms:modified xsi:type="dcterms:W3CDTF">2016-07-15T20:47:41Z</dcterms:modified>
</cp:coreProperties>
</file>