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5"/>
  </p:notesMasterIdLst>
  <p:handoutMasterIdLst>
    <p:handoutMasterId r:id="rId26"/>
  </p:handoutMasterIdLst>
  <p:sldIdLst>
    <p:sldId id="256" r:id="rId3"/>
    <p:sldId id="329" r:id="rId4"/>
    <p:sldId id="315" r:id="rId5"/>
    <p:sldId id="257" r:id="rId6"/>
    <p:sldId id="310" r:id="rId7"/>
    <p:sldId id="311" r:id="rId8"/>
    <p:sldId id="312" r:id="rId9"/>
    <p:sldId id="313" r:id="rId10"/>
    <p:sldId id="314" r:id="rId11"/>
    <p:sldId id="316" r:id="rId12"/>
    <p:sldId id="317" r:id="rId13"/>
    <p:sldId id="318" r:id="rId14"/>
    <p:sldId id="326" r:id="rId15"/>
    <p:sldId id="319" r:id="rId16"/>
    <p:sldId id="320" r:id="rId17"/>
    <p:sldId id="321" r:id="rId18"/>
    <p:sldId id="322" r:id="rId19"/>
    <p:sldId id="323" r:id="rId20"/>
    <p:sldId id="325" r:id="rId21"/>
    <p:sldId id="328" r:id="rId22"/>
    <p:sldId id="327" r:id="rId23"/>
    <p:sldId id="33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33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2" y="-150"/>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278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8A275C-8715-4EBC-ACE6-06A0A5C6BF68}" type="datetimeFigureOut">
              <a:rPr lang="en-US" smtClean="0"/>
              <a:pPr/>
              <a:t>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9B8475-901B-4D5F-B0AD-BBCFCCE976B0}" type="slidenum">
              <a:rPr lang="en-US" smtClean="0"/>
              <a:pPr/>
              <a:t>‹#›</a:t>
            </a:fld>
            <a:endParaRPr lang="en-US"/>
          </a:p>
        </p:txBody>
      </p:sp>
    </p:spTree>
    <p:extLst>
      <p:ext uri="{BB962C8B-B14F-4D97-AF65-F5344CB8AC3E}">
        <p14:creationId xmlns:p14="http://schemas.microsoft.com/office/powerpoint/2010/main" val="3710893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267C6-90CE-484E-B551-6B05B98C125B}" type="datetimeFigureOut">
              <a:rPr lang="en-US" smtClean="0"/>
              <a:t>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D8DB6-94F8-4428-9BDC-B8A1336B4868}" type="slidenum">
              <a:rPr lang="en-US" smtClean="0"/>
              <a:t>‹#›</a:t>
            </a:fld>
            <a:endParaRPr lang="en-US"/>
          </a:p>
        </p:txBody>
      </p:sp>
    </p:spTree>
    <p:extLst>
      <p:ext uri="{BB962C8B-B14F-4D97-AF65-F5344CB8AC3E}">
        <p14:creationId xmlns:p14="http://schemas.microsoft.com/office/powerpoint/2010/main" val="421560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 name="title_final_last.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cstate="print"/>
          <a:stretch>
            <a:fillRect/>
          </a:stretch>
        </p:blipFill>
        <p:spPr>
          <a:xfrm>
            <a:off x="152400" y="534680"/>
            <a:ext cx="8839200" cy="5048520"/>
          </a:xfrm>
          <a:prstGeom prst="rect">
            <a:avLst/>
          </a:prstGeom>
        </p:spPr>
      </p:pic>
      <p:sp>
        <p:nvSpPr>
          <p:cNvPr id="2" name="Title 1"/>
          <p:cNvSpPr>
            <a:spLocks noGrp="1"/>
          </p:cNvSpPr>
          <p:nvPr>
            <p:ph type="ctrTitle"/>
          </p:nvPr>
        </p:nvSpPr>
        <p:spPr>
          <a:xfrm>
            <a:off x="762000" y="5692775"/>
            <a:ext cx="7543800" cy="708025"/>
          </a:xfrm>
        </p:spPr>
        <p:txBody>
          <a:bodyPr anchor="b">
            <a:normAutofit/>
          </a:bodyPr>
          <a:lstStyle>
            <a:lvl1pPr algn="ct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6248400"/>
            <a:ext cx="6400800" cy="4572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Rectangle 23"/>
          <p:cNvSpPr/>
          <p:nvPr userDrawn="1"/>
        </p:nvSpPr>
        <p:spPr>
          <a:xfrm>
            <a:off x="76200" y="5668963"/>
            <a:ext cx="76200" cy="1189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991600" y="5666544"/>
            <a:ext cx="76200" cy="1189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76200" y="76200"/>
            <a:ext cx="8991600" cy="5592763"/>
          </a:xfrm>
          <a:custGeom>
            <a:avLst/>
            <a:gdLst/>
            <a:ahLst/>
            <a:cxnLst/>
            <a:rect l="l" t="t" r="r" b="b"/>
            <a:pathLst>
              <a:path w="8991600" h="5592763">
                <a:moveTo>
                  <a:pt x="76200" y="458480"/>
                </a:moveTo>
                <a:lnTo>
                  <a:pt x="76200" y="5507000"/>
                </a:lnTo>
                <a:lnTo>
                  <a:pt x="8915400" y="5507000"/>
                </a:lnTo>
                <a:lnTo>
                  <a:pt x="8915400" y="458480"/>
                </a:lnTo>
                <a:close/>
                <a:moveTo>
                  <a:pt x="0" y="0"/>
                </a:moveTo>
                <a:lnTo>
                  <a:pt x="8991600" y="0"/>
                </a:lnTo>
                <a:lnTo>
                  <a:pt x="8991600" y="5592763"/>
                </a:lnTo>
                <a:lnTo>
                  <a:pt x="0" y="5592763"/>
                </a:lnTo>
                <a:close/>
              </a:path>
            </a:pathLst>
          </a:cu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6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0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2438400"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0"/>
            <a:ext cx="3478291"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371601"/>
            <a:ext cx="2438400" cy="335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6353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76200" y="4922837"/>
            <a:ext cx="8991600" cy="1858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5105400"/>
            <a:ext cx="6553200" cy="914400"/>
          </a:xfrm>
        </p:spPr>
        <p:txBody>
          <a:bodyPr anchor="b"/>
          <a:lstStyle>
            <a:lvl1pPr algn="ctr">
              <a:defRPr sz="3600" b="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2286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p14="http://schemas.microsoft.com/office/powerpoint/2010/main" val="2680563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9358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0" y="1524000"/>
            <a:ext cx="3048000" cy="3505200"/>
          </a:xfrm>
        </p:spPr>
        <p:txBody>
          <a:bodyPr/>
          <a:lstStyle>
            <a:lvl1pPr marL="0" indent="0" algn="ctr">
              <a:lnSpc>
                <a:spcPts val="16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itle 1"/>
          <p:cNvSpPr>
            <a:spLocks noGrp="1"/>
          </p:cNvSpPr>
          <p:nvPr>
            <p:ph type="title"/>
          </p:nvPr>
        </p:nvSpPr>
        <p:spPr>
          <a:xfrm>
            <a:off x="1752600" y="274638"/>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475698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286000" y="2934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6"/>
          </p:nvPr>
        </p:nvSpPr>
        <p:spPr>
          <a:xfrm>
            <a:off x="2286000" y="1371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286000" y="2172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286000" y="37374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457200" y="76200"/>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781938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76200" y="76200"/>
            <a:ext cx="8991600" cy="5592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intitl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542925"/>
            <a:ext cx="8842248" cy="5050261"/>
          </a:xfrm>
          <a:prstGeom prst="rect">
            <a:avLst/>
          </a:prstGeom>
        </p:spPr>
      </p:pic>
      <p:sp>
        <p:nvSpPr>
          <p:cNvPr id="2" name="Title 1"/>
          <p:cNvSpPr>
            <a:spLocks noGrp="1"/>
          </p:cNvSpPr>
          <p:nvPr>
            <p:ph type="ctrTitle"/>
          </p:nvPr>
        </p:nvSpPr>
        <p:spPr>
          <a:xfrm>
            <a:off x="762000" y="5692775"/>
            <a:ext cx="7543800" cy="708025"/>
          </a:xfrm>
        </p:spPr>
        <p:txBody>
          <a:bodyPr anchor="b">
            <a:normAutofit/>
          </a:bodyPr>
          <a:lstStyle>
            <a:lvl1pPr algn="ct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6248400"/>
            <a:ext cx="6400800" cy="4572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4" name="Rectangle 23"/>
          <p:cNvSpPr/>
          <p:nvPr userDrawn="1"/>
        </p:nvSpPr>
        <p:spPr>
          <a:xfrm>
            <a:off x="76200" y="5668963"/>
            <a:ext cx="76200" cy="1189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8991600" y="5666544"/>
            <a:ext cx="76200" cy="1189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6939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066800"/>
            <a:ext cx="83820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5896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858000" cy="1143000"/>
          </a:xfrm>
        </p:spPr>
        <p:txBody>
          <a:bodyPr/>
          <a:lstStyle/>
          <a:p>
            <a:r>
              <a:rPr lang="en-US" smtClean="0"/>
              <a:t>Click to edit Master title style</a:t>
            </a:r>
            <a:endParaRPr lang="en-US"/>
          </a:p>
        </p:txBody>
      </p:sp>
      <p:sp>
        <p:nvSpPr>
          <p:cNvPr id="6" name="Rectangle 5"/>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2987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lternate Content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066800"/>
            <a:ext cx="83820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51886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3" name="Title 1"/>
          <p:cNvSpPr>
            <a:spLocks noGrp="1"/>
          </p:cNvSpPr>
          <p:nvPr>
            <p:ph type="title"/>
          </p:nvPr>
        </p:nvSpPr>
        <p:spPr>
          <a:xfrm>
            <a:off x="914400" y="228600"/>
            <a:ext cx="7315200" cy="597902"/>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914400" y="1066800"/>
            <a:ext cx="7315200" cy="3703638"/>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953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066800"/>
            <a:ext cx="83820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4709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95525"/>
            <a:ext cx="74676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800" y="795338"/>
            <a:ext cx="5903913"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8792762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09800" y="1600200"/>
            <a:ext cx="3124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2600" y="1600200"/>
            <a:ext cx="3124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331162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43000" y="1066800"/>
            <a:ext cx="3125788" cy="5133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1706562"/>
            <a:ext cx="3125788" cy="317023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0772" y="1066800"/>
            <a:ext cx="3127016" cy="5133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0772" y="1706562"/>
            <a:ext cx="3127016" cy="317023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000762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9841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2438400"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4038600" y="0"/>
            <a:ext cx="3478291"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447800" y="1371601"/>
            <a:ext cx="2438400" cy="335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0885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76200" y="4922837"/>
            <a:ext cx="8991600" cy="18589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19200" y="5105400"/>
            <a:ext cx="6553200" cy="914400"/>
          </a:xfrm>
        </p:spPr>
        <p:txBody>
          <a:bodyPr anchor="b"/>
          <a:lstStyle>
            <a:lvl1pPr algn="ctr">
              <a:defRPr sz="3600" b="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2286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Tree>
    <p:extLst>
      <p:ext uri="{BB962C8B-B14F-4D97-AF65-F5344CB8AC3E}">
        <p14:creationId xmlns:p14="http://schemas.microsoft.com/office/powerpoint/2010/main" val="40730744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26274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286000" y="2934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6"/>
          </p:nvPr>
        </p:nvSpPr>
        <p:spPr>
          <a:xfrm>
            <a:off x="2286000" y="1371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4" name="Text Placeholder 8"/>
          <p:cNvSpPr>
            <a:spLocks noGrp="1"/>
          </p:cNvSpPr>
          <p:nvPr>
            <p:ph type="body" sz="quarter" idx="17"/>
          </p:nvPr>
        </p:nvSpPr>
        <p:spPr>
          <a:xfrm>
            <a:off x="2286000" y="21726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5" name="Text Placeholder 8"/>
          <p:cNvSpPr>
            <a:spLocks noGrp="1"/>
          </p:cNvSpPr>
          <p:nvPr>
            <p:ph type="body" sz="quarter" idx="18"/>
          </p:nvPr>
        </p:nvSpPr>
        <p:spPr>
          <a:xfrm>
            <a:off x="2286000" y="3737400"/>
            <a:ext cx="5029200" cy="838200"/>
          </a:xfrm>
        </p:spPr>
        <p:txBody>
          <a:bodyPr>
            <a:normAutofit/>
          </a:bodyPr>
          <a:lstStyle>
            <a:lvl1pPr marL="57150" indent="0">
              <a:buFontTx/>
              <a:buNone/>
              <a:defRPr sz="1800" baseline="0"/>
            </a:lvl1pPr>
          </a:lstStyle>
          <a:p>
            <a:pPr lvl="0"/>
            <a:r>
              <a:rPr lang="en-US" dirty="0" smtClean="0"/>
              <a:t>Click to edit Master text styles</a:t>
            </a:r>
          </a:p>
        </p:txBody>
      </p:sp>
      <p:sp>
        <p:nvSpPr>
          <p:cNvPr id="10" name="Title 1"/>
          <p:cNvSpPr>
            <a:spLocks noGrp="1"/>
          </p:cNvSpPr>
          <p:nvPr>
            <p:ph type="title"/>
          </p:nvPr>
        </p:nvSpPr>
        <p:spPr>
          <a:xfrm>
            <a:off x="457200" y="76200"/>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877295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25974" y="1065464"/>
            <a:ext cx="3193626" cy="3818020"/>
          </a:xfrm>
        </p:spPr>
        <p:txBody>
          <a:bodyPr>
            <a:normAutofit/>
          </a:bodyPr>
          <a:lstStyle>
            <a:lvl1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1pPr>
            <a:lvl2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2pPr>
            <a:lvl3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3pPr>
            <a:lvl4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4pPr>
            <a:lvl5pPr marL="0" indent="0" algn="l" defTabSz="914400" rtl="0" eaLnBrk="1" latinLnBrk="0" hangingPunct="1">
              <a:spcBef>
                <a:spcPct val="20000"/>
              </a:spcBef>
              <a:buFontTx/>
              <a:buNone/>
              <a:defRPr lang="en-US" sz="1600" b="0" kern="1200" dirty="0">
                <a:ln w="6350">
                  <a:noFill/>
                </a:ln>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066800"/>
            <a:ext cx="3124199" cy="3810000"/>
          </a:xfrm>
        </p:spPr>
        <p:txBody>
          <a:bodyPr>
            <a:normAutofit/>
          </a:bodyPr>
          <a:lstStyle>
            <a:lvl1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1pPr>
            <a:lvl2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2pPr>
            <a:lvl3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3pPr>
            <a:lvl4pPr marL="0" indent="0" algn="l" defTabSz="914400" rtl="0" eaLnBrk="1" latinLnBrk="0" hangingPunct="1">
              <a:spcBef>
                <a:spcPct val="20000"/>
              </a:spcBef>
              <a:buFontTx/>
              <a:buNone/>
              <a:defRPr lang="en-US" sz="1600" b="0" kern="1200" dirty="0" smtClean="0">
                <a:ln w="6350">
                  <a:noFill/>
                </a:ln>
                <a:solidFill>
                  <a:schemeClr val="tx1"/>
                </a:solidFill>
                <a:effectLst/>
                <a:latin typeface="+mn-lt"/>
                <a:ea typeface="+mn-ea"/>
                <a:cs typeface="+mn-cs"/>
              </a:defRPr>
            </a:lvl4pPr>
            <a:lvl5pPr marL="0" indent="0" algn="l" defTabSz="914400" rtl="0" eaLnBrk="1" latinLnBrk="0" hangingPunct="1">
              <a:spcBef>
                <a:spcPct val="20000"/>
              </a:spcBef>
              <a:buFontTx/>
              <a:buNone/>
              <a:defRPr lang="en-US" sz="1600" b="0" kern="1200" dirty="0">
                <a:ln w="6350">
                  <a:noFill/>
                </a:ln>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066800" y="-106362"/>
            <a:ext cx="6858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0466624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1371600" y="2849562"/>
            <a:ext cx="2057400" cy="2133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581400" y="2849562"/>
            <a:ext cx="2057400" cy="21335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5772150" y="2849562"/>
            <a:ext cx="2000250" cy="2133599"/>
          </a:xfrm>
        </p:spPr>
        <p:txBody>
          <a:bodyPr lIns="274320" tIns="0" rIns="182880">
            <a:normAutofit/>
          </a:bodyPr>
          <a:lstStyle>
            <a:lvl1pPr>
              <a:lnSpc>
                <a:spcPts val="2000"/>
              </a:lnSpc>
              <a:defRPr lang="en-US" sz="1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lnSpc>
                <a:spcPts val="2000"/>
              </a:lnSpc>
              <a:spcBef>
                <a:spcPct val="20000"/>
              </a:spcBef>
              <a:buFontTx/>
              <a:buNone/>
            </a:pPr>
            <a:r>
              <a:rPr lang="en-US" dirty="0" smtClean="0"/>
              <a:t>Click to edit Master text styles</a:t>
            </a:r>
          </a:p>
        </p:txBody>
      </p:sp>
      <p:sp>
        <p:nvSpPr>
          <p:cNvPr id="15" name="Content Placeholder 2"/>
          <p:cNvSpPr>
            <a:spLocks noGrp="1"/>
          </p:cNvSpPr>
          <p:nvPr>
            <p:ph sz="half" idx="15"/>
          </p:nvPr>
        </p:nvSpPr>
        <p:spPr>
          <a:xfrm>
            <a:off x="1371600" y="1096960"/>
            <a:ext cx="2057400" cy="1676401"/>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600450" y="1096960"/>
            <a:ext cx="2000250" cy="1676401"/>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5772150" y="1096960"/>
            <a:ext cx="2000250" cy="1676401"/>
          </a:xfrm>
        </p:spPr>
        <p:txBody>
          <a:bodyPr>
            <a:normAutofit/>
          </a:bodyPr>
          <a:lstStyle>
            <a:lvl1pPr>
              <a:defRPr lang="en-US" sz="20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Tx/>
              <a:buNone/>
            </a:pPr>
            <a:r>
              <a:rPr lang="en-US" dirty="0" smtClean="0"/>
              <a:t>Click to edit Master text styles</a:t>
            </a:r>
          </a:p>
        </p:txBody>
      </p:sp>
      <p:sp>
        <p:nvSpPr>
          <p:cNvPr id="13" name="Title 1"/>
          <p:cNvSpPr>
            <a:spLocks noGrp="1"/>
          </p:cNvSpPr>
          <p:nvPr>
            <p:ph type="title"/>
          </p:nvPr>
        </p:nvSpPr>
        <p:spPr>
          <a:xfrm>
            <a:off x="914400" y="-76200"/>
            <a:ext cx="6858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665163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858000" cy="1143000"/>
          </a:xfrm>
        </p:spPr>
        <p:txBody>
          <a:bodyPr/>
          <a:lstStyle/>
          <a:p>
            <a:r>
              <a:rPr lang="en-US" smtClean="0"/>
              <a:t>Click to edit Master title style</a:t>
            </a:r>
            <a:endParaRPr lang="en-US"/>
          </a:p>
        </p:txBody>
      </p:sp>
      <p:sp>
        <p:nvSpPr>
          <p:cNvPr id="6" name="Rectangle 5"/>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14534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990600" y="919161"/>
            <a:ext cx="3505200" cy="2352675"/>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495800" y="3276600"/>
            <a:ext cx="3581400" cy="1828800"/>
          </a:xfrm>
        </p:spPr>
        <p:txBody>
          <a:bodyPr>
            <a:normAutofit/>
          </a:bodyPr>
          <a:lstStyle>
            <a:lvl1pPr marL="0" indent="0" algn="l">
              <a:buFontTx/>
              <a:buNone/>
              <a:defRPr sz="1600" b="1">
                <a:solidFill>
                  <a:schemeClr val="tx1"/>
                </a:solidFill>
              </a:defRPr>
            </a:lvl1pPr>
            <a:lvl2pPr marL="0" indent="0" algn="l">
              <a:buFontTx/>
              <a:buNone/>
              <a:defRPr sz="1600">
                <a:solidFill>
                  <a:schemeClr val="tx1"/>
                </a:solidFill>
              </a:defRPr>
            </a:lvl2pPr>
            <a:lvl3pPr marL="0" indent="0" algn="l">
              <a:buFontTx/>
              <a:buNone/>
              <a:defRPr sz="1600">
                <a:solidFill>
                  <a:schemeClr val="tx1"/>
                </a:solidFill>
              </a:defRPr>
            </a:lvl3pPr>
            <a:lvl4pPr marL="0" indent="0" algn="l">
              <a:buFontTx/>
              <a:buNone/>
              <a:defRPr sz="1600">
                <a:solidFill>
                  <a:schemeClr val="tx1"/>
                </a:solidFill>
              </a:defRPr>
            </a:lvl4pPr>
            <a:lvl5pPr marL="0" indent="0" algn="l">
              <a:buFontTx/>
              <a:buNone/>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495800" y="919162"/>
            <a:ext cx="3581400" cy="2352675"/>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3271838"/>
            <a:ext cx="3505199" cy="1828800"/>
          </a:xfrm>
        </p:spPr>
        <p:txBody>
          <a:bodyPr>
            <a:normAutofit/>
          </a:bodyPr>
          <a:lstStyle>
            <a:lvl1pPr marL="0" indent="0">
              <a:buFontTx/>
              <a:buNone/>
              <a:defRPr sz="1600" b="1">
                <a:solidFill>
                  <a:schemeClr val="tx1"/>
                </a:solidFill>
              </a:defRPr>
            </a:lvl1pPr>
            <a:lvl2pPr marL="0" indent="0">
              <a:buFontTx/>
              <a:buNone/>
              <a:defRPr sz="1600">
                <a:solidFill>
                  <a:schemeClr val="tx1"/>
                </a:solidFill>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
          <p:cNvSpPr>
            <a:spLocks noGrp="1"/>
          </p:cNvSpPr>
          <p:nvPr>
            <p:ph type="title"/>
          </p:nvPr>
        </p:nvSpPr>
        <p:spPr>
          <a:xfrm>
            <a:off x="1143000" y="-177800"/>
            <a:ext cx="6858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8117142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0" y="1524000"/>
            <a:ext cx="3048000" cy="3505200"/>
          </a:xfrm>
        </p:spPr>
        <p:txBody>
          <a:bodyPr/>
          <a:lstStyle>
            <a:lvl1pPr marL="0" indent="0" algn="ctr">
              <a:lnSpc>
                <a:spcPts val="16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itle 1"/>
          <p:cNvSpPr>
            <a:spLocks noGrp="1"/>
          </p:cNvSpPr>
          <p:nvPr>
            <p:ph type="title"/>
          </p:nvPr>
        </p:nvSpPr>
        <p:spPr>
          <a:xfrm>
            <a:off x="1752600" y="274638"/>
            <a:ext cx="68580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41524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Content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066800"/>
            <a:ext cx="83820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752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3" name="Title 1"/>
          <p:cNvSpPr>
            <a:spLocks noGrp="1"/>
          </p:cNvSpPr>
          <p:nvPr>
            <p:ph type="title"/>
          </p:nvPr>
        </p:nvSpPr>
        <p:spPr>
          <a:xfrm>
            <a:off x="914400" y="228600"/>
            <a:ext cx="7315200" cy="597902"/>
          </a:xfrm>
        </p:spPr>
        <p:txBody>
          <a:bodyPr/>
          <a:lstStyle/>
          <a:p>
            <a:r>
              <a:rPr lang="en-US" dirty="0" smtClean="0"/>
              <a:t>Click to edit Master title style</a:t>
            </a:r>
            <a:endParaRPr lang="en-US" dirty="0"/>
          </a:p>
        </p:txBody>
      </p:sp>
      <p:sp>
        <p:nvSpPr>
          <p:cNvPr id="4" name="Content Placeholder 2"/>
          <p:cNvSpPr>
            <a:spLocks noGrp="1"/>
          </p:cNvSpPr>
          <p:nvPr>
            <p:ph idx="1"/>
          </p:nvPr>
        </p:nvSpPr>
        <p:spPr>
          <a:xfrm>
            <a:off x="914400" y="1066800"/>
            <a:ext cx="7315200" cy="3703638"/>
          </a:xfrm>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58751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95525"/>
            <a:ext cx="74676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47800" y="795338"/>
            <a:ext cx="5903913"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65760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09800" y="1600200"/>
            <a:ext cx="3124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2600" y="1600200"/>
            <a:ext cx="3124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0606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43000" y="1066800"/>
            <a:ext cx="3125788" cy="5133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1706562"/>
            <a:ext cx="3125788" cy="317023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0772" y="1066800"/>
            <a:ext cx="3127016" cy="5133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0772" y="1706562"/>
            <a:ext cx="3127016" cy="317023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75998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3048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ideo" Target="../media/media1.wmv"/><Relationship Id="rId2" Type="http://schemas.openxmlformats.org/officeDocument/2006/relationships/slideLayout" Target="../slideLayouts/slideLayout2.xml"/><Relationship Id="rId16" Type="http://schemas.microsoft.com/office/2007/relationships/media" Target="../media/media1.wm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0">
              <a:schemeClr val="bg1">
                <a:lumMod val="85000"/>
              </a:schemeClr>
            </a:gs>
          </a:gsLst>
          <a:lin ang="5400000" scaled="0"/>
          <a:tileRect/>
        </a:gradFill>
        <a:effectLst/>
      </p:bgPr>
    </p:bg>
    <p:spTree>
      <p:nvGrpSpPr>
        <p:cNvPr id="1" name=""/>
        <p:cNvGrpSpPr/>
        <p:nvPr/>
      </p:nvGrpSpPr>
      <p:grpSpPr>
        <a:xfrm>
          <a:off x="0" y="0"/>
          <a:ext cx="0" cy="0"/>
          <a:chOff x="0" y="0"/>
          <a:chExt cx="0" cy="0"/>
        </a:xfrm>
      </p:grpSpPr>
      <p:pic>
        <p:nvPicPr>
          <p:cNvPr id="9" name="slice_final.mov">
            <a:hlinkClick r:id="" action="ppaction://media"/>
          </p:cNvPr>
          <p:cNvPicPr>
            <a:picLocks noChangeAspect="1"/>
          </p:cNvPicPr>
          <p:nvPr>
            <a:videoFile r:link="rId17"/>
            <p:extLst>
              <p:ext uri="{DAA4B4D4-6D71-4841-9C94-3DE7FCFB9230}">
                <p14:media xmlns:p14="http://schemas.microsoft.com/office/powerpoint/2010/main" r:embed="rId16"/>
              </p:ext>
            </p:extLst>
          </p:nvPr>
        </p:nvPicPr>
        <p:blipFill>
          <a:blip r:embed="rId18" cstate="print"/>
          <a:stretch>
            <a:fillRect/>
          </a:stretch>
        </p:blipFill>
        <p:spPr>
          <a:xfrm>
            <a:off x="152400" y="4864100"/>
            <a:ext cx="8839200" cy="1841500"/>
          </a:xfrm>
          <a:prstGeom prst="rect">
            <a:avLst/>
          </a:prstGeom>
        </p:spPr>
      </p:pic>
      <p:sp>
        <p:nvSpPr>
          <p:cNvPr id="1026" name="Title Placeholder 1"/>
          <p:cNvSpPr>
            <a:spLocks noGrp="1"/>
          </p:cNvSpPr>
          <p:nvPr>
            <p:ph type="title"/>
          </p:nvPr>
        </p:nvSpPr>
        <p:spPr bwMode="auto">
          <a:xfrm>
            <a:off x="5334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81000" y="1600200"/>
            <a:ext cx="83058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1"/>
          <p:cNvSpPr/>
          <p:nvPr userDrawn="1"/>
        </p:nvSpPr>
        <p:spPr>
          <a:xfrm>
            <a:off x="76200" y="4791075"/>
            <a:ext cx="8991600" cy="1993392"/>
          </a:xfrm>
          <a:custGeom>
            <a:avLst/>
            <a:gdLst/>
            <a:ahLst/>
            <a:cxnLst/>
            <a:rect l="l" t="t" r="r" b="b"/>
            <a:pathLst>
              <a:path w="8991600" h="1993392">
                <a:moveTo>
                  <a:pt x="76200" y="73025"/>
                </a:moveTo>
                <a:lnTo>
                  <a:pt x="76200" y="1914525"/>
                </a:lnTo>
                <a:lnTo>
                  <a:pt x="8915400" y="1914525"/>
                </a:lnTo>
                <a:lnTo>
                  <a:pt x="8915400" y="73025"/>
                </a:lnTo>
                <a:close/>
                <a:moveTo>
                  <a:pt x="0" y="0"/>
                </a:moveTo>
                <a:lnTo>
                  <a:pt x="8991600" y="0"/>
                </a:lnTo>
                <a:lnTo>
                  <a:pt x="8991600" y="1993392"/>
                </a:lnTo>
                <a:lnTo>
                  <a:pt x="0" y="199339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5" r:id="rId3"/>
    <p:sldLayoutId id="2147483681" r:id="rId4"/>
    <p:sldLayoutId id="2147483680" r:id="rId5"/>
    <p:sldLayoutId id="2147483662" r:id="rId6"/>
    <p:sldLayoutId id="2147483663" r:id="rId7"/>
    <p:sldLayoutId id="2147483664" r:id="rId8"/>
    <p:sldLayoutId id="2147483666" r:id="rId9"/>
    <p:sldLayoutId id="2147483667" r:id="rId10"/>
    <p:sldLayoutId id="2147483668" r:id="rId11"/>
    <p:sldLayoutId id="2147483669" r:id="rId12"/>
    <p:sldLayoutId id="2147483676" r:id="rId13"/>
    <p:sldLayoutId id="214748370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Impact" pitchFamily="34" charset="0"/>
        </a:defRPr>
      </a:lvl2pPr>
      <a:lvl3pPr algn="ctr" rtl="0" fontAlgn="base">
        <a:spcBef>
          <a:spcPct val="0"/>
        </a:spcBef>
        <a:spcAft>
          <a:spcPct val="0"/>
        </a:spcAft>
        <a:defRPr sz="4400">
          <a:solidFill>
            <a:schemeClr val="tx1"/>
          </a:solidFill>
          <a:latin typeface="Impact" pitchFamily="34" charset="0"/>
        </a:defRPr>
      </a:lvl3pPr>
      <a:lvl4pPr algn="ctr" rtl="0" fontAlgn="base">
        <a:spcBef>
          <a:spcPct val="0"/>
        </a:spcBef>
        <a:spcAft>
          <a:spcPct val="0"/>
        </a:spcAft>
        <a:defRPr sz="4400">
          <a:solidFill>
            <a:schemeClr val="tx1"/>
          </a:solidFill>
          <a:latin typeface="Impact" pitchFamily="34" charset="0"/>
        </a:defRPr>
      </a:lvl4pPr>
      <a:lvl5pPr algn="ctr" rtl="0" fontAlgn="base">
        <a:spcBef>
          <a:spcPct val="0"/>
        </a:spcBef>
        <a:spcAft>
          <a:spcPct val="0"/>
        </a:spcAft>
        <a:defRPr sz="4400">
          <a:solidFill>
            <a:schemeClr val="tx1"/>
          </a:solidFill>
          <a:latin typeface="Impact" pitchFamily="34" charset="0"/>
        </a:defRPr>
      </a:lvl5pPr>
      <a:lvl6pPr marL="457200" algn="ctr" rtl="0" fontAlgn="base">
        <a:spcBef>
          <a:spcPct val="0"/>
        </a:spcBef>
        <a:spcAft>
          <a:spcPct val="0"/>
        </a:spcAft>
        <a:defRPr sz="4400">
          <a:solidFill>
            <a:schemeClr val="tx1"/>
          </a:solidFill>
          <a:latin typeface="Impact" pitchFamily="34" charset="0"/>
        </a:defRPr>
      </a:lvl6pPr>
      <a:lvl7pPr marL="914400" algn="ctr" rtl="0" fontAlgn="base">
        <a:spcBef>
          <a:spcPct val="0"/>
        </a:spcBef>
        <a:spcAft>
          <a:spcPct val="0"/>
        </a:spcAft>
        <a:defRPr sz="4400">
          <a:solidFill>
            <a:schemeClr val="tx1"/>
          </a:solidFill>
          <a:latin typeface="Impact" pitchFamily="34" charset="0"/>
        </a:defRPr>
      </a:lvl7pPr>
      <a:lvl8pPr marL="1371600" algn="ctr" rtl="0" fontAlgn="base">
        <a:spcBef>
          <a:spcPct val="0"/>
        </a:spcBef>
        <a:spcAft>
          <a:spcPct val="0"/>
        </a:spcAft>
        <a:defRPr sz="4400">
          <a:solidFill>
            <a:schemeClr val="tx1"/>
          </a:solidFill>
          <a:latin typeface="Impact" pitchFamily="34" charset="0"/>
        </a:defRPr>
      </a:lvl8pPr>
      <a:lvl9pPr marL="1828800" algn="ctr" rtl="0" fontAlgn="base">
        <a:spcBef>
          <a:spcPct val="0"/>
        </a:spcBef>
        <a:spcAft>
          <a:spcPct val="0"/>
        </a:spcAft>
        <a:defRPr sz="4400">
          <a:solidFill>
            <a:schemeClr val="tx1"/>
          </a:solidFill>
          <a:latin typeface="Impact" pitchFamily="34" charset="0"/>
        </a:defRPr>
      </a:lvl9pPr>
    </p:titleStyle>
    <p:bodyStyle>
      <a:lvl1pPr marL="0" indent="0" algn="l" rtl="0" fontAlgn="base">
        <a:spcBef>
          <a:spcPct val="20000"/>
        </a:spcBef>
        <a:spcAft>
          <a:spcPct val="0"/>
        </a:spcAft>
        <a:buFontTx/>
        <a:buNone/>
        <a:defRPr sz="2000" kern="1200">
          <a:solidFill>
            <a:schemeClr val="tx1"/>
          </a:solidFill>
          <a:latin typeface="+mn-lt"/>
          <a:ea typeface="+mn-ea"/>
          <a:cs typeface="+mn-cs"/>
        </a:defRPr>
      </a:lvl1pPr>
      <a:lvl2pPr marL="457200" indent="0" algn="l" rtl="0" fontAlgn="base">
        <a:spcBef>
          <a:spcPct val="20000"/>
        </a:spcBef>
        <a:spcAft>
          <a:spcPct val="0"/>
        </a:spcAft>
        <a:buFontTx/>
        <a:buNone/>
        <a:defRPr sz="2000" kern="1200">
          <a:solidFill>
            <a:schemeClr val="tx1"/>
          </a:solidFill>
          <a:latin typeface="+mn-lt"/>
          <a:ea typeface="+mn-ea"/>
          <a:cs typeface="+mn-cs"/>
        </a:defRPr>
      </a:lvl2pPr>
      <a:lvl3pPr marL="914400" indent="0" algn="l" rtl="0" fontAlgn="base">
        <a:spcBef>
          <a:spcPct val="20000"/>
        </a:spcBef>
        <a:spcAft>
          <a:spcPct val="0"/>
        </a:spcAft>
        <a:buFontTx/>
        <a:buNone/>
        <a:defRPr sz="2000" kern="1200">
          <a:solidFill>
            <a:schemeClr val="tx1"/>
          </a:solidFill>
          <a:latin typeface="+mn-lt"/>
          <a:ea typeface="+mn-ea"/>
          <a:cs typeface="+mn-cs"/>
        </a:defRPr>
      </a:lvl3pPr>
      <a:lvl4pPr marL="1371600" indent="0" algn="l" rtl="0" fontAlgn="base">
        <a:spcBef>
          <a:spcPct val="20000"/>
        </a:spcBef>
        <a:spcAft>
          <a:spcPct val="0"/>
        </a:spcAft>
        <a:buFontTx/>
        <a:buNone/>
        <a:defRPr sz="2000" kern="1200">
          <a:solidFill>
            <a:schemeClr val="tx1"/>
          </a:solidFill>
          <a:latin typeface="+mn-lt"/>
          <a:ea typeface="+mn-ea"/>
          <a:cs typeface="+mn-cs"/>
        </a:defRPr>
      </a:lvl4pPr>
      <a:lvl5pPr marL="1828800" indent="0" algn="l" rtl="0" fontAlgn="base">
        <a:spcBef>
          <a:spcPct val="20000"/>
        </a:spcBef>
        <a:spcAft>
          <a:spcPct val="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75000"/>
              </a:schemeClr>
            </a:gs>
            <a:gs pos="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12" name="Rectangle 11"/>
          <p:cNvSpPr/>
          <p:nvPr userDrawn="1"/>
        </p:nvSpPr>
        <p:spPr>
          <a:xfrm>
            <a:off x="76200" y="4791075"/>
            <a:ext cx="8991600" cy="1993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bottom"/>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52400" y="4863942"/>
            <a:ext cx="8842248" cy="1841658"/>
          </a:xfrm>
          <a:prstGeom prst="rect">
            <a:avLst/>
          </a:prstGeom>
        </p:spPr>
      </p:pic>
      <p:sp>
        <p:nvSpPr>
          <p:cNvPr id="1026" name="Title Placeholder 1"/>
          <p:cNvSpPr>
            <a:spLocks noGrp="1"/>
          </p:cNvSpPr>
          <p:nvPr>
            <p:ph type="title"/>
          </p:nvPr>
        </p:nvSpPr>
        <p:spPr bwMode="auto">
          <a:xfrm>
            <a:off x="5334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81000" y="1600200"/>
            <a:ext cx="83058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0005794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Impact" pitchFamily="34" charset="0"/>
        </a:defRPr>
      </a:lvl2pPr>
      <a:lvl3pPr algn="ctr" rtl="0" fontAlgn="base">
        <a:spcBef>
          <a:spcPct val="0"/>
        </a:spcBef>
        <a:spcAft>
          <a:spcPct val="0"/>
        </a:spcAft>
        <a:defRPr sz="4400">
          <a:solidFill>
            <a:schemeClr val="tx1"/>
          </a:solidFill>
          <a:latin typeface="Impact" pitchFamily="34" charset="0"/>
        </a:defRPr>
      </a:lvl3pPr>
      <a:lvl4pPr algn="ctr" rtl="0" fontAlgn="base">
        <a:spcBef>
          <a:spcPct val="0"/>
        </a:spcBef>
        <a:spcAft>
          <a:spcPct val="0"/>
        </a:spcAft>
        <a:defRPr sz="4400">
          <a:solidFill>
            <a:schemeClr val="tx1"/>
          </a:solidFill>
          <a:latin typeface="Impact" pitchFamily="34" charset="0"/>
        </a:defRPr>
      </a:lvl4pPr>
      <a:lvl5pPr algn="ctr" rtl="0" fontAlgn="base">
        <a:spcBef>
          <a:spcPct val="0"/>
        </a:spcBef>
        <a:spcAft>
          <a:spcPct val="0"/>
        </a:spcAft>
        <a:defRPr sz="4400">
          <a:solidFill>
            <a:schemeClr val="tx1"/>
          </a:solidFill>
          <a:latin typeface="Impact" pitchFamily="34" charset="0"/>
        </a:defRPr>
      </a:lvl5pPr>
      <a:lvl6pPr marL="457200" algn="ctr" rtl="0" fontAlgn="base">
        <a:spcBef>
          <a:spcPct val="0"/>
        </a:spcBef>
        <a:spcAft>
          <a:spcPct val="0"/>
        </a:spcAft>
        <a:defRPr sz="4400">
          <a:solidFill>
            <a:schemeClr val="tx1"/>
          </a:solidFill>
          <a:latin typeface="Impact" pitchFamily="34" charset="0"/>
        </a:defRPr>
      </a:lvl6pPr>
      <a:lvl7pPr marL="914400" algn="ctr" rtl="0" fontAlgn="base">
        <a:spcBef>
          <a:spcPct val="0"/>
        </a:spcBef>
        <a:spcAft>
          <a:spcPct val="0"/>
        </a:spcAft>
        <a:defRPr sz="4400">
          <a:solidFill>
            <a:schemeClr val="tx1"/>
          </a:solidFill>
          <a:latin typeface="Impact" pitchFamily="34" charset="0"/>
        </a:defRPr>
      </a:lvl7pPr>
      <a:lvl8pPr marL="1371600" algn="ctr" rtl="0" fontAlgn="base">
        <a:spcBef>
          <a:spcPct val="0"/>
        </a:spcBef>
        <a:spcAft>
          <a:spcPct val="0"/>
        </a:spcAft>
        <a:defRPr sz="4400">
          <a:solidFill>
            <a:schemeClr val="tx1"/>
          </a:solidFill>
          <a:latin typeface="Impact" pitchFamily="34" charset="0"/>
        </a:defRPr>
      </a:lvl8pPr>
      <a:lvl9pPr marL="1828800" algn="ctr" rtl="0" fontAlgn="base">
        <a:spcBef>
          <a:spcPct val="0"/>
        </a:spcBef>
        <a:spcAft>
          <a:spcPct val="0"/>
        </a:spcAft>
        <a:defRPr sz="4400">
          <a:solidFill>
            <a:schemeClr val="tx1"/>
          </a:solidFill>
          <a:latin typeface="Impact" pitchFamily="34" charset="0"/>
        </a:defRPr>
      </a:lvl9pPr>
    </p:titleStyle>
    <p:bodyStyle>
      <a:lvl1pPr marL="0" indent="0" algn="l" rtl="0" fontAlgn="base">
        <a:spcBef>
          <a:spcPct val="20000"/>
        </a:spcBef>
        <a:spcAft>
          <a:spcPct val="0"/>
        </a:spcAft>
        <a:buFontTx/>
        <a:buNone/>
        <a:defRPr sz="2000" kern="1200">
          <a:solidFill>
            <a:schemeClr val="tx1"/>
          </a:solidFill>
          <a:latin typeface="+mn-lt"/>
          <a:ea typeface="+mn-ea"/>
          <a:cs typeface="+mn-cs"/>
        </a:defRPr>
      </a:lvl1pPr>
      <a:lvl2pPr marL="457200" indent="0" algn="l" rtl="0" fontAlgn="base">
        <a:spcBef>
          <a:spcPct val="20000"/>
        </a:spcBef>
        <a:spcAft>
          <a:spcPct val="0"/>
        </a:spcAft>
        <a:buFontTx/>
        <a:buNone/>
        <a:defRPr sz="2000" kern="1200">
          <a:solidFill>
            <a:schemeClr val="tx1"/>
          </a:solidFill>
          <a:latin typeface="+mn-lt"/>
          <a:ea typeface="+mn-ea"/>
          <a:cs typeface="+mn-cs"/>
        </a:defRPr>
      </a:lvl2pPr>
      <a:lvl3pPr marL="914400" indent="0" algn="l" rtl="0" fontAlgn="base">
        <a:spcBef>
          <a:spcPct val="20000"/>
        </a:spcBef>
        <a:spcAft>
          <a:spcPct val="0"/>
        </a:spcAft>
        <a:buFontTx/>
        <a:buNone/>
        <a:defRPr sz="2000" kern="1200">
          <a:solidFill>
            <a:schemeClr val="tx1"/>
          </a:solidFill>
          <a:latin typeface="+mn-lt"/>
          <a:ea typeface="+mn-ea"/>
          <a:cs typeface="+mn-cs"/>
        </a:defRPr>
      </a:lvl3pPr>
      <a:lvl4pPr marL="1371600" indent="0" algn="l" rtl="0" fontAlgn="base">
        <a:spcBef>
          <a:spcPct val="20000"/>
        </a:spcBef>
        <a:spcAft>
          <a:spcPct val="0"/>
        </a:spcAft>
        <a:buFontTx/>
        <a:buNone/>
        <a:defRPr sz="2000" kern="1200">
          <a:solidFill>
            <a:schemeClr val="tx1"/>
          </a:solidFill>
          <a:latin typeface="+mn-lt"/>
          <a:ea typeface="+mn-ea"/>
          <a:cs typeface="+mn-cs"/>
        </a:defRPr>
      </a:lvl4pPr>
      <a:lvl5pPr marL="1828800" indent="0" algn="l" rtl="0" fontAlgn="base">
        <a:spcBef>
          <a:spcPct val="20000"/>
        </a:spcBef>
        <a:spcAft>
          <a:spcPct val="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orcalna.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609600" y="5638800"/>
            <a:ext cx="8153400" cy="708025"/>
          </a:xfrm>
        </p:spPr>
        <p:txBody>
          <a:bodyPr>
            <a:normAutofit/>
          </a:bodyPr>
          <a:lstStyle/>
          <a:p>
            <a:r>
              <a:rPr lang="en-US" sz="3200" dirty="0" smtClean="0">
                <a:solidFill>
                  <a:schemeClr val="tx1"/>
                </a:solidFill>
              </a:rPr>
              <a:t>Scanning as a part of Planning for Services</a:t>
            </a:r>
          </a:p>
        </p:txBody>
      </p:sp>
      <p:sp>
        <p:nvSpPr>
          <p:cNvPr id="7" name="Subtitle 6"/>
          <p:cNvSpPr>
            <a:spLocks noGrp="1"/>
          </p:cNvSpPr>
          <p:nvPr>
            <p:ph type="subTitle" idx="1"/>
          </p:nvPr>
        </p:nvSpPr>
        <p:spPr/>
        <p:txBody>
          <a:bodyPr/>
          <a:lstStyle/>
          <a:p>
            <a:r>
              <a:rPr lang="en-US" dirty="0" smtClean="0">
                <a:solidFill>
                  <a:srgbClr val="002060"/>
                </a:solidFill>
                <a:effectLst>
                  <a:outerShdw blurRad="38100" dist="38100" dir="2700000" algn="tl">
                    <a:srgbClr val="000000">
                      <a:alpha val="43137"/>
                    </a:srgbClr>
                  </a:outerShdw>
                </a:effectLst>
              </a:rPr>
              <a:t>Northern California Fellowship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219200" y="-76200"/>
            <a:ext cx="6858000" cy="1143000"/>
          </a:xfrm>
        </p:spPr>
        <p:txBody>
          <a:bodyPr/>
          <a:lstStyle/>
          <a:p>
            <a:pPr algn="ctr"/>
            <a:r>
              <a:rPr lang="en-US" dirty="0" smtClean="0"/>
              <a:t>Where to look?</a:t>
            </a:r>
            <a:endParaRPr lang="en-US" dirty="0"/>
          </a:p>
        </p:txBody>
      </p:sp>
      <p:sp>
        <p:nvSpPr>
          <p:cNvPr id="14" name="TextBox 13"/>
          <p:cNvSpPr txBox="1"/>
          <p:nvPr/>
        </p:nvSpPr>
        <p:spPr>
          <a:xfrm>
            <a:off x="533400" y="786348"/>
            <a:ext cx="5771165" cy="3785652"/>
          </a:xfrm>
          <a:prstGeom prst="rect">
            <a:avLst/>
          </a:prstGeom>
          <a:noFill/>
        </p:spPr>
        <p:txBody>
          <a:bodyPr wrap="square" rtlCol="0">
            <a:spAutoFit/>
          </a:bodyPr>
          <a:lstStyle/>
          <a:p>
            <a:endParaRPr lang="en-US" sz="2000" dirty="0">
              <a:solidFill>
                <a:schemeClr val="bg1"/>
              </a:solidFill>
            </a:endParaRPr>
          </a:p>
          <a:p>
            <a:pPr marL="342900" indent="-342900">
              <a:buFont typeface="Wingdings" pitchFamily="2" charset="2"/>
              <a:buChar char="ü"/>
            </a:pPr>
            <a:r>
              <a:rPr lang="en-US" sz="2000" dirty="0">
                <a:solidFill>
                  <a:schemeClr val="bg1"/>
                </a:solidFill>
              </a:rPr>
              <a:t>ASC Minutes -  </a:t>
            </a:r>
            <a:r>
              <a:rPr lang="en-US" sz="2000" dirty="0" smtClean="0">
                <a:solidFill>
                  <a:schemeClr val="bg1"/>
                </a:solidFill>
              </a:rPr>
              <a:t>group, PR/H&amp;I Reports</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Income trends over past couple of </a:t>
            </a:r>
            <a:r>
              <a:rPr lang="en-US" sz="2000" dirty="0" smtClean="0">
                <a:solidFill>
                  <a:schemeClr val="bg1"/>
                </a:solidFill>
              </a:rPr>
              <a:t>years</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Head counts and demographics at </a:t>
            </a:r>
            <a:r>
              <a:rPr lang="en-US" sz="2000" dirty="0" smtClean="0">
                <a:solidFill>
                  <a:schemeClr val="bg1"/>
                </a:solidFill>
              </a:rPr>
              <a:t>events</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Map out meetings in your </a:t>
            </a:r>
            <a:r>
              <a:rPr lang="en-US" sz="2000" dirty="0" smtClean="0">
                <a:solidFill>
                  <a:schemeClr val="bg1"/>
                </a:solidFill>
              </a:rPr>
              <a:t>County</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Internet: Local politics and news on addiction treatment</a:t>
            </a:r>
          </a:p>
          <a:p>
            <a:pPr marL="342900" indent="-342900">
              <a:buFont typeface="Wingdings" pitchFamily="2" charset="2"/>
              <a:buChar char="ü"/>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0" y="1066800"/>
            <a:ext cx="1866900" cy="3810000"/>
          </a:xfrm>
          <a:prstGeom prst="rect">
            <a:avLst/>
          </a:prstGeom>
        </p:spPr>
      </p:pic>
    </p:spTree>
    <p:extLst>
      <p:ext uri="{BB962C8B-B14F-4D97-AF65-F5344CB8AC3E}">
        <p14:creationId xmlns:p14="http://schemas.microsoft.com/office/powerpoint/2010/main" val="236862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219200" y="-76200"/>
            <a:ext cx="6858000" cy="1143000"/>
          </a:xfrm>
        </p:spPr>
        <p:txBody>
          <a:bodyPr/>
          <a:lstStyle/>
          <a:p>
            <a:pPr algn="ctr"/>
            <a:r>
              <a:rPr lang="en-US" dirty="0" smtClean="0"/>
              <a:t>Basic Scanning Process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58215"/>
            <a:ext cx="5257800" cy="3660238"/>
          </a:xfrm>
          <a:prstGeom prst="rect">
            <a:avLst/>
          </a:prstGeom>
          <a:ln w="25400">
            <a:solidFill>
              <a:schemeClr val="bg1"/>
            </a:solidFill>
          </a:ln>
        </p:spPr>
      </p:pic>
      <p:sp>
        <p:nvSpPr>
          <p:cNvPr id="16" name="TextBox 15"/>
          <p:cNvSpPr txBox="1"/>
          <p:nvPr/>
        </p:nvSpPr>
        <p:spPr>
          <a:xfrm>
            <a:off x="5732899" y="1340584"/>
            <a:ext cx="2590800" cy="1631216"/>
          </a:xfrm>
          <a:prstGeom prst="rect">
            <a:avLst/>
          </a:prstGeom>
          <a:noFill/>
        </p:spPr>
        <p:txBody>
          <a:bodyPr wrap="square" rtlCol="0">
            <a:spAutoFit/>
          </a:bodyPr>
          <a:lstStyle/>
          <a:p>
            <a:pPr marL="342900" indent="-342900">
              <a:buFont typeface="Wingdings" pitchFamily="2" charset="2"/>
              <a:buChar char="ü"/>
            </a:pPr>
            <a:r>
              <a:rPr lang="en-US" sz="2000" dirty="0" smtClean="0">
                <a:solidFill>
                  <a:schemeClr val="bg1"/>
                </a:solidFill>
              </a:rPr>
              <a:t>Sometimes just mapping out underserved communities can help </a:t>
            </a:r>
            <a:endParaRPr lang="en-US" sz="2000" dirty="0">
              <a:solidFill>
                <a:schemeClr val="bg1"/>
              </a:solidFill>
            </a:endParaRPr>
          </a:p>
        </p:txBody>
      </p:sp>
      <p:sp>
        <p:nvSpPr>
          <p:cNvPr id="9" name="Oval 8"/>
          <p:cNvSpPr/>
          <p:nvPr/>
        </p:nvSpPr>
        <p:spPr>
          <a:xfrm>
            <a:off x="3581400" y="1922584"/>
            <a:ext cx="476710" cy="29893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3"/>
          <p:cNvSpPr txBox="1">
            <a:spLocks/>
          </p:cNvSpPr>
          <p:nvPr/>
        </p:nvSpPr>
        <p:spPr>
          <a:xfrm>
            <a:off x="5257800" y="3065584"/>
            <a:ext cx="2837299" cy="127781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000" dirty="0" smtClean="0">
                <a:solidFill>
                  <a:schemeClr val="bg1"/>
                </a:solidFill>
              </a:rPr>
              <a:t>San Francisco:</a:t>
            </a:r>
          </a:p>
          <a:p>
            <a:pPr>
              <a:defRPr/>
            </a:pPr>
            <a:endParaRPr lang="en-US" sz="2000" dirty="0">
              <a:solidFill>
                <a:schemeClr val="bg1"/>
              </a:solidFill>
            </a:endParaRPr>
          </a:p>
          <a:p>
            <a:pPr>
              <a:defRPr/>
            </a:pPr>
            <a:r>
              <a:rPr lang="en-US" sz="2000" dirty="0" smtClean="0">
                <a:solidFill>
                  <a:schemeClr val="bg1"/>
                </a:solidFill>
              </a:rPr>
              <a:t>0 Meetings in</a:t>
            </a:r>
          </a:p>
          <a:p>
            <a:pPr>
              <a:defRPr/>
            </a:pPr>
            <a:r>
              <a:rPr lang="en-US" sz="2000" dirty="0" smtClean="0">
                <a:solidFill>
                  <a:schemeClr val="bg1"/>
                </a:solidFill>
              </a:rPr>
              <a:t>Chinatown</a:t>
            </a:r>
            <a:endParaRPr lang="en-US" sz="2000" dirty="0">
              <a:solidFill>
                <a:schemeClr val="bg1"/>
              </a:solidFill>
            </a:endParaRPr>
          </a:p>
        </p:txBody>
      </p:sp>
      <p:sp>
        <p:nvSpPr>
          <p:cNvPr id="12" name="Right Arrow 11"/>
          <p:cNvSpPr/>
          <p:nvPr/>
        </p:nvSpPr>
        <p:spPr>
          <a:xfrm rot="12831813">
            <a:off x="4232589" y="2751055"/>
            <a:ext cx="1580074" cy="140025"/>
          </a:xfrm>
          <a:prstGeom prst="rightArrow">
            <a:avLst>
              <a:gd name="adj1" fmla="val 100000"/>
              <a:gd name="adj2" fmla="val 50000"/>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33786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6697" y="2322255"/>
            <a:ext cx="2626503" cy="2554545"/>
          </a:xfrm>
          <a:prstGeom prst="rect">
            <a:avLst/>
          </a:prstGeom>
          <a:noFill/>
        </p:spPr>
        <p:txBody>
          <a:bodyPr wrap="square" rtlCol="0">
            <a:spAutoFit/>
          </a:bodyPr>
          <a:lstStyle/>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ID sources of information used for these trends and issues to confirm their validity.</a:t>
            </a:r>
          </a:p>
          <a:p>
            <a:pPr marL="342900" indent="-342900">
              <a:buFont typeface="Wingdings" pitchFamily="2" charset="2"/>
              <a:buChar char="ü"/>
            </a:pPr>
            <a:endParaRPr lang="en-US" sz="2000" dirty="0"/>
          </a:p>
        </p:txBody>
      </p:sp>
      <p:sp>
        <p:nvSpPr>
          <p:cNvPr id="13" name="Title 7"/>
          <p:cNvSpPr>
            <a:spLocks noGrp="1"/>
          </p:cNvSpPr>
          <p:nvPr>
            <p:ph type="title"/>
          </p:nvPr>
        </p:nvSpPr>
        <p:spPr>
          <a:xfrm>
            <a:off x="1219200" y="-76200"/>
            <a:ext cx="6858000" cy="1143000"/>
          </a:xfrm>
        </p:spPr>
        <p:txBody>
          <a:bodyPr/>
          <a:lstStyle/>
          <a:p>
            <a:pPr algn="ctr"/>
            <a:r>
              <a:rPr lang="en-US" dirty="0" smtClean="0"/>
              <a:t>Basic Scanning Process</a:t>
            </a:r>
            <a:endParaRPr lang="en-US" dirty="0"/>
          </a:p>
        </p:txBody>
      </p:sp>
      <p:sp>
        <p:nvSpPr>
          <p:cNvPr id="16" name="TextBox 15"/>
          <p:cNvSpPr txBox="1"/>
          <p:nvPr/>
        </p:nvSpPr>
        <p:spPr>
          <a:xfrm>
            <a:off x="152400" y="914400"/>
            <a:ext cx="2590800" cy="1631216"/>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Identify trends &amp; issues in the internal &amp; external environments </a:t>
            </a:r>
          </a:p>
        </p:txBody>
      </p:sp>
      <p:sp>
        <p:nvSpPr>
          <p:cNvPr id="6" name="TextBox 5"/>
          <p:cNvSpPr txBox="1"/>
          <p:nvPr/>
        </p:nvSpPr>
        <p:spPr>
          <a:xfrm>
            <a:off x="4343400" y="1066800"/>
            <a:ext cx="4572000" cy="2862322"/>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Consider implications of trends for ASC actions, or “What might we do?” </a:t>
            </a:r>
            <a:endParaRPr lang="en-US" sz="2000" dirty="0" smtClean="0">
              <a:solidFill>
                <a:schemeClr val="bg1"/>
              </a:solidFill>
            </a:endParaRPr>
          </a:p>
          <a:p>
            <a:pPr marL="342900" indent="-342900">
              <a:buFont typeface="Wingdings" pitchFamily="2" charset="2"/>
              <a:buChar char="ü"/>
            </a:pPr>
            <a:endParaRPr lang="en-US" sz="2000" dirty="0">
              <a:solidFill>
                <a:schemeClr val="bg1"/>
              </a:solidFill>
            </a:endParaRPr>
          </a:p>
          <a:p>
            <a:pPr marL="800100" lvl="1" indent="-342900">
              <a:buFont typeface="Wingdings" pitchFamily="2" charset="2"/>
              <a:buChar char="ü"/>
            </a:pPr>
            <a:r>
              <a:rPr lang="en-US" sz="2000" dirty="0">
                <a:solidFill>
                  <a:schemeClr val="bg1"/>
                </a:solidFill>
              </a:rPr>
              <a:t>In response to the external </a:t>
            </a:r>
            <a:r>
              <a:rPr lang="en-US" sz="2000" dirty="0" smtClean="0">
                <a:solidFill>
                  <a:schemeClr val="bg1"/>
                </a:solidFill>
              </a:rPr>
              <a:t>environment</a:t>
            </a:r>
          </a:p>
          <a:p>
            <a:pPr marL="800100" lvl="1" indent="-342900">
              <a:buFont typeface="Wingdings" pitchFamily="2" charset="2"/>
              <a:buChar char="ü"/>
            </a:pPr>
            <a:endParaRPr lang="en-US" sz="2000" dirty="0">
              <a:solidFill>
                <a:schemeClr val="bg1"/>
              </a:solidFill>
            </a:endParaRPr>
          </a:p>
          <a:p>
            <a:pPr marL="800100" lvl="1" indent="-342900">
              <a:buFont typeface="Wingdings" pitchFamily="2" charset="2"/>
              <a:buChar char="ü"/>
            </a:pPr>
            <a:r>
              <a:rPr lang="en-US" sz="2000" dirty="0">
                <a:solidFill>
                  <a:schemeClr val="bg1"/>
                </a:solidFill>
              </a:rPr>
              <a:t>In considering our internal environment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371600"/>
            <a:ext cx="3352800" cy="3352800"/>
          </a:xfrm>
          <a:prstGeom prst="rect">
            <a:avLst/>
          </a:prstGeom>
        </p:spPr>
      </p:pic>
    </p:spTree>
    <p:extLst>
      <p:ext uri="{BB962C8B-B14F-4D97-AF65-F5344CB8AC3E}">
        <p14:creationId xmlns:p14="http://schemas.microsoft.com/office/powerpoint/2010/main" val="161498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219200" y="-76200"/>
            <a:ext cx="6858000" cy="1143000"/>
          </a:xfrm>
        </p:spPr>
        <p:txBody>
          <a:bodyPr/>
          <a:lstStyle/>
          <a:p>
            <a:pPr algn="ctr"/>
            <a:r>
              <a:rPr lang="en-US" dirty="0" smtClean="0"/>
              <a:t>Preparing to Scan</a:t>
            </a:r>
            <a:endParaRPr lang="en-US" dirty="0"/>
          </a:p>
        </p:txBody>
      </p:sp>
      <p:sp>
        <p:nvSpPr>
          <p:cNvPr id="16" name="TextBox 15"/>
          <p:cNvSpPr txBox="1"/>
          <p:nvPr/>
        </p:nvSpPr>
        <p:spPr>
          <a:xfrm>
            <a:off x="152400" y="938748"/>
            <a:ext cx="3581400" cy="3785652"/>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Leading up to an environmental scan, trusted servants can be asked to do some research or homework.</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One might be asked to find out more about a trend in medicine as practiced locally that is impacting us, or to assess local doctors’ familiarity with NA.</a:t>
            </a:r>
          </a:p>
        </p:txBody>
      </p:sp>
      <p:sp>
        <p:nvSpPr>
          <p:cNvPr id="6" name="TextBox 5"/>
          <p:cNvSpPr txBox="1"/>
          <p:nvPr/>
        </p:nvSpPr>
        <p:spPr>
          <a:xfrm>
            <a:off x="3733800" y="990600"/>
            <a:ext cx="5410200" cy="1015663"/>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Another looks at the courts/probation practices, another treatment centers, etc.</a:t>
            </a:r>
          </a:p>
          <a:p>
            <a:pPr marL="342900" indent="-342900">
              <a:buFont typeface="Wingdings" pitchFamily="2" charset="2"/>
              <a:buChar char="ü"/>
            </a:pPr>
            <a:endParaRPr lang="en-US" sz="2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24200" y="1699260"/>
            <a:ext cx="3124200" cy="3048000"/>
          </a:xfrm>
          <a:prstGeom prst="rect">
            <a:avLst/>
          </a:prstGeom>
        </p:spPr>
      </p:pic>
      <p:sp>
        <p:nvSpPr>
          <p:cNvPr id="9" name="TextBox 8"/>
          <p:cNvSpPr txBox="1"/>
          <p:nvPr/>
        </p:nvSpPr>
        <p:spPr>
          <a:xfrm>
            <a:off x="5943600" y="1752600"/>
            <a:ext cx="3032761" cy="2862322"/>
          </a:xfrm>
          <a:prstGeom prst="rect">
            <a:avLst/>
          </a:prstGeom>
          <a:noFill/>
        </p:spPr>
        <p:txBody>
          <a:bodyPr wrap="square" rtlCol="0">
            <a:spAutoFit/>
          </a:bodyPr>
          <a:lstStyle/>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Again, we’re not forming opinions about outside issues, just  asking, “are there trends/issues impacting us, and is there something we should/could do?”</a:t>
            </a:r>
          </a:p>
        </p:txBody>
      </p:sp>
    </p:spTree>
    <p:extLst>
      <p:ext uri="{BB962C8B-B14F-4D97-AF65-F5344CB8AC3E}">
        <p14:creationId xmlns:p14="http://schemas.microsoft.com/office/powerpoint/2010/main" val="392588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Example:  NAWS Environmental Scan</a:t>
            </a:r>
            <a:endParaRPr lang="en-US" dirty="0"/>
          </a:p>
        </p:txBody>
      </p:sp>
      <p:sp>
        <p:nvSpPr>
          <p:cNvPr id="16" name="TextBox 15"/>
          <p:cNvSpPr txBox="1"/>
          <p:nvPr/>
        </p:nvSpPr>
        <p:spPr>
          <a:xfrm>
            <a:off x="457200" y="1337608"/>
            <a:ext cx="6858000" cy="1938992"/>
          </a:xfrm>
          <a:prstGeom prst="rect">
            <a:avLst/>
          </a:prstGeom>
          <a:noFill/>
        </p:spPr>
        <p:txBody>
          <a:bodyPr wrap="square" rtlCol="0">
            <a:spAutoFit/>
          </a:bodyPr>
          <a:lstStyle/>
          <a:p>
            <a:r>
              <a:rPr lang="en-US" sz="2000" dirty="0">
                <a:solidFill>
                  <a:schemeClr val="bg1"/>
                </a:solidFill>
              </a:rPr>
              <a:t>TREND ANALYSIS: </a:t>
            </a:r>
            <a:endParaRPr lang="en-US" sz="2000" dirty="0" smtClean="0">
              <a:solidFill>
                <a:schemeClr val="bg1"/>
              </a:solidFill>
            </a:endParaRPr>
          </a:p>
          <a:p>
            <a:endParaRPr lang="en-US" sz="2000" dirty="0">
              <a:solidFill>
                <a:schemeClr val="bg1"/>
              </a:solidFill>
            </a:endParaRPr>
          </a:p>
          <a:p>
            <a:pPr marL="342900" indent="-342900">
              <a:buFont typeface="Wingdings" pitchFamily="2" charset="2"/>
              <a:buChar char="ü"/>
            </a:pPr>
            <a:r>
              <a:rPr lang="en-US" sz="2000" dirty="0">
                <a:solidFill>
                  <a:schemeClr val="bg1"/>
                </a:solidFill>
              </a:rPr>
              <a:t>The continued increase in drug usage by 18-25 year olds, as well as the growing number of baby boomer addicts (age 45-60) who suffer primarily from pharmaceutical addiction.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00200"/>
            <a:ext cx="2667000" cy="3048000"/>
          </a:xfrm>
          <a:prstGeom prst="rect">
            <a:avLst/>
          </a:prstGeom>
        </p:spPr>
      </p:pic>
    </p:spTree>
    <p:extLst>
      <p:ext uri="{BB962C8B-B14F-4D97-AF65-F5344CB8AC3E}">
        <p14:creationId xmlns:p14="http://schemas.microsoft.com/office/powerpoint/2010/main" val="2806308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Example:  NAWS Environmental Scan</a:t>
            </a:r>
            <a:endParaRPr lang="en-US" dirty="0"/>
          </a:p>
        </p:txBody>
      </p:sp>
      <p:sp>
        <p:nvSpPr>
          <p:cNvPr id="16" name="TextBox 15"/>
          <p:cNvSpPr txBox="1"/>
          <p:nvPr/>
        </p:nvSpPr>
        <p:spPr>
          <a:xfrm>
            <a:off x="228600" y="838200"/>
            <a:ext cx="6781800" cy="3785652"/>
          </a:xfrm>
          <a:prstGeom prst="rect">
            <a:avLst/>
          </a:prstGeom>
          <a:noFill/>
        </p:spPr>
        <p:txBody>
          <a:bodyPr wrap="square" rtlCol="0">
            <a:spAutoFit/>
          </a:bodyPr>
          <a:lstStyle/>
          <a:p>
            <a:r>
              <a:rPr lang="en-US" sz="2000" b="1" dirty="0">
                <a:solidFill>
                  <a:schemeClr val="bg1"/>
                </a:solidFill>
              </a:rPr>
              <a:t>Sources</a:t>
            </a:r>
            <a:r>
              <a:rPr lang="en-US" sz="2000" b="1" dirty="0" smtClean="0">
                <a:solidFill>
                  <a:schemeClr val="bg1"/>
                </a:solidFill>
              </a:rPr>
              <a:t>:</a:t>
            </a:r>
          </a:p>
          <a:p>
            <a:endParaRPr lang="en-US" sz="2000" dirty="0">
              <a:solidFill>
                <a:schemeClr val="bg1"/>
              </a:solidFill>
            </a:endParaRPr>
          </a:p>
          <a:p>
            <a:pPr marL="342900" indent="-342900">
              <a:buFont typeface="Wingdings" pitchFamily="2" charset="2"/>
              <a:buChar char="ü"/>
            </a:pPr>
            <a:r>
              <a:rPr lang="en-US" sz="2000" dirty="0">
                <a:solidFill>
                  <a:schemeClr val="bg1"/>
                </a:solidFill>
              </a:rPr>
              <a:t>Review of UN 2008 World Drug </a:t>
            </a:r>
            <a:r>
              <a:rPr lang="en-US" sz="2000" dirty="0" smtClean="0">
                <a:solidFill>
                  <a:schemeClr val="bg1"/>
                </a:solidFill>
              </a:rPr>
              <a:t>Report</a:t>
            </a:r>
            <a:endParaRPr lang="en-US" sz="2000" dirty="0">
              <a:solidFill>
                <a:schemeClr val="bg1"/>
              </a:solidFill>
            </a:endParaRP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Review of National Institute for Drug Abuse (NIDA) Drug Report </a:t>
            </a:r>
            <a:r>
              <a:rPr lang="en-US" sz="2000" dirty="0" smtClean="0">
                <a:solidFill>
                  <a:schemeClr val="bg1"/>
                </a:solidFill>
              </a:rPr>
              <a:t>2008</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Review of Substance Abuse and Mental Health Services Administration (SAMHSA) </a:t>
            </a:r>
            <a:endParaRPr lang="en-US" sz="2000" dirty="0" smtClean="0">
              <a:solidFill>
                <a:schemeClr val="bg1"/>
              </a:solidFill>
            </a:endParaRP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NAWS operational records and reports, fellowship inquiries, literature orders, financial performance, etc.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400"/>
            <a:ext cx="2667000" cy="3048000"/>
          </a:xfrm>
          <a:prstGeom prst="rect">
            <a:avLst/>
          </a:prstGeom>
        </p:spPr>
      </p:pic>
    </p:spTree>
    <p:extLst>
      <p:ext uri="{BB962C8B-B14F-4D97-AF65-F5344CB8AC3E}">
        <p14:creationId xmlns:p14="http://schemas.microsoft.com/office/powerpoint/2010/main" val="2711009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Potential Implications of Trend:</a:t>
            </a:r>
            <a:endParaRPr lang="en-US" dirty="0"/>
          </a:p>
        </p:txBody>
      </p:sp>
      <p:sp>
        <p:nvSpPr>
          <p:cNvPr id="16" name="TextBox 15"/>
          <p:cNvSpPr txBox="1"/>
          <p:nvPr/>
        </p:nvSpPr>
        <p:spPr>
          <a:xfrm>
            <a:off x="172435" y="914400"/>
            <a:ext cx="4475765" cy="3693319"/>
          </a:xfrm>
          <a:prstGeom prst="rect">
            <a:avLst/>
          </a:prstGeom>
          <a:noFill/>
        </p:spPr>
        <p:txBody>
          <a:bodyPr wrap="square" rtlCol="0">
            <a:spAutoFit/>
          </a:bodyPr>
          <a:lstStyle/>
          <a:p>
            <a:endParaRPr lang="en-US" b="1" dirty="0">
              <a:solidFill>
                <a:schemeClr val="bg1"/>
              </a:solidFill>
            </a:endParaRPr>
          </a:p>
          <a:p>
            <a:pPr marL="342900" indent="-342900">
              <a:buFont typeface="Wingdings" pitchFamily="2" charset="2"/>
              <a:buChar char="ü"/>
            </a:pPr>
            <a:r>
              <a:rPr lang="en-US" dirty="0">
                <a:solidFill>
                  <a:schemeClr val="bg1"/>
                </a:solidFill>
              </a:rPr>
              <a:t>More professional or ‘high bottom’ </a:t>
            </a:r>
            <a:r>
              <a:rPr lang="en-US" dirty="0" smtClean="0">
                <a:solidFill>
                  <a:schemeClr val="bg1"/>
                </a:solidFill>
              </a:rPr>
              <a:t>members</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High turnover of young people coming in and out of </a:t>
            </a:r>
            <a:r>
              <a:rPr lang="en-US" dirty="0" smtClean="0">
                <a:solidFill>
                  <a:schemeClr val="bg1"/>
                </a:solidFill>
              </a:rPr>
              <a:t>NA</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Attitude of young people that recovery is not </a:t>
            </a:r>
            <a:r>
              <a:rPr lang="en-US" dirty="0" smtClean="0">
                <a:solidFill>
                  <a:schemeClr val="bg1"/>
                </a:solidFill>
              </a:rPr>
              <a:t>exciting/fun</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Many will feel out of place at meetings, not welcome and that NA is not for them</a:t>
            </a:r>
          </a:p>
        </p:txBody>
      </p:sp>
      <p:sp>
        <p:nvSpPr>
          <p:cNvPr id="6" name="TextBox 5"/>
          <p:cNvSpPr txBox="1"/>
          <p:nvPr/>
        </p:nvSpPr>
        <p:spPr>
          <a:xfrm>
            <a:off x="4495800" y="914400"/>
            <a:ext cx="4419600" cy="3693319"/>
          </a:xfrm>
          <a:prstGeom prst="rect">
            <a:avLst/>
          </a:prstGeom>
          <a:noFill/>
        </p:spPr>
        <p:txBody>
          <a:bodyPr wrap="square" rtlCol="0">
            <a:spAutoFit/>
          </a:bodyPr>
          <a:lstStyle/>
          <a:p>
            <a:pPr marL="342900" indent="-342900">
              <a:buFont typeface="Wingdings" pitchFamily="2" charset="2"/>
              <a:buChar char="ü"/>
            </a:pPr>
            <a:r>
              <a:rPr lang="en-US" dirty="0">
                <a:solidFill>
                  <a:schemeClr val="bg1"/>
                </a:solidFill>
              </a:rPr>
              <a:t>Greater number of members focusing on </a:t>
            </a:r>
            <a:r>
              <a:rPr lang="en-US" dirty="0" smtClean="0">
                <a:solidFill>
                  <a:schemeClr val="bg1"/>
                </a:solidFill>
              </a:rPr>
              <a:t>differences</a:t>
            </a:r>
          </a:p>
          <a:p>
            <a:endParaRPr lang="en-US" dirty="0">
              <a:solidFill>
                <a:schemeClr val="bg1"/>
              </a:solidFill>
            </a:endParaRPr>
          </a:p>
          <a:p>
            <a:pPr marL="342900" indent="-342900">
              <a:buFont typeface="Wingdings" pitchFamily="2" charset="2"/>
              <a:buChar char="ü"/>
            </a:pPr>
            <a:r>
              <a:rPr lang="en-US" dirty="0">
                <a:solidFill>
                  <a:schemeClr val="bg1"/>
                </a:solidFill>
              </a:rPr>
              <a:t>Professionals recommending AA as more suitable; </a:t>
            </a:r>
            <a:endParaRPr lang="en-US" dirty="0" smtClean="0">
              <a:solidFill>
                <a:schemeClr val="bg1"/>
              </a:solidFill>
            </a:endParaRPr>
          </a:p>
          <a:p>
            <a:pPr marL="342900" indent="-342900">
              <a:buFont typeface="Wingdings" pitchFamily="2" charset="2"/>
              <a:buChar char="ü"/>
            </a:pPr>
            <a:r>
              <a:rPr lang="en-US" dirty="0" smtClean="0">
                <a:solidFill>
                  <a:schemeClr val="bg1"/>
                </a:solidFill>
              </a:rPr>
              <a:t>increased disappointment </a:t>
            </a:r>
            <a:r>
              <a:rPr lang="en-US" dirty="0">
                <a:solidFill>
                  <a:schemeClr val="bg1"/>
                </a:solidFill>
              </a:rPr>
              <a:t>of professionals about local NA </a:t>
            </a:r>
            <a:endParaRPr lang="en-US" dirty="0" smtClean="0">
              <a:solidFill>
                <a:schemeClr val="bg1"/>
              </a:solidFill>
            </a:endParaRP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Growing lack of identification in </a:t>
            </a:r>
            <a:r>
              <a:rPr lang="en-US" dirty="0" smtClean="0">
                <a:solidFill>
                  <a:schemeClr val="bg1"/>
                </a:solidFill>
              </a:rPr>
              <a:t>meetings</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Growing push to create young people’s fellowship</a:t>
            </a:r>
          </a:p>
        </p:txBody>
      </p:sp>
    </p:spTree>
    <p:extLst>
      <p:ext uri="{BB962C8B-B14F-4D97-AF65-F5344CB8AC3E}">
        <p14:creationId xmlns:p14="http://schemas.microsoft.com/office/powerpoint/2010/main" val="168895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Northern CA PR Response:</a:t>
            </a:r>
            <a:endParaRPr lang="en-US" dirty="0"/>
          </a:p>
        </p:txBody>
      </p:sp>
      <p:sp>
        <p:nvSpPr>
          <p:cNvPr id="16" name="TextBox 15"/>
          <p:cNvSpPr txBox="1"/>
          <p:nvPr/>
        </p:nvSpPr>
        <p:spPr>
          <a:xfrm>
            <a:off x="172435" y="609600"/>
            <a:ext cx="4475765" cy="3416320"/>
          </a:xfrm>
          <a:prstGeom prst="rect">
            <a:avLst/>
          </a:prstGeom>
          <a:noFill/>
        </p:spPr>
        <p:txBody>
          <a:bodyPr wrap="square" rtlCol="0">
            <a:spAutoFit/>
          </a:bodyPr>
          <a:lstStyle/>
          <a:p>
            <a:endParaRPr lang="en-US" b="1" dirty="0">
              <a:solidFill>
                <a:schemeClr val="bg1"/>
              </a:solidFill>
            </a:endParaRPr>
          </a:p>
          <a:p>
            <a:r>
              <a:rPr lang="en-US" b="1" dirty="0" smtClean="0">
                <a:solidFill>
                  <a:schemeClr val="bg1"/>
                </a:solidFill>
              </a:rPr>
              <a:t>PR Opportunities:</a:t>
            </a:r>
          </a:p>
          <a:p>
            <a:pPr marL="342900" indent="-342900">
              <a:buFont typeface="Wingdings" pitchFamily="2" charset="2"/>
              <a:buChar char="ü"/>
            </a:pPr>
            <a:r>
              <a:rPr lang="en-US" dirty="0" smtClean="0">
                <a:solidFill>
                  <a:schemeClr val="bg1"/>
                </a:solidFill>
              </a:rPr>
              <a:t>Booths </a:t>
            </a:r>
            <a:r>
              <a:rPr lang="en-US" dirty="0">
                <a:solidFill>
                  <a:schemeClr val="bg1"/>
                </a:solidFill>
              </a:rPr>
              <a:t>at universities, community colleges, high schools, continuity schools, etc</a:t>
            </a:r>
            <a:r>
              <a:rPr lang="en-US" dirty="0" smtClean="0">
                <a:solidFill>
                  <a:schemeClr val="bg1"/>
                </a:solidFill>
              </a:rPr>
              <a:t>.</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Counseling services presentations and </a:t>
            </a:r>
            <a:r>
              <a:rPr lang="en-US" dirty="0" smtClean="0">
                <a:solidFill>
                  <a:schemeClr val="bg1"/>
                </a:solidFill>
              </a:rPr>
              <a:t>literature</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Presentations to possible referrals -  youth organizations, nursing homes, etc</a:t>
            </a:r>
            <a:r>
              <a:rPr lang="en-US" dirty="0" smtClean="0">
                <a:solidFill>
                  <a:schemeClr val="bg1"/>
                </a:solidFill>
              </a:rPr>
              <a:t>.</a:t>
            </a:r>
          </a:p>
        </p:txBody>
      </p:sp>
      <p:sp>
        <p:nvSpPr>
          <p:cNvPr id="6" name="TextBox 5"/>
          <p:cNvSpPr txBox="1"/>
          <p:nvPr/>
        </p:nvSpPr>
        <p:spPr>
          <a:xfrm>
            <a:off x="5105400" y="914400"/>
            <a:ext cx="4114800" cy="3693319"/>
          </a:xfrm>
          <a:prstGeom prst="rect">
            <a:avLst/>
          </a:prstGeom>
          <a:noFill/>
        </p:spPr>
        <p:txBody>
          <a:bodyPr wrap="square" rtlCol="0">
            <a:spAutoFit/>
          </a:bodyPr>
          <a:lstStyle/>
          <a:p>
            <a:r>
              <a:rPr lang="en-US" b="1" dirty="0">
                <a:solidFill>
                  <a:schemeClr val="bg1"/>
                </a:solidFill>
              </a:rPr>
              <a:t>H &amp; I </a:t>
            </a:r>
            <a:r>
              <a:rPr lang="en-US" b="1" dirty="0" smtClean="0">
                <a:solidFill>
                  <a:schemeClr val="bg1"/>
                </a:solidFill>
              </a:rPr>
              <a:t>Opportunities:</a:t>
            </a:r>
            <a:endParaRPr lang="en-US" b="1" dirty="0">
              <a:solidFill>
                <a:schemeClr val="bg1"/>
              </a:solidFill>
            </a:endParaRPr>
          </a:p>
          <a:p>
            <a:pPr marL="342900" indent="-342900">
              <a:buFont typeface="Wingdings" pitchFamily="2" charset="2"/>
              <a:buChar char="ü"/>
            </a:pPr>
            <a:r>
              <a:rPr lang="en-US" dirty="0">
                <a:solidFill>
                  <a:schemeClr val="bg1"/>
                </a:solidFill>
              </a:rPr>
              <a:t>Shelters, youth </a:t>
            </a:r>
            <a:r>
              <a:rPr lang="en-US" dirty="0" smtClean="0">
                <a:solidFill>
                  <a:schemeClr val="bg1"/>
                </a:solidFill>
              </a:rPr>
              <a:t>organizations</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Hospitals, Veteran’s Association Hospitals/Clinics, nursing homes</a:t>
            </a:r>
          </a:p>
          <a:p>
            <a:endParaRPr lang="en-US" dirty="0" smtClean="0">
              <a:solidFill>
                <a:schemeClr val="bg1"/>
              </a:solidFill>
            </a:endParaRPr>
          </a:p>
          <a:p>
            <a:endParaRPr lang="en-US" dirty="0" smtClean="0">
              <a:solidFill>
                <a:schemeClr val="bg1"/>
              </a:solidFill>
            </a:endParaRPr>
          </a:p>
          <a:p>
            <a:r>
              <a:rPr lang="en-US" b="1" dirty="0" smtClean="0">
                <a:solidFill>
                  <a:schemeClr val="bg1"/>
                </a:solidFill>
              </a:rPr>
              <a:t>Fellowship Opportunities:</a:t>
            </a:r>
            <a:endParaRPr lang="en-US" b="1" dirty="0">
              <a:solidFill>
                <a:schemeClr val="bg1"/>
              </a:solidFill>
            </a:endParaRPr>
          </a:p>
          <a:p>
            <a:pPr marL="342900" indent="-342900">
              <a:buFont typeface="Wingdings" pitchFamily="2" charset="2"/>
              <a:buChar char="ü"/>
            </a:pPr>
            <a:r>
              <a:rPr lang="en-US" dirty="0">
                <a:solidFill>
                  <a:schemeClr val="bg1"/>
                </a:solidFill>
              </a:rPr>
              <a:t>Meetings for professionals and </a:t>
            </a:r>
            <a:r>
              <a:rPr lang="en-US" dirty="0" smtClean="0">
                <a:solidFill>
                  <a:schemeClr val="bg1"/>
                </a:solidFill>
              </a:rPr>
              <a:t>youth</a:t>
            </a:r>
          </a:p>
          <a:p>
            <a:pPr marL="342900" indent="-342900">
              <a:buFont typeface="Wingdings" pitchFamily="2" charset="2"/>
              <a:buChar char="ü"/>
            </a:pPr>
            <a:endParaRPr lang="en-US" dirty="0">
              <a:solidFill>
                <a:schemeClr val="bg1"/>
              </a:solidFill>
            </a:endParaRPr>
          </a:p>
          <a:p>
            <a:pPr marL="342900" indent="-342900">
              <a:buFont typeface="Wingdings" pitchFamily="2" charset="2"/>
              <a:buChar char="ü"/>
            </a:pPr>
            <a:r>
              <a:rPr lang="en-US" dirty="0">
                <a:solidFill>
                  <a:schemeClr val="bg1"/>
                </a:solidFill>
              </a:rPr>
              <a:t>Providing an environment for younger members in service</a:t>
            </a:r>
          </a:p>
        </p:txBody>
      </p:sp>
      <p:sp>
        <p:nvSpPr>
          <p:cNvPr id="8" name="TextBox 7"/>
          <p:cNvSpPr txBox="1"/>
          <p:nvPr/>
        </p:nvSpPr>
        <p:spPr>
          <a:xfrm>
            <a:off x="228600" y="4038600"/>
            <a:ext cx="5181600" cy="646331"/>
          </a:xfrm>
          <a:prstGeom prst="rect">
            <a:avLst/>
          </a:prstGeom>
          <a:noFill/>
        </p:spPr>
        <p:txBody>
          <a:bodyPr wrap="square" rtlCol="0">
            <a:spAutoFit/>
          </a:bodyPr>
          <a:lstStyle/>
          <a:p>
            <a:pPr marL="285750" indent="-285750">
              <a:buFont typeface="Wingdings" pitchFamily="2" charset="2"/>
              <a:buChar char="ü"/>
            </a:pPr>
            <a:r>
              <a:rPr lang="en-US" dirty="0">
                <a:solidFill>
                  <a:schemeClr val="bg1"/>
                </a:solidFill>
              </a:rPr>
              <a:t>Presentations to Human Resources at large organizations such as casinos, </a:t>
            </a:r>
            <a:r>
              <a:rPr lang="en-US" dirty="0" smtClean="0">
                <a:solidFill>
                  <a:schemeClr val="bg1"/>
                </a:solidFill>
              </a:rPr>
              <a:t>etc.</a:t>
            </a:r>
            <a:endParaRPr lang="en-US" dirty="0">
              <a:solidFill>
                <a:schemeClr val="bg1"/>
              </a:solidFill>
            </a:endParaRPr>
          </a:p>
        </p:txBody>
      </p:sp>
    </p:spTree>
    <p:extLst>
      <p:ext uri="{BB962C8B-B14F-4D97-AF65-F5344CB8AC3E}">
        <p14:creationId xmlns:p14="http://schemas.microsoft.com/office/powerpoint/2010/main" val="426134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Scanning Exercise 1</a:t>
            </a:r>
            <a:endParaRPr lang="en-US" dirty="0"/>
          </a:p>
        </p:txBody>
      </p:sp>
      <p:sp>
        <p:nvSpPr>
          <p:cNvPr id="16" name="TextBox 15"/>
          <p:cNvSpPr txBox="1"/>
          <p:nvPr/>
        </p:nvSpPr>
        <p:spPr>
          <a:xfrm>
            <a:off x="304800" y="1097101"/>
            <a:ext cx="6019800" cy="3170099"/>
          </a:xfrm>
          <a:prstGeom prst="rect">
            <a:avLst/>
          </a:prstGeom>
          <a:noFill/>
        </p:spPr>
        <p:txBody>
          <a:bodyPr wrap="square" rtlCol="0">
            <a:spAutoFit/>
          </a:bodyPr>
          <a:lstStyle/>
          <a:p>
            <a:r>
              <a:rPr lang="en-US" sz="2000" b="1" dirty="0">
                <a:solidFill>
                  <a:schemeClr val="bg1"/>
                </a:solidFill>
              </a:rPr>
              <a:t>Trend/Issue: </a:t>
            </a:r>
            <a:endParaRPr lang="en-US" sz="2000" b="1" dirty="0" smtClean="0">
              <a:solidFill>
                <a:schemeClr val="bg1"/>
              </a:solidFill>
            </a:endParaRPr>
          </a:p>
          <a:p>
            <a:endParaRPr lang="en-US" sz="2000" b="1" dirty="0">
              <a:solidFill>
                <a:schemeClr val="bg1"/>
              </a:solidFill>
            </a:endParaRPr>
          </a:p>
          <a:p>
            <a:r>
              <a:rPr lang="en-US" sz="2000" dirty="0" smtClean="0">
                <a:solidFill>
                  <a:schemeClr val="bg1"/>
                </a:solidFill>
              </a:rPr>
              <a:t>Decrease </a:t>
            </a:r>
            <a:r>
              <a:rPr lang="en-US" sz="2000" dirty="0">
                <a:solidFill>
                  <a:schemeClr val="bg1"/>
                </a:solidFill>
              </a:rPr>
              <a:t>in group contributions to the ASC</a:t>
            </a:r>
          </a:p>
          <a:p>
            <a:endParaRPr lang="en-US" sz="2000" dirty="0">
              <a:solidFill>
                <a:schemeClr val="bg1"/>
              </a:solidFill>
            </a:endParaRPr>
          </a:p>
          <a:p>
            <a:pPr marL="457200" indent="-457200">
              <a:buFont typeface="+mj-lt"/>
              <a:buAutoNum type="arabicPeriod"/>
            </a:pPr>
            <a:r>
              <a:rPr lang="en-US" sz="2000" dirty="0">
                <a:solidFill>
                  <a:schemeClr val="bg1"/>
                </a:solidFill>
              </a:rPr>
              <a:t>Internal or External</a:t>
            </a:r>
            <a:r>
              <a:rPr lang="en-US" sz="2000" dirty="0" smtClean="0">
                <a:solidFill>
                  <a:schemeClr val="bg1"/>
                </a:solidFill>
              </a:rPr>
              <a:t>?</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Supporting data: 12 months of treasurer’s reports confirm the downward </a:t>
            </a:r>
            <a:r>
              <a:rPr lang="en-US" sz="2000" dirty="0" smtClean="0">
                <a:solidFill>
                  <a:schemeClr val="bg1"/>
                </a:solidFill>
              </a:rPr>
              <a:t>trend</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Implications for planning: what might we do?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524000"/>
            <a:ext cx="3314700" cy="3810000"/>
          </a:xfrm>
          <a:prstGeom prst="rect">
            <a:avLst/>
          </a:prstGeom>
        </p:spPr>
      </p:pic>
    </p:spTree>
    <p:extLst>
      <p:ext uri="{BB962C8B-B14F-4D97-AF65-F5344CB8AC3E}">
        <p14:creationId xmlns:p14="http://schemas.microsoft.com/office/powerpoint/2010/main" val="1191906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Scanning Exercise 2</a:t>
            </a:r>
            <a:endParaRPr lang="en-US" dirty="0"/>
          </a:p>
        </p:txBody>
      </p:sp>
      <p:sp>
        <p:nvSpPr>
          <p:cNvPr id="16" name="TextBox 15"/>
          <p:cNvSpPr txBox="1"/>
          <p:nvPr/>
        </p:nvSpPr>
        <p:spPr>
          <a:xfrm>
            <a:off x="248635" y="874455"/>
            <a:ext cx="3713765" cy="2554545"/>
          </a:xfrm>
          <a:prstGeom prst="rect">
            <a:avLst/>
          </a:prstGeom>
          <a:noFill/>
        </p:spPr>
        <p:txBody>
          <a:bodyPr wrap="square" rtlCol="0">
            <a:spAutoFit/>
          </a:bodyPr>
          <a:lstStyle/>
          <a:p>
            <a:r>
              <a:rPr lang="en-US" sz="2000" b="1" dirty="0">
                <a:solidFill>
                  <a:schemeClr val="bg1"/>
                </a:solidFill>
              </a:rPr>
              <a:t>Trend/Issue: </a:t>
            </a:r>
            <a:endParaRPr lang="en-US" sz="2000" b="1" dirty="0" smtClean="0">
              <a:solidFill>
                <a:schemeClr val="bg1"/>
              </a:solidFill>
            </a:endParaRPr>
          </a:p>
          <a:p>
            <a:endParaRPr lang="en-US" sz="2000" b="1" dirty="0">
              <a:solidFill>
                <a:schemeClr val="bg1"/>
              </a:solidFill>
            </a:endParaRPr>
          </a:p>
          <a:p>
            <a:pPr marL="457200" indent="-457200">
              <a:buFont typeface="+mj-lt"/>
              <a:buAutoNum type="arabicPeriod"/>
            </a:pPr>
            <a:r>
              <a:rPr lang="en-US" sz="2000" dirty="0">
                <a:solidFill>
                  <a:schemeClr val="bg1"/>
                </a:solidFill>
              </a:rPr>
              <a:t>Lack of Trusted </a:t>
            </a:r>
            <a:r>
              <a:rPr lang="en-US" sz="2000" dirty="0" smtClean="0">
                <a:solidFill>
                  <a:schemeClr val="bg1"/>
                </a:solidFill>
              </a:rPr>
              <a:t>Servants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Smoking law </a:t>
            </a:r>
            <a:r>
              <a:rPr lang="en-US" sz="2000" dirty="0" smtClean="0">
                <a:solidFill>
                  <a:schemeClr val="bg1"/>
                </a:solidFill>
              </a:rPr>
              <a:t>changes</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Groups report influx of Court Card attendees</a:t>
            </a:r>
          </a:p>
        </p:txBody>
      </p:sp>
      <p:sp>
        <p:nvSpPr>
          <p:cNvPr id="6" name="TextBox 5"/>
          <p:cNvSpPr txBox="1"/>
          <p:nvPr/>
        </p:nvSpPr>
        <p:spPr>
          <a:xfrm>
            <a:off x="5105400" y="838200"/>
            <a:ext cx="4114800" cy="2862322"/>
          </a:xfrm>
          <a:prstGeom prst="rect">
            <a:avLst/>
          </a:prstGeom>
          <a:noFill/>
        </p:spPr>
        <p:txBody>
          <a:bodyPr wrap="square" rtlCol="0">
            <a:spAutoFit/>
          </a:bodyPr>
          <a:lstStyle/>
          <a:p>
            <a:r>
              <a:rPr lang="en-US" sz="2000" b="1" dirty="0" smtClean="0">
                <a:solidFill>
                  <a:schemeClr val="bg1"/>
                </a:solidFill>
              </a:rPr>
              <a:t>Questions for You:</a:t>
            </a:r>
          </a:p>
          <a:p>
            <a:endParaRPr lang="en-US" sz="2000" b="1" dirty="0">
              <a:solidFill>
                <a:schemeClr val="bg1"/>
              </a:solidFill>
            </a:endParaRPr>
          </a:p>
          <a:p>
            <a:pPr marL="457200" indent="-457200">
              <a:buFont typeface="+mj-lt"/>
              <a:buAutoNum type="arabicPeriod"/>
            </a:pPr>
            <a:r>
              <a:rPr lang="en-US" sz="2000" dirty="0">
                <a:solidFill>
                  <a:schemeClr val="bg1"/>
                </a:solidFill>
              </a:rPr>
              <a:t>Internal or External issue? </a:t>
            </a:r>
            <a:endParaRPr lang="en-US" sz="2000" dirty="0" smtClean="0">
              <a:solidFill>
                <a:schemeClr val="bg1"/>
              </a:solidFill>
            </a:endParaRP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What might be supporting </a:t>
            </a:r>
            <a:r>
              <a:rPr lang="en-US" sz="2000" dirty="0" smtClean="0">
                <a:solidFill>
                  <a:schemeClr val="bg1"/>
                </a:solidFill>
              </a:rPr>
              <a:t>data?</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What actions might be considered?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2590800"/>
            <a:ext cx="3810000" cy="2857500"/>
          </a:xfrm>
          <a:prstGeom prst="rect">
            <a:avLst/>
          </a:prstGeom>
        </p:spPr>
      </p:pic>
    </p:spTree>
    <p:extLst>
      <p:ext uri="{BB962C8B-B14F-4D97-AF65-F5344CB8AC3E}">
        <p14:creationId xmlns:p14="http://schemas.microsoft.com/office/powerpoint/2010/main" val="345145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524000"/>
            <a:ext cx="6477000" cy="5334000"/>
          </a:xfrm>
          <a:prstGeom prst="rect">
            <a:avLst/>
          </a:prstGeom>
        </p:spPr>
      </p:pic>
      <p:sp>
        <p:nvSpPr>
          <p:cNvPr id="5" name="Title 4"/>
          <p:cNvSpPr>
            <a:spLocks noGrp="1"/>
          </p:cNvSpPr>
          <p:nvPr>
            <p:ph type="title"/>
          </p:nvPr>
        </p:nvSpPr>
        <p:spPr>
          <a:xfrm>
            <a:off x="1524000" y="304800"/>
            <a:ext cx="6858000" cy="1143000"/>
          </a:xfrm>
        </p:spPr>
        <p:txBody>
          <a:bodyPr/>
          <a:lstStyle/>
          <a:p>
            <a:r>
              <a:rPr lang="en-US" dirty="0" smtClean="0"/>
              <a:t>Session 1:  Scanning</a:t>
            </a:r>
            <a:endParaRPr lang="en-US" dirty="0"/>
          </a:p>
        </p:txBody>
      </p:sp>
    </p:spTree>
    <p:extLst>
      <p:ext uri="{BB962C8B-B14F-4D97-AF65-F5344CB8AC3E}">
        <p14:creationId xmlns:p14="http://schemas.microsoft.com/office/powerpoint/2010/main" val="90030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Scanning Exercise 3</a:t>
            </a:r>
            <a:endParaRPr lang="en-US" dirty="0"/>
          </a:p>
        </p:txBody>
      </p:sp>
      <p:sp>
        <p:nvSpPr>
          <p:cNvPr id="16" name="TextBox 15"/>
          <p:cNvSpPr txBox="1"/>
          <p:nvPr/>
        </p:nvSpPr>
        <p:spPr>
          <a:xfrm>
            <a:off x="497270" y="1255455"/>
            <a:ext cx="4684330" cy="2554545"/>
          </a:xfrm>
          <a:prstGeom prst="rect">
            <a:avLst/>
          </a:prstGeom>
          <a:noFill/>
        </p:spPr>
        <p:txBody>
          <a:bodyPr wrap="square" rtlCol="0">
            <a:spAutoFit/>
          </a:bodyPr>
          <a:lstStyle/>
          <a:p>
            <a:r>
              <a:rPr lang="en-US" sz="2000" b="1" dirty="0" smtClean="0">
                <a:solidFill>
                  <a:schemeClr val="bg1"/>
                </a:solidFill>
              </a:rPr>
              <a:t>Using the Area Scan Worksheet: </a:t>
            </a:r>
          </a:p>
          <a:p>
            <a:endParaRPr lang="en-US" sz="2000" b="1" dirty="0">
              <a:solidFill>
                <a:schemeClr val="bg1"/>
              </a:solidFill>
            </a:endParaRPr>
          </a:p>
          <a:p>
            <a:pPr marL="457200" indent="-457200">
              <a:buFont typeface="+mj-lt"/>
              <a:buAutoNum type="arabicPeriod"/>
            </a:pPr>
            <a:r>
              <a:rPr lang="en-US" sz="2000" dirty="0" smtClean="0">
                <a:solidFill>
                  <a:schemeClr val="bg1"/>
                </a:solidFill>
              </a:rPr>
              <a:t>Divide </a:t>
            </a:r>
            <a:r>
              <a:rPr lang="en-US" sz="2000" dirty="0">
                <a:solidFill>
                  <a:schemeClr val="bg1"/>
                </a:solidFill>
              </a:rPr>
              <a:t>up into small groups and go through the Sample Area Scan Worksheet</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Don’t be discouraged if you  don’t finish; this is just the beginning!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990600"/>
            <a:ext cx="2011680" cy="3810000"/>
          </a:xfrm>
          <a:prstGeom prst="rect">
            <a:avLst/>
          </a:prstGeom>
        </p:spPr>
      </p:pic>
    </p:spTree>
    <p:extLst>
      <p:ext uri="{BB962C8B-B14F-4D97-AF65-F5344CB8AC3E}">
        <p14:creationId xmlns:p14="http://schemas.microsoft.com/office/powerpoint/2010/main" val="754925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7"/>
          <p:cNvSpPr>
            <a:spLocks noGrp="1"/>
          </p:cNvSpPr>
          <p:nvPr>
            <p:ph type="title"/>
          </p:nvPr>
        </p:nvSpPr>
        <p:spPr>
          <a:xfrm>
            <a:off x="132365" y="-76200"/>
            <a:ext cx="8839200" cy="1143000"/>
          </a:xfrm>
        </p:spPr>
        <p:txBody>
          <a:bodyPr/>
          <a:lstStyle/>
          <a:p>
            <a:pPr algn="ctr"/>
            <a:r>
              <a:rPr lang="en-US" dirty="0" smtClean="0"/>
              <a:t>Final Thoughts</a:t>
            </a:r>
            <a:endParaRPr lang="en-US" dirty="0"/>
          </a:p>
        </p:txBody>
      </p:sp>
      <p:sp>
        <p:nvSpPr>
          <p:cNvPr id="6" name="TextBox 5"/>
          <p:cNvSpPr txBox="1"/>
          <p:nvPr/>
        </p:nvSpPr>
        <p:spPr>
          <a:xfrm>
            <a:off x="3124200" y="707172"/>
            <a:ext cx="6248400" cy="4093428"/>
          </a:xfrm>
          <a:prstGeom prst="rect">
            <a:avLst/>
          </a:prstGeom>
          <a:noFill/>
        </p:spPr>
        <p:txBody>
          <a:bodyPr wrap="square" rtlCol="0">
            <a:spAutoFit/>
          </a:bodyPr>
          <a:lstStyle/>
          <a:p>
            <a:endParaRPr lang="en-US" sz="2000" b="1" dirty="0">
              <a:solidFill>
                <a:schemeClr val="bg1"/>
              </a:solidFill>
            </a:endParaRPr>
          </a:p>
          <a:p>
            <a:pPr marL="342900" indent="-342900">
              <a:buFont typeface="Wingdings" pitchFamily="2" charset="2"/>
              <a:buChar char="ü"/>
            </a:pPr>
            <a:r>
              <a:rPr lang="en-US" sz="2000" dirty="0">
                <a:solidFill>
                  <a:schemeClr val="bg1"/>
                </a:solidFill>
              </a:rPr>
              <a:t>Scanning is a critical step to keep the planning process continually renewed and </a:t>
            </a:r>
            <a:r>
              <a:rPr lang="en-US" sz="2000" dirty="0" smtClean="0">
                <a:solidFill>
                  <a:schemeClr val="bg1"/>
                </a:solidFill>
              </a:rPr>
              <a:t>fresh</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If we don’t do it, we will be forced to do it as crises </a:t>
            </a:r>
            <a:r>
              <a:rPr lang="en-US" sz="2000" dirty="0" smtClean="0">
                <a:solidFill>
                  <a:schemeClr val="bg1"/>
                </a:solidFill>
              </a:rPr>
              <a:t>arise</a:t>
            </a:r>
          </a:p>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Can be messy at first… give yourself a break</a:t>
            </a:r>
            <a:r>
              <a:rPr lang="en-US" sz="2000" dirty="0" smtClean="0">
                <a:solidFill>
                  <a:schemeClr val="bg1"/>
                </a:solidFill>
              </a:rPr>
              <a:t>!</a:t>
            </a:r>
          </a:p>
          <a:p>
            <a:pPr marL="342900" indent="-342900">
              <a:buFont typeface="Wingdings" pitchFamily="2" charset="2"/>
              <a:buChar char="ü"/>
            </a:pPr>
            <a:endParaRPr lang="en-US" sz="2000" dirty="0" smtClean="0">
              <a:solidFill>
                <a:schemeClr val="bg1"/>
              </a:solidFill>
            </a:endParaRPr>
          </a:p>
          <a:p>
            <a:pPr marL="342900" indent="-342900">
              <a:buFont typeface="Wingdings" pitchFamily="2" charset="2"/>
              <a:buChar char="ü"/>
            </a:pPr>
            <a:r>
              <a:rPr lang="en-US" sz="2000" dirty="0">
                <a:solidFill>
                  <a:schemeClr val="bg1"/>
                </a:solidFill>
              </a:rPr>
              <a:t>Stay abreast of the Service System project for more on this </a:t>
            </a:r>
            <a:r>
              <a:rPr lang="en-US" sz="2000" dirty="0" smtClean="0">
                <a:solidFill>
                  <a:schemeClr val="bg1"/>
                </a:solidFill>
              </a:rPr>
              <a:t>topic: </a:t>
            </a:r>
          </a:p>
          <a:p>
            <a:pPr lvl="1"/>
            <a:r>
              <a:rPr lang="en-US" sz="2000" dirty="0">
                <a:solidFill>
                  <a:schemeClr val="bg1"/>
                </a:solidFill>
              </a:rPr>
              <a:t>	</a:t>
            </a:r>
            <a:r>
              <a:rPr lang="en-US" sz="2000" dirty="0" smtClean="0">
                <a:solidFill>
                  <a:schemeClr val="bg1"/>
                </a:solidFill>
              </a:rPr>
              <a:t>	</a:t>
            </a:r>
            <a:r>
              <a:rPr lang="en-US" sz="2000" i="1" dirty="0" smtClean="0">
                <a:solidFill>
                  <a:srgbClr val="0070C0"/>
                </a:solidFill>
              </a:rPr>
              <a:t>www.na.org/servicesystem</a:t>
            </a:r>
            <a:endParaRPr lang="en-US" sz="2000" i="1" dirty="0">
              <a:solidFill>
                <a:srgbClr val="0070C0"/>
              </a:solidFill>
            </a:endParaRPr>
          </a:p>
          <a:p>
            <a:pPr marL="342900" indent="-342900">
              <a:buFont typeface="Wingdings" pitchFamily="2" charset="2"/>
              <a:buChar char="ü"/>
            </a:pPr>
            <a:endParaRPr lang="en-US" sz="2000"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3000"/>
            <a:ext cx="3657600" cy="3657600"/>
          </a:xfrm>
          <a:prstGeom prst="rect">
            <a:avLst/>
          </a:prstGeom>
        </p:spPr>
      </p:pic>
    </p:spTree>
    <p:extLst>
      <p:ext uri="{BB962C8B-B14F-4D97-AF65-F5344CB8AC3E}">
        <p14:creationId xmlns:p14="http://schemas.microsoft.com/office/powerpoint/2010/main" val="559179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2"/>
          </p:nvPr>
        </p:nvSpPr>
        <p:spPr>
          <a:xfrm>
            <a:off x="3886200" y="1600200"/>
            <a:ext cx="3048000" cy="3505200"/>
          </a:xfrm>
        </p:spPr>
        <p:txBody>
          <a:bodyPr/>
          <a:lstStyle/>
          <a:p>
            <a:r>
              <a:rPr lang="en-US" sz="1800" dirty="0" smtClean="0"/>
              <a:t/>
            </a:r>
            <a:br>
              <a:rPr lang="en-US" sz="1800" dirty="0" smtClean="0"/>
            </a:br>
            <a:r>
              <a:rPr lang="en-US" sz="1800" dirty="0" smtClean="0"/>
              <a:t>Northern California Fellowship Services Team</a:t>
            </a:r>
          </a:p>
          <a:p>
            <a:endParaRPr lang="en-US" sz="1800" dirty="0"/>
          </a:p>
          <a:p>
            <a:r>
              <a:rPr lang="en-US" sz="1800" dirty="0" smtClean="0">
                <a:hlinkClick r:id="rId2"/>
              </a:rPr>
              <a:t>www.norcalna.org</a:t>
            </a:r>
            <a:endParaRPr lang="en-US" sz="1800" dirty="0" smtClean="0"/>
          </a:p>
          <a:p>
            <a:endParaRPr lang="en-US" sz="1800" dirty="0" smtClean="0"/>
          </a:p>
        </p:txBody>
      </p:sp>
      <p:sp>
        <p:nvSpPr>
          <p:cNvPr id="5" name="Title 4"/>
          <p:cNvSpPr>
            <a:spLocks noGrp="1"/>
          </p:cNvSpPr>
          <p:nvPr>
            <p:ph type="title"/>
          </p:nvPr>
        </p:nvSpPr>
        <p:spPr/>
        <p:txBody>
          <a:bodyPr/>
          <a:lstStyle/>
          <a:p>
            <a:r>
              <a:rPr lang="en-US" dirty="0" smtClean="0"/>
              <a:t>Questions? Comments?</a:t>
            </a:r>
            <a:endParaRPr lang="en-US" dirty="0"/>
          </a:p>
        </p:txBody>
      </p:sp>
      <p:sp>
        <p:nvSpPr>
          <p:cNvPr id="25" name="Text Placeholder 24"/>
          <p:cNvSpPr>
            <a:spLocks noGrp="1"/>
          </p:cNvSpPr>
          <p:nvPr>
            <p:ph type="body" sz="quarter" idx="4294967295"/>
          </p:nvPr>
        </p:nvSpPr>
        <p:spPr>
          <a:xfrm>
            <a:off x="2590800" y="1066800"/>
            <a:ext cx="3810000" cy="457200"/>
          </a:xfrm>
        </p:spPr>
        <p:txBody>
          <a:bodyPr/>
          <a:lstStyle/>
          <a:p>
            <a:pPr algn="ctr"/>
            <a:r>
              <a:rPr lang="en-US" dirty="0" smtClean="0"/>
              <a:t>We are happy to help you!</a:t>
            </a:r>
            <a:endParaRPr lang="en-US" dirty="0"/>
          </a:p>
        </p:txBody>
      </p:sp>
      <p:pic>
        <p:nvPicPr>
          <p:cNvPr id="12" name="Picture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6" y="1828800"/>
            <a:ext cx="4981574" cy="4981574"/>
          </a:xfrm>
          <a:prstGeom prst="rect">
            <a:avLst/>
          </a:prstGeom>
        </p:spPr>
      </p:pic>
    </p:spTree>
    <p:extLst>
      <p:ext uri="{BB962C8B-B14F-4D97-AF65-F5344CB8AC3E}">
        <p14:creationId xmlns:p14="http://schemas.microsoft.com/office/powerpoint/2010/main" val="2148433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15"/>
          </p:nvPr>
        </p:nvSpPr>
        <p:spPr>
          <a:xfrm>
            <a:off x="2133600" y="3087000"/>
            <a:ext cx="6553200" cy="418200"/>
          </a:xfrm>
        </p:spPr>
        <p:txBody>
          <a:bodyPr>
            <a:normAutofit/>
          </a:bodyPr>
          <a:lstStyle/>
          <a:p>
            <a:pPr lvl="0"/>
            <a:r>
              <a:rPr lang="en-US" b="1" dirty="0" smtClean="0"/>
              <a:t>Learn how to Scan, including where to look for data</a:t>
            </a:r>
            <a:endParaRPr lang="en-US" dirty="0"/>
          </a:p>
        </p:txBody>
      </p:sp>
      <p:sp>
        <p:nvSpPr>
          <p:cNvPr id="41" name="Text Placeholder 40"/>
          <p:cNvSpPr>
            <a:spLocks noGrp="1"/>
          </p:cNvSpPr>
          <p:nvPr>
            <p:ph type="body" sz="quarter" idx="16"/>
          </p:nvPr>
        </p:nvSpPr>
        <p:spPr>
          <a:xfrm>
            <a:off x="2133600" y="1524000"/>
            <a:ext cx="6248400" cy="533400"/>
          </a:xfrm>
        </p:spPr>
        <p:txBody>
          <a:bodyPr/>
          <a:lstStyle/>
          <a:p>
            <a:pPr lvl="0"/>
            <a:r>
              <a:rPr lang="en-US" b="1" dirty="0" smtClean="0"/>
              <a:t>Clarify “what is Scanning?”</a:t>
            </a:r>
          </a:p>
          <a:p>
            <a:endParaRPr lang="en-US" b="1" dirty="0"/>
          </a:p>
        </p:txBody>
      </p:sp>
      <p:sp>
        <p:nvSpPr>
          <p:cNvPr id="42" name="Text Placeholder 41"/>
          <p:cNvSpPr>
            <a:spLocks noGrp="1"/>
          </p:cNvSpPr>
          <p:nvPr>
            <p:ph type="body" sz="quarter" idx="17"/>
          </p:nvPr>
        </p:nvSpPr>
        <p:spPr>
          <a:xfrm>
            <a:off x="2133600" y="2362200"/>
            <a:ext cx="6553200" cy="609600"/>
          </a:xfrm>
        </p:spPr>
        <p:txBody>
          <a:bodyPr/>
          <a:lstStyle/>
          <a:p>
            <a:pPr lvl="0"/>
            <a:r>
              <a:rPr lang="en-US" b="1" dirty="0" smtClean="0"/>
              <a:t>Look at two types of Scanning:  Internal and External</a:t>
            </a:r>
          </a:p>
          <a:p>
            <a:endParaRPr lang="en-US" b="1" dirty="0"/>
          </a:p>
        </p:txBody>
      </p:sp>
      <p:sp>
        <p:nvSpPr>
          <p:cNvPr id="43" name="Text Placeholder 42"/>
          <p:cNvSpPr>
            <a:spLocks noGrp="1"/>
          </p:cNvSpPr>
          <p:nvPr>
            <p:ph type="body" sz="quarter" idx="18"/>
          </p:nvPr>
        </p:nvSpPr>
        <p:spPr>
          <a:xfrm>
            <a:off x="2133600" y="3733800"/>
            <a:ext cx="6477000" cy="838200"/>
          </a:xfrm>
        </p:spPr>
        <p:txBody>
          <a:bodyPr/>
          <a:lstStyle/>
          <a:p>
            <a:pPr lvl="0"/>
            <a:r>
              <a:rPr lang="en-US" b="1" dirty="0" smtClean="0"/>
              <a:t>Participate in some sample Scanning Exercises to get familiar with the process</a:t>
            </a:r>
          </a:p>
          <a:p>
            <a:endParaRPr lang="en-US" dirty="0"/>
          </a:p>
        </p:txBody>
      </p:sp>
      <p:sp>
        <p:nvSpPr>
          <p:cNvPr id="7" name="Title 6"/>
          <p:cNvSpPr>
            <a:spLocks noGrp="1"/>
          </p:cNvSpPr>
          <p:nvPr>
            <p:ph type="title"/>
          </p:nvPr>
        </p:nvSpPr>
        <p:spPr>
          <a:xfrm>
            <a:off x="457200" y="76200"/>
            <a:ext cx="8077200" cy="1143000"/>
          </a:xfrm>
        </p:spPr>
        <p:txBody>
          <a:bodyPr/>
          <a:lstStyle/>
          <a:p>
            <a:r>
              <a:rPr lang="en-US" dirty="0" smtClean="0"/>
              <a:t>Goals for Session 1:</a:t>
            </a:r>
            <a:endParaRPr lang="en-US" dirty="0"/>
          </a:p>
        </p:txBody>
      </p:sp>
      <p:sp>
        <p:nvSpPr>
          <p:cNvPr id="9" name="Rectangle 8"/>
          <p:cNvSpPr/>
          <p:nvPr/>
        </p:nvSpPr>
        <p:spPr>
          <a:xfrm>
            <a:off x="457200" y="1524000"/>
            <a:ext cx="1600200" cy="457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 1</a:t>
            </a:r>
            <a:endParaRPr lang="en-US" dirty="0"/>
          </a:p>
        </p:txBody>
      </p:sp>
      <p:sp>
        <p:nvSpPr>
          <p:cNvPr id="19" name="Rectangle 18"/>
          <p:cNvSpPr/>
          <p:nvPr/>
        </p:nvSpPr>
        <p:spPr>
          <a:xfrm>
            <a:off x="457200" y="2286000"/>
            <a:ext cx="1600200" cy="457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 2</a:t>
            </a:r>
            <a:endParaRPr lang="en-US" dirty="0"/>
          </a:p>
        </p:txBody>
      </p:sp>
      <p:sp>
        <p:nvSpPr>
          <p:cNvPr id="20" name="Rectangle 19"/>
          <p:cNvSpPr/>
          <p:nvPr/>
        </p:nvSpPr>
        <p:spPr>
          <a:xfrm>
            <a:off x="457200" y="3048000"/>
            <a:ext cx="1600200" cy="457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 3</a:t>
            </a:r>
            <a:endParaRPr lang="en-US" dirty="0"/>
          </a:p>
        </p:txBody>
      </p:sp>
      <p:sp>
        <p:nvSpPr>
          <p:cNvPr id="21" name="Rectangle 20"/>
          <p:cNvSpPr/>
          <p:nvPr/>
        </p:nvSpPr>
        <p:spPr>
          <a:xfrm>
            <a:off x="457200" y="3810000"/>
            <a:ext cx="1600200" cy="457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Goal 4</a:t>
            </a:r>
            <a:endParaRPr lang="en-US" dirty="0"/>
          </a:p>
        </p:txBody>
      </p:sp>
    </p:spTree>
    <p:extLst>
      <p:ext uri="{BB962C8B-B14F-4D97-AF65-F5344CB8AC3E}">
        <p14:creationId xmlns:p14="http://schemas.microsoft.com/office/powerpoint/2010/main" val="288966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87885" y="2469416"/>
            <a:ext cx="2779715" cy="1938992"/>
          </a:xfrm>
          <a:prstGeom prst="rect">
            <a:avLst/>
          </a:prstGeom>
          <a:noFill/>
        </p:spPr>
        <p:txBody>
          <a:bodyPr wrap="square" rtlCol="0">
            <a:spAutoFit/>
          </a:bodyPr>
          <a:lstStyle/>
          <a:p>
            <a:endParaRPr lang="en-US" sz="2000" dirty="0">
              <a:solidFill>
                <a:schemeClr val="bg1"/>
              </a:solidFill>
            </a:endParaRPr>
          </a:p>
          <a:p>
            <a:pPr marL="342900" indent="-342900">
              <a:buFont typeface="Wingdings" pitchFamily="2" charset="2"/>
              <a:buChar char="ü"/>
            </a:pPr>
            <a:r>
              <a:rPr lang="en-US" sz="2000" dirty="0">
                <a:solidFill>
                  <a:schemeClr val="bg1"/>
                </a:solidFill>
              </a:rPr>
              <a:t>Looking at the environment we exist in (scanning) is a critical step in the planning cycle</a:t>
            </a:r>
          </a:p>
        </p:txBody>
      </p:sp>
      <p:sp>
        <p:nvSpPr>
          <p:cNvPr id="10" name="TextBox 9"/>
          <p:cNvSpPr txBox="1"/>
          <p:nvPr/>
        </p:nvSpPr>
        <p:spPr>
          <a:xfrm>
            <a:off x="345297" y="2743200"/>
            <a:ext cx="3845703" cy="1938992"/>
          </a:xfrm>
          <a:prstGeom prst="rect">
            <a:avLst/>
          </a:prstGeom>
          <a:noFill/>
        </p:spPr>
        <p:txBody>
          <a:bodyPr wrap="square" rtlCol="0">
            <a:spAutoFit/>
          </a:bodyPr>
          <a:lstStyle/>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Helps us understand how a changing world can impact  our ability to realize our vision </a:t>
            </a:r>
          </a:p>
          <a:p>
            <a:pPr marL="342900" indent="-342900">
              <a:buFont typeface="Wingdings" pitchFamily="2" charset="2"/>
              <a:buChar char="ü"/>
            </a:pPr>
            <a:endParaRPr lang="en-US"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1" y="804041"/>
            <a:ext cx="2171701" cy="216775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47393"/>
            <a:ext cx="2286001" cy="1734207"/>
          </a:xfrm>
          <a:prstGeom prst="rect">
            <a:avLst/>
          </a:prstGeom>
        </p:spPr>
      </p:pic>
      <p:sp>
        <p:nvSpPr>
          <p:cNvPr id="13" name="Title 7"/>
          <p:cNvSpPr>
            <a:spLocks noGrp="1"/>
          </p:cNvSpPr>
          <p:nvPr>
            <p:ph type="title"/>
          </p:nvPr>
        </p:nvSpPr>
        <p:spPr>
          <a:xfrm>
            <a:off x="1219200" y="-76200"/>
            <a:ext cx="6858000" cy="1143000"/>
          </a:xfrm>
        </p:spPr>
        <p:txBody>
          <a:bodyPr/>
          <a:lstStyle/>
          <a:p>
            <a:pPr algn="ctr"/>
            <a:r>
              <a:rPr lang="en-US" dirty="0" smtClean="0"/>
              <a:t>What is Scanning?</a:t>
            </a:r>
            <a:endParaRPr lang="en-US" dirty="0"/>
          </a:p>
        </p:txBody>
      </p:sp>
      <p:sp>
        <p:nvSpPr>
          <p:cNvPr id="15" name="TextBox 14"/>
          <p:cNvSpPr txBox="1"/>
          <p:nvPr/>
        </p:nvSpPr>
        <p:spPr>
          <a:xfrm>
            <a:off x="4648200" y="1066800"/>
            <a:ext cx="3655563" cy="1631216"/>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Data provides insight into the potential challenges and opportunities we may face, and into the strategies we will </a:t>
            </a:r>
            <a:r>
              <a:rPr lang="en-US" sz="2000" dirty="0" smtClean="0">
                <a:solidFill>
                  <a:schemeClr val="bg1"/>
                </a:solidFill>
              </a:rPr>
              <a:t>need</a:t>
            </a:r>
            <a:endParaRPr lang="en-US" sz="2000" dirty="0">
              <a:solidFill>
                <a:schemeClr val="bg1"/>
              </a:solidFill>
            </a:endParaRPr>
          </a:p>
        </p:txBody>
      </p:sp>
      <p:sp>
        <p:nvSpPr>
          <p:cNvPr id="16" name="TextBox 15"/>
          <p:cNvSpPr txBox="1"/>
          <p:nvPr/>
        </p:nvSpPr>
        <p:spPr>
          <a:xfrm>
            <a:off x="1752600" y="1032808"/>
            <a:ext cx="2875565" cy="1938992"/>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Scanning is a process for identifying &amp; assessing factors that are shaping our </a:t>
            </a:r>
            <a:r>
              <a:rPr lang="en-US" sz="2000" dirty="0" smtClean="0">
                <a:solidFill>
                  <a:schemeClr val="bg1"/>
                </a:solidFill>
              </a:rPr>
              <a:t>environment</a:t>
            </a:r>
            <a:endParaRPr lang="en-US" sz="2000" dirty="0">
              <a:solidFill>
                <a:schemeClr val="bg1"/>
              </a:solidFill>
            </a:endParaRPr>
          </a:p>
        </p:txBody>
      </p:sp>
    </p:spTree>
    <p:extLst>
      <p:ext uri="{BB962C8B-B14F-4D97-AF65-F5344CB8AC3E}">
        <p14:creationId xmlns:p14="http://schemas.microsoft.com/office/powerpoint/2010/main" val="2863288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5297" y="2209800"/>
            <a:ext cx="3845703" cy="2246769"/>
          </a:xfrm>
          <a:prstGeom prst="rect">
            <a:avLst/>
          </a:prstGeom>
          <a:noFill/>
        </p:spPr>
        <p:txBody>
          <a:bodyPr wrap="square" rtlCol="0">
            <a:spAutoFit/>
          </a:bodyPr>
          <a:lstStyle/>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Without Scanning, we stay with our current routine without asking whether there is something else we should focus on</a:t>
            </a:r>
          </a:p>
          <a:p>
            <a:pPr marL="342900" indent="-342900">
              <a:buFont typeface="Wingdings" pitchFamily="2" charset="2"/>
              <a:buChar char="ü"/>
            </a:pPr>
            <a:endParaRPr lang="en-US" sz="2000" dirty="0"/>
          </a:p>
        </p:txBody>
      </p:sp>
      <p:sp>
        <p:nvSpPr>
          <p:cNvPr id="13" name="Title 7"/>
          <p:cNvSpPr>
            <a:spLocks noGrp="1"/>
          </p:cNvSpPr>
          <p:nvPr>
            <p:ph type="title"/>
          </p:nvPr>
        </p:nvSpPr>
        <p:spPr>
          <a:xfrm>
            <a:off x="1219200" y="-76200"/>
            <a:ext cx="6858000" cy="1143000"/>
          </a:xfrm>
        </p:spPr>
        <p:txBody>
          <a:bodyPr/>
          <a:lstStyle/>
          <a:p>
            <a:pPr algn="ctr"/>
            <a:r>
              <a:rPr lang="en-US" dirty="0" smtClean="0"/>
              <a:t>What is Scanning?</a:t>
            </a:r>
            <a:endParaRPr lang="en-US" dirty="0"/>
          </a:p>
        </p:txBody>
      </p:sp>
      <p:sp>
        <p:nvSpPr>
          <p:cNvPr id="16" name="TextBox 15"/>
          <p:cNvSpPr txBox="1"/>
          <p:nvPr/>
        </p:nvSpPr>
        <p:spPr>
          <a:xfrm>
            <a:off x="345298" y="1194137"/>
            <a:ext cx="4282868" cy="1015663"/>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The World Board does this as part of their biennial planning cycle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52600"/>
            <a:ext cx="3810000" cy="2667000"/>
          </a:xfrm>
          <a:prstGeom prst="rect">
            <a:avLst/>
          </a:prstGeom>
        </p:spPr>
      </p:pic>
    </p:spTree>
    <p:extLst>
      <p:ext uri="{BB962C8B-B14F-4D97-AF65-F5344CB8AC3E}">
        <p14:creationId xmlns:p14="http://schemas.microsoft.com/office/powerpoint/2010/main" val="124242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2514600"/>
            <a:ext cx="6893703" cy="1631216"/>
          </a:xfrm>
          <a:prstGeom prst="rect">
            <a:avLst/>
          </a:prstGeom>
          <a:noFill/>
        </p:spPr>
        <p:txBody>
          <a:bodyPr wrap="square" rtlCol="0">
            <a:spAutoFit/>
          </a:bodyPr>
          <a:lstStyle/>
          <a:p>
            <a:pPr marL="342900" indent="-342900">
              <a:buFont typeface="Wingdings" pitchFamily="2" charset="2"/>
              <a:buChar char="ü"/>
            </a:pPr>
            <a:endParaRPr lang="en-US" sz="2000" dirty="0">
              <a:solidFill>
                <a:schemeClr val="bg1"/>
              </a:solidFill>
            </a:endParaRPr>
          </a:p>
          <a:p>
            <a:pPr marL="342900" indent="-342900">
              <a:buFont typeface="Wingdings" pitchFamily="2" charset="2"/>
              <a:buChar char="ü"/>
            </a:pPr>
            <a:r>
              <a:rPr lang="en-US" sz="2000" dirty="0">
                <a:solidFill>
                  <a:schemeClr val="bg1"/>
                </a:solidFill>
              </a:rPr>
              <a:t>Maybe we’ve noticed a decline in our seventh tradition giving locally, or that we have a lot of relative newcomers serving in positions they’re not really trained for. </a:t>
            </a:r>
            <a:endParaRPr lang="en-US"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1" y="804041"/>
            <a:ext cx="2171701" cy="216775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47393"/>
            <a:ext cx="2286001" cy="1734207"/>
          </a:xfrm>
          <a:prstGeom prst="rect">
            <a:avLst/>
          </a:prstGeom>
        </p:spPr>
      </p:pic>
      <p:sp>
        <p:nvSpPr>
          <p:cNvPr id="13" name="Title 7"/>
          <p:cNvSpPr>
            <a:spLocks noGrp="1"/>
          </p:cNvSpPr>
          <p:nvPr>
            <p:ph type="title"/>
          </p:nvPr>
        </p:nvSpPr>
        <p:spPr>
          <a:xfrm>
            <a:off x="1219200" y="-76200"/>
            <a:ext cx="6858000" cy="1143000"/>
          </a:xfrm>
        </p:spPr>
        <p:txBody>
          <a:bodyPr/>
          <a:lstStyle/>
          <a:p>
            <a:pPr algn="ctr"/>
            <a:r>
              <a:rPr lang="en-US" dirty="0" smtClean="0"/>
              <a:t>Internal Scanning</a:t>
            </a:r>
            <a:endParaRPr lang="en-US" dirty="0"/>
          </a:p>
        </p:txBody>
      </p:sp>
      <p:sp>
        <p:nvSpPr>
          <p:cNvPr id="16" name="TextBox 15"/>
          <p:cNvSpPr txBox="1"/>
          <p:nvPr/>
        </p:nvSpPr>
        <p:spPr>
          <a:xfrm>
            <a:off x="1752600" y="1191161"/>
            <a:ext cx="6934200" cy="1323439"/>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Perhaps we have asked “who is missing from our meetings?” and have identified young people as a missing population.  They come to meetings for a short time, but don’t stay. </a:t>
            </a:r>
          </a:p>
        </p:txBody>
      </p:sp>
    </p:spTree>
    <p:extLst>
      <p:ext uri="{BB962C8B-B14F-4D97-AF65-F5344CB8AC3E}">
        <p14:creationId xmlns:p14="http://schemas.microsoft.com/office/powerpoint/2010/main" val="3302645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1" y="804041"/>
            <a:ext cx="2171701" cy="216775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47393"/>
            <a:ext cx="2286001" cy="1734207"/>
          </a:xfrm>
          <a:prstGeom prst="rect">
            <a:avLst/>
          </a:prstGeom>
        </p:spPr>
      </p:pic>
      <p:sp>
        <p:nvSpPr>
          <p:cNvPr id="13" name="Title 7"/>
          <p:cNvSpPr>
            <a:spLocks noGrp="1"/>
          </p:cNvSpPr>
          <p:nvPr>
            <p:ph type="title"/>
          </p:nvPr>
        </p:nvSpPr>
        <p:spPr>
          <a:xfrm>
            <a:off x="1219200" y="-76200"/>
            <a:ext cx="6858000" cy="1143000"/>
          </a:xfrm>
        </p:spPr>
        <p:txBody>
          <a:bodyPr/>
          <a:lstStyle/>
          <a:p>
            <a:pPr algn="ctr"/>
            <a:r>
              <a:rPr lang="en-US" dirty="0" smtClean="0"/>
              <a:t>External Scanning</a:t>
            </a:r>
            <a:endParaRPr lang="en-US" dirty="0"/>
          </a:p>
        </p:txBody>
      </p:sp>
      <p:sp>
        <p:nvSpPr>
          <p:cNvPr id="16" name="TextBox 15"/>
          <p:cNvSpPr txBox="1"/>
          <p:nvPr/>
        </p:nvSpPr>
        <p:spPr>
          <a:xfrm>
            <a:off x="1905000" y="1066800"/>
            <a:ext cx="6858000" cy="1631216"/>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EXAMPLE:  We may learn that some shift in funding locally has had nearly all professionals leaning toward methadone and/or </a:t>
            </a:r>
            <a:r>
              <a:rPr lang="en-US" sz="2000" dirty="0" err="1">
                <a:solidFill>
                  <a:schemeClr val="bg1"/>
                </a:solidFill>
              </a:rPr>
              <a:t>suboxone</a:t>
            </a:r>
            <a:r>
              <a:rPr lang="en-US" sz="2000" dirty="0">
                <a:solidFill>
                  <a:schemeClr val="bg1"/>
                </a:solidFill>
              </a:rPr>
              <a:t> in treating addicts, and that they are being encouraged to take key tags for clean time in spite of being on drug replacement.</a:t>
            </a:r>
          </a:p>
        </p:txBody>
      </p:sp>
      <p:sp>
        <p:nvSpPr>
          <p:cNvPr id="9" name="TextBox 8"/>
          <p:cNvSpPr txBox="1"/>
          <p:nvPr/>
        </p:nvSpPr>
        <p:spPr>
          <a:xfrm>
            <a:off x="304800" y="2895600"/>
            <a:ext cx="6934200" cy="1323439"/>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There is a distinction to be made between having an opinion on an outside issue and having an awareness of an outside issue that may be impacting us and considering whether we need strategies in response. </a:t>
            </a:r>
          </a:p>
        </p:txBody>
      </p:sp>
    </p:spTree>
    <p:extLst>
      <p:ext uri="{BB962C8B-B14F-4D97-AF65-F5344CB8AC3E}">
        <p14:creationId xmlns:p14="http://schemas.microsoft.com/office/powerpoint/2010/main" val="260800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1" y="804041"/>
            <a:ext cx="2171701" cy="2167759"/>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447393"/>
            <a:ext cx="2286001" cy="1734207"/>
          </a:xfrm>
          <a:prstGeom prst="rect">
            <a:avLst/>
          </a:prstGeom>
        </p:spPr>
      </p:pic>
      <p:sp>
        <p:nvSpPr>
          <p:cNvPr id="13" name="Title 7"/>
          <p:cNvSpPr>
            <a:spLocks noGrp="1"/>
          </p:cNvSpPr>
          <p:nvPr>
            <p:ph type="title"/>
          </p:nvPr>
        </p:nvSpPr>
        <p:spPr>
          <a:xfrm>
            <a:off x="1219200" y="-76200"/>
            <a:ext cx="6858000" cy="1143000"/>
          </a:xfrm>
        </p:spPr>
        <p:txBody>
          <a:bodyPr/>
          <a:lstStyle/>
          <a:p>
            <a:pPr algn="ctr"/>
            <a:r>
              <a:rPr lang="en-US" dirty="0" smtClean="0"/>
              <a:t>External Scanning</a:t>
            </a:r>
            <a:endParaRPr lang="en-US" dirty="0"/>
          </a:p>
        </p:txBody>
      </p:sp>
      <p:sp>
        <p:nvSpPr>
          <p:cNvPr id="16" name="TextBox 15"/>
          <p:cNvSpPr txBox="1"/>
          <p:nvPr/>
        </p:nvSpPr>
        <p:spPr>
          <a:xfrm>
            <a:off x="1752600" y="1191161"/>
            <a:ext cx="3733800" cy="1323439"/>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what can we do within the scope of our traditions to address the “inside issues” that this presents? </a:t>
            </a:r>
          </a:p>
        </p:txBody>
      </p:sp>
      <p:sp>
        <p:nvSpPr>
          <p:cNvPr id="9" name="TextBox 8"/>
          <p:cNvSpPr txBox="1"/>
          <p:nvPr/>
        </p:nvSpPr>
        <p:spPr>
          <a:xfrm>
            <a:off x="304800" y="3124200"/>
            <a:ext cx="6934200" cy="1015663"/>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Is there an initiative that we want to assign to our PR workgroup or a temporary focused workgroup related to this? </a:t>
            </a:r>
          </a:p>
        </p:txBody>
      </p:sp>
      <p:sp>
        <p:nvSpPr>
          <p:cNvPr id="8" name="TextBox 7"/>
          <p:cNvSpPr txBox="1"/>
          <p:nvPr/>
        </p:nvSpPr>
        <p:spPr>
          <a:xfrm>
            <a:off x="5943600" y="1676400"/>
            <a:ext cx="2514600" cy="707886"/>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what </a:t>
            </a:r>
            <a:r>
              <a:rPr lang="en-US" sz="2000" dirty="0" smtClean="0">
                <a:solidFill>
                  <a:schemeClr val="bg1"/>
                </a:solidFill>
              </a:rPr>
              <a:t>should we avoid?</a:t>
            </a:r>
            <a:endParaRPr lang="en-US" sz="2000" dirty="0">
              <a:solidFill>
                <a:schemeClr val="bg1"/>
              </a:solidFill>
            </a:endParaRPr>
          </a:p>
        </p:txBody>
      </p:sp>
    </p:spTree>
    <p:extLst>
      <p:ext uri="{BB962C8B-B14F-4D97-AF65-F5344CB8AC3E}">
        <p14:creationId xmlns:p14="http://schemas.microsoft.com/office/powerpoint/2010/main" val="1220023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365" y="838200"/>
            <a:ext cx="8839200"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525" y="990961"/>
            <a:ext cx="5124275" cy="3843206"/>
          </a:xfrm>
          <a:prstGeom prst="rect">
            <a:avLst/>
          </a:prstGeom>
        </p:spPr>
      </p:pic>
      <p:sp>
        <p:nvSpPr>
          <p:cNvPr id="13" name="Title 7"/>
          <p:cNvSpPr>
            <a:spLocks noGrp="1"/>
          </p:cNvSpPr>
          <p:nvPr>
            <p:ph type="title"/>
          </p:nvPr>
        </p:nvSpPr>
        <p:spPr>
          <a:xfrm>
            <a:off x="1219200" y="-76200"/>
            <a:ext cx="6858000" cy="1143000"/>
          </a:xfrm>
        </p:spPr>
        <p:txBody>
          <a:bodyPr/>
          <a:lstStyle/>
          <a:p>
            <a:pPr algn="ctr"/>
            <a:r>
              <a:rPr lang="en-US" dirty="0" smtClean="0"/>
              <a:t>Planning Cycle</a:t>
            </a:r>
            <a:endParaRPr lang="en-US" dirty="0"/>
          </a:p>
        </p:txBody>
      </p:sp>
      <p:sp>
        <p:nvSpPr>
          <p:cNvPr id="8" name="TextBox 7"/>
          <p:cNvSpPr txBox="1"/>
          <p:nvPr/>
        </p:nvSpPr>
        <p:spPr>
          <a:xfrm>
            <a:off x="324835" y="2495490"/>
            <a:ext cx="4094765" cy="400110"/>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Planning is Cyclical</a:t>
            </a:r>
          </a:p>
        </p:txBody>
      </p:sp>
      <p:sp>
        <p:nvSpPr>
          <p:cNvPr id="14" name="Text Box 17"/>
          <p:cNvSpPr txBox="1">
            <a:spLocks noChangeArrowheads="1"/>
          </p:cNvSpPr>
          <p:nvPr/>
        </p:nvSpPr>
        <p:spPr bwMode="auto">
          <a:xfrm>
            <a:off x="5715000" y="1611673"/>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Tahoma" pitchFamily="34" charset="0"/>
              </a:rPr>
              <a:t>Plan</a:t>
            </a:r>
          </a:p>
        </p:txBody>
      </p:sp>
      <p:sp>
        <p:nvSpPr>
          <p:cNvPr id="15" name="Text Box 18"/>
          <p:cNvSpPr txBox="1">
            <a:spLocks noChangeArrowheads="1"/>
          </p:cNvSpPr>
          <p:nvPr/>
        </p:nvSpPr>
        <p:spPr bwMode="auto">
          <a:xfrm>
            <a:off x="6553200" y="2221468"/>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Tahoma" pitchFamily="34" charset="0"/>
              </a:rPr>
              <a:t>Prioritize</a:t>
            </a:r>
          </a:p>
        </p:txBody>
      </p:sp>
      <p:sp>
        <p:nvSpPr>
          <p:cNvPr id="17" name="Text Box 19"/>
          <p:cNvSpPr txBox="1">
            <a:spLocks noChangeArrowheads="1"/>
          </p:cNvSpPr>
          <p:nvPr/>
        </p:nvSpPr>
        <p:spPr bwMode="auto">
          <a:xfrm>
            <a:off x="6324600" y="3124200"/>
            <a:ext cx="182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Tahoma" pitchFamily="34" charset="0"/>
              </a:rPr>
              <a:t>Delegate</a:t>
            </a:r>
          </a:p>
        </p:txBody>
      </p:sp>
      <p:sp>
        <p:nvSpPr>
          <p:cNvPr id="18" name="Text Box 20"/>
          <p:cNvSpPr txBox="1">
            <a:spLocks noChangeArrowheads="1"/>
          </p:cNvSpPr>
          <p:nvPr/>
        </p:nvSpPr>
        <p:spPr bwMode="auto">
          <a:xfrm>
            <a:off x="5014748" y="3124200"/>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Tahoma" pitchFamily="34" charset="0"/>
              </a:rPr>
              <a:t>Monitor</a:t>
            </a:r>
          </a:p>
        </p:txBody>
      </p:sp>
      <p:sp>
        <p:nvSpPr>
          <p:cNvPr id="19" name="Text Box 21"/>
          <p:cNvSpPr txBox="1">
            <a:spLocks noChangeArrowheads="1"/>
          </p:cNvSpPr>
          <p:nvPr/>
        </p:nvSpPr>
        <p:spPr bwMode="auto">
          <a:xfrm>
            <a:off x="4648200" y="2482334"/>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chemeClr val="bg1"/>
                </a:solidFill>
                <a:latin typeface="Tahoma" pitchFamily="34" charset="0"/>
              </a:rPr>
              <a:t>Evaluate</a:t>
            </a:r>
          </a:p>
        </p:txBody>
      </p:sp>
      <p:sp>
        <p:nvSpPr>
          <p:cNvPr id="21" name="Freeform 51"/>
          <p:cNvSpPr>
            <a:spLocks/>
          </p:cNvSpPr>
          <p:nvPr/>
        </p:nvSpPr>
        <p:spPr bwMode="auto">
          <a:xfrm rot="9107687" flipV="1">
            <a:off x="3089466" y="967947"/>
            <a:ext cx="1801443" cy="990269"/>
          </a:xfrm>
          <a:custGeom>
            <a:avLst/>
            <a:gdLst>
              <a:gd name="T0" fmla="*/ 2147483647 w 904"/>
              <a:gd name="T1" fmla="*/ 2147483647 h 592"/>
              <a:gd name="T2" fmla="*/ 2147483647 w 904"/>
              <a:gd name="T3" fmla="*/ 2147483647 h 592"/>
              <a:gd name="T4" fmla="*/ 2147483647 w 904"/>
              <a:gd name="T5" fmla="*/ 2147483647 h 592"/>
              <a:gd name="T6" fmla="*/ 2147483647 w 904"/>
              <a:gd name="T7" fmla="*/ 2147483647 h 592"/>
              <a:gd name="T8" fmla="*/ 2147483647 w 904"/>
              <a:gd name="T9" fmla="*/ 2147483647 h 592"/>
              <a:gd name="T10" fmla="*/ 2147483647 w 904"/>
              <a:gd name="T11" fmla="*/ 2147483647 h 592"/>
              <a:gd name="T12" fmla="*/ 2147483647 w 904"/>
              <a:gd name="T13" fmla="*/ 2147483647 h 592"/>
              <a:gd name="T14" fmla="*/ 2147483647 w 904"/>
              <a:gd name="T15" fmla="*/ 2147483647 h 592"/>
              <a:gd name="T16" fmla="*/ 2147483647 w 904"/>
              <a:gd name="T17" fmla="*/ 2147483647 h 592"/>
              <a:gd name="T18" fmla="*/ 2147483647 w 904"/>
              <a:gd name="T19" fmla="*/ 2147483647 h 592"/>
              <a:gd name="T20" fmla="*/ 2147483647 w 904"/>
              <a:gd name="T21" fmla="*/ 2147483647 h 592"/>
              <a:gd name="T22" fmla="*/ 2147483647 w 904"/>
              <a:gd name="T23" fmla="*/ 2147483647 h 592"/>
              <a:gd name="T24" fmla="*/ 2147483647 w 904"/>
              <a:gd name="T25" fmla="*/ 2147483647 h 592"/>
              <a:gd name="T26" fmla="*/ 2147483647 w 904"/>
              <a:gd name="T27" fmla="*/ 2147483647 h 592"/>
              <a:gd name="T28" fmla="*/ 2147483647 w 904"/>
              <a:gd name="T29" fmla="*/ 2147483647 h 592"/>
              <a:gd name="T30" fmla="*/ 2147483647 w 904"/>
              <a:gd name="T31" fmla="*/ 2147483647 h 592"/>
              <a:gd name="T32" fmla="*/ 2147483647 w 904"/>
              <a:gd name="T33" fmla="*/ 2147483647 h 592"/>
              <a:gd name="T34" fmla="*/ 2147483647 w 904"/>
              <a:gd name="T35" fmla="*/ 2147483647 h 592"/>
              <a:gd name="T36" fmla="*/ 2147483647 w 904"/>
              <a:gd name="T37" fmla="*/ 2147483647 h 592"/>
              <a:gd name="T38" fmla="*/ 2147483647 w 904"/>
              <a:gd name="T39" fmla="*/ 2147483647 h 592"/>
              <a:gd name="T40" fmla="*/ 2147483647 w 904"/>
              <a:gd name="T41" fmla="*/ 2147483647 h 592"/>
              <a:gd name="T42" fmla="*/ 2147483647 w 904"/>
              <a:gd name="T43" fmla="*/ 2147483647 h 592"/>
              <a:gd name="T44" fmla="*/ 2147483647 w 904"/>
              <a:gd name="T45" fmla="*/ 2147483647 h 592"/>
              <a:gd name="T46" fmla="*/ 2147483647 w 904"/>
              <a:gd name="T47" fmla="*/ 2147483647 h 592"/>
              <a:gd name="T48" fmla="*/ 2147483647 w 904"/>
              <a:gd name="T49" fmla="*/ 2147483647 h 592"/>
              <a:gd name="T50" fmla="*/ 2147483647 w 904"/>
              <a:gd name="T51" fmla="*/ 2147483647 h 592"/>
              <a:gd name="T52" fmla="*/ 2147483647 w 904"/>
              <a:gd name="T53" fmla="*/ 2147483647 h 592"/>
              <a:gd name="T54" fmla="*/ 2147483647 w 904"/>
              <a:gd name="T55" fmla="*/ 2147483647 h 592"/>
              <a:gd name="T56" fmla="*/ 2147483647 w 904"/>
              <a:gd name="T57" fmla="*/ 2147483647 h 592"/>
              <a:gd name="T58" fmla="*/ 2147483647 w 904"/>
              <a:gd name="T59" fmla="*/ 2147483647 h 592"/>
              <a:gd name="T60" fmla="*/ 2147483647 w 904"/>
              <a:gd name="T61" fmla="*/ 2147483647 h 592"/>
              <a:gd name="T62" fmla="*/ 2147483647 w 904"/>
              <a:gd name="T63" fmla="*/ 2147483647 h 592"/>
              <a:gd name="T64" fmla="*/ 2147483647 w 904"/>
              <a:gd name="T65" fmla="*/ 2147483647 h 592"/>
              <a:gd name="T66" fmla="*/ 2147483647 w 904"/>
              <a:gd name="T67" fmla="*/ 2147483647 h 592"/>
              <a:gd name="T68" fmla="*/ 2147483647 w 904"/>
              <a:gd name="T69" fmla="*/ 2147483647 h 592"/>
              <a:gd name="T70" fmla="*/ 2147483647 w 904"/>
              <a:gd name="T71" fmla="*/ 2147483647 h 592"/>
              <a:gd name="T72" fmla="*/ 2147483647 w 904"/>
              <a:gd name="T73" fmla="*/ 2147483647 h 592"/>
              <a:gd name="T74" fmla="*/ 2147483647 w 904"/>
              <a:gd name="T75" fmla="*/ 2147483647 h 592"/>
              <a:gd name="T76" fmla="*/ 2147483647 w 904"/>
              <a:gd name="T77" fmla="*/ 2147483647 h 592"/>
              <a:gd name="T78" fmla="*/ 2147483647 w 904"/>
              <a:gd name="T79" fmla="*/ 2147483647 h 5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4"/>
              <a:gd name="T121" fmla="*/ 0 h 592"/>
              <a:gd name="T122" fmla="*/ 904 w 904"/>
              <a:gd name="T123" fmla="*/ 592 h 5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4" h="592">
                <a:moveTo>
                  <a:pt x="904" y="286"/>
                </a:moveTo>
                <a:lnTo>
                  <a:pt x="849" y="290"/>
                </a:lnTo>
                <a:lnTo>
                  <a:pt x="793" y="298"/>
                </a:lnTo>
                <a:lnTo>
                  <a:pt x="739" y="306"/>
                </a:lnTo>
                <a:lnTo>
                  <a:pt x="685" y="317"/>
                </a:lnTo>
                <a:lnTo>
                  <a:pt x="633" y="329"/>
                </a:lnTo>
                <a:lnTo>
                  <a:pt x="582" y="342"/>
                </a:lnTo>
                <a:lnTo>
                  <a:pt x="535" y="356"/>
                </a:lnTo>
                <a:lnTo>
                  <a:pt x="489" y="370"/>
                </a:lnTo>
                <a:lnTo>
                  <a:pt x="446" y="384"/>
                </a:lnTo>
                <a:lnTo>
                  <a:pt x="408" y="397"/>
                </a:lnTo>
                <a:lnTo>
                  <a:pt x="372" y="411"/>
                </a:lnTo>
                <a:lnTo>
                  <a:pt x="341" y="424"/>
                </a:lnTo>
                <a:lnTo>
                  <a:pt x="315" y="437"/>
                </a:lnTo>
                <a:lnTo>
                  <a:pt x="293" y="447"/>
                </a:lnTo>
                <a:lnTo>
                  <a:pt x="277" y="456"/>
                </a:lnTo>
                <a:lnTo>
                  <a:pt x="266" y="464"/>
                </a:lnTo>
                <a:lnTo>
                  <a:pt x="285" y="473"/>
                </a:lnTo>
                <a:lnTo>
                  <a:pt x="306" y="480"/>
                </a:lnTo>
                <a:lnTo>
                  <a:pt x="329" y="487"/>
                </a:lnTo>
                <a:lnTo>
                  <a:pt x="352" y="493"/>
                </a:lnTo>
                <a:lnTo>
                  <a:pt x="376" y="499"/>
                </a:lnTo>
                <a:lnTo>
                  <a:pt x="399" y="503"/>
                </a:lnTo>
                <a:lnTo>
                  <a:pt x="420" y="509"/>
                </a:lnTo>
                <a:lnTo>
                  <a:pt x="439" y="514"/>
                </a:lnTo>
                <a:lnTo>
                  <a:pt x="410" y="518"/>
                </a:lnTo>
                <a:lnTo>
                  <a:pt x="379" y="524"/>
                </a:lnTo>
                <a:lnTo>
                  <a:pt x="346" y="530"/>
                </a:lnTo>
                <a:lnTo>
                  <a:pt x="311" y="536"/>
                </a:lnTo>
                <a:lnTo>
                  <a:pt x="274" y="542"/>
                </a:lnTo>
                <a:lnTo>
                  <a:pt x="238" y="548"/>
                </a:lnTo>
                <a:lnTo>
                  <a:pt x="202" y="555"/>
                </a:lnTo>
                <a:lnTo>
                  <a:pt x="166" y="561"/>
                </a:lnTo>
                <a:lnTo>
                  <a:pt x="133" y="568"/>
                </a:lnTo>
                <a:lnTo>
                  <a:pt x="101" y="574"/>
                </a:lnTo>
                <a:lnTo>
                  <a:pt x="74" y="578"/>
                </a:lnTo>
                <a:lnTo>
                  <a:pt x="48" y="583"/>
                </a:lnTo>
                <a:lnTo>
                  <a:pt x="29" y="586"/>
                </a:lnTo>
                <a:lnTo>
                  <a:pt x="13" y="590"/>
                </a:lnTo>
                <a:lnTo>
                  <a:pt x="3" y="591"/>
                </a:lnTo>
                <a:lnTo>
                  <a:pt x="0" y="592"/>
                </a:lnTo>
                <a:lnTo>
                  <a:pt x="3" y="582"/>
                </a:lnTo>
                <a:lnTo>
                  <a:pt x="14" y="555"/>
                </a:lnTo>
                <a:lnTo>
                  <a:pt x="29" y="516"/>
                </a:lnTo>
                <a:lnTo>
                  <a:pt x="47" y="469"/>
                </a:lnTo>
                <a:lnTo>
                  <a:pt x="66" y="419"/>
                </a:lnTo>
                <a:lnTo>
                  <a:pt x="84" y="371"/>
                </a:lnTo>
                <a:lnTo>
                  <a:pt x="100" y="329"/>
                </a:lnTo>
                <a:lnTo>
                  <a:pt x="113" y="299"/>
                </a:lnTo>
                <a:lnTo>
                  <a:pt x="129" y="328"/>
                </a:lnTo>
                <a:lnTo>
                  <a:pt x="141" y="348"/>
                </a:lnTo>
                <a:lnTo>
                  <a:pt x="149" y="363"/>
                </a:lnTo>
                <a:lnTo>
                  <a:pt x="156" y="372"/>
                </a:lnTo>
                <a:lnTo>
                  <a:pt x="160" y="381"/>
                </a:lnTo>
                <a:lnTo>
                  <a:pt x="165" y="389"/>
                </a:lnTo>
                <a:lnTo>
                  <a:pt x="172" y="400"/>
                </a:lnTo>
                <a:lnTo>
                  <a:pt x="180" y="415"/>
                </a:lnTo>
                <a:lnTo>
                  <a:pt x="193" y="401"/>
                </a:lnTo>
                <a:lnTo>
                  <a:pt x="210" y="381"/>
                </a:lnTo>
                <a:lnTo>
                  <a:pt x="231" y="357"/>
                </a:lnTo>
                <a:lnTo>
                  <a:pt x="256" y="328"/>
                </a:lnTo>
                <a:lnTo>
                  <a:pt x="284" y="296"/>
                </a:lnTo>
                <a:lnTo>
                  <a:pt x="316" y="263"/>
                </a:lnTo>
                <a:lnTo>
                  <a:pt x="352" y="227"/>
                </a:lnTo>
                <a:lnTo>
                  <a:pt x="390" y="191"/>
                </a:lnTo>
                <a:lnTo>
                  <a:pt x="431" y="157"/>
                </a:lnTo>
                <a:lnTo>
                  <a:pt x="476" y="123"/>
                </a:lnTo>
                <a:lnTo>
                  <a:pt x="523" y="91"/>
                </a:lnTo>
                <a:lnTo>
                  <a:pt x="574" y="63"/>
                </a:lnTo>
                <a:lnTo>
                  <a:pt x="627" y="39"/>
                </a:lnTo>
                <a:lnTo>
                  <a:pt x="683" y="20"/>
                </a:lnTo>
                <a:lnTo>
                  <a:pt x="741" y="7"/>
                </a:lnTo>
                <a:lnTo>
                  <a:pt x="801" y="0"/>
                </a:lnTo>
                <a:lnTo>
                  <a:pt x="786" y="62"/>
                </a:lnTo>
                <a:lnTo>
                  <a:pt x="790" y="117"/>
                </a:lnTo>
                <a:lnTo>
                  <a:pt x="805" y="166"/>
                </a:lnTo>
                <a:lnTo>
                  <a:pt x="828" y="207"/>
                </a:lnTo>
                <a:lnTo>
                  <a:pt x="854" y="241"/>
                </a:lnTo>
                <a:lnTo>
                  <a:pt x="879" y="265"/>
                </a:lnTo>
                <a:lnTo>
                  <a:pt x="897" y="280"/>
                </a:lnTo>
                <a:lnTo>
                  <a:pt x="904" y="286"/>
                </a:lnTo>
                <a:close/>
              </a:path>
            </a:pathLst>
          </a:custGeom>
          <a:solidFill>
            <a:srgbClr val="FF4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2060"/>
              </a:solidFill>
            </a:endParaRPr>
          </a:p>
        </p:txBody>
      </p:sp>
      <p:sp>
        <p:nvSpPr>
          <p:cNvPr id="27" name="TextBox 26"/>
          <p:cNvSpPr txBox="1"/>
          <p:nvPr/>
        </p:nvSpPr>
        <p:spPr>
          <a:xfrm>
            <a:off x="304800" y="3124200"/>
            <a:ext cx="3486325" cy="1323439"/>
          </a:xfrm>
          <a:prstGeom prst="rect">
            <a:avLst/>
          </a:prstGeom>
          <a:noFill/>
        </p:spPr>
        <p:txBody>
          <a:bodyPr wrap="square" rtlCol="0">
            <a:spAutoFit/>
          </a:bodyPr>
          <a:lstStyle/>
          <a:p>
            <a:pPr marL="342900" indent="-342900">
              <a:buFont typeface="Wingdings" pitchFamily="2" charset="2"/>
              <a:buChar char="ü"/>
            </a:pPr>
            <a:r>
              <a:rPr lang="en-US" sz="2000" dirty="0">
                <a:solidFill>
                  <a:schemeClr val="bg1"/>
                </a:solidFill>
              </a:rPr>
              <a:t>Scanning ensures that fresh, new inputs to the process are continually introduced </a:t>
            </a:r>
          </a:p>
        </p:txBody>
      </p:sp>
      <p:sp>
        <p:nvSpPr>
          <p:cNvPr id="28" name="TextBox 27"/>
          <p:cNvSpPr txBox="1"/>
          <p:nvPr/>
        </p:nvSpPr>
        <p:spPr>
          <a:xfrm>
            <a:off x="1371600" y="1371600"/>
            <a:ext cx="2057400" cy="461665"/>
          </a:xfrm>
          <a:prstGeom prst="rect">
            <a:avLst/>
          </a:prstGeom>
          <a:noFill/>
        </p:spPr>
        <p:txBody>
          <a:bodyPr wrap="square" rtlCol="0">
            <a:spAutoFit/>
          </a:bodyPr>
          <a:lstStyle/>
          <a:p>
            <a:r>
              <a:rPr lang="en-US" sz="2400" b="1" dirty="0" smtClean="0">
                <a:solidFill>
                  <a:srgbClr val="FB33D0"/>
                </a:solidFill>
              </a:rPr>
              <a:t>SCANNING</a:t>
            </a:r>
            <a:endParaRPr lang="en-US" sz="2400" b="1" dirty="0">
              <a:solidFill>
                <a:srgbClr val="FB33D0"/>
              </a:solidFill>
            </a:endParaRPr>
          </a:p>
        </p:txBody>
      </p:sp>
    </p:spTree>
    <p:extLst>
      <p:ext uri="{BB962C8B-B14F-4D97-AF65-F5344CB8AC3E}">
        <p14:creationId xmlns:p14="http://schemas.microsoft.com/office/powerpoint/2010/main" val="2154989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Your Goals and Objectives: Animated Layout">
  <a:themeElements>
    <a:clrScheme name="your_goals_and_objectives">
      <a:dk1>
        <a:sysClr val="windowText" lastClr="000000"/>
      </a:dk1>
      <a:lt1>
        <a:sysClr val="window" lastClr="FFFFFF"/>
      </a:lt1>
      <a:dk2>
        <a:srgbClr val="BC0000"/>
      </a:dk2>
      <a:lt2>
        <a:srgbClr val="EEECE1"/>
      </a:lt2>
      <a:accent1>
        <a:srgbClr val="BC0000"/>
      </a:accent1>
      <a:accent2>
        <a:srgbClr val="000000"/>
      </a:accent2>
      <a:accent3>
        <a:srgbClr val="BFBFBF"/>
      </a:accent3>
      <a:accent4>
        <a:srgbClr val="FFFFFF"/>
      </a:accent4>
      <a:accent5>
        <a:srgbClr val="BC3E00"/>
      </a:accent5>
      <a:accent6>
        <a:srgbClr val="833838"/>
      </a:accent6>
      <a:hlink>
        <a:srgbClr val="6E673E"/>
      </a:hlink>
      <a:folHlink>
        <a:srgbClr val="BC000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Your Goals and Objectives: Static Layout">
  <a:themeElements>
    <a:clrScheme name="your_goals_and_objectives">
      <a:dk1>
        <a:sysClr val="windowText" lastClr="000000"/>
      </a:dk1>
      <a:lt1>
        <a:sysClr val="window" lastClr="FFFFFF"/>
      </a:lt1>
      <a:dk2>
        <a:srgbClr val="BC0000"/>
      </a:dk2>
      <a:lt2>
        <a:srgbClr val="EEECE1"/>
      </a:lt2>
      <a:accent1>
        <a:srgbClr val="BC0000"/>
      </a:accent1>
      <a:accent2>
        <a:srgbClr val="000000"/>
      </a:accent2>
      <a:accent3>
        <a:srgbClr val="BFBFBF"/>
      </a:accent3>
      <a:accent4>
        <a:srgbClr val="FFFFFF"/>
      </a:accent4>
      <a:accent5>
        <a:srgbClr val="BC3E00"/>
      </a:accent5>
      <a:accent6>
        <a:srgbClr val="833838"/>
      </a:accent6>
      <a:hlink>
        <a:srgbClr val="6E673E"/>
      </a:hlink>
      <a:folHlink>
        <a:srgbClr val="BC000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1054</Words>
  <Application>Microsoft Office PowerPoint</Application>
  <PresentationFormat>On-screen Show (4:3)</PresentationFormat>
  <Paragraphs>172</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Your Goals and Objectives: Animated Layout</vt:lpstr>
      <vt:lpstr>Your Goals and Objectives: Static Layout</vt:lpstr>
      <vt:lpstr>Scanning as a part of Planning for Services</vt:lpstr>
      <vt:lpstr>Session 1:  Scanning</vt:lpstr>
      <vt:lpstr>Goals for Session 1:</vt:lpstr>
      <vt:lpstr>What is Scanning?</vt:lpstr>
      <vt:lpstr>What is Scanning?</vt:lpstr>
      <vt:lpstr>Internal Scanning</vt:lpstr>
      <vt:lpstr>External Scanning</vt:lpstr>
      <vt:lpstr>External Scanning</vt:lpstr>
      <vt:lpstr>Planning Cycle</vt:lpstr>
      <vt:lpstr>Where to look?</vt:lpstr>
      <vt:lpstr>Basic Scanning Process</vt:lpstr>
      <vt:lpstr>Basic Scanning Process</vt:lpstr>
      <vt:lpstr>Preparing to Scan</vt:lpstr>
      <vt:lpstr>Example:  NAWS Environmental Scan</vt:lpstr>
      <vt:lpstr>Example:  NAWS Environmental Scan</vt:lpstr>
      <vt:lpstr>Potential Implications of Trend:</vt:lpstr>
      <vt:lpstr>Northern CA PR Response:</vt:lpstr>
      <vt:lpstr>Scanning Exercise 1</vt:lpstr>
      <vt:lpstr>Scanning Exercise 2</vt:lpstr>
      <vt:lpstr>Scanning Exercise 3</vt:lpstr>
      <vt:lpstr>Final Thoughts</vt:lpstr>
      <vt:lpstr>Questions?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Steve Rusch</cp:lastModifiedBy>
  <cp:revision>100</cp:revision>
  <dcterms:created xsi:type="dcterms:W3CDTF">2010-08-04T16:12:43Z</dcterms:created>
  <dcterms:modified xsi:type="dcterms:W3CDTF">2012-01-10T18:49:00Z</dcterms:modified>
</cp:coreProperties>
</file>