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66"/>
  </p:notesMasterIdLst>
  <p:sldIdLst>
    <p:sldId id="256" r:id="rId2"/>
    <p:sldId id="267" r:id="rId3"/>
    <p:sldId id="275" r:id="rId4"/>
    <p:sldId id="262" r:id="rId5"/>
    <p:sldId id="257" r:id="rId6"/>
    <p:sldId id="276" r:id="rId7"/>
    <p:sldId id="277" r:id="rId8"/>
    <p:sldId id="278" r:id="rId9"/>
    <p:sldId id="259" r:id="rId10"/>
    <p:sldId id="274" r:id="rId11"/>
    <p:sldId id="279" r:id="rId12"/>
    <p:sldId id="280" r:id="rId13"/>
    <p:sldId id="281" r:id="rId14"/>
    <p:sldId id="282" r:id="rId15"/>
    <p:sldId id="284" r:id="rId16"/>
    <p:sldId id="283"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4" r:id="rId35"/>
    <p:sldId id="302" r:id="rId36"/>
    <p:sldId id="303" r:id="rId37"/>
    <p:sldId id="305" r:id="rId38"/>
    <p:sldId id="306" r:id="rId39"/>
    <p:sldId id="307" r:id="rId40"/>
    <p:sldId id="311" r:id="rId41"/>
    <p:sldId id="308" r:id="rId42"/>
    <p:sldId id="309" r:id="rId43"/>
    <p:sldId id="312" r:id="rId44"/>
    <p:sldId id="314" r:id="rId45"/>
    <p:sldId id="318" r:id="rId46"/>
    <p:sldId id="319" r:id="rId47"/>
    <p:sldId id="316" r:id="rId48"/>
    <p:sldId id="317" r:id="rId49"/>
    <p:sldId id="320" r:id="rId50"/>
    <p:sldId id="321" r:id="rId51"/>
    <p:sldId id="324" r:id="rId52"/>
    <p:sldId id="325" r:id="rId53"/>
    <p:sldId id="326" r:id="rId54"/>
    <p:sldId id="327" r:id="rId55"/>
    <p:sldId id="329" r:id="rId56"/>
    <p:sldId id="333" r:id="rId57"/>
    <p:sldId id="331" r:id="rId58"/>
    <p:sldId id="332" r:id="rId59"/>
    <p:sldId id="334" r:id="rId60"/>
    <p:sldId id="335" r:id="rId61"/>
    <p:sldId id="336" r:id="rId62"/>
    <p:sldId id="338" r:id="rId63"/>
    <p:sldId id="339" r:id="rId64"/>
    <p:sldId id="342" r:id="rId6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C6"/>
    <a:srgbClr val="33CCFF"/>
    <a:srgbClr val="AFD066"/>
    <a:srgbClr val="DDE79F"/>
    <a:srgbClr val="C6F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23DDD-3439-4EA2-893F-1671ADC77C4B}">
  <a:tblStyle styleId="{67F23DDD-3439-4EA2-893F-1671ADC77C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p:restoredTop sz="61385" autoAdjust="0"/>
  </p:normalViewPr>
  <p:slideViewPr>
    <p:cSldViewPr snapToGrid="0" snapToObjects="1">
      <p:cViewPr varScale="1">
        <p:scale>
          <a:sx n="47" d="100"/>
          <a:sy n="47" d="100"/>
        </p:scale>
        <p:origin x="1464" y="3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81482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applewebdata://04CB11E1-EE1E-4DE1-A276-3A3882AF9B80/worldboard@na.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u="none" strike="noStrike" cap="none" dirty="0">
                <a:solidFill>
                  <a:srgbClr val="000000"/>
                </a:solidFill>
                <a:effectLst/>
                <a:latin typeface="Arial"/>
                <a:ea typeface="Arial"/>
                <a:cs typeface="Arial"/>
                <a:sym typeface="Arial"/>
              </a:rPr>
              <a:t>Este es el quinto </a:t>
            </a:r>
            <a:r>
              <a:rPr lang="es-ES" sz="1100" b="0" i="0" u="none" strike="noStrike" cap="none" dirty="0" err="1" smtClean="0">
                <a:solidFill>
                  <a:srgbClr val="000000"/>
                </a:solidFill>
                <a:effectLst/>
                <a:latin typeface="Arial"/>
                <a:ea typeface="Arial"/>
                <a:cs typeface="Arial"/>
                <a:sym typeface="Arial"/>
              </a:rPr>
              <a:t>PowerPointde</a:t>
            </a:r>
            <a:r>
              <a:rPr lang="es-ES" sz="1100" b="0" i="0" u="none" strike="noStrike" cap="none" dirty="0" smtClean="0">
                <a:solidFill>
                  <a:srgbClr val="000000"/>
                </a:solidFill>
                <a:effectLst/>
                <a:latin typeface="Arial"/>
                <a:ea typeface="Arial"/>
                <a:cs typeface="Arial"/>
                <a:sym typeface="Arial"/>
              </a:rPr>
              <a:t> </a:t>
            </a:r>
            <a:r>
              <a:rPr lang="es-ES" sz="1100" b="0" i="0" u="none" strike="noStrike" cap="none" dirty="0">
                <a:solidFill>
                  <a:srgbClr val="000000"/>
                </a:solidFill>
                <a:effectLst/>
                <a:latin typeface="Arial"/>
                <a:ea typeface="Arial"/>
                <a:cs typeface="Arial"/>
                <a:sym typeface="Arial"/>
              </a:rPr>
              <a:t>una serie de cinco que cubre el material del I</a:t>
            </a:r>
            <a:r>
              <a:rPr lang="es-ES" sz="1100" b="0" i="1" u="none" strike="noStrike" cap="none" dirty="0">
                <a:solidFill>
                  <a:srgbClr val="000000"/>
                </a:solidFill>
                <a:effectLst/>
                <a:latin typeface="Arial"/>
                <a:ea typeface="Arial"/>
                <a:cs typeface="Arial"/>
                <a:sym typeface="Arial"/>
              </a:rPr>
              <a:t>nforme de la Agenda de la Conferencia</a:t>
            </a:r>
            <a:r>
              <a:rPr lang="es-ES" sz="1100" b="0" i="0" u="none" strike="noStrike" cap="none" dirty="0">
                <a:solidFill>
                  <a:srgbClr val="000000"/>
                </a:solidFill>
                <a:effectLst/>
                <a:latin typeface="Arial"/>
                <a:ea typeface="Arial"/>
                <a:cs typeface="Arial"/>
                <a:sym typeface="Arial"/>
              </a:rPr>
              <a:t> 2020 (o su abreviatura,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9157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La </a:t>
            </a:r>
            <a:r>
              <a:rPr lang="es-ES" sz="1100" b="1" i="0" u="none" strike="noStrike" cap="none" dirty="0">
                <a:solidFill>
                  <a:srgbClr val="000000"/>
                </a:solidFill>
                <a:effectLst/>
                <a:latin typeface="Arial"/>
                <a:ea typeface="Arial"/>
                <a:cs typeface="Arial"/>
                <a:sym typeface="Arial"/>
              </a:rPr>
              <a:t>Moción 6</a:t>
            </a:r>
            <a:r>
              <a:rPr lang="es-ES" sz="1100" b="0" i="0" u="none" strike="noStrike" cap="none" dirty="0">
                <a:solidFill>
                  <a:srgbClr val="000000"/>
                </a:solidFill>
                <a:effectLst/>
                <a:latin typeface="Arial"/>
                <a:ea typeface="Arial"/>
                <a:cs typeface="Arial"/>
                <a:sym typeface="Arial"/>
              </a:rPr>
              <a:t> dice:</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smtClean="0">
                <a:solidFill>
                  <a:srgbClr val="000000"/>
                </a:solidFill>
                <a:effectLst/>
                <a:latin typeface="Arial"/>
                <a:ea typeface="Arial"/>
                <a:cs typeface="Arial"/>
                <a:sym typeface="Arial"/>
              </a:rPr>
              <a:t>Dar </a:t>
            </a:r>
            <a:r>
              <a:rPr lang="es-ES" sz="1100" b="0" i="0" u="none" strike="noStrike" cap="none" dirty="0">
                <a:solidFill>
                  <a:srgbClr val="000000"/>
                </a:solidFill>
                <a:effectLst/>
                <a:latin typeface="Arial"/>
                <a:ea typeface="Arial"/>
                <a:cs typeface="Arial"/>
                <a:sym typeface="Arial"/>
              </a:rPr>
              <a:t>instrucciones a la Junta Mundial para que prepare un plan de proyecto para la CSM 2022 a fin de crear una nueva «Guía para trabajar los pasos» destinada a los miembros que ya han trabajado con la anterior y desean evolucionar en su recuperación.</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Propósito</a:t>
            </a:r>
            <a:r>
              <a:rPr lang="es-ES" sz="1100" b="0" i="0" u="none" strike="noStrike" cap="none" dirty="0">
                <a:solidFill>
                  <a:srgbClr val="000000"/>
                </a:solidFill>
                <a:effectLst/>
                <a:latin typeface="Arial"/>
                <a:ea typeface="Arial"/>
                <a:cs typeface="Arial"/>
                <a:sym typeface="Arial"/>
              </a:rPr>
              <a:t>: Preparar literatura nueva para que los miembros continúen con su proceso de recuperación por medio del trabajo de los Doce Pasos, para crecer y trasmitirlo a otros. </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Presentada por</a:t>
            </a:r>
            <a:r>
              <a:rPr lang="es-ES" sz="1100" b="0" i="0" u="none" strike="noStrike" cap="none" dirty="0">
                <a:solidFill>
                  <a:srgbClr val="000000"/>
                </a:solidFill>
                <a:effectLst/>
                <a:latin typeface="Arial"/>
                <a:ea typeface="Arial"/>
                <a:cs typeface="Arial"/>
                <a:sym typeface="Arial"/>
              </a:rPr>
              <a:t>: Región Noruega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5020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Razonamiento de la región</a:t>
            </a:r>
            <a:r>
              <a:rPr lang="es-ES" sz="1100" b="0" i="0" u="none" strike="noStrike" cap="none" dirty="0">
                <a:solidFill>
                  <a:srgbClr val="000000"/>
                </a:solidFill>
                <a:effectLst/>
                <a:latin typeface="Arial"/>
                <a:ea typeface="Arial"/>
                <a:cs typeface="Arial"/>
                <a:sym typeface="Arial"/>
              </a:rPr>
              <a:t>: La confraternidad tiene 60 años. Los veteranos y otros miembros que han hecho los pasos muchas veces tal vez deseen una nueva perspectiva de los pasos, ya que trabajarlos es un proceso continuo, independientemente del tiempo que se lleve limpio. Es importante que los miembros estén inspirados para continuar pasando un mensaje de recuperación a los adictos que siguen sus pasos. Es un hecho que muchos miembros con mucho tiempo limpio abandonan nuestra confraternidad. Una nueva guía de los pasos quizá serviría de inspiración para que los veteranos se queden en la confraternidad. Este es un programa de Doce Pasos, y deberíamos mantenernos centrados en la mejor manera de seguir facilitando el crecimiento y la evolución de nuestra confraternidad; y la literatura es una muy buena forma de hacerlo.</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30409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Respuesta de la Junta Mundial</a:t>
            </a:r>
            <a:r>
              <a:rPr lang="es-ES" sz="1100" b="0" i="0" u="none" strike="noStrike" cap="none" dirty="0">
                <a:solidFill>
                  <a:srgbClr val="000000"/>
                </a:solidFill>
                <a:effectLst/>
                <a:latin typeface="Arial"/>
                <a:ea typeface="Arial"/>
                <a:cs typeface="Arial"/>
                <a:sym typeface="Arial"/>
              </a:rPr>
              <a:t>: Estamos a favor del trabajo que apoye el crecimiento de la confraternidad y la recuperación personal de los miembros de NA. Nuestro programa consiste en Doce Pasos, y el material que anime a los miembros a trabajar los pasos no puede ser algo malo. </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El problema es que no es la única obra de extensión de libro sobre el trabajo de los pasos en este </a:t>
            </a:r>
            <a:r>
              <a:rPr lang="es-ES" sz="1100" b="0" i="1" u="none" strike="noStrike" cap="none" dirty="0">
                <a:solidFill>
                  <a:srgbClr val="000000"/>
                </a:solidFill>
                <a:effectLst/>
                <a:latin typeface="Arial"/>
                <a:ea typeface="Arial"/>
                <a:cs typeface="Arial"/>
                <a:sym typeface="Arial"/>
              </a:rPr>
              <a:t>Informe de la Agenda de la Conferencia</a:t>
            </a:r>
            <a:r>
              <a:rPr lang="es-ES" sz="1100" b="0" i="0" u="none" strike="noStrike" cap="none" dirty="0">
                <a:solidFill>
                  <a:srgbClr val="000000"/>
                </a:solidFill>
                <a:effectLst/>
                <a:latin typeface="Arial"/>
                <a:ea typeface="Arial"/>
                <a:cs typeface="Arial"/>
                <a:sym typeface="Arial"/>
              </a:rPr>
              <a:t>, y como ya hemos mencionado en la introducción a la mociones regionales, uno de los inconvenientes de crear planes de proyecto por medio de las mociones regionales es que las ideas se estudian de forma independiente de las demás.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Para una explicación sobre nuestro criterio para establecer prioridades, véanse nuestros comentarios en la introducción a la encuesta en la página 24, y la introducción a las mociones sobre la literatura de recuperación de extensión de libro en la página 38.</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61092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b="0" i="0" u="none" strike="noStrike" cap="none" dirty="0">
                <a:solidFill>
                  <a:srgbClr val="000000"/>
                </a:solidFill>
                <a:effectLst/>
                <a:latin typeface="Arial"/>
                <a:ea typeface="Arial"/>
                <a:cs typeface="Arial"/>
                <a:sym typeface="Arial"/>
              </a:rPr>
              <a:t>PAUSA PARA DISCUTIR</a:t>
            </a:r>
            <a:r>
              <a:rPr lang="en-US" b="0" dirty="0">
                <a:effectLst/>
              </a:rPr>
              <a:t> </a:t>
            </a:r>
            <a:endParaRPr lang="en-US" b="0" dirty="0"/>
          </a:p>
          <a:p>
            <a:pPr marL="139700" indent="0">
              <a:buNone/>
            </a:pPr>
            <a:endParaRPr lang="en-US" dirty="0"/>
          </a:p>
        </p:txBody>
      </p:sp>
    </p:spTree>
    <p:extLst>
      <p:ext uri="{BB962C8B-B14F-4D97-AF65-F5344CB8AC3E}">
        <p14:creationId xmlns:p14="http://schemas.microsoft.com/office/powerpoint/2010/main" val="553468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La segunda moción respecto de la literatura de recuperación es la Moción 7, que dice:</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Dar instrucciones a la Junta Mundial para que prepare un plan de proyecto, que se pondrá a consideración de la CSM 2022, a fin de crear un librito de estudio de los pasos que contenga preguntas derivadas solo de frases del capítulo «Cómo funciona» del Texto Básico.</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Propósito</a:t>
            </a:r>
            <a:r>
              <a:rPr lang="es-ES" sz="1100" b="0" i="0" u="none" strike="noStrike" cap="none" dirty="0">
                <a:solidFill>
                  <a:srgbClr val="000000"/>
                </a:solidFill>
                <a:effectLst/>
                <a:latin typeface="Arial"/>
                <a:ea typeface="Arial"/>
                <a:cs typeface="Arial"/>
                <a:sym typeface="Arial"/>
              </a:rPr>
              <a:t>: Crear un librito económico de preguntas de estudio de los pasos, aprobado por la confraternidad, directamente relacionado con el Texto Básico.</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Presentada por</a:t>
            </a:r>
            <a:r>
              <a:rPr lang="es-ES" sz="1100" b="0" i="0" u="none" strike="noStrike" cap="none" dirty="0">
                <a:solidFill>
                  <a:srgbClr val="000000"/>
                </a:solidFill>
                <a:effectLst/>
                <a:latin typeface="Arial"/>
                <a:ea typeface="Arial"/>
                <a:cs typeface="Arial"/>
                <a:sym typeface="Arial"/>
              </a:rPr>
              <a:t>: Región Baja Son</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160282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Razonamiento de la región</a:t>
            </a:r>
            <a:r>
              <a:rPr lang="es-ES" sz="1100" b="0" i="0" u="none" strike="noStrike" cap="none" dirty="0">
                <a:solidFill>
                  <a:srgbClr val="000000"/>
                </a:solidFill>
                <a:effectLst/>
                <a:latin typeface="Arial"/>
                <a:ea typeface="Arial"/>
                <a:cs typeface="Arial"/>
                <a:sym typeface="Arial"/>
              </a:rPr>
              <a:t>: Existe la necesidad de disponer de material elemental de estudio de los Pasos de NA sin interpretación personal que pueda leerse individualmente, en las reuniones del grupo de NA, en instituciones o en la correspondencia entre rejas. Cuando las respuestas a las preguntas de estudio son las frases de la literatura de NA, entonces desaparecen los problemas de personalidad, ego, política, religión y otras filiaciones. La respuesta es siempre la frase original del Texto Básico a partir de la cual se formuló la pregunta. Con un librito de preguntas de estudio de los pasos del Texto Básico y la </a:t>
            </a:r>
            <a:r>
              <a:rPr lang="es-ES" sz="1100" b="0" i="1" u="none" strike="noStrike" cap="none" dirty="0">
                <a:solidFill>
                  <a:srgbClr val="000000"/>
                </a:solidFill>
                <a:effectLst/>
                <a:latin typeface="Arial"/>
                <a:ea typeface="Arial"/>
                <a:cs typeface="Arial"/>
                <a:sym typeface="Arial"/>
              </a:rPr>
              <a:t>Guía de introducción a NA</a:t>
            </a:r>
            <a:r>
              <a:rPr lang="es-ES" sz="1100" b="0" i="0" u="none" strike="noStrike" cap="none" dirty="0">
                <a:solidFill>
                  <a:srgbClr val="000000"/>
                </a:solidFill>
                <a:effectLst/>
                <a:latin typeface="Arial"/>
                <a:ea typeface="Arial"/>
                <a:cs typeface="Arial"/>
                <a:sym typeface="Arial"/>
              </a:rPr>
              <a:t>, es posible enseñar o estudiar el programa de NA por unos tres dólares. Creemos que estamos identificando una necesidad que no se entiende a nivel general en la parte de nuestra confraternidad correspondiente al primer mundo angloparlante. En lugar de pedir donaciones, pedimos apoyo para las herramientas que necesitamos para tener éxito.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525799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El resultado de esta moción será un folleto grapado, más o menos del tamaño de la </a:t>
            </a:r>
            <a:r>
              <a:rPr lang="es-ES" sz="1100" b="0" i="1" u="none" strike="noStrike" cap="none" dirty="0">
                <a:solidFill>
                  <a:srgbClr val="000000"/>
                </a:solidFill>
                <a:effectLst/>
                <a:latin typeface="Arial"/>
                <a:ea typeface="Arial"/>
                <a:cs typeface="Arial"/>
                <a:sym typeface="Arial"/>
              </a:rPr>
              <a:t>Guía del grupo</a:t>
            </a:r>
            <a:r>
              <a:rPr lang="es-ES" sz="1100" b="0" i="0" u="none" strike="noStrike" cap="none" dirty="0">
                <a:solidFill>
                  <a:srgbClr val="000000"/>
                </a:solidFill>
                <a:effectLst/>
                <a:latin typeface="Arial"/>
                <a:ea typeface="Arial"/>
                <a:cs typeface="Arial"/>
                <a:sym typeface="Arial"/>
              </a:rPr>
              <a:t>. La </a:t>
            </a:r>
            <a:r>
              <a:rPr lang="es-ES" sz="1100" b="0" i="1" u="none" strike="noStrike" cap="none" dirty="0">
                <a:solidFill>
                  <a:srgbClr val="000000"/>
                </a:solidFill>
                <a:effectLst/>
                <a:latin typeface="Arial"/>
                <a:ea typeface="Arial"/>
                <a:cs typeface="Arial"/>
                <a:sym typeface="Arial"/>
              </a:rPr>
              <a:t>Guía de introducción a NA</a:t>
            </a:r>
            <a:r>
              <a:rPr lang="es-ES" sz="1100" b="0" i="0" u="none" strike="noStrike" cap="none" dirty="0">
                <a:solidFill>
                  <a:srgbClr val="000000"/>
                </a:solidFill>
                <a:effectLst/>
                <a:latin typeface="Arial"/>
                <a:ea typeface="Arial"/>
                <a:cs typeface="Arial"/>
                <a:sym typeface="Arial"/>
              </a:rPr>
              <a:t>, combinada con preguntas de estudio de los pasos del Texto Básico, es una manera barata de llevar el programa de NA tanto a entornos penitenciarios como de rehabilitación de la adicción. Trabajar por primera vez los pasos con el Texto Básico brinda una base sólida a todos los miembros y facilita el estudio futuro con otra literatura de NA. El Texto Básico es literatura de recuperación de NA sencilla y sincera que los adictos pueden seguir y con la cual pueden identificarse. La obra lógicamente se traduciría después de la </a:t>
            </a:r>
            <a:r>
              <a:rPr lang="es-ES" sz="1100" b="0" i="1" u="none" strike="noStrike" cap="none" dirty="0">
                <a:solidFill>
                  <a:srgbClr val="000000"/>
                </a:solidFill>
                <a:effectLst/>
                <a:latin typeface="Arial"/>
                <a:ea typeface="Arial"/>
                <a:cs typeface="Arial"/>
                <a:sym typeface="Arial"/>
              </a:rPr>
              <a:t>Guía de introducción a NA </a:t>
            </a:r>
            <a:r>
              <a:rPr lang="es-ES" sz="1100" b="0" i="0" u="none" strike="noStrike" cap="none" dirty="0">
                <a:solidFill>
                  <a:srgbClr val="000000"/>
                </a:solidFill>
                <a:effectLst/>
                <a:latin typeface="Arial"/>
                <a:ea typeface="Arial"/>
                <a:cs typeface="Arial"/>
                <a:sym typeface="Arial"/>
              </a:rPr>
              <a:t>y antes que el Texto Básico, que tiene extensión de libro, con lo que se reduciría el tiempo para que las confraternidades emergentes puedan estudiar el programa de NA.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197905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Respuesta de la Junta Mundial</a:t>
            </a:r>
            <a:r>
              <a:rPr lang="es-ES" sz="1100" b="0" i="0" u="none" strike="noStrike" cap="none" dirty="0">
                <a:solidFill>
                  <a:srgbClr val="000000"/>
                </a:solidFill>
                <a:effectLst/>
                <a:latin typeface="Arial"/>
                <a:ea typeface="Arial"/>
                <a:cs typeface="Arial"/>
                <a:sym typeface="Arial"/>
              </a:rPr>
              <a:t>: Tal como expresamos en la moción anterior, nos entusiasman las herramientas que animan a los miembros a trabajar los pasos, pero examinar cada idea al margen de las demás no nos indica lo que es prioritario ni permite que las ideas formen parte de un proceso de planificación y presupuestario integral. Esta idea y cualquier otra sobre una guía de trabajo de los pasos para miembros nuevos y adictos presos o en tratamiento forman parte de la encuesta sobre literatura del presente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Para una explicación sobre nuestro criterio para establecer prioridades, véanse nuestros comentarios en la introducción a la encuesta en la página 24, y la introducción a las mociones sobre la literatura de recuperación de extensión de libro en la página 38.</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Si la CSM </a:t>
            </a:r>
            <a:r>
              <a:rPr lang="es-ES" sz="1100" b="0" i="0" u="none" strike="noStrike" cap="none" dirty="0" smtClean="0">
                <a:solidFill>
                  <a:srgbClr val="000000"/>
                </a:solidFill>
                <a:effectLst/>
                <a:latin typeface="Arial"/>
                <a:ea typeface="Arial"/>
                <a:cs typeface="Arial"/>
                <a:sym typeface="Arial"/>
              </a:rPr>
              <a:t>fijara </a:t>
            </a:r>
            <a:r>
              <a:rPr lang="es-ES" sz="1100" b="0" i="0" u="none" strike="noStrike" cap="none" dirty="0">
                <a:solidFill>
                  <a:srgbClr val="000000"/>
                </a:solidFill>
                <a:effectLst/>
                <a:latin typeface="Arial"/>
                <a:ea typeface="Arial"/>
                <a:cs typeface="Arial"/>
                <a:sym typeface="Arial"/>
              </a:rPr>
              <a:t>la prioridad de crear una guía sencilla para trabajar los pasos dirigida a los recién llegados, elaboraríamos un plan de proyecto, pero usaríamos el mismo criterio para crearla que el que solemos emplear cada vez que preparamos una obra de literatura. Le preguntaríamos a la confraternidad qué contenido le gustaría que hubiese en esa guía y usaríamos esos aportes como orientación para nuestro trabajo. Prepararíamos un borrador que refleje las sugerencias recibidas de los miembros y luego, otra vez, pediríamos a la confraternidad aportes sobre ese borrador.</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No podemos comprometernos con un proyecto que predetermine el resultado del trabajo sin consultar antes a todos los miembros interesados. Por lo tanto, no podemos cumplir con el razonamiento de esta moción en concreto. Imponer el contenido, el proceso de creación y el formato de un texto antes incluso de que comience un proyecto es contrario al proceso de la literatura. Podríamos empezar con la idea descrita en esta moción, pero el proceso de creación de la literatura de NA es amplio y dinámico; no es posible predecir completamente el resultado de nuestros esfuerzos colectivos mundiales.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90598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b="0" i="0" u="none" strike="noStrike" cap="none" dirty="0">
                <a:solidFill>
                  <a:srgbClr val="000000"/>
                </a:solidFill>
                <a:effectLst/>
                <a:latin typeface="Arial"/>
                <a:ea typeface="Arial"/>
                <a:cs typeface="Arial"/>
                <a:sym typeface="Arial"/>
              </a:rPr>
              <a:t>PAUSA PARA DISCUTIR</a:t>
            </a:r>
            <a:r>
              <a:rPr lang="en-US" b="0" dirty="0">
                <a:effectLst/>
              </a:rPr>
              <a:t> </a:t>
            </a:r>
            <a:endParaRPr lang="en-US" b="0" dirty="0"/>
          </a:p>
          <a:p>
            <a:pPr marL="139700" indent="0">
              <a:buNone/>
            </a:pPr>
            <a:endParaRPr lang="en-US" dirty="0"/>
          </a:p>
        </p:txBody>
      </p:sp>
    </p:spTree>
    <p:extLst>
      <p:ext uri="{BB962C8B-B14F-4D97-AF65-F5344CB8AC3E}">
        <p14:creationId xmlns:p14="http://schemas.microsoft.com/office/powerpoint/2010/main" val="3194899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u="none" strike="noStrike" cap="none" dirty="0">
                <a:solidFill>
                  <a:srgbClr val="000000"/>
                </a:solidFill>
                <a:effectLst/>
                <a:latin typeface="Arial"/>
                <a:ea typeface="Arial"/>
                <a:cs typeface="Arial"/>
                <a:sym typeface="Arial"/>
              </a:rPr>
              <a:t>Hay cuatro mociones regionales relacionadas </a:t>
            </a:r>
            <a:r>
              <a:rPr lang="es-ES" sz="1100" b="0" i="0" u="none" strike="noStrike" cap="none" dirty="0" smtClean="0">
                <a:solidFill>
                  <a:srgbClr val="000000"/>
                </a:solidFill>
                <a:effectLst/>
                <a:latin typeface="Arial"/>
                <a:ea typeface="Arial"/>
                <a:cs typeface="Arial"/>
                <a:sym typeface="Arial"/>
              </a:rPr>
              <a:t>con los </a:t>
            </a:r>
            <a:r>
              <a:rPr lang="es-ES" sz="1100" b="0" i="0" u="none" strike="noStrike" cap="none" dirty="0">
                <a:solidFill>
                  <a:srgbClr val="000000"/>
                </a:solidFill>
                <a:effectLst/>
                <a:latin typeface="Arial"/>
                <a:ea typeface="Arial"/>
                <a:cs typeface="Arial"/>
                <a:sym typeface="Arial"/>
              </a:rPr>
              <a:t>folletos informativos </a:t>
            </a:r>
            <a:r>
              <a:rPr lang="es-ES" sz="1100" b="0" i="0" u="none" strike="noStrike" cap="none" dirty="0" smtClean="0">
                <a:solidFill>
                  <a:srgbClr val="000000"/>
                </a:solidFill>
                <a:effectLst/>
                <a:latin typeface="Arial"/>
                <a:ea typeface="Arial"/>
                <a:cs typeface="Arial"/>
                <a:sym typeface="Arial"/>
              </a:rPr>
              <a:t>o las herramientas </a:t>
            </a:r>
            <a:r>
              <a:rPr lang="es-ES" sz="1100" b="0" i="0" u="none" strike="noStrike" cap="none" dirty="0">
                <a:solidFill>
                  <a:srgbClr val="000000"/>
                </a:solidFill>
                <a:effectLst/>
                <a:latin typeface="Arial"/>
                <a:ea typeface="Arial"/>
                <a:cs typeface="Arial"/>
                <a:sym typeface="Arial"/>
              </a:rPr>
              <a:t>de servicio.</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En la introducción a la encuesta de este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(página 24) se explica el criterio que estamos adoptando en este ciclo con respecto a los proyectos de folletos (IP) y las herramientas de servicio. Presentaremos un plan de proyecto general para las herramientas de servicio y otro para los IP. (Los planes de proyecto se incluirán en el material por vía de aprobación de la conferencia [o VAC].) La conferencia, con los resultados de la encuesta del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que le ayudarán a orientar sus decisiones, </a:t>
            </a:r>
            <a:r>
              <a:rPr lang="es-ES" sz="1100" b="0" i="0" u="none" strike="noStrike" cap="none" dirty="0" smtClean="0">
                <a:solidFill>
                  <a:srgbClr val="000000"/>
                </a:solidFill>
                <a:effectLst/>
                <a:latin typeface="Arial"/>
                <a:ea typeface="Arial"/>
                <a:cs typeface="Arial"/>
                <a:sym typeface="Arial"/>
              </a:rPr>
              <a:t>determinará el enfoque específico de estos dos planes de proyecto fijando las prioridades en una lista de herramientas de servicio y otra de folletos informativos (IP). Cada una de las ideas especificadas en las cuatro mociones siguientes (8 a 11) se incluye en la lista de folletos informativos (IP) y herramientas de </a:t>
            </a:r>
            <a:r>
              <a:rPr lang="es-ES" sz="1100" b="0" i="1" u="none" strike="noStrike" cap="none" dirty="0" smtClean="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Usar la encuesta para que guíe las decisiones sobre los IP y materiales de servicio en los que trabajaremos permite que la confraternidad y la conferencia analicen las ideas relacionándolas unas con otras y establezcan prioridades. Repetimos, la encuesta del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parece el mejor mecanismo para guiarse al establecer las prioridades de los proyectos de la CSM porque incluye todas las ideas sobre literatura de recuperación y herramientas de servicio que los participantes de la conferencia han propuesto. Apoyamos todo lo que la confraternidad escoja como prioridad.</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88167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u="none" strike="noStrike" cap="none" dirty="0">
                <a:solidFill>
                  <a:srgbClr val="000000"/>
                </a:solidFill>
                <a:effectLst/>
                <a:latin typeface="Arial"/>
                <a:ea typeface="Arial"/>
                <a:cs typeface="Arial"/>
                <a:sym typeface="Arial"/>
              </a:rPr>
              <a:t>Este </a:t>
            </a:r>
            <a:r>
              <a:rPr lang="es-ES" sz="1100" b="0" i="0" u="none" strike="noStrike" cap="none" dirty="0" smtClean="0">
                <a:solidFill>
                  <a:srgbClr val="000000"/>
                </a:solidFill>
                <a:effectLst/>
                <a:latin typeface="Arial"/>
                <a:ea typeface="Arial"/>
                <a:cs typeface="Arial"/>
                <a:sym typeface="Arial"/>
              </a:rPr>
              <a:t>PowerPoint cubre </a:t>
            </a:r>
            <a:r>
              <a:rPr lang="es-ES" sz="1100" b="0" i="0" u="none" strike="noStrike" cap="none" dirty="0">
                <a:solidFill>
                  <a:srgbClr val="000000"/>
                </a:solidFill>
                <a:effectLst/>
                <a:latin typeface="Arial"/>
                <a:ea typeface="Arial"/>
                <a:cs typeface="Arial"/>
                <a:sym typeface="Arial"/>
              </a:rPr>
              <a:t>las once mociones regionales.</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201063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La </a:t>
            </a:r>
            <a:r>
              <a:rPr lang="es-ES" sz="1100" b="1" i="0" u="none" strike="noStrike" cap="none" dirty="0">
                <a:solidFill>
                  <a:srgbClr val="000000"/>
                </a:solidFill>
                <a:effectLst/>
                <a:latin typeface="Arial"/>
                <a:ea typeface="Arial"/>
                <a:cs typeface="Arial"/>
                <a:sym typeface="Arial"/>
              </a:rPr>
              <a:t>Moción 8</a:t>
            </a:r>
            <a:r>
              <a:rPr lang="es-ES" sz="1100" b="0" i="0" u="none" strike="noStrike" cap="none" dirty="0">
                <a:solidFill>
                  <a:srgbClr val="000000"/>
                </a:solidFill>
                <a:effectLst/>
                <a:latin typeface="Arial"/>
                <a:ea typeface="Arial"/>
                <a:cs typeface="Arial"/>
                <a:sym typeface="Arial"/>
              </a:rPr>
              <a:t> dice:</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Dar instrucciones a la Junta Mundial para que prepare un plan de proyecto para la Conferencia de Servicio Mundial (CSM) 2022, a fin de crear un nuevo IP sobre un inventario personal diario de gratitud. </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Propósito</a:t>
            </a:r>
            <a:r>
              <a:rPr lang="es-ES" sz="1100" b="0" i="0" u="none" strike="noStrike" cap="none" dirty="0">
                <a:solidFill>
                  <a:srgbClr val="000000"/>
                </a:solidFill>
                <a:effectLst/>
                <a:latin typeface="Arial"/>
                <a:ea typeface="Arial"/>
                <a:cs typeface="Arial"/>
                <a:sym typeface="Arial"/>
              </a:rPr>
              <a:t>: Crear un recurso nuevo para los miembros de la confraternidad a través de un IP nuevo sobre un inventario personal diario de gratitud. </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Presentada por</a:t>
            </a:r>
            <a:r>
              <a:rPr lang="es-ES" sz="1100" b="0" i="0" u="none" strike="noStrike" cap="none" dirty="0">
                <a:solidFill>
                  <a:srgbClr val="000000"/>
                </a:solidFill>
                <a:effectLst/>
                <a:latin typeface="Arial"/>
                <a:ea typeface="Arial"/>
                <a:cs typeface="Arial"/>
                <a:sym typeface="Arial"/>
              </a:rPr>
              <a:t>: Región Argentina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350256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Razonamiento de la región</a:t>
            </a:r>
            <a:r>
              <a:rPr lang="es-ES" sz="1100" b="0" i="0" u="none" strike="noStrike" cap="none" dirty="0">
                <a:solidFill>
                  <a:srgbClr val="000000"/>
                </a:solidFill>
                <a:effectLst/>
                <a:latin typeface="Arial"/>
                <a:ea typeface="Arial"/>
                <a:cs typeface="Arial"/>
                <a:sym typeface="Arial"/>
              </a:rPr>
              <a:t>: Un folleto informativo nuevo es una herramienta para los miembros de la confraternidad que nos inspire a hacer un inventario personal diario de gratitud, que promueva actos inspirados en el despertar espiritual del Duodécimo Paso de NA que nos anima a expresar nuestra gratitud Solo por hoy/diariamente.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Los miembros, en cualquier etapa de su proceso de recuperación personal en el que estén, pueden inspirarse por medio de preguntas sobre este principio espiritual, con actos directos de gratitud y/o una lista de gratitud, entre otras cosas, y tratar de expresar el crecimiento en recuperación a través de la gratitud.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15549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Respuesta de la Junta Mundial</a:t>
            </a:r>
            <a:r>
              <a:rPr lang="es-ES" sz="1100" b="0" i="0" u="none" strike="noStrike" cap="none" dirty="0">
                <a:solidFill>
                  <a:srgbClr val="000000"/>
                </a:solidFill>
                <a:effectLst/>
                <a:latin typeface="Arial"/>
                <a:ea typeface="Arial"/>
                <a:cs typeface="Arial"/>
                <a:sym typeface="Arial"/>
              </a:rPr>
              <a:t>: Apoyamos todo lo que la confraternidad escoja como prioridad. Para una explicación sobre nuestro criterio para establecer prioridades, véanse nuestros comentarios en la introducción a las mociones sobre folletos informativos y herramientas de servicio en la página 40.</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255640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b="0" i="0" u="none" strike="noStrike" cap="none" dirty="0">
                <a:solidFill>
                  <a:srgbClr val="000000"/>
                </a:solidFill>
                <a:effectLst/>
                <a:latin typeface="Arial"/>
                <a:ea typeface="Arial"/>
                <a:cs typeface="Arial"/>
                <a:sym typeface="Arial"/>
              </a:rPr>
              <a:t>PAUSA PARA DISCUTIR</a:t>
            </a:r>
            <a:r>
              <a:rPr lang="en-US" b="0" dirty="0">
                <a:effectLst/>
              </a:rPr>
              <a:t> </a:t>
            </a:r>
            <a:endParaRPr lang="en-US" b="0" dirty="0"/>
          </a:p>
          <a:p>
            <a:pPr marL="139700" indent="0">
              <a:buNone/>
            </a:pPr>
            <a:endParaRPr lang="en-US" dirty="0"/>
          </a:p>
        </p:txBody>
      </p:sp>
    </p:spTree>
    <p:extLst>
      <p:ext uri="{BB962C8B-B14F-4D97-AF65-F5344CB8AC3E}">
        <p14:creationId xmlns:p14="http://schemas.microsoft.com/office/powerpoint/2010/main" val="1775341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La siguiente moción regional de la categoría de materiales de servicio y folletos informativos (IP) es la </a:t>
            </a:r>
            <a:r>
              <a:rPr lang="es-ES" sz="1100" b="1" i="0" u="none" strike="noStrike" cap="none" dirty="0">
                <a:solidFill>
                  <a:srgbClr val="000000"/>
                </a:solidFill>
                <a:effectLst/>
                <a:latin typeface="Arial"/>
                <a:ea typeface="Arial"/>
                <a:cs typeface="Arial"/>
                <a:sym typeface="Arial"/>
              </a:rPr>
              <a:t>Moción 9</a:t>
            </a:r>
            <a:r>
              <a:rPr lang="es-ES" sz="1100" b="0" i="0" u="none" strike="noStrike" cap="none" dirty="0">
                <a:solidFill>
                  <a:srgbClr val="000000"/>
                </a:solidFill>
                <a:effectLst/>
                <a:latin typeface="Arial"/>
                <a:ea typeface="Arial"/>
                <a:cs typeface="Arial"/>
                <a:sym typeface="Arial"/>
              </a:rPr>
              <a:t>, que dice:</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Dar instrucciones a la Junta Mundial para que prepare un plan de proyecto para la CSM 2022, a fin de crear un nuevo IP sobre mujeres en recuperación.</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Propósito</a:t>
            </a:r>
            <a:r>
              <a:rPr lang="es-ES" sz="1100" b="0" i="0" u="none" strike="noStrike" cap="none" dirty="0">
                <a:solidFill>
                  <a:srgbClr val="000000"/>
                </a:solidFill>
                <a:effectLst/>
                <a:latin typeface="Arial"/>
                <a:ea typeface="Arial"/>
                <a:cs typeface="Arial"/>
                <a:sym typeface="Arial"/>
              </a:rPr>
              <a:t>: Crear un recurso nuevo sobre mujeres en recuperación.</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Presentada por</a:t>
            </a:r>
            <a:r>
              <a:rPr lang="es-ES" sz="1100" b="0" i="0" u="none" strike="noStrike" cap="none" dirty="0">
                <a:solidFill>
                  <a:srgbClr val="000000"/>
                </a:solidFill>
                <a:effectLst/>
                <a:latin typeface="Arial"/>
                <a:ea typeface="Arial"/>
                <a:cs typeface="Arial"/>
                <a:sym typeface="Arial"/>
              </a:rPr>
              <a:t>: Región Irán</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102426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Razonamiento de la región</a:t>
            </a:r>
            <a:r>
              <a:rPr lang="es-ES" sz="1100" b="0" i="0" u="none" strike="noStrike" cap="none" dirty="0">
                <a:solidFill>
                  <a:srgbClr val="000000"/>
                </a:solidFill>
                <a:effectLst/>
                <a:latin typeface="Arial"/>
                <a:ea typeface="Arial"/>
                <a:cs typeface="Arial"/>
                <a:sym typeface="Arial"/>
              </a:rPr>
              <a:t>: </a:t>
            </a:r>
            <a:r>
              <a:rPr lang="es-ES" sz="1100" b="0" i="0" u="none" strike="noStrike" cap="none" dirty="0" smtClean="0">
                <a:solidFill>
                  <a:srgbClr val="000000"/>
                </a:solidFill>
                <a:effectLst/>
                <a:latin typeface="Arial"/>
                <a:ea typeface="Arial"/>
                <a:cs typeface="Arial"/>
                <a:sym typeface="Arial"/>
              </a:rPr>
              <a:t>Las </a:t>
            </a:r>
            <a:r>
              <a:rPr lang="es-ES" sz="1100" b="0" i="0" u="none" strike="noStrike" cap="none" dirty="0">
                <a:solidFill>
                  <a:srgbClr val="000000"/>
                </a:solidFill>
                <a:effectLst/>
                <a:latin typeface="Arial"/>
                <a:ea typeface="Arial"/>
                <a:cs typeface="Arial"/>
                <a:sym typeface="Arial"/>
              </a:rPr>
              <a:t>mujeres, en muchas partes del mundo, incluyendo Irán, se enfrentan a dificultades al intentar recuperarse en NA. En muchas comunidades de NA no hay mucho acceso a otras mujeres en recuperación. Hay una gran experiencia en NA en estos desafíos que podría compartirse en un folleto: por ejemplo, barreras culturales para las mujeres, padrinazgo, asistencia a reuniones cuando se tienen hijos pequeños, falta de recursos personales, etc. Este folleto podría ofrecer a las nuevas mujeres la experiencia de otras mujeres para resolver estos desafíos.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80409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Respuesta de la Junta Mundial</a:t>
            </a:r>
            <a:r>
              <a:rPr lang="es-ES" sz="1100" b="0" i="0" u="none" strike="noStrike" cap="none" dirty="0">
                <a:solidFill>
                  <a:srgbClr val="000000"/>
                </a:solidFill>
                <a:effectLst/>
                <a:latin typeface="Arial"/>
                <a:ea typeface="Arial"/>
                <a:cs typeface="Arial"/>
                <a:sym typeface="Arial"/>
              </a:rPr>
              <a:t>: Apoyamos todo lo que la confraternidad escoja como prioridad. Para una explicación sobre nuestro criterio para establecer prioridades, véanse nuestros comentarios en la introducción a las mociones sobre folletos informativos y herramientas de servicio en la página 40.</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327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b="0" i="0" u="none" strike="noStrike" cap="none" dirty="0">
                <a:solidFill>
                  <a:srgbClr val="000000"/>
                </a:solidFill>
                <a:effectLst/>
                <a:latin typeface="Arial"/>
                <a:ea typeface="Arial"/>
                <a:cs typeface="Arial"/>
                <a:sym typeface="Arial"/>
              </a:rPr>
              <a:t>PAUSA PARA DISCUTIR</a:t>
            </a:r>
            <a:r>
              <a:rPr lang="en-US" b="0" dirty="0">
                <a:effectLst/>
              </a:rPr>
              <a:t> </a:t>
            </a:r>
            <a:endParaRPr lang="en-US" b="0" dirty="0"/>
          </a:p>
          <a:p>
            <a:pPr marL="139700" indent="0">
              <a:buNone/>
            </a:pPr>
            <a:endParaRPr lang="en-US" dirty="0"/>
          </a:p>
        </p:txBody>
      </p:sp>
    </p:spTree>
    <p:extLst>
      <p:ext uri="{BB962C8B-B14F-4D97-AF65-F5344CB8AC3E}">
        <p14:creationId xmlns:p14="http://schemas.microsoft.com/office/powerpoint/2010/main" val="3372355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La siguiente moción regional de la categoría de materiales de servicio y folletos informativos (IP) es la Moción 10, que dice:</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Moción 10</a:t>
            </a:r>
            <a:r>
              <a:rPr lang="es-ES" sz="1100" b="0" i="0" u="none" strike="noStrike" cap="none" dirty="0">
                <a:solidFill>
                  <a:srgbClr val="000000"/>
                </a:solidFill>
                <a:effectLst/>
                <a:latin typeface="Arial"/>
                <a:ea typeface="Arial"/>
                <a:cs typeface="Arial"/>
                <a:sym typeface="Arial"/>
              </a:rPr>
              <a:t>: Dar instrucciones a la Junta Mundial para que prepare un plan de proyecto, que se pondrá a consideración de la CSM 2022, a fin de crear una guía para las reuniones en línea.</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Propósito</a:t>
            </a:r>
            <a:r>
              <a:rPr lang="es-ES" sz="1100" b="0" i="0" u="none" strike="noStrike" cap="none" dirty="0">
                <a:solidFill>
                  <a:srgbClr val="000000"/>
                </a:solidFill>
                <a:effectLst/>
                <a:latin typeface="Arial"/>
                <a:ea typeface="Arial"/>
                <a:cs typeface="Arial"/>
                <a:sym typeface="Arial"/>
              </a:rPr>
              <a:t>: Crear un recurso nuevo.</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Presentada por</a:t>
            </a:r>
            <a:r>
              <a:rPr lang="es-ES" sz="1100" b="0" i="0" u="none" strike="noStrike" cap="none" dirty="0">
                <a:solidFill>
                  <a:srgbClr val="000000"/>
                </a:solidFill>
                <a:effectLst/>
                <a:latin typeface="Arial"/>
                <a:ea typeface="Arial"/>
                <a:cs typeface="Arial"/>
                <a:sym typeface="Arial"/>
              </a:rPr>
              <a:t>: Foro Zonal Latinoamericano</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000307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Razonamiento de la zona</a:t>
            </a:r>
            <a:r>
              <a:rPr lang="es-ES" sz="1100" b="0" i="0" u="none" strike="noStrike" cap="none" dirty="0">
                <a:solidFill>
                  <a:srgbClr val="000000"/>
                </a:solidFill>
                <a:effectLst/>
                <a:latin typeface="Arial"/>
                <a:ea typeface="Arial"/>
                <a:cs typeface="Arial"/>
                <a:sym typeface="Arial"/>
              </a:rPr>
              <a:t>: Hasta la fecha, estas reuniones se consideran herramientas de nuestra confraternidad. Crear una guía para las reuniones en línea con el fin de que puedan cumplir con los requisitos que les permitan ser parte integral de nuestra estructura de servicio, en armonía con el quinto y octavo concepto de servicio, así como con la séptima tradición, entre otras, para asegurar que funcionan a la manera de NA.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38539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u="none" strike="noStrike" cap="none" dirty="0">
                <a:solidFill>
                  <a:srgbClr val="000000"/>
                </a:solidFill>
                <a:effectLst/>
                <a:latin typeface="Arial"/>
                <a:ea typeface="Arial"/>
                <a:cs typeface="Arial"/>
                <a:sym typeface="Arial"/>
              </a:rPr>
              <a:t>Estos </a:t>
            </a:r>
            <a:r>
              <a:rPr lang="es-ES" sz="1100" b="0" i="0" u="none" strike="noStrike" cap="none" dirty="0" err="1" smtClean="0">
                <a:solidFill>
                  <a:srgbClr val="000000"/>
                </a:solidFill>
                <a:effectLst/>
                <a:latin typeface="Arial"/>
                <a:ea typeface="Arial"/>
                <a:cs typeface="Arial"/>
                <a:sym typeface="Arial"/>
              </a:rPr>
              <a:t>PowerPoints</a:t>
            </a:r>
            <a:r>
              <a:rPr lang="es-ES" sz="1100" b="0" i="0" u="none" strike="noStrike" cap="none" dirty="0" smtClean="0">
                <a:solidFill>
                  <a:srgbClr val="000000"/>
                </a:solidFill>
                <a:effectLst/>
                <a:latin typeface="Arial"/>
                <a:ea typeface="Arial"/>
                <a:cs typeface="Arial"/>
                <a:sym typeface="Arial"/>
              </a:rPr>
              <a:t> solo </a:t>
            </a:r>
            <a:r>
              <a:rPr lang="es-ES" sz="1100" b="0" i="0" u="none" strike="noStrike" cap="none" dirty="0">
                <a:solidFill>
                  <a:srgbClr val="000000"/>
                </a:solidFill>
                <a:effectLst/>
                <a:latin typeface="Arial"/>
                <a:ea typeface="Arial"/>
                <a:cs typeface="Arial"/>
                <a:sym typeface="Arial"/>
              </a:rPr>
              <a:t>cubren los puntos principales del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Animamos a todos los miembros a leer 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en sí. Visita por favor </a:t>
            </a:r>
            <a:r>
              <a:rPr lang="es-ES" sz="1100" b="0" i="0" u="none" strike="noStrike" cap="none" dirty="0">
                <a:solidFill>
                  <a:srgbClr val="000000"/>
                </a:solidFill>
                <a:effectLst/>
                <a:latin typeface="Arial"/>
                <a:ea typeface="Arial"/>
                <a:cs typeface="Arial"/>
                <a:sym typeface="Arial"/>
                <a:hlinkClick r:id="rId3"/>
              </a:rPr>
              <a:t>www.na.org/conference</a:t>
            </a:r>
            <a:r>
              <a:rPr lang="es-ES" sz="1100" b="0" i="0" u="none" strike="noStrike" cap="none" dirty="0">
                <a:solidFill>
                  <a:srgbClr val="000000"/>
                </a:solidFill>
                <a:effectLst/>
                <a:latin typeface="Arial"/>
                <a:ea typeface="Arial"/>
                <a:cs typeface="Arial"/>
                <a:sym typeface="Arial"/>
              </a:rPr>
              <a:t> para obtener 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2020 completo, </a:t>
            </a:r>
            <a:r>
              <a:rPr lang="es-ES" sz="1100" b="0" i="0" u="none" strike="noStrike" cap="none" dirty="0" smtClean="0">
                <a:solidFill>
                  <a:srgbClr val="000000"/>
                </a:solidFill>
                <a:effectLst/>
                <a:latin typeface="Arial"/>
                <a:ea typeface="Arial"/>
                <a:cs typeface="Arial"/>
                <a:sym typeface="Arial"/>
              </a:rPr>
              <a:t>las otras presentaciones </a:t>
            </a:r>
            <a:r>
              <a:rPr lang="es-ES" sz="1100" b="0" i="0" u="none" strike="noStrike" cap="none" dirty="0">
                <a:solidFill>
                  <a:srgbClr val="000000"/>
                </a:solidFill>
                <a:effectLst/>
                <a:latin typeface="Arial"/>
                <a:ea typeface="Arial"/>
                <a:cs typeface="Arial"/>
                <a:sym typeface="Arial"/>
              </a:rPr>
              <a:t>y otros materiales relacionados con la conferencia.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046142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_tradnl" sz="1100" b="1" i="0" u="none" strike="noStrike" cap="none" noProof="0" dirty="0" smtClean="0">
                <a:solidFill>
                  <a:srgbClr val="000000"/>
                </a:solidFill>
                <a:effectLst/>
                <a:latin typeface="Arial"/>
                <a:ea typeface="Arial"/>
                <a:cs typeface="Arial"/>
                <a:sym typeface="Arial"/>
              </a:rPr>
              <a:t>Respuesta de la Junta Mundial</a:t>
            </a:r>
            <a:r>
              <a:rPr lang="es-ES_tradnl" sz="1100" b="0" i="0" u="none" strike="noStrike" cap="none" noProof="0" dirty="0" smtClean="0">
                <a:solidFill>
                  <a:srgbClr val="000000"/>
                </a:solidFill>
                <a:effectLst/>
                <a:latin typeface="Arial"/>
                <a:ea typeface="Arial"/>
                <a:cs typeface="Arial"/>
                <a:sym typeface="Arial"/>
              </a:rPr>
              <a:t>: Este es un tema que hemos intentado presentar desde que se discutió en la CSM 2018. Organizamos un webinario para recopilar ideas y experiencias y pensamos organizar otro después de la CSM. Estamos tratando de reunir las prácticas óptimas de la confraternidad con respecto a las reuniones en línea. Sin duda, existe interés y entusiasmo por este tema, y tenemos previsto seguir recopilando recomendaciones para seguir debatiéndolas en la CSM 2020.</a:t>
            </a:r>
          </a:p>
          <a:p>
            <a:pPr marL="139700" indent="0">
              <a:buNone/>
            </a:pPr>
            <a:endParaRPr lang="es-ES_tradnl" sz="1100" b="0" i="0" u="none" strike="noStrike" cap="none" noProof="0" dirty="0" smtClean="0">
              <a:solidFill>
                <a:srgbClr val="000000"/>
              </a:solidFill>
              <a:effectLst/>
              <a:latin typeface="Arial"/>
              <a:ea typeface="Arial"/>
              <a:cs typeface="Arial"/>
              <a:sym typeface="Arial"/>
            </a:endParaRPr>
          </a:p>
          <a:p>
            <a:pPr marL="139700" indent="0">
              <a:buNone/>
            </a:pPr>
            <a:r>
              <a:rPr lang="es-ES_tradnl" sz="1100" b="0" i="0" u="none" strike="noStrike" cap="none" noProof="0" dirty="0" smtClean="0">
                <a:solidFill>
                  <a:srgbClr val="000000"/>
                </a:solidFill>
                <a:effectLst/>
                <a:latin typeface="Arial"/>
                <a:ea typeface="Arial"/>
                <a:cs typeface="Arial"/>
                <a:sym typeface="Arial"/>
              </a:rPr>
              <a:t>Como este tema se identificó para su discusión en la última CSM, y forma parte de un enfoque en curso, si en la CSM 2020 se considera prioritario, implicaría que el trabajo comience en este ciclo y no en el siguiente. Para una explicación sobre nuestro criterio para establecer prioridades, véanse nuestros comentarios en la introducción a las mociones sobre folletos informativos y herramientas de servicio en la página 40.</a:t>
            </a:r>
            <a:endParaRPr lang="es-ES_tradnl" sz="1100" b="0" i="0" u="none" strike="noStrike" cap="none" noProof="0"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858855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b="0" i="0" u="none" strike="noStrike" cap="none" dirty="0">
                <a:solidFill>
                  <a:srgbClr val="000000"/>
                </a:solidFill>
                <a:effectLst/>
                <a:latin typeface="Arial"/>
                <a:ea typeface="Arial"/>
                <a:cs typeface="Arial"/>
                <a:sym typeface="Arial"/>
              </a:rPr>
              <a:t>PAUSA PARA DISCUTIR</a:t>
            </a:r>
            <a:r>
              <a:rPr lang="en-US" b="0" dirty="0">
                <a:effectLst/>
              </a:rPr>
              <a:t> </a:t>
            </a:r>
            <a:endParaRPr lang="en-US" b="0" dirty="0"/>
          </a:p>
          <a:p>
            <a:pPr marL="139700" indent="0">
              <a:buNone/>
            </a:pPr>
            <a:endParaRPr lang="en-US" dirty="0"/>
          </a:p>
        </p:txBody>
      </p:sp>
    </p:spTree>
    <p:extLst>
      <p:ext uri="{BB962C8B-B14F-4D97-AF65-F5344CB8AC3E}">
        <p14:creationId xmlns:p14="http://schemas.microsoft.com/office/powerpoint/2010/main" val="1641993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La última moción regional de esta categoría es la </a:t>
            </a:r>
            <a:r>
              <a:rPr lang="es-ES" sz="1100" b="1" i="0" u="none" strike="noStrike" cap="none" dirty="0">
                <a:solidFill>
                  <a:srgbClr val="000000"/>
                </a:solidFill>
                <a:effectLst/>
                <a:latin typeface="Arial"/>
                <a:ea typeface="Arial"/>
                <a:cs typeface="Arial"/>
                <a:sym typeface="Arial"/>
              </a:rPr>
              <a:t>Moción 11</a:t>
            </a:r>
            <a:r>
              <a:rPr lang="es-ES" sz="1100" b="0" i="0" u="none" strike="noStrike" cap="none" dirty="0">
                <a:solidFill>
                  <a:srgbClr val="000000"/>
                </a:solidFill>
                <a:effectLst/>
                <a:latin typeface="Arial"/>
                <a:ea typeface="Arial"/>
                <a:cs typeface="Arial"/>
                <a:sym typeface="Arial"/>
              </a:rPr>
              <a:t>, que dice:</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Dar instrucciones a la Junta Mundial para que prepare un plan de proyecto para la CSM 2022, a fin de crear un folleto de servicio (SP) que explique lo que quiere decir «no estamos sometidos a la vigilancia de nadie».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Propósito</a:t>
            </a:r>
            <a:r>
              <a:rPr lang="es-ES" sz="1100" b="0" i="0" u="none" strike="noStrike" cap="none" dirty="0">
                <a:solidFill>
                  <a:srgbClr val="000000"/>
                </a:solidFill>
                <a:effectLst/>
                <a:latin typeface="Arial"/>
                <a:ea typeface="Arial"/>
                <a:cs typeface="Arial"/>
                <a:sym typeface="Arial"/>
              </a:rPr>
              <a:t>: Crear un folleto de servicio con respecto a que «no estamos sometidos a la vigilancia de nadie» ayudará a aclarar la confusión que los miembros puedan tener cuando ven cámaras de vigilancia en las instalaciones donde se celebran reuniones de NA.</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Presentada por</a:t>
            </a:r>
            <a:r>
              <a:rPr lang="es-ES" sz="1100" b="0" i="0" u="none" strike="noStrike" cap="none" dirty="0">
                <a:solidFill>
                  <a:srgbClr val="000000"/>
                </a:solidFill>
                <a:effectLst/>
                <a:latin typeface="Arial"/>
                <a:ea typeface="Arial"/>
                <a:cs typeface="Arial"/>
                <a:sym typeface="Arial"/>
              </a:rPr>
              <a:t>: Región Carolina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672334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Razonamiento de la región</a:t>
            </a:r>
            <a:r>
              <a:rPr lang="es-ES" sz="1100" b="0" i="0" u="none" strike="noStrike" cap="none" dirty="0">
                <a:solidFill>
                  <a:srgbClr val="000000"/>
                </a:solidFill>
                <a:effectLst/>
                <a:latin typeface="Arial"/>
                <a:ea typeface="Arial"/>
                <a:cs typeface="Arial"/>
                <a:sym typeface="Arial"/>
              </a:rPr>
              <a:t>: Muchos locales tienen sistemas de seguridad sofisticados, a veces incluso dentro de la sala donde se reúne un grupo de NA. Su propósito es captar al responsable de un robo o de un problema grave como un tiroteo, donde una grabación de video ayudaría a la policía en una investigación posterior. Sin embargo, los avances tecnológicos con un número de cámaras cada vez mayor y sistemas de seguridad de alta tecnología están provocando una gran confusión en los grupos y áreas. ¿Qué les decimos a nuestros miembros, especialmente a los recién llegados, que a lo mejor ven cámaras en las salas mientras leemos en voz alta la declaración que dice que «no estamos sometidos a la vigilancia de nadie»?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202901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Ahora, algunos miembros no quieren asistir a los locales con cámaras o intentan taparlas, cosa que daña nuestra relación con las instituciones donde nos reunimos y causa desunión en las áreas y los grupos. No solo sufren los grupos/áreas, sino también los miembros. Hace falta una aclaración desesperadamente.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Creemos que un folleto de servicio nuevo que aclare la diferencia entre la monitorización por parte de un sistema de seguridad para la protección de todos y estar bajo vigilancia puede ayudar en una situación en la que hay cámaras instaladas de forma permanente en un local.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878983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Respuesta de la Junta Mundial</a:t>
            </a:r>
            <a:r>
              <a:rPr lang="es-ES" sz="1100" b="0" i="0" u="none" strike="noStrike" cap="none" dirty="0">
                <a:solidFill>
                  <a:srgbClr val="000000"/>
                </a:solidFill>
                <a:effectLst/>
                <a:latin typeface="Arial"/>
                <a:ea typeface="Arial"/>
                <a:cs typeface="Arial"/>
                <a:sym typeface="Arial"/>
              </a:rPr>
              <a:t>: Sin duda este es un asunto antiguo que ha causado confusión en muchos miembros. NA solo habla en nombre propio, por lo que la vigilancia a la que nos referimos solo puede tener que ver con NA. No tenemos control sobre las entidades ajenas. No hace falta el visto bueno de la conferencia para preparar un folleto de servicio, pero teniendo en cuenta que nuestros recursos son limitados, pedimos a la conferencia que elija los temas en los que centrarnos en el próximo ciclo.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Para una explicación sobre nuestro criterio para establecer prioridades, véanse nuestros comentarios en la introducción a las mociones sobre folletos informativos y herramientas de servicio en la página 40.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494772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PAUSA PARA DISCUTIR</a:t>
            </a:r>
            <a:r>
              <a:rPr lang="en-US" b="0" dirty="0">
                <a:effectLst/>
              </a:rPr>
              <a:t> </a:t>
            </a:r>
            <a:endParaRPr lang="en-US" b="0" dirty="0"/>
          </a:p>
        </p:txBody>
      </p:sp>
    </p:spTree>
    <p:extLst>
      <p:ext uri="{BB962C8B-B14F-4D97-AF65-F5344CB8AC3E}">
        <p14:creationId xmlns:p14="http://schemas.microsoft.com/office/powerpoint/2010/main" val="1199873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u="none" strike="noStrike" cap="none" dirty="0">
                <a:solidFill>
                  <a:srgbClr val="000000"/>
                </a:solidFill>
                <a:effectLst/>
                <a:latin typeface="Arial"/>
                <a:ea typeface="Arial"/>
                <a:cs typeface="Arial"/>
                <a:sym typeface="Arial"/>
              </a:rPr>
              <a:t>En la sección de elaboración de literatura y traducciones hay tres mociones regionales.</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Debajo figuran algunos antecedentes y recursos vinculados con este tema: </a:t>
            </a:r>
            <a:endParaRPr lang="en-US" sz="1100" b="0" i="0" u="none" strike="noStrike" cap="none" dirty="0">
              <a:solidFill>
                <a:srgbClr val="000000"/>
              </a:solidFill>
              <a:effectLst/>
              <a:latin typeface="Arial"/>
              <a:ea typeface="Arial"/>
              <a:cs typeface="Arial"/>
              <a:sym typeface="Arial"/>
            </a:endParaRPr>
          </a:p>
          <a:p>
            <a:pPr lvl="0"/>
            <a:r>
              <a:rPr lang="es-ES" sz="1100" b="0" i="1" u="none" strike="noStrike" cap="none" dirty="0" err="1">
                <a:solidFill>
                  <a:srgbClr val="000000"/>
                </a:solidFill>
                <a:effectLst/>
                <a:latin typeface="Arial"/>
                <a:ea typeface="Arial"/>
                <a:cs typeface="Arial"/>
                <a:sym typeface="Arial"/>
              </a:rPr>
              <a:t>Translation</a:t>
            </a:r>
            <a:r>
              <a:rPr lang="es-ES" sz="1100" b="0" i="1" u="none" strike="noStrike" cap="none" dirty="0">
                <a:solidFill>
                  <a:srgbClr val="000000"/>
                </a:solidFill>
                <a:effectLst/>
                <a:latin typeface="Arial"/>
                <a:ea typeface="Arial"/>
                <a:cs typeface="Arial"/>
                <a:sym typeface="Arial"/>
              </a:rPr>
              <a:t> </a:t>
            </a:r>
            <a:r>
              <a:rPr lang="es-ES" sz="1100" b="0" i="1" u="none" strike="noStrike" cap="none" dirty="0" err="1">
                <a:solidFill>
                  <a:srgbClr val="000000"/>
                </a:solidFill>
                <a:effectLst/>
                <a:latin typeface="Arial"/>
                <a:ea typeface="Arial"/>
                <a:cs typeface="Arial"/>
                <a:sym typeface="Arial"/>
              </a:rPr>
              <a:t>Basics</a:t>
            </a:r>
            <a:r>
              <a:rPr lang="es-ES" sz="1100" b="0" i="0" u="none" strike="noStrike" cap="none" dirty="0">
                <a:solidFill>
                  <a:srgbClr val="000000"/>
                </a:solidFill>
                <a:effectLst/>
                <a:latin typeface="Arial"/>
                <a:ea typeface="Arial"/>
                <a:cs typeface="Arial"/>
                <a:sym typeface="Arial"/>
              </a:rPr>
              <a:t> [Conceptos básicos para las traducciones], un recurso para los comités locales de traducción disponible en </a:t>
            </a:r>
            <a:r>
              <a:rPr lang="es-ES" sz="1100" b="0" i="0" u="none" strike="noStrike" cap="none" dirty="0" err="1">
                <a:solidFill>
                  <a:srgbClr val="000000"/>
                </a:solidFill>
                <a:effectLst/>
                <a:latin typeface="Arial"/>
                <a:ea typeface="Arial"/>
                <a:cs typeface="Arial"/>
                <a:sym typeface="Arial"/>
              </a:rPr>
              <a:t>na.org</a:t>
            </a:r>
            <a:r>
              <a:rPr lang="es-ES"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lvl="0"/>
            <a:r>
              <a:rPr lang="es-ES" sz="1100" b="0" i="0" u="none" strike="noStrike" cap="none" dirty="0">
                <a:solidFill>
                  <a:srgbClr val="000000"/>
                </a:solidFill>
                <a:effectLst/>
                <a:latin typeface="Arial"/>
                <a:ea typeface="Arial"/>
                <a:cs typeface="Arial"/>
                <a:sym typeface="Arial"/>
              </a:rPr>
              <a:t>Boletín Nº 19 de la Junta de Custodios de los Servicios Mundiales: </a:t>
            </a:r>
            <a:r>
              <a:rPr lang="es-ES" sz="1100" b="0" i="0" u="none" strike="noStrike" cap="none" dirty="0" smtClean="0">
                <a:solidFill>
                  <a:srgbClr val="000000"/>
                </a:solidFill>
                <a:effectLst/>
                <a:latin typeface="Arial"/>
                <a:ea typeface="Arial"/>
                <a:cs typeface="Arial"/>
                <a:sym typeface="Arial"/>
              </a:rPr>
              <a:t>«Género </a:t>
            </a:r>
            <a:r>
              <a:rPr lang="es-ES" sz="1100" b="0" i="0" u="none" strike="noStrike" cap="none" dirty="0">
                <a:solidFill>
                  <a:srgbClr val="000000"/>
                </a:solidFill>
                <a:effectLst/>
                <a:latin typeface="Arial"/>
                <a:ea typeface="Arial"/>
                <a:cs typeface="Arial"/>
                <a:sym typeface="Arial"/>
              </a:rPr>
              <a:t>específico del vocablo y uso de la palabra </a:t>
            </a:r>
            <a:r>
              <a:rPr lang="es-ES" sz="1100" b="0" i="0" u="none" strike="noStrike" cap="none" dirty="0" smtClean="0">
                <a:solidFill>
                  <a:srgbClr val="000000"/>
                </a:solidFill>
                <a:effectLst/>
                <a:latin typeface="Arial"/>
                <a:ea typeface="Arial"/>
                <a:cs typeface="Arial"/>
                <a:sym typeface="Arial"/>
              </a:rPr>
              <a:t>“Dios” </a:t>
            </a:r>
            <a:r>
              <a:rPr lang="es-ES" sz="1100" b="0" i="0" u="none" strike="noStrike" cap="none" dirty="0">
                <a:solidFill>
                  <a:srgbClr val="000000"/>
                </a:solidFill>
                <a:effectLst/>
                <a:latin typeface="Arial"/>
                <a:ea typeface="Arial"/>
                <a:cs typeface="Arial"/>
                <a:sym typeface="Arial"/>
              </a:rPr>
              <a:t>en la literatura de </a:t>
            </a:r>
            <a:r>
              <a:rPr lang="es-ES" sz="1100" b="0" i="0" u="none" strike="noStrike" cap="none" dirty="0" smtClean="0">
                <a:solidFill>
                  <a:srgbClr val="000000"/>
                </a:solidFill>
                <a:effectLst/>
                <a:latin typeface="Arial"/>
                <a:ea typeface="Arial"/>
                <a:cs typeface="Arial"/>
                <a:sym typeface="Arial"/>
              </a:rPr>
              <a:t>NA», </a:t>
            </a:r>
            <a:r>
              <a:rPr lang="es-ES" sz="1100" b="0" i="0" u="none" strike="noStrike" cap="none" dirty="0">
                <a:solidFill>
                  <a:srgbClr val="000000"/>
                </a:solidFill>
                <a:effectLst/>
                <a:latin typeface="Arial"/>
                <a:ea typeface="Arial"/>
                <a:cs typeface="Arial"/>
                <a:sym typeface="Arial"/>
              </a:rPr>
              <a:t>también disponible en na.org.</a:t>
            </a:r>
            <a:endParaRPr lang="en-US" sz="1100" b="0" i="0" u="none" strike="noStrike" cap="none" dirty="0">
              <a:solidFill>
                <a:srgbClr val="000000"/>
              </a:solidFill>
              <a:effectLst/>
              <a:latin typeface="Arial"/>
              <a:ea typeface="Arial"/>
              <a:cs typeface="Arial"/>
              <a:sym typeface="Arial"/>
            </a:endParaRPr>
          </a:p>
          <a:p>
            <a:pPr lvl="0"/>
            <a:r>
              <a:rPr lang="es-ES" sz="1100" b="0" i="0" u="none" strike="noStrike" cap="none" dirty="0" smtClean="0">
                <a:solidFill>
                  <a:srgbClr val="000000"/>
                </a:solidFill>
                <a:effectLst/>
                <a:latin typeface="Arial"/>
                <a:ea typeface="Arial"/>
                <a:cs typeface="Arial"/>
                <a:sym typeface="Arial"/>
              </a:rPr>
              <a:t>El Apéndice </a:t>
            </a:r>
            <a:r>
              <a:rPr lang="es-ES" sz="1100" b="0" i="0" u="none" strike="noStrike" cap="none" dirty="0">
                <a:solidFill>
                  <a:srgbClr val="000000"/>
                </a:solidFill>
                <a:effectLst/>
                <a:latin typeface="Arial"/>
                <a:ea typeface="Arial"/>
                <a:cs typeface="Arial"/>
                <a:sym typeface="Arial"/>
              </a:rPr>
              <a:t>F contiene una lista de los materiales que publicamos incluidas las traducciones, en </a:t>
            </a:r>
            <a:r>
              <a:rPr lang="es-ES" sz="1100" b="0" i="0" u="none" strike="noStrike" cap="none" dirty="0" smtClean="0">
                <a:solidFill>
                  <a:srgbClr val="000000"/>
                </a:solidFill>
                <a:effectLst/>
                <a:latin typeface="Arial"/>
                <a:ea typeface="Arial"/>
                <a:cs typeface="Arial"/>
                <a:sym typeface="Arial"/>
              </a:rPr>
              <a:t>la página </a:t>
            </a:r>
            <a:r>
              <a:rPr lang="es-ES" sz="1100" b="0" i="0" u="none" strike="noStrike" cap="none" dirty="0">
                <a:solidFill>
                  <a:srgbClr val="000000"/>
                </a:solidFill>
                <a:effectLst/>
                <a:latin typeface="Arial"/>
                <a:ea typeface="Arial"/>
                <a:cs typeface="Arial"/>
                <a:sym typeface="Arial"/>
              </a:rPr>
              <a:t>135 de este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324563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La primera moción regional de esta categoría es la </a:t>
            </a:r>
            <a:r>
              <a:rPr lang="es-ES" sz="1100" b="1" i="0" u="none" strike="noStrike" cap="none" dirty="0">
                <a:solidFill>
                  <a:srgbClr val="000000"/>
                </a:solidFill>
                <a:effectLst/>
                <a:latin typeface="Arial"/>
                <a:ea typeface="Arial"/>
                <a:cs typeface="Arial"/>
                <a:sym typeface="Arial"/>
              </a:rPr>
              <a:t>Moción 12</a:t>
            </a:r>
            <a:r>
              <a:rPr lang="es-ES" sz="1100" b="0" i="0" u="none" strike="noStrike" cap="none" dirty="0">
                <a:solidFill>
                  <a:srgbClr val="000000"/>
                </a:solidFill>
                <a:effectLst/>
                <a:latin typeface="Arial"/>
                <a:ea typeface="Arial"/>
                <a:cs typeface="Arial"/>
                <a:sym typeface="Arial"/>
              </a:rPr>
              <a:t>, que dice:</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Moción 12</a:t>
            </a:r>
            <a:r>
              <a:rPr lang="es-ES" sz="1100" b="0" i="0" u="none" strike="noStrike" cap="none" dirty="0">
                <a:solidFill>
                  <a:srgbClr val="000000"/>
                </a:solidFill>
                <a:effectLst/>
                <a:latin typeface="Arial"/>
                <a:ea typeface="Arial"/>
                <a:cs typeface="Arial"/>
                <a:sym typeface="Arial"/>
              </a:rPr>
              <a:t>: Dar instrucciones a la Junta Mundial para que prepare el Texto Básico </a:t>
            </a:r>
            <a:r>
              <a:rPr lang="es-ES" sz="1100" b="0" i="1" u="none" strike="noStrike" cap="none" dirty="0">
                <a:solidFill>
                  <a:srgbClr val="000000"/>
                </a:solidFill>
                <a:effectLst/>
                <a:latin typeface="Arial"/>
                <a:ea typeface="Arial"/>
                <a:cs typeface="Arial"/>
                <a:sym typeface="Arial"/>
              </a:rPr>
              <a:t>Narcóticos Anónimos</a:t>
            </a:r>
            <a:r>
              <a:rPr lang="es-ES" sz="1100" b="0" i="0" u="none" strike="noStrike" cap="none" dirty="0">
                <a:solidFill>
                  <a:srgbClr val="000000"/>
                </a:solidFill>
                <a:effectLst/>
                <a:latin typeface="Arial"/>
                <a:ea typeface="Arial"/>
                <a:cs typeface="Arial"/>
                <a:sym typeface="Arial"/>
              </a:rPr>
              <a:t>, las </a:t>
            </a:r>
            <a:r>
              <a:rPr lang="es-ES" sz="1100" b="0" i="1" u="none" strike="noStrike" cap="none" dirty="0">
                <a:solidFill>
                  <a:srgbClr val="000000"/>
                </a:solidFill>
                <a:effectLst/>
                <a:latin typeface="Arial"/>
                <a:ea typeface="Arial"/>
                <a:cs typeface="Arial"/>
                <a:sym typeface="Arial"/>
              </a:rPr>
              <a:t>Guías para trabajar los pasos</a:t>
            </a:r>
            <a:r>
              <a:rPr lang="es-ES" sz="1100" b="0" i="0" u="none" strike="noStrike" cap="none" dirty="0">
                <a:solidFill>
                  <a:srgbClr val="000000"/>
                </a:solidFill>
                <a:effectLst/>
                <a:latin typeface="Arial"/>
                <a:ea typeface="Arial"/>
                <a:cs typeface="Arial"/>
                <a:sym typeface="Arial"/>
              </a:rPr>
              <a:t> y </a:t>
            </a:r>
            <a:r>
              <a:rPr lang="es-ES" sz="1100" b="0" i="1" u="none" strike="noStrike" cap="none" dirty="0">
                <a:solidFill>
                  <a:srgbClr val="000000"/>
                </a:solidFill>
                <a:effectLst/>
                <a:latin typeface="Arial"/>
                <a:ea typeface="Arial"/>
                <a:cs typeface="Arial"/>
                <a:sym typeface="Arial"/>
              </a:rPr>
              <a:t>Funciona: cómo y por qué</a:t>
            </a:r>
            <a:r>
              <a:rPr lang="es-ES" sz="1100" b="0" i="0" u="none" strike="noStrike" cap="none" dirty="0">
                <a:solidFill>
                  <a:srgbClr val="000000"/>
                </a:solidFill>
                <a:effectLst/>
                <a:latin typeface="Arial"/>
                <a:ea typeface="Arial"/>
                <a:cs typeface="Arial"/>
                <a:sym typeface="Arial"/>
              </a:rPr>
              <a:t> en español en formato de audio.</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Propósito</a:t>
            </a:r>
            <a:r>
              <a:rPr lang="es-ES" sz="1100" b="0" i="0" u="none" strike="noStrike" cap="none" dirty="0">
                <a:solidFill>
                  <a:srgbClr val="000000"/>
                </a:solidFill>
                <a:effectLst/>
                <a:latin typeface="Arial"/>
                <a:ea typeface="Arial"/>
                <a:cs typeface="Arial"/>
                <a:sym typeface="Arial"/>
              </a:rPr>
              <a:t>: Aumentar el acceso a la literatura a la comunidad hispanohablante.</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Presentada por</a:t>
            </a:r>
            <a:r>
              <a:rPr lang="es-ES" sz="1100" b="0" i="0" u="none" strike="noStrike" cap="none" dirty="0">
                <a:solidFill>
                  <a:srgbClr val="000000"/>
                </a:solidFill>
                <a:effectLst/>
                <a:latin typeface="Arial"/>
                <a:ea typeface="Arial"/>
                <a:cs typeface="Arial"/>
                <a:sym typeface="Arial"/>
              </a:rPr>
              <a:t>: Región de California del Sur</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9986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Razonamiento de la región</a:t>
            </a:r>
            <a:r>
              <a:rPr lang="es-ES" sz="1100" b="0" i="0" u="none" strike="noStrike" cap="none" dirty="0">
                <a:solidFill>
                  <a:srgbClr val="000000"/>
                </a:solidFill>
                <a:effectLst/>
                <a:latin typeface="Arial"/>
                <a:ea typeface="Arial"/>
                <a:cs typeface="Arial"/>
                <a:sym typeface="Arial"/>
              </a:rPr>
              <a:t>: Muchas de las personas hispanohablantes dejan el colegio en tercer o cuarto grado y el analfabetismo es un problema grande. La literatura de NA está escrita en español-castellano que es mucho más fácil de entender cuando se habla debido a las variaciones del español en el mundo. Esta moción también se presenta en nombre de nuestros miembros hispanohablantes ciegos. La elaboración de la posibilidad de acceso en audio no es un producto del que se ocupe el FZLA porque ellos hacen las traducciones escritas. Hay una extrema necesidad de acceso a la literatura de NA en audio para la comunidad hispanohablante de California del Sur y también se beneficiarían los adictos hispanohablantes de otras partes de Estados Unidos y el mundo.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44526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u="none" strike="noStrike" cap="none" dirty="0">
                <a:solidFill>
                  <a:srgbClr val="000000"/>
                </a:solidFill>
                <a:effectLst/>
                <a:latin typeface="Arial"/>
                <a:ea typeface="Arial"/>
                <a:cs typeface="Arial"/>
                <a:sym typeface="Arial"/>
              </a:rPr>
              <a:t>En el </a:t>
            </a:r>
            <a:r>
              <a:rPr lang="es-ES" sz="1100" b="0" i="1" u="none" strike="noStrike" cap="none" dirty="0">
                <a:solidFill>
                  <a:srgbClr val="000000"/>
                </a:solidFill>
                <a:effectLst/>
                <a:latin typeface="Arial"/>
                <a:ea typeface="Arial"/>
                <a:cs typeface="Arial"/>
                <a:sym typeface="Arial"/>
              </a:rPr>
              <a:t>Informe de la Agenda de la Conferencia</a:t>
            </a:r>
            <a:r>
              <a:rPr lang="es-ES" sz="1100" b="0" i="0" u="none" strike="noStrike" cap="none" dirty="0">
                <a:solidFill>
                  <a:srgbClr val="000000"/>
                </a:solidFill>
                <a:effectLst/>
                <a:latin typeface="Arial"/>
                <a:ea typeface="Arial"/>
                <a:cs typeface="Arial"/>
                <a:sym typeface="Arial"/>
              </a:rPr>
              <a:t> 2018, establecimos categorías por temas para las mociones regionales y proporcionamos información y enlaces para presentar esos temas. Al parecer, ayudó a los miembros a trabajar las mociones en talleres, así que adoptamos en este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el mismo criterio.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En este </a:t>
            </a:r>
            <a:r>
              <a:rPr lang="es-ES" sz="1100" b="0" i="1" u="none" strike="noStrike" cap="none" dirty="0">
                <a:solidFill>
                  <a:srgbClr val="000000"/>
                </a:solidFill>
                <a:effectLst/>
                <a:latin typeface="Arial"/>
                <a:ea typeface="Arial"/>
                <a:cs typeface="Arial"/>
                <a:sym typeface="Arial"/>
              </a:rPr>
              <a:t>Informe de la Agenda de la Conferencia</a:t>
            </a:r>
            <a:r>
              <a:rPr lang="es-ES" sz="1100" b="0" i="0" u="none" strike="noStrike" cap="none" dirty="0">
                <a:solidFill>
                  <a:srgbClr val="000000"/>
                </a:solidFill>
                <a:effectLst/>
                <a:latin typeface="Arial"/>
                <a:ea typeface="Arial"/>
                <a:cs typeface="Arial"/>
                <a:sym typeface="Arial"/>
              </a:rPr>
              <a:t> hay 11 mociones regionales.</a:t>
            </a:r>
            <a:r>
              <a:rPr lang="es-ES" sz="1100" b="0" i="1" u="none" strike="noStrike" cap="none" dirty="0">
                <a:solidFill>
                  <a:srgbClr val="000000"/>
                </a:solidFill>
                <a:effectLst/>
                <a:latin typeface="Arial"/>
                <a:ea typeface="Arial"/>
                <a:cs typeface="Arial"/>
                <a:sym typeface="Arial"/>
              </a:rPr>
              <a:t> </a:t>
            </a:r>
            <a:r>
              <a:rPr lang="es-ES" sz="1100" b="0" i="0" u="none" strike="noStrike" cap="none" dirty="0">
                <a:solidFill>
                  <a:srgbClr val="000000"/>
                </a:solidFill>
                <a:effectLst/>
                <a:latin typeface="Arial"/>
                <a:ea typeface="Arial"/>
                <a:cs typeface="Arial"/>
                <a:sym typeface="Arial"/>
              </a:rPr>
              <a:t>Antes de que venciera el </a:t>
            </a:r>
            <a:r>
              <a:rPr lang="es-ES" sz="1100" b="0" i="0" u="none" strike="noStrike" cap="none" dirty="0" smtClean="0">
                <a:solidFill>
                  <a:srgbClr val="000000"/>
                </a:solidFill>
                <a:effectLst/>
                <a:latin typeface="Arial"/>
                <a:ea typeface="Arial"/>
                <a:cs typeface="Arial"/>
                <a:sym typeface="Arial"/>
              </a:rPr>
              <a:t>plazo, </a:t>
            </a:r>
            <a:r>
              <a:rPr lang="es-ES" sz="1100" b="0" i="0" u="none" strike="noStrike" cap="none" dirty="0">
                <a:solidFill>
                  <a:srgbClr val="000000"/>
                </a:solidFill>
                <a:effectLst/>
                <a:latin typeface="Arial"/>
                <a:ea typeface="Arial"/>
                <a:cs typeface="Arial"/>
                <a:sym typeface="Arial"/>
              </a:rPr>
              <a:t>el 1 de agosto, se habían presentado 25 mociones. Doce fueron retiradas y dos no cumplieron con el plazo del 30 de </a:t>
            </a:r>
            <a:r>
              <a:rPr lang="es-ES" sz="1100" b="0" i="0" u="none" strike="noStrike" cap="none" dirty="0" smtClean="0">
                <a:solidFill>
                  <a:srgbClr val="000000"/>
                </a:solidFill>
                <a:effectLst/>
                <a:latin typeface="Arial"/>
                <a:ea typeface="Arial"/>
                <a:cs typeface="Arial"/>
                <a:sym typeface="Arial"/>
              </a:rPr>
              <a:t>agosto </a:t>
            </a:r>
            <a:r>
              <a:rPr lang="es-ES" sz="1100" b="0" i="0" u="none" strike="noStrike" cap="none" dirty="0">
                <a:solidFill>
                  <a:srgbClr val="000000"/>
                </a:solidFill>
                <a:effectLst/>
                <a:latin typeface="Arial"/>
                <a:ea typeface="Arial"/>
                <a:cs typeface="Arial"/>
                <a:sym typeface="Arial"/>
              </a:rPr>
              <a:t>en versión final lista para salir en 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a pesar de una prórroga de más de una semana.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737489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El español es la segunda lengua materna más hablada del mundo. Nuestros miembros han visto que el acceso al material impreso es limitado en las zonas rurales y subdesarrolladas de México y otros países hispanohablantes, mientras que los cibercafés y los teléfonos celulares están mucho más disponibles. Esta moción también se presenta para impedir traducciones en audio clandestinas, que es muy probable que se hagan ya que esta es una necesidad urgente. Es muy probable que esta propuesta atraiga a miembros jóvenes.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04570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Respuesta de la Junta Mundial</a:t>
            </a:r>
            <a:r>
              <a:rPr lang="es-ES" sz="1100" b="0" i="0" u="none" strike="noStrike" cap="none" dirty="0">
                <a:solidFill>
                  <a:srgbClr val="000000"/>
                </a:solidFill>
                <a:effectLst/>
                <a:latin typeface="Arial"/>
                <a:ea typeface="Arial"/>
                <a:cs typeface="Arial"/>
                <a:sym typeface="Arial"/>
              </a:rPr>
              <a:t>: Estamos trabajando con los comités locales de traducción y las zonas para crear versiones en audio del Texto Básico para subir a na.org </a:t>
            </a:r>
            <a:r>
              <a:rPr lang="es-ES" sz="1100" b="0" i="0" u="none" strike="noStrike" cap="none" dirty="0" smtClean="0">
                <a:solidFill>
                  <a:srgbClr val="000000"/>
                </a:solidFill>
                <a:effectLst/>
                <a:latin typeface="Arial"/>
                <a:ea typeface="Arial"/>
                <a:cs typeface="Arial"/>
                <a:sym typeface="Arial"/>
              </a:rPr>
              <a:t> y ofrecerlas de </a:t>
            </a:r>
            <a:r>
              <a:rPr lang="es-ES" sz="1100" b="0" i="0" u="none" strike="noStrike" cap="none" dirty="0">
                <a:solidFill>
                  <a:srgbClr val="000000"/>
                </a:solidFill>
                <a:effectLst/>
                <a:latin typeface="Arial"/>
                <a:ea typeface="Arial"/>
                <a:cs typeface="Arial"/>
                <a:sym typeface="Arial"/>
              </a:rPr>
              <a:t>manera gratuita. Ya hemos informado que, teniendo en cuenta las políticas de precios y obligaciones de los portales comerciales de audiolibros, no nos parece que sea eficiente distribuir el material a través de portales de pago ni que tenga sentido para nuestros materiales.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Agradecemos el espíritu de esta moción, pero recomendamos un enfoque que no se centre exclusivamente en un idioma. Tal como hemos informado en la CSM 2018, estamos activamente en proceso de actualizar los archivos de audio del Texto Básico en los idiomas en los que está publicado. Pensamos subir estos archivos a </a:t>
            </a:r>
            <a:r>
              <a:rPr lang="es-ES" sz="1100" b="0" i="0" u="none" strike="noStrike" cap="none" dirty="0" err="1">
                <a:solidFill>
                  <a:srgbClr val="000000"/>
                </a:solidFill>
                <a:effectLst/>
                <a:latin typeface="Arial"/>
                <a:ea typeface="Arial"/>
                <a:cs typeface="Arial"/>
                <a:sym typeface="Arial"/>
              </a:rPr>
              <a:t>na.org</a:t>
            </a:r>
            <a:r>
              <a:rPr lang="es-ES" sz="1100" b="0" i="0" u="none" strike="noStrike" cap="none" dirty="0">
                <a:solidFill>
                  <a:srgbClr val="000000"/>
                </a:solidFill>
                <a:effectLst/>
                <a:latin typeface="Arial"/>
                <a:ea typeface="Arial"/>
                <a:cs typeface="Arial"/>
                <a:sym typeface="Arial"/>
              </a:rPr>
              <a:t> con acceso gratis. Pedimos paciencia mientras tratamos de llevar a cabo esta primera etapa.</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Esta iniciativa incluye trabajar con el panel de aprobación de traducciones al español, que forma parte del Foro Zonal Latinoamericano (FZLA), para preparar una versión en audio de la sexta edición del Texto Básico. Nos gustaría seguir adelante con esa iniciativa y poder subir primero el Texto Básico en audio a la red. La accesibilidad de nuestra literatura es una preocupación principal para nosotros, y las versiones en audio de Texto Básico (32 en la actualidad) parecen el punto de partida lógico. Veamos cómo funciona este proceso primero con el Texto Básico y después podemos evaluar y decidir los próximos pasos en inglés, español o cualquier otro idioma.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806924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b="0" i="0" u="none" strike="noStrike" cap="none" dirty="0">
                <a:solidFill>
                  <a:srgbClr val="000000"/>
                </a:solidFill>
                <a:effectLst/>
                <a:latin typeface="Arial"/>
                <a:ea typeface="Arial"/>
                <a:cs typeface="Arial"/>
                <a:sym typeface="Arial"/>
              </a:rPr>
              <a:t>PAUSA PARA DISCUTIR</a:t>
            </a:r>
            <a:r>
              <a:rPr lang="en-US" b="0" dirty="0">
                <a:effectLst/>
              </a:rPr>
              <a:t> </a:t>
            </a:r>
            <a:endParaRPr lang="en-US" b="0" dirty="0"/>
          </a:p>
          <a:p>
            <a:pPr marL="139700" indent="0">
              <a:buNone/>
            </a:pPr>
            <a:endParaRPr lang="en-US" dirty="0"/>
          </a:p>
        </p:txBody>
      </p:sp>
    </p:spTree>
    <p:extLst>
      <p:ext uri="{BB962C8B-B14F-4D97-AF65-F5344CB8AC3E}">
        <p14:creationId xmlns:p14="http://schemas.microsoft.com/office/powerpoint/2010/main" val="3403985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La Moción 13 es la siguiente moción regional de la categoría elaboración de literatura y traducciones:</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Dar instrucciones a la Junta Mundial para que prepare un plan de proyecto, que se pondrá a consideración de la CSM 2022, a fin investigar cambios y/o una redacción adicional a la literatura de NA para pasar del lenguaje específico de género a un lenguaje neutro e inclusivo.</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Propósito</a:t>
            </a:r>
            <a:r>
              <a:rPr lang="es-ES" sz="1100" b="0" i="0" u="none" strike="noStrike" cap="none" dirty="0">
                <a:solidFill>
                  <a:srgbClr val="000000"/>
                </a:solidFill>
                <a:effectLst/>
                <a:latin typeface="Arial"/>
                <a:ea typeface="Arial"/>
                <a:cs typeface="Arial"/>
                <a:sym typeface="Arial"/>
              </a:rPr>
              <a:t>: Esta moción le dará a la conferencia y a la confraternidad la capacidad de debatir cambios significativos en nuestra literatura para que sea más amplia para todos los miembros.</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Presentada por</a:t>
            </a:r>
            <a:r>
              <a:rPr lang="es-ES" sz="1100" b="0" i="0" u="none" strike="noStrike" cap="none" dirty="0">
                <a:solidFill>
                  <a:srgbClr val="000000"/>
                </a:solidFill>
                <a:effectLst/>
                <a:latin typeface="Arial"/>
                <a:ea typeface="Arial"/>
                <a:cs typeface="Arial"/>
                <a:sym typeface="Arial"/>
              </a:rPr>
              <a:t>: Regiones Suiza y Australia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63794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Razonamiento de las regiones</a:t>
            </a:r>
            <a:r>
              <a:rPr lang="es-ES" sz="1100" b="0" i="0" u="none" strike="noStrike" cap="none" dirty="0">
                <a:solidFill>
                  <a:srgbClr val="000000"/>
                </a:solidFill>
                <a:effectLst/>
                <a:latin typeface="Arial"/>
                <a:ea typeface="Arial"/>
                <a:cs typeface="Arial"/>
                <a:sym typeface="Arial"/>
              </a:rPr>
              <a:t>: Nuestra literatura actualmente contiene muchas referencias con un lenguaje de género específico y excluyente.</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Reconocemos la importancia de poder identificarnos con el lenguaje que nos describe en nuestros textos para poder adherirnos al programa. En nuestra confraternidad hay mucha gente que se identifica como LGBT+ y que ha experimentado la invisibilidad en muy diversas situaciones. Como confraternidad mundial, reconocemos que muchas culturas aceptan a los individuos no binarios.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Muchos miembros han expresado sus reservas frente a las referencias al pronombre masculino referido a Dios, que invoca la imagen de un Dios o religión específicos. Creemos que es algo que entra en conflicto con nuestra filosofía, que invita a todos los miembros a desarrollar una relación personal con un Dios tal como se conciba.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318010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En NA, ante todo somos adictos y debemos mantener siempre nuestras puertas abiertas a todos los adictos que tengan el deseo de recuperarse. Queremos que nuestra literatura sea integradora para todos, independientemente de cómo nos identifiquemos.</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La sección de historias personales del Texto Básico contiene historias de personas </a:t>
            </a:r>
            <a:r>
              <a:rPr lang="es-ES" sz="1100" b="0" i="0" u="none" strike="noStrike" cap="none" dirty="0" err="1">
                <a:solidFill>
                  <a:srgbClr val="000000"/>
                </a:solidFill>
                <a:effectLst/>
                <a:latin typeface="Arial"/>
                <a:ea typeface="Arial"/>
                <a:cs typeface="Arial"/>
                <a:sym typeface="Arial"/>
              </a:rPr>
              <a:t>transgénero</a:t>
            </a:r>
            <a:r>
              <a:rPr lang="es-ES" sz="1100" b="0" i="0" u="none" strike="noStrike" cap="none" dirty="0">
                <a:solidFill>
                  <a:srgbClr val="000000"/>
                </a:solidFill>
                <a:effectLst/>
                <a:latin typeface="Arial"/>
                <a:ea typeface="Arial"/>
                <a:cs typeface="Arial"/>
                <a:sym typeface="Arial"/>
              </a:rPr>
              <a:t>, y nos gustaría desarrollar esta base de género neutro para que se refleje en todo texto de NA. Permitimos que las historias personales estén exentas de este lenguaje de género neutro y que se mantengan tal como están escritas.</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7357054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Cuando colaborábamos Suecia y Australia quedó claro que Suecia deseaba que se añadiera un lenguaje neutro con respecto al género como complemento del existente, mientras que a Australia le parecía que la manera de proceder era reemplazar el existente. La moción se escribió de modo que se exploraran todas las opciones en el plan de proyecto y en las recomendaciones que se hicieran a la CSM y la confraternidad en respuesta.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08384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Respuesta de la Junta Mundial</a:t>
            </a:r>
            <a:r>
              <a:rPr lang="es-ES" sz="1100" b="0" i="0" u="none" strike="noStrike" cap="none" dirty="0">
                <a:solidFill>
                  <a:srgbClr val="000000"/>
                </a:solidFill>
                <a:effectLst/>
                <a:latin typeface="Arial"/>
                <a:ea typeface="Arial"/>
                <a:cs typeface="Arial"/>
                <a:sym typeface="Arial"/>
              </a:rPr>
              <a:t>: Esta moción no solicita un proyecto que implique un cambio en concreto. Pretende abrir un debate. Como se explica en el propósito: «Esta moción le dará a la conferencia y a la confraternidad la capacidad de debatir cambios significativos en nuestra literatura para que sea más amplia para todos los miembros».</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Prevemos que el debate se centrará en la literatura en inglés, porque nuestra literatura se prepara en inglés y los textos en inglés son el prototipo a partir de los cuales se hacen las traducciones. Las traducciones pueden plantear problemas que trascienden el alcance de esta discusión. En los diferentes idiomas se gestiona de manera diferente la cuestión del género, y los comités locales de traducción están familiarizados con lo que tienen que hacer para que los textos sean coherentes con los originales en inglés.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Ya hemos tenido discusiones relacionadas con este tema en el pasado, pero ninguna desde principios de la década de 1990, y esas discusiones estaban centradas en analizar si utilizábamos la palabra Dios en la literatura de NA, mientras que lo que pretende esta moción es abrir un debate específico sobre el lenguaje neutro en materia de género. El boletín de los custodios sobre la especificidad de género en el lenguaje fue escrito en 1992, cuando había menos de 20.000 reuniones de NA en el mundo y el Texto Básico estaba publicado en cuatro idiomas. Actualmente hay más de 70.000 reuniones y publicamos el Texto Básico en 32 idiomas. En el transcurso de los años ha aumentado el número de miembros y nuestra diversidad.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Así que, repetimos, esta moción no consiste en una decisión para efectuar cambios, sino en si estamos dispuesto a mantener un debate sobre el tema. Apoyamos la idea de conversar y creemos que es nuestra responsabilidad colectiva analizar cómo se percibe nuestro mensaje.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52256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b="0" i="0" u="none" strike="noStrike" cap="none" dirty="0">
                <a:solidFill>
                  <a:srgbClr val="000000"/>
                </a:solidFill>
                <a:effectLst/>
                <a:latin typeface="Arial"/>
                <a:ea typeface="Arial"/>
                <a:cs typeface="Arial"/>
                <a:sym typeface="Arial"/>
              </a:rPr>
              <a:t>PAUSA PARA DISCUTIR</a:t>
            </a:r>
            <a:r>
              <a:rPr lang="en-US" b="0" dirty="0">
                <a:effectLst/>
              </a:rPr>
              <a:t> </a:t>
            </a:r>
            <a:endParaRPr lang="en-US" b="0" dirty="0"/>
          </a:p>
          <a:p>
            <a:pPr marL="139700" indent="0">
              <a:buNone/>
            </a:pPr>
            <a:endParaRPr lang="en-US" dirty="0"/>
          </a:p>
        </p:txBody>
      </p:sp>
    </p:spTree>
    <p:extLst>
      <p:ext uri="{BB962C8B-B14F-4D97-AF65-F5344CB8AC3E}">
        <p14:creationId xmlns:p14="http://schemas.microsoft.com/office/powerpoint/2010/main" val="6258306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La moción 14 es la última moción regional de esta categoría:</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Declarar una moratoria de 8 años para la creación de literatura de recuperación nueva en inglés a partir de la CSM 2020 hasta la CSM 2028, con la salvedad de los proyectos de literatura que ya están en curso.</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Propósito</a:t>
            </a:r>
            <a:r>
              <a:rPr lang="es-ES" sz="1100" b="0" i="0" u="none" strike="noStrike" cap="none" dirty="0">
                <a:solidFill>
                  <a:srgbClr val="000000"/>
                </a:solidFill>
                <a:effectLst/>
                <a:latin typeface="Arial"/>
                <a:ea typeface="Arial"/>
                <a:cs typeface="Arial"/>
                <a:sym typeface="Arial"/>
              </a:rPr>
              <a:t>: Dar tiempo y liberar posibles recursos para traducir y producir literatura en idiomas extranjeros.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Presentada por</a:t>
            </a:r>
            <a:r>
              <a:rPr lang="es-ES" sz="1100" b="0" i="0" u="none" strike="noStrike" cap="none" dirty="0">
                <a:solidFill>
                  <a:srgbClr val="000000"/>
                </a:solidFill>
                <a:effectLst/>
                <a:latin typeface="Arial"/>
                <a:ea typeface="Arial"/>
                <a:cs typeface="Arial"/>
                <a:sym typeface="Arial"/>
              </a:rPr>
              <a:t>: Región California Inland</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44355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_tradnl" b="1" noProof="0" dirty="0" smtClean="0"/>
              <a:t>¿Qué significa «lista para el IAC»? </a:t>
            </a:r>
            <a:r>
              <a:rPr lang="es-ES_tradnl" noProof="0" dirty="0" smtClean="0"/>
              <a:t>Cuando un participante de la conferencia remite una moción para el </a:t>
            </a:r>
            <a:r>
              <a:rPr lang="es-ES_tradnl" i="1" noProof="0" dirty="0" smtClean="0"/>
              <a:t>IAC</a:t>
            </a:r>
            <a:r>
              <a:rPr lang="es-ES_tradnl" noProof="0" dirty="0" smtClean="0"/>
              <a:t>, la Junta se pone en contacto con este para ayudarlo en el proceso de preparar la moción en su forma final para el </a:t>
            </a:r>
            <a:r>
              <a:rPr lang="es-ES_tradnl" i="1" noProof="0" dirty="0" smtClean="0"/>
              <a:t>IAC</a:t>
            </a:r>
            <a:r>
              <a:rPr lang="es-ES_tradnl" noProof="0" dirty="0" smtClean="0"/>
              <a:t> y le informa si otro participante ha presentado una moción similar. </a:t>
            </a:r>
          </a:p>
          <a:p>
            <a:pPr marL="0" lvl="0" indent="0">
              <a:spcBef>
                <a:spcPts val="0"/>
              </a:spcBef>
              <a:spcAft>
                <a:spcPts val="0"/>
              </a:spcAft>
              <a:buNone/>
            </a:pPr>
            <a:endParaRPr lang="es-ES_tradnl" noProof="0" dirty="0" smtClean="0"/>
          </a:p>
          <a:p>
            <a:pPr marL="0" lvl="0" indent="0">
              <a:spcBef>
                <a:spcPts val="0"/>
              </a:spcBef>
              <a:spcAft>
                <a:spcPts val="0"/>
              </a:spcAft>
              <a:buNone/>
            </a:pPr>
            <a:r>
              <a:rPr lang="es-ES_tradnl" noProof="0" dirty="0" smtClean="0"/>
              <a:t>Algunos retiran las mociones porque se llega a una solución después de conversar la cuestión con la Junta. Por ejemplo, una moción abordaba la cuestión de unas erratas en un texto traducido. En otra se pedía que se hicieran algunas correcciones en un folleto de servicio para poner el contenido al día. Este tipo de cosas pueden resolverse sin necesidad de una moción. Los Servicios Mundiales pueden corregir los errores en los textos traducidos y los folletos de servicio se pueden actualizar según sea necesario. Estos materiales se publican en la web por un período de revisión de 90 días para que los participantes de la conferencia puedan ver los cambios propuestos y hacer aportes antes de que finalice la revisión. Hemos incluido esas ideas propuestas sobre revisión de los folletos de servicio en la encuesta del presente </a:t>
            </a:r>
            <a:r>
              <a:rPr lang="es-ES_tradnl" i="1" noProof="0" dirty="0" smtClean="0"/>
              <a:t>IAC</a:t>
            </a:r>
            <a:r>
              <a:rPr lang="es-ES_tradnl" noProof="0" dirty="0" smtClean="0"/>
              <a:t> que empieza en la página 24. </a:t>
            </a:r>
          </a:p>
          <a:p>
            <a:pPr marL="0" lvl="0" indent="0">
              <a:spcBef>
                <a:spcPts val="0"/>
              </a:spcBef>
              <a:spcAft>
                <a:spcPts val="0"/>
              </a:spcAft>
              <a:buNone/>
            </a:pPr>
            <a:endParaRPr lang="es-ES_tradnl" noProof="0" dirty="0"/>
          </a:p>
        </p:txBody>
      </p:sp>
    </p:spTree>
    <p:extLst>
      <p:ext uri="{BB962C8B-B14F-4D97-AF65-F5344CB8AC3E}">
        <p14:creationId xmlns:p14="http://schemas.microsoft.com/office/powerpoint/2010/main" val="11439864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Razonamiento de la región</a:t>
            </a:r>
            <a:r>
              <a:rPr lang="es-ES" sz="1100" b="0" i="0" u="none" strike="noStrike" cap="none" dirty="0">
                <a:solidFill>
                  <a:srgbClr val="000000"/>
                </a:solidFill>
                <a:effectLst/>
                <a:latin typeface="Arial"/>
                <a:ea typeface="Arial"/>
                <a:cs typeface="Arial"/>
                <a:sym typeface="Arial"/>
              </a:rPr>
              <a:t>: Un moratoria daría tiempo a que las comunidades de NA internacionales terminaran las traducciones del Texto Básico y otra literatura que salva vidas y, es de esperar, permitiera que los fondos que suelen usarse para la creación de literatura en inglés se redirijan al apoyo a las iniciativas internacionales de traducción.</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Imaginemos el esfuerzo de tener que leer el mensaje salvador de vidas en un idioma que entendemos mal o directamente ni entendemos. Somos una confraternidad mundial y ha llegado el momento de redoblar nuestros esfuerzos para que nuestro mensaje esté disponible a escala mundial.</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007274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Respuesta de la Junta Mundial</a:t>
            </a:r>
            <a:r>
              <a:rPr lang="es-ES" sz="1100" b="0" i="0" u="none" strike="noStrike" cap="none" dirty="0">
                <a:solidFill>
                  <a:srgbClr val="000000"/>
                </a:solidFill>
                <a:effectLst/>
                <a:latin typeface="Arial"/>
                <a:ea typeface="Arial"/>
                <a:cs typeface="Arial"/>
                <a:sym typeface="Arial"/>
              </a:rPr>
              <a:t>: Compartimos el deseo de hacer que nuestra literatura resulte accesible para </a:t>
            </a:r>
            <a:r>
              <a:rPr lang="es-ES" sz="1100" b="0" i="0" u="none" strike="noStrike" cap="none" dirty="0" smtClean="0">
                <a:solidFill>
                  <a:srgbClr val="000000"/>
                </a:solidFill>
                <a:effectLst/>
                <a:latin typeface="Arial"/>
                <a:ea typeface="Arial"/>
                <a:cs typeface="Arial"/>
                <a:sym typeface="Arial"/>
              </a:rPr>
              <a:t>los </a:t>
            </a:r>
            <a:r>
              <a:rPr lang="es-ES" sz="1100" b="0" i="0" u="none" strike="noStrike" cap="none" dirty="0">
                <a:solidFill>
                  <a:srgbClr val="000000"/>
                </a:solidFill>
                <a:effectLst/>
                <a:latin typeface="Arial"/>
                <a:ea typeface="Arial"/>
                <a:cs typeface="Arial"/>
                <a:sym typeface="Arial"/>
              </a:rPr>
              <a:t>adictos </a:t>
            </a:r>
            <a:r>
              <a:rPr lang="es-ES" sz="1100" b="0" i="0" u="none" strike="noStrike" cap="none" dirty="0" smtClean="0">
                <a:solidFill>
                  <a:srgbClr val="000000"/>
                </a:solidFill>
                <a:effectLst/>
                <a:latin typeface="Arial"/>
                <a:ea typeface="Arial"/>
                <a:cs typeface="Arial"/>
                <a:sym typeface="Arial"/>
              </a:rPr>
              <a:t>de todo el </a:t>
            </a:r>
            <a:r>
              <a:rPr lang="es-ES" sz="1100" b="0" i="0" u="none" strike="noStrike" cap="none" dirty="0">
                <a:solidFill>
                  <a:srgbClr val="000000"/>
                </a:solidFill>
                <a:effectLst/>
                <a:latin typeface="Arial"/>
                <a:ea typeface="Arial"/>
                <a:cs typeface="Arial"/>
                <a:sym typeface="Arial"/>
              </a:rPr>
              <a:t>mundo. Esperamos que llegue un día en que «todos los adictos del mundo tengan la oportunidad de recibir nuestro mensaje en su propio idioma y cultura». Hoy en día publicamos en más de 55 idiomas. La lista de literatura incluida en el Apéndice F de este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es el testimonio del arduo trabajo de tantos miembros y de la dedicación de los Servicios Mundiales.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Esta moción, sin embargo, no liberaría recursos para las traducciones o la producción. Estos esfuerzos —la producción de literatura en inglés y las traducciones y producción de material en idiomas «extranjeros»— no están relacionados. La moción no conseguiría lo que pretende.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Las traducciones de NA son un trabajo coordinado entre un comité local de traducción (CLT) compuesto por miembros cuya lengua materna es la local, personal de los SMNA y profesionales contratados. En la mayoría de los casos, usamos un traductor profesional como corrector y redactor para repasar el trabajo del CLT. En algunos casos, un profesional se ocupa de la traducción inicial si el CLT no puede hacerla. Pero es fundamental que los miembros locales participen para asegurar que el lenguaje sea acorde con la experiencia de NA. El servicio en el CLT consume mucho tiempo y requiere conocimientos a la vez que dedicación. Hacen falta muchos recursos para producir literatura traducida, pero en realidad lo que nos faltan son recursos humanos, especialmente de miembros de los CLT.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83191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b="0" i="0" u="none" strike="noStrike" cap="none" dirty="0">
                <a:solidFill>
                  <a:srgbClr val="000000"/>
                </a:solidFill>
                <a:effectLst/>
                <a:latin typeface="Arial"/>
                <a:ea typeface="Arial"/>
                <a:cs typeface="Arial"/>
                <a:sym typeface="Arial"/>
              </a:rPr>
              <a:t>PAUSA PARA DISCUTIR</a:t>
            </a:r>
            <a:r>
              <a:rPr lang="en-US" b="0" dirty="0">
                <a:effectLst/>
              </a:rPr>
              <a:t> </a:t>
            </a:r>
            <a:endParaRPr lang="en-US" b="0" dirty="0"/>
          </a:p>
          <a:p>
            <a:pPr marL="139700" indent="0">
              <a:buNone/>
            </a:pPr>
            <a:endParaRPr lang="en-US" dirty="0"/>
          </a:p>
        </p:txBody>
      </p:sp>
    </p:spTree>
    <p:extLst>
      <p:ext uri="{BB962C8B-B14F-4D97-AF65-F5344CB8AC3E}">
        <p14:creationId xmlns:p14="http://schemas.microsoft.com/office/powerpoint/2010/main" val="958434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u="none" strike="noStrike" cap="none" dirty="0">
                <a:solidFill>
                  <a:srgbClr val="000000"/>
                </a:solidFill>
                <a:effectLst/>
                <a:latin typeface="Arial"/>
                <a:ea typeface="Arial"/>
                <a:cs typeface="Arial"/>
                <a:sym typeface="Arial"/>
              </a:rPr>
              <a:t>Hay una moción regional dedicada a los materiales de relaciones públicas:</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061623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Moción 15</a:t>
            </a:r>
            <a:r>
              <a:rPr lang="es-ES" sz="1100" b="0" i="0" u="none" strike="noStrike" cap="none" dirty="0">
                <a:solidFill>
                  <a:srgbClr val="000000"/>
                </a:solidFill>
                <a:effectLst/>
                <a:latin typeface="Arial"/>
                <a:ea typeface="Arial"/>
                <a:cs typeface="Arial"/>
                <a:sym typeface="Arial"/>
              </a:rPr>
              <a:t>: Dar instrucciones a la Junta Mundial para que prepare un plan de proyecto para la Conferencia de Servicio Mundial (CSM) 2022, a fin producir un video informativo aprobado por los SMNA, sobre Narcóticos Anónimos para los servicios (comités) de relaciones públicas, en el que se explique brevemente: </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1. Qué es Narcóticos Anónimos </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2. Cómo funciona </a:t>
            </a: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3. Cómo ponerse en contacto con NA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Propósito</a:t>
            </a:r>
            <a:r>
              <a:rPr lang="es-ES" sz="1100" b="0" i="0" u="none" strike="noStrike" cap="none" dirty="0">
                <a:solidFill>
                  <a:srgbClr val="000000"/>
                </a:solidFill>
                <a:effectLst/>
                <a:latin typeface="Arial"/>
                <a:ea typeface="Arial"/>
                <a:cs typeface="Arial"/>
                <a:sym typeface="Arial"/>
              </a:rPr>
              <a:t>: Que la confraternidad disponga de un nuevo recurso de relaciones públicas que explique clara y brevemente qué es Narcóticos Anónimos, cómo funciona y las manera de ponerse en contacto con NA.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Presentada por</a:t>
            </a:r>
            <a:r>
              <a:rPr lang="es-ES" sz="1100" b="0" i="0" u="none" strike="noStrike" cap="none" dirty="0">
                <a:solidFill>
                  <a:srgbClr val="000000"/>
                </a:solidFill>
                <a:effectLst/>
                <a:latin typeface="Arial"/>
                <a:ea typeface="Arial"/>
                <a:cs typeface="Arial"/>
                <a:sym typeface="Arial"/>
              </a:rPr>
              <a:t>: Región Argentina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133180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Razonamiento de la región</a:t>
            </a:r>
            <a:r>
              <a:rPr lang="es-ES" sz="1100" b="0" i="0" u="none" strike="noStrike" cap="none" dirty="0">
                <a:solidFill>
                  <a:srgbClr val="000000"/>
                </a:solidFill>
                <a:effectLst/>
                <a:latin typeface="Arial"/>
                <a:ea typeface="Arial"/>
                <a:cs typeface="Arial"/>
                <a:sym typeface="Arial"/>
              </a:rPr>
              <a:t>: Las relaciones públicas son muy importantes para nuestra confraternidad. Un video explicativo breve sobre Narcóticos Anónimos permitiría que los organismos de servicio de todas las áreas y regiones de NA del mundo dispusieran de una herramienta más en sus iniciativas de RRPP. Este recurso podría usarse en los servicios (comités) de relaciones públicas y en las publicaciones en línea (web, redes sociales, etc.). </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Al mismo tiempo, los medios audiovisuales, incluidos los digitales, son fundamentales en las comunicaciones de hoy. En la actualidad, hay muchos videos informativos sobre NA, pero ninguno ha sido producido y aprobado por los SMNA. La producción de este video será una herramienta eficaz para todos los comités de servicios regionales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350407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El video podría producirse originalmente en inglés con un vocabulario sencillo, e incluir el guion en forma escrita y separar las pistas de audio, y subirlo al sitio web </a:t>
            </a:r>
            <a:r>
              <a:rPr lang="es-ES" sz="1100" b="0" i="0" u="none" strike="noStrike" cap="none" dirty="0" err="1">
                <a:solidFill>
                  <a:srgbClr val="000000"/>
                </a:solidFill>
                <a:effectLst/>
                <a:latin typeface="Arial"/>
                <a:ea typeface="Arial"/>
                <a:cs typeface="Arial"/>
                <a:sym typeface="Arial"/>
              </a:rPr>
              <a:t>na.org</a:t>
            </a:r>
            <a:r>
              <a:rPr lang="es-ES" sz="1100" b="0" i="0" u="none" strike="noStrike" cap="none" dirty="0">
                <a:solidFill>
                  <a:srgbClr val="000000"/>
                </a:solidFill>
                <a:effectLst/>
                <a:latin typeface="Arial"/>
                <a:ea typeface="Arial"/>
                <a:cs typeface="Arial"/>
                <a:sym typeface="Arial"/>
              </a:rPr>
              <a:t> para su descarga.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De esta forma las regiones de NA no angloparlantes pueden traducirlo fácilmente a nivel local y poner fácilmente este material de servicio a disposición de las regiones de NA que lo necesiten.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6197645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smtClean="0">
                <a:solidFill>
                  <a:srgbClr val="000000"/>
                </a:solidFill>
                <a:effectLst/>
                <a:latin typeface="Arial"/>
                <a:ea typeface="Arial"/>
                <a:cs typeface="Arial"/>
                <a:sym typeface="Arial"/>
              </a:rPr>
              <a:t>Respuesta de la Junta Mundial</a:t>
            </a:r>
            <a:r>
              <a:rPr lang="es-ES" sz="1100" b="0" i="0" u="none" strike="noStrike" cap="none" dirty="0" smtClean="0">
                <a:solidFill>
                  <a:srgbClr val="000000"/>
                </a:solidFill>
                <a:effectLst/>
                <a:latin typeface="Arial"/>
                <a:ea typeface="Arial"/>
                <a:cs typeface="Arial"/>
                <a:sym typeface="Arial"/>
              </a:rPr>
              <a:t>: Sabemos que existe la necesidad de recursos actualizados y adaptables de relaciones públicas y parece sensato que los Servicios Mundiales produzcan un video de este tipo, que ayudaría a los profesionales y al público a conocer quiénes somos y qué podemos ofrecer. Nuestra visión aspira a que algún día «Narcóticos Anónimos tenga reconocimiento y respeto universal como programa viable de recuperación», y este tipo de herramienta podría ser fundamental en este esfuerzo. </a:t>
            </a:r>
            <a:endParaRPr lang="en-US" sz="1100" b="0" i="0" u="none" strike="noStrike" cap="none" dirty="0" smtClean="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Hemos producido materiales aprobados por la Junta para una revisión de 90 días por parte de los delegados antes de preparar los borradores finales, y suponemos que este recurso se sometería al mismo procedimiento, como ha sucedido con otros materiales de RRPP. Los delegados tendrían la oportunidad de hacer aportes sobre el contenido antes de que se aprobara el video.</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7099895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100" b="0" i="0" u="none" strike="noStrike" cap="none" dirty="0">
                <a:solidFill>
                  <a:srgbClr val="000000"/>
                </a:solidFill>
                <a:effectLst/>
                <a:latin typeface="Arial"/>
                <a:ea typeface="Arial"/>
                <a:cs typeface="Arial"/>
                <a:sym typeface="Arial"/>
              </a:rPr>
              <a:t>PAUSA PARA DISCUTIR</a:t>
            </a:r>
            <a:r>
              <a:rPr lang="en-US" b="0" dirty="0">
                <a:effectLst/>
              </a:rPr>
              <a:t> </a:t>
            </a:r>
            <a:endParaRPr lang="en-US" b="0" dirty="0"/>
          </a:p>
          <a:p>
            <a:pPr marL="139700" indent="0">
              <a:buNone/>
            </a:pPr>
            <a:endParaRPr lang="en-US" dirty="0"/>
          </a:p>
        </p:txBody>
      </p:sp>
    </p:spTree>
    <p:extLst>
      <p:ext uri="{BB962C8B-B14F-4D97-AF65-F5344CB8AC3E}">
        <p14:creationId xmlns:p14="http://schemas.microsoft.com/office/powerpoint/2010/main" val="28426165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u="none" strike="noStrike" cap="none" dirty="0">
                <a:solidFill>
                  <a:srgbClr val="000000"/>
                </a:solidFill>
                <a:effectLst/>
                <a:latin typeface="Arial"/>
                <a:ea typeface="Arial"/>
                <a:cs typeface="Arial"/>
                <a:sym typeface="Arial"/>
              </a:rPr>
              <a:t>La última categoría de las mociones regionales es la de políticas de la CSM y en ella hay una sola moción.</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7717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_tradnl" noProof="0" dirty="0" smtClean="0"/>
              <a:t>La mayoría de las mociones regionales de este </a:t>
            </a:r>
            <a:r>
              <a:rPr lang="es-ES_tradnl" i="1" noProof="0" dirty="0" smtClean="0"/>
              <a:t>IAC</a:t>
            </a:r>
            <a:r>
              <a:rPr lang="es-ES_tradnl" noProof="0" dirty="0" smtClean="0"/>
              <a:t> solicitan algún tipo de plan de proyecto para ponerlo a consideración de la CSM 2022. El reto es que las mociones para crear planes de proyecto se estudian separadas unas de otras y fuera del amplio abanico de trabajo del ciclo. </a:t>
            </a:r>
          </a:p>
          <a:p>
            <a:pPr marL="0" lvl="0" indent="0">
              <a:spcBef>
                <a:spcPts val="0"/>
              </a:spcBef>
              <a:spcAft>
                <a:spcPts val="0"/>
              </a:spcAft>
              <a:buNone/>
            </a:pPr>
            <a:endParaRPr lang="es-ES_tradnl" noProof="0" dirty="0" smtClean="0"/>
          </a:p>
          <a:p>
            <a:pPr marL="0" lvl="0" indent="0">
              <a:spcBef>
                <a:spcPts val="0"/>
              </a:spcBef>
              <a:spcAft>
                <a:spcPts val="0"/>
              </a:spcAft>
              <a:buNone/>
            </a:pPr>
            <a:r>
              <a:rPr lang="es-ES_tradnl" noProof="0" dirty="0" smtClean="0"/>
              <a:t>En estos momentos, tenemos dos vertientes independientes que conducen a la creación de proyectos: el plan estratégico de los SMNA y las mociones regionales. Tenemos que ver cómo unificar estas vertientes de ideas y analizar todo el potencial de trabajar juntos, de manera que podamos tomar decisiones responsables y realistas.</a:t>
            </a:r>
          </a:p>
          <a:p>
            <a:pPr marL="0" lvl="0" indent="0">
              <a:spcBef>
                <a:spcPts val="0"/>
              </a:spcBef>
              <a:spcAft>
                <a:spcPts val="0"/>
              </a:spcAft>
              <a:buNone/>
            </a:pPr>
            <a:endParaRPr lang="es-ES_tradnl" noProof="0" dirty="0"/>
          </a:p>
        </p:txBody>
      </p:sp>
    </p:spTree>
    <p:extLst>
      <p:ext uri="{BB962C8B-B14F-4D97-AF65-F5344CB8AC3E}">
        <p14:creationId xmlns:p14="http://schemas.microsoft.com/office/powerpoint/2010/main" val="24854165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Moción 16</a:t>
            </a:r>
            <a:r>
              <a:rPr lang="es-ES" sz="1100" b="0" i="0" u="none" strike="noStrike" cap="none" dirty="0">
                <a:solidFill>
                  <a:srgbClr val="000000"/>
                </a:solidFill>
                <a:effectLst/>
                <a:latin typeface="Arial"/>
                <a:ea typeface="Arial"/>
                <a:cs typeface="Arial"/>
                <a:sym typeface="Arial"/>
              </a:rPr>
              <a:t>: Si se ha presentado alguna moción o propuesta, con determinado contenido o propósito, y no se ha logrado el consenso o la aprobación en dos Conferencias de Servicio Mundial consecutivas, el contenido y el propósito previamente propuestos no podrán sugerirse a la confraternidad en el </a:t>
            </a:r>
            <a:r>
              <a:rPr lang="es-ES" sz="1100" b="0" i="1" u="none" strike="noStrike" cap="none" dirty="0">
                <a:solidFill>
                  <a:srgbClr val="000000"/>
                </a:solidFill>
                <a:effectLst/>
                <a:latin typeface="Arial"/>
                <a:ea typeface="Arial"/>
                <a:cs typeface="Arial"/>
                <a:sym typeface="Arial"/>
              </a:rPr>
              <a:t>Informe de la Agenda de la Conferencia</a:t>
            </a:r>
            <a:r>
              <a:rPr lang="es-ES" sz="1100" b="0" i="0" u="none" strike="noStrike" cap="none" dirty="0">
                <a:solidFill>
                  <a:srgbClr val="000000"/>
                </a:solidFill>
                <a:effectLst/>
                <a:latin typeface="Arial"/>
                <a:ea typeface="Arial"/>
                <a:cs typeface="Arial"/>
                <a:sym typeface="Arial"/>
              </a:rPr>
              <a:t>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)/material por vía de aprobación de la conferencia (VAC) ni en la CSM durante un ciclo de conferencia completo.</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Propósito</a:t>
            </a:r>
            <a:r>
              <a:rPr lang="es-ES" sz="1100" b="0" i="0" u="none" strike="noStrike" cap="none" dirty="0">
                <a:solidFill>
                  <a:srgbClr val="000000"/>
                </a:solidFill>
                <a:effectLst/>
                <a:latin typeface="Arial"/>
                <a:ea typeface="Arial"/>
                <a:cs typeface="Arial"/>
                <a:sym typeface="Arial"/>
              </a:rPr>
              <a:t>: Hacer uso del proceso de toma de decisiones por consenso y del tiempo de la confraternidad de manera responsable y eficaz.</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1" i="0" u="none" strike="noStrike" cap="none" dirty="0">
              <a:solidFill>
                <a:srgbClr val="000000"/>
              </a:solidFill>
              <a:effectLst/>
              <a:latin typeface="Arial"/>
              <a:ea typeface="Arial"/>
              <a:cs typeface="Arial"/>
              <a:sym typeface="Arial"/>
            </a:endParaRPr>
          </a:p>
          <a:p>
            <a:pPr marL="139700" indent="0">
              <a:buNone/>
            </a:pPr>
            <a:r>
              <a:rPr lang="es-ES" sz="1100" b="1" i="0" u="none" strike="noStrike" cap="none" dirty="0">
                <a:solidFill>
                  <a:srgbClr val="000000"/>
                </a:solidFill>
                <a:effectLst/>
                <a:latin typeface="Arial"/>
                <a:ea typeface="Arial"/>
                <a:cs typeface="Arial"/>
                <a:sym typeface="Arial"/>
              </a:rPr>
              <a:t>Presentada por</a:t>
            </a:r>
            <a:r>
              <a:rPr lang="es-ES" sz="1100" b="0" i="0" u="none" strike="noStrike" cap="none" dirty="0">
                <a:solidFill>
                  <a:srgbClr val="000000"/>
                </a:solidFill>
                <a:effectLst/>
                <a:latin typeface="Arial"/>
                <a:ea typeface="Arial"/>
                <a:cs typeface="Arial"/>
                <a:sym typeface="Arial"/>
              </a:rPr>
              <a:t>: Regiones </a:t>
            </a:r>
            <a:r>
              <a:rPr lang="es-ES" sz="1100" b="0" i="0" u="none" strike="noStrike" cap="none" dirty="0" err="1">
                <a:solidFill>
                  <a:srgbClr val="000000"/>
                </a:solidFill>
                <a:effectLst/>
                <a:latin typeface="Arial"/>
                <a:ea typeface="Arial"/>
                <a:cs typeface="Arial"/>
                <a:sym typeface="Arial"/>
              </a:rPr>
              <a:t>Volunteer</a:t>
            </a:r>
            <a:r>
              <a:rPr lang="es-ES" sz="1100" b="0" i="0" u="none" strike="noStrike" cap="none" dirty="0">
                <a:solidFill>
                  <a:srgbClr val="000000"/>
                </a:solidFill>
                <a:effectLst/>
                <a:latin typeface="Arial"/>
                <a:ea typeface="Arial"/>
                <a:cs typeface="Arial"/>
                <a:sym typeface="Arial"/>
              </a:rPr>
              <a:t> y California del Sur</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946234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Razonamiento de las regiones</a:t>
            </a:r>
            <a:r>
              <a:rPr lang="es-ES" sz="1100" b="0" i="0" u="none" strike="noStrike" cap="none" dirty="0">
                <a:solidFill>
                  <a:srgbClr val="000000"/>
                </a:solidFill>
                <a:effectLst/>
                <a:latin typeface="Arial"/>
                <a:ea typeface="Arial"/>
                <a:cs typeface="Arial"/>
                <a:sym typeface="Arial"/>
              </a:rPr>
              <a:t>: Esta moción, al dejar de lado temporalmente las ideas y mociones que no se han desarrollado por completo, da a la CSM la oportunidad de centrar su tiempo y recursos limitados en cuestiones que han recibido una amplia atención y orientación con miras a que la conferencia decida. También da tiempo a quienes presentan esas mociones para desarrollar una mayor comprensión y consenso dentro de la confraternidad. Esta moción nos permite mejorar la forma en que llevamos a cabo nuestros servicios e intentamos aprender de los desafíos y procesos que no producen un resultado consecuente o beneficioso.</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2474251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1" i="0" u="none" strike="noStrike" cap="none" dirty="0">
                <a:solidFill>
                  <a:srgbClr val="000000"/>
                </a:solidFill>
                <a:effectLst/>
                <a:latin typeface="Arial"/>
                <a:ea typeface="Arial"/>
                <a:cs typeface="Arial"/>
                <a:sym typeface="Arial"/>
              </a:rPr>
              <a:t>Respuesta de la Junta Mundial</a:t>
            </a:r>
            <a:r>
              <a:rPr lang="es-ES" sz="1100" b="0" i="0" u="none" strike="noStrike" cap="none" dirty="0">
                <a:solidFill>
                  <a:srgbClr val="000000"/>
                </a:solidFill>
                <a:effectLst/>
                <a:latin typeface="Arial"/>
                <a:ea typeface="Arial"/>
                <a:cs typeface="Arial"/>
                <a:sym typeface="Arial"/>
              </a:rPr>
              <a:t>: Parece que esta moción tiene que ver con respetar el espíritu de la toma de decisiones por consenso: Si la misma idea se ha discutido repetidamente y no se ha apoyado, hay que dejar que la conferencia se tome un tiempo antes de retomar de nuevo la idea.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Coincidimos con el espíritu de esta idea y las ideas expresadas en el razonamiento de la moción, pero nos preocupa que, tal como está redactada, sea difícil de aplicar y tenga consecuencias no deseadas. No estamos seguros de cómo contabilizaría la CSM las mociones con diferencias menores, por ejemplo, o las que son muy diferentes pero tienen el mismo propósito. Por ejemplo, el propósito de esta moción es «hacer uso del proceso de toma de decisiones por consenso y del tiempo de la confraternidad de manera responsable y eficaz». Podemos imaginarnos muchas mociones diferentes, pero que expresen el mismo propósito. Además, la moción no da lugar a que podría surgir nueva información que haga que la CSM quiera estudiar otra vez el mismo asunto.</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Mejorar la eficacia de la CSM ha sido uno de nuestros objetivos durante muchos ciclos, y agradecemos  que los participantes piensen en la manera de optimizar la semana que pasamos juntos y utilizar el tiempo de la CSM de manera responsable, pero no creemos que esta sea una forma práctica de lograrlo.</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084447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s-ES" sz="1100" b="0" i="0" u="none" strike="noStrike" cap="none" dirty="0">
                <a:solidFill>
                  <a:srgbClr val="000000"/>
                </a:solidFill>
                <a:effectLst/>
                <a:latin typeface="Arial"/>
                <a:ea typeface="Arial"/>
                <a:cs typeface="Arial"/>
                <a:sym typeface="Arial"/>
              </a:rPr>
              <a:t>PAUSA PARA DISCUTIR</a:t>
            </a:r>
            <a:r>
              <a:rPr lang="en-US" b="0" dirty="0">
                <a:effectLst/>
              </a:rPr>
              <a:t> </a:t>
            </a:r>
            <a:endParaRPr lang="en-US" b="0" dirty="0"/>
          </a:p>
        </p:txBody>
      </p:sp>
    </p:spTree>
    <p:extLst>
      <p:ext uri="{BB962C8B-B14F-4D97-AF65-F5344CB8AC3E}">
        <p14:creationId xmlns:p14="http://schemas.microsoft.com/office/powerpoint/2010/main" val="492664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100" b="0" i="0" u="none" strike="noStrike" cap="none" dirty="0">
                <a:solidFill>
                  <a:srgbClr val="000000"/>
                </a:solidFill>
                <a:effectLst/>
                <a:latin typeface="Arial"/>
                <a:ea typeface="Arial"/>
                <a:cs typeface="Arial"/>
                <a:sym typeface="Arial"/>
              </a:rPr>
              <a:t>Esperamos que este </a:t>
            </a:r>
            <a:r>
              <a:rPr lang="es-ES" sz="1100" b="0" i="0" u="none" strike="noStrike" cap="none" dirty="0" smtClean="0">
                <a:solidFill>
                  <a:srgbClr val="000000"/>
                </a:solidFill>
                <a:effectLst/>
                <a:latin typeface="Arial"/>
                <a:ea typeface="Arial"/>
                <a:cs typeface="Arial"/>
                <a:sym typeface="Arial"/>
              </a:rPr>
              <a:t>PowerPoint te </a:t>
            </a:r>
            <a:r>
              <a:rPr lang="es-ES" sz="1100" b="0" i="0" u="none" strike="noStrike" cap="none" dirty="0">
                <a:solidFill>
                  <a:srgbClr val="000000"/>
                </a:solidFill>
                <a:effectLst/>
                <a:latin typeface="Arial"/>
                <a:ea typeface="Arial"/>
                <a:cs typeface="Arial"/>
                <a:sym typeface="Arial"/>
              </a:rPr>
              <a:t>haya ayudado en la discusión de este material. Ten en cuenta que hay otros </a:t>
            </a:r>
            <a:r>
              <a:rPr lang="es-ES" sz="1100" b="0" i="0" u="none" strike="noStrike" cap="none" dirty="0" smtClean="0">
                <a:solidFill>
                  <a:srgbClr val="000000"/>
                </a:solidFill>
                <a:effectLst/>
                <a:latin typeface="Arial"/>
                <a:ea typeface="Arial"/>
                <a:cs typeface="Arial"/>
                <a:sym typeface="Arial"/>
              </a:rPr>
              <a:t>cuatro</a:t>
            </a:r>
            <a:r>
              <a:rPr lang="es-ES" sz="1100" b="0" i="0" u="none" strike="noStrike" cap="none" baseline="0" dirty="0" smtClean="0">
                <a:solidFill>
                  <a:srgbClr val="000000"/>
                </a:solidFill>
                <a:effectLst/>
                <a:latin typeface="Arial"/>
                <a:ea typeface="Arial"/>
                <a:cs typeface="Arial"/>
                <a:sym typeface="Arial"/>
              </a:rPr>
              <a:t> PowerPoint </a:t>
            </a:r>
            <a:r>
              <a:rPr lang="es-ES" sz="1100" b="0" i="0" u="none" strike="noStrike" cap="none" dirty="0" smtClean="0">
                <a:solidFill>
                  <a:srgbClr val="000000"/>
                </a:solidFill>
                <a:effectLst/>
                <a:latin typeface="Arial"/>
                <a:ea typeface="Arial"/>
                <a:cs typeface="Arial"/>
                <a:sym typeface="Arial"/>
              </a:rPr>
              <a:t>dedicados </a:t>
            </a:r>
            <a:r>
              <a:rPr lang="es-ES" sz="1100" b="0" i="0" u="none" strike="noStrike" cap="none" dirty="0">
                <a:solidFill>
                  <a:srgbClr val="000000"/>
                </a:solidFill>
                <a:effectLst/>
                <a:latin typeface="Arial"/>
                <a:ea typeface="Arial"/>
                <a:cs typeface="Arial"/>
                <a:sym typeface="Arial"/>
              </a:rPr>
              <a:t>a otros contenidos del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a:t>
            </a:r>
            <a:r>
              <a:rPr lang="es-ES" sz="1100" b="0" i="0" u="none" strike="noStrike" cap="none" dirty="0" smtClean="0">
                <a:solidFill>
                  <a:srgbClr val="000000"/>
                </a:solidFill>
                <a:effectLst/>
                <a:latin typeface="Arial"/>
                <a:ea typeface="Arial"/>
                <a:cs typeface="Arial"/>
                <a:sym typeface="Arial"/>
              </a:rPr>
              <a:t>Estas presentaciones, </a:t>
            </a:r>
            <a:r>
              <a:rPr lang="es-ES" sz="1100" b="0" i="0" u="none" strike="noStrike" cap="none" dirty="0">
                <a:solidFill>
                  <a:srgbClr val="000000"/>
                </a:solidFill>
                <a:effectLst/>
                <a:latin typeface="Arial"/>
                <a:ea typeface="Arial"/>
                <a:cs typeface="Arial"/>
                <a:sym typeface="Arial"/>
              </a:rPr>
              <a:t>el </a:t>
            </a:r>
            <a:r>
              <a:rPr lang="es-ES" sz="1100" b="0" i="1" u="none" strike="noStrike" cap="none" dirty="0">
                <a:solidFill>
                  <a:srgbClr val="000000"/>
                </a:solidFill>
                <a:effectLst/>
                <a:latin typeface="Arial"/>
                <a:ea typeface="Arial"/>
                <a:cs typeface="Arial"/>
                <a:sym typeface="Arial"/>
              </a:rPr>
              <a:t>Informe de la Agenda de la Conferencia</a:t>
            </a:r>
            <a:r>
              <a:rPr lang="es-ES" sz="1100" b="0" i="0" u="none" strike="noStrike" cap="none" dirty="0">
                <a:solidFill>
                  <a:srgbClr val="000000"/>
                </a:solidFill>
                <a:effectLst/>
                <a:latin typeface="Arial"/>
                <a:ea typeface="Arial"/>
                <a:cs typeface="Arial"/>
                <a:sym typeface="Arial"/>
              </a:rPr>
              <a:t> y la encuesta del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están disponibles en línea en </a:t>
            </a:r>
            <a:r>
              <a:rPr lang="es-ES" sz="1100" b="0" i="0" u="sng" strike="noStrike" cap="none" dirty="0">
                <a:solidFill>
                  <a:srgbClr val="000000"/>
                </a:solidFill>
                <a:effectLst/>
                <a:latin typeface="Arial"/>
                <a:ea typeface="Arial"/>
                <a:cs typeface="Arial"/>
                <a:sym typeface="Arial"/>
                <a:hlinkClick r:id="rId3"/>
              </a:rPr>
              <a:t>www.na.org/conference</a:t>
            </a:r>
            <a:r>
              <a:rPr lang="es-ES" sz="1100" b="0" i="0" u="none" strike="noStrike" cap="none" dirty="0">
                <a:solidFill>
                  <a:srgbClr val="000000"/>
                </a:solidFill>
                <a:effectLst/>
                <a:latin typeface="Arial"/>
                <a:ea typeface="Arial"/>
                <a:cs typeface="Arial"/>
                <a:sym typeface="Arial"/>
              </a:rPr>
              <a:t>. En los Servicios Mundiales de NA se pueden adquirir </a:t>
            </a:r>
            <a:r>
              <a:rPr lang="es-ES" sz="1100" b="0" i="0" u="none" strike="noStrike" cap="none" dirty="0" smtClean="0">
                <a:solidFill>
                  <a:srgbClr val="000000"/>
                </a:solidFill>
                <a:effectLst/>
                <a:latin typeface="Arial"/>
                <a:ea typeface="Arial"/>
                <a:cs typeface="Arial"/>
                <a:sym typeface="Arial"/>
              </a:rPr>
              <a:t>ejemplares impresos </a:t>
            </a:r>
            <a:r>
              <a:rPr lang="es-ES" sz="1100" b="0" i="0" u="none" strike="noStrike" cap="none" dirty="0">
                <a:solidFill>
                  <a:srgbClr val="000000"/>
                </a:solidFill>
                <a:effectLst/>
                <a:latin typeface="Arial"/>
                <a:ea typeface="Arial"/>
                <a:cs typeface="Arial"/>
                <a:sym typeface="Arial"/>
              </a:rPr>
              <a:t>del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a:t>
            </a:r>
          </a:p>
          <a:p>
            <a:pPr lvl="0"/>
            <a:endParaRPr lang="en-US" sz="1100" b="0" i="0" u="none" strike="noStrike" cap="none" dirty="0">
              <a:solidFill>
                <a:srgbClr val="000000"/>
              </a:solidFill>
              <a:effectLst/>
              <a:latin typeface="Arial"/>
              <a:ea typeface="Arial"/>
              <a:cs typeface="Arial"/>
              <a:sym typeface="Arial"/>
            </a:endParaRPr>
          </a:p>
          <a:p>
            <a:pPr lvl="0"/>
            <a:r>
              <a:rPr lang="es-ES" sz="1100" b="0" i="0" u="none" strike="noStrike" cap="none" dirty="0">
                <a:solidFill>
                  <a:srgbClr val="000000"/>
                </a:solidFill>
                <a:effectLst/>
                <a:latin typeface="Arial"/>
                <a:ea typeface="Arial"/>
                <a:cs typeface="Arial"/>
                <a:sym typeface="Arial"/>
              </a:rPr>
              <a:t>Te invitamos a que nos hagas llegar tus preguntas u opiniones sobre </a:t>
            </a:r>
            <a:r>
              <a:rPr lang="es-ES" sz="1100" b="0" i="0" u="none" strike="noStrike" cap="none" smtClean="0">
                <a:solidFill>
                  <a:srgbClr val="000000"/>
                </a:solidFill>
                <a:effectLst/>
                <a:latin typeface="Arial"/>
                <a:ea typeface="Arial"/>
                <a:cs typeface="Arial"/>
                <a:sym typeface="Arial"/>
              </a:rPr>
              <a:t>estas presentaciones, </a:t>
            </a:r>
            <a:r>
              <a:rPr lang="es-ES" sz="1100" b="0" i="0" u="none" strike="noStrike" cap="none" dirty="0">
                <a:solidFill>
                  <a:srgbClr val="000000"/>
                </a:solidFill>
                <a:effectLst/>
                <a:latin typeface="Arial"/>
                <a:ea typeface="Arial"/>
                <a:cs typeface="Arial"/>
                <a:sym typeface="Arial"/>
              </a:rPr>
              <a:t>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o cualquier otra cuestión a </a:t>
            </a:r>
            <a:r>
              <a:rPr lang="es-ES" sz="1100" b="0" i="0" u="sng" strike="noStrike" cap="none" dirty="0">
                <a:solidFill>
                  <a:srgbClr val="000000"/>
                </a:solidFill>
                <a:effectLst/>
                <a:latin typeface="Arial"/>
                <a:ea typeface="Arial"/>
                <a:cs typeface="Arial"/>
                <a:sym typeface="Arial"/>
                <a:hlinkClick r:id="rId4"/>
              </a:rPr>
              <a:t>worldboard@na.org</a:t>
            </a:r>
            <a:r>
              <a:rPr lang="es-ES"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9397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u="none" strike="noStrike" cap="none" dirty="0" smtClean="0">
                <a:solidFill>
                  <a:srgbClr val="000000"/>
                </a:solidFill>
                <a:effectLst/>
                <a:latin typeface="Arial"/>
                <a:ea typeface="Arial"/>
                <a:cs typeface="Arial"/>
                <a:sym typeface="Arial"/>
              </a:rPr>
              <a:t>Estamos </a:t>
            </a:r>
            <a:r>
              <a:rPr lang="es-ES" sz="1100" b="0" i="0" u="none" strike="noStrike" cap="none" dirty="0">
                <a:solidFill>
                  <a:srgbClr val="000000"/>
                </a:solidFill>
                <a:effectLst/>
                <a:latin typeface="Arial"/>
                <a:ea typeface="Arial"/>
                <a:cs typeface="Arial"/>
                <a:sym typeface="Arial"/>
              </a:rPr>
              <a:t>tratando de crear un enfoque más colaborador de la planificación estratégica de los SMNA para poder examinar todo el potencial de trabajar juntos. Pero hasta que lleguemos a ese punto, es posible que los participantes de la conferencia crean que no hay otros mecanismos para presentar sus ideas ante la CSM. Lo entendemos y esperamos que algunos de los cambios que estamos haciendo en este ciclo ayuden en el futuro.</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Como por un lado tenemos proyectos sugeridos por medio de las mociones regionales y zonales, y por el otro proyectos que salen del plan estratégico de los SMNA, quizá se presenten muchos más proyectos en la CSM 2022 que los que creemos que podremos concluir a tiempo. Solíamos preparar más planes de proyecto de los que sabíamos que podíamos trabajar en un ciclo determinado, pero últimamente hemos tratado de limitar el número de proyectos propuestos para que estos sean un reflejo de lo que creemos que podemos llevar a cabo durante el ciclo. Sin embargo, ya hay ocho posible planes de proyecto en las mociones, y el proceso de planificación estratégica de los SMNA y la exploración ambiental desembocarán en otros proyectos que consideramos fundamentales en los próximos ciclos.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Para el próximo ciclo 2020-2022, por cuestiones económicas, pensamos tener un solo grupo de trabajo que se reúna en persona. Hemos estado haciendo más con menos gracias a los grupos de trabajo virtuales y las reuniones web, pero aun así el número de proyectos que podemos coordinar en un ciclo en concreto es limitado. Si la conferencia aprueba más planes de proyecto de los que tenemos capacidad de terminar, pediremos a los participantes que nos ayuden a establecer el orden de prioridades.</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53712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u="none" strike="noStrike" cap="none" dirty="0" smtClean="0">
                <a:solidFill>
                  <a:srgbClr val="000000"/>
                </a:solidFill>
                <a:effectLst/>
                <a:latin typeface="Arial"/>
                <a:ea typeface="Arial"/>
                <a:cs typeface="Arial"/>
                <a:sym typeface="Arial"/>
              </a:rPr>
              <a:t>Como </a:t>
            </a:r>
            <a:r>
              <a:rPr lang="es-ES" sz="1100" b="0" i="0" u="none" strike="noStrike" cap="none" dirty="0">
                <a:solidFill>
                  <a:srgbClr val="000000"/>
                </a:solidFill>
                <a:effectLst/>
                <a:latin typeface="Arial"/>
                <a:ea typeface="Arial"/>
                <a:cs typeface="Arial"/>
                <a:sym typeface="Arial"/>
              </a:rPr>
              <a:t>ya hemos mencionado, estamos esforzándonos por crear </a:t>
            </a:r>
            <a:r>
              <a:rPr lang="es-ES" sz="1100" b="0" i="0" u="none" strike="noStrike" cap="none" dirty="0" smtClean="0">
                <a:solidFill>
                  <a:srgbClr val="000000"/>
                </a:solidFill>
                <a:effectLst/>
                <a:latin typeface="Arial"/>
                <a:ea typeface="Arial"/>
                <a:cs typeface="Arial"/>
                <a:sym typeface="Arial"/>
              </a:rPr>
              <a:t>un proceso de planificación más integrador y cooperativo. </a:t>
            </a:r>
            <a:r>
              <a:rPr lang="es-ES" sz="1100" b="0" i="0" u="none" strike="noStrike" cap="none" dirty="0">
                <a:solidFill>
                  <a:srgbClr val="000000"/>
                </a:solidFill>
                <a:effectLst/>
                <a:latin typeface="Arial"/>
                <a:ea typeface="Arial"/>
                <a:cs typeface="Arial"/>
                <a:sym typeface="Arial"/>
              </a:rPr>
              <a:t>Además, para involucrar a los participantes de la conferencia lo antes posible en el proceso de planificación estratégica, </a:t>
            </a:r>
            <a:r>
              <a:rPr lang="es-ES" sz="1100" b="0" i="0" u="none" strike="noStrike" cap="none" dirty="0" smtClean="0">
                <a:solidFill>
                  <a:srgbClr val="000000"/>
                </a:solidFill>
                <a:effectLst/>
                <a:latin typeface="Arial"/>
                <a:ea typeface="Arial"/>
                <a:cs typeface="Arial"/>
                <a:sym typeface="Arial"/>
              </a:rPr>
              <a:t>usaremos </a:t>
            </a:r>
            <a:r>
              <a:rPr lang="es-ES" sz="1100" b="0" i="0" u="none" strike="noStrike" cap="none" dirty="0">
                <a:solidFill>
                  <a:srgbClr val="000000"/>
                </a:solidFill>
                <a:effectLst/>
                <a:latin typeface="Arial"/>
                <a:ea typeface="Arial"/>
                <a:cs typeface="Arial"/>
                <a:sym typeface="Arial"/>
              </a:rPr>
              <a:t>la encuesta del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para estudiar todas las ideas, una al lado de la otra, de folletos de recuperación y materiales de servicio más breves. Las respuestas de la confraternidad a la encuesta ayudarán a los participantes de la conferencia a tomar decisiones sobre la forma de establecer las prioridades de trabajo.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Además, por primera vez, los participantes, en conjunto, comenzarán en la Conferencia de Servicio Mundial a sentar las bases para el Plan estratégico de los SMNA 2022-2024. Nuestro objetivo es seguir desarrollando el proceso de planificación para crear un plan estratégico cooperativo, que permita que las ideas de todos sean escuchadas, que nos permita tomar decisiones juntos como conferencia sobre las prioridades del siguiente ciclo.</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651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s-ES" sz="1100" b="0" i="0" u="none" strike="noStrike" cap="none" dirty="0">
                <a:solidFill>
                  <a:srgbClr val="000000"/>
                </a:solidFill>
                <a:effectLst/>
                <a:latin typeface="Arial"/>
                <a:ea typeface="Arial"/>
                <a:cs typeface="Arial"/>
                <a:sym typeface="Arial"/>
              </a:rPr>
              <a:t>Hay dos mociones con respecto a planes de proyecto de literatura de recuperación de extensión de libro: las mociones 6 y 7, ambas sobre guías para trabajar los pasos. Hay un par de secciones en este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que podrían resultar útiles al estudiar estas mociones. </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La sección sobre planificación estratégica en la página 6 este </a:t>
            </a:r>
            <a:r>
              <a:rPr lang="es-ES" sz="1100" b="0" i="1" u="none" strike="noStrike" cap="none" dirty="0">
                <a:solidFill>
                  <a:srgbClr val="000000"/>
                </a:solidFill>
                <a:effectLst/>
                <a:latin typeface="Arial"/>
                <a:ea typeface="Arial"/>
                <a:cs typeface="Arial"/>
                <a:sym typeface="Arial"/>
              </a:rPr>
              <a:t>Informe de la Agenda de la Conferencia</a:t>
            </a:r>
            <a:r>
              <a:rPr lang="es-ES" sz="1100" b="0" i="0" u="none" strike="noStrike" cap="none" dirty="0">
                <a:solidFill>
                  <a:srgbClr val="000000"/>
                </a:solidFill>
                <a:effectLst/>
                <a:latin typeface="Arial"/>
                <a:ea typeface="Arial"/>
                <a:cs typeface="Arial"/>
                <a:sym typeface="Arial"/>
              </a:rPr>
              <a:t> explica cómo se crean los planes de proyecto mediante el proceso de planificación estratégica y nuestros esfuerzos para convertirlo en un proceso más cooperativo e integrador.</a:t>
            </a:r>
            <a:endParaRPr lang="en-US" sz="1100" b="0" i="0" u="none" strike="noStrike" cap="none" dirty="0">
              <a:solidFill>
                <a:srgbClr val="000000"/>
              </a:solidFill>
              <a:effectLst/>
              <a:latin typeface="Arial"/>
              <a:ea typeface="Arial"/>
              <a:cs typeface="Arial"/>
              <a:sym typeface="Arial"/>
            </a:endParaRPr>
          </a:p>
          <a:p>
            <a:pPr marL="139700" indent="0">
              <a:buNone/>
            </a:pPr>
            <a:endParaRPr lang="es-ES" sz="1100" b="0" i="0" u="none" strike="noStrike" cap="none" dirty="0">
              <a:solidFill>
                <a:srgbClr val="000000"/>
              </a:solidFill>
              <a:effectLst/>
              <a:latin typeface="Arial"/>
              <a:ea typeface="Arial"/>
              <a:cs typeface="Arial"/>
              <a:sym typeface="Arial"/>
            </a:endParaRPr>
          </a:p>
          <a:p>
            <a:pPr marL="139700" indent="0">
              <a:buNone/>
            </a:pPr>
            <a:r>
              <a:rPr lang="es-ES" sz="1100" b="0" i="0" u="none" strike="noStrike" cap="none" dirty="0">
                <a:solidFill>
                  <a:srgbClr val="000000"/>
                </a:solidFill>
                <a:effectLst/>
                <a:latin typeface="Arial"/>
                <a:ea typeface="Arial"/>
                <a:cs typeface="Arial"/>
                <a:sym typeface="Arial"/>
              </a:rPr>
              <a:t>La encuesta de este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en la página 24, incluye varias ideas de literatura de recuperación para que los miembros establezcan las prioridades. La encuesta del </a:t>
            </a:r>
            <a:r>
              <a:rPr lang="es-ES" sz="1100" b="0" i="1" u="none" strike="noStrike" cap="none" dirty="0">
                <a:solidFill>
                  <a:srgbClr val="000000"/>
                </a:solidFill>
                <a:effectLst/>
                <a:latin typeface="Arial"/>
                <a:ea typeface="Arial"/>
                <a:cs typeface="Arial"/>
                <a:sym typeface="Arial"/>
              </a:rPr>
              <a:t>IAC</a:t>
            </a:r>
            <a:r>
              <a:rPr lang="es-ES" sz="1100" b="0" i="0" u="none" strike="noStrike" cap="none" dirty="0">
                <a:solidFill>
                  <a:srgbClr val="000000"/>
                </a:solidFill>
                <a:effectLst/>
                <a:latin typeface="Arial"/>
                <a:ea typeface="Arial"/>
                <a:cs typeface="Arial"/>
                <a:sym typeface="Arial"/>
              </a:rPr>
              <a:t> parece el mejor mecanismo para guiarse a la hora de establecer las prioridades de los proyectos de la CSM porque incluye todas las ideas sobre literatura de recuperación y las herramientas de servicio que los participantes de la conferencia han propuesto. Apoyamos todo lo que la confraternidad escoja como prioridad.</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670769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26" name="Google Shape;22;p3">
            <a:extLst>
              <a:ext uri="{FF2B5EF4-FFF2-40B4-BE49-F238E27FC236}">
                <a16:creationId xmlns:a16="http://schemas.microsoft.com/office/drawing/2014/main" id="{818BE300-A3D5-4446-B226-68A9C647C8F5}"/>
              </a:ext>
            </a:extLst>
          </p:cNvPr>
          <p:cNvSpPr/>
          <p:nvPr userDrawn="1"/>
        </p:nvSpPr>
        <p:spPr>
          <a:xfrm rot="10800000">
            <a:off x="5239959" y="0"/>
            <a:ext cx="259404" cy="6858000"/>
          </a:xfrm>
          <a:prstGeom prst="rect">
            <a:avLst/>
          </a:prstGeom>
          <a:gradFill>
            <a:gsLst>
              <a:gs pos="100000">
                <a:srgbClr val="364072"/>
              </a:gs>
              <a:gs pos="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2" name="Google Shape;14;p2">
            <a:extLst>
              <a:ext uri="{FF2B5EF4-FFF2-40B4-BE49-F238E27FC236}">
                <a16:creationId xmlns:a16="http://schemas.microsoft.com/office/drawing/2014/main" id="{A067E42A-8D61-2844-805D-9150276BA41C}"/>
              </a:ext>
            </a:extLst>
          </p:cNvPr>
          <p:cNvSpPr/>
          <p:nvPr userDrawn="1"/>
        </p:nvSpPr>
        <p:spPr>
          <a:xfrm>
            <a:off x="5979269" y="0"/>
            <a:ext cx="6212732" cy="6858000"/>
          </a:xfrm>
          <a:prstGeom prst="rect">
            <a:avLst/>
          </a:prstGeom>
          <a:gradFill>
            <a:gsLst>
              <a:gs pos="59000">
                <a:srgbClr val="FFFF00"/>
              </a:gs>
              <a:gs pos="0">
                <a:srgbClr val="FFC000"/>
              </a:gs>
            </a:gsLst>
            <a:lin ang="5400012" scaled="0"/>
          </a:gradFill>
          <a:ln>
            <a:noFill/>
          </a:ln>
        </p:spPr>
        <p:txBody>
          <a:bodyPr spcFirstLastPara="1" wrap="square" lIns="121900" tIns="121900" rIns="121900" bIns="121900" anchor="ctr" anchorCtr="0">
            <a:noAutofit/>
          </a:bodyPr>
          <a:lstStyle/>
          <a:p>
            <a:pPr marL="0" lvl="0" indent="0">
              <a:buNone/>
            </a:pPr>
            <a:endParaRPr sz="2489"/>
          </a:p>
        </p:txBody>
      </p:sp>
      <p:pic>
        <p:nvPicPr>
          <p:cNvPr id="3" name="Picture 2">
            <a:extLst>
              <a:ext uri="{FF2B5EF4-FFF2-40B4-BE49-F238E27FC236}">
                <a16:creationId xmlns:a16="http://schemas.microsoft.com/office/drawing/2014/main" id="{C35EB08F-F0CF-AD40-AA7D-D1B3828D8219}"/>
              </a:ext>
            </a:extLst>
          </p:cNvPr>
          <p:cNvPicPr>
            <a:picLocks noChangeAspect="1"/>
          </p:cNvPicPr>
          <p:nvPr userDrawn="1"/>
        </p:nvPicPr>
        <p:blipFill>
          <a:blip r:embed="rId2"/>
          <a:stretch>
            <a:fillRect/>
          </a:stretch>
        </p:blipFill>
        <p:spPr>
          <a:xfrm>
            <a:off x="-1" y="0"/>
            <a:ext cx="4756879" cy="6858000"/>
          </a:xfrm>
          <a:prstGeom prst="rect">
            <a:avLst/>
          </a:prstGeom>
        </p:spPr>
      </p:pic>
      <p:sp>
        <p:nvSpPr>
          <p:cNvPr id="12" name="Google Shape;12;p2"/>
          <p:cNvSpPr/>
          <p:nvPr/>
        </p:nvSpPr>
        <p:spPr>
          <a:xfrm>
            <a:off x="5459920"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3" name="Google Shape;13;p2"/>
          <p:cNvSpPr/>
          <p:nvPr/>
        </p:nvSpPr>
        <p:spPr>
          <a:xfrm rot="10800000">
            <a:off x="5067459"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5" name="Google Shape;15;p2"/>
          <p:cNvSpPr/>
          <p:nvPr/>
        </p:nvSpPr>
        <p:spPr>
          <a:xfrm rot="10800000">
            <a:off x="4744725"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spTree>
      <p:nvGrpSpPr>
        <p:cNvPr id="1" name="Shape 9"/>
        <p:cNvGrpSpPr/>
        <p:nvPr/>
      </p:nvGrpSpPr>
      <p:grpSpPr>
        <a:xfrm>
          <a:off x="0" y="0"/>
          <a:ext cx="0" cy="0"/>
          <a:chOff x="0" y="0"/>
          <a:chExt cx="0" cy="0"/>
        </a:xfrm>
      </p:grpSpPr>
      <p:sp>
        <p:nvSpPr>
          <p:cNvPr id="22" name="Google Shape;14;p2">
            <a:extLst>
              <a:ext uri="{FF2B5EF4-FFF2-40B4-BE49-F238E27FC236}">
                <a16:creationId xmlns:a16="http://schemas.microsoft.com/office/drawing/2014/main" id="{A067E42A-8D61-2844-805D-9150276BA41C}"/>
              </a:ext>
            </a:extLst>
          </p:cNvPr>
          <p:cNvSpPr/>
          <p:nvPr userDrawn="1"/>
        </p:nvSpPr>
        <p:spPr>
          <a:xfrm>
            <a:off x="0" y="0"/>
            <a:ext cx="6212732" cy="6858000"/>
          </a:xfrm>
          <a:prstGeom prst="rect">
            <a:avLst/>
          </a:prstGeom>
          <a:gradFill>
            <a:gsLst>
              <a:gs pos="59000">
                <a:srgbClr val="FFFF00"/>
              </a:gs>
              <a:gs pos="0">
                <a:srgbClr val="FFC000"/>
              </a:gs>
            </a:gsLst>
            <a:lin ang="5400012" scaled="0"/>
          </a:gradFill>
          <a:ln>
            <a:noFill/>
          </a:ln>
        </p:spPr>
        <p:txBody>
          <a:bodyPr spcFirstLastPara="1" wrap="square" lIns="121900" tIns="121900" rIns="121900" bIns="121900" anchor="ctr" anchorCtr="0">
            <a:noAutofit/>
          </a:bodyPr>
          <a:lstStyle/>
          <a:p>
            <a:pPr marL="0" lvl="0" indent="0">
              <a:buNone/>
            </a:pPr>
            <a:endParaRPr sz="2489"/>
          </a:p>
        </p:txBody>
      </p:sp>
      <p:sp>
        <p:nvSpPr>
          <p:cNvPr id="26" name="Google Shape;22;p3">
            <a:extLst>
              <a:ext uri="{FF2B5EF4-FFF2-40B4-BE49-F238E27FC236}">
                <a16:creationId xmlns:a16="http://schemas.microsoft.com/office/drawing/2014/main" id="{818BE300-A3D5-4446-B226-68A9C647C8F5}"/>
              </a:ext>
            </a:extLst>
          </p:cNvPr>
          <p:cNvSpPr/>
          <p:nvPr userDrawn="1"/>
        </p:nvSpPr>
        <p:spPr>
          <a:xfrm rot="10800000">
            <a:off x="6611559" y="0"/>
            <a:ext cx="259404" cy="6858000"/>
          </a:xfrm>
          <a:prstGeom prst="rect">
            <a:avLst/>
          </a:prstGeom>
          <a:gradFill>
            <a:gsLst>
              <a:gs pos="100000">
                <a:srgbClr val="364072"/>
              </a:gs>
              <a:gs pos="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pic>
        <p:nvPicPr>
          <p:cNvPr id="3" name="Picture 2">
            <a:extLst>
              <a:ext uri="{FF2B5EF4-FFF2-40B4-BE49-F238E27FC236}">
                <a16:creationId xmlns:a16="http://schemas.microsoft.com/office/drawing/2014/main" id="{C35EB08F-F0CF-AD40-AA7D-D1B3828D8219}"/>
              </a:ext>
            </a:extLst>
          </p:cNvPr>
          <p:cNvPicPr>
            <a:picLocks noChangeAspect="1"/>
          </p:cNvPicPr>
          <p:nvPr userDrawn="1"/>
        </p:nvPicPr>
        <p:blipFill>
          <a:blip r:embed="rId2"/>
          <a:stretch>
            <a:fillRect/>
          </a:stretch>
        </p:blipFill>
        <p:spPr>
          <a:xfrm>
            <a:off x="7435121" y="0"/>
            <a:ext cx="4756879" cy="6858000"/>
          </a:xfrm>
          <a:prstGeom prst="rect">
            <a:avLst/>
          </a:prstGeom>
        </p:spPr>
      </p:pic>
      <p:sp>
        <p:nvSpPr>
          <p:cNvPr id="12" name="Google Shape;12;p2"/>
          <p:cNvSpPr/>
          <p:nvPr/>
        </p:nvSpPr>
        <p:spPr>
          <a:xfrm>
            <a:off x="6843243"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3" name="Google Shape;13;p2"/>
          <p:cNvSpPr/>
          <p:nvPr/>
        </p:nvSpPr>
        <p:spPr>
          <a:xfrm rot="10800000">
            <a:off x="6439059"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5" name="Google Shape;15;p2"/>
          <p:cNvSpPr/>
          <p:nvPr/>
        </p:nvSpPr>
        <p:spPr>
          <a:xfrm rot="10800000">
            <a:off x="6116325"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53561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7"/>
        <p:cNvGrpSpPr/>
        <p:nvPr/>
      </p:nvGrpSpPr>
      <p:grpSpPr>
        <a:xfrm>
          <a:off x="0" y="0"/>
          <a:ext cx="0" cy="0"/>
          <a:chOff x="0" y="0"/>
          <a:chExt cx="0" cy="0"/>
        </a:xfrm>
      </p:grpSpPr>
      <p:sp>
        <p:nvSpPr>
          <p:cNvPr id="9" name="Google Shape;14;p2">
            <a:extLst>
              <a:ext uri="{FF2B5EF4-FFF2-40B4-BE49-F238E27FC236}">
                <a16:creationId xmlns:a16="http://schemas.microsoft.com/office/drawing/2014/main" id="{D67E2EDE-B44C-7A4C-9C39-0588FF893B7C}"/>
              </a:ext>
            </a:extLst>
          </p:cNvPr>
          <p:cNvSpPr/>
          <p:nvPr userDrawn="1"/>
        </p:nvSpPr>
        <p:spPr>
          <a:xfrm>
            <a:off x="3558209" y="0"/>
            <a:ext cx="8633792" cy="6858000"/>
          </a:xfrm>
          <a:prstGeom prst="rect">
            <a:avLst/>
          </a:prstGeom>
          <a:gradFill>
            <a:gsLst>
              <a:gs pos="59000">
                <a:srgbClr val="FFFF00"/>
              </a:gs>
              <a:gs pos="0">
                <a:srgbClr val="FFC000"/>
              </a:gs>
            </a:gsLst>
            <a:lin ang="5400012" scaled="0"/>
          </a:gradFill>
          <a:ln>
            <a:noFill/>
          </a:ln>
        </p:spPr>
        <p:txBody>
          <a:bodyPr spcFirstLastPara="1" wrap="square" lIns="121900" tIns="121900" rIns="121900" bIns="121900" anchor="ctr" anchorCtr="0">
            <a:noAutofit/>
          </a:bodyPr>
          <a:lstStyle/>
          <a:p>
            <a:pPr marL="0" lvl="0" indent="0">
              <a:buNone/>
            </a:pPr>
            <a:endParaRPr sz="2489"/>
          </a:p>
        </p:txBody>
      </p:sp>
      <p:sp>
        <p:nvSpPr>
          <p:cNvPr id="10" name="Google Shape;22;p3">
            <a:extLst>
              <a:ext uri="{FF2B5EF4-FFF2-40B4-BE49-F238E27FC236}">
                <a16:creationId xmlns:a16="http://schemas.microsoft.com/office/drawing/2014/main" id="{4C806519-B02A-EB48-A224-9189B3279587}"/>
              </a:ext>
            </a:extLst>
          </p:cNvPr>
          <p:cNvSpPr/>
          <p:nvPr userDrawn="1"/>
        </p:nvSpPr>
        <p:spPr>
          <a:xfrm rot="10800000">
            <a:off x="3060963" y="167"/>
            <a:ext cx="259404" cy="6858000"/>
          </a:xfrm>
          <a:prstGeom prst="rect">
            <a:avLst/>
          </a:prstGeom>
          <a:gradFill>
            <a:gsLst>
              <a:gs pos="100000">
                <a:srgbClr val="364072"/>
              </a:gs>
              <a:gs pos="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2" name="Google Shape;12;p2">
            <a:extLst>
              <a:ext uri="{FF2B5EF4-FFF2-40B4-BE49-F238E27FC236}">
                <a16:creationId xmlns:a16="http://schemas.microsoft.com/office/drawing/2014/main" id="{15D8F4E0-EF1C-0540-9183-D0EE991037D2}"/>
              </a:ext>
            </a:extLst>
          </p:cNvPr>
          <p:cNvSpPr/>
          <p:nvPr userDrawn="1"/>
        </p:nvSpPr>
        <p:spPr>
          <a:xfrm>
            <a:off x="3280924"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3" name="Google Shape;13;p2">
            <a:extLst>
              <a:ext uri="{FF2B5EF4-FFF2-40B4-BE49-F238E27FC236}">
                <a16:creationId xmlns:a16="http://schemas.microsoft.com/office/drawing/2014/main" id="{76DB44A5-3D99-AE41-BE87-D75F643F46B6}"/>
              </a:ext>
            </a:extLst>
          </p:cNvPr>
          <p:cNvSpPr/>
          <p:nvPr userDrawn="1"/>
        </p:nvSpPr>
        <p:spPr>
          <a:xfrm rot="10800000">
            <a:off x="2888463"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4" name="Google Shape;15;p2">
            <a:extLst>
              <a:ext uri="{FF2B5EF4-FFF2-40B4-BE49-F238E27FC236}">
                <a16:creationId xmlns:a16="http://schemas.microsoft.com/office/drawing/2014/main" id="{D3A03128-E601-0E4A-B428-A7321C9A71F3}"/>
              </a:ext>
            </a:extLst>
          </p:cNvPr>
          <p:cNvSpPr/>
          <p:nvPr userDrawn="1"/>
        </p:nvSpPr>
        <p:spPr>
          <a:xfrm rot="10800000">
            <a:off x="2565729" y="0"/>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3" name="Google Shape;23;p3"/>
          <p:cNvSpPr txBox="1">
            <a:spLocks noGrp="1"/>
          </p:cNvSpPr>
          <p:nvPr>
            <p:ph type="ctrTitle" hasCustomPrompt="1"/>
          </p:nvPr>
        </p:nvSpPr>
        <p:spPr>
          <a:xfrm>
            <a:off x="4601967" y="2727000"/>
            <a:ext cx="6872400" cy="921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4800" b="0">
                <a:solidFill>
                  <a:srgbClr val="FFFFFF"/>
                </a:solidFill>
                <a:latin typeface="+mn-lt"/>
              </a:defRPr>
            </a:lvl1pPr>
            <a:lvl2pPr lvl="1" rtl="0">
              <a:spcBef>
                <a:spcPts val="0"/>
              </a:spcBef>
              <a:spcAft>
                <a:spcPts val="0"/>
              </a:spcAft>
              <a:buClr>
                <a:srgbClr val="FFFFFF"/>
              </a:buClr>
              <a:buSzPts val="3600"/>
              <a:buNone/>
              <a:defRPr sz="4800" b="0">
                <a:solidFill>
                  <a:srgbClr val="FFFFFF"/>
                </a:solidFill>
              </a:defRPr>
            </a:lvl2pPr>
            <a:lvl3pPr lvl="2" rtl="0">
              <a:spcBef>
                <a:spcPts val="0"/>
              </a:spcBef>
              <a:spcAft>
                <a:spcPts val="0"/>
              </a:spcAft>
              <a:buClr>
                <a:srgbClr val="FFFFFF"/>
              </a:buClr>
              <a:buSzPts val="3600"/>
              <a:buNone/>
              <a:defRPr sz="4800" b="0">
                <a:solidFill>
                  <a:srgbClr val="FFFFFF"/>
                </a:solidFill>
              </a:defRPr>
            </a:lvl3pPr>
            <a:lvl4pPr lvl="3" rtl="0">
              <a:spcBef>
                <a:spcPts val="0"/>
              </a:spcBef>
              <a:spcAft>
                <a:spcPts val="0"/>
              </a:spcAft>
              <a:buClr>
                <a:srgbClr val="FFFFFF"/>
              </a:buClr>
              <a:buSzPts val="3600"/>
              <a:buNone/>
              <a:defRPr sz="4800" b="0">
                <a:solidFill>
                  <a:srgbClr val="FFFFFF"/>
                </a:solidFill>
              </a:defRPr>
            </a:lvl4pPr>
            <a:lvl5pPr lvl="4" rtl="0">
              <a:spcBef>
                <a:spcPts val="0"/>
              </a:spcBef>
              <a:spcAft>
                <a:spcPts val="0"/>
              </a:spcAft>
              <a:buClr>
                <a:srgbClr val="FFFFFF"/>
              </a:buClr>
              <a:buSzPts val="3600"/>
              <a:buNone/>
              <a:defRPr sz="4800" b="0">
                <a:solidFill>
                  <a:srgbClr val="FFFFFF"/>
                </a:solidFill>
              </a:defRPr>
            </a:lvl5pPr>
            <a:lvl6pPr lvl="5" rtl="0">
              <a:spcBef>
                <a:spcPts val="0"/>
              </a:spcBef>
              <a:spcAft>
                <a:spcPts val="0"/>
              </a:spcAft>
              <a:buClr>
                <a:srgbClr val="FFFFFF"/>
              </a:buClr>
              <a:buSzPts val="3600"/>
              <a:buNone/>
              <a:defRPr sz="4800" b="0">
                <a:solidFill>
                  <a:srgbClr val="FFFFFF"/>
                </a:solidFill>
              </a:defRPr>
            </a:lvl6pPr>
            <a:lvl7pPr lvl="6" rtl="0">
              <a:spcBef>
                <a:spcPts val="0"/>
              </a:spcBef>
              <a:spcAft>
                <a:spcPts val="0"/>
              </a:spcAft>
              <a:buClr>
                <a:srgbClr val="FFFFFF"/>
              </a:buClr>
              <a:buSzPts val="3600"/>
              <a:buNone/>
              <a:defRPr sz="4800" b="0">
                <a:solidFill>
                  <a:srgbClr val="FFFFFF"/>
                </a:solidFill>
              </a:defRPr>
            </a:lvl7pPr>
            <a:lvl8pPr lvl="7" rtl="0">
              <a:spcBef>
                <a:spcPts val="0"/>
              </a:spcBef>
              <a:spcAft>
                <a:spcPts val="0"/>
              </a:spcAft>
              <a:buClr>
                <a:srgbClr val="FFFFFF"/>
              </a:buClr>
              <a:buSzPts val="3600"/>
              <a:buNone/>
              <a:defRPr sz="4800" b="0">
                <a:solidFill>
                  <a:srgbClr val="FFFFFF"/>
                </a:solidFill>
              </a:defRPr>
            </a:lvl8pPr>
            <a:lvl9pPr lvl="8" rtl="0">
              <a:spcBef>
                <a:spcPts val="0"/>
              </a:spcBef>
              <a:spcAft>
                <a:spcPts val="0"/>
              </a:spcAft>
              <a:buClr>
                <a:srgbClr val="FFFFFF"/>
              </a:buClr>
              <a:buSzPts val="3600"/>
              <a:buNone/>
              <a:defRPr sz="4800" b="0">
                <a:solidFill>
                  <a:srgbClr val="FFFFFF"/>
                </a:solidFill>
              </a:defRPr>
            </a:lvl9pPr>
          </a:lstStyle>
          <a:p>
            <a:r>
              <a:rPr lang="en-US" dirty="0"/>
              <a:t>Add title </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13" name="Google Shape;14;p2">
            <a:extLst>
              <a:ext uri="{FF2B5EF4-FFF2-40B4-BE49-F238E27FC236}">
                <a16:creationId xmlns:a16="http://schemas.microsoft.com/office/drawing/2014/main" id="{80EDF2B0-4C5F-AB43-A30D-4A9756E437CE}"/>
              </a:ext>
            </a:extLst>
          </p:cNvPr>
          <p:cNvSpPr/>
          <p:nvPr userDrawn="1"/>
        </p:nvSpPr>
        <p:spPr>
          <a:xfrm>
            <a:off x="9342783" y="0"/>
            <a:ext cx="2849218" cy="6858000"/>
          </a:xfrm>
          <a:prstGeom prst="rect">
            <a:avLst/>
          </a:prstGeom>
          <a:gradFill>
            <a:gsLst>
              <a:gs pos="59000">
                <a:srgbClr val="FFFF00"/>
              </a:gs>
              <a:gs pos="0">
                <a:srgbClr val="FFC000"/>
              </a:gs>
            </a:gsLst>
            <a:lin ang="5400012" scaled="0"/>
          </a:gradFill>
          <a:ln>
            <a:noFill/>
          </a:ln>
        </p:spPr>
        <p:txBody>
          <a:bodyPr spcFirstLastPara="1" wrap="square" lIns="121900" tIns="121900" rIns="121900" bIns="121900" anchor="ctr" anchorCtr="0">
            <a:noAutofit/>
          </a:bodyPr>
          <a:lstStyle/>
          <a:p>
            <a:pPr marL="0" lvl="0" indent="0">
              <a:buNone/>
            </a:pPr>
            <a:endParaRPr sz="2489"/>
          </a:p>
        </p:txBody>
      </p:sp>
      <p:sp>
        <p:nvSpPr>
          <p:cNvPr id="47" name="Google Shape;47;p6"/>
          <p:cNvSpPr/>
          <p:nvPr/>
        </p:nvSpPr>
        <p:spPr>
          <a:xfrm rot="-5400000">
            <a:off x="-133" y="1170900"/>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3" name="Google Shape;53;p6"/>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a:latin typeface="+mn-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54" name="Google Shape;54;p6"/>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SzPts val="1600"/>
              <a:buChar char="➝"/>
              <a:defRPr sz="2133">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55" name="Google Shape;55;p6"/>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SzPts val="1600"/>
              <a:buChar char="➝"/>
              <a:defRPr sz="2133">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12" name="Google Shape;22;p3">
            <a:extLst>
              <a:ext uri="{FF2B5EF4-FFF2-40B4-BE49-F238E27FC236}">
                <a16:creationId xmlns:a16="http://schemas.microsoft.com/office/drawing/2014/main" id="{18FBE440-7912-944E-8990-E03AC219D9FF}"/>
              </a:ext>
            </a:extLst>
          </p:cNvPr>
          <p:cNvSpPr/>
          <p:nvPr userDrawn="1"/>
        </p:nvSpPr>
        <p:spPr>
          <a:xfrm rot="10800000">
            <a:off x="8779011" y="0"/>
            <a:ext cx="259404" cy="6858000"/>
          </a:xfrm>
          <a:prstGeom prst="rect">
            <a:avLst/>
          </a:prstGeom>
          <a:gradFill>
            <a:gsLst>
              <a:gs pos="100000">
                <a:srgbClr val="364072"/>
              </a:gs>
              <a:gs pos="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4" name="Google Shape;12;p2">
            <a:extLst>
              <a:ext uri="{FF2B5EF4-FFF2-40B4-BE49-F238E27FC236}">
                <a16:creationId xmlns:a16="http://schemas.microsoft.com/office/drawing/2014/main" id="{4FB8A14F-498A-3C45-B4ED-3A56B6453051}"/>
              </a:ext>
            </a:extLst>
          </p:cNvPr>
          <p:cNvSpPr/>
          <p:nvPr userDrawn="1"/>
        </p:nvSpPr>
        <p:spPr>
          <a:xfrm>
            <a:off x="8986780"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5" name="Google Shape;13;p2">
            <a:extLst>
              <a:ext uri="{FF2B5EF4-FFF2-40B4-BE49-F238E27FC236}">
                <a16:creationId xmlns:a16="http://schemas.microsoft.com/office/drawing/2014/main" id="{DADF342C-3409-4547-9333-D8B3706C63C7}"/>
              </a:ext>
            </a:extLst>
          </p:cNvPr>
          <p:cNvSpPr/>
          <p:nvPr userDrawn="1"/>
        </p:nvSpPr>
        <p:spPr>
          <a:xfrm rot="10800000">
            <a:off x="8606511"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6" name="Google Shape;15;p2">
            <a:extLst>
              <a:ext uri="{FF2B5EF4-FFF2-40B4-BE49-F238E27FC236}">
                <a16:creationId xmlns:a16="http://schemas.microsoft.com/office/drawing/2014/main" id="{6A387503-9B6B-6F41-9D68-13630AF08D7D}"/>
              </a:ext>
            </a:extLst>
          </p:cNvPr>
          <p:cNvSpPr/>
          <p:nvPr userDrawn="1"/>
        </p:nvSpPr>
        <p:spPr>
          <a:xfrm rot="10800000">
            <a:off x="8283777"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pic>
        <p:nvPicPr>
          <p:cNvPr id="15" name="Picture 14">
            <a:extLst>
              <a:ext uri="{FF2B5EF4-FFF2-40B4-BE49-F238E27FC236}">
                <a16:creationId xmlns:a16="http://schemas.microsoft.com/office/drawing/2014/main" id="{38ED86EB-BFED-1249-9284-B8C5FA60175D}"/>
              </a:ext>
            </a:extLst>
          </p:cNvPr>
          <p:cNvPicPr>
            <a:picLocks noChangeAspect="1"/>
          </p:cNvPicPr>
          <p:nvPr userDrawn="1"/>
        </p:nvPicPr>
        <p:blipFill>
          <a:blip r:embed="rId2"/>
          <a:stretch>
            <a:fillRect/>
          </a:stretch>
        </p:blipFill>
        <p:spPr>
          <a:xfrm>
            <a:off x="8290560" y="0"/>
            <a:ext cx="3901440" cy="6858000"/>
          </a:xfrm>
          <a:prstGeom prst="rect">
            <a:avLst/>
          </a:prstGeom>
        </p:spPr>
      </p:pic>
      <p:sp>
        <p:nvSpPr>
          <p:cNvPr id="76" name="Google Shape;76;p8"/>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a:latin typeface="+mn-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10" name="Google Shape;22;p3">
            <a:extLst>
              <a:ext uri="{FF2B5EF4-FFF2-40B4-BE49-F238E27FC236}">
                <a16:creationId xmlns:a16="http://schemas.microsoft.com/office/drawing/2014/main" id="{5B39C80B-5FDA-DE42-98F9-2A2EFA536175}"/>
              </a:ext>
            </a:extLst>
          </p:cNvPr>
          <p:cNvSpPr/>
          <p:nvPr userDrawn="1"/>
        </p:nvSpPr>
        <p:spPr>
          <a:xfrm rot="10800000">
            <a:off x="8779011" y="0"/>
            <a:ext cx="259404" cy="6858000"/>
          </a:xfrm>
          <a:prstGeom prst="rect">
            <a:avLst/>
          </a:prstGeom>
          <a:gradFill>
            <a:gsLst>
              <a:gs pos="100000">
                <a:srgbClr val="364072"/>
              </a:gs>
              <a:gs pos="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2" name="Google Shape;12;p2">
            <a:extLst>
              <a:ext uri="{FF2B5EF4-FFF2-40B4-BE49-F238E27FC236}">
                <a16:creationId xmlns:a16="http://schemas.microsoft.com/office/drawing/2014/main" id="{8BCB0DA3-1141-D14F-A1BB-9F0A3173D0E4}"/>
              </a:ext>
            </a:extLst>
          </p:cNvPr>
          <p:cNvSpPr/>
          <p:nvPr userDrawn="1"/>
        </p:nvSpPr>
        <p:spPr>
          <a:xfrm>
            <a:off x="8986780"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3" name="Google Shape;13;p2">
            <a:extLst>
              <a:ext uri="{FF2B5EF4-FFF2-40B4-BE49-F238E27FC236}">
                <a16:creationId xmlns:a16="http://schemas.microsoft.com/office/drawing/2014/main" id="{61AE408D-74D8-814E-A142-E89622A6DADE}"/>
              </a:ext>
            </a:extLst>
          </p:cNvPr>
          <p:cNvSpPr/>
          <p:nvPr userDrawn="1"/>
        </p:nvSpPr>
        <p:spPr>
          <a:xfrm rot="10800000">
            <a:off x="8606511"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4" name="Google Shape;15;p2">
            <a:extLst>
              <a:ext uri="{FF2B5EF4-FFF2-40B4-BE49-F238E27FC236}">
                <a16:creationId xmlns:a16="http://schemas.microsoft.com/office/drawing/2014/main" id="{8F65D7CB-3490-324B-9762-116610BC888A}"/>
              </a:ext>
            </a:extLst>
          </p:cNvPr>
          <p:cNvSpPr/>
          <p:nvPr userDrawn="1"/>
        </p:nvSpPr>
        <p:spPr>
          <a:xfrm rot="10800000">
            <a:off x="8283777"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7" name="Google Shape;22;p3">
            <a:extLst>
              <a:ext uri="{FF2B5EF4-FFF2-40B4-BE49-F238E27FC236}">
                <a16:creationId xmlns:a16="http://schemas.microsoft.com/office/drawing/2014/main" id="{7DCE6AA8-71C5-CD41-A21A-69DADA8634AE}"/>
              </a:ext>
            </a:extLst>
          </p:cNvPr>
          <p:cNvSpPr/>
          <p:nvPr userDrawn="1"/>
        </p:nvSpPr>
        <p:spPr>
          <a:xfrm rot="10800000">
            <a:off x="11389431" y="0"/>
            <a:ext cx="259404" cy="6858000"/>
          </a:xfrm>
          <a:prstGeom prst="rect">
            <a:avLst/>
          </a:prstGeom>
          <a:gradFill>
            <a:gsLst>
              <a:gs pos="100000">
                <a:srgbClr val="364072"/>
              </a:gs>
              <a:gs pos="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 name="Google Shape;12;p2">
            <a:extLst>
              <a:ext uri="{FF2B5EF4-FFF2-40B4-BE49-F238E27FC236}">
                <a16:creationId xmlns:a16="http://schemas.microsoft.com/office/drawing/2014/main" id="{214A857A-08A6-8D4D-AE3C-35A79D22EDA6}"/>
              </a:ext>
            </a:extLst>
          </p:cNvPr>
          <p:cNvSpPr/>
          <p:nvPr userDrawn="1"/>
        </p:nvSpPr>
        <p:spPr>
          <a:xfrm>
            <a:off x="11597200"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 name="Google Shape;13;p2">
            <a:extLst>
              <a:ext uri="{FF2B5EF4-FFF2-40B4-BE49-F238E27FC236}">
                <a16:creationId xmlns:a16="http://schemas.microsoft.com/office/drawing/2014/main" id="{9DF7AC65-99B7-8A47-B984-D8135D63A232}"/>
              </a:ext>
            </a:extLst>
          </p:cNvPr>
          <p:cNvSpPr/>
          <p:nvPr userDrawn="1"/>
        </p:nvSpPr>
        <p:spPr>
          <a:xfrm rot="10800000">
            <a:off x="11216931"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1" name="Google Shape;15;p2">
            <a:extLst>
              <a:ext uri="{FF2B5EF4-FFF2-40B4-BE49-F238E27FC236}">
                <a16:creationId xmlns:a16="http://schemas.microsoft.com/office/drawing/2014/main" id="{9D7BDE3E-65A0-6E47-B252-920F5C05E3F4}"/>
              </a:ext>
            </a:extLst>
          </p:cNvPr>
          <p:cNvSpPr/>
          <p:nvPr userDrawn="1"/>
        </p:nvSpPr>
        <p:spPr>
          <a:xfrm rot="10800000">
            <a:off x="10894197"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cxnSp>
        <p:nvCxnSpPr>
          <p:cNvPr id="3" name="Straight Connector 2">
            <a:extLst>
              <a:ext uri="{FF2B5EF4-FFF2-40B4-BE49-F238E27FC236}">
                <a16:creationId xmlns:a16="http://schemas.microsoft.com/office/drawing/2014/main" id="{D0263AED-60F3-B44B-8B51-2D6E95212794}"/>
              </a:ext>
            </a:extLst>
          </p:cNvPr>
          <p:cNvCxnSpPr/>
          <p:nvPr userDrawn="1"/>
        </p:nvCxnSpPr>
        <p:spPr>
          <a:xfrm>
            <a:off x="308919" y="494270"/>
            <a:ext cx="10849232" cy="0"/>
          </a:xfrm>
          <a:prstGeom prst="line">
            <a:avLst/>
          </a:prstGeom>
          <a:ln w="793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61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02"/>
        <p:cNvGrpSpPr/>
        <p:nvPr/>
      </p:nvGrpSpPr>
      <p:grpSpPr>
        <a:xfrm>
          <a:off x="0" y="0"/>
          <a:ext cx="0" cy="0"/>
          <a:chOff x="0" y="0"/>
          <a:chExt cx="0" cy="0"/>
        </a:xfrm>
      </p:grpSpPr>
      <p:sp>
        <p:nvSpPr>
          <p:cNvPr id="9" name="Google Shape;14;p2">
            <a:extLst>
              <a:ext uri="{FF2B5EF4-FFF2-40B4-BE49-F238E27FC236}">
                <a16:creationId xmlns:a16="http://schemas.microsoft.com/office/drawing/2014/main" id="{7A29E625-4F96-9B43-9FB0-C77BCFAF62FB}"/>
              </a:ext>
            </a:extLst>
          </p:cNvPr>
          <p:cNvSpPr/>
          <p:nvPr userDrawn="1"/>
        </p:nvSpPr>
        <p:spPr>
          <a:xfrm>
            <a:off x="0" y="0"/>
            <a:ext cx="12192001" cy="6858000"/>
          </a:xfrm>
          <a:prstGeom prst="rect">
            <a:avLst/>
          </a:prstGeom>
          <a:gradFill>
            <a:gsLst>
              <a:gs pos="59000">
                <a:srgbClr val="FFFF00"/>
              </a:gs>
              <a:gs pos="0">
                <a:srgbClr val="FFC000"/>
              </a:gs>
            </a:gsLst>
            <a:lin ang="5400012" scaled="0"/>
          </a:gradFill>
          <a:ln>
            <a:noFill/>
          </a:ln>
        </p:spPr>
        <p:txBody>
          <a:bodyPr spcFirstLastPara="1" wrap="square" lIns="121900" tIns="121900" rIns="121900" bIns="121900" anchor="ctr" anchorCtr="0">
            <a:noAutofit/>
          </a:bodyPr>
          <a:lstStyle/>
          <a:p>
            <a:pPr marL="0" lvl="0" indent="0">
              <a:buNone/>
            </a:pPr>
            <a:endParaRPr sz="2489"/>
          </a:p>
        </p:txBody>
      </p:sp>
      <p:sp>
        <p:nvSpPr>
          <p:cNvPr id="8" name="Google Shape;22;p3">
            <a:extLst>
              <a:ext uri="{FF2B5EF4-FFF2-40B4-BE49-F238E27FC236}">
                <a16:creationId xmlns:a16="http://schemas.microsoft.com/office/drawing/2014/main" id="{EFAB7284-5C77-9643-AF8C-3CFBDD0B60CC}"/>
              </a:ext>
            </a:extLst>
          </p:cNvPr>
          <p:cNvSpPr/>
          <p:nvPr userDrawn="1"/>
        </p:nvSpPr>
        <p:spPr>
          <a:xfrm rot="10800000">
            <a:off x="11389431" y="0"/>
            <a:ext cx="259404" cy="6858000"/>
          </a:xfrm>
          <a:prstGeom prst="rect">
            <a:avLst/>
          </a:prstGeom>
          <a:gradFill>
            <a:gsLst>
              <a:gs pos="100000">
                <a:srgbClr val="364072"/>
              </a:gs>
              <a:gs pos="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 name="Google Shape;12;p2">
            <a:extLst>
              <a:ext uri="{FF2B5EF4-FFF2-40B4-BE49-F238E27FC236}">
                <a16:creationId xmlns:a16="http://schemas.microsoft.com/office/drawing/2014/main" id="{BB51DEAF-D56D-D44E-90D6-1475BAFA572D}"/>
              </a:ext>
            </a:extLst>
          </p:cNvPr>
          <p:cNvSpPr/>
          <p:nvPr userDrawn="1"/>
        </p:nvSpPr>
        <p:spPr>
          <a:xfrm>
            <a:off x="11597200"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1" name="Google Shape;13;p2">
            <a:extLst>
              <a:ext uri="{FF2B5EF4-FFF2-40B4-BE49-F238E27FC236}">
                <a16:creationId xmlns:a16="http://schemas.microsoft.com/office/drawing/2014/main" id="{3987B4C4-B8F8-5C48-BDC1-DEEB87930711}"/>
              </a:ext>
            </a:extLst>
          </p:cNvPr>
          <p:cNvSpPr/>
          <p:nvPr userDrawn="1"/>
        </p:nvSpPr>
        <p:spPr>
          <a:xfrm rot="10800000">
            <a:off x="11216931"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2" name="Google Shape;15;p2">
            <a:extLst>
              <a:ext uri="{FF2B5EF4-FFF2-40B4-BE49-F238E27FC236}">
                <a16:creationId xmlns:a16="http://schemas.microsoft.com/office/drawing/2014/main" id="{AA33044B-FB2C-2A41-873B-9FE6E1A71A7E}"/>
              </a:ext>
            </a:extLst>
          </p:cNvPr>
          <p:cNvSpPr/>
          <p:nvPr userDrawn="1"/>
        </p:nvSpPr>
        <p:spPr>
          <a:xfrm rot="10800000">
            <a:off x="10894197"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751067"/>
            <a:ext cx="7068400" cy="970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1pPr>
            <a:lvl2pPr lvl="1">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2pPr>
            <a:lvl3pPr lvl="2">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3pPr>
            <a:lvl4pPr lvl="3">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4pPr>
            <a:lvl5pPr lvl="4">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5pPr>
            <a:lvl6pPr lvl="5">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6pPr>
            <a:lvl7pPr lvl="6">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7pPr>
            <a:lvl8pPr lvl="7">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8pPr>
            <a:lvl9pPr lvl="8">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9pPr>
          </a:lstStyle>
          <a:p>
            <a:endParaRPr/>
          </a:p>
        </p:txBody>
      </p:sp>
      <p:sp>
        <p:nvSpPr>
          <p:cNvPr id="7" name="Google Shape;7;p1"/>
          <p:cNvSpPr txBox="1">
            <a:spLocks noGrp="1"/>
          </p:cNvSpPr>
          <p:nvPr>
            <p:ph type="body" idx="1"/>
          </p:nvPr>
        </p:nvSpPr>
        <p:spPr>
          <a:xfrm>
            <a:off x="609600" y="1875925"/>
            <a:ext cx="7068400" cy="421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1pPr>
            <a:lvl2pPr marL="914400" lvl="1"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2pPr>
            <a:lvl3pPr marL="1371600" lvl="2"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3pPr>
            <a:lvl4pPr marL="1828800" lvl="3"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4pPr>
            <a:lvl5pPr marL="2286000" lvl="4"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5pPr>
            <a:lvl6pPr marL="2743200" lvl="5"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6pPr>
            <a:lvl7pPr marL="3200400" lvl="6"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7pPr>
            <a:lvl8pPr marL="3657600" lvl="7"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8pPr>
            <a:lvl9pPr marL="4114800" lvl="8"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9pPr>
          </a:lstStyle>
          <a:p>
            <a:endParaRPr/>
          </a:p>
        </p:txBody>
      </p:sp>
      <p:sp>
        <p:nvSpPr>
          <p:cNvPr id="8" name="Google Shape;8;p1"/>
          <p:cNvSpPr txBox="1">
            <a:spLocks noGrp="1"/>
          </p:cNvSpPr>
          <p:nvPr>
            <p:ph type="sldNum" idx="12"/>
          </p:nvPr>
        </p:nvSpPr>
        <p:spPr>
          <a:xfrm>
            <a:off x="7475045" y="6333135"/>
            <a:ext cx="731600" cy="524800"/>
          </a:xfrm>
          <a:prstGeom prst="rect">
            <a:avLst/>
          </a:prstGeom>
          <a:noFill/>
          <a:ln>
            <a:noFill/>
          </a:ln>
        </p:spPr>
        <p:txBody>
          <a:bodyPr spcFirstLastPara="1" wrap="square" lIns="91425" tIns="91425" rIns="91425" bIns="91425" anchor="ctr" anchorCtr="0">
            <a:noAutofit/>
          </a:bodyPr>
          <a:lstStyle>
            <a:lvl1pPr lvl="0" algn="r">
              <a:buNone/>
              <a:defRPr sz="1600">
                <a:solidFill>
                  <a:srgbClr val="33CCFF"/>
                </a:solidFill>
                <a:latin typeface="Pontano Sans"/>
                <a:ea typeface="Pontano Sans"/>
                <a:cs typeface="Pontano Sans"/>
                <a:sym typeface="Pontano Sans"/>
              </a:defRPr>
            </a:lvl1pPr>
            <a:lvl2pPr lvl="1" algn="r">
              <a:buNone/>
              <a:defRPr sz="1600">
                <a:solidFill>
                  <a:srgbClr val="33CCFF"/>
                </a:solidFill>
                <a:latin typeface="Pontano Sans"/>
                <a:ea typeface="Pontano Sans"/>
                <a:cs typeface="Pontano Sans"/>
                <a:sym typeface="Pontano Sans"/>
              </a:defRPr>
            </a:lvl2pPr>
            <a:lvl3pPr lvl="2" algn="r">
              <a:buNone/>
              <a:defRPr sz="1600">
                <a:solidFill>
                  <a:srgbClr val="33CCFF"/>
                </a:solidFill>
                <a:latin typeface="Pontano Sans"/>
                <a:ea typeface="Pontano Sans"/>
                <a:cs typeface="Pontano Sans"/>
                <a:sym typeface="Pontano Sans"/>
              </a:defRPr>
            </a:lvl3pPr>
            <a:lvl4pPr lvl="3" algn="r">
              <a:buNone/>
              <a:defRPr sz="1600">
                <a:solidFill>
                  <a:srgbClr val="33CCFF"/>
                </a:solidFill>
                <a:latin typeface="Pontano Sans"/>
                <a:ea typeface="Pontano Sans"/>
                <a:cs typeface="Pontano Sans"/>
                <a:sym typeface="Pontano Sans"/>
              </a:defRPr>
            </a:lvl4pPr>
            <a:lvl5pPr lvl="4" algn="r">
              <a:buNone/>
              <a:defRPr sz="1600">
                <a:solidFill>
                  <a:srgbClr val="33CCFF"/>
                </a:solidFill>
                <a:latin typeface="Pontano Sans"/>
                <a:ea typeface="Pontano Sans"/>
                <a:cs typeface="Pontano Sans"/>
                <a:sym typeface="Pontano Sans"/>
              </a:defRPr>
            </a:lvl5pPr>
            <a:lvl6pPr lvl="5" algn="r">
              <a:buNone/>
              <a:defRPr sz="1600">
                <a:solidFill>
                  <a:srgbClr val="33CCFF"/>
                </a:solidFill>
                <a:latin typeface="Pontano Sans"/>
                <a:ea typeface="Pontano Sans"/>
                <a:cs typeface="Pontano Sans"/>
                <a:sym typeface="Pontano Sans"/>
              </a:defRPr>
            </a:lvl6pPr>
            <a:lvl7pPr lvl="6" algn="r">
              <a:buNone/>
              <a:defRPr sz="1600">
                <a:solidFill>
                  <a:srgbClr val="33CCFF"/>
                </a:solidFill>
                <a:latin typeface="Pontano Sans"/>
                <a:ea typeface="Pontano Sans"/>
                <a:cs typeface="Pontano Sans"/>
                <a:sym typeface="Pontano Sans"/>
              </a:defRPr>
            </a:lvl7pPr>
            <a:lvl8pPr lvl="7" algn="r">
              <a:buNone/>
              <a:defRPr sz="1600">
                <a:solidFill>
                  <a:srgbClr val="33CCFF"/>
                </a:solidFill>
                <a:latin typeface="Pontano Sans"/>
                <a:ea typeface="Pontano Sans"/>
                <a:cs typeface="Pontano Sans"/>
                <a:sym typeface="Pontano Sans"/>
              </a:defRPr>
            </a:lvl8pPr>
            <a:lvl9pPr lvl="8" algn="r">
              <a:buNone/>
              <a:defRPr sz="1600">
                <a:solidFill>
                  <a:srgbClr val="33CCFF"/>
                </a:solidFill>
                <a:latin typeface="Pontano Sans"/>
                <a:ea typeface="Pontano Sans"/>
                <a:cs typeface="Pontano Sans"/>
                <a:sym typeface="Pontano San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61" r:id="rId2"/>
    <p:sldLayoutId id="2147483649" r:id="rId3"/>
    <p:sldLayoutId id="2147483652" r:id="rId4"/>
    <p:sldLayoutId id="2147483654" r:id="rId5"/>
    <p:sldLayoutId id="2147483660"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na.org/conferenc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10"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3" name="TextBox 2">
            <a:extLst>
              <a:ext uri="{FF2B5EF4-FFF2-40B4-BE49-F238E27FC236}">
                <a16:creationId xmlns:a16="http://schemas.microsoft.com/office/drawing/2014/main" id="{36679429-94F2-774F-8B20-378CD9E46D7C}"/>
              </a:ext>
            </a:extLst>
          </p:cNvPr>
          <p:cNvSpPr txBox="1"/>
          <p:nvPr/>
        </p:nvSpPr>
        <p:spPr>
          <a:xfrm>
            <a:off x="6452876" y="780288"/>
            <a:ext cx="5888736" cy="3046988"/>
          </a:xfrm>
          <a:prstGeom prst="rect">
            <a:avLst/>
          </a:prstGeom>
          <a:noFill/>
        </p:spPr>
        <p:txBody>
          <a:bodyPr wrap="square" rtlCol="0">
            <a:spAutoFit/>
          </a:bodyPr>
          <a:lstStyle/>
          <a:p>
            <a:r>
              <a:rPr lang="es-ES_tradnl" sz="3200" b="1" dirty="0" smtClean="0">
                <a:solidFill>
                  <a:srgbClr val="FF0000"/>
                </a:solidFill>
              </a:rPr>
              <a:t>Este </a:t>
            </a:r>
            <a:r>
              <a:rPr lang="es-ES_tradnl" sz="3200" b="1" dirty="0">
                <a:solidFill>
                  <a:srgbClr val="FF0000"/>
                </a:solidFill>
              </a:rPr>
              <a:t>es </a:t>
            </a:r>
            <a:r>
              <a:rPr lang="es-ES_tradnl" sz="3200" b="1" dirty="0" smtClean="0">
                <a:solidFill>
                  <a:srgbClr val="FF0000"/>
                </a:solidFill>
              </a:rPr>
              <a:t>el quinto PowerPoint </a:t>
            </a:r>
            <a:r>
              <a:rPr lang="es-ES_tradnl" sz="3200" b="1" dirty="0">
                <a:solidFill>
                  <a:srgbClr val="FF0000"/>
                </a:solidFill>
              </a:rPr>
              <a:t>de una serie de cinco que cubre el material del    </a:t>
            </a:r>
            <a:r>
              <a:rPr lang="es-ES_tradnl" sz="3200" b="1" i="1" dirty="0">
                <a:solidFill>
                  <a:srgbClr val="FF0000"/>
                </a:solidFill>
              </a:rPr>
              <a:t>Informe de la Agenda de la Conferencia</a:t>
            </a:r>
            <a:r>
              <a:rPr lang="es-ES_tradnl" sz="3200" b="1" dirty="0">
                <a:solidFill>
                  <a:srgbClr val="FF0000"/>
                </a:solidFill>
              </a:rPr>
              <a:t> 2020.</a:t>
            </a:r>
          </a:p>
          <a:p>
            <a:endParaRPr lang="en-US" sz="3200" b="1" i="1" dirty="0">
              <a:solidFill>
                <a:srgbClr val="FF0000"/>
              </a:solidFill>
            </a:endParaRPr>
          </a:p>
        </p:txBody>
      </p:sp>
      <p:sp>
        <p:nvSpPr>
          <p:cNvPr id="4" name="TextBox 3">
            <a:extLst>
              <a:ext uri="{FF2B5EF4-FFF2-40B4-BE49-F238E27FC236}">
                <a16:creationId xmlns:a16="http://schemas.microsoft.com/office/drawing/2014/main" id="{DE96406E-1F5D-674D-BA0A-C4401397F013}"/>
              </a:ext>
            </a:extLst>
          </p:cNvPr>
          <p:cNvSpPr txBox="1"/>
          <p:nvPr/>
        </p:nvSpPr>
        <p:spPr>
          <a:xfrm>
            <a:off x="6452876" y="3988937"/>
            <a:ext cx="4584192" cy="1460272"/>
          </a:xfrm>
          <a:prstGeom prst="rect">
            <a:avLst/>
          </a:prstGeom>
          <a:noFill/>
        </p:spPr>
        <p:txBody>
          <a:bodyPr wrap="square" rtlCol="0">
            <a:spAutoFit/>
          </a:bodyPr>
          <a:lstStyle/>
          <a:p>
            <a:pPr lvl="2"/>
            <a:r>
              <a:rPr lang="en-US" sz="3200" b="1" dirty="0" smtClean="0">
                <a:solidFill>
                  <a:srgbClr val="008DC6"/>
                </a:solidFill>
              </a:rPr>
              <a:t>Mociones regionales,</a:t>
            </a:r>
            <a:r>
              <a:rPr lang="en-US" sz="3200" b="1" dirty="0">
                <a:solidFill>
                  <a:srgbClr val="008DC6"/>
                </a:solidFill>
              </a:rPr>
              <a:t/>
            </a:r>
            <a:br>
              <a:rPr lang="en-US" sz="3200" b="1" dirty="0">
                <a:solidFill>
                  <a:srgbClr val="008DC6"/>
                </a:solidFill>
              </a:rPr>
            </a:br>
            <a:r>
              <a:rPr lang="en-US" sz="3200" b="1" dirty="0" smtClean="0">
                <a:solidFill>
                  <a:srgbClr val="008DC6"/>
                </a:solidFill>
              </a:rPr>
              <a:t>Mociones </a:t>
            </a:r>
            <a:r>
              <a:rPr lang="en-US" sz="3200" b="1" dirty="0">
                <a:solidFill>
                  <a:srgbClr val="008DC6"/>
                </a:solidFill>
              </a:rPr>
              <a:t>6–16</a:t>
            </a:r>
          </a:p>
          <a:p>
            <a:endParaRPr lang="en-US" sz="2489" dirty="0"/>
          </a:p>
        </p:txBody>
      </p:sp>
      <p:pic>
        <p:nvPicPr>
          <p:cNvPr id="11" name="Picture 10">
            <a:extLst>
              <a:ext uri="{FF2B5EF4-FFF2-40B4-BE49-F238E27FC236}">
                <a16:creationId xmlns:a16="http://schemas.microsoft.com/office/drawing/2014/main" id="{1E7D16E5-E3AF-CF48-988F-84A7140D265D}"/>
              </a:ext>
            </a:extLst>
          </p:cNvPr>
          <p:cNvPicPr>
            <a:picLocks noChangeAspect="1"/>
          </p:cNvPicPr>
          <p:nvPr/>
        </p:nvPicPr>
        <p:blipFill>
          <a:blip r:embed="rId4"/>
          <a:stretch>
            <a:fillRect/>
          </a:stretch>
        </p:blipFill>
        <p:spPr>
          <a:xfrm>
            <a:off x="1598951" y="2638132"/>
            <a:ext cx="1102583" cy="1128224"/>
          </a:xfrm>
          <a:prstGeom prst="rect">
            <a:avLst/>
          </a:prstGeom>
        </p:spPr>
      </p:pic>
      <p:pic>
        <p:nvPicPr>
          <p:cNvPr id="18" name="Picture 17">
            <a:extLst>
              <a:ext uri="{FF2B5EF4-FFF2-40B4-BE49-F238E27FC236}">
                <a16:creationId xmlns:a16="http://schemas.microsoft.com/office/drawing/2014/main" id="{3C3F8FBE-36C9-E740-AB9E-44CEA00E38EF}"/>
              </a:ext>
            </a:extLst>
          </p:cNvPr>
          <p:cNvPicPr>
            <a:picLocks noChangeAspect="1"/>
          </p:cNvPicPr>
          <p:nvPr/>
        </p:nvPicPr>
        <p:blipFill>
          <a:blip r:embed="rId5"/>
          <a:stretch>
            <a:fillRect/>
          </a:stretch>
        </p:blipFill>
        <p:spPr>
          <a:xfrm>
            <a:off x="6134664" y="908751"/>
            <a:ext cx="318212" cy="333365"/>
          </a:xfrm>
          <a:prstGeom prst="rect">
            <a:avLst/>
          </a:prstGeom>
        </p:spPr>
      </p:pic>
      <p:pic>
        <p:nvPicPr>
          <p:cNvPr id="15" name="Picture 14">
            <a:extLst>
              <a:ext uri="{FF2B5EF4-FFF2-40B4-BE49-F238E27FC236}">
                <a16:creationId xmlns:a16="http://schemas.microsoft.com/office/drawing/2014/main" id="{5BA1C3D6-E696-F444-A687-DE5E6295ED56}"/>
              </a:ext>
            </a:extLst>
          </p:cNvPr>
          <p:cNvPicPr>
            <a:picLocks noChangeAspect="1"/>
          </p:cNvPicPr>
          <p:nvPr/>
        </p:nvPicPr>
        <p:blipFill>
          <a:blip r:embed="rId6"/>
          <a:stretch>
            <a:fillRect/>
          </a:stretch>
        </p:blipFill>
        <p:spPr>
          <a:xfrm>
            <a:off x="2501813" y="682929"/>
            <a:ext cx="2243828" cy="2699098"/>
          </a:xfrm>
          <a:prstGeom prst="rect">
            <a:avLst/>
          </a:prstGeom>
        </p:spPr>
      </p:pic>
      <p:pic>
        <p:nvPicPr>
          <p:cNvPr id="16" name="Picture 15">
            <a:extLst>
              <a:ext uri="{FF2B5EF4-FFF2-40B4-BE49-F238E27FC236}">
                <a16:creationId xmlns:a16="http://schemas.microsoft.com/office/drawing/2014/main" id="{A7E6FBE9-3E5C-FA43-9875-108915DC5D1B}"/>
              </a:ext>
            </a:extLst>
          </p:cNvPr>
          <p:cNvPicPr>
            <a:picLocks noChangeAspect="1"/>
          </p:cNvPicPr>
          <p:nvPr/>
        </p:nvPicPr>
        <p:blipFill>
          <a:blip r:embed="rId7"/>
          <a:stretch>
            <a:fillRect/>
          </a:stretch>
        </p:blipFill>
        <p:spPr>
          <a:xfrm rot="21080319">
            <a:off x="10132672" y="5070885"/>
            <a:ext cx="1768456" cy="1780486"/>
          </a:xfrm>
          <a:prstGeom prst="rect">
            <a:avLst/>
          </a:prstGeom>
        </p:spPr>
      </p:pic>
      <p:pic>
        <p:nvPicPr>
          <p:cNvPr id="22" name="Picture 21">
            <a:extLst>
              <a:ext uri="{FF2B5EF4-FFF2-40B4-BE49-F238E27FC236}">
                <a16:creationId xmlns:a16="http://schemas.microsoft.com/office/drawing/2014/main" id="{8C989ED4-0970-3C4E-B4DA-9D43C2BFEC01}"/>
              </a:ext>
            </a:extLst>
          </p:cNvPr>
          <p:cNvPicPr>
            <a:picLocks noChangeAspect="1"/>
          </p:cNvPicPr>
          <p:nvPr/>
        </p:nvPicPr>
        <p:blipFill>
          <a:blip r:embed="rId8"/>
          <a:stretch>
            <a:fillRect/>
          </a:stretch>
        </p:blipFill>
        <p:spPr>
          <a:xfrm>
            <a:off x="622093" y="654908"/>
            <a:ext cx="1511985" cy="408236"/>
          </a:xfrm>
          <a:prstGeom prst="rect">
            <a:avLst/>
          </a:prstGeom>
        </p:spPr>
      </p:pic>
      <p:pic>
        <p:nvPicPr>
          <p:cNvPr id="23" name="Picture 22">
            <a:extLst>
              <a:ext uri="{FF2B5EF4-FFF2-40B4-BE49-F238E27FC236}">
                <a16:creationId xmlns:a16="http://schemas.microsoft.com/office/drawing/2014/main" id="{4CE2C753-7FE4-9946-BB22-88D15407A019}"/>
              </a:ext>
            </a:extLst>
          </p:cNvPr>
          <p:cNvPicPr>
            <a:picLocks noChangeAspect="1"/>
          </p:cNvPicPr>
          <p:nvPr/>
        </p:nvPicPr>
        <p:blipFill>
          <a:blip r:embed="rId9"/>
          <a:stretch>
            <a:fillRect/>
          </a:stretch>
        </p:blipFill>
        <p:spPr>
          <a:xfrm>
            <a:off x="1172793" y="3742510"/>
            <a:ext cx="846713" cy="498956"/>
          </a:xfrm>
          <a:prstGeom prst="rect">
            <a:avLst/>
          </a:prstGeom>
        </p:spPr>
      </p:pic>
      <p:pic>
        <p:nvPicPr>
          <p:cNvPr id="24" name="Picture 23">
            <a:extLst>
              <a:ext uri="{FF2B5EF4-FFF2-40B4-BE49-F238E27FC236}">
                <a16:creationId xmlns:a16="http://schemas.microsoft.com/office/drawing/2014/main" id="{B9713122-082B-734D-9254-33E99BE2C43C}"/>
              </a:ext>
            </a:extLst>
          </p:cNvPr>
          <p:cNvPicPr>
            <a:picLocks noChangeAspect="1"/>
          </p:cNvPicPr>
          <p:nvPr/>
        </p:nvPicPr>
        <p:blipFill>
          <a:blip r:embed="rId10"/>
          <a:stretch>
            <a:fillRect/>
          </a:stretch>
        </p:blipFill>
        <p:spPr>
          <a:xfrm rot="853143">
            <a:off x="3139429" y="6240482"/>
            <a:ext cx="1270066" cy="468715"/>
          </a:xfrm>
          <a:prstGeom prst="rect">
            <a:avLst/>
          </a:prstGeom>
        </p:spPr>
      </p:pic>
      <p:pic>
        <p:nvPicPr>
          <p:cNvPr id="25" name="Picture 24">
            <a:extLst>
              <a:ext uri="{FF2B5EF4-FFF2-40B4-BE49-F238E27FC236}">
                <a16:creationId xmlns:a16="http://schemas.microsoft.com/office/drawing/2014/main" id="{7656CEAA-78F0-3343-8151-85E7D790AFC0}"/>
              </a:ext>
            </a:extLst>
          </p:cNvPr>
          <p:cNvPicPr>
            <a:picLocks noChangeAspect="1"/>
          </p:cNvPicPr>
          <p:nvPr/>
        </p:nvPicPr>
        <p:blipFill>
          <a:blip r:embed="rId11"/>
          <a:stretch>
            <a:fillRect/>
          </a:stretch>
        </p:blipFill>
        <p:spPr>
          <a:xfrm>
            <a:off x="0" y="4397756"/>
            <a:ext cx="5041557" cy="19739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latin typeface="+mn-lt"/>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6</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para la CSM 2022 a fin de crear una nueva «Guía para trabajar los pasos» destinada a los miembros que ya han trabajado con la anterior y desean evolucionar en su recuperación.</a:t>
            </a:r>
            <a:endParaRPr lang="es-ES_tradnl" sz="3200" dirty="0"/>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3611928"/>
            <a:ext cx="9700054" cy="2400657"/>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Preparar literatura nueva para que los miembros continúen con su proceso de recuperación por medio del trabajo de los Doce Pasos, para crecer y trasmitirlo a otros. </a:t>
            </a:r>
          </a:p>
          <a:p>
            <a:pPr>
              <a:spcBef>
                <a:spcPts val="1200"/>
              </a:spcBef>
            </a:pPr>
            <a:r>
              <a:rPr lang="es-ES_tradnl" sz="2800" b="1" dirty="0" smtClean="0"/>
              <a:t>Presentada por: </a:t>
            </a:r>
            <a:r>
              <a:rPr lang="es-ES_tradnl" sz="2800" dirty="0" smtClean="0"/>
              <a:t>Región Noruega</a:t>
            </a:r>
            <a:endParaRPr lang="es-ES_tradnl" sz="2800" dirty="0"/>
          </a:p>
        </p:txBody>
      </p:sp>
    </p:spTree>
    <p:extLst>
      <p:ext uri="{BB962C8B-B14F-4D97-AF65-F5344CB8AC3E}">
        <p14:creationId xmlns:p14="http://schemas.microsoft.com/office/powerpoint/2010/main" val="690037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6 </a:t>
            </a:r>
            <a:r>
              <a:rPr lang="es-ES_tradnl" sz="3200" b="1" dirty="0" smtClean="0">
                <a:solidFill>
                  <a:srgbClr val="FF0000"/>
                </a:solidFill>
                <a:latin typeface="+mn-lt"/>
                <a:ea typeface="Cambria" charset="0"/>
                <a:cs typeface="Cambria" charset="0"/>
                <a:sym typeface="BotonBQ-Bold"/>
              </a:rPr>
              <a:t>— Razonamiento de la región</a:t>
            </a:r>
          </a:p>
          <a:p>
            <a:r>
              <a:rPr lang="es-ES_tradnl" sz="2800" dirty="0" smtClean="0"/>
              <a:t>La confraternidad tiene 60 años. Los veteranos y otros miembros que han hecho los pasos muchas veces tal vez deseen una nueva perspectiva de los pasos, ya que trabajarlos es un proceso continuo, independientemente del tiempo que se lleve limpio. Es importante que los miembros estén inspirados para continuar pasando un mensaje de recuperación a los adictos que siguen sus pasos. Es un hecho que muchos miembros con mucho tiempo limpio abandonan nuestra confraternidad. Una nueva guía de los pasos quizá serviría de inspiración para que los veteranos se queden en la confraternidad. Este es un programa de Doce Pasos, y deberíamos mantenernos centrados en la mejor manera de seguir facilitando el crecimiento y la evolución de nuestra confraternidad; y la literatura es una muy buena forma de hacerlo.</a:t>
            </a:r>
            <a:endParaRPr lang="es-ES_tradnl" sz="2800" dirty="0"/>
          </a:p>
        </p:txBody>
      </p:sp>
    </p:spTree>
    <p:extLst>
      <p:ext uri="{BB962C8B-B14F-4D97-AF65-F5344CB8AC3E}">
        <p14:creationId xmlns:p14="http://schemas.microsoft.com/office/powerpoint/2010/main" val="1817029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10" y="612425"/>
            <a:ext cx="10228022" cy="599332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spcAft>
                <a:spcPts val="1200"/>
              </a:spcAft>
            </a:pPr>
            <a:r>
              <a:rPr lang="es-ES" sz="3200" b="1" kern="1200" dirty="0" smtClean="0">
                <a:solidFill>
                  <a:srgbClr val="FF0000"/>
                </a:solidFill>
                <a:ea typeface="Cambria" charset="0"/>
                <a:cs typeface="Cambria" charset="0"/>
                <a:sym typeface="BotonBQ-Bold"/>
              </a:rPr>
              <a:t>Moción</a:t>
            </a:r>
            <a:r>
              <a:rPr kumimoji="0" lang="es-ES"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6 </a:t>
            </a:r>
            <a:r>
              <a:rPr lang="es-ES" sz="3200" b="1" dirty="0" smtClean="0">
                <a:solidFill>
                  <a:srgbClr val="FF0000"/>
                </a:solidFill>
                <a:latin typeface="+mn-lt"/>
                <a:ea typeface="Cambria" charset="0"/>
                <a:cs typeface="Cambria" charset="0"/>
                <a:sym typeface="BotonBQ-Bold"/>
              </a:rPr>
              <a:t>— Respuesta de la Junta Mundial</a:t>
            </a:r>
            <a:endParaRPr lang="es-ES" sz="2800" dirty="0" smtClean="0"/>
          </a:p>
          <a:p>
            <a:pPr marL="457200" indent="-457200">
              <a:spcAft>
                <a:spcPts val="1200"/>
              </a:spcAft>
              <a:buClr>
                <a:srgbClr val="FF0000"/>
              </a:buClr>
              <a:buFont typeface="Arial" panose="020B0604020202020204" pitchFamily="34" charset="0"/>
              <a:buChar char="•"/>
            </a:pPr>
            <a:r>
              <a:rPr lang="es-ES_tradnl" sz="2800" dirty="0" smtClean="0"/>
              <a:t>Estamos </a:t>
            </a:r>
            <a:r>
              <a:rPr lang="es-ES_tradnl" sz="2800" dirty="0"/>
              <a:t>a favor del </a:t>
            </a:r>
            <a:r>
              <a:rPr lang="es-ES_tradnl" sz="2800" dirty="0" smtClean="0"/>
              <a:t>material que </a:t>
            </a:r>
            <a:r>
              <a:rPr lang="es-ES_tradnl" sz="2800" dirty="0"/>
              <a:t>apoye el </a:t>
            </a:r>
            <a:r>
              <a:rPr lang="es-ES_tradnl" sz="2800" dirty="0" smtClean="0"/>
              <a:t>crecimiento y que </a:t>
            </a:r>
            <a:r>
              <a:rPr lang="es-ES_tradnl" sz="2800" dirty="0"/>
              <a:t>anime a los miembros a trabajar los </a:t>
            </a:r>
            <a:r>
              <a:rPr lang="es-ES_tradnl" sz="2800" dirty="0" smtClean="0"/>
              <a:t>pasos</a:t>
            </a:r>
            <a:endParaRPr lang="en-US" sz="2800" dirty="0" smtClean="0"/>
          </a:p>
          <a:p>
            <a:pPr marL="457200" indent="-457200">
              <a:spcAft>
                <a:spcPts val="1200"/>
              </a:spcAft>
              <a:buClr>
                <a:srgbClr val="FF0000"/>
              </a:buClr>
              <a:buFont typeface="Arial" panose="020B0604020202020204" pitchFamily="34" charset="0"/>
              <a:buChar char="•"/>
            </a:pPr>
            <a:r>
              <a:rPr lang="es-ES_tradnl" sz="2800" dirty="0"/>
              <a:t>El problema es que </a:t>
            </a:r>
            <a:r>
              <a:rPr lang="es-ES_tradnl" sz="2800" dirty="0" smtClean="0"/>
              <a:t>no es la única obra de extensión de libro sobre el trabajo de los pasos </a:t>
            </a:r>
            <a:endParaRPr lang="en-US" sz="2800" dirty="0" smtClean="0"/>
          </a:p>
          <a:p>
            <a:pPr marL="457200" indent="-457200">
              <a:spcAft>
                <a:spcPts val="1200"/>
              </a:spcAft>
              <a:buClr>
                <a:srgbClr val="FF0000"/>
              </a:buClr>
              <a:buFont typeface="Arial" panose="020B0604020202020204" pitchFamily="34" charset="0"/>
              <a:buChar char="•"/>
            </a:pPr>
            <a:r>
              <a:rPr lang="es-ES_tradnl" sz="2800" dirty="0" smtClean="0"/>
              <a:t>Uno de los inconvenientes de crear planes de proyecto por medio de las mociones regionales es que las ideas se estudian de forma independiente de las demás</a:t>
            </a:r>
            <a:endParaRPr lang="en-US" sz="2800" dirty="0" smtClean="0"/>
          </a:p>
          <a:p>
            <a:pPr marL="457200" indent="-457200">
              <a:spcAft>
                <a:spcPts val="1200"/>
              </a:spcAft>
              <a:buClr>
                <a:srgbClr val="FF0000"/>
              </a:buClr>
              <a:buFont typeface="Arial" panose="020B0604020202020204" pitchFamily="34" charset="0"/>
              <a:buChar char="•"/>
            </a:pPr>
            <a:r>
              <a:rPr lang="es-ES_tradnl" sz="2800" dirty="0"/>
              <a:t>Para una explicación sobre nuestro criterio para establecer prioridades, véanse </a:t>
            </a:r>
            <a:r>
              <a:rPr lang="es-ES_tradnl" sz="2800" dirty="0" smtClean="0"/>
              <a:t>las páginas 24 y 38 del </a:t>
            </a:r>
            <a:r>
              <a:rPr lang="es-ES_tradnl" sz="2800" i="1" dirty="0" smtClean="0"/>
              <a:t>IAC</a:t>
            </a:r>
            <a:endParaRPr lang="en-US" sz="2800" i="1" dirty="0"/>
          </a:p>
          <a:p>
            <a:pPr marL="457200" indent="-457200">
              <a:buClr>
                <a:srgbClr val="FF0000"/>
              </a:buClr>
              <a:buFont typeface="Arial" panose="020B0604020202020204" pitchFamily="34" charset="0"/>
              <a:buChar char="•"/>
            </a:pPr>
            <a:endParaRPr lang="en-US" sz="2800" dirty="0"/>
          </a:p>
        </p:txBody>
      </p:sp>
    </p:spTree>
    <p:extLst>
      <p:ext uri="{BB962C8B-B14F-4D97-AF65-F5344CB8AC3E}">
        <p14:creationId xmlns:p14="http://schemas.microsoft.com/office/powerpoint/2010/main" val="1270476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65A386E9-0244-1744-84CA-666B0C04F099}"/>
              </a:ext>
            </a:extLst>
          </p:cNvPr>
          <p:cNvSpPr/>
          <p:nvPr/>
        </p:nvSpPr>
        <p:spPr>
          <a:xfrm>
            <a:off x="3441469" y="612425"/>
            <a:ext cx="7370693" cy="354393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6</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para la CSM 2022 a fin de crear una nueva «Guía para trabajar los pasos» destinada a los miembros que ya han trabajado con la anterior y desean evolucionar en su recuperación.</a:t>
            </a:r>
            <a:endParaRPr lang="es-ES_tradnl" sz="3200" dirty="0"/>
          </a:p>
        </p:txBody>
      </p:sp>
      <p:sp>
        <p:nvSpPr>
          <p:cNvPr id="3" name="TextBox 2">
            <a:extLst>
              <a:ext uri="{FF2B5EF4-FFF2-40B4-BE49-F238E27FC236}">
                <a16:creationId xmlns:a16="http://schemas.microsoft.com/office/drawing/2014/main" id="{773280BE-155A-5543-BB80-EE7A4BFC29F3}"/>
              </a:ext>
            </a:extLst>
          </p:cNvPr>
          <p:cNvSpPr txBox="1"/>
          <p:nvPr/>
        </p:nvSpPr>
        <p:spPr>
          <a:xfrm>
            <a:off x="4212263" y="4338575"/>
            <a:ext cx="6409829" cy="2246769"/>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Preparar literatura nueva para que los miembros continúen con su proceso de recuperación por medio del trabajo de los Doce Pasos, para crecer y trasmitirlo a otros. </a:t>
            </a:r>
            <a:endParaRPr lang="es-ES_tradnl" sz="2800" dirty="0"/>
          </a:p>
        </p:txBody>
      </p:sp>
      <p:pic>
        <p:nvPicPr>
          <p:cNvPr id="5" name="Picture 4">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434240" y="639812"/>
            <a:ext cx="2990326" cy="3065085"/>
          </a:xfrm>
          <a:prstGeom prst="rect">
            <a:avLst/>
          </a:prstGeom>
        </p:spPr>
      </p:pic>
      <p:sp>
        <p:nvSpPr>
          <p:cNvPr id="6" name="TextBox 5">
            <a:extLst>
              <a:ext uri="{FF2B5EF4-FFF2-40B4-BE49-F238E27FC236}">
                <a16:creationId xmlns:a16="http://schemas.microsoft.com/office/drawing/2014/main" id="{8380FEA5-2FF7-4D4D-8AAD-7ABFFF36FC1C}"/>
              </a:ext>
            </a:extLst>
          </p:cNvPr>
          <p:cNvSpPr txBox="1"/>
          <p:nvPr/>
        </p:nvSpPr>
        <p:spPr>
          <a:xfrm rot="20860246">
            <a:off x="290595" y="1313445"/>
            <a:ext cx="2927661" cy="1661993"/>
          </a:xfrm>
          <a:prstGeom prst="rect">
            <a:avLst/>
          </a:prstGeom>
          <a:noFill/>
        </p:spPr>
        <p:txBody>
          <a:bodyPr wrap="square" rtlCol="0">
            <a:spAutoFit/>
          </a:bodyPr>
          <a:lstStyle/>
          <a:p>
            <a:pPr algn="ctr"/>
            <a:r>
              <a:rPr lang="en-US" sz="3400" b="1" dirty="0" err="1">
                <a:solidFill>
                  <a:srgbClr val="FF0000"/>
                </a:solidFill>
                <a:latin typeface="Lucida Handwriting" panose="03010101010101010101" pitchFamily="66" charset="77"/>
              </a:rPr>
              <a:t>Pausa</a:t>
            </a:r>
            <a:endParaRPr lang="en-US" sz="3400" b="1" dirty="0">
              <a:solidFill>
                <a:srgbClr val="FF0000"/>
              </a:solidFill>
              <a:latin typeface="Lucida Handwriting" panose="03010101010101010101" pitchFamily="66" charset="77"/>
            </a:endParaRPr>
          </a:p>
          <a:p>
            <a:pPr algn="ctr"/>
            <a:r>
              <a:rPr lang="en-US" sz="3400" b="1" dirty="0">
                <a:solidFill>
                  <a:srgbClr val="FF0000"/>
                </a:solidFill>
                <a:latin typeface="Lucida Handwriting" panose="03010101010101010101" pitchFamily="66" charset="77"/>
              </a:rPr>
              <a:t>para </a:t>
            </a:r>
            <a:r>
              <a:rPr lang="en-US" sz="3400" b="1" dirty="0" err="1">
                <a:solidFill>
                  <a:srgbClr val="FF0000"/>
                </a:solidFill>
                <a:latin typeface="Lucida Handwriting" panose="03010101010101010101" pitchFamily="66" charset="77"/>
              </a:rPr>
              <a:t>discutir</a:t>
            </a:r>
            <a:endParaRPr lang="en-US" sz="3400" b="1" dirty="0">
              <a:solidFill>
                <a:srgbClr val="FF0000"/>
              </a:solidFill>
              <a:latin typeface="Lucida Handwriting" panose="03010101010101010101" pitchFamily="66" charset="77"/>
            </a:endParaRPr>
          </a:p>
        </p:txBody>
      </p:sp>
      <p:pic>
        <p:nvPicPr>
          <p:cNvPr id="7" name="Picture 6">
            <a:extLst>
              <a:ext uri="{FF2B5EF4-FFF2-40B4-BE49-F238E27FC236}">
                <a16:creationId xmlns:a16="http://schemas.microsoft.com/office/drawing/2014/main" id="{0437EAF9-3FD2-8748-9075-C08E466FF231}"/>
              </a:ext>
            </a:extLst>
          </p:cNvPr>
          <p:cNvPicPr>
            <a:picLocks noChangeAspect="1"/>
          </p:cNvPicPr>
          <p:nvPr/>
        </p:nvPicPr>
        <p:blipFill>
          <a:blip r:embed="rId4"/>
          <a:stretch>
            <a:fillRect/>
          </a:stretch>
        </p:blipFill>
        <p:spPr>
          <a:xfrm>
            <a:off x="832274" y="3720550"/>
            <a:ext cx="728133" cy="745067"/>
          </a:xfrm>
          <a:prstGeom prst="rect">
            <a:avLst/>
          </a:prstGeom>
        </p:spPr>
      </p:pic>
    </p:spTree>
    <p:extLst>
      <p:ext uri="{BB962C8B-B14F-4D97-AF65-F5344CB8AC3E}">
        <p14:creationId xmlns:p14="http://schemas.microsoft.com/office/powerpoint/2010/main" val="4166575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7</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que se pondrá a consideración de la CSM 2022, a fin de crear un librito de estudio de los pasos que contenga preguntas derivadas solo de frases del capítulo «Cómo funciona» del Texto Básico.</a:t>
            </a:r>
            <a:endParaRPr lang="es-ES_tradnl" sz="3200" dirty="0"/>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3872780"/>
            <a:ext cx="9700054" cy="1969770"/>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Crear un librito económico de preguntas de estudio de los pasos, aprobado por la confraternidad, directamente relacionado con el Texto Básico.</a:t>
            </a:r>
          </a:p>
          <a:p>
            <a:pPr>
              <a:spcBef>
                <a:spcPts val="1200"/>
              </a:spcBef>
            </a:pPr>
            <a:r>
              <a:rPr lang="es-ES_tradnl" sz="2800" b="1" dirty="0" smtClean="0"/>
              <a:t>Presentada por: </a:t>
            </a:r>
            <a:r>
              <a:rPr lang="es-ES_tradnl" sz="2800" dirty="0" smtClean="0"/>
              <a:t>Región Baja Son</a:t>
            </a:r>
            <a:endParaRPr lang="es-ES_tradnl" sz="2800" dirty="0"/>
          </a:p>
        </p:txBody>
      </p:sp>
    </p:spTree>
    <p:extLst>
      <p:ext uri="{BB962C8B-B14F-4D97-AF65-F5344CB8AC3E}">
        <p14:creationId xmlns:p14="http://schemas.microsoft.com/office/powerpoint/2010/main" val="1466208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6114946"/>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7 </a:t>
            </a:r>
            <a:r>
              <a:rPr lang="es-ES_tradnl" sz="3200" b="1" dirty="0" smtClean="0">
                <a:solidFill>
                  <a:srgbClr val="FF0000"/>
                </a:solidFill>
                <a:latin typeface="+mn-lt"/>
                <a:ea typeface="Cambria" charset="0"/>
                <a:cs typeface="Cambria" charset="0"/>
                <a:sym typeface="BotonBQ-Bold"/>
              </a:rPr>
              <a:t>— Razonamiento de la región</a:t>
            </a:r>
          </a:p>
          <a:p>
            <a:r>
              <a:rPr lang="es-ES_tradnl" sz="2500" dirty="0" smtClean="0"/>
              <a:t>Existe la necesidad de disponer de material elemental de estudio de los Pasos de NA sin interpretación personal que pueda leerse individualmente, en las reuniones del grupo de NA, en instituciones o en la correspondencia entre rejas. Cuando las respuestas a las preguntas de estudio son las frases de la literatura de NA, entonces desaparecen los problemas de personalidad, ego, política, religión y otras filiaciones. La respuesta es siempre la frase original del Texto Básico a partir de la cual se formuló la pregunta. Con un librito de preguntas de estudio de los pasos del Texto Básico y la </a:t>
            </a:r>
            <a:r>
              <a:rPr lang="es-ES_tradnl" sz="2500" i="1" dirty="0" smtClean="0"/>
              <a:t>Guía de introducción a NA</a:t>
            </a:r>
            <a:r>
              <a:rPr lang="es-ES_tradnl" sz="2500" dirty="0" smtClean="0"/>
              <a:t>, es posible enseñar o estudiar el programa de NA por unos tres dólares. Creemos que estamos identificando una necesidad que no se entiende a nivel general en la parte de nuestra confraternidad correspondiente al primer mundo angloparlante. En lugar de pedir donaciones, pedimos apoyo para las herramientas que necesitamos para tener éxito. </a:t>
            </a:r>
            <a:endParaRPr lang="es-ES_tradnl" sz="2500" dirty="0"/>
          </a:p>
        </p:txBody>
      </p:sp>
    </p:spTree>
    <p:extLst>
      <p:ext uri="{BB962C8B-B14F-4D97-AF65-F5344CB8AC3E}">
        <p14:creationId xmlns:p14="http://schemas.microsoft.com/office/powerpoint/2010/main" val="2410156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580414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7 </a:t>
            </a:r>
            <a:r>
              <a:rPr lang="es-ES_tradnl" sz="3200" b="1" dirty="0" smtClean="0">
                <a:solidFill>
                  <a:srgbClr val="FF0000"/>
                </a:solidFill>
                <a:latin typeface="+mn-lt"/>
                <a:ea typeface="Cambria" charset="0"/>
                <a:cs typeface="Cambria" charset="0"/>
                <a:sym typeface="BotonBQ-Bold"/>
              </a:rPr>
              <a:t>— Razonamiento de la región</a:t>
            </a:r>
          </a:p>
          <a:p>
            <a:r>
              <a:rPr lang="es-ES_tradnl" sz="2600" dirty="0" smtClean="0"/>
              <a:t>El resultado de esta moción será un folleto grapado, más o menos del tamaño de la </a:t>
            </a:r>
            <a:r>
              <a:rPr lang="es-ES_tradnl" sz="2600" i="1" dirty="0" smtClean="0"/>
              <a:t>Guía del grupo</a:t>
            </a:r>
            <a:r>
              <a:rPr lang="es-ES_tradnl" sz="2600" dirty="0" smtClean="0"/>
              <a:t>. La </a:t>
            </a:r>
            <a:r>
              <a:rPr lang="es-ES_tradnl" sz="2600" i="1" dirty="0" smtClean="0"/>
              <a:t>Guía de introducción a NA</a:t>
            </a:r>
            <a:r>
              <a:rPr lang="es-ES_tradnl" sz="2600" dirty="0" smtClean="0"/>
              <a:t>, combinada con preguntas de estudio de los pasos del Texto Básico, es una manera barata de llevar el programa de NA tanto a entornos penitenciarios como de rehabilitación de la adicción. Trabajar por primera vez los pasos con el Texto Básico brinda una base sólida a todos los miembros y facilita el estudio futuro con otra literatura de NA. El Texto Básico es literatura de recuperación de NA sencilla y sincera que los adictos pueden seguir y con la cual pueden identificarse. La obra lógicamente se traduciría después de la </a:t>
            </a:r>
            <a:r>
              <a:rPr lang="es-ES_tradnl" sz="2600" i="1" dirty="0" smtClean="0"/>
              <a:t>Guía de introducción a NA </a:t>
            </a:r>
            <a:r>
              <a:rPr lang="es-ES_tradnl" sz="2600" dirty="0" smtClean="0"/>
              <a:t>y antes que el Texto Básico, que tiene extensión de libro, con lo que se reduciría el tiempo para que las confraternidades emergentes puedan estudiar el programa de NA. </a:t>
            </a:r>
            <a:endParaRPr lang="es-ES_tradnl" sz="2600" dirty="0"/>
          </a:p>
        </p:txBody>
      </p:sp>
    </p:spTree>
    <p:extLst>
      <p:ext uri="{BB962C8B-B14F-4D97-AF65-F5344CB8AC3E}">
        <p14:creationId xmlns:p14="http://schemas.microsoft.com/office/powerpoint/2010/main" val="904268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0" y="33305"/>
            <a:ext cx="10820400" cy="671801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spcAft>
                <a:spcPts val="1200"/>
              </a:spcAft>
            </a:pPr>
            <a:r>
              <a:rPr lang="es-ES" sz="2600" b="1" kern="1200" dirty="0" smtClean="0">
                <a:solidFill>
                  <a:srgbClr val="FF0000"/>
                </a:solidFill>
                <a:ea typeface="Cambria" charset="0"/>
                <a:cs typeface="Cambria" charset="0"/>
                <a:sym typeface="BotonBQ-Bold"/>
              </a:rPr>
              <a:t>Moción</a:t>
            </a:r>
            <a:r>
              <a:rPr kumimoji="0" lang="es-ES" sz="26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7 </a:t>
            </a:r>
            <a:r>
              <a:rPr lang="es-ES" sz="2600" b="1" dirty="0" smtClean="0">
                <a:solidFill>
                  <a:srgbClr val="FF0000"/>
                </a:solidFill>
                <a:latin typeface="+mn-lt"/>
                <a:ea typeface="Cambria" charset="0"/>
                <a:cs typeface="Cambria" charset="0"/>
                <a:sym typeface="BotonBQ-Bold"/>
              </a:rPr>
              <a:t>— </a:t>
            </a:r>
            <a:r>
              <a:rPr lang="es-ES" sz="2600" b="1" dirty="0" smtClean="0">
                <a:solidFill>
                  <a:srgbClr val="FF0000"/>
                </a:solidFill>
                <a:ea typeface="Cambria" charset="0"/>
                <a:cs typeface="Cambria" charset="0"/>
                <a:sym typeface="BotonBQ-Bold"/>
              </a:rPr>
              <a:t>Respuesta de la Junta Mundial</a:t>
            </a:r>
            <a:endParaRPr lang="es-ES" sz="2600" dirty="0" smtClean="0"/>
          </a:p>
          <a:p>
            <a:pPr marL="457200" indent="-457200">
              <a:spcAft>
                <a:spcPts val="1200"/>
              </a:spcAft>
              <a:buClr>
                <a:srgbClr val="FF0000"/>
              </a:buClr>
              <a:buFont typeface="Arial" panose="020B0604020202020204" pitchFamily="34" charset="0"/>
              <a:buChar char="•"/>
            </a:pPr>
            <a:endParaRPr lang="es-ES" sz="2400" dirty="0" smtClean="0"/>
          </a:p>
          <a:p>
            <a:pPr marL="457200" indent="-457200">
              <a:spcAft>
                <a:spcPts val="1200"/>
              </a:spcAft>
              <a:buClr>
                <a:srgbClr val="FF0000"/>
              </a:buClr>
              <a:buFont typeface="Arial" panose="020B0604020202020204" pitchFamily="34" charset="0"/>
              <a:buChar char="•"/>
            </a:pPr>
            <a:r>
              <a:rPr lang="es-ES" sz="2400" dirty="0" smtClean="0"/>
              <a:t>Nos </a:t>
            </a:r>
            <a:r>
              <a:rPr lang="es-ES" sz="2800" dirty="0"/>
              <a:t>entusiasman</a:t>
            </a:r>
            <a:r>
              <a:rPr lang="es-ES" sz="2400" dirty="0"/>
              <a:t> las herramientas que animan a los miembros a trabajar los pasos </a:t>
            </a:r>
            <a:endParaRPr lang="es-ES" sz="2400" dirty="0" smtClean="0"/>
          </a:p>
          <a:p>
            <a:pPr marL="457200" indent="-457200">
              <a:spcAft>
                <a:spcPts val="1200"/>
              </a:spcAft>
              <a:buClr>
                <a:srgbClr val="FF0000"/>
              </a:buClr>
              <a:buFont typeface="Arial" panose="020B0604020202020204" pitchFamily="34" charset="0"/>
              <a:buChar char="•"/>
            </a:pPr>
            <a:r>
              <a:rPr lang="es-ES" sz="2600" dirty="0" smtClean="0"/>
              <a:t>Examinar </a:t>
            </a:r>
            <a:r>
              <a:rPr lang="es-ES" sz="2600" dirty="0"/>
              <a:t>cada idea al margen de las demás no nos indica lo que es prioritario ni permite que las ideas formen parte de un proceso de planificación y </a:t>
            </a:r>
            <a:r>
              <a:rPr lang="es-ES" sz="2600" dirty="0" smtClean="0"/>
              <a:t>presupuestario integral</a:t>
            </a:r>
            <a:endParaRPr lang="en-US" sz="2600" dirty="0"/>
          </a:p>
          <a:p>
            <a:pPr marL="457200" indent="-457200">
              <a:spcAft>
                <a:spcPts val="1200"/>
              </a:spcAft>
              <a:buClr>
                <a:srgbClr val="FF0000"/>
              </a:buClr>
              <a:buFont typeface="Arial" panose="020B0604020202020204" pitchFamily="34" charset="0"/>
              <a:buChar char="•"/>
            </a:pPr>
            <a:r>
              <a:rPr lang="es-ES_tradnl" sz="2600" dirty="0"/>
              <a:t>Para una explicación sobre nuestro criterio para establecer prioridades, véanse las páginas 24 y 38 del </a:t>
            </a:r>
            <a:r>
              <a:rPr lang="es-ES_tradnl" sz="2600" i="1" dirty="0" smtClean="0"/>
              <a:t>IAC</a:t>
            </a:r>
            <a:endParaRPr lang="es-ES_tradnl" sz="2600" dirty="0"/>
          </a:p>
          <a:p>
            <a:pPr marL="457200" indent="-457200">
              <a:spcAft>
                <a:spcPts val="1200"/>
              </a:spcAft>
              <a:buClr>
                <a:srgbClr val="FF0000"/>
              </a:buClr>
              <a:buFont typeface="Arial" panose="020B0604020202020204" pitchFamily="34" charset="0"/>
              <a:buChar char="•"/>
            </a:pPr>
            <a:r>
              <a:rPr lang="es-ES_tradnl" sz="2600" dirty="0"/>
              <a:t>Si </a:t>
            </a:r>
            <a:r>
              <a:rPr lang="es-ES_tradnl" sz="2600" dirty="0" smtClean="0"/>
              <a:t>se fija </a:t>
            </a:r>
            <a:r>
              <a:rPr lang="es-ES_tradnl" sz="2600" dirty="0"/>
              <a:t>la prioridad de crear una guía sencilla para trabajar los </a:t>
            </a:r>
            <a:r>
              <a:rPr lang="es-ES_tradnl" sz="2600" dirty="0" smtClean="0"/>
              <a:t>pasos, usaríamos </a:t>
            </a:r>
            <a:r>
              <a:rPr lang="es-ES_tradnl" sz="2600" dirty="0"/>
              <a:t>el mismo criterio </a:t>
            </a:r>
            <a:r>
              <a:rPr lang="es-ES_tradnl" sz="2600" dirty="0" smtClean="0"/>
              <a:t>que para otras obras </a:t>
            </a:r>
            <a:r>
              <a:rPr lang="es-ES_tradnl" sz="2600" dirty="0"/>
              <a:t>de </a:t>
            </a:r>
            <a:r>
              <a:rPr lang="es-ES_tradnl" sz="2600" dirty="0" smtClean="0"/>
              <a:t>literatura</a:t>
            </a:r>
            <a:endParaRPr lang="en-US" sz="2600" dirty="0"/>
          </a:p>
          <a:p>
            <a:pPr marL="457200" indent="-457200">
              <a:spcAft>
                <a:spcPts val="1200"/>
              </a:spcAft>
              <a:buClr>
                <a:srgbClr val="FF0000"/>
              </a:buClr>
              <a:buFont typeface="Arial" panose="020B0604020202020204" pitchFamily="34" charset="0"/>
              <a:buChar char="•"/>
            </a:pPr>
            <a:r>
              <a:rPr lang="es-ES_tradnl" sz="2600" dirty="0"/>
              <a:t>No podemos comprometernos con un proyecto que predetermine el resultado del </a:t>
            </a:r>
            <a:r>
              <a:rPr lang="es-ES_tradnl" sz="2600" dirty="0" smtClean="0"/>
              <a:t>trabajo, como se sugiere en el razonamiento</a:t>
            </a:r>
            <a:endParaRPr lang="en-US" sz="2600" dirty="0"/>
          </a:p>
        </p:txBody>
      </p:sp>
    </p:spTree>
    <p:extLst>
      <p:ext uri="{BB962C8B-B14F-4D97-AF65-F5344CB8AC3E}">
        <p14:creationId xmlns:p14="http://schemas.microsoft.com/office/powerpoint/2010/main" val="3001215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65A386E9-0244-1744-84CA-666B0C04F099}"/>
              </a:ext>
            </a:extLst>
          </p:cNvPr>
          <p:cNvSpPr/>
          <p:nvPr/>
        </p:nvSpPr>
        <p:spPr>
          <a:xfrm>
            <a:off x="3878317" y="612425"/>
            <a:ext cx="6933845"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7</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que se pondrá a consideración de la CSM 2022, a fin de crear un librito de estudio de los pasos que contenga preguntas derivadas solo de frases del capítulo «Cómo funciona» del Texto Básico.</a:t>
            </a:r>
            <a:endParaRPr lang="es-ES_tradnl" sz="3200" dirty="0"/>
          </a:p>
        </p:txBody>
      </p:sp>
      <p:sp>
        <p:nvSpPr>
          <p:cNvPr id="3" name="TextBox 2">
            <a:extLst>
              <a:ext uri="{FF2B5EF4-FFF2-40B4-BE49-F238E27FC236}">
                <a16:creationId xmlns:a16="http://schemas.microsoft.com/office/drawing/2014/main" id="{773280BE-155A-5543-BB80-EE7A4BFC29F3}"/>
              </a:ext>
            </a:extLst>
          </p:cNvPr>
          <p:cNvSpPr txBox="1"/>
          <p:nvPr/>
        </p:nvSpPr>
        <p:spPr>
          <a:xfrm>
            <a:off x="3325093" y="4858838"/>
            <a:ext cx="7330252" cy="1815882"/>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Crear un librito económico de preguntas de estudio de los pasos, aprobado por la confraternidad, directamente relacionado con el Texto Básico.</a:t>
            </a:r>
            <a:endParaRPr lang="es-ES_tradnl" sz="2800" dirty="0"/>
          </a:p>
        </p:txBody>
      </p:sp>
      <p:pic>
        <p:nvPicPr>
          <p:cNvPr id="5" name="Picture 4">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434240" y="639812"/>
            <a:ext cx="2990326" cy="3065085"/>
          </a:xfrm>
          <a:prstGeom prst="rect">
            <a:avLst/>
          </a:prstGeom>
        </p:spPr>
      </p:pic>
      <p:sp>
        <p:nvSpPr>
          <p:cNvPr id="6" name="TextBox 5">
            <a:extLst>
              <a:ext uri="{FF2B5EF4-FFF2-40B4-BE49-F238E27FC236}">
                <a16:creationId xmlns:a16="http://schemas.microsoft.com/office/drawing/2014/main" id="{8380FEA5-2FF7-4D4D-8AAD-7ABFFF36FC1C}"/>
              </a:ext>
            </a:extLst>
          </p:cNvPr>
          <p:cNvSpPr txBox="1"/>
          <p:nvPr/>
        </p:nvSpPr>
        <p:spPr>
          <a:xfrm rot="20860246">
            <a:off x="290595" y="1313445"/>
            <a:ext cx="2927661" cy="1661993"/>
          </a:xfrm>
          <a:prstGeom prst="rect">
            <a:avLst/>
          </a:prstGeom>
          <a:noFill/>
        </p:spPr>
        <p:txBody>
          <a:bodyPr wrap="square" rtlCol="0">
            <a:spAutoFit/>
          </a:bodyPr>
          <a:lstStyle/>
          <a:p>
            <a:pPr algn="ctr"/>
            <a:r>
              <a:rPr lang="en-US" sz="3400" b="1" dirty="0" err="1">
                <a:solidFill>
                  <a:srgbClr val="FF0000"/>
                </a:solidFill>
                <a:latin typeface="Lucida Handwriting" panose="03010101010101010101" pitchFamily="66" charset="77"/>
              </a:rPr>
              <a:t>Pausa</a:t>
            </a:r>
            <a:endParaRPr lang="en-US" sz="3400" b="1" dirty="0">
              <a:solidFill>
                <a:srgbClr val="FF0000"/>
              </a:solidFill>
              <a:latin typeface="Lucida Handwriting" panose="03010101010101010101" pitchFamily="66" charset="77"/>
            </a:endParaRPr>
          </a:p>
          <a:p>
            <a:pPr algn="ctr"/>
            <a:r>
              <a:rPr lang="en-US" sz="3400" b="1" dirty="0">
                <a:solidFill>
                  <a:srgbClr val="FF0000"/>
                </a:solidFill>
                <a:latin typeface="Lucida Handwriting" panose="03010101010101010101" pitchFamily="66" charset="77"/>
              </a:rPr>
              <a:t>para </a:t>
            </a:r>
            <a:r>
              <a:rPr lang="en-US" sz="3400" b="1" dirty="0" err="1">
                <a:solidFill>
                  <a:srgbClr val="FF0000"/>
                </a:solidFill>
                <a:latin typeface="Lucida Handwriting" panose="03010101010101010101" pitchFamily="66" charset="77"/>
              </a:rPr>
              <a:t>discutir</a:t>
            </a:r>
            <a:endParaRPr lang="en-US" sz="3400" b="1" dirty="0">
              <a:solidFill>
                <a:srgbClr val="FF0000"/>
              </a:solidFill>
              <a:latin typeface="Lucida Handwriting" panose="03010101010101010101" pitchFamily="66" charset="77"/>
            </a:endParaRPr>
          </a:p>
        </p:txBody>
      </p:sp>
      <p:pic>
        <p:nvPicPr>
          <p:cNvPr id="7" name="Picture 6">
            <a:extLst>
              <a:ext uri="{FF2B5EF4-FFF2-40B4-BE49-F238E27FC236}">
                <a16:creationId xmlns:a16="http://schemas.microsoft.com/office/drawing/2014/main" id="{2A215D6A-9713-DE4C-924C-18EBE596B245}"/>
              </a:ext>
            </a:extLst>
          </p:cNvPr>
          <p:cNvPicPr>
            <a:picLocks noChangeAspect="1"/>
          </p:cNvPicPr>
          <p:nvPr/>
        </p:nvPicPr>
        <p:blipFill>
          <a:blip r:embed="rId4"/>
          <a:stretch>
            <a:fillRect/>
          </a:stretch>
        </p:blipFill>
        <p:spPr>
          <a:xfrm>
            <a:off x="1946699" y="3549100"/>
            <a:ext cx="728133" cy="745067"/>
          </a:xfrm>
          <a:prstGeom prst="rect">
            <a:avLst/>
          </a:prstGeom>
        </p:spPr>
      </p:pic>
    </p:spTree>
    <p:extLst>
      <p:ext uri="{BB962C8B-B14F-4D97-AF65-F5344CB8AC3E}">
        <p14:creationId xmlns:p14="http://schemas.microsoft.com/office/powerpoint/2010/main" val="2519777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3733801" y="0"/>
            <a:ext cx="8351519" cy="1628357"/>
          </a:xfrm>
          <a:prstGeom prst="rect">
            <a:avLst/>
          </a:prstGeom>
        </p:spPr>
        <p:txBody>
          <a:bodyPr spcFirstLastPara="1" wrap="square" lIns="121900" tIns="121900" rIns="121900" bIns="121900" anchor="t" anchorCtr="0">
            <a:noAutofit/>
          </a:bodyPr>
          <a:lstStyle/>
          <a:p>
            <a:r>
              <a:rPr lang="es-ES" sz="3400" b="1" dirty="0" smtClean="0">
                <a:solidFill>
                  <a:srgbClr val="FF0000"/>
                </a:solidFill>
              </a:rPr>
              <a:t>Folletos (IP) y herramientas de servicio</a:t>
            </a:r>
            <a:endParaRPr lang="es-ES" sz="3400" b="1" dirty="0">
              <a:solidFill>
                <a:srgbClr val="FF0000"/>
              </a:solidFill>
            </a:endParaRPr>
          </a:p>
        </p:txBody>
      </p:sp>
      <p:sp>
        <p:nvSpPr>
          <p:cNvPr id="7" name="TextBox 6">
            <a:extLst>
              <a:ext uri="{FF2B5EF4-FFF2-40B4-BE49-F238E27FC236}">
                <a16:creationId xmlns:a16="http://schemas.microsoft.com/office/drawing/2014/main" id="{8134048D-DA21-DC46-A424-21A823162535}"/>
              </a:ext>
            </a:extLst>
          </p:cNvPr>
          <p:cNvSpPr txBox="1"/>
          <p:nvPr/>
        </p:nvSpPr>
        <p:spPr>
          <a:xfrm>
            <a:off x="3992903" y="777240"/>
            <a:ext cx="8199097" cy="6080760"/>
          </a:xfrm>
          <a:prstGeom prst="rect">
            <a:avLst/>
          </a:prstGeom>
          <a:noFill/>
        </p:spPr>
        <p:txBody>
          <a:bodyPr wrap="square" rtlCol="0">
            <a:noAutofit/>
          </a:bodyPr>
          <a:lstStyle/>
          <a:p>
            <a:pPr defTabSz="1219170">
              <a:spcAft>
                <a:spcPts val="1200"/>
              </a:spcAft>
            </a:pPr>
            <a:r>
              <a:rPr lang="es-ES_tradnl" sz="2800" b="1" dirty="0" smtClean="0">
                <a:solidFill>
                  <a:srgbClr val="008DC6"/>
                </a:solidFill>
              </a:rPr>
              <a:t>Cuatro mociones (8 a 11) relacionadas con los folletos informativos (IP) o las herramientas de servicio.</a:t>
            </a:r>
          </a:p>
          <a:p>
            <a:pPr marL="342900" indent="-342900" defTabSz="1219170">
              <a:spcAft>
                <a:spcPts val="1200"/>
              </a:spcAft>
              <a:buClr>
                <a:srgbClr val="008DC6"/>
              </a:buClr>
              <a:buFont typeface="Arial" panose="020B0604020202020204" pitchFamily="34" charset="0"/>
              <a:buChar char="•"/>
            </a:pPr>
            <a:r>
              <a:rPr lang="es-ES_tradnl" sz="2489" b="1" dirty="0" smtClean="0">
                <a:solidFill>
                  <a:srgbClr val="008DC6"/>
                </a:solidFill>
              </a:rPr>
              <a:t>La introducción a la encuesta de este </a:t>
            </a:r>
            <a:r>
              <a:rPr lang="es-ES_tradnl" sz="2489" b="1" i="1" dirty="0" smtClean="0">
                <a:solidFill>
                  <a:srgbClr val="008DC6"/>
                </a:solidFill>
              </a:rPr>
              <a:t>IAC</a:t>
            </a:r>
            <a:r>
              <a:rPr lang="es-ES_tradnl" sz="2489" b="1" dirty="0" smtClean="0">
                <a:solidFill>
                  <a:srgbClr val="008DC6"/>
                </a:solidFill>
              </a:rPr>
              <a:t> (p. 24) explica el criterio con respecto a los proyectos de folletos (IP) y las herramientas de servicio</a:t>
            </a:r>
          </a:p>
          <a:p>
            <a:pPr marL="342900" indent="-342900" defTabSz="1219170">
              <a:spcAft>
                <a:spcPts val="1200"/>
              </a:spcAft>
              <a:buClr>
                <a:srgbClr val="008DC6"/>
              </a:buClr>
              <a:buFont typeface="Arial" panose="020B0604020202020204" pitchFamily="34" charset="0"/>
              <a:buChar char="•"/>
            </a:pPr>
            <a:r>
              <a:rPr lang="es-ES_tradnl" sz="2489" b="1" dirty="0" smtClean="0">
                <a:solidFill>
                  <a:srgbClr val="008DC6"/>
                </a:solidFill>
              </a:rPr>
              <a:t>La conferencia fijará las prioridades de los planes de proyecto utilizando como guía la encuesta del </a:t>
            </a:r>
            <a:r>
              <a:rPr lang="es-ES_tradnl" sz="2489" b="1" i="1" dirty="0" smtClean="0">
                <a:solidFill>
                  <a:srgbClr val="008DC6"/>
                </a:solidFill>
              </a:rPr>
              <a:t>IAC</a:t>
            </a:r>
          </a:p>
          <a:p>
            <a:pPr marL="342900" indent="-342900" defTabSz="1219170">
              <a:spcAft>
                <a:spcPts val="1200"/>
              </a:spcAft>
              <a:buClr>
                <a:srgbClr val="008DC6"/>
              </a:buClr>
              <a:buFont typeface="Arial" panose="020B0604020202020204" pitchFamily="34" charset="0"/>
              <a:buChar char="•"/>
            </a:pPr>
            <a:r>
              <a:rPr lang="es-ES_tradnl" sz="2489" b="1" dirty="0" smtClean="0">
                <a:solidFill>
                  <a:srgbClr val="008DC6"/>
                </a:solidFill>
              </a:rPr>
              <a:t>Las ideas de las cuatro mociones siguientes (8 a 11) están incluidas en la encuesta</a:t>
            </a:r>
          </a:p>
          <a:p>
            <a:pPr marL="342900" indent="-342900" defTabSz="1219170">
              <a:spcAft>
                <a:spcPts val="1200"/>
              </a:spcAft>
              <a:buClr>
                <a:srgbClr val="008DC6"/>
              </a:buClr>
              <a:buFont typeface="Arial" panose="020B0604020202020204" pitchFamily="34" charset="0"/>
              <a:buChar char="•"/>
            </a:pPr>
            <a:r>
              <a:rPr lang="es-ES_tradnl" sz="2489" b="1" dirty="0" smtClean="0">
                <a:solidFill>
                  <a:srgbClr val="008DC6"/>
                </a:solidFill>
              </a:rPr>
              <a:t>La encuesta permite que se consideren las ideas relacionándolas unas con otras</a:t>
            </a:r>
            <a:endParaRPr lang="es-ES_tradnl" sz="2489" b="1" dirty="0">
              <a:solidFill>
                <a:srgbClr val="008DC6"/>
              </a:solidFill>
            </a:endParaRPr>
          </a:p>
        </p:txBody>
      </p:sp>
      <p:pic>
        <p:nvPicPr>
          <p:cNvPr id="5" name="Picture 4">
            <a:extLst>
              <a:ext uri="{FF2B5EF4-FFF2-40B4-BE49-F238E27FC236}">
                <a16:creationId xmlns:a16="http://schemas.microsoft.com/office/drawing/2014/main" id="{EE7F8E8E-75F5-494E-9C25-137A00072DC9}"/>
              </a:ext>
            </a:extLst>
          </p:cNvPr>
          <p:cNvPicPr>
            <a:picLocks noChangeAspect="1"/>
          </p:cNvPicPr>
          <p:nvPr/>
        </p:nvPicPr>
        <p:blipFill>
          <a:blip r:embed="rId3"/>
          <a:stretch>
            <a:fillRect/>
          </a:stretch>
        </p:blipFill>
        <p:spPr>
          <a:xfrm>
            <a:off x="11779470" y="657696"/>
            <a:ext cx="305850" cy="312963"/>
          </a:xfrm>
          <a:prstGeom prst="rect">
            <a:avLst/>
          </a:prstGeom>
        </p:spPr>
      </p:pic>
      <p:pic>
        <p:nvPicPr>
          <p:cNvPr id="8" name="Picture 7">
            <a:extLst>
              <a:ext uri="{FF2B5EF4-FFF2-40B4-BE49-F238E27FC236}">
                <a16:creationId xmlns:a16="http://schemas.microsoft.com/office/drawing/2014/main" id="{547EDAF9-BB49-F242-BE0A-4C90C466DA2B}"/>
              </a:ext>
            </a:extLst>
          </p:cNvPr>
          <p:cNvPicPr>
            <a:picLocks noChangeAspect="1"/>
          </p:cNvPicPr>
          <p:nvPr/>
        </p:nvPicPr>
        <p:blipFill>
          <a:blip r:embed="rId4"/>
          <a:stretch>
            <a:fillRect/>
          </a:stretch>
        </p:blipFill>
        <p:spPr>
          <a:xfrm rot="21080319">
            <a:off x="423405" y="4954507"/>
            <a:ext cx="1768456" cy="1780486"/>
          </a:xfrm>
          <a:prstGeom prst="rect">
            <a:avLst/>
          </a:prstGeom>
        </p:spPr>
      </p:pic>
    </p:spTree>
    <p:extLst>
      <p:ext uri="{BB962C8B-B14F-4D97-AF65-F5344CB8AC3E}">
        <p14:creationId xmlns:p14="http://schemas.microsoft.com/office/powerpoint/2010/main" val="3691490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5" name="Google Shape;118;p14"/>
          <p:cNvSpPr txBox="1">
            <a:spLocks/>
          </p:cNvSpPr>
          <p:nvPr/>
        </p:nvSpPr>
        <p:spPr>
          <a:xfrm>
            <a:off x="1" y="761746"/>
            <a:ext cx="8221632" cy="6570989"/>
          </a:xfrm>
          <a:prstGeom prst="rect">
            <a:avLst/>
          </a:prstGeom>
          <a:noFill/>
          <a:ln>
            <a:noFill/>
          </a:ln>
        </p:spPr>
        <p:txBody>
          <a:bodyPr spcFirstLastPara="1" wrap="square" lIns="121900" tIns="121900" rIns="12190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marL="514350" indent="-514350">
              <a:spcAft>
                <a:spcPts val="1800"/>
              </a:spcAft>
              <a:buAutoNum type="arabicPeriod"/>
            </a:pPr>
            <a:r>
              <a:rPr lang="es-ES_tradnl" sz="2800" b="0" dirty="0">
                <a:solidFill>
                  <a:schemeClr val="tx1"/>
                </a:solidFill>
              </a:rPr>
              <a:t>Introducción al </a:t>
            </a:r>
            <a:r>
              <a:rPr lang="es-ES_tradnl" sz="2800" b="0" i="1" dirty="0">
                <a:solidFill>
                  <a:schemeClr val="tx1"/>
                </a:solidFill>
              </a:rPr>
              <a:t>IAC</a:t>
            </a:r>
            <a:r>
              <a:rPr lang="es-ES_tradnl" sz="2800" b="0" dirty="0">
                <a:solidFill>
                  <a:schemeClr val="tx1"/>
                </a:solidFill>
              </a:rPr>
              <a:t>:</a:t>
            </a:r>
            <a:br>
              <a:rPr lang="es-ES_tradnl" sz="2800" b="0" dirty="0">
                <a:solidFill>
                  <a:schemeClr val="tx1"/>
                </a:solidFill>
              </a:rPr>
            </a:br>
            <a:r>
              <a:rPr lang="es-ES_tradnl" sz="2800" b="0" dirty="0">
                <a:solidFill>
                  <a:schemeClr val="tx1"/>
                </a:solidFill>
              </a:rPr>
              <a:t>Invertir en nuestra visión, </a:t>
            </a:r>
            <a:r>
              <a:rPr lang="es-ES_tradnl" sz="2800" b="0" dirty="0" smtClean="0">
                <a:solidFill>
                  <a:schemeClr val="tx1"/>
                </a:solidFill>
              </a:rPr>
              <a:t>la CSM </a:t>
            </a:r>
            <a:r>
              <a:rPr lang="es-ES_tradnl" sz="2800" b="0" dirty="0">
                <a:solidFill>
                  <a:schemeClr val="tx1"/>
                </a:solidFill>
              </a:rPr>
              <a:t>del </a:t>
            </a:r>
            <a:r>
              <a:rPr lang="es-ES_tradnl" sz="2800" b="0" dirty="0" smtClean="0">
                <a:solidFill>
                  <a:schemeClr val="tx1"/>
                </a:solidFill>
              </a:rPr>
              <a:t>futuro, </a:t>
            </a:r>
            <a:r>
              <a:rPr lang="es-ES_tradnl" sz="2800" b="0" dirty="0">
                <a:solidFill>
                  <a:schemeClr val="tx1"/>
                </a:solidFill>
              </a:rPr>
              <a:t>temas de debate </a:t>
            </a:r>
          </a:p>
          <a:p>
            <a:pPr marL="514350" indent="-514350">
              <a:spcAft>
                <a:spcPts val="1800"/>
              </a:spcAft>
              <a:buAutoNum type="arabicPeriod"/>
            </a:pPr>
            <a:r>
              <a:rPr lang="es-ES_tradnl" sz="2800" b="0" dirty="0">
                <a:solidFill>
                  <a:schemeClr val="tx1"/>
                </a:solidFill>
              </a:rPr>
              <a:t>Plan estratégico de los SMNA (mocion1) e IP </a:t>
            </a:r>
            <a:r>
              <a:rPr lang="es-ES_tradnl" sz="2800" b="0" dirty="0" smtClean="0">
                <a:solidFill>
                  <a:schemeClr val="tx1"/>
                </a:solidFill>
              </a:rPr>
              <a:t>"</a:t>
            </a:r>
            <a:r>
              <a:rPr lang="es-ES_tradnl" sz="2800" b="0" dirty="0">
                <a:solidFill>
                  <a:schemeClr val="tx1"/>
                </a:solidFill>
              </a:rPr>
              <a:t>Salud mental en recuperación”(moción 2)</a:t>
            </a:r>
          </a:p>
          <a:p>
            <a:pPr marL="514350" indent="-514350">
              <a:spcAft>
                <a:spcPts val="1200"/>
              </a:spcAft>
              <a:buAutoNum type="arabicPeriod"/>
            </a:pPr>
            <a:r>
              <a:rPr lang="es-ES_tradnl" sz="2800" b="0" i="1" dirty="0">
                <a:solidFill>
                  <a:schemeClr val="tx1"/>
                </a:solidFill>
              </a:rPr>
              <a:t>Fideicomiso de propiedad intelectual de la confraternidad </a:t>
            </a:r>
            <a:r>
              <a:rPr lang="es-ES_tradnl" sz="2800" b="0" dirty="0">
                <a:solidFill>
                  <a:schemeClr val="tx1"/>
                </a:solidFill>
              </a:rPr>
              <a:t>(mociones 3, </a:t>
            </a:r>
            <a:r>
              <a:rPr lang="es-ES_tradnl" sz="2800" b="0" dirty="0" smtClean="0">
                <a:solidFill>
                  <a:schemeClr val="tx1"/>
                </a:solidFill>
              </a:rPr>
              <a:t>4 </a:t>
            </a:r>
            <a:r>
              <a:rPr lang="es-ES_tradnl" sz="2800" b="0" dirty="0">
                <a:solidFill>
                  <a:schemeClr val="tx1"/>
                </a:solidFill>
              </a:rPr>
              <a:t>y 5</a:t>
            </a:r>
            <a:r>
              <a:rPr lang="es-ES_tradnl" sz="2800" b="0" dirty="0" smtClean="0">
                <a:solidFill>
                  <a:schemeClr val="tx1"/>
                </a:solidFill>
              </a:rPr>
              <a:t>)</a:t>
            </a:r>
          </a:p>
          <a:p>
            <a:pPr marL="514350" indent="-514350">
              <a:spcAft>
                <a:spcPts val="1200"/>
              </a:spcAft>
              <a:buAutoNum type="arabicPeriod"/>
            </a:pPr>
            <a:r>
              <a:rPr lang="es-ES" sz="2800" b="0" dirty="0" smtClean="0">
                <a:solidFill>
                  <a:schemeClr val="tx1"/>
                </a:solidFill>
              </a:rPr>
              <a:t>Encuesta</a:t>
            </a:r>
            <a:r>
              <a:rPr lang="es-ES" sz="3600" b="0" dirty="0" smtClean="0">
                <a:solidFill>
                  <a:schemeClr val="tx1"/>
                </a:solidFill>
              </a:rPr>
              <a:t> </a:t>
            </a:r>
            <a:r>
              <a:rPr lang="es-ES" sz="2800" b="0" dirty="0" smtClean="0">
                <a:solidFill>
                  <a:schemeClr val="tx1"/>
                </a:solidFill>
              </a:rPr>
              <a:t>del </a:t>
            </a:r>
            <a:r>
              <a:rPr lang="es-ES" sz="2800" b="0" i="1" dirty="0" smtClean="0">
                <a:solidFill>
                  <a:schemeClr val="tx1"/>
                </a:solidFill>
              </a:rPr>
              <a:t>IAC</a:t>
            </a:r>
          </a:p>
          <a:p>
            <a:pPr marL="514350" indent="-514350">
              <a:spcAft>
                <a:spcPts val="1200"/>
              </a:spcAft>
              <a:buAutoNum type="arabicPeriod"/>
            </a:pPr>
            <a:r>
              <a:rPr lang="es-ES" sz="3600" dirty="0" smtClean="0">
                <a:solidFill>
                  <a:schemeClr val="tx1"/>
                </a:solidFill>
              </a:rPr>
              <a:t>Mociones regionales (mociones 6-16)</a:t>
            </a:r>
          </a:p>
          <a:p>
            <a:pPr>
              <a:spcAft>
                <a:spcPts val="1800"/>
              </a:spcAft>
              <a:buClr>
                <a:schemeClr val="bg1">
                  <a:lumMod val="65000"/>
                </a:schemeClr>
              </a:buClr>
            </a:pPr>
            <a:endParaRPr lang="en-US" sz="3200" dirty="0">
              <a:solidFill>
                <a:schemeClr val="tx1"/>
              </a:solidFill>
            </a:endParaRPr>
          </a:p>
        </p:txBody>
      </p:sp>
      <p:grpSp>
        <p:nvGrpSpPr>
          <p:cNvPr id="3" name="Group 2"/>
          <p:cNvGrpSpPr/>
          <p:nvPr/>
        </p:nvGrpSpPr>
        <p:grpSpPr>
          <a:xfrm>
            <a:off x="8633360" y="3076573"/>
            <a:ext cx="3411550" cy="3496840"/>
            <a:chOff x="8633360" y="3076573"/>
            <a:chExt cx="3411550" cy="3496840"/>
          </a:xfrm>
        </p:grpSpPr>
        <p:pic>
          <p:nvPicPr>
            <p:cNvPr id="7" name="Picture 6">
              <a:extLst>
                <a:ext uri="{FF2B5EF4-FFF2-40B4-BE49-F238E27FC236}">
                  <a16:creationId xmlns:a16="http://schemas.microsoft.com/office/drawing/2014/main" id="{849DF036-5C7D-AC4A-84AE-ADA440A56C77}"/>
                </a:ext>
              </a:extLst>
            </p:cNvPr>
            <p:cNvPicPr>
              <a:picLocks noChangeAspect="1"/>
            </p:cNvPicPr>
            <p:nvPr/>
          </p:nvPicPr>
          <p:blipFill>
            <a:blip r:embed="rId3"/>
            <a:stretch>
              <a:fillRect/>
            </a:stretch>
          </p:blipFill>
          <p:spPr>
            <a:xfrm rot="948323">
              <a:off x="8633360" y="3076573"/>
              <a:ext cx="3411550" cy="3496840"/>
            </a:xfrm>
            <a:prstGeom prst="rect">
              <a:avLst/>
            </a:prstGeom>
          </p:spPr>
        </p:pic>
        <p:sp>
          <p:nvSpPr>
            <p:cNvPr id="6" name="Google Shape;122;p14"/>
            <p:cNvSpPr txBox="1">
              <a:spLocks/>
            </p:cNvSpPr>
            <p:nvPr/>
          </p:nvSpPr>
          <p:spPr>
            <a:xfrm rot="811414">
              <a:off x="8784924" y="3309792"/>
              <a:ext cx="2948400" cy="324850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buClr>
                  <a:schemeClr val="dk1"/>
                </a:buClr>
                <a:buSzPts val="1100"/>
              </a:pPr>
              <a:r>
                <a:rPr lang="en-US" sz="3100" b="1" dirty="0" smtClean="0">
                  <a:solidFill>
                    <a:srgbClr val="FF0000"/>
                  </a:solidFill>
                  <a:latin typeface="Lucida Handwriting" panose="03010101010101010101" pitchFamily="66" charset="77"/>
                </a:rPr>
                <a:t>PowerPoints CSM </a:t>
              </a:r>
            </a:p>
            <a:p>
              <a:pPr algn="ctr">
                <a:buClr>
                  <a:schemeClr val="dk1"/>
                </a:buClr>
                <a:buSzPts val="1100"/>
              </a:pPr>
              <a:r>
                <a:rPr lang="en-US" sz="3100" b="1" dirty="0" smtClean="0">
                  <a:solidFill>
                    <a:srgbClr val="FF0000"/>
                  </a:solidFill>
                  <a:latin typeface="Lucida Handwriting" panose="03010101010101010101" pitchFamily="66" charset="77"/>
                </a:rPr>
                <a:t>2020</a:t>
              </a:r>
              <a:endParaRPr lang="en-US" sz="3100" b="1" dirty="0">
                <a:solidFill>
                  <a:srgbClr val="FF0000"/>
                </a:solidFill>
                <a:latin typeface="Lucida Handwriting" panose="03010101010101010101" pitchFamily="66" charset="77"/>
              </a:endParaRPr>
            </a:p>
            <a:p>
              <a:endParaRPr lang="en-US" sz="1600" dirty="0"/>
            </a:p>
          </p:txBody>
        </p:sp>
      </p:grpSp>
      <p:sp>
        <p:nvSpPr>
          <p:cNvPr id="8" name="Google Shape;70;p8">
            <a:extLst>
              <a:ext uri="{FF2B5EF4-FFF2-40B4-BE49-F238E27FC236}">
                <a16:creationId xmlns:a16="http://schemas.microsoft.com/office/drawing/2014/main" id="{B114A076-32CB-9B49-8896-D48212E36319}"/>
              </a:ext>
            </a:extLst>
          </p:cNvPr>
          <p:cNvSpPr/>
          <p:nvPr/>
        </p:nvSpPr>
        <p:spPr>
          <a:xfrm rot="-5400000">
            <a:off x="200" y="5766615"/>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8</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para la Conferencia de Servicio Mundial (CSM) 2022, a fin de crear un nuevo IP sobre un inventario personal diario de gratitud. </a:t>
            </a:r>
            <a:endParaRPr lang="es-ES_tradnl" sz="3200" dirty="0"/>
          </a:p>
        </p:txBody>
      </p:sp>
      <p:sp>
        <p:nvSpPr>
          <p:cNvPr id="3" name="TextBox 2">
            <a:extLst>
              <a:ext uri="{FF2B5EF4-FFF2-40B4-BE49-F238E27FC236}">
                <a16:creationId xmlns:a16="http://schemas.microsoft.com/office/drawing/2014/main" id="{36926804-A1F8-5840-A2C2-663B7E5F0EAA}"/>
              </a:ext>
            </a:extLst>
          </p:cNvPr>
          <p:cNvSpPr txBox="1"/>
          <p:nvPr/>
        </p:nvSpPr>
        <p:spPr>
          <a:xfrm>
            <a:off x="971916" y="3146415"/>
            <a:ext cx="9700054" cy="1969770"/>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Crear un recurso nuevo para los miembros de la confraternidad a través de un IP nuevo sobre un inventario personal diario de gratitud. </a:t>
            </a:r>
          </a:p>
          <a:p>
            <a:pPr>
              <a:spcBef>
                <a:spcPts val="1200"/>
              </a:spcBef>
            </a:pPr>
            <a:r>
              <a:rPr lang="es-ES_tradnl" sz="2800" b="1" dirty="0" smtClean="0"/>
              <a:t>Presentada por: </a:t>
            </a:r>
            <a:r>
              <a:rPr lang="es-ES_tradnl" sz="2800" dirty="0" smtClean="0"/>
              <a:t>Región Argentina</a:t>
            </a:r>
            <a:endParaRPr lang="es-ES_tradnl" sz="2800" dirty="0"/>
          </a:p>
        </p:txBody>
      </p:sp>
    </p:spTree>
    <p:extLst>
      <p:ext uri="{BB962C8B-B14F-4D97-AF65-F5344CB8AC3E}">
        <p14:creationId xmlns:p14="http://schemas.microsoft.com/office/powerpoint/2010/main" val="1686318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8 </a:t>
            </a:r>
            <a:r>
              <a:rPr lang="es-ES_tradnl" sz="3200" b="1" dirty="0" smtClean="0">
                <a:solidFill>
                  <a:srgbClr val="FF0000"/>
                </a:solidFill>
                <a:latin typeface="+mn-lt"/>
                <a:ea typeface="Cambria" charset="0"/>
                <a:cs typeface="Cambria" charset="0"/>
                <a:sym typeface="BotonBQ-Bold"/>
              </a:rPr>
              <a:t>— Razonamiento de la región</a:t>
            </a:r>
          </a:p>
          <a:p>
            <a:r>
              <a:rPr lang="es-ES_tradnl" sz="2800" dirty="0" smtClean="0"/>
              <a:t>Un folleto informativo nuevo es una herramienta para los miembros de la confraternidad que nos inspire a hacer un inventario personal diario de gratitud, que promueva actos inspirados en el despertar espiritual del Duodécimo Paso de NA que nos anima a expresar nuestra gratitud Solo por hoy/diariamente. </a:t>
            </a:r>
          </a:p>
          <a:p>
            <a:endParaRPr lang="es-ES_tradnl" sz="2800" dirty="0" smtClean="0"/>
          </a:p>
          <a:p>
            <a:r>
              <a:rPr lang="es-ES_tradnl" sz="2800" dirty="0" smtClean="0"/>
              <a:t>Los miembros, en cualquier etapa de su proceso de recuperación personal en el que estén, pueden inspirarse por medio de preguntas sobre este principio espiritual, con actos directos de gratitud y/o una lista de gratitud, entre otras cosas, y tratar de expresar el crecimiento en recuperación a través de la gratitud. </a:t>
            </a:r>
            <a:endParaRPr lang="es-ES_tradnl" sz="2800" dirty="0"/>
          </a:p>
        </p:txBody>
      </p:sp>
    </p:spTree>
    <p:extLst>
      <p:ext uri="{BB962C8B-B14F-4D97-AF65-F5344CB8AC3E}">
        <p14:creationId xmlns:p14="http://schemas.microsoft.com/office/powerpoint/2010/main" val="2512950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10" y="612425"/>
            <a:ext cx="10228022" cy="599332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spcAft>
                <a:spcPts val="1200"/>
              </a:spcAft>
            </a:pPr>
            <a:r>
              <a:rPr lang="en-US" sz="3200" b="1" kern="1200" dirty="0" err="1">
                <a:solidFill>
                  <a:srgbClr val="FF0000"/>
                </a:solidFill>
                <a:ea typeface="Cambria" charset="0"/>
                <a:cs typeface="Cambria" charset="0"/>
                <a:sym typeface="BotonBQ-Bold"/>
              </a:rPr>
              <a:t>Moción</a:t>
            </a:r>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 </a:t>
            </a:r>
            <a:r>
              <a:rPr kumimoji="0" lang="en-US"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8 </a:t>
            </a:r>
            <a:r>
              <a:rPr lang="en-US" sz="3200" b="1" dirty="0" smtClean="0">
                <a:solidFill>
                  <a:srgbClr val="FF0000"/>
                </a:solidFill>
                <a:latin typeface="+mn-lt"/>
                <a:ea typeface="Cambria" charset="0"/>
                <a:cs typeface="Cambria" charset="0"/>
                <a:sym typeface="BotonBQ-Bold"/>
              </a:rPr>
              <a:t>— </a:t>
            </a:r>
            <a:r>
              <a:rPr lang="en-US" sz="3200" b="1" dirty="0" err="1" smtClean="0">
                <a:solidFill>
                  <a:srgbClr val="FF0000"/>
                </a:solidFill>
                <a:ea typeface="Cambria" charset="0"/>
                <a:cs typeface="Cambria" charset="0"/>
                <a:sym typeface="BotonBQ-Bold"/>
              </a:rPr>
              <a:t>Respuesta</a:t>
            </a:r>
            <a:r>
              <a:rPr lang="en-US" sz="3200" b="1" dirty="0" smtClean="0">
                <a:solidFill>
                  <a:srgbClr val="FF0000"/>
                </a:solidFill>
                <a:ea typeface="Cambria" charset="0"/>
                <a:cs typeface="Cambria" charset="0"/>
                <a:sym typeface="BotonBQ-Bold"/>
              </a:rPr>
              <a:t> </a:t>
            </a:r>
            <a:r>
              <a:rPr lang="en-US" sz="3200" b="1" dirty="0">
                <a:solidFill>
                  <a:srgbClr val="FF0000"/>
                </a:solidFill>
                <a:ea typeface="Cambria" charset="0"/>
                <a:cs typeface="Cambria" charset="0"/>
                <a:sym typeface="BotonBQ-Bold"/>
              </a:rPr>
              <a:t>de la Junta Mundial</a:t>
            </a:r>
            <a:endParaRPr lang="en-US" sz="2800" dirty="0"/>
          </a:p>
          <a:p>
            <a:pPr marL="457200" indent="-457200">
              <a:spcAft>
                <a:spcPts val="1200"/>
              </a:spcAft>
              <a:buClr>
                <a:srgbClr val="FF0000"/>
              </a:buClr>
              <a:buFont typeface="Arial" panose="020B0604020202020204" pitchFamily="34" charset="0"/>
              <a:buChar char="•"/>
            </a:pPr>
            <a:r>
              <a:rPr lang="es-ES_tradnl" sz="2800" dirty="0"/>
              <a:t>Apoyamos todo lo que la confraternidad escoja como </a:t>
            </a:r>
            <a:r>
              <a:rPr lang="es-ES_tradnl" sz="2800" dirty="0" smtClean="0"/>
              <a:t>prioridad</a:t>
            </a:r>
            <a:endParaRPr lang="en-US" sz="2800" dirty="0"/>
          </a:p>
          <a:p>
            <a:pPr marL="457200" indent="-457200">
              <a:spcAft>
                <a:spcPts val="1200"/>
              </a:spcAft>
              <a:buClr>
                <a:srgbClr val="FF0000"/>
              </a:buClr>
              <a:buFont typeface="Arial" panose="020B0604020202020204" pitchFamily="34" charset="0"/>
              <a:buChar char="•"/>
            </a:pPr>
            <a:r>
              <a:rPr lang="es-ES_tradnl" sz="2800" dirty="0"/>
              <a:t>Para una explicación sobre nuestro criterio para establecer prioridades, véanse nuestros comentarios en la introducción a las mociones sobre folletos informativos y herramientas de servicio en la página 40</a:t>
            </a:r>
            <a:r>
              <a:rPr lang="es-ES_tradnl" sz="2800" dirty="0" smtClean="0"/>
              <a:t>.</a:t>
            </a:r>
            <a:endParaRPr lang="es-ES_tradnl" sz="2800" dirty="0"/>
          </a:p>
        </p:txBody>
      </p:sp>
    </p:spTree>
    <p:extLst>
      <p:ext uri="{BB962C8B-B14F-4D97-AF65-F5344CB8AC3E}">
        <p14:creationId xmlns:p14="http://schemas.microsoft.com/office/powerpoint/2010/main" val="2023964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65A386E9-0244-1744-84CA-666B0C04F099}"/>
              </a:ext>
            </a:extLst>
          </p:cNvPr>
          <p:cNvSpPr/>
          <p:nvPr/>
        </p:nvSpPr>
        <p:spPr>
          <a:xfrm>
            <a:off x="3878317" y="612425"/>
            <a:ext cx="6933845"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8</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para la Conferencia de Servicio Mundial (CSM) 2022, a fin de crear un nuevo IP sobre un inventario personal diario de gratitud. </a:t>
            </a:r>
            <a:endParaRPr lang="es-ES_tradnl" sz="3200" dirty="0"/>
          </a:p>
        </p:txBody>
      </p:sp>
      <p:sp>
        <p:nvSpPr>
          <p:cNvPr id="3" name="TextBox 2">
            <a:extLst>
              <a:ext uri="{FF2B5EF4-FFF2-40B4-BE49-F238E27FC236}">
                <a16:creationId xmlns:a16="http://schemas.microsoft.com/office/drawing/2014/main" id="{773280BE-155A-5543-BB80-EE7A4BFC29F3}"/>
              </a:ext>
            </a:extLst>
          </p:cNvPr>
          <p:cNvSpPr txBox="1"/>
          <p:nvPr/>
        </p:nvSpPr>
        <p:spPr>
          <a:xfrm>
            <a:off x="4212263" y="4040353"/>
            <a:ext cx="6409829" cy="1815882"/>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Crear un recurso nuevo para los miembros de la confraternidad a través de un IP nuevo sobre un inventario personal diario de gratitud. </a:t>
            </a:r>
            <a:endParaRPr lang="es-ES_tradnl" sz="2800" dirty="0"/>
          </a:p>
        </p:txBody>
      </p:sp>
      <p:pic>
        <p:nvPicPr>
          <p:cNvPr id="5" name="Picture 4">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434240" y="639812"/>
            <a:ext cx="2990326" cy="3065085"/>
          </a:xfrm>
          <a:prstGeom prst="rect">
            <a:avLst/>
          </a:prstGeom>
        </p:spPr>
      </p:pic>
      <p:sp>
        <p:nvSpPr>
          <p:cNvPr id="6" name="TextBox 5">
            <a:extLst>
              <a:ext uri="{FF2B5EF4-FFF2-40B4-BE49-F238E27FC236}">
                <a16:creationId xmlns:a16="http://schemas.microsoft.com/office/drawing/2014/main" id="{8380FEA5-2FF7-4D4D-8AAD-7ABFFF36FC1C}"/>
              </a:ext>
            </a:extLst>
          </p:cNvPr>
          <p:cNvSpPr txBox="1"/>
          <p:nvPr/>
        </p:nvSpPr>
        <p:spPr>
          <a:xfrm rot="20860246">
            <a:off x="290595" y="1313445"/>
            <a:ext cx="2927661" cy="1661993"/>
          </a:xfrm>
          <a:prstGeom prst="rect">
            <a:avLst/>
          </a:prstGeom>
          <a:noFill/>
        </p:spPr>
        <p:txBody>
          <a:bodyPr wrap="square" rtlCol="0">
            <a:spAutoFit/>
          </a:bodyPr>
          <a:lstStyle/>
          <a:p>
            <a:pPr algn="ctr"/>
            <a:r>
              <a:rPr lang="en-US" sz="3400" b="1" dirty="0" err="1">
                <a:solidFill>
                  <a:srgbClr val="FF0000"/>
                </a:solidFill>
                <a:latin typeface="Lucida Handwriting" panose="03010101010101010101" pitchFamily="66" charset="77"/>
              </a:rPr>
              <a:t>Pausa</a:t>
            </a:r>
            <a:endParaRPr lang="en-US" sz="3400" b="1" dirty="0">
              <a:solidFill>
                <a:srgbClr val="FF0000"/>
              </a:solidFill>
              <a:latin typeface="Lucida Handwriting" panose="03010101010101010101" pitchFamily="66" charset="77"/>
            </a:endParaRPr>
          </a:p>
          <a:p>
            <a:pPr algn="ctr"/>
            <a:r>
              <a:rPr lang="en-US" sz="3400" b="1" dirty="0">
                <a:solidFill>
                  <a:srgbClr val="FF0000"/>
                </a:solidFill>
                <a:latin typeface="Lucida Handwriting" panose="03010101010101010101" pitchFamily="66" charset="77"/>
              </a:rPr>
              <a:t>para </a:t>
            </a:r>
            <a:r>
              <a:rPr lang="en-US" sz="3400" b="1" dirty="0" err="1">
                <a:solidFill>
                  <a:srgbClr val="FF0000"/>
                </a:solidFill>
                <a:latin typeface="Lucida Handwriting" panose="03010101010101010101" pitchFamily="66" charset="77"/>
              </a:rPr>
              <a:t>discutir</a:t>
            </a:r>
            <a:endParaRPr lang="en-US" sz="3400" b="1" dirty="0">
              <a:solidFill>
                <a:srgbClr val="FF0000"/>
              </a:solidFill>
              <a:latin typeface="Lucida Handwriting" panose="03010101010101010101" pitchFamily="66" charset="77"/>
            </a:endParaRPr>
          </a:p>
        </p:txBody>
      </p:sp>
      <p:pic>
        <p:nvPicPr>
          <p:cNvPr id="7" name="Picture 6">
            <a:extLst>
              <a:ext uri="{FF2B5EF4-FFF2-40B4-BE49-F238E27FC236}">
                <a16:creationId xmlns:a16="http://schemas.microsoft.com/office/drawing/2014/main" id="{6BDC23A1-794F-AF4C-8BB0-29D74969D85C}"/>
              </a:ext>
            </a:extLst>
          </p:cNvPr>
          <p:cNvPicPr>
            <a:picLocks noChangeAspect="1"/>
          </p:cNvPicPr>
          <p:nvPr/>
        </p:nvPicPr>
        <p:blipFill>
          <a:blip r:embed="rId4"/>
          <a:stretch>
            <a:fillRect/>
          </a:stretch>
        </p:blipFill>
        <p:spPr>
          <a:xfrm>
            <a:off x="2846812" y="3177625"/>
            <a:ext cx="728133" cy="745067"/>
          </a:xfrm>
          <a:prstGeom prst="rect">
            <a:avLst/>
          </a:prstGeom>
        </p:spPr>
      </p:pic>
    </p:spTree>
    <p:extLst>
      <p:ext uri="{BB962C8B-B14F-4D97-AF65-F5344CB8AC3E}">
        <p14:creationId xmlns:p14="http://schemas.microsoft.com/office/powerpoint/2010/main" val="2565282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9</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para la CSM 2022, a fin de crear un nuevo IP sobre mujeres en recuperación.</a:t>
            </a:r>
            <a:endParaRPr lang="es-ES_tradnl" sz="3200" dirty="0"/>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2863783"/>
            <a:ext cx="9700054" cy="1538883"/>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Crear un recurso nuevo sobre mujeres en recuperación</a:t>
            </a:r>
          </a:p>
          <a:p>
            <a:pPr>
              <a:spcBef>
                <a:spcPts val="1200"/>
              </a:spcBef>
            </a:pPr>
            <a:r>
              <a:rPr lang="es-ES_tradnl" sz="2800" b="1" dirty="0" smtClean="0"/>
              <a:t>Presentada por: </a:t>
            </a:r>
            <a:r>
              <a:rPr lang="es-ES_tradnl" sz="2800" dirty="0" smtClean="0"/>
              <a:t>Región Irán</a:t>
            </a:r>
            <a:endParaRPr lang="es-ES_tradnl" sz="2800" dirty="0"/>
          </a:p>
        </p:txBody>
      </p:sp>
    </p:spTree>
    <p:extLst>
      <p:ext uri="{BB962C8B-B14F-4D97-AF65-F5344CB8AC3E}">
        <p14:creationId xmlns:p14="http://schemas.microsoft.com/office/powerpoint/2010/main" val="2080999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9 </a:t>
            </a:r>
            <a:r>
              <a:rPr lang="es-ES_tradnl" sz="3200" b="1" dirty="0" smtClean="0">
                <a:solidFill>
                  <a:srgbClr val="FF0000"/>
                </a:solidFill>
                <a:latin typeface="+mn-lt"/>
                <a:ea typeface="Cambria" charset="0"/>
                <a:cs typeface="Cambria" charset="0"/>
                <a:sym typeface="BotonBQ-Bold"/>
              </a:rPr>
              <a:t>— Razonamiento de la región</a:t>
            </a:r>
          </a:p>
          <a:p>
            <a:r>
              <a:rPr lang="es-ES_tradnl" sz="2800" dirty="0" smtClean="0"/>
              <a:t>Las mujeres, en muchas partes del mundo, incluyendo Irán, se enfrentan a dificultades al intentar recuperarse en NA. En muchas comunidades de NA no hay mucho acceso a otras mujeres en recuperación. Hay una gran experiencia en NA en estos desafíos que podría compartirse en un folleto: por ejemplo, barreras culturales para las mujeres, padrinazgo, asistencia a reuniones cuando se tienen hijos pequeños, falta de recursos personales, etc. Este folleto podría ofrecer a las nuevas mujeres la experiencia de otras mujeres para resolver estos desafíos. </a:t>
            </a:r>
            <a:endParaRPr lang="es-ES_tradnl" sz="2800" dirty="0"/>
          </a:p>
        </p:txBody>
      </p:sp>
    </p:spTree>
    <p:extLst>
      <p:ext uri="{BB962C8B-B14F-4D97-AF65-F5344CB8AC3E}">
        <p14:creationId xmlns:p14="http://schemas.microsoft.com/office/powerpoint/2010/main" val="1248778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10" y="612425"/>
            <a:ext cx="10228022" cy="599332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spcAft>
                <a:spcPts val="1200"/>
              </a:spcAft>
            </a:pPr>
            <a:r>
              <a:rPr lang="en-US" sz="3200" b="1" kern="1200" dirty="0">
                <a:solidFill>
                  <a:srgbClr val="FF0000"/>
                </a:solidFill>
                <a:ea typeface="Cambria" charset="0"/>
                <a:cs typeface="Cambria" charset="0"/>
                <a:sym typeface="BotonBQ-Bold"/>
              </a:rPr>
              <a:t>Moción</a:t>
            </a:r>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9</a:t>
            </a:r>
            <a:r>
              <a:rPr lang="en-US" sz="3200" b="1" dirty="0">
                <a:solidFill>
                  <a:srgbClr val="FF0000"/>
                </a:solidFill>
                <a:latin typeface="+mn-lt"/>
                <a:ea typeface="Cambria" charset="0"/>
                <a:cs typeface="Cambria" charset="0"/>
                <a:sym typeface="BotonBQ-Bold"/>
              </a:rPr>
              <a:t>—</a:t>
            </a:r>
            <a:r>
              <a:rPr lang="en-US" sz="3200" b="1" dirty="0">
                <a:solidFill>
                  <a:srgbClr val="FF0000"/>
                </a:solidFill>
                <a:ea typeface="Cambria" charset="0"/>
                <a:cs typeface="Cambria" charset="0"/>
                <a:sym typeface="BotonBQ-Bold"/>
              </a:rPr>
              <a:t>Respuesta de la Junta Mundial</a:t>
            </a:r>
            <a:endParaRPr lang="en-US" sz="2800" dirty="0"/>
          </a:p>
          <a:p>
            <a:pPr marL="457200" indent="-457200">
              <a:spcAft>
                <a:spcPts val="1200"/>
              </a:spcAft>
              <a:buClr>
                <a:srgbClr val="FF0000"/>
              </a:buClr>
              <a:buFont typeface="Arial" panose="020B0604020202020204" pitchFamily="34" charset="0"/>
              <a:buChar char="•"/>
            </a:pPr>
            <a:r>
              <a:rPr lang="es-ES_tradnl" sz="2800" dirty="0"/>
              <a:t>Apoyamos todo lo que la confraternidad escoja como </a:t>
            </a:r>
            <a:r>
              <a:rPr lang="es-ES_tradnl" sz="2800" dirty="0" smtClean="0"/>
              <a:t>prioridad</a:t>
            </a:r>
            <a:endParaRPr lang="en-US" sz="2800" dirty="0"/>
          </a:p>
          <a:p>
            <a:pPr marL="457200" indent="-457200">
              <a:spcAft>
                <a:spcPts val="1200"/>
              </a:spcAft>
              <a:buClr>
                <a:srgbClr val="FF0000"/>
              </a:buClr>
              <a:buFont typeface="Arial" panose="020B0604020202020204" pitchFamily="34" charset="0"/>
              <a:buChar char="•"/>
            </a:pPr>
            <a:r>
              <a:rPr lang="es-ES_tradnl" sz="2800" dirty="0"/>
              <a:t>Para una explicación sobre nuestro criterio para establecer prioridades, véanse nuestros comentarios en la introducción a las mociones sobre folletos informativos y herramientas de servicio en la página 40</a:t>
            </a:r>
            <a:r>
              <a:rPr lang="es-ES_tradnl" sz="2800" dirty="0" smtClean="0"/>
              <a:t>.</a:t>
            </a:r>
            <a:endParaRPr lang="es-ES_tradnl" sz="2800" dirty="0"/>
          </a:p>
        </p:txBody>
      </p:sp>
    </p:spTree>
    <p:extLst>
      <p:ext uri="{BB962C8B-B14F-4D97-AF65-F5344CB8AC3E}">
        <p14:creationId xmlns:p14="http://schemas.microsoft.com/office/powerpoint/2010/main" val="1360872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65A386E9-0244-1744-84CA-666B0C04F099}"/>
              </a:ext>
            </a:extLst>
          </p:cNvPr>
          <p:cNvSpPr/>
          <p:nvPr/>
        </p:nvSpPr>
        <p:spPr>
          <a:xfrm>
            <a:off x="3878317" y="612425"/>
            <a:ext cx="6933845"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9</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para la CSM 2022, a fin de crear un nuevo IP sobre mujeres en recuperación.</a:t>
            </a:r>
            <a:endParaRPr lang="es-ES_tradnl" sz="3200" dirty="0"/>
          </a:p>
        </p:txBody>
      </p:sp>
      <p:sp>
        <p:nvSpPr>
          <p:cNvPr id="3" name="TextBox 2">
            <a:extLst>
              <a:ext uri="{FF2B5EF4-FFF2-40B4-BE49-F238E27FC236}">
                <a16:creationId xmlns:a16="http://schemas.microsoft.com/office/drawing/2014/main" id="{773280BE-155A-5543-BB80-EE7A4BFC29F3}"/>
              </a:ext>
            </a:extLst>
          </p:cNvPr>
          <p:cNvSpPr txBox="1"/>
          <p:nvPr/>
        </p:nvSpPr>
        <p:spPr>
          <a:xfrm>
            <a:off x="4250190" y="4316755"/>
            <a:ext cx="6409829" cy="954107"/>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Crear un recurso nuevo sobre mujeres en recuperación</a:t>
            </a:r>
            <a:endParaRPr lang="es-ES_tradnl" sz="2800" dirty="0"/>
          </a:p>
        </p:txBody>
      </p:sp>
      <p:pic>
        <p:nvPicPr>
          <p:cNvPr id="5" name="Picture 4">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434240" y="639812"/>
            <a:ext cx="2990326" cy="3065085"/>
          </a:xfrm>
          <a:prstGeom prst="rect">
            <a:avLst/>
          </a:prstGeom>
        </p:spPr>
      </p:pic>
      <p:sp>
        <p:nvSpPr>
          <p:cNvPr id="6" name="TextBox 5">
            <a:extLst>
              <a:ext uri="{FF2B5EF4-FFF2-40B4-BE49-F238E27FC236}">
                <a16:creationId xmlns:a16="http://schemas.microsoft.com/office/drawing/2014/main" id="{8380FEA5-2FF7-4D4D-8AAD-7ABFFF36FC1C}"/>
              </a:ext>
            </a:extLst>
          </p:cNvPr>
          <p:cNvSpPr txBox="1"/>
          <p:nvPr/>
        </p:nvSpPr>
        <p:spPr>
          <a:xfrm rot="20860246">
            <a:off x="290595" y="1313445"/>
            <a:ext cx="2927661" cy="1661993"/>
          </a:xfrm>
          <a:prstGeom prst="rect">
            <a:avLst/>
          </a:prstGeom>
          <a:noFill/>
        </p:spPr>
        <p:txBody>
          <a:bodyPr wrap="square" rtlCol="0">
            <a:spAutoFit/>
          </a:bodyPr>
          <a:lstStyle/>
          <a:p>
            <a:pPr algn="ctr"/>
            <a:r>
              <a:rPr lang="en-US" sz="3400" b="1" dirty="0" err="1">
                <a:solidFill>
                  <a:srgbClr val="FF0000"/>
                </a:solidFill>
                <a:latin typeface="Lucida Handwriting" panose="03010101010101010101" pitchFamily="66" charset="77"/>
              </a:rPr>
              <a:t>Pausa</a:t>
            </a:r>
            <a:endParaRPr lang="en-US" sz="3400" b="1" dirty="0">
              <a:solidFill>
                <a:srgbClr val="FF0000"/>
              </a:solidFill>
              <a:latin typeface="Lucida Handwriting" panose="03010101010101010101" pitchFamily="66" charset="77"/>
            </a:endParaRPr>
          </a:p>
          <a:p>
            <a:pPr algn="ctr"/>
            <a:r>
              <a:rPr lang="en-US" sz="3400" b="1" dirty="0">
                <a:solidFill>
                  <a:srgbClr val="FF0000"/>
                </a:solidFill>
                <a:latin typeface="Lucida Handwriting" panose="03010101010101010101" pitchFamily="66" charset="77"/>
              </a:rPr>
              <a:t>para </a:t>
            </a:r>
            <a:r>
              <a:rPr lang="en-US" sz="3400" b="1" dirty="0" err="1">
                <a:solidFill>
                  <a:srgbClr val="FF0000"/>
                </a:solidFill>
                <a:latin typeface="Lucida Handwriting" panose="03010101010101010101" pitchFamily="66" charset="77"/>
              </a:rPr>
              <a:t>discutir</a:t>
            </a:r>
            <a:endParaRPr lang="en-US" sz="3400" b="1" dirty="0">
              <a:solidFill>
                <a:srgbClr val="FF0000"/>
              </a:solidFill>
              <a:latin typeface="Lucida Handwriting" panose="03010101010101010101" pitchFamily="66" charset="77"/>
            </a:endParaRPr>
          </a:p>
        </p:txBody>
      </p:sp>
      <p:pic>
        <p:nvPicPr>
          <p:cNvPr id="7" name="Picture 6">
            <a:extLst>
              <a:ext uri="{FF2B5EF4-FFF2-40B4-BE49-F238E27FC236}">
                <a16:creationId xmlns:a16="http://schemas.microsoft.com/office/drawing/2014/main" id="{E79EE19E-9E6B-3148-805B-89269A0CA6B0}"/>
              </a:ext>
            </a:extLst>
          </p:cNvPr>
          <p:cNvPicPr>
            <a:picLocks noChangeAspect="1"/>
          </p:cNvPicPr>
          <p:nvPr/>
        </p:nvPicPr>
        <p:blipFill>
          <a:blip r:embed="rId4"/>
          <a:stretch>
            <a:fillRect/>
          </a:stretch>
        </p:blipFill>
        <p:spPr>
          <a:xfrm>
            <a:off x="3003975" y="4034875"/>
            <a:ext cx="728133" cy="745067"/>
          </a:xfrm>
          <a:prstGeom prst="rect">
            <a:avLst/>
          </a:prstGeom>
        </p:spPr>
      </p:pic>
    </p:spTree>
    <p:extLst>
      <p:ext uri="{BB962C8B-B14F-4D97-AF65-F5344CB8AC3E}">
        <p14:creationId xmlns:p14="http://schemas.microsoft.com/office/powerpoint/2010/main" val="4164648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10</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que se pondrá a consideración de la CSM 2022, a fin de crear una guía para las reuniones en línea.</a:t>
            </a:r>
          </a:p>
          <a:p>
            <a:endParaRPr lang="es-ES_tradnl" sz="3200" dirty="0" smtClean="0"/>
          </a:p>
          <a:p>
            <a:endParaRPr lang="es-ES_tradnl" sz="3200" dirty="0" smtClean="0"/>
          </a:p>
          <a:p>
            <a:endParaRPr lang="es-ES_tradnl" sz="3200" dirty="0" smtClean="0"/>
          </a:p>
          <a:p>
            <a:endParaRPr lang="es-ES_tradnl" sz="3200" dirty="0"/>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2863783"/>
            <a:ext cx="9700054" cy="1107996"/>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Crear un recurso nuevo</a:t>
            </a:r>
          </a:p>
          <a:p>
            <a:pPr>
              <a:spcBef>
                <a:spcPts val="1200"/>
              </a:spcBef>
            </a:pPr>
            <a:r>
              <a:rPr lang="es-ES_tradnl" sz="2800" b="1" dirty="0" smtClean="0"/>
              <a:t>Presentada por: </a:t>
            </a:r>
            <a:r>
              <a:rPr lang="es-ES_tradnl" sz="2800" dirty="0" smtClean="0"/>
              <a:t>Foro Zonal Latinoamericano</a:t>
            </a:r>
            <a:endParaRPr lang="es-ES_tradnl" sz="2800" dirty="0"/>
          </a:p>
        </p:txBody>
      </p:sp>
    </p:spTree>
    <p:extLst>
      <p:ext uri="{BB962C8B-B14F-4D97-AF65-F5344CB8AC3E}">
        <p14:creationId xmlns:p14="http://schemas.microsoft.com/office/powerpoint/2010/main" val="1592328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6"/>
            <a:ext cx="10493053" cy="284923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10 </a:t>
            </a:r>
            <a:r>
              <a:rPr lang="es-ES_tradnl" sz="3200" b="1" dirty="0" smtClean="0">
                <a:solidFill>
                  <a:srgbClr val="FF0000"/>
                </a:solidFill>
                <a:latin typeface="+mn-lt"/>
                <a:ea typeface="Cambria" charset="0"/>
                <a:cs typeface="Cambria" charset="0"/>
                <a:sym typeface="BotonBQ-Bold"/>
              </a:rPr>
              <a:t>— Razonamiento de la región</a:t>
            </a:r>
          </a:p>
          <a:p>
            <a:r>
              <a:rPr lang="es-ES_tradnl" sz="2800" dirty="0" smtClean="0"/>
              <a:t>Hasta la fecha, estas reuniones se consideran herramientas de nuestra confraternidad. Crear una guía para las reuniones en línea con el fin de que puedan cumplir con los requisitos que les permitan ser parte integral de nuestra estructura de servicio, en armonía con el quinto y octavo concepto de servicio, así como con la séptima tradición, entre otras, para asegurar que funcionan a la manera de NA.</a:t>
            </a:r>
            <a:endParaRPr lang="es-ES_tradnl" sz="2800" dirty="0"/>
          </a:p>
        </p:txBody>
      </p:sp>
    </p:spTree>
    <p:extLst>
      <p:ext uri="{BB962C8B-B14F-4D97-AF65-F5344CB8AC3E}">
        <p14:creationId xmlns:p14="http://schemas.microsoft.com/office/powerpoint/2010/main" val="3829320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3" name="Group 2"/>
          <p:cNvGrpSpPr/>
          <p:nvPr/>
        </p:nvGrpSpPr>
        <p:grpSpPr>
          <a:xfrm>
            <a:off x="8633360" y="3076573"/>
            <a:ext cx="3411550" cy="3496840"/>
            <a:chOff x="8633360" y="3076573"/>
            <a:chExt cx="3411550" cy="3496840"/>
          </a:xfrm>
        </p:grpSpPr>
        <p:pic>
          <p:nvPicPr>
            <p:cNvPr id="7" name="Picture 6">
              <a:extLst>
                <a:ext uri="{FF2B5EF4-FFF2-40B4-BE49-F238E27FC236}">
                  <a16:creationId xmlns:a16="http://schemas.microsoft.com/office/drawing/2014/main" id="{849DF036-5C7D-AC4A-84AE-ADA440A56C77}"/>
                </a:ext>
              </a:extLst>
            </p:cNvPr>
            <p:cNvPicPr>
              <a:picLocks noChangeAspect="1"/>
            </p:cNvPicPr>
            <p:nvPr/>
          </p:nvPicPr>
          <p:blipFill>
            <a:blip r:embed="rId3"/>
            <a:stretch>
              <a:fillRect/>
            </a:stretch>
          </p:blipFill>
          <p:spPr>
            <a:xfrm rot="948323">
              <a:off x="8633360" y="3076573"/>
              <a:ext cx="3411550" cy="3496840"/>
            </a:xfrm>
            <a:prstGeom prst="rect">
              <a:avLst/>
            </a:prstGeom>
          </p:spPr>
        </p:pic>
        <p:sp>
          <p:nvSpPr>
            <p:cNvPr id="6" name="Google Shape;122;p14"/>
            <p:cNvSpPr txBox="1">
              <a:spLocks/>
            </p:cNvSpPr>
            <p:nvPr/>
          </p:nvSpPr>
          <p:spPr>
            <a:xfrm rot="811414">
              <a:off x="8750635" y="3309792"/>
              <a:ext cx="2948400" cy="324850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buClr>
                  <a:schemeClr val="dk1"/>
                </a:buClr>
                <a:buSzPts val="1100"/>
              </a:pPr>
              <a:r>
                <a:rPr lang="en-US" sz="3100" b="1" dirty="0">
                  <a:solidFill>
                    <a:srgbClr val="FF0000"/>
                  </a:solidFill>
                  <a:latin typeface="Lucida Handwriting" panose="03010101010101010101" pitchFamily="66" charset="77"/>
                </a:rPr>
                <a:t>PowerPoints CSM </a:t>
              </a:r>
            </a:p>
            <a:p>
              <a:pPr algn="ctr">
                <a:buClr>
                  <a:schemeClr val="dk1"/>
                </a:buClr>
                <a:buSzPts val="1100"/>
              </a:pPr>
              <a:r>
                <a:rPr lang="en-US" sz="3100" b="1" dirty="0">
                  <a:solidFill>
                    <a:srgbClr val="FF0000"/>
                  </a:solidFill>
                  <a:latin typeface="Lucida Handwriting" panose="03010101010101010101" pitchFamily="66" charset="77"/>
                </a:rPr>
                <a:t>2020</a:t>
              </a:r>
            </a:p>
            <a:p>
              <a:endParaRPr lang="en-US" sz="1600" dirty="0"/>
            </a:p>
          </p:txBody>
        </p:sp>
      </p:grpSp>
      <p:sp>
        <p:nvSpPr>
          <p:cNvPr id="2" name="TextBox 1">
            <a:extLst>
              <a:ext uri="{FF2B5EF4-FFF2-40B4-BE49-F238E27FC236}">
                <a16:creationId xmlns:a16="http://schemas.microsoft.com/office/drawing/2014/main" id="{DB3A7BDE-BABC-D740-AE7C-6065C4F5A0B7}"/>
              </a:ext>
            </a:extLst>
          </p:cNvPr>
          <p:cNvSpPr txBox="1"/>
          <p:nvPr/>
        </p:nvSpPr>
        <p:spPr>
          <a:xfrm>
            <a:off x="471488" y="571500"/>
            <a:ext cx="7300912" cy="6286500"/>
          </a:xfrm>
          <a:prstGeom prst="rect">
            <a:avLst/>
          </a:prstGeom>
          <a:noFill/>
        </p:spPr>
        <p:txBody>
          <a:bodyPr wrap="square" rtlCol="0">
            <a:noAutofit/>
          </a:bodyPr>
          <a:lstStyle/>
          <a:p>
            <a:pPr>
              <a:spcAft>
                <a:spcPts val="1200"/>
              </a:spcAft>
            </a:pPr>
            <a:r>
              <a:rPr lang="es-ES_tradnl" sz="3200" b="1" dirty="0">
                <a:solidFill>
                  <a:schemeClr val="tx1"/>
                </a:solidFill>
              </a:rPr>
              <a:t>Estos </a:t>
            </a:r>
            <a:r>
              <a:rPr lang="es-ES_tradnl" sz="3200" b="1" dirty="0" err="1" smtClean="0">
                <a:solidFill>
                  <a:schemeClr val="tx1"/>
                </a:solidFill>
              </a:rPr>
              <a:t>PowerPoints</a:t>
            </a:r>
            <a:r>
              <a:rPr lang="es-ES_tradnl" sz="3200" b="1" dirty="0" smtClean="0">
                <a:solidFill>
                  <a:schemeClr val="tx1"/>
                </a:solidFill>
              </a:rPr>
              <a:t> solo cubren </a:t>
            </a:r>
            <a:r>
              <a:rPr lang="es-ES_tradnl" sz="3200" b="1" dirty="0">
                <a:solidFill>
                  <a:schemeClr val="tx1"/>
                </a:solidFill>
              </a:rPr>
              <a:t>los puntos principales del </a:t>
            </a:r>
            <a:r>
              <a:rPr lang="es-ES_tradnl" sz="3200" b="1" i="1" dirty="0">
                <a:solidFill>
                  <a:schemeClr val="tx1"/>
                </a:solidFill>
              </a:rPr>
              <a:t>IAC</a:t>
            </a:r>
            <a:r>
              <a:rPr lang="es-ES_tradnl" sz="3200" b="1" dirty="0">
                <a:solidFill>
                  <a:schemeClr val="tx1"/>
                </a:solidFill>
              </a:rPr>
              <a:t>.</a:t>
            </a:r>
            <a:br>
              <a:rPr lang="es-ES_tradnl" sz="3200" b="1" dirty="0">
                <a:solidFill>
                  <a:schemeClr val="tx1"/>
                </a:solidFill>
              </a:rPr>
            </a:br>
            <a:r>
              <a:rPr lang="es-ES_tradnl" sz="3200" b="1" dirty="0">
                <a:solidFill>
                  <a:schemeClr val="tx1"/>
                </a:solidFill>
              </a:rPr>
              <a:t/>
            </a:r>
            <a:br>
              <a:rPr lang="es-ES_tradnl" sz="3200" b="1" dirty="0">
                <a:solidFill>
                  <a:schemeClr val="tx1"/>
                </a:solidFill>
              </a:rPr>
            </a:br>
            <a:r>
              <a:rPr lang="es-ES_tradnl" sz="3200" b="1" dirty="0">
                <a:solidFill>
                  <a:schemeClr val="tx1"/>
                </a:solidFill>
              </a:rPr>
              <a:t>Animamos a todos los miembros a </a:t>
            </a:r>
            <a:r>
              <a:rPr lang="es-ES_tradnl" sz="3200" b="1" dirty="0" smtClean="0">
                <a:solidFill>
                  <a:schemeClr val="tx1"/>
                </a:solidFill>
              </a:rPr>
              <a:t>leer el </a:t>
            </a:r>
            <a:r>
              <a:rPr lang="es-ES_tradnl" sz="3200" b="1" i="1" dirty="0">
                <a:solidFill>
                  <a:schemeClr val="tx1"/>
                </a:solidFill>
              </a:rPr>
              <a:t>IAC</a:t>
            </a:r>
            <a:r>
              <a:rPr lang="es-ES_tradnl" sz="3200" b="1" dirty="0">
                <a:solidFill>
                  <a:schemeClr val="tx1"/>
                </a:solidFill>
              </a:rPr>
              <a:t>.</a:t>
            </a:r>
            <a:br>
              <a:rPr lang="es-ES_tradnl" sz="3200" b="1" dirty="0">
                <a:solidFill>
                  <a:schemeClr val="tx1"/>
                </a:solidFill>
              </a:rPr>
            </a:br>
            <a:r>
              <a:rPr lang="es-ES_tradnl" sz="3200" b="1" dirty="0">
                <a:solidFill>
                  <a:schemeClr val="tx1"/>
                </a:solidFill>
              </a:rPr>
              <a:t/>
            </a:r>
            <a:br>
              <a:rPr lang="es-ES_tradnl" sz="3200" b="1" dirty="0">
                <a:solidFill>
                  <a:schemeClr val="tx1"/>
                </a:solidFill>
              </a:rPr>
            </a:br>
            <a:r>
              <a:rPr lang="es-ES" sz="3200" b="1" dirty="0">
                <a:solidFill>
                  <a:schemeClr val="tx1"/>
                </a:solidFill>
              </a:rPr>
              <a:t>Visita por favor </a:t>
            </a:r>
            <a:r>
              <a:rPr lang="es-ES" sz="3200" b="1" dirty="0" smtClean="0">
                <a:solidFill>
                  <a:schemeClr val="tx1"/>
                </a:solidFill>
                <a:hlinkClick r:id="rId4"/>
              </a:rPr>
              <a:t>www.na.org/conference</a:t>
            </a:r>
            <a:r>
              <a:rPr lang="es-ES" sz="3200" b="1" dirty="0" smtClean="0">
                <a:solidFill>
                  <a:schemeClr val="tx1"/>
                </a:solidFill>
              </a:rPr>
              <a:t> para </a:t>
            </a:r>
            <a:r>
              <a:rPr lang="es-ES" sz="3200" b="1" dirty="0">
                <a:solidFill>
                  <a:schemeClr val="tx1"/>
                </a:solidFill>
              </a:rPr>
              <a:t>obtener el </a:t>
            </a:r>
            <a:r>
              <a:rPr lang="es-ES" sz="3200" b="1" i="1" dirty="0">
                <a:solidFill>
                  <a:schemeClr val="tx1"/>
                </a:solidFill>
              </a:rPr>
              <a:t>IAC</a:t>
            </a:r>
            <a:r>
              <a:rPr lang="es-ES" sz="3200" b="1" dirty="0">
                <a:solidFill>
                  <a:schemeClr val="tx1"/>
                </a:solidFill>
              </a:rPr>
              <a:t> 2020 completo</a:t>
            </a:r>
            <a:r>
              <a:rPr lang="es-ES_tradnl" sz="3200" b="1" dirty="0" smtClean="0">
                <a:solidFill>
                  <a:schemeClr val="tx1"/>
                </a:solidFill>
              </a:rPr>
              <a:t>.</a:t>
            </a:r>
            <a:r>
              <a:rPr lang="es-ES_tradnl" sz="3200" b="1" dirty="0">
                <a:solidFill>
                  <a:schemeClr val="tx1"/>
                </a:solidFill>
              </a:rPr>
              <a:t/>
            </a:r>
            <a:br>
              <a:rPr lang="es-ES_tradnl" sz="3200" b="1" dirty="0">
                <a:solidFill>
                  <a:schemeClr val="tx1"/>
                </a:solidFill>
              </a:rPr>
            </a:br>
            <a:r>
              <a:rPr lang="es-ES_tradnl" sz="3200" b="1" dirty="0">
                <a:solidFill>
                  <a:schemeClr val="tx1"/>
                </a:solidFill>
              </a:rPr>
              <a:t/>
            </a:r>
            <a:br>
              <a:rPr lang="es-ES_tradnl" sz="3200" b="1" dirty="0">
                <a:solidFill>
                  <a:schemeClr val="tx1"/>
                </a:solidFill>
              </a:rPr>
            </a:br>
            <a:endParaRPr lang="es-ES_tradnl" sz="3200" b="1" dirty="0">
              <a:solidFill>
                <a:schemeClr val="tx1"/>
              </a:solidFill>
            </a:endParaRPr>
          </a:p>
        </p:txBody>
      </p:sp>
    </p:spTree>
    <p:extLst>
      <p:ext uri="{BB962C8B-B14F-4D97-AF65-F5344CB8AC3E}">
        <p14:creationId xmlns:p14="http://schemas.microsoft.com/office/powerpoint/2010/main" val="660209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10" y="612426"/>
            <a:ext cx="10228022" cy="6138894"/>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spcAft>
                <a:spcPts val="1200"/>
              </a:spcAft>
            </a:pPr>
            <a:r>
              <a:rPr lang="en-US" sz="3200" b="1" kern="1200" dirty="0">
                <a:solidFill>
                  <a:srgbClr val="FF0000"/>
                </a:solidFill>
                <a:ea typeface="Cambria" charset="0"/>
                <a:cs typeface="Cambria" charset="0"/>
                <a:sym typeface="BotonBQ-Bold"/>
              </a:rPr>
              <a:t>Moción</a:t>
            </a:r>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10</a:t>
            </a:r>
            <a:r>
              <a:rPr lang="en-US" sz="3200" b="1" dirty="0">
                <a:solidFill>
                  <a:srgbClr val="FF0000"/>
                </a:solidFill>
                <a:latin typeface="+mn-lt"/>
                <a:ea typeface="Cambria" charset="0"/>
                <a:cs typeface="Cambria" charset="0"/>
                <a:sym typeface="BotonBQ-Bold"/>
              </a:rPr>
              <a:t>—</a:t>
            </a:r>
            <a:r>
              <a:rPr lang="en-US" sz="3200" b="1" dirty="0">
                <a:solidFill>
                  <a:srgbClr val="FF0000"/>
                </a:solidFill>
                <a:ea typeface="Cambria" charset="0"/>
                <a:cs typeface="Cambria" charset="0"/>
                <a:sym typeface="BotonBQ-Bold"/>
              </a:rPr>
              <a:t>Respuesta de la Junta Mundial</a:t>
            </a:r>
            <a:endParaRPr lang="en-US" sz="2800" dirty="0"/>
          </a:p>
          <a:p>
            <a:pPr marL="457200" indent="-457200">
              <a:spcAft>
                <a:spcPts val="1200"/>
              </a:spcAft>
              <a:buClr>
                <a:srgbClr val="FF0000"/>
              </a:buClr>
              <a:buFont typeface="Arial" panose="020B0604020202020204" pitchFamily="34" charset="0"/>
              <a:buChar char="•"/>
            </a:pPr>
            <a:r>
              <a:rPr lang="es-ES_tradnl" sz="2800" dirty="0"/>
              <a:t>Este es un tema que hemos intentado presentar desde que se discutió en la CSM </a:t>
            </a:r>
            <a:r>
              <a:rPr lang="es-ES_tradnl" sz="2800" dirty="0" smtClean="0"/>
              <a:t>2018</a:t>
            </a:r>
            <a:endParaRPr lang="en-US" sz="2800" dirty="0"/>
          </a:p>
          <a:p>
            <a:pPr marL="457200" indent="-457200">
              <a:spcAft>
                <a:spcPts val="1200"/>
              </a:spcAft>
              <a:buClr>
                <a:srgbClr val="FF0000"/>
              </a:buClr>
              <a:buFont typeface="Arial" panose="020B0604020202020204" pitchFamily="34" charset="0"/>
              <a:buChar char="•"/>
            </a:pPr>
            <a:r>
              <a:rPr lang="es-ES_tradnl" sz="2800" dirty="0"/>
              <a:t>Estamos tratando de reunir las prácticas </a:t>
            </a:r>
            <a:r>
              <a:rPr lang="es-ES_tradnl" sz="2800" dirty="0" smtClean="0"/>
              <a:t>óptimas para debatirlas </a:t>
            </a:r>
            <a:r>
              <a:rPr lang="es-ES_tradnl" sz="2800" dirty="0"/>
              <a:t>en la CSM 2020</a:t>
            </a:r>
            <a:r>
              <a:rPr lang="es-ES_tradnl" sz="2800" dirty="0" smtClean="0"/>
              <a:t>.</a:t>
            </a:r>
            <a:endParaRPr lang="es-ES_tradnl" sz="2800" dirty="0"/>
          </a:p>
          <a:p>
            <a:pPr marL="457200" indent="-457200">
              <a:spcAft>
                <a:spcPts val="1200"/>
              </a:spcAft>
              <a:buClr>
                <a:srgbClr val="FF0000"/>
              </a:buClr>
              <a:buFont typeface="Arial" panose="020B0604020202020204" pitchFamily="34" charset="0"/>
              <a:buChar char="•"/>
            </a:pPr>
            <a:r>
              <a:rPr lang="es-ES_tradnl" sz="2800" dirty="0" smtClean="0"/>
              <a:t>Esto ya forma </a:t>
            </a:r>
            <a:r>
              <a:rPr lang="es-ES_tradnl" sz="2800" dirty="0"/>
              <a:t>parte de un enfoque en </a:t>
            </a:r>
            <a:r>
              <a:rPr lang="es-ES_tradnl" sz="2800" dirty="0" smtClean="0"/>
              <a:t>curso</a:t>
            </a:r>
            <a:r>
              <a:rPr lang="en-US" sz="2800" dirty="0" smtClean="0"/>
              <a:t>, pero, </a:t>
            </a:r>
            <a:r>
              <a:rPr lang="es-ES_tradnl" sz="2800" dirty="0" smtClean="0"/>
              <a:t>si </a:t>
            </a:r>
            <a:r>
              <a:rPr lang="es-ES_tradnl" sz="2800" dirty="0"/>
              <a:t>en la CSM 2020 se considera prioritario, implicaría que el trabajo comience en este ciclo y no en el </a:t>
            </a:r>
            <a:r>
              <a:rPr lang="es-ES_tradnl" sz="2800" dirty="0" smtClean="0"/>
              <a:t>siguiente</a:t>
            </a:r>
            <a:endParaRPr lang="en-US" sz="2800" dirty="0"/>
          </a:p>
          <a:p>
            <a:pPr marL="457200" indent="-457200">
              <a:spcAft>
                <a:spcPts val="1200"/>
              </a:spcAft>
              <a:buClr>
                <a:srgbClr val="FF0000"/>
              </a:buClr>
              <a:buFont typeface="Arial" panose="020B0604020202020204" pitchFamily="34" charset="0"/>
              <a:buChar char="•"/>
            </a:pPr>
            <a:r>
              <a:rPr lang="es-ES_tradnl" sz="2800" dirty="0"/>
              <a:t>Para una explicación sobre nuestro criterio para establecer prioridades, véanse nuestros comentarios en la introducción a las mociones sobre folletos informativos y herramientas de servicio en la página </a:t>
            </a:r>
            <a:r>
              <a:rPr lang="es-ES_tradnl" sz="2800" dirty="0" smtClean="0"/>
              <a:t>40</a:t>
            </a:r>
            <a:endParaRPr lang="en-US" sz="2800" dirty="0"/>
          </a:p>
        </p:txBody>
      </p:sp>
    </p:spTree>
    <p:extLst>
      <p:ext uri="{BB962C8B-B14F-4D97-AF65-F5344CB8AC3E}">
        <p14:creationId xmlns:p14="http://schemas.microsoft.com/office/powerpoint/2010/main" val="3175671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65A386E9-0244-1744-84CA-666B0C04F099}"/>
              </a:ext>
            </a:extLst>
          </p:cNvPr>
          <p:cNvSpPr/>
          <p:nvPr/>
        </p:nvSpPr>
        <p:spPr>
          <a:xfrm>
            <a:off x="3878317" y="612425"/>
            <a:ext cx="6933845"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10</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que se pondrá a consideración de la CSM 2022, a fin de crear una guía para las reuniones en línea.</a:t>
            </a:r>
          </a:p>
          <a:p>
            <a:endParaRPr lang="es-ES_tradnl" sz="3200" dirty="0" smtClean="0"/>
          </a:p>
          <a:p>
            <a:endParaRPr lang="es-ES_tradnl" sz="3200" dirty="0" smtClean="0"/>
          </a:p>
          <a:p>
            <a:endParaRPr lang="es-ES_tradnl" sz="3200" dirty="0" smtClean="0"/>
          </a:p>
          <a:p>
            <a:endParaRPr lang="es-ES_tradnl" sz="3200" dirty="0"/>
          </a:p>
        </p:txBody>
      </p:sp>
      <p:sp>
        <p:nvSpPr>
          <p:cNvPr id="3" name="TextBox 2">
            <a:extLst>
              <a:ext uri="{FF2B5EF4-FFF2-40B4-BE49-F238E27FC236}">
                <a16:creationId xmlns:a16="http://schemas.microsoft.com/office/drawing/2014/main" id="{773280BE-155A-5543-BB80-EE7A4BFC29F3}"/>
              </a:ext>
            </a:extLst>
          </p:cNvPr>
          <p:cNvSpPr txBox="1"/>
          <p:nvPr/>
        </p:nvSpPr>
        <p:spPr>
          <a:xfrm>
            <a:off x="4250190" y="4250253"/>
            <a:ext cx="6409829" cy="523220"/>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Crear un recurso nuevo.</a:t>
            </a:r>
            <a:endParaRPr lang="es-ES_tradnl" sz="2800" dirty="0"/>
          </a:p>
        </p:txBody>
      </p:sp>
      <p:pic>
        <p:nvPicPr>
          <p:cNvPr id="5" name="Picture 4">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434240" y="639812"/>
            <a:ext cx="2990326" cy="3065085"/>
          </a:xfrm>
          <a:prstGeom prst="rect">
            <a:avLst/>
          </a:prstGeom>
        </p:spPr>
      </p:pic>
      <p:sp>
        <p:nvSpPr>
          <p:cNvPr id="6" name="TextBox 5">
            <a:extLst>
              <a:ext uri="{FF2B5EF4-FFF2-40B4-BE49-F238E27FC236}">
                <a16:creationId xmlns:a16="http://schemas.microsoft.com/office/drawing/2014/main" id="{8380FEA5-2FF7-4D4D-8AAD-7ABFFF36FC1C}"/>
              </a:ext>
            </a:extLst>
          </p:cNvPr>
          <p:cNvSpPr txBox="1"/>
          <p:nvPr/>
        </p:nvSpPr>
        <p:spPr>
          <a:xfrm rot="20860246">
            <a:off x="290595" y="1313445"/>
            <a:ext cx="2927661" cy="1661993"/>
          </a:xfrm>
          <a:prstGeom prst="rect">
            <a:avLst/>
          </a:prstGeom>
          <a:noFill/>
        </p:spPr>
        <p:txBody>
          <a:bodyPr wrap="square" rtlCol="0">
            <a:spAutoFit/>
          </a:bodyPr>
          <a:lstStyle/>
          <a:p>
            <a:pPr algn="ctr"/>
            <a:r>
              <a:rPr lang="en-US" sz="3400" b="1" dirty="0" err="1">
                <a:solidFill>
                  <a:srgbClr val="FF0000"/>
                </a:solidFill>
                <a:latin typeface="Lucida Handwriting" panose="03010101010101010101" pitchFamily="66" charset="77"/>
              </a:rPr>
              <a:t>Pausa</a:t>
            </a:r>
            <a:endParaRPr lang="en-US" sz="3400" b="1" dirty="0">
              <a:solidFill>
                <a:srgbClr val="FF0000"/>
              </a:solidFill>
              <a:latin typeface="Lucida Handwriting" panose="03010101010101010101" pitchFamily="66" charset="77"/>
            </a:endParaRPr>
          </a:p>
          <a:p>
            <a:pPr algn="ctr"/>
            <a:r>
              <a:rPr lang="en-US" sz="3400" b="1" dirty="0">
                <a:solidFill>
                  <a:srgbClr val="FF0000"/>
                </a:solidFill>
                <a:latin typeface="Lucida Handwriting" panose="03010101010101010101" pitchFamily="66" charset="77"/>
              </a:rPr>
              <a:t>para </a:t>
            </a:r>
            <a:r>
              <a:rPr lang="en-US" sz="3400" b="1" dirty="0" err="1">
                <a:solidFill>
                  <a:srgbClr val="FF0000"/>
                </a:solidFill>
                <a:latin typeface="Lucida Handwriting" panose="03010101010101010101" pitchFamily="66" charset="77"/>
              </a:rPr>
              <a:t>discutir</a:t>
            </a:r>
            <a:endParaRPr lang="en-US" sz="3400" b="1" dirty="0">
              <a:solidFill>
                <a:srgbClr val="FF0000"/>
              </a:solidFill>
              <a:latin typeface="Lucida Handwriting" panose="03010101010101010101" pitchFamily="66" charset="77"/>
            </a:endParaRPr>
          </a:p>
        </p:txBody>
      </p:sp>
      <p:pic>
        <p:nvPicPr>
          <p:cNvPr id="7" name="Picture 6">
            <a:extLst>
              <a:ext uri="{FF2B5EF4-FFF2-40B4-BE49-F238E27FC236}">
                <a16:creationId xmlns:a16="http://schemas.microsoft.com/office/drawing/2014/main" id="{E79EE19E-9E6B-3148-805B-89269A0CA6B0}"/>
              </a:ext>
            </a:extLst>
          </p:cNvPr>
          <p:cNvPicPr>
            <a:picLocks noChangeAspect="1"/>
          </p:cNvPicPr>
          <p:nvPr/>
        </p:nvPicPr>
        <p:blipFill>
          <a:blip r:embed="rId4"/>
          <a:stretch>
            <a:fillRect/>
          </a:stretch>
        </p:blipFill>
        <p:spPr>
          <a:xfrm>
            <a:off x="2432475" y="4477787"/>
            <a:ext cx="728133" cy="745067"/>
          </a:xfrm>
          <a:prstGeom prst="rect">
            <a:avLst/>
          </a:prstGeom>
        </p:spPr>
      </p:pic>
    </p:spTree>
    <p:extLst>
      <p:ext uri="{BB962C8B-B14F-4D97-AF65-F5344CB8AC3E}">
        <p14:creationId xmlns:p14="http://schemas.microsoft.com/office/powerpoint/2010/main" val="2603352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11</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para la CSM 2022, a fin de crear un folleto de servicio (SP) que explique lo que quiere decir «no estamos sometidos a la vigilancia de nadie». </a:t>
            </a:r>
            <a:endParaRPr lang="es-ES_tradnl" sz="3200" dirty="0"/>
          </a:p>
        </p:txBody>
      </p:sp>
      <p:sp>
        <p:nvSpPr>
          <p:cNvPr id="3" name="TextBox 2">
            <a:extLst>
              <a:ext uri="{FF2B5EF4-FFF2-40B4-BE49-F238E27FC236}">
                <a16:creationId xmlns:a16="http://schemas.microsoft.com/office/drawing/2014/main" id="{36926804-A1F8-5840-A2C2-663B7E5F0EAA}"/>
              </a:ext>
            </a:extLst>
          </p:cNvPr>
          <p:cNvSpPr txBox="1"/>
          <p:nvPr/>
        </p:nvSpPr>
        <p:spPr>
          <a:xfrm>
            <a:off x="888789" y="3545426"/>
            <a:ext cx="9700054" cy="2831544"/>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Crear un folleto de servicio con respecto a que «no estamos sometidos a la vigilancia de nadie» ayudará a aclarar la confusión que los miembros puedan tener cuando ven cámaras de vigilancia en las instalaciones donde se celebran reuniones de NA.</a:t>
            </a:r>
          </a:p>
          <a:p>
            <a:pPr>
              <a:spcBef>
                <a:spcPts val="1200"/>
              </a:spcBef>
            </a:pPr>
            <a:r>
              <a:rPr lang="es-ES_tradnl" sz="2800" b="1" dirty="0" smtClean="0"/>
              <a:t>Presentada por: </a:t>
            </a:r>
            <a:r>
              <a:rPr lang="es-ES_tradnl" sz="2800" dirty="0" smtClean="0"/>
              <a:t>Región Carolina</a:t>
            </a:r>
            <a:endParaRPr lang="es-ES_tradnl" sz="2800" dirty="0"/>
          </a:p>
        </p:txBody>
      </p:sp>
    </p:spTree>
    <p:extLst>
      <p:ext uri="{BB962C8B-B14F-4D97-AF65-F5344CB8AC3E}">
        <p14:creationId xmlns:p14="http://schemas.microsoft.com/office/powerpoint/2010/main" val="1327301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10" y="612425"/>
            <a:ext cx="9939316" cy="591696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11 </a:t>
            </a:r>
            <a:r>
              <a:rPr lang="es-ES_tradnl" sz="3200" b="1" dirty="0" smtClean="0">
                <a:solidFill>
                  <a:srgbClr val="FF0000"/>
                </a:solidFill>
                <a:latin typeface="+mn-lt"/>
                <a:ea typeface="Cambria" charset="0"/>
                <a:cs typeface="Cambria" charset="0"/>
                <a:sym typeface="BotonBQ-Bold"/>
              </a:rPr>
              <a:t>— Razonamiento de la región</a:t>
            </a:r>
          </a:p>
          <a:p>
            <a:r>
              <a:rPr lang="es-ES_tradnl" sz="2800" dirty="0" smtClean="0"/>
              <a:t>Muchos locales tienen sistemas de seguridad sofisticados, a veces incluso dentro de la sala donde se reúne un grupo de NA. Su propósito es captar al responsable de un robo o de un problema grave como un tiroteo, donde una grabación de video ayudaría a la policía en una investigación posterior. Sin embargo, los avances tecnológicos con un número de cámaras cada vez mayor y sistemas de seguridad de alta tecnología están provocando una gran confusión en los grupos y áreas. ¿Qué les decimos a nuestros miembros, especialmente a los recién llegados, que a lo mejor ven cámaras en las salas mientras leemos en voz alta la declaración que dice que «no estamos sometidos a la vigilancia de nadie»? </a:t>
            </a:r>
            <a:endParaRPr lang="es-ES_tradnl" sz="2800" dirty="0"/>
          </a:p>
        </p:txBody>
      </p:sp>
    </p:spTree>
    <p:extLst>
      <p:ext uri="{BB962C8B-B14F-4D97-AF65-F5344CB8AC3E}">
        <p14:creationId xmlns:p14="http://schemas.microsoft.com/office/powerpoint/2010/main" val="3508246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11 </a:t>
            </a:r>
            <a:r>
              <a:rPr lang="es-ES_tradnl" sz="3200" b="1" dirty="0" smtClean="0">
                <a:solidFill>
                  <a:srgbClr val="FF0000"/>
                </a:solidFill>
                <a:latin typeface="+mn-lt"/>
                <a:ea typeface="Cambria" charset="0"/>
                <a:cs typeface="Cambria" charset="0"/>
                <a:sym typeface="BotonBQ-Bold"/>
              </a:rPr>
              <a:t>— Razonamiento de la región</a:t>
            </a:r>
          </a:p>
          <a:p>
            <a:r>
              <a:rPr lang="es-ES_tradnl" sz="2800" dirty="0" smtClean="0"/>
              <a:t>Ahora, algunos miembros no quieren asistir a los locales con cámaras o intentan taparlas, cosa que daña nuestra relación con las instituciones donde nos reunimos y causa desunión en las áreas y los grupos. No solo sufren los grupos/áreas, sino también los miembros. Hace falta una aclaración desesperadamente. </a:t>
            </a:r>
          </a:p>
          <a:p>
            <a:endParaRPr lang="es-ES_tradnl" sz="2800" dirty="0" smtClean="0"/>
          </a:p>
          <a:p>
            <a:r>
              <a:rPr lang="es-ES_tradnl" sz="2800" dirty="0" smtClean="0"/>
              <a:t>Creemos que un folleto de servicio nuevo que aclare la diferencia entre la monitorización por parte de un sistema de seguridad para la protección de todos y estar bajo vigilancia puede ayudar en una situación en la que hay cámaras instaladas de forma permanente en un local. </a:t>
            </a:r>
          </a:p>
          <a:p>
            <a:endParaRPr lang="es-ES_tradnl" sz="2800" dirty="0"/>
          </a:p>
        </p:txBody>
      </p:sp>
    </p:spTree>
    <p:extLst>
      <p:ext uri="{BB962C8B-B14F-4D97-AF65-F5344CB8AC3E}">
        <p14:creationId xmlns:p14="http://schemas.microsoft.com/office/powerpoint/2010/main" val="669160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20320" y="551465"/>
            <a:ext cx="10896600" cy="624557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spcAft>
                <a:spcPts val="1200"/>
              </a:spcAft>
            </a:pPr>
            <a:r>
              <a:rPr lang="en-US" sz="3200" b="1" kern="1200" dirty="0" err="1">
                <a:solidFill>
                  <a:srgbClr val="FF0000"/>
                </a:solidFill>
                <a:ea typeface="Cambria" charset="0"/>
                <a:cs typeface="Cambria" charset="0"/>
                <a:sym typeface="BotonBQ-Bold"/>
              </a:rPr>
              <a:t>Moción</a:t>
            </a:r>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 </a:t>
            </a:r>
            <a:r>
              <a:rPr kumimoji="0" lang="en-US"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11 </a:t>
            </a:r>
            <a:r>
              <a:rPr lang="en-US" sz="3200" b="1" dirty="0" smtClean="0">
                <a:solidFill>
                  <a:srgbClr val="FF0000"/>
                </a:solidFill>
                <a:latin typeface="+mn-lt"/>
                <a:ea typeface="Cambria" charset="0"/>
                <a:cs typeface="Cambria" charset="0"/>
                <a:sym typeface="BotonBQ-Bold"/>
              </a:rPr>
              <a:t>— </a:t>
            </a:r>
            <a:r>
              <a:rPr lang="en-US" sz="3200" b="1" dirty="0" err="1" smtClean="0">
                <a:solidFill>
                  <a:srgbClr val="FF0000"/>
                </a:solidFill>
                <a:ea typeface="Cambria" charset="0"/>
                <a:cs typeface="Cambria" charset="0"/>
                <a:sym typeface="BotonBQ-Bold"/>
              </a:rPr>
              <a:t>Respuesta</a:t>
            </a:r>
            <a:r>
              <a:rPr lang="en-US" sz="3200" b="1" dirty="0" smtClean="0">
                <a:solidFill>
                  <a:srgbClr val="FF0000"/>
                </a:solidFill>
                <a:ea typeface="Cambria" charset="0"/>
                <a:cs typeface="Cambria" charset="0"/>
                <a:sym typeface="BotonBQ-Bold"/>
              </a:rPr>
              <a:t> </a:t>
            </a:r>
            <a:r>
              <a:rPr lang="en-US" sz="3200" b="1" dirty="0">
                <a:solidFill>
                  <a:srgbClr val="FF0000"/>
                </a:solidFill>
                <a:ea typeface="Cambria" charset="0"/>
                <a:cs typeface="Cambria" charset="0"/>
                <a:sym typeface="BotonBQ-Bold"/>
              </a:rPr>
              <a:t>de la Junta Mundial</a:t>
            </a:r>
            <a:endParaRPr lang="en-US" sz="2800" dirty="0"/>
          </a:p>
          <a:p>
            <a:pPr marL="457200" indent="-457200">
              <a:spcAft>
                <a:spcPts val="1200"/>
              </a:spcAft>
              <a:buClr>
                <a:srgbClr val="FF0000"/>
              </a:buClr>
              <a:buFont typeface="Arial" panose="020B0604020202020204" pitchFamily="34" charset="0"/>
              <a:buChar char="•"/>
            </a:pPr>
            <a:r>
              <a:rPr lang="es-ES_tradnl" sz="2800" dirty="0" smtClean="0"/>
              <a:t>Este </a:t>
            </a:r>
            <a:r>
              <a:rPr lang="es-ES_tradnl" sz="2800" dirty="0"/>
              <a:t>es un asunto antiguo que ha causado confusión en muchos </a:t>
            </a:r>
            <a:r>
              <a:rPr lang="es-ES_tradnl" sz="2800" dirty="0" smtClean="0"/>
              <a:t>miembros</a:t>
            </a:r>
            <a:endParaRPr lang="en-US" sz="2800" dirty="0"/>
          </a:p>
          <a:p>
            <a:pPr marL="457200" indent="-457200">
              <a:spcAft>
                <a:spcPts val="1200"/>
              </a:spcAft>
              <a:buClr>
                <a:srgbClr val="FF0000"/>
              </a:buClr>
              <a:buFont typeface="Arial" panose="020B0604020202020204" pitchFamily="34" charset="0"/>
              <a:buChar char="•"/>
            </a:pPr>
            <a:r>
              <a:rPr lang="es-ES_tradnl" sz="2800" dirty="0"/>
              <a:t>NA solo habla en nombre </a:t>
            </a:r>
            <a:r>
              <a:rPr lang="es-ES_tradnl" sz="2800" dirty="0" smtClean="0"/>
              <a:t>propio. No </a:t>
            </a:r>
            <a:r>
              <a:rPr lang="es-ES_tradnl" sz="2800" dirty="0"/>
              <a:t>tenemos control sobre las entidades </a:t>
            </a:r>
            <a:r>
              <a:rPr lang="es-ES_tradnl" sz="2800" dirty="0" smtClean="0"/>
              <a:t>ajenas</a:t>
            </a:r>
            <a:endParaRPr lang="en-US" sz="2800" dirty="0"/>
          </a:p>
          <a:p>
            <a:pPr marL="457200" indent="-457200">
              <a:spcAft>
                <a:spcPts val="1200"/>
              </a:spcAft>
              <a:buClr>
                <a:srgbClr val="FF0000"/>
              </a:buClr>
              <a:buFont typeface="Arial" panose="020B0604020202020204" pitchFamily="34" charset="0"/>
              <a:buChar char="•"/>
            </a:pPr>
            <a:r>
              <a:rPr lang="es-ES_tradnl" sz="2800" dirty="0"/>
              <a:t>No hace falta el visto bueno de la conferencia para preparar un folleto de servicio, pero teniendo en cuenta que nuestros recursos son limitados, pedimos a la conferencia que elija los temas en los que </a:t>
            </a:r>
            <a:r>
              <a:rPr lang="es-ES_tradnl" sz="2800" dirty="0" smtClean="0"/>
              <a:t>centrarnos</a:t>
            </a:r>
            <a:endParaRPr lang="en-US" sz="2800" dirty="0"/>
          </a:p>
          <a:p>
            <a:pPr marL="457200" indent="-457200">
              <a:spcAft>
                <a:spcPts val="1200"/>
              </a:spcAft>
              <a:buClr>
                <a:srgbClr val="FF0000"/>
              </a:buClr>
              <a:buFont typeface="Arial" panose="020B0604020202020204" pitchFamily="34" charset="0"/>
              <a:buChar char="•"/>
            </a:pPr>
            <a:r>
              <a:rPr lang="es-ES_tradnl" sz="2800" dirty="0"/>
              <a:t>Para una explicación sobre nuestro criterio para establecer prioridades, véanse nuestros comentarios en la introducción a las mociones sobre folletos informativos y herramientas de servicio en la página </a:t>
            </a:r>
            <a:r>
              <a:rPr lang="es-ES_tradnl" sz="2800" dirty="0" smtClean="0"/>
              <a:t>40</a:t>
            </a:r>
            <a:endParaRPr lang="en-US" sz="2800" dirty="0"/>
          </a:p>
        </p:txBody>
      </p:sp>
    </p:spTree>
    <p:extLst>
      <p:ext uri="{BB962C8B-B14F-4D97-AF65-F5344CB8AC3E}">
        <p14:creationId xmlns:p14="http://schemas.microsoft.com/office/powerpoint/2010/main" val="246885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65A386E9-0244-1744-84CA-666B0C04F099}"/>
              </a:ext>
            </a:extLst>
          </p:cNvPr>
          <p:cNvSpPr/>
          <p:nvPr/>
        </p:nvSpPr>
        <p:spPr>
          <a:xfrm>
            <a:off x="3574473" y="612425"/>
            <a:ext cx="7237689" cy="272929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11</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para la CSM 2022, a fin de crear un folleto de servicio (SP) que explique lo que quiere decir «no estamos sometidos a la vigilancia de nadie». </a:t>
            </a:r>
            <a:endParaRPr lang="es-ES_tradnl" sz="3200" dirty="0"/>
          </a:p>
        </p:txBody>
      </p:sp>
      <p:sp>
        <p:nvSpPr>
          <p:cNvPr id="3" name="TextBox 2">
            <a:extLst>
              <a:ext uri="{FF2B5EF4-FFF2-40B4-BE49-F238E27FC236}">
                <a16:creationId xmlns:a16="http://schemas.microsoft.com/office/drawing/2014/main" id="{773280BE-155A-5543-BB80-EE7A4BFC29F3}"/>
              </a:ext>
            </a:extLst>
          </p:cNvPr>
          <p:cNvSpPr txBox="1"/>
          <p:nvPr/>
        </p:nvSpPr>
        <p:spPr>
          <a:xfrm>
            <a:off x="2460568" y="4106486"/>
            <a:ext cx="8199452" cy="2677656"/>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Crear un folleto de servicio con respecto a que «no estamos sometidos a la vigilancia de nadie» ayudará a aclarar la confusión que los miembros puedan tener cuando ven cámaras de vigilancia en las instalaciones donde se celebran reuniones de NA.</a:t>
            </a:r>
            <a:endParaRPr lang="es-ES_tradnl" sz="2800" dirty="0"/>
          </a:p>
        </p:txBody>
      </p:sp>
      <p:pic>
        <p:nvPicPr>
          <p:cNvPr id="5" name="Picture 4">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434240" y="639812"/>
            <a:ext cx="2990326" cy="3065085"/>
          </a:xfrm>
          <a:prstGeom prst="rect">
            <a:avLst/>
          </a:prstGeom>
        </p:spPr>
      </p:pic>
      <p:sp>
        <p:nvSpPr>
          <p:cNvPr id="6" name="TextBox 5">
            <a:extLst>
              <a:ext uri="{FF2B5EF4-FFF2-40B4-BE49-F238E27FC236}">
                <a16:creationId xmlns:a16="http://schemas.microsoft.com/office/drawing/2014/main" id="{8380FEA5-2FF7-4D4D-8AAD-7ABFFF36FC1C}"/>
              </a:ext>
            </a:extLst>
          </p:cNvPr>
          <p:cNvSpPr txBox="1"/>
          <p:nvPr/>
        </p:nvSpPr>
        <p:spPr>
          <a:xfrm rot="20860246">
            <a:off x="290595" y="1313445"/>
            <a:ext cx="2927661" cy="1661993"/>
          </a:xfrm>
          <a:prstGeom prst="rect">
            <a:avLst/>
          </a:prstGeom>
          <a:noFill/>
        </p:spPr>
        <p:txBody>
          <a:bodyPr wrap="square" rtlCol="0">
            <a:spAutoFit/>
          </a:bodyPr>
          <a:lstStyle/>
          <a:p>
            <a:pPr algn="ctr"/>
            <a:r>
              <a:rPr lang="en-US" sz="3400" b="1" dirty="0" err="1">
                <a:solidFill>
                  <a:srgbClr val="FF0000"/>
                </a:solidFill>
                <a:latin typeface="Lucida Handwriting" panose="03010101010101010101" pitchFamily="66" charset="77"/>
              </a:rPr>
              <a:t>Pausa</a:t>
            </a:r>
            <a:endParaRPr lang="en-US" sz="3400" b="1" dirty="0">
              <a:solidFill>
                <a:srgbClr val="FF0000"/>
              </a:solidFill>
              <a:latin typeface="Lucida Handwriting" panose="03010101010101010101" pitchFamily="66" charset="77"/>
            </a:endParaRPr>
          </a:p>
          <a:p>
            <a:pPr algn="ctr"/>
            <a:r>
              <a:rPr lang="en-US" sz="3400" b="1" dirty="0">
                <a:solidFill>
                  <a:srgbClr val="FF0000"/>
                </a:solidFill>
                <a:latin typeface="Lucida Handwriting" panose="03010101010101010101" pitchFamily="66" charset="77"/>
              </a:rPr>
              <a:t>para </a:t>
            </a:r>
            <a:r>
              <a:rPr lang="en-US" sz="3400" b="1" dirty="0" err="1">
                <a:solidFill>
                  <a:srgbClr val="FF0000"/>
                </a:solidFill>
                <a:latin typeface="Lucida Handwriting" panose="03010101010101010101" pitchFamily="66" charset="77"/>
              </a:rPr>
              <a:t>discutir</a:t>
            </a:r>
            <a:endParaRPr lang="en-US" sz="3400" b="1" dirty="0">
              <a:solidFill>
                <a:srgbClr val="FF0000"/>
              </a:solidFill>
              <a:latin typeface="Lucida Handwriting" panose="03010101010101010101" pitchFamily="66" charset="77"/>
            </a:endParaRPr>
          </a:p>
        </p:txBody>
      </p:sp>
      <p:pic>
        <p:nvPicPr>
          <p:cNvPr id="7" name="Picture 6">
            <a:extLst>
              <a:ext uri="{FF2B5EF4-FFF2-40B4-BE49-F238E27FC236}">
                <a16:creationId xmlns:a16="http://schemas.microsoft.com/office/drawing/2014/main" id="{E79EE19E-9E6B-3148-805B-89269A0CA6B0}"/>
              </a:ext>
            </a:extLst>
          </p:cNvPr>
          <p:cNvPicPr>
            <a:picLocks noChangeAspect="1"/>
          </p:cNvPicPr>
          <p:nvPr/>
        </p:nvPicPr>
        <p:blipFill>
          <a:blip r:embed="rId4"/>
          <a:stretch>
            <a:fillRect/>
          </a:stretch>
        </p:blipFill>
        <p:spPr>
          <a:xfrm>
            <a:off x="546525" y="3620537"/>
            <a:ext cx="728133" cy="745067"/>
          </a:xfrm>
          <a:prstGeom prst="rect">
            <a:avLst/>
          </a:prstGeom>
        </p:spPr>
      </p:pic>
    </p:spTree>
    <p:extLst>
      <p:ext uri="{BB962C8B-B14F-4D97-AF65-F5344CB8AC3E}">
        <p14:creationId xmlns:p14="http://schemas.microsoft.com/office/powerpoint/2010/main" val="3959831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3937902" y="95884"/>
            <a:ext cx="7466433" cy="1587235"/>
          </a:xfrm>
          <a:prstGeom prst="rect">
            <a:avLst/>
          </a:prstGeom>
        </p:spPr>
        <p:txBody>
          <a:bodyPr spcFirstLastPara="1" wrap="square" lIns="121900" tIns="121900" rIns="121900" bIns="121900" anchor="t" anchorCtr="0">
            <a:noAutofit/>
          </a:bodyPr>
          <a:lstStyle/>
          <a:p>
            <a:r>
              <a:rPr lang="es-ES_tradnl" b="1" dirty="0" smtClean="0">
                <a:solidFill>
                  <a:srgbClr val="FF0000"/>
                </a:solidFill>
              </a:rPr>
              <a:t>Elaboración </a:t>
            </a:r>
            <a:r>
              <a:rPr lang="es-ES_tradnl" b="1" dirty="0">
                <a:solidFill>
                  <a:srgbClr val="FF0000"/>
                </a:solidFill>
              </a:rPr>
              <a:t>de literatura </a:t>
            </a:r>
            <a:r>
              <a:rPr lang="es-ES_tradnl" b="1" dirty="0" smtClean="0">
                <a:solidFill>
                  <a:srgbClr val="FF0000"/>
                </a:solidFill>
              </a:rPr>
              <a:t>y traducciones </a:t>
            </a:r>
            <a:endParaRPr b="1" dirty="0">
              <a:solidFill>
                <a:srgbClr val="FF0000"/>
              </a:solidFill>
            </a:endParaRPr>
          </a:p>
        </p:txBody>
      </p:sp>
      <p:sp>
        <p:nvSpPr>
          <p:cNvPr id="7" name="TextBox 6">
            <a:extLst>
              <a:ext uri="{FF2B5EF4-FFF2-40B4-BE49-F238E27FC236}">
                <a16:creationId xmlns:a16="http://schemas.microsoft.com/office/drawing/2014/main" id="{8134048D-DA21-DC46-A424-21A823162535}"/>
              </a:ext>
            </a:extLst>
          </p:cNvPr>
          <p:cNvSpPr txBox="1"/>
          <p:nvPr/>
        </p:nvSpPr>
        <p:spPr>
          <a:xfrm>
            <a:off x="3937902" y="1885950"/>
            <a:ext cx="8194566" cy="3754874"/>
          </a:xfrm>
          <a:prstGeom prst="rect">
            <a:avLst/>
          </a:prstGeom>
          <a:noFill/>
        </p:spPr>
        <p:txBody>
          <a:bodyPr wrap="square" rtlCol="0">
            <a:spAutoFit/>
          </a:bodyPr>
          <a:lstStyle/>
          <a:p>
            <a:pPr defTabSz="1219170">
              <a:spcAft>
                <a:spcPts val="1200"/>
              </a:spcAft>
            </a:pPr>
            <a:r>
              <a:rPr lang="es-ES_tradnl" sz="2200" b="1" dirty="0" smtClean="0">
                <a:solidFill>
                  <a:srgbClr val="008DC6"/>
                </a:solidFill>
              </a:rPr>
              <a:t>Hay tres mociones (12–14) en esta sección</a:t>
            </a:r>
          </a:p>
          <a:p>
            <a:pPr marL="342900" indent="-342900" defTabSz="1219170">
              <a:spcAft>
                <a:spcPts val="1200"/>
              </a:spcAft>
              <a:buClr>
                <a:srgbClr val="008DC6"/>
              </a:buClr>
              <a:buFont typeface="Arial" panose="020B0604020202020204" pitchFamily="34" charset="0"/>
              <a:buChar char="•"/>
            </a:pPr>
            <a:r>
              <a:rPr lang="es-ES_tradnl" sz="2200" b="1" dirty="0" smtClean="0">
                <a:solidFill>
                  <a:srgbClr val="008DC6"/>
                </a:solidFill>
              </a:rPr>
              <a:t>Antecedentes y recursos vinculados con este tema:</a:t>
            </a:r>
          </a:p>
          <a:p>
            <a:pPr marL="617220" lvl="1" indent="-342900" defTabSz="1219170">
              <a:spcAft>
                <a:spcPts val="1200"/>
              </a:spcAft>
              <a:buClr>
                <a:srgbClr val="008DC6"/>
              </a:buClr>
              <a:buFont typeface="Courier New" panose="02070309020205020404" pitchFamily="49" charset="0"/>
              <a:buChar char="o"/>
            </a:pPr>
            <a:r>
              <a:rPr lang="es-ES_tradnl" sz="2200" b="1" i="1" dirty="0" smtClean="0">
                <a:solidFill>
                  <a:srgbClr val="008DC6"/>
                </a:solidFill>
              </a:rPr>
              <a:t>Translation Basics </a:t>
            </a:r>
            <a:r>
              <a:rPr lang="es-ES_tradnl" sz="2200" b="1" dirty="0" smtClean="0">
                <a:solidFill>
                  <a:srgbClr val="008DC6"/>
                </a:solidFill>
              </a:rPr>
              <a:t>[Conceptos básicos para las traducciones] en na.org</a:t>
            </a:r>
          </a:p>
          <a:p>
            <a:pPr marL="617220" lvl="1" indent="-342900" defTabSz="1219170">
              <a:spcAft>
                <a:spcPts val="1200"/>
              </a:spcAft>
              <a:buClr>
                <a:srgbClr val="008DC6"/>
              </a:buClr>
              <a:buFont typeface="Courier New" panose="02070309020205020404" pitchFamily="49" charset="0"/>
              <a:buChar char="o"/>
            </a:pPr>
            <a:r>
              <a:rPr lang="es-ES_tradnl" sz="2200" b="1" dirty="0" smtClean="0">
                <a:solidFill>
                  <a:srgbClr val="008DC6"/>
                </a:solidFill>
              </a:rPr>
              <a:t>Boletín Nº 19 de la Junta de Custodios de los Servicios Mundiales:</a:t>
            </a:r>
            <a:r>
              <a:rPr lang="es-ES_tradnl" sz="2200" b="1" dirty="0">
                <a:solidFill>
                  <a:srgbClr val="008DC6"/>
                </a:solidFill>
              </a:rPr>
              <a:t> </a:t>
            </a:r>
            <a:r>
              <a:rPr lang="es-ES" sz="2200" b="1" dirty="0">
                <a:solidFill>
                  <a:srgbClr val="008DC6"/>
                </a:solidFill>
              </a:rPr>
              <a:t>«</a:t>
            </a:r>
            <a:r>
              <a:rPr lang="es-ES_tradnl" sz="2200" b="1" dirty="0">
                <a:solidFill>
                  <a:srgbClr val="008DC6"/>
                </a:solidFill>
              </a:rPr>
              <a:t>Género </a:t>
            </a:r>
            <a:r>
              <a:rPr lang="es-ES_tradnl" sz="2200" b="1" dirty="0" smtClean="0">
                <a:solidFill>
                  <a:srgbClr val="008DC6"/>
                </a:solidFill>
              </a:rPr>
              <a:t>específico del vocablo y uso de la palabra “Dios” en la literatura de </a:t>
            </a:r>
            <a:r>
              <a:rPr lang="es-ES_tradnl" sz="2200" b="1" dirty="0">
                <a:solidFill>
                  <a:srgbClr val="008DC6"/>
                </a:solidFill>
              </a:rPr>
              <a:t>NA</a:t>
            </a:r>
            <a:r>
              <a:rPr lang="es-ES_tradnl" sz="2200" b="1" dirty="0" smtClean="0">
                <a:solidFill>
                  <a:srgbClr val="008DC6"/>
                </a:solidFill>
              </a:rPr>
              <a:t>», en na.org na.org</a:t>
            </a:r>
          </a:p>
          <a:p>
            <a:pPr marL="617220" lvl="1" indent="-342900" defTabSz="1219170">
              <a:spcAft>
                <a:spcPts val="1200"/>
              </a:spcAft>
              <a:buClr>
                <a:srgbClr val="008DC6"/>
              </a:buClr>
              <a:buFont typeface="Courier New" panose="02070309020205020404" pitchFamily="49" charset="0"/>
              <a:buChar char="o"/>
            </a:pPr>
            <a:r>
              <a:rPr lang="es-ES_tradnl" sz="2200" b="1" dirty="0" smtClean="0">
                <a:solidFill>
                  <a:srgbClr val="008DC6"/>
                </a:solidFill>
              </a:rPr>
              <a:t>Lista </a:t>
            </a:r>
            <a:r>
              <a:rPr lang="es-ES_tradnl" sz="2200" b="1" dirty="0">
                <a:solidFill>
                  <a:srgbClr val="008DC6"/>
                </a:solidFill>
              </a:rPr>
              <a:t>de los materiales </a:t>
            </a:r>
            <a:r>
              <a:rPr lang="es-ES_tradnl" sz="2200" b="1" dirty="0" smtClean="0">
                <a:solidFill>
                  <a:srgbClr val="008DC6"/>
                </a:solidFill>
              </a:rPr>
              <a:t>publicados (Apéndice F), incluidas las traducciones, p. 135 del </a:t>
            </a:r>
            <a:r>
              <a:rPr lang="es-ES_tradnl" sz="2200" b="1" i="1" dirty="0" smtClean="0">
                <a:solidFill>
                  <a:srgbClr val="008DC6"/>
                </a:solidFill>
              </a:rPr>
              <a:t>IAC</a:t>
            </a:r>
            <a:endParaRPr lang="es-ES_tradnl" sz="2200" b="1" i="1" dirty="0">
              <a:solidFill>
                <a:srgbClr val="008DC6"/>
              </a:solidFill>
            </a:endParaRPr>
          </a:p>
        </p:txBody>
      </p:sp>
      <p:pic>
        <p:nvPicPr>
          <p:cNvPr id="5" name="Picture 4">
            <a:extLst>
              <a:ext uri="{FF2B5EF4-FFF2-40B4-BE49-F238E27FC236}">
                <a16:creationId xmlns:a16="http://schemas.microsoft.com/office/drawing/2014/main" id="{EE7F8E8E-75F5-494E-9C25-137A00072DC9}"/>
              </a:ext>
            </a:extLst>
          </p:cNvPr>
          <p:cNvPicPr>
            <a:picLocks noChangeAspect="1"/>
          </p:cNvPicPr>
          <p:nvPr/>
        </p:nvPicPr>
        <p:blipFill>
          <a:blip r:embed="rId3"/>
          <a:stretch>
            <a:fillRect/>
          </a:stretch>
        </p:blipFill>
        <p:spPr>
          <a:xfrm>
            <a:off x="11317710" y="95884"/>
            <a:ext cx="728133" cy="745067"/>
          </a:xfrm>
          <a:prstGeom prst="rect">
            <a:avLst/>
          </a:prstGeom>
        </p:spPr>
      </p:pic>
      <p:sp>
        <p:nvSpPr>
          <p:cNvPr id="2" name="TextBox 1">
            <a:extLst>
              <a:ext uri="{FF2B5EF4-FFF2-40B4-BE49-F238E27FC236}">
                <a16:creationId xmlns:a16="http://schemas.microsoft.com/office/drawing/2014/main" id="{4ABF9DDC-FC47-004D-A2A8-168F832127AD}"/>
              </a:ext>
            </a:extLst>
          </p:cNvPr>
          <p:cNvSpPr txBox="1"/>
          <p:nvPr/>
        </p:nvSpPr>
        <p:spPr>
          <a:xfrm>
            <a:off x="10558463" y="1885950"/>
            <a:ext cx="184731" cy="379656"/>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780ADC88-2DB3-1047-8E50-6A7FC6FA6B58}"/>
              </a:ext>
            </a:extLst>
          </p:cNvPr>
          <p:cNvPicPr>
            <a:picLocks noChangeAspect="1"/>
          </p:cNvPicPr>
          <p:nvPr/>
        </p:nvPicPr>
        <p:blipFill>
          <a:blip r:embed="rId4"/>
          <a:stretch>
            <a:fillRect/>
          </a:stretch>
        </p:blipFill>
        <p:spPr>
          <a:xfrm rot="21080319">
            <a:off x="456655" y="5087511"/>
            <a:ext cx="1768456" cy="1780486"/>
          </a:xfrm>
          <a:prstGeom prst="rect">
            <a:avLst/>
          </a:prstGeom>
        </p:spPr>
      </p:pic>
    </p:spTree>
    <p:extLst>
      <p:ext uri="{BB962C8B-B14F-4D97-AF65-F5344CB8AC3E}">
        <p14:creationId xmlns:p14="http://schemas.microsoft.com/office/powerpoint/2010/main" val="3021476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12</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el Texto Básico </a:t>
            </a:r>
            <a:r>
              <a:rPr lang="es-ES_tradnl" sz="3200" i="1" dirty="0" smtClean="0"/>
              <a:t>Narcóticos Anónimos</a:t>
            </a:r>
            <a:r>
              <a:rPr lang="es-ES_tradnl" sz="3200" dirty="0" smtClean="0"/>
              <a:t>, las </a:t>
            </a:r>
            <a:r>
              <a:rPr lang="es-ES_tradnl" sz="3200" i="1" dirty="0" smtClean="0"/>
              <a:t>Guías para trabajar los pasos </a:t>
            </a:r>
            <a:r>
              <a:rPr lang="es-ES_tradnl" sz="3200" dirty="0" smtClean="0"/>
              <a:t>y </a:t>
            </a:r>
            <a:r>
              <a:rPr lang="es-ES_tradnl" sz="3200" i="1" dirty="0" smtClean="0"/>
              <a:t>Funciona: cómo y por qué</a:t>
            </a:r>
            <a:r>
              <a:rPr lang="es-ES_tradnl" sz="3200" dirty="0" smtClean="0"/>
              <a:t> en español en formato de audio.</a:t>
            </a:r>
            <a:endParaRPr lang="es-ES_tradnl" sz="3200" dirty="0"/>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2863783"/>
            <a:ext cx="9700054" cy="2123658"/>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Aumentar el acceso a la literatura a la comunidad hispanohablante.</a:t>
            </a:r>
          </a:p>
          <a:p>
            <a:pPr>
              <a:spcBef>
                <a:spcPts val="1200"/>
              </a:spcBef>
            </a:pPr>
            <a:r>
              <a:rPr lang="es-ES_tradnl" sz="2800" b="1" dirty="0" smtClean="0"/>
              <a:t>Presentada por: </a:t>
            </a:r>
            <a:r>
              <a:rPr lang="es-ES_tradnl" sz="2800" dirty="0" smtClean="0"/>
              <a:t>Región de California del Sur</a:t>
            </a:r>
          </a:p>
          <a:p>
            <a:pPr>
              <a:spcBef>
                <a:spcPts val="1200"/>
              </a:spcBef>
            </a:pPr>
            <a:endParaRPr lang="es-ES_tradnl" sz="2800" dirty="0"/>
          </a:p>
        </p:txBody>
      </p:sp>
    </p:spTree>
    <p:extLst>
      <p:ext uri="{BB962C8B-B14F-4D97-AF65-F5344CB8AC3E}">
        <p14:creationId xmlns:p14="http://schemas.microsoft.com/office/powerpoint/2010/main" val="2449380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12 </a:t>
            </a:r>
            <a:r>
              <a:rPr lang="es-ES_tradnl" sz="3200" b="1" dirty="0" smtClean="0">
                <a:solidFill>
                  <a:srgbClr val="FF0000"/>
                </a:solidFill>
                <a:latin typeface="+mn-lt"/>
                <a:ea typeface="Cambria" charset="0"/>
                <a:cs typeface="Cambria" charset="0"/>
                <a:sym typeface="BotonBQ-Bold"/>
              </a:rPr>
              <a:t>— Razonamiento de la región</a:t>
            </a:r>
          </a:p>
          <a:p>
            <a:r>
              <a:rPr lang="es-ES_tradnl" sz="2800" dirty="0" smtClean="0"/>
              <a:t>Muchas de las personas hispanohablantes dejan el colegio en tercer o cuarto grado y el analfabetismo es un problema grande. La literatura de NA está escrita en español-castellano que es mucho más fácil de entender cuando se habla debido a las variaciones del español en el mundo. Esta moción también se presenta en nombre de nuestros miembros hispanohablantes ciegos. La elaboración de la posibilidad de acceso en audio no es un producto del que se ocupe el FZLA porque ellos hacen las traducciones escritas. Hay una extrema necesidad de acceso a la literatura de NA en audio para la comunidad hispanohablante de California del Sur y también se beneficiarían los adictos hispanohablantes de otras partes de Estados Unidos y el mundo. </a:t>
            </a:r>
            <a:endParaRPr lang="es-ES_tradnl" sz="2800" dirty="0"/>
          </a:p>
        </p:txBody>
      </p:sp>
    </p:spTree>
    <p:extLst>
      <p:ext uri="{BB962C8B-B14F-4D97-AF65-F5344CB8AC3E}">
        <p14:creationId xmlns:p14="http://schemas.microsoft.com/office/powerpoint/2010/main" val="3504739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ctrTitle" idx="4294967295"/>
          </p:nvPr>
        </p:nvSpPr>
        <p:spPr>
          <a:xfrm>
            <a:off x="159558" y="757694"/>
            <a:ext cx="10972162" cy="1546400"/>
          </a:xfrm>
          <a:prstGeom prst="rect">
            <a:avLst/>
          </a:prstGeom>
        </p:spPr>
        <p:txBody>
          <a:bodyPr spcFirstLastPara="1" wrap="square" lIns="121900" tIns="121900" rIns="121900" bIns="121900" anchor="b" anchorCtr="0">
            <a:noAutofit/>
          </a:bodyPr>
          <a:lstStyle/>
          <a:p>
            <a:r>
              <a:rPr lang="en" sz="8000" dirty="0" smtClean="0">
                <a:solidFill>
                  <a:srgbClr val="FF0000"/>
                </a:solidFill>
                <a:latin typeface="+mn-lt"/>
              </a:rPr>
              <a:t>Mociones regionales</a:t>
            </a:r>
            <a:endParaRPr sz="8000" dirty="0">
              <a:solidFill>
                <a:srgbClr val="FF0000"/>
              </a:solidFill>
              <a:latin typeface="+mn-lt"/>
            </a:endParaRPr>
          </a:p>
        </p:txBody>
      </p:sp>
      <p:sp>
        <p:nvSpPr>
          <p:cNvPr id="5" name="Google Shape;158;p19">
            <a:extLst>
              <a:ext uri="{FF2B5EF4-FFF2-40B4-BE49-F238E27FC236}">
                <a16:creationId xmlns:a16="http://schemas.microsoft.com/office/drawing/2014/main" id="{FCF6936C-8C98-2D45-811A-5E9226738300}"/>
              </a:ext>
            </a:extLst>
          </p:cNvPr>
          <p:cNvSpPr txBox="1">
            <a:spLocks/>
          </p:cNvSpPr>
          <p:nvPr/>
        </p:nvSpPr>
        <p:spPr>
          <a:xfrm>
            <a:off x="1005972" y="2612997"/>
            <a:ext cx="8722800" cy="222458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marL="571500" indent="-571500">
              <a:spcAft>
                <a:spcPts val="1800"/>
              </a:spcAft>
              <a:buClr>
                <a:srgbClr val="FF0000"/>
              </a:buClr>
              <a:buSzPct val="150000"/>
              <a:buFont typeface="Arial" panose="020B0604020202020204" pitchFamily="34" charset="0"/>
              <a:buChar char="•"/>
            </a:pPr>
            <a:r>
              <a:rPr lang="es-ES" sz="4000" dirty="0" smtClean="0">
                <a:solidFill>
                  <a:schemeClr val="accent1">
                    <a:lumMod val="50000"/>
                  </a:schemeClr>
                </a:solidFill>
                <a:latin typeface="+mn-lt"/>
              </a:rPr>
              <a:t>Categorías establecidas por temas</a:t>
            </a:r>
          </a:p>
          <a:p>
            <a:pPr marL="571500" indent="-571500">
              <a:buClr>
                <a:srgbClr val="FF0000"/>
              </a:buClr>
              <a:buSzPct val="150000"/>
              <a:buFont typeface="Arial" panose="020B0604020202020204" pitchFamily="34" charset="0"/>
              <a:buChar char="•"/>
            </a:pPr>
            <a:r>
              <a:rPr lang="en-US" sz="4000" dirty="0" smtClean="0">
                <a:solidFill>
                  <a:schemeClr val="accent1">
                    <a:lumMod val="50000"/>
                  </a:schemeClr>
                </a:solidFill>
              </a:rPr>
              <a:t>11 mociones regionales</a:t>
            </a:r>
            <a:endParaRPr lang="en-US" sz="4000" dirty="0">
              <a:solidFill>
                <a:schemeClr val="accent1">
                  <a:lumMod val="50000"/>
                </a:schemeClr>
              </a:solidFill>
            </a:endParaRPr>
          </a:p>
          <a:p>
            <a:pPr marL="571500" indent="-571500">
              <a:buClr>
                <a:srgbClr val="FF0000"/>
              </a:buClr>
              <a:buSzPct val="150000"/>
              <a:buFont typeface="Arial" panose="020B0604020202020204" pitchFamily="34" charset="0"/>
              <a:buChar char="•"/>
            </a:pPr>
            <a:endParaRPr lang="en-US" sz="4000" dirty="0">
              <a:solidFill>
                <a:schemeClr val="accent1">
                  <a:lumMod val="50000"/>
                </a:schemeClr>
              </a:solidFill>
              <a:latin typeface="+mn-lt"/>
            </a:endParaRPr>
          </a:p>
        </p:txBody>
      </p:sp>
      <p:pic>
        <p:nvPicPr>
          <p:cNvPr id="7" name="Picture 6">
            <a:extLst>
              <a:ext uri="{FF2B5EF4-FFF2-40B4-BE49-F238E27FC236}">
                <a16:creationId xmlns:a16="http://schemas.microsoft.com/office/drawing/2014/main" id="{0D510F78-312C-824B-9439-4E9C41BA4F8C}"/>
              </a:ext>
            </a:extLst>
          </p:cNvPr>
          <p:cNvPicPr>
            <a:picLocks noChangeAspect="1"/>
          </p:cNvPicPr>
          <p:nvPr/>
        </p:nvPicPr>
        <p:blipFill>
          <a:blip r:embed="rId3"/>
          <a:stretch>
            <a:fillRect/>
          </a:stretch>
        </p:blipFill>
        <p:spPr>
          <a:xfrm>
            <a:off x="159558" y="4441787"/>
            <a:ext cx="728133" cy="745067"/>
          </a:xfrm>
          <a:prstGeom prst="rect">
            <a:avLst/>
          </a:prstGeom>
        </p:spPr>
      </p:pic>
      <p:pic>
        <p:nvPicPr>
          <p:cNvPr id="11" name="Picture 10">
            <a:extLst>
              <a:ext uri="{FF2B5EF4-FFF2-40B4-BE49-F238E27FC236}">
                <a16:creationId xmlns:a16="http://schemas.microsoft.com/office/drawing/2014/main" id="{D45394C7-A102-B946-8B8D-C8A49C039C4D}"/>
              </a:ext>
            </a:extLst>
          </p:cNvPr>
          <p:cNvPicPr>
            <a:picLocks noChangeAspect="1"/>
          </p:cNvPicPr>
          <p:nvPr/>
        </p:nvPicPr>
        <p:blipFill>
          <a:blip r:embed="rId4"/>
          <a:stretch>
            <a:fillRect/>
          </a:stretch>
        </p:blipFill>
        <p:spPr>
          <a:xfrm rot="21080319">
            <a:off x="8835884" y="4954508"/>
            <a:ext cx="1768456" cy="1780486"/>
          </a:xfrm>
          <a:prstGeom prst="rect">
            <a:avLst/>
          </a:prstGeom>
        </p:spPr>
      </p:pic>
      <p:pic>
        <p:nvPicPr>
          <p:cNvPr id="12" name="Picture 11">
            <a:extLst>
              <a:ext uri="{FF2B5EF4-FFF2-40B4-BE49-F238E27FC236}">
                <a16:creationId xmlns:a16="http://schemas.microsoft.com/office/drawing/2014/main" id="{D6AE0875-1278-294A-B3FD-587DEDD3E106}"/>
              </a:ext>
            </a:extLst>
          </p:cNvPr>
          <p:cNvPicPr>
            <a:picLocks noChangeAspect="1"/>
          </p:cNvPicPr>
          <p:nvPr/>
        </p:nvPicPr>
        <p:blipFill>
          <a:blip r:embed="rId5"/>
          <a:stretch>
            <a:fillRect/>
          </a:stretch>
        </p:blipFill>
        <p:spPr>
          <a:xfrm>
            <a:off x="9911245" y="4426380"/>
            <a:ext cx="1390776" cy="480762"/>
          </a:xfrm>
          <a:prstGeom prst="rect">
            <a:avLst/>
          </a:prstGeom>
        </p:spPr>
      </p:pic>
      <p:pic>
        <p:nvPicPr>
          <p:cNvPr id="13" name="Picture 12">
            <a:extLst>
              <a:ext uri="{FF2B5EF4-FFF2-40B4-BE49-F238E27FC236}">
                <a16:creationId xmlns:a16="http://schemas.microsoft.com/office/drawing/2014/main" id="{83BC0554-CF07-AB44-A3FF-156F7629DB94}"/>
              </a:ext>
            </a:extLst>
          </p:cNvPr>
          <p:cNvPicPr>
            <a:picLocks noChangeAspect="1"/>
          </p:cNvPicPr>
          <p:nvPr/>
        </p:nvPicPr>
        <p:blipFill>
          <a:blip r:embed="rId6"/>
          <a:stretch>
            <a:fillRect/>
          </a:stretch>
        </p:blipFill>
        <p:spPr>
          <a:xfrm>
            <a:off x="7055470" y="5500754"/>
            <a:ext cx="1888708" cy="116756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12 </a:t>
            </a:r>
            <a:r>
              <a:rPr lang="es-ES_tradnl" sz="3200" b="1" dirty="0" smtClean="0">
                <a:solidFill>
                  <a:srgbClr val="FF0000"/>
                </a:solidFill>
                <a:latin typeface="+mn-lt"/>
                <a:ea typeface="Cambria" charset="0"/>
                <a:cs typeface="Cambria" charset="0"/>
                <a:sym typeface="BotonBQ-Bold"/>
              </a:rPr>
              <a:t>— Razonamiento de la región</a:t>
            </a:r>
          </a:p>
          <a:p>
            <a:r>
              <a:rPr lang="es-ES_tradnl" sz="2800" dirty="0" smtClean="0"/>
              <a:t>El español es la segunda lengua materna más hablada del mundo. Nuestros miembros han visto que el acceso al material impreso es limitado en las zonas rurales y subdesarrolladas de México y otros países hispanohablantes, mientras que los cibercafés y los teléfonos celulares están mucho más disponibles. Esta moción también se presenta para impedir traducciones en audio clandestinas, que es muy probable que se hagan ya que esta es una necesidad urgente. Es muy probable que esta propuesta atraiga a miembros jóvenes. </a:t>
            </a:r>
            <a:endParaRPr lang="es-ES_tradnl" sz="2800" dirty="0"/>
          </a:p>
        </p:txBody>
      </p:sp>
    </p:spTree>
    <p:extLst>
      <p:ext uri="{BB962C8B-B14F-4D97-AF65-F5344CB8AC3E}">
        <p14:creationId xmlns:p14="http://schemas.microsoft.com/office/powerpoint/2010/main" val="3723889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0" y="612425"/>
            <a:ext cx="10850880" cy="624557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spcAft>
                <a:spcPts val="1200"/>
              </a:spcAft>
            </a:pPr>
            <a:r>
              <a:rPr lang="es-ES_tradnl" sz="2600" b="1" kern="1200" dirty="0" smtClean="0">
                <a:solidFill>
                  <a:srgbClr val="FF0000"/>
                </a:solidFill>
                <a:ea typeface="Cambria" charset="0"/>
                <a:cs typeface="Cambria" charset="0"/>
                <a:sym typeface="BotonBQ-Bold"/>
              </a:rPr>
              <a:t>Moción</a:t>
            </a:r>
            <a:r>
              <a:rPr kumimoji="0" lang="es-ES_tradnl" sz="26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12 </a:t>
            </a:r>
            <a:r>
              <a:rPr lang="es-ES_tradnl" sz="2600" b="1" dirty="0" smtClean="0">
                <a:solidFill>
                  <a:srgbClr val="FF0000"/>
                </a:solidFill>
                <a:latin typeface="+mn-lt"/>
                <a:ea typeface="Cambria" charset="0"/>
                <a:cs typeface="Cambria" charset="0"/>
                <a:sym typeface="BotonBQ-Bold"/>
              </a:rPr>
              <a:t>— </a:t>
            </a:r>
            <a:r>
              <a:rPr lang="es-ES_tradnl" sz="2600" b="1" dirty="0" smtClean="0">
                <a:solidFill>
                  <a:srgbClr val="FF0000"/>
                </a:solidFill>
                <a:ea typeface="Cambria" charset="0"/>
                <a:cs typeface="Cambria" charset="0"/>
                <a:sym typeface="BotonBQ-Bold"/>
              </a:rPr>
              <a:t>Respuesta de la Junta Mundial</a:t>
            </a:r>
            <a:endParaRPr lang="es-ES_tradnl" sz="2600" dirty="0" smtClean="0"/>
          </a:p>
          <a:p>
            <a:pPr marL="457200" indent="-457200">
              <a:spcAft>
                <a:spcPts val="1200"/>
              </a:spcAft>
              <a:buClr>
                <a:srgbClr val="FF0000"/>
              </a:buClr>
              <a:buFont typeface="Arial" panose="020B0604020202020204" pitchFamily="34" charset="0"/>
              <a:buChar char="•"/>
            </a:pPr>
            <a:r>
              <a:rPr lang="es-ES_tradnl" sz="2600" dirty="0" smtClean="0"/>
              <a:t>Estamos trabajando para crear versiones en audio del Texto Básico para subir a na.org y ofrecerlas de manera gratuita</a:t>
            </a:r>
          </a:p>
          <a:p>
            <a:pPr marL="457200" indent="-457200">
              <a:spcAft>
                <a:spcPts val="1200"/>
              </a:spcAft>
              <a:buClr>
                <a:srgbClr val="FF0000"/>
              </a:buClr>
              <a:buFont typeface="Arial" panose="020B0604020202020204" pitchFamily="34" charset="0"/>
              <a:buChar char="•"/>
            </a:pPr>
            <a:r>
              <a:rPr lang="es-ES_tradnl" sz="2600" dirty="0" smtClean="0"/>
              <a:t>Recomendamos un enfoque que no se centre exclusivamente en un idioma</a:t>
            </a:r>
          </a:p>
          <a:p>
            <a:pPr marL="457200" indent="-457200">
              <a:spcAft>
                <a:spcPts val="1200"/>
              </a:spcAft>
              <a:buClr>
                <a:srgbClr val="FF0000"/>
              </a:buClr>
              <a:buFont typeface="Arial" panose="020B0604020202020204" pitchFamily="34" charset="0"/>
              <a:buChar char="•"/>
            </a:pPr>
            <a:r>
              <a:rPr lang="es-ES_tradnl" sz="2600" dirty="0" smtClean="0"/>
              <a:t>Esta iniciativa incluye trabajar con el panel de aprobación de traducciones al español, que forma parte del Foro Zonal Latinoamericano (FZLA), para preparar una versión en audio de la sexta edición del Texto Básico</a:t>
            </a:r>
          </a:p>
          <a:p>
            <a:pPr marL="457200" indent="-457200">
              <a:spcAft>
                <a:spcPts val="1200"/>
              </a:spcAft>
              <a:buClr>
                <a:srgbClr val="FF0000"/>
              </a:buClr>
              <a:buFont typeface="Arial" panose="020B0604020202020204" pitchFamily="34" charset="0"/>
              <a:buChar char="•"/>
            </a:pPr>
            <a:r>
              <a:rPr lang="es-ES_tradnl" sz="2600" dirty="0" smtClean="0"/>
              <a:t>Nos gustaría continuar la producción de versiones de audio, y las versiones en audio de Texto Básico (32 en la actualidad) parecen el punto de partida lógico. Veamos cómo funciona este proceso y luego decidir los próximos pasos</a:t>
            </a:r>
            <a:endParaRPr lang="es-ES_tradnl" sz="2600" dirty="0"/>
          </a:p>
        </p:txBody>
      </p:sp>
    </p:spTree>
    <p:extLst>
      <p:ext uri="{BB962C8B-B14F-4D97-AF65-F5344CB8AC3E}">
        <p14:creationId xmlns:p14="http://schemas.microsoft.com/office/powerpoint/2010/main" val="166485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65A386E9-0244-1744-84CA-666B0C04F099}"/>
              </a:ext>
            </a:extLst>
          </p:cNvPr>
          <p:cNvSpPr/>
          <p:nvPr/>
        </p:nvSpPr>
        <p:spPr>
          <a:xfrm>
            <a:off x="3878317" y="612425"/>
            <a:ext cx="6933845"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12</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el Texto Básico </a:t>
            </a:r>
            <a:r>
              <a:rPr lang="es-ES_tradnl" sz="3200" i="1" dirty="0" smtClean="0"/>
              <a:t>Narcóticos Anónimos</a:t>
            </a:r>
            <a:r>
              <a:rPr lang="es-ES_tradnl" sz="3200" dirty="0" smtClean="0"/>
              <a:t>, las </a:t>
            </a:r>
            <a:r>
              <a:rPr lang="es-ES_tradnl" sz="3200" i="1" dirty="0" smtClean="0"/>
              <a:t>Guías para trabajar los pasos </a:t>
            </a:r>
            <a:r>
              <a:rPr lang="es-ES_tradnl" sz="3200" dirty="0" smtClean="0"/>
              <a:t>y </a:t>
            </a:r>
            <a:r>
              <a:rPr lang="es-ES_tradnl" sz="3200" i="1" dirty="0" smtClean="0"/>
              <a:t>Funciona: cómo y por qué</a:t>
            </a:r>
            <a:r>
              <a:rPr lang="es-ES_tradnl" sz="3200" dirty="0" smtClean="0"/>
              <a:t> en español en formato de audio.</a:t>
            </a:r>
            <a:endParaRPr lang="es-ES_tradnl" sz="3200" dirty="0"/>
          </a:p>
        </p:txBody>
      </p:sp>
      <p:sp>
        <p:nvSpPr>
          <p:cNvPr id="3" name="TextBox 2">
            <a:extLst>
              <a:ext uri="{FF2B5EF4-FFF2-40B4-BE49-F238E27FC236}">
                <a16:creationId xmlns:a16="http://schemas.microsoft.com/office/drawing/2014/main" id="{773280BE-155A-5543-BB80-EE7A4BFC29F3}"/>
              </a:ext>
            </a:extLst>
          </p:cNvPr>
          <p:cNvSpPr txBox="1"/>
          <p:nvPr/>
        </p:nvSpPr>
        <p:spPr>
          <a:xfrm>
            <a:off x="4278765" y="4138610"/>
            <a:ext cx="6409829" cy="1384995"/>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Aumentar el acceso a la literatura a la comunidad hispanohablante.</a:t>
            </a:r>
            <a:endParaRPr lang="es-ES_tradnl" sz="2800" dirty="0"/>
          </a:p>
        </p:txBody>
      </p:sp>
      <p:pic>
        <p:nvPicPr>
          <p:cNvPr id="5" name="Picture 4">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434240" y="639812"/>
            <a:ext cx="2990326" cy="3065085"/>
          </a:xfrm>
          <a:prstGeom prst="rect">
            <a:avLst/>
          </a:prstGeom>
        </p:spPr>
      </p:pic>
      <p:sp>
        <p:nvSpPr>
          <p:cNvPr id="6" name="TextBox 5">
            <a:extLst>
              <a:ext uri="{FF2B5EF4-FFF2-40B4-BE49-F238E27FC236}">
                <a16:creationId xmlns:a16="http://schemas.microsoft.com/office/drawing/2014/main" id="{8380FEA5-2FF7-4D4D-8AAD-7ABFFF36FC1C}"/>
              </a:ext>
            </a:extLst>
          </p:cNvPr>
          <p:cNvSpPr txBox="1"/>
          <p:nvPr/>
        </p:nvSpPr>
        <p:spPr>
          <a:xfrm rot="20860246">
            <a:off x="290595" y="1313445"/>
            <a:ext cx="2927661" cy="1661993"/>
          </a:xfrm>
          <a:prstGeom prst="rect">
            <a:avLst/>
          </a:prstGeom>
          <a:noFill/>
        </p:spPr>
        <p:txBody>
          <a:bodyPr wrap="square" rtlCol="0">
            <a:spAutoFit/>
          </a:bodyPr>
          <a:lstStyle/>
          <a:p>
            <a:pPr algn="ctr"/>
            <a:r>
              <a:rPr lang="en-US" sz="3400" b="1" dirty="0" err="1">
                <a:solidFill>
                  <a:srgbClr val="FF0000"/>
                </a:solidFill>
                <a:latin typeface="Lucida Handwriting" panose="03010101010101010101" pitchFamily="66" charset="77"/>
              </a:rPr>
              <a:t>Pausa</a:t>
            </a:r>
            <a:endParaRPr lang="en-US" sz="3400" b="1" dirty="0">
              <a:solidFill>
                <a:srgbClr val="FF0000"/>
              </a:solidFill>
              <a:latin typeface="Lucida Handwriting" panose="03010101010101010101" pitchFamily="66" charset="77"/>
            </a:endParaRPr>
          </a:p>
          <a:p>
            <a:pPr algn="ctr"/>
            <a:r>
              <a:rPr lang="en-US" sz="3400" b="1" dirty="0">
                <a:solidFill>
                  <a:srgbClr val="FF0000"/>
                </a:solidFill>
                <a:latin typeface="Lucida Handwriting" panose="03010101010101010101" pitchFamily="66" charset="77"/>
              </a:rPr>
              <a:t>para </a:t>
            </a:r>
            <a:r>
              <a:rPr lang="en-US" sz="3400" b="1" dirty="0" err="1">
                <a:solidFill>
                  <a:srgbClr val="FF0000"/>
                </a:solidFill>
                <a:latin typeface="Lucida Handwriting" panose="03010101010101010101" pitchFamily="66" charset="77"/>
              </a:rPr>
              <a:t>discutir</a:t>
            </a:r>
            <a:endParaRPr lang="en-US" sz="3400" b="1" dirty="0">
              <a:solidFill>
                <a:srgbClr val="FF0000"/>
              </a:solidFill>
              <a:latin typeface="Lucida Handwriting" panose="03010101010101010101" pitchFamily="66" charset="77"/>
            </a:endParaRPr>
          </a:p>
        </p:txBody>
      </p:sp>
      <p:pic>
        <p:nvPicPr>
          <p:cNvPr id="7" name="Picture 6">
            <a:extLst>
              <a:ext uri="{FF2B5EF4-FFF2-40B4-BE49-F238E27FC236}">
                <a16:creationId xmlns:a16="http://schemas.microsoft.com/office/drawing/2014/main" id="{6BDC23A1-794F-AF4C-8BB0-29D74969D85C}"/>
              </a:ext>
            </a:extLst>
          </p:cNvPr>
          <p:cNvPicPr>
            <a:picLocks noChangeAspect="1"/>
          </p:cNvPicPr>
          <p:nvPr/>
        </p:nvPicPr>
        <p:blipFill>
          <a:blip r:embed="rId4"/>
          <a:stretch>
            <a:fillRect/>
          </a:stretch>
        </p:blipFill>
        <p:spPr>
          <a:xfrm>
            <a:off x="2846812" y="3177625"/>
            <a:ext cx="728133" cy="745067"/>
          </a:xfrm>
          <a:prstGeom prst="rect">
            <a:avLst/>
          </a:prstGeom>
        </p:spPr>
      </p:pic>
    </p:spTree>
    <p:extLst>
      <p:ext uri="{BB962C8B-B14F-4D97-AF65-F5344CB8AC3E}">
        <p14:creationId xmlns:p14="http://schemas.microsoft.com/office/powerpoint/2010/main" val="983962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13</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que se pondrá a consideración de la CSM 2022, a fin investigar cambios y/o una redacción adicional a la literatura de NA para pasar del lenguaje específico de género a un lenguaje neutro e inclusivo.</a:t>
            </a:r>
            <a:endParaRPr lang="es-ES_tradnl" sz="3200" dirty="0"/>
          </a:p>
        </p:txBody>
      </p:sp>
      <p:sp>
        <p:nvSpPr>
          <p:cNvPr id="3" name="TextBox 2">
            <a:extLst>
              <a:ext uri="{FF2B5EF4-FFF2-40B4-BE49-F238E27FC236}">
                <a16:creationId xmlns:a16="http://schemas.microsoft.com/office/drawing/2014/main" id="{36926804-A1F8-5840-A2C2-663B7E5F0EAA}"/>
              </a:ext>
            </a:extLst>
          </p:cNvPr>
          <p:cNvSpPr txBox="1"/>
          <p:nvPr/>
        </p:nvSpPr>
        <p:spPr>
          <a:xfrm>
            <a:off x="957208" y="3752179"/>
            <a:ext cx="9700054" cy="2400657"/>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Esta moción le dará a la conferencia y a la confraternidad la capacidad de debatir cambios significativos en nuestra literatura para que sea más amplia para todos los miembros.</a:t>
            </a:r>
          </a:p>
          <a:p>
            <a:pPr>
              <a:spcBef>
                <a:spcPts val="1200"/>
              </a:spcBef>
            </a:pPr>
            <a:r>
              <a:rPr lang="es-ES_tradnl" sz="2800" b="1" dirty="0" smtClean="0"/>
              <a:t>Presentada por: </a:t>
            </a:r>
            <a:r>
              <a:rPr lang="es-ES_tradnl" sz="2800" dirty="0" smtClean="0"/>
              <a:t>Regiones Suiza y Australia</a:t>
            </a:r>
            <a:endParaRPr lang="es-ES_tradnl" sz="2800" dirty="0"/>
          </a:p>
        </p:txBody>
      </p:sp>
    </p:spTree>
    <p:extLst>
      <p:ext uri="{BB962C8B-B14F-4D97-AF65-F5344CB8AC3E}">
        <p14:creationId xmlns:p14="http://schemas.microsoft.com/office/powerpoint/2010/main" val="32239764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547109"/>
            <a:ext cx="10493053" cy="640969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13 </a:t>
            </a:r>
            <a:r>
              <a:rPr lang="es-ES_tradnl" sz="3200" b="1" dirty="0" smtClean="0">
                <a:solidFill>
                  <a:srgbClr val="FF0000"/>
                </a:solidFill>
                <a:latin typeface="+mn-lt"/>
                <a:ea typeface="Cambria" charset="0"/>
                <a:cs typeface="Cambria" charset="0"/>
                <a:sym typeface="BotonBQ-Bold"/>
              </a:rPr>
              <a:t>— Razonamiento de las regiones</a:t>
            </a:r>
          </a:p>
          <a:p>
            <a:pPr>
              <a:spcAft>
                <a:spcPts val="600"/>
              </a:spcAft>
            </a:pPr>
            <a:r>
              <a:rPr lang="es-ES_tradnl" sz="2600" dirty="0" smtClean="0"/>
              <a:t>Nuestra literatura actualmente contiene muchas referencias con un lenguaje de género específico y excluyente.</a:t>
            </a:r>
          </a:p>
          <a:p>
            <a:pPr>
              <a:spcAft>
                <a:spcPts val="600"/>
              </a:spcAft>
            </a:pPr>
            <a:r>
              <a:rPr lang="es-ES_tradnl" sz="2600" dirty="0" smtClean="0"/>
              <a:t>Reconocemos la importancia de poder identificarnos con el lenguaje que nos describe en nuestros textos para poder adherirnos al programa. En nuestra confraternidad hay mucha gente que se identifica como LGBT+ y que ha experimentado la invisibilidad en muy diversas situaciones. Como confraternidad mundial, reconocemos que muchas culturas aceptan a los individuos no binarios. </a:t>
            </a:r>
          </a:p>
          <a:p>
            <a:pPr>
              <a:spcAft>
                <a:spcPts val="600"/>
              </a:spcAft>
            </a:pPr>
            <a:r>
              <a:rPr lang="es-ES_tradnl" sz="2600" dirty="0" smtClean="0"/>
              <a:t>Muchos miembros han expresado sus reservas frente a las referencias al pronombre masculino referido a Dios, que invoca la imagen de un Dios o religión específicos. Creemos que es algo que entra en conflicto con nuestra filosofía, que invita a todos los miembros a desarrollar una relación personal con un Dios tal como se conciba.</a:t>
            </a:r>
            <a:endParaRPr lang="es-ES_tradnl" sz="2600" dirty="0"/>
          </a:p>
        </p:txBody>
      </p:sp>
    </p:spTree>
    <p:extLst>
      <p:ext uri="{BB962C8B-B14F-4D97-AF65-F5344CB8AC3E}">
        <p14:creationId xmlns:p14="http://schemas.microsoft.com/office/powerpoint/2010/main" val="3505578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640969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13 </a:t>
            </a:r>
            <a:r>
              <a:rPr lang="es-ES_tradnl" sz="3200" b="1" dirty="0" smtClean="0">
                <a:solidFill>
                  <a:srgbClr val="FF0000"/>
                </a:solidFill>
                <a:latin typeface="+mn-lt"/>
                <a:ea typeface="Cambria" charset="0"/>
                <a:cs typeface="Cambria" charset="0"/>
                <a:sym typeface="BotonBQ-Bold"/>
              </a:rPr>
              <a:t>— Razonamiento de las regiones</a:t>
            </a:r>
          </a:p>
          <a:p>
            <a:pPr>
              <a:spcAft>
                <a:spcPts val="600"/>
              </a:spcAft>
            </a:pPr>
            <a:r>
              <a:rPr lang="es-ES_tradnl" sz="2800" dirty="0" smtClean="0"/>
              <a:t>En NA, ante todo somos adictos y debemos mantener siempre nuestras puertas abiertas a todos los adictos que tengan el deseo de recuperarse. Queremos que nuestra literatura sea integradora para todos, independientemente de cómo nos identifiquemos.</a:t>
            </a:r>
          </a:p>
          <a:p>
            <a:r>
              <a:rPr lang="es-ES_tradnl" sz="2800" dirty="0" smtClean="0"/>
              <a:t>La sección de historias personales del Texto Básico contiene historias de personas transgénero, y nos gustaría desarrollar esta base de género neutro para que se refleje en todo texto de NA. Permitimos que las historias personales estén exentas de este lenguaje de género neutro y que se mantengan tal como están escritas.</a:t>
            </a:r>
            <a:endParaRPr lang="es-ES_tradnl" sz="2800" dirty="0"/>
          </a:p>
        </p:txBody>
      </p:sp>
    </p:spTree>
    <p:extLst>
      <p:ext uri="{BB962C8B-B14F-4D97-AF65-F5344CB8AC3E}">
        <p14:creationId xmlns:p14="http://schemas.microsoft.com/office/powerpoint/2010/main" val="3491598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640969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13 </a:t>
            </a:r>
            <a:r>
              <a:rPr lang="es-ES_tradnl" sz="3200" b="1" dirty="0" smtClean="0">
                <a:solidFill>
                  <a:srgbClr val="FF0000"/>
                </a:solidFill>
                <a:latin typeface="+mn-lt"/>
                <a:ea typeface="Cambria" charset="0"/>
                <a:cs typeface="Cambria" charset="0"/>
                <a:sym typeface="BotonBQ-Bold"/>
              </a:rPr>
              <a:t>— Razonamiento de las regiones</a:t>
            </a:r>
          </a:p>
          <a:p>
            <a:pPr>
              <a:spcBef>
                <a:spcPts val="600"/>
              </a:spcBef>
            </a:pPr>
            <a:r>
              <a:rPr lang="es-ES_tradnl" sz="2800" dirty="0" smtClean="0"/>
              <a:t>Cuando colaborábamos Suecia y Australia quedó claro que Suecia deseaba que se añadiera un lenguaje neutro con respecto al género como complemento del existente, mientras que a Australia le parecía que la manera de proceder era reemplazar el existente. La moción se escribió de modo que se exploraran todas las opciones en el plan de proyecto y en las recomendaciones que se hicieran a la CSM y la confraternidad en respuesta.</a:t>
            </a:r>
          </a:p>
          <a:p>
            <a:endParaRPr lang="es-ES_tradnl" sz="2800" dirty="0"/>
          </a:p>
        </p:txBody>
      </p:sp>
    </p:spTree>
    <p:extLst>
      <p:ext uri="{BB962C8B-B14F-4D97-AF65-F5344CB8AC3E}">
        <p14:creationId xmlns:p14="http://schemas.microsoft.com/office/powerpoint/2010/main" val="3056173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0" y="612426"/>
            <a:ext cx="10866120" cy="730789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spcAft>
                <a:spcPts val="1200"/>
              </a:spcAft>
            </a:pPr>
            <a:r>
              <a:rPr lang="es-ES" sz="3200" b="1" kern="1200" dirty="0" smtClean="0">
                <a:solidFill>
                  <a:srgbClr val="FF0000"/>
                </a:solidFill>
                <a:ea typeface="Cambria" charset="0"/>
                <a:cs typeface="Cambria" charset="0"/>
                <a:sym typeface="BotonBQ-Bold"/>
              </a:rPr>
              <a:t>Moción</a:t>
            </a:r>
            <a:r>
              <a:rPr kumimoji="0" lang="es-ES"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13 </a:t>
            </a:r>
            <a:r>
              <a:rPr lang="es-ES" sz="3200" b="1" dirty="0" smtClean="0">
                <a:solidFill>
                  <a:srgbClr val="FF0000"/>
                </a:solidFill>
                <a:latin typeface="+mn-lt"/>
                <a:ea typeface="Cambria" charset="0"/>
                <a:cs typeface="Cambria" charset="0"/>
                <a:sym typeface="BotonBQ-Bold"/>
              </a:rPr>
              <a:t>— </a:t>
            </a:r>
            <a:r>
              <a:rPr lang="es-ES" sz="3200" b="1" dirty="0" smtClean="0">
                <a:solidFill>
                  <a:srgbClr val="FF0000"/>
                </a:solidFill>
                <a:ea typeface="Cambria" charset="0"/>
                <a:cs typeface="Cambria" charset="0"/>
                <a:sym typeface="BotonBQ-Bold"/>
              </a:rPr>
              <a:t>Respuesta de la Junta Mundial</a:t>
            </a:r>
            <a:endParaRPr lang="es-ES" sz="2800" dirty="0" smtClean="0"/>
          </a:p>
          <a:p>
            <a:pPr marL="457200" indent="-457200">
              <a:spcAft>
                <a:spcPts val="1200"/>
              </a:spcAft>
              <a:buClr>
                <a:srgbClr val="FF0000"/>
              </a:buClr>
              <a:buFont typeface="Arial" panose="020B0604020202020204" pitchFamily="34" charset="0"/>
              <a:buChar char="•"/>
            </a:pPr>
            <a:r>
              <a:rPr lang="es-ES_tradnl" sz="2800" dirty="0" smtClean="0"/>
              <a:t>Esta </a:t>
            </a:r>
            <a:r>
              <a:rPr lang="es-ES_tradnl" sz="2800" dirty="0"/>
              <a:t>moción no </a:t>
            </a:r>
            <a:r>
              <a:rPr lang="es-ES_tradnl" sz="2800" dirty="0" smtClean="0"/>
              <a:t>solicita un </a:t>
            </a:r>
            <a:r>
              <a:rPr lang="es-ES_tradnl" sz="2800" dirty="0"/>
              <a:t>proyecto que implique un </a:t>
            </a:r>
            <a:r>
              <a:rPr lang="es-ES_tradnl" sz="2800" dirty="0" smtClean="0"/>
              <a:t>cambio, solo pretende </a:t>
            </a:r>
            <a:r>
              <a:rPr lang="es-ES_tradnl" sz="2800" dirty="0"/>
              <a:t>abrir un </a:t>
            </a:r>
            <a:r>
              <a:rPr lang="es-ES_tradnl" sz="2800" dirty="0" smtClean="0"/>
              <a:t>debate</a:t>
            </a:r>
            <a:endParaRPr lang="en-US" sz="2800" dirty="0"/>
          </a:p>
          <a:p>
            <a:pPr marL="457200" indent="-457200">
              <a:spcAft>
                <a:spcPts val="1200"/>
              </a:spcAft>
              <a:buClr>
                <a:srgbClr val="FF0000"/>
              </a:buClr>
              <a:buFont typeface="Arial" panose="020B0604020202020204" pitchFamily="34" charset="0"/>
              <a:buChar char="•"/>
            </a:pPr>
            <a:r>
              <a:rPr lang="es-ES_tradnl" sz="2800" dirty="0"/>
              <a:t>Prevemos que el debate se centrará en la literatura en </a:t>
            </a:r>
            <a:r>
              <a:rPr lang="es-ES_tradnl" sz="2800" dirty="0" smtClean="0"/>
              <a:t>inglés; los </a:t>
            </a:r>
            <a:r>
              <a:rPr lang="es-ES_tradnl" sz="2800" dirty="0"/>
              <a:t>textos en inglés son el prototipo </a:t>
            </a:r>
            <a:r>
              <a:rPr lang="es-ES_tradnl" sz="2800" dirty="0" smtClean="0"/>
              <a:t>a partir de los cuales se hacen </a:t>
            </a:r>
            <a:r>
              <a:rPr lang="es-ES_tradnl" sz="2800" dirty="0"/>
              <a:t>las </a:t>
            </a:r>
            <a:r>
              <a:rPr lang="es-ES_tradnl" sz="2800" dirty="0" smtClean="0"/>
              <a:t>traducciones</a:t>
            </a:r>
            <a:endParaRPr lang="en-US" sz="2800" dirty="0"/>
          </a:p>
          <a:p>
            <a:pPr marL="457200" indent="-457200">
              <a:spcAft>
                <a:spcPts val="1200"/>
              </a:spcAft>
              <a:buClr>
                <a:srgbClr val="FF0000"/>
              </a:buClr>
              <a:buFont typeface="Arial" panose="020B0604020202020204" pitchFamily="34" charset="0"/>
              <a:buChar char="•"/>
            </a:pPr>
            <a:r>
              <a:rPr lang="es-ES_tradnl" sz="2800" dirty="0" smtClean="0"/>
              <a:t>En </a:t>
            </a:r>
            <a:r>
              <a:rPr lang="es-ES_tradnl" sz="2800" dirty="0"/>
              <a:t>los diferentes idiomas se gestiona de manera diferente la cuestión del género, y los comités locales de traducción están familiarizados con lo que tienen que </a:t>
            </a:r>
            <a:r>
              <a:rPr lang="es-ES_tradnl" sz="2800" dirty="0" smtClean="0"/>
              <a:t>hacer</a:t>
            </a:r>
            <a:endParaRPr lang="en-US" sz="2800" dirty="0"/>
          </a:p>
          <a:p>
            <a:pPr marL="457200" indent="-457200">
              <a:spcAft>
                <a:spcPts val="1200"/>
              </a:spcAft>
              <a:buClr>
                <a:srgbClr val="FF0000"/>
              </a:buClr>
              <a:buFont typeface="Arial" panose="020B0604020202020204" pitchFamily="34" charset="0"/>
              <a:buChar char="•"/>
            </a:pPr>
            <a:r>
              <a:rPr lang="es-ES_tradnl" sz="2800" dirty="0"/>
              <a:t>El boletín de los custodios sobre </a:t>
            </a:r>
            <a:r>
              <a:rPr lang="es-ES_tradnl" sz="2800" dirty="0" smtClean="0"/>
              <a:t>este tema fue </a:t>
            </a:r>
            <a:r>
              <a:rPr lang="es-ES_tradnl" sz="2800" dirty="0"/>
              <a:t>escrito en 1992, cuando había menos </a:t>
            </a:r>
            <a:r>
              <a:rPr lang="es-ES_tradnl" sz="2800" dirty="0" smtClean="0"/>
              <a:t>reuniones y menos literatura traducida</a:t>
            </a:r>
          </a:p>
          <a:p>
            <a:pPr marL="457200" indent="-457200">
              <a:spcAft>
                <a:spcPts val="1200"/>
              </a:spcAft>
              <a:buClr>
                <a:srgbClr val="FF0000"/>
              </a:buClr>
              <a:buFont typeface="Arial" panose="020B0604020202020204" pitchFamily="34" charset="0"/>
              <a:buChar char="•"/>
            </a:pPr>
            <a:r>
              <a:rPr lang="es-ES" sz="2800" dirty="0"/>
              <a:t>Apoyamos la idea de conversar </a:t>
            </a:r>
            <a:r>
              <a:rPr lang="es-ES" sz="2800" dirty="0" smtClean="0"/>
              <a:t>sobre el tema</a:t>
            </a:r>
            <a:endParaRPr lang="en-US" sz="2800" dirty="0"/>
          </a:p>
        </p:txBody>
      </p:sp>
    </p:spTree>
    <p:extLst>
      <p:ext uri="{BB962C8B-B14F-4D97-AF65-F5344CB8AC3E}">
        <p14:creationId xmlns:p14="http://schemas.microsoft.com/office/powerpoint/2010/main" val="2118514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65A386E9-0244-1744-84CA-666B0C04F099}"/>
              </a:ext>
            </a:extLst>
          </p:cNvPr>
          <p:cNvSpPr/>
          <p:nvPr/>
        </p:nvSpPr>
        <p:spPr>
          <a:xfrm>
            <a:off x="3524597" y="612425"/>
            <a:ext cx="7287566" cy="366031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13</a:t>
            </a:r>
            <a:r>
              <a:rPr lang="es-ES_tradnl" sz="3200" b="1" dirty="0" smtClean="0">
                <a:solidFill>
                  <a:srgbClr val="FF0000"/>
                </a:solidFill>
                <a:latin typeface="+mn-lt"/>
                <a:ea typeface="Cambria" charset="0"/>
                <a:cs typeface="Cambria" charset="0"/>
                <a:sym typeface="BotonBQ-Bold"/>
              </a:rPr>
              <a:t>: </a:t>
            </a:r>
            <a:r>
              <a:rPr lang="es-ES_tradnl" sz="3200" dirty="0" smtClean="0"/>
              <a:t>Dar instrucciones a la Junta Mundial para que prepare un plan de proyecto, que se pondrá a consideración de la CSM 2022, a fin investigar cambios y/o una redacción adicional a la literatura de NA para pasar del lenguaje específico de género a un lenguaje neutro e inclusivo.</a:t>
            </a:r>
            <a:endParaRPr lang="es-ES_tradnl" sz="3200" dirty="0"/>
          </a:p>
        </p:txBody>
      </p:sp>
      <p:sp>
        <p:nvSpPr>
          <p:cNvPr id="3" name="TextBox 2">
            <a:extLst>
              <a:ext uri="{FF2B5EF4-FFF2-40B4-BE49-F238E27FC236}">
                <a16:creationId xmlns:a16="http://schemas.microsoft.com/office/drawing/2014/main" id="{773280BE-155A-5543-BB80-EE7A4BFC29F3}"/>
              </a:ext>
            </a:extLst>
          </p:cNvPr>
          <p:cNvSpPr txBox="1"/>
          <p:nvPr/>
        </p:nvSpPr>
        <p:spPr>
          <a:xfrm>
            <a:off x="2078182" y="4700249"/>
            <a:ext cx="7895517" cy="1815882"/>
          </a:xfrm>
          <a:prstGeom prst="rect">
            <a:avLst/>
          </a:prstGeom>
          <a:noFill/>
        </p:spPr>
        <p:txBody>
          <a:bodyPr wrap="square" rtlCol="0">
            <a:spAutoFit/>
          </a:bodyPr>
          <a:lstStyle/>
          <a:p>
            <a:pPr lvl="0">
              <a:spcBef>
                <a:spcPts val="1200"/>
              </a:spcBef>
            </a:pPr>
            <a:r>
              <a:rPr lang="es-ES_tradnl" sz="2800" b="1" dirty="0" smtClean="0"/>
              <a:t>Propósito: </a:t>
            </a:r>
            <a:r>
              <a:rPr lang="es-ES_tradnl" sz="2800" dirty="0" smtClean="0"/>
              <a:t>Esta moción le dará a la conferencia y a la confraternidad la capacidad de debatir cambios significativos en nuestra literatura para que sea más amplia para todos los miembros.</a:t>
            </a:r>
            <a:endParaRPr lang="es-ES_tradnl" sz="2800" dirty="0"/>
          </a:p>
        </p:txBody>
      </p:sp>
      <p:pic>
        <p:nvPicPr>
          <p:cNvPr id="5" name="Picture 4">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434240" y="639812"/>
            <a:ext cx="2990326" cy="3065085"/>
          </a:xfrm>
          <a:prstGeom prst="rect">
            <a:avLst/>
          </a:prstGeom>
        </p:spPr>
      </p:pic>
      <p:sp>
        <p:nvSpPr>
          <p:cNvPr id="6" name="TextBox 5">
            <a:extLst>
              <a:ext uri="{FF2B5EF4-FFF2-40B4-BE49-F238E27FC236}">
                <a16:creationId xmlns:a16="http://schemas.microsoft.com/office/drawing/2014/main" id="{8380FEA5-2FF7-4D4D-8AAD-7ABFFF36FC1C}"/>
              </a:ext>
            </a:extLst>
          </p:cNvPr>
          <p:cNvSpPr txBox="1"/>
          <p:nvPr/>
        </p:nvSpPr>
        <p:spPr>
          <a:xfrm rot="20860246">
            <a:off x="290595" y="1313445"/>
            <a:ext cx="2927661" cy="1661993"/>
          </a:xfrm>
          <a:prstGeom prst="rect">
            <a:avLst/>
          </a:prstGeom>
          <a:noFill/>
        </p:spPr>
        <p:txBody>
          <a:bodyPr wrap="square" rtlCol="0">
            <a:spAutoFit/>
          </a:bodyPr>
          <a:lstStyle/>
          <a:p>
            <a:pPr algn="ctr"/>
            <a:r>
              <a:rPr lang="en-US" sz="3400" b="1" dirty="0" err="1">
                <a:solidFill>
                  <a:srgbClr val="FF0000"/>
                </a:solidFill>
                <a:latin typeface="Lucida Handwriting" panose="03010101010101010101" pitchFamily="66" charset="77"/>
              </a:rPr>
              <a:t>Pausa</a:t>
            </a:r>
            <a:endParaRPr lang="en-US" sz="3400" b="1" dirty="0">
              <a:solidFill>
                <a:srgbClr val="FF0000"/>
              </a:solidFill>
              <a:latin typeface="Lucida Handwriting" panose="03010101010101010101" pitchFamily="66" charset="77"/>
            </a:endParaRPr>
          </a:p>
          <a:p>
            <a:pPr algn="ctr"/>
            <a:r>
              <a:rPr lang="en-US" sz="3400" b="1" dirty="0">
                <a:solidFill>
                  <a:srgbClr val="FF0000"/>
                </a:solidFill>
                <a:latin typeface="Lucida Handwriting" panose="03010101010101010101" pitchFamily="66" charset="77"/>
              </a:rPr>
              <a:t>para </a:t>
            </a:r>
            <a:r>
              <a:rPr lang="en-US" sz="3400" b="1" dirty="0" err="1">
                <a:solidFill>
                  <a:srgbClr val="FF0000"/>
                </a:solidFill>
                <a:latin typeface="Lucida Handwriting" panose="03010101010101010101" pitchFamily="66" charset="77"/>
              </a:rPr>
              <a:t>discutir</a:t>
            </a:r>
            <a:endParaRPr lang="en-US" sz="3400" b="1" dirty="0">
              <a:solidFill>
                <a:srgbClr val="FF0000"/>
              </a:solidFill>
              <a:latin typeface="Lucida Handwriting" panose="03010101010101010101" pitchFamily="66" charset="77"/>
            </a:endParaRPr>
          </a:p>
        </p:txBody>
      </p:sp>
      <p:pic>
        <p:nvPicPr>
          <p:cNvPr id="7" name="Picture 6">
            <a:extLst>
              <a:ext uri="{FF2B5EF4-FFF2-40B4-BE49-F238E27FC236}">
                <a16:creationId xmlns:a16="http://schemas.microsoft.com/office/drawing/2014/main" id="{6BDC23A1-794F-AF4C-8BB0-29D74969D85C}"/>
              </a:ext>
            </a:extLst>
          </p:cNvPr>
          <p:cNvPicPr>
            <a:picLocks noChangeAspect="1"/>
          </p:cNvPicPr>
          <p:nvPr/>
        </p:nvPicPr>
        <p:blipFill>
          <a:blip r:embed="rId4"/>
          <a:stretch>
            <a:fillRect/>
          </a:stretch>
        </p:blipFill>
        <p:spPr>
          <a:xfrm>
            <a:off x="2846812" y="3177625"/>
            <a:ext cx="728133" cy="745067"/>
          </a:xfrm>
          <a:prstGeom prst="rect">
            <a:avLst/>
          </a:prstGeom>
        </p:spPr>
      </p:pic>
    </p:spTree>
    <p:extLst>
      <p:ext uri="{BB962C8B-B14F-4D97-AF65-F5344CB8AC3E}">
        <p14:creationId xmlns:p14="http://schemas.microsoft.com/office/powerpoint/2010/main" val="302513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14</a:t>
            </a:r>
            <a:r>
              <a:rPr lang="es-ES_tradnl" sz="3200" b="1" dirty="0" smtClean="0">
                <a:solidFill>
                  <a:srgbClr val="FF0000"/>
                </a:solidFill>
                <a:latin typeface="+mn-lt"/>
                <a:ea typeface="Cambria" charset="0"/>
                <a:cs typeface="Cambria" charset="0"/>
                <a:sym typeface="BotonBQ-Bold"/>
              </a:rPr>
              <a:t>: </a:t>
            </a:r>
            <a:r>
              <a:rPr lang="es-ES_tradnl" sz="3200" dirty="0" smtClean="0"/>
              <a:t>Declarar una moratoria de 8 años para la creación de literatura de recuperación nueva en inglés a partir de la CSM 2020 hasta la CSM 2028, con la salvedad de los proyectos de literatura que ya están en curso.</a:t>
            </a:r>
            <a:endParaRPr lang="es-ES_tradnl" sz="3200" dirty="0"/>
          </a:p>
        </p:txBody>
      </p:sp>
      <p:sp>
        <p:nvSpPr>
          <p:cNvPr id="3" name="TextBox 2">
            <a:extLst>
              <a:ext uri="{FF2B5EF4-FFF2-40B4-BE49-F238E27FC236}">
                <a16:creationId xmlns:a16="http://schemas.microsoft.com/office/drawing/2014/main" id="{36926804-A1F8-5840-A2C2-663B7E5F0EAA}"/>
              </a:ext>
            </a:extLst>
          </p:cNvPr>
          <p:cNvSpPr txBox="1"/>
          <p:nvPr/>
        </p:nvSpPr>
        <p:spPr>
          <a:xfrm>
            <a:off x="1023710" y="3403045"/>
            <a:ext cx="9700054" cy="1538883"/>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Dar tiempo y liberar posibles recursos para traducir y producir literatura en idiomas extranjeros. </a:t>
            </a:r>
          </a:p>
          <a:p>
            <a:pPr>
              <a:spcBef>
                <a:spcPts val="1200"/>
              </a:spcBef>
            </a:pPr>
            <a:r>
              <a:rPr lang="es-ES_tradnl" sz="2800" b="1" dirty="0" smtClean="0"/>
              <a:t>Presentada por: </a:t>
            </a:r>
            <a:r>
              <a:rPr lang="es-ES_tradnl" sz="2800" dirty="0" smtClean="0"/>
              <a:t>Región California </a:t>
            </a:r>
            <a:r>
              <a:rPr lang="es-ES_tradnl" sz="2800" dirty="0" err="1" smtClean="0"/>
              <a:t>Inland</a:t>
            </a:r>
            <a:endParaRPr lang="es-ES_tradnl" sz="2800" dirty="0"/>
          </a:p>
        </p:txBody>
      </p:sp>
    </p:spTree>
    <p:extLst>
      <p:ext uri="{BB962C8B-B14F-4D97-AF65-F5344CB8AC3E}">
        <p14:creationId xmlns:p14="http://schemas.microsoft.com/office/powerpoint/2010/main" val="4252775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609600" y="751067"/>
            <a:ext cx="7919258" cy="970400"/>
          </a:xfrm>
          <a:prstGeom prst="rect">
            <a:avLst/>
          </a:prstGeom>
        </p:spPr>
        <p:txBody>
          <a:bodyPr spcFirstLastPara="1" wrap="square" lIns="121900" tIns="121900" rIns="121900" bIns="121900" anchor="b" anchorCtr="0">
            <a:noAutofit/>
          </a:bodyPr>
          <a:lstStyle/>
          <a:p>
            <a:r>
              <a:rPr lang="en-US" sz="3600" dirty="0">
                <a:solidFill>
                  <a:srgbClr val="002060"/>
                </a:solidFill>
              </a:rPr>
              <a:t>¿Qué significa «lista para el IAC»? </a:t>
            </a:r>
            <a:endParaRPr sz="3600" dirty="0">
              <a:solidFill>
                <a:srgbClr val="002060"/>
              </a:solidFill>
            </a:endParaRPr>
          </a:p>
        </p:txBody>
      </p:sp>
      <p:sp>
        <p:nvSpPr>
          <p:cNvPr id="122" name="Google Shape;122;p14"/>
          <p:cNvSpPr txBox="1">
            <a:spLocks noGrp="1"/>
          </p:cNvSpPr>
          <p:nvPr>
            <p:ph type="body" idx="1"/>
          </p:nvPr>
        </p:nvSpPr>
        <p:spPr>
          <a:xfrm>
            <a:off x="609599" y="1928299"/>
            <a:ext cx="7241629" cy="4533461"/>
          </a:xfrm>
          <a:prstGeom prst="rect">
            <a:avLst/>
          </a:prstGeom>
        </p:spPr>
        <p:txBody>
          <a:bodyPr spcFirstLastPara="1" wrap="square" lIns="121900" tIns="121900" rIns="121900" bIns="121900" anchor="t" anchorCtr="0">
            <a:noAutofit/>
          </a:bodyPr>
          <a:lstStyle/>
          <a:p>
            <a:pPr marL="457200" indent="-457200">
              <a:spcAft>
                <a:spcPts val="1200"/>
              </a:spcAft>
              <a:buClr>
                <a:srgbClr val="008DC6"/>
              </a:buClr>
              <a:buSzPct val="100000"/>
              <a:buFont typeface="Arial" panose="020B0604020202020204" pitchFamily="34" charset="0"/>
              <a:buChar char="•"/>
            </a:pPr>
            <a:r>
              <a:rPr lang="es-ES_tradnl" sz="3200" b="1" dirty="0">
                <a:solidFill>
                  <a:srgbClr val="008DC6"/>
                </a:solidFill>
              </a:rPr>
              <a:t>Cuando un participante de la conferencia remite una moción para el </a:t>
            </a:r>
            <a:r>
              <a:rPr lang="es-ES_tradnl" sz="3200" b="1" i="1" dirty="0">
                <a:solidFill>
                  <a:srgbClr val="008DC6"/>
                </a:solidFill>
              </a:rPr>
              <a:t>IAC</a:t>
            </a:r>
            <a:r>
              <a:rPr lang="es-ES_tradnl" sz="3200" b="1" dirty="0">
                <a:solidFill>
                  <a:srgbClr val="008DC6"/>
                </a:solidFill>
              </a:rPr>
              <a:t>, la Junta se pone en contacto con </a:t>
            </a:r>
            <a:r>
              <a:rPr lang="es-ES_tradnl" sz="3200" b="1" dirty="0" smtClean="0">
                <a:solidFill>
                  <a:srgbClr val="008DC6"/>
                </a:solidFill>
              </a:rPr>
              <a:t>este</a:t>
            </a:r>
            <a:endParaRPr lang="en-US" sz="3200" b="1" dirty="0">
              <a:solidFill>
                <a:srgbClr val="008DC6"/>
              </a:solidFill>
            </a:endParaRPr>
          </a:p>
          <a:p>
            <a:pPr marL="457200" indent="-457200">
              <a:buClr>
                <a:srgbClr val="008DC6"/>
              </a:buClr>
              <a:buSzPct val="100000"/>
              <a:buFont typeface="Arial" panose="020B0604020202020204" pitchFamily="34" charset="0"/>
              <a:buChar char="•"/>
            </a:pPr>
            <a:r>
              <a:rPr lang="es-ES_tradnl" sz="3200" b="1" dirty="0">
                <a:solidFill>
                  <a:srgbClr val="008DC6"/>
                </a:solidFill>
              </a:rPr>
              <a:t>Algunos retiran las mociones porque se llega a una solución después de conversar la cuestión con la </a:t>
            </a:r>
            <a:r>
              <a:rPr lang="es-ES_tradnl" sz="3200" b="1" dirty="0" smtClean="0">
                <a:solidFill>
                  <a:srgbClr val="008DC6"/>
                </a:solidFill>
              </a:rPr>
              <a:t>Junta</a:t>
            </a:r>
            <a:endParaRPr sz="1600" dirty="0"/>
          </a:p>
        </p:txBody>
      </p:sp>
      <p:pic>
        <p:nvPicPr>
          <p:cNvPr id="7" name="Picture 6">
            <a:extLst>
              <a:ext uri="{FF2B5EF4-FFF2-40B4-BE49-F238E27FC236}">
                <a16:creationId xmlns:a16="http://schemas.microsoft.com/office/drawing/2014/main" id="{8A6579AC-DCC5-6348-A887-13029FFBAA3B}"/>
              </a:ext>
            </a:extLst>
          </p:cNvPr>
          <p:cNvPicPr>
            <a:picLocks noChangeAspect="1"/>
          </p:cNvPicPr>
          <p:nvPr/>
        </p:nvPicPr>
        <p:blipFill>
          <a:blip r:embed="rId3"/>
          <a:stretch>
            <a:fillRect/>
          </a:stretch>
        </p:blipFill>
        <p:spPr>
          <a:xfrm>
            <a:off x="10739354" y="2606578"/>
            <a:ext cx="643467" cy="575733"/>
          </a:xfrm>
          <a:prstGeom prst="rect">
            <a:avLst/>
          </a:prstGeom>
        </p:spPr>
      </p:pic>
      <p:pic>
        <p:nvPicPr>
          <p:cNvPr id="9" name="Picture 8">
            <a:extLst>
              <a:ext uri="{FF2B5EF4-FFF2-40B4-BE49-F238E27FC236}">
                <a16:creationId xmlns:a16="http://schemas.microsoft.com/office/drawing/2014/main" id="{7D0671F6-8457-444F-9F38-399E6462CBCF}"/>
              </a:ext>
            </a:extLst>
          </p:cNvPr>
          <p:cNvPicPr>
            <a:picLocks noChangeAspect="1"/>
          </p:cNvPicPr>
          <p:nvPr/>
        </p:nvPicPr>
        <p:blipFill>
          <a:blip r:embed="rId4"/>
          <a:stretch>
            <a:fillRect/>
          </a:stretch>
        </p:blipFill>
        <p:spPr>
          <a:xfrm>
            <a:off x="9738721" y="1535721"/>
            <a:ext cx="2038564" cy="526081"/>
          </a:xfrm>
          <a:prstGeom prst="rect">
            <a:avLst/>
          </a:prstGeom>
        </p:spPr>
      </p:pic>
      <p:pic>
        <p:nvPicPr>
          <p:cNvPr id="11" name="Picture 10">
            <a:extLst>
              <a:ext uri="{FF2B5EF4-FFF2-40B4-BE49-F238E27FC236}">
                <a16:creationId xmlns:a16="http://schemas.microsoft.com/office/drawing/2014/main" id="{4C43D9B0-F216-E844-A2BA-A41A5FADEA22}"/>
              </a:ext>
            </a:extLst>
          </p:cNvPr>
          <p:cNvPicPr>
            <a:picLocks noChangeAspect="1"/>
          </p:cNvPicPr>
          <p:nvPr/>
        </p:nvPicPr>
        <p:blipFill>
          <a:blip r:embed="rId5"/>
          <a:stretch>
            <a:fillRect/>
          </a:stretch>
        </p:blipFill>
        <p:spPr>
          <a:xfrm>
            <a:off x="10689466" y="5076883"/>
            <a:ext cx="920643" cy="54252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517401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14 </a:t>
            </a:r>
            <a:r>
              <a:rPr lang="es-ES_tradnl" sz="3200" b="1" dirty="0" smtClean="0">
                <a:solidFill>
                  <a:srgbClr val="FF0000"/>
                </a:solidFill>
                <a:latin typeface="+mn-lt"/>
                <a:ea typeface="Cambria" charset="0"/>
                <a:cs typeface="Cambria" charset="0"/>
                <a:sym typeface="BotonBQ-Bold"/>
              </a:rPr>
              <a:t>— Razonamiento de la región</a:t>
            </a:r>
          </a:p>
          <a:p>
            <a:pPr>
              <a:spcAft>
                <a:spcPts val="600"/>
              </a:spcAft>
            </a:pPr>
            <a:r>
              <a:rPr lang="es-ES_tradnl" sz="2800" dirty="0" smtClean="0"/>
              <a:t>Un moratoria daría tiempo a que las comunidades de NA internacionales terminaran las traducciones del Texto Básico y otra literatura que salva vidas y, es de esperar, permitiera que los fondos que suelen usarse para la creación de literatura en inglés se redirijan al apoyo a las iniciativas internacionales de traducción.</a:t>
            </a:r>
          </a:p>
          <a:p>
            <a:r>
              <a:rPr lang="es-ES_tradnl" sz="2800" dirty="0" smtClean="0"/>
              <a:t>Imaginemos el esfuerzo de tener que leer el mensaje salvador de vidas en un idioma que entendemos mal o directamente ni entendemos. Somos una confraternidad mundial y ha llegado el momento de redoblar nuestros esfuerzos para que nuestro mensaje esté disponible a escala mundial.</a:t>
            </a:r>
          </a:p>
          <a:p>
            <a:endParaRPr lang="es-ES_tradnl" sz="2800" dirty="0"/>
          </a:p>
        </p:txBody>
      </p:sp>
    </p:spTree>
    <p:extLst>
      <p:ext uri="{BB962C8B-B14F-4D97-AF65-F5344CB8AC3E}">
        <p14:creationId xmlns:p14="http://schemas.microsoft.com/office/powerpoint/2010/main" val="20773235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10" y="871980"/>
            <a:ext cx="10325444" cy="599332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spcAft>
                <a:spcPts val="1200"/>
              </a:spcAft>
            </a:pPr>
            <a:r>
              <a:rPr lang="es-ES" sz="3200" b="1" kern="1200" dirty="0" smtClean="0">
                <a:solidFill>
                  <a:srgbClr val="FF0000"/>
                </a:solidFill>
                <a:ea typeface="Cambria" charset="0"/>
                <a:cs typeface="Cambria" charset="0"/>
                <a:sym typeface="BotonBQ-Bold"/>
              </a:rPr>
              <a:t>Moción</a:t>
            </a:r>
            <a:r>
              <a:rPr kumimoji="0" lang="es-ES"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14 </a:t>
            </a:r>
            <a:r>
              <a:rPr lang="es-ES" sz="3200" b="1" dirty="0" smtClean="0">
                <a:solidFill>
                  <a:srgbClr val="FF0000"/>
                </a:solidFill>
                <a:latin typeface="+mn-lt"/>
                <a:ea typeface="Cambria" charset="0"/>
                <a:cs typeface="Cambria" charset="0"/>
                <a:sym typeface="BotonBQ-Bold"/>
              </a:rPr>
              <a:t>— </a:t>
            </a:r>
            <a:r>
              <a:rPr lang="es-ES" sz="3200" b="1" dirty="0" smtClean="0">
                <a:solidFill>
                  <a:srgbClr val="FF0000"/>
                </a:solidFill>
                <a:ea typeface="Cambria" charset="0"/>
                <a:cs typeface="Cambria" charset="0"/>
                <a:sym typeface="BotonBQ-Bold"/>
              </a:rPr>
              <a:t>Respuesta de la Junta Mundial</a:t>
            </a:r>
            <a:endParaRPr lang="es-ES" sz="2800" dirty="0" smtClean="0"/>
          </a:p>
          <a:p>
            <a:pPr marL="457200" indent="-457200">
              <a:spcAft>
                <a:spcPts val="1200"/>
              </a:spcAft>
              <a:buClr>
                <a:srgbClr val="FF0000"/>
              </a:buClr>
              <a:buFont typeface="Arial" panose="020B0604020202020204" pitchFamily="34" charset="0"/>
              <a:buChar char="•"/>
            </a:pPr>
            <a:r>
              <a:rPr lang="es-ES_tradnl" sz="2800" dirty="0" smtClean="0"/>
              <a:t>Compartimos </a:t>
            </a:r>
            <a:r>
              <a:rPr lang="es-ES_tradnl" sz="2800" dirty="0"/>
              <a:t>el deseo de hacer que nuestra literatura resulte accesible para </a:t>
            </a:r>
            <a:r>
              <a:rPr lang="es-ES_tradnl" sz="2800" dirty="0" smtClean="0"/>
              <a:t>los </a:t>
            </a:r>
            <a:r>
              <a:rPr lang="es-ES_tradnl" sz="2800" dirty="0"/>
              <a:t>adictos </a:t>
            </a:r>
            <a:r>
              <a:rPr lang="es-ES_tradnl" sz="2800" dirty="0" smtClean="0"/>
              <a:t>de todo mundo</a:t>
            </a:r>
            <a:endParaRPr lang="en-US" sz="2800" dirty="0"/>
          </a:p>
          <a:p>
            <a:pPr marL="457200" indent="-457200">
              <a:spcAft>
                <a:spcPts val="1200"/>
              </a:spcAft>
              <a:buClr>
                <a:srgbClr val="FF0000"/>
              </a:buClr>
              <a:buFont typeface="Arial" panose="020B0604020202020204" pitchFamily="34" charset="0"/>
              <a:buChar char="•"/>
            </a:pPr>
            <a:r>
              <a:rPr lang="es-ES_tradnl" sz="2800" dirty="0"/>
              <a:t>Esta moción, sin embargo, no liberaría recursos para las traducciones o la </a:t>
            </a:r>
            <a:r>
              <a:rPr lang="es-ES_tradnl" sz="2800" dirty="0" smtClean="0"/>
              <a:t>producción</a:t>
            </a:r>
            <a:endParaRPr lang="en-US" sz="2800" dirty="0"/>
          </a:p>
          <a:p>
            <a:pPr marL="457200" indent="-457200">
              <a:spcAft>
                <a:spcPts val="1200"/>
              </a:spcAft>
              <a:buClr>
                <a:srgbClr val="FF0000"/>
              </a:buClr>
              <a:buFont typeface="Arial" panose="020B0604020202020204" pitchFamily="34" charset="0"/>
              <a:buChar char="•"/>
            </a:pPr>
            <a:r>
              <a:rPr lang="es-ES_tradnl" sz="2800" dirty="0"/>
              <a:t>Las traducciones de NA son un trabajo coordinado </a:t>
            </a:r>
            <a:r>
              <a:rPr lang="es-ES_tradnl" sz="2800" dirty="0" smtClean="0"/>
              <a:t>entre los </a:t>
            </a:r>
            <a:r>
              <a:rPr lang="es-ES_tradnl" sz="2800" dirty="0"/>
              <a:t>miembros del CLT cuya lengua materna es la local, </a:t>
            </a:r>
            <a:r>
              <a:rPr lang="es-ES_tradnl" sz="2800" dirty="0" smtClean="0"/>
              <a:t>el personal </a:t>
            </a:r>
            <a:r>
              <a:rPr lang="es-ES_tradnl" sz="2800" dirty="0"/>
              <a:t>de los SMNA y </a:t>
            </a:r>
            <a:r>
              <a:rPr lang="es-ES_tradnl" sz="2800" dirty="0" smtClean="0"/>
              <a:t>los profesionales contratados</a:t>
            </a:r>
            <a:endParaRPr lang="en-US" sz="2800" dirty="0"/>
          </a:p>
          <a:p>
            <a:pPr marL="457200" indent="-457200">
              <a:spcAft>
                <a:spcPts val="1200"/>
              </a:spcAft>
              <a:buClr>
                <a:srgbClr val="FF0000"/>
              </a:buClr>
              <a:buFont typeface="Arial" panose="020B0604020202020204" pitchFamily="34" charset="0"/>
              <a:buChar char="•"/>
            </a:pPr>
            <a:r>
              <a:rPr lang="es-ES_tradnl" sz="2800" dirty="0" smtClean="0"/>
              <a:t>En realidad lo </a:t>
            </a:r>
            <a:r>
              <a:rPr lang="es-ES_tradnl" sz="2800" dirty="0"/>
              <a:t>que nos faltan son recursos humanos, especialmente de miembros de los </a:t>
            </a:r>
            <a:r>
              <a:rPr lang="es-ES_tradnl" sz="2800" dirty="0" smtClean="0"/>
              <a:t>CLT</a:t>
            </a:r>
            <a:endParaRPr lang="en-US" sz="2800" dirty="0"/>
          </a:p>
          <a:p>
            <a:pPr marL="457200" indent="-457200">
              <a:spcAft>
                <a:spcPts val="1200"/>
              </a:spcAft>
              <a:buClr>
                <a:srgbClr val="FF0000"/>
              </a:buClr>
              <a:buFont typeface="Arial" panose="020B0604020202020204" pitchFamily="34" charset="0"/>
              <a:buChar char="•"/>
            </a:pPr>
            <a:endParaRPr lang="en-US" sz="2800" dirty="0"/>
          </a:p>
        </p:txBody>
      </p:sp>
    </p:spTree>
    <p:extLst>
      <p:ext uri="{BB962C8B-B14F-4D97-AF65-F5344CB8AC3E}">
        <p14:creationId xmlns:p14="http://schemas.microsoft.com/office/powerpoint/2010/main" val="1618488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65A386E9-0244-1744-84CA-666B0C04F099}"/>
              </a:ext>
            </a:extLst>
          </p:cNvPr>
          <p:cNvSpPr/>
          <p:nvPr/>
        </p:nvSpPr>
        <p:spPr>
          <a:xfrm>
            <a:off x="3878317" y="612425"/>
            <a:ext cx="6933845"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14</a:t>
            </a:r>
            <a:r>
              <a:rPr lang="es-ES_tradnl" sz="3200" b="1" dirty="0" smtClean="0">
                <a:solidFill>
                  <a:srgbClr val="FF0000"/>
                </a:solidFill>
                <a:latin typeface="+mn-lt"/>
                <a:ea typeface="Cambria" charset="0"/>
                <a:cs typeface="Cambria" charset="0"/>
                <a:sym typeface="BotonBQ-Bold"/>
              </a:rPr>
              <a:t>: </a:t>
            </a:r>
            <a:r>
              <a:rPr lang="es-ES_tradnl" sz="3200" dirty="0" smtClean="0"/>
              <a:t>Declarar una moratoria de 8 años para la creación de literatura de recuperación nueva en inglés a partir de la CSM 2020 hasta la CSM 2028, con la salvedad de los proyectos de literatura que ya están en curso.</a:t>
            </a:r>
            <a:endParaRPr lang="es-ES_tradnl" sz="3200" dirty="0"/>
          </a:p>
        </p:txBody>
      </p:sp>
      <p:sp>
        <p:nvSpPr>
          <p:cNvPr id="3" name="TextBox 2">
            <a:extLst>
              <a:ext uri="{FF2B5EF4-FFF2-40B4-BE49-F238E27FC236}">
                <a16:creationId xmlns:a16="http://schemas.microsoft.com/office/drawing/2014/main" id="{773280BE-155A-5543-BB80-EE7A4BFC29F3}"/>
              </a:ext>
            </a:extLst>
          </p:cNvPr>
          <p:cNvSpPr txBox="1"/>
          <p:nvPr/>
        </p:nvSpPr>
        <p:spPr>
          <a:xfrm>
            <a:off x="4278765" y="4533994"/>
            <a:ext cx="6409829" cy="1815882"/>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Dar tiempo y liberar posibles recursos para traducir y producir literatura en idiomas extranjeros. </a:t>
            </a:r>
            <a:endParaRPr lang="es-ES_tradnl" sz="2800" dirty="0"/>
          </a:p>
        </p:txBody>
      </p:sp>
      <p:pic>
        <p:nvPicPr>
          <p:cNvPr id="5" name="Picture 4">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434240" y="639812"/>
            <a:ext cx="2990326" cy="3065085"/>
          </a:xfrm>
          <a:prstGeom prst="rect">
            <a:avLst/>
          </a:prstGeom>
        </p:spPr>
      </p:pic>
      <p:sp>
        <p:nvSpPr>
          <p:cNvPr id="6" name="TextBox 5">
            <a:extLst>
              <a:ext uri="{FF2B5EF4-FFF2-40B4-BE49-F238E27FC236}">
                <a16:creationId xmlns:a16="http://schemas.microsoft.com/office/drawing/2014/main" id="{8380FEA5-2FF7-4D4D-8AAD-7ABFFF36FC1C}"/>
              </a:ext>
            </a:extLst>
          </p:cNvPr>
          <p:cNvSpPr txBox="1"/>
          <p:nvPr/>
        </p:nvSpPr>
        <p:spPr>
          <a:xfrm rot="20860246">
            <a:off x="290595" y="1313445"/>
            <a:ext cx="2927661" cy="1661993"/>
          </a:xfrm>
          <a:prstGeom prst="rect">
            <a:avLst/>
          </a:prstGeom>
          <a:noFill/>
        </p:spPr>
        <p:txBody>
          <a:bodyPr wrap="square" rtlCol="0">
            <a:spAutoFit/>
          </a:bodyPr>
          <a:lstStyle/>
          <a:p>
            <a:pPr algn="ctr"/>
            <a:r>
              <a:rPr lang="en-US" sz="3400" b="1" dirty="0" err="1">
                <a:solidFill>
                  <a:srgbClr val="FF0000"/>
                </a:solidFill>
                <a:latin typeface="Lucida Handwriting" panose="03010101010101010101" pitchFamily="66" charset="77"/>
              </a:rPr>
              <a:t>Pausa</a:t>
            </a:r>
            <a:endParaRPr lang="en-US" sz="3400" b="1" dirty="0">
              <a:solidFill>
                <a:srgbClr val="FF0000"/>
              </a:solidFill>
              <a:latin typeface="Lucida Handwriting" panose="03010101010101010101" pitchFamily="66" charset="77"/>
            </a:endParaRPr>
          </a:p>
          <a:p>
            <a:pPr algn="ctr"/>
            <a:r>
              <a:rPr lang="en-US" sz="3400" b="1" dirty="0">
                <a:solidFill>
                  <a:srgbClr val="FF0000"/>
                </a:solidFill>
                <a:latin typeface="Lucida Handwriting" panose="03010101010101010101" pitchFamily="66" charset="77"/>
              </a:rPr>
              <a:t>para </a:t>
            </a:r>
            <a:r>
              <a:rPr lang="en-US" sz="3400" b="1" dirty="0" err="1">
                <a:solidFill>
                  <a:srgbClr val="FF0000"/>
                </a:solidFill>
                <a:latin typeface="Lucida Handwriting" panose="03010101010101010101" pitchFamily="66" charset="77"/>
              </a:rPr>
              <a:t>discutir</a:t>
            </a:r>
            <a:endParaRPr lang="en-US" sz="3400" b="1" dirty="0">
              <a:solidFill>
                <a:srgbClr val="FF0000"/>
              </a:solidFill>
              <a:latin typeface="Lucida Handwriting" panose="03010101010101010101" pitchFamily="66" charset="77"/>
            </a:endParaRPr>
          </a:p>
        </p:txBody>
      </p:sp>
      <p:pic>
        <p:nvPicPr>
          <p:cNvPr id="7" name="Picture 6">
            <a:extLst>
              <a:ext uri="{FF2B5EF4-FFF2-40B4-BE49-F238E27FC236}">
                <a16:creationId xmlns:a16="http://schemas.microsoft.com/office/drawing/2014/main" id="{6BDC23A1-794F-AF4C-8BB0-29D74969D85C}"/>
              </a:ext>
            </a:extLst>
          </p:cNvPr>
          <p:cNvPicPr>
            <a:picLocks noChangeAspect="1"/>
          </p:cNvPicPr>
          <p:nvPr/>
        </p:nvPicPr>
        <p:blipFill>
          <a:blip r:embed="rId4"/>
          <a:stretch>
            <a:fillRect/>
          </a:stretch>
        </p:blipFill>
        <p:spPr>
          <a:xfrm>
            <a:off x="2846812" y="3177625"/>
            <a:ext cx="728133" cy="745067"/>
          </a:xfrm>
          <a:prstGeom prst="rect">
            <a:avLst/>
          </a:prstGeom>
        </p:spPr>
      </p:pic>
    </p:spTree>
    <p:extLst>
      <p:ext uri="{BB962C8B-B14F-4D97-AF65-F5344CB8AC3E}">
        <p14:creationId xmlns:p14="http://schemas.microsoft.com/office/powerpoint/2010/main" val="2643637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4475843" y="1253936"/>
            <a:ext cx="6872400" cy="1763456"/>
          </a:xfrm>
          <a:prstGeom prst="rect">
            <a:avLst/>
          </a:prstGeom>
        </p:spPr>
        <p:txBody>
          <a:bodyPr spcFirstLastPara="1" wrap="square" lIns="121900" tIns="121900" rIns="121900" bIns="121900" anchor="t" anchorCtr="0">
            <a:noAutofit/>
          </a:bodyPr>
          <a:lstStyle/>
          <a:p>
            <a:r>
              <a:rPr lang="es-ES_tradnl" b="1" dirty="0" smtClean="0">
                <a:solidFill>
                  <a:srgbClr val="FF0000"/>
                </a:solidFill>
              </a:rPr>
              <a:t>Materiales de relaciones públicas</a:t>
            </a:r>
            <a:endParaRPr lang="es-ES_tradnl" b="1" dirty="0">
              <a:solidFill>
                <a:srgbClr val="FF0000"/>
              </a:solidFill>
            </a:endParaRPr>
          </a:p>
        </p:txBody>
      </p:sp>
      <p:sp>
        <p:nvSpPr>
          <p:cNvPr id="7" name="TextBox 6">
            <a:extLst>
              <a:ext uri="{FF2B5EF4-FFF2-40B4-BE49-F238E27FC236}">
                <a16:creationId xmlns:a16="http://schemas.microsoft.com/office/drawing/2014/main" id="{8134048D-DA21-DC46-A424-21A823162535}"/>
              </a:ext>
            </a:extLst>
          </p:cNvPr>
          <p:cNvSpPr txBox="1"/>
          <p:nvPr/>
        </p:nvSpPr>
        <p:spPr>
          <a:xfrm>
            <a:off x="4554132" y="3017392"/>
            <a:ext cx="7532360" cy="475387"/>
          </a:xfrm>
          <a:prstGeom prst="rect">
            <a:avLst/>
          </a:prstGeom>
          <a:noFill/>
        </p:spPr>
        <p:txBody>
          <a:bodyPr wrap="square" rtlCol="0">
            <a:spAutoFit/>
          </a:bodyPr>
          <a:lstStyle/>
          <a:p>
            <a:pPr defTabSz="1219170">
              <a:spcAft>
                <a:spcPts val="1200"/>
              </a:spcAft>
            </a:pPr>
            <a:r>
              <a:rPr lang="en-US" sz="2489" b="1" dirty="0">
                <a:solidFill>
                  <a:srgbClr val="008DC6"/>
                </a:solidFill>
              </a:rPr>
              <a:t>Moción 15</a:t>
            </a:r>
          </a:p>
        </p:txBody>
      </p:sp>
      <p:pic>
        <p:nvPicPr>
          <p:cNvPr id="5" name="Picture 4">
            <a:extLst>
              <a:ext uri="{FF2B5EF4-FFF2-40B4-BE49-F238E27FC236}">
                <a16:creationId xmlns:a16="http://schemas.microsoft.com/office/drawing/2014/main" id="{EE7F8E8E-75F5-494E-9C25-137A00072DC9}"/>
              </a:ext>
            </a:extLst>
          </p:cNvPr>
          <p:cNvPicPr>
            <a:picLocks noChangeAspect="1"/>
          </p:cNvPicPr>
          <p:nvPr/>
        </p:nvPicPr>
        <p:blipFill>
          <a:blip r:embed="rId3"/>
          <a:stretch>
            <a:fillRect/>
          </a:stretch>
        </p:blipFill>
        <p:spPr>
          <a:xfrm>
            <a:off x="10785518" y="542182"/>
            <a:ext cx="728133" cy="745067"/>
          </a:xfrm>
          <a:prstGeom prst="rect">
            <a:avLst/>
          </a:prstGeom>
        </p:spPr>
      </p:pic>
      <p:sp>
        <p:nvSpPr>
          <p:cNvPr id="2" name="TextBox 1">
            <a:extLst>
              <a:ext uri="{FF2B5EF4-FFF2-40B4-BE49-F238E27FC236}">
                <a16:creationId xmlns:a16="http://schemas.microsoft.com/office/drawing/2014/main" id="{4ABF9DDC-FC47-004D-A2A8-168F832127AD}"/>
              </a:ext>
            </a:extLst>
          </p:cNvPr>
          <p:cNvSpPr txBox="1"/>
          <p:nvPr/>
        </p:nvSpPr>
        <p:spPr>
          <a:xfrm>
            <a:off x="10558463" y="1885950"/>
            <a:ext cx="184731" cy="379656"/>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B23E7DD2-9AD6-DE4A-B7B0-6607C805CD2B}"/>
              </a:ext>
            </a:extLst>
          </p:cNvPr>
          <p:cNvPicPr>
            <a:picLocks noChangeAspect="1"/>
          </p:cNvPicPr>
          <p:nvPr/>
        </p:nvPicPr>
        <p:blipFill>
          <a:blip r:embed="rId4"/>
          <a:stretch>
            <a:fillRect/>
          </a:stretch>
        </p:blipFill>
        <p:spPr>
          <a:xfrm rot="21080319">
            <a:off x="373530" y="4954507"/>
            <a:ext cx="1768456" cy="1780486"/>
          </a:xfrm>
          <a:prstGeom prst="rect">
            <a:avLst/>
          </a:prstGeom>
        </p:spPr>
      </p:pic>
    </p:spTree>
    <p:extLst>
      <p:ext uri="{BB962C8B-B14F-4D97-AF65-F5344CB8AC3E}">
        <p14:creationId xmlns:p14="http://schemas.microsoft.com/office/powerpoint/2010/main" val="1125846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583353" cy="42878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15</a:t>
            </a:r>
            <a:r>
              <a:rPr lang="es-ES_tradnl" sz="3200" b="1" dirty="0" smtClean="0">
                <a:solidFill>
                  <a:srgbClr val="FF0000"/>
                </a:solidFill>
                <a:latin typeface="+mn-lt"/>
                <a:ea typeface="Cambria" charset="0"/>
                <a:cs typeface="Cambria" charset="0"/>
                <a:sym typeface="BotonBQ-Bold"/>
              </a:rPr>
              <a:t>: </a:t>
            </a:r>
            <a:r>
              <a:rPr lang="es-ES_tradnl" sz="2800" dirty="0" smtClean="0"/>
              <a:t>Dar instrucciones a la Junta Mundial para que prepare un plan de proyecto para la Conferencia de Servicio Mundial (CSM) 2022, a fin producir un video informativo aprobado por los SMNA, sobre Narcóticos Anónimos para los servicios (comités) de relaciones públicas, en el que se explique brevemente: </a:t>
            </a:r>
          </a:p>
          <a:p>
            <a:r>
              <a:rPr lang="es-ES_tradnl" sz="2800" dirty="0" smtClean="0"/>
              <a:t>1. Qué es Narcóticos Anónimos </a:t>
            </a:r>
          </a:p>
          <a:p>
            <a:r>
              <a:rPr lang="es-ES_tradnl" sz="2800" dirty="0" smtClean="0"/>
              <a:t>2. Cómo funciona </a:t>
            </a:r>
          </a:p>
          <a:p>
            <a:r>
              <a:rPr lang="es-ES_tradnl" sz="2800" dirty="0" smtClean="0"/>
              <a:t>3. Cómo ponerse en contacto con NA </a:t>
            </a:r>
            <a:endParaRPr lang="es-ES_tradnl" sz="2800" dirty="0"/>
          </a:p>
        </p:txBody>
      </p:sp>
      <p:sp>
        <p:nvSpPr>
          <p:cNvPr id="3" name="TextBox 2">
            <a:extLst>
              <a:ext uri="{FF2B5EF4-FFF2-40B4-BE49-F238E27FC236}">
                <a16:creationId xmlns:a16="http://schemas.microsoft.com/office/drawing/2014/main" id="{36926804-A1F8-5840-A2C2-663B7E5F0EAA}"/>
              </a:ext>
            </a:extLst>
          </p:cNvPr>
          <p:cNvSpPr txBox="1"/>
          <p:nvPr/>
        </p:nvSpPr>
        <p:spPr>
          <a:xfrm>
            <a:off x="1236678" y="4661106"/>
            <a:ext cx="9261231" cy="2246769"/>
          </a:xfrm>
          <a:prstGeom prst="rect">
            <a:avLst/>
          </a:prstGeom>
          <a:noFill/>
        </p:spPr>
        <p:txBody>
          <a:bodyPr wrap="square" rtlCol="0">
            <a:spAutoFit/>
          </a:bodyPr>
          <a:lstStyle/>
          <a:p>
            <a:pPr>
              <a:spcBef>
                <a:spcPts val="1200"/>
              </a:spcBef>
            </a:pPr>
            <a:r>
              <a:rPr lang="es-ES_tradnl" sz="2600" b="1" dirty="0" smtClean="0"/>
              <a:t>Propósito: </a:t>
            </a:r>
            <a:r>
              <a:rPr lang="es-ES_tradnl" sz="2600" dirty="0" smtClean="0"/>
              <a:t>Que la confraternidad disponga de un nuevo recurso de relaciones públicas que explique clara y brevemente qué es Narcóticos Anónimos, cómo funciona y las manera de ponerse en contacto con NA.</a:t>
            </a:r>
          </a:p>
          <a:p>
            <a:pPr>
              <a:spcBef>
                <a:spcPts val="1200"/>
              </a:spcBef>
            </a:pPr>
            <a:r>
              <a:rPr lang="es-ES_tradnl" sz="2600" b="1" dirty="0" smtClean="0"/>
              <a:t>Presentada por: </a:t>
            </a:r>
            <a:r>
              <a:rPr lang="es-ES_tradnl" sz="2600" dirty="0" smtClean="0"/>
              <a:t>Región Argentina</a:t>
            </a:r>
            <a:endParaRPr lang="es-ES_tradnl" sz="2600" dirty="0"/>
          </a:p>
        </p:txBody>
      </p:sp>
    </p:spTree>
    <p:extLst>
      <p:ext uri="{BB962C8B-B14F-4D97-AF65-F5344CB8AC3E}">
        <p14:creationId xmlns:p14="http://schemas.microsoft.com/office/powerpoint/2010/main" val="4023381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15 </a:t>
            </a:r>
            <a:r>
              <a:rPr lang="es-ES_tradnl" sz="3200" b="1" dirty="0" smtClean="0">
                <a:solidFill>
                  <a:srgbClr val="FF0000"/>
                </a:solidFill>
                <a:latin typeface="+mn-lt"/>
                <a:ea typeface="Cambria" charset="0"/>
                <a:cs typeface="Cambria" charset="0"/>
                <a:sym typeface="BotonBQ-Bold"/>
              </a:rPr>
              <a:t>— Razonamiento de la región</a:t>
            </a:r>
          </a:p>
          <a:p>
            <a:pPr>
              <a:spcAft>
                <a:spcPts val="600"/>
              </a:spcAft>
            </a:pPr>
            <a:r>
              <a:rPr lang="es-ES_tradnl" sz="2800" dirty="0" smtClean="0"/>
              <a:t>Las relaciones públicas son muy importantes para nuestra confraternidad. Un video explicativo breve sobre Narcóticos Anónimos permitiría que los organismos de servicio de todas las áreas y regiones de NA del mundo dispusieran de una herramienta más en sus iniciativas de RRPP. Este recurso podría usarse en los servicios (comités) de relaciones públicas y en las publicaciones en línea (web, redes sociales, etc.). </a:t>
            </a:r>
          </a:p>
          <a:p>
            <a:r>
              <a:rPr lang="es-ES_tradnl" sz="2800" dirty="0" smtClean="0"/>
              <a:t>Al mismo tiempo, los medios audiovisuales, incluidos los digitales, son fundamentales en las comunicaciones de hoy. En la actualidad, hay muchos videos informativos sobre NA, pero ninguno ha sido producido y aprobado por los SMNA. La producción de este video será una herramienta eficaz para todos los comités de servicios regionales…</a:t>
            </a:r>
            <a:endParaRPr lang="es-ES_tradnl" sz="2800" dirty="0"/>
          </a:p>
        </p:txBody>
      </p:sp>
    </p:spTree>
    <p:extLst>
      <p:ext uri="{BB962C8B-B14F-4D97-AF65-F5344CB8AC3E}">
        <p14:creationId xmlns:p14="http://schemas.microsoft.com/office/powerpoint/2010/main" val="4006007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381670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15 </a:t>
            </a:r>
            <a:r>
              <a:rPr lang="es-ES_tradnl" sz="3200" b="1" dirty="0" smtClean="0">
                <a:solidFill>
                  <a:srgbClr val="FF0000"/>
                </a:solidFill>
                <a:latin typeface="+mn-lt"/>
                <a:ea typeface="Cambria" charset="0"/>
                <a:cs typeface="Cambria" charset="0"/>
                <a:sym typeface="BotonBQ-Bold"/>
              </a:rPr>
              <a:t>— Razonamiento de la región</a:t>
            </a:r>
          </a:p>
          <a:p>
            <a:pPr>
              <a:spcBef>
                <a:spcPts val="600"/>
              </a:spcBef>
            </a:pPr>
            <a:r>
              <a:rPr lang="es-ES_tradnl" sz="2800" dirty="0" smtClean="0"/>
              <a:t>El video podría producirse originalmente en inglés con un vocabulario sencillo, e incluir el guion en forma escrita y separar las pistas de audio, y subirlo al sitio web na.org para su descarga. </a:t>
            </a:r>
          </a:p>
          <a:p>
            <a:pPr>
              <a:spcBef>
                <a:spcPts val="600"/>
              </a:spcBef>
            </a:pPr>
            <a:r>
              <a:rPr lang="es-ES_tradnl" sz="2800" dirty="0" smtClean="0"/>
              <a:t>De esta forma las regiones de NA no angloparlantes pueden traducirlo fácilmente a nivel local y poner fácilmente este material de servicio a disposición de las regiones de NA que lo necesiten. </a:t>
            </a:r>
          </a:p>
          <a:p>
            <a:pPr>
              <a:spcBef>
                <a:spcPts val="600"/>
              </a:spcBef>
            </a:pPr>
            <a:endParaRPr lang="es-ES_tradnl" sz="2800" dirty="0"/>
          </a:p>
        </p:txBody>
      </p:sp>
    </p:spTree>
    <p:extLst>
      <p:ext uri="{BB962C8B-B14F-4D97-AF65-F5344CB8AC3E}">
        <p14:creationId xmlns:p14="http://schemas.microsoft.com/office/powerpoint/2010/main" val="18752885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10" y="612426"/>
            <a:ext cx="10067536" cy="383098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spcAft>
                <a:spcPts val="1200"/>
              </a:spcAft>
            </a:pPr>
            <a:r>
              <a:rPr lang="es-ES" sz="3200" b="1" kern="1200" dirty="0" smtClean="0">
                <a:solidFill>
                  <a:srgbClr val="FF0000"/>
                </a:solidFill>
                <a:ea typeface="Cambria" charset="0"/>
                <a:cs typeface="Cambria" charset="0"/>
                <a:sym typeface="BotonBQ-Bold"/>
              </a:rPr>
              <a:t>Moción</a:t>
            </a:r>
            <a:r>
              <a:rPr kumimoji="0" lang="es-ES"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15 </a:t>
            </a:r>
            <a:r>
              <a:rPr lang="es-ES" sz="3200" b="1" dirty="0" smtClean="0">
                <a:solidFill>
                  <a:srgbClr val="FF0000"/>
                </a:solidFill>
                <a:latin typeface="+mn-lt"/>
                <a:ea typeface="Cambria" charset="0"/>
                <a:cs typeface="Cambria" charset="0"/>
                <a:sym typeface="BotonBQ-Bold"/>
              </a:rPr>
              <a:t>— </a:t>
            </a:r>
            <a:r>
              <a:rPr lang="es-ES" sz="3200" b="1" dirty="0" smtClean="0">
                <a:solidFill>
                  <a:srgbClr val="FF0000"/>
                </a:solidFill>
                <a:ea typeface="Cambria" charset="0"/>
                <a:cs typeface="Cambria" charset="0"/>
                <a:sym typeface="BotonBQ-Bold"/>
              </a:rPr>
              <a:t>Respuesta de la Junta Mundial</a:t>
            </a:r>
            <a:endParaRPr lang="es-ES" sz="2800" dirty="0" smtClean="0"/>
          </a:p>
          <a:p>
            <a:pPr marL="457200" indent="-457200">
              <a:spcAft>
                <a:spcPts val="1200"/>
              </a:spcAft>
              <a:buClr>
                <a:srgbClr val="FF0000"/>
              </a:buClr>
              <a:buFont typeface="Arial" panose="020B0604020202020204" pitchFamily="34" charset="0"/>
              <a:buChar char="•"/>
            </a:pPr>
            <a:r>
              <a:rPr lang="es-ES_tradnl" sz="2800" dirty="0" smtClean="0"/>
              <a:t>Sabemos que existe la necesidad de recursos actualizados y adaptables de relaciones públicas y parece sensato que los Servicios Mundiales produzcan un video de este tipo</a:t>
            </a:r>
            <a:endParaRPr lang="en-US" sz="2800" dirty="0" smtClean="0"/>
          </a:p>
          <a:p>
            <a:pPr marL="457200" indent="-457200">
              <a:spcAft>
                <a:spcPts val="1200"/>
              </a:spcAft>
              <a:buClr>
                <a:srgbClr val="FF0000"/>
              </a:buClr>
              <a:buFont typeface="Arial" panose="020B0604020202020204" pitchFamily="34" charset="0"/>
              <a:buChar char="•"/>
            </a:pPr>
            <a:r>
              <a:rPr lang="es-ES_tradnl" sz="2800" dirty="0" smtClean="0"/>
              <a:t>Hemos producido materiales aprobados por la Junta para una revisión de 90 días por parte de los delegados</a:t>
            </a:r>
            <a:r>
              <a:rPr lang="en-US" sz="2800" dirty="0" smtClean="0"/>
              <a:t> </a:t>
            </a:r>
            <a:r>
              <a:rPr lang="es-ES_tradnl" sz="2800" dirty="0" smtClean="0"/>
              <a:t>y suponemos que este recurso se sometería al mismo procedimiento</a:t>
            </a:r>
            <a:endParaRPr lang="en-US" sz="2800" dirty="0"/>
          </a:p>
        </p:txBody>
      </p:sp>
    </p:spTree>
    <p:extLst>
      <p:ext uri="{BB962C8B-B14F-4D97-AF65-F5344CB8AC3E}">
        <p14:creationId xmlns:p14="http://schemas.microsoft.com/office/powerpoint/2010/main" val="34967383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65A386E9-0244-1744-84CA-666B0C04F099}"/>
              </a:ext>
            </a:extLst>
          </p:cNvPr>
          <p:cNvSpPr/>
          <p:nvPr/>
        </p:nvSpPr>
        <p:spPr>
          <a:xfrm>
            <a:off x="3479732" y="671040"/>
            <a:ext cx="7481345" cy="343203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15</a:t>
            </a:r>
            <a:r>
              <a:rPr lang="es-ES_tradnl" sz="3200" b="1" dirty="0" smtClean="0">
                <a:solidFill>
                  <a:srgbClr val="FF0000"/>
                </a:solidFill>
                <a:latin typeface="+mn-lt"/>
                <a:ea typeface="Cambria" charset="0"/>
                <a:cs typeface="Cambria" charset="0"/>
                <a:sym typeface="BotonBQ-Bold"/>
              </a:rPr>
              <a:t>: </a:t>
            </a:r>
            <a:r>
              <a:rPr lang="es-ES_tradnl" sz="2600" dirty="0" smtClean="0"/>
              <a:t>Dar instrucciones a la Junta Mundial para que prepare un plan de proyecto para la Conferencia de Servicio Mundial (CSM) 2022, a fin producir un video informativo aprobado por los SMNA, sobre Narcóticos Anónimos para los servicios (comités) de relaciones públicas, en el que se explique brevemente: </a:t>
            </a:r>
          </a:p>
          <a:p>
            <a:r>
              <a:rPr lang="es-ES_tradnl" sz="2600" dirty="0" smtClean="0"/>
              <a:t>1. Qué es Narcóticos Anónimos </a:t>
            </a:r>
          </a:p>
          <a:p>
            <a:r>
              <a:rPr lang="es-ES_tradnl" sz="2600" dirty="0" smtClean="0"/>
              <a:t>2. Cómo funciona </a:t>
            </a:r>
          </a:p>
          <a:p>
            <a:r>
              <a:rPr lang="es-ES_tradnl" sz="2600" dirty="0" smtClean="0"/>
              <a:t>3. Cómo ponerse en contacto con NA </a:t>
            </a:r>
            <a:endParaRPr lang="es-ES_tradnl" sz="2600" dirty="0"/>
          </a:p>
        </p:txBody>
      </p:sp>
      <p:sp>
        <p:nvSpPr>
          <p:cNvPr id="3" name="TextBox 2">
            <a:extLst>
              <a:ext uri="{FF2B5EF4-FFF2-40B4-BE49-F238E27FC236}">
                <a16:creationId xmlns:a16="http://schemas.microsoft.com/office/drawing/2014/main" id="{773280BE-155A-5543-BB80-EE7A4BFC29F3}"/>
              </a:ext>
            </a:extLst>
          </p:cNvPr>
          <p:cNvSpPr txBox="1"/>
          <p:nvPr/>
        </p:nvSpPr>
        <p:spPr>
          <a:xfrm>
            <a:off x="1224315" y="5134451"/>
            <a:ext cx="9797641" cy="1723549"/>
          </a:xfrm>
          <a:prstGeom prst="rect">
            <a:avLst/>
          </a:prstGeom>
          <a:noFill/>
        </p:spPr>
        <p:txBody>
          <a:bodyPr wrap="square" rtlCol="0">
            <a:spAutoFit/>
          </a:bodyPr>
          <a:lstStyle/>
          <a:p>
            <a:pPr>
              <a:spcBef>
                <a:spcPts val="1200"/>
              </a:spcBef>
            </a:pPr>
            <a:r>
              <a:rPr lang="es-ES_tradnl" sz="2800" b="1" dirty="0" smtClean="0"/>
              <a:t>Propósito: </a:t>
            </a:r>
            <a:r>
              <a:rPr lang="es-ES_tradnl" sz="2500" dirty="0" smtClean="0"/>
              <a:t>Que la confraternidad disponga de un nuevo recurso de relaciones públicas que explique clara y brevemente qué es Narcóticos Anónimos, cómo funciona y las manera de ponerse en contacto con NA.</a:t>
            </a:r>
            <a:endParaRPr lang="es-ES_tradnl" sz="2500" dirty="0"/>
          </a:p>
        </p:txBody>
      </p:sp>
      <p:pic>
        <p:nvPicPr>
          <p:cNvPr id="5" name="Picture 4">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434240" y="639812"/>
            <a:ext cx="2990326" cy="3065085"/>
          </a:xfrm>
          <a:prstGeom prst="rect">
            <a:avLst/>
          </a:prstGeom>
        </p:spPr>
      </p:pic>
      <p:sp>
        <p:nvSpPr>
          <p:cNvPr id="6" name="TextBox 5">
            <a:extLst>
              <a:ext uri="{FF2B5EF4-FFF2-40B4-BE49-F238E27FC236}">
                <a16:creationId xmlns:a16="http://schemas.microsoft.com/office/drawing/2014/main" id="{8380FEA5-2FF7-4D4D-8AAD-7ABFFF36FC1C}"/>
              </a:ext>
            </a:extLst>
          </p:cNvPr>
          <p:cNvSpPr txBox="1"/>
          <p:nvPr/>
        </p:nvSpPr>
        <p:spPr>
          <a:xfrm rot="20860246">
            <a:off x="290595" y="1313445"/>
            <a:ext cx="2927661" cy="1661993"/>
          </a:xfrm>
          <a:prstGeom prst="rect">
            <a:avLst/>
          </a:prstGeom>
          <a:noFill/>
        </p:spPr>
        <p:txBody>
          <a:bodyPr wrap="square" rtlCol="0">
            <a:spAutoFit/>
          </a:bodyPr>
          <a:lstStyle/>
          <a:p>
            <a:pPr algn="ctr"/>
            <a:r>
              <a:rPr lang="en-US" sz="3400" b="1" dirty="0" err="1">
                <a:solidFill>
                  <a:srgbClr val="FF0000"/>
                </a:solidFill>
                <a:latin typeface="Lucida Handwriting" panose="03010101010101010101" pitchFamily="66" charset="77"/>
              </a:rPr>
              <a:t>Pausa</a:t>
            </a:r>
            <a:endParaRPr lang="en-US" sz="3400" b="1" dirty="0">
              <a:solidFill>
                <a:srgbClr val="FF0000"/>
              </a:solidFill>
              <a:latin typeface="Lucida Handwriting" panose="03010101010101010101" pitchFamily="66" charset="77"/>
            </a:endParaRPr>
          </a:p>
          <a:p>
            <a:pPr algn="ctr"/>
            <a:r>
              <a:rPr lang="en-US" sz="3400" b="1" dirty="0">
                <a:solidFill>
                  <a:srgbClr val="FF0000"/>
                </a:solidFill>
                <a:latin typeface="Lucida Handwriting" panose="03010101010101010101" pitchFamily="66" charset="77"/>
              </a:rPr>
              <a:t>para </a:t>
            </a:r>
            <a:r>
              <a:rPr lang="en-US" sz="3400" b="1" dirty="0" err="1">
                <a:solidFill>
                  <a:srgbClr val="FF0000"/>
                </a:solidFill>
                <a:latin typeface="Lucida Handwriting" panose="03010101010101010101" pitchFamily="66" charset="77"/>
              </a:rPr>
              <a:t>discutir</a:t>
            </a:r>
            <a:endParaRPr lang="en-US" sz="3400" b="1" dirty="0">
              <a:solidFill>
                <a:srgbClr val="FF0000"/>
              </a:solidFill>
              <a:latin typeface="Lucida Handwriting" panose="03010101010101010101" pitchFamily="66" charset="77"/>
            </a:endParaRPr>
          </a:p>
        </p:txBody>
      </p:sp>
      <p:pic>
        <p:nvPicPr>
          <p:cNvPr id="7" name="Picture 6">
            <a:extLst>
              <a:ext uri="{FF2B5EF4-FFF2-40B4-BE49-F238E27FC236}">
                <a16:creationId xmlns:a16="http://schemas.microsoft.com/office/drawing/2014/main" id="{6BDC23A1-794F-AF4C-8BB0-29D74969D85C}"/>
              </a:ext>
            </a:extLst>
          </p:cNvPr>
          <p:cNvPicPr>
            <a:picLocks noChangeAspect="1"/>
          </p:cNvPicPr>
          <p:nvPr/>
        </p:nvPicPr>
        <p:blipFill>
          <a:blip r:embed="rId4"/>
          <a:stretch>
            <a:fillRect/>
          </a:stretch>
        </p:blipFill>
        <p:spPr>
          <a:xfrm>
            <a:off x="1451766" y="4115471"/>
            <a:ext cx="728133" cy="745067"/>
          </a:xfrm>
          <a:prstGeom prst="rect">
            <a:avLst/>
          </a:prstGeom>
        </p:spPr>
      </p:pic>
    </p:spTree>
    <p:extLst>
      <p:ext uri="{BB962C8B-B14F-4D97-AF65-F5344CB8AC3E}">
        <p14:creationId xmlns:p14="http://schemas.microsoft.com/office/powerpoint/2010/main" val="1118769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4475843" y="1605629"/>
            <a:ext cx="6872400" cy="1110777"/>
          </a:xfrm>
          <a:prstGeom prst="rect">
            <a:avLst/>
          </a:prstGeom>
        </p:spPr>
        <p:txBody>
          <a:bodyPr spcFirstLastPara="1" wrap="square" lIns="121900" tIns="121900" rIns="121900" bIns="121900" anchor="t" anchorCtr="0">
            <a:noAutofit/>
          </a:bodyPr>
          <a:lstStyle/>
          <a:p>
            <a:r>
              <a:rPr lang="en-US" b="1" dirty="0" smtClean="0">
                <a:solidFill>
                  <a:srgbClr val="FF0000"/>
                </a:solidFill>
              </a:rPr>
              <a:t>Políticas de la CSM</a:t>
            </a:r>
            <a:endParaRPr b="1" dirty="0">
              <a:solidFill>
                <a:srgbClr val="FF0000"/>
              </a:solidFill>
            </a:endParaRPr>
          </a:p>
        </p:txBody>
      </p:sp>
      <p:sp>
        <p:nvSpPr>
          <p:cNvPr id="7" name="TextBox 6">
            <a:extLst>
              <a:ext uri="{FF2B5EF4-FFF2-40B4-BE49-F238E27FC236}">
                <a16:creationId xmlns:a16="http://schemas.microsoft.com/office/drawing/2014/main" id="{8134048D-DA21-DC46-A424-21A823162535}"/>
              </a:ext>
            </a:extLst>
          </p:cNvPr>
          <p:cNvSpPr txBox="1"/>
          <p:nvPr/>
        </p:nvSpPr>
        <p:spPr>
          <a:xfrm>
            <a:off x="4554132" y="3017392"/>
            <a:ext cx="7532360" cy="475387"/>
          </a:xfrm>
          <a:prstGeom prst="rect">
            <a:avLst/>
          </a:prstGeom>
          <a:noFill/>
        </p:spPr>
        <p:txBody>
          <a:bodyPr wrap="square" rtlCol="0">
            <a:spAutoFit/>
          </a:bodyPr>
          <a:lstStyle/>
          <a:p>
            <a:pPr defTabSz="1219170">
              <a:spcAft>
                <a:spcPts val="1200"/>
              </a:spcAft>
            </a:pPr>
            <a:r>
              <a:rPr lang="en-US" sz="2489" b="1" dirty="0">
                <a:solidFill>
                  <a:srgbClr val="008DC6"/>
                </a:solidFill>
              </a:rPr>
              <a:t>Moción 16</a:t>
            </a:r>
          </a:p>
        </p:txBody>
      </p:sp>
      <p:pic>
        <p:nvPicPr>
          <p:cNvPr id="5" name="Picture 4">
            <a:extLst>
              <a:ext uri="{FF2B5EF4-FFF2-40B4-BE49-F238E27FC236}">
                <a16:creationId xmlns:a16="http://schemas.microsoft.com/office/drawing/2014/main" id="{EE7F8E8E-75F5-494E-9C25-137A00072DC9}"/>
              </a:ext>
            </a:extLst>
          </p:cNvPr>
          <p:cNvPicPr>
            <a:picLocks noChangeAspect="1"/>
          </p:cNvPicPr>
          <p:nvPr/>
        </p:nvPicPr>
        <p:blipFill>
          <a:blip r:embed="rId3"/>
          <a:stretch>
            <a:fillRect/>
          </a:stretch>
        </p:blipFill>
        <p:spPr>
          <a:xfrm>
            <a:off x="10785518" y="542182"/>
            <a:ext cx="728133" cy="745067"/>
          </a:xfrm>
          <a:prstGeom prst="rect">
            <a:avLst/>
          </a:prstGeom>
        </p:spPr>
      </p:pic>
      <p:sp>
        <p:nvSpPr>
          <p:cNvPr id="2" name="TextBox 1">
            <a:extLst>
              <a:ext uri="{FF2B5EF4-FFF2-40B4-BE49-F238E27FC236}">
                <a16:creationId xmlns:a16="http://schemas.microsoft.com/office/drawing/2014/main" id="{4ABF9DDC-FC47-004D-A2A8-168F832127AD}"/>
              </a:ext>
            </a:extLst>
          </p:cNvPr>
          <p:cNvSpPr txBox="1"/>
          <p:nvPr/>
        </p:nvSpPr>
        <p:spPr>
          <a:xfrm>
            <a:off x="10558463" y="1885950"/>
            <a:ext cx="184731" cy="379656"/>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0EEA4226-955A-3044-936A-7813023CFC67}"/>
              </a:ext>
            </a:extLst>
          </p:cNvPr>
          <p:cNvPicPr>
            <a:picLocks noChangeAspect="1"/>
          </p:cNvPicPr>
          <p:nvPr/>
        </p:nvPicPr>
        <p:blipFill>
          <a:blip r:embed="rId4"/>
          <a:stretch>
            <a:fillRect/>
          </a:stretch>
        </p:blipFill>
        <p:spPr>
          <a:xfrm rot="21080319">
            <a:off x="489907" y="5070886"/>
            <a:ext cx="1768456" cy="1780486"/>
          </a:xfrm>
          <a:prstGeom prst="rect">
            <a:avLst/>
          </a:prstGeom>
        </p:spPr>
      </p:pic>
    </p:spTree>
    <p:extLst>
      <p:ext uri="{BB962C8B-B14F-4D97-AF65-F5344CB8AC3E}">
        <p14:creationId xmlns:p14="http://schemas.microsoft.com/office/powerpoint/2010/main" val="826446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609600" y="751067"/>
            <a:ext cx="7068400" cy="970400"/>
          </a:xfrm>
          <a:prstGeom prst="rect">
            <a:avLst/>
          </a:prstGeom>
        </p:spPr>
        <p:txBody>
          <a:bodyPr spcFirstLastPara="1" wrap="square" lIns="121900" tIns="121900" rIns="121900" bIns="121900" anchor="b" anchorCtr="0">
            <a:noAutofit/>
          </a:bodyPr>
          <a:lstStyle/>
          <a:p>
            <a:r>
              <a:rPr lang="en-US" sz="3600" dirty="0">
                <a:solidFill>
                  <a:srgbClr val="002060"/>
                </a:solidFill>
              </a:rPr>
              <a:t>Planes de proyecto </a:t>
            </a:r>
            <a:endParaRPr sz="3600" dirty="0">
              <a:solidFill>
                <a:srgbClr val="002060"/>
              </a:solidFill>
            </a:endParaRPr>
          </a:p>
        </p:txBody>
      </p:sp>
      <p:sp>
        <p:nvSpPr>
          <p:cNvPr id="122" name="Google Shape;122;p14"/>
          <p:cNvSpPr txBox="1">
            <a:spLocks noGrp="1"/>
          </p:cNvSpPr>
          <p:nvPr>
            <p:ph type="body" idx="1"/>
          </p:nvPr>
        </p:nvSpPr>
        <p:spPr>
          <a:xfrm>
            <a:off x="609599" y="1721467"/>
            <a:ext cx="7241629" cy="4975168"/>
          </a:xfrm>
          <a:prstGeom prst="rect">
            <a:avLst/>
          </a:prstGeom>
        </p:spPr>
        <p:txBody>
          <a:bodyPr spcFirstLastPara="1" wrap="square" lIns="121900" tIns="121900" rIns="121900" bIns="121900" anchor="t" anchorCtr="0">
            <a:noAutofit/>
          </a:bodyPr>
          <a:lstStyle/>
          <a:p>
            <a:pPr marL="457200" indent="-457200">
              <a:spcAft>
                <a:spcPts val="1200"/>
              </a:spcAft>
              <a:buClr>
                <a:srgbClr val="008DC6"/>
              </a:buClr>
              <a:buSzPct val="100000"/>
              <a:buFont typeface="Arial" panose="020B0604020202020204" pitchFamily="34" charset="0"/>
              <a:buChar char="•"/>
            </a:pPr>
            <a:r>
              <a:rPr lang="es-ES_tradnl" sz="2800" b="1" dirty="0">
                <a:solidFill>
                  <a:srgbClr val="008DC6"/>
                </a:solidFill>
              </a:rPr>
              <a:t>La mayoría de las mociones regionales </a:t>
            </a:r>
            <a:r>
              <a:rPr lang="es-ES_tradnl" sz="2800" b="1" dirty="0" smtClean="0">
                <a:solidFill>
                  <a:srgbClr val="008DC6"/>
                </a:solidFill>
              </a:rPr>
              <a:t>solicitan un </a:t>
            </a:r>
            <a:r>
              <a:rPr lang="es-ES_tradnl" sz="2800" b="1" dirty="0">
                <a:solidFill>
                  <a:srgbClr val="008DC6"/>
                </a:solidFill>
              </a:rPr>
              <a:t>plan de proyecto </a:t>
            </a:r>
            <a:endParaRPr lang="en-US" sz="2800" b="1" dirty="0">
              <a:solidFill>
                <a:srgbClr val="008DC6"/>
              </a:solidFill>
            </a:endParaRPr>
          </a:p>
          <a:p>
            <a:pPr marL="457200" indent="-457200">
              <a:spcAft>
                <a:spcPts val="1200"/>
              </a:spcAft>
              <a:buClr>
                <a:srgbClr val="008DC6"/>
              </a:buClr>
              <a:buSzPct val="100000"/>
              <a:buFont typeface="Arial" panose="020B0604020202020204" pitchFamily="34" charset="0"/>
              <a:buChar char="•"/>
            </a:pPr>
            <a:r>
              <a:rPr lang="es-ES_tradnl" sz="2800" b="1" dirty="0" smtClean="0">
                <a:solidFill>
                  <a:srgbClr val="008DC6"/>
                </a:solidFill>
              </a:rPr>
              <a:t>Las </a:t>
            </a:r>
            <a:r>
              <a:rPr lang="es-ES_tradnl" sz="2800" b="1" dirty="0">
                <a:solidFill>
                  <a:srgbClr val="008DC6"/>
                </a:solidFill>
              </a:rPr>
              <a:t>mociones para crear planes de proyecto se estudian separadas unas de otras y fuera del amplio abanico de trabajo del </a:t>
            </a:r>
            <a:r>
              <a:rPr lang="es-ES_tradnl" sz="2800" b="1" dirty="0" smtClean="0">
                <a:solidFill>
                  <a:srgbClr val="008DC6"/>
                </a:solidFill>
              </a:rPr>
              <a:t>ciclo</a:t>
            </a:r>
          </a:p>
          <a:p>
            <a:pPr marL="457200" indent="-457200">
              <a:spcAft>
                <a:spcPts val="1200"/>
              </a:spcAft>
              <a:buClr>
                <a:srgbClr val="008DC6"/>
              </a:buClr>
              <a:buSzPct val="100000"/>
              <a:buFont typeface="Arial" panose="020B0604020202020204" pitchFamily="34" charset="0"/>
              <a:buChar char="•"/>
            </a:pPr>
            <a:r>
              <a:rPr lang="es-ES_tradnl" sz="2800" b="1" dirty="0">
                <a:solidFill>
                  <a:srgbClr val="008DC6"/>
                </a:solidFill>
              </a:rPr>
              <a:t>T</a:t>
            </a:r>
            <a:r>
              <a:rPr lang="es-ES_tradnl" sz="2800" b="1" dirty="0" smtClean="0">
                <a:solidFill>
                  <a:srgbClr val="008DC6"/>
                </a:solidFill>
              </a:rPr>
              <a:t>enemos </a:t>
            </a:r>
            <a:r>
              <a:rPr lang="es-ES_tradnl" sz="2800" b="1" dirty="0">
                <a:solidFill>
                  <a:srgbClr val="008DC6"/>
                </a:solidFill>
              </a:rPr>
              <a:t>dos vertientes independientes que conducen a la creación de </a:t>
            </a:r>
            <a:r>
              <a:rPr lang="es-ES_tradnl" sz="2800" b="1" dirty="0" smtClean="0">
                <a:solidFill>
                  <a:srgbClr val="008DC6"/>
                </a:solidFill>
              </a:rPr>
              <a:t>proyectos</a:t>
            </a:r>
            <a:endParaRPr sz="2800" dirty="0">
              <a:solidFill>
                <a:srgbClr val="008DC6"/>
              </a:solidFill>
            </a:endParaRPr>
          </a:p>
          <a:p>
            <a:pPr marL="0" indent="0">
              <a:buNone/>
            </a:pPr>
            <a:endParaRPr sz="1600" dirty="0"/>
          </a:p>
        </p:txBody>
      </p:sp>
      <p:pic>
        <p:nvPicPr>
          <p:cNvPr id="7" name="Picture 6">
            <a:extLst>
              <a:ext uri="{FF2B5EF4-FFF2-40B4-BE49-F238E27FC236}">
                <a16:creationId xmlns:a16="http://schemas.microsoft.com/office/drawing/2014/main" id="{8A6579AC-DCC5-6348-A887-13029FFBAA3B}"/>
              </a:ext>
            </a:extLst>
          </p:cNvPr>
          <p:cNvPicPr>
            <a:picLocks noChangeAspect="1"/>
          </p:cNvPicPr>
          <p:nvPr/>
        </p:nvPicPr>
        <p:blipFill>
          <a:blip r:embed="rId3"/>
          <a:stretch>
            <a:fillRect/>
          </a:stretch>
        </p:blipFill>
        <p:spPr>
          <a:xfrm>
            <a:off x="10061436" y="2606578"/>
            <a:ext cx="643467" cy="575733"/>
          </a:xfrm>
          <a:prstGeom prst="rect">
            <a:avLst/>
          </a:prstGeom>
        </p:spPr>
      </p:pic>
      <p:pic>
        <p:nvPicPr>
          <p:cNvPr id="8" name="Picture 7">
            <a:extLst>
              <a:ext uri="{FF2B5EF4-FFF2-40B4-BE49-F238E27FC236}">
                <a16:creationId xmlns:a16="http://schemas.microsoft.com/office/drawing/2014/main" id="{F5DA7E5C-2CEB-1C4C-B735-5C87ECD31029}"/>
              </a:ext>
            </a:extLst>
          </p:cNvPr>
          <p:cNvPicPr>
            <a:picLocks noChangeAspect="1"/>
          </p:cNvPicPr>
          <p:nvPr/>
        </p:nvPicPr>
        <p:blipFill>
          <a:blip r:embed="rId4"/>
          <a:stretch>
            <a:fillRect/>
          </a:stretch>
        </p:blipFill>
        <p:spPr>
          <a:xfrm rot="20886488">
            <a:off x="10356909" y="3529856"/>
            <a:ext cx="1304757" cy="545025"/>
          </a:xfrm>
          <a:prstGeom prst="rect">
            <a:avLst/>
          </a:prstGeom>
        </p:spPr>
      </p:pic>
      <p:pic>
        <p:nvPicPr>
          <p:cNvPr id="11" name="Picture 10">
            <a:extLst>
              <a:ext uri="{FF2B5EF4-FFF2-40B4-BE49-F238E27FC236}">
                <a16:creationId xmlns:a16="http://schemas.microsoft.com/office/drawing/2014/main" id="{4FF933E2-4293-8D46-895B-F1E94196E3ED}"/>
              </a:ext>
            </a:extLst>
          </p:cNvPr>
          <p:cNvPicPr>
            <a:picLocks noChangeAspect="1"/>
          </p:cNvPicPr>
          <p:nvPr/>
        </p:nvPicPr>
        <p:blipFill>
          <a:blip r:embed="rId5"/>
          <a:stretch>
            <a:fillRect/>
          </a:stretch>
        </p:blipFill>
        <p:spPr>
          <a:xfrm>
            <a:off x="9435356" y="5351126"/>
            <a:ext cx="2047969" cy="528508"/>
          </a:xfrm>
          <a:prstGeom prst="rect">
            <a:avLst/>
          </a:prstGeom>
        </p:spPr>
      </p:pic>
    </p:spTree>
    <p:extLst>
      <p:ext uri="{BB962C8B-B14F-4D97-AF65-F5344CB8AC3E}">
        <p14:creationId xmlns:p14="http://schemas.microsoft.com/office/powerpoint/2010/main" val="4699883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6"/>
            <a:ext cx="10583353" cy="34166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16</a:t>
            </a:r>
            <a:r>
              <a:rPr lang="es-ES_tradnl" sz="3200" b="1" dirty="0" smtClean="0">
                <a:solidFill>
                  <a:srgbClr val="FF0000"/>
                </a:solidFill>
                <a:latin typeface="+mn-lt"/>
                <a:ea typeface="Cambria" charset="0"/>
                <a:cs typeface="Cambria" charset="0"/>
                <a:sym typeface="BotonBQ-Bold"/>
              </a:rPr>
              <a:t>: </a:t>
            </a:r>
            <a:r>
              <a:rPr lang="es-ES_tradnl" sz="3000" dirty="0" smtClean="0"/>
              <a:t>Si se ha presentado alguna moción o propuesta, con determinado contenido o propósito, y no se ha logrado el consenso o la aprobación en dos Conferencias de Servicio Mundial consecutivas, el contenido y el propósito previamente propuestos no podrán sugerirse a la confraternidad en el </a:t>
            </a:r>
            <a:r>
              <a:rPr lang="es-ES_tradnl" sz="3000" i="1" dirty="0" smtClean="0"/>
              <a:t>Informe de la Agenda de la Conferencia</a:t>
            </a:r>
            <a:r>
              <a:rPr lang="es-ES_tradnl" sz="3000" dirty="0" smtClean="0"/>
              <a:t> (</a:t>
            </a:r>
            <a:r>
              <a:rPr lang="es-ES_tradnl" sz="3000" i="1" dirty="0" smtClean="0"/>
              <a:t>IAC</a:t>
            </a:r>
            <a:r>
              <a:rPr lang="es-ES_tradnl" sz="3000" dirty="0" smtClean="0"/>
              <a:t>)/material por vía de aprobación de la conferencia (VAC) ni en la CSM durante un ciclo de conferencia completo.</a:t>
            </a:r>
            <a:endParaRPr lang="es-ES_tradnl" sz="3000" dirty="0"/>
          </a:p>
        </p:txBody>
      </p:sp>
      <p:sp>
        <p:nvSpPr>
          <p:cNvPr id="3" name="TextBox 2">
            <a:extLst>
              <a:ext uri="{FF2B5EF4-FFF2-40B4-BE49-F238E27FC236}">
                <a16:creationId xmlns:a16="http://schemas.microsoft.com/office/drawing/2014/main" id="{36926804-A1F8-5840-A2C2-663B7E5F0EAA}"/>
              </a:ext>
            </a:extLst>
          </p:cNvPr>
          <p:cNvSpPr txBox="1"/>
          <p:nvPr/>
        </p:nvSpPr>
        <p:spPr>
          <a:xfrm>
            <a:off x="1594338" y="4505014"/>
            <a:ext cx="9261231" cy="1969770"/>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Hacer uso del proceso de toma de decisiones por consenso y del tiempo de la confraternidad de manera responsable y eficaz.</a:t>
            </a:r>
          </a:p>
          <a:p>
            <a:pPr>
              <a:spcBef>
                <a:spcPts val="1200"/>
              </a:spcBef>
            </a:pPr>
            <a:r>
              <a:rPr lang="es-ES_tradnl" sz="2800" b="1" dirty="0" smtClean="0"/>
              <a:t>Presentada por: </a:t>
            </a:r>
            <a:r>
              <a:rPr lang="es-ES_tradnl" sz="2800" dirty="0" smtClean="0"/>
              <a:t>Regiones Volunteer y California del Sur</a:t>
            </a:r>
            <a:endParaRPr lang="es-ES_tradnl" sz="2800" dirty="0"/>
          </a:p>
        </p:txBody>
      </p:sp>
    </p:spTree>
    <p:extLst>
      <p:ext uri="{BB962C8B-B14F-4D97-AF65-F5344CB8AC3E}">
        <p14:creationId xmlns:p14="http://schemas.microsoft.com/office/powerpoint/2010/main" val="30885115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16 </a:t>
            </a:r>
            <a:r>
              <a:rPr lang="es-ES_tradnl" sz="3200" b="1" dirty="0" smtClean="0">
                <a:solidFill>
                  <a:srgbClr val="FF0000"/>
                </a:solidFill>
                <a:latin typeface="+mn-lt"/>
                <a:ea typeface="Cambria" charset="0"/>
                <a:cs typeface="Cambria" charset="0"/>
                <a:sym typeface="BotonBQ-Bold"/>
              </a:rPr>
              <a:t>— Razonamiento de la regiones</a:t>
            </a:r>
          </a:p>
          <a:p>
            <a:r>
              <a:rPr lang="es-ES_tradnl" sz="2800" dirty="0" smtClean="0"/>
              <a:t>Esta moción, al dejar de lado temporalmente las ideas y mociones que no se han desarrollado por completo, da a la CSM la oportunidad de centrar su tiempo y recursos limitados en cuestiones que han recibido una amplia atención y orientación con miras a que la conferencia decida. También da tiempo a quienes presentan esas mociones para desarrollar una mayor comprensión y consenso dentro de la confraternidad. Esta moción nos permite mejorar la forma en que llevamos a cabo nuestros servicios e intentamos aprender de los desafíos y procesos que no producen un resultado consecuente o beneficioso.</a:t>
            </a:r>
            <a:endParaRPr lang="es-ES_tradnl" sz="2800" dirty="0"/>
          </a:p>
        </p:txBody>
      </p:sp>
    </p:spTree>
    <p:extLst>
      <p:ext uri="{BB962C8B-B14F-4D97-AF65-F5344CB8AC3E}">
        <p14:creationId xmlns:p14="http://schemas.microsoft.com/office/powerpoint/2010/main" val="3037055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0" y="673385"/>
            <a:ext cx="10881360" cy="599332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spcAft>
                <a:spcPts val="1200"/>
              </a:spcAft>
            </a:pPr>
            <a:r>
              <a:rPr lang="es-ES" sz="3200" b="1" kern="1200" dirty="0" smtClean="0">
                <a:solidFill>
                  <a:srgbClr val="FF0000"/>
                </a:solidFill>
                <a:ea typeface="Cambria" charset="0"/>
                <a:cs typeface="Cambria" charset="0"/>
                <a:sym typeface="BotonBQ-Bold"/>
              </a:rPr>
              <a:t>Moción</a:t>
            </a:r>
            <a:r>
              <a:rPr kumimoji="0" lang="es-ES"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16 </a:t>
            </a:r>
            <a:r>
              <a:rPr lang="es-ES" sz="3200" b="1" dirty="0" smtClean="0">
                <a:solidFill>
                  <a:srgbClr val="FF0000"/>
                </a:solidFill>
                <a:latin typeface="+mn-lt"/>
                <a:ea typeface="Cambria" charset="0"/>
                <a:cs typeface="Cambria" charset="0"/>
                <a:sym typeface="BotonBQ-Bold"/>
              </a:rPr>
              <a:t>— </a:t>
            </a:r>
            <a:r>
              <a:rPr lang="es-ES" sz="3200" b="1" dirty="0" smtClean="0">
                <a:solidFill>
                  <a:srgbClr val="FF0000"/>
                </a:solidFill>
                <a:ea typeface="Cambria" charset="0"/>
                <a:cs typeface="Cambria" charset="0"/>
                <a:sym typeface="BotonBQ-Bold"/>
              </a:rPr>
              <a:t>Respuesta de la Junta Mundial</a:t>
            </a:r>
            <a:endParaRPr lang="es-ES" sz="2800" dirty="0" smtClean="0"/>
          </a:p>
          <a:p>
            <a:pPr marL="457200" indent="-457200">
              <a:spcAft>
                <a:spcPts val="1200"/>
              </a:spcAft>
              <a:buClr>
                <a:srgbClr val="FF0000"/>
              </a:buClr>
              <a:buFont typeface="Arial" panose="020B0604020202020204" pitchFamily="34" charset="0"/>
              <a:buChar char="•"/>
            </a:pPr>
            <a:r>
              <a:rPr lang="es-ES" sz="2800" dirty="0" smtClean="0"/>
              <a:t>Parece que esta moción tiene que ver con el espíritu de la toma de decisiones por consenso</a:t>
            </a:r>
          </a:p>
          <a:p>
            <a:pPr marL="457200" indent="-457200">
              <a:spcAft>
                <a:spcPts val="1200"/>
              </a:spcAft>
              <a:buClr>
                <a:srgbClr val="FF0000"/>
              </a:buClr>
              <a:buFont typeface="Arial" panose="020B0604020202020204" pitchFamily="34" charset="0"/>
              <a:buChar char="•"/>
            </a:pPr>
            <a:r>
              <a:rPr lang="es-ES" sz="2800" dirty="0" smtClean="0"/>
              <a:t>Coincidimos con el espíritu de esta idea, pero nos preocupa que sea difícil de aplicar y tenga consecuencias no deseadas</a:t>
            </a:r>
          </a:p>
          <a:p>
            <a:pPr marL="457200" indent="-457200">
              <a:spcAft>
                <a:spcPts val="1200"/>
              </a:spcAft>
              <a:buClr>
                <a:srgbClr val="FF0000"/>
              </a:buClr>
              <a:buFont typeface="Arial" panose="020B0604020202020204" pitchFamily="34" charset="0"/>
              <a:buChar char="•"/>
            </a:pPr>
            <a:r>
              <a:rPr lang="es-ES" sz="2800" dirty="0" smtClean="0"/>
              <a:t>¿Cómo contabilizaría la CSM las mociones con diferencias menores?¿O las que son muy diferentes pero tienen el mismo propósito? ¿Y qué pasa si surge nueva información?</a:t>
            </a:r>
          </a:p>
          <a:p>
            <a:pPr marL="457200" indent="-457200">
              <a:spcAft>
                <a:spcPts val="1200"/>
              </a:spcAft>
              <a:buClr>
                <a:srgbClr val="FF0000"/>
              </a:buClr>
              <a:buFont typeface="Arial" panose="020B0604020202020204" pitchFamily="34" charset="0"/>
              <a:buChar char="•"/>
            </a:pPr>
            <a:r>
              <a:rPr lang="es-ES" sz="2800" dirty="0" smtClean="0"/>
              <a:t>Agradecemos que los participantes piensen en la manera de mejorar la eficacia de la CSM, pero no creemos que esta sea una forma práctica de lograrlo.</a:t>
            </a:r>
            <a:endParaRPr lang="es-ES" sz="2800" dirty="0"/>
          </a:p>
        </p:txBody>
      </p:sp>
    </p:spTree>
    <p:extLst>
      <p:ext uri="{BB962C8B-B14F-4D97-AF65-F5344CB8AC3E}">
        <p14:creationId xmlns:p14="http://schemas.microsoft.com/office/powerpoint/2010/main" val="22230785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65A386E9-0244-1744-84CA-666B0C04F099}"/>
              </a:ext>
            </a:extLst>
          </p:cNvPr>
          <p:cNvSpPr/>
          <p:nvPr/>
        </p:nvSpPr>
        <p:spPr>
          <a:xfrm>
            <a:off x="3479732" y="671040"/>
            <a:ext cx="7481345" cy="343203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s-ES_tradnl" sz="3200" b="1" kern="1200" dirty="0" smtClean="0">
                <a:solidFill>
                  <a:srgbClr val="FF0000"/>
                </a:solidFill>
                <a:ea typeface="Cambria" charset="0"/>
                <a:cs typeface="Cambria" charset="0"/>
                <a:sym typeface="BotonBQ-Bold"/>
              </a:rPr>
              <a:t>Moción</a:t>
            </a:r>
            <a:r>
              <a:rPr kumimoji="0" lang="es-ES_tradnl" sz="3200" b="1" i="0" u="none" strike="noStrike" kern="1200" cap="none" spc="0" normalizeH="0" baseline="0" noProof="0" dirty="0" smtClean="0">
                <a:ln>
                  <a:noFill/>
                </a:ln>
                <a:solidFill>
                  <a:srgbClr val="FF0000"/>
                </a:solidFill>
                <a:effectLst/>
                <a:uLnTx/>
                <a:uFillTx/>
                <a:latin typeface="+mn-lt"/>
                <a:ea typeface="Cambria" charset="0"/>
                <a:cs typeface="Cambria" charset="0"/>
                <a:sym typeface="BotonBQ-Bold"/>
              </a:rPr>
              <a:t> 16</a:t>
            </a:r>
            <a:r>
              <a:rPr lang="es-ES_tradnl" sz="3200" b="1" dirty="0" smtClean="0">
                <a:solidFill>
                  <a:srgbClr val="FF0000"/>
                </a:solidFill>
                <a:latin typeface="+mn-lt"/>
                <a:ea typeface="Cambria" charset="0"/>
                <a:cs typeface="Cambria" charset="0"/>
                <a:sym typeface="BotonBQ-Bold"/>
              </a:rPr>
              <a:t>: </a:t>
            </a:r>
            <a:r>
              <a:rPr lang="es-ES_tradnl" sz="2700" dirty="0" smtClean="0"/>
              <a:t>Si se ha presentado alguna moción o propuesta, con determinado contenido o propósito, y no se ha logrado el consenso o la aprobación en dos Conferencias de Servicio Mundial consecutivas, el contenido y el propósito previamente propuestos no podrán sugerirse a la confraternidad en el </a:t>
            </a:r>
            <a:r>
              <a:rPr lang="es-ES_tradnl" sz="2700" i="1" dirty="0" smtClean="0"/>
              <a:t>Informe de la Agenda de la Conferencia </a:t>
            </a:r>
            <a:r>
              <a:rPr lang="es-ES_tradnl" sz="2700" dirty="0" smtClean="0"/>
              <a:t>(</a:t>
            </a:r>
            <a:r>
              <a:rPr lang="es-ES_tradnl" sz="2700" i="1" dirty="0" smtClean="0"/>
              <a:t>IAC</a:t>
            </a:r>
            <a:r>
              <a:rPr lang="es-ES_tradnl" sz="2700" dirty="0" smtClean="0"/>
              <a:t>)/material por vía de aprobación de la conferencia (VAC) ni en la CSM durante un ciclo de conferencia completo.</a:t>
            </a:r>
            <a:endParaRPr lang="es-ES_tradnl" sz="2700" dirty="0"/>
          </a:p>
        </p:txBody>
      </p:sp>
      <p:sp>
        <p:nvSpPr>
          <p:cNvPr id="3" name="TextBox 2">
            <a:extLst>
              <a:ext uri="{FF2B5EF4-FFF2-40B4-BE49-F238E27FC236}">
                <a16:creationId xmlns:a16="http://schemas.microsoft.com/office/drawing/2014/main" id="{773280BE-155A-5543-BB80-EE7A4BFC29F3}"/>
              </a:ext>
            </a:extLst>
          </p:cNvPr>
          <p:cNvSpPr txBox="1"/>
          <p:nvPr/>
        </p:nvSpPr>
        <p:spPr>
          <a:xfrm>
            <a:off x="2394066" y="5340001"/>
            <a:ext cx="8295381" cy="1384995"/>
          </a:xfrm>
          <a:prstGeom prst="rect">
            <a:avLst/>
          </a:prstGeom>
          <a:noFill/>
        </p:spPr>
        <p:txBody>
          <a:bodyPr wrap="square" rtlCol="0">
            <a:spAutoFit/>
          </a:bodyPr>
          <a:lstStyle/>
          <a:p>
            <a:pPr>
              <a:spcBef>
                <a:spcPts val="1200"/>
              </a:spcBef>
            </a:pPr>
            <a:r>
              <a:rPr lang="es-ES_tradnl" sz="2800" b="1" dirty="0" smtClean="0"/>
              <a:t>Propósito: </a:t>
            </a:r>
            <a:r>
              <a:rPr lang="es-ES_tradnl" sz="2800" dirty="0" smtClean="0"/>
              <a:t>Hacer uso del proceso de toma de decisiones por consenso y del tiempo de la confraternidad de manera responsable y eficaz.</a:t>
            </a:r>
            <a:endParaRPr lang="es-ES_tradnl" sz="2800" dirty="0"/>
          </a:p>
        </p:txBody>
      </p:sp>
      <p:pic>
        <p:nvPicPr>
          <p:cNvPr id="5" name="Picture 4">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434240" y="639812"/>
            <a:ext cx="2990326" cy="3065085"/>
          </a:xfrm>
          <a:prstGeom prst="rect">
            <a:avLst/>
          </a:prstGeom>
        </p:spPr>
      </p:pic>
      <p:sp>
        <p:nvSpPr>
          <p:cNvPr id="6" name="TextBox 5">
            <a:extLst>
              <a:ext uri="{FF2B5EF4-FFF2-40B4-BE49-F238E27FC236}">
                <a16:creationId xmlns:a16="http://schemas.microsoft.com/office/drawing/2014/main" id="{8380FEA5-2FF7-4D4D-8AAD-7ABFFF36FC1C}"/>
              </a:ext>
            </a:extLst>
          </p:cNvPr>
          <p:cNvSpPr txBox="1"/>
          <p:nvPr/>
        </p:nvSpPr>
        <p:spPr>
          <a:xfrm rot="20860246">
            <a:off x="290595" y="1313445"/>
            <a:ext cx="2927661" cy="1661993"/>
          </a:xfrm>
          <a:prstGeom prst="rect">
            <a:avLst/>
          </a:prstGeom>
          <a:noFill/>
        </p:spPr>
        <p:txBody>
          <a:bodyPr wrap="square" rtlCol="0">
            <a:spAutoFit/>
          </a:bodyPr>
          <a:lstStyle/>
          <a:p>
            <a:pPr algn="ctr"/>
            <a:r>
              <a:rPr lang="en-US" sz="3400" b="1" dirty="0" err="1">
                <a:solidFill>
                  <a:srgbClr val="FF0000"/>
                </a:solidFill>
                <a:latin typeface="Lucida Handwriting" panose="03010101010101010101" pitchFamily="66" charset="77"/>
              </a:rPr>
              <a:t>Pausa</a:t>
            </a:r>
            <a:endParaRPr lang="en-US" sz="3400" b="1" dirty="0">
              <a:solidFill>
                <a:srgbClr val="FF0000"/>
              </a:solidFill>
              <a:latin typeface="Lucida Handwriting" panose="03010101010101010101" pitchFamily="66" charset="77"/>
            </a:endParaRPr>
          </a:p>
          <a:p>
            <a:pPr algn="ctr"/>
            <a:r>
              <a:rPr lang="en-US" sz="3400" b="1" dirty="0">
                <a:solidFill>
                  <a:srgbClr val="FF0000"/>
                </a:solidFill>
                <a:latin typeface="Lucida Handwriting" panose="03010101010101010101" pitchFamily="66" charset="77"/>
              </a:rPr>
              <a:t>para </a:t>
            </a:r>
            <a:r>
              <a:rPr lang="en-US" sz="3400" b="1" dirty="0" err="1">
                <a:solidFill>
                  <a:srgbClr val="FF0000"/>
                </a:solidFill>
                <a:latin typeface="Lucida Handwriting" panose="03010101010101010101" pitchFamily="66" charset="77"/>
              </a:rPr>
              <a:t>discutir</a:t>
            </a:r>
            <a:endParaRPr lang="en-US" sz="3400" b="1" dirty="0">
              <a:solidFill>
                <a:srgbClr val="FF0000"/>
              </a:solidFill>
              <a:latin typeface="Lucida Handwriting" panose="03010101010101010101" pitchFamily="66" charset="77"/>
            </a:endParaRPr>
          </a:p>
        </p:txBody>
      </p:sp>
      <p:pic>
        <p:nvPicPr>
          <p:cNvPr id="7" name="Picture 6">
            <a:extLst>
              <a:ext uri="{FF2B5EF4-FFF2-40B4-BE49-F238E27FC236}">
                <a16:creationId xmlns:a16="http://schemas.microsoft.com/office/drawing/2014/main" id="{6BDC23A1-794F-AF4C-8BB0-29D74969D85C}"/>
              </a:ext>
            </a:extLst>
          </p:cNvPr>
          <p:cNvPicPr>
            <a:picLocks noChangeAspect="1"/>
          </p:cNvPicPr>
          <p:nvPr/>
        </p:nvPicPr>
        <p:blipFill>
          <a:blip r:embed="rId4"/>
          <a:stretch>
            <a:fillRect/>
          </a:stretch>
        </p:blipFill>
        <p:spPr>
          <a:xfrm>
            <a:off x="666320" y="3845840"/>
            <a:ext cx="728133" cy="745067"/>
          </a:xfrm>
          <a:prstGeom prst="rect">
            <a:avLst/>
          </a:prstGeom>
        </p:spPr>
      </p:pic>
    </p:spTree>
    <p:extLst>
      <p:ext uri="{BB962C8B-B14F-4D97-AF65-F5344CB8AC3E}">
        <p14:creationId xmlns:p14="http://schemas.microsoft.com/office/powerpoint/2010/main" val="21228332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5">
            <a:extLst>
              <a:ext uri="{FF2B5EF4-FFF2-40B4-BE49-F238E27FC236}">
                <a16:creationId xmlns:a16="http://schemas.microsoft.com/office/drawing/2014/main" id="{94E49472-BAA5-D84F-BBB9-0CBBDACA6F8D}"/>
              </a:ext>
            </a:extLst>
          </p:cNvPr>
          <p:cNvSpPr/>
          <p:nvPr/>
        </p:nvSpPr>
        <p:spPr>
          <a:xfrm>
            <a:off x="-1" y="31742"/>
            <a:ext cx="6031837" cy="6826257"/>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p>
            <a:pPr marL="308681" lvl="0" indent="-308681" defTabSz="457200">
              <a:spcBef>
                <a:spcPts val="600"/>
              </a:spcBef>
              <a:buClrTx/>
              <a:buSzPct val="75000"/>
              <a:buFontTx/>
              <a:buChar char="•"/>
              <a:defRPr sz="1800"/>
            </a:pPr>
            <a:endParaRPr lang="es-ES" sz="3200" b="1" kern="1200" dirty="0" smtClean="0">
              <a:solidFill>
                <a:srgbClr val="FF0000"/>
              </a:solidFill>
              <a:latin typeface="+mn-lt"/>
              <a:ea typeface="Cambria" charset="0"/>
              <a:cs typeface="Cambria" charset="0"/>
              <a:sym typeface="PopplLaudatio-Regular"/>
            </a:endParaRPr>
          </a:p>
          <a:p>
            <a:pPr marL="308681" lvl="0" indent="-308681" defTabSz="457200">
              <a:spcBef>
                <a:spcPts val="600"/>
              </a:spcBef>
              <a:buClrTx/>
              <a:buSzPct val="75000"/>
              <a:buFontTx/>
              <a:buChar char="•"/>
              <a:defRPr sz="1800"/>
            </a:pPr>
            <a:r>
              <a:rPr lang="es-ES" sz="3200" b="1" kern="1200" dirty="0" smtClean="0">
                <a:solidFill>
                  <a:srgbClr val="FF0000"/>
                </a:solidFill>
                <a:latin typeface="+mn-lt"/>
                <a:ea typeface="Cambria" charset="0"/>
                <a:cs typeface="Cambria" charset="0"/>
                <a:sym typeface="PopplLaudatio-Regular"/>
              </a:rPr>
              <a:t>Hay </a:t>
            </a:r>
            <a:r>
              <a:rPr lang="es-ES" sz="3200" b="1" kern="1200" dirty="0">
                <a:solidFill>
                  <a:srgbClr val="FF0000"/>
                </a:solidFill>
                <a:latin typeface="+mn-lt"/>
                <a:ea typeface="Cambria" charset="0"/>
                <a:cs typeface="Cambria" charset="0"/>
                <a:sym typeface="PopplLaudatio-Regular"/>
              </a:rPr>
              <a:t>otros cuatro </a:t>
            </a:r>
            <a:r>
              <a:rPr lang="es-ES" sz="3200" b="1" kern="1200" dirty="0" err="1">
                <a:solidFill>
                  <a:srgbClr val="FF0000"/>
                </a:solidFill>
                <a:latin typeface="+mn-lt"/>
                <a:ea typeface="Cambria" charset="0"/>
                <a:cs typeface="Cambria" charset="0"/>
                <a:sym typeface="PopplLaudatio-Regular"/>
              </a:rPr>
              <a:t>PowerPoints</a:t>
            </a:r>
            <a:r>
              <a:rPr lang="es-ES" sz="3200" b="1" kern="1200" dirty="0">
                <a:solidFill>
                  <a:srgbClr val="FF0000"/>
                </a:solidFill>
                <a:latin typeface="+mn-lt"/>
                <a:ea typeface="Cambria" charset="0"/>
                <a:cs typeface="Cambria" charset="0"/>
                <a:sym typeface="PopplLaudatio-Regular"/>
              </a:rPr>
              <a:t> disponibles en línea</a:t>
            </a:r>
          </a:p>
          <a:p>
            <a:pPr marL="308681" lvl="0" indent="-308681" defTabSz="457200">
              <a:spcBef>
                <a:spcPts val="600"/>
              </a:spcBef>
              <a:buClrTx/>
              <a:buSzPct val="75000"/>
              <a:buFontTx/>
              <a:buChar char="•"/>
              <a:defRPr sz="1800"/>
            </a:pPr>
            <a:r>
              <a:rPr lang="es-ES" sz="3200" b="1" kern="1200" dirty="0">
                <a:solidFill>
                  <a:srgbClr val="FF0000"/>
                </a:solidFill>
                <a:latin typeface="+mn-lt"/>
                <a:ea typeface="Cambria" charset="0"/>
                <a:cs typeface="Cambria" charset="0"/>
                <a:sym typeface="PopplLaudatio-Regular"/>
              </a:rPr>
              <a:t>Encuestas disponibles en línea</a:t>
            </a:r>
          </a:p>
          <a:p>
            <a:pPr marL="308681" lvl="0" indent="-308681" defTabSz="457200">
              <a:spcBef>
                <a:spcPts val="600"/>
              </a:spcBef>
              <a:buClrTx/>
              <a:buSzPct val="75000"/>
              <a:buFontTx/>
              <a:buChar char="•"/>
              <a:defRPr sz="1800"/>
            </a:pPr>
            <a:r>
              <a:rPr lang="es-ES" sz="3200" b="1" kern="1200" dirty="0">
                <a:solidFill>
                  <a:srgbClr val="FF0000"/>
                </a:solidFill>
                <a:latin typeface="+mn-lt"/>
                <a:ea typeface="Cambria" charset="0"/>
                <a:cs typeface="Cambria" charset="0"/>
                <a:sym typeface="PopplLaudatio-Regular"/>
              </a:rPr>
              <a:t>El </a:t>
            </a:r>
            <a:r>
              <a:rPr lang="es-ES" sz="3200" b="1" i="1" kern="1200" dirty="0">
                <a:solidFill>
                  <a:srgbClr val="FF0000"/>
                </a:solidFill>
                <a:latin typeface="+mn-lt"/>
                <a:ea typeface="Cambria" charset="0"/>
                <a:cs typeface="Cambria" charset="0"/>
                <a:sym typeface="PopplLaudatio-Regular"/>
              </a:rPr>
              <a:t>IAC</a:t>
            </a:r>
            <a:r>
              <a:rPr lang="es-ES" sz="3200" b="1" kern="1200" dirty="0">
                <a:solidFill>
                  <a:srgbClr val="FF0000"/>
                </a:solidFill>
                <a:latin typeface="+mn-lt"/>
                <a:ea typeface="Cambria" charset="0"/>
                <a:cs typeface="Cambria" charset="0"/>
                <a:sym typeface="PopplLaudatio-Regular"/>
              </a:rPr>
              <a:t> se puede descargar o se pueden adquirir ejemplares impresos en los Servicios Mundiales de NA</a:t>
            </a:r>
          </a:p>
          <a:p>
            <a:pPr lvl="0" algn="ctr" defTabSz="457200">
              <a:spcBef>
                <a:spcPts val="600"/>
              </a:spcBef>
              <a:buClrTx/>
              <a:buSzPct val="75000"/>
              <a:defRPr sz="1800"/>
            </a:pPr>
            <a:r>
              <a:rPr lang="es-ES" sz="3200" b="1" u="sng" kern="1200" dirty="0">
                <a:solidFill>
                  <a:srgbClr val="00B0F0"/>
                </a:solidFill>
                <a:uFill>
                  <a:solidFill>
                    <a:srgbClr val="00B0F0"/>
                  </a:solidFill>
                </a:uFill>
                <a:latin typeface="+mn-lt"/>
                <a:ea typeface="Cambria" charset="0"/>
                <a:cs typeface="Cambria" charset="0"/>
                <a:sym typeface="PopplLaudatio-Regular"/>
              </a:rPr>
              <a:t>www.na.org/conference </a:t>
            </a:r>
          </a:p>
          <a:p>
            <a:pPr lvl="0" algn="ctr" defTabSz="457200">
              <a:spcBef>
                <a:spcPts val="600"/>
              </a:spcBef>
              <a:buClrTx/>
              <a:buSzPct val="75000"/>
              <a:defRPr sz="1800"/>
            </a:pPr>
            <a:r>
              <a:rPr lang="es-ES" sz="3200" b="1" u="sng" kern="1200" dirty="0">
                <a:solidFill>
                  <a:srgbClr val="00B0F0"/>
                </a:solidFill>
                <a:uFill>
                  <a:solidFill>
                    <a:srgbClr val="00B0F0"/>
                  </a:solidFill>
                </a:uFill>
                <a:latin typeface="+mn-lt"/>
                <a:ea typeface="Cambria" charset="0"/>
                <a:cs typeface="Cambria" charset="0"/>
                <a:sym typeface="PopplLaudatio-Regular"/>
              </a:rPr>
              <a:t>worldboard@na.org </a:t>
            </a:r>
            <a:endParaRPr sz="3200" b="1" u="sng" kern="1200" dirty="0">
              <a:solidFill>
                <a:srgbClr val="00B0F0"/>
              </a:solidFill>
              <a:uFill>
                <a:solidFill>
                  <a:srgbClr val="00B0F0"/>
                </a:solidFill>
              </a:uFill>
              <a:latin typeface="+mn-lt"/>
              <a:ea typeface="Cambria" charset="0"/>
              <a:cs typeface="Cambria" charset="0"/>
              <a:sym typeface="PopplLaudatio-Regular"/>
            </a:endParaRPr>
          </a:p>
        </p:txBody>
      </p:sp>
      <p:pic>
        <p:nvPicPr>
          <p:cNvPr id="9" name="Picture 8">
            <a:extLst>
              <a:ext uri="{FF2B5EF4-FFF2-40B4-BE49-F238E27FC236}">
                <a16:creationId xmlns:a16="http://schemas.microsoft.com/office/drawing/2014/main" id="{E98690A9-3A20-1541-883B-373F95713182}"/>
              </a:ext>
            </a:extLst>
          </p:cNvPr>
          <p:cNvPicPr>
            <a:picLocks noChangeAspect="1"/>
          </p:cNvPicPr>
          <p:nvPr/>
        </p:nvPicPr>
        <p:blipFill>
          <a:blip r:embed="rId3"/>
          <a:stretch>
            <a:fillRect/>
          </a:stretch>
        </p:blipFill>
        <p:spPr>
          <a:xfrm>
            <a:off x="5152161" y="5710985"/>
            <a:ext cx="728133" cy="745067"/>
          </a:xfrm>
          <a:prstGeom prst="rect">
            <a:avLst/>
          </a:prstGeom>
        </p:spPr>
      </p:pic>
      <p:pic>
        <p:nvPicPr>
          <p:cNvPr id="12" name="Picture 11">
            <a:extLst>
              <a:ext uri="{FF2B5EF4-FFF2-40B4-BE49-F238E27FC236}">
                <a16:creationId xmlns:a16="http://schemas.microsoft.com/office/drawing/2014/main" id="{E611FF69-1901-244B-982C-C9EEA90AC369}"/>
              </a:ext>
            </a:extLst>
          </p:cNvPr>
          <p:cNvPicPr>
            <a:picLocks noChangeAspect="1"/>
          </p:cNvPicPr>
          <p:nvPr/>
        </p:nvPicPr>
        <p:blipFill>
          <a:blip r:embed="rId4"/>
          <a:stretch>
            <a:fillRect/>
          </a:stretch>
        </p:blipFill>
        <p:spPr>
          <a:xfrm>
            <a:off x="9194914" y="1218277"/>
            <a:ext cx="2875165" cy="3443700"/>
          </a:xfrm>
          <a:prstGeom prst="rect">
            <a:avLst/>
          </a:prstGeom>
        </p:spPr>
      </p:pic>
      <p:pic>
        <p:nvPicPr>
          <p:cNvPr id="13" name="Picture 12">
            <a:extLst>
              <a:ext uri="{FF2B5EF4-FFF2-40B4-BE49-F238E27FC236}">
                <a16:creationId xmlns:a16="http://schemas.microsoft.com/office/drawing/2014/main" id="{D5DC3F51-5F4F-4F4B-B5DB-760139A18614}"/>
              </a:ext>
            </a:extLst>
          </p:cNvPr>
          <p:cNvPicPr>
            <a:picLocks noChangeAspect="1"/>
          </p:cNvPicPr>
          <p:nvPr/>
        </p:nvPicPr>
        <p:blipFill>
          <a:blip r:embed="rId5"/>
          <a:stretch>
            <a:fillRect/>
          </a:stretch>
        </p:blipFill>
        <p:spPr>
          <a:xfrm rot="21080319">
            <a:off x="8968887" y="5087512"/>
            <a:ext cx="1768456" cy="1780486"/>
          </a:xfrm>
          <a:prstGeom prst="rect">
            <a:avLst/>
          </a:prstGeom>
        </p:spPr>
      </p:pic>
      <p:pic>
        <p:nvPicPr>
          <p:cNvPr id="14" name="Picture 13">
            <a:extLst>
              <a:ext uri="{FF2B5EF4-FFF2-40B4-BE49-F238E27FC236}">
                <a16:creationId xmlns:a16="http://schemas.microsoft.com/office/drawing/2014/main" id="{34EA3A9F-E6D7-5647-B303-A791FA27E6DD}"/>
              </a:ext>
            </a:extLst>
          </p:cNvPr>
          <p:cNvPicPr>
            <a:picLocks noChangeAspect="1"/>
          </p:cNvPicPr>
          <p:nvPr/>
        </p:nvPicPr>
        <p:blipFill>
          <a:blip r:embed="rId6"/>
          <a:stretch>
            <a:fillRect/>
          </a:stretch>
        </p:blipFill>
        <p:spPr>
          <a:xfrm rot="20880775">
            <a:off x="7965846" y="777720"/>
            <a:ext cx="1144971" cy="381657"/>
          </a:xfrm>
          <a:prstGeom prst="rect">
            <a:avLst/>
          </a:prstGeom>
        </p:spPr>
      </p:pic>
      <p:pic>
        <p:nvPicPr>
          <p:cNvPr id="15" name="Picture 14">
            <a:extLst>
              <a:ext uri="{FF2B5EF4-FFF2-40B4-BE49-F238E27FC236}">
                <a16:creationId xmlns:a16="http://schemas.microsoft.com/office/drawing/2014/main" id="{2AD29B8D-FC12-FD45-859A-E6852742804E}"/>
              </a:ext>
            </a:extLst>
          </p:cNvPr>
          <p:cNvPicPr>
            <a:picLocks noChangeAspect="1"/>
          </p:cNvPicPr>
          <p:nvPr/>
        </p:nvPicPr>
        <p:blipFill>
          <a:blip r:embed="rId7"/>
          <a:stretch>
            <a:fillRect/>
          </a:stretch>
        </p:blipFill>
        <p:spPr>
          <a:xfrm rot="639235">
            <a:off x="10748253" y="704652"/>
            <a:ext cx="807352" cy="352299"/>
          </a:xfrm>
          <a:prstGeom prst="rect">
            <a:avLst/>
          </a:prstGeom>
        </p:spPr>
      </p:pic>
      <p:pic>
        <p:nvPicPr>
          <p:cNvPr id="16" name="Picture 15">
            <a:extLst>
              <a:ext uri="{FF2B5EF4-FFF2-40B4-BE49-F238E27FC236}">
                <a16:creationId xmlns:a16="http://schemas.microsoft.com/office/drawing/2014/main" id="{8C6773CF-F7C1-724D-867E-0DBA2030DD8C}"/>
              </a:ext>
            </a:extLst>
          </p:cNvPr>
          <p:cNvPicPr>
            <a:picLocks noChangeAspect="1"/>
          </p:cNvPicPr>
          <p:nvPr/>
        </p:nvPicPr>
        <p:blipFill>
          <a:blip r:embed="rId8"/>
          <a:stretch>
            <a:fillRect/>
          </a:stretch>
        </p:blipFill>
        <p:spPr>
          <a:xfrm>
            <a:off x="7512533" y="3081888"/>
            <a:ext cx="1820208" cy="469731"/>
          </a:xfrm>
          <a:prstGeom prst="rect">
            <a:avLst/>
          </a:prstGeom>
        </p:spPr>
      </p:pic>
      <p:pic>
        <p:nvPicPr>
          <p:cNvPr id="17" name="Picture 16">
            <a:extLst>
              <a:ext uri="{FF2B5EF4-FFF2-40B4-BE49-F238E27FC236}">
                <a16:creationId xmlns:a16="http://schemas.microsoft.com/office/drawing/2014/main" id="{26E338C1-3C1A-8648-9846-573A192FF652}"/>
              </a:ext>
            </a:extLst>
          </p:cNvPr>
          <p:cNvPicPr>
            <a:picLocks noChangeAspect="1"/>
          </p:cNvPicPr>
          <p:nvPr/>
        </p:nvPicPr>
        <p:blipFill>
          <a:blip r:embed="rId9"/>
          <a:stretch>
            <a:fillRect/>
          </a:stretch>
        </p:blipFill>
        <p:spPr>
          <a:xfrm rot="1037993">
            <a:off x="7628907" y="4524072"/>
            <a:ext cx="1306440" cy="425694"/>
          </a:xfrm>
          <a:prstGeom prst="rect">
            <a:avLst/>
          </a:prstGeom>
        </p:spPr>
      </p:pic>
      <p:pic>
        <p:nvPicPr>
          <p:cNvPr id="18" name="Picture 17">
            <a:extLst>
              <a:ext uri="{FF2B5EF4-FFF2-40B4-BE49-F238E27FC236}">
                <a16:creationId xmlns:a16="http://schemas.microsoft.com/office/drawing/2014/main" id="{6F1A18B1-541B-DD43-B8E2-CEC673F7B133}"/>
              </a:ext>
            </a:extLst>
          </p:cNvPr>
          <p:cNvPicPr>
            <a:picLocks noChangeAspect="1"/>
          </p:cNvPicPr>
          <p:nvPr/>
        </p:nvPicPr>
        <p:blipFill>
          <a:blip r:embed="rId10"/>
          <a:stretch>
            <a:fillRect/>
          </a:stretch>
        </p:blipFill>
        <p:spPr>
          <a:xfrm>
            <a:off x="10449789" y="4822883"/>
            <a:ext cx="1144971" cy="366978"/>
          </a:xfrm>
          <a:prstGeom prst="rect">
            <a:avLst/>
          </a:prstGeom>
        </p:spPr>
      </p:pic>
    </p:spTree>
    <p:extLst>
      <p:ext uri="{BB962C8B-B14F-4D97-AF65-F5344CB8AC3E}">
        <p14:creationId xmlns:p14="http://schemas.microsoft.com/office/powerpoint/2010/main" val="2050397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609600" y="340124"/>
            <a:ext cx="7068400" cy="970400"/>
          </a:xfrm>
          <a:prstGeom prst="rect">
            <a:avLst/>
          </a:prstGeom>
        </p:spPr>
        <p:txBody>
          <a:bodyPr spcFirstLastPara="1" wrap="square" lIns="121900" tIns="121900" rIns="121900" bIns="121900" anchor="b" anchorCtr="0">
            <a:noAutofit/>
          </a:bodyPr>
          <a:lstStyle/>
          <a:p>
            <a:r>
              <a:rPr lang="en-US" sz="3600" dirty="0">
                <a:solidFill>
                  <a:srgbClr val="002060"/>
                </a:solidFill>
              </a:rPr>
              <a:t>Planificación estratégica</a:t>
            </a:r>
            <a:endParaRPr sz="3600" dirty="0">
              <a:solidFill>
                <a:srgbClr val="002060"/>
              </a:solidFill>
            </a:endParaRPr>
          </a:p>
        </p:txBody>
      </p:sp>
      <p:sp>
        <p:nvSpPr>
          <p:cNvPr id="122" name="Google Shape;122;p14"/>
          <p:cNvSpPr txBox="1">
            <a:spLocks noGrp="1"/>
          </p:cNvSpPr>
          <p:nvPr>
            <p:ph type="body" idx="1"/>
          </p:nvPr>
        </p:nvSpPr>
        <p:spPr>
          <a:xfrm>
            <a:off x="-106680" y="1481796"/>
            <a:ext cx="8145295" cy="4929701"/>
          </a:xfrm>
          <a:prstGeom prst="rect">
            <a:avLst/>
          </a:prstGeom>
        </p:spPr>
        <p:txBody>
          <a:bodyPr spcFirstLastPara="1" wrap="square" lIns="121900" tIns="121900" rIns="121900" bIns="121900" anchor="t" anchorCtr="0">
            <a:noAutofit/>
          </a:bodyPr>
          <a:lstStyle/>
          <a:p>
            <a:pPr marL="457200" indent="-457200">
              <a:spcAft>
                <a:spcPts val="1200"/>
              </a:spcAft>
              <a:buClr>
                <a:srgbClr val="008DC6"/>
              </a:buClr>
              <a:buSzPct val="100000"/>
              <a:buFont typeface="Arial" panose="020B0604020202020204" pitchFamily="34" charset="0"/>
              <a:buChar char="•"/>
            </a:pPr>
            <a:r>
              <a:rPr lang="es-ES_tradnl" sz="3100" b="1" dirty="0" smtClean="0">
                <a:solidFill>
                  <a:srgbClr val="008DC6"/>
                </a:solidFill>
              </a:rPr>
              <a:t>Proyectos procedentes de </a:t>
            </a:r>
            <a:r>
              <a:rPr lang="es-ES_tradnl" sz="3100" b="1" dirty="0">
                <a:solidFill>
                  <a:srgbClr val="008DC6"/>
                </a:solidFill>
              </a:rPr>
              <a:t>las mociones regionales y </a:t>
            </a:r>
            <a:r>
              <a:rPr lang="es-ES_tradnl" sz="3100" b="1" dirty="0" smtClean="0">
                <a:solidFill>
                  <a:srgbClr val="008DC6"/>
                </a:solidFill>
              </a:rPr>
              <a:t>zonales</a:t>
            </a:r>
            <a:endParaRPr lang="en-US" sz="3100" b="1" dirty="0">
              <a:solidFill>
                <a:srgbClr val="008DC6"/>
              </a:solidFill>
            </a:endParaRPr>
          </a:p>
          <a:p>
            <a:pPr marL="457200" indent="-457200">
              <a:spcAft>
                <a:spcPts val="1200"/>
              </a:spcAft>
              <a:buClr>
                <a:srgbClr val="008DC6"/>
              </a:buClr>
              <a:buSzPct val="100000"/>
              <a:buFont typeface="Arial" panose="020B0604020202020204" pitchFamily="34" charset="0"/>
              <a:buChar char="•"/>
            </a:pPr>
            <a:r>
              <a:rPr lang="es-ES_tradnl" sz="3100" b="1" dirty="0" smtClean="0">
                <a:solidFill>
                  <a:srgbClr val="008DC6"/>
                </a:solidFill>
              </a:rPr>
              <a:t>Quizá </a:t>
            </a:r>
            <a:r>
              <a:rPr lang="es-ES_tradnl" sz="3100" b="1" dirty="0">
                <a:solidFill>
                  <a:srgbClr val="008DC6"/>
                </a:solidFill>
              </a:rPr>
              <a:t>se presenten muchos más proyectos en la CSM 2022 que los que creemos que podremos concluir a </a:t>
            </a:r>
            <a:r>
              <a:rPr lang="es-ES_tradnl" sz="3100" b="1" dirty="0" smtClean="0">
                <a:solidFill>
                  <a:srgbClr val="008DC6"/>
                </a:solidFill>
              </a:rPr>
              <a:t>tiempo</a:t>
            </a:r>
            <a:endParaRPr lang="en-US" sz="3100" b="1" dirty="0">
              <a:solidFill>
                <a:srgbClr val="008DC6"/>
              </a:solidFill>
            </a:endParaRPr>
          </a:p>
          <a:p>
            <a:pPr marL="457200" indent="-457200">
              <a:buClr>
                <a:srgbClr val="008DC6"/>
              </a:buClr>
              <a:buSzPct val="100000"/>
              <a:buFont typeface="Arial" panose="020B0604020202020204" pitchFamily="34" charset="0"/>
              <a:buChar char="•"/>
            </a:pPr>
            <a:r>
              <a:rPr lang="es-ES_tradnl" sz="3100" b="1" dirty="0">
                <a:solidFill>
                  <a:srgbClr val="008DC6"/>
                </a:solidFill>
              </a:rPr>
              <a:t>Si </a:t>
            </a:r>
            <a:r>
              <a:rPr lang="es-ES_tradnl" sz="3100" b="1" dirty="0" smtClean="0">
                <a:solidFill>
                  <a:srgbClr val="008DC6"/>
                </a:solidFill>
              </a:rPr>
              <a:t>es así, </a:t>
            </a:r>
            <a:r>
              <a:rPr lang="es-ES_tradnl" sz="3100" b="1" dirty="0">
                <a:solidFill>
                  <a:srgbClr val="008DC6"/>
                </a:solidFill>
              </a:rPr>
              <a:t>pediremos a los participantes que nos ayuden a establecer el orden de </a:t>
            </a:r>
            <a:r>
              <a:rPr lang="es-ES_tradnl" sz="3100" b="1" dirty="0" smtClean="0">
                <a:solidFill>
                  <a:srgbClr val="008DC6"/>
                </a:solidFill>
              </a:rPr>
              <a:t>prioridades</a:t>
            </a:r>
            <a:endParaRPr sz="3100" dirty="0">
              <a:solidFill>
                <a:srgbClr val="008DC6"/>
              </a:solidFill>
            </a:endParaRPr>
          </a:p>
          <a:p>
            <a:pPr marL="0" indent="0">
              <a:buNone/>
            </a:pPr>
            <a:endParaRPr sz="2800" dirty="0"/>
          </a:p>
        </p:txBody>
      </p:sp>
      <p:pic>
        <p:nvPicPr>
          <p:cNvPr id="7" name="Picture 6">
            <a:extLst>
              <a:ext uri="{FF2B5EF4-FFF2-40B4-BE49-F238E27FC236}">
                <a16:creationId xmlns:a16="http://schemas.microsoft.com/office/drawing/2014/main" id="{8A6579AC-DCC5-6348-A887-13029FFBAA3B}"/>
              </a:ext>
            </a:extLst>
          </p:cNvPr>
          <p:cNvPicPr>
            <a:picLocks noChangeAspect="1"/>
          </p:cNvPicPr>
          <p:nvPr/>
        </p:nvPicPr>
        <p:blipFill>
          <a:blip r:embed="rId3"/>
          <a:stretch>
            <a:fillRect/>
          </a:stretch>
        </p:blipFill>
        <p:spPr>
          <a:xfrm>
            <a:off x="11086194" y="3946647"/>
            <a:ext cx="643467" cy="575733"/>
          </a:xfrm>
          <a:prstGeom prst="rect">
            <a:avLst/>
          </a:prstGeom>
        </p:spPr>
      </p:pic>
      <p:pic>
        <p:nvPicPr>
          <p:cNvPr id="9" name="Picture 8">
            <a:extLst>
              <a:ext uri="{FF2B5EF4-FFF2-40B4-BE49-F238E27FC236}">
                <a16:creationId xmlns:a16="http://schemas.microsoft.com/office/drawing/2014/main" id="{6CC87169-79DA-9F49-9AF5-A9C99A1309F4}"/>
              </a:ext>
            </a:extLst>
          </p:cNvPr>
          <p:cNvPicPr>
            <a:picLocks noChangeAspect="1"/>
          </p:cNvPicPr>
          <p:nvPr/>
        </p:nvPicPr>
        <p:blipFill>
          <a:blip r:embed="rId4"/>
          <a:stretch>
            <a:fillRect/>
          </a:stretch>
        </p:blipFill>
        <p:spPr>
          <a:xfrm>
            <a:off x="9609047" y="1310524"/>
            <a:ext cx="1673237" cy="451774"/>
          </a:xfrm>
          <a:prstGeom prst="rect">
            <a:avLst/>
          </a:prstGeom>
        </p:spPr>
      </p:pic>
      <p:pic>
        <p:nvPicPr>
          <p:cNvPr id="10" name="Picture 9">
            <a:extLst>
              <a:ext uri="{FF2B5EF4-FFF2-40B4-BE49-F238E27FC236}">
                <a16:creationId xmlns:a16="http://schemas.microsoft.com/office/drawing/2014/main" id="{C984B72D-2424-3641-96D9-F3CB43858659}"/>
              </a:ext>
            </a:extLst>
          </p:cNvPr>
          <p:cNvPicPr>
            <a:picLocks noChangeAspect="1"/>
          </p:cNvPicPr>
          <p:nvPr/>
        </p:nvPicPr>
        <p:blipFill>
          <a:blip r:embed="rId5"/>
          <a:stretch>
            <a:fillRect/>
          </a:stretch>
        </p:blipFill>
        <p:spPr>
          <a:xfrm rot="395663">
            <a:off x="10510413" y="3139535"/>
            <a:ext cx="1639771" cy="418309"/>
          </a:xfrm>
          <a:prstGeom prst="rect">
            <a:avLst/>
          </a:prstGeom>
        </p:spPr>
      </p:pic>
      <p:pic>
        <p:nvPicPr>
          <p:cNvPr id="13" name="Picture 12">
            <a:extLst>
              <a:ext uri="{FF2B5EF4-FFF2-40B4-BE49-F238E27FC236}">
                <a16:creationId xmlns:a16="http://schemas.microsoft.com/office/drawing/2014/main" id="{FD716A18-76BA-044C-BE3D-45E97BF44FBA}"/>
              </a:ext>
            </a:extLst>
          </p:cNvPr>
          <p:cNvPicPr>
            <a:picLocks noChangeAspect="1"/>
          </p:cNvPicPr>
          <p:nvPr/>
        </p:nvPicPr>
        <p:blipFill>
          <a:blip r:embed="rId6"/>
          <a:stretch>
            <a:fillRect/>
          </a:stretch>
        </p:blipFill>
        <p:spPr>
          <a:xfrm rot="21301020">
            <a:off x="9899812" y="5413513"/>
            <a:ext cx="1489182" cy="485239"/>
          </a:xfrm>
          <a:prstGeom prst="rect">
            <a:avLst/>
          </a:prstGeom>
        </p:spPr>
      </p:pic>
    </p:spTree>
    <p:extLst>
      <p:ext uri="{BB962C8B-B14F-4D97-AF65-F5344CB8AC3E}">
        <p14:creationId xmlns:p14="http://schemas.microsoft.com/office/powerpoint/2010/main" val="2668176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609600" y="751067"/>
            <a:ext cx="7068400" cy="970400"/>
          </a:xfrm>
          <a:prstGeom prst="rect">
            <a:avLst/>
          </a:prstGeom>
        </p:spPr>
        <p:txBody>
          <a:bodyPr spcFirstLastPara="1" wrap="square" lIns="121900" tIns="121900" rIns="121900" bIns="121900" anchor="b" anchorCtr="0">
            <a:noAutofit/>
          </a:bodyPr>
          <a:lstStyle/>
          <a:p>
            <a:r>
              <a:rPr lang="es-ES" sz="3600" dirty="0" smtClean="0">
                <a:solidFill>
                  <a:srgbClr val="002060"/>
                </a:solidFill>
              </a:rPr>
              <a:t>Trabajar juntos</a:t>
            </a:r>
            <a:endParaRPr lang="es-ES" sz="3600" dirty="0">
              <a:solidFill>
                <a:srgbClr val="002060"/>
              </a:solidFill>
            </a:endParaRPr>
          </a:p>
        </p:txBody>
      </p:sp>
      <p:sp>
        <p:nvSpPr>
          <p:cNvPr id="122" name="Google Shape;122;p14"/>
          <p:cNvSpPr txBox="1">
            <a:spLocks noGrp="1"/>
          </p:cNvSpPr>
          <p:nvPr>
            <p:ph type="body" idx="1"/>
          </p:nvPr>
        </p:nvSpPr>
        <p:spPr>
          <a:xfrm>
            <a:off x="609599" y="1928299"/>
            <a:ext cx="7446580" cy="4693218"/>
          </a:xfrm>
          <a:prstGeom prst="rect">
            <a:avLst/>
          </a:prstGeom>
        </p:spPr>
        <p:txBody>
          <a:bodyPr spcFirstLastPara="1" wrap="square" lIns="121900" tIns="121900" rIns="121900" bIns="121900" anchor="t" anchorCtr="0">
            <a:noAutofit/>
          </a:bodyPr>
          <a:lstStyle/>
          <a:p>
            <a:pPr marL="457200" indent="-457200">
              <a:spcAft>
                <a:spcPts val="1200"/>
              </a:spcAft>
              <a:buClr>
                <a:srgbClr val="008DC6"/>
              </a:buClr>
              <a:buSzPct val="100000"/>
              <a:buFont typeface="Arial" panose="020B0604020202020204" pitchFamily="34" charset="0"/>
              <a:buChar char="•"/>
            </a:pPr>
            <a:r>
              <a:rPr lang="es-ES_tradnl" sz="3200" b="1" dirty="0" smtClean="0">
                <a:solidFill>
                  <a:srgbClr val="008DC6"/>
                </a:solidFill>
              </a:rPr>
              <a:t>Un proceso de planificacion estratégica de los SMNA más integrador y cooperativo</a:t>
            </a:r>
          </a:p>
          <a:p>
            <a:pPr marL="457200" indent="-457200">
              <a:spcAft>
                <a:spcPts val="1200"/>
              </a:spcAft>
              <a:buClr>
                <a:srgbClr val="008DC6"/>
              </a:buClr>
              <a:buSzPct val="100000"/>
              <a:buFont typeface="Arial" panose="020B0604020202020204" pitchFamily="34" charset="0"/>
              <a:buChar char="•"/>
            </a:pPr>
            <a:r>
              <a:rPr lang="es-ES_tradnl" sz="3200" b="1" dirty="0" smtClean="0">
                <a:solidFill>
                  <a:srgbClr val="008DC6"/>
                </a:solidFill>
              </a:rPr>
              <a:t>Las respuestas a la encuesta del </a:t>
            </a:r>
            <a:r>
              <a:rPr lang="es-ES_tradnl" sz="3200" b="1" i="1" dirty="0" smtClean="0">
                <a:solidFill>
                  <a:srgbClr val="008DC6"/>
                </a:solidFill>
              </a:rPr>
              <a:t>IAC</a:t>
            </a:r>
            <a:r>
              <a:rPr lang="es-ES_tradnl" sz="3200" b="1" dirty="0" smtClean="0">
                <a:solidFill>
                  <a:srgbClr val="008DC6"/>
                </a:solidFill>
              </a:rPr>
              <a:t> ayudaran a priorizar el trabajo</a:t>
            </a:r>
          </a:p>
          <a:p>
            <a:pPr marL="457200" indent="-457200">
              <a:buClr>
                <a:srgbClr val="008DC6"/>
              </a:buClr>
              <a:buSzPct val="100000"/>
              <a:buFont typeface="Arial" panose="020B0604020202020204" pitchFamily="34" charset="0"/>
              <a:buChar char="•"/>
            </a:pPr>
            <a:r>
              <a:rPr lang="es-ES_tradnl" sz="3200" b="1" dirty="0" smtClean="0">
                <a:solidFill>
                  <a:srgbClr val="008DC6"/>
                </a:solidFill>
              </a:rPr>
              <a:t>Sentar las bases, </a:t>
            </a:r>
            <a:r>
              <a:rPr lang="es-ES_tradnl" sz="3200" b="1" i="1" dirty="0" smtClean="0">
                <a:solidFill>
                  <a:srgbClr val="008DC6"/>
                </a:solidFill>
              </a:rPr>
              <a:t>juntos</a:t>
            </a:r>
            <a:r>
              <a:rPr lang="es-ES_tradnl" sz="3200" b="1" dirty="0" smtClean="0">
                <a:solidFill>
                  <a:srgbClr val="008DC6"/>
                </a:solidFill>
              </a:rPr>
              <a:t>, para el Plan estratégico de los SMNA 2022-2024.</a:t>
            </a:r>
          </a:p>
          <a:p>
            <a:pPr marL="457200" indent="-457200">
              <a:buClr>
                <a:srgbClr val="008DC6"/>
              </a:buClr>
              <a:buSzPct val="100000"/>
              <a:buFont typeface="Arial" panose="020B0604020202020204" pitchFamily="34" charset="0"/>
              <a:buChar char="•"/>
            </a:pPr>
            <a:endParaRPr lang="es-ES_tradnl" sz="3200" dirty="0" smtClean="0">
              <a:solidFill>
                <a:srgbClr val="008DC6"/>
              </a:solidFill>
            </a:endParaRPr>
          </a:p>
          <a:p>
            <a:pPr marL="0" indent="0">
              <a:buNone/>
            </a:pPr>
            <a:endParaRPr lang="es-ES_tradnl" sz="1600" dirty="0"/>
          </a:p>
        </p:txBody>
      </p:sp>
      <p:pic>
        <p:nvPicPr>
          <p:cNvPr id="7" name="Picture 6">
            <a:extLst>
              <a:ext uri="{FF2B5EF4-FFF2-40B4-BE49-F238E27FC236}">
                <a16:creationId xmlns:a16="http://schemas.microsoft.com/office/drawing/2014/main" id="{8A6579AC-DCC5-6348-A887-13029FFBAA3B}"/>
              </a:ext>
            </a:extLst>
          </p:cNvPr>
          <p:cNvPicPr>
            <a:picLocks noChangeAspect="1"/>
          </p:cNvPicPr>
          <p:nvPr/>
        </p:nvPicPr>
        <p:blipFill>
          <a:blip r:embed="rId3"/>
          <a:stretch>
            <a:fillRect/>
          </a:stretch>
        </p:blipFill>
        <p:spPr>
          <a:xfrm>
            <a:off x="10077201" y="3237198"/>
            <a:ext cx="643467" cy="575733"/>
          </a:xfrm>
          <a:prstGeom prst="rect">
            <a:avLst/>
          </a:prstGeom>
        </p:spPr>
      </p:pic>
      <p:pic>
        <p:nvPicPr>
          <p:cNvPr id="11" name="Picture 10">
            <a:extLst>
              <a:ext uri="{FF2B5EF4-FFF2-40B4-BE49-F238E27FC236}">
                <a16:creationId xmlns:a16="http://schemas.microsoft.com/office/drawing/2014/main" id="{D5636B02-1717-F145-AA25-9EC17AD54688}"/>
              </a:ext>
            </a:extLst>
          </p:cNvPr>
          <p:cNvPicPr>
            <a:picLocks noChangeAspect="1"/>
          </p:cNvPicPr>
          <p:nvPr/>
        </p:nvPicPr>
        <p:blipFill>
          <a:blip r:embed="rId4"/>
          <a:stretch>
            <a:fillRect/>
          </a:stretch>
        </p:blipFill>
        <p:spPr>
          <a:xfrm>
            <a:off x="9940519" y="1085041"/>
            <a:ext cx="944441" cy="544254"/>
          </a:xfrm>
          <a:prstGeom prst="rect">
            <a:avLst/>
          </a:prstGeom>
        </p:spPr>
      </p:pic>
      <p:pic>
        <p:nvPicPr>
          <p:cNvPr id="12" name="Picture 11">
            <a:extLst>
              <a:ext uri="{FF2B5EF4-FFF2-40B4-BE49-F238E27FC236}">
                <a16:creationId xmlns:a16="http://schemas.microsoft.com/office/drawing/2014/main" id="{D5D8B7A6-13B3-4747-804C-E236B439EFB8}"/>
              </a:ext>
            </a:extLst>
          </p:cNvPr>
          <p:cNvPicPr>
            <a:picLocks noChangeAspect="1"/>
          </p:cNvPicPr>
          <p:nvPr/>
        </p:nvPicPr>
        <p:blipFill>
          <a:blip r:embed="rId5"/>
          <a:stretch>
            <a:fillRect/>
          </a:stretch>
        </p:blipFill>
        <p:spPr>
          <a:xfrm>
            <a:off x="10316787" y="2462068"/>
            <a:ext cx="1248583" cy="400187"/>
          </a:xfrm>
          <a:prstGeom prst="rect">
            <a:avLst/>
          </a:prstGeom>
        </p:spPr>
      </p:pic>
      <p:pic>
        <p:nvPicPr>
          <p:cNvPr id="13" name="Picture 12">
            <a:extLst>
              <a:ext uri="{FF2B5EF4-FFF2-40B4-BE49-F238E27FC236}">
                <a16:creationId xmlns:a16="http://schemas.microsoft.com/office/drawing/2014/main" id="{E81BCE60-2E82-9C45-AC46-8A1E6DD11488}"/>
              </a:ext>
            </a:extLst>
          </p:cNvPr>
          <p:cNvPicPr>
            <a:picLocks noChangeAspect="1"/>
          </p:cNvPicPr>
          <p:nvPr/>
        </p:nvPicPr>
        <p:blipFill>
          <a:blip r:embed="rId6"/>
          <a:stretch>
            <a:fillRect/>
          </a:stretch>
        </p:blipFill>
        <p:spPr>
          <a:xfrm rot="583327">
            <a:off x="9485616" y="3890257"/>
            <a:ext cx="1600744" cy="432201"/>
          </a:xfrm>
          <a:prstGeom prst="rect">
            <a:avLst/>
          </a:prstGeom>
        </p:spPr>
      </p:pic>
    </p:spTree>
    <p:extLst>
      <p:ext uri="{BB962C8B-B14F-4D97-AF65-F5344CB8AC3E}">
        <p14:creationId xmlns:p14="http://schemas.microsoft.com/office/powerpoint/2010/main" val="527899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3999192" y="107254"/>
            <a:ext cx="8427720" cy="1614922"/>
          </a:xfrm>
          <a:prstGeom prst="rect">
            <a:avLst/>
          </a:prstGeom>
        </p:spPr>
        <p:txBody>
          <a:bodyPr spcFirstLastPara="1" wrap="square" lIns="121900" tIns="121900" rIns="121900" bIns="121900" anchor="t" anchorCtr="0">
            <a:noAutofit/>
          </a:bodyPr>
          <a:lstStyle/>
          <a:p>
            <a:r>
              <a:rPr lang="es-ES_tradnl" b="1" dirty="0" smtClean="0">
                <a:solidFill>
                  <a:srgbClr val="FF0000"/>
                </a:solidFill>
              </a:rPr>
              <a:t>Literatura </a:t>
            </a:r>
            <a:r>
              <a:rPr lang="es-ES_tradnl" b="1" dirty="0">
                <a:solidFill>
                  <a:srgbClr val="FF0000"/>
                </a:solidFill>
              </a:rPr>
              <a:t>de recuperación de extensión de </a:t>
            </a:r>
            <a:r>
              <a:rPr lang="es-ES_tradnl" b="1" dirty="0" smtClean="0">
                <a:solidFill>
                  <a:srgbClr val="FF0000"/>
                </a:solidFill>
              </a:rPr>
              <a:t>libro</a:t>
            </a:r>
            <a:endParaRPr dirty="0">
              <a:solidFill>
                <a:srgbClr val="FF0000"/>
              </a:solidFill>
            </a:endParaRPr>
          </a:p>
        </p:txBody>
      </p:sp>
      <p:sp>
        <p:nvSpPr>
          <p:cNvPr id="7" name="TextBox 6">
            <a:extLst>
              <a:ext uri="{FF2B5EF4-FFF2-40B4-BE49-F238E27FC236}">
                <a16:creationId xmlns:a16="http://schemas.microsoft.com/office/drawing/2014/main" id="{8134048D-DA21-DC46-A424-21A823162535}"/>
              </a:ext>
            </a:extLst>
          </p:cNvPr>
          <p:cNvSpPr txBox="1"/>
          <p:nvPr/>
        </p:nvSpPr>
        <p:spPr>
          <a:xfrm>
            <a:off x="3999192" y="1801764"/>
            <a:ext cx="8009928" cy="4797155"/>
          </a:xfrm>
          <a:prstGeom prst="rect">
            <a:avLst/>
          </a:prstGeom>
          <a:noFill/>
        </p:spPr>
        <p:txBody>
          <a:bodyPr wrap="square" rtlCol="0">
            <a:noAutofit/>
          </a:bodyPr>
          <a:lstStyle/>
          <a:p>
            <a:pPr defTabSz="1219170">
              <a:spcAft>
                <a:spcPts val="1200"/>
              </a:spcAft>
            </a:pPr>
            <a:r>
              <a:rPr lang="es-ES_tradnl" sz="2800" b="1" dirty="0" smtClean="0">
                <a:solidFill>
                  <a:srgbClr val="008DC6"/>
                </a:solidFill>
              </a:rPr>
              <a:t>Dos mociones, la </a:t>
            </a:r>
            <a:r>
              <a:rPr lang="es-ES_tradnl" sz="2800" b="1" dirty="0">
                <a:solidFill>
                  <a:srgbClr val="008DC6"/>
                </a:solidFill>
              </a:rPr>
              <a:t>6 y </a:t>
            </a:r>
            <a:r>
              <a:rPr lang="es-ES_tradnl" sz="2800" b="1" dirty="0" smtClean="0">
                <a:solidFill>
                  <a:srgbClr val="008DC6"/>
                </a:solidFill>
              </a:rPr>
              <a:t>la 7, tienen que ver con las guías </a:t>
            </a:r>
            <a:r>
              <a:rPr lang="es-ES_tradnl" sz="2800" b="1" dirty="0">
                <a:solidFill>
                  <a:srgbClr val="008DC6"/>
                </a:solidFill>
              </a:rPr>
              <a:t>para trabajar los </a:t>
            </a:r>
            <a:r>
              <a:rPr lang="es-ES_tradnl" sz="2800" b="1" dirty="0" smtClean="0">
                <a:solidFill>
                  <a:srgbClr val="008DC6"/>
                </a:solidFill>
              </a:rPr>
              <a:t>pasos</a:t>
            </a:r>
            <a:endParaRPr lang="en-US" sz="2800" b="1" dirty="0">
              <a:solidFill>
                <a:srgbClr val="008DC6"/>
              </a:solidFill>
            </a:endParaRPr>
          </a:p>
          <a:p>
            <a:pPr marL="342900" indent="-342900" defTabSz="1219170">
              <a:spcAft>
                <a:spcPts val="1200"/>
              </a:spcAft>
              <a:buClr>
                <a:srgbClr val="008DC6"/>
              </a:buClr>
              <a:buFont typeface="Arial" panose="020B0604020202020204" pitchFamily="34" charset="0"/>
              <a:buChar char="•"/>
            </a:pPr>
            <a:r>
              <a:rPr lang="es-ES_tradnl" sz="2489" b="1" dirty="0" smtClean="0">
                <a:solidFill>
                  <a:srgbClr val="008DC6"/>
                </a:solidFill>
              </a:rPr>
              <a:t>En </a:t>
            </a:r>
            <a:r>
              <a:rPr lang="es-ES_tradnl" sz="2489" b="1" dirty="0">
                <a:solidFill>
                  <a:srgbClr val="008DC6"/>
                </a:solidFill>
              </a:rPr>
              <a:t>la página 6 </a:t>
            </a:r>
            <a:r>
              <a:rPr lang="es-ES_tradnl" sz="2489" b="1" dirty="0" smtClean="0">
                <a:solidFill>
                  <a:srgbClr val="008DC6"/>
                </a:solidFill>
              </a:rPr>
              <a:t>de este </a:t>
            </a:r>
            <a:r>
              <a:rPr lang="es-ES_tradnl" sz="2489" b="1" i="1" dirty="0" smtClean="0">
                <a:solidFill>
                  <a:srgbClr val="008DC6"/>
                </a:solidFill>
              </a:rPr>
              <a:t>IAC</a:t>
            </a:r>
            <a:r>
              <a:rPr lang="es-ES_tradnl" sz="2489" b="1" dirty="0" smtClean="0">
                <a:solidFill>
                  <a:srgbClr val="008DC6"/>
                </a:solidFill>
              </a:rPr>
              <a:t> se explica </a:t>
            </a:r>
            <a:r>
              <a:rPr lang="es-ES_tradnl" sz="2489" b="1" dirty="0">
                <a:solidFill>
                  <a:srgbClr val="008DC6"/>
                </a:solidFill>
              </a:rPr>
              <a:t>cómo se crean los planes de proyecto </a:t>
            </a:r>
            <a:r>
              <a:rPr lang="es-ES_tradnl" sz="2489" b="1" dirty="0" smtClean="0">
                <a:solidFill>
                  <a:srgbClr val="008DC6"/>
                </a:solidFill>
              </a:rPr>
              <a:t>y </a:t>
            </a:r>
            <a:r>
              <a:rPr lang="es-ES_tradnl" sz="2489" b="1" dirty="0">
                <a:solidFill>
                  <a:srgbClr val="008DC6"/>
                </a:solidFill>
              </a:rPr>
              <a:t>nuestros esfuerzos </a:t>
            </a:r>
            <a:r>
              <a:rPr lang="es-ES_tradnl" sz="2489" b="1" dirty="0" smtClean="0">
                <a:solidFill>
                  <a:srgbClr val="008DC6"/>
                </a:solidFill>
              </a:rPr>
              <a:t>para que este proceso sea más </a:t>
            </a:r>
            <a:r>
              <a:rPr lang="es-ES_tradnl" sz="2489" b="1" dirty="0">
                <a:solidFill>
                  <a:srgbClr val="008DC6"/>
                </a:solidFill>
              </a:rPr>
              <a:t>cooperativo e </a:t>
            </a:r>
            <a:r>
              <a:rPr lang="es-ES_tradnl" sz="2489" b="1" dirty="0" smtClean="0">
                <a:solidFill>
                  <a:srgbClr val="008DC6"/>
                </a:solidFill>
              </a:rPr>
              <a:t>integrador</a:t>
            </a:r>
            <a:r>
              <a:rPr lang="en-US" sz="2489" b="1" dirty="0" smtClean="0">
                <a:solidFill>
                  <a:srgbClr val="008DC6"/>
                </a:solidFill>
              </a:rPr>
              <a:t> </a:t>
            </a:r>
            <a:endParaRPr lang="en-US" sz="2489" b="1" dirty="0">
              <a:solidFill>
                <a:srgbClr val="008DC6"/>
              </a:solidFill>
            </a:endParaRPr>
          </a:p>
          <a:p>
            <a:pPr marL="342900" indent="-342900" defTabSz="1219170">
              <a:spcAft>
                <a:spcPts val="1200"/>
              </a:spcAft>
              <a:buClr>
                <a:srgbClr val="008DC6"/>
              </a:buClr>
              <a:buFont typeface="Arial" panose="020B0604020202020204" pitchFamily="34" charset="0"/>
              <a:buChar char="•"/>
            </a:pPr>
            <a:r>
              <a:rPr lang="es-ES_tradnl" sz="2489" b="1" dirty="0" smtClean="0">
                <a:solidFill>
                  <a:srgbClr val="008DC6"/>
                </a:solidFill>
              </a:rPr>
              <a:t>La </a:t>
            </a:r>
            <a:r>
              <a:rPr lang="es-ES_tradnl" sz="2489" b="1" dirty="0">
                <a:solidFill>
                  <a:srgbClr val="008DC6"/>
                </a:solidFill>
              </a:rPr>
              <a:t>encuesta del </a:t>
            </a:r>
            <a:r>
              <a:rPr lang="es-ES_tradnl" sz="2489" b="1" i="1" dirty="0">
                <a:solidFill>
                  <a:srgbClr val="008DC6"/>
                </a:solidFill>
              </a:rPr>
              <a:t>IAC</a:t>
            </a:r>
            <a:r>
              <a:rPr lang="es-ES_tradnl" sz="2489" b="1" dirty="0">
                <a:solidFill>
                  <a:srgbClr val="008DC6"/>
                </a:solidFill>
              </a:rPr>
              <a:t> parece el mejor mecanismo para </a:t>
            </a:r>
            <a:r>
              <a:rPr lang="es-ES_tradnl" sz="2489" b="1" dirty="0" smtClean="0">
                <a:solidFill>
                  <a:srgbClr val="008DC6"/>
                </a:solidFill>
              </a:rPr>
              <a:t>establecer prioridades con respecto a los proyectos</a:t>
            </a:r>
            <a:endParaRPr lang="en-US" sz="2489" b="1" dirty="0">
              <a:solidFill>
                <a:srgbClr val="008DC6"/>
              </a:solidFill>
            </a:endParaRPr>
          </a:p>
        </p:txBody>
      </p:sp>
      <p:pic>
        <p:nvPicPr>
          <p:cNvPr id="5" name="Picture 4">
            <a:extLst>
              <a:ext uri="{FF2B5EF4-FFF2-40B4-BE49-F238E27FC236}">
                <a16:creationId xmlns:a16="http://schemas.microsoft.com/office/drawing/2014/main" id="{EE7F8E8E-75F5-494E-9C25-137A00072DC9}"/>
              </a:ext>
            </a:extLst>
          </p:cNvPr>
          <p:cNvPicPr>
            <a:picLocks noChangeAspect="1"/>
          </p:cNvPicPr>
          <p:nvPr/>
        </p:nvPicPr>
        <p:blipFill>
          <a:blip r:embed="rId3"/>
          <a:stretch>
            <a:fillRect/>
          </a:stretch>
        </p:blipFill>
        <p:spPr>
          <a:xfrm>
            <a:off x="10968398" y="914715"/>
            <a:ext cx="728133" cy="745067"/>
          </a:xfrm>
          <a:prstGeom prst="rect">
            <a:avLst/>
          </a:prstGeom>
        </p:spPr>
      </p:pic>
      <p:pic>
        <p:nvPicPr>
          <p:cNvPr id="8" name="Picture 7">
            <a:extLst>
              <a:ext uri="{FF2B5EF4-FFF2-40B4-BE49-F238E27FC236}">
                <a16:creationId xmlns:a16="http://schemas.microsoft.com/office/drawing/2014/main" id="{6E40C817-12A4-EB48-BA37-7EA5645F1F24}"/>
              </a:ext>
            </a:extLst>
          </p:cNvPr>
          <p:cNvPicPr>
            <a:picLocks noChangeAspect="1"/>
          </p:cNvPicPr>
          <p:nvPr/>
        </p:nvPicPr>
        <p:blipFill>
          <a:blip r:embed="rId4"/>
          <a:stretch>
            <a:fillRect/>
          </a:stretch>
        </p:blipFill>
        <p:spPr>
          <a:xfrm rot="21080319">
            <a:off x="489907" y="4954507"/>
            <a:ext cx="1768456" cy="17804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6384</TotalTime>
  <Words>12197</Words>
  <Application>Microsoft Office PowerPoint</Application>
  <PresentationFormat>Widescreen</PresentationFormat>
  <Paragraphs>434</Paragraphs>
  <Slides>64</Slides>
  <Notes>64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Droid Serif</vt:lpstr>
      <vt:lpstr>Pontano Sans</vt:lpstr>
      <vt:lpstr>PopplLaudatio-Regular</vt:lpstr>
      <vt:lpstr>Arial</vt:lpstr>
      <vt:lpstr>BotonBQ-Bold</vt:lpstr>
      <vt:lpstr>Cambria</vt:lpstr>
      <vt:lpstr>Courier New</vt:lpstr>
      <vt:lpstr>Lucida Handwriting</vt:lpstr>
      <vt:lpstr>Nestor template</vt:lpstr>
      <vt:lpstr>PowerPoint Presentation</vt:lpstr>
      <vt:lpstr>PowerPoint Presentation</vt:lpstr>
      <vt:lpstr>PowerPoint Presentation</vt:lpstr>
      <vt:lpstr>Mociones regionales</vt:lpstr>
      <vt:lpstr>¿Qué significa «lista para el IAC»? </vt:lpstr>
      <vt:lpstr>Planes de proyecto </vt:lpstr>
      <vt:lpstr>Planificación estratégica</vt:lpstr>
      <vt:lpstr>Trabajar juntos</vt:lpstr>
      <vt:lpstr>Literatura de recuperación de extensión de libro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Folletos (IP) y herramientas de servicio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Elaboración de literatura y traducciones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Materiales de relaciones públicas</vt:lpstr>
      <vt:lpstr>PowerPoint Presentation</vt:lpstr>
      <vt:lpstr>PowerPoint Presentation</vt:lpstr>
      <vt:lpstr>PowerPoint Presentation</vt:lpstr>
      <vt:lpstr>PowerPoint Presentation</vt:lpstr>
      <vt:lpstr>PowerPoint Presentation</vt:lpstr>
      <vt:lpstr>Políticas de la CSM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David Buffington</dc:creator>
  <cp:lastModifiedBy>Fatia Birault</cp:lastModifiedBy>
  <cp:revision>138</cp:revision>
  <dcterms:modified xsi:type="dcterms:W3CDTF">2020-01-29T16:03:24Z</dcterms:modified>
</cp:coreProperties>
</file>