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45"/>
  </p:notesMasterIdLst>
  <p:sldIdLst>
    <p:sldId id="256" r:id="rId2"/>
    <p:sldId id="267" r:id="rId3"/>
    <p:sldId id="276" r:id="rId4"/>
    <p:sldId id="259" r:id="rId5"/>
    <p:sldId id="257" r:id="rId6"/>
    <p:sldId id="277" r:id="rId7"/>
    <p:sldId id="271" r:id="rId8"/>
    <p:sldId id="262" r:id="rId9"/>
    <p:sldId id="284" r:id="rId10"/>
    <p:sldId id="309" r:id="rId11"/>
    <p:sldId id="280" r:id="rId12"/>
    <p:sldId id="281" r:id="rId13"/>
    <p:sldId id="315" r:id="rId14"/>
    <p:sldId id="283" r:id="rId15"/>
    <p:sldId id="278" r:id="rId16"/>
    <p:sldId id="314" r:id="rId17"/>
    <p:sldId id="286" r:id="rId18"/>
    <p:sldId id="275" r:id="rId19"/>
    <p:sldId id="318" r:id="rId20"/>
    <p:sldId id="316" r:id="rId21"/>
    <p:sldId id="317" r:id="rId22"/>
    <p:sldId id="290" r:id="rId23"/>
    <p:sldId id="320" r:id="rId24"/>
    <p:sldId id="319" r:id="rId25"/>
    <p:sldId id="288" r:id="rId26"/>
    <p:sldId id="313" r:id="rId27"/>
    <p:sldId id="321" r:id="rId28"/>
    <p:sldId id="294" r:id="rId29"/>
    <p:sldId id="295" r:id="rId30"/>
    <p:sldId id="322" r:id="rId31"/>
    <p:sldId id="293" r:id="rId32"/>
    <p:sldId id="298" r:id="rId33"/>
    <p:sldId id="323" r:id="rId34"/>
    <p:sldId id="300" r:id="rId35"/>
    <p:sldId id="324" r:id="rId36"/>
    <p:sldId id="325" r:id="rId37"/>
    <p:sldId id="326" r:id="rId38"/>
    <p:sldId id="304" r:id="rId39"/>
    <p:sldId id="327" r:id="rId40"/>
    <p:sldId id="306" r:id="rId41"/>
    <p:sldId id="307" r:id="rId42"/>
    <p:sldId id="308" r:id="rId43"/>
    <p:sldId id="329" r:id="rId44"/>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E2A"/>
    <a:srgbClr val="9A2328"/>
    <a:srgbClr val="C6F1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F23DDD-3439-4EA2-893F-1671ADC77C4B}">
  <a:tblStyle styleId="{67F23DDD-3439-4EA2-893F-1671ADC77C4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35" autoAdjust="0"/>
    <p:restoredTop sz="86429" autoAdjust="0"/>
  </p:normalViewPr>
  <p:slideViewPr>
    <p:cSldViewPr snapToGrid="0" snapToObjects="1">
      <p:cViewPr varScale="1">
        <p:scale>
          <a:sx n="67" d="100"/>
          <a:sy n="67" d="100"/>
        </p:scale>
        <p:origin x="732" y="60"/>
      </p:cViewPr>
      <p:guideLst>
        <p:guide orient="horz" pos="2160"/>
        <p:guide pos="3840"/>
      </p:guideLst>
    </p:cSldViewPr>
  </p:slideViewPr>
  <p:outlineViewPr>
    <p:cViewPr>
      <p:scale>
        <a:sx n="33" d="100"/>
        <a:sy n="33" d="100"/>
      </p:scale>
      <p:origin x="0" y="-5664"/>
    </p:cViewPr>
  </p:outlineViewPr>
  <p:notesTextViewPr>
    <p:cViewPr>
      <p:scale>
        <a:sx n="3" d="2"/>
        <a:sy n="3" d="2"/>
      </p:scale>
      <p:origin x="0" y="-762"/>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1446382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na.org/surve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na.org/toolbox"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a.org/surve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mailto:worldboard@na.or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an.org/survey"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file:///\\..\..\..\admin\AppData\Local\Packages\Microsoft.MicrosoftEdge_8wekyb3d8bbwe\TempState\Downloads\worldboard@na.or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a.org/spa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0:notes"/>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Google Shape;111;g35f391192_0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47677" indent="0">
              <a:buNone/>
            </a:pPr>
            <a:r>
              <a:rPr lang="es-ES" sz="1200" dirty="0"/>
              <a:t>Este es el cuarto </a:t>
            </a:r>
            <a:r>
              <a:rPr lang="es-ES" sz="1200" dirty="0" err="1"/>
              <a:t>PowePoint</a:t>
            </a:r>
            <a:r>
              <a:rPr lang="es-ES" sz="1200" dirty="0"/>
              <a:t> de </a:t>
            </a:r>
            <a:r>
              <a:rPr lang="es-ES" sz="1200" dirty="0"/>
              <a:t>una serie de cinco que cubre el material del </a:t>
            </a:r>
            <a:r>
              <a:rPr lang="es-ES" sz="1200" i="1" dirty="0"/>
              <a:t>Informe de la Agenda de la Conferencia</a:t>
            </a:r>
            <a:r>
              <a:rPr lang="es-ES" sz="1200" dirty="0"/>
              <a:t> 2020 (o su abreviatura, </a:t>
            </a:r>
            <a:r>
              <a:rPr lang="es-ES" sz="1200" i="1" dirty="0"/>
              <a:t>IAC</a:t>
            </a:r>
            <a:r>
              <a:rPr lang="es-ES" sz="1200" dirty="0"/>
              <a:t>).</a:t>
            </a:r>
            <a:endParaRPr lang="en-US" sz="1200" dirty="0"/>
          </a:p>
        </p:txBody>
      </p:sp>
    </p:spTree>
    <p:extLst>
      <p:ext uri="{BB962C8B-B14F-4D97-AF65-F5344CB8AC3E}">
        <p14:creationId xmlns:p14="http://schemas.microsoft.com/office/powerpoint/2010/main" val="657698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s-ES" sz="1200" dirty="0"/>
              <a:t>pausa para discutir si se desea</a:t>
            </a:r>
            <a:endParaRPr dirty="0"/>
          </a:p>
        </p:txBody>
      </p:sp>
    </p:spTree>
    <p:extLst>
      <p:ext uri="{BB962C8B-B14F-4D97-AF65-F5344CB8AC3E}">
        <p14:creationId xmlns:p14="http://schemas.microsoft.com/office/powerpoint/2010/main" val="249066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7677" indent="0">
              <a:buNone/>
            </a:pPr>
            <a:r>
              <a:rPr lang="es-ES" sz="1200" dirty="0"/>
              <a:t>Como con la categoría de literatura de recuperación, ya estamos trabajando en materiales de servicio priorizados previamente: caja de herramientas de servicio local y convenciones y eventos. A menos que la CSM indique lo contrario, pensamos seguir preparando materiales para una caja de herramientas sobre convenciones y eventos. La caja de herramientas de servicio local tiene un enfoque más amplio y la mayoría de los materiales de servicio de la lista de la encuesta podrían formar parte de ella. ¡Esperamos conocer tus prioridades!</a:t>
            </a:r>
            <a:endParaRPr lang="en-US" sz="1200" dirty="0"/>
          </a:p>
        </p:txBody>
      </p:sp>
    </p:spTree>
    <p:extLst>
      <p:ext uri="{BB962C8B-B14F-4D97-AF65-F5344CB8AC3E}">
        <p14:creationId xmlns:p14="http://schemas.microsoft.com/office/powerpoint/2010/main" val="1084391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47677" indent="0">
              <a:buNone/>
            </a:pPr>
            <a:r>
              <a:rPr lang="es-ES" sz="1200" dirty="0"/>
              <a:t>Esta es la lista completa de la sección de material de servicio de la encuesta. Elige por favor hasta cuatro opciones.</a:t>
            </a:r>
            <a:endParaRPr lang="en-US" sz="1200" dirty="0"/>
          </a:p>
        </p:txBody>
      </p:sp>
    </p:spTree>
    <p:extLst>
      <p:ext uri="{BB962C8B-B14F-4D97-AF65-F5344CB8AC3E}">
        <p14:creationId xmlns:p14="http://schemas.microsoft.com/office/powerpoint/2010/main" val="1458317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s-ES" sz="1200" dirty="0"/>
              <a:t>pausa para discutir si se desea</a:t>
            </a:r>
            <a:endParaRPr dirty="0"/>
          </a:p>
        </p:txBody>
      </p:sp>
    </p:spTree>
    <p:extLst>
      <p:ext uri="{BB962C8B-B14F-4D97-AF65-F5344CB8AC3E}">
        <p14:creationId xmlns:p14="http://schemas.microsoft.com/office/powerpoint/2010/main" val="2622413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47677" indent="0">
              <a:buNone/>
            </a:pPr>
            <a:r>
              <a:rPr lang="es-ES" sz="1200" dirty="0"/>
              <a:t>Los Temas de debate (TD) son simplemente eso, temas que se debaten en toda la confraternidad durante los dos años que hay entre una conferencia y otra. El resultado de los talleres sobre los temas de debate puede contribuir a crear la base de folletos de servicio, de otras herramientas y literatura. Comunicarnos tus prioridades puede ayudar a que la CSM elija los TD del próximo ciclo. </a:t>
            </a:r>
            <a:endParaRPr lang="en-US" sz="1200" dirty="0"/>
          </a:p>
        </p:txBody>
      </p:sp>
    </p:spTree>
    <p:extLst>
      <p:ext uri="{BB962C8B-B14F-4D97-AF65-F5344CB8AC3E}">
        <p14:creationId xmlns:p14="http://schemas.microsoft.com/office/powerpoint/2010/main" val="3577797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47677" indent="0">
              <a:buNone/>
            </a:pPr>
            <a:r>
              <a:rPr lang="es-ES" sz="1200" dirty="0"/>
              <a:t>Esta es la lista completa de la sección de temas de debate de la encuesta. Elige por favor hasta cuatro opciones.</a:t>
            </a:r>
            <a:endParaRPr lang="en-US" sz="1200" dirty="0"/>
          </a:p>
        </p:txBody>
      </p:sp>
    </p:spTree>
    <p:extLst>
      <p:ext uri="{BB962C8B-B14F-4D97-AF65-F5344CB8AC3E}">
        <p14:creationId xmlns:p14="http://schemas.microsoft.com/office/powerpoint/2010/main" val="4102895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s-ES" sz="1200" dirty="0"/>
              <a:t>pausa para discutir si se desea</a:t>
            </a:r>
            <a:endParaRPr dirty="0"/>
          </a:p>
        </p:txBody>
      </p:sp>
    </p:spTree>
    <p:extLst>
      <p:ext uri="{BB962C8B-B14F-4D97-AF65-F5344CB8AC3E}">
        <p14:creationId xmlns:p14="http://schemas.microsoft.com/office/powerpoint/2010/main" val="2671241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7677" indent="0">
              <a:buNone/>
            </a:pPr>
            <a:r>
              <a:rPr lang="es-ES" sz="1200" dirty="0"/>
              <a:t>Como recordatorio, recopilaremos respuestas de los miembros hasta el 1 de abril de 2020. Puedes acceder a la encuesta en </a:t>
            </a:r>
            <a:r>
              <a:rPr lang="es-ES" sz="1200" u="sng" dirty="0">
                <a:hlinkClick r:id="rId3"/>
              </a:rPr>
              <a:t>www.na.org/survey</a:t>
            </a:r>
            <a:r>
              <a:rPr lang="es-ES" sz="1200" dirty="0"/>
              <a:t> o a través del enlace en la aplicación </a:t>
            </a:r>
            <a:r>
              <a:rPr lang="es-ES" sz="1200" dirty="0"/>
              <a:t>“Meeting </a:t>
            </a:r>
            <a:r>
              <a:rPr lang="es-ES" sz="1200" dirty="0" err="1"/>
              <a:t>Locator</a:t>
            </a:r>
            <a:r>
              <a:rPr lang="es-ES" sz="1200" dirty="0"/>
              <a:t>” </a:t>
            </a:r>
            <a:r>
              <a:rPr lang="es-ES" sz="1200" dirty="0"/>
              <a:t>[Buscador de reuniones]. También pediremos a las regiones y zonas que remitan sus respectivas conciencias de grupo hasta el 16 de abril y daremos un enlace separado para hacerlo.</a:t>
            </a:r>
            <a:endParaRPr lang="en-US" sz="1200" dirty="0"/>
          </a:p>
        </p:txBody>
      </p:sp>
    </p:spTree>
    <p:extLst>
      <p:ext uri="{BB962C8B-B14F-4D97-AF65-F5344CB8AC3E}">
        <p14:creationId xmlns:p14="http://schemas.microsoft.com/office/powerpoint/2010/main" val="1373184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7677" indent="0">
              <a:buNone/>
            </a:pPr>
            <a:r>
              <a:rPr lang="es-ES" sz="1200" dirty="0"/>
              <a:t>También nos gustaría hacer algunas preguntas más amplias sobre literatura. Incluimos estas preguntas en el </a:t>
            </a:r>
            <a:r>
              <a:rPr lang="es-ES" sz="1200" i="1" dirty="0"/>
              <a:t>IAC</a:t>
            </a:r>
            <a:r>
              <a:rPr lang="es-ES" sz="1200" dirty="0"/>
              <a:t> para tener una idea que nos permita estructurar las discusiones en la CSM. Se trata de aportes, </a:t>
            </a:r>
            <a:r>
              <a:rPr lang="es-ES" sz="1200" i="1" dirty="0"/>
              <a:t>no</a:t>
            </a:r>
            <a:r>
              <a:rPr lang="es-ES" sz="1200" dirty="0"/>
              <a:t> de una decisión. Informaremos de los resultados de la encuesta a los participantes de la conferencia y, después de la Conferencia de Servicio Mundial, de cualquier otra conversación relacionada y de los próximos pasos.</a:t>
            </a:r>
            <a:endParaRPr lang="en-US" sz="1200" dirty="0"/>
          </a:p>
        </p:txBody>
      </p:sp>
    </p:spTree>
    <p:extLst>
      <p:ext uri="{BB962C8B-B14F-4D97-AF65-F5344CB8AC3E}">
        <p14:creationId xmlns:p14="http://schemas.microsoft.com/office/powerpoint/2010/main" val="2205028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7677" indent="0">
              <a:buNone/>
            </a:pPr>
            <a:r>
              <a:rPr lang="es-ES" sz="1200" dirty="0"/>
              <a:t>Algunas mociones recientes CSM se refieren a convertir folletos de servicio en folletos informativos (IP), lo que nos ha hecho pensar en nuestras categorías de literatura y nuestro proceso de preparación de esta.</a:t>
            </a:r>
          </a:p>
          <a:p>
            <a:pPr marL="147677" indent="0">
              <a:buNone/>
            </a:pPr>
            <a:endParaRPr lang="en-US" sz="1200" dirty="0"/>
          </a:p>
          <a:p>
            <a:pPr marL="147677" indent="0">
              <a:buNone/>
            </a:pPr>
            <a:r>
              <a:rPr lang="es-ES" sz="1200" dirty="0"/>
              <a:t>Las siguientes preguntas están motivadas por un par de inquietudes. Primero, queremos asegurarnos de que los grupos y los miembros tengan acceso a los materiales que quieran y necesiten. Segundo, nos gustaría mejorar nuestra capacidad de responder a las necesidades de la confraternidad de manera oportuna y de actualizar y mantener actualizados los materiales (lo que se aplica tanto a los materiales de servicio como a la literatura de recuperación).</a:t>
            </a:r>
            <a:endParaRPr lang="en-US" sz="1200" dirty="0"/>
          </a:p>
        </p:txBody>
      </p:sp>
    </p:spTree>
    <p:extLst>
      <p:ext uri="{BB962C8B-B14F-4D97-AF65-F5344CB8AC3E}">
        <p14:creationId xmlns:p14="http://schemas.microsoft.com/office/powerpoint/2010/main" val="37892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73:notes"/>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Google Shape;209;g35f391192_07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47677" indent="0">
              <a:buNone/>
            </a:pPr>
            <a:r>
              <a:rPr lang="es-ES" sz="1200" dirty="0"/>
              <a:t>Este </a:t>
            </a:r>
            <a:r>
              <a:rPr lang="es-ES" sz="1200" dirty="0"/>
              <a:t>PowerPoint cubre </a:t>
            </a:r>
            <a:r>
              <a:rPr lang="es-ES" sz="1200" dirty="0"/>
              <a:t>la encuesta de literatura, el material de servicio y los temas de debate. Este año, la encuesta también incluye preguntas para ayudar a preparar las discusiones en la CSM sobre el futuro de la literatura y las herramientas de servicio.</a:t>
            </a:r>
            <a:endParaRPr lang="en-US" sz="1200" dirty="0"/>
          </a:p>
        </p:txBody>
      </p:sp>
    </p:spTree>
    <p:extLst>
      <p:ext uri="{BB962C8B-B14F-4D97-AF65-F5344CB8AC3E}">
        <p14:creationId xmlns:p14="http://schemas.microsoft.com/office/powerpoint/2010/main" val="3514357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7677" indent="0">
              <a:buNone/>
            </a:pPr>
            <a:r>
              <a:rPr lang="es-ES" sz="1200" dirty="0"/>
              <a:t>Para empezar nos gustaría hablar de la literatura de recuperación aprobada por la confraternidad. Nuestro proceso actual se remonta a las décadas de 1970 y 1980. Con el tiempo y de acuerdo con la experiencia hemos adaptado el proceso y parece que lo hemos mejorado. La tecnología nos ha ayudado a que los miembros de toda nuestra confraternidad mundial, de muchos idiomas distintos, tengan más acceso y participación. Nuestro énfasis en recopilar material escrito e ideas de los miembros antes de empezar a redactar un texto nos ha llevado a sacar libros y folletos que todos los miembros interesados, independientemente del idioma que hablen o del lugar donde vivan, se han encargado de determinar.</a:t>
            </a:r>
          </a:p>
          <a:p>
            <a:pPr marL="147677" indent="0">
              <a:buNone/>
            </a:pPr>
            <a:endParaRPr lang="en-US" sz="1200" dirty="0"/>
          </a:p>
          <a:p>
            <a:pPr marL="147677" indent="0">
              <a:buNone/>
            </a:pPr>
            <a:r>
              <a:rPr lang="es-ES" sz="1200" dirty="0"/>
              <a:t>El </a:t>
            </a:r>
            <a:r>
              <a:rPr lang="es-ES" sz="1200" i="1" dirty="0"/>
              <a:t>IAC</a:t>
            </a:r>
            <a:r>
              <a:rPr lang="es-ES" sz="1200" dirty="0"/>
              <a:t> contiene un repaso general al proceso actual tomando como ejemplo el folleto «Salud mental en recuperación», que te animamos a leer. </a:t>
            </a:r>
            <a:endParaRPr lang="en-US" sz="1200" dirty="0"/>
          </a:p>
        </p:txBody>
      </p:sp>
    </p:spTree>
    <p:extLst>
      <p:ext uri="{BB962C8B-B14F-4D97-AF65-F5344CB8AC3E}">
        <p14:creationId xmlns:p14="http://schemas.microsoft.com/office/powerpoint/2010/main" val="290437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7677" indent="0">
              <a:buNone/>
            </a:pPr>
            <a:r>
              <a:rPr lang="es-ES" sz="1200" dirty="0"/>
              <a:t>Pretendemos incluir a todos los miembros interesados en el proceso y reflejar la voz de la confraternidad en su totalidad. Como hemos dicho, creemos que este proceso ha mejorado con el tiempo y funciona bien. Esta encuesta no está motivada por el deseo de revisar o cambiar el proceso de creación o aprobación de la literatura de recuperación aprobada por la confraternidad de NA. Creemos que los materiales dirigidos a los miembros sobre su recuperación personal o que establezcan la filosofía fundamental de NA deben pasar por este proceso bastante largo y participativo, pero valioso.</a:t>
            </a:r>
          </a:p>
          <a:p>
            <a:pPr marL="147677" indent="0">
              <a:buNone/>
            </a:pPr>
            <a:endParaRPr lang="en-US" sz="1200" dirty="0"/>
          </a:p>
          <a:p>
            <a:pPr marL="147677" indent="0">
              <a:buNone/>
            </a:pPr>
            <a:r>
              <a:rPr lang="es-ES" sz="1200" dirty="0"/>
              <a:t>Hoy en día el reto consiste más bien en cómo designamos nuestra literatura —ya sea de recuperación o como material de servicio— y cómo podemos ser más eficientes y hábiles al crear los materiales nuevos que pide la confraternidad, revisar los que están desactualizados y asegurarnos de que los miembros y los grupos tienen acceso a los materiales que se han creado para ellos.</a:t>
            </a:r>
            <a:endParaRPr lang="en-US" sz="1200" dirty="0"/>
          </a:p>
        </p:txBody>
      </p:sp>
    </p:spTree>
    <p:extLst>
      <p:ext uri="{BB962C8B-B14F-4D97-AF65-F5344CB8AC3E}">
        <p14:creationId xmlns:p14="http://schemas.microsoft.com/office/powerpoint/2010/main" val="3045088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7677" indent="0">
              <a:buNone/>
            </a:pPr>
            <a:r>
              <a:rPr lang="es-ES" sz="1200" dirty="0"/>
              <a:t>Antes de la Conferencia de Servicio Mundial de 2000, todo el material estaba sujeto al mismo proceso de aprobación. Cuando se estableció la designación de material de recuperación y de servicio por primera vez, la confraternidad era fundamentalmente angloparlante y el material de servicio consistía sobre todo en voluminosos manuales. No se hizo ningún esfuerzo sistemático por revisar la clasificación de los materiales ya publicados, en particular de los folletos informativos (IP). En cambio, todos ellos se clasificaron como material aprobado por la confraternidad. En el apéndice F del presente </a:t>
            </a:r>
            <a:r>
              <a:rPr lang="es-ES" sz="1200" i="1" dirty="0"/>
              <a:t>IAC</a:t>
            </a:r>
            <a:r>
              <a:rPr lang="es-ES" sz="1200" dirty="0"/>
              <a:t> figura la lista de literatura de recuperación y materiales de servicio actuales para ayudar a que comprendamos dónde estamos hoy en día. La tabla incluye todas las obras que publicamos, la fecha de su publicación original (lo mejor que podemos según los datos que tenemos), la fecha de la última revisión, su categoría y los idiomas a las que están traducidas y publicadas actualmente. Esperamos que tengas tiempo de estudiarla y que la información te resulte tan interesante como nos resultó a nosotros. Conviene señalar que el mantenimiento de nuestro archivo ha mejorado mucho con los años, y los datos que figuran en la tabla son los mejores que hemos podido reunir a partir de nuestros archivos. Si ves algún error, comunícanoslo.</a:t>
            </a:r>
            <a:endParaRPr lang="en-US" sz="1200" dirty="0"/>
          </a:p>
        </p:txBody>
      </p:sp>
    </p:spTree>
    <p:extLst>
      <p:ext uri="{BB962C8B-B14F-4D97-AF65-F5344CB8AC3E}">
        <p14:creationId xmlns:p14="http://schemas.microsoft.com/office/powerpoint/2010/main" val="1121494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7677" indent="0">
              <a:buNone/>
            </a:pPr>
            <a:r>
              <a:rPr lang="es-ES" sz="1200" dirty="0"/>
              <a:t>Actualmente tenemos tres categorías básicas de materiales de literatura y de servicio: </a:t>
            </a:r>
            <a:r>
              <a:rPr lang="es-ES" sz="1200" dirty="0"/>
              <a:t>«aprobado </a:t>
            </a:r>
            <a:r>
              <a:rPr lang="es-ES" sz="1200" dirty="0"/>
              <a:t>por la Conferencia», «aprobado por la confraternidad» y «aprobado por la Junta Mundial». Estos procesos de aprobación se explican detalladamente en las páginas 42 a 44 de la </a:t>
            </a:r>
            <a:r>
              <a:rPr lang="es-ES" sz="1200" i="1" dirty="0"/>
              <a:t>Guía de los Servicios Mundiales de NA</a:t>
            </a:r>
            <a:r>
              <a:rPr lang="es-ES" sz="1200" dirty="0"/>
              <a:t>. En síntesis, el material aprobado por la confraternidad debe enviarse para revisión y aportes a la confraternidad e incluirse en el </a:t>
            </a:r>
            <a:r>
              <a:rPr lang="es-ES" sz="1200" i="1" dirty="0"/>
              <a:t>Informe de la Agenda de la Conferencia</a:t>
            </a:r>
            <a:r>
              <a:rPr lang="es-ES" sz="1200" dirty="0"/>
              <a:t> para que la confraternidad lo apruebe. El material aprobado por la conferencia puede pasar o no por un período de revisión y aportes, depende del plan de proyecto, y puede incluirse tanto en el </a:t>
            </a:r>
            <a:r>
              <a:rPr lang="es-ES" sz="1200" i="1" dirty="0"/>
              <a:t>Informe de la Agenda de la Conferencia</a:t>
            </a:r>
            <a:r>
              <a:rPr lang="es-ES" sz="1200" dirty="0"/>
              <a:t> como en el material por vía de aprobación de la conferencia para su aprobación. El material aprobado por la Junta Mundial se envía a los participantes de la conferencia para un período de revisión de 90 días antes de que lo apruebe la Junta.</a:t>
            </a:r>
            <a:endParaRPr lang="en-US" sz="1200" dirty="0"/>
          </a:p>
        </p:txBody>
      </p:sp>
    </p:spTree>
    <p:extLst>
      <p:ext uri="{BB962C8B-B14F-4D97-AF65-F5344CB8AC3E}">
        <p14:creationId xmlns:p14="http://schemas.microsoft.com/office/powerpoint/2010/main" val="1638304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7677" indent="0">
              <a:buNone/>
            </a:pPr>
            <a:r>
              <a:rPr lang="es-ES" sz="1200" dirty="0"/>
              <a:t>Actualmente hay varios folletos aprobados por la confraternidad que creemos no deberían pertenecer a la literatura de recuperación de hoy en día. Folletos como el IP Nº 20 </a:t>
            </a:r>
            <a:r>
              <a:rPr lang="es-ES" sz="1200" i="1" dirty="0"/>
              <a:t>El servicio de </a:t>
            </a:r>
            <a:r>
              <a:rPr lang="es-ES" sz="1200" i="1" dirty="0" err="1"/>
              <a:t>HeI</a:t>
            </a:r>
            <a:r>
              <a:rPr lang="es-ES" sz="1200" i="1" dirty="0"/>
              <a:t> y el miembro de NA</a:t>
            </a:r>
            <a:r>
              <a:rPr lang="es-ES" sz="1200" dirty="0"/>
              <a:t>, el IP Nº 15 </a:t>
            </a:r>
            <a:r>
              <a:rPr lang="es-ES" sz="1200" i="1" dirty="0"/>
              <a:t>IP y el miembro de NA</a:t>
            </a:r>
            <a:r>
              <a:rPr lang="es-ES" sz="1200" dirty="0"/>
              <a:t> o el IP Nº 26 </a:t>
            </a:r>
            <a:r>
              <a:rPr lang="es-ES" sz="1200" i="1" dirty="0"/>
              <a:t>Accesibilidad para aquellos que tienen necesidades adicionales</a:t>
            </a:r>
            <a:r>
              <a:rPr lang="es-ES" sz="1200" dirty="0"/>
              <a:t>, ¿deberían considerarse hoy en día literatura de recuperación o son más bien herramientas para ayudar a los miembros a comprender la importancia de estos servicios y estos temas? Estos tres folletos son bastante antiguos y es muy posible que nunca llegue a considerarse prioritaria su actualización como IP de literatura de recuperación. </a:t>
            </a:r>
            <a:endParaRPr lang="en-US" sz="1200" dirty="0"/>
          </a:p>
          <a:p>
            <a:pPr marL="147677" indent="0">
              <a:buNone/>
            </a:pPr>
            <a:endParaRPr lang="es-ES" sz="1200" dirty="0"/>
          </a:p>
          <a:p>
            <a:pPr marL="147677" indent="0">
              <a:buNone/>
            </a:pPr>
            <a:r>
              <a:rPr lang="es-ES" sz="1200" dirty="0"/>
              <a:t>Hay algunas otras obras en la categoría de aprobadas por la confraternidad que no necesariamente se consideran literatura de recuperación. Tanto la </a:t>
            </a:r>
            <a:r>
              <a:rPr lang="es-ES" sz="1200" i="1" dirty="0"/>
              <a:t>Guía del grupo</a:t>
            </a:r>
            <a:r>
              <a:rPr lang="es-ES" sz="1200" dirty="0"/>
              <a:t> como los </a:t>
            </a:r>
            <a:r>
              <a:rPr lang="es-ES" sz="1200" i="1" dirty="0"/>
              <a:t>Doce Conceptos de Servicio</a:t>
            </a:r>
            <a:r>
              <a:rPr lang="es-ES" sz="1200" dirty="0"/>
              <a:t> en NA están aprobados por la confraternidad y ambos siguen el proceso de aprobación de la literatura de recuperación. Los dos contienen pasajes que establecen la filosofía y las políticas fundamentales de NA y, creemos, que solo la confraternidad en su conjunto puede aprobar este tipo de obra filosófica fundamental. Casi todos los demás materiales relacionados con el servicio simplemente intentan transmitir cómo aplicar nuestros principios en las iniciativas de servicio y contienen las prácticas óptimas de la confraternidad.</a:t>
            </a:r>
            <a:endParaRPr lang="en-US" sz="1200" dirty="0"/>
          </a:p>
        </p:txBody>
      </p:sp>
    </p:spTree>
    <p:extLst>
      <p:ext uri="{BB962C8B-B14F-4D97-AF65-F5344CB8AC3E}">
        <p14:creationId xmlns:p14="http://schemas.microsoft.com/office/powerpoint/2010/main" val="1650678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7677" indent="0">
              <a:buNone/>
            </a:pPr>
            <a:r>
              <a:rPr lang="es-ES" sz="1200" dirty="0"/>
              <a:t>La primera pregunta de la encuesta está relacionada con aquello a lo que damos la categoría de material aprobado por la confraternidad: el material aprobado por la confraternidad, ¿debe estar limitado a las obras que tratan de la recuperación personal y/o establecen la filosofía y las políticas fundamentales de NA? Actualmente, hay materiales aprobados por la confraternidad que se dirigen a los miembros, pero que no tratan directamente de la recuperación personal, el IP Nº 15 </a:t>
            </a:r>
            <a:r>
              <a:rPr lang="es-ES" sz="1200" i="1" dirty="0"/>
              <a:t>IP y el miembro de NA </a:t>
            </a:r>
            <a:r>
              <a:rPr lang="es-ES" sz="1200" dirty="0"/>
              <a:t>y el IP Nº 20</a:t>
            </a:r>
            <a:r>
              <a:rPr lang="es-ES" sz="1200" i="1" dirty="0"/>
              <a:t> El servicio de </a:t>
            </a:r>
            <a:r>
              <a:rPr lang="es-ES" sz="1200" i="1" dirty="0" err="1"/>
              <a:t>HeI</a:t>
            </a:r>
            <a:r>
              <a:rPr lang="es-ES" sz="1200" i="1" dirty="0"/>
              <a:t> y el miembro de NA</a:t>
            </a:r>
            <a:r>
              <a:rPr lang="es-ES" sz="1200" dirty="0"/>
              <a:t>, así como otros que están dirigidos a los grupos u organismos de servicio, como el IP Nº 2 </a:t>
            </a:r>
            <a:r>
              <a:rPr lang="es-ES" sz="1200" i="1" dirty="0"/>
              <a:t>Guía del grupo</a:t>
            </a:r>
            <a:r>
              <a:rPr lang="es-ES" sz="1200" dirty="0"/>
              <a:t> y el IP Nº 26 </a:t>
            </a:r>
            <a:r>
              <a:rPr lang="es-ES" sz="1200" i="1" dirty="0"/>
              <a:t>Accesibilidad para aquellos que tienen necesidades adicionales.</a:t>
            </a:r>
            <a:endParaRPr lang="en-US" sz="1200" dirty="0"/>
          </a:p>
        </p:txBody>
      </p:sp>
    </p:spTree>
    <p:extLst>
      <p:ext uri="{BB962C8B-B14F-4D97-AF65-F5344CB8AC3E}">
        <p14:creationId xmlns:p14="http://schemas.microsoft.com/office/powerpoint/2010/main" val="2706058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s-ES" sz="1200" dirty="0"/>
              <a:t>P</a:t>
            </a:r>
            <a:r>
              <a:rPr lang="es-ES" sz="1200" dirty="0"/>
              <a:t>ausa </a:t>
            </a:r>
            <a:r>
              <a:rPr lang="es-ES" sz="1200" dirty="0"/>
              <a:t>para discutir si se desea</a:t>
            </a:r>
            <a:endParaRPr dirty="0"/>
          </a:p>
        </p:txBody>
      </p:sp>
    </p:spTree>
    <p:extLst>
      <p:ext uri="{BB962C8B-B14F-4D97-AF65-F5344CB8AC3E}">
        <p14:creationId xmlns:p14="http://schemas.microsoft.com/office/powerpoint/2010/main" val="976573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7677" indent="0">
              <a:buNone/>
            </a:pPr>
            <a:r>
              <a:rPr lang="es-ES" sz="1200" dirty="0"/>
              <a:t>También nos gustaría hacer preguntas sobre las herramientas para los miembros y los grupos. </a:t>
            </a:r>
          </a:p>
          <a:p>
            <a:pPr marL="147677" indent="0">
              <a:buNone/>
            </a:pPr>
            <a:endParaRPr lang="en-US" sz="1200" dirty="0"/>
          </a:p>
          <a:p>
            <a:pPr marL="147677" indent="0">
              <a:buNone/>
            </a:pPr>
            <a:r>
              <a:rPr lang="es-ES" sz="1200" dirty="0"/>
              <a:t>Durante los últimos 20 años, los procesos de creación y aprobación de materiales y herramientas de servicio no han parado de cambiar y adaptarse para atender las necesidades, expectativas y usos de nuestros miembros. El proceso de aprobación de la Junta Mundial ha sido una manera exitosa de satisfacer esas necesidades con mayor rapidez, sin dejar de responder a las sugerencias de los miembros. Subimos los materiales a la web en todas las etapas de su desarrollo y damos por lo menos 90 días de aviso para revisión y aportes de los borradores antes de que se consideren aprobados. El proceso parece que funcionó bien y ha llevado a una mayor demanda y a menor controversia. </a:t>
            </a:r>
            <a:endParaRPr lang="en-US" sz="1200" dirty="0"/>
          </a:p>
          <a:p>
            <a:pPr marL="147677" indent="0">
              <a:buNone/>
            </a:pPr>
            <a:endParaRPr lang="es-ES" sz="1200" dirty="0"/>
          </a:p>
          <a:p>
            <a:pPr marL="147677" indent="0">
              <a:buNone/>
            </a:pPr>
            <a:r>
              <a:rPr lang="es-ES" sz="1200" dirty="0"/>
              <a:t>Los miembros siguen pidiendo materiales más breves, más fáciles de asimilar, que traten de las necesidades específicas y las experiencias de servicio. Empezamos a responder a estos pedidos con la creación de los folletos de servicio (SP) en 2007. El interés en estos materiales y la necesidad de disponer de ellos son evidentes dada la cantidad de idiomas a los que se decidió traducirlos y el número de ejemplares que distribuimos y que se descargan de </a:t>
            </a:r>
            <a:r>
              <a:rPr lang="es-ES" sz="1200" dirty="0" err="1"/>
              <a:t>na.org</a:t>
            </a:r>
            <a:r>
              <a:rPr lang="es-ES" sz="1200" dirty="0"/>
              <a:t>. El Apéndice F contiene una lista de estos folletos.</a:t>
            </a:r>
            <a:endParaRPr lang="en-US" sz="1200" dirty="0"/>
          </a:p>
          <a:p>
            <a:pPr marL="147677" indent="0">
              <a:buNone/>
            </a:pPr>
            <a:endParaRPr lang="es-ES" sz="1200" dirty="0"/>
          </a:p>
          <a:p>
            <a:pPr marL="147677" indent="0">
              <a:buNone/>
            </a:pPr>
            <a:r>
              <a:rPr lang="es-ES" sz="1200" dirty="0"/>
              <a:t>El IP Nº 29, </a:t>
            </a:r>
            <a:r>
              <a:rPr lang="es-ES" sz="1200" i="1" dirty="0"/>
              <a:t>Introducción a las reuniones de NA</a:t>
            </a:r>
            <a:r>
              <a:rPr lang="es-ES" sz="1200" dirty="0"/>
              <a:t>, en un principio se concibió como folleto de servicio destinado a los profesionales que derivan miembros a NA. En respuesta a una moción regional, fue revisado mediante el proceso de aprobación de la confraternidad y se convirtió en un folleto de literatura de recuperación </a:t>
            </a:r>
            <a:r>
              <a:rPr lang="es-ES" sz="1200" dirty="0"/>
              <a:t>aprobado </a:t>
            </a:r>
            <a:r>
              <a:rPr lang="es-ES" sz="1200" dirty="0"/>
              <a:t>por la confraternidad que se dirige directamente a los miembros nuevos y a los posibles miembros.</a:t>
            </a:r>
            <a:endParaRPr lang="en-US" sz="1200" dirty="0"/>
          </a:p>
        </p:txBody>
      </p:sp>
    </p:spTree>
    <p:extLst>
      <p:ext uri="{BB962C8B-B14F-4D97-AF65-F5344CB8AC3E}">
        <p14:creationId xmlns:p14="http://schemas.microsoft.com/office/powerpoint/2010/main" val="73712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47677" indent="0">
              <a:buNone/>
            </a:pPr>
            <a:r>
              <a:rPr lang="es-ES" sz="1200" dirty="0"/>
              <a:t>Durante este ciclo hemos recibido varias solicitudes para actualizar el folleto de servicio </a:t>
            </a:r>
            <a:r>
              <a:rPr lang="es-ES" sz="1200" i="1" dirty="0"/>
              <a:t>Comportamiento problemático y violento</a:t>
            </a:r>
            <a:r>
              <a:rPr lang="es-ES" sz="1200" dirty="0"/>
              <a:t>, que está traducido a 17 idiomas. Ya tiene 13 años de antigüedad y en las solicitudes se pide que se revise para que trate de forma más directa problemas como el acoso sexual y refleje de una manera más actual las prácticas óptimas de la confraternidad para tratar con miembros problemáticos. El proceso de aprobación de la Junta Mundial, con una revisión por parte de los delegados, hace que dicha actualización resulte relativamente fácil de hacer. </a:t>
            </a:r>
          </a:p>
          <a:p>
            <a:pPr marL="147677" indent="0">
              <a:buNone/>
            </a:pPr>
            <a:endParaRPr lang="en-US" sz="1200" dirty="0"/>
          </a:p>
          <a:p>
            <a:pPr marL="147677" indent="0">
              <a:buNone/>
            </a:pPr>
            <a:r>
              <a:rPr lang="es-ES" sz="1200" dirty="0"/>
              <a:t>Creemos que algunos folletos de recuperación desactualizados también necesitan una revisión en un futuro próximo, pero, sin duda, se trata de literatura de recuperación, de acuerdo con nuestra percepción, porque abordan la recuperación de los miembros. Entre otros, el IP Nº 21 </a:t>
            </a:r>
            <a:r>
              <a:rPr lang="es-ES" sz="1200" i="1" dirty="0"/>
              <a:t>El solitario</a:t>
            </a:r>
            <a:r>
              <a:rPr lang="es-ES" sz="1200" dirty="0"/>
              <a:t> y el IP Nº 23 </a:t>
            </a:r>
            <a:r>
              <a:rPr lang="es-ES" sz="1200" i="1" dirty="0"/>
              <a:t>Mantenerse limpio en la calle</a:t>
            </a:r>
            <a:r>
              <a:rPr lang="es-ES" sz="1200" dirty="0"/>
              <a:t>. Ningunos de los dos folletos se ha revisado en los últimos 30 años y el mundo ha cambiado radicalmente desde que se escribieron. </a:t>
            </a:r>
            <a:r>
              <a:rPr lang="es-ES" sz="1200" i="1" dirty="0"/>
              <a:t>El solitario</a:t>
            </a:r>
            <a:r>
              <a:rPr lang="es-ES" sz="1200" dirty="0"/>
              <a:t> se escribió antes de que existiera Internet o las reuniones virtuales y habla de recursos que ya no existen. Pediremos la aprobación de la CSM 2020 para empezar el proceso de actualización de al menos un folleto de este tipo en cada ciclo de conferencia.</a:t>
            </a:r>
            <a:endParaRPr lang="en-US" sz="1200" dirty="0"/>
          </a:p>
        </p:txBody>
      </p:sp>
    </p:spTree>
    <p:extLst>
      <p:ext uri="{BB962C8B-B14F-4D97-AF65-F5344CB8AC3E}">
        <p14:creationId xmlns:p14="http://schemas.microsoft.com/office/powerpoint/2010/main" val="3992529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7677" indent="0">
              <a:buNone/>
            </a:pPr>
            <a:r>
              <a:rPr lang="es-ES" sz="1200" dirty="0"/>
              <a:t>Si la CSM accede a efectuar la revisión de por lo menos un folleto durante cada ciclo, los participantes de la conferencia usarán las respuestas de la encuesta para priorizar cuál será el primero. Después de la CSM, anunciaremos qué folleto pensamos actualizar y pediremos a todos los miembros interesados que manden aportes, tal como hacemos cuando emprendemos cualquier proyecto de literatura. </a:t>
            </a:r>
          </a:p>
          <a:p>
            <a:pPr marL="147677" indent="0">
              <a:buNone/>
            </a:pPr>
            <a:endParaRPr lang="en-US" sz="1200" dirty="0"/>
          </a:p>
          <a:p>
            <a:pPr marL="147677" indent="0">
              <a:buNone/>
            </a:pPr>
            <a:r>
              <a:rPr lang="es-ES" sz="1200" dirty="0"/>
              <a:t>Con esto en mente, la segunda pregunta de la encuesta está relacionada con la actualización de los IP: ¿Apoyas la idea de actualizar por lo menos un IP por ciclo de conferencia?</a:t>
            </a:r>
            <a:endParaRPr lang="en-US" sz="1200" dirty="0"/>
          </a:p>
        </p:txBody>
      </p:sp>
    </p:spTree>
    <p:extLst>
      <p:ext uri="{BB962C8B-B14F-4D97-AF65-F5344CB8AC3E}">
        <p14:creationId xmlns:p14="http://schemas.microsoft.com/office/powerpoint/2010/main" val="1043793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73:notes"/>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Google Shape;209;g35f391192_07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47677" indent="0">
              <a:buNone/>
            </a:pPr>
            <a:r>
              <a:rPr lang="es-ES" sz="1200" dirty="0"/>
              <a:t>Ten en cuenta que estos </a:t>
            </a:r>
            <a:r>
              <a:rPr lang="es-ES" sz="1200" dirty="0" err="1"/>
              <a:t>PowerPoints</a:t>
            </a:r>
            <a:r>
              <a:rPr lang="es-ES" sz="1200" dirty="0"/>
              <a:t> solo </a:t>
            </a:r>
            <a:r>
              <a:rPr lang="es-ES" sz="1200" dirty="0"/>
              <a:t>cubren los puntos principales del </a:t>
            </a:r>
            <a:r>
              <a:rPr lang="es-ES" sz="1200" i="1" dirty="0"/>
              <a:t>IAC</a:t>
            </a:r>
            <a:r>
              <a:rPr lang="es-ES" sz="1200" dirty="0"/>
              <a:t>. Animamos a todos los miembros a leer el </a:t>
            </a:r>
            <a:r>
              <a:rPr lang="es-ES" sz="1200" i="1" dirty="0"/>
              <a:t>IAC</a:t>
            </a:r>
            <a:r>
              <a:rPr lang="es-ES" sz="1200" dirty="0"/>
              <a:t> en sí. Visita por favor </a:t>
            </a:r>
            <a:r>
              <a:rPr lang="es-ES" sz="1200" u="sng" dirty="0">
                <a:hlinkClick r:id="rId3"/>
              </a:rPr>
              <a:t>www.na.org/conference</a:t>
            </a:r>
            <a:r>
              <a:rPr lang="es-ES" sz="1200" dirty="0"/>
              <a:t> para obtener el </a:t>
            </a:r>
            <a:r>
              <a:rPr lang="es-ES" sz="1200" i="1" dirty="0"/>
              <a:t>IAC</a:t>
            </a:r>
            <a:r>
              <a:rPr lang="es-ES" sz="1200" dirty="0"/>
              <a:t> 2020 completo, </a:t>
            </a:r>
            <a:r>
              <a:rPr lang="es-ES" sz="1200" dirty="0"/>
              <a:t>el resto de los </a:t>
            </a:r>
            <a:r>
              <a:rPr lang="es-ES" sz="1200" dirty="0" err="1"/>
              <a:t>PowerPoints</a:t>
            </a:r>
            <a:r>
              <a:rPr lang="es-ES" sz="1200" dirty="0"/>
              <a:t> y </a:t>
            </a:r>
            <a:r>
              <a:rPr lang="es-ES" sz="1200" dirty="0"/>
              <a:t>otros materiales relacionados con la conferencia.</a:t>
            </a:r>
            <a:endParaRPr lang="en-US" sz="1200" dirty="0"/>
          </a:p>
        </p:txBody>
      </p:sp>
    </p:spTree>
    <p:extLst>
      <p:ext uri="{BB962C8B-B14F-4D97-AF65-F5344CB8AC3E}">
        <p14:creationId xmlns:p14="http://schemas.microsoft.com/office/powerpoint/2010/main" val="805855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s-ES" sz="1200" dirty="0"/>
              <a:t>P</a:t>
            </a:r>
            <a:r>
              <a:rPr lang="es-ES" sz="1200" dirty="0"/>
              <a:t>ausa </a:t>
            </a:r>
            <a:r>
              <a:rPr lang="es-ES" sz="1200" dirty="0"/>
              <a:t>para discutir si se desea</a:t>
            </a:r>
            <a:r>
              <a:rPr lang="en-US" dirty="0">
                <a:effectLst/>
              </a:rPr>
              <a:t> </a:t>
            </a:r>
            <a:endParaRPr dirty="0"/>
          </a:p>
        </p:txBody>
      </p:sp>
    </p:spTree>
    <p:extLst>
      <p:ext uri="{BB962C8B-B14F-4D97-AF65-F5344CB8AC3E}">
        <p14:creationId xmlns:p14="http://schemas.microsoft.com/office/powerpoint/2010/main" val="3643726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7677" indent="0">
              <a:buNone/>
            </a:pPr>
            <a:r>
              <a:rPr lang="es-ES" sz="1200" dirty="0"/>
              <a:t>También queremos preguntar cómo mejorar la accesibilidad a los folletos de servicio. Aunque estos folletos se han preparado fundamentalmente para que los usara el grupo, raramente están </a:t>
            </a:r>
            <a:r>
              <a:rPr lang="es-ES" sz="1200" dirty="0"/>
              <a:t>expuestos </a:t>
            </a:r>
            <a:r>
              <a:rPr lang="es-ES" sz="1200" dirty="0"/>
              <a:t>en las mesas de literatura de los grupos. Como no tenemos del todo claro a qué se debe, planteamos preguntas para tratar de determinar el motivo. </a:t>
            </a:r>
            <a:endParaRPr lang="en-US" sz="1200" dirty="0"/>
          </a:p>
          <a:p>
            <a:pPr marL="147677" indent="0">
              <a:buNone/>
            </a:pPr>
            <a:endParaRPr lang="es-ES" sz="1200" dirty="0"/>
          </a:p>
          <a:p>
            <a:pPr marL="147677" indent="0">
              <a:buNone/>
            </a:pPr>
            <a:r>
              <a:rPr lang="es-ES" sz="1200" dirty="0"/>
              <a:t>La moción del </a:t>
            </a:r>
            <a:r>
              <a:rPr lang="es-ES" sz="1200" i="1" dirty="0"/>
              <a:t>IAC</a:t>
            </a:r>
            <a:r>
              <a:rPr lang="es-ES" sz="1200" dirty="0"/>
              <a:t> 2018 de crear un plan de proyecto para transformar el actual folleto de servicio sobre las redes sociales en un IP se aprobó en la CSM 2018. Suponemos que el motivo de cambiar el proceso de aprobación y la categoría de este folleto es, sobre todo, que los miembros tengan mayor acceso a este material. No nos han llegado objeciones sobre el contenido del folleto de servicio actual; el problema </a:t>
            </a:r>
            <a:r>
              <a:rPr lang="es-ES" sz="1200" dirty="0"/>
              <a:t>parece ser </a:t>
            </a:r>
            <a:r>
              <a:rPr lang="es-ES" sz="1200" dirty="0"/>
              <a:t>la accesibilidad. Pero no estamos seguros de que esta sea la mejor manera de mejorar el acceso a un folleto de servicio.</a:t>
            </a:r>
            <a:endParaRPr lang="en-US" sz="1200" dirty="0"/>
          </a:p>
        </p:txBody>
      </p:sp>
    </p:spTree>
    <p:extLst>
      <p:ext uri="{BB962C8B-B14F-4D97-AF65-F5344CB8AC3E}">
        <p14:creationId xmlns:p14="http://schemas.microsoft.com/office/powerpoint/2010/main" val="4167871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47677" indent="0">
              <a:buNone/>
            </a:pPr>
            <a:r>
              <a:rPr lang="es-ES" sz="1200" dirty="0"/>
              <a:t>Las cuestiones relacionadas con las redes sociales cambian permanentemente, y el proceso de aprobación de los folletos de servicio nos permite actualizar el material más rápido, con la supervisión de la conferencia. Nos preocupa crear un IP aprobado por la confraternidad sobre un tema que se mueve tan rápido porque nuestra práctica actual con los IP significa </a:t>
            </a:r>
            <a:r>
              <a:rPr lang="es-ES" sz="1200" dirty="0"/>
              <a:t>que no </a:t>
            </a:r>
            <a:r>
              <a:rPr lang="es-ES" sz="1200" dirty="0"/>
              <a:t>podría actualizarse. Crear un IP aprobado por la confraternidad sobre las redes sociales también parece confundir más la cuestión de qué es literatura de recuperación y qué se entiende por una herramienta que los miembros u organismos de servicio utilizan al interactuar con el público.</a:t>
            </a:r>
            <a:endParaRPr lang="en-US" sz="1200" dirty="0"/>
          </a:p>
        </p:txBody>
      </p:sp>
    </p:spTree>
    <p:extLst>
      <p:ext uri="{BB962C8B-B14F-4D97-AF65-F5344CB8AC3E}">
        <p14:creationId xmlns:p14="http://schemas.microsoft.com/office/powerpoint/2010/main" val="3263869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47677" indent="0">
              <a:buNone/>
            </a:pPr>
            <a:r>
              <a:rPr lang="es-ES" sz="1200" dirty="0"/>
              <a:t>Los folletos de servicio señalan en la portada que no son para leer durante una reunión de recuperación. Esto parece afectar la decisión de los grupos en cuanto a tenerlos disponible en la mesa o el expositor de literatura del grupo. Aunque los folletos de servicio se pueden descargar de </a:t>
            </a:r>
            <a:r>
              <a:rPr lang="es-ES" sz="1200" dirty="0" err="1"/>
              <a:t>na.org</a:t>
            </a:r>
            <a:r>
              <a:rPr lang="es-ES" sz="1200" dirty="0"/>
              <a:t>, la mesa de literatura del grupo es el único lugar en el que muchos miembros ven alguna vez estas herramientas. La </a:t>
            </a:r>
            <a:r>
              <a:rPr lang="es-ES" sz="1200" i="1" dirty="0"/>
              <a:t>Guía del grupo </a:t>
            </a:r>
            <a:r>
              <a:rPr lang="es-ES" sz="1200" dirty="0"/>
              <a:t>afirma claramente que solo debe leerse literatura aprobada por NA en una reunión, pero además añade: «En las reuniones, los grupos también suelen tener otras publicaciones: boletines y manuales de servicio de NA, la revista </a:t>
            </a:r>
            <a:r>
              <a:rPr lang="es-ES" sz="1200" i="1" dirty="0" err="1"/>
              <a:t>The</a:t>
            </a:r>
            <a:r>
              <a:rPr lang="es-ES" sz="1200" i="1" dirty="0"/>
              <a:t> NA </a:t>
            </a:r>
            <a:r>
              <a:rPr lang="es-ES" sz="1200" i="1" dirty="0" err="1"/>
              <a:t>Way</a:t>
            </a:r>
            <a:r>
              <a:rPr lang="es-ES" sz="1200" dirty="0"/>
              <a:t> y otros boletines o revistas locales de NA». </a:t>
            </a:r>
            <a:endParaRPr lang="en-US" sz="1200" dirty="0"/>
          </a:p>
          <a:p>
            <a:pPr marL="147677" indent="0">
              <a:buNone/>
            </a:pPr>
            <a:endParaRPr lang="es-ES" sz="1200" dirty="0"/>
          </a:p>
          <a:p>
            <a:pPr marL="147677" indent="0">
              <a:buNone/>
            </a:pPr>
            <a:r>
              <a:rPr lang="es-ES" sz="1200" dirty="0"/>
              <a:t>Nos interesa no solo buscar la manera de seguir recopilando experiencias y prácticas óptimas de la confraternidad para los grupos y las iniciativas de servicio, sino también la mejor manera de ofrecer estos recursos o herramientas para que nuestros miembros sepan que existen.</a:t>
            </a:r>
            <a:endParaRPr lang="en-US" sz="1200" dirty="0"/>
          </a:p>
        </p:txBody>
      </p:sp>
    </p:spTree>
    <p:extLst>
      <p:ext uri="{BB962C8B-B14F-4D97-AF65-F5344CB8AC3E}">
        <p14:creationId xmlns:p14="http://schemas.microsoft.com/office/powerpoint/2010/main" val="17227110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7677" indent="0">
              <a:buNone/>
            </a:pPr>
            <a:r>
              <a:rPr lang="es-ES" sz="1200" dirty="0"/>
              <a:t>La tercera pregunta de la encuesta pide ideas sobre cómo mejorar la accesibilidad a los folletos de servicio y pregunta: Un número relativamente pequeño de grupos almacenan folletos de servicio o herramientas relacionadas con el grupo. ¿Crees que esto se debe al costo, a falta de conocimiento, a que no cabe en el expositor de literatura, a que en la portada dice que no puede leerse en una reunión, a otros motivos? Al responder esta pregunta, te pedimos que elijas todas las opciones que correspondan.</a:t>
            </a:r>
            <a:endParaRPr lang="en-US" sz="1200" dirty="0"/>
          </a:p>
        </p:txBody>
      </p:sp>
    </p:spTree>
    <p:extLst>
      <p:ext uri="{BB962C8B-B14F-4D97-AF65-F5344CB8AC3E}">
        <p14:creationId xmlns:p14="http://schemas.microsoft.com/office/powerpoint/2010/main" val="3002978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s-ES" sz="1200" dirty="0"/>
              <a:t>P</a:t>
            </a:r>
            <a:r>
              <a:rPr lang="es-ES" sz="1200" dirty="0"/>
              <a:t>ausa </a:t>
            </a:r>
            <a:r>
              <a:rPr lang="es-ES" sz="1200" dirty="0"/>
              <a:t>para discutir si se desea</a:t>
            </a:r>
            <a:r>
              <a:rPr lang="en-US" dirty="0">
                <a:effectLst/>
              </a:rPr>
              <a:t> </a:t>
            </a:r>
            <a:endParaRPr dirty="0"/>
          </a:p>
        </p:txBody>
      </p:sp>
    </p:spTree>
    <p:extLst>
      <p:ext uri="{BB962C8B-B14F-4D97-AF65-F5344CB8AC3E}">
        <p14:creationId xmlns:p14="http://schemas.microsoft.com/office/powerpoint/2010/main" val="17194893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47677" indent="0">
              <a:buNone/>
            </a:pPr>
            <a:r>
              <a:rPr lang="es-ES" sz="1200" dirty="0"/>
              <a:t>También nos gustaría preguntar cómo mejorar la accesibilidad a otros materiales de servicio.</a:t>
            </a:r>
          </a:p>
          <a:p>
            <a:pPr marL="147677" indent="0">
              <a:buNone/>
            </a:pPr>
            <a:endParaRPr lang="en-US" sz="1200" dirty="0"/>
          </a:p>
          <a:p>
            <a:pPr marL="147677" indent="0">
              <a:buNone/>
            </a:pPr>
            <a:r>
              <a:rPr lang="es-ES" sz="1200" dirty="0"/>
              <a:t>Tenemos retos similares con otras herramientas dirigidas a los grupos. Nuestro proyecto de caja de herramientas de servicio local nos ha ayudado a preparar materiales más rápidamente y a que participaran en el proceso todos los miembros interesados. En el proyecto ahora se trabaja en «Conceptos básicos para los RSG» y ya se han terminado de preparar los materiales de «Servir en comunidades rurales y aisladas» y «Conceptos básicos de la toma de decisiones por consenso». Hay más información sobre el proyecto en </a:t>
            </a:r>
            <a:r>
              <a:rPr lang="es-ES" sz="1200" u="sng" dirty="0">
                <a:hlinkClick r:id="rId3"/>
              </a:rPr>
              <a:t>www.na.org/toolbox</a:t>
            </a:r>
            <a:r>
              <a:rPr lang="es-ES" sz="1200" dirty="0"/>
              <a:t>. Aunque hemos recibido opiniones favorables de los compañeros que han utilizado estas herramientas, nuestro empeño ahora es informar a los miembros de la existencia de estos recursos y cómo y dónde acceder a ellos. </a:t>
            </a:r>
            <a:endParaRPr lang="en-US" sz="1200" dirty="0"/>
          </a:p>
        </p:txBody>
      </p:sp>
    </p:spTree>
    <p:extLst>
      <p:ext uri="{BB962C8B-B14F-4D97-AF65-F5344CB8AC3E}">
        <p14:creationId xmlns:p14="http://schemas.microsoft.com/office/powerpoint/2010/main" val="27219502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47677" indent="0">
              <a:buNone/>
            </a:pPr>
            <a:r>
              <a:rPr lang="es-ES" sz="1200" dirty="0"/>
              <a:t>Además de la </a:t>
            </a:r>
            <a:r>
              <a:rPr lang="es-ES" sz="1200" i="1" dirty="0"/>
              <a:t>Guía de los servicios mundiales de NA</a:t>
            </a:r>
            <a:r>
              <a:rPr lang="es-ES" sz="1200" dirty="0"/>
              <a:t>, que se revisa para cada ciclo de conferencia, nuestro manual más reciente es el </a:t>
            </a:r>
            <a:r>
              <a:rPr lang="es-ES" sz="1200" i="1" dirty="0"/>
              <a:t>Manual </a:t>
            </a:r>
            <a:r>
              <a:rPr lang="es-ES" sz="1200" i="1" dirty="0"/>
              <a:t>de </a:t>
            </a:r>
            <a:r>
              <a:rPr lang="es-ES" sz="1200" i="1" dirty="0"/>
              <a:t>RRPP</a:t>
            </a:r>
            <a:r>
              <a:rPr lang="es-ES" sz="1200" dirty="0"/>
              <a:t>, </a:t>
            </a:r>
            <a:r>
              <a:rPr lang="es-ES" sz="1200" dirty="0"/>
              <a:t>aprobado y publicado en 2006. Desde entonces, hemos creado </a:t>
            </a:r>
            <a:r>
              <a:rPr lang="es-ES" sz="1200" i="1" dirty="0"/>
              <a:t>PR </a:t>
            </a:r>
            <a:r>
              <a:rPr lang="es-ES" sz="1200" i="1" dirty="0" err="1"/>
              <a:t>Basics</a:t>
            </a:r>
            <a:r>
              <a:rPr lang="es-ES" sz="1200" dirty="0"/>
              <a:t> [Conceptos básicos de RRPP], mediante el proceso de aprobación de la Junta Mundial, del que distribuimos ocho veces más ejemplares en papel que del manual. En el ejercicio fiscal 2019, distribuimos 35 </a:t>
            </a:r>
            <a:r>
              <a:rPr lang="es-ES" sz="1200" i="1" dirty="0"/>
              <a:t>PR </a:t>
            </a:r>
            <a:r>
              <a:rPr lang="es-ES" sz="1200" i="1" dirty="0" err="1"/>
              <a:t>Handbook</a:t>
            </a:r>
            <a:r>
              <a:rPr lang="es-ES" sz="1200" dirty="0" err="1"/>
              <a:t>s</a:t>
            </a:r>
            <a:r>
              <a:rPr lang="es-ES" sz="1200" dirty="0"/>
              <a:t> y 2315 ejemplares de </a:t>
            </a:r>
            <a:r>
              <a:rPr lang="es-ES" sz="1200" i="1" dirty="0"/>
              <a:t>PR </a:t>
            </a:r>
            <a:r>
              <a:rPr lang="es-ES" sz="1200" i="1" dirty="0" err="1"/>
              <a:t>Basics</a:t>
            </a:r>
            <a:r>
              <a:rPr lang="es-ES" sz="1200" dirty="0"/>
              <a:t> desde nuestra oficina de Chatsworth. Y eso sin contar el número de ejemplares de </a:t>
            </a:r>
            <a:r>
              <a:rPr lang="es-ES" sz="1200" i="1" dirty="0"/>
              <a:t>PR </a:t>
            </a:r>
            <a:r>
              <a:rPr lang="es-ES" sz="1200" i="1" dirty="0" err="1"/>
              <a:t>Basics</a:t>
            </a:r>
            <a:r>
              <a:rPr lang="es-ES" sz="1200" dirty="0"/>
              <a:t> descargado de nuestro sitio web. </a:t>
            </a:r>
          </a:p>
          <a:p>
            <a:pPr marL="147677" indent="0">
              <a:buNone/>
            </a:pPr>
            <a:endParaRPr lang="en-US" sz="1200" dirty="0"/>
          </a:p>
          <a:p>
            <a:pPr marL="147677" indent="0">
              <a:buNone/>
            </a:pPr>
            <a:r>
              <a:rPr lang="es-ES" sz="1200" dirty="0"/>
              <a:t>Estas obras, más breves, más fáciles de asimilar y traducir, parecen claramente las que prefiere la confraternidad. Por el momento estamos buscando maneras de compilar algunos de estos recursos más breves y más actuales para que resulten más accesibles. Pensamos incluirlos como apéndices a la </a:t>
            </a:r>
            <a:r>
              <a:rPr lang="es-ES" sz="1200" i="1" dirty="0"/>
              <a:t>Guía de los servicios locales de NA</a:t>
            </a:r>
            <a:r>
              <a:rPr lang="es-ES" sz="1200" dirty="0"/>
              <a:t> y estamos conversando sobre la posibilidad de crear aplicaciones u otras ideas para que los miembros, grupos y organismos de servicio encuentren y usen con más facilidad los materiales que necesitan.</a:t>
            </a:r>
          </a:p>
          <a:p>
            <a:pPr marL="147677" indent="0">
              <a:buNone/>
            </a:pPr>
            <a:endParaRPr lang="en-US" sz="1200" dirty="0"/>
          </a:p>
          <a:p>
            <a:pPr marL="147677" indent="0">
              <a:buNone/>
            </a:pPr>
            <a:r>
              <a:rPr lang="es-ES" sz="1200" dirty="0"/>
              <a:t>Para consultar la lista completa de herramientas de servicio, incluidos los manuales, los conceptos básicos, etc., véase la «Lista de materiales publicados» en el Apéndice F.</a:t>
            </a:r>
            <a:endParaRPr lang="en-US" sz="1200" dirty="0"/>
          </a:p>
        </p:txBody>
      </p:sp>
    </p:spTree>
    <p:extLst>
      <p:ext uri="{BB962C8B-B14F-4D97-AF65-F5344CB8AC3E}">
        <p14:creationId xmlns:p14="http://schemas.microsoft.com/office/powerpoint/2010/main" val="22228451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dirty="0"/>
              <a:t>La cuarta pregunta de la encuesta </a:t>
            </a:r>
            <a:r>
              <a:rPr lang="es-ES" sz="1200" dirty="0"/>
              <a:t>pide </a:t>
            </a:r>
            <a:r>
              <a:rPr lang="es-ES" sz="1200" dirty="0"/>
              <a:t>ideas sobre la manera de mejorar la accesibilidad a los materiales y dice: «¿Qué otras ideas tienes para que los materiales de servicio aprobados lleguen con más facilidad a los grupos y los miembros?»</a:t>
            </a:r>
            <a:endParaRPr lang="en-US" sz="1200" dirty="0"/>
          </a:p>
        </p:txBody>
      </p:sp>
    </p:spTree>
    <p:extLst>
      <p:ext uri="{BB962C8B-B14F-4D97-AF65-F5344CB8AC3E}">
        <p14:creationId xmlns:p14="http://schemas.microsoft.com/office/powerpoint/2010/main" val="37228997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s-ES" sz="1200" dirty="0"/>
              <a:t>P</a:t>
            </a:r>
            <a:r>
              <a:rPr lang="es-ES" sz="1200" dirty="0"/>
              <a:t>ausa </a:t>
            </a:r>
            <a:r>
              <a:rPr lang="es-ES" sz="1200" dirty="0"/>
              <a:t>para discutir si se desea</a:t>
            </a:r>
            <a:r>
              <a:rPr lang="en-US" dirty="0">
                <a:effectLst/>
              </a:rPr>
              <a:t> </a:t>
            </a:r>
            <a:endParaRPr dirty="0"/>
          </a:p>
        </p:txBody>
      </p:sp>
    </p:spTree>
    <p:extLst>
      <p:ext uri="{BB962C8B-B14F-4D97-AF65-F5344CB8AC3E}">
        <p14:creationId xmlns:p14="http://schemas.microsoft.com/office/powerpoint/2010/main" val="3482488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29:notes"/>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Google Shape;133;g35f391192_02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47677" indent="0">
              <a:buNone/>
            </a:pPr>
            <a:r>
              <a:rPr lang="es-ES" sz="1200" dirty="0"/>
              <a:t>Esta es la tercera vez que incluimos una encuesta en el </a:t>
            </a:r>
            <a:r>
              <a:rPr lang="es-ES" sz="1200" i="1" dirty="0"/>
              <a:t>Informe de la Agenda de la Conferencia</a:t>
            </a:r>
            <a:r>
              <a:rPr lang="es-ES" sz="1200" dirty="0"/>
              <a:t> para ayudar a establecer las prioridades con respecto a la literatura de recuperación, el material de servicio y los temas de debate (TD). </a:t>
            </a:r>
          </a:p>
          <a:p>
            <a:pPr marL="147677" indent="0">
              <a:buNone/>
            </a:pPr>
            <a:endParaRPr lang="en-US" sz="1200" dirty="0"/>
          </a:p>
          <a:p>
            <a:pPr marL="147677" indent="0">
              <a:buNone/>
            </a:pPr>
            <a:r>
              <a:rPr lang="es-ES" sz="1200" dirty="0"/>
              <a:t>Pedimos a los miembros que respondan la versión en línea de esta encuesta, que se encuentra disponible en </a:t>
            </a:r>
            <a:r>
              <a:rPr lang="es-ES" sz="1200" u="sng" dirty="0">
                <a:hlinkClick r:id="rId3"/>
              </a:rPr>
              <a:t>www.na.org/survey</a:t>
            </a:r>
            <a:r>
              <a:rPr lang="es-ES" sz="1200" dirty="0"/>
              <a:t> hasta el 1 de abril de 2020. También hay un enlace a la encuesta en la aplicación </a:t>
            </a:r>
            <a:r>
              <a:rPr lang="es-ES" sz="1200" i="1" dirty="0"/>
              <a:t>NA Meeting </a:t>
            </a:r>
            <a:r>
              <a:rPr lang="es-ES" sz="1200" i="1" dirty="0" err="1"/>
              <a:t>Locator</a:t>
            </a:r>
            <a:r>
              <a:rPr lang="es-ES" sz="1200" dirty="0"/>
              <a:t> [Buscador de reuniones de NA]. Solicitamos además a los participantes de la conferencia que recopilen la conciencia de grupo de sus organismos de servicio y manden los resultados hasta el 16 de abril de 2020. Proporcionaremos un enlace separado para hacerlo.</a:t>
            </a:r>
            <a:endParaRPr lang="en-US" sz="1200" b="1" u="sng" dirty="0"/>
          </a:p>
        </p:txBody>
      </p:sp>
    </p:spTree>
    <p:extLst>
      <p:ext uri="{BB962C8B-B14F-4D97-AF65-F5344CB8AC3E}">
        <p14:creationId xmlns:p14="http://schemas.microsoft.com/office/powerpoint/2010/main" val="25907476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7677" indent="0">
              <a:buNone/>
            </a:pPr>
            <a:r>
              <a:rPr lang="es-ES" sz="1200" dirty="0"/>
              <a:t>Esperamos poder usar parte de lo que hemos aprendido del Proyecto de caja de herramientas de servicio local y del proceso de aprobación de la Junta Mundial con el fin de preparar, revisar y disponer de herramientas aprobadas para grupos, áreas, regiones y zonas que, con el tiempo, podamos recopilar para efectuar una revisión de la </a:t>
            </a:r>
            <a:r>
              <a:rPr lang="es-ES" sz="1200" i="1" dirty="0"/>
              <a:t>Guía de los servicios locales de NA</a:t>
            </a:r>
            <a:r>
              <a:rPr lang="es-ES" sz="1200" dirty="0"/>
              <a:t>. Nuestra historia en lo tocante a revisar todo el sistema de servicio de golpe no es muy exitosa que digamos, de modo que este enfoque gradual nos parece más realista.</a:t>
            </a:r>
            <a:endParaRPr lang="en-US" sz="1200" dirty="0"/>
          </a:p>
          <a:p>
            <a:pPr marL="147677" indent="0">
              <a:buNone/>
            </a:pPr>
            <a:endParaRPr lang="es-ES" sz="1200" dirty="0"/>
          </a:p>
          <a:p>
            <a:pPr marL="147677" indent="0">
              <a:buNone/>
            </a:pPr>
            <a:r>
              <a:rPr lang="es-ES" sz="1200" dirty="0"/>
              <a:t>Si queremos «ponernos al día», tenemos que ser capaces de actualizar los materiales más fácilmente y ponerlos a disposición de los miembros para que puedan acceder fácilmente a ellos. En algún momento nos gustaría rediseñar el aspecto de nuestros folletos informativos y nuestras herramientas, pero como la línea divisoria entre las herramientas y la literatura de recuperación es borrosa, la tarea se hace más difícil. Hasta que conozcamos lo que piensan los miembros sobre la manera de establecer las categorías de literatura de recuperación y herramientas de servicio y nos aseguremos de que sean lo más accesibles posible, pensar en un nuevo diseño parece prematuro. Queremos que el aspecto y la presentación de los materiales sean más claros para los miembros más nuevos y para los compañeros que se inician en el servicio y que reflejen la visión de los miembros sobre cómo deberían usarse. Pero, no nos preocupemos, se trata de una idea para el futuro y no vamos a hacer nada sin preguntártelo, sin pedirte aportes y te avisaremos con mucha anticipación.</a:t>
            </a:r>
            <a:endParaRPr lang="en-US" sz="1200" dirty="0"/>
          </a:p>
        </p:txBody>
      </p:sp>
    </p:spTree>
    <p:extLst>
      <p:ext uri="{BB962C8B-B14F-4D97-AF65-F5344CB8AC3E}">
        <p14:creationId xmlns:p14="http://schemas.microsoft.com/office/powerpoint/2010/main" val="35618763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47677" indent="0">
              <a:buNone/>
            </a:pPr>
            <a:r>
              <a:rPr lang="es-ES" sz="1200" dirty="0"/>
              <a:t>Si eres nuevo en el servicio de NA o no estás familiarizado con los procesos de nuestra literatura y el material de servicio, algunas de estas cuestiones pueden parecer un poco confusas. Si tienes alguna pregunta, no dudes en mandarnos un correo electrónico a: </a:t>
            </a:r>
            <a:r>
              <a:rPr lang="es-ES" sz="1200" u="sng" dirty="0">
                <a:hlinkClick r:id="rId3"/>
              </a:rPr>
              <a:t>worldboard@na.org</a:t>
            </a:r>
            <a:r>
              <a:rPr lang="es-ES" sz="1200" dirty="0"/>
              <a:t> </a:t>
            </a:r>
            <a:endParaRPr lang="en-US" sz="1200" dirty="0"/>
          </a:p>
          <a:p>
            <a:pPr marL="147677" indent="0">
              <a:buNone/>
            </a:pPr>
            <a:endParaRPr lang="es-ES" sz="1200" dirty="0"/>
          </a:p>
          <a:p>
            <a:pPr marL="147677" indent="0">
              <a:buNone/>
            </a:pPr>
            <a:r>
              <a:rPr lang="es-ES" sz="1200" dirty="0"/>
              <a:t>Repetimos, el propósito de esta encuesta es recopilar ideas sobre los temas que tenemos intenciones de discutir en la CSM 2020. No pretendemos cambiar el proceso de aprobación de la confraternidad para la literatura de recuperación, pero nos gustaría seguir mejorando el acceso y, quizá, aclarar la manera en que establecemos la categoría de algunos materiales. Nuestro objetivo es disponer de materiales más útiles y actualizados que reflejen las prácticas óptimas de la confraternidad.</a:t>
            </a:r>
            <a:endParaRPr lang="en-US" sz="1200" dirty="0"/>
          </a:p>
        </p:txBody>
      </p:sp>
    </p:spTree>
    <p:extLst>
      <p:ext uri="{BB962C8B-B14F-4D97-AF65-F5344CB8AC3E}">
        <p14:creationId xmlns:p14="http://schemas.microsoft.com/office/powerpoint/2010/main" val="30066540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dirty="0"/>
              <a:t>Repetimos una última vez, la fecha tope para que los miembros respondan la encuesta es el 1 de abril de 2020. Las regiones y las zonas tienen hasta el 16 de abril para remitir las conciencias regionales y zonales. La encuesta está disponible en </a:t>
            </a:r>
            <a:r>
              <a:rPr lang="es-ES" sz="1200" u="sng" dirty="0">
                <a:hlinkClick r:id="rId3"/>
              </a:rPr>
              <a:t>www.na.org/survey</a:t>
            </a:r>
            <a:r>
              <a:rPr lang="es-ES" sz="1200" dirty="0"/>
              <a:t> y a través de la aplicación </a:t>
            </a:r>
            <a:r>
              <a:rPr lang="es-ES" sz="1200" i="1" dirty="0"/>
              <a:t>NA Meeting </a:t>
            </a:r>
            <a:r>
              <a:rPr lang="es-ES" sz="1200" i="1" dirty="0" err="1"/>
              <a:t>Search</a:t>
            </a:r>
            <a:r>
              <a:rPr lang="es-ES" sz="1200" dirty="0"/>
              <a:t>.</a:t>
            </a:r>
            <a:endParaRPr lang="en-US" sz="1200" dirty="0"/>
          </a:p>
        </p:txBody>
      </p:sp>
    </p:spTree>
    <p:extLst>
      <p:ext uri="{BB962C8B-B14F-4D97-AF65-F5344CB8AC3E}">
        <p14:creationId xmlns:p14="http://schemas.microsoft.com/office/powerpoint/2010/main" val="2502300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0:notes"/>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Google Shape;111;g35f391192_0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47677" indent="0">
              <a:buNone/>
            </a:pPr>
            <a:r>
              <a:rPr lang="es-ES" sz="1200" dirty="0"/>
              <a:t>Esperamos que este </a:t>
            </a:r>
            <a:r>
              <a:rPr lang="es-ES" sz="1200" dirty="0"/>
              <a:t>PowerPoint te </a:t>
            </a:r>
            <a:r>
              <a:rPr lang="es-ES" sz="1200" dirty="0"/>
              <a:t>haya ayudado en la discusión de este material. Ten en cuenta que hay </a:t>
            </a:r>
            <a:r>
              <a:rPr lang="es-ES" sz="1200" dirty="0"/>
              <a:t>otras cuatro presentaciones dedicadas </a:t>
            </a:r>
            <a:r>
              <a:rPr lang="es-ES" sz="1200" dirty="0"/>
              <a:t>a otros contenidos del </a:t>
            </a:r>
            <a:r>
              <a:rPr lang="es-ES" sz="1200" i="1" dirty="0"/>
              <a:t>IAC</a:t>
            </a:r>
            <a:r>
              <a:rPr lang="es-ES" sz="1200" dirty="0"/>
              <a:t>. Estos videos, el </a:t>
            </a:r>
            <a:r>
              <a:rPr lang="es-ES" sz="1200" i="1" dirty="0"/>
              <a:t>Informe de la Agenda de la Conferencia</a:t>
            </a:r>
            <a:r>
              <a:rPr lang="es-ES" sz="1200" dirty="0"/>
              <a:t> y la encuesta del </a:t>
            </a:r>
            <a:r>
              <a:rPr lang="es-ES" sz="1200" i="1" dirty="0"/>
              <a:t>IAC</a:t>
            </a:r>
            <a:r>
              <a:rPr lang="es-ES" sz="1200" dirty="0"/>
              <a:t> están disponibles en línea en </a:t>
            </a:r>
            <a:r>
              <a:rPr lang="es-ES" sz="1200" u="sng" dirty="0">
                <a:hlinkClick r:id="rId3"/>
              </a:rPr>
              <a:t>www.na.org/conference</a:t>
            </a:r>
            <a:r>
              <a:rPr lang="es-ES" sz="1200" u="sng" dirty="0"/>
              <a:t>.</a:t>
            </a:r>
            <a:r>
              <a:rPr lang="es-ES" sz="1200" dirty="0"/>
              <a:t> En los Servicios Mundiales de NA se pueden adquirir </a:t>
            </a:r>
            <a:r>
              <a:rPr lang="es-ES" sz="1200" dirty="0"/>
              <a:t>ejemplares impresos </a:t>
            </a:r>
            <a:r>
              <a:rPr lang="es-ES" sz="1200" dirty="0"/>
              <a:t>del </a:t>
            </a:r>
            <a:r>
              <a:rPr lang="es-ES" sz="1200" i="1" dirty="0"/>
              <a:t>IAC</a:t>
            </a:r>
            <a:r>
              <a:rPr lang="es-ES" sz="1200" dirty="0"/>
              <a:t>. </a:t>
            </a:r>
          </a:p>
          <a:p>
            <a:pPr marL="147677" indent="0">
              <a:buNone/>
            </a:pPr>
            <a:endParaRPr lang="en-US" sz="1200" dirty="0"/>
          </a:p>
          <a:p>
            <a:pPr marL="147677" indent="0">
              <a:buNone/>
            </a:pPr>
            <a:r>
              <a:rPr lang="es-ES" sz="1200" dirty="0"/>
              <a:t>Te invitamos a que nos hagas llegar tus preguntas u opiniones sobre estos </a:t>
            </a:r>
            <a:r>
              <a:rPr lang="es-ES" sz="1200" dirty="0" err="1"/>
              <a:t>PowerPoints</a:t>
            </a:r>
            <a:r>
              <a:rPr lang="es-ES" sz="1200" dirty="0"/>
              <a:t>, </a:t>
            </a:r>
            <a:r>
              <a:rPr lang="es-ES" sz="1200" dirty="0"/>
              <a:t>el </a:t>
            </a:r>
            <a:r>
              <a:rPr lang="es-ES" sz="1200" i="1" dirty="0"/>
              <a:t>IAC</a:t>
            </a:r>
            <a:r>
              <a:rPr lang="es-ES" sz="1200" dirty="0"/>
              <a:t> o cualquier otra cuestión a </a:t>
            </a:r>
            <a:r>
              <a:rPr lang="es-ES" sz="1200" u="sng" dirty="0">
                <a:hlinkClick r:id="rId4"/>
              </a:rPr>
              <a:t>worldboard@na.org</a:t>
            </a:r>
            <a:r>
              <a:rPr lang="es-ES" sz="1200" dirty="0"/>
              <a:t>.</a:t>
            </a:r>
            <a:endParaRPr lang="en-US" sz="1200" dirty="0"/>
          </a:p>
          <a:p>
            <a:pPr marL="0" indent="0">
              <a:buNone/>
            </a:pPr>
            <a:endParaRPr dirty="0"/>
          </a:p>
        </p:txBody>
      </p:sp>
    </p:spTree>
    <p:extLst>
      <p:ext uri="{BB962C8B-B14F-4D97-AF65-F5344CB8AC3E}">
        <p14:creationId xmlns:p14="http://schemas.microsoft.com/office/powerpoint/2010/main" val="1100627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47677" indent="0">
              <a:buNone/>
            </a:pPr>
            <a:r>
              <a:rPr lang="es-ES_tradnl" sz="1200" dirty="0"/>
              <a:t>Muchos de los puntos de esta encuesta son simples continuaciones de encuestas de los dos </a:t>
            </a:r>
            <a:r>
              <a:rPr lang="es-ES_tradnl" sz="1200" i="1" dirty="0"/>
              <a:t>IAC</a:t>
            </a:r>
            <a:r>
              <a:rPr lang="es-ES_tradnl" sz="1200" dirty="0"/>
              <a:t> anteriores. Hemos añadido ideas que nos han llegado por conversaciones mantenidas en la última conferencia, emails, talleres y aportes al proceso de planificación. Después de recopilar todas esas ideas, distribuimos un borrador de esta encuesta entre los participantes de la conferencia para que nos hicieran sugerencias, y hemos añadido esas ideas a la lista que hay a continuación. También hemos incluido las ideas en las mociones pertinentes del presente </a:t>
            </a:r>
            <a:r>
              <a:rPr lang="es-ES_tradnl" sz="1200" i="1" dirty="0"/>
              <a:t>IAC</a:t>
            </a:r>
            <a:r>
              <a:rPr lang="es-ES_tradnl" sz="1200" dirty="0"/>
              <a:t>.</a:t>
            </a:r>
          </a:p>
          <a:p>
            <a:pPr marL="147677" indent="0">
              <a:buNone/>
            </a:pPr>
            <a:endParaRPr lang="es-ES_tradnl" sz="1200" dirty="0"/>
          </a:p>
          <a:p>
            <a:pPr marL="147677" indent="0">
              <a:buNone/>
            </a:pPr>
            <a:r>
              <a:rPr lang="es-ES_tradnl" sz="1200" dirty="0"/>
              <a:t>Las respuestas de los miembros a esta encuesta ayudarán a los participantes de la conferencia a decidir qué herramientas de servicio local y folletos de recuperación preparar a continuación. El material por vía de aprobación de la conferencia tendrá dos planes de proyecto generales: uno sobre creación de un folleto y otro para las herramientas de servicio local. El enfoque específico de estos dos planes se determinará en la conferencia, para lo cual utilizaremos los resultados de la encuesta como recurso.</a:t>
            </a:r>
            <a:endParaRPr lang="es-ES_tradnl" sz="1200" dirty="0"/>
          </a:p>
        </p:txBody>
      </p:sp>
    </p:spTree>
    <p:extLst>
      <p:ext uri="{BB962C8B-B14F-4D97-AF65-F5344CB8AC3E}">
        <p14:creationId xmlns:p14="http://schemas.microsoft.com/office/powerpoint/2010/main" val="351797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7677" indent="0">
              <a:buNone/>
            </a:pPr>
            <a:r>
              <a:rPr lang="es-ES_tradnl" sz="1200" dirty="0"/>
              <a:t>A menos que la CSM 2020 indique lo contrario, pensamos continuar el trabajo en el libro de meditaciones «un principio espiritual por día» y presentaremos un plan de proyecto para el segundo ciclo del proyecto con el material por vía de aprobación de la conferencia. Hay más información sobre el proyecto en </a:t>
            </a:r>
            <a:r>
              <a:rPr lang="es-ES_tradnl" sz="1200" dirty="0">
                <a:hlinkClick r:id="rId3"/>
              </a:rPr>
              <a:t>www.na.org/spad</a:t>
            </a:r>
            <a:r>
              <a:rPr lang="es-ES_tradnl" sz="1200" dirty="0"/>
              <a:t> . </a:t>
            </a:r>
            <a:endParaRPr lang="es-ES_tradnl" sz="1200" dirty="0"/>
          </a:p>
        </p:txBody>
      </p:sp>
    </p:spTree>
    <p:extLst>
      <p:ext uri="{BB962C8B-B14F-4D97-AF65-F5344CB8AC3E}">
        <p14:creationId xmlns:p14="http://schemas.microsoft.com/office/powerpoint/2010/main" val="1793695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47677" indent="0">
              <a:buNone/>
            </a:pPr>
            <a:r>
              <a:rPr lang="es-ES" sz="1200" dirty="0"/>
              <a:t>Esta es la lista completa de la sección de literatura de recuperación nueva de la encuesta. Pedimos que elijas hasta tres materiales de la lista. Repetimos que el propósito es que la encuesta nos ayude a establecer prioridades con respeto al enfoque de un proyecto de folleto (IP) para el próximo ciclo, así como a establecer posibles prioridades para el futuro.</a:t>
            </a:r>
            <a:endParaRPr lang="en-US" sz="1200" dirty="0"/>
          </a:p>
        </p:txBody>
      </p:sp>
    </p:spTree>
    <p:extLst>
      <p:ext uri="{BB962C8B-B14F-4D97-AF65-F5344CB8AC3E}">
        <p14:creationId xmlns:p14="http://schemas.microsoft.com/office/powerpoint/2010/main" val="3179640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s-ES" sz="1200" dirty="0"/>
              <a:t>pausa para discutir si se desea</a:t>
            </a:r>
            <a:endParaRPr dirty="0"/>
          </a:p>
        </p:txBody>
      </p:sp>
    </p:spTree>
    <p:extLst>
      <p:ext uri="{BB962C8B-B14F-4D97-AF65-F5344CB8AC3E}">
        <p14:creationId xmlns:p14="http://schemas.microsoft.com/office/powerpoint/2010/main" val="3742306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47677" indent="0">
              <a:buNone/>
            </a:pPr>
            <a:r>
              <a:rPr lang="es-ES" sz="1200" dirty="0"/>
              <a:t>Esta es la lista completa de la sección de </a:t>
            </a:r>
            <a:r>
              <a:rPr lang="es-ES" sz="1200" dirty="0"/>
              <a:t>revisión de la </a:t>
            </a:r>
            <a:r>
              <a:rPr lang="es-ES" sz="1200" dirty="0"/>
              <a:t>literatura de recuperación existente. </a:t>
            </a:r>
            <a:r>
              <a:rPr lang="es-ES" sz="1200" dirty="0"/>
              <a:t>Elige </a:t>
            </a:r>
            <a:r>
              <a:rPr lang="es-ES" sz="1200" dirty="0"/>
              <a:t>por favor hasta 2 materiales de la lista.</a:t>
            </a:r>
            <a:endParaRPr lang="en-US" sz="1200" dirty="0"/>
          </a:p>
        </p:txBody>
      </p:sp>
    </p:spTree>
    <p:extLst>
      <p:ext uri="{BB962C8B-B14F-4D97-AF65-F5344CB8AC3E}">
        <p14:creationId xmlns:p14="http://schemas.microsoft.com/office/powerpoint/2010/main" val="2516037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9"/>
        <p:cNvGrpSpPr/>
        <p:nvPr/>
      </p:nvGrpSpPr>
      <p:grpSpPr>
        <a:xfrm>
          <a:off x="0" y="0"/>
          <a:ext cx="0" cy="0"/>
          <a:chOff x="0" y="0"/>
          <a:chExt cx="0" cy="0"/>
        </a:xfrm>
      </p:grpSpPr>
      <p:sp>
        <p:nvSpPr>
          <p:cNvPr id="10" name="Google Shape;10;p2"/>
          <p:cNvSpPr/>
          <p:nvPr/>
        </p:nvSpPr>
        <p:spPr>
          <a:xfrm rot="10800000">
            <a:off x="6015809" y="-167"/>
            <a:ext cx="6176400" cy="6858000"/>
          </a:xfrm>
          <a:prstGeom prst="rect">
            <a:avLst/>
          </a:prstGeom>
          <a:gradFill>
            <a:gsLst>
              <a:gs pos="0">
                <a:srgbClr val="FF0000"/>
              </a:gs>
              <a:gs pos="89000">
                <a:srgbClr val="AA1E2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pic>
        <p:nvPicPr>
          <p:cNvPr id="3" name="Picture 2">
            <a:extLst>
              <a:ext uri="{FF2B5EF4-FFF2-40B4-BE49-F238E27FC236}">
                <a16:creationId xmlns:a16="http://schemas.microsoft.com/office/drawing/2014/main" id="{C35EB08F-F0CF-AD40-AA7D-D1B3828D8219}"/>
              </a:ext>
            </a:extLst>
          </p:cNvPr>
          <p:cNvPicPr>
            <a:picLocks noChangeAspect="1"/>
          </p:cNvPicPr>
          <p:nvPr userDrawn="1"/>
        </p:nvPicPr>
        <p:blipFill>
          <a:blip r:embed="rId2"/>
          <a:stretch>
            <a:fillRect/>
          </a:stretch>
        </p:blipFill>
        <p:spPr>
          <a:xfrm>
            <a:off x="-1" y="0"/>
            <a:ext cx="4756879" cy="6858000"/>
          </a:xfrm>
          <a:prstGeom prst="rect">
            <a:avLst/>
          </a:prstGeom>
        </p:spPr>
      </p:pic>
      <p:grpSp>
        <p:nvGrpSpPr>
          <p:cNvPr id="11" name="Google Shape;11;p2"/>
          <p:cNvGrpSpPr/>
          <p:nvPr/>
        </p:nvGrpSpPr>
        <p:grpSpPr>
          <a:xfrm rot="10800000" flipH="1">
            <a:off x="4744725" y="-166"/>
            <a:ext cx="1271083" cy="6858167"/>
            <a:chOff x="1962000" y="-125"/>
            <a:chExt cx="953312" cy="5143625"/>
          </a:xfrm>
        </p:grpSpPr>
        <p:sp>
          <p:nvSpPr>
            <p:cNvPr id="12" name="Google Shape;12;p2"/>
            <p:cNvSpPr/>
            <p:nvPr/>
          </p:nvSpPr>
          <p:spPr>
            <a:xfrm rot="10800000" flipH="1">
              <a:off x="2469212" y="0"/>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3" name="Google Shape;13;p2"/>
            <p:cNvSpPr/>
            <p:nvPr/>
          </p:nvSpPr>
          <p:spPr>
            <a:xfrm flipH="1">
              <a:off x="2291597" y="-125"/>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4" name="Google Shape;14;p2"/>
            <p:cNvSpPr/>
            <p:nvPr/>
          </p:nvSpPr>
          <p:spPr>
            <a:xfrm rot="10800000" flipH="1">
              <a:off x="2207413" y="0"/>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5" name="Google Shape;15;p2"/>
            <p:cNvSpPr/>
            <p:nvPr/>
          </p:nvSpPr>
          <p:spPr>
            <a:xfrm flipH="1">
              <a:off x="1962000" y="0"/>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userDrawn="1">
  <p:cSld name="TITLE_1">
    <p:spTree>
      <p:nvGrpSpPr>
        <p:cNvPr id="1" name="Shape 17"/>
        <p:cNvGrpSpPr/>
        <p:nvPr/>
      </p:nvGrpSpPr>
      <p:grpSpPr>
        <a:xfrm>
          <a:off x="0" y="0"/>
          <a:ext cx="0" cy="0"/>
          <a:chOff x="0" y="0"/>
          <a:chExt cx="0" cy="0"/>
        </a:xfrm>
      </p:grpSpPr>
      <p:sp>
        <p:nvSpPr>
          <p:cNvPr id="8" name="Google Shape;10;p2">
            <a:extLst>
              <a:ext uri="{FF2B5EF4-FFF2-40B4-BE49-F238E27FC236}">
                <a16:creationId xmlns:a16="http://schemas.microsoft.com/office/drawing/2014/main" id="{2017E814-AE13-AC44-BEE7-DB7045D119B7}"/>
              </a:ext>
            </a:extLst>
          </p:cNvPr>
          <p:cNvSpPr/>
          <p:nvPr userDrawn="1"/>
        </p:nvSpPr>
        <p:spPr>
          <a:xfrm rot="10800000">
            <a:off x="3788229" y="-167"/>
            <a:ext cx="8403980" cy="6858000"/>
          </a:xfrm>
          <a:prstGeom prst="rect">
            <a:avLst/>
          </a:prstGeom>
          <a:gradFill>
            <a:gsLst>
              <a:gs pos="0">
                <a:srgbClr val="FF0000"/>
              </a:gs>
              <a:gs pos="89000">
                <a:srgbClr val="AA1E2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sp>
        <p:nvSpPr>
          <p:cNvPr id="18" name="Google Shape;18;p3"/>
          <p:cNvSpPr/>
          <p:nvPr/>
        </p:nvSpPr>
        <p:spPr>
          <a:xfrm>
            <a:off x="3292283"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9" name="Google Shape;19;p3"/>
          <p:cNvSpPr/>
          <p:nvPr/>
        </p:nvSpPr>
        <p:spPr>
          <a:xfrm rot="10800000">
            <a:off x="3055463"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20" name="Google Shape;20;p3"/>
          <p:cNvSpPr/>
          <p:nvPr/>
        </p:nvSpPr>
        <p:spPr>
          <a:xfrm>
            <a:off x="2943217" y="-167"/>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21" name="Google Shape;21;p3"/>
          <p:cNvSpPr/>
          <p:nvPr/>
        </p:nvSpPr>
        <p:spPr>
          <a:xfrm rot="10800000">
            <a:off x="2616000"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 name="Google Shape;23;p3">
            <a:extLst>
              <a:ext uri="{FF2B5EF4-FFF2-40B4-BE49-F238E27FC236}">
                <a16:creationId xmlns:a16="http://schemas.microsoft.com/office/drawing/2014/main" id="{D8011ED8-9E76-4D43-84E7-807DEC811AFC}"/>
              </a:ext>
            </a:extLst>
          </p:cNvPr>
          <p:cNvSpPr txBox="1">
            <a:spLocks noGrp="1"/>
          </p:cNvSpPr>
          <p:nvPr>
            <p:ph type="ctrTitle" hasCustomPrompt="1"/>
          </p:nvPr>
        </p:nvSpPr>
        <p:spPr>
          <a:xfrm>
            <a:off x="4601967" y="2727000"/>
            <a:ext cx="6872400" cy="9212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4800" b="0">
                <a:solidFill>
                  <a:srgbClr val="FFFF00"/>
                </a:solidFill>
                <a:latin typeface="+mn-lt"/>
              </a:defRPr>
            </a:lvl1pPr>
            <a:lvl2pPr lvl="1" rtl="0">
              <a:spcBef>
                <a:spcPts val="0"/>
              </a:spcBef>
              <a:spcAft>
                <a:spcPts val="0"/>
              </a:spcAft>
              <a:buClr>
                <a:srgbClr val="FFFFFF"/>
              </a:buClr>
              <a:buSzPts val="3600"/>
              <a:buNone/>
              <a:defRPr sz="4800" b="0">
                <a:solidFill>
                  <a:srgbClr val="FFFFFF"/>
                </a:solidFill>
              </a:defRPr>
            </a:lvl2pPr>
            <a:lvl3pPr lvl="2" rtl="0">
              <a:spcBef>
                <a:spcPts val="0"/>
              </a:spcBef>
              <a:spcAft>
                <a:spcPts val="0"/>
              </a:spcAft>
              <a:buClr>
                <a:srgbClr val="FFFFFF"/>
              </a:buClr>
              <a:buSzPts val="3600"/>
              <a:buNone/>
              <a:defRPr sz="4800" b="0">
                <a:solidFill>
                  <a:srgbClr val="FFFFFF"/>
                </a:solidFill>
              </a:defRPr>
            </a:lvl3pPr>
            <a:lvl4pPr lvl="3" rtl="0">
              <a:spcBef>
                <a:spcPts val="0"/>
              </a:spcBef>
              <a:spcAft>
                <a:spcPts val="0"/>
              </a:spcAft>
              <a:buClr>
                <a:srgbClr val="FFFFFF"/>
              </a:buClr>
              <a:buSzPts val="3600"/>
              <a:buNone/>
              <a:defRPr sz="4800" b="0">
                <a:solidFill>
                  <a:srgbClr val="FFFFFF"/>
                </a:solidFill>
              </a:defRPr>
            </a:lvl4pPr>
            <a:lvl5pPr lvl="4" rtl="0">
              <a:spcBef>
                <a:spcPts val="0"/>
              </a:spcBef>
              <a:spcAft>
                <a:spcPts val="0"/>
              </a:spcAft>
              <a:buClr>
                <a:srgbClr val="FFFFFF"/>
              </a:buClr>
              <a:buSzPts val="3600"/>
              <a:buNone/>
              <a:defRPr sz="4800" b="0">
                <a:solidFill>
                  <a:srgbClr val="FFFFFF"/>
                </a:solidFill>
              </a:defRPr>
            </a:lvl5pPr>
            <a:lvl6pPr lvl="5" rtl="0">
              <a:spcBef>
                <a:spcPts val="0"/>
              </a:spcBef>
              <a:spcAft>
                <a:spcPts val="0"/>
              </a:spcAft>
              <a:buClr>
                <a:srgbClr val="FFFFFF"/>
              </a:buClr>
              <a:buSzPts val="3600"/>
              <a:buNone/>
              <a:defRPr sz="4800" b="0">
                <a:solidFill>
                  <a:srgbClr val="FFFFFF"/>
                </a:solidFill>
              </a:defRPr>
            </a:lvl6pPr>
            <a:lvl7pPr lvl="6" rtl="0">
              <a:spcBef>
                <a:spcPts val="0"/>
              </a:spcBef>
              <a:spcAft>
                <a:spcPts val="0"/>
              </a:spcAft>
              <a:buClr>
                <a:srgbClr val="FFFFFF"/>
              </a:buClr>
              <a:buSzPts val="3600"/>
              <a:buNone/>
              <a:defRPr sz="4800" b="0">
                <a:solidFill>
                  <a:srgbClr val="FFFFFF"/>
                </a:solidFill>
              </a:defRPr>
            </a:lvl7pPr>
            <a:lvl8pPr lvl="7" rtl="0">
              <a:spcBef>
                <a:spcPts val="0"/>
              </a:spcBef>
              <a:spcAft>
                <a:spcPts val="0"/>
              </a:spcAft>
              <a:buClr>
                <a:srgbClr val="FFFFFF"/>
              </a:buClr>
              <a:buSzPts val="3600"/>
              <a:buNone/>
              <a:defRPr sz="4800" b="0">
                <a:solidFill>
                  <a:srgbClr val="FFFFFF"/>
                </a:solidFill>
              </a:defRPr>
            </a:lvl8pPr>
            <a:lvl9pPr lvl="8" rtl="0">
              <a:spcBef>
                <a:spcPts val="0"/>
              </a:spcBef>
              <a:spcAft>
                <a:spcPts val="0"/>
              </a:spcAft>
              <a:buClr>
                <a:srgbClr val="FFFFFF"/>
              </a:buClr>
              <a:buSzPts val="3600"/>
              <a:buNone/>
              <a:defRPr sz="4800" b="0">
                <a:solidFill>
                  <a:srgbClr val="FFFFFF"/>
                </a:solidFill>
              </a:defRPr>
            </a:lvl9pPr>
          </a:lstStyle>
          <a:p>
            <a:r>
              <a:rPr lang="en-US" dirty="0"/>
              <a:t>Add title </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userDrawn="1">
  <p:cSld name="TITLE_AND_TWO_COLUMNS">
    <p:spTree>
      <p:nvGrpSpPr>
        <p:cNvPr id="1" name="Shape 46"/>
        <p:cNvGrpSpPr/>
        <p:nvPr/>
      </p:nvGrpSpPr>
      <p:grpSpPr>
        <a:xfrm>
          <a:off x="0" y="0"/>
          <a:ext cx="0" cy="0"/>
          <a:chOff x="0" y="0"/>
          <a:chExt cx="0" cy="0"/>
        </a:xfrm>
      </p:grpSpPr>
      <p:sp>
        <p:nvSpPr>
          <p:cNvPr id="11" name="Google Shape;10;p2">
            <a:extLst>
              <a:ext uri="{FF2B5EF4-FFF2-40B4-BE49-F238E27FC236}">
                <a16:creationId xmlns:a16="http://schemas.microsoft.com/office/drawing/2014/main" id="{1FEE410D-79A9-0E4B-AC46-15C3FE06F12B}"/>
              </a:ext>
            </a:extLst>
          </p:cNvPr>
          <p:cNvSpPr/>
          <p:nvPr userDrawn="1"/>
        </p:nvSpPr>
        <p:spPr>
          <a:xfrm rot="10800000">
            <a:off x="9419771" y="-167"/>
            <a:ext cx="2772438" cy="6858000"/>
          </a:xfrm>
          <a:prstGeom prst="rect">
            <a:avLst/>
          </a:prstGeom>
          <a:gradFill>
            <a:gsLst>
              <a:gs pos="0">
                <a:srgbClr val="FF0000"/>
              </a:gs>
              <a:gs pos="89000">
                <a:srgbClr val="AA1E2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sp>
        <p:nvSpPr>
          <p:cNvPr id="47" name="Google Shape;47;p6"/>
          <p:cNvSpPr/>
          <p:nvPr/>
        </p:nvSpPr>
        <p:spPr>
          <a:xfrm rot="-5400000">
            <a:off x="-133" y="1170900"/>
            <a:ext cx="358800" cy="3592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48" name="Google Shape;48;p6"/>
          <p:cNvSpPr/>
          <p:nvPr/>
        </p:nvSpPr>
        <p:spPr>
          <a:xfrm>
            <a:off x="89845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49" name="Google Shape;49;p6"/>
          <p:cNvSpPr/>
          <p:nvPr/>
        </p:nvSpPr>
        <p:spPr>
          <a:xfrm rot="10800000">
            <a:off x="87476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50" name="Google Shape;50;p6"/>
          <p:cNvSpPr/>
          <p:nvPr/>
        </p:nvSpPr>
        <p:spPr>
          <a:xfrm>
            <a:off x="8635451" y="-167"/>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51" name="Google Shape;51;p6"/>
          <p:cNvSpPr/>
          <p:nvPr/>
        </p:nvSpPr>
        <p:spPr>
          <a:xfrm rot="10800000">
            <a:off x="8308233"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2" name="Google Shape;53;p6">
            <a:extLst>
              <a:ext uri="{FF2B5EF4-FFF2-40B4-BE49-F238E27FC236}">
                <a16:creationId xmlns:a16="http://schemas.microsoft.com/office/drawing/2014/main" id="{662DEA57-3D9C-AA43-A913-4CB7B849EC55}"/>
              </a:ext>
            </a:extLst>
          </p:cNvPr>
          <p:cNvSpPr txBox="1">
            <a:spLocks noGrp="1"/>
          </p:cNvSpPr>
          <p:nvPr>
            <p:ph type="title"/>
          </p:nvPr>
        </p:nvSpPr>
        <p:spPr>
          <a:xfrm>
            <a:off x="609600" y="751067"/>
            <a:ext cx="7068400" cy="970400"/>
          </a:xfrm>
          <a:prstGeom prst="rect">
            <a:avLst/>
          </a:prstGeom>
        </p:spPr>
        <p:txBody>
          <a:bodyPr spcFirstLastPara="1" wrap="square" lIns="91425" tIns="91425" rIns="91425" bIns="91425" anchor="b" anchorCtr="0"/>
          <a:lstStyle>
            <a:lvl1pPr lvl="0">
              <a:spcBef>
                <a:spcPts val="0"/>
              </a:spcBef>
              <a:spcAft>
                <a:spcPts val="0"/>
              </a:spcAft>
              <a:buSzPts val="2400"/>
              <a:buNone/>
              <a:defRPr sz="3200" b="1">
                <a:solidFill>
                  <a:schemeClr val="accent1">
                    <a:lumMod val="50000"/>
                  </a:schemeClr>
                </a:solidFill>
                <a:latin typeface="+mn-lt"/>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13" name="Google Shape;54;p6">
            <a:extLst>
              <a:ext uri="{FF2B5EF4-FFF2-40B4-BE49-F238E27FC236}">
                <a16:creationId xmlns:a16="http://schemas.microsoft.com/office/drawing/2014/main" id="{ACE82E04-8FAC-D746-B2A5-EAC3A594EDFC}"/>
              </a:ext>
            </a:extLst>
          </p:cNvPr>
          <p:cNvSpPr txBox="1">
            <a:spLocks noGrp="1"/>
          </p:cNvSpPr>
          <p:nvPr>
            <p:ph type="body" idx="1"/>
          </p:nvPr>
        </p:nvSpPr>
        <p:spPr>
          <a:xfrm>
            <a:off x="609600" y="1879333"/>
            <a:ext cx="3430800" cy="4445600"/>
          </a:xfrm>
          <a:prstGeom prst="rect">
            <a:avLst/>
          </a:prstGeom>
        </p:spPr>
        <p:txBody>
          <a:bodyPr spcFirstLastPara="1" wrap="square" lIns="91425" tIns="91425" rIns="91425" bIns="91425" anchor="t" anchorCtr="0"/>
          <a:lstStyle>
            <a:lvl1pPr marL="609585" lvl="0" indent="-440256">
              <a:spcBef>
                <a:spcPts val="800"/>
              </a:spcBef>
              <a:spcAft>
                <a:spcPts val="0"/>
              </a:spcAft>
              <a:buClr>
                <a:srgbClr val="00B0F0"/>
              </a:buClr>
              <a:buSzPts val="1600"/>
              <a:buChar char="➝"/>
              <a:defRPr sz="2133">
                <a:solidFill>
                  <a:schemeClr val="accent1">
                    <a:lumMod val="50000"/>
                  </a:schemeClr>
                </a:solidFill>
                <a:latin typeface="+mn-lt"/>
              </a:defRPr>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dirty="0"/>
          </a:p>
        </p:txBody>
      </p:sp>
      <p:sp>
        <p:nvSpPr>
          <p:cNvPr id="14" name="Google Shape;55;p6">
            <a:extLst>
              <a:ext uri="{FF2B5EF4-FFF2-40B4-BE49-F238E27FC236}">
                <a16:creationId xmlns:a16="http://schemas.microsoft.com/office/drawing/2014/main" id="{9783F9B0-2A4E-274D-8055-F0A0106135A5}"/>
              </a:ext>
            </a:extLst>
          </p:cNvPr>
          <p:cNvSpPr txBox="1">
            <a:spLocks noGrp="1"/>
          </p:cNvSpPr>
          <p:nvPr>
            <p:ph type="body" idx="2"/>
          </p:nvPr>
        </p:nvSpPr>
        <p:spPr>
          <a:xfrm>
            <a:off x="4247101" y="1879333"/>
            <a:ext cx="3430800" cy="4445600"/>
          </a:xfrm>
          <a:prstGeom prst="rect">
            <a:avLst/>
          </a:prstGeom>
        </p:spPr>
        <p:txBody>
          <a:bodyPr spcFirstLastPara="1" wrap="square" lIns="91425" tIns="91425" rIns="91425" bIns="91425" anchor="t" anchorCtr="0"/>
          <a:lstStyle>
            <a:lvl1pPr marL="609585" lvl="0" indent="-440256">
              <a:spcBef>
                <a:spcPts val="800"/>
              </a:spcBef>
              <a:spcAft>
                <a:spcPts val="0"/>
              </a:spcAft>
              <a:buClr>
                <a:srgbClr val="00B0F0"/>
              </a:buClr>
              <a:buSzPts val="1600"/>
              <a:buChar char="➝"/>
              <a:defRPr sz="2133">
                <a:solidFill>
                  <a:schemeClr val="accent1">
                    <a:lumMod val="50000"/>
                  </a:schemeClr>
                </a:solidFill>
                <a:latin typeface="+mn-lt"/>
              </a:defRPr>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pic>
        <p:nvPicPr>
          <p:cNvPr id="10" name="Picture 9">
            <a:extLst>
              <a:ext uri="{FF2B5EF4-FFF2-40B4-BE49-F238E27FC236}">
                <a16:creationId xmlns:a16="http://schemas.microsoft.com/office/drawing/2014/main" id="{DE07E5F2-E7B3-424D-95AC-4F8AC275BF26}"/>
              </a:ext>
            </a:extLst>
          </p:cNvPr>
          <p:cNvPicPr>
            <a:picLocks noChangeAspect="1"/>
          </p:cNvPicPr>
          <p:nvPr userDrawn="1"/>
        </p:nvPicPr>
        <p:blipFill>
          <a:blip r:embed="rId2"/>
          <a:stretch>
            <a:fillRect/>
          </a:stretch>
        </p:blipFill>
        <p:spPr>
          <a:xfrm>
            <a:off x="8337755" y="0"/>
            <a:ext cx="3854245" cy="6858000"/>
          </a:xfrm>
          <a:prstGeom prst="rect">
            <a:avLst/>
          </a:prstGeom>
        </p:spPr>
      </p:pic>
      <p:sp>
        <p:nvSpPr>
          <p:cNvPr id="70" name="Google Shape;70;p8"/>
          <p:cNvSpPr/>
          <p:nvPr/>
        </p:nvSpPr>
        <p:spPr>
          <a:xfrm rot="-5400000">
            <a:off x="-133" y="1170900"/>
            <a:ext cx="358800" cy="3592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1" name="Google Shape;71;p8"/>
          <p:cNvSpPr/>
          <p:nvPr/>
        </p:nvSpPr>
        <p:spPr>
          <a:xfrm>
            <a:off x="89845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2" name="Google Shape;72;p8"/>
          <p:cNvSpPr/>
          <p:nvPr/>
        </p:nvSpPr>
        <p:spPr>
          <a:xfrm rot="10800000">
            <a:off x="87476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3" name="Google Shape;73;p8"/>
          <p:cNvSpPr/>
          <p:nvPr/>
        </p:nvSpPr>
        <p:spPr>
          <a:xfrm>
            <a:off x="8635451" y="-167"/>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4" name="Google Shape;74;p8"/>
          <p:cNvSpPr/>
          <p:nvPr/>
        </p:nvSpPr>
        <p:spPr>
          <a:xfrm rot="10800000">
            <a:off x="8308233"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6" name="Google Shape;76;p8"/>
          <p:cNvSpPr txBox="1">
            <a:spLocks noGrp="1"/>
          </p:cNvSpPr>
          <p:nvPr>
            <p:ph type="title"/>
          </p:nvPr>
        </p:nvSpPr>
        <p:spPr>
          <a:xfrm>
            <a:off x="609600" y="751067"/>
            <a:ext cx="7068400" cy="970400"/>
          </a:xfrm>
          <a:prstGeom prst="rect">
            <a:avLst/>
          </a:prstGeom>
        </p:spPr>
        <p:txBody>
          <a:bodyPr spcFirstLastPara="1" wrap="square" lIns="91425" tIns="91425" rIns="91425" bIns="91425" anchor="b" anchorCtr="0"/>
          <a:lstStyle>
            <a:lvl1pPr lvl="0">
              <a:spcBef>
                <a:spcPts val="0"/>
              </a:spcBef>
              <a:spcAft>
                <a:spcPts val="0"/>
              </a:spcAft>
              <a:buSzPts val="2400"/>
              <a:buNone/>
              <a:defRPr sz="3200" b="1">
                <a:solidFill>
                  <a:schemeClr val="accent1">
                    <a:lumMod val="50000"/>
                  </a:schemeClr>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1"/>
          <p:cNvSpPr/>
          <p:nvPr/>
        </p:nvSpPr>
        <p:spPr>
          <a:xfrm>
            <a:off x="115972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98" name="Google Shape;98;p11"/>
          <p:cNvSpPr/>
          <p:nvPr/>
        </p:nvSpPr>
        <p:spPr>
          <a:xfrm rot="10800000">
            <a:off x="113603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99" name="Google Shape;99;p11"/>
          <p:cNvSpPr/>
          <p:nvPr/>
        </p:nvSpPr>
        <p:spPr>
          <a:xfrm>
            <a:off x="11248151" y="-167"/>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0" name="Google Shape;100;p11"/>
          <p:cNvSpPr/>
          <p:nvPr/>
        </p:nvSpPr>
        <p:spPr>
          <a:xfrm rot="10800000">
            <a:off x="10920933"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96"/>
        <p:cNvGrpSpPr/>
        <p:nvPr/>
      </p:nvGrpSpPr>
      <p:grpSpPr>
        <a:xfrm>
          <a:off x="0" y="0"/>
          <a:ext cx="0" cy="0"/>
          <a:chOff x="0" y="0"/>
          <a:chExt cx="0" cy="0"/>
        </a:xfrm>
      </p:grpSpPr>
      <p:sp>
        <p:nvSpPr>
          <p:cNvPr id="97" name="Google Shape;97;p11"/>
          <p:cNvSpPr/>
          <p:nvPr/>
        </p:nvSpPr>
        <p:spPr>
          <a:xfrm>
            <a:off x="115972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98" name="Google Shape;98;p11"/>
          <p:cNvSpPr/>
          <p:nvPr/>
        </p:nvSpPr>
        <p:spPr>
          <a:xfrm rot="10800000">
            <a:off x="113603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99" name="Google Shape;99;p11"/>
          <p:cNvSpPr/>
          <p:nvPr/>
        </p:nvSpPr>
        <p:spPr>
          <a:xfrm>
            <a:off x="11248151" y="-167"/>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0" name="Google Shape;100;p11"/>
          <p:cNvSpPr/>
          <p:nvPr/>
        </p:nvSpPr>
        <p:spPr>
          <a:xfrm rot="10800000">
            <a:off x="10920933"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cxnSp>
        <p:nvCxnSpPr>
          <p:cNvPr id="7" name="Straight Connector 6">
            <a:extLst>
              <a:ext uri="{FF2B5EF4-FFF2-40B4-BE49-F238E27FC236}">
                <a16:creationId xmlns:a16="http://schemas.microsoft.com/office/drawing/2014/main" id="{843ECBFF-C567-D54E-B128-9D214C82270F}"/>
              </a:ext>
            </a:extLst>
          </p:cNvPr>
          <p:cNvCxnSpPr/>
          <p:nvPr userDrawn="1"/>
        </p:nvCxnSpPr>
        <p:spPr>
          <a:xfrm>
            <a:off x="308919" y="494270"/>
            <a:ext cx="10849232" cy="0"/>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13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dark">
  <p:cSld name="BLANK_1">
    <p:spTree>
      <p:nvGrpSpPr>
        <p:cNvPr id="1" name="Shape 102"/>
        <p:cNvGrpSpPr/>
        <p:nvPr/>
      </p:nvGrpSpPr>
      <p:grpSpPr>
        <a:xfrm>
          <a:off x="0" y="0"/>
          <a:ext cx="0" cy="0"/>
          <a:chOff x="0" y="0"/>
          <a:chExt cx="0" cy="0"/>
        </a:xfrm>
      </p:grpSpPr>
      <p:sp>
        <p:nvSpPr>
          <p:cNvPr id="7" name="Google Shape;10;p2">
            <a:extLst>
              <a:ext uri="{FF2B5EF4-FFF2-40B4-BE49-F238E27FC236}">
                <a16:creationId xmlns:a16="http://schemas.microsoft.com/office/drawing/2014/main" id="{318FDB22-36EE-4F45-B239-8D0F7A57850E}"/>
              </a:ext>
            </a:extLst>
          </p:cNvPr>
          <p:cNvSpPr/>
          <p:nvPr userDrawn="1"/>
        </p:nvSpPr>
        <p:spPr>
          <a:xfrm rot="10800000">
            <a:off x="-1" y="0"/>
            <a:ext cx="11045371" cy="6858000"/>
          </a:xfrm>
          <a:prstGeom prst="rect">
            <a:avLst/>
          </a:prstGeom>
          <a:gradFill>
            <a:gsLst>
              <a:gs pos="0">
                <a:srgbClr val="FF0000"/>
              </a:gs>
              <a:gs pos="89000">
                <a:srgbClr val="AA1E2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sp>
        <p:nvSpPr>
          <p:cNvPr id="104" name="Google Shape;104;p12"/>
          <p:cNvSpPr/>
          <p:nvPr/>
        </p:nvSpPr>
        <p:spPr>
          <a:xfrm>
            <a:off x="115972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5" name="Google Shape;105;p12"/>
          <p:cNvSpPr/>
          <p:nvPr/>
        </p:nvSpPr>
        <p:spPr>
          <a:xfrm rot="10800000">
            <a:off x="113603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6" name="Google Shape;106;p12"/>
          <p:cNvSpPr/>
          <p:nvPr/>
        </p:nvSpPr>
        <p:spPr>
          <a:xfrm>
            <a:off x="11248151" y="-167"/>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7" name="Google Shape;107;p12"/>
          <p:cNvSpPr/>
          <p:nvPr/>
        </p:nvSpPr>
        <p:spPr>
          <a:xfrm rot="10800000">
            <a:off x="10920933"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userDrawn="1">
  <p:cSld name="1_Title only">
    <p:spTree>
      <p:nvGrpSpPr>
        <p:cNvPr id="1" name="Shape 69"/>
        <p:cNvGrpSpPr/>
        <p:nvPr/>
      </p:nvGrpSpPr>
      <p:grpSpPr>
        <a:xfrm>
          <a:off x="0" y="0"/>
          <a:ext cx="0" cy="0"/>
          <a:chOff x="0" y="0"/>
          <a:chExt cx="0" cy="0"/>
        </a:xfrm>
      </p:grpSpPr>
      <p:pic>
        <p:nvPicPr>
          <p:cNvPr id="10" name="Picture 9">
            <a:extLst>
              <a:ext uri="{FF2B5EF4-FFF2-40B4-BE49-F238E27FC236}">
                <a16:creationId xmlns:a16="http://schemas.microsoft.com/office/drawing/2014/main" id="{DE07E5F2-E7B3-424D-95AC-4F8AC275BF26}"/>
              </a:ext>
            </a:extLst>
          </p:cNvPr>
          <p:cNvPicPr>
            <a:picLocks noChangeAspect="1"/>
          </p:cNvPicPr>
          <p:nvPr userDrawn="1"/>
        </p:nvPicPr>
        <p:blipFill>
          <a:blip r:embed="rId2"/>
          <a:stretch>
            <a:fillRect/>
          </a:stretch>
        </p:blipFill>
        <p:spPr>
          <a:xfrm rot="10800000">
            <a:off x="0" y="0"/>
            <a:ext cx="3854245" cy="6858000"/>
          </a:xfrm>
          <a:prstGeom prst="rect">
            <a:avLst/>
          </a:prstGeom>
        </p:spPr>
      </p:pic>
      <p:sp>
        <p:nvSpPr>
          <p:cNvPr id="71" name="Google Shape;71;p8"/>
          <p:cNvSpPr/>
          <p:nvPr/>
        </p:nvSpPr>
        <p:spPr>
          <a:xfrm>
            <a:off x="3284729" y="0"/>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2" name="Google Shape;72;p8"/>
          <p:cNvSpPr/>
          <p:nvPr/>
        </p:nvSpPr>
        <p:spPr>
          <a:xfrm rot="10800000">
            <a:off x="3047909" y="167"/>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3" name="Google Shape;73;p8"/>
          <p:cNvSpPr/>
          <p:nvPr/>
        </p:nvSpPr>
        <p:spPr>
          <a:xfrm>
            <a:off x="2935664" y="0"/>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4" name="Google Shape;74;p8"/>
          <p:cNvSpPr/>
          <p:nvPr/>
        </p:nvSpPr>
        <p:spPr>
          <a:xfrm rot="10800000">
            <a:off x="2608446" y="0"/>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extLst>
      <p:ext uri="{BB962C8B-B14F-4D97-AF65-F5344CB8AC3E}">
        <p14:creationId xmlns:p14="http://schemas.microsoft.com/office/powerpoint/2010/main" val="1813796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7" r:id="rId5"/>
    <p:sldLayoutId id="2147483660" r:id="rId6"/>
    <p:sldLayoutId id="2147483658" r:id="rId7"/>
    <p:sldLayoutId id="2147483661"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2.png"/><Relationship Id="rId18" Type="http://schemas.openxmlformats.org/officeDocument/2006/relationships/image" Target="../media/image9.png"/><Relationship Id="rId3" Type="http://schemas.openxmlformats.org/officeDocument/2006/relationships/image" Target="../media/image3.png"/><Relationship Id="rId21" Type="http://schemas.openxmlformats.org/officeDocument/2006/relationships/image" Target="../media/image27.png"/><Relationship Id="rId7" Type="http://schemas.openxmlformats.org/officeDocument/2006/relationships/image" Target="../media/image19.png"/><Relationship Id="rId12" Type="http://schemas.openxmlformats.org/officeDocument/2006/relationships/image" Target="../media/image21.png"/><Relationship Id="rId17" Type="http://schemas.openxmlformats.org/officeDocument/2006/relationships/image" Target="../media/image25.png"/><Relationship Id="rId25" Type="http://schemas.openxmlformats.org/officeDocument/2006/relationships/image" Target="../media/image31.png"/><Relationship Id="rId2" Type="http://schemas.openxmlformats.org/officeDocument/2006/relationships/notesSlide" Target="../notesSlides/notesSlide10.xml"/><Relationship Id="rId16"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5.png"/><Relationship Id="rId24" Type="http://schemas.openxmlformats.org/officeDocument/2006/relationships/image" Target="../media/image30.png"/><Relationship Id="rId5" Type="http://schemas.openxmlformats.org/officeDocument/2006/relationships/image" Target="../media/image17.png"/><Relationship Id="rId15" Type="http://schemas.openxmlformats.org/officeDocument/2006/relationships/image" Target="../media/image7.png"/><Relationship Id="rId23" Type="http://schemas.openxmlformats.org/officeDocument/2006/relationships/image" Target="../media/image29.png"/><Relationship Id="rId10" Type="http://schemas.openxmlformats.org/officeDocument/2006/relationships/image" Target="../media/image15.png"/><Relationship Id="rId19" Type="http://schemas.openxmlformats.org/officeDocument/2006/relationships/image" Target="../media/image8.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3.png"/><Relationship Id="rId22"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2.png"/><Relationship Id="rId18" Type="http://schemas.openxmlformats.org/officeDocument/2006/relationships/image" Target="../media/image9.png"/><Relationship Id="rId3" Type="http://schemas.openxmlformats.org/officeDocument/2006/relationships/image" Target="../media/image3.png"/><Relationship Id="rId21" Type="http://schemas.openxmlformats.org/officeDocument/2006/relationships/image" Target="../media/image27.png"/><Relationship Id="rId7" Type="http://schemas.openxmlformats.org/officeDocument/2006/relationships/image" Target="../media/image19.png"/><Relationship Id="rId12" Type="http://schemas.openxmlformats.org/officeDocument/2006/relationships/image" Target="../media/image21.png"/><Relationship Id="rId17" Type="http://schemas.openxmlformats.org/officeDocument/2006/relationships/image" Target="../media/image25.png"/><Relationship Id="rId25" Type="http://schemas.openxmlformats.org/officeDocument/2006/relationships/image" Target="../media/image31.png"/><Relationship Id="rId2" Type="http://schemas.openxmlformats.org/officeDocument/2006/relationships/notesSlide" Target="../notesSlides/notesSlide13.xml"/><Relationship Id="rId16"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5.png"/><Relationship Id="rId24" Type="http://schemas.openxmlformats.org/officeDocument/2006/relationships/image" Target="../media/image30.png"/><Relationship Id="rId5" Type="http://schemas.openxmlformats.org/officeDocument/2006/relationships/image" Target="../media/image17.png"/><Relationship Id="rId15" Type="http://schemas.openxmlformats.org/officeDocument/2006/relationships/image" Target="../media/image7.png"/><Relationship Id="rId23" Type="http://schemas.openxmlformats.org/officeDocument/2006/relationships/image" Target="../media/image29.png"/><Relationship Id="rId10" Type="http://schemas.openxmlformats.org/officeDocument/2006/relationships/image" Target="../media/image15.png"/><Relationship Id="rId19" Type="http://schemas.openxmlformats.org/officeDocument/2006/relationships/image" Target="../media/image8.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3.png"/><Relationship Id="rId22"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2.png"/><Relationship Id="rId18" Type="http://schemas.openxmlformats.org/officeDocument/2006/relationships/image" Target="../media/image9.png"/><Relationship Id="rId3" Type="http://schemas.openxmlformats.org/officeDocument/2006/relationships/image" Target="../media/image3.png"/><Relationship Id="rId21" Type="http://schemas.openxmlformats.org/officeDocument/2006/relationships/image" Target="../media/image27.png"/><Relationship Id="rId7" Type="http://schemas.openxmlformats.org/officeDocument/2006/relationships/image" Target="../media/image19.png"/><Relationship Id="rId12" Type="http://schemas.openxmlformats.org/officeDocument/2006/relationships/image" Target="../media/image21.png"/><Relationship Id="rId17" Type="http://schemas.openxmlformats.org/officeDocument/2006/relationships/image" Target="../media/image25.png"/><Relationship Id="rId25" Type="http://schemas.openxmlformats.org/officeDocument/2006/relationships/image" Target="../media/image31.png"/><Relationship Id="rId2" Type="http://schemas.openxmlformats.org/officeDocument/2006/relationships/notesSlide" Target="../notesSlides/notesSlide16.xml"/><Relationship Id="rId16"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5.png"/><Relationship Id="rId24" Type="http://schemas.openxmlformats.org/officeDocument/2006/relationships/image" Target="../media/image30.png"/><Relationship Id="rId5" Type="http://schemas.openxmlformats.org/officeDocument/2006/relationships/image" Target="../media/image17.png"/><Relationship Id="rId15" Type="http://schemas.openxmlformats.org/officeDocument/2006/relationships/image" Target="../media/image7.png"/><Relationship Id="rId23" Type="http://schemas.openxmlformats.org/officeDocument/2006/relationships/image" Target="../media/image29.png"/><Relationship Id="rId10" Type="http://schemas.openxmlformats.org/officeDocument/2006/relationships/image" Target="../media/image15.png"/><Relationship Id="rId19" Type="http://schemas.openxmlformats.org/officeDocument/2006/relationships/image" Target="../media/image8.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3.png"/><Relationship Id="rId22"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hyperlink" Target="http://www.na.org/survey" TargetMode="Externa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www.na.org/conferenc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na.org/toolbox"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32.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hyperlink" Target="mailto:worldboard@na.or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na.org/survey"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hyperlink" Target="mailto:worldboard@na.org" TargetMode="External"/><Relationship Id="rId11" Type="http://schemas.openxmlformats.org/officeDocument/2006/relationships/image" Target="../media/image9.png"/><Relationship Id="rId5" Type="http://schemas.openxmlformats.org/officeDocument/2006/relationships/hyperlink" Target="http://www.na.org/conference" TargetMode="External"/><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openxmlformats.org/officeDocument/2006/relationships/image" Target="../media/image9.png"/><Relationship Id="rId3" Type="http://schemas.openxmlformats.org/officeDocument/2006/relationships/image" Target="../media/image15.png"/><Relationship Id="rId21" Type="http://schemas.openxmlformats.org/officeDocument/2006/relationships/image" Target="../media/image27.png"/><Relationship Id="rId7" Type="http://schemas.openxmlformats.org/officeDocument/2006/relationships/image" Target="../media/image18.png"/><Relationship Id="rId12" Type="http://schemas.openxmlformats.org/officeDocument/2006/relationships/image" Target="../media/image21.png"/><Relationship Id="rId17" Type="http://schemas.openxmlformats.org/officeDocument/2006/relationships/image" Target="../media/image25.png"/><Relationship Id="rId25" Type="http://schemas.openxmlformats.org/officeDocument/2006/relationships/image" Target="../media/image31.png"/><Relationship Id="rId2" Type="http://schemas.openxmlformats.org/officeDocument/2006/relationships/notesSlide" Target="../notesSlides/notesSlide8.xml"/><Relationship Id="rId16"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5.png"/><Relationship Id="rId24"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7.png"/><Relationship Id="rId23" Type="http://schemas.openxmlformats.org/officeDocument/2006/relationships/image" Target="../media/image29.png"/><Relationship Id="rId10" Type="http://schemas.openxmlformats.org/officeDocument/2006/relationships/image" Target="../media/image20.png"/><Relationship Id="rId19"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4.png"/><Relationship Id="rId14" Type="http://schemas.openxmlformats.org/officeDocument/2006/relationships/image" Target="../media/image23.png"/><Relationship Id="rId22"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3" name="TextBox 2">
            <a:extLst>
              <a:ext uri="{FF2B5EF4-FFF2-40B4-BE49-F238E27FC236}">
                <a16:creationId xmlns:a16="http://schemas.microsoft.com/office/drawing/2014/main" id="{36679429-94F2-774F-8B20-378CD9E46D7C}"/>
              </a:ext>
            </a:extLst>
          </p:cNvPr>
          <p:cNvSpPr txBox="1"/>
          <p:nvPr/>
        </p:nvSpPr>
        <p:spPr>
          <a:xfrm>
            <a:off x="6117772" y="780289"/>
            <a:ext cx="5938810" cy="2554545"/>
          </a:xfrm>
          <a:prstGeom prst="rect">
            <a:avLst/>
          </a:prstGeom>
          <a:noFill/>
        </p:spPr>
        <p:txBody>
          <a:bodyPr wrap="square" rtlCol="0">
            <a:spAutoFit/>
          </a:bodyPr>
          <a:lstStyle/>
          <a:p>
            <a:r>
              <a:rPr lang="es-ES_tradnl" sz="3200" b="1" dirty="0" smtClean="0">
                <a:solidFill>
                  <a:srgbClr val="FFFF00"/>
                </a:solidFill>
              </a:rPr>
              <a:t>Este es el cuarto PowerPoint de una serie de cinco que cubre el material del    </a:t>
            </a:r>
            <a:r>
              <a:rPr lang="es-ES_tradnl" sz="3200" b="1" i="1" dirty="0" smtClean="0">
                <a:solidFill>
                  <a:srgbClr val="FFFF00"/>
                </a:solidFill>
              </a:rPr>
              <a:t>Informe de la Agenda de la Conferencia 2020.</a:t>
            </a:r>
            <a:endParaRPr lang="es-ES_tradnl" sz="3200" b="1" i="1" dirty="0">
              <a:solidFill>
                <a:srgbClr val="FFFF00"/>
              </a:solidFill>
            </a:endParaRPr>
          </a:p>
        </p:txBody>
      </p:sp>
      <p:sp>
        <p:nvSpPr>
          <p:cNvPr id="4" name="TextBox 3">
            <a:extLst>
              <a:ext uri="{FF2B5EF4-FFF2-40B4-BE49-F238E27FC236}">
                <a16:creationId xmlns:a16="http://schemas.microsoft.com/office/drawing/2014/main" id="{DE96406E-1F5D-674D-BA0A-C4401397F013}"/>
              </a:ext>
            </a:extLst>
          </p:cNvPr>
          <p:cNvSpPr txBox="1"/>
          <p:nvPr/>
        </p:nvSpPr>
        <p:spPr>
          <a:xfrm>
            <a:off x="6553549" y="4099007"/>
            <a:ext cx="4584192" cy="1214050"/>
          </a:xfrm>
          <a:prstGeom prst="rect">
            <a:avLst/>
          </a:prstGeom>
          <a:noFill/>
        </p:spPr>
        <p:txBody>
          <a:bodyPr wrap="square" rtlCol="0">
            <a:spAutoFit/>
          </a:bodyPr>
          <a:lstStyle/>
          <a:p>
            <a:pPr lvl="2">
              <a:lnSpc>
                <a:spcPct val="150000"/>
              </a:lnSpc>
            </a:pPr>
            <a:r>
              <a:rPr lang="en-US" sz="3200" b="1" dirty="0" smtClean="0">
                <a:solidFill>
                  <a:srgbClr val="FFFF00"/>
                </a:solidFill>
              </a:rPr>
              <a:t>Encuesta del </a:t>
            </a:r>
            <a:r>
              <a:rPr lang="en-US" sz="3200" b="1" i="1" dirty="0" smtClean="0">
                <a:solidFill>
                  <a:srgbClr val="FFFF00"/>
                </a:solidFill>
              </a:rPr>
              <a:t>IAC</a:t>
            </a:r>
            <a:endParaRPr lang="en-US" sz="3200" b="1" i="1" dirty="0">
              <a:solidFill>
                <a:srgbClr val="FFFF00"/>
              </a:solidFill>
            </a:endParaRPr>
          </a:p>
          <a:p>
            <a:endParaRPr lang="en-US" sz="2489" dirty="0"/>
          </a:p>
        </p:txBody>
      </p:sp>
      <p:pic>
        <p:nvPicPr>
          <p:cNvPr id="5" name="Picture 4">
            <a:extLst>
              <a:ext uri="{FF2B5EF4-FFF2-40B4-BE49-F238E27FC236}">
                <a16:creationId xmlns:a16="http://schemas.microsoft.com/office/drawing/2014/main" id="{435FB72D-1A54-544D-85E2-9200CA1EA8C7}"/>
              </a:ext>
            </a:extLst>
          </p:cNvPr>
          <p:cNvPicPr>
            <a:picLocks noChangeAspect="1"/>
          </p:cNvPicPr>
          <p:nvPr/>
        </p:nvPicPr>
        <p:blipFill>
          <a:blip r:embed="rId4"/>
          <a:stretch>
            <a:fillRect/>
          </a:stretch>
        </p:blipFill>
        <p:spPr>
          <a:xfrm>
            <a:off x="6232969" y="4431424"/>
            <a:ext cx="320580" cy="335845"/>
          </a:xfrm>
          <a:prstGeom prst="rect">
            <a:avLst/>
          </a:prstGeom>
        </p:spPr>
      </p:pic>
      <p:pic>
        <p:nvPicPr>
          <p:cNvPr id="11" name="Picture 10">
            <a:extLst>
              <a:ext uri="{FF2B5EF4-FFF2-40B4-BE49-F238E27FC236}">
                <a16:creationId xmlns:a16="http://schemas.microsoft.com/office/drawing/2014/main" id="{1E7D16E5-E3AF-CF48-988F-84A7140D265D}"/>
              </a:ext>
            </a:extLst>
          </p:cNvPr>
          <p:cNvPicPr>
            <a:picLocks noChangeAspect="1"/>
          </p:cNvPicPr>
          <p:nvPr/>
        </p:nvPicPr>
        <p:blipFill>
          <a:blip r:embed="rId5"/>
          <a:stretch>
            <a:fillRect/>
          </a:stretch>
        </p:blipFill>
        <p:spPr>
          <a:xfrm>
            <a:off x="1598951" y="2638132"/>
            <a:ext cx="1102583" cy="1128224"/>
          </a:xfrm>
          <a:prstGeom prst="rect">
            <a:avLst/>
          </a:prstGeom>
        </p:spPr>
      </p:pic>
      <p:pic>
        <p:nvPicPr>
          <p:cNvPr id="15" name="Picture 14">
            <a:extLst>
              <a:ext uri="{FF2B5EF4-FFF2-40B4-BE49-F238E27FC236}">
                <a16:creationId xmlns:a16="http://schemas.microsoft.com/office/drawing/2014/main" id="{7AFED122-862B-FD45-BBD1-553020DE17B1}"/>
              </a:ext>
            </a:extLst>
          </p:cNvPr>
          <p:cNvPicPr>
            <a:picLocks noChangeAspect="1"/>
          </p:cNvPicPr>
          <p:nvPr/>
        </p:nvPicPr>
        <p:blipFill>
          <a:blip r:embed="rId6"/>
          <a:stretch>
            <a:fillRect/>
          </a:stretch>
        </p:blipFill>
        <p:spPr>
          <a:xfrm rot="21030357">
            <a:off x="10509038" y="5264203"/>
            <a:ext cx="1563822" cy="1574460"/>
          </a:xfrm>
          <a:prstGeom prst="rect">
            <a:avLst/>
          </a:prstGeom>
        </p:spPr>
      </p:pic>
      <p:pic>
        <p:nvPicPr>
          <p:cNvPr id="16" name="Picture 15">
            <a:extLst>
              <a:ext uri="{FF2B5EF4-FFF2-40B4-BE49-F238E27FC236}">
                <a16:creationId xmlns:a16="http://schemas.microsoft.com/office/drawing/2014/main" id="{3C33EF51-5D14-AD42-9A03-E7BC4DB70504}"/>
              </a:ext>
            </a:extLst>
          </p:cNvPr>
          <p:cNvPicPr>
            <a:picLocks noChangeAspect="1"/>
          </p:cNvPicPr>
          <p:nvPr/>
        </p:nvPicPr>
        <p:blipFill>
          <a:blip r:embed="rId7"/>
          <a:stretch>
            <a:fillRect/>
          </a:stretch>
        </p:blipFill>
        <p:spPr>
          <a:xfrm>
            <a:off x="2501813" y="682929"/>
            <a:ext cx="2243828" cy="2699098"/>
          </a:xfrm>
          <a:prstGeom prst="rect">
            <a:avLst/>
          </a:prstGeom>
        </p:spPr>
      </p:pic>
      <p:pic>
        <p:nvPicPr>
          <p:cNvPr id="23" name="Picture 22">
            <a:extLst>
              <a:ext uri="{FF2B5EF4-FFF2-40B4-BE49-F238E27FC236}">
                <a16:creationId xmlns:a16="http://schemas.microsoft.com/office/drawing/2014/main" id="{D3BC4E49-0249-DF44-8C46-E170C8720FE2}"/>
              </a:ext>
            </a:extLst>
          </p:cNvPr>
          <p:cNvPicPr>
            <a:picLocks noChangeAspect="1"/>
          </p:cNvPicPr>
          <p:nvPr/>
        </p:nvPicPr>
        <p:blipFill>
          <a:blip r:embed="rId8"/>
          <a:stretch>
            <a:fillRect/>
          </a:stretch>
        </p:blipFill>
        <p:spPr>
          <a:xfrm>
            <a:off x="622093" y="654908"/>
            <a:ext cx="1511985" cy="408236"/>
          </a:xfrm>
          <a:prstGeom prst="rect">
            <a:avLst/>
          </a:prstGeom>
        </p:spPr>
      </p:pic>
      <p:pic>
        <p:nvPicPr>
          <p:cNvPr id="24" name="Picture 23">
            <a:extLst>
              <a:ext uri="{FF2B5EF4-FFF2-40B4-BE49-F238E27FC236}">
                <a16:creationId xmlns:a16="http://schemas.microsoft.com/office/drawing/2014/main" id="{2BE27151-9E52-F64C-B201-63671D6802C5}"/>
              </a:ext>
            </a:extLst>
          </p:cNvPr>
          <p:cNvPicPr>
            <a:picLocks noChangeAspect="1"/>
          </p:cNvPicPr>
          <p:nvPr/>
        </p:nvPicPr>
        <p:blipFill>
          <a:blip r:embed="rId9"/>
          <a:stretch>
            <a:fillRect/>
          </a:stretch>
        </p:blipFill>
        <p:spPr>
          <a:xfrm>
            <a:off x="1172793" y="3742510"/>
            <a:ext cx="846713" cy="498956"/>
          </a:xfrm>
          <a:prstGeom prst="rect">
            <a:avLst/>
          </a:prstGeom>
        </p:spPr>
      </p:pic>
      <p:pic>
        <p:nvPicPr>
          <p:cNvPr id="25" name="Picture 24">
            <a:extLst>
              <a:ext uri="{FF2B5EF4-FFF2-40B4-BE49-F238E27FC236}">
                <a16:creationId xmlns:a16="http://schemas.microsoft.com/office/drawing/2014/main" id="{41C836F0-4F19-B44F-8D62-BFC9FDE8BFE7}"/>
              </a:ext>
            </a:extLst>
          </p:cNvPr>
          <p:cNvPicPr>
            <a:picLocks noChangeAspect="1"/>
          </p:cNvPicPr>
          <p:nvPr/>
        </p:nvPicPr>
        <p:blipFill>
          <a:blip r:embed="rId10"/>
          <a:stretch>
            <a:fillRect/>
          </a:stretch>
        </p:blipFill>
        <p:spPr>
          <a:xfrm rot="853143">
            <a:off x="3139429" y="6240482"/>
            <a:ext cx="1270066" cy="468715"/>
          </a:xfrm>
          <a:prstGeom prst="rect">
            <a:avLst/>
          </a:prstGeom>
        </p:spPr>
      </p:pic>
      <p:pic>
        <p:nvPicPr>
          <p:cNvPr id="29" name="Picture 28">
            <a:extLst>
              <a:ext uri="{FF2B5EF4-FFF2-40B4-BE49-F238E27FC236}">
                <a16:creationId xmlns:a16="http://schemas.microsoft.com/office/drawing/2014/main" id="{419ED09B-F1AB-E641-B308-4C84575D2989}"/>
              </a:ext>
            </a:extLst>
          </p:cNvPr>
          <p:cNvPicPr>
            <a:picLocks noChangeAspect="1"/>
          </p:cNvPicPr>
          <p:nvPr/>
        </p:nvPicPr>
        <p:blipFill>
          <a:blip r:embed="rId11"/>
          <a:stretch>
            <a:fillRect/>
          </a:stretch>
        </p:blipFill>
        <p:spPr>
          <a:xfrm>
            <a:off x="0" y="4397756"/>
            <a:ext cx="5041557" cy="19739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33" name="Picture 32">
            <a:extLst>
              <a:ext uri="{FF2B5EF4-FFF2-40B4-BE49-F238E27FC236}">
                <a16:creationId xmlns:a16="http://schemas.microsoft.com/office/drawing/2014/main" id="{F336EA28-8EC5-9047-AAAE-28EAFEEEE1D6}"/>
              </a:ext>
            </a:extLst>
          </p:cNvPr>
          <p:cNvPicPr>
            <a:picLocks noChangeAspect="1"/>
          </p:cNvPicPr>
          <p:nvPr/>
        </p:nvPicPr>
        <p:blipFill>
          <a:blip r:embed="rId3"/>
          <a:stretch>
            <a:fillRect/>
          </a:stretch>
        </p:blipFill>
        <p:spPr>
          <a:xfrm>
            <a:off x="298360" y="4940704"/>
            <a:ext cx="355600" cy="372533"/>
          </a:xfrm>
          <a:prstGeom prst="rect">
            <a:avLst/>
          </a:prstGeom>
        </p:spPr>
      </p:pic>
      <p:pic>
        <p:nvPicPr>
          <p:cNvPr id="34" name="Picture 33">
            <a:extLst>
              <a:ext uri="{FF2B5EF4-FFF2-40B4-BE49-F238E27FC236}">
                <a16:creationId xmlns:a16="http://schemas.microsoft.com/office/drawing/2014/main" id="{579C356F-A0C4-4140-AE9F-C8D2435377E9}"/>
              </a:ext>
            </a:extLst>
          </p:cNvPr>
          <p:cNvPicPr>
            <a:picLocks noChangeAspect="1"/>
          </p:cNvPicPr>
          <p:nvPr/>
        </p:nvPicPr>
        <p:blipFill>
          <a:blip r:embed="rId4"/>
          <a:stretch>
            <a:fillRect/>
          </a:stretch>
        </p:blipFill>
        <p:spPr>
          <a:xfrm>
            <a:off x="261784" y="6147712"/>
            <a:ext cx="355600" cy="372533"/>
          </a:xfrm>
          <a:prstGeom prst="rect">
            <a:avLst/>
          </a:prstGeom>
        </p:spPr>
      </p:pic>
      <p:pic>
        <p:nvPicPr>
          <p:cNvPr id="35" name="Picture 34">
            <a:extLst>
              <a:ext uri="{FF2B5EF4-FFF2-40B4-BE49-F238E27FC236}">
                <a16:creationId xmlns:a16="http://schemas.microsoft.com/office/drawing/2014/main" id="{2DECAC9A-066C-2045-8F58-09BEA0B4AFBF}"/>
              </a:ext>
            </a:extLst>
          </p:cNvPr>
          <p:cNvPicPr>
            <a:picLocks noChangeAspect="1"/>
          </p:cNvPicPr>
          <p:nvPr/>
        </p:nvPicPr>
        <p:blipFill>
          <a:blip r:embed="rId5"/>
          <a:stretch>
            <a:fillRect/>
          </a:stretch>
        </p:blipFill>
        <p:spPr>
          <a:xfrm>
            <a:off x="310552" y="5769760"/>
            <a:ext cx="355600" cy="372533"/>
          </a:xfrm>
          <a:prstGeom prst="rect">
            <a:avLst/>
          </a:prstGeom>
        </p:spPr>
      </p:pic>
      <p:pic>
        <p:nvPicPr>
          <p:cNvPr id="36" name="Picture 35">
            <a:extLst>
              <a:ext uri="{FF2B5EF4-FFF2-40B4-BE49-F238E27FC236}">
                <a16:creationId xmlns:a16="http://schemas.microsoft.com/office/drawing/2014/main" id="{DE23AB03-B3D3-044F-A07B-DECBBC949150}"/>
              </a:ext>
            </a:extLst>
          </p:cNvPr>
          <p:cNvPicPr>
            <a:picLocks noChangeAspect="1"/>
          </p:cNvPicPr>
          <p:nvPr/>
        </p:nvPicPr>
        <p:blipFill>
          <a:blip r:embed="rId6"/>
          <a:stretch>
            <a:fillRect/>
          </a:stretch>
        </p:blipFill>
        <p:spPr>
          <a:xfrm>
            <a:off x="286168" y="5367424"/>
            <a:ext cx="355600" cy="372533"/>
          </a:xfrm>
          <a:prstGeom prst="rect">
            <a:avLst/>
          </a:prstGeom>
        </p:spPr>
      </p:pic>
      <p:pic>
        <p:nvPicPr>
          <p:cNvPr id="37" name="Picture 36">
            <a:extLst>
              <a:ext uri="{FF2B5EF4-FFF2-40B4-BE49-F238E27FC236}">
                <a16:creationId xmlns:a16="http://schemas.microsoft.com/office/drawing/2014/main" id="{DD91382E-EE58-1F44-BC3F-46FFB71C47DB}"/>
              </a:ext>
            </a:extLst>
          </p:cNvPr>
          <p:cNvPicPr>
            <a:picLocks noChangeAspect="1"/>
          </p:cNvPicPr>
          <p:nvPr/>
        </p:nvPicPr>
        <p:blipFill>
          <a:blip r:embed="rId7"/>
          <a:stretch>
            <a:fillRect/>
          </a:stretch>
        </p:blipFill>
        <p:spPr>
          <a:xfrm>
            <a:off x="317119" y="3804464"/>
            <a:ext cx="643467" cy="575733"/>
          </a:xfrm>
          <a:prstGeom prst="rect">
            <a:avLst/>
          </a:prstGeom>
        </p:spPr>
      </p:pic>
      <p:pic>
        <p:nvPicPr>
          <p:cNvPr id="38" name="Picture 37">
            <a:extLst>
              <a:ext uri="{FF2B5EF4-FFF2-40B4-BE49-F238E27FC236}">
                <a16:creationId xmlns:a16="http://schemas.microsoft.com/office/drawing/2014/main" id="{E0901227-6B5F-594D-9DAF-49FA991B0489}"/>
              </a:ext>
            </a:extLst>
          </p:cNvPr>
          <p:cNvPicPr>
            <a:picLocks noChangeAspect="1"/>
          </p:cNvPicPr>
          <p:nvPr/>
        </p:nvPicPr>
        <p:blipFill>
          <a:blip r:embed="rId8"/>
          <a:stretch>
            <a:fillRect/>
          </a:stretch>
        </p:blipFill>
        <p:spPr>
          <a:xfrm>
            <a:off x="3142237" y="2319762"/>
            <a:ext cx="728133" cy="745067"/>
          </a:xfrm>
          <a:prstGeom prst="rect">
            <a:avLst/>
          </a:prstGeom>
        </p:spPr>
      </p:pic>
      <p:pic>
        <p:nvPicPr>
          <p:cNvPr id="39" name="Picture 38">
            <a:extLst>
              <a:ext uri="{FF2B5EF4-FFF2-40B4-BE49-F238E27FC236}">
                <a16:creationId xmlns:a16="http://schemas.microsoft.com/office/drawing/2014/main" id="{B5A4A260-1262-BE4D-ACFD-1749E2A21C58}"/>
              </a:ext>
            </a:extLst>
          </p:cNvPr>
          <p:cNvPicPr>
            <a:picLocks noChangeAspect="1"/>
          </p:cNvPicPr>
          <p:nvPr/>
        </p:nvPicPr>
        <p:blipFill>
          <a:blip r:embed="rId9"/>
          <a:stretch>
            <a:fillRect/>
          </a:stretch>
        </p:blipFill>
        <p:spPr>
          <a:xfrm>
            <a:off x="3510452" y="3254821"/>
            <a:ext cx="728133" cy="745067"/>
          </a:xfrm>
          <a:prstGeom prst="rect">
            <a:avLst/>
          </a:prstGeom>
        </p:spPr>
      </p:pic>
      <p:grpSp>
        <p:nvGrpSpPr>
          <p:cNvPr id="2" name="Group 1"/>
          <p:cNvGrpSpPr/>
          <p:nvPr/>
        </p:nvGrpSpPr>
        <p:grpSpPr>
          <a:xfrm>
            <a:off x="6930987" y="714270"/>
            <a:ext cx="4077701" cy="5587960"/>
            <a:chOff x="6930987" y="714270"/>
            <a:chExt cx="4077701" cy="5587960"/>
          </a:xfrm>
        </p:grpSpPr>
        <p:pic>
          <p:nvPicPr>
            <p:cNvPr id="42" name="Picture 41">
              <a:extLst>
                <a:ext uri="{FF2B5EF4-FFF2-40B4-BE49-F238E27FC236}">
                  <a16:creationId xmlns:a16="http://schemas.microsoft.com/office/drawing/2014/main" id="{772B10EB-E3EB-E948-8981-3E9D8C57DF7A}"/>
                </a:ext>
              </a:extLst>
            </p:cNvPr>
            <p:cNvPicPr>
              <a:picLocks noChangeAspect="1"/>
            </p:cNvPicPr>
            <p:nvPr/>
          </p:nvPicPr>
          <p:blipFill>
            <a:blip r:embed="rId10"/>
            <a:stretch>
              <a:fillRect/>
            </a:stretch>
          </p:blipFill>
          <p:spPr>
            <a:xfrm rot="21199576">
              <a:off x="6930987" y="714270"/>
              <a:ext cx="4077701" cy="5587960"/>
            </a:xfrm>
            <a:prstGeom prst="rect">
              <a:avLst/>
            </a:prstGeom>
          </p:spPr>
        </p:pic>
        <p:sp>
          <p:nvSpPr>
            <p:cNvPr id="43" name="Google Shape;158;p19"/>
            <p:cNvSpPr txBox="1">
              <a:spLocks/>
            </p:cNvSpPr>
            <p:nvPr/>
          </p:nvSpPr>
          <p:spPr>
            <a:xfrm rot="21177123">
              <a:off x="7536647" y="1081130"/>
              <a:ext cx="3013851" cy="3276893"/>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5400" b="1" dirty="0">
                  <a:solidFill>
                    <a:schemeClr val="tx1"/>
                  </a:solidFill>
                  <a:latin typeface="Ink Free" panose="03080402000500000000" pitchFamily="66" charset="0"/>
                </a:rPr>
                <a:t>Pausa para discutir </a:t>
              </a:r>
            </a:p>
          </p:txBody>
        </p:sp>
        <p:pic>
          <p:nvPicPr>
            <p:cNvPr id="45" name="Picture 44">
              <a:extLst>
                <a:ext uri="{FF2B5EF4-FFF2-40B4-BE49-F238E27FC236}">
                  <a16:creationId xmlns:a16="http://schemas.microsoft.com/office/drawing/2014/main" id="{DD91382E-EE58-1F44-BC3F-46FFB71C47DB}"/>
                </a:ext>
              </a:extLst>
            </p:cNvPr>
            <p:cNvPicPr>
              <a:picLocks noChangeAspect="1"/>
            </p:cNvPicPr>
            <p:nvPr/>
          </p:nvPicPr>
          <p:blipFill>
            <a:blip r:embed="rId7"/>
            <a:stretch>
              <a:fillRect/>
            </a:stretch>
          </p:blipFill>
          <p:spPr>
            <a:xfrm>
              <a:off x="8653946" y="4425767"/>
              <a:ext cx="836921" cy="748823"/>
            </a:xfrm>
            <a:prstGeom prst="rect">
              <a:avLst/>
            </a:prstGeom>
          </p:spPr>
        </p:pic>
      </p:grpSp>
      <p:pic>
        <p:nvPicPr>
          <p:cNvPr id="44" name="Picture 43">
            <a:extLst>
              <a:ext uri="{FF2B5EF4-FFF2-40B4-BE49-F238E27FC236}">
                <a16:creationId xmlns:a16="http://schemas.microsoft.com/office/drawing/2014/main" id="{74A11A4E-3AAF-3A46-A2D5-D8063F51D0EC}"/>
              </a:ext>
            </a:extLst>
          </p:cNvPr>
          <p:cNvPicPr>
            <a:picLocks noChangeAspect="1"/>
          </p:cNvPicPr>
          <p:nvPr/>
        </p:nvPicPr>
        <p:blipFill>
          <a:blip r:embed="rId11"/>
          <a:stretch>
            <a:fillRect/>
          </a:stretch>
        </p:blipFill>
        <p:spPr>
          <a:xfrm rot="21317391">
            <a:off x="2837099" y="267312"/>
            <a:ext cx="1768456" cy="1780486"/>
          </a:xfrm>
          <a:prstGeom prst="rect">
            <a:avLst/>
          </a:prstGeom>
        </p:spPr>
      </p:pic>
      <p:pic>
        <p:nvPicPr>
          <p:cNvPr id="60" name="Picture 59">
            <a:extLst>
              <a:ext uri="{FF2B5EF4-FFF2-40B4-BE49-F238E27FC236}">
                <a16:creationId xmlns:a16="http://schemas.microsoft.com/office/drawing/2014/main" id="{0DFDA90D-C3FB-AA4B-99FF-46354D0A2A8D}"/>
              </a:ext>
            </a:extLst>
          </p:cNvPr>
          <p:cNvPicPr>
            <a:picLocks noChangeAspect="1"/>
          </p:cNvPicPr>
          <p:nvPr/>
        </p:nvPicPr>
        <p:blipFill>
          <a:blip r:embed="rId12"/>
          <a:stretch>
            <a:fillRect/>
          </a:stretch>
        </p:blipFill>
        <p:spPr>
          <a:xfrm>
            <a:off x="1229294" y="6368648"/>
            <a:ext cx="1065018" cy="355006"/>
          </a:xfrm>
          <a:prstGeom prst="rect">
            <a:avLst/>
          </a:prstGeom>
        </p:spPr>
      </p:pic>
      <p:pic>
        <p:nvPicPr>
          <p:cNvPr id="61" name="Picture 60">
            <a:extLst>
              <a:ext uri="{FF2B5EF4-FFF2-40B4-BE49-F238E27FC236}">
                <a16:creationId xmlns:a16="http://schemas.microsoft.com/office/drawing/2014/main" id="{7F268E60-B8CC-6543-AD9A-CBE4734ECE64}"/>
              </a:ext>
            </a:extLst>
          </p:cNvPr>
          <p:cNvPicPr>
            <a:picLocks noChangeAspect="1"/>
          </p:cNvPicPr>
          <p:nvPr/>
        </p:nvPicPr>
        <p:blipFill>
          <a:blip r:embed="rId13"/>
          <a:stretch>
            <a:fillRect/>
          </a:stretch>
        </p:blipFill>
        <p:spPr>
          <a:xfrm>
            <a:off x="867101" y="191529"/>
            <a:ext cx="2211960" cy="546163"/>
          </a:xfrm>
          <a:prstGeom prst="rect">
            <a:avLst/>
          </a:prstGeom>
        </p:spPr>
      </p:pic>
      <p:pic>
        <p:nvPicPr>
          <p:cNvPr id="62" name="Picture 61">
            <a:extLst>
              <a:ext uri="{FF2B5EF4-FFF2-40B4-BE49-F238E27FC236}">
                <a16:creationId xmlns:a16="http://schemas.microsoft.com/office/drawing/2014/main" id="{98FB3898-2667-8743-99B9-30C21A8EBAEF}"/>
              </a:ext>
            </a:extLst>
          </p:cNvPr>
          <p:cNvPicPr>
            <a:picLocks noChangeAspect="1"/>
          </p:cNvPicPr>
          <p:nvPr/>
        </p:nvPicPr>
        <p:blipFill>
          <a:blip r:embed="rId14"/>
          <a:stretch>
            <a:fillRect/>
          </a:stretch>
        </p:blipFill>
        <p:spPr>
          <a:xfrm>
            <a:off x="1055061" y="562369"/>
            <a:ext cx="1501948" cy="928477"/>
          </a:xfrm>
          <a:prstGeom prst="rect">
            <a:avLst/>
          </a:prstGeom>
        </p:spPr>
      </p:pic>
      <p:pic>
        <p:nvPicPr>
          <p:cNvPr id="63" name="Picture 62">
            <a:extLst>
              <a:ext uri="{FF2B5EF4-FFF2-40B4-BE49-F238E27FC236}">
                <a16:creationId xmlns:a16="http://schemas.microsoft.com/office/drawing/2014/main" id="{6252EE36-5A78-8F43-BC92-E6775573F77E}"/>
              </a:ext>
            </a:extLst>
          </p:cNvPr>
          <p:cNvPicPr>
            <a:picLocks noChangeAspect="1"/>
          </p:cNvPicPr>
          <p:nvPr/>
        </p:nvPicPr>
        <p:blipFill>
          <a:blip r:embed="rId15"/>
          <a:stretch>
            <a:fillRect/>
          </a:stretch>
        </p:blipFill>
        <p:spPr>
          <a:xfrm>
            <a:off x="1128720" y="1472960"/>
            <a:ext cx="1365407" cy="368660"/>
          </a:xfrm>
          <a:prstGeom prst="rect">
            <a:avLst/>
          </a:prstGeom>
        </p:spPr>
      </p:pic>
      <p:pic>
        <p:nvPicPr>
          <p:cNvPr id="64" name="Picture 63">
            <a:extLst>
              <a:ext uri="{FF2B5EF4-FFF2-40B4-BE49-F238E27FC236}">
                <a16:creationId xmlns:a16="http://schemas.microsoft.com/office/drawing/2014/main" id="{7AF76080-3EB4-5048-9EFB-E7E80C3FF605}"/>
              </a:ext>
            </a:extLst>
          </p:cNvPr>
          <p:cNvPicPr>
            <a:picLocks noChangeAspect="1"/>
          </p:cNvPicPr>
          <p:nvPr/>
        </p:nvPicPr>
        <p:blipFill>
          <a:blip r:embed="rId16"/>
          <a:stretch>
            <a:fillRect/>
          </a:stretch>
        </p:blipFill>
        <p:spPr>
          <a:xfrm>
            <a:off x="1121101" y="1871740"/>
            <a:ext cx="1338100" cy="341352"/>
          </a:xfrm>
          <a:prstGeom prst="rect">
            <a:avLst/>
          </a:prstGeom>
        </p:spPr>
      </p:pic>
      <p:pic>
        <p:nvPicPr>
          <p:cNvPr id="65" name="Picture 64">
            <a:extLst>
              <a:ext uri="{FF2B5EF4-FFF2-40B4-BE49-F238E27FC236}">
                <a16:creationId xmlns:a16="http://schemas.microsoft.com/office/drawing/2014/main" id="{2EEC4E81-52CE-B74F-85F3-658E82EDC7F0}"/>
              </a:ext>
            </a:extLst>
          </p:cNvPr>
          <p:cNvPicPr>
            <a:picLocks noChangeAspect="1"/>
          </p:cNvPicPr>
          <p:nvPr/>
        </p:nvPicPr>
        <p:blipFill>
          <a:blip r:embed="rId17"/>
          <a:stretch>
            <a:fillRect/>
          </a:stretch>
        </p:blipFill>
        <p:spPr>
          <a:xfrm>
            <a:off x="1178251" y="2299730"/>
            <a:ext cx="1105980" cy="382314"/>
          </a:xfrm>
          <a:prstGeom prst="rect">
            <a:avLst/>
          </a:prstGeom>
        </p:spPr>
      </p:pic>
      <p:pic>
        <p:nvPicPr>
          <p:cNvPr id="66" name="Picture 65">
            <a:extLst>
              <a:ext uri="{FF2B5EF4-FFF2-40B4-BE49-F238E27FC236}">
                <a16:creationId xmlns:a16="http://schemas.microsoft.com/office/drawing/2014/main" id="{DD70999C-B8AE-8944-AEA7-DA05C60A2E9B}"/>
              </a:ext>
            </a:extLst>
          </p:cNvPr>
          <p:cNvPicPr>
            <a:picLocks noChangeAspect="1"/>
          </p:cNvPicPr>
          <p:nvPr/>
        </p:nvPicPr>
        <p:blipFill>
          <a:blip r:embed="rId18"/>
          <a:stretch>
            <a:fillRect/>
          </a:stretch>
        </p:blipFill>
        <p:spPr>
          <a:xfrm>
            <a:off x="1047440" y="2758200"/>
            <a:ext cx="1146941" cy="423276"/>
          </a:xfrm>
          <a:prstGeom prst="rect">
            <a:avLst/>
          </a:prstGeom>
        </p:spPr>
      </p:pic>
      <p:pic>
        <p:nvPicPr>
          <p:cNvPr id="67" name="Picture 66">
            <a:extLst>
              <a:ext uri="{FF2B5EF4-FFF2-40B4-BE49-F238E27FC236}">
                <a16:creationId xmlns:a16="http://schemas.microsoft.com/office/drawing/2014/main" id="{F03615A0-5A2C-8744-B992-DE62E7F845CC}"/>
              </a:ext>
            </a:extLst>
          </p:cNvPr>
          <p:cNvPicPr>
            <a:picLocks noChangeAspect="1"/>
          </p:cNvPicPr>
          <p:nvPr/>
        </p:nvPicPr>
        <p:blipFill>
          <a:blip r:embed="rId19"/>
          <a:stretch>
            <a:fillRect/>
          </a:stretch>
        </p:blipFill>
        <p:spPr>
          <a:xfrm>
            <a:off x="1296360" y="3111259"/>
            <a:ext cx="764629" cy="450585"/>
          </a:xfrm>
          <a:prstGeom prst="rect">
            <a:avLst/>
          </a:prstGeom>
        </p:spPr>
      </p:pic>
      <p:pic>
        <p:nvPicPr>
          <p:cNvPr id="68" name="Picture 67">
            <a:extLst>
              <a:ext uri="{FF2B5EF4-FFF2-40B4-BE49-F238E27FC236}">
                <a16:creationId xmlns:a16="http://schemas.microsoft.com/office/drawing/2014/main" id="{1B2ACF17-29F3-064F-A025-03A31316C3B3}"/>
              </a:ext>
            </a:extLst>
          </p:cNvPr>
          <p:cNvPicPr>
            <a:picLocks noChangeAspect="1"/>
          </p:cNvPicPr>
          <p:nvPr/>
        </p:nvPicPr>
        <p:blipFill>
          <a:blip r:embed="rId20"/>
          <a:stretch>
            <a:fillRect/>
          </a:stretch>
        </p:blipFill>
        <p:spPr>
          <a:xfrm>
            <a:off x="1277310" y="3541789"/>
            <a:ext cx="805591" cy="464239"/>
          </a:xfrm>
          <a:prstGeom prst="rect">
            <a:avLst/>
          </a:prstGeom>
        </p:spPr>
      </p:pic>
      <p:pic>
        <p:nvPicPr>
          <p:cNvPr id="69" name="Picture 68">
            <a:extLst>
              <a:ext uri="{FF2B5EF4-FFF2-40B4-BE49-F238E27FC236}">
                <a16:creationId xmlns:a16="http://schemas.microsoft.com/office/drawing/2014/main" id="{238DF533-21E9-F04C-9E83-0D268403E48C}"/>
              </a:ext>
            </a:extLst>
          </p:cNvPr>
          <p:cNvPicPr>
            <a:picLocks noChangeAspect="1"/>
          </p:cNvPicPr>
          <p:nvPr/>
        </p:nvPicPr>
        <p:blipFill>
          <a:blip r:embed="rId21"/>
          <a:stretch>
            <a:fillRect/>
          </a:stretch>
        </p:blipFill>
        <p:spPr>
          <a:xfrm>
            <a:off x="1079190" y="3995179"/>
            <a:ext cx="1078673" cy="450585"/>
          </a:xfrm>
          <a:prstGeom prst="rect">
            <a:avLst/>
          </a:prstGeom>
        </p:spPr>
      </p:pic>
      <p:pic>
        <p:nvPicPr>
          <p:cNvPr id="70" name="Picture 69">
            <a:extLst>
              <a:ext uri="{FF2B5EF4-FFF2-40B4-BE49-F238E27FC236}">
                <a16:creationId xmlns:a16="http://schemas.microsoft.com/office/drawing/2014/main" id="{DD2753A0-C2B4-8148-9FC0-2330B27CE707}"/>
              </a:ext>
            </a:extLst>
          </p:cNvPr>
          <p:cNvPicPr>
            <a:picLocks noChangeAspect="1"/>
          </p:cNvPicPr>
          <p:nvPr/>
        </p:nvPicPr>
        <p:blipFill>
          <a:blip r:embed="rId22"/>
          <a:stretch>
            <a:fillRect/>
          </a:stretch>
        </p:blipFill>
        <p:spPr>
          <a:xfrm>
            <a:off x="1323030" y="4519690"/>
            <a:ext cx="750975" cy="327698"/>
          </a:xfrm>
          <a:prstGeom prst="rect">
            <a:avLst/>
          </a:prstGeom>
        </p:spPr>
      </p:pic>
      <p:pic>
        <p:nvPicPr>
          <p:cNvPr id="71" name="Picture 70">
            <a:extLst>
              <a:ext uri="{FF2B5EF4-FFF2-40B4-BE49-F238E27FC236}">
                <a16:creationId xmlns:a16="http://schemas.microsoft.com/office/drawing/2014/main" id="{5FEA27AA-749C-544E-9F74-7D84316EB10C}"/>
              </a:ext>
            </a:extLst>
          </p:cNvPr>
          <p:cNvPicPr>
            <a:picLocks noChangeAspect="1"/>
          </p:cNvPicPr>
          <p:nvPr/>
        </p:nvPicPr>
        <p:blipFill>
          <a:blip r:embed="rId23"/>
          <a:stretch>
            <a:fillRect/>
          </a:stretch>
        </p:blipFill>
        <p:spPr>
          <a:xfrm>
            <a:off x="1133492" y="4972874"/>
            <a:ext cx="1215212" cy="395968"/>
          </a:xfrm>
          <a:prstGeom prst="rect">
            <a:avLst/>
          </a:prstGeom>
        </p:spPr>
      </p:pic>
      <p:pic>
        <p:nvPicPr>
          <p:cNvPr id="72" name="Picture 71">
            <a:extLst>
              <a:ext uri="{FF2B5EF4-FFF2-40B4-BE49-F238E27FC236}">
                <a16:creationId xmlns:a16="http://schemas.microsoft.com/office/drawing/2014/main" id="{5D0BAB78-C5FA-4949-B83A-00B61833ED28}"/>
              </a:ext>
            </a:extLst>
          </p:cNvPr>
          <p:cNvPicPr>
            <a:picLocks noChangeAspect="1"/>
          </p:cNvPicPr>
          <p:nvPr/>
        </p:nvPicPr>
        <p:blipFill>
          <a:blip r:embed="rId24"/>
          <a:stretch>
            <a:fillRect/>
          </a:stretch>
        </p:blipFill>
        <p:spPr>
          <a:xfrm>
            <a:off x="1237941" y="5417580"/>
            <a:ext cx="1065018" cy="341352"/>
          </a:xfrm>
          <a:prstGeom prst="rect">
            <a:avLst/>
          </a:prstGeom>
        </p:spPr>
      </p:pic>
      <p:pic>
        <p:nvPicPr>
          <p:cNvPr id="73" name="Picture 72">
            <a:extLst>
              <a:ext uri="{FF2B5EF4-FFF2-40B4-BE49-F238E27FC236}">
                <a16:creationId xmlns:a16="http://schemas.microsoft.com/office/drawing/2014/main" id="{BE0740F8-E634-C24D-8689-31B820FF4580}"/>
              </a:ext>
            </a:extLst>
          </p:cNvPr>
          <p:cNvPicPr>
            <a:picLocks noChangeAspect="1"/>
          </p:cNvPicPr>
          <p:nvPr/>
        </p:nvPicPr>
        <p:blipFill>
          <a:blip r:embed="rId25"/>
          <a:stretch>
            <a:fillRect/>
          </a:stretch>
        </p:blipFill>
        <p:spPr>
          <a:xfrm>
            <a:off x="960757" y="5837896"/>
            <a:ext cx="1693104" cy="436930"/>
          </a:xfrm>
          <a:prstGeom prst="rect">
            <a:avLst/>
          </a:prstGeom>
        </p:spPr>
      </p:pic>
    </p:spTree>
    <p:extLst>
      <p:ext uri="{BB962C8B-B14F-4D97-AF65-F5344CB8AC3E}">
        <p14:creationId xmlns:p14="http://schemas.microsoft.com/office/powerpoint/2010/main" val="967303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18;p14"/>
          <p:cNvSpPr txBox="1">
            <a:spLocks/>
          </p:cNvSpPr>
          <p:nvPr/>
        </p:nvSpPr>
        <p:spPr>
          <a:xfrm>
            <a:off x="2509636" y="1164507"/>
            <a:ext cx="8146172" cy="9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6600" b="1" dirty="0">
                <a:solidFill>
                  <a:srgbClr val="00B0F0"/>
                </a:solidFill>
              </a:rPr>
              <a:t>Material de servicio</a:t>
            </a:r>
          </a:p>
        </p:txBody>
      </p:sp>
      <p:sp>
        <p:nvSpPr>
          <p:cNvPr id="5" name="Google Shape;118;p14"/>
          <p:cNvSpPr txBox="1">
            <a:spLocks/>
          </p:cNvSpPr>
          <p:nvPr/>
        </p:nvSpPr>
        <p:spPr>
          <a:xfrm>
            <a:off x="1854729" y="2134907"/>
            <a:ext cx="9303422" cy="45682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571500" indent="-571500">
              <a:spcAft>
                <a:spcPts val="1200"/>
              </a:spcAft>
              <a:buClr>
                <a:srgbClr val="C00000"/>
              </a:buClr>
              <a:buFont typeface="Wingdings" panose="05000000000000000000" pitchFamily="2" charset="2"/>
              <a:buChar char="ü"/>
            </a:pPr>
            <a:r>
              <a:rPr lang="es-ES_tradnl" sz="3600" dirty="0" smtClean="0"/>
              <a:t>Caja de herramientas de servicio local</a:t>
            </a:r>
          </a:p>
          <a:p>
            <a:pPr marL="973138" lvl="1" indent="-571500">
              <a:spcAft>
                <a:spcPts val="1200"/>
              </a:spcAft>
              <a:buClr>
                <a:srgbClr val="C00000"/>
              </a:buClr>
              <a:buFont typeface="Wingdings" panose="05000000000000000000" pitchFamily="2" charset="2"/>
              <a:buChar char="§"/>
            </a:pPr>
            <a:r>
              <a:rPr lang="es-ES_tradnl" sz="3200" dirty="0" smtClean="0"/>
              <a:t>La mayoría de los materiales de servicio de la lista de la encuesta podrían formar parte de ella</a:t>
            </a:r>
          </a:p>
          <a:p>
            <a:pPr marL="571500" indent="-571500">
              <a:spcAft>
                <a:spcPts val="1200"/>
              </a:spcAft>
              <a:buClr>
                <a:srgbClr val="C00000"/>
              </a:buClr>
              <a:buFont typeface="Wingdings" panose="05000000000000000000" pitchFamily="2" charset="2"/>
              <a:buChar char="ü"/>
            </a:pPr>
            <a:r>
              <a:rPr lang="es-ES_tradnl" sz="3600" dirty="0" smtClean="0"/>
              <a:t>Caja de herramientas de convenciones y eventos</a:t>
            </a:r>
          </a:p>
          <a:p>
            <a:pPr marL="1030288" indent="-571500">
              <a:spcAft>
                <a:spcPts val="1200"/>
              </a:spcAft>
              <a:buClr>
                <a:srgbClr val="C00000"/>
              </a:buClr>
              <a:buFont typeface="Wingdings" panose="05000000000000000000" pitchFamily="2" charset="2"/>
              <a:buChar char="§"/>
            </a:pPr>
            <a:r>
              <a:rPr lang="es-ES_tradnl" sz="3200" dirty="0" smtClean="0"/>
              <a:t>Pensamos seguir preparando materiales</a:t>
            </a:r>
            <a:endParaRPr lang="es-ES_tradnl" sz="3600" dirty="0"/>
          </a:p>
        </p:txBody>
      </p:sp>
      <p:pic>
        <p:nvPicPr>
          <p:cNvPr id="4" name="Picture 3">
            <a:extLst>
              <a:ext uri="{FF2B5EF4-FFF2-40B4-BE49-F238E27FC236}">
                <a16:creationId xmlns:a16="http://schemas.microsoft.com/office/drawing/2014/main" id="{B5A4A260-1262-BE4D-ACFD-1749E2A21C58}"/>
              </a:ext>
            </a:extLst>
          </p:cNvPr>
          <p:cNvPicPr>
            <a:picLocks noChangeAspect="1"/>
          </p:cNvPicPr>
          <p:nvPr/>
        </p:nvPicPr>
        <p:blipFill>
          <a:blip r:embed="rId3"/>
          <a:stretch>
            <a:fillRect/>
          </a:stretch>
        </p:blipFill>
        <p:spPr>
          <a:xfrm rot="21198219">
            <a:off x="462137" y="5104142"/>
            <a:ext cx="1483220" cy="1517714"/>
          </a:xfrm>
          <a:prstGeom prst="rect">
            <a:avLst/>
          </a:prstGeom>
        </p:spPr>
      </p:pic>
    </p:spTree>
    <p:extLst>
      <p:ext uri="{BB962C8B-B14F-4D97-AF65-F5344CB8AC3E}">
        <p14:creationId xmlns:p14="http://schemas.microsoft.com/office/powerpoint/2010/main" val="1182535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 name="Rectangle 1"/>
          <p:cNvSpPr/>
          <p:nvPr/>
        </p:nvSpPr>
        <p:spPr>
          <a:xfrm>
            <a:off x="87407" y="104126"/>
            <a:ext cx="5829300" cy="6567354"/>
          </a:xfrm>
          <a:prstGeom prst="rect">
            <a:avLst/>
          </a:prstGeom>
        </p:spPr>
        <p:txBody>
          <a:bodyPr wrap="square">
            <a:noAutofit/>
          </a:bodyPr>
          <a:lstStyle/>
          <a:p>
            <a:r>
              <a:rPr lang="es-ES_tradnl" sz="1250" b="1" cap="small" dirty="0" smtClean="0"/>
              <a:t>Materiales de servicio para apoyar iniciativas individuales</a:t>
            </a:r>
          </a:p>
          <a:p>
            <a:pPr marL="171450" indent="-171450">
              <a:buFont typeface="Arial" panose="020B0604020202020204" pitchFamily="34" charset="0"/>
              <a:buChar char="•"/>
            </a:pPr>
            <a:r>
              <a:rPr lang="es-ES_tradnl" sz="1250" dirty="0" smtClean="0"/>
              <a:t>Llevar el mensaje de NA con eficacia</a:t>
            </a:r>
          </a:p>
          <a:p>
            <a:pPr marL="171450" indent="-171450">
              <a:buFont typeface="Arial" panose="020B0604020202020204" pitchFamily="34" charset="0"/>
              <a:buChar char="•"/>
            </a:pPr>
            <a:r>
              <a:rPr lang="es-ES_tradnl" sz="1250" dirty="0" smtClean="0"/>
              <a:t>Cómo ser un servidor de confianza en NA</a:t>
            </a:r>
          </a:p>
          <a:p>
            <a:pPr marL="171450" indent="-171450">
              <a:buFont typeface="Arial" panose="020B0604020202020204" pitchFamily="34" charset="0"/>
              <a:buChar char="•"/>
            </a:pPr>
            <a:r>
              <a:rPr lang="es-ES_tradnl" sz="1250" dirty="0" smtClean="0"/>
              <a:t>Aplicar a nivel personal los Conceptos y las Tradiciones </a:t>
            </a:r>
          </a:p>
          <a:p>
            <a:pPr marL="171450" indent="-171450">
              <a:buFont typeface="Arial" panose="020B0604020202020204" pitchFamily="34" charset="0"/>
              <a:buChar char="•"/>
            </a:pPr>
            <a:r>
              <a:rPr lang="es-ES_tradnl" sz="1250" dirty="0" smtClean="0"/>
              <a:t>Aplicar y trabajar los Conceptos</a:t>
            </a:r>
          </a:p>
          <a:p>
            <a:pPr marL="171450" indent="-171450">
              <a:spcAft>
                <a:spcPts val="600"/>
              </a:spcAft>
              <a:buFont typeface="Arial" panose="020B0604020202020204" pitchFamily="34" charset="0"/>
              <a:buChar char="•"/>
            </a:pPr>
            <a:r>
              <a:rPr lang="es-ES_tradnl" sz="1250" dirty="0" smtClean="0"/>
              <a:t>El respeto como principio espiritual de servicio</a:t>
            </a:r>
          </a:p>
          <a:p>
            <a:r>
              <a:rPr lang="es-ES_tradnl" sz="1250" b="1" cap="small" dirty="0" smtClean="0"/>
              <a:t>Relaciones Públicas</a:t>
            </a:r>
            <a:endParaRPr lang="es-ES_tradnl" sz="1250" dirty="0" smtClean="0"/>
          </a:p>
          <a:p>
            <a:pPr marL="171450" indent="-171450">
              <a:buFont typeface="Arial" panose="020B0604020202020204" pitchFamily="34" charset="0"/>
              <a:buChar char="•"/>
            </a:pPr>
            <a:r>
              <a:rPr lang="es-ES_tradnl" sz="1250" dirty="0" smtClean="0"/>
              <a:t>Nuestra imagen pública: crear confianza en NA</a:t>
            </a:r>
          </a:p>
          <a:p>
            <a:pPr marL="171450" indent="-171450">
              <a:buFont typeface="Arial" panose="020B0604020202020204" pitchFamily="34" charset="0"/>
              <a:buChar char="•"/>
            </a:pPr>
            <a:r>
              <a:rPr lang="es-ES_tradnl" sz="1250" dirty="0" smtClean="0"/>
              <a:t>Otras pautas sobre redes sociales más allá de las que da el folleto de servicio</a:t>
            </a:r>
          </a:p>
          <a:p>
            <a:pPr marL="171450" indent="-171450">
              <a:buFont typeface="Arial" panose="020B0604020202020204" pitchFamily="34" charset="0"/>
              <a:buChar char="•"/>
            </a:pPr>
            <a:r>
              <a:rPr lang="es-ES_tradnl" sz="1250" dirty="0" smtClean="0"/>
              <a:t>Recursos de relaciones públicas más breves y específicos, como por ejemplo herramientas para ayudar a llegar a la comunidad médica, a la justicia penal y a aquellos que remiten personas a NA.</a:t>
            </a:r>
          </a:p>
          <a:p>
            <a:pPr marL="171450" indent="-171450">
              <a:spcAft>
                <a:spcPts val="600"/>
              </a:spcAft>
              <a:buFont typeface="Arial" panose="020B0604020202020204" pitchFamily="34" charset="0"/>
              <a:buChar char="•"/>
            </a:pPr>
            <a:r>
              <a:rPr lang="es-ES_tradnl" sz="1250" dirty="0" smtClean="0"/>
              <a:t>Conceptos básicos del padrinazgo entre rejas</a:t>
            </a:r>
          </a:p>
          <a:p>
            <a:r>
              <a:rPr lang="es-ES_tradnl" sz="1250" b="1" cap="small" dirty="0" smtClean="0"/>
              <a:t>Introducción a los servicios de NA</a:t>
            </a:r>
          </a:p>
          <a:p>
            <a:pPr marL="171450" indent="-171450">
              <a:buFont typeface="Arial" panose="020B0604020202020204" pitchFamily="34" charset="0"/>
              <a:buChar char="•"/>
            </a:pPr>
            <a:r>
              <a:rPr lang="es-ES_tradnl" sz="1250" dirty="0" smtClean="0"/>
              <a:t>Prácticas óptimas para las reuniones en línea</a:t>
            </a:r>
          </a:p>
          <a:p>
            <a:pPr marL="171450" indent="-171450">
              <a:buFont typeface="Arial" panose="020B0604020202020204" pitchFamily="34" charset="0"/>
              <a:buChar char="•"/>
            </a:pPr>
            <a:r>
              <a:rPr lang="es-ES_tradnl" sz="1250" dirty="0" smtClean="0"/>
              <a:t>Prácticas óptimas para las reuniones de servicio virtuales</a:t>
            </a:r>
          </a:p>
          <a:p>
            <a:pPr marL="171450" indent="-171450">
              <a:buFont typeface="Arial" panose="020B0604020202020204" pitchFamily="34" charset="0"/>
              <a:buChar char="•"/>
            </a:pPr>
            <a:r>
              <a:rPr lang="es-ES_tradnl" sz="1250" dirty="0" smtClean="0"/>
              <a:t>El efecto de la tecnología en los servicios y los trabajos </a:t>
            </a:r>
          </a:p>
          <a:p>
            <a:pPr marL="171450" indent="-171450">
              <a:buFont typeface="Arial" panose="020B0604020202020204" pitchFamily="34" charset="0"/>
              <a:buChar char="•"/>
            </a:pPr>
            <a:r>
              <a:rPr lang="es-ES_tradnl" sz="1250" dirty="0" smtClean="0"/>
              <a:t>Prácticas óptimas para talleres de servicio </a:t>
            </a:r>
          </a:p>
          <a:p>
            <a:pPr marL="171450" indent="-171450">
              <a:buFont typeface="Arial" panose="020B0604020202020204" pitchFamily="34" charset="0"/>
              <a:buChar char="•"/>
            </a:pPr>
            <a:r>
              <a:rPr lang="es-ES_tradnl" sz="1250" dirty="0" smtClean="0"/>
              <a:t>Conceptos básicos de facilitación</a:t>
            </a:r>
          </a:p>
          <a:p>
            <a:pPr marL="171450" indent="-171450">
              <a:buFont typeface="Arial" panose="020B0604020202020204" pitchFamily="34" charset="0"/>
              <a:buChar char="•"/>
            </a:pPr>
            <a:r>
              <a:rPr lang="es-ES_tradnl" sz="1250" dirty="0" smtClean="0"/>
              <a:t>Crear un nuevo folleto en el que se explique qué queremos decir con «no estamos sometidos a la vigilancia de nadie»</a:t>
            </a:r>
          </a:p>
          <a:p>
            <a:pPr marL="171450" indent="-171450">
              <a:buFont typeface="Arial" panose="020B0604020202020204" pitchFamily="34" charset="0"/>
              <a:buChar char="•"/>
            </a:pPr>
            <a:r>
              <a:rPr lang="es-ES_tradnl" sz="1250" dirty="0" smtClean="0"/>
              <a:t>¿Qué son los Servicios Mundiales de NA y cómo funcionan?</a:t>
            </a:r>
          </a:p>
          <a:p>
            <a:pPr marL="171450" indent="-171450">
              <a:buFont typeface="Arial" panose="020B0604020202020204" pitchFamily="34" charset="0"/>
              <a:buChar char="•"/>
            </a:pPr>
            <a:r>
              <a:rPr lang="es-ES_tradnl" sz="1250" dirty="0" smtClean="0"/>
              <a:t>Conceptos básicos de desarrollo de la confraternidad</a:t>
            </a:r>
          </a:p>
          <a:p>
            <a:pPr marL="171450" indent="-171450">
              <a:buFont typeface="Arial" panose="020B0604020202020204" pitchFamily="34" charset="0"/>
              <a:buChar char="•"/>
            </a:pPr>
            <a:r>
              <a:rPr lang="es-ES_tradnl" sz="1250" dirty="0" smtClean="0"/>
              <a:t>Cooperación, no afiliación: nuestra relación con los demás, incluido AA.</a:t>
            </a:r>
          </a:p>
          <a:p>
            <a:pPr marL="171450" indent="-171450">
              <a:buFont typeface="Arial" panose="020B0604020202020204" pitchFamily="34" charset="0"/>
              <a:buChar char="•"/>
            </a:pPr>
            <a:r>
              <a:rPr lang="es-ES_tradnl" sz="1250" dirty="0" smtClean="0"/>
              <a:t>Colaboración entre órganos de servicio</a:t>
            </a:r>
          </a:p>
          <a:p>
            <a:pPr marL="171450" indent="-171450">
              <a:buFont typeface="Arial" panose="020B0604020202020204" pitchFamily="34" charset="0"/>
              <a:buChar char="•"/>
            </a:pPr>
            <a:r>
              <a:rPr lang="es-ES_tradnl" sz="1250" dirty="0" smtClean="0"/>
              <a:t>Cuándo se dividen o reunifican los órganos de servicio</a:t>
            </a:r>
          </a:p>
          <a:p>
            <a:pPr marL="171450" indent="-171450">
              <a:buFont typeface="Arial" panose="020B0604020202020204" pitchFamily="34" charset="0"/>
              <a:buChar char="•"/>
            </a:pPr>
            <a:r>
              <a:rPr lang="es-ES_tradnl" sz="1250" dirty="0" smtClean="0"/>
              <a:t>Descripción de los puestos de servicio en las áreas y regiones </a:t>
            </a:r>
          </a:p>
          <a:p>
            <a:pPr marL="171450" indent="-171450">
              <a:buFont typeface="Arial" panose="020B0604020202020204" pitchFamily="34" charset="0"/>
              <a:buChar char="•"/>
            </a:pPr>
            <a:r>
              <a:rPr lang="es-ES_tradnl" sz="1250" dirty="0" smtClean="0"/>
              <a:t>Escribir buenos informes</a:t>
            </a:r>
          </a:p>
          <a:p>
            <a:pPr marL="171450" indent="-171450">
              <a:buFont typeface="Arial" panose="020B0604020202020204" pitchFamily="34" charset="0"/>
              <a:buChar char="•"/>
            </a:pPr>
            <a:r>
              <a:rPr lang="es-ES_tradnl" sz="1250" dirty="0" smtClean="0"/>
              <a:t>Herramientas sobre asesoramiento, que incluya qué relación tiene con los órganos de servicio y las reuniones nuevas</a:t>
            </a:r>
          </a:p>
          <a:p>
            <a:pPr marL="171450" indent="-171450">
              <a:buFont typeface="Arial" panose="020B0604020202020204" pitchFamily="34" charset="0"/>
              <a:buChar char="•"/>
            </a:pPr>
            <a:r>
              <a:rPr lang="es-ES_tradnl" sz="1250" dirty="0" smtClean="0"/>
              <a:t>Conceptos básicos del foro de apoyo al grupo, de la conferencia de servicio local y de la junta de servicio local</a:t>
            </a:r>
          </a:p>
          <a:p>
            <a:pPr marL="171450" indent="-171450">
              <a:buFont typeface="Arial" panose="020B0604020202020204" pitchFamily="34" charset="0"/>
              <a:buChar char="•"/>
            </a:pPr>
            <a:r>
              <a:rPr lang="es-ES_tradnl" sz="1250" dirty="0" smtClean="0"/>
              <a:t>Políticas de NA: diferentes estilos y enfoques de las políticas</a:t>
            </a:r>
            <a:endParaRPr lang="es-ES_tradnl" sz="1250" dirty="0"/>
          </a:p>
        </p:txBody>
      </p:sp>
      <p:sp>
        <p:nvSpPr>
          <p:cNvPr id="4" name="Rectangle 3"/>
          <p:cNvSpPr/>
          <p:nvPr/>
        </p:nvSpPr>
        <p:spPr>
          <a:xfrm>
            <a:off x="5916706" y="-49420"/>
            <a:ext cx="5068286" cy="6401753"/>
          </a:xfrm>
          <a:prstGeom prst="rect">
            <a:avLst/>
          </a:prstGeom>
        </p:spPr>
        <p:txBody>
          <a:bodyPr wrap="square">
            <a:spAutoFit/>
          </a:bodyPr>
          <a:lstStyle/>
          <a:p>
            <a:endParaRPr lang="es-ES_tradnl" sz="1250" dirty="0" smtClean="0"/>
          </a:p>
          <a:p>
            <a:r>
              <a:rPr lang="es-ES_tradnl" sz="1250" b="1" cap="small" dirty="0" smtClean="0"/>
              <a:t>Herramientas jurídicas, financieras y para la Sexta Tradición</a:t>
            </a:r>
          </a:p>
          <a:p>
            <a:pPr marL="171450" indent="-171450">
              <a:buFont typeface="Arial" panose="020B0604020202020204" pitchFamily="34" charset="0"/>
              <a:buChar char="•"/>
            </a:pPr>
            <a:r>
              <a:rPr lang="es-ES_tradnl" sz="1250" dirty="0" smtClean="0"/>
              <a:t>Cómo aplicamos en NA el principio de mantenernos con los recursos propios </a:t>
            </a:r>
          </a:p>
          <a:p>
            <a:pPr marL="171450" indent="-171450">
              <a:buFont typeface="Arial" panose="020B0604020202020204" pitchFamily="34" charset="0"/>
              <a:buChar char="•"/>
            </a:pPr>
            <a:r>
              <a:rPr lang="es-ES_tradnl" sz="1250" dirty="0" smtClean="0"/>
              <a:t>Circulación de fondos en la era digital</a:t>
            </a:r>
          </a:p>
          <a:p>
            <a:pPr marL="171450" indent="-171450">
              <a:buFont typeface="Arial" panose="020B0604020202020204" pitchFamily="34" charset="0"/>
              <a:buChar char="•"/>
            </a:pPr>
            <a:r>
              <a:rPr lang="es-ES_tradnl" sz="1250" dirty="0" smtClean="0"/>
              <a:t>Recaudación de fondos: ¿qué es lo apropiado? </a:t>
            </a:r>
          </a:p>
          <a:p>
            <a:pPr marL="171450" indent="-171450">
              <a:buFont typeface="Arial" panose="020B0604020202020204" pitchFamily="34" charset="0"/>
              <a:buChar char="•"/>
            </a:pPr>
            <a:r>
              <a:rPr lang="es-ES_tradnl" sz="1250" dirty="0" smtClean="0"/>
              <a:t>Información para crear/legalizar entidades/asociaciones</a:t>
            </a:r>
          </a:p>
          <a:p>
            <a:pPr marL="171450" indent="-171450">
              <a:buFont typeface="Arial" panose="020B0604020202020204" pitchFamily="34" charset="0"/>
              <a:buChar char="•"/>
            </a:pPr>
            <a:r>
              <a:rPr lang="es-ES_tradnl" sz="1250" i="1" dirty="0" smtClean="0"/>
              <a:t>El Fideicomiso de propiedad intelectual de la confraternidad </a:t>
            </a:r>
            <a:r>
              <a:rPr lang="es-ES_tradnl" sz="1250" dirty="0" smtClean="0"/>
              <a:t>(</a:t>
            </a:r>
            <a:r>
              <a:rPr lang="es-ES_tradnl" sz="1250" i="1" dirty="0" smtClean="0"/>
              <a:t>FPIC</a:t>
            </a:r>
            <a:r>
              <a:rPr lang="es-ES_tradnl" sz="1250" dirty="0" smtClean="0"/>
              <a:t>) y los sitios web locales</a:t>
            </a:r>
          </a:p>
          <a:p>
            <a:pPr marL="171450" indent="-171450">
              <a:buFont typeface="Arial" panose="020B0604020202020204" pitchFamily="34" charset="0"/>
              <a:buChar char="•"/>
            </a:pPr>
            <a:r>
              <a:rPr lang="es-ES_tradnl" sz="1250" dirty="0" smtClean="0"/>
              <a:t>Tratar con los bancos y las reglamentaciones financieras oficiales</a:t>
            </a:r>
          </a:p>
          <a:p>
            <a:pPr marL="171450" indent="-171450">
              <a:buFont typeface="Arial" panose="020B0604020202020204" pitchFamily="34" charset="0"/>
              <a:buChar char="•"/>
            </a:pPr>
            <a:r>
              <a:rPr lang="es-ES_tradnl" sz="1250" dirty="0" smtClean="0"/>
              <a:t>Tratar con la malversación de fondos en NA</a:t>
            </a:r>
          </a:p>
          <a:p>
            <a:pPr marL="171450" indent="-171450">
              <a:spcAft>
                <a:spcPts val="600"/>
              </a:spcAft>
              <a:buFont typeface="Arial" panose="020B0604020202020204" pitchFamily="34" charset="0"/>
              <a:buChar char="•"/>
            </a:pPr>
            <a:r>
              <a:rPr lang="es-ES_tradnl" sz="1250" dirty="0" smtClean="0"/>
              <a:t>Conceptos básicos sobre tesoreros y preparación de presupuestos</a:t>
            </a:r>
          </a:p>
          <a:p>
            <a:r>
              <a:rPr lang="es-ES_tradnl" sz="1250" b="1" cap="small" dirty="0" smtClean="0"/>
              <a:t>Revisar material de servicio existente </a:t>
            </a:r>
          </a:p>
          <a:p>
            <a:pPr marL="171450" indent="-171450">
              <a:buFont typeface="Arial" panose="020B0604020202020204" pitchFamily="34" charset="0"/>
              <a:buChar char="•"/>
            </a:pPr>
            <a:r>
              <a:rPr lang="es-ES_tradnl" sz="1250" dirty="0" smtClean="0"/>
              <a:t>Actualizar la Guía de los Servicios Mundiales de NA (GSM)</a:t>
            </a:r>
          </a:p>
          <a:p>
            <a:pPr marL="171450" indent="-171450">
              <a:buFont typeface="Arial" panose="020B0604020202020204" pitchFamily="34" charset="0"/>
              <a:buChar char="•"/>
            </a:pPr>
            <a:r>
              <a:rPr lang="es-ES_tradnl" sz="1250" dirty="0" smtClean="0"/>
              <a:t>Revisar Conceptos básicos para las traducciones</a:t>
            </a:r>
          </a:p>
          <a:p>
            <a:pPr marL="171450" indent="-171450">
              <a:buFont typeface="Arial" panose="020B0604020202020204" pitchFamily="34" charset="0"/>
              <a:buChar char="•"/>
            </a:pPr>
            <a:r>
              <a:rPr lang="es-ES_tradnl" sz="1250" dirty="0" smtClean="0"/>
              <a:t>Revisar y actualizar </a:t>
            </a:r>
            <a:r>
              <a:rPr lang="es-ES_tradnl" sz="1250" i="1" dirty="0" smtClean="0"/>
              <a:t>Planning Basics </a:t>
            </a:r>
            <a:r>
              <a:rPr lang="es-ES_tradnl" sz="1250" dirty="0" smtClean="0"/>
              <a:t>[conceptos básicos de planificación]</a:t>
            </a:r>
          </a:p>
          <a:p>
            <a:pPr marL="171450" indent="-171450">
              <a:buFont typeface="Arial" panose="020B0604020202020204" pitchFamily="34" charset="0"/>
              <a:buChar char="•"/>
            </a:pPr>
            <a:r>
              <a:rPr lang="es-ES_tradnl" sz="1250" dirty="0" smtClean="0"/>
              <a:t>Revisar y actualizar </a:t>
            </a:r>
            <a:r>
              <a:rPr lang="es-ES_tradnl" sz="1250" i="1" dirty="0" smtClean="0"/>
              <a:t>PR Basics </a:t>
            </a:r>
            <a:r>
              <a:rPr lang="es-ES_tradnl" sz="1250" dirty="0" smtClean="0"/>
              <a:t>[conceptos básicos de RRPP]</a:t>
            </a:r>
          </a:p>
          <a:p>
            <a:pPr marL="171450" indent="-171450">
              <a:buFont typeface="Arial" panose="020B0604020202020204" pitchFamily="34" charset="0"/>
              <a:buChar char="•"/>
            </a:pPr>
            <a:r>
              <a:rPr lang="es-ES_tradnl" sz="1250" dirty="0" smtClean="0"/>
              <a:t>Revisar y actualizar </a:t>
            </a:r>
            <a:r>
              <a:rPr lang="es-ES_tradnl" sz="1250" i="1" dirty="0" smtClean="0"/>
              <a:t>H&amp;I Basics </a:t>
            </a:r>
            <a:r>
              <a:rPr lang="es-ES_tradnl" sz="1250" dirty="0" smtClean="0"/>
              <a:t>[conceptos básicos de HeI]</a:t>
            </a:r>
          </a:p>
          <a:p>
            <a:pPr marL="171450" indent="-171450">
              <a:buFont typeface="Arial" panose="020B0604020202020204" pitchFamily="34" charset="0"/>
              <a:buChar char="•"/>
            </a:pPr>
            <a:r>
              <a:rPr lang="es-ES_tradnl" sz="1250" dirty="0" smtClean="0"/>
              <a:t>Revisar y actualizar el folleto de servicio Comportamiento problemático y violento para que refleje las prácticas actuales en la confraternidad e incluya el problema de los depredadores sexuales </a:t>
            </a:r>
          </a:p>
          <a:p>
            <a:pPr marL="171450" indent="-171450">
              <a:spcAft>
                <a:spcPts val="600"/>
              </a:spcAft>
              <a:buFont typeface="Arial" panose="020B0604020202020204" pitchFamily="34" charset="0"/>
              <a:buChar char="•"/>
            </a:pPr>
            <a:r>
              <a:rPr lang="es-ES_tradnl" sz="1250" dirty="0" smtClean="0"/>
              <a:t>Revisar y actualizar el folleto de servicio</a:t>
            </a:r>
            <a:r>
              <a:rPr lang="es-ES_tradnl" sz="1250" i="1" dirty="0" smtClean="0"/>
              <a:t> Reuniones de trabajo del grupo </a:t>
            </a:r>
            <a:r>
              <a:rPr lang="es-ES_tradnl" sz="1250" dirty="0" smtClean="0"/>
              <a:t>con una sección sobre uso del proceso de toma de decisiones por consenso y el concepto de delegación</a:t>
            </a:r>
          </a:p>
          <a:p>
            <a:r>
              <a:rPr lang="es-ES_tradnl" sz="1250" b="1" cap="small" dirty="0" smtClean="0"/>
              <a:t>Otros</a:t>
            </a:r>
            <a:endParaRPr lang="es-ES_tradnl" sz="1250" dirty="0" smtClean="0"/>
          </a:p>
          <a:p>
            <a:pPr marL="285750" indent="-285750">
              <a:buFont typeface="Arial" panose="020B0604020202020204" pitchFamily="34" charset="0"/>
              <a:buChar char="•"/>
            </a:pPr>
            <a:r>
              <a:rPr lang="es-ES_tradnl" sz="1250" dirty="0" smtClean="0"/>
              <a:t>Otros: </a:t>
            </a:r>
          </a:p>
          <a:p>
            <a:pPr marL="285750" indent="-285750">
              <a:buFont typeface="Arial" panose="020B0604020202020204" pitchFamily="34" charset="0"/>
              <a:buChar char="•"/>
            </a:pPr>
            <a:r>
              <a:rPr lang="es-ES_tradnl" sz="1250" dirty="0" smtClean="0"/>
              <a:t>Ningún material de servicio </a:t>
            </a:r>
            <a:br>
              <a:rPr lang="es-ES_tradnl" sz="1250" dirty="0" smtClean="0"/>
            </a:br>
            <a:r>
              <a:rPr lang="es-ES_tradnl" sz="1250" dirty="0" smtClean="0"/>
              <a:t>nuevo o revisado</a:t>
            </a:r>
          </a:p>
          <a:p>
            <a:endParaRPr lang="es-ES_tradnl" sz="1250" dirty="0"/>
          </a:p>
        </p:txBody>
      </p:sp>
      <p:grpSp>
        <p:nvGrpSpPr>
          <p:cNvPr id="3" name="Group 2"/>
          <p:cNvGrpSpPr/>
          <p:nvPr/>
        </p:nvGrpSpPr>
        <p:grpSpPr>
          <a:xfrm>
            <a:off x="9221419" y="5916971"/>
            <a:ext cx="2970581" cy="875146"/>
            <a:chOff x="7773683" y="5727320"/>
            <a:chExt cx="2970581" cy="875146"/>
          </a:xfrm>
        </p:grpSpPr>
        <p:pic>
          <p:nvPicPr>
            <p:cNvPr id="5" name="Picture 4">
              <a:extLst>
                <a:ext uri="{FF2B5EF4-FFF2-40B4-BE49-F238E27FC236}">
                  <a16:creationId xmlns:a16="http://schemas.microsoft.com/office/drawing/2014/main" id="{47625298-13E7-E945-AB49-81D0E33CE2A6}"/>
                </a:ext>
              </a:extLst>
            </p:cNvPr>
            <p:cNvPicPr>
              <a:picLocks noChangeAspect="1"/>
            </p:cNvPicPr>
            <p:nvPr/>
          </p:nvPicPr>
          <p:blipFill>
            <a:blip r:embed="rId3"/>
            <a:stretch>
              <a:fillRect/>
            </a:stretch>
          </p:blipFill>
          <p:spPr>
            <a:xfrm rot="21208177">
              <a:off x="7861770" y="5778545"/>
              <a:ext cx="2714095" cy="823921"/>
            </a:xfrm>
            <a:prstGeom prst="rect">
              <a:avLst/>
            </a:prstGeom>
          </p:spPr>
        </p:pic>
        <p:sp>
          <p:nvSpPr>
            <p:cNvPr id="8" name="Google Shape;122;p14"/>
            <p:cNvSpPr txBox="1">
              <a:spLocks/>
            </p:cNvSpPr>
            <p:nvPr/>
          </p:nvSpPr>
          <p:spPr>
            <a:xfrm rot="21208177">
              <a:off x="7773683" y="5727320"/>
              <a:ext cx="2970581" cy="77776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14000"/>
                </a:lnSpc>
                <a:buClr>
                  <a:schemeClr val="dk1"/>
                </a:buClr>
                <a:buSzPts val="1100"/>
              </a:pPr>
              <a:r>
                <a:rPr lang="en-US" sz="28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Elige hasta 4</a:t>
              </a:r>
              <a:endParaRPr lang="en-US" sz="2800" dirty="0"/>
            </a:p>
          </p:txBody>
        </p:sp>
      </p:grpSp>
      <p:grpSp>
        <p:nvGrpSpPr>
          <p:cNvPr id="6" name="Group 5"/>
          <p:cNvGrpSpPr/>
          <p:nvPr/>
        </p:nvGrpSpPr>
        <p:grpSpPr>
          <a:xfrm rot="21219208">
            <a:off x="9001620" y="5174779"/>
            <a:ext cx="3060029" cy="838115"/>
            <a:chOff x="8430649" y="4780014"/>
            <a:chExt cx="3060029" cy="838115"/>
          </a:xfrm>
        </p:grpSpPr>
        <p:pic>
          <p:nvPicPr>
            <p:cNvPr id="9" name="Picture 8">
              <a:extLst>
                <a:ext uri="{FF2B5EF4-FFF2-40B4-BE49-F238E27FC236}">
                  <a16:creationId xmlns:a16="http://schemas.microsoft.com/office/drawing/2014/main" id="{B83AF825-F38D-214A-9DE7-50DCBDF1F739}"/>
                </a:ext>
              </a:extLst>
            </p:cNvPr>
            <p:cNvPicPr>
              <a:picLocks noChangeAspect="1"/>
            </p:cNvPicPr>
            <p:nvPr/>
          </p:nvPicPr>
          <p:blipFill>
            <a:blip r:embed="rId4"/>
            <a:stretch>
              <a:fillRect/>
            </a:stretch>
          </p:blipFill>
          <p:spPr>
            <a:xfrm rot="21265238">
              <a:off x="8584582" y="4794208"/>
              <a:ext cx="2752163" cy="823921"/>
            </a:xfrm>
            <a:prstGeom prst="rect">
              <a:avLst/>
            </a:prstGeom>
          </p:spPr>
        </p:pic>
        <p:sp>
          <p:nvSpPr>
            <p:cNvPr id="7" name="Google Shape;122;p14"/>
            <p:cNvSpPr txBox="1">
              <a:spLocks/>
            </p:cNvSpPr>
            <p:nvPr/>
          </p:nvSpPr>
          <p:spPr>
            <a:xfrm rot="21265238">
              <a:off x="8430649" y="4780014"/>
              <a:ext cx="3060029" cy="652271"/>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14000"/>
                </a:lnSpc>
                <a:buClr>
                  <a:schemeClr val="dk1"/>
                </a:buClr>
                <a:buSzPts val="1100"/>
              </a:pPr>
              <a:r>
                <a:rPr lang="en-US" sz="24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Material de servicio</a:t>
              </a:r>
              <a:endParaRPr lang="en-US" sz="2400" dirty="0"/>
            </a:p>
          </p:txBody>
        </p:sp>
      </p:grpSp>
    </p:spTree>
    <p:extLst>
      <p:ext uri="{BB962C8B-B14F-4D97-AF65-F5344CB8AC3E}">
        <p14:creationId xmlns:p14="http://schemas.microsoft.com/office/powerpoint/2010/main" val="3920125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33" name="Picture 32">
            <a:extLst>
              <a:ext uri="{FF2B5EF4-FFF2-40B4-BE49-F238E27FC236}">
                <a16:creationId xmlns:a16="http://schemas.microsoft.com/office/drawing/2014/main" id="{F336EA28-8EC5-9047-AAAE-28EAFEEEE1D6}"/>
              </a:ext>
            </a:extLst>
          </p:cNvPr>
          <p:cNvPicPr>
            <a:picLocks noChangeAspect="1"/>
          </p:cNvPicPr>
          <p:nvPr/>
        </p:nvPicPr>
        <p:blipFill>
          <a:blip r:embed="rId3"/>
          <a:stretch>
            <a:fillRect/>
          </a:stretch>
        </p:blipFill>
        <p:spPr>
          <a:xfrm>
            <a:off x="298360" y="4940704"/>
            <a:ext cx="355600" cy="372533"/>
          </a:xfrm>
          <a:prstGeom prst="rect">
            <a:avLst/>
          </a:prstGeom>
        </p:spPr>
      </p:pic>
      <p:pic>
        <p:nvPicPr>
          <p:cNvPr id="34" name="Picture 33">
            <a:extLst>
              <a:ext uri="{FF2B5EF4-FFF2-40B4-BE49-F238E27FC236}">
                <a16:creationId xmlns:a16="http://schemas.microsoft.com/office/drawing/2014/main" id="{579C356F-A0C4-4140-AE9F-C8D2435377E9}"/>
              </a:ext>
            </a:extLst>
          </p:cNvPr>
          <p:cNvPicPr>
            <a:picLocks noChangeAspect="1"/>
          </p:cNvPicPr>
          <p:nvPr/>
        </p:nvPicPr>
        <p:blipFill>
          <a:blip r:embed="rId4"/>
          <a:stretch>
            <a:fillRect/>
          </a:stretch>
        </p:blipFill>
        <p:spPr>
          <a:xfrm>
            <a:off x="261784" y="6147712"/>
            <a:ext cx="355600" cy="372533"/>
          </a:xfrm>
          <a:prstGeom prst="rect">
            <a:avLst/>
          </a:prstGeom>
        </p:spPr>
      </p:pic>
      <p:pic>
        <p:nvPicPr>
          <p:cNvPr id="35" name="Picture 34">
            <a:extLst>
              <a:ext uri="{FF2B5EF4-FFF2-40B4-BE49-F238E27FC236}">
                <a16:creationId xmlns:a16="http://schemas.microsoft.com/office/drawing/2014/main" id="{2DECAC9A-066C-2045-8F58-09BEA0B4AFBF}"/>
              </a:ext>
            </a:extLst>
          </p:cNvPr>
          <p:cNvPicPr>
            <a:picLocks noChangeAspect="1"/>
          </p:cNvPicPr>
          <p:nvPr/>
        </p:nvPicPr>
        <p:blipFill>
          <a:blip r:embed="rId5"/>
          <a:stretch>
            <a:fillRect/>
          </a:stretch>
        </p:blipFill>
        <p:spPr>
          <a:xfrm>
            <a:off x="310552" y="5769760"/>
            <a:ext cx="355600" cy="372533"/>
          </a:xfrm>
          <a:prstGeom prst="rect">
            <a:avLst/>
          </a:prstGeom>
        </p:spPr>
      </p:pic>
      <p:pic>
        <p:nvPicPr>
          <p:cNvPr id="36" name="Picture 35">
            <a:extLst>
              <a:ext uri="{FF2B5EF4-FFF2-40B4-BE49-F238E27FC236}">
                <a16:creationId xmlns:a16="http://schemas.microsoft.com/office/drawing/2014/main" id="{DE23AB03-B3D3-044F-A07B-DECBBC949150}"/>
              </a:ext>
            </a:extLst>
          </p:cNvPr>
          <p:cNvPicPr>
            <a:picLocks noChangeAspect="1"/>
          </p:cNvPicPr>
          <p:nvPr/>
        </p:nvPicPr>
        <p:blipFill>
          <a:blip r:embed="rId6"/>
          <a:stretch>
            <a:fillRect/>
          </a:stretch>
        </p:blipFill>
        <p:spPr>
          <a:xfrm>
            <a:off x="286168" y="5367424"/>
            <a:ext cx="355600" cy="372533"/>
          </a:xfrm>
          <a:prstGeom prst="rect">
            <a:avLst/>
          </a:prstGeom>
        </p:spPr>
      </p:pic>
      <p:pic>
        <p:nvPicPr>
          <p:cNvPr id="37" name="Picture 36">
            <a:extLst>
              <a:ext uri="{FF2B5EF4-FFF2-40B4-BE49-F238E27FC236}">
                <a16:creationId xmlns:a16="http://schemas.microsoft.com/office/drawing/2014/main" id="{DD91382E-EE58-1F44-BC3F-46FFB71C47DB}"/>
              </a:ext>
            </a:extLst>
          </p:cNvPr>
          <p:cNvPicPr>
            <a:picLocks noChangeAspect="1"/>
          </p:cNvPicPr>
          <p:nvPr/>
        </p:nvPicPr>
        <p:blipFill>
          <a:blip r:embed="rId7"/>
          <a:stretch>
            <a:fillRect/>
          </a:stretch>
        </p:blipFill>
        <p:spPr>
          <a:xfrm>
            <a:off x="317119" y="3804464"/>
            <a:ext cx="643467" cy="575733"/>
          </a:xfrm>
          <a:prstGeom prst="rect">
            <a:avLst/>
          </a:prstGeom>
        </p:spPr>
      </p:pic>
      <p:pic>
        <p:nvPicPr>
          <p:cNvPr id="38" name="Picture 37">
            <a:extLst>
              <a:ext uri="{FF2B5EF4-FFF2-40B4-BE49-F238E27FC236}">
                <a16:creationId xmlns:a16="http://schemas.microsoft.com/office/drawing/2014/main" id="{E0901227-6B5F-594D-9DAF-49FA991B0489}"/>
              </a:ext>
            </a:extLst>
          </p:cNvPr>
          <p:cNvPicPr>
            <a:picLocks noChangeAspect="1"/>
          </p:cNvPicPr>
          <p:nvPr/>
        </p:nvPicPr>
        <p:blipFill>
          <a:blip r:embed="rId8"/>
          <a:stretch>
            <a:fillRect/>
          </a:stretch>
        </p:blipFill>
        <p:spPr>
          <a:xfrm>
            <a:off x="3142237" y="2319762"/>
            <a:ext cx="728133" cy="745067"/>
          </a:xfrm>
          <a:prstGeom prst="rect">
            <a:avLst/>
          </a:prstGeom>
        </p:spPr>
      </p:pic>
      <p:pic>
        <p:nvPicPr>
          <p:cNvPr id="39" name="Picture 38">
            <a:extLst>
              <a:ext uri="{FF2B5EF4-FFF2-40B4-BE49-F238E27FC236}">
                <a16:creationId xmlns:a16="http://schemas.microsoft.com/office/drawing/2014/main" id="{B5A4A260-1262-BE4D-ACFD-1749E2A21C58}"/>
              </a:ext>
            </a:extLst>
          </p:cNvPr>
          <p:cNvPicPr>
            <a:picLocks noChangeAspect="1"/>
          </p:cNvPicPr>
          <p:nvPr/>
        </p:nvPicPr>
        <p:blipFill>
          <a:blip r:embed="rId9"/>
          <a:stretch>
            <a:fillRect/>
          </a:stretch>
        </p:blipFill>
        <p:spPr>
          <a:xfrm>
            <a:off x="3510452" y="3254821"/>
            <a:ext cx="728133" cy="745067"/>
          </a:xfrm>
          <a:prstGeom prst="rect">
            <a:avLst/>
          </a:prstGeom>
        </p:spPr>
      </p:pic>
      <p:grpSp>
        <p:nvGrpSpPr>
          <p:cNvPr id="2" name="Group 1"/>
          <p:cNvGrpSpPr/>
          <p:nvPr/>
        </p:nvGrpSpPr>
        <p:grpSpPr>
          <a:xfrm>
            <a:off x="6930987" y="714270"/>
            <a:ext cx="4077701" cy="5587960"/>
            <a:chOff x="6930987" y="714270"/>
            <a:chExt cx="4077701" cy="5587960"/>
          </a:xfrm>
        </p:grpSpPr>
        <p:pic>
          <p:nvPicPr>
            <p:cNvPr id="42" name="Picture 41">
              <a:extLst>
                <a:ext uri="{FF2B5EF4-FFF2-40B4-BE49-F238E27FC236}">
                  <a16:creationId xmlns:a16="http://schemas.microsoft.com/office/drawing/2014/main" id="{772B10EB-E3EB-E948-8981-3E9D8C57DF7A}"/>
                </a:ext>
              </a:extLst>
            </p:cNvPr>
            <p:cNvPicPr>
              <a:picLocks noChangeAspect="1"/>
            </p:cNvPicPr>
            <p:nvPr/>
          </p:nvPicPr>
          <p:blipFill>
            <a:blip r:embed="rId10"/>
            <a:stretch>
              <a:fillRect/>
            </a:stretch>
          </p:blipFill>
          <p:spPr>
            <a:xfrm rot="21199576">
              <a:off x="6930987" y="714270"/>
              <a:ext cx="4077701" cy="5587960"/>
            </a:xfrm>
            <a:prstGeom prst="rect">
              <a:avLst/>
            </a:prstGeom>
          </p:spPr>
        </p:pic>
        <p:sp>
          <p:nvSpPr>
            <p:cNvPr id="43" name="Google Shape;158;p19"/>
            <p:cNvSpPr txBox="1">
              <a:spLocks/>
            </p:cNvSpPr>
            <p:nvPr/>
          </p:nvSpPr>
          <p:spPr>
            <a:xfrm rot="21177123">
              <a:off x="7536647" y="1081130"/>
              <a:ext cx="3013851" cy="3276893"/>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5400" b="1" dirty="0">
                  <a:solidFill>
                    <a:schemeClr val="tx1"/>
                  </a:solidFill>
                  <a:latin typeface="Ink Free" panose="03080402000500000000" pitchFamily="66" charset="0"/>
                </a:rPr>
                <a:t>Pausa para discutir </a:t>
              </a:r>
            </a:p>
          </p:txBody>
        </p:sp>
        <p:pic>
          <p:nvPicPr>
            <p:cNvPr id="45" name="Picture 44">
              <a:extLst>
                <a:ext uri="{FF2B5EF4-FFF2-40B4-BE49-F238E27FC236}">
                  <a16:creationId xmlns:a16="http://schemas.microsoft.com/office/drawing/2014/main" id="{E0901227-6B5F-594D-9DAF-49FA991B0489}"/>
                </a:ext>
              </a:extLst>
            </p:cNvPr>
            <p:cNvPicPr>
              <a:picLocks noChangeAspect="1"/>
            </p:cNvPicPr>
            <p:nvPr/>
          </p:nvPicPr>
          <p:blipFill>
            <a:blip r:embed="rId8"/>
            <a:stretch>
              <a:fillRect/>
            </a:stretch>
          </p:blipFill>
          <p:spPr>
            <a:xfrm rot="20976934">
              <a:off x="8679506" y="4545577"/>
              <a:ext cx="728133" cy="745067"/>
            </a:xfrm>
            <a:prstGeom prst="rect">
              <a:avLst/>
            </a:prstGeom>
          </p:spPr>
        </p:pic>
      </p:grpSp>
      <p:pic>
        <p:nvPicPr>
          <p:cNvPr id="41" name="Picture 40">
            <a:extLst>
              <a:ext uri="{FF2B5EF4-FFF2-40B4-BE49-F238E27FC236}">
                <a16:creationId xmlns:a16="http://schemas.microsoft.com/office/drawing/2014/main" id="{BA3AFFE5-0053-0E45-8B17-1C953A486A90}"/>
              </a:ext>
            </a:extLst>
          </p:cNvPr>
          <p:cNvPicPr>
            <a:picLocks noChangeAspect="1"/>
          </p:cNvPicPr>
          <p:nvPr/>
        </p:nvPicPr>
        <p:blipFill>
          <a:blip r:embed="rId11"/>
          <a:stretch>
            <a:fillRect/>
          </a:stretch>
        </p:blipFill>
        <p:spPr>
          <a:xfrm rot="21317391">
            <a:off x="2837099" y="267312"/>
            <a:ext cx="1768456" cy="1780486"/>
          </a:xfrm>
          <a:prstGeom prst="rect">
            <a:avLst/>
          </a:prstGeom>
        </p:spPr>
      </p:pic>
      <p:pic>
        <p:nvPicPr>
          <p:cNvPr id="44" name="Picture 43">
            <a:extLst>
              <a:ext uri="{FF2B5EF4-FFF2-40B4-BE49-F238E27FC236}">
                <a16:creationId xmlns:a16="http://schemas.microsoft.com/office/drawing/2014/main" id="{C121A6F2-58A8-934F-BC54-7E72ED28FC6C}"/>
              </a:ext>
            </a:extLst>
          </p:cNvPr>
          <p:cNvPicPr>
            <a:picLocks noChangeAspect="1"/>
          </p:cNvPicPr>
          <p:nvPr/>
        </p:nvPicPr>
        <p:blipFill>
          <a:blip r:embed="rId12"/>
          <a:stretch>
            <a:fillRect/>
          </a:stretch>
        </p:blipFill>
        <p:spPr>
          <a:xfrm>
            <a:off x="1229294" y="6368648"/>
            <a:ext cx="1065018" cy="355006"/>
          </a:xfrm>
          <a:prstGeom prst="rect">
            <a:avLst/>
          </a:prstGeom>
        </p:spPr>
      </p:pic>
      <p:pic>
        <p:nvPicPr>
          <p:cNvPr id="46" name="Picture 45">
            <a:extLst>
              <a:ext uri="{FF2B5EF4-FFF2-40B4-BE49-F238E27FC236}">
                <a16:creationId xmlns:a16="http://schemas.microsoft.com/office/drawing/2014/main" id="{FB8B9B19-A5F8-F74B-8798-A842812E7D8C}"/>
              </a:ext>
            </a:extLst>
          </p:cNvPr>
          <p:cNvPicPr>
            <a:picLocks noChangeAspect="1"/>
          </p:cNvPicPr>
          <p:nvPr/>
        </p:nvPicPr>
        <p:blipFill>
          <a:blip r:embed="rId13"/>
          <a:stretch>
            <a:fillRect/>
          </a:stretch>
        </p:blipFill>
        <p:spPr>
          <a:xfrm>
            <a:off x="867101" y="191529"/>
            <a:ext cx="2211960" cy="546163"/>
          </a:xfrm>
          <a:prstGeom prst="rect">
            <a:avLst/>
          </a:prstGeom>
        </p:spPr>
      </p:pic>
      <p:pic>
        <p:nvPicPr>
          <p:cNvPr id="47" name="Picture 46">
            <a:extLst>
              <a:ext uri="{FF2B5EF4-FFF2-40B4-BE49-F238E27FC236}">
                <a16:creationId xmlns:a16="http://schemas.microsoft.com/office/drawing/2014/main" id="{8EC520C8-130B-244C-8D84-53CC8A4EFE0C}"/>
              </a:ext>
            </a:extLst>
          </p:cNvPr>
          <p:cNvPicPr>
            <a:picLocks noChangeAspect="1"/>
          </p:cNvPicPr>
          <p:nvPr/>
        </p:nvPicPr>
        <p:blipFill>
          <a:blip r:embed="rId14"/>
          <a:stretch>
            <a:fillRect/>
          </a:stretch>
        </p:blipFill>
        <p:spPr>
          <a:xfrm>
            <a:off x="1055061" y="562369"/>
            <a:ext cx="1501948" cy="928477"/>
          </a:xfrm>
          <a:prstGeom prst="rect">
            <a:avLst/>
          </a:prstGeom>
        </p:spPr>
      </p:pic>
      <p:pic>
        <p:nvPicPr>
          <p:cNvPr id="48" name="Picture 47">
            <a:extLst>
              <a:ext uri="{FF2B5EF4-FFF2-40B4-BE49-F238E27FC236}">
                <a16:creationId xmlns:a16="http://schemas.microsoft.com/office/drawing/2014/main" id="{DFCB4BD7-992E-9645-BF50-9B7120B5869C}"/>
              </a:ext>
            </a:extLst>
          </p:cNvPr>
          <p:cNvPicPr>
            <a:picLocks noChangeAspect="1"/>
          </p:cNvPicPr>
          <p:nvPr/>
        </p:nvPicPr>
        <p:blipFill>
          <a:blip r:embed="rId15"/>
          <a:stretch>
            <a:fillRect/>
          </a:stretch>
        </p:blipFill>
        <p:spPr>
          <a:xfrm>
            <a:off x="1128720" y="1472960"/>
            <a:ext cx="1365407" cy="368660"/>
          </a:xfrm>
          <a:prstGeom prst="rect">
            <a:avLst/>
          </a:prstGeom>
        </p:spPr>
      </p:pic>
      <p:pic>
        <p:nvPicPr>
          <p:cNvPr id="49" name="Picture 48">
            <a:extLst>
              <a:ext uri="{FF2B5EF4-FFF2-40B4-BE49-F238E27FC236}">
                <a16:creationId xmlns:a16="http://schemas.microsoft.com/office/drawing/2014/main" id="{8F91E547-05FF-DF47-8B47-C0325F3B812A}"/>
              </a:ext>
            </a:extLst>
          </p:cNvPr>
          <p:cNvPicPr>
            <a:picLocks noChangeAspect="1"/>
          </p:cNvPicPr>
          <p:nvPr/>
        </p:nvPicPr>
        <p:blipFill>
          <a:blip r:embed="rId16"/>
          <a:stretch>
            <a:fillRect/>
          </a:stretch>
        </p:blipFill>
        <p:spPr>
          <a:xfrm>
            <a:off x="1121101" y="1871740"/>
            <a:ext cx="1338100" cy="341352"/>
          </a:xfrm>
          <a:prstGeom prst="rect">
            <a:avLst/>
          </a:prstGeom>
        </p:spPr>
      </p:pic>
      <p:pic>
        <p:nvPicPr>
          <p:cNvPr id="50" name="Picture 49">
            <a:extLst>
              <a:ext uri="{FF2B5EF4-FFF2-40B4-BE49-F238E27FC236}">
                <a16:creationId xmlns:a16="http://schemas.microsoft.com/office/drawing/2014/main" id="{97155F7C-11C9-3842-8A0E-E2233053AEC7}"/>
              </a:ext>
            </a:extLst>
          </p:cNvPr>
          <p:cNvPicPr>
            <a:picLocks noChangeAspect="1"/>
          </p:cNvPicPr>
          <p:nvPr/>
        </p:nvPicPr>
        <p:blipFill>
          <a:blip r:embed="rId17"/>
          <a:stretch>
            <a:fillRect/>
          </a:stretch>
        </p:blipFill>
        <p:spPr>
          <a:xfrm>
            <a:off x="1178251" y="2299730"/>
            <a:ext cx="1105980" cy="382314"/>
          </a:xfrm>
          <a:prstGeom prst="rect">
            <a:avLst/>
          </a:prstGeom>
        </p:spPr>
      </p:pic>
      <p:pic>
        <p:nvPicPr>
          <p:cNvPr id="51" name="Picture 50">
            <a:extLst>
              <a:ext uri="{FF2B5EF4-FFF2-40B4-BE49-F238E27FC236}">
                <a16:creationId xmlns:a16="http://schemas.microsoft.com/office/drawing/2014/main" id="{5D0FBC39-31D8-B84D-94A7-49BD67DE224C}"/>
              </a:ext>
            </a:extLst>
          </p:cNvPr>
          <p:cNvPicPr>
            <a:picLocks noChangeAspect="1"/>
          </p:cNvPicPr>
          <p:nvPr/>
        </p:nvPicPr>
        <p:blipFill>
          <a:blip r:embed="rId18"/>
          <a:stretch>
            <a:fillRect/>
          </a:stretch>
        </p:blipFill>
        <p:spPr>
          <a:xfrm>
            <a:off x="1047440" y="2758200"/>
            <a:ext cx="1146941" cy="423276"/>
          </a:xfrm>
          <a:prstGeom prst="rect">
            <a:avLst/>
          </a:prstGeom>
        </p:spPr>
      </p:pic>
      <p:pic>
        <p:nvPicPr>
          <p:cNvPr id="52" name="Picture 51">
            <a:extLst>
              <a:ext uri="{FF2B5EF4-FFF2-40B4-BE49-F238E27FC236}">
                <a16:creationId xmlns:a16="http://schemas.microsoft.com/office/drawing/2014/main" id="{04CE5F5A-3924-634E-B40C-53D490F4BE71}"/>
              </a:ext>
            </a:extLst>
          </p:cNvPr>
          <p:cNvPicPr>
            <a:picLocks noChangeAspect="1"/>
          </p:cNvPicPr>
          <p:nvPr/>
        </p:nvPicPr>
        <p:blipFill>
          <a:blip r:embed="rId19"/>
          <a:stretch>
            <a:fillRect/>
          </a:stretch>
        </p:blipFill>
        <p:spPr>
          <a:xfrm>
            <a:off x="1296360" y="3111259"/>
            <a:ext cx="764629" cy="450585"/>
          </a:xfrm>
          <a:prstGeom prst="rect">
            <a:avLst/>
          </a:prstGeom>
        </p:spPr>
      </p:pic>
      <p:pic>
        <p:nvPicPr>
          <p:cNvPr id="53" name="Picture 52">
            <a:extLst>
              <a:ext uri="{FF2B5EF4-FFF2-40B4-BE49-F238E27FC236}">
                <a16:creationId xmlns:a16="http://schemas.microsoft.com/office/drawing/2014/main" id="{AE12F439-1DFB-8E44-9B78-A3A2D3661D30}"/>
              </a:ext>
            </a:extLst>
          </p:cNvPr>
          <p:cNvPicPr>
            <a:picLocks noChangeAspect="1"/>
          </p:cNvPicPr>
          <p:nvPr/>
        </p:nvPicPr>
        <p:blipFill>
          <a:blip r:embed="rId20"/>
          <a:stretch>
            <a:fillRect/>
          </a:stretch>
        </p:blipFill>
        <p:spPr>
          <a:xfrm>
            <a:off x="1277310" y="3541789"/>
            <a:ext cx="805591" cy="464239"/>
          </a:xfrm>
          <a:prstGeom prst="rect">
            <a:avLst/>
          </a:prstGeom>
        </p:spPr>
      </p:pic>
      <p:pic>
        <p:nvPicPr>
          <p:cNvPr id="54" name="Picture 53">
            <a:extLst>
              <a:ext uri="{FF2B5EF4-FFF2-40B4-BE49-F238E27FC236}">
                <a16:creationId xmlns:a16="http://schemas.microsoft.com/office/drawing/2014/main" id="{09F54B6A-83E8-2040-AD69-BB69A4E6C49B}"/>
              </a:ext>
            </a:extLst>
          </p:cNvPr>
          <p:cNvPicPr>
            <a:picLocks noChangeAspect="1"/>
          </p:cNvPicPr>
          <p:nvPr/>
        </p:nvPicPr>
        <p:blipFill>
          <a:blip r:embed="rId21"/>
          <a:stretch>
            <a:fillRect/>
          </a:stretch>
        </p:blipFill>
        <p:spPr>
          <a:xfrm>
            <a:off x="1079190" y="3995179"/>
            <a:ext cx="1078673" cy="450585"/>
          </a:xfrm>
          <a:prstGeom prst="rect">
            <a:avLst/>
          </a:prstGeom>
        </p:spPr>
      </p:pic>
      <p:pic>
        <p:nvPicPr>
          <p:cNvPr id="55" name="Picture 54">
            <a:extLst>
              <a:ext uri="{FF2B5EF4-FFF2-40B4-BE49-F238E27FC236}">
                <a16:creationId xmlns:a16="http://schemas.microsoft.com/office/drawing/2014/main" id="{E750B674-DBA9-2641-8F0B-CF4AEF6BDDB5}"/>
              </a:ext>
            </a:extLst>
          </p:cNvPr>
          <p:cNvPicPr>
            <a:picLocks noChangeAspect="1"/>
          </p:cNvPicPr>
          <p:nvPr/>
        </p:nvPicPr>
        <p:blipFill>
          <a:blip r:embed="rId22"/>
          <a:stretch>
            <a:fillRect/>
          </a:stretch>
        </p:blipFill>
        <p:spPr>
          <a:xfrm>
            <a:off x="1323030" y="4519690"/>
            <a:ext cx="750975" cy="327698"/>
          </a:xfrm>
          <a:prstGeom prst="rect">
            <a:avLst/>
          </a:prstGeom>
        </p:spPr>
      </p:pic>
      <p:pic>
        <p:nvPicPr>
          <p:cNvPr id="56" name="Picture 55">
            <a:extLst>
              <a:ext uri="{FF2B5EF4-FFF2-40B4-BE49-F238E27FC236}">
                <a16:creationId xmlns:a16="http://schemas.microsoft.com/office/drawing/2014/main" id="{8BB6710F-BCEB-F943-9166-1192E5F82DB6}"/>
              </a:ext>
            </a:extLst>
          </p:cNvPr>
          <p:cNvPicPr>
            <a:picLocks noChangeAspect="1"/>
          </p:cNvPicPr>
          <p:nvPr/>
        </p:nvPicPr>
        <p:blipFill>
          <a:blip r:embed="rId23"/>
          <a:stretch>
            <a:fillRect/>
          </a:stretch>
        </p:blipFill>
        <p:spPr>
          <a:xfrm>
            <a:off x="1133492" y="4972874"/>
            <a:ext cx="1215212" cy="395968"/>
          </a:xfrm>
          <a:prstGeom prst="rect">
            <a:avLst/>
          </a:prstGeom>
        </p:spPr>
      </p:pic>
      <p:pic>
        <p:nvPicPr>
          <p:cNvPr id="57" name="Picture 56">
            <a:extLst>
              <a:ext uri="{FF2B5EF4-FFF2-40B4-BE49-F238E27FC236}">
                <a16:creationId xmlns:a16="http://schemas.microsoft.com/office/drawing/2014/main" id="{940504E8-D77A-3C47-9773-0A2DAAE4034C}"/>
              </a:ext>
            </a:extLst>
          </p:cNvPr>
          <p:cNvPicPr>
            <a:picLocks noChangeAspect="1"/>
          </p:cNvPicPr>
          <p:nvPr/>
        </p:nvPicPr>
        <p:blipFill>
          <a:blip r:embed="rId24"/>
          <a:stretch>
            <a:fillRect/>
          </a:stretch>
        </p:blipFill>
        <p:spPr>
          <a:xfrm>
            <a:off x="1237941" y="5417580"/>
            <a:ext cx="1065018" cy="341352"/>
          </a:xfrm>
          <a:prstGeom prst="rect">
            <a:avLst/>
          </a:prstGeom>
        </p:spPr>
      </p:pic>
      <p:pic>
        <p:nvPicPr>
          <p:cNvPr id="58" name="Picture 57">
            <a:extLst>
              <a:ext uri="{FF2B5EF4-FFF2-40B4-BE49-F238E27FC236}">
                <a16:creationId xmlns:a16="http://schemas.microsoft.com/office/drawing/2014/main" id="{66B138EB-A422-F248-AF05-B0E272D03D99}"/>
              </a:ext>
            </a:extLst>
          </p:cNvPr>
          <p:cNvPicPr>
            <a:picLocks noChangeAspect="1"/>
          </p:cNvPicPr>
          <p:nvPr/>
        </p:nvPicPr>
        <p:blipFill>
          <a:blip r:embed="rId25"/>
          <a:stretch>
            <a:fillRect/>
          </a:stretch>
        </p:blipFill>
        <p:spPr>
          <a:xfrm>
            <a:off x="960757" y="5837896"/>
            <a:ext cx="1693104" cy="436930"/>
          </a:xfrm>
          <a:prstGeom prst="rect">
            <a:avLst/>
          </a:prstGeom>
        </p:spPr>
      </p:pic>
    </p:spTree>
    <p:extLst>
      <p:ext uri="{BB962C8B-B14F-4D97-AF65-F5344CB8AC3E}">
        <p14:creationId xmlns:p14="http://schemas.microsoft.com/office/powerpoint/2010/main" val="2019512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275491" y="113840"/>
            <a:ext cx="8200293" cy="970400"/>
          </a:xfrm>
          <a:prstGeom prst="rect">
            <a:avLst/>
          </a:prstGeom>
        </p:spPr>
        <p:txBody>
          <a:bodyPr spcFirstLastPara="1" wrap="square" lIns="121900" tIns="121900" rIns="121900" bIns="121900" anchor="b" anchorCtr="0">
            <a:noAutofit/>
          </a:bodyPr>
          <a:lstStyle/>
          <a:p>
            <a:r>
              <a:rPr lang="en-US" sz="4000" dirty="0" err="1" smtClean="0">
                <a:solidFill>
                  <a:srgbClr val="00B0F0"/>
                </a:solidFill>
              </a:rPr>
              <a:t>Temas</a:t>
            </a:r>
            <a:r>
              <a:rPr lang="en-US" sz="4000" dirty="0" smtClean="0">
                <a:solidFill>
                  <a:srgbClr val="00B0F0"/>
                </a:solidFill>
              </a:rPr>
              <a:t> </a:t>
            </a:r>
            <a:r>
              <a:rPr lang="en-US" sz="4000" dirty="0">
                <a:solidFill>
                  <a:srgbClr val="00B0F0"/>
                </a:solidFill>
              </a:rPr>
              <a:t>de debate (TD) </a:t>
            </a:r>
            <a:endParaRPr sz="4000" dirty="0">
              <a:solidFill>
                <a:srgbClr val="00B0F0"/>
              </a:solidFill>
              <a:latin typeface="+mn-lt"/>
            </a:endParaRPr>
          </a:p>
        </p:txBody>
      </p:sp>
      <p:sp>
        <p:nvSpPr>
          <p:cNvPr id="122" name="Google Shape;122;p14"/>
          <p:cNvSpPr txBox="1">
            <a:spLocks noGrp="1"/>
          </p:cNvSpPr>
          <p:nvPr>
            <p:ph type="body" idx="4294967295"/>
          </p:nvPr>
        </p:nvSpPr>
        <p:spPr>
          <a:xfrm>
            <a:off x="144863" y="815040"/>
            <a:ext cx="7917472" cy="5890560"/>
          </a:xfrm>
          <a:prstGeom prst="rect">
            <a:avLst/>
          </a:prstGeom>
        </p:spPr>
        <p:txBody>
          <a:bodyPr spcFirstLastPara="1" wrap="square" lIns="121900" tIns="121900" rIns="121900" bIns="121900" anchor="t" anchorCtr="0">
            <a:noAutofit/>
          </a:bodyPr>
          <a:lstStyle/>
          <a:p>
            <a:pPr marL="457200" indent="-457200">
              <a:spcAft>
                <a:spcPts val="1800"/>
              </a:spcAft>
              <a:buClr>
                <a:srgbClr val="C00000"/>
              </a:buClr>
              <a:buFont typeface="Wingdings" panose="05000000000000000000" pitchFamily="2" charset="2"/>
              <a:buChar char="ü"/>
            </a:pPr>
            <a:r>
              <a:rPr lang="es-ES" sz="3200" dirty="0"/>
              <a:t>Los Temas de debate (TD) </a:t>
            </a:r>
            <a:r>
              <a:rPr lang="es-ES" sz="3200" dirty="0" smtClean="0"/>
              <a:t>son </a:t>
            </a:r>
            <a:r>
              <a:rPr lang="es-ES" sz="3200" dirty="0"/>
              <a:t>temas que se debaten en toda la confraternidad durante los dos años que hay entre una conferencia y </a:t>
            </a:r>
            <a:r>
              <a:rPr lang="es-ES" sz="3200" dirty="0" smtClean="0"/>
              <a:t>otra</a:t>
            </a:r>
            <a:r>
              <a:rPr lang="en-US" sz="3100" dirty="0" smtClean="0">
                <a:solidFill>
                  <a:schemeClr val="tx1"/>
                </a:solidFill>
                <a:ea typeface="Calibri" panose="020F0502020204030204" pitchFamily="34" charset="0"/>
                <a:cs typeface="Arial" panose="020B0604020202020204" pitchFamily="34" charset="0"/>
              </a:rPr>
              <a:t>. </a:t>
            </a:r>
            <a:endParaRPr lang="en-US" sz="3100" dirty="0">
              <a:solidFill>
                <a:schemeClr val="tx1"/>
              </a:solidFill>
              <a:ea typeface="Calibri" panose="020F0502020204030204" pitchFamily="34" charset="0"/>
              <a:cs typeface="Arial" panose="020B0604020202020204" pitchFamily="34" charset="0"/>
            </a:endParaRPr>
          </a:p>
          <a:p>
            <a:pPr marL="457200" indent="-457200">
              <a:spcAft>
                <a:spcPts val="1800"/>
              </a:spcAft>
              <a:buClr>
                <a:srgbClr val="C00000"/>
              </a:buClr>
              <a:buFont typeface="Wingdings" panose="05000000000000000000" pitchFamily="2" charset="2"/>
              <a:buChar char="ü"/>
            </a:pPr>
            <a:r>
              <a:rPr lang="es-ES" sz="3200" dirty="0"/>
              <a:t>El resultado de los talleres sobre los temas de debate puede contribuir a crear la base de </a:t>
            </a:r>
            <a:r>
              <a:rPr lang="es-ES" sz="3200" dirty="0" smtClean="0"/>
              <a:t>los folletos </a:t>
            </a:r>
            <a:r>
              <a:rPr lang="es-ES" sz="3200" dirty="0"/>
              <a:t>de servicio, de otras herramientas y </a:t>
            </a:r>
            <a:r>
              <a:rPr lang="es-ES" sz="3200" dirty="0" smtClean="0"/>
              <a:t>de la literatura</a:t>
            </a:r>
            <a:r>
              <a:rPr lang="en-US" sz="3100" dirty="0" smtClean="0">
                <a:solidFill>
                  <a:schemeClr val="tx1"/>
                </a:solidFill>
                <a:ea typeface="Calibri" panose="020F0502020204030204" pitchFamily="34" charset="0"/>
                <a:cs typeface="Arial" panose="020B0604020202020204" pitchFamily="34" charset="0"/>
              </a:rPr>
              <a:t>. </a:t>
            </a:r>
            <a:endParaRPr lang="en-US" sz="3100" dirty="0">
              <a:solidFill>
                <a:schemeClr val="tx1"/>
              </a:solidFill>
              <a:ea typeface="Calibri" panose="020F0502020204030204" pitchFamily="34" charset="0"/>
              <a:cs typeface="Arial" panose="020B0604020202020204" pitchFamily="34" charset="0"/>
            </a:endParaRPr>
          </a:p>
          <a:p>
            <a:pPr marL="457200" indent="-457200">
              <a:spcAft>
                <a:spcPts val="1800"/>
              </a:spcAft>
              <a:buClr>
                <a:srgbClr val="C00000"/>
              </a:buClr>
              <a:buFont typeface="Wingdings" panose="05000000000000000000" pitchFamily="2" charset="2"/>
              <a:buChar char="ü"/>
            </a:pPr>
            <a:r>
              <a:rPr lang="es-ES" sz="3200" dirty="0"/>
              <a:t>Comunicarnos tus prioridades puede ayudar a que la CSM elija los TD del próximo </a:t>
            </a:r>
            <a:r>
              <a:rPr lang="es-ES" sz="3200" dirty="0" smtClean="0"/>
              <a:t>ciclo</a:t>
            </a:r>
            <a:r>
              <a:rPr lang="en-US" sz="3100" dirty="0" smtClean="0">
                <a:solidFill>
                  <a:schemeClr val="tx1"/>
                </a:solidFill>
                <a:ea typeface="Calibri" panose="020F0502020204030204" pitchFamily="34" charset="0"/>
                <a:cs typeface="Arial" panose="020B0604020202020204" pitchFamily="34" charset="0"/>
              </a:rPr>
              <a:t>. </a:t>
            </a:r>
            <a:endParaRPr lang="en-US" sz="3100" dirty="0">
              <a:solidFill>
                <a:schemeClr val="tx1"/>
              </a:solidFill>
              <a:ea typeface="Calibri" panose="020F0502020204030204" pitchFamily="34" charset="0"/>
              <a:cs typeface="Arial" panose="020B0604020202020204" pitchFamily="34" charset="0"/>
            </a:endParaRPr>
          </a:p>
          <a:p>
            <a:pPr marL="285750" lvl="0" indent="-285750">
              <a:spcAft>
                <a:spcPts val="1200"/>
              </a:spcAft>
              <a:buFont typeface="Arial" panose="020B0604020202020204" pitchFamily="34" charset="0"/>
              <a:buChar char="•"/>
            </a:pPr>
            <a:endParaRPr sz="2800" dirty="0">
              <a:solidFill>
                <a:schemeClr val="tx1"/>
              </a:solidFill>
            </a:endParaRPr>
          </a:p>
        </p:txBody>
      </p:sp>
    </p:spTree>
    <p:extLst>
      <p:ext uri="{BB962C8B-B14F-4D97-AF65-F5344CB8AC3E}">
        <p14:creationId xmlns:p14="http://schemas.microsoft.com/office/powerpoint/2010/main" val="820463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 name="Rectangle 1"/>
          <p:cNvSpPr/>
          <p:nvPr/>
        </p:nvSpPr>
        <p:spPr>
          <a:xfrm>
            <a:off x="348446" y="219808"/>
            <a:ext cx="9892834" cy="6494085"/>
          </a:xfrm>
          <a:prstGeom prst="rect">
            <a:avLst/>
          </a:prstGeom>
        </p:spPr>
        <p:txBody>
          <a:bodyPr wrap="square">
            <a:spAutoFit/>
          </a:bodyPr>
          <a:lstStyle/>
          <a:p>
            <a:pPr marL="285750" indent="-285750">
              <a:buFont typeface="Arial" panose="020B0604020202020204" pitchFamily="34" charset="0"/>
              <a:buChar char="•"/>
            </a:pPr>
            <a:r>
              <a:rPr lang="es-ES_tradnl" sz="1600" dirty="0" smtClean="0"/>
              <a:t>TSD/TAM en relación con NA: ¿qué queremos decir en un material de literatura de NA? </a:t>
            </a:r>
          </a:p>
          <a:p>
            <a:pPr marL="285750" indent="-285750">
              <a:buFont typeface="Arial" panose="020B0604020202020204" pitchFamily="34" charset="0"/>
              <a:buChar char="•"/>
            </a:pPr>
            <a:r>
              <a:rPr lang="es-ES_tradnl" sz="1600" dirty="0" smtClean="0"/>
              <a:t>¿Qué significa mantenerse con los recursos propios en NA</a:t>
            </a:r>
          </a:p>
          <a:p>
            <a:pPr marL="285750" indent="-285750">
              <a:buFont typeface="Arial" panose="020B0604020202020204" pitchFamily="34" charset="0"/>
              <a:buChar char="•"/>
            </a:pPr>
            <a:r>
              <a:rPr lang="es-ES_tradnl" sz="1600" dirty="0" smtClean="0"/>
              <a:t>El </a:t>
            </a:r>
            <a:r>
              <a:rPr lang="es-ES_tradnl" sz="1600" i="1" dirty="0" smtClean="0"/>
              <a:t>Fideicomiso de propiedad intelectual de la confraternidad</a:t>
            </a:r>
            <a:r>
              <a:rPr lang="es-ES_tradnl" sz="1600" dirty="0" smtClean="0"/>
              <a:t> (</a:t>
            </a:r>
            <a:r>
              <a:rPr lang="es-ES_tradnl" sz="1600" i="1" dirty="0" smtClean="0"/>
              <a:t>FPIC</a:t>
            </a:r>
            <a:r>
              <a:rPr lang="es-ES_tradnl" sz="1600" dirty="0" smtClean="0"/>
              <a:t>) y las próximas revisiones</a:t>
            </a:r>
          </a:p>
          <a:p>
            <a:pPr marL="285750" indent="-285750">
              <a:buFont typeface="Arial" panose="020B0604020202020204" pitchFamily="34" charset="0"/>
              <a:buChar char="•"/>
            </a:pPr>
            <a:r>
              <a:rPr lang="es-ES_tradnl" sz="1600" dirty="0" smtClean="0"/>
              <a:t>Nuestro símbolo: una mirada más atenta</a:t>
            </a:r>
          </a:p>
          <a:p>
            <a:pPr marL="285750" indent="-285750">
              <a:buFont typeface="Arial" panose="020B0604020202020204" pitchFamily="34" charset="0"/>
              <a:buChar char="•"/>
            </a:pPr>
            <a:r>
              <a:rPr lang="es-ES_tradnl" sz="1600" dirty="0" smtClean="0"/>
              <a:t>La importancia de nuestras Tradiciones para NA</a:t>
            </a:r>
          </a:p>
          <a:p>
            <a:pPr marL="285750" indent="-285750">
              <a:buFont typeface="Arial" panose="020B0604020202020204" pitchFamily="34" charset="0"/>
              <a:buChar char="•"/>
            </a:pPr>
            <a:r>
              <a:rPr lang="es-ES_tradnl" sz="1600" dirty="0" smtClean="0"/>
              <a:t>La conciencia de grupo y la toma de decisiones por consenso</a:t>
            </a:r>
          </a:p>
          <a:p>
            <a:pPr marL="285750" indent="-285750">
              <a:buFont typeface="Arial" panose="020B0604020202020204" pitchFamily="34" charset="0"/>
              <a:buChar char="•"/>
            </a:pPr>
            <a:r>
              <a:rPr lang="es-ES_tradnl" sz="1600" dirty="0" smtClean="0"/>
              <a:t>Conceptos básicos de RRPP: qué son y por qué son tan importantes</a:t>
            </a:r>
          </a:p>
          <a:p>
            <a:pPr marL="285750" indent="-285750">
              <a:buFont typeface="Arial" panose="020B0604020202020204" pitchFamily="34" charset="0"/>
              <a:buChar char="•"/>
            </a:pPr>
            <a:r>
              <a:rPr lang="es-ES_tradnl" sz="1600" dirty="0" smtClean="0"/>
              <a:t>Sencillez y flexibilidad en el servicio</a:t>
            </a:r>
          </a:p>
          <a:p>
            <a:pPr marL="285750" indent="-285750">
              <a:buFont typeface="Arial" panose="020B0604020202020204" pitchFamily="34" charset="0"/>
              <a:buChar char="•"/>
            </a:pPr>
            <a:r>
              <a:rPr lang="es-ES_tradnl" sz="1600" dirty="0" smtClean="0"/>
              <a:t>Empatía y respeto en el servicio: practicar los principios espirituales</a:t>
            </a:r>
          </a:p>
          <a:p>
            <a:pPr marL="285750" indent="-285750">
              <a:buFont typeface="Arial" panose="020B0604020202020204" pitchFamily="34" charset="0"/>
              <a:buChar char="•"/>
            </a:pPr>
            <a:r>
              <a:rPr lang="es-ES_tradnl" sz="1600" dirty="0" smtClean="0"/>
              <a:t>El crecimiento de NA en comunidades establecidas</a:t>
            </a:r>
          </a:p>
          <a:p>
            <a:pPr marL="285750" indent="-285750">
              <a:buFont typeface="Arial" panose="020B0604020202020204" pitchFamily="34" charset="0"/>
              <a:buChar char="•"/>
            </a:pPr>
            <a:r>
              <a:rPr lang="es-ES_tradnl" sz="1600" dirty="0" smtClean="0"/>
              <a:t>Las redes sociales y los asuntos de relaciones públicas</a:t>
            </a:r>
          </a:p>
          <a:p>
            <a:pPr marL="285750" indent="-285750">
              <a:buFont typeface="Arial" panose="020B0604020202020204" pitchFamily="34" charset="0"/>
              <a:buChar char="•"/>
            </a:pPr>
            <a:r>
              <a:rPr lang="es-ES_tradnl" sz="1600" dirty="0" smtClean="0"/>
              <a:t>Enfrentarse a los comportamientos problemáticos y depredadores</a:t>
            </a:r>
          </a:p>
          <a:p>
            <a:pPr marL="285750" indent="-285750">
              <a:buFont typeface="Arial" panose="020B0604020202020204" pitchFamily="34" charset="0"/>
              <a:buChar char="•"/>
            </a:pPr>
            <a:r>
              <a:rPr lang="es-ES_tradnl" sz="1600" dirty="0" smtClean="0"/>
              <a:t>Hacer que NA sea accesible para las personas con necesidades adicionales</a:t>
            </a:r>
          </a:p>
          <a:p>
            <a:pPr marL="285750" indent="-285750">
              <a:buFont typeface="Arial" panose="020B0604020202020204" pitchFamily="34" charset="0"/>
              <a:buChar char="•"/>
            </a:pPr>
            <a:r>
              <a:rPr lang="es-ES_tradnl" sz="1600" dirty="0" smtClean="0"/>
              <a:t>Hacer participar a los jóvenes y a los recién llegados</a:t>
            </a:r>
          </a:p>
          <a:p>
            <a:pPr marL="285750" indent="-285750">
              <a:buFont typeface="Arial" panose="020B0604020202020204" pitchFamily="34" charset="0"/>
              <a:buChar char="•"/>
            </a:pPr>
            <a:r>
              <a:rPr lang="es-ES_tradnl" sz="1600" dirty="0" smtClean="0"/>
              <a:t>Convertirse en un padrino o madrina mejor</a:t>
            </a:r>
          </a:p>
          <a:p>
            <a:pPr marL="285750" indent="-285750">
              <a:buFont typeface="Arial" panose="020B0604020202020204" pitchFamily="34" charset="0"/>
              <a:buChar char="•"/>
            </a:pPr>
            <a:r>
              <a:rPr lang="es-ES_tradnl" sz="1600" dirty="0" smtClean="0"/>
              <a:t>Crear espíritu de comunidad en NA</a:t>
            </a:r>
          </a:p>
          <a:p>
            <a:pPr marL="285750" indent="-285750">
              <a:buFont typeface="Arial" panose="020B0604020202020204" pitchFamily="34" charset="0"/>
              <a:buChar char="•"/>
            </a:pPr>
            <a:r>
              <a:rPr lang="es-ES_tradnl" sz="1600" dirty="0" smtClean="0"/>
              <a:t>Asesorar y aprender en el servicio</a:t>
            </a:r>
          </a:p>
          <a:p>
            <a:pPr marL="285750" indent="-285750">
              <a:buFont typeface="Arial" panose="020B0604020202020204" pitchFamily="34" charset="0"/>
              <a:buChar char="•"/>
            </a:pPr>
            <a:r>
              <a:rPr lang="es-ES_tradnl" sz="1600" dirty="0" smtClean="0"/>
              <a:t>Liderazgo en NA</a:t>
            </a:r>
          </a:p>
          <a:p>
            <a:pPr marL="285750" indent="-285750">
              <a:buFont typeface="Arial" panose="020B0604020202020204" pitchFamily="34" charset="0"/>
              <a:buChar char="•"/>
            </a:pPr>
            <a:r>
              <a:rPr lang="es-ES_tradnl" sz="1600" dirty="0" smtClean="0"/>
              <a:t>La integridad y eficacia de nuestras comunicaciones</a:t>
            </a:r>
          </a:p>
          <a:p>
            <a:pPr marL="285750" indent="-285750">
              <a:buFont typeface="Arial" panose="020B0604020202020204" pitchFamily="34" charset="0"/>
              <a:buChar char="•"/>
            </a:pPr>
            <a:r>
              <a:rPr lang="es-ES_tradnl" sz="1600" dirty="0" smtClean="0"/>
              <a:t>El Undécimo Concepto: Los fondos de NA deben usarse para fomentar nuestro propósito primordial y administrarse responsablemente</a:t>
            </a:r>
          </a:p>
          <a:p>
            <a:pPr marL="285750" indent="-285750">
              <a:buFont typeface="Arial" panose="020B0604020202020204" pitchFamily="34" charset="0"/>
              <a:buChar char="•"/>
            </a:pPr>
            <a:r>
              <a:rPr lang="es-ES_tradnl" sz="1600" dirty="0" smtClean="0"/>
              <a:t>Desarrollar nuestra unidad respetando nuestras diferencias </a:t>
            </a:r>
          </a:p>
          <a:p>
            <a:pPr marL="285750" indent="-285750">
              <a:buFont typeface="Arial" panose="020B0604020202020204" pitchFamily="34" charset="0"/>
              <a:buChar char="•"/>
            </a:pPr>
            <a:r>
              <a:rPr lang="es-ES_tradnl" sz="1600" dirty="0" smtClean="0"/>
              <a:t>Conservar a los miembros en NA</a:t>
            </a:r>
          </a:p>
          <a:p>
            <a:pPr marL="285750" indent="-285750">
              <a:buFont typeface="Arial" panose="020B0604020202020204" pitchFamily="34" charset="0"/>
              <a:buChar char="•"/>
            </a:pPr>
            <a:r>
              <a:rPr lang="es-ES_tradnl" sz="1600" dirty="0" smtClean="0"/>
              <a:t>Enfermedad/medicamentos y nuestra literatura </a:t>
            </a:r>
          </a:p>
          <a:p>
            <a:pPr marL="285750" indent="-285750">
              <a:buFont typeface="Arial" panose="020B0604020202020204" pitchFamily="34" charset="0"/>
              <a:buChar char="•"/>
            </a:pPr>
            <a:r>
              <a:rPr lang="es-ES_tradnl" sz="1600" dirty="0" smtClean="0"/>
              <a:t>Usar </a:t>
            </a:r>
            <a:r>
              <a:rPr lang="es-ES_tradnl" sz="1600" i="1" dirty="0" smtClean="0"/>
              <a:t>Los principios que nos guían</a:t>
            </a:r>
            <a:r>
              <a:rPr lang="es-ES_tradnl" sz="1600" dirty="0" smtClean="0"/>
              <a:t> para estructurar debates sobre nuestros problemas/desafíos actuales</a:t>
            </a:r>
          </a:p>
          <a:p>
            <a:pPr marL="285750" indent="-285750">
              <a:buFont typeface="Arial" panose="020B0604020202020204" pitchFamily="34" charset="0"/>
              <a:buChar char="•"/>
            </a:pPr>
            <a:r>
              <a:rPr lang="es-ES_tradnl" sz="1600" dirty="0" smtClean="0"/>
              <a:t>Otros: </a:t>
            </a:r>
            <a:endParaRPr lang="es-ES_tradnl" sz="1600" dirty="0"/>
          </a:p>
        </p:txBody>
      </p:sp>
      <p:pic>
        <p:nvPicPr>
          <p:cNvPr id="3" name="Picture 2">
            <a:extLst>
              <a:ext uri="{FF2B5EF4-FFF2-40B4-BE49-F238E27FC236}">
                <a16:creationId xmlns:a16="http://schemas.microsoft.com/office/drawing/2014/main" id="{47625298-13E7-E945-AB49-81D0E33CE2A6}"/>
              </a:ext>
            </a:extLst>
          </p:cNvPr>
          <p:cNvPicPr>
            <a:picLocks noChangeAspect="1"/>
          </p:cNvPicPr>
          <p:nvPr/>
        </p:nvPicPr>
        <p:blipFill>
          <a:blip r:embed="rId3"/>
          <a:stretch>
            <a:fillRect/>
          </a:stretch>
        </p:blipFill>
        <p:spPr>
          <a:xfrm>
            <a:off x="8219101" y="3210037"/>
            <a:ext cx="2714095" cy="823921"/>
          </a:xfrm>
          <a:prstGeom prst="rect">
            <a:avLst/>
          </a:prstGeom>
        </p:spPr>
      </p:pic>
      <p:pic>
        <p:nvPicPr>
          <p:cNvPr id="4" name="Picture 3">
            <a:extLst>
              <a:ext uri="{FF2B5EF4-FFF2-40B4-BE49-F238E27FC236}">
                <a16:creationId xmlns:a16="http://schemas.microsoft.com/office/drawing/2014/main" id="{3CF268A1-0758-B848-B6A3-E326AC154284}"/>
              </a:ext>
            </a:extLst>
          </p:cNvPr>
          <p:cNvPicPr>
            <a:picLocks noChangeAspect="1"/>
          </p:cNvPicPr>
          <p:nvPr/>
        </p:nvPicPr>
        <p:blipFill>
          <a:blip r:embed="rId4"/>
          <a:stretch>
            <a:fillRect/>
          </a:stretch>
        </p:blipFill>
        <p:spPr>
          <a:xfrm>
            <a:off x="8767749" y="1019204"/>
            <a:ext cx="2107228" cy="2159909"/>
          </a:xfrm>
          <a:prstGeom prst="rect">
            <a:avLst/>
          </a:prstGeom>
        </p:spPr>
      </p:pic>
      <p:sp>
        <p:nvSpPr>
          <p:cNvPr id="5" name="Google Shape;122;p14"/>
          <p:cNvSpPr txBox="1">
            <a:spLocks/>
          </p:cNvSpPr>
          <p:nvPr/>
        </p:nvSpPr>
        <p:spPr>
          <a:xfrm rot="21329344">
            <a:off x="8260080" y="1217824"/>
            <a:ext cx="3057133" cy="1796943"/>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14000"/>
              </a:lnSpc>
              <a:buClr>
                <a:schemeClr val="dk1"/>
              </a:buClr>
              <a:buSzPts val="1100"/>
            </a:pPr>
            <a:r>
              <a:rPr lang="en-US" sz="28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Temas </a:t>
            </a:r>
            <a:br>
              <a:rPr lang="en-US" sz="28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br>
            <a:r>
              <a:rPr lang="en-US" sz="28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de </a:t>
            </a:r>
            <a:br>
              <a:rPr lang="en-US" sz="28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br>
            <a:r>
              <a:rPr lang="en-US" sz="28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debate</a:t>
            </a:r>
            <a:endParaRPr lang="en-US" sz="2800" dirty="0"/>
          </a:p>
        </p:txBody>
      </p:sp>
      <p:sp>
        <p:nvSpPr>
          <p:cNvPr id="6" name="Google Shape;122;p14"/>
          <p:cNvSpPr txBox="1">
            <a:spLocks/>
          </p:cNvSpPr>
          <p:nvPr/>
        </p:nvSpPr>
        <p:spPr>
          <a:xfrm>
            <a:off x="8167590" y="3158812"/>
            <a:ext cx="2970581" cy="77776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14000"/>
              </a:lnSpc>
              <a:buClr>
                <a:schemeClr val="dk1"/>
              </a:buClr>
              <a:buSzPts val="1100"/>
            </a:pPr>
            <a:r>
              <a:rPr lang="en-US" sz="28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Elige hasta 4</a:t>
            </a:r>
            <a:endParaRPr lang="en-US" sz="2800" dirty="0"/>
          </a:p>
        </p:txBody>
      </p:sp>
    </p:spTree>
    <p:extLst>
      <p:ext uri="{BB962C8B-B14F-4D97-AF65-F5344CB8AC3E}">
        <p14:creationId xmlns:p14="http://schemas.microsoft.com/office/powerpoint/2010/main" val="995321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33" name="Picture 32">
            <a:extLst>
              <a:ext uri="{FF2B5EF4-FFF2-40B4-BE49-F238E27FC236}">
                <a16:creationId xmlns:a16="http://schemas.microsoft.com/office/drawing/2014/main" id="{F336EA28-8EC5-9047-AAAE-28EAFEEEE1D6}"/>
              </a:ext>
            </a:extLst>
          </p:cNvPr>
          <p:cNvPicPr>
            <a:picLocks noChangeAspect="1"/>
          </p:cNvPicPr>
          <p:nvPr/>
        </p:nvPicPr>
        <p:blipFill>
          <a:blip r:embed="rId3"/>
          <a:stretch>
            <a:fillRect/>
          </a:stretch>
        </p:blipFill>
        <p:spPr>
          <a:xfrm>
            <a:off x="298360" y="4940704"/>
            <a:ext cx="355600" cy="372533"/>
          </a:xfrm>
          <a:prstGeom prst="rect">
            <a:avLst/>
          </a:prstGeom>
        </p:spPr>
      </p:pic>
      <p:pic>
        <p:nvPicPr>
          <p:cNvPr id="34" name="Picture 33">
            <a:extLst>
              <a:ext uri="{FF2B5EF4-FFF2-40B4-BE49-F238E27FC236}">
                <a16:creationId xmlns:a16="http://schemas.microsoft.com/office/drawing/2014/main" id="{579C356F-A0C4-4140-AE9F-C8D2435377E9}"/>
              </a:ext>
            </a:extLst>
          </p:cNvPr>
          <p:cNvPicPr>
            <a:picLocks noChangeAspect="1"/>
          </p:cNvPicPr>
          <p:nvPr/>
        </p:nvPicPr>
        <p:blipFill>
          <a:blip r:embed="rId4"/>
          <a:stretch>
            <a:fillRect/>
          </a:stretch>
        </p:blipFill>
        <p:spPr>
          <a:xfrm>
            <a:off x="261784" y="6147712"/>
            <a:ext cx="355600" cy="372533"/>
          </a:xfrm>
          <a:prstGeom prst="rect">
            <a:avLst/>
          </a:prstGeom>
        </p:spPr>
      </p:pic>
      <p:pic>
        <p:nvPicPr>
          <p:cNvPr id="35" name="Picture 34">
            <a:extLst>
              <a:ext uri="{FF2B5EF4-FFF2-40B4-BE49-F238E27FC236}">
                <a16:creationId xmlns:a16="http://schemas.microsoft.com/office/drawing/2014/main" id="{2DECAC9A-066C-2045-8F58-09BEA0B4AFBF}"/>
              </a:ext>
            </a:extLst>
          </p:cNvPr>
          <p:cNvPicPr>
            <a:picLocks noChangeAspect="1"/>
          </p:cNvPicPr>
          <p:nvPr/>
        </p:nvPicPr>
        <p:blipFill>
          <a:blip r:embed="rId5"/>
          <a:stretch>
            <a:fillRect/>
          </a:stretch>
        </p:blipFill>
        <p:spPr>
          <a:xfrm>
            <a:off x="310552" y="5769760"/>
            <a:ext cx="355600" cy="372533"/>
          </a:xfrm>
          <a:prstGeom prst="rect">
            <a:avLst/>
          </a:prstGeom>
        </p:spPr>
      </p:pic>
      <p:pic>
        <p:nvPicPr>
          <p:cNvPr id="36" name="Picture 35">
            <a:extLst>
              <a:ext uri="{FF2B5EF4-FFF2-40B4-BE49-F238E27FC236}">
                <a16:creationId xmlns:a16="http://schemas.microsoft.com/office/drawing/2014/main" id="{DE23AB03-B3D3-044F-A07B-DECBBC949150}"/>
              </a:ext>
            </a:extLst>
          </p:cNvPr>
          <p:cNvPicPr>
            <a:picLocks noChangeAspect="1"/>
          </p:cNvPicPr>
          <p:nvPr/>
        </p:nvPicPr>
        <p:blipFill>
          <a:blip r:embed="rId6"/>
          <a:stretch>
            <a:fillRect/>
          </a:stretch>
        </p:blipFill>
        <p:spPr>
          <a:xfrm>
            <a:off x="286168" y="5367424"/>
            <a:ext cx="355600" cy="372533"/>
          </a:xfrm>
          <a:prstGeom prst="rect">
            <a:avLst/>
          </a:prstGeom>
        </p:spPr>
      </p:pic>
      <p:pic>
        <p:nvPicPr>
          <p:cNvPr id="37" name="Picture 36">
            <a:extLst>
              <a:ext uri="{FF2B5EF4-FFF2-40B4-BE49-F238E27FC236}">
                <a16:creationId xmlns:a16="http://schemas.microsoft.com/office/drawing/2014/main" id="{DD91382E-EE58-1F44-BC3F-46FFB71C47DB}"/>
              </a:ext>
            </a:extLst>
          </p:cNvPr>
          <p:cNvPicPr>
            <a:picLocks noChangeAspect="1"/>
          </p:cNvPicPr>
          <p:nvPr/>
        </p:nvPicPr>
        <p:blipFill>
          <a:blip r:embed="rId7"/>
          <a:stretch>
            <a:fillRect/>
          </a:stretch>
        </p:blipFill>
        <p:spPr>
          <a:xfrm>
            <a:off x="317119" y="3804464"/>
            <a:ext cx="643467" cy="575733"/>
          </a:xfrm>
          <a:prstGeom prst="rect">
            <a:avLst/>
          </a:prstGeom>
        </p:spPr>
      </p:pic>
      <p:pic>
        <p:nvPicPr>
          <p:cNvPr id="38" name="Picture 37">
            <a:extLst>
              <a:ext uri="{FF2B5EF4-FFF2-40B4-BE49-F238E27FC236}">
                <a16:creationId xmlns:a16="http://schemas.microsoft.com/office/drawing/2014/main" id="{E0901227-6B5F-594D-9DAF-49FA991B0489}"/>
              </a:ext>
            </a:extLst>
          </p:cNvPr>
          <p:cNvPicPr>
            <a:picLocks noChangeAspect="1"/>
          </p:cNvPicPr>
          <p:nvPr/>
        </p:nvPicPr>
        <p:blipFill>
          <a:blip r:embed="rId8"/>
          <a:stretch>
            <a:fillRect/>
          </a:stretch>
        </p:blipFill>
        <p:spPr>
          <a:xfrm>
            <a:off x="3142237" y="2319762"/>
            <a:ext cx="728133" cy="745067"/>
          </a:xfrm>
          <a:prstGeom prst="rect">
            <a:avLst/>
          </a:prstGeom>
        </p:spPr>
      </p:pic>
      <p:pic>
        <p:nvPicPr>
          <p:cNvPr id="39" name="Picture 38">
            <a:extLst>
              <a:ext uri="{FF2B5EF4-FFF2-40B4-BE49-F238E27FC236}">
                <a16:creationId xmlns:a16="http://schemas.microsoft.com/office/drawing/2014/main" id="{B5A4A260-1262-BE4D-ACFD-1749E2A21C58}"/>
              </a:ext>
            </a:extLst>
          </p:cNvPr>
          <p:cNvPicPr>
            <a:picLocks noChangeAspect="1"/>
          </p:cNvPicPr>
          <p:nvPr/>
        </p:nvPicPr>
        <p:blipFill>
          <a:blip r:embed="rId9"/>
          <a:stretch>
            <a:fillRect/>
          </a:stretch>
        </p:blipFill>
        <p:spPr>
          <a:xfrm>
            <a:off x="3510452" y="3254821"/>
            <a:ext cx="728133" cy="745067"/>
          </a:xfrm>
          <a:prstGeom prst="rect">
            <a:avLst/>
          </a:prstGeom>
        </p:spPr>
      </p:pic>
      <p:pic>
        <p:nvPicPr>
          <p:cNvPr id="42" name="Picture 41">
            <a:extLst>
              <a:ext uri="{FF2B5EF4-FFF2-40B4-BE49-F238E27FC236}">
                <a16:creationId xmlns:a16="http://schemas.microsoft.com/office/drawing/2014/main" id="{772B10EB-E3EB-E948-8981-3E9D8C57DF7A}"/>
              </a:ext>
            </a:extLst>
          </p:cNvPr>
          <p:cNvPicPr>
            <a:picLocks noChangeAspect="1"/>
          </p:cNvPicPr>
          <p:nvPr/>
        </p:nvPicPr>
        <p:blipFill>
          <a:blip r:embed="rId10"/>
          <a:stretch>
            <a:fillRect/>
          </a:stretch>
        </p:blipFill>
        <p:spPr>
          <a:xfrm rot="21199576">
            <a:off x="6930987" y="714270"/>
            <a:ext cx="4077701" cy="5587960"/>
          </a:xfrm>
          <a:prstGeom prst="rect">
            <a:avLst/>
          </a:prstGeom>
        </p:spPr>
      </p:pic>
      <p:sp>
        <p:nvSpPr>
          <p:cNvPr id="43" name="Google Shape;158;p19"/>
          <p:cNvSpPr txBox="1">
            <a:spLocks/>
          </p:cNvSpPr>
          <p:nvPr/>
        </p:nvSpPr>
        <p:spPr>
          <a:xfrm rot="21177123">
            <a:off x="7536647" y="1081130"/>
            <a:ext cx="3013851" cy="3276893"/>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5400" b="1" dirty="0">
                <a:solidFill>
                  <a:schemeClr val="tx1"/>
                </a:solidFill>
                <a:latin typeface="Ink Free" panose="03080402000500000000" pitchFamily="66" charset="0"/>
              </a:rPr>
              <a:t>Pausa para discutir </a:t>
            </a:r>
          </a:p>
        </p:txBody>
      </p:sp>
      <p:pic>
        <p:nvPicPr>
          <p:cNvPr id="41" name="Picture 40">
            <a:extLst>
              <a:ext uri="{FF2B5EF4-FFF2-40B4-BE49-F238E27FC236}">
                <a16:creationId xmlns:a16="http://schemas.microsoft.com/office/drawing/2014/main" id="{5AE95E5C-CC1D-7D4F-BC55-DB93B4DEC0DE}"/>
              </a:ext>
            </a:extLst>
          </p:cNvPr>
          <p:cNvPicPr>
            <a:picLocks noChangeAspect="1"/>
          </p:cNvPicPr>
          <p:nvPr/>
        </p:nvPicPr>
        <p:blipFill>
          <a:blip r:embed="rId11"/>
          <a:stretch>
            <a:fillRect/>
          </a:stretch>
        </p:blipFill>
        <p:spPr>
          <a:xfrm rot="21317391">
            <a:off x="9732168" y="4555107"/>
            <a:ext cx="1768456" cy="1780486"/>
          </a:xfrm>
          <a:prstGeom prst="rect">
            <a:avLst/>
          </a:prstGeom>
        </p:spPr>
      </p:pic>
      <p:pic>
        <p:nvPicPr>
          <p:cNvPr id="44" name="Picture 43">
            <a:extLst>
              <a:ext uri="{FF2B5EF4-FFF2-40B4-BE49-F238E27FC236}">
                <a16:creationId xmlns:a16="http://schemas.microsoft.com/office/drawing/2014/main" id="{A9170CF3-AF0B-AF40-A60D-B0A9D9706AA2}"/>
              </a:ext>
            </a:extLst>
          </p:cNvPr>
          <p:cNvPicPr>
            <a:picLocks noChangeAspect="1"/>
          </p:cNvPicPr>
          <p:nvPr/>
        </p:nvPicPr>
        <p:blipFill>
          <a:blip r:embed="rId12"/>
          <a:stretch>
            <a:fillRect/>
          </a:stretch>
        </p:blipFill>
        <p:spPr>
          <a:xfrm>
            <a:off x="1229294" y="6368648"/>
            <a:ext cx="1065018" cy="355006"/>
          </a:xfrm>
          <a:prstGeom prst="rect">
            <a:avLst/>
          </a:prstGeom>
        </p:spPr>
      </p:pic>
      <p:pic>
        <p:nvPicPr>
          <p:cNvPr id="45" name="Picture 44">
            <a:extLst>
              <a:ext uri="{FF2B5EF4-FFF2-40B4-BE49-F238E27FC236}">
                <a16:creationId xmlns:a16="http://schemas.microsoft.com/office/drawing/2014/main" id="{6F5B37E8-EE64-D84A-A332-97F1A799EE81}"/>
              </a:ext>
            </a:extLst>
          </p:cNvPr>
          <p:cNvPicPr>
            <a:picLocks noChangeAspect="1"/>
          </p:cNvPicPr>
          <p:nvPr/>
        </p:nvPicPr>
        <p:blipFill>
          <a:blip r:embed="rId13"/>
          <a:stretch>
            <a:fillRect/>
          </a:stretch>
        </p:blipFill>
        <p:spPr>
          <a:xfrm>
            <a:off x="867101" y="191529"/>
            <a:ext cx="2211960" cy="546163"/>
          </a:xfrm>
          <a:prstGeom prst="rect">
            <a:avLst/>
          </a:prstGeom>
        </p:spPr>
      </p:pic>
      <p:pic>
        <p:nvPicPr>
          <p:cNvPr id="46" name="Picture 45">
            <a:extLst>
              <a:ext uri="{FF2B5EF4-FFF2-40B4-BE49-F238E27FC236}">
                <a16:creationId xmlns:a16="http://schemas.microsoft.com/office/drawing/2014/main" id="{1DE141D4-A347-7D49-8EA1-8AF03AADF802}"/>
              </a:ext>
            </a:extLst>
          </p:cNvPr>
          <p:cNvPicPr>
            <a:picLocks noChangeAspect="1"/>
          </p:cNvPicPr>
          <p:nvPr/>
        </p:nvPicPr>
        <p:blipFill>
          <a:blip r:embed="rId14"/>
          <a:stretch>
            <a:fillRect/>
          </a:stretch>
        </p:blipFill>
        <p:spPr>
          <a:xfrm>
            <a:off x="1055061" y="562369"/>
            <a:ext cx="1501948" cy="928477"/>
          </a:xfrm>
          <a:prstGeom prst="rect">
            <a:avLst/>
          </a:prstGeom>
        </p:spPr>
      </p:pic>
      <p:pic>
        <p:nvPicPr>
          <p:cNvPr id="47" name="Picture 46">
            <a:extLst>
              <a:ext uri="{FF2B5EF4-FFF2-40B4-BE49-F238E27FC236}">
                <a16:creationId xmlns:a16="http://schemas.microsoft.com/office/drawing/2014/main" id="{70B3080C-CFCB-8D47-9A64-F7D82DD3FC6B}"/>
              </a:ext>
            </a:extLst>
          </p:cNvPr>
          <p:cNvPicPr>
            <a:picLocks noChangeAspect="1"/>
          </p:cNvPicPr>
          <p:nvPr/>
        </p:nvPicPr>
        <p:blipFill>
          <a:blip r:embed="rId15"/>
          <a:stretch>
            <a:fillRect/>
          </a:stretch>
        </p:blipFill>
        <p:spPr>
          <a:xfrm>
            <a:off x="1128720" y="1472960"/>
            <a:ext cx="1365407" cy="368660"/>
          </a:xfrm>
          <a:prstGeom prst="rect">
            <a:avLst/>
          </a:prstGeom>
        </p:spPr>
      </p:pic>
      <p:pic>
        <p:nvPicPr>
          <p:cNvPr id="48" name="Picture 47">
            <a:extLst>
              <a:ext uri="{FF2B5EF4-FFF2-40B4-BE49-F238E27FC236}">
                <a16:creationId xmlns:a16="http://schemas.microsoft.com/office/drawing/2014/main" id="{D21787D9-5BA2-124D-83CD-12E60F45109B}"/>
              </a:ext>
            </a:extLst>
          </p:cNvPr>
          <p:cNvPicPr>
            <a:picLocks noChangeAspect="1"/>
          </p:cNvPicPr>
          <p:nvPr/>
        </p:nvPicPr>
        <p:blipFill>
          <a:blip r:embed="rId16"/>
          <a:stretch>
            <a:fillRect/>
          </a:stretch>
        </p:blipFill>
        <p:spPr>
          <a:xfrm>
            <a:off x="1121101" y="1871740"/>
            <a:ext cx="1338100" cy="341352"/>
          </a:xfrm>
          <a:prstGeom prst="rect">
            <a:avLst/>
          </a:prstGeom>
        </p:spPr>
      </p:pic>
      <p:pic>
        <p:nvPicPr>
          <p:cNvPr id="49" name="Picture 48">
            <a:extLst>
              <a:ext uri="{FF2B5EF4-FFF2-40B4-BE49-F238E27FC236}">
                <a16:creationId xmlns:a16="http://schemas.microsoft.com/office/drawing/2014/main" id="{945EE9C0-4EBC-6D4F-B8FB-71E3D896F149}"/>
              </a:ext>
            </a:extLst>
          </p:cNvPr>
          <p:cNvPicPr>
            <a:picLocks noChangeAspect="1"/>
          </p:cNvPicPr>
          <p:nvPr/>
        </p:nvPicPr>
        <p:blipFill>
          <a:blip r:embed="rId17"/>
          <a:stretch>
            <a:fillRect/>
          </a:stretch>
        </p:blipFill>
        <p:spPr>
          <a:xfrm>
            <a:off x="1178251" y="2299730"/>
            <a:ext cx="1105980" cy="382314"/>
          </a:xfrm>
          <a:prstGeom prst="rect">
            <a:avLst/>
          </a:prstGeom>
        </p:spPr>
      </p:pic>
      <p:pic>
        <p:nvPicPr>
          <p:cNvPr id="50" name="Picture 49">
            <a:extLst>
              <a:ext uri="{FF2B5EF4-FFF2-40B4-BE49-F238E27FC236}">
                <a16:creationId xmlns:a16="http://schemas.microsoft.com/office/drawing/2014/main" id="{E724E71E-1465-E94F-81DB-5920E61F9364}"/>
              </a:ext>
            </a:extLst>
          </p:cNvPr>
          <p:cNvPicPr>
            <a:picLocks noChangeAspect="1"/>
          </p:cNvPicPr>
          <p:nvPr/>
        </p:nvPicPr>
        <p:blipFill>
          <a:blip r:embed="rId18"/>
          <a:stretch>
            <a:fillRect/>
          </a:stretch>
        </p:blipFill>
        <p:spPr>
          <a:xfrm>
            <a:off x="1047440" y="2758200"/>
            <a:ext cx="1146941" cy="423276"/>
          </a:xfrm>
          <a:prstGeom prst="rect">
            <a:avLst/>
          </a:prstGeom>
        </p:spPr>
      </p:pic>
      <p:pic>
        <p:nvPicPr>
          <p:cNvPr id="51" name="Picture 50">
            <a:extLst>
              <a:ext uri="{FF2B5EF4-FFF2-40B4-BE49-F238E27FC236}">
                <a16:creationId xmlns:a16="http://schemas.microsoft.com/office/drawing/2014/main" id="{62379232-D288-BE44-B3C9-27AD9AC74A75}"/>
              </a:ext>
            </a:extLst>
          </p:cNvPr>
          <p:cNvPicPr>
            <a:picLocks noChangeAspect="1"/>
          </p:cNvPicPr>
          <p:nvPr/>
        </p:nvPicPr>
        <p:blipFill>
          <a:blip r:embed="rId19"/>
          <a:stretch>
            <a:fillRect/>
          </a:stretch>
        </p:blipFill>
        <p:spPr>
          <a:xfrm>
            <a:off x="1296360" y="3111259"/>
            <a:ext cx="764629" cy="450585"/>
          </a:xfrm>
          <a:prstGeom prst="rect">
            <a:avLst/>
          </a:prstGeom>
        </p:spPr>
      </p:pic>
      <p:pic>
        <p:nvPicPr>
          <p:cNvPr id="52" name="Picture 51">
            <a:extLst>
              <a:ext uri="{FF2B5EF4-FFF2-40B4-BE49-F238E27FC236}">
                <a16:creationId xmlns:a16="http://schemas.microsoft.com/office/drawing/2014/main" id="{5572720E-B3A8-7F4D-B92A-48AD4CB4B8C6}"/>
              </a:ext>
            </a:extLst>
          </p:cNvPr>
          <p:cNvPicPr>
            <a:picLocks noChangeAspect="1"/>
          </p:cNvPicPr>
          <p:nvPr/>
        </p:nvPicPr>
        <p:blipFill>
          <a:blip r:embed="rId20"/>
          <a:stretch>
            <a:fillRect/>
          </a:stretch>
        </p:blipFill>
        <p:spPr>
          <a:xfrm>
            <a:off x="1277310" y="3541789"/>
            <a:ext cx="805591" cy="464239"/>
          </a:xfrm>
          <a:prstGeom prst="rect">
            <a:avLst/>
          </a:prstGeom>
        </p:spPr>
      </p:pic>
      <p:pic>
        <p:nvPicPr>
          <p:cNvPr id="53" name="Picture 52">
            <a:extLst>
              <a:ext uri="{FF2B5EF4-FFF2-40B4-BE49-F238E27FC236}">
                <a16:creationId xmlns:a16="http://schemas.microsoft.com/office/drawing/2014/main" id="{A745F45A-5749-F94C-9C96-AFB7BD3E14F3}"/>
              </a:ext>
            </a:extLst>
          </p:cNvPr>
          <p:cNvPicPr>
            <a:picLocks noChangeAspect="1"/>
          </p:cNvPicPr>
          <p:nvPr/>
        </p:nvPicPr>
        <p:blipFill>
          <a:blip r:embed="rId21"/>
          <a:stretch>
            <a:fillRect/>
          </a:stretch>
        </p:blipFill>
        <p:spPr>
          <a:xfrm>
            <a:off x="1079190" y="3995179"/>
            <a:ext cx="1078673" cy="450585"/>
          </a:xfrm>
          <a:prstGeom prst="rect">
            <a:avLst/>
          </a:prstGeom>
        </p:spPr>
      </p:pic>
      <p:pic>
        <p:nvPicPr>
          <p:cNvPr id="54" name="Picture 53">
            <a:extLst>
              <a:ext uri="{FF2B5EF4-FFF2-40B4-BE49-F238E27FC236}">
                <a16:creationId xmlns:a16="http://schemas.microsoft.com/office/drawing/2014/main" id="{F2D5B8E7-BAEC-D141-8292-F22488F7257C}"/>
              </a:ext>
            </a:extLst>
          </p:cNvPr>
          <p:cNvPicPr>
            <a:picLocks noChangeAspect="1"/>
          </p:cNvPicPr>
          <p:nvPr/>
        </p:nvPicPr>
        <p:blipFill>
          <a:blip r:embed="rId22"/>
          <a:stretch>
            <a:fillRect/>
          </a:stretch>
        </p:blipFill>
        <p:spPr>
          <a:xfrm>
            <a:off x="1323030" y="4519690"/>
            <a:ext cx="750975" cy="327698"/>
          </a:xfrm>
          <a:prstGeom prst="rect">
            <a:avLst/>
          </a:prstGeom>
        </p:spPr>
      </p:pic>
      <p:pic>
        <p:nvPicPr>
          <p:cNvPr id="55" name="Picture 54">
            <a:extLst>
              <a:ext uri="{FF2B5EF4-FFF2-40B4-BE49-F238E27FC236}">
                <a16:creationId xmlns:a16="http://schemas.microsoft.com/office/drawing/2014/main" id="{0EE618E4-A6F6-5E46-9D4B-F48BD9422C64}"/>
              </a:ext>
            </a:extLst>
          </p:cNvPr>
          <p:cNvPicPr>
            <a:picLocks noChangeAspect="1"/>
          </p:cNvPicPr>
          <p:nvPr/>
        </p:nvPicPr>
        <p:blipFill>
          <a:blip r:embed="rId23"/>
          <a:stretch>
            <a:fillRect/>
          </a:stretch>
        </p:blipFill>
        <p:spPr>
          <a:xfrm>
            <a:off x="1133492" y="4972874"/>
            <a:ext cx="1215212" cy="395968"/>
          </a:xfrm>
          <a:prstGeom prst="rect">
            <a:avLst/>
          </a:prstGeom>
        </p:spPr>
      </p:pic>
      <p:pic>
        <p:nvPicPr>
          <p:cNvPr id="56" name="Picture 55">
            <a:extLst>
              <a:ext uri="{FF2B5EF4-FFF2-40B4-BE49-F238E27FC236}">
                <a16:creationId xmlns:a16="http://schemas.microsoft.com/office/drawing/2014/main" id="{4DEF0BCE-910D-DC4D-9994-04AD3BE1639F}"/>
              </a:ext>
            </a:extLst>
          </p:cNvPr>
          <p:cNvPicPr>
            <a:picLocks noChangeAspect="1"/>
          </p:cNvPicPr>
          <p:nvPr/>
        </p:nvPicPr>
        <p:blipFill>
          <a:blip r:embed="rId24"/>
          <a:stretch>
            <a:fillRect/>
          </a:stretch>
        </p:blipFill>
        <p:spPr>
          <a:xfrm>
            <a:off x="1237941" y="5417580"/>
            <a:ext cx="1065018" cy="341352"/>
          </a:xfrm>
          <a:prstGeom prst="rect">
            <a:avLst/>
          </a:prstGeom>
        </p:spPr>
      </p:pic>
      <p:pic>
        <p:nvPicPr>
          <p:cNvPr id="57" name="Picture 56">
            <a:extLst>
              <a:ext uri="{FF2B5EF4-FFF2-40B4-BE49-F238E27FC236}">
                <a16:creationId xmlns:a16="http://schemas.microsoft.com/office/drawing/2014/main" id="{403D3EFE-1573-9F47-910F-1FDEFCBD7818}"/>
              </a:ext>
            </a:extLst>
          </p:cNvPr>
          <p:cNvPicPr>
            <a:picLocks noChangeAspect="1"/>
          </p:cNvPicPr>
          <p:nvPr/>
        </p:nvPicPr>
        <p:blipFill>
          <a:blip r:embed="rId25"/>
          <a:stretch>
            <a:fillRect/>
          </a:stretch>
        </p:blipFill>
        <p:spPr>
          <a:xfrm>
            <a:off x="960757" y="5837896"/>
            <a:ext cx="1693104" cy="436930"/>
          </a:xfrm>
          <a:prstGeom prst="rect">
            <a:avLst/>
          </a:prstGeom>
        </p:spPr>
      </p:pic>
    </p:spTree>
    <p:extLst>
      <p:ext uri="{BB962C8B-B14F-4D97-AF65-F5344CB8AC3E}">
        <p14:creationId xmlns:p14="http://schemas.microsoft.com/office/powerpoint/2010/main" val="1691593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18;p14"/>
          <p:cNvSpPr txBox="1">
            <a:spLocks/>
          </p:cNvSpPr>
          <p:nvPr/>
        </p:nvSpPr>
        <p:spPr>
          <a:xfrm>
            <a:off x="4077777" y="724557"/>
            <a:ext cx="7921389" cy="584923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200" lvl="0" indent="-457200">
              <a:spcAft>
                <a:spcPts val="800"/>
              </a:spcAft>
              <a:buClr>
                <a:srgbClr val="C00000"/>
              </a:buClr>
              <a:buFont typeface="Wingdings" panose="05000000000000000000" pitchFamily="2" charset="2"/>
              <a:buChar char="ü"/>
            </a:pPr>
            <a:endParaRPr lang="en-US" sz="3200" dirty="0">
              <a:solidFill>
                <a:schemeClr val="tx1"/>
              </a:solidFill>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3CF268A1-0758-B848-B6A3-E326AC154284}"/>
              </a:ext>
            </a:extLst>
          </p:cNvPr>
          <p:cNvPicPr>
            <a:picLocks noChangeAspect="1"/>
          </p:cNvPicPr>
          <p:nvPr/>
        </p:nvPicPr>
        <p:blipFill>
          <a:blip r:embed="rId3"/>
          <a:stretch>
            <a:fillRect/>
          </a:stretch>
        </p:blipFill>
        <p:spPr>
          <a:xfrm>
            <a:off x="261258" y="409603"/>
            <a:ext cx="3680628" cy="3281061"/>
          </a:xfrm>
          <a:prstGeom prst="rect">
            <a:avLst/>
          </a:prstGeom>
        </p:spPr>
      </p:pic>
      <p:sp>
        <p:nvSpPr>
          <p:cNvPr id="6" name="Google Shape;122;p14"/>
          <p:cNvSpPr txBox="1">
            <a:spLocks/>
          </p:cNvSpPr>
          <p:nvPr/>
        </p:nvSpPr>
        <p:spPr>
          <a:xfrm rot="21329344">
            <a:off x="378261" y="1420666"/>
            <a:ext cx="3290542" cy="8131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14000"/>
              </a:lnSpc>
              <a:buClr>
                <a:schemeClr val="dk1"/>
              </a:buClr>
              <a:buSzPts val="1100"/>
            </a:pPr>
            <a:r>
              <a:rPr lang="en-US" sz="4000" b="1" dirty="0" smtClean="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¡Recordatorio!</a:t>
            </a:r>
            <a:endParaRPr lang="en-US" sz="40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endParaRPr>
          </a:p>
          <a:p>
            <a:pPr>
              <a:lnSpc>
                <a:spcPct val="114000"/>
              </a:lnSpc>
            </a:pPr>
            <a:endParaRPr lang="en-US" sz="4000" dirty="0"/>
          </a:p>
        </p:txBody>
      </p:sp>
      <p:pic>
        <p:nvPicPr>
          <p:cNvPr id="7" name="Picture 6">
            <a:extLst>
              <a:ext uri="{FF2B5EF4-FFF2-40B4-BE49-F238E27FC236}">
                <a16:creationId xmlns:a16="http://schemas.microsoft.com/office/drawing/2014/main" id="{DE23AB03-B3D3-044F-A07B-DECBBC949150}"/>
              </a:ext>
            </a:extLst>
          </p:cNvPr>
          <p:cNvPicPr>
            <a:picLocks noChangeAspect="1"/>
          </p:cNvPicPr>
          <p:nvPr/>
        </p:nvPicPr>
        <p:blipFill>
          <a:blip r:embed="rId4"/>
          <a:stretch>
            <a:fillRect/>
          </a:stretch>
        </p:blipFill>
        <p:spPr>
          <a:xfrm>
            <a:off x="1985766" y="641377"/>
            <a:ext cx="355600" cy="372533"/>
          </a:xfrm>
          <a:prstGeom prst="rect">
            <a:avLst/>
          </a:prstGeom>
        </p:spPr>
      </p:pic>
      <p:sp>
        <p:nvSpPr>
          <p:cNvPr id="2" name="Rectangle 1"/>
          <p:cNvSpPr/>
          <p:nvPr/>
        </p:nvSpPr>
        <p:spPr>
          <a:xfrm>
            <a:off x="4077777" y="625447"/>
            <a:ext cx="7714728" cy="6112810"/>
          </a:xfrm>
          <a:prstGeom prst="rect">
            <a:avLst/>
          </a:prstGeom>
        </p:spPr>
        <p:txBody>
          <a:bodyPr wrap="square">
            <a:noAutofit/>
          </a:bodyPr>
          <a:lstStyle/>
          <a:p>
            <a:pPr marL="342900" lvl="0" indent="-342900">
              <a:lnSpc>
                <a:spcPct val="107000"/>
              </a:lnSpc>
              <a:spcAft>
                <a:spcPts val="1200"/>
              </a:spcAft>
              <a:buClr>
                <a:srgbClr val="C00000"/>
              </a:buClr>
              <a:buFont typeface="Wingdings" panose="05000000000000000000" pitchFamily="2" charset="2"/>
              <a:buChar char=""/>
            </a:pPr>
            <a:r>
              <a:rPr lang="es-ES" sz="3200" dirty="0" smtClean="0"/>
              <a:t>Recopilaremos </a:t>
            </a:r>
            <a:r>
              <a:rPr lang="es-ES" sz="3200" dirty="0"/>
              <a:t>respuestas de los miembros hasta el 1 de abril de </a:t>
            </a:r>
            <a:r>
              <a:rPr lang="es-ES" sz="3200" dirty="0" smtClean="0"/>
              <a:t>2020</a:t>
            </a:r>
            <a:r>
              <a:rPr lang="en-US" sz="3200" dirty="0" smtClean="0">
                <a:latin typeface="+mn-lt"/>
                <a:ea typeface="Times New Roman" panose="02020603050405020304" pitchFamily="18" charset="0"/>
                <a:cs typeface="Arial" panose="020B0604020202020204" pitchFamily="34" charset="0"/>
              </a:rPr>
              <a:t> </a:t>
            </a:r>
            <a:r>
              <a:rPr lang="en-US" sz="3200" dirty="0">
                <a:latin typeface="+mn-lt"/>
                <a:ea typeface="Times New Roman" panose="02020603050405020304" pitchFamily="18" charset="0"/>
                <a:cs typeface="Arial" panose="020B0604020202020204" pitchFamily="34" charset="0"/>
              </a:rPr>
              <a:t>2020 </a:t>
            </a:r>
            <a:endParaRPr lang="en-US" sz="3200" dirty="0">
              <a:latin typeface="+mn-lt"/>
              <a:ea typeface="Calibri" panose="020F0502020204030204" pitchFamily="34" charset="0"/>
              <a:cs typeface="Times New Roman" panose="02020603050405020304" pitchFamily="18" charset="0"/>
            </a:endParaRPr>
          </a:p>
          <a:p>
            <a:pPr marL="342900" lvl="0" indent="-347472">
              <a:lnSpc>
                <a:spcPct val="107000"/>
              </a:lnSpc>
              <a:spcAft>
                <a:spcPts val="1200"/>
              </a:spcAft>
              <a:buClr>
                <a:srgbClr val="C00000"/>
              </a:buClr>
              <a:buFont typeface="Wingdings" panose="05000000000000000000" pitchFamily="2" charset="2"/>
              <a:buChar char=""/>
            </a:pPr>
            <a:r>
              <a:rPr lang="es-ES" sz="3200" dirty="0"/>
              <a:t>Puedes acceder a la encuesta en </a:t>
            </a:r>
            <a:r>
              <a:rPr lang="es-ES" sz="3200" u="sng" dirty="0">
                <a:hlinkClick r:id="rId5"/>
              </a:rPr>
              <a:t>www.na.org/survey</a:t>
            </a:r>
            <a:r>
              <a:rPr lang="es-ES" sz="3200" dirty="0"/>
              <a:t> o a través del enlace en la aplicación </a:t>
            </a:r>
            <a:r>
              <a:rPr lang="es-ES" sz="3200" dirty="0" smtClean="0"/>
              <a:t>“Meeting </a:t>
            </a:r>
            <a:r>
              <a:rPr lang="es-ES" sz="3200" dirty="0" err="1" smtClean="0"/>
              <a:t>Locator</a:t>
            </a:r>
            <a:r>
              <a:rPr lang="es-ES" sz="3200" dirty="0" smtClean="0"/>
              <a:t>” </a:t>
            </a:r>
            <a:r>
              <a:rPr lang="es-ES" sz="3200" dirty="0"/>
              <a:t>[Buscador de </a:t>
            </a:r>
            <a:r>
              <a:rPr lang="es-ES" sz="3200" dirty="0" smtClean="0"/>
              <a:t>reuniones]</a:t>
            </a:r>
            <a:r>
              <a:rPr lang="en-US" sz="3200" dirty="0" smtClean="0">
                <a:latin typeface="+mn-lt"/>
                <a:ea typeface="Times New Roman" panose="02020603050405020304" pitchFamily="18" charset="0"/>
                <a:cs typeface="Arial" panose="020B0604020202020204" pitchFamily="34" charset="0"/>
              </a:rPr>
              <a:t> </a:t>
            </a:r>
            <a:endParaRPr lang="en-US" sz="3200" dirty="0">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C00000"/>
              </a:buClr>
              <a:buFont typeface="Wingdings" panose="05000000000000000000" pitchFamily="2" charset="2"/>
              <a:buChar char=""/>
            </a:pPr>
            <a:r>
              <a:rPr lang="es-ES" sz="3200" dirty="0" smtClean="0"/>
              <a:t>Las </a:t>
            </a:r>
            <a:r>
              <a:rPr lang="es-ES" sz="3200" dirty="0"/>
              <a:t>regiones y zonas </a:t>
            </a:r>
            <a:r>
              <a:rPr lang="es-ES" sz="3200" dirty="0" smtClean="0"/>
              <a:t>pueden remitir </a:t>
            </a:r>
            <a:r>
              <a:rPr lang="es-ES" sz="3200" dirty="0"/>
              <a:t>sus respectivas conciencias de grupo hasta el 16 de abril y daremos un enlace separado para </a:t>
            </a:r>
            <a:r>
              <a:rPr lang="es-ES" sz="3200" dirty="0" smtClean="0"/>
              <a:t>hacerlo</a:t>
            </a:r>
            <a:r>
              <a:rPr lang="en-US" sz="2800" dirty="0" smtClean="0">
                <a:latin typeface="+mn-lt"/>
                <a:ea typeface="Times New Roman" panose="02020603050405020304" pitchFamily="18" charset="0"/>
                <a:cs typeface="Arial" panose="020B0604020202020204" pitchFamily="34"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0773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7DFE83AC-E05D-A541-B773-21C774CB3E7B}"/>
              </a:ext>
            </a:extLst>
          </p:cNvPr>
          <p:cNvSpPr/>
          <p:nvPr/>
        </p:nvSpPr>
        <p:spPr>
          <a:xfrm>
            <a:off x="670802" y="682446"/>
            <a:ext cx="7619758" cy="196321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r>
              <a:rPr lang="en-US" sz="4400" b="1" kern="1200" dirty="0">
                <a:solidFill>
                  <a:srgbClr val="00B0F0"/>
                </a:solidFill>
                <a:latin typeface="+mn-lt"/>
                <a:ea typeface="Cambria" charset="0"/>
                <a:cs typeface="Cambria" charset="0"/>
                <a:sym typeface="BotonBQ-Bold"/>
              </a:rPr>
              <a:t>El futuro de la literatura y las herramientas de servicio</a:t>
            </a:r>
            <a:endParaRPr lang="en-US" sz="4400" dirty="0"/>
          </a:p>
        </p:txBody>
      </p:sp>
      <p:sp>
        <p:nvSpPr>
          <p:cNvPr id="3" name="TextBox 2">
            <a:extLst>
              <a:ext uri="{FF2B5EF4-FFF2-40B4-BE49-F238E27FC236}">
                <a16:creationId xmlns:a16="http://schemas.microsoft.com/office/drawing/2014/main" id="{DD287D72-C788-5B47-A51F-1028A0A1D621}"/>
              </a:ext>
            </a:extLst>
          </p:cNvPr>
          <p:cNvSpPr txBox="1"/>
          <p:nvPr/>
        </p:nvSpPr>
        <p:spPr>
          <a:xfrm>
            <a:off x="226581" y="2414848"/>
            <a:ext cx="7953236" cy="4555093"/>
          </a:xfrm>
          <a:prstGeom prst="rect">
            <a:avLst/>
          </a:prstGeom>
          <a:noFill/>
        </p:spPr>
        <p:txBody>
          <a:bodyPr wrap="square" rtlCol="0">
            <a:spAutoFit/>
          </a:bodyPr>
          <a:lstStyle/>
          <a:p>
            <a:pPr marL="457200" lvl="0" indent="-457200">
              <a:spcAft>
                <a:spcPts val="1200"/>
              </a:spcAft>
              <a:buClr>
                <a:srgbClr val="C00000"/>
              </a:buClr>
              <a:buFont typeface="Wingdings" panose="05000000000000000000" pitchFamily="2" charset="2"/>
              <a:buChar char="ü"/>
            </a:pPr>
            <a:r>
              <a:rPr lang="es-ES" sz="3000" dirty="0" smtClean="0"/>
              <a:t>Se incluyen preguntas </a:t>
            </a:r>
            <a:r>
              <a:rPr lang="es-ES" sz="3000" dirty="0"/>
              <a:t>más amplias sobre </a:t>
            </a:r>
            <a:r>
              <a:rPr lang="es-ES" sz="3000" dirty="0" smtClean="0"/>
              <a:t>la literatura para estructurar las discusiones de la CSM</a:t>
            </a:r>
            <a:r>
              <a:rPr lang="en-US" sz="3000" dirty="0" smtClean="0">
                <a:solidFill>
                  <a:schemeClr val="tx1"/>
                </a:solidFill>
                <a:latin typeface="+mn-lt"/>
                <a:ea typeface="Times New Roman" panose="02020603050405020304" pitchFamily="18" charset="0"/>
              </a:rPr>
              <a:t> </a:t>
            </a:r>
            <a:endParaRPr lang="en-US" sz="3000" dirty="0">
              <a:solidFill>
                <a:schemeClr val="tx1"/>
              </a:solidFill>
              <a:latin typeface="+mn-lt"/>
              <a:ea typeface="Times New Roman" panose="02020603050405020304" pitchFamily="18" charset="0"/>
            </a:endParaRPr>
          </a:p>
          <a:p>
            <a:pPr marL="457200" lvl="0" indent="-457200">
              <a:spcAft>
                <a:spcPts val="1200"/>
              </a:spcAft>
              <a:buClr>
                <a:srgbClr val="C00000"/>
              </a:buClr>
              <a:buFont typeface="Wingdings" panose="05000000000000000000" pitchFamily="2" charset="2"/>
              <a:buChar char="ü"/>
            </a:pPr>
            <a:r>
              <a:rPr lang="es-ES" sz="3000" dirty="0"/>
              <a:t>Se trata de aportes, </a:t>
            </a:r>
            <a:r>
              <a:rPr lang="es-ES" sz="3000" i="1" dirty="0"/>
              <a:t>no</a:t>
            </a:r>
            <a:r>
              <a:rPr lang="es-ES" sz="3000" dirty="0"/>
              <a:t> de una </a:t>
            </a:r>
            <a:r>
              <a:rPr lang="es-ES" sz="3000" dirty="0" smtClean="0"/>
              <a:t>decisión</a:t>
            </a:r>
            <a:r>
              <a:rPr lang="en-US" sz="3000" dirty="0" smtClean="0">
                <a:solidFill>
                  <a:schemeClr val="tx1"/>
                </a:solidFill>
                <a:latin typeface="+mn-lt"/>
                <a:ea typeface="Times New Roman" panose="02020603050405020304" pitchFamily="18" charset="0"/>
              </a:rPr>
              <a:t> </a:t>
            </a:r>
            <a:endParaRPr lang="en-US" sz="3000" dirty="0">
              <a:solidFill>
                <a:schemeClr val="tx1"/>
              </a:solidFill>
              <a:latin typeface="+mn-lt"/>
              <a:ea typeface="Times New Roman" panose="02020603050405020304" pitchFamily="18" charset="0"/>
            </a:endParaRPr>
          </a:p>
          <a:p>
            <a:pPr marL="457200" lvl="0" indent="-457200">
              <a:spcAft>
                <a:spcPts val="800"/>
              </a:spcAft>
              <a:buClr>
                <a:srgbClr val="C00000"/>
              </a:buClr>
              <a:buFont typeface="Wingdings" panose="05000000000000000000" pitchFamily="2" charset="2"/>
              <a:buChar char="ü"/>
            </a:pPr>
            <a:r>
              <a:rPr lang="es-ES" sz="3000" dirty="0" smtClean="0"/>
              <a:t>Se comunicarán los </a:t>
            </a:r>
            <a:r>
              <a:rPr lang="es-ES" sz="3000" dirty="0"/>
              <a:t>resultados de la encuesta a los participantes de la </a:t>
            </a:r>
            <a:r>
              <a:rPr lang="es-ES" sz="3000" dirty="0" smtClean="0"/>
              <a:t>conferencia; informaremos de las discusiones y los próximos pasos después </a:t>
            </a:r>
            <a:r>
              <a:rPr lang="es-ES" sz="3000" dirty="0"/>
              <a:t>de la </a:t>
            </a:r>
            <a:r>
              <a:rPr lang="es-ES" sz="3000" dirty="0" smtClean="0"/>
              <a:t>CSM</a:t>
            </a:r>
            <a:endParaRPr lang="en-US" sz="3000" dirty="0">
              <a:solidFill>
                <a:schemeClr val="tx1"/>
              </a:solidFill>
              <a:effectLst/>
              <a:latin typeface="+mn-lt"/>
              <a:ea typeface="Times New Roman" panose="02020603050405020304" pitchFamily="18" charset="0"/>
            </a:endParaRPr>
          </a:p>
        </p:txBody>
      </p:sp>
    </p:spTree>
    <p:extLst>
      <p:ext uri="{BB962C8B-B14F-4D97-AF65-F5344CB8AC3E}">
        <p14:creationId xmlns:p14="http://schemas.microsoft.com/office/powerpoint/2010/main" val="1924696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79577"/>
            <a:ext cx="8284029" cy="4555093"/>
          </a:xfrm>
          <a:prstGeom prst="rect">
            <a:avLst/>
          </a:prstGeom>
        </p:spPr>
        <p:txBody>
          <a:bodyPr wrap="square">
            <a:spAutoFit/>
          </a:bodyPr>
          <a:lstStyle/>
          <a:p>
            <a:pPr marL="457200" lvl="0" indent="-457200">
              <a:spcAft>
                <a:spcPts val="1200"/>
              </a:spcAft>
              <a:buClr>
                <a:srgbClr val="C00000"/>
              </a:buClr>
              <a:buFont typeface="Wingdings" panose="05000000000000000000" pitchFamily="2" charset="2"/>
              <a:buChar char="ü"/>
            </a:pPr>
            <a:r>
              <a:rPr lang="es-ES" sz="3000" dirty="0"/>
              <a:t>Algunas mociones recientes </a:t>
            </a:r>
            <a:r>
              <a:rPr lang="es-ES" sz="3000" dirty="0" smtClean="0"/>
              <a:t>hablan de convertir </a:t>
            </a:r>
            <a:r>
              <a:rPr lang="es-ES" sz="3000" dirty="0"/>
              <a:t>folletos de servicio en folletos informativos (</a:t>
            </a:r>
            <a:r>
              <a:rPr lang="es-ES" sz="3000" dirty="0" smtClean="0"/>
              <a:t>IP)</a:t>
            </a:r>
            <a:endParaRPr lang="en-US" sz="3000" dirty="0">
              <a:solidFill>
                <a:schemeClr val="accent1">
                  <a:lumMod val="50000"/>
                </a:schemeClr>
              </a:solidFill>
              <a:latin typeface="+mn-lt"/>
              <a:ea typeface="Times New Roman" panose="02020603050405020304" pitchFamily="18" charset="0"/>
            </a:endParaRPr>
          </a:p>
          <a:p>
            <a:pPr marL="457200" lvl="0" indent="-457200">
              <a:spcAft>
                <a:spcPts val="1200"/>
              </a:spcAft>
              <a:buClr>
                <a:srgbClr val="C00000"/>
              </a:buClr>
              <a:buFont typeface="Wingdings" panose="05000000000000000000" pitchFamily="2" charset="2"/>
              <a:buChar char="ü"/>
            </a:pPr>
            <a:r>
              <a:rPr lang="es-ES" sz="3000" dirty="0" smtClean="0"/>
              <a:t>Queremos que </a:t>
            </a:r>
            <a:r>
              <a:rPr lang="es-ES" sz="3000" dirty="0"/>
              <a:t>los grupos y los miembros tengan acceso a los materiales que quieran y </a:t>
            </a:r>
            <a:r>
              <a:rPr lang="es-ES" sz="3000" dirty="0" smtClean="0"/>
              <a:t>necesiten</a:t>
            </a:r>
            <a:r>
              <a:rPr lang="en-US" sz="3000" dirty="0" smtClean="0">
                <a:solidFill>
                  <a:schemeClr val="accent1">
                    <a:lumMod val="50000"/>
                  </a:schemeClr>
                </a:solidFill>
                <a:latin typeface="+mn-lt"/>
                <a:ea typeface="Times New Roman" panose="02020603050405020304" pitchFamily="18" charset="0"/>
              </a:rPr>
              <a:t> </a:t>
            </a:r>
            <a:endParaRPr lang="en-US" sz="3000" dirty="0">
              <a:solidFill>
                <a:schemeClr val="accent1">
                  <a:lumMod val="50000"/>
                </a:schemeClr>
              </a:solidFill>
              <a:latin typeface="+mn-lt"/>
              <a:ea typeface="Times New Roman" panose="02020603050405020304" pitchFamily="18" charset="0"/>
            </a:endParaRPr>
          </a:p>
          <a:p>
            <a:pPr marL="457200" lvl="0" indent="-457200">
              <a:spcAft>
                <a:spcPts val="1200"/>
              </a:spcAft>
              <a:buClr>
                <a:srgbClr val="C00000"/>
              </a:buClr>
              <a:buFont typeface="Wingdings" panose="05000000000000000000" pitchFamily="2" charset="2"/>
              <a:buChar char="ü"/>
            </a:pPr>
            <a:r>
              <a:rPr lang="es-ES" sz="3000" dirty="0" smtClean="0"/>
              <a:t>Queremos responder </a:t>
            </a:r>
            <a:r>
              <a:rPr lang="es-ES" sz="3000" dirty="0"/>
              <a:t>a las necesidades </a:t>
            </a:r>
            <a:r>
              <a:rPr lang="es-ES" sz="3000" dirty="0" smtClean="0"/>
              <a:t>de </a:t>
            </a:r>
            <a:r>
              <a:rPr lang="es-ES" sz="3000" dirty="0"/>
              <a:t>manera oportuna y de actualizar y mantener actualizados los materiales </a:t>
            </a:r>
            <a:endParaRPr lang="en-US" sz="3000" dirty="0">
              <a:solidFill>
                <a:schemeClr val="accent1">
                  <a:lumMod val="50000"/>
                </a:schemeClr>
              </a:solidFill>
              <a:effectLst/>
              <a:latin typeface="+mn-lt"/>
              <a:ea typeface="Times New Roman" panose="02020603050405020304" pitchFamily="18" charset="0"/>
            </a:endParaRPr>
          </a:p>
        </p:txBody>
      </p:sp>
      <p:sp>
        <p:nvSpPr>
          <p:cNvPr id="5" name="Shape 74">
            <a:extLst>
              <a:ext uri="{FF2B5EF4-FFF2-40B4-BE49-F238E27FC236}">
                <a16:creationId xmlns:a16="http://schemas.microsoft.com/office/drawing/2014/main" id="{B550EFA6-57F2-6647-89A2-F3E678DACE2A}"/>
              </a:ext>
            </a:extLst>
          </p:cNvPr>
          <p:cNvSpPr/>
          <p:nvPr/>
        </p:nvSpPr>
        <p:spPr>
          <a:xfrm>
            <a:off x="529287" y="0"/>
            <a:ext cx="7619758" cy="154433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r>
              <a:rPr lang="en-US" sz="4400" b="1" kern="1200" dirty="0">
                <a:solidFill>
                  <a:srgbClr val="00B0F0"/>
                </a:solidFill>
                <a:latin typeface="+mn-lt"/>
                <a:ea typeface="Cambria" charset="0"/>
                <a:cs typeface="Cambria" charset="0"/>
                <a:sym typeface="BotonBQ-Bold"/>
              </a:rPr>
              <a:t>El futuro de la literatura y las herramientas de servicio</a:t>
            </a:r>
            <a:endParaRPr lang="en-US" sz="4400" dirty="0"/>
          </a:p>
        </p:txBody>
      </p:sp>
    </p:spTree>
    <p:extLst>
      <p:ext uri="{BB962C8B-B14F-4D97-AF65-F5344CB8AC3E}">
        <p14:creationId xmlns:p14="http://schemas.microsoft.com/office/powerpoint/2010/main" val="3481458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9" name="Picture 8">
            <a:extLst>
              <a:ext uri="{FF2B5EF4-FFF2-40B4-BE49-F238E27FC236}">
                <a16:creationId xmlns:a16="http://schemas.microsoft.com/office/drawing/2014/main" id="{849DF036-5C7D-AC4A-84AE-ADA440A56C77}"/>
              </a:ext>
            </a:extLst>
          </p:cNvPr>
          <p:cNvPicPr>
            <a:picLocks noChangeAspect="1"/>
          </p:cNvPicPr>
          <p:nvPr/>
        </p:nvPicPr>
        <p:blipFill>
          <a:blip r:embed="rId3"/>
          <a:stretch>
            <a:fillRect/>
          </a:stretch>
        </p:blipFill>
        <p:spPr>
          <a:xfrm rot="1277582">
            <a:off x="8458499" y="2973497"/>
            <a:ext cx="3411550" cy="3496840"/>
          </a:xfrm>
          <a:prstGeom prst="rect">
            <a:avLst/>
          </a:prstGeom>
        </p:spPr>
      </p:pic>
      <p:sp>
        <p:nvSpPr>
          <p:cNvPr id="4" name="Google Shape;118;p14"/>
          <p:cNvSpPr txBox="1">
            <a:spLocks/>
          </p:cNvSpPr>
          <p:nvPr/>
        </p:nvSpPr>
        <p:spPr>
          <a:xfrm>
            <a:off x="447013" y="491757"/>
            <a:ext cx="7867049" cy="6263213"/>
          </a:xfrm>
          <a:prstGeom prst="rect">
            <a:avLst/>
          </a:prstGeom>
          <a:noFill/>
          <a:ln>
            <a:noFill/>
          </a:ln>
        </p:spPr>
        <p:txBody>
          <a:bodyPr spcFirstLastPara="1" wrap="square" lIns="121900" tIns="121900" rIns="121900" bIns="1219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mn-lt"/>
                <a:ea typeface="Droid Serif"/>
                <a:cs typeface="Droid Serif"/>
                <a:sym typeface="Droid Serif"/>
              </a:defRPr>
            </a:lvl1pPr>
            <a:lvl2pPr marR="0" lvl="1"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2pPr>
            <a:lvl3pPr marR="0" lvl="2"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3pPr>
            <a:lvl4pPr marR="0" lvl="3"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4pPr>
            <a:lvl5pPr marR="0" lvl="4"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5pPr>
            <a:lvl6pPr marR="0" lvl="5"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6pPr>
            <a:lvl7pPr marR="0" lvl="6"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7pPr>
            <a:lvl8pPr marR="0" lvl="7"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8pPr>
            <a:lvl9pPr marR="0" lvl="8"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9pPr>
          </a:lstStyle>
          <a:p>
            <a:pPr marL="514350" indent="-514350">
              <a:spcAft>
                <a:spcPts val="1800"/>
              </a:spcAft>
              <a:buAutoNum type="arabicPeriod"/>
            </a:pPr>
            <a:r>
              <a:rPr lang="es-ES_tradnl" sz="2800" b="0" dirty="0" smtClean="0">
                <a:solidFill>
                  <a:schemeClr val="tx1"/>
                </a:solidFill>
              </a:rPr>
              <a:t>Introducción al </a:t>
            </a:r>
            <a:r>
              <a:rPr lang="es-ES_tradnl" sz="2800" b="0" i="1" dirty="0" smtClean="0">
                <a:solidFill>
                  <a:schemeClr val="tx1"/>
                </a:solidFill>
              </a:rPr>
              <a:t>IAC</a:t>
            </a:r>
            <a:r>
              <a:rPr lang="es-ES_tradnl" sz="2800" b="0" dirty="0" smtClean="0">
                <a:solidFill>
                  <a:schemeClr val="tx1"/>
                </a:solidFill>
              </a:rPr>
              <a:t>:</a:t>
            </a:r>
            <a:br>
              <a:rPr lang="es-ES_tradnl" sz="2800" b="0" dirty="0" smtClean="0">
                <a:solidFill>
                  <a:schemeClr val="tx1"/>
                </a:solidFill>
              </a:rPr>
            </a:br>
            <a:r>
              <a:rPr lang="es-ES_tradnl" sz="2800" b="0" dirty="0" smtClean="0">
                <a:solidFill>
                  <a:schemeClr val="tx1"/>
                </a:solidFill>
              </a:rPr>
              <a:t>Invertir en nuestra visión, la CSM del futuro, temas de debate </a:t>
            </a:r>
          </a:p>
          <a:p>
            <a:pPr marL="514350" indent="-514350">
              <a:spcAft>
                <a:spcPts val="1800"/>
              </a:spcAft>
              <a:buAutoNum type="arabicPeriod"/>
            </a:pPr>
            <a:r>
              <a:rPr lang="es-ES_tradnl" sz="2800" b="0" dirty="0" smtClean="0">
                <a:solidFill>
                  <a:schemeClr val="tx1"/>
                </a:solidFill>
              </a:rPr>
              <a:t>Plan estratégico de los SMNA (moción1) e IP "Salud mental en recuperación”(moción 2)</a:t>
            </a:r>
          </a:p>
          <a:p>
            <a:pPr marL="514350" indent="-514350">
              <a:spcAft>
                <a:spcPts val="1800"/>
              </a:spcAft>
              <a:buAutoNum type="arabicPeriod"/>
            </a:pPr>
            <a:r>
              <a:rPr lang="es-ES_tradnl" sz="2800" b="0" dirty="0" smtClean="0">
                <a:solidFill>
                  <a:schemeClr val="tx1"/>
                </a:solidFill>
              </a:rPr>
              <a:t>Fideicomiso </a:t>
            </a:r>
            <a:r>
              <a:rPr lang="es-ES_tradnl" sz="2800" b="0" dirty="0">
                <a:solidFill>
                  <a:schemeClr val="tx1"/>
                </a:solidFill>
              </a:rPr>
              <a:t>de propiedad intelectual de la confraternidad (mociones 3, </a:t>
            </a:r>
            <a:r>
              <a:rPr lang="es-ES_tradnl" sz="2800" b="0" dirty="0" smtClean="0">
                <a:solidFill>
                  <a:schemeClr val="tx1"/>
                </a:solidFill>
              </a:rPr>
              <a:t>4 </a:t>
            </a:r>
            <a:r>
              <a:rPr lang="es-ES_tradnl" sz="2800" b="0" dirty="0">
                <a:solidFill>
                  <a:schemeClr val="tx1"/>
                </a:solidFill>
              </a:rPr>
              <a:t>y 5)</a:t>
            </a:r>
            <a:br>
              <a:rPr lang="es-ES_tradnl" sz="2800" b="0" dirty="0">
                <a:solidFill>
                  <a:schemeClr val="tx1"/>
                </a:solidFill>
              </a:rPr>
            </a:br>
            <a:endParaRPr lang="en-US" sz="2800" b="0" dirty="0" smtClean="0">
              <a:solidFill>
                <a:schemeClr val="tx1"/>
              </a:solidFill>
            </a:endParaRPr>
          </a:p>
          <a:p>
            <a:pPr marL="514350" indent="-514350">
              <a:spcAft>
                <a:spcPts val="1800"/>
              </a:spcAft>
              <a:buAutoNum type="arabicPeriod"/>
            </a:pPr>
            <a:r>
              <a:rPr lang="en-US" sz="3600" dirty="0" err="1" smtClean="0">
                <a:solidFill>
                  <a:srgbClr val="92D050"/>
                </a:solidFill>
                <a:effectLst>
                  <a:outerShdw blurRad="38100" dist="38100" dir="2700000" algn="tl">
                    <a:srgbClr val="000000">
                      <a:alpha val="43137"/>
                    </a:srgbClr>
                  </a:outerShdw>
                </a:effectLst>
              </a:rPr>
              <a:t>Encuesta</a:t>
            </a:r>
            <a:r>
              <a:rPr lang="en-US" sz="3600" dirty="0" smtClean="0">
                <a:solidFill>
                  <a:srgbClr val="92D050"/>
                </a:solidFill>
                <a:effectLst>
                  <a:outerShdw blurRad="38100" dist="38100" dir="2700000" algn="tl">
                    <a:srgbClr val="000000">
                      <a:alpha val="43137"/>
                    </a:srgbClr>
                  </a:outerShdw>
                </a:effectLst>
              </a:rPr>
              <a:t> del </a:t>
            </a:r>
            <a:r>
              <a:rPr lang="en-US" sz="3600" i="1" dirty="0" smtClean="0">
                <a:solidFill>
                  <a:srgbClr val="92D050"/>
                </a:solidFill>
                <a:effectLst>
                  <a:outerShdw blurRad="38100" dist="38100" dir="2700000" algn="tl">
                    <a:srgbClr val="000000">
                      <a:alpha val="43137"/>
                    </a:srgbClr>
                  </a:outerShdw>
                </a:effectLst>
              </a:rPr>
              <a:t>IAC</a:t>
            </a:r>
            <a:r>
              <a:rPr lang="en-US" sz="2800" dirty="0" smtClean="0">
                <a:solidFill>
                  <a:schemeClr val="tx1"/>
                </a:solidFill>
              </a:rPr>
              <a:t/>
            </a:r>
            <a:br>
              <a:rPr lang="en-US" sz="2800" dirty="0" smtClean="0">
                <a:solidFill>
                  <a:schemeClr val="tx1"/>
                </a:solidFill>
              </a:rPr>
            </a:br>
            <a:endParaRPr lang="en-US" sz="2800" dirty="0" smtClean="0">
              <a:solidFill>
                <a:schemeClr val="tx1"/>
              </a:solidFill>
            </a:endParaRPr>
          </a:p>
          <a:p>
            <a:pPr marL="514350" indent="-514350">
              <a:spcAft>
                <a:spcPts val="1800"/>
              </a:spcAft>
              <a:buAutoNum type="arabicPeriod"/>
            </a:pPr>
            <a:r>
              <a:rPr lang="en-US" sz="2800" b="0" dirty="0" smtClean="0">
                <a:solidFill>
                  <a:schemeClr val="tx1"/>
                </a:solidFill>
              </a:rPr>
              <a:t> Mociones regionales (mociones </a:t>
            </a:r>
            <a:r>
              <a:rPr lang="en-US" sz="2800" b="0" dirty="0">
                <a:solidFill>
                  <a:schemeClr val="tx1"/>
                </a:solidFill>
              </a:rPr>
              <a:t>6-16)</a:t>
            </a:r>
          </a:p>
        </p:txBody>
      </p:sp>
      <p:sp>
        <p:nvSpPr>
          <p:cNvPr id="8" name="Google Shape;122;p14"/>
          <p:cNvSpPr txBox="1">
            <a:spLocks/>
          </p:cNvSpPr>
          <p:nvPr/>
        </p:nvSpPr>
        <p:spPr>
          <a:xfrm rot="1129249">
            <a:off x="8651583" y="3338184"/>
            <a:ext cx="2728628" cy="254467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14000"/>
              </a:lnSpc>
              <a:buClr>
                <a:schemeClr val="dk1"/>
              </a:buClr>
              <a:buSzPts val="1100"/>
            </a:pPr>
            <a:r>
              <a:rPr lang="en-US" sz="3100" b="1" dirty="0" smtClean="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PowerPoints </a:t>
            </a:r>
            <a:endParaRPr lang="en-US" sz="31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endParaRPr>
          </a:p>
          <a:p>
            <a:pPr algn="ctr">
              <a:lnSpc>
                <a:spcPct val="114000"/>
              </a:lnSpc>
              <a:buClr>
                <a:schemeClr val="dk1"/>
              </a:buClr>
              <a:buSzPts val="1100"/>
            </a:pPr>
            <a:r>
              <a:rPr lang="en-US" sz="3100" b="1" dirty="0" smtClean="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CSM</a:t>
            </a:r>
            <a:endParaRPr lang="en-US" sz="31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endParaRPr>
          </a:p>
          <a:p>
            <a:pPr algn="ctr">
              <a:lnSpc>
                <a:spcPct val="114000"/>
              </a:lnSpc>
              <a:buClr>
                <a:schemeClr val="dk1"/>
              </a:buClr>
              <a:buSzPts val="1100"/>
            </a:pPr>
            <a:r>
              <a:rPr lang="en-US" sz="3100" b="1" dirty="0" smtClean="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2020</a:t>
            </a:r>
            <a:endParaRPr lang="en-US" sz="31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endParaRPr>
          </a:p>
          <a:p>
            <a:pPr>
              <a:lnSpc>
                <a:spcPct val="114000"/>
              </a:lnSpc>
            </a:pPr>
            <a:endParaRPr 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74">
            <a:extLst>
              <a:ext uri="{FF2B5EF4-FFF2-40B4-BE49-F238E27FC236}">
                <a16:creationId xmlns:a16="http://schemas.microsoft.com/office/drawing/2014/main" id="{7DFE83AC-E05D-A541-B773-21C774CB3E7B}"/>
              </a:ext>
            </a:extLst>
          </p:cNvPr>
          <p:cNvSpPr/>
          <p:nvPr/>
        </p:nvSpPr>
        <p:spPr>
          <a:xfrm>
            <a:off x="360486" y="530258"/>
            <a:ext cx="10709031" cy="12175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r>
              <a:rPr lang="es-ES" sz="3200" b="1" kern="1200" dirty="0" smtClean="0">
                <a:solidFill>
                  <a:srgbClr val="00B0F0"/>
                </a:solidFill>
                <a:latin typeface="+mn-lt"/>
                <a:ea typeface="Cambria" charset="0"/>
                <a:cs typeface="Cambria" charset="0"/>
                <a:sym typeface="BotonBQ-Bold"/>
              </a:rPr>
              <a:t>Proceso de creación de literatura de recuperación aprobada por la confraternidad</a:t>
            </a:r>
            <a:endParaRPr lang="es-ES" sz="3200" dirty="0"/>
          </a:p>
        </p:txBody>
      </p:sp>
      <p:sp>
        <p:nvSpPr>
          <p:cNvPr id="6" name="TextBox 5">
            <a:extLst>
              <a:ext uri="{FF2B5EF4-FFF2-40B4-BE49-F238E27FC236}">
                <a16:creationId xmlns:a16="http://schemas.microsoft.com/office/drawing/2014/main" id="{DD287D72-C788-5B47-A51F-1028A0A1D621}"/>
              </a:ext>
            </a:extLst>
          </p:cNvPr>
          <p:cNvSpPr txBox="1"/>
          <p:nvPr/>
        </p:nvSpPr>
        <p:spPr>
          <a:xfrm>
            <a:off x="0" y="1747765"/>
            <a:ext cx="10972800" cy="4462760"/>
          </a:xfrm>
          <a:prstGeom prst="rect">
            <a:avLst/>
          </a:prstGeom>
          <a:noFill/>
        </p:spPr>
        <p:txBody>
          <a:bodyPr wrap="square" rtlCol="0">
            <a:spAutoFit/>
          </a:bodyPr>
          <a:lstStyle/>
          <a:p>
            <a:pPr>
              <a:spcAft>
                <a:spcPts val="1200"/>
              </a:spcAft>
            </a:pPr>
            <a:r>
              <a:rPr lang="es-ES" sz="2600" dirty="0" smtClean="0"/>
              <a:t>Literatura </a:t>
            </a:r>
            <a:r>
              <a:rPr lang="es-ES" sz="2600" dirty="0"/>
              <a:t>de recuperación aprobada por la </a:t>
            </a:r>
            <a:r>
              <a:rPr lang="es-ES" sz="2600" dirty="0" smtClean="0"/>
              <a:t>confraternidad</a:t>
            </a:r>
            <a:r>
              <a:rPr lang="en-US" sz="2600" dirty="0" smtClean="0">
                <a:solidFill>
                  <a:schemeClr val="tx1"/>
                </a:solidFill>
                <a:latin typeface="+mn-lt"/>
                <a:ea typeface="Calibri" panose="020F0502020204030204" pitchFamily="34" charset="0"/>
                <a:cs typeface="Arial" panose="020B0604020202020204" pitchFamily="34" charset="0"/>
              </a:rPr>
              <a:t>: </a:t>
            </a:r>
            <a:endParaRPr lang="en-US" sz="2600" dirty="0">
              <a:solidFill>
                <a:schemeClr val="tx1"/>
              </a:solidFill>
              <a:latin typeface="+mn-lt"/>
              <a:ea typeface="Calibri" panose="020F0502020204030204" pitchFamily="34" charset="0"/>
              <a:cs typeface="Arial" panose="020B0604020202020204" pitchFamily="34" charset="0"/>
            </a:endParaRPr>
          </a:p>
          <a:p>
            <a:pPr marL="342900" lvl="0" indent="-342900">
              <a:spcAft>
                <a:spcPts val="1200"/>
              </a:spcAft>
              <a:buClr>
                <a:srgbClr val="C00000"/>
              </a:buClr>
              <a:buFont typeface="Wingdings" panose="05000000000000000000" pitchFamily="2" charset="2"/>
              <a:buChar char="Ø"/>
            </a:pPr>
            <a:r>
              <a:rPr lang="es-ES" sz="2600" dirty="0" smtClean="0"/>
              <a:t>El proceso </a:t>
            </a:r>
            <a:r>
              <a:rPr lang="es-ES" sz="2600" dirty="0"/>
              <a:t>actual se remonta a las décadas de 1970 y </a:t>
            </a:r>
            <a:r>
              <a:rPr lang="es-ES" sz="2600" dirty="0" smtClean="0"/>
              <a:t>1980</a:t>
            </a:r>
            <a:r>
              <a:rPr lang="en-US" sz="2600" dirty="0" smtClean="0">
                <a:solidFill>
                  <a:schemeClr val="tx1"/>
                </a:solidFill>
                <a:latin typeface="+mn-lt"/>
                <a:ea typeface="Times New Roman" panose="02020603050405020304" pitchFamily="18" charset="0"/>
              </a:rPr>
              <a:t> </a:t>
            </a:r>
            <a:endParaRPr lang="en-US" sz="2600" dirty="0">
              <a:solidFill>
                <a:schemeClr val="tx1"/>
              </a:solidFill>
              <a:latin typeface="+mn-lt"/>
              <a:ea typeface="Times New Roman" panose="02020603050405020304" pitchFamily="18" charset="0"/>
            </a:endParaRPr>
          </a:p>
          <a:p>
            <a:pPr marL="342900" lvl="0" indent="-342900">
              <a:spcAft>
                <a:spcPts val="1200"/>
              </a:spcAft>
              <a:buClr>
                <a:srgbClr val="C00000"/>
              </a:buClr>
              <a:buFont typeface="Wingdings" panose="05000000000000000000" pitchFamily="2" charset="2"/>
              <a:buChar char="Ø"/>
            </a:pPr>
            <a:r>
              <a:rPr lang="es-ES" sz="2600" dirty="0"/>
              <a:t>Con el tiempo y </a:t>
            </a:r>
            <a:r>
              <a:rPr lang="es-ES" sz="2600" dirty="0" smtClean="0"/>
              <a:t>la </a:t>
            </a:r>
            <a:r>
              <a:rPr lang="es-ES" sz="2600" dirty="0"/>
              <a:t>experiencia hemos adaptado </a:t>
            </a:r>
            <a:r>
              <a:rPr lang="es-ES" sz="2600" dirty="0" smtClean="0"/>
              <a:t>y mejorado el proceso</a:t>
            </a:r>
            <a:endParaRPr lang="en-US" sz="2600" dirty="0">
              <a:solidFill>
                <a:schemeClr val="tx1"/>
              </a:solidFill>
              <a:latin typeface="+mn-lt"/>
              <a:ea typeface="Times New Roman" panose="02020603050405020304" pitchFamily="18" charset="0"/>
            </a:endParaRPr>
          </a:p>
          <a:p>
            <a:pPr marL="342900" lvl="0" indent="-342900">
              <a:spcAft>
                <a:spcPts val="1200"/>
              </a:spcAft>
              <a:buClr>
                <a:srgbClr val="C00000"/>
              </a:buClr>
              <a:buFont typeface="Wingdings" panose="05000000000000000000" pitchFamily="2" charset="2"/>
              <a:buChar char="Ø"/>
            </a:pPr>
            <a:r>
              <a:rPr lang="es-ES" sz="2600" dirty="0"/>
              <a:t>La tecnología </a:t>
            </a:r>
            <a:r>
              <a:rPr lang="es-ES" sz="2600" dirty="0" smtClean="0"/>
              <a:t>ha mejorado el acceso </a:t>
            </a:r>
            <a:r>
              <a:rPr lang="es-ES" sz="2600" dirty="0"/>
              <a:t>y </a:t>
            </a:r>
            <a:r>
              <a:rPr lang="es-ES" sz="2600" dirty="0" smtClean="0"/>
              <a:t>la participación a nivel mundial</a:t>
            </a:r>
            <a:endParaRPr lang="en-US" sz="2600" dirty="0">
              <a:solidFill>
                <a:schemeClr val="tx1"/>
              </a:solidFill>
              <a:latin typeface="+mn-lt"/>
              <a:ea typeface="Times New Roman" panose="02020603050405020304" pitchFamily="18" charset="0"/>
            </a:endParaRPr>
          </a:p>
          <a:p>
            <a:pPr marL="342900" lvl="0" indent="-342900">
              <a:spcAft>
                <a:spcPts val="1200"/>
              </a:spcAft>
              <a:buClr>
                <a:srgbClr val="C00000"/>
              </a:buClr>
              <a:buFont typeface="Wingdings" panose="05000000000000000000" pitchFamily="2" charset="2"/>
              <a:buChar char="Ø"/>
            </a:pPr>
            <a:r>
              <a:rPr lang="es-ES" sz="2600" dirty="0" smtClean="0"/>
              <a:t>Todos </a:t>
            </a:r>
            <a:r>
              <a:rPr lang="es-ES" sz="2600" dirty="0"/>
              <a:t>los miembros interesados, independientemente del idioma que hablen o del lugar donde </a:t>
            </a:r>
            <a:r>
              <a:rPr lang="es-ES" sz="2600" dirty="0" smtClean="0"/>
              <a:t>vivan, configuran los libros </a:t>
            </a:r>
            <a:r>
              <a:rPr lang="es-ES" sz="2600" dirty="0"/>
              <a:t>y </a:t>
            </a:r>
            <a:r>
              <a:rPr lang="es-ES" sz="2600" dirty="0" smtClean="0"/>
              <a:t>folletos</a:t>
            </a:r>
            <a:endParaRPr lang="en-US" sz="2600" dirty="0" smtClean="0">
              <a:solidFill>
                <a:schemeClr val="tx1"/>
              </a:solidFill>
              <a:latin typeface="+mn-lt"/>
              <a:ea typeface="Times New Roman" panose="02020603050405020304" pitchFamily="18" charset="0"/>
            </a:endParaRPr>
          </a:p>
          <a:p>
            <a:pPr algn="ctr">
              <a:spcAft>
                <a:spcPts val="1200"/>
              </a:spcAft>
            </a:pPr>
            <a:r>
              <a:rPr lang="es-ES" sz="2600" i="1" dirty="0" smtClean="0"/>
              <a:t>Lee por favor en el </a:t>
            </a:r>
            <a:r>
              <a:rPr lang="es-ES" sz="2600" dirty="0" smtClean="0"/>
              <a:t>IAC</a:t>
            </a:r>
            <a:r>
              <a:rPr lang="es-ES" sz="2600" i="1" dirty="0" smtClean="0"/>
              <a:t> (p. 28) la descripción del proceso actual de creación de literatura tomando como ejemplo el folleto «Salud mental en recuperación»</a:t>
            </a:r>
            <a:endParaRPr lang="en-US" sz="2600" i="1" dirty="0">
              <a:solidFill>
                <a:schemeClr val="tx1"/>
              </a:solidFill>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6303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74">
            <a:extLst>
              <a:ext uri="{FF2B5EF4-FFF2-40B4-BE49-F238E27FC236}">
                <a16:creationId xmlns:a16="http://schemas.microsoft.com/office/drawing/2014/main" id="{7DFE83AC-E05D-A541-B773-21C774CB3E7B}"/>
              </a:ext>
            </a:extLst>
          </p:cNvPr>
          <p:cNvSpPr/>
          <p:nvPr/>
        </p:nvSpPr>
        <p:spPr>
          <a:xfrm>
            <a:off x="360486" y="506038"/>
            <a:ext cx="10709031" cy="1050324"/>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r>
              <a:rPr lang="es-ES" sz="3200" b="1" kern="1200" dirty="0" smtClean="0">
                <a:solidFill>
                  <a:srgbClr val="00B0F0"/>
                </a:solidFill>
                <a:latin typeface="+mn-lt"/>
                <a:ea typeface="Cambria" charset="0"/>
                <a:cs typeface="Cambria" charset="0"/>
                <a:sym typeface="BotonBQ-Bold"/>
              </a:rPr>
              <a:t>Proceso de creación de literatura de recuperación aprobada por la confraternidad</a:t>
            </a:r>
            <a:endParaRPr lang="es-ES" sz="3200" dirty="0"/>
          </a:p>
        </p:txBody>
      </p:sp>
      <p:sp>
        <p:nvSpPr>
          <p:cNvPr id="6" name="TextBox 5">
            <a:extLst>
              <a:ext uri="{FF2B5EF4-FFF2-40B4-BE49-F238E27FC236}">
                <a16:creationId xmlns:a16="http://schemas.microsoft.com/office/drawing/2014/main" id="{DD287D72-C788-5B47-A51F-1028A0A1D621}"/>
              </a:ext>
            </a:extLst>
          </p:cNvPr>
          <p:cNvSpPr txBox="1"/>
          <p:nvPr/>
        </p:nvSpPr>
        <p:spPr>
          <a:xfrm>
            <a:off x="0" y="1466627"/>
            <a:ext cx="10874829" cy="5293401"/>
          </a:xfrm>
          <a:prstGeom prst="rect">
            <a:avLst/>
          </a:prstGeom>
          <a:noFill/>
        </p:spPr>
        <p:txBody>
          <a:bodyPr wrap="square" rtlCol="0">
            <a:noAutofit/>
          </a:bodyPr>
          <a:lstStyle/>
          <a:p>
            <a:pPr marL="342900" lvl="0" indent="-342900" defTabSz="1960563">
              <a:spcAft>
                <a:spcPts val="800"/>
              </a:spcAft>
              <a:buClr>
                <a:srgbClr val="C00000"/>
              </a:buClr>
              <a:buFont typeface="Wingdings" panose="05000000000000000000" pitchFamily="2" charset="2"/>
              <a:buChar char="ü"/>
            </a:pPr>
            <a:r>
              <a:rPr lang="es-ES" sz="2800" dirty="0" smtClean="0"/>
              <a:t>Pretendemos reflejar </a:t>
            </a:r>
            <a:r>
              <a:rPr lang="es-ES" sz="2800" dirty="0"/>
              <a:t>la voz de la confraternidad en su </a:t>
            </a:r>
            <a:r>
              <a:rPr lang="es-ES" sz="2800" dirty="0" smtClean="0"/>
              <a:t>totalidad</a:t>
            </a:r>
            <a:r>
              <a:rPr lang="en-US" sz="2800" dirty="0" smtClean="0"/>
              <a:t> </a:t>
            </a:r>
            <a:endParaRPr lang="en-US" sz="2800" dirty="0"/>
          </a:p>
          <a:p>
            <a:pPr marL="342900" lvl="0" indent="-342900" defTabSz="1960563">
              <a:spcAft>
                <a:spcPts val="800"/>
              </a:spcAft>
              <a:buClr>
                <a:srgbClr val="C00000"/>
              </a:buClr>
              <a:buFont typeface="Wingdings" panose="05000000000000000000" pitchFamily="2" charset="2"/>
              <a:buChar char="ü"/>
            </a:pPr>
            <a:r>
              <a:rPr lang="es-ES" sz="2800" dirty="0"/>
              <a:t>Esta encuesta no está motivada por el deseo de revisar o cambiar el proceso de creación o aprobación </a:t>
            </a:r>
            <a:endParaRPr lang="en-US" sz="2800" dirty="0"/>
          </a:p>
          <a:p>
            <a:pPr marL="342900" lvl="0" indent="-342900" defTabSz="1960563">
              <a:spcAft>
                <a:spcPts val="800"/>
              </a:spcAft>
              <a:buClr>
                <a:srgbClr val="C00000"/>
              </a:buClr>
              <a:buFont typeface="Wingdings" panose="05000000000000000000" pitchFamily="2" charset="2"/>
              <a:buChar char="ü"/>
            </a:pPr>
            <a:r>
              <a:rPr lang="en-US" sz="2800" dirty="0" smtClean="0"/>
              <a:t>Los </a:t>
            </a:r>
            <a:r>
              <a:rPr lang="es-ES" sz="2800" dirty="0" smtClean="0"/>
              <a:t>materiales dirigidos </a:t>
            </a:r>
            <a:r>
              <a:rPr lang="es-ES" sz="2800" dirty="0"/>
              <a:t>a los miembros sobre su recuperación personal o que establezcan la filosofía fundamental de NA deben pasar por este </a:t>
            </a:r>
            <a:r>
              <a:rPr lang="es-ES" sz="2800" dirty="0" smtClean="0"/>
              <a:t>proceso</a:t>
            </a:r>
            <a:endParaRPr lang="en-US" sz="2800" dirty="0"/>
          </a:p>
          <a:p>
            <a:pPr marL="342900" lvl="0" indent="-342900">
              <a:buClr>
                <a:srgbClr val="C00000"/>
              </a:buClr>
              <a:buFont typeface="Wingdings" panose="05000000000000000000" pitchFamily="2" charset="2"/>
              <a:buChar char="ü"/>
            </a:pPr>
            <a:r>
              <a:rPr lang="es-ES" sz="2800" dirty="0" smtClean="0"/>
              <a:t>¿Cómo podemos ser mas eficientes</a:t>
            </a:r>
            <a:endParaRPr lang="en-US" sz="2800" dirty="0"/>
          </a:p>
          <a:p>
            <a:pPr marL="749300" lvl="1" indent="-342900">
              <a:buClr>
                <a:srgbClr val="C00000"/>
              </a:buClr>
              <a:buFont typeface="Wingdings" panose="05000000000000000000" pitchFamily="2" charset="2"/>
              <a:buChar char="§"/>
            </a:pPr>
            <a:r>
              <a:rPr lang="es-ES_tradnl" sz="2600" dirty="0"/>
              <a:t>a</a:t>
            </a:r>
            <a:r>
              <a:rPr lang="es-ES_tradnl" sz="2600" dirty="0" smtClean="0"/>
              <a:t>l crear los </a:t>
            </a:r>
            <a:r>
              <a:rPr lang="es-ES_tradnl" sz="2600" dirty="0"/>
              <a:t>materiales nuevos que pide la </a:t>
            </a:r>
            <a:r>
              <a:rPr lang="es-ES_tradnl" sz="2600" dirty="0" smtClean="0"/>
              <a:t>confraternidad</a:t>
            </a:r>
            <a:r>
              <a:rPr lang="en-US" sz="2600" dirty="0" smtClean="0"/>
              <a:t>?</a:t>
            </a:r>
            <a:endParaRPr lang="en-US" sz="2600" dirty="0"/>
          </a:p>
          <a:p>
            <a:pPr marL="749300" lvl="1" indent="-342900">
              <a:buClr>
                <a:srgbClr val="C00000"/>
              </a:buClr>
              <a:buFont typeface="Wingdings" panose="05000000000000000000" pitchFamily="2" charset="2"/>
              <a:buChar char="§"/>
            </a:pPr>
            <a:r>
              <a:rPr lang="es-ES_tradnl" sz="2600" dirty="0" smtClean="0"/>
              <a:t>al revisar </a:t>
            </a:r>
            <a:r>
              <a:rPr lang="es-ES_tradnl" sz="2600" dirty="0"/>
              <a:t>los que están </a:t>
            </a:r>
            <a:r>
              <a:rPr lang="es-ES_tradnl" sz="2600" dirty="0" smtClean="0"/>
              <a:t>desactualizados</a:t>
            </a:r>
            <a:r>
              <a:rPr lang="en-US" sz="2600" dirty="0" smtClean="0"/>
              <a:t>?</a:t>
            </a:r>
            <a:endParaRPr lang="en-US" sz="2600" dirty="0"/>
          </a:p>
          <a:p>
            <a:pPr marL="749300" lvl="1" indent="-342900">
              <a:buClr>
                <a:srgbClr val="C00000"/>
              </a:buClr>
              <a:buFont typeface="Wingdings" panose="05000000000000000000" pitchFamily="2" charset="2"/>
              <a:buChar char="§"/>
            </a:pPr>
            <a:r>
              <a:rPr lang="es-ES_tradnl" sz="2600" dirty="0" smtClean="0"/>
              <a:t>al asegurarnos </a:t>
            </a:r>
            <a:r>
              <a:rPr lang="es-ES_tradnl" sz="2600" dirty="0"/>
              <a:t>de que los miembros y los grupos tienen acceso a los </a:t>
            </a:r>
            <a:r>
              <a:rPr lang="es-ES_tradnl" sz="2600" dirty="0" smtClean="0"/>
              <a:t>materiales? </a:t>
            </a:r>
            <a:endParaRPr lang="en-US" sz="2600" dirty="0"/>
          </a:p>
          <a:p>
            <a:pPr>
              <a:spcAft>
                <a:spcPts val="1200"/>
              </a:spcAft>
            </a:pPr>
            <a:endParaRPr lang="en-US" sz="2600" dirty="0">
              <a:solidFill>
                <a:schemeClr val="tx1"/>
              </a:solidFill>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3595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18;p14"/>
          <p:cNvSpPr txBox="1">
            <a:spLocks/>
          </p:cNvSpPr>
          <p:nvPr/>
        </p:nvSpPr>
        <p:spPr>
          <a:xfrm>
            <a:off x="4885593" y="1459522"/>
            <a:ext cx="6192715" cy="3912577"/>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en-US" sz="2800" dirty="0"/>
          </a:p>
        </p:txBody>
      </p:sp>
      <p:sp>
        <p:nvSpPr>
          <p:cNvPr id="3" name="Rectangle 2"/>
          <p:cNvSpPr/>
          <p:nvPr/>
        </p:nvSpPr>
        <p:spPr>
          <a:xfrm>
            <a:off x="3988776" y="71304"/>
            <a:ext cx="8203224" cy="7068602"/>
          </a:xfrm>
          <a:prstGeom prst="rect">
            <a:avLst/>
          </a:prstGeom>
        </p:spPr>
        <p:txBody>
          <a:bodyPr wrap="square">
            <a:spAutoFit/>
          </a:bodyPr>
          <a:lstStyle/>
          <a:p>
            <a:pPr marL="342900" lvl="0" indent="-342900">
              <a:spcAft>
                <a:spcPts val="800"/>
              </a:spcAft>
              <a:buClr>
                <a:srgbClr val="C00000"/>
              </a:buClr>
              <a:buFont typeface="Wingdings" panose="05000000000000000000" pitchFamily="2" charset="2"/>
              <a:buChar char="ü"/>
            </a:pPr>
            <a:r>
              <a:rPr lang="es-ES_tradnl" sz="2000" dirty="0" smtClean="0">
                <a:solidFill>
                  <a:schemeClr val="accent1">
                    <a:lumMod val="50000"/>
                  </a:schemeClr>
                </a:solidFill>
                <a:latin typeface="+mn-lt"/>
                <a:ea typeface="Times New Roman" panose="02020603050405020304" pitchFamily="18" charset="0"/>
              </a:rPr>
              <a:t>Antes de la CSM 2000…</a:t>
            </a:r>
          </a:p>
          <a:p>
            <a:pPr marL="685800" lvl="2" indent="-342900">
              <a:spcAft>
                <a:spcPts val="800"/>
              </a:spcAft>
              <a:buClr>
                <a:srgbClr val="C00000"/>
              </a:buClr>
              <a:buFont typeface="Wingdings" panose="05000000000000000000" pitchFamily="2" charset="2"/>
              <a:buChar char="§"/>
            </a:pPr>
            <a:r>
              <a:rPr lang="es-ES_tradnl" sz="2000" dirty="0" smtClean="0">
                <a:solidFill>
                  <a:schemeClr val="accent1">
                    <a:lumMod val="50000"/>
                  </a:schemeClr>
                </a:solidFill>
                <a:latin typeface="+mn-lt"/>
                <a:ea typeface="Times New Roman" panose="02020603050405020304" pitchFamily="18" charset="0"/>
              </a:rPr>
              <a:t>Todo el material estaba sujeto al mismo proceso de aprobación </a:t>
            </a:r>
          </a:p>
          <a:p>
            <a:pPr marL="685800" lvl="0" indent="-342900">
              <a:spcAft>
                <a:spcPts val="800"/>
              </a:spcAft>
              <a:buClr>
                <a:srgbClr val="C00000"/>
              </a:buClr>
              <a:buFont typeface="Wingdings" panose="05000000000000000000" pitchFamily="2" charset="2"/>
              <a:buChar char="§"/>
            </a:pPr>
            <a:r>
              <a:rPr lang="es-ES_tradnl" sz="2000" dirty="0" smtClean="0">
                <a:solidFill>
                  <a:schemeClr val="accent1">
                    <a:lumMod val="50000"/>
                  </a:schemeClr>
                </a:solidFill>
                <a:latin typeface="+mn-lt"/>
                <a:ea typeface="Times New Roman" panose="02020603050405020304" pitchFamily="18" charset="0"/>
              </a:rPr>
              <a:t>La confraternidad era fundamentalmente angloparlante y el material de servicio consistía sobre todo en voluminosos manuales </a:t>
            </a:r>
          </a:p>
          <a:p>
            <a:pPr marL="685800" lvl="0" indent="-342900">
              <a:spcAft>
                <a:spcPts val="800"/>
              </a:spcAft>
              <a:buClr>
                <a:srgbClr val="C00000"/>
              </a:buClr>
              <a:buFont typeface="Wingdings" panose="05000000000000000000" pitchFamily="2" charset="2"/>
              <a:buChar char="§"/>
            </a:pPr>
            <a:r>
              <a:rPr lang="es-ES_tradnl" sz="2000" dirty="0" smtClean="0">
                <a:solidFill>
                  <a:schemeClr val="accent1">
                    <a:lumMod val="50000"/>
                  </a:schemeClr>
                </a:solidFill>
                <a:latin typeface="+mn-lt"/>
                <a:ea typeface="Times New Roman" panose="02020603050405020304" pitchFamily="18" charset="0"/>
              </a:rPr>
              <a:t>No se revisó la clasificación de los materiales ya publicados; </a:t>
            </a:r>
            <a:r>
              <a:rPr lang="es-ES" sz="2000" dirty="0"/>
              <a:t>todos </a:t>
            </a:r>
            <a:r>
              <a:rPr lang="es-ES_tradnl" sz="2000" dirty="0">
                <a:solidFill>
                  <a:schemeClr val="accent1">
                    <a:lumMod val="50000"/>
                  </a:schemeClr>
                </a:solidFill>
                <a:ea typeface="Times New Roman" panose="02020603050405020304" pitchFamily="18" charset="0"/>
              </a:rPr>
              <a:t>los folletos informativos (IP) </a:t>
            </a:r>
            <a:r>
              <a:rPr lang="es-ES" sz="2000" dirty="0" smtClean="0"/>
              <a:t>se </a:t>
            </a:r>
            <a:r>
              <a:rPr lang="es-ES" sz="2000" dirty="0"/>
              <a:t>clasificaron como material aprobado por la </a:t>
            </a:r>
            <a:r>
              <a:rPr lang="es-ES" sz="2000" dirty="0" smtClean="0"/>
              <a:t>confraternidad</a:t>
            </a:r>
            <a:endParaRPr lang="es-ES_tradnl" sz="2000" dirty="0" smtClean="0">
              <a:solidFill>
                <a:schemeClr val="accent1">
                  <a:lumMod val="50000"/>
                </a:schemeClr>
              </a:solidFill>
              <a:latin typeface="+mn-lt"/>
              <a:ea typeface="Times New Roman" panose="02020603050405020304" pitchFamily="18" charset="0"/>
            </a:endParaRPr>
          </a:p>
          <a:p>
            <a:pPr marL="342900" lvl="0" indent="-342900">
              <a:spcAft>
                <a:spcPts val="800"/>
              </a:spcAft>
              <a:buClr>
                <a:srgbClr val="C00000"/>
              </a:buClr>
              <a:buFont typeface="Wingdings" panose="05000000000000000000" pitchFamily="2" charset="2"/>
              <a:buChar char="ü"/>
            </a:pPr>
            <a:r>
              <a:rPr lang="es-ES_tradnl" sz="2000" dirty="0" smtClean="0">
                <a:solidFill>
                  <a:schemeClr val="accent1">
                    <a:lumMod val="50000"/>
                  </a:schemeClr>
                </a:solidFill>
                <a:latin typeface="+mn-lt"/>
                <a:ea typeface="Times New Roman" panose="02020603050405020304" pitchFamily="18" charset="0"/>
              </a:rPr>
              <a:t>Apéndice F del presente </a:t>
            </a:r>
            <a:r>
              <a:rPr lang="es-ES_tradnl" sz="2000" i="1" dirty="0" smtClean="0">
                <a:solidFill>
                  <a:schemeClr val="accent1">
                    <a:lumMod val="50000"/>
                  </a:schemeClr>
                </a:solidFill>
                <a:latin typeface="+mn-lt"/>
                <a:ea typeface="Times New Roman" panose="02020603050405020304" pitchFamily="18" charset="0"/>
              </a:rPr>
              <a:t>IAC</a:t>
            </a:r>
            <a:r>
              <a:rPr lang="es-ES_tradnl" sz="2000" dirty="0" smtClean="0">
                <a:solidFill>
                  <a:schemeClr val="accent1">
                    <a:lumMod val="50000"/>
                  </a:schemeClr>
                </a:solidFill>
                <a:latin typeface="+mn-lt"/>
                <a:ea typeface="Times New Roman" panose="02020603050405020304" pitchFamily="18" charset="0"/>
              </a:rPr>
              <a:t>: lista de literatura de recuperación y materiales de servicio actuales que incluye:</a:t>
            </a:r>
          </a:p>
          <a:p>
            <a:pPr marL="685800" lvl="1" indent="-342900">
              <a:spcAft>
                <a:spcPts val="800"/>
              </a:spcAft>
              <a:buClr>
                <a:srgbClr val="C00000"/>
              </a:buClr>
              <a:buFont typeface="Wingdings" panose="05000000000000000000" pitchFamily="2" charset="2"/>
              <a:buChar char="§"/>
            </a:pPr>
            <a:r>
              <a:rPr lang="es-ES_tradnl" sz="2000" dirty="0" smtClean="0">
                <a:solidFill>
                  <a:schemeClr val="accent1">
                    <a:lumMod val="50000"/>
                  </a:schemeClr>
                </a:solidFill>
                <a:latin typeface="+mn-lt"/>
                <a:ea typeface="Times New Roman" panose="02020603050405020304" pitchFamily="18" charset="0"/>
              </a:rPr>
              <a:t>Todas las obras que publicamos</a:t>
            </a:r>
          </a:p>
          <a:p>
            <a:pPr marL="685800" lvl="1" indent="-342900">
              <a:spcAft>
                <a:spcPts val="800"/>
              </a:spcAft>
              <a:buClr>
                <a:srgbClr val="C00000"/>
              </a:buClr>
              <a:buFont typeface="Wingdings" panose="05000000000000000000" pitchFamily="2" charset="2"/>
              <a:buChar char="§"/>
            </a:pPr>
            <a:r>
              <a:rPr lang="es-ES_tradnl" sz="2000" dirty="0" smtClean="0">
                <a:solidFill>
                  <a:schemeClr val="accent1">
                    <a:lumMod val="50000"/>
                  </a:schemeClr>
                </a:solidFill>
                <a:latin typeface="+mn-lt"/>
                <a:ea typeface="Times New Roman" panose="02020603050405020304" pitchFamily="18" charset="0"/>
              </a:rPr>
              <a:t>Fecha de su publicación original </a:t>
            </a:r>
          </a:p>
          <a:p>
            <a:pPr marL="685800" lvl="1" indent="-342900">
              <a:spcAft>
                <a:spcPts val="800"/>
              </a:spcAft>
              <a:buClr>
                <a:srgbClr val="C00000"/>
              </a:buClr>
              <a:buFont typeface="Wingdings" panose="05000000000000000000" pitchFamily="2" charset="2"/>
              <a:buChar char="§"/>
            </a:pPr>
            <a:r>
              <a:rPr lang="es-ES_tradnl" sz="2000" dirty="0" smtClean="0">
                <a:solidFill>
                  <a:schemeClr val="accent1">
                    <a:lumMod val="50000"/>
                  </a:schemeClr>
                </a:solidFill>
                <a:latin typeface="+mn-lt"/>
                <a:ea typeface="Times New Roman" panose="02020603050405020304" pitchFamily="18" charset="0"/>
              </a:rPr>
              <a:t>Fecha de la última revisión</a:t>
            </a:r>
          </a:p>
          <a:p>
            <a:pPr marL="685800" lvl="1" indent="-342900">
              <a:spcAft>
                <a:spcPts val="800"/>
              </a:spcAft>
              <a:buClr>
                <a:srgbClr val="C00000"/>
              </a:buClr>
              <a:buFont typeface="Wingdings" panose="05000000000000000000" pitchFamily="2" charset="2"/>
              <a:buChar char="§"/>
            </a:pPr>
            <a:r>
              <a:rPr lang="es-ES_tradnl" sz="2000" dirty="0" smtClean="0">
                <a:solidFill>
                  <a:schemeClr val="accent1">
                    <a:lumMod val="50000"/>
                  </a:schemeClr>
                </a:solidFill>
                <a:latin typeface="+mn-lt"/>
                <a:ea typeface="Times New Roman" panose="02020603050405020304" pitchFamily="18" charset="0"/>
              </a:rPr>
              <a:t>Su categoría </a:t>
            </a:r>
          </a:p>
          <a:p>
            <a:pPr marL="685800" lvl="1" indent="-342900">
              <a:spcAft>
                <a:spcPts val="800"/>
              </a:spcAft>
              <a:buClr>
                <a:srgbClr val="C00000"/>
              </a:buClr>
              <a:buFont typeface="Wingdings" panose="05000000000000000000" pitchFamily="2" charset="2"/>
              <a:buChar char="§"/>
            </a:pPr>
            <a:r>
              <a:rPr lang="es-ES_tradnl" sz="2000" dirty="0" smtClean="0">
                <a:solidFill>
                  <a:schemeClr val="accent1">
                    <a:lumMod val="50000"/>
                  </a:schemeClr>
                </a:solidFill>
                <a:latin typeface="+mn-lt"/>
                <a:ea typeface="Times New Roman" panose="02020603050405020304" pitchFamily="18" charset="0"/>
              </a:rPr>
              <a:t>En qué idiomas están publicadas actualmente </a:t>
            </a:r>
          </a:p>
          <a:p>
            <a:pPr lvl="0" algn="ctr">
              <a:spcAft>
                <a:spcPts val="800"/>
              </a:spcAft>
              <a:buClr>
                <a:srgbClr val="C00000"/>
              </a:buClr>
            </a:pPr>
            <a:r>
              <a:rPr lang="es-ES_tradnl" sz="2000" dirty="0" smtClean="0">
                <a:solidFill>
                  <a:schemeClr val="accent1">
                    <a:lumMod val="50000"/>
                  </a:schemeClr>
                </a:solidFill>
                <a:latin typeface="+mn-lt"/>
                <a:ea typeface="Times New Roman" panose="02020603050405020304" pitchFamily="18" charset="0"/>
              </a:rPr>
              <a:t>El </a:t>
            </a:r>
            <a:r>
              <a:rPr lang="es-ES_tradnl" sz="2000" dirty="0">
                <a:solidFill>
                  <a:schemeClr val="accent1">
                    <a:lumMod val="50000"/>
                  </a:schemeClr>
                </a:solidFill>
                <a:latin typeface="+mn-lt"/>
                <a:ea typeface="Times New Roman" panose="02020603050405020304" pitchFamily="18" charset="0"/>
              </a:rPr>
              <a:t>mantenimiento de nuestro archivo ha </a:t>
            </a:r>
            <a:r>
              <a:rPr lang="es-ES_tradnl" sz="2000" dirty="0" smtClean="0">
                <a:solidFill>
                  <a:schemeClr val="accent1">
                    <a:lumMod val="50000"/>
                  </a:schemeClr>
                </a:solidFill>
                <a:latin typeface="+mn-lt"/>
                <a:ea typeface="Times New Roman" panose="02020603050405020304" pitchFamily="18" charset="0"/>
              </a:rPr>
              <a:t>mejorado. Los </a:t>
            </a:r>
            <a:r>
              <a:rPr lang="es-ES_tradnl" sz="2000" dirty="0">
                <a:solidFill>
                  <a:schemeClr val="accent1">
                    <a:lumMod val="50000"/>
                  </a:schemeClr>
                </a:solidFill>
                <a:latin typeface="+mn-lt"/>
                <a:ea typeface="Times New Roman" panose="02020603050405020304" pitchFamily="18" charset="0"/>
              </a:rPr>
              <a:t>datos </a:t>
            </a:r>
            <a:r>
              <a:rPr lang="es-ES_tradnl" sz="2000" dirty="0" smtClean="0">
                <a:solidFill>
                  <a:schemeClr val="accent1">
                    <a:lumMod val="50000"/>
                  </a:schemeClr>
                </a:solidFill>
                <a:latin typeface="+mn-lt"/>
                <a:ea typeface="Times New Roman" panose="02020603050405020304" pitchFamily="18" charset="0"/>
              </a:rPr>
              <a:t>son </a:t>
            </a:r>
            <a:r>
              <a:rPr lang="es-ES_tradnl" sz="2000" dirty="0">
                <a:solidFill>
                  <a:schemeClr val="accent1">
                    <a:lumMod val="50000"/>
                  </a:schemeClr>
                </a:solidFill>
                <a:latin typeface="+mn-lt"/>
                <a:ea typeface="Times New Roman" panose="02020603050405020304" pitchFamily="18" charset="0"/>
              </a:rPr>
              <a:t>los mejores que </a:t>
            </a:r>
            <a:r>
              <a:rPr lang="es-ES_tradnl" sz="2000" dirty="0" smtClean="0">
                <a:solidFill>
                  <a:schemeClr val="accent1">
                    <a:lumMod val="50000"/>
                  </a:schemeClr>
                </a:solidFill>
                <a:latin typeface="+mn-lt"/>
                <a:ea typeface="Times New Roman" panose="02020603050405020304" pitchFamily="18" charset="0"/>
              </a:rPr>
              <a:t>conseguimos a </a:t>
            </a:r>
            <a:r>
              <a:rPr lang="es-ES_tradnl" sz="2000" dirty="0">
                <a:solidFill>
                  <a:schemeClr val="accent1">
                    <a:lumMod val="50000"/>
                  </a:schemeClr>
                </a:solidFill>
                <a:latin typeface="+mn-lt"/>
                <a:ea typeface="Times New Roman" panose="02020603050405020304" pitchFamily="18" charset="0"/>
              </a:rPr>
              <a:t>partir de nuestros archivos. Si ves algún error, comunícanoslo.</a:t>
            </a:r>
          </a:p>
          <a:p>
            <a:pPr lvl="0" algn="ctr">
              <a:spcAft>
                <a:spcPts val="800"/>
              </a:spcAft>
              <a:buClr>
                <a:srgbClr val="C00000"/>
              </a:buClr>
            </a:pPr>
            <a:endParaRPr lang="es-ES_tradnl" sz="2000" dirty="0">
              <a:solidFill>
                <a:schemeClr val="accent1">
                  <a:lumMod val="50000"/>
                </a:schemeClr>
              </a:solidFill>
              <a:effectLst/>
              <a:latin typeface="+mn-lt"/>
              <a:ea typeface="Times New Roman" panose="02020603050405020304" pitchFamily="18" charset="0"/>
            </a:endParaRPr>
          </a:p>
        </p:txBody>
      </p:sp>
      <p:grpSp>
        <p:nvGrpSpPr>
          <p:cNvPr id="2" name="Group 1"/>
          <p:cNvGrpSpPr/>
          <p:nvPr/>
        </p:nvGrpSpPr>
        <p:grpSpPr>
          <a:xfrm>
            <a:off x="130629" y="621830"/>
            <a:ext cx="4077701" cy="5587960"/>
            <a:chOff x="135201" y="130091"/>
            <a:chExt cx="4077701" cy="5587960"/>
          </a:xfrm>
        </p:grpSpPr>
        <p:pic>
          <p:nvPicPr>
            <p:cNvPr id="6" name="Picture 5">
              <a:extLst>
                <a:ext uri="{FF2B5EF4-FFF2-40B4-BE49-F238E27FC236}">
                  <a16:creationId xmlns:a16="http://schemas.microsoft.com/office/drawing/2014/main" id="{772B10EB-E3EB-E948-8981-3E9D8C57DF7A}"/>
                </a:ext>
              </a:extLst>
            </p:cNvPr>
            <p:cNvPicPr>
              <a:picLocks noChangeAspect="1"/>
            </p:cNvPicPr>
            <p:nvPr/>
          </p:nvPicPr>
          <p:blipFill>
            <a:blip r:embed="rId3"/>
            <a:stretch>
              <a:fillRect/>
            </a:stretch>
          </p:blipFill>
          <p:spPr>
            <a:xfrm rot="21199576">
              <a:off x="135201" y="130091"/>
              <a:ext cx="4077701" cy="5587960"/>
            </a:xfrm>
            <a:prstGeom prst="rect">
              <a:avLst/>
            </a:prstGeom>
          </p:spPr>
        </p:pic>
        <p:sp>
          <p:nvSpPr>
            <p:cNvPr id="7" name="Google Shape;158;p19"/>
            <p:cNvSpPr txBox="1">
              <a:spLocks/>
            </p:cNvSpPr>
            <p:nvPr/>
          </p:nvSpPr>
          <p:spPr>
            <a:xfrm rot="21154312">
              <a:off x="409215" y="591155"/>
              <a:ext cx="3346178" cy="4431502"/>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4700" b="1" dirty="0" smtClean="0">
                  <a:solidFill>
                    <a:schemeClr val="tx1"/>
                  </a:solidFill>
                  <a:latin typeface="Ink Free" panose="03080402000500000000" pitchFamily="66" charset="0"/>
                </a:rPr>
                <a:t>Clasificación de nuestros materiales</a:t>
              </a:r>
            </a:p>
            <a:p>
              <a:r>
                <a:rPr lang="en-US" sz="2400" b="1" dirty="0" smtClean="0">
                  <a:solidFill>
                    <a:schemeClr val="tx1"/>
                  </a:solidFill>
                  <a:latin typeface="Ink Free" panose="03080402000500000000" pitchFamily="66" charset="0"/>
                </a:rPr>
                <a:t>  </a:t>
              </a:r>
            </a:p>
            <a:p>
              <a:r>
                <a:rPr lang="en-US" sz="2400" b="1" dirty="0" smtClean="0">
                  <a:solidFill>
                    <a:schemeClr val="tx1"/>
                  </a:solidFill>
                  <a:latin typeface="Ink Free" panose="03080402000500000000" pitchFamily="66" charset="0"/>
                </a:rPr>
                <a:t>  (Proceso de aprobación para materiales de literatura y servicio)</a:t>
              </a:r>
              <a:endParaRPr lang="en-US" sz="2400" b="1" dirty="0">
                <a:solidFill>
                  <a:schemeClr val="tx1"/>
                </a:solidFill>
                <a:latin typeface="Ink Free" panose="03080402000500000000" pitchFamily="66" charset="0"/>
              </a:endParaRPr>
            </a:p>
          </p:txBody>
        </p:sp>
      </p:grpSp>
    </p:spTree>
    <p:extLst>
      <p:ext uri="{BB962C8B-B14F-4D97-AF65-F5344CB8AC3E}">
        <p14:creationId xmlns:p14="http://schemas.microsoft.com/office/powerpoint/2010/main" val="714469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18;p14"/>
          <p:cNvSpPr txBox="1">
            <a:spLocks/>
          </p:cNvSpPr>
          <p:nvPr/>
        </p:nvSpPr>
        <p:spPr>
          <a:xfrm>
            <a:off x="4885593" y="1459522"/>
            <a:ext cx="6192715" cy="3912577"/>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en-US" sz="2800" dirty="0"/>
          </a:p>
        </p:txBody>
      </p:sp>
      <p:sp>
        <p:nvSpPr>
          <p:cNvPr id="3" name="Rectangle 2"/>
          <p:cNvSpPr/>
          <p:nvPr/>
        </p:nvSpPr>
        <p:spPr>
          <a:xfrm>
            <a:off x="4161989" y="126536"/>
            <a:ext cx="7852211" cy="6528264"/>
          </a:xfrm>
          <a:prstGeom prst="rect">
            <a:avLst/>
          </a:prstGeom>
        </p:spPr>
        <p:txBody>
          <a:bodyPr wrap="square">
            <a:noAutofit/>
          </a:bodyPr>
          <a:lstStyle/>
          <a:p>
            <a:pPr>
              <a:spcAft>
                <a:spcPts val="1200"/>
              </a:spcAft>
            </a:pPr>
            <a:r>
              <a:rPr lang="es-ES_tradnl" sz="2800" b="1" kern="1200" dirty="0" smtClean="0">
                <a:solidFill>
                  <a:srgbClr val="00B0F0"/>
                </a:solidFill>
                <a:latin typeface="+mn-lt"/>
                <a:ea typeface="Cambria" charset="0"/>
                <a:cs typeface="Cambria" charset="0"/>
              </a:rPr>
              <a:t>Tres categorías de materiales de literatura y de servicio</a:t>
            </a:r>
            <a:r>
              <a:rPr lang="es-ES_tradnl" sz="2800" dirty="0" smtClean="0">
                <a:solidFill>
                  <a:schemeClr val="tx1"/>
                </a:solidFill>
                <a:latin typeface="+mn-lt"/>
                <a:ea typeface="Calibri" panose="020F0502020204030204" pitchFamily="34" charset="0"/>
                <a:cs typeface="Arial" panose="020B0604020202020204" pitchFamily="34" charset="0"/>
              </a:rPr>
              <a:t>: </a:t>
            </a:r>
          </a:p>
          <a:p>
            <a:pPr marL="342900" lvl="0" indent="-342900">
              <a:spcAft>
                <a:spcPts val="1200"/>
              </a:spcAft>
              <a:buClr>
                <a:srgbClr val="C00000"/>
              </a:buClr>
              <a:buFont typeface="Wingdings" panose="05000000000000000000" pitchFamily="2" charset="2"/>
              <a:buChar char="ü"/>
            </a:pPr>
            <a:r>
              <a:rPr lang="es-ES_tradnl" sz="2400" dirty="0" smtClean="0">
                <a:solidFill>
                  <a:schemeClr val="tx1"/>
                </a:solidFill>
                <a:latin typeface="+mn-lt"/>
                <a:ea typeface="Times New Roman" panose="02020603050405020304" pitchFamily="18" charset="0"/>
              </a:rPr>
              <a:t>Aprobado por la confraternidad: debe enviarse para revisión y aportes a la confraternidad e incluirse en el </a:t>
            </a:r>
            <a:r>
              <a:rPr lang="es-ES_tradnl" sz="2400" i="1" dirty="0" smtClean="0">
                <a:solidFill>
                  <a:schemeClr val="tx1"/>
                </a:solidFill>
                <a:latin typeface="+mn-lt"/>
                <a:ea typeface="Times New Roman" panose="02020603050405020304" pitchFamily="18" charset="0"/>
              </a:rPr>
              <a:t>IAC </a:t>
            </a:r>
            <a:r>
              <a:rPr lang="es-ES_tradnl" sz="2400" dirty="0" smtClean="0">
                <a:solidFill>
                  <a:schemeClr val="tx1"/>
                </a:solidFill>
                <a:latin typeface="+mn-lt"/>
                <a:ea typeface="Times New Roman" panose="02020603050405020304" pitchFamily="18" charset="0"/>
              </a:rPr>
              <a:t>para que la confraternidad lo apruebe.</a:t>
            </a:r>
          </a:p>
          <a:p>
            <a:pPr marL="342900" lvl="0" indent="-342900">
              <a:spcAft>
                <a:spcPts val="1200"/>
              </a:spcAft>
              <a:buClr>
                <a:srgbClr val="C00000"/>
              </a:buClr>
              <a:buFont typeface="Wingdings" panose="05000000000000000000" pitchFamily="2" charset="2"/>
              <a:buChar char="ü"/>
            </a:pPr>
            <a:r>
              <a:rPr lang="es-ES_tradnl" sz="2400" dirty="0" smtClean="0">
                <a:solidFill>
                  <a:schemeClr val="tx1"/>
                </a:solidFill>
                <a:latin typeface="+mn-lt"/>
                <a:ea typeface="Times New Roman" panose="02020603050405020304" pitchFamily="18" charset="0"/>
              </a:rPr>
              <a:t>Aprobado por la conferencia: puede pasar o no por un período de revisión y aportes, depende del plan de proyecto, y puede incluirse tanto en el </a:t>
            </a:r>
            <a:r>
              <a:rPr lang="es-ES_tradnl" sz="2400" i="1" dirty="0" smtClean="0">
                <a:solidFill>
                  <a:schemeClr val="tx1"/>
                </a:solidFill>
                <a:latin typeface="+mn-lt"/>
                <a:ea typeface="Times New Roman" panose="02020603050405020304" pitchFamily="18" charset="0"/>
              </a:rPr>
              <a:t>IAC</a:t>
            </a:r>
            <a:r>
              <a:rPr lang="es-ES_tradnl" sz="2400" dirty="0" smtClean="0">
                <a:solidFill>
                  <a:schemeClr val="tx1"/>
                </a:solidFill>
                <a:latin typeface="+mn-lt"/>
                <a:ea typeface="Times New Roman" panose="02020603050405020304" pitchFamily="18" charset="0"/>
              </a:rPr>
              <a:t> como en el </a:t>
            </a:r>
            <a:r>
              <a:rPr lang="es-ES_tradnl" sz="2400" i="1" dirty="0" smtClean="0">
                <a:solidFill>
                  <a:schemeClr val="tx1"/>
                </a:solidFill>
                <a:latin typeface="+mn-lt"/>
                <a:ea typeface="Times New Roman" panose="02020603050405020304" pitchFamily="18" charset="0"/>
              </a:rPr>
              <a:t>VAC</a:t>
            </a:r>
            <a:r>
              <a:rPr lang="es-ES_tradnl" sz="2400" dirty="0" smtClean="0">
                <a:solidFill>
                  <a:schemeClr val="tx1"/>
                </a:solidFill>
                <a:latin typeface="+mn-lt"/>
                <a:ea typeface="Times New Roman" panose="02020603050405020304" pitchFamily="18" charset="0"/>
              </a:rPr>
              <a:t> para su aprobación.</a:t>
            </a:r>
          </a:p>
          <a:p>
            <a:pPr marL="342900" lvl="0" indent="-342900">
              <a:spcAft>
                <a:spcPts val="1200"/>
              </a:spcAft>
              <a:buClr>
                <a:srgbClr val="C00000"/>
              </a:buClr>
              <a:buFont typeface="Wingdings" panose="05000000000000000000" pitchFamily="2" charset="2"/>
              <a:buChar char="ü"/>
            </a:pPr>
            <a:r>
              <a:rPr lang="es-ES_tradnl" sz="2400" dirty="0" smtClean="0">
                <a:solidFill>
                  <a:schemeClr val="tx1"/>
                </a:solidFill>
                <a:latin typeface="+mn-lt"/>
                <a:ea typeface="Times New Roman" panose="02020603050405020304" pitchFamily="18" charset="0"/>
              </a:rPr>
              <a:t>Aprobado por la Junta Mundial: se envía a los participantes de la conferencia para un período de revisión de 90 días antes de que lo apruebe la Junta </a:t>
            </a:r>
          </a:p>
          <a:p>
            <a:pPr algn="ctr">
              <a:spcAft>
                <a:spcPts val="1200"/>
              </a:spcAft>
            </a:pPr>
            <a:r>
              <a:rPr lang="es-ES_tradnl" sz="2400" dirty="0" smtClean="0">
                <a:solidFill>
                  <a:schemeClr val="tx1"/>
                </a:solidFill>
                <a:latin typeface="+mn-lt"/>
                <a:ea typeface="Calibri" panose="020F0502020204030204" pitchFamily="34" charset="0"/>
                <a:cs typeface="Arial" panose="020B0604020202020204" pitchFamily="34" charset="0"/>
              </a:rPr>
              <a:t>Los procesos de aprobación se explican en la          </a:t>
            </a:r>
            <a:r>
              <a:rPr lang="es-ES_tradnl" sz="2400" i="1" dirty="0" smtClean="0">
                <a:solidFill>
                  <a:schemeClr val="tx1"/>
                </a:solidFill>
                <a:latin typeface="+mn-lt"/>
                <a:ea typeface="Calibri" panose="020F0502020204030204" pitchFamily="34" charset="0"/>
                <a:cs typeface="Arial" panose="020B0604020202020204" pitchFamily="34" charset="0"/>
              </a:rPr>
              <a:t>Guía de los Servicios Mundiales de NA </a:t>
            </a:r>
            <a:r>
              <a:rPr lang="es-ES_tradnl" sz="2400" dirty="0" smtClean="0">
                <a:solidFill>
                  <a:schemeClr val="tx1"/>
                </a:solidFill>
                <a:latin typeface="+mn-lt"/>
                <a:ea typeface="Calibri" panose="020F0502020204030204" pitchFamily="34" charset="0"/>
                <a:cs typeface="Arial" panose="020B0604020202020204" pitchFamily="34" charset="0"/>
              </a:rPr>
              <a:t>(pp. 42</a:t>
            </a:r>
            <a:r>
              <a:rPr lang="es-ES_tradnl" sz="2400" dirty="0" smtClean="0">
                <a:solidFill>
                  <a:schemeClr val="tx1"/>
                </a:solidFill>
                <a:latin typeface="+mn-lt"/>
                <a:ea typeface="Calibri" panose="020F0502020204030204" pitchFamily="34" charset="0"/>
                <a:cs typeface="Arial" panose="020B0604020202020204" pitchFamily="34" charset="0"/>
                <a:sym typeface="Symbol" panose="05050102010706020507" pitchFamily="18" charset="2"/>
              </a:rPr>
              <a:t></a:t>
            </a:r>
            <a:r>
              <a:rPr lang="es-ES_tradnl" sz="2400" dirty="0" smtClean="0">
                <a:solidFill>
                  <a:schemeClr val="tx1"/>
                </a:solidFill>
                <a:latin typeface="+mn-lt"/>
                <a:ea typeface="Calibri" panose="020F0502020204030204" pitchFamily="34" charset="0"/>
                <a:cs typeface="Arial" panose="020B0604020202020204" pitchFamily="34" charset="0"/>
              </a:rPr>
              <a:t>45)</a:t>
            </a:r>
            <a:endParaRPr lang="es-ES_tradnl" sz="2400" dirty="0">
              <a:solidFill>
                <a:schemeClr val="tx1"/>
              </a:solidFill>
              <a:effectLst/>
              <a:latin typeface="+mn-lt"/>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72B10EB-E3EB-E948-8981-3E9D8C57DF7A}"/>
              </a:ext>
            </a:extLst>
          </p:cNvPr>
          <p:cNvPicPr>
            <a:picLocks noChangeAspect="1"/>
          </p:cNvPicPr>
          <p:nvPr/>
        </p:nvPicPr>
        <p:blipFill>
          <a:blip r:embed="rId3"/>
          <a:stretch>
            <a:fillRect/>
          </a:stretch>
        </p:blipFill>
        <p:spPr>
          <a:xfrm rot="21199576">
            <a:off x="135201" y="130091"/>
            <a:ext cx="4077701" cy="5587960"/>
          </a:xfrm>
          <a:prstGeom prst="rect">
            <a:avLst/>
          </a:prstGeom>
        </p:spPr>
      </p:pic>
      <p:sp>
        <p:nvSpPr>
          <p:cNvPr id="8" name="Google Shape;158;p19"/>
          <p:cNvSpPr txBox="1">
            <a:spLocks/>
          </p:cNvSpPr>
          <p:nvPr/>
        </p:nvSpPr>
        <p:spPr>
          <a:xfrm rot="21154312">
            <a:off x="683094" y="504367"/>
            <a:ext cx="3346178" cy="4431502"/>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r>
              <a:rPr lang="en-US" sz="4700" b="1" dirty="0">
                <a:latin typeface="Ink Free" panose="03080402000500000000" pitchFamily="66" charset="0"/>
              </a:rPr>
              <a:t>Clasificación de nuestros materiales</a:t>
            </a:r>
          </a:p>
          <a:p>
            <a:pPr lvl="0"/>
            <a:r>
              <a:rPr lang="en-US" sz="2400" b="1" dirty="0">
                <a:latin typeface="Ink Free" panose="03080402000500000000" pitchFamily="66" charset="0"/>
              </a:rPr>
              <a:t>  </a:t>
            </a:r>
          </a:p>
          <a:p>
            <a:pPr lvl="0"/>
            <a:r>
              <a:rPr lang="en-US" sz="2400" b="1" dirty="0" smtClean="0">
                <a:latin typeface="Ink Free" panose="03080402000500000000" pitchFamily="66" charset="0"/>
              </a:rPr>
              <a:t>(</a:t>
            </a:r>
            <a:r>
              <a:rPr lang="en-US" sz="2400" b="1" dirty="0">
                <a:latin typeface="Ink Free" panose="03080402000500000000" pitchFamily="66" charset="0"/>
              </a:rPr>
              <a:t>Proceso de aprobación para materiales de literatura y servicio)</a:t>
            </a:r>
          </a:p>
          <a:p>
            <a:endParaRPr lang="en-US" sz="2400"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3578244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18;p14"/>
          <p:cNvSpPr txBox="1">
            <a:spLocks/>
          </p:cNvSpPr>
          <p:nvPr/>
        </p:nvSpPr>
        <p:spPr>
          <a:xfrm>
            <a:off x="4885593" y="1459522"/>
            <a:ext cx="6192715" cy="3912577"/>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en-US" sz="2800" dirty="0"/>
          </a:p>
        </p:txBody>
      </p:sp>
      <p:pic>
        <p:nvPicPr>
          <p:cNvPr id="6" name="Picture 5">
            <a:extLst>
              <a:ext uri="{FF2B5EF4-FFF2-40B4-BE49-F238E27FC236}">
                <a16:creationId xmlns:a16="http://schemas.microsoft.com/office/drawing/2014/main" id="{772B10EB-E3EB-E948-8981-3E9D8C57DF7A}"/>
              </a:ext>
            </a:extLst>
          </p:cNvPr>
          <p:cNvPicPr>
            <a:picLocks noChangeAspect="1"/>
          </p:cNvPicPr>
          <p:nvPr/>
        </p:nvPicPr>
        <p:blipFill>
          <a:blip r:embed="rId3"/>
          <a:stretch>
            <a:fillRect/>
          </a:stretch>
        </p:blipFill>
        <p:spPr>
          <a:xfrm rot="21199576">
            <a:off x="135201" y="130091"/>
            <a:ext cx="4077701" cy="5587960"/>
          </a:xfrm>
          <a:prstGeom prst="rect">
            <a:avLst/>
          </a:prstGeom>
        </p:spPr>
      </p:pic>
      <p:sp>
        <p:nvSpPr>
          <p:cNvPr id="8" name="Google Shape;122;p14"/>
          <p:cNvSpPr txBox="1">
            <a:spLocks/>
          </p:cNvSpPr>
          <p:nvPr/>
        </p:nvSpPr>
        <p:spPr>
          <a:xfrm>
            <a:off x="3831771" y="124349"/>
            <a:ext cx="8442290" cy="6733651"/>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42900" indent="-342900">
              <a:spcAft>
                <a:spcPts val="800"/>
              </a:spcAft>
              <a:buClr>
                <a:srgbClr val="C00000"/>
              </a:buClr>
              <a:buFont typeface="Wingdings" panose="05000000000000000000" pitchFamily="2" charset="2"/>
              <a:buChar char="ü"/>
            </a:pPr>
            <a:r>
              <a:rPr lang="es-ES_tradnl" sz="2000" dirty="0" smtClean="0">
                <a:solidFill>
                  <a:schemeClr val="tx1"/>
                </a:solidFill>
                <a:ea typeface="Times New Roman" panose="02020603050405020304" pitchFamily="18" charset="0"/>
              </a:rPr>
              <a:t>Varios folletos aprobados por la confraternidad tal vez hoy en día no se prepararían como literatura de recuperación: </a:t>
            </a:r>
          </a:p>
          <a:p>
            <a:pPr marL="749300" indent="-342900">
              <a:spcAft>
                <a:spcPts val="1200"/>
              </a:spcAft>
              <a:buClr>
                <a:srgbClr val="C00000"/>
              </a:buClr>
              <a:buFont typeface="Wingdings" panose="05000000000000000000" pitchFamily="2" charset="2"/>
              <a:buChar char="§"/>
            </a:pPr>
            <a:r>
              <a:rPr lang="es-ES_tradnl" sz="2000" dirty="0" smtClean="0">
                <a:solidFill>
                  <a:schemeClr val="tx1"/>
                </a:solidFill>
                <a:ea typeface="Times New Roman" panose="02020603050405020304" pitchFamily="18" charset="0"/>
              </a:rPr>
              <a:t>Los folletos IP Nº 20 </a:t>
            </a:r>
            <a:r>
              <a:rPr lang="es-ES_tradnl" sz="2000" i="1" dirty="0" smtClean="0">
                <a:solidFill>
                  <a:schemeClr val="tx1"/>
                </a:solidFill>
                <a:ea typeface="Times New Roman" panose="02020603050405020304" pitchFamily="18" charset="0"/>
              </a:rPr>
              <a:t>El servicio de HeI y el miembro de NA</a:t>
            </a:r>
            <a:r>
              <a:rPr lang="es-ES_tradnl" sz="2000" dirty="0" smtClean="0">
                <a:solidFill>
                  <a:schemeClr val="tx1"/>
                </a:solidFill>
                <a:ea typeface="Times New Roman" panose="02020603050405020304" pitchFamily="18" charset="0"/>
              </a:rPr>
              <a:t>, el IP Nº 15 </a:t>
            </a:r>
            <a:r>
              <a:rPr lang="es-ES_tradnl" sz="2000" i="1" dirty="0" smtClean="0">
                <a:solidFill>
                  <a:schemeClr val="tx1"/>
                </a:solidFill>
                <a:ea typeface="Times New Roman" panose="02020603050405020304" pitchFamily="18" charset="0"/>
              </a:rPr>
              <a:t>IP y el miembro de NA</a:t>
            </a:r>
            <a:r>
              <a:rPr lang="es-ES_tradnl" sz="2000" dirty="0" smtClean="0">
                <a:solidFill>
                  <a:schemeClr val="tx1"/>
                </a:solidFill>
                <a:ea typeface="Times New Roman" panose="02020603050405020304" pitchFamily="18" charset="0"/>
              </a:rPr>
              <a:t> o el IP Nº 26 </a:t>
            </a:r>
            <a:r>
              <a:rPr lang="es-ES_tradnl" sz="2000" i="1" dirty="0" smtClean="0">
                <a:solidFill>
                  <a:schemeClr val="tx1"/>
                </a:solidFill>
                <a:ea typeface="Times New Roman" panose="02020603050405020304" pitchFamily="18" charset="0"/>
              </a:rPr>
              <a:t>Accesibilidad para aquellos que tienen necesidades adicionales</a:t>
            </a:r>
            <a:r>
              <a:rPr lang="es-ES_tradnl" sz="2000" dirty="0" smtClean="0">
                <a:solidFill>
                  <a:schemeClr val="tx1"/>
                </a:solidFill>
                <a:ea typeface="Times New Roman" panose="02020603050405020304" pitchFamily="18" charset="0"/>
              </a:rPr>
              <a:t>, ¿son literatura de recuperación o herramientas para ayudar a los miembros a comprender estos servicios y estos temas? </a:t>
            </a:r>
          </a:p>
          <a:p>
            <a:pPr marL="342900" indent="-342900">
              <a:spcAft>
                <a:spcPts val="800"/>
              </a:spcAft>
              <a:buClr>
                <a:srgbClr val="C00000"/>
              </a:buClr>
              <a:buFont typeface="Wingdings" panose="05000000000000000000" pitchFamily="2" charset="2"/>
              <a:buChar char="ü"/>
            </a:pPr>
            <a:r>
              <a:rPr lang="es-ES_tradnl" sz="2000" i="1" dirty="0" smtClean="0">
                <a:solidFill>
                  <a:schemeClr val="tx1"/>
                </a:solidFill>
                <a:ea typeface="Times New Roman" panose="02020603050405020304" pitchFamily="18" charset="0"/>
              </a:rPr>
              <a:t>La Guía del grupo </a:t>
            </a:r>
            <a:r>
              <a:rPr lang="es-ES_tradnl" sz="2000" dirty="0" smtClean="0">
                <a:solidFill>
                  <a:schemeClr val="tx1"/>
                </a:solidFill>
                <a:ea typeface="Times New Roman" panose="02020603050405020304" pitchFamily="18" charset="0"/>
              </a:rPr>
              <a:t>y los</a:t>
            </a:r>
            <a:r>
              <a:rPr lang="es-ES_tradnl" sz="2000" i="1" dirty="0" smtClean="0">
                <a:solidFill>
                  <a:schemeClr val="tx1"/>
                </a:solidFill>
                <a:ea typeface="Times New Roman" panose="02020603050405020304" pitchFamily="18" charset="0"/>
              </a:rPr>
              <a:t> Doce Conceptos de Servicio en NA</a:t>
            </a:r>
            <a:r>
              <a:rPr lang="es-ES_tradnl" sz="2000" dirty="0" smtClean="0">
                <a:solidFill>
                  <a:schemeClr val="tx1"/>
                </a:solidFill>
                <a:ea typeface="Times New Roman" panose="02020603050405020304" pitchFamily="18" charset="0"/>
              </a:rPr>
              <a:t>: </a:t>
            </a:r>
          </a:p>
          <a:p>
            <a:pPr marL="800100" lvl="1" indent="-342900">
              <a:spcAft>
                <a:spcPts val="800"/>
              </a:spcAft>
              <a:buClr>
                <a:srgbClr val="C00000"/>
              </a:buClr>
              <a:buFont typeface="Wingdings" panose="05000000000000000000" pitchFamily="2" charset="2"/>
              <a:buChar char="§"/>
            </a:pPr>
            <a:r>
              <a:rPr lang="es-ES_tradnl" sz="2000" dirty="0" smtClean="0">
                <a:solidFill>
                  <a:schemeClr val="tx1"/>
                </a:solidFill>
                <a:latin typeface="+mn-lt"/>
                <a:ea typeface="Times New Roman" panose="02020603050405020304" pitchFamily="18" charset="0"/>
              </a:rPr>
              <a:t>Ambos están aprobados por la confraternidad</a:t>
            </a:r>
          </a:p>
          <a:p>
            <a:pPr marL="800100" lvl="1" indent="-342900">
              <a:spcAft>
                <a:spcPts val="800"/>
              </a:spcAft>
              <a:buClr>
                <a:srgbClr val="C00000"/>
              </a:buClr>
              <a:buFont typeface="Wingdings" panose="05000000000000000000" pitchFamily="2" charset="2"/>
              <a:buChar char="§"/>
            </a:pPr>
            <a:r>
              <a:rPr lang="es-ES_tradnl" sz="2000" dirty="0" smtClean="0">
                <a:solidFill>
                  <a:schemeClr val="tx1"/>
                </a:solidFill>
                <a:latin typeface="+mn-lt"/>
                <a:ea typeface="Times New Roman" panose="02020603050405020304" pitchFamily="18" charset="0"/>
              </a:rPr>
              <a:t>Ambos siguieron el proceso de aprobación de la literatura de recuperación </a:t>
            </a:r>
          </a:p>
          <a:p>
            <a:pPr marL="800100" lvl="1" indent="-342900">
              <a:spcAft>
                <a:spcPts val="800"/>
              </a:spcAft>
              <a:buClr>
                <a:srgbClr val="C00000"/>
              </a:buClr>
              <a:buFont typeface="Wingdings" panose="05000000000000000000" pitchFamily="2" charset="2"/>
              <a:buChar char="§"/>
            </a:pPr>
            <a:r>
              <a:rPr lang="es-ES_tradnl" sz="2000" dirty="0" smtClean="0">
                <a:solidFill>
                  <a:schemeClr val="tx1"/>
                </a:solidFill>
                <a:latin typeface="+mn-lt"/>
                <a:ea typeface="Times New Roman" panose="02020603050405020304" pitchFamily="18" charset="0"/>
              </a:rPr>
              <a:t>Ambos contienen pasajes que establecen la filosofía y las políticas fundamentales de NA</a:t>
            </a:r>
          </a:p>
          <a:p>
            <a:pPr marL="800100" lvl="1" indent="-342900">
              <a:spcAft>
                <a:spcPts val="1200"/>
              </a:spcAft>
              <a:buClr>
                <a:srgbClr val="C00000"/>
              </a:buClr>
              <a:buFont typeface="Wingdings" panose="05000000000000000000" pitchFamily="2" charset="2"/>
              <a:buChar char="§"/>
            </a:pPr>
            <a:r>
              <a:rPr lang="es-ES_tradnl" sz="2000" dirty="0" smtClean="0">
                <a:solidFill>
                  <a:schemeClr val="tx1"/>
                </a:solidFill>
                <a:latin typeface="+mn-lt"/>
                <a:ea typeface="Times New Roman" panose="02020603050405020304" pitchFamily="18" charset="0"/>
              </a:rPr>
              <a:t>Solo la confraternidad en su conjunto puede aprobar este tipo de obra filosófica fundamental</a:t>
            </a:r>
          </a:p>
          <a:p>
            <a:pPr marL="342900" indent="-342900">
              <a:spcAft>
                <a:spcPts val="800"/>
              </a:spcAft>
              <a:buClr>
                <a:srgbClr val="C00000"/>
              </a:buClr>
              <a:buFont typeface="Wingdings" panose="05000000000000000000" pitchFamily="2" charset="2"/>
              <a:buChar char="ü"/>
            </a:pPr>
            <a:r>
              <a:rPr lang="es-ES_tradnl" sz="2000" dirty="0" smtClean="0">
                <a:solidFill>
                  <a:schemeClr val="tx1"/>
                </a:solidFill>
                <a:ea typeface="Times New Roman" panose="02020603050405020304" pitchFamily="18" charset="0"/>
              </a:rPr>
              <a:t>La mayoría de los otros materiales relacionados con el servicio comunican como aplicar nuestros principios en el servicio y contienen las practicas óptimas de la confraternidad.</a:t>
            </a:r>
          </a:p>
          <a:p>
            <a:pPr>
              <a:spcAft>
                <a:spcPts val="800"/>
              </a:spcAft>
            </a:pPr>
            <a:endParaRPr lang="es-ES_tradnl" sz="2000" dirty="0">
              <a:solidFill>
                <a:schemeClr val="tx1"/>
              </a:solidFill>
            </a:endParaRPr>
          </a:p>
        </p:txBody>
      </p:sp>
      <p:sp>
        <p:nvSpPr>
          <p:cNvPr id="9" name="Google Shape;158;p19"/>
          <p:cNvSpPr txBox="1">
            <a:spLocks/>
          </p:cNvSpPr>
          <p:nvPr/>
        </p:nvSpPr>
        <p:spPr>
          <a:xfrm rot="21154312">
            <a:off x="602562" y="504369"/>
            <a:ext cx="3346178" cy="4431502"/>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r>
              <a:rPr lang="en-US" sz="4700" b="1" dirty="0">
                <a:latin typeface="Ink Free" panose="03080402000500000000" pitchFamily="66" charset="0"/>
              </a:rPr>
              <a:t>Clasificación de nuestros materiales</a:t>
            </a:r>
          </a:p>
          <a:p>
            <a:pPr lvl="0"/>
            <a:r>
              <a:rPr lang="en-US" sz="2400" b="1" dirty="0">
                <a:latin typeface="Ink Free" panose="03080402000500000000" pitchFamily="66" charset="0"/>
              </a:rPr>
              <a:t>  </a:t>
            </a:r>
          </a:p>
          <a:p>
            <a:pPr lvl="0"/>
            <a:r>
              <a:rPr lang="en-US" sz="2400" b="1" dirty="0" smtClean="0">
                <a:latin typeface="Ink Free" panose="03080402000500000000" pitchFamily="66" charset="0"/>
              </a:rPr>
              <a:t>(</a:t>
            </a:r>
            <a:r>
              <a:rPr lang="en-US" sz="2400" b="1" dirty="0">
                <a:latin typeface="Ink Free" panose="03080402000500000000" pitchFamily="66" charset="0"/>
              </a:rPr>
              <a:t>Proceso de aprobación para materiales de literatura y servicio)</a:t>
            </a:r>
          </a:p>
          <a:p>
            <a:pPr lvl="0"/>
            <a:endParaRPr lang="en-US" sz="2400" b="1" dirty="0">
              <a:latin typeface="Ink Free" panose="03080402000500000000" pitchFamily="66" charset="0"/>
            </a:endParaRPr>
          </a:p>
        </p:txBody>
      </p:sp>
    </p:spTree>
    <p:extLst>
      <p:ext uri="{BB962C8B-B14F-4D97-AF65-F5344CB8AC3E}">
        <p14:creationId xmlns:p14="http://schemas.microsoft.com/office/powerpoint/2010/main" val="1871921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287D72-C788-5B47-A51F-1028A0A1D621}"/>
              </a:ext>
            </a:extLst>
          </p:cNvPr>
          <p:cNvSpPr txBox="1"/>
          <p:nvPr/>
        </p:nvSpPr>
        <p:spPr>
          <a:xfrm>
            <a:off x="432486" y="518291"/>
            <a:ext cx="10120183" cy="6339709"/>
          </a:xfrm>
          <a:prstGeom prst="rect">
            <a:avLst/>
          </a:prstGeom>
          <a:noFill/>
        </p:spPr>
        <p:txBody>
          <a:bodyPr wrap="square" rtlCol="0">
            <a:noAutofit/>
          </a:bodyPr>
          <a:lstStyle/>
          <a:p>
            <a:pPr marL="514350" indent="-514350">
              <a:spcAft>
                <a:spcPts val="1800"/>
              </a:spcAft>
              <a:buAutoNum type="arabicPeriod"/>
            </a:pPr>
            <a:r>
              <a:rPr lang="es-ES_tradnl" sz="3000" b="1" dirty="0" smtClean="0">
                <a:solidFill>
                  <a:schemeClr val="accent1">
                    <a:lumMod val="50000"/>
                  </a:schemeClr>
                </a:solidFill>
                <a:latin typeface="+mn-lt"/>
                <a:ea typeface="Calibri" panose="020F0502020204030204" pitchFamily="34" charset="0"/>
                <a:cs typeface="Arial" panose="020B0604020202020204" pitchFamily="34" charset="0"/>
              </a:rPr>
              <a:t>El material aprobado por la confraternidad, ¿debe estar limitado a las obras que tratan de la recuperación personal y/o establecen la filosofía y las políticas fundamentales de NA? </a:t>
            </a:r>
          </a:p>
          <a:p>
            <a:pPr marL="457200" indent="-457200">
              <a:spcAft>
                <a:spcPts val="400"/>
              </a:spcAft>
              <a:buClr>
                <a:srgbClr val="C00000"/>
              </a:buClr>
              <a:buFont typeface="Wingdings" panose="05000000000000000000" pitchFamily="2" charset="2"/>
              <a:buChar char="ü"/>
            </a:pPr>
            <a:r>
              <a:rPr lang="es-ES_tradnl" sz="2800" dirty="0" smtClean="0">
                <a:solidFill>
                  <a:schemeClr val="accent1">
                    <a:lumMod val="50000"/>
                  </a:schemeClr>
                </a:solidFill>
                <a:latin typeface="+mn-lt"/>
                <a:ea typeface="Calibri" panose="020F0502020204030204" pitchFamily="34" charset="0"/>
                <a:cs typeface="Arial" panose="020B0604020202020204" pitchFamily="34" charset="0"/>
              </a:rPr>
              <a:t>Actualmente, hay materiales aprobados por la confraternidad que se dirigen a los miembros, pero que no tratan directamente de la recuperación personal: </a:t>
            </a:r>
          </a:p>
          <a:p>
            <a:pPr marL="976313" indent="-457200">
              <a:spcAft>
                <a:spcPts val="1800"/>
              </a:spcAft>
              <a:buClr>
                <a:srgbClr val="C00000"/>
              </a:buClr>
              <a:buFont typeface="Wingdings" panose="05000000000000000000" pitchFamily="2" charset="2"/>
              <a:buChar char="§"/>
            </a:pPr>
            <a:r>
              <a:rPr lang="es-ES_tradnl" sz="2800" dirty="0" smtClean="0">
                <a:solidFill>
                  <a:schemeClr val="accent1">
                    <a:lumMod val="50000"/>
                  </a:schemeClr>
                </a:solidFill>
                <a:latin typeface="+mn-lt"/>
                <a:ea typeface="Calibri" panose="020F0502020204030204" pitchFamily="34" charset="0"/>
                <a:cs typeface="Arial" panose="020B0604020202020204" pitchFamily="34" charset="0"/>
              </a:rPr>
              <a:t>el IP Nº 15 </a:t>
            </a:r>
            <a:r>
              <a:rPr lang="es-ES_tradnl" sz="2800" i="1" dirty="0" smtClean="0">
                <a:solidFill>
                  <a:schemeClr val="accent1">
                    <a:lumMod val="50000"/>
                  </a:schemeClr>
                </a:solidFill>
                <a:latin typeface="+mn-lt"/>
                <a:ea typeface="Calibri" panose="020F0502020204030204" pitchFamily="34" charset="0"/>
                <a:cs typeface="Arial" panose="020B0604020202020204" pitchFamily="34" charset="0"/>
              </a:rPr>
              <a:t>IP y el miembro de NA </a:t>
            </a:r>
            <a:r>
              <a:rPr lang="es-ES_tradnl" sz="2800" dirty="0" smtClean="0">
                <a:solidFill>
                  <a:schemeClr val="accent1">
                    <a:lumMod val="50000"/>
                  </a:schemeClr>
                </a:solidFill>
                <a:latin typeface="+mn-lt"/>
                <a:ea typeface="Calibri" panose="020F0502020204030204" pitchFamily="34" charset="0"/>
                <a:cs typeface="Arial" panose="020B0604020202020204" pitchFamily="34" charset="0"/>
              </a:rPr>
              <a:t>y el IP Nº 20             </a:t>
            </a:r>
            <a:r>
              <a:rPr lang="es-ES_tradnl" sz="2800" i="1" dirty="0" smtClean="0">
                <a:solidFill>
                  <a:schemeClr val="accent1">
                    <a:lumMod val="50000"/>
                  </a:schemeClr>
                </a:solidFill>
                <a:latin typeface="+mn-lt"/>
                <a:ea typeface="Calibri" panose="020F0502020204030204" pitchFamily="34" charset="0"/>
                <a:cs typeface="Arial" panose="020B0604020202020204" pitchFamily="34" charset="0"/>
              </a:rPr>
              <a:t>El servicio de HeI y el miembro de NA</a:t>
            </a:r>
          </a:p>
          <a:p>
            <a:pPr marL="457200" indent="-457200">
              <a:spcAft>
                <a:spcPts val="400"/>
              </a:spcAft>
              <a:buClr>
                <a:srgbClr val="C00000"/>
              </a:buClr>
              <a:buFont typeface="Wingdings" panose="05000000000000000000" pitchFamily="2" charset="2"/>
              <a:buChar char="ü"/>
            </a:pPr>
            <a:r>
              <a:rPr lang="es-ES_tradnl" sz="2800" dirty="0" smtClean="0">
                <a:solidFill>
                  <a:schemeClr val="accent1">
                    <a:lumMod val="50000"/>
                  </a:schemeClr>
                </a:solidFill>
                <a:latin typeface="+mn-lt"/>
                <a:ea typeface="Calibri" panose="020F0502020204030204" pitchFamily="34" charset="0"/>
                <a:cs typeface="Arial" panose="020B0604020202020204" pitchFamily="34" charset="0"/>
              </a:rPr>
              <a:t>Y otros que están dirigidos a los grupos u organismos de servicio:</a:t>
            </a:r>
          </a:p>
          <a:p>
            <a:pPr marL="1025525" indent="-457200">
              <a:spcAft>
                <a:spcPts val="800"/>
              </a:spcAft>
              <a:buClr>
                <a:srgbClr val="C00000"/>
              </a:buClr>
              <a:buFont typeface="Wingdings" panose="05000000000000000000" pitchFamily="2" charset="2"/>
              <a:buChar char="§"/>
            </a:pPr>
            <a:r>
              <a:rPr lang="es-ES_tradnl" sz="2800" dirty="0" smtClean="0"/>
              <a:t>el IP Nº 2 </a:t>
            </a:r>
            <a:r>
              <a:rPr lang="es-ES_tradnl" sz="2800" i="1" dirty="0" smtClean="0"/>
              <a:t>Guía del grupo</a:t>
            </a:r>
            <a:r>
              <a:rPr lang="es-ES_tradnl" sz="2800" dirty="0" smtClean="0"/>
              <a:t> y el IP Nº 26 </a:t>
            </a:r>
            <a:r>
              <a:rPr lang="es-ES_tradnl" sz="2800" i="1" dirty="0" smtClean="0"/>
              <a:t>Accesibilidad para aquellos que tienen necesidades adicionales.</a:t>
            </a:r>
            <a:endParaRPr lang="es-ES_tradnl" sz="2800" dirty="0"/>
          </a:p>
        </p:txBody>
      </p:sp>
    </p:spTree>
    <p:extLst>
      <p:ext uri="{BB962C8B-B14F-4D97-AF65-F5344CB8AC3E}">
        <p14:creationId xmlns:p14="http://schemas.microsoft.com/office/powerpoint/2010/main" val="423337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3" name="Picture 2">
            <a:extLst>
              <a:ext uri="{FF2B5EF4-FFF2-40B4-BE49-F238E27FC236}">
                <a16:creationId xmlns:a16="http://schemas.microsoft.com/office/drawing/2014/main" id="{772B10EB-E3EB-E948-8981-3E9D8C57DF7A}"/>
              </a:ext>
            </a:extLst>
          </p:cNvPr>
          <p:cNvPicPr>
            <a:picLocks noChangeAspect="1"/>
          </p:cNvPicPr>
          <p:nvPr/>
        </p:nvPicPr>
        <p:blipFill>
          <a:blip r:embed="rId3"/>
          <a:stretch>
            <a:fillRect/>
          </a:stretch>
        </p:blipFill>
        <p:spPr>
          <a:xfrm rot="21199576">
            <a:off x="121855" y="184527"/>
            <a:ext cx="3451377" cy="4729664"/>
          </a:xfrm>
          <a:prstGeom prst="rect">
            <a:avLst/>
          </a:prstGeom>
        </p:spPr>
      </p:pic>
      <p:sp>
        <p:nvSpPr>
          <p:cNvPr id="158" name="Google Shape;158;p19"/>
          <p:cNvSpPr txBox="1">
            <a:spLocks noGrp="1"/>
          </p:cNvSpPr>
          <p:nvPr>
            <p:ph type="ctrTitle" idx="4294967295"/>
          </p:nvPr>
        </p:nvSpPr>
        <p:spPr>
          <a:xfrm rot="21091604">
            <a:off x="269537" y="542321"/>
            <a:ext cx="2880769" cy="3871912"/>
          </a:xfrm>
          <a:prstGeom prst="rect">
            <a:avLst/>
          </a:prstGeom>
        </p:spPr>
        <p:txBody>
          <a:bodyPr spcFirstLastPara="1" wrap="square" lIns="121900" tIns="121900" rIns="121900" bIns="121900" anchor="ctr" anchorCtr="0">
            <a:noAutofit/>
          </a:bodyPr>
          <a:lstStyle/>
          <a:p>
            <a:pPr algn="ctr"/>
            <a:r>
              <a:rPr lang="en-US" sz="4800" b="1" dirty="0">
                <a:solidFill>
                  <a:schemeClr val="tx1"/>
                </a:solidFill>
                <a:latin typeface="Ink Free" panose="03080402000500000000" pitchFamily="66" charset="0"/>
              </a:rPr>
              <a:t>Pausa para discutir </a:t>
            </a:r>
            <a:endParaRPr sz="4800" b="1" dirty="0">
              <a:solidFill>
                <a:schemeClr val="tx1"/>
              </a:solidFill>
              <a:latin typeface="Ink Free" panose="03080402000500000000" pitchFamily="66" charset="0"/>
            </a:endParaRPr>
          </a:p>
        </p:txBody>
      </p:sp>
      <p:sp>
        <p:nvSpPr>
          <p:cNvPr id="2" name="TextBox 1"/>
          <p:cNvSpPr txBox="1"/>
          <p:nvPr/>
        </p:nvSpPr>
        <p:spPr>
          <a:xfrm>
            <a:off x="3233057" y="185757"/>
            <a:ext cx="7599065" cy="7299434"/>
          </a:xfrm>
          <a:prstGeom prst="rect">
            <a:avLst/>
          </a:prstGeom>
          <a:noFill/>
        </p:spPr>
        <p:txBody>
          <a:bodyPr wrap="square" rtlCol="0">
            <a:spAutoFit/>
          </a:bodyPr>
          <a:lstStyle/>
          <a:p>
            <a:pPr>
              <a:spcAft>
                <a:spcPts val="1200"/>
              </a:spcAft>
            </a:pPr>
            <a:r>
              <a:rPr lang="es-ES_tradnl" sz="2800" b="1" dirty="0" smtClean="0">
                <a:solidFill>
                  <a:schemeClr val="bg1"/>
                </a:solidFill>
                <a:effectLst>
                  <a:outerShdw blurRad="50800" dist="38100" dir="5400000" algn="t" rotWithShape="0">
                    <a:prstClr val="black">
                      <a:alpha val="73000"/>
                    </a:prstClr>
                  </a:outerShdw>
                </a:effectLst>
              </a:rPr>
              <a:t>El material aprobado por la confraternidad, ¿debe estar limitado a las obras que tratan de la recuperación personal y/o establecen la filosofía y las políticas fundamentales de NA? </a:t>
            </a:r>
            <a:endParaRPr lang="es-ES_tradnl" sz="2800" dirty="0" smtClean="0">
              <a:solidFill>
                <a:schemeClr val="bg1"/>
              </a:solidFill>
              <a:effectLst>
                <a:outerShdw blurRad="50800" dist="38100" dir="5400000" algn="t" rotWithShape="0">
                  <a:prstClr val="black">
                    <a:alpha val="73000"/>
                  </a:prstClr>
                </a:outerShdw>
              </a:effectLst>
            </a:endParaRPr>
          </a:p>
          <a:p>
            <a:pPr marL="457200" indent="-457200">
              <a:spcAft>
                <a:spcPts val="400"/>
              </a:spcAft>
              <a:buClr>
                <a:srgbClr val="C00000"/>
              </a:buClr>
              <a:buFont typeface="Wingdings" panose="05000000000000000000" pitchFamily="2" charset="2"/>
              <a:buChar char="ü"/>
            </a:pPr>
            <a:r>
              <a:rPr lang="es-ES_tradnl" sz="2400" dirty="0" smtClean="0">
                <a:solidFill>
                  <a:schemeClr val="bg1"/>
                </a:solidFill>
                <a:ea typeface="Calibri" panose="020F0502020204030204" pitchFamily="34" charset="0"/>
                <a:cs typeface="Arial" panose="020B0604020202020204" pitchFamily="34" charset="0"/>
              </a:rPr>
              <a:t>Actualmente, hay materiales aprobados por la confraternidad que se dirigen a los miembros, pero que no tratan directamente de la recuperación personal: </a:t>
            </a:r>
          </a:p>
          <a:p>
            <a:pPr marL="976313" indent="-457200">
              <a:spcAft>
                <a:spcPts val="1800"/>
              </a:spcAft>
              <a:buClr>
                <a:srgbClr val="C00000"/>
              </a:buClr>
              <a:buFont typeface="Wingdings" panose="05000000000000000000" pitchFamily="2" charset="2"/>
              <a:buChar char="§"/>
            </a:pPr>
            <a:r>
              <a:rPr lang="es-ES_tradnl" sz="2400" dirty="0" smtClean="0">
                <a:solidFill>
                  <a:schemeClr val="bg1"/>
                </a:solidFill>
                <a:ea typeface="Calibri" panose="020F0502020204030204" pitchFamily="34" charset="0"/>
                <a:cs typeface="Arial" panose="020B0604020202020204" pitchFamily="34" charset="0"/>
              </a:rPr>
              <a:t>el IP Nº 15 </a:t>
            </a:r>
            <a:r>
              <a:rPr lang="es-ES_tradnl" sz="2400" i="1" dirty="0" smtClean="0">
                <a:solidFill>
                  <a:schemeClr val="bg1"/>
                </a:solidFill>
                <a:ea typeface="Calibri" panose="020F0502020204030204" pitchFamily="34" charset="0"/>
                <a:cs typeface="Arial" panose="020B0604020202020204" pitchFamily="34" charset="0"/>
              </a:rPr>
              <a:t>IP y el miembro de NA </a:t>
            </a:r>
            <a:r>
              <a:rPr lang="es-ES_tradnl" sz="2400" dirty="0" smtClean="0">
                <a:solidFill>
                  <a:schemeClr val="bg1"/>
                </a:solidFill>
                <a:ea typeface="Calibri" panose="020F0502020204030204" pitchFamily="34" charset="0"/>
                <a:cs typeface="Arial" panose="020B0604020202020204" pitchFamily="34" charset="0"/>
              </a:rPr>
              <a:t>y el IP Nº 20             </a:t>
            </a:r>
            <a:r>
              <a:rPr lang="es-ES_tradnl" sz="2400" i="1" dirty="0" smtClean="0">
                <a:solidFill>
                  <a:schemeClr val="bg1"/>
                </a:solidFill>
                <a:ea typeface="Calibri" panose="020F0502020204030204" pitchFamily="34" charset="0"/>
                <a:cs typeface="Arial" panose="020B0604020202020204" pitchFamily="34" charset="0"/>
              </a:rPr>
              <a:t>El servicio de HeI y el miembro de NA</a:t>
            </a:r>
          </a:p>
          <a:p>
            <a:pPr marL="457200" indent="-457200">
              <a:spcAft>
                <a:spcPts val="400"/>
              </a:spcAft>
              <a:buClr>
                <a:srgbClr val="C00000"/>
              </a:buClr>
              <a:buFont typeface="Wingdings" panose="05000000000000000000" pitchFamily="2" charset="2"/>
              <a:buChar char="ü"/>
            </a:pPr>
            <a:r>
              <a:rPr lang="es-ES_tradnl" sz="2400" dirty="0" smtClean="0">
                <a:solidFill>
                  <a:schemeClr val="bg1"/>
                </a:solidFill>
                <a:ea typeface="Calibri" panose="020F0502020204030204" pitchFamily="34" charset="0"/>
                <a:cs typeface="Arial" panose="020B0604020202020204" pitchFamily="34" charset="0"/>
              </a:rPr>
              <a:t>Y otros que están dirigidos a los grupos u organismos de servicio:</a:t>
            </a:r>
          </a:p>
          <a:p>
            <a:pPr marL="1025525" indent="-457200">
              <a:spcAft>
                <a:spcPts val="800"/>
              </a:spcAft>
              <a:buClr>
                <a:srgbClr val="C00000"/>
              </a:buClr>
              <a:buFont typeface="Wingdings" panose="05000000000000000000" pitchFamily="2" charset="2"/>
              <a:buChar char="§"/>
            </a:pPr>
            <a:r>
              <a:rPr lang="es-ES_tradnl" sz="2400" dirty="0" smtClean="0">
                <a:solidFill>
                  <a:schemeClr val="bg1"/>
                </a:solidFill>
              </a:rPr>
              <a:t>el IP Nº 2 </a:t>
            </a:r>
            <a:r>
              <a:rPr lang="es-ES_tradnl" sz="2400" i="1" dirty="0" smtClean="0">
                <a:solidFill>
                  <a:schemeClr val="bg1"/>
                </a:solidFill>
              </a:rPr>
              <a:t>Guía del grupo</a:t>
            </a:r>
            <a:r>
              <a:rPr lang="es-ES_tradnl" sz="2400" dirty="0" smtClean="0">
                <a:solidFill>
                  <a:schemeClr val="bg1"/>
                </a:solidFill>
              </a:rPr>
              <a:t> y el IP Nº 26 </a:t>
            </a:r>
            <a:r>
              <a:rPr lang="es-ES_tradnl" sz="2400" i="1" dirty="0" smtClean="0">
                <a:solidFill>
                  <a:schemeClr val="bg1"/>
                </a:solidFill>
              </a:rPr>
              <a:t>Accesibilidad para aquellos que tienen necesidades adicionales.</a:t>
            </a:r>
            <a:endParaRPr lang="es-ES_tradnl" sz="2400" dirty="0" smtClean="0">
              <a:solidFill>
                <a:schemeClr val="bg1"/>
              </a:solidFill>
            </a:endParaRPr>
          </a:p>
          <a:p>
            <a:endParaRPr lang="es-ES_tradnl" sz="2600" b="1" dirty="0">
              <a:solidFill>
                <a:schemeClr val="bg1"/>
              </a:solidFill>
              <a:effectLst>
                <a:outerShdw blurRad="50800" dist="38100" dir="5400000" algn="t" rotWithShape="0">
                  <a:prstClr val="black">
                    <a:alpha val="73000"/>
                  </a:prstClr>
                </a:outerShdw>
              </a:effectLst>
            </a:endParaRPr>
          </a:p>
        </p:txBody>
      </p:sp>
    </p:spTree>
    <p:extLst>
      <p:ext uri="{BB962C8B-B14F-4D97-AF65-F5344CB8AC3E}">
        <p14:creationId xmlns:p14="http://schemas.microsoft.com/office/powerpoint/2010/main" val="1832652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7DFE83AC-E05D-A541-B773-21C774CB3E7B}"/>
              </a:ext>
            </a:extLst>
          </p:cNvPr>
          <p:cNvSpPr/>
          <p:nvPr/>
        </p:nvSpPr>
        <p:spPr>
          <a:xfrm>
            <a:off x="260256" y="93307"/>
            <a:ext cx="10444320" cy="88509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r>
              <a:rPr lang="en-US" sz="3600" b="1" dirty="0">
                <a:solidFill>
                  <a:srgbClr val="00B0F0"/>
                </a:solidFill>
              </a:rPr>
              <a:t>Herramientas para los miembros y los grupos</a:t>
            </a:r>
          </a:p>
        </p:txBody>
      </p:sp>
      <p:sp>
        <p:nvSpPr>
          <p:cNvPr id="4" name="Rectangle 3"/>
          <p:cNvSpPr/>
          <p:nvPr/>
        </p:nvSpPr>
        <p:spPr>
          <a:xfrm>
            <a:off x="260256" y="838445"/>
            <a:ext cx="10366310" cy="5871274"/>
          </a:xfrm>
          <a:prstGeom prst="rect">
            <a:avLst/>
          </a:prstGeom>
        </p:spPr>
        <p:txBody>
          <a:bodyPr wrap="square">
            <a:noAutofit/>
          </a:bodyPr>
          <a:lstStyle/>
          <a:p>
            <a:pPr marL="342900" lvl="0" indent="-342900">
              <a:spcAft>
                <a:spcPts val="1200"/>
              </a:spcAft>
              <a:buClr>
                <a:srgbClr val="C00000"/>
              </a:buClr>
              <a:buFont typeface="Wingdings" panose="05000000000000000000" pitchFamily="2" charset="2"/>
              <a:buChar char="ü"/>
            </a:pPr>
            <a:r>
              <a:rPr lang="es-ES_tradnl" sz="2400" dirty="0" smtClean="0">
                <a:solidFill>
                  <a:schemeClr val="tx1"/>
                </a:solidFill>
                <a:latin typeface="Franklin Gothic Book" panose="020B0503020102020204" pitchFamily="34" charset="0"/>
                <a:ea typeface="Times New Roman" panose="02020603050405020304" pitchFamily="18" charset="0"/>
              </a:rPr>
              <a:t>El proceso de aprobación de la Junta Mundial puede satisfacer las necesidades con mayor rapidez , sin dejar de responder a las sugerencias de los miembros </a:t>
            </a:r>
            <a:endParaRPr lang="es-ES_tradnl" sz="2400" dirty="0" smtClean="0">
              <a:solidFill>
                <a:schemeClr val="tx1"/>
              </a:solidFill>
              <a:latin typeface="Times New Roman" panose="02020603050405020304" pitchFamily="18" charset="0"/>
              <a:ea typeface="Times New Roman" panose="02020603050405020304" pitchFamily="18" charset="0"/>
            </a:endParaRPr>
          </a:p>
          <a:p>
            <a:pPr marL="342900" lvl="0" indent="-342900">
              <a:spcAft>
                <a:spcPts val="1200"/>
              </a:spcAft>
              <a:buClr>
                <a:srgbClr val="C00000"/>
              </a:buClr>
              <a:buFont typeface="Wingdings" panose="05000000000000000000" pitchFamily="2" charset="2"/>
              <a:buChar char="ü"/>
            </a:pPr>
            <a:r>
              <a:rPr lang="es-ES_tradnl" sz="2400" dirty="0" smtClean="0">
                <a:solidFill>
                  <a:schemeClr val="tx1"/>
                </a:solidFill>
                <a:latin typeface="Franklin Gothic Book" panose="020B0503020102020204" pitchFamily="34" charset="0"/>
                <a:ea typeface="Times New Roman" panose="02020603050405020304" pitchFamily="18" charset="0"/>
              </a:rPr>
              <a:t>Subimos los materiales a la web y damos por lo menos 90 días de aviso para revisión y aportes  </a:t>
            </a:r>
          </a:p>
          <a:p>
            <a:pPr marL="342900" lvl="0" indent="-342900">
              <a:spcAft>
                <a:spcPts val="1200"/>
              </a:spcAft>
              <a:buClr>
                <a:srgbClr val="C00000"/>
              </a:buClr>
              <a:buFont typeface="Wingdings" panose="05000000000000000000" pitchFamily="2" charset="2"/>
              <a:buChar char="ü"/>
            </a:pPr>
            <a:r>
              <a:rPr lang="es-ES_tradnl" sz="2400" dirty="0" smtClean="0">
                <a:solidFill>
                  <a:schemeClr val="tx1"/>
                </a:solidFill>
                <a:latin typeface="Franklin Gothic Book" panose="020B0503020102020204" pitchFamily="34" charset="0"/>
                <a:ea typeface="Times New Roman" panose="02020603050405020304" pitchFamily="18" charset="0"/>
              </a:rPr>
              <a:t>Los miembros siguen pidiendo materiales más breves, </a:t>
            </a:r>
            <a:r>
              <a:rPr lang="es-ES" sz="2400" dirty="0"/>
              <a:t>más fáciles de asimilar</a:t>
            </a:r>
            <a:endParaRPr lang="es-ES_tradnl" sz="2400" dirty="0" smtClean="0">
              <a:solidFill>
                <a:schemeClr val="tx1"/>
              </a:solidFill>
              <a:latin typeface="Times New Roman" panose="02020603050405020304" pitchFamily="18" charset="0"/>
              <a:ea typeface="Times New Roman" panose="02020603050405020304" pitchFamily="18" charset="0"/>
            </a:endParaRPr>
          </a:p>
          <a:p>
            <a:pPr marL="342900" lvl="0" indent="-342900">
              <a:spcAft>
                <a:spcPts val="1200"/>
              </a:spcAft>
              <a:buClr>
                <a:srgbClr val="C00000"/>
              </a:buClr>
              <a:buFont typeface="Wingdings" panose="05000000000000000000" pitchFamily="2" charset="2"/>
              <a:buChar char="ü"/>
            </a:pPr>
            <a:r>
              <a:rPr lang="es-ES_tradnl" sz="2400" dirty="0" smtClean="0">
                <a:solidFill>
                  <a:schemeClr val="tx1"/>
                </a:solidFill>
                <a:latin typeface="Franklin Gothic Book" panose="020B0503020102020204" pitchFamily="34" charset="0"/>
                <a:ea typeface="Times New Roman" panose="02020603050405020304" pitchFamily="18" charset="0"/>
              </a:rPr>
              <a:t>2007: Creación de los folletos de servicio (SP); muchas traducciones, muchos ejemplares distribuidos y descargados de na.org</a:t>
            </a:r>
            <a:endParaRPr lang="es-ES_tradnl" sz="2400" dirty="0" smtClean="0">
              <a:solidFill>
                <a:schemeClr val="tx1"/>
              </a:solidFill>
              <a:latin typeface="Times New Roman" panose="02020603050405020304" pitchFamily="18" charset="0"/>
              <a:ea typeface="Times New Roman" panose="02020603050405020304" pitchFamily="18" charset="0"/>
            </a:endParaRPr>
          </a:p>
          <a:p>
            <a:pPr marL="342900" lvl="0" indent="-342900">
              <a:spcAft>
                <a:spcPts val="1200"/>
              </a:spcAft>
              <a:buClr>
                <a:srgbClr val="C00000"/>
              </a:buClr>
              <a:buFont typeface="Wingdings" panose="05000000000000000000" pitchFamily="2" charset="2"/>
              <a:buChar char="ü"/>
            </a:pPr>
            <a:r>
              <a:rPr lang="es-ES_tradnl" sz="2400" dirty="0" smtClean="0">
                <a:solidFill>
                  <a:schemeClr val="tx1"/>
                </a:solidFill>
                <a:latin typeface="Franklin Gothic Book" panose="020B0503020102020204" pitchFamily="34" charset="0"/>
                <a:ea typeface="Times New Roman" panose="02020603050405020304" pitchFamily="18" charset="0"/>
              </a:rPr>
              <a:t>El IP Nº 29, </a:t>
            </a:r>
            <a:r>
              <a:rPr lang="es-ES_tradnl" sz="2400" i="1" dirty="0" smtClean="0">
                <a:solidFill>
                  <a:schemeClr val="tx1"/>
                </a:solidFill>
                <a:latin typeface="Franklin Gothic Book" panose="020B0503020102020204" pitchFamily="34" charset="0"/>
                <a:ea typeface="Times New Roman" panose="02020603050405020304" pitchFamily="18" charset="0"/>
              </a:rPr>
              <a:t>Introducción a las reuniones de NA</a:t>
            </a:r>
            <a:r>
              <a:rPr lang="es-ES_tradnl" sz="2400" dirty="0" smtClean="0">
                <a:solidFill>
                  <a:schemeClr val="tx1"/>
                </a:solidFill>
                <a:latin typeface="Franklin Gothic Book" panose="020B0503020102020204" pitchFamily="34" charset="0"/>
                <a:ea typeface="Times New Roman" panose="02020603050405020304" pitchFamily="18" charset="0"/>
              </a:rPr>
              <a:t>, concebido en un principio como folleto de servicio para profesionales que derivan miembros a NA. Se revisó por una moción regional usando el proceso de aprobación de la confraternidad como IP de literatura de recuperación destinado a los miembros nuevos y a los posibles miembros.</a:t>
            </a:r>
          </a:p>
        </p:txBody>
      </p:sp>
    </p:spTree>
    <p:extLst>
      <p:ext uri="{BB962C8B-B14F-4D97-AF65-F5344CB8AC3E}">
        <p14:creationId xmlns:p14="http://schemas.microsoft.com/office/powerpoint/2010/main" val="37372769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14"/>
          <p:cNvSpPr txBox="1">
            <a:spLocks noGrp="1"/>
          </p:cNvSpPr>
          <p:nvPr>
            <p:ph type="body" idx="4294967295"/>
          </p:nvPr>
        </p:nvSpPr>
        <p:spPr>
          <a:xfrm>
            <a:off x="389765" y="1247678"/>
            <a:ext cx="10637899" cy="5882465"/>
          </a:xfrm>
          <a:prstGeom prst="rect">
            <a:avLst/>
          </a:prstGeom>
        </p:spPr>
        <p:txBody>
          <a:bodyPr spcFirstLastPara="1" wrap="square" lIns="121900" tIns="121900" rIns="121900" bIns="121900" anchor="t" anchorCtr="0">
            <a:noAutofit/>
          </a:bodyPr>
          <a:lstStyle/>
          <a:p>
            <a:pPr marL="342900" indent="-342900">
              <a:spcAft>
                <a:spcPts val="1200"/>
              </a:spcAft>
              <a:buClr>
                <a:srgbClr val="C00000"/>
              </a:buClr>
              <a:buFont typeface="Wingdings" panose="05000000000000000000" pitchFamily="2" charset="2"/>
              <a:buChar char="ü"/>
            </a:pPr>
            <a:r>
              <a:rPr lang="es-ES_tradnl" sz="2100" dirty="0" smtClean="0">
                <a:solidFill>
                  <a:schemeClr val="accent1">
                    <a:lumMod val="50000"/>
                  </a:schemeClr>
                </a:solidFill>
                <a:ea typeface="Times New Roman" panose="02020603050405020304" pitchFamily="18" charset="0"/>
              </a:rPr>
              <a:t>Solicitudes para actualizar el folleto de servicio </a:t>
            </a:r>
            <a:r>
              <a:rPr lang="es-ES_tradnl" sz="2100" i="1" dirty="0" smtClean="0">
                <a:solidFill>
                  <a:schemeClr val="accent1">
                    <a:lumMod val="50000"/>
                  </a:schemeClr>
                </a:solidFill>
                <a:ea typeface="Times New Roman" panose="02020603050405020304" pitchFamily="18" charset="0"/>
              </a:rPr>
              <a:t>Comportamiento problemático y violento</a:t>
            </a:r>
            <a:r>
              <a:rPr lang="es-ES_tradnl" sz="2100" dirty="0" smtClean="0">
                <a:solidFill>
                  <a:schemeClr val="accent1">
                    <a:lumMod val="50000"/>
                  </a:schemeClr>
                </a:solidFill>
                <a:ea typeface="Times New Roman" panose="02020603050405020304" pitchFamily="18" charset="0"/>
              </a:rPr>
              <a:t> para que trate de forma más directa problemas como el acoso sexual y refleje de una manera más actual las prácticas óptimas de la confraternidad </a:t>
            </a:r>
          </a:p>
          <a:p>
            <a:pPr marL="800100" lvl="1" indent="-342900">
              <a:spcAft>
                <a:spcPts val="1200"/>
              </a:spcAft>
              <a:buClr>
                <a:srgbClr val="C00000"/>
              </a:buClr>
              <a:buFont typeface="Wingdings" panose="05000000000000000000" pitchFamily="2" charset="2"/>
              <a:buChar char="§"/>
            </a:pPr>
            <a:r>
              <a:rPr lang="es-ES_tradnl" sz="2100" dirty="0" smtClean="0">
                <a:solidFill>
                  <a:schemeClr val="accent1">
                    <a:lumMod val="50000"/>
                  </a:schemeClr>
                </a:solidFill>
                <a:latin typeface="+mn-lt"/>
                <a:ea typeface="Times New Roman" panose="02020603050405020304" pitchFamily="18" charset="0"/>
              </a:rPr>
              <a:t>Traducido a 17 idiomas; tiene casi 13 años de antigüedad</a:t>
            </a:r>
          </a:p>
          <a:p>
            <a:pPr marL="342900" lvl="0" indent="-342900">
              <a:spcAft>
                <a:spcPts val="1200"/>
              </a:spcAft>
              <a:buClr>
                <a:srgbClr val="C00000"/>
              </a:buClr>
              <a:buFont typeface="Wingdings" panose="05000000000000000000" pitchFamily="2" charset="2"/>
              <a:buChar char="ü"/>
            </a:pPr>
            <a:r>
              <a:rPr lang="es-ES_tradnl" sz="2100" dirty="0" smtClean="0">
                <a:solidFill>
                  <a:schemeClr val="accent1">
                    <a:lumMod val="50000"/>
                  </a:schemeClr>
                </a:solidFill>
                <a:ea typeface="Times New Roman" panose="02020603050405020304" pitchFamily="18" charset="0"/>
              </a:rPr>
              <a:t>El proceso de aprobación de la Junta Mundial, con una revisión de los delegados, hace que dicha actualización resulte relativamente fácil de hacer. </a:t>
            </a:r>
          </a:p>
          <a:p>
            <a:pPr marL="342900" lvl="0" indent="-342900">
              <a:spcAft>
                <a:spcPts val="1200"/>
              </a:spcAft>
              <a:buClr>
                <a:srgbClr val="C00000"/>
              </a:buClr>
              <a:buFont typeface="Wingdings" panose="05000000000000000000" pitchFamily="2" charset="2"/>
              <a:buChar char="ü"/>
            </a:pPr>
            <a:r>
              <a:rPr lang="es-ES_tradnl" sz="2100" dirty="0" smtClean="0">
                <a:solidFill>
                  <a:schemeClr val="accent1">
                    <a:lumMod val="50000"/>
                  </a:schemeClr>
                </a:solidFill>
                <a:ea typeface="Times New Roman" panose="02020603050405020304" pitchFamily="18" charset="0"/>
              </a:rPr>
              <a:t>Los folletos de recuperación desactualizados </a:t>
            </a:r>
            <a:r>
              <a:rPr lang="es-ES_tradnl" sz="2100" dirty="0">
                <a:solidFill>
                  <a:schemeClr val="accent1">
                    <a:lumMod val="50000"/>
                  </a:schemeClr>
                </a:solidFill>
                <a:ea typeface="Times New Roman" panose="02020603050405020304" pitchFamily="18" charset="0"/>
              </a:rPr>
              <a:t>(no se han revisado en 30 años</a:t>
            </a:r>
            <a:r>
              <a:rPr lang="es-ES_tradnl" sz="2100" dirty="0" smtClean="0">
                <a:solidFill>
                  <a:schemeClr val="accent1">
                    <a:lumMod val="50000"/>
                  </a:schemeClr>
                </a:solidFill>
                <a:ea typeface="Times New Roman" panose="02020603050405020304" pitchFamily="18" charset="0"/>
              </a:rPr>
              <a:t>) también necesitan una revisión:</a:t>
            </a:r>
          </a:p>
          <a:p>
            <a:pPr marL="800100" lvl="1" indent="-342900">
              <a:spcAft>
                <a:spcPts val="1200"/>
              </a:spcAft>
              <a:buClr>
                <a:srgbClr val="C00000"/>
              </a:buClr>
              <a:buFont typeface="Wingdings" panose="05000000000000000000" pitchFamily="2" charset="2"/>
              <a:buChar char="§"/>
            </a:pPr>
            <a:r>
              <a:rPr lang="es-ES_tradnl" sz="2100" dirty="0" smtClean="0">
                <a:solidFill>
                  <a:schemeClr val="accent1">
                    <a:lumMod val="50000"/>
                  </a:schemeClr>
                </a:solidFill>
                <a:latin typeface="+mn-lt"/>
                <a:ea typeface="Times New Roman" panose="02020603050405020304" pitchFamily="18" charset="0"/>
              </a:rPr>
              <a:t>IP #21 </a:t>
            </a:r>
            <a:r>
              <a:rPr lang="es-ES_tradnl" sz="2100" i="1" dirty="0" smtClean="0">
                <a:solidFill>
                  <a:schemeClr val="accent1">
                    <a:lumMod val="50000"/>
                  </a:schemeClr>
                </a:solidFill>
                <a:latin typeface="+mn-lt"/>
                <a:ea typeface="Times New Roman" panose="02020603050405020304" pitchFamily="18" charset="0"/>
              </a:rPr>
              <a:t>El solitario: </a:t>
            </a:r>
            <a:r>
              <a:rPr lang="es-ES_tradnl" sz="2100" dirty="0" smtClean="0">
                <a:solidFill>
                  <a:schemeClr val="accent1">
                    <a:lumMod val="50000"/>
                  </a:schemeClr>
                </a:solidFill>
                <a:latin typeface="+mn-lt"/>
                <a:ea typeface="Times New Roman" panose="02020603050405020304" pitchFamily="18" charset="0"/>
              </a:rPr>
              <a:t>escrito antes de que existiera Internet, habla de recursos que ya no existen</a:t>
            </a:r>
          </a:p>
          <a:p>
            <a:pPr marL="800100" lvl="1" indent="-342900">
              <a:spcAft>
                <a:spcPts val="1200"/>
              </a:spcAft>
              <a:buClr>
                <a:srgbClr val="C00000"/>
              </a:buClr>
              <a:buFont typeface="Wingdings" panose="05000000000000000000" pitchFamily="2" charset="2"/>
              <a:buChar char="§"/>
            </a:pPr>
            <a:r>
              <a:rPr lang="es-ES_tradnl" sz="2100" dirty="0" smtClean="0">
                <a:solidFill>
                  <a:schemeClr val="accent1">
                    <a:lumMod val="50000"/>
                  </a:schemeClr>
                </a:solidFill>
                <a:latin typeface="+mn-lt"/>
                <a:ea typeface="Times New Roman" panose="02020603050405020304" pitchFamily="18" charset="0"/>
              </a:rPr>
              <a:t>IP #23 </a:t>
            </a:r>
            <a:r>
              <a:rPr lang="es-ES_tradnl" sz="2100" i="1" dirty="0" smtClean="0">
                <a:solidFill>
                  <a:schemeClr val="accent1">
                    <a:lumMod val="50000"/>
                  </a:schemeClr>
                </a:solidFill>
                <a:latin typeface="+mn-lt"/>
                <a:ea typeface="Times New Roman" panose="02020603050405020304" pitchFamily="18" charset="0"/>
              </a:rPr>
              <a:t>Mantenerse limpio en la calle</a:t>
            </a:r>
          </a:p>
          <a:p>
            <a:pPr marL="457200" lvl="1">
              <a:spcAft>
                <a:spcPts val="1200"/>
              </a:spcAft>
              <a:buClr>
                <a:srgbClr val="C00000"/>
              </a:buClr>
            </a:pPr>
            <a:r>
              <a:rPr lang="es-ES_tradnl" sz="2100" dirty="0" smtClean="0">
                <a:solidFill>
                  <a:schemeClr val="accent1">
                    <a:lumMod val="50000"/>
                  </a:schemeClr>
                </a:solidFill>
                <a:ea typeface="Times New Roman" panose="02020603050405020304" pitchFamily="18" charset="0"/>
              </a:rPr>
              <a:t>Pediremos la aprobación de la CSM 2020 para empezar el proceso de actualización de al menos un folleto de este tipo en cada ciclo de conferencia.</a:t>
            </a:r>
          </a:p>
          <a:p>
            <a:pPr marL="457200" lvl="1">
              <a:spcAft>
                <a:spcPts val="1200"/>
              </a:spcAft>
              <a:buClr>
                <a:srgbClr val="C00000"/>
              </a:buClr>
            </a:pPr>
            <a:endParaRPr lang="es-ES_tradnl" sz="2100" dirty="0">
              <a:solidFill>
                <a:schemeClr val="accent1">
                  <a:lumMod val="50000"/>
                </a:schemeClr>
              </a:solidFill>
            </a:endParaRPr>
          </a:p>
        </p:txBody>
      </p:sp>
      <p:sp>
        <p:nvSpPr>
          <p:cNvPr id="4" name="Shape 74">
            <a:extLst>
              <a:ext uri="{FF2B5EF4-FFF2-40B4-BE49-F238E27FC236}">
                <a16:creationId xmlns:a16="http://schemas.microsoft.com/office/drawing/2014/main" id="{7DFE83AC-E05D-A541-B773-21C774CB3E7B}"/>
              </a:ext>
            </a:extLst>
          </p:cNvPr>
          <p:cNvSpPr/>
          <p:nvPr/>
        </p:nvSpPr>
        <p:spPr>
          <a:xfrm>
            <a:off x="260256" y="9331"/>
            <a:ext cx="10615008" cy="88509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r>
              <a:rPr lang="en-US" sz="3600" b="1" dirty="0">
                <a:solidFill>
                  <a:srgbClr val="00B0F0"/>
                </a:solidFill>
              </a:rPr>
              <a:t>Actualización de los folletos de servicio </a:t>
            </a:r>
            <a:br>
              <a:rPr lang="en-US" sz="3600" b="1" dirty="0">
                <a:solidFill>
                  <a:srgbClr val="00B0F0"/>
                </a:solidFill>
              </a:rPr>
            </a:br>
            <a:r>
              <a:rPr lang="en-US" sz="3600" b="1" dirty="0">
                <a:solidFill>
                  <a:srgbClr val="00B0F0"/>
                </a:solidFill>
              </a:rPr>
              <a:t>y de recuperación</a:t>
            </a:r>
          </a:p>
        </p:txBody>
      </p:sp>
    </p:spTree>
    <p:extLst>
      <p:ext uri="{BB962C8B-B14F-4D97-AF65-F5344CB8AC3E}">
        <p14:creationId xmlns:p14="http://schemas.microsoft.com/office/powerpoint/2010/main" val="3066746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287D72-C788-5B47-A51F-1028A0A1D621}"/>
              </a:ext>
            </a:extLst>
          </p:cNvPr>
          <p:cNvSpPr txBox="1"/>
          <p:nvPr/>
        </p:nvSpPr>
        <p:spPr>
          <a:xfrm>
            <a:off x="518984" y="517803"/>
            <a:ext cx="9428167" cy="5970865"/>
          </a:xfrm>
          <a:prstGeom prst="rect">
            <a:avLst/>
          </a:prstGeom>
          <a:noFill/>
        </p:spPr>
        <p:txBody>
          <a:bodyPr wrap="square" rtlCol="0">
            <a:spAutoFit/>
          </a:bodyPr>
          <a:lstStyle/>
          <a:p>
            <a:pPr>
              <a:spcAft>
                <a:spcPts val="1800"/>
              </a:spcAft>
            </a:pPr>
            <a:r>
              <a:rPr lang="es-ES_tradnl" sz="4000" b="1" dirty="0" smtClean="0">
                <a:solidFill>
                  <a:schemeClr val="tx1"/>
                </a:solidFill>
                <a:latin typeface="+mn-lt"/>
                <a:ea typeface="Calibri" panose="020F0502020204030204" pitchFamily="34" charset="0"/>
                <a:cs typeface="Arial" panose="020B0604020202020204" pitchFamily="34" charset="0"/>
              </a:rPr>
              <a:t>2. ¿Apoyas la idea de actualizar por lo menos un IP por ciclo de conferencia?</a:t>
            </a:r>
          </a:p>
          <a:p>
            <a:pPr marL="457200" indent="-457200">
              <a:spcAft>
                <a:spcPts val="1800"/>
              </a:spcAft>
              <a:buClr>
                <a:srgbClr val="C00000"/>
              </a:buClr>
              <a:buFont typeface="Wingdings" panose="05000000000000000000" pitchFamily="2" charset="2"/>
              <a:buChar char="Ø"/>
            </a:pPr>
            <a:r>
              <a:rPr lang="es-ES_tradnl" sz="2900" dirty="0" smtClean="0">
                <a:solidFill>
                  <a:schemeClr val="tx1"/>
                </a:solidFill>
                <a:latin typeface="+mn-lt"/>
                <a:ea typeface="Calibri" panose="020F0502020204030204" pitchFamily="34" charset="0"/>
                <a:cs typeface="Arial" panose="020B0604020202020204" pitchFamily="34" charset="0"/>
              </a:rPr>
              <a:t>Si la CSM accede a efectuar la revisión de por lo menos un folleto durante cada ciclo, los participantes de la conferencia usarán las respuestas de la encuesta para ayudar a establecer prioridades</a:t>
            </a:r>
          </a:p>
          <a:p>
            <a:pPr marL="457200" indent="-457200">
              <a:spcAft>
                <a:spcPts val="800"/>
              </a:spcAft>
              <a:buClr>
                <a:srgbClr val="C00000"/>
              </a:buClr>
              <a:buFont typeface="Wingdings" panose="05000000000000000000" pitchFamily="2" charset="2"/>
              <a:buChar char="Ø"/>
            </a:pPr>
            <a:r>
              <a:rPr lang="es-ES_tradnl" sz="2900" dirty="0" smtClean="0">
                <a:solidFill>
                  <a:schemeClr val="tx1"/>
                </a:solidFill>
                <a:latin typeface="+mn-lt"/>
                <a:ea typeface="Calibri" panose="020F0502020204030204" pitchFamily="34" charset="0"/>
                <a:cs typeface="Arial" panose="020B0604020202020204" pitchFamily="34" charset="0"/>
              </a:rPr>
              <a:t>Anunciaremos qué folleto pensamos actualizar y pediremos a todos los miembros interesados que manden aportes, tal como hacemos cuando emprendemos cualquier proyecto de literatura. </a:t>
            </a:r>
            <a:endParaRPr lang="es-ES_tradnl" sz="2900" dirty="0">
              <a:solidFill>
                <a:schemeClr val="tx1"/>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16285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9" name="Picture 8">
            <a:extLst>
              <a:ext uri="{FF2B5EF4-FFF2-40B4-BE49-F238E27FC236}">
                <a16:creationId xmlns:a16="http://schemas.microsoft.com/office/drawing/2014/main" id="{849DF036-5C7D-AC4A-84AE-ADA440A56C77}"/>
              </a:ext>
            </a:extLst>
          </p:cNvPr>
          <p:cNvPicPr>
            <a:picLocks noChangeAspect="1"/>
          </p:cNvPicPr>
          <p:nvPr/>
        </p:nvPicPr>
        <p:blipFill>
          <a:blip r:embed="rId3"/>
          <a:stretch>
            <a:fillRect/>
          </a:stretch>
        </p:blipFill>
        <p:spPr>
          <a:xfrm rot="1277582">
            <a:off x="8458499" y="2973497"/>
            <a:ext cx="3411550" cy="3496840"/>
          </a:xfrm>
          <a:prstGeom prst="rect">
            <a:avLst/>
          </a:prstGeom>
        </p:spPr>
      </p:pic>
      <p:sp>
        <p:nvSpPr>
          <p:cNvPr id="10" name="Google Shape;122;p14"/>
          <p:cNvSpPr txBox="1">
            <a:spLocks/>
          </p:cNvSpPr>
          <p:nvPr/>
        </p:nvSpPr>
        <p:spPr>
          <a:xfrm rot="1129249">
            <a:off x="8651583" y="3338184"/>
            <a:ext cx="2728628" cy="254467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14000"/>
              </a:lnSpc>
              <a:buClr>
                <a:schemeClr val="dk1"/>
              </a:buClr>
              <a:buSzPts val="1100"/>
            </a:pPr>
            <a:r>
              <a:rPr lang="en-US" sz="3100" b="1" dirty="0" smtClean="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PowerPoints </a:t>
            </a:r>
            <a:endParaRPr lang="en-US" sz="31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endParaRPr>
          </a:p>
          <a:p>
            <a:pPr algn="ctr">
              <a:lnSpc>
                <a:spcPct val="114000"/>
              </a:lnSpc>
              <a:buClr>
                <a:schemeClr val="dk1"/>
              </a:buClr>
              <a:buSzPts val="1100"/>
            </a:pPr>
            <a:r>
              <a:rPr lang="en-US" sz="3100" b="1" dirty="0" smtClean="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CSM</a:t>
            </a:r>
          </a:p>
          <a:p>
            <a:pPr algn="ctr">
              <a:lnSpc>
                <a:spcPct val="114000"/>
              </a:lnSpc>
              <a:buClr>
                <a:schemeClr val="dk1"/>
              </a:buClr>
              <a:buSzPts val="1100"/>
            </a:pPr>
            <a:r>
              <a:rPr lang="en-US" sz="3100" b="1" dirty="0" smtClean="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2020</a:t>
            </a:r>
            <a:endParaRPr lang="en-US" sz="31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endParaRPr>
          </a:p>
          <a:p>
            <a:pPr>
              <a:lnSpc>
                <a:spcPct val="114000"/>
              </a:lnSpc>
            </a:pPr>
            <a:endParaRPr lang="en-US" sz="1600" dirty="0"/>
          </a:p>
        </p:txBody>
      </p:sp>
      <p:sp>
        <p:nvSpPr>
          <p:cNvPr id="11" name="Google Shape;118;p14"/>
          <p:cNvSpPr txBox="1">
            <a:spLocks/>
          </p:cNvSpPr>
          <p:nvPr/>
        </p:nvSpPr>
        <p:spPr>
          <a:xfrm>
            <a:off x="535270" y="751114"/>
            <a:ext cx="7068400" cy="6434489"/>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400"/>
              <a:buFont typeface="Arial"/>
              <a:buNone/>
              <a:defRPr sz="3200" b="1" i="0" u="none" strike="noStrike" cap="none">
                <a:solidFill>
                  <a:schemeClr val="accent1">
                    <a:lumMod val="50000"/>
                  </a:schemeClr>
                </a:solidFill>
                <a:latin typeface="+mn-lt"/>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9pPr>
          </a:lstStyle>
          <a:p>
            <a:r>
              <a:rPr lang="es-ES_tradnl" dirty="0">
                <a:solidFill>
                  <a:schemeClr val="tx1"/>
                </a:solidFill>
              </a:rPr>
              <a:t>Estos </a:t>
            </a:r>
            <a:r>
              <a:rPr lang="es-ES_tradnl" dirty="0" err="1">
                <a:solidFill>
                  <a:schemeClr val="tx1"/>
                </a:solidFill>
              </a:rPr>
              <a:t>PowerPoints</a:t>
            </a:r>
            <a:r>
              <a:rPr lang="es-ES_tradnl" dirty="0">
                <a:solidFill>
                  <a:schemeClr val="tx1"/>
                </a:solidFill>
              </a:rPr>
              <a:t> </a:t>
            </a:r>
            <a:r>
              <a:rPr lang="es-ES_tradnl" dirty="0" smtClean="0">
                <a:solidFill>
                  <a:schemeClr val="tx1"/>
                </a:solidFill>
              </a:rPr>
              <a:t>solo cubren </a:t>
            </a:r>
            <a:r>
              <a:rPr lang="es-ES_tradnl" dirty="0">
                <a:solidFill>
                  <a:schemeClr val="tx1"/>
                </a:solidFill>
              </a:rPr>
              <a:t>los puntos principales del </a:t>
            </a:r>
            <a:r>
              <a:rPr lang="es-ES_tradnl" i="1" dirty="0">
                <a:solidFill>
                  <a:schemeClr val="tx1"/>
                </a:solidFill>
              </a:rPr>
              <a:t>IAC</a:t>
            </a:r>
            <a:r>
              <a:rPr lang="es-ES_tradnl" dirty="0">
                <a:solidFill>
                  <a:schemeClr val="tx1"/>
                </a:solidFill>
              </a:rPr>
              <a:t>.</a:t>
            </a:r>
            <a:br>
              <a:rPr lang="es-ES_tradnl" dirty="0">
                <a:solidFill>
                  <a:schemeClr val="tx1"/>
                </a:solidFill>
              </a:rPr>
            </a:br>
            <a:r>
              <a:rPr lang="es-ES_tradnl" dirty="0">
                <a:solidFill>
                  <a:schemeClr val="tx1"/>
                </a:solidFill>
              </a:rPr>
              <a:t/>
            </a:r>
            <a:br>
              <a:rPr lang="es-ES_tradnl" dirty="0">
                <a:solidFill>
                  <a:schemeClr val="tx1"/>
                </a:solidFill>
              </a:rPr>
            </a:br>
            <a:r>
              <a:rPr lang="es-ES_tradnl" dirty="0">
                <a:solidFill>
                  <a:schemeClr val="tx1"/>
                </a:solidFill>
              </a:rPr>
              <a:t>Animamos a todos los miembros a </a:t>
            </a:r>
            <a:r>
              <a:rPr lang="es-ES_tradnl" dirty="0" smtClean="0">
                <a:solidFill>
                  <a:schemeClr val="tx1"/>
                </a:solidFill>
              </a:rPr>
              <a:t>leer el </a:t>
            </a:r>
            <a:r>
              <a:rPr lang="es-ES_tradnl" i="1" dirty="0">
                <a:solidFill>
                  <a:schemeClr val="tx1"/>
                </a:solidFill>
              </a:rPr>
              <a:t>IAC</a:t>
            </a:r>
            <a:r>
              <a:rPr lang="es-ES_tradnl" dirty="0">
                <a:solidFill>
                  <a:schemeClr val="tx1"/>
                </a:solidFill>
              </a:rPr>
              <a:t>.</a:t>
            </a:r>
            <a:br>
              <a:rPr lang="es-ES_tradnl" dirty="0">
                <a:solidFill>
                  <a:schemeClr val="tx1"/>
                </a:solidFill>
              </a:rPr>
            </a:br>
            <a:r>
              <a:rPr lang="es-ES_tradnl" dirty="0">
                <a:solidFill>
                  <a:schemeClr val="tx1"/>
                </a:solidFill>
              </a:rPr>
              <a:t/>
            </a:r>
            <a:br>
              <a:rPr lang="es-ES_tradnl" dirty="0">
                <a:solidFill>
                  <a:schemeClr val="tx1"/>
                </a:solidFill>
              </a:rPr>
            </a:br>
            <a:r>
              <a:rPr lang="es-ES" dirty="0">
                <a:solidFill>
                  <a:schemeClr val="tx1"/>
                </a:solidFill>
              </a:rPr>
              <a:t>Visita por favor </a:t>
            </a:r>
            <a:r>
              <a:rPr lang="es-ES" dirty="0" smtClean="0">
                <a:solidFill>
                  <a:schemeClr val="tx1"/>
                </a:solidFill>
                <a:hlinkClick r:id="rId4"/>
              </a:rPr>
              <a:t>www.na.org/conference</a:t>
            </a:r>
            <a:r>
              <a:rPr lang="es-ES" dirty="0" smtClean="0">
                <a:solidFill>
                  <a:schemeClr val="tx1"/>
                </a:solidFill>
              </a:rPr>
              <a:t> para </a:t>
            </a:r>
            <a:r>
              <a:rPr lang="es-ES" dirty="0">
                <a:solidFill>
                  <a:schemeClr val="tx1"/>
                </a:solidFill>
              </a:rPr>
              <a:t>obtener el </a:t>
            </a:r>
            <a:r>
              <a:rPr lang="es-ES" i="1" dirty="0">
                <a:solidFill>
                  <a:schemeClr val="tx1"/>
                </a:solidFill>
              </a:rPr>
              <a:t>IAC</a:t>
            </a:r>
            <a:r>
              <a:rPr lang="es-ES" dirty="0">
                <a:solidFill>
                  <a:schemeClr val="tx1"/>
                </a:solidFill>
              </a:rPr>
              <a:t> 2020 completo</a:t>
            </a:r>
            <a:r>
              <a:rPr lang="es-ES_tradnl" dirty="0" smtClean="0">
                <a:solidFill>
                  <a:schemeClr val="tx1"/>
                </a:solidFill>
              </a:rPr>
              <a:t>.</a:t>
            </a:r>
            <a:r>
              <a:rPr lang="es-ES_tradnl" dirty="0">
                <a:solidFill>
                  <a:schemeClr val="tx1"/>
                </a:solidFill>
              </a:rPr>
              <a:t/>
            </a:r>
            <a:br>
              <a:rPr lang="es-ES_tradnl" dirty="0">
                <a:solidFill>
                  <a:schemeClr val="tx1"/>
                </a:solidFill>
              </a:rPr>
            </a:br>
            <a:r>
              <a:rPr lang="en-US" dirty="0">
                <a:solidFill>
                  <a:schemeClr val="tx1"/>
                </a:solidFill>
              </a:rPr>
              <a:t/>
            </a:r>
            <a:br>
              <a:rPr lang="en-US" dirty="0">
                <a:solidFill>
                  <a:schemeClr val="tx1"/>
                </a:solidFill>
              </a:rPr>
            </a:br>
            <a:endParaRPr lang="en-US" b="0" dirty="0">
              <a:solidFill>
                <a:schemeClr val="tx1"/>
              </a:solidFill>
            </a:endParaRPr>
          </a:p>
        </p:txBody>
      </p:sp>
    </p:spTree>
    <p:extLst>
      <p:ext uri="{BB962C8B-B14F-4D97-AF65-F5344CB8AC3E}">
        <p14:creationId xmlns:p14="http://schemas.microsoft.com/office/powerpoint/2010/main" val="3617687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3" name="Picture 2">
            <a:extLst>
              <a:ext uri="{FF2B5EF4-FFF2-40B4-BE49-F238E27FC236}">
                <a16:creationId xmlns:a16="http://schemas.microsoft.com/office/drawing/2014/main" id="{772B10EB-E3EB-E948-8981-3E9D8C57DF7A}"/>
              </a:ext>
            </a:extLst>
          </p:cNvPr>
          <p:cNvPicPr>
            <a:picLocks noChangeAspect="1"/>
          </p:cNvPicPr>
          <p:nvPr/>
        </p:nvPicPr>
        <p:blipFill>
          <a:blip r:embed="rId3"/>
          <a:stretch>
            <a:fillRect/>
          </a:stretch>
        </p:blipFill>
        <p:spPr>
          <a:xfrm rot="21199576">
            <a:off x="-29636" y="218014"/>
            <a:ext cx="4077701" cy="5587960"/>
          </a:xfrm>
          <a:prstGeom prst="rect">
            <a:avLst/>
          </a:prstGeom>
        </p:spPr>
      </p:pic>
      <p:sp>
        <p:nvSpPr>
          <p:cNvPr id="158" name="Google Shape;158;p19"/>
          <p:cNvSpPr txBox="1">
            <a:spLocks noGrp="1"/>
          </p:cNvSpPr>
          <p:nvPr>
            <p:ph type="ctrTitle" idx="4294967295"/>
          </p:nvPr>
        </p:nvSpPr>
        <p:spPr>
          <a:xfrm rot="21091604">
            <a:off x="357727" y="547880"/>
            <a:ext cx="3302974" cy="3871912"/>
          </a:xfrm>
          <a:prstGeom prst="rect">
            <a:avLst/>
          </a:prstGeom>
        </p:spPr>
        <p:txBody>
          <a:bodyPr spcFirstLastPara="1" wrap="square" lIns="121900" tIns="121900" rIns="121900" bIns="121900" anchor="b" anchorCtr="0">
            <a:noAutofit/>
          </a:bodyPr>
          <a:lstStyle/>
          <a:p>
            <a:r>
              <a:rPr lang="en-US" sz="6000" b="1" dirty="0">
                <a:solidFill>
                  <a:schemeClr val="tx1"/>
                </a:solidFill>
                <a:latin typeface="Ink Free" panose="03080402000500000000" pitchFamily="66" charset="0"/>
              </a:rPr>
              <a:t>Pausa para discutir </a:t>
            </a:r>
            <a:endParaRPr sz="6000" b="1" dirty="0">
              <a:solidFill>
                <a:schemeClr val="tx1"/>
              </a:solidFill>
              <a:latin typeface="Ink Free" panose="03080402000500000000" pitchFamily="66" charset="0"/>
            </a:endParaRPr>
          </a:p>
        </p:txBody>
      </p:sp>
      <p:sp>
        <p:nvSpPr>
          <p:cNvPr id="5" name="TextBox 4">
            <a:extLst>
              <a:ext uri="{FF2B5EF4-FFF2-40B4-BE49-F238E27FC236}">
                <a16:creationId xmlns:a16="http://schemas.microsoft.com/office/drawing/2014/main" id="{DD287D72-C788-5B47-A51F-1028A0A1D621}"/>
              </a:ext>
            </a:extLst>
          </p:cNvPr>
          <p:cNvSpPr txBox="1"/>
          <p:nvPr/>
        </p:nvSpPr>
        <p:spPr>
          <a:xfrm>
            <a:off x="3966518" y="325668"/>
            <a:ext cx="7166919" cy="6524368"/>
          </a:xfrm>
          <a:prstGeom prst="rect">
            <a:avLst/>
          </a:prstGeom>
          <a:noFill/>
        </p:spPr>
        <p:txBody>
          <a:bodyPr wrap="square" rtlCol="0">
            <a:noAutofit/>
          </a:bodyPr>
          <a:lstStyle/>
          <a:p>
            <a:pPr>
              <a:spcAft>
                <a:spcPts val="3000"/>
              </a:spcAft>
            </a:pPr>
            <a:r>
              <a:rPr lang="es-ES_tradnl" sz="2800" b="1" dirty="0" smtClean="0">
                <a:solidFill>
                  <a:schemeClr val="bg1"/>
                </a:solidFill>
                <a:latin typeface="+mn-lt"/>
                <a:ea typeface="Calibri" panose="020F0502020204030204" pitchFamily="34" charset="0"/>
                <a:cs typeface="Arial" panose="020B0604020202020204" pitchFamily="34" charset="0"/>
              </a:rPr>
              <a:t>¿Apoyas la idea de actualizar </a:t>
            </a:r>
            <a:br>
              <a:rPr lang="es-ES_tradnl" sz="2800" b="1" dirty="0" smtClean="0">
                <a:solidFill>
                  <a:schemeClr val="bg1"/>
                </a:solidFill>
                <a:latin typeface="+mn-lt"/>
                <a:ea typeface="Calibri" panose="020F0502020204030204" pitchFamily="34" charset="0"/>
                <a:cs typeface="Arial" panose="020B0604020202020204" pitchFamily="34" charset="0"/>
              </a:rPr>
            </a:br>
            <a:r>
              <a:rPr lang="es-ES_tradnl" sz="2800" b="1" dirty="0" smtClean="0">
                <a:solidFill>
                  <a:schemeClr val="bg1"/>
                </a:solidFill>
                <a:latin typeface="+mn-lt"/>
                <a:ea typeface="Calibri" panose="020F0502020204030204" pitchFamily="34" charset="0"/>
                <a:cs typeface="Arial" panose="020B0604020202020204" pitchFamily="34" charset="0"/>
              </a:rPr>
              <a:t>por lo menos un IP por ciclo </a:t>
            </a:r>
            <a:br>
              <a:rPr lang="es-ES_tradnl" sz="2800" b="1" dirty="0" smtClean="0">
                <a:solidFill>
                  <a:schemeClr val="bg1"/>
                </a:solidFill>
                <a:latin typeface="+mn-lt"/>
                <a:ea typeface="Calibri" panose="020F0502020204030204" pitchFamily="34" charset="0"/>
                <a:cs typeface="Arial" panose="020B0604020202020204" pitchFamily="34" charset="0"/>
              </a:rPr>
            </a:br>
            <a:r>
              <a:rPr lang="es-ES_tradnl" sz="2800" b="1" dirty="0" smtClean="0">
                <a:solidFill>
                  <a:schemeClr val="bg1"/>
                </a:solidFill>
                <a:latin typeface="+mn-lt"/>
                <a:ea typeface="Calibri" panose="020F0502020204030204" pitchFamily="34" charset="0"/>
                <a:cs typeface="Arial" panose="020B0604020202020204" pitchFamily="34" charset="0"/>
              </a:rPr>
              <a:t>de conferencia?</a:t>
            </a:r>
            <a:endParaRPr lang="es-ES_tradnl" sz="2800" dirty="0" smtClean="0">
              <a:solidFill>
                <a:schemeClr val="bg1"/>
              </a:solidFill>
              <a:latin typeface="+mn-lt"/>
              <a:ea typeface="Calibri" panose="020F0502020204030204" pitchFamily="34" charset="0"/>
              <a:cs typeface="Arial" panose="020B0604020202020204" pitchFamily="34" charset="0"/>
            </a:endParaRPr>
          </a:p>
          <a:p>
            <a:pPr>
              <a:spcAft>
                <a:spcPts val="2400"/>
              </a:spcAft>
              <a:buClr>
                <a:schemeClr val="bg1"/>
              </a:buClr>
            </a:pPr>
            <a:r>
              <a:rPr lang="es-ES" sz="2700" dirty="0" smtClean="0">
                <a:solidFill>
                  <a:schemeClr val="bg1"/>
                </a:solidFill>
                <a:latin typeface="+mn-lt"/>
                <a:ea typeface="Calibri" panose="020F0502020204030204" pitchFamily="34" charset="0"/>
                <a:cs typeface="Arial" panose="020B0604020202020204" pitchFamily="34" charset="0"/>
              </a:rPr>
              <a:t>Si </a:t>
            </a:r>
            <a:r>
              <a:rPr lang="es-ES" sz="2700" dirty="0">
                <a:solidFill>
                  <a:schemeClr val="bg1"/>
                </a:solidFill>
                <a:latin typeface="+mn-lt"/>
                <a:ea typeface="Calibri" panose="020F0502020204030204" pitchFamily="34" charset="0"/>
                <a:cs typeface="Arial" panose="020B0604020202020204" pitchFamily="34" charset="0"/>
              </a:rPr>
              <a:t>la CSM accede a efectuar la revisión de por lo menos un folleto durante cada ciclo, los participantes de la conferencia usarán las respuestas de la encuesta para ayudar a establecer prioridades</a:t>
            </a:r>
            <a:endParaRPr lang="es-ES_tradnl" sz="2700" dirty="0" smtClean="0">
              <a:solidFill>
                <a:schemeClr val="bg1"/>
              </a:solidFill>
              <a:latin typeface="+mn-lt"/>
              <a:ea typeface="Calibri" panose="020F0502020204030204" pitchFamily="34" charset="0"/>
              <a:cs typeface="Arial" panose="020B0604020202020204" pitchFamily="34" charset="0"/>
            </a:endParaRPr>
          </a:p>
          <a:p>
            <a:pPr marL="457200" indent="-457200">
              <a:spcAft>
                <a:spcPts val="800"/>
              </a:spcAft>
              <a:buClr>
                <a:schemeClr val="bg1"/>
              </a:buClr>
              <a:buFont typeface="Wingdings" panose="05000000000000000000" pitchFamily="2" charset="2"/>
              <a:buChar char="Ø"/>
            </a:pPr>
            <a:r>
              <a:rPr lang="es-ES_tradnl" sz="2700" dirty="0" smtClean="0">
                <a:solidFill>
                  <a:schemeClr val="bg1"/>
                </a:solidFill>
                <a:latin typeface="+mn-lt"/>
                <a:ea typeface="Calibri" panose="020F0502020204030204" pitchFamily="34" charset="0"/>
                <a:cs typeface="Arial" panose="020B0604020202020204" pitchFamily="34" charset="0"/>
              </a:rPr>
              <a:t>Anunciaremos qué folleto pensamos actualizar y pediremos a todos los miembros interesados que manden aportes, tal como hacemos cuando emprendemos cualquier proyecto de literatura</a:t>
            </a:r>
            <a:endParaRPr lang="es-ES_tradnl" sz="2700" dirty="0">
              <a:solidFill>
                <a:schemeClr val="bg1"/>
              </a:solidFill>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539733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18;p14"/>
          <p:cNvSpPr txBox="1">
            <a:spLocks/>
          </p:cNvSpPr>
          <p:nvPr/>
        </p:nvSpPr>
        <p:spPr>
          <a:xfrm>
            <a:off x="207319" y="318270"/>
            <a:ext cx="11424616" cy="9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solidFill>
                  <a:srgbClr val="00B0F0"/>
                </a:solidFill>
              </a:rPr>
              <a:t>Mejorar la accesibilidad a los folletos de servicio</a:t>
            </a:r>
          </a:p>
        </p:txBody>
      </p:sp>
      <p:sp>
        <p:nvSpPr>
          <p:cNvPr id="5" name="Google Shape;118;p14"/>
          <p:cNvSpPr txBox="1">
            <a:spLocks/>
          </p:cNvSpPr>
          <p:nvPr/>
        </p:nvSpPr>
        <p:spPr>
          <a:xfrm>
            <a:off x="4322885" y="2391509"/>
            <a:ext cx="7068400" cy="414996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42900" lvl="0" indent="-342900">
              <a:spcAft>
                <a:spcPts val="800"/>
              </a:spcAft>
              <a:buFont typeface="Symbol" panose="05050102010706020507" pitchFamily="18" charset="2"/>
              <a:buChar char=""/>
            </a:pPr>
            <a:endParaRPr lang="en-US" sz="20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0" y="1201470"/>
            <a:ext cx="10972800" cy="5656530"/>
          </a:xfrm>
          <a:prstGeom prst="rect">
            <a:avLst/>
          </a:prstGeom>
        </p:spPr>
        <p:txBody>
          <a:bodyPr wrap="square">
            <a:noAutofit/>
          </a:bodyPr>
          <a:lstStyle/>
          <a:p>
            <a:pPr marL="457200" lvl="0" indent="-457200">
              <a:spcAft>
                <a:spcPts val="1200"/>
              </a:spcAft>
              <a:buClr>
                <a:srgbClr val="C00000"/>
              </a:buClr>
              <a:buFont typeface="Wingdings" panose="05000000000000000000" pitchFamily="2" charset="2"/>
              <a:buChar char="ü"/>
            </a:pPr>
            <a:r>
              <a:rPr lang="es-ES_tradnl" sz="3200" dirty="0" smtClean="0">
                <a:solidFill>
                  <a:schemeClr val="tx1"/>
                </a:solidFill>
                <a:latin typeface="+mn-lt"/>
                <a:ea typeface="Times New Roman" panose="02020603050405020304" pitchFamily="18" charset="0"/>
              </a:rPr>
              <a:t>Los folletos de servicio se </a:t>
            </a:r>
            <a:r>
              <a:rPr lang="es-ES_tradnl" sz="3200" dirty="0">
                <a:solidFill>
                  <a:schemeClr val="tx1"/>
                </a:solidFill>
                <a:latin typeface="+mn-lt"/>
                <a:ea typeface="Times New Roman" panose="02020603050405020304" pitchFamily="18" charset="0"/>
              </a:rPr>
              <a:t>han preparado </a:t>
            </a:r>
            <a:r>
              <a:rPr lang="es-ES_tradnl" sz="3200" dirty="0" smtClean="0">
                <a:solidFill>
                  <a:schemeClr val="tx1"/>
                </a:solidFill>
                <a:latin typeface="+mn-lt"/>
                <a:ea typeface="Times New Roman" panose="02020603050405020304" pitchFamily="18" charset="0"/>
              </a:rPr>
              <a:t>para </a:t>
            </a:r>
            <a:r>
              <a:rPr lang="es-ES_tradnl" sz="3200" dirty="0">
                <a:solidFill>
                  <a:schemeClr val="tx1"/>
                </a:solidFill>
                <a:latin typeface="+mn-lt"/>
                <a:ea typeface="Times New Roman" panose="02020603050405020304" pitchFamily="18" charset="0"/>
              </a:rPr>
              <a:t>que los </a:t>
            </a:r>
            <a:r>
              <a:rPr lang="es-ES_tradnl" sz="3200" dirty="0" smtClean="0">
                <a:solidFill>
                  <a:schemeClr val="tx1"/>
                </a:solidFill>
                <a:latin typeface="+mn-lt"/>
                <a:ea typeface="Times New Roman" panose="02020603050405020304" pitchFamily="18" charset="0"/>
              </a:rPr>
              <a:t>use el </a:t>
            </a:r>
            <a:r>
              <a:rPr lang="es-ES_tradnl" sz="3200" dirty="0">
                <a:solidFill>
                  <a:schemeClr val="tx1"/>
                </a:solidFill>
                <a:latin typeface="+mn-lt"/>
                <a:ea typeface="Times New Roman" panose="02020603050405020304" pitchFamily="18" charset="0"/>
              </a:rPr>
              <a:t>grupo, </a:t>
            </a:r>
            <a:r>
              <a:rPr lang="es-ES_tradnl" sz="3200" dirty="0" smtClean="0">
                <a:solidFill>
                  <a:schemeClr val="tx1"/>
                </a:solidFill>
                <a:latin typeface="+mn-lt"/>
                <a:ea typeface="Times New Roman" panose="02020603050405020304" pitchFamily="18" charset="0"/>
              </a:rPr>
              <a:t>pero raramente </a:t>
            </a:r>
            <a:r>
              <a:rPr lang="es-ES_tradnl" sz="3200" dirty="0">
                <a:solidFill>
                  <a:schemeClr val="tx1"/>
                </a:solidFill>
                <a:latin typeface="+mn-lt"/>
                <a:ea typeface="Times New Roman" panose="02020603050405020304" pitchFamily="18" charset="0"/>
              </a:rPr>
              <a:t>están </a:t>
            </a:r>
            <a:r>
              <a:rPr lang="es-ES_tradnl" sz="3200" dirty="0" smtClean="0">
                <a:solidFill>
                  <a:schemeClr val="tx1"/>
                </a:solidFill>
                <a:latin typeface="+mn-lt"/>
                <a:ea typeface="Times New Roman" panose="02020603050405020304" pitchFamily="18" charset="0"/>
              </a:rPr>
              <a:t>en </a:t>
            </a:r>
            <a:r>
              <a:rPr lang="es-ES_tradnl" sz="3200" dirty="0">
                <a:solidFill>
                  <a:schemeClr val="tx1"/>
                </a:solidFill>
                <a:latin typeface="+mn-lt"/>
                <a:ea typeface="Times New Roman" panose="02020603050405020304" pitchFamily="18" charset="0"/>
              </a:rPr>
              <a:t>las mesas de </a:t>
            </a:r>
            <a:r>
              <a:rPr lang="es-ES_tradnl" sz="3200" dirty="0" smtClean="0">
                <a:solidFill>
                  <a:schemeClr val="tx1"/>
                </a:solidFill>
                <a:latin typeface="+mn-lt"/>
                <a:ea typeface="Times New Roman" panose="02020603050405020304" pitchFamily="18" charset="0"/>
              </a:rPr>
              <a:t>literatura de los grupos</a:t>
            </a:r>
            <a:r>
              <a:rPr lang="en-US" sz="3200" dirty="0" smtClean="0">
                <a:solidFill>
                  <a:schemeClr val="tx1"/>
                </a:solidFill>
                <a:latin typeface="+mn-lt"/>
                <a:ea typeface="Times New Roman" panose="02020603050405020304" pitchFamily="18" charset="0"/>
              </a:rPr>
              <a:t> </a:t>
            </a:r>
            <a:endParaRPr lang="en-US" sz="3200" dirty="0">
              <a:solidFill>
                <a:schemeClr val="tx1"/>
              </a:solidFill>
              <a:latin typeface="+mn-lt"/>
              <a:ea typeface="Times New Roman" panose="02020603050405020304" pitchFamily="18" charset="0"/>
            </a:endParaRPr>
          </a:p>
          <a:p>
            <a:pPr marL="457200" lvl="0" indent="-457200">
              <a:spcAft>
                <a:spcPts val="1200"/>
              </a:spcAft>
              <a:buClr>
                <a:srgbClr val="C00000"/>
              </a:buClr>
              <a:buFont typeface="Wingdings" panose="05000000000000000000" pitchFamily="2" charset="2"/>
              <a:buChar char="ü"/>
            </a:pPr>
            <a:r>
              <a:rPr lang="es-ES_tradnl" sz="3200" dirty="0" smtClean="0">
                <a:solidFill>
                  <a:schemeClr val="tx1"/>
                </a:solidFill>
                <a:latin typeface="+mn-lt"/>
                <a:ea typeface="Times New Roman" panose="02020603050405020304" pitchFamily="18" charset="0"/>
              </a:rPr>
              <a:t>En 2018 se aprobó una moción para crear </a:t>
            </a:r>
            <a:r>
              <a:rPr lang="es-ES_tradnl" sz="3200" dirty="0">
                <a:solidFill>
                  <a:schemeClr val="tx1"/>
                </a:solidFill>
                <a:latin typeface="+mn-lt"/>
                <a:ea typeface="Times New Roman" panose="02020603050405020304" pitchFamily="18" charset="0"/>
              </a:rPr>
              <a:t>un plan de proyecto para transformar el actual folleto de servicio sobre las redes sociales en un </a:t>
            </a:r>
            <a:r>
              <a:rPr lang="es-ES_tradnl" sz="3200" dirty="0" smtClean="0">
                <a:solidFill>
                  <a:schemeClr val="tx1"/>
                </a:solidFill>
                <a:latin typeface="+mn-lt"/>
                <a:ea typeface="Times New Roman" panose="02020603050405020304" pitchFamily="18" charset="0"/>
              </a:rPr>
              <a:t>IP</a:t>
            </a:r>
            <a:endParaRPr lang="en-US" sz="3200" dirty="0">
              <a:solidFill>
                <a:schemeClr val="tx1"/>
              </a:solidFill>
              <a:latin typeface="+mn-lt"/>
              <a:ea typeface="Times New Roman" panose="02020603050405020304" pitchFamily="18" charset="0"/>
            </a:endParaRPr>
          </a:p>
          <a:p>
            <a:pPr marL="457200" lvl="0" indent="-457200">
              <a:spcAft>
                <a:spcPts val="1200"/>
              </a:spcAft>
              <a:buClr>
                <a:srgbClr val="C00000"/>
              </a:buClr>
              <a:buFont typeface="Wingdings" panose="05000000000000000000" pitchFamily="2" charset="2"/>
              <a:buChar char="ü"/>
            </a:pPr>
            <a:r>
              <a:rPr lang="es-ES_tradnl" sz="3200" dirty="0">
                <a:solidFill>
                  <a:schemeClr val="tx1"/>
                </a:solidFill>
                <a:latin typeface="+mn-lt"/>
                <a:ea typeface="Times New Roman" panose="02020603050405020304" pitchFamily="18" charset="0"/>
              </a:rPr>
              <a:t>No nos han llegado objeciones sobre el </a:t>
            </a:r>
            <a:r>
              <a:rPr lang="es-ES_tradnl" sz="3200" dirty="0" smtClean="0">
                <a:solidFill>
                  <a:schemeClr val="tx1"/>
                </a:solidFill>
                <a:latin typeface="+mn-lt"/>
                <a:ea typeface="Times New Roman" panose="02020603050405020304" pitchFamily="18" charset="0"/>
              </a:rPr>
              <a:t>contenido; </a:t>
            </a:r>
            <a:r>
              <a:rPr lang="es-ES_tradnl" sz="3200" dirty="0">
                <a:solidFill>
                  <a:schemeClr val="tx1"/>
                </a:solidFill>
                <a:latin typeface="+mn-lt"/>
                <a:ea typeface="Times New Roman" panose="02020603050405020304" pitchFamily="18" charset="0"/>
              </a:rPr>
              <a:t>el problema </a:t>
            </a:r>
            <a:r>
              <a:rPr lang="es-ES_tradnl" sz="3200" dirty="0" smtClean="0">
                <a:solidFill>
                  <a:schemeClr val="tx1"/>
                </a:solidFill>
                <a:latin typeface="+mn-lt"/>
                <a:ea typeface="Times New Roman" panose="02020603050405020304" pitchFamily="18" charset="0"/>
              </a:rPr>
              <a:t>parece ser </a:t>
            </a:r>
            <a:r>
              <a:rPr lang="es-ES_tradnl" sz="3200" dirty="0">
                <a:solidFill>
                  <a:schemeClr val="tx1"/>
                </a:solidFill>
                <a:latin typeface="+mn-lt"/>
                <a:ea typeface="Times New Roman" panose="02020603050405020304" pitchFamily="18" charset="0"/>
              </a:rPr>
              <a:t>la accesibilidad. Pero no estamos seguros de que esta sea la mejor manera de mejorar el acceso a un folleto de </a:t>
            </a:r>
            <a:r>
              <a:rPr lang="es-ES_tradnl" sz="3200" dirty="0" smtClean="0">
                <a:solidFill>
                  <a:schemeClr val="tx1"/>
                </a:solidFill>
                <a:latin typeface="+mn-lt"/>
                <a:ea typeface="Times New Roman" panose="02020603050405020304" pitchFamily="18" charset="0"/>
              </a:rPr>
              <a:t>servicio</a:t>
            </a:r>
            <a:endParaRPr lang="en-US" sz="3200" dirty="0">
              <a:solidFill>
                <a:schemeClr val="tx1"/>
              </a:solidFill>
              <a:effectLst/>
              <a:latin typeface="+mn-lt"/>
              <a:ea typeface="Times New Roman" panose="02020603050405020304" pitchFamily="18" charset="0"/>
            </a:endParaRPr>
          </a:p>
        </p:txBody>
      </p:sp>
    </p:spTree>
    <p:extLst>
      <p:ext uri="{BB962C8B-B14F-4D97-AF65-F5344CB8AC3E}">
        <p14:creationId xmlns:p14="http://schemas.microsoft.com/office/powerpoint/2010/main" val="16926069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14"/>
          <p:cNvSpPr txBox="1">
            <a:spLocks noGrp="1"/>
          </p:cNvSpPr>
          <p:nvPr>
            <p:ph type="body" idx="4294967295"/>
          </p:nvPr>
        </p:nvSpPr>
        <p:spPr>
          <a:xfrm>
            <a:off x="207319" y="1274287"/>
            <a:ext cx="10431624" cy="5425870"/>
          </a:xfrm>
          <a:prstGeom prst="rect">
            <a:avLst/>
          </a:prstGeom>
        </p:spPr>
        <p:txBody>
          <a:bodyPr spcFirstLastPara="1" wrap="square" lIns="121900" tIns="121900" rIns="121900" bIns="121900" anchor="t" anchorCtr="0">
            <a:noAutofit/>
          </a:bodyPr>
          <a:lstStyle/>
          <a:p>
            <a:pPr marL="342900" lvl="0" indent="-342900">
              <a:spcAft>
                <a:spcPts val="1200"/>
              </a:spcAft>
              <a:buClr>
                <a:srgbClr val="C00000"/>
              </a:buClr>
              <a:buFont typeface="Wingdings" panose="05000000000000000000" pitchFamily="2" charset="2"/>
              <a:buChar char="ü"/>
            </a:pPr>
            <a:r>
              <a:rPr lang="es-ES_tradnl" sz="2800" dirty="0">
                <a:solidFill>
                  <a:schemeClr val="accent1">
                    <a:lumMod val="50000"/>
                  </a:schemeClr>
                </a:solidFill>
                <a:ea typeface="Times New Roman" panose="02020603050405020304" pitchFamily="18" charset="0"/>
              </a:rPr>
              <a:t>Las cuestiones relacionadas con las redes sociales cambian </a:t>
            </a:r>
            <a:r>
              <a:rPr lang="es-ES_tradnl" sz="2800" dirty="0" smtClean="0">
                <a:solidFill>
                  <a:schemeClr val="accent1">
                    <a:lumMod val="50000"/>
                  </a:schemeClr>
                </a:solidFill>
                <a:ea typeface="Times New Roman" panose="02020603050405020304" pitchFamily="18" charset="0"/>
              </a:rPr>
              <a:t>permanentemente</a:t>
            </a:r>
            <a:endParaRPr lang="en-US" sz="2800" dirty="0">
              <a:solidFill>
                <a:schemeClr val="accent1">
                  <a:lumMod val="50000"/>
                </a:schemeClr>
              </a:solidFill>
              <a:ea typeface="Times New Roman" panose="02020603050405020304" pitchFamily="18" charset="0"/>
            </a:endParaRPr>
          </a:p>
          <a:p>
            <a:pPr marL="342900" lvl="0" indent="-342900">
              <a:spcAft>
                <a:spcPts val="1200"/>
              </a:spcAft>
              <a:buClr>
                <a:srgbClr val="C00000"/>
              </a:buClr>
              <a:buFont typeface="Wingdings" panose="05000000000000000000" pitchFamily="2" charset="2"/>
              <a:buChar char="ü"/>
            </a:pPr>
            <a:r>
              <a:rPr lang="es-ES_tradnl" sz="2800" dirty="0" smtClean="0">
                <a:solidFill>
                  <a:schemeClr val="accent1">
                    <a:lumMod val="50000"/>
                  </a:schemeClr>
                </a:solidFill>
                <a:ea typeface="Times New Roman" panose="02020603050405020304" pitchFamily="18" charset="0"/>
              </a:rPr>
              <a:t>El </a:t>
            </a:r>
            <a:r>
              <a:rPr lang="es-ES_tradnl" sz="2800" dirty="0">
                <a:solidFill>
                  <a:schemeClr val="accent1">
                    <a:lumMod val="50000"/>
                  </a:schemeClr>
                </a:solidFill>
                <a:ea typeface="Times New Roman" panose="02020603050405020304" pitchFamily="18" charset="0"/>
              </a:rPr>
              <a:t>proceso de aprobación de los folletos de servicio nos permite actualizar el material más </a:t>
            </a:r>
            <a:r>
              <a:rPr lang="es-ES_tradnl" sz="2800" dirty="0" smtClean="0">
                <a:solidFill>
                  <a:schemeClr val="accent1">
                    <a:lumMod val="50000"/>
                  </a:schemeClr>
                </a:solidFill>
                <a:ea typeface="Times New Roman" panose="02020603050405020304" pitchFamily="18" charset="0"/>
              </a:rPr>
              <a:t>rápido</a:t>
            </a:r>
            <a:endParaRPr lang="en-US" sz="2800" dirty="0">
              <a:solidFill>
                <a:schemeClr val="accent1">
                  <a:lumMod val="50000"/>
                </a:schemeClr>
              </a:solidFill>
              <a:ea typeface="Times New Roman" panose="02020603050405020304" pitchFamily="18" charset="0"/>
            </a:endParaRPr>
          </a:p>
          <a:p>
            <a:pPr marL="342900" lvl="0" indent="-342900">
              <a:spcAft>
                <a:spcPts val="1200"/>
              </a:spcAft>
              <a:buClr>
                <a:srgbClr val="C00000"/>
              </a:buClr>
              <a:buFont typeface="Wingdings" panose="05000000000000000000" pitchFamily="2" charset="2"/>
              <a:buChar char="ü"/>
            </a:pPr>
            <a:r>
              <a:rPr lang="es-ES_tradnl" sz="2800" dirty="0">
                <a:solidFill>
                  <a:schemeClr val="accent1">
                    <a:lumMod val="50000"/>
                  </a:schemeClr>
                </a:solidFill>
                <a:ea typeface="Times New Roman" panose="02020603050405020304" pitchFamily="18" charset="0"/>
              </a:rPr>
              <a:t>Nos preocupa crear un IP aprobado por la confraternidad sobre un tema que se mueve tan </a:t>
            </a:r>
            <a:r>
              <a:rPr lang="es-ES_tradnl" sz="2800" dirty="0" smtClean="0">
                <a:solidFill>
                  <a:schemeClr val="accent1">
                    <a:lumMod val="50000"/>
                  </a:schemeClr>
                </a:solidFill>
                <a:ea typeface="Times New Roman" panose="02020603050405020304" pitchFamily="18" charset="0"/>
              </a:rPr>
              <a:t>rápido</a:t>
            </a:r>
            <a:r>
              <a:rPr lang="en-US" sz="2800" dirty="0" smtClean="0">
                <a:solidFill>
                  <a:schemeClr val="accent1">
                    <a:lumMod val="50000"/>
                  </a:schemeClr>
                </a:solidFill>
                <a:ea typeface="Times New Roman" panose="02020603050405020304" pitchFamily="18" charset="0"/>
              </a:rPr>
              <a:t> </a:t>
            </a:r>
            <a:endParaRPr lang="en-US" sz="2800" dirty="0">
              <a:solidFill>
                <a:schemeClr val="accent1">
                  <a:lumMod val="50000"/>
                </a:schemeClr>
              </a:solidFill>
              <a:ea typeface="Times New Roman" panose="02020603050405020304" pitchFamily="18" charset="0"/>
            </a:endParaRPr>
          </a:p>
          <a:p>
            <a:pPr marL="342900" lvl="0" indent="-342900">
              <a:spcAft>
                <a:spcPts val="1200"/>
              </a:spcAft>
              <a:buClr>
                <a:srgbClr val="C00000"/>
              </a:buClr>
              <a:buFont typeface="Wingdings" panose="05000000000000000000" pitchFamily="2" charset="2"/>
              <a:buChar char="ü"/>
            </a:pPr>
            <a:r>
              <a:rPr lang="es-ES_tradnl" sz="2800" dirty="0">
                <a:solidFill>
                  <a:schemeClr val="accent1">
                    <a:lumMod val="50000"/>
                  </a:schemeClr>
                </a:solidFill>
                <a:ea typeface="Times New Roman" panose="02020603050405020304" pitchFamily="18" charset="0"/>
              </a:rPr>
              <a:t>Crear un IP aprobado por la confraternidad sobre las redes sociales también parece confundir más la cuestión de qué es literatura de recuperación y qué se entiende por una herramienta </a:t>
            </a:r>
            <a:r>
              <a:rPr lang="es-ES_tradnl" sz="2800" dirty="0" smtClean="0">
                <a:solidFill>
                  <a:schemeClr val="accent1">
                    <a:lumMod val="50000"/>
                  </a:schemeClr>
                </a:solidFill>
                <a:ea typeface="Times New Roman" panose="02020603050405020304" pitchFamily="18" charset="0"/>
              </a:rPr>
              <a:t>para </a:t>
            </a:r>
            <a:r>
              <a:rPr lang="es-ES_tradnl" sz="2800" dirty="0">
                <a:solidFill>
                  <a:schemeClr val="accent1">
                    <a:lumMod val="50000"/>
                  </a:schemeClr>
                </a:solidFill>
                <a:ea typeface="Times New Roman" panose="02020603050405020304" pitchFamily="18" charset="0"/>
              </a:rPr>
              <a:t>interactuar con el público</a:t>
            </a:r>
            <a:r>
              <a:rPr lang="es-ES_tradnl" sz="2800" dirty="0" smtClean="0">
                <a:solidFill>
                  <a:schemeClr val="accent1">
                    <a:lumMod val="50000"/>
                  </a:schemeClr>
                </a:solidFill>
                <a:ea typeface="Times New Roman" panose="02020603050405020304" pitchFamily="18" charset="0"/>
              </a:rPr>
              <a:t>.</a:t>
            </a:r>
            <a:endParaRPr lang="es-ES_tradnl" sz="2800" dirty="0">
              <a:solidFill>
                <a:schemeClr val="accent1">
                  <a:lumMod val="50000"/>
                </a:schemeClr>
              </a:solidFill>
              <a:ea typeface="Times New Roman" panose="02020603050405020304" pitchFamily="18" charset="0"/>
            </a:endParaRPr>
          </a:p>
        </p:txBody>
      </p:sp>
      <p:sp>
        <p:nvSpPr>
          <p:cNvPr id="4" name="Google Shape;118;p14">
            <a:extLst>
              <a:ext uri="{FF2B5EF4-FFF2-40B4-BE49-F238E27FC236}">
                <a16:creationId xmlns:a16="http://schemas.microsoft.com/office/drawing/2014/main" id="{B5A9F4F4-9279-B041-A8E2-0A6EE71C8CE9}"/>
              </a:ext>
            </a:extLst>
          </p:cNvPr>
          <p:cNvSpPr txBox="1">
            <a:spLocks/>
          </p:cNvSpPr>
          <p:nvPr/>
        </p:nvSpPr>
        <p:spPr>
          <a:xfrm>
            <a:off x="207319" y="318270"/>
            <a:ext cx="11424616" cy="9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solidFill>
                  <a:srgbClr val="00B0F0"/>
                </a:solidFill>
              </a:rPr>
              <a:t>Mejorar la accesibilidad a los folletos de servicio</a:t>
            </a:r>
          </a:p>
        </p:txBody>
      </p:sp>
    </p:spTree>
    <p:extLst>
      <p:ext uri="{BB962C8B-B14F-4D97-AF65-F5344CB8AC3E}">
        <p14:creationId xmlns:p14="http://schemas.microsoft.com/office/powerpoint/2010/main" val="3898160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14"/>
          <p:cNvSpPr txBox="1">
            <a:spLocks noGrp="1"/>
          </p:cNvSpPr>
          <p:nvPr>
            <p:ph type="body" idx="4294967295"/>
          </p:nvPr>
        </p:nvSpPr>
        <p:spPr>
          <a:xfrm>
            <a:off x="308919" y="1084035"/>
            <a:ext cx="10453816" cy="5647038"/>
          </a:xfrm>
          <a:prstGeom prst="rect">
            <a:avLst/>
          </a:prstGeom>
        </p:spPr>
        <p:txBody>
          <a:bodyPr spcFirstLastPara="1" wrap="square" lIns="121900" tIns="121900" rIns="121900" bIns="121900" anchor="t" anchorCtr="0">
            <a:noAutofit/>
          </a:bodyPr>
          <a:lstStyle/>
          <a:p>
            <a:pPr marL="457200" lvl="0" indent="-457200">
              <a:spcAft>
                <a:spcPts val="1200"/>
              </a:spcAft>
              <a:buClr>
                <a:srgbClr val="C00000"/>
              </a:buClr>
              <a:buFont typeface="Wingdings" panose="05000000000000000000" pitchFamily="2" charset="2"/>
              <a:buChar char="ü"/>
            </a:pPr>
            <a:r>
              <a:rPr lang="es-ES_tradnl" sz="2500" dirty="0">
                <a:solidFill>
                  <a:schemeClr val="tx1"/>
                </a:solidFill>
                <a:ea typeface="Times New Roman" panose="02020603050405020304" pitchFamily="18" charset="0"/>
              </a:rPr>
              <a:t>Los folletos de servicio </a:t>
            </a:r>
            <a:r>
              <a:rPr lang="es-ES_tradnl" sz="2500" dirty="0" smtClean="0">
                <a:solidFill>
                  <a:schemeClr val="tx1"/>
                </a:solidFill>
                <a:ea typeface="Times New Roman" panose="02020603050405020304" pitchFamily="18" charset="0"/>
              </a:rPr>
              <a:t>indican </a:t>
            </a:r>
            <a:r>
              <a:rPr lang="es-ES_tradnl" sz="2500" dirty="0">
                <a:solidFill>
                  <a:schemeClr val="tx1"/>
                </a:solidFill>
                <a:ea typeface="Times New Roman" panose="02020603050405020304" pitchFamily="18" charset="0"/>
              </a:rPr>
              <a:t>“</a:t>
            </a:r>
            <a:r>
              <a:rPr lang="es-ES" sz="2500" dirty="0">
                <a:solidFill>
                  <a:schemeClr val="tx1"/>
                </a:solidFill>
                <a:ea typeface="Times New Roman" panose="02020603050405020304" pitchFamily="18" charset="0"/>
              </a:rPr>
              <a:t>no está destinado a ser leído en las reuniones de recuperación”</a:t>
            </a:r>
            <a:r>
              <a:rPr lang="es-ES_tradnl" sz="2500" dirty="0">
                <a:solidFill>
                  <a:schemeClr val="tx1"/>
                </a:solidFill>
                <a:ea typeface="Times New Roman" panose="02020603050405020304" pitchFamily="18" charset="0"/>
              </a:rPr>
              <a:t>. </a:t>
            </a:r>
            <a:r>
              <a:rPr lang="es-ES_tradnl" sz="2500" dirty="0" smtClean="0">
                <a:solidFill>
                  <a:schemeClr val="tx1"/>
                </a:solidFill>
                <a:ea typeface="Times New Roman" panose="02020603050405020304" pitchFamily="18" charset="0"/>
              </a:rPr>
              <a:t>Parece </a:t>
            </a:r>
            <a:r>
              <a:rPr lang="es-ES_tradnl" sz="2500" dirty="0">
                <a:solidFill>
                  <a:schemeClr val="tx1"/>
                </a:solidFill>
                <a:ea typeface="Times New Roman" panose="02020603050405020304" pitchFamily="18" charset="0"/>
              </a:rPr>
              <a:t>afectar la decisión </a:t>
            </a:r>
            <a:r>
              <a:rPr lang="es-ES_tradnl" sz="2500" dirty="0" smtClean="0">
                <a:solidFill>
                  <a:schemeClr val="tx1"/>
                </a:solidFill>
                <a:ea typeface="Times New Roman" panose="02020603050405020304" pitchFamily="18" charset="0"/>
              </a:rPr>
              <a:t>de ponerlos en </a:t>
            </a:r>
            <a:r>
              <a:rPr lang="es-ES_tradnl" sz="2500" dirty="0">
                <a:solidFill>
                  <a:schemeClr val="tx1"/>
                </a:solidFill>
                <a:ea typeface="Times New Roman" panose="02020603050405020304" pitchFamily="18" charset="0"/>
              </a:rPr>
              <a:t>la mesa o el expositor de </a:t>
            </a:r>
            <a:r>
              <a:rPr lang="es-ES_tradnl" sz="2500" dirty="0" smtClean="0">
                <a:solidFill>
                  <a:schemeClr val="tx1"/>
                </a:solidFill>
                <a:ea typeface="Times New Roman" panose="02020603050405020304" pitchFamily="18" charset="0"/>
              </a:rPr>
              <a:t>literatura</a:t>
            </a:r>
            <a:endParaRPr lang="en-US" sz="2500" dirty="0">
              <a:solidFill>
                <a:schemeClr val="tx1"/>
              </a:solidFill>
              <a:ea typeface="Times New Roman" panose="02020603050405020304" pitchFamily="18" charset="0"/>
            </a:endParaRPr>
          </a:p>
          <a:p>
            <a:pPr marL="457200" lvl="0" indent="-457200">
              <a:spcAft>
                <a:spcPts val="1200"/>
              </a:spcAft>
              <a:buClr>
                <a:srgbClr val="C00000"/>
              </a:buClr>
              <a:buFont typeface="Wingdings" panose="05000000000000000000" pitchFamily="2" charset="2"/>
              <a:buChar char="ü"/>
            </a:pPr>
            <a:r>
              <a:rPr lang="es-ES_tradnl" sz="2500" dirty="0" smtClean="0">
                <a:solidFill>
                  <a:schemeClr val="tx1"/>
                </a:solidFill>
                <a:ea typeface="Times New Roman" panose="02020603050405020304" pitchFamily="18" charset="0"/>
              </a:rPr>
              <a:t>Los </a:t>
            </a:r>
            <a:r>
              <a:rPr lang="es-ES_tradnl" sz="2500" dirty="0">
                <a:solidFill>
                  <a:schemeClr val="tx1"/>
                </a:solidFill>
                <a:ea typeface="Times New Roman" panose="02020603050405020304" pitchFamily="18" charset="0"/>
              </a:rPr>
              <a:t>folletos de servicio se pueden descargar de na.org, </a:t>
            </a:r>
            <a:r>
              <a:rPr lang="es-ES_tradnl" sz="2500" dirty="0" smtClean="0">
                <a:solidFill>
                  <a:schemeClr val="tx1"/>
                </a:solidFill>
                <a:ea typeface="Times New Roman" panose="02020603050405020304" pitchFamily="18" charset="0"/>
              </a:rPr>
              <a:t>pero la </a:t>
            </a:r>
            <a:r>
              <a:rPr lang="es-ES_tradnl" sz="2500" dirty="0">
                <a:solidFill>
                  <a:schemeClr val="tx1"/>
                </a:solidFill>
                <a:ea typeface="Times New Roman" panose="02020603050405020304" pitchFamily="18" charset="0"/>
              </a:rPr>
              <a:t>mesa de literatura del grupo es el único lugar </a:t>
            </a:r>
            <a:r>
              <a:rPr lang="es-ES_tradnl" sz="2500" dirty="0" smtClean="0">
                <a:solidFill>
                  <a:schemeClr val="tx1"/>
                </a:solidFill>
                <a:ea typeface="Times New Roman" panose="02020603050405020304" pitchFamily="18" charset="0"/>
              </a:rPr>
              <a:t>en que </a:t>
            </a:r>
            <a:r>
              <a:rPr lang="es-ES_tradnl" sz="2500" dirty="0">
                <a:solidFill>
                  <a:schemeClr val="tx1"/>
                </a:solidFill>
                <a:ea typeface="Times New Roman" panose="02020603050405020304" pitchFamily="18" charset="0"/>
              </a:rPr>
              <a:t>muchos miembros ven </a:t>
            </a:r>
            <a:r>
              <a:rPr lang="es-ES_tradnl" sz="2500" dirty="0" smtClean="0">
                <a:solidFill>
                  <a:schemeClr val="tx1"/>
                </a:solidFill>
                <a:ea typeface="Times New Roman" panose="02020603050405020304" pitchFamily="18" charset="0"/>
              </a:rPr>
              <a:t>estas herramientas</a:t>
            </a:r>
            <a:r>
              <a:rPr lang="en-US" sz="2500" dirty="0" smtClean="0">
                <a:solidFill>
                  <a:schemeClr val="tx1"/>
                </a:solidFill>
                <a:ea typeface="Times New Roman" panose="02020603050405020304" pitchFamily="18" charset="0"/>
              </a:rPr>
              <a:t> </a:t>
            </a:r>
            <a:endParaRPr lang="en-US" sz="2500" dirty="0">
              <a:solidFill>
                <a:schemeClr val="tx1"/>
              </a:solidFill>
              <a:ea typeface="Times New Roman" panose="02020603050405020304" pitchFamily="18" charset="0"/>
            </a:endParaRPr>
          </a:p>
          <a:p>
            <a:pPr marL="457200" lvl="0" indent="-457200">
              <a:spcAft>
                <a:spcPts val="1200"/>
              </a:spcAft>
              <a:buClr>
                <a:srgbClr val="C00000"/>
              </a:buClr>
              <a:buFont typeface="Wingdings" panose="05000000000000000000" pitchFamily="2" charset="2"/>
              <a:buChar char="ü"/>
            </a:pPr>
            <a:r>
              <a:rPr lang="es-ES_tradnl" sz="2500" i="1" dirty="0">
                <a:solidFill>
                  <a:schemeClr val="tx1"/>
                </a:solidFill>
                <a:ea typeface="Times New Roman" panose="02020603050405020304" pitchFamily="18" charset="0"/>
              </a:rPr>
              <a:t>La Guía del grupo </a:t>
            </a:r>
            <a:r>
              <a:rPr lang="es-ES_tradnl" sz="2500" dirty="0">
                <a:solidFill>
                  <a:schemeClr val="tx1"/>
                </a:solidFill>
                <a:ea typeface="Times New Roman" panose="02020603050405020304" pitchFamily="18" charset="0"/>
              </a:rPr>
              <a:t>afirma </a:t>
            </a:r>
            <a:r>
              <a:rPr lang="es-ES_tradnl" sz="2500" dirty="0" smtClean="0">
                <a:solidFill>
                  <a:schemeClr val="tx1"/>
                </a:solidFill>
                <a:ea typeface="Times New Roman" panose="02020603050405020304" pitchFamily="18" charset="0"/>
              </a:rPr>
              <a:t>que </a:t>
            </a:r>
            <a:r>
              <a:rPr lang="es-ES_tradnl" sz="2500" dirty="0">
                <a:solidFill>
                  <a:schemeClr val="tx1"/>
                </a:solidFill>
                <a:ea typeface="Times New Roman" panose="02020603050405020304" pitchFamily="18" charset="0"/>
              </a:rPr>
              <a:t>solo debe leerse literatura aprobada por NA en una reunión, pero </a:t>
            </a:r>
            <a:r>
              <a:rPr lang="es-ES_tradnl" sz="2500" dirty="0" smtClean="0">
                <a:solidFill>
                  <a:schemeClr val="tx1"/>
                </a:solidFill>
                <a:ea typeface="Times New Roman" panose="02020603050405020304" pitchFamily="18" charset="0"/>
              </a:rPr>
              <a:t>añade</a:t>
            </a:r>
            <a:r>
              <a:rPr lang="es-ES_tradnl" sz="2500" dirty="0">
                <a:solidFill>
                  <a:schemeClr val="tx1"/>
                </a:solidFill>
                <a:ea typeface="Times New Roman" panose="02020603050405020304" pitchFamily="18" charset="0"/>
              </a:rPr>
              <a:t>: </a:t>
            </a:r>
            <a:r>
              <a:rPr lang="es-ES_tradnl" sz="2500" dirty="0" smtClean="0">
                <a:solidFill>
                  <a:schemeClr val="tx1"/>
                </a:solidFill>
                <a:ea typeface="Times New Roman" panose="02020603050405020304" pitchFamily="18" charset="0"/>
              </a:rPr>
              <a:t>“En </a:t>
            </a:r>
            <a:r>
              <a:rPr lang="es-ES_tradnl" sz="2500" dirty="0">
                <a:solidFill>
                  <a:schemeClr val="tx1"/>
                </a:solidFill>
                <a:ea typeface="Times New Roman" panose="02020603050405020304" pitchFamily="18" charset="0"/>
              </a:rPr>
              <a:t>las reuniones, los grupos también suelen tener otras </a:t>
            </a:r>
            <a:r>
              <a:rPr lang="es-ES_tradnl" sz="2500" dirty="0" smtClean="0">
                <a:solidFill>
                  <a:schemeClr val="tx1"/>
                </a:solidFill>
                <a:ea typeface="Times New Roman" panose="02020603050405020304" pitchFamily="18" charset="0"/>
              </a:rPr>
              <a:t>publicaciones…”.</a:t>
            </a:r>
          </a:p>
          <a:p>
            <a:pPr marL="457200" lvl="0" indent="-457200">
              <a:spcAft>
                <a:spcPts val="1200"/>
              </a:spcAft>
              <a:buClr>
                <a:srgbClr val="C00000"/>
              </a:buClr>
              <a:buFont typeface="Wingdings" panose="05000000000000000000" pitchFamily="2" charset="2"/>
              <a:buChar char="ü"/>
            </a:pPr>
            <a:r>
              <a:rPr lang="es-ES_tradnl" sz="2500" dirty="0" smtClean="0">
                <a:solidFill>
                  <a:schemeClr val="tx1"/>
                </a:solidFill>
                <a:ea typeface="Times New Roman" panose="02020603050405020304" pitchFamily="18" charset="0"/>
              </a:rPr>
              <a:t>¿Cómo recopilamos </a:t>
            </a:r>
            <a:r>
              <a:rPr lang="es-ES_tradnl" sz="2500" dirty="0">
                <a:solidFill>
                  <a:schemeClr val="tx1"/>
                </a:solidFill>
                <a:ea typeface="Times New Roman" panose="02020603050405020304" pitchFamily="18" charset="0"/>
              </a:rPr>
              <a:t>experiencias y prácticas óptimas </a:t>
            </a:r>
            <a:r>
              <a:rPr lang="es-ES_tradnl" sz="2500" dirty="0" smtClean="0">
                <a:solidFill>
                  <a:schemeClr val="tx1"/>
                </a:solidFill>
                <a:ea typeface="Times New Roman" panose="02020603050405020304" pitchFamily="18" charset="0"/>
              </a:rPr>
              <a:t>para </a:t>
            </a:r>
            <a:r>
              <a:rPr lang="es-ES_tradnl" sz="2500" dirty="0">
                <a:solidFill>
                  <a:schemeClr val="tx1"/>
                </a:solidFill>
                <a:ea typeface="Times New Roman" panose="02020603050405020304" pitchFamily="18" charset="0"/>
              </a:rPr>
              <a:t>los grupos y las iniciativas de servicio, </a:t>
            </a:r>
            <a:r>
              <a:rPr lang="es-ES_tradnl" sz="2500" dirty="0" smtClean="0">
                <a:solidFill>
                  <a:schemeClr val="tx1"/>
                </a:solidFill>
                <a:ea typeface="Times New Roman" panose="02020603050405020304" pitchFamily="18" charset="0"/>
              </a:rPr>
              <a:t>y ofrecemos </a:t>
            </a:r>
            <a:r>
              <a:rPr lang="es-ES_tradnl" sz="2500" dirty="0">
                <a:solidFill>
                  <a:schemeClr val="tx1"/>
                </a:solidFill>
                <a:ea typeface="Times New Roman" panose="02020603050405020304" pitchFamily="18" charset="0"/>
              </a:rPr>
              <a:t>estos recursos o herramientas para que nuestros miembros sepan que </a:t>
            </a:r>
            <a:r>
              <a:rPr lang="es-ES_tradnl" sz="2500" dirty="0" smtClean="0">
                <a:solidFill>
                  <a:schemeClr val="tx1"/>
                </a:solidFill>
                <a:ea typeface="Times New Roman" panose="02020603050405020304" pitchFamily="18" charset="0"/>
              </a:rPr>
              <a:t>existen?</a:t>
            </a:r>
            <a:endParaRPr lang="es-ES_tradnl" sz="2500" dirty="0">
              <a:solidFill>
                <a:schemeClr val="tx1"/>
              </a:solidFill>
              <a:ea typeface="Times New Roman" panose="02020603050405020304" pitchFamily="18" charset="0"/>
            </a:endParaRPr>
          </a:p>
          <a:p>
            <a:pPr lvl="0">
              <a:spcAft>
                <a:spcPts val="1200"/>
              </a:spcAft>
              <a:buClr>
                <a:srgbClr val="C00000"/>
              </a:buClr>
            </a:pPr>
            <a:endParaRPr sz="2300" dirty="0">
              <a:solidFill>
                <a:schemeClr val="tx1"/>
              </a:solidFill>
            </a:endParaRPr>
          </a:p>
        </p:txBody>
      </p:sp>
      <p:sp>
        <p:nvSpPr>
          <p:cNvPr id="4" name="Google Shape;118;p14">
            <a:extLst>
              <a:ext uri="{FF2B5EF4-FFF2-40B4-BE49-F238E27FC236}">
                <a16:creationId xmlns:a16="http://schemas.microsoft.com/office/drawing/2014/main" id="{6701D80C-DC7E-D04D-BDE0-72F7DFBF9538}"/>
              </a:ext>
            </a:extLst>
          </p:cNvPr>
          <p:cNvSpPr txBox="1">
            <a:spLocks/>
          </p:cNvSpPr>
          <p:nvPr/>
        </p:nvSpPr>
        <p:spPr>
          <a:xfrm>
            <a:off x="207319" y="238821"/>
            <a:ext cx="11424616" cy="9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solidFill>
                  <a:srgbClr val="00B0F0"/>
                </a:solidFill>
              </a:rPr>
              <a:t>Mejorar la accesibilidad a los folletos de servicio</a:t>
            </a:r>
          </a:p>
        </p:txBody>
      </p:sp>
    </p:spTree>
    <p:extLst>
      <p:ext uri="{BB962C8B-B14F-4D97-AF65-F5344CB8AC3E}">
        <p14:creationId xmlns:p14="http://schemas.microsoft.com/office/powerpoint/2010/main" val="22085480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287D72-C788-5B47-A51F-1028A0A1D621}"/>
              </a:ext>
            </a:extLst>
          </p:cNvPr>
          <p:cNvSpPr txBox="1"/>
          <p:nvPr/>
        </p:nvSpPr>
        <p:spPr>
          <a:xfrm>
            <a:off x="716692" y="1604477"/>
            <a:ext cx="10256108" cy="4524315"/>
          </a:xfrm>
          <a:prstGeom prst="rect">
            <a:avLst/>
          </a:prstGeom>
          <a:noFill/>
        </p:spPr>
        <p:txBody>
          <a:bodyPr wrap="square" rtlCol="0">
            <a:spAutoFit/>
          </a:bodyPr>
          <a:lstStyle/>
          <a:p>
            <a:r>
              <a:rPr lang="es-ES_tradnl" sz="3600" b="1" dirty="0" smtClean="0">
                <a:solidFill>
                  <a:schemeClr val="tx1"/>
                </a:solidFill>
              </a:rPr>
              <a:t>3. Un número relativamente pequeño de grupos almacenan folletos de servicio o herramientas relacionadas con el grupo. ¿Crees que esto se debe al costo, a falta de conocimiento, a que no cabe en el expositor de literatura, a que en la portada dice que no puede leerse en una reunión, a otros motivos?</a:t>
            </a:r>
            <a:endParaRPr lang="es-ES_tradnl" sz="3600" b="1" dirty="0">
              <a:solidFill>
                <a:schemeClr val="tx1"/>
              </a:solidFill>
            </a:endParaRPr>
          </a:p>
        </p:txBody>
      </p:sp>
      <p:sp>
        <p:nvSpPr>
          <p:cNvPr id="5" name="Google Shape;118;p14">
            <a:extLst>
              <a:ext uri="{FF2B5EF4-FFF2-40B4-BE49-F238E27FC236}">
                <a16:creationId xmlns:a16="http://schemas.microsoft.com/office/drawing/2014/main" id="{2F29EEFF-E705-F645-A626-C153F8F32D4B}"/>
              </a:ext>
            </a:extLst>
          </p:cNvPr>
          <p:cNvSpPr txBox="1">
            <a:spLocks/>
          </p:cNvSpPr>
          <p:nvPr/>
        </p:nvSpPr>
        <p:spPr>
          <a:xfrm>
            <a:off x="207319" y="318270"/>
            <a:ext cx="11424616" cy="9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solidFill>
                  <a:srgbClr val="00B0F0"/>
                </a:solidFill>
              </a:rPr>
              <a:t>Mejorar la accesibilidad a los folletos de servicio</a:t>
            </a:r>
          </a:p>
        </p:txBody>
      </p:sp>
    </p:spTree>
    <p:extLst>
      <p:ext uri="{BB962C8B-B14F-4D97-AF65-F5344CB8AC3E}">
        <p14:creationId xmlns:p14="http://schemas.microsoft.com/office/powerpoint/2010/main" val="27996768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3" name="Picture 2">
            <a:extLst>
              <a:ext uri="{FF2B5EF4-FFF2-40B4-BE49-F238E27FC236}">
                <a16:creationId xmlns:a16="http://schemas.microsoft.com/office/drawing/2014/main" id="{772B10EB-E3EB-E948-8981-3E9D8C57DF7A}"/>
              </a:ext>
            </a:extLst>
          </p:cNvPr>
          <p:cNvPicPr>
            <a:picLocks noChangeAspect="1"/>
          </p:cNvPicPr>
          <p:nvPr/>
        </p:nvPicPr>
        <p:blipFill>
          <a:blip r:embed="rId3"/>
          <a:stretch>
            <a:fillRect/>
          </a:stretch>
        </p:blipFill>
        <p:spPr>
          <a:xfrm rot="21199576">
            <a:off x="152115" y="23267"/>
            <a:ext cx="4077701" cy="5587960"/>
          </a:xfrm>
          <a:prstGeom prst="rect">
            <a:avLst/>
          </a:prstGeom>
        </p:spPr>
      </p:pic>
      <p:sp>
        <p:nvSpPr>
          <p:cNvPr id="158" name="Google Shape;158;p19"/>
          <p:cNvSpPr txBox="1">
            <a:spLocks noGrp="1"/>
          </p:cNvSpPr>
          <p:nvPr>
            <p:ph type="ctrTitle" idx="4294967295"/>
          </p:nvPr>
        </p:nvSpPr>
        <p:spPr>
          <a:xfrm rot="21091604">
            <a:off x="477470" y="331056"/>
            <a:ext cx="4003675" cy="3871912"/>
          </a:xfrm>
          <a:prstGeom prst="rect">
            <a:avLst/>
          </a:prstGeom>
        </p:spPr>
        <p:txBody>
          <a:bodyPr spcFirstLastPara="1" wrap="square" lIns="121900" tIns="121900" rIns="121900" bIns="121900" anchor="b" anchorCtr="0">
            <a:noAutofit/>
          </a:bodyPr>
          <a:lstStyle/>
          <a:p>
            <a:r>
              <a:rPr lang="en-US" sz="6000" b="1" dirty="0">
                <a:solidFill>
                  <a:schemeClr val="tx1"/>
                </a:solidFill>
                <a:latin typeface="Ink Free" panose="03080402000500000000" pitchFamily="66" charset="0"/>
              </a:rPr>
              <a:t>Pausa </a:t>
            </a:r>
            <a:br>
              <a:rPr lang="en-US" sz="6000" b="1" dirty="0">
                <a:solidFill>
                  <a:schemeClr val="tx1"/>
                </a:solidFill>
                <a:latin typeface="Ink Free" panose="03080402000500000000" pitchFamily="66" charset="0"/>
              </a:rPr>
            </a:br>
            <a:r>
              <a:rPr lang="en-US" sz="6000" b="1" dirty="0">
                <a:solidFill>
                  <a:schemeClr val="tx1"/>
                </a:solidFill>
                <a:latin typeface="Ink Free" panose="03080402000500000000" pitchFamily="66" charset="0"/>
              </a:rPr>
              <a:t>para discutir </a:t>
            </a:r>
            <a:endParaRPr sz="6000" b="1" dirty="0">
              <a:solidFill>
                <a:schemeClr val="tx1"/>
              </a:solidFill>
              <a:latin typeface="Ink Free" panose="03080402000500000000" pitchFamily="66" charset="0"/>
            </a:endParaRPr>
          </a:p>
        </p:txBody>
      </p:sp>
      <p:sp>
        <p:nvSpPr>
          <p:cNvPr id="2" name="TextBox 1"/>
          <p:cNvSpPr txBox="1"/>
          <p:nvPr/>
        </p:nvSpPr>
        <p:spPr>
          <a:xfrm>
            <a:off x="4353628" y="602689"/>
            <a:ext cx="6546020" cy="6186309"/>
          </a:xfrm>
          <a:prstGeom prst="rect">
            <a:avLst/>
          </a:prstGeom>
          <a:noFill/>
        </p:spPr>
        <p:txBody>
          <a:bodyPr wrap="square" rtlCol="0">
            <a:spAutoFit/>
          </a:bodyPr>
          <a:lstStyle/>
          <a:p>
            <a:r>
              <a:rPr lang="es-ES_tradnl" sz="3600" dirty="0" smtClean="0">
                <a:solidFill>
                  <a:schemeClr val="bg1"/>
                </a:solidFill>
                <a:effectLst>
                  <a:outerShdw blurRad="50800" dist="38100" dir="5400000" algn="t" rotWithShape="0">
                    <a:prstClr val="black">
                      <a:alpha val="73000"/>
                    </a:prstClr>
                  </a:outerShdw>
                </a:effectLst>
              </a:rPr>
              <a:t>Un número relativamente pequeño de grupos almacenan folletos de servicio o herramientas relacionadas con el grupo. ¿Crees que esto se debe al costo, a falta de conocimiento, a que no cabe en el expositor de literatura, a que en la portada dice que no puede leerse en una reunión, a otros motivos?</a:t>
            </a:r>
            <a:endParaRPr lang="es-ES_tradnl" sz="3600" b="1" dirty="0">
              <a:solidFill>
                <a:schemeClr val="bg1"/>
              </a:solidFill>
              <a:effectLst>
                <a:outerShdw blurRad="50800" dist="38100" dir="5400000" algn="t" rotWithShape="0">
                  <a:prstClr val="black">
                    <a:alpha val="73000"/>
                  </a:prstClr>
                </a:outerShdw>
              </a:effectLst>
            </a:endParaRPr>
          </a:p>
        </p:txBody>
      </p:sp>
    </p:spTree>
    <p:extLst>
      <p:ext uri="{BB962C8B-B14F-4D97-AF65-F5344CB8AC3E}">
        <p14:creationId xmlns:p14="http://schemas.microsoft.com/office/powerpoint/2010/main" val="26581545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14"/>
          <p:cNvSpPr txBox="1">
            <a:spLocks noGrp="1"/>
          </p:cNvSpPr>
          <p:nvPr>
            <p:ph type="body" idx="4294967295"/>
          </p:nvPr>
        </p:nvSpPr>
        <p:spPr>
          <a:xfrm>
            <a:off x="76199" y="1026433"/>
            <a:ext cx="10700657" cy="5831567"/>
          </a:xfrm>
          <a:prstGeom prst="rect">
            <a:avLst/>
          </a:prstGeom>
        </p:spPr>
        <p:txBody>
          <a:bodyPr spcFirstLastPara="1" wrap="square" lIns="121900" tIns="121900" rIns="121900" bIns="121900" anchor="t" anchorCtr="0">
            <a:noAutofit/>
          </a:bodyPr>
          <a:lstStyle/>
          <a:p>
            <a:pPr marL="457200" lvl="0" indent="-457200">
              <a:spcAft>
                <a:spcPts val="1800"/>
              </a:spcAft>
              <a:buClr>
                <a:srgbClr val="C00000"/>
              </a:buClr>
              <a:buFont typeface="Wingdings" panose="05000000000000000000" pitchFamily="2" charset="2"/>
              <a:buChar char="ü"/>
            </a:pPr>
            <a:r>
              <a:rPr lang="es-ES_tradnl" sz="2800" dirty="0" smtClean="0">
                <a:solidFill>
                  <a:schemeClr val="tx1"/>
                </a:solidFill>
                <a:ea typeface="Times New Roman" panose="02020603050405020304" pitchFamily="18" charset="0"/>
              </a:rPr>
              <a:t>Tenemos retos similares con otras herramientas dirigidas a los grupos</a:t>
            </a:r>
          </a:p>
          <a:p>
            <a:pPr marL="457200" lvl="0" indent="-457200">
              <a:spcAft>
                <a:spcPts val="1800"/>
              </a:spcAft>
              <a:buClr>
                <a:srgbClr val="C00000"/>
              </a:buClr>
              <a:buFont typeface="Wingdings" panose="05000000000000000000" pitchFamily="2" charset="2"/>
              <a:buChar char="ü"/>
            </a:pPr>
            <a:r>
              <a:rPr lang="es-ES_tradnl" sz="2800" dirty="0" smtClean="0">
                <a:solidFill>
                  <a:schemeClr val="tx1"/>
                </a:solidFill>
                <a:ea typeface="Times New Roman" panose="02020603050405020304" pitchFamily="18" charset="0"/>
              </a:rPr>
              <a:t>El proyecto caja de herramientas de servicio local ahora trabaja en «Conceptos básicos para los RSG»; ya ha terminado «Servir en comunidades rurales y aisladas» y «Conceptos básicos de la toma de decisiones por consenso».</a:t>
            </a:r>
            <a:br>
              <a:rPr lang="es-ES_tradnl" sz="2800" dirty="0" smtClean="0">
                <a:solidFill>
                  <a:schemeClr val="tx1"/>
                </a:solidFill>
                <a:ea typeface="Times New Roman" panose="02020603050405020304" pitchFamily="18" charset="0"/>
              </a:rPr>
            </a:br>
            <a:r>
              <a:rPr lang="es-ES_tradnl" sz="2800" dirty="0" smtClean="0">
                <a:solidFill>
                  <a:schemeClr val="tx1"/>
                </a:solidFill>
                <a:ea typeface="Times New Roman" panose="02020603050405020304" pitchFamily="18" charset="0"/>
              </a:rPr>
              <a:t>Más información: </a:t>
            </a:r>
            <a:r>
              <a:rPr lang="es-ES_tradnl" sz="2800" dirty="0" smtClean="0">
                <a:solidFill>
                  <a:schemeClr val="tx1"/>
                </a:solidFill>
                <a:ea typeface="Times New Roman" panose="02020603050405020304" pitchFamily="18" charset="0"/>
                <a:hlinkClick r:id="rId3"/>
              </a:rPr>
              <a:t>www.na.org/toolbox</a:t>
            </a:r>
            <a:r>
              <a:rPr lang="es-ES_tradnl" sz="2800" dirty="0" smtClean="0">
                <a:solidFill>
                  <a:schemeClr val="tx1"/>
                </a:solidFill>
                <a:ea typeface="Times New Roman" panose="02020603050405020304" pitchFamily="18" charset="0"/>
              </a:rPr>
              <a:t>  </a:t>
            </a:r>
          </a:p>
          <a:p>
            <a:pPr marL="457200" lvl="0" indent="-457200">
              <a:spcAft>
                <a:spcPts val="1200"/>
              </a:spcAft>
              <a:buClr>
                <a:srgbClr val="C00000"/>
              </a:buClr>
              <a:buFont typeface="Wingdings" panose="05000000000000000000" pitchFamily="2" charset="2"/>
              <a:buChar char="ü"/>
            </a:pPr>
            <a:r>
              <a:rPr lang="es-ES_tradnl" sz="2800" dirty="0" smtClean="0">
                <a:solidFill>
                  <a:schemeClr val="tx1"/>
                </a:solidFill>
                <a:ea typeface="Times New Roman" panose="02020603050405020304" pitchFamily="18" charset="0"/>
              </a:rPr>
              <a:t>Hemos recibido opiniones favorables; </a:t>
            </a:r>
            <a:r>
              <a:rPr lang="es-ES" sz="2800" dirty="0">
                <a:solidFill>
                  <a:schemeClr val="tx1"/>
                </a:solidFill>
                <a:ea typeface="Times New Roman" panose="02020603050405020304" pitchFamily="18" charset="0"/>
              </a:rPr>
              <a:t>nuestro empeño ahora es informar a los miembros de la existencia de estos recursos y cómo y dónde acceder a ellos</a:t>
            </a:r>
            <a:endParaRPr lang="es-ES_tradnl" sz="2800" dirty="0">
              <a:solidFill>
                <a:schemeClr val="tx1"/>
              </a:solidFill>
              <a:ea typeface="Times New Roman" panose="02020603050405020304" pitchFamily="18" charset="0"/>
            </a:endParaRPr>
          </a:p>
        </p:txBody>
      </p:sp>
      <p:sp>
        <p:nvSpPr>
          <p:cNvPr id="3" name="Google Shape;118;p14"/>
          <p:cNvSpPr txBox="1">
            <a:spLocks/>
          </p:cNvSpPr>
          <p:nvPr/>
        </p:nvSpPr>
        <p:spPr>
          <a:xfrm>
            <a:off x="175946" y="454147"/>
            <a:ext cx="11424616" cy="970400"/>
          </a:xfrm>
          <a:prstGeom prst="rect">
            <a:avLst/>
          </a:prstGeom>
        </p:spPr>
        <p:txBody>
          <a:bodyPr spcFirstLastPara="1" wrap="square" lIns="118872"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s-ES" sz="3400" b="1" dirty="0" smtClean="0">
                <a:solidFill>
                  <a:srgbClr val="00B0F0"/>
                </a:solidFill>
              </a:rPr>
              <a:t>Mejorar la accesibilidad a los materiales de servicio</a:t>
            </a:r>
            <a:endParaRPr lang="es-ES" sz="3400" b="1" dirty="0">
              <a:solidFill>
                <a:srgbClr val="00B0F0"/>
              </a:solidFill>
            </a:endParaRPr>
          </a:p>
        </p:txBody>
      </p:sp>
    </p:spTree>
    <p:extLst>
      <p:ext uri="{BB962C8B-B14F-4D97-AF65-F5344CB8AC3E}">
        <p14:creationId xmlns:p14="http://schemas.microsoft.com/office/powerpoint/2010/main" val="19159132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14"/>
          <p:cNvSpPr txBox="1">
            <a:spLocks noGrp="1"/>
          </p:cNvSpPr>
          <p:nvPr>
            <p:ph type="body" idx="4294967295"/>
          </p:nvPr>
        </p:nvSpPr>
        <p:spPr>
          <a:xfrm>
            <a:off x="-1" y="1046772"/>
            <a:ext cx="10940143" cy="5811228"/>
          </a:xfrm>
          <a:prstGeom prst="rect">
            <a:avLst/>
          </a:prstGeom>
        </p:spPr>
        <p:txBody>
          <a:bodyPr spcFirstLastPara="1" wrap="square" lIns="121900" tIns="121900" rIns="121900" bIns="121900" anchor="t" anchorCtr="0">
            <a:noAutofit/>
          </a:bodyPr>
          <a:lstStyle/>
          <a:p>
            <a:pPr marL="342900" indent="-342900">
              <a:spcAft>
                <a:spcPts val="800"/>
              </a:spcAft>
              <a:buClr>
                <a:srgbClr val="C00000"/>
              </a:buClr>
              <a:buFont typeface="Wingdings" panose="05000000000000000000" pitchFamily="2" charset="2"/>
              <a:buChar char="ü"/>
            </a:pPr>
            <a:r>
              <a:rPr lang="es-ES_tradnl" sz="2600" dirty="0" smtClean="0">
                <a:solidFill>
                  <a:schemeClr val="tx1"/>
                </a:solidFill>
                <a:ea typeface="Calibri" panose="020F0502020204030204" pitchFamily="34" charset="0"/>
                <a:cs typeface="Arial" panose="020B0604020202020204" pitchFamily="34" charset="0"/>
              </a:rPr>
              <a:t>Nuestro </a:t>
            </a:r>
            <a:r>
              <a:rPr lang="es-ES_tradnl" sz="2600" dirty="0">
                <a:solidFill>
                  <a:schemeClr val="tx1"/>
                </a:solidFill>
                <a:ea typeface="Calibri" panose="020F0502020204030204" pitchFamily="34" charset="0"/>
                <a:cs typeface="Arial" panose="020B0604020202020204" pitchFamily="34" charset="0"/>
              </a:rPr>
              <a:t>manual más </a:t>
            </a:r>
            <a:r>
              <a:rPr lang="es-ES_tradnl" sz="2600" dirty="0" smtClean="0">
                <a:solidFill>
                  <a:schemeClr val="tx1"/>
                </a:solidFill>
                <a:ea typeface="Calibri" panose="020F0502020204030204" pitchFamily="34" charset="0"/>
                <a:cs typeface="Arial" panose="020B0604020202020204" pitchFamily="34" charset="0"/>
              </a:rPr>
              <a:t>reciente, con excepción de la </a:t>
            </a:r>
            <a:r>
              <a:rPr lang="es-ES_tradnl" sz="2600" i="1" dirty="0" smtClean="0">
                <a:solidFill>
                  <a:schemeClr val="tx1"/>
                </a:solidFill>
                <a:ea typeface="Calibri" panose="020F0502020204030204" pitchFamily="34" charset="0"/>
                <a:cs typeface="Arial" panose="020B0604020202020204" pitchFamily="34" charset="0"/>
              </a:rPr>
              <a:t>GSMNA,</a:t>
            </a:r>
            <a:r>
              <a:rPr lang="es-ES_tradnl" sz="2600" dirty="0" smtClean="0">
                <a:solidFill>
                  <a:schemeClr val="tx1"/>
                </a:solidFill>
                <a:ea typeface="Calibri" panose="020F0502020204030204" pitchFamily="34" charset="0"/>
                <a:cs typeface="Arial" panose="020B0604020202020204" pitchFamily="34" charset="0"/>
              </a:rPr>
              <a:t> </a:t>
            </a:r>
            <a:r>
              <a:rPr lang="es-ES_tradnl" sz="2600" dirty="0">
                <a:solidFill>
                  <a:schemeClr val="tx1"/>
                </a:solidFill>
                <a:ea typeface="Calibri" panose="020F0502020204030204" pitchFamily="34" charset="0"/>
                <a:cs typeface="Arial" panose="020B0604020202020204" pitchFamily="34" charset="0"/>
              </a:rPr>
              <a:t>es </a:t>
            </a:r>
            <a:r>
              <a:rPr lang="es-ES_tradnl" sz="2600" i="1" dirty="0" smtClean="0">
                <a:solidFill>
                  <a:schemeClr val="tx1"/>
                </a:solidFill>
                <a:ea typeface="Calibri" panose="020F0502020204030204" pitchFamily="34" charset="0"/>
                <a:cs typeface="Arial" panose="020B0604020202020204" pitchFamily="34" charset="0"/>
              </a:rPr>
              <a:t>el Manual </a:t>
            </a:r>
            <a:r>
              <a:rPr lang="es-ES_tradnl" sz="2600" i="1" dirty="0">
                <a:solidFill>
                  <a:schemeClr val="tx1"/>
                </a:solidFill>
                <a:ea typeface="Calibri" panose="020F0502020204030204" pitchFamily="34" charset="0"/>
                <a:cs typeface="Arial" panose="020B0604020202020204" pitchFamily="34" charset="0"/>
              </a:rPr>
              <a:t>de </a:t>
            </a:r>
            <a:r>
              <a:rPr lang="es-ES_tradnl" sz="2600" i="1" dirty="0" smtClean="0">
                <a:solidFill>
                  <a:schemeClr val="tx1"/>
                </a:solidFill>
                <a:ea typeface="Calibri" panose="020F0502020204030204" pitchFamily="34" charset="0"/>
                <a:cs typeface="Arial" panose="020B0604020202020204" pitchFamily="34" charset="0"/>
              </a:rPr>
              <a:t>RRPP</a:t>
            </a:r>
            <a:r>
              <a:rPr lang="es-ES_tradnl" sz="2600" dirty="0" smtClean="0">
                <a:solidFill>
                  <a:schemeClr val="tx1"/>
                </a:solidFill>
                <a:ea typeface="Calibri" panose="020F0502020204030204" pitchFamily="34" charset="0"/>
                <a:cs typeface="Arial" panose="020B0604020202020204" pitchFamily="34" charset="0"/>
              </a:rPr>
              <a:t>, publicado en 2006</a:t>
            </a:r>
            <a:r>
              <a:rPr lang="en-US" sz="2600" dirty="0" smtClean="0">
                <a:solidFill>
                  <a:schemeClr val="tx1"/>
                </a:solidFill>
                <a:ea typeface="Calibri" panose="020F0502020204030204" pitchFamily="34" charset="0"/>
                <a:cs typeface="Arial" panose="020B0604020202020204" pitchFamily="34" charset="0"/>
              </a:rPr>
              <a:t> </a:t>
            </a:r>
          </a:p>
          <a:p>
            <a:pPr marL="342900" indent="-342900">
              <a:spcAft>
                <a:spcPts val="800"/>
              </a:spcAft>
              <a:buClr>
                <a:srgbClr val="C00000"/>
              </a:buClr>
              <a:buFont typeface="Wingdings" panose="05000000000000000000" pitchFamily="2" charset="2"/>
              <a:buChar char="ü"/>
            </a:pPr>
            <a:r>
              <a:rPr lang="es-ES_tradnl" sz="2600" dirty="0" smtClean="0">
                <a:solidFill>
                  <a:schemeClr val="tx1"/>
                </a:solidFill>
                <a:ea typeface="Calibri" panose="020F0502020204030204" pitchFamily="34" charset="0"/>
                <a:cs typeface="Arial" panose="020B0604020202020204" pitchFamily="34" charset="0"/>
              </a:rPr>
              <a:t>De </a:t>
            </a:r>
            <a:r>
              <a:rPr lang="es-ES_tradnl" sz="2600" i="1" dirty="0" smtClean="0">
                <a:solidFill>
                  <a:schemeClr val="tx1"/>
                </a:solidFill>
                <a:ea typeface="Calibri" panose="020F0502020204030204" pitchFamily="34" charset="0"/>
                <a:cs typeface="Arial" panose="020B0604020202020204" pitchFamily="34" charset="0"/>
              </a:rPr>
              <a:t>PR </a:t>
            </a:r>
            <a:r>
              <a:rPr lang="es-ES_tradnl" sz="2600" i="1" dirty="0">
                <a:solidFill>
                  <a:schemeClr val="tx1"/>
                </a:solidFill>
                <a:ea typeface="Calibri" panose="020F0502020204030204" pitchFamily="34" charset="0"/>
                <a:cs typeface="Arial" panose="020B0604020202020204" pitchFamily="34" charset="0"/>
              </a:rPr>
              <a:t>Basics </a:t>
            </a:r>
            <a:r>
              <a:rPr lang="es-ES_tradnl" sz="2600" dirty="0">
                <a:solidFill>
                  <a:schemeClr val="tx1"/>
                </a:solidFill>
                <a:ea typeface="Calibri" panose="020F0502020204030204" pitchFamily="34" charset="0"/>
                <a:cs typeface="Arial" panose="020B0604020202020204" pitchFamily="34" charset="0"/>
              </a:rPr>
              <a:t>[Conceptos básicos de RRPP]</a:t>
            </a:r>
            <a:r>
              <a:rPr lang="es-ES_tradnl" sz="2600" i="1" dirty="0">
                <a:solidFill>
                  <a:schemeClr val="tx1"/>
                </a:solidFill>
                <a:ea typeface="Calibri" panose="020F0502020204030204" pitchFamily="34" charset="0"/>
                <a:cs typeface="Arial" panose="020B0604020202020204" pitchFamily="34" charset="0"/>
              </a:rPr>
              <a:t>, </a:t>
            </a:r>
            <a:r>
              <a:rPr lang="es-ES_tradnl" sz="2600" dirty="0" smtClean="0">
                <a:solidFill>
                  <a:schemeClr val="tx1"/>
                </a:solidFill>
                <a:ea typeface="Calibri" panose="020F0502020204030204" pitchFamily="34" charset="0"/>
                <a:cs typeface="Arial" panose="020B0604020202020204" pitchFamily="34" charset="0"/>
              </a:rPr>
              <a:t>creado mediante </a:t>
            </a:r>
            <a:r>
              <a:rPr lang="es-ES_tradnl" sz="2600" dirty="0">
                <a:solidFill>
                  <a:schemeClr val="tx1"/>
                </a:solidFill>
                <a:ea typeface="Calibri" panose="020F0502020204030204" pitchFamily="34" charset="0"/>
                <a:cs typeface="Arial" panose="020B0604020202020204" pitchFamily="34" charset="0"/>
              </a:rPr>
              <a:t>el proceso de aprobación de la Junta Mundial, </a:t>
            </a:r>
            <a:r>
              <a:rPr lang="es-ES_tradnl" sz="2600" dirty="0" smtClean="0">
                <a:solidFill>
                  <a:schemeClr val="tx1"/>
                </a:solidFill>
                <a:ea typeface="Calibri" panose="020F0502020204030204" pitchFamily="34" charset="0"/>
                <a:cs typeface="Arial" panose="020B0604020202020204" pitchFamily="34" charset="0"/>
              </a:rPr>
              <a:t>se distribuyen ocho </a:t>
            </a:r>
            <a:r>
              <a:rPr lang="es-ES_tradnl" sz="2600" dirty="0">
                <a:solidFill>
                  <a:schemeClr val="tx1"/>
                </a:solidFill>
                <a:ea typeface="Calibri" panose="020F0502020204030204" pitchFamily="34" charset="0"/>
                <a:cs typeface="Arial" panose="020B0604020202020204" pitchFamily="34" charset="0"/>
              </a:rPr>
              <a:t>veces más ejemplares en papel que del </a:t>
            </a:r>
            <a:r>
              <a:rPr lang="es-ES_tradnl" sz="2600" i="1" dirty="0" smtClean="0">
                <a:solidFill>
                  <a:schemeClr val="tx1"/>
                </a:solidFill>
                <a:ea typeface="Calibri" panose="020F0502020204030204" pitchFamily="34" charset="0"/>
                <a:cs typeface="Arial" panose="020B0604020202020204" pitchFamily="34" charset="0"/>
              </a:rPr>
              <a:t>Manual</a:t>
            </a:r>
            <a:r>
              <a:rPr lang="en-US" sz="2600" i="1" dirty="0" smtClean="0">
                <a:solidFill>
                  <a:schemeClr val="tx1"/>
                </a:solidFill>
                <a:ea typeface="Calibri" panose="020F0502020204030204" pitchFamily="34" charset="0"/>
                <a:cs typeface="Arial" panose="020B0604020202020204" pitchFamily="34" charset="0"/>
              </a:rPr>
              <a:t> de RRPP </a:t>
            </a:r>
            <a:r>
              <a:rPr lang="en-US" sz="2600" dirty="0" smtClean="0">
                <a:solidFill>
                  <a:schemeClr val="tx1"/>
                </a:solidFill>
                <a:ea typeface="Times New Roman" panose="02020603050405020304" pitchFamily="18" charset="0"/>
              </a:rPr>
              <a:t> </a:t>
            </a:r>
          </a:p>
          <a:p>
            <a:pPr marL="342900" indent="-342900">
              <a:spcAft>
                <a:spcPts val="800"/>
              </a:spcAft>
              <a:buClr>
                <a:srgbClr val="C00000"/>
              </a:buClr>
              <a:buFont typeface="Wingdings" panose="05000000000000000000" pitchFamily="2" charset="2"/>
              <a:buChar char="ü"/>
            </a:pPr>
            <a:r>
              <a:rPr lang="es-ES_tradnl" sz="2600" dirty="0" smtClean="0">
                <a:solidFill>
                  <a:schemeClr val="tx1"/>
                </a:solidFill>
                <a:ea typeface="Calibri" panose="020F0502020204030204" pitchFamily="34" charset="0"/>
                <a:cs typeface="Arial" panose="020B0604020202020204" pitchFamily="34" charset="0"/>
              </a:rPr>
              <a:t>Parece que la confraternidad prefiere obras </a:t>
            </a:r>
            <a:r>
              <a:rPr lang="es-ES_tradnl" sz="2600" dirty="0">
                <a:solidFill>
                  <a:schemeClr val="tx1"/>
                </a:solidFill>
                <a:ea typeface="Calibri" panose="020F0502020204030204" pitchFamily="34" charset="0"/>
                <a:cs typeface="Arial" panose="020B0604020202020204" pitchFamily="34" charset="0"/>
              </a:rPr>
              <a:t>más breves, más fáciles de asimilar y </a:t>
            </a:r>
            <a:r>
              <a:rPr lang="es-ES_tradnl" sz="2600" dirty="0" smtClean="0">
                <a:solidFill>
                  <a:schemeClr val="tx1"/>
                </a:solidFill>
                <a:ea typeface="Calibri" panose="020F0502020204030204" pitchFamily="34" charset="0"/>
                <a:cs typeface="Arial" panose="020B0604020202020204" pitchFamily="34" charset="0"/>
              </a:rPr>
              <a:t>traducir</a:t>
            </a:r>
            <a:r>
              <a:rPr lang="es-ES_tradnl" sz="2600" dirty="0">
                <a:solidFill>
                  <a:schemeClr val="tx1"/>
                </a:solidFill>
                <a:ea typeface="Calibri" panose="020F0502020204030204" pitchFamily="34" charset="0"/>
                <a:cs typeface="Arial" panose="020B0604020202020204" pitchFamily="34" charset="0"/>
              </a:rPr>
              <a:t>.</a:t>
            </a:r>
            <a:endParaRPr lang="en-US" sz="2600" dirty="0" smtClean="0">
              <a:solidFill>
                <a:schemeClr val="tx1"/>
              </a:solidFill>
              <a:ea typeface="Calibri" panose="020F0502020204030204" pitchFamily="34" charset="0"/>
              <a:cs typeface="Arial" panose="020B0604020202020204" pitchFamily="34" charset="0"/>
            </a:endParaRPr>
          </a:p>
          <a:p>
            <a:pPr marL="342900" indent="-342900">
              <a:spcAft>
                <a:spcPts val="800"/>
              </a:spcAft>
              <a:buClr>
                <a:srgbClr val="C00000"/>
              </a:buClr>
              <a:buFont typeface="Wingdings" panose="05000000000000000000" pitchFamily="2" charset="2"/>
              <a:buChar char="ü"/>
            </a:pPr>
            <a:r>
              <a:rPr lang="es-ES_tradnl" sz="2600" dirty="0" smtClean="0">
                <a:solidFill>
                  <a:schemeClr val="tx1"/>
                </a:solidFill>
                <a:ea typeface="Calibri" panose="020F0502020204030204" pitchFamily="34" charset="0"/>
                <a:cs typeface="Arial" panose="020B0604020202020204" pitchFamily="34" charset="0"/>
              </a:rPr>
              <a:t>Estamos estudiando formas de </a:t>
            </a:r>
            <a:r>
              <a:rPr lang="es-ES_tradnl" sz="2600" dirty="0">
                <a:solidFill>
                  <a:schemeClr val="tx1"/>
                </a:solidFill>
                <a:ea typeface="Calibri" panose="020F0502020204030204" pitchFamily="34" charset="0"/>
                <a:cs typeface="Arial" panose="020B0604020202020204" pitchFamily="34" charset="0"/>
              </a:rPr>
              <a:t>compilar </a:t>
            </a:r>
            <a:r>
              <a:rPr lang="es-ES_tradnl" sz="2600" dirty="0" smtClean="0">
                <a:solidFill>
                  <a:schemeClr val="tx1"/>
                </a:solidFill>
                <a:ea typeface="Calibri" panose="020F0502020204030204" pitchFamily="34" charset="0"/>
                <a:cs typeface="Arial" panose="020B0604020202020204" pitchFamily="34" charset="0"/>
              </a:rPr>
              <a:t>recursos </a:t>
            </a:r>
            <a:r>
              <a:rPr lang="es-ES_tradnl" sz="2600" dirty="0">
                <a:solidFill>
                  <a:schemeClr val="tx1"/>
                </a:solidFill>
                <a:ea typeface="Calibri" panose="020F0502020204030204" pitchFamily="34" charset="0"/>
                <a:cs typeface="Arial" panose="020B0604020202020204" pitchFamily="34" charset="0"/>
              </a:rPr>
              <a:t>más breves y más actuales para que </a:t>
            </a:r>
            <a:r>
              <a:rPr lang="es-ES_tradnl" sz="2600" dirty="0" smtClean="0">
                <a:solidFill>
                  <a:schemeClr val="tx1"/>
                </a:solidFill>
                <a:ea typeface="Calibri" panose="020F0502020204030204" pitchFamily="34" charset="0"/>
                <a:cs typeface="Arial" panose="020B0604020202020204" pitchFamily="34" charset="0"/>
              </a:rPr>
              <a:t>sean más accesibles</a:t>
            </a:r>
            <a:endParaRPr lang="en-US" sz="2600" dirty="0" smtClean="0">
              <a:solidFill>
                <a:schemeClr val="tx1"/>
              </a:solidFill>
              <a:ea typeface="Calibri" panose="020F0502020204030204" pitchFamily="34" charset="0"/>
              <a:cs typeface="Arial" panose="020B0604020202020204" pitchFamily="34" charset="0"/>
            </a:endParaRPr>
          </a:p>
          <a:p>
            <a:pPr marL="741363" lvl="1" indent="-342900">
              <a:spcAft>
                <a:spcPts val="800"/>
              </a:spcAft>
              <a:buClr>
                <a:srgbClr val="C00000"/>
              </a:buClr>
              <a:buFont typeface="Wingdings" panose="05000000000000000000" pitchFamily="2" charset="2"/>
              <a:buChar char="§"/>
            </a:pPr>
            <a:r>
              <a:rPr lang="es-ES_tradnl" sz="2600" dirty="0">
                <a:solidFill>
                  <a:schemeClr val="tx1"/>
                </a:solidFill>
                <a:ea typeface="Calibri" panose="020F0502020204030204" pitchFamily="34" charset="0"/>
                <a:cs typeface="Arial" panose="020B0604020202020204" pitchFamily="34" charset="0"/>
              </a:rPr>
              <a:t>Pensamos incluirlos como apéndices a la </a:t>
            </a:r>
            <a:r>
              <a:rPr lang="es-ES_tradnl" sz="2600" i="1" dirty="0" smtClean="0">
                <a:solidFill>
                  <a:schemeClr val="tx1"/>
                </a:solidFill>
                <a:ea typeface="Calibri" panose="020F0502020204030204" pitchFamily="34" charset="0"/>
                <a:cs typeface="Arial" panose="020B0604020202020204" pitchFamily="34" charset="0"/>
              </a:rPr>
              <a:t>GLS</a:t>
            </a:r>
            <a:endParaRPr lang="en-US" sz="2600" i="1" dirty="0" smtClean="0">
              <a:solidFill>
                <a:schemeClr val="tx1"/>
              </a:solidFill>
              <a:ea typeface="Calibri" panose="020F0502020204030204" pitchFamily="34" charset="0"/>
              <a:cs typeface="Arial" panose="020B0604020202020204" pitchFamily="34" charset="0"/>
            </a:endParaRPr>
          </a:p>
          <a:p>
            <a:pPr marL="741363" indent="-342900">
              <a:spcAft>
                <a:spcPts val="800"/>
              </a:spcAft>
              <a:buClr>
                <a:srgbClr val="C00000"/>
              </a:buClr>
              <a:buFont typeface="Wingdings" panose="05000000000000000000" pitchFamily="2" charset="2"/>
              <a:buChar char="§"/>
            </a:pPr>
            <a:r>
              <a:rPr lang="es-ES_tradnl" sz="2600" dirty="0" smtClean="0">
                <a:solidFill>
                  <a:schemeClr val="tx1"/>
                </a:solidFill>
                <a:ea typeface="Calibri" panose="020F0502020204030204" pitchFamily="34" charset="0"/>
                <a:cs typeface="Arial" panose="020B0604020202020204" pitchFamily="34" charset="0"/>
              </a:rPr>
              <a:t>Estamos </a:t>
            </a:r>
            <a:r>
              <a:rPr lang="es-ES_tradnl" sz="2600" dirty="0">
                <a:solidFill>
                  <a:schemeClr val="tx1"/>
                </a:solidFill>
                <a:ea typeface="Calibri" panose="020F0502020204030204" pitchFamily="34" charset="0"/>
                <a:cs typeface="Arial" panose="020B0604020202020204" pitchFamily="34" charset="0"/>
              </a:rPr>
              <a:t>conversando sobre la posibilidad de crear </a:t>
            </a:r>
            <a:r>
              <a:rPr lang="es-ES_tradnl" sz="2600" dirty="0" smtClean="0">
                <a:solidFill>
                  <a:schemeClr val="tx1"/>
                </a:solidFill>
                <a:ea typeface="Calibri" panose="020F0502020204030204" pitchFamily="34" charset="0"/>
                <a:cs typeface="Arial" panose="020B0604020202020204" pitchFamily="34" charset="0"/>
              </a:rPr>
              <a:t>        aplicaciones </a:t>
            </a:r>
            <a:r>
              <a:rPr lang="es-ES_tradnl" sz="2600" dirty="0">
                <a:solidFill>
                  <a:schemeClr val="tx1"/>
                </a:solidFill>
                <a:ea typeface="Calibri" panose="020F0502020204030204" pitchFamily="34" charset="0"/>
                <a:cs typeface="Arial" panose="020B0604020202020204" pitchFamily="34" charset="0"/>
              </a:rPr>
              <a:t>u otras ideas </a:t>
            </a:r>
            <a:endParaRPr lang="en-US" sz="2600" dirty="0">
              <a:solidFill>
                <a:schemeClr val="tx1"/>
              </a:solidFill>
              <a:ea typeface="Calibri" panose="020F0502020204030204" pitchFamily="34" charset="0"/>
              <a:cs typeface="Arial" panose="020B0604020202020204" pitchFamily="34" charset="0"/>
            </a:endParaRPr>
          </a:p>
          <a:p>
            <a:pPr lvl="0">
              <a:spcAft>
                <a:spcPts val="1200"/>
              </a:spcAft>
              <a:buClr>
                <a:srgbClr val="C00000"/>
              </a:buClr>
            </a:pPr>
            <a:endParaRPr sz="2000" dirty="0">
              <a:solidFill>
                <a:schemeClr val="tx1"/>
              </a:solidFill>
            </a:endParaRPr>
          </a:p>
        </p:txBody>
      </p:sp>
      <p:grpSp>
        <p:nvGrpSpPr>
          <p:cNvPr id="5" name="Group 4"/>
          <p:cNvGrpSpPr/>
          <p:nvPr/>
        </p:nvGrpSpPr>
        <p:grpSpPr>
          <a:xfrm rot="778955">
            <a:off x="9961265" y="4735047"/>
            <a:ext cx="1818353" cy="1800691"/>
            <a:chOff x="11252033" y="2196472"/>
            <a:chExt cx="1818353" cy="1800691"/>
          </a:xfrm>
        </p:grpSpPr>
        <p:pic>
          <p:nvPicPr>
            <p:cNvPr id="4" name="Picture 3">
              <a:extLst>
                <a:ext uri="{FF2B5EF4-FFF2-40B4-BE49-F238E27FC236}">
                  <a16:creationId xmlns:a16="http://schemas.microsoft.com/office/drawing/2014/main" id="{D1DA1A95-65C3-554F-9377-641FE4BDEAB4}"/>
                </a:ext>
              </a:extLst>
            </p:cNvPr>
            <p:cNvPicPr>
              <a:picLocks noChangeAspect="1"/>
            </p:cNvPicPr>
            <p:nvPr/>
          </p:nvPicPr>
          <p:blipFill>
            <a:blip r:embed="rId3"/>
            <a:stretch>
              <a:fillRect/>
            </a:stretch>
          </p:blipFill>
          <p:spPr>
            <a:xfrm>
              <a:off x="11313614" y="2196472"/>
              <a:ext cx="1756772" cy="1800691"/>
            </a:xfrm>
            <a:prstGeom prst="rect">
              <a:avLst/>
            </a:prstGeom>
          </p:spPr>
        </p:pic>
        <p:sp>
          <p:nvSpPr>
            <p:cNvPr id="2" name="Rectangle 1"/>
            <p:cNvSpPr/>
            <p:nvPr/>
          </p:nvSpPr>
          <p:spPr>
            <a:xfrm rot="21387463">
              <a:off x="11252033" y="2556660"/>
              <a:ext cx="1668831" cy="1077218"/>
            </a:xfrm>
            <a:prstGeom prst="rect">
              <a:avLst/>
            </a:prstGeom>
          </p:spPr>
          <p:txBody>
            <a:bodyPr wrap="square">
              <a:spAutoFit/>
            </a:bodyPr>
            <a:lstStyle/>
            <a:p>
              <a:pPr algn="ctr">
                <a:spcAft>
                  <a:spcPts val="800"/>
                </a:spcAft>
                <a:buClr>
                  <a:srgbClr val="C00000"/>
                </a:buClr>
              </a:pPr>
              <a:r>
                <a:rPr lang="es-ES_tradnl" sz="1600" b="1" dirty="0" smtClean="0">
                  <a:solidFill>
                    <a:schemeClr val="tx1"/>
                  </a:solidFill>
                  <a:effectLst>
                    <a:outerShdw blurRad="38100" dist="38100" dir="2700000" algn="tl">
                      <a:srgbClr val="000000">
                        <a:alpha val="43137"/>
                      </a:srgbClr>
                    </a:outerShdw>
                  </a:effectLst>
                  <a:latin typeface="Ink Free" panose="03080402000500000000" pitchFamily="66" charset="0"/>
                  <a:ea typeface="Calibri" panose="020F0502020204030204" pitchFamily="34" charset="0"/>
                  <a:cs typeface="Arial" panose="020B0604020202020204" pitchFamily="34" charset="0"/>
                </a:rPr>
                <a:t>Lista completa de herramientas de servicio en el Apéndice F</a:t>
              </a:r>
              <a:endParaRPr lang="es-ES_tradnl" sz="1600" b="1" dirty="0">
                <a:solidFill>
                  <a:schemeClr val="tx1"/>
                </a:solidFill>
                <a:effectLst>
                  <a:outerShdw blurRad="38100" dist="38100" dir="2700000" algn="tl">
                    <a:srgbClr val="000000">
                      <a:alpha val="43137"/>
                    </a:srgbClr>
                  </a:outerShdw>
                </a:effectLst>
                <a:latin typeface="Ink Free" panose="03080402000500000000" pitchFamily="66" charset="0"/>
                <a:ea typeface="Calibri" panose="020F0502020204030204" pitchFamily="34" charset="0"/>
                <a:cs typeface="Arial" panose="020B0604020202020204" pitchFamily="34" charset="0"/>
              </a:endParaRPr>
            </a:p>
          </p:txBody>
        </p:sp>
      </p:grpSp>
      <p:sp>
        <p:nvSpPr>
          <p:cNvPr id="7" name="Google Shape;118;p14">
            <a:extLst>
              <a:ext uri="{FF2B5EF4-FFF2-40B4-BE49-F238E27FC236}">
                <a16:creationId xmlns:a16="http://schemas.microsoft.com/office/drawing/2014/main" id="{B4E52DC2-4EFA-5D4D-917B-2AE550B06A81}"/>
              </a:ext>
            </a:extLst>
          </p:cNvPr>
          <p:cNvSpPr txBox="1">
            <a:spLocks/>
          </p:cNvSpPr>
          <p:nvPr/>
        </p:nvSpPr>
        <p:spPr>
          <a:xfrm>
            <a:off x="194996" y="454147"/>
            <a:ext cx="11424616" cy="970400"/>
          </a:xfrm>
          <a:prstGeom prst="rect">
            <a:avLst/>
          </a:prstGeom>
        </p:spPr>
        <p:txBody>
          <a:bodyPr spcFirstLastPara="1" wrap="square" lIns="118872"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400" b="1" dirty="0">
                <a:solidFill>
                  <a:srgbClr val="00B0F0"/>
                </a:solidFill>
              </a:rPr>
              <a:t>Mejorar la accesibilidad a </a:t>
            </a:r>
            <a:r>
              <a:rPr lang="en-US" sz="3400" b="1" dirty="0" err="1" smtClean="0">
                <a:solidFill>
                  <a:srgbClr val="00B0F0"/>
                </a:solidFill>
              </a:rPr>
              <a:t>los</a:t>
            </a:r>
            <a:r>
              <a:rPr lang="en-US" sz="3400" b="1" dirty="0" smtClean="0">
                <a:solidFill>
                  <a:srgbClr val="00B0F0"/>
                </a:solidFill>
              </a:rPr>
              <a:t> </a:t>
            </a:r>
            <a:r>
              <a:rPr lang="en-US" sz="3400" b="1" dirty="0" err="1" smtClean="0">
                <a:solidFill>
                  <a:srgbClr val="00B0F0"/>
                </a:solidFill>
              </a:rPr>
              <a:t>materiales</a:t>
            </a:r>
            <a:r>
              <a:rPr lang="en-US" sz="3400" b="1" dirty="0" smtClean="0">
                <a:solidFill>
                  <a:srgbClr val="00B0F0"/>
                </a:solidFill>
              </a:rPr>
              <a:t> </a:t>
            </a:r>
            <a:r>
              <a:rPr lang="en-US" sz="3400" b="1" dirty="0">
                <a:solidFill>
                  <a:srgbClr val="00B0F0"/>
                </a:solidFill>
              </a:rPr>
              <a:t>de servicio</a:t>
            </a:r>
          </a:p>
        </p:txBody>
      </p:sp>
    </p:spTree>
    <p:extLst>
      <p:ext uri="{BB962C8B-B14F-4D97-AF65-F5344CB8AC3E}">
        <p14:creationId xmlns:p14="http://schemas.microsoft.com/office/powerpoint/2010/main" val="11157963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287D72-C788-5B47-A51F-1028A0A1D621}"/>
              </a:ext>
            </a:extLst>
          </p:cNvPr>
          <p:cNvSpPr txBox="1"/>
          <p:nvPr/>
        </p:nvSpPr>
        <p:spPr>
          <a:xfrm>
            <a:off x="1075039" y="1618643"/>
            <a:ext cx="9199978" cy="3785652"/>
          </a:xfrm>
          <a:prstGeom prst="rect">
            <a:avLst/>
          </a:prstGeom>
          <a:noFill/>
        </p:spPr>
        <p:txBody>
          <a:bodyPr wrap="square" rtlCol="0">
            <a:spAutoFit/>
          </a:bodyPr>
          <a:lstStyle/>
          <a:p>
            <a:pPr>
              <a:spcAft>
                <a:spcPts val="800"/>
              </a:spcAft>
            </a:pPr>
            <a:r>
              <a:rPr lang="es-ES_tradnl" sz="4800" b="1" dirty="0" smtClean="0">
                <a:solidFill>
                  <a:schemeClr val="tx1"/>
                </a:solidFill>
                <a:latin typeface="+mn-lt"/>
                <a:ea typeface="Calibri" panose="020F0502020204030204" pitchFamily="34" charset="0"/>
                <a:cs typeface="Arial" panose="020B0604020202020204" pitchFamily="34" charset="0"/>
              </a:rPr>
              <a:t>4. ¿Qué otras ideas tienes para que los materiales de servicio aprobados lleguen con más facilidad a los grupos y los miembros?</a:t>
            </a:r>
            <a:endParaRPr lang="es-ES_tradnl" sz="4800" b="1" dirty="0">
              <a:solidFill>
                <a:schemeClr val="tx1"/>
              </a:solidFill>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53353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3" name="Picture 2">
            <a:extLst>
              <a:ext uri="{FF2B5EF4-FFF2-40B4-BE49-F238E27FC236}">
                <a16:creationId xmlns:a16="http://schemas.microsoft.com/office/drawing/2014/main" id="{772B10EB-E3EB-E948-8981-3E9D8C57DF7A}"/>
              </a:ext>
            </a:extLst>
          </p:cNvPr>
          <p:cNvPicPr>
            <a:picLocks noChangeAspect="1"/>
          </p:cNvPicPr>
          <p:nvPr/>
        </p:nvPicPr>
        <p:blipFill>
          <a:blip r:embed="rId3"/>
          <a:stretch>
            <a:fillRect/>
          </a:stretch>
        </p:blipFill>
        <p:spPr>
          <a:xfrm rot="21199576">
            <a:off x="152115" y="23267"/>
            <a:ext cx="4077701" cy="5587960"/>
          </a:xfrm>
          <a:prstGeom prst="rect">
            <a:avLst/>
          </a:prstGeom>
        </p:spPr>
      </p:pic>
      <p:sp>
        <p:nvSpPr>
          <p:cNvPr id="158" name="Google Shape;158;p19"/>
          <p:cNvSpPr txBox="1">
            <a:spLocks noGrp="1"/>
          </p:cNvSpPr>
          <p:nvPr>
            <p:ph type="ctrTitle" idx="4294967295"/>
          </p:nvPr>
        </p:nvSpPr>
        <p:spPr>
          <a:xfrm rot="21091604">
            <a:off x="477470" y="331056"/>
            <a:ext cx="4003675" cy="3871912"/>
          </a:xfrm>
          <a:prstGeom prst="rect">
            <a:avLst/>
          </a:prstGeom>
        </p:spPr>
        <p:txBody>
          <a:bodyPr spcFirstLastPara="1" wrap="square" lIns="121900" tIns="121900" rIns="121900" bIns="121900" anchor="b" anchorCtr="0">
            <a:noAutofit/>
          </a:bodyPr>
          <a:lstStyle/>
          <a:p>
            <a:r>
              <a:rPr lang="en-US" sz="6000" b="1" dirty="0">
                <a:solidFill>
                  <a:schemeClr val="tx1"/>
                </a:solidFill>
                <a:latin typeface="Ink Free" panose="03080402000500000000" pitchFamily="66" charset="0"/>
              </a:rPr>
              <a:t>Pausa </a:t>
            </a:r>
            <a:br>
              <a:rPr lang="en-US" sz="6000" b="1" dirty="0">
                <a:solidFill>
                  <a:schemeClr val="tx1"/>
                </a:solidFill>
                <a:latin typeface="Ink Free" panose="03080402000500000000" pitchFamily="66" charset="0"/>
              </a:rPr>
            </a:br>
            <a:r>
              <a:rPr lang="en-US" sz="6000" b="1" dirty="0">
                <a:solidFill>
                  <a:schemeClr val="tx1"/>
                </a:solidFill>
                <a:latin typeface="Ink Free" panose="03080402000500000000" pitchFamily="66" charset="0"/>
              </a:rPr>
              <a:t>para discutir </a:t>
            </a:r>
            <a:endParaRPr sz="6000" b="1" dirty="0">
              <a:solidFill>
                <a:schemeClr val="tx1"/>
              </a:solidFill>
              <a:latin typeface="Ink Free" panose="03080402000500000000" pitchFamily="66" charset="0"/>
            </a:endParaRPr>
          </a:p>
        </p:txBody>
      </p:sp>
      <p:sp>
        <p:nvSpPr>
          <p:cNvPr id="2" name="TextBox 1"/>
          <p:cNvSpPr txBox="1"/>
          <p:nvPr/>
        </p:nvSpPr>
        <p:spPr>
          <a:xfrm>
            <a:off x="4353628" y="1047532"/>
            <a:ext cx="6385908" cy="4154984"/>
          </a:xfrm>
          <a:prstGeom prst="rect">
            <a:avLst/>
          </a:prstGeom>
          <a:noFill/>
        </p:spPr>
        <p:txBody>
          <a:bodyPr wrap="square" rtlCol="0">
            <a:spAutoFit/>
          </a:bodyPr>
          <a:lstStyle/>
          <a:p>
            <a:r>
              <a:rPr lang="es-ES_tradnl" sz="4400" dirty="0" smtClean="0">
                <a:solidFill>
                  <a:schemeClr val="bg1"/>
                </a:solidFill>
                <a:effectLst>
                  <a:outerShdw blurRad="50800" dist="38100" dir="5400000" algn="t" rotWithShape="0">
                    <a:prstClr val="black">
                      <a:alpha val="73000"/>
                    </a:prstClr>
                  </a:outerShdw>
                </a:effectLst>
              </a:rPr>
              <a:t>¿Qué otras ideas tienes para que los materiales de servicio aprobados lleguen con más facilidad a los grupos y los miembros?</a:t>
            </a:r>
            <a:endParaRPr lang="es-ES_tradnl" sz="4400" b="1" dirty="0">
              <a:solidFill>
                <a:schemeClr val="bg1"/>
              </a:solidFill>
              <a:effectLst>
                <a:outerShdw blurRad="50800" dist="38100" dir="5400000" algn="t" rotWithShape="0">
                  <a:prstClr val="black">
                    <a:alpha val="73000"/>
                  </a:prstClr>
                </a:outerShdw>
              </a:effectLst>
            </a:endParaRPr>
          </a:p>
        </p:txBody>
      </p:sp>
    </p:spTree>
    <p:extLst>
      <p:ext uri="{BB962C8B-B14F-4D97-AF65-F5344CB8AC3E}">
        <p14:creationId xmlns:p14="http://schemas.microsoft.com/office/powerpoint/2010/main" val="2843940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5" name="Picture 4">
            <a:extLst>
              <a:ext uri="{FF2B5EF4-FFF2-40B4-BE49-F238E27FC236}">
                <a16:creationId xmlns:a16="http://schemas.microsoft.com/office/drawing/2014/main" id="{C0A23B3F-6145-CC42-BFF2-09B89FC24BC1}"/>
              </a:ext>
            </a:extLst>
          </p:cNvPr>
          <p:cNvPicPr>
            <a:picLocks noChangeAspect="1"/>
          </p:cNvPicPr>
          <p:nvPr/>
        </p:nvPicPr>
        <p:blipFill>
          <a:blip r:embed="rId3"/>
          <a:stretch>
            <a:fillRect/>
          </a:stretch>
        </p:blipFill>
        <p:spPr>
          <a:xfrm>
            <a:off x="2100306" y="566865"/>
            <a:ext cx="6611208" cy="546436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18;p14"/>
          <p:cNvSpPr txBox="1">
            <a:spLocks/>
          </p:cNvSpPr>
          <p:nvPr/>
        </p:nvSpPr>
        <p:spPr>
          <a:xfrm>
            <a:off x="4029807" y="22450"/>
            <a:ext cx="7945315" cy="9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s-ES_tradnl" sz="4400" b="1" dirty="0" smtClean="0">
                <a:solidFill>
                  <a:srgbClr val="00B0F0"/>
                </a:solidFill>
              </a:rPr>
              <a:t>Ponerse al día</a:t>
            </a:r>
            <a:endParaRPr lang="es-ES_tradnl" sz="4400" b="1" dirty="0">
              <a:solidFill>
                <a:srgbClr val="00B0F0"/>
              </a:solidFill>
            </a:endParaRPr>
          </a:p>
        </p:txBody>
      </p:sp>
      <p:sp>
        <p:nvSpPr>
          <p:cNvPr id="5" name="Google Shape;118;p14"/>
          <p:cNvSpPr txBox="1">
            <a:spLocks/>
          </p:cNvSpPr>
          <p:nvPr/>
        </p:nvSpPr>
        <p:spPr>
          <a:xfrm>
            <a:off x="4322885" y="2391509"/>
            <a:ext cx="7068400" cy="414996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42900" lvl="0" indent="-342900">
              <a:spcAft>
                <a:spcPts val="800"/>
              </a:spcAft>
              <a:buFont typeface="Symbol" panose="05050102010706020507" pitchFamily="18" charset="2"/>
              <a:buChar char=""/>
            </a:pPr>
            <a:endParaRPr lang="en-US" sz="20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4029807" y="1803052"/>
            <a:ext cx="8050824" cy="523220"/>
          </a:xfrm>
          <a:prstGeom prst="rect">
            <a:avLst/>
          </a:prstGeom>
        </p:spPr>
        <p:txBody>
          <a:bodyPr wrap="square">
            <a:spAutoFit/>
          </a:bodyPr>
          <a:lstStyle/>
          <a:p>
            <a:pPr lvl="0">
              <a:spcAft>
                <a:spcPts val="800"/>
              </a:spcAft>
            </a:pPr>
            <a:endParaRPr lang="en-US" sz="28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3924297" y="816237"/>
            <a:ext cx="8156333" cy="5948725"/>
          </a:xfrm>
          <a:prstGeom prst="rect">
            <a:avLst/>
          </a:prstGeom>
        </p:spPr>
        <p:txBody>
          <a:bodyPr wrap="square">
            <a:noAutofit/>
          </a:bodyPr>
          <a:lstStyle/>
          <a:p>
            <a:pPr marL="342900" lvl="0" indent="-342900">
              <a:spcAft>
                <a:spcPts val="1200"/>
              </a:spcAft>
              <a:buClr>
                <a:srgbClr val="C00000"/>
              </a:buClr>
              <a:buFont typeface="Wingdings" panose="05000000000000000000" pitchFamily="2" charset="2"/>
              <a:buChar char="ü"/>
            </a:pPr>
            <a:r>
              <a:rPr lang="es-ES_tradnl" sz="2800" dirty="0" smtClean="0">
                <a:solidFill>
                  <a:schemeClr val="tx1"/>
                </a:solidFill>
                <a:latin typeface="+mn-lt"/>
                <a:ea typeface="Times New Roman" panose="02020603050405020304" pitchFamily="18" charset="0"/>
              </a:rPr>
              <a:t>Esperamos preparar, revisar y disponer de herramientas aprobadas que con el tiempo podamos recopilar para efectuar una revisión de la </a:t>
            </a:r>
            <a:r>
              <a:rPr lang="es-ES_tradnl" sz="2800" i="1" dirty="0" smtClean="0">
                <a:solidFill>
                  <a:schemeClr val="tx1"/>
                </a:solidFill>
                <a:latin typeface="+mn-lt"/>
                <a:ea typeface="Times New Roman" panose="02020603050405020304" pitchFamily="18" charset="0"/>
              </a:rPr>
              <a:t>Guía de los servicios locales de NA </a:t>
            </a:r>
          </a:p>
          <a:p>
            <a:pPr marL="342900" lvl="0" indent="-342900">
              <a:spcAft>
                <a:spcPts val="1200"/>
              </a:spcAft>
              <a:buClr>
                <a:srgbClr val="C00000"/>
              </a:buClr>
              <a:buFont typeface="Wingdings" panose="05000000000000000000" pitchFamily="2" charset="2"/>
              <a:buChar char="ü"/>
            </a:pPr>
            <a:r>
              <a:rPr lang="es-ES_tradnl" sz="2800" dirty="0" smtClean="0">
                <a:solidFill>
                  <a:schemeClr val="tx1"/>
                </a:solidFill>
                <a:latin typeface="+mn-lt"/>
                <a:ea typeface="Times New Roman" panose="02020603050405020304" pitchFamily="18" charset="0"/>
              </a:rPr>
              <a:t>Tenemos que ser capaces de actualizar los materiales más fácilmente y ponerlos a disposición de los miembros </a:t>
            </a:r>
          </a:p>
          <a:p>
            <a:pPr marL="342900" lvl="0" indent="-342900">
              <a:spcAft>
                <a:spcPts val="1200"/>
              </a:spcAft>
              <a:buClr>
                <a:srgbClr val="C00000"/>
              </a:buClr>
              <a:buFont typeface="Wingdings" panose="05000000000000000000" pitchFamily="2" charset="2"/>
              <a:buChar char="ü"/>
            </a:pPr>
            <a:r>
              <a:rPr lang="es-ES" sz="2800" dirty="0"/>
              <a:t>Queremos que el aspecto y la presentación de los materiales sean más claros para los miembros más nuevos y para </a:t>
            </a:r>
            <a:r>
              <a:rPr lang="es-ES" sz="2800" dirty="0" smtClean="0"/>
              <a:t>las personas </a:t>
            </a:r>
            <a:r>
              <a:rPr lang="es-ES" sz="2800" dirty="0"/>
              <a:t>que se inician en el servicio y que reflejen la visión de los miembros sobre cómo deberían usarse.</a:t>
            </a:r>
            <a:endParaRPr lang="es-ES_tradnl" sz="2800" dirty="0">
              <a:solidFill>
                <a:schemeClr val="tx1"/>
              </a:solidFill>
              <a:latin typeface="+mn-lt"/>
              <a:ea typeface="Times New Roman" panose="02020603050405020304" pitchFamily="18" charset="0"/>
            </a:endParaRPr>
          </a:p>
        </p:txBody>
      </p:sp>
      <p:grpSp>
        <p:nvGrpSpPr>
          <p:cNvPr id="11" name="Group 10"/>
          <p:cNvGrpSpPr/>
          <p:nvPr/>
        </p:nvGrpSpPr>
        <p:grpSpPr>
          <a:xfrm rot="21096193">
            <a:off x="109146" y="3672538"/>
            <a:ext cx="3257140" cy="964758"/>
            <a:chOff x="109285" y="3674434"/>
            <a:chExt cx="3257140" cy="964758"/>
          </a:xfrm>
        </p:grpSpPr>
        <p:pic>
          <p:nvPicPr>
            <p:cNvPr id="9" name="Picture 8">
              <a:extLst>
                <a:ext uri="{FF2B5EF4-FFF2-40B4-BE49-F238E27FC236}">
                  <a16:creationId xmlns:a16="http://schemas.microsoft.com/office/drawing/2014/main" id="{47625298-13E7-E945-AB49-81D0E33CE2A6}"/>
                </a:ext>
              </a:extLst>
            </p:cNvPr>
            <p:cNvPicPr>
              <a:picLocks noChangeAspect="1"/>
            </p:cNvPicPr>
            <p:nvPr/>
          </p:nvPicPr>
          <p:blipFill>
            <a:blip r:embed="rId3"/>
            <a:stretch>
              <a:fillRect/>
            </a:stretch>
          </p:blipFill>
          <p:spPr>
            <a:xfrm>
              <a:off x="109285" y="3674434"/>
              <a:ext cx="3178028" cy="964758"/>
            </a:xfrm>
            <a:prstGeom prst="rect">
              <a:avLst/>
            </a:prstGeom>
          </p:spPr>
        </p:pic>
        <p:sp>
          <p:nvSpPr>
            <p:cNvPr id="2" name="Rectangle 1"/>
            <p:cNvSpPr/>
            <p:nvPr/>
          </p:nvSpPr>
          <p:spPr>
            <a:xfrm>
              <a:off x="188397" y="3822215"/>
              <a:ext cx="3178028" cy="461665"/>
            </a:xfrm>
            <a:prstGeom prst="rect">
              <a:avLst/>
            </a:prstGeom>
          </p:spPr>
          <p:txBody>
            <a:bodyPr wrap="square">
              <a:spAutoFit/>
            </a:bodyPr>
            <a:lstStyle/>
            <a:p>
              <a:r>
                <a:rPr lang="en-US" sz="2400" b="1" dirty="0">
                  <a:solidFill>
                    <a:schemeClr val="tx1"/>
                  </a:solidFill>
                  <a:effectLst>
                    <a:outerShdw blurRad="38100" dist="38100" dir="2700000" algn="tl">
                      <a:srgbClr val="000000">
                        <a:alpha val="43137"/>
                      </a:srgbClr>
                    </a:outerShdw>
                  </a:effectLst>
                  <a:latin typeface="Ink Free" panose="03080402000500000000" pitchFamily="66" charset="0"/>
                  <a:ea typeface="Times New Roman" panose="02020603050405020304" pitchFamily="18" charset="0"/>
                </a:rPr>
                <a:t>ideas </a:t>
              </a:r>
              <a:r>
                <a:rPr lang="en-US" sz="2400" b="1" dirty="0" smtClean="0">
                  <a:solidFill>
                    <a:schemeClr val="tx1"/>
                  </a:solidFill>
                  <a:effectLst>
                    <a:outerShdw blurRad="38100" dist="38100" dir="2700000" algn="tl">
                      <a:srgbClr val="000000">
                        <a:alpha val="43137"/>
                      </a:srgbClr>
                    </a:outerShdw>
                  </a:effectLst>
                  <a:latin typeface="Ink Free" panose="03080402000500000000" pitchFamily="66" charset="0"/>
                  <a:ea typeface="Times New Roman" panose="02020603050405020304" pitchFamily="18" charset="0"/>
                </a:rPr>
                <a:t>para el futuro…</a:t>
              </a:r>
              <a:endParaRPr lang="en-US" sz="2400" b="1" dirty="0">
                <a:effectLst>
                  <a:outerShdw blurRad="38100" dist="38100" dir="2700000" algn="tl">
                    <a:srgbClr val="000000">
                      <a:alpha val="43137"/>
                    </a:srgbClr>
                  </a:outerShdw>
                </a:effectLst>
                <a:latin typeface="Ink Free" panose="03080402000500000000" pitchFamily="66" charset="0"/>
              </a:endParaRPr>
            </a:p>
          </p:txBody>
        </p:sp>
      </p:grpSp>
      <p:grpSp>
        <p:nvGrpSpPr>
          <p:cNvPr id="14" name="Group 13"/>
          <p:cNvGrpSpPr/>
          <p:nvPr/>
        </p:nvGrpSpPr>
        <p:grpSpPr>
          <a:xfrm>
            <a:off x="-225" y="4659256"/>
            <a:ext cx="3598753" cy="964758"/>
            <a:chOff x="371764" y="4659256"/>
            <a:chExt cx="3228616" cy="964758"/>
          </a:xfrm>
        </p:grpSpPr>
        <p:pic>
          <p:nvPicPr>
            <p:cNvPr id="8" name="Picture 7">
              <a:extLst>
                <a:ext uri="{FF2B5EF4-FFF2-40B4-BE49-F238E27FC236}">
                  <a16:creationId xmlns:a16="http://schemas.microsoft.com/office/drawing/2014/main" id="{4B2E42FD-37A8-024E-BFA8-7732349810EF}"/>
                </a:ext>
              </a:extLst>
            </p:cNvPr>
            <p:cNvPicPr>
              <a:picLocks noChangeAspect="1"/>
            </p:cNvPicPr>
            <p:nvPr/>
          </p:nvPicPr>
          <p:blipFill>
            <a:blip r:embed="rId4"/>
            <a:stretch>
              <a:fillRect/>
            </a:stretch>
          </p:blipFill>
          <p:spPr>
            <a:xfrm>
              <a:off x="422352" y="4659256"/>
              <a:ext cx="3178028" cy="964758"/>
            </a:xfrm>
            <a:prstGeom prst="rect">
              <a:avLst/>
            </a:prstGeom>
          </p:spPr>
        </p:pic>
        <p:sp>
          <p:nvSpPr>
            <p:cNvPr id="10" name="Rectangle 9"/>
            <p:cNvSpPr/>
            <p:nvPr/>
          </p:nvSpPr>
          <p:spPr>
            <a:xfrm>
              <a:off x="371764" y="4854222"/>
              <a:ext cx="3125298" cy="446276"/>
            </a:xfrm>
            <a:prstGeom prst="rect">
              <a:avLst/>
            </a:prstGeom>
          </p:spPr>
          <p:txBody>
            <a:bodyPr wrap="square">
              <a:spAutoFit/>
            </a:bodyPr>
            <a:lstStyle/>
            <a:p>
              <a:r>
                <a:rPr lang="en-US" sz="2300" b="1" dirty="0">
                  <a:solidFill>
                    <a:schemeClr val="tx1"/>
                  </a:solidFill>
                  <a:effectLst>
                    <a:outerShdw blurRad="38100" dist="38100" dir="2700000" algn="tl">
                      <a:srgbClr val="000000">
                        <a:alpha val="43137"/>
                      </a:srgbClr>
                    </a:outerShdw>
                  </a:effectLst>
                  <a:latin typeface="Ink Free" panose="03080402000500000000" pitchFamily="66" charset="0"/>
                  <a:ea typeface="Times New Roman" panose="02020603050405020304" pitchFamily="18" charset="0"/>
                </a:rPr>
                <a:t>t</a:t>
              </a:r>
              <a:r>
                <a:rPr lang="en-US" sz="2300" b="1" dirty="0" smtClean="0">
                  <a:solidFill>
                    <a:schemeClr val="tx1"/>
                  </a:solidFill>
                  <a:effectLst>
                    <a:outerShdw blurRad="38100" dist="38100" dir="2700000" algn="tl">
                      <a:srgbClr val="000000">
                        <a:alpha val="43137"/>
                      </a:srgbClr>
                    </a:outerShdw>
                  </a:effectLst>
                  <a:latin typeface="Ink Free" panose="03080402000500000000" pitchFamily="66" charset="0"/>
                  <a:ea typeface="Times New Roman" panose="02020603050405020304" pitchFamily="18" charset="0"/>
                </a:rPr>
                <a:t>e pediremos tus aportes</a:t>
              </a:r>
              <a:endParaRPr lang="en-US" sz="2400" b="1" dirty="0">
                <a:effectLst>
                  <a:outerShdw blurRad="38100" dist="38100" dir="2700000" algn="tl">
                    <a:srgbClr val="000000">
                      <a:alpha val="43137"/>
                    </a:srgbClr>
                  </a:outerShdw>
                </a:effectLst>
                <a:latin typeface="Ink Free" panose="03080402000500000000" pitchFamily="66" charset="0"/>
              </a:endParaRPr>
            </a:p>
          </p:txBody>
        </p:sp>
      </p:grpSp>
      <p:grpSp>
        <p:nvGrpSpPr>
          <p:cNvPr id="16" name="Group 15"/>
          <p:cNvGrpSpPr/>
          <p:nvPr/>
        </p:nvGrpSpPr>
        <p:grpSpPr>
          <a:xfrm>
            <a:off x="343586" y="5557496"/>
            <a:ext cx="3942897" cy="957251"/>
            <a:chOff x="637100" y="5650534"/>
            <a:chExt cx="3942897" cy="957251"/>
          </a:xfrm>
        </p:grpSpPr>
        <p:pic>
          <p:nvPicPr>
            <p:cNvPr id="12" name="Picture 11">
              <a:extLst>
                <a:ext uri="{FF2B5EF4-FFF2-40B4-BE49-F238E27FC236}">
                  <a16:creationId xmlns:a16="http://schemas.microsoft.com/office/drawing/2014/main" id="{B83AF825-F38D-214A-9DE7-50DCBDF1F739}"/>
                </a:ext>
              </a:extLst>
            </p:cNvPr>
            <p:cNvPicPr>
              <a:picLocks noChangeAspect="1"/>
            </p:cNvPicPr>
            <p:nvPr/>
          </p:nvPicPr>
          <p:blipFill>
            <a:blip r:embed="rId5"/>
            <a:stretch>
              <a:fillRect/>
            </a:stretch>
          </p:blipFill>
          <p:spPr>
            <a:xfrm rot="21029988">
              <a:off x="637100" y="5663544"/>
              <a:ext cx="3110442" cy="944241"/>
            </a:xfrm>
            <a:prstGeom prst="rect">
              <a:avLst/>
            </a:prstGeom>
          </p:spPr>
        </p:pic>
        <p:sp>
          <p:nvSpPr>
            <p:cNvPr id="15" name="Rectangle 14"/>
            <p:cNvSpPr/>
            <p:nvPr/>
          </p:nvSpPr>
          <p:spPr>
            <a:xfrm rot="21048777">
              <a:off x="678712" y="5650534"/>
              <a:ext cx="3901285" cy="769441"/>
            </a:xfrm>
            <a:prstGeom prst="rect">
              <a:avLst/>
            </a:prstGeom>
          </p:spPr>
          <p:txBody>
            <a:bodyPr wrap="square">
              <a:spAutoFit/>
            </a:bodyPr>
            <a:lstStyle/>
            <a:p>
              <a:r>
                <a:rPr lang="en-US" sz="2200" b="1" dirty="0" smtClean="0">
                  <a:solidFill>
                    <a:schemeClr val="tx1"/>
                  </a:solidFill>
                  <a:effectLst>
                    <a:outerShdw blurRad="38100" dist="38100" dir="2700000" algn="tl">
                      <a:srgbClr val="000000">
                        <a:alpha val="43137"/>
                      </a:srgbClr>
                    </a:outerShdw>
                  </a:effectLst>
                  <a:latin typeface="Ink Free" panose="03080402000500000000" pitchFamily="66" charset="0"/>
                  <a:ea typeface="Times New Roman" panose="02020603050405020304" pitchFamily="18" charset="0"/>
                </a:rPr>
                <a:t>y te avisaremos con </a:t>
              </a:r>
            </a:p>
            <a:p>
              <a:r>
                <a:rPr lang="en-US" sz="2200" b="1" dirty="0" smtClean="0">
                  <a:solidFill>
                    <a:schemeClr val="tx1"/>
                  </a:solidFill>
                  <a:effectLst>
                    <a:outerShdw blurRad="38100" dist="38100" dir="2700000" algn="tl">
                      <a:srgbClr val="000000">
                        <a:alpha val="43137"/>
                      </a:srgbClr>
                    </a:outerShdw>
                  </a:effectLst>
                  <a:latin typeface="Ink Free" panose="03080402000500000000" pitchFamily="66" charset="0"/>
                  <a:ea typeface="Times New Roman" panose="02020603050405020304" pitchFamily="18" charset="0"/>
                </a:rPr>
                <a:t>mucha anticipación</a:t>
              </a:r>
              <a:endParaRPr lang="en-US" sz="2000" b="1" dirty="0">
                <a:effectLst>
                  <a:outerShdw blurRad="38100" dist="38100" dir="2700000" algn="tl">
                    <a:srgbClr val="000000">
                      <a:alpha val="43137"/>
                    </a:srgbClr>
                  </a:outerShdw>
                </a:effectLst>
                <a:latin typeface="Ink Free" panose="03080402000500000000" pitchFamily="66" charset="0"/>
              </a:endParaRPr>
            </a:p>
          </p:txBody>
        </p:sp>
      </p:grpSp>
      <p:pic>
        <p:nvPicPr>
          <p:cNvPr id="17" name="Picture 16">
            <a:extLst>
              <a:ext uri="{FF2B5EF4-FFF2-40B4-BE49-F238E27FC236}">
                <a16:creationId xmlns:a16="http://schemas.microsoft.com/office/drawing/2014/main" id="{97108599-AC79-CE46-BB4E-866BA2D7DAB8}"/>
              </a:ext>
            </a:extLst>
          </p:cNvPr>
          <p:cNvPicPr>
            <a:picLocks noChangeAspect="1"/>
          </p:cNvPicPr>
          <p:nvPr/>
        </p:nvPicPr>
        <p:blipFill>
          <a:blip r:embed="rId6"/>
          <a:stretch>
            <a:fillRect/>
          </a:stretch>
        </p:blipFill>
        <p:spPr>
          <a:xfrm>
            <a:off x="104600" y="86498"/>
            <a:ext cx="2822183" cy="3394801"/>
          </a:xfrm>
          <a:prstGeom prst="rect">
            <a:avLst/>
          </a:prstGeom>
        </p:spPr>
      </p:pic>
    </p:spTree>
    <p:extLst>
      <p:ext uri="{BB962C8B-B14F-4D97-AF65-F5344CB8AC3E}">
        <p14:creationId xmlns:p14="http://schemas.microsoft.com/office/powerpoint/2010/main" val="41699784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14"/>
          <p:cNvSpPr txBox="1">
            <a:spLocks noGrp="1"/>
          </p:cNvSpPr>
          <p:nvPr>
            <p:ph type="body" idx="4294967295"/>
          </p:nvPr>
        </p:nvSpPr>
        <p:spPr>
          <a:xfrm>
            <a:off x="149813" y="151563"/>
            <a:ext cx="7763608" cy="6412523"/>
          </a:xfrm>
          <a:prstGeom prst="rect">
            <a:avLst/>
          </a:prstGeom>
        </p:spPr>
        <p:txBody>
          <a:bodyPr spcFirstLastPara="1" wrap="square" lIns="121900" tIns="121900" rIns="121900" bIns="121900" anchor="t" anchorCtr="0">
            <a:noAutofit/>
          </a:bodyPr>
          <a:lstStyle/>
          <a:p>
            <a:pPr marL="457200" lvl="0" indent="-457200">
              <a:spcAft>
                <a:spcPts val="800"/>
              </a:spcAft>
              <a:buClr>
                <a:srgbClr val="C00000"/>
              </a:buClr>
              <a:buFont typeface="Wingdings" panose="05000000000000000000" pitchFamily="2" charset="2"/>
              <a:buChar char="ü"/>
            </a:pPr>
            <a:r>
              <a:rPr lang="es-ES_tradnl" sz="3200" dirty="0" smtClean="0">
                <a:solidFill>
                  <a:schemeClr val="tx1"/>
                </a:solidFill>
                <a:ea typeface="Times New Roman" panose="02020603050405020304" pitchFamily="18" charset="0"/>
              </a:rPr>
              <a:t>Esta </a:t>
            </a:r>
            <a:r>
              <a:rPr lang="es-ES_tradnl" sz="3200" dirty="0">
                <a:solidFill>
                  <a:schemeClr val="tx1"/>
                </a:solidFill>
                <a:ea typeface="Times New Roman" panose="02020603050405020304" pitchFamily="18" charset="0"/>
              </a:rPr>
              <a:t>encuesta </a:t>
            </a:r>
            <a:r>
              <a:rPr lang="es-ES_tradnl" sz="3200" dirty="0" smtClean="0">
                <a:solidFill>
                  <a:schemeClr val="tx1"/>
                </a:solidFill>
                <a:ea typeface="Times New Roman" panose="02020603050405020304" pitchFamily="18" charset="0"/>
              </a:rPr>
              <a:t>es para recopilar </a:t>
            </a:r>
            <a:r>
              <a:rPr lang="es-ES_tradnl" sz="3200" u="sng" dirty="0" smtClean="0">
                <a:solidFill>
                  <a:schemeClr val="tx1"/>
                </a:solidFill>
                <a:ea typeface="Times New Roman" panose="02020603050405020304" pitchFamily="18" charset="0"/>
              </a:rPr>
              <a:t>tus</a:t>
            </a:r>
            <a:r>
              <a:rPr lang="es-ES_tradnl" sz="3200" dirty="0" smtClean="0">
                <a:solidFill>
                  <a:schemeClr val="tx1"/>
                </a:solidFill>
                <a:ea typeface="Times New Roman" panose="02020603050405020304" pitchFamily="18" charset="0"/>
              </a:rPr>
              <a:t> </a:t>
            </a:r>
            <a:r>
              <a:rPr lang="es-ES_tradnl" sz="3200" dirty="0">
                <a:solidFill>
                  <a:schemeClr val="tx1"/>
                </a:solidFill>
                <a:ea typeface="Times New Roman" panose="02020603050405020304" pitchFamily="18" charset="0"/>
              </a:rPr>
              <a:t>ideas sobre los temas que tenemos intenciones de discutir en la CSM </a:t>
            </a:r>
            <a:r>
              <a:rPr lang="es-ES_tradnl" sz="3200" dirty="0" smtClean="0">
                <a:solidFill>
                  <a:schemeClr val="tx1"/>
                </a:solidFill>
                <a:ea typeface="Times New Roman" panose="02020603050405020304" pitchFamily="18" charset="0"/>
              </a:rPr>
              <a:t>2020</a:t>
            </a:r>
            <a:r>
              <a:rPr lang="en-US" sz="3200" dirty="0" smtClean="0">
                <a:solidFill>
                  <a:schemeClr val="tx1"/>
                </a:solidFill>
                <a:ea typeface="Times New Roman" panose="02020603050405020304" pitchFamily="18" charset="0"/>
              </a:rPr>
              <a:t> </a:t>
            </a:r>
            <a:endParaRPr lang="en-US" sz="3200" dirty="0">
              <a:solidFill>
                <a:schemeClr val="tx1"/>
              </a:solidFill>
              <a:ea typeface="Times New Roman" panose="02020603050405020304" pitchFamily="18" charset="0"/>
            </a:endParaRPr>
          </a:p>
          <a:p>
            <a:pPr marL="457200" lvl="0" indent="-457200">
              <a:spcAft>
                <a:spcPts val="800"/>
              </a:spcAft>
              <a:buClr>
                <a:srgbClr val="C00000"/>
              </a:buClr>
              <a:buFont typeface="Wingdings" panose="05000000000000000000" pitchFamily="2" charset="2"/>
              <a:buChar char="ü"/>
            </a:pPr>
            <a:r>
              <a:rPr lang="es-ES_tradnl" sz="3200" dirty="0" smtClean="0">
                <a:solidFill>
                  <a:schemeClr val="tx1"/>
                </a:solidFill>
                <a:ea typeface="Times New Roman" panose="02020603050405020304" pitchFamily="18" charset="0"/>
              </a:rPr>
              <a:t>Queremos seguir </a:t>
            </a:r>
            <a:r>
              <a:rPr lang="es-ES_tradnl" sz="3200" dirty="0">
                <a:solidFill>
                  <a:schemeClr val="tx1"/>
                </a:solidFill>
                <a:ea typeface="Times New Roman" panose="02020603050405020304" pitchFamily="18" charset="0"/>
              </a:rPr>
              <a:t>mejorando el acceso </a:t>
            </a:r>
            <a:r>
              <a:rPr lang="es-ES_tradnl" sz="3200" dirty="0" smtClean="0">
                <a:solidFill>
                  <a:schemeClr val="tx1"/>
                </a:solidFill>
                <a:ea typeface="Times New Roman" panose="02020603050405020304" pitchFamily="18" charset="0"/>
              </a:rPr>
              <a:t>y aclarar </a:t>
            </a:r>
            <a:r>
              <a:rPr lang="es-ES_tradnl" sz="3200" dirty="0">
                <a:solidFill>
                  <a:schemeClr val="tx1"/>
                </a:solidFill>
                <a:ea typeface="Times New Roman" panose="02020603050405020304" pitchFamily="18" charset="0"/>
              </a:rPr>
              <a:t>la manera en que establecemos la categoría de algunos </a:t>
            </a:r>
            <a:r>
              <a:rPr lang="es-ES_tradnl" sz="3200" dirty="0" smtClean="0">
                <a:solidFill>
                  <a:schemeClr val="tx1"/>
                </a:solidFill>
                <a:ea typeface="Times New Roman" panose="02020603050405020304" pitchFamily="18" charset="0"/>
              </a:rPr>
              <a:t>materiales</a:t>
            </a:r>
            <a:endParaRPr lang="en-US" sz="3200" dirty="0">
              <a:solidFill>
                <a:schemeClr val="tx1"/>
              </a:solidFill>
              <a:ea typeface="Times New Roman" panose="02020603050405020304" pitchFamily="18" charset="0"/>
            </a:endParaRPr>
          </a:p>
          <a:p>
            <a:pPr marL="457200" lvl="0" indent="-457200">
              <a:spcAft>
                <a:spcPts val="800"/>
              </a:spcAft>
              <a:buClr>
                <a:srgbClr val="C00000"/>
              </a:buClr>
              <a:buFont typeface="Wingdings" panose="05000000000000000000" pitchFamily="2" charset="2"/>
              <a:buChar char="ü"/>
            </a:pPr>
            <a:r>
              <a:rPr lang="es-ES_tradnl" sz="3200" dirty="0">
                <a:solidFill>
                  <a:schemeClr val="tx1"/>
                </a:solidFill>
                <a:ea typeface="Times New Roman" panose="02020603050405020304" pitchFamily="18" charset="0"/>
              </a:rPr>
              <a:t>Nuestro objetivo es disponer de materiales más útiles y actualizados que reflejen las prácticas óptimas de la </a:t>
            </a:r>
            <a:r>
              <a:rPr lang="es-ES_tradnl" sz="3200" dirty="0" smtClean="0">
                <a:solidFill>
                  <a:schemeClr val="tx1"/>
                </a:solidFill>
                <a:ea typeface="Times New Roman" panose="02020603050405020304" pitchFamily="18" charset="0"/>
              </a:rPr>
              <a:t>confraternidad</a:t>
            </a:r>
            <a:endParaRPr lang="en-US" sz="3200" dirty="0">
              <a:solidFill>
                <a:schemeClr val="tx1"/>
              </a:solidFill>
              <a:ea typeface="Times New Roman" panose="02020603050405020304" pitchFamily="18" charset="0"/>
            </a:endParaRPr>
          </a:p>
        </p:txBody>
      </p:sp>
      <p:pic>
        <p:nvPicPr>
          <p:cNvPr id="3" name="Picture 2">
            <a:extLst>
              <a:ext uri="{FF2B5EF4-FFF2-40B4-BE49-F238E27FC236}">
                <a16:creationId xmlns:a16="http://schemas.microsoft.com/office/drawing/2014/main" id="{D1DA1A95-65C3-554F-9377-641FE4BDEAB4}"/>
              </a:ext>
            </a:extLst>
          </p:cNvPr>
          <p:cNvPicPr>
            <a:picLocks noChangeAspect="1"/>
          </p:cNvPicPr>
          <p:nvPr/>
        </p:nvPicPr>
        <p:blipFill>
          <a:blip r:embed="rId3"/>
          <a:stretch>
            <a:fillRect/>
          </a:stretch>
        </p:blipFill>
        <p:spPr>
          <a:xfrm rot="1092414">
            <a:off x="8057858" y="1786139"/>
            <a:ext cx="3861750" cy="3958294"/>
          </a:xfrm>
          <a:prstGeom prst="rect">
            <a:avLst/>
          </a:prstGeom>
        </p:spPr>
      </p:pic>
      <p:sp>
        <p:nvSpPr>
          <p:cNvPr id="2" name="TextBox 1"/>
          <p:cNvSpPr txBox="1"/>
          <p:nvPr/>
        </p:nvSpPr>
        <p:spPr>
          <a:xfrm rot="963972">
            <a:off x="8147860" y="2593355"/>
            <a:ext cx="3699995" cy="2246769"/>
          </a:xfrm>
          <a:prstGeom prst="rect">
            <a:avLst/>
          </a:prstGeom>
          <a:noFill/>
        </p:spPr>
        <p:txBody>
          <a:bodyPr wrap="square" rtlCol="0">
            <a:spAutoFit/>
          </a:bodyPr>
          <a:lstStyle/>
          <a:p>
            <a:r>
              <a:rPr lang="es-ES" sz="2800" b="1" dirty="0" smtClean="0">
                <a:solidFill>
                  <a:schemeClr val="tx1"/>
                </a:solidFill>
                <a:latin typeface="Ink Free" panose="03080402000500000000" pitchFamily="66" charset="0"/>
                <a:ea typeface="Times New Roman" panose="02020603050405020304" pitchFamily="18" charset="0"/>
              </a:rPr>
              <a:t>Escríbenos por favor a </a:t>
            </a:r>
            <a:r>
              <a:rPr lang="es-ES" sz="2800" u="sng" dirty="0" smtClean="0">
                <a:solidFill>
                  <a:schemeClr val="tx1"/>
                </a:solidFill>
                <a:latin typeface="Arial" panose="020B0604020202020204" pitchFamily="34" charset="0"/>
                <a:ea typeface="Times New Roman" panose="02020603050405020304" pitchFamily="18" charset="0"/>
                <a:cs typeface="Arial" panose="020B0604020202020204" pitchFamily="34" charset="0"/>
                <a:hlinkClick r:id="rId4"/>
              </a:rPr>
              <a:t>worldboard@na.org</a:t>
            </a:r>
            <a:r>
              <a:rPr lang="es-ES" sz="2800" b="1" dirty="0" smtClean="0">
                <a:solidFill>
                  <a:schemeClr val="tx1"/>
                </a:solidFill>
                <a:latin typeface="Ink Free" panose="03080402000500000000" pitchFamily="66" charset="0"/>
                <a:ea typeface="Times New Roman" panose="02020603050405020304" pitchFamily="18" charset="0"/>
              </a:rPr>
              <a:t> </a:t>
            </a:r>
            <a:br>
              <a:rPr lang="es-ES" sz="2800" b="1" dirty="0" smtClean="0">
                <a:solidFill>
                  <a:schemeClr val="tx1"/>
                </a:solidFill>
                <a:latin typeface="Ink Free" panose="03080402000500000000" pitchFamily="66" charset="0"/>
                <a:ea typeface="Times New Roman" panose="02020603050405020304" pitchFamily="18" charset="0"/>
              </a:rPr>
            </a:br>
            <a:r>
              <a:rPr lang="es-ES" sz="2800" b="1" dirty="0" smtClean="0">
                <a:solidFill>
                  <a:schemeClr val="tx1"/>
                </a:solidFill>
                <a:latin typeface="Ink Free" panose="03080402000500000000" pitchFamily="66" charset="0"/>
                <a:ea typeface="Times New Roman" panose="02020603050405020304" pitchFamily="18" charset="0"/>
              </a:rPr>
              <a:t>si tienes alguna pregunta o idea</a:t>
            </a:r>
          </a:p>
          <a:p>
            <a:endParaRPr lang="en-US" sz="2800"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5456738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7DFE83AC-E05D-A541-B773-21C774CB3E7B}"/>
              </a:ext>
            </a:extLst>
          </p:cNvPr>
          <p:cNvSpPr/>
          <p:nvPr/>
        </p:nvSpPr>
        <p:spPr>
          <a:xfrm>
            <a:off x="319109" y="612426"/>
            <a:ext cx="10493053" cy="994664"/>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r>
              <a:rPr kumimoji="0" lang="es-ES_tradnl" sz="4000" b="1" i="0" u="none" strike="noStrike" kern="1200" cap="none" spc="0" normalizeH="0" baseline="0" dirty="0" smtClean="0">
                <a:ln>
                  <a:noFill/>
                </a:ln>
                <a:solidFill>
                  <a:srgbClr val="00B0F0"/>
                </a:solidFill>
                <a:effectLst/>
                <a:uLnTx/>
                <a:uFillTx/>
                <a:latin typeface="+mn-lt"/>
                <a:ea typeface="Cambria" charset="0"/>
                <a:cs typeface="Cambria" charset="0"/>
                <a:sym typeface="BotonBQ-Bold"/>
              </a:rPr>
              <a:t>Repetimos</a:t>
            </a:r>
            <a:endParaRPr lang="es-ES_tradnl" sz="4000" dirty="0"/>
          </a:p>
        </p:txBody>
      </p:sp>
      <p:sp>
        <p:nvSpPr>
          <p:cNvPr id="3" name="TextBox 2">
            <a:extLst>
              <a:ext uri="{FF2B5EF4-FFF2-40B4-BE49-F238E27FC236}">
                <a16:creationId xmlns:a16="http://schemas.microsoft.com/office/drawing/2014/main" id="{DD287D72-C788-5B47-A51F-1028A0A1D621}"/>
              </a:ext>
            </a:extLst>
          </p:cNvPr>
          <p:cNvSpPr txBox="1"/>
          <p:nvPr/>
        </p:nvSpPr>
        <p:spPr>
          <a:xfrm>
            <a:off x="195943" y="1472931"/>
            <a:ext cx="10428514" cy="4729500"/>
          </a:xfrm>
          <a:prstGeom prst="rect">
            <a:avLst/>
          </a:prstGeom>
          <a:noFill/>
        </p:spPr>
        <p:txBody>
          <a:bodyPr wrap="square" rtlCol="0">
            <a:spAutoFit/>
          </a:bodyPr>
          <a:lstStyle/>
          <a:p>
            <a:pPr marL="457200" lvl="0" indent="-457200">
              <a:spcAft>
                <a:spcPts val="800"/>
              </a:spcAft>
              <a:buClr>
                <a:srgbClr val="C00000"/>
              </a:buClr>
              <a:buFont typeface="Wingdings" panose="05000000000000000000" pitchFamily="2" charset="2"/>
              <a:buChar char="ü"/>
            </a:pPr>
            <a:r>
              <a:rPr lang="es-ES_tradnl" sz="3600" dirty="0" smtClean="0">
                <a:solidFill>
                  <a:schemeClr val="tx1"/>
                </a:solidFill>
                <a:latin typeface="+mn-lt"/>
                <a:ea typeface="Times New Roman" panose="02020603050405020304" pitchFamily="18" charset="0"/>
              </a:rPr>
              <a:t>La </a:t>
            </a:r>
            <a:r>
              <a:rPr lang="es-ES_tradnl" sz="3600" dirty="0">
                <a:solidFill>
                  <a:schemeClr val="tx1"/>
                </a:solidFill>
                <a:latin typeface="+mn-lt"/>
                <a:ea typeface="Times New Roman" panose="02020603050405020304" pitchFamily="18" charset="0"/>
              </a:rPr>
              <a:t>fecha tope para que los miembros respondan la encuesta es el </a:t>
            </a:r>
            <a:r>
              <a:rPr lang="es-ES_tradnl" sz="3600" b="1" dirty="0">
                <a:solidFill>
                  <a:schemeClr val="tx1"/>
                </a:solidFill>
                <a:latin typeface="+mn-lt"/>
                <a:ea typeface="Times New Roman" panose="02020603050405020304" pitchFamily="18" charset="0"/>
              </a:rPr>
              <a:t>1 de abril de </a:t>
            </a:r>
            <a:r>
              <a:rPr lang="es-ES_tradnl" sz="3600" b="1" dirty="0" smtClean="0">
                <a:solidFill>
                  <a:schemeClr val="tx1"/>
                </a:solidFill>
                <a:latin typeface="+mn-lt"/>
                <a:ea typeface="Times New Roman" panose="02020603050405020304" pitchFamily="18" charset="0"/>
              </a:rPr>
              <a:t>2020</a:t>
            </a:r>
            <a:r>
              <a:rPr lang="en-US" sz="3600" b="1" dirty="0" smtClean="0">
                <a:solidFill>
                  <a:schemeClr val="tx1"/>
                </a:solidFill>
                <a:latin typeface="+mn-lt"/>
                <a:ea typeface="Times New Roman" panose="02020603050405020304" pitchFamily="18" charset="0"/>
              </a:rPr>
              <a:t>. </a:t>
            </a:r>
            <a:endParaRPr lang="en-US" sz="3600" b="1" dirty="0">
              <a:solidFill>
                <a:schemeClr val="tx1"/>
              </a:solidFill>
              <a:latin typeface="+mn-lt"/>
              <a:ea typeface="Times New Roman" panose="02020603050405020304" pitchFamily="18" charset="0"/>
            </a:endParaRPr>
          </a:p>
          <a:p>
            <a:pPr marL="457200" lvl="0" indent="-457200">
              <a:spcAft>
                <a:spcPts val="800"/>
              </a:spcAft>
              <a:buClr>
                <a:srgbClr val="C00000"/>
              </a:buClr>
              <a:buFont typeface="Wingdings" panose="05000000000000000000" pitchFamily="2" charset="2"/>
              <a:buChar char="ü"/>
            </a:pPr>
            <a:r>
              <a:rPr lang="es-ES_tradnl" sz="3600" b="1" dirty="0">
                <a:solidFill>
                  <a:schemeClr val="tx1"/>
                </a:solidFill>
                <a:latin typeface="+mn-lt"/>
                <a:ea typeface="Times New Roman" panose="02020603050405020304" pitchFamily="18" charset="0"/>
              </a:rPr>
              <a:t>Las regiones y las zonas </a:t>
            </a:r>
            <a:r>
              <a:rPr lang="es-ES_tradnl" sz="3600" dirty="0">
                <a:solidFill>
                  <a:schemeClr val="tx1"/>
                </a:solidFill>
                <a:latin typeface="+mn-lt"/>
                <a:ea typeface="Times New Roman" panose="02020603050405020304" pitchFamily="18" charset="0"/>
              </a:rPr>
              <a:t>tienen hasta el </a:t>
            </a:r>
            <a:r>
              <a:rPr lang="es-ES_tradnl" sz="3600" b="1" dirty="0">
                <a:solidFill>
                  <a:schemeClr val="tx1"/>
                </a:solidFill>
                <a:latin typeface="+mn-lt"/>
                <a:ea typeface="Times New Roman" panose="02020603050405020304" pitchFamily="18" charset="0"/>
              </a:rPr>
              <a:t>16 de abril </a:t>
            </a:r>
            <a:r>
              <a:rPr lang="es-ES_tradnl" sz="3600" dirty="0">
                <a:solidFill>
                  <a:schemeClr val="tx1"/>
                </a:solidFill>
                <a:latin typeface="+mn-lt"/>
                <a:ea typeface="Times New Roman" panose="02020603050405020304" pitchFamily="18" charset="0"/>
              </a:rPr>
              <a:t>para remitir las conciencias regionales y </a:t>
            </a:r>
            <a:r>
              <a:rPr lang="es-ES_tradnl" sz="3600" dirty="0" smtClean="0">
                <a:solidFill>
                  <a:schemeClr val="tx1"/>
                </a:solidFill>
                <a:latin typeface="+mn-lt"/>
                <a:ea typeface="Times New Roman" panose="02020603050405020304" pitchFamily="18" charset="0"/>
              </a:rPr>
              <a:t>zonales.</a:t>
            </a:r>
          </a:p>
          <a:p>
            <a:pPr marL="457200" lvl="0" indent="-457200">
              <a:spcAft>
                <a:spcPts val="800"/>
              </a:spcAft>
              <a:buClr>
                <a:srgbClr val="C00000"/>
              </a:buClr>
              <a:buFont typeface="Wingdings" panose="05000000000000000000" pitchFamily="2" charset="2"/>
              <a:buChar char="ü"/>
            </a:pPr>
            <a:r>
              <a:rPr lang="es-ES_tradnl" sz="3600" dirty="0">
                <a:solidFill>
                  <a:schemeClr val="tx1"/>
                </a:solidFill>
                <a:latin typeface="+mn-lt"/>
                <a:ea typeface="Times New Roman" panose="02020603050405020304" pitchFamily="18" charset="0"/>
              </a:rPr>
              <a:t>La encuesta está disponible en </a:t>
            </a:r>
            <a:r>
              <a:rPr lang="es-ES_tradnl" sz="3600" b="1" dirty="0" smtClean="0">
                <a:solidFill>
                  <a:schemeClr val="tx1"/>
                </a:solidFill>
                <a:latin typeface="+mn-lt"/>
                <a:ea typeface="Times New Roman" panose="02020603050405020304" pitchFamily="18" charset="0"/>
                <a:hlinkClick r:id="rId3"/>
              </a:rPr>
              <a:t>www.na.org/survey</a:t>
            </a:r>
            <a:r>
              <a:rPr lang="es-ES_tradnl" sz="3600" dirty="0" smtClean="0">
                <a:solidFill>
                  <a:schemeClr val="tx1"/>
                </a:solidFill>
                <a:latin typeface="+mn-lt"/>
                <a:ea typeface="Times New Roman" panose="02020603050405020304" pitchFamily="18" charset="0"/>
              </a:rPr>
              <a:t>  </a:t>
            </a:r>
            <a:r>
              <a:rPr lang="es-ES_tradnl" sz="3600" dirty="0">
                <a:solidFill>
                  <a:schemeClr val="tx1"/>
                </a:solidFill>
                <a:latin typeface="+mn-lt"/>
                <a:ea typeface="Times New Roman" panose="02020603050405020304" pitchFamily="18" charset="0"/>
              </a:rPr>
              <a:t>y a través de la aplicación</a:t>
            </a:r>
            <a:r>
              <a:rPr lang="es-ES_tradnl" sz="3600" b="1" dirty="0">
                <a:solidFill>
                  <a:schemeClr val="tx1"/>
                </a:solidFill>
                <a:latin typeface="+mn-lt"/>
                <a:ea typeface="Times New Roman" panose="02020603050405020304" pitchFamily="18" charset="0"/>
              </a:rPr>
              <a:t> NA Meeting </a:t>
            </a:r>
            <a:r>
              <a:rPr lang="es-ES_tradnl" sz="3600" b="1" dirty="0" smtClean="0">
                <a:solidFill>
                  <a:schemeClr val="tx1"/>
                </a:solidFill>
                <a:latin typeface="+mn-lt"/>
                <a:ea typeface="Times New Roman" panose="02020603050405020304" pitchFamily="18" charset="0"/>
              </a:rPr>
              <a:t>Search</a:t>
            </a:r>
            <a:r>
              <a:rPr lang="es-ES_tradnl" sz="3600" dirty="0" smtClean="0">
                <a:solidFill>
                  <a:schemeClr val="tx1"/>
                </a:solidFill>
                <a:latin typeface="+mn-lt"/>
                <a:ea typeface="Times New Roman" panose="02020603050405020304" pitchFamily="18" charset="0"/>
              </a:rPr>
              <a:t>.</a:t>
            </a:r>
            <a:endParaRPr lang="en-US" sz="3600" dirty="0">
              <a:solidFill>
                <a:schemeClr val="tx1"/>
              </a:solidFill>
              <a:effectLst/>
              <a:latin typeface="+mn-lt"/>
              <a:ea typeface="Times New Roman" panose="02020603050405020304" pitchFamily="18" charset="0"/>
            </a:endParaRPr>
          </a:p>
        </p:txBody>
      </p:sp>
    </p:spTree>
    <p:extLst>
      <p:ext uri="{BB962C8B-B14F-4D97-AF65-F5344CB8AC3E}">
        <p14:creationId xmlns:p14="http://schemas.microsoft.com/office/powerpoint/2010/main" val="36225173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pic>
        <p:nvPicPr>
          <p:cNvPr id="11" name="Picture 10">
            <a:extLst>
              <a:ext uri="{FF2B5EF4-FFF2-40B4-BE49-F238E27FC236}">
                <a16:creationId xmlns:a16="http://schemas.microsoft.com/office/drawing/2014/main" id="{1E7D16E5-E3AF-CF48-988F-84A7140D265D}"/>
              </a:ext>
            </a:extLst>
          </p:cNvPr>
          <p:cNvPicPr>
            <a:picLocks noChangeAspect="1"/>
          </p:cNvPicPr>
          <p:nvPr/>
        </p:nvPicPr>
        <p:blipFill>
          <a:blip r:embed="rId4"/>
          <a:stretch>
            <a:fillRect/>
          </a:stretch>
        </p:blipFill>
        <p:spPr>
          <a:xfrm>
            <a:off x="1598951" y="2638132"/>
            <a:ext cx="1102583" cy="1128224"/>
          </a:xfrm>
          <a:prstGeom prst="rect">
            <a:avLst/>
          </a:prstGeom>
        </p:spPr>
      </p:pic>
      <p:sp>
        <p:nvSpPr>
          <p:cNvPr id="15" name="TextBox 14">
            <a:extLst>
              <a:ext uri="{FF2B5EF4-FFF2-40B4-BE49-F238E27FC236}">
                <a16:creationId xmlns:a16="http://schemas.microsoft.com/office/drawing/2014/main" id="{DD287D72-C788-5B47-A51F-1028A0A1D621}"/>
              </a:ext>
            </a:extLst>
          </p:cNvPr>
          <p:cNvSpPr txBox="1"/>
          <p:nvPr/>
        </p:nvSpPr>
        <p:spPr>
          <a:xfrm>
            <a:off x="6240637" y="129211"/>
            <a:ext cx="5621849" cy="6740307"/>
          </a:xfrm>
          <a:prstGeom prst="rect">
            <a:avLst/>
          </a:prstGeom>
          <a:noFill/>
        </p:spPr>
        <p:txBody>
          <a:bodyPr wrap="square" rtlCol="0">
            <a:spAutoFit/>
          </a:bodyPr>
          <a:lstStyle/>
          <a:p>
            <a:r>
              <a:rPr lang="es-ES_tradnl" sz="2400" b="1" dirty="0">
                <a:solidFill>
                  <a:schemeClr val="bg1"/>
                </a:solidFill>
              </a:rPr>
              <a:t>Esperamos que este </a:t>
            </a:r>
            <a:r>
              <a:rPr lang="es-ES_tradnl" sz="2400" b="1" dirty="0" smtClean="0">
                <a:solidFill>
                  <a:schemeClr val="bg1"/>
                </a:solidFill>
              </a:rPr>
              <a:t>PowerPoint te </a:t>
            </a:r>
            <a:r>
              <a:rPr lang="es-ES_tradnl" sz="2400" b="1" dirty="0">
                <a:solidFill>
                  <a:schemeClr val="bg1"/>
                </a:solidFill>
              </a:rPr>
              <a:t>haya ayudado en la discusión de este material. Ten en cuenta que hay </a:t>
            </a:r>
            <a:r>
              <a:rPr lang="es-ES_tradnl" sz="2400" b="1" dirty="0" smtClean="0">
                <a:solidFill>
                  <a:schemeClr val="bg1"/>
                </a:solidFill>
              </a:rPr>
              <a:t>otras cuatro presentaciones dedicadas </a:t>
            </a:r>
            <a:r>
              <a:rPr lang="es-ES_tradnl" sz="2400" b="1" dirty="0">
                <a:solidFill>
                  <a:schemeClr val="bg1"/>
                </a:solidFill>
              </a:rPr>
              <a:t>a otros contenidos del </a:t>
            </a:r>
            <a:r>
              <a:rPr lang="es-ES_tradnl" sz="2400" b="1" i="1" dirty="0">
                <a:solidFill>
                  <a:schemeClr val="bg1"/>
                </a:solidFill>
              </a:rPr>
              <a:t>IAC</a:t>
            </a:r>
            <a:r>
              <a:rPr lang="es-ES_tradnl" sz="2400" b="1" dirty="0">
                <a:solidFill>
                  <a:schemeClr val="bg1"/>
                </a:solidFill>
              </a:rPr>
              <a:t>. Estos </a:t>
            </a:r>
            <a:r>
              <a:rPr lang="es-ES_tradnl" sz="2400" b="1" dirty="0" err="1" smtClean="0">
                <a:solidFill>
                  <a:schemeClr val="bg1"/>
                </a:solidFill>
              </a:rPr>
              <a:t>PowerPoints</a:t>
            </a:r>
            <a:r>
              <a:rPr lang="es-ES_tradnl" sz="2400" b="1" dirty="0" smtClean="0">
                <a:solidFill>
                  <a:schemeClr val="bg1"/>
                </a:solidFill>
              </a:rPr>
              <a:t>, </a:t>
            </a:r>
            <a:r>
              <a:rPr lang="es-ES_tradnl" sz="2400" b="1" dirty="0">
                <a:solidFill>
                  <a:schemeClr val="bg1"/>
                </a:solidFill>
              </a:rPr>
              <a:t>el </a:t>
            </a:r>
            <a:r>
              <a:rPr lang="es-ES_tradnl" sz="2400" b="1" i="1" dirty="0">
                <a:solidFill>
                  <a:schemeClr val="bg1"/>
                </a:solidFill>
              </a:rPr>
              <a:t>Informe de la Agenda de la Conferencia</a:t>
            </a:r>
            <a:r>
              <a:rPr lang="es-ES_tradnl" sz="2400" b="1" dirty="0">
                <a:solidFill>
                  <a:schemeClr val="bg1"/>
                </a:solidFill>
              </a:rPr>
              <a:t> y la encuesta del </a:t>
            </a:r>
            <a:r>
              <a:rPr lang="es-ES_tradnl" sz="2400" b="1" i="1" dirty="0">
                <a:solidFill>
                  <a:schemeClr val="bg1"/>
                </a:solidFill>
              </a:rPr>
              <a:t>IAC</a:t>
            </a:r>
            <a:r>
              <a:rPr lang="es-ES_tradnl" sz="2400" b="1" dirty="0">
                <a:solidFill>
                  <a:schemeClr val="bg1"/>
                </a:solidFill>
              </a:rPr>
              <a:t> están disponibles en línea en </a:t>
            </a:r>
            <a:r>
              <a:rPr lang="es-ES_tradnl" sz="2400" b="1" dirty="0" smtClean="0">
                <a:solidFill>
                  <a:schemeClr val="bg1"/>
                </a:solidFill>
                <a:hlinkClick r:id="rId5"/>
              </a:rPr>
              <a:t>www.na.org/conference</a:t>
            </a:r>
            <a:r>
              <a:rPr lang="es-ES_tradnl" sz="2400" b="1" dirty="0" smtClean="0">
                <a:solidFill>
                  <a:schemeClr val="bg1"/>
                </a:solidFill>
              </a:rPr>
              <a:t> . </a:t>
            </a:r>
            <a:r>
              <a:rPr lang="es-ES_tradnl" sz="2400" b="1" dirty="0">
                <a:solidFill>
                  <a:schemeClr val="bg1"/>
                </a:solidFill>
              </a:rPr>
              <a:t>En los Servicios Mundiales de NA se pueden adquirir </a:t>
            </a:r>
            <a:r>
              <a:rPr lang="es-ES_tradnl" sz="2400" b="1" dirty="0" err="1" smtClean="0">
                <a:solidFill>
                  <a:schemeClr val="bg1"/>
                </a:solidFill>
              </a:rPr>
              <a:t>ejeplares</a:t>
            </a:r>
            <a:r>
              <a:rPr lang="es-ES_tradnl" sz="2400" b="1" dirty="0" smtClean="0">
                <a:solidFill>
                  <a:schemeClr val="bg1"/>
                </a:solidFill>
              </a:rPr>
              <a:t> impresos </a:t>
            </a:r>
            <a:r>
              <a:rPr lang="es-ES_tradnl" sz="2400" b="1" dirty="0">
                <a:solidFill>
                  <a:schemeClr val="bg1"/>
                </a:solidFill>
              </a:rPr>
              <a:t>del </a:t>
            </a:r>
            <a:r>
              <a:rPr lang="es-ES_tradnl" sz="2400" b="1" i="1" dirty="0" smtClean="0">
                <a:solidFill>
                  <a:schemeClr val="bg1"/>
                </a:solidFill>
              </a:rPr>
              <a:t>IAC</a:t>
            </a:r>
            <a:r>
              <a:rPr lang="en-US" sz="2400" b="1" dirty="0" smtClean="0">
                <a:solidFill>
                  <a:schemeClr val="bg1"/>
                </a:solidFill>
              </a:rPr>
              <a:t>. </a:t>
            </a:r>
            <a:endParaRPr lang="en-US" sz="2400" b="1" dirty="0">
              <a:solidFill>
                <a:schemeClr val="bg1"/>
              </a:solidFill>
            </a:endParaRPr>
          </a:p>
          <a:p>
            <a:r>
              <a:rPr lang="es-ES_tradnl" sz="2400" b="1" dirty="0">
                <a:solidFill>
                  <a:schemeClr val="bg1"/>
                </a:solidFill>
              </a:rPr>
              <a:t>Te invitamos a que nos hagas llegar tus preguntas u opiniones sobre estos </a:t>
            </a:r>
            <a:r>
              <a:rPr lang="es-ES_tradnl" sz="2400" b="1" dirty="0" err="1">
                <a:solidFill>
                  <a:schemeClr val="bg1"/>
                </a:solidFill>
              </a:rPr>
              <a:t>PowerPoints</a:t>
            </a:r>
            <a:r>
              <a:rPr lang="es-ES_tradnl" sz="2400" b="1" dirty="0">
                <a:solidFill>
                  <a:schemeClr val="bg1"/>
                </a:solidFill>
              </a:rPr>
              <a:t>, el </a:t>
            </a:r>
            <a:r>
              <a:rPr lang="es-ES_tradnl" sz="2400" b="1" i="1" dirty="0">
                <a:solidFill>
                  <a:schemeClr val="bg1"/>
                </a:solidFill>
              </a:rPr>
              <a:t>IAC</a:t>
            </a:r>
            <a:r>
              <a:rPr lang="es-ES_tradnl" sz="2400" b="1" dirty="0">
                <a:solidFill>
                  <a:schemeClr val="bg1"/>
                </a:solidFill>
              </a:rPr>
              <a:t> o cualquier otra cuestión a </a:t>
            </a:r>
            <a:r>
              <a:rPr lang="es-ES_tradnl" sz="2400" b="1" dirty="0" smtClean="0">
                <a:solidFill>
                  <a:schemeClr val="bg1"/>
                </a:solidFill>
                <a:hlinkClick r:id="rId6"/>
              </a:rPr>
              <a:t>worldboard@na.org</a:t>
            </a:r>
            <a:endParaRPr lang="es-ES_tradnl" sz="2400" b="1" dirty="0" smtClean="0">
              <a:solidFill>
                <a:schemeClr val="bg1"/>
              </a:solidFill>
            </a:endParaRPr>
          </a:p>
          <a:p>
            <a:endParaRPr lang="en-US" sz="2400" b="1" dirty="0">
              <a:solidFill>
                <a:schemeClr val="bg1"/>
              </a:solidFill>
            </a:endParaRPr>
          </a:p>
        </p:txBody>
      </p:sp>
      <p:pic>
        <p:nvPicPr>
          <p:cNvPr id="16" name="Picture 15">
            <a:extLst>
              <a:ext uri="{FF2B5EF4-FFF2-40B4-BE49-F238E27FC236}">
                <a16:creationId xmlns:a16="http://schemas.microsoft.com/office/drawing/2014/main" id="{9105D463-95B4-2B4E-8CF4-072F72C4FE0B}"/>
              </a:ext>
            </a:extLst>
          </p:cNvPr>
          <p:cNvPicPr>
            <a:picLocks noChangeAspect="1"/>
          </p:cNvPicPr>
          <p:nvPr/>
        </p:nvPicPr>
        <p:blipFill>
          <a:blip r:embed="rId7"/>
          <a:stretch>
            <a:fillRect/>
          </a:stretch>
        </p:blipFill>
        <p:spPr>
          <a:xfrm rot="21317391">
            <a:off x="11357758" y="5724631"/>
            <a:ext cx="729134" cy="734094"/>
          </a:xfrm>
          <a:prstGeom prst="rect">
            <a:avLst/>
          </a:prstGeom>
        </p:spPr>
      </p:pic>
      <p:pic>
        <p:nvPicPr>
          <p:cNvPr id="17" name="Picture 16">
            <a:extLst>
              <a:ext uri="{FF2B5EF4-FFF2-40B4-BE49-F238E27FC236}">
                <a16:creationId xmlns:a16="http://schemas.microsoft.com/office/drawing/2014/main" id="{B29E7BE3-7990-D64E-B964-ED06B47874EB}"/>
              </a:ext>
            </a:extLst>
          </p:cNvPr>
          <p:cNvPicPr>
            <a:picLocks noChangeAspect="1"/>
          </p:cNvPicPr>
          <p:nvPr/>
        </p:nvPicPr>
        <p:blipFill>
          <a:blip r:embed="rId8"/>
          <a:stretch>
            <a:fillRect/>
          </a:stretch>
        </p:blipFill>
        <p:spPr>
          <a:xfrm>
            <a:off x="2514170" y="855924"/>
            <a:ext cx="2243828" cy="2699098"/>
          </a:xfrm>
          <a:prstGeom prst="rect">
            <a:avLst/>
          </a:prstGeom>
        </p:spPr>
      </p:pic>
      <p:pic>
        <p:nvPicPr>
          <p:cNvPr id="23" name="Picture 22">
            <a:extLst>
              <a:ext uri="{FF2B5EF4-FFF2-40B4-BE49-F238E27FC236}">
                <a16:creationId xmlns:a16="http://schemas.microsoft.com/office/drawing/2014/main" id="{9D2501EC-9E79-DA41-AC85-AECB4C4BA4B6}"/>
              </a:ext>
            </a:extLst>
          </p:cNvPr>
          <p:cNvPicPr>
            <a:picLocks noChangeAspect="1"/>
          </p:cNvPicPr>
          <p:nvPr/>
        </p:nvPicPr>
        <p:blipFill>
          <a:blip r:embed="rId9"/>
          <a:stretch>
            <a:fillRect/>
          </a:stretch>
        </p:blipFill>
        <p:spPr>
          <a:xfrm>
            <a:off x="622093" y="654908"/>
            <a:ext cx="1511985" cy="408236"/>
          </a:xfrm>
          <a:prstGeom prst="rect">
            <a:avLst/>
          </a:prstGeom>
        </p:spPr>
      </p:pic>
      <p:pic>
        <p:nvPicPr>
          <p:cNvPr id="24" name="Picture 23">
            <a:extLst>
              <a:ext uri="{FF2B5EF4-FFF2-40B4-BE49-F238E27FC236}">
                <a16:creationId xmlns:a16="http://schemas.microsoft.com/office/drawing/2014/main" id="{EB413D1B-6728-C245-84E3-372F30E85E39}"/>
              </a:ext>
            </a:extLst>
          </p:cNvPr>
          <p:cNvPicPr>
            <a:picLocks noChangeAspect="1"/>
          </p:cNvPicPr>
          <p:nvPr/>
        </p:nvPicPr>
        <p:blipFill>
          <a:blip r:embed="rId10"/>
          <a:stretch>
            <a:fillRect/>
          </a:stretch>
        </p:blipFill>
        <p:spPr>
          <a:xfrm>
            <a:off x="1172793" y="3742510"/>
            <a:ext cx="846713" cy="498956"/>
          </a:xfrm>
          <a:prstGeom prst="rect">
            <a:avLst/>
          </a:prstGeom>
        </p:spPr>
      </p:pic>
      <p:pic>
        <p:nvPicPr>
          <p:cNvPr id="25" name="Picture 24">
            <a:extLst>
              <a:ext uri="{FF2B5EF4-FFF2-40B4-BE49-F238E27FC236}">
                <a16:creationId xmlns:a16="http://schemas.microsoft.com/office/drawing/2014/main" id="{71D1EAFD-E012-FF47-93C0-B9A7A6C9D6E2}"/>
              </a:ext>
            </a:extLst>
          </p:cNvPr>
          <p:cNvPicPr>
            <a:picLocks noChangeAspect="1"/>
          </p:cNvPicPr>
          <p:nvPr/>
        </p:nvPicPr>
        <p:blipFill>
          <a:blip r:embed="rId11"/>
          <a:stretch>
            <a:fillRect/>
          </a:stretch>
        </p:blipFill>
        <p:spPr>
          <a:xfrm rot="853143">
            <a:off x="3139429" y="6240482"/>
            <a:ext cx="1270066" cy="468715"/>
          </a:xfrm>
          <a:prstGeom prst="rect">
            <a:avLst/>
          </a:prstGeom>
        </p:spPr>
      </p:pic>
      <p:pic>
        <p:nvPicPr>
          <p:cNvPr id="26" name="Picture 25">
            <a:extLst>
              <a:ext uri="{FF2B5EF4-FFF2-40B4-BE49-F238E27FC236}">
                <a16:creationId xmlns:a16="http://schemas.microsoft.com/office/drawing/2014/main" id="{C722789C-29E4-2942-A7F3-06ECCB1DD370}"/>
              </a:ext>
            </a:extLst>
          </p:cNvPr>
          <p:cNvPicPr>
            <a:picLocks noChangeAspect="1"/>
          </p:cNvPicPr>
          <p:nvPr/>
        </p:nvPicPr>
        <p:blipFill>
          <a:blip r:embed="rId12"/>
          <a:stretch>
            <a:fillRect/>
          </a:stretch>
        </p:blipFill>
        <p:spPr>
          <a:xfrm>
            <a:off x="0" y="4397756"/>
            <a:ext cx="5041557" cy="1973992"/>
          </a:xfrm>
          <a:prstGeom prst="rect">
            <a:avLst/>
          </a:prstGeom>
        </p:spPr>
      </p:pic>
    </p:spTree>
    <p:extLst>
      <p:ext uri="{BB962C8B-B14F-4D97-AF65-F5344CB8AC3E}">
        <p14:creationId xmlns:p14="http://schemas.microsoft.com/office/powerpoint/2010/main" val="1272600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14"/>
          <p:cNvSpPr txBox="1">
            <a:spLocks noGrp="1"/>
          </p:cNvSpPr>
          <p:nvPr>
            <p:ph type="body" idx="4294967295"/>
          </p:nvPr>
        </p:nvSpPr>
        <p:spPr>
          <a:xfrm>
            <a:off x="1" y="975975"/>
            <a:ext cx="10842170" cy="5773168"/>
          </a:xfrm>
          <a:prstGeom prst="rect">
            <a:avLst/>
          </a:prstGeom>
        </p:spPr>
        <p:txBody>
          <a:bodyPr spcFirstLastPara="1" wrap="square" lIns="121900" tIns="121900" rIns="121900" bIns="121900" anchor="t" anchorCtr="0">
            <a:noAutofit/>
          </a:bodyPr>
          <a:lstStyle/>
          <a:p>
            <a:pPr marL="342900" lvl="0" indent="-342900">
              <a:spcAft>
                <a:spcPts val="800"/>
              </a:spcAft>
              <a:buClr>
                <a:srgbClr val="C00000"/>
              </a:buClr>
              <a:buFont typeface="Wingdings" panose="05000000000000000000" pitchFamily="2" charset="2"/>
              <a:buChar char="ü"/>
            </a:pPr>
            <a:r>
              <a:rPr lang="es-ES_tradnl" sz="2300" dirty="0" smtClean="0"/>
              <a:t>Muchos de los puntos de esta encuesta son simples continuaciones de encuestas anteriores</a:t>
            </a:r>
            <a:r>
              <a:rPr lang="es-ES_tradnl" sz="2300" kern="1200" dirty="0" smtClean="0">
                <a:solidFill>
                  <a:schemeClr val="tx1"/>
                </a:solidFill>
                <a:ea typeface="Times New Roman" panose="02020603050405020304" pitchFamily="18" charset="0"/>
                <a:cs typeface="Arial" panose="020B0604020202020204" pitchFamily="34" charset="0"/>
              </a:rPr>
              <a:t> </a:t>
            </a:r>
            <a:endParaRPr lang="es-ES_tradnl" sz="2300" dirty="0" smtClean="0">
              <a:solidFill>
                <a:schemeClr val="tx1"/>
              </a:solidFill>
              <a:ea typeface="Times New Roman" panose="02020603050405020304" pitchFamily="18" charset="0"/>
            </a:endParaRPr>
          </a:p>
          <a:p>
            <a:pPr marL="342900" lvl="0" indent="-342900">
              <a:spcAft>
                <a:spcPts val="800"/>
              </a:spcAft>
              <a:buClr>
                <a:srgbClr val="C00000"/>
              </a:buClr>
              <a:buFont typeface="Wingdings" panose="05000000000000000000" pitchFamily="2" charset="2"/>
              <a:buChar char="ü"/>
            </a:pPr>
            <a:r>
              <a:rPr lang="es-ES_tradnl" sz="2300" dirty="0" smtClean="0"/>
              <a:t>Hemos añadido ideas que nos han llegado por conversaciones mantenidas en la última conferencia</a:t>
            </a:r>
            <a:endParaRPr lang="es-ES_tradnl" sz="2300" dirty="0" smtClean="0">
              <a:solidFill>
                <a:schemeClr val="tx1"/>
              </a:solidFill>
              <a:ea typeface="Times New Roman" panose="02020603050405020304" pitchFamily="18" charset="0"/>
            </a:endParaRPr>
          </a:p>
          <a:p>
            <a:pPr marL="342900" lvl="0" indent="-342900">
              <a:spcAft>
                <a:spcPts val="800"/>
              </a:spcAft>
              <a:buClr>
                <a:srgbClr val="C00000"/>
              </a:buClr>
              <a:buFont typeface="Wingdings" panose="05000000000000000000" pitchFamily="2" charset="2"/>
              <a:buChar char="ü"/>
            </a:pPr>
            <a:r>
              <a:rPr lang="es-ES_tradnl" sz="2300" dirty="0" smtClean="0"/>
              <a:t>Los participantes de la conferencia han hecho sugerencias sobre el borrador de la encuesta</a:t>
            </a:r>
            <a:endParaRPr lang="es-ES_tradnl" sz="2300" kern="1200" dirty="0" smtClean="0">
              <a:solidFill>
                <a:schemeClr val="tx1"/>
              </a:solidFill>
              <a:ea typeface="Times New Roman" panose="02020603050405020304" pitchFamily="18" charset="0"/>
              <a:cs typeface="Arial" panose="020B0604020202020204" pitchFamily="34" charset="0"/>
            </a:endParaRPr>
          </a:p>
          <a:p>
            <a:pPr marL="342900" lvl="0" indent="-342900">
              <a:spcAft>
                <a:spcPts val="800"/>
              </a:spcAft>
              <a:buClr>
                <a:srgbClr val="C00000"/>
              </a:buClr>
              <a:buFont typeface="Wingdings" panose="05000000000000000000" pitchFamily="2" charset="2"/>
              <a:buChar char="ü"/>
            </a:pPr>
            <a:r>
              <a:rPr lang="es-ES_tradnl" sz="2300" dirty="0" smtClean="0"/>
              <a:t>Hemos incluido las ideas contenidas en las mociones pertinentes del </a:t>
            </a:r>
            <a:r>
              <a:rPr lang="es-ES_tradnl" sz="2300" i="1" dirty="0" smtClean="0"/>
              <a:t>IAC</a:t>
            </a:r>
            <a:endParaRPr lang="es-ES_tradnl" sz="2300" dirty="0" smtClean="0">
              <a:solidFill>
                <a:schemeClr val="tx1"/>
              </a:solidFill>
              <a:ea typeface="Times New Roman" panose="02020603050405020304" pitchFamily="18" charset="0"/>
            </a:endParaRPr>
          </a:p>
          <a:p>
            <a:pPr marL="342900" lvl="0" indent="-342900">
              <a:spcAft>
                <a:spcPts val="800"/>
              </a:spcAft>
              <a:buClr>
                <a:srgbClr val="C00000"/>
              </a:buClr>
              <a:buFont typeface="Wingdings" panose="05000000000000000000" pitchFamily="2" charset="2"/>
              <a:buChar char="ü"/>
            </a:pPr>
            <a:r>
              <a:rPr lang="es-ES_tradnl" sz="2300" dirty="0" smtClean="0"/>
              <a:t>El material por vía de aprobación de la conferencia tendrá dos planes de proyecto generales: </a:t>
            </a:r>
            <a:endParaRPr lang="es-ES_tradnl" sz="2300" dirty="0" smtClean="0">
              <a:solidFill>
                <a:schemeClr val="tx1"/>
              </a:solidFill>
              <a:ea typeface="Times New Roman" panose="02020603050405020304" pitchFamily="18" charset="0"/>
            </a:endParaRPr>
          </a:p>
          <a:p>
            <a:pPr marL="914400" lvl="1" indent="-457200">
              <a:spcAft>
                <a:spcPts val="800"/>
              </a:spcAft>
              <a:buClr>
                <a:srgbClr val="C00000"/>
              </a:buClr>
              <a:buFont typeface="Wingdings" panose="05000000000000000000" pitchFamily="2" charset="2"/>
              <a:buChar char="§"/>
            </a:pPr>
            <a:r>
              <a:rPr lang="es-ES_tradnl" sz="2300" kern="1200" dirty="0" smtClean="0">
                <a:solidFill>
                  <a:schemeClr val="tx1"/>
                </a:solidFill>
                <a:latin typeface="+mn-lt"/>
                <a:ea typeface="Times New Roman" panose="02020603050405020304" pitchFamily="18" charset="0"/>
                <a:cs typeface="Arial" panose="020B0604020202020204" pitchFamily="34" charset="0"/>
              </a:rPr>
              <a:t>Creación de un folleto (IP) </a:t>
            </a:r>
            <a:endParaRPr lang="es-ES_tradnl" sz="2300" dirty="0" smtClean="0">
              <a:solidFill>
                <a:schemeClr val="tx1"/>
              </a:solidFill>
              <a:latin typeface="+mn-lt"/>
              <a:ea typeface="Times New Roman" panose="02020603050405020304" pitchFamily="18" charset="0"/>
            </a:endParaRPr>
          </a:p>
          <a:p>
            <a:pPr marL="914400" lvl="1" indent="-457200">
              <a:spcAft>
                <a:spcPts val="800"/>
              </a:spcAft>
              <a:buClr>
                <a:srgbClr val="C00000"/>
              </a:buClr>
              <a:buFont typeface="Wingdings" panose="05000000000000000000" pitchFamily="2" charset="2"/>
              <a:buChar char="§"/>
            </a:pPr>
            <a:r>
              <a:rPr lang="es-ES_tradnl" sz="2300" kern="1200" dirty="0" smtClean="0">
                <a:solidFill>
                  <a:schemeClr val="tx1"/>
                </a:solidFill>
                <a:latin typeface="+mn-lt"/>
                <a:ea typeface="Times New Roman" panose="02020603050405020304" pitchFamily="18" charset="0"/>
                <a:cs typeface="Arial" panose="020B0604020202020204" pitchFamily="34" charset="0"/>
              </a:rPr>
              <a:t>Herramientas de servicio local </a:t>
            </a:r>
            <a:endParaRPr lang="es-ES_tradnl" sz="2300" dirty="0" smtClean="0">
              <a:solidFill>
                <a:schemeClr val="tx1"/>
              </a:solidFill>
              <a:latin typeface="+mn-lt"/>
              <a:ea typeface="Times New Roman" panose="02020603050405020304" pitchFamily="18" charset="0"/>
            </a:endParaRPr>
          </a:p>
          <a:p>
            <a:pPr marL="342900" lvl="0" indent="-342900">
              <a:spcAft>
                <a:spcPts val="800"/>
              </a:spcAft>
              <a:buClr>
                <a:srgbClr val="C00000"/>
              </a:buClr>
              <a:buFont typeface="Wingdings" panose="05000000000000000000" pitchFamily="2" charset="2"/>
              <a:buChar char="ü"/>
            </a:pPr>
            <a:r>
              <a:rPr lang="es-ES_tradnl" sz="2300" dirty="0" smtClean="0"/>
              <a:t>El enfoque específico de estos dos planes se determinará en la conferencia, para lo cual utilizaremos los resultados de la encuesta como recurso</a:t>
            </a:r>
            <a:endParaRPr lang="es-ES_tradnl" sz="2300" dirty="0">
              <a:solidFill>
                <a:schemeClr val="tx1"/>
              </a:solidFill>
            </a:endParaRPr>
          </a:p>
        </p:txBody>
      </p:sp>
      <p:pic>
        <p:nvPicPr>
          <p:cNvPr id="5" name="Picture 4">
            <a:extLst>
              <a:ext uri="{FF2B5EF4-FFF2-40B4-BE49-F238E27FC236}">
                <a16:creationId xmlns:a16="http://schemas.microsoft.com/office/drawing/2014/main" id="{E0901227-6B5F-594D-9DAF-49FA991B0489}"/>
              </a:ext>
            </a:extLst>
          </p:cNvPr>
          <p:cNvPicPr>
            <a:picLocks noChangeAspect="1"/>
          </p:cNvPicPr>
          <p:nvPr/>
        </p:nvPicPr>
        <p:blipFill>
          <a:blip r:embed="rId3"/>
          <a:stretch>
            <a:fillRect/>
          </a:stretch>
        </p:blipFill>
        <p:spPr>
          <a:xfrm rot="20884036">
            <a:off x="9980164" y="569464"/>
            <a:ext cx="787233" cy="805542"/>
          </a:xfrm>
          <a:prstGeom prst="rect">
            <a:avLst/>
          </a:prstGeom>
        </p:spPr>
      </p:pic>
      <p:sp>
        <p:nvSpPr>
          <p:cNvPr id="2" name="Rectangle 1"/>
          <p:cNvSpPr/>
          <p:nvPr/>
        </p:nvSpPr>
        <p:spPr>
          <a:xfrm>
            <a:off x="1342570" y="500522"/>
            <a:ext cx="7155543" cy="646331"/>
          </a:xfrm>
          <a:prstGeom prst="rect">
            <a:avLst/>
          </a:prstGeom>
        </p:spPr>
        <p:txBody>
          <a:bodyPr wrap="square">
            <a:spAutoFit/>
          </a:bodyPr>
          <a:lstStyle/>
          <a:p>
            <a:pPr algn="ctr"/>
            <a:r>
              <a:rPr lang="en-US" sz="3600" b="1" dirty="0" smtClean="0">
                <a:solidFill>
                  <a:srgbClr val="00B0F0"/>
                </a:solidFill>
              </a:rPr>
              <a:t>Literatura de recuperación</a:t>
            </a:r>
            <a:endParaRPr lang="en-US" sz="3600" b="1" dirty="0">
              <a:solidFill>
                <a:srgbClr val="00B0F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8;p14">
            <a:extLst>
              <a:ext uri="{FF2B5EF4-FFF2-40B4-BE49-F238E27FC236}">
                <a16:creationId xmlns:a16="http://schemas.microsoft.com/office/drawing/2014/main" id="{D3926405-DD72-964C-882A-318AB652FFB2}"/>
              </a:ext>
            </a:extLst>
          </p:cNvPr>
          <p:cNvSpPr txBox="1">
            <a:spLocks/>
          </p:cNvSpPr>
          <p:nvPr/>
        </p:nvSpPr>
        <p:spPr>
          <a:xfrm>
            <a:off x="4111591" y="645401"/>
            <a:ext cx="7867049" cy="9079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mn-lt"/>
                <a:ea typeface="Droid Serif"/>
                <a:cs typeface="Droid Serif"/>
                <a:sym typeface="Droid Serif"/>
              </a:defRPr>
            </a:lvl1pPr>
            <a:lvl2pPr marR="0" lvl="1"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2pPr>
            <a:lvl3pPr marR="0" lvl="2"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3pPr>
            <a:lvl4pPr marR="0" lvl="3"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4pPr>
            <a:lvl5pPr marR="0" lvl="4"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5pPr>
            <a:lvl6pPr marR="0" lvl="5"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6pPr>
            <a:lvl7pPr marR="0" lvl="6"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7pPr>
            <a:lvl8pPr marR="0" lvl="7"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8pPr>
            <a:lvl9pPr marR="0" lvl="8"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9pPr>
          </a:lstStyle>
          <a:p>
            <a:pPr>
              <a:spcAft>
                <a:spcPts val="1800"/>
              </a:spcAft>
            </a:pPr>
            <a:endParaRPr lang="en-US" sz="2800" dirty="0">
              <a:solidFill>
                <a:schemeClr val="tx1"/>
              </a:solidFill>
            </a:endParaRPr>
          </a:p>
        </p:txBody>
      </p:sp>
      <p:pic>
        <p:nvPicPr>
          <p:cNvPr id="5" name="Picture 4">
            <a:extLst>
              <a:ext uri="{FF2B5EF4-FFF2-40B4-BE49-F238E27FC236}">
                <a16:creationId xmlns:a16="http://schemas.microsoft.com/office/drawing/2014/main" id="{431DCE61-88CA-3240-A31A-CE32F6011B11}"/>
              </a:ext>
            </a:extLst>
          </p:cNvPr>
          <p:cNvPicPr>
            <a:picLocks noChangeAspect="1"/>
          </p:cNvPicPr>
          <p:nvPr/>
        </p:nvPicPr>
        <p:blipFill>
          <a:blip r:embed="rId3"/>
          <a:stretch>
            <a:fillRect/>
          </a:stretch>
        </p:blipFill>
        <p:spPr>
          <a:xfrm>
            <a:off x="2374385" y="1281498"/>
            <a:ext cx="7021992" cy="4068978"/>
          </a:xfrm>
          <a:prstGeom prst="rect">
            <a:avLst/>
          </a:prstGeom>
        </p:spPr>
      </p:pic>
    </p:spTree>
    <p:extLst>
      <p:ext uri="{BB962C8B-B14F-4D97-AF65-F5344CB8AC3E}">
        <p14:creationId xmlns:p14="http://schemas.microsoft.com/office/powerpoint/2010/main" val="77866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 name="Rectangle 1"/>
          <p:cNvSpPr/>
          <p:nvPr/>
        </p:nvSpPr>
        <p:spPr>
          <a:xfrm>
            <a:off x="334108" y="130859"/>
            <a:ext cx="6273956" cy="6801862"/>
          </a:xfrm>
          <a:prstGeom prst="rect">
            <a:avLst/>
          </a:prstGeom>
        </p:spPr>
        <p:txBody>
          <a:bodyPr wrap="square">
            <a:spAutoFit/>
          </a:bodyPr>
          <a:lstStyle/>
          <a:p>
            <a:r>
              <a:rPr lang="es-ES_tradnl" sz="1600" b="1" cap="small" dirty="0" smtClean="0"/>
              <a:t>Literatura para apoyar el trabajo de los pasos</a:t>
            </a:r>
            <a:endParaRPr lang="es-ES_tradnl" sz="1600" dirty="0" smtClean="0"/>
          </a:p>
          <a:p>
            <a:pPr marL="285750" indent="-285750">
              <a:buFont typeface="Arial" panose="020B0604020202020204" pitchFamily="34" charset="0"/>
              <a:buChar char="•"/>
            </a:pPr>
            <a:r>
              <a:rPr lang="es-ES_tradnl" sz="1600" spc="-50" dirty="0" smtClean="0"/>
              <a:t>Librito de estudio de los pasos con preguntas tomadas del capítulo «Cómo funciona» del Texto Básico</a:t>
            </a:r>
          </a:p>
          <a:p>
            <a:pPr marL="285750" indent="-285750">
              <a:buFont typeface="Arial" panose="020B0604020202020204" pitchFamily="34" charset="0"/>
              <a:buChar char="•"/>
            </a:pPr>
            <a:r>
              <a:rPr lang="es-ES_tradnl" sz="1600" dirty="0" smtClean="0"/>
              <a:t>Librito de trabajo de los pasos centrado fundamentalmente en los tres primeros pasos, destinado sobre todo a los miembros nuevos, a los que están en tratamiento y a los derivados por los tribunales especializados en drogas</a:t>
            </a:r>
          </a:p>
          <a:p>
            <a:pPr marL="285750" indent="-285750">
              <a:buFont typeface="Arial" panose="020B0604020202020204" pitchFamily="34" charset="0"/>
              <a:buChar char="•"/>
            </a:pPr>
            <a:r>
              <a:rPr lang="es-ES_tradnl" sz="1600" dirty="0" smtClean="0"/>
              <a:t>Guía para trabajar los pasos destinada a que los miembros que no son nuevos trabajen los pasos</a:t>
            </a:r>
          </a:p>
          <a:p>
            <a:pPr>
              <a:spcBef>
                <a:spcPts val="1200"/>
              </a:spcBef>
            </a:pPr>
            <a:r>
              <a:rPr lang="es-ES_tradnl" sz="1600" b="1" cap="small" dirty="0" smtClean="0"/>
              <a:t>Literatura de exploración de principios espirituales específicos</a:t>
            </a:r>
          </a:p>
          <a:p>
            <a:pPr marL="285750" indent="-285750">
              <a:buFont typeface="Arial" panose="020B0604020202020204" pitchFamily="34" charset="0"/>
              <a:buChar char="•"/>
            </a:pPr>
            <a:r>
              <a:rPr lang="es-ES_tradnl" sz="1600" dirty="0" smtClean="0"/>
              <a:t>Lista y definición de principios espirituales</a:t>
            </a:r>
          </a:p>
          <a:p>
            <a:pPr marL="285750" indent="-285750">
              <a:buFont typeface="Arial" panose="020B0604020202020204" pitchFamily="34" charset="0"/>
              <a:buChar char="•"/>
            </a:pPr>
            <a:r>
              <a:rPr lang="es-ES_tradnl" sz="1600" dirty="0" smtClean="0"/>
              <a:t>Los beneficios espirituales del servicio</a:t>
            </a:r>
          </a:p>
          <a:p>
            <a:pPr marL="285750" indent="-285750">
              <a:buFont typeface="Arial" panose="020B0604020202020204" pitchFamily="34" charset="0"/>
              <a:buChar char="•"/>
            </a:pPr>
            <a:r>
              <a:rPr lang="es-ES_tradnl" sz="1600" dirty="0" smtClean="0"/>
              <a:t>Experiencia, fortaleza y esperanza de los miembros con respecto a ser dignos de confianza y a confiar en el proceso</a:t>
            </a:r>
          </a:p>
          <a:p>
            <a:pPr marL="285750" indent="-285750">
              <a:buFont typeface="Arial" panose="020B0604020202020204" pitchFamily="34" charset="0"/>
              <a:buChar char="•"/>
            </a:pPr>
            <a:r>
              <a:rPr lang="es-ES_tradnl" sz="1600" dirty="0" smtClean="0"/>
              <a:t>Mantener la gratitud al principio de la recuperación</a:t>
            </a:r>
          </a:p>
          <a:p>
            <a:pPr>
              <a:spcBef>
                <a:spcPts val="1200"/>
              </a:spcBef>
            </a:pPr>
            <a:r>
              <a:rPr lang="es-ES_tradnl" sz="1600" b="1" cap="small" dirty="0" smtClean="0"/>
              <a:t>Crear un nuevo folleto (IP) o librito</a:t>
            </a:r>
          </a:p>
          <a:p>
            <a:pPr marL="285750" indent="-285750">
              <a:buFont typeface="Arial" panose="020B0604020202020204" pitchFamily="34" charset="0"/>
              <a:buChar char="•"/>
            </a:pPr>
            <a:r>
              <a:rPr lang="es-ES_tradnl" sz="1600" dirty="0" smtClean="0"/>
              <a:t>Sobre cómo hacer un inventario personal diario de gratitud</a:t>
            </a:r>
          </a:p>
          <a:p>
            <a:pPr marL="285750" indent="-285750">
              <a:buFont typeface="Arial" panose="020B0604020202020204" pitchFamily="34" charset="0"/>
              <a:buChar char="•"/>
            </a:pPr>
            <a:r>
              <a:rPr lang="es-ES_tradnl" sz="1600" dirty="0" smtClean="0"/>
              <a:t>Sobre el uso de las redes sociales en NA</a:t>
            </a:r>
          </a:p>
          <a:p>
            <a:pPr marL="285750" indent="-285750">
              <a:buFont typeface="Arial" panose="020B0604020202020204" pitchFamily="34" charset="0"/>
              <a:buChar char="•"/>
            </a:pPr>
            <a:r>
              <a:rPr lang="es-ES_tradnl" sz="1600" dirty="0" smtClean="0"/>
              <a:t>Historias personales sobre relaciones y familias en recuperación</a:t>
            </a:r>
          </a:p>
          <a:p>
            <a:pPr marL="285750" indent="-285750">
              <a:buFont typeface="Arial" panose="020B0604020202020204" pitchFamily="34" charset="0"/>
              <a:buChar char="•"/>
            </a:pPr>
            <a:r>
              <a:rPr lang="es-ES_tradnl" sz="1600" dirty="0" smtClean="0"/>
              <a:t>Hacer frente al trauma emocional/al estrés postraumático en recuperación</a:t>
            </a:r>
          </a:p>
          <a:p>
            <a:pPr marL="285750" indent="-285750">
              <a:buFont typeface="Arial" panose="020B0604020202020204" pitchFamily="34" charset="0"/>
              <a:buChar char="•"/>
            </a:pPr>
            <a:r>
              <a:rPr lang="es-ES_tradnl" sz="1600" dirty="0" smtClean="0"/>
              <a:t>Atmósfera de recuperación en el servicio</a:t>
            </a:r>
          </a:p>
          <a:p>
            <a:pPr marL="285750" indent="-285750">
              <a:buFont typeface="Arial" panose="020B0604020202020204" pitchFamily="34" charset="0"/>
              <a:buChar char="•"/>
            </a:pPr>
            <a:r>
              <a:rPr lang="es-ES_tradnl" sz="1600" dirty="0" smtClean="0"/>
              <a:t>Hacer frente al duelo en recuperación</a:t>
            </a:r>
          </a:p>
          <a:p>
            <a:pPr marL="285750" indent="-285750">
              <a:buFont typeface="Arial" panose="020B0604020202020204" pitchFamily="34" charset="0"/>
              <a:buChar char="•"/>
            </a:pPr>
            <a:r>
              <a:rPr lang="es-ES_tradnl" sz="1600" dirty="0" smtClean="0"/>
              <a:t>¿Qué es Narcóticos Anónimos? (para recién llegados y visitantes)</a:t>
            </a:r>
            <a:endParaRPr lang="es-ES_tradnl" sz="1600" dirty="0"/>
          </a:p>
        </p:txBody>
      </p:sp>
      <p:sp>
        <p:nvSpPr>
          <p:cNvPr id="9" name="Rectangle 8"/>
          <p:cNvSpPr/>
          <p:nvPr/>
        </p:nvSpPr>
        <p:spPr>
          <a:xfrm>
            <a:off x="6608064" y="130859"/>
            <a:ext cx="4200614" cy="4278094"/>
          </a:xfrm>
          <a:prstGeom prst="rect">
            <a:avLst/>
          </a:prstGeom>
        </p:spPr>
        <p:txBody>
          <a:bodyPr wrap="square">
            <a:spAutoFit/>
          </a:bodyPr>
          <a:lstStyle/>
          <a:p>
            <a:pPr marL="285750" indent="-285750">
              <a:buFont typeface="Arial" panose="020B0604020202020204" pitchFamily="34" charset="0"/>
              <a:buChar char="•"/>
            </a:pPr>
            <a:r>
              <a:rPr lang="es-ES_tradnl" sz="1600" dirty="0" smtClean="0"/>
              <a:t>Literatura para ateos y agnósticos</a:t>
            </a:r>
          </a:p>
          <a:p>
            <a:pPr marL="285750" indent="-285750">
              <a:buFont typeface="Arial" panose="020B0604020202020204" pitchFamily="34" charset="0"/>
              <a:buChar char="•"/>
            </a:pPr>
            <a:r>
              <a:rPr lang="es-ES_tradnl" sz="1600" dirty="0" smtClean="0"/>
              <a:t>¿Qué significa que NA es un programa espiritual, no religioso? </a:t>
            </a:r>
          </a:p>
          <a:p>
            <a:pPr marL="285750" indent="-285750">
              <a:buFont typeface="Arial" panose="020B0604020202020204" pitchFamily="34" charset="0"/>
              <a:buChar char="•"/>
            </a:pPr>
            <a:r>
              <a:rPr lang="es-ES_tradnl" sz="1600" dirty="0" smtClean="0"/>
              <a:t>Literatura para miembros jóvenes</a:t>
            </a:r>
          </a:p>
          <a:p>
            <a:pPr marL="285750" indent="-285750">
              <a:buFont typeface="Arial" panose="020B0604020202020204" pitchFamily="34" charset="0"/>
              <a:buChar char="•"/>
            </a:pPr>
            <a:r>
              <a:rPr lang="es-ES_tradnl" sz="1600" dirty="0" smtClean="0"/>
              <a:t>Literatura para miembros mayores</a:t>
            </a:r>
          </a:p>
          <a:p>
            <a:pPr marL="285750" indent="-285750">
              <a:buFont typeface="Arial" panose="020B0604020202020204" pitchFamily="34" charset="0"/>
              <a:buChar char="•"/>
            </a:pPr>
            <a:r>
              <a:rPr lang="es-ES_tradnl" sz="1600" dirty="0" smtClean="0"/>
              <a:t>Literatura para miembros con experiencia/«veteranos»</a:t>
            </a:r>
          </a:p>
          <a:p>
            <a:pPr marL="285750" indent="-285750">
              <a:buFont typeface="Arial" panose="020B0604020202020204" pitchFamily="34" charset="0"/>
              <a:buChar char="•"/>
            </a:pPr>
            <a:r>
              <a:rPr lang="es-ES_tradnl" sz="1600" dirty="0" smtClean="0"/>
              <a:t>Literatura para miembros LGBTI+</a:t>
            </a:r>
          </a:p>
          <a:p>
            <a:pPr marL="285750" indent="-285750">
              <a:buFont typeface="Arial" panose="020B0604020202020204" pitchFamily="34" charset="0"/>
              <a:buChar char="•"/>
            </a:pPr>
            <a:r>
              <a:rPr lang="es-ES_tradnl" sz="1600" dirty="0" smtClean="0"/>
              <a:t>Literatura para mujeres en recuperación</a:t>
            </a:r>
          </a:p>
          <a:p>
            <a:pPr marL="285750" indent="-285750">
              <a:buFont typeface="Arial" panose="020B0604020202020204" pitchFamily="34" charset="0"/>
              <a:buChar char="•"/>
            </a:pPr>
            <a:r>
              <a:rPr lang="es-ES_tradnl" sz="1600" dirty="0" smtClean="0"/>
              <a:t>Literatura para miembros de pueblos indígenas/primeras naciones</a:t>
            </a:r>
          </a:p>
          <a:p>
            <a:pPr marL="285750" indent="-285750">
              <a:buFont typeface="Arial" panose="020B0604020202020204" pitchFamily="34" charset="0"/>
              <a:buChar char="•"/>
            </a:pPr>
            <a:r>
              <a:rPr lang="es-ES_tradnl" sz="1600" dirty="0" smtClean="0"/>
              <a:t>Literatura para miembros profesionales</a:t>
            </a:r>
          </a:p>
          <a:p>
            <a:pPr marL="285750" indent="-285750">
              <a:buFont typeface="Arial" panose="020B0604020202020204" pitchFamily="34" charset="0"/>
              <a:buChar char="•"/>
            </a:pPr>
            <a:r>
              <a:rPr lang="es-ES_tradnl" sz="1600" dirty="0" smtClean="0"/>
              <a:t>Literatura para miembros veteranos</a:t>
            </a:r>
          </a:p>
          <a:p>
            <a:endParaRPr lang="es-ES_tradnl" sz="1600" dirty="0" smtClean="0"/>
          </a:p>
          <a:p>
            <a:r>
              <a:rPr lang="es-ES_tradnl" sz="1600" b="1" cap="small" dirty="0" smtClean="0"/>
              <a:t>Otros</a:t>
            </a:r>
          </a:p>
          <a:p>
            <a:pPr marL="285750" indent="-285750">
              <a:buFont typeface="Arial" panose="020B0604020202020204" pitchFamily="34" charset="0"/>
              <a:buChar char="•"/>
            </a:pPr>
            <a:r>
              <a:rPr lang="es-ES_tradnl" sz="1600" dirty="0" smtClean="0"/>
              <a:t>Otros: </a:t>
            </a:r>
          </a:p>
          <a:p>
            <a:pPr marL="285750" indent="-285750">
              <a:buFont typeface="Arial" panose="020B0604020202020204" pitchFamily="34" charset="0"/>
              <a:buChar char="•"/>
            </a:pPr>
            <a:r>
              <a:rPr lang="es-ES_tradnl" sz="1600" dirty="0" smtClean="0"/>
              <a:t>No hacer revisiones</a:t>
            </a:r>
            <a:endParaRPr lang="es-ES_tradnl" sz="1600" dirty="0"/>
          </a:p>
        </p:txBody>
      </p:sp>
      <p:pic>
        <p:nvPicPr>
          <p:cNvPr id="4" name="Picture 3">
            <a:extLst>
              <a:ext uri="{FF2B5EF4-FFF2-40B4-BE49-F238E27FC236}">
                <a16:creationId xmlns:a16="http://schemas.microsoft.com/office/drawing/2014/main" id="{3CF268A1-0758-B848-B6A3-E326AC154284}"/>
              </a:ext>
            </a:extLst>
          </p:cNvPr>
          <p:cNvPicPr>
            <a:picLocks noChangeAspect="1"/>
          </p:cNvPicPr>
          <p:nvPr/>
        </p:nvPicPr>
        <p:blipFill>
          <a:blip r:embed="rId3"/>
          <a:stretch>
            <a:fillRect/>
          </a:stretch>
        </p:blipFill>
        <p:spPr>
          <a:xfrm rot="873575">
            <a:off x="8739759" y="3821300"/>
            <a:ext cx="2469459" cy="2159909"/>
          </a:xfrm>
          <a:prstGeom prst="rect">
            <a:avLst/>
          </a:prstGeom>
        </p:spPr>
      </p:pic>
      <p:sp>
        <p:nvSpPr>
          <p:cNvPr id="7" name="Google Shape;122;p14"/>
          <p:cNvSpPr txBox="1">
            <a:spLocks/>
          </p:cNvSpPr>
          <p:nvPr/>
        </p:nvSpPr>
        <p:spPr>
          <a:xfrm rot="704562">
            <a:off x="8740518" y="4032011"/>
            <a:ext cx="2359336" cy="1796943"/>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14000"/>
              </a:lnSpc>
              <a:buClr>
                <a:schemeClr val="dk1"/>
              </a:buClr>
              <a:buSzPts val="1100"/>
            </a:pPr>
            <a:r>
              <a:rPr lang="en-US" sz="28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Literatura de recuperación nueva</a:t>
            </a:r>
            <a:endParaRPr lang="en-US" sz="2800" dirty="0"/>
          </a:p>
        </p:txBody>
      </p:sp>
      <p:grpSp>
        <p:nvGrpSpPr>
          <p:cNvPr id="3" name="Group 2"/>
          <p:cNvGrpSpPr/>
          <p:nvPr/>
        </p:nvGrpSpPr>
        <p:grpSpPr>
          <a:xfrm rot="21329165">
            <a:off x="7985479" y="5827583"/>
            <a:ext cx="2970581" cy="914942"/>
            <a:chOff x="7834825" y="4688149"/>
            <a:chExt cx="2970581" cy="914942"/>
          </a:xfrm>
        </p:grpSpPr>
        <p:pic>
          <p:nvPicPr>
            <p:cNvPr id="6" name="Picture 5">
              <a:extLst>
                <a:ext uri="{FF2B5EF4-FFF2-40B4-BE49-F238E27FC236}">
                  <a16:creationId xmlns:a16="http://schemas.microsoft.com/office/drawing/2014/main" id="{47625298-13E7-E945-AB49-81D0E33CE2A6}"/>
                </a:ext>
              </a:extLst>
            </p:cNvPr>
            <p:cNvPicPr>
              <a:picLocks noChangeAspect="1"/>
            </p:cNvPicPr>
            <p:nvPr/>
          </p:nvPicPr>
          <p:blipFill>
            <a:blip r:embed="rId4"/>
            <a:stretch>
              <a:fillRect/>
            </a:stretch>
          </p:blipFill>
          <p:spPr>
            <a:xfrm>
              <a:off x="7963069" y="4779170"/>
              <a:ext cx="2714095" cy="823921"/>
            </a:xfrm>
            <a:prstGeom prst="rect">
              <a:avLst/>
            </a:prstGeom>
          </p:spPr>
        </p:pic>
        <p:sp>
          <p:nvSpPr>
            <p:cNvPr id="8" name="Google Shape;122;p14"/>
            <p:cNvSpPr txBox="1">
              <a:spLocks/>
            </p:cNvSpPr>
            <p:nvPr/>
          </p:nvSpPr>
          <p:spPr>
            <a:xfrm>
              <a:off x="7834825" y="4688149"/>
              <a:ext cx="2970581" cy="77776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14000"/>
                </a:lnSpc>
                <a:buClr>
                  <a:schemeClr val="dk1"/>
                </a:buClr>
                <a:buSzPts val="1100"/>
              </a:pPr>
              <a:r>
                <a:rPr lang="en-US" sz="28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Elige hasta 3</a:t>
              </a:r>
              <a:endParaRPr lang="en-US" sz="2800"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3" name="Picture 2">
            <a:extLst>
              <a:ext uri="{FF2B5EF4-FFF2-40B4-BE49-F238E27FC236}">
                <a16:creationId xmlns:a16="http://schemas.microsoft.com/office/drawing/2014/main" id="{772B10EB-E3EB-E948-8981-3E9D8C57DF7A}"/>
              </a:ext>
            </a:extLst>
          </p:cNvPr>
          <p:cNvPicPr>
            <a:picLocks noChangeAspect="1"/>
          </p:cNvPicPr>
          <p:nvPr/>
        </p:nvPicPr>
        <p:blipFill>
          <a:blip r:embed="rId3"/>
          <a:stretch>
            <a:fillRect/>
          </a:stretch>
        </p:blipFill>
        <p:spPr>
          <a:xfrm rot="21199576">
            <a:off x="6930987" y="714270"/>
            <a:ext cx="4077701" cy="5587960"/>
          </a:xfrm>
          <a:prstGeom prst="rect">
            <a:avLst/>
          </a:prstGeom>
        </p:spPr>
      </p:pic>
      <p:sp>
        <p:nvSpPr>
          <p:cNvPr id="158" name="Google Shape;158;p19"/>
          <p:cNvSpPr txBox="1">
            <a:spLocks noGrp="1"/>
          </p:cNvSpPr>
          <p:nvPr>
            <p:ph type="ctrTitle" idx="4294967295"/>
          </p:nvPr>
        </p:nvSpPr>
        <p:spPr>
          <a:xfrm rot="21177123">
            <a:off x="7536647" y="1081130"/>
            <a:ext cx="3013851" cy="3276893"/>
          </a:xfrm>
          <a:prstGeom prst="rect">
            <a:avLst/>
          </a:prstGeom>
        </p:spPr>
        <p:txBody>
          <a:bodyPr spcFirstLastPara="1" wrap="square" lIns="121900" tIns="121900" rIns="121900" bIns="121900" anchor="b" anchorCtr="0">
            <a:noAutofit/>
          </a:bodyPr>
          <a:lstStyle/>
          <a:p>
            <a:r>
              <a:rPr lang="en-US" sz="5400" b="1" dirty="0">
                <a:solidFill>
                  <a:schemeClr val="tx1"/>
                </a:solidFill>
                <a:latin typeface="Ink Free" panose="03080402000500000000" pitchFamily="66" charset="0"/>
              </a:rPr>
              <a:t>Pausa para discutir </a:t>
            </a:r>
            <a:endParaRPr sz="5400" b="1" dirty="0">
              <a:solidFill>
                <a:schemeClr val="tx1"/>
              </a:solidFill>
              <a:latin typeface="Ink Free" panose="03080402000500000000" pitchFamily="66" charset="0"/>
            </a:endParaRPr>
          </a:p>
        </p:txBody>
      </p:sp>
      <p:pic>
        <p:nvPicPr>
          <p:cNvPr id="33" name="Picture 32">
            <a:extLst>
              <a:ext uri="{FF2B5EF4-FFF2-40B4-BE49-F238E27FC236}">
                <a16:creationId xmlns:a16="http://schemas.microsoft.com/office/drawing/2014/main" id="{F336EA28-8EC5-9047-AAAE-28EAFEEEE1D6}"/>
              </a:ext>
            </a:extLst>
          </p:cNvPr>
          <p:cNvPicPr>
            <a:picLocks noChangeAspect="1"/>
          </p:cNvPicPr>
          <p:nvPr/>
        </p:nvPicPr>
        <p:blipFill>
          <a:blip r:embed="rId4"/>
          <a:stretch>
            <a:fillRect/>
          </a:stretch>
        </p:blipFill>
        <p:spPr>
          <a:xfrm>
            <a:off x="298360" y="4940704"/>
            <a:ext cx="355600" cy="372533"/>
          </a:xfrm>
          <a:prstGeom prst="rect">
            <a:avLst/>
          </a:prstGeom>
        </p:spPr>
      </p:pic>
      <p:pic>
        <p:nvPicPr>
          <p:cNvPr id="34" name="Picture 33">
            <a:extLst>
              <a:ext uri="{FF2B5EF4-FFF2-40B4-BE49-F238E27FC236}">
                <a16:creationId xmlns:a16="http://schemas.microsoft.com/office/drawing/2014/main" id="{579C356F-A0C4-4140-AE9F-C8D2435377E9}"/>
              </a:ext>
            </a:extLst>
          </p:cNvPr>
          <p:cNvPicPr>
            <a:picLocks noChangeAspect="1"/>
          </p:cNvPicPr>
          <p:nvPr/>
        </p:nvPicPr>
        <p:blipFill>
          <a:blip r:embed="rId5"/>
          <a:stretch>
            <a:fillRect/>
          </a:stretch>
        </p:blipFill>
        <p:spPr>
          <a:xfrm>
            <a:off x="261784" y="6147712"/>
            <a:ext cx="355600" cy="372533"/>
          </a:xfrm>
          <a:prstGeom prst="rect">
            <a:avLst/>
          </a:prstGeom>
        </p:spPr>
      </p:pic>
      <p:pic>
        <p:nvPicPr>
          <p:cNvPr id="35" name="Picture 34">
            <a:extLst>
              <a:ext uri="{FF2B5EF4-FFF2-40B4-BE49-F238E27FC236}">
                <a16:creationId xmlns:a16="http://schemas.microsoft.com/office/drawing/2014/main" id="{2DECAC9A-066C-2045-8F58-09BEA0B4AFBF}"/>
              </a:ext>
            </a:extLst>
          </p:cNvPr>
          <p:cNvPicPr>
            <a:picLocks noChangeAspect="1"/>
          </p:cNvPicPr>
          <p:nvPr/>
        </p:nvPicPr>
        <p:blipFill>
          <a:blip r:embed="rId6"/>
          <a:stretch>
            <a:fillRect/>
          </a:stretch>
        </p:blipFill>
        <p:spPr>
          <a:xfrm>
            <a:off x="310552" y="5769760"/>
            <a:ext cx="355600" cy="372533"/>
          </a:xfrm>
          <a:prstGeom prst="rect">
            <a:avLst/>
          </a:prstGeom>
        </p:spPr>
      </p:pic>
      <p:pic>
        <p:nvPicPr>
          <p:cNvPr id="36" name="Picture 35">
            <a:extLst>
              <a:ext uri="{FF2B5EF4-FFF2-40B4-BE49-F238E27FC236}">
                <a16:creationId xmlns:a16="http://schemas.microsoft.com/office/drawing/2014/main" id="{DE23AB03-B3D3-044F-A07B-DECBBC949150}"/>
              </a:ext>
            </a:extLst>
          </p:cNvPr>
          <p:cNvPicPr>
            <a:picLocks noChangeAspect="1"/>
          </p:cNvPicPr>
          <p:nvPr/>
        </p:nvPicPr>
        <p:blipFill>
          <a:blip r:embed="rId7"/>
          <a:stretch>
            <a:fillRect/>
          </a:stretch>
        </p:blipFill>
        <p:spPr>
          <a:xfrm>
            <a:off x="286168" y="5367424"/>
            <a:ext cx="355600" cy="372533"/>
          </a:xfrm>
          <a:prstGeom prst="rect">
            <a:avLst/>
          </a:prstGeom>
        </p:spPr>
      </p:pic>
      <p:pic>
        <p:nvPicPr>
          <p:cNvPr id="37" name="Picture 36">
            <a:extLst>
              <a:ext uri="{FF2B5EF4-FFF2-40B4-BE49-F238E27FC236}">
                <a16:creationId xmlns:a16="http://schemas.microsoft.com/office/drawing/2014/main" id="{DD91382E-EE58-1F44-BC3F-46FFB71C47DB}"/>
              </a:ext>
            </a:extLst>
          </p:cNvPr>
          <p:cNvPicPr>
            <a:picLocks noChangeAspect="1"/>
          </p:cNvPicPr>
          <p:nvPr/>
        </p:nvPicPr>
        <p:blipFill>
          <a:blip r:embed="rId8"/>
          <a:stretch>
            <a:fillRect/>
          </a:stretch>
        </p:blipFill>
        <p:spPr>
          <a:xfrm>
            <a:off x="317119" y="3804464"/>
            <a:ext cx="643467" cy="575733"/>
          </a:xfrm>
          <a:prstGeom prst="rect">
            <a:avLst/>
          </a:prstGeom>
        </p:spPr>
      </p:pic>
      <p:pic>
        <p:nvPicPr>
          <p:cNvPr id="38" name="Picture 37">
            <a:extLst>
              <a:ext uri="{FF2B5EF4-FFF2-40B4-BE49-F238E27FC236}">
                <a16:creationId xmlns:a16="http://schemas.microsoft.com/office/drawing/2014/main" id="{E0901227-6B5F-594D-9DAF-49FA991B0489}"/>
              </a:ext>
            </a:extLst>
          </p:cNvPr>
          <p:cNvPicPr>
            <a:picLocks noChangeAspect="1"/>
          </p:cNvPicPr>
          <p:nvPr/>
        </p:nvPicPr>
        <p:blipFill>
          <a:blip r:embed="rId9"/>
          <a:stretch>
            <a:fillRect/>
          </a:stretch>
        </p:blipFill>
        <p:spPr>
          <a:xfrm>
            <a:off x="3142237" y="2319762"/>
            <a:ext cx="728133" cy="745067"/>
          </a:xfrm>
          <a:prstGeom prst="rect">
            <a:avLst/>
          </a:prstGeom>
        </p:spPr>
      </p:pic>
      <p:pic>
        <p:nvPicPr>
          <p:cNvPr id="39" name="Picture 38">
            <a:extLst>
              <a:ext uri="{FF2B5EF4-FFF2-40B4-BE49-F238E27FC236}">
                <a16:creationId xmlns:a16="http://schemas.microsoft.com/office/drawing/2014/main" id="{B5A4A260-1262-BE4D-ACFD-1749E2A21C58}"/>
              </a:ext>
            </a:extLst>
          </p:cNvPr>
          <p:cNvPicPr>
            <a:picLocks noChangeAspect="1"/>
          </p:cNvPicPr>
          <p:nvPr/>
        </p:nvPicPr>
        <p:blipFill>
          <a:blip r:embed="rId10"/>
          <a:stretch>
            <a:fillRect/>
          </a:stretch>
        </p:blipFill>
        <p:spPr>
          <a:xfrm>
            <a:off x="3510452" y="3254821"/>
            <a:ext cx="728133" cy="745067"/>
          </a:xfrm>
          <a:prstGeom prst="rect">
            <a:avLst/>
          </a:prstGeom>
        </p:spPr>
      </p:pic>
      <p:pic>
        <p:nvPicPr>
          <p:cNvPr id="41" name="Picture 40">
            <a:extLst>
              <a:ext uri="{FF2B5EF4-FFF2-40B4-BE49-F238E27FC236}">
                <a16:creationId xmlns:a16="http://schemas.microsoft.com/office/drawing/2014/main" id="{B5A4A260-1262-BE4D-ACFD-1749E2A21C58}"/>
              </a:ext>
            </a:extLst>
          </p:cNvPr>
          <p:cNvPicPr>
            <a:picLocks noChangeAspect="1"/>
          </p:cNvPicPr>
          <p:nvPr/>
        </p:nvPicPr>
        <p:blipFill>
          <a:blip r:embed="rId10"/>
          <a:stretch>
            <a:fillRect/>
          </a:stretch>
        </p:blipFill>
        <p:spPr>
          <a:xfrm rot="21171920">
            <a:off x="8729077" y="4817015"/>
            <a:ext cx="628990" cy="630568"/>
          </a:xfrm>
          <a:prstGeom prst="rect">
            <a:avLst/>
          </a:prstGeom>
        </p:spPr>
      </p:pic>
      <p:pic>
        <p:nvPicPr>
          <p:cNvPr id="42" name="Picture 41">
            <a:extLst>
              <a:ext uri="{FF2B5EF4-FFF2-40B4-BE49-F238E27FC236}">
                <a16:creationId xmlns:a16="http://schemas.microsoft.com/office/drawing/2014/main" id="{F9965CCE-3798-7A48-95DB-470D8FF5A732}"/>
              </a:ext>
            </a:extLst>
          </p:cNvPr>
          <p:cNvPicPr>
            <a:picLocks noChangeAspect="1"/>
          </p:cNvPicPr>
          <p:nvPr/>
        </p:nvPicPr>
        <p:blipFill>
          <a:blip r:embed="rId11"/>
          <a:stretch>
            <a:fillRect/>
          </a:stretch>
        </p:blipFill>
        <p:spPr>
          <a:xfrm rot="21317391">
            <a:off x="2837099" y="267312"/>
            <a:ext cx="1768456" cy="1780486"/>
          </a:xfrm>
          <a:prstGeom prst="rect">
            <a:avLst/>
          </a:prstGeom>
        </p:spPr>
      </p:pic>
      <p:pic>
        <p:nvPicPr>
          <p:cNvPr id="43" name="Picture 42">
            <a:extLst>
              <a:ext uri="{FF2B5EF4-FFF2-40B4-BE49-F238E27FC236}">
                <a16:creationId xmlns:a16="http://schemas.microsoft.com/office/drawing/2014/main" id="{D3F781D8-479C-0B4E-A03B-2C6CE9EB7306}"/>
              </a:ext>
            </a:extLst>
          </p:cNvPr>
          <p:cNvPicPr>
            <a:picLocks noChangeAspect="1"/>
          </p:cNvPicPr>
          <p:nvPr/>
        </p:nvPicPr>
        <p:blipFill>
          <a:blip r:embed="rId12"/>
          <a:stretch>
            <a:fillRect/>
          </a:stretch>
        </p:blipFill>
        <p:spPr>
          <a:xfrm>
            <a:off x="1229294" y="6368648"/>
            <a:ext cx="1065018" cy="355006"/>
          </a:xfrm>
          <a:prstGeom prst="rect">
            <a:avLst/>
          </a:prstGeom>
        </p:spPr>
      </p:pic>
      <p:pic>
        <p:nvPicPr>
          <p:cNvPr id="44" name="Picture 43">
            <a:extLst>
              <a:ext uri="{FF2B5EF4-FFF2-40B4-BE49-F238E27FC236}">
                <a16:creationId xmlns:a16="http://schemas.microsoft.com/office/drawing/2014/main" id="{BB67AD01-90E5-E644-AEBF-22B00C1A2BDF}"/>
              </a:ext>
            </a:extLst>
          </p:cNvPr>
          <p:cNvPicPr>
            <a:picLocks noChangeAspect="1"/>
          </p:cNvPicPr>
          <p:nvPr/>
        </p:nvPicPr>
        <p:blipFill>
          <a:blip r:embed="rId13"/>
          <a:stretch>
            <a:fillRect/>
          </a:stretch>
        </p:blipFill>
        <p:spPr>
          <a:xfrm>
            <a:off x="867101" y="191529"/>
            <a:ext cx="2211960" cy="546163"/>
          </a:xfrm>
          <a:prstGeom prst="rect">
            <a:avLst/>
          </a:prstGeom>
        </p:spPr>
      </p:pic>
      <p:pic>
        <p:nvPicPr>
          <p:cNvPr id="45" name="Picture 44">
            <a:extLst>
              <a:ext uri="{FF2B5EF4-FFF2-40B4-BE49-F238E27FC236}">
                <a16:creationId xmlns:a16="http://schemas.microsoft.com/office/drawing/2014/main" id="{9B69981C-7057-D74A-A8AA-9B55ED257315}"/>
              </a:ext>
            </a:extLst>
          </p:cNvPr>
          <p:cNvPicPr>
            <a:picLocks noChangeAspect="1"/>
          </p:cNvPicPr>
          <p:nvPr/>
        </p:nvPicPr>
        <p:blipFill>
          <a:blip r:embed="rId14"/>
          <a:stretch>
            <a:fillRect/>
          </a:stretch>
        </p:blipFill>
        <p:spPr>
          <a:xfrm>
            <a:off x="1055061" y="562369"/>
            <a:ext cx="1501948" cy="928477"/>
          </a:xfrm>
          <a:prstGeom prst="rect">
            <a:avLst/>
          </a:prstGeom>
        </p:spPr>
      </p:pic>
      <p:pic>
        <p:nvPicPr>
          <p:cNvPr id="46" name="Picture 45">
            <a:extLst>
              <a:ext uri="{FF2B5EF4-FFF2-40B4-BE49-F238E27FC236}">
                <a16:creationId xmlns:a16="http://schemas.microsoft.com/office/drawing/2014/main" id="{7E2CE654-1D21-F54A-81D1-530E84422869}"/>
              </a:ext>
            </a:extLst>
          </p:cNvPr>
          <p:cNvPicPr>
            <a:picLocks noChangeAspect="1"/>
          </p:cNvPicPr>
          <p:nvPr/>
        </p:nvPicPr>
        <p:blipFill>
          <a:blip r:embed="rId15"/>
          <a:stretch>
            <a:fillRect/>
          </a:stretch>
        </p:blipFill>
        <p:spPr>
          <a:xfrm>
            <a:off x="1128720" y="1472960"/>
            <a:ext cx="1365407" cy="368660"/>
          </a:xfrm>
          <a:prstGeom prst="rect">
            <a:avLst/>
          </a:prstGeom>
        </p:spPr>
      </p:pic>
      <p:pic>
        <p:nvPicPr>
          <p:cNvPr id="47" name="Picture 46">
            <a:extLst>
              <a:ext uri="{FF2B5EF4-FFF2-40B4-BE49-F238E27FC236}">
                <a16:creationId xmlns:a16="http://schemas.microsoft.com/office/drawing/2014/main" id="{95B0F22F-CA6F-0648-ACD9-D0C6122B4536}"/>
              </a:ext>
            </a:extLst>
          </p:cNvPr>
          <p:cNvPicPr>
            <a:picLocks noChangeAspect="1"/>
          </p:cNvPicPr>
          <p:nvPr/>
        </p:nvPicPr>
        <p:blipFill>
          <a:blip r:embed="rId16"/>
          <a:stretch>
            <a:fillRect/>
          </a:stretch>
        </p:blipFill>
        <p:spPr>
          <a:xfrm>
            <a:off x="1121101" y="1871740"/>
            <a:ext cx="1338100" cy="341352"/>
          </a:xfrm>
          <a:prstGeom prst="rect">
            <a:avLst/>
          </a:prstGeom>
        </p:spPr>
      </p:pic>
      <p:pic>
        <p:nvPicPr>
          <p:cNvPr id="48" name="Picture 47">
            <a:extLst>
              <a:ext uri="{FF2B5EF4-FFF2-40B4-BE49-F238E27FC236}">
                <a16:creationId xmlns:a16="http://schemas.microsoft.com/office/drawing/2014/main" id="{2D0B3AC2-6AA2-834A-9A69-E0B3F0A1A13D}"/>
              </a:ext>
            </a:extLst>
          </p:cNvPr>
          <p:cNvPicPr>
            <a:picLocks noChangeAspect="1"/>
          </p:cNvPicPr>
          <p:nvPr/>
        </p:nvPicPr>
        <p:blipFill>
          <a:blip r:embed="rId17"/>
          <a:stretch>
            <a:fillRect/>
          </a:stretch>
        </p:blipFill>
        <p:spPr>
          <a:xfrm>
            <a:off x="1178251" y="2299730"/>
            <a:ext cx="1105980" cy="382314"/>
          </a:xfrm>
          <a:prstGeom prst="rect">
            <a:avLst/>
          </a:prstGeom>
        </p:spPr>
      </p:pic>
      <p:pic>
        <p:nvPicPr>
          <p:cNvPr id="49" name="Picture 48">
            <a:extLst>
              <a:ext uri="{FF2B5EF4-FFF2-40B4-BE49-F238E27FC236}">
                <a16:creationId xmlns:a16="http://schemas.microsoft.com/office/drawing/2014/main" id="{1457EDEA-7690-A245-B606-1EFCC61D851E}"/>
              </a:ext>
            </a:extLst>
          </p:cNvPr>
          <p:cNvPicPr>
            <a:picLocks noChangeAspect="1"/>
          </p:cNvPicPr>
          <p:nvPr/>
        </p:nvPicPr>
        <p:blipFill>
          <a:blip r:embed="rId18"/>
          <a:stretch>
            <a:fillRect/>
          </a:stretch>
        </p:blipFill>
        <p:spPr>
          <a:xfrm>
            <a:off x="1047440" y="2758200"/>
            <a:ext cx="1146941" cy="423276"/>
          </a:xfrm>
          <a:prstGeom prst="rect">
            <a:avLst/>
          </a:prstGeom>
        </p:spPr>
      </p:pic>
      <p:pic>
        <p:nvPicPr>
          <p:cNvPr id="50" name="Picture 49">
            <a:extLst>
              <a:ext uri="{FF2B5EF4-FFF2-40B4-BE49-F238E27FC236}">
                <a16:creationId xmlns:a16="http://schemas.microsoft.com/office/drawing/2014/main" id="{2B67FF4C-FD66-3C44-AD9E-49E416126492}"/>
              </a:ext>
            </a:extLst>
          </p:cNvPr>
          <p:cNvPicPr>
            <a:picLocks noChangeAspect="1"/>
          </p:cNvPicPr>
          <p:nvPr/>
        </p:nvPicPr>
        <p:blipFill>
          <a:blip r:embed="rId19"/>
          <a:stretch>
            <a:fillRect/>
          </a:stretch>
        </p:blipFill>
        <p:spPr>
          <a:xfrm>
            <a:off x="1296360" y="3111259"/>
            <a:ext cx="764629" cy="450585"/>
          </a:xfrm>
          <a:prstGeom prst="rect">
            <a:avLst/>
          </a:prstGeom>
        </p:spPr>
      </p:pic>
      <p:pic>
        <p:nvPicPr>
          <p:cNvPr id="51" name="Picture 50">
            <a:extLst>
              <a:ext uri="{FF2B5EF4-FFF2-40B4-BE49-F238E27FC236}">
                <a16:creationId xmlns:a16="http://schemas.microsoft.com/office/drawing/2014/main" id="{090FA50F-F61C-3441-ADD2-4873EE087819}"/>
              </a:ext>
            </a:extLst>
          </p:cNvPr>
          <p:cNvPicPr>
            <a:picLocks noChangeAspect="1"/>
          </p:cNvPicPr>
          <p:nvPr/>
        </p:nvPicPr>
        <p:blipFill>
          <a:blip r:embed="rId20"/>
          <a:stretch>
            <a:fillRect/>
          </a:stretch>
        </p:blipFill>
        <p:spPr>
          <a:xfrm>
            <a:off x="1277310" y="3541789"/>
            <a:ext cx="805591" cy="464239"/>
          </a:xfrm>
          <a:prstGeom prst="rect">
            <a:avLst/>
          </a:prstGeom>
        </p:spPr>
      </p:pic>
      <p:pic>
        <p:nvPicPr>
          <p:cNvPr id="52" name="Picture 51">
            <a:extLst>
              <a:ext uri="{FF2B5EF4-FFF2-40B4-BE49-F238E27FC236}">
                <a16:creationId xmlns:a16="http://schemas.microsoft.com/office/drawing/2014/main" id="{B2A74279-667D-E044-A19D-C47ED18BD3CE}"/>
              </a:ext>
            </a:extLst>
          </p:cNvPr>
          <p:cNvPicPr>
            <a:picLocks noChangeAspect="1"/>
          </p:cNvPicPr>
          <p:nvPr/>
        </p:nvPicPr>
        <p:blipFill>
          <a:blip r:embed="rId21"/>
          <a:stretch>
            <a:fillRect/>
          </a:stretch>
        </p:blipFill>
        <p:spPr>
          <a:xfrm>
            <a:off x="1079190" y="3995179"/>
            <a:ext cx="1078673" cy="450585"/>
          </a:xfrm>
          <a:prstGeom prst="rect">
            <a:avLst/>
          </a:prstGeom>
        </p:spPr>
      </p:pic>
      <p:pic>
        <p:nvPicPr>
          <p:cNvPr id="53" name="Picture 52">
            <a:extLst>
              <a:ext uri="{FF2B5EF4-FFF2-40B4-BE49-F238E27FC236}">
                <a16:creationId xmlns:a16="http://schemas.microsoft.com/office/drawing/2014/main" id="{FD959A3E-4773-D74E-B948-EBBA9D9C976D}"/>
              </a:ext>
            </a:extLst>
          </p:cNvPr>
          <p:cNvPicPr>
            <a:picLocks noChangeAspect="1"/>
          </p:cNvPicPr>
          <p:nvPr/>
        </p:nvPicPr>
        <p:blipFill>
          <a:blip r:embed="rId22"/>
          <a:stretch>
            <a:fillRect/>
          </a:stretch>
        </p:blipFill>
        <p:spPr>
          <a:xfrm>
            <a:off x="1323030" y="4519690"/>
            <a:ext cx="750975" cy="327698"/>
          </a:xfrm>
          <a:prstGeom prst="rect">
            <a:avLst/>
          </a:prstGeom>
        </p:spPr>
      </p:pic>
      <p:pic>
        <p:nvPicPr>
          <p:cNvPr id="54" name="Picture 53">
            <a:extLst>
              <a:ext uri="{FF2B5EF4-FFF2-40B4-BE49-F238E27FC236}">
                <a16:creationId xmlns:a16="http://schemas.microsoft.com/office/drawing/2014/main" id="{B1EEE284-B95E-8C4D-9FC6-2A17A3A70127}"/>
              </a:ext>
            </a:extLst>
          </p:cNvPr>
          <p:cNvPicPr>
            <a:picLocks noChangeAspect="1"/>
          </p:cNvPicPr>
          <p:nvPr/>
        </p:nvPicPr>
        <p:blipFill>
          <a:blip r:embed="rId23"/>
          <a:stretch>
            <a:fillRect/>
          </a:stretch>
        </p:blipFill>
        <p:spPr>
          <a:xfrm>
            <a:off x="1133492" y="4972874"/>
            <a:ext cx="1215212" cy="395968"/>
          </a:xfrm>
          <a:prstGeom prst="rect">
            <a:avLst/>
          </a:prstGeom>
        </p:spPr>
      </p:pic>
      <p:pic>
        <p:nvPicPr>
          <p:cNvPr id="55" name="Picture 54">
            <a:extLst>
              <a:ext uri="{FF2B5EF4-FFF2-40B4-BE49-F238E27FC236}">
                <a16:creationId xmlns:a16="http://schemas.microsoft.com/office/drawing/2014/main" id="{AEDF6B30-83D3-CA4E-921F-3342380C203F}"/>
              </a:ext>
            </a:extLst>
          </p:cNvPr>
          <p:cNvPicPr>
            <a:picLocks noChangeAspect="1"/>
          </p:cNvPicPr>
          <p:nvPr/>
        </p:nvPicPr>
        <p:blipFill>
          <a:blip r:embed="rId24"/>
          <a:stretch>
            <a:fillRect/>
          </a:stretch>
        </p:blipFill>
        <p:spPr>
          <a:xfrm>
            <a:off x="1237941" y="5417580"/>
            <a:ext cx="1065018" cy="341352"/>
          </a:xfrm>
          <a:prstGeom prst="rect">
            <a:avLst/>
          </a:prstGeom>
        </p:spPr>
      </p:pic>
      <p:pic>
        <p:nvPicPr>
          <p:cNvPr id="56" name="Picture 55">
            <a:extLst>
              <a:ext uri="{FF2B5EF4-FFF2-40B4-BE49-F238E27FC236}">
                <a16:creationId xmlns:a16="http://schemas.microsoft.com/office/drawing/2014/main" id="{1EF35060-3F81-2F4C-AC40-FB225121CDEE}"/>
              </a:ext>
            </a:extLst>
          </p:cNvPr>
          <p:cNvPicPr>
            <a:picLocks noChangeAspect="1"/>
          </p:cNvPicPr>
          <p:nvPr/>
        </p:nvPicPr>
        <p:blipFill>
          <a:blip r:embed="rId25"/>
          <a:stretch>
            <a:fillRect/>
          </a:stretch>
        </p:blipFill>
        <p:spPr>
          <a:xfrm>
            <a:off x="960757" y="5837896"/>
            <a:ext cx="1693104" cy="43693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 name="Rectangle 1"/>
          <p:cNvSpPr/>
          <p:nvPr/>
        </p:nvSpPr>
        <p:spPr>
          <a:xfrm>
            <a:off x="2984884" y="134192"/>
            <a:ext cx="7889632" cy="6863417"/>
          </a:xfrm>
          <a:prstGeom prst="rect">
            <a:avLst/>
          </a:prstGeom>
        </p:spPr>
        <p:txBody>
          <a:bodyPr wrap="square">
            <a:spAutoFit/>
          </a:bodyPr>
          <a:lstStyle/>
          <a:p>
            <a:r>
              <a:rPr lang="es-ES_tradnl" sz="2200" b="1" cap="small" dirty="0" smtClean="0"/>
              <a:t>Revisar una obra existente de literatura de NA </a:t>
            </a:r>
          </a:p>
          <a:p>
            <a:pPr marL="342900" indent="-342900">
              <a:buFont typeface="Arial" panose="020B0604020202020204" pitchFamily="34" charset="0"/>
              <a:buChar char="•"/>
            </a:pPr>
            <a:r>
              <a:rPr lang="es-ES_tradnl" sz="2200" dirty="0" smtClean="0"/>
              <a:t>Revisar las </a:t>
            </a:r>
            <a:r>
              <a:rPr lang="es-ES_tradnl" sz="2200" i="1" dirty="0" smtClean="0"/>
              <a:t>Guías para trabajar los pasos de Narcóticos Anónimos</a:t>
            </a:r>
          </a:p>
          <a:p>
            <a:pPr marL="342900" indent="-342900">
              <a:buFont typeface="Arial" panose="020B0604020202020204" pitchFamily="34" charset="0"/>
              <a:buChar char="•"/>
            </a:pPr>
            <a:r>
              <a:rPr lang="es-ES_tradnl" sz="2200" dirty="0" smtClean="0"/>
              <a:t>Revisar el libro </a:t>
            </a:r>
            <a:r>
              <a:rPr lang="es-ES_tradnl" sz="2200" i="1" dirty="0" smtClean="0"/>
              <a:t>El padrinazgo</a:t>
            </a:r>
          </a:p>
          <a:p>
            <a:pPr marL="342900" indent="-342900">
              <a:buFont typeface="Arial" panose="020B0604020202020204" pitchFamily="34" charset="0"/>
              <a:buChar char="•"/>
            </a:pPr>
            <a:r>
              <a:rPr lang="es-ES_tradnl" sz="2200" dirty="0" smtClean="0"/>
              <a:t>Revisar el IP Nº 21 </a:t>
            </a:r>
            <a:r>
              <a:rPr lang="es-ES_tradnl" sz="2200" i="1" dirty="0" smtClean="0"/>
              <a:t>El solitario</a:t>
            </a:r>
          </a:p>
          <a:p>
            <a:pPr marL="342900" indent="-342900">
              <a:buFont typeface="Arial" panose="020B0604020202020204" pitchFamily="34" charset="0"/>
              <a:buChar char="•"/>
            </a:pPr>
            <a:r>
              <a:rPr lang="es-ES_tradnl" sz="2200" dirty="0" smtClean="0"/>
              <a:t>Revisar el IP Nº 6 </a:t>
            </a:r>
            <a:r>
              <a:rPr lang="es-ES_tradnl" sz="2200" i="1" dirty="0" smtClean="0"/>
              <a:t>La recuperación y la recaída</a:t>
            </a:r>
          </a:p>
          <a:p>
            <a:pPr marL="342900" indent="-342900">
              <a:buFont typeface="Arial" panose="020B0604020202020204" pitchFamily="34" charset="0"/>
              <a:buChar char="•"/>
            </a:pPr>
            <a:r>
              <a:rPr lang="es-ES_tradnl" sz="2200" dirty="0" smtClean="0"/>
              <a:t>Revisar el IP Nº 26 </a:t>
            </a:r>
            <a:r>
              <a:rPr lang="es-ES_tradnl" sz="2200" i="1" dirty="0" smtClean="0"/>
              <a:t>Accesibilidad para aquellos que tienen necesidades adicionales</a:t>
            </a:r>
          </a:p>
          <a:p>
            <a:pPr marL="342900" indent="-342900">
              <a:buFont typeface="Arial" panose="020B0604020202020204" pitchFamily="34" charset="0"/>
              <a:buChar char="•"/>
            </a:pPr>
            <a:r>
              <a:rPr lang="es-ES_tradnl" sz="2200" dirty="0" smtClean="0"/>
              <a:t>Revisar el IP Nº 7 </a:t>
            </a:r>
            <a:r>
              <a:rPr lang="es-ES_tradnl" sz="2200" i="1" dirty="0" smtClean="0"/>
              <a:t>¿Soy adicto?</a:t>
            </a:r>
          </a:p>
          <a:p>
            <a:pPr marL="342900" indent="-342900">
              <a:buFont typeface="Arial" panose="020B0604020202020204" pitchFamily="34" charset="0"/>
              <a:buChar char="•"/>
            </a:pPr>
            <a:r>
              <a:rPr lang="es-ES_tradnl" sz="2200" dirty="0" smtClean="0"/>
              <a:t>Revisar el IP Nº 20 </a:t>
            </a:r>
            <a:r>
              <a:rPr lang="es-ES_tradnl" sz="2200" i="1" dirty="0" smtClean="0"/>
              <a:t>El servicio de hospitales e instituciones y el miembro de NA</a:t>
            </a:r>
          </a:p>
          <a:p>
            <a:pPr marL="342900" indent="-342900">
              <a:buFont typeface="Arial" panose="020B0604020202020204" pitchFamily="34" charset="0"/>
              <a:buChar char="•"/>
            </a:pPr>
            <a:r>
              <a:rPr lang="es-ES_tradnl" sz="2200" dirty="0" smtClean="0"/>
              <a:t>Revisar el IP Nº 15 </a:t>
            </a:r>
            <a:r>
              <a:rPr lang="es-ES_tradnl" sz="2200" i="1" dirty="0" smtClean="0"/>
              <a:t>La información pública y el miembro de NA</a:t>
            </a:r>
          </a:p>
          <a:p>
            <a:pPr marL="342900" indent="-342900">
              <a:buFont typeface="Arial" panose="020B0604020202020204" pitchFamily="34" charset="0"/>
              <a:buChar char="•"/>
            </a:pPr>
            <a:r>
              <a:rPr lang="es-ES_tradnl" sz="2200" dirty="0" smtClean="0"/>
              <a:t>Revisar </a:t>
            </a:r>
            <a:r>
              <a:rPr lang="es-ES_tradnl" sz="2200" i="1" dirty="0" smtClean="0"/>
              <a:t>Los Doce Conceptos de Servicio en NA</a:t>
            </a:r>
          </a:p>
          <a:p>
            <a:pPr marL="342900" indent="-342900">
              <a:buFont typeface="Arial" panose="020B0604020202020204" pitchFamily="34" charset="0"/>
              <a:buChar char="•"/>
            </a:pPr>
            <a:r>
              <a:rPr lang="es-ES_tradnl" sz="2200" dirty="0" smtClean="0"/>
              <a:t>Revisar la literatura aprobada recientemente para neutralizar el tema del género donde sea posible</a:t>
            </a:r>
          </a:p>
          <a:p>
            <a:endParaRPr lang="es-ES_tradnl" sz="1800" b="1" dirty="0" smtClean="0"/>
          </a:p>
          <a:p>
            <a:r>
              <a:rPr lang="es-ES_tradnl" sz="2200" b="1" cap="small" dirty="0" smtClean="0"/>
              <a:t>Otros</a:t>
            </a:r>
          </a:p>
          <a:p>
            <a:pPr marL="342900" indent="-342900">
              <a:buFont typeface="Arial" panose="020B0604020202020204" pitchFamily="34" charset="0"/>
              <a:buChar char="•"/>
            </a:pPr>
            <a:r>
              <a:rPr lang="es-ES_tradnl" sz="2200" dirty="0" smtClean="0"/>
              <a:t>Otros: </a:t>
            </a:r>
            <a:r>
              <a:rPr lang="es-ES_tradnl" sz="2200" u="sng" dirty="0" smtClean="0"/>
              <a:t>			</a:t>
            </a:r>
            <a:endParaRPr lang="es-ES_tradnl" sz="2200" dirty="0" smtClean="0"/>
          </a:p>
          <a:p>
            <a:pPr marL="342900" indent="-342900">
              <a:buFont typeface="Arial" panose="020B0604020202020204" pitchFamily="34" charset="0"/>
              <a:buChar char="•"/>
            </a:pPr>
            <a:r>
              <a:rPr lang="es-ES_tradnl" sz="2200" dirty="0" smtClean="0"/>
              <a:t>No hacer revisiones</a:t>
            </a:r>
            <a:endParaRPr lang="es-ES_tradnl" sz="2200" dirty="0"/>
          </a:p>
        </p:txBody>
      </p:sp>
      <p:grpSp>
        <p:nvGrpSpPr>
          <p:cNvPr id="7" name="Group 6"/>
          <p:cNvGrpSpPr/>
          <p:nvPr/>
        </p:nvGrpSpPr>
        <p:grpSpPr>
          <a:xfrm>
            <a:off x="145445" y="1898323"/>
            <a:ext cx="2951323" cy="2385208"/>
            <a:chOff x="-11430" y="92506"/>
            <a:chExt cx="2570919" cy="2385208"/>
          </a:xfrm>
        </p:grpSpPr>
        <p:pic>
          <p:nvPicPr>
            <p:cNvPr id="3" name="Picture 2">
              <a:extLst>
                <a:ext uri="{FF2B5EF4-FFF2-40B4-BE49-F238E27FC236}">
                  <a16:creationId xmlns:a16="http://schemas.microsoft.com/office/drawing/2014/main" id="{3CF268A1-0758-B848-B6A3-E326AC154284}"/>
                </a:ext>
              </a:extLst>
            </p:cNvPr>
            <p:cNvPicPr>
              <a:picLocks noChangeAspect="1"/>
            </p:cNvPicPr>
            <p:nvPr/>
          </p:nvPicPr>
          <p:blipFill>
            <a:blip r:embed="rId3"/>
            <a:stretch>
              <a:fillRect/>
            </a:stretch>
          </p:blipFill>
          <p:spPr>
            <a:xfrm>
              <a:off x="167053" y="92506"/>
              <a:ext cx="2327031" cy="2385208"/>
            </a:xfrm>
            <a:prstGeom prst="rect">
              <a:avLst/>
            </a:prstGeom>
          </p:spPr>
        </p:pic>
        <p:sp>
          <p:nvSpPr>
            <p:cNvPr id="4" name="Google Shape;122;p14"/>
            <p:cNvSpPr txBox="1">
              <a:spLocks/>
            </p:cNvSpPr>
            <p:nvPr/>
          </p:nvSpPr>
          <p:spPr>
            <a:xfrm rot="21329344">
              <a:off x="-11430" y="171212"/>
              <a:ext cx="2570919" cy="2148734"/>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14000"/>
                </a:lnSpc>
                <a:buClr>
                  <a:schemeClr val="dk1"/>
                </a:buClr>
                <a:buSzPts val="1100"/>
              </a:pPr>
              <a:r>
                <a:rPr lang="en-US" sz="28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Revisiones a la literatura de recuperación </a:t>
              </a:r>
              <a:r>
                <a:rPr lang="en-US" sz="2800" b="1" u="sng"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existente</a:t>
              </a:r>
            </a:p>
          </p:txBody>
        </p:sp>
      </p:grpSp>
      <p:grpSp>
        <p:nvGrpSpPr>
          <p:cNvPr id="8" name="Group 7"/>
          <p:cNvGrpSpPr/>
          <p:nvPr/>
        </p:nvGrpSpPr>
        <p:grpSpPr>
          <a:xfrm rot="20698698">
            <a:off x="58179" y="1163217"/>
            <a:ext cx="2758329" cy="812616"/>
            <a:chOff x="118702" y="2751607"/>
            <a:chExt cx="2970581" cy="875146"/>
          </a:xfrm>
        </p:grpSpPr>
        <p:pic>
          <p:nvPicPr>
            <p:cNvPr id="5" name="Picture 4">
              <a:extLst>
                <a:ext uri="{FF2B5EF4-FFF2-40B4-BE49-F238E27FC236}">
                  <a16:creationId xmlns:a16="http://schemas.microsoft.com/office/drawing/2014/main" id="{47625298-13E7-E945-AB49-81D0E33CE2A6}"/>
                </a:ext>
              </a:extLst>
            </p:cNvPr>
            <p:cNvPicPr>
              <a:picLocks noChangeAspect="1"/>
            </p:cNvPicPr>
            <p:nvPr/>
          </p:nvPicPr>
          <p:blipFill>
            <a:blip r:embed="rId4"/>
            <a:stretch>
              <a:fillRect/>
            </a:stretch>
          </p:blipFill>
          <p:spPr>
            <a:xfrm>
              <a:off x="206789" y="2802832"/>
              <a:ext cx="2714095" cy="823921"/>
            </a:xfrm>
            <a:prstGeom prst="rect">
              <a:avLst/>
            </a:prstGeom>
          </p:spPr>
        </p:pic>
        <p:sp>
          <p:nvSpPr>
            <p:cNvPr id="6" name="Google Shape;122;p14"/>
            <p:cNvSpPr txBox="1">
              <a:spLocks/>
            </p:cNvSpPr>
            <p:nvPr/>
          </p:nvSpPr>
          <p:spPr>
            <a:xfrm>
              <a:off x="118702" y="2751607"/>
              <a:ext cx="2970581" cy="77776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14000"/>
                </a:lnSpc>
                <a:buClr>
                  <a:schemeClr val="dk1"/>
                </a:buClr>
                <a:buSzPts val="1100"/>
              </a:pPr>
              <a:r>
                <a:rPr lang="en-US" sz="28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Elige hasta 2</a:t>
              </a:r>
              <a:endParaRPr lang="en-US" sz="2800" dirty="0"/>
            </a:p>
          </p:txBody>
        </p:sp>
      </p:grpSp>
    </p:spTree>
    <p:extLst>
      <p:ext uri="{BB962C8B-B14F-4D97-AF65-F5344CB8AC3E}">
        <p14:creationId xmlns:p14="http://schemas.microsoft.com/office/powerpoint/2010/main" val="795719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Nest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3692</TotalTime>
  <Words>8435</Words>
  <Application>Microsoft Office PowerPoint</Application>
  <PresentationFormat>Widescreen</PresentationFormat>
  <Paragraphs>388</Paragraphs>
  <Slides>43</Slides>
  <Notes>43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Droid Serif</vt:lpstr>
      <vt:lpstr>Arial</vt:lpstr>
      <vt:lpstr>BotonBQ-Bold</vt:lpstr>
      <vt:lpstr>Calibri</vt:lpstr>
      <vt:lpstr>Cambria</vt:lpstr>
      <vt:lpstr>Franklin Gothic Book</vt:lpstr>
      <vt:lpstr>Ink Free</vt:lpstr>
      <vt:lpstr>Symbol</vt:lpstr>
      <vt:lpstr>Times New Roman</vt:lpstr>
      <vt:lpstr>Wingdings</vt:lpstr>
      <vt:lpstr>Nestor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Pausa para discutir </vt:lpstr>
      <vt:lpstr>PowerPoint Presentation</vt:lpstr>
      <vt:lpstr>PowerPoint Presentation</vt:lpstr>
      <vt:lpstr>PowerPoint Presentation</vt:lpstr>
      <vt:lpstr>PowerPoint Presentation</vt:lpstr>
      <vt:lpstr>PowerPoint Presentation</vt:lpstr>
      <vt:lpstr>Temas de debate (TD)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Pausa para discutir </vt:lpstr>
      <vt:lpstr>PowerPoint Presentation</vt:lpstr>
      <vt:lpstr>PowerPoint Presentation</vt:lpstr>
      <vt:lpstr>PowerPoint Presentation</vt:lpstr>
      <vt:lpstr>Pausa para discutir </vt:lpstr>
      <vt:lpstr>PowerPoint Presentation</vt:lpstr>
      <vt:lpstr>PowerPoint Presentation</vt:lpstr>
      <vt:lpstr>PowerPoint Presentation</vt:lpstr>
      <vt:lpstr>PowerPoint Presentation</vt:lpstr>
      <vt:lpstr>Pausa  para discutir </vt:lpstr>
      <vt:lpstr>PowerPoint Presentation</vt:lpstr>
      <vt:lpstr>PowerPoint Presentation</vt:lpstr>
      <vt:lpstr>PowerPoint Presentation</vt:lpstr>
      <vt:lpstr>Pausa  para discutir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David Buffington</dc:creator>
  <cp:lastModifiedBy>Fatia Birault</cp:lastModifiedBy>
  <cp:revision>220</cp:revision>
  <cp:lastPrinted>2020-01-29T16:21:27Z</cp:lastPrinted>
  <dcterms:modified xsi:type="dcterms:W3CDTF">2020-01-29T16:21:50Z</dcterms:modified>
</cp:coreProperties>
</file>