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21"/>
  </p:notesMasterIdLst>
  <p:sldIdLst>
    <p:sldId id="256" r:id="rId2"/>
    <p:sldId id="276" r:id="rId3"/>
    <p:sldId id="277" r:id="rId4"/>
    <p:sldId id="257" r:id="rId5"/>
    <p:sldId id="259" r:id="rId6"/>
    <p:sldId id="262" r:id="rId7"/>
    <p:sldId id="279" r:id="rId8"/>
    <p:sldId id="267" r:id="rId9"/>
    <p:sldId id="271" r:id="rId10"/>
    <p:sldId id="280" r:id="rId11"/>
    <p:sldId id="281" r:id="rId12"/>
    <p:sldId id="282" r:id="rId13"/>
    <p:sldId id="283" r:id="rId14"/>
    <p:sldId id="278" r:id="rId15"/>
    <p:sldId id="284" r:id="rId16"/>
    <p:sldId id="285" r:id="rId17"/>
    <p:sldId id="275" r:id="rId18"/>
    <p:sldId id="287" r:id="rId19"/>
    <p:sldId id="286"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ny Lamprea" initials="JL" lastIdx="0" clrIdx="0">
    <p:extLst>
      <p:ext uri="{19B8F6BF-5375-455C-9EA6-DF929625EA0E}">
        <p15:presenceInfo xmlns:p15="http://schemas.microsoft.com/office/powerpoint/2012/main" userId="S-1-5-21-1752581467-1810641152-996637233-10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69A"/>
    <a:srgbClr val="2969D5"/>
    <a:srgbClr val="34C3F2"/>
    <a:srgbClr val="0D5CA2"/>
    <a:srgbClr val="FFFFFF"/>
    <a:srgbClr val="3AC5F3"/>
    <a:srgbClr val="C1EF85"/>
    <a:srgbClr val="2F74E9"/>
    <a:srgbClr val="6EDAFE"/>
    <a:srgbClr val="1075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F23DDD-3439-4EA2-893F-1671ADC77C4B}">
  <a:tblStyle styleId="{67F23DDD-3439-4EA2-893F-1671ADC77C4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42" autoAdjust="0"/>
    <p:restoredTop sz="79361" autoAdjust="0"/>
  </p:normalViewPr>
  <p:slideViewPr>
    <p:cSldViewPr snapToGrid="0" snapToObjects="1">
      <p:cViewPr varScale="1">
        <p:scale>
          <a:sx n="61" d="100"/>
          <a:sy n="61" d="100"/>
        </p:scale>
        <p:origin x="9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4398722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a.org/futur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na.org/id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worldboard@na.or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na.org/futur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5f391192_0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Google Shape;11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just">
              <a:lnSpc>
                <a:spcPct val="107000"/>
              </a:lnSpc>
              <a:spcBef>
                <a:spcPts val="0"/>
              </a:spcBef>
              <a:spcAft>
                <a:spcPts val="800"/>
              </a:spcAft>
              <a:buNone/>
            </a:pPr>
            <a:r>
              <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rPr>
              <a:t>Este es el primer PowerPoint de una serie de cinco que cubre el material del </a:t>
            </a:r>
            <a:r>
              <a:rPr lang="es-ES_tradnl" sz="1100" i="1" noProof="0" dirty="0" smtClean="0">
                <a:effectLst/>
                <a:latin typeface="Franklin Gothic Book" panose="020B0503020102020204" pitchFamily="34" charset="0"/>
                <a:ea typeface="Calibri" panose="020F0502020204030204" pitchFamily="34" charset="0"/>
                <a:cs typeface="Arial" panose="020B0604020202020204" pitchFamily="34" charset="0"/>
              </a:rPr>
              <a:t>Informe de la Agenda de la Conferencia </a:t>
            </a:r>
            <a:r>
              <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rPr>
              <a:t>2020 (o su abreviatura, </a:t>
            </a:r>
            <a:r>
              <a:rPr lang="es-ES_tradnl" sz="1100" i="1" noProof="0" dirty="0" smtClean="0">
                <a:effectLst/>
                <a:latin typeface="Franklin Gothic Book" panose="020B0503020102020204" pitchFamily="34" charset="0"/>
                <a:ea typeface="Calibri" panose="020F0502020204030204" pitchFamily="34" charset="0"/>
                <a:cs typeface="Arial" panose="020B0604020202020204" pitchFamily="34" charset="0"/>
              </a:rPr>
              <a:t>IAC</a:t>
            </a:r>
            <a:r>
              <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rPr>
              <a:t>). </a:t>
            </a:r>
            <a:endParaRPr lang="es-ES_tradnl" noProof="0" dirty="0"/>
          </a:p>
        </p:txBody>
      </p:sp>
    </p:spTree>
    <p:extLst>
      <p:ext uri="{BB962C8B-B14F-4D97-AF65-F5344CB8AC3E}">
        <p14:creationId xmlns:p14="http://schemas.microsoft.com/office/powerpoint/2010/main" val="816934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fontAlgn="base">
              <a:lnSpc>
                <a:spcPct val="107000"/>
              </a:lnSpc>
              <a:spcBef>
                <a:spcPts val="0"/>
              </a:spcBef>
              <a:spcAft>
                <a:spcPts val="1500"/>
              </a:spcAft>
              <a:buNone/>
            </a:pPr>
            <a:r>
              <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rPr>
              <a:t>El trabajo relacionado con la eficacia y sostenibilidad de la CSM incluye, en parte: </a:t>
            </a:r>
          </a:p>
          <a:p>
            <a:pPr marL="0" marR="0" indent="0" fontAlgn="base">
              <a:lnSpc>
                <a:spcPct val="107000"/>
              </a:lnSpc>
              <a:spcBef>
                <a:spcPts val="0"/>
              </a:spcBef>
              <a:spcAft>
                <a:spcPts val="1500"/>
              </a:spcAft>
              <a:buNone/>
            </a:pPr>
            <a:endPar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endParaRPr>
          </a:p>
          <a:p>
            <a:pPr marL="171450" marR="0" indent="-171450" fontAlgn="base">
              <a:lnSpc>
                <a:spcPct val="107000"/>
              </a:lnSpc>
              <a:spcBef>
                <a:spcPts val="0"/>
              </a:spcBef>
              <a:spcAft>
                <a:spcPts val="1500"/>
              </a:spcAft>
            </a:pPr>
            <a:r>
              <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rPr>
              <a:t>Sugerencias para actualizar la </a:t>
            </a:r>
            <a:r>
              <a:rPr lang="es-ES_tradnl" sz="1100" i="1" noProof="0" dirty="0" smtClean="0">
                <a:effectLst/>
                <a:latin typeface="Franklin Gothic Book" panose="020B0503020102020204" pitchFamily="34" charset="0"/>
                <a:ea typeface="Calibri" panose="020F0502020204030204" pitchFamily="34" charset="0"/>
                <a:cs typeface="Arial" panose="020B0604020202020204" pitchFamily="34" charset="0"/>
              </a:rPr>
              <a:t>Guía de los servicios mundiales </a:t>
            </a:r>
            <a:r>
              <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rPr>
              <a:t>de NA a fin de que se describan mejor las prácticas actuales. Estas recomendaciones aparecerán en el material por vía de aprobación de la conferencia. Entre ellas explicar que la CSM es más que un evento bienal ya que su trabajo continúa durante todo el ciclo y ampliar las referencias a la comunicación y colaboración con el objeto de que incluyan las reuniones web y la comunicación por correo electrónico.</a:t>
            </a:r>
          </a:p>
          <a:p>
            <a:pPr marL="171450" marR="0" indent="-171450" fontAlgn="base">
              <a:lnSpc>
                <a:spcPct val="107000"/>
              </a:lnSpc>
              <a:spcBef>
                <a:spcPts val="0"/>
              </a:spcBef>
              <a:spcAft>
                <a:spcPts val="1500"/>
              </a:spcAft>
            </a:pPr>
            <a:r>
              <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rPr>
              <a:t>Discusiones, en curso, centradas en lo que es una CSM eficaz y sostenible y lo que significa en relación con la Declaración de la misión de la CSM. </a:t>
            </a:r>
          </a:p>
          <a:p>
            <a:pPr marL="171450" marR="0" indent="-171450" fontAlgn="base">
              <a:lnSpc>
                <a:spcPct val="107000"/>
              </a:lnSpc>
              <a:spcBef>
                <a:spcPts val="0"/>
              </a:spcBef>
              <a:spcAft>
                <a:spcPts val="1500"/>
              </a:spcAft>
            </a:pPr>
            <a:r>
              <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rPr>
              <a:t>E ideas sobre la herramienta de evaluación de la CSM. Vamos a probar algún tipo de evaluación en la CSM, pero aún no hemos determinado los detalles. </a:t>
            </a:r>
          </a:p>
          <a:p>
            <a:pPr marL="171450" marR="0" indent="-171450" fontAlgn="base">
              <a:lnSpc>
                <a:spcPct val="107000"/>
              </a:lnSpc>
              <a:spcBef>
                <a:spcPts val="0"/>
              </a:spcBef>
              <a:spcAft>
                <a:spcPts val="1500"/>
              </a:spcAft>
            </a:pPr>
            <a:endPar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endParaRPr>
          </a:p>
          <a:p>
            <a:pPr marL="0" marR="0" indent="0" fontAlgn="base">
              <a:lnSpc>
                <a:spcPct val="107000"/>
              </a:lnSpc>
              <a:spcBef>
                <a:spcPts val="0"/>
              </a:spcBef>
              <a:spcAft>
                <a:spcPts val="1500"/>
              </a:spcAft>
              <a:buNone/>
            </a:pPr>
            <a:r>
              <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rPr>
              <a:t>Para mayor información sobre este proyecto se puede consultar la respectiva sección del </a:t>
            </a:r>
            <a:r>
              <a:rPr lang="es-ES_tradnl" sz="1100" i="1" noProof="0" dirty="0" smtClean="0">
                <a:effectLst/>
                <a:latin typeface="Franklin Gothic Book" panose="020B0503020102020204" pitchFamily="34" charset="0"/>
                <a:ea typeface="Calibri" panose="020F0502020204030204" pitchFamily="34" charset="0"/>
                <a:cs typeface="Arial" panose="020B0604020202020204" pitchFamily="34" charset="0"/>
              </a:rPr>
              <a:t>IAC</a:t>
            </a:r>
            <a:r>
              <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rPr>
              <a:t> y la página web del proyecto: </a:t>
            </a:r>
            <a:r>
              <a:rPr lang="es-ES_tradnl" sz="1100" u="sng" noProof="0" dirty="0" smtClean="0">
                <a:solidFill>
                  <a:srgbClr val="0000FF"/>
                </a:solidFill>
                <a:effectLst/>
                <a:latin typeface="Franklin Gothic Book" panose="020B0503020102020204" pitchFamily="34" charset="0"/>
                <a:ea typeface="Times New Roman" panose="02020603050405020304" pitchFamily="18" charset="0"/>
                <a:cs typeface="Calibri" panose="020F0502020204030204" pitchFamily="34" charset="0"/>
                <a:hlinkClick r:id="rId3"/>
              </a:rPr>
              <a:t>www.na.org/future</a:t>
            </a:r>
            <a:r>
              <a:rPr lang="es-ES_tradnl" sz="1100" noProof="0" dirty="0" smtClean="0">
                <a:solidFill>
                  <a:srgbClr val="000000"/>
                </a:solidFill>
                <a:effectLst/>
                <a:latin typeface="Franklin Gothic Book" panose="020B0503020102020204" pitchFamily="34" charset="0"/>
                <a:ea typeface="Times New Roman" panose="02020603050405020304" pitchFamily="18" charset="0"/>
                <a:cs typeface="Calibri" panose="020F0502020204030204" pitchFamily="34" charset="0"/>
              </a:rPr>
              <a:t>.</a:t>
            </a:r>
            <a:endParaRPr lang="es-ES_tradnl" sz="1100" noProof="0" dirty="0">
              <a:latin typeface="Franklin Gothic Book" panose="020B0503020102020204" pitchFamily="34" charset="0"/>
            </a:endParaRPr>
          </a:p>
        </p:txBody>
      </p:sp>
    </p:spTree>
    <p:extLst>
      <p:ext uri="{BB962C8B-B14F-4D97-AF65-F5344CB8AC3E}">
        <p14:creationId xmlns:p14="http://schemas.microsoft.com/office/powerpoint/2010/main" val="105974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fontAlgn="base">
              <a:lnSpc>
                <a:spcPct val="107000"/>
              </a:lnSpc>
              <a:spcBef>
                <a:spcPts val="0"/>
              </a:spcBef>
              <a:spcAft>
                <a:spcPts val="1500"/>
              </a:spcAft>
              <a:buNone/>
            </a:pPr>
            <a:r>
              <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rPr>
              <a:t>El grupo de trabajo también hizo sugerencias a la Junta Mundial con respecto al plan de proyecto sobre «el papel de la zonas». </a:t>
            </a:r>
          </a:p>
          <a:p>
            <a:pPr marL="0" marR="0" indent="0" fontAlgn="base">
              <a:lnSpc>
                <a:spcPct val="107000"/>
              </a:lnSpc>
              <a:spcBef>
                <a:spcPts val="0"/>
              </a:spcBef>
              <a:spcAft>
                <a:spcPts val="1500"/>
              </a:spcAft>
              <a:buNone/>
            </a:pPr>
            <a:endPar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endParaRPr>
          </a:p>
          <a:p>
            <a:pPr marL="0" marR="0" indent="0" fontAlgn="base">
              <a:lnSpc>
                <a:spcPct val="107000"/>
              </a:lnSpc>
              <a:spcBef>
                <a:spcPts val="0"/>
              </a:spcBef>
              <a:spcAft>
                <a:spcPts val="1500"/>
              </a:spcAft>
              <a:buNone/>
            </a:pPr>
            <a:r>
              <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rPr>
              <a:t>Este plan de proyecto proviene de una moción aprobada en la CSM 2018 a fin de que la Junta Mundial preparase un plan de proyecto «para presentar en la CSM 2020 sobre el papel de las zonas, su relación con la confraternidad en general, incluida la integración y participación de delegados zonales en el proceso de toma de decisiones en la CSM». El plan de proyecto se incluirá en el material por vía de aprobación de la conferencia en enero de 2020.</a:t>
            </a:r>
            <a:endParaRPr lang="es-ES_tradnl" sz="1100" noProof="0" dirty="0">
              <a:effectLst/>
              <a:latin typeface="Franklin Gothic Book" panose="020B05030201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1791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ed75ccf_01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Google Shape;15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s-ES_tradnl" sz="1100" kern="1200" noProof="0" dirty="0" smtClean="0">
                <a:solidFill>
                  <a:srgbClr val="000000"/>
                </a:solidFill>
                <a:effectLst/>
                <a:latin typeface="Franklin Gothic Book" panose="020B0503020102020204" pitchFamily="34" charset="0"/>
                <a:ea typeface="PMingLiU"/>
                <a:cs typeface="Arial" panose="020B0604020202020204" pitchFamily="34" charset="0"/>
              </a:rPr>
              <a:t>En la última parte de este </a:t>
            </a:r>
            <a:r>
              <a:rPr lang="es-ES_tradnl" sz="1100" kern="1200" noProof="0" dirty="0" err="1" smtClean="0">
                <a:solidFill>
                  <a:srgbClr val="000000"/>
                </a:solidFill>
                <a:effectLst/>
                <a:latin typeface="Franklin Gothic Book" panose="020B0503020102020204" pitchFamily="34" charset="0"/>
                <a:ea typeface="PMingLiU"/>
                <a:cs typeface="Arial" panose="020B0604020202020204" pitchFamily="34" charset="0"/>
              </a:rPr>
              <a:t>PowePoint</a:t>
            </a:r>
            <a:r>
              <a:rPr lang="es-ES_tradnl" sz="1100" kern="1200" noProof="0" dirty="0" smtClean="0">
                <a:solidFill>
                  <a:srgbClr val="000000"/>
                </a:solidFill>
                <a:effectLst/>
                <a:latin typeface="Franklin Gothic Book" panose="020B0503020102020204" pitchFamily="34" charset="0"/>
                <a:ea typeface="PMingLiU"/>
                <a:cs typeface="Arial" panose="020B0604020202020204" pitchFamily="34" charset="0"/>
              </a:rPr>
              <a:t> hablaremos brevemente de los Temas de debate (TD, llamados por lo general IDT por sus siglas en inglés). </a:t>
            </a:r>
          </a:p>
          <a:p>
            <a:pPr marL="0" marR="0" indent="0">
              <a:lnSpc>
                <a:spcPct val="107000"/>
              </a:lnSpc>
              <a:spcBef>
                <a:spcPts val="0"/>
              </a:spcBef>
              <a:spcAft>
                <a:spcPts val="800"/>
              </a:spcAft>
              <a:buNone/>
            </a:pPr>
            <a:endParaRPr lang="es-ES_tradnl" sz="1100" kern="1200" noProof="0" dirty="0" smtClean="0">
              <a:solidFill>
                <a:srgbClr val="000000"/>
              </a:solidFill>
              <a:effectLst/>
              <a:latin typeface="Franklin Gothic Book" panose="020B0503020102020204" pitchFamily="34" charset="0"/>
              <a:ea typeface="PMingLiU"/>
              <a:cs typeface="Arial" panose="020B0604020202020204" pitchFamily="34" charset="0"/>
            </a:endParaRPr>
          </a:p>
          <a:p>
            <a:pPr marL="0" marR="0" indent="0">
              <a:lnSpc>
                <a:spcPct val="107000"/>
              </a:lnSpc>
              <a:spcBef>
                <a:spcPts val="0"/>
              </a:spcBef>
              <a:spcAft>
                <a:spcPts val="800"/>
              </a:spcAft>
              <a:buNone/>
            </a:pPr>
            <a:r>
              <a:rPr lang="es-ES_tradnl" sz="1100" kern="1200" noProof="0" dirty="0" smtClean="0">
                <a:solidFill>
                  <a:srgbClr val="000000"/>
                </a:solidFill>
                <a:effectLst/>
                <a:latin typeface="Franklin Gothic Book" panose="020B0503020102020204" pitchFamily="34" charset="0"/>
                <a:ea typeface="PMingLiU"/>
                <a:cs typeface="Arial" panose="020B0604020202020204" pitchFamily="34" charset="0"/>
              </a:rPr>
              <a:t>Los TD son temas de interés o preocupación de la confraternidad en general y se eligen en cada conferencia. En la CSM 2018, los participantes los eligieron guiados por los resultados de la encuesta del </a:t>
            </a:r>
            <a:r>
              <a:rPr lang="es-ES_tradnl" sz="1100" i="1" kern="1200" noProof="0" dirty="0" smtClean="0">
                <a:solidFill>
                  <a:srgbClr val="000000"/>
                </a:solidFill>
                <a:effectLst/>
                <a:latin typeface="Franklin Gothic Book" panose="020B0503020102020204" pitchFamily="34" charset="0"/>
                <a:ea typeface="PMingLiU"/>
                <a:cs typeface="Arial" panose="020B0604020202020204" pitchFamily="34" charset="0"/>
              </a:rPr>
              <a:t>IAC</a:t>
            </a:r>
            <a:r>
              <a:rPr lang="es-ES_tradnl" sz="1100" kern="1200" noProof="0" dirty="0" smtClean="0">
                <a:solidFill>
                  <a:srgbClr val="000000"/>
                </a:solidFill>
                <a:effectLst/>
                <a:latin typeface="Franklin Gothic Book" panose="020B0503020102020204" pitchFamily="34" charset="0"/>
                <a:ea typeface="PMingLiU"/>
                <a:cs typeface="Arial" panose="020B0604020202020204" pitchFamily="34" charset="0"/>
              </a:rPr>
              <a:t>, abierta a cualquier miembro interesado, grupo u organismo de servicio. La Junta Mundial también puede añadir por su cuenta un TD si cree que es necesario, como en el caso del tercer tema de este ciclo. </a:t>
            </a:r>
          </a:p>
          <a:p>
            <a:pPr marL="0" marR="0" indent="0">
              <a:lnSpc>
                <a:spcPct val="107000"/>
              </a:lnSpc>
              <a:spcBef>
                <a:spcPts val="0"/>
              </a:spcBef>
              <a:spcAft>
                <a:spcPts val="800"/>
              </a:spcAft>
              <a:buNone/>
            </a:pPr>
            <a:endParaRPr lang="es-ES_tradnl" sz="1100" kern="1200" noProof="0" dirty="0">
              <a:solidFill>
                <a:srgbClr val="000000"/>
              </a:solidFill>
              <a:effectLst/>
              <a:latin typeface="Franklin Gothic Book" panose="020B0503020102020204" pitchFamily="34" charset="0"/>
              <a:ea typeface="PMingLiU"/>
              <a:cs typeface="Arial" panose="020B0604020202020204" pitchFamily="34" charset="0"/>
            </a:endParaRPr>
          </a:p>
        </p:txBody>
      </p:sp>
    </p:spTree>
    <p:extLst>
      <p:ext uri="{BB962C8B-B14F-4D97-AF65-F5344CB8AC3E}">
        <p14:creationId xmlns:p14="http://schemas.microsoft.com/office/powerpoint/2010/main" val="2640523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ed75ccf_01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Google Shape;15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None/>
              <a:tabLst>
                <a:tab pos="457200" algn="l"/>
              </a:tabLst>
            </a:pPr>
            <a:r>
              <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rPr>
              <a:t>Los tres temas de este ciclo fueron: «Atraer miembros al servicio», «Llevar el mensaje y hacer que NA resulte atractivo» y «Terapia de sustitución de drogas y tratamiento asistido con medicación y su relación con NA». Los participantes de la conferencia tuvieron ocasión de ayudar a preparar las discusiones de estos temas mediante su participación en la reunión web de julio de 2018.</a:t>
            </a:r>
          </a:p>
          <a:p>
            <a:pPr marL="0" marR="0" indent="0">
              <a:lnSpc>
                <a:spcPct val="107000"/>
              </a:lnSpc>
              <a:spcBef>
                <a:spcPts val="0"/>
              </a:spcBef>
              <a:spcAft>
                <a:spcPts val="800"/>
              </a:spcAft>
              <a:buNone/>
              <a:tabLst>
                <a:tab pos="457200" algn="l"/>
              </a:tabLst>
            </a:pPr>
            <a:r>
              <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rPr>
              <a:t>Los recursos para los talleres locales están disponibles en </a:t>
            </a:r>
            <a:r>
              <a:rPr lang="es-ES_tradnl" sz="1100" u="sng" noProof="0" dirty="0" smtClean="0">
                <a:solidFill>
                  <a:srgbClr val="0000FF"/>
                </a:solidFill>
                <a:effectLst/>
                <a:latin typeface="Franklin Gothic Book" panose="020B0503020102020204" pitchFamily="34" charset="0"/>
                <a:ea typeface="Calibri" panose="020F0502020204030204" pitchFamily="34" charset="0"/>
                <a:cs typeface="Arial" panose="020B0604020202020204" pitchFamily="34" charset="0"/>
                <a:hlinkClick r:id="rId3"/>
              </a:rPr>
              <a:t>www.na.org/idt</a:t>
            </a:r>
            <a:r>
              <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rPr>
              <a:t>.</a:t>
            </a:r>
            <a:endParaRPr lang="es-ES_tradnl" sz="1050" noProof="0" dirty="0" smtClean="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tabLst>
                <a:tab pos="457200" algn="l"/>
              </a:tabLst>
            </a:pPr>
            <a:r>
              <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rPr>
              <a:t>El </a:t>
            </a:r>
            <a:r>
              <a:rPr lang="es-ES_tradnl" sz="1100" i="1" noProof="0" dirty="0" smtClean="0">
                <a:effectLst/>
                <a:latin typeface="Franklin Gothic Book" panose="020B0503020102020204" pitchFamily="34" charset="0"/>
                <a:ea typeface="Calibri" panose="020F0502020204030204" pitchFamily="34" charset="0"/>
                <a:cs typeface="Arial" panose="020B0604020202020204" pitchFamily="34" charset="0"/>
              </a:rPr>
              <a:t>IAC</a:t>
            </a:r>
            <a:r>
              <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rPr>
              <a:t> contiene algunos aportes destacados sobre cada tema. En el </a:t>
            </a:r>
            <a:r>
              <a:rPr lang="es-ES_tradnl" sz="1100" i="1" noProof="0" dirty="0" smtClean="0">
                <a:effectLst/>
                <a:latin typeface="Franklin Gothic Book" panose="020B0503020102020204" pitchFamily="34" charset="0"/>
                <a:ea typeface="Calibri" panose="020F0502020204030204" pitchFamily="34" charset="0"/>
                <a:cs typeface="Arial" panose="020B0604020202020204" pitchFamily="34" charset="0"/>
              </a:rPr>
              <a:t>Informe de la Conferencia</a:t>
            </a:r>
            <a:r>
              <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rPr>
              <a:t> figurará un resumen completo.</a:t>
            </a:r>
            <a:endParaRPr lang="es-ES_tradnl" sz="1100" noProof="0" dirty="0">
              <a:effectLst/>
              <a:latin typeface="Franklin Gothic Book" panose="020B05030201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14172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s-ES_tradnl" sz="1100" kern="1200" noProof="0" dirty="0" smtClean="0">
                <a:solidFill>
                  <a:srgbClr val="000000"/>
                </a:solidFill>
                <a:effectLst/>
                <a:latin typeface="Franklin Gothic Book" panose="020B0503020102020204" pitchFamily="34" charset="0"/>
                <a:ea typeface="PMingLiU"/>
                <a:cs typeface="Arial" panose="020B0604020202020204" pitchFamily="34" charset="0"/>
              </a:rPr>
              <a:t>El TD «Atraer miembros al servicio» fue unos de los más valorados en la encuesta del </a:t>
            </a:r>
            <a:r>
              <a:rPr lang="es-ES_tradnl" sz="1100" i="1" kern="1200" noProof="0" dirty="0" smtClean="0">
                <a:solidFill>
                  <a:srgbClr val="000000"/>
                </a:solidFill>
                <a:effectLst/>
                <a:latin typeface="Franklin Gothic Book" panose="020B0503020102020204" pitchFamily="34" charset="0"/>
                <a:ea typeface="PMingLiU"/>
                <a:cs typeface="Arial" panose="020B0604020202020204" pitchFamily="34" charset="0"/>
              </a:rPr>
              <a:t>IAC</a:t>
            </a:r>
            <a:r>
              <a:rPr lang="es-ES_tradnl" sz="1100" kern="1200" noProof="0" dirty="0" smtClean="0">
                <a:solidFill>
                  <a:srgbClr val="000000"/>
                </a:solidFill>
                <a:effectLst/>
                <a:latin typeface="Franklin Gothic Book" panose="020B0503020102020204" pitchFamily="34" charset="0"/>
                <a:ea typeface="PMingLiU"/>
                <a:cs typeface="Arial" panose="020B0604020202020204" pitchFamily="34" charset="0"/>
              </a:rPr>
              <a:t> y se centró en compartir información y prácticas óptimas para atraer a los miembros al servicio. Todas las respuestas compartidas hicieron hincapié en el papel fundamental del servicio y en el hecho de que todos los miembros somos responsables de atraer a los demás para que se sumen a la tarea de llevar el mensaje.</a:t>
            </a:r>
            <a:endParaRPr lang="es-ES_tradnl" noProof="0" dirty="0"/>
          </a:p>
        </p:txBody>
      </p:sp>
    </p:spTree>
    <p:extLst>
      <p:ext uri="{BB962C8B-B14F-4D97-AF65-F5344CB8AC3E}">
        <p14:creationId xmlns:p14="http://schemas.microsoft.com/office/powerpoint/2010/main" val="587262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s-ES_tradnl" sz="1100" kern="1200" noProof="0" dirty="0" smtClean="0">
                <a:solidFill>
                  <a:srgbClr val="000000"/>
                </a:solidFill>
                <a:effectLst/>
                <a:latin typeface="Franklin Gothic Book" panose="020B0503020102020204" pitchFamily="34" charset="0"/>
                <a:ea typeface="PMingLiU"/>
                <a:cs typeface="Arial" panose="020B0604020202020204" pitchFamily="34" charset="0"/>
              </a:rPr>
              <a:t>«Llevar el mensaje y hacer que NA resulte atractivo» también resultó prioritario en la encuesta del </a:t>
            </a:r>
            <a:r>
              <a:rPr lang="es-ES_tradnl" sz="1100" i="1" kern="1200" noProof="0" dirty="0" smtClean="0">
                <a:solidFill>
                  <a:srgbClr val="000000"/>
                </a:solidFill>
                <a:effectLst/>
                <a:latin typeface="Franklin Gothic Book" panose="020B0503020102020204" pitchFamily="34" charset="0"/>
                <a:ea typeface="PMingLiU"/>
                <a:cs typeface="Arial" panose="020B0604020202020204" pitchFamily="34" charset="0"/>
              </a:rPr>
              <a:t>IAC</a:t>
            </a:r>
            <a:r>
              <a:rPr lang="es-ES_tradnl" sz="1100" kern="1200" noProof="0" dirty="0" smtClean="0">
                <a:solidFill>
                  <a:srgbClr val="000000"/>
                </a:solidFill>
                <a:effectLst/>
                <a:latin typeface="Franklin Gothic Book" panose="020B0503020102020204" pitchFamily="34" charset="0"/>
                <a:ea typeface="PMingLiU"/>
                <a:cs typeface="Arial" panose="020B0604020202020204" pitchFamily="34" charset="0"/>
              </a:rPr>
              <a:t>. Este TD se centraba en cómo recibir mejor en NA a los miembros nuevos y cómo animarlos a quedarse. Se compartieron muchas ideas sencillas, pero eficaces, como la de tener alguien que los reciba, ofrecer números de teléfono, acercarse a los miembros nuevos «allí donde estén» y «sin que importes su…», para decirlo con palabras del aporte También se señaló que un compromiso sólido para llevar nuestro mensaje contribuye a crear unidad en NA, lo que a su vez mejora la percepción que la sociedad tiene de NA como programa viable de recuperación.</a:t>
            </a:r>
            <a:endParaRPr lang="es-ES_tradnl" sz="1100" kern="1200" noProof="0" dirty="0">
              <a:solidFill>
                <a:srgbClr val="000000"/>
              </a:solidFill>
              <a:effectLst/>
              <a:latin typeface="Franklin Gothic Book" panose="020B0503020102020204" pitchFamily="34" charset="0"/>
              <a:ea typeface="PMingLiU"/>
              <a:cs typeface="Arial" panose="020B0604020202020204" pitchFamily="34" charset="0"/>
            </a:endParaRPr>
          </a:p>
        </p:txBody>
      </p:sp>
    </p:spTree>
    <p:extLst>
      <p:ext uri="{BB962C8B-B14F-4D97-AF65-F5344CB8AC3E}">
        <p14:creationId xmlns:p14="http://schemas.microsoft.com/office/powerpoint/2010/main" val="1071743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s-ES_tradnl" sz="1100" kern="1200" noProof="0" dirty="0" smtClean="0">
                <a:solidFill>
                  <a:srgbClr val="000000"/>
                </a:solidFill>
                <a:effectLst/>
                <a:latin typeface="Franklin Gothic Book" panose="020B0503020102020204" pitchFamily="34" charset="0"/>
                <a:ea typeface="PMingLiU"/>
                <a:cs typeface="Arial" panose="020B0604020202020204" pitchFamily="34" charset="0"/>
              </a:rPr>
              <a:t>La Junta Mundial notificó a la CSM 2018 que lo más probable es que hubiera un tercer TD y decidió agregar «Terapia de sustitución de drogas y tratamiento asistido con medicación y su relación con NA» en su reunión de junio de 2018. La cuestión de los adictos que asisten a las reuniones de NA mientras toman medicamentos recetados para tratar su adicción y la capacidad de los grupos de hacerlos sentir bienvenidos se ha vuelto cada vez más urgente para muchos grupos de NA en los últimos ciclos de conferencia. También se identificó como una cuestión de alto impacto en el Plan estratégico de los SMNA 2016-2018.</a:t>
            </a:r>
            <a:endParaRPr lang="es-ES_tradnl" noProof="0" dirty="0"/>
          </a:p>
        </p:txBody>
      </p:sp>
    </p:spTree>
    <p:extLst>
      <p:ext uri="{BB962C8B-B14F-4D97-AF65-F5344CB8AC3E}">
        <p14:creationId xmlns:p14="http://schemas.microsoft.com/office/powerpoint/2010/main" val="2600234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800"/>
              </a:spcAft>
              <a:buNone/>
            </a:pPr>
            <a:r>
              <a:rPr lang="es-ES_tradnl" sz="1100" kern="1200" noProof="0" dirty="0" smtClean="0">
                <a:solidFill>
                  <a:srgbClr val="000000"/>
                </a:solidFill>
                <a:effectLst/>
                <a:latin typeface="Franklin Gothic Book" panose="020B0503020102020204" pitchFamily="34" charset="0"/>
                <a:ea typeface="PMingLiU"/>
                <a:cs typeface="Arial" panose="020B0604020202020204" pitchFamily="34" charset="0"/>
              </a:rPr>
              <a:t>La conferencia también aprobó una moción regional del </a:t>
            </a:r>
            <a:r>
              <a:rPr lang="es-ES_tradnl" sz="1100" i="1" kern="1200" noProof="0" dirty="0" smtClean="0">
                <a:solidFill>
                  <a:srgbClr val="000000"/>
                </a:solidFill>
                <a:effectLst/>
                <a:latin typeface="Franklin Gothic Book" panose="020B0503020102020204" pitchFamily="34" charset="0"/>
                <a:ea typeface="PMingLiU"/>
                <a:cs typeface="Arial" panose="020B0604020202020204" pitchFamily="34" charset="0"/>
              </a:rPr>
              <a:t>IAC</a:t>
            </a:r>
            <a:r>
              <a:rPr lang="es-ES_tradnl" sz="1100" kern="1200" noProof="0" dirty="0" smtClean="0">
                <a:solidFill>
                  <a:srgbClr val="000000"/>
                </a:solidFill>
                <a:effectLst/>
                <a:latin typeface="Franklin Gothic Book" panose="020B0503020102020204" pitchFamily="34" charset="0"/>
                <a:ea typeface="PMingLiU"/>
                <a:cs typeface="Arial" panose="020B0604020202020204" pitchFamily="34" charset="0"/>
              </a:rPr>
              <a:t> 2018 para preparar un plan de proyecto a fin de crear o revisar un material de literatura de recuperación que trate directamente el tema.</a:t>
            </a:r>
          </a:p>
          <a:p>
            <a:pPr marL="0" marR="0" indent="0">
              <a:lnSpc>
                <a:spcPct val="107000"/>
              </a:lnSpc>
              <a:spcBef>
                <a:spcPts val="0"/>
              </a:spcBef>
              <a:spcAft>
                <a:spcPts val="800"/>
              </a:spcAft>
              <a:buNone/>
            </a:pPr>
            <a:endParaRPr lang="es-ES_tradnl" sz="1100" kern="1200" noProof="0" dirty="0" smtClean="0">
              <a:solidFill>
                <a:srgbClr val="000000"/>
              </a:solidFill>
              <a:effectLst/>
              <a:latin typeface="Franklin Gothic Book" panose="020B0503020102020204" pitchFamily="34" charset="0"/>
              <a:ea typeface="PMingLiU"/>
              <a:cs typeface="Arial" panose="020B0604020202020204" pitchFamily="34" charset="0"/>
            </a:endParaRPr>
          </a:p>
          <a:p>
            <a:pPr marL="0" marR="0" indent="0">
              <a:lnSpc>
                <a:spcPct val="107000"/>
              </a:lnSpc>
              <a:spcBef>
                <a:spcPts val="0"/>
              </a:spcBef>
              <a:spcAft>
                <a:spcPts val="800"/>
              </a:spcAft>
              <a:buNone/>
            </a:pPr>
            <a:r>
              <a:rPr lang="es-ES_tradnl" sz="1100" kern="1200" noProof="0" dirty="0" smtClean="0">
                <a:solidFill>
                  <a:srgbClr val="000000"/>
                </a:solidFill>
                <a:effectLst/>
                <a:latin typeface="Franklin Gothic Book" panose="020B0503020102020204" pitchFamily="34" charset="0"/>
                <a:ea typeface="PMingLiU"/>
                <a:cs typeface="Arial" panose="020B0604020202020204" pitchFamily="34" charset="0"/>
              </a:rPr>
              <a:t>Tanto la moción como su propósito aparecen en pantalla.</a:t>
            </a:r>
          </a:p>
          <a:p>
            <a:pPr marL="0" marR="0" indent="0">
              <a:lnSpc>
                <a:spcPct val="107000"/>
              </a:lnSpc>
              <a:spcBef>
                <a:spcPts val="0"/>
              </a:spcBef>
              <a:spcAft>
                <a:spcPts val="800"/>
              </a:spcAft>
              <a:buNone/>
            </a:pPr>
            <a:endParaRPr lang="es-ES_tradnl" sz="1100" kern="1200" noProof="0" dirty="0">
              <a:solidFill>
                <a:srgbClr val="000000"/>
              </a:solidFill>
              <a:effectLst/>
              <a:latin typeface="Franklin Gothic Book" panose="020B0503020102020204" pitchFamily="34" charset="0"/>
              <a:ea typeface="PMingLiU"/>
              <a:cs typeface="Arial" panose="020B0604020202020204" pitchFamily="34" charset="0"/>
            </a:endParaRPr>
          </a:p>
        </p:txBody>
      </p:sp>
    </p:spTree>
    <p:extLst>
      <p:ext uri="{BB962C8B-B14F-4D97-AF65-F5344CB8AC3E}">
        <p14:creationId xmlns:p14="http://schemas.microsoft.com/office/powerpoint/2010/main" val="3238323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800"/>
              </a:spcAft>
              <a:buNone/>
            </a:pPr>
            <a:r>
              <a:rPr lang="es-ES_tradnl" sz="1100" kern="1200" noProof="0" dirty="0" smtClean="0">
                <a:solidFill>
                  <a:srgbClr val="000000"/>
                </a:solidFill>
                <a:effectLst/>
                <a:latin typeface="Franklin Gothic Book" panose="020B0503020102020204" pitchFamily="34" charset="0"/>
                <a:ea typeface="PMingLiU"/>
                <a:cs typeface="Arial" panose="020B0604020202020204" pitchFamily="34" charset="0"/>
              </a:rPr>
              <a:t>Esperábamos que este TD nos ayudara a dar forma al plan del proyecto que se solicitaba en la Moción 9, y los resultados, en parte, han sido buenos. Las tres ideas principales que se compartieron, independientemente de dónde se hayan llevado a cabo los talleres, son: </a:t>
            </a:r>
          </a:p>
          <a:p>
            <a:pPr marL="0" marR="0" indent="0">
              <a:lnSpc>
                <a:spcPct val="107000"/>
              </a:lnSpc>
              <a:spcBef>
                <a:spcPts val="0"/>
              </a:spcBef>
              <a:spcAft>
                <a:spcPts val="800"/>
              </a:spcAft>
              <a:buNone/>
            </a:pPr>
            <a:endParaRPr lang="es-ES_tradnl" sz="1100" kern="1200" noProof="0" dirty="0" smtClean="0">
              <a:solidFill>
                <a:srgbClr val="000000"/>
              </a:solidFill>
              <a:effectLst/>
              <a:latin typeface="Franklin Gothic Book" panose="020B0503020102020204" pitchFamily="34" charset="0"/>
              <a:ea typeface="PMingLiU"/>
              <a:cs typeface="Arial" panose="020B0604020202020204" pitchFamily="34" charset="0"/>
            </a:endParaRPr>
          </a:p>
          <a:p>
            <a:pPr marL="171450" marR="0" indent="-171450">
              <a:lnSpc>
                <a:spcPct val="107000"/>
              </a:lnSpc>
              <a:spcBef>
                <a:spcPts val="0"/>
              </a:spcBef>
              <a:spcAft>
                <a:spcPts val="800"/>
              </a:spcAft>
            </a:pPr>
            <a:r>
              <a:rPr lang="es-ES_tradnl" sz="1100" kern="1200" noProof="0" dirty="0" smtClean="0">
                <a:solidFill>
                  <a:srgbClr val="000000"/>
                </a:solidFill>
                <a:effectLst/>
                <a:latin typeface="Franklin Gothic Book" panose="020B0503020102020204" pitchFamily="34" charset="0"/>
                <a:ea typeface="PMingLiU"/>
                <a:cs typeface="Arial" panose="020B0604020202020204" pitchFamily="34" charset="0"/>
              </a:rPr>
              <a:t>Demos la bienvenida a los adictos que asisten a NA mientras están en TSD/TAM. Siguen siendo miembros de NA y deben ser tratados como cualquier otro miembro.</a:t>
            </a:r>
          </a:p>
          <a:p>
            <a:pPr marL="171450" marR="0" indent="-171450">
              <a:lnSpc>
                <a:spcPct val="107000"/>
              </a:lnSpc>
              <a:spcBef>
                <a:spcPts val="0"/>
              </a:spcBef>
              <a:spcAft>
                <a:spcPts val="800"/>
              </a:spcAft>
            </a:pPr>
            <a:r>
              <a:rPr lang="es-ES_tradnl" sz="1100" kern="1200" noProof="0" dirty="0" smtClean="0">
                <a:solidFill>
                  <a:srgbClr val="000000"/>
                </a:solidFill>
                <a:effectLst/>
                <a:latin typeface="Franklin Gothic Book" panose="020B0503020102020204" pitchFamily="34" charset="0"/>
                <a:ea typeface="PMingLiU"/>
                <a:cs typeface="Arial" panose="020B0604020202020204" pitchFamily="34" charset="0"/>
              </a:rPr>
              <a:t>Conectemos a los miembros que están en TSD/TAM con otros compañeros que han tenido la misma experiencia y han logrado estar abstinentes.</a:t>
            </a:r>
          </a:p>
          <a:p>
            <a:pPr marL="171450" marR="0" indent="-171450">
              <a:lnSpc>
                <a:spcPct val="107000"/>
              </a:lnSpc>
              <a:spcBef>
                <a:spcPts val="0"/>
              </a:spcBef>
              <a:spcAft>
                <a:spcPts val="800"/>
              </a:spcAft>
            </a:pPr>
            <a:r>
              <a:rPr lang="es-ES_tradnl" sz="1100" kern="1200" noProof="0" dirty="0" smtClean="0">
                <a:solidFill>
                  <a:srgbClr val="000000"/>
                </a:solidFill>
                <a:effectLst/>
                <a:latin typeface="Franklin Gothic Book" panose="020B0503020102020204" pitchFamily="34" charset="0"/>
                <a:ea typeface="PMingLiU"/>
                <a:cs typeface="Arial" panose="020B0604020202020204" pitchFamily="34" charset="0"/>
              </a:rPr>
              <a:t>Pensemos en la posibilidad de preparar una declaración con un lenguaje coherente que pueda incluirse en el formato de las reuniones.</a:t>
            </a:r>
          </a:p>
          <a:p>
            <a:pPr marL="0" marR="0" indent="0">
              <a:lnSpc>
                <a:spcPct val="107000"/>
              </a:lnSpc>
              <a:spcBef>
                <a:spcPts val="0"/>
              </a:spcBef>
              <a:spcAft>
                <a:spcPts val="800"/>
              </a:spcAft>
              <a:buNone/>
            </a:pPr>
            <a:endParaRPr lang="es-ES_tradnl" sz="1100" kern="1200" noProof="0" dirty="0" smtClean="0">
              <a:solidFill>
                <a:srgbClr val="000000"/>
              </a:solidFill>
              <a:effectLst/>
              <a:latin typeface="Franklin Gothic Book" panose="020B0503020102020204" pitchFamily="34" charset="0"/>
              <a:ea typeface="PMingLiU"/>
              <a:cs typeface="Arial" panose="020B0604020202020204" pitchFamily="34" charset="0"/>
            </a:endParaRPr>
          </a:p>
          <a:p>
            <a:pPr marL="0" marR="0" indent="0">
              <a:lnSpc>
                <a:spcPct val="107000"/>
              </a:lnSpc>
              <a:spcBef>
                <a:spcPts val="0"/>
              </a:spcBef>
              <a:spcAft>
                <a:spcPts val="800"/>
              </a:spcAft>
              <a:buNone/>
            </a:pPr>
            <a:r>
              <a:rPr lang="es-ES_tradnl" sz="1100" kern="1200" noProof="0" dirty="0" smtClean="0">
                <a:solidFill>
                  <a:srgbClr val="000000"/>
                </a:solidFill>
                <a:effectLst/>
                <a:latin typeface="Franklin Gothic Book" panose="020B0503020102020204" pitchFamily="34" charset="0"/>
                <a:ea typeface="PMingLiU"/>
                <a:cs typeface="Arial" panose="020B0604020202020204" pitchFamily="34" charset="0"/>
              </a:rPr>
              <a:t>No nos han llegado aportes que nos ayuden a estructurar un material de literatura aprobada por la confraternidad sobre esta cuestión. A menos que la conferencia nos dé otra orientación, proponemos organizar un debate adicional sobre este tema para el ciclo de conferencia 2020-2022 con miras a reunir las aportaciones necesarias.</a:t>
            </a:r>
          </a:p>
          <a:p>
            <a:pPr marL="0" marR="0" indent="0">
              <a:lnSpc>
                <a:spcPct val="107000"/>
              </a:lnSpc>
              <a:spcBef>
                <a:spcPts val="0"/>
              </a:spcBef>
              <a:spcAft>
                <a:spcPts val="800"/>
              </a:spcAft>
              <a:buNone/>
            </a:pPr>
            <a:endParaRPr lang="es-ES_tradnl" sz="1100" kern="1200" noProof="0" dirty="0">
              <a:solidFill>
                <a:srgbClr val="000000"/>
              </a:solidFill>
              <a:effectLst/>
              <a:latin typeface="Franklin Gothic Book" panose="020B0503020102020204" pitchFamily="34" charset="0"/>
              <a:ea typeface="PMingLiU"/>
              <a:cs typeface="Arial" panose="020B0604020202020204" pitchFamily="34" charset="0"/>
            </a:endParaRPr>
          </a:p>
        </p:txBody>
      </p:sp>
    </p:spTree>
    <p:extLst>
      <p:ext uri="{BB962C8B-B14F-4D97-AF65-F5344CB8AC3E}">
        <p14:creationId xmlns:p14="http://schemas.microsoft.com/office/powerpoint/2010/main" val="3477907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s-ES_tradnl" sz="1100" b="0" i="0" u="none" strike="noStrike" cap="none" dirty="0" smtClean="0">
                <a:solidFill>
                  <a:srgbClr val="000000"/>
                </a:solidFill>
                <a:effectLst/>
                <a:latin typeface="Arial"/>
                <a:ea typeface="Arial"/>
                <a:cs typeface="Arial"/>
                <a:sym typeface="Arial"/>
              </a:rPr>
              <a:t>Esperamos que este </a:t>
            </a:r>
            <a:r>
              <a:rPr lang="es-ES_tradnl" sz="1100" b="0" i="0" u="none" strike="noStrike" cap="none" dirty="0" err="1" smtClean="0">
                <a:solidFill>
                  <a:srgbClr val="000000"/>
                </a:solidFill>
                <a:effectLst/>
                <a:latin typeface="Arial"/>
                <a:ea typeface="Arial"/>
                <a:cs typeface="Arial"/>
                <a:sym typeface="Arial"/>
              </a:rPr>
              <a:t>PowePoint</a:t>
            </a:r>
            <a:r>
              <a:rPr lang="es-ES_tradnl" sz="1100" b="0" i="0" u="none" strike="noStrike" cap="none" dirty="0" smtClean="0">
                <a:solidFill>
                  <a:srgbClr val="000000"/>
                </a:solidFill>
                <a:effectLst/>
                <a:latin typeface="Arial"/>
                <a:ea typeface="Arial"/>
                <a:cs typeface="Arial"/>
                <a:sym typeface="Arial"/>
              </a:rPr>
              <a:t> te haya ayudado en la discusión de este material. Ten en cuenta que hay otros PowerPoints  y videos dedicados a otros contenidos del </a:t>
            </a:r>
            <a:r>
              <a:rPr lang="es-ES_tradnl" sz="1100" b="0" i="1" u="none" strike="noStrike" cap="none" dirty="0" smtClean="0">
                <a:solidFill>
                  <a:srgbClr val="000000"/>
                </a:solidFill>
                <a:effectLst/>
                <a:latin typeface="Arial"/>
                <a:ea typeface="Arial"/>
                <a:cs typeface="Arial"/>
                <a:sym typeface="Arial"/>
              </a:rPr>
              <a:t>IAC</a:t>
            </a:r>
            <a:r>
              <a:rPr lang="es-ES_tradnl" sz="1100" b="0" i="0" u="none" strike="noStrike" cap="none" dirty="0" smtClean="0">
                <a:solidFill>
                  <a:srgbClr val="000000"/>
                </a:solidFill>
                <a:effectLst/>
                <a:latin typeface="Arial"/>
                <a:ea typeface="Arial"/>
                <a:cs typeface="Arial"/>
                <a:sym typeface="Arial"/>
              </a:rPr>
              <a:t>. Estos recursos, el </a:t>
            </a:r>
            <a:r>
              <a:rPr lang="es-ES_tradnl" sz="1100" b="0" i="1" u="none" strike="noStrike" cap="none" dirty="0" smtClean="0">
                <a:solidFill>
                  <a:srgbClr val="000000"/>
                </a:solidFill>
                <a:effectLst/>
                <a:latin typeface="Arial"/>
                <a:ea typeface="Arial"/>
                <a:cs typeface="Arial"/>
                <a:sym typeface="Arial"/>
              </a:rPr>
              <a:t>Informe de la Agenda de la Conferencia</a:t>
            </a:r>
            <a:r>
              <a:rPr lang="es-ES_tradnl" sz="1100" b="0" i="0" u="none" strike="noStrike" cap="none" dirty="0" smtClean="0">
                <a:solidFill>
                  <a:srgbClr val="000000"/>
                </a:solidFill>
                <a:effectLst/>
                <a:latin typeface="Arial"/>
                <a:ea typeface="Arial"/>
                <a:cs typeface="Arial"/>
                <a:sym typeface="Arial"/>
              </a:rPr>
              <a:t> y la encuesta del </a:t>
            </a:r>
            <a:r>
              <a:rPr lang="es-ES_tradnl" sz="1100" b="0" i="1" u="none" strike="noStrike" cap="none" dirty="0" smtClean="0">
                <a:solidFill>
                  <a:srgbClr val="000000"/>
                </a:solidFill>
                <a:effectLst/>
                <a:latin typeface="Arial"/>
                <a:ea typeface="Arial"/>
                <a:cs typeface="Arial"/>
                <a:sym typeface="Arial"/>
              </a:rPr>
              <a:t>IAC</a:t>
            </a:r>
            <a:r>
              <a:rPr lang="es-ES_tradnl" sz="1100" b="0" i="0" u="none" strike="noStrike" cap="none" dirty="0" smtClean="0">
                <a:solidFill>
                  <a:srgbClr val="000000"/>
                </a:solidFill>
                <a:effectLst/>
                <a:latin typeface="Arial"/>
                <a:ea typeface="Arial"/>
                <a:cs typeface="Arial"/>
                <a:sym typeface="Arial"/>
              </a:rPr>
              <a:t> están disponibles en línea en</a:t>
            </a:r>
            <a:r>
              <a:rPr kumimoji="0" lang="es-ES_tradnl" sz="1200" b="0" i="0" u="none" strike="noStrike" kern="1200" cap="none" spc="0" normalizeH="0" baseline="0" noProof="0" dirty="0" smtClean="0">
                <a:ln>
                  <a:noFill/>
                </a:ln>
                <a:solidFill>
                  <a:prstClr val="black"/>
                </a:solidFill>
                <a:effectLst/>
                <a:uLnTx/>
                <a:uFillTx/>
                <a:latin typeface="Calibri" panose="020F0502020204030204"/>
                <a:ea typeface="+mn-ea"/>
                <a:cs typeface="Arial"/>
                <a:sym typeface="Arial"/>
              </a:rPr>
              <a:t> </a:t>
            </a:r>
            <a:r>
              <a:rPr kumimoji="0" lang="es-ES_tradnl" sz="1200" b="0" i="0" u="none" strike="noStrike" kern="1200" cap="none" spc="0" normalizeH="0" baseline="0" noProof="0" dirty="0" smtClean="0">
                <a:ln>
                  <a:noFill/>
                </a:ln>
                <a:solidFill>
                  <a:prstClr val="black"/>
                </a:solidFill>
                <a:effectLst/>
                <a:uLnTx/>
                <a:uFillTx/>
                <a:latin typeface="Calibri" panose="020F0502020204030204"/>
                <a:ea typeface="+mn-ea"/>
                <a:cs typeface="Arial"/>
                <a:sym typeface="Arial"/>
                <a:hlinkClick r:id="rId3"/>
              </a:rPr>
              <a:t>www.na.org/conference</a:t>
            </a:r>
            <a:r>
              <a:rPr kumimoji="0" lang="es-ES_tradnl" sz="1200" b="0" i="0" u="none" strike="noStrike" kern="1200" cap="none" spc="0" normalizeH="0" baseline="0" noProof="0" dirty="0" smtClean="0">
                <a:ln>
                  <a:noFill/>
                </a:ln>
                <a:solidFill>
                  <a:prstClr val="black"/>
                </a:solidFill>
                <a:effectLst/>
                <a:uLnTx/>
                <a:uFillTx/>
                <a:latin typeface="Calibri" panose="020F0502020204030204"/>
                <a:ea typeface="+mn-ea"/>
                <a:cs typeface="Arial"/>
                <a:sym typeface="Arial"/>
              </a:rPr>
              <a:t>. </a:t>
            </a:r>
            <a:r>
              <a:rPr lang="es-ES_tradnl" sz="1100" b="0" i="0" u="none" strike="noStrike" cap="none" dirty="0" smtClean="0">
                <a:solidFill>
                  <a:srgbClr val="000000"/>
                </a:solidFill>
                <a:effectLst/>
                <a:latin typeface="Arial"/>
                <a:ea typeface="Arial"/>
                <a:cs typeface="Arial"/>
                <a:sym typeface="Arial"/>
              </a:rPr>
              <a:t>En los Servicios Mundiales de NA se pueden adquirir ejemplares impresos del </a:t>
            </a:r>
            <a:r>
              <a:rPr lang="es-ES_tradnl" sz="1100" b="0" i="1" u="none" strike="noStrike" cap="none" dirty="0" smtClean="0">
                <a:solidFill>
                  <a:srgbClr val="000000"/>
                </a:solidFill>
                <a:effectLst/>
                <a:latin typeface="Arial"/>
                <a:ea typeface="Arial"/>
                <a:cs typeface="Arial"/>
                <a:sym typeface="Arial"/>
              </a:rPr>
              <a:t>IAC</a:t>
            </a:r>
            <a:r>
              <a:rPr lang="es-ES_tradnl" sz="1100" b="0" i="0" u="none" strike="noStrike" cap="none" dirty="0" smtClean="0">
                <a:solidFill>
                  <a:srgbClr val="000000"/>
                </a:solidFill>
                <a:effectLst/>
                <a:latin typeface="Arial"/>
                <a:ea typeface="Arial"/>
                <a:cs typeface="Arial"/>
                <a:sym typeface="Arial"/>
              </a:rPr>
              <a:t>. </a:t>
            </a:r>
          </a:p>
          <a:p>
            <a:pPr marL="139700" indent="0">
              <a:buNone/>
            </a:pPr>
            <a:endParaRPr lang="es-ES_tradnl" sz="1100" b="0" i="0" u="none" strike="noStrike" cap="none" dirty="0" smtClean="0">
              <a:solidFill>
                <a:srgbClr val="000000"/>
              </a:solidFill>
              <a:effectLst/>
              <a:latin typeface="Arial"/>
              <a:ea typeface="Arial"/>
              <a:cs typeface="Arial"/>
              <a:sym typeface="Arial"/>
            </a:endParaRPr>
          </a:p>
          <a:p>
            <a:pPr marL="139700" indent="0">
              <a:buNone/>
            </a:pPr>
            <a:r>
              <a:rPr lang="es-ES_tradnl" sz="1100" b="0" i="0" u="none" strike="noStrike" cap="none" dirty="0" smtClean="0">
                <a:solidFill>
                  <a:srgbClr val="000000"/>
                </a:solidFill>
                <a:effectLst/>
                <a:latin typeface="Arial"/>
                <a:ea typeface="Arial"/>
                <a:cs typeface="Arial"/>
                <a:sym typeface="Arial"/>
              </a:rPr>
              <a:t>Te invitamos a que nos hagas llegar tus preguntas y opiniones sobre el </a:t>
            </a:r>
            <a:r>
              <a:rPr lang="es-ES_tradnl" sz="1100" b="0" i="1" u="none" strike="noStrike" cap="none" dirty="0" smtClean="0">
                <a:solidFill>
                  <a:srgbClr val="000000"/>
                </a:solidFill>
                <a:effectLst/>
                <a:latin typeface="Arial"/>
                <a:ea typeface="Arial"/>
                <a:cs typeface="Arial"/>
                <a:sym typeface="Arial"/>
              </a:rPr>
              <a:t>IAC</a:t>
            </a:r>
            <a:r>
              <a:rPr lang="es-ES_tradnl" sz="1100" b="0" i="0" u="none" strike="noStrike" cap="none" dirty="0" smtClean="0">
                <a:solidFill>
                  <a:srgbClr val="000000"/>
                </a:solidFill>
                <a:effectLst/>
                <a:latin typeface="Arial"/>
                <a:ea typeface="Arial"/>
                <a:cs typeface="Arial"/>
                <a:sym typeface="Arial"/>
              </a:rPr>
              <a:t> o cualquier otra cuestión a</a:t>
            </a:r>
            <a:r>
              <a:rPr lang="es-ES_tradnl" sz="1200" dirty="0" smtClean="0">
                <a:effectLst/>
              </a:rPr>
              <a:t> </a:t>
            </a:r>
            <a:r>
              <a:rPr kumimoji="0" lang="es-ES_tradnl" sz="1200" b="0" i="0" u="none" strike="noStrike" kern="1200" cap="none" spc="0" normalizeH="0" baseline="0" noProof="0" dirty="0" smtClean="0">
                <a:ln>
                  <a:noFill/>
                </a:ln>
                <a:solidFill>
                  <a:prstClr val="black"/>
                </a:solidFill>
                <a:effectLst/>
                <a:uLnTx/>
                <a:uFillTx/>
                <a:latin typeface="Calibri" panose="020F0502020204030204"/>
                <a:ea typeface="+mn-ea"/>
                <a:cs typeface="Arial"/>
                <a:sym typeface="Arial"/>
                <a:hlinkClick r:id="rId4" action="ppaction://hlinkfile"/>
              </a:rPr>
              <a:t>worldboard@na.org</a:t>
            </a:r>
            <a:r>
              <a:rPr kumimoji="0" lang="es-ES_tradnl" sz="1200" b="0" i="0" u="none" strike="noStrike" kern="1200" cap="none" spc="0" normalizeH="0" baseline="0" noProof="0" dirty="0" smtClean="0">
                <a:ln>
                  <a:noFill/>
                </a:ln>
                <a:solidFill>
                  <a:prstClr val="black"/>
                </a:solidFill>
                <a:effectLst/>
                <a:uLnTx/>
                <a:uFillTx/>
                <a:latin typeface="Calibri" panose="020F0502020204030204"/>
                <a:ea typeface="+mn-ea"/>
                <a:cs typeface="Arial"/>
                <a:sym typeface="Arial"/>
              </a:rPr>
              <a:t>.</a:t>
            </a:r>
          </a:p>
          <a:p>
            <a:pPr marL="139700" indent="0">
              <a:buNone/>
            </a:pPr>
            <a:endParaRPr lang="es-ES_tradnl" dirty="0"/>
          </a:p>
        </p:txBody>
      </p:sp>
    </p:spTree>
    <p:extLst>
      <p:ext uri="{BB962C8B-B14F-4D97-AF65-F5344CB8AC3E}">
        <p14:creationId xmlns:p14="http://schemas.microsoft.com/office/powerpoint/2010/main" val="82465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7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Google Shape;20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rPr>
              <a:t>Este PowerPoint cubre las secciones de Introducción al </a:t>
            </a:r>
            <a:r>
              <a:rPr lang="es-ES_tradnl" sz="1100" i="1" noProof="0" dirty="0" smtClean="0">
                <a:effectLst/>
                <a:latin typeface="Franklin Gothic Book" panose="020B0503020102020204" pitchFamily="34" charset="0"/>
                <a:ea typeface="Calibri" panose="020F0502020204030204" pitchFamily="34" charset="0"/>
                <a:cs typeface="Arial" panose="020B0604020202020204" pitchFamily="34" charset="0"/>
              </a:rPr>
              <a:t>Informe de la Agenda de la Conferencia</a:t>
            </a:r>
            <a:r>
              <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rPr>
              <a:t>, el Proyecto sobre la CSM del futuro y el resumen de los aportes recibidos sobre los Temas de debate del último ciclo de conferencia.</a:t>
            </a:r>
            <a:endParaRPr lang="es-ES_tradnl" noProof="0" dirty="0"/>
          </a:p>
        </p:txBody>
      </p:sp>
    </p:spTree>
    <p:extLst>
      <p:ext uri="{BB962C8B-B14F-4D97-AF65-F5344CB8AC3E}">
        <p14:creationId xmlns:p14="http://schemas.microsoft.com/office/powerpoint/2010/main" val="2620595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7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Google Shape;20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just" defTabSz="914400" rtl="0" eaLnBrk="1" fontAlgn="auto" latinLnBrk="0" hangingPunct="1">
              <a:lnSpc>
                <a:spcPct val="107000"/>
              </a:lnSpc>
              <a:spcBef>
                <a:spcPts val="0"/>
              </a:spcBef>
              <a:spcAft>
                <a:spcPts val="800"/>
              </a:spcAft>
              <a:buClr>
                <a:srgbClr val="000000"/>
              </a:buClr>
              <a:buSzPts val="1400"/>
              <a:buFont typeface="Arial"/>
              <a:buNone/>
              <a:tabLst/>
              <a:defRPr/>
            </a:pPr>
            <a:r>
              <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rPr>
              <a:t>Estos </a:t>
            </a:r>
            <a:r>
              <a:rPr lang="es-ES_tradnl" dirty="0" smtClean="0">
                <a:solidFill>
                  <a:schemeClr val="tx1"/>
                </a:solidFill>
              </a:rPr>
              <a:t>PowerPoint</a:t>
            </a:r>
            <a:r>
              <a:rPr lang="es-ES_tradnl" sz="1100" dirty="0" smtClean="0">
                <a:solidFill>
                  <a:schemeClr val="tx1"/>
                </a:solidFill>
              </a:rPr>
              <a:t>s </a:t>
            </a:r>
            <a:r>
              <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rPr>
              <a:t>solo cubren los puntos principales del </a:t>
            </a:r>
            <a:r>
              <a:rPr lang="es-ES_tradnl" sz="1100" i="1" noProof="0" dirty="0" smtClean="0">
                <a:effectLst/>
                <a:latin typeface="Franklin Gothic Book" panose="020B0503020102020204" pitchFamily="34" charset="0"/>
                <a:ea typeface="Calibri" panose="020F0502020204030204" pitchFamily="34" charset="0"/>
                <a:cs typeface="Arial" panose="020B0604020202020204" pitchFamily="34" charset="0"/>
              </a:rPr>
              <a:t>IAC</a:t>
            </a:r>
            <a:r>
              <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rPr>
              <a:t>. Para más información, animamos a todos los miembros a leer el </a:t>
            </a:r>
            <a:r>
              <a:rPr lang="es-ES_tradnl" sz="1100" i="1" noProof="0" dirty="0" smtClean="0">
                <a:effectLst/>
                <a:latin typeface="Franklin Gothic Book" panose="020B0503020102020204" pitchFamily="34" charset="0"/>
                <a:ea typeface="Calibri" panose="020F0502020204030204" pitchFamily="34" charset="0"/>
                <a:cs typeface="Arial" panose="020B0604020202020204" pitchFamily="34" charset="0"/>
              </a:rPr>
              <a:t>IAC</a:t>
            </a:r>
            <a:r>
              <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rPr>
              <a:t> en sí. Visita por favor </a:t>
            </a:r>
            <a:r>
              <a:rPr lang="es-ES_tradnl" sz="1100" u="sng" noProof="0" dirty="0" smtClean="0">
                <a:solidFill>
                  <a:srgbClr val="0000FF"/>
                </a:solidFill>
                <a:effectLst/>
                <a:latin typeface="Franklin Gothic Book" panose="020B0503020102020204" pitchFamily="34" charset="0"/>
                <a:ea typeface="Calibri" panose="020F0502020204030204" pitchFamily="34" charset="0"/>
                <a:cs typeface="Arial" panose="020B0604020202020204" pitchFamily="34" charset="0"/>
                <a:hlinkClick r:id="rId3"/>
              </a:rPr>
              <a:t>www.na.org/conference</a:t>
            </a:r>
            <a:r>
              <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rPr>
              <a:t> </a:t>
            </a:r>
            <a:r>
              <a:rPr lang="es-ES_tradnl" sz="1100" b="0" i="0" u="none" strike="noStrike" cap="none" noProof="0" dirty="0" smtClean="0">
                <a:solidFill>
                  <a:srgbClr val="000000"/>
                </a:solidFill>
                <a:effectLst/>
                <a:latin typeface="Arial"/>
                <a:ea typeface="Arial"/>
                <a:cs typeface="Arial"/>
                <a:sym typeface="Arial"/>
              </a:rPr>
              <a:t>para obtener el </a:t>
            </a:r>
            <a:r>
              <a:rPr lang="es-ES_tradnl" sz="1100" b="0" i="1" u="none" strike="noStrike" cap="none" noProof="0" dirty="0" smtClean="0">
                <a:solidFill>
                  <a:srgbClr val="000000"/>
                </a:solidFill>
                <a:effectLst/>
                <a:latin typeface="Arial"/>
                <a:ea typeface="Arial"/>
                <a:cs typeface="Arial"/>
                <a:sym typeface="Arial"/>
              </a:rPr>
              <a:t>IAC</a:t>
            </a:r>
            <a:r>
              <a:rPr lang="es-ES_tradnl" sz="1100" b="0" i="0" u="none" strike="noStrike" cap="none" noProof="0" dirty="0" smtClean="0">
                <a:solidFill>
                  <a:srgbClr val="000000"/>
                </a:solidFill>
                <a:effectLst/>
                <a:latin typeface="Arial"/>
                <a:ea typeface="Arial"/>
                <a:cs typeface="Arial"/>
                <a:sym typeface="Arial"/>
              </a:rPr>
              <a:t> 2020 completo, el resto de los PowerPoints sobre el </a:t>
            </a:r>
            <a:r>
              <a:rPr lang="es-ES_tradnl" sz="1100" b="0" i="1" u="none" strike="noStrike" cap="none" noProof="0" dirty="0" smtClean="0">
                <a:solidFill>
                  <a:srgbClr val="000000"/>
                </a:solidFill>
                <a:effectLst/>
                <a:latin typeface="Arial"/>
                <a:ea typeface="Arial"/>
                <a:cs typeface="Arial"/>
                <a:sym typeface="Arial"/>
              </a:rPr>
              <a:t>IAC</a:t>
            </a:r>
            <a:r>
              <a:rPr lang="es-ES_tradnl" sz="1100" b="0" i="0" u="none" strike="noStrike" cap="none" noProof="0" dirty="0" smtClean="0">
                <a:solidFill>
                  <a:srgbClr val="000000"/>
                </a:solidFill>
                <a:effectLst/>
                <a:latin typeface="Arial"/>
                <a:ea typeface="Arial"/>
                <a:cs typeface="Arial"/>
                <a:sym typeface="Arial"/>
              </a:rPr>
              <a:t>, así como otros materiales relacionados con la conferencia. </a:t>
            </a:r>
          </a:p>
          <a:p>
            <a:pPr marL="0" marR="0" indent="0" algn="just">
              <a:lnSpc>
                <a:spcPct val="107000"/>
              </a:lnSpc>
              <a:spcBef>
                <a:spcPts val="0"/>
              </a:spcBef>
              <a:spcAft>
                <a:spcPts val="800"/>
              </a:spcAft>
              <a:buNone/>
            </a:pPr>
            <a:endParaRPr lang="es-ES_tradnl" sz="1050" noProof="0" dirty="0" smtClean="0">
              <a:effectLst/>
              <a:latin typeface="Calibri" panose="020F0502020204030204" pitchFamily="34" charset="0"/>
              <a:ea typeface="Calibri" panose="020F0502020204030204" pitchFamily="34" charset="0"/>
              <a:cs typeface="Arial" panose="020B0604020202020204" pitchFamily="34" charset="0"/>
            </a:endParaRPr>
          </a:p>
          <a:p>
            <a:pPr marL="0" lvl="0" indent="0">
              <a:spcBef>
                <a:spcPts val="0"/>
              </a:spcBef>
              <a:spcAft>
                <a:spcPts val="0"/>
              </a:spcAft>
              <a:buNone/>
            </a:pPr>
            <a:endParaRPr dirty="0"/>
          </a:p>
        </p:txBody>
      </p:sp>
    </p:spTree>
    <p:extLst>
      <p:ext uri="{BB962C8B-B14F-4D97-AF65-F5344CB8AC3E}">
        <p14:creationId xmlns:p14="http://schemas.microsoft.com/office/powerpoint/2010/main" val="3135148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just">
              <a:lnSpc>
                <a:spcPct val="107000"/>
              </a:lnSpc>
              <a:spcBef>
                <a:spcPts val="0"/>
              </a:spcBef>
              <a:spcAft>
                <a:spcPts val="800"/>
              </a:spcAft>
              <a:buNone/>
            </a:pPr>
            <a:r>
              <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rPr>
              <a:t>Las primeras páginas del </a:t>
            </a:r>
            <a:r>
              <a:rPr lang="es-ES_tradnl" sz="1100" i="1" noProof="0" dirty="0" smtClean="0">
                <a:effectLst/>
                <a:latin typeface="Franklin Gothic Book" panose="020B0503020102020204" pitchFamily="34" charset="0"/>
                <a:ea typeface="Calibri" panose="020F0502020204030204" pitchFamily="34" charset="0"/>
                <a:cs typeface="Arial" panose="020B0604020202020204" pitchFamily="34" charset="0"/>
              </a:rPr>
              <a:t>IAC</a:t>
            </a:r>
            <a:r>
              <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rPr>
              <a:t> 2020 describen el lema de la Conferencia de Servicio Mundial 2020 y del próximo ciclo bienal: «Invertir en nuestra visión». </a:t>
            </a:r>
          </a:p>
          <a:p>
            <a:pPr marL="0" marR="0" indent="0" algn="just">
              <a:lnSpc>
                <a:spcPct val="107000"/>
              </a:lnSpc>
              <a:spcBef>
                <a:spcPts val="0"/>
              </a:spcBef>
              <a:spcAft>
                <a:spcPts val="800"/>
              </a:spcAft>
              <a:buNone/>
            </a:pPr>
            <a:endPar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endParaRPr>
          </a:p>
          <a:p>
            <a:pPr marL="0" marR="0" indent="0" algn="just">
              <a:lnSpc>
                <a:spcPct val="107000"/>
              </a:lnSpc>
              <a:spcBef>
                <a:spcPts val="0"/>
              </a:spcBef>
              <a:spcAft>
                <a:spcPts val="800"/>
              </a:spcAft>
              <a:buNone/>
            </a:pPr>
            <a:r>
              <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rPr>
              <a:t>Si estás viendo este </a:t>
            </a:r>
            <a:r>
              <a:rPr lang="es-ES_tradnl" sz="1100" noProof="0" dirty="0" err="1" smtClean="0">
                <a:effectLst/>
                <a:latin typeface="Franklin Gothic Book" panose="020B0503020102020204" pitchFamily="34" charset="0"/>
                <a:ea typeface="Calibri" panose="020F0502020204030204" pitchFamily="34" charset="0"/>
                <a:cs typeface="Arial" panose="020B0604020202020204" pitchFamily="34" charset="0"/>
              </a:rPr>
              <a:t>PowePoint</a:t>
            </a:r>
            <a:r>
              <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rPr>
              <a:t> del </a:t>
            </a:r>
            <a:r>
              <a:rPr lang="es-ES_tradnl" sz="1100" i="1" noProof="0" dirty="0" smtClean="0">
                <a:effectLst/>
                <a:latin typeface="Franklin Gothic Book" panose="020B0503020102020204" pitchFamily="34" charset="0"/>
                <a:ea typeface="Calibri" panose="020F0502020204030204" pitchFamily="34" charset="0"/>
                <a:cs typeface="Arial" panose="020B0604020202020204" pitchFamily="34" charset="0"/>
              </a:rPr>
              <a:t>IAC</a:t>
            </a:r>
            <a:r>
              <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rPr>
              <a:t> eres un miembro que invierte en NA. No cuesta nada pertenecer a NA, pero la mayoría estamos agradecidos de poder aportar tiempo, energía y dinero en nuestras reuniones y servicios. Nuestra inversión personal en Narcóticos Anónimos ayuda a salvar la vida de adictos que es posible que no lleguemos a conocer nunca.</a:t>
            </a:r>
          </a:p>
          <a:p>
            <a:pPr marL="0" marR="0" indent="0" algn="just">
              <a:lnSpc>
                <a:spcPct val="107000"/>
              </a:lnSpc>
              <a:spcBef>
                <a:spcPts val="0"/>
              </a:spcBef>
              <a:spcAft>
                <a:spcPts val="800"/>
              </a:spcAft>
              <a:buNone/>
            </a:pPr>
            <a:endParaRPr lang="es-ES_tradnl" sz="1100" noProof="0" dirty="0">
              <a:effectLst/>
              <a:latin typeface="Franklin Gothic Book" panose="020B05030201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17873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2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Google Shape;13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just">
              <a:lnSpc>
                <a:spcPct val="107000"/>
              </a:lnSpc>
              <a:spcBef>
                <a:spcPts val="0"/>
              </a:spcBef>
              <a:spcAft>
                <a:spcPts val="800"/>
              </a:spcAft>
              <a:buNone/>
            </a:pPr>
            <a:r>
              <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rPr>
              <a:t>En la introducción al </a:t>
            </a:r>
            <a:r>
              <a:rPr lang="es-ES_tradnl" sz="1100" i="1" noProof="0" dirty="0" smtClean="0">
                <a:effectLst/>
                <a:latin typeface="Franklin Gothic Book" panose="020B0503020102020204" pitchFamily="34" charset="0"/>
                <a:ea typeface="Calibri" panose="020F0502020204030204" pitchFamily="34" charset="0"/>
                <a:cs typeface="Arial" panose="020B0604020202020204" pitchFamily="34" charset="0"/>
              </a:rPr>
              <a:t>IAC</a:t>
            </a:r>
            <a:r>
              <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rPr>
              <a:t> se explica qué podemos esperar del </a:t>
            </a:r>
            <a:r>
              <a:rPr lang="es-ES_tradnl" sz="1100" i="1" noProof="0" dirty="0" smtClean="0">
                <a:effectLst/>
                <a:latin typeface="Franklin Gothic Book" panose="020B0503020102020204" pitchFamily="34" charset="0"/>
                <a:ea typeface="Calibri" panose="020F0502020204030204" pitchFamily="34" charset="0"/>
                <a:cs typeface="Arial" panose="020B0604020202020204" pitchFamily="34" charset="0"/>
              </a:rPr>
              <a:t>Informe de la Agenda de la Conferencia</a:t>
            </a:r>
            <a:r>
              <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rPr>
              <a:t>. Hay cinco mociones de la Junta Mundial: una para aprobar las metas a largo plazo del plan estratégico, otra para aprobar el folleto «Salud mental en recuperación» y otras tres relacionadas con el </a:t>
            </a:r>
            <a:r>
              <a:rPr lang="es-ES_tradnl" sz="1100" i="1" noProof="0" dirty="0" smtClean="0">
                <a:effectLst/>
                <a:latin typeface="Franklin Gothic Book" panose="020B0503020102020204" pitchFamily="34" charset="0"/>
                <a:ea typeface="Calibri" panose="020F0502020204030204" pitchFamily="34" charset="0"/>
                <a:cs typeface="Arial" panose="020B0604020202020204" pitchFamily="34" charset="0"/>
              </a:rPr>
              <a:t>Fideicomiso de propiedad intelectual de la confraternidad</a:t>
            </a:r>
            <a:r>
              <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rPr>
              <a:t>. Hay once mociones regionales. Siempre que ha sido posible, las ideas contenidas en las mociones regionales se han incluido en la encuesta del </a:t>
            </a:r>
            <a:r>
              <a:rPr lang="es-ES_tradnl" sz="1100" i="1" noProof="0" dirty="0" smtClean="0">
                <a:effectLst/>
                <a:latin typeface="Franklin Gothic Book" panose="020B0503020102020204" pitchFamily="34" charset="0"/>
                <a:ea typeface="Calibri" panose="020F0502020204030204" pitchFamily="34" charset="0"/>
                <a:cs typeface="Arial" panose="020B0604020202020204" pitchFamily="34" charset="0"/>
              </a:rPr>
              <a:t>IAC</a:t>
            </a:r>
            <a:r>
              <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rPr>
              <a:t> para aportar sugerencias sobre las prioridades en materia de literatura de recuperación, material de servicio y temas de debate. La encuesta del </a:t>
            </a:r>
            <a:r>
              <a:rPr lang="es-ES_tradnl" sz="1100" i="1" noProof="0" dirty="0" smtClean="0">
                <a:effectLst/>
                <a:latin typeface="Franklin Gothic Book" panose="020B0503020102020204" pitchFamily="34" charset="0"/>
                <a:ea typeface="Calibri" panose="020F0502020204030204" pitchFamily="34" charset="0"/>
                <a:cs typeface="Arial" panose="020B0604020202020204" pitchFamily="34" charset="0"/>
              </a:rPr>
              <a:t>IAC</a:t>
            </a:r>
            <a:r>
              <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rPr>
              <a:t> también incluye algunas preguntas que nos ayudarán a preparar las discusiones de la conferencia sobre los procesos y categorías de la literatura y del material de servicio.</a:t>
            </a:r>
          </a:p>
          <a:p>
            <a:pPr marL="0" marR="0" indent="0" algn="just">
              <a:lnSpc>
                <a:spcPct val="107000"/>
              </a:lnSpc>
              <a:spcBef>
                <a:spcPts val="0"/>
              </a:spcBef>
              <a:spcAft>
                <a:spcPts val="800"/>
              </a:spcAft>
              <a:buNone/>
            </a:pPr>
            <a:endPar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endParaRPr>
          </a:p>
          <a:p>
            <a:pPr marL="0" marR="0" indent="0" algn="just">
              <a:lnSpc>
                <a:spcPct val="107000"/>
              </a:lnSpc>
              <a:spcBef>
                <a:spcPts val="0"/>
              </a:spcBef>
              <a:spcAft>
                <a:spcPts val="800"/>
              </a:spcAft>
              <a:buNone/>
            </a:pPr>
            <a:r>
              <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rPr>
              <a:t>El </a:t>
            </a:r>
            <a:r>
              <a:rPr lang="es-ES_tradnl" sz="1100" i="1" noProof="0" dirty="0" smtClean="0">
                <a:effectLst/>
                <a:latin typeface="Franklin Gothic Book" panose="020B0503020102020204" pitchFamily="34" charset="0"/>
                <a:ea typeface="Calibri" panose="020F0502020204030204" pitchFamily="34" charset="0"/>
                <a:cs typeface="Arial" panose="020B0604020202020204" pitchFamily="34" charset="0"/>
              </a:rPr>
              <a:t>IAC</a:t>
            </a:r>
            <a:r>
              <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rPr>
              <a:t> también contiene una explicación para los participantes de la conferencia de lo que suele suceder en la CSM y cómo prepararse en los próximos meses, así como un glosario de términos y abreviaturas.</a:t>
            </a:r>
          </a:p>
          <a:p>
            <a:pPr marL="0" marR="0" indent="0" algn="just">
              <a:lnSpc>
                <a:spcPct val="107000"/>
              </a:lnSpc>
              <a:spcBef>
                <a:spcPts val="0"/>
              </a:spcBef>
              <a:spcAft>
                <a:spcPts val="800"/>
              </a:spcAft>
              <a:buNone/>
            </a:pPr>
            <a:endParaRPr lang="es-ES_tradnl" sz="1100" noProof="0" dirty="0">
              <a:effectLst/>
              <a:latin typeface="Franklin Gothic Book" panose="020B05030201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80850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ed75ccf_01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Google Shape;15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ES_tradnl" sz="1100" b="0" i="0" u="none" strike="noStrike" cap="none" noProof="0" dirty="0" smtClean="0">
                <a:solidFill>
                  <a:srgbClr val="000000"/>
                </a:solidFill>
                <a:effectLst/>
                <a:latin typeface="Arial"/>
                <a:ea typeface="Arial"/>
                <a:cs typeface="Arial"/>
                <a:sym typeface="Arial"/>
              </a:rPr>
              <a:t>El </a:t>
            </a:r>
            <a:r>
              <a:rPr lang="es-ES_tradnl" sz="1100" b="0" i="1" u="none" strike="noStrike" cap="none" noProof="0" dirty="0" smtClean="0">
                <a:solidFill>
                  <a:srgbClr val="000000"/>
                </a:solidFill>
                <a:effectLst/>
                <a:latin typeface="Arial"/>
                <a:ea typeface="Arial"/>
                <a:cs typeface="Arial"/>
                <a:sym typeface="Arial"/>
              </a:rPr>
              <a:t>IAC</a:t>
            </a:r>
            <a:r>
              <a:rPr lang="es-ES_tradnl" sz="1100" b="0" i="0" u="none" strike="noStrike" cap="none" noProof="0" dirty="0" smtClean="0">
                <a:solidFill>
                  <a:srgbClr val="000000"/>
                </a:solidFill>
                <a:effectLst/>
                <a:latin typeface="Arial"/>
                <a:ea typeface="Arial"/>
                <a:cs typeface="Arial"/>
                <a:sym typeface="Arial"/>
              </a:rPr>
              <a:t> es la primera de las tres publicaciones de la CSM, seguida por el material por Vía de aprobación de la conferencia en enero y el </a:t>
            </a:r>
            <a:r>
              <a:rPr lang="es-ES_tradnl" sz="1100" b="0" i="1" u="none" strike="noStrike" cap="none" noProof="0" dirty="0" smtClean="0">
                <a:solidFill>
                  <a:srgbClr val="000000"/>
                </a:solidFill>
                <a:effectLst/>
                <a:latin typeface="Arial"/>
                <a:ea typeface="Arial"/>
                <a:cs typeface="Arial"/>
                <a:sym typeface="Arial"/>
              </a:rPr>
              <a:t>Informe de la Conferencia </a:t>
            </a:r>
            <a:r>
              <a:rPr lang="es-ES_tradnl" sz="1100" b="0" i="0" u="none" strike="noStrike" cap="none" noProof="0" dirty="0" smtClean="0">
                <a:solidFill>
                  <a:srgbClr val="000000"/>
                </a:solidFill>
                <a:effectLst/>
                <a:latin typeface="Arial"/>
                <a:ea typeface="Arial"/>
                <a:cs typeface="Arial"/>
                <a:sym typeface="Arial"/>
              </a:rPr>
              <a:t>poco antes de CSM. Todas las publicaciones y materiales relacionados con la conferencia están disponibles en: </a:t>
            </a:r>
            <a:r>
              <a:rPr lang="es-ES_tradnl" sz="1100" b="0" i="0" u="none" strike="noStrike" cap="none" noProof="0" dirty="0" smtClean="0">
                <a:solidFill>
                  <a:srgbClr val="000000"/>
                </a:solidFill>
                <a:effectLst/>
                <a:latin typeface="Franklin Gothic Book" panose="020B0503020102020204" pitchFamily="34" charset="0"/>
                <a:ea typeface="Calibri" panose="020F0502020204030204" pitchFamily="34" charset="0"/>
                <a:cs typeface="Arial" panose="020B0604020202020204" pitchFamily="34" charset="0"/>
                <a:sym typeface="Arial"/>
              </a:rPr>
              <a:t>www.na.org/conference. </a:t>
            </a:r>
            <a:endParaRPr lang="es-ES_tradnl" sz="1100" b="0" i="0" u="none" strike="noStrike" cap="none" noProof="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sym typeface="Arial"/>
            </a:endParaRPr>
          </a:p>
        </p:txBody>
      </p:sp>
    </p:spTree>
    <p:extLst>
      <p:ext uri="{BB962C8B-B14F-4D97-AF65-F5344CB8AC3E}">
        <p14:creationId xmlns:p14="http://schemas.microsoft.com/office/powerpoint/2010/main" val="3646012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ed75ccf_01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Google Shape;15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ES_tradnl" noProof="0" dirty="0" smtClean="0">
                <a:latin typeface="Franklin Gothic Book" panose="020B0503020102020204" pitchFamily="34" charset="0"/>
              </a:rPr>
              <a:t>Una de las secciones del </a:t>
            </a:r>
            <a:r>
              <a:rPr lang="es-ES_tradnl" i="1" noProof="0" dirty="0" smtClean="0">
                <a:latin typeface="Franklin Gothic Book" panose="020B0503020102020204" pitchFamily="34" charset="0"/>
              </a:rPr>
              <a:t>IAC</a:t>
            </a:r>
            <a:r>
              <a:rPr lang="es-ES_tradnl" noProof="0" dirty="0" smtClean="0">
                <a:latin typeface="Franklin Gothic Book" panose="020B0503020102020204" pitchFamily="34" charset="0"/>
              </a:rPr>
              <a:t> está dedicada al proyecto sobre la CSM del futuro, aprobado en la Conferencia 2018.</a:t>
            </a:r>
            <a:endParaRPr lang="es-ES_tradnl" noProof="0" dirty="0">
              <a:latin typeface="Franklin Gothic Book" panose="020B0503020102020204" pitchFamily="34" charset="0"/>
            </a:endParaRPr>
          </a:p>
        </p:txBody>
      </p:sp>
    </p:spTree>
    <p:extLst>
      <p:ext uri="{BB962C8B-B14F-4D97-AF65-F5344CB8AC3E}">
        <p14:creationId xmlns:p14="http://schemas.microsoft.com/office/powerpoint/2010/main" val="3245981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7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Google Shape;20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just">
              <a:lnSpc>
                <a:spcPct val="107000"/>
              </a:lnSpc>
              <a:spcBef>
                <a:spcPts val="0"/>
              </a:spcBef>
              <a:spcAft>
                <a:spcPts val="800"/>
              </a:spcAft>
              <a:buNone/>
            </a:pPr>
            <a:r>
              <a:rPr lang="es-ES_tradnl" sz="1100" dirty="0" smtClean="0">
                <a:effectLst/>
                <a:latin typeface="Franklin Gothic Book" panose="020B0503020102020204" pitchFamily="34" charset="0"/>
                <a:ea typeface="Calibri" panose="020F0502020204030204" pitchFamily="34" charset="0"/>
                <a:cs typeface="Arial" panose="020B0604020202020204" pitchFamily="34" charset="0"/>
              </a:rPr>
              <a:t>El proyecto se encargó con tres objetivos principales: </a:t>
            </a:r>
          </a:p>
          <a:p>
            <a:pPr marL="0" marR="0" indent="0" algn="just" defTabSz="914400" rtl="0" eaLnBrk="1" fontAlgn="auto" latinLnBrk="0" hangingPunct="1">
              <a:lnSpc>
                <a:spcPct val="107000"/>
              </a:lnSpc>
              <a:spcBef>
                <a:spcPts val="0"/>
              </a:spcBef>
              <a:spcAft>
                <a:spcPts val="800"/>
              </a:spcAft>
              <a:buClr>
                <a:srgbClr val="000000"/>
              </a:buClr>
              <a:buSzPts val="1400"/>
              <a:buFont typeface="Arial"/>
              <a:buNone/>
              <a:tabLst/>
              <a:defRPr/>
            </a:pPr>
            <a:r>
              <a:rPr lang="es-ES_tradnl" sz="1100" dirty="0" smtClean="0">
                <a:effectLst/>
                <a:latin typeface="Franklin Gothic Book" panose="020B0503020102020204" pitchFamily="34" charset="0"/>
                <a:ea typeface="Calibri" panose="020F0502020204030204" pitchFamily="34" charset="0"/>
                <a:cs typeface="Arial" panose="020B0604020202020204" pitchFamily="34" charset="0"/>
              </a:rPr>
              <a:t>1.</a:t>
            </a:r>
            <a:r>
              <a:rPr kumimoji="0" lang="es-ES_tradnl" sz="1100" b="0" i="0" u="none" strike="noStrike" kern="0" cap="none" spc="0" normalizeH="0" baseline="0" noProof="0" dirty="0" smtClean="0">
                <a:ln>
                  <a:noFill/>
                </a:ln>
                <a:solidFill>
                  <a:srgbClr val="000000"/>
                </a:solidFill>
                <a:effectLst/>
                <a:uLnTx/>
                <a:uFillTx/>
                <a:latin typeface="Franklin Gothic Book" panose="020B0503020102020204" pitchFamily="34" charset="0"/>
                <a:ea typeface="Calibri" panose="020F0502020204030204" pitchFamily="34" charset="0"/>
                <a:cs typeface="Arial" panose="020B0604020202020204" pitchFamily="34" charset="0"/>
                <a:sym typeface="Arial"/>
              </a:rPr>
              <a:t> </a:t>
            </a:r>
            <a:r>
              <a:rPr lang="es-ES_tradnl" sz="1100" dirty="0" smtClean="0">
                <a:effectLst/>
                <a:latin typeface="Franklin Gothic Book" panose="020B0503020102020204" pitchFamily="34" charset="0"/>
                <a:ea typeface="Calibri" panose="020F0502020204030204" pitchFamily="34" charset="0"/>
                <a:cs typeface="Arial" panose="020B0604020202020204" pitchFamily="34" charset="0"/>
              </a:rPr>
              <a:t>Crear una concepción compartida de lo que es una CSM eficiente y sostenible </a:t>
            </a:r>
          </a:p>
          <a:p>
            <a:pPr marL="0" marR="0" indent="0" algn="just">
              <a:lnSpc>
                <a:spcPct val="107000"/>
              </a:lnSpc>
              <a:spcBef>
                <a:spcPts val="0"/>
              </a:spcBef>
              <a:spcAft>
                <a:spcPts val="800"/>
              </a:spcAft>
              <a:buNone/>
            </a:pPr>
            <a:r>
              <a:rPr lang="es-ES_tradnl" sz="1100" dirty="0" smtClean="0">
                <a:effectLst/>
                <a:latin typeface="Franklin Gothic Book" panose="020B0503020102020204" pitchFamily="34" charset="0"/>
                <a:ea typeface="Calibri" panose="020F0502020204030204" pitchFamily="34" charset="0"/>
                <a:cs typeface="Arial" panose="020B0604020202020204" pitchFamily="34" charset="0"/>
              </a:rPr>
              <a:t>2. Fortalecer la colaboración entre los foros zonales y entre los SMNA y los foros zonales.</a:t>
            </a:r>
          </a:p>
          <a:p>
            <a:pPr marL="0" marR="0" indent="0" algn="just">
              <a:lnSpc>
                <a:spcPct val="107000"/>
              </a:lnSpc>
              <a:spcBef>
                <a:spcPts val="0"/>
              </a:spcBef>
              <a:spcAft>
                <a:spcPts val="800"/>
              </a:spcAft>
              <a:buNone/>
            </a:pPr>
            <a:r>
              <a:rPr lang="es-ES_tradnl" sz="1100" dirty="0" smtClean="0">
                <a:effectLst/>
                <a:latin typeface="Franklin Gothic Book" panose="020B0503020102020204" pitchFamily="34" charset="0"/>
                <a:ea typeface="Calibri" panose="020F0502020204030204" pitchFamily="34" charset="0"/>
                <a:cs typeface="Arial" panose="020B0604020202020204" pitchFamily="34" charset="0"/>
              </a:rPr>
              <a:t>3. Recopilar y compartir las prácticas óptimas de los foros zonales.</a:t>
            </a:r>
          </a:p>
          <a:p>
            <a:pPr marL="0" marR="0" indent="0" algn="just">
              <a:lnSpc>
                <a:spcPct val="107000"/>
              </a:lnSpc>
              <a:spcBef>
                <a:spcPts val="0"/>
              </a:spcBef>
              <a:spcAft>
                <a:spcPts val="800"/>
              </a:spcAft>
              <a:buNone/>
            </a:pPr>
            <a:endParaRPr lang="es-ES_tradnl" sz="1100" dirty="0" smtClean="0">
              <a:effectLst/>
              <a:latin typeface="Franklin Gothic Book" panose="020B0503020102020204" pitchFamily="34" charset="0"/>
              <a:ea typeface="Calibri" panose="020F0502020204030204" pitchFamily="34" charset="0"/>
              <a:cs typeface="Arial" panose="020B0604020202020204" pitchFamily="34" charset="0"/>
            </a:endParaRPr>
          </a:p>
          <a:p>
            <a:pPr marL="0" marR="0" indent="0" algn="just">
              <a:lnSpc>
                <a:spcPct val="107000"/>
              </a:lnSpc>
              <a:spcBef>
                <a:spcPts val="0"/>
              </a:spcBef>
              <a:spcAft>
                <a:spcPts val="800"/>
              </a:spcAft>
              <a:buNone/>
            </a:pPr>
            <a:r>
              <a:rPr lang="es-ES_tradnl" sz="1100" dirty="0" smtClean="0">
                <a:effectLst/>
                <a:latin typeface="Franklin Gothic Book" panose="020B0503020102020204" pitchFamily="34" charset="0"/>
                <a:ea typeface="Calibri" panose="020F0502020204030204" pitchFamily="34" charset="0"/>
                <a:cs typeface="Arial" panose="020B0604020202020204" pitchFamily="34" charset="0"/>
              </a:rPr>
              <a:t>El grupo de trabajo del proyecto estaba compuesto por un miembro elegido por cada uno de los 15 foros zonales e Irán. Se reunió tres veces en persona y varias veces en línea. </a:t>
            </a:r>
          </a:p>
          <a:p>
            <a:pPr marL="0" marR="0" indent="0" algn="just">
              <a:lnSpc>
                <a:spcPct val="107000"/>
              </a:lnSpc>
              <a:spcBef>
                <a:spcPts val="0"/>
              </a:spcBef>
              <a:spcAft>
                <a:spcPts val="800"/>
              </a:spcAft>
              <a:buNone/>
            </a:pPr>
            <a:r>
              <a:rPr lang="es-ES_tradnl" sz="1100" dirty="0" smtClean="0">
                <a:effectLst/>
                <a:latin typeface="Franklin Gothic Book" panose="020B0503020102020204" pitchFamily="34" charset="0"/>
                <a:ea typeface="Calibri" panose="020F0502020204030204" pitchFamily="34" charset="0"/>
                <a:cs typeface="Arial" panose="020B0604020202020204" pitchFamily="34" charset="0"/>
              </a:rPr>
              <a:t>Este grupo, para aprovechar mejor el tiempo y los recursos, creó tres equipos de tareas:</a:t>
            </a:r>
          </a:p>
          <a:p>
            <a:pPr marL="0" marR="0" indent="0" algn="just">
              <a:lnSpc>
                <a:spcPct val="107000"/>
              </a:lnSpc>
              <a:spcBef>
                <a:spcPts val="0"/>
              </a:spcBef>
              <a:spcAft>
                <a:spcPts val="800"/>
              </a:spcAft>
              <a:buNone/>
            </a:pPr>
            <a:r>
              <a:rPr lang="es-ES_tradnl" sz="1100" dirty="0" smtClean="0">
                <a:effectLst/>
                <a:latin typeface="Franklin Gothic Book" panose="020B0503020102020204" pitchFamily="34" charset="0"/>
                <a:ea typeface="Calibri" panose="020F0502020204030204" pitchFamily="34" charset="0"/>
                <a:cs typeface="Arial" panose="020B0604020202020204" pitchFamily="34" charset="0"/>
              </a:rPr>
              <a:t>1. El papel de la zonas</a:t>
            </a:r>
          </a:p>
          <a:p>
            <a:pPr marL="0" marR="0" indent="0" algn="just">
              <a:lnSpc>
                <a:spcPct val="107000"/>
              </a:lnSpc>
              <a:spcBef>
                <a:spcPts val="0"/>
              </a:spcBef>
              <a:spcAft>
                <a:spcPts val="800"/>
              </a:spcAft>
              <a:buNone/>
            </a:pPr>
            <a:r>
              <a:rPr lang="es-ES_tradnl" sz="1100" dirty="0" smtClean="0">
                <a:effectLst/>
                <a:latin typeface="Franklin Gothic Book" panose="020B0503020102020204" pitchFamily="34" charset="0"/>
                <a:ea typeface="Calibri" panose="020F0502020204030204" pitchFamily="34" charset="0"/>
                <a:cs typeface="Arial" panose="020B0604020202020204" pitchFamily="34" charset="0"/>
              </a:rPr>
              <a:t>2. La colaboración zonal</a:t>
            </a:r>
          </a:p>
          <a:p>
            <a:pPr marL="0" marR="0" indent="0" algn="just">
              <a:lnSpc>
                <a:spcPct val="107000"/>
              </a:lnSpc>
              <a:spcBef>
                <a:spcPts val="0"/>
              </a:spcBef>
              <a:spcAft>
                <a:spcPts val="800"/>
              </a:spcAft>
              <a:buNone/>
            </a:pPr>
            <a:r>
              <a:rPr lang="es-ES_tradnl" sz="1100" dirty="0" smtClean="0">
                <a:effectLst/>
                <a:latin typeface="Franklin Gothic Book" panose="020B0503020102020204" pitchFamily="34" charset="0"/>
                <a:ea typeface="Calibri" panose="020F0502020204030204" pitchFamily="34" charset="0"/>
                <a:cs typeface="Arial" panose="020B0604020202020204" pitchFamily="34" charset="0"/>
              </a:rPr>
              <a:t>3. Una CSM eficaz y sostenible</a:t>
            </a:r>
            <a:endParaRPr lang="es-ES_tradnl" sz="1100" dirty="0">
              <a:effectLst/>
              <a:latin typeface="Franklin Gothic Book" panose="020B05030201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24808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fontAlgn="base">
              <a:lnSpc>
                <a:spcPct val="107000"/>
              </a:lnSpc>
              <a:spcBef>
                <a:spcPts val="0"/>
              </a:spcBef>
              <a:spcAft>
                <a:spcPts val="1500"/>
              </a:spcAft>
              <a:buNone/>
            </a:pPr>
            <a:r>
              <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rPr>
              <a:t>Los equipos sobre el papel de las zonas y la colaboración zonal se reunieron varias veces para ocuparse de las tareas que se superponían. Los resultados del proyecto relacionado con el papel de las zonas y la colaboración zonal fueron, entre otros: </a:t>
            </a:r>
          </a:p>
          <a:p>
            <a:pPr marL="0" marR="0" indent="0" fontAlgn="base">
              <a:lnSpc>
                <a:spcPct val="107000"/>
              </a:lnSpc>
              <a:spcBef>
                <a:spcPts val="0"/>
              </a:spcBef>
              <a:spcAft>
                <a:spcPts val="1500"/>
              </a:spcAft>
              <a:buNone/>
            </a:pPr>
            <a:endPar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endParaRPr>
          </a:p>
          <a:p>
            <a:pPr marL="228600" marR="0" indent="-228600" fontAlgn="base">
              <a:lnSpc>
                <a:spcPct val="107000"/>
              </a:lnSpc>
              <a:spcBef>
                <a:spcPts val="0"/>
              </a:spcBef>
              <a:spcAft>
                <a:spcPts val="1500"/>
              </a:spcAft>
            </a:pPr>
            <a:r>
              <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rPr>
              <a:t>La reunión virtual de las zonas —una manera informal de que los participantes de las zonas se reúnan para compartir y recopilar prácticas óptimas— se programará cada cuatro meses aproximadamente.</a:t>
            </a:r>
          </a:p>
          <a:p>
            <a:pPr marL="228600" marR="0" indent="-228600" fontAlgn="base">
              <a:lnSpc>
                <a:spcPct val="107000"/>
              </a:lnSpc>
              <a:spcBef>
                <a:spcPts val="0"/>
              </a:spcBef>
              <a:spcAft>
                <a:spcPts val="1500"/>
              </a:spcAft>
            </a:pPr>
            <a:r>
              <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rPr>
              <a:t>Un nuevo formulario de informe zonal que derivará en una instantánea de cada zona. Esta recopilación de instantáneas zonales funcionará como un informe para la conferencia y como una herramienta para usar durante todo el ciclo con el fin de brindar a los miembros una imagen de las zonas de todo el mundo.</a:t>
            </a:r>
          </a:p>
          <a:p>
            <a:pPr marL="228600" marR="0" indent="-228600" fontAlgn="base">
              <a:lnSpc>
                <a:spcPct val="107000"/>
              </a:lnSpc>
              <a:spcBef>
                <a:spcPts val="0"/>
              </a:spcBef>
              <a:spcAft>
                <a:spcPts val="1500"/>
              </a:spcAft>
            </a:pPr>
            <a:r>
              <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rPr>
              <a:t>Y un taller de autoevaluación para ayudar a las zonas a reflexionar sobre su desarrollo y la mejor manera de atender sus necesidades. Está disponible en </a:t>
            </a:r>
            <a:r>
              <a:rPr lang="es-ES_tradnl" sz="1100" u="sng" noProof="0" dirty="0" smtClean="0">
                <a:solidFill>
                  <a:srgbClr val="0000FF"/>
                </a:solidFill>
                <a:effectLst/>
                <a:latin typeface="Franklin Gothic Book" panose="020B0503020102020204" pitchFamily="34" charset="0"/>
                <a:ea typeface="Calibri" panose="020F0502020204030204" pitchFamily="34" charset="0"/>
                <a:cs typeface="Arial" panose="020B0604020202020204" pitchFamily="34" charset="0"/>
                <a:hlinkClick r:id="rId3"/>
              </a:rPr>
              <a:t>www.na.org/future</a:t>
            </a:r>
            <a:r>
              <a:rPr lang="es-ES_tradnl" sz="1100" noProof="0" dirty="0" smtClean="0">
                <a:effectLst/>
                <a:latin typeface="Franklin Gothic Book" panose="020B0503020102020204" pitchFamily="34" charset="0"/>
                <a:ea typeface="Calibri" panose="020F0502020204030204" pitchFamily="34" charset="0"/>
                <a:cs typeface="Arial" panose="020B0604020202020204" pitchFamily="34" charset="0"/>
              </a:rPr>
              <a:t>.</a:t>
            </a:r>
            <a:endParaRPr lang="es-ES_tradnl" sz="1100" noProof="0" dirty="0">
              <a:latin typeface="Franklin Gothic Book" panose="020B0503020102020204" pitchFamily="34" charset="0"/>
            </a:endParaRPr>
          </a:p>
        </p:txBody>
      </p:sp>
    </p:spTree>
    <p:extLst>
      <p:ext uri="{BB962C8B-B14F-4D97-AF65-F5344CB8AC3E}">
        <p14:creationId xmlns:p14="http://schemas.microsoft.com/office/powerpoint/2010/main" val="3712566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userDrawn="1">
  <p:cSld name="TITLE">
    <p:spTree>
      <p:nvGrpSpPr>
        <p:cNvPr id="1" name="Shape 9"/>
        <p:cNvGrpSpPr/>
        <p:nvPr/>
      </p:nvGrpSpPr>
      <p:grpSpPr>
        <a:xfrm>
          <a:off x="0" y="0"/>
          <a:ext cx="0" cy="0"/>
          <a:chOff x="0" y="0"/>
          <a:chExt cx="0" cy="0"/>
        </a:xfrm>
      </p:grpSpPr>
      <p:sp>
        <p:nvSpPr>
          <p:cNvPr id="10" name="Google Shape;10;p2"/>
          <p:cNvSpPr/>
          <p:nvPr/>
        </p:nvSpPr>
        <p:spPr>
          <a:xfrm rot="10800000">
            <a:off x="6015809" y="-167"/>
            <a:ext cx="6176400" cy="6858000"/>
          </a:xfrm>
          <a:prstGeom prst="rect">
            <a:avLst/>
          </a:prstGeom>
          <a:gradFill>
            <a:gsLst>
              <a:gs pos="0">
                <a:srgbClr val="364072"/>
              </a:gs>
              <a:gs pos="100000">
                <a:srgbClr val="0E0F18"/>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dirty="0"/>
          </a:p>
        </p:txBody>
      </p:sp>
      <p:pic>
        <p:nvPicPr>
          <p:cNvPr id="3" name="Picture 2">
            <a:extLst>
              <a:ext uri="{FF2B5EF4-FFF2-40B4-BE49-F238E27FC236}">
                <a16:creationId xmlns:a16="http://schemas.microsoft.com/office/drawing/2014/main" id="{C35EB08F-F0CF-AD40-AA7D-D1B3828D8219}"/>
              </a:ext>
            </a:extLst>
          </p:cNvPr>
          <p:cNvPicPr>
            <a:picLocks noChangeAspect="1"/>
          </p:cNvPicPr>
          <p:nvPr userDrawn="1"/>
        </p:nvPicPr>
        <p:blipFill>
          <a:blip r:embed="rId2"/>
          <a:stretch>
            <a:fillRect/>
          </a:stretch>
        </p:blipFill>
        <p:spPr>
          <a:xfrm>
            <a:off x="-1" y="0"/>
            <a:ext cx="4756879" cy="6858000"/>
          </a:xfrm>
          <a:prstGeom prst="rect">
            <a:avLst/>
          </a:prstGeom>
        </p:spPr>
      </p:pic>
      <p:grpSp>
        <p:nvGrpSpPr>
          <p:cNvPr id="11" name="Google Shape;11;p2"/>
          <p:cNvGrpSpPr/>
          <p:nvPr/>
        </p:nvGrpSpPr>
        <p:grpSpPr>
          <a:xfrm rot="10800000" flipH="1">
            <a:off x="4744725" y="-166"/>
            <a:ext cx="1271083" cy="6858167"/>
            <a:chOff x="1962000" y="-125"/>
            <a:chExt cx="953312" cy="5143625"/>
          </a:xfrm>
        </p:grpSpPr>
        <p:sp>
          <p:nvSpPr>
            <p:cNvPr id="12" name="Google Shape;12;p2"/>
            <p:cNvSpPr/>
            <p:nvPr/>
          </p:nvSpPr>
          <p:spPr>
            <a:xfrm rot="10800000" flipH="1">
              <a:off x="2469212" y="0"/>
              <a:ext cx="446100" cy="51435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13" name="Google Shape;13;p2"/>
            <p:cNvSpPr/>
            <p:nvPr/>
          </p:nvSpPr>
          <p:spPr>
            <a:xfrm flipH="1">
              <a:off x="2291597" y="-125"/>
              <a:ext cx="184200" cy="51435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14" name="Google Shape;14;p2"/>
            <p:cNvSpPr/>
            <p:nvPr/>
          </p:nvSpPr>
          <p:spPr>
            <a:xfrm rot="10800000" flipH="1">
              <a:off x="2207413" y="0"/>
              <a:ext cx="90600" cy="51435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15" name="Google Shape;15;p2"/>
            <p:cNvSpPr/>
            <p:nvPr/>
          </p:nvSpPr>
          <p:spPr>
            <a:xfrm flipH="1">
              <a:off x="1962000" y="0"/>
              <a:ext cx="247800" cy="51435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userDrawn="1">
  <p:cSld name="TITLE_1">
    <p:spTree>
      <p:nvGrpSpPr>
        <p:cNvPr id="1" name="Shape 17"/>
        <p:cNvGrpSpPr/>
        <p:nvPr/>
      </p:nvGrpSpPr>
      <p:grpSpPr>
        <a:xfrm>
          <a:off x="0" y="0"/>
          <a:ext cx="0" cy="0"/>
          <a:chOff x="0" y="0"/>
          <a:chExt cx="0" cy="0"/>
        </a:xfrm>
      </p:grpSpPr>
      <p:sp>
        <p:nvSpPr>
          <p:cNvPr id="18" name="Google Shape;18;p3"/>
          <p:cNvSpPr/>
          <p:nvPr/>
        </p:nvSpPr>
        <p:spPr>
          <a:xfrm>
            <a:off x="3292283" y="-167"/>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9" name="Google Shape;19;p3"/>
          <p:cNvSpPr/>
          <p:nvPr/>
        </p:nvSpPr>
        <p:spPr>
          <a:xfrm rot="10800000">
            <a:off x="3055463" y="0"/>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20" name="Google Shape;20;p3"/>
          <p:cNvSpPr/>
          <p:nvPr/>
        </p:nvSpPr>
        <p:spPr>
          <a:xfrm>
            <a:off x="2943217" y="-167"/>
            <a:ext cx="120800" cy="6858000"/>
          </a:xfrm>
          <a:prstGeom prst="rect">
            <a:avLst/>
          </a:prstGeom>
          <a:gradFill>
            <a:gsLst>
              <a:gs pos="0">
                <a:srgbClr val="C6F18D"/>
              </a:gs>
              <a:gs pos="100000">
                <a:srgbClr val="8AD824"/>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21" name="Google Shape;21;p3"/>
          <p:cNvSpPr/>
          <p:nvPr/>
        </p:nvSpPr>
        <p:spPr>
          <a:xfrm rot="10800000">
            <a:off x="2616000" y="-167"/>
            <a:ext cx="330400" cy="6858000"/>
          </a:xfrm>
          <a:prstGeom prst="rect">
            <a:avLst/>
          </a:prstGeom>
          <a:gradFill>
            <a:gsLst>
              <a:gs pos="0">
                <a:srgbClr val="1077D2"/>
              </a:gs>
              <a:gs pos="100000">
                <a:srgbClr val="093153"/>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22" name="Google Shape;22;p3"/>
          <p:cNvSpPr/>
          <p:nvPr userDrawn="1"/>
        </p:nvSpPr>
        <p:spPr>
          <a:xfrm rot="10800000">
            <a:off x="3877467" y="-167"/>
            <a:ext cx="8324000" cy="6858000"/>
          </a:xfrm>
          <a:prstGeom prst="rect">
            <a:avLst/>
          </a:prstGeom>
          <a:gradFill>
            <a:gsLst>
              <a:gs pos="0">
                <a:srgbClr val="364072"/>
              </a:gs>
              <a:gs pos="100000">
                <a:srgbClr val="0E0F18"/>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dirty="0"/>
          </a:p>
        </p:txBody>
      </p:sp>
      <p:sp>
        <p:nvSpPr>
          <p:cNvPr id="10" name="Google Shape;23;p3">
            <a:extLst>
              <a:ext uri="{FF2B5EF4-FFF2-40B4-BE49-F238E27FC236}">
                <a16:creationId xmlns:a16="http://schemas.microsoft.com/office/drawing/2014/main" id="{D8011ED8-9E76-4D43-84E7-807DEC811AFC}"/>
              </a:ext>
            </a:extLst>
          </p:cNvPr>
          <p:cNvSpPr txBox="1">
            <a:spLocks noGrp="1"/>
          </p:cNvSpPr>
          <p:nvPr>
            <p:ph type="ctrTitle" hasCustomPrompt="1"/>
          </p:nvPr>
        </p:nvSpPr>
        <p:spPr>
          <a:xfrm>
            <a:off x="4601967" y="2727000"/>
            <a:ext cx="6872400" cy="921200"/>
          </a:xfrm>
          <a:prstGeom prst="rect">
            <a:avLst/>
          </a:prstGeom>
        </p:spPr>
        <p:txBody>
          <a:bodyPr spcFirstLastPara="1" wrap="square" lIns="91425" tIns="91425" rIns="91425" bIns="91425" anchor="b" anchorCtr="0"/>
          <a:lstStyle>
            <a:lvl1pPr lvl="0" rtl="0">
              <a:spcBef>
                <a:spcPts val="0"/>
              </a:spcBef>
              <a:spcAft>
                <a:spcPts val="0"/>
              </a:spcAft>
              <a:buClr>
                <a:srgbClr val="FFFFFF"/>
              </a:buClr>
              <a:buSzPts val="3600"/>
              <a:buNone/>
              <a:defRPr sz="4800" b="0">
                <a:solidFill>
                  <a:srgbClr val="FFFFFF"/>
                </a:solidFill>
                <a:latin typeface="+mn-lt"/>
              </a:defRPr>
            </a:lvl1pPr>
            <a:lvl2pPr lvl="1" rtl="0">
              <a:spcBef>
                <a:spcPts val="0"/>
              </a:spcBef>
              <a:spcAft>
                <a:spcPts val="0"/>
              </a:spcAft>
              <a:buClr>
                <a:srgbClr val="FFFFFF"/>
              </a:buClr>
              <a:buSzPts val="3600"/>
              <a:buNone/>
              <a:defRPr sz="4800" b="0">
                <a:solidFill>
                  <a:srgbClr val="FFFFFF"/>
                </a:solidFill>
              </a:defRPr>
            </a:lvl2pPr>
            <a:lvl3pPr lvl="2" rtl="0">
              <a:spcBef>
                <a:spcPts val="0"/>
              </a:spcBef>
              <a:spcAft>
                <a:spcPts val="0"/>
              </a:spcAft>
              <a:buClr>
                <a:srgbClr val="FFFFFF"/>
              </a:buClr>
              <a:buSzPts val="3600"/>
              <a:buNone/>
              <a:defRPr sz="4800" b="0">
                <a:solidFill>
                  <a:srgbClr val="FFFFFF"/>
                </a:solidFill>
              </a:defRPr>
            </a:lvl3pPr>
            <a:lvl4pPr lvl="3" rtl="0">
              <a:spcBef>
                <a:spcPts val="0"/>
              </a:spcBef>
              <a:spcAft>
                <a:spcPts val="0"/>
              </a:spcAft>
              <a:buClr>
                <a:srgbClr val="FFFFFF"/>
              </a:buClr>
              <a:buSzPts val="3600"/>
              <a:buNone/>
              <a:defRPr sz="4800" b="0">
                <a:solidFill>
                  <a:srgbClr val="FFFFFF"/>
                </a:solidFill>
              </a:defRPr>
            </a:lvl4pPr>
            <a:lvl5pPr lvl="4" rtl="0">
              <a:spcBef>
                <a:spcPts val="0"/>
              </a:spcBef>
              <a:spcAft>
                <a:spcPts val="0"/>
              </a:spcAft>
              <a:buClr>
                <a:srgbClr val="FFFFFF"/>
              </a:buClr>
              <a:buSzPts val="3600"/>
              <a:buNone/>
              <a:defRPr sz="4800" b="0">
                <a:solidFill>
                  <a:srgbClr val="FFFFFF"/>
                </a:solidFill>
              </a:defRPr>
            </a:lvl5pPr>
            <a:lvl6pPr lvl="5" rtl="0">
              <a:spcBef>
                <a:spcPts val="0"/>
              </a:spcBef>
              <a:spcAft>
                <a:spcPts val="0"/>
              </a:spcAft>
              <a:buClr>
                <a:srgbClr val="FFFFFF"/>
              </a:buClr>
              <a:buSzPts val="3600"/>
              <a:buNone/>
              <a:defRPr sz="4800" b="0">
                <a:solidFill>
                  <a:srgbClr val="FFFFFF"/>
                </a:solidFill>
              </a:defRPr>
            </a:lvl6pPr>
            <a:lvl7pPr lvl="6" rtl="0">
              <a:spcBef>
                <a:spcPts val="0"/>
              </a:spcBef>
              <a:spcAft>
                <a:spcPts val="0"/>
              </a:spcAft>
              <a:buClr>
                <a:srgbClr val="FFFFFF"/>
              </a:buClr>
              <a:buSzPts val="3600"/>
              <a:buNone/>
              <a:defRPr sz="4800" b="0">
                <a:solidFill>
                  <a:srgbClr val="FFFFFF"/>
                </a:solidFill>
              </a:defRPr>
            </a:lvl7pPr>
            <a:lvl8pPr lvl="7" rtl="0">
              <a:spcBef>
                <a:spcPts val="0"/>
              </a:spcBef>
              <a:spcAft>
                <a:spcPts val="0"/>
              </a:spcAft>
              <a:buClr>
                <a:srgbClr val="FFFFFF"/>
              </a:buClr>
              <a:buSzPts val="3600"/>
              <a:buNone/>
              <a:defRPr sz="4800" b="0">
                <a:solidFill>
                  <a:srgbClr val="FFFFFF"/>
                </a:solidFill>
              </a:defRPr>
            </a:lvl8pPr>
            <a:lvl9pPr lvl="8" rtl="0">
              <a:spcBef>
                <a:spcPts val="0"/>
              </a:spcBef>
              <a:spcAft>
                <a:spcPts val="0"/>
              </a:spcAft>
              <a:buClr>
                <a:srgbClr val="FFFFFF"/>
              </a:buClr>
              <a:buSzPts val="3600"/>
              <a:buNone/>
              <a:defRPr sz="4800" b="0">
                <a:solidFill>
                  <a:srgbClr val="FFFFFF"/>
                </a:solidFill>
              </a:defRPr>
            </a:lvl9pPr>
          </a:lstStyle>
          <a:p>
            <a:r>
              <a:rPr lang="en-US" dirty="0"/>
              <a:t>Add title </a:t>
            </a: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userDrawn="1">
  <p:cSld name="TITLE_AND_TWO_COLUMNS">
    <p:spTree>
      <p:nvGrpSpPr>
        <p:cNvPr id="1" name="Shape 46"/>
        <p:cNvGrpSpPr/>
        <p:nvPr/>
      </p:nvGrpSpPr>
      <p:grpSpPr>
        <a:xfrm>
          <a:off x="0" y="0"/>
          <a:ext cx="0" cy="0"/>
          <a:chOff x="0" y="0"/>
          <a:chExt cx="0" cy="0"/>
        </a:xfrm>
      </p:grpSpPr>
      <p:sp>
        <p:nvSpPr>
          <p:cNvPr id="48" name="Google Shape;48;p6"/>
          <p:cNvSpPr/>
          <p:nvPr/>
        </p:nvSpPr>
        <p:spPr>
          <a:xfrm>
            <a:off x="8984516" y="-167"/>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49" name="Google Shape;49;p6"/>
          <p:cNvSpPr/>
          <p:nvPr/>
        </p:nvSpPr>
        <p:spPr>
          <a:xfrm rot="10800000">
            <a:off x="8747696" y="0"/>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50" name="Google Shape;50;p6"/>
          <p:cNvSpPr/>
          <p:nvPr/>
        </p:nvSpPr>
        <p:spPr>
          <a:xfrm>
            <a:off x="8635451" y="-167"/>
            <a:ext cx="120800" cy="6858000"/>
          </a:xfrm>
          <a:prstGeom prst="rect">
            <a:avLst/>
          </a:prstGeom>
          <a:gradFill>
            <a:gsLst>
              <a:gs pos="0">
                <a:srgbClr val="C6F18D"/>
              </a:gs>
              <a:gs pos="100000">
                <a:srgbClr val="8AD824"/>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51" name="Google Shape;51;p6"/>
          <p:cNvSpPr/>
          <p:nvPr/>
        </p:nvSpPr>
        <p:spPr>
          <a:xfrm rot="10800000">
            <a:off x="8308233" y="-167"/>
            <a:ext cx="330400" cy="6858000"/>
          </a:xfrm>
          <a:prstGeom prst="rect">
            <a:avLst/>
          </a:prstGeom>
          <a:gradFill>
            <a:gsLst>
              <a:gs pos="0">
                <a:srgbClr val="1077D2"/>
              </a:gs>
              <a:gs pos="100000">
                <a:srgbClr val="093153"/>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52" name="Google Shape;52;p6"/>
          <p:cNvSpPr/>
          <p:nvPr/>
        </p:nvSpPr>
        <p:spPr>
          <a:xfrm rot="10800000">
            <a:off x="9576000" y="-167"/>
            <a:ext cx="2616000" cy="6858000"/>
          </a:xfrm>
          <a:prstGeom prst="rect">
            <a:avLst/>
          </a:prstGeom>
          <a:gradFill>
            <a:gsLst>
              <a:gs pos="0">
                <a:srgbClr val="364072"/>
              </a:gs>
              <a:gs pos="100000">
                <a:srgbClr val="0E0F18"/>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2" name="Google Shape;53;p6">
            <a:extLst>
              <a:ext uri="{FF2B5EF4-FFF2-40B4-BE49-F238E27FC236}">
                <a16:creationId xmlns:a16="http://schemas.microsoft.com/office/drawing/2014/main" id="{662DEA57-3D9C-AA43-A913-4CB7B849EC55}"/>
              </a:ext>
            </a:extLst>
          </p:cNvPr>
          <p:cNvSpPr txBox="1">
            <a:spLocks noGrp="1"/>
          </p:cNvSpPr>
          <p:nvPr>
            <p:ph type="title"/>
          </p:nvPr>
        </p:nvSpPr>
        <p:spPr>
          <a:xfrm>
            <a:off x="609600" y="751067"/>
            <a:ext cx="7068400" cy="970400"/>
          </a:xfrm>
          <a:prstGeom prst="rect">
            <a:avLst/>
          </a:prstGeom>
        </p:spPr>
        <p:txBody>
          <a:bodyPr spcFirstLastPara="1" wrap="square" lIns="91425" tIns="91425" rIns="91425" bIns="91425" anchor="b" anchorCtr="0"/>
          <a:lstStyle>
            <a:lvl1pPr lvl="0">
              <a:spcBef>
                <a:spcPts val="0"/>
              </a:spcBef>
              <a:spcAft>
                <a:spcPts val="0"/>
              </a:spcAft>
              <a:buSzPts val="2400"/>
              <a:buNone/>
              <a:defRPr sz="3200" b="1">
                <a:solidFill>
                  <a:schemeClr val="accent1">
                    <a:lumMod val="50000"/>
                  </a:schemeClr>
                </a:solidFill>
                <a:latin typeface="+mn-lt"/>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dirty="0"/>
          </a:p>
        </p:txBody>
      </p:sp>
      <p:sp>
        <p:nvSpPr>
          <p:cNvPr id="13" name="Google Shape;54;p6">
            <a:extLst>
              <a:ext uri="{FF2B5EF4-FFF2-40B4-BE49-F238E27FC236}">
                <a16:creationId xmlns:a16="http://schemas.microsoft.com/office/drawing/2014/main" id="{ACE82E04-8FAC-D746-B2A5-EAC3A594EDFC}"/>
              </a:ext>
            </a:extLst>
          </p:cNvPr>
          <p:cNvSpPr txBox="1">
            <a:spLocks noGrp="1"/>
          </p:cNvSpPr>
          <p:nvPr>
            <p:ph type="body" idx="1"/>
          </p:nvPr>
        </p:nvSpPr>
        <p:spPr>
          <a:xfrm>
            <a:off x="609600" y="1879333"/>
            <a:ext cx="3430800" cy="4445600"/>
          </a:xfrm>
          <a:prstGeom prst="rect">
            <a:avLst/>
          </a:prstGeom>
        </p:spPr>
        <p:txBody>
          <a:bodyPr spcFirstLastPara="1" wrap="square" lIns="91425" tIns="91425" rIns="91425" bIns="91425" anchor="t" anchorCtr="0"/>
          <a:lstStyle>
            <a:lvl1pPr marL="609585" lvl="0" indent="-440256">
              <a:spcBef>
                <a:spcPts val="800"/>
              </a:spcBef>
              <a:spcAft>
                <a:spcPts val="0"/>
              </a:spcAft>
              <a:buClr>
                <a:srgbClr val="00B0F0"/>
              </a:buClr>
              <a:buSzPts val="1600"/>
              <a:buChar char="➝"/>
              <a:defRPr sz="2133">
                <a:solidFill>
                  <a:schemeClr val="accent1">
                    <a:lumMod val="50000"/>
                  </a:schemeClr>
                </a:solidFill>
                <a:latin typeface="+mn-lt"/>
              </a:defRPr>
            </a:lvl1pPr>
            <a:lvl2pPr marL="1219170" lvl="1" indent="-440256">
              <a:spcBef>
                <a:spcPts val="0"/>
              </a:spcBef>
              <a:spcAft>
                <a:spcPts val="0"/>
              </a:spcAft>
              <a:buSzPts val="1600"/>
              <a:buChar char="⇾"/>
              <a:defRPr sz="2133"/>
            </a:lvl2pPr>
            <a:lvl3pPr marL="1828754" lvl="2" indent="-440256">
              <a:spcBef>
                <a:spcPts val="0"/>
              </a:spcBef>
              <a:spcAft>
                <a:spcPts val="0"/>
              </a:spcAft>
              <a:buSzPts val="1600"/>
              <a:buChar char="￫"/>
              <a:defRPr sz="2133"/>
            </a:lvl3pPr>
            <a:lvl4pPr marL="2438339" lvl="3" indent="-440256">
              <a:spcBef>
                <a:spcPts val="0"/>
              </a:spcBef>
              <a:spcAft>
                <a:spcPts val="0"/>
              </a:spcAft>
              <a:buSzPts val="1600"/>
              <a:buChar char="￫"/>
              <a:defRPr sz="2133"/>
            </a:lvl4pPr>
            <a:lvl5pPr marL="3047924" lvl="4" indent="-440256">
              <a:spcBef>
                <a:spcPts val="0"/>
              </a:spcBef>
              <a:spcAft>
                <a:spcPts val="0"/>
              </a:spcAft>
              <a:buSzPts val="1600"/>
              <a:buChar char="￫"/>
              <a:defRPr sz="2133"/>
            </a:lvl5pPr>
            <a:lvl6pPr marL="3657509" lvl="5" indent="-440256">
              <a:spcBef>
                <a:spcPts val="0"/>
              </a:spcBef>
              <a:spcAft>
                <a:spcPts val="0"/>
              </a:spcAft>
              <a:buSzPts val="1600"/>
              <a:buChar char="￫"/>
              <a:defRPr sz="2133"/>
            </a:lvl6pPr>
            <a:lvl7pPr marL="4267093" lvl="6" indent="-440256">
              <a:spcBef>
                <a:spcPts val="0"/>
              </a:spcBef>
              <a:spcAft>
                <a:spcPts val="0"/>
              </a:spcAft>
              <a:buSzPts val="1600"/>
              <a:buChar char="￫"/>
              <a:defRPr sz="2133"/>
            </a:lvl7pPr>
            <a:lvl8pPr marL="4876678" lvl="7" indent="-440256">
              <a:spcBef>
                <a:spcPts val="0"/>
              </a:spcBef>
              <a:spcAft>
                <a:spcPts val="0"/>
              </a:spcAft>
              <a:buSzPts val="1600"/>
              <a:buChar char="￫"/>
              <a:defRPr sz="2133"/>
            </a:lvl8pPr>
            <a:lvl9pPr marL="5486263" lvl="8" indent="-440256">
              <a:spcBef>
                <a:spcPts val="0"/>
              </a:spcBef>
              <a:spcAft>
                <a:spcPts val="0"/>
              </a:spcAft>
              <a:buSzPts val="1600"/>
              <a:buChar char="￫"/>
              <a:defRPr sz="2133"/>
            </a:lvl9pPr>
          </a:lstStyle>
          <a:p>
            <a:endParaRPr dirty="0"/>
          </a:p>
        </p:txBody>
      </p:sp>
      <p:sp>
        <p:nvSpPr>
          <p:cNvPr id="14" name="Google Shape;55;p6">
            <a:extLst>
              <a:ext uri="{FF2B5EF4-FFF2-40B4-BE49-F238E27FC236}">
                <a16:creationId xmlns:a16="http://schemas.microsoft.com/office/drawing/2014/main" id="{9783F9B0-2A4E-274D-8055-F0A0106135A5}"/>
              </a:ext>
            </a:extLst>
          </p:cNvPr>
          <p:cNvSpPr txBox="1">
            <a:spLocks noGrp="1"/>
          </p:cNvSpPr>
          <p:nvPr>
            <p:ph type="body" idx="2"/>
          </p:nvPr>
        </p:nvSpPr>
        <p:spPr>
          <a:xfrm>
            <a:off x="4247101" y="1879333"/>
            <a:ext cx="3430800" cy="4445600"/>
          </a:xfrm>
          <a:prstGeom prst="rect">
            <a:avLst/>
          </a:prstGeom>
        </p:spPr>
        <p:txBody>
          <a:bodyPr spcFirstLastPara="1" wrap="square" lIns="91425" tIns="91425" rIns="91425" bIns="91425" anchor="t" anchorCtr="0"/>
          <a:lstStyle>
            <a:lvl1pPr marL="609585" lvl="0" indent="-440256">
              <a:spcBef>
                <a:spcPts val="800"/>
              </a:spcBef>
              <a:spcAft>
                <a:spcPts val="0"/>
              </a:spcAft>
              <a:buClr>
                <a:srgbClr val="00B0F0"/>
              </a:buClr>
              <a:buSzPts val="1600"/>
              <a:buChar char="➝"/>
              <a:defRPr sz="2133">
                <a:solidFill>
                  <a:schemeClr val="accent1">
                    <a:lumMod val="50000"/>
                  </a:schemeClr>
                </a:solidFill>
                <a:latin typeface="+mn-lt"/>
              </a:defRPr>
            </a:lvl1pPr>
            <a:lvl2pPr marL="1219170" lvl="1" indent="-440256">
              <a:spcBef>
                <a:spcPts val="0"/>
              </a:spcBef>
              <a:spcAft>
                <a:spcPts val="0"/>
              </a:spcAft>
              <a:buSzPts val="1600"/>
              <a:buChar char="⇾"/>
              <a:defRPr sz="2133"/>
            </a:lvl2pPr>
            <a:lvl3pPr marL="1828754" lvl="2" indent="-440256">
              <a:spcBef>
                <a:spcPts val="0"/>
              </a:spcBef>
              <a:spcAft>
                <a:spcPts val="0"/>
              </a:spcAft>
              <a:buSzPts val="1600"/>
              <a:buChar char="￫"/>
              <a:defRPr sz="2133"/>
            </a:lvl3pPr>
            <a:lvl4pPr marL="2438339" lvl="3" indent="-440256">
              <a:spcBef>
                <a:spcPts val="0"/>
              </a:spcBef>
              <a:spcAft>
                <a:spcPts val="0"/>
              </a:spcAft>
              <a:buSzPts val="1600"/>
              <a:buChar char="￫"/>
              <a:defRPr sz="2133"/>
            </a:lvl4pPr>
            <a:lvl5pPr marL="3047924" lvl="4" indent="-440256">
              <a:spcBef>
                <a:spcPts val="0"/>
              </a:spcBef>
              <a:spcAft>
                <a:spcPts val="0"/>
              </a:spcAft>
              <a:buSzPts val="1600"/>
              <a:buChar char="￫"/>
              <a:defRPr sz="2133"/>
            </a:lvl5pPr>
            <a:lvl6pPr marL="3657509" lvl="5" indent="-440256">
              <a:spcBef>
                <a:spcPts val="0"/>
              </a:spcBef>
              <a:spcAft>
                <a:spcPts val="0"/>
              </a:spcAft>
              <a:buSzPts val="1600"/>
              <a:buChar char="￫"/>
              <a:defRPr sz="2133"/>
            </a:lvl6pPr>
            <a:lvl7pPr marL="4267093" lvl="6" indent="-440256">
              <a:spcBef>
                <a:spcPts val="0"/>
              </a:spcBef>
              <a:spcAft>
                <a:spcPts val="0"/>
              </a:spcAft>
              <a:buSzPts val="1600"/>
              <a:buChar char="￫"/>
              <a:defRPr sz="2133"/>
            </a:lvl7pPr>
            <a:lvl8pPr marL="4876678" lvl="7" indent="-440256">
              <a:spcBef>
                <a:spcPts val="0"/>
              </a:spcBef>
              <a:spcAft>
                <a:spcPts val="0"/>
              </a:spcAft>
              <a:buSzPts val="1600"/>
              <a:buChar char="￫"/>
              <a:defRPr sz="2133"/>
            </a:lvl8pPr>
            <a:lvl9pPr marL="5486263" lvl="8" indent="-440256">
              <a:spcBef>
                <a:spcPts val="0"/>
              </a:spcBef>
              <a:spcAft>
                <a:spcPts val="0"/>
              </a:spcAft>
              <a:buSzPts val="1600"/>
              <a:buChar char="￫"/>
              <a:defRPr sz="2133"/>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pic>
        <p:nvPicPr>
          <p:cNvPr id="10" name="Picture 9">
            <a:extLst>
              <a:ext uri="{FF2B5EF4-FFF2-40B4-BE49-F238E27FC236}">
                <a16:creationId xmlns:a16="http://schemas.microsoft.com/office/drawing/2014/main" id="{DE07E5F2-E7B3-424D-95AC-4F8AC275BF26}"/>
              </a:ext>
            </a:extLst>
          </p:cNvPr>
          <p:cNvPicPr>
            <a:picLocks noChangeAspect="1"/>
          </p:cNvPicPr>
          <p:nvPr userDrawn="1"/>
        </p:nvPicPr>
        <p:blipFill>
          <a:blip r:embed="rId2"/>
          <a:stretch>
            <a:fillRect/>
          </a:stretch>
        </p:blipFill>
        <p:spPr>
          <a:xfrm>
            <a:off x="8337755" y="0"/>
            <a:ext cx="3854245" cy="6858000"/>
          </a:xfrm>
          <a:prstGeom prst="rect">
            <a:avLst/>
          </a:prstGeom>
        </p:spPr>
      </p:pic>
      <p:sp>
        <p:nvSpPr>
          <p:cNvPr id="71" name="Google Shape;71;p8"/>
          <p:cNvSpPr/>
          <p:nvPr/>
        </p:nvSpPr>
        <p:spPr>
          <a:xfrm>
            <a:off x="8984516" y="-167"/>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72" name="Google Shape;72;p8"/>
          <p:cNvSpPr/>
          <p:nvPr/>
        </p:nvSpPr>
        <p:spPr>
          <a:xfrm rot="10800000">
            <a:off x="8747696" y="0"/>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73" name="Google Shape;73;p8"/>
          <p:cNvSpPr/>
          <p:nvPr/>
        </p:nvSpPr>
        <p:spPr>
          <a:xfrm>
            <a:off x="8635451" y="-167"/>
            <a:ext cx="120800" cy="6858000"/>
          </a:xfrm>
          <a:prstGeom prst="rect">
            <a:avLst/>
          </a:prstGeom>
          <a:gradFill>
            <a:gsLst>
              <a:gs pos="0">
                <a:srgbClr val="C6F18D"/>
              </a:gs>
              <a:gs pos="100000">
                <a:srgbClr val="8AD824"/>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74" name="Google Shape;74;p8"/>
          <p:cNvSpPr/>
          <p:nvPr/>
        </p:nvSpPr>
        <p:spPr>
          <a:xfrm rot="10800000">
            <a:off x="8308233" y="-167"/>
            <a:ext cx="330400" cy="6858000"/>
          </a:xfrm>
          <a:prstGeom prst="rect">
            <a:avLst/>
          </a:prstGeom>
          <a:gradFill>
            <a:gsLst>
              <a:gs pos="0">
                <a:srgbClr val="1077D2"/>
              </a:gs>
              <a:gs pos="100000">
                <a:srgbClr val="093153"/>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76" name="Google Shape;76;p8"/>
          <p:cNvSpPr txBox="1">
            <a:spLocks noGrp="1"/>
          </p:cNvSpPr>
          <p:nvPr>
            <p:ph type="title"/>
          </p:nvPr>
        </p:nvSpPr>
        <p:spPr>
          <a:xfrm>
            <a:off x="609600" y="751067"/>
            <a:ext cx="7068400" cy="970400"/>
          </a:xfrm>
          <a:prstGeom prst="rect">
            <a:avLst/>
          </a:prstGeom>
        </p:spPr>
        <p:txBody>
          <a:bodyPr spcFirstLastPara="1" wrap="square" lIns="91425" tIns="91425" rIns="91425" bIns="91425" anchor="b" anchorCtr="0"/>
          <a:lstStyle>
            <a:lvl1pPr lvl="0">
              <a:spcBef>
                <a:spcPts val="0"/>
              </a:spcBef>
              <a:spcAft>
                <a:spcPts val="0"/>
              </a:spcAft>
              <a:buSzPts val="2400"/>
              <a:buNone/>
              <a:defRPr sz="3200" b="1">
                <a:solidFill>
                  <a:schemeClr val="accent1">
                    <a:lumMod val="50000"/>
                  </a:schemeClr>
                </a:solidFill>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11"/>
          <p:cNvSpPr/>
          <p:nvPr/>
        </p:nvSpPr>
        <p:spPr>
          <a:xfrm>
            <a:off x="11597216" y="-167"/>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98" name="Google Shape;98;p11"/>
          <p:cNvSpPr/>
          <p:nvPr/>
        </p:nvSpPr>
        <p:spPr>
          <a:xfrm rot="10800000">
            <a:off x="11360396" y="0"/>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99" name="Google Shape;99;p11"/>
          <p:cNvSpPr/>
          <p:nvPr/>
        </p:nvSpPr>
        <p:spPr>
          <a:xfrm>
            <a:off x="11248151" y="-167"/>
            <a:ext cx="120800" cy="6858000"/>
          </a:xfrm>
          <a:prstGeom prst="rect">
            <a:avLst/>
          </a:prstGeom>
          <a:gradFill>
            <a:gsLst>
              <a:gs pos="0">
                <a:srgbClr val="C6F18D"/>
              </a:gs>
              <a:gs pos="100000">
                <a:srgbClr val="8AD824"/>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00" name="Google Shape;100;p11"/>
          <p:cNvSpPr/>
          <p:nvPr/>
        </p:nvSpPr>
        <p:spPr>
          <a:xfrm rot="10800000">
            <a:off x="10920933" y="-167"/>
            <a:ext cx="330400" cy="6858000"/>
          </a:xfrm>
          <a:prstGeom prst="rect">
            <a:avLst/>
          </a:prstGeom>
          <a:gradFill>
            <a:gsLst>
              <a:gs pos="0">
                <a:srgbClr val="1077D2"/>
              </a:gs>
              <a:gs pos="100000">
                <a:srgbClr val="093153"/>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96"/>
        <p:cNvGrpSpPr/>
        <p:nvPr/>
      </p:nvGrpSpPr>
      <p:grpSpPr>
        <a:xfrm>
          <a:off x="0" y="0"/>
          <a:ext cx="0" cy="0"/>
          <a:chOff x="0" y="0"/>
          <a:chExt cx="0" cy="0"/>
        </a:xfrm>
      </p:grpSpPr>
      <p:sp>
        <p:nvSpPr>
          <p:cNvPr id="97" name="Google Shape;97;p11"/>
          <p:cNvSpPr/>
          <p:nvPr/>
        </p:nvSpPr>
        <p:spPr>
          <a:xfrm>
            <a:off x="11597216" y="-167"/>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98" name="Google Shape;98;p11"/>
          <p:cNvSpPr/>
          <p:nvPr/>
        </p:nvSpPr>
        <p:spPr>
          <a:xfrm rot="10800000">
            <a:off x="11360396" y="-9832"/>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99" name="Google Shape;99;p11"/>
          <p:cNvSpPr/>
          <p:nvPr/>
        </p:nvSpPr>
        <p:spPr>
          <a:xfrm>
            <a:off x="11248151" y="-167"/>
            <a:ext cx="120800" cy="6858000"/>
          </a:xfrm>
          <a:prstGeom prst="rect">
            <a:avLst/>
          </a:prstGeom>
          <a:gradFill>
            <a:gsLst>
              <a:gs pos="0">
                <a:srgbClr val="C6F18D"/>
              </a:gs>
              <a:gs pos="100000">
                <a:srgbClr val="8AD824"/>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00" name="Google Shape;100;p11"/>
          <p:cNvSpPr/>
          <p:nvPr/>
        </p:nvSpPr>
        <p:spPr>
          <a:xfrm rot="10800000">
            <a:off x="10920933" y="-167"/>
            <a:ext cx="330400" cy="6858000"/>
          </a:xfrm>
          <a:prstGeom prst="rect">
            <a:avLst/>
          </a:prstGeom>
          <a:gradFill>
            <a:gsLst>
              <a:gs pos="0">
                <a:srgbClr val="1077D2"/>
              </a:gs>
              <a:gs pos="100000">
                <a:srgbClr val="093153"/>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cxnSp>
        <p:nvCxnSpPr>
          <p:cNvPr id="7" name="Straight Connector 6">
            <a:extLst>
              <a:ext uri="{FF2B5EF4-FFF2-40B4-BE49-F238E27FC236}">
                <a16:creationId xmlns:a16="http://schemas.microsoft.com/office/drawing/2014/main" id="{843ECBFF-C567-D54E-B128-9D214C82270F}"/>
              </a:ext>
            </a:extLst>
          </p:cNvPr>
          <p:cNvCxnSpPr/>
          <p:nvPr userDrawn="1"/>
        </p:nvCxnSpPr>
        <p:spPr>
          <a:xfrm>
            <a:off x="308919" y="494270"/>
            <a:ext cx="10849232" cy="0"/>
          </a:xfrm>
          <a:prstGeom prst="line">
            <a:avLst/>
          </a:prstGeom>
          <a:ln w="793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134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dark">
  <p:cSld name="BLANK_1">
    <p:spTree>
      <p:nvGrpSpPr>
        <p:cNvPr id="1" name="Shape 102"/>
        <p:cNvGrpSpPr/>
        <p:nvPr/>
      </p:nvGrpSpPr>
      <p:grpSpPr>
        <a:xfrm>
          <a:off x="0" y="0"/>
          <a:ext cx="0" cy="0"/>
          <a:chOff x="0" y="0"/>
          <a:chExt cx="0" cy="0"/>
        </a:xfrm>
      </p:grpSpPr>
      <p:sp>
        <p:nvSpPr>
          <p:cNvPr id="103" name="Google Shape;103;p12"/>
          <p:cNvSpPr/>
          <p:nvPr/>
        </p:nvSpPr>
        <p:spPr>
          <a:xfrm rot="10800000">
            <a:off x="-9548" y="0"/>
            <a:ext cx="12192000" cy="6858000"/>
          </a:xfrm>
          <a:prstGeom prst="rect">
            <a:avLst/>
          </a:prstGeom>
          <a:gradFill>
            <a:gsLst>
              <a:gs pos="0">
                <a:srgbClr val="364072"/>
              </a:gs>
              <a:gs pos="100000">
                <a:srgbClr val="0E0F18"/>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04" name="Google Shape;104;p12"/>
          <p:cNvSpPr/>
          <p:nvPr/>
        </p:nvSpPr>
        <p:spPr>
          <a:xfrm>
            <a:off x="11597216" y="-167"/>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05" name="Google Shape;105;p12"/>
          <p:cNvSpPr/>
          <p:nvPr/>
        </p:nvSpPr>
        <p:spPr>
          <a:xfrm rot="10800000">
            <a:off x="11360396" y="0"/>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06" name="Google Shape;106;p12"/>
          <p:cNvSpPr/>
          <p:nvPr/>
        </p:nvSpPr>
        <p:spPr>
          <a:xfrm>
            <a:off x="11248151" y="0"/>
            <a:ext cx="117939" cy="6867665"/>
          </a:xfrm>
          <a:prstGeom prst="rect">
            <a:avLst/>
          </a:prstGeom>
          <a:gradFill>
            <a:gsLst>
              <a:gs pos="0">
                <a:srgbClr val="C6F18D"/>
              </a:gs>
              <a:gs pos="100000">
                <a:srgbClr val="8AD824"/>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07" name="Google Shape;107;p12"/>
          <p:cNvSpPr/>
          <p:nvPr/>
        </p:nvSpPr>
        <p:spPr>
          <a:xfrm rot="10800000">
            <a:off x="10920933" y="9665"/>
            <a:ext cx="330400" cy="6858000"/>
          </a:xfrm>
          <a:prstGeom prst="rect">
            <a:avLst/>
          </a:prstGeom>
          <a:gradFill>
            <a:gsLst>
              <a:gs pos="0">
                <a:srgbClr val="1077D2"/>
              </a:gs>
              <a:gs pos="100000">
                <a:srgbClr val="093153"/>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userDrawn="1">
  <p:cSld name="1_Title only">
    <p:spTree>
      <p:nvGrpSpPr>
        <p:cNvPr id="1" name="Shape 69"/>
        <p:cNvGrpSpPr/>
        <p:nvPr/>
      </p:nvGrpSpPr>
      <p:grpSpPr>
        <a:xfrm>
          <a:off x="0" y="0"/>
          <a:ext cx="0" cy="0"/>
          <a:chOff x="0" y="0"/>
          <a:chExt cx="0" cy="0"/>
        </a:xfrm>
      </p:grpSpPr>
      <p:pic>
        <p:nvPicPr>
          <p:cNvPr id="10" name="Picture 9">
            <a:extLst>
              <a:ext uri="{FF2B5EF4-FFF2-40B4-BE49-F238E27FC236}">
                <a16:creationId xmlns:a16="http://schemas.microsoft.com/office/drawing/2014/main" id="{DE07E5F2-E7B3-424D-95AC-4F8AC275BF26}"/>
              </a:ext>
            </a:extLst>
          </p:cNvPr>
          <p:cNvPicPr>
            <a:picLocks noChangeAspect="1"/>
          </p:cNvPicPr>
          <p:nvPr userDrawn="1"/>
        </p:nvPicPr>
        <p:blipFill>
          <a:blip r:embed="rId2"/>
          <a:stretch>
            <a:fillRect/>
          </a:stretch>
        </p:blipFill>
        <p:spPr>
          <a:xfrm rot="10800000">
            <a:off x="0" y="0"/>
            <a:ext cx="3854245" cy="6858000"/>
          </a:xfrm>
          <a:prstGeom prst="rect">
            <a:avLst/>
          </a:prstGeom>
        </p:spPr>
      </p:pic>
      <p:sp>
        <p:nvSpPr>
          <p:cNvPr id="71" name="Google Shape;71;p8"/>
          <p:cNvSpPr/>
          <p:nvPr/>
        </p:nvSpPr>
        <p:spPr>
          <a:xfrm>
            <a:off x="3279633" y="0"/>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72" name="Google Shape;72;p8"/>
          <p:cNvSpPr/>
          <p:nvPr/>
        </p:nvSpPr>
        <p:spPr>
          <a:xfrm rot="10800000">
            <a:off x="3042813" y="167"/>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73" name="Google Shape;73;p8"/>
          <p:cNvSpPr/>
          <p:nvPr/>
        </p:nvSpPr>
        <p:spPr>
          <a:xfrm>
            <a:off x="2930568" y="0"/>
            <a:ext cx="120800" cy="6858000"/>
          </a:xfrm>
          <a:prstGeom prst="rect">
            <a:avLst/>
          </a:prstGeom>
          <a:gradFill>
            <a:gsLst>
              <a:gs pos="0">
                <a:srgbClr val="C6F18D"/>
              </a:gs>
              <a:gs pos="100000">
                <a:srgbClr val="8AD824"/>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74" name="Google Shape;74;p8"/>
          <p:cNvSpPr/>
          <p:nvPr/>
        </p:nvSpPr>
        <p:spPr>
          <a:xfrm rot="10800000">
            <a:off x="2603350" y="0"/>
            <a:ext cx="330400" cy="6858000"/>
          </a:xfrm>
          <a:prstGeom prst="rect">
            <a:avLst/>
          </a:prstGeom>
          <a:gradFill>
            <a:gsLst>
              <a:gs pos="0">
                <a:srgbClr val="1077D2"/>
              </a:gs>
              <a:gs pos="100000">
                <a:srgbClr val="093153"/>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Tree>
    <p:extLst>
      <p:ext uri="{BB962C8B-B14F-4D97-AF65-F5344CB8AC3E}">
        <p14:creationId xmlns:p14="http://schemas.microsoft.com/office/powerpoint/2010/main" val="2349719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7" r:id="rId5"/>
    <p:sldLayoutId id="2147483660" r:id="rId6"/>
    <p:sldLayoutId id="2147483658" r:id="rId7"/>
    <p:sldLayoutId id="2147483661"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hyperlink" Target="http://www.na.org/future"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5.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27.tiff"/><Relationship Id="rId4" Type="http://schemas.openxmlformats.org/officeDocument/2006/relationships/image" Target="../media/image12.pn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tiff"/><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1.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32.tiff"/><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1.png"/><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32.tiff"/><Relationship Id="rId4" Type="http://schemas.openxmlformats.org/officeDocument/2006/relationships/image" Target="../media/image13.png"/><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3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3.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24.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www.na.org/future"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
        <p:cNvGrpSpPr/>
        <p:nvPr/>
      </p:nvGrpSpPr>
      <p:grpSpPr>
        <a:xfrm>
          <a:off x="0" y="0"/>
          <a:ext cx="0" cy="0"/>
          <a:chOff x="0" y="0"/>
          <a:chExt cx="0" cy="0"/>
        </a:xfrm>
      </p:grpSpPr>
      <p:sp>
        <p:nvSpPr>
          <p:cNvPr id="3" name="TextBox 2">
            <a:extLst>
              <a:ext uri="{FF2B5EF4-FFF2-40B4-BE49-F238E27FC236}">
                <a16:creationId xmlns:a16="http://schemas.microsoft.com/office/drawing/2014/main" id="{36679429-94F2-774F-8B20-378CD9E46D7C}"/>
              </a:ext>
            </a:extLst>
          </p:cNvPr>
          <p:cNvSpPr txBox="1"/>
          <p:nvPr/>
        </p:nvSpPr>
        <p:spPr>
          <a:xfrm>
            <a:off x="6061566" y="612821"/>
            <a:ext cx="6130433" cy="2554545"/>
          </a:xfrm>
          <a:prstGeom prst="rect">
            <a:avLst/>
          </a:prstGeom>
          <a:noFill/>
        </p:spPr>
        <p:txBody>
          <a:bodyPr wrap="square" rtlCol="0">
            <a:spAutoFit/>
          </a:bodyPr>
          <a:lstStyle/>
          <a:p>
            <a:r>
              <a:rPr lang="es-ES_tradnl" sz="3200" b="1" dirty="0" smtClean="0">
                <a:solidFill>
                  <a:srgbClr val="00B0F0"/>
                </a:solidFill>
              </a:rPr>
              <a:t>Este es el </a:t>
            </a:r>
            <a:r>
              <a:rPr lang="es-ES_tradnl" sz="3200" b="1" dirty="0">
                <a:solidFill>
                  <a:srgbClr val="00B0F0"/>
                </a:solidFill>
              </a:rPr>
              <a:t>primer PowerPoint de una serie de cinco </a:t>
            </a:r>
            <a:r>
              <a:rPr lang="es-ES_tradnl" sz="3200" b="1" dirty="0" smtClean="0">
                <a:solidFill>
                  <a:srgbClr val="00B0F0"/>
                </a:solidFill>
              </a:rPr>
              <a:t>que cubre los materiales del </a:t>
            </a:r>
            <a:r>
              <a:rPr lang="es-ES_tradnl" sz="3200" b="1" i="1" dirty="0" smtClean="0">
                <a:solidFill>
                  <a:srgbClr val="00B0F0"/>
                </a:solidFill>
              </a:rPr>
              <a:t>Informe de la Agenda de la Conferencia 2020</a:t>
            </a:r>
            <a:endParaRPr lang="es-ES_tradnl" sz="3200" b="1" i="1" dirty="0">
              <a:solidFill>
                <a:srgbClr val="00B0F0"/>
              </a:solidFill>
            </a:endParaRPr>
          </a:p>
        </p:txBody>
      </p:sp>
      <p:sp>
        <p:nvSpPr>
          <p:cNvPr id="4" name="TextBox 3">
            <a:extLst>
              <a:ext uri="{FF2B5EF4-FFF2-40B4-BE49-F238E27FC236}">
                <a16:creationId xmlns:a16="http://schemas.microsoft.com/office/drawing/2014/main" id="{DE96406E-1F5D-674D-BA0A-C4401397F013}"/>
              </a:ext>
            </a:extLst>
          </p:cNvPr>
          <p:cNvSpPr txBox="1"/>
          <p:nvPr/>
        </p:nvSpPr>
        <p:spPr>
          <a:xfrm>
            <a:off x="6399201" y="3167366"/>
            <a:ext cx="5261968" cy="4168705"/>
          </a:xfrm>
          <a:prstGeom prst="rect">
            <a:avLst/>
          </a:prstGeom>
          <a:noFill/>
        </p:spPr>
        <p:txBody>
          <a:bodyPr wrap="square" rtlCol="0">
            <a:spAutoFit/>
          </a:bodyPr>
          <a:lstStyle/>
          <a:p>
            <a:pPr lvl="2">
              <a:lnSpc>
                <a:spcPct val="150000"/>
              </a:lnSpc>
            </a:pPr>
            <a:r>
              <a:rPr lang="es-ES_tradnl" sz="3200" b="1" dirty="0" smtClean="0">
                <a:solidFill>
                  <a:srgbClr val="00B0F0"/>
                </a:solidFill>
              </a:rPr>
              <a:t>Introducción al </a:t>
            </a:r>
            <a:r>
              <a:rPr lang="es-ES_tradnl" sz="3200" b="1" i="1" dirty="0" smtClean="0">
                <a:solidFill>
                  <a:srgbClr val="00B0F0"/>
                </a:solidFill>
              </a:rPr>
              <a:t>IAC</a:t>
            </a:r>
          </a:p>
          <a:p>
            <a:pPr lvl="2">
              <a:lnSpc>
                <a:spcPct val="150000"/>
              </a:lnSpc>
            </a:pPr>
            <a:r>
              <a:rPr lang="es-ES_tradnl" sz="3200" b="1" dirty="0" smtClean="0">
                <a:solidFill>
                  <a:srgbClr val="00B0F0"/>
                </a:solidFill>
              </a:rPr>
              <a:t>La CSM del futuro</a:t>
            </a:r>
          </a:p>
          <a:p>
            <a:pPr lvl="2">
              <a:lnSpc>
                <a:spcPct val="150000"/>
              </a:lnSpc>
            </a:pPr>
            <a:r>
              <a:rPr lang="es-ES_tradnl" sz="3200" b="1" dirty="0" smtClean="0">
                <a:solidFill>
                  <a:srgbClr val="00B0F0"/>
                </a:solidFill>
              </a:rPr>
              <a:t>Resumen </a:t>
            </a:r>
            <a:r>
              <a:rPr lang="es-ES_tradnl" sz="3200" b="1" dirty="0" smtClean="0">
                <a:solidFill>
                  <a:srgbClr val="00B0F0"/>
                </a:solidFill>
              </a:rPr>
              <a:t>de aportes </a:t>
            </a:r>
            <a:r>
              <a:rPr lang="es-ES_tradnl" sz="3200" b="1" dirty="0" smtClean="0">
                <a:solidFill>
                  <a:srgbClr val="00B0F0"/>
                </a:solidFill>
              </a:rPr>
              <a:t>sobre </a:t>
            </a:r>
            <a:r>
              <a:rPr lang="es-ES_tradnl" sz="3200" b="1" dirty="0" smtClean="0">
                <a:solidFill>
                  <a:srgbClr val="00B0F0"/>
                </a:solidFill>
              </a:rPr>
              <a:t>los temas de debate</a:t>
            </a:r>
          </a:p>
          <a:p>
            <a:endParaRPr lang="es-ES_tradnl" sz="2489" dirty="0"/>
          </a:p>
        </p:txBody>
      </p:sp>
      <p:pic>
        <p:nvPicPr>
          <p:cNvPr id="5" name="Picture 4">
            <a:extLst>
              <a:ext uri="{FF2B5EF4-FFF2-40B4-BE49-F238E27FC236}">
                <a16:creationId xmlns:a16="http://schemas.microsoft.com/office/drawing/2014/main" id="{435FB72D-1A54-544D-85E2-9200CA1EA8C7}"/>
              </a:ext>
            </a:extLst>
          </p:cNvPr>
          <p:cNvPicPr>
            <a:picLocks noChangeAspect="1"/>
          </p:cNvPicPr>
          <p:nvPr/>
        </p:nvPicPr>
        <p:blipFill>
          <a:blip r:embed="rId4"/>
          <a:stretch>
            <a:fillRect/>
          </a:stretch>
        </p:blipFill>
        <p:spPr>
          <a:xfrm>
            <a:off x="6061566" y="3539839"/>
            <a:ext cx="320580" cy="335845"/>
          </a:xfrm>
          <a:prstGeom prst="rect">
            <a:avLst/>
          </a:prstGeom>
        </p:spPr>
      </p:pic>
      <p:pic>
        <p:nvPicPr>
          <p:cNvPr id="6" name="Picture 5">
            <a:extLst>
              <a:ext uri="{FF2B5EF4-FFF2-40B4-BE49-F238E27FC236}">
                <a16:creationId xmlns:a16="http://schemas.microsoft.com/office/drawing/2014/main" id="{58740AB8-952B-2C4D-AD03-819E0E7ECDCF}"/>
              </a:ext>
            </a:extLst>
          </p:cNvPr>
          <p:cNvPicPr>
            <a:picLocks noChangeAspect="1"/>
          </p:cNvPicPr>
          <p:nvPr/>
        </p:nvPicPr>
        <p:blipFill>
          <a:blip r:embed="rId4"/>
          <a:stretch>
            <a:fillRect/>
          </a:stretch>
        </p:blipFill>
        <p:spPr>
          <a:xfrm>
            <a:off x="6061566" y="4258688"/>
            <a:ext cx="320580" cy="335845"/>
          </a:xfrm>
          <a:prstGeom prst="rect">
            <a:avLst/>
          </a:prstGeom>
        </p:spPr>
      </p:pic>
      <p:pic>
        <p:nvPicPr>
          <p:cNvPr id="7" name="Picture 6">
            <a:extLst>
              <a:ext uri="{FF2B5EF4-FFF2-40B4-BE49-F238E27FC236}">
                <a16:creationId xmlns:a16="http://schemas.microsoft.com/office/drawing/2014/main" id="{10486105-F694-F641-9C7D-A57437B42F00}"/>
              </a:ext>
            </a:extLst>
          </p:cNvPr>
          <p:cNvPicPr>
            <a:picLocks noChangeAspect="1"/>
          </p:cNvPicPr>
          <p:nvPr/>
        </p:nvPicPr>
        <p:blipFill>
          <a:blip r:embed="rId4"/>
          <a:stretch>
            <a:fillRect/>
          </a:stretch>
        </p:blipFill>
        <p:spPr>
          <a:xfrm>
            <a:off x="6061566" y="4977537"/>
            <a:ext cx="320580" cy="335845"/>
          </a:xfrm>
          <a:prstGeom prst="rect">
            <a:avLst/>
          </a:prstGeom>
        </p:spPr>
      </p:pic>
      <p:pic>
        <p:nvPicPr>
          <p:cNvPr id="11" name="Picture 10">
            <a:extLst>
              <a:ext uri="{FF2B5EF4-FFF2-40B4-BE49-F238E27FC236}">
                <a16:creationId xmlns:a16="http://schemas.microsoft.com/office/drawing/2014/main" id="{1E7D16E5-E3AF-CF48-988F-84A7140D265D}"/>
              </a:ext>
            </a:extLst>
          </p:cNvPr>
          <p:cNvPicPr>
            <a:picLocks noChangeAspect="1"/>
          </p:cNvPicPr>
          <p:nvPr/>
        </p:nvPicPr>
        <p:blipFill>
          <a:blip r:embed="rId5"/>
          <a:stretch>
            <a:fillRect/>
          </a:stretch>
        </p:blipFill>
        <p:spPr>
          <a:xfrm>
            <a:off x="1598951" y="2638132"/>
            <a:ext cx="1102583" cy="1128224"/>
          </a:xfrm>
          <a:prstGeom prst="rect">
            <a:avLst/>
          </a:prstGeom>
        </p:spPr>
      </p:pic>
      <p:pic>
        <p:nvPicPr>
          <p:cNvPr id="15" name="Picture 14">
            <a:extLst>
              <a:ext uri="{FF2B5EF4-FFF2-40B4-BE49-F238E27FC236}">
                <a16:creationId xmlns:a16="http://schemas.microsoft.com/office/drawing/2014/main" id="{1F84800B-D7A8-1541-B8E7-79A749DAA49F}"/>
              </a:ext>
            </a:extLst>
          </p:cNvPr>
          <p:cNvPicPr>
            <a:picLocks noChangeAspect="1"/>
          </p:cNvPicPr>
          <p:nvPr/>
        </p:nvPicPr>
        <p:blipFill>
          <a:blip r:embed="rId6"/>
          <a:stretch>
            <a:fillRect/>
          </a:stretch>
        </p:blipFill>
        <p:spPr>
          <a:xfrm rot="21054305">
            <a:off x="11014296" y="5736235"/>
            <a:ext cx="1097288" cy="1104752"/>
          </a:xfrm>
          <a:prstGeom prst="rect">
            <a:avLst/>
          </a:prstGeom>
        </p:spPr>
      </p:pic>
      <p:pic>
        <p:nvPicPr>
          <p:cNvPr id="16" name="Picture 15">
            <a:extLst>
              <a:ext uri="{FF2B5EF4-FFF2-40B4-BE49-F238E27FC236}">
                <a16:creationId xmlns:a16="http://schemas.microsoft.com/office/drawing/2014/main" id="{F501FFF8-EBBD-AF4C-982A-F3D79B2396EF}"/>
              </a:ext>
            </a:extLst>
          </p:cNvPr>
          <p:cNvPicPr>
            <a:picLocks noChangeAspect="1"/>
          </p:cNvPicPr>
          <p:nvPr/>
        </p:nvPicPr>
        <p:blipFill>
          <a:blip r:embed="rId7"/>
          <a:stretch>
            <a:fillRect/>
          </a:stretch>
        </p:blipFill>
        <p:spPr>
          <a:xfrm>
            <a:off x="2501813" y="682929"/>
            <a:ext cx="2243828" cy="2699098"/>
          </a:xfrm>
          <a:prstGeom prst="rect">
            <a:avLst/>
          </a:prstGeom>
        </p:spPr>
      </p:pic>
      <p:pic>
        <p:nvPicPr>
          <p:cNvPr id="17" name="Picture 16">
            <a:extLst>
              <a:ext uri="{FF2B5EF4-FFF2-40B4-BE49-F238E27FC236}">
                <a16:creationId xmlns:a16="http://schemas.microsoft.com/office/drawing/2014/main" id="{FC7C8C39-826A-9843-B754-3E98741D4272}"/>
              </a:ext>
            </a:extLst>
          </p:cNvPr>
          <p:cNvPicPr>
            <a:picLocks noChangeAspect="1"/>
          </p:cNvPicPr>
          <p:nvPr/>
        </p:nvPicPr>
        <p:blipFill>
          <a:blip r:embed="rId8"/>
          <a:stretch>
            <a:fillRect/>
          </a:stretch>
        </p:blipFill>
        <p:spPr>
          <a:xfrm>
            <a:off x="622093" y="654908"/>
            <a:ext cx="1511985" cy="408236"/>
          </a:xfrm>
          <a:prstGeom prst="rect">
            <a:avLst/>
          </a:prstGeom>
        </p:spPr>
      </p:pic>
      <p:pic>
        <p:nvPicPr>
          <p:cNvPr id="18" name="Picture 17">
            <a:extLst>
              <a:ext uri="{FF2B5EF4-FFF2-40B4-BE49-F238E27FC236}">
                <a16:creationId xmlns:a16="http://schemas.microsoft.com/office/drawing/2014/main" id="{00FB87E8-68CC-F849-B09D-B26F7E905154}"/>
              </a:ext>
            </a:extLst>
          </p:cNvPr>
          <p:cNvPicPr>
            <a:picLocks noChangeAspect="1"/>
          </p:cNvPicPr>
          <p:nvPr/>
        </p:nvPicPr>
        <p:blipFill>
          <a:blip r:embed="rId9"/>
          <a:stretch>
            <a:fillRect/>
          </a:stretch>
        </p:blipFill>
        <p:spPr>
          <a:xfrm>
            <a:off x="1172793" y="3742510"/>
            <a:ext cx="846713" cy="498956"/>
          </a:xfrm>
          <a:prstGeom prst="rect">
            <a:avLst/>
          </a:prstGeom>
        </p:spPr>
      </p:pic>
      <p:pic>
        <p:nvPicPr>
          <p:cNvPr id="19" name="Picture 18">
            <a:extLst>
              <a:ext uri="{FF2B5EF4-FFF2-40B4-BE49-F238E27FC236}">
                <a16:creationId xmlns:a16="http://schemas.microsoft.com/office/drawing/2014/main" id="{D83498C8-50E4-9C48-B0CF-938977D4414A}"/>
              </a:ext>
            </a:extLst>
          </p:cNvPr>
          <p:cNvPicPr>
            <a:picLocks noChangeAspect="1"/>
          </p:cNvPicPr>
          <p:nvPr/>
        </p:nvPicPr>
        <p:blipFill>
          <a:blip r:embed="rId10"/>
          <a:stretch>
            <a:fillRect/>
          </a:stretch>
        </p:blipFill>
        <p:spPr>
          <a:xfrm rot="853143">
            <a:off x="3139429" y="6240482"/>
            <a:ext cx="1270066" cy="468715"/>
          </a:xfrm>
          <a:prstGeom prst="rect">
            <a:avLst/>
          </a:prstGeom>
        </p:spPr>
      </p:pic>
      <p:pic>
        <p:nvPicPr>
          <p:cNvPr id="20" name="Picture 19">
            <a:extLst>
              <a:ext uri="{FF2B5EF4-FFF2-40B4-BE49-F238E27FC236}">
                <a16:creationId xmlns:a16="http://schemas.microsoft.com/office/drawing/2014/main" id="{6C5DC68C-9A49-8242-9AAF-89775593E417}"/>
              </a:ext>
            </a:extLst>
          </p:cNvPr>
          <p:cNvPicPr>
            <a:picLocks noChangeAspect="1"/>
          </p:cNvPicPr>
          <p:nvPr/>
        </p:nvPicPr>
        <p:blipFill>
          <a:blip r:embed="rId11"/>
          <a:stretch>
            <a:fillRect/>
          </a:stretch>
        </p:blipFill>
        <p:spPr>
          <a:xfrm>
            <a:off x="0" y="4397756"/>
            <a:ext cx="5041557" cy="197399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8"/>
          <p:cNvSpPr txBox="1">
            <a:spLocks noGrp="1"/>
          </p:cNvSpPr>
          <p:nvPr>
            <p:ph type="ctrTitle" idx="4294967295"/>
          </p:nvPr>
        </p:nvSpPr>
        <p:spPr>
          <a:xfrm>
            <a:off x="-100360" y="238677"/>
            <a:ext cx="10850135" cy="1081798"/>
          </a:xfrm>
          <a:prstGeom prst="rect">
            <a:avLst/>
          </a:prstGeom>
        </p:spPr>
        <p:txBody>
          <a:bodyPr spcFirstLastPara="1" wrap="square" lIns="121900" tIns="121900" rIns="121900" bIns="121900" anchor="b" anchorCtr="0">
            <a:noAutofit/>
          </a:bodyPr>
          <a:lstStyle/>
          <a:p>
            <a:r>
              <a:rPr lang="es-ES_tradnl" sz="4000" b="1" dirty="0" smtClean="0">
                <a:solidFill>
                  <a:srgbClr val="16469A"/>
                </a:solidFill>
              </a:rPr>
              <a:t>Equipo de tareas sobre eficacia y sostenibilidad de la CSM</a:t>
            </a:r>
            <a:endParaRPr lang="es-ES_tradnl" sz="4000" b="1" dirty="0">
              <a:solidFill>
                <a:srgbClr val="16469A"/>
              </a:solidFill>
            </a:endParaRPr>
          </a:p>
        </p:txBody>
      </p:sp>
      <p:sp>
        <p:nvSpPr>
          <p:cNvPr id="255" name="Google Shape;255;p28"/>
          <p:cNvSpPr txBox="1">
            <a:spLocks noGrp="1"/>
          </p:cNvSpPr>
          <p:nvPr>
            <p:ph type="subTitle" idx="4294967295"/>
          </p:nvPr>
        </p:nvSpPr>
        <p:spPr>
          <a:xfrm>
            <a:off x="152711" y="1205556"/>
            <a:ext cx="10861288" cy="4696479"/>
          </a:xfrm>
          <a:prstGeom prst="rect">
            <a:avLst/>
          </a:prstGeom>
        </p:spPr>
        <p:txBody>
          <a:bodyPr spcFirstLastPara="1" wrap="square" lIns="121900" tIns="121900" rIns="121900" bIns="121900" anchor="t" anchorCtr="0">
            <a:noAutofit/>
          </a:bodyPr>
          <a:lstStyle/>
          <a:p>
            <a:pPr>
              <a:spcBef>
                <a:spcPts val="800"/>
              </a:spcBef>
            </a:pPr>
            <a:r>
              <a:rPr lang="es-ES_tradnl" sz="4000" dirty="0" smtClean="0"/>
              <a:t>Las actualizaciones de la </a:t>
            </a:r>
            <a:r>
              <a:rPr lang="es-ES_tradnl" sz="4000" b="1" i="1" dirty="0" smtClean="0"/>
              <a:t>GSMNA</a:t>
            </a:r>
            <a:r>
              <a:rPr lang="es-ES_tradnl" sz="4000" b="1" dirty="0" smtClean="0"/>
              <a:t> </a:t>
            </a:r>
            <a:r>
              <a:rPr lang="es-ES_tradnl" sz="4000" dirty="0" smtClean="0"/>
              <a:t>se publicaran con el material VAC</a:t>
            </a:r>
          </a:p>
          <a:p>
            <a:pPr>
              <a:spcBef>
                <a:spcPts val="800"/>
              </a:spcBef>
            </a:pPr>
            <a:r>
              <a:rPr lang="es-ES_tradnl" sz="4000" b="1" dirty="0" smtClean="0"/>
              <a:t>Discusiones en curso: </a:t>
            </a:r>
            <a:r>
              <a:rPr lang="es-ES_tradnl" sz="4000" dirty="0" smtClean="0"/>
              <a:t>Qué es una CSM  “eficaz y sostenible”, y su relación con la Declaración de la misión de la CSM</a:t>
            </a:r>
          </a:p>
          <a:p>
            <a:pPr>
              <a:spcBef>
                <a:spcPts val="800"/>
              </a:spcBef>
            </a:pPr>
            <a:r>
              <a:rPr lang="es-ES_tradnl" sz="4000" b="1" dirty="0" smtClean="0"/>
              <a:t>Herramienta de evaluación de la CSM</a:t>
            </a:r>
            <a:r>
              <a:rPr lang="es-ES_tradnl" sz="4000" dirty="0" smtClean="0"/>
              <a:t>: Ideas en estudio</a:t>
            </a:r>
          </a:p>
          <a:p>
            <a:pPr>
              <a:spcBef>
                <a:spcPts val="800"/>
              </a:spcBef>
            </a:pPr>
            <a:endParaRPr lang="es-ES_tradnl" sz="4000" dirty="0" smtClean="0"/>
          </a:p>
          <a:p>
            <a:pPr>
              <a:spcBef>
                <a:spcPts val="800"/>
              </a:spcBef>
            </a:pPr>
            <a:endParaRPr lang="es-ES_tradnl" sz="4800" dirty="0"/>
          </a:p>
        </p:txBody>
      </p:sp>
      <p:sp>
        <p:nvSpPr>
          <p:cNvPr id="258" name="Google Shape;258;p28"/>
          <p:cNvSpPr txBox="1">
            <a:spLocks noGrp="1"/>
          </p:cNvSpPr>
          <p:nvPr>
            <p:ph type="ctrTitle" idx="4294967295"/>
          </p:nvPr>
        </p:nvSpPr>
        <p:spPr>
          <a:xfrm>
            <a:off x="3278458" y="5489442"/>
            <a:ext cx="7471317" cy="1193200"/>
          </a:xfrm>
          <a:prstGeom prst="rect">
            <a:avLst/>
          </a:prstGeom>
        </p:spPr>
        <p:txBody>
          <a:bodyPr spcFirstLastPara="1" wrap="square" lIns="121900" tIns="121900" rIns="121900" bIns="121900" anchor="b" anchorCtr="0">
            <a:noAutofit/>
          </a:bodyPr>
          <a:lstStyle/>
          <a:p>
            <a:r>
              <a:rPr lang="en" sz="6400" b="1" dirty="0">
                <a:solidFill>
                  <a:srgbClr val="2969D5"/>
                </a:solidFill>
                <a:hlinkClick r:id="rId3"/>
              </a:rPr>
              <a:t>www.na.org/future</a:t>
            </a:r>
            <a:r>
              <a:rPr lang="en-US" sz="6400" b="1" dirty="0">
                <a:solidFill>
                  <a:srgbClr val="2969D5"/>
                </a:solidFill>
              </a:rPr>
              <a:t> </a:t>
            </a:r>
            <a:endParaRPr sz="6400" b="1" dirty="0">
              <a:solidFill>
                <a:srgbClr val="2969D5"/>
              </a:solidFill>
            </a:endParaRPr>
          </a:p>
        </p:txBody>
      </p:sp>
    </p:spTree>
    <p:extLst>
      <p:ext uri="{BB962C8B-B14F-4D97-AF65-F5344CB8AC3E}">
        <p14:creationId xmlns:p14="http://schemas.microsoft.com/office/powerpoint/2010/main" val="814860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8"/>
          <p:cNvSpPr txBox="1">
            <a:spLocks noGrp="1"/>
          </p:cNvSpPr>
          <p:nvPr>
            <p:ph type="ctrTitle" idx="4294967295"/>
          </p:nvPr>
        </p:nvSpPr>
        <p:spPr>
          <a:xfrm>
            <a:off x="143412" y="261257"/>
            <a:ext cx="10793761" cy="1295555"/>
          </a:xfrm>
          <a:prstGeom prst="rect">
            <a:avLst/>
          </a:prstGeom>
        </p:spPr>
        <p:txBody>
          <a:bodyPr spcFirstLastPara="1" wrap="square" lIns="121900" tIns="121900" rIns="121900" bIns="121900" anchor="b" anchorCtr="0">
            <a:noAutofit/>
          </a:bodyPr>
          <a:lstStyle/>
          <a:p>
            <a:r>
              <a:rPr lang="en-US" sz="4000" b="1" dirty="0" smtClean="0">
                <a:solidFill>
                  <a:srgbClr val="16469A"/>
                </a:solidFill>
              </a:rPr>
              <a:t>Plan de proyecto sobre el papel de las zonas</a:t>
            </a:r>
            <a:endParaRPr sz="4000" b="1" dirty="0">
              <a:solidFill>
                <a:srgbClr val="16469A"/>
              </a:solidFill>
            </a:endParaRPr>
          </a:p>
        </p:txBody>
      </p:sp>
      <p:sp>
        <p:nvSpPr>
          <p:cNvPr id="255" name="Google Shape;255;p28"/>
          <p:cNvSpPr txBox="1">
            <a:spLocks noGrp="1"/>
          </p:cNvSpPr>
          <p:nvPr>
            <p:ph type="subTitle" idx="4294967295"/>
          </p:nvPr>
        </p:nvSpPr>
        <p:spPr>
          <a:xfrm>
            <a:off x="0" y="1337389"/>
            <a:ext cx="10625559" cy="5862063"/>
          </a:xfrm>
          <a:prstGeom prst="rect">
            <a:avLst/>
          </a:prstGeom>
        </p:spPr>
        <p:txBody>
          <a:bodyPr spcFirstLastPara="1" wrap="square" lIns="121900" tIns="121900" rIns="121900" bIns="121900" anchor="t" anchorCtr="0">
            <a:noAutofit/>
          </a:bodyPr>
          <a:lstStyle/>
          <a:p>
            <a:pPr>
              <a:spcBef>
                <a:spcPts val="800"/>
              </a:spcBef>
            </a:pPr>
            <a:r>
              <a:rPr lang="es-ES_tradnl" sz="3900" b="1" dirty="0" smtClean="0"/>
              <a:t>Moción CSM 2018: </a:t>
            </a:r>
            <a:r>
              <a:rPr lang="es-ES_tradnl" sz="3900" dirty="0" smtClean="0"/>
              <a:t>Indicar a la Junta Mundial que prepare un plan de proyecto “para presentar en la CSM 2020 sobre el papel de las zonas, su relación con la confraternidad en general, incluida la integración y participación de delegados zonales en el proceso de toma de decisiones en la CSM.”</a:t>
            </a:r>
          </a:p>
          <a:p>
            <a:pPr>
              <a:spcBef>
                <a:spcPts val="800"/>
              </a:spcBef>
            </a:pPr>
            <a:r>
              <a:rPr lang="es-ES_tradnl" sz="3900" b="1" dirty="0" smtClean="0"/>
              <a:t>Planes de proyecto en el VAC: </a:t>
            </a:r>
            <a:r>
              <a:rPr lang="es-ES_tradnl" sz="3900" dirty="0" smtClean="0"/>
              <a:t>enero 2020</a:t>
            </a:r>
          </a:p>
          <a:p>
            <a:pPr>
              <a:spcBef>
                <a:spcPts val="800"/>
              </a:spcBef>
            </a:pPr>
            <a:endParaRPr lang="es-ES_tradnl" sz="4000" dirty="0" smtClean="0"/>
          </a:p>
          <a:p>
            <a:pPr>
              <a:spcBef>
                <a:spcPts val="800"/>
              </a:spcBef>
            </a:pPr>
            <a:endParaRPr lang="es-ES_tradnl" sz="4800" dirty="0"/>
          </a:p>
        </p:txBody>
      </p:sp>
    </p:spTree>
    <p:extLst>
      <p:ext uri="{BB962C8B-B14F-4D97-AF65-F5344CB8AC3E}">
        <p14:creationId xmlns:p14="http://schemas.microsoft.com/office/powerpoint/2010/main" val="1023354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9"/>
          <p:cNvSpPr txBox="1">
            <a:spLocks noGrp="1"/>
          </p:cNvSpPr>
          <p:nvPr>
            <p:ph type="ctrTitle" idx="4294967295"/>
          </p:nvPr>
        </p:nvSpPr>
        <p:spPr>
          <a:xfrm>
            <a:off x="0" y="152404"/>
            <a:ext cx="10894740" cy="1843194"/>
          </a:xfrm>
          <a:prstGeom prst="rect">
            <a:avLst/>
          </a:prstGeom>
        </p:spPr>
        <p:txBody>
          <a:bodyPr spcFirstLastPara="1" wrap="square" lIns="121900" tIns="121900" rIns="121900" bIns="121900" anchor="b" anchorCtr="0">
            <a:noAutofit/>
          </a:bodyPr>
          <a:lstStyle/>
          <a:p>
            <a:pPr algn="ctr"/>
            <a:r>
              <a:rPr lang="en" sz="7200" b="1" dirty="0" smtClean="0">
                <a:solidFill>
                  <a:srgbClr val="FFFFFF"/>
                </a:solidFill>
              </a:rPr>
              <a:t>Temas de debate (TD)</a:t>
            </a:r>
            <a:endParaRPr sz="7200" b="1" dirty="0">
              <a:solidFill>
                <a:srgbClr val="FFFFFF"/>
              </a:solidFill>
            </a:endParaRPr>
          </a:p>
        </p:txBody>
      </p:sp>
      <p:sp>
        <p:nvSpPr>
          <p:cNvPr id="11" name="Google Shape;158;p19"/>
          <p:cNvSpPr txBox="1">
            <a:spLocks/>
          </p:cNvSpPr>
          <p:nvPr/>
        </p:nvSpPr>
        <p:spPr>
          <a:xfrm rot="21153722">
            <a:off x="200767" y="2445180"/>
            <a:ext cx="8445331" cy="1391223"/>
          </a:xfrm>
          <a:prstGeom prst="rect">
            <a:avLst/>
          </a:prstGeom>
          <a:solidFill>
            <a:schemeClr val="bg1"/>
          </a:solidFill>
          <a:effectLst>
            <a:outerShdw blurRad="25400" dist="38100" dir="2700000" sx="102000" sy="102000" algn="tl" rotWithShape="0">
              <a:prstClr val="black">
                <a:alpha val="40000"/>
              </a:prstClr>
            </a:outerShdw>
          </a:effectLst>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s-ES_tradnl" sz="4000" b="1" dirty="0" smtClean="0">
                <a:solidFill>
                  <a:srgbClr val="2F74E9"/>
                </a:solidFill>
              </a:rPr>
              <a:t>Temas de interés o preocupación de la confraternidad</a:t>
            </a:r>
            <a:endParaRPr lang="es-ES_tradnl" sz="4000" b="1" dirty="0">
              <a:solidFill>
                <a:srgbClr val="2F74E9"/>
              </a:solidFill>
            </a:endParaRPr>
          </a:p>
        </p:txBody>
      </p:sp>
      <p:sp>
        <p:nvSpPr>
          <p:cNvPr id="12" name="Google Shape;158;p19"/>
          <p:cNvSpPr txBox="1">
            <a:spLocks/>
          </p:cNvSpPr>
          <p:nvPr/>
        </p:nvSpPr>
        <p:spPr>
          <a:xfrm rot="648554">
            <a:off x="7048641" y="3965704"/>
            <a:ext cx="4595146" cy="1349481"/>
          </a:xfrm>
          <a:prstGeom prst="rect">
            <a:avLst/>
          </a:prstGeom>
          <a:solidFill>
            <a:schemeClr val="bg1"/>
          </a:solidFill>
          <a:effectLst>
            <a:outerShdw blurRad="50800" dist="38100" dir="2700000" sx="103000" sy="103000" algn="tl" rotWithShape="0">
              <a:prstClr val="black">
                <a:alpha val="40000"/>
              </a:prstClr>
            </a:outerShdw>
          </a:effectLst>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4000" b="1" dirty="0" smtClean="0">
                <a:solidFill>
                  <a:srgbClr val="2F74E9"/>
                </a:solidFill>
              </a:rPr>
              <a:t>Se eligen en cada conferencia</a:t>
            </a:r>
            <a:endParaRPr lang="en-US" sz="4000" b="1" dirty="0">
              <a:solidFill>
                <a:srgbClr val="2F74E9"/>
              </a:solidFill>
            </a:endParaRPr>
          </a:p>
        </p:txBody>
      </p:sp>
      <p:sp>
        <p:nvSpPr>
          <p:cNvPr id="13" name="Google Shape;158;p19"/>
          <p:cNvSpPr txBox="1">
            <a:spLocks/>
          </p:cNvSpPr>
          <p:nvPr/>
        </p:nvSpPr>
        <p:spPr>
          <a:xfrm rot="155502">
            <a:off x="378410" y="5162552"/>
            <a:ext cx="8784608" cy="1351533"/>
          </a:xfrm>
          <a:prstGeom prst="rect">
            <a:avLst/>
          </a:prstGeom>
          <a:solidFill>
            <a:schemeClr val="bg1"/>
          </a:solidFill>
          <a:effectLst>
            <a:outerShdw blurRad="50800" dist="38100" dir="2700000" sx="102000" sy="102000" algn="tl" rotWithShape="0">
              <a:prstClr val="black">
                <a:alpha val="40000"/>
              </a:prstClr>
            </a:outerShdw>
          </a:effectLst>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s-ES_tradnl" sz="4000" b="1" dirty="0" smtClean="0">
                <a:solidFill>
                  <a:srgbClr val="2F74E9"/>
                </a:solidFill>
              </a:rPr>
              <a:t>Guiados por los resultados de la encuesta del </a:t>
            </a:r>
            <a:r>
              <a:rPr lang="es-ES_tradnl" sz="4000" b="1" i="1" dirty="0" smtClean="0">
                <a:solidFill>
                  <a:srgbClr val="2F74E9"/>
                </a:solidFill>
              </a:rPr>
              <a:t>IAC</a:t>
            </a:r>
            <a:endParaRPr lang="es-ES_tradnl" sz="4000" b="1" i="1" dirty="0">
              <a:solidFill>
                <a:srgbClr val="2F74E9"/>
              </a:solidFill>
            </a:endParaRPr>
          </a:p>
        </p:txBody>
      </p:sp>
      <p:pic>
        <p:nvPicPr>
          <p:cNvPr id="7" name="Picture 6">
            <a:extLst>
              <a:ext uri="{FF2B5EF4-FFF2-40B4-BE49-F238E27FC236}">
                <a16:creationId xmlns:a16="http://schemas.microsoft.com/office/drawing/2014/main" id="{1610EAF1-508B-EB41-B2EC-39557A596487}"/>
              </a:ext>
            </a:extLst>
          </p:cNvPr>
          <p:cNvPicPr>
            <a:picLocks noChangeAspect="1"/>
          </p:cNvPicPr>
          <p:nvPr/>
        </p:nvPicPr>
        <p:blipFill>
          <a:blip r:embed="rId3"/>
          <a:stretch>
            <a:fillRect/>
          </a:stretch>
        </p:blipFill>
        <p:spPr>
          <a:xfrm rot="2096550">
            <a:off x="10078159" y="2131098"/>
            <a:ext cx="1768456" cy="1780486"/>
          </a:xfrm>
          <a:prstGeom prst="rect">
            <a:avLst/>
          </a:prstGeom>
        </p:spPr>
      </p:pic>
    </p:spTree>
    <p:extLst>
      <p:ext uri="{BB962C8B-B14F-4D97-AF65-F5344CB8AC3E}">
        <p14:creationId xmlns:p14="http://schemas.microsoft.com/office/powerpoint/2010/main" val="1980269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9"/>
          <p:cNvSpPr txBox="1">
            <a:spLocks noGrp="1"/>
          </p:cNvSpPr>
          <p:nvPr>
            <p:ph type="ctrTitle" idx="4294967295"/>
          </p:nvPr>
        </p:nvSpPr>
        <p:spPr>
          <a:xfrm>
            <a:off x="203119" y="177154"/>
            <a:ext cx="6243979" cy="1273037"/>
          </a:xfrm>
          <a:prstGeom prst="rect">
            <a:avLst/>
          </a:prstGeom>
        </p:spPr>
        <p:txBody>
          <a:bodyPr spcFirstLastPara="1" wrap="square" lIns="121900" tIns="121900" rIns="121900" bIns="121900" anchor="b" anchorCtr="0">
            <a:noAutofit/>
          </a:bodyPr>
          <a:lstStyle/>
          <a:p>
            <a:pPr algn="ctr"/>
            <a:r>
              <a:rPr lang="en" sz="7200" b="1" dirty="0" smtClean="0">
                <a:solidFill>
                  <a:srgbClr val="FFFFFF"/>
                </a:solidFill>
              </a:rPr>
              <a:t>Tres temas</a:t>
            </a:r>
            <a:endParaRPr sz="7200" b="1" dirty="0">
              <a:solidFill>
                <a:srgbClr val="FFFFFF"/>
              </a:solidFill>
            </a:endParaRPr>
          </a:p>
        </p:txBody>
      </p:sp>
      <p:sp>
        <p:nvSpPr>
          <p:cNvPr id="11" name="Google Shape;158;p19"/>
          <p:cNvSpPr txBox="1">
            <a:spLocks/>
          </p:cNvSpPr>
          <p:nvPr/>
        </p:nvSpPr>
        <p:spPr>
          <a:xfrm>
            <a:off x="1375623" y="1450191"/>
            <a:ext cx="9578341" cy="982478"/>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algn="ctr">
              <a:defRPr sz="7200" b="1">
                <a:solidFill>
                  <a:srgbClr val="FFFFFF"/>
                </a:solidFill>
                <a:latin typeface="+mn-lt"/>
              </a:defRPr>
            </a:lvl1pPr>
          </a:lstStyle>
          <a:p>
            <a:r>
              <a:rPr lang="en-US" sz="4400" dirty="0" smtClean="0">
                <a:solidFill>
                  <a:srgbClr val="C1EF85"/>
                </a:solidFill>
              </a:rPr>
              <a:t>Atraer miembros al servicio</a:t>
            </a:r>
            <a:endParaRPr lang="en-US" sz="4400" dirty="0">
              <a:solidFill>
                <a:srgbClr val="C1EF85"/>
              </a:solidFill>
            </a:endParaRPr>
          </a:p>
        </p:txBody>
      </p:sp>
      <p:sp>
        <p:nvSpPr>
          <p:cNvPr id="12" name="Google Shape;158;p19"/>
          <p:cNvSpPr txBox="1">
            <a:spLocks/>
          </p:cNvSpPr>
          <p:nvPr/>
        </p:nvSpPr>
        <p:spPr>
          <a:xfrm>
            <a:off x="203120" y="2664769"/>
            <a:ext cx="9526095" cy="1505682"/>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RPr/>
            </a:defPPr>
            <a:lvl1pPr algn="ctr">
              <a:defRPr sz="4400" b="1">
                <a:solidFill>
                  <a:srgbClr val="FFFFFF"/>
                </a:solidFill>
                <a:latin typeface="+mn-lt"/>
              </a:defRPr>
            </a:lvl1pPr>
          </a:lstStyle>
          <a:p>
            <a:r>
              <a:rPr lang="es-ES_tradnl" dirty="0" smtClean="0">
                <a:solidFill>
                  <a:srgbClr val="3AC5F3"/>
                </a:solidFill>
              </a:rPr>
              <a:t>Llevar el mensaje y hacer que NA resulte atractivo</a:t>
            </a:r>
            <a:endParaRPr lang="es-ES_tradnl" dirty="0">
              <a:solidFill>
                <a:srgbClr val="3AC5F3"/>
              </a:solidFill>
            </a:endParaRPr>
          </a:p>
        </p:txBody>
      </p:sp>
      <p:sp>
        <p:nvSpPr>
          <p:cNvPr id="13" name="Google Shape;158;p19"/>
          <p:cNvSpPr txBox="1">
            <a:spLocks/>
          </p:cNvSpPr>
          <p:nvPr/>
        </p:nvSpPr>
        <p:spPr>
          <a:xfrm>
            <a:off x="196770" y="4816280"/>
            <a:ext cx="10706582" cy="1549795"/>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RPr/>
            </a:defPPr>
            <a:lvl1pPr algn="ctr">
              <a:defRPr sz="4400" b="1">
                <a:solidFill>
                  <a:srgbClr val="FFFFFF"/>
                </a:solidFill>
                <a:latin typeface="+mn-lt"/>
              </a:defRPr>
            </a:lvl1pPr>
          </a:lstStyle>
          <a:p>
            <a:r>
              <a:rPr lang="es-ES_tradnl" dirty="0"/>
              <a:t>Terapia de sustitución de drogas y tratamiento asistido con medicación y su relación con </a:t>
            </a:r>
            <a:r>
              <a:rPr lang="es-ES_tradnl" dirty="0" smtClean="0"/>
              <a:t>NA</a:t>
            </a:r>
            <a:endParaRPr lang="en-US" dirty="0"/>
          </a:p>
        </p:txBody>
      </p:sp>
      <p:pic>
        <p:nvPicPr>
          <p:cNvPr id="7" name="Picture 6">
            <a:extLst>
              <a:ext uri="{FF2B5EF4-FFF2-40B4-BE49-F238E27FC236}">
                <a16:creationId xmlns:a16="http://schemas.microsoft.com/office/drawing/2014/main" id="{E8F5B60C-34AE-144B-8C02-5DBD6AA64AE3}"/>
              </a:ext>
            </a:extLst>
          </p:cNvPr>
          <p:cNvPicPr>
            <a:picLocks noChangeAspect="1"/>
          </p:cNvPicPr>
          <p:nvPr/>
        </p:nvPicPr>
        <p:blipFill>
          <a:blip r:embed="rId3"/>
          <a:stretch>
            <a:fillRect/>
          </a:stretch>
        </p:blipFill>
        <p:spPr>
          <a:xfrm rot="2096550">
            <a:off x="10078159" y="2168676"/>
            <a:ext cx="1768456" cy="1780486"/>
          </a:xfrm>
          <a:prstGeom prst="rect">
            <a:avLst/>
          </a:prstGeom>
        </p:spPr>
      </p:pic>
    </p:spTree>
    <p:extLst>
      <p:ext uri="{BB962C8B-B14F-4D97-AF65-F5344CB8AC3E}">
        <p14:creationId xmlns:p14="http://schemas.microsoft.com/office/powerpoint/2010/main" val="2584693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8;p14">
            <a:extLst>
              <a:ext uri="{FF2B5EF4-FFF2-40B4-BE49-F238E27FC236}">
                <a16:creationId xmlns:a16="http://schemas.microsoft.com/office/drawing/2014/main" id="{078EB70C-1FE5-AA45-BACD-AA18643B287B}"/>
              </a:ext>
            </a:extLst>
          </p:cNvPr>
          <p:cNvSpPr txBox="1">
            <a:spLocks/>
          </p:cNvSpPr>
          <p:nvPr/>
        </p:nvSpPr>
        <p:spPr>
          <a:xfrm>
            <a:off x="4111591" y="645401"/>
            <a:ext cx="7867049" cy="90790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mn-lt"/>
                <a:ea typeface="Droid Serif"/>
                <a:cs typeface="Droid Serif"/>
                <a:sym typeface="Droid Serif"/>
              </a:defRPr>
            </a:lvl1pPr>
            <a:lvl2pPr marR="0" lvl="1"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2pPr>
            <a:lvl3pPr marR="0" lvl="2"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3pPr>
            <a:lvl4pPr marR="0" lvl="3"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4pPr>
            <a:lvl5pPr marR="0" lvl="4"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5pPr>
            <a:lvl6pPr marR="0" lvl="5"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6pPr>
            <a:lvl7pPr marR="0" lvl="6"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7pPr>
            <a:lvl8pPr marR="0" lvl="7"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8pPr>
            <a:lvl9pPr marR="0" lvl="8"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9pPr>
          </a:lstStyle>
          <a:p>
            <a:pPr>
              <a:spcAft>
                <a:spcPts val="1800"/>
              </a:spcAft>
            </a:pPr>
            <a:endParaRPr lang="en-US" sz="2800" dirty="0">
              <a:solidFill>
                <a:schemeClr val="tx1"/>
              </a:solidFill>
            </a:endParaRPr>
          </a:p>
        </p:txBody>
      </p:sp>
      <p:sp>
        <p:nvSpPr>
          <p:cNvPr id="5" name="TextBox 4"/>
          <p:cNvSpPr txBox="1"/>
          <p:nvPr/>
        </p:nvSpPr>
        <p:spPr>
          <a:xfrm>
            <a:off x="4013584" y="1502688"/>
            <a:ext cx="8063061" cy="5355312"/>
          </a:xfrm>
          <a:prstGeom prst="rect">
            <a:avLst/>
          </a:prstGeom>
          <a:noFill/>
        </p:spPr>
        <p:txBody>
          <a:bodyPr wrap="square" rtlCol="0">
            <a:spAutoFit/>
          </a:bodyPr>
          <a:lstStyle/>
          <a:p>
            <a:r>
              <a:rPr lang="es-ES_tradnl" sz="3600" b="1" dirty="0" smtClean="0"/>
              <a:t>Unos de los más valorados en la encuesta del </a:t>
            </a:r>
            <a:r>
              <a:rPr lang="es-ES_tradnl" sz="3600" b="1" i="1" dirty="0" smtClean="0"/>
              <a:t>IAC</a:t>
            </a:r>
            <a:r>
              <a:rPr lang="es-ES_tradnl" sz="3600" b="1" dirty="0" smtClean="0"/>
              <a:t> 2018</a:t>
            </a:r>
          </a:p>
          <a:p>
            <a:endParaRPr lang="es-ES_tradnl" sz="1800" b="1" dirty="0" smtClean="0"/>
          </a:p>
          <a:p>
            <a:r>
              <a:rPr lang="es-ES_tradnl" sz="3600" b="1" dirty="0" smtClean="0"/>
              <a:t>Centrado en compartir información y prácticas óptimas</a:t>
            </a:r>
          </a:p>
          <a:p>
            <a:endParaRPr lang="es-ES_tradnl" sz="1800" b="1" dirty="0" smtClean="0"/>
          </a:p>
          <a:p>
            <a:r>
              <a:rPr lang="es-ES_tradnl" sz="3600" b="1" dirty="0" smtClean="0"/>
              <a:t>Se hizo hincapié en el papel fundamental del servicio en NA</a:t>
            </a:r>
          </a:p>
          <a:p>
            <a:endParaRPr lang="es-ES_tradnl" sz="1800" b="1" dirty="0" smtClean="0"/>
          </a:p>
          <a:p>
            <a:r>
              <a:rPr lang="es-ES_tradnl" sz="3600" b="1" dirty="0" smtClean="0"/>
              <a:t>Todos somos responsables de atraer a los demás</a:t>
            </a:r>
            <a:endParaRPr lang="es-ES_tradnl" sz="3600" b="1" dirty="0"/>
          </a:p>
        </p:txBody>
      </p:sp>
      <p:pic>
        <p:nvPicPr>
          <p:cNvPr id="6" name="Picture 5">
            <a:extLst>
              <a:ext uri="{FF2B5EF4-FFF2-40B4-BE49-F238E27FC236}">
                <a16:creationId xmlns:a16="http://schemas.microsoft.com/office/drawing/2014/main" id="{2DECAC9A-066C-2045-8F58-09BEA0B4AFBF}"/>
              </a:ext>
            </a:extLst>
          </p:cNvPr>
          <p:cNvPicPr>
            <a:picLocks noChangeAspect="1"/>
          </p:cNvPicPr>
          <p:nvPr/>
        </p:nvPicPr>
        <p:blipFill>
          <a:blip r:embed="rId3"/>
          <a:stretch>
            <a:fillRect/>
          </a:stretch>
        </p:blipFill>
        <p:spPr>
          <a:xfrm>
            <a:off x="3382192" y="1741139"/>
            <a:ext cx="355600" cy="372533"/>
          </a:xfrm>
          <a:prstGeom prst="rect">
            <a:avLst/>
          </a:prstGeom>
        </p:spPr>
      </p:pic>
      <p:pic>
        <p:nvPicPr>
          <p:cNvPr id="7" name="Picture 6">
            <a:extLst>
              <a:ext uri="{FF2B5EF4-FFF2-40B4-BE49-F238E27FC236}">
                <a16:creationId xmlns:a16="http://schemas.microsoft.com/office/drawing/2014/main" id="{2DECAC9A-066C-2045-8F58-09BEA0B4AFBF}"/>
              </a:ext>
            </a:extLst>
          </p:cNvPr>
          <p:cNvPicPr>
            <a:picLocks noChangeAspect="1"/>
          </p:cNvPicPr>
          <p:nvPr/>
        </p:nvPicPr>
        <p:blipFill>
          <a:blip r:embed="rId3"/>
          <a:stretch>
            <a:fillRect/>
          </a:stretch>
        </p:blipFill>
        <p:spPr>
          <a:xfrm>
            <a:off x="3382192" y="3229470"/>
            <a:ext cx="355600" cy="372533"/>
          </a:xfrm>
          <a:prstGeom prst="rect">
            <a:avLst/>
          </a:prstGeom>
        </p:spPr>
      </p:pic>
      <p:pic>
        <p:nvPicPr>
          <p:cNvPr id="8" name="Picture 7">
            <a:extLst>
              <a:ext uri="{FF2B5EF4-FFF2-40B4-BE49-F238E27FC236}">
                <a16:creationId xmlns:a16="http://schemas.microsoft.com/office/drawing/2014/main" id="{2DECAC9A-066C-2045-8F58-09BEA0B4AFBF}"/>
              </a:ext>
            </a:extLst>
          </p:cNvPr>
          <p:cNvPicPr>
            <a:picLocks noChangeAspect="1"/>
          </p:cNvPicPr>
          <p:nvPr/>
        </p:nvPicPr>
        <p:blipFill>
          <a:blip r:embed="rId3"/>
          <a:stretch>
            <a:fillRect/>
          </a:stretch>
        </p:blipFill>
        <p:spPr>
          <a:xfrm>
            <a:off x="3390641" y="4531534"/>
            <a:ext cx="355600" cy="372533"/>
          </a:xfrm>
          <a:prstGeom prst="rect">
            <a:avLst/>
          </a:prstGeom>
        </p:spPr>
      </p:pic>
      <p:pic>
        <p:nvPicPr>
          <p:cNvPr id="9" name="Picture 8">
            <a:extLst>
              <a:ext uri="{FF2B5EF4-FFF2-40B4-BE49-F238E27FC236}">
                <a16:creationId xmlns:a16="http://schemas.microsoft.com/office/drawing/2014/main" id="{2DECAC9A-066C-2045-8F58-09BEA0B4AFBF}"/>
              </a:ext>
            </a:extLst>
          </p:cNvPr>
          <p:cNvPicPr>
            <a:picLocks noChangeAspect="1"/>
          </p:cNvPicPr>
          <p:nvPr/>
        </p:nvPicPr>
        <p:blipFill>
          <a:blip r:embed="rId3"/>
          <a:stretch>
            <a:fillRect/>
          </a:stretch>
        </p:blipFill>
        <p:spPr>
          <a:xfrm>
            <a:off x="3428872" y="5860162"/>
            <a:ext cx="355600" cy="372533"/>
          </a:xfrm>
          <a:prstGeom prst="rect">
            <a:avLst/>
          </a:prstGeom>
        </p:spPr>
      </p:pic>
      <p:pic>
        <p:nvPicPr>
          <p:cNvPr id="13" name="Picture 12">
            <a:extLst>
              <a:ext uri="{FF2B5EF4-FFF2-40B4-BE49-F238E27FC236}">
                <a16:creationId xmlns:a16="http://schemas.microsoft.com/office/drawing/2014/main" id="{DD91382E-EE58-1F44-BC3F-46FFB71C47DB}"/>
              </a:ext>
            </a:extLst>
          </p:cNvPr>
          <p:cNvPicPr>
            <a:picLocks noChangeAspect="1"/>
          </p:cNvPicPr>
          <p:nvPr/>
        </p:nvPicPr>
        <p:blipFill>
          <a:blip r:embed="rId4"/>
          <a:stretch>
            <a:fillRect/>
          </a:stretch>
        </p:blipFill>
        <p:spPr>
          <a:xfrm>
            <a:off x="775547" y="5018702"/>
            <a:ext cx="643467" cy="575733"/>
          </a:xfrm>
          <a:prstGeom prst="rect">
            <a:avLst/>
          </a:prstGeom>
        </p:spPr>
      </p:pic>
      <p:pic>
        <p:nvPicPr>
          <p:cNvPr id="14" name="Picture 13">
            <a:extLst>
              <a:ext uri="{FF2B5EF4-FFF2-40B4-BE49-F238E27FC236}">
                <a16:creationId xmlns:a16="http://schemas.microsoft.com/office/drawing/2014/main" id="{E0901227-6B5F-594D-9DAF-49FA991B0489}"/>
              </a:ext>
            </a:extLst>
          </p:cNvPr>
          <p:cNvPicPr>
            <a:picLocks noChangeAspect="1"/>
          </p:cNvPicPr>
          <p:nvPr/>
        </p:nvPicPr>
        <p:blipFill>
          <a:blip r:embed="rId5"/>
          <a:stretch>
            <a:fillRect/>
          </a:stretch>
        </p:blipFill>
        <p:spPr>
          <a:xfrm>
            <a:off x="1657339" y="1554873"/>
            <a:ext cx="728133" cy="745067"/>
          </a:xfrm>
          <a:prstGeom prst="rect">
            <a:avLst/>
          </a:prstGeom>
        </p:spPr>
      </p:pic>
      <p:pic>
        <p:nvPicPr>
          <p:cNvPr id="15" name="Picture 14">
            <a:extLst>
              <a:ext uri="{FF2B5EF4-FFF2-40B4-BE49-F238E27FC236}">
                <a16:creationId xmlns:a16="http://schemas.microsoft.com/office/drawing/2014/main" id="{B5A4A260-1262-BE4D-ACFD-1749E2A21C58}"/>
              </a:ext>
            </a:extLst>
          </p:cNvPr>
          <p:cNvPicPr>
            <a:picLocks noChangeAspect="1"/>
          </p:cNvPicPr>
          <p:nvPr/>
        </p:nvPicPr>
        <p:blipFill>
          <a:blip r:embed="rId6"/>
          <a:stretch>
            <a:fillRect/>
          </a:stretch>
        </p:blipFill>
        <p:spPr>
          <a:xfrm>
            <a:off x="339409" y="4126743"/>
            <a:ext cx="728133" cy="745067"/>
          </a:xfrm>
          <a:prstGeom prst="rect">
            <a:avLst/>
          </a:prstGeom>
        </p:spPr>
      </p:pic>
      <p:pic>
        <p:nvPicPr>
          <p:cNvPr id="16" name="Picture 15">
            <a:extLst>
              <a:ext uri="{FF2B5EF4-FFF2-40B4-BE49-F238E27FC236}">
                <a16:creationId xmlns:a16="http://schemas.microsoft.com/office/drawing/2014/main" id="{6BDD10CD-C30C-F641-AC9B-8EE7765110FB}"/>
              </a:ext>
            </a:extLst>
          </p:cNvPr>
          <p:cNvPicPr>
            <a:picLocks noChangeAspect="1"/>
          </p:cNvPicPr>
          <p:nvPr/>
        </p:nvPicPr>
        <p:blipFill>
          <a:blip r:embed="rId7"/>
          <a:stretch>
            <a:fillRect/>
          </a:stretch>
        </p:blipFill>
        <p:spPr>
          <a:xfrm rot="654793">
            <a:off x="307465" y="2130569"/>
            <a:ext cx="1648744" cy="688716"/>
          </a:xfrm>
          <a:prstGeom prst="rect">
            <a:avLst/>
          </a:prstGeom>
        </p:spPr>
      </p:pic>
      <p:pic>
        <p:nvPicPr>
          <p:cNvPr id="17" name="Picture 16">
            <a:extLst>
              <a:ext uri="{FF2B5EF4-FFF2-40B4-BE49-F238E27FC236}">
                <a16:creationId xmlns:a16="http://schemas.microsoft.com/office/drawing/2014/main" id="{F9A21374-866F-D841-86C0-EE85E72305D5}"/>
              </a:ext>
            </a:extLst>
          </p:cNvPr>
          <p:cNvPicPr>
            <a:picLocks noChangeAspect="1"/>
          </p:cNvPicPr>
          <p:nvPr/>
        </p:nvPicPr>
        <p:blipFill>
          <a:blip r:embed="rId8"/>
          <a:stretch>
            <a:fillRect/>
          </a:stretch>
        </p:blipFill>
        <p:spPr>
          <a:xfrm rot="20217167">
            <a:off x="1260550" y="3017380"/>
            <a:ext cx="1147860" cy="500884"/>
          </a:xfrm>
          <a:prstGeom prst="rect">
            <a:avLst/>
          </a:prstGeom>
        </p:spPr>
      </p:pic>
      <p:pic>
        <p:nvPicPr>
          <p:cNvPr id="18" name="Picture 17">
            <a:extLst>
              <a:ext uri="{FF2B5EF4-FFF2-40B4-BE49-F238E27FC236}">
                <a16:creationId xmlns:a16="http://schemas.microsoft.com/office/drawing/2014/main" id="{D63C0A0F-398C-F841-ACBA-EBC374FEF6FD}"/>
              </a:ext>
            </a:extLst>
          </p:cNvPr>
          <p:cNvPicPr>
            <a:picLocks noChangeAspect="1"/>
          </p:cNvPicPr>
          <p:nvPr/>
        </p:nvPicPr>
        <p:blipFill>
          <a:blip r:embed="rId9"/>
          <a:stretch>
            <a:fillRect/>
          </a:stretch>
        </p:blipFill>
        <p:spPr>
          <a:xfrm rot="792152">
            <a:off x="1075472" y="4297345"/>
            <a:ext cx="1627872" cy="521754"/>
          </a:xfrm>
          <a:prstGeom prst="rect">
            <a:avLst/>
          </a:prstGeom>
        </p:spPr>
      </p:pic>
      <p:pic>
        <p:nvPicPr>
          <p:cNvPr id="3" name="Picture 2">
            <a:extLst>
              <a:ext uri="{FF2B5EF4-FFF2-40B4-BE49-F238E27FC236}">
                <a16:creationId xmlns:a16="http://schemas.microsoft.com/office/drawing/2014/main" id="{24BEEBB4-BD54-2F4B-B330-8D35CAE6E1F8}"/>
              </a:ext>
            </a:extLst>
          </p:cNvPr>
          <p:cNvPicPr>
            <a:picLocks noChangeAspect="1"/>
          </p:cNvPicPr>
          <p:nvPr/>
        </p:nvPicPr>
        <p:blipFill>
          <a:blip r:embed="rId10"/>
          <a:stretch>
            <a:fillRect/>
          </a:stretch>
        </p:blipFill>
        <p:spPr>
          <a:xfrm>
            <a:off x="4111591" y="93767"/>
            <a:ext cx="7596153" cy="1293668"/>
          </a:xfrm>
          <a:prstGeom prst="rect">
            <a:avLst/>
          </a:prstGeom>
        </p:spPr>
      </p:pic>
    </p:spTree>
    <p:extLst>
      <p:ext uri="{BB962C8B-B14F-4D97-AF65-F5344CB8AC3E}">
        <p14:creationId xmlns:p14="http://schemas.microsoft.com/office/powerpoint/2010/main" val="3880043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8;p14">
            <a:extLst>
              <a:ext uri="{FF2B5EF4-FFF2-40B4-BE49-F238E27FC236}">
                <a16:creationId xmlns:a16="http://schemas.microsoft.com/office/drawing/2014/main" id="{078EB70C-1FE5-AA45-BACD-AA18643B287B}"/>
              </a:ext>
            </a:extLst>
          </p:cNvPr>
          <p:cNvSpPr txBox="1">
            <a:spLocks/>
          </p:cNvSpPr>
          <p:nvPr/>
        </p:nvSpPr>
        <p:spPr>
          <a:xfrm>
            <a:off x="4111591" y="645401"/>
            <a:ext cx="7867049" cy="90790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mn-lt"/>
                <a:ea typeface="Droid Serif"/>
                <a:cs typeface="Droid Serif"/>
                <a:sym typeface="Droid Serif"/>
              </a:defRPr>
            </a:lvl1pPr>
            <a:lvl2pPr marR="0" lvl="1"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2pPr>
            <a:lvl3pPr marR="0" lvl="2"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3pPr>
            <a:lvl4pPr marR="0" lvl="3"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4pPr>
            <a:lvl5pPr marR="0" lvl="4"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5pPr>
            <a:lvl6pPr marR="0" lvl="5"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6pPr>
            <a:lvl7pPr marR="0" lvl="6"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7pPr>
            <a:lvl8pPr marR="0" lvl="7"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8pPr>
            <a:lvl9pPr marR="0" lvl="8"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9pPr>
          </a:lstStyle>
          <a:p>
            <a:pPr>
              <a:spcAft>
                <a:spcPts val="1800"/>
              </a:spcAft>
            </a:pPr>
            <a:endParaRPr lang="en-US" sz="2800" dirty="0">
              <a:solidFill>
                <a:schemeClr val="tx1"/>
              </a:solidFill>
            </a:endParaRPr>
          </a:p>
        </p:txBody>
      </p:sp>
      <p:sp>
        <p:nvSpPr>
          <p:cNvPr id="5" name="TextBox 4"/>
          <p:cNvSpPr txBox="1"/>
          <p:nvPr/>
        </p:nvSpPr>
        <p:spPr>
          <a:xfrm>
            <a:off x="3911201" y="1650242"/>
            <a:ext cx="8177856" cy="4893647"/>
          </a:xfrm>
          <a:prstGeom prst="rect">
            <a:avLst/>
          </a:prstGeom>
          <a:noFill/>
        </p:spPr>
        <p:txBody>
          <a:bodyPr wrap="square" rtlCol="0">
            <a:spAutoFit/>
          </a:bodyPr>
          <a:lstStyle/>
          <a:p>
            <a:pPr>
              <a:spcAft>
                <a:spcPts val="600"/>
              </a:spcAft>
            </a:pPr>
            <a:r>
              <a:rPr lang="es-ES_tradnl" sz="3300" b="1" dirty="0" smtClean="0"/>
              <a:t>También resultó prioritario en la encuesta del </a:t>
            </a:r>
            <a:r>
              <a:rPr lang="es-ES_tradnl" sz="3300" b="1" i="1" dirty="0" smtClean="0"/>
              <a:t>IAC</a:t>
            </a:r>
          </a:p>
          <a:p>
            <a:pPr>
              <a:spcAft>
                <a:spcPts val="600"/>
              </a:spcAft>
            </a:pPr>
            <a:r>
              <a:rPr lang="es-ES_tradnl" sz="3300" b="1" dirty="0" smtClean="0"/>
              <a:t>Se centraba en como recibir mejor y animar a los miembros nuevos</a:t>
            </a:r>
          </a:p>
          <a:p>
            <a:pPr>
              <a:spcAft>
                <a:spcPts val="600"/>
              </a:spcAft>
            </a:pPr>
            <a:r>
              <a:rPr lang="es-ES_tradnl" sz="3300" b="1" dirty="0" smtClean="0"/>
              <a:t>Ideas: tener alguien que reciba </a:t>
            </a:r>
            <a:r>
              <a:rPr lang="es-ES_tradnl" sz="3300" b="1" dirty="0"/>
              <a:t>a los miembros </a:t>
            </a:r>
            <a:r>
              <a:rPr lang="es-ES_tradnl" sz="3300" b="1" dirty="0" smtClean="0"/>
              <a:t>nuevos, ofrecerles números de teléfono, acercarse a ellos “allí donde estén”</a:t>
            </a:r>
          </a:p>
          <a:p>
            <a:pPr>
              <a:spcAft>
                <a:spcPts val="600"/>
              </a:spcAft>
            </a:pPr>
            <a:r>
              <a:rPr lang="es-ES_tradnl" sz="3300" b="1" dirty="0" smtClean="0"/>
              <a:t>Desarrollar la unidad y viabilidad de NA</a:t>
            </a:r>
            <a:endParaRPr lang="es-ES_tradnl" sz="3300" b="1" dirty="0"/>
          </a:p>
        </p:txBody>
      </p:sp>
      <p:pic>
        <p:nvPicPr>
          <p:cNvPr id="16" name="Picture 15">
            <a:extLst>
              <a:ext uri="{FF2B5EF4-FFF2-40B4-BE49-F238E27FC236}">
                <a16:creationId xmlns:a16="http://schemas.microsoft.com/office/drawing/2014/main" id="{DE23AB03-B3D3-044F-A07B-DECBBC949150}"/>
              </a:ext>
            </a:extLst>
          </p:cNvPr>
          <p:cNvPicPr>
            <a:picLocks noChangeAspect="1"/>
          </p:cNvPicPr>
          <p:nvPr/>
        </p:nvPicPr>
        <p:blipFill>
          <a:blip r:embed="rId3"/>
          <a:stretch>
            <a:fillRect/>
          </a:stretch>
        </p:blipFill>
        <p:spPr>
          <a:xfrm>
            <a:off x="3425143" y="1794809"/>
            <a:ext cx="355600" cy="372533"/>
          </a:xfrm>
          <a:prstGeom prst="rect">
            <a:avLst/>
          </a:prstGeom>
        </p:spPr>
      </p:pic>
      <p:pic>
        <p:nvPicPr>
          <p:cNvPr id="17" name="Picture 16">
            <a:extLst>
              <a:ext uri="{FF2B5EF4-FFF2-40B4-BE49-F238E27FC236}">
                <a16:creationId xmlns:a16="http://schemas.microsoft.com/office/drawing/2014/main" id="{DE23AB03-B3D3-044F-A07B-DECBBC949150}"/>
              </a:ext>
            </a:extLst>
          </p:cNvPr>
          <p:cNvPicPr>
            <a:picLocks noChangeAspect="1"/>
          </p:cNvPicPr>
          <p:nvPr/>
        </p:nvPicPr>
        <p:blipFill>
          <a:blip r:embed="rId3"/>
          <a:stretch>
            <a:fillRect/>
          </a:stretch>
        </p:blipFill>
        <p:spPr>
          <a:xfrm>
            <a:off x="3467691" y="2879948"/>
            <a:ext cx="355600" cy="372533"/>
          </a:xfrm>
          <a:prstGeom prst="rect">
            <a:avLst/>
          </a:prstGeom>
        </p:spPr>
      </p:pic>
      <p:pic>
        <p:nvPicPr>
          <p:cNvPr id="18" name="Picture 17">
            <a:extLst>
              <a:ext uri="{FF2B5EF4-FFF2-40B4-BE49-F238E27FC236}">
                <a16:creationId xmlns:a16="http://schemas.microsoft.com/office/drawing/2014/main" id="{DE23AB03-B3D3-044F-A07B-DECBBC949150}"/>
              </a:ext>
            </a:extLst>
          </p:cNvPr>
          <p:cNvPicPr>
            <a:picLocks noChangeAspect="1"/>
          </p:cNvPicPr>
          <p:nvPr/>
        </p:nvPicPr>
        <p:blipFill>
          <a:blip r:embed="rId3"/>
          <a:stretch>
            <a:fillRect/>
          </a:stretch>
        </p:blipFill>
        <p:spPr>
          <a:xfrm>
            <a:off x="3474295" y="4004234"/>
            <a:ext cx="355600" cy="372533"/>
          </a:xfrm>
          <a:prstGeom prst="rect">
            <a:avLst/>
          </a:prstGeom>
        </p:spPr>
      </p:pic>
      <p:pic>
        <p:nvPicPr>
          <p:cNvPr id="19" name="Picture 18">
            <a:extLst>
              <a:ext uri="{FF2B5EF4-FFF2-40B4-BE49-F238E27FC236}">
                <a16:creationId xmlns:a16="http://schemas.microsoft.com/office/drawing/2014/main" id="{DE23AB03-B3D3-044F-A07B-DECBBC949150}"/>
              </a:ext>
            </a:extLst>
          </p:cNvPr>
          <p:cNvPicPr>
            <a:picLocks noChangeAspect="1"/>
          </p:cNvPicPr>
          <p:nvPr/>
        </p:nvPicPr>
        <p:blipFill>
          <a:blip r:embed="rId3"/>
          <a:stretch>
            <a:fillRect/>
          </a:stretch>
        </p:blipFill>
        <p:spPr>
          <a:xfrm>
            <a:off x="3432131" y="6059710"/>
            <a:ext cx="355600" cy="372533"/>
          </a:xfrm>
          <a:prstGeom prst="rect">
            <a:avLst/>
          </a:prstGeom>
        </p:spPr>
      </p:pic>
      <p:pic>
        <p:nvPicPr>
          <p:cNvPr id="12" name="Picture 11">
            <a:extLst>
              <a:ext uri="{FF2B5EF4-FFF2-40B4-BE49-F238E27FC236}">
                <a16:creationId xmlns:a16="http://schemas.microsoft.com/office/drawing/2014/main" id="{B5A4A260-1262-BE4D-ACFD-1749E2A21C58}"/>
              </a:ext>
            </a:extLst>
          </p:cNvPr>
          <p:cNvPicPr>
            <a:picLocks noChangeAspect="1"/>
          </p:cNvPicPr>
          <p:nvPr/>
        </p:nvPicPr>
        <p:blipFill>
          <a:blip r:embed="rId4"/>
          <a:stretch>
            <a:fillRect/>
          </a:stretch>
        </p:blipFill>
        <p:spPr>
          <a:xfrm rot="992455">
            <a:off x="1376114" y="519492"/>
            <a:ext cx="728133" cy="745067"/>
          </a:xfrm>
          <a:prstGeom prst="rect">
            <a:avLst/>
          </a:prstGeom>
        </p:spPr>
      </p:pic>
      <p:pic>
        <p:nvPicPr>
          <p:cNvPr id="3" name="Picture 2">
            <a:extLst>
              <a:ext uri="{FF2B5EF4-FFF2-40B4-BE49-F238E27FC236}">
                <a16:creationId xmlns:a16="http://schemas.microsoft.com/office/drawing/2014/main" id="{C07F5ADD-7D8A-744E-A651-6FD98E283544}"/>
              </a:ext>
            </a:extLst>
          </p:cNvPr>
          <p:cNvPicPr>
            <a:picLocks noChangeAspect="1"/>
          </p:cNvPicPr>
          <p:nvPr/>
        </p:nvPicPr>
        <p:blipFill>
          <a:blip r:embed="rId5"/>
          <a:stretch>
            <a:fillRect/>
          </a:stretch>
        </p:blipFill>
        <p:spPr>
          <a:xfrm>
            <a:off x="4687371" y="31532"/>
            <a:ext cx="6266965" cy="1397986"/>
          </a:xfrm>
          <a:prstGeom prst="rect">
            <a:avLst/>
          </a:prstGeom>
        </p:spPr>
      </p:pic>
      <p:pic>
        <p:nvPicPr>
          <p:cNvPr id="15" name="Picture 14">
            <a:extLst>
              <a:ext uri="{FF2B5EF4-FFF2-40B4-BE49-F238E27FC236}">
                <a16:creationId xmlns:a16="http://schemas.microsoft.com/office/drawing/2014/main" id="{EA7B68C0-B65B-BA4B-AD9B-EEEF8FD2806F}"/>
              </a:ext>
            </a:extLst>
          </p:cNvPr>
          <p:cNvPicPr>
            <a:picLocks noChangeAspect="1"/>
          </p:cNvPicPr>
          <p:nvPr/>
        </p:nvPicPr>
        <p:blipFill>
          <a:blip r:embed="rId6"/>
          <a:stretch>
            <a:fillRect/>
          </a:stretch>
        </p:blipFill>
        <p:spPr>
          <a:xfrm>
            <a:off x="535385" y="3505837"/>
            <a:ext cx="2495923" cy="644109"/>
          </a:xfrm>
          <a:prstGeom prst="rect">
            <a:avLst/>
          </a:prstGeom>
        </p:spPr>
      </p:pic>
      <p:pic>
        <p:nvPicPr>
          <p:cNvPr id="20" name="Picture 19">
            <a:extLst>
              <a:ext uri="{FF2B5EF4-FFF2-40B4-BE49-F238E27FC236}">
                <a16:creationId xmlns:a16="http://schemas.microsoft.com/office/drawing/2014/main" id="{084FAF9B-7251-044A-A97A-3B198EFC296A}"/>
              </a:ext>
            </a:extLst>
          </p:cNvPr>
          <p:cNvPicPr>
            <a:picLocks noChangeAspect="1"/>
          </p:cNvPicPr>
          <p:nvPr/>
        </p:nvPicPr>
        <p:blipFill>
          <a:blip r:embed="rId7"/>
          <a:stretch>
            <a:fillRect/>
          </a:stretch>
        </p:blipFill>
        <p:spPr>
          <a:xfrm rot="20154957">
            <a:off x="716206" y="5455976"/>
            <a:ext cx="1570017" cy="523339"/>
          </a:xfrm>
          <a:prstGeom prst="rect">
            <a:avLst/>
          </a:prstGeom>
        </p:spPr>
      </p:pic>
      <p:pic>
        <p:nvPicPr>
          <p:cNvPr id="21" name="Picture 20">
            <a:extLst>
              <a:ext uri="{FF2B5EF4-FFF2-40B4-BE49-F238E27FC236}">
                <a16:creationId xmlns:a16="http://schemas.microsoft.com/office/drawing/2014/main" id="{74F9062B-7574-F247-B4E9-0ACF077C18F6}"/>
              </a:ext>
            </a:extLst>
          </p:cNvPr>
          <p:cNvPicPr>
            <a:picLocks noChangeAspect="1"/>
          </p:cNvPicPr>
          <p:nvPr/>
        </p:nvPicPr>
        <p:blipFill>
          <a:blip r:embed="rId8"/>
          <a:stretch>
            <a:fillRect/>
          </a:stretch>
        </p:blipFill>
        <p:spPr>
          <a:xfrm>
            <a:off x="352597" y="1555402"/>
            <a:ext cx="2235201" cy="1381761"/>
          </a:xfrm>
          <a:prstGeom prst="rect">
            <a:avLst/>
          </a:prstGeom>
        </p:spPr>
      </p:pic>
    </p:spTree>
    <p:extLst>
      <p:ext uri="{BB962C8B-B14F-4D97-AF65-F5344CB8AC3E}">
        <p14:creationId xmlns:p14="http://schemas.microsoft.com/office/powerpoint/2010/main" val="542109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8;p14">
            <a:extLst>
              <a:ext uri="{FF2B5EF4-FFF2-40B4-BE49-F238E27FC236}">
                <a16:creationId xmlns:a16="http://schemas.microsoft.com/office/drawing/2014/main" id="{078EB70C-1FE5-AA45-BACD-AA18643B287B}"/>
              </a:ext>
            </a:extLst>
          </p:cNvPr>
          <p:cNvSpPr txBox="1">
            <a:spLocks/>
          </p:cNvSpPr>
          <p:nvPr/>
        </p:nvSpPr>
        <p:spPr>
          <a:xfrm>
            <a:off x="4111591" y="645401"/>
            <a:ext cx="7867049" cy="90790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mn-lt"/>
                <a:ea typeface="Droid Serif"/>
                <a:cs typeface="Droid Serif"/>
                <a:sym typeface="Droid Serif"/>
              </a:defRPr>
            </a:lvl1pPr>
            <a:lvl2pPr marR="0" lvl="1"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2pPr>
            <a:lvl3pPr marR="0" lvl="2"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3pPr>
            <a:lvl4pPr marR="0" lvl="3"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4pPr>
            <a:lvl5pPr marR="0" lvl="4"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5pPr>
            <a:lvl6pPr marR="0" lvl="5"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6pPr>
            <a:lvl7pPr marR="0" lvl="6"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7pPr>
            <a:lvl8pPr marR="0" lvl="7"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8pPr>
            <a:lvl9pPr marR="0" lvl="8"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9pPr>
          </a:lstStyle>
          <a:p>
            <a:pPr>
              <a:spcAft>
                <a:spcPts val="1800"/>
              </a:spcAft>
            </a:pPr>
            <a:endParaRPr lang="en-US" sz="2800" dirty="0">
              <a:solidFill>
                <a:schemeClr val="tx1"/>
              </a:solidFill>
            </a:endParaRPr>
          </a:p>
        </p:txBody>
      </p:sp>
      <p:sp>
        <p:nvSpPr>
          <p:cNvPr id="5" name="TextBox 4"/>
          <p:cNvSpPr txBox="1"/>
          <p:nvPr/>
        </p:nvSpPr>
        <p:spPr>
          <a:xfrm>
            <a:off x="3827210" y="1429475"/>
            <a:ext cx="8364790" cy="5632311"/>
          </a:xfrm>
          <a:prstGeom prst="rect">
            <a:avLst/>
          </a:prstGeom>
          <a:noFill/>
        </p:spPr>
        <p:txBody>
          <a:bodyPr wrap="square" rtlCol="0">
            <a:spAutoFit/>
          </a:bodyPr>
          <a:lstStyle/>
          <a:p>
            <a:r>
              <a:rPr lang="es-ES_tradnl" sz="3600" b="1" dirty="0" smtClean="0"/>
              <a:t>Agregado por la junta después de la CSM</a:t>
            </a:r>
          </a:p>
          <a:p>
            <a:r>
              <a:rPr lang="es-ES_tradnl" sz="3600" b="1" dirty="0" smtClean="0"/>
              <a:t>Hacer sentir bienvenidos a los adictos que toman medicamentos para la adicción se ha vuelto cada vez más urgente para muchos grupos de NA</a:t>
            </a:r>
          </a:p>
          <a:p>
            <a:r>
              <a:rPr lang="es-ES_tradnl" sz="3600" b="1" dirty="0" smtClean="0"/>
              <a:t>Se identificó como una cuestión de alto impacto en el Plan estratégico de los SMNA 2016-2018</a:t>
            </a:r>
            <a:endParaRPr lang="es-ES_tradnl" sz="3600" b="1" dirty="0"/>
          </a:p>
        </p:txBody>
      </p:sp>
      <p:pic>
        <p:nvPicPr>
          <p:cNvPr id="16" name="Picture 15">
            <a:extLst>
              <a:ext uri="{FF2B5EF4-FFF2-40B4-BE49-F238E27FC236}">
                <a16:creationId xmlns:a16="http://schemas.microsoft.com/office/drawing/2014/main" id="{579C356F-A0C4-4140-AE9F-C8D2435377E9}"/>
              </a:ext>
            </a:extLst>
          </p:cNvPr>
          <p:cNvPicPr>
            <a:picLocks noChangeAspect="1"/>
          </p:cNvPicPr>
          <p:nvPr/>
        </p:nvPicPr>
        <p:blipFill>
          <a:blip r:embed="rId3"/>
          <a:stretch>
            <a:fillRect/>
          </a:stretch>
        </p:blipFill>
        <p:spPr>
          <a:xfrm>
            <a:off x="3421959" y="1620318"/>
            <a:ext cx="355600" cy="372533"/>
          </a:xfrm>
          <a:prstGeom prst="rect">
            <a:avLst/>
          </a:prstGeom>
        </p:spPr>
      </p:pic>
      <p:pic>
        <p:nvPicPr>
          <p:cNvPr id="17" name="Picture 16">
            <a:extLst>
              <a:ext uri="{FF2B5EF4-FFF2-40B4-BE49-F238E27FC236}">
                <a16:creationId xmlns:a16="http://schemas.microsoft.com/office/drawing/2014/main" id="{579C356F-A0C4-4140-AE9F-C8D2435377E9}"/>
              </a:ext>
            </a:extLst>
          </p:cNvPr>
          <p:cNvPicPr>
            <a:picLocks noChangeAspect="1"/>
          </p:cNvPicPr>
          <p:nvPr/>
        </p:nvPicPr>
        <p:blipFill>
          <a:blip r:embed="rId3"/>
          <a:stretch>
            <a:fillRect/>
          </a:stretch>
        </p:blipFill>
        <p:spPr>
          <a:xfrm>
            <a:off x="3429927" y="2706653"/>
            <a:ext cx="355600" cy="372533"/>
          </a:xfrm>
          <a:prstGeom prst="rect">
            <a:avLst/>
          </a:prstGeom>
        </p:spPr>
      </p:pic>
      <p:pic>
        <p:nvPicPr>
          <p:cNvPr id="18" name="Picture 17">
            <a:extLst>
              <a:ext uri="{FF2B5EF4-FFF2-40B4-BE49-F238E27FC236}">
                <a16:creationId xmlns:a16="http://schemas.microsoft.com/office/drawing/2014/main" id="{579C356F-A0C4-4140-AE9F-C8D2435377E9}"/>
              </a:ext>
            </a:extLst>
          </p:cNvPr>
          <p:cNvPicPr>
            <a:picLocks noChangeAspect="1"/>
          </p:cNvPicPr>
          <p:nvPr/>
        </p:nvPicPr>
        <p:blipFill>
          <a:blip r:embed="rId3"/>
          <a:stretch>
            <a:fillRect/>
          </a:stretch>
        </p:blipFill>
        <p:spPr>
          <a:xfrm>
            <a:off x="3420115" y="5434180"/>
            <a:ext cx="355600" cy="372533"/>
          </a:xfrm>
          <a:prstGeom prst="rect">
            <a:avLst/>
          </a:prstGeom>
        </p:spPr>
      </p:pic>
      <p:pic>
        <p:nvPicPr>
          <p:cNvPr id="8" name="Picture 7">
            <a:extLst>
              <a:ext uri="{FF2B5EF4-FFF2-40B4-BE49-F238E27FC236}">
                <a16:creationId xmlns:a16="http://schemas.microsoft.com/office/drawing/2014/main" id="{E0901227-6B5F-594D-9DAF-49FA991B0489}"/>
              </a:ext>
            </a:extLst>
          </p:cNvPr>
          <p:cNvPicPr>
            <a:picLocks noChangeAspect="1"/>
          </p:cNvPicPr>
          <p:nvPr/>
        </p:nvPicPr>
        <p:blipFill>
          <a:blip r:embed="rId4"/>
          <a:stretch>
            <a:fillRect/>
          </a:stretch>
        </p:blipFill>
        <p:spPr>
          <a:xfrm rot="505662">
            <a:off x="1935137" y="5339917"/>
            <a:ext cx="893618" cy="914400"/>
          </a:xfrm>
          <a:prstGeom prst="rect">
            <a:avLst/>
          </a:prstGeom>
        </p:spPr>
      </p:pic>
      <p:pic>
        <p:nvPicPr>
          <p:cNvPr id="6" name="Picture 5">
            <a:extLst>
              <a:ext uri="{FF2B5EF4-FFF2-40B4-BE49-F238E27FC236}">
                <a16:creationId xmlns:a16="http://schemas.microsoft.com/office/drawing/2014/main" id="{973E8745-9EC0-A648-994E-173F6DF16184}"/>
              </a:ext>
            </a:extLst>
          </p:cNvPr>
          <p:cNvPicPr>
            <a:picLocks noChangeAspect="1"/>
          </p:cNvPicPr>
          <p:nvPr/>
        </p:nvPicPr>
        <p:blipFill>
          <a:blip r:embed="rId5"/>
          <a:stretch>
            <a:fillRect/>
          </a:stretch>
        </p:blipFill>
        <p:spPr>
          <a:xfrm>
            <a:off x="606814" y="222828"/>
            <a:ext cx="11285524" cy="1154778"/>
          </a:xfrm>
          <a:prstGeom prst="rect">
            <a:avLst/>
          </a:prstGeom>
        </p:spPr>
      </p:pic>
      <p:pic>
        <p:nvPicPr>
          <p:cNvPr id="14" name="Picture 13">
            <a:extLst>
              <a:ext uri="{FF2B5EF4-FFF2-40B4-BE49-F238E27FC236}">
                <a16:creationId xmlns:a16="http://schemas.microsoft.com/office/drawing/2014/main" id="{2C46C190-6D62-2442-8358-C32ACA2601AE}"/>
              </a:ext>
            </a:extLst>
          </p:cNvPr>
          <p:cNvPicPr>
            <a:picLocks noChangeAspect="1"/>
          </p:cNvPicPr>
          <p:nvPr/>
        </p:nvPicPr>
        <p:blipFill>
          <a:blip r:embed="rId6"/>
          <a:stretch>
            <a:fillRect/>
          </a:stretch>
        </p:blipFill>
        <p:spPr>
          <a:xfrm rot="700174">
            <a:off x="844752" y="2033410"/>
            <a:ext cx="1830490" cy="632762"/>
          </a:xfrm>
          <a:prstGeom prst="rect">
            <a:avLst/>
          </a:prstGeom>
        </p:spPr>
      </p:pic>
      <p:pic>
        <p:nvPicPr>
          <p:cNvPr id="15" name="Picture 14">
            <a:extLst>
              <a:ext uri="{FF2B5EF4-FFF2-40B4-BE49-F238E27FC236}">
                <a16:creationId xmlns:a16="http://schemas.microsoft.com/office/drawing/2014/main" id="{931F6163-240C-DA46-A760-55ECAEA6888B}"/>
              </a:ext>
            </a:extLst>
          </p:cNvPr>
          <p:cNvPicPr>
            <a:picLocks noChangeAspect="1"/>
          </p:cNvPicPr>
          <p:nvPr/>
        </p:nvPicPr>
        <p:blipFill>
          <a:blip r:embed="rId7"/>
          <a:stretch>
            <a:fillRect/>
          </a:stretch>
        </p:blipFill>
        <p:spPr>
          <a:xfrm rot="18837590">
            <a:off x="942188" y="3158438"/>
            <a:ext cx="1265525" cy="745756"/>
          </a:xfrm>
          <a:prstGeom prst="rect">
            <a:avLst/>
          </a:prstGeom>
        </p:spPr>
      </p:pic>
      <p:pic>
        <p:nvPicPr>
          <p:cNvPr id="19" name="Picture 18">
            <a:extLst>
              <a:ext uri="{FF2B5EF4-FFF2-40B4-BE49-F238E27FC236}">
                <a16:creationId xmlns:a16="http://schemas.microsoft.com/office/drawing/2014/main" id="{078928A7-8C38-CC4A-8412-64848AA5288A}"/>
              </a:ext>
            </a:extLst>
          </p:cNvPr>
          <p:cNvPicPr>
            <a:picLocks noChangeAspect="1"/>
          </p:cNvPicPr>
          <p:nvPr/>
        </p:nvPicPr>
        <p:blipFill>
          <a:blip r:embed="rId8"/>
          <a:stretch>
            <a:fillRect/>
          </a:stretch>
        </p:blipFill>
        <p:spPr>
          <a:xfrm rot="20858372">
            <a:off x="363138" y="4638724"/>
            <a:ext cx="2214667" cy="564966"/>
          </a:xfrm>
          <a:prstGeom prst="rect">
            <a:avLst/>
          </a:prstGeom>
        </p:spPr>
      </p:pic>
    </p:spTree>
    <p:extLst>
      <p:ext uri="{BB962C8B-B14F-4D97-AF65-F5344CB8AC3E}">
        <p14:creationId xmlns:p14="http://schemas.microsoft.com/office/powerpoint/2010/main" val="993766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7DFE83AC-E05D-A541-B773-21C774CB3E7B}"/>
              </a:ext>
            </a:extLst>
          </p:cNvPr>
          <p:cNvSpPr/>
          <p:nvPr/>
        </p:nvSpPr>
        <p:spPr>
          <a:xfrm>
            <a:off x="83127" y="2005443"/>
            <a:ext cx="10925299" cy="30391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kumimoji="0" lang="es-ES_tradnl" sz="3200" b="1" i="0" u="none" strike="noStrike" kern="1200" cap="none" spc="0" normalizeH="0" baseline="0" dirty="0" smtClean="0">
                <a:ln>
                  <a:noFill/>
                </a:ln>
                <a:solidFill>
                  <a:srgbClr val="00B050"/>
                </a:solidFill>
                <a:effectLst/>
                <a:uLnTx/>
                <a:uFillTx/>
                <a:latin typeface="+mn-lt"/>
                <a:ea typeface="Cambria" charset="0"/>
                <a:cs typeface="Cambria" charset="0"/>
                <a:sym typeface="BotonBQ-Bold"/>
              </a:rPr>
              <a:t>Moción 9</a:t>
            </a:r>
            <a:r>
              <a:rPr lang="es-ES_tradnl" sz="3200" b="1" dirty="0" smtClean="0">
                <a:solidFill>
                  <a:srgbClr val="00B050"/>
                </a:solidFill>
                <a:latin typeface="+mn-lt"/>
                <a:ea typeface="Cambria" charset="0"/>
                <a:cs typeface="Cambria" charset="0"/>
                <a:sym typeface="BotonBQ-Bold"/>
              </a:rPr>
              <a:t>: </a:t>
            </a:r>
            <a:r>
              <a:rPr lang="es-ES_tradnl" sz="3200" dirty="0" smtClean="0"/>
              <a:t>Dar instrucciones a la Junta Mundial para que prepare un plan de proyecto, que se pondrá a consideración de la CSM 2020, a fin de crear o revisar un material de literatura de recuperación que trate directamente el tema de la terapia de sustitución de drogas (TSD) y el tratamiento asistido con medicación (TAM) en relación con NA.  </a:t>
            </a:r>
            <a:endParaRPr lang="es-ES_tradnl" sz="3200" dirty="0"/>
          </a:p>
        </p:txBody>
      </p:sp>
      <p:sp>
        <p:nvSpPr>
          <p:cNvPr id="3" name="TextBox 2">
            <a:extLst>
              <a:ext uri="{FF2B5EF4-FFF2-40B4-BE49-F238E27FC236}">
                <a16:creationId xmlns:a16="http://schemas.microsoft.com/office/drawing/2014/main" id="{DD287D72-C788-5B47-A51F-1028A0A1D621}"/>
              </a:ext>
            </a:extLst>
          </p:cNvPr>
          <p:cNvSpPr txBox="1"/>
          <p:nvPr/>
        </p:nvSpPr>
        <p:spPr>
          <a:xfrm>
            <a:off x="83127" y="5044601"/>
            <a:ext cx="10794670" cy="1815882"/>
          </a:xfrm>
          <a:prstGeom prst="rect">
            <a:avLst/>
          </a:prstGeom>
          <a:noFill/>
        </p:spPr>
        <p:txBody>
          <a:bodyPr wrap="square" rtlCol="0">
            <a:spAutoFit/>
          </a:bodyPr>
          <a:lstStyle/>
          <a:p>
            <a:pPr>
              <a:spcBef>
                <a:spcPts val="1200"/>
              </a:spcBef>
            </a:pPr>
            <a:r>
              <a:rPr lang="es-ES_tradnl" sz="2800" b="1" dirty="0" smtClean="0"/>
              <a:t>Propósito: </a:t>
            </a:r>
            <a:r>
              <a:rPr lang="es-ES_tradnl" sz="2800" dirty="0" smtClean="0"/>
              <a:t>Iniciar el diálogo sobre cómo abordar en un material de literatura de recuperación el tema de TSD/TAM en relación con nuestro mensaje y programa y tener una posición unificada de la confraternidad. </a:t>
            </a:r>
            <a:endParaRPr lang="es-ES_tradnl" sz="2800" dirty="0"/>
          </a:p>
        </p:txBody>
      </p:sp>
      <p:sp>
        <p:nvSpPr>
          <p:cNvPr id="5" name="TextBox 4"/>
          <p:cNvSpPr txBox="1"/>
          <p:nvPr/>
        </p:nvSpPr>
        <p:spPr>
          <a:xfrm>
            <a:off x="400132" y="1537362"/>
            <a:ext cx="3134191" cy="646331"/>
          </a:xfrm>
          <a:prstGeom prst="rect">
            <a:avLst/>
          </a:prstGeom>
          <a:noFill/>
        </p:spPr>
        <p:txBody>
          <a:bodyPr wrap="none" rtlCol="0">
            <a:spAutoFit/>
          </a:bodyPr>
          <a:lstStyle/>
          <a:p>
            <a:r>
              <a:rPr lang="en-US" sz="3600" b="1" dirty="0" smtClean="0"/>
              <a:t>Del </a:t>
            </a:r>
            <a:r>
              <a:rPr lang="en-US" sz="3600" b="1" i="1" dirty="0" smtClean="0"/>
              <a:t>IAC</a:t>
            </a:r>
            <a:r>
              <a:rPr lang="en-US" sz="3600" b="1" dirty="0" smtClean="0"/>
              <a:t> 2018:</a:t>
            </a:r>
            <a:endParaRPr lang="en-US" sz="3600" b="1" dirty="0"/>
          </a:p>
        </p:txBody>
      </p:sp>
      <p:pic>
        <p:nvPicPr>
          <p:cNvPr id="6" name="Picture 5">
            <a:extLst>
              <a:ext uri="{FF2B5EF4-FFF2-40B4-BE49-F238E27FC236}">
                <a16:creationId xmlns:a16="http://schemas.microsoft.com/office/drawing/2014/main" id="{5BE76C18-C17D-8F4F-BADB-535A2D1046CE}"/>
              </a:ext>
            </a:extLst>
          </p:cNvPr>
          <p:cNvPicPr>
            <a:picLocks noChangeAspect="1"/>
          </p:cNvPicPr>
          <p:nvPr/>
        </p:nvPicPr>
        <p:blipFill>
          <a:blip r:embed="rId3"/>
          <a:stretch>
            <a:fillRect/>
          </a:stretch>
        </p:blipFill>
        <p:spPr>
          <a:xfrm>
            <a:off x="274305" y="111991"/>
            <a:ext cx="10920168" cy="1393108"/>
          </a:xfrm>
          <a:prstGeom prst="rect">
            <a:avLst/>
          </a:prstGeom>
        </p:spPr>
      </p:pic>
    </p:spTree>
    <p:extLst>
      <p:ext uri="{BB962C8B-B14F-4D97-AF65-F5344CB8AC3E}">
        <p14:creationId xmlns:p14="http://schemas.microsoft.com/office/powerpoint/2010/main" val="19246969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8;p14">
            <a:extLst>
              <a:ext uri="{FF2B5EF4-FFF2-40B4-BE49-F238E27FC236}">
                <a16:creationId xmlns:a16="http://schemas.microsoft.com/office/drawing/2014/main" id="{078EB70C-1FE5-AA45-BACD-AA18643B287B}"/>
              </a:ext>
            </a:extLst>
          </p:cNvPr>
          <p:cNvSpPr txBox="1">
            <a:spLocks/>
          </p:cNvSpPr>
          <p:nvPr/>
        </p:nvSpPr>
        <p:spPr>
          <a:xfrm>
            <a:off x="4111591" y="645401"/>
            <a:ext cx="7867049" cy="90790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mn-lt"/>
                <a:ea typeface="Droid Serif"/>
                <a:cs typeface="Droid Serif"/>
                <a:sym typeface="Droid Serif"/>
              </a:defRPr>
            </a:lvl1pPr>
            <a:lvl2pPr marR="0" lvl="1"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2pPr>
            <a:lvl3pPr marR="0" lvl="2"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3pPr>
            <a:lvl4pPr marR="0" lvl="3"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4pPr>
            <a:lvl5pPr marR="0" lvl="4"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5pPr>
            <a:lvl6pPr marR="0" lvl="5"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6pPr>
            <a:lvl7pPr marR="0" lvl="6"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7pPr>
            <a:lvl8pPr marR="0" lvl="7"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8pPr>
            <a:lvl9pPr marR="0" lvl="8"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9pPr>
          </a:lstStyle>
          <a:p>
            <a:pPr>
              <a:spcAft>
                <a:spcPts val="1800"/>
              </a:spcAft>
            </a:pPr>
            <a:endParaRPr lang="en-US" sz="2800" dirty="0">
              <a:solidFill>
                <a:schemeClr val="tx1"/>
              </a:solidFill>
            </a:endParaRPr>
          </a:p>
        </p:txBody>
      </p:sp>
      <p:sp>
        <p:nvSpPr>
          <p:cNvPr id="5" name="TextBox 4"/>
          <p:cNvSpPr txBox="1"/>
          <p:nvPr/>
        </p:nvSpPr>
        <p:spPr>
          <a:xfrm>
            <a:off x="3952054" y="2032796"/>
            <a:ext cx="8139776" cy="3831818"/>
          </a:xfrm>
          <a:prstGeom prst="rect">
            <a:avLst/>
          </a:prstGeom>
          <a:noFill/>
        </p:spPr>
        <p:txBody>
          <a:bodyPr wrap="square" rtlCol="0">
            <a:spAutoFit/>
          </a:bodyPr>
          <a:lstStyle/>
          <a:p>
            <a:pPr>
              <a:spcAft>
                <a:spcPts val="600"/>
              </a:spcAft>
            </a:pPr>
            <a:r>
              <a:rPr lang="es-ES_tradnl" sz="3400" b="1" dirty="0" smtClean="0"/>
              <a:t>Demos la bienvenida a los adictos en TSD</a:t>
            </a:r>
            <a:br>
              <a:rPr lang="es-ES_tradnl" sz="3400" b="1" dirty="0" smtClean="0"/>
            </a:br>
            <a:r>
              <a:rPr lang="es-ES_tradnl" sz="3400" b="1" dirty="0" smtClean="0"/>
              <a:t>Conectemos a estos miembros con otros compañeros que han tenido la misma experiencia</a:t>
            </a:r>
          </a:p>
          <a:p>
            <a:pPr>
              <a:spcAft>
                <a:spcPts val="600"/>
              </a:spcAft>
            </a:pPr>
            <a:r>
              <a:rPr lang="es-ES_tradnl" sz="3400" b="1" dirty="0" smtClean="0"/>
              <a:t>Preparemos una declaración con un lenguaje  coherente</a:t>
            </a:r>
            <a:endParaRPr lang="es-ES_tradnl" sz="3400" b="1" dirty="0"/>
          </a:p>
        </p:txBody>
      </p:sp>
      <p:pic>
        <p:nvPicPr>
          <p:cNvPr id="16" name="Picture 15">
            <a:extLst>
              <a:ext uri="{FF2B5EF4-FFF2-40B4-BE49-F238E27FC236}">
                <a16:creationId xmlns:a16="http://schemas.microsoft.com/office/drawing/2014/main" id="{579C356F-A0C4-4140-AE9F-C8D2435377E9}"/>
              </a:ext>
            </a:extLst>
          </p:cNvPr>
          <p:cNvPicPr>
            <a:picLocks noChangeAspect="1"/>
          </p:cNvPicPr>
          <p:nvPr/>
        </p:nvPicPr>
        <p:blipFill>
          <a:blip r:embed="rId3"/>
          <a:stretch>
            <a:fillRect/>
          </a:stretch>
        </p:blipFill>
        <p:spPr>
          <a:xfrm>
            <a:off x="3389245" y="2150885"/>
            <a:ext cx="355600" cy="372533"/>
          </a:xfrm>
          <a:prstGeom prst="rect">
            <a:avLst/>
          </a:prstGeom>
        </p:spPr>
      </p:pic>
      <p:pic>
        <p:nvPicPr>
          <p:cNvPr id="17" name="Picture 16">
            <a:extLst>
              <a:ext uri="{FF2B5EF4-FFF2-40B4-BE49-F238E27FC236}">
                <a16:creationId xmlns:a16="http://schemas.microsoft.com/office/drawing/2014/main" id="{579C356F-A0C4-4140-AE9F-C8D2435377E9}"/>
              </a:ext>
            </a:extLst>
          </p:cNvPr>
          <p:cNvPicPr>
            <a:picLocks noChangeAspect="1"/>
          </p:cNvPicPr>
          <p:nvPr/>
        </p:nvPicPr>
        <p:blipFill>
          <a:blip r:embed="rId3"/>
          <a:stretch>
            <a:fillRect/>
          </a:stretch>
        </p:blipFill>
        <p:spPr>
          <a:xfrm>
            <a:off x="3419048" y="3235911"/>
            <a:ext cx="355600" cy="372533"/>
          </a:xfrm>
          <a:prstGeom prst="rect">
            <a:avLst/>
          </a:prstGeom>
        </p:spPr>
      </p:pic>
      <p:pic>
        <p:nvPicPr>
          <p:cNvPr id="18" name="Picture 17">
            <a:extLst>
              <a:ext uri="{FF2B5EF4-FFF2-40B4-BE49-F238E27FC236}">
                <a16:creationId xmlns:a16="http://schemas.microsoft.com/office/drawing/2014/main" id="{579C356F-A0C4-4140-AE9F-C8D2435377E9}"/>
              </a:ext>
            </a:extLst>
          </p:cNvPr>
          <p:cNvPicPr>
            <a:picLocks noChangeAspect="1"/>
          </p:cNvPicPr>
          <p:nvPr/>
        </p:nvPicPr>
        <p:blipFill>
          <a:blip r:embed="rId3"/>
          <a:stretch>
            <a:fillRect/>
          </a:stretch>
        </p:blipFill>
        <p:spPr>
          <a:xfrm>
            <a:off x="3419048" y="4857066"/>
            <a:ext cx="355600" cy="372533"/>
          </a:xfrm>
          <a:prstGeom prst="rect">
            <a:avLst/>
          </a:prstGeom>
        </p:spPr>
      </p:pic>
      <p:sp>
        <p:nvSpPr>
          <p:cNvPr id="3" name="TextBox 2"/>
          <p:cNvSpPr txBox="1"/>
          <p:nvPr/>
        </p:nvSpPr>
        <p:spPr>
          <a:xfrm>
            <a:off x="3961181" y="5864614"/>
            <a:ext cx="8230820" cy="954107"/>
          </a:xfrm>
          <a:prstGeom prst="rect">
            <a:avLst/>
          </a:prstGeom>
          <a:noFill/>
        </p:spPr>
        <p:txBody>
          <a:bodyPr wrap="square" rtlCol="0">
            <a:spAutoFit/>
          </a:bodyPr>
          <a:lstStyle/>
          <a:p>
            <a:pPr lvl="0"/>
            <a:r>
              <a:rPr lang="es-ES_tradnl" sz="2800" b="1" i="1" dirty="0" smtClean="0"/>
              <a:t>Se necesita un debate adicional para crear un material de literatura</a:t>
            </a:r>
            <a:endParaRPr lang="es-ES_tradnl" sz="2800" b="1" i="1" dirty="0"/>
          </a:p>
        </p:txBody>
      </p:sp>
      <p:sp>
        <p:nvSpPr>
          <p:cNvPr id="9" name="TextBox 8"/>
          <p:cNvSpPr txBox="1"/>
          <p:nvPr/>
        </p:nvSpPr>
        <p:spPr>
          <a:xfrm>
            <a:off x="3822223" y="1315271"/>
            <a:ext cx="8417689" cy="646331"/>
          </a:xfrm>
          <a:prstGeom prst="rect">
            <a:avLst/>
          </a:prstGeom>
          <a:noFill/>
        </p:spPr>
        <p:txBody>
          <a:bodyPr wrap="none" rtlCol="0">
            <a:spAutoFit/>
          </a:bodyPr>
          <a:lstStyle/>
          <a:p>
            <a:pPr lvl="0"/>
            <a:r>
              <a:rPr lang="es-ES_tradnl" sz="3600" b="1" dirty="0" smtClean="0"/>
              <a:t>Se ofrecieron tres ideas principales:</a:t>
            </a:r>
            <a:endParaRPr lang="es-ES_tradnl" sz="3600" b="1" dirty="0"/>
          </a:p>
        </p:txBody>
      </p:sp>
      <p:pic>
        <p:nvPicPr>
          <p:cNvPr id="14" name="Picture 13">
            <a:extLst>
              <a:ext uri="{FF2B5EF4-FFF2-40B4-BE49-F238E27FC236}">
                <a16:creationId xmlns:a16="http://schemas.microsoft.com/office/drawing/2014/main" id="{B5A4A260-1262-BE4D-ACFD-1749E2A21C58}"/>
              </a:ext>
            </a:extLst>
          </p:cNvPr>
          <p:cNvPicPr>
            <a:picLocks noChangeAspect="1"/>
          </p:cNvPicPr>
          <p:nvPr/>
        </p:nvPicPr>
        <p:blipFill>
          <a:blip r:embed="rId4"/>
          <a:stretch>
            <a:fillRect/>
          </a:stretch>
        </p:blipFill>
        <p:spPr>
          <a:xfrm rot="20190256">
            <a:off x="465993" y="2385279"/>
            <a:ext cx="728133" cy="745067"/>
          </a:xfrm>
          <a:prstGeom prst="rect">
            <a:avLst/>
          </a:prstGeom>
        </p:spPr>
      </p:pic>
      <p:pic>
        <p:nvPicPr>
          <p:cNvPr id="15" name="Picture 14">
            <a:extLst>
              <a:ext uri="{FF2B5EF4-FFF2-40B4-BE49-F238E27FC236}">
                <a16:creationId xmlns:a16="http://schemas.microsoft.com/office/drawing/2014/main" id="{FEE89B62-F71A-5942-837D-7BE8D35297AC}"/>
              </a:ext>
            </a:extLst>
          </p:cNvPr>
          <p:cNvPicPr>
            <a:picLocks noChangeAspect="1"/>
          </p:cNvPicPr>
          <p:nvPr/>
        </p:nvPicPr>
        <p:blipFill>
          <a:blip r:embed="rId5"/>
          <a:stretch>
            <a:fillRect/>
          </a:stretch>
        </p:blipFill>
        <p:spPr>
          <a:xfrm>
            <a:off x="745360" y="167409"/>
            <a:ext cx="10920168" cy="1078439"/>
          </a:xfrm>
          <a:prstGeom prst="rect">
            <a:avLst/>
          </a:prstGeom>
        </p:spPr>
      </p:pic>
      <p:pic>
        <p:nvPicPr>
          <p:cNvPr id="19" name="Picture 18">
            <a:extLst>
              <a:ext uri="{FF2B5EF4-FFF2-40B4-BE49-F238E27FC236}">
                <a16:creationId xmlns:a16="http://schemas.microsoft.com/office/drawing/2014/main" id="{3B7F476D-ED35-6D42-9600-BE39513B434E}"/>
              </a:ext>
            </a:extLst>
          </p:cNvPr>
          <p:cNvPicPr>
            <a:picLocks noChangeAspect="1"/>
          </p:cNvPicPr>
          <p:nvPr/>
        </p:nvPicPr>
        <p:blipFill>
          <a:blip r:embed="rId6"/>
          <a:stretch>
            <a:fillRect/>
          </a:stretch>
        </p:blipFill>
        <p:spPr>
          <a:xfrm>
            <a:off x="934487" y="1624675"/>
            <a:ext cx="2612275" cy="1614861"/>
          </a:xfrm>
          <a:prstGeom prst="rect">
            <a:avLst/>
          </a:prstGeom>
        </p:spPr>
      </p:pic>
      <p:pic>
        <p:nvPicPr>
          <p:cNvPr id="20" name="Picture 19">
            <a:extLst>
              <a:ext uri="{FF2B5EF4-FFF2-40B4-BE49-F238E27FC236}">
                <a16:creationId xmlns:a16="http://schemas.microsoft.com/office/drawing/2014/main" id="{3CC7610B-1F0F-644D-BACF-B6E81507F992}"/>
              </a:ext>
            </a:extLst>
          </p:cNvPr>
          <p:cNvPicPr>
            <a:picLocks noChangeAspect="1"/>
          </p:cNvPicPr>
          <p:nvPr/>
        </p:nvPicPr>
        <p:blipFill>
          <a:blip r:embed="rId7"/>
          <a:stretch>
            <a:fillRect/>
          </a:stretch>
        </p:blipFill>
        <p:spPr>
          <a:xfrm>
            <a:off x="921212" y="3468023"/>
            <a:ext cx="1401131" cy="807432"/>
          </a:xfrm>
          <a:prstGeom prst="rect">
            <a:avLst/>
          </a:prstGeom>
        </p:spPr>
      </p:pic>
      <p:pic>
        <p:nvPicPr>
          <p:cNvPr id="21" name="Picture 20">
            <a:extLst>
              <a:ext uri="{FF2B5EF4-FFF2-40B4-BE49-F238E27FC236}">
                <a16:creationId xmlns:a16="http://schemas.microsoft.com/office/drawing/2014/main" id="{E5EE8479-2826-5842-BF7B-1E31725BEDB5}"/>
              </a:ext>
            </a:extLst>
          </p:cNvPr>
          <p:cNvPicPr>
            <a:picLocks noChangeAspect="1"/>
          </p:cNvPicPr>
          <p:nvPr/>
        </p:nvPicPr>
        <p:blipFill>
          <a:blip r:embed="rId8"/>
          <a:stretch>
            <a:fillRect/>
          </a:stretch>
        </p:blipFill>
        <p:spPr>
          <a:xfrm rot="667069">
            <a:off x="731404" y="4612179"/>
            <a:ext cx="1306139" cy="569951"/>
          </a:xfrm>
          <a:prstGeom prst="rect">
            <a:avLst/>
          </a:prstGeom>
        </p:spPr>
      </p:pic>
      <p:pic>
        <p:nvPicPr>
          <p:cNvPr id="22" name="Picture 21">
            <a:extLst>
              <a:ext uri="{FF2B5EF4-FFF2-40B4-BE49-F238E27FC236}">
                <a16:creationId xmlns:a16="http://schemas.microsoft.com/office/drawing/2014/main" id="{09C64B11-053B-ED47-B19C-C235E618BE57}"/>
              </a:ext>
            </a:extLst>
          </p:cNvPr>
          <p:cNvPicPr>
            <a:picLocks noChangeAspect="1"/>
          </p:cNvPicPr>
          <p:nvPr/>
        </p:nvPicPr>
        <p:blipFill>
          <a:blip r:embed="rId9"/>
          <a:stretch>
            <a:fillRect/>
          </a:stretch>
        </p:blipFill>
        <p:spPr>
          <a:xfrm rot="20445578">
            <a:off x="812569" y="5607049"/>
            <a:ext cx="1852341" cy="593699"/>
          </a:xfrm>
          <a:prstGeom prst="rect">
            <a:avLst/>
          </a:prstGeom>
        </p:spPr>
      </p:pic>
    </p:spTree>
    <p:extLst>
      <p:ext uri="{BB962C8B-B14F-4D97-AF65-F5344CB8AC3E}">
        <p14:creationId xmlns:p14="http://schemas.microsoft.com/office/powerpoint/2010/main" val="2880035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15"/>
          <p:cNvSpPr/>
          <p:nvPr/>
        </p:nvSpPr>
        <p:spPr>
          <a:xfrm>
            <a:off x="5357772" y="23735"/>
            <a:ext cx="6731310" cy="6626447"/>
          </a:xfrm>
          <a:prstGeom prst="rect">
            <a:avLst/>
          </a:prstGeom>
          <a:ln w="12700">
            <a:miter lim="400000"/>
          </a:ln>
          <a:extLst>
            <a:ext uri="{C572A759-6A51-4108-AA02-DFA0A04FC94B}">
              <ma14:wrappingTextBoxFlag xmlns="" xmlns:ma14="http://schemas.microsoft.com/office/mac/drawingml/2011/main" val="1"/>
            </a:ext>
          </a:extLst>
        </p:spPr>
        <p:txBody>
          <a:bodyPr lIns="22860" rIns="22860">
            <a:noAutofit/>
          </a:bodyPr>
          <a:lstStyle/>
          <a:p>
            <a:pPr marR="0" lvl="0" algn="l" defTabSz="457200" rtl="0" eaLnBrk="1" fontAlgn="auto" latinLnBrk="0" hangingPunct="1">
              <a:lnSpc>
                <a:spcPct val="100000"/>
              </a:lnSpc>
              <a:spcBef>
                <a:spcPts val="600"/>
              </a:spcBef>
              <a:spcAft>
                <a:spcPts val="1800"/>
              </a:spcAft>
              <a:buClr>
                <a:srgbClr val="92D050"/>
              </a:buClr>
              <a:buSzPct val="100000"/>
              <a:tabLst/>
              <a:defRPr sz="1800"/>
            </a:pPr>
            <a:r>
              <a:rPr lang="es-ES_tradnl" sz="3600" b="1" kern="1200" dirty="0" smtClean="0">
                <a:solidFill>
                  <a:srgbClr val="16469A"/>
                </a:solidFill>
                <a:latin typeface="+mn-lt"/>
                <a:ea typeface="Cambria" charset="0"/>
                <a:cs typeface="Cambria" charset="0"/>
                <a:sym typeface="PopplLaudatio-Regular"/>
              </a:rPr>
              <a:t>Otros </a:t>
            </a:r>
            <a:r>
              <a:rPr lang="es-ES_tradnl" sz="3600" b="1" dirty="0" smtClean="0">
                <a:solidFill>
                  <a:srgbClr val="16469A"/>
                </a:solidFill>
                <a:latin typeface="+mn-lt"/>
                <a:ea typeface="Cambria" charset="0"/>
                <a:cs typeface="Cambria" charset="0"/>
                <a:sym typeface="PopplLaudatio-Regular"/>
              </a:rPr>
              <a:t>PowerPoint</a:t>
            </a:r>
            <a:r>
              <a:rPr kumimoji="0" lang="es-ES_tradnl" sz="3600" b="1" i="0" u="none" strike="noStrike" kern="1200" cap="none" spc="0" normalizeH="0" baseline="0" noProof="0" dirty="0" smtClean="0">
                <a:ln>
                  <a:noFill/>
                </a:ln>
                <a:solidFill>
                  <a:srgbClr val="16469A"/>
                </a:solidFill>
                <a:effectLst/>
                <a:uLnTx/>
                <a:uFillTx/>
                <a:latin typeface="+mn-lt"/>
                <a:ea typeface="Cambria" charset="0"/>
                <a:cs typeface="Cambria" charset="0"/>
                <a:sym typeface="PopplLaudatio-Regular"/>
              </a:rPr>
              <a:t>s y videos disponibles en línea</a:t>
            </a:r>
          </a:p>
          <a:p>
            <a:pPr marR="0" lvl="0" algn="l" defTabSz="457200" rtl="0" eaLnBrk="1" fontAlgn="auto" latinLnBrk="0" hangingPunct="1">
              <a:lnSpc>
                <a:spcPct val="100000"/>
              </a:lnSpc>
              <a:spcBef>
                <a:spcPts val="600"/>
              </a:spcBef>
              <a:spcAft>
                <a:spcPts val="1800"/>
              </a:spcAft>
              <a:buClr>
                <a:srgbClr val="92D050"/>
              </a:buClr>
              <a:buSzPct val="100000"/>
              <a:tabLst/>
              <a:defRPr sz="1800"/>
            </a:pPr>
            <a:r>
              <a:rPr lang="es-ES_tradnl" sz="3600" b="1" dirty="0" smtClean="0">
                <a:solidFill>
                  <a:srgbClr val="16469A"/>
                </a:solidFill>
                <a:latin typeface="+mn-lt"/>
                <a:ea typeface="Cambria" charset="0"/>
                <a:cs typeface="Cambria" charset="0"/>
                <a:sym typeface="PopplLaudatio-Regular"/>
              </a:rPr>
              <a:t>Encuestas disponibles en línea</a:t>
            </a:r>
            <a:endParaRPr kumimoji="0" lang="es-ES_tradnl" sz="3600" b="1" i="0" u="none" strike="noStrike" kern="1200" cap="none" spc="0" normalizeH="0" baseline="0" noProof="0" dirty="0" smtClean="0">
              <a:ln>
                <a:noFill/>
              </a:ln>
              <a:solidFill>
                <a:srgbClr val="16469A"/>
              </a:solidFill>
              <a:effectLst/>
              <a:uLnTx/>
              <a:uFillTx/>
              <a:latin typeface="+mn-lt"/>
              <a:ea typeface="Cambria" charset="0"/>
              <a:cs typeface="Cambria" charset="0"/>
              <a:sym typeface="PopplLaudatio-Regular"/>
            </a:endParaRPr>
          </a:p>
          <a:p>
            <a:pPr marR="0" lvl="0" defTabSz="457200" rtl="0" eaLnBrk="1" fontAlgn="auto" latinLnBrk="0" hangingPunct="1">
              <a:lnSpc>
                <a:spcPct val="100000"/>
              </a:lnSpc>
              <a:spcBef>
                <a:spcPts val="600"/>
              </a:spcBef>
              <a:spcAft>
                <a:spcPts val="1800"/>
              </a:spcAft>
              <a:buClr>
                <a:srgbClr val="92D050"/>
              </a:buClr>
              <a:buSzPct val="100000"/>
              <a:tabLst/>
              <a:defRPr sz="1800"/>
            </a:pPr>
            <a:r>
              <a:rPr kumimoji="0" lang="es-ES_tradnl" sz="3600" b="1" i="0" u="none" strike="noStrike" kern="1200" cap="none" spc="0" normalizeH="0" baseline="0" noProof="0" dirty="0" smtClean="0">
                <a:ln>
                  <a:noFill/>
                </a:ln>
                <a:solidFill>
                  <a:srgbClr val="16469A"/>
                </a:solidFill>
                <a:effectLst/>
                <a:uLnTx/>
                <a:uFillTx/>
                <a:latin typeface="+mn-lt"/>
                <a:ea typeface="Cambria" charset="0"/>
                <a:cs typeface="Cambria" charset="0"/>
                <a:sym typeface="PopplLaudatio-Regular"/>
              </a:rPr>
              <a:t>El </a:t>
            </a:r>
            <a:r>
              <a:rPr kumimoji="0" lang="es-ES_tradnl" sz="3600" b="1" i="1" u="none" strike="noStrike" kern="1200" cap="none" spc="0" normalizeH="0" baseline="0" noProof="0" dirty="0" smtClean="0">
                <a:ln>
                  <a:noFill/>
                </a:ln>
                <a:solidFill>
                  <a:srgbClr val="16469A"/>
                </a:solidFill>
                <a:effectLst/>
                <a:uLnTx/>
                <a:uFillTx/>
                <a:latin typeface="+mn-lt"/>
                <a:ea typeface="Cambria" charset="0"/>
                <a:cs typeface="Cambria" charset="0"/>
                <a:sym typeface="PopplLaudatio-Regular"/>
              </a:rPr>
              <a:t>IAC</a:t>
            </a:r>
            <a:r>
              <a:rPr kumimoji="0" lang="es-ES_tradnl" sz="3600" b="1" i="0" u="none" strike="noStrike" kern="1200" cap="none" spc="0" normalizeH="0" baseline="0" noProof="0" dirty="0" smtClean="0">
                <a:ln>
                  <a:noFill/>
                </a:ln>
                <a:solidFill>
                  <a:srgbClr val="16469A"/>
                </a:solidFill>
                <a:effectLst/>
                <a:uLnTx/>
                <a:uFillTx/>
                <a:latin typeface="+mn-lt"/>
                <a:ea typeface="Cambria" charset="0"/>
                <a:cs typeface="Cambria" charset="0"/>
                <a:sym typeface="PopplLaudatio-Regular"/>
              </a:rPr>
              <a:t> se puede descargar del</a:t>
            </a:r>
            <a:r>
              <a:rPr kumimoji="0" lang="es-ES_tradnl" sz="3600" b="1" i="0" u="none" strike="noStrike" kern="1200" cap="none" spc="0" normalizeH="0" noProof="0" dirty="0" smtClean="0">
                <a:ln>
                  <a:noFill/>
                </a:ln>
                <a:solidFill>
                  <a:srgbClr val="16469A"/>
                </a:solidFill>
                <a:effectLst/>
                <a:uLnTx/>
                <a:uFillTx/>
                <a:latin typeface="+mn-lt"/>
                <a:ea typeface="Cambria" charset="0"/>
                <a:cs typeface="Cambria" charset="0"/>
                <a:sym typeface="PopplLaudatio-Regular"/>
              </a:rPr>
              <a:t> sitio web</a:t>
            </a:r>
            <a:r>
              <a:rPr kumimoji="0" lang="es-ES_tradnl" sz="3600" b="1" i="0" u="none" strike="noStrike" kern="1200" cap="none" spc="0" normalizeH="0" baseline="0" noProof="0" dirty="0" smtClean="0">
                <a:ln>
                  <a:noFill/>
                </a:ln>
                <a:solidFill>
                  <a:srgbClr val="16469A"/>
                </a:solidFill>
                <a:effectLst/>
                <a:uLnTx/>
                <a:uFillTx/>
                <a:latin typeface="+mn-lt"/>
                <a:ea typeface="Cambria" charset="0"/>
                <a:cs typeface="Cambria" charset="0"/>
                <a:sym typeface="PopplLaudatio-Regular"/>
              </a:rPr>
              <a:t> o se pueden adquirir ejemplares impresos en los Servicios Mundiales de</a:t>
            </a:r>
            <a:r>
              <a:rPr lang="es-ES_tradnl" sz="3600" b="1" kern="1200" dirty="0" smtClean="0">
                <a:solidFill>
                  <a:srgbClr val="16469A"/>
                </a:solidFill>
                <a:latin typeface="+mn-lt"/>
                <a:ea typeface="Cambria" charset="0"/>
                <a:cs typeface="Cambria" charset="0"/>
                <a:sym typeface="PopplLaudatio-Regular"/>
              </a:rPr>
              <a:t> </a:t>
            </a:r>
            <a:r>
              <a:rPr kumimoji="0" lang="es-ES_tradnl" sz="3600" b="1" i="0" u="none" strike="noStrike" kern="1200" cap="none" spc="0" normalizeH="0" baseline="0" noProof="0" dirty="0" smtClean="0">
                <a:ln>
                  <a:noFill/>
                </a:ln>
                <a:solidFill>
                  <a:srgbClr val="16469A"/>
                </a:solidFill>
                <a:effectLst/>
                <a:uLnTx/>
                <a:uFillTx/>
                <a:latin typeface="+mn-lt"/>
                <a:ea typeface="Cambria" charset="0"/>
                <a:cs typeface="Cambria" charset="0"/>
                <a:sym typeface="PopplLaudatio-Regular"/>
              </a:rPr>
              <a:t>NA </a:t>
            </a:r>
          </a:p>
          <a:p>
            <a:pPr marR="0" lvl="0" algn="l" defTabSz="457200" rtl="0" eaLnBrk="1" fontAlgn="auto" latinLnBrk="0" hangingPunct="1">
              <a:lnSpc>
                <a:spcPct val="100000"/>
              </a:lnSpc>
              <a:spcBef>
                <a:spcPts val="600"/>
              </a:spcBef>
              <a:spcAft>
                <a:spcPts val="1800"/>
              </a:spcAft>
              <a:buClr>
                <a:srgbClr val="92D050"/>
              </a:buClr>
              <a:buSzPct val="100000"/>
              <a:tabLst/>
              <a:defRPr sz="1800"/>
            </a:pPr>
            <a:r>
              <a:rPr lang="es-ES_tradnl" sz="3600" b="1" kern="1200" dirty="0" smtClean="0">
                <a:solidFill>
                  <a:srgbClr val="16469A"/>
                </a:solidFill>
                <a:latin typeface="+mn-lt"/>
                <a:ea typeface="Cambria" charset="0"/>
                <a:cs typeface="Cambria" charset="0"/>
                <a:sym typeface="PopplLaudatio-Regular"/>
              </a:rPr>
              <a:t>   </a:t>
            </a:r>
            <a:r>
              <a:rPr kumimoji="0" lang="es-ES_tradnl" sz="3600" b="1" i="0" u="sng" strike="noStrike" kern="1200" cap="none" spc="0" normalizeH="0" baseline="0" noProof="0" dirty="0" smtClean="0">
                <a:ln>
                  <a:noFill/>
                </a:ln>
                <a:solidFill>
                  <a:srgbClr val="16469A"/>
                </a:solidFill>
                <a:effectLst/>
                <a:uLnTx/>
                <a:uFill>
                  <a:solidFill>
                    <a:srgbClr val="00B0F0"/>
                  </a:solidFill>
                </a:uFill>
                <a:latin typeface="+mn-lt"/>
                <a:ea typeface="Cambria" charset="0"/>
                <a:cs typeface="Cambria" charset="0"/>
                <a:sym typeface="PopplLaudatio-Regular"/>
                <a:hlinkClick r:id="rId3"/>
              </a:rPr>
              <a:t>www.na.org/conference</a:t>
            </a:r>
            <a:endParaRPr kumimoji="0" lang="es-ES_tradnl" sz="3600" b="1" i="0" u="sng" strike="noStrike" kern="1200" cap="none" spc="0" normalizeH="0" baseline="0" noProof="0" dirty="0" smtClean="0">
              <a:ln>
                <a:noFill/>
              </a:ln>
              <a:solidFill>
                <a:srgbClr val="16469A"/>
              </a:solidFill>
              <a:effectLst/>
              <a:uLnTx/>
              <a:uFill>
                <a:solidFill>
                  <a:srgbClr val="00B0F0"/>
                </a:solidFill>
              </a:uFill>
              <a:latin typeface="+mn-lt"/>
              <a:ea typeface="Cambria" charset="0"/>
              <a:cs typeface="Cambria" charset="0"/>
              <a:sym typeface="PopplLaudatio-Regular"/>
            </a:endParaRPr>
          </a:p>
          <a:p>
            <a:pPr algn="ctr" defTabSz="457200">
              <a:spcBef>
                <a:spcPts val="600"/>
              </a:spcBef>
              <a:spcAft>
                <a:spcPts val="1800"/>
              </a:spcAft>
              <a:buClr>
                <a:srgbClr val="92D050"/>
              </a:buClr>
              <a:buSzPct val="100000"/>
              <a:defRPr sz="1800"/>
            </a:pPr>
            <a:r>
              <a:rPr lang="es-ES_tradnl" sz="3600" b="1" u="sng" kern="1200" dirty="0">
                <a:solidFill>
                  <a:srgbClr val="16469A"/>
                </a:solidFill>
                <a:uFill>
                  <a:solidFill>
                    <a:srgbClr val="00B0F0"/>
                  </a:solidFill>
                </a:uFill>
                <a:ea typeface="Cambria" charset="0"/>
                <a:cs typeface="Cambria" charset="0"/>
                <a:sym typeface="PopplLaudatio-Regular"/>
              </a:rPr>
              <a:t>worldboard@na.org </a:t>
            </a:r>
          </a:p>
          <a:p>
            <a:pPr marR="0" lvl="0" algn="ctr" defTabSz="457200" rtl="0" eaLnBrk="1" fontAlgn="auto" latinLnBrk="0" hangingPunct="1">
              <a:lnSpc>
                <a:spcPct val="100000"/>
              </a:lnSpc>
              <a:spcBef>
                <a:spcPts val="600"/>
              </a:spcBef>
              <a:spcAft>
                <a:spcPts val="1800"/>
              </a:spcAft>
              <a:buClr>
                <a:srgbClr val="92D050"/>
              </a:buClr>
              <a:buSzPct val="100000"/>
              <a:tabLst/>
              <a:defRPr sz="1800"/>
            </a:pPr>
            <a:endParaRPr lang="es-ES_tradnl" sz="3600" b="1" u="sng" kern="1200" dirty="0" smtClean="0">
              <a:solidFill>
                <a:srgbClr val="16469A"/>
              </a:solidFill>
              <a:uFill>
                <a:solidFill>
                  <a:srgbClr val="00B0F0"/>
                </a:solidFill>
              </a:uFill>
              <a:latin typeface="+mn-lt"/>
              <a:ea typeface="Cambria" charset="0"/>
              <a:cs typeface="Cambria" charset="0"/>
              <a:sym typeface="PopplLaudatio-Regular"/>
            </a:endParaRPr>
          </a:p>
        </p:txBody>
      </p:sp>
      <p:pic>
        <p:nvPicPr>
          <p:cNvPr id="6" name="Picture 5">
            <a:extLst>
              <a:ext uri="{FF2B5EF4-FFF2-40B4-BE49-F238E27FC236}">
                <a16:creationId xmlns:a16="http://schemas.microsoft.com/office/drawing/2014/main" id="{F336EA28-8EC5-9047-AAAE-28EAFEEEE1D6}"/>
              </a:ext>
            </a:extLst>
          </p:cNvPr>
          <p:cNvPicPr>
            <a:picLocks noChangeAspect="1"/>
          </p:cNvPicPr>
          <p:nvPr/>
        </p:nvPicPr>
        <p:blipFill>
          <a:blip r:embed="rId4"/>
          <a:stretch>
            <a:fillRect/>
          </a:stretch>
        </p:blipFill>
        <p:spPr>
          <a:xfrm>
            <a:off x="5095920" y="210781"/>
            <a:ext cx="261851" cy="274320"/>
          </a:xfrm>
          <a:prstGeom prst="rect">
            <a:avLst/>
          </a:prstGeom>
        </p:spPr>
      </p:pic>
      <p:pic>
        <p:nvPicPr>
          <p:cNvPr id="7" name="Picture 6">
            <a:extLst>
              <a:ext uri="{FF2B5EF4-FFF2-40B4-BE49-F238E27FC236}">
                <a16:creationId xmlns:a16="http://schemas.microsoft.com/office/drawing/2014/main" id="{F336EA28-8EC5-9047-AAAE-28EAFEEEE1D6}"/>
              </a:ext>
            </a:extLst>
          </p:cNvPr>
          <p:cNvPicPr>
            <a:picLocks noChangeAspect="1"/>
          </p:cNvPicPr>
          <p:nvPr/>
        </p:nvPicPr>
        <p:blipFill>
          <a:blip r:embed="rId4"/>
          <a:stretch>
            <a:fillRect/>
          </a:stretch>
        </p:blipFill>
        <p:spPr>
          <a:xfrm>
            <a:off x="5104943" y="1631516"/>
            <a:ext cx="261851" cy="274320"/>
          </a:xfrm>
          <a:prstGeom prst="rect">
            <a:avLst/>
          </a:prstGeom>
        </p:spPr>
      </p:pic>
      <p:pic>
        <p:nvPicPr>
          <p:cNvPr id="8" name="Picture 7">
            <a:extLst>
              <a:ext uri="{FF2B5EF4-FFF2-40B4-BE49-F238E27FC236}">
                <a16:creationId xmlns:a16="http://schemas.microsoft.com/office/drawing/2014/main" id="{F336EA28-8EC5-9047-AAAE-28EAFEEEE1D6}"/>
              </a:ext>
            </a:extLst>
          </p:cNvPr>
          <p:cNvPicPr>
            <a:picLocks noChangeAspect="1"/>
          </p:cNvPicPr>
          <p:nvPr/>
        </p:nvPicPr>
        <p:blipFill>
          <a:blip r:embed="rId4"/>
          <a:stretch>
            <a:fillRect/>
          </a:stretch>
        </p:blipFill>
        <p:spPr>
          <a:xfrm>
            <a:off x="5095921" y="3052251"/>
            <a:ext cx="261851" cy="274320"/>
          </a:xfrm>
          <a:prstGeom prst="rect">
            <a:avLst/>
          </a:prstGeom>
        </p:spPr>
      </p:pic>
      <p:pic>
        <p:nvPicPr>
          <p:cNvPr id="4" name="Picture 3">
            <a:extLst>
              <a:ext uri="{FF2B5EF4-FFF2-40B4-BE49-F238E27FC236}">
                <a16:creationId xmlns:a16="http://schemas.microsoft.com/office/drawing/2014/main" id="{9B2279EE-0B04-9D4D-B83E-02E4BD6F0BC1}"/>
              </a:ext>
            </a:extLst>
          </p:cNvPr>
          <p:cNvPicPr>
            <a:picLocks noChangeAspect="1"/>
          </p:cNvPicPr>
          <p:nvPr/>
        </p:nvPicPr>
        <p:blipFill>
          <a:blip r:embed="rId5"/>
          <a:stretch>
            <a:fillRect/>
          </a:stretch>
        </p:blipFill>
        <p:spPr>
          <a:xfrm rot="20887847">
            <a:off x="552664" y="612673"/>
            <a:ext cx="4515383" cy="5843436"/>
          </a:xfrm>
          <a:prstGeom prst="rect">
            <a:avLst/>
          </a:prstGeom>
          <a:solidFill>
            <a:schemeClr val="bg1"/>
          </a:solidFill>
          <a:ln>
            <a:solidFill>
              <a:srgbClr val="0D5CA2"/>
            </a:solidFill>
          </a:ln>
        </p:spPr>
      </p:pic>
    </p:spTree>
    <p:extLst>
      <p:ext uri="{BB962C8B-B14F-4D97-AF65-F5344CB8AC3E}">
        <p14:creationId xmlns:p14="http://schemas.microsoft.com/office/powerpoint/2010/main" val="1167972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4" name="Google Shape;118;p14"/>
          <p:cNvSpPr txBox="1">
            <a:spLocks/>
          </p:cNvSpPr>
          <p:nvPr/>
        </p:nvSpPr>
        <p:spPr>
          <a:xfrm>
            <a:off x="464685" y="757777"/>
            <a:ext cx="7867049" cy="5770770"/>
          </a:xfrm>
          <a:prstGeom prst="rect">
            <a:avLst/>
          </a:prstGeom>
          <a:noFill/>
          <a:ln>
            <a:noFill/>
          </a:ln>
        </p:spPr>
        <p:txBody>
          <a:bodyPr spcFirstLastPara="1" wrap="square" lIns="121900" tIns="121900" rIns="121900" bIns="1219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mn-lt"/>
                <a:ea typeface="Droid Serif"/>
                <a:cs typeface="Droid Serif"/>
                <a:sym typeface="Droid Serif"/>
              </a:defRPr>
            </a:lvl1pPr>
            <a:lvl2pPr marR="0" lvl="1"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2pPr>
            <a:lvl3pPr marR="0" lvl="2"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3pPr>
            <a:lvl4pPr marR="0" lvl="3"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4pPr>
            <a:lvl5pPr marR="0" lvl="4"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5pPr>
            <a:lvl6pPr marR="0" lvl="5"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6pPr>
            <a:lvl7pPr marR="0" lvl="6"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7pPr>
            <a:lvl8pPr marR="0" lvl="7"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8pPr>
            <a:lvl9pPr marR="0" lvl="8"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9pPr>
          </a:lstStyle>
          <a:p>
            <a:pPr marL="514350" indent="-514350">
              <a:spcAft>
                <a:spcPts val="1800"/>
              </a:spcAft>
              <a:buAutoNum type="arabicPeriod"/>
            </a:pPr>
            <a:r>
              <a:rPr lang="es-ES_tradnl" sz="3200" dirty="0" smtClean="0">
                <a:solidFill>
                  <a:srgbClr val="0D5CA2"/>
                </a:solidFill>
              </a:rPr>
              <a:t>Introducción al </a:t>
            </a:r>
            <a:r>
              <a:rPr lang="es-ES_tradnl" sz="3200" i="1" dirty="0" smtClean="0">
                <a:solidFill>
                  <a:srgbClr val="0D5CA2"/>
                </a:solidFill>
              </a:rPr>
              <a:t>IAC</a:t>
            </a:r>
            <a:r>
              <a:rPr lang="es-ES_tradnl" sz="3200" dirty="0" smtClean="0">
                <a:solidFill>
                  <a:srgbClr val="0D5CA2"/>
                </a:solidFill>
              </a:rPr>
              <a:t>:</a:t>
            </a:r>
            <a:br>
              <a:rPr lang="es-ES_tradnl" sz="3200" dirty="0" smtClean="0">
                <a:solidFill>
                  <a:srgbClr val="0D5CA2"/>
                </a:solidFill>
              </a:rPr>
            </a:br>
            <a:r>
              <a:rPr lang="es-ES_tradnl" sz="3200" dirty="0" smtClean="0">
                <a:solidFill>
                  <a:srgbClr val="0D5CA2"/>
                </a:solidFill>
              </a:rPr>
              <a:t>invertir en nuestra visión, la CSM del futuro, temas de debate</a:t>
            </a:r>
            <a:br>
              <a:rPr lang="es-ES_tradnl" sz="3200" dirty="0" smtClean="0">
                <a:solidFill>
                  <a:srgbClr val="0D5CA2"/>
                </a:solidFill>
              </a:rPr>
            </a:br>
            <a:r>
              <a:rPr lang="es-ES_tradnl" sz="3200" dirty="0" smtClean="0">
                <a:solidFill>
                  <a:srgbClr val="0D5CA2"/>
                </a:solidFill>
              </a:rPr>
              <a:t> </a:t>
            </a:r>
            <a:r>
              <a:rPr lang="es-ES_tradnl" sz="3200" dirty="0" smtClean="0">
                <a:solidFill>
                  <a:schemeClr val="tx1"/>
                </a:solidFill>
              </a:rPr>
              <a:t/>
            </a:r>
            <a:br>
              <a:rPr lang="es-ES_tradnl" sz="3200" dirty="0" smtClean="0">
                <a:solidFill>
                  <a:schemeClr val="tx1"/>
                </a:solidFill>
              </a:rPr>
            </a:br>
            <a:r>
              <a:rPr lang="es-ES_tradnl" dirty="0" smtClean="0">
                <a:solidFill>
                  <a:schemeClr val="bg1">
                    <a:lumMod val="65000"/>
                  </a:schemeClr>
                </a:solidFill>
              </a:rPr>
              <a:t>2. Plan estratégico de los SMNA (moción 1) e IP  “Salud mental en recuperación” (moción 2)</a:t>
            </a:r>
            <a:br>
              <a:rPr lang="es-ES_tradnl" dirty="0" smtClean="0">
                <a:solidFill>
                  <a:schemeClr val="bg1">
                    <a:lumMod val="65000"/>
                  </a:schemeClr>
                </a:solidFill>
              </a:rPr>
            </a:br>
            <a:r>
              <a:rPr lang="es-ES_tradnl" dirty="0" smtClean="0">
                <a:solidFill>
                  <a:schemeClr val="bg1">
                    <a:lumMod val="65000"/>
                  </a:schemeClr>
                </a:solidFill>
              </a:rPr>
              <a:t/>
            </a:r>
            <a:br>
              <a:rPr lang="es-ES_tradnl" dirty="0" smtClean="0">
                <a:solidFill>
                  <a:schemeClr val="bg1">
                    <a:lumMod val="65000"/>
                  </a:schemeClr>
                </a:solidFill>
              </a:rPr>
            </a:br>
            <a:r>
              <a:rPr lang="es-ES_tradnl" dirty="0" smtClean="0">
                <a:solidFill>
                  <a:schemeClr val="bg1">
                    <a:lumMod val="65000"/>
                  </a:schemeClr>
                </a:solidFill>
              </a:rPr>
              <a:t>3. </a:t>
            </a:r>
            <a:r>
              <a:rPr lang="es-ES_tradnl" i="1" dirty="0" smtClean="0">
                <a:solidFill>
                  <a:schemeClr val="bg1">
                    <a:lumMod val="65000"/>
                  </a:schemeClr>
                </a:solidFill>
              </a:rPr>
              <a:t>Fideicomiso de propiedad intelectual de la confraternidad </a:t>
            </a:r>
            <a:r>
              <a:rPr lang="es-ES_tradnl" dirty="0" smtClean="0">
                <a:solidFill>
                  <a:schemeClr val="bg1">
                    <a:lumMod val="65000"/>
                  </a:schemeClr>
                </a:solidFill>
              </a:rPr>
              <a:t>(mociones 3, 4, y 5)</a:t>
            </a:r>
            <a:br>
              <a:rPr lang="es-ES_tradnl" dirty="0" smtClean="0">
                <a:solidFill>
                  <a:schemeClr val="bg1">
                    <a:lumMod val="65000"/>
                  </a:schemeClr>
                </a:solidFill>
              </a:rPr>
            </a:br>
            <a:r>
              <a:rPr lang="es-ES_tradnl" dirty="0" smtClean="0">
                <a:solidFill>
                  <a:schemeClr val="bg1">
                    <a:lumMod val="65000"/>
                  </a:schemeClr>
                </a:solidFill>
              </a:rPr>
              <a:t/>
            </a:r>
            <a:br>
              <a:rPr lang="es-ES_tradnl" dirty="0" smtClean="0">
                <a:solidFill>
                  <a:schemeClr val="bg1">
                    <a:lumMod val="65000"/>
                  </a:schemeClr>
                </a:solidFill>
              </a:rPr>
            </a:br>
            <a:r>
              <a:rPr lang="es-ES_tradnl" dirty="0" smtClean="0">
                <a:solidFill>
                  <a:schemeClr val="bg1">
                    <a:lumMod val="65000"/>
                  </a:schemeClr>
                </a:solidFill>
              </a:rPr>
              <a:t>4. Encuesta del </a:t>
            </a:r>
            <a:r>
              <a:rPr lang="es-ES_tradnl" i="1" dirty="0" smtClean="0">
                <a:solidFill>
                  <a:schemeClr val="bg1">
                    <a:lumMod val="65000"/>
                  </a:schemeClr>
                </a:solidFill>
              </a:rPr>
              <a:t>IAC</a:t>
            </a:r>
            <a:r>
              <a:rPr lang="es-ES_tradnl" dirty="0" smtClean="0">
                <a:solidFill>
                  <a:schemeClr val="bg1">
                    <a:lumMod val="65000"/>
                  </a:schemeClr>
                </a:solidFill>
              </a:rPr>
              <a:t/>
            </a:r>
            <a:br>
              <a:rPr lang="es-ES_tradnl" dirty="0" smtClean="0">
                <a:solidFill>
                  <a:schemeClr val="bg1">
                    <a:lumMod val="65000"/>
                  </a:schemeClr>
                </a:solidFill>
              </a:rPr>
            </a:br>
            <a:r>
              <a:rPr lang="es-ES_tradnl" dirty="0" smtClean="0">
                <a:solidFill>
                  <a:schemeClr val="bg1">
                    <a:lumMod val="65000"/>
                  </a:schemeClr>
                </a:solidFill>
              </a:rPr>
              <a:t/>
            </a:r>
            <a:br>
              <a:rPr lang="es-ES_tradnl" dirty="0" smtClean="0">
                <a:solidFill>
                  <a:schemeClr val="bg1">
                    <a:lumMod val="65000"/>
                  </a:schemeClr>
                </a:solidFill>
              </a:rPr>
            </a:br>
            <a:r>
              <a:rPr lang="es-ES_tradnl" dirty="0" smtClean="0">
                <a:solidFill>
                  <a:schemeClr val="bg1">
                    <a:lumMod val="65000"/>
                  </a:schemeClr>
                </a:solidFill>
              </a:rPr>
              <a:t>5. Mociones regionales (mociones 6-16)</a:t>
            </a:r>
            <a:endParaRPr lang="es-ES_tradnl" dirty="0">
              <a:solidFill>
                <a:schemeClr val="bg1">
                  <a:lumMod val="65000"/>
                </a:schemeClr>
              </a:solidFill>
            </a:endParaRPr>
          </a:p>
        </p:txBody>
      </p:sp>
      <p:pic>
        <p:nvPicPr>
          <p:cNvPr id="6" name="Picture 5">
            <a:extLst>
              <a:ext uri="{FF2B5EF4-FFF2-40B4-BE49-F238E27FC236}">
                <a16:creationId xmlns:a16="http://schemas.microsoft.com/office/drawing/2014/main" id="{849DF036-5C7D-AC4A-84AE-ADA440A56C77}"/>
              </a:ext>
            </a:extLst>
          </p:cNvPr>
          <p:cNvPicPr>
            <a:picLocks noChangeAspect="1"/>
          </p:cNvPicPr>
          <p:nvPr/>
        </p:nvPicPr>
        <p:blipFill>
          <a:blip r:embed="rId3"/>
          <a:stretch>
            <a:fillRect/>
          </a:stretch>
        </p:blipFill>
        <p:spPr>
          <a:xfrm rot="948323">
            <a:off x="8633360" y="3076573"/>
            <a:ext cx="3411550" cy="3496840"/>
          </a:xfrm>
          <a:prstGeom prst="rect">
            <a:avLst/>
          </a:prstGeom>
        </p:spPr>
      </p:pic>
      <p:sp>
        <p:nvSpPr>
          <p:cNvPr id="7" name="Google Shape;122;p14"/>
          <p:cNvSpPr txBox="1">
            <a:spLocks/>
          </p:cNvSpPr>
          <p:nvPr/>
        </p:nvSpPr>
        <p:spPr>
          <a:xfrm rot="811414">
            <a:off x="8864933" y="3047328"/>
            <a:ext cx="2948400" cy="3248507"/>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buClr>
                <a:schemeClr val="dk1"/>
              </a:buClr>
              <a:buSzPts val="1100"/>
            </a:pPr>
            <a:endParaRPr lang="en-US" sz="4000" b="1" dirty="0" smtClean="0">
              <a:solidFill>
                <a:schemeClr val="bg2">
                  <a:lumMod val="50000"/>
                </a:schemeClr>
              </a:solidFill>
              <a:effectLst>
                <a:outerShdw blurRad="38100" dist="38100" dir="2700000" algn="tl">
                  <a:srgbClr val="000000">
                    <a:alpha val="43137"/>
                  </a:srgbClr>
                </a:outerShdw>
              </a:effectLst>
              <a:latin typeface="Ink Free" panose="03080402000500000000" pitchFamily="66" charset="0"/>
            </a:endParaRPr>
          </a:p>
          <a:p>
            <a:pPr algn="ctr">
              <a:buClr>
                <a:schemeClr val="dk1"/>
              </a:buClr>
              <a:buSzPts val="1100"/>
            </a:pPr>
            <a:r>
              <a:rPr lang="en-US" sz="4000" b="1" dirty="0" smtClean="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PowerPoints</a:t>
            </a:r>
            <a:endParaRPr lang="en-US" sz="4000" b="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endParaRPr>
          </a:p>
          <a:p>
            <a:pPr algn="ctr">
              <a:buClr>
                <a:schemeClr val="dk1"/>
              </a:buClr>
              <a:buSzPts val="1100"/>
            </a:pPr>
            <a:r>
              <a:rPr lang="en-US" sz="4000" b="1" i="1" dirty="0" smtClean="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IAC</a:t>
            </a:r>
          </a:p>
          <a:p>
            <a:pPr algn="ctr">
              <a:buClr>
                <a:schemeClr val="dk1"/>
              </a:buClr>
              <a:buSzPts val="1100"/>
            </a:pPr>
            <a:r>
              <a:rPr lang="en-US" sz="4000" b="1" dirty="0" smtClean="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2020</a:t>
            </a:r>
            <a:endParaRPr lang="en-US" sz="4000" b="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endParaRPr>
          </a:p>
          <a:p>
            <a:endParaRPr lang="en-US" sz="1600" b="1" dirty="0">
              <a:effectLst>
                <a:outerShdw blurRad="38100" dist="38100" dir="2700000" algn="tl">
                  <a:srgbClr val="000000">
                    <a:alpha val="43137"/>
                  </a:srgbClr>
                </a:outerShdw>
              </a:effectLst>
            </a:endParaRPr>
          </a:p>
        </p:txBody>
      </p:sp>
      <p:sp>
        <p:nvSpPr>
          <p:cNvPr id="8" name="Google Shape;70;p8">
            <a:extLst>
              <a:ext uri="{FF2B5EF4-FFF2-40B4-BE49-F238E27FC236}">
                <a16:creationId xmlns:a16="http://schemas.microsoft.com/office/drawing/2014/main" id="{FEB6E542-F430-1544-8900-35D08017E807}"/>
              </a:ext>
            </a:extLst>
          </p:cNvPr>
          <p:cNvSpPr/>
          <p:nvPr/>
        </p:nvSpPr>
        <p:spPr>
          <a:xfrm rot="-5400000">
            <a:off x="200" y="1045640"/>
            <a:ext cx="358800" cy="3592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Tree>
    <p:extLst>
      <p:ext uri="{BB962C8B-B14F-4D97-AF65-F5344CB8AC3E}">
        <p14:creationId xmlns:p14="http://schemas.microsoft.com/office/powerpoint/2010/main" val="3085756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5" name="Google Shape;118;p14"/>
          <p:cNvSpPr txBox="1">
            <a:spLocks noGrp="1"/>
          </p:cNvSpPr>
          <p:nvPr>
            <p:ph type="title"/>
          </p:nvPr>
        </p:nvSpPr>
        <p:spPr>
          <a:xfrm>
            <a:off x="535270" y="439388"/>
            <a:ext cx="7068400" cy="6156150"/>
          </a:xfrm>
          <a:prstGeom prst="rect">
            <a:avLst/>
          </a:prstGeom>
        </p:spPr>
        <p:txBody>
          <a:bodyPr spcFirstLastPara="1" wrap="square" lIns="121900" tIns="121900" rIns="121900" bIns="121900" anchor="b" anchorCtr="0">
            <a:noAutofit/>
          </a:bodyPr>
          <a:lstStyle/>
          <a:p>
            <a:r>
              <a:rPr lang="es-ES_tradnl" sz="3200" dirty="0" smtClean="0">
                <a:solidFill>
                  <a:schemeClr val="tx1"/>
                </a:solidFill>
              </a:rPr>
              <a:t/>
            </a:r>
            <a:br>
              <a:rPr lang="es-ES_tradnl" sz="3200" dirty="0" smtClean="0">
                <a:solidFill>
                  <a:schemeClr val="tx1"/>
                </a:solidFill>
              </a:rPr>
            </a:br>
            <a:r>
              <a:rPr lang="es-ES_tradnl" sz="3200" dirty="0" smtClean="0">
                <a:solidFill>
                  <a:schemeClr val="tx1"/>
                </a:solidFill>
              </a:rPr>
              <a:t>Estos </a:t>
            </a:r>
            <a:r>
              <a:rPr lang="es-ES_tradnl" dirty="0" smtClean="0">
                <a:solidFill>
                  <a:schemeClr val="tx1"/>
                </a:solidFill>
              </a:rPr>
              <a:t>PowerPoint</a:t>
            </a:r>
            <a:r>
              <a:rPr lang="es-ES_tradnl" sz="3200" dirty="0" smtClean="0">
                <a:solidFill>
                  <a:schemeClr val="tx1"/>
                </a:solidFill>
              </a:rPr>
              <a:t>s solo cubren los puntos principales del </a:t>
            </a:r>
            <a:r>
              <a:rPr lang="es-ES_tradnl" sz="3200" i="1" dirty="0" smtClean="0">
                <a:solidFill>
                  <a:schemeClr val="tx1"/>
                </a:solidFill>
              </a:rPr>
              <a:t>IAC</a:t>
            </a:r>
            <a:r>
              <a:rPr lang="es-ES_tradnl" sz="3200" dirty="0" smtClean="0">
                <a:solidFill>
                  <a:schemeClr val="tx1"/>
                </a:solidFill>
              </a:rPr>
              <a:t>.</a:t>
            </a:r>
            <a:br>
              <a:rPr lang="es-ES_tradnl" sz="3200" dirty="0" smtClean="0">
                <a:solidFill>
                  <a:schemeClr val="tx1"/>
                </a:solidFill>
              </a:rPr>
            </a:br>
            <a:r>
              <a:rPr lang="es-ES_tradnl" sz="3200" dirty="0" smtClean="0">
                <a:solidFill>
                  <a:schemeClr val="tx1"/>
                </a:solidFill>
              </a:rPr>
              <a:t/>
            </a:r>
            <a:br>
              <a:rPr lang="es-ES_tradnl" sz="3200" dirty="0" smtClean="0">
                <a:solidFill>
                  <a:schemeClr val="tx1"/>
                </a:solidFill>
              </a:rPr>
            </a:br>
            <a:r>
              <a:rPr lang="es-ES_tradnl" sz="3200" dirty="0" smtClean="0">
                <a:solidFill>
                  <a:schemeClr val="tx1"/>
                </a:solidFill>
              </a:rPr>
              <a:t>Animamos a todos los miembros a leer el </a:t>
            </a:r>
            <a:r>
              <a:rPr lang="es-ES_tradnl" sz="3200" i="1" dirty="0" smtClean="0">
                <a:solidFill>
                  <a:schemeClr val="tx1"/>
                </a:solidFill>
              </a:rPr>
              <a:t>IAC</a:t>
            </a:r>
            <a:r>
              <a:rPr lang="es-ES_tradnl" sz="3200" dirty="0" smtClean="0">
                <a:solidFill>
                  <a:schemeClr val="tx1"/>
                </a:solidFill>
              </a:rPr>
              <a:t>.</a:t>
            </a:r>
            <a:br>
              <a:rPr lang="es-ES_tradnl" sz="3200" dirty="0" smtClean="0">
                <a:solidFill>
                  <a:schemeClr val="tx1"/>
                </a:solidFill>
              </a:rPr>
            </a:br>
            <a:r>
              <a:rPr lang="es-ES_tradnl" sz="3200" dirty="0" smtClean="0">
                <a:solidFill>
                  <a:schemeClr val="tx1"/>
                </a:solidFill>
              </a:rPr>
              <a:t/>
            </a:r>
            <a:br>
              <a:rPr lang="es-ES_tradnl" sz="3200" dirty="0" smtClean="0">
                <a:solidFill>
                  <a:schemeClr val="tx1"/>
                </a:solidFill>
              </a:rPr>
            </a:br>
            <a:r>
              <a:rPr lang="es-ES_tradnl" sz="3200" dirty="0" smtClean="0">
                <a:solidFill>
                  <a:schemeClr val="tx1"/>
                </a:solidFill>
              </a:rPr>
              <a:t>Visita por favor la página de la conferencia en </a:t>
            </a:r>
            <a:r>
              <a:rPr lang="es-ES_tradnl" sz="3200" u="sng" dirty="0" smtClean="0">
                <a:solidFill>
                  <a:schemeClr val="tx1"/>
                </a:solidFill>
                <a:hlinkClick r:id="rId3"/>
              </a:rPr>
              <a:t>www.na.org/conference</a:t>
            </a:r>
            <a:r>
              <a:rPr lang="es-ES_tradnl" sz="3200" u="sng" dirty="0" smtClean="0">
                <a:solidFill>
                  <a:schemeClr val="tx1"/>
                </a:solidFill>
              </a:rPr>
              <a:t/>
            </a:r>
            <a:br>
              <a:rPr lang="es-ES_tradnl" sz="3200" u="sng" dirty="0" smtClean="0">
                <a:solidFill>
                  <a:schemeClr val="tx1"/>
                </a:solidFill>
              </a:rPr>
            </a:br>
            <a:r>
              <a:rPr lang="es-ES_tradnl" sz="3200" dirty="0" smtClean="0">
                <a:solidFill>
                  <a:schemeClr val="tx1"/>
                </a:solidFill>
              </a:rPr>
              <a:t>para obtener el </a:t>
            </a:r>
            <a:r>
              <a:rPr lang="es-ES_tradnl" sz="3200" i="1" dirty="0" smtClean="0">
                <a:solidFill>
                  <a:schemeClr val="tx1"/>
                </a:solidFill>
              </a:rPr>
              <a:t>IAC</a:t>
            </a:r>
            <a:r>
              <a:rPr lang="es-ES_tradnl" sz="3200" dirty="0" smtClean="0">
                <a:solidFill>
                  <a:schemeClr val="tx1"/>
                </a:solidFill>
              </a:rPr>
              <a:t> 2020 completo.</a:t>
            </a:r>
            <a:r>
              <a:rPr lang="es-ES_tradnl" dirty="0" smtClean="0">
                <a:solidFill>
                  <a:schemeClr val="tx1"/>
                </a:solidFill>
              </a:rPr>
              <a:t/>
            </a:r>
            <a:br>
              <a:rPr lang="es-ES_tradnl" dirty="0" smtClean="0">
                <a:solidFill>
                  <a:schemeClr val="tx1"/>
                </a:solidFill>
              </a:rPr>
            </a:br>
            <a:endParaRPr lang="es-ES_tradnl" dirty="0">
              <a:solidFill>
                <a:schemeClr val="tx1"/>
              </a:solidFill>
            </a:endParaRPr>
          </a:p>
        </p:txBody>
      </p:sp>
      <p:pic>
        <p:nvPicPr>
          <p:cNvPr id="6" name="Picture 5">
            <a:extLst>
              <a:ext uri="{FF2B5EF4-FFF2-40B4-BE49-F238E27FC236}">
                <a16:creationId xmlns:a16="http://schemas.microsoft.com/office/drawing/2014/main" id="{849DF036-5C7D-AC4A-84AE-ADA440A56C77}"/>
              </a:ext>
            </a:extLst>
          </p:cNvPr>
          <p:cNvPicPr>
            <a:picLocks noChangeAspect="1"/>
          </p:cNvPicPr>
          <p:nvPr/>
        </p:nvPicPr>
        <p:blipFill>
          <a:blip r:embed="rId4"/>
          <a:stretch>
            <a:fillRect/>
          </a:stretch>
        </p:blipFill>
        <p:spPr>
          <a:xfrm rot="948323">
            <a:off x="8633360" y="3076574"/>
            <a:ext cx="3411550" cy="3496840"/>
          </a:xfrm>
          <a:prstGeom prst="rect">
            <a:avLst/>
          </a:prstGeom>
        </p:spPr>
      </p:pic>
      <p:sp>
        <p:nvSpPr>
          <p:cNvPr id="7" name="Google Shape;122;p14"/>
          <p:cNvSpPr txBox="1">
            <a:spLocks/>
          </p:cNvSpPr>
          <p:nvPr/>
        </p:nvSpPr>
        <p:spPr>
          <a:xfrm rot="811414">
            <a:off x="8864937" y="3047329"/>
            <a:ext cx="2948400" cy="3248507"/>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buClr>
                <a:schemeClr val="dk1"/>
              </a:buClr>
              <a:buSzPts val="1100"/>
            </a:pPr>
            <a:endParaRPr lang="en-US" sz="4000" dirty="0" smtClean="0">
              <a:solidFill>
                <a:schemeClr val="bg2">
                  <a:lumMod val="50000"/>
                </a:schemeClr>
              </a:solidFill>
              <a:effectLst>
                <a:outerShdw blurRad="38100" dist="38100" dir="2700000" algn="tl">
                  <a:srgbClr val="000000">
                    <a:alpha val="43137"/>
                  </a:srgbClr>
                </a:outerShdw>
              </a:effectLst>
              <a:latin typeface="Ink Free" panose="03080402000500000000" pitchFamily="66" charset="0"/>
            </a:endParaRPr>
          </a:p>
          <a:p>
            <a:pPr algn="ctr">
              <a:buClr>
                <a:schemeClr val="dk1"/>
              </a:buClr>
              <a:buSzPts val="1100"/>
            </a:pPr>
            <a:r>
              <a:rPr lang="en-US" sz="4000" dirty="0" smtClean="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PowerPoints</a:t>
            </a:r>
          </a:p>
          <a:p>
            <a:pPr algn="ctr">
              <a:buClr>
                <a:schemeClr val="dk1"/>
              </a:buClr>
              <a:buSzPts val="1100"/>
            </a:pPr>
            <a:r>
              <a:rPr lang="en-US" sz="4000" dirty="0" smtClean="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IAC</a:t>
            </a:r>
          </a:p>
          <a:p>
            <a:pPr algn="ctr">
              <a:buClr>
                <a:schemeClr val="dk1"/>
              </a:buClr>
              <a:buSzPts val="1100"/>
            </a:pPr>
            <a:r>
              <a:rPr lang="en-US" sz="4000" dirty="0" smtClean="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2020</a:t>
            </a:r>
          </a:p>
          <a:p>
            <a:endParaRPr lang="en-US" sz="1600" dirty="0"/>
          </a:p>
        </p:txBody>
      </p:sp>
    </p:spTree>
    <p:extLst>
      <p:ext uri="{BB962C8B-B14F-4D97-AF65-F5344CB8AC3E}">
        <p14:creationId xmlns:p14="http://schemas.microsoft.com/office/powerpoint/2010/main" val="776597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2" name="Google Shape;122;p14"/>
          <p:cNvSpPr txBox="1">
            <a:spLocks noGrp="1"/>
          </p:cNvSpPr>
          <p:nvPr>
            <p:ph type="body" idx="4294967295"/>
          </p:nvPr>
        </p:nvSpPr>
        <p:spPr>
          <a:xfrm>
            <a:off x="579863" y="0"/>
            <a:ext cx="7560527" cy="4137685"/>
          </a:xfrm>
          <a:prstGeom prst="rect">
            <a:avLst/>
          </a:prstGeom>
        </p:spPr>
        <p:txBody>
          <a:bodyPr spcFirstLastPara="1" wrap="square" lIns="121900" tIns="121900" rIns="121900" bIns="121900" anchor="t" anchorCtr="0">
            <a:noAutofit/>
          </a:bodyPr>
          <a:lstStyle/>
          <a:p>
            <a:r>
              <a:rPr lang="es-ES_tradnl" sz="3600" dirty="0" smtClean="0"/>
              <a:t>“La mayoría nos sentimos en cierto modo dueños y responsables de los servicios que se prestan en nombre de NA. Aportar nuestro tiempo y dinero a la confraternidad nos permite manifestar esa sensación</a:t>
            </a:r>
          </a:p>
          <a:p>
            <a:r>
              <a:rPr lang="es-ES_tradnl" sz="3600" dirty="0" smtClean="0"/>
              <a:t>de forma concreta y fortalece nuestro vínculo espiritual</a:t>
            </a:r>
          </a:p>
          <a:p>
            <a:r>
              <a:rPr lang="es-ES_tradnl" sz="3600" dirty="0" smtClean="0"/>
              <a:t>con el sistema de servicio y el programa.”</a:t>
            </a:r>
          </a:p>
          <a:p>
            <a:r>
              <a:rPr lang="es-ES_tradnl" sz="2800" dirty="0" smtClean="0"/>
              <a:t>IP #24 </a:t>
            </a:r>
            <a:r>
              <a:rPr lang="es-ES_tradnl" sz="2800" i="1" dirty="0" smtClean="0"/>
              <a:t>El dinero importa: Mantenernos con los propios recursos en NA</a:t>
            </a:r>
            <a:endParaRPr lang="es-ES_tradnl" sz="2800" dirty="0"/>
          </a:p>
        </p:txBody>
      </p:sp>
      <p:pic>
        <p:nvPicPr>
          <p:cNvPr id="8" name="Picture 7">
            <a:extLst>
              <a:ext uri="{FF2B5EF4-FFF2-40B4-BE49-F238E27FC236}">
                <a16:creationId xmlns:a16="http://schemas.microsoft.com/office/drawing/2014/main" id="{DD91382E-EE58-1F44-BC3F-46FFB71C47DB}"/>
              </a:ext>
            </a:extLst>
          </p:cNvPr>
          <p:cNvPicPr>
            <a:picLocks noChangeAspect="1"/>
          </p:cNvPicPr>
          <p:nvPr/>
        </p:nvPicPr>
        <p:blipFill>
          <a:blip r:embed="rId3"/>
          <a:stretch>
            <a:fillRect/>
          </a:stretch>
        </p:blipFill>
        <p:spPr>
          <a:xfrm>
            <a:off x="9711897" y="4116239"/>
            <a:ext cx="643467" cy="575733"/>
          </a:xfrm>
          <a:prstGeom prst="rect">
            <a:avLst/>
          </a:prstGeom>
        </p:spPr>
      </p:pic>
      <p:pic>
        <p:nvPicPr>
          <p:cNvPr id="9" name="Picture 8">
            <a:extLst>
              <a:ext uri="{FF2B5EF4-FFF2-40B4-BE49-F238E27FC236}">
                <a16:creationId xmlns:a16="http://schemas.microsoft.com/office/drawing/2014/main" id="{B5A4A260-1262-BE4D-ACFD-1749E2A21C58}"/>
              </a:ext>
            </a:extLst>
          </p:cNvPr>
          <p:cNvPicPr>
            <a:picLocks noChangeAspect="1"/>
          </p:cNvPicPr>
          <p:nvPr/>
        </p:nvPicPr>
        <p:blipFill>
          <a:blip r:embed="rId4"/>
          <a:stretch>
            <a:fillRect/>
          </a:stretch>
        </p:blipFill>
        <p:spPr>
          <a:xfrm>
            <a:off x="9168592" y="2177198"/>
            <a:ext cx="728133" cy="745067"/>
          </a:xfrm>
          <a:prstGeom prst="rect">
            <a:avLst/>
          </a:prstGeom>
        </p:spPr>
      </p:pic>
      <p:sp>
        <p:nvSpPr>
          <p:cNvPr id="11" name="Google Shape;70;p8">
            <a:extLst>
              <a:ext uri="{FF2B5EF4-FFF2-40B4-BE49-F238E27FC236}">
                <a16:creationId xmlns:a16="http://schemas.microsoft.com/office/drawing/2014/main" id="{30B49249-E2B7-7A46-A79A-74BC97742B64}"/>
              </a:ext>
            </a:extLst>
          </p:cNvPr>
          <p:cNvSpPr/>
          <p:nvPr/>
        </p:nvSpPr>
        <p:spPr>
          <a:xfrm rot="-5400000">
            <a:off x="200" y="481968"/>
            <a:ext cx="358800" cy="3592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pic>
        <p:nvPicPr>
          <p:cNvPr id="12" name="Picture 11">
            <a:extLst>
              <a:ext uri="{FF2B5EF4-FFF2-40B4-BE49-F238E27FC236}">
                <a16:creationId xmlns:a16="http://schemas.microsoft.com/office/drawing/2014/main" id="{1B2DF8AC-37BB-4841-B252-E5AC8F7CB63B}"/>
              </a:ext>
            </a:extLst>
          </p:cNvPr>
          <p:cNvPicPr>
            <a:picLocks noChangeAspect="1"/>
          </p:cNvPicPr>
          <p:nvPr/>
        </p:nvPicPr>
        <p:blipFill>
          <a:blip r:embed="rId5"/>
          <a:stretch>
            <a:fillRect/>
          </a:stretch>
        </p:blipFill>
        <p:spPr>
          <a:xfrm>
            <a:off x="9274926" y="516312"/>
            <a:ext cx="2271757" cy="1404359"/>
          </a:xfrm>
          <a:prstGeom prst="rect">
            <a:avLst/>
          </a:prstGeom>
        </p:spPr>
      </p:pic>
      <p:pic>
        <p:nvPicPr>
          <p:cNvPr id="13" name="Picture 12">
            <a:extLst>
              <a:ext uri="{FF2B5EF4-FFF2-40B4-BE49-F238E27FC236}">
                <a16:creationId xmlns:a16="http://schemas.microsoft.com/office/drawing/2014/main" id="{44EA93C3-AC61-754D-9B7F-641BFD801E18}"/>
              </a:ext>
            </a:extLst>
          </p:cNvPr>
          <p:cNvPicPr>
            <a:picLocks noChangeAspect="1"/>
          </p:cNvPicPr>
          <p:nvPr/>
        </p:nvPicPr>
        <p:blipFill>
          <a:blip r:embed="rId6"/>
          <a:stretch>
            <a:fillRect/>
          </a:stretch>
        </p:blipFill>
        <p:spPr>
          <a:xfrm rot="20526542">
            <a:off x="9942477" y="2827621"/>
            <a:ext cx="1734795" cy="640222"/>
          </a:xfrm>
          <a:prstGeom prst="rect">
            <a:avLst/>
          </a:prstGeom>
        </p:spPr>
      </p:pic>
      <p:pic>
        <p:nvPicPr>
          <p:cNvPr id="14" name="Picture 13">
            <a:extLst>
              <a:ext uri="{FF2B5EF4-FFF2-40B4-BE49-F238E27FC236}">
                <a16:creationId xmlns:a16="http://schemas.microsoft.com/office/drawing/2014/main" id="{C3E5511D-DF08-064D-A18F-F5FF342BB3CD}"/>
              </a:ext>
            </a:extLst>
          </p:cNvPr>
          <p:cNvPicPr>
            <a:picLocks noChangeAspect="1"/>
          </p:cNvPicPr>
          <p:nvPr/>
        </p:nvPicPr>
        <p:blipFill>
          <a:blip r:embed="rId7"/>
          <a:stretch>
            <a:fillRect/>
          </a:stretch>
        </p:blipFill>
        <p:spPr>
          <a:xfrm rot="1393519">
            <a:off x="9782514" y="5430765"/>
            <a:ext cx="2023931" cy="51630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6"/>
          <p:cNvSpPr txBox="1">
            <a:spLocks noGrp="1"/>
          </p:cNvSpPr>
          <p:nvPr>
            <p:ph type="ctrTitle"/>
          </p:nvPr>
        </p:nvSpPr>
        <p:spPr>
          <a:xfrm>
            <a:off x="4033551" y="344385"/>
            <a:ext cx="8289077" cy="6614556"/>
          </a:xfrm>
          <a:prstGeom prst="rect">
            <a:avLst/>
          </a:prstGeom>
        </p:spPr>
        <p:txBody>
          <a:bodyPr spcFirstLastPara="1" wrap="square" lIns="121900" tIns="121900" rIns="121900" bIns="121900" anchor="b" anchorCtr="0">
            <a:noAutofit/>
          </a:bodyPr>
          <a:lstStyle/>
          <a:p>
            <a:pPr>
              <a:lnSpc>
                <a:spcPts val="4500"/>
              </a:lnSpc>
            </a:pPr>
            <a:r>
              <a:rPr lang="es-ES_tradnl" sz="2600" dirty="0" smtClean="0"/>
              <a:t>Invertir en nuestra visión </a:t>
            </a:r>
            <a:br>
              <a:rPr lang="es-ES_tradnl" sz="2600" dirty="0" smtClean="0"/>
            </a:br>
            <a:r>
              <a:rPr lang="es-ES_tradnl" sz="2600" dirty="0" smtClean="0"/>
              <a:t>Planificación estratégica </a:t>
            </a:r>
            <a:br>
              <a:rPr lang="es-ES_tradnl" sz="2600" dirty="0" smtClean="0"/>
            </a:br>
            <a:r>
              <a:rPr lang="es-ES_tradnl" sz="2600" dirty="0" smtClean="0"/>
              <a:t>Salud mental en recuperación </a:t>
            </a:r>
            <a:br>
              <a:rPr lang="es-ES_tradnl" sz="2600" dirty="0" smtClean="0"/>
            </a:br>
            <a:r>
              <a:rPr lang="es-ES_tradnl" sz="2600" i="1" dirty="0" smtClean="0"/>
              <a:t>Fideicomiso propiedad intelectual de la confraternidad</a:t>
            </a:r>
            <a:r>
              <a:rPr lang="es-ES_tradnl" sz="2600" dirty="0" smtClean="0"/>
              <a:t> </a:t>
            </a:r>
            <a:br>
              <a:rPr lang="es-ES_tradnl" sz="2600" dirty="0" smtClean="0"/>
            </a:br>
            <a:r>
              <a:rPr lang="es-ES_tradnl" sz="2600" dirty="0" smtClean="0"/>
              <a:t>Proyecto sobre la CSM del futuro </a:t>
            </a:r>
            <a:br>
              <a:rPr lang="es-ES_tradnl" sz="2600" dirty="0" smtClean="0"/>
            </a:br>
            <a:r>
              <a:rPr lang="es-ES_tradnl" sz="2600" dirty="0" smtClean="0"/>
              <a:t>Temas de debate 2018–2020 </a:t>
            </a:r>
            <a:br>
              <a:rPr lang="es-ES_tradnl" sz="2600" dirty="0" smtClean="0"/>
            </a:br>
            <a:r>
              <a:rPr lang="es-ES_tradnl" sz="2600" dirty="0" smtClean="0"/>
              <a:t>Encuesta sobre literatura, materiales de servicio y temas de debate </a:t>
            </a:r>
            <a:br>
              <a:rPr lang="es-ES_tradnl" sz="2600" dirty="0" smtClean="0"/>
            </a:br>
            <a:r>
              <a:rPr lang="es-ES_tradnl" sz="2600" dirty="0" smtClean="0"/>
              <a:t>Preparación para la CSM 2020 </a:t>
            </a:r>
            <a:br>
              <a:rPr lang="es-ES_tradnl" sz="2600" dirty="0" smtClean="0"/>
            </a:br>
            <a:r>
              <a:rPr lang="es-ES_tradnl" sz="2600" dirty="0" smtClean="0"/>
              <a:t>Mociones regionales </a:t>
            </a:r>
            <a:br>
              <a:rPr lang="es-ES_tradnl" sz="2600" dirty="0" smtClean="0"/>
            </a:br>
            <a:r>
              <a:rPr lang="es-ES_tradnl" sz="2600" dirty="0" smtClean="0"/>
              <a:t>Hoja de recuento de mociones y encuesta </a:t>
            </a:r>
            <a:br>
              <a:rPr lang="es-ES_tradnl" sz="2600" dirty="0" smtClean="0"/>
            </a:br>
            <a:r>
              <a:rPr lang="es-ES_tradnl" sz="2600" dirty="0" smtClean="0"/>
              <a:t>Glosario</a:t>
            </a:r>
            <a:endParaRPr lang="es-ES_tradnl" sz="2600" dirty="0"/>
          </a:p>
        </p:txBody>
      </p:sp>
      <p:sp>
        <p:nvSpPr>
          <p:cNvPr id="137" name="Google Shape;137;p16"/>
          <p:cNvSpPr/>
          <p:nvPr/>
        </p:nvSpPr>
        <p:spPr>
          <a:xfrm>
            <a:off x="130058" y="785750"/>
            <a:ext cx="2378968" cy="3362504"/>
          </a:xfrm>
          <a:prstGeom prst="rect">
            <a:avLst/>
          </a:prstGeom>
        </p:spPr>
        <p:txBody>
          <a:bodyPr>
            <a:prstTxWarp prst="textPlain">
              <a:avLst/>
            </a:prstTxWarp>
          </a:bodyPr>
          <a:lstStyle/>
          <a:p>
            <a:pPr lvl="0" algn="ctr"/>
            <a:r>
              <a:rPr lang="en-US" sz="4000" b="1" i="1" dirty="0" smtClean="0">
                <a:solidFill>
                  <a:srgbClr val="0D5CA2"/>
                </a:solidFill>
                <a:latin typeface="+mn-lt"/>
              </a:rPr>
              <a:t>IAC</a:t>
            </a:r>
            <a:endParaRPr lang="en-US" sz="4000" b="1" i="1" dirty="0">
              <a:solidFill>
                <a:srgbClr val="0D5CA2"/>
              </a:solidFill>
              <a:latin typeface="+mn-lt"/>
            </a:endParaRPr>
          </a:p>
          <a:p>
            <a:pPr lvl="0" algn="ctr"/>
            <a:r>
              <a:rPr lang="en-US" sz="4000" b="1" dirty="0">
                <a:solidFill>
                  <a:srgbClr val="0D5CA2"/>
                </a:solidFill>
                <a:latin typeface="+mn-lt"/>
              </a:rPr>
              <a:t>2020</a:t>
            </a:r>
          </a:p>
          <a:p>
            <a:pPr lvl="0" algn="ctr"/>
            <a:r>
              <a:rPr lang="en-US" sz="2489" b="1" dirty="0" smtClean="0">
                <a:gradFill>
                  <a:gsLst>
                    <a:gs pos="0">
                      <a:srgbClr val="75DDFF"/>
                    </a:gs>
                    <a:gs pos="100000">
                      <a:srgbClr val="09B1E9"/>
                    </a:gs>
                  </a:gsLst>
                  <a:lin ang="5400012" scaled="0"/>
                </a:gradFill>
                <a:latin typeface="+mn-lt"/>
              </a:rPr>
              <a:t>contenido</a:t>
            </a:r>
            <a:endParaRPr sz="2489" b="1" dirty="0">
              <a:gradFill>
                <a:gsLst>
                  <a:gs pos="0">
                    <a:srgbClr val="75DDFF"/>
                  </a:gs>
                  <a:gs pos="100000">
                    <a:srgbClr val="09B1E9"/>
                  </a:gs>
                </a:gsLst>
                <a:lin ang="5400012" scaled="0"/>
              </a:gradFill>
              <a:latin typeface="+mn-lt"/>
            </a:endParaRPr>
          </a:p>
        </p:txBody>
      </p:sp>
      <p:pic>
        <p:nvPicPr>
          <p:cNvPr id="9" name="Picture 8">
            <a:extLst>
              <a:ext uri="{FF2B5EF4-FFF2-40B4-BE49-F238E27FC236}">
                <a16:creationId xmlns:a16="http://schemas.microsoft.com/office/drawing/2014/main" id="{F336EA28-8EC5-9047-AAAE-28EAFEEEE1D6}"/>
              </a:ext>
            </a:extLst>
          </p:cNvPr>
          <p:cNvPicPr>
            <a:picLocks noChangeAspect="1"/>
          </p:cNvPicPr>
          <p:nvPr/>
        </p:nvPicPr>
        <p:blipFill>
          <a:blip r:embed="rId3"/>
          <a:stretch>
            <a:fillRect/>
          </a:stretch>
        </p:blipFill>
        <p:spPr>
          <a:xfrm>
            <a:off x="3527972" y="188875"/>
            <a:ext cx="261851" cy="274320"/>
          </a:xfrm>
          <a:prstGeom prst="rect">
            <a:avLst/>
          </a:prstGeom>
        </p:spPr>
      </p:pic>
      <p:pic>
        <p:nvPicPr>
          <p:cNvPr id="13" name="Picture 12">
            <a:extLst>
              <a:ext uri="{FF2B5EF4-FFF2-40B4-BE49-F238E27FC236}">
                <a16:creationId xmlns:a16="http://schemas.microsoft.com/office/drawing/2014/main" id="{F336EA28-8EC5-9047-AAAE-28EAFEEEE1D6}"/>
              </a:ext>
            </a:extLst>
          </p:cNvPr>
          <p:cNvPicPr>
            <a:picLocks noChangeAspect="1"/>
          </p:cNvPicPr>
          <p:nvPr/>
        </p:nvPicPr>
        <p:blipFill>
          <a:blip r:embed="rId3"/>
          <a:stretch>
            <a:fillRect/>
          </a:stretch>
        </p:blipFill>
        <p:spPr>
          <a:xfrm>
            <a:off x="3548584" y="741692"/>
            <a:ext cx="261851" cy="274320"/>
          </a:xfrm>
          <a:prstGeom prst="rect">
            <a:avLst/>
          </a:prstGeom>
        </p:spPr>
      </p:pic>
      <p:pic>
        <p:nvPicPr>
          <p:cNvPr id="14" name="Picture 13">
            <a:extLst>
              <a:ext uri="{FF2B5EF4-FFF2-40B4-BE49-F238E27FC236}">
                <a16:creationId xmlns:a16="http://schemas.microsoft.com/office/drawing/2014/main" id="{F336EA28-8EC5-9047-AAAE-28EAFEEEE1D6}"/>
              </a:ext>
            </a:extLst>
          </p:cNvPr>
          <p:cNvPicPr>
            <a:picLocks noChangeAspect="1"/>
          </p:cNvPicPr>
          <p:nvPr/>
        </p:nvPicPr>
        <p:blipFill>
          <a:blip r:embed="rId3"/>
          <a:stretch>
            <a:fillRect/>
          </a:stretch>
        </p:blipFill>
        <p:spPr>
          <a:xfrm>
            <a:off x="3542842" y="1320730"/>
            <a:ext cx="261851" cy="274320"/>
          </a:xfrm>
          <a:prstGeom prst="rect">
            <a:avLst/>
          </a:prstGeom>
        </p:spPr>
      </p:pic>
      <p:pic>
        <p:nvPicPr>
          <p:cNvPr id="16" name="Picture 15">
            <a:extLst>
              <a:ext uri="{FF2B5EF4-FFF2-40B4-BE49-F238E27FC236}">
                <a16:creationId xmlns:a16="http://schemas.microsoft.com/office/drawing/2014/main" id="{F336EA28-8EC5-9047-AAAE-28EAFEEEE1D6}"/>
              </a:ext>
            </a:extLst>
          </p:cNvPr>
          <p:cNvPicPr>
            <a:picLocks noChangeAspect="1"/>
          </p:cNvPicPr>
          <p:nvPr/>
        </p:nvPicPr>
        <p:blipFill>
          <a:blip r:embed="rId3"/>
          <a:stretch>
            <a:fillRect/>
          </a:stretch>
        </p:blipFill>
        <p:spPr>
          <a:xfrm>
            <a:off x="3535879" y="1913046"/>
            <a:ext cx="261851" cy="274320"/>
          </a:xfrm>
          <a:prstGeom prst="rect">
            <a:avLst/>
          </a:prstGeom>
        </p:spPr>
      </p:pic>
      <p:pic>
        <p:nvPicPr>
          <p:cNvPr id="17" name="Picture 16">
            <a:extLst>
              <a:ext uri="{FF2B5EF4-FFF2-40B4-BE49-F238E27FC236}">
                <a16:creationId xmlns:a16="http://schemas.microsoft.com/office/drawing/2014/main" id="{F336EA28-8EC5-9047-AAAE-28EAFEEEE1D6}"/>
              </a:ext>
            </a:extLst>
          </p:cNvPr>
          <p:cNvPicPr>
            <a:picLocks noChangeAspect="1"/>
          </p:cNvPicPr>
          <p:nvPr/>
        </p:nvPicPr>
        <p:blipFill>
          <a:blip r:embed="rId3"/>
          <a:stretch>
            <a:fillRect/>
          </a:stretch>
        </p:blipFill>
        <p:spPr>
          <a:xfrm>
            <a:off x="3542843" y="2466684"/>
            <a:ext cx="261851" cy="274320"/>
          </a:xfrm>
          <a:prstGeom prst="rect">
            <a:avLst/>
          </a:prstGeom>
        </p:spPr>
      </p:pic>
      <p:pic>
        <p:nvPicPr>
          <p:cNvPr id="19" name="Picture 18">
            <a:extLst>
              <a:ext uri="{FF2B5EF4-FFF2-40B4-BE49-F238E27FC236}">
                <a16:creationId xmlns:a16="http://schemas.microsoft.com/office/drawing/2014/main" id="{F336EA28-8EC5-9047-AAAE-28EAFEEEE1D6}"/>
              </a:ext>
            </a:extLst>
          </p:cNvPr>
          <p:cNvPicPr>
            <a:picLocks noChangeAspect="1"/>
          </p:cNvPicPr>
          <p:nvPr/>
        </p:nvPicPr>
        <p:blipFill>
          <a:blip r:embed="rId3"/>
          <a:stretch>
            <a:fillRect/>
          </a:stretch>
        </p:blipFill>
        <p:spPr>
          <a:xfrm>
            <a:off x="3535879" y="3045519"/>
            <a:ext cx="261851" cy="274320"/>
          </a:xfrm>
          <a:prstGeom prst="rect">
            <a:avLst/>
          </a:prstGeom>
        </p:spPr>
      </p:pic>
      <p:pic>
        <p:nvPicPr>
          <p:cNvPr id="20" name="Picture 19">
            <a:extLst>
              <a:ext uri="{FF2B5EF4-FFF2-40B4-BE49-F238E27FC236}">
                <a16:creationId xmlns:a16="http://schemas.microsoft.com/office/drawing/2014/main" id="{F336EA28-8EC5-9047-AAAE-28EAFEEEE1D6}"/>
              </a:ext>
            </a:extLst>
          </p:cNvPr>
          <p:cNvPicPr>
            <a:picLocks noChangeAspect="1"/>
          </p:cNvPicPr>
          <p:nvPr/>
        </p:nvPicPr>
        <p:blipFill>
          <a:blip r:embed="rId3"/>
          <a:stretch>
            <a:fillRect/>
          </a:stretch>
        </p:blipFill>
        <p:spPr>
          <a:xfrm>
            <a:off x="3548584" y="3641442"/>
            <a:ext cx="261851" cy="274320"/>
          </a:xfrm>
          <a:prstGeom prst="rect">
            <a:avLst/>
          </a:prstGeom>
        </p:spPr>
      </p:pic>
      <p:pic>
        <p:nvPicPr>
          <p:cNvPr id="21" name="Picture 20">
            <a:extLst>
              <a:ext uri="{FF2B5EF4-FFF2-40B4-BE49-F238E27FC236}">
                <a16:creationId xmlns:a16="http://schemas.microsoft.com/office/drawing/2014/main" id="{F336EA28-8EC5-9047-AAAE-28EAFEEEE1D6}"/>
              </a:ext>
            </a:extLst>
          </p:cNvPr>
          <p:cNvPicPr>
            <a:picLocks noChangeAspect="1"/>
          </p:cNvPicPr>
          <p:nvPr/>
        </p:nvPicPr>
        <p:blipFill>
          <a:blip r:embed="rId3"/>
          <a:stretch>
            <a:fillRect/>
          </a:stretch>
        </p:blipFill>
        <p:spPr>
          <a:xfrm>
            <a:off x="3542843" y="4787396"/>
            <a:ext cx="261851" cy="274320"/>
          </a:xfrm>
          <a:prstGeom prst="rect">
            <a:avLst/>
          </a:prstGeom>
        </p:spPr>
      </p:pic>
      <p:pic>
        <p:nvPicPr>
          <p:cNvPr id="22" name="Picture 21">
            <a:extLst>
              <a:ext uri="{FF2B5EF4-FFF2-40B4-BE49-F238E27FC236}">
                <a16:creationId xmlns:a16="http://schemas.microsoft.com/office/drawing/2014/main" id="{F336EA28-8EC5-9047-AAAE-28EAFEEEE1D6}"/>
              </a:ext>
            </a:extLst>
          </p:cNvPr>
          <p:cNvPicPr>
            <a:picLocks noChangeAspect="1"/>
          </p:cNvPicPr>
          <p:nvPr/>
        </p:nvPicPr>
        <p:blipFill>
          <a:blip r:embed="rId3"/>
          <a:stretch>
            <a:fillRect/>
          </a:stretch>
        </p:blipFill>
        <p:spPr>
          <a:xfrm>
            <a:off x="3530575" y="5366231"/>
            <a:ext cx="261851" cy="274320"/>
          </a:xfrm>
          <a:prstGeom prst="rect">
            <a:avLst/>
          </a:prstGeom>
        </p:spPr>
      </p:pic>
      <p:pic>
        <p:nvPicPr>
          <p:cNvPr id="23" name="Picture 22">
            <a:extLst>
              <a:ext uri="{FF2B5EF4-FFF2-40B4-BE49-F238E27FC236}">
                <a16:creationId xmlns:a16="http://schemas.microsoft.com/office/drawing/2014/main" id="{748D3785-1074-C64E-8871-B72D3DF52C7E}"/>
              </a:ext>
            </a:extLst>
          </p:cNvPr>
          <p:cNvPicPr>
            <a:picLocks noChangeAspect="1"/>
          </p:cNvPicPr>
          <p:nvPr/>
        </p:nvPicPr>
        <p:blipFill>
          <a:blip r:embed="rId4"/>
          <a:stretch>
            <a:fillRect/>
          </a:stretch>
        </p:blipFill>
        <p:spPr>
          <a:xfrm>
            <a:off x="113220" y="5088228"/>
            <a:ext cx="2493435" cy="615663"/>
          </a:xfrm>
          <a:prstGeom prst="rect">
            <a:avLst/>
          </a:prstGeom>
        </p:spPr>
      </p:pic>
      <p:pic>
        <p:nvPicPr>
          <p:cNvPr id="24" name="Picture 23">
            <a:extLst>
              <a:ext uri="{FF2B5EF4-FFF2-40B4-BE49-F238E27FC236}">
                <a16:creationId xmlns:a16="http://schemas.microsoft.com/office/drawing/2014/main" id="{05745595-3E60-E347-A7D9-C93ECFB94186}"/>
              </a:ext>
            </a:extLst>
          </p:cNvPr>
          <p:cNvPicPr>
            <a:picLocks noChangeAspect="1"/>
          </p:cNvPicPr>
          <p:nvPr/>
        </p:nvPicPr>
        <p:blipFill>
          <a:blip r:embed="rId5"/>
          <a:stretch>
            <a:fillRect/>
          </a:stretch>
        </p:blipFill>
        <p:spPr>
          <a:xfrm>
            <a:off x="503120" y="5834364"/>
            <a:ext cx="1200543" cy="400181"/>
          </a:xfrm>
          <a:prstGeom prst="rect">
            <a:avLst/>
          </a:prstGeom>
        </p:spPr>
      </p:pic>
      <p:pic>
        <p:nvPicPr>
          <p:cNvPr id="25" name="Picture 24">
            <a:extLst>
              <a:ext uri="{FF2B5EF4-FFF2-40B4-BE49-F238E27FC236}">
                <a16:creationId xmlns:a16="http://schemas.microsoft.com/office/drawing/2014/main" id="{F336EA28-8EC5-9047-AAAE-28EAFEEEE1D6}"/>
              </a:ext>
            </a:extLst>
          </p:cNvPr>
          <p:cNvPicPr>
            <a:picLocks noChangeAspect="1"/>
          </p:cNvPicPr>
          <p:nvPr/>
        </p:nvPicPr>
        <p:blipFill>
          <a:blip r:embed="rId3"/>
          <a:stretch>
            <a:fillRect/>
          </a:stretch>
        </p:blipFill>
        <p:spPr>
          <a:xfrm>
            <a:off x="3535879" y="5919048"/>
            <a:ext cx="261851" cy="274320"/>
          </a:xfrm>
          <a:prstGeom prst="rect">
            <a:avLst/>
          </a:prstGeom>
        </p:spPr>
      </p:pic>
      <p:pic>
        <p:nvPicPr>
          <p:cNvPr id="2" name="Picture 1"/>
          <p:cNvPicPr>
            <a:picLocks noChangeAspect="1"/>
          </p:cNvPicPr>
          <p:nvPr/>
        </p:nvPicPr>
        <p:blipFill>
          <a:blip r:embed="rId6"/>
          <a:stretch>
            <a:fillRect/>
          </a:stretch>
        </p:blipFill>
        <p:spPr>
          <a:xfrm>
            <a:off x="3576292" y="6497883"/>
            <a:ext cx="262151" cy="27434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2" name="TextBox 1"/>
          <p:cNvSpPr txBox="1"/>
          <p:nvPr/>
        </p:nvSpPr>
        <p:spPr>
          <a:xfrm>
            <a:off x="390293" y="591021"/>
            <a:ext cx="10475629" cy="5632311"/>
          </a:xfrm>
          <a:prstGeom prst="rect">
            <a:avLst/>
          </a:prstGeom>
          <a:noFill/>
        </p:spPr>
        <p:txBody>
          <a:bodyPr wrap="square" rtlCol="0">
            <a:spAutoFit/>
          </a:bodyPr>
          <a:lstStyle/>
          <a:p>
            <a:r>
              <a:rPr lang="es-ES_tradnl" sz="4000" b="1" dirty="0" smtClean="0">
                <a:solidFill>
                  <a:schemeClr val="bg1"/>
                </a:solidFill>
              </a:rPr>
              <a:t>El </a:t>
            </a:r>
            <a:r>
              <a:rPr lang="es-ES_tradnl" sz="4000" b="1" i="1" dirty="0" smtClean="0">
                <a:solidFill>
                  <a:schemeClr val="bg1"/>
                </a:solidFill>
              </a:rPr>
              <a:t>IAC </a:t>
            </a:r>
            <a:r>
              <a:rPr lang="es-ES_tradnl" sz="4000" b="1" dirty="0" smtClean="0">
                <a:solidFill>
                  <a:schemeClr val="bg1"/>
                </a:solidFill>
              </a:rPr>
              <a:t>es la primera de tres publicaciones</a:t>
            </a:r>
          </a:p>
          <a:p>
            <a:endParaRPr lang="es-ES_tradnl" sz="4000" b="1" dirty="0" smtClean="0">
              <a:solidFill>
                <a:schemeClr val="bg1"/>
              </a:solidFill>
            </a:endParaRPr>
          </a:p>
          <a:p>
            <a:r>
              <a:rPr lang="es-ES_tradnl" sz="4000" b="1" dirty="0" smtClean="0">
                <a:solidFill>
                  <a:schemeClr val="bg1"/>
                </a:solidFill>
              </a:rPr>
              <a:t>Los materiales por vía de aprobación de la conferencia (VAC) se publicarán en enero</a:t>
            </a:r>
          </a:p>
          <a:p>
            <a:endParaRPr lang="es-ES_tradnl" sz="4000" b="1" dirty="0" smtClean="0">
              <a:solidFill>
                <a:schemeClr val="bg1"/>
              </a:solidFill>
            </a:endParaRPr>
          </a:p>
          <a:p>
            <a:r>
              <a:rPr lang="es-ES_tradnl" sz="4000" b="1" dirty="0" smtClean="0">
                <a:solidFill>
                  <a:schemeClr val="bg1"/>
                </a:solidFill>
              </a:rPr>
              <a:t>El </a:t>
            </a:r>
            <a:r>
              <a:rPr lang="es-ES_tradnl" sz="4000" b="1" i="1" dirty="0">
                <a:solidFill>
                  <a:schemeClr val="bg1"/>
                </a:solidFill>
              </a:rPr>
              <a:t>I</a:t>
            </a:r>
            <a:r>
              <a:rPr lang="es-ES_tradnl" sz="4000" b="1" i="1" dirty="0" smtClean="0">
                <a:solidFill>
                  <a:schemeClr val="bg1"/>
                </a:solidFill>
              </a:rPr>
              <a:t>nforme de la Conferencia </a:t>
            </a:r>
            <a:r>
              <a:rPr lang="es-ES_tradnl" sz="4000" b="1" dirty="0" smtClean="0">
                <a:solidFill>
                  <a:schemeClr val="bg1"/>
                </a:solidFill>
              </a:rPr>
              <a:t>se publica poco antes de la CSM</a:t>
            </a:r>
          </a:p>
          <a:p>
            <a:endParaRPr lang="es-ES_tradnl" sz="4000" b="1" dirty="0" smtClean="0">
              <a:solidFill>
                <a:schemeClr val="bg1"/>
              </a:solidFill>
            </a:endParaRPr>
          </a:p>
          <a:p>
            <a:r>
              <a:rPr lang="es-ES_tradnl" sz="4000" b="1" dirty="0" smtClean="0">
                <a:solidFill>
                  <a:schemeClr val="bg1"/>
                </a:solidFill>
              </a:rPr>
              <a:t>Disponibles en</a:t>
            </a:r>
            <a:endParaRPr lang="es-ES_tradnl" sz="4000" b="1" dirty="0">
              <a:solidFill>
                <a:schemeClr val="bg1"/>
              </a:solidFill>
            </a:endParaRPr>
          </a:p>
        </p:txBody>
      </p:sp>
      <p:sp>
        <p:nvSpPr>
          <p:cNvPr id="3" name="TextBox 2"/>
          <p:cNvSpPr txBox="1"/>
          <p:nvPr/>
        </p:nvSpPr>
        <p:spPr>
          <a:xfrm>
            <a:off x="4663015" y="5515446"/>
            <a:ext cx="5403959" cy="707886"/>
          </a:xfrm>
          <a:prstGeom prst="rect">
            <a:avLst/>
          </a:prstGeom>
          <a:solidFill>
            <a:schemeClr val="bg1"/>
          </a:solidFill>
          <a:ln>
            <a:noFill/>
          </a:ln>
          <a:effectLst>
            <a:outerShdw blurRad="76200" dist="38100" dir="2700000" sx="103000" sy="103000" algn="tl" rotWithShape="0">
              <a:prstClr val="black">
                <a:alpha val="40000"/>
              </a:prstClr>
            </a:outerShdw>
          </a:effectLst>
        </p:spPr>
        <p:txBody>
          <a:bodyPr wrap="square" rtlCol="0">
            <a:spAutoFit/>
          </a:bodyPr>
          <a:lstStyle/>
          <a:p>
            <a:r>
              <a:rPr lang="en-US" sz="4000" b="1" dirty="0">
                <a:latin typeface="Times New Roman" panose="02020603050405020304" pitchFamily="18" charset="0"/>
                <a:cs typeface="Times New Roman" panose="02020603050405020304" pitchFamily="18" charset="0"/>
              </a:rPr>
              <a:t>www.na.org/conference </a:t>
            </a:r>
          </a:p>
        </p:txBody>
      </p:sp>
      <p:pic>
        <p:nvPicPr>
          <p:cNvPr id="9" name="Picture 8">
            <a:extLst>
              <a:ext uri="{FF2B5EF4-FFF2-40B4-BE49-F238E27FC236}">
                <a16:creationId xmlns:a16="http://schemas.microsoft.com/office/drawing/2014/main" id="{B9609B98-6148-5643-9AD5-E7E4087FE897}"/>
              </a:ext>
            </a:extLst>
          </p:cNvPr>
          <p:cNvPicPr>
            <a:picLocks noChangeAspect="1"/>
          </p:cNvPicPr>
          <p:nvPr/>
        </p:nvPicPr>
        <p:blipFill>
          <a:blip r:embed="rId3"/>
          <a:stretch>
            <a:fillRect/>
          </a:stretch>
        </p:blipFill>
        <p:spPr>
          <a:xfrm rot="20348319">
            <a:off x="9722119" y="2820373"/>
            <a:ext cx="1891654" cy="790185"/>
          </a:xfrm>
          <a:prstGeom prst="rect">
            <a:avLst/>
          </a:prstGeom>
        </p:spPr>
      </p:pic>
      <p:pic>
        <p:nvPicPr>
          <p:cNvPr id="10" name="Picture 9">
            <a:extLst>
              <a:ext uri="{FF2B5EF4-FFF2-40B4-BE49-F238E27FC236}">
                <a16:creationId xmlns:a16="http://schemas.microsoft.com/office/drawing/2014/main" id="{1C78CFF9-7263-834A-B81B-057188E62311}"/>
              </a:ext>
            </a:extLst>
          </p:cNvPr>
          <p:cNvPicPr>
            <a:picLocks noChangeAspect="1"/>
          </p:cNvPicPr>
          <p:nvPr/>
        </p:nvPicPr>
        <p:blipFill>
          <a:blip r:embed="rId4"/>
          <a:stretch>
            <a:fillRect/>
          </a:stretch>
        </p:blipFill>
        <p:spPr>
          <a:xfrm rot="573805">
            <a:off x="10105561" y="4081799"/>
            <a:ext cx="1316976" cy="574680"/>
          </a:xfrm>
          <a:prstGeom prst="rect">
            <a:avLst/>
          </a:prstGeom>
        </p:spPr>
      </p:pic>
      <p:pic>
        <p:nvPicPr>
          <p:cNvPr id="11" name="Picture 10">
            <a:extLst>
              <a:ext uri="{FF2B5EF4-FFF2-40B4-BE49-F238E27FC236}">
                <a16:creationId xmlns:a16="http://schemas.microsoft.com/office/drawing/2014/main" id="{B74131E7-061F-3749-92C1-82233401CF23}"/>
              </a:ext>
            </a:extLst>
          </p:cNvPr>
          <p:cNvPicPr>
            <a:picLocks noChangeAspect="1"/>
          </p:cNvPicPr>
          <p:nvPr/>
        </p:nvPicPr>
        <p:blipFill>
          <a:blip r:embed="rId5"/>
          <a:stretch>
            <a:fillRect/>
          </a:stretch>
        </p:blipFill>
        <p:spPr>
          <a:xfrm rot="948635">
            <a:off x="9700839" y="5077671"/>
            <a:ext cx="2131102" cy="69440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9"/>
          <p:cNvSpPr txBox="1">
            <a:spLocks noGrp="1"/>
          </p:cNvSpPr>
          <p:nvPr>
            <p:ph type="ctrTitle" idx="4294967295"/>
          </p:nvPr>
        </p:nvSpPr>
        <p:spPr>
          <a:xfrm>
            <a:off x="1" y="2689760"/>
            <a:ext cx="10894740" cy="1546400"/>
          </a:xfrm>
          <a:prstGeom prst="rect">
            <a:avLst/>
          </a:prstGeom>
        </p:spPr>
        <p:txBody>
          <a:bodyPr spcFirstLastPara="1" wrap="square" lIns="121900" tIns="121900" rIns="121900" bIns="121900" anchor="b" anchorCtr="0">
            <a:noAutofit/>
          </a:bodyPr>
          <a:lstStyle/>
          <a:p>
            <a:pPr algn="ctr"/>
            <a:r>
              <a:rPr lang="en" sz="8000" b="1" dirty="0" smtClean="0">
                <a:solidFill>
                  <a:srgbClr val="FFFFFF"/>
                </a:solidFill>
              </a:rPr>
              <a:t>La CSM del futuro</a:t>
            </a:r>
            <a:endParaRPr sz="8000" b="1" dirty="0">
              <a:solidFill>
                <a:srgbClr val="FFFFFF"/>
              </a:solidFill>
            </a:endParaRPr>
          </a:p>
        </p:txBody>
      </p:sp>
      <p:pic>
        <p:nvPicPr>
          <p:cNvPr id="9" name="Picture 8">
            <a:extLst>
              <a:ext uri="{FF2B5EF4-FFF2-40B4-BE49-F238E27FC236}">
                <a16:creationId xmlns:a16="http://schemas.microsoft.com/office/drawing/2014/main" id="{E0901227-6B5F-594D-9DAF-49FA991B0489}"/>
              </a:ext>
            </a:extLst>
          </p:cNvPr>
          <p:cNvPicPr>
            <a:picLocks noChangeAspect="1"/>
          </p:cNvPicPr>
          <p:nvPr/>
        </p:nvPicPr>
        <p:blipFill>
          <a:blip r:embed="rId3"/>
          <a:stretch>
            <a:fillRect/>
          </a:stretch>
        </p:blipFill>
        <p:spPr>
          <a:xfrm rot="523858">
            <a:off x="10385279" y="3349075"/>
            <a:ext cx="728133" cy="745067"/>
          </a:xfrm>
          <a:prstGeom prst="rect">
            <a:avLst/>
          </a:prstGeom>
        </p:spPr>
      </p:pic>
      <p:pic>
        <p:nvPicPr>
          <p:cNvPr id="10" name="Picture 9">
            <a:extLst>
              <a:ext uri="{FF2B5EF4-FFF2-40B4-BE49-F238E27FC236}">
                <a16:creationId xmlns:a16="http://schemas.microsoft.com/office/drawing/2014/main" id="{B5A4A260-1262-BE4D-ACFD-1749E2A21C58}"/>
              </a:ext>
            </a:extLst>
          </p:cNvPr>
          <p:cNvPicPr>
            <a:picLocks noChangeAspect="1"/>
          </p:cNvPicPr>
          <p:nvPr/>
        </p:nvPicPr>
        <p:blipFill>
          <a:blip r:embed="rId4"/>
          <a:stretch>
            <a:fillRect/>
          </a:stretch>
        </p:blipFill>
        <p:spPr>
          <a:xfrm rot="20793084">
            <a:off x="414883" y="4023491"/>
            <a:ext cx="728133" cy="745067"/>
          </a:xfrm>
          <a:prstGeom prst="rect">
            <a:avLst/>
          </a:prstGeom>
        </p:spPr>
      </p:pic>
      <p:pic>
        <p:nvPicPr>
          <p:cNvPr id="11" name="Picture 10">
            <a:extLst>
              <a:ext uri="{FF2B5EF4-FFF2-40B4-BE49-F238E27FC236}">
                <a16:creationId xmlns:a16="http://schemas.microsoft.com/office/drawing/2014/main" id="{BDCCEB18-9763-FD45-A9BB-93DECD496A1B}"/>
              </a:ext>
            </a:extLst>
          </p:cNvPr>
          <p:cNvPicPr>
            <a:picLocks noChangeAspect="1"/>
          </p:cNvPicPr>
          <p:nvPr/>
        </p:nvPicPr>
        <p:blipFill>
          <a:blip r:embed="rId5"/>
          <a:stretch>
            <a:fillRect/>
          </a:stretch>
        </p:blipFill>
        <p:spPr>
          <a:xfrm>
            <a:off x="9854590" y="119258"/>
            <a:ext cx="2220499" cy="2671035"/>
          </a:xfrm>
          <a:prstGeom prst="rect">
            <a:avLst/>
          </a:prstGeom>
        </p:spPr>
      </p:pic>
      <p:pic>
        <p:nvPicPr>
          <p:cNvPr id="12" name="Picture 11">
            <a:extLst>
              <a:ext uri="{FF2B5EF4-FFF2-40B4-BE49-F238E27FC236}">
                <a16:creationId xmlns:a16="http://schemas.microsoft.com/office/drawing/2014/main" id="{0721FD62-86EF-CB4B-A088-736B33E8DFA9}"/>
              </a:ext>
            </a:extLst>
          </p:cNvPr>
          <p:cNvPicPr>
            <a:picLocks noChangeAspect="1"/>
          </p:cNvPicPr>
          <p:nvPr/>
        </p:nvPicPr>
        <p:blipFill>
          <a:blip r:embed="rId6"/>
          <a:stretch>
            <a:fillRect/>
          </a:stretch>
        </p:blipFill>
        <p:spPr>
          <a:xfrm>
            <a:off x="8111657" y="4488873"/>
            <a:ext cx="1476646" cy="870167"/>
          </a:xfrm>
          <a:prstGeom prst="rect">
            <a:avLst/>
          </a:prstGeom>
        </p:spPr>
      </p:pic>
      <p:pic>
        <p:nvPicPr>
          <p:cNvPr id="13" name="Picture 12">
            <a:extLst>
              <a:ext uri="{FF2B5EF4-FFF2-40B4-BE49-F238E27FC236}">
                <a16:creationId xmlns:a16="http://schemas.microsoft.com/office/drawing/2014/main" id="{D51BD4E7-1BCC-4142-94F4-19D891468114}"/>
              </a:ext>
            </a:extLst>
          </p:cNvPr>
          <p:cNvPicPr>
            <a:picLocks noChangeAspect="1"/>
          </p:cNvPicPr>
          <p:nvPr/>
        </p:nvPicPr>
        <p:blipFill>
          <a:blip r:embed="rId7"/>
          <a:stretch>
            <a:fillRect/>
          </a:stretch>
        </p:blipFill>
        <p:spPr>
          <a:xfrm>
            <a:off x="6258537" y="5688846"/>
            <a:ext cx="2636866" cy="711954"/>
          </a:xfrm>
          <a:prstGeom prst="rect">
            <a:avLst/>
          </a:prstGeom>
        </p:spPr>
      </p:pic>
      <p:pic>
        <p:nvPicPr>
          <p:cNvPr id="14" name="Picture 13">
            <a:extLst>
              <a:ext uri="{FF2B5EF4-FFF2-40B4-BE49-F238E27FC236}">
                <a16:creationId xmlns:a16="http://schemas.microsoft.com/office/drawing/2014/main" id="{94438989-E8F1-284E-8A20-5DE59AAA9BCA}"/>
              </a:ext>
            </a:extLst>
          </p:cNvPr>
          <p:cNvPicPr>
            <a:picLocks noChangeAspect="1"/>
          </p:cNvPicPr>
          <p:nvPr/>
        </p:nvPicPr>
        <p:blipFill>
          <a:blip r:embed="rId8"/>
          <a:stretch>
            <a:fillRect/>
          </a:stretch>
        </p:blipFill>
        <p:spPr>
          <a:xfrm>
            <a:off x="9326616" y="5330739"/>
            <a:ext cx="1555753" cy="896536"/>
          </a:xfrm>
          <a:prstGeom prst="rect">
            <a:avLst/>
          </a:prstGeom>
        </p:spPr>
      </p:pic>
    </p:spTree>
    <p:extLst>
      <p:ext uri="{BB962C8B-B14F-4D97-AF65-F5344CB8AC3E}">
        <p14:creationId xmlns:p14="http://schemas.microsoft.com/office/powerpoint/2010/main" val="1897670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4"/>
          <p:cNvSpPr txBox="1">
            <a:spLocks noGrp="1"/>
          </p:cNvSpPr>
          <p:nvPr>
            <p:ph type="title"/>
          </p:nvPr>
        </p:nvSpPr>
        <p:spPr>
          <a:xfrm>
            <a:off x="1027034" y="-47276"/>
            <a:ext cx="7075309" cy="1122296"/>
          </a:xfrm>
          <a:prstGeom prst="rect">
            <a:avLst/>
          </a:prstGeom>
        </p:spPr>
        <p:txBody>
          <a:bodyPr spcFirstLastPara="1" wrap="square" lIns="121900" tIns="121900" rIns="121900" bIns="121900" anchor="b" anchorCtr="0">
            <a:noAutofit/>
          </a:bodyPr>
          <a:lstStyle/>
          <a:p>
            <a:r>
              <a:rPr lang="en" sz="4000" dirty="0" smtClean="0">
                <a:latin typeface="+mn-lt"/>
              </a:rPr>
              <a:t/>
            </a:r>
            <a:br>
              <a:rPr lang="en" sz="4000" dirty="0" smtClean="0">
                <a:latin typeface="+mn-lt"/>
              </a:rPr>
            </a:br>
            <a:r>
              <a:rPr lang="en" sz="4000" dirty="0" smtClean="0">
                <a:latin typeface="+mn-lt"/>
              </a:rPr>
              <a:t>Tres objetivos principales:</a:t>
            </a:r>
            <a:endParaRPr sz="4000" dirty="0">
              <a:latin typeface="+mn-lt"/>
            </a:endParaRPr>
          </a:p>
        </p:txBody>
      </p:sp>
      <p:sp>
        <p:nvSpPr>
          <p:cNvPr id="2" name="TextBox 1"/>
          <p:cNvSpPr txBox="1"/>
          <p:nvPr/>
        </p:nvSpPr>
        <p:spPr>
          <a:xfrm>
            <a:off x="561713" y="1033066"/>
            <a:ext cx="7248621" cy="2677656"/>
          </a:xfrm>
          <a:prstGeom prst="rect">
            <a:avLst/>
          </a:prstGeom>
          <a:noFill/>
        </p:spPr>
        <p:txBody>
          <a:bodyPr wrap="square" rtlCol="0">
            <a:spAutoFit/>
          </a:bodyPr>
          <a:lstStyle/>
          <a:p>
            <a:pPr marL="457200" lvl="0" indent="-457200">
              <a:buFont typeface="+mj-lt"/>
              <a:buAutoNum type="arabicPeriod"/>
            </a:pPr>
            <a:r>
              <a:rPr lang="es-ES_tradnl" sz="2800" dirty="0" smtClean="0"/>
              <a:t>Crear una concepción compartida de lo que es una CSM eficiente y sostenible </a:t>
            </a:r>
          </a:p>
          <a:p>
            <a:pPr marL="457200" lvl="0" indent="-457200">
              <a:buFont typeface="+mj-lt"/>
              <a:buAutoNum type="arabicPeriod"/>
            </a:pPr>
            <a:r>
              <a:rPr lang="es-ES_tradnl" sz="2800" dirty="0" smtClean="0"/>
              <a:t>Colaboración entre los foros zonales y con los SMNA</a:t>
            </a:r>
          </a:p>
          <a:p>
            <a:pPr marL="457200" lvl="0" indent="-457200">
              <a:buFont typeface="+mj-lt"/>
              <a:buAutoNum type="arabicPeriod"/>
            </a:pPr>
            <a:r>
              <a:rPr lang="es-ES_tradnl" sz="2800" dirty="0" smtClean="0"/>
              <a:t>Recopilar y compartir las prácticas óptimas de los foros zonales.</a:t>
            </a:r>
            <a:endParaRPr lang="es-ES_tradnl" sz="2800" dirty="0"/>
          </a:p>
        </p:txBody>
      </p:sp>
      <p:pic>
        <p:nvPicPr>
          <p:cNvPr id="4" name="Picture 3">
            <a:extLst>
              <a:ext uri="{FF2B5EF4-FFF2-40B4-BE49-F238E27FC236}">
                <a16:creationId xmlns:a16="http://schemas.microsoft.com/office/drawing/2014/main" id="{4B2E42FD-37A8-024E-BFA8-7732349810EF}"/>
              </a:ext>
            </a:extLst>
          </p:cNvPr>
          <p:cNvPicPr>
            <a:picLocks noChangeAspect="1"/>
          </p:cNvPicPr>
          <p:nvPr/>
        </p:nvPicPr>
        <p:blipFill>
          <a:blip r:embed="rId3">
            <a:duotone>
              <a:prstClr val="black"/>
              <a:srgbClr val="3DC6F4">
                <a:tint val="45000"/>
                <a:satMod val="400000"/>
              </a:srgbClr>
            </a:duotone>
          </a:blip>
          <a:stretch>
            <a:fillRect/>
          </a:stretch>
        </p:blipFill>
        <p:spPr>
          <a:xfrm rot="12050601">
            <a:off x="-749694" y="303433"/>
            <a:ext cx="1841373" cy="575733"/>
          </a:xfrm>
          <a:prstGeom prst="rect">
            <a:avLst/>
          </a:prstGeom>
        </p:spPr>
      </p:pic>
      <p:sp>
        <p:nvSpPr>
          <p:cNvPr id="8" name="Google Shape;211;p24"/>
          <p:cNvSpPr txBox="1">
            <a:spLocks/>
          </p:cNvSpPr>
          <p:nvPr/>
        </p:nvSpPr>
        <p:spPr>
          <a:xfrm>
            <a:off x="987663" y="4431841"/>
            <a:ext cx="6268159" cy="892097"/>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400"/>
              <a:buFont typeface="Arial"/>
              <a:buNone/>
              <a:defRPr sz="3200" b="1" i="0" u="none" strike="noStrike" cap="none">
                <a:solidFill>
                  <a:schemeClr val="accent1">
                    <a:lumMod val="50000"/>
                  </a:schemeClr>
                </a:solidFill>
                <a:latin typeface="+mn-lt"/>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9pPr>
          </a:lstStyle>
          <a:p>
            <a:r>
              <a:rPr lang="en-US" sz="4000" dirty="0" smtClean="0"/>
              <a:t>Tres equipos de tareas</a:t>
            </a:r>
            <a:endParaRPr lang="en-US" sz="4000" dirty="0"/>
          </a:p>
        </p:txBody>
      </p:sp>
      <p:sp>
        <p:nvSpPr>
          <p:cNvPr id="9" name="TextBox 8"/>
          <p:cNvSpPr txBox="1"/>
          <p:nvPr/>
        </p:nvSpPr>
        <p:spPr>
          <a:xfrm>
            <a:off x="1133854" y="5200516"/>
            <a:ext cx="6579984" cy="1384995"/>
          </a:xfrm>
          <a:prstGeom prst="rect">
            <a:avLst/>
          </a:prstGeom>
          <a:noFill/>
        </p:spPr>
        <p:txBody>
          <a:bodyPr wrap="square" rtlCol="0">
            <a:spAutoFit/>
          </a:bodyPr>
          <a:lstStyle/>
          <a:p>
            <a:r>
              <a:rPr lang="es-ES_tradnl" sz="2800" dirty="0"/>
              <a:t>1. El papel de la zonas</a:t>
            </a:r>
          </a:p>
          <a:p>
            <a:r>
              <a:rPr lang="es-ES_tradnl" sz="2800" dirty="0"/>
              <a:t>2. La colaboración zonal</a:t>
            </a:r>
          </a:p>
          <a:p>
            <a:r>
              <a:rPr lang="es-ES_tradnl" sz="2800" dirty="0"/>
              <a:t>3. Una CSM eficaz y sostenible</a:t>
            </a:r>
          </a:p>
        </p:txBody>
      </p:sp>
      <p:sp>
        <p:nvSpPr>
          <p:cNvPr id="10" name="Google Shape;211;p24"/>
          <p:cNvSpPr txBox="1">
            <a:spLocks/>
          </p:cNvSpPr>
          <p:nvPr/>
        </p:nvSpPr>
        <p:spPr>
          <a:xfrm>
            <a:off x="1001803" y="3587300"/>
            <a:ext cx="6869153" cy="892097"/>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400"/>
              <a:buFont typeface="Arial"/>
              <a:buNone/>
              <a:defRPr sz="3200" b="1" i="0" u="none" strike="noStrike" cap="none">
                <a:solidFill>
                  <a:schemeClr val="accent1">
                    <a:lumMod val="50000"/>
                  </a:schemeClr>
                </a:solidFill>
                <a:latin typeface="+mn-lt"/>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9pPr>
          </a:lstStyle>
          <a:p>
            <a:r>
              <a:rPr lang="es-ES_tradnl" sz="4400" dirty="0" smtClean="0"/>
              <a:t>15 foros zonales e Irán</a:t>
            </a:r>
            <a:endParaRPr lang="es-ES_tradnl" sz="4400" dirty="0"/>
          </a:p>
        </p:txBody>
      </p:sp>
      <p:pic>
        <p:nvPicPr>
          <p:cNvPr id="11" name="Picture 10">
            <a:extLst>
              <a:ext uri="{FF2B5EF4-FFF2-40B4-BE49-F238E27FC236}">
                <a16:creationId xmlns:a16="http://schemas.microsoft.com/office/drawing/2014/main" id="{4B2E42FD-37A8-024E-BFA8-7732349810EF}"/>
              </a:ext>
            </a:extLst>
          </p:cNvPr>
          <p:cNvPicPr>
            <a:picLocks noChangeAspect="1"/>
          </p:cNvPicPr>
          <p:nvPr/>
        </p:nvPicPr>
        <p:blipFill>
          <a:blip r:embed="rId3">
            <a:duotone>
              <a:prstClr val="black"/>
              <a:srgbClr val="1075CE">
                <a:tint val="45000"/>
                <a:satMod val="400000"/>
              </a:srgbClr>
            </a:duotone>
          </a:blip>
          <a:stretch>
            <a:fillRect/>
          </a:stretch>
        </p:blipFill>
        <p:spPr>
          <a:xfrm rot="12253004">
            <a:off x="-712734" y="3556371"/>
            <a:ext cx="1896533" cy="575733"/>
          </a:xfrm>
          <a:prstGeom prst="rect">
            <a:avLst/>
          </a:prstGeom>
        </p:spPr>
      </p:pic>
      <p:pic>
        <p:nvPicPr>
          <p:cNvPr id="14" name="Picture 13">
            <a:extLst>
              <a:ext uri="{FF2B5EF4-FFF2-40B4-BE49-F238E27FC236}">
                <a16:creationId xmlns:a16="http://schemas.microsoft.com/office/drawing/2014/main" id="{DD91382E-EE58-1F44-BC3F-46FFB71C47DB}"/>
              </a:ext>
            </a:extLst>
          </p:cNvPr>
          <p:cNvPicPr>
            <a:picLocks noChangeAspect="1"/>
          </p:cNvPicPr>
          <p:nvPr/>
        </p:nvPicPr>
        <p:blipFill>
          <a:blip r:embed="rId4"/>
          <a:stretch>
            <a:fillRect/>
          </a:stretch>
        </p:blipFill>
        <p:spPr>
          <a:xfrm>
            <a:off x="10951101" y="5197122"/>
            <a:ext cx="643467" cy="575733"/>
          </a:xfrm>
          <a:prstGeom prst="rect">
            <a:avLst/>
          </a:prstGeom>
        </p:spPr>
      </p:pic>
      <p:pic>
        <p:nvPicPr>
          <p:cNvPr id="15" name="Picture 14">
            <a:extLst>
              <a:ext uri="{FF2B5EF4-FFF2-40B4-BE49-F238E27FC236}">
                <a16:creationId xmlns:a16="http://schemas.microsoft.com/office/drawing/2014/main" id="{B83AF825-F38D-214A-9DE7-50DCBDF1F739}"/>
              </a:ext>
            </a:extLst>
          </p:cNvPr>
          <p:cNvPicPr>
            <a:picLocks noChangeAspect="1"/>
          </p:cNvPicPr>
          <p:nvPr/>
        </p:nvPicPr>
        <p:blipFill>
          <a:blip r:embed="rId5"/>
          <a:stretch>
            <a:fillRect/>
          </a:stretch>
        </p:blipFill>
        <p:spPr>
          <a:xfrm rot="12255951">
            <a:off x="-721664" y="4465452"/>
            <a:ext cx="1896533" cy="575733"/>
          </a:xfrm>
          <a:prstGeom prst="rect">
            <a:avLst/>
          </a:prstGeom>
        </p:spPr>
      </p:pic>
      <p:sp>
        <p:nvSpPr>
          <p:cNvPr id="3" name="Rectangle 2"/>
          <p:cNvSpPr/>
          <p:nvPr/>
        </p:nvSpPr>
        <p:spPr>
          <a:xfrm>
            <a:off x="0" y="1132114"/>
            <a:ext cx="402771"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427C51D-BA8F-564F-BC09-B7875F4F54C1}"/>
              </a:ext>
            </a:extLst>
          </p:cNvPr>
          <p:cNvPicPr>
            <a:picLocks noChangeAspect="1"/>
          </p:cNvPicPr>
          <p:nvPr/>
        </p:nvPicPr>
        <p:blipFill>
          <a:blip r:embed="rId6"/>
          <a:stretch>
            <a:fillRect/>
          </a:stretch>
        </p:blipFill>
        <p:spPr>
          <a:xfrm>
            <a:off x="9807171" y="502110"/>
            <a:ext cx="1175817" cy="692892"/>
          </a:xfrm>
          <a:prstGeom prst="rect">
            <a:avLst/>
          </a:prstGeom>
        </p:spPr>
      </p:pic>
      <p:pic>
        <p:nvPicPr>
          <p:cNvPr id="17" name="Picture 16">
            <a:extLst>
              <a:ext uri="{FF2B5EF4-FFF2-40B4-BE49-F238E27FC236}">
                <a16:creationId xmlns:a16="http://schemas.microsoft.com/office/drawing/2014/main" id="{532BD687-3216-FA4A-91D6-940E9BE81E6E}"/>
              </a:ext>
            </a:extLst>
          </p:cNvPr>
          <p:cNvPicPr>
            <a:picLocks noChangeAspect="1"/>
          </p:cNvPicPr>
          <p:nvPr/>
        </p:nvPicPr>
        <p:blipFill>
          <a:blip r:embed="rId7"/>
          <a:stretch>
            <a:fillRect/>
          </a:stretch>
        </p:blipFill>
        <p:spPr>
          <a:xfrm>
            <a:off x="9847348" y="1454609"/>
            <a:ext cx="2099670" cy="566911"/>
          </a:xfrm>
          <a:prstGeom prst="rect">
            <a:avLst/>
          </a:prstGeom>
        </p:spPr>
      </p:pic>
      <p:pic>
        <p:nvPicPr>
          <p:cNvPr id="18" name="Picture 17">
            <a:extLst>
              <a:ext uri="{FF2B5EF4-FFF2-40B4-BE49-F238E27FC236}">
                <a16:creationId xmlns:a16="http://schemas.microsoft.com/office/drawing/2014/main" id="{91E4C1BA-0311-514B-8D42-DE34EF9F587A}"/>
              </a:ext>
            </a:extLst>
          </p:cNvPr>
          <p:cNvPicPr>
            <a:picLocks noChangeAspect="1"/>
          </p:cNvPicPr>
          <p:nvPr/>
        </p:nvPicPr>
        <p:blipFill>
          <a:blip r:embed="rId8"/>
          <a:stretch>
            <a:fillRect/>
          </a:stretch>
        </p:blipFill>
        <p:spPr>
          <a:xfrm rot="20353948">
            <a:off x="9753997" y="2239987"/>
            <a:ext cx="1658744" cy="692893"/>
          </a:xfrm>
          <a:prstGeom prst="rect">
            <a:avLst/>
          </a:prstGeom>
        </p:spPr>
      </p:pic>
      <p:pic>
        <p:nvPicPr>
          <p:cNvPr id="19" name="Picture 18">
            <a:extLst>
              <a:ext uri="{FF2B5EF4-FFF2-40B4-BE49-F238E27FC236}">
                <a16:creationId xmlns:a16="http://schemas.microsoft.com/office/drawing/2014/main" id="{BB4CCB5E-5E32-E648-B280-A3CC63F29D0F}"/>
              </a:ext>
            </a:extLst>
          </p:cNvPr>
          <p:cNvPicPr>
            <a:picLocks noChangeAspect="1"/>
          </p:cNvPicPr>
          <p:nvPr/>
        </p:nvPicPr>
        <p:blipFill>
          <a:blip r:embed="rId9"/>
          <a:stretch>
            <a:fillRect/>
          </a:stretch>
        </p:blipFill>
        <p:spPr>
          <a:xfrm rot="655257">
            <a:off x="10118616" y="5890204"/>
            <a:ext cx="1637742" cy="54591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8"/>
          <p:cNvSpPr txBox="1">
            <a:spLocks noGrp="1"/>
          </p:cNvSpPr>
          <p:nvPr>
            <p:ph type="ctrTitle" idx="4294967295"/>
          </p:nvPr>
        </p:nvSpPr>
        <p:spPr>
          <a:xfrm>
            <a:off x="0" y="178130"/>
            <a:ext cx="10913423" cy="1717416"/>
          </a:xfrm>
          <a:prstGeom prst="rect">
            <a:avLst/>
          </a:prstGeom>
        </p:spPr>
        <p:txBody>
          <a:bodyPr spcFirstLastPara="1" wrap="square" lIns="121900" tIns="121900" rIns="121900" bIns="121900" anchor="b" anchorCtr="0">
            <a:noAutofit/>
          </a:bodyPr>
          <a:lstStyle/>
          <a:p>
            <a:r>
              <a:rPr lang="es-ES_tradnl" sz="3600" b="1" dirty="0">
                <a:solidFill>
                  <a:srgbClr val="16469A"/>
                </a:solidFill>
              </a:rPr>
              <a:t>Los equipos sobre el papel de las zonas y la colaboración zonal se </a:t>
            </a:r>
            <a:r>
              <a:rPr lang="es-ES_tradnl" sz="3600" b="1" dirty="0" smtClean="0">
                <a:solidFill>
                  <a:srgbClr val="16469A"/>
                </a:solidFill>
              </a:rPr>
              <a:t>reunieron con espíritu de colaboración</a:t>
            </a:r>
            <a:r>
              <a:rPr lang="en-US" sz="3600" b="1" dirty="0" smtClean="0">
                <a:solidFill>
                  <a:srgbClr val="16469A"/>
                </a:solidFill>
              </a:rPr>
              <a:t> </a:t>
            </a:r>
            <a:endParaRPr sz="3600" b="1" dirty="0">
              <a:solidFill>
                <a:srgbClr val="16469A"/>
              </a:solidFill>
            </a:endParaRPr>
          </a:p>
        </p:txBody>
      </p:sp>
      <p:sp>
        <p:nvSpPr>
          <p:cNvPr id="255" name="Google Shape;255;p28"/>
          <p:cNvSpPr txBox="1">
            <a:spLocks noGrp="1"/>
          </p:cNvSpPr>
          <p:nvPr>
            <p:ph type="subTitle" idx="4294967295"/>
          </p:nvPr>
        </p:nvSpPr>
        <p:spPr>
          <a:xfrm>
            <a:off x="0" y="1733064"/>
            <a:ext cx="11234058" cy="3786794"/>
          </a:xfrm>
          <a:prstGeom prst="rect">
            <a:avLst/>
          </a:prstGeom>
        </p:spPr>
        <p:txBody>
          <a:bodyPr spcFirstLastPara="1" wrap="square" lIns="121900" tIns="121900" rIns="121900" bIns="121900" anchor="t" anchorCtr="0">
            <a:noAutofit/>
          </a:bodyPr>
          <a:lstStyle/>
          <a:p>
            <a:pPr>
              <a:spcBef>
                <a:spcPts val="800"/>
              </a:spcBef>
            </a:pPr>
            <a:r>
              <a:rPr lang="es-ES_tradnl" sz="4000" b="1" dirty="0" smtClean="0"/>
              <a:t>Reunión virtual de las zonas: </a:t>
            </a:r>
            <a:r>
              <a:rPr lang="es-ES_tradnl" sz="4000" dirty="0"/>
              <a:t>c</a:t>
            </a:r>
            <a:r>
              <a:rPr lang="es-ES_tradnl" sz="4000" dirty="0" smtClean="0"/>
              <a:t>ada cuatro meses</a:t>
            </a:r>
          </a:p>
          <a:p>
            <a:pPr>
              <a:spcBef>
                <a:spcPts val="800"/>
              </a:spcBef>
            </a:pPr>
            <a:r>
              <a:rPr lang="es-ES_tradnl" sz="4000" b="1" dirty="0" smtClean="0"/>
              <a:t>Formulario de informe zonal: </a:t>
            </a:r>
            <a:r>
              <a:rPr lang="es-ES_tradnl" sz="4000" dirty="0" smtClean="0"/>
              <a:t>una “instantánea” de cada zona</a:t>
            </a:r>
          </a:p>
          <a:p>
            <a:pPr>
              <a:spcBef>
                <a:spcPts val="800"/>
              </a:spcBef>
            </a:pPr>
            <a:r>
              <a:rPr lang="es-ES_tradnl" sz="4000" b="1" dirty="0" smtClean="0"/>
              <a:t>Taller de autoevaluación: </a:t>
            </a:r>
            <a:r>
              <a:rPr lang="es-ES_tradnl" sz="4000" dirty="0" smtClean="0"/>
              <a:t>para las zonas</a:t>
            </a:r>
          </a:p>
          <a:p>
            <a:pPr>
              <a:spcBef>
                <a:spcPts val="800"/>
              </a:spcBef>
            </a:pPr>
            <a:endParaRPr lang="es-ES_tradnl" sz="4000" dirty="0" smtClean="0"/>
          </a:p>
          <a:p>
            <a:pPr>
              <a:spcBef>
                <a:spcPts val="800"/>
              </a:spcBef>
            </a:pPr>
            <a:endParaRPr lang="es-ES_tradnl" sz="4800" dirty="0"/>
          </a:p>
        </p:txBody>
      </p:sp>
      <p:sp>
        <p:nvSpPr>
          <p:cNvPr id="258" name="Google Shape;258;p28"/>
          <p:cNvSpPr txBox="1">
            <a:spLocks noGrp="1"/>
          </p:cNvSpPr>
          <p:nvPr>
            <p:ph type="ctrTitle" idx="4294967295"/>
          </p:nvPr>
        </p:nvSpPr>
        <p:spPr>
          <a:xfrm>
            <a:off x="3278458" y="5489442"/>
            <a:ext cx="7471317" cy="1193200"/>
          </a:xfrm>
          <a:prstGeom prst="rect">
            <a:avLst/>
          </a:prstGeom>
        </p:spPr>
        <p:txBody>
          <a:bodyPr spcFirstLastPara="1" wrap="square" lIns="121900" tIns="121900" rIns="121900" bIns="121900" anchor="b" anchorCtr="0">
            <a:noAutofit/>
          </a:bodyPr>
          <a:lstStyle/>
          <a:p>
            <a:r>
              <a:rPr lang="en" sz="6400" b="1" dirty="0">
                <a:solidFill>
                  <a:srgbClr val="2969D5"/>
                </a:solidFill>
                <a:hlinkClick r:id="rId3"/>
              </a:rPr>
              <a:t>www.na.org/future</a:t>
            </a:r>
            <a:r>
              <a:rPr lang="en" sz="6400" b="1" dirty="0">
                <a:solidFill>
                  <a:srgbClr val="2969D5"/>
                </a:solidFill>
              </a:rPr>
              <a:t> </a:t>
            </a:r>
            <a:endParaRPr sz="6400" b="1" dirty="0">
              <a:solidFill>
                <a:srgbClr val="2969D5"/>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esto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2137</TotalTime>
  <Words>2860</Words>
  <Application>Microsoft Office PowerPoint</Application>
  <PresentationFormat>Widescreen</PresentationFormat>
  <Paragraphs>145</Paragraphs>
  <Slides>19</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Droid Serif</vt:lpstr>
      <vt:lpstr>PMingLiU</vt:lpstr>
      <vt:lpstr>PopplLaudatio-Regular</vt:lpstr>
      <vt:lpstr>Arial</vt:lpstr>
      <vt:lpstr>BotonBQ-Bold</vt:lpstr>
      <vt:lpstr>Calibri</vt:lpstr>
      <vt:lpstr>Cambria</vt:lpstr>
      <vt:lpstr>Franklin Gothic Book</vt:lpstr>
      <vt:lpstr>Ink Free</vt:lpstr>
      <vt:lpstr>Times New Roman</vt:lpstr>
      <vt:lpstr>Nestor template</vt:lpstr>
      <vt:lpstr>PowerPoint Presentation</vt:lpstr>
      <vt:lpstr>PowerPoint Presentation</vt:lpstr>
      <vt:lpstr> Estos PowerPoints solo cubren los puntos principales del IAC.  Animamos a todos los miembros a leer el IAC.  Visita por favor la página de la conferencia en www.na.org/conference para obtener el IAC 2020 completo. </vt:lpstr>
      <vt:lpstr>PowerPoint Presentation</vt:lpstr>
      <vt:lpstr>Invertir en nuestra visión  Planificación estratégica  Salud mental en recuperación  Fideicomiso propiedad intelectual de la confraternidad  Proyecto sobre la CSM del futuro  Temas de debate 2018–2020  Encuesta sobre literatura, materiales de servicio y temas de debate  Preparación para la CSM 2020  Mociones regionales  Hoja de recuento de mociones y encuesta  Glosario</vt:lpstr>
      <vt:lpstr>PowerPoint Presentation</vt:lpstr>
      <vt:lpstr>La CSM del futuro</vt:lpstr>
      <vt:lpstr> Tres objetivos principales:</vt:lpstr>
      <vt:lpstr>Los equipos sobre el papel de las zonas y la colaboración zonal se reunieron con espíritu de colaboración </vt:lpstr>
      <vt:lpstr>Equipo de tareas sobre eficacia y sostenibilidad de la CSM</vt:lpstr>
      <vt:lpstr>Plan de proyecto sobre el papel de las zonas</vt:lpstr>
      <vt:lpstr>Temas de debate (TD)</vt:lpstr>
      <vt:lpstr>Tres temas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Nick Elson</dc:creator>
  <cp:lastModifiedBy>Fatia Birault</cp:lastModifiedBy>
  <cp:revision>109</cp:revision>
  <dcterms:modified xsi:type="dcterms:W3CDTF">2020-01-29T15:53:28Z</dcterms:modified>
</cp:coreProperties>
</file>