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272" r:id="rId3"/>
    <p:sldId id="281" r:id="rId4"/>
    <p:sldId id="275" r:id="rId5"/>
    <p:sldId id="274" r:id="rId6"/>
    <p:sldId id="273" r:id="rId7"/>
    <p:sldId id="277" r:id="rId8"/>
    <p:sldId id="262" r:id="rId9"/>
    <p:sldId id="282" r:id="rId10"/>
    <p:sldId id="287" r:id="rId11"/>
    <p:sldId id="279" r:id="rId12"/>
    <p:sldId id="288" r:id="rId13"/>
    <p:sldId id="278" r:id="rId14"/>
    <p:sldId id="289" r:id="rId15"/>
    <p:sldId id="292" r:id="rId16"/>
    <p:sldId id="291" r:id="rId17"/>
    <p:sldId id="286" r:id="rId18"/>
    <p:sldId id="293" r:id="rId19"/>
    <p:sldId id="294" r:id="rId20"/>
    <p:sldId id="295" r:id="rId21"/>
    <p:sldId id="29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Elson" initials="NE"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3E1"/>
    <a:srgbClr val="373896"/>
    <a:srgbClr val="92278F"/>
    <a:srgbClr val="27AAE1"/>
    <a:srgbClr val="A7A9AC"/>
    <a:srgbClr val="8037B7"/>
    <a:srgbClr val="632B8D"/>
    <a:srgbClr val="873AC0"/>
    <a:srgbClr val="8C3FC5"/>
    <a:srgbClr val="AC7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2" autoAdjust="0"/>
    <p:restoredTop sz="57150"/>
  </p:normalViewPr>
  <p:slideViewPr>
    <p:cSldViewPr snapToGrid="0">
      <p:cViewPr varScale="1">
        <p:scale>
          <a:sx n="63" d="100"/>
          <a:sy n="63" d="100"/>
        </p:scale>
        <p:origin x="1332" y="72"/>
      </p:cViewPr>
      <p:guideLst/>
    </p:cSldViewPr>
  </p:slideViewPr>
  <p:notesTextViewPr>
    <p:cViewPr>
      <p:scale>
        <a:sx n="1" d="1"/>
        <a:sy n="1" d="1"/>
      </p:scale>
      <p:origin x="0" y="0"/>
    </p:cViewPr>
  </p:notesTextViewPr>
  <p:notesViewPr>
    <p:cSldViewPr snapToGrid="0">
      <p:cViewPr varScale="1">
        <p:scale>
          <a:sx n="68" d="100"/>
          <a:sy n="6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2244BA-47F4-43E5-9BC9-2E508171E1B2}" type="datetimeFigureOut">
              <a:rPr lang="en-US" smtClean="0"/>
              <a:t>30-Jan-18</a:t>
            </a:fld>
            <a:endParaRPr lang="es-E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57E59A-E94F-4ECF-9DD7-38BA2B65DD8A}" type="slidenum">
              <a:rPr lang="en-US" smtClean="0"/>
              <a:t>‹#›</a:t>
            </a:fld>
            <a:endParaRPr lang="es-ES"/>
          </a:p>
        </p:txBody>
      </p:sp>
    </p:spTree>
    <p:extLst>
      <p:ext uri="{BB962C8B-B14F-4D97-AF65-F5344CB8AC3E}">
        <p14:creationId xmlns:p14="http://schemas.microsoft.com/office/powerpoint/2010/main" val="418560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es el quinto video de una serie de cinco que cubre el material del </a:t>
            </a:r>
            <a:r>
              <a:rPr lang="es-ES" i="1" dirty="0"/>
              <a:t>Informe de la Agenda de la Conferencia 2018 </a:t>
            </a:r>
            <a:r>
              <a:rPr lang="es-ES" dirty="0"/>
              <a:t>(o su abreviatura </a:t>
            </a:r>
            <a:r>
              <a:rPr lang="es-ES" i="1" dirty="0"/>
              <a:t>IAC</a:t>
            </a:r>
            <a:r>
              <a:rPr lang="es-ES" dirty="0"/>
              <a:t>).</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a:t>
            </a:fld>
            <a:endParaRPr lang="es-ES"/>
          </a:p>
        </p:txBody>
      </p:sp>
    </p:spTree>
    <p:extLst>
      <p:ext uri="{BB962C8B-B14F-4D97-AF65-F5344CB8AC3E}">
        <p14:creationId xmlns:p14="http://schemas.microsoft.com/office/powerpoint/2010/main" val="290155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t>Damos las gracias a los miembros y órganos de servicio de todo el mundo por los meditados aportes que nos ayudan a elaborar el Plan estratégico de los Servicios Mundiales. Esta participación nos asegura que los Servicios Mundiales trabajen para lograr los objetivos más importantes para la confraternidad y la Visión del servicio en NA. </a:t>
            </a:r>
          </a:p>
          <a:p>
            <a:r>
              <a:rPr lang="es-ES" dirty="0" smtClean="0"/>
              <a:t>. </a:t>
            </a:r>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10</a:t>
            </a:fld>
            <a:endParaRPr lang="es-ES"/>
          </a:p>
        </p:txBody>
      </p:sp>
    </p:spTree>
    <p:extLst>
      <p:ext uri="{BB962C8B-B14F-4D97-AF65-F5344CB8AC3E}">
        <p14:creationId xmlns:p14="http://schemas.microsoft.com/office/powerpoint/2010/main" val="25262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Pasemos a la encuesta del</a:t>
            </a:r>
            <a:r>
              <a:rPr lang="es-ES" i="1" dirty="0"/>
              <a:t> IAC</a:t>
            </a:r>
            <a:r>
              <a:rPr lang="es-ES" dirty="0"/>
              <a:t> que cubre literatura, material de servicio y temas de debate. </a:t>
            </a:r>
          </a:p>
          <a:p>
            <a:endParaRPr lang="es-ES" dirty="0"/>
          </a:p>
          <a:p>
            <a:r>
              <a:rPr lang="es-ES" dirty="0"/>
              <a:t>En 2016, incluimos una encuesta en el </a:t>
            </a:r>
            <a:r>
              <a:rPr lang="es-ES" i="1" dirty="0"/>
              <a:t>Informe de la Agenda de la Conferencia</a:t>
            </a:r>
            <a:r>
              <a:rPr lang="es-ES" dirty="0"/>
              <a:t> para ayudar a establecer las prioridades con respecto a la literatura de recuperación, el material de servicio y los Temas de debate (TD). Los resultados contribuyeron a que la conferencia eligiera los TD y el enfoque de los proyectos de literatura de recuperación y material de servicio que se aprobaron.  La encuesta 2016 resultó tan eficaz para recibir ideas de la confraternidad sobre sus prioridades que en el </a:t>
            </a:r>
            <a:r>
              <a:rPr lang="es-ES" i="1" dirty="0"/>
              <a:t>IAC</a:t>
            </a:r>
            <a:r>
              <a:rPr lang="es-ES" dirty="0"/>
              <a:t> 2018 incluimos otra. </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11</a:t>
            </a:fld>
            <a:endParaRPr lang="es-ES"/>
          </a:p>
        </p:txBody>
      </p:sp>
    </p:spTree>
    <p:extLst>
      <p:ext uri="{BB962C8B-B14F-4D97-AF65-F5344CB8AC3E}">
        <p14:creationId xmlns:p14="http://schemas.microsoft.com/office/powerpoint/2010/main" val="73015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encuesta es más larga que la anterior porque hemos recibido muchas ideas de los participantes de la conferencia sobre lo que había que incluir en la lista. También recibimos ideas valiosas por medio de aportes regionales a nuestro proceso de planificación estratégica, emails y llamadas a los Servicios Mundiales, resultados de los talleres, conversaciones con los miembros de la Junta y aportes de los participantes de la conferencia al borrador inicial de la encuesta.</a:t>
            </a:r>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12</a:t>
            </a:fld>
            <a:endParaRPr lang="es-ES"/>
          </a:p>
        </p:txBody>
      </p:sp>
    </p:spTree>
    <p:extLst>
      <p:ext uri="{BB962C8B-B14F-4D97-AF65-F5344CB8AC3E}">
        <p14:creationId xmlns:p14="http://schemas.microsoft.com/office/powerpoint/2010/main" val="64267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encuesta del </a:t>
            </a:r>
            <a:r>
              <a:rPr lang="es-ES" i="1" dirty="0"/>
              <a:t>IAC</a:t>
            </a:r>
            <a:r>
              <a:rPr lang="es-ES" dirty="0"/>
              <a:t> es una forma de que la confraternidad nos diga cuáles creen que son sus prioridades tanto de literatura de recuperación como de materiales de servicio nuevos. Es posible que las opciones que ganen terreno </a:t>
            </a:r>
            <a:br>
              <a:rPr lang="es-ES" dirty="0"/>
            </a:br>
            <a:r>
              <a:rPr lang="es-ES" dirty="0"/>
              <a:t>—como en 2016 un libro de meditaciones nuevo y un folleto sobre salud/enfermedad mental—, reciban la aprobación de CSM para las siguientes fases. Esto implicaría recopilar aportes iniciales por medio de encuestas o reuniones web para determinar un plan de proyecto que se pondría a consideración de la CSM 2020. </a:t>
            </a:r>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13</a:t>
            </a:fld>
            <a:endParaRPr lang="es-ES"/>
          </a:p>
        </p:txBody>
      </p:sp>
    </p:spTree>
    <p:extLst>
      <p:ext uri="{BB962C8B-B14F-4D97-AF65-F5344CB8AC3E}">
        <p14:creationId xmlns:p14="http://schemas.microsoft.com/office/powerpoint/2010/main" val="294640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menos que la CSM 2018 indique lo contrario, durante el próximo ciclo pensamos priorizar el trabajo en los materiales acordados por la CSM 2016: un libro de meditaciones y un IP sobre salud/enfermedad mental. Los resultados de la encuesta del </a:t>
            </a:r>
            <a:r>
              <a:rPr lang="es-ES" i="1" dirty="0"/>
              <a:t>IAC</a:t>
            </a:r>
            <a:r>
              <a:rPr lang="es-ES" dirty="0"/>
              <a:t> 2018 nos ayudarán a fijar las prioridades de trabajo y los planes de proyecto futuros. </a:t>
            </a:r>
          </a:p>
          <a:p>
            <a:endParaRPr lang="es-ES" dirty="0"/>
          </a:p>
          <a:p>
            <a:r>
              <a:rPr lang="es-ES" dirty="0"/>
              <a:t>Elige por lo menos una opción, pero no más de dos de la lista. La encuesta sobre literatura de recuperación empieza en la página 34 del </a:t>
            </a:r>
            <a:r>
              <a:rPr lang="es-ES" i="1" dirty="0"/>
              <a:t>IAC</a:t>
            </a:r>
            <a:r>
              <a:rPr lang="es-ES" dirty="0"/>
              <a:t> 2018 y también está disponible en línea en</a:t>
            </a:r>
            <a:r>
              <a:rPr lang="es-ES" dirty="0" smtClean="0"/>
              <a:t> </a:t>
            </a:r>
            <a:r>
              <a:rPr lang="es-ES" u="sng" dirty="0">
                <a:hlinkClick r:id="rId3"/>
              </a:rPr>
              <a:t>www.na.org/conference</a:t>
            </a:r>
            <a:r>
              <a:rPr lang="es-ES" dirty="0" smtClean="0"/>
              <a:t>.</a:t>
            </a:r>
            <a:r>
              <a:rPr lang="es-ES" dirty="0"/>
              <a:t> </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14</a:t>
            </a:fld>
            <a:endParaRPr lang="es-ES"/>
          </a:p>
        </p:txBody>
      </p:sp>
    </p:spTree>
    <p:extLst>
      <p:ext uri="{BB962C8B-B14F-4D97-AF65-F5344CB8AC3E}">
        <p14:creationId xmlns:p14="http://schemas.microsoft.com/office/powerpoint/2010/main" val="312310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pPr defTabSz="931774">
              <a:defRPr/>
            </a:pPr>
            <a:r>
              <a:rPr lang="es-ES" dirty="0"/>
              <a:t>Esta es la lista completa de literatura de recuperación de la encuesta . De nuevo, te animamos a compartir tus ideas.</a:t>
            </a:r>
          </a:p>
          <a:p>
            <a:endParaRPr lang="es-ES" sz="1000" b="1" dirty="0"/>
          </a:p>
          <a:p>
            <a:r>
              <a:rPr lang="es-ES" sz="1000" b="1" dirty="0"/>
              <a:t>Encuesta de literatura de recuperación</a:t>
            </a:r>
            <a:endParaRPr lang="es-ES" sz="1000" dirty="0"/>
          </a:p>
          <a:p>
            <a:r>
              <a:rPr lang="es-ES" sz="1000" dirty="0"/>
              <a:t>Adaptar el folleto de servicio </a:t>
            </a:r>
            <a:r>
              <a:rPr lang="es-ES" sz="1000" i="1" dirty="0"/>
              <a:t>Los medios sociales y los principios que nos guían</a:t>
            </a:r>
            <a:r>
              <a:rPr lang="es-ES" sz="1000" dirty="0"/>
              <a:t> para convertirlo en un folleto informativo (IP)</a:t>
            </a:r>
          </a:p>
          <a:p>
            <a:r>
              <a:rPr lang="es-ES" sz="1000" dirty="0"/>
              <a:t>Un IP para los miembros: NA y los adictos en terapia de sustitución de drogas/tratamiento asistido con medicación</a:t>
            </a:r>
          </a:p>
          <a:p>
            <a:r>
              <a:rPr lang="es-ES" sz="1000" dirty="0"/>
              <a:t>Librito de estudio de los pasos con preguntas tomadas del capítulo «Cómo funciona» del Texto Básico. </a:t>
            </a:r>
          </a:p>
          <a:p>
            <a:r>
              <a:rPr lang="es-ES" sz="1000" dirty="0"/>
              <a:t>Librito de estudio de los pasos con preguntas de </a:t>
            </a:r>
            <a:r>
              <a:rPr lang="es-ES" sz="1000" i="1" dirty="0"/>
              <a:t>Funciona:</a:t>
            </a:r>
            <a:r>
              <a:rPr lang="es-ES" sz="1000" dirty="0"/>
              <a:t> </a:t>
            </a:r>
            <a:r>
              <a:rPr lang="es-ES" sz="1000" i="1" dirty="0"/>
              <a:t>cómo y por qué</a:t>
            </a:r>
            <a:r>
              <a:rPr lang="es-ES" sz="1000" dirty="0"/>
              <a:t> y/o </a:t>
            </a:r>
            <a:r>
              <a:rPr lang="es-ES" sz="1000" i="1" dirty="0"/>
              <a:t>Vivir limpios</a:t>
            </a:r>
          </a:p>
          <a:p>
            <a:r>
              <a:rPr lang="es-ES" sz="1000" dirty="0"/>
              <a:t>Librito de trabajo de los pasos centrado fundamentalmente en los tres primeros, destinado sobre todo a los miembros nuevos, a los que están en tratamiento y a los derivados por los tribunales especializados en drogas.</a:t>
            </a:r>
          </a:p>
          <a:p>
            <a:r>
              <a:rPr lang="es-ES" sz="1000" dirty="0"/>
              <a:t>Guía para trabajar los pasos destinada a los miembros que tienen experiencia con los pasos, como serie de seguimiento de los pasos.</a:t>
            </a:r>
          </a:p>
          <a:p>
            <a:r>
              <a:rPr lang="es-ES" sz="1000" dirty="0"/>
              <a:t>Libro sobre los Conceptos similar a </a:t>
            </a:r>
            <a:r>
              <a:rPr lang="es-ES" sz="1000" i="1" dirty="0"/>
              <a:t>Los principios que nos guían</a:t>
            </a:r>
          </a:p>
          <a:p>
            <a:r>
              <a:rPr lang="es-ES" sz="1000" dirty="0"/>
              <a:t>Lista y definición de principios espirituales</a:t>
            </a:r>
          </a:p>
          <a:p>
            <a:r>
              <a:rPr lang="es-ES" sz="1000" dirty="0"/>
              <a:t>Los beneficios espirituales del servicio </a:t>
            </a:r>
          </a:p>
          <a:p>
            <a:r>
              <a:rPr lang="es-ES" sz="1000" dirty="0"/>
              <a:t>La experiencia, fortaleza y esperanza de los miembros con respecto a confiar y a ser dignos de confianza</a:t>
            </a:r>
          </a:p>
          <a:p>
            <a:r>
              <a:rPr lang="es-ES" sz="1000" dirty="0"/>
              <a:t>Atmósfera de recuperación en el servicio</a:t>
            </a:r>
          </a:p>
          <a:p>
            <a:r>
              <a:rPr lang="es-ES" sz="1000" dirty="0"/>
              <a:t>Comportamiento apropiado en las reuniones</a:t>
            </a:r>
          </a:p>
          <a:p>
            <a:r>
              <a:rPr lang="es-ES" sz="1000" dirty="0"/>
              <a:t>Folleto sobre la Primera Tradición</a:t>
            </a:r>
          </a:p>
          <a:p>
            <a:r>
              <a:rPr lang="es-ES" sz="1000" dirty="0"/>
              <a:t>Literatura destinada a: miembros jóvenes</a:t>
            </a:r>
          </a:p>
          <a:p>
            <a:r>
              <a:rPr lang="es-ES" sz="1000" dirty="0"/>
              <a:t>Literatura destinada a: miembros mayores</a:t>
            </a:r>
          </a:p>
          <a:p>
            <a:r>
              <a:rPr lang="es-ES" sz="1000" dirty="0"/>
              <a:t>Literatura destinada a: miembros con experiencia/«veteranos»</a:t>
            </a:r>
          </a:p>
          <a:p>
            <a:r>
              <a:rPr lang="es-ES" sz="1000" dirty="0"/>
              <a:t>Literatura destinada a: miembros LGBTQ</a:t>
            </a:r>
          </a:p>
          <a:p>
            <a:r>
              <a:rPr lang="es-ES" sz="1000" dirty="0"/>
              <a:t>Literatura destinada a: mujeres en recuperación</a:t>
            </a:r>
          </a:p>
          <a:p>
            <a:r>
              <a:rPr lang="es-ES" sz="1000" dirty="0"/>
              <a:t>Literatura destinada a: miembros de pueblos indígenas/primeras naciones</a:t>
            </a:r>
          </a:p>
          <a:p>
            <a:r>
              <a:rPr lang="es-ES" sz="1000" dirty="0"/>
              <a:t>Literatura destinada a: miembros profesionales</a:t>
            </a:r>
          </a:p>
          <a:p>
            <a:r>
              <a:rPr lang="es-ES" sz="1000" dirty="0"/>
              <a:t>Literatura destinada a: miembros militares veteranos</a:t>
            </a:r>
          </a:p>
          <a:p>
            <a:r>
              <a:rPr lang="es-ES" sz="1000" dirty="0"/>
              <a:t>Literatura destinada a: ateos y miembros con creencias espirituales no convencionales </a:t>
            </a:r>
          </a:p>
          <a:p>
            <a:r>
              <a:rPr lang="es-ES" sz="1000" dirty="0"/>
              <a:t>Folleto sobre «sin que importe su edad, raza, identidad sexual, credo, religión ni la falta de esta última» </a:t>
            </a:r>
          </a:p>
          <a:p>
            <a:r>
              <a:rPr lang="es-ES" sz="1000" dirty="0"/>
              <a:t>¿Qué significa que NA es un programa espiritual, no religioso? </a:t>
            </a:r>
          </a:p>
          <a:p>
            <a:r>
              <a:rPr lang="es-ES" sz="1000" dirty="0"/>
              <a:t>Revisar el libro </a:t>
            </a:r>
            <a:r>
              <a:rPr lang="es-ES" sz="1000" i="1" dirty="0"/>
              <a:t>El padrinazgo</a:t>
            </a:r>
          </a:p>
          <a:p>
            <a:r>
              <a:rPr lang="es-ES" sz="1000" dirty="0"/>
              <a:t>Revisar el folleto </a:t>
            </a:r>
            <a:r>
              <a:rPr lang="es-ES" sz="1000" i="1" dirty="0"/>
              <a:t>El solitario</a:t>
            </a:r>
          </a:p>
          <a:p>
            <a:r>
              <a:rPr lang="es-ES" sz="1000" dirty="0"/>
              <a:t>Revisar el folleto </a:t>
            </a:r>
            <a:r>
              <a:rPr lang="es-ES" sz="1000" i="1" dirty="0"/>
              <a:t>El servicio de hospitales e instituciones y el miembro de NA</a:t>
            </a:r>
          </a:p>
          <a:p>
            <a:r>
              <a:rPr lang="es-ES" sz="1000" dirty="0"/>
              <a:t>Revisar </a:t>
            </a:r>
            <a:r>
              <a:rPr lang="es-ES" sz="1000" i="1" dirty="0"/>
              <a:t>La información pública y el miembro de NA</a:t>
            </a:r>
          </a:p>
          <a:p>
            <a:r>
              <a:rPr lang="es-ES" sz="1000" dirty="0"/>
              <a:t>Revisar otra literatura de NA </a:t>
            </a:r>
          </a:p>
          <a:p>
            <a:r>
              <a:rPr lang="es-ES" sz="1000" dirty="0"/>
              <a:t>Otras propuestas: </a:t>
            </a:r>
          </a:p>
          <a:p>
            <a:r>
              <a:rPr lang="es-ES" sz="1000" dirty="0"/>
              <a:t>Ninguna literatura nueva de recuperación</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15</a:t>
            </a:fld>
            <a:endParaRPr lang="es-ES"/>
          </a:p>
        </p:txBody>
      </p:sp>
    </p:spTree>
    <p:extLst>
      <p:ext uri="{BB962C8B-B14F-4D97-AF65-F5344CB8AC3E}">
        <p14:creationId xmlns:p14="http://schemas.microsoft.com/office/powerpoint/2010/main" val="202714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Actualmente está en marcha el trabajo en los dos materiales de servicio acordados por la CSM 2016:  </a:t>
            </a:r>
          </a:p>
          <a:p>
            <a:pPr marL="174708" indent="-174708">
              <a:buFont typeface="Arial" charset="0"/>
              <a:buChar char="•"/>
            </a:pPr>
            <a:r>
              <a:rPr lang="es-ES" dirty="0"/>
              <a:t>Caja de herramientas de servicio local</a:t>
            </a:r>
          </a:p>
          <a:p>
            <a:pPr marL="174708" indent="-174708">
              <a:buFont typeface="Arial" charset="0"/>
              <a:buChar char="•"/>
            </a:pPr>
            <a:r>
              <a:rPr lang="es-ES" dirty="0"/>
              <a:t>Herramientas para convenciones y eventos</a:t>
            </a:r>
          </a:p>
          <a:p>
            <a:pPr lvl="0"/>
            <a:endParaRPr lang="es-ES" dirty="0"/>
          </a:p>
          <a:p>
            <a:r>
              <a:rPr lang="es-ES" dirty="0"/>
              <a:t>Los resultados de la encuesta actual nos ayudarán a priorizar el posible trabajo o los planes de proyecto futuros. La mayor parte de las opciones de esta encuesta podría entrar fácilmente en la caja de herramientas de servicio local, junto con los dos materiales que ya se están preparando.</a:t>
            </a:r>
          </a:p>
          <a:p>
            <a:endParaRPr lang="es-ES" dirty="0"/>
          </a:p>
          <a:p>
            <a:r>
              <a:rPr lang="es-ES" dirty="0"/>
              <a:t>Elige por lo menos una opción, pero no más de dos de la lista. Esta encuesta empieza en la página 35 del </a:t>
            </a:r>
            <a:r>
              <a:rPr lang="es-ES" i="1" dirty="0"/>
              <a:t>IAC</a:t>
            </a:r>
            <a:r>
              <a:rPr lang="es-ES" dirty="0"/>
              <a:t> 2018 y también está disponible en línea en </a:t>
            </a:r>
            <a:r>
              <a:rPr lang="es-ES" u="sng" dirty="0">
                <a:hlinkClick r:id="rId3"/>
              </a:rPr>
              <a:t>www.na.org/conference</a:t>
            </a:r>
            <a:r>
              <a:rPr lang="es-ES" u="sng" dirty="0"/>
              <a:t>.</a:t>
            </a:r>
            <a:endParaRPr lang="es-ES" dirty="0"/>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16</a:t>
            </a:fld>
            <a:endParaRPr lang="es-ES"/>
          </a:p>
        </p:txBody>
      </p:sp>
    </p:spTree>
    <p:extLst>
      <p:ext uri="{BB962C8B-B14F-4D97-AF65-F5344CB8AC3E}">
        <p14:creationId xmlns:p14="http://schemas.microsoft.com/office/powerpoint/2010/main" val="219185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numCol="2"/>
          <a:lstStyle/>
          <a:p>
            <a:pPr defTabSz="931774">
              <a:defRPr/>
            </a:pPr>
            <a:r>
              <a:rPr lang="es-ES" dirty="0"/>
              <a:t>Esta es la lista completa de materiales de servicio de la encuesta de IAC 2018. ¡Esperamos conocer tus ideas!.</a:t>
            </a:r>
          </a:p>
          <a:p>
            <a:endParaRPr lang="es-ES" sz="1000" b="1" dirty="0"/>
          </a:p>
          <a:p>
            <a:r>
              <a:rPr lang="es-ES" sz="1000" b="1" dirty="0"/>
              <a:t>Encuesta de material de servicio</a:t>
            </a:r>
          </a:p>
          <a:p>
            <a:r>
              <a:rPr lang="es-ES" sz="1000" dirty="0"/>
              <a:t>Llevar el mensaje de NA</a:t>
            </a:r>
          </a:p>
          <a:p>
            <a:r>
              <a:rPr lang="es-ES" sz="1000" dirty="0"/>
              <a:t>Los principios en el servicio</a:t>
            </a:r>
          </a:p>
          <a:p>
            <a:r>
              <a:rPr lang="es-ES" sz="1000" dirty="0"/>
              <a:t>Atmósfera de recuperación en el servicio</a:t>
            </a:r>
          </a:p>
          <a:p>
            <a:r>
              <a:rPr lang="es-ES" sz="1000" dirty="0"/>
              <a:t>Aplicar los conceptos (videos de miembros que comparten con sus propias palabras cómo </a:t>
            </a:r>
          </a:p>
          <a:p>
            <a:r>
              <a:rPr lang="es-ES" sz="1000" dirty="0"/>
              <a:t>han aplicado cada concepto)</a:t>
            </a:r>
          </a:p>
          <a:p>
            <a:r>
              <a:rPr lang="es-ES" sz="1000" dirty="0"/>
              <a:t>¿Qué son los Servicios Mundiales de NA y cómo funcionan?</a:t>
            </a:r>
          </a:p>
          <a:p>
            <a:r>
              <a:rPr lang="es-ES" sz="1000" dirty="0"/>
              <a:t>Nuestra imagen pública: tratar el problema de pérdida de confianza en NA</a:t>
            </a:r>
          </a:p>
          <a:p>
            <a:r>
              <a:rPr lang="es-ES" sz="1000" dirty="0"/>
              <a:t>Otras pautas sobre redes sociales más allá de las que se dan en el folleto de servicio</a:t>
            </a:r>
          </a:p>
          <a:p>
            <a:r>
              <a:rPr lang="es-ES" sz="1000" dirty="0"/>
              <a:t>Recursos más breves, centrados en las relaciones públicas  </a:t>
            </a:r>
          </a:p>
          <a:p>
            <a:r>
              <a:rPr lang="es-ES" sz="1000" dirty="0"/>
              <a:t>Herramientas para contribuir con los esfuerzos de relaciones públicas destinados a llegar a la comunidad médica</a:t>
            </a:r>
          </a:p>
          <a:p>
            <a:r>
              <a:rPr lang="es-ES" sz="1000" dirty="0"/>
              <a:t>Literatura para profesionales del departamento de justicia/personas que nos derivan adictos</a:t>
            </a:r>
          </a:p>
          <a:p>
            <a:r>
              <a:rPr lang="es-ES" sz="1000" dirty="0"/>
              <a:t>Elementos básicos del padrinazgo entre rejas</a:t>
            </a:r>
          </a:p>
          <a:p>
            <a:r>
              <a:rPr lang="es-ES" sz="1000" dirty="0"/>
              <a:t>Elementos básicos de desarrollo de la confraternidad</a:t>
            </a:r>
          </a:p>
          <a:p>
            <a:r>
              <a:rPr lang="es-ES" sz="1000" dirty="0"/>
              <a:t>El desarrollo de la confraternidad no solo es algo que pasa en «otra parte».</a:t>
            </a:r>
          </a:p>
          <a:p>
            <a:r>
              <a:rPr lang="es-ES" sz="1000" dirty="0"/>
              <a:t>Colaboración entre órganos de servicio</a:t>
            </a:r>
          </a:p>
          <a:p>
            <a:r>
              <a:rPr lang="es-ES" sz="1000" dirty="0"/>
              <a:t>Cuándo se dividen o reunifican los órganos de servicio</a:t>
            </a:r>
          </a:p>
          <a:p>
            <a:r>
              <a:rPr lang="es-ES" sz="1000" dirty="0"/>
              <a:t>Cómo organizar una reunión de servicio virtual</a:t>
            </a:r>
          </a:p>
          <a:p>
            <a:r>
              <a:rPr lang="es-ES" sz="1000" dirty="0"/>
              <a:t>Elementos básicos de facilitación</a:t>
            </a:r>
          </a:p>
          <a:p>
            <a:r>
              <a:rPr lang="es-ES" sz="1000" dirty="0"/>
              <a:t>Cómo planificar un día de aprendizaje</a:t>
            </a:r>
          </a:p>
          <a:p>
            <a:r>
              <a:rPr lang="es-ES" sz="1000" dirty="0"/>
              <a:t>Prácticas óptimas para talleres de servicio </a:t>
            </a:r>
          </a:p>
          <a:p>
            <a:r>
              <a:rPr lang="es-ES" sz="1000" dirty="0"/>
              <a:t>Cómo organizar un asamblea de planificación (incluyendo ejemplos de programa)</a:t>
            </a:r>
          </a:p>
          <a:p>
            <a:r>
              <a:rPr lang="es-ES" sz="1000" dirty="0"/>
              <a:t>Poner en marcha servicios basados en proyectos</a:t>
            </a:r>
          </a:p>
          <a:p>
            <a:r>
              <a:rPr lang="es-ES" sz="1000" dirty="0"/>
              <a:t>Revisar «Elementos básicos de planificación»</a:t>
            </a:r>
          </a:p>
          <a:p>
            <a:r>
              <a:rPr lang="es-ES" sz="1000" dirty="0"/>
              <a:t>Proceso/preguntas para un inventario regional</a:t>
            </a:r>
          </a:p>
          <a:p>
            <a:r>
              <a:rPr lang="es-ES" sz="1000" dirty="0"/>
              <a:t>Descripción de los puestos de servicio en las áreas y regiones [Nota: Ya disponemos de un folleto de servicio sobre los servidores de confianza de grupo. Si se prioriza esta propuesta, lo lógico tal vez sería combinar de alguna manera esta información.]</a:t>
            </a:r>
          </a:p>
          <a:p>
            <a:r>
              <a:rPr lang="es-ES" sz="1000" dirty="0"/>
              <a:t>Escribir buenos informes</a:t>
            </a:r>
          </a:p>
          <a:p>
            <a:r>
              <a:rPr lang="es-ES" sz="1000" dirty="0"/>
              <a:t>Material de orientación para RSG </a:t>
            </a:r>
          </a:p>
          <a:p>
            <a:r>
              <a:rPr lang="es-ES" sz="1000" dirty="0"/>
              <a:t>Literatura sobre asesoramiento, que incluya cuál es su relación con los órganos de servicio y las reuniones nuevas</a:t>
            </a:r>
          </a:p>
          <a:p>
            <a:r>
              <a:rPr lang="es-ES" sz="1000" dirty="0"/>
              <a:t>Elementos básicos del sistema de servicio</a:t>
            </a:r>
          </a:p>
          <a:p>
            <a:r>
              <a:rPr lang="es-ES" sz="1000" dirty="0"/>
              <a:t>Elementos básicos de la conferencia de servicio local y la junta de servicio local</a:t>
            </a:r>
          </a:p>
          <a:p>
            <a:r>
              <a:rPr lang="es-ES" sz="1000" dirty="0"/>
              <a:t>El papel de las zonas en la estructura de servicio</a:t>
            </a:r>
          </a:p>
          <a:p>
            <a:r>
              <a:rPr lang="es-ES" sz="1000" dirty="0"/>
              <a:t>Políticas de NA: diferentes tipos estilos y enfoques</a:t>
            </a:r>
          </a:p>
          <a:p>
            <a:r>
              <a:rPr lang="es-ES" sz="1000" dirty="0"/>
              <a:t>Información para crear/legalizar entidades/asociaciones</a:t>
            </a:r>
          </a:p>
          <a:p>
            <a:r>
              <a:rPr lang="es-ES" sz="1000" dirty="0"/>
              <a:t>El </a:t>
            </a:r>
            <a:r>
              <a:rPr lang="es-ES" sz="1000" i="1" dirty="0"/>
              <a:t>Fideicomiso de propiedad intelectual de la confraternidad</a:t>
            </a:r>
            <a:r>
              <a:rPr lang="es-ES" sz="1000" dirty="0"/>
              <a:t> (</a:t>
            </a:r>
            <a:r>
              <a:rPr lang="es-ES" sz="1000" i="1" dirty="0"/>
              <a:t>FPIC</a:t>
            </a:r>
            <a:r>
              <a:rPr lang="es-ES" sz="1000" dirty="0"/>
              <a:t>) y los sitios web locales</a:t>
            </a:r>
          </a:p>
          <a:p>
            <a:r>
              <a:rPr lang="es-ES" sz="1000" dirty="0"/>
              <a:t>Tratar con los bancos y las reglamentaciones financieras oficiales</a:t>
            </a:r>
          </a:p>
          <a:p>
            <a:r>
              <a:rPr lang="es-ES" sz="1000" dirty="0"/>
              <a:t>Tratar con la malversación de fondos en NA</a:t>
            </a:r>
          </a:p>
          <a:p>
            <a:r>
              <a:rPr lang="es-ES" sz="1000" dirty="0"/>
              <a:t>Elementos básicos para el tesorero de área</a:t>
            </a:r>
          </a:p>
          <a:p>
            <a:r>
              <a:rPr lang="es-ES" sz="1000" dirty="0"/>
              <a:t>Elementos básicos para el presupuesto de área</a:t>
            </a:r>
          </a:p>
          <a:p>
            <a:r>
              <a:rPr lang="es-ES" sz="1000" dirty="0"/>
              <a:t>Revisar </a:t>
            </a:r>
            <a:r>
              <a:rPr lang="es-ES" sz="1000" i="1" dirty="0"/>
              <a:t>Translation Basics</a:t>
            </a:r>
            <a:r>
              <a:rPr lang="es-ES" sz="1000" dirty="0"/>
              <a:t> [Conceptos básicos para las traducciones]</a:t>
            </a:r>
          </a:p>
          <a:p>
            <a:r>
              <a:rPr lang="es-ES" sz="1000" dirty="0"/>
              <a:t>Revisar y actualizar el </a:t>
            </a:r>
            <a:r>
              <a:rPr lang="es-ES" sz="1000" i="1" dirty="0"/>
              <a:t>Manual de RRPP</a:t>
            </a:r>
          </a:p>
          <a:p>
            <a:r>
              <a:rPr lang="es-ES" sz="1000" dirty="0"/>
              <a:t>Otras propuestas:</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17</a:t>
            </a:fld>
            <a:endParaRPr lang="es-ES"/>
          </a:p>
        </p:txBody>
      </p:sp>
    </p:spTree>
    <p:extLst>
      <p:ext uri="{BB962C8B-B14F-4D97-AF65-F5344CB8AC3E}">
        <p14:creationId xmlns:p14="http://schemas.microsoft.com/office/powerpoint/2010/main" val="302029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Temas de debate son simplemente eso: temas de interés de NA que se debaten en toda la confraternidad durante los dos años que hay entre una conferencia y otra. Los resultados de los talleres y las discusiones de los TD pueden ayudar a sentar las bases de los folletos de servicio y otras herramientas y literatura. Los resultados de esta encuesta ayudarán a que los delegados decidan los Temas de debate del ciclo 2018-2020. </a:t>
            </a:r>
          </a:p>
          <a:p>
            <a:endParaRPr lang="es-ES" dirty="0"/>
          </a:p>
          <a:p>
            <a:r>
              <a:rPr lang="es-ES" dirty="0"/>
              <a:t>Elige por lo menos una opción, pero no más de dos de la lista. Esta encuesta empieza en la página 37 del </a:t>
            </a:r>
            <a:r>
              <a:rPr lang="es-ES" i="1" dirty="0"/>
              <a:t>IAC</a:t>
            </a:r>
            <a:r>
              <a:rPr lang="es-ES" dirty="0"/>
              <a:t> 2018</a:t>
            </a:r>
            <a:r>
              <a:rPr lang="es-ES" i="1" dirty="0"/>
              <a:t> </a:t>
            </a:r>
            <a:r>
              <a:rPr lang="es-ES" dirty="0"/>
              <a:t>y está disponible para responder en línea en</a:t>
            </a:r>
            <a:r>
              <a:rPr lang="es-ES" dirty="0" smtClean="0"/>
              <a:t> </a:t>
            </a:r>
            <a:r>
              <a:rPr lang="es-ES" u="sng" dirty="0">
                <a:hlinkClick r:id="rId3"/>
              </a:rPr>
              <a:t>www.na.org/conference</a:t>
            </a:r>
            <a:r>
              <a:rPr lang="es-ES" dirty="0" smtClean="0"/>
              <a:t>.</a:t>
            </a:r>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18</a:t>
            </a:fld>
            <a:endParaRPr lang="es-ES"/>
          </a:p>
        </p:txBody>
      </p:sp>
    </p:spTree>
    <p:extLst>
      <p:ext uri="{BB962C8B-B14F-4D97-AF65-F5344CB8AC3E}">
        <p14:creationId xmlns:p14="http://schemas.microsoft.com/office/powerpoint/2010/main" val="1472661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pPr defTabSz="931774">
              <a:defRPr/>
            </a:pPr>
            <a:r>
              <a:rPr lang="es-ES" dirty="0"/>
              <a:t>Esta es la lista completa de temas de la sección final de la encuesta de </a:t>
            </a:r>
            <a:r>
              <a:rPr lang="es-ES" i="1" dirty="0"/>
              <a:t>IAC </a:t>
            </a:r>
            <a:r>
              <a:rPr lang="es-ES" dirty="0"/>
              <a:t>2018. Esperamos ver tus prioridades de temas para debatir en el próximo ciclo.</a:t>
            </a:r>
          </a:p>
          <a:p>
            <a:endParaRPr lang="es-ES" dirty="0" smtClean="0"/>
          </a:p>
          <a:p>
            <a:r>
              <a:rPr lang="es-ES" b="1" dirty="0" smtClean="0"/>
              <a:t>Encuesta sobre TD </a:t>
            </a:r>
          </a:p>
          <a:p>
            <a:r>
              <a:rPr lang="es-ES" dirty="0" smtClean="0"/>
              <a:t>Nuestro símbolo: una mirada más atenta</a:t>
            </a:r>
          </a:p>
          <a:p>
            <a:r>
              <a:rPr lang="es-ES" dirty="0" smtClean="0"/>
              <a:t>Conciencia de grupo </a:t>
            </a:r>
          </a:p>
          <a:p>
            <a:r>
              <a:rPr lang="es-ES" dirty="0" smtClean="0"/>
              <a:t>Llevar el mensaje de NA y hacer que NA resulte atractivo </a:t>
            </a:r>
          </a:p>
          <a:p>
            <a:r>
              <a:rPr lang="es-ES" dirty="0" smtClean="0"/>
              <a:t>No tener carácter profesional y llevar el mensaje de NA</a:t>
            </a:r>
          </a:p>
          <a:p>
            <a:r>
              <a:rPr lang="es-ES" dirty="0" smtClean="0"/>
              <a:t>Relaciones públicas 101</a:t>
            </a:r>
          </a:p>
          <a:p>
            <a:r>
              <a:rPr lang="es-ES" dirty="0" smtClean="0"/>
              <a:t>Sencillez y flexibilidad en el servicio</a:t>
            </a:r>
          </a:p>
          <a:p>
            <a:r>
              <a:rPr lang="es-ES" dirty="0" smtClean="0"/>
              <a:t>Empatía en el servicio</a:t>
            </a:r>
          </a:p>
          <a:p>
            <a:r>
              <a:rPr lang="es-ES" dirty="0" smtClean="0"/>
              <a:t>Atraer miembros al servicio</a:t>
            </a:r>
          </a:p>
          <a:p>
            <a:r>
              <a:rPr lang="es-ES" dirty="0" smtClean="0"/>
              <a:t>Hacer participar a los jóvenes y a los recién llegados</a:t>
            </a:r>
          </a:p>
          <a:p>
            <a:r>
              <a:rPr lang="es-ES" dirty="0" smtClean="0"/>
              <a:t>Convertirse en un padrino o madrina mejor</a:t>
            </a:r>
          </a:p>
          <a:p>
            <a:r>
              <a:rPr lang="es-ES" dirty="0" smtClean="0"/>
              <a:t>Crear espíritu de comunidad en NA</a:t>
            </a:r>
          </a:p>
          <a:p>
            <a:r>
              <a:rPr lang="es-ES" dirty="0" smtClean="0"/>
              <a:t>Asesoramiento y cómo aprenden los miembros en el servicio</a:t>
            </a:r>
          </a:p>
          <a:p>
            <a:r>
              <a:rPr lang="es-ES" dirty="0" smtClean="0"/>
              <a:t>Liderazgo en NA</a:t>
            </a:r>
          </a:p>
          <a:p>
            <a:r>
              <a:rPr lang="es-ES" dirty="0" smtClean="0"/>
              <a:t>Integridad y eficacia de nuestras comunicaciones</a:t>
            </a:r>
          </a:p>
          <a:p>
            <a:r>
              <a:rPr lang="es-ES" dirty="0" smtClean="0"/>
              <a:t>Undécimo Concepto</a:t>
            </a:r>
          </a:p>
          <a:p>
            <a:r>
              <a:rPr lang="es-ES" dirty="0" smtClean="0"/>
              <a:t>Respetar nuestras diferencias y crear nuestra unidad </a:t>
            </a:r>
          </a:p>
          <a:p>
            <a:r>
              <a:rPr lang="es-ES" dirty="0" smtClean="0"/>
              <a:t>Sin que importe su . . . raza, origen étnico, cultura </a:t>
            </a:r>
          </a:p>
          <a:p>
            <a:r>
              <a:rPr lang="es-ES" dirty="0" smtClean="0"/>
              <a:t>Conservar a nuestros miembros</a:t>
            </a:r>
          </a:p>
          <a:p>
            <a:r>
              <a:rPr lang="es-ES" dirty="0" smtClean="0"/>
              <a:t>Cuando estamos enfermos y lo que dice nuestra literatura sobre enfermedad y medicación</a:t>
            </a:r>
          </a:p>
          <a:p>
            <a:r>
              <a:rPr lang="es-ES" dirty="0" smtClean="0"/>
              <a:t>Otras propuestas:</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19</a:t>
            </a:fld>
            <a:endParaRPr lang="es-ES"/>
          </a:p>
        </p:txBody>
      </p:sp>
    </p:spTree>
    <p:extLst>
      <p:ext uri="{BB962C8B-B14F-4D97-AF65-F5344CB8AC3E}">
        <p14:creationId xmlns:p14="http://schemas.microsoft.com/office/powerpoint/2010/main" val="175966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Este video cubre el Plan estratégico de los SMNA y la encuesta del </a:t>
            </a:r>
            <a:r>
              <a:rPr lang="es-ES" i="1" dirty="0"/>
              <a:t>IAC.</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2</a:t>
            </a:fld>
            <a:endParaRPr lang="es-ES"/>
          </a:p>
        </p:txBody>
      </p:sp>
    </p:spTree>
    <p:extLst>
      <p:ext uri="{BB962C8B-B14F-4D97-AF65-F5344CB8AC3E}">
        <p14:creationId xmlns:p14="http://schemas.microsoft.com/office/powerpoint/2010/main" val="263786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Esperamos que este video te haya ayudado en la discusión de este material. Ten en cuenta que hay otros cuatros videos dedicados a otros contenidos del </a:t>
            </a:r>
            <a:r>
              <a:rPr lang="es-ES" i="1" dirty="0"/>
              <a:t>IAC</a:t>
            </a:r>
            <a:r>
              <a:rPr lang="es-ES" dirty="0"/>
              <a:t>. Estos videos, el </a:t>
            </a:r>
            <a:r>
              <a:rPr lang="es-ES" i="1" dirty="0"/>
              <a:t>Informe de la Agenda de la Conferencia</a:t>
            </a:r>
            <a:r>
              <a:rPr lang="es-ES" dirty="0"/>
              <a:t> y la encuesta del </a:t>
            </a:r>
            <a:r>
              <a:rPr lang="es-ES" i="1" dirty="0"/>
              <a:t>IAC</a:t>
            </a:r>
            <a:r>
              <a:rPr lang="es-ES" dirty="0"/>
              <a:t> están disponibles en linea en </a:t>
            </a:r>
            <a:r>
              <a:rPr lang="es-ES" u="sng" dirty="0">
                <a:hlinkClick r:id="rId3"/>
              </a:rPr>
              <a:t>www.na.org/conference</a:t>
            </a:r>
            <a:r>
              <a:rPr lang="es-ES" u="sng" dirty="0"/>
              <a:t>.</a:t>
            </a:r>
            <a:r>
              <a:rPr lang="es-ES" dirty="0"/>
              <a:t> En los Servicios Mundiales de NA se pueden adquirir copias impresas del </a:t>
            </a:r>
            <a:r>
              <a:rPr lang="es-ES" i="1" dirty="0"/>
              <a:t>IAC</a:t>
            </a:r>
            <a:r>
              <a:rPr lang="es-ES" dirty="0"/>
              <a:t>. </a:t>
            </a:r>
          </a:p>
          <a:p>
            <a:endParaRPr lang="es-ES" dirty="0"/>
          </a:p>
          <a:p>
            <a:r>
              <a:rPr lang="es-ES" dirty="0"/>
              <a:t>Te invitamos a que nos hagas llegar tus preguntas u opiniones sobre estos videos, el </a:t>
            </a:r>
            <a:r>
              <a:rPr lang="es-ES" i="1" dirty="0"/>
              <a:t>IAC</a:t>
            </a:r>
            <a:r>
              <a:rPr lang="es-ES" dirty="0"/>
              <a:t> o cualquier otra cuestión a </a:t>
            </a:r>
            <a:r>
              <a:rPr lang="es-ES" u="sng" dirty="0">
                <a:hlinkClick r:id="rId4" action="ppaction://hlinkfile"/>
              </a:rPr>
              <a:t>worldboard@na.org</a:t>
            </a:r>
            <a:r>
              <a:rPr lang="es-ES"/>
              <a:t>.</a:t>
            </a:r>
            <a:endParaRPr lang="es-ES"/>
          </a:p>
        </p:txBody>
      </p:sp>
      <p:sp>
        <p:nvSpPr>
          <p:cNvPr id="4" name="Slide Number Placeholder 3"/>
          <p:cNvSpPr>
            <a:spLocks noGrp="1"/>
          </p:cNvSpPr>
          <p:nvPr>
            <p:ph type="sldNum" sz="quarter" idx="10"/>
          </p:nvPr>
        </p:nvSpPr>
        <p:spPr/>
        <p:txBody>
          <a:bodyPr/>
          <a:lstStyle/>
          <a:p>
            <a:fld id="{2257E59A-E94F-4ECF-9DD7-38BA2B65DD8A}" type="slidenum">
              <a:rPr lang="en-US" smtClean="0"/>
              <a:t>20</a:t>
            </a:fld>
            <a:endParaRPr lang="es-ES"/>
          </a:p>
        </p:txBody>
      </p:sp>
    </p:spTree>
    <p:extLst>
      <p:ext uri="{BB962C8B-B14F-4D97-AF65-F5344CB8AC3E}">
        <p14:creationId xmlns:p14="http://schemas.microsoft.com/office/powerpoint/2010/main" val="16689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Estos videos solo cubren los puntos principales del </a:t>
            </a:r>
            <a:r>
              <a:rPr lang="es-ES" i="1" dirty="0"/>
              <a:t>IAC</a:t>
            </a:r>
            <a:r>
              <a:rPr lang="es-ES" dirty="0"/>
              <a:t>. Animamos a todos los miembros a leer el</a:t>
            </a:r>
            <a:r>
              <a:rPr lang="es-ES" i="1" dirty="0"/>
              <a:t> IAC</a:t>
            </a:r>
            <a:r>
              <a:rPr lang="es-ES" dirty="0"/>
              <a:t> pen sí. Visita</a:t>
            </a:r>
            <a:r>
              <a:rPr lang="es-ES" u="sng" dirty="0">
                <a:hlinkClick r:id="rId3"/>
              </a:rPr>
              <a:t>www.na.org/conference</a:t>
            </a:r>
            <a:r>
              <a:rPr lang="es-ES" i="1" dirty="0"/>
              <a:t> </a:t>
            </a:r>
            <a:r>
              <a:rPr lang="es-ES" dirty="0"/>
              <a:t>para consultar el </a:t>
            </a:r>
            <a:r>
              <a:rPr lang="es-ES" i="1" dirty="0"/>
              <a:t>IAC</a:t>
            </a:r>
            <a:r>
              <a:rPr lang="es-ES" dirty="0"/>
              <a:t> </a:t>
            </a:r>
            <a:r>
              <a:rPr lang="es-ES" i="1" dirty="0"/>
              <a:t>2018 </a:t>
            </a:r>
            <a:r>
              <a:rPr lang="es-ES" dirty="0"/>
              <a:t>completo y otros videos.</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3</a:t>
            </a:fld>
            <a:endParaRPr lang="es-ES"/>
          </a:p>
        </p:txBody>
      </p:sp>
    </p:spTree>
    <p:extLst>
      <p:ext uri="{BB962C8B-B14F-4D97-AF65-F5344CB8AC3E}">
        <p14:creationId xmlns:p14="http://schemas.microsoft.com/office/powerpoint/2010/main" val="366949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Primero hablaremos brevemente sobre el plan estratégico.</a:t>
            </a:r>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4</a:t>
            </a:fld>
            <a:endParaRPr lang="es-ES"/>
          </a:p>
        </p:txBody>
      </p:sp>
    </p:spTree>
    <p:extLst>
      <p:ext uri="{BB962C8B-B14F-4D97-AF65-F5344CB8AC3E}">
        <p14:creationId xmlns:p14="http://schemas.microsoft.com/office/powerpoint/2010/main" val="363864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Gran parte del trabajo de los Servicios Mundiales de NA es relativamente estable de un año a otro y no se describe específicamente en el Plan estratégico de los SMNA. Este trata las actividades relacionadas con los cambios y mejoras y se actualiza cada ciclo. Está inspirado en la Visión del servicio en NA y guía nuestros esfuerzos hacia las metas a largo plazo.</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5</a:t>
            </a:fld>
            <a:endParaRPr lang="es-ES"/>
          </a:p>
        </p:txBody>
      </p:sp>
    </p:spTree>
    <p:extLst>
      <p:ext uri="{BB962C8B-B14F-4D97-AF65-F5344CB8AC3E}">
        <p14:creationId xmlns:p14="http://schemas.microsoft.com/office/powerpoint/2010/main" val="116873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la elaboración del plan estratégico influyen ideas procedentes de distintas fuentes; entre otras, discusiones y comunicaciones con miembros y órganos de servicio de NA. También examinamos los factores dentro y fuera de NA que podrían afectarnos, como las relaciones externas y la eficacia de nuestros grupos y órganos de servicio. </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6</a:t>
            </a:fld>
            <a:endParaRPr lang="es-ES"/>
          </a:p>
        </p:txBody>
      </p:sp>
    </p:spTree>
    <p:extLst>
      <p:ext uri="{BB962C8B-B14F-4D97-AF65-F5344CB8AC3E}">
        <p14:creationId xmlns:p14="http://schemas.microsoft.com/office/powerpoint/2010/main" val="341687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diagrama del primer informe sobre el futuro de la CSM representa nuestro proceso de planificación estratégica colaborativo. Es un proceso permanente, interactivo durante cada ciclo bienal con muchas oportunidades para que los miembros, los servidores de confianza y los órganos de servicio de todo el mundo aporten ideas. El informe puede consultarse en </a:t>
            </a:r>
            <a:r>
              <a:rPr lang="es-ES" u="sng" dirty="0">
                <a:hlinkClick r:id="rId3"/>
              </a:rPr>
              <a:t>www.na.org/future</a:t>
            </a:r>
            <a:r>
              <a:rPr lang="es-ES" dirty="0"/>
              <a:t>. </a:t>
            </a:r>
          </a:p>
          <a:p>
            <a:endParaRPr lang="es-ES" dirty="0"/>
          </a:p>
          <a:p>
            <a:r>
              <a:rPr lang="es-ES" dirty="0"/>
              <a:t>El plan estratégico empieza con una exploración ambiental. En el ciclo pasado, distribuimos por primera vez una encuesta en la que pedíamos a las regiones que nos ayudaran a trazar un mapa de las tendencias que el plan debía abordar. Los datos de la exploración ayudan a determinar las metas del siguiente ciclo, que son los objetivos del plan. Las estrategias para lograr estos objetivos se usan para crear los planes de proyecto, que se distribuyen junto con el material por Vía de aprobación de la conferencia para su revisión.</a:t>
            </a:r>
          </a:p>
          <a:p>
            <a:endParaRPr lang="es-ES" dirty="0"/>
          </a:p>
          <a:p>
            <a:r>
              <a:rPr lang="es-ES" dirty="0"/>
              <a:t>El plan estratégico siempre tiene más metas de las que sabemos que lograremos en un ciclo y, por lo general, hay más proyectos propuestos de los que esperamos acabar. Esto nos permite tener la flexibilidad de utilizar los recursos donde y cuando estén disponibles y al mismo tiempo seguir rindiendo cuentas a la confraternidad.</a:t>
            </a:r>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7</a:t>
            </a:fld>
            <a:endParaRPr lang="es-ES"/>
          </a:p>
        </p:txBody>
      </p:sp>
    </p:spTree>
    <p:extLst>
      <p:ext uri="{BB962C8B-B14F-4D97-AF65-F5344CB8AC3E}">
        <p14:creationId xmlns:p14="http://schemas.microsoft.com/office/powerpoint/2010/main" val="170010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ejemplo de este proceso es el objetivo del Plan estratégico 2016-2018: «Preparar nueva literatura de recuperación y/o revisar la existente para satisfacer las necesidades de la confraternidad». Las dos estrategias de trabajo para este objetivo fueron</a:t>
            </a:r>
          </a:p>
          <a:p>
            <a:endParaRPr lang="es-ES" dirty="0"/>
          </a:p>
          <a:p>
            <a:pPr marL="174708" indent="-174708">
              <a:buFont typeface="Arial" charset="0"/>
              <a:buChar char="•"/>
            </a:pPr>
            <a:r>
              <a:rPr lang="es-ES" dirty="0"/>
              <a:t>Publicar </a:t>
            </a:r>
            <a:r>
              <a:rPr lang="es-ES" i="1" dirty="0"/>
              <a:t>Los principios que nos guían: el espíritu de nuestras tradiciones</a:t>
            </a:r>
            <a:r>
              <a:rPr lang="es-ES" dirty="0"/>
              <a:t>, e </a:t>
            </a:r>
          </a:p>
          <a:p>
            <a:pPr marL="174708" indent="-174708">
              <a:buFont typeface="Arial" charset="0"/>
              <a:buChar char="•"/>
            </a:pPr>
            <a:r>
              <a:rPr lang="es-ES" dirty="0"/>
              <a:t>identificar y proseguir con el desarrollo de las prioridades de literatura de recuperación, basadas en los resultados de la encuesta a la confraternidad del </a:t>
            </a:r>
            <a:r>
              <a:rPr lang="es-ES" i="1" dirty="0"/>
              <a:t>IAC</a:t>
            </a:r>
            <a:r>
              <a:rPr lang="es-ES" dirty="0"/>
              <a:t> 2016.</a:t>
            </a:r>
          </a:p>
          <a:p>
            <a:pPr lvl="0"/>
            <a:endParaRPr lang="es-ES" dirty="0"/>
          </a:p>
          <a:p>
            <a:r>
              <a:rPr lang="es-ES" dirty="0"/>
              <a:t>La primera estrategia es una meta que se alcanzó cuando la Conferencia de Servicio Mundial aprobó </a:t>
            </a:r>
            <a:r>
              <a:rPr lang="es-ES" i="1" dirty="0"/>
              <a:t>Los principios que nos guían</a:t>
            </a:r>
            <a:r>
              <a:rPr lang="es-ES" dirty="0"/>
              <a:t> y el libro se publicó unos meses más tarde. </a:t>
            </a:r>
          </a:p>
          <a:p>
            <a:endParaRPr lang="es-ES" dirty="0"/>
          </a:p>
          <a:p>
            <a:r>
              <a:rPr lang="es-ES" dirty="0"/>
              <a:t>La segunda estrategia describe una meta más amplia. En la CSM 2016, los delegados decidieron centrarse en la elaboración de los dos proyectos que estaban primeros en la lista de prioridades: un libro de meditaciones nuevo y un folleto sobre recuperación y salud/enfermedad mental. Para preparar esos proyectos durante el presente ciclo bienal, hemos recopilado miles de aportes de miembros de NA del mundo enero sobre estas futuras obras. Estos aportes nos ayudarán a estructurar los planes de proyecto, así como el enfoque que tendrán las obras, y nos darán algún material con el que empezar un borrador. Estos planes de proyecto se incluirán en el material VAC 2018 para ponerlos a consideración de la CSM 2018. Si se aprueban, empezaremos a redactar los textos durante el ciclo 2018-2020.</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8</a:t>
            </a:fld>
            <a:endParaRPr lang="es-ES"/>
          </a:p>
        </p:txBody>
      </p:sp>
    </p:spTree>
    <p:extLst>
      <p:ext uri="{BB962C8B-B14F-4D97-AF65-F5344CB8AC3E}">
        <p14:creationId xmlns:p14="http://schemas.microsoft.com/office/powerpoint/2010/main" val="42145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resumen, el proceso de planificación estratégica es así: </a:t>
            </a:r>
          </a:p>
          <a:p>
            <a:r>
              <a:rPr lang="es-ES" dirty="0"/>
              <a:t>empezamos por la exploración ambiental, que nos ayuda a desarrollar los objetivos de los siguientes dos años, junto con las estrategias de trabajo para alcanzar esos objetivos. A partir de ahí, elaboramos los planes de proyecto para organizar el trabajo. Los planes de proyecto se incluyen en los materiales por Vía de aprobación de la conferencia, que la CSM analiza y vota.</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9</a:t>
            </a:fld>
            <a:endParaRPr lang="es-ES"/>
          </a:p>
        </p:txBody>
      </p:sp>
    </p:spTree>
    <p:extLst>
      <p:ext uri="{BB962C8B-B14F-4D97-AF65-F5344CB8AC3E}">
        <p14:creationId xmlns:p14="http://schemas.microsoft.com/office/powerpoint/2010/main" val="170882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30-Jan-18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119345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30-Jan-18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75096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30-Jan-18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14089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bg>
      <p:bgPr>
        <a:gradFill flip="none" rotWithShape="1">
          <a:gsLst>
            <a:gs pos="0">
              <a:srgbClr val="FFFFFF"/>
            </a:gs>
            <a:gs pos="100000">
              <a:srgbClr val="7CB3E1"/>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0653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373896"/>
          </a:solidFill>
          <a:ln w="12700">
            <a:miter lim="400000"/>
          </a:ln>
          <a:effectLst>
            <a:outerShdw blurRad="50800" dist="25400" dir="540000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2721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373896"/>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lang="es-ES" sz="1700" dirty="0">
                <a:solidFill>
                  <a:srgbClr val="53585F"/>
                </a:solidFill>
                <a:latin typeface="Cambria" charset="0"/>
              </a:rPr>
              <a:t>Visión del servicio en NA</a:t>
            </a:r>
          </a:p>
        </p:txBody>
      </p:sp>
      <p:sp>
        <p:nvSpPr>
          <p:cNvPr id="19" name="Text Placeholder 18"/>
          <p:cNvSpPr>
            <a:spLocks noGrp="1"/>
          </p:cNvSpPr>
          <p:nvPr>
            <p:ph type="body" idx="10"/>
          </p:nvPr>
        </p:nvSpPr>
        <p:spPr>
          <a:xfrm>
            <a:off x="6905595" y="632248"/>
            <a:ext cx="4918851" cy="3632200"/>
          </a:xfrm>
        </p:spPr>
        <p:txBody>
          <a:bodyPr>
            <a:noAutofit/>
          </a:bodyPr>
          <a:lstStyle>
            <a:lvl1pPr marL="290160" indent="-290160" algn="l" defTabSz="457200">
              <a:lnSpc>
                <a:spcPct val="90000"/>
              </a:lnSpc>
              <a:spcBef>
                <a:spcPts val="600"/>
              </a:spcBef>
              <a:buSzPct val="75000"/>
              <a:buChar char="•"/>
              <a:defRPr sz="2400"/>
            </a:lvl1pPr>
          </a:lstStyle>
          <a:p>
            <a:pPr marL="290160" indent="-290160" algn="l" defTabSz="457200">
              <a:lnSpc>
                <a:spcPct val="90000"/>
              </a:lnSpc>
              <a:spcBef>
                <a:spcPts val="900"/>
              </a:spcBef>
              <a:buSzPct val="75000"/>
              <a:buChar char="•"/>
              <a:defRPr sz="1800"/>
            </a:pP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3113447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258172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5917C-84F6-604B-8EFD-001F2D0426B7}" type="datetimeFigureOut">
              <a:rPr lang="en-US" smtClean="0"/>
              <a:t>30-Jan-18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D0B4C-6D09-5E4B-A656-5ADBC2008CC2}" type="slidenum">
              <a:rPr lang="en-US" smtClean="0"/>
              <a:t>‹#›</a:t>
            </a:fld>
            <a:endParaRPr lang="en-US"/>
          </a:p>
        </p:txBody>
      </p:sp>
    </p:spTree>
    <p:extLst>
      <p:ext uri="{BB962C8B-B14F-4D97-AF65-F5344CB8AC3E}">
        <p14:creationId xmlns:p14="http://schemas.microsoft.com/office/powerpoint/2010/main" val="63654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373896"/>
          </a:solidFill>
          <a:ln w="12700">
            <a:miter lim="400000"/>
          </a:ln>
          <a:effectLst>
            <a:outerShdw blurRad="50800" dist="25400" dir="540000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4091988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373896"/>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noAutofit/>
          </a:bodyPr>
          <a:lstStyle/>
          <a:p>
            <a:pPr algn="ctr" defTabSz="457200">
              <a:spcBef>
                <a:spcPts val="300"/>
              </a:spcBef>
              <a:defRPr sz="1800"/>
            </a:pPr>
            <a:r>
              <a:rPr lang="es-ES" sz="3000" b="1" i="1" dirty="0">
                <a:solidFill>
                  <a:srgbClr val="FFFFFF"/>
                </a:solidFill>
                <a:latin typeface="Cambria" charset="0"/>
                <a:sym typeface="PopplLaudatio-Italic"/>
              </a:rPr>
              <a:t>IAC</a:t>
            </a:r>
            <a:r>
              <a:rPr lang="es-ES" sz="3000" b="1" dirty="0">
                <a:solidFill>
                  <a:srgbClr val="FFFFFF"/>
                </a:solidFill>
                <a:latin typeface="Cambria" charset="0"/>
                <a:sym typeface="PopplLaudatio-Regular"/>
              </a:rPr>
              <a:t>, videos, y otros materiales de la CSM en</a:t>
            </a:r>
            <a:r>
              <a:rPr lang="es-ES" smtClean="0"/>
              <a:t> </a:t>
            </a:r>
            <a:r>
              <a:rPr lang="es-ES" sz="3000" b="1" u="sng" baseline="0" dirty="0">
                <a:solidFill>
                  <a:srgbClr val="00B0F0"/>
                </a:solidFill>
                <a:effectLst/>
                <a:uFill>
                  <a:solidFill>
                    <a:srgbClr val="00B0F0"/>
                  </a:solidFill>
                </a:uFill>
                <a:latin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lang="es-ES" sz="1700" dirty="0">
                <a:solidFill>
                  <a:srgbClr val="53585F"/>
                </a:solidFill>
                <a:latin typeface="Cambria" charset="0"/>
              </a:rPr>
              <a:t>Visión del servicio en NA</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494392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202193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12F2-E5C4-4CF0-96C6-E7463753B0EE}" type="datetimeFigureOut">
              <a:rPr lang="en-US" smtClean="0"/>
              <a:t>30-Jan-18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272321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13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373896"/>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Tree>
    <p:extLst>
      <p:ext uri="{BB962C8B-B14F-4D97-AF65-F5344CB8AC3E}">
        <p14:creationId xmlns:p14="http://schemas.microsoft.com/office/powerpoint/2010/main" val="608056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373896"/>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373896"/>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4116773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373896"/>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373896"/>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algn="ctr" defTabSz="457200">
              <a:defRPr sz="1800"/>
            </a:pPr>
            <a:r>
              <a:rPr lang="es-ES" sz="6600" b="1" dirty="0">
                <a:latin typeface="Cambria" charset="0"/>
                <a:sym typeface="BotonBQ-Bold"/>
              </a:rPr>
              <a:t>Pausa para discutir</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Tree>
    <p:extLst>
      <p:ext uri="{BB962C8B-B14F-4D97-AF65-F5344CB8AC3E}">
        <p14:creationId xmlns:p14="http://schemas.microsoft.com/office/powerpoint/2010/main" val="2251782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373896"/>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368287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D512F2-E5C4-4CF0-96C6-E7463753B0EE}" type="datetimeFigureOut">
              <a:rPr lang="en-US" smtClean="0"/>
              <a:t>30-Jan-18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35375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512F2-E5C4-4CF0-96C6-E7463753B0EE}" type="datetimeFigureOut">
              <a:rPr lang="en-US" smtClean="0"/>
              <a:t>30-Jan-18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345089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512F2-E5C4-4CF0-96C6-E7463753B0EE}" type="datetimeFigureOut">
              <a:rPr lang="en-US" smtClean="0"/>
              <a:t>30-Jan-18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304192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512F2-E5C4-4CF0-96C6-E7463753B0EE}" type="datetimeFigureOut">
              <a:rPr lang="en-US" smtClean="0"/>
              <a:t>30-Jan-18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148783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12F2-E5C4-4CF0-96C6-E7463753B0EE}" type="datetimeFigureOut">
              <a:rPr lang="en-US" smtClean="0"/>
              <a:t>30-Jan-18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5337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D512F2-E5C4-4CF0-96C6-E7463753B0EE}" type="datetimeFigureOut">
              <a:rPr lang="en-US" smtClean="0"/>
              <a:t>30-Jan-18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53564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D512F2-E5C4-4CF0-96C6-E7463753B0EE}" type="datetimeFigureOut">
              <a:rPr lang="en-US" smtClean="0"/>
              <a:t>30-Jan-18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AC6E-A696-45E9-BF60-1C533A7DBE29}" type="slidenum">
              <a:rPr lang="en-US" smtClean="0"/>
              <a:t>‹#›</a:t>
            </a:fld>
            <a:endParaRPr lang="en-US"/>
          </a:p>
        </p:txBody>
      </p:sp>
    </p:spTree>
    <p:extLst>
      <p:ext uri="{BB962C8B-B14F-4D97-AF65-F5344CB8AC3E}">
        <p14:creationId xmlns:p14="http://schemas.microsoft.com/office/powerpoint/2010/main" val="269715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12F2-E5C4-4CF0-96C6-E7463753B0EE}" type="datetimeFigureOut">
              <a:rPr lang="en-US" smtClean="0"/>
              <a:t>30-Jan-18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AC6E-A696-45E9-BF60-1C533A7DBE29}" type="slidenum">
              <a:rPr lang="en-US" smtClean="0"/>
              <a:t>‹#›</a:t>
            </a:fld>
            <a:endParaRPr lang="en-US"/>
          </a:p>
        </p:txBody>
      </p:sp>
    </p:spTree>
    <p:extLst>
      <p:ext uri="{BB962C8B-B14F-4D97-AF65-F5344CB8AC3E}">
        <p14:creationId xmlns:p14="http://schemas.microsoft.com/office/powerpoint/2010/main" val="48641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5917C-84F6-604B-8EFD-001F2D0426B7}" type="datetimeFigureOut">
              <a:rPr lang="en-US" smtClean="0"/>
              <a:t>30-Jan-18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D0B4C-6D09-5E4B-A656-5ADBC2008CC2}" type="slidenum">
              <a:rPr lang="en-US" smtClean="0"/>
              <a:t>‹#›</a:t>
            </a:fld>
            <a:endParaRPr lang="en-US"/>
          </a:p>
        </p:txBody>
      </p:sp>
    </p:spTree>
    <p:extLst>
      <p:ext uri="{BB962C8B-B14F-4D97-AF65-F5344CB8AC3E}">
        <p14:creationId xmlns:p14="http://schemas.microsoft.com/office/powerpoint/2010/main" val="17324108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www.na.org/confere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185420" y="1788608"/>
            <a:ext cx="6540500" cy="2039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1200"/>
              </a:spcAft>
              <a:defRPr sz="1800"/>
            </a:pPr>
            <a:r>
              <a:rPr lang="es-ES" sz="3000" b="1" dirty="0">
                <a:solidFill>
                  <a:srgbClr val="FFFFFF"/>
                </a:solidFill>
                <a:latin typeface="Cambria" charset="0"/>
                <a:sym typeface="Boton BQ Medium"/>
              </a:rPr>
              <a:t>Este es el quinto</a:t>
            </a:r>
            <a:r>
              <a:rPr sz="3000" dirty="0"/>
              <a:t/>
            </a:r>
            <a:br>
              <a:rPr sz="3000" dirty="0"/>
            </a:br>
            <a:r>
              <a:rPr lang="es-ES" sz="3000" b="1" dirty="0">
                <a:solidFill>
                  <a:srgbClr val="FFFFFF"/>
                </a:solidFill>
                <a:latin typeface="Cambria" charset="0"/>
                <a:sym typeface="Boton BQ Medium"/>
              </a:rPr>
              <a:t>de cinco PowerPoints </a:t>
            </a:r>
            <a:r>
              <a:rPr sz="3000" dirty="0"/>
              <a:t/>
            </a:r>
            <a:br>
              <a:rPr sz="3000" dirty="0"/>
            </a:br>
            <a:r>
              <a:rPr lang="es-ES" sz="3000" b="1" dirty="0">
                <a:solidFill>
                  <a:srgbClr val="FFFFFF"/>
                </a:solidFill>
                <a:latin typeface="Cambria" charset="0"/>
                <a:sym typeface="Boton BQ Medium"/>
              </a:rPr>
              <a:t>que cubren el material del </a:t>
            </a:r>
            <a:r>
              <a:rPr lang="es-ES" sz="3000" b="1" i="1" dirty="0">
                <a:solidFill>
                  <a:srgbClr val="FFFFFF"/>
                </a:solidFill>
                <a:latin typeface="Cambria" charset="0"/>
                <a:sym typeface="Boton BQ Medium"/>
              </a:rPr>
              <a:t>Informe de la Agenda de la Conferencia</a:t>
            </a:r>
            <a:r>
              <a:rPr lang="es-ES" sz="3000" b="1" dirty="0">
                <a:solidFill>
                  <a:srgbClr val="FFFFFF"/>
                </a:solidFill>
                <a:latin typeface="Cambria" charset="0"/>
                <a:sym typeface="Boton BQ Medium"/>
              </a:rPr>
              <a:t> 2018 </a:t>
            </a:r>
          </a:p>
        </p:txBody>
      </p:sp>
      <p:sp>
        <p:nvSpPr>
          <p:cNvPr id="6" name="Text Placeholder 3"/>
          <p:cNvSpPr txBox="1">
            <a:spLocks/>
          </p:cNvSpPr>
          <p:nvPr/>
        </p:nvSpPr>
        <p:spPr>
          <a:xfrm>
            <a:off x="2157984" y="4317193"/>
            <a:ext cx="4498848" cy="1365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s-ES" sz="2800" b="1" dirty="0" smtClean="0">
                <a:solidFill>
                  <a:srgbClr val="373896"/>
                </a:solidFill>
                <a:effectLst>
                  <a:outerShdw blurRad="38100" dist="38100" dir="2700000" algn="tl">
                    <a:srgbClr val="000000">
                      <a:alpha val="43137"/>
                    </a:srgbClr>
                  </a:outerShdw>
                </a:effectLst>
                <a:latin typeface="Cambria" charset="0"/>
                <a:sym typeface="Boton BQ Medium"/>
              </a:rPr>
              <a:t>Plan estratégico de los SMNA</a:t>
            </a:r>
          </a:p>
          <a:p>
            <a:pPr lvl="1" algn="ctr">
              <a:defRPr sz="1800"/>
            </a:pPr>
            <a:r>
              <a:rPr lang="es-ES" sz="2800" b="1" dirty="0" smtClean="0">
                <a:solidFill>
                  <a:srgbClr val="373896"/>
                </a:solidFill>
                <a:effectLst>
                  <a:outerShdw blurRad="38100" dist="38100" dir="2700000" algn="tl">
                    <a:srgbClr val="000000">
                      <a:alpha val="43137"/>
                    </a:srgbClr>
                  </a:outerShdw>
                </a:effectLst>
                <a:latin typeface="Cambria" charset="0"/>
                <a:sym typeface="Boton BQ Medium"/>
              </a:rPr>
              <a:t>Encuesta del </a:t>
            </a:r>
            <a:r>
              <a:rPr lang="es-ES" sz="2800" b="1" i="1" dirty="0" smtClean="0">
                <a:solidFill>
                  <a:srgbClr val="373896"/>
                </a:solidFill>
                <a:effectLst>
                  <a:outerShdw blurRad="38100" dist="38100" dir="2700000" algn="tl">
                    <a:srgbClr val="000000">
                      <a:alpha val="43137"/>
                    </a:srgbClr>
                  </a:outerShdw>
                </a:effectLst>
                <a:latin typeface="Cambria" charset="0"/>
                <a:sym typeface="Boton BQ Medium"/>
              </a:rPr>
              <a:t>IAC</a:t>
            </a:r>
            <a:r>
              <a:rPr lang="es-ES" smtClean="0"/>
              <a:t>:</a:t>
            </a:r>
            <a:endParaRPr lang="es-ES" sz="2800" b="1" dirty="0">
              <a:solidFill>
                <a:srgbClr val="373896"/>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
            <a:off x="6712035" y="-97972"/>
            <a:ext cx="5299364" cy="6858000"/>
          </a:xfrm>
          <a:prstGeom prst="rect">
            <a:avLst/>
          </a:prstGeom>
        </p:spPr>
      </p:pic>
    </p:spTree>
    <p:extLst>
      <p:ext uri="{BB962C8B-B14F-4D97-AF65-F5344CB8AC3E}">
        <p14:creationId xmlns:p14="http://schemas.microsoft.com/office/powerpoint/2010/main" val="774303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p:cNvSpPr/>
          <p:nvPr/>
        </p:nvSpPr>
        <p:spPr>
          <a:xfrm>
            <a:off x="1506939" y="2542032"/>
            <a:ext cx="10115086" cy="16642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marL="0" lvl="1" algn="r" defTabSz="457200">
              <a:defRPr sz="1800"/>
            </a:pPr>
            <a:r>
              <a:rPr lang="es-ES" sz="3200" dirty="0">
                <a:solidFill>
                  <a:srgbClr val="92278F"/>
                </a:solidFill>
                <a:latin typeface="Cambria" panose="02040503050406030204" pitchFamily="18" charset="0"/>
              </a:rPr>
              <a:t>Damos las gracias</a:t>
            </a:r>
            <a:r>
              <a:rPr lang="es-ES" smtClean="0"/>
              <a:t> </a:t>
            </a:r>
            <a:r>
              <a:rPr lang="es-ES" sz="3200" b="1" dirty="0">
                <a:latin typeface="Cambria" panose="02040503050406030204" pitchFamily="18" charset="0"/>
              </a:rPr>
              <a:t>a los miembros y órganos de servicio de todo el mundo por los meditados aportes</a:t>
            </a:r>
            <a:r>
              <a:rPr lang="es-ES" smtClean="0"/>
              <a:t> </a:t>
            </a:r>
            <a:r>
              <a:rPr lang="es-ES" sz="3200" dirty="0" smtClean="0">
                <a:solidFill>
                  <a:srgbClr val="92278F"/>
                </a:solidFill>
                <a:latin typeface="Cambria" panose="02040503050406030204" pitchFamily="18" charset="0"/>
              </a:rPr>
              <a:t>que nos ayudan a elaborar el Plan estratégico de los SMNA</a:t>
            </a:r>
            <a:r>
              <a:rPr lang="es-ES" smtClean="0"/>
              <a:t>.</a:t>
            </a:r>
            <a:endParaRPr lang="es-ES" sz="3200" b="1" dirty="0">
              <a:solidFill>
                <a:srgbClr val="92278F"/>
              </a:solidFill>
              <a:latin typeface="Cambria" panose="02040503050406030204" pitchFamily="18" charset="0"/>
              <a:ea typeface="Cambria" charset="0"/>
              <a:cs typeface="Cambria" charset="0"/>
              <a:sym typeface="BotonBQ-Regular"/>
            </a:endParaRPr>
          </a:p>
        </p:txBody>
      </p:sp>
      <p:sp>
        <p:nvSpPr>
          <p:cNvPr id="4" name="Shape 104"/>
          <p:cNvSpPr/>
          <p:nvPr/>
        </p:nvSpPr>
        <p:spPr>
          <a:xfrm>
            <a:off x="566929" y="4595342"/>
            <a:ext cx="8714232" cy="2006626"/>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marL="0" lvl="1" defTabSz="457200">
              <a:defRPr sz="1800"/>
            </a:pPr>
            <a:r>
              <a:rPr lang="es-ES" sz="3200" b="1" dirty="0" smtClean="0">
                <a:latin typeface="Cambria" panose="02040503050406030204" pitchFamily="18" charset="0"/>
              </a:rPr>
              <a:t>Esta participación asegura</a:t>
            </a:r>
            <a:r>
              <a:rPr lang="es-ES" dirty="0" smtClean="0"/>
              <a:t> </a:t>
            </a:r>
            <a:r>
              <a:rPr lang="es-ES" sz="3200" dirty="0">
                <a:solidFill>
                  <a:srgbClr val="92278F"/>
                </a:solidFill>
                <a:latin typeface="Cambria" panose="02040503050406030204" pitchFamily="18" charset="0"/>
              </a:rPr>
              <a:t>que </a:t>
            </a:r>
            <a:r>
              <a:rPr lang="es-ES" sz="3200" dirty="0" smtClean="0">
                <a:solidFill>
                  <a:srgbClr val="92278F"/>
                </a:solidFill>
                <a:latin typeface="Cambria" panose="02040503050406030204" pitchFamily="18" charset="0"/>
              </a:rPr>
              <a:t>trabajemos </a:t>
            </a:r>
            <a:r>
              <a:rPr lang="es-ES" sz="3200" dirty="0">
                <a:solidFill>
                  <a:srgbClr val="92278F"/>
                </a:solidFill>
                <a:latin typeface="Cambria" panose="02040503050406030204" pitchFamily="18" charset="0"/>
              </a:rPr>
              <a:t>para lograr</a:t>
            </a:r>
            <a:r>
              <a:rPr lang="es-ES" dirty="0" smtClean="0"/>
              <a:t> </a:t>
            </a:r>
            <a:r>
              <a:rPr lang="es-ES" sz="3200" b="1" dirty="0">
                <a:latin typeface="Cambria" panose="02040503050406030204" pitchFamily="18" charset="0"/>
              </a:rPr>
              <a:t>los objetivos más importantes para la confraternidad y</a:t>
            </a:r>
            <a:r>
              <a:rPr lang="es-ES" dirty="0" smtClean="0"/>
              <a:t> </a:t>
            </a:r>
            <a:r>
              <a:rPr lang="es-ES" sz="3200" b="1" dirty="0">
                <a:solidFill>
                  <a:srgbClr val="92278F"/>
                </a:solidFill>
                <a:latin typeface="Cambria" panose="02040503050406030204" pitchFamily="18" charset="0"/>
              </a:rPr>
              <a:t>la Visión del servicio en NA.</a:t>
            </a:r>
            <a:endParaRPr lang="es-ES" sz="3200" b="1" dirty="0">
              <a:solidFill>
                <a:srgbClr val="92278F"/>
              </a:solidFill>
              <a:latin typeface="Cambria" panose="02040503050406030204" pitchFamily="18" charset="0"/>
              <a:ea typeface="Cambria" charset="0"/>
              <a:cs typeface="Cambria" charset="0"/>
              <a:sym typeface="BotonBQ-Regular"/>
            </a:endParaRPr>
          </a:p>
        </p:txBody>
      </p:sp>
      <p:sp>
        <p:nvSpPr>
          <p:cNvPr id="5" name="TextBox 4"/>
          <p:cNvSpPr txBox="1"/>
          <p:nvPr/>
        </p:nvSpPr>
        <p:spPr>
          <a:xfrm rot="21000127">
            <a:off x="6425713" y="1014144"/>
            <a:ext cx="3878471" cy="1200329"/>
          </a:xfrm>
          <a:prstGeom prst="rect">
            <a:avLst/>
          </a:prstGeom>
          <a:noFill/>
        </p:spPr>
        <p:txBody>
          <a:bodyPr wrap="square" rtlCol="0">
            <a:spAutoFit/>
          </a:bodyPr>
          <a:lstStyle/>
          <a:p>
            <a:r>
              <a:rPr lang="es-ES" sz="7200" b="1" dirty="0" smtClean="0">
                <a:solidFill>
                  <a:srgbClr val="92278F"/>
                </a:solidFill>
                <a:effectLst>
                  <a:outerShdw blurRad="38100" dist="38100" dir="2700000" algn="tl">
                    <a:srgbClr val="000000">
                      <a:alpha val="43137"/>
                    </a:srgbClr>
                  </a:outerShdw>
                </a:effectLst>
                <a:latin typeface="Brush Script MT" panose="03060802040406070304" pitchFamily="66" charset="0"/>
              </a:rPr>
              <a:t>¡Gracias!</a:t>
            </a:r>
            <a:endParaRPr lang="es-ES" sz="7200" b="1" dirty="0">
              <a:solidFill>
                <a:srgbClr val="92278F"/>
              </a:solidFill>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val="12183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7"/>
            <a:ext cx="11774809" cy="2449785"/>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s-ES" sz="5400" b="1" dirty="0" smtClean="0">
                <a:latin typeface="Cambria" charset="0"/>
              </a:rPr>
              <a:t>Encuesta de literatura, </a:t>
            </a:r>
            <a:br>
              <a:rPr lang="es-ES" sz="5400" b="1" dirty="0" smtClean="0">
                <a:latin typeface="Cambria" charset="0"/>
              </a:rPr>
            </a:br>
            <a:r>
              <a:rPr lang="es-ES" sz="5400" b="1" dirty="0" smtClean="0">
                <a:latin typeface="Cambria" charset="0"/>
              </a:rPr>
              <a:t>material de servicio</a:t>
            </a:r>
            <a:r>
              <a:rPr dirty="0"/>
              <a:t/>
            </a:r>
            <a:br>
              <a:rPr dirty="0"/>
            </a:br>
            <a:r>
              <a:rPr lang="es-ES" sz="5400" b="1" dirty="0" smtClean="0">
                <a:latin typeface="Cambria" charset="0"/>
              </a:rPr>
              <a:t>y temas de debate</a:t>
            </a:r>
            <a:endParaRPr lang="es-ES" sz="5400" dirty="0">
              <a:solidFill>
                <a:srgbClr val="000000"/>
              </a:solidFill>
            </a:endParaRPr>
          </a:p>
        </p:txBody>
      </p:sp>
    </p:spTree>
    <p:extLst>
      <p:ext uri="{BB962C8B-B14F-4D97-AF65-F5344CB8AC3E}">
        <p14:creationId xmlns:p14="http://schemas.microsoft.com/office/powerpoint/2010/main" val="198478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055533" y="286549"/>
            <a:ext cx="7903633" cy="141066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marL="0" lvl="1" indent="0" algn="ctr" defTabSz="457200">
              <a:defRPr sz="1800"/>
            </a:pPr>
            <a:r>
              <a:rPr lang="es-ES" sz="4500" b="1" dirty="0" smtClean="0">
                <a:latin typeface="Cambria" charset="0"/>
                <a:sym typeface="BotonBQ-Bold"/>
              </a:rPr>
              <a:t>¿Cómo se preparó esta encuesta?</a:t>
            </a:r>
            <a:endParaRPr lang="es-ES" sz="4500" b="1" dirty="0">
              <a:latin typeface="Cambria" charset="0"/>
              <a:ea typeface="Cambria" charset="0"/>
              <a:cs typeface="Cambria" charset="0"/>
              <a:sym typeface="BotonBQ-Bold"/>
            </a:endParaRPr>
          </a:p>
        </p:txBody>
      </p:sp>
      <p:sp>
        <p:nvSpPr>
          <p:cNvPr id="3" name="Shape 86"/>
          <p:cNvSpPr/>
          <p:nvPr/>
        </p:nvSpPr>
        <p:spPr>
          <a:xfrm>
            <a:off x="926883" y="2247553"/>
            <a:ext cx="10204308" cy="54489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
        <p:nvSpPr>
          <p:cNvPr id="4" name="Rectangle 3"/>
          <p:cNvSpPr/>
          <p:nvPr/>
        </p:nvSpPr>
        <p:spPr>
          <a:xfrm>
            <a:off x="926883" y="2029838"/>
            <a:ext cx="10638584" cy="4545133"/>
          </a:xfrm>
          <a:prstGeom prst="rect">
            <a:avLst/>
          </a:prstGeom>
        </p:spPr>
        <p:txBody>
          <a:bodyPr>
            <a:noAutofit/>
          </a:bodyPr>
          <a:lstStyle/>
          <a:p>
            <a:pPr marL="457200" indent="-457200">
              <a:buClr>
                <a:srgbClr val="373896"/>
              </a:buClr>
              <a:buBlip>
                <a:blip r:embed="rId3"/>
              </a:buBlip>
            </a:pPr>
            <a:r>
              <a:rPr lang="es-ES" sz="3200" dirty="0">
                <a:latin typeface="Cambria" panose="02040503050406030204" pitchFamily="18" charset="0"/>
              </a:rPr>
              <a:t>Muchas ideas de los participantes de la conferencia y los miembros </a:t>
            </a:r>
          </a:p>
          <a:p>
            <a:pPr marL="457200" indent="-457200">
              <a:buClr>
                <a:srgbClr val="373896"/>
              </a:buClr>
              <a:buBlip>
                <a:blip r:embed="rId3"/>
              </a:buBlip>
            </a:pPr>
            <a:r>
              <a:rPr lang="es-ES" sz="3200" dirty="0">
                <a:latin typeface="Cambria" panose="02040503050406030204" pitchFamily="18" charset="0"/>
              </a:rPr>
              <a:t>Aportes regionales a nuestros proceso de planificación estratégica</a:t>
            </a:r>
          </a:p>
          <a:p>
            <a:pPr marL="457200" lvl="0" indent="-457200">
              <a:buClr>
                <a:srgbClr val="373896"/>
              </a:buClr>
              <a:buBlip>
                <a:blip r:embed="rId3"/>
              </a:buBlip>
            </a:pPr>
            <a:r>
              <a:rPr lang="es-ES" sz="3200" dirty="0">
                <a:solidFill>
                  <a:prstClr val="black"/>
                </a:solidFill>
                <a:latin typeface="Cambria" panose="02040503050406030204" pitchFamily="18" charset="0"/>
              </a:rPr>
              <a:t>Emails y llamadas a los Servicios Mundiales</a:t>
            </a:r>
          </a:p>
          <a:p>
            <a:pPr marL="457200" lvl="0" indent="-457200">
              <a:buClr>
                <a:srgbClr val="373896"/>
              </a:buClr>
              <a:buBlip>
                <a:blip r:embed="rId3"/>
              </a:buBlip>
            </a:pPr>
            <a:r>
              <a:rPr lang="es-ES" sz="3200" dirty="0">
                <a:solidFill>
                  <a:prstClr val="black"/>
                </a:solidFill>
                <a:latin typeface="Cambria" panose="02040503050406030204" pitchFamily="18" charset="0"/>
              </a:rPr>
              <a:t>Resultados de talleres</a:t>
            </a:r>
            <a:endParaRPr lang="es-ES" sz="3200" dirty="0" smtClean="0">
              <a:latin typeface="Cambria" panose="02040503050406030204" pitchFamily="18" charset="0"/>
            </a:endParaRPr>
          </a:p>
          <a:p>
            <a:pPr marL="457200" indent="-457200">
              <a:buClr>
                <a:srgbClr val="373896"/>
              </a:buClr>
              <a:buBlip>
                <a:blip r:embed="rId3"/>
              </a:buBlip>
            </a:pPr>
            <a:r>
              <a:rPr lang="es-ES" sz="3200" dirty="0" smtClean="0">
                <a:latin typeface="Cambria" panose="02040503050406030204" pitchFamily="18" charset="0"/>
              </a:rPr>
              <a:t>Conversaciones con miembros de la Junta</a:t>
            </a:r>
          </a:p>
          <a:p>
            <a:pPr marL="457200" indent="-457200">
              <a:buClr>
                <a:srgbClr val="373896"/>
              </a:buClr>
              <a:buBlip>
                <a:blip r:embed="rId3"/>
              </a:buBlip>
            </a:pPr>
            <a:r>
              <a:rPr lang="es-ES" sz="3200" dirty="0" smtClean="0">
                <a:latin typeface="Cambria" panose="02040503050406030204" pitchFamily="18" charset="0"/>
              </a:rPr>
              <a:t>Aportes de los participantes de la conferencia </a:t>
            </a:r>
            <a:br>
              <a:rPr lang="es-ES" sz="3200" dirty="0" smtClean="0">
                <a:latin typeface="Cambria" panose="02040503050406030204" pitchFamily="18" charset="0"/>
              </a:rPr>
            </a:br>
            <a:r>
              <a:rPr lang="es-ES" sz="3200" dirty="0" smtClean="0">
                <a:latin typeface="Cambria" panose="02040503050406030204" pitchFamily="18" charset="0"/>
              </a:rPr>
              <a:t>al borrador de esta encuesta </a:t>
            </a:r>
          </a:p>
          <a:p>
            <a:pPr>
              <a:buClr>
                <a:srgbClr val="373896"/>
              </a:buClr>
            </a:pPr>
            <a:endParaRPr lang="es-ES" sz="3200" b="1" dirty="0">
              <a:latin typeface="Cambria" panose="02040503050406030204" pitchFamily="18" charset="0"/>
            </a:endParaRPr>
          </a:p>
        </p:txBody>
      </p:sp>
    </p:spTree>
    <p:extLst>
      <p:ext uri="{BB962C8B-B14F-4D97-AF65-F5344CB8AC3E}">
        <p14:creationId xmlns:p14="http://schemas.microsoft.com/office/powerpoint/2010/main" val="249784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055533" y="286549"/>
            <a:ext cx="7903633" cy="141066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marL="0" lvl="1" indent="0" algn="ctr" defTabSz="457200">
              <a:defRPr sz="1800"/>
            </a:pPr>
            <a:r>
              <a:rPr lang="es-ES" sz="4500" b="1" dirty="0" smtClean="0">
                <a:latin typeface="Cambria" charset="0"/>
                <a:sym typeface="BotonBQ-Bold"/>
              </a:rPr>
              <a:t>¿Qué ayuda puede prestar esta encuesta?</a:t>
            </a:r>
            <a:endParaRPr lang="es-ES" sz="4500" b="1" dirty="0">
              <a:latin typeface="Cambria" charset="0"/>
              <a:ea typeface="Cambria" charset="0"/>
              <a:cs typeface="Cambria" charset="0"/>
              <a:sym typeface="BotonBQ-Bold"/>
            </a:endParaRPr>
          </a:p>
        </p:txBody>
      </p:sp>
      <p:sp>
        <p:nvSpPr>
          <p:cNvPr id="3" name="Shape 86"/>
          <p:cNvSpPr/>
          <p:nvPr/>
        </p:nvSpPr>
        <p:spPr>
          <a:xfrm>
            <a:off x="926883" y="2247553"/>
            <a:ext cx="10204308" cy="54489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
        <p:nvSpPr>
          <p:cNvPr id="4" name="Rectangle 3"/>
          <p:cNvSpPr/>
          <p:nvPr/>
        </p:nvSpPr>
        <p:spPr>
          <a:xfrm>
            <a:off x="926883" y="1939128"/>
            <a:ext cx="10638584" cy="4751957"/>
          </a:xfrm>
          <a:prstGeom prst="rect">
            <a:avLst/>
          </a:prstGeom>
        </p:spPr>
        <p:txBody>
          <a:bodyPr>
            <a:noAutofit/>
          </a:bodyPr>
          <a:lstStyle/>
          <a:p>
            <a:pPr marL="457200" indent="-457200">
              <a:spcAft>
                <a:spcPts val="1200"/>
              </a:spcAft>
              <a:buClr>
                <a:srgbClr val="373896"/>
              </a:buClr>
              <a:buBlip>
                <a:blip r:embed="rId3"/>
              </a:buBlip>
            </a:pPr>
            <a:r>
              <a:rPr lang="es-ES" sz="3000" dirty="0" smtClean="0">
                <a:latin typeface="Cambria" panose="02040503050406030204" pitchFamily="18" charset="0"/>
              </a:rPr>
              <a:t>Dinos cuáles son las prioridades de la confraternidad sobre literatura de recuperación y material de servicio. </a:t>
            </a:r>
          </a:p>
          <a:p>
            <a:pPr marL="457200" indent="-457200">
              <a:buClr>
                <a:srgbClr val="373896"/>
              </a:buClr>
              <a:buBlip>
                <a:blip r:embed="rId3"/>
              </a:buBlip>
            </a:pPr>
            <a:r>
              <a:rPr lang="es-ES" sz="3000" dirty="0" smtClean="0">
                <a:latin typeface="Cambria" panose="02040503050406030204" pitchFamily="18" charset="0"/>
              </a:rPr>
              <a:t>La CSM 2016 analizó los resultados de la encuesta del </a:t>
            </a:r>
            <a:r>
              <a:rPr lang="es-ES" sz="3000" i="1" dirty="0" smtClean="0">
                <a:latin typeface="Cambria" panose="02040503050406030204" pitchFamily="18" charset="0"/>
              </a:rPr>
              <a:t>IAC</a:t>
            </a:r>
            <a:r>
              <a:rPr lang="es-ES" sz="3000" dirty="0" smtClean="0">
                <a:latin typeface="Cambria" panose="02040503050406030204" pitchFamily="18" charset="0"/>
              </a:rPr>
              <a:t> y decidió estructurar:</a:t>
            </a:r>
          </a:p>
          <a:p>
            <a:pPr marL="914400" lvl="1" indent="-457200">
              <a:buClr>
                <a:srgbClr val="373896"/>
              </a:buClr>
              <a:buFont typeface="Arial" panose="020B0604020202020204" pitchFamily="34" charset="0"/>
              <a:buChar char="•"/>
            </a:pPr>
            <a:r>
              <a:rPr lang="es-ES" sz="3000" dirty="0">
                <a:latin typeface="Cambria" panose="02040503050406030204" pitchFamily="18" charset="0"/>
              </a:rPr>
              <a:t>d</a:t>
            </a:r>
            <a:r>
              <a:rPr lang="es-ES" sz="3000" dirty="0" smtClean="0">
                <a:latin typeface="Cambria" panose="02040503050406030204" pitchFamily="18" charset="0"/>
              </a:rPr>
              <a:t>os proyectos de literatura de mayor prioridad: un libro nuevo de meditaciones y un IP sobre recuperación y salud/enfermedad mental </a:t>
            </a:r>
          </a:p>
          <a:p>
            <a:pPr marL="914400" lvl="1" indent="-457200">
              <a:buClr>
                <a:srgbClr val="373896"/>
              </a:buClr>
              <a:buFont typeface="Arial" panose="020B0604020202020204" pitchFamily="34" charset="0"/>
              <a:buChar char="•"/>
            </a:pPr>
            <a:r>
              <a:rPr lang="es-ES" sz="3000" dirty="0" smtClean="0">
                <a:latin typeface="Cambria" panose="02040503050406030204" pitchFamily="18" charset="0"/>
              </a:rPr>
              <a:t>Proyectos de material de servicio para </a:t>
            </a:r>
            <a:br>
              <a:rPr lang="es-ES" sz="3000" dirty="0" smtClean="0">
                <a:latin typeface="Cambria" panose="02040503050406030204" pitchFamily="18" charset="0"/>
              </a:rPr>
            </a:br>
            <a:r>
              <a:rPr lang="es-ES" sz="3000" dirty="0" smtClean="0">
                <a:latin typeface="Cambria" panose="02040503050406030204" pitchFamily="18" charset="0"/>
              </a:rPr>
              <a:t>convenciones y eventos, y herramientas de </a:t>
            </a:r>
            <a:br>
              <a:rPr lang="es-ES" sz="3000" dirty="0" smtClean="0">
                <a:latin typeface="Cambria" panose="02040503050406030204" pitchFamily="18" charset="0"/>
              </a:rPr>
            </a:br>
            <a:r>
              <a:rPr lang="es-ES" sz="3000" dirty="0" smtClean="0">
                <a:latin typeface="Cambria" panose="02040503050406030204" pitchFamily="18" charset="0"/>
              </a:rPr>
              <a:t>servicio local</a:t>
            </a:r>
            <a:endParaRPr lang="es-ES" sz="3000" dirty="0">
              <a:latin typeface="Cambria" panose="02040503050406030204" pitchFamily="18" charset="0"/>
            </a:endParaRPr>
          </a:p>
          <a:p>
            <a:pPr marL="457200" indent="-457200">
              <a:buClr>
                <a:srgbClr val="373896"/>
              </a:buClr>
              <a:buFont typeface="Arial" panose="020B0604020202020204" pitchFamily="34" charset="0"/>
              <a:buChar char="•"/>
            </a:pPr>
            <a:endParaRPr lang="es-ES" sz="3600" b="1" dirty="0">
              <a:latin typeface="Cambria" panose="02040503050406030204" pitchFamily="18" charset="0"/>
            </a:endParaRPr>
          </a:p>
        </p:txBody>
      </p:sp>
    </p:spTree>
    <p:extLst>
      <p:ext uri="{BB962C8B-B14F-4D97-AF65-F5344CB8AC3E}">
        <p14:creationId xmlns:p14="http://schemas.microsoft.com/office/powerpoint/2010/main" val="415656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1344223"/>
            <a:ext cx="10759923" cy="37806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3"/>
              </a:buBlip>
            </a:pPr>
            <a:r>
              <a:rPr lang="es-ES" sz="2800" dirty="0">
                <a:solidFill>
                  <a:srgbClr val="000000"/>
                </a:solidFill>
                <a:latin typeface="Cambria" charset="0"/>
                <a:sym typeface="Helvetica Light"/>
              </a:rPr>
              <a:t>A menos que la CSM 2018 indique lo contrario, durante el próximo ciclo pensamos priorizar el trabajo acordado por la CSM </a:t>
            </a:r>
            <a:r>
              <a:rPr lang="es-ES" sz="2800" dirty="0" smtClean="0">
                <a:solidFill>
                  <a:srgbClr val="000000"/>
                </a:solidFill>
                <a:latin typeface="Cambria" charset="0"/>
                <a:sym typeface="Helvetica Light"/>
              </a:rPr>
              <a:t>2016 en:  </a:t>
            </a:r>
            <a:endParaRPr lang="es-ES" sz="2800" dirty="0">
              <a:solidFill>
                <a:srgbClr val="000000"/>
              </a:solidFill>
              <a:latin typeface="Cambria" charset="0"/>
              <a:sym typeface="Helvetica Light"/>
            </a:endParaRPr>
          </a:p>
          <a:p>
            <a:pPr marL="1371600" lvl="2" indent="-457200" defTabSz="292100" fontAlgn="t" latinLnBrk="1" hangingPunct="0">
              <a:buClr>
                <a:srgbClr val="373896"/>
              </a:buClr>
              <a:buFont typeface="Arial" charset="0"/>
              <a:buChar char="•"/>
            </a:pPr>
            <a:r>
              <a:rPr lang="es-ES" sz="2800" dirty="0" smtClean="0">
                <a:solidFill>
                  <a:srgbClr val="000000"/>
                </a:solidFill>
                <a:latin typeface="Cambria" charset="0"/>
                <a:sym typeface="Helvetica Light"/>
              </a:rPr>
              <a:t>un libro de meditaciones</a:t>
            </a:r>
          </a:p>
          <a:p>
            <a:pPr marL="1371600" lvl="2" indent="-457200" defTabSz="292100" fontAlgn="t" latinLnBrk="1" hangingPunct="0">
              <a:spcAft>
                <a:spcPts val="1200"/>
              </a:spcAft>
              <a:buClr>
                <a:srgbClr val="373896"/>
              </a:buClr>
              <a:buFont typeface="Arial" charset="0"/>
              <a:buChar char="•"/>
            </a:pPr>
            <a:r>
              <a:rPr lang="es-ES" sz="2800" dirty="0" smtClean="0">
                <a:solidFill>
                  <a:srgbClr val="000000"/>
                </a:solidFill>
                <a:latin typeface="Cambria" charset="0"/>
                <a:sym typeface="Helvetica Light"/>
              </a:rPr>
              <a:t>un folleto sobre salud/enfermedad mental</a:t>
            </a:r>
            <a:endParaRPr lang="es-ES" sz="28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3"/>
              </a:buBlip>
            </a:pPr>
            <a:r>
              <a:rPr lang="es-ES" sz="2800" dirty="0" smtClean="0">
                <a:solidFill>
                  <a:srgbClr val="000000"/>
                </a:solidFill>
                <a:latin typeface="Cambria" charset="0"/>
                <a:sym typeface="Helvetica Light"/>
              </a:rPr>
              <a:t>Los resultados de esta encuesta nos ayudarán a priorizar el trabajo/planes de proyecto futuros. </a:t>
            </a:r>
          </a:p>
          <a:p>
            <a:pPr marL="457200" indent="-457200" defTabSz="292100" fontAlgn="t" latinLnBrk="1" hangingPunct="0">
              <a:spcAft>
                <a:spcPts val="1200"/>
              </a:spcAft>
              <a:buClr>
                <a:srgbClr val="373896"/>
              </a:buClr>
              <a:buBlip>
                <a:blip r:embed="rId3"/>
              </a:buBlip>
            </a:pPr>
            <a:r>
              <a:rPr lang="es-ES" sz="2800" dirty="0" smtClean="0">
                <a:solidFill>
                  <a:srgbClr val="000000"/>
                </a:solidFill>
                <a:latin typeface="Cambria" charset="0"/>
                <a:sym typeface="Helvetica Light"/>
              </a:rPr>
              <a:t>Elige por lo menos una opción, pero no más de dos de la lista.</a:t>
            </a:r>
            <a:endParaRPr lang="es-ES" sz="2800" dirty="0">
              <a:solidFill>
                <a:srgbClr val="000000"/>
              </a:solidFill>
              <a:latin typeface="Cambria" charset="0"/>
              <a:ea typeface="Cambria" charset="0"/>
              <a:cs typeface="Cambria" charset="0"/>
              <a:sym typeface="Helvetica Light"/>
            </a:endParaRPr>
          </a:p>
          <a:p>
            <a:pPr defTabSz="292100" fontAlgn="t" latinLnBrk="1" hangingPunct="0"/>
            <a:endParaRPr lang="es-ES" sz="900" dirty="0">
              <a:solidFill>
                <a:srgbClr val="000000"/>
              </a:solidFill>
              <a:latin typeface="Cambria" charset="0"/>
              <a:ea typeface="Cambria" charset="0"/>
              <a:cs typeface="Cambria" charset="0"/>
            </a:endParaRPr>
          </a:p>
          <a:p>
            <a:pPr defTabSz="292100" fontAlgn="t" latinLnBrk="1" hangingPunct="0"/>
            <a:endParaRPr lang="es-ES" sz="2500" dirty="0">
              <a:solidFill>
                <a:srgbClr val="000000"/>
              </a:solidFill>
              <a:sym typeface="Helvetica Light"/>
            </a:endParaRPr>
          </a:p>
        </p:txBody>
      </p:sp>
      <p:sp>
        <p:nvSpPr>
          <p:cNvPr id="11" name="TextBox 10"/>
          <p:cNvSpPr txBox="1"/>
          <p:nvPr/>
        </p:nvSpPr>
        <p:spPr>
          <a:xfrm>
            <a:off x="1001486" y="297373"/>
            <a:ext cx="10284581"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s-ES" sz="4400" b="1" dirty="0" smtClean="0">
                <a:latin typeface="Cambria" charset="0"/>
              </a:rPr>
              <a:t>Encuesta de literatura de recuperación</a:t>
            </a:r>
            <a:endParaRPr lang="es-ES" sz="4400" b="1" dirty="0">
              <a:latin typeface="Cambria" charset="0"/>
              <a:ea typeface="Cambria" charset="0"/>
              <a:cs typeface="Cambria" charset="0"/>
            </a:endParaRPr>
          </a:p>
        </p:txBody>
      </p:sp>
      <p:sp>
        <p:nvSpPr>
          <p:cNvPr id="3" name="TextBox 2"/>
          <p:cNvSpPr txBox="1"/>
          <p:nvPr/>
        </p:nvSpPr>
        <p:spPr>
          <a:xfrm>
            <a:off x="1500075" y="5124902"/>
            <a:ext cx="7819015" cy="1384995"/>
          </a:xfrm>
          <a:prstGeom prst="rect">
            <a:avLst/>
          </a:prstGeom>
          <a:noFill/>
        </p:spPr>
        <p:txBody>
          <a:bodyPr wrap="square" rtlCol="0">
            <a:spAutoFit/>
          </a:bodyPr>
          <a:lstStyle/>
          <a:p>
            <a:pPr algn="ctr"/>
            <a:r>
              <a:rPr lang="es-ES" sz="2800" b="1" dirty="0" smtClean="0">
                <a:solidFill>
                  <a:srgbClr val="92278F"/>
                </a:solidFill>
                <a:latin typeface="Cambria" panose="02040503050406030204" pitchFamily="18" charset="0"/>
              </a:rPr>
              <a:t>Esta encuesta empieza en la página 34 del </a:t>
            </a:r>
            <a:r>
              <a:rPr lang="es-ES" sz="2800" b="1" i="1" dirty="0" smtClean="0">
                <a:solidFill>
                  <a:srgbClr val="92278F"/>
                </a:solidFill>
                <a:latin typeface="Cambria" panose="02040503050406030204" pitchFamily="18" charset="0"/>
              </a:rPr>
              <a:t>IAC</a:t>
            </a:r>
            <a:r>
              <a:rPr lang="es-ES" sz="2800" b="1" dirty="0" smtClean="0">
                <a:solidFill>
                  <a:srgbClr val="92278F"/>
                </a:solidFill>
                <a:latin typeface="Cambria" panose="02040503050406030204" pitchFamily="18" charset="0"/>
              </a:rPr>
              <a:t> 2018 y está disponible para responder en línea en www.na.org/conference.</a:t>
            </a:r>
            <a:endParaRPr lang="es-ES" sz="2800" b="1" dirty="0">
              <a:solidFill>
                <a:srgbClr val="92278F"/>
              </a:solidFill>
              <a:latin typeface="Cambria" panose="020405030504060302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8333" y="5124902"/>
            <a:ext cx="2011680" cy="1588969"/>
          </a:xfrm>
          <a:prstGeom prst="rect">
            <a:avLst/>
          </a:prstGeom>
        </p:spPr>
      </p:pic>
    </p:spTree>
    <p:extLst>
      <p:ext uri="{BB962C8B-B14F-4D97-AF65-F5344CB8AC3E}">
        <p14:creationId xmlns:p14="http://schemas.microsoft.com/office/powerpoint/2010/main" val="224817069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085" y="214981"/>
            <a:ext cx="5715000" cy="523894"/>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s-ES" sz="2400" b="1" dirty="0" smtClean="0">
                <a:latin typeface="Cambria" charset="0"/>
              </a:rPr>
              <a:t>Encuesta de literatura de recuperación</a:t>
            </a:r>
            <a:endParaRPr lang="es-ES" sz="2400" b="1" dirty="0">
              <a:latin typeface="Cambria" charset="0"/>
              <a:ea typeface="Cambria" charset="0"/>
              <a:cs typeface="Cambria" charset="0"/>
            </a:endParaRPr>
          </a:p>
        </p:txBody>
      </p:sp>
      <p:sp>
        <p:nvSpPr>
          <p:cNvPr id="7" name="TextBox 6"/>
          <p:cNvSpPr txBox="1"/>
          <p:nvPr/>
        </p:nvSpPr>
        <p:spPr>
          <a:xfrm>
            <a:off x="220084" y="942075"/>
            <a:ext cx="5715000" cy="5760720"/>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s-ES" sz="1600" dirty="0">
                <a:latin typeface="Cambria" panose="02040503050406030204" pitchFamily="18" charset="0"/>
              </a:rPr>
              <a:t>Adaptar </a:t>
            </a:r>
            <a:r>
              <a:rPr lang="es-ES" sz="1600" i="1" dirty="0">
                <a:latin typeface="Cambria" panose="02040503050406030204" pitchFamily="18" charset="0"/>
              </a:rPr>
              <a:t>Los medios sociales y los principios que nos guían</a:t>
            </a:r>
            <a:r>
              <a:rPr lang="es-ES" sz="1600" dirty="0">
                <a:latin typeface="Cambria" panose="02040503050406030204" pitchFamily="18" charset="0"/>
              </a:rPr>
              <a:t> para convertirlo de SP a IP</a:t>
            </a:r>
          </a:p>
          <a:p>
            <a:pPr marL="285750" indent="-285750">
              <a:lnSpc>
                <a:spcPct val="105000"/>
              </a:lnSpc>
              <a:buFont typeface="Arial" panose="020B0604020202020204" pitchFamily="34" charset="0"/>
              <a:buChar char="•"/>
            </a:pPr>
            <a:r>
              <a:rPr lang="es-ES" sz="1600" dirty="0">
                <a:latin typeface="Cambria" panose="02040503050406030204" pitchFamily="18" charset="0"/>
              </a:rPr>
              <a:t>Un IP para los miembros: NA y los adictos en terapia de sustitución de drogas/tratamiento asistido con medicación</a:t>
            </a:r>
          </a:p>
          <a:p>
            <a:pPr marL="285750" indent="-285750">
              <a:lnSpc>
                <a:spcPct val="105000"/>
              </a:lnSpc>
              <a:buFont typeface="Arial" panose="020B0604020202020204" pitchFamily="34" charset="0"/>
              <a:buChar char="•"/>
            </a:pPr>
            <a:r>
              <a:rPr lang="es-ES" sz="1600" dirty="0">
                <a:latin typeface="Cambria" panose="02040503050406030204" pitchFamily="18" charset="0"/>
              </a:rPr>
              <a:t>Librito de estudio de los pasos con preguntas tomadas del capítulo «Cómo funciona» del Texto Básico. </a:t>
            </a:r>
          </a:p>
          <a:p>
            <a:pPr marL="285750" indent="-285750">
              <a:lnSpc>
                <a:spcPct val="105000"/>
              </a:lnSpc>
              <a:buFont typeface="Arial" panose="020B0604020202020204" pitchFamily="34" charset="0"/>
              <a:buChar char="•"/>
            </a:pPr>
            <a:r>
              <a:rPr lang="es-ES" sz="1600" dirty="0">
                <a:latin typeface="Cambria" panose="02040503050406030204" pitchFamily="18" charset="0"/>
              </a:rPr>
              <a:t>Librito de estudio de los pasos con preguntas </a:t>
            </a:r>
            <a:r>
              <a:rPr lang="es-ES" sz="1600" i="1" dirty="0">
                <a:latin typeface="Cambria" panose="02040503050406030204" pitchFamily="18" charset="0"/>
              </a:rPr>
              <a:t>Funciona: cómo y por qué</a:t>
            </a:r>
            <a:r>
              <a:rPr lang="es-ES" sz="1600" dirty="0">
                <a:latin typeface="Cambria" panose="02040503050406030204" pitchFamily="18" charset="0"/>
              </a:rPr>
              <a:t> y/o </a:t>
            </a:r>
            <a:r>
              <a:rPr lang="es-ES" sz="1600" i="1" dirty="0">
                <a:latin typeface="Cambria" panose="02040503050406030204" pitchFamily="18" charset="0"/>
              </a:rPr>
              <a:t>Vivir limpios</a:t>
            </a:r>
          </a:p>
          <a:p>
            <a:pPr marL="285750" indent="-285750">
              <a:lnSpc>
                <a:spcPct val="105000"/>
              </a:lnSpc>
              <a:buFont typeface="Arial" panose="020B0604020202020204" pitchFamily="34" charset="0"/>
              <a:buChar char="•"/>
            </a:pPr>
            <a:r>
              <a:rPr lang="es-ES" sz="1600" dirty="0">
                <a:latin typeface="Cambria" panose="02040503050406030204" pitchFamily="18" charset="0"/>
              </a:rPr>
              <a:t>Librito de trabajo de los pasos centrado fundamentalmente en los tres primeros, destinado sobre todo a los miembros nuevos, a los que están en tratamiento y a los derivados por los tribunales especializados en drogas.</a:t>
            </a:r>
          </a:p>
          <a:p>
            <a:pPr marL="285750" indent="-285750">
              <a:lnSpc>
                <a:spcPct val="105000"/>
              </a:lnSpc>
              <a:buFont typeface="Arial" panose="020B0604020202020204" pitchFamily="34" charset="0"/>
              <a:buChar char="•"/>
            </a:pPr>
            <a:r>
              <a:rPr lang="es-ES" sz="1600" dirty="0">
                <a:latin typeface="Cambria" panose="02040503050406030204" pitchFamily="18" charset="0"/>
              </a:rPr>
              <a:t>Guía para trabajar los pasos destinada a los miembros que tienen experiencia con los pasos, como serie de seguimiento de los pasos.</a:t>
            </a:r>
          </a:p>
          <a:p>
            <a:pPr marL="285750" indent="-285750">
              <a:lnSpc>
                <a:spcPct val="105000"/>
              </a:lnSpc>
              <a:buFont typeface="Arial" panose="020B0604020202020204" pitchFamily="34" charset="0"/>
              <a:buChar char="•"/>
            </a:pPr>
            <a:r>
              <a:rPr lang="es-ES" sz="1600" dirty="0">
                <a:latin typeface="Cambria" panose="02040503050406030204" pitchFamily="18" charset="0"/>
              </a:rPr>
              <a:t>Libro sobre los conceptos similar a </a:t>
            </a:r>
            <a:r>
              <a:rPr lang="es-ES" sz="1600" i="1" dirty="0">
                <a:latin typeface="Cambria" panose="02040503050406030204" pitchFamily="18" charset="0"/>
              </a:rPr>
              <a:t>Los principios que nos guían</a:t>
            </a:r>
          </a:p>
          <a:p>
            <a:pPr marL="285750" indent="-285750">
              <a:lnSpc>
                <a:spcPct val="105000"/>
              </a:lnSpc>
              <a:buFont typeface="Arial" panose="020B0604020202020204" pitchFamily="34" charset="0"/>
              <a:buChar char="•"/>
            </a:pPr>
            <a:r>
              <a:rPr lang="es-ES" sz="1600" dirty="0">
                <a:latin typeface="Cambria" panose="02040503050406030204" pitchFamily="18" charset="0"/>
              </a:rPr>
              <a:t>Lista y definición de principios espirituales</a:t>
            </a:r>
          </a:p>
          <a:p>
            <a:pPr marL="285750" indent="-285750">
              <a:lnSpc>
                <a:spcPct val="105000"/>
              </a:lnSpc>
              <a:buFont typeface="Arial" panose="020B0604020202020204" pitchFamily="34" charset="0"/>
              <a:buChar char="•"/>
            </a:pPr>
            <a:r>
              <a:rPr lang="es-ES" sz="1600" dirty="0">
                <a:latin typeface="Cambria" panose="02040503050406030204" pitchFamily="18" charset="0"/>
              </a:rPr>
              <a:t>Los beneficios espirituales del servicio </a:t>
            </a:r>
          </a:p>
          <a:p>
            <a:pPr marL="285750" indent="-285750">
              <a:lnSpc>
                <a:spcPct val="105000"/>
              </a:lnSpc>
              <a:buFont typeface="Arial" panose="020B0604020202020204" pitchFamily="34" charset="0"/>
              <a:buChar char="•"/>
            </a:pPr>
            <a:r>
              <a:rPr lang="es-ES" sz="1600" dirty="0">
                <a:latin typeface="Cambria" panose="02040503050406030204" pitchFamily="18" charset="0"/>
              </a:rPr>
              <a:t>La experiencia, fortaleza y esperanza de los miembros con respecto a confiar y a ser dignos de confianza</a:t>
            </a:r>
          </a:p>
          <a:p>
            <a:pPr marL="285750" indent="-285750">
              <a:lnSpc>
                <a:spcPct val="105000"/>
              </a:lnSpc>
              <a:buFont typeface="Arial" panose="020B0604020202020204" pitchFamily="34" charset="0"/>
              <a:buChar char="•"/>
            </a:pPr>
            <a:r>
              <a:rPr lang="es-ES" sz="1600" dirty="0">
                <a:latin typeface="Cambria" panose="02040503050406030204" pitchFamily="18" charset="0"/>
              </a:rPr>
              <a:t>Atmósfera de recuperación en el </a:t>
            </a:r>
            <a:r>
              <a:rPr lang="es-ES" sz="1600" dirty="0" smtClean="0">
                <a:latin typeface="Cambria" panose="02040503050406030204" pitchFamily="18" charset="0"/>
              </a:rPr>
              <a:t>servicio</a:t>
            </a:r>
            <a:endParaRPr lang="es-ES" sz="1600" dirty="0">
              <a:latin typeface="Cambria" panose="02040503050406030204" pitchFamily="18" charset="0"/>
            </a:endParaRPr>
          </a:p>
        </p:txBody>
      </p:sp>
      <p:sp>
        <p:nvSpPr>
          <p:cNvPr id="8" name="TextBox 7"/>
          <p:cNvSpPr txBox="1"/>
          <p:nvPr/>
        </p:nvSpPr>
        <p:spPr>
          <a:xfrm>
            <a:off x="6256857" y="80756"/>
            <a:ext cx="5775485" cy="6622039"/>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s-ES" sz="1600" dirty="0" smtClean="0">
                <a:latin typeface="Cambria" panose="02040503050406030204" pitchFamily="18" charset="0"/>
              </a:rPr>
              <a:t>Comportamiento </a:t>
            </a:r>
            <a:r>
              <a:rPr lang="es-ES" sz="1600" dirty="0">
                <a:latin typeface="Cambria" panose="02040503050406030204" pitchFamily="18" charset="0"/>
              </a:rPr>
              <a:t>apropiado en las reuniones</a:t>
            </a:r>
          </a:p>
          <a:p>
            <a:pPr marL="285750" indent="-285750">
              <a:lnSpc>
                <a:spcPct val="105000"/>
              </a:lnSpc>
              <a:buFont typeface="Arial" panose="020B0604020202020204" pitchFamily="34" charset="0"/>
              <a:buChar char="•"/>
            </a:pPr>
            <a:r>
              <a:rPr lang="es-ES" sz="1600" dirty="0">
                <a:latin typeface="Cambria" panose="02040503050406030204" pitchFamily="18" charset="0"/>
              </a:rPr>
              <a:t>Folleto sobre la Primera Tradición</a:t>
            </a:r>
          </a:p>
          <a:p>
            <a:pPr marL="285750" indent="-285750">
              <a:lnSpc>
                <a:spcPct val="105000"/>
              </a:lnSpc>
              <a:buFont typeface="Arial" panose="020B0604020202020204" pitchFamily="34" charset="0"/>
              <a:buChar char="•"/>
            </a:pPr>
            <a:r>
              <a:rPr lang="es-ES" sz="1600" dirty="0" smtClean="0">
                <a:latin typeface="Cambria" panose="02040503050406030204" pitchFamily="18" charset="0"/>
              </a:rPr>
              <a:t>Literatura </a:t>
            </a:r>
            <a:r>
              <a:rPr lang="es-ES" sz="1600" dirty="0">
                <a:latin typeface="Cambria" panose="02040503050406030204" pitchFamily="18" charset="0"/>
              </a:rPr>
              <a:t>destinada a: miembros jóvenes</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miembros mayores</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miembros con experiencia/«veteranos»</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miembros LGBTQ</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mujeres en recuperación</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miembros de pueblos indígenas/primeras naciones</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miembros profesionales</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miembros militares veteranos</a:t>
            </a:r>
          </a:p>
          <a:p>
            <a:pPr marL="285750" indent="-285750">
              <a:lnSpc>
                <a:spcPct val="105000"/>
              </a:lnSpc>
              <a:buFont typeface="Arial" panose="020B0604020202020204" pitchFamily="34" charset="0"/>
              <a:buChar char="•"/>
            </a:pPr>
            <a:r>
              <a:rPr lang="es-ES" sz="1600" dirty="0">
                <a:latin typeface="Cambria" panose="02040503050406030204" pitchFamily="18" charset="0"/>
              </a:rPr>
              <a:t>Literatura destinada a: ateos y miembros con creencias espirituales no convencionales </a:t>
            </a:r>
          </a:p>
          <a:p>
            <a:pPr marL="285750" indent="-285750">
              <a:lnSpc>
                <a:spcPct val="105000"/>
              </a:lnSpc>
              <a:buFont typeface="Arial" panose="020B0604020202020204" pitchFamily="34" charset="0"/>
              <a:buChar char="•"/>
            </a:pPr>
            <a:r>
              <a:rPr lang="es-ES" sz="1600" dirty="0">
                <a:latin typeface="Cambria" panose="02040503050406030204" pitchFamily="18" charset="0"/>
              </a:rPr>
              <a:t>Folleto sobre «sin que importe su edad, raza, identidad sexual, credo, religión ni la falta de esta última» </a:t>
            </a:r>
          </a:p>
          <a:p>
            <a:pPr marL="285750" indent="-285750">
              <a:lnSpc>
                <a:spcPct val="105000"/>
              </a:lnSpc>
              <a:buFont typeface="Arial" panose="020B0604020202020204" pitchFamily="34" charset="0"/>
              <a:buChar char="•"/>
            </a:pPr>
            <a:r>
              <a:rPr lang="es-ES" sz="1600" dirty="0">
                <a:latin typeface="Cambria" panose="02040503050406030204" pitchFamily="18" charset="0"/>
              </a:rPr>
              <a:t>¿Qué significa que NA es un programa espiritual, no religioso? </a:t>
            </a:r>
          </a:p>
          <a:p>
            <a:pPr marL="285750" indent="-285750">
              <a:lnSpc>
                <a:spcPct val="105000"/>
              </a:lnSpc>
              <a:buFont typeface="Arial" panose="020B0604020202020204" pitchFamily="34" charset="0"/>
              <a:buChar char="•"/>
            </a:pPr>
            <a:r>
              <a:rPr lang="es-ES" sz="1600" dirty="0">
                <a:latin typeface="Cambria" panose="02040503050406030204" pitchFamily="18" charset="0"/>
              </a:rPr>
              <a:t>Revisar el libro </a:t>
            </a:r>
            <a:r>
              <a:rPr lang="es-ES" sz="1600" i="1" dirty="0">
                <a:latin typeface="Cambria" panose="02040503050406030204" pitchFamily="18" charset="0"/>
              </a:rPr>
              <a:t>El padrinazgo</a:t>
            </a:r>
          </a:p>
          <a:p>
            <a:pPr marL="285750" indent="-285750">
              <a:lnSpc>
                <a:spcPct val="105000"/>
              </a:lnSpc>
              <a:buFont typeface="Arial" panose="020B0604020202020204" pitchFamily="34" charset="0"/>
              <a:buChar char="•"/>
            </a:pPr>
            <a:r>
              <a:rPr lang="es-ES" sz="1600" dirty="0">
                <a:latin typeface="Cambria" panose="02040503050406030204" pitchFamily="18" charset="0"/>
              </a:rPr>
              <a:t>Revisar el folleto </a:t>
            </a:r>
            <a:r>
              <a:rPr lang="es-ES" sz="1600" i="1" dirty="0">
                <a:latin typeface="Cambria" panose="02040503050406030204" pitchFamily="18" charset="0"/>
              </a:rPr>
              <a:t>El solitario</a:t>
            </a:r>
          </a:p>
          <a:p>
            <a:pPr marL="285750" indent="-285750">
              <a:lnSpc>
                <a:spcPct val="105000"/>
              </a:lnSpc>
              <a:buFont typeface="Arial" panose="020B0604020202020204" pitchFamily="34" charset="0"/>
              <a:buChar char="•"/>
            </a:pPr>
            <a:r>
              <a:rPr lang="es-ES" sz="1600" dirty="0">
                <a:latin typeface="Cambria" panose="02040503050406030204" pitchFamily="18" charset="0"/>
              </a:rPr>
              <a:t>Revisar el folleto </a:t>
            </a:r>
            <a:r>
              <a:rPr lang="es-ES" sz="1600" i="1" dirty="0">
                <a:latin typeface="Cambria" panose="02040503050406030204" pitchFamily="18" charset="0"/>
              </a:rPr>
              <a:t>El servicio de hospitales e instituciones y el miembro de NA</a:t>
            </a:r>
          </a:p>
          <a:p>
            <a:pPr marL="285750" indent="-285750">
              <a:lnSpc>
                <a:spcPct val="105000"/>
              </a:lnSpc>
              <a:buFont typeface="Arial" panose="020B0604020202020204" pitchFamily="34" charset="0"/>
              <a:buChar char="•"/>
            </a:pPr>
            <a:r>
              <a:rPr lang="es-ES" sz="1600" dirty="0">
                <a:latin typeface="Cambria" panose="02040503050406030204" pitchFamily="18" charset="0"/>
              </a:rPr>
              <a:t>Revisar </a:t>
            </a:r>
            <a:r>
              <a:rPr lang="es-ES" sz="1600" i="1" dirty="0">
                <a:latin typeface="Cambria" panose="02040503050406030204" pitchFamily="18" charset="0"/>
              </a:rPr>
              <a:t>La información pública y el miembro de NA</a:t>
            </a:r>
          </a:p>
          <a:p>
            <a:pPr marL="285750" indent="-285750">
              <a:lnSpc>
                <a:spcPct val="105000"/>
              </a:lnSpc>
              <a:buFont typeface="Arial" panose="020B0604020202020204" pitchFamily="34" charset="0"/>
              <a:buChar char="•"/>
            </a:pPr>
            <a:r>
              <a:rPr lang="es-ES" sz="1600" dirty="0">
                <a:latin typeface="Cambria" panose="02040503050406030204" pitchFamily="18" charset="0"/>
              </a:rPr>
              <a:t>Revisar otra literatura de NA </a:t>
            </a:r>
          </a:p>
          <a:p>
            <a:pPr marL="285750" indent="-285750">
              <a:lnSpc>
                <a:spcPct val="105000"/>
              </a:lnSpc>
              <a:buFont typeface="Arial" panose="020B0604020202020204" pitchFamily="34" charset="0"/>
              <a:buChar char="•"/>
            </a:pPr>
            <a:r>
              <a:rPr lang="es-ES" sz="1600" dirty="0">
                <a:latin typeface="Cambria" panose="02040503050406030204" pitchFamily="18" charset="0"/>
              </a:rPr>
              <a:t>Otras propuestas: </a:t>
            </a:r>
          </a:p>
          <a:p>
            <a:pPr marL="285750" indent="-285750">
              <a:lnSpc>
                <a:spcPct val="105000"/>
              </a:lnSpc>
              <a:buFont typeface="Arial" panose="020B0604020202020204" pitchFamily="34" charset="0"/>
              <a:buChar char="•"/>
            </a:pPr>
            <a:r>
              <a:rPr lang="es-ES" sz="1600" dirty="0">
                <a:latin typeface="Cambria" panose="02040503050406030204" pitchFamily="18" charset="0"/>
              </a:rPr>
              <a:t>Ninguna literatura nueva de recuperación</a:t>
            </a:r>
          </a:p>
        </p:txBody>
      </p:sp>
    </p:spTree>
    <p:extLst>
      <p:ext uri="{BB962C8B-B14F-4D97-AF65-F5344CB8AC3E}">
        <p14:creationId xmlns:p14="http://schemas.microsoft.com/office/powerpoint/2010/main" val="128935159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29" y="1356945"/>
            <a:ext cx="11582399" cy="37846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3"/>
              </a:buBlip>
            </a:pPr>
            <a:r>
              <a:rPr lang="es-ES" sz="2600" dirty="0" smtClean="0">
                <a:solidFill>
                  <a:srgbClr val="000000"/>
                </a:solidFill>
                <a:latin typeface="Cambria" charset="0"/>
                <a:sym typeface="Helvetica Light"/>
              </a:rPr>
              <a:t>Actualmente está en marcha el trabajo en los dos materiales de servicio acordados por la CSM 2016:  </a:t>
            </a:r>
          </a:p>
          <a:p>
            <a:pPr marL="1371600" lvl="2" indent="-457200" defTabSz="292100" fontAlgn="t" latinLnBrk="1" hangingPunct="0">
              <a:buClr>
                <a:srgbClr val="373896"/>
              </a:buClr>
              <a:buFont typeface="Arial" charset="0"/>
              <a:buChar char="•"/>
            </a:pPr>
            <a:r>
              <a:rPr lang="es-ES" sz="2600" dirty="0" smtClean="0">
                <a:solidFill>
                  <a:srgbClr val="000000"/>
                </a:solidFill>
                <a:latin typeface="Cambria" charset="0"/>
                <a:sym typeface="Helvetica Light"/>
              </a:rPr>
              <a:t>Caja de herramientas de servicio local</a:t>
            </a:r>
          </a:p>
          <a:p>
            <a:pPr marL="1371600" lvl="2" indent="-457200" defTabSz="292100" fontAlgn="t" latinLnBrk="1" hangingPunct="0">
              <a:spcAft>
                <a:spcPts val="1200"/>
              </a:spcAft>
              <a:buClr>
                <a:srgbClr val="373896"/>
              </a:buClr>
              <a:buFont typeface="Arial" charset="0"/>
              <a:buChar char="•"/>
            </a:pPr>
            <a:r>
              <a:rPr lang="es-ES" sz="2600" dirty="0" smtClean="0">
                <a:solidFill>
                  <a:srgbClr val="000000"/>
                </a:solidFill>
                <a:latin typeface="Cambria" charset="0"/>
                <a:sym typeface="Helvetica Light"/>
              </a:rPr>
              <a:t>Herramientas para convenciones y eventos</a:t>
            </a:r>
            <a:endParaRPr lang="es-ES" sz="26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3"/>
              </a:buBlip>
            </a:pPr>
            <a:r>
              <a:rPr lang="es-ES" sz="2600" dirty="0" smtClean="0">
                <a:solidFill>
                  <a:srgbClr val="000000"/>
                </a:solidFill>
                <a:latin typeface="Cambria" charset="0"/>
                <a:sym typeface="Helvetica Light"/>
              </a:rPr>
              <a:t>Los resultados de esta encuesta nos ayudarán a priorizar posibles </a:t>
            </a:r>
            <a:br>
              <a:rPr lang="es-ES" sz="2600" dirty="0" smtClean="0">
                <a:solidFill>
                  <a:srgbClr val="000000"/>
                </a:solidFill>
                <a:latin typeface="Cambria" charset="0"/>
                <a:sym typeface="Helvetica Light"/>
              </a:rPr>
            </a:br>
            <a:r>
              <a:rPr lang="es-ES" sz="2600" dirty="0" smtClean="0">
                <a:solidFill>
                  <a:srgbClr val="000000"/>
                </a:solidFill>
                <a:latin typeface="Cambria" charset="0"/>
                <a:sym typeface="Helvetica Light"/>
              </a:rPr>
              <a:t>trabajo/planes de proyecto futuros. La mayor parte de las opciones de esta </a:t>
            </a:r>
            <a:br>
              <a:rPr lang="es-ES" sz="2600" dirty="0" smtClean="0">
                <a:solidFill>
                  <a:srgbClr val="000000"/>
                </a:solidFill>
                <a:latin typeface="Cambria" charset="0"/>
                <a:sym typeface="Helvetica Light"/>
              </a:rPr>
            </a:br>
            <a:r>
              <a:rPr lang="es-ES" sz="2600" dirty="0" smtClean="0">
                <a:solidFill>
                  <a:srgbClr val="000000"/>
                </a:solidFill>
                <a:latin typeface="Cambria" charset="0"/>
                <a:sym typeface="Helvetica Light"/>
              </a:rPr>
              <a:t>encuesta podría entrar fácilmente en la caja de herramientas de servicio local.</a:t>
            </a:r>
          </a:p>
          <a:p>
            <a:pPr marL="457200" indent="-457200" defTabSz="292100" fontAlgn="t" latinLnBrk="1" hangingPunct="0">
              <a:buClr>
                <a:srgbClr val="373896"/>
              </a:buClr>
              <a:buBlip>
                <a:blip r:embed="rId3"/>
              </a:buBlip>
            </a:pPr>
            <a:r>
              <a:rPr lang="es-ES" sz="2600" dirty="0" smtClean="0">
                <a:solidFill>
                  <a:srgbClr val="000000"/>
                </a:solidFill>
                <a:latin typeface="Cambria" charset="0"/>
                <a:sym typeface="Helvetica Light"/>
              </a:rPr>
              <a:t>Elige por lo menos una opción, pero no más de dos de la lista.</a:t>
            </a:r>
            <a:endParaRPr lang="es-ES" sz="2600" dirty="0">
              <a:solidFill>
                <a:srgbClr val="000000"/>
              </a:solidFill>
              <a:latin typeface="Cambria" charset="0"/>
              <a:ea typeface="Cambria" charset="0"/>
              <a:cs typeface="Cambria" charset="0"/>
              <a:sym typeface="Helvetica Light"/>
            </a:endParaRPr>
          </a:p>
          <a:p>
            <a:pPr defTabSz="292100" fontAlgn="t" latinLnBrk="1" hangingPunct="0"/>
            <a:endParaRPr lang="es-ES" sz="2600" dirty="0">
              <a:solidFill>
                <a:srgbClr val="000000"/>
              </a:solidFill>
              <a:latin typeface="Cambria" charset="0"/>
              <a:ea typeface="Cambria" charset="0"/>
              <a:cs typeface="Cambria" charset="0"/>
            </a:endParaRPr>
          </a:p>
          <a:p>
            <a:pPr defTabSz="292100" fontAlgn="t" latinLnBrk="1" hangingPunct="0"/>
            <a:endParaRPr lang="es-E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s-ES" sz="4800" b="1" dirty="0" smtClean="0">
                <a:latin typeface="Cambria" charset="0"/>
              </a:rPr>
              <a:t>Encuesta de material de servicio</a:t>
            </a:r>
            <a:endParaRPr lang="es-ES" sz="4800" b="1" dirty="0">
              <a:latin typeface="Cambria" charset="0"/>
              <a:ea typeface="Cambria" charset="0"/>
              <a:cs typeface="Cambria" charset="0"/>
            </a:endParaRPr>
          </a:p>
        </p:txBody>
      </p:sp>
      <p:sp>
        <p:nvSpPr>
          <p:cNvPr id="6" name="TextBox 5"/>
          <p:cNvSpPr txBox="1"/>
          <p:nvPr/>
        </p:nvSpPr>
        <p:spPr>
          <a:xfrm>
            <a:off x="1481787" y="5511801"/>
            <a:ext cx="7819015" cy="1292662"/>
          </a:xfrm>
          <a:prstGeom prst="rect">
            <a:avLst/>
          </a:prstGeom>
          <a:noFill/>
        </p:spPr>
        <p:txBody>
          <a:bodyPr wrap="square" rtlCol="0">
            <a:spAutoFit/>
          </a:bodyPr>
          <a:lstStyle/>
          <a:p>
            <a:pPr algn="ctr"/>
            <a:r>
              <a:rPr lang="es-ES" sz="2600" b="1" dirty="0" smtClean="0">
                <a:solidFill>
                  <a:srgbClr val="92278F"/>
                </a:solidFill>
                <a:latin typeface="Cambria" panose="02040503050406030204" pitchFamily="18" charset="0"/>
              </a:rPr>
              <a:t>Esta encuesta empieza en la página 35 del </a:t>
            </a:r>
            <a:r>
              <a:rPr lang="es-ES" sz="2600" b="1" i="1" dirty="0" smtClean="0">
                <a:solidFill>
                  <a:srgbClr val="92278F"/>
                </a:solidFill>
                <a:latin typeface="Cambria" panose="02040503050406030204" pitchFamily="18" charset="0"/>
              </a:rPr>
              <a:t>IAC</a:t>
            </a:r>
            <a:r>
              <a:rPr lang="es-ES" sz="2600" b="1" dirty="0" smtClean="0">
                <a:solidFill>
                  <a:srgbClr val="92278F"/>
                </a:solidFill>
                <a:latin typeface="Cambria" panose="02040503050406030204" pitchFamily="18" charset="0"/>
              </a:rPr>
              <a:t> 2018 y también está disponible en línea en www.na.org/conference.</a:t>
            </a:r>
            <a:endParaRPr lang="es-ES" sz="2600" b="1" dirty="0">
              <a:solidFill>
                <a:srgbClr val="92278F"/>
              </a:solidFill>
              <a:latin typeface="Cambria" panose="020405030504060302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148" y="5091953"/>
            <a:ext cx="2011680" cy="1588969"/>
          </a:xfrm>
          <a:prstGeom prst="rect">
            <a:avLst/>
          </a:prstGeom>
        </p:spPr>
      </p:pic>
    </p:spTree>
    <p:extLst>
      <p:ext uri="{BB962C8B-B14F-4D97-AF65-F5344CB8AC3E}">
        <p14:creationId xmlns:p14="http://schemas.microsoft.com/office/powerpoint/2010/main" val="321005877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1" y="109470"/>
            <a:ext cx="5210628" cy="423930"/>
          </a:xfrm>
          <a:prstGeom prst="rect">
            <a:avLst/>
          </a:prstGeom>
          <a:solidFill>
            <a:srgbClr val="FFFFFF"/>
          </a:solidFill>
          <a:ln w="28575"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s-ES" sz="2600" b="1" dirty="0" smtClean="0">
                <a:latin typeface="Cambria" charset="0"/>
              </a:rPr>
              <a:t>Encuesta de material de servicio</a:t>
            </a:r>
            <a:endParaRPr lang="es-ES" sz="2600" b="1" dirty="0">
              <a:latin typeface="Cambria" charset="0"/>
              <a:ea typeface="Cambria" charset="0"/>
              <a:cs typeface="Cambria" charset="0"/>
            </a:endParaRPr>
          </a:p>
        </p:txBody>
      </p:sp>
      <p:sp>
        <p:nvSpPr>
          <p:cNvPr id="7" name="TextBox 6"/>
          <p:cNvSpPr txBox="1"/>
          <p:nvPr/>
        </p:nvSpPr>
        <p:spPr>
          <a:xfrm>
            <a:off x="220084" y="611877"/>
            <a:ext cx="5715000" cy="6178390"/>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35719" rIns="35719" bIns="35719" numCol="1" spcCol="38100" rtlCol="0" anchor="t" anchorCtr="0">
            <a:noAutofit/>
          </a:bodyPr>
          <a:lstStyle/>
          <a:p>
            <a:pPr marL="285750" indent="-285750">
              <a:buFont typeface="Arial" panose="020B0604020202020204" pitchFamily="34" charset="0"/>
              <a:buChar char="•"/>
            </a:pPr>
            <a:r>
              <a:rPr lang="es-ES" sz="1450" dirty="0">
                <a:latin typeface="Cambria" panose="02040503050406030204" pitchFamily="18" charset="0"/>
              </a:rPr>
              <a:t>Llevar el mensaje de NA</a:t>
            </a:r>
          </a:p>
          <a:p>
            <a:pPr marL="285750" indent="-285750">
              <a:buFont typeface="Arial" panose="020B0604020202020204" pitchFamily="34" charset="0"/>
              <a:buChar char="•"/>
            </a:pPr>
            <a:r>
              <a:rPr lang="es-ES" sz="1450" dirty="0">
                <a:latin typeface="Cambria" panose="02040503050406030204" pitchFamily="18" charset="0"/>
              </a:rPr>
              <a:t>Los principios en el servicio</a:t>
            </a:r>
          </a:p>
          <a:p>
            <a:pPr marL="285750" indent="-285750">
              <a:buFont typeface="Arial" panose="020B0604020202020204" pitchFamily="34" charset="0"/>
              <a:buChar char="•"/>
            </a:pPr>
            <a:r>
              <a:rPr lang="es-ES" sz="1450" dirty="0">
                <a:latin typeface="Cambria" panose="02040503050406030204" pitchFamily="18" charset="0"/>
              </a:rPr>
              <a:t>Atmósfera de recuperación en el servicio</a:t>
            </a:r>
          </a:p>
          <a:p>
            <a:pPr marL="285750" indent="-285750">
              <a:buFont typeface="Arial" panose="020B0604020202020204" pitchFamily="34" charset="0"/>
              <a:buChar char="•"/>
            </a:pPr>
            <a:r>
              <a:rPr lang="es-ES" sz="1450" dirty="0">
                <a:latin typeface="Cambria" panose="02040503050406030204" pitchFamily="18" charset="0"/>
              </a:rPr>
              <a:t>Aplicar los conceptos (videos de miembros que comparten con sus propias palabras cómo han aplicado cada concepto)</a:t>
            </a:r>
          </a:p>
          <a:p>
            <a:pPr marL="285750" indent="-285750">
              <a:buFont typeface="Arial" panose="020B0604020202020204" pitchFamily="34" charset="0"/>
              <a:buChar char="•"/>
            </a:pPr>
            <a:r>
              <a:rPr lang="es-ES" sz="1450" dirty="0">
                <a:latin typeface="Cambria" panose="02040503050406030204" pitchFamily="18" charset="0"/>
              </a:rPr>
              <a:t>¿Qué son los Servicios Mundiales de NA y cómo funcionan?</a:t>
            </a:r>
          </a:p>
          <a:p>
            <a:pPr marL="285750" indent="-285750">
              <a:buFont typeface="Arial" panose="020B0604020202020204" pitchFamily="34" charset="0"/>
              <a:buChar char="•"/>
            </a:pPr>
            <a:r>
              <a:rPr lang="es-ES" sz="1450" dirty="0">
                <a:latin typeface="Cambria" panose="02040503050406030204" pitchFamily="18" charset="0"/>
              </a:rPr>
              <a:t>Nuestra imagen pública: tratar el problema de pérdida de confianza en NA</a:t>
            </a:r>
          </a:p>
          <a:p>
            <a:pPr marL="285750" indent="-285750">
              <a:buFont typeface="Arial" panose="020B0604020202020204" pitchFamily="34" charset="0"/>
              <a:buChar char="•"/>
            </a:pPr>
            <a:r>
              <a:rPr lang="es-ES" sz="1450" dirty="0">
                <a:latin typeface="Cambria" panose="02040503050406030204" pitchFamily="18" charset="0"/>
              </a:rPr>
              <a:t>Otras pautas sobre redes sociales más allá de las que se dan el folleto de servicio</a:t>
            </a:r>
          </a:p>
          <a:p>
            <a:pPr marL="285750" indent="-285750">
              <a:buFont typeface="Arial" panose="020B0604020202020204" pitchFamily="34" charset="0"/>
              <a:buChar char="•"/>
            </a:pPr>
            <a:r>
              <a:rPr lang="es-ES" sz="1450" dirty="0">
                <a:latin typeface="Cambria" panose="02040503050406030204" pitchFamily="18" charset="0"/>
              </a:rPr>
              <a:t>Recursos más breves, centrados en las relaciones públicas  </a:t>
            </a:r>
          </a:p>
          <a:p>
            <a:pPr marL="285750" indent="-285750">
              <a:buFont typeface="Arial" panose="020B0604020202020204" pitchFamily="34" charset="0"/>
              <a:buChar char="•"/>
            </a:pPr>
            <a:r>
              <a:rPr lang="es-ES" sz="1450" dirty="0">
                <a:latin typeface="Cambria" panose="02040503050406030204" pitchFamily="18" charset="0"/>
              </a:rPr>
              <a:t>Herramientas para contribuir con los esfuerzos de relaciones públicas destinados a llegar a la comunidad médica</a:t>
            </a:r>
          </a:p>
          <a:p>
            <a:pPr marL="285750" indent="-285750">
              <a:buFont typeface="Arial" panose="020B0604020202020204" pitchFamily="34" charset="0"/>
              <a:buChar char="•"/>
            </a:pPr>
            <a:r>
              <a:rPr lang="es-ES" sz="1450" dirty="0">
                <a:latin typeface="Cambria" panose="02040503050406030204" pitchFamily="18" charset="0"/>
              </a:rPr>
              <a:t>Literatura para profesionales del departamento de justicia/personas que nos derivan adictos</a:t>
            </a:r>
          </a:p>
          <a:p>
            <a:pPr marL="285750" indent="-285750">
              <a:buFont typeface="Arial" panose="020B0604020202020204" pitchFamily="34" charset="0"/>
              <a:buChar char="•"/>
            </a:pPr>
            <a:r>
              <a:rPr lang="es-ES" sz="1450" dirty="0">
                <a:latin typeface="Cambria" panose="02040503050406030204" pitchFamily="18" charset="0"/>
              </a:rPr>
              <a:t>Elementos básicos del padrinazgo entre rejas</a:t>
            </a:r>
          </a:p>
          <a:p>
            <a:pPr marL="285750" indent="-285750">
              <a:buFont typeface="Arial" panose="020B0604020202020204" pitchFamily="34" charset="0"/>
              <a:buChar char="•"/>
            </a:pPr>
            <a:r>
              <a:rPr lang="es-ES" sz="1450" dirty="0">
                <a:latin typeface="Cambria" panose="02040503050406030204" pitchFamily="18" charset="0"/>
              </a:rPr>
              <a:t>Elementos básicos de desarrollo de la confraternidad</a:t>
            </a:r>
          </a:p>
          <a:p>
            <a:pPr marL="285750" indent="-285750">
              <a:buFont typeface="Arial" panose="020B0604020202020204" pitchFamily="34" charset="0"/>
              <a:buChar char="•"/>
            </a:pPr>
            <a:r>
              <a:rPr lang="es-ES" sz="1450" dirty="0">
                <a:latin typeface="Cambria" panose="02040503050406030204" pitchFamily="18" charset="0"/>
              </a:rPr>
              <a:t>El desarrollo de la confraternidad no solo es algo que pasa en «otra parte».</a:t>
            </a:r>
          </a:p>
          <a:p>
            <a:pPr marL="285750" indent="-285750">
              <a:buFont typeface="Arial" panose="020B0604020202020204" pitchFamily="34" charset="0"/>
              <a:buChar char="•"/>
            </a:pPr>
            <a:r>
              <a:rPr lang="es-ES" sz="1450" dirty="0">
                <a:latin typeface="Cambria" panose="02040503050406030204" pitchFamily="18" charset="0"/>
              </a:rPr>
              <a:t>Colaboración entre órganos de servicio</a:t>
            </a:r>
          </a:p>
          <a:p>
            <a:pPr marL="285750" indent="-285750">
              <a:buFont typeface="Arial" panose="020B0604020202020204" pitchFamily="34" charset="0"/>
              <a:buChar char="•"/>
            </a:pPr>
            <a:r>
              <a:rPr lang="es-ES" sz="1450" dirty="0">
                <a:latin typeface="Cambria" panose="02040503050406030204" pitchFamily="18" charset="0"/>
              </a:rPr>
              <a:t>Cuándo se dividen o reunifican los órganos de servicio</a:t>
            </a:r>
          </a:p>
          <a:p>
            <a:pPr marL="285750" indent="-285750">
              <a:buFont typeface="Arial" panose="020B0604020202020204" pitchFamily="34" charset="0"/>
              <a:buChar char="•"/>
            </a:pPr>
            <a:r>
              <a:rPr lang="es-ES" sz="1450" dirty="0">
                <a:latin typeface="Cambria" panose="02040503050406030204" pitchFamily="18" charset="0"/>
              </a:rPr>
              <a:t>Cómo organizar una reunión de servicio virtual</a:t>
            </a:r>
          </a:p>
          <a:p>
            <a:pPr marL="285750" indent="-285750">
              <a:buFont typeface="Arial" panose="020B0604020202020204" pitchFamily="34" charset="0"/>
              <a:buChar char="•"/>
            </a:pPr>
            <a:r>
              <a:rPr lang="es-ES" sz="1450" dirty="0">
                <a:latin typeface="Cambria" panose="02040503050406030204" pitchFamily="18" charset="0"/>
              </a:rPr>
              <a:t>Elementos básicos de facilitación</a:t>
            </a:r>
          </a:p>
          <a:p>
            <a:pPr marL="285750" indent="-285750">
              <a:buFont typeface="Arial" panose="020B0604020202020204" pitchFamily="34" charset="0"/>
              <a:buChar char="•"/>
            </a:pPr>
            <a:r>
              <a:rPr lang="es-ES" sz="1450" dirty="0" smtClean="0">
                <a:latin typeface="Cambria" panose="02040503050406030204" pitchFamily="18" charset="0"/>
              </a:rPr>
              <a:t>Cómo planificar un día de aprendizaje</a:t>
            </a:r>
          </a:p>
          <a:p>
            <a:pPr marL="285750" indent="-285750">
              <a:buFont typeface="Arial" panose="020B0604020202020204" pitchFamily="34" charset="0"/>
              <a:buChar char="•"/>
            </a:pPr>
            <a:r>
              <a:rPr lang="es-ES" sz="1450" dirty="0">
                <a:latin typeface="Cambria" panose="02040503050406030204" pitchFamily="18" charset="0"/>
              </a:rPr>
              <a:t>Prácticas óptimas para talleres de servicio </a:t>
            </a:r>
            <a:endParaRPr lang="es-ES" sz="1450" dirty="0" smtClean="0">
              <a:latin typeface="Cambria" panose="02040503050406030204" pitchFamily="18" charset="0"/>
            </a:endParaRPr>
          </a:p>
          <a:p>
            <a:pPr marL="285750" indent="-285750">
              <a:buFont typeface="Arial" panose="020B0604020202020204" pitchFamily="34" charset="0"/>
              <a:buChar char="•"/>
            </a:pPr>
            <a:r>
              <a:rPr lang="es-ES" sz="1450" dirty="0">
                <a:latin typeface="Cambria" panose="02040503050406030204" pitchFamily="18" charset="0"/>
              </a:rPr>
              <a:t>Cómo organizar un asamblea de planificación (incluyendo ejemplos de programa</a:t>
            </a:r>
            <a:r>
              <a:rPr lang="es-ES" sz="1450" dirty="0" smtClean="0">
                <a:latin typeface="Cambria" panose="02040503050406030204" pitchFamily="18" charset="0"/>
              </a:rPr>
              <a:t>)</a:t>
            </a:r>
            <a:endParaRPr lang="es-ES" sz="1450" dirty="0">
              <a:latin typeface="Cambria" panose="02040503050406030204" pitchFamily="18" charset="0"/>
            </a:endParaRPr>
          </a:p>
        </p:txBody>
      </p:sp>
      <p:sp>
        <p:nvSpPr>
          <p:cNvPr id="8" name="TextBox 7"/>
          <p:cNvSpPr txBox="1"/>
          <p:nvPr/>
        </p:nvSpPr>
        <p:spPr>
          <a:xfrm>
            <a:off x="6265325" y="330201"/>
            <a:ext cx="5715000" cy="6451072"/>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35719" rIns="35719" bIns="35719" numCol="1" spcCol="38100" rtlCol="0" anchor="t" anchorCtr="0">
            <a:noAutofit/>
          </a:bodyPr>
          <a:lstStyle/>
          <a:p>
            <a:pPr marL="285750" indent="-285750">
              <a:buFont typeface="Arial" panose="020B0604020202020204" pitchFamily="34" charset="0"/>
              <a:buChar char="•"/>
            </a:pPr>
            <a:r>
              <a:rPr lang="es-ES" sz="1450" dirty="0" smtClean="0">
                <a:latin typeface="Cambria" panose="02040503050406030204" pitchFamily="18" charset="0"/>
              </a:rPr>
              <a:t>Poner </a:t>
            </a:r>
            <a:r>
              <a:rPr lang="es-ES" sz="1450" dirty="0">
                <a:latin typeface="Cambria" panose="02040503050406030204" pitchFamily="18" charset="0"/>
              </a:rPr>
              <a:t>en marcha servicios basados en proyectos</a:t>
            </a:r>
          </a:p>
          <a:p>
            <a:pPr marL="285750" indent="-285750">
              <a:buFont typeface="Arial" panose="020B0604020202020204" pitchFamily="34" charset="0"/>
              <a:buChar char="•"/>
            </a:pPr>
            <a:r>
              <a:rPr lang="es-ES" sz="1450" dirty="0">
                <a:latin typeface="Cambria" panose="02040503050406030204" pitchFamily="18" charset="0"/>
              </a:rPr>
              <a:t>Revisar «Elementos básicos de planificación»</a:t>
            </a:r>
            <a:endParaRPr lang="es-ES" sz="1450" i="1" dirty="0">
              <a:latin typeface="Cambria" panose="02040503050406030204" pitchFamily="18" charset="0"/>
            </a:endParaRPr>
          </a:p>
          <a:p>
            <a:pPr marL="285750" indent="-285750">
              <a:lnSpc>
                <a:spcPct val="105000"/>
              </a:lnSpc>
              <a:buFont typeface="Arial" panose="020B0604020202020204" pitchFamily="34" charset="0"/>
              <a:buChar char="•"/>
            </a:pPr>
            <a:r>
              <a:rPr lang="es-ES" sz="1450" dirty="0" smtClean="0">
                <a:latin typeface="Cambria" panose="02040503050406030204" pitchFamily="18" charset="0"/>
              </a:rPr>
              <a:t>Proceso/preguntas para un inventario regional</a:t>
            </a:r>
          </a:p>
          <a:p>
            <a:pPr marL="285750" indent="-285750">
              <a:lnSpc>
                <a:spcPct val="105000"/>
              </a:lnSpc>
              <a:buFont typeface="Arial" panose="020B0604020202020204" pitchFamily="34" charset="0"/>
              <a:buChar char="•"/>
            </a:pPr>
            <a:r>
              <a:rPr lang="es-ES" sz="1450" dirty="0">
                <a:latin typeface="Cambria" panose="02040503050406030204" pitchFamily="18" charset="0"/>
              </a:rPr>
              <a:t>Descripción de los puestos de servicio en las áreas y regiones [Nota: Ya disponemos de un folleto de servicio sobre los servidores de confianza de grupo. Si se prioriza esta propuesta, lo lógico tal vez sería combinar de alguna manera esta información.]</a:t>
            </a:r>
          </a:p>
          <a:p>
            <a:pPr marL="285750" indent="-285750">
              <a:lnSpc>
                <a:spcPct val="105000"/>
              </a:lnSpc>
              <a:buFont typeface="Arial" panose="020B0604020202020204" pitchFamily="34" charset="0"/>
              <a:buChar char="•"/>
            </a:pPr>
            <a:r>
              <a:rPr lang="es-ES" sz="1450" dirty="0">
                <a:latin typeface="Cambria" panose="02040503050406030204" pitchFamily="18" charset="0"/>
              </a:rPr>
              <a:t>Escribir buenos informes</a:t>
            </a:r>
          </a:p>
          <a:p>
            <a:pPr marL="285750" indent="-285750">
              <a:lnSpc>
                <a:spcPct val="105000"/>
              </a:lnSpc>
              <a:buFont typeface="Arial" panose="020B0604020202020204" pitchFamily="34" charset="0"/>
              <a:buChar char="•"/>
            </a:pPr>
            <a:r>
              <a:rPr lang="es-ES" sz="1450" dirty="0">
                <a:latin typeface="Cambria" panose="02040503050406030204" pitchFamily="18" charset="0"/>
              </a:rPr>
              <a:t>Material de orientación para RSG </a:t>
            </a:r>
          </a:p>
          <a:p>
            <a:pPr marL="285750" indent="-285750">
              <a:lnSpc>
                <a:spcPct val="105000"/>
              </a:lnSpc>
              <a:buFont typeface="Arial" panose="020B0604020202020204" pitchFamily="34" charset="0"/>
              <a:buChar char="•"/>
            </a:pPr>
            <a:r>
              <a:rPr lang="es-ES" sz="1450" dirty="0">
                <a:latin typeface="Cambria" panose="02040503050406030204" pitchFamily="18" charset="0"/>
              </a:rPr>
              <a:t>Literatura sobre asesoramiento, que incluya cuál es su relación con los órganos de servicio y las reuniones nuevas</a:t>
            </a:r>
          </a:p>
          <a:p>
            <a:pPr marL="285750" indent="-285750">
              <a:lnSpc>
                <a:spcPct val="105000"/>
              </a:lnSpc>
              <a:buFont typeface="Arial" panose="020B0604020202020204" pitchFamily="34" charset="0"/>
              <a:buChar char="•"/>
            </a:pPr>
            <a:r>
              <a:rPr lang="es-ES" sz="1450" dirty="0">
                <a:latin typeface="Cambria" panose="02040503050406030204" pitchFamily="18" charset="0"/>
              </a:rPr>
              <a:t>Elementos básicos del sistema de servicio</a:t>
            </a:r>
          </a:p>
          <a:p>
            <a:pPr marL="285750" indent="-285750">
              <a:lnSpc>
                <a:spcPct val="105000"/>
              </a:lnSpc>
              <a:buFont typeface="Arial" panose="020B0604020202020204" pitchFamily="34" charset="0"/>
              <a:buChar char="•"/>
            </a:pPr>
            <a:r>
              <a:rPr lang="es-ES" sz="1450" dirty="0">
                <a:latin typeface="Cambria" panose="02040503050406030204" pitchFamily="18" charset="0"/>
              </a:rPr>
              <a:t>Elementos básicos de la conferencia de servicio local y la junta de servicio local</a:t>
            </a:r>
          </a:p>
          <a:p>
            <a:pPr marL="285750" indent="-285750">
              <a:lnSpc>
                <a:spcPct val="105000"/>
              </a:lnSpc>
              <a:buFont typeface="Arial" panose="020B0604020202020204" pitchFamily="34" charset="0"/>
              <a:buChar char="•"/>
            </a:pPr>
            <a:r>
              <a:rPr lang="es-ES" sz="1450" dirty="0">
                <a:latin typeface="Cambria" panose="02040503050406030204" pitchFamily="18" charset="0"/>
              </a:rPr>
              <a:t>El papel de las zonas en la estructura de servicio</a:t>
            </a:r>
          </a:p>
          <a:p>
            <a:pPr marL="285750" indent="-285750">
              <a:lnSpc>
                <a:spcPct val="105000"/>
              </a:lnSpc>
              <a:buFont typeface="Arial" panose="020B0604020202020204" pitchFamily="34" charset="0"/>
              <a:buChar char="•"/>
            </a:pPr>
            <a:r>
              <a:rPr lang="es-ES" sz="1450" dirty="0">
                <a:latin typeface="Cambria" panose="02040503050406030204" pitchFamily="18" charset="0"/>
              </a:rPr>
              <a:t>Políticas de NA: diferentes tipos estilos y enfoques</a:t>
            </a:r>
          </a:p>
          <a:p>
            <a:pPr marL="285750" indent="-285750">
              <a:lnSpc>
                <a:spcPct val="105000"/>
              </a:lnSpc>
              <a:buFont typeface="Arial" panose="020B0604020202020204" pitchFamily="34" charset="0"/>
              <a:buChar char="•"/>
            </a:pPr>
            <a:r>
              <a:rPr lang="es-ES" sz="1450" dirty="0">
                <a:latin typeface="Cambria" panose="02040503050406030204" pitchFamily="18" charset="0"/>
              </a:rPr>
              <a:t>Información para crear/legalizar entidades/asociaciones</a:t>
            </a:r>
          </a:p>
          <a:p>
            <a:pPr marL="285750" indent="-285750">
              <a:lnSpc>
                <a:spcPct val="105000"/>
              </a:lnSpc>
              <a:buFont typeface="Arial" panose="020B0604020202020204" pitchFamily="34" charset="0"/>
              <a:buChar char="•"/>
            </a:pPr>
            <a:r>
              <a:rPr lang="es-ES" sz="1450" dirty="0">
                <a:latin typeface="Cambria" panose="02040503050406030204" pitchFamily="18" charset="0"/>
              </a:rPr>
              <a:t>El </a:t>
            </a:r>
            <a:r>
              <a:rPr lang="es-ES" sz="1450" i="1" dirty="0">
                <a:latin typeface="Cambria" panose="02040503050406030204" pitchFamily="18" charset="0"/>
              </a:rPr>
              <a:t>Fideicomiso de propiedad intelectual de la confraternidad</a:t>
            </a:r>
            <a:r>
              <a:rPr lang="es-ES" sz="1450" dirty="0">
                <a:latin typeface="Cambria" panose="02040503050406030204" pitchFamily="18" charset="0"/>
              </a:rPr>
              <a:t> (FPIC) y los sitios web locales</a:t>
            </a:r>
          </a:p>
          <a:p>
            <a:pPr marL="285750" indent="-285750">
              <a:lnSpc>
                <a:spcPct val="105000"/>
              </a:lnSpc>
              <a:buFont typeface="Arial" panose="020B0604020202020204" pitchFamily="34" charset="0"/>
              <a:buChar char="•"/>
            </a:pPr>
            <a:r>
              <a:rPr lang="es-ES" sz="1450" dirty="0">
                <a:latin typeface="Cambria" panose="02040503050406030204" pitchFamily="18" charset="0"/>
              </a:rPr>
              <a:t>Tratar con los bancos y las reglamentaciones financieras oficiales</a:t>
            </a:r>
          </a:p>
          <a:p>
            <a:pPr marL="285750" indent="-285750">
              <a:lnSpc>
                <a:spcPct val="105000"/>
              </a:lnSpc>
              <a:buFont typeface="Arial" panose="020B0604020202020204" pitchFamily="34" charset="0"/>
              <a:buChar char="•"/>
            </a:pPr>
            <a:r>
              <a:rPr lang="es-ES" sz="1450" dirty="0">
                <a:latin typeface="Cambria" panose="02040503050406030204" pitchFamily="18" charset="0"/>
              </a:rPr>
              <a:t>Tratar con la malversación de fondos en NA</a:t>
            </a:r>
          </a:p>
          <a:p>
            <a:pPr marL="285750" indent="-285750">
              <a:lnSpc>
                <a:spcPct val="105000"/>
              </a:lnSpc>
              <a:buFont typeface="Arial" panose="020B0604020202020204" pitchFamily="34" charset="0"/>
              <a:buChar char="•"/>
            </a:pPr>
            <a:r>
              <a:rPr lang="es-ES" sz="1450" dirty="0">
                <a:latin typeface="Cambria" panose="02040503050406030204" pitchFamily="18" charset="0"/>
              </a:rPr>
              <a:t>Elementos básicos para el tesorero de área</a:t>
            </a:r>
          </a:p>
          <a:p>
            <a:pPr marL="285750" indent="-285750">
              <a:lnSpc>
                <a:spcPct val="105000"/>
              </a:lnSpc>
              <a:buFont typeface="Arial" panose="020B0604020202020204" pitchFamily="34" charset="0"/>
              <a:buChar char="•"/>
            </a:pPr>
            <a:r>
              <a:rPr lang="es-ES" sz="1450" dirty="0">
                <a:latin typeface="Cambria" panose="02040503050406030204" pitchFamily="18" charset="0"/>
              </a:rPr>
              <a:t>Elementos básicos para el presupuesto de área</a:t>
            </a:r>
          </a:p>
          <a:p>
            <a:pPr marL="285750" indent="-285750">
              <a:lnSpc>
                <a:spcPct val="105000"/>
              </a:lnSpc>
              <a:buFont typeface="Arial" panose="020B0604020202020204" pitchFamily="34" charset="0"/>
              <a:buChar char="•"/>
            </a:pPr>
            <a:r>
              <a:rPr lang="es-ES" sz="1450" dirty="0">
                <a:latin typeface="Cambria" panose="02040503050406030204" pitchFamily="18" charset="0"/>
              </a:rPr>
              <a:t>Revisar </a:t>
            </a:r>
            <a:r>
              <a:rPr lang="es-ES" sz="1450" i="1" dirty="0">
                <a:latin typeface="Cambria" panose="02040503050406030204" pitchFamily="18" charset="0"/>
              </a:rPr>
              <a:t>Translation Basics</a:t>
            </a:r>
            <a:r>
              <a:rPr lang="es-ES" sz="1450" dirty="0">
                <a:latin typeface="Cambria" panose="02040503050406030204" pitchFamily="18" charset="0"/>
              </a:rPr>
              <a:t> [Conceptos básicos para las traducciones]</a:t>
            </a:r>
          </a:p>
          <a:p>
            <a:pPr marL="285750" indent="-285750">
              <a:lnSpc>
                <a:spcPct val="105000"/>
              </a:lnSpc>
              <a:buFont typeface="Arial" panose="020B0604020202020204" pitchFamily="34" charset="0"/>
              <a:buChar char="•"/>
            </a:pPr>
            <a:r>
              <a:rPr lang="es-ES" sz="1450" dirty="0">
                <a:latin typeface="Cambria" panose="02040503050406030204" pitchFamily="18" charset="0"/>
              </a:rPr>
              <a:t>Revisar y actualizar el </a:t>
            </a:r>
            <a:r>
              <a:rPr lang="es-ES" sz="1450" i="1" dirty="0">
                <a:latin typeface="Cambria" panose="02040503050406030204" pitchFamily="18" charset="0"/>
              </a:rPr>
              <a:t>Manual de RRPP</a:t>
            </a:r>
          </a:p>
          <a:p>
            <a:pPr marL="285750" indent="-285750">
              <a:lnSpc>
                <a:spcPct val="105000"/>
              </a:lnSpc>
              <a:buFont typeface="Arial" panose="020B0604020202020204" pitchFamily="34" charset="0"/>
              <a:buChar char="•"/>
            </a:pPr>
            <a:r>
              <a:rPr lang="es-ES" sz="1450" dirty="0">
                <a:latin typeface="Cambria" panose="02040503050406030204" pitchFamily="18" charset="0"/>
              </a:rPr>
              <a:t>Otras propuestas:</a:t>
            </a:r>
          </a:p>
        </p:txBody>
      </p:sp>
    </p:spTree>
    <p:extLst>
      <p:ext uri="{BB962C8B-B14F-4D97-AF65-F5344CB8AC3E}">
        <p14:creationId xmlns:p14="http://schemas.microsoft.com/office/powerpoint/2010/main" val="8497783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43" y="1344223"/>
            <a:ext cx="11205028" cy="41337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chorCtr="0">
            <a:noAutofit/>
          </a:bodyPr>
          <a:lstStyle/>
          <a:p>
            <a:pPr marL="457200" indent="-457200" defTabSz="292100" fontAlgn="t" latinLnBrk="1" hangingPunct="0">
              <a:spcAft>
                <a:spcPts val="1200"/>
              </a:spcAft>
              <a:buClr>
                <a:srgbClr val="373896"/>
              </a:buClr>
              <a:buBlip>
                <a:blip r:embed="rId3"/>
              </a:buBlip>
            </a:pPr>
            <a:r>
              <a:rPr lang="es-ES" sz="2700" dirty="0" smtClean="0">
                <a:solidFill>
                  <a:srgbClr val="000000"/>
                </a:solidFill>
                <a:latin typeface="Cambria" charset="0"/>
                <a:sym typeface="Helvetica Light"/>
              </a:rPr>
              <a:t>Temas que se discuten en toda la confraternidad durante dos años entre una Conferencia de Servicio Mundial y otra</a:t>
            </a:r>
          </a:p>
          <a:p>
            <a:pPr marL="457200" indent="-457200" defTabSz="292100" fontAlgn="t" latinLnBrk="1" hangingPunct="0">
              <a:spcAft>
                <a:spcPts val="1200"/>
              </a:spcAft>
              <a:buClr>
                <a:srgbClr val="373896"/>
              </a:buClr>
              <a:buBlip>
                <a:blip r:embed="rId3"/>
              </a:buBlip>
            </a:pPr>
            <a:r>
              <a:rPr lang="es-ES" sz="2700" dirty="0" smtClean="0">
                <a:solidFill>
                  <a:srgbClr val="000000"/>
                </a:solidFill>
                <a:latin typeface="Cambria" charset="0"/>
                <a:sym typeface="Helvetica Light"/>
              </a:rPr>
              <a:t>Los resultados de los talleres y las discusiones de los TD pueden ayudar a sentar las bases de los folletos de servicio y otras herramientas y </a:t>
            </a:r>
            <a:br>
              <a:rPr lang="es-ES" sz="2700" dirty="0" smtClean="0">
                <a:solidFill>
                  <a:srgbClr val="000000"/>
                </a:solidFill>
                <a:latin typeface="Cambria" charset="0"/>
                <a:sym typeface="Helvetica Light"/>
              </a:rPr>
            </a:br>
            <a:r>
              <a:rPr lang="es-ES" sz="2700" dirty="0" smtClean="0">
                <a:solidFill>
                  <a:srgbClr val="000000"/>
                </a:solidFill>
                <a:latin typeface="Cambria" charset="0"/>
                <a:sym typeface="Helvetica Light"/>
              </a:rPr>
              <a:t>literatura.</a:t>
            </a:r>
            <a:endParaRPr lang="es-ES" sz="2700" dirty="0">
              <a:solidFill>
                <a:srgbClr val="000000"/>
              </a:solidFill>
              <a:latin typeface="Cambria" charset="0"/>
              <a:ea typeface="Cambria" charset="0"/>
              <a:cs typeface="Cambria" charset="0"/>
              <a:sym typeface="Helvetica Light"/>
            </a:endParaRPr>
          </a:p>
          <a:p>
            <a:pPr marL="457200" indent="-457200" defTabSz="292100" fontAlgn="t" latinLnBrk="1" hangingPunct="0">
              <a:spcAft>
                <a:spcPts val="1200"/>
              </a:spcAft>
              <a:buClr>
                <a:srgbClr val="373896"/>
              </a:buClr>
              <a:buBlip>
                <a:blip r:embed="rId3"/>
              </a:buBlip>
            </a:pPr>
            <a:r>
              <a:rPr lang="es-ES" sz="2700" dirty="0" smtClean="0">
                <a:solidFill>
                  <a:srgbClr val="000000"/>
                </a:solidFill>
                <a:latin typeface="Cambria" charset="0"/>
                <a:sym typeface="Helvetica Light"/>
              </a:rPr>
              <a:t>Los resultados de esta encuesta nos ayudarán a decidir los </a:t>
            </a:r>
            <a:br>
              <a:rPr lang="es-ES" sz="2700" dirty="0" smtClean="0">
                <a:solidFill>
                  <a:srgbClr val="000000"/>
                </a:solidFill>
                <a:latin typeface="Cambria" charset="0"/>
                <a:sym typeface="Helvetica Light"/>
              </a:rPr>
            </a:br>
            <a:r>
              <a:rPr lang="es-ES" sz="2700" dirty="0" smtClean="0">
                <a:solidFill>
                  <a:srgbClr val="000000"/>
                </a:solidFill>
                <a:latin typeface="Cambria" charset="0"/>
                <a:sym typeface="Helvetica Light"/>
              </a:rPr>
              <a:t>TD 2018-2020 </a:t>
            </a:r>
          </a:p>
          <a:p>
            <a:pPr marL="457200" indent="-457200" defTabSz="292100" fontAlgn="t" latinLnBrk="1" hangingPunct="0">
              <a:spcAft>
                <a:spcPts val="1200"/>
              </a:spcAft>
              <a:buClr>
                <a:srgbClr val="373896"/>
              </a:buClr>
              <a:buBlip>
                <a:blip r:embed="rId3"/>
              </a:buBlip>
            </a:pPr>
            <a:r>
              <a:rPr lang="es-ES" sz="2700" dirty="0" smtClean="0">
                <a:solidFill>
                  <a:srgbClr val="000000"/>
                </a:solidFill>
                <a:latin typeface="Cambria" charset="0"/>
                <a:sym typeface="Helvetica Light"/>
              </a:rPr>
              <a:t>Elige por lo menos una opción, pero no más de dos de la lista.</a:t>
            </a:r>
            <a:endParaRPr lang="es-ES" sz="2700" dirty="0">
              <a:solidFill>
                <a:srgbClr val="000000"/>
              </a:solidFill>
              <a:latin typeface="Cambria" charset="0"/>
              <a:ea typeface="Cambria" charset="0"/>
              <a:cs typeface="Cambria" charset="0"/>
              <a:sym typeface="Helvetica Light"/>
            </a:endParaRPr>
          </a:p>
          <a:p>
            <a:pPr defTabSz="292100" fontAlgn="t" latinLnBrk="1" hangingPunct="0"/>
            <a:endParaRPr lang="es-ES" sz="900" dirty="0">
              <a:solidFill>
                <a:srgbClr val="000000"/>
              </a:solidFill>
              <a:latin typeface="Cambria" charset="0"/>
              <a:ea typeface="Cambria" charset="0"/>
              <a:cs typeface="Cambria" charset="0"/>
            </a:endParaRPr>
          </a:p>
          <a:p>
            <a:pPr defTabSz="292100" fontAlgn="t" latinLnBrk="1" hangingPunct="0"/>
            <a:endParaRPr lang="es-ES" sz="2500" dirty="0">
              <a:solidFill>
                <a:srgbClr val="000000"/>
              </a:solidFill>
              <a:sym typeface="Helvetica Light"/>
            </a:endParaRPr>
          </a:p>
        </p:txBody>
      </p:sp>
      <p:sp>
        <p:nvSpPr>
          <p:cNvPr id="11" name="TextBox 10"/>
          <p:cNvSpPr txBox="1"/>
          <p:nvPr/>
        </p:nvSpPr>
        <p:spPr>
          <a:xfrm>
            <a:off x="1197985" y="297373"/>
            <a:ext cx="9753600" cy="906629"/>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ctr" anchorCtr="0">
            <a:noAutofit/>
          </a:bodyPr>
          <a:lstStyle/>
          <a:p>
            <a:pPr lvl="0" algn="ctr" latinLnBrk="1" hangingPunct="0"/>
            <a:r>
              <a:rPr lang="es-ES" sz="4800" b="1" dirty="0" smtClean="0">
                <a:latin typeface="Cambria" charset="0"/>
              </a:rPr>
              <a:t>Encuesta sobre temas de debate</a:t>
            </a:r>
            <a:endParaRPr lang="es-ES" sz="4800" b="1" dirty="0">
              <a:latin typeface="Cambria" charset="0"/>
              <a:ea typeface="Cambria" charset="0"/>
              <a:cs typeface="Cambria" charset="0"/>
            </a:endParaRPr>
          </a:p>
        </p:txBody>
      </p:sp>
      <p:sp>
        <p:nvSpPr>
          <p:cNvPr id="3" name="TextBox 2"/>
          <p:cNvSpPr txBox="1"/>
          <p:nvPr/>
        </p:nvSpPr>
        <p:spPr>
          <a:xfrm>
            <a:off x="1487737" y="5306132"/>
            <a:ext cx="7819015" cy="1384995"/>
          </a:xfrm>
          <a:prstGeom prst="rect">
            <a:avLst/>
          </a:prstGeom>
          <a:noFill/>
        </p:spPr>
        <p:txBody>
          <a:bodyPr wrap="square" rtlCol="0">
            <a:spAutoFit/>
          </a:bodyPr>
          <a:lstStyle/>
          <a:p>
            <a:pPr algn="ctr"/>
            <a:r>
              <a:rPr lang="es-ES" sz="2800" b="1" dirty="0" smtClean="0">
                <a:solidFill>
                  <a:srgbClr val="92278F"/>
                </a:solidFill>
                <a:latin typeface="Cambria" panose="02040503050406030204" pitchFamily="18" charset="0"/>
              </a:rPr>
              <a:t>Esta encuesta empieza en la página 37 del </a:t>
            </a:r>
            <a:r>
              <a:rPr lang="es-ES" sz="2800" b="1" i="1" dirty="0" smtClean="0">
                <a:solidFill>
                  <a:srgbClr val="92278F"/>
                </a:solidFill>
                <a:latin typeface="Cambria" panose="02040503050406030204" pitchFamily="18" charset="0"/>
              </a:rPr>
              <a:t>IAC</a:t>
            </a:r>
            <a:r>
              <a:rPr lang="es-ES" sz="2800" b="1" dirty="0" smtClean="0">
                <a:solidFill>
                  <a:srgbClr val="92278F"/>
                </a:solidFill>
                <a:latin typeface="Cambria" panose="02040503050406030204" pitchFamily="18" charset="0"/>
              </a:rPr>
              <a:t> 2018 y está disponible para responder en línea </a:t>
            </a:r>
            <a:r>
              <a:rPr lang="es-ES" sz="2800" b="1" i="1" dirty="0" smtClean="0">
                <a:solidFill>
                  <a:srgbClr val="92278F"/>
                </a:solidFill>
                <a:latin typeface="Cambria" panose="02040503050406030204" pitchFamily="18" charset="0"/>
              </a:rPr>
              <a:t>en </a:t>
            </a:r>
            <a:r>
              <a:rPr lang="es-ES" sz="2800" b="1" dirty="0" smtClean="0">
                <a:solidFill>
                  <a:srgbClr val="92278F"/>
                </a:solidFill>
                <a:latin typeface="Cambria" panose="02040503050406030204" pitchFamily="18" charset="0"/>
              </a:rPr>
              <a:t>www.na.org/conference.</a:t>
            </a:r>
            <a:r>
              <a:rPr lang="es-ES" sz="2800" b="1" i="1" dirty="0" smtClean="0">
                <a:solidFill>
                  <a:srgbClr val="92278F"/>
                </a:solidFill>
                <a:latin typeface="Cambria" panose="02040503050406030204" pitchFamily="18" charset="0"/>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7185" y="5158424"/>
            <a:ext cx="2011680" cy="1588969"/>
          </a:xfrm>
          <a:prstGeom prst="rect">
            <a:avLst/>
          </a:prstGeom>
        </p:spPr>
      </p:pic>
    </p:spTree>
    <p:extLst>
      <p:ext uri="{BB962C8B-B14F-4D97-AF65-F5344CB8AC3E}">
        <p14:creationId xmlns:p14="http://schemas.microsoft.com/office/powerpoint/2010/main" val="206312932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5700" y="214981"/>
            <a:ext cx="4635452" cy="523894"/>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0" rIns="91440" bIns="36576" numCol="1" spcCol="38100" rtlCol="0" anchor="t" anchorCtr="0">
            <a:noAutofit/>
          </a:bodyPr>
          <a:lstStyle/>
          <a:p>
            <a:pPr lvl="0" algn="ctr" latinLnBrk="1" hangingPunct="0"/>
            <a:r>
              <a:rPr lang="es-ES" sz="2800" b="1" dirty="0" smtClean="0">
                <a:latin typeface="Cambria" charset="0"/>
              </a:rPr>
              <a:t>Encuesta sobre los TD</a:t>
            </a:r>
            <a:endParaRPr lang="es-ES" sz="2800" b="1" dirty="0">
              <a:latin typeface="Cambria" charset="0"/>
              <a:ea typeface="Cambria" charset="0"/>
              <a:cs typeface="Cambria" charset="0"/>
            </a:endParaRPr>
          </a:p>
        </p:txBody>
      </p:sp>
      <p:sp>
        <p:nvSpPr>
          <p:cNvPr id="7" name="TextBox 6"/>
          <p:cNvSpPr txBox="1"/>
          <p:nvPr/>
        </p:nvSpPr>
        <p:spPr>
          <a:xfrm>
            <a:off x="232793" y="1145855"/>
            <a:ext cx="5715000" cy="5554134"/>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457200" indent="-457200">
              <a:buFont typeface="Arial" panose="020B0604020202020204" pitchFamily="34" charset="0"/>
              <a:buChar char="•"/>
            </a:pPr>
            <a:r>
              <a:rPr lang="es-ES" sz="2300" dirty="0">
                <a:latin typeface="Cambria" panose="02040503050406030204" pitchFamily="18" charset="0"/>
              </a:rPr>
              <a:t>Nuestro símbolo: una mirada más atenta</a:t>
            </a:r>
          </a:p>
          <a:p>
            <a:pPr marL="457200" indent="-457200">
              <a:buFont typeface="Arial" panose="020B0604020202020204" pitchFamily="34" charset="0"/>
              <a:buChar char="•"/>
            </a:pPr>
            <a:r>
              <a:rPr lang="es-ES" sz="2300" dirty="0">
                <a:latin typeface="Cambria" panose="02040503050406030204" pitchFamily="18" charset="0"/>
              </a:rPr>
              <a:t>Conciencia de grupo </a:t>
            </a:r>
          </a:p>
          <a:p>
            <a:pPr marL="457200" indent="-457200">
              <a:buFont typeface="Arial" panose="020B0604020202020204" pitchFamily="34" charset="0"/>
              <a:buChar char="•"/>
            </a:pPr>
            <a:r>
              <a:rPr lang="es-ES" sz="2300" dirty="0">
                <a:latin typeface="Cambria" panose="02040503050406030204" pitchFamily="18" charset="0"/>
              </a:rPr>
              <a:t>Llevar el mensaje de NA y hacer que NA resulte atractivo </a:t>
            </a:r>
          </a:p>
          <a:p>
            <a:pPr marL="457200" indent="-457200">
              <a:buFont typeface="Arial" panose="020B0604020202020204" pitchFamily="34" charset="0"/>
              <a:buChar char="•"/>
            </a:pPr>
            <a:r>
              <a:rPr lang="es-ES" sz="2300" dirty="0">
                <a:latin typeface="Cambria" panose="02040503050406030204" pitchFamily="18" charset="0"/>
              </a:rPr>
              <a:t>No tener carácter profesional y llevar el mensaje de NA</a:t>
            </a:r>
          </a:p>
          <a:p>
            <a:pPr marL="457200" indent="-457200">
              <a:buFont typeface="Arial" panose="020B0604020202020204" pitchFamily="34" charset="0"/>
              <a:buChar char="•"/>
            </a:pPr>
            <a:r>
              <a:rPr lang="es-ES" sz="2300" dirty="0">
                <a:latin typeface="Cambria" panose="02040503050406030204" pitchFamily="18" charset="0"/>
              </a:rPr>
              <a:t>Relaciones públicas 101</a:t>
            </a:r>
          </a:p>
          <a:p>
            <a:pPr marL="457200" indent="-457200">
              <a:buFont typeface="Arial" panose="020B0604020202020204" pitchFamily="34" charset="0"/>
              <a:buChar char="•"/>
            </a:pPr>
            <a:r>
              <a:rPr lang="es-ES" sz="2300" dirty="0">
                <a:latin typeface="Cambria" panose="02040503050406030204" pitchFamily="18" charset="0"/>
              </a:rPr>
              <a:t>Sencillez y flexibilidad en el servicio</a:t>
            </a:r>
          </a:p>
          <a:p>
            <a:pPr marL="457200" indent="-457200">
              <a:buFont typeface="Arial" panose="020B0604020202020204" pitchFamily="34" charset="0"/>
              <a:buChar char="•"/>
            </a:pPr>
            <a:r>
              <a:rPr lang="es-ES" sz="2300" dirty="0">
                <a:latin typeface="Cambria" panose="02040503050406030204" pitchFamily="18" charset="0"/>
              </a:rPr>
              <a:t>Empatía en el servicio</a:t>
            </a:r>
          </a:p>
          <a:p>
            <a:pPr marL="457200" indent="-457200">
              <a:buFont typeface="Arial" panose="020B0604020202020204" pitchFamily="34" charset="0"/>
              <a:buChar char="•"/>
            </a:pPr>
            <a:r>
              <a:rPr lang="es-ES" sz="2300" dirty="0">
                <a:latin typeface="Cambria" panose="02040503050406030204" pitchFamily="18" charset="0"/>
              </a:rPr>
              <a:t>Atraer miembros al servicio</a:t>
            </a:r>
          </a:p>
          <a:p>
            <a:pPr marL="457200" indent="-457200">
              <a:buFont typeface="Arial" panose="020B0604020202020204" pitchFamily="34" charset="0"/>
              <a:buChar char="•"/>
            </a:pPr>
            <a:r>
              <a:rPr lang="es-ES" sz="2300" dirty="0">
                <a:latin typeface="Cambria" panose="02040503050406030204" pitchFamily="18" charset="0"/>
              </a:rPr>
              <a:t>Hacer participar a los jóvenes y a los recién llegados</a:t>
            </a:r>
          </a:p>
          <a:p>
            <a:pPr marL="457200" indent="-457200">
              <a:buFont typeface="Arial" panose="020B0604020202020204" pitchFamily="34" charset="0"/>
              <a:buChar char="•"/>
            </a:pPr>
            <a:r>
              <a:rPr lang="es-ES" sz="2300" dirty="0">
                <a:latin typeface="Cambria" panose="02040503050406030204" pitchFamily="18" charset="0"/>
              </a:rPr>
              <a:t>Convertirse en un padrino o madrina mejor</a:t>
            </a:r>
          </a:p>
          <a:p>
            <a:pPr marL="457200" indent="-457200">
              <a:buFont typeface="Arial" panose="020B0604020202020204" pitchFamily="34" charset="0"/>
              <a:buChar char="•"/>
            </a:pPr>
            <a:r>
              <a:rPr lang="es-ES" sz="2300" dirty="0">
                <a:latin typeface="Cambria" panose="02040503050406030204" pitchFamily="18" charset="0"/>
              </a:rPr>
              <a:t>Crear espíritu de comunidad en NA</a:t>
            </a:r>
          </a:p>
          <a:p>
            <a:pPr marL="457200" indent="-457200">
              <a:buFont typeface="Arial" panose="020B0604020202020204" pitchFamily="34" charset="0"/>
              <a:buChar char="•"/>
            </a:pPr>
            <a:endParaRPr lang="es-ES" sz="2400" dirty="0">
              <a:latin typeface="Cambria" panose="02040503050406030204" pitchFamily="18" charset="0"/>
            </a:endParaRPr>
          </a:p>
        </p:txBody>
      </p:sp>
      <p:sp>
        <p:nvSpPr>
          <p:cNvPr id="8" name="TextBox 7"/>
          <p:cNvSpPr txBox="1"/>
          <p:nvPr/>
        </p:nvSpPr>
        <p:spPr>
          <a:xfrm>
            <a:off x="6282258" y="1145855"/>
            <a:ext cx="5715000" cy="5554134"/>
          </a:xfrm>
          <a:prstGeom prst="rect">
            <a:avLst/>
          </a:prstGeom>
          <a:noFill/>
          <a:ln w="127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35719" bIns="35719" numCol="1" spcCol="38100" rtlCol="0" anchor="t" anchorCtr="0">
            <a:noAutofit/>
          </a:bodyPr>
          <a:lstStyle/>
          <a:p>
            <a:pPr marL="285750" indent="-285750">
              <a:lnSpc>
                <a:spcPct val="105000"/>
              </a:lnSpc>
              <a:buFont typeface="Arial" panose="020B0604020202020204" pitchFamily="34" charset="0"/>
              <a:buChar char="•"/>
            </a:pPr>
            <a:r>
              <a:rPr lang="es-ES" sz="2300" dirty="0">
                <a:latin typeface="Cambria" panose="02040503050406030204" pitchFamily="18" charset="0"/>
              </a:rPr>
              <a:t>Asesoramiento y cómo aprenden los miembros en el servicio</a:t>
            </a:r>
          </a:p>
          <a:p>
            <a:pPr marL="285750" indent="-285750">
              <a:lnSpc>
                <a:spcPct val="105000"/>
              </a:lnSpc>
              <a:buFont typeface="Arial" panose="020B0604020202020204" pitchFamily="34" charset="0"/>
              <a:buChar char="•"/>
            </a:pPr>
            <a:r>
              <a:rPr lang="es-ES" sz="2300" dirty="0" smtClean="0">
                <a:latin typeface="Cambria" panose="02040503050406030204" pitchFamily="18" charset="0"/>
              </a:rPr>
              <a:t>Liderazgo en NA</a:t>
            </a:r>
          </a:p>
          <a:p>
            <a:pPr marL="285750" indent="-285750">
              <a:lnSpc>
                <a:spcPct val="105000"/>
              </a:lnSpc>
              <a:buFont typeface="Arial" panose="020B0604020202020204" pitchFamily="34" charset="0"/>
              <a:buChar char="•"/>
            </a:pPr>
            <a:r>
              <a:rPr lang="es-ES" sz="2300" dirty="0">
                <a:latin typeface="Cambria" panose="02040503050406030204" pitchFamily="18" charset="0"/>
              </a:rPr>
              <a:t>Integridad y eficacia de nuestras comunicaciones</a:t>
            </a:r>
          </a:p>
          <a:p>
            <a:pPr marL="285750" indent="-285750">
              <a:lnSpc>
                <a:spcPct val="105000"/>
              </a:lnSpc>
              <a:buFont typeface="Arial" panose="020B0604020202020204" pitchFamily="34" charset="0"/>
              <a:buChar char="•"/>
            </a:pPr>
            <a:r>
              <a:rPr lang="es-ES" sz="2300" dirty="0">
                <a:latin typeface="Cambria" panose="02040503050406030204" pitchFamily="18" charset="0"/>
              </a:rPr>
              <a:t>Undécimo Concepto</a:t>
            </a:r>
          </a:p>
          <a:p>
            <a:pPr marL="285750" indent="-285750">
              <a:lnSpc>
                <a:spcPct val="105000"/>
              </a:lnSpc>
              <a:buFont typeface="Arial" panose="020B0604020202020204" pitchFamily="34" charset="0"/>
              <a:buChar char="•"/>
            </a:pPr>
            <a:r>
              <a:rPr lang="es-ES" sz="2300" dirty="0">
                <a:latin typeface="Cambria" panose="02040503050406030204" pitchFamily="18" charset="0"/>
              </a:rPr>
              <a:t>Respetar nuestras diferencias y crear nuestra unidad </a:t>
            </a:r>
          </a:p>
          <a:p>
            <a:pPr marL="285750" indent="-285750">
              <a:lnSpc>
                <a:spcPct val="105000"/>
              </a:lnSpc>
              <a:buFont typeface="Arial" panose="020B0604020202020204" pitchFamily="34" charset="0"/>
              <a:buChar char="•"/>
            </a:pPr>
            <a:r>
              <a:rPr lang="es-ES" sz="2300" dirty="0">
                <a:latin typeface="Cambria" panose="02040503050406030204" pitchFamily="18" charset="0"/>
              </a:rPr>
              <a:t>Sin que importe su . . . raza, origen étnico, cultura </a:t>
            </a:r>
          </a:p>
          <a:p>
            <a:pPr marL="285750" indent="-285750">
              <a:lnSpc>
                <a:spcPct val="105000"/>
              </a:lnSpc>
              <a:buFont typeface="Arial" panose="020B0604020202020204" pitchFamily="34" charset="0"/>
              <a:buChar char="•"/>
            </a:pPr>
            <a:r>
              <a:rPr lang="es-ES" sz="2300" dirty="0">
                <a:latin typeface="Cambria" panose="02040503050406030204" pitchFamily="18" charset="0"/>
              </a:rPr>
              <a:t>Conservar a nuestros miembros</a:t>
            </a:r>
          </a:p>
          <a:p>
            <a:pPr marL="285750" indent="-285750">
              <a:lnSpc>
                <a:spcPct val="105000"/>
              </a:lnSpc>
              <a:buFont typeface="Arial" panose="020B0604020202020204" pitchFamily="34" charset="0"/>
              <a:buChar char="•"/>
            </a:pPr>
            <a:r>
              <a:rPr lang="es-ES" sz="2300" dirty="0">
                <a:latin typeface="Cambria" panose="02040503050406030204" pitchFamily="18" charset="0"/>
              </a:rPr>
              <a:t>Cuando estamos enfermos y lo que dice nuestra literatura sobre enfermedad y medicación</a:t>
            </a:r>
          </a:p>
          <a:p>
            <a:pPr marL="285750" indent="-285750">
              <a:lnSpc>
                <a:spcPct val="105000"/>
              </a:lnSpc>
              <a:buFont typeface="Arial" panose="020B0604020202020204" pitchFamily="34" charset="0"/>
              <a:buChar char="•"/>
            </a:pPr>
            <a:r>
              <a:rPr lang="es-ES" sz="2300" dirty="0">
                <a:latin typeface="Cambria" panose="02040503050406030204" pitchFamily="18" charset="0"/>
              </a:rPr>
              <a:t>Otras </a:t>
            </a:r>
            <a:r>
              <a:rPr lang="es-ES" sz="2300" dirty="0" smtClean="0">
                <a:latin typeface="Cambria" panose="02040503050406030204" pitchFamily="18" charset="0"/>
              </a:rPr>
              <a:t>propuestas:</a:t>
            </a:r>
            <a:endParaRPr lang="es-ES" sz="2300" dirty="0">
              <a:latin typeface="Cambria" panose="02040503050406030204" pitchFamily="18" charset="0"/>
            </a:endParaRPr>
          </a:p>
        </p:txBody>
      </p:sp>
    </p:spTree>
    <p:extLst>
      <p:ext uri="{BB962C8B-B14F-4D97-AF65-F5344CB8AC3E}">
        <p14:creationId xmlns:p14="http://schemas.microsoft.com/office/powerpoint/2010/main" val="165349695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84" y="287171"/>
            <a:ext cx="11960860" cy="164592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500" b="1" dirty="0" smtClean="0">
                <a:latin typeface="Cambria" charset="0"/>
              </a:rPr>
              <a:t>PowerPoints </a:t>
            </a:r>
            <a:r>
              <a:rPr lang="es-ES" sz="4500" b="1" i="1" dirty="0" smtClean="0">
                <a:latin typeface="Cambria" charset="0"/>
              </a:rPr>
              <a:t>IAC</a:t>
            </a:r>
            <a:r>
              <a:rPr lang="es-ES" sz="4500" b="1" dirty="0" smtClean="0">
                <a:latin typeface="Cambria" charset="0"/>
              </a:rPr>
              <a:t> 2018</a:t>
            </a:r>
            <a:endParaRPr lang="es-ES" sz="4500" b="1" dirty="0">
              <a:latin typeface="Cambria" charset="0"/>
              <a:ea typeface="Cambria" charset="0"/>
              <a:cs typeface="Cambria" charset="0"/>
            </a:endParaRPr>
          </a:p>
        </p:txBody>
      </p:sp>
      <p:sp>
        <p:nvSpPr>
          <p:cNvPr id="3" name="Shape 68"/>
          <p:cNvSpPr/>
          <p:nvPr/>
        </p:nvSpPr>
        <p:spPr>
          <a:xfrm>
            <a:off x="1065530" y="2284128"/>
            <a:ext cx="8427788" cy="387892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514350" indent="-514350">
              <a:spcBef>
                <a:spcPts val="1800"/>
              </a:spcBef>
              <a:buFont typeface="+mj-lt"/>
              <a:buAutoNum type="arabicPeriod"/>
              <a:defRPr sz="1800"/>
            </a:pPr>
            <a:r>
              <a:rPr lang="es-ES" sz="2400" dirty="0" smtClean="0">
                <a:latin typeface="Cambria" charset="0"/>
                <a:sym typeface="PopplLaudatio-Regular"/>
              </a:rPr>
              <a:t>Introducción al </a:t>
            </a:r>
            <a:r>
              <a:rPr lang="es-ES" sz="2400" i="1" dirty="0" smtClean="0">
                <a:latin typeface="Cambria" charset="0"/>
                <a:sym typeface="PopplLaudatio-Regular"/>
              </a:rPr>
              <a:t>IAC</a:t>
            </a:r>
            <a:r>
              <a:rPr lang="es-ES" sz="2400" dirty="0" smtClean="0">
                <a:latin typeface="Cambria" charset="0"/>
                <a:sym typeface="PopplLaudatio-Regular"/>
              </a:rPr>
              <a:t>, mociones 1a 6,</a:t>
            </a:r>
            <a:r>
              <a:rPr lang="es-ES" smtClean="0"/>
              <a:t> </a:t>
            </a:r>
            <a:r>
              <a:rPr lang="es-ES" sz="2400" dirty="0" smtClean="0">
                <a:solidFill>
                  <a:prstClr val="black"/>
                </a:solidFill>
                <a:latin typeface="Cambria" charset="0"/>
                <a:sym typeface="PopplLaudatio-Regular"/>
              </a:rPr>
              <a:t>literatura y productos </a:t>
            </a:r>
            <a:endParaRPr lang="es-ES" sz="2400" i="1" dirty="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s-ES" sz="2400" i="1" dirty="0" smtClean="0">
                <a:latin typeface="Cambria" charset="0"/>
                <a:sym typeface="PopplLaudatio-Regular"/>
              </a:rPr>
              <a:t>Fideicomiso de propiedad intelectual de la confraternidad</a:t>
            </a:r>
            <a:r>
              <a:rPr lang="es-ES" sz="2400" dirty="0" smtClean="0">
                <a:latin typeface="Cambria" charset="0"/>
                <a:sym typeface="PopplLaudatio-Regular"/>
              </a:rPr>
              <a:t>, mociones 7 y 8</a:t>
            </a:r>
          </a:p>
          <a:p>
            <a:pPr marL="514350" indent="-514350">
              <a:spcBef>
                <a:spcPts val="1800"/>
              </a:spcBef>
              <a:buFont typeface="+mj-lt"/>
              <a:buAutoNum type="arabicPeriod"/>
              <a:defRPr sz="1800"/>
            </a:pPr>
            <a:r>
              <a:rPr lang="es-ES" sz="2400" dirty="0">
                <a:latin typeface="Cambria" charset="0"/>
                <a:sym typeface="PopplLaudatio-Regular"/>
              </a:rPr>
              <a:t>Mociones 9 a 14,  TDS/TAM, eventos especiales y TD </a:t>
            </a:r>
          </a:p>
          <a:p>
            <a:pPr marL="514350" indent="-514350">
              <a:spcBef>
                <a:spcPts val="1800"/>
              </a:spcBef>
              <a:buFont typeface="+mj-lt"/>
              <a:buAutoNum type="arabicPeriod"/>
              <a:defRPr sz="1800"/>
            </a:pPr>
            <a:r>
              <a:rPr lang="es-ES" sz="2400" dirty="0" smtClean="0">
                <a:latin typeface="Cambria" charset="0"/>
                <a:sym typeface="PopplLaudatio-Regular"/>
              </a:rPr>
              <a:t>Futuro de la CSM, Mociones 15-25</a:t>
            </a:r>
            <a:r>
              <a:rPr lang="es-ES" smtClean="0"/>
              <a:t>  </a:t>
            </a:r>
            <a:r>
              <a:rPr lang="es-ES" sz="2400" dirty="0" smtClean="0">
                <a:latin typeface="Cambria" charset="0"/>
                <a:sym typeface="PopplLaudatio-Regular"/>
              </a:rPr>
              <a:t>el papel de la zonas, representatividad zonal y otros temas de la CSM </a:t>
            </a:r>
          </a:p>
          <a:p>
            <a:pPr marL="514350" indent="-514350">
              <a:spcBef>
                <a:spcPts val="1800"/>
              </a:spcBef>
              <a:spcAft>
                <a:spcPts val="600"/>
              </a:spcAft>
              <a:buFont typeface="+mj-lt"/>
              <a:buAutoNum type="arabicPeriod"/>
              <a:defRPr sz="1800"/>
            </a:pPr>
            <a:r>
              <a:rPr lang="es-ES" sz="3600" b="1" dirty="0" smtClean="0">
                <a:latin typeface="Cambria" charset="0"/>
                <a:sym typeface="PopplLaudatio-Regular"/>
              </a:rPr>
              <a:t>Plan estratégico de los SMNA y encuesta </a:t>
            </a:r>
            <a:r>
              <a:rPr lang="es-ES" sz="3600" b="1" i="1" dirty="0" smtClean="0">
                <a:latin typeface="Cambria" charset="0"/>
                <a:sym typeface="PopplLaudatio-Regular"/>
              </a:rPr>
              <a:t>IAC</a:t>
            </a:r>
            <a:r>
              <a:rPr lang="es-ES" smtClean="0"/>
              <a:t> </a:t>
            </a:r>
            <a:endParaRPr lang="es-ES" sz="3600" b="1" dirty="0">
              <a:latin typeface="Cambria" charset="0"/>
              <a:ea typeface="Cambria" charset="0"/>
              <a:cs typeface="Cambria" charset="0"/>
              <a:sym typeface="PopplLaudatio-Regular"/>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53" y="306593"/>
            <a:ext cx="2011680" cy="1588969"/>
          </a:xfrm>
          <a:prstGeom prst="rect">
            <a:avLst/>
          </a:prstGeom>
        </p:spPr>
      </p:pic>
    </p:spTree>
    <p:extLst>
      <p:ext uri="{BB962C8B-B14F-4D97-AF65-F5344CB8AC3E}">
        <p14:creationId xmlns:p14="http://schemas.microsoft.com/office/powerpoint/2010/main" val="147414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
          <p:cNvSpPr/>
          <p:nvPr/>
        </p:nvSpPr>
        <p:spPr>
          <a:xfrm>
            <a:off x="6733517" y="1286982"/>
            <a:ext cx="5223969" cy="395935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s-ES" sz="2800" b="1" i="0" u="none" strike="noStrike" kern="1200" cap="none" spc="0" normalizeH="0" baseline="0" noProof="0" dirty="0">
                <a:ln>
                  <a:noFill/>
                </a:ln>
                <a:solidFill>
                  <a:srgbClr val="FFFFFF"/>
                </a:solidFill>
                <a:effectLst/>
                <a:uLnTx/>
                <a:uFillTx/>
                <a:latin typeface="Cambria" charset="0"/>
                <a:sym typeface="PopplLaudatio-Regular"/>
              </a:rPr>
              <a:t>Hay otros cuatro </a:t>
            </a:r>
            <a:r>
              <a:rPr lang="es-ES" sz="2800" b="1" dirty="0" smtClean="0">
                <a:solidFill>
                  <a:srgbClr val="FFFFFF"/>
                </a:solidFill>
                <a:latin typeface="Cambria" charset="0"/>
                <a:sym typeface="PopplLaudatio-Regular"/>
              </a:rPr>
              <a:t>PowerPoint</a:t>
            </a:r>
            <a:r>
              <a:rPr kumimoji="0" lang="es-ES" sz="2800" b="1" i="0" u="none" strike="noStrike" kern="1200" cap="none" spc="0" normalizeH="0" baseline="0" noProof="0" dirty="0" smtClean="0">
                <a:ln>
                  <a:noFill/>
                </a:ln>
                <a:solidFill>
                  <a:srgbClr val="FFFFFF"/>
                </a:solidFill>
                <a:effectLst/>
                <a:uLnTx/>
                <a:uFillTx/>
                <a:latin typeface="Cambria" charset="0"/>
                <a:sym typeface="PopplLaudatio-Regular"/>
              </a:rPr>
              <a:t>s disponibles en línea</a:t>
            </a:r>
            <a:endParaRPr kumimoji="0" lang="es-E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s-ES" sz="2800" b="1" dirty="0" smtClean="0">
                <a:solidFill>
                  <a:srgbClr val="FFFFFF"/>
                </a:solidFill>
                <a:latin typeface="Cambria" charset="0"/>
                <a:sym typeface="PopplLaudatio-Regular"/>
              </a:rPr>
              <a:t>Encuestas disponibles en línea</a:t>
            </a:r>
            <a:endParaRPr kumimoji="0" lang="es-ES"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s-ES" sz="2800" b="1" i="0" u="none" strike="noStrike" kern="1200" cap="none" spc="0" normalizeH="0" baseline="0" noProof="0" dirty="0">
                <a:ln>
                  <a:noFill/>
                </a:ln>
                <a:solidFill>
                  <a:srgbClr val="FFFFFF"/>
                </a:solidFill>
                <a:effectLst/>
                <a:uLnTx/>
                <a:uFillTx/>
                <a:latin typeface="Cambria" charset="0"/>
                <a:sym typeface="PopplLaudatio-Regular"/>
              </a:rPr>
              <a:t>Puede descargarse el  </a:t>
            </a:r>
            <a:r>
              <a:rPr kumimoji="0" lang="es-ES" sz="2800" b="1" i="1" u="none" strike="noStrike" kern="1200" cap="none" spc="0" normalizeH="0" baseline="0" noProof="0" dirty="0">
                <a:ln>
                  <a:noFill/>
                </a:ln>
                <a:solidFill>
                  <a:srgbClr val="FFFFFF"/>
                </a:solidFill>
                <a:effectLst/>
                <a:uLnTx/>
                <a:uFillTx/>
                <a:latin typeface="Cambria" charset="0"/>
                <a:sym typeface="PopplLaudatio-Regular"/>
              </a:rPr>
              <a:t>IAC</a:t>
            </a:r>
            <a:r>
              <a:rPr kumimoji="0" lang="es-ES" sz="2800" b="1" i="0" u="none" strike="noStrike" kern="1200" cap="none" spc="0" normalizeH="0" baseline="0" noProof="0" dirty="0">
                <a:ln>
                  <a:noFill/>
                </a:ln>
                <a:solidFill>
                  <a:srgbClr val="FFFFFF"/>
                </a:solidFill>
                <a:effectLst/>
                <a:uLnTx/>
                <a:uFillTx/>
                <a:latin typeface="Cambria" charset="0"/>
                <a:sym typeface="PopplLaudatio-Regular"/>
              </a:rPr>
              <a:t> o adquirirse copias impresas en los Servicios Mundiales de NA</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lang="es-ES" sz="2800" b="1" i="0" u="sng" strike="noStrike" kern="1200" cap="none" spc="0" normalizeH="0" baseline="0" noProof="0" dirty="0" smtClean="0">
                <a:ln>
                  <a:noFill/>
                </a:ln>
                <a:solidFill>
                  <a:srgbClr val="00B0F0"/>
                </a:solidFill>
                <a:effectLst/>
                <a:uLnTx/>
                <a:uFill>
                  <a:solidFill>
                    <a:srgbClr val="00B0F0"/>
                  </a:solidFill>
                </a:uFill>
                <a:latin typeface="Cambria" charset="0"/>
                <a:sym typeface="PopplLaudatio-Regular"/>
              </a:rPr>
              <a:t>www.na.org/conference</a:t>
            </a:r>
            <a:endParaRPr kumimoji="0" lang="es-ES" sz="28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lang="es-ES" sz="2800" b="1" i="0" u="sng" strike="noStrike" kern="1200" cap="none" spc="0" normalizeH="0" baseline="0" noProof="0" dirty="0" smtClean="0">
                <a:ln>
                  <a:noFill/>
                </a:ln>
                <a:solidFill>
                  <a:srgbClr val="00B0F0"/>
                </a:solidFill>
                <a:effectLst/>
                <a:uLnTx/>
                <a:uFill>
                  <a:solidFill>
                    <a:srgbClr val="00B0F0"/>
                  </a:solidFill>
                </a:uFill>
                <a:latin typeface="Cambria" charset="0"/>
                <a:sym typeface="PopplLaudatio-Regular"/>
              </a:rPr>
              <a:t>worldboard@na.org </a:t>
            </a:r>
            <a:endParaRPr kumimoji="0" lang="es-ES" sz="28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00">
            <a:off x="577122" y="27534"/>
            <a:ext cx="5299364" cy="6858000"/>
          </a:xfrm>
          <a:prstGeom prst="rect">
            <a:avLst/>
          </a:prstGeom>
        </p:spPr>
      </p:pic>
    </p:spTree>
    <p:extLst>
      <p:ext uri="{BB962C8B-B14F-4D97-AF65-F5344CB8AC3E}">
        <p14:creationId xmlns:p14="http://schemas.microsoft.com/office/powerpoint/2010/main" val="426180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84" y="287171"/>
            <a:ext cx="11960860" cy="164592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500" b="1" dirty="0" smtClean="0">
                <a:latin typeface="Cambria" charset="0"/>
              </a:rPr>
              <a:t>PowerPoints </a:t>
            </a:r>
            <a:r>
              <a:rPr lang="es-ES" sz="4500" b="1" i="1" dirty="0" smtClean="0">
                <a:latin typeface="Cambria" charset="0"/>
              </a:rPr>
              <a:t>IAC</a:t>
            </a:r>
            <a:r>
              <a:rPr lang="es-ES" sz="4500" b="1" dirty="0" smtClean="0">
                <a:latin typeface="Cambria" charset="0"/>
              </a:rPr>
              <a:t> 2018</a:t>
            </a:r>
            <a:endParaRPr lang="es-ES" sz="4500" b="1" dirty="0">
              <a:latin typeface="Cambria" charset="0"/>
              <a:ea typeface="Cambria" charset="0"/>
              <a:cs typeface="Cambria" charset="0"/>
            </a:endParaRPr>
          </a:p>
        </p:txBody>
      </p:sp>
      <p:sp>
        <p:nvSpPr>
          <p:cNvPr id="3" name="Shape 68"/>
          <p:cNvSpPr/>
          <p:nvPr/>
        </p:nvSpPr>
        <p:spPr>
          <a:xfrm>
            <a:off x="2219586" y="2247552"/>
            <a:ext cx="8427788" cy="4298391"/>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457200" indent="-457200">
              <a:lnSpc>
                <a:spcPct val="105000"/>
              </a:lnSpc>
              <a:spcAft>
                <a:spcPts val="1200"/>
              </a:spcAft>
              <a:buSzPct val="75000"/>
              <a:buBlip>
                <a:blip r:embed="rId3"/>
              </a:buBlip>
              <a:defRPr sz="1800"/>
            </a:pPr>
            <a:r>
              <a:rPr lang="es-ES" sz="3300" dirty="0" smtClean="0">
                <a:latin typeface="Cambria" charset="0"/>
                <a:sym typeface="PopplLaudatio-Regular"/>
              </a:rPr>
              <a:t>Estos PowerPoints cubren los temas principales del </a:t>
            </a:r>
            <a:r>
              <a:rPr lang="es-ES" sz="3300" i="1" dirty="0" smtClean="0">
                <a:latin typeface="Cambria" charset="0"/>
                <a:sym typeface="PopplLaudatio-Regular"/>
              </a:rPr>
              <a:t>IAC</a:t>
            </a:r>
            <a:r>
              <a:rPr lang="es-ES" sz="3300" dirty="0" smtClean="0">
                <a:latin typeface="Cambria" charset="0"/>
                <a:sym typeface="PopplLaudatio-Regular"/>
              </a:rPr>
              <a:t>. Animamos a todos los miembros a leer el </a:t>
            </a:r>
            <a:r>
              <a:rPr lang="es-ES" sz="3300" i="1" dirty="0" smtClean="0">
                <a:latin typeface="Cambria" charset="0"/>
                <a:sym typeface="PopplLaudatio-Regular"/>
              </a:rPr>
              <a:t>IAC</a:t>
            </a:r>
            <a:r>
              <a:rPr lang="es-ES" dirty="0" smtClean="0"/>
              <a:t> </a:t>
            </a:r>
            <a:r>
              <a:rPr lang="es-ES" sz="3300" dirty="0" smtClean="0">
                <a:latin typeface="Cambria" charset="0"/>
                <a:sym typeface="PopplLaudatio-Regular"/>
              </a:rPr>
              <a:t>para tener una información completa. </a:t>
            </a:r>
          </a:p>
          <a:p>
            <a:pPr marL="457200" indent="-457200">
              <a:lnSpc>
                <a:spcPct val="105000"/>
              </a:lnSpc>
              <a:buSzPct val="75000"/>
              <a:buBlip>
                <a:blip r:embed="rId3"/>
              </a:buBlip>
              <a:defRPr sz="1800"/>
            </a:pPr>
            <a:r>
              <a:rPr lang="es-ES" sz="3300" dirty="0" smtClean="0">
                <a:latin typeface="Cambria" charset="0"/>
                <a:sym typeface="PopplLaudatio-Regular"/>
              </a:rPr>
              <a:t>Visita por favor </a:t>
            </a:r>
            <a:r>
              <a:rPr lang="es-ES" sz="3300" dirty="0" smtClean="0">
                <a:latin typeface="Cambria" charset="0"/>
                <a:sym typeface="PopplLaudatio-Regular"/>
                <a:hlinkClick r:id="rId4"/>
              </a:rPr>
              <a:t>www.na.org/conference</a:t>
            </a:r>
            <a:r>
              <a:rPr lang="es-ES" sz="3300" dirty="0" smtClean="0">
                <a:latin typeface="Cambria" charset="0"/>
                <a:sym typeface="PopplLaudatio-Regular"/>
              </a:rPr>
              <a:t> para obtener el </a:t>
            </a:r>
            <a:r>
              <a:rPr lang="es-ES" sz="3300" i="1" dirty="0" smtClean="0">
                <a:latin typeface="Cambria" charset="0"/>
                <a:sym typeface="PopplLaudatio-Regular"/>
              </a:rPr>
              <a:t>IAC</a:t>
            </a:r>
            <a:r>
              <a:rPr lang="es-ES" sz="3300" dirty="0" smtClean="0">
                <a:latin typeface="Cambria" charset="0"/>
                <a:sym typeface="PopplLaudatio-Regular"/>
              </a:rPr>
              <a:t> 2018, el resto de PowerPoints y otros materiales </a:t>
            </a:r>
            <a:br>
              <a:rPr lang="es-ES" sz="3300" dirty="0" smtClean="0">
                <a:latin typeface="Cambria" charset="0"/>
                <a:sym typeface="PopplLaudatio-Regular"/>
              </a:rPr>
            </a:br>
            <a:r>
              <a:rPr lang="es-ES" sz="3300" dirty="0" smtClean="0">
                <a:latin typeface="Cambria" charset="0"/>
                <a:sym typeface="PopplLaudatio-Regular"/>
              </a:rPr>
              <a:t>relacionados con la conferencia.</a:t>
            </a:r>
          </a:p>
          <a:p>
            <a:pPr algn="l">
              <a:lnSpc>
                <a:spcPct val="120000"/>
              </a:lnSpc>
              <a:buSzPct val="75000"/>
              <a:defRPr sz="1800"/>
            </a:pPr>
            <a:endParaRPr lang="es-ES" sz="3300" dirty="0">
              <a:latin typeface="Cambria" charset="0"/>
              <a:ea typeface="Cambria" charset="0"/>
              <a:cs typeface="Cambria" charset="0"/>
              <a:sym typeface="PopplLaudatio-Regular"/>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13" y="321833"/>
            <a:ext cx="2011680" cy="1588969"/>
          </a:xfrm>
          <a:prstGeom prst="rect">
            <a:avLst/>
          </a:prstGeom>
        </p:spPr>
      </p:pic>
    </p:spTree>
    <p:extLst>
      <p:ext uri="{BB962C8B-B14F-4D97-AF65-F5344CB8AC3E}">
        <p14:creationId xmlns:p14="http://schemas.microsoft.com/office/powerpoint/2010/main" val="169386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962" y="2368958"/>
            <a:ext cx="11905438" cy="2286000"/>
          </a:xfrm>
          <a:prstGeom prst="rect">
            <a:avLst/>
          </a:prstGeom>
          <a:solidFill>
            <a:srgbClr val="FFFFFF"/>
          </a:solidFill>
          <a:ln w="63500" cap="flat">
            <a:solidFill>
              <a:srgbClr val="37389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s-ES" sz="6000" b="1" dirty="0" smtClean="0">
                <a:latin typeface="Cambria" charset="0"/>
              </a:rPr>
              <a:t>Plan estratégico de los </a:t>
            </a:r>
            <a:br>
              <a:rPr lang="es-ES" sz="6000" b="1" dirty="0" smtClean="0">
                <a:latin typeface="Cambria" charset="0"/>
              </a:rPr>
            </a:br>
            <a:r>
              <a:rPr lang="es-ES" sz="6000" b="1" dirty="0" smtClean="0">
                <a:latin typeface="Cambria" charset="0"/>
              </a:rPr>
              <a:t>Servicios Mundiales de NA</a:t>
            </a:r>
            <a:endParaRPr lang="es-ES" dirty="0">
              <a:solidFill>
                <a:srgbClr val="000000"/>
              </a:solidFill>
            </a:endParaRPr>
          </a:p>
        </p:txBody>
      </p:sp>
    </p:spTree>
    <p:extLst>
      <p:ext uri="{BB962C8B-B14F-4D97-AF65-F5344CB8AC3E}">
        <p14:creationId xmlns:p14="http://schemas.microsoft.com/office/powerpoint/2010/main" val="1090698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6912864" y="594360"/>
            <a:ext cx="4892040" cy="5922554"/>
          </a:xfrm>
        </p:spPr>
        <p:txBody>
          <a:bodyPr>
            <a:noAutofit/>
          </a:bodyPr>
          <a:lstStyle/>
          <a:p>
            <a:pPr marL="0" indent="0" algn="ctr">
              <a:spcBef>
                <a:spcPts val="900"/>
              </a:spcBef>
              <a:spcAft>
                <a:spcPts val="1800"/>
              </a:spcAft>
              <a:buNone/>
              <a:defRPr sz="1800"/>
            </a:pPr>
            <a:r>
              <a:rPr lang="es-ES" sz="4000" b="1" dirty="0" smtClean="0">
                <a:solidFill>
                  <a:srgbClr val="FFFFFF"/>
                </a:solidFill>
                <a:latin typeface="Cambria" charset="0"/>
                <a:sym typeface="PopplLaudatio-Regular"/>
              </a:rPr>
              <a:t>El Plan estratégico </a:t>
            </a:r>
          </a:p>
          <a:p>
            <a:pPr lvl="1">
              <a:spcBef>
                <a:spcPts val="900"/>
              </a:spcBef>
              <a:spcAft>
                <a:spcPts val="600"/>
              </a:spcAft>
              <a:buFont typeface="Wingdings" panose="05000000000000000000" pitchFamily="2" charset="2"/>
              <a:buChar char="ü"/>
              <a:defRPr sz="1800"/>
            </a:pPr>
            <a:r>
              <a:rPr lang="es-ES" sz="3200" b="1" dirty="0" smtClean="0">
                <a:solidFill>
                  <a:srgbClr val="FFFFFF"/>
                </a:solidFill>
                <a:latin typeface="Cambria" charset="0"/>
                <a:sym typeface="PopplLaudatio-Regular"/>
              </a:rPr>
              <a:t>aborda cambios y mejoras</a:t>
            </a:r>
          </a:p>
          <a:p>
            <a:pPr lvl="1">
              <a:spcBef>
                <a:spcPts val="900"/>
              </a:spcBef>
              <a:spcAft>
                <a:spcPts val="600"/>
              </a:spcAft>
              <a:buFont typeface="Wingdings" panose="05000000000000000000" pitchFamily="2" charset="2"/>
              <a:buChar char="ü"/>
              <a:defRPr sz="1800"/>
            </a:pPr>
            <a:r>
              <a:rPr lang="es-ES" sz="3200" b="1" dirty="0" smtClean="0">
                <a:solidFill>
                  <a:srgbClr val="FFFFFF"/>
                </a:solidFill>
                <a:latin typeface="Cambria" charset="0"/>
                <a:sym typeface="PopplLaudatio-Regular"/>
              </a:rPr>
              <a:t>se actualiza cada dos años.</a:t>
            </a:r>
          </a:p>
          <a:p>
            <a:pPr lvl="1">
              <a:spcBef>
                <a:spcPts val="900"/>
              </a:spcBef>
              <a:spcAft>
                <a:spcPts val="600"/>
              </a:spcAft>
              <a:buFont typeface="Wingdings" panose="05000000000000000000" pitchFamily="2" charset="2"/>
              <a:buChar char="ü"/>
              <a:defRPr sz="1800"/>
            </a:pPr>
            <a:r>
              <a:rPr lang="es-ES" sz="3200" b="1" dirty="0" smtClean="0">
                <a:solidFill>
                  <a:srgbClr val="FFFFFF"/>
                </a:solidFill>
                <a:latin typeface="Cambria" charset="0"/>
                <a:sym typeface="PopplLaudatio-Regular"/>
              </a:rPr>
              <a:t>está inspirado en la Visión del servicio en NA</a:t>
            </a:r>
          </a:p>
          <a:p>
            <a:pPr lvl="1">
              <a:spcBef>
                <a:spcPts val="900"/>
              </a:spcBef>
              <a:spcAft>
                <a:spcPts val="600"/>
              </a:spcAft>
              <a:buFont typeface="Wingdings" panose="05000000000000000000" pitchFamily="2" charset="2"/>
              <a:buChar char="ü"/>
              <a:defRPr sz="1800"/>
            </a:pPr>
            <a:r>
              <a:rPr lang="es-ES" sz="3200" b="1" dirty="0">
                <a:solidFill>
                  <a:srgbClr val="FFFFFF"/>
                </a:solidFill>
                <a:latin typeface="Cambria" charset="0"/>
                <a:sym typeface="PopplLaudatio-Regular"/>
              </a:rPr>
              <a:t>g</a:t>
            </a:r>
            <a:r>
              <a:rPr lang="es-ES" sz="3200" b="1" dirty="0" smtClean="0">
                <a:solidFill>
                  <a:srgbClr val="FFFFFF"/>
                </a:solidFill>
                <a:latin typeface="Cambria" charset="0"/>
                <a:sym typeface="PopplLaudatio-Regular"/>
              </a:rPr>
              <a:t>uía nuestros esfuerzos hacia la metas a largo plazo</a:t>
            </a:r>
            <a:endParaRPr lang="es-ES" sz="320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17785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983480" y="836884"/>
            <a:ext cx="684022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smtClean="0">
                <a:solidFill>
                  <a:srgbClr val="373896"/>
                </a:solidFill>
                <a:latin typeface="Cambria" charset="0"/>
                <a:sym typeface="BotonBQ-Bold"/>
              </a:rPr>
              <a:t>Preparar un plan...</a:t>
            </a:r>
            <a:endParaRPr lang="es-ES" sz="4500" b="1" dirty="0">
              <a:solidFill>
                <a:srgbClr val="373896"/>
              </a:solidFill>
              <a:latin typeface="Cambria" charset="0"/>
              <a:ea typeface="Cambria" charset="0"/>
              <a:cs typeface="Cambria" charset="0"/>
              <a:sym typeface="BotonBQ-Bold"/>
            </a:endParaRPr>
          </a:p>
        </p:txBody>
      </p:sp>
      <p:sp>
        <p:nvSpPr>
          <p:cNvPr id="3" name="Shape 86"/>
          <p:cNvSpPr/>
          <p:nvPr/>
        </p:nvSpPr>
        <p:spPr>
          <a:xfrm>
            <a:off x="926883" y="1785330"/>
            <a:ext cx="10204308" cy="4717070"/>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457200" indent="-457200" algn="l">
              <a:lnSpc>
                <a:spcPct val="120000"/>
              </a:lnSpc>
              <a:buSzPct val="75000"/>
              <a:buBlip>
                <a:blip r:embed="rId3"/>
              </a:buBlip>
              <a:defRPr sz="1800"/>
            </a:pPr>
            <a:r>
              <a:rPr lang="es-ES" sz="3200" dirty="0" smtClean="0">
                <a:latin typeface="Cambria" charset="0"/>
                <a:sym typeface="PopplLaudatio-Regular"/>
              </a:rPr>
              <a:t>Aportes de distintas fuentes:</a:t>
            </a:r>
          </a:p>
          <a:p>
            <a:pPr marL="685800" lvl="1" indent="-228600">
              <a:lnSpc>
                <a:spcPct val="120000"/>
              </a:lnSpc>
              <a:buSzPct val="75000"/>
              <a:buFont typeface="Arial" charset="0"/>
              <a:buChar char="•"/>
              <a:defRPr sz="1800"/>
            </a:pPr>
            <a:r>
              <a:rPr lang="es-ES" sz="3200" dirty="0" smtClean="0">
                <a:latin typeface="Cambria" charset="0"/>
                <a:sym typeface="PopplLaudatio-Regular"/>
              </a:rPr>
              <a:t>Discusiones en las CSM anteriores</a:t>
            </a:r>
          </a:p>
          <a:p>
            <a:pPr marL="685800" lvl="1" indent="-228600">
              <a:lnSpc>
                <a:spcPct val="120000"/>
              </a:lnSpc>
              <a:buSzPct val="75000"/>
              <a:buFont typeface="Arial" charset="0"/>
              <a:buChar char="•"/>
              <a:defRPr sz="1800"/>
            </a:pPr>
            <a:r>
              <a:rPr lang="es-ES" sz="3200" dirty="0" smtClean="0">
                <a:latin typeface="Cambria" charset="0"/>
                <a:sym typeface="PopplLaudatio-Regular"/>
              </a:rPr>
              <a:t>Interacciones con miembros de todo el mundo</a:t>
            </a:r>
          </a:p>
          <a:p>
            <a:pPr marL="685800" lvl="1" indent="-228600">
              <a:lnSpc>
                <a:spcPct val="120000"/>
              </a:lnSpc>
              <a:buSzPct val="75000"/>
              <a:buFont typeface="Arial" charset="0"/>
              <a:buChar char="•"/>
              <a:defRPr sz="1800"/>
            </a:pPr>
            <a:r>
              <a:rPr lang="es-ES" sz="3200" dirty="0" smtClean="0">
                <a:latin typeface="Cambria" charset="0"/>
                <a:sym typeface="PopplLaudatio-Regular"/>
              </a:rPr>
              <a:t>Correspondencia con miembros de NA</a:t>
            </a:r>
          </a:p>
          <a:p>
            <a:pPr marL="457200" lvl="0" indent="-457200">
              <a:lnSpc>
                <a:spcPct val="120000"/>
              </a:lnSpc>
              <a:buSzPct val="75000"/>
              <a:buBlip>
                <a:blip r:embed="rId3"/>
              </a:buBlip>
              <a:defRPr sz="1800"/>
            </a:pPr>
            <a:r>
              <a:rPr lang="es-ES" sz="3200" dirty="0" smtClean="0">
                <a:solidFill>
                  <a:prstClr val="black"/>
                </a:solidFill>
                <a:latin typeface="Cambria" charset="0"/>
                <a:sym typeface="PopplLaudatio-Regular"/>
              </a:rPr>
              <a:t>Factores dentro y fuera de NA que podrían afectarnos:</a:t>
            </a:r>
          </a:p>
          <a:p>
            <a:pPr marL="685800" lvl="1" indent="-228600">
              <a:lnSpc>
                <a:spcPct val="120000"/>
              </a:lnSpc>
              <a:buSzPct val="75000"/>
              <a:buFont typeface="Arial" charset="0"/>
              <a:buChar char="•"/>
              <a:defRPr sz="1800"/>
            </a:pPr>
            <a:r>
              <a:rPr lang="es-ES" sz="3200" dirty="0">
                <a:latin typeface="Cambria" charset="0"/>
                <a:sym typeface="PopplLaudatio-Regular"/>
              </a:rPr>
              <a:t>Relaciones con el público y organizaciones </a:t>
            </a:r>
            <a:r>
              <a:rPr lang="es-ES" sz="3200" dirty="0" smtClean="0">
                <a:latin typeface="Cambria" charset="0"/>
                <a:sym typeface="PopplLaudatio-Regular"/>
              </a:rPr>
              <a:t/>
            </a:r>
            <a:br>
              <a:rPr lang="es-ES" sz="3200" dirty="0" smtClean="0">
                <a:latin typeface="Cambria" charset="0"/>
                <a:sym typeface="PopplLaudatio-Regular"/>
              </a:rPr>
            </a:br>
            <a:r>
              <a:rPr lang="es-ES" sz="3200" dirty="0" smtClean="0">
                <a:latin typeface="Cambria" charset="0"/>
                <a:sym typeface="PopplLaudatio-Regular"/>
              </a:rPr>
              <a:t>externas</a:t>
            </a:r>
            <a:endParaRPr lang="es-ES" sz="3200" dirty="0">
              <a:latin typeface="Cambria" charset="0"/>
              <a:sym typeface="PopplLaudatio-Regular"/>
            </a:endParaRPr>
          </a:p>
          <a:p>
            <a:pPr marL="685800" lvl="1" indent="-228600">
              <a:lnSpc>
                <a:spcPct val="120000"/>
              </a:lnSpc>
              <a:buSzPct val="75000"/>
              <a:buFont typeface="Arial" charset="0"/>
              <a:buChar char="•"/>
              <a:defRPr sz="1800"/>
            </a:pPr>
            <a:r>
              <a:rPr lang="es-ES" sz="3200" dirty="0" smtClean="0">
                <a:latin typeface="Cambria" charset="0"/>
                <a:sym typeface="PopplLaudatio-Regular"/>
              </a:rPr>
              <a:t>Eficacia de los grupos y órganos de servicio</a:t>
            </a:r>
            <a:endParaRPr lang="es-ES" sz="3200" dirty="0">
              <a:latin typeface="Cambria" charset="0"/>
              <a:ea typeface="Cambria" charset="0"/>
              <a:cs typeface="Cambria" charset="0"/>
              <a:sym typeface="PopplLaudatio-Regular"/>
            </a:endParaRPr>
          </a:p>
          <a:p>
            <a:pPr marL="914400" lvl="1" indent="-457200">
              <a:lnSpc>
                <a:spcPct val="120000"/>
              </a:lnSpc>
              <a:buSzPct val="75000"/>
              <a:buBlip>
                <a:blip r:embed="rId3"/>
              </a:buBlip>
              <a:defRPr sz="1800"/>
            </a:pPr>
            <a:endParaRPr lang="es-ES" sz="3200" dirty="0">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29103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978" y="233392"/>
            <a:ext cx="5455681" cy="10877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292100" fontAlgn="t" latinLnBrk="1" hangingPunct="0"/>
            <a:r>
              <a:rPr lang="es-ES" sz="3300" b="1" dirty="0">
                <a:solidFill>
                  <a:srgbClr val="373896"/>
                </a:solidFill>
                <a:latin typeface="Cambria" panose="02040503050406030204" pitchFamily="18" charset="0"/>
              </a:rPr>
              <a:t>Proceso de planificación </a:t>
            </a:r>
            <a:r>
              <a:rPr sz="3300" dirty="0"/>
              <a:t/>
            </a:r>
            <a:br>
              <a:rPr sz="3300" dirty="0"/>
            </a:br>
            <a:r>
              <a:rPr lang="es-ES" sz="3300" b="1" dirty="0">
                <a:solidFill>
                  <a:srgbClr val="373896"/>
                </a:solidFill>
                <a:latin typeface="Cambria" panose="02040503050406030204" pitchFamily="18" charset="0"/>
              </a:rPr>
              <a:t>estratégica en colaboración</a:t>
            </a:r>
            <a:endParaRPr lang="es-ES" sz="3300" dirty="0">
              <a:solidFill>
                <a:srgbClr val="373896"/>
              </a:solidFill>
              <a:sym typeface="Helvetica Light"/>
            </a:endParaRPr>
          </a:p>
        </p:txBody>
      </p:sp>
      <p:sp>
        <p:nvSpPr>
          <p:cNvPr id="3" name="TextBox 2"/>
          <p:cNvSpPr txBox="1"/>
          <p:nvPr/>
        </p:nvSpPr>
        <p:spPr>
          <a:xfrm>
            <a:off x="727090" y="1451661"/>
            <a:ext cx="4791456" cy="5239425"/>
          </a:xfrm>
          <a:prstGeom prst="rect">
            <a:avLst/>
          </a:prstGeom>
          <a:solidFill>
            <a:srgbClr val="373896"/>
          </a:solidFill>
        </p:spPr>
        <p:txBody>
          <a:bodyPr wrap="square" rtlCol="0">
            <a:noAutofit/>
          </a:bodyPr>
          <a:lstStyle/>
          <a:p>
            <a:pPr algn="l">
              <a:spcAft>
                <a:spcPts val="2400"/>
              </a:spcAft>
            </a:pPr>
            <a:r>
              <a:rPr lang="es-ES" sz="2800" b="1" dirty="0" smtClean="0">
                <a:solidFill>
                  <a:schemeClr val="bg1"/>
                </a:solidFill>
                <a:latin typeface="Cambria" panose="02040503050406030204" pitchFamily="18" charset="0"/>
              </a:rPr>
              <a:t>Creación del plan estratégico:</a:t>
            </a:r>
          </a:p>
          <a:p>
            <a:pPr marL="457200" indent="-457200" algn="l">
              <a:spcAft>
                <a:spcPts val="1200"/>
              </a:spcAft>
              <a:buFont typeface="Arial" panose="020B0604020202020204" pitchFamily="34" charset="0"/>
              <a:buChar char="•"/>
            </a:pPr>
            <a:r>
              <a:rPr lang="es-ES" sz="2800" b="1" dirty="0" smtClean="0">
                <a:solidFill>
                  <a:schemeClr val="bg1"/>
                </a:solidFill>
                <a:latin typeface="Cambria" panose="02040503050406030204" pitchFamily="18" charset="0"/>
              </a:rPr>
              <a:t>Exploración ambiental</a:t>
            </a:r>
          </a:p>
          <a:p>
            <a:pPr marL="457200" indent="-457200" algn="l">
              <a:spcAft>
                <a:spcPts val="1200"/>
              </a:spcAft>
              <a:buFont typeface="Arial" panose="020B0604020202020204" pitchFamily="34" charset="0"/>
              <a:buChar char="•"/>
            </a:pPr>
            <a:r>
              <a:rPr lang="es-ES" sz="2800" b="1" dirty="0" smtClean="0">
                <a:solidFill>
                  <a:schemeClr val="bg1"/>
                </a:solidFill>
                <a:latin typeface="Cambria" panose="02040503050406030204" pitchFamily="18" charset="0"/>
              </a:rPr>
              <a:t>Objetivos y estrategias</a:t>
            </a:r>
          </a:p>
          <a:p>
            <a:pPr marL="457200" indent="-457200" algn="l">
              <a:spcAft>
                <a:spcPts val="1200"/>
              </a:spcAft>
              <a:buFont typeface="Arial" panose="020B0604020202020204" pitchFamily="34" charset="0"/>
              <a:buChar char="•"/>
            </a:pPr>
            <a:r>
              <a:rPr lang="es-ES" sz="2800" b="1" dirty="0" smtClean="0">
                <a:solidFill>
                  <a:schemeClr val="bg1"/>
                </a:solidFill>
                <a:latin typeface="Cambria" panose="02040503050406030204" pitchFamily="18" charset="0"/>
              </a:rPr>
              <a:t>Planes de proyecto y presupuestos</a:t>
            </a:r>
          </a:p>
          <a:p>
            <a:pPr marL="457200" indent="-457200" algn="l">
              <a:spcAft>
                <a:spcPts val="1200"/>
              </a:spcAft>
              <a:buFont typeface="Arial" panose="020B0604020202020204" pitchFamily="34" charset="0"/>
              <a:buChar char="•"/>
            </a:pPr>
            <a:r>
              <a:rPr lang="es-ES" sz="2800" b="1" dirty="0" smtClean="0">
                <a:solidFill>
                  <a:schemeClr val="bg1"/>
                </a:solidFill>
                <a:latin typeface="Cambria" panose="02040503050406030204" pitchFamily="18" charset="0"/>
              </a:rPr>
              <a:t>Material para aprobación en la conferencia</a:t>
            </a:r>
          </a:p>
          <a:p>
            <a:pPr marL="457200" indent="-457200">
              <a:spcAft>
                <a:spcPts val="1200"/>
              </a:spcAft>
              <a:buFont typeface="Arial" panose="020B0604020202020204" pitchFamily="34" charset="0"/>
              <a:buChar char="•"/>
            </a:pPr>
            <a:r>
              <a:rPr lang="es-ES" sz="2800" b="1" dirty="0">
                <a:solidFill>
                  <a:schemeClr val="bg1"/>
                </a:solidFill>
                <a:latin typeface="Cambria" panose="02040503050406030204" pitchFamily="18" charset="0"/>
              </a:rPr>
              <a:t>Siempre hay más trabajo del que podemos hacer</a:t>
            </a:r>
          </a:p>
          <a:p>
            <a:pPr marL="457200" indent="-457200" algn="l">
              <a:spcAft>
                <a:spcPts val="2400"/>
              </a:spcAft>
              <a:buFont typeface="Arial" panose="020B0604020202020204" pitchFamily="34" charset="0"/>
              <a:buChar char="•"/>
            </a:pPr>
            <a:endParaRPr lang="es-ES" sz="2800" b="1" dirty="0" smtClean="0">
              <a:solidFill>
                <a:schemeClr val="bg1"/>
              </a:solidFill>
              <a:latin typeface="Cambria" panose="020405030504060302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413" r="12839"/>
          <a:stretch/>
        </p:blipFill>
        <p:spPr>
          <a:xfrm>
            <a:off x="5887204" y="594359"/>
            <a:ext cx="6176708" cy="6126480"/>
          </a:xfrm>
          <a:prstGeom prst="rect">
            <a:avLst/>
          </a:prstGeom>
        </p:spPr>
      </p:pic>
    </p:spTree>
    <p:extLst>
      <p:ext uri="{BB962C8B-B14F-4D97-AF65-F5344CB8AC3E}">
        <p14:creationId xmlns:p14="http://schemas.microsoft.com/office/powerpoint/2010/main" val="47962115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4205660" y="416258"/>
            <a:ext cx="7594454" cy="180442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r" defTabSz="457200">
              <a:defRPr sz="1800"/>
            </a:pPr>
            <a:r>
              <a:rPr lang="es-ES" sz="3600" b="1" dirty="0">
                <a:latin typeface="Cambria" panose="02040503050406030204" pitchFamily="18" charset="0"/>
              </a:rPr>
              <a:t>Plan estratégico 2016-2018</a:t>
            </a:r>
            <a:r>
              <a:rPr dirty="0"/>
              <a:t/>
            </a:r>
            <a:br>
              <a:rPr dirty="0"/>
            </a:br>
            <a:r>
              <a:rPr lang="es-ES" sz="3000" dirty="0" smtClean="0">
                <a:solidFill>
                  <a:prstClr val="black"/>
                </a:solidFill>
                <a:latin typeface="Cambria" panose="02040503050406030204" pitchFamily="18" charset="0"/>
              </a:rPr>
              <a:t>«Preparar nueva literatura de recuperación y/o revisar la existente para satisfacer las necesidades de la confraternidad.»</a:t>
            </a:r>
            <a:endParaRPr lang="es-ES" sz="3000" dirty="0">
              <a:latin typeface="Cambria" panose="02040503050406030204" pitchFamily="18" charset="0"/>
              <a:ea typeface="Cambria" charset="0"/>
              <a:cs typeface="Cambria" charset="0"/>
              <a:sym typeface="BotonBQ-Bold"/>
            </a:endParaRPr>
          </a:p>
        </p:txBody>
      </p:sp>
      <p:sp>
        <p:nvSpPr>
          <p:cNvPr id="6" name="Rectangle 5"/>
          <p:cNvSpPr/>
          <p:nvPr/>
        </p:nvSpPr>
        <p:spPr>
          <a:xfrm>
            <a:off x="390435" y="2411266"/>
            <a:ext cx="10899648" cy="4233672"/>
          </a:xfrm>
          <a:prstGeom prst="rect">
            <a:avLst/>
          </a:prstGeom>
        </p:spPr>
        <p:txBody>
          <a:bodyPr>
            <a:noAutofit/>
          </a:bodyPr>
          <a:lstStyle/>
          <a:p>
            <a:pPr marL="457200" indent="-457200">
              <a:spcBef>
                <a:spcPts val="1200"/>
              </a:spcBef>
              <a:buBlip>
                <a:blip r:embed="rId3"/>
              </a:buBlip>
            </a:pPr>
            <a:r>
              <a:rPr lang="es-ES" sz="2600" b="1" dirty="0" smtClean="0">
                <a:latin typeface="Cambria" charset="0"/>
              </a:rPr>
              <a:t>Publicar </a:t>
            </a:r>
            <a:r>
              <a:rPr lang="es-ES" sz="2600" b="1" i="1" dirty="0" smtClean="0">
                <a:latin typeface="Cambria" charset="0"/>
              </a:rPr>
              <a:t>Los principios que nos guían: el espíritu de nuestras tradiciones</a:t>
            </a:r>
            <a:r>
              <a:rPr sz="2600" dirty="0"/>
              <a:t/>
            </a:r>
            <a:br>
              <a:rPr sz="2600" dirty="0"/>
            </a:br>
            <a:r>
              <a:rPr lang="es-ES" sz="2600" dirty="0" smtClean="0">
                <a:latin typeface="Cambria" charset="0"/>
              </a:rPr>
              <a:t>Lograda la aprobación y publicación de </a:t>
            </a:r>
            <a:r>
              <a:rPr lang="es-ES" sz="2600" i="1" dirty="0" smtClean="0">
                <a:latin typeface="Cambria" charset="0"/>
              </a:rPr>
              <a:t>Los principios que nos guían</a:t>
            </a:r>
            <a:endParaRPr lang="es-ES" sz="2600" i="1" dirty="0">
              <a:latin typeface="Cambria" charset="0"/>
              <a:ea typeface="Cambria" charset="0"/>
              <a:cs typeface="Cambria" charset="0"/>
            </a:endParaRPr>
          </a:p>
          <a:p>
            <a:pPr marL="457200" indent="-457200">
              <a:lnSpc>
                <a:spcPct val="105000"/>
              </a:lnSpc>
              <a:spcBef>
                <a:spcPts val="1200"/>
              </a:spcBef>
              <a:buBlip>
                <a:blip r:embed="rId3"/>
              </a:buBlip>
            </a:pPr>
            <a:r>
              <a:rPr lang="es-ES" sz="2600" b="1" dirty="0" smtClean="0">
                <a:latin typeface="Cambria" charset="0"/>
              </a:rPr>
              <a:t>Identificar y proseguir con las prioridades de literatura de recuperación basadas en los resultados de la encuesta a la confraternidad de </a:t>
            </a:r>
            <a:r>
              <a:rPr lang="es-ES" sz="2600" b="1" i="1" dirty="0" smtClean="0">
                <a:latin typeface="Cambria" charset="0"/>
              </a:rPr>
              <a:t>IAC</a:t>
            </a:r>
            <a:r>
              <a:rPr lang="es-ES" sz="2600" b="1" dirty="0" smtClean="0">
                <a:latin typeface="Cambria" charset="0"/>
              </a:rPr>
              <a:t> 2016</a:t>
            </a:r>
            <a:r>
              <a:rPr sz="2600" dirty="0"/>
              <a:t/>
            </a:r>
            <a:br>
              <a:rPr sz="2600" dirty="0"/>
            </a:br>
            <a:r>
              <a:rPr lang="es-ES" sz="2600" dirty="0" smtClean="0">
                <a:latin typeface="Cambria" charset="0"/>
              </a:rPr>
              <a:t>Los planes de proyecto para el libro de meditaciones y el IP salud/enfermedad mental se incluirán en el material por </a:t>
            </a:r>
            <a:br>
              <a:rPr lang="es-ES" sz="2600" dirty="0" smtClean="0">
                <a:latin typeface="Cambria" charset="0"/>
              </a:rPr>
            </a:br>
            <a:r>
              <a:rPr lang="es-ES" sz="2600" dirty="0" smtClean="0">
                <a:latin typeface="Cambria" charset="0"/>
              </a:rPr>
              <a:t>Vía de aprobación de la Conferencia 2018 para ponerlos </a:t>
            </a:r>
            <a:br>
              <a:rPr lang="es-ES" sz="2600" dirty="0" smtClean="0">
                <a:latin typeface="Cambria" charset="0"/>
              </a:rPr>
            </a:br>
            <a:r>
              <a:rPr lang="es-ES" sz="2600" dirty="0" smtClean="0">
                <a:latin typeface="Cambria" charset="0"/>
              </a:rPr>
              <a:t>a consideración de la CSM 2018</a:t>
            </a:r>
            <a:endParaRPr lang="es-ES" sz="2600" dirty="0">
              <a:latin typeface="Cambria" charset="0"/>
              <a:ea typeface="Cambria" charset="0"/>
              <a:cs typeface="Cambria" charset="0"/>
            </a:endParaRPr>
          </a:p>
          <a:p>
            <a:endParaRPr lang="es-ES" sz="2600" dirty="0"/>
          </a:p>
        </p:txBody>
      </p:sp>
    </p:spTree>
    <p:extLst>
      <p:ext uri="{BB962C8B-B14F-4D97-AF65-F5344CB8AC3E}">
        <p14:creationId xmlns:p14="http://schemas.microsoft.com/office/powerpoint/2010/main" val="264451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37410" y="874718"/>
            <a:ext cx="12154590" cy="4635501"/>
          </a:xfrm>
          <a:prstGeom prst="rightArrow">
            <a:avLst/>
          </a:prstGeom>
          <a:solidFill>
            <a:schemeClr val="tx1"/>
          </a:solidFill>
          <a:ln w="76200">
            <a:solidFill>
              <a:schemeClr val="tx1"/>
            </a:solidFill>
          </a:ln>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00095" y="1454722"/>
            <a:ext cx="2514600" cy="3423216"/>
          </a:xfrm>
          <a:custGeom>
            <a:avLst/>
            <a:gdLst>
              <a:gd name="connsiteX0" fmla="*/ 0 w 2280794"/>
              <a:gd name="connsiteY0" fmla="*/ 262754 h 1576493"/>
              <a:gd name="connsiteX1" fmla="*/ 262754 w 2280794"/>
              <a:gd name="connsiteY1" fmla="*/ 0 h 1576493"/>
              <a:gd name="connsiteX2" fmla="*/ 2018040 w 2280794"/>
              <a:gd name="connsiteY2" fmla="*/ 0 h 1576493"/>
              <a:gd name="connsiteX3" fmla="*/ 2280794 w 2280794"/>
              <a:gd name="connsiteY3" fmla="*/ 262754 h 1576493"/>
              <a:gd name="connsiteX4" fmla="*/ 2280794 w 2280794"/>
              <a:gd name="connsiteY4" fmla="*/ 1313739 h 1576493"/>
              <a:gd name="connsiteX5" fmla="*/ 2018040 w 2280794"/>
              <a:gd name="connsiteY5" fmla="*/ 1576493 h 1576493"/>
              <a:gd name="connsiteX6" fmla="*/ 262754 w 2280794"/>
              <a:gd name="connsiteY6" fmla="*/ 1576493 h 1576493"/>
              <a:gd name="connsiteX7" fmla="*/ 0 w 2280794"/>
              <a:gd name="connsiteY7" fmla="*/ 1313739 h 1576493"/>
              <a:gd name="connsiteX8" fmla="*/ 0 w 2280794"/>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794" h="1576493">
                <a:moveTo>
                  <a:pt x="0" y="262754"/>
                </a:moveTo>
                <a:cubicBezTo>
                  <a:pt x="0" y="117639"/>
                  <a:pt x="117639" y="0"/>
                  <a:pt x="262754" y="0"/>
                </a:cubicBezTo>
                <a:lnTo>
                  <a:pt x="2018040" y="0"/>
                </a:lnTo>
                <a:cubicBezTo>
                  <a:pt x="2163155" y="0"/>
                  <a:pt x="2280794" y="117639"/>
                  <a:pt x="2280794" y="262754"/>
                </a:cubicBezTo>
                <a:lnTo>
                  <a:pt x="2280794" y="1313739"/>
                </a:lnTo>
                <a:cubicBezTo>
                  <a:pt x="2280794" y="1458854"/>
                  <a:pt x="2163155" y="1576493"/>
                  <a:pt x="2018040" y="1576493"/>
                </a:cubicBezTo>
                <a:lnTo>
                  <a:pt x="262754" y="1576493"/>
                </a:lnTo>
                <a:cubicBezTo>
                  <a:pt x="117639" y="1576493"/>
                  <a:pt x="0" y="1458854"/>
                  <a:pt x="0" y="1313739"/>
                </a:cubicBezTo>
                <a:lnTo>
                  <a:pt x="0" y="262754"/>
                </a:lnTo>
                <a:close/>
              </a:path>
            </a:pathLst>
          </a:custGeom>
          <a:solidFill>
            <a:srgbClr val="A7A9AC"/>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s-ES" sz="2700" kern="1200" dirty="0" smtClean="0">
                <a:latin typeface="Cambria" charset="0"/>
              </a:rPr>
              <a:t>Exploración</a:t>
            </a:r>
          </a:p>
          <a:p>
            <a:pPr lvl="0" algn="ctr" defTabSz="755650">
              <a:spcBef>
                <a:spcPct val="0"/>
              </a:spcBef>
            </a:pPr>
            <a:r>
              <a:rPr lang="es-ES" sz="2700" kern="1200" dirty="0" smtClean="0">
                <a:latin typeface="Cambria" charset="0"/>
              </a:rPr>
              <a:t>ambiental</a:t>
            </a:r>
          </a:p>
          <a:p>
            <a:pPr lvl="0" algn="ctr" defTabSz="755650">
              <a:spcBef>
                <a:spcPct val="0"/>
              </a:spcBef>
            </a:pPr>
            <a:endParaRPr lang="es-ES" sz="2900" dirty="0">
              <a:latin typeface="Cambria" charset="0"/>
              <a:ea typeface="Cambria" charset="0"/>
              <a:cs typeface="Cambria" charset="0"/>
            </a:endParaRPr>
          </a:p>
          <a:p>
            <a:pPr lvl="0" algn="ctr" defTabSz="755650">
              <a:spcBef>
                <a:spcPct val="0"/>
              </a:spcBef>
            </a:pPr>
            <a:r>
              <a:rPr lang="es-ES" sz="2400" dirty="0" smtClean="0">
                <a:latin typeface="Cambria" charset="0"/>
              </a:rPr>
              <a:t>interna</a:t>
            </a:r>
            <a:endParaRPr lang="es-ES" sz="2400" dirty="0">
              <a:latin typeface="Cambria" charset="0"/>
              <a:ea typeface="Cambria" charset="0"/>
              <a:cs typeface="Cambria" charset="0"/>
            </a:endParaRPr>
          </a:p>
          <a:p>
            <a:pPr lvl="0" algn="ctr" defTabSz="755650">
              <a:spcBef>
                <a:spcPct val="0"/>
              </a:spcBef>
            </a:pPr>
            <a:r>
              <a:rPr lang="es-ES" sz="2400" dirty="0">
                <a:latin typeface="Cambria" charset="0"/>
              </a:rPr>
              <a:t>externa</a:t>
            </a:r>
          </a:p>
          <a:p>
            <a:pPr lvl="0" algn="ctr" defTabSz="755650">
              <a:spcBef>
                <a:spcPct val="0"/>
              </a:spcBef>
            </a:pPr>
            <a:endParaRPr lang="es-ES" sz="2900" kern="1200" dirty="0" smtClean="0"/>
          </a:p>
          <a:p>
            <a:pPr lvl="0" algn="ctr" defTabSz="755650">
              <a:spcBef>
                <a:spcPct val="0"/>
              </a:spcBef>
            </a:pPr>
            <a:endParaRPr lang="es-ES" sz="2900" kern="1200" dirty="0" smtClean="0"/>
          </a:p>
        </p:txBody>
      </p:sp>
      <p:sp>
        <p:nvSpPr>
          <p:cNvPr id="13" name="Freeform 12"/>
          <p:cNvSpPr/>
          <p:nvPr/>
        </p:nvSpPr>
        <p:spPr>
          <a:xfrm>
            <a:off x="3049365" y="1454721"/>
            <a:ext cx="2514600" cy="3423218"/>
          </a:xfrm>
          <a:custGeom>
            <a:avLst/>
            <a:gdLst>
              <a:gd name="connsiteX0" fmla="*/ 0 w 1842830"/>
              <a:gd name="connsiteY0" fmla="*/ 262754 h 1576493"/>
              <a:gd name="connsiteX1" fmla="*/ 262754 w 1842830"/>
              <a:gd name="connsiteY1" fmla="*/ 0 h 1576493"/>
              <a:gd name="connsiteX2" fmla="*/ 1580076 w 1842830"/>
              <a:gd name="connsiteY2" fmla="*/ 0 h 1576493"/>
              <a:gd name="connsiteX3" fmla="*/ 1842830 w 1842830"/>
              <a:gd name="connsiteY3" fmla="*/ 262754 h 1576493"/>
              <a:gd name="connsiteX4" fmla="*/ 1842830 w 1842830"/>
              <a:gd name="connsiteY4" fmla="*/ 1313739 h 1576493"/>
              <a:gd name="connsiteX5" fmla="*/ 1580076 w 1842830"/>
              <a:gd name="connsiteY5" fmla="*/ 1576493 h 1576493"/>
              <a:gd name="connsiteX6" fmla="*/ 262754 w 1842830"/>
              <a:gd name="connsiteY6" fmla="*/ 1576493 h 1576493"/>
              <a:gd name="connsiteX7" fmla="*/ 0 w 1842830"/>
              <a:gd name="connsiteY7" fmla="*/ 1313739 h 1576493"/>
              <a:gd name="connsiteX8" fmla="*/ 0 w 1842830"/>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830" h="1576493">
                <a:moveTo>
                  <a:pt x="0" y="262754"/>
                </a:moveTo>
                <a:cubicBezTo>
                  <a:pt x="0" y="117639"/>
                  <a:pt x="117639" y="0"/>
                  <a:pt x="262754" y="0"/>
                </a:cubicBezTo>
                <a:lnTo>
                  <a:pt x="1580076" y="0"/>
                </a:lnTo>
                <a:cubicBezTo>
                  <a:pt x="1725191" y="0"/>
                  <a:pt x="1842830" y="117639"/>
                  <a:pt x="1842830" y="262754"/>
                </a:cubicBezTo>
                <a:lnTo>
                  <a:pt x="1842830" y="1313739"/>
                </a:lnTo>
                <a:cubicBezTo>
                  <a:pt x="1842830" y="1458854"/>
                  <a:pt x="1725191" y="1576493"/>
                  <a:pt x="1580076" y="1576493"/>
                </a:cubicBezTo>
                <a:lnTo>
                  <a:pt x="262754" y="1576493"/>
                </a:lnTo>
                <a:cubicBezTo>
                  <a:pt x="117639" y="1576493"/>
                  <a:pt x="0" y="1458854"/>
                  <a:pt x="0" y="1313739"/>
                </a:cubicBezTo>
                <a:lnTo>
                  <a:pt x="0" y="262754"/>
                </a:lnTo>
                <a:close/>
              </a:path>
            </a:pathLst>
          </a:custGeom>
          <a:solidFill>
            <a:srgbClr val="27AAE1"/>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s-ES" sz="2700" kern="1200" dirty="0" smtClean="0">
                <a:latin typeface="Cambria" charset="0"/>
              </a:rPr>
              <a:t>Objetivos</a:t>
            </a:r>
          </a:p>
          <a:p>
            <a:pPr lvl="0" algn="ctr" defTabSz="755650">
              <a:spcBef>
                <a:spcPct val="0"/>
              </a:spcBef>
            </a:pPr>
            <a:endParaRPr lang="es-ES" sz="2900" dirty="0">
              <a:latin typeface="Cambria" charset="0"/>
              <a:ea typeface="Cambria" charset="0"/>
              <a:cs typeface="Cambria" charset="0"/>
            </a:endParaRPr>
          </a:p>
          <a:p>
            <a:pPr lvl="0" algn="ctr" defTabSz="755650">
              <a:spcBef>
                <a:spcPct val="0"/>
              </a:spcBef>
            </a:pPr>
            <a:endParaRPr lang="es-ES" sz="2900" dirty="0" smtClean="0">
              <a:latin typeface="Cambria" charset="0"/>
              <a:ea typeface="Cambria" charset="0"/>
              <a:cs typeface="Cambria" charset="0"/>
            </a:endParaRPr>
          </a:p>
          <a:p>
            <a:pPr lvl="0" algn="ctr" defTabSz="755650">
              <a:spcBef>
                <a:spcPct val="0"/>
              </a:spcBef>
            </a:pPr>
            <a:r>
              <a:rPr lang="es-ES" sz="2400" dirty="0" smtClean="0">
                <a:latin typeface="Cambria" charset="0"/>
              </a:rPr>
              <a:t>metas</a:t>
            </a:r>
            <a:endParaRPr lang="es-ES" sz="2400" dirty="0">
              <a:latin typeface="Cambria" charset="0"/>
              <a:ea typeface="Cambria" charset="0"/>
              <a:cs typeface="Cambria" charset="0"/>
            </a:endParaRPr>
          </a:p>
          <a:p>
            <a:pPr algn="ctr" defTabSz="755650">
              <a:spcBef>
                <a:spcPct val="0"/>
              </a:spcBef>
            </a:pPr>
            <a:r>
              <a:rPr lang="es-ES" sz="2400" dirty="0">
                <a:latin typeface="Cambria" charset="0"/>
              </a:rPr>
              <a:t>próximos 2 años</a:t>
            </a:r>
          </a:p>
          <a:p>
            <a:pPr lvl="0" algn="ctr" defTabSz="755650">
              <a:spcBef>
                <a:spcPct val="0"/>
              </a:spcBef>
            </a:pPr>
            <a:endParaRPr lang="es-ES" sz="2800" kern="1200" dirty="0">
              <a:latin typeface="Cambria" charset="0"/>
              <a:ea typeface="Cambria" charset="0"/>
              <a:cs typeface="Cambria" charset="0"/>
            </a:endParaRPr>
          </a:p>
        </p:txBody>
      </p:sp>
      <p:sp>
        <p:nvSpPr>
          <p:cNvPr id="14" name="Freeform 13"/>
          <p:cNvSpPr/>
          <p:nvPr/>
        </p:nvSpPr>
        <p:spPr>
          <a:xfrm>
            <a:off x="6028550" y="1454719"/>
            <a:ext cx="2514600" cy="3423219"/>
          </a:xfrm>
          <a:custGeom>
            <a:avLst/>
            <a:gdLst>
              <a:gd name="connsiteX0" fmla="*/ 0 w 3921248"/>
              <a:gd name="connsiteY0" fmla="*/ 262754 h 1576493"/>
              <a:gd name="connsiteX1" fmla="*/ 262754 w 3921248"/>
              <a:gd name="connsiteY1" fmla="*/ 0 h 1576493"/>
              <a:gd name="connsiteX2" fmla="*/ 3658494 w 3921248"/>
              <a:gd name="connsiteY2" fmla="*/ 0 h 1576493"/>
              <a:gd name="connsiteX3" fmla="*/ 3921248 w 3921248"/>
              <a:gd name="connsiteY3" fmla="*/ 262754 h 1576493"/>
              <a:gd name="connsiteX4" fmla="*/ 3921248 w 3921248"/>
              <a:gd name="connsiteY4" fmla="*/ 1313739 h 1576493"/>
              <a:gd name="connsiteX5" fmla="*/ 3658494 w 3921248"/>
              <a:gd name="connsiteY5" fmla="*/ 1576493 h 1576493"/>
              <a:gd name="connsiteX6" fmla="*/ 262754 w 3921248"/>
              <a:gd name="connsiteY6" fmla="*/ 1576493 h 1576493"/>
              <a:gd name="connsiteX7" fmla="*/ 0 w 3921248"/>
              <a:gd name="connsiteY7" fmla="*/ 1313739 h 1576493"/>
              <a:gd name="connsiteX8" fmla="*/ 0 w 3921248"/>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373896"/>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41728" tIns="141728" rIns="141728" bIns="141728" numCol="1" spcCol="1270" anchor="t" anchorCtr="0">
            <a:noAutofit/>
          </a:bodyPr>
          <a:lstStyle/>
          <a:p>
            <a:pPr algn="ctr" defTabSz="755650">
              <a:spcBef>
                <a:spcPct val="0"/>
              </a:spcBef>
            </a:pPr>
            <a:r>
              <a:rPr lang="es-ES" sz="2700" dirty="0" smtClean="0">
                <a:latin typeface="Cambria" charset="0"/>
              </a:rPr>
              <a:t>Estrategias</a:t>
            </a:r>
          </a:p>
          <a:p>
            <a:pPr algn="ctr" defTabSz="755650">
              <a:spcBef>
                <a:spcPct val="0"/>
              </a:spcBef>
            </a:pPr>
            <a:endParaRPr lang="es-ES" sz="2800" dirty="0">
              <a:solidFill>
                <a:schemeClr val="bg1"/>
              </a:solidFill>
              <a:latin typeface="Cambria" charset="0"/>
              <a:ea typeface="Cambria" charset="0"/>
              <a:cs typeface="Cambria" charset="0"/>
            </a:endParaRPr>
          </a:p>
          <a:p>
            <a:pPr algn="ctr" defTabSz="755650">
              <a:spcBef>
                <a:spcPct val="0"/>
              </a:spcBef>
            </a:pPr>
            <a:endParaRPr lang="es-ES" sz="2800" dirty="0" smtClean="0">
              <a:solidFill>
                <a:schemeClr val="bg1"/>
              </a:solidFill>
              <a:latin typeface="Cambria" charset="0"/>
              <a:ea typeface="Cambria" charset="0"/>
              <a:cs typeface="Cambria" charset="0"/>
            </a:endParaRPr>
          </a:p>
          <a:p>
            <a:pPr algn="ctr" defTabSz="755650">
              <a:spcBef>
                <a:spcPct val="0"/>
              </a:spcBef>
            </a:pPr>
            <a:r>
              <a:rPr lang="es-ES" sz="2400" dirty="0">
                <a:solidFill>
                  <a:schemeClr val="bg1"/>
                </a:solidFill>
                <a:latin typeface="Cambria" charset="0"/>
              </a:rPr>
              <a:t>e</a:t>
            </a:r>
            <a:r>
              <a:rPr lang="es-ES" sz="2400" dirty="0" smtClean="0">
                <a:solidFill>
                  <a:schemeClr val="bg1"/>
                </a:solidFill>
                <a:latin typeface="Cambria" charset="0"/>
              </a:rPr>
              <a:t>nfoques para lograr las metas</a:t>
            </a:r>
          </a:p>
          <a:p>
            <a:pPr algn="ctr" defTabSz="755650">
              <a:lnSpc>
                <a:spcPct val="90000"/>
              </a:lnSpc>
              <a:spcBef>
                <a:spcPct val="0"/>
              </a:spcBef>
              <a:spcAft>
                <a:spcPct val="35000"/>
              </a:spcAft>
            </a:pPr>
            <a:endParaRPr lang="es-ES" sz="2800" dirty="0" smtClean="0">
              <a:latin typeface="Cambria" charset="0"/>
              <a:ea typeface="Cambria" charset="0"/>
              <a:cs typeface="Cambria" charset="0"/>
            </a:endParaRPr>
          </a:p>
        </p:txBody>
      </p:sp>
      <p:sp>
        <p:nvSpPr>
          <p:cNvPr id="15" name="Freeform 14"/>
          <p:cNvSpPr/>
          <p:nvPr/>
        </p:nvSpPr>
        <p:spPr>
          <a:xfrm>
            <a:off x="9018243" y="1454721"/>
            <a:ext cx="2514600" cy="3423218"/>
          </a:xfrm>
          <a:custGeom>
            <a:avLst/>
            <a:gdLst>
              <a:gd name="connsiteX0" fmla="*/ 0 w 3921248"/>
              <a:gd name="connsiteY0" fmla="*/ 262754 h 1576493"/>
              <a:gd name="connsiteX1" fmla="*/ 262754 w 3921248"/>
              <a:gd name="connsiteY1" fmla="*/ 0 h 1576493"/>
              <a:gd name="connsiteX2" fmla="*/ 3658494 w 3921248"/>
              <a:gd name="connsiteY2" fmla="*/ 0 h 1576493"/>
              <a:gd name="connsiteX3" fmla="*/ 3921248 w 3921248"/>
              <a:gd name="connsiteY3" fmla="*/ 262754 h 1576493"/>
              <a:gd name="connsiteX4" fmla="*/ 3921248 w 3921248"/>
              <a:gd name="connsiteY4" fmla="*/ 1313739 h 1576493"/>
              <a:gd name="connsiteX5" fmla="*/ 3658494 w 3921248"/>
              <a:gd name="connsiteY5" fmla="*/ 1576493 h 1576493"/>
              <a:gd name="connsiteX6" fmla="*/ 262754 w 3921248"/>
              <a:gd name="connsiteY6" fmla="*/ 1576493 h 1576493"/>
              <a:gd name="connsiteX7" fmla="*/ 0 w 3921248"/>
              <a:gd name="connsiteY7" fmla="*/ 1313739 h 1576493"/>
              <a:gd name="connsiteX8" fmla="*/ 0 w 3921248"/>
              <a:gd name="connsiteY8" fmla="*/ 262754 h 15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92278F"/>
          </a:soli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41728" tIns="141728" rIns="141728" bIns="141728" numCol="1" spcCol="1270" anchor="t" anchorCtr="0">
            <a:noAutofit/>
          </a:bodyPr>
          <a:lstStyle/>
          <a:p>
            <a:pPr lvl="0" algn="ctr" defTabSz="755650">
              <a:spcBef>
                <a:spcPct val="0"/>
              </a:spcBef>
            </a:pPr>
            <a:r>
              <a:rPr lang="es-ES" sz="2700" dirty="0" smtClean="0">
                <a:latin typeface="Cambria" charset="0"/>
              </a:rPr>
              <a:t>Planes de proyecto</a:t>
            </a:r>
          </a:p>
          <a:p>
            <a:pPr lvl="0" algn="ctr" defTabSz="755650">
              <a:spcBef>
                <a:spcPts val="6600"/>
              </a:spcBef>
            </a:pPr>
            <a:r>
              <a:rPr lang="es-ES" sz="2400" dirty="0" smtClean="0">
                <a:latin typeface="Cambria" charset="0"/>
              </a:rPr>
              <a:t>VAC </a:t>
            </a:r>
            <a:endParaRPr lang="es-ES" sz="2400" dirty="0">
              <a:latin typeface="Cambria" charset="0"/>
              <a:ea typeface="Cambria" charset="0"/>
              <a:cs typeface="Cambria" charset="0"/>
            </a:endParaRPr>
          </a:p>
          <a:p>
            <a:pPr lvl="0" algn="ctr" defTabSz="755650">
              <a:spcBef>
                <a:spcPct val="0"/>
              </a:spcBef>
            </a:pPr>
            <a:r>
              <a:rPr lang="es-ES" sz="2400" dirty="0">
                <a:latin typeface="Cambria" charset="0"/>
              </a:rPr>
              <a:t>Decisión en la CSM</a:t>
            </a:r>
            <a:endParaRPr lang="es-ES" sz="2400" dirty="0">
              <a:latin typeface="Cambria" charset="0"/>
              <a:ea typeface="Cambria" charset="0"/>
              <a:cs typeface="Cambria" charset="0"/>
            </a:endParaRPr>
          </a:p>
          <a:p>
            <a:pPr lvl="0" algn="ctr" defTabSz="755650">
              <a:spcBef>
                <a:spcPct val="0"/>
              </a:spcBef>
            </a:pPr>
            <a:endParaRPr lang="es-ES" sz="2800" dirty="0" smtClean="0">
              <a:latin typeface="Cambria" charset="0"/>
              <a:ea typeface="Cambria" charset="0"/>
              <a:cs typeface="Cambria" charset="0"/>
            </a:endParaRPr>
          </a:p>
        </p:txBody>
      </p:sp>
      <p:sp>
        <p:nvSpPr>
          <p:cNvPr id="16" name="Right Arrow 15"/>
          <p:cNvSpPr/>
          <p:nvPr/>
        </p:nvSpPr>
        <p:spPr>
          <a:xfrm>
            <a:off x="2561655"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ight Arrow 16"/>
          <p:cNvSpPr/>
          <p:nvPr/>
        </p:nvSpPr>
        <p:spPr>
          <a:xfrm>
            <a:off x="5450254"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ight Arrow 17"/>
          <p:cNvSpPr/>
          <p:nvPr/>
        </p:nvSpPr>
        <p:spPr>
          <a:xfrm>
            <a:off x="8354585" y="2895579"/>
            <a:ext cx="728133" cy="4741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27487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3919</Words>
  <Application>Microsoft Office PowerPoint</Application>
  <PresentationFormat>Widescreen</PresentationFormat>
  <Paragraphs>353</Paragraphs>
  <Slides>20</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Arial</vt:lpstr>
      <vt:lpstr>Boton BQ Medium</vt:lpstr>
      <vt:lpstr>BotonBQ-Bold</vt:lpstr>
      <vt:lpstr>BotonBQ-Regular</vt:lpstr>
      <vt:lpstr>Brush Script MT</vt:lpstr>
      <vt:lpstr>Calibri</vt:lpstr>
      <vt:lpstr>Calibri Light</vt:lpstr>
      <vt:lpstr>Cambria</vt:lpstr>
      <vt:lpstr>Helvetica</vt:lpstr>
      <vt:lpstr>Helvetica Light</vt:lpstr>
      <vt:lpstr>PopplLaudatio-Italic</vt:lpstr>
      <vt:lpstr>PopplLaudatio-Regular</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Fatia Birault</cp:lastModifiedBy>
  <cp:revision>95</cp:revision>
  <cp:lastPrinted>2018-01-30T16:58:38Z</cp:lastPrinted>
  <dcterms:created xsi:type="dcterms:W3CDTF">2017-11-21T19:13:04Z</dcterms:created>
  <dcterms:modified xsi:type="dcterms:W3CDTF">2018-01-30T17:00:01Z</dcterms:modified>
</cp:coreProperties>
</file>