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9"/>
  </p:notesMasterIdLst>
  <p:sldIdLst>
    <p:sldId id="256" r:id="rId3"/>
    <p:sldId id="347" r:id="rId4"/>
    <p:sldId id="348" r:id="rId5"/>
    <p:sldId id="349" r:id="rId6"/>
    <p:sldId id="335" r:id="rId7"/>
    <p:sldId id="259" r:id="rId8"/>
    <p:sldId id="262" r:id="rId9"/>
    <p:sldId id="260" r:id="rId10"/>
    <p:sldId id="261" r:id="rId11"/>
    <p:sldId id="326" r:id="rId12"/>
    <p:sldId id="327" r:id="rId13"/>
    <p:sldId id="328" r:id="rId14"/>
    <p:sldId id="350" r:id="rId15"/>
    <p:sldId id="336" r:id="rId16"/>
    <p:sldId id="264" r:id="rId17"/>
    <p:sldId id="265" r:id="rId18"/>
    <p:sldId id="329" r:id="rId19"/>
    <p:sldId id="330" r:id="rId20"/>
    <p:sldId id="270" r:id="rId21"/>
    <p:sldId id="331" r:id="rId22"/>
    <p:sldId id="332" r:id="rId23"/>
    <p:sldId id="333" r:id="rId24"/>
    <p:sldId id="334" r:id="rId25"/>
    <p:sldId id="351" r:id="rId26"/>
    <p:sldId id="277" r:id="rId27"/>
    <p:sldId id="337" r:id="rId28"/>
    <p:sldId id="272" r:id="rId29"/>
    <p:sldId id="273" r:id="rId30"/>
    <p:sldId id="338" r:id="rId31"/>
    <p:sldId id="275" r:id="rId32"/>
    <p:sldId id="278" r:id="rId33"/>
    <p:sldId id="279" r:id="rId34"/>
    <p:sldId id="339" r:id="rId35"/>
    <p:sldId id="280" r:id="rId36"/>
    <p:sldId id="283" r:id="rId37"/>
    <p:sldId id="284" r:id="rId38"/>
    <p:sldId id="285" r:id="rId39"/>
    <p:sldId id="286" r:id="rId40"/>
    <p:sldId id="287" r:id="rId41"/>
    <p:sldId id="340" r:id="rId42"/>
    <p:sldId id="288" r:id="rId43"/>
    <p:sldId id="289" r:id="rId44"/>
    <p:sldId id="290" r:id="rId45"/>
    <p:sldId id="341" r:id="rId46"/>
    <p:sldId id="291" r:id="rId47"/>
    <p:sldId id="352" r:id="rId48"/>
    <p:sldId id="293" r:id="rId49"/>
    <p:sldId id="294" r:id="rId50"/>
    <p:sldId id="342" r:id="rId51"/>
    <p:sldId id="295" r:id="rId52"/>
    <p:sldId id="296" r:id="rId53"/>
    <p:sldId id="302" r:id="rId54"/>
    <p:sldId id="303" r:id="rId55"/>
    <p:sldId id="343" r:id="rId56"/>
    <p:sldId id="304" r:id="rId57"/>
    <p:sldId id="305" r:id="rId58"/>
    <p:sldId id="307" r:id="rId59"/>
    <p:sldId id="308" r:id="rId60"/>
    <p:sldId id="344" r:id="rId61"/>
    <p:sldId id="345" r:id="rId62"/>
    <p:sldId id="314" r:id="rId63"/>
    <p:sldId id="310" r:id="rId64"/>
    <p:sldId id="312" r:id="rId65"/>
    <p:sldId id="313" r:id="rId66"/>
    <p:sldId id="315" r:id="rId67"/>
    <p:sldId id="346"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tacy" initials="SM [4]" lastIdx="1" clrIdx="6">
    <p:extLst/>
  </p:cmAuthor>
  <p:cmAuthor id="1" name="De Jenkins" initials="DJ" lastIdx="6" clrIdx="0">
    <p:extLst/>
  </p:cmAuthor>
  <p:cmAuthor id="8" name="Stacy" initials="SM [5]" lastIdx="1" clrIdx="7">
    <p:extLst/>
  </p:cmAuthor>
  <p:cmAuthor id="2" name="Pam Tindall" initials="PT" lastIdx="7" clrIdx="1">
    <p:extLst/>
  </p:cmAuthor>
  <p:cmAuthor id="9" name="Stacy" initials="SM [6]" lastIdx="1" clrIdx="8">
    <p:extLst/>
  </p:cmAuthor>
  <p:cmAuthor id="3" name="Microsoft Office User" initials="Office" lastIdx="1" clrIdx="2">
    <p:extLst/>
  </p:cmAuthor>
  <p:cmAuthor id="10" name="Stacy" initials="SM [7]" lastIdx="1" clrIdx="9">
    <p:extLst/>
  </p:cmAuthor>
  <p:cmAuthor id="4" name="Stacy" initials="SM" lastIdx="1" clrIdx="3">
    <p:extLst/>
  </p:cmAuthor>
  <p:cmAuthor id="5" name="Stacy" initials="SM [2]" lastIdx="1" clrIdx="4">
    <p:extLst/>
  </p:cmAuthor>
  <p:cmAuthor id="6" name="Stacy" initials="SM [3]"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7AAE1"/>
    <a:srgbClr val="286A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190" autoAdjust="0"/>
    <p:restoredTop sz="88136" autoAdjust="0"/>
  </p:normalViewPr>
  <p:slideViewPr>
    <p:cSldViewPr snapToGrid="0">
      <p:cViewPr varScale="1">
        <p:scale>
          <a:sx n="81" d="100"/>
          <a:sy n="81" d="100"/>
        </p:scale>
        <p:origin x="138" y="4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5B7BFD-4774-459F-A788-41BD25D4E6A5}" type="datetimeFigureOut">
              <a:rPr lang="en-US" smtClean="0"/>
              <a:t>29-Jan-18</a:t>
            </a:fld>
            <a:endParaRPr lang="es-E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77B996-6F61-4E42-852C-853BC7ED000A}" type="slidenum">
              <a:rPr lang="en-US" smtClean="0"/>
              <a:t>‹#›</a:t>
            </a:fld>
            <a:endParaRPr lang="es-ES"/>
          </a:p>
        </p:txBody>
      </p:sp>
    </p:spTree>
    <p:extLst>
      <p:ext uri="{BB962C8B-B14F-4D97-AF65-F5344CB8AC3E}">
        <p14:creationId xmlns:p14="http://schemas.microsoft.com/office/powerpoint/2010/main" val="1504234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na.org/futur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na.org/conference"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www.na.org/future"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www.na.org/conference" TargetMode="External"/><Relationship Id="rId2" Type="http://schemas.openxmlformats.org/officeDocument/2006/relationships/slide" Target="../slides/slide66.xml"/><Relationship Id="rId1" Type="http://schemas.openxmlformats.org/officeDocument/2006/relationships/notesMaster" Target="../notesMasters/notesMaster1.xml"/><Relationship Id="rId4" Type="http://schemas.openxmlformats.org/officeDocument/2006/relationships/hyperlink" Target="worldboard@na.org"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rPr>
              <a:t>Este es el quinto video de una serie de cinco que cubre el material del </a:t>
            </a:r>
            <a:r>
              <a:rPr lang="es-ES" sz="1200" i="1" kern="1200" dirty="0" smtClean="0">
                <a:solidFill>
                  <a:schemeClr val="tx1"/>
                </a:solidFill>
                <a:effectLst/>
                <a:latin typeface="+mn-lt"/>
              </a:rPr>
              <a:t>Informe de la Agenda de la Conferencia</a:t>
            </a:r>
            <a:r>
              <a:rPr lang="es-ES" sz="1200" kern="1200" dirty="0" smtClean="0">
                <a:solidFill>
                  <a:schemeClr val="tx1"/>
                </a:solidFill>
                <a:effectLst/>
                <a:latin typeface="+mn-lt"/>
              </a:rPr>
              <a:t> 2018 (o su abreviatura, </a:t>
            </a:r>
            <a:r>
              <a:rPr lang="es-ES" sz="1200" i="1" kern="1200" dirty="0" smtClean="0">
                <a:solidFill>
                  <a:schemeClr val="tx1"/>
                </a:solidFill>
                <a:effectLst/>
                <a:latin typeface="+mn-lt"/>
              </a:rPr>
              <a:t>IAC</a:t>
            </a:r>
            <a:r>
              <a:rPr lang="es-ES" sz="1200" kern="1200" dirty="0" smtClean="0">
                <a:solidFill>
                  <a:schemeClr val="tx1"/>
                </a:solidFill>
                <a:effectLst/>
                <a:latin typeface="+mn-lt"/>
              </a:rPr>
              <a:t>). </a:t>
            </a:r>
          </a:p>
          <a:p>
            <a:endParaRPr lang="es-ES" dirty="0"/>
          </a:p>
        </p:txBody>
      </p:sp>
      <p:sp>
        <p:nvSpPr>
          <p:cNvPr id="4" name="Slide Number Placeholder 3"/>
          <p:cNvSpPr>
            <a:spLocks noGrp="1"/>
          </p:cNvSpPr>
          <p:nvPr>
            <p:ph type="sldNum" sz="quarter" idx="10"/>
          </p:nvPr>
        </p:nvSpPr>
        <p:spPr/>
        <p:txBody>
          <a:bodyPr/>
          <a:lstStyle/>
          <a:p>
            <a:fld id="{7077B996-6F61-4E42-852C-853BC7ED000A}" type="slidenum">
              <a:rPr lang="en-US" smtClean="0"/>
              <a:t>1</a:t>
            </a:fld>
            <a:endParaRPr lang="es-ES"/>
          </a:p>
        </p:txBody>
      </p:sp>
    </p:spTree>
    <p:extLst>
      <p:ext uri="{BB962C8B-B14F-4D97-AF65-F5344CB8AC3E}">
        <p14:creationId xmlns:p14="http://schemas.microsoft.com/office/powerpoint/2010/main" val="564431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rPr>
              <a:t>De los cambios que estamos planteando, los que más nos entusiasman son los que tienen que ver con las propuestas presentadas en la CSM. Los participantes tienen varias maneras de compartir ideas o propuestas antes de la conferencia, pero la mayoría de las que se remite como parte de los asuntos nuevos no se ha compartido con otros participantes antes de la CSM. Como muestran los gráficos que acabamos de ver, se presentan muchas propuestas pero se aprueban muy pocas. Además, la cantidad de tiempo que pasamos con los asuntos nuevos en las últimas dos conferencias nos obligó a reprogramar las sesiones del último día. Estas sesiones, que se vieron seriamente perjudicadas, son fundamentales para asegurarnos de que todos terminamos la conferencia con un entendimiento en común</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rPr>
              <a:t>Una sugerencia es que los participantes prioricen todas las propuestas nuevas y luego discutan en sesiones en grupos pequeños aquellas que reciban mayor puntuación. Se programarán dos sesiones de 90 minutos para estas discusiones. Si hay propuestas que más de la mitad de los participantes quiere discutir, pero para las cuales no tenemos tiempo, podemos decidir colectivamente como conferencia la forma de abordar esas ideas o inquietudes después de la CSM. La sesión «seguir delante» del sábado a la mañana será la oportunidad de informar al grupo grande y de consolidar un entendimiento común de las discusiones en grupos pequeños.</a:t>
            </a:r>
          </a:p>
          <a:p>
            <a:endParaRPr lang="es-ES" dirty="0"/>
          </a:p>
        </p:txBody>
      </p:sp>
      <p:sp>
        <p:nvSpPr>
          <p:cNvPr id="4" name="Slide Number Placeholder 3"/>
          <p:cNvSpPr>
            <a:spLocks noGrp="1"/>
          </p:cNvSpPr>
          <p:nvPr>
            <p:ph type="sldNum" sz="quarter" idx="10"/>
          </p:nvPr>
        </p:nvSpPr>
        <p:spPr/>
        <p:txBody>
          <a:bodyPr/>
          <a:lstStyle/>
          <a:p>
            <a:fld id="{7077B996-6F61-4E42-852C-853BC7ED000A}" type="slidenum">
              <a:rPr lang="en-US" smtClean="0"/>
              <a:t>10</a:t>
            </a:fld>
            <a:endParaRPr lang="es-ES"/>
          </a:p>
        </p:txBody>
      </p:sp>
    </p:spTree>
    <p:extLst>
      <p:ext uri="{BB962C8B-B14F-4D97-AF65-F5344CB8AC3E}">
        <p14:creationId xmlns:p14="http://schemas.microsoft.com/office/powerpoint/2010/main" val="200453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rPr>
              <a:t>Una de las cuestiones de procedimiento sobre la que más reñimos en la última CSM fue si determinada decisión requería una mayoría de dos tercios o una mayoría simple. Sugerimos hacer un cambio en los procesos de la conferencia y requerir una mayoría de dos tercios para todas las decisiones, excepto las elecciones, que requerirán los mismos porcentajes que ahora. Un umbral más alto para tomar decisiones parece estar en consonancia con nuestra evolución como conferencia hacia la toma de decisiones por consenso. Hace poco hicimos el mismo cambio para las decisiones de la Junta Mundial.</a:t>
            </a:r>
            <a:endParaRPr lang="es-E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77B996-6F61-4E42-852C-853BC7ED000A}" type="slidenum">
              <a:rPr lang="en-US" smtClean="0"/>
              <a:t>11</a:t>
            </a:fld>
            <a:endParaRPr lang="es-ES"/>
          </a:p>
        </p:txBody>
      </p:sp>
    </p:spTree>
    <p:extLst>
      <p:ext uri="{BB962C8B-B14F-4D97-AF65-F5344CB8AC3E}">
        <p14:creationId xmlns:p14="http://schemas.microsoft.com/office/powerpoint/2010/main" val="282819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rPr>
              <a:t>El proyecto sobre el futuro de la CSM también se centra en las maneras de mejorar el uso del tiempo entre una conferencia y otra. La comunicación nos sigue planteando un desafío y continuamos esforzándonos para ver cómo desarrollar ideas durante todo el ciclo.</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rPr>
              <a:t>Los foros actuales para compartir y elaborar ideas —el foro electrónico de participantes de la conferencia y el sitio FTP— están infrautilizados y sigue siendo problemático mantener la atención y el seguimiento durante tantos meses.</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rPr>
              <a:t>Las reuniones web sin duda nos han ayudado, y estamos interesados en ver si podemos conseguir que las ideas de la CSM 2018 tengan continuidad en la discusiones de los participantes durante todo el ciclo. Debatir al final de la semana de conferencia sobre las ideas nuevas que presentan los participantes tal vez mejore nuestra capacidad de continuar con esas conversaciones.</a:t>
            </a:r>
            <a:endParaRPr lang="es-E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77B996-6F61-4E42-852C-853BC7ED000A}" type="slidenum">
              <a:rPr lang="en-US" smtClean="0"/>
              <a:t>12</a:t>
            </a:fld>
            <a:endParaRPr lang="es-ES"/>
          </a:p>
        </p:txBody>
      </p:sp>
    </p:spTree>
    <p:extLst>
      <p:ext uri="{BB962C8B-B14F-4D97-AF65-F5344CB8AC3E}">
        <p14:creationId xmlns:p14="http://schemas.microsoft.com/office/powerpoint/2010/main" val="1474538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rPr>
              <a:t>Después de repasar las ideas contenidas en la sección sobre el futuro de la CSM, veremos ahora las mociones regionales relacionadas con la CSM. El primero de estos puntos es el papel de las zonas. </a:t>
            </a:r>
            <a:endParaRPr lang="es-E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257E59A-E94F-4ECF-9DD7-38BA2B65DD8A}" type="slidenum">
              <a:rPr lang="en-US" smtClean="0"/>
              <a:t>13</a:t>
            </a:fld>
            <a:endParaRPr lang="es-ES"/>
          </a:p>
        </p:txBody>
      </p:sp>
    </p:spTree>
    <p:extLst>
      <p:ext uri="{BB962C8B-B14F-4D97-AF65-F5344CB8AC3E}">
        <p14:creationId xmlns:p14="http://schemas.microsoft.com/office/powerpoint/2010/main" val="3075716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rPr>
              <a:t>En el </a:t>
            </a:r>
            <a:r>
              <a:rPr lang="es-ES" sz="1200" i="1" kern="1200" dirty="0" smtClean="0">
                <a:solidFill>
                  <a:schemeClr val="tx1"/>
                </a:solidFill>
                <a:effectLst/>
                <a:latin typeface="+mn-lt"/>
              </a:rPr>
              <a:t>Informe de la Agenda de la Conferencia figuran algunos antecedentes y enlaces relacionados con este tema</a:t>
            </a:r>
            <a:r>
              <a:rPr lang="es-ES" sz="1200" kern="1200" dirty="0" smtClean="0">
                <a:solidFill>
                  <a:schemeClr val="tx1"/>
                </a:solidFill>
                <a:effectLst/>
                <a:latin typeface="+mn-lt"/>
              </a:rPr>
              <a:t> </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rPr>
              <a:t>En las páginas 1 y 2 de la </a:t>
            </a:r>
            <a:r>
              <a:rPr lang="es-ES" sz="1200" i="1" kern="1200" dirty="0" smtClean="0">
                <a:solidFill>
                  <a:schemeClr val="tx1"/>
                </a:solidFill>
                <a:effectLst/>
                <a:latin typeface="+mn-lt"/>
              </a:rPr>
              <a:t>Guía de los Servicios Mundiales de NA</a:t>
            </a:r>
            <a:r>
              <a:rPr lang="es-ES" sz="1200" kern="1200" dirty="0" smtClean="0">
                <a:solidFill>
                  <a:schemeClr val="tx1"/>
                </a:solidFill>
                <a:effectLst/>
                <a:latin typeface="+mn-lt"/>
              </a:rPr>
              <a:t> hay una descripción de los foros zonales, que en la práctica varían mucho de uno a otro. Hay más información sobre las zonas en </a:t>
            </a:r>
            <a:r>
              <a:rPr lang="es-ES" sz="1200" u="sng" kern="1200" dirty="0" smtClean="0">
                <a:solidFill>
                  <a:schemeClr val="tx1"/>
                </a:solidFill>
                <a:effectLst/>
                <a:latin typeface="+mn-lt"/>
                <a:hlinkClick r:id="rId3"/>
              </a:rPr>
              <a:t>www.na.org/future</a:t>
            </a:r>
            <a:r>
              <a:rPr lang="es-ES" sz="1200" kern="1200" dirty="0" smtClean="0">
                <a:solidFill>
                  <a:schemeClr val="tx1"/>
                </a:solidFill>
                <a:effectLst/>
                <a:latin typeface="+mn-lt"/>
              </a:rPr>
              <a:t>. Actualmente estamos actualizando la información que tenemos de las zonas, su papel y sus funciones, y publicaremos los datos cuando estén disponibles. </a:t>
            </a:r>
            <a:endParaRPr lang="es-E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77B996-6F61-4E42-852C-853BC7ED000A}" type="slidenum">
              <a:rPr lang="en-US" smtClean="0"/>
              <a:t>14</a:t>
            </a:fld>
            <a:endParaRPr lang="es-ES"/>
          </a:p>
        </p:txBody>
      </p:sp>
    </p:spTree>
    <p:extLst>
      <p:ext uri="{BB962C8B-B14F-4D97-AF65-F5344CB8AC3E}">
        <p14:creationId xmlns:p14="http://schemas.microsoft.com/office/powerpoint/2010/main" val="9393420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1" kern="1200" dirty="0" smtClean="0">
                <a:solidFill>
                  <a:schemeClr val="tx1"/>
                </a:solidFill>
                <a:effectLst/>
                <a:latin typeface="+mn-lt"/>
              </a:rPr>
              <a:t>Moción 15: </a:t>
            </a:r>
            <a:r>
              <a:rPr lang="es-ES" sz="1200" kern="1200" dirty="0" smtClean="0">
                <a:solidFill>
                  <a:schemeClr val="tx1"/>
                </a:solidFill>
                <a:effectLst/>
                <a:latin typeface="+mn-lt"/>
              </a:rPr>
              <a:t>Celebrar una reunión de 3 días con 2 representantes de cada uno de los foros zonales existentes. Los Servicios Mundiales planificarán la reunión y cubrirán también los gastos de la reunión en sí. Los foros zonales o sus regiones cubrirán los gastos de viaje y comidas de los representantes con ayuda financiera de los Servicios Mundiales de NA si es necesario.</a:t>
            </a:r>
          </a:p>
          <a:p>
            <a:r>
              <a:rPr lang="es-ES" sz="1200" kern="1200" dirty="0" smtClean="0">
                <a:solidFill>
                  <a:schemeClr val="tx1"/>
                </a:solidFill>
                <a:effectLst/>
                <a:latin typeface="+mn-lt"/>
              </a:rPr>
              <a:t>Esta reunión tendrá lugar durante el ciclo de conferencia 2018-2020.</a:t>
            </a:r>
          </a:p>
          <a:p>
            <a:r>
              <a:rPr lang="es-ES" sz="1200" b="1" kern="1200" dirty="0" smtClean="0">
                <a:solidFill>
                  <a:schemeClr val="tx1"/>
                </a:solidFill>
                <a:effectLst/>
                <a:latin typeface="+mn-lt"/>
              </a:rPr>
              <a:t>Propósito: </a:t>
            </a:r>
            <a:r>
              <a:rPr lang="es-ES" sz="1200" kern="1200" dirty="0" smtClean="0">
                <a:solidFill>
                  <a:schemeClr val="tx1"/>
                </a:solidFill>
                <a:effectLst/>
                <a:latin typeface="+mn-lt"/>
              </a:rPr>
              <a:t>Crear una oportunidad para que los foros zonales se pongan en contacto, se presenten, dialoguen sobre cómo trabajan y hablen de la posibilidad de una futura representatividad zonal en la CSM, sus ventajas y desventajas.</a:t>
            </a:r>
          </a:p>
          <a:p>
            <a:r>
              <a:rPr lang="es-ES" sz="1200" b="1" kern="1200" dirty="0" smtClean="0">
                <a:solidFill>
                  <a:schemeClr val="tx1"/>
                </a:solidFill>
                <a:effectLst/>
                <a:latin typeface="+mn-lt"/>
              </a:rPr>
              <a:t>Presentada por: </a:t>
            </a:r>
            <a:r>
              <a:rPr lang="es-ES" sz="1200" kern="1200" dirty="0" smtClean="0">
                <a:solidFill>
                  <a:schemeClr val="tx1"/>
                </a:solidFill>
                <a:effectLst/>
                <a:latin typeface="+mn-lt"/>
              </a:rPr>
              <a:t>Región Portugal</a:t>
            </a:r>
            <a:endParaRPr lang="es-E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77B996-6F61-4E42-852C-853BC7ED000A}" type="slidenum">
              <a:rPr lang="en-US" smtClean="0"/>
              <a:t>15</a:t>
            </a:fld>
            <a:endParaRPr lang="es-ES"/>
          </a:p>
        </p:txBody>
      </p:sp>
    </p:spTree>
    <p:extLst>
      <p:ext uri="{BB962C8B-B14F-4D97-AF65-F5344CB8AC3E}">
        <p14:creationId xmlns:p14="http://schemas.microsoft.com/office/powerpoint/2010/main" val="373271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kern="1200" dirty="0" smtClean="0">
                <a:solidFill>
                  <a:schemeClr val="tx1"/>
                </a:solidFill>
                <a:effectLst/>
                <a:latin typeface="+mn-lt"/>
              </a:rPr>
              <a:t>Razonamiento de la región:</a:t>
            </a:r>
            <a:r>
              <a:rPr lang="es-ES" sz="1200" kern="1200" dirty="0" smtClean="0">
                <a:solidFill>
                  <a:schemeClr val="tx1"/>
                </a:solidFill>
                <a:effectLst/>
                <a:latin typeface="+mn-lt"/>
              </a:rPr>
              <a:t> Creemos que la representatividad zonal es un avance en la composición de la CSM. Nos parece que promover una reunión entre los 15 foros zonales existentes puede llevarnos a un uso más eficiente de los fondos de NA, permitir que NA lleve con mayor eficacia el mensaje a los adictos en sus propios idiomas y mejorar la rendición de cuentas y la conciencia en la CSM. Un encuentro de las zonas permitiría también un intercambio de ideas e información entre ellas. En los lugares del mundo en que la confraternidad está en desarrollo es importante que las zonas tengan los recursos necesarios para atender mejor estas necesidades a nivel local, en lugar de dejarle todo a la OSM... </a:t>
            </a:r>
          </a:p>
          <a:p>
            <a:endParaRPr lang="es-ES" dirty="0"/>
          </a:p>
        </p:txBody>
      </p:sp>
      <p:sp>
        <p:nvSpPr>
          <p:cNvPr id="4" name="Slide Number Placeholder 3"/>
          <p:cNvSpPr>
            <a:spLocks noGrp="1"/>
          </p:cNvSpPr>
          <p:nvPr>
            <p:ph type="sldNum" sz="quarter" idx="10"/>
          </p:nvPr>
        </p:nvSpPr>
        <p:spPr/>
        <p:txBody>
          <a:bodyPr/>
          <a:lstStyle/>
          <a:p>
            <a:fld id="{7077B996-6F61-4E42-852C-853BC7ED000A}" type="slidenum">
              <a:rPr lang="en-US" smtClean="0"/>
              <a:t>16</a:t>
            </a:fld>
            <a:endParaRPr lang="es-ES"/>
          </a:p>
        </p:txBody>
      </p:sp>
    </p:spTree>
    <p:extLst>
      <p:ext uri="{BB962C8B-B14F-4D97-AF65-F5344CB8AC3E}">
        <p14:creationId xmlns:p14="http://schemas.microsoft.com/office/powerpoint/2010/main" val="776905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rPr>
              <a:t>La combinación de proximidad geográfica y conocimientos de idiomas puede hacer de las zonas una herramienta importante para ayudar a las confraternidades pequeñas a crecer y dar así a más adictos la oportunidad de experimentar el mensaje de NA en su propio idioma. NA crece y cada vez hay más regiones que solicitan su admisión a la CSM. Si Irán sigue el esquema de crecimiento de Brasil, es probable que muchas regiones soliciten su admisión a la CSM. Celebrar un encuentro zonal es una oportunidad clave para analizar la manera de avanzar hacia una CSM a la que asistan zonas en lugar de regiones. Esto nos llevaría a una CSM con menos delegados, facilitaría el diálogo entre miembros y la formación de una conciencia clara de la confraternidad.</a:t>
            </a:r>
          </a:p>
          <a:p>
            <a:endParaRPr lang="es-ES" dirty="0"/>
          </a:p>
        </p:txBody>
      </p:sp>
      <p:sp>
        <p:nvSpPr>
          <p:cNvPr id="4" name="Slide Number Placeholder 3"/>
          <p:cNvSpPr>
            <a:spLocks noGrp="1"/>
          </p:cNvSpPr>
          <p:nvPr>
            <p:ph type="sldNum" sz="quarter" idx="10"/>
          </p:nvPr>
        </p:nvSpPr>
        <p:spPr/>
        <p:txBody>
          <a:bodyPr/>
          <a:lstStyle/>
          <a:p>
            <a:fld id="{7077B996-6F61-4E42-852C-853BC7ED000A}" type="slidenum">
              <a:rPr lang="en-US" smtClean="0"/>
              <a:t>17</a:t>
            </a:fld>
            <a:endParaRPr lang="es-ES"/>
          </a:p>
        </p:txBody>
      </p:sp>
    </p:spTree>
    <p:extLst>
      <p:ext uri="{BB962C8B-B14F-4D97-AF65-F5344CB8AC3E}">
        <p14:creationId xmlns:p14="http://schemas.microsoft.com/office/powerpoint/2010/main" val="7496605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1" kern="1200" dirty="0" smtClean="0">
                <a:solidFill>
                  <a:schemeClr val="tx1"/>
                </a:solidFill>
                <a:effectLst/>
                <a:latin typeface="+mn-lt"/>
              </a:rPr>
              <a:t>Respuesta de la Junta Mundial: </a:t>
            </a:r>
            <a:r>
              <a:rPr lang="es-ES" sz="1200" kern="1200" dirty="0" smtClean="0">
                <a:solidFill>
                  <a:schemeClr val="tx1"/>
                </a:solidFill>
                <a:effectLst/>
                <a:latin typeface="+mn-lt"/>
              </a:rPr>
              <a:t>Apoyamos la idea de tener un única reunión de tres días en la cual un grupo diferente de gente se reúna para hablar del papel de las zonas y las posibilidades de representatividad zonal. Nunca ha habido una reunión internacional cara a cara de las diferentes zonas. Sería una ocasión para que un grupo de gente con vasta experiencia en las zonas, pero que nunca se ha sentado alrededor de una mesa, pueda encontrarse en persona e intercambiar ideas. Una manera de recibir ideas nuevas es escuchar a un órgano de servicio nuevo. Creemos que esta reunión podría complementarse con otros trabajos y reuniones en línea.</a:t>
            </a:r>
          </a:p>
          <a:p>
            <a:r>
              <a:rPr lang="es-ES" sz="1200" kern="1200" dirty="0" smtClean="0">
                <a:solidFill>
                  <a:schemeClr val="tx1"/>
                </a:solidFill>
                <a:effectLst/>
                <a:latin typeface="+mn-lt"/>
              </a:rPr>
              <a:t>Esta reunión se podría financiar con el presupuesto destinado al proyecto sobre el futuro de la CSM que propondremos en el material VAC. Funcionaría de manera muy parecida a cualquier otro grupo de trabajo de los Servicios Mundiales de NA, salvo que los participantes estaría elegidos por la zonas. Determinar qué zonas reciben ayuda financiera sería responsabilidad de los Servicios Mundiales.</a:t>
            </a:r>
            <a:endParaRPr lang="es-E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77B996-6F61-4E42-852C-853BC7ED000A}" type="slidenum">
              <a:rPr lang="en-US" smtClean="0"/>
              <a:t>18</a:t>
            </a:fld>
            <a:endParaRPr lang="es-ES"/>
          </a:p>
        </p:txBody>
      </p:sp>
    </p:spTree>
    <p:extLst>
      <p:ext uri="{BB962C8B-B14F-4D97-AF65-F5344CB8AC3E}">
        <p14:creationId xmlns:p14="http://schemas.microsoft.com/office/powerpoint/2010/main" val="2579707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1" kern="1200" dirty="0" smtClean="0">
                <a:solidFill>
                  <a:schemeClr val="tx1"/>
                </a:solidFill>
                <a:effectLst/>
                <a:latin typeface="+mn-lt"/>
              </a:rPr>
              <a:t>Moción 16: </a:t>
            </a:r>
            <a:r>
              <a:rPr lang="es-ES" sz="1200" kern="1200" dirty="0" smtClean="0">
                <a:solidFill>
                  <a:schemeClr val="tx1"/>
                </a:solidFill>
                <a:effectLst/>
                <a:latin typeface="+mn-lt"/>
              </a:rPr>
              <a:t>Que la JM prepare un plan de proyecto, con presupuesto y calendario, para presentar en la CSM 2020, sobre el papel de las zonas, su relación con la confraternidad en general, incluida la integración y participación de delegados zonales en el proceso de toma de decisiones en la CSM.</a:t>
            </a:r>
          </a:p>
          <a:p>
            <a:r>
              <a:rPr lang="es-ES" sz="1200" b="1" kern="1200" dirty="0" smtClean="0">
                <a:solidFill>
                  <a:schemeClr val="tx1"/>
                </a:solidFill>
                <a:effectLst/>
                <a:latin typeface="+mn-lt"/>
              </a:rPr>
              <a:t>Propósito: </a:t>
            </a:r>
            <a:r>
              <a:rPr lang="es-ES" sz="1200" kern="1200" dirty="0" smtClean="0">
                <a:solidFill>
                  <a:schemeClr val="tx1"/>
                </a:solidFill>
                <a:effectLst/>
                <a:latin typeface="+mn-lt"/>
              </a:rPr>
              <a:t>Entender mejor la naturaleza diversa de las zonas, ofrecer información que sirva de ayuda en la discusiones de la CSM 2020 y producir cambios muy meditados en la representatividad que pueden aplicarse a cualquier zona </a:t>
            </a:r>
          </a:p>
          <a:p>
            <a:r>
              <a:rPr lang="es-ES" sz="1200" b="1" kern="1200" dirty="0" smtClean="0">
                <a:solidFill>
                  <a:schemeClr val="tx1"/>
                </a:solidFill>
                <a:effectLst/>
                <a:latin typeface="+mn-lt"/>
              </a:rPr>
              <a:t>Presentada por: </a:t>
            </a:r>
            <a:r>
              <a:rPr lang="es-ES" sz="1200" kern="1200" dirty="0" smtClean="0">
                <a:solidFill>
                  <a:schemeClr val="tx1"/>
                </a:solidFill>
                <a:effectLst/>
                <a:latin typeface="+mn-lt"/>
              </a:rPr>
              <a:t>Región Australia y Región Aotearoa Nueva Zelanda</a:t>
            </a:r>
          </a:p>
          <a:p>
            <a:endParaRPr lang="es-ES" dirty="0"/>
          </a:p>
        </p:txBody>
      </p:sp>
      <p:sp>
        <p:nvSpPr>
          <p:cNvPr id="4" name="Slide Number Placeholder 3"/>
          <p:cNvSpPr>
            <a:spLocks noGrp="1"/>
          </p:cNvSpPr>
          <p:nvPr>
            <p:ph type="sldNum" sz="quarter" idx="10"/>
          </p:nvPr>
        </p:nvSpPr>
        <p:spPr/>
        <p:txBody>
          <a:bodyPr/>
          <a:lstStyle/>
          <a:p>
            <a:fld id="{7077B996-6F61-4E42-852C-853BC7ED000A}" type="slidenum">
              <a:rPr lang="en-US" smtClean="0"/>
              <a:t>20</a:t>
            </a:fld>
            <a:endParaRPr lang="es-ES"/>
          </a:p>
        </p:txBody>
      </p:sp>
    </p:spTree>
    <p:extLst>
      <p:ext uri="{BB962C8B-B14F-4D97-AF65-F5344CB8AC3E}">
        <p14:creationId xmlns:p14="http://schemas.microsoft.com/office/powerpoint/2010/main" val="2092580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rPr>
              <a:t>Para facilitar a los miembros, grupos y órganos de servicio leer el IAC y trabajarlo en talleres, las mociones se han agrupado por categorías. Casi todas ellas empiezan con algunos antecedentes básicos y enlaces a los documentos pertinentes.</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rPr>
              <a:t>Este video cubre los puntos principales sobre el futuro de la CSM y las mociones regionales 15 a 25 relacionadas con el papel de los foros zonales, la admisión y otros asuntos relativos a la CSM.</a:t>
            </a:r>
          </a:p>
          <a:p>
            <a:endParaRPr lang="es-ES" dirty="0"/>
          </a:p>
        </p:txBody>
      </p:sp>
      <p:sp>
        <p:nvSpPr>
          <p:cNvPr id="4" name="Slide Number Placeholder 3"/>
          <p:cNvSpPr>
            <a:spLocks noGrp="1"/>
          </p:cNvSpPr>
          <p:nvPr>
            <p:ph type="sldNum" sz="quarter" idx="10"/>
          </p:nvPr>
        </p:nvSpPr>
        <p:spPr/>
        <p:txBody>
          <a:bodyPr/>
          <a:lstStyle/>
          <a:p>
            <a:fld id="{2257E59A-E94F-4ECF-9DD7-38BA2B65DD8A}" type="slidenum">
              <a:rPr lang="en-US" smtClean="0"/>
              <a:t>2</a:t>
            </a:fld>
            <a:endParaRPr lang="es-ES"/>
          </a:p>
        </p:txBody>
      </p:sp>
    </p:spTree>
    <p:extLst>
      <p:ext uri="{BB962C8B-B14F-4D97-AF65-F5344CB8AC3E}">
        <p14:creationId xmlns:p14="http://schemas.microsoft.com/office/powerpoint/2010/main" val="32179348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1" kern="1200" dirty="0" smtClean="0">
                <a:solidFill>
                  <a:schemeClr val="tx1"/>
                </a:solidFill>
                <a:effectLst/>
                <a:latin typeface="+mn-lt"/>
              </a:rPr>
              <a:t>Razonamiento de la región:</a:t>
            </a:r>
            <a:r>
              <a:rPr lang="es-ES" sz="1200" kern="1200" dirty="0" smtClean="0">
                <a:solidFill>
                  <a:schemeClr val="tx1"/>
                </a:solidFill>
                <a:effectLst/>
                <a:latin typeface="+mn-lt"/>
              </a:rPr>
              <a:t> Antes de avanzar hacia la representatividad zonal, tenemos que entender claramente el papel de las zonas, los servicios que prestan y sus relaciones, tanto con sus comunidades miembros como con el conjunto de la confraternidad. Esto nos permitirá crear un cambio viable si es necesario, entender mejor a las zonas y como podrían encajar formalmente en la CSM.</a:t>
            </a:r>
            <a:endParaRPr lang="es-E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77B996-6F61-4E42-852C-853BC7ED000A}" type="slidenum">
              <a:rPr lang="en-US" smtClean="0"/>
              <a:t>21</a:t>
            </a:fld>
            <a:endParaRPr lang="es-ES"/>
          </a:p>
        </p:txBody>
      </p:sp>
    </p:spTree>
    <p:extLst>
      <p:ext uri="{BB962C8B-B14F-4D97-AF65-F5344CB8AC3E}">
        <p14:creationId xmlns:p14="http://schemas.microsoft.com/office/powerpoint/2010/main" val="6604572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kern="1200" dirty="0" smtClean="0">
                <a:solidFill>
                  <a:schemeClr val="tx1"/>
                </a:solidFill>
                <a:effectLst/>
                <a:latin typeface="+mn-lt"/>
              </a:rPr>
              <a:t>Respuesta de la Junta Mundial:</a:t>
            </a:r>
            <a:r>
              <a:rPr lang="es-ES" sz="1200" kern="1200" dirty="0" smtClean="0">
                <a:solidFill>
                  <a:schemeClr val="tx1"/>
                </a:solidFill>
                <a:effectLst/>
                <a:latin typeface="+mn-lt"/>
              </a:rPr>
              <a:t> El futuro de la CSM es un proyecto de los Servicios Mundiales de los últimos dos ciclos de conferencia, y este proyecto estaría en consonancia con el mismo. Si la conferencia apoya la moción 15, la información de esa reunión de representantes zonales nos daría una orientación para estructurar este plan de proyecto y probablemente el trabajo propiamente dicho, si el plan de proyecto se aprueba.</a:t>
            </a:r>
          </a:p>
          <a:p>
            <a:endParaRPr lang="es-ES" dirty="0"/>
          </a:p>
        </p:txBody>
      </p:sp>
      <p:sp>
        <p:nvSpPr>
          <p:cNvPr id="4" name="Slide Number Placeholder 3"/>
          <p:cNvSpPr>
            <a:spLocks noGrp="1"/>
          </p:cNvSpPr>
          <p:nvPr>
            <p:ph type="sldNum" sz="quarter" idx="10"/>
          </p:nvPr>
        </p:nvSpPr>
        <p:spPr/>
        <p:txBody>
          <a:bodyPr/>
          <a:lstStyle/>
          <a:p>
            <a:fld id="{7077B996-6F61-4E42-852C-853BC7ED000A}" type="slidenum">
              <a:rPr lang="en-US" smtClean="0"/>
              <a:t>22</a:t>
            </a:fld>
            <a:endParaRPr lang="es-ES"/>
          </a:p>
        </p:txBody>
      </p:sp>
    </p:spTree>
    <p:extLst>
      <p:ext uri="{BB962C8B-B14F-4D97-AF65-F5344CB8AC3E}">
        <p14:creationId xmlns:p14="http://schemas.microsoft.com/office/powerpoint/2010/main" val="2109479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rPr>
              <a:t>Hay cinco mociones relacionadas con la representatividad zonal en la conferencia</a:t>
            </a:r>
            <a:endParaRPr lang="es-E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257E59A-E94F-4ECF-9DD7-38BA2B65DD8A}" type="slidenum">
              <a:rPr lang="en-US" smtClean="0"/>
              <a:t>24</a:t>
            </a:fld>
            <a:endParaRPr lang="es-ES"/>
          </a:p>
        </p:txBody>
      </p:sp>
    </p:spTree>
    <p:extLst>
      <p:ext uri="{BB962C8B-B14F-4D97-AF65-F5344CB8AC3E}">
        <p14:creationId xmlns:p14="http://schemas.microsoft.com/office/powerpoint/2010/main" val="20847687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rPr>
              <a:t>Ofrecemos una única respuesta a la cinco mociones sobre representatividad zonal. </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rPr>
              <a:t>Como ya hemos expresado durante todo el ciclo, no nos parece que sea nuestra función dirigir a la CSM hacia un modelo de representatividad específico. Aunque creemos que se trata de un cambio necesario para que la conferencia sea eficiente y sostenible, en la sesión de clausura de la CSM 2016 explicamos que durante este ciclo no haríamos una recomendación específica al respecto, y seguimos manteniendo ese compromiso. Creemos que es una decisión que debe tomar la confraternidad. Si la conferencia puede crear o expresar un consenso en torno a una visión de cambio con respecto al futuro de la CSM, apoyaremos esa orientación.</a:t>
            </a:r>
          </a:p>
          <a:p>
            <a:endParaRPr lang="es-ES" dirty="0"/>
          </a:p>
        </p:txBody>
      </p:sp>
      <p:sp>
        <p:nvSpPr>
          <p:cNvPr id="4" name="Slide Number Placeholder 3"/>
          <p:cNvSpPr>
            <a:spLocks noGrp="1"/>
          </p:cNvSpPr>
          <p:nvPr>
            <p:ph type="sldNum" sz="quarter" idx="10"/>
          </p:nvPr>
        </p:nvSpPr>
        <p:spPr/>
        <p:txBody>
          <a:bodyPr/>
          <a:lstStyle/>
          <a:p>
            <a:fld id="{7077B996-6F61-4E42-852C-853BC7ED000A}" type="slidenum">
              <a:rPr lang="en-US" smtClean="0"/>
              <a:t>25</a:t>
            </a:fld>
            <a:endParaRPr lang="es-ES"/>
          </a:p>
        </p:txBody>
      </p:sp>
    </p:spTree>
    <p:extLst>
      <p:ext uri="{BB962C8B-B14F-4D97-AF65-F5344CB8AC3E}">
        <p14:creationId xmlns:p14="http://schemas.microsoft.com/office/powerpoint/2010/main" val="12134197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rPr>
              <a:t>En el Informe de la Conferencia 2016 hay una recopilación de fuentes relacionadas con admisión a la CSM, en el enlace «WSC Archive» de la página web </a:t>
            </a:r>
            <a:r>
              <a:rPr lang="es-ES" sz="1200" u="sng" kern="1200" dirty="0" smtClean="0">
                <a:solidFill>
                  <a:schemeClr val="tx1"/>
                </a:solidFill>
                <a:effectLst/>
                <a:latin typeface="+mn-lt"/>
                <a:hlinkClick r:id="rId3"/>
              </a:rPr>
              <a:t>www.na.org/conference</a:t>
            </a:r>
            <a:r>
              <a:rPr lang="es-ES" sz="1200" kern="1200" dirty="0" smtClean="0">
                <a:solidFill>
                  <a:schemeClr val="tx1"/>
                </a:solidFill>
                <a:effectLst/>
                <a:latin typeface="+mn-lt"/>
              </a:rPr>
              <a:t>, y las ideas sobre la necesidad de cambios en la representatividad de la CSM están disponible en el informe de mayo de 2017 sobre el futuro de la CSM: </a:t>
            </a:r>
            <a:r>
              <a:rPr lang="es-ES" sz="1200" u="sng" kern="1200" dirty="0" smtClean="0">
                <a:solidFill>
                  <a:schemeClr val="tx1"/>
                </a:solidFill>
                <a:effectLst/>
                <a:latin typeface="+mn-lt"/>
                <a:hlinkClick r:id="rId4"/>
              </a:rPr>
              <a:t>www.na.org/future</a:t>
            </a:r>
            <a:r>
              <a:rPr lang="es-ES" sz="1200" kern="1200" dirty="0" smtClean="0">
                <a:solidFill>
                  <a:schemeClr val="tx1"/>
                </a:solidFill>
                <a:effectLst/>
                <a:latin typeface="+mn-lt"/>
              </a:rPr>
              <a:t>.</a:t>
            </a:r>
          </a:p>
          <a:p>
            <a:endParaRPr lang="es-ES" sz="1200" kern="1200" dirty="0" smtClean="0">
              <a:solidFill>
                <a:schemeClr val="tx1"/>
              </a:solidFill>
              <a:effectLst/>
              <a:latin typeface="+mn-lt"/>
              <a:ea typeface="+mn-ea"/>
              <a:cs typeface="+mn-cs"/>
            </a:endParaRPr>
          </a:p>
          <a:p>
            <a:r>
              <a:rPr lang="es-ES" sz="1200" i="1" kern="1200" dirty="0" smtClean="0">
                <a:solidFill>
                  <a:schemeClr val="tx1"/>
                </a:solidFill>
                <a:effectLst/>
                <a:latin typeface="+mn-lt"/>
              </a:rPr>
              <a:t>Los enlaces directos a ambos informes figuran en el IAC</a:t>
            </a:r>
            <a:r>
              <a:rPr lang="es-ES" sz="1200" kern="1200" dirty="0" smtClean="0">
                <a:solidFill>
                  <a:schemeClr val="tx1"/>
                </a:solidFill>
                <a:effectLst/>
                <a:latin typeface="+mn-lt"/>
              </a:rPr>
              <a:t>. </a:t>
            </a:r>
          </a:p>
          <a:p>
            <a:endParaRPr lang="es-ES" dirty="0"/>
          </a:p>
        </p:txBody>
      </p:sp>
      <p:sp>
        <p:nvSpPr>
          <p:cNvPr id="4" name="Slide Number Placeholder 3"/>
          <p:cNvSpPr>
            <a:spLocks noGrp="1"/>
          </p:cNvSpPr>
          <p:nvPr>
            <p:ph type="sldNum" sz="quarter" idx="10"/>
          </p:nvPr>
        </p:nvSpPr>
        <p:spPr/>
        <p:txBody>
          <a:bodyPr/>
          <a:lstStyle/>
          <a:p>
            <a:fld id="{7077B996-6F61-4E42-852C-853BC7ED000A}" type="slidenum">
              <a:rPr lang="en-US" smtClean="0"/>
              <a:t>26</a:t>
            </a:fld>
            <a:endParaRPr lang="es-ES"/>
          </a:p>
        </p:txBody>
      </p:sp>
    </p:spTree>
    <p:extLst>
      <p:ext uri="{BB962C8B-B14F-4D97-AF65-F5344CB8AC3E}">
        <p14:creationId xmlns:p14="http://schemas.microsoft.com/office/powerpoint/2010/main" val="19864186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1" kern="1200" dirty="0" smtClean="0">
                <a:solidFill>
                  <a:schemeClr val="tx1"/>
                </a:solidFill>
                <a:effectLst/>
                <a:latin typeface="+mn-lt"/>
              </a:rPr>
              <a:t>Moción 17: </a:t>
            </a:r>
            <a:r>
              <a:rPr lang="es-ES" sz="1200" kern="1200" dirty="0" smtClean="0">
                <a:solidFill>
                  <a:schemeClr val="tx1"/>
                </a:solidFill>
                <a:effectLst/>
                <a:latin typeface="+mn-lt"/>
              </a:rPr>
              <a:t>Aprobar un cambio en la descripción de los participantes de la conferencia que diga delegados zonales en lugar de delegados regionales. Este cambio tendrá lugar durante 3 ciclos de conferencia, de 2018 a 2024. Se dejará que las regiones con escaño elijan la forma en que estarán representadas durante este período de transición. Estos tres ciclos de conferencia se emplearán para desarrollar detalles para el futuro. Todas las políticas o ideas elaboras volverán a presentarse a la confraternidad por medio del </a:t>
            </a:r>
            <a:r>
              <a:rPr lang="es-ES" sz="1200" i="1" kern="1200" dirty="0" smtClean="0">
                <a:solidFill>
                  <a:schemeClr val="tx1"/>
                </a:solidFill>
                <a:effectLst/>
                <a:latin typeface="+mn-lt"/>
              </a:rPr>
              <a:t>IAC</a:t>
            </a:r>
            <a:r>
              <a:rPr lang="es-ES" sz="1200" kern="1200" dirty="0" smtClean="0">
                <a:solidFill>
                  <a:schemeClr val="tx1"/>
                </a:solidFill>
                <a:effectLst/>
                <a:latin typeface="+mn-lt"/>
              </a:rPr>
              <a:t>. Los delegados zonales que asistan a la CSM tendrán un voto por todas sus regiones con escaño no representadas por un delegado regional. Durante esta transición no se estudiarán solicitudes nuevas de admisión de regiones.</a:t>
            </a:r>
          </a:p>
          <a:p>
            <a:r>
              <a:rPr lang="es-ES" sz="1200" b="1" kern="1200" dirty="0" smtClean="0">
                <a:solidFill>
                  <a:schemeClr val="tx1"/>
                </a:solidFill>
                <a:effectLst/>
                <a:latin typeface="+mn-lt"/>
              </a:rPr>
              <a:t>Propósito: </a:t>
            </a:r>
            <a:r>
              <a:rPr lang="es-ES" sz="1200" kern="1200" dirty="0" smtClean="0">
                <a:solidFill>
                  <a:schemeClr val="tx1"/>
                </a:solidFill>
                <a:effectLst/>
                <a:latin typeface="+mn-lt"/>
              </a:rPr>
              <a:t>Permitir una transición hacia la representatividad zonal y dejar que las regiones con escaño puedan elegir su forma de representación durante esa transición.</a:t>
            </a:r>
          </a:p>
          <a:p>
            <a:r>
              <a:rPr lang="es-ES" sz="1200" b="1" kern="1200" dirty="0" smtClean="0">
                <a:solidFill>
                  <a:schemeClr val="tx1"/>
                </a:solidFill>
                <a:effectLst/>
                <a:latin typeface="+mn-lt"/>
              </a:rPr>
              <a:t>Presentada por: </a:t>
            </a:r>
            <a:r>
              <a:rPr lang="es-ES" sz="1200" kern="1200" dirty="0" smtClean="0">
                <a:solidFill>
                  <a:schemeClr val="tx1"/>
                </a:solidFill>
                <a:effectLst/>
                <a:latin typeface="+mn-lt"/>
              </a:rPr>
              <a:t>Región Portugal</a:t>
            </a:r>
          </a:p>
          <a:p>
            <a:endParaRPr lang="es-ES" dirty="0"/>
          </a:p>
        </p:txBody>
      </p:sp>
      <p:sp>
        <p:nvSpPr>
          <p:cNvPr id="4" name="Slide Number Placeholder 3"/>
          <p:cNvSpPr>
            <a:spLocks noGrp="1"/>
          </p:cNvSpPr>
          <p:nvPr>
            <p:ph type="sldNum" sz="quarter" idx="10"/>
          </p:nvPr>
        </p:nvSpPr>
        <p:spPr/>
        <p:txBody>
          <a:bodyPr/>
          <a:lstStyle/>
          <a:p>
            <a:fld id="{7077B996-6F61-4E42-852C-853BC7ED000A}" type="slidenum">
              <a:rPr lang="en-US" smtClean="0"/>
              <a:t>27</a:t>
            </a:fld>
            <a:endParaRPr lang="es-ES"/>
          </a:p>
        </p:txBody>
      </p:sp>
    </p:spTree>
    <p:extLst>
      <p:ext uri="{BB962C8B-B14F-4D97-AF65-F5344CB8AC3E}">
        <p14:creationId xmlns:p14="http://schemas.microsoft.com/office/powerpoint/2010/main" val="13455483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kern="1200" dirty="0" smtClean="0">
                <a:solidFill>
                  <a:schemeClr val="tx1"/>
                </a:solidFill>
                <a:effectLst/>
                <a:latin typeface="+mn-lt"/>
              </a:rPr>
              <a:t>Razonamiento de la región:</a:t>
            </a:r>
            <a:r>
              <a:rPr lang="es-ES" sz="1200" kern="1200" dirty="0" smtClean="0">
                <a:solidFill>
                  <a:schemeClr val="tx1"/>
                </a:solidFill>
                <a:effectLst/>
                <a:latin typeface="+mn-lt"/>
              </a:rPr>
              <a:t> Creemos que la actual CSM no es tan eficiente como podría ser. Esperamos avanzar hacia la representatividad zonal. Las dificultades de organizar una reunión de 118 DR, 88 DR suplentes y 15 miembros de la Junta Mundial nos han llevado a una CSM con muchas discusiones procedimentales. Una asistencia de más de 200 personas limita la participación de muchos delegados en la reunión y las discusiones y ha desembocado en una CSM en la que muchos miembros se sienten frustrados e inútiles. Creemos que avanzar hacia una representatividad zonal y una reunión de menos miembros facilitará una conciencia que permita una mayor rendición de cuentas y eficacia de los Servicios Mundiales y, es de esperar, que contribuya a desarrollar la relación entre la OSM y las regiones. </a:t>
            </a:r>
          </a:p>
          <a:p>
            <a:endParaRPr lang="es-ES" dirty="0"/>
          </a:p>
        </p:txBody>
      </p:sp>
      <p:sp>
        <p:nvSpPr>
          <p:cNvPr id="4" name="Slide Number Placeholder 3"/>
          <p:cNvSpPr>
            <a:spLocks noGrp="1"/>
          </p:cNvSpPr>
          <p:nvPr>
            <p:ph type="sldNum" sz="quarter" idx="10"/>
          </p:nvPr>
        </p:nvSpPr>
        <p:spPr/>
        <p:txBody>
          <a:bodyPr/>
          <a:lstStyle/>
          <a:p>
            <a:fld id="{7077B996-6F61-4E42-852C-853BC7ED000A}" type="slidenum">
              <a:rPr lang="en-US" smtClean="0"/>
              <a:t>28</a:t>
            </a:fld>
            <a:endParaRPr lang="es-ES"/>
          </a:p>
        </p:txBody>
      </p:sp>
    </p:spTree>
    <p:extLst>
      <p:ext uri="{BB962C8B-B14F-4D97-AF65-F5344CB8AC3E}">
        <p14:creationId xmlns:p14="http://schemas.microsoft.com/office/powerpoint/2010/main" val="16282987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rPr>
              <a:t>Entendemos que algunas zonas estarán preparadas para pasar directamente a una representatividad zonal, mientras que otras necesitarán más tiempo para efectuar los cambios. Si nos ponemos de acuerdo con respecto a dónde queremos ir, entonces podemos trabajar en cómo llegar allí, lo también permitiría que el costo de la CSM disminuyera y que se liberara dinero para nuestro propósito primordial. La representatividad zonal también supondría que todas las comunidades de NA estén representadas, ya que forman parte de una zona, lo que haría de la CSM un órgano auténticamente integrador.</a:t>
            </a:r>
          </a:p>
          <a:p>
            <a:endParaRPr lang="es-ES" dirty="0"/>
          </a:p>
        </p:txBody>
      </p:sp>
      <p:sp>
        <p:nvSpPr>
          <p:cNvPr id="4" name="Slide Number Placeholder 3"/>
          <p:cNvSpPr>
            <a:spLocks noGrp="1"/>
          </p:cNvSpPr>
          <p:nvPr>
            <p:ph type="sldNum" sz="quarter" idx="10"/>
          </p:nvPr>
        </p:nvSpPr>
        <p:spPr/>
        <p:txBody>
          <a:bodyPr/>
          <a:lstStyle/>
          <a:p>
            <a:fld id="{7077B996-6F61-4E42-852C-853BC7ED000A}" type="slidenum">
              <a:rPr lang="en-US" smtClean="0"/>
              <a:t>29</a:t>
            </a:fld>
            <a:endParaRPr lang="es-ES"/>
          </a:p>
        </p:txBody>
      </p:sp>
    </p:spTree>
    <p:extLst>
      <p:ext uri="{BB962C8B-B14F-4D97-AF65-F5344CB8AC3E}">
        <p14:creationId xmlns:p14="http://schemas.microsoft.com/office/powerpoint/2010/main" val="14326918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1" kern="1200" dirty="0" smtClean="0">
                <a:solidFill>
                  <a:schemeClr val="tx1"/>
                </a:solidFill>
                <a:effectLst/>
                <a:latin typeface="+mn-lt"/>
              </a:rPr>
              <a:t>Moción 18: </a:t>
            </a:r>
            <a:r>
              <a:rPr lang="es-ES" sz="1200" kern="1200" dirty="0" smtClean="0">
                <a:solidFill>
                  <a:schemeClr val="tx1"/>
                </a:solidFill>
                <a:effectLst/>
                <a:latin typeface="+mn-lt"/>
              </a:rPr>
              <a:t>Que cualquier foro zonal con dos o más regiones o comunidades miembros que no tienen representación en la Conferencia de Servicio Mundial pueda enviar un delegado zonal a la CSM para que represente a esas regiones o comunidades.</a:t>
            </a:r>
          </a:p>
          <a:p>
            <a:r>
              <a:rPr lang="es-ES" sz="1200" b="1" kern="1200" dirty="0" smtClean="0">
                <a:solidFill>
                  <a:schemeClr val="tx1"/>
                </a:solidFill>
                <a:effectLst/>
                <a:latin typeface="+mn-lt"/>
              </a:rPr>
              <a:t>Propósito: </a:t>
            </a:r>
            <a:r>
              <a:rPr lang="es-ES" sz="1200" kern="1200" dirty="0" smtClean="0">
                <a:solidFill>
                  <a:schemeClr val="tx1"/>
                </a:solidFill>
                <a:effectLst/>
                <a:latin typeface="+mn-lt"/>
              </a:rPr>
              <a:t>Permitir que las numerosas comunidades de NA de todo mundo que no tienen escaño estén representadas en la Conferencia de Servicio Mundial. </a:t>
            </a:r>
          </a:p>
          <a:p>
            <a:r>
              <a:rPr lang="es-ES" sz="1200" b="1" kern="1200" dirty="0" smtClean="0">
                <a:solidFill>
                  <a:schemeClr val="tx1"/>
                </a:solidFill>
                <a:effectLst/>
                <a:latin typeface="+mn-lt"/>
              </a:rPr>
              <a:t>Presentada por: </a:t>
            </a:r>
            <a:r>
              <a:rPr lang="es-ES" sz="1200" kern="1200" dirty="0" smtClean="0">
                <a:solidFill>
                  <a:schemeClr val="tx1"/>
                </a:solidFill>
                <a:effectLst/>
                <a:latin typeface="+mn-lt"/>
              </a:rPr>
              <a:t>Región Australia y Región Aotearoa Nueva Zelanda</a:t>
            </a:r>
          </a:p>
          <a:p>
            <a:endParaRPr lang="es-ES" dirty="0"/>
          </a:p>
        </p:txBody>
      </p:sp>
      <p:sp>
        <p:nvSpPr>
          <p:cNvPr id="4" name="Slide Number Placeholder 3"/>
          <p:cNvSpPr>
            <a:spLocks noGrp="1"/>
          </p:cNvSpPr>
          <p:nvPr>
            <p:ph type="sldNum" sz="quarter" idx="10"/>
          </p:nvPr>
        </p:nvSpPr>
        <p:spPr/>
        <p:txBody>
          <a:bodyPr/>
          <a:lstStyle/>
          <a:p>
            <a:fld id="{7077B996-6F61-4E42-852C-853BC7ED000A}" type="slidenum">
              <a:rPr lang="en-US" smtClean="0"/>
              <a:t>31</a:t>
            </a:fld>
            <a:endParaRPr lang="es-ES"/>
          </a:p>
        </p:txBody>
      </p:sp>
    </p:spTree>
    <p:extLst>
      <p:ext uri="{BB962C8B-B14F-4D97-AF65-F5344CB8AC3E}">
        <p14:creationId xmlns:p14="http://schemas.microsoft.com/office/powerpoint/2010/main" val="16646005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kern="1200" dirty="0" smtClean="0">
                <a:solidFill>
                  <a:schemeClr val="tx1"/>
                </a:solidFill>
                <a:effectLst/>
                <a:latin typeface="+mn-lt"/>
              </a:rPr>
              <a:t>Razonamiento de la región: </a:t>
            </a:r>
            <a:r>
              <a:rPr lang="es-ES" sz="1200" kern="1200" dirty="0" smtClean="0">
                <a:solidFill>
                  <a:schemeClr val="tx1"/>
                </a:solidFill>
                <a:effectLst/>
                <a:latin typeface="+mn-lt"/>
              </a:rPr>
              <a:t>Las zonas fuera de los EEUU tienen un número significativo de regiones o comunidades sin escaño en la CSM. En el Foro Zonal Asia Pacífico (FAP): 20 regiones de 29 no son miembros de la CSM; Foro Zonal Africano (Afri-Can): 13 de 14; Reunión de Delegados Europeos (EDM): 14 de 30; Brasil: 7 de 9; Foro Zonal Latinoamericano (FZLA): 5 de 21; Asamblea Canadiense (ACNA): 2 de 8; Rusia: 4 de 5. Muchas de esas regiones tal vez no reúnan los requisitos para ser admitidas por el tamaño o evolución de su confraternidad o no tengan el apoyo de la CSM para ingresar. Estas comunidades sin escaño representan colectivamente a miles de reuniones de NA y un porcentaje significativo de la población mundial. Sin embargo, ese número de reuniones está proporcionalmente infrarrepresentado en comparación con otros lugares en los que NA está muy establecido. Por lo tanto, la Conferencia de Servicio Mundial dista mucho de ser un foro que represente de verdad a la confraternidad mundial y las perspectivas de Narcóticos Anónimos en el siglo XXI. </a:t>
            </a:r>
          </a:p>
          <a:p>
            <a:endParaRPr lang="es-ES" dirty="0"/>
          </a:p>
        </p:txBody>
      </p:sp>
      <p:sp>
        <p:nvSpPr>
          <p:cNvPr id="4" name="Slide Number Placeholder 3"/>
          <p:cNvSpPr>
            <a:spLocks noGrp="1"/>
          </p:cNvSpPr>
          <p:nvPr>
            <p:ph type="sldNum" sz="quarter" idx="10"/>
          </p:nvPr>
        </p:nvSpPr>
        <p:spPr/>
        <p:txBody>
          <a:bodyPr/>
          <a:lstStyle/>
          <a:p>
            <a:fld id="{7077B996-6F61-4E42-852C-853BC7ED000A}" type="slidenum">
              <a:rPr lang="en-US" smtClean="0"/>
              <a:t>32</a:t>
            </a:fld>
            <a:endParaRPr lang="es-ES"/>
          </a:p>
        </p:txBody>
      </p:sp>
    </p:spTree>
    <p:extLst>
      <p:ext uri="{BB962C8B-B14F-4D97-AF65-F5344CB8AC3E}">
        <p14:creationId xmlns:p14="http://schemas.microsoft.com/office/powerpoint/2010/main" val="1671234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rPr>
              <a:t>Ten en cuenta que estos videos solo cubren los puntos principales del </a:t>
            </a:r>
            <a:r>
              <a:rPr lang="es-ES" sz="1200" i="1" kern="1200" dirty="0" smtClean="0">
                <a:solidFill>
                  <a:schemeClr val="tx1"/>
                </a:solidFill>
                <a:effectLst/>
                <a:latin typeface="+mn-lt"/>
              </a:rPr>
              <a:t>IAC</a:t>
            </a:r>
            <a:r>
              <a:rPr lang="es-ES" sz="1200" kern="1200" dirty="0" smtClean="0">
                <a:solidFill>
                  <a:schemeClr val="tx1"/>
                </a:solidFill>
                <a:effectLst/>
                <a:latin typeface="+mn-lt"/>
              </a:rPr>
              <a:t>. Para más información, animamos a todos los miembros a leer el </a:t>
            </a:r>
            <a:r>
              <a:rPr lang="es-ES" sz="1200" i="1" kern="1200" dirty="0" smtClean="0">
                <a:solidFill>
                  <a:schemeClr val="tx1"/>
                </a:solidFill>
                <a:effectLst/>
                <a:latin typeface="+mn-lt"/>
              </a:rPr>
              <a:t>IAC</a:t>
            </a:r>
            <a:r>
              <a:rPr lang="es-ES" sz="1200" kern="1200" dirty="0" smtClean="0">
                <a:solidFill>
                  <a:schemeClr val="tx1"/>
                </a:solidFill>
                <a:effectLst/>
                <a:latin typeface="+mn-lt"/>
              </a:rPr>
              <a:t> en sí, incluidas las respuestas completas de la Junta Mundial, así como el impacto financiero y las políticas afectadas por cada moción. Visita</a:t>
            </a:r>
            <a:r>
              <a:rPr lang="es-ES" smtClean="0"/>
              <a:t>www.na.org/conference</a:t>
            </a:r>
            <a:r>
              <a:rPr lang="es-ES" sz="1200" i="0" kern="1200" dirty="0" smtClean="0">
                <a:solidFill>
                  <a:schemeClr val="tx1"/>
                </a:solidFill>
                <a:effectLst/>
                <a:latin typeface="+mn-lt"/>
              </a:rPr>
              <a:t> para consultar el</a:t>
            </a:r>
            <a:r>
              <a:rPr lang="es-ES" sz="1200" i="1" kern="1200" dirty="0" smtClean="0">
                <a:solidFill>
                  <a:schemeClr val="tx1"/>
                </a:solidFill>
                <a:effectLst/>
                <a:latin typeface="+mn-lt"/>
              </a:rPr>
              <a:t> IAC </a:t>
            </a:r>
            <a:r>
              <a:rPr lang="es-ES" sz="1200" i="0" kern="1200" dirty="0" smtClean="0">
                <a:solidFill>
                  <a:schemeClr val="tx1"/>
                </a:solidFill>
                <a:effectLst/>
                <a:latin typeface="+mn-lt"/>
              </a:rPr>
              <a:t>2018</a:t>
            </a:r>
            <a:r>
              <a:rPr lang="es-ES" sz="1200" i="1" kern="1200" dirty="0" smtClean="0">
                <a:solidFill>
                  <a:schemeClr val="tx1"/>
                </a:solidFill>
                <a:effectLst/>
                <a:latin typeface="+mn-lt"/>
              </a:rPr>
              <a:t> </a:t>
            </a:r>
            <a:r>
              <a:rPr lang="es-ES" sz="1200" kern="1200" dirty="0" smtClean="0">
                <a:solidFill>
                  <a:schemeClr val="tx1"/>
                </a:solidFill>
                <a:effectLst/>
                <a:latin typeface="+mn-lt"/>
              </a:rPr>
              <a:t>completo y otros videos.</a:t>
            </a:r>
          </a:p>
          <a:p>
            <a:endParaRPr lang="es-ES" dirty="0"/>
          </a:p>
        </p:txBody>
      </p:sp>
      <p:sp>
        <p:nvSpPr>
          <p:cNvPr id="4" name="Slide Number Placeholder 3"/>
          <p:cNvSpPr>
            <a:spLocks noGrp="1"/>
          </p:cNvSpPr>
          <p:nvPr>
            <p:ph type="sldNum" sz="quarter" idx="10"/>
          </p:nvPr>
        </p:nvSpPr>
        <p:spPr/>
        <p:txBody>
          <a:bodyPr/>
          <a:lstStyle/>
          <a:p>
            <a:fld id="{2257E59A-E94F-4ECF-9DD7-38BA2B65DD8A}" type="slidenum">
              <a:rPr lang="en-US" smtClean="0"/>
              <a:t>3</a:t>
            </a:fld>
            <a:endParaRPr lang="es-ES"/>
          </a:p>
        </p:txBody>
      </p:sp>
    </p:spTree>
    <p:extLst>
      <p:ext uri="{BB962C8B-B14F-4D97-AF65-F5344CB8AC3E}">
        <p14:creationId xmlns:p14="http://schemas.microsoft.com/office/powerpoint/2010/main" val="5868029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rPr>
              <a:t>Esta alteración da lugar a un método provisional de incorporar nuestra diversidad hasta que lleguemos a un acuerdo sobre los cambios que se estudian en materia de representatividad y hasta que se efectúen dichos cambios. Los foros zonales como el FAP y la EDM prestan servicios directamente a través de iniciativas de desarrollo de la confraternidad en sus comunidades miembros. Como consecuencia de estas iniciativas, muchas comunidades están creciendo. Pero hace falta más apoyo para las traducciones o los talleres que el que proporcionan los recursos limitados de las zonas. Actualmente no existe una forma directa de que esas comunidades compartan sus necesidades y criterios en una plataforma de NA mundial.</a:t>
            </a:r>
          </a:p>
          <a:p>
            <a:endParaRPr lang="es-ES" dirty="0"/>
          </a:p>
        </p:txBody>
      </p:sp>
      <p:sp>
        <p:nvSpPr>
          <p:cNvPr id="4" name="Slide Number Placeholder 3"/>
          <p:cNvSpPr>
            <a:spLocks noGrp="1"/>
          </p:cNvSpPr>
          <p:nvPr>
            <p:ph type="sldNum" sz="quarter" idx="10"/>
          </p:nvPr>
        </p:nvSpPr>
        <p:spPr/>
        <p:txBody>
          <a:bodyPr/>
          <a:lstStyle/>
          <a:p>
            <a:fld id="{7077B996-6F61-4E42-852C-853BC7ED000A}" type="slidenum">
              <a:rPr lang="en-US" smtClean="0"/>
              <a:t>33</a:t>
            </a:fld>
            <a:endParaRPr lang="es-ES"/>
          </a:p>
        </p:txBody>
      </p:sp>
    </p:spTree>
    <p:extLst>
      <p:ext uri="{BB962C8B-B14F-4D97-AF65-F5344CB8AC3E}">
        <p14:creationId xmlns:p14="http://schemas.microsoft.com/office/powerpoint/2010/main" val="15058913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rPr>
              <a:t>Hay que tener en cuenta que las regiones que presentaron las mociones 18 a 21 han especificado que si la moción 18 no se aprueba, no se presentarán las mociones 19, 20 y 21. </a:t>
            </a:r>
          </a:p>
          <a:p>
            <a:endParaRPr lang="es-ES" sz="1200" b="0" kern="1200" dirty="0" smtClean="0">
              <a:solidFill>
                <a:schemeClr val="tx1"/>
              </a:solidFill>
              <a:effectLst/>
              <a:latin typeface="+mn-lt"/>
              <a:ea typeface="+mn-ea"/>
              <a:cs typeface="+mn-cs"/>
            </a:endParaRPr>
          </a:p>
          <a:p>
            <a:r>
              <a:rPr lang="es-ES" sz="1200" b="1" kern="1200" dirty="0" smtClean="0">
                <a:solidFill>
                  <a:schemeClr val="tx1"/>
                </a:solidFill>
                <a:effectLst/>
                <a:latin typeface="+mn-lt"/>
              </a:rPr>
              <a:t>Moción 19: </a:t>
            </a:r>
            <a:r>
              <a:rPr lang="es-ES" sz="1200" kern="1200" dirty="0" smtClean="0">
                <a:solidFill>
                  <a:schemeClr val="tx1"/>
                </a:solidFill>
                <a:effectLst/>
                <a:latin typeface="+mn-lt"/>
              </a:rPr>
              <a:t>Si la moción 18 no se aprueba, entonces no se presentará la siguiente moción: </a:t>
            </a:r>
            <a:r>
              <a:rPr dirty="0"/>
              <a:t/>
            </a:r>
            <a:br>
              <a:rPr dirty="0"/>
            </a:br>
            <a:r>
              <a:rPr lang="es-ES" sz="1200" kern="1200" dirty="0" smtClean="0">
                <a:solidFill>
                  <a:schemeClr val="tx1"/>
                </a:solidFill>
                <a:effectLst/>
                <a:latin typeface="+mn-lt"/>
              </a:rPr>
              <a:t>Que los delegados zonales sean miembros con derecho a voto cuando asistan a la Conferencia de Servicio Mundial. Los delegados zonales tendrán un voto.</a:t>
            </a:r>
          </a:p>
          <a:p>
            <a:r>
              <a:rPr lang="es-ES" sz="1200" b="1" kern="1200" dirty="0" smtClean="0">
                <a:solidFill>
                  <a:schemeClr val="tx1"/>
                </a:solidFill>
                <a:effectLst/>
                <a:latin typeface="+mn-lt"/>
              </a:rPr>
              <a:t>Propósito: </a:t>
            </a:r>
            <a:r>
              <a:rPr lang="es-ES" sz="1200" kern="1200" dirty="0" smtClean="0">
                <a:solidFill>
                  <a:schemeClr val="tx1"/>
                </a:solidFill>
                <a:effectLst/>
                <a:latin typeface="+mn-lt"/>
              </a:rPr>
              <a:t>Dar derecho a voto a los delegados zonales, equivalente al de los delegados regionales.</a:t>
            </a:r>
          </a:p>
          <a:p>
            <a:r>
              <a:rPr lang="es-ES" sz="1200" b="1" kern="1200" dirty="0" smtClean="0">
                <a:solidFill>
                  <a:schemeClr val="tx1"/>
                </a:solidFill>
                <a:effectLst/>
                <a:latin typeface="+mn-lt"/>
              </a:rPr>
              <a:t>Presentada por: </a:t>
            </a:r>
            <a:r>
              <a:rPr lang="es-ES" sz="1200" kern="1200" dirty="0" smtClean="0">
                <a:solidFill>
                  <a:schemeClr val="tx1"/>
                </a:solidFill>
                <a:effectLst/>
                <a:latin typeface="+mn-lt"/>
              </a:rPr>
              <a:t>Región Australia y Región Aotearoa Nueva Zelanda</a:t>
            </a:r>
          </a:p>
          <a:p>
            <a:endParaRPr lang="es-ES" sz="3200" i="1" kern="1200" dirty="0">
              <a:solidFill>
                <a:schemeClr val="tx1"/>
              </a:solidFill>
              <a:latin typeface="Cambria" charset="0"/>
              <a:ea typeface="Cambria" charset="0"/>
              <a:cs typeface="Cambria" charset="0"/>
            </a:endParaRPr>
          </a:p>
        </p:txBody>
      </p:sp>
      <p:sp>
        <p:nvSpPr>
          <p:cNvPr id="4" name="Slide Number Placeholder 3"/>
          <p:cNvSpPr>
            <a:spLocks noGrp="1"/>
          </p:cNvSpPr>
          <p:nvPr>
            <p:ph type="sldNum" sz="quarter" idx="10"/>
          </p:nvPr>
        </p:nvSpPr>
        <p:spPr/>
        <p:txBody>
          <a:bodyPr/>
          <a:lstStyle/>
          <a:p>
            <a:fld id="{7077B996-6F61-4E42-852C-853BC7ED000A}" type="slidenum">
              <a:rPr lang="en-US" smtClean="0"/>
              <a:t>35</a:t>
            </a:fld>
            <a:endParaRPr lang="es-ES"/>
          </a:p>
        </p:txBody>
      </p:sp>
    </p:spTree>
    <p:extLst>
      <p:ext uri="{BB962C8B-B14F-4D97-AF65-F5344CB8AC3E}">
        <p14:creationId xmlns:p14="http://schemas.microsoft.com/office/powerpoint/2010/main" val="14219462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kern="1200" dirty="0" smtClean="0">
                <a:solidFill>
                  <a:schemeClr val="tx1"/>
                </a:solidFill>
                <a:effectLst/>
                <a:latin typeface="+mn-lt"/>
              </a:rPr>
              <a:t>Razonamiento de la región: </a:t>
            </a:r>
            <a:r>
              <a:rPr lang="es-ES" sz="1200" kern="1200" dirty="0" smtClean="0">
                <a:solidFill>
                  <a:schemeClr val="tx1"/>
                </a:solidFill>
                <a:effectLst/>
                <a:latin typeface="+mn-lt"/>
              </a:rPr>
              <a:t>Los delegados zonales, como asistentes a la CSM, participan de la misma manera que cualquier delegado regional y, de hecho, tal vez lleven la conciencia de varias regiones/comunidades sin escaño, lo que incrementa la diversidad de la conferencia. El Séptimo Concepto nos recuerda que «Todos los miembros de un organismo de servicio asumen una responsabilidad importante por las decisiones del mismo; por lo tanto a todos ellos se les debe permitir participar plenamente en el proceso de toma de decisiones». Un delegado que no puede votar en la CSM no participa plenamente y, por lo tanto, no cumple con la responsabilidad de la zona que representa ni es participante de pleno derecho en la CSM.</a:t>
            </a:r>
          </a:p>
          <a:p>
            <a:endParaRPr lang="es-ES" dirty="0"/>
          </a:p>
        </p:txBody>
      </p:sp>
      <p:sp>
        <p:nvSpPr>
          <p:cNvPr id="4" name="Slide Number Placeholder 3"/>
          <p:cNvSpPr>
            <a:spLocks noGrp="1"/>
          </p:cNvSpPr>
          <p:nvPr>
            <p:ph type="sldNum" sz="quarter" idx="10"/>
          </p:nvPr>
        </p:nvSpPr>
        <p:spPr/>
        <p:txBody>
          <a:bodyPr/>
          <a:lstStyle/>
          <a:p>
            <a:fld id="{7077B996-6F61-4E42-852C-853BC7ED000A}" type="slidenum">
              <a:rPr lang="en-US" smtClean="0"/>
              <a:t>36</a:t>
            </a:fld>
            <a:endParaRPr lang="es-ES"/>
          </a:p>
        </p:txBody>
      </p:sp>
    </p:spTree>
    <p:extLst>
      <p:ext uri="{BB962C8B-B14F-4D97-AF65-F5344CB8AC3E}">
        <p14:creationId xmlns:p14="http://schemas.microsoft.com/office/powerpoint/2010/main" val="14532890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rPr>
              <a:t>Recordemos que como con la moción anterior, esta y la siguiente se presentarán solo si se aprueba la moción 18.</a:t>
            </a:r>
          </a:p>
          <a:p>
            <a:endParaRPr lang="es-ES" sz="1200" b="1" kern="1200" dirty="0" smtClean="0">
              <a:solidFill>
                <a:schemeClr val="tx1"/>
              </a:solidFill>
              <a:effectLst/>
              <a:latin typeface="+mn-lt"/>
              <a:ea typeface="+mn-ea"/>
              <a:cs typeface="+mn-cs"/>
            </a:endParaRPr>
          </a:p>
          <a:p>
            <a:r>
              <a:rPr lang="es-ES" sz="1200" b="1" kern="1200" dirty="0" smtClean="0">
                <a:solidFill>
                  <a:schemeClr val="tx1"/>
                </a:solidFill>
                <a:effectLst/>
                <a:latin typeface="+mn-lt"/>
              </a:rPr>
              <a:t>Moción 20: </a:t>
            </a:r>
            <a:r>
              <a:rPr lang="es-ES" sz="1200" kern="1200" dirty="0" smtClean="0">
                <a:solidFill>
                  <a:schemeClr val="tx1"/>
                </a:solidFill>
                <a:effectLst/>
                <a:latin typeface="+mn-lt"/>
              </a:rPr>
              <a:t>Si la moción 18 no se aprueba, entonces no se presentará la siguiente moción:</a:t>
            </a:r>
            <a:r>
              <a:t/>
            </a:r>
            <a:br/>
            <a:r>
              <a:rPr lang="es-ES" sz="1200" kern="1200" dirty="0" smtClean="0">
                <a:solidFill>
                  <a:schemeClr val="tx1"/>
                </a:solidFill>
                <a:effectLst/>
                <a:latin typeface="+mn-lt"/>
              </a:rPr>
              <a:t>Los delegados zonales tienen derecho a recibir la misma financiación de los Servicios Mundiales de NA que los delegados regionales cuando asisten a la CSM. Esta financiación incluye solo gastos de viaje, alojamiento y comidas.</a:t>
            </a:r>
          </a:p>
          <a:p>
            <a:r>
              <a:rPr lang="es-ES" sz="1200" b="1" kern="1200" dirty="0" smtClean="0">
                <a:solidFill>
                  <a:schemeClr val="tx1"/>
                </a:solidFill>
                <a:effectLst/>
                <a:latin typeface="+mn-lt"/>
              </a:rPr>
              <a:t>Propósito: </a:t>
            </a:r>
            <a:r>
              <a:rPr lang="es-ES" sz="1200" kern="1200" dirty="0" smtClean="0">
                <a:solidFill>
                  <a:schemeClr val="tx1"/>
                </a:solidFill>
                <a:effectLst/>
                <a:latin typeface="+mn-lt"/>
              </a:rPr>
              <a:t>Que los delegados zonales tengan el mismo derecho a financiación de los Servicios Mundiales de NA que los otros participantes de la CSM.</a:t>
            </a:r>
          </a:p>
          <a:p>
            <a:r>
              <a:rPr lang="es-ES" sz="1200" b="1" kern="1200" dirty="0" smtClean="0">
                <a:solidFill>
                  <a:schemeClr val="tx1"/>
                </a:solidFill>
                <a:effectLst/>
                <a:latin typeface="+mn-lt"/>
              </a:rPr>
              <a:t>Presentada por:</a:t>
            </a:r>
            <a:r>
              <a:rPr lang="es-ES" sz="1200" kern="1200" dirty="0" smtClean="0">
                <a:solidFill>
                  <a:schemeClr val="tx1"/>
                </a:solidFill>
                <a:effectLst/>
                <a:latin typeface="+mn-lt"/>
              </a:rPr>
              <a:t> Región Australia y Región Aotearoa Nueva Zelanda</a:t>
            </a:r>
          </a:p>
          <a:p>
            <a:endParaRPr lang="es-ES" dirty="0"/>
          </a:p>
        </p:txBody>
      </p:sp>
      <p:sp>
        <p:nvSpPr>
          <p:cNvPr id="4" name="Slide Number Placeholder 3"/>
          <p:cNvSpPr>
            <a:spLocks noGrp="1"/>
          </p:cNvSpPr>
          <p:nvPr>
            <p:ph type="sldNum" sz="quarter" idx="10"/>
          </p:nvPr>
        </p:nvSpPr>
        <p:spPr/>
        <p:txBody>
          <a:bodyPr/>
          <a:lstStyle/>
          <a:p>
            <a:fld id="{7077B996-6F61-4E42-852C-853BC7ED000A}" type="slidenum">
              <a:rPr lang="en-US" smtClean="0"/>
              <a:t>38</a:t>
            </a:fld>
            <a:endParaRPr lang="es-ES"/>
          </a:p>
        </p:txBody>
      </p:sp>
    </p:spTree>
    <p:extLst>
      <p:ext uri="{BB962C8B-B14F-4D97-AF65-F5344CB8AC3E}">
        <p14:creationId xmlns:p14="http://schemas.microsoft.com/office/powerpoint/2010/main" val="20970586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kern="1200" dirty="0" smtClean="0">
                <a:solidFill>
                  <a:schemeClr val="tx1"/>
                </a:solidFill>
                <a:effectLst/>
                <a:latin typeface="+mn-lt"/>
              </a:rPr>
              <a:t>Razonamiento de la región: </a:t>
            </a:r>
            <a:r>
              <a:rPr lang="es-ES" sz="1200" kern="1200" dirty="0" smtClean="0">
                <a:solidFill>
                  <a:schemeClr val="tx1"/>
                </a:solidFill>
                <a:effectLst/>
                <a:latin typeface="+mn-lt"/>
              </a:rPr>
              <a:t>Los delegados de algunas partes del mundo tienen que desplazarse grandes distancias para acudir a la CSM. El costo de los pasajes aéreos, alojamiento y visados para enviar a la Conferencia de Servicio Mundial a un delegado zonal (regional o zonal) que reside en la zona Asia Pacífico puede ascender a US$3.000. La parte variable de esta suma es la tarifa aérea, que podría representar más de la mitad del total para un delegado que acude de más lejos. Es lo mismo que le cuesta a los SMNA financiar a un delegado regional que acude desde un lugar similar. </a:t>
            </a:r>
          </a:p>
          <a:p>
            <a:endParaRPr lang="es-ES" dirty="0"/>
          </a:p>
        </p:txBody>
      </p:sp>
      <p:sp>
        <p:nvSpPr>
          <p:cNvPr id="4" name="Slide Number Placeholder 3"/>
          <p:cNvSpPr>
            <a:spLocks noGrp="1"/>
          </p:cNvSpPr>
          <p:nvPr>
            <p:ph type="sldNum" sz="quarter" idx="10"/>
          </p:nvPr>
        </p:nvSpPr>
        <p:spPr/>
        <p:txBody>
          <a:bodyPr/>
          <a:lstStyle/>
          <a:p>
            <a:fld id="{7077B996-6F61-4E42-852C-853BC7ED000A}" type="slidenum">
              <a:rPr lang="en-US" smtClean="0"/>
              <a:t>39</a:t>
            </a:fld>
            <a:endParaRPr lang="es-ES"/>
          </a:p>
        </p:txBody>
      </p:sp>
    </p:spTree>
    <p:extLst>
      <p:ext uri="{BB962C8B-B14F-4D97-AF65-F5344CB8AC3E}">
        <p14:creationId xmlns:p14="http://schemas.microsoft.com/office/powerpoint/2010/main" val="7625445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rPr>
              <a:t>El impacto para una zona podría ser significativo. Por ejemplo, esa suma representa aproximadamente el 10% del presupuesto anual del FAP. El gasto prioritario actual del FAP es, por un lado, organizar su reunión anual y financiar a cualquier comunidad miembro si esta no puede hacerlo sola, y, por el otro, el desarrollo de la confraternidad. Como en el caso del costo del viaje de un DR, cualquier zona es libre de contribuir con lo máximo posible a los gastos totales o parciales. </a:t>
            </a:r>
          </a:p>
          <a:p>
            <a:endParaRPr lang="es-ES" dirty="0"/>
          </a:p>
        </p:txBody>
      </p:sp>
      <p:sp>
        <p:nvSpPr>
          <p:cNvPr id="4" name="Slide Number Placeholder 3"/>
          <p:cNvSpPr>
            <a:spLocks noGrp="1"/>
          </p:cNvSpPr>
          <p:nvPr>
            <p:ph type="sldNum" sz="quarter" idx="10"/>
          </p:nvPr>
        </p:nvSpPr>
        <p:spPr/>
        <p:txBody>
          <a:bodyPr/>
          <a:lstStyle/>
          <a:p>
            <a:fld id="{7077B996-6F61-4E42-852C-853BC7ED000A}" type="slidenum">
              <a:rPr lang="en-US" smtClean="0"/>
              <a:t>40</a:t>
            </a:fld>
            <a:endParaRPr lang="es-ES"/>
          </a:p>
        </p:txBody>
      </p:sp>
    </p:spTree>
    <p:extLst>
      <p:ext uri="{BB962C8B-B14F-4D97-AF65-F5344CB8AC3E}">
        <p14:creationId xmlns:p14="http://schemas.microsoft.com/office/powerpoint/2010/main" val="20512965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1" kern="1200" dirty="0" smtClean="0">
                <a:solidFill>
                  <a:schemeClr val="tx1"/>
                </a:solidFill>
                <a:effectLst/>
                <a:latin typeface="+mn-lt"/>
              </a:rPr>
              <a:t>Moción 21: </a:t>
            </a:r>
            <a:r>
              <a:rPr lang="es-ES" sz="1200" kern="1200" dirty="0" smtClean="0">
                <a:solidFill>
                  <a:schemeClr val="tx1"/>
                </a:solidFill>
                <a:effectLst/>
                <a:latin typeface="+mn-lt"/>
              </a:rPr>
              <a:t>Si la moción 18 no se aprueba, entonces no se presentará la siguiente moción: </a:t>
            </a:r>
            <a:r>
              <a:t/>
            </a:r>
            <a:br/>
            <a:r>
              <a:rPr lang="es-ES" sz="1200" kern="1200" dirty="0" smtClean="0">
                <a:solidFill>
                  <a:schemeClr val="tx1"/>
                </a:solidFill>
                <a:effectLst/>
                <a:latin typeface="+mn-lt"/>
              </a:rPr>
              <a:t>Los delegados zonales suplentes pueden asistir a la CSM con los mismos derechos y limitaciones que los delegados regionales suplentes.</a:t>
            </a:r>
          </a:p>
          <a:p>
            <a:r>
              <a:rPr lang="es-ES" sz="1200" b="1" kern="1200" dirty="0" smtClean="0">
                <a:solidFill>
                  <a:schemeClr val="tx1"/>
                </a:solidFill>
                <a:effectLst/>
                <a:latin typeface="+mn-lt"/>
              </a:rPr>
              <a:t>Propósito: </a:t>
            </a:r>
            <a:r>
              <a:rPr lang="es-ES" sz="1200" kern="1200" dirty="0" smtClean="0">
                <a:solidFill>
                  <a:schemeClr val="tx1"/>
                </a:solidFill>
                <a:effectLst/>
                <a:latin typeface="+mn-lt"/>
              </a:rPr>
              <a:t>Permitir que los delegados suplentes estén presentes, sirvan y apoyen al delegado zonal titular para que ambos puedan funcionar en equipo de la misma manera que el DR titular y el suplente. Los gastos para que pueda asistir el delegado zonal suplente serían responsabilidad de la zona. Solo puede haber un delegado suplente por cada delegado zonal titular. </a:t>
            </a:r>
          </a:p>
          <a:p>
            <a:r>
              <a:rPr lang="es-ES" sz="1200" b="1" kern="1200" dirty="0" smtClean="0">
                <a:solidFill>
                  <a:schemeClr val="tx1"/>
                </a:solidFill>
                <a:effectLst/>
                <a:latin typeface="+mn-lt"/>
              </a:rPr>
              <a:t>Presentada por: </a:t>
            </a:r>
            <a:r>
              <a:rPr lang="es-ES" sz="1200" kern="1200" dirty="0" smtClean="0">
                <a:solidFill>
                  <a:schemeClr val="tx1"/>
                </a:solidFill>
                <a:effectLst/>
                <a:latin typeface="+mn-lt"/>
              </a:rPr>
              <a:t>Región Australia y Región Aotearoa Nueva Zelanda</a:t>
            </a:r>
          </a:p>
          <a:p>
            <a:endParaRPr lang="es-ES" dirty="0"/>
          </a:p>
        </p:txBody>
      </p:sp>
      <p:sp>
        <p:nvSpPr>
          <p:cNvPr id="4" name="Slide Number Placeholder 3"/>
          <p:cNvSpPr>
            <a:spLocks noGrp="1"/>
          </p:cNvSpPr>
          <p:nvPr>
            <p:ph type="sldNum" sz="quarter" idx="10"/>
          </p:nvPr>
        </p:nvSpPr>
        <p:spPr/>
        <p:txBody>
          <a:bodyPr/>
          <a:lstStyle/>
          <a:p>
            <a:fld id="{7077B996-6F61-4E42-852C-853BC7ED000A}" type="slidenum">
              <a:rPr lang="en-US" smtClean="0"/>
              <a:t>42</a:t>
            </a:fld>
            <a:endParaRPr lang="es-ES"/>
          </a:p>
        </p:txBody>
      </p:sp>
    </p:spTree>
    <p:extLst>
      <p:ext uri="{BB962C8B-B14F-4D97-AF65-F5344CB8AC3E}">
        <p14:creationId xmlns:p14="http://schemas.microsoft.com/office/powerpoint/2010/main" val="4392687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kern="1200" dirty="0" smtClean="0">
                <a:solidFill>
                  <a:schemeClr val="tx1"/>
                </a:solidFill>
                <a:effectLst/>
                <a:latin typeface="+mn-lt"/>
              </a:rPr>
              <a:t>Razonamiento de la región: </a:t>
            </a:r>
            <a:r>
              <a:rPr lang="es-ES" sz="1200" kern="1200" dirty="0" smtClean="0">
                <a:solidFill>
                  <a:schemeClr val="tx1"/>
                </a:solidFill>
                <a:effectLst/>
                <a:latin typeface="+mn-lt"/>
              </a:rPr>
              <a:t>Es práctica habitual entre las regiones con escaño que el DR titular y el suplente asistan como equipo de delegados. El puesto de DR suplente se considera de aprendizaje, y la asistencia a la Conferencia de Servicio Mundial es parte fundamental de esa formación. La mayoría de las regiones, debido a su ubicación y facilidades para viajar a Woodland Hills o a que disponen de suficientes recursos financieros, deciden enviar a su delegado suplente a la CSM. </a:t>
            </a:r>
          </a:p>
          <a:p>
            <a:endParaRPr lang="es-ES" dirty="0"/>
          </a:p>
        </p:txBody>
      </p:sp>
      <p:sp>
        <p:nvSpPr>
          <p:cNvPr id="4" name="Slide Number Placeholder 3"/>
          <p:cNvSpPr>
            <a:spLocks noGrp="1"/>
          </p:cNvSpPr>
          <p:nvPr>
            <p:ph type="sldNum" sz="quarter" idx="10"/>
          </p:nvPr>
        </p:nvSpPr>
        <p:spPr/>
        <p:txBody>
          <a:bodyPr/>
          <a:lstStyle/>
          <a:p>
            <a:fld id="{7077B996-6F61-4E42-852C-853BC7ED000A}" type="slidenum">
              <a:rPr lang="en-US" smtClean="0"/>
              <a:t>43</a:t>
            </a:fld>
            <a:endParaRPr lang="es-ES"/>
          </a:p>
        </p:txBody>
      </p:sp>
    </p:spTree>
    <p:extLst>
      <p:ext uri="{BB962C8B-B14F-4D97-AF65-F5344CB8AC3E}">
        <p14:creationId xmlns:p14="http://schemas.microsoft.com/office/powerpoint/2010/main" val="18889394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rPr>
              <a:t>Asistir a la CSM durante una semana, con jornadas de trabajo muy prolongadas, es sin duda una de las tareas de servicio más exigentes en NA, y más difícil aún si el delegado es de una cultura diferente y/o debe recorrer medio mundo para llegar, como a menudo puede ser el caso de un delegado zonal. La presencia de un delegado suplente es la mejor manera de ofrecerle apoyo. </a:t>
            </a:r>
          </a:p>
          <a:p>
            <a:endParaRPr lang="es-ES" dirty="0"/>
          </a:p>
        </p:txBody>
      </p:sp>
      <p:sp>
        <p:nvSpPr>
          <p:cNvPr id="4" name="Slide Number Placeholder 3"/>
          <p:cNvSpPr>
            <a:spLocks noGrp="1"/>
          </p:cNvSpPr>
          <p:nvPr>
            <p:ph type="sldNum" sz="quarter" idx="10"/>
          </p:nvPr>
        </p:nvSpPr>
        <p:spPr/>
        <p:txBody>
          <a:bodyPr/>
          <a:lstStyle/>
          <a:p>
            <a:fld id="{7077B996-6F61-4E42-852C-853BC7ED000A}" type="slidenum">
              <a:rPr lang="en-US" smtClean="0"/>
              <a:t>44</a:t>
            </a:fld>
            <a:endParaRPr lang="es-ES"/>
          </a:p>
        </p:txBody>
      </p:sp>
    </p:spTree>
    <p:extLst>
      <p:ext uri="{BB962C8B-B14F-4D97-AF65-F5344CB8AC3E}">
        <p14:creationId xmlns:p14="http://schemas.microsoft.com/office/powerpoint/2010/main" val="11547170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rPr>
              <a:t>Se han presentado cuatro mociones regionales más relacionadas con otros aspectos de la Conferencia de Servicio Mundial.</a:t>
            </a:r>
            <a:endParaRPr lang="es-E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257E59A-E94F-4ECF-9DD7-38BA2B65DD8A}" type="slidenum">
              <a:rPr lang="en-US" smtClean="0"/>
              <a:t>46</a:t>
            </a:fld>
            <a:endParaRPr lang="es-ES"/>
          </a:p>
        </p:txBody>
      </p:sp>
    </p:spTree>
    <p:extLst>
      <p:ext uri="{BB962C8B-B14F-4D97-AF65-F5344CB8AC3E}">
        <p14:creationId xmlns:p14="http://schemas.microsoft.com/office/powerpoint/2010/main" val="3318204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57E59A-E94F-4ECF-9DD7-38BA2B65DD8A}" type="slidenum">
              <a:rPr lang="en-US" smtClean="0"/>
              <a:t>4</a:t>
            </a:fld>
            <a:endParaRPr lang="es-ES"/>
          </a:p>
        </p:txBody>
      </p:sp>
    </p:spTree>
    <p:extLst>
      <p:ext uri="{BB962C8B-B14F-4D97-AF65-F5344CB8AC3E}">
        <p14:creationId xmlns:p14="http://schemas.microsoft.com/office/powerpoint/2010/main" val="26366030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1" kern="1200" dirty="0" smtClean="0">
                <a:solidFill>
                  <a:schemeClr val="tx1"/>
                </a:solidFill>
                <a:effectLst/>
                <a:latin typeface="+mn-lt"/>
              </a:rPr>
              <a:t>Moción 22: </a:t>
            </a:r>
            <a:r>
              <a:rPr lang="es-ES" sz="1200" kern="1200" dirty="0" smtClean="0">
                <a:solidFill>
                  <a:schemeClr val="tx1"/>
                </a:solidFill>
                <a:effectLst/>
                <a:latin typeface="+mn-lt"/>
              </a:rPr>
              <a:t>Eliminar el Foro electrónico de participantes de la conferencia gestionado y mantenido por los Servicios Mundiales de NA.</a:t>
            </a:r>
          </a:p>
          <a:p>
            <a:r>
              <a:rPr lang="es-ES" sz="1200" b="1" kern="1200" dirty="0" smtClean="0">
                <a:solidFill>
                  <a:schemeClr val="tx1"/>
                </a:solidFill>
                <a:effectLst/>
                <a:latin typeface="+mn-lt"/>
              </a:rPr>
              <a:t>Propósito: </a:t>
            </a:r>
            <a:r>
              <a:rPr lang="es-ES" sz="1200" kern="1200" dirty="0" smtClean="0">
                <a:solidFill>
                  <a:schemeClr val="tx1"/>
                </a:solidFill>
                <a:effectLst/>
                <a:latin typeface="+mn-lt"/>
              </a:rPr>
              <a:t>Que los SMNA dejen de gestionar y mantener el Foro electrónico de participantes de la conferencia.</a:t>
            </a:r>
          </a:p>
          <a:p>
            <a:r>
              <a:rPr lang="es-ES" sz="1200" b="1" kern="1200" dirty="0" smtClean="0">
                <a:solidFill>
                  <a:schemeClr val="tx1"/>
                </a:solidFill>
                <a:effectLst/>
                <a:latin typeface="+mn-lt"/>
              </a:rPr>
              <a:t>Presentada por: </a:t>
            </a:r>
            <a:r>
              <a:rPr lang="es-ES" sz="1200" kern="1200" dirty="0" smtClean="0">
                <a:solidFill>
                  <a:schemeClr val="tx1"/>
                </a:solidFill>
                <a:effectLst/>
                <a:latin typeface="+mn-lt"/>
              </a:rPr>
              <a:t>Región Washington North Idaho</a:t>
            </a:r>
            <a:endParaRPr lang="es-E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77B996-6F61-4E42-852C-853BC7ED000A}" type="slidenum">
              <a:rPr lang="en-US" smtClean="0"/>
              <a:t>47</a:t>
            </a:fld>
            <a:endParaRPr lang="es-ES"/>
          </a:p>
        </p:txBody>
      </p:sp>
    </p:spTree>
    <p:extLst>
      <p:ext uri="{BB962C8B-B14F-4D97-AF65-F5344CB8AC3E}">
        <p14:creationId xmlns:p14="http://schemas.microsoft.com/office/powerpoint/2010/main" val="5189850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1" kern="1200" dirty="0" smtClean="0">
                <a:solidFill>
                  <a:schemeClr val="tx1"/>
                </a:solidFill>
                <a:effectLst/>
                <a:latin typeface="+mn-lt"/>
              </a:rPr>
              <a:t>Razonamiento de la región: </a:t>
            </a:r>
            <a:r>
              <a:rPr lang="es-ES" sz="1200" kern="1200" dirty="0" smtClean="0">
                <a:solidFill>
                  <a:schemeClr val="tx1"/>
                </a:solidFill>
                <a:effectLst/>
                <a:latin typeface="+mn-lt"/>
              </a:rPr>
              <a:t>A principios de la década de 2000 se propuso en la Conferencia de Servicio Mundial la creación de un foro electrónico de participantes de la conferencia en línea. Los participantes indicaron que disponer de un foro de este tipo, gestionado y mantenido por los Servicios Mundiales de NA, les resultaría útil para mantener discusiones de servicio en línea.</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rPr>
              <a:t>Desde que se creó dicho foro, el uso de redes sociales como Facebook ha aumentado de forma exponencial. Hay muchos grupos en Facebook, incluidos algunos exclusivamente para participantes de la conferencia, que se utilizan mucho más que el sitio de los Servicios Mundiales de NA.</a:t>
            </a:r>
          </a:p>
          <a:p>
            <a:endParaRPr lang="es-ES" dirty="0"/>
          </a:p>
        </p:txBody>
      </p:sp>
      <p:sp>
        <p:nvSpPr>
          <p:cNvPr id="4" name="Slide Number Placeholder 3"/>
          <p:cNvSpPr>
            <a:spLocks noGrp="1"/>
          </p:cNvSpPr>
          <p:nvPr>
            <p:ph type="sldNum" sz="quarter" idx="10"/>
          </p:nvPr>
        </p:nvSpPr>
        <p:spPr/>
        <p:txBody>
          <a:bodyPr/>
          <a:lstStyle/>
          <a:p>
            <a:fld id="{7077B996-6F61-4E42-852C-853BC7ED000A}" type="slidenum">
              <a:rPr lang="en-US" smtClean="0"/>
              <a:t>48</a:t>
            </a:fld>
            <a:endParaRPr lang="es-ES"/>
          </a:p>
        </p:txBody>
      </p:sp>
    </p:spTree>
    <p:extLst>
      <p:ext uri="{BB962C8B-B14F-4D97-AF65-F5344CB8AC3E}">
        <p14:creationId xmlns:p14="http://schemas.microsoft.com/office/powerpoint/2010/main" val="16514180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rPr>
              <a:t>Aunque la tecnología de Internet es un instrumento excelente para que los miembros se comuniquen, la falta de participación y la necesidad de moderarlo como foro «oficial de NA» abierto solo a algunos miembros del servicio indican que su utilidad ha perdido vigencia. Los grupos de Facebook y las recientes reuniones web de participantes de la conferencia, en las que se utiliza tecnología de video, parecen formas mucho mejores de comunicarse en línea que el foro de discusión de la conferencia.</a:t>
            </a:r>
          </a:p>
          <a:p>
            <a:endParaRPr lang="es-ES" dirty="0"/>
          </a:p>
        </p:txBody>
      </p:sp>
      <p:sp>
        <p:nvSpPr>
          <p:cNvPr id="4" name="Slide Number Placeholder 3"/>
          <p:cNvSpPr>
            <a:spLocks noGrp="1"/>
          </p:cNvSpPr>
          <p:nvPr>
            <p:ph type="sldNum" sz="quarter" idx="10"/>
          </p:nvPr>
        </p:nvSpPr>
        <p:spPr/>
        <p:txBody>
          <a:bodyPr/>
          <a:lstStyle/>
          <a:p>
            <a:fld id="{7077B996-6F61-4E42-852C-853BC7ED000A}" type="slidenum">
              <a:rPr lang="en-US" smtClean="0"/>
              <a:t>49</a:t>
            </a:fld>
            <a:endParaRPr lang="es-ES"/>
          </a:p>
        </p:txBody>
      </p:sp>
    </p:spTree>
    <p:extLst>
      <p:ext uri="{BB962C8B-B14F-4D97-AF65-F5344CB8AC3E}">
        <p14:creationId xmlns:p14="http://schemas.microsoft.com/office/powerpoint/2010/main" val="14549207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1" kern="1200" dirty="0" smtClean="0">
                <a:solidFill>
                  <a:schemeClr val="tx1"/>
                </a:solidFill>
                <a:effectLst/>
                <a:latin typeface="+mn-lt"/>
              </a:rPr>
              <a:t>Respuesta de la Junta Mundial: </a:t>
            </a:r>
            <a:r>
              <a:rPr lang="es-ES" sz="1200" kern="1200" dirty="0" smtClean="0">
                <a:solidFill>
                  <a:schemeClr val="tx1"/>
                </a:solidFill>
                <a:effectLst/>
                <a:latin typeface="+mn-lt"/>
              </a:rPr>
              <a:t>Creemos que es un tema sobre el cual debe decidir la conferencia. El razonamiento de la moción plantea algunas cuestiones sobre la comunicación efectiva y productiva entre los participantes de la conferencia y si el foro electrónico es una herramienta eficaz de comunicación. Hacen falta recursos humanos para mantenerlo y se ha demostrado que es imposible imponer a los participantes los valores que se han acordado. </a:t>
            </a:r>
            <a:r>
              <a:rPr lang="es-ES" sz="1200" i="0" kern="1200" dirty="0" smtClean="0">
                <a:solidFill>
                  <a:schemeClr val="tx1"/>
                </a:solidFill>
                <a:effectLst/>
                <a:latin typeface="+mn-lt"/>
              </a:rPr>
              <a:t>También parece que el foro tiene un nivel de participación bajo, como demuestran las cifras publicadas en el </a:t>
            </a:r>
            <a:r>
              <a:rPr lang="es-ES" sz="1200" i="1" kern="1200" dirty="0" smtClean="0">
                <a:solidFill>
                  <a:schemeClr val="tx1"/>
                </a:solidFill>
                <a:effectLst/>
                <a:latin typeface="+mn-lt"/>
              </a:rPr>
              <a:t>IAC</a:t>
            </a:r>
            <a:r>
              <a:rPr lang="es-ES" sz="1200" kern="1200" dirty="0" smtClean="0">
                <a:solidFill>
                  <a:schemeClr val="tx1"/>
                </a:solidFill>
                <a:effectLst/>
                <a:latin typeface="+mn-lt"/>
              </a:rPr>
              <a:t>.</a:t>
            </a:r>
          </a:p>
          <a:p>
            <a:r>
              <a:rPr lang="es-ES" sz="1200" kern="1200" dirty="0" smtClean="0">
                <a:solidFill>
                  <a:schemeClr val="tx1"/>
                </a:solidFill>
                <a:effectLst/>
                <a:latin typeface="+mn-lt"/>
              </a:rPr>
              <a:t>Sin embargo, el foro electrónico de participantes de la conferencia es el único foro colectivo del que disponemos. Las reuniones web y el sitio FTP constituyen otras opciones. Nos gustaría seguir explorando otras vías para que los participantes dialoguen entre una conferencia y otra. Mientras tanto, como su nombre indica, el foro electrónico para participantes de la conferencia es para la conferencia, así que es esta la que debe decidir si seguimos usándolo o no. </a:t>
            </a:r>
          </a:p>
          <a:p>
            <a:endParaRPr lang="es-ES" dirty="0"/>
          </a:p>
        </p:txBody>
      </p:sp>
      <p:sp>
        <p:nvSpPr>
          <p:cNvPr id="4" name="Slide Number Placeholder 3"/>
          <p:cNvSpPr>
            <a:spLocks noGrp="1"/>
          </p:cNvSpPr>
          <p:nvPr>
            <p:ph type="sldNum" sz="quarter" idx="10"/>
          </p:nvPr>
        </p:nvSpPr>
        <p:spPr/>
        <p:txBody>
          <a:bodyPr/>
          <a:lstStyle/>
          <a:p>
            <a:fld id="{7077B996-6F61-4E42-852C-853BC7ED000A}" type="slidenum">
              <a:rPr lang="en-US" smtClean="0"/>
              <a:t>50</a:t>
            </a:fld>
            <a:endParaRPr lang="es-ES"/>
          </a:p>
        </p:txBody>
      </p:sp>
    </p:spTree>
    <p:extLst>
      <p:ext uri="{BB962C8B-B14F-4D97-AF65-F5344CB8AC3E}">
        <p14:creationId xmlns:p14="http://schemas.microsoft.com/office/powerpoint/2010/main" val="16035346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1" kern="1200" dirty="0" smtClean="0">
                <a:solidFill>
                  <a:schemeClr val="tx1"/>
                </a:solidFill>
                <a:effectLst/>
                <a:latin typeface="+mn-lt"/>
              </a:rPr>
              <a:t>Moción 23: </a:t>
            </a:r>
            <a:r>
              <a:rPr lang="es-ES" sz="1200" kern="1200" dirty="0" smtClean="0">
                <a:solidFill>
                  <a:schemeClr val="tx1"/>
                </a:solidFill>
                <a:effectLst/>
                <a:latin typeface="+mn-lt"/>
              </a:rPr>
              <a:t>Dar instrucciones a la Junta Mundial para que prepare planes para pasar a un ciclo de conferencia de tres años. Este plan comprendería reuniones web trimestrales y un período de revisión más largo del </a:t>
            </a:r>
            <a:r>
              <a:rPr lang="es-ES" sz="1200" i="1" kern="1200" dirty="0" smtClean="0">
                <a:solidFill>
                  <a:schemeClr val="tx1"/>
                </a:solidFill>
                <a:effectLst/>
                <a:latin typeface="+mn-lt"/>
              </a:rPr>
              <a:t>Informe de la Agenda de la Conferencia</a:t>
            </a:r>
            <a:r>
              <a:rPr lang="es-ES" sz="1200" kern="1200" dirty="0" smtClean="0">
                <a:solidFill>
                  <a:schemeClr val="tx1"/>
                </a:solidFill>
                <a:effectLst/>
                <a:latin typeface="+mn-lt"/>
              </a:rPr>
              <a:t>, y se elaboraría de manera tal que diera la posibilidad de incluir ideas nuevas de los participantes de la conferencia.</a:t>
            </a:r>
            <a:r>
              <a:rPr lang="es-ES" dirty="0" smtClean="0"/>
              <a:t> </a:t>
            </a:r>
            <a:endParaRPr lang="es-ES"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rPr>
              <a:t>Propósito</a:t>
            </a:r>
            <a:r>
              <a:rPr lang="es-ES" dirty="0" smtClean="0"/>
              <a:t>:</a:t>
            </a:r>
            <a:r>
              <a:rPr lang="en-US" sz="1200" kern="1200" baseline="0" dirty="0" smtClean="0">
                <a:solidFill>
                  <a:schemeClr val="tx1"/>
                </a:solidFill>
                <a:effectLst/>
                <a:latin typeface="+mn-lt"/>
              </a:rPr>
              <a:t> </a:t>
            </a:r>
            <a:r>
              <a:rPr lang="es-ES" sz="1200" kern="1200" dirty="0" smtClean="0">
                <a:solidFill>
                  <a:schemeClr val="tx1"/>
                </a:solidFill>
                <a:effectLst/>
                <a:latin typeface="+mn-lt"/>
              </a:rPr>
              <a:t>Estudiar un cambio del ciclo de conferencia para que pase a ser trienal. </a:t>
            </a:r>
          </a:p>
          <a:p>
            <a:r>
              <a:rPr lang="es-ES" sz="1200" b="1" kern="1200" dirty="0" smtClean="0">
                <a:solidFill>
                  <a:schemeClr val="tx1"/>
                </a:solidFill>
                <a:effectLst/>
                <a:latin typeface="+mn-lt"/>
              </a:rPr>
              <a:t>Presentada por: </a:t>
            </a:r>
            <a:r>
              <a:rPr lang="es-ES" sz="1200" kern="1200" dirty="0" smtClean="0">
                <a:solidFill>
                  <a:schemeClr val="tx1"/>
                </a:solidFill>
                <a:effectLst/>
                <a:latin typeface="+mn-lt"/>
              </a:rPr>
              <a:t>Región Argentina</a:t>
            </a:r>
          </a:p>
          <a:p>
            <a:endParaRPr lang="es-ES" dirty="0"/>
          </a:p>
        </p:txBody>
      </p:sp>
      <p:sp>
        <p:nvSpPr>
          <p:cNvPr id="4" name="Slide Number Placeholder 3"/>
          <p:cNvSpPr>
            <a:spLocks noGrp="1"/>
          </p:cNvSpPr>
          <p:nvPr>
            <p:ph type="sldNum" sz="quarter" idx="10"/>
          </p:nvPr>
        </p:nvSpPr>
        <p:spPr/>
        <p:txBody>
          <a:bodyPr/>
          <a:lstStyle/>
          <a:p>
            <a:fld id="{7077B996-6F61-4E42-852C-853BC7ED000A}" type="slidenum">
              <a:rPr lang="en-US" smtClean="0"/>
              <a:t>52</a:t>
            </a:fld>
            <a:endParaRPr lang="es-ES"/>
          </a:p>
        </p:txBody>
      </p:sp>
    </p:spTree>
    <p:extLst>
      <p:ext uri="{BB962C8B-B14F-4D97-AF65-F5344CB8AC3E}">
        <p14:creationId xmlns:p14="http://schemas.microsoft.com/office/powerpoint/2010/main" val="18339712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1" kern="1200" dirty="0" smtClean="0">
                <a:solidFill>
                  <a:schemeClr val="tx1"/>
                </a:solidFill>
                <a:effectLst/>
                <a:latin typeface="+mn-lt"/>
              </a:rPr>
              <a:t>Razonamiento de la región: </a:t>
            </a:r>
            <a:r>
              <a:rPr lang="es-ES" sz="1200" kern="1200" dirty="0" smtClean="0">
                <a:solidFill>
                  <a:schemeClr val="tx1"/>
                </a:solidFill>
                <a:effectLst/>
                <a:latin typeface="+mn-lt"/>
              </a:rPr>
              <a:t>Tener más tiempo para trabajar y discutir durante el ciclo entre una reunión de la conferencia y otra.</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rPr>
              <a:t>Proponemos una solución que nos daría no solo la posibilidad de mantener un contacto más fluido, tratar los temas del ciclo y las diferentes mociones de una manera más práctica para llegar a la conferencia con los temas y las propuestas trabajados por las regiones, sino también disponer del </a:t>
            </a:r>
            <a:r>
              <a:rPr lang="es-ES" sz="1200" i="1" kern="1200" dirty="0" smtClean="0">
                <a:solidFill>
                  <a:schemeClr val="tx1"/>
                </a:solidFill>
                <a:effectLst/>
                <a:latin typeface="+mn-lt"/>
              </a:rPr>
              <a:t>IAC</a:t>
            </a:r>
            <a:r>
              <a:rPr lang="es-ES" sz="1200" kern="1200" dirty="0" smtClean="0">
                <a:solidFill>
                  <a:schemeClr val="tx1"/>
                </a:solidFill>
                <a:effectLst/>
                <a:latin typeface="+mn-lt"/>
              </a:rPr>
              <a:t> unos meses antes.</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rPr>
              <a:t>Con respecto a la repercusión económica, y según los informes financieros, los gastos se reducirían directamente de manera muy significativa y, al mismo tiempo, un ciclo trienal permitiría que las regiones generaran fondos para financiar a sus delegados.</a:t>
            </a:r>
          </a:p>
          <a:p>
            <a:endParaRPr lang="es-ES" dirty="0"/>
          </a:p>
        </p:txBody>
      </p:sp>
      <p:sp>
        <p:nvSpPr>
          <p:cNvPr id="4" name="Slide Number Placeholder 3"/>
          <p:cNvSpPr>
            <a:spLocks noGrp="1"/>
          </p:cNvSpPr>
          <p:nvPr>
            <p:ph type="sldNum" sz="quarter" idx="10"/>
          </p:nvPr>
        </p:nvSpPr>
        <p:spPr/>
        <p:txBody>
          <a:bodyPr/>
          <a:lstStyle/>
          <a:p>
            <a:fld id="{7077B996-6F61-4E42-852C-853BC7ED000A}" type="slidenum">
              <a:rPr lang="en-US" smtClean="0"/>
              <a:t>53</a:t>
            </a:fld>
            <a:endParaRPr lang="es-ES"/>
          </a:p>
        </p:txBody>
      </p:sp>
    </p:spTree>
    <p:extLst>
      <p:ext uri="{BB962C8B-B14F-4D97-AF65-F5344CB8AC3E}">
        <p14:creationId xmlns:p14="http://schemas.microsoft.com/office/powerpoint/2010/main" val="7227696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rPr>
              <a:t>Debido a las diferentes propuestas para cambiar el tamaño de la CSM, que no nos parecen las más apropiadas, proponemos una solución que nos daría la posibilidad de mantener un contacto más fluido para poder tratar los temas del ciclo y las diferentes mociones de manera más práctica, y poder llegar así a la conferencia después de haber trabajado estos temas y propuestas en las regiones, y recibir el </a:t>
            </a:r>
            <a:r>
              <a:rPr lang="es-ES" sz="1200" i="1" kern="1200" dirty="0" smtClean="0">
                <a:solidFill>
                  <a:schemeClr val="tx1"/>
                </a:solidFill>
                <a:effectLst/>
                <a:latin typeface="+mn-lt"/>
              </a:rPr>
              <a:t>IAC</a:t>
            </a:r>
            <a:r>
              <a:rPr lang="es-ES" sz="1200" kern="1200" dirty="0" smtClean="0">
                <a:solidFill>
                  <a:schemeClr val="tx1"/>
                </a:solidFill>
                <a:effectLst/>
                <a:latin typeface="+mn-lt"/>
              </a:rPr>
              <a:t> varios meses antes. A nivel financiero, se reducirían los gastos sustancialmente, lo que nos permitiría no reducir el número de representantes y la conciencia de las regiones.</a:t>
            </a:r>
          </a:p>
          <a:p>
            <a:endParaRPr lang="es-ES" dirty="0"/>
          </a:p>
        </p:txBody>
      </p:sp>
      <p:sp>
        <p:nvSpPr>
          <p:cNvPr id="4" name="Slide Number Placeholder 3"/>
          <p:cNvSpPr>
            <a:spLocks noGrp="1"/>
          </p:cNvSpPr>
          <p:nvPr>
            <p:ph type="sldNum" sz="quarter" idx="10"/>
          </p:nvPr>
        </p:nvSpPr>
        <p:spPr/>
        <p:txBody>
          <a:bodyPr/>
          <a:lstStyle/>
          <a:p>
            <a:fld id="{7077B996-6F61-4E42-852C-853BC7ED000A}" type="slidenum">
              <a:rPr lang="en-US" smtClean="0"/>
              <a:t>54</a:t>
            </a:fld>
            <a:endParaRPr lang="es-ES"/>
          </a:p>
        </p:txBody>
      </p:sp>
    </p:spTree>
    <p:extLst>
      <p:ext uri="{BB962C8B-B14F-4D97-AF65-F5344CB8AC3E}">
        <p14:creationId xmlns:p14="http://schemas.microsoft.com/office/powerpoint/2010/main" val="8494782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kern="1200" dirty="0" smtClean="0">
                <a:solidFill>
                  <a:schemeClr val="tx1"/>
                </a:solidFill>
                <a:effectLst/>
                <a:latin typeface="+mn-lt"/>
              </a:rPr>
              <a:t>Respuesta de la Junta Mundial:</a:t>
            </a:r>
            <a:r>
              <a:rPr lang="es-ES" sz="1200" kern="1200" dirty="0" smtClean="0">
                <a:solidFill>
                  <a:schemeClr val="tx1"/>
                </a:solidFill>
                <a:effectLst/>
                <a:latin typeface="+mn-lt"/>
              </a:rPr>
              <a:t> Esta moción en realidad consiste en crear un plan de proyecto para explorar la cuestión y preparar planes. No nos parece que un ciclo de tres años sea la solución para el tamaño de la CSM, que nos parece demasiado grande para que sea eficiente. También nos preocupa el efecto que esto podría tener en el ciclo de trabajo y en nuestra capacidad para relacionarnos como órgano de servicio. Nos parece prematuro encaminados a tomar decisiones sobre la duración del ciclo de conferencia, pero la idea debería tenerse en cuenta como una más de las muchas del proyecto sobre el futuro de la CSM. </a:t>
            </a:r>
          </a:p>
          <a:p>
            <a:endParaRPr lang="es-ES" dirty="0"/>
          </a:p>
        </p:txBody>
      </p:sp>
      <p:sp>
        <p:nvSpPr>
          <p:cNvPr id="4" name="Slide Number Placeholder 3"/>
          <p:cNvSpPr>
            <a:spLocks noGrp="1"/>
          </p:cNvSpPr>
          <p:nvPr>
            <p:ph type="sldNum" sz="quarter" idx="10"/>
          </p:nvPr>
        </p:nvSpPr>
        <p:spPr/>
        <p:txBody>
          <a:bodyPr/>
          <a:lstStyle/>
          <a:p>
            <a:fld id="{7077B996-6F61-4E42-852C-853BC7ED000A}" type="slidenum">
              <a:rPr lang="en-US" smtClean="0"/>
              <a:t>55</a:t>
            </a:fld>
            <a:endParaRPr lang="es-ES"/>
          </a:p>
        </p:txBody>
      </p:sp>
    </p:spTree>
    <p:extLst>
      <p:ext uri="{BB962C8B-B14F-4D97-AF65-F5344CB8AC3E}">
        <p14:creationId xmlns:p14="http://schemas.microsoft.com/office/powerpoint/2010/main" val="7094608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1" kern="1200" dirty="0" smtClean="0">
                <a:solidFill>
                  <a:schemeClr val="tx1"/>
                </a:solidFill>
                <a:effectLst/>
                <a:latin typeface="+mn-lt"/>
              </a:rPr>
              <a:t>Moción 24</a:t>
            </a:r>
            <a:r>
              <a:rPr lang="es-ES" sz="1200" kern="1200" dirty="0" smtClean="0">
                <a:solidFill>
                  <a:schemeClr val="tx1"/>
                </a:solidFill>
                <a:effectLst/>
                <a:latin typeface="+mn-lt"/>
              </a:rPr>
              <a:t>: La Junta Mundial, representada por su coordinador, tendrá un solo voto colectivo en los asuntos nuevos. Los miembros de la Junta Mundial solo votan en las elecciones y pueden presentar mociones en todas las sesiones.</a:t>
            </a:r>
          </a:p>
          <a:p>
            <a:r>
              <a:rPr lang="es-ES" sz="1200" b="1" kern="1200" dirty="0" smtClean="0">
                <a:solidFill>
                  <a:schemeClr val="tx1"/>
                </a:solidFill>
                <a:effectLst/>
                <a:latin typeface="+mn-lt"/>
              </a:rPr>
              <a:t>Propósito</a:t>
            </a:r>
            <a:r>
              <a:rPr lang="es-ES" smtClean="0"/>
              <a:t>:</a:t>
            </a:r>
            <a:r>
              <a:rPr lang="es-ES" sz="1200" kern="1200" dirty="0" smtClean="0">
                <a:solidFill>
                  <a:schemeClr val="tx1"/>
                </a:solidFill>
                <a:effectLst/>
                <a:latin typeface="+mn-lt"/>
              </a:rPr>
              <a:t> Esta moción cambiaría el número de votos de la Junta Mundial en las sesiones de asuntos nuevos: de (hasta) 15 votos individuales a uno colectivo.</a:t>
            </a:r>
          </a:p>
          <a:p>
            <a:r>
              <a:rPr lang="es-ES" sz="1200" b="1" kern="1200" dirty="0" smtClean="0">
                <a:solidFill>
                  <a:schemeClr val="tx1"/>
                </a:solidFill>
                <a:effectLst/>
                <a:latin typeface="+mn-lt"/>
              </a:rPr>
              <a:t>Presentada por: </a:t>
            </a:r>
            <a:r>
              <a:rPr lang="es-ES" sz="1200" kern="1200" dirty="0" smtClean="0">
                <a:solidFill>
                  <a:schemeClr val="tx1"/>
                </a:solidFill>
                <a:effectLst/>
                <a:latin typeface="+mn-lt"/>
              </a:rPr>
              <a:t>Región Israel</a:t>
            </a:r>
          </a:p>
          <a:p>
            <a:endParaRPr lang="es-ES" dirty="0"/>
          </a:p>
        </p:txBody>
      </p:sp>
      <p:sp>
        <p:nvSpPr>
          <p:cNvPr id="4" name="Slide Number Placeholder 3"/>
          <p:cNvSpPr>
            <a:spLocks noGrp="1"/>
          </p:cNvSpPr>
          <p:nvPr>
            <p:ph type="sldNum" sz="quarter" idx="10"/>
          </p:nvPr>
        </p:nvSpPr>
        <p:spPr/>
        <p:txBody>
          <a:bodyPr/>
          <a:lstStyle/>
          <a:p>
            <a:fld id="{7077B996-6F61-4E42-852C-853BC7ED000A}" type="slidenum">
              <a:rPr lang="en-US" smtClean="0"/>
              <a:t>57</a:t>
            </a:fld>
            <a:endParaRPr lang="es-ES"/>
          </a:p>
        </p:txBody>
      </p:sp>
    </p:spTree>
    <p:extLst>
      <p:ext uri="{BB962C8B-B14F-4D97-AF65-F5344CB8AC3E}">
        <p14:creationId xmlns:p14="http://schemas.microsoft.com/office/powerpoint/2010/main" val="10786255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1" kern="1200" dirty="0" smtClean="0">
                <a:solidFill>
                  <a:schemeClr val="tx1"/>
                </a:solidFill>
                <a:effectLst/>
                <a:latin typeface="+mn-lt"/>
              </a:rPr>
              <a:t>Razonamiento de la región: </a:t>
            </a:r>
            <a:r>
              <a:rPr lang="es-ES" sz="1200" kern="1200" dirty="0" smtClean="0">
                <a:solidFill>
                  <a:schemeClr val="tx1"/>
                </a:solidFill>
                <a:effectLst/>
                <a:latin typeface="+mn-lt"/>
              </a:rPr>
              <a:t>En la sesión de asuntos nuevos cada región tiene 1 voto, igual que cada uno de los miembros de la JM. Los miembros de la JM no representan a ninguna región y sin embargo tienen hasta 15 votos. Lo que significa que los votos de la JM en los asuntos nuevos representan el 10% del total.</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rPr>
              <a:t>Dar tanto poder en las votaciones a los miembros de la JM, que se representan solo a sí mismos, no se ajusta al principio espiritual del anonimato, uno de los fundamentos de la manera de ser de NA.</a:t>
            </a:r>
          </a:p>
          <a:p>
            <a:endParaRPr lang="es-ES" dirty="0"/>
          </a:p>
        </p:txBody>
      </p:sp>
      <p:sp>
        <p:nvSpPr>
          <p:cNvPr id="4" name="Slide Number Placeholder 3"/>
          <p:cNvSpPr>
            <a:spLocks noGrp="1"/>
          </p:cNvSpPr>
          <p:nvPr>
            <p:ph type="sldNum" sz="quarter" idx="10"/>
          </p:nvPr>
        </p:nvSpPr>
        <p:spPr/>
        <p:txBody>
          <a:bodyPr/>
          <a:lstStyle/>
          <a:p>
            <a:fld id="{7077B996-6F61-4E42-852C-853BC7ED000A}" type="slidenum">
              <a:rPr lang="en-US" smtClean="0"/>
              <a:t>58</a:t>
            </a:fld>
            <a:endParaRPr lang="es-ES"/>
          </a:p>
        </p:txBody>
      </p:sp>
    </p:spTree>
    <p:extLst>
      <p:ext uri="{BB962C8B-B14F-4D97-AF65-F5344CB8AC3E}">
        <p14:creationId xmlns:p14="http://schemas.microsoft.com/office/powerpoint/2010/main" val="1549751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rPr>
              <a:t>El futuro de la CSM es un proyecto en curso cuya finalidad es mejorar la eficiencia y sostenibilidad de la conferencia. Surge de un objetivo del Plan estratégico de los SMNA 2016-2018. Hemos preparado tres informes sobre estas ideas y tres reuniones web de participantes de la conferencia. Estos informes y otros materiales relacionados están disponibles en </a:t>
            </a:r>
            <a:r>
              <a:rPr lang="es-ES" dirty="0" smtClean="0"/>
              <a:t>www.na.org/future.</a:t>
            </a:r>
            <a:r>
              <a:rPr lang="es-ES" sz="1200" kern="1200" dirty="0" smtClean="0">
                <a:solidFill>
                  <a:schemeClr val="tx1"/>
                </a:solidFill>
                <a:effectLst/>
                <a:latin typeface="+mn-lt"/>
              </a:rPr>
              <a:t> </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rPr>
              <a:t>El proyecto sobre el futuro de la CSM tiene tres estrategias principales para mejorar la sotenibilidad y eficacia de la CSM: discutir opciones de admisión, perfeccionar la eficacia de la reunión de la CSM en sí y usar mejor el tiempo entre una reunión y otra. La admisión es la parte más problemática de este trabajo y nos hemos abstenido de tratar de formular opciones de admisión para que las discutiera la conferencia. </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rPr>
              <a:t>El enfoque principal de esta sección del </a:t>
            </a:r>
            <a:r>
              <a:rPr lang="es-ES" sz="1200" i="1" kern="1200" dirty="0" smtClean="0">
                <a:solidFill>
                  <a:schemeClr val="tx1"/>
                </a:solidFill>
                <a:effectLst/>
                <a:latin typeface="+mn-lt"/>
              </a:rPr>
              <a:t>IAC</a:t>
            </a:r>
            <a:r>
              <a:rPr lang="es-ES" sz="1200" kern="1200" dirty="0" smtClean="0">
                <a:solidFill>
                  <a:schemeClr val="tx1"/>
                </a:solidFill>
                <a:effectLst/>
                <a:latin typeface="+mn-lt"/>
              </a:rPr>
              <a:t> son las recomendaciones para mejorar las semana de conferencia en sí. En el primer y tercer informe sobre el futuro de la CSM hay más información sobre estas sugerencias.</a:t>
            </a:r>
          </a:p>
          <a:p>
            <a:endParaRPr lang="es-ES" dirty="0"/>
          </a:p>
        </p:txBody>
      </p:sp>
      <p:sp>
        <p:nvSpPr>
          <p:cNvPr id="4" name="Slide Number Placeholder 3"/>
          <p:cNvSpPr>
            <a:spLocks noGrp="1"/>
          </p:cNvSpPr>
          <p:nvPr>
            <p:ph type="sldNum" sz="quarter" idx="10"/>
          </p:nvPr>
        </p:nvSpPr>
        <p:spPr/>
        <p:txBody>
          <a:bodyPr/>
          <a:lstStyle/>
          <a:p>
            <a:fld id="{7077B996-6F61-4E42-852C-853BC7ED000A}" type="slidenum">
              <a:rPr lang="en-US" smtClean="0"/>
              <a:t>5</a:t>
            </a:fld>
            <a:endParaRPr lang="es-ES"/>
          </a:p>
        </p:txBody>
      </p:sp>
    </p:spTree>
    <p:extLst>
      <p:ext uri="{BB962C8B-B14F-4D97-AF65-F5344CB8AC3E}">
        <p14:creationId xmlns:p14="http://schemas.microsoft.com/office/powerpoint/2010/main" val="15835721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rPr>
              <a:t>"«</a:t>
            </a:r>
            <a:r>
              <a:rPr lang="es-ES" sz="1200" i="0" kern="1200" dirty="0" smtClean="0">
                <a:solidFill>
                  <a:schemeClr val="tx1"/>
                </a:solidFill>
                <a:effectLst/>
                <a:latin typeface="+mn-lt"/>
              </a:rPr>
              <a:t>Puede que </a:t>
            </a:r>
            <a:r>
              <a:rPr lang="es-ES" sz="1200" i="1" kern="1200" dirty="0" smtClean="0">
                <a:solidFill>
                  <a:schemeClr val="tx1"/>
                </a:solidFill>
                <a:effectLst/>
                <a:latin typeface="+mn-lt"/>
              </a:rPr>
              <a:t>no todos participemos en cada decisión que toma nuestra confraternidad</a:t>
            </a:r>
            <a:r>
              <a:rPr lang="es-ES" sz="1200" i="0" kern="1200" dirty="0" smtClean="0">
                <a:solidFill>
                  <a:schemeClr val="tx1"/>
                </a:solidFill>
                <a:effectLst/>
                <a:latin typeface="+mn-lt"/>
              </a:rPr>
              <a:t>, </a:t>
            </a:r>
            <a:r>
              <a:rPr lang="es-ES" sz="1200" kern="1200" dirty="0" smtClean="0">
                <a:solidFill>
                  <a:schemeClr val="tx1"/>
                </a:solidFill>
                <a:effectLst/>
                <a:latin typeface="+mn-lt"/>
              </a:rPr>
              <a:t>pero todos tenemos derecho a participar plena e igualitariamente en los procesos de toma de decisiones...» (</a:t>
            </a:r>
            <a:r>
              <a:rPr lang="es-ES" sz="1200" i="1" kern="1200" dirty="0" smtClean="0">
                <a:solidFill>
                  <a:schemeClr val="tx1"/>
                </a:solidFill>
                <a:effectLst/>
                <a:latin typeface="+mn-lt"/>
              </a:rPr>
              <a:t>Los Doce Conceptos de NA</a:t>
            </a:r>
            <a:r>
              <a:rPr lang="es-ES" sz="1200" kern="1200" dirty="0" smtClean="0">
                <a:solidFill>
                  <a:schemeClr val="tx1"/>
                </a:solidFill>
                <a:effectLst/>
                <a:latin typeface="+mn-lt"/>
              </a:rPr>
              <a:t>, Séptimo Concepto). </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rPr>
              <a:t>De acuerdo con el Séptimo Concepto de servicio, somos libres de limitar el derecho a voto de la JM, de la misma manera que limitamos el de otros participantes de la CSM, como los delegados suplentes, los facilitadores o los miembros de los SMNA. Si limitamos los votos de la JM a uno, permitimos que la confraternidad cuente con la opinión equilibrada y basada en la experiencia de todos los miembros de la JM, y, al mismo tiempo, mantenemos un peso proporcional de la JM en el proceso de votación.</a:t>
            </a:r>
          </a:p>
          <a:p>
            <a:endParaRPr lang="es-ES" dirty="0"/>
          </a:p>
        </p:txBody>
      </p:sp>
      <p:sp>
        <p:nvSpPr>
          <p:cNvPr id="4" name="Slide Number Placeholder 3"/>
          <p:cNvSpPr>
            <a:spLocks noGrp="1"/>
          </p:cNvSpPr>
          <p:nvPr>
            <p:ph type="sldNum" sz="quarter" idx="10"/>
          </p:nvPr>
        </p:nvSpPr>
        <p:spPr/>
        <p:txBody>
          <a:bodyPr/>
          <a:lstStyle/>
          <a:p>
            <a:fld id="{7077B996-6F61-4E42-852C-853BC7ED000A}" type="slidenum">
              <a:rPr lang="en-US" smtClean="0"/>
              <a:t>59</a:t>
            </a:fld>
            <a:endParaRPr lang="es-ES"/>
          </a:p>
        </p:txBody>
      </p:sp>
    </p:spTree>
    <p:extLst>
      <p:ext uri="{BB962C8B-B14F-4D97-AF65-F5344CB8AC3E}">
        <p14:creationId xmlns:p14="http://schemas.microsoft.com/office/powerpoint/2010/main" val="2169327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rPr>
              <a:t>Desde la creación de la JM, en la mayoría de las CSM que se celebraron siempre se presentaron mociones para limitar de una manera u otra el derecho a voto de la JM. En la última CSM (2016), también se presentó una moción similar (moción 13). El resultado de la votación fue: 42% a favor, 52% en contra, 6% otros. Los resultados demuestran que ya no se trata de la voz de una pequeña minoría, sino que se acerca más a la mitad de la confraternidad. Es la conciencia de la confraternidad la que nos demuestra que es una injusticia que debe repararse. </a:t>
            </a:r>
          </a:p>
          <a:p>
            <a:endParaRPr lang="es-ES" dirty="0"/>
          </a:p>
        </p:txBody>
      </p:sp>
      <p:sp>
        <p:nvSpPr>
          <p:cNvPr id="4" name="Slide Number Placeholder 3"/>
          <p:cNvSpPr>
            <a:spLocks noGrp="1"/>
          </p:cNvSpPr>
          <p:nvPr>
            <p:ph type="sldNum" sz="quarter" idx="10"/>
          </p:nvPr>
        </p:nvSpPr>
        <p:spPr/>
        <p:txBody>
          <a:bodyPr/>
          <a:lstStyle/>
          <a:p>
            <a:fld id="{7077B996-6F61-4E42-852C-853BC7ED000A}" type="slidenum">
              <a:rPr lang="en-US" smtClean="0"/>
              <a:t>60</a:t>
            </a:fld>
            <a:endParaRPr lang="es-ES"/>
          </a:p>
        </p:txBody>
      </p:sp>
    </p:spTree>
    <p:extLst>
      <p:ext uri="{BB962C8B-B14F-4D97-AF65-F5344CB8AC3E}">
        <p14:creationId xmlns:p14="http://schemas.microsoft.com/office/powerpoint/2010/main" val="14801915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1" kern="1200" dirty="0" smtClean="0">
                <a:solidFill>
                  <a:schemeClr val="tx1"/>
                </a:solidFill>
                <a:effectLst/>
                <a:latin typeface="+mn-lt"/>
              </a:rPr>
              <a:t>Respuesta de la Junta Mundial: </a:t>
            </a:r>
            <a:r>
              <a:rPr lang="es-ES" sz="1200" kern="1200" dirty="0" smtClean="0">
                <a:solidFill>
                  <a:schemeClr val="tx1"/>
                </a:solidFill>
                <a:effectLst/>
                <a:latin typeface="+mn-lt"/>
              </a:rPr>
              <a:t>El Séptimo Concepto explica que «Todos los miembros de un organismo de servicio asumen una responsabilidad importante por las decisiones del mismo; por lo tanto a todos ellos se les debe permitir participar plenamente en el proceso de toma de decisiones». Nos vemos obligados a respetar los conceptos y creemos que participar plenamente incluye votar.</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rPr>
              <a:t>Los miembros de la Junta Mundial, en calidad de participantes de la conferencia, están en la posición única de ser elegidos para servir a la confraternidad en su totalidad. Son los únicos miembros de la conferencia con derecho a voto elegidos por la conferencia, no por un órgano de servicio local. Se ha delegado en la Junta la ejecución del trabajo en nombre de la conferencia, entre otra tareas: sugerir orientación, prestar servicios, supervisar los proyectos de la conferencia, Los miembros de la Junta también viajan y se comunican con órganos de servicio de todo el mundo, algunos de los cuales puede que no tenga representación en la conferencia. Sirven a la confraternidad en conjunto y piensan en términos mundiales y estratégicos. </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rPr>
              <a:t>La Junta no vota los asuntos pendientes en la conferencia, y esperamos que a medida que avancemos hacia la toma de decisiones por consenso haya menos votaciones sobre asuntos nuevos </a:t>
            </a:r>
          </a:p>
          <a:p>
            <a:endParaRPr lang="es-ES" dirty="0"/>
          </a:p>
        </p:txBody>
      </p:sp>
      <p:sp>
        <p:nvSpPr>
          <p:cNvPr id="4" name="Slide Number Placeholder 3"/>
          <p:cNvSpPr>
            <a:spLocks noGrp="1"/>
          </p:cNvSpPr>
          <p:nvPr>
            <p:ph type="sldNum" sz="quarter" idx="10"/>
          </p:nvPr>
        </p:nvSpPr>
        <p:spPr/>
        <p:txBody>
          <a:bodyPr/>
          <a:lstStyle/>
          <a:p>
            <a:fld id="{7077B996-6F61-4E42-852C-853BC7ED000A}" type="slidenum">
              <a:rPr lang="en-US" smtClean="0"/>
              <a:t>61</a:t>
            </a:fld>
            <a:endParaRPr lang="es-ES"/>
          </a:p>
        </p:txBody>
      </p:sp>
    </p:spTree>
    <p:extLst>
      <p:ext uri="{BB962C8B-B14F-4D97-AF65-F5344CB8AC3E}">
        <p14:creationId xmlns:p14="http://schemas.microsoft.com/office/powerpoint/2010/main" val="11288644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1" kern="1200" dirty="0" smtClean="0">
                <a:solidFill>
                  <a:schemeClr val="tx1"/>
                </a:solidFill>
                <a:effectLst/>
                <a:latin typeface="+mn-lt"/>
              </a:rPr>
              <a:t>Moción 25</a:t>
            </a:r>
            <a:r>
              <a:rPr lang="es-ES" sz="1200" kern="1200" dirty="0" smtClean="0">
                <a:solidFill>
                  <a:schemeClr val="tx1"/>
                </a:solidFill>
                <a:effectLst/>
                <a:latin typeface="+mn-lt"/>
              </a:rPr>
              <a:t>: Autorizar a la Junta Mundial a investigar y buscar maneras de que los participantes que no pueden acudir a la CSM por cuestiones de visado u otras dificultades ajenas a su control puedan participar en las sesiones de la CSM.</a:t>
            </a:r>
            <a:r>
              <a:rPr lang="es-ES" smtClean="0"/>
              <a:t> </a:t>
            </a:r>
            <a:endParaRPr lang="es-ES"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rPr>
              <a:t>Propósito</a:t>
            </a:r>
            <a:r>
              <a:rPr lang="es-ES" smtClean="0"/>
              <a:t>:</a:t>
            </a:r>
            <a:r>
              <a:rPr lang="es-ES" sz="1200" kern="1200" dirty="0" smtClean="0">
                <a:solidFill>
                  <a:schemeClr val="tx1"/>
                </a:solidFill>
                <a:effectLst/>
                <a:latin typeface="+mn-lt"/>
              </a:rPr>
              <a:t> No perder las voces ni la conciencia representadas por estos delegados, y darles una oportunidad de participar en la CSM.</a:t>
            </a:r>
          </a:p>
          <a:p>
            <a:r>
              <a:rPr lang="es-ES" sz="1200" b="1" kern="1200" dirty="0" smtClean="0">
                <a:solidFill>
                  <a:schemeClr val="tx1"/>
                </a:solidFill>
                <a:effectLst/>
                <a:latin typeface="+mn-lt"/>
              </a:rPr>
              <a:t>Presentada por:</a:t>
            </a:r>
            <a:r>
              <a:rPr lang="es-ES" sz="1200" kern="1200" dirty="0" smtClean="0">
                <a:solidFill>
                  <a:schemeClr val="tx1"/>
                </a:solidFill>
                <a:effectLst/>
                <a:latin typeface="+mn-lt"/>
              </a:rPr>
              <a:t> Región Irán</a:t>
            </a:r>
          </a:p>
          <a:p>
            <a:r>
              <a:rPr lang="es-ES" sz="1200" b="1" kern="1200" dirty="0" smtClean="0">
                <a:solidFill>
                  <a:schemeClr val="tx1"/>
                </a:solidFill>
                <a:effectLst/>
                <a:latin typeface="+mn-lt"/>
              </a:rPr>
              <a:t>Razonamiento de la región: </a:t>
            </a:r>
            <a:r>
              <a:rPr lang="es-ES" sz="1200" kern="1200" dirty="0" smtClean="0">
                <a:solidFill>
                  <a:schemeClr val="tx1"/>
                </a:solidFill>
                <a:effectLst/>
                <a:latin typeface="+mn-lt"/>
              </a:rPr>
              <a:t>No se ha aportado ningún razonamiento.</a:t>
            </a:r>
            <a:endParaRPr lang="es-E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77B996-6F61-4E42-852C-853BC7ED000A}" type="slidenum">
              <a:rPr lang="en-US" smtClean="0"/>
              <a:t>63</a:t>
            </a:fld>
            <a:endParaRPr lang="es-ES"/>
          </a:p>
        </p:txBody>
      </p:sp>
    </p:spTree>
    <p:extLst>
      <p:ext uri="{BB962C8B-B14F-4D97-AF65-F5344CB8AC3E}">
        <p14:creationId xmlns:p14="http://schemas.microsoft.com/office/powerpoint/2010/main" val="1190248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kern="1200" dirty="0" smtClean="0">
                <a:solidFill>
                  <a:schemeClr val="tx1"/>
                </a:solidFill>
                <a:effectLst/>
                <a:latin typeface="+mn-lt"/>
              </a:rPr>
              <a:t>Respuesta de la Junta Mundial: </a:t>
            </a:r>
            <a:r>
              <a:rPr lang="es-ES" sz="1200" kern="1200" dirty="0" smtClean="0">
                <a:solidFill>
                  <a:schemeClr val="tx1"/>
                </a:solidFill>
                <a:effectLst/>
                <a:latin typeface="+mn-lt"/>
              </a:rPr>
              <a:t>Nos gustaría probar algo nuevo en la CSM 2018 para conectar a esos delegados, independientemente del estado de su visado o de cuestiones políticas que podrían impedir su asistencia la CSM. Investigaremos las posibilidades e informaremos antes de la conferencia en las </a:t>
            </a:r>
            <a:r>
              <a:rPr lang="es-ES" sz="1200" i="1" kern="1200" dirty="0" smtClean="0">
                <a:solidFill>
                  <a:schemeClr val="tx1"/>
                </a:solidFill>
                <a:effectLst/>
                <a:latin typeface="+mn-lt"/>
              </a:rPr>
              <a:t>Noticias de los SMNA</a:t>
            </a:r>
            <a:r>
              <a:rPr lang="es-ES" sz="1200" kern="1200" dirty="0" smtClean="0">
                <a:solidFill>
                  <a:schemeClr val="tx1"/>
                </a:solidFill>
                <a:effectLst/>
                <a:latin typeface="+mn-lt"/>
              </a:rPr>
              <a:t> y/o en el </a:t>
            </a:r>
            <a:r>
              <a:rPr lang="es-ES" sz="1200" i="1" kern="1200" dirty="0" smtClean="0">
                <a:solidFill>
                  <a:schemeClr val="tx1"/>
                </a:solidFill>
                <a:effectLst/>
                <a:latin typeface="+mn-lt"/>
              </a:rPr>
              <a:t>Conference Report</a:t>
            </a:r>
            <a:r>
              <a:rPr lang="es-ES" sz="1200" kern="1200" dirty="0" smtClean="0">
                <a:solidFill>
                  <a:schemeClr val="tx1"/>
                </a:solidFill>
                <a:effectLst/>
                <a:latin typeface="+mn-lt"/>
              </a:rPr>
              <a:t>. Creemos que lo único que hace falta es el consentimiento de la conferencia para permitir que los delegados de las regiones con escaño que no pueden asistir puedan participar en la CSM de alguna manera de forma virtual. Dependerá de los delegados presentes decidir cómo adaptar el reglamento para permitirles votar. Al margen de esta decisión, esperamos poder conectar de algún modo con los delegados que no puedan asistir a esta conferencia.  </a:t>
            </a:r>
          </a:p>
          <a:p>
            <a:endParaRPr lang="es-ES" dirty="0"/>
          </a:p>
        </p:txBody>
      </p:sp>
      <p:sp>
        <p:nvSpPr>
          <p:cNvPr id="4" name="Slide Number Placeholder 3"/>
          <p:cNvSpPr>
            <a:spLocks noGrp="1"/>
          </p:cNvSpPr>
          <p:nvPr>
            <p:ph type="sldNum" sz="quarter" idx="10"/>
          </p:nvPr>
        </p:nvSpPr>
        <p:spPr/>
        <p:txBody>
          <a:bodyPr/>
          <a:lstStyle/>
          <a:p>
            <a:fld id="{7077B996-6F61-4E42-852C-853BC7ED000A}" type="slidenum">
              <a:rPr lang="en-US" smtClean="0"/>
              <a:t>64</a:t>
            </a:fld>
            <a:endParaRPr lang="es-ES"/>
          </a:p>
        </p:txBody>
      </p:sp>
    </p:spTree>
    <p:extLst>
      <p:ext uri="{BB962C8B-B14F-4D97-AF65-F5344CB8AC3E}">
        <p14:creationId xmlns:p14="http://schemas.microsoft.com/office/powerpoint/2010/main" val="11438323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rPr>
              <a:t>Esperamos que este video te haya ayudado en la discusión de este material. Ten en cuenta que hay otros cuatros videos dedicados a otros contenidos del </a:t>
            </a:r>
            <a:r>
              <a:rPr lang="es-ES" sz="1200" i="1" kern="1200" dirty="0" smtClean="0">
                <a:solidFill>
                  <a:schemeClr val="tx1"/>
                </a:solidFill>
                <a:effectLst/>
                <a:latin typeface="+mn-lt"/>
              </a:rPr>
              <a:t>IAC</a:t>
            </a:r>
            <a:r>
              <a:rPr lang="es-ES" sz="1200" kern="1200" dirty="0" smtClean="0">
                <a:solidFill>
                  <a:schemeClr val="tx1"/>
                </a:solidFill>
                <a:effectLst/>
                <a:latin typeface="+mn-lt"/>
              </a:rPr>
              <a:t>. </a:t>
            </a:r>
            <a:r>
              <a:rPr lang="es-ES" sz="1200" i="0" kern="1200" dirty="0" smtClean="0">
                <a:solidFill>
                  <a:schemeClr val="tx1"/>
                </a:solidFill>
                <a:effectLst/>
                <a:latin typeface="+mn-lt"/>
              </a:rPr>
              <a:t>Estos videos, el</a:t>
            </a:r>
            <a:r>
              <a:rPr lang="es-ES" sz="1200" kern="1200" dirty="0" smtClean="0">
                <a:solidFill>
                  <a:schemeClr val="tx1"/>
                </a:solidFill>
                <a:effectLst/>
                <a:latin typeface="+mn-lt"/>
              </a:rPr>
              <a:t> Informe de la Agenda de la Conferencia </a:t>
            </a:r>
            <a:r>
              <a:rPr lang="es-ES" sz="1200" i="0" kern="1200" dirty="0" smtClean="0">
                <a:solidFill>
                  <a:schemeClr val="tx1"/>
                </a:solidFill>
                <a:effectLst/>
                <a:latin typeface="+mn-lt"/>
              </a:rPr>
              <a:t>y la encuesta del </a:t>
            </a:r>
            <a:r>
              <a:rPr lang="es-ES" sz="1200" i="1" kern="1200" dirty="0" smtClean="0">
                <a:solidFill>
                  <a:schemeClr val="tx1"/>
                </a:solidFill>
                <a:effectLst/>
                <a:latin typeface="+mn-lt"/>
              </a:rPr>
              <a:t>IAC</a:t>
            </a:r>
            <a:r>
              <a:rPr lang="es-ES" sz="1200" i="0" kern="1200" dirty="0" smtClean="0">
                <a:solidFill>
                  <a:schemeClr val="tx1"/>
                </a:solidFill>
                <a:effectLst/>
                <a:latin typeface="+mn-lt"/>
              </a:rPr>
              <a:t> están disponibles en linea en</a:t>
            </a:r>
            <a:r>
              <a:rPr lang="es-ES" sz="1200" kern="1200" dirty="0" smtClean="0">
                <a:solidFill>
                  <a:schemeClr val="tx1"/>
                </a:solidFill>
                <a:effectLst/>
                <a:latin typeface="+mn-lt"/>
              </a:rPr>
              <a:t> </a:t>
            </a:r>
            <a:r>
              <a:rPr lang="es-ES" sz="1200" u="sng" kern="1200" dirty="0" smtClean="0">
                <a:solidFill>
                  <a:schemeClr val="tx1"/>
                </a:solidFill>
                <a:effectLst/>
                <a:latin typeface="+mn-lt"/>
                <a:hlinkClick r:id="rId3"/>
              </a:rPr>
              <a:t>www.na.org/conference</a:t>
            </a:r>
            <a:r>
              <a:rPr lang="es-ES" sz="1200" kern="1200" dirty="0" smtClean="0">
                <a:solidFill>
                  <a:schemeClr val="tx1"/>
                </a:solidFill>
                <a:effectLst/>
                <a:latin typeface="+mn-lt"/>
              </a:rPr>
              <a:t>. En los Servicios Mundiales de NA se pueden adquirir copias impresas del </a:t>
            </a:r>
            <a:r>
              <a:rPr lang="es-ES" sz="1200" i="1" kern="1200" dirty="0" smtClean="0">
                <a:solidFill>
                  <a:schemeClr val="tx1"/>
                </a:solidFill>
                <a:effectLst/>
                <a:latin typeface="+mn-lt"/>
              </a:rPr>
              <a:t>IAC</a:t>
            </a:r>
            <a:r>
              <a:rPr lang="es-ES" sz="1200" kern="1200" dirty="0" smtClean="0">
                <a:solidFill>
                  <a:schemeClr val="tx1"/>
                </a:solidFill>
                <a:effectLst/>
                <a:latin typeface="+mn-lt"/>
              </a:rPr>
              <a:t>. </a:t>
            </a:r>
          </a:p>
          <a:p>
            <a:r>
              <a:rPr lang="es-ES" sz="1200" kern="1200" dirty="0" smtClean="0">
                <a:solidFill>
                  <a:schemeClr val="tx1"/>
                </a:solidFill>
                <a:effectLst/>
                <a:latin typeface="+mn-lt"/>
              </a:rPr>
              <a:t>Te invitamos a que nos hagas llegar tus preguntas u opiniones sobre estos videos, el </a:t>
            </a:r>
            <a:r>
              <a:rPr lang="es-ES" sz="1200" i="1" kern="1200" dirty="0" smtClean="0">
                <a:solidFill>
                  <a:schemeClr val="tx1"/>
                </a:solidFill>
                <a:effectLst/>
                <a:latin typeface="+mn-lt"/>
              </a:rPr>
              <a:t>IAC</a:t>
            </a:r>
            <a:r>
              <a:rPr lang="es-ES" sz="1200" kern="1200" dirty="0" smtClean="0">
                <a:solidFill>
                  <a:schemeClr val="tx1"/>
                </a:solidFill>
                <a:effectLst/>
                <a:latin typeface="+mn-lt"/>
              </a:rPr>
              <a:t> o cualquier otra cuestión a </a:t>
            </a:r>
            <a:r>
              <a:rPr lang="es-ES" sz="1200" u="sng" kern="1200" dirty="0" smtClean="0">
                <a:solidFill>
                  <a:schemeClr val="tx1"/>
                </a:solidFill>
                <a:effectLst/>
                <a:latin typeface="+mn-lt"/>
                <a:hlinkClick r:id="rId4" action="ppaction://hlinkfile"/>
              </a:rPr>
              <a:t>worldboard@na.org</a:t>
            </a:r>
            <a:r>
              <a:rPr lang="es-ES" sz="1200" kern="1200" dirty="0" smtClean="0">
                <a:solidFill>
                  <a:schemeClr val="tx1"/>
                </a:solidFill>
                <a:effectLst/>
                <a:latin typeface="+mn-lt"/>
              </a:rPr>
              <a:t>.</a:t>
            </a:r>
          </a:p>
          <a:p>
            <a:endParaRPr lang="es-ES" dirty="0"/>
          </a:p>
        </p:txBody>
      </p:sp>
      <p:sp>
        <p:nvSpPr>
          <p:cNvPr id="4" name="Slide Number Placeholder 3"/>
          <p:cNvSpPr>
            <a:spLocks noGrp="1"/>
          </p:cNvSpPr>
          <p:nvPr>
            <p:ph type="sldNum" sz="quarter" idx="10"/>
          </p:nvPr>
        </p:nvSpPr>
        <p:spPr/>
        <p:txBody>
          <a:bodyPr/>
          <a:lstStyle/>
          <a:p>
            <a:fld id="{7077B996-6F61-4E42-852C-853BC7ED000A}" type="slidenum">
              <a:rPr lang="en-US" smtClean="0"/>
              <a:t>66</a:t>
            </a:fld>
            <a:endParaRPr lang="es-ES"/>
          </a:p>
        </p:txBody>
      </p:sp>
    </p:spTree>
    <p:extLst>
      <p:ext uri="{BB962C8B-B14F-4D97-AF65-F5344CB8AC3E}">
        <p14:creationId xmlns:p14="http://schemas.microsoft.com/office/powerpoint/2010/main" val="117236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rPr>
              <a:t>Como muestra el diagrama del </a:t>
            </a:r>
            <a:r>
              <a:rPr lang="es-ES" sz="1200" i="1" kern="1200" dirty="0" smtClean="0">
                <a:solidFill>
                  <a:schemeClr val="tx1"/>
                </a:solidFill>
                <a:effectLst/>
                <a:latin typeface="+mn-lt"/>
              </a:rPr>
              <a:t>IAC</a:t>
            </a:r>
            <a:r>
              <a:rPr lang="es-ES" sz="1200" kern="1200" dirty="0" smtClean="0">
                <a:solidFill>
                  <a:schemeClr val="tx1"/>
                </a:solidFill>
                <a:effectLst/>
                <a:latin typeface="+mn-lt"/>
              </a:rPr>
              <a:t>, cada una de las últimas cinco  conferencias ha sido más larga que la anterior. Hemos pasado más tiempo discutiendo y decidiendo mociones y propuestas y menos presentando información y discutiendo ideas en grupos pequeños.</a:t>
            </a:r>
            <a:endParaRPr lang="es-E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77B996-6F61-4E42-852C-853BC7ED000A}" type="slidenum">
              <a:rPr lang="en-US" smtClean="0"/>
              <a:t>6</a:t>
            </a:fld>
            <a:endParaRPr lang="es-ES"/>
          </a:p>
        </p:txBody>
      </p:sp>
    </p:spTree>
    <p:extLst>
      <p:ext uri="{BB962C8B-B14F-4D97-AF65-F5344CB8AC3E}">
        <p14:creationId xmlns:p14="http://schemas.microsoft.com/office/powerpoint/2010/main" val="2139998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rPr>
              <a:t>Este gráfico da idea de hasta qué punto ha sido eficaz el tiempo que pasamos con las mociones y propuestas.  Las mociones y propuestas analizadas en las sesiones de trabajo de las últimas cinco conferencias están representadas por las barras. Las partes grises representan cuántas de esas mociones se aprobaron. Si se mira la barra inferior de cada conferencia, se verá claramente que se presentan muchas propuestas en los asuntos nuevos, pero muy pocas se aprueban.</a:t>
            </a:r>
          </a:p>
          <a:p>
            <a:endParaRPr lang="es-ES" dirty="0"/>
          </a:p>
        </p:txBody>
      </p:sp>
      <p:sp>
        <p:nvSpPr>
          <p:cNvPr id="4" name="Slide Number Placeholder 3"/>
          <p:cNvSpPr>
            <a:spLocks noGrp="1"/>
          </p:cNvSpPr>
          <p:nvPr>
            <p:ph type="sldNum" sz="quarter" idx="10"/>
          </p:nvPr>
        </p:nvSpPr>
        <p:spPr/>
        <p:txBody>
          <a:bodyPr/>
          <a:lstStyle/>
          <a:p>
            <a:fld id="{7077B996-6F61-4E42-852C-853BC7ED000A}" type="slidenum">
              <a:rPr lang="en-US" smtClean="0"/>
              <a:t>7</a:t>
            </a:fld>
            <a:endParaRPr lang="es-ES"/>
          </a:p>
        </p:txBody>
      </p:sp>
    </p:spTree>
    <p:extLst>
      <p:ext uri="{BB962C8B-B14F-4D97-AF65-F5344CB8AC3E}">
        <p14:creationId xmlns:p14="http://schemas.microsoft.com/office/powerpoint/2010/main" val="896568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i="0" kern="1200" dirty="0" smtClean="0">
                <a:solidFill>
                  <a:schemeClr val="tx1"/>
                </a:solidFill>
                <a:effectLst/>
                <a:latin typeface="+mn-lt"/>
              </a:rPr>
              <a:t>En el </a:t>
            </a:r>
            <a:r>
              <a:rPr lang="es-ES" sz="1200" i="1" kern="1200" dirty="0" smtClean="0">
                <a:solidFill>
                  <a:schemeClr val="tx1"/>
                </a:solidFill>
                <a:effectLst/>
                <a:latin typeface="+mn-lt"/>
              </a:rPr>
              <a:t>IAC</a:t>
            </a:r>
            <a:r>
              <a:rPr lang="es-ES" sz="1200" i="0" kern="1200" dirty="0" smtClean="0">
                <a:solidFill>
                  <a:schemeClr val="tx1"/>
                </a:solidFill>
                <a:effectLst/>
                <a:latin typeface="+mn-lt"/>
              </a:rPr>
              <a:t> hay un desglose detallado de las horas disponibles en una conferencia y los temas esenciales que hay que cubrir cada año.</a:t>
            </a:r>
            <a:r>
              <a:rPr lang="es-ES" sz="1200" kern="1200" dirty="0" smtClean="0">
                <a:solidFill>
                  <a:schemeClr val="tx1"/>
                </a:solidFill>
                <a:effectLst/>
                <a:latin typeface="+mn-lt"/>
              </a:rPr>
              <a:t> Teniendo en cuenta el tiempo necesario para las pausas, la conferencia dispone de tiempo para 24 sesiones de 90 minutos cada una. </a:t>
            </a:r>
            <a:r>
              <a:rPr lang="es-ES" sz="1200" i="0" kern="1200" dirty="0" smtClean="0">
                <a:solidFill>
                  <a:schemeClr val="tx1"/>
                </a:solidFill>
                <a:effectLst/>
                <a:latin typeface="+mn-lt"/>
              </a:rPr>
              <a:t>Esta diapositiva enumera las 14 sesiones que consideramos esenciales que se describen brevemente en el </a:t>
            </a:r>
            <a:r>
              <a:rPr lang="es-ES" sz="1200" i="1" kern="1200" dirty="0" smtClean="0">
                <a:solidFill>
                  <a:schemeClr val="tx1"/>
                </a:solidFill>
                <a:effectLst/>
                <a:latin typeface="+mn-lt"/>
              </a:rPr>
              <a:t>IAC</a:t>
            </a:r>
            <a:r>
              <a:rPr lang="es-ES" sz="1200" i="0" kern="1200" dirty="0" smtClean="0">
                <a:solidFill>
                  <a:schemeClr val="tx1"/>
                </a:solidFill>
                <a:effectLst/>
                <a:latin typeface="+mn-lt"/>
              </a:rPr>
              <a:t>.</a:t>
            </a:r>
            <a:r>
              <a:rPr lang="es-ES" sz="1200" kern="1200" dirty="0" smtClean="0">
                <a:solidFill>
                  <a:schemeClr val="tx1"/>
                </a:solidFill>
                <a:effectLst/>
                <a:latin typeface="+mn-lt"/>
              </a:rPr>
              <a:t> </a:t>
            </a:r>
          </a:p>
          <a:p>
            <a:endParaRPr lang="es-ES" sz="1200" kern="1200" dirty="0" smtClean="0">
              <a:solidFill>
                <a:schemeClr val="tx1"/>
              </a:solidFill>
              <a:effectLst/>
              <a:latin typeface="+mn-lt"/>
              <a:ea typeface="+mn-ea"/>
              <a:cs typeface="+mn-cs"/>
            </a:endParaRPr>
          </a:p>
          <a:p>
            <a:r>
              <a:rPr lang="es-ES" sz="1200" i="0" kern="1200" dirty="0" smtClean="0">
                <a:solidFill>
                  <a:schemeClr val="tx1"/>
                </a:solidFill>
                <a:effectLst/>
                <a:latin typeface="+mn-lt"/>
              </a:rPr>
              <a:t>También hace falta tiempo extra para discutir y tomar decisiones sobre los temas contenidos en el </a:t>
            </a:r>
            <a:r>
              <a:rPr lang="es-ES" sz="1200" i="1" kern="1200" dirty="0" smtClean="0">
                <a:solidFill>
                  <a:schemeClr val="tx1"/>
                </a:solidFill>
                <a:effectLst/>
                <a:latin typeface="+mn-lt"/>
              </a:rPr>
              <a:t>IAC</a:t>
            </a:r>
            <a:r>
              <a:rPr lang="es-ES" sz="1200" i="0" kern="1200" dirty="0" smtClean="0">
                <a:solidFill>
                  <a:schemeClr val="tx1"/>
                </a:solidFill>
                <a:effectLst/>
                <a:latin typeface="+mn-lt"/>
              </a:rPr>
              <a:t>.</a:t>
            </a:r>
            <a:r>
              <a:rPr lang="es-ES" sz="1200" kern="1200" dirty="0" smtClean="0">
                <a:solidFill>
                  <a:schemeClr val="tx1"/>
                </a:solidFill>
                <a:effectLst/>
                <a:latin typeface="+mn-lt"/>
              </a:rPr>
              <a:t> En 2014 pasamos 13 horas y media con esto; y en 2016, 18 horas, lo que nos obligó a cancelar y combinar varias sesiones planificadas.. Hace falta tiempo para tomar decisiones sopesadas en un organismo tan grande como la conferencia, pero el que dedicamos no parece muy productivo. </a:t>
            </a:r>
            <a:endParaRPr lang="es-E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77B996-6F61-4E42-852C-853BC7ED000A}" type="slidenum">
              <a:rPr lang="en-US" smtClean="0"/>
              <a:t>8</a:t>
            </a:fld>
            <a:endParaRPr lang="es-ES"/>
          </a:p>
        </p:txBody>
      </p:sp>
    </p:spTree>
    <p:extLst>
      <p:ext uri="{BB962C8B-B14F-4D97-AF65-F5344CB8AC3E}">
        <p14:creationId xmlns:p14="http://schemas.microsoft.com/office/powerpoint/2010/main" val="2087541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rPr>
              <a:t>En 2004, se programaron «discusiones de trabajo» antes de las sesiones formales de toma de decisiones en la conferencia. Creemos que existe el consenso de eliminar por completo las sesiones de formales de la CSM y de tomar todas las decisiones vinculadas al </a:t>
            </a:r>
            <a:r>
              <a:rPr lang="es-ES" sz="1200" i="1" kern="1200" dirty="0" smtClean="0">
                <a:solidFill>
                  <a:schemeClr val="tx1"/>
                </a:solidFill>
                <a:effectLst/>
                <a:latin typeface="+mn-lt"/>
              </a:rPr>
              <a:t>IAC</a:t>
            </a:r>
            <a:r>
              <a:rPr lang="es-ES" sz="1200" kern="1200" dirty="0" smtClean="0">
                <a:solidFill>
                  <a:schemeClr val="tx1"/>
                </a:solidFill>
                <a:effectLst/>
                <a:latin typeface="+mn-lt"/>
              </a:rPr>
              <a:t> y el material VAC en sesiones de discusión.</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rPr>
              <a:t>Lo que antes llamábamos «asuntos pendientes» ahora serán discusiones y decisiones relacionadas con el IAC. </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rPr>
              <a:t>Lo que antes llamábamos «asuntos nuevos» ahora se dividiría en dos tipos de sesiones. Una sesión se centraría en discusiones y decisiones relacionadas con el material VAC, que incluiría mociones o propuestas para aprobar el presupuesto y los planes de proyecto, la admisión de regiones nuevas, y para tratar cualquier otro punto que haya que decidir, presentado por la Junta e incluido en el material por Vía de aprobación de la conferencia. El segundo tipo de sesión es para las propuestas recién presentadas a la CSM.</a:t>
            </a:r>
          </a:p>
          <a:p>
            <a:endParaRPr lang="es-ES" dirty="0"/>
          </a:p>
        </p:txBody>
      </p:sp>
      <p:sp>
        <p:nvSpPr>
          <p:cNvPr id="4" name="Slide Number Placeholder 3"/>
          <p:cNvSpPr>
            <a:spLocks noGrp="1"/>
          </p:cNvSpPr>
          <p:nvPr>
            <p:ph type="sldNum" sz="quarter" idx="10"/>
          </p:nvPr>
        </p:nvSpPr>
        <p:spPr/>
        <p:txBody>
          <a:bodyPr/>
          <a:lstStyle/>
          <a:p>
            <a:fld id="{7077B996-6F61-4E42-852C-853BC7ED000A}" type="slidenum">
              <a:rPr lang="en-US" smtClean="0"/>
              <a:t>9</a:t>
            </a:fld>
            <a:endParaRPr lang="es-ES"/>
          </a:p>
        </p:txBody>
      </p:sp>
    </p:spTree>
    <p:extLst>
      <p:ext uri="{BB962C8B-B14F-4D97-AF65-F5344CB8AC3E}">
        <p14:creationId xmlns:p14="http://schemas.microsoft.com/office/powerpoint/2010/main" val="1371646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666D4B-8D69-43F8-99EA-505BC820E8FB}" type="datetimeFigureOut">
              <a:rPr lang="en-US" smtClean="0"/>
              <a:t>29-Jan-18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1B78A3-A029-459F-BA71-1B559F73B7F7}" type="slidenum">
              <a:rPr lang="en-US" smtClean="0"/>
              <a:t>‹#›</a:t>
            </a:fld>
            <a:endParaRPr lang="en-US"/>
          </a:p>
        </p:txBody>
      </p:sp>
    </p:spTree>
    <p:extLst>
      <p:ext uri="{BB962C8B-B14F-4D97-AF65-F5344CB8AC3E}">
        <p14:creationId xmlns:p14="http://schemas.microsoft.com/office/powerpoint/2010/main" val="2054706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Shape 82"/>
          <p:cNvSpPr/>
          <p:nvPr userDrawn="1"/>
        </p:nvSpPr>
        <p:spPr>
          <a:xfrm>
            <a:off x="317500" y="467476"/>
            <a:ext cx="11480800" cy="0"/>
          </a:xfrm>
          <a:prstGeom prst="line">
            <a:avLst/>
          </a:prstGeom>
          <a:ln w="63500">
            <a:solidFill>
              <a:srgbClr val="27AAE1"/>
            </a:solidFill>
            <a:miter lim="400000"/>
          </a:ln>
        </p:spPr>
        <p:txBody>
          <a:bodyPr lIns="0" tIns="0" rIns="0" bIns="0" anchor="ctr"/>
          <a:lstStyle/>
          <a:p>
            <a:pPr lvl="0">
              <a:defRPr sz="3200"/>
            </a:pPr>
            <a:endParaRPr sz="1600"/>
          </a:p>
        </p:txBody>
      </p:sp>
      <p:pic>
        <p:nvPicPr>
          <p:cNvPr id="7" name="wsc2018_logobluetextchairs.png"/>
          <p:cNvPicPr/>
          <p:nvPr userDrawn="1"/>
        </p:nvPicPr>
        <p:blipFill>
          <a:blip r:embed="rId2">
            <a:extLst/>
          </a:blip>
          <a:stretch>
            <a:fillRect/>
          </a:stretch>
        </p:blipFill>
        <p:spPr>
          <a:xfrm>
            <a:off x="424377" y="541383"/>
            <a:ext cx="1871411" cy="1312902"/>
          </a:xfrm>
          <a:prstGeom prst="rect">
            <a:avLst/>
          </a:prstGeom>
          <a:ln w="12700">
            <a:miter lim="400000"/>
          </a:ln>
        </p:spPr>
      </p:pic>
      <p:sp>
        <p:nvSpPr>
          <p:cNvPr id="8" name="Shape 82"/>
          <p:cNvSpPr/>
          <p:nvPr userDrawn="1"/>
        </p:nvSpPr>
        <p:spPr>
          <a:xfrm>
            <a:off x="330200" y="1927976"/>
            <a:ext cx="11468100" cy="0"/>
          </a:xfrm>
          <a:prstGeom prst="line">
            <a:avLst/>
          </a:prstGeom>
          <a:ln w="63500">
            <a:solidFill>
              <a:srgbClr val="27AAE1"/>
            </a:solidFill>
            <a:miter lim="400000"/>
          </a:ln>
        </p:spPr>
        <p:txBody>
          <a:bodyPr lIns="0" tIns="0" rIns="0" bIns="0" anchor="ctr"/>
          <a:lstStyle/>
          <a:p>
            <a:pPr lvl="0">
              <a:defRPr sz="3200"/>
            </a:pPr>
            <a:endParaRPr sz="1600"/>
          </a:p>
        </p:txBody>
      </p:sp>
      <p:sp>
        <p:nvSpPr>
          <p:cNvPr id="9" name="Shape 97"/>
          <p:cNvSpPr/>
          <p:nvPr userDrawn="1"/>
        </p:nvSpPr>
        <p:spPr>
          <a:xfrm>
            <a:off x="2877425" y="679149"/>
            <a:ext cx="8455720" cy="1080103"/>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lIns="35719" tIns="35719" rIns="35719" bIns="35719" anchor="ctr">
            <a:noAutofit/>
          </a:bodyPr>
          <a:lstStyle/>
          <a:p>
            <a:pPr marL="0" lvl="1" algn="ctr" defTabSz="457200">
              <a:defRPr sz="1800"/>
            </a:pPr>
            <a:r>
              <a:rPr lang="es-ES" sz="6600" b="1" dirty="0">
                <a:latin typeface="Cambria" charset="0"/>
                <a:sym typeface="BotonBQ-Bold"/>
              </a:rPr>
              <a:t>Pausa para discutir</a:t>
            </a:r>
          </a:p>
        </p:txBody>
      </p:sp>
      <p:grpSp>
        <p:nvGrpSpPr>
          <p:cNvPr id="12" name="Group 80"/>
          <p:cNvGrpSpPr/>
          <p:nvPr userDrawn="1"/>
        </p:nvGrpSpPr>
        <p:grpSpPr>
          <a:xfrm>
            <a:off x="0" y="5026229"/>
            <a:ext cx="1867645" cy="1831772"/>
            <a:chOff x="0" y="0"/>
            <a:chExt cx="5188942" cy="5089274"/>
          </a:xfrm>
        </p:grpSpPr>
        <p:sp>
          <p:nvSpPr>
            <p:cNvPr id="13" name="Shape 77"/>
            <p:cNvSpPr/>
            <p:nvPr/>
          </p:nvSpPr>
          <p:spPr>
            <a:xfrm rot="18900000">
              <a:off x="769991" y="769990"/>
              <a:ext cx="3549294" cy="3549294"/>
            </a:xfrm>
            <a:prstGeom prst="rect">
              <a:avLst/>
            </a:prstGeom>
            <a:noFill/>
            <a:ln w="25400" cap="flat">
              <a:solidFill>
                <a:srgbClr val="85888D"/>
              </a:solidFill>
              <a:prstDash val="solid"/>
              <a:miter lim="400000"/>
            </a:ln>
            <a:effectLst/>
          </p:spPr>
          <p:txBody>
            <a:bodyPr wrap="square" lIns="0" tIns="0" rIns="0" bIns="0" numCol="1" anchor="ctr">
              <a:noAutofit/>
            </a:bodyPr>
            <a:lstStyle/>
            <a:p>
              <a:pPr lvl="0">
                <a:defRPr sz="3200"/>
              </a:pPr>
              <a:endParaRPr sz="1600"/>
            </a:p>
          </p:txBody>
        </p:sp>
        <p:sp>
          <p:nvSpPr>
            <p:cNvPr id="14" name="Shape 78"/>
            <p:cNvSpPr/>
            <p:nvPr/>
          </p:nvSpPr>
          <p:spPr>
            <a:xfrm>
              <a:off x="0" y="0"/>
              <a:ext cx="5089276" cy="50892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85888D"/>
              </a:solidFill>
              <a:prstDash val="solid"/>
              <a:miter lim="400000"/>
            </a:ln>
            <a:effectLst/>
          </p:spPr>
          <p:txBody>
            <a:bodyPr wrap="square" lIns="0" tIns="0" rIns="0" bIns="0" numCol="1" anchor="ctr">
              <a:noAutofit/>
            </a:bodyPr>
            <a:lstStyle/>
            <a:p>
              <a:pPr lvl="0">
                <a:defRPr sz="3200"/>
              </a:pPr>
              <a:endParaRPr sz="1600"/>
            </a:p>
          </p:txBody>
        </p:sp>
        <p:sp>
          <p:nvSpPr>
            <p:cNvPr id="15" name="Shape 79"/>
            <p:cNvSpPr/>
            <p:nvPr/>
          </p:nvSpPr>
          <p:spPr>
            <a:xfrm>
              <a:off x="4411815" y="4072859"/>
              <a:ext cx="777128" cy="972897"/>
            </a:xfrm>
            <a:prstGeom prst="rect">
              <a:avLst/>
            </a:prstGeom>
            <a:noFill/>
            <a:ln w="12700" cap="flat">
              <a:noFill/>
              <a:miter lim="400000"/>
            </a:ln>
            <a:effectLst/>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35719" tIns="35719" rIns="35719" bIns="35719" numCol="1" anchor="ctr">
              <a:noAutofit/>
            </a:bodyPr>
            <a:lstStyle>
              <a:lvl1pPr>
                <a:defRPr sz="2900">
                  <a:solidFill>
                    <a:srgbClr val="888B8D"/>
                  </a:solidFill>
                  <a:latin typeface="Helvetica"/>
                  <a:ea typeface="Helvetica"/>
                  <a:cs typeface="Helvetica"/>
                  <a:sym typeface="Helvetica"/>
                </a:defRPr>
              </a:lvl1pPr>
            </a:lstStyle>
            <a:p>
              <a:pPr lvl="0">
                <a:defRPr sz="1800">
                  <a:solidFill>
                    <a:srgbClr val="000000"/>
                  </a:solidFill>
                </a:defRPr>
              </a:pPr>
              <a:r>
                <a:rPr lang="es-ES" sz="1450" dirty="0">
                  <a:solidFill>
                    <a:srgbClr val="85888D"/>
                  </a:solidFill>
                </a:rPr>
                <a:t>®</a:t>
              </a:r>
            </a:p>
          </p:txBody>
        </p:sp>
      </p:grpSp>
    </p:spTree>
    <p:extLst>
      <p:ext uri="{BB962C8B-B14F-4D97-AF65-F5344CB8AC3E}">
        <p14:creationId xmlns:p14="http://schemas.microsoft.com/office/powerpoint/2010/main" val="2063851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6" name="Shape 82"/>
          <p:cNvSpPr/>
          <p:nvPr userDrawn="1"/>
        </p:nvSpPr>
        <p:spPr>
          <a:xfrm>
            <a:off x="317500" y="467476"/>
            <a:ext cx="11480800" cy="0"/>
          </a:xfrm>
          <a:prstGeom prst="line">
            <a:avLst/>
          </a:prstGeom>
          <a:ln w="63500">
            <a:solidFill>
              <a:srgbClr val="27AAE1"/>
            </a:solidFill>
            <a:miter lim="400000"/>
          </a:ln>
        </p:spPr>
        <p:txBody>
          <a:bodyPr lIns="0" tIns="0" rIns="0" bIns="0" anchor="ctr"/>
          <a:lstStyle/>
          <a:p>
            <a:pPr lvl="0">
              <a:defRPr sz="3200"/>
            </a:pPr>
            <a:endParaRPr sz="1600"/>
          </a:p>
        </p:txBody>
      </p:sp>
      <p:pic>
        <p:nvPicPr>
          <p:cNvPr id="7" name="wsc2018_logobluetextchairs.png"/>
          <p:cNvPicPr/>
          <p:nvPr userDrawn="1"/>
        </p:nvPicPr>
        <p:blipFill>
          <a:blip r:embed="rId2">
            <a:extLst/>
          </a:blip>
          <a:stretch>
            <a:fillRect/>
          </a:stretch>
        </p:blipFill>
        <p:spPr>
          <a:xfrm>
            <a:off x="424377" y="541383"/>
            <a:ext cx="1871411" cy="1312902"/>
          </a:xfrm>
          <a:prstGeom prst="rect">
            <a:avLst/>
          </a:prstGeom>
          <a:ln w="12700">
            <a:miter lim="400000"/>
          </a:ln>
        </p:spPr>
      </p:pic>
      <p:sp>
        <p:nvSpPr>
          <p:cNvPr id="8" name="Shape 82"/>
          <p:cNvSpPr/>
          <p:nvPr userDrawn="1"/>
        </p:nvSpPr>
        <p:spPr>
          <a:xfrm>
            <a:off x="330200" y="1927976"/>
            <a:ext cx="11468100" cy="0"/>
          </a:xfrm>
          <a:prstGeom prst="line">
            <a:avLst/>
          </a:prstGeom>
          <a:ln w="63500">
            <a:solidFill>
              <a:srgbClr val="27AAE1"/>
            </a:solidFill>
            <a:miter lim="400000"/>
          </a:ln>
        </p:spPr>
        <p:txBody>
          <a:bodyPr lIns="0" tIns="0" rIns="0" bIns="0" anchor="ctr"/>
          <a:lstStyle/>
          <a:p>
            <a:pPr lvl="0">
              <a:defRPr sz="3200"/>
            </a:pPr>
            <a:endParaRPr sz="1600"/>
          </a:p>
        </p:txBody>
      </p:sp>
      <p:sp>
        <p:nvSpPr>
          <p:cNvPr id="9" name="Shape 97"/>
          <p:cNvSpPr/>
          <p:nvPr userDrawn="1"/>
        </p:nvSpPr>
        <p:spPr>
          <a:xfrm>
            <a:off x="2877425" y="679149"/>
            <a:ext cx="8455720" cy="1080103"/>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lIns="35719" tIns="35719" rIns="35719" bIns="35719" anchor="ctr">
            <a:noAutofit/>
          </a:bodyPr>
          <a:lstStyle/>
          <a:p>
            <a:pPr marL="0" lvl="1" algn="ctr" defTabSz="457200">
              <a:defRPr sz="1800"/>
            </a:pPr>
            <a:r>
              <a:rPr lang="es-ES" sz="6600" b="1" dirty="0">
                <a:latin typeface="Cambria" charset="0"/>
                <a:sym typeface="BotonBQ-Bold"/>
              </a:rPr>
              <a:t>Pausa para discutir</a:t>
            </a:r>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Custom Layout">
    <p:bg>
      <p:bgPr>
        <a:gradFill>
          <a:gsLst>
            <a:gs pos="69000">
              <a:srgbClr val="FFFFFF"/>
            </a:gs>
            <a:gs pos="100000">
              <a:srgbClr val="7CB3E1"/>
            </a:gs>
          </a:gsLst>
          <a:lin ang="5400000" scaled="0"/>
        </a:gradFill>
        <a:effectLst/>
      </p:bgPr>
    </p:bg>
    <p:spTree>
      <p:nvGrpSpPr>
        <p:cNvPr id="1" name=""/>
        <p:cNvGrpSpPr/>
        <p:nvPr/>
      </p:nvGrpSpPr>
      <p:grpSpPr>
        <a:xfrm>
          <a:off x="0" y="0"/>
          <a:ext cx="0" cy="0"/>
          <a:chOff x="0" y="0"/>
          <a:chExt cx="0" cy="0"/>
        </a:xfrm>
      </p:grpSpPr>
      <p:sp>
        <p:nvSpPr>
          <p:cNvPr id="15" name="Shape 107"/>
          <p:cNvSpPr/>
          <p:nvPr userDrawn="1"/>
        </p:nvSpPr>
        <p:spPr>
          <a:xfrm>
            <a:off x="-27710" y="921990"/>
            <a:ext cx="12247420" cy="4064794"/>
          </a:xfrm>
          <a:prstGeom prst="rect">
            <a:avLst/>
          </a:prstGeom>
          <a:solidFill>
            <a:srgbClr val="27AAE1"/>
          </a:solidFill>
          <a:ln w="12700">
            <a:miter lim="400000"/>
          </a:ln>
          <a:effectLst>
            <a:outerShdw blurRad="50800" dist="25400" dir="5400000" rotWithShape="0">
              <a:srgbClr val="000000">
                <a:alpha val="50000"/>
              </a:srgbClr>
            </a:outerShdw>
          </a:effectLst>
        </p:spPr>
        <p:txBody>
          <a:bodyPr lIns="254000" tIns="254000" rIns="254000" bIns="254000" anchor="ctr"/>
          <a:lstStyle/>
          <a:p>
            <a:pPr lvl="1" algn="r" defTabSz="457200">
              <a:defRPr sz="6500">
                <a:solidFill>
                  <a:srgbClr val="FFFFFF"/>
                </a:solidFill>
                <a:latin typeface="Boton BQ Medium"/>
                <a:ea typeface="Boton BQ Medium"/>
                <a:cs typeface="Boton BQ Medium"/>
                <a:sym typeface="Boton BQ Medium"/>
              </a:defRPr>
            </a:pPr>
            <a:endParaRPr sz="3250"/>
          </a:p>
        </p:txBody>
      </p:sp>
      <p:grpSp>
        <p:nvGrpSpPr>
          <p:cNvPr id="10" name="Group 52"/>
          <p:cNvGrpSpPr/>
          <p:nvPr userDrawn="1"/>
        </p:nvGrpSpPr>
        <p:grpSpPr>
          <a:xfrm>
            <a:off x="0" y="4330806"/>
            <a:ext cx="2576686" cy="2527194"/>
            <a:chOff x="0" y="0"/>
            <a:chExt cx="5188942" cy="5089274"/>
          </a:xfrm>
        </p:grpSpPr>
        <p:sp>
          <p:nvSpPr>
            <p:cNvPr id="11" name="Shape 49"/>
            <p:cNvSpPr/>
            <p:nvPr/>
          </p:nvSpPr>
          <p:spPr>
            <a:xfrm rot="18900000">
              <a:off x="769991" y="769990"/>
              <a:ext cx="3549294" cy="3549294"/>
            </a:xfrm>
            <a:prstGeom prst="rect">
              <a:avLst/>
            </a:prstGeom>
            <a:noFill/>
            <a:ln w="25400" cap="flat">
              <a:solidFill>
                <a:srgbClr val="85888D"/>
              </a:solidFill>
              <a:prstDash val="solid"/>
              <a:miter lim="400000"/>
            </a:ln>
            <a:effectLst/>
          </p:spPr>
          <p:txBody>
            <a:bodyPr wrap="square" lIns="0" tIns="0" rIns="0" bIns="0" numCol="1" anchor="ctr">
              <a:noAutofit/>
            </a:bodyPr>
            <a:lstStyle/>
            <a:p>
              <a:pPr lvl="0">
                <a:defRPr sz="3200"/>
              </a:pPr>
              <a:endParaRPr sz="3200"/>
            </a:p>
          </p:txBody>
        </p:sp>
        <p:sp>
          <p:nvSpPr>
            <p:cNvPr id="12" name="Shape 50"/>
            <p:cNvSpPr/>
            <p:nvPr/>
          </p:nvSpPr>
          <p:spPr>
            <a:xfrm>
              <a:off x="0" y="0"/>
              <a:ext cx="5089276" cy="50892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85888D"/>
              </a:solidFill>
              <a:prstDash val="solid"/>
              <a:miter lim="400000"/>
            </a:ln>
            <a:effectLst/>
          </p:spPr>
          <p:txBody>
            <a:bodyPr wrap="square" lIns="0" tIns="0" rIns="0" bIns="0" numCol="1" anchor="ctr">
              <a:noAutofit/>
            </a:bodyPr>
            <a:lstStyle/>
            <a:p>
              <a:pPr lvl="0">
                <a:defRPr sz="3200"/>
              </a:pPr>
              <a:endParaRPr sz="3200"/>
            </a:p>
          </p:txBody>
        </p:sp>
        <p:sp>
          <p:nvSpPr>
            <p:cNvPr id="13" name="Shape 51"/>
            <p:cNvSpPr/>
            <p:nvPr/>
          </p:nvSpPr>
          <p:spPr>
            <a:xfrm>
              <a:off x="4411815" y="4072859"/>
              <a:ext cx="777128" cy="972897"/>
            </a:xfrm>
            <a:prstGeom prst="rect">
              <a:avLst/>
            </a:prstGeom>
            <a:noFill/>
            <a:ln w="12700" cap="flat">
              <a:noFill/>
              <a:miter lim="400000"/>
            </a:ln>
            <a:effectLst/>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71438" tIns="71438" rIns="71438" bIns="71438" numCol="1" anchor="ctr">
              <a:noAutofit/>
            </a:bodyPr>
            <a:lstStyle>
              <a:lvl1pPr>
                <a:defRPr sz="2900">
                  <a:solidFill>
                    <a:srgbClr val="888B8D"/>
                  </a:solidFill>
                  <a:latin typeface="Helvetica"/>
                  <a:ea typeface="Helvetica"/>
                  <a:cs typeface="Helvetica"/>
                  <a:sym typeface="Helvetica"/>
                </a:defRPr>
              </a:lvl1pPr>
            </a:lstStyle>
            <a:p>
              <a:pPr lvl="0">
                <a:defRPr sz="1800">
                  <a:solidFill>
                    <a:srgbClr val="000000"/>
                  </a:solidFill>
                </a:defRPr>
              </a:pPr>
              <a:r>
                <a:rPr lang="es-ES" sz="1800" dirty="0">
                  <a:solidFill>
                    <a:srgbClr val="85888D"/>
                  </a:solidFill>
                </a:rPr>
                <a:t>®</a:t>
              </a:r>
            </a:p>
          </p:txBody>
        </p:sp>
      </p:grpSp>
      <p:grpSp>
        <p:nvGrpSpPr>
          <p:cNvPr id="16" name="Group 114"/>
          <p:cNvGrpSpPr/>
          <p:nvPr userDrawn="1"/>
        </p:nvGrpSpPr>
        <p:grpSpPr>
          <a:xfrm rot="20040000">
            <a:off x="155487" y="-344913"/>
            <a:ext cx="6185698" cy="7547826"/>
            <a:chOff x="0" y="0"/>
            <a:chExt cx="12371394" cy="15095651"/>
          </a:xfrm>
        </p:grpSpPr>
        <p:sp>
          <p:nvSpPr>
            <p:cNvPr id="17" name="Shape 112"/>
            <p:cNvSpPr/>
            <p:nvPr/>
          </p:nvSpPr>
          <p:spPr>
            <a:xfrm rot="540000">
              <a:off x="986834" y="730578"/>
              <a:ext cx="10397726" cy="13434911"/>
            </a:xfrm>
            <a:prstGeom prst="rect">
              <a:avLst/>
            </a:prstGeom>
            <a:solidFill>
              <a:srgbClr val="FFFFFF"/>
            </a:solidFill>
            <a:ln w="25400" cap="flat">
              <a:solidFill>
                <a:srgbClr val="85888D"/>
              </a:solidFill>
              <a:prstDash val="solid"/>
              <a:miter lim="400000"/>
            </a:ln>
            <a:effectLst>
              <a:outerShdw blurRad="152400" dist="76200" dir="3978660" rotWithShape="0">
                <a:srgbClr val="000000">
                  <a:alpha val="50000"/>
                </a:srgbClr>
              </a:outerShdw>
            </a:effectLst>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0" tIns="0" rIns="0" bIns="0" numCol="1" anchor="ctr">
              <a:noAutofit/>
            </a:bodyPr>
            <a:lstStyle>
              <a:lvl1pPr>
                <a:defRPr sz="3200"/>
              </a:lvl1pPr>
            </a:lstStyle>
            <a:p>
              <a:pPr lvl="0">
                <a:defRPr sz="1800"/>
              </a:pPr>
              <a:r>
                <a:rPr lang="es-ES" smtClean="0"/>
                <a:t>     </a:t>
              </a:r>
            </a:p>
          </p:txBody>
        </p:sp>
        <p:pic>
          <p:nvPicPr>
            <p:cNvPr id="18" name="wsc2018_cover.pdf"/>
            <p:cNvPicPr/>
            <p:nvPr/>
          </p:nvPicPr>
          <p:blipFill>
            <a:blip r:embed="rId2">
              <a:extLst/>
            </a:blip>
            <a:stretch>
              <a:fillRect/>
            </a:stretch>
          </p:blipFill>
          <p:spPr>
            <a:xfrm rot="540000">
              <a:off x="1192747" y="1395224"/>
              <a:ext cx="9878312" cy="13007847"/>
            </a:xfrm>
            <a:prstGeom prst="rect">
              <a:avLst/>
            </a:prstGeom>
            <a:ln w="12700" cap="flat">
              <a:noFill/>
              <a:miter lim="400000"/>
            </a:ln>
            <a:effectLst/>
          </p:spPr>
        </p:pic>
      </p:grpSp>
    </p:spTree>
    <p:extLst>
      <p:ext uri="{BB962C8B-B14F-4D97-AF65-F5344CB8AC3E}">
        <p14:creationId xmlns:p14="http://schemas.microsoft.com/office/powerpoint/2010/main" val="804984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0666D4B-8D69-43F8-99EA-505BC820E8FB}" type="datetimeFigureOut">
              <a:rPr lang="en-US" smtClean="0"/>
              <a:t>29-Jan-18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1B78A3-A029-459F-BA71-1B559F73B7F7}" type="slidenum">
              <a:rPr lang="en-US" smtClean="0"/>
              <a:t>‹#›</a:t>
            </a:fld>
            <a:endParaRPr lang="en-US"/>
          </a:p>
        </p:txBody>
      </p:sp>
    </p:spTree>
    <p:extLst>
      <p:ext uri="{BB962C8B-B14F-4D97-AF65-F5344CB8AC3E}">
        <p14:creationId xmlns:p14="http://schemas.microsoft.com/office/powerpoint/2010/main" val="550387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666D4B-8D69-43F8-99EA-505BC820E8FB}" type="datetimeFigureOut">
              <a:rPr lang="en-US" smtClean="0"/>
              <a:t>29-Jan-18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1B78A3-A029-459F-BA71-1B559F73B7F7}" type="slidenum">
              <a:rPr lang="en-US" smtClean="0"/>
              <a:t>‹#›</a:t>
            </a:fld>
            <a:endParaRPr lang="en-US"/>
          </a:p>
        </p:txBody>
      </p:sp>
    </p:spTree>
    <p:extLst>
      <p:ext uri="{BB962C8B-B14F-4D97-AF65-F5344CB8AC3E}">
        <p14:creationId xmlns:p14="http://schemas.microsoft.com/office/powerpoint/2010/main" val="40315547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666D4B-8D69-43F8-99EA-505BC820E8FB}" type="datetimeFigureOut">
              <a:rPr lang="en-US" smtClean="0"/>
              <a:t>29-Jan-18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1B78A3-A029-459F-BA71-1B559F73B7F7}" type="slidenum">
              <a:rPr lang="en-US" smtClean="0"/>
              <a:t>‹#›</a:t>
            </a:fld>
            <a:endParaRPr lang="en-US"/>
          </a:p>
        </p:txBody>
      </p:sp>
    </p:spTree>
    <p:extLst>
      <p:ext uri="{BB962C8B-B14F-4D97-AF65-F5344CB8AC3E}">
        <p14:creationId xmlns:p14="http://schemas.microsoft.com/office/powerpoint/2010/main" val="1684032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666D4B-8D69-43F8-99EA-505BC820E8FB}" type="datetimeFigureOut">
              <a:rPr lang="en-US" smtClean="0"/>
              <a:t>29-Jan-18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1B78A3-A029-459F-BA71-1B559F73B7F7}" type="slidenum">
              <a:rPr lang="en-US" smtClean="0"/>
              <a:t>‹#›</a:t>
            </a:fld>
            <a:endParaRPr lang="en-US"/>
          </a:p>
        </p:txBody>
      </p:sp>
    </p:spTree>
    <p:extLst>
      <p:ext uri="{BB962C8B-B14F-4D97-AF65-F5344CB8AC3E}">
        <p14:creationId xmlns:p14="http://schemas.microsoft.com/office/powerpoint/2010/main" val="32064377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666D4B-8D69-43F8-99EA-505BC820E8FB}" type="datetimeFigureOut">
              <a:rPr lang="en-US" smtClean="0"/>
              <a:t>29-Jan-18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1B78A3-A029-459F-BA71-1B559F73B7F7}" type="slidenum">
              <a:rPr lang="en-US" smtClean="0"/>
              <a:t>‹#›</a:t>
            </a:fld>
            <a:endParaRPr lang="en-US"/>
          </a:p>
        </p:txBody>
      </p:sp>
    </p:spTree>
    <p:extLst>
      <p:ext uri="{BB962C8B-B14F-4D97-AF65-F5344CB8AC3E}">
        <p14:creationId xmlns:p14="http://schemas.microsoft.com/office/powerpoint/2010/main" val="26394253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0666D4B-8D69-43F8-99EA-505BC820E8FB}" type="datetimeFigureOut">
              <a:rPr lang="en-US" smtClean="0"/>
              <a:t>29-Jan-18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1B78A3-A029-459F-BA71-1B559F73B7F7}" type="slidenum">
              <a:rPr lang="en-US" smtClean="0"/>
              <a:t>‹#›</a:t>
            </a:fld>
            <a:endParaRPr lang="en-US"/>
          </a:p>
        </p:txBody>
      </p:sp>
    </p:spTree>
    <p:extLst>
      <p:ext uri="{BB962C8B-B14F-4D97-AF65-F5344CB8AC3E}">
        <p14:creationId xmlns:p14="http://schemas.microsoft.com/office/powerpoint/2010/main" val="5940177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0666D4B-8D69-43F8-99EA-505BC820E8FB}" type="datetimeFigureOut">
              <a:rPr lang="en-US" smtClean="0"/>
              <a:t>29-Jan-18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1B78A3-A029-459F-BA71-1B559F73B7F7}" type="slidenum">
              <a:rPr lang="en-US" smtClean="0"/>
              <a:t>‹#›</a:t>
            </a:fld>
            <a:endParaRPr lang="en-US"/>
          </a:p>
        </p:txBody>
      </p:sp>
    </p:spTree>
    <p:extLst>
      <p:ext uri="{BB962C8B-B14F-4D97-AF65-F5344CB8AC3E}">
        <p14:creationId xmlns:p14="http://schemas.microsoft.com/office/powerpoint/2010/main" val="706012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666D4B-8D69-43F8-99EA-505BC820E8FB}" type="datetimeFigureOut">
              <a:rPr lang="en-US" smtClean="0"/>
              <a:t>29-Jan-18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1B78A3-A029-459F-BA71-1B559F73B7F7}" type="slidenum">
              <a:rPr lang="en-US" smtClean="0"/>
              <a:t>‹#›</a:t>
            </a:fld>
            <a:endParaRPr lang="en-US"/>
          </a:p>
        </p:txBody>
      </p:sp>
    </p:spTree>
    <p:extLst>
      <p:ext uri="{BB962C8B-B14F-4D97-AF65-F5344CB8AC3E}">
        <p14:creationId xmlns:p14="http://schemas.microsoft.com/office/powerpoint/2010/main" val="17099049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666D4B-8D69-43F8-99EA-505BC820E8FB}" type="datetimeFigureOut">
              <a:rPr lang="en-US" smtClean="0"/>
              <a:t>29-Jan-18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1B78A3-A029-459F-BA71-1B559F73B7F7}" type="slidenum">
              <a:rPr lang="en-US" smtClean="0"/>
              <a:t>‹#›</a:t>
            </a:fld>
            <a:endParaRPr lang="en-US"/>
          </a:p>
        </p:txBody>
      </p:sp>
    </p:spTree>
    <p:extLst>
      <p:ext uri="{BB962C8B-B14F-4D97-AF65-F5344CB8AC3E}">
        <p14:creationId xmlns:p14="http://schemas.microsoft.com/office/powerpoint/2010/main" val="32646741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666D4B-8D69-43F8-99EA-505BC820E8FB}" type="datetimeFigureOut">
              <a:rPr lang="en-US" smtClean="0"/>
              <a:t>29-Jan-18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1B78A3-A029-459F-BA71-1B559F73B7F7}" type="slidenum">
              <a:rPr lang="en-US" smtClean="0"/>
              <a:t>‹#›</a:t>
            </a:fld>
            <a:endParaRPr lang="en-US"/>
          </a:p>
        </p:txBody>
      </p:sp>
    </p:spTree>
    <p:extLst>
      <p:ext uri="{BB962C8B-B14F-4D97-AF65-F5344CB8AC3E}">
        <p14:creationId xmlns:p14="http://schemas.microsoft.com/office/powerpoint/2010/main" val="29760961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E35917C-84F6-604B-8EFD-001F2D0426B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29-Jan-18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0D0B4C-6D09-5E4B-A656-5ADBC2008C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4142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bg>
      <p:bgPr>
        <a:gradFill>
          <a:gsLst>
            <a:gs pos="69000">
              <a:srgbClr val="FFFFFF"/>
            </a:gs>
            <a:gs pos="100000">
              <a:srgbClr val="7CB3E1"/>
            </a:gs>
          </a:gsLst>
          <a:lin ang="5400000" scaled="0"/>
        </a:gradFill>
        <a:effectLst/>
      </p:bgPr>
    </p:bg>
    <p:spTree>
      <p:nvGrpSpPr>
        <p:cNvPr id="1" name=""/>
        <p:cNvGrpSpPr/>
        <p:nvPr/>
      </p:nvGrpSpPr>
      <p:grpSpPr>
        <a:xfrm>
          <a:off x="0" y="0"/>
          <a:ext cx="0" cy="0"/>
          <a:chOff x="0" y="0"/>
          <a:chExt cx="0" cy="0"/>
        </a:xfrm>
      </p:grpSpPr>
      <p:sp>
        <p:nvSpPr>
          <p:cNvPr id="10" name="Shape 39"/>
          <p:cNvSpPr/>
          <p:nvPr userDrawn="1"/>
        </p:nvSpPr>
        <p:spPr>
          <a:xfrm>
            <a:off x="0" y="1680617"/>
            <a:ext cx="12192000" cy="2353767"/>
          </a:xfrm>
          <a:prstGeom prst="rect">
            <a:avLst/>
          </a:prstGeom>
          <a:solidFill>
            <a:srgbClr val="27AAE1"/>
          </a:solidFill>
          <a:ln w="12700">
            <a:miter lim="400000"/>
          </a:ln>
          <a:effectLst>
            <a:outerShdw blurRad="50800" dist="25400" dir="5400000" rotWithShape="0">
              <a:srgbClr val="000000">
                <a:alpha val="50000"/>
              </a:srgbClr>
            </a:outerShdw>
          </a:effectLst>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none" lIns="365760" tIns="254000" rIns="254000" bIns="254000" anchor="ctr"/>
          <a:lstStyle/>
          <a:p>
            <a:pPr marL="0" marR="0" lvl="1" indent="0" algn="l" defTabSz="457200" rtl="0" eaLnBrk="1" fontAlgn="auto" latinLnBrk="0" hangingPunct="1">
              <a:lnSpc>
                <a:spcPct val="100000"/>
              </a:lnSpc>
              <a:spcBef>
                <a:spcPts val="0"/>
              </a:spcBef>
              <a:spcAft>
                <a:spcPts val="0"/>
              </a:spcAft>
              <a:buClrTx/>
              <a:buSzTx/>
              <a:buFontTx/>
              <a:buNone/>
              <a:tabLst/>
              <a:defRPr sz="1800"/>
            </a:pPr>
            <a:endParaRPr kumimoji="0" lang="en-US" sz="3250" b="1" i="0" u="none" strike="noStrike" kern="1200" cap="none" spc="0" normalizeH="0" baseline="0" noProof="0" dirty="0" smtClean="0">
              <a:ln>
                <a:noFill/>
              </a:ln>
              <a:solidFill>
                <a:srgbClr val="FFFFFF"/>
              </a:solidFill>
              <a:effectLst/>
              <a:uLnTx/>
              <a:uFillTx/>
              <a:latin typeface="Cambria" charset="0"/>
              <a:ea typeface="Cambria" charset="0"/>
              <a:cs typeface="Cambria" charset="0"/>
              <a:sym typeface="Boton BQ Medium"/>
            </a:endParaRPr>
          </a:p>
        </p:txBody>
      </p:sp>
      <p:grpSp>
        <p:nvGrpSpPr>
          <p:cNvPr id="11" name="Group 42"/>
          <p:cNvGrpSpPr/>
          <p:nvPr userDrawn="1"/>
        </p:nvGrpSpPr>
        <p:grpSpPr>
          <a:xfrm>
            <a:off x="6340387" y="-344913"/>
            <a:ext cx="6185698" cy="7547826"/>
            <a:chOff x="0" y="0"/>
            <a:chExt cx="12371394" cy="15095651"/>
          </a:xfrm>
        </p:grpSpPr>
        <p:sp>
          <p:nvSpPr>
            <p:cNvPr id="12" name="Shape 40"/>
            <p:cNvSpPr/>
            <p:nvPr/>
          </p:nvSpPr>
          <p:spPr>
            <a:xfrm rot="540000">
              <a:off x="986834" y="730578"/>
              <a:ext cx="10397726" cy="13434911"/>
            </a:xfrm>
            <a:prstGeom prst="rect">
              <a:avLst/>
            </a:prstGeom>
            <a:solidFill>
              <a:srgbClr val="FFFFFF"/>
            </a:solidFill>
            <a:ln w="25400" cap="flat">
              <a:solidFill>
                <a:srgbClr val="85888D"/>
              </a:solidFill>
              <a:prstDash val="solid"/>
              <a:miter lim="400000"/>
            </a:ln>
            <a:effectLst>
              <a:outerShdw blurRad="152400" dist="76200" dir="3978660" rotWithShape="0">
                <a:srgbClr val="000000">
                  <a:alpha val="50000"/>
                </a:srgbClr>
              </a:outerShdw>
            </a:effectLst>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0" tIns="0" rIns="0" bIns="0" numCol="1" anchor="ctr">
              <a:no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s-ES" smtClean="0"/>
                <a:t>     </a:t>
              </a:r>
            </a:p>
          </p:txBody>
        </p:sp>
        <p:pic>
          <p:nvPicPr>
            <p:cNvPr id="13" name="wsc2018_cover.pdf"/>
            <p:cNvPicPr/>
            <p:nvPr/>
          </p:nvPicPr>
          <p:blipFill>
            <a:blip r:embed="rId2">
              <a:extLst/>
            </a:blip>
            <a:stretch>
              <a:fillRect/>
            </a:stretch>
          </p:blipFill>
          <p:spPr>
            <a:xfrm rot="540000">
              <a:off x="1192747" y="1395224"/>
              <a:ext cx="9878312" cy="13007847"/>
            </a:xfrm>
            <a:prstGeom prst="rect">
              <a:avLst/>
            </a:prstGeom>
            <a:ln w="12700" cap="flat">
              <a:noFill/>
              <a:miter lim="400000"/>
            </a:ln>
            <a:effectLst/>
          </p:spPr>
        </p:pic>
      </p:grpSp>
      <p:grpSp>
        <p:nvGrpSpPr>
          <p:cNvPr id="18" name="Group 52"/>
          <p:cNvGrpSpPr/>
          <p:nvPr userDrawn="1"/>
        </p:nvGrpSpPr>
        <p:grpSpPr>
          <a:xfrm>
            <a:off x="0" y="4330806"/>
            <a:ext cx="2576686" cy="2527194"/>
            <a:chOff x="0" y="0"/>
            <a:chExt cx="5188942" cy="5089274"/>
          </a:xfrm>
        </p:grpSpPr>
        <p:sp>
          <p:nvSpPr>
            <p:cNvPr id="19" name="Shape 49"/>
            <p:cNvSpPr/>
            <p:nvPr/>
          </p:nvSpPr>
          <p:spPr>
            <a:xfrm rot="18900000">
              <a:off x="769991" y="769990"/>
              <a:ext cx="3549294" cy="3549294"/>
            </a:xfrm>
            <a:prstGeom prst="rect">
              <a:avLst/>
            </a:prstGeom>
            <a:noFill/>
            <a:ln w="25400" cap="flat">
              <a:solidFill>
                <a:srgbClr val="85888D"/>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Shape 50"/>
            <p:cNvSpPr/>
            <p:nvPr/>
          </p:nvSpPr>
          <p:spPr>
            <a:xfrm>
              <a:off x="0" y="0"/>
              <a:ext cx="5089276" cy="50892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85888D"/>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Shape 51"/>
            <p:cNvSpPr/>
            <p:nvPr/>
          </p:nvSpPr>
          <p:spPr>
            <a:xfrm>
              <a:off x="4411815" y="4072859"/>
              <a:ext cx="777128" cy="972897"/>
            </a:xfrm>
            <a:prstGeom prst="rect">
              <a:avLst/>
            </a:prstGeom>
            <a:noFill/>
            <a:ln w="12700" cap="flat">
              <a:noFill/>
              <a:miter lim="400000"/>
            </a:ln>
            <a:effectLst/>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71438" tIns="71438" rIns="71438" bIns="71438" numCol="1" anchor="ctr">
              <a:noAutofit/>
            </a:bodyPr>
            <a:lstStyle>
              <a:lvl1pPr>
                <a:defRPr sz="2900">
                  <a:solidFill>
                    <a:srgbClr val="888B8D"/>
                  </a:solidFill>
                  <a:latin typeface="Helvetica"/>
                  <a:ea typeface="Helvetica"/>
                  <a:cs typeface="Helvetica"/>
                  <a:sym typeface="Helvetica"/>
                </a:defRPr>
              </a:lvl1p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lang="es-ES" sz="1800" b="0" i="0" u="none" strike="noStrike" kern="1200" cap="none" spc="0" normalizeH="0" baseline="0" noProof="0" dirty="0">
                  <a:ln>
                    <a:noFill/>
                  </a:ln>
                  <a:solidFill>
                    <a:srgbClr val="85888D"/>
                  </a:solidFill>
                  <a:effectLst/>
                  <a:uLnTx/>
                  <a:uFillTx/>
                  <a:latin typeface="Helvetica"/>
                  <a:sym typeface="Helvetica"/>
                </a:rPr>
                <a:t>®</a:t>
              </a:r>
            </a:p>
          </p:txBody>
        </p:sp>
      </p:grpSp>
      <p:sp>
        <p:nvSpPr>
          <p:cNvPr id="24" name="Text Placeholder 23"/>
          <p:cNvSpPr>
            <a:spLocks noGrp="1"/>
          </p:cNvSpPr>
          <p:nvPr>
            <p:ph type="body" sz="quarter" idx="10" hasCustomPrompt="1"/>
          </p:nvPr>
        </p:nvSpPr>
        <p:spPr>
          <a:xfrm>
            <a:off x="215900" y="2078584"/>
            <a:ext cx="6540500" cy="1905000"/>
          </a:xfrm>
        </p:spPr>
        <p:txBody>
          <a:bodyPr>
            <a:noAutofit/>
          </a:bodyPr>
          <a:lstStyle>
            <a:lvl2pPr marL="0" marR="0" indent="0" algn="l" defTabSz="457200" rtl="0" eaLnBrk="1" fontAlgn="auto" latinLnBrk="0" hangingPunct="1">
              <a:lnSpc>
                <a:spcPct val="100000"/>
              </a:lnSpc>
              <a:spcBef>
                <a:spcPts val="0"/>
              </a:spcBef>
              <a:spcAft>
                <a:spcPts val="0"/>
              </a:spcAft>
              <a:buClrTx/>
              <a:buSzTx/>
              <a:buFontTx/>
              <a:buNone/>
              <a:tabLst/>
              <a:defRPr sz="3600"/>
            </a:lvl2pPr>
          </a:lstStyle>
          <a:p>
            <a:pPr marL="0" marR="0" lvl="1" indent="0" algn="l" defTabSz="457200" rtl="0" eaLnBrk="1" fontAlgn="auto" latinLnBrk="0" hangingPunct="1">
              <a:lnSpc>
                <a:spcPct val="100000"/>
              </a:lnSpc>
              <a:spcBef>
                <a:spcPts val="0"/>
              </a:spcBef>
              <a:spcAft>
                <a:spcPts val="0"/>
              </a:spcAft>
              <a:buClrTx/>
              <a:buSzTx/>
              <a:buFontTx/>
              <a:buNone/>
              <a:tabLst/>
              <a:defRPr sz="1800"/>
            </a:pPr>
            <a:r>
              <a:rPr lang="en-US" sz="3250" b="1" dirty="0" smtClean="0">
                <a:solidFill>
                  <a:srgbClr val="FFFFFF"/>
                </a:solidFill>
                <a:latin typeface="Cambria" charset="0"/>
                <a:ea typeface="Cambria" charset="0"/>
                <a:cs typeface="Cambria" charset="0"/>
                <a:sym typeface="Boton BQ Medium"/>
              </a:rPr>
              <a:t>This is the first of five videos</a:t>
            </a:r>
            <a:br>
              <a:rPr lang="en-US" sz="3250" b="1" dirty="0" smtClean="0">
                <a:solidFill>
                  <a:srgbClr val="FFFFFF"/>
                </a:solidFill>
                <a:latin typeface="Cambria" charset="0"/>
                <a:ea typeface="Cambria" charset="0"/>
                <a:cs typeface="Cambria" charset="0"/>
                <a:sym typeface="Boton BQ Medium"/>
              </a:rPr>
            </a:br>
            <a:r>
              <a:rPr lang="en-US" sz="3250" b="1" dirty="0" smtClean="0">
                <a:solidFill>
                  <a:srgbClr val="FFFFFF"/>
                </a:solidFill>
                <a:latin typeface="Cambria" charset="0"/>
                <a:ea typeface="Cambria" charset="0"/>
                <a:cs typeface="Cambria" charset="0"/>
                <a:sym typeface="Boton BQ Medium"/>
              </a:rPr>
              <a:t>covering material in the</a:t>
            </a:r>
            <a:br>
              <a:rPr lang="en-US" sz="3250" b="1" dirty="0" smtClean="0">
                <a:solidFill>
                  <a:srgbClr val="FFFFFF"/>
                </a:solidFill>
                <a:latin typeface="Cambria" charset="0"/>
                <a:ea typeface="Cambria" charset="0"/>
                <a:cs typeface="Cambria" charset="0"/>
                <a:sym typeface="Boton BQ Medium"/>
              </a:rPr>
            </a:br>
            <a:r>
              <a:rPr lang="en-US" sz="3250" b="1" dirty="0" smtClean="0">
                <a:solidFill>
                  <a:srgbClr val="FFFFFF"/>
                </a:solidFill>
                <a:latin typeface="Cambria" charset="0"/>
                <a:ea typeface="Cambria" charset="0"/>
                <a:cs typeface="Cambria" charset="0"/>
                <a:sym typeface="Boton BQ Medium"/>
              </a:rPr>
              <a:t>2018 Conference Agenda Reports</a:t>
            </a:r>
          </a:p>
        </p:txBody>
      </p:sp>
    </p:spTree>
    <p:extLst>
      <p:ext uri="{BB962C8B-B14F-4D97-AF65-F5344CB8AC3E}">
        <p14:creationId xmlns:p14="http://schemas.microsoft.com/office/powerpoint/2010/main" val="42206788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bg>
      <p:bgPr>
        <a:gradFill>
          <a:gsLst>
            <a:gs pos="0">
              <a:srgbClr val="7CB3E1"/>
            </a:gs>
            <a:gs pos="22086">
              <a:srgbClr val="FFFFFF"/>
            </a:gs>
          </a:gsLst>
          <a:lin ang="15890" scaled="0"/>
        </a:grad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1240" y="595916"/>
            <a:ext cx="5439064" cy="1280471"/>
          </a:xfrm>
          <a:prstGeom prst="rect">
            <a:avLst/>
          </a:prstGeom>
        </p:spPr>
      </p:pic>
      <p:sp>
        <p:nvSpPr>
          <p:cNvPr id="6" name="Shape 48"/>
          <p:cNvSpPr/>
          <p:nvPr userDrawn="1"/>
        </p:nvSpPr>
        <p:spPr>
          <a:xfrm>
            <a:off x="6756400" y="227409"/>
            <a:ext cx="5201147" cy="6403182"/>
          </a:xfrm>
          <a:prstGeom prst="rect">
            <a:avLst/>
          </a:prstGeom>
          <a:solidFill>
            <a:srgbClr val="27AAE1"/>
          </a:solidFill>
          <a:ln w="12700">
            <a:miter lim="400000"/>
          </a:ln>
          <a:effectLst>
            <a:outerShdw blurRad="50800" dist="25400" dir="5400000" rotWithShape="0">
              <a:srgbClr val="000000">
                <a:alpha val="50000"/>
              </a:srgbClr>
            </a:outerShdw>
          </a:effectLst>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16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7" name="Group 52"/>
          <p:cNvGrpSpPr/>
          <p:nvPr userDrawn="1"/>
        </p:nvGrpSpPr>
        <p:grpSpPr>
          <a:xfrm>
            <a:off x="13407" y="4318707"/>
            <a:ext cx="2594472" cy="2544638"/>
            <a:chOff x="0" y="0"/>
            <a:chExt cx="5188942" cy="5089274"/>
          </a:xfrm>
        </p:grpSpPr>
        <p:sp>
          <p:nvSpPr>
            <p:cNvPr id="8" name="Shape 49"/>
            <p:cNvSpPr/>
            <p:nvPr/>
          </p:nvSpPr>
          <p:spPr>
            <a:xfrm rot="18900000">
              <a:off x="769991" y="769990"/>
              <a:ext cx="3549294" cy="3549294"/>
            </a:xfrm>
            <a:prstGeom prst="rect">
              <a:avLst/>
            </a:prstGeom>
            <a:noFill/>
            <a:ln w="25400" cap="flat">
              <a:solidFill>
                <a:srgbClr val="85888D"/>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hape 50"/>
            <p:cNvSpPr/>
            <p:nvPr/>
          </p:nvSpPr>
          <p:spPr>
            <a:xfrm>
              <a:off x="0" y="0"/>
              <a:ext cx="5089276" cy="50892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85888D"/>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Shape 51"/>
            <p:cNvSpPr/>
            <p:nvPr/>
          </p:nvSpPr>
          <p:spPr>
            <a:xfrm>
              <a:off x="4411815" y="4072859"/>
              <a:ext cx="777128" cy="972897"/>
            </a:xfrm>
            <a:prstGeom prst="rect">
              <a:avLst/>
            </a:prstGeom>
            <a:noFill/>
            <a:ln w="12700" cap="flat">
              <a:noFill/>
              <a:miter lim="400000"/>
            </a:ln>
            <a:effectLst/>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35719" tIns="35719" rIns="35719" bIns="35719" numCol="1" anchor="ctr">
              <a:noAutofit/>
            </a:bodyPr>
            <a:lstStyle>
              <a:lvl1pPr>
                <a:defRPr sz="2900">
                  <a:solidFill>
                    <a:srgbClr val="888B8D"/>
                  </a:solidFill>
                  <a:latin typeface="Helvetica"/>
                  <a:ea typeface="Helvetica"/>
                  <a:cs typeface="Helvetica"/>
                  <a:sym typeface="Helvetica"/>
                </a:defRPr>
              </a:lvl1p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lang="es-ES" sz="1450" b="0" i="0" u="none" strike="noStrike" kern="1200" cap="none" spc="0" normalizeH="0" baseline="0" noProof="0" dirty="0">
                  <a:ln>
                    <a:noFill/>
                  </a:ln>
                  <a:solidFill>
                    <a:srgbClr val="85888D"/>
                  </a:solidFill>
                  <a:effectLst/>
                  <a:uLnTx/>
                  <a:uFillTx/>
                  <a:latin typeface="Helvetica"/>
                  <a:sym typeface="Helvetica"/>
                </a:rPr>
                <a:t>®</a:t>
              </a:r>
            </a:p>
          </p:txBody>
        </p:sp>
      </p:grpSp>
      <p:sp>
        <p:nvSpPr>
          <p:cNvPr id="12" name="Shape 54"/>
          <p:cNvSpPr/>
          <p:nvPr userDrawn="1"/>
        </p:nvSpPr>
        <p:spPr>
          <a:xfrm>
            <a:off x="7466826" y="661352"/>
            <a:ext cx="3780892" cy="3674808"/>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lIns="22860" rIns="22860">
            <a:noAutofit/>
          </a:bodyPr>
          <a:lstStyle/>
          <a:p>
            <a:pPr marL="290160" marR="0" lvl="0" indent="-290160" algn="l" defTabSz="457200" rtl="0" eaLnBrk="1" fontAlgn="auto" latinLnBrk="0" hangingPunct="1">
              <a:lnSpc>
                <a:spcPct val="90000"/>
              </a:lnSpc>
              <a:spcBef>
                <a:spcPts val="900"/>
              </a:spcBef>
              <a:spcAft>
                <a:spcPts val="0"/>
              </a:spcAft>
              <a:buClrTx/>
              <a:buSzPct val="75000"/>
              <a:buFontTx/>
              <a:buChar char="•"/>
              <a:tabLst/>
              <a:defRPr sz="1800"/>
            </a:pPr>
            <a:endParaRPr kumimoji="0" sz="2950" b="1" i="0" u="none" strike="noStrike" kern="1200" cap="none" spc="0" normalizeH="0" baseline="0" noProof="0" dirty="0">
              <a:ln>
                <a:noFill/>
              </a:ln>
              <a:solidFill>
                <a:srgbClr val="FFFFFF"/>
              </a:solidFill>
              <a:effectLst/>
              <a:uLnTx/>
              <a:uFillTx/>
              <a:latin typeface="Cambria" charset="0"/>
              <a:ea typeface="Cambria" charset="0"/>
              <a:cs typeface="Cambria" charset="0"/>
              <a:sym typeface="PopplLaudatio-Regular"/>
            </a:endParaRPr>
          </a:p>
        </p:txBody>
      </p:sp>
      <p:sp>
        <p:nvSpPr>
          <p:cNvPr id="13" name="Shape 55"/>
          <p:cNvSpPr/>
          <p:nvPr userDrawn="1"/>
        </p:nvSpPr>
        <p:spPr>
          <a:xfrm>
            <a:off x="7123308" y="4818849"/>
            <a:ext cx="4474581" cy="1477328"/>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22860" rIns="22860">
            <a:noAutofit/>
          </a:bodyPr>
          <a:lstStyle/>
          <a:p>
            <a:pPr marL="0" marR="0" lvl="0" indent="0" algn="ctr" defTabSz="457200" rtl="0" eaLnBrk="1" fontAlgn="auto" latinLnBrk="0" hangingPunct="1">
              <a:lnSpc>
                <a:spcPct val="100000"/>
              </a:lnSpc>
              <a:spcBef>
                <a:spcPts val="300"/>
              </a:spcBef>
              <a:spcAft>
                <a:spcPts val="0"/>
              </a:spcAft>
              <a:buClrTx/>
              <a:buSzTx/>
              <a:buFontTx/>
              <a:buNone/>
              <a:tabLst/>
              <a:defRPr sz="1800"/>
            </a:pPr>
            <a:r>
              <a:rPr kumimoji="0" lang="es-ES" sz="3000" b="1" i="1" u="none" strike="noStrike" kern="1200" cap="none" spc="0" normalizeH="0" baseline="0" noProof="0" dirty="0">
                <a:ln>
                  <a:noFill/>
                </a:ln>
                <a:solidFill>
                  <a:srgbClr val="FFFFFF"/>
                </a:solidFill>
                <a:effectLst/>
                <a:uLnTx/>
                <a:uFillTx/>
                <a:latin typeface="Cambria" charset="0"/>
                <a:sym typeface="PopplLaudatio-Italic"/>
              </a:rPr>
              <a:t>IAC</a:t>
            </a:r>
            <a:r>
              <a:rPr kumimoji="0" lang="es-ES" sz="3000" b="1" i="0" u="none" strike="noStrike" kern="1200" cap="none" spc="0" normalizeH="0" baseline="0" noProof="0" dirty="0">
                <a:ln>
                  <a:noFill/>
                </a:ln>
                <a:solidFill>
                  <a:srgbClr val="FFFFFF"/>
                </a:solidFill>
                <a:effectLst/>
                <a:uLnTx/>
                <a:uFillTx/>
                <a:latin typeface="Cambria" charset="0"/>
                <a:sym typeface="PopplLaudatio-Regular"/>
              </a:rPr>
              <a:t>, videos y otros materiales de la CSM en</a:t>
            </a:r>
            <a:r>
              <a:rPr lang="es-ES" smtClean="0"/>
              <a:t> </a:t>
            </a:r>
            <a:r>
              <a:rPr kumimoji="0" lang="es-ES" sz="3000" b="1" i="0" u="sng" strike="noStrike" kern="1200" cap="none" spc="0" normalizeH="0" baseline="0" noProof="0" dirty="0">
                <a:ln>
                  <a:noFill/>
                </a:ln>
                <a:solidFill>
                  <a:srgbClr val="0070C0"/>
                </a:solidFill>
                <a:effectLst/>
                <a:uLnTx/>
                <a:uFill>
                  <a:solidFill>
                    <a:srgbClr val="0070C0"/>
                  </a:solidFill>
                </a:uFill>
                <a:latin typeface="Cambria" charset="0"/>
                <a:sym typeface="PopplLaudatio-Regular"/>
              </a:rPr>
              <a:t>www.na.org/conference </a:t>
            </a:r>
          </a:p>
        </p:txBody>
      </p:sp>
      <p:pic>
        <p:nvPicPr>
          <p:cNvPr id="15" name="wsc2018_logo_bluetext.png"/>
          <p:cNvPicPr/>
          <p:nvPr userDrawn="1"/>
        </p:nvPicPr>
        <p:blipFill>
          <a:blip r:embed="rId3">
            <a:extLst/>
          </a:blip>
          <a:stretch>
            <a:fillRect/>
          </a:stretch>
        </p:blipFill>
        <p:spPr>
          <a:xfrm>
            <a:off x="561975" y="2019432"/>
            <a:ext cx="5597525" cy="2124298"/>
          </a:xfrm>
          <a:prstGeom prst="rect">
            <a:avLst/>
          </a:prstGeom>
          <a:ln w="12700">
            <a:miter lim="400000"/>
          </a:ln>
        </p:spPr>
      </p:pic>
      <p:sp>
        <p:nvSpPr>
          <p:cNvPr id="16" name="Shape 58"/>
          <p:cNvSpPr/>
          <p:nvPr userDrawn="1"/>
        </p:nvSpPr>
        <p:spPr>
          <a:xfrm>
            <a:off x="5099527" y="4318707"/>
            <a:ext cx="1247043" cy="615553"/>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22860" rIns="22860">
            <a:spAutoFit/>
          </a:bodyPr>
          <a:lstStyle>
            <a:lvl1pPr algn="l" defTabSz="914400">
              <a:defRPr sz="3400">
                <a:latin typeface="Boton BQ Medium"/>
                <a:ea typeface="Boton BQ Medium"/>
                <a:cs typeface="Boton BQ Medium"/>
                <a:sym typeface="Boton BQ Medium"/>
              </a:defRPr>
            </a:lvl1p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kumimoji="0" lang="es-ES" sz="1700" b="0" i="0" u="none" strike="noStrike" kern="1200" cap="none" spc="0" normalizeH="0" baseline="0" noProof="0" dirty="0">
                <a:ln>
                  <a:noFill/>
                </a:ln>
                <a:solidFill>
                  <a:srgbClr val="53585F"/>
                </a:solidFill>
                <a:effectLst/>
                <a:uLnTx/>
                <a:uFillTx/>
                <a:latin typeface="Cambria" charset="0"/>
                <a:sym typeface="Boton BQ Medium"/>
              </a:rPr>
              <a:t>Visión del servicio en NA</a:t>
            </a:r>
          </a:p>
        </p:txBody>
      </p:sp>
      <p:sp>
        <p:nvSpPr>
          <p:cNvPr id="19" name="Text Placeholder 18"/>
          <p:cNvSpPr>
            <a:spLocks noGrp="1"/>
          </p:cNvSpPr>
          <p:nvPr>
            <p:ph type="body" idx="10" hasCustomPrompt="1"/>
          </p:nvPr>
        </p:nvSpPr>
        <p:spPr>
          <a:xfrm>
            <a:off x="7301108" y="632248"/>
            <a:ext cx="4050064" cy="3632200"/>
          </a:xfrm>
        </p:spPr>
        <p:txBody>
          <a:bodyPr>
            <a:normAutofit/>
          </a:bodyPr>
          <a:lstStyle>
            <a:lvl1pPr marL="290160" indent="-290160" algn="l" defTabSz="457200">
              <a:lnSpc>
                <a:spcPct val="90000"/>
              </a:lnSpc>
              <a:spcBef>
                <a:spcPts val="600"/>
              </a:spcBef>
              <a:buSzPct val="75000"/>
              <a:buChar char="•"/>
              <a:defRPr sz="3000"/>
            </a:lvl1pPr>
          </a:lstStyle>
          <a:p>
            <a:pPr marL="290160" indent="-290160" algn="l" defTabSz="457200">
              <a:lnSpc>
                <a:spcPct val="90000"/>
              </a:lnSpc>
              <a:spcBef>
                <a:spcPts val="900"/>
              </a:spcBef>
              <a:buSzPct val="75000"/>
              <a:buChar char="•"/>
              <a:defRPr sz="1800"/>
            </a:pPr>
            <a:r>
              <a:rPr lang="en-US" sz="2950" b="1" dirty="0" smtClean="0">
                <a:solidFill>
                  <a:srgbClr val="FFFFFF"/>
                </a:solidFill>
                <a:latin typeface="Cambria" charset="0"/>
                <a:ea typeface="Cambria" charset="0"/>
                <a:cs typeface="Cambria" charset="0"/>
                <a:sym typeface="PopplLaudatio-Regular"/>
              </a:rPr>
              <a:t>Future of the WSC and Role of Zones</a:t>
            </a:r>
          </a:p>
          <a:p>
            <a:pPr marL="290160" indent="-290160" algn="l" defTabSz="457200">
              <a:lnSpc>
                <a:spcPct val="90000"/>
              </a:lnSpc>
              <a:spcBef>
                <a:spcPts val="900"/>
              </a:spcBef>
              <a:buSzPct val="75000"/>
              <a:buChar char="•"/>
              <a:defRPr sz="1800"/>
            </a:pPr>
            <a:r>
              <a:rPr lang="en-US" sz="2950" b="1" dirty="0" smtClean="0">
                <a:solidFill>
                  <a:srgbClr val="FFFFFF"/>
                </a:solidFill>
                <a:latin typeface="Cambria" charset="0"/>
                <a:ea typeface="Cambria" charset="0"/>
                <a:cs typeface="Cambria" charset="0"/>
                <a:sym typeface="PopplLaudatio-Regular"/>
              </a:rPr>
              <a:t>Our Service System</a:t>
            </a:r>
          </a:p>
          <a:p>
            <a:pPr marL="290160" indent="-290160" algn="l" defTabSz="457200">
              <a:lnSpc>
                <a:spcPct val="90000"/>
              </a:lnSpc>
              <a:spcBef>
                <a:spcPts val="600"/>
              </a:spcBef>
              <a:buSzPct val="75000"/>
              <a:buChar char="•"/>
              <a:defRPr sz="1800"/>
            </a:pPr>
            <a:r>
              <a:rPr lang="en-US" sz="2950" b="1" dirty="0" smtClean="0">
                <a:solidFill>
                  <a:srgbClr val="FFFFFF"/>
                </a:solidFill>
                <a:latin typeface="Cambria" charset="0"/>
                <a:ea typeface="Cambria" charset="0"/>
                <a:cs typeface="Cambria" charset="0"/>
                <a:sym typeface="PopplLaudatio-Regular"/>
              </a:rPr>
              <a:t>NA Literature and Our Primary Purpose</a:t>
            </a:r>
            <a:endParaRPr lang="en-US" sz="2950" b="1" dirty="0">
              <a:solidFill>
                <a:srgbClr val="FFFFFF"/>
              </a:solidFill>
              <a:latin typeface="Cambria" charset="0"/>
              <a:ea typeface="Cambria" charset="0"/>
              <a:cs typeface="Cambria" charset="0"/>
              <a:sym typeface="PopplLaudatio-Regular"/>
            </a:endParaRPr>
          </a:p>
        </p:txBody>
      </p:sp>
    </p:spTree>
    <p:extLst>
      <p:ext uri="{BB962C8B-B14F-4D97-AF65-F5344CB8AC3E}">
        <p14:creationId xmlns:p14="http://schemas.microsoft.com/office/powerpoint/2010/main" val="34727926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bg>
      <p:bgPr>
        <a:gradFill>
          <a:gsLst>
            <a:gs pos="0">
              <a:srgbClr val="7CB3E1"/>
            </a:gs>
            <a:gs pos="22086">
              <a:srgbClr val="FFFFFF"/>
            </a:gs>
          </a:gsLst>
          <a:lin ang="15890" scaled="0"/>
        </a:gradFill>
        <a:effectLst/>
      </p:bgPr>
    </p:bg>
    <p:spTree>
      <p:nvGrpSpPr>
        <p:cNvPr id="1" name=""/>
        <p:cNvGrpSpPr/>
        <p:nvPr/>
      </p:nvGrpSpPr>
      <p:grpSpPr>
        <a:xfrm>
          <a:off x="0" y="0"/>
          <a:ext cx="0" cy="0"/>
          <a:chOff x="0" y="0"/>
          <a:chExt cx="0" cy="0"/>
        </a:xfrm>
      </p:grpSpPr>
      <p:pic>
        <p:nvPicPr>
          <p:cNvPr id="17" name="wsc2018_logo_bluetext.png"/>
          <p:cNvPicPr/>
          <p:nvPr userDrawn="1"/>
        </p:nvPicPr>
        <p:blipFill>
          <a:blip r:embed="rId2">
            <a:extLst/>
          </a:blip>
          <a:stretch>
            <a:fillRect/>
          </a:stretch>
        </p:blipFill>
        <p:spPr>
          <a:xfrm>
            <a:off x="269875" y="254131"/>
            <a:ext cx="4119799" cy="1563492"/>
          </a:xfrm>
          <a:prstGeom prst="rect">
            <a:avLst/>
          </a:prstGeom>
          <a:ln w="12700">
            <a:miter lim="400000"/>
          </a:ln>
        </p:spPr>
      </p:pic>
      <p:pic>
        <p:nvPicPr>
          <p:cNvPr id="18" name="WSC2018_chairs.jpg"/>
          <p:cNvPicPr/>
          <p:nvPr userDrawn="1"/>
        </p:nvPicPr>
        <p:blipFill>
          <a:blip r:embed="rId3">
            <a:extLst/>
          </a:blip>
          <a:stretch>
            <a:fillRect/>
          </a:stretch>
        </p:blipFill>
        <p:spPr>
          <a:xfrm>
            <a:off x="9162712" y="4997505"/>
            <a:ext cx="3079158" cy="1847796"/>
          </a:xfrm>
          <a:prstGeom prst="rect">
            <a:avLst/>
          </a:prstGeom>
          <a:ln w="12700">
            <a:miter lim="400000"/>
          </a:ln>
        </p:spPr>
      </p:pic>
    </p:spTree>
    <p:extLst>
      <p:ext uri="{BB962C8B-B14F-4D97-AF65-F5344CB8AC3E}">
        <p14:creationId xmlns:p14="http://schemas.microsoft.com/office/powerpoint/2010/main" val="18921150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ustom Layout">
    <p:bg>
      <p:bgPr>
        <a:gradFill>
          <a:gsLst>
            <a:gs pos="0">
              <a:srgbClr val="7CB3E1"/>
            </a:gs>
            <a:gs pos="22086">
              <a:srgbClr val="FFFFFF"/>
            </a:gs>
          </a:gsLst>
          <a:lin ang="1589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16224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Shape 71"/>
          <p:cNvSpPr/>
          <p:nvPr userDrawn="1"/>
        </p:nvSpPr>
        <p:spPr>
          <a:xfrm>
            <a:off x="317500" y="467475"/>
            <a:ext cx="11287165" cy="1"/>
          </a:xfrm>
          <a:prstGeom prst="line">
            <a:avLst/>
          </a:prstGeom>
          <a:ln w="63500">
            <a:solidFill>
              <a:srgbClr val="27AAE1"/>
            </a:solidFill>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WSC2018_chairs.jpg"/>
          <p:cNvPicPr/>
          <p:nvPr userDrawn="1"/>
        </p:nvPicPr>
        <p:blipFill>
          <a:blip r:embed="rId2">
            <a:extLst/>
          </a:blip>
          <a:stretch>
            <a:fillRect/>
          </a:stretch>
        </p:blipFill>
        <p:spPr>
          <a:xfrm>
            <a:off x="9937412" y="184205"/>
            <a:ext cx="1989270" cy="1193757"/>
          </a:xfrm>
          <a:prstGeom prst="rect">
            <a:avLst/>
          </a:prstGeom>
          <a:ln w="12700">
            <a:miter lim="400000"/>
          </a:ln>
        </p:spPr>
      </p:pic>
      <p:grpSp>
        <p:nvGrpSpPr>
          <p:cNvPr id="12" name="Group 80"/>
          <p:cNvGrpSpPr/>
          <p:nvPr userDrawn="1"/>
        </p:nvGrpSpPr>
        <p:grpSpPr>
          <a:xfrm>
            <a:off x="0" y="5026229"/>
            <a:ext cx="1867645" cy="1831772"/>
            <a:chOff x="0" y="0"/>
            <a:chExt cx="5188942" cy="5089274"/>
          </a:xfrm>
        </p:grpSpPr>
        <p:sp>
          <p:nvSpPr>
            <p:cNvPr id="13" name="Shape 77"/>
            <p:cNvSpPr/>
            <p:nvPr/>
          </p:nvSpPr>
          <p:spPr>
            <a:xfrm rot="18900000">
              <a:off x="769991" y="769990"/>
              <a:ext cx="3549294" cy="3549294"/>
            </a:xfrm>
            <a:prstGeom prst="rect">
              <a:avLst/>
            </a:prstGeom>
            <a:noFill/>
            <a:ln w="25400" cap="flat">
              <a:solidFill>
                <a:srgbClr val="85888D"/>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Shape 78"/>
            <p:cNvSpPr/>
            <p:nvPr/>
          </p:nvSpPr>
          <p:spPr>
            <a:xfrm>
              <a:off x="0" y="0"/>
              <a:ext cx="5089276" cy="50892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85888D"/>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Shape 79"/>
            <p:cNvSpPr/>
            <p:nvPr/>
          </p:nvSpPr>
          <p:spPr>
            <a:xfrm>
              <a:off x="4411815" y="4072859"/>
              <a:ext cx="777128" cy="972897"/>
            </a:xfrm>
            <a:prstGeom prst="rect">
              <a:avLst/>
            </a:prstGeom>
            <a:noFill/>
            <a:ln w="12700" cap="flat">
              <a:noFill/>
              <a:miter lim="400000"/>
            </a:ln>
            <a:effectLst/>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35719" tIns="35719" rIns="35719" bIns="35719" numCol="1" anchor="ctr">
              <a:noAutofit/>
            </a:bodyPr>
            <a:lstStyle>
              <a:lvl1pPr>
                <a:defRPr sz="2900">
                  <a:solidFill>
                    <a:srgbClr val="888B8D"/>
                  </a:solidFill>
                  <a:latin typeface="Helvetica"/>
                  <a:ea typeface="Helvetica"/>
                  <a:cs typeface="Helvetica"/>
                  <a:sym typeface="Helvetica"/>
                </a:defRPr>
              </a:lvl1p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lang="es-ES" sz="1450" b="0" i="0" u="none" strike="noStrike" kern="1200" cap="none" spc="0" normalizeH="0" baseline="0" noProof="0" dirty="0">
                  <a:ln>
                    <a:noFill/>
                  </a:ln>
                  <a:solidFill>
                    <a:srgbClr val="85888D"/>
                  </a:solidFill>
                  <a:effectLst/>
                  <a:uLnTx/>
                  <a:uFillTx/>
                  <a:latin typeface="Helvetica"/>
                  <a:sym typeface="Helvetica"/>
                </a:rPr>
                <a:t>®</a:t>
              </a:r>
            </a:p>
          </p:txBody>
        </p:sp>
      </p:grpSp>
    </p:spTree>
    <p:extLst>
      <p:ext uri="{BB962C8B-B14F-4D97-AF65-F5344CB8AC3E}">
        <p14:creationId xmlns:p14="http://schemas.microsoft.com/office/powerpoint/2010/main" val="24781632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Shape 82"/>
          <p:cNvSpPr/>
          <p:nvPr userDrawn="1"/>
        </p:nvSpPr>
        <p:spPr>
          <a:xfrm>
            <a:off x="317500" y="467476"/>
            <a:ext cx="11480800" cy="0"/>
          </a:xfrm>
          <a:prstGeom prst="line">
            <a:avLst/>
          </a:prstGeom>
          <a:ln w="63500">
            <a:solidFill>
              <a:srgbClr val="27AAE1"/>
            </a:solidFill>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wsc2018_logobluetextchairs.png"/>
          <p:cNvPicPr/>
          <p:nvPr userDrawn="1"/>
        </p:nvPicPr>
        <p:blipFill>
          <a:blip r:embed="rId2">
            <a:extLst/>
          </a:blip>
          <a:stretch>
            <a:fillRect/>
          </a:stretch>
        </p:blipFill>
        <p:spPr>
          <a:xfrm>
            <a:off x="424377" y="541383"/>
            <a:ext cx="1871411" cy="1312902"/>
          </a:xfrm>
          <a:prstGeom prst="rect">
            <a:avLst/>
          </a:prstGeom>
          <a:ln w="12700">
            <a:miter lim="400000"/>
          </a:ln>
        </p:spPr>
      </p:pic>
      <p:sp>
        <p:nvSpPr>
          <p:cNvPr id="15" name="Shape 82"/>
          <p:cNvSpPr/>
          <p:nvPr userDrawn="1"/>
        </p:nvSpPr>
        <p:spPr>
          <a:xfrm>
            <a:off x="330200" y="1927976"/>
            <a:ext cx="11468100" cy="0"/>
          </a:xfrm>
          <a:prstGeom prst="line">
            <a:avLst/>
          </a:prstGeom>
          <a:ln w="63500">
            <a:solidFill>
              <a:srgbClr val="27AAE1"/>
            </a:solidFill>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10392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Shape 82"/>
          <p:cNvSpPr/>
          <p:nvPr userDrawn="1"/>
        </p:nvSpPr>
        <p:spPr>
          <a:xfrm>
            <a:off x="317500" y="467476"/>
            <a:ext cx="11480800" cy="0"/>
          </a:xfrm>
          <a:prstGeom prst="line">
            <a:avLst/>
          </a:prstGeom>
          <a:ln w="63500">
            <a:solidFill>
              <a:srgbClr val="27AAE1"/>
            </a:solidFill>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wsc2018_logobluetextchairs.png"/>
          <p:cNvPicPr/>
          <p:nvPr userDrawn="1"/>
        </p:nvPicPr>
        <p:blipFill>
          <a:blip r:embed="rId2">
            <a:extLst/>
          </a:blip>
          <a:stretch>
            <a:fillRect/>
          </a:stretch>
        </p:blipFill>
        <p:spPr>
          <a:xfrm>
            <a:off x="424377" y="541383"/>
            <a:ext cx="1871411" cy="1312902"/>
          </a:xfrm>
          <a:prstGeom prst="rect">
            <a:avLst/>
          </a:prstGeom>
          <a:ln w="12700">
            <a:miter lim="400000"/>
          </a:ln>
        </p:spPr>
      </p:pic>
      <p:sp>
        <p:nvSpPr>
          <p:cNvPr id="8" name="Shape 82"/>
          <p:cNvSpPr/>
          <p:nvPr userDrawn="1"/>
        </p:nvSpPr>
        <p:spPr>
          <a:xfrm>
            <a:off x="330200" y="1927976"/>
            <a:ext cx="11468100" cy="0"/>
          </a:xfrm>
          <a:prstGeom prst="line">
            <a:avLst/>
          </a:prstGeom>
          <a:ln w="63500">
            <a:solidFill>
              <a:srgbClr val="27AAE1"/>
            </a:solidFill>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hape 97"/>
          <p:cNvSpPr/>
          <p:nvPr userDrawn="1"/>
        </p:nvSpPr>
        <p:spPr>
          <a:xfrm>
            <a:off x="2877425" y="679149"/>
            <a:ext cx="8455720" cy="1080103"/>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lIns="35719" tIns="35719" rIns="35719" bIns="35719" anchor="ctr">
            <a:noAutofit/>
          </a:bodyPr>
          <a:lstStyle/>
          <a:p>
            <a:pPr marL="0" marR="0" lvl="1" indent="0" algn="ctr" defTabSz="457200" rtl="0" eaLnBrk="1" fontAlgn="auto" latinLnBrk="0" hangingPunct="1">
              <a:lnSpc>
                <a:spcPct val="100000"/>
              </a:lnSpc>
              <a:spcBef>
                <a:spcPts val="0"/>
              </a:spcBef>
              <a:spcAft>
                <a:spcPts val="0"/>
              </a:spcAft>
              <a:buClrTx/>
              <a:buSzTx/>
              <a:buFontTx/>
              <a:buNone/>
              <a:tabLst/>
              <a:defRPr sz="1800"/>
            </a:pPr>
            <a:r>
              <a:rPr kumimoji="0" lang="es-ES" sz="6600" b="1" i="0" u="none" strike="noStrike" kern="1200" cap="none" spc="0" normalizeH="0" baseline="0" noProof="0" dirty="0">
                <a:ln>
                  <a:noFill/>
                </a:ln>
                <a:solidFill>
                  <a:prstClr val="black"/>
                </a:solidFill>
                <a:effectLst/>
                <a:uLnTx/>
                <a:uFillTx/>
                <a:latin typeface="Cambria" charset="0"/>
                <a:sym typeface="BotonBQ-Bold"/>
              </a:rPr>
              <a:t>Pausa para discutir</a:t>
            </a:r>
          </a:p>
        </p:txBody>
      </p:sp>
      <p:grpSp>
        <p:nvGrpSpPr>
          <p:cNvPr id="12" name="Group 80"/>
          <p:cNvGrpSpPr/>
          <p:nvPr userDrawn="1"/>
        </p:nvGrpSpPr>
        <p:grpSpPr>
          <a:xfrm>
            <a:off x="0" y="5026229"/>
            <a:ext cx="1867645" cy="1831772"/>
            <a:chOff x="0" y="0"/>
            <a:chExt cx="5188942" cy="5089274"/>
          </a:xfrm>
        </p:grpSpPr>
        <p:sp>
          <p:nvSpPr>
            <p:cNvPr id="13" name="Shape 77"/>
            <p:cNvSpPr/>
            <p:nvPr/>
          </p:nvSpPr>
          <p:spPr>
            <a:xfrm rot="18900000">
              <a:off x="769991" y="769990"/>
              <a:ext cx="3549294" cy="3549294"/>
            </a:xfrm>
            <a:prstGeom prst="rect">
              <a:avLst/>
            </a:prstGeom>
            <a:noFill/>
            <a:ln w="25400" cap="flat">
              <a:solidFill>
                <a:srgbClr val="85888D"/>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Shape 78"/>
            <p:cNvSpPr/>
            <p:nvPr/>
          </p:nvSpPr>
          <p:spPr>
            <a:xfrm>
              <a:off x="0" y="0"/>
              <a:ext cx="5089276" cy="50892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85888D"/>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Shape 79"/>
            <p:cNvSpPr/>
            <p:nvPr/>
          </p:nvSpPr>
          <p:spPr>
            <a:xfrm>
              <a:off x="4411815" y="4072859"/>
              <a:ext cx="777128" cy="972897"/>
            </a:xfrm>
            <a:prstGeom prst="rect">
              <a:avLst/>
            </a:prstGeom>
            <a:noFill/>
            <a:ln w="12700" cap="flat">
              <a:noFill/>
              <a:miter lim="400000"/>
            </a:ln>
            <a:effectLst/>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35719" tIns="35719" rIns="35719" bIns="35719" numCol="1" anchor="ctr">
              <a:noAutofit/>
            </a:bodyPr>
            <a:lstStyle>
              <a:lvl1pPr>
                <a:defRPr sz="2900">
                  <a:solidFill>
                    <a:srgbClr val="888B8D"/>
                  </a:solidFill>
                  <a:latin typeface="Helvetica"/>
                  <a:ea typeface="Helvetica"/>
                  <a:cs typeface="Helvetica"/>
                  <a:sym typeface="Helvetica"/>
                </a:defRPr>
              </a:lvl1p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lang="es-ES" sz="1450" b="0" i="0" u="none" strike="noStrike" kern="1200" cap="none" spc="0" normalizeH="0" baseline="0" noProof="0" dirty="0">
                  <a:ln>
                    <a:noFill/>
                  </a:ln>
                  <a:solidFill>
                    <a:srgbClr val="85888D"/>
                  </a:solidFill>
                  <a:effectLst/>
                  <a:uLnTx/>
                  <a:uFillTx/>
                  <a:latin typeface="Helvetica"/>
                  <a:sym typeface="Helvetica"/>
                </a:rPr>
                <a:t>®</a:t>
              </a:r>
            </a:p>
          </p:txBody>
        </p:sp>
      </p:grpSp>
    </p:spTree>
    <p:extLst>
      <p:ext uri="{BB962C8B-B14F-4D97-AF65-F5344CB8AC3E}">
        <p14:creationId xmlns:p14="http://schemas.microsoft.com/office/powerpoint/2010/main" val="3062835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bg>
      <p:bgPr>
        <a:gradFill>
          <a:gsLst>
            <a:gs pos="69000">
              <a:srgbClr val="FFFFFF"/>
            </a:gs>
            <a:gs pos="100000">
              <a:srgbClr val="7CB3E1"/>
            </a:gs>
          </a:gsLst>
          <a:lin ang="5400000" scaled="0"/>
        </a:gradFill>
        <a:effectLst/>
      </p:bgPr>
    </p:bg>
    <p:spTree>
      <p:nvGrpSpPr>
        <p:cNvPr id="1" name=""/>
        <p:cNvGrpSpPr/>
        <p:nvPr/>
      </p:nvGrpSpPr>
      <p:grpSpPr>
        <a:xfrm>
          <a:off x="0" y="0"/>
          <a:ext cx="0" cy="0"/>
          <a:chOff x="0" y="0"/>
          <a:chExt cx="0" cy="0"/>
        </a:xfrm>
      </p:grpSpPr>
      <p:sp>
        <p:nvSpPr>
          <p:cNvPr id="10" name="Shape 39"/>
          <p:cNvSpPr/>
          <p:nvPr userDrawn="1"/>
        </p:nvSpPr>
        <p:spPr>
          <a:xfrm>
            <a:off x="0" y="1680617"/>
            <a:ext cx="12192000" cy="2353767"/>
          </a:xfrm>
          <a:prstGeom prst="rect">
            <a:avLst/>
          </a:prstGeom>
          <a:solidFill>
            <a:srgbClr val="27AAE1"/>
          </a:solidFill>
          <a:ln w="12700">
            <a:miter lim="400000"/>
          </a:ln>
          <a:effectLst>
            <a:outerShdw blurRad="50800" dist="25400" dir="5400000" rotWithShape="0">
              <a:srgbClr val="000000">
                <a:alpha val="50000"/>
              </a:srgbClr>
            </a:outerShdw>
          </a:effectLst>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none" lIns="365760" tIns="254000" rIns="254000" bIns="254000" anchor="ctr"/>
          <a:lstStyle/>
          <a:p>
            <a:pPr marL="0" marR="0" lvl="1" indent="0" algn="l" defTabSz="457200" rtl="0" eaLnBrk="1" fontAlgn="auto" latinLnBrk="0" hangingPunct="1">
              <a:lnSpc>
                <a:spcPct val="100000"/>
              </a:lnSpc>
              <a:spcBef>
                <a:spcPts val="0"/>
              </a:spcBef>
              <a:spcAft>
                <a:spcPts val="0"/>
              </a:spcAft>
              <a:buClrTx/>
              <a:buSzTx/>
              <a:buFontTx/>
              <a:buNone/>
              <a:tabLst/>
              <a:defRPr sz="1800"/>
            </a:pPr>
            <a:endParaRPr lang="en-US" sz="3250" b="1" dirty="0" smtClean="0">
              <a:solidFill>
                <a:srgbClr val="FFFFFF"/>
              </a:solidFill>
              <a:latin typeface="Cambria" charset="0"/>
              <a:ea typeface="Cambria" charset="0"/>
              <a:cs typeface="Cambria" charset="0"/>
              <a:sym typeface="Boton BQ Medium"/>
            </a:endParaRPr>
          </a:p>
        </p:txBody>
      </p:sp>
      <p:grpSp>
        <p:nvGrpSpPr>
          <p:cNvPr id="11" name="Group 42"/>
          <p:cNvGrpSpPr/>
          <p:nvPr userDrawn="1"/>
        </p:nvGrpSpPr>
        <p:grpSpPr>
          <a:xfrm>
            <a:off x="6340387" y="-344913"/>
            <a:ext cx="6185698" cy="7547826"/>
            <a:chOff x="0" y="0"/>
            <a:chExt cx="12371394" cy="15095651"/>
          </a:xfrm>
        </p:grpSpPr>
        <p:sp>
          <p:nvSpPr>
            <p:cNvPr id="12" name="Shape 40"/>
            <p:cNvSpPr/>
            <p:nvPr/>
          </p:nvSpPr>
          <p:spPr>
            <a:xfrm rot="540000">
              <a:off x="986834" y="730578"/>
              <a:ext cx="10397726" cy="13434911"/>
            </a:xfrm>
            <a:prstGeom prst="rect">
              <a:avLst/>
            </a:prstGeom>
            <a:solidFill>
              <a:srgbClr val="FFFFFF"/>
            </a:solidFill>
            <a:ln w="25400" cap="flat">
              <a:solidFill>
                <a:srgbClr val="85888D"/>
              </a:solidFill>
              <a:prstDash val="solid"/>
              <a:miter lim="400000"/>
            </a:ln>
            <a:effectLst>
              <a:outerShdw blurRad="152400" dist="76200" dir="3978660" rotWithShape="0">
                <a:srgbClr val="000000">
                  <a:alpha val="50000"/>
                </a:srgbClr>
              </a:outerShdw>
            </a:effectLst>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0" tIns="0" rIns="0" bIns="0" numCol="1" anchor="ctr">
              <a:noAutofit/>
            </a:bodyPr>
            <a:lstStyle>
              <a:lvl1pPr>
                <a:defRPr sz="3200"/>
              </a:lvl1pPr>
            </a:lstStyle>
            <a:p>
              <a:pPr lvl="0">
                <a:defRPr sz="1800"/>
              </a:pPr>
              <a:r>
                <a:rPr lang="es-ES" smtClean="0"/>
                <a:t>     </a:t>
              </a:r>
            </a:p>
          </p:txBody>
        </p:sp>
        <p:pic>
          <p:nvPicPr>
            <p:cNvPr id="13" name="wsc2018_cover.pdf"/>
            <p:cNvPicPr/>
            <p:nvPr/>
          </p:nvPicPr>
          <p:blipFill>
            <a:blip r:embed="rId2">
              <a:extLst/>
            </a:blip>
            <a:stretch>
              <a:fillRect/>
            </a:stretch>
          </p:blipFill>
          <p:spPr>
            <a:xfrm rot="540000">
              <a:off x="1192747" y="1395224"/>
              <a:ext cx="9878312" cy="13007847"/>
            </a:xfrm>
            <a:prstGeom prst="rect">
              <a:avLst/>
            </a:prstGeom>
            <a:ln w="12700" cap="flat">
              <a:noFill/>
              <a:miter lim="400000"/>
            </a:ln>
            <a:effectLst/>
          </p:spPr>
        </p:pic>
      </p:grpSp>
      <p:grpSp>
        <p:nvGrpSpPr>
          <p:cNvPr id="18" name="Group 52"/>
          <p:cNvGrpSpPr/>
          <p:nvPr userDrawn="1"/>
        </p:nvGrpSpPr>
        <p:grpSpPr>
          <a:xfrm>
            <a:off x="0" y="4330806"/>
            <a:ext cx="2576686" cy="2527194"/>
            <a:chOff x="0" y="0"/>
            <a:chExt cx="5188942" cy="5089274"/>
          </a:xfrm>
        </p:grpSpPr>
        <p:sp>
          <p:nvSpPr>
            <p:cNvPr id="19" name="Shape 49"/>
            <p:cNvSpPr/>
            <p:nvPr/>
          </p:nvSpPr>
          <p:spPr>
            <a:xfrm rot="18900000">
              <a:off x="769991" y="769990"/>
              <a:ext cx="3549294" cy="3549294"/>
            </a:xfrm>
            <a:prstGeom prst="rect">
              <a:avLst/>
            </a:prstGeom>
            <a:noFill/>
            <a:ln w="25400" cap="flat">
              <a:solidFill>
                <a:srgbClr val="85888D"/>
              </a:solidFill>
              <a:prstDash val="solid"/>
              <a:miter lim="400000"/>
            </a:ln>
            <a:effectLst/>
          </p:spPr>
          <p:txBody>
            <a:bodyPr wrap="square" lIns="0" tIns="0" rIns="0" bIns="0" numCol="1" anchor="ctr">
              <a:noAutofit/>
            </a:bodyPr>
            <a:lstStyle/>
            <a:p>
              <a:pPr lvl="0">
                <a:defRPr sz="3200"/>
              </a:pPr>
              <a:endParaRPr sz="3200"/>
            </a:p>
          </p:txBody>
        </p:sp>
        <p:sp>
          <p:nvSpPr>
            <p:cNvPr id="20" name="Shape 50"/>
            <p:cNvSpPr/>
            <p:nvPr/>
          </p:nvSpPr>
          <p:spPr>
            <a:xfrm>
              <a:off x="0" y="0"/>
              <a:ext cx="5089276" cy="50892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85888D"/>
              </a:solidFill>
              <a:prstDash val="solid"/>
              <a:miter lim="400000"/>
            </a:ln>
            <a:effectLst/>
          </p:spPr>
          <p:txBody>
            <a:bodyPr wrap="square" lIns="0" tIns="0" rIns="0" bIns="0" numCol="1" anchor="ctr">
              <a:noAutofit/>
            </a:bodyPr>
            <a:lstStyle/>
            <a:p>
              <a:pPr lvl="0">
                <a:defRPr sz="3200"/>
              </a:pPr>
              <a:endParaRPr sz="3200"/>
            </a:p>
          </p:txBody>
        </p:sp>
        <p:sp>
          <p:nvSpPr>
            <p:cNvPr id="21" name="Shape 51"/>
            <p:cNvSpPr/>
            <p:nvPr/>
          </p:nvSpPr>
          <p:spPr>
            <a:xfrm>
              <a:off x="4411815" y="4072859"/>
              <a:ext cx="777128" cy="972897"/>
            </a:xfrm>
            <a:prstGeom prst="rect">
              <a:avLst/>
            </a:prstGeom>
            <a:noFill/>
            <a:ln w="12700" cap="flat">
              <a:noFill/>
              <a:miter lim="400000"/>
            </a:ln>
            <a:effectLst/>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71438" tIns="71438" rIns="71438" bIns="71438" numCol="1" anchor="ctr">
              <a:noAutofit/>
            </a:bodyPr>
            <a:lstStyle>
              <a:lvl1pPr>
                <a:defRPr sz="2900">
                  <a:solidFill>
                    <a:srgbClr val="888B8D"/>
                  </a:solidFill>
                  <a:latin typeface="Helvetica"/>
                  <a:ea typeface="Helvetica"/>
                  <a:cs typeface="Helvetica"/>
                  <a:sym typeface="Helvetica"/>
                </a:defRPr>
              </a:lvl1pPr>
            </a:lstStyle>
            <a:p>
              <a:pPr lvl="0">
                <a:defRPr sz="1800">
                  <a:solidFill>
                    <a:srgbClr val="000000"/>
                  </a:solidFill>
                </a:defRPr>
              </a:pPr>
              <a:r>
                <a:rPr lang="es-ES" sz="1800" dirty="0">
                  <a:solidFill>
                    <a:srgbClr val="85888D"/>
                  </a:solidFill>
                </a:rPr>
                <a:t>®</a:t>
              </a:r>
            </a:p>
          </p:txBody>
        </p:sp>
      </p:grpSp>
      <p:sp>
        <p:nvSpPr>
          <p:cNvPr id="24" name="Text Placeholder 23"/>
          <p:cNvSpPr>
            <a:spLocks noGrp="1"/>
          </p:cNvSpPr>
          <p:nvPr>
            <p:ph type="body" sz="quarter" idx="10" hasCustomPrompt="1"/>
          </p:nvPr>
        </p:nvSpPr>
        <p:spPr>
          <a:xfrm>
            <a:off x="215900" y="2078584"/>
            <a:ext cx="6540500" cy="1905000"/>
          </a:xfrm>
        </p:spPr>
        <p:txBody>
          <a:bodyPr>
            <a:noAutofit/>
          </a:bodyPr>
          <a:lstStyle>
            <a:lvl2pPr marL="0" marR="0" indent="0" algn="l" defTabSz="457200" rtl="0" eaLnBrk="1" fontAlgn="auto" latinLnBrk="0" hangingPunct="1">
              <a:lnSpc>
                <a:spcPct val="100000"/>
              </a:lnSpc>
              <a:spcBef>
                <a:spcPts val="0"/>
              </a:spcBef>
              <a:spcAft>
                <a:spcPts val="0"/>
              </a:spcAft>
              <a:buClrTx/>
              <a:buSzTx/>
              <a:buFontTx/>
              <a:buNone/>
              <a:tabLst/>
              <a:defRPr sz="3600"/>
            </a:lvl2pPr>
          </a:lstStyle>
          <a:p>
            <a:pPr marL="0" marR="0" lvl="1" indent="0" algn="l" defTabSz="457200" rtl="0" eaLnBrk="1" fontAlgn="auto" latinLnBrk="0" hangingPunct="1">
              <a:lnSpc>
                <a:spcPct val="100000"/>
              </a:lnSpc>
              <a:spcBef>
                <a:spcPts val="0"/>
              </a:spcBef>
              <a:spcAft>
                <a:spcPts val="0"/>
              </a:spcAft>
              <a:buClrTx/>
              <a:buSzTx/>
              <a:buFontTx/>
              <a:buNone/>
              <a:tabLst/>
              <a:defRPr sz="1800"/>
            </a:pPr>
            <a:r>
              <a:rPr lang="en-US" sz="3250" b="1" dirty="0" smtClean="0">
                <a:solidFill>
                  <a:srgbClr val="FFFFFF"/>
                </a:solidFill>
                <a:latin typeface="Cambria" charset="0"/>
                <a:ea typeface="Cambria" charset="0"/>
                <a:cs typeface="Cambria" charset="0"/>
                <a:sym typeface="Boton BQ Medium"/>
              </a:rPr>
              <a:t>This is the first of five videos</a:t>
            </a:r>
            <a:br>
              <a:rPr lang="en-US" sz="3250" b="1" dirty="0" smtClean="0">
                <a:solidFill>
                  <a:srgbClr val="FFFFFF"/>
                </a:solidFill>
                <a:latin typeface="Cambria" charset="0"/>
                <a:ea typeface="Cambria" charset="0"/>
                <a:cs typeface="Cambria" charset="0"/>
                <a:sym typeface="Boton BQ Medium"/>
              </a:rPr>
            </a:br>
            <a:r>
              <a:rPr lang="en-US" sz="3250" b="1" dirty="0" smtClean="0">
                <a:solidFill>
                  <a:srgbClr val="FFFFFF"/>
                </a:solidFill>
                <a:latin typeface="Cambria" charset="0"/>
                <a:ea typeface="Cambria" charset="0"/>
                <a:cs typeface="Cambria" charset="0"/>
                <a:sym typeface="Boton BQ Medium"/>
              </a:rPr>
              <a:t>covering material in the</a:t>
            </a:r>
            <a:br>
              <a:rPr lang="en-US" sz="3250" b="1" dirty="0" smtClean="0">
                <a:solidFill>
                  <a:srgbClr val="FFFFFF"/>
                </a:solidFill>
                <a:latin typeface="Cambria" charset="0"/>
                <a:ea typeface="Cambria" charset="0"/>
                <a:cs typeface="Cambria" charset="0"/>
                <a:sym typeface="Boton BQ Medium"/>
              </a:rPr>
            </a:br>
            <a:r>
              <a:rPr lang="en-US" sz="3250" b="1" dirty="0" smtClean="0">
                <a:solidFill>
                  <a:srgbClr val="FFFFFF"/>
                </a:solidFill>
                <a:latin typeface="Cambria" charset="0"/>
                <a:ea typeface="Cambria" charset="0"/>
                <a:cs typeface="Cambria" charset="0"/>
                <a:sym typeface="Boton BQ Medium"/>
              </a:rPr>
              <a:t>2018 Conference Agenda Reports</a:t>
            </a:r>
          </a:p>
        </p:txBody>
      </p:sp>
    </p:spTree>
    <p:extLst>
      <p:ext uri="{BB962C8B-B14F-4D97-AF65-F5344CB8AC3E}">
        <p14:creationId xmlns:p14="http://schemas.microsoft.com/office/powerpoint/2010/main" val="7870861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Custom Layout">
    <p:bg>
      <p:bgPr>
        <a:gradFill>
          <a:gsLst>
            <a:gs pos="69000">
              <a:srgbClr val="FFFFFF"/>
            </a:gs>
            <a:gs pos="100000">
              <a:srgbClr val="7CB3E1"/>
            </a:gs>
          </a:gsLst>
          <a:lin ang="5400000" scaled="0"/>
        </a:gradFill>
        <a:effectLst/>
      </p:bgPr>
    </p:bg>
    <p:spTree>
      <p:nvGrpSpPr>
        <p:cNvPr id="1" name=""/>
        <p:cNvGrpSpPr/>
        <p:nvPr/>
      </p:nvGrpSpPr>
      <p:grpSpPr>
        <a:xfrm>
          <a:off x="0" y="0"/>
          <a:ext cx="0" cy="0"/>
          <a:chOff x="0" y="0"/>
          <a:chExt cx="0" cy="0"/>
        </a:xfrm>
      </p:grpSpPr>
      <p:sp>
        <p:nvSpPr>
          <p:cNvPr id="15" name="Shape 107"/>
          <p:cNvSpPr/>
          <p:nvPr userDrawn="1"/>
        </p:nvSpPr>
        <p:spPr>
          <a:xfrm>
            <a:off x="-27710" y="921990"/>
            <a:ext cx="12247420" cy="4064794"/>
          </a:xfrm>
          <a:prstGeom prst="rect">
            <a:avLst/>
          </a:prstGeom>
          <a:solidFill>
            <a:srgbClr val="27AAE1"/>
          </a:solidFill>
          <a:ln w="12700">
            <a:miter lim="400000"/>
          </a:ln>
          <a:effectLst>
            <a:outerShdw blurRad="50800" dist="25400" dir="5400000" rotWithShape="0">
              <a:srgbClr val="000000">
                <a:alpha val="50000"/>
              </a:srgbClr>
            </a:outerShdw>
          </a:effectLst>
        </p:spPr>
        <p:txBody>
          <a:bodyPr lIns="254000" tIns="254000" rIns="254000" bIns="254000" anchor="ctr"/>
          <a:lstStyle/>
          <a:p>
            <a:pPr marL="457200" marR="0" lvl="1" indent="0" algn="r" defTabSz="457200" rtl="0" eaLnBrk="1" fontAlgn="auto" latinLnBrk="0" hangingPunct="1">
              <a:lnSpc>
                <a:spcPct val="100000"/>
              </a:lnSpc>
              <a:spcBef>
                <a:spcPts val="0"/>
              </a:spcBef>
              <a:spcAft>
                <a:spcPts val="0"/>
              </a:spcAft>
              <a:buClrTx/>
              <a:buSzTx/>
              <a:buFontTx/>
              <a:buNone/>
              <a:tabLst/>
              <a:defRPr sz="6500">
                <a:solidFill>
                  <a:srgbClr val="FFFFFF"/>
                </a:solidFill>
                <a:latin typeface="Boton BQ Medium"/>
                <a:ea typeface="Boton BQ Medium"/>
                <a:cs typeface="Boton BQ Medium"/>
                <a:sym typeface="Boton BQ Medium"/>
              </a:defRPr>
            </a:pPr>
            <a:endParaRPr kumimoji="0" sz="3250" b="0" i="0" u="none" strike="noStrike" kern="1200" cap="none" spc="0" normalizeH="0" baseline="0" noProof="0">
              <a:ln>
                <a:noFill/>
              </a:ln>
              <a:solidFill>
                <a:srgbClr val="FFFFFF"/>
              </a:solidFill>
              <a:effectLst/>
              <a:uLnTx/>
              <a:uFillTx/>
              <a:latin typeface="Boton BQ Medium"/>
              <a:sym typeface="Boton BQ Medium"/>
            </a:endParaRPr>
          </a:p>
        </p:txBody>
      </p:sp>
      <p:grpSp>
        <p:nvGrpSpPr>
          <p:cNvPr id="10" name="Group 52"/>
          <p:cNvGrpSpPr/>
          <p:nvPr userDrawn="1"/>
        </p:nvGrpSpPr>
        <p:grpSpPr>
          <a:xfrm>
            <a:off x="0" y="4330806"/>
            <a:ext cx="2576686" cy="2527194"/>
            <a:chOff x="0" y="0"/>
            <a:chExt cx="5188942" cy="5089274"/>
          </a:xfrm>
        </p:grpSpPr>
        <p:sp>
          <p:nvSpPr>
            <p:cNvPr id="11" name="Shape 49"/>
            <p:cNvSpPr/>
            <p:nvPr/>
          </p:nvSpPr>
          <p:spPr>
            <a:xfrm rot="18900000">
              <a:off x="769991" y="769990"/>
              <a:ext cx="3549294" cy="3549294"/>
            </a:xfrm>
            <a:prstGeom prst="rect">
              <a:avLst/>
            </a:prstGeom>
            <a:noFill/>
            <a:ln w="25400" cap="flat">
              <a:solidFill>
                <a:srgbClr val="85888D"/>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Shape 50"/>
            <p:cNvSpPr/>
            <p:nvPr/>
          </p:nvSpPr>
          <p:spPr>
            <a:xfrm>
              <a:off x="0" y="0"/>
              <a:ext cx="5089276" cy="50892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85888D"/>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Shape 51"/>
            <p:cNvSpPr/>
            <p:nvPr/>
          </p:nvSpPr>
          <p:spPr>
            <a:xfrm>
              <a:off x="4411815" y="4072859"/>
              <a:ext cx="777128" cy="972897"/>
            </a:xfrm>
            <a:prstGeom prst="rect">
              <a:avLst/>
            </a:prstGeom>
            <a:noFill/>
            <a:ln w="12700" cap="flat">
              <a:noFill/>
              <a:miter lim="400000"/>
            </a:ln>
            <a:effectLst/>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71438" tIns="71438" rIns="71438" bIns="71438" numCol="1" anchor="ctr">
              <a:noAutofit/>
            </a:bodyPr>
            <a:lstStyle>
              <a:lvl1pPr>
                <a:defRPr sz="2900">
                  <a:solidFill>
                    <a:srgbClr val="888B8D"/>
                  </a:solidFill>
                  <a:latin typeface="Helvetica"/>
                  <a:ea typeface="Helvetica"/>
                  <a:cs typeface="Helvetica"/>
                  <a:sym typeface="Helvetica"/>
                </a:defRPr>
              </a:lvl1p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lang="es-ES" sz="1800" b="0" i="0" u="none" strike="noStrike" kern="1200" cap="none" spc="0" normalizeH="0" baseline="0" noProof="0" dirty="0">
                  <a:ln>
                    <a:noFill/>
                  </a:ln>
                  <a:solidFill>
                    <a:srgbClr val="85888D"/>
                  </a:solidFill>
                  <a:effectLst/>
                  <a:uLnTx/>
                  <a:uFillTx/>
                  <a:latin typeface="Helvetica"/>
                  <a:sym typeface="Helvetica"/>
                </a:rPr>
                <a:t>®</a:t>
              </a:r>
            </a:p>
          </p:txBody>
        </p:sp>
      </p:grpSp>
      <p:grpSp>
        <p:nvGrpSpPr>
          <p:cNvPr id="16" name="Group 114"/>
          <p:cNvGrpSpPr/>
          <p:nvPr userDrawn="1"/>
        </p:nvGrpSpPr>
        <p:grpSpPr>
          <a:xfrm rot="20040000">
            <a:off x="155487" y="-344913"/>
            <a:ext cx="6185698" cy="7547826"/>
            <a:chOff x="0" y="0"/>
            <a:chExt cx="12371394" cy="15095651"/>
          </a:xfrm>
        </p:grpSpPr>
        <p:sp>
          <p:nvSpPr>
            <p:cNvPr id="17" name="Shape 112"/>
            <p:cNvSpPr/>
            <p:nvPr/>
          </p:nvSpPr>
          <p:spPr>
            <a:xfrm rot="540000">
              <a:off x="986834" y="730578"/>
              <a:ext cx="10397726" cy="13434911"/>
            </a:xfrm>
            <a:prstGeom prst="rect">
              <a:avLst/>
            </a:prstGeom>
            <a:solidFill>
              <a:srgbClr val="FFFFFF"/>
            </a:solidFill>
            <a:ln w="25400" cap="flat">
              <a:solidFill>
                <a:srgbClr val="85888D"/>
              </a:solidFill>
              <a:prstDash val="solid"/>
              <a:miter lim="400000"/>
            </a:ln>
            <a:effectLst>
              <a:outerShdw blurRad="152400" dist="76200" dir="3978660" rotWithShape="0">
                <a:srgbClr val="000000">
                  <a:alpha val="50000"/>
                </a:srgbClr>
              </a:outerShdw>
            </a:effectLst>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0" tIns="0" rIns="0" bIns="0" numCol="1" anchor="ctr">
              <a:no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s-ES" smtClean="0"/>
                <a:t>     </a:t>
              </a:r>
            </a:p>
          </p:txBody>
        </p:sp>
        <p:pic>
          <p:nvPicPr>
            <p:cNvPr id="18" name="wsc2018_cover.pdf"/>
            <p:cNvPicPr/>
            <p:nvPr/>
          </p:nvPicPr>
          <p:blipFill>
            <a:blip r:embed="rId2">
              <a:extLst/>
            </a:blip>
            <a:stretch>
              <a:fillRect/>
            </a:stretch>
          </p:blipFill>
          <p:spPr>
            <a:xfrm rot="540000">
              <a:off x="1192747" y="1395224"/>
              <a:ext cx="9878312" cy="13007847"/>
            </a:xfrm>
            <a:prstGeom prst="rect">
              <a:avLst/>
            </a:prstGeom>
            <a:ln w="12700" cap="flat">
              <a:noFill/>
              <a:miter lim="400000"/>
            </a:ln>
            <a:effectLst/>
          </p:spPr>
        </p:pic>
      </p:grpSp>
    </p:spTree>
    <p:extLst>
      <p:ext uri="{BB962C8B-B14F-4D97-AF65-F5344CB8AC3E}">
        <p14:creationId xmlns:p14="http://schemas.microsoft.com/office/powerpoint/2010/main" val="2911249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bg>
      <p:bgPr>
        <a:gradFill>
          <a:gsLst>
            <a:gs pos="0">
              <a:srgbClr val="7CB3E1"/>
            </a:gs>
            <a:gs pos="22086">
              <a:srgbClr val="FFFFFF"/>
            </a:gs>
          </a:gsLst>
          <a:lin ang="15890" scaled="0"/>
        </a:grad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1240" y="595916"/>
            <a:ext cx="5439064" cy="1280471"/>
          </a:xfrm>
          <a:prstGeom prst="rect">
            <a:avLst/>
          </a:prstGeom>
        </p:spPr>
      </p:pic>
      <p:sp>
        <p:nvSpPr>
          <p:cNvPr id="6" name="Shape 48"/>
          <p:cNvSpPr/>
          <p:nvPr userDrawn="1"/>
        </p:nvSpPr>
        <p:spPr>
          <a:xfrm>
            <a:off x="6756400" y="227409"/>
            <a:ext cx="5201147" cy="6403182"/>
          </a:xfrm>
          <a:prstGeom prst="rect">
            <a:avLst/>
          </a:prstGeom>
          <a:solidFill>
            <a:srgbClr val="27AAE1"/>
          </a:solidFill>
          <a:ln w="12700">
            <a:miter lim="400000"/>
          </a:ln>
          <a:effectLst>
            <a:outerShdw blurRad="50800" dist="25400" dir="5400000" rotWithShape="0">
              <a:srgbClr val="000000">
                <a:alpha val="50000"/>
              </a:srgbClr>
            </a:outerShdw>
          </a:effectLst>
        </p:spPr>
        <p:txBody>
          <a:bodyPr lIns="35719" tIns="35719" rIns="35719" bIns="35719" anchor="ctr"/>
          <a:lstStyle/>
          <a:p>
            <a:pPr lvl="0">
              <a:defRPr sz="3200">
                <a:solidFill>
                  <a:srgbClr val="FFFFFF"/>
                </a:solidFill>
              </a:defRPr>
            </a:pPr>
            <a:endParaRPr sz="1600"/>
          </a:p>
        </p:txBody>
      </p:sp>
      <p:grpSp>
        <p:nvGrpSpPr>
          <p:cNvPr id="7" name="Group 52"/>
          <p:cNvGrpSpPr/>
          <p:nvPr userDrawn="1"/>
        </p:nvGrpSpPr>
        <p:grpSpPr>
          <a:xfrm>
            <a:off x="13407" y="4318707"/>
            <a:ext cx="2594472" cy="2544638"/>
            <a:chOff x="0" y="0"/>
            <a:chExt cx="5188942" cy="5089274"/>
          </a:xfrm>
        </p:grpSpPr>
        <p:sp>
          <p:nvSpPr>
            <p:cNvPr id="8" name="Shape 49"/>
            <p:cNvSpPr/>
            <p:nvPr/>
          </p:nvSpPr>
          <p:spPr>
            <a:xfrm rot="18900000">
              <a:off x="769991" y="769990"/>
              <a:ext cx="3549294" cy="3549294"/>
            </a:xfrm>
            <a:prstGeom prst="rect">
              <a:avLst/>
            </a:prstGeom>
            <a:noFill/>
            <a:ln w="25400" cap="flat">
              <a:solidFill>
                <a:srgbClr val="85888D"/>
              </a:solidFill>
              <a:prstDash val="solid"/>
              <a:miter lim="400000"/>
            </a:ln>
            <a:effectLst/>
          </p:spPr>
          <p:txBody>
            <a:bodyPr wrap="square" lIns="0" tIns="0" rIns="0" bIns="0" numCol="1" anchor="ctr">
              <a:noAutofit/>
            </a:bodyPr>
            <a:lstStyle/>
            <a:p>
              <a:pPr lvl="0">
                <a:defRPr sz="3200"/>
              </a:pPr>
              <a:endParaRPr sz="1600"/>
            </a:p>
          </p:txBody>
        </p:sp>
        <p:sp>
          <p:nvSpPr>
            <p:cNvPr id="9" name="Shape 50"/>
            <p:cNvSpPr/>
            <p:nvPr/>
          </p:nvSpPr>
          <p:spPr>
            <a:xfrm>
              <a:off x="0" y="0"/>
              <a:ext cx="5089276" cy="50892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85888D"/>
              </a:solidFill>
              <a:prstDash val="solid"/>
              <a:miter lim="400000"/>
            </a:ln>
            <a:effectLst/>
          </p:spPr>
          <p:txBody>
            <a:bodyPr wrap="square" lIns="0" tIns="0" rIns="0" bIns="0" numCol="1" anchor="ctr">
              <a:noAutofit/>
            </a:bodyPr>
            <a:lstStyle/>
            <a:p>
              <a:pPr lvl="0">
                <a:defRPr sz="3200"/>
              </a:pPr>
              <a:endParaRPr sz="1600"/>
            </a:p>
          </p:txBody>
        </p:sp>
        <p:sp>
          <p:nvSpPr>
            <p:cNvPr id="10" name="Shape 51"/>
            <p:cNvSpPr/>
            <p:nvPr/>
          </p:nvSpPr>
          <p:spPr>
            <a:xfrm>
              <a:off x="4411815" y="4072859"/>
              <a:ext cx="777128" cy="972897"/>
            </a:xfrm>
            <a:prstGeom prst="rect">
              <a:avLst/>
            </a:prstGeom>
            <a:noFill/>
            <a:ln w="12700" cap="flat">
              <a:noFill/>
              <a:miter lim="400000"/>
            </a:ln>
            <a:effectLst/>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35719" tIns="35719" rIns="35719" bIns="35719" numCol="1" anchor="ctr">
              <a:noAutofit/>
            </a:bodyPr>
            <a:lstStyle>
              <a:lvl1pPr>
                <a:defRPr sz="2900">
                  <a:solidFill>
                    <a:srgbClr val="888B8D"/>
                  </a:solidFill>
                  <a:latin typeface="Helvetica"/>
                  <a:ea typeface="Helvetica"/>
                  <a:cs typeface="Helvetica"/>
                  <a:sym typeface="Helvetica"/>
                </a:defRPr>
              </a:lvl1pPr>
            </a:lstStyle>
            <a:p>
              <a:pPr lvl="0">
                <a:defRPr sz="1800">
                  <a:solidFill>
                    <a:srgbClr val="000000"/>
                  </a:solidFill>
                </a:defRPr>
              </a:pPr>
              <a:r>
                <a:rPr lang="es-ES" sz="1450" dirty="0">
                  <a:solidFill>
                    <a:srgbClr val="85888D"/>
                  </a:solidFill>
                </a:rPr>
                <a:t>®</a:t>
              </a:r>
            </a:p>
          </p:txBody>
        </p:sp>
      </p:grpSp>
      <p:sp>
        <p:nvSpPr>
          <p:cNvPr id="12" name="Shape 54"/>
          <p:cNvSpPr/>
          <p:nvPr userDrawn="1"/>
        </p:nvSpPr>
        <p:spPr>
          <a:xfrm>
            <a:off x="7466826" y="661352"/>
            <a:ext cx="3780892" cy="3674808"/>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lIns="22860" rIns="22860">
            <a:noAutofit/>
          </a:bodyPr>
          <a:lstStyle/>
          <a:p>
            <a:pPr marL="290160" indent="-290160" algn="l" defTabSz="457200">
              <a:lnSpc>
                <a:spcPct val="90000"/>
              </a:lnSpc>
              <a:spcBef>
                <a:spcPts val="900"/>
              </a:spcBef>
              <a:buSzPct val="75000"/>
              <a:buChar char="•"/>
              <a:defRPr sz="1800"/>
            </a:pPr>
            <a:endParaRPr sz="2950" b="1" dirty="0">
              <a:solidFill>
                <a:srgbClr val="FFFFFF"/>
              </a:solidFill>
              <a:latin typeface="Cambria" charset="0"/>
              <a:ea typeface="Cambria" charset="0"/>
              <a:cs typeface="Cambria" charset="0"/>
              <a:sym typeface="PopplLaudatio-Regular"/>
            </a:endParaRPr>
          </a:p>
        </p:txBody>
      </p:sp>
      <p:sp>
        <p:nvSpPr>
          <p:cNvPr id="13" name="Shape 55"/>
          <p:cNvSpPr/>
          <p:nvPr userDrawn="1"/>
        </p:nvSpPr>
        <p:spPr>
          <a:xfrm>
            <a:off x="7123308" y="4818849"/>
            <a:ext cx="4474581" cy="1477328"/>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22860" rIns="22860">
            <a:noAutofit/>
          </a:bodyPr>
          <a:lstStyle/>
          <a:p>
            <a:pPr algn="ctr" defTabSz="457200">
              <a:spcBef>
                <a:spcPts val="300"/>
              </a:spcBef>
              <a:defRPr sz="1800"/>
            </a:pPr>
            <a:r>
              <a:rPr lang="es-ES" sz="3000" b="1" i="1" dirty="0">
                <a:solidFill>
                  <a:srgbClr val="FFFFFF"/>
                </a:solidFill>
                <a:latin typeface="Cambria" charset="0"/>
                <a:sym typeface="PopplLaudatio-Italic"/>
              </a:rPr>
              <a:t>IAC</a:t>
            </a:r>
            <a:r>
              <a:rPr lang="es-ES" sz="3000" b="1" dirty="0">
                <a:solidFill>
                  <a:srgbClr val="FFFFFF"/>
                </a:solidFill>
                <a:latin typeface="Cambria" charset="0"/>
                <a:sym typeface="PopplLaudatio-Regular"/>
              </a:rPr>
              <a:t>, videos, y otros materiales de la CSM en</a:t>
            </a:r>
            <a:r>
              <a:rPr lang="es-ES" smtClean="0"/>
              <a:t> </a:t>
            </a:r>
            <a:r>
              <a:rPr lang="es-ES" sz="3000" b="1" u="sng" baseline="0" dirty="0">
                <a:solidFill>
                  <a:srgbClr val="0070C0"/>
                </a:solidFill>
                <a:effectLst/>
                <a:uFill>
                  <a:solidFill>
                    <a:srgbClr val="0070C0"/>
                  </a:solidFill>
                </a:uFill>
                <a:latin typeface="Cambria" charset="0"/>
                <a:sym typeface="PopplLaudatio-Regular"/>
              </a:rPr>
              <a:t>www.na.org/conference </a:t>
            </a:r>
          </a:p>
        </p:txBody>
      </p:sp>
      <p:pic>
        <p:nvPicPr>
          <p:cNvPr id="15" name="wsc2018_logo_bluetext.png"/>
          <p:cNvPicPr/>
          <p:nvPr userDrawn="1"/>
        </p:nvPicPr>
        <p:blipFill>
          <a:blip r:embed="rId3">
            <a:extLst/>
          </a:blip>
          <a:stretch>
            <a:fillRect/>
          </a:stretch>
        </p:blipFill>
        <p:spPr>
          <a:xfrm>
            <a:off x="561975" y="2019432"/>
            <a:ext cx="5597525" cy="2124298"/>
          </a:xfrm>
          <a:prstGeom prst="rect">
            <a:avLst/>
          </a:prstGeom>
          <a:ln w="12700">
            <a:miter lim="400000"/>
          </a:ln>
        </p:spPr>
      </p:pic>
      <p:sp>
        <p:nvSpPr>
          <p:cNvPr id="16" name="Shape 58"/>
          <p:cNvSpPr/>
          <p:nvPr userDrawn="1"/>
        </p:nvSpPr>
        <p:spPr>
          <a:xfrm>
            <a:off x="5099527" y="4318707"/>
            <a:ext cx="1247043" cy="615553"/>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22860" rIns="22860">
            <a:spAutoFit/>
          </a:bodyPr>
          <a:lstStyle>
            <a:lvl1pPr algn="l" defTabSz="914400">
              <a:defRPr sz="3400">
                <a:latin typeface="Boton BQ Medium"/>
                <a:ea typeface="Boton BQ Medium"/>
                <a:cs typeface="Boton BQ Medium"/>
                <a:sym typeface="Boton BQ Medium"/>
              </a:defRPr>
            </a:lvl1pPr>
          </a:lstStyle>
          <a:p>
            <a:pPr lvl="0">
              <a:defRPr sz="1800"/>
            </a:pPr>
            <a:r>
              <a:rPr lang="es-ES" sz="1700" dirty="0">
                <a:solidFill>
                  <a:srgbClr val="53585F"/>
                </a:solidFill>
                <a:latin typeface="Cambria" charset="0"/>
              </a:rPr>
              <a:t>Visión del servicio en NA</a:t>
            </a:r>
          </a:p>
        </p:txBody>
      </p:sp>
      <p:sp>
        <p:nvSpPr>
          <p:cNvPr id="19" name="Text Placeholder 18"/>
          <p:cNvSpPr>
            <a:spLocks noGrp="1"/>
          </p:cNvSpPr>
          <p:nvPr>
            <p:ph type="body" idx="10" hasCustomPrompt="1"/>
          </p:nvPr>
        </p:nvSpPr>
        <p:spPr>
          <a:xfrm>
            <a:off x="7301108" y="632248"/>
            <a:ext cx="4050064" cy="3632200"/>
          </a:xfrm>
        </p:spPr>
        <p:txBody>
          <a:bodyPr>
            <a:normAutofit/>
          </a:bodyPr>
          <a:lstStyle>
            <a:lvl1pPr marL="290160" indent="-290160" algn="l" defTabSz="457200">
              <a:lnSpc>
                <a:spcPct val="90000"/>
              </a:lnSpc>
              <a:spcBef>
                <a:spcPts val="600"/>
              </a:spcBef>
              <a:buSzPct val="75000"/>
              <a:buChar char="•"/>
              <a:defRPr sz="3000"/>
            </a:lvl1pPr>
          </a:lstStyle>
          <a:p>
            <a:pPr marL="290160" indent="-290160" algn="l" defTabSz="457200">
              <a:lnSpc>
                <a:spcPct val="90000"/>
              </a:lnSpc>
              <a:spcBef>
                <a:spcPts val="900"/>
              </a:spcBef>
              <a:buSzPct val="75000"/>
              <a:buChar char="•"/>
              <a:defRPr sz="1800"/>
            </a:pPr>
            <a:r>
              <a:rPr lang="en-US" sz="2950" b="1" dirty="0" smtClean="0">
                <a:solidFill>
                  <a:srgbClr val="FFFFFF"/>
                </a:solidFill>
                <a:latin typeface="Cambria" charset="0"/>
                <a:ea typeface="Cambria" charset="0"/>
                <a:cs typeface="Cambria" charset="0"/>
                <a:sym typeface="PopplLaudatio-Regular"/>
              </a:rPr>
              <a:t>Future of the WSC and Role of Zones</a:t>
            </a:r>
          </a:p>
          <a:p>
            <a:pPr marL="290160" indent="-290160" algn="l" defTabSz="457200">
              <a:lnSpc>
                <a:spcPct val="90000"/>
              </a:lnSpc>
              <a:spcBef>
                <a:spcPts val="900"/>
              </a:spcBef>
              <a:buSzPct val="75000"/>
              <a:buChar char="•"/>
              <a:defRPr sz="1800"/>
            </a:pPr>
            <a:r>
              <a:rPr lang="en-US" sz="2950" b="1" dirty="0" smtClean="0">
                <a:solidFill>
                  <a:srgbClr val="FFFFFF"/>
                </a:solidFill>
                <a:latin typeface="Cambria" charset="0"/>
                <a:ea typeface="Cambria" charset="0"/>
                <a:cs typeface="Cambria" charset="0"/>
                <a:sym typeface="PopplLaudatio-Regular"/>
              </a:rPr>
              <a:t>Our Service System</a:t>
            </a:r>
          </a:p>
          <a:p>
            <a:pPr marL="290160" indent="-290160" algn="l" defTabSz="457200">
              <a:lnSpc>
                <a:spcPct val="90000"/>
              </a:lnSpc>
              <a:spcBef>
                <a:spcPts val="600"/>
              </a:spcBef>
              <a:buSzPct val="75000"/>
              <a:buChar char="•"/>
              <a:defRPr sz="1800"/>
            </a:pPr>
            <a:r>
              <a:rPr lang="en-US" sz="2950" b="1" dirty="0" smtClean="0">
                <a:solidFill>
                  <a:srgbClr val="FFFFFF"/>
                </a:solidFill>
                <a:latin typeface="Cambria" charset="0"/>
                <a:ea typeface="Cambria" charset="0"/>
                <a:cs typeface="Cambria" charset="0"/>
                <a:sym typeface="PopplLaudatio-Regular"/>
              </a:rPr>
              <a:t>NA Literature and Our Primary Purpose</a:t>
            </a:r>
            <a:endParaRPr lang="en-US" sz="2950" b="1" dirty="0">
              <a:solidFill>
                <a:srgbClr val="FFFFFF"/>
              </a:solidFill>
              <a:latin typeface="Cambria" charset="0"/>
              <a:ea typeface="Cambria" charset="0"/>
              <a:cs typeface="Cambria" charset="0"/>
              <a:sym typeface="PopplLaudatio-Regular"/>
            </a:endParaRPr>
          </a:p>
        </p:txBody>
      </p:sp>
    </p:spTree>
    <p:extLst>
      <p:ext uri="{BB962C8B-B14F-4D97-AF65-F5344CB8AC3E}">
        <p14:creationId xmlns:p14="http://schemas.microsoft.com/office/powerpoint/2010/main" val="446530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bg>
      <p:bgPr>
        <a:gradFill>
          <a:gsLst>
            <a:gs pos="0">
              <a:srgbClr val="7CB3E1"/>
            </a:gs>
            <a:gs pos="22086">
              <a:srgbClr val="FFFFFF"/>
            </a:gs>
          </a:gsLst>
          <a:lin ang="15890" scaled="0"/>
        </a:gradFill>
        <a:effectLst/>
      </p:bgPr>
    </p:bg>
    <p:spTree>
      <p:nvGrpSpPr>
        <p:cNvPr id="1" name=""/>
        <p:cNvGrpSpPr/>
        <p:nvPr/>
      </p:nvGrpSpPr>
      <p:grpSpPr>
        <a:xfrm>
          <a:off x="0" y="0"/>
          <a:ext cx="0" cy="0"/>
          <a:chOff x="0" y="0"/>
          <a:chExt cx="0" cy="0"/>
        </a:xfrm>
      </p:grpSpPr>
      <p:pic>
        <p:nvPicPr>
          <p:cNvPr id="17" name="wsc2018_logo_bluetext.png"/>
          <p:cNvPicPr/>
          <p:nvPr userDrawn="1"/>
        </p:nvPicPr>
        <p:blipFill>
          <a:blip r:embed="rId2">
            <a:extLst/>
          </a:blip>
          <a:stretch>
            <a:fillRect/>
          </a:stretch>
        </p:blipFill>
        <p:spPr>
          <a:xfrm>
            <a:off x="269875" y="254131"/>
            <a:ext cx="4119799" cy="1563492"/>
          </a:xfrm>
          <a:prstGeom prst="rect">
            <a:avLst/>
          </a:prstGeom>
          <a:ln w="12700">
            <a:miter lim="400000"/>
          </a:ln>
        </p:spPr>
      </p:pic>
      <p:pic>
        <p:nvPicPr>
          <p:cNvPr id="18" name="WSC2018_chairs.jpg"/>
          <p:cNvPicPr/>
          <p:nvPr userDrawn="1"/>
        </p:nvPicPr>
        <p:blipFill>
          <a:blip r:embed="rId3">
            <a:extLst/>
          </a:blip>
          <a:stretch>
            <a:fillRect/>
          </a:stretch>
        </p:blipFill>
        <p:spPr>
          <a:xfrm>
            <a:off x="9162712" y="4997505"/>
            <a:ext cx="3079158" cy="1847796"/>
          </a:xfrm>
          <a:prstGeom prst="rect">
            <a:avLst/>
          </a:prstGeom>
          <a:ln w="12700">
            <a:miter lim="400000"/>
          </a:ln>
        </p:spPr>
      </p:pic>
    </p:spTree>
    <p:extLst>
      <p:ext uri="{BB962C8B-B14F-4D97-AF65-F5344CB8AC3E}">
        <p14:creationId xmlns:p14="http://schemas.microsoft.com/office/powerpoint/2010/main" val="1769195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bg>
      <p:bgPr>
        <a:gradFill>
          <a:gsLst>
            <a:gs pos="0">
              <a:srgbClr val="7CB3E1"/>
            </a:gs>
            <a:gs pos="22086">
              <a:srgbClr val="FFFFFF"/>
            </a:gs>
          </a:gsLst>
          <a:lin ang="1589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0481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Shape 71"/>
          <p:cNvSpPr/>
          <p:nvPr userDrawn="1"/>
        </p:nvSpPr>
        <p:spPr>
          <a:xfrm>
            <a:off x="317500" y="467475"/>
            <a:ext cx="11287165" cy="1"/>
          </a:xfrm>
          <a:prstGeom prst="line">
            <a:avLst/>
          </a:prstGeom>
          <a:ln w="63500">
            <a:solidFill>
              <a:srgbClr val="27AAE1"/>
            </a:solidFill>
            <a:miter lim="400000"/>
          </a:ln>
        </p:spPr>
        <p:txBody>
          <a:bodyPr lIns="0" tIns="0" rIns="0" bIns="0" anchor="ctr"/>
          <a:lstStyle/>
          <a:p>
            <a:pPr lvl="0">
              <a:defRPr sz="3200"/>
            </a:pPr>
            <a:endParaRPr sz="1600"/>
          </a:p>
        </p:txBody>
      </p:sp>
      <p:pic>
        <p:nvPicPr>
          <p:cNvPr id="7" name="WSC2018_chairs.jpg"/>
          <p:cNvPicPr/>
          <p:nvPr userDrawn="1"/>
        </p:nvPicPr>
        <p:blipFill>
          <a:blip r:embed="rId2">
            <a:extLst/>
          </a:blip>
          <a:stretch>
            <a:fillRect/>
          </a:stretch>
        </p:blipFill>
        <p:spPr>
          <a:xfrm>
            <a:off x="9937412" y="184205"/>
            <a:ext cx="1989270" cy="1193757"/>
          </a:xfrm>
          <a:prstGeom prst="rect">
            <a:avLst/>
          </a:prstGeom>
          <a:ln w="12700">
            <a:miter lim="400000"/>
          </a:ln>
        </p:spPr>
      </p:pic>
      <p:grpSp>
        <p:nvGrpSpPr>
          <p:cNvPr id="12" name="Group 80"/>
          <p:cNvGrpSpPr/>
          <p:nvPr userDrawn="1"/>
        </p:nvGrpSpPr>
        <p:grpSpPr>
          <a:xfrm>
            <a:off x="0" y="5026229"/>
            <a:ext cx="1867645" cy="1831772"/>
            <a:chOff x="0" y="0"/>
            <a:chExt cx="5188942" cy="5089274"/>
          </a:xfrm>
        </p:grpSpPr>
        <p:sp>
          <p:nvSpPr>
            <p:cNvPr id="13" name="Shape 77"/>
            <p:cNvSpPr/>
            <p:nvPr/>
          </p:nvSpPr>
          <p:spPr>
            <a:xfrm rot="18900000">
              <a:off x="769991" y="769990"/>
              <a:ext cx="3549294" cy="3549294"/>
            </a:xfrm>
            <a:prstGeom prst="rect">
              <a:avLst/>
            </a:prstGeom>
            <a:noFill/>
            <a:ln w="25400" cap="flat">
              <a:solidFill>
                <a:srgbClr val="85888D"/>
              </a:solidFill>
              <a:prstDash val="solid"/>
              <a:miter lim="400000"/>
            </a:ln>
            <a:effectLst/>
          </p:spPr>
          <p:txBody>
            <a:bodyPr wrap="square" lIns="0" tIns="0" rIns="0" bIns="0" numCol="1" anchor="ctr">
              <a:noAutofit/>
            </a:bodyPr>
            <a:lstStyle/>
            <a:p>
              <a:pPr lvl="0">
                <a:defRPr sz="3200"/>
              </a:pPr>
              <a:endParaRPr sz="1600"/>
            </a:p>
          </p:txBody>
        </p:sp>
        <p:sp>
          <p:nvSpPr>
            <p:cNvPr id="14" name="Shape 78"/>
            <p:cNvSpPr/>
            <p:nvPr/>
          </p:nvSpPr>
          <p:spPr>
            <a:xfrm>
              <a:off x="0" y="0"/>
              <a:ext cx="5089276" cy="50892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85888D"/>
              </a:solidFill>
              <a:prstDash val="solid"/>
              <a:miter lim="400000"/>
            </a:ln>
            <a:effectLst/>
          </p:spPr>
          <p:txBody>
            <a:bodyPr wrap="square" lIns="0" tIns="0" rIns="0" bIns="0" numCol="1" anchor="ctr">
              <a:noAutofit/>
            </a:bodyPr>
            <a:lstStyle/>
            <a:p>
              <a:pPr lvl="0">
                <a:defRPr sz="3200"/>
              </a:pPr>
              <a:endParaRPr sz="1600"/>
            </a:p>
          </p:txBody>
        </p:sp>
        <p:sp>
          <p:nvSpPr>
            <p:cNvPr id="15" name="Shape 79"/>
            <p:cNvSpPr/>
            <p:nvPr/>
          </p:nvSpPr>
          <p:spPr>
            <a:xfrm>
              <a:off x="4411815" y="4072859"/>
              <a:ext cx="777128" cy="972897"/>
            </a:xfrm>
            <a:prstGeom prst="rect">
              <a:avLst/>
            </a:prstGeom>
            <a:noFill/>
            <a:ln w="12700" cap="flat">
              <a:noFill/>
              <a:miter lim="400000"/>
            </a:ln>
            <a:effectLst/>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35719" tIns="35719" rIns="35719" bIns="35719" numCol="1" anchor="ctr">
              <a:noAutofit/>
            </a:bodyPr>
            <a:lstStyle>
              <a:lvl1pPr>
                <a:defRPr sz="2900">
                  <a:solidFill>
                    <a:srgbClr val="888B8D"/>
                  </a:solidFill>
                  <a:latin typeface="Helvetica"/>
                  <a:ea typeface="Helvetica"/>
                  <a:cs typeface="Helvetica"/>
                  <a:sym typeface="Helvetica"/>
                </a:defRPr>
              </a:lvl1pPr>
            </a:lstStyle>
            <a:p>
              <a:pPr lvl="0">
                <a:defRPr sz="1800">
                  <a:solidFill>
                    <a:srgbClr val="000000"/>
                  </a:solidFill>
                </a:defRPr>
              </a:pPr>
              <a:r>
                <a:rPr lang="es-ES" sz="1450" dirty="0">
                  <a:solidFill>
                    <a:srgbClr val="85888D"/>
                  </a:solidFill>
                </a:rPr>
                <a:t>®</a:t>
              </a:r>
            </a:p>
          </p:txBody>
        </p:sp>
      </p:grpSp>
    </p:spTree>
    <p:extLst>
      <p:ext uri="{BB962C8B-B14F-4D97-AF65-F5344CB8AC3E}">
        <p14:creationId xmlns:p14="http://schemas.microsoft.com/office/powerpoint/2010/main" val="2313110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6" name="Shape 71"/>
          <p:cNvSpPr/>
          <p:nvPr userDrawn="1"/>
        </p:nvSpPr>
        <p:spPr>
          <a:xfrm>
            <a:off x="317500" y="467475"/>
            <a:ext cx="11287165" cy="1"/>
          </a:xfrm>
          <a:prstGeom prst="line">
            <a:avLst/>
          </a:prstGeom>
          <a:ln w="63500">
            <a:solidFill>
              <a:srgbClr val="27AAE1"/>
            </a:solidFill>
            <a:miter lim="400000"/>
          </a:ln>
        </p:spPr>
        <p:txBody>
          <a:bodyPr lIns="0" tIns="0" rIns="0" bIns="0" anchor="ctr"/>
          <a:lstStyle/>
          <a:p>
            <a:pPr lvl="0">
              <a:defRPr sz="3200"/>
            </a:pPr>
            <a:endParaRPr sz="1600"/>
          </a:p>
        </p:txBody>
      </p:sp>
      <p:pic>
        <p:nvPicPr>
          <p:cNvPr id="7" name="WSC2018_chairs.jpg"/>
          <p:cNvPicPr/>
          <p:nvPr userDrawn="1"/>
        </p:nvPicPr>
        <p:blipFill>
          <a:blip r:embed="rId2">
            <a:extLst/>
          </a:blip>
          <a:stretch>
            <a:fillRect/>
          </a:stretch>
        </p:blipFill>
        <p:spPr>
          <a:xfrm>
            <a:off x="9937412" y="184205"/>
            <a:ext cx="1989270" cy="1193757"/>
          </a:xfrm>
          <a:prstGeom prst="rect">
            <a:avLst/>
          </a:prstGeom>
          <a:ln w="12700">
            <a:miter lim="400000"/>
          </a:ln>
        </p:spPr>
      </p:pic>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Shape 82"/>
          <p:cNvSpPr/>
          <p:nvPr userDrawn="1"/>
        </p:nvSpPr>
        <p:spPr>
          <a:xfrm>
            <a:off x="317500" y="467476"/>
            <a:ext cx="11480800" cy="0"/>
          </a:xfrm>
          <a:prstGeom prst="line">
            <a:avLst/>
          </a:prstGeom>
          <a:ln w="63500">
            <a:solidFill>
              <a:srgbClr val="27AAE1"/>
            </a:solidFill>
            <a:miter lim="400000"/>
          </a:ln>
        </p:spPr>
        <p:txBody>
          <a:bodyPr lIns="0" tIns="0" rIns="0" bIns="0" anchor="ctr"/>
          <a:lstStyle/>
          <a:p>
            <a:pPr lvl="0">
              <a:defRPr sz="3200"/>
            </a:pPr>
            <a:endParaRPr sz="1600"/>
          </a:p>
        </p:txBody>
      </p:sp>
      <p:pic>
        <p:nvPicPr>
          <p:cNvPr id="9" name="wsc2018_logobluetextchairs.png"/>
          <p:cNvPicPr/>
          <p:nvPr userDrawn="1"/>
        </p:nvPicPr>
        <p:blipFill>
          <a:blip r:embed="rId2">
            <a:extLst/>
          </a:blip>
          <a:stretch>
            <a:fillRect/>
          </a:stretch>
        </p:blipFill>
        <p:spPr>
          <a:xfrm>
            <a:off x="424377" y="541383"/>
            <a:ext cx="1871411" cy="1312902"/>
          </a:xfrm>
          <a:prstGeom prst="rect">
            <a:avLst/>
          </a:prstGeom>
          <a:ln w="12700">
            <a:miter lim="400000"/>
          </a:ln>
        </p:spPr>
      </p:pic>
      <p:sp>
        <p:nvSpPr>
          <p:cNvPr id="15" name="Shape 82"/>
          <p:cNvSpPr/>
          <p:nvPr userDrawn="1"/>
        </p:nvSpPr>
        <p:spPr>
          <a:xfrm>
            <a:off x="330200" y="1927976"/>
            <a:ext cx="11468100" cy="0"/>
          </a:xfrm>
          <a:prstGeom prst="line">
            <a:avLst/>
          </a:prstGeom>
          <a:ln w="63500">
            <a:solidFill>
              <a:srgbClr val="27AAE1"/>
            </a:solidFill>
            <a:miter lim="400000"/>
          </a:ln>
        </p:spPr>
        <p:txBody>
          <a:bodyPr lIns="0" tIns="0" rIns="0" bIns="0" anchor="ctr"/>
          <a:lstStyle/>
          <a:p>
            <a:pPr lvl="0">
              <a:defRPr sz="3200"/>
            </a:pPr>
            <a:endParaRPr sz="1600"/>
          </a:p>
        </p:txBody>
      </p:sp>
    </p:spTree>
    <p:extLst>
      <p:ext uri="{BB962C8B-B14F-4D97-AF65-F5344CB8AC3E}">
        <p14:creationId xmlns:p14="http://schemas.microsoft.com/office/powerpoint/2010/main" val="2011356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theme" Target="../theme/theme2.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666D4B-8D69-43F8-99EA-505BC820E8FB}" type="datetimeFigureOut">
              <a:rPr lang="en-US" smtClean="0"/>
              <a:t>29-Jan-18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1B78A3-A029-459F-BA71-1B559F73B7F7}" type="slidenum">
              <a:rPr lang="en-US" smtClean="0"/>
              <a:t>‹#›</a:t>
            </a:fld>
            <a:endParaRPr lang="en-US"/>
          </a:p>
        </p:txBody>
      </p:sp>
    </p:spTree>
    <p:extLst>
      <p:ext uri="{BB962C8B-B14F-4D97-AF65-F5344CB8AC3E}">
        <p14:creationId xmlns:p14="http://schemas.microsoft.com/office/powerpoint/2010/main" val="2420784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0" r:id="rId3"/>
    <p:sldLayoutId id="2147483671" r:id="rId4"/>
    <p:sldLayoutId id="2147483672" r:id="rId5"/>
    <p:sldLayoutId id="2147483673" r:id="rId6"/>
    <p:sldLayoutId id="2147483674" r:id="rId7"/>
    <p:sldLayoutId id="2147483678" r:id="rId8"/>
    <p:sldLayoutId id="2147483675" r:id="rId9"/>
    <p:sldLayoutId id="2147483676" r:id="rId10"/>
    <p:sldLayoutId id="2147483679" r:id="rId11"/>
    <p:sldLayoutId id="2147483677" r:id="rId12"/>
    <p:sldLayoutId id="2147483651" r:id="rId13"/>
    <p:sldLayoutId id="2147483652" r:id="rId14"/>
    <p:sldLayoutId id="2147483653" r:id="rId15"/>
    <p:sldLayoutId id="2147483654" r:id="rId16"/>
    <p:sldLayoutId id="2147483655" r:id="rId17"/>
    <p:sldLayoutId id="2147483656" r:id="rId18"/>
    <p:sldLayoutId id="2147483657" r:id="rId19"/>
    <p:sldLayoutId id="2147483658" r:id="rId20"/>
    <p:sldLayoutId id="214748365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E35917C-84F6-604B-8EFD-001F2D0426B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29-Jan-18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A0D0B4C-6D09-5E4B-A656-5ADBC2008C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85583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hyperlink" Target="http://www.naorg/future"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www.na.org/conference"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hyperlink" Target="http://www.na.org/future"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hyperlink" Target="http://www.na.org/conference"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http://www.na.org/future"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txBox="1">
            <a:spLocks/>
          </p:cNvSpPr>
          <p:nvPr/>
        </p:nvSpPr>
        <p:spPr>
          <a:xfrm>
            <a:off x="206570" y="1882641"/>
            <a:ext cx="6540500" cy="1905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0" marR="0" indent="0" algn="l" defTabSz="457200" rtl="0" eaLnBrk="1" fontAlgn="auto" latinLnBrk="0" hangingPunct="1">
              <a:lnSpc>
                <a:spcPct val="100000"/>
              </a:lnSpc>
              <a:spcBef>
                <a:spcPts val="0"/>
              </a:spcBef>
              <a:spcAft>
                <a:spcPts val="0"/>
              </a:spcAft>
              <a:buClrTx/>
              <a:buSzTx/>
              <a:buFontTx/>
              <a:buNone/>
              <a:tabLst/>
              <a:defRPr sz="3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defRPr sz="1800"/>
            </a:pPr>
            <a:r>
              <a:rPr lang="es-ES" sz="3250" b="1" dirty="0" smtClean="0">
                <a:solidFill>
                  <a:srgbClr val="FFFFFF"/>
                </a:solidFill>
                <a:latin typeface="Cambria" charset="0"/>
                <a:sym typeface="Boton BQ Medium"/>
              </a:rPr>
              <a:t>Este es el cuarto </a:t>
            </a:r>
            <a:r>
              <a:rPr dirty="0"/>
              <a:t/>
            </a:r>
            <a:br>
              <a:rPr dirty="0"/>
            </a:br>
            <a:r>
              <a:rPr lang="es-ES" sz="3250" b="1" dirty="0" smtClean="0">
                <a:solidFill>
                  <a:srgbClr val="FFFFFF"/>
                </a:solidFill>
                <a:latin typeface="Cambria" charset="0"/>
                <a:sym typeface="Boton BQ Medium"/>
              </a:rPr>
              <a:t>de cinco PowerPoints que cubren el material del </a:t>
            </a:r>
            <a:r>
              <a:rPr lang="es-ES" sz="3250" b="1" i="1" dirty="0" smtClean="0">
                <a:solidFill>
                  <a:srgbClr val="FFFFFF"/>
                </a:solidFill>
                <a:latin typeface="Cambria" charset="0"/>
                <a:sym typeface="Boton BQ Medium"/>
              </a:rPr>
              <a:t>Informe de la Agenda de la Conferencia</a:t>
            </a:r>
            <a:r>
              <a:rPr lang="es-ES" sz="3250" b="1" dirty="0" smtClean="0">
                <a:solidFill>
                  <a:srgbClr val="FFFFFF"/>
                </a:solidFill>
                <a:latin typeface="Cambria" charset="0"/>
                <a:sym typeface="Boton BQ Medium"/>
              </a:rPr>
              <a:t> 2018 </a:t>
            </a:r>
            <a:endParaRPr lang="es-ES" sz="3250" b="1" i="1" dirty="0">
              <a:solidFill>
                <a:srgbClr val="FFFFFF"/>
              </a:solidFill>
              <a:latin typeface="Cambria" charset="0"/>
              <a:ea typeface="Cambria" charset="0"/>
              <a:cs typeface="Cambria" charset="0"/>
              <a:sym typeface="Boton BQ Medium"/>
            </a:endParaRPr>
          </a:p>
        </p:txBody>
      </p:sp>
      <p:sp>
        <p:nvSpPr>
          <p:cNvPr id="3" name="Text Placeholder 3"/>
          <p:cNvSpPr txBox="1">
            <a:spLocks/>
          </p:cNvSpPr>
          <p:nvPr/>
        </p:nvSpPr>
        <p:spPr>
          <a:xfrm>
            <a:off x="2234249" y="4307140"/>
            <a:ext cx="4498848" cy="13656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0" marR="0" indent="0" algn="l" defTabSz="457200" rtl="0" eaLnBrk="1" fontAlgn="auto" latinLnBrk="0" hangingPunct="1">
              <a:lnSpc>
                <a:spcPct val="100000"/>
              </a:lnSpc>
              <a:spcBef>
                <a:spcPts val="0"/>
              </a:spcBef>
              <a:spcAft>
                <a:spcPts val="0"/>
              </a:spcAft>
              <a:buClrTx/>
              <a:buSzTx/>
              <a:buFontTx/>
              <a:buNone/>
              <a:tabLst/>
              <a:defRPr sz="3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defRPr sz="1800"/>
            </a:pPr>
            <a:r>
              <a:rPr lang="es-ES" sz="2800" b="1" dirty="0" smtClean="0">
                <a:solidFill>
                  <a:srgbClr val="27AAE1"/>
                </a:solidFill>
                <a:effectLst>
                  <a:outerShdw blurRad="38100" dist="38100" dir="2700000" algn="tl">
                    <a:srgbClr val="000000">
                      <a:alpha val="43137"/>
                    </a:srgbClr>
                  </a:outerShdw>
                </a:effectLst>
                <a:latin typeface="Cambria" charset="0"/>
                <a:sym typeface="Boton BQ Medium"/>
              </a:rPr>
              <a:t>El futuro de la CSM</a:t>
            </a:r>
            <a:endParaRPr lang="es-ES" sz="2800" b="1" i="1" dirty="0" smtClean="0">
              <a:solidFill>
                <a:srgbClr val="27AAE1"/>
              </a:solidFill>
              <a:effectLst>
                <a:outerShdw blurRad="38100" dist="38100" dir="2700000" algn="tl">
                  <a:srgbClr val="000000">
                    <a:alpha val="43137"/>
                  </a:srgbClr>
                </a:outerShdw>
              </a:effectLst>
              <a:latin typeface="Cambria" charset="0"/>
              <a:ea typeface="Cambria" charset="0"/>
              <a:cs typeface="Cambria" charset="0"/>
              <a:sym typeface="Boton BQ Medium"/>
            </a:endParaRPr>
          </a:p>
          <a:p>
            <a:pPr lvl="1" algn="ctr">
              <a:defRPr sz="1800"/>
            </a:pPr>
            <a:r>
              <a:rPr lang="es-ES" sz="2800" b="1" dirty="0" smtClean="0">
                <a:solidFill>
                  <a:srgbClr val="27AAE1"/>
                </a:solidFill>
                <a:effectLst>
                  <a:outerShdw blurRad="38100" dist="38100" dir="2700000" algn="tl">
                    <a:srgbClr val="000000">
                      <a:alpha val="43137"/>
                    </a:srgbClr>
                  </a:outerShdw>
                </a:effectLst>
                <a:latin typeface="Cambria" charset="0"/>
                <a:sym typeface="Boton BQ Medium"/>
              </a:rPr>
              <a:t>Mociones regionales</a:t>
            </a:r>
            <a:br>
              <a:rPr lang="es-ES" sz="2800" b="1" dirty="0" smtClean="0">
                <a:solidFill>
                  <a:srgbClr val="27AAE1"/>
                </a:solidFill>
                <a:effectLst>
                  <a:outerShdw blurRad="38100" dist="38100" dir="2700000" algn="tl">
                    <a:srgbClr val="000000">
                      <a:alpha val="43137"/>
                    </a:srgbClr>
                  </a:outerShdw>
                </a:effectLst>
                <a:latin typeface="Cambria" charset="0"/>
                <a:sym typeface="Boton BQ Medium"/>
              </a:rPr>
            </a:br>
            <a:r>
              <a:rPr lang="es-ES" sz="2800" b="1" dirty="0" smtClean="0">
                <a:solidFill>
                  <a:srgbClr val="27AAE1"/>
                </a:solidFill>
                <a:effectLst>
                  <a:outerShdw blurRad="38100" dist="38100" dir="2700000" algn="tl">
                    <a:srgbClr val="000000">
                      <a:alpha val="43137"/>
                    </a:srgbClr>
                  </a:outerShdw>
                </a:effectLst>
                <a:latin typeface="Cambria" charset="0"/>
                <a:sym typeface="Boton BQ Medium"/>
              </a:rPr>
              <a:t> 15 a 25</a:t>
            </a:r>
            <a:endParaRPr lang="es-ES" sz="2800" b="1" dirty="0">
              <a:solidFill>
                <a:srgbClr val="27AAE1"/>
              </a:solidFill>
              <a:effectLst>
                <a:outerShdw blurRad="38100" dist="38100" dir="2700000" algn="tl">
                  <a:srgbClr val="000000">
                    <a:alpha val="43137"/>
                  </a:srgbClr>
                </a:outerShdw>
              </a:effectLst>
              <a:latin typeface="Cambria" charset="0"/>
              <a:ea typeface="Cambria" charset="0"/>
              <a:cs typeface="Cambria" charset="0"/>
              <a:sym typeface="Boton BQ Medium"/>
            </a:endParaRPr>
          </a:p>
        </p:txBody>
      </p:sp>
    </p:spTree>
    <p:extLst>
      <p:ext uri="{BB962C8B-B14F-4D97-AF65-F5344CB8AC3E}">
        <p14:creationId xmlns:p14="http://schemas.microsoft.com/office/powerpoint/2010/main" val="33445176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46131" y="2158409"/>
            <a:ext cx="10399769" cy="4399628"/>
          </a:xfrm>
        </p:spPr>
        <p:txBody>
          <a:bodyPr>
            <a:noAutofit/>
          </a:bodyPr>
          <a:lstStyle/>
          <a:p>
            <a:pPr marL="457200" indent="-457200">
              <a:lnSpc>
                <a:spcPct val="95000"/>
              </a:lnSpc>
              <a:spcBef>
                <a:spcPts val="600"/>
              </a:spcBef>
              <a:buBlip>
                <a:blip r:embed="rId3"/>
              </a:buBlip>
            </a:pPr>
            <a:r>
              <a:rPr lang="es-ES" sz="2500" b="1" dirty="0">
                <a:latin typeface="+mj-lt"/>
              </a:rPr>
              <a:t>Revisar los procesos para </a:t>
            </a:r>
            <a:r>
              <a:rPr lang="es-ES" sz="2500" b="1" dirty="0" smtClean="0">
                <a:latin typeface="+mj-lt"/>
              </a:rPr>
              <a:t>las </a:t>
            </a:r>
            <a:r>
              <a:rPr lang="es-ES" sz="2500" b="1" dirty="0">
                <a:latin typeface="+mj-lt"/>
              </a:rPr>
              <a:t>propuestas nuevas </a:t>
            </a:r>
          </a:p>
          <a:p>
            <a:pPr lvl="1">
              <a:lnSpc>
                <a:spcPct val="95000"/>
              </a:lnSpc>
              <a:spcBef>
                <a:spcPts val="600"/>
              </a:spcBef>
              <a:buFont typeface="Arial" charset="0"/>
              <a:buChar char="•"/>
            </a:pPr>
            <a:r>
              <a:rPr lang="es-ES" sz="2500" dirty="0" smtClean="0">
                <a:latin typeface="+mj-lt"/>
              </a:rPr>
              <a:t>Las ideas y propuestas pueden compartirse antes de la conferencia, pero la mayoría de los asuntos nuevos no </a:t>
            </a:r>
          </a:p>
          <a:p>
            <a:pPr lvl="1">
              <a:lnSpc>
                <a:spcPct val="95000"/>
              </a:lnSpc>
              <a:spcBef>
                <a:spcPts val="600"/>
              </a:spcBef>
              <a:buFont typeface="Arial" charset="0"/>
              <a:buChar char="•"/>
            </a:pPr>
            <a:r>
              <a:rPr lang="es-ES" sz="2500" dirty="0" smtClean="0">
                <a:latin typeface="+mj-lt"/>
              </a:rPr>
              <a:t>Los participantes de la conferencia priorizarán las propuestas nuevas</a:t>
            </a:r>
          </a:p>
          <a:p>
            <a:pPr lvl="1">
              <a:lnSpc>
                <a:spcPct val="95000"/>
              </a:lnSpc>
              <a:spcBef>
                <a:spcPts val="600"/>
              </a:spcBef>
              <a:buFont typeface="Arial" charset="0"/>
              <a:buChar char="•"/>
            </a:pPr>
            <a:r>
              <a:rPr lang="es-ES" sz="2500" dirty="0">
                <a:latin typeface="+mj-lt"/>
              </a:rPr>
              <a:t>Tratar solo el número de propuestas que puedan tratarse en el tiempo asignado. </a:t>
            </a:r>
          </a:p>
          <a:p>
            <a:pPr lvl="1">
              <a:lnSpc>
                <a:spcPct val="95000"/>
              </a:lnSpc>
              <a:spcBef>
                <a:spcPts val="600"/>
              </a:spcBef>
              <a:buFont typeface="Arial" charset="0"/>
              <a:buChar char="•"/>
            </a:pPr>
            <a:r>
              <a:rPr lang="es-ES" sz="2500" dirty="0">
                <a:latin typeface="+mj-lt"/>
              </a:rPr>
              <a:t>La conferencia determinará el proceso para las propuestas que cuenten con más del 50% de apoyo, pero para las cuales no haya tiempo.</a:t>
            </a:r>
          </a:p>
          <a:p>
            <a:pPr lvl="1">
              <a:lnSpc>
                <a:spcPct val="95000"/>
              </a:lnSpc>
              <a:spcBef>
                <a:spcPts val="600"/>
              </a:spcBef>
              <a:buFont typeface="Arial" charset="0"/>
              <a:buChar char="•"/>
            </a:pPr>
            <a:r>
              <a:rPr lang="es-ES" sz="2500" dirty="0">
                <a:latin typeface="+mj-lt"/>
              </a:rPr>
              <a:t>El sábado tendrán lugar las discusiones de conclusiones del grupo en pleno.</a:t>
            </a:r>
          </a:p>
          <a:p>
            <a:pPr>
              <a:lnSpc>
                <a:spcPct val="95000"/>
              </a:lnSpc>
              <a:spcBef>
                <a:spcPts val="600"/>
              </a:spcBef>
              <a:buFont typeface="Arial" charset="0"/>
              <a:buChar char="•"/>
            </a:pPr>
            <a:endParaRPr lang="es-ES" dirty="0" smtClean="0">
              <a:latin typeface="+mj-lt"/>
            </a:endParaRPr>
          </a:p>
          <a:p>
            <a:pPr>
              <a:lnSpc>
                <a:spcPct val="95000"/>
              </a:lnSpc>
              <a:spcBef>
                <a:spcPts val="600"/>
              </a:spcBef>
            </a:pPr>
            <a:endParaRPr lang="es-ES" dirty="0">
              <a:latin typeface="+mj-lt"/>
            </a:endParaRPr>
          </a:p>
          <a:p>
            <a:pPr>
              <a:lnSpc>
                <a:spcPct val="95000"/>
              </a:lnSpc>
              <a:spcBef>
                <a:spcPts val="600"/>
              </a:spcBef>
            </a:pPr>
            <a:endParaRPr lang="es-ES" dirty="0">
              <a:latin typeface="+mj-lt"/>
            </a:endParaRPr>
          </a:p>
        </p:txBody>
      </p:sp>
      <p:sp>
        <p:nvSpPr>
          <p:cNvPr id="4" name="Title 1"/>
          <p:cNvSpPr txBox="1">
            <a:spLocks/>
          </p:cNvSpPr>
          <p:nvPr/>
        </p:nvSpPr>
        <p:spPr>
          <a:xfrm>
            <a:off x="2214563" y="546542"/>
            <a:ext cx="945998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b="1" smtClean="0"/>
              <a:t>Recomendaciones para 2018</a:t>
            </a:r>
            <a:endParaRPr lang="es-ES" b="1" dirty="0"/>
          </a:p>
        </p:txBody>
      </p:sp>
    </p:spTree>
    <p:extLst>
      <p:ext uri="{BB962C8B-B14F-4D97-AF65-F5344CB8AC3E}">
        <p14:creationId xmlns:p14="http://schemas.microsoft.com/office/powerpoint/2010/main" val="17144620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60418" y="2158409"/>
            <a:ext cx="11231545" cy="4399628"/>
          </a:xfrm>
        </p:spPr>
        <p:txBody>
          <a:bodyPr>
            <a:noAutofit/>
          </a:bodyPr>
          <a:lstStyle/>
          <a:p>
            <a:pPr marL="457200" indent="-457200">
              <a:lnSpc>
                <a:spcPct val="95000"/>
              </a:lnSpc>
              <a:spcBef>
                <a:spcPts val="0"/>
              </a:spcBef>
              <a:spcAft>
                <a:spcPts val="600"/>
              </a:spcAft>
              <a:buBlip>
                <a:blip r:embed="rId3"/>
              </a:buBlip>
            </a:pPr>
            <a:r>
              <a:rPr lang="es-ES" b="1" dirty="0" smtClean="0">
                <a:latin typeface="+mj-lt"/>
              </a:rPr>
              <a:t>Cambiar el umbral de votación a 2/3 para todo</a:t>
            </a:r>
          </a:p>
          <a:p>
            <a:pPr lvl="1">
              <a:lnSpc>
                <a:spcPct val="95000"/>
              </a:lnSpc>
              <a:spcBef>
                <a:spcPts val="1200"/>
              </a:spcBef>
              <a:spcAft>
                <a:spcPts val="600"/>
              </a:spcAft>
              <a:buFont typeface="Arial" charset="0"/>
              <a:buChar char="•"/>
            </a:pPr>
            <a:r>
              <a:rPr lang="es-ES" sz="2800" dirty="0" smtClean="0">
                <a:latin typeface="+mj-lt"/>
              </a:rPr>
              <a:t>Conflictos procedimentales sobre el umbral de votación requerido para diferentes mociones en la CSM 2016</a:t>
            </a:r>
          </a:p>
          <a:p>
            <a:pPr lvl="1">
              <a:lnSpc>
                <a:spcPct val="95000"/>
              </a:lnSpc>
              <a:spcBef>
                <a:spcPts val="1200"/>
              </a:spcBef>
              <a:spcAft>
                <a:spcPts val="600"/>
              </a:spcAft>
              <a:buFont typeface="Arial" charset="0"/>
              <a:buChar char="•"/>
            </a:pPr>
            <a:r>
              <a:rPr lang="es-ES" sz="2800" dirty="0" smtClean="0">
                <a:latin typeface="+mj-lt"/>
              </a:rPr>
              <a:t>Refleja la evolución hacia la toma de decisiones por consenso</a:t>
            </a:r>
          </a:p>
          <a:p>
            <a:pPr lvl="1">
              <a:lnSpc>
                <a:spcPct val="95000"/>
              </a:lnSpc>
              <a:spcBef>
                <a:spcPts val="1200"/>
              </a:spcBef>
              <a:spcAft>
                <a:spcPts val="600"/>
              </a:spcAft>
              <a:buFont typeface="Arial" charset="0"/>
              <a:buChar char="•"/>
            </a:pPr>
            <a:r>
              <a:rPr lang="es-ES" sz="2800" dirty="0" smtClean="0">
                <a:latin typeface="+mj-lt"/>
              </a:rPr>
              <a:t>No hay cambios en los porcentajes para las elecciones  </a:t>
            </a:r>
          </a:p>
          <a:p>
            <a:pPr lvl="2">
              <a:lnSpc>
                <a:spcPct val="95000"/>
              </a:lnSpc>
              <a:spcBef>
                <a:spcPts val="0"/>
              </a:spcBef>
              <a:spcAft>
                <a:spcPts val="600"/>
              </a:spcAft>
              <a:buFont typeface="Wingdings" panose="05000000000000000000" pitchFamily="2" charset="2"/>
              <a:buChar char="§"/>
            </a:pPr>
            <a:r>
              <a:rPr lang="es-ES" sz="2800" dirty="0" smtClean="0">
                <a:latin typeface="+mj-lt"/>
              </a:rPr>
              <a:t>60% para la Junta Mundial </a:t>
            </a:r>
          </a:p>
          <a:p>
            <a:pPr lvl="2">
              <a:lnSpc>
                <a:spcPct val="95000"/>
              </a:lnSpc>
              <a:spcBef>
                <a:spcPts val="0"/>
              </a:spcBef>
              <a:spcAft>
                <a:spcPts val="600"/>
              </a:spcAft>
              <a:buFont typeface="Wingdings" panose="05000000000000000000" pitchFamily="2" charset="2"/>
              <a:buChar char="§"/>
            </a:pPr>
            <a:r>
              <a:rPr lang="es-ES" sz="2800" dirty="0" smtClean="0">
                <a:latin typeface="+mj-lt"/>
              </a:rPr>
              <a:t>50% para cofacilitadores de la CSM y miembros del Panel de Recursos Humanos</a:t>
            </a:r>
          </a:p>
        </p:txBody>
      </p:sp>
      <p:sp>
        <p:nvSpPr>
          <p:cNvPr id="4" name="Title 1"/>
          <p:cNvSpPr txBox="1">
            <a:spLocks/>
          </p:cNvSpPr>
          <p:nvPr/>
        </p:nvSpPr>
        <p:spPr>
          <a:xfrm>
            <a:off x="2214563" y="546542"/>
            <a:ext cx="945998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b="1" smtClean="0"/>
              <a:t>Recomendaciones para 2018</a:t>
            </a:r>
            <a:endParaRPr lang="es-ES" b="1" dirty="0"/>
          </a:p>
        </p:txBody>
      </p:sp>
    </p:spTree>
    <p:extLst>
      <p:ext uri="{BB962C8B-B14F-4D97-AF65-F5344CB8AC3E}">
        <p14:creationId xmlns:p14="http://schemas.microsoft.com/office/powerpoint/2010/main" val="40002348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17556" y="2158409"/>
            <a:ext cx="10483832" cy="4399628"/>
          </a:xfrm>
        </p:spPr>
        <p:txBody>
          <a:bodyPr>
            <a:noAutofit/>
          </a:bodyPr>
          <a:lstStyle/>
          <a:p>
            <a:pPr marL="457200" indent="-457200">
              <a:lnSpc>
                <a:spcPct val="95000"/>
              </a:lnSpc>
              <a:spcBef>
                <a:spcPts val="600"/>
              </a:spcBef>
              <a:spcAft>
                <a:spcPts val="1000"/>
              </a:spcAft>
              <a:buBlip>
                <a:blip r:embed="rId3"/>
              </a:buBlip>
            </a:pPr>
            <a:r>
              <a:rPr lang="es-ES" b="1" dirty="0">
                <a:latin typeface="+mj-lt"/>
              </a:rPr>
              <a:t>Mejorar el uso del tiempo entre una conferencia y otra</a:t>
            </a:r>
          </a:p>
          <a:p>
            <a:pPr lvl="1">
              <a:lnSpc>
                <a:spcPct val="95000"/>
              </a:lnSpc>
              <a:spcBef>
                <a:spcPts val="600"/>
              </a:spcBef>
              <a:spcAft>
                <a:spcPts val="1000"/>
              </a:spcAft>
              <a:buFont typeface="Arial" charset="0"/>
              <a:buChar char="•"/>
            </a:pPr>
            <a:r>
              <a:rPr lang="es-ES" sz="2800" dirty="0" smtClean="0">
                <a:latin typeface="+mj-lt"/>
              </a:rPr>
              <a:t>Es necesario un foro para discutir y elaborar ideas, pero no está claro qué medio usar para hacerlo.</a:t>
            </a:r>
          </a:p>
          <a:p>
            <a:pPr lvl="1">
              <a:lnSpc>
                <a:spcPct val="95000"/>
              </a:lnSpc>
              <a:spcBef>
                <a:spcPts val="600"/>
              </a:spcBef>
              <a:spcAft>
                <a:spcPts val="1000"/>
              </a:spcAft>
              <a:buFont typeface="Arial" charset="0"/>
              <a:buChar char="•"/>
            </a:pPr>
            <a:r>
              <a:rPr lang="es-ES" sz="2800" dirty="0" smtClean="0">
                <a:latin typeface="+mj-lt"/>
              </a:rPr>
              <a:t>Las opciones actuales están infrautilizadas</a:t>
            </a:r>
          </a:p>
          <a:p>
            <a:pPr lvl="1">
              <a:lnSpc>
                <a:spcPct val="95000"/>
              </a:lnSpc>
              <a:spcBef>
                <a:spcPts val="600"/>
              </a:spcBef>
              <a:spcAft>
                <a:spcPts val="1000"/>
              </a:spcAft>
              <a:buFont typeface="Arial" charset="0"/>
              <a:buChar char="•"/>
            </a:pPr>
            <a:r>
              <a:rPr lang="es-ES" sz="2800" dirty="0" smtClean="0">
                <a:latin typeface="+mj-lt"/>
              </a:rPr>
              <a:t>Es difícil mantener la atención y hacer un seguimiento durante muchos meses</a:t>
            </a:r>
          </a:p>
          <a:p>
            <a:pPr lvl="1">
              <a:lnSpc>
                <a:spcPct val="95000"/>
              </a:lnSpc>
              <a:spcBef>
                <a:spcPts val="600"/>
              </a:spcBef>
              <a:spcAft>
                <a:spcPts val="1000"/>
              </a:spcAft>
              <a:buFont typeface="Arial" charset="0"/>
              <a:buChar char="•"/>
            </a:pPr>
            <a:r>
              <a:rPr lang="es-ES" sz="2800" dirty="0" smtClean="0">
                <a:latin typeface="+mj-lt"/>
              </a:rPr>
              <a:t>Las reuniones web nos han ayudado y podrían usarse para llevar adelante las discusiones comenzadas en la CSM 2018</a:t>
            </a:r>
            <a:endParaRPr lang="es-ES" sz="2800" dirty="0">
              <a:latin typeface="+mj-lt"/>
            </a:endParaRPr>
          </a:p>
        </p:txBody>
      </p:sp>
      <p:sp>
        <p:nvSpPr>
          <p:cNvPr id="4" name="Title 1"/>
          <p:cNvSpPr txBox="1">
            <a:spLocks/>
          </p:cNvSpPr>
          <p:nvPr/>
        </p:nvSpPr>
        <p:spPr>
          <a:xfrm>
            <a:off x="2214563" y="546542"/>
            <a:ext cx="945998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b="1" smtClean="0"/>
              <a:t>Recomendaciones para 2018</a:t>
            </a:r>
            <a:endParaRPr lang="es-ES" b="1" dirty="0"/>
          </a:p>
        </p:txBody>
      </p:sp>
    </p:spTree>
    <p:extLst>
      <p:ext uri="{BB962C8B-B14F-4D97-AF65-F5344CB8AC3E}">
        <p14:creationId xmlns:p14="http://schemas.microsoft.com/office/powerpoint/2010/main" val="2185636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6562" y="2368958"/>
            <a:ext cx="11664646" cy="2286000"/>
          </a:xfrm>
          <a:prstGeom prst="rect">
            <a:avLst/>
          </a:prstGeom>
          <a:solidFill>
            <a:srgbClr val="FFFFFF"/>
          </a:solidFill>
          <a:ln w="63500" cap="flat">
            <a:solidFill>
              <a:srgbClr val="27AAE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noAutofit/>
          </a:bodyPr>
          <a:lstStyle/>
          <a:p>
            <a:pPr lvl="0" algn="ctr"/>
            <a:r>
              <a:rPr lang="es-ES" sz="5400" b="1" dirty="0">
                <a:solidFill>
                  <a:prstClr val="black"/>
                </a:solidFill>
                <a:latin typeface="Cambria" panose="02040503050406030204"/>
              </a:rPr>
              <a:t>Mociones regionales relacionadas</a:t>
            </a:r>
            <a:r>
              <a:rPr dirty="0"/>
              <a:t/>
            </a:r>
            <a:br>
              <a:rPr dirty="0"/>
            </a:br>
            <a:r>
              <a:rPr lang="es-ES" sz="5400" b="1" dirty="0">
                <a:solidFill>
                  <a:prstClr val="black"/>
                </a:solidFill>
                <a:latin typeface="Cambria" panose="02040503050406030204"/>
              </a:rPr>
              <a:t>con el papel de las zonas</a:t>
            </a:r>
          </a:p>
        </p:txBody>
      </p:sp>
    </p:spTree>
    <p:extLst>
      <p:ext uri="{BB962C8B-B14F-4D97-AF65-F5344CB8AC3E}">
        <p14:creationId xmlns:p14="http://schemas.microsoft.com/office/powerpoint/2010/main" val="21847282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0041" y="287171"/>
            <a:ext cx="11703720" cy="1645920"/>
          </a:xfrm>
          <a:prstGeom prst="rect">
            <a:avLst/>
          </a:prstGeom>
          <a:solidFill>
            <a:srgbClr val="FFFFFF"/>
          </a:solidFill>
          <a:ln w="63500" cap="flat">
            <a:solidFill>
              <a:srgbClr val="27AAE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468880" tIns="0" rIns="36576" bIns="36576" numCol="1" spcCol="38100" rtlCol="0" anchor="ctr">
            <a:noAutofit/>
          </a:bodyPr>
          <a:lstStyle/>
          <a:p>
            <a:pPr algn="ctr"/>
            <a:r>
              <a:rPr lang="es-ES" sz="4500" b="1" dirty="0">
                <a:latin typeface="+mj-lt"/>
              </a:rPr>
              <a:t>Mociones regionales relacionadas</a:t>
            </a:r>
            <a:r>
              <a:t/>
            </a:r>
            <a:br/>
            <a:r>
              <a:rPr lang="es-ES" sz="4500" b="1" dirty="0">
                <a:latin typeface="+mj-lt"/>
              </a:rPr>
              <a:t>con el papel de las zonas</a:t>
            </a:r>
          </a:p>
        </p:txBody>
      </p:sp>
      <p:pic>
        <p:nvPicPr>
          <p:cNvPr id="5" name="wsc2018_logobluetextchairs.png"/>
          <p:cNvPicPr/>
          <p:nvPr/>
        </p:nvPicPr>
        <p:blipFill>
          <a:blip r:embed="rId3">
            <a:extLst/>
          </a:blip>
          <a:stretch>
            <a:fillRect/>
          </a:stretch>
        </p:blipFill>
        <p:spPr>
          <a:xfrm>
            <a:off x="432012" y="327580"/>
            <a:ext cx="2264894" cy="1588953"/>
          </a:xfrm>
          <a:prstGeom prst="rect">
            <a:avLst/>
          </a:prstGeom>
          <a:ln w="12700">
            <a:miter lim="400000"/>
          </a:ln>
        </p:spPr>
      </p:pic>
      <p:sp>
        <p:nvSpPr>
          <p:cNvPr id="7" name="Content Placeholder 2"/>
          <p:cNvSpPr txBox="1">
            <a:spLocks/>
          </p:cNvSpPr>
          <p:nvPr/>
        </p:nvSpPr>
        <p:spPr>
          <a:xfrm>
            <a:off x="955266" y="2299216"/>
            <a:ext cx="11068495"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800"/>
              </a:spcBef>
              <a:buFont typeface="Arial" panose="020B0604020202020204" pitchFamily="34" charset="0"/>
              <a:buNone/>
            </a:pPr>
            <a:r>
              <a:rPr lang="es-ES" dirty="0" smtClean="0">
                <a:latin typeface="+mj-lt"/>
              </a:rPr>
              <a:t>Información de antecedentes y enlaces útiles contenidos en el </a:t>
            </a:r>
            <a:r>
              <a:rPr lang="es-ES" i="1" dirty="0" smtClean="0">
                <a:latin typeface="+mj-lt"/>
              </a:rPr>
              <a:t>IAC</a:t>
            </a:r>
          </a:p>
          <a:p>
            <a:pPr lvl="1">
              <a:lnSpc>
                <a:spcPct val="100000"/>
              </a:lnSpc>
              <a:spcBef>
                <a:spcPts val="800"/>
              </a:spcBef>
            </a:pPr>
            <a:r>
              <a:rPr lang="es-ES" sz="2800" dirty="0" smtClean="0">
                <a:latin typeface="+mj-lt"/>
              </a:rPr>
              <a:t>Descripción de los foros zonales de </a:t>
            </a:r>
            <a:r>
              <a:rPr lang="es-ES" sz="2800" i="1" dirty="0" smtClean="0">
                <a:latin typeface="+mj-lt"/>
              </a:rPr>
              <a:t>Guía de los Servicios Mundiales de NA</a:t>
            </a:r>
          </a:p>
          <a:p>
            <a:pPr lvl="1">
              <a:lnSpc>
                <a:spcPct val="100000"/>
              </a:lnSpc>
              <a:spcBef>
                <a:spcPts val="800"/>
              </a:spcBef>
            </a:pPr>
            <a:r>
              <a:rPr lang="es-ES" sz="2800" dirty="0" smtClean="0">
                <a:latin typeface="+mj-lt"/>
              </a:rPr>
              <a:t>En la práctica, las zonas varían mucho entre sí</a:t>
            </a:r>
          </a:p>
          <a:p>
            <a:pPr lvl="1">
              <a:lnSpc>
                <a:spcPct val="100000"/>
              </a:lnSpc>
              <a:spcBef>
                <a:spcPts val="800"/>
              </a:spcBef>
            </a:pPr>
            <a:r>
              <a:rPr lang="es-ES" sz="2800" dirty="0" smtClean="0">
                <a:latin typeface="+mj-lt"/>
              </a:rPr>
              <a:t>La página web del proyecto sobre el futuro de la CSM, </a:t>
            </a:r>
            <a:r>
              <a:rPr lang="es-ES" sz="2800" dirty="0" smtClean="0">
                <a:latin typeface="+mj-lt"/>
                <a:hlinkClick r:id="rId4"/>
              </a:rPr>
              <a:t>www.naorg/future</a:t>
            </a:r>
            <a:r>
              <a:rPr lang="es-ES" sz="2800" dirty="0" smtClean="0">
                <a:latin typeface="+mj-lt"/>
              </a:rPr>
              <a:t>, contiene:</a:t>
            </a:r>
          </a:p>
          <a:p>
            <a:pPr lvl="2">
              <a:lnSpc>
                <a:spcPct val="100000"/>
              </a:lnSpc>
              <a:spcBef>
                <a:spcPts val="800"/>
              </a:spcBef>
              <a:buFont typeface="Courier New" panose="02070309020205020404" pitchFamily="49" charset="0"/>
              <a:buChar char="o"/>
            </a:pPr>
            <a:r>
              <a:rPr lang="es-ES" sz="2800" dirty="0" smtClean="0">
                <a:latin typeface="+mj-lt"/>
              </a:rPr>
              <a:t> materiales y resultados de el TD 2014-2016 sobre el papel de la zonas</a:t>
            </a:r>
          </a:p>
          <a:p>
            <a:pPr lvl="2">
              <a:lnSpc>
                <a:spcPct val="100000"/>
              </a:lnSpc>
              <a:spcBef>
                <a:spcPts val="800"/>
              </a:spcBef>
              <a:buFont typeface="Courier New" panose="02070309020205020404" pitchFamily="49" charset="0"/>
              <a:buChar char="o"/>
            </a:pPr>
            <a:r>
              <a:rPr lang="es-ES" sz="2800" dirty="0" smtClean="0">
                <a:latin typeface="+mj-lt"/>
              </a:rPr>
              <a:t> mapa zonal y otra información</a:t>
            </a:r>
          </a:p>
          <a:p>
            <a:pPr lvl="1">
              <a:lnSpc>
                <a:spcPct val="100000"/>
              </a:lnSpc>
              <a:spcBef>
                <a:spcPts val="800"/>
              </a:spcBef>
            </a:pPr>
            <a:r>
              <a:rPr lang="es-ES" sz="2800" dirty="0" smtClean="0">
                <a:latin typeface="+mj-lt"/>
              </a:rPr>
              <a:t>Se está actualizando la información sobre el papel y las funciones de las zonas</a:t>
            </a:r>
            <a:endParaRPr lang="es-ES" dirty="0">
              <a:latin typeface="+mj-lt"/>
            </a:endParaRPr>
          </a:p>
        </p:txBody>
      </p:sp>
    </p:spTree>
    <p:extLst>
      <p:ext uri="{BB962C8B-B14F-4D97-AF65-F5344CB8AC3E}">
        <p14:creationId xmlns:p14="http://schemas.microsoft.com/office/powerpoint/2010/main" val="12105945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23247" y="4165651"/>
            <a:ext cx="9968753" cy="2651539"/>
          </a:xfrm>
        </p:spPr>
        <p:txBody>
          <a:bodyPr>
            <a:normAutofit/>
          </a:bodyPr>
          <a:lstStyle/>
          <a:p>
            <a:pPr marL="0" indent="0">
              <a:lnSpc>
                <a:spcPct val="100000"/>
              </a:lnSpc>
              <a:buNone/>
            </a:pPr>
            <a:r>
              <a:rPr lang="es-ES" b="1" dirty="0">
                <a:latin typeface="Cambria" panose="02040503050406030204" pitchFamily="18" charset="0"/>
              </a:rPr>
              <a:t>Propósito: </a:t>
            </a:r>
            <a:r>
              <a:rPr lang="es-ES" dirty="0">
                <a:latin typeface="Cambria" panose="02040503050406030204" pitchFamily="18" charset="0"/>
              </a:rPr>
              <a:t>Crear una oportunidad para que los foros zonales se pongan en contacto, se presenten, dialoguen sobre cómo trabajan y hablen de la posibilidad de una futura representatividad zonal en la CSM, sus ventajas y desventajas.</a:t>
            </a:r>
          </a:p>
          <a:p>
            <a:pPr marL="0" indent="0">
              <a:lnSpc>
                <a:spcPct val="100000"/>
              </a:lnSpc>
              <a:spcBef>
                <a:spcPts val="600"/>
              </a:spcBef>
              <a:buNone/>
            </a:pPr>
            <a:r>
              <a:rPr lang="es-ES" b="1" dirty="0">
                <a:latin typeface="Cambria" panose="02040503050406030204" pitchFamily="18" charset="0"/>
              </a:rPr>
              <a:t>Presentada por: </a:t>
            </a:r>
            <a:r>
              <a:rPr lang="es-ES" dirty="0">
                <a:latin typeface="Cambria" panose="02040503050406030204" pitchFamily="18" charset="0"/>
              </a:rPr>
              <a:t>Región Portugal</a:t>
            </a:r>
          </a:p>
          <a:p>
            <a:pPr marL="0" indent="0">
              <a:lnSpc>
                <a:spcPct val="100000"/>
              </a:lnSpc>
              <a:spcBef>
                <a:spcPts val="1800"/>
              </a:spcBef>
              <a:buNone/>
            </a:pPr>
            <a:endParaRPr lang="es-ES" dirty="0">
              <a:latin typeface="Cambria" panose="02040503050406030204" pitchFamily="18" charset="0"/>
            </a:endParaRPr>
          </a:p>
        </p:txBody>
      </p:sp>
      <p:sp>
        <p:nvSpPr>
          <p:cNvPr id="4" name="Shape 75"/>
          <p:cNvSpPr/>
          <p:nvPr/>
        </p:nvSpPr>
        <p:spPr>
          <a:xfrm>
            <a:off x="317499" y="3450338"/>
            <a:ext cx="11287165" cy="1"/>
          </a:xfrm>
          <a:prstGeom prst="line">
            <a:avLst/>
          </a:prstGeom>
          <a:ln w="63500">
            <a:solidFill>
              <a:srgbClr val="27AAE1"/>
            </a:solidFill>
            <a:miter lim="400000"/>
          </a:ln>
        </p:spPr>
        <p:txBody>
          <a:bodyPr lIns="0" tIns="0" rIns="0" bIns="0" anchor="ctr"/>
          <a:lstStyle/>
          <a:p>
            <a:pPr lvl="0">
              <a:defRPr sz="3200"/>
            </a:pPr>
            <a:endParaRPr sz="1600"/>
          </a:p>
        </p:txBody>
      </p:sp>
      <p:sp>
        <p:nvSpPr>
          <p:cNvPr id="2" name="Rectangle 1"/>
          <p:cNvSpPr/>
          <p:nvPr/>
        </p:nvSpPr>
        <p:spPr>
          <a:xfrm>
            <a:off x="0" y="2694214"/>
            <a:ext cx="12192000" cy="1583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hape 74"/>
          <p:cNvSpPr/>
          <p:nvPr/>
        </p:nvSpPr>
        <p:spPr>
          <a:xfrm>
            <a:off x="343823" y="653130"/>
            <a:ext cx="11335862" cy="2797207"/>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35719" tIns="35719" rIns="35719" bIns="35719" anchor="t" anchorCtr="0">
            <a:noAutofit/>
          </a:bodyPr>
          <a:lstStyle/>
          <a:p>
            <a:pPr marL="0" lvl="1" defTabSz="457200">
              <a:defRPr sz="1800"/>
            </a:pPr>
            <a:r>
              <a:rPr lang="es-ES" sz="3500" b="1" dirty="0">
                <a:latin typeface="Cambria" charset="0"/>
                <a:sym typeface="BotonBQ-Bold"/>
              </a:rPr>
              <a:t>Moción 15:</a:t>
            </a:r>
            <a:r>
              <a:rPr lang="es-ES" dirty="0" smtClean="0"/>
              <a:t> </a:t>
            </a:r>
            <a:r>
              <a:rPr lang="es-ES" sz="2800" dirty="0" smtClean="0">
                <a:latin typeface="Cambria" panose="02040503050406030204" pitchFamily="18" charset="0"/>
              </a:rPr>
              <a:t>Celebrar una reunión de 3 días con 2 </a:t>
            </a:r>
            <a:br>
              <a:rPr lang="es-ES" sz="2800" dirty="0" smtClean="0">
                <a:latin typeface="Cambria" panose="02040503050406030204" pitchFamily="18" charset="0"/>
              </a:rPr>
            </a:br>
            <a:r>
              <a:rPr lang="es-ES" sz="2800" dirty="0" smtClean="0">
                <a:latin typeface="Cambria" panose="02040503050406030204" pitchFamily="18" charset="0"/>
              </a:rPr>
              <a:t>representantes de cada uno de los foros zonales existentes. Los Servicios Mundiales planificarán la reunión y cubrirán también los gastos de la reunión en sí. Los foros zonales o sus regiones cubrirán los gastos de viaje y comidas de los representantes, con ayuda financiera de los Servicios Mundiales de NA si es necesario. Esta </a:t>
            </a:r>
            <a:r>
              <a:rPr lang="es-ES" sz="2800" dirty="0">
                <a:latin typeface="Cambria" panose="02040503050406030204" pitchFamily="18" charset="0"/>
              </a:rPr>
              <a:t>reunión tendrá lugar durante el ciclo de conferencia 2018-2020.</a:t>
            </a:r>
            <a:endParaRPr lang="es-ES" sz="2800" dirty="0">
              <a:latin typeface="Cambria" charset="0"/>
              <a:ea typeface="Cambria" charset="0"/>
              <a:cs typeface="Cambria" charset="0"/>
              <a:sym typeface="BotonBQ-Regular"/>
            </a:endParaRPr>
          </a:p>
        </p:txBody>
      </p:sp>
    </p:spTree>
    <p:extLst>
      <p:ext uri="{BB962C8B-B14F-4D97-AF65-F5344CB8AC3E}">
        <p14:creationId xmlns:p14="http://schemas.microsoft.com/office/powerpoint/2010/main" val="13537447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69162" y="2179674"/>
            <a:ext cx="11054243" cy="4504329"/>
          </a:xfrm>
        </p:spPr>
        <p:txBody>
          <a:bodyPr>
            <a:noAutofit/>
          </a:bodyPr>
          <a:lstStyle/>
          <a:p>
            <a:pPr marL="0" indent="0">
              <a:lnSpc>
                <a:spcPct val="100000"/>
              </a:lnSpc>
              <a:buNone/>
            </a:pPr>
            <a:r>
              <a:rPr lang="es-ES" dirty="0">
                <a:latin typeface="+mj-lt"/>
              </a:rPr>
              <a:t>Creemos que la representatividad zonal es un avance en la composición de la CSM. Nos parece que promover una reunión entre los 15 foros zonales existentes puede llevarnos a un uso más eficiente de los fondos de NA, permitir que NA lleve con mayor eficacia el mensaje a los adictos en sus propios idiomas y mejorar la rendición de cuentas y la conciencia en la CSM. Un encuentro de las zonas permitiría también un intercambio de ideas e información entre ellas. En los lugares del mundo en que la confraternidad está en desarrollo es importante que las zonas tengan los recursos necesarios para atender mejor estas necesidades a nivel local, en lugar de dejarle todo a la OSM...</a:t>
            </a:r>
          </a:p>
        </p:txBody>
      </p:sp>
      <p:sp>
        <p:nvSpPr>
          <p:cNvPr id="4" name="Shape 83"/>
          <p:cNvSpPr/>
          <p:nvPr/>
        </p:nvSpPr>
        <p:spPr>
          <a:xfrm>
            <a:off x="2413000" y="836884"/>
            <a:ext cx="9410700" cy="764632"/>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lIns="35719" tIns="35719" rIns="35719" bIns="35719" anchor="ctr">
            <a:noAutofit/>
          </a:bodyPr>
          <a:lstStyle/>
          <a:p>
            <a:pPr marL="0" lvl="1" indent="0" algn="ctr" defTabSz="457200">
              <a:defRPr sz="1800"/>
            </a:pPr>
            <a:r>
              <a:rPr lang="es-ES" sz="4500" b="1" dirty="0">
                <a:latin typeface="Cambria" charset="0"/>
                <a:sym typeface="BotonBQ-Bold"/>
              </a:rPr>
              <a:t>Moción 15: Razonamiento de la región:</a:t>
            </a:r>
          </a:p>
        </p:txBody>
      </p:sp>
    </p:spTree>
    <p:extLst>
      <p:ext uri="{BB962C8B-B14F-4D97-AF65-F5344CB8AC3E}">
        <p14:creationId xmlns:p14="http://schemas.microsoft.com/office/powerpoint/2010/main" val="27308193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22324" y="2126511"/>
            <a:ext cx="10862857" cy="4504329"/>
          </a:xfrm>
        </p:spPr>
        <p:txBody>
          <a:bodyPr>
            <a:noAutofit/>
          </a:bodyPr>
          <a:lstStyle/>
          <a:p>
            <a:pPr marL="0" indent="0">
              <a:lnSpc>
                <a:spcPct val="95000"/>
              </a:lnSpc>
              <a:buNone/>
            </a:pPr>
            <a:r>
              <a:rPr lang="es-ES" sz="2700" dirty="0">
                <a:latin typeface="+mj-lt"/>
              </a:rPr>
              <a:t>La combinación de proximidad geográfica y conocimientos de idiomas puede hacer de las zonas una herramienta importante para ayudar a las confraternidades pequeñas a crecer y dar así a más adictos la oportunidad de experimentar el mensaje de NA en su propio idioma. NA crece y cada vez hay más regiones que solicitan su admisión a la CSM. Si Irán sigue el esquema de crecimiento de Brasil, es probable que muchas regiones soliciten su admisión a la CSM. Celebrar un encuentro zonal es una oportunidad clave para analizar la manera de avanzar hacia una CSM a la que asistan zonas en lugar de regiones. Esto nos llevaría a una CSM con menos delegados, facilitaría el diálogo entre miembros y la formación de una conciencia clara de la confraternidad.</a:t>
            </a:r>
          </a:p>
        </p:txBody>
      </p:sp>
      <p:sp>
        <p:nvSpPr>
          <p:cNvPr id="4" name="Shape 83"/>
          <p:cNvSpPr/>
          <p:nvPr/>
        </p:nvSpPr>
        <p:spPr>
          <a:xfrm>
            <a:off x="2413000" y="836884"/>
            <a:ext cx="9410700" cy="764632"/>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lIns="35719" tIns="35719" rIns="35719" bIns="35719" anchor="ctr">
            <a:noAutofit/>
          </a:bodyPr>
          <a:lstStyle/>
          <a:p>
            <a:pPr marL="0" lvl="1" indent="0" algn="ctr" defTabSz="457200">
              <a:defRPr sz="1800"/>
            </a:pPr>
            <a:r>
              <a:rPr lang="es-ES" sz="4500" b="1" dirty="0">
                <a:latin typeface="Cambria" charset="0"/>
                <a:sym typeface="BotonBQ-Bold"/>
              </a:rPr>
              <a:t>Moción 15: Razonamiento de la región:</a:t>
            </a:r>
          </a:p>
        </p:txBody>
      </p:sp>
    </p:spTree>
    <p:extLst>
      <p:ext uri="{BB962C8B-B14F-4D97-AF65-F5344CB8AC3E}">
        <p14:creationId xmlns:p14="http://schemas.microsoft.com/office/powerpoint/2010/main" val="36666734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83"/>
          <p:cNvSpPr/>
          <p:nvPr/>
        </p:nvSpPr>
        <p:spPr>
          <a:xfrm>
            <a:off x="2311400" y="836884"/>
            <a:ext cx="9512300" cy="764632"/>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lIns="35719" tIns="35719" rIns="35719" bIns="35719" anchor="ctr">
            <a:noAutofit/>
          </a:bodyPr>
          <a:lstStyle/>
          <a:p>
            <a:pPr marL="0" lvl="1" indent="0" algn="ctr" defTabSz="457200">
              <a:defRPr sz="1800"/>
            </a:pPr>
            <a:r>
              <a:rPr lang="es-ES" sz="4500" b="1" dirty="0">
                <a:latin typeface="Cambria" charset="0"/>
                <a:sym typeface="BotonBQ-Bold"/>
              </a:rPr>
              <a:t>Moción 15: Respuesta de la Junta Mundial:</a:t>
            </a:r>
            <a:endParaRPr lang="es-ES" sz="4500" b="1" dirty="0">
              <a:latin typeface="Cambria" charset="0"/>
              <a:ea typeface="Cambria" charset="0"/>
              <a:cs typeface="Cambria" charset="0"/>
              <a:sym typeface="BotonBQ-Bold"/>
            </a:endParaRPr>
          </a:p>
        </p:txBody>
      </p:sp>
      <p:sp>
        <p:nvSpPr>
          <p:cNvPr id="3" name="Content Placeholder 2"/>
          <p:cNvSpPr txBox="1">
            <a:spLocks/>
          </p:cNvSpPr>
          <p:nvPr/>
        </p:nvSpPr>
        <p:spPr>
          <a:xfrm>
            <a:off x="245660" y="2113811"/>
            <a:ext cx="11578040" cy="47441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95000"/>
              </a:lnSpc>
              <a:spcBef>
                <a:spcPts val="0"/>
              </a:spcBef>
              <a:spcAft>
                <a:spcPts val="1200"/>
              </a:spcAft>
              <a:buBlip>
                <a:blip r:embed="rId3"/>
              </a:buBlip>
            </a:pPr>
            <a:r>
              <a:rPr lang="es-ES" dirty="0" smtClean="0">
                <a:latin typeface="+mj-lt"/>
              </a:rPr>
              <a:t>Apoyamos la idea de una reunión internacional, de tres días, cara a cara, de la zonas </a:t>
            </a:r>
          </a:p>
          <a:p>
            <a:pPr marL="457200" indent="-457200">
              <a:lnSpc>
                <a:spcPct val="95000"/>
              </a:lnSpc>
              <a:spcBef>
                <a:spcPts val="0"/>
              </a:spcBef>
              <a:spcAft>
                <a:spcPts val="1200"/>
              </a:spcAft>
              <a:buBlip>
                <a:blip r:embed="rId3"/>
              </a:buBlip>
            </a:pPr>
            <a:r>
              <a:rPr lang="es-ES" dirty="0" smtClean="0">
                <a:latin typeface="+mj-lt"/>
              </a:rPr>
              <a:t>Un órgano nuevo puede producir </a:t>
            </a:r>
            <a:r>
              <a:rPr lang="es-ES" dirty="0">
                <a:latin typeface="+mj-lt"/>
              </a:rPr>
              <a:t>ideas nuevas </a:t>
            </a:r>
          </a:p>
          <a:p>
            <a:pPr marL="457200" indent="-457200">
              <a:lnSpc>
                <a:spcPct val="95000"/>
              </a:lnSpc>
              <a:spcBef>
                <a:spcPts val="0"/>
              </a:spcBef>
              <a:spcAft>
                <a:spcPts val="600"/>
              </a:spcAft>
              <a:buBlip>
                <a:blip r:embed="rId3"/>
              </a:buBlip>
            </a:pPr>
            <a:r>
              <a:rPr lang="es-ES" dirty="0" smtClean="0">
                <a:latin typeface="+mj-lt"/>
              </a:rPr>
              <a:t>Esta reunión podría complementarse con trabajo adicional en línea</a:t>
            </a:r>
          </a:p>
          <a:p>
            <a:pPr lvl="3">
              <a:lnSpc>
                <a:spcPct val="95000"/>
              </a:lnSpc>
              <a:spcBef>
                <a:spcPts val="0"/>
              </a:spcBef>
              <a:spcAft>
                <a:spcPts val="600"/>
              </a:spcAft>
            </a:pPr>
            <a:r>
              <a:rPr lang="es-ES" sz="2800" dirty="0" smtClean="0">
                <a:latin typeface="+mj-lt"/>
              </a:rPr>
              <a:t>La financiación podría salir del proyecto sobre el futuro de la CSM</a:t>
            </a:r>
          </a:p>
          <a:p>
            <a:pPr lvl="3">
              <a:lnSpc>
                <a:spcPct val="95000"/>
              </a:lnSpc>
              <a:spcBef>
                <a:spcPts val="0"/>
              </a:spcBef>
              <a:spcAft>
                <a:spcPts val="600"/>
              </a:spcAft>
            </a:pPr>
            <a:r>
              <a:rPr lang="es-ES" sz="2800" dirty="0" smtClean="0">
                <a:latin typeface="+mj-lt"/>
              </a:rPr>
              <a:t>La elección de los participantes dependería de las zonas</a:t>
            </a:r>
          </a:p>
          <a:p>
            <a:pPr lvl="3">
              <a:lnSpc>
                <a:spcPct val="95000"/>
              </a:lnSpc>
              <a:spcBef>
                <a:spcPts val="0"/>
              </a:spcBef>
              <a:spcAft>
                <a:spcPts val="600"/>
              </a:spcAft>
            </a:pPr>
            <a:r>
              <a:rPr lang="es-ES" sz="2800" dirty="0" smtClean="0">
                <a:latin typeface="+mj-lt"/>
              </a:rPr>
              <a:t>Las decisiones sobre financiación dependerían de los Servicios Mundiales</a:t>
            </a:r>
            <a:endParaRPr lang="es-ES" sz="2800" dirty="0">
              <a:latin typeface="+mj-lt"/>
            </a:endParaRPr>
          </a:p>
        </p:txBody>
      </p:sp>
    </p:spTree>
    <p:extLst>
      <p:ext uri="{BB962C8B-B14F-4D97-AF65-F5344CB8AC3E}">
        <p14:creationId xmlns:p14="http://schemas.microsoft.com/office/powerpoint/2010/main" val="4528374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10671" y="2125272"/>
            <a:ext cx="11293840" cy="4745038"/>
          </a:xfrm>
        </p:spPr>
        <p:txBody>
          <a:bodyPr>
            <a:normAutofit fontScale="92500"/>
          </a:bodyPr>
          <a:lstStyle/>
          <a:p>
            <a:pPr marL="0" indent="0">
              <a:lnSpc>
                <a:spcPct val="100000"/>
              </a:lnSpc>
              <a:buNone/>
            </a:pPr>
            <a:r>
              <a:rPr lang="es-ES" b="1" dirty="0">
                <a:solidFill>
                  <a:prstClr val="black"/>
                </a:solidFill>
                <a:latin typeface="+mj-lt"/>
              </a:rPr>
              <a:t>Moción 15: </a:t>
            </a:r>
            <a:r>
              <a:rPr lang="es-ES" dirty="0">
                <a:solidFill>
                  <a:prstClr val="black"/>
                </a:solidFill>
                <a:latin typeface="+mj-lt"/>
              </a:rPr>
              <a:t>Celebrar una reunión de 3 días con 2 representantes de cada uno de los foros zonales existentes. Los Servicios Mundiales planificarán la reunión y cubrirán también los gastos de la reunión en sí. Los foros zonales o sus regiones cubrirán los gastos de viaje y comidas de los representantes con ayuda financiera de los Servicios Mundiales de NA si es necesario.</a:t>
            </a:r>
          </a:p>
          <a:p>
            <a:pPr marL="0" indent="0">
              <a:lnSpc>
                <a:spcPct val="100000"/>
              </a:lnSpc>
              <a:buNone/>
            </a:pPr>
            <a:r>
              <a:rPr lang="es-ES" dirty="0">
                <a:solidFill>
                  <a:prstClr val="black"/>
                </a:solidFill>
                <a:latin typeface="+mj-lt"/>
              </a:rPr>
              <a:t>Esta reunión tendrá lugar durante el ciclo de conferencia 2018-2020.</a:t>
            </a:r>
            <a:endParaRPr lang="es-ES" dirty="0" smtClean="0">
              <a:solidFill>
                <a:prstClr val="black"/>
              </a:solidFill>
              <a:latin typeface="+mj-lt"/>
              <a:ea typeface="+mj-ea"/>
              <a:cs typeface="+mj-cs"/>
            </a:endParaRPr>
          </a:p>
          <a:p>
            <a:pPr marL="1836738" lvl="3" indent="0">
              <a:lnSpc>
                <a:spcPct val="100000"/>
              </a:lnSpc>
              <a:spcBef>
                <a:spcPts val="1200"/>
              </a:spcBef>
              <a:buNone/>
            </a:pPr>
            <a:r>
              <a:rPr lang="es-ES" sz="2800" b="1" dirty="0">
                <a:latin typeface="+mj-lt"/>
              </a:rPr>
              <a:t>Propósito: </a:t>
            </a:r>
            <a:r>
              <a:rPr lang="es-ES" sz="2800" dirty="0">
                <a:latin typeface="+mj-lt"/>
              </a:rPr>
              <a:t>Crear una oportunidad para que los foros zonales se pongan en contacto, se presenten, dialoguen sobre cómo trabajan y hablen de la posibilidad de una futura representatividad zonal en la CSM, sus ventajas y desventajas.</a:t>
            </a:r>
          </a:p>
          <a:p>
            <a:pPr>
              <a:lnSpc>
                <a:spcPct val="100000"/>
              </a:lnSpc>
            </a:pPr>
            <a:endParaRPr lang="es-ES" dirty="0">
              <a:latin typeface="+mj-lt"/>
            </a:endParaRPr>
          </a:p>
        </p:txBody>
      </p:sp>
    </p:spTree>
    <p:extLst>
      <p:ext uri="{BB962C8B-B14F-4D97-AF65-F5344CB8AC3E}">
        <p14:creationId xmlns:p14="http://schemas.microsoft.com/office/powerpoint/2010/main" val="11835679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041" y="287171"/>
            <a:ext cx="11960860" cy="1645920"/>
          </a:xfrm>
          <a:prstGeom prst="rect">
            <a:avLst/>
          </a:prstGeom>
          <a:solidFill>
            <a:srgbClr val="FFFFFF"/>
          </a:solidFill>
          <a:ln w="63500" cap="flat">
            <a:solidFill>
              <a:srgbClr val="27AAE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468880" tIns="0" rIns="36576" bIns="36576" numCol="1" spcCol="38100" rtlCol="0" anchor="ctr">
            <a:noAutofit/>
          </a:bodyPr>
          <a:lstStyle/>
          <a:p>
            <a:pPr lvl="0" algn="ctr" latinLnBrk="1" hangingPunct="0"/>
            <a:r>
              <a:rPr lang="es-ES" sz="4500" b="1" dirty="0" smtClean="0">
                <a:latin typeface="Cambria" charset="0"/>
              </a:rPr>
              <a:t>PowerPoints </a:t>
            </a:r>
            <a:r>
              <a:rPr lang="es-ES" sz="4500" b="1" i="1" dirty="0" smtClean="0">
                <a:latin typeface="Cambria" charset="0"/>
              </a:rPr>
              <a:t>IAC</a:t>
            </a:r>
            <a:r>
              <a:rPr lang="es-ES" sz="4500" b="1" dirty="0" smtClean="0">
                <a:latin typeface="Cambria" charset="0"/>
              </a:rPr>
              <a:t> 2018</a:t>
            </a:r>
            <a:endParaRPr lang="es-ES" sz="4500" b="1" dirty="0">
              <a:latin typeface="Cambria" charset="0"/>
              <a:ea typeface="Cambria" charset="0"/>
              <a:cs typeface="Cambria" charset="0"/>
            </a:endParaRPr>
          </a:p>
        </p:txBody>
      </p:sp>
      <p:sp>
        <p:nvSpPr>
          <p:cNvPr id="3" name="Shape 68"/>
          <p:cNvSpPr/>
          <p:nvPr/>
        </p:nvSpPr>
        <p:spPr>
          <a:xfrm>
            <a:off x="1065530" y="2284128"/>
            <a:ext cx="8427788" cy="3878927"/>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0" tIns="0" rIns="0" bIns="0">
            <a:noAutofit/>
          </a:bodyPr>
          <a:lstStyle/>
          <a:p>
            <a:pPr marL="514350" indent="-514350">
              <a:spcBef>
                <a:spcPts val="1800"/>
              </a:spcBef>
              <a:buFont typeface="+mj-lt"/>
              <a:buAutoNum type="arabicPeriod"/>
              <a:defRPr sz="1800"/>
            </a:pPr>
            <a:r>
              <a:rPr lang="es-ES" sz="2400" dirty="0" smtClean="0">
                <a:latin typeface="Cambria" charset="0"/>
                <a:sym typeface="PopplLaudatio-Regular"/>
              </a:rPr>
              <a:t>Introducción al </a:t>
            </a:r>
            <a:r>
              <a:rPr lang="es-ES" sz="2400" i="1" dirty="0" smtClean="0">
                <a:latin typeface="Cambria" charset="0"/>
                <a:sym typeface="PopplLaudatio-Regular"/>
              </a:rPr>
              <a:t>IAC</a:t>
            </a:r>
            <a:r>
              <a:rPr lang="es-ES" sz="2400" dirty="0" smtClean="0">
                <a:latin typeface="Cambria" charset="0"/>
                <a:sym typeface="PopplLaudatio-Regular"/>
              </a:rPr>
              <a:t>, mociones 1 a 6, literatura y productos</a:t>
            </a:r>
            <a:endParaRPr lang="es-ES" sz="2400" i="1" dirty="0">
              <a:latin typeface="Cambria" charset="0"/>
              <a:ea typeface="Cambria" charset="0"/>
              <a:cs typeface="Cambria" charset="0"/>
              <a:sym typeface="PopplLaudatio-Regular"/>
            </a:endParaRPr>
          </a:p>
          <a:p>
            <a:pPr marL="514350" indent="-514350">
              <a:spcBef>
                <a:spcPts val="1800"/>
              </a:spcBef>
              <a:buFont typeface="+mj-lt"/>
              <a:buAutoNum type="arabicPeriod"/>
              <a:defRPr sz="1800"/>
            </a:pPr>
            <a:r>
              <a:rPr lang="es-ES" sz="2400" i="1" dirty="0" smtClean="0">
                <a:latin typeface="Cambria" charset="0"/>
                <a:sym typeface="PopplLaudatio-Regular"/>
              </a:rPr>
              <a:t>Fideicomiso de propiedad intelectual de la confraternidad</a:t>
            </a:r>
            <a:r>
              <a:rPr lang="es-ES" sz="2400" dirty="0" smtClean="0">
                <a:latin typeface="Cambria" charset="0"/>
                <a:sym typeface="PopplLaudatio-Regular"/>
              </a:rPr>
              <a:t>, mociones 7 y 8</a:t>
            </a:r>
          </a:p>
          <a:p>
            <a:pPr marL="514350" indent="-514350">
              <a:spcBef>
                <a:spcPts val="1800"/>
              </a:spcBef>
              <a:buFont typeface="+mj-lt"/>
              <a:buAutoNum type="arabicPeriod"/>
              <a:defRPr sz="1800"/>
            </a:pPr>
            <a:r>
              <a:rPr lang="es-ES" sz="2400" dirty="0">
                <a:solidFill>
                  <a:prstClr val="black"/>
                </a:solidFill>
                <a:latin typeface="Cambria" charset="0"/>
                <a:sym typeface="PopplLaudatio-Regular"/>
              </a:rPr>
              <a:t>Mociones 9 a </a:t>
            </a:r>
            <a:r>
              <a:rPr lang="es-ES" sz="2400" dirty="0" smtClean="0">
                <a:solidFill>
                  <a:prstClr val="black"/>
                </a:solidFill>
                <a:latin typeface="Cambria" charset="0"/>
                <a:sym typeface="PopplLaudatio-Regular"/>
              </a:rPr>
              <a:t>14,</a:t>
            </a:r>
            <a:r>
              <a:rPr lang="es-ES" dirty="0" smtClean="0"/>
              <a:t>  </a:t>
            </a:r>
            <a:r>
              <a:rPr lang="es-ES" sz="2400" dirty="0" smtClean="0">
                <a:latin typeface="Cambria" charset="0"/>
                <a:sym typeface="PopplLaudatio-Regular"/>
              </a:rPr>
              <a:t>TDS/TAM, eventos especiales y TD </a:t>
            </a:r>
          </a:p>
          <a:p>
            <a:pPr marL="514350" indent="-514350">
              <a:spcBef>
                <a:spcPts val="1800"/>
              </a:spcBef>
              <a:buFont typeface="+mj-lt"/>
              <a:buAutoNum type="arabicPeriod"/>
              <a:defRPr sz="1800"/>
            </a:pPr>
            <a:r>
              <a:rPr lang="es-ES" sz="3200" b="1" dirty="0" smtClean="0">
                <a:latin typeface="Cambria" charset="0"/>
                <a:sym typeface="PopplLaudatio-Regular"/>
              </a:rPr>
              <a:t>El futuro de la CSM, mociones 15 a 25,</a:t>
            </a:r>
            <a:r>
              <a:rPr lang="es-ES" sz="3200" dirty="0" smtClean="0"/>
              <a:t>  </a:t>
            </a:r>
            <a:r>
              <a:rPr lang="es-ES" sz="3200" b="1" dirty="0" smtClean="0">
                <a:latin typeface="Cambria" charset="0"/>
                <a:sym typeface="PopplLaudatio-Regular"/>
              </a:rPr>
              <a:t>el papel de la zonas, representatividad zonal y otros temas de la CSM </a:t>
            </a:r>
          </a:p>
          <a:p>
            <a:pPr marL="514350" indent="-514350">
              <a:spcBef>
                <a:spcPts val="1800"/>
              </a:spcBef>
              <a:spcAft>
                <a:spcPts val="600"/>
              </a:spcAft>
              <a:buFont typeface="+mj-lt"/>
              <a:buAutoNum type="arabicPeriod"/>
              <a:defRPr sz="1800"/>
            </a:pPr>
            <a:r>
              <a:rPr lang="es-ES" sz="2400" dirty="0" smtClean="0">
                <a:latin typeface="Cambria" charset="0"/>
                <a:sym typeface="PopplLaudatio-Regular"/>
              </a:rPr>
              <a:t>Plan estratégico de los SMNA y encuesta </a:t>
            </a:r>
            <a:r>
              <a:rPr lang="es-ES" sz="2400" i="1" dirty="0" smtClean="0">
                <a:latin typeface="Cambria" charset="0"/>
                <a:sym typeface="PopplLaudatio-Regular"/>
              </a:rPr>
              <a:t>IAC</a:t>
            </a:r>
            <a:r>
              <a:rPr lang="es-ES" dirty="0" smtClean="0"/>
              <a:t> </a:t>
            </a:r>
            <a:endParaRPr lang="es-ES" sz="2400" dirty="0">
              <a:latin typeface="Cambria" charset="0"/>
              <a:ea typeface="Cambria" charset="0"/>
              <a:cs typeface="Cambria" charset="0"/>
              <a:sym typeface="PopplLaudatio-Regular"/>
            </a:endParaRPr>
          </a:p>
        </p:txBody>
      </p:sp>
      <p:pic>
        <p:nvPicPr>
          <p:cNvPr id="4" name="wsc2018_logobluetextchairs.png"/>
          <p:cNvPicPr/>
          <p:nvPr/>
        </p:nvPicPr>
        <p:blipFill>
          <a:blip r:embed="rId3">
            <a:extLst/>
          </a:blip>
          <a:stretch>
            <a:fillRect/>
          </a:stretch>
        </p:blipFill>
        <p:spPr>
          <a:xfrm>
            <a:off x="432012" y="327580"/>
            <a:ext cx="2264894" cy="1588953"/>
          </a:xfrm>
          <a:prstGeom prst="rect">
            <a:avLst/>
          </a:prstGeom>
          <a:ln w="12700">
            <a:miter lim="400000"/>
          </a:ln>
        </p:spPr>
      </p:pic>
    </p:spTree>
    <p:extLst>
      <p:ext uri="{BB962C8B-B14F-4D97-AF65-F5344CB8AC3E}">
        <p14:creationId xmlns:p14="http://schemas.microsoft.com/office/powerpoint/2010/main" val="1283428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400300" y="3803650"/>
            <a:ext cx="9436395" cy="2640012"/>
          </a:xfrm>
        </p:spPr>
        <p:txBody>
          <a:bodyPr>
            <a:noAutofit/>
          </a:bodyPr>
          <a:lstStyle/>
          <a:p>
            <a:pPr marL="0" indent="0">
              <a:lnSpc>
                <a:spcPct val="100000"/>
              </a:lnSpc>
              <a:buNone/>
            </a:pPr>
            <a:r>
              <a:rPr lang="es-ES" sz="2600" b="1" dirty="0" smtClean="0">
                <a:latin typeface="+mj-lt"/>
              </a:rPr>
              <a:t>Propósito: </a:t>
            </a:r>
            <a:r>
              <a:rPr lang="es-ES" sz="2600" dirty="0">
                <a:latin typeface="+mj-lt"/>
              </a:rPr>
              <a:t>Entender mejor la naturaleza diversa de las zonas, ofrecer información que sirva de ayuda en la discusiones de la CSM 2020 y producir cambios muy meditados en la representatividad que pueden aplicarse a cualquier zona </a:t>
            </a:r>
          </a:p>
          <a:p>
            <a:pPr marL="0" indent="0">
              <a:lnSpc>
                <a:spcPct val="100000"/>
              </a:lnSpc>
              <a:spcBef>
                <a:spcPts val="600"/>
              </a:spcBef>
              <a:buNone/>
            </a:pPr>
            <a:r>
              <a:rPr lang="es-ES" sz="2600" b="1" dirty="0" smtClean="0">
                <a:latin typeface="+mj-lt"/>
              </a:rPr>
              <a:t>Presentada por: </a:t>
            </a:r>
            <a:r>
              <a:rPr lang="es-ES" sz="2600" dirty="0" smtClean="0">
                <a:latin typeface="+mj-lt"/>
              </a:rPr>
              <a:t>Regiones </a:t>
            </a:r>
            <a:r>
              <a:rPr lang="es-ES" sz="2600" dirty="0">
                <a:latin typeface="+mj-lt"/>
              </a:rPr>
              <a:t>Australia y </a:t>
            </a:r>
            <a:r>
              <a:rPr lang="es-ES" sz="2600" dirty="0" err="1" smtClean="0">
                <a:latin typeface="+mj-lt"/>
              </a:rPr>
              <a:t>Aotearoa</a:t>
            </a:r>
            <a:r>
              <a:rPr lang="es-ES" sz="2600" dirty="0">
                <a:latin typeface="+mj-lt"/>
              </a:rPr>
              <a:t>-</a:t>
            </a:r>
            <a:r>
              <a:rPr lang="es-ES" sz="2600" dirty="0" smtClean="0">
                <a:latin typeface="+mj-lt"/>
              </a:rPr>
              <a:t>Nueva </a:t>
            </a:r>
            <a:r>
              <a:rPr lang="es-ES" sz="2600" dirty="0">
                <a:latin typeface="+mj-lt"/>
              </a:rPr>
              <a:t>Zelanda</a:t>
            </a:r>
          </a:p>
        </p:txBody>
      </p:sp>
      <p:sp>
        <p:nvSpPr>
          <p:cNvPr id="4" name="Shape 75"/>
          <p:cNvSpPr/>
          <p:nvPr/>
        </p:nvSpPr>
        <p:spPr>
          <a:xfrm>
            <a:off x="317499" y="3450338"/>
            <a:ext cx="11287165" cy="1"/>
          </a:xfrm>
          <a:prstGeom prst="line">
            <a:avLst/>
          </a:prstGeom>
          <a:ln w="63500">
            <a:solidFill>
              <a:srgbClr val="27AAE1"/>
            </a:solidFill>
            <a:miter lim="400000"/>
          </a:ln>
        </p:spPr>
        <p:txBody>
          <a:bodyPr lIns="0" tIns="0" rIns="0" bIns="0" anchor="ctr"/>
          <a:lstStyle/>
          <a:p>
            <a:pPr lvl="0">
              <a:defRPr sz="3200"/>
            </a:pPr>
            <a:endParaRPr sz="1600"/>
          </a:p>
        </p:txBody>
      </p:sp>
      <p:sp>
        <p:nvSpPr>
          <p:cNvPr id="5" name="Shape 74"/>
          <p:cNvSpPr/>
          <p:nvPr/>
        </p:nvSpPr>
        <p:spPr>
          <a:xfrm>
            <a:off x="366486" y="731813"/>
            <a:ext cx="11014530" cy="2797207"/>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35719" tIns="35719" rIns="35719" bIns="35719" anchor="t" anchorCtr="0">
            <a:noAutofit/>
          </a:bodyPr>
          <a:lstStyle/>
          <a:p>
            <a:pPr marL="0" lvl="1" defTabSz="457200">
              <a:defRPr sz="1800"/>
            </a:pPr>
            <a:r>
              <a:rPr lang="es-ES" sz="3000" b="1" dirty="0">
                <a:latin typeface="+mj-lt"/>
              </a:rPr>
              <a:t>Moción 16: </a:t>
            </a:r>
            <a:r>
              <a:rPr lang="es-ES" sz="2900" dirty="0" smtClean="0">
                <a:latin typeface="+mj-lt"/>
              </a:rPr>
              <a:t>Que la JM prepare un plan de proyecto, con </a:t>
            </a:r>
            <a:br>
              <a:rPr lang="es-ES" sz="2900" dirty="0" smtClean="0">
                <a:latin typeface="+mj-lt"/>
              </a:rPr>
            </a:br>
            <a:r>
              <a:rPr lang="es-ES" sz="2900" dirty="0" smtClean="0">
                <a:latin typeface="+mj-lt"/>
              </a:rPr>
              <a:t>presupuesto y calendario, para presentar en la CSM 2020, sobre el papel de las zonas, su relación con la confraternidad en general, incluida la integración y participación de delegados zonales en el proceso de toma de decisiones en la CSM.</a:t>
            </a:r>
            <a:endParaRPr lang="es-ES" sz="2900" dirty="0">
              <a:latin typeface="+mj-lt"/>
              <a:ea typeface="Cambria" charset="0"/>
              <a:cs typeface="Cambria" charset="0"/>
              <a:sym typeface="BotonBQ-Regular"/>
            </a:endParaRPr>
          </a:p>
        </p:txBody>
      </p:sp>
    </p:spTree>
    <p:extLst>
      <p:ext uri="{BB962C8B-B14F-4D97-AF65-F5344CB8AC3E}">
        <p14:creationId xmlns:p14="http://schemas.microsoft.com/office/powerpoint/2010/main" val="15986252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01939" y="2353671"/>
            <a:ext cx="10395405" cy="4504329"/>
          </a:xfrm>
        </p:spPr>
        <p:txBody>
          <a:bodyPr>
            <a:noAutofit/>
          </a:bodyPr>
          <a:lstStyle/>
          <a:p>
            <a:pPr marL="0" indent="0">
              <a:lnSpc>
                <a:spcPct val="100000"/>
              </a:lnSpc>
              <a:buNone/>
            </a:pPr>
            <a:r>
              <a:rPr lang="es-ES" sz="3200" dirty="0">
                <a:latin typeface="+mj-lt"/>
              </a:rPr>
              <a:t>Antes de avanzar hacia la representatividad zonal, tenemos que entender claramente el papel de las zonas, los servicios que prestan y sus relaciones, tanto con sus comunidades miembros como con el conjunto de la confraternidad. Esto nos permitirá crear un cambio viable si es necesario, entender mejor a las zonas y como podrían encajar formalmente en la CSM.</a:t>
            </a:r>
          </a:p>
        </p:txBody>
      </p:sp>
      <p:sp>
        <p:nvSpPr>
          <p:cNvPr id="4" name="Shape 83"/>
          <p:cNvSpPr/>
          <p:nvPr/>
        </p:nvSpPr>
        <p:spPr>
          <a:xfrm>
            <a:off x="2413000" y="836884"/>
            <a:ext cx="9410700" cy="764632"/>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lIns="35719" tIns="35719" rIns="35719" bIns="35719" anchor="ctr">
            <a:noAutofit/>
          </a:bodyPr>
          <a:lstStyle/>
          <a:p>
            <a:pPr marL="0" lvl="1" indent="0" algn="ctr" defTabSz="457200">
              <a:defRPr sz="1800"/>
            </a:pPr>
            <a:r>
              <a:rPr lang="es-ES" sz="4500" b="1" dirty="0">
                <a:latin typeface="Cambria" charset="0"/>
                <a:sym typeface="BotonBQ-Bold"/>
              </a:rPr>
              <a:t>Moción 16: Razonamiento de la región:</a:t>
            </a:r>
            <a:endParaRPr lang="es-ES" sz="4500" b="1" dirty="0">
              <a:latin typeface="Cambria" charset="0"/>
              <a:ea typeface="Cambria" charset="0"/>
              <a:cs typeface="Cambria" charset="0"/>
              <a:sym typeface="BotonBQ-Bold"/>
            </a:endParaRPr>
          </a:p>
        </p:txBody>
      </p:sp>
    </p:spTree>
    <p:extLst>
      <p:ext uri="{BB962C8B-B14F-4D97-AF65-F5344CB8AC3E}">
        <p14:creationId xmlns:p14="http://schemas.microsoft.com/office/powerpoint/2010/main" val="12226516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83"/>
          <p:cNvSpPr/>
          <p:nvPr/>
        </p:nvSpPr>
        <p:spPr>
          <a:xfrm>
            <a:off x="2311400" y="836884"/>
            <a:ext cx="9512300" cy="764632"/>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lIns="35719" tIns="35719" rIns="35719" bIns="35719" anchor="ctr">
            <a:noAutofit/>
          </a:bodyPr>
          <a:lstStyle/>
          <a:p>
            <a:pPr marL="0" lvl="1" indent="0" algn="ctr" defTabSz="457200">
              <a:defRPr sz="1800"/>
            </a:pPr>
            <a:r>
              <a:rPr lang="es-ES" sz="4500" b="1" dirty="0">
                <a:latin typeface="Cambria" charset="0"/>
                <a:sym typeface="BotonBQ-Bold"/>
              </a:rPr>
              <a:t>Moción 16: Respuesta de la Junta Mundial:</a:t>
            </a:r>
            <a:endParaRPr lang="es-ES" sz="4500" b="1" dirty="0">
              <a:latin typeface="Cambria" charset="0"/>
              <a:ea typeface="Cambria" charset="0"/>
              <a:cs typeface="Cambria" charset="0"/>
              <a:sym typeface="BotonBQ-Bold"/>
            </a:endParaRPr>
          </a:p>
        </p:txBody>
      </p:sp>
      <p:sp>
        <p:nvSpPr>
          <p:cNvPr id="3" name="Content Placeholder 2"/>
          <p:cNvSpPr txBox="1">
            <a:spLocks/>
          </p:cNvSpPr>
          <p:nvPr/>
        </p:nvSpPr>
        <p:spPr>
          <a:xfrm>
            <a:off x="1222603" y="2358740"/>
            <a:ext cx="10484983" cy="47441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buBlip>
                <a:blip r:embed="rId3"/>
              </a:buBlip>
            </a:pPr>
            <a:r>
              <a:rPr lang="es-ES" sz="3200" dirty="0">
                <a:latin typeface="+mj-lt"/>
              </a:rPr>
              <a:t>El futuro de la CSM es un proyecto de los Servicios Mundiales de los últimos dos ciclos de conferencia, y este proyecto estaría en consonancia con el mismo. </a:t>
            </a:r>
          </a:p>
          <a:p>
            <a:pPr marL="457200" indent="-457200">
              <a:lnSpc>
                <a:spcPct val="100000"/>
              </a:lnSpc>
              <a:spcBef>
                <a:spcPts val="1200"/>
              </a:spcBef>
              <a:buBlip>
                <a:blip r:embed="rId3"/>
              </a:buBlip>
            </a:pPr>
            <a:r>
              <a:rPr lang="es-ES" sz="3200" dirty="0">
                <a:latin typeface="+mj-lt"/>
              </a:rPr>
              <a:t>Si la conferencia apoya la moción 15, la información de esa reunión de representantes zonales nos daría una orientación para estructurar este plan de proyecto y probablemente el trabajo propiamente dicho, si el plan de proyecto se aprueba. </a:t>
            </a:r>
          </a:p>
        </p:txBody>
      </p:sp>
    </p:spTree>
    <p:extLst>
      <p:ext uri="{BB962C8B-B14F-4D97-AF65-F5344CB8AC3E}">
        <p14:creationId xmlns:p14="http://schemas.microsoft.com/office/powerpoint/2010/main" val="19819907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41194" y="2151245"/>
            <a:ext cx="11280192" cy="4745038"/>
          </a:xfrm>
        </p:spPr>
        <p:txBody>
          <a:bodyPr>
            <a:normAutofit lnSpcReduction="10000"/>
          </a:bodyPr>
          <a:lstStyle/>
          <a:p>
            <a:pPr marL="0" lvl="1" indent="0" defTabSz="457200">
              <a:lnSpc>
                <a:spcPct val="100000"/>
              </a:lnSpc>
              <a:buNone/>
              <a:defRPr sz="1800"/>
            </a:pPr>
            <a:r>
              <a:rPr lang="es-ES" sz="3000" b="1" dirty="0">
                <a:latin typeface="+mj-lt"/>
              </a:rPr>
              <a:t>Moción 16: </a:t>
            </a:r>
            <a:r>
              <a:rPr lang="es-ES" sz="3000" dirty="0">
                <a:latin typeface="+mj-lt"/>
              </a:rPr>
              <a:t>Que la JM prepare un plan de proyecto, con presupuesto y calendario, para presentar en la CSM 2020, sobre el papel de las zonas, su relación con la confraternidad en general, incluida la integración y participación de delegados zonales en el proceso de toma de decisiones en la CSM.</a:t>
            </a:r>
          </a:p>
          <a:p>
            <a:pPr marL="0" lvl="1" indent="0" defTabSz="457200">
              <a:buNone/>
              <a:defRPr sz="1800"/>
            </a:pPr>
            <a:endParaRPr lang="es-ES" sz="1000" dirty="0">
              <a:latin typeface="+mj-lt"/>
              <a:ea typeface="Cambria" charset="0"/>
              <a:cs typeface="Cambria" charset="0"/>
              <a:sym typeface="BotonBQ-Regular"/>
            </a:endParaRPr>
          </a:p>
          <a:p>
            <a:pPr marL="2012950" indent="0">
              <a:lnSpc>
                <a:spcPct val="100000"/>
              </a:lnSpc>
              <a:buNone/>
            </a:pPr>
            <a:r>
              <a:rPr lang="es-ES" sz="3000" b="1" dirty="0">
                <a:latin typeface="+mj-lt"/>
              </a:rPr>
              <a:t>Propósito: </a:t>
            </a:r>
            <a:r>
              <a:rPr lang="es-ES" sz="3000" dirty="0">
                <a:latin typeface="+mj-lt"/>
              </a:rPr>
              <a:t>Entender mejor la naturaleza diversa de las zonas, ofrecer información que sirva de ayuda en la discusiones de la CSM 2020 y producir cambios muy meditados en la representatividad que pueden aplicarse a cualquier zona </a:t>
            </a:r>
          </a:p>
          <a:p>
            <a:pPr>
              <a:lnSpc>
                <a:spcPct val="100000"/>
              </a:lnSpc>
            </a:pPr>
            <a:endParaRPr lang="es-ES" dirty="0">
              <a:latin typeface="+mj-lt"/>
            </a:endParaRPr>
          </a:p>
        </p:txBody>
      </p:sp>
    </p:spTree>
    <p:extLst>
      <p:ext uri="{BB962C8B-B14F-4D97-AF65-F5344CB8AC3E}">
        <p14:creationId xmlns:p14="http://schemas.microsoft.com/office/powerpoint/2010/main" val="16995017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6562" y="2368958"/>
            <a:ext cx="11573206" cy="2286000"/>
          </a:xfrm>
          <a:prstGeom prst="rect">
            <a:avLst/>
          </a:prstGeom>
          <a:solidFill>
            <a:srgbClr val="FFFFFF"/>
          </a:solidFill>
          <a:ln w="63500" cap="flat">
            <a:solidFill>
              <a:srgbClr val="27AAE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noAutofit/>
          </a:bodyPr>
          <a:lstStyle/>
          <a:p>
            <a:pPr lvl="0" algn="ctr"/>
            <a:r>
              <a:rPr lang="es-ES" sz="5200" b="1" dirty="0" smtClean="0">
                <a:solidFill>
                  <a:prstClr val="black"/>
                </a:solidFill>
                <a:latin typeface="Cambria" panose="02040503050406030204"/>
              </a:rPr>
              <a:t>Mociones regionales relacionadas con</a:t>
            </a:r>
            <a:r>
              <a:rPr sz="5200" dirty="0" smtClean="0"/>
              <a:t/>
            </a:r>
            <a:br>
              <a:rPr sz="5200" dirty="0" smtClean="0"/>
            </a:br>
            <a:r>
              <a:rPr lang="es-ES" sz="5200" b="1" dirty="0" smtClean="0">
                <a:solidFill>
                  <a:prstClr val="black"/>
                </a:solidFill>
                <a:latin typeface="Cambria" panose="02040503050406030204"/>
              </a:rPr>
              <a:t>la representatividad zonal en la CSM</a:t>
            </a:r>
            <a:endParaRPr lang="es-ES" sz="5200" b="1" dirty="0">
              <a:solidFill>
                <a:prstClr val="black"/>
              </a:solidFill>
              <a:latin typeface="Cambria" panose="02040503050406030204"/>
            </a:endParaRPr>
          </a:p>
        </p:txBody>
      </p:sp>
    </p:spTree>
    <p:extLst>
      <p:ext uri="{BB962C8B-B14F-4D97-AF65-F5344CB8AC3E}">
        <p14:creationId xmlns:p14="http://schemas.microsoft.com/office/powerpoint/2010/main" val="20206748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04887" y="2214562"/>
            <a:ext cx="11187113" cy="4643438"/>
          </a:xfrm>
        </p:spPr>
        <p:txBody>
          <a:bodyPr>
            <a:noAutofit/>
          </a:bodyPr>
          <a:lstStyle/>
          <a:p>
            <a:pPr marL="0" indent="0">
              <a:lnSpc>
                <a:spcPct val="100000"/>
              </a:lnSpc>
              <a:buNone/>
            </a:pPr>
            <a:r>
              <a:rPr lang="es-ES" dirty="0" smtClean="0">
                <a:latin typeface="+mj-lt"/>
              </a:rPr>
              <a:t>Los siguientes puntos resumen la respuesta de la Junta a las mociones 17 a 21:</a:t>
            </a:r>
          </a:p>
          <a:p>
            <a:pPr>
              <a:lnSpc>
                <a:spcPct val="100000"/>
              </a:lnSpc>
            </a:pPr>
            <a:r>
              <a:rPr lang="es-ES" dirty="0" smtClean="0">
                <a:latin typeface="+mj-lt"/>
              </a:rPr>
              <a:t>No es función de la Junta dirigir a la CSM hacia un modelo de representatividad específico, pero creemos que el cambio es necesario para que la CSM sea sostenible y eficiente</a:t>
            </a:r>
          </a:p>
          <a:p>
            <a:pPr>
              <a:lnSpc>
                <a:spcPct val="100000"/>
              </a:lnSpc>
            </a:pPr>
            <a:r>
              <a:rPr lang="es-ES" dirty="0" smtClean="0">
                <a:latin typeface="+mj-lt"/>
              </a:rPr>
              <a:t>En la CSM 2016 la Junta se comprometió a no hacer recomendaciones específicas de cambios de representatividad durante este ciclo </a:t>
            </a:r>
          </a:p>
          <a:p>
            <a:pPr>
              <a:lnSpc>
                <a:spcPct val="100000"/>
              </a:lnSpc>
            </a:pPr>
            <a:r>
              <a:rPr lang="es-ES" dirty="0">
                <a:latin typeface="+mj-lt"/>
              </a:rPr>
              <a:t>El cambio de representatividad es decisión de </a:t>
            </a:r>
            <a:r>
              <a:rPr lang="es-ES" dirty="0" smtClean="0">
                <a:latin typeface="+mj-lt"/>
              </a:rPr>
              <a:t>la confraternidad</a:t>
            </a:r>
            <a:r>
              <a:rPr lang="es-ES" dirty="0">
                <a:latin typeface="+mj-lt"/>
              </a:rPr>
              <a:t>, y la Junta apoyará cualquier consenso al que pueda llegar la </a:t>
            </a:r>
            <a:r>
              <a:rPr lang="es-ES" dirty="0" smtClean="0">
                <a:latin typeface="+mj-lt"/>
              </a:rPr>
              <a:t>conferencia</a:t>
            </a:r>
            <a:endParaRPr lang="es-ES" dirty="0">
              <a:latin typeface="+mj-lt"/>
            </a:endParaRPr>
          </a:p>
        </p:txBody>
      </p:sp>
      <p:sp>
        <p:nvSpPr>
          <p:cNvPr id="4" name="TextBox 3"/>
          <p:cNvSpPr txBox="1"/>
          <p:nvPr/>
        </p:nvSpPr>
        <p:spPr>
          <a:xfrm>
            <a:off x="320040" y="287171"/>
            <a:ext cx="11981497" cy="1645920"/>
          </a:xfrm>
          <a:prstGeom prst="rect">
            <a:avLst/>
          </a:prstGeom>
          <a:solidFill>
            <a:srgbClr val="FFFFFF"/>
          </a:solidFill>
          <a:ln w="63500" cap="flat">
            <a:solidFill>
              <a:srgbClr val="27AAE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468880" tIns="0" rIns="36576" bIns="36576" numCol="1" spcCol="38100" rtlCol="0" anchor="ctr">
            <a:noAutofit/>
          </a:bodyPr>
          <a:lstStyle/>
          <a:p>
            <a:pPr lvl="0" algn="ctr" latinLnBrk="1" hangingPunct="0"/>
            <a:r>
              <a:rPr lang="es-ES" sz="4000" b="1" dirty="0">
                <a:latin typeface="+mj-lt"/>
              </a:rPr>
              <a:t>Mociones regionales relacionadas con</a:t>
            </a:r>
            <a:r>
              <a:rPr sz="4000" dirty="0"/>
              <a:t/>
            </a:r>
            <a:br>
              <a:rPr sz="4000" dirty="0"/>
            </a:br>
            <a:r>
              <a:rPr lang="es-ES" sz="4000" b="1" dirty="0">
                <a:latin typeface="+mj-lt"/>
              </a:rPr>
              <a:t>la representatividad zonal en la CSM</a:t>
            </a:r>
            <a:endParaRPr lang="es-ES" sz="4000" b="1" dirty="0">
              <a:latin typeface="+mj-lt"/>
              <a:ea typeface="Cambria" charset="0"/>
              <a:cs typeface="Cambria" charset="0"/>
            </a:endParaRPr>
          </a:p>
        </p:txBody>
      </p:sp>
      <p:pic>
        <p:nvPicPr>
          <p:cNvPr id="6" name="wsc2018_logobluetextchairs.png"/>
          <p:cNvPicPr/>
          <p:nvPr/>
        </p:nvPicPr>
        <p:blipFill>
          <a:blip r:embed="rId3">
            <a:extLst/>
          </a:blip>
          <a:stretch>
            <a:fillRect/>
          </a:stretch>
        </p:blipFill>
        <p:spPr>
          <a:xfrm>
            <a:off x="432012" y="327580"/>
            <a:ext cx="2264894" cy="1588953"/>
          </a:xfrm>
          <a:prstGeom prst="rect">
            <a:avLst/>
          </a:prstGeom>
          <a:ln w="12700">
            <a:miter lim="400000"/>
          </a:ln>
        </p:spPr>
      </p:pic>
    </p:spTree>
    <p:extLst>
      <p:ext uri="{BB962C8B-B14F-4D97-AF65-F5344CB8AC3E}">
        <p14:creationId xmlns:p14="http://schemas.microsoft.com/office/powerpoint/2010/main" val="23786238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04888" y="2214562"/>
            <a:ext cx="10110788" cy="4643438"/>
          </a:xfrm>
        </p:spPr>
        <p:txBody>
          <a:bodyPr>
            <a:noAutofit/>
          </a:bodyPr>
          <a:lstStyle/>
          <a:p>
            <a:pPr marL="0" indent="0">
              <a:lnSpc>
                <a:spcPct val="100000"/>
              </a:lnSpc>
              <a:buNone/>
            </a:pPr>
            <a:r>
              <a:rPr lang="es-ES" sz="3000" dirty="0">
                <a:latin typeface="+mj-lt"/>
              </a:rPr>
              <a:t>Los siguientes recursos ofrecen más información sobre los antecedentes de la respuesta a las mociones 17 a 21:</a:t>
            </a:r>
          </a:p>
          <a:p>
            <a:pPr>
              <a:lnSpc>
                <a:spcPct val="100000"/>
              </a:lnSpc>
            </a:pPr>
            <a:r>
              <a:rPr lang="es-ES" sz="3000" dirty="0">
                <a:latin typeface="+mj-lt"/>
              </a:rPr>
              <a:t>El Informe de la Conferencia 2016 contiene una recopilación de fuentes relacionadas con la admisión a la CSM: </a:t>
            </a:r>
            <a:r>
              <a:rPr lang="es-ES" sz="3000" dirty="0">
                <a:latin typeface="+mj-lt"/>
                <a:hlinkClick r:id="rId3"/>
              </a:rPr>
              <a:t>www.na.org/conference</a:t>
            </a:r>
            <a:r>
              <a:rPr lang="es-ES" dirty="0" smtClean="0"/>
              <a:t> </a:t>
            </a:r>
          </a:p>
          <a:p>
            <a:pPr lvl="0">
              <a:lnSpc>
                <a:spcPct val="100000"/>
              </a:lnSpc>
            </a:pPr>
            <a:r>
              <a:rPr lang="es-ES" sz="3000" dirty="0">
                <a:latin typeface="+mj-lt"/>
              </a:rPr>
              <a:t>El informe de mayo de 2017 sobre el futuro de la CSM se centra en la necesidad de una cambio de representación en la CSM: </a:t>
            </a:r>
            <a:r>
              <a:rPr lang="es-ES" sz="3000" dirty="0">
                <a:solidFill>
                  <a:prstClr val="black"/>
                </a:solidFill>
                <a:latin typeface="+mj-lt"/>
                <a:hlinkClick r:id="rId4"/>
              </a:rPr>
              <a:t>www.na.org/future</a:t>
            </a:r>
            <a:r>
              <a:rPr lang="es-ES" dirty="0" smtClean="0"/>
              <a:t> </a:t>
            </a:r>
            <a:endParaRPr lang="es-ES" sz="3000" dirty="0">
              <a:latin typeface="+mj-lt"/>
            </a:endParaRPr>
          </a:p>
          <a:p>
            <a:pPr>
              <a:lnSpc>
                <a:spcPct val="100000"/>
              </a:lnSpc>
            </a:pPr>
            <a:r>
              <a:rPr lang="es-ES" sz="3000" dirty="0" smtClean="0">
                <a:latin typeface="+mj-lt"/>
              </a:rPr>
              <a:t>Los enlaces directos a ambos informes figuran en el </a:t>
            </a:r>
            <a:r>
              <a:rPr lang="es-ES" sz="3000" i="1" dirty="0" smtClean="0">
                <a:latin typeface="+mj-lt"/>
              </a:rPr>
              <a:t>IAC</a:t>
            </a:r>
            <a:endParaRPr lang="es-ES" sz="3000" i="1" dirty="0">
              <a:latin typeface="+mj-lt"/>
            </a:endParaRPr>
          </a:p>
        </p:txBody>
      </p:sp>
      <p:sp>
        <p:nvSpPr>
          <p:cNvPr id="4" name="TextBox 3"/>
          <p:cNvSpPr txBox="1"/>
          <p:nvPr/>
        </p:nvSpPr>
        <p:spPr>
          <a:xfrm>
            <a:off x="320041" y="287171"/>
            <a:ext cx="11740896" cy="1645920"/>
          </a:xfrm>
          <a:prstGeom prst="rect">
            <a:avLst/>
          </a:prstGeom>
          <a:solidFill>
            <a:srgbClr val="FFFFFF"/>
          </a:solidFill>
          <a:ln w="63500" cap="flat">
            <a:solidFill>
              <a:srgbClr val="27AAE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468880" tIns="0" rIns="36576" bIns="36576" numCol="1" spcCol="38100" rtlCol="0" anchor="ctr">
            <a:noAutofit/>
          </a:bodyPr>
          <a:lstStyle/>
          <a:p>
            <a:pPr lvl="0" algn="ctr" latinLnBrk="1" hangingPunct="0"/>
            <a:r>
              <a:rPr lang="es-ES" sz="4000" b="1" dirty="0">
                <a:latin typeface="+mj-lt"/>
              </a:rPr>
              <a:t>Mociones regionales relacionadas con</a:t>
            </a:r>
            <a:r>
              <a:rPr sz="4000" dirty="0"/>
              <a:t/>
            </a:r>
            <a:br>
              <a:rPr sz="4000" dirty="0"/>
            </a:br>
            <a:r>
              <a:rPr lang="es-ES" sz="4000" b="1" dirty="0">
                <a:latin typeface="+mj-lt"/>
              </a:rPr>
              <a:t>la representatividad zonal en la CSM</a:t>
            </a:r>
            <a:endParaRPr lang="es-ES" sz="4000" b="1" dirty="0">
              <a:latin typeface="+mj-lt"/>
              <a:ea typeface="Cambria" charset="0"/>
              <a:cs typeface="Cambria" charset="0"/>
            </a:endParaRPr>
          </a:p>
        </p:txBody>
      </p:sp>
      <p:pic>
        <p:nvPicPr>
          <p:cNvPr id="6" name="wsc2018_logobluetextchairs.png"/>
          <p:cNvPicPr/>
          <p:nvPr/>
        </p:nvPicPr>
        <p:blipFill>
          <a:blip r:embed="rId5">
            <a:extLst/>
          </a:blip>
          <a:stretch>
            <a:fillRect/>
          </a:stretch>
        </p:blipFill>
        <p:spPr>
          <a:xfrm>
            <a:off x="432012" y="327580"/>
            <a:ext cx="2264894" cy="1588953"/>
          </a:xfrm>
          <a:prstGeom prst="rect">
            <a:avLst/>
          </a:prstGeom>
          <a:ln w="12700">
            <a:miter lim="400000"/>
          </a:ln>
        </p:spPr>
      </p:pic>
    </p:spTree>
    <p:extLst>
      <p:ext uri="{BB962C8B-B14F-4D97-AF65-F5344CB8AC3E}">
        <p14:creationId xmlns:p14="http://schemas.microsoft.com/office/powerpoint/2010/main" val="3773244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75"/>
          <p:cNvSpPr/>
          <p:nvPr/>
        </p:nvSpPr>
        <p:spPr>
          <a:xfrm>
            <a:off x="368171" y="5058923"/>
            <a:ext cx="11287165" cy="1"/>
          </a:xfrm>
          <a:prstGeom prst="line">
            <a:avLst/>
          </a:prstGeom>
          <a:ln w="63500">
            <a:solidFill>
              <a:srgbClr val="27AAE1"/>
            </a:solidFill>
            <a:miter lim="400000"/>
          </a:ln>
        </p:spPr>
        <p:txBody>
          <a:bodyPr lIns="0" tIns="0" rIns="0" bIns="0" anchor="ctr"/>
          <a:lstStyle/>
          <a:p>
            <a:pPr lvl="0">
              <a:defRPr sz="3200"/>
            </a:pPr>
            <a:endParaRPr sz="1600"/>
          </a:p>
        </p:txBody>
      </p:sp>
      <p:sp>
        <p:nvSpPr>
          <p:cNvPr id="7" name="Shape 74"/>
          <p:cNvSpPr/>
          <p:nvPr/>
        </p:nvSpPr>
        <p:spPr>
          <a:xfrm>
            <a:off x="343823" y="653131"/>
            <a:ext cx="11335862" cy="5559410"/>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35719" tIns="35719" rIns="35719" bIns="35719" anchor="t" anchorCtr="0">
            <a:noAutofit/>
          </a:bodyPr>
          <a:lstStyle/>
          <a:p>
            <a:pPr marL="0" lvl="1" defTabSz="457200">
              <a:defRPr sz="1800"/>
            </a:pPr>
            <a:r>
              <a:rPr lang="es-ES" sz="2800" b="1" dirty="0">
                <a:latin typeface="Cambria" charset="0"/>
                <a:sym typeface="BotonBQ-Bold"/>
              </a:rPr>
              <a:t>Moción 17:</a:t>
            </a:r>
            <a:r>
              <a:rPr lang="es-ES" sz="2800" dirty="0" smtClean="0"/>
              <a:t> </a:t>
            </a:r>
            <a:r>
              <a:rPr lang="es-ES" sz="2600" dirty="0">
                <a:latin typeface="+mj-lt"/>
              </a:rPr>
              <a:t>Aprobar un cambio en la descripción de </a:t>
            </a:r>
            <a:r>
              <a:rPr lang="es-ES" sz="2600" dirty="0" smtClean="0">
                <a:latin typeface="+mj-lt"/>
              </a:rPr>
              <a:t>los </a:t>
            </a:r>
            <a:br>
              <a:rPr lang="es-ES" sz="2600" dirty="0" smtClean="0">
                <a:latin typeface="+mj-lt"/>
              </a:rPr>
            </a:br>
            <a:r>
              <a:rPr lang="es-ES" sz="2600" dirty="0" smtClean="0">
                <a:latin typeface="+mj-lt"/>
              </a:rPr>
              <a:t>participantes de la conferencia que diga delegados zonales en lugar de delegados regionales. Este cambio tendrá lugar durante 3 ciclos de conferencia, de 2018 a 2024. Se dejará que las regiones con escaño elijan la forma en que estarán representadas durante este período de transición. Estos tres ciclos de conferencia se emplearán para desarrollar detalles para el futuro. Todas las políticas o ideas elaboras volverán a presentarse a la confraternidad por medio del </a:t>
            </a:r>
            <a:r>
              <a:rPr lang="es-ES" sz="2600" i="1" dirty="0">
                <a:latin typeface="+mj-lt"/>
              </a:rPr>
              <a:t>IAC</a:t>
            </a:r>
            <a:r>
              <a:rPr lang="es-ES" sz="2600" dirty="0" smtClean="0">
                <a:latin typeface="+mj-lt"/>
              </a:rPr>
              <a:t>. Los delegados zonales que asistan a la CSM tendrán un voto por todas sus regiones con escaño no representadas por un delegado regional. Durante esta transición no se estudiarán solicitudes nuevas de admisión de regiones.</a:t>
            </a:r>
            <a:endParaRPr lang="es-ES" sz="2600" dirty="0">
              <a:latin typeface="+mj-lt"/>
              <a:ea typeface="Cambria" charset="0"/>
              <a:cs typeface="Cambria" charset="0"/>
              <a:sym typeface="BotonBQ-Regular"/>
            </a:endParaRPr>
          </a:p>
        </p:txBody>
      </p:sp>
      <p:sp>
        <p:nvSpPr>
          <p:cNvPr id="11" name="Shape 76"/>
          <p:cNvSpPr/>
          <p:nvPr/>
        </p:nvSpPr>
        <p:spPr>
          <a:xfrm>
            <a:off x="1102346" y="5357368"/>
            <a:ext cx="10748592" cy="1223682"/>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lIns="35719" tIns="35719" rIns="35719" bIns="35719" anchor="ctr">
            <a:noAutofit/>
          </a:bodyPr>
          <a:lstStyle/>
          <a:p>
            <a:r>
              <a:rPr lang="es-ES" sz="2500" b="1" dirty="0">
                <a:latin typeface="+mj-lt"/>
              </a:rPr>
              <a:t>Propósito: </a:t>
            </a:r>
            <a:r>
              <a:rPr lang="es-ES" sz="2500" dirty="0">
                <a:latin typeface="+mj-lt"/>
              </a:rPr>
              <a:t>Permitir una transición hacia la representatividad zonal y dejar que las regiones con escaño puedan elegir su forma de representación durante esa transición.</a:t>
            </a:r>
          </a:p>
          <a:p>
            <a:r>
              <a:rPr lang="es-ES" sz="2500" b="1" dirty="0">
                <a:latin typeface="+mj-lt"/>
              </a:rPr>
              <a:t>Presentada por: </a:t>
            </a:r>
            <a:r>
              <a:rPr lang="es-ES" sz="2500" dirty="0">
                <a:latin typeface="+mj-lt"/>
              </a:rPr>
              <a:t>Región Portugal</a:t>
            </a:r>
          </a:p>
        </p:txBody>
      </p:sp>
    </p:spTree>
    <p:extLst>
      <p:ext uri="{BB962C8B-B14F-4D97-AF65-F5344CB8AC3E}">
        <p14:creationId xmlns:p14="http://schemas.microsoft.com/office/powerpoint/2010/main" val="15105615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83"/>
          <p:cNvSpPr/>
          <p:nvPr/>
        </p:nvSpPr>
        <p:spPr>
          <a:xfrm>
            <a:off x="2413000" y="836884"/>
            <a:ext cx="9410700" cy="764632"/>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lIns="35719" tIns="35719" rIns="35719" bIns="35719" anchor="ctr">
            <a:noAutofit/>
          </a:bodyPr>
          <a:lstStyle/>
          <a:p>
            <a:pPr marL="0" lvl="1" indent="0" algn="ctr" defTabSz="457200">
              <a:defRPr sz="1800"/>
            </a:pPr>
            <a:r>
              <a:rPr lang="es-ES" sz="4500" b="1" dirty="0">
                <a:latin typeface="Cambria" charset="0"/>
                <a:sym typeface="BotonBQ-Bold"/>
              </a:rPr>
              <a:t>Moción 17: Razonamiento de la región:</a:t>
            </a:r>
          </a:p>
        </p:txBody>
      </p:sp>
      <p:sp>
        <p:nvSpPr>
          <p:cNvPr id="6" name="Shape 86"/>
          <p:cNvSpPr/>
          <p:nvPr/>
        </p:nvSpPr>
        <p:spPr>
          <a:xfrm>
            <a:off x="443752" y="2126530"/>
            <a:ext cx="11379947" cy="4739759"/>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0" tIns="0" rIns="0" bIns="0">
            <a:spAutoFit/>
          </a:bodyPr>
          <a:lstStyle/>
          <a:p>
            <a:pPr algn="l">
              <a:buSzPct val="75000"/>
              <a:defRPr sz="1800"/>
            </a:pPr>
            <a:r>
              <a:rPr lang="es-ES" sz="2800" dirty="0" smtClean="0">
                <a:latin typeface="+mj-lt"/>
              </a:rPr>
              <a:t>Creemos que la actual CSM no es tan eficiente como podría ser. Esperamos avanzar hacia la representatividad zonal. Las dificultades de organizar una reunión de 118 DR, 88 DR suplentes y 15 miembros de la Junta Mundial nos han llevado a una CSM con muchas discusiones procedimentales. Una asistencia de más de 200 personas limita la participación de muchos delegados en la reunión y las discusiones y ha desembocado en una CSM en la que muchos miembros se sienten frustrados e inútiles. Creemos que avanzar hacia una representatividad zonal y una reunión de menos miembros facilitará una conciencia que permita una mayor rendición de cuentas y eficacia de los Servicios Mundiales y, es de esperar, que contribuya a desarrollar la relación entre la OSM y las regiones. . . .</a:t>
            </a:r>
            <a:endParaRPr lang="es-ES" sz="2800" dirty="0">
              <a:latin typeface="+mj-lt"/>
            </a:endParaRPr>
          </a:p>
        </p:txBody>
      </p:sp>
    </p:spTree>
    <p:extLst>
      <p:ext uri="{BB962C8B-B14F-4D97-AF65-F5344CB8AC3E}">
        <p14:creationId xmlns:p14="http://schemas.microsoft.com/office/powerpoint/2010/main" val="34320879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83"/>
          <p:cNvSpPr/>
          <p:nvPr/>
        </p:nvSpPr>
        <p:spPr>
          <a:xfrm>
            <a:off x="2413000" y="836884"/>
            <a:ext cx="9410700" cy="764632"/>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lIns="35719" tIns="35719" rIns="35719" bIns="35719" anchor="ctr">
            <a:noAutofit/>
          </a:bodyPr>
          <a:lstStyle/>
          <a:p>
            <a:pPr marL="0" lvl="1" indent="0" algn="ctr" defTabSz="457200">
              <a:defRPr sz="1800"/>
            </a:pPr>
            <a:r>
              <a:rPr lang="es-ES" sz="4500" b="1" dirty="0">
                <a:latin typeface="Cambria" charset="0"/>
                <a:sym typeface="BotonBQ-Bold"/>
              </a:rPr>
              <a:t>Moción 17: Razonamiento de la región:</a:t>
            </a:r>
          </a:p>
        </p:txBody>
      </p:sp>
      <p:sp>
        <p:nvSpPr>
          <p:cNvPr id="6" name="Shape 86"/>
          <p:cNvSpPr/>
          <p:nvPr/>
        </p:nvSpPr>
        <p:spPr>
          <a:xfrm>
            <a:off x="443752" y="2126530"/>
            <a:ext cx="11379947" cy="3877985"/>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0" tIns="0" rIns="0" bIns="0">
            <a:spAutoFit/>
          </a:bodyPr>
          <a:lstStyle/>
          <a:p>
            <a:pPr algn="l">
              <a:buSzPct val="75000"/>
              <a:defRPr sz="1800"/>
            </a:pPr>
            <a:r>
              <a:rPr lang="es-ES" sz="2800" dirty="0" smtClean="0">
                <a:latin typeface="+mj-lt"/>
              </a:rPr>
              <a:t>Entendemos que algunas zonas estarán preparadas para pasar directamente a una representatividad zonal, mientras que otras necesitarán más tiempo para efectuar los cambios. Si nos ponemos de acuerdo con respecto a dónde queremos ir, entonces podemos trabajar en cómo llegar allí, lo también permitiría que el costo de la CSM disminuyera y que se liberara dinero para nuestro propósito primordial. La representatividad zonal también supondría que todas las comunidades de NA estén representadas, ya que forman parte de una zona, lo que haría de la CSM un órgano auténticamente integrador.</a:t>
            </a:r>
          </a:p>
        </p:txBody>
      </p:sp>
    </p:spTree>
    <p:extLst>
      <p:ext uri="{BB962C8B-B14F-4D97-AF65-F5344CB8AC3E}">
        <p14:creationId xmlns:p14="http://schemas.microsoft.com/office/powerpoint/2010/main" val="1928074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041" y="287171"/>
            <a:ext cx="11960860" cy="1645920"/>
          </a:xfrm>
          <a:prstGeom prst="rect">
            <a:avLst/>
          </a:prstGeom>
          <a:solidFill>
            <a:srgbClr val="FFFFFF"/>
          </a:solidFill>
          <a:ln w="63500" cap="flat">
            <a:solidFill>
              <a:srgbClr val="27AAE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468880" tIns="0" rIns="36576" bIns="36576" numCol="1" spcCol="38100" rtlCol="0" anchor="ctr">
            <a:noAutofit/>
          </a:bodyPr>
          <a:lstStyle/>
          <a:p>
            <a:pPr lvl="0" algn="ctr" latinLnBrk="1" hangingPunct="0"/>
            <a:r>
              <a:rPr lang="es-ES" sz="4500" b="1" dirty="0" smtClean="0">
                <a:latin typeface="Cambria" charset="0"/>
              </a:rPr>
              <a:t>PowerPoints </a:t>
            </a:r>
            <a:r>
              <a:rPr lang="es-ES" sz="4500" b="1" i="1" dirty="0" smtClean="0">
                <a:latin typeface="Cambria" charset="0"/>
              </a:rPr>
              <a:t>IAC</a:t>
            </a:r>
            <a:r>
              <a:rPr lang="es-ES" sz="4500" b="1" dirty="0" smtClean="0">
                <a:latin typeface="Cambria" charset="0"/>
              </a:rPr>
              <a:t> 2018</a:t>
            </a:r>
            <a:endParaRPr lang="es-ES" sz="4500" b="1" dirty="0">
              <a:latin typeface="Cambria" charset="0"/>
              <a:ea typeface="Cambria" charset="0"/>
              <a:cs typeface="Cambria" charset="0"/>
            </a:endParaRPr>
          </a:p>
        </p:txBody>
      </p:sp>
      <p:sp>
        <p:nvSpPr>
          <p:cNvPr id="3" name="Shape 68"/>
          <p:cNvSpPr/>
          <p:nvPr/>
        </p:nvSpPr>
        <p:spPr>
          <a:xfrm>
            <a:off x="2214906" y="2247552"/>
            <a:ext cx="8427788" cy="4116671"/>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0" tIns="0" rIns="0" bIns="0">
            <a:noAutofit/>
          </a:bodyPr>
          <a:lstStyle/>
          <a:p>
            <a:pPr marL="457200" indent="-457200">
              <a:lnSpc>
                <a:spcPct val="105000"/>
              </a:lnSpc>
              <a:spcAft>
                <a:spcPts val="1200"/>
              </a:spcAft>
              <a:buSzPct val="75000"/>
              <a:buBlip>
                <a:blip r:embed="rId3"/>
              </a:buBlip>
              <a:defRPr sz="1800"/>
            </a:pPr>
            <a:r>
              <a:rPr lang="es-ES" sz="3300" dirty="0" smtClean="0">
                <a:latin typeface="Cambria" charset="0"/>
                <a:sym typeface="PopplLaudatio-Regular"/>
              </a:rPr>
              <a:t>Estos PowerPoints cubren los temas principales del </a:t>
            </a:r>
            <a:r>
              <a:rPr lang="es-ES" sz="3300" i="1" dirty="0" smtClean="0">
                <a:latin typeface="Cambria" charset="0"/>
                <a:sym typeface="PopplLaudatio-Regular"/>
              </a:rPr>
              <a:t>IAC</a:t>
            </a:r>
            <a:r>
              <a:rPr lang="es-ES" sz="3300" dirty="0" smtClean="0">
                <a:latin typeface="Cambria" charset="0"/>
                <a:sym typeface="PopplLaudatio-Regular"/>
              </a:rPr>
              <a:t>. Animamos a todos los miembros a leer el </a:t>
            </a:r>
            <a:r>
              <a:rPr lang="es-ES" sz="3300" i="1" dirty="0" smtClean="0">
                <a:latin typeface="Cambria" charset="0"/>
                <a:sym typeface="PopplLaudatio-Regular"/>
              </a:rPr>
              <a:t>IAC</a:t>
            </a:r>
            <a:r>
              <a:rPr lang="es-ES" dirty="0" smtClean="0"/>
              <a:t>  </a:t>
            </a:r>
            <a:r>
              <a:rPr lang="es-ES" sz="3300" dirty="0" smtClean="0">
                <a:latin typeface="Cambria" charset="0"/>
                <a:sym typeface="PopplLaudatio-Regular"/>
              </a:rPr>
              <a:t>para tener una información completa. </a:t>
            </a:r>
          </a:p>
          <a:p>
            <a:pPr marL="457200" indent="-457200">
              <a:lnSpc>
                <a:spcPct val="105000"/>
              </a:lnSpc>
              <a:buSzPct val="75000"/>
              <a:buBlip>
                <a:blip r:embed="rId3"/>
              </a:buBlip>
              <a:defRPr sz="1800"/>
            </a:pPr>
            <a:r>
              <a:rPr lang="es-ES" sz="3300" dirty="0" smtClean="0">
                <a:latin typeface="Cambria" charset="0"/>
                <a:sym typeface="PopplLaudatio-Regular"/>
              </a:rPr>
              <a:t>Visita por favor </a:t>
            </a:r>
            <a:r>
              <a:rPr lang="es-ES" sz="3300" dirty="0" smtClean="0">
                <a:latin typeface="Cambria" charset="0"/>
                <a:sym typeface="PopplLaudatio-Regular"/>
                <a:hlinkClick r:id="rId4"/>
              </a:rPr>
              <a:t>www.na.org/conference</a:t>
            </a:r>
            <a:r>
              <a:rPr lang="es-ES" sz="3300" dirty="0" smtClean="0">
                <a:latin typeface="Cambria" charset="0"/>
                <a:sym typeface="PopplLaudatio-Regular"/>
              </a:rPr>
              <a:t> para obtener el </a:t>
            </a:r>
            <a:r>
              <a:rPr lang="es-ES" sz="3300" i="1" dirty="0" smtClean="0">
                <a:latin typeface="Cambria" charset="0"/>
                <a:sym typeface="PopplLaudatio-Regular"/>
              </a:rPr>
              <a:t>IAC</a:t>
            </a:r>
            <a:r>
              <a:rPr lang="es-ES" sz="3300" dirty="0" smtClean="0">
                <a:latin typeface="Cambria" charset="0"/>
                <a:sym typeface="PopplLaudatio-Regular"/>
              </a:rPr>
              <a:t> 2018, el resto de PowerPoints y otros materiales </a:t>
            </a:r>
            <a:br>
              <a:rPr lang="es-ES" sz="3300" dirty="0" smtClean="0">
                <a:latin typeface="Cambria" charset="0"/>
                <a:sym typeface="PopplLaudatio-Regular"/>
              </a:rPr>
            </a:br>
            <a:r>
              <a:rPr lang="es-ES" sz="3300" dirty="0" smtClean="0">
                <a:latin typeface="Cambria" charset="0"/>
                <a:sym typeface="PopplLaudatio-Regular"/>
              </a:rPr>
              <a:t>relacionados con la conferencia.</a:t>
            </a:r>
          </a:p>
          <a:p>
            <a:pPr algn="l">
              <a:lnSpc>
                <a:spcPct val="120000"/>
              </a:lnSpc>
              <a:buSzPct val="75000"/>
              <a:defRPr sz="1800"/>
            </a:pPr>
            <a:endParaRPr lang="es-ES" sz="3300" dirty="0">
              <a:latin typeface="Cambria" charset="0"/>
              <a:ea typeface="Cambria" charset="0"/>
              <a:cs typeface="Cambria" charset="0"/>
              <a:sym typeface="PopplLaudatio-Regular"/>
            </a:endParaRPr>
          </a:p>
        </p:txBody>
      </p:sp>
      <p:pic>
        <p:nvPicPr>
          <p:cNvPr id="4" name="wsc2018_logobluetextchairs.png"/>
          <p:cNvPicPr/>
          <p:nvPr/>
        </p:nvPicPr>
        <p:blipFill>
          <a:blip r:embed="rId5">
            <a:extLst/>
          </a:blip>
          <a:stretch>
            <a:fillRect/>
          </a:stretch>
        </p:blipFill>
        <p:spPr>
          <a:xfrm>
            <a:off x="432012" y="327580"/>
            <a:ext cx="2264894" cy="1588953"/>
          </a:xfrm>
          <a:prstGeom prst="rect">
            <a:avLst/>
          </a:prstGeom>
          <a:ln w="12700">
            <a:miter lim="400000"/>
          </a:ln>
        </p:spPr>
      </p:pic>
    </p:spTree>
    <p:extLst>
      <p:ext uri="{BB962C8B-B14F-4D97-AF65-F5344CB8AC3E}">
        <p14:creationId xmlns:p14="http://schemas.microsoft.com/office/powerpoint/2010/main" val="39057249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36176" y="2112963"/>
            <a:ext cx="11376212" cy="4745037"/>
          </a:xfrm>
        </p:spPr>
        <p:txBody>
          <a:bodyPr>
            <a:noAutofit/>
          </a:bodyPr>
          <a:lstStyle/>
          <a:p>
            <a:pPr marL="0" indent="0">
              <a:lnSpc>
                <a:spcPct val="100000"/>
              </a:lnSpc>
              <a:buNone/>
            </a:pPr>
            <a:r>
              <a:rPr lang="es-ES" sz="2400" b="1" dirty="0">
                <a:latin typeface="+mj-lt"/>
              </a:rPr>
              <a:t>Moción 17: </a:t>
            </a:r>
            <a:r>
              <a:rPr lang="es-ES" sz="2400" dirty="0">
                <a:latin typeface="+mj-lt"/>
              </a:rPr>
              <a:t>Aprobar un cambio en la descripción de los participantes de la conferencia que diga delegados zonales en lugar de delegados regionales. Este cambio tendrá lugar durante 3 ciclos de conferencia, de 2018 a 2024. Se dejará que las regiones con escaño elijan la forma en que estarán representadas durante este período de transición. Estos tres ciclos de conferencia se emplearán para desarrollar detalles para el futuro. Todas las políticas o ideas elaboras volverán a presentarse a la confraternidad por medio del </a:t>
            </a:r>
            <a:r>
              <a:rPr lang="es-ES" sz="2400" i="1" dirty="0">
                <a:latin typeface="+mj-lt"/>
              </a:rPr>
              <a:t>IAC</a:t>
            </a:r>
            <a:r>
              <a:rPr lang="es-ES" sz="2400" dirty="0">
                <a:latin typeface="+mj-lt"/>
              </a:rPr>
              <a:t>. Los delegados zonales que asistan a la CSM tendrán un voto por todas sus regiones con escaño no representadas por un delegado regional. Durante esta transición no se estudiarán solicitudes nuevas de admisión de regiones.</a:t>
            </a:r>
          </a:p>
          <a:p>
            <a:pPr marL="0" indent="0">
              <a:lnSpc>
                <a:spcPct val="100000"/>
              </a:lnSpc>
              <a:buNone/>
            </a:pPr>
            <a:r>
              <a:rPr lang="es-ES" sz="2400" b="1" dirty="0" smtClean="0">
                <a:latin typeface="+mj-lt"/>
              </a:rPr>
              <a:t>Propósito: </a:t>
            </a:r>
            <a:r>
              <a:rPr lang="es-ES" sz="2400" dirty="0">
                <a:latin typeface="+mj-lt"/>
              </a:rPr>
              <a:t>Permitir una transición hacia la representatividad zonal y dejar que las regiones con escaño puedan elegir su forma de representación durante esa transición.</a:t>
            </a:r>
          </a:p>
        </p:txBody>
      </p:sp>
    </p:spTree>
    <p:extLst>
      <p:ext uri="{BB962C8B-B14F-4D97-AF65-F5344CB8AC3E}">
        <p14:creationId xmlns:p14="http://schemas.microsoft.com/office/powerpoint/2010/main" val="21235051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74"/>
          <p:cNvSpPr/>
          <p:nvPr/>
        </p:nvSpPr>
        <p:spPr>
          <a:xfrm>
            <a:off x="343823" y="653131"/>
            <a:ext cx="11335862" cy="2533822"/>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35719" tIns="35719" rIns="35719" bIns="35719" anchor="t" anchorCtr="0">
            <a:noAutofit/>
          </a:bodyPr>
          <a:lstStyle/>
          <a:p>
            <a:pPr marL="0" lvl="1" defTabSz="457200">
              <a:defRPr sz="1800"/>
            </a:pPr>
            <a:r>
              <a:rPr lang="es-ES" sz="3500" b="1" dirty="0">
                <a:latin typeface="Cambria" charset="0"/>
                <a:sym typeface="BotonBQ-Bold"/>
              </a:rPr>
              <a:t>Moción 18:</a:t>
            </a:r>
            <a:r>
              <a:rPr lang="es-ES" dirty="0" smtClean="0"/>
              <a:t> </a:t>
            </a:r>
            <a:r>
              <a:rPr lang="es-ES" sz="3100" dirty="0">
                <a:latin typeface="+mj-lt"/>
              </a:rPr>
              <a:t>Que cualquier foro zonal con dos o más </a:t>
            </a:r>
            <a:r>
              <a:rPr lang="es-ES" sz="3100" dirty="0" smtClean="0">
                <a:latin typeface="+mj-lt"/>
              </a:rPr>
              <a:t/>
            </a:r>
            <a:br>
              <a:rPr lang="es-ES" sz="3100" dirty="0" smtClean="0">
                <a:latin typeface="+mj-lt"/>
              </a:rPr>
            </a:br>
            <a:r>
              <a:rPr lang="es-ES" sz="3100" dirty="0" smtClean="0">
                <a:latin typeface="+mj-lt"/>
              </a:rPr>
              <a:t>regiones </a:t>
            </a:r>
            <a:r>
              <a:rPr lang="es-ES" sz="3100" dirty="0">
                <a:latin typeface="+mj-lt"/>
              </a:rPr>
              <a:t>o comunidades miembros que no tienen representación en la Conferencia de Servicio Mundial pueda enviar un delegado zonal a la CSM para que represente a esas regiones o comunidades.</a:t>
            </a:r>
            <a:endParaRPr lang="es-ES" sz="3100" dirty="0">
              <a:latin typeface="+mj-lt"/>
              <a:sym typeface="BotonBQ-Regular"/>
            </a:endParaRPr>
          </a:p>
        </p:txBody>
      </p:sp>
      <p:sp>
        <p:nvSpPr>
          <p:cNvPr id="5" name="Shape 75"/>
          <p:cNvSpPr/>
          <p:nvPr/>
        </p:nvSpPr>
        <p:spPr>
          <a:xfrm>
            <a:off x="317499" y="3216675"/>
            <a:ext cx="11287165" cy="1"/>
          </a:xfrm>
          <a:prstGeom prst="line">
            <a:avLst/>
          </a:prstGeom>
          <a:ln w="63500">
            <a:solidFill>
              <a:srgbClr val="27AAE1"/>
            </a:solidFill>
            <a:miter lim="400000"/>
          </a:ln>
        </p:spPr>
        <p:txBody>
          <a:bodyPr lIns="0" tIns="0" rIns="0" bIns="0" anchor="ctr"/>
          <a:lstStyle/>
          <a:p>
            <a:pPr lvl="0">
              <a:defRPr sz="3200"/>
            </a:pPr>
            <a:endParaRPr sz="1600"/>
          </a:p>
        </p:txBody>
      </p:sp>
      <p:sp>
        <p:nvSpPr>
          <p:cNvPr id="6" name="Shape 76"/>
          <p:cNvSpPr/>
          <p:nvPr/>
        </p:nvSpPr>
        <p:spPr>
          <a:xfrm>
            <a:off x="2640196" y="3691910"/>
            <a:ext cx="8680153" cy="2380459"/>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lIns="35719" tIns="35719" rIns="35719" bIns="35719" anchor="t" anchorCtr="0">
            <a:noAutofit/>
          </a:bodyPr>
          <a:lstStyle/>
          <a:p>
            <a:pPr>
              <a:spcBef>
                <a:spcPts val="1000"/>
              </a:spcBef>
            </a:pPr>
            <a:r>
              <a:rPr lang="es-ES" sz="3000" b="1" dirty="0">
                <a:latin typeface="+mj-lt"/>
              </a:rPr>
              <a:t>Propósito: </a:t>
            </a:r>
            <a:r>
              <a:rPr lang="es-ES" sz="3000" dirty="0">
                <a:latin typeface="+mj-lt"/>
              </a:rPr>
              <a:t>Permitir que las numerosas comunidades de NA de todo mundo que no tienen escaño estén representadas en la Conferencia de Servicio Mundial. </a:t>
            </a:r>
          </a:p>
          <a:p>
            <a:pPr>
              <a:spcBef>
                <a:spcPts val="600"/>
              </a:spcBef>
            </a:pPr>
            <a:r>
              <a:rPr lang="es-ES" sz="3000" b="1" dirty="0" smtClean="0">
                <a:latin typeface="+mj-lt"/>
              </a:rPr>
              <a:t>Presentada por: </a:t>
            </a:r>
            <a:r>
              <a:rPr lang="es-ES" sz="3000" dirty="0" smtClean="0">
                <a:latin typeface="+mj-lt"/>
              </a:rPr>
              <a:t>Regiones </a:t>
            </a:r>
            <a:r>
              <a:rPr lang="es-ES" sz="3000" dirty="0">
                <a:latin typeface="+mj-lt"/>
              </a:rPr>
              <a:t>Australia y </a:t>
            </a:r>
            <a:r>
              <a:rPr lang="es-ES" sz="3000" dirty="0" err="1" smtClean="0">
                <a:latin typeface="+mj-lt"/>
              </a:rPr>
              <a:t>Aotearoa</a:t>
            </a:r>
            <a:r>
              <a:rPr lang="es-ES" sz="3000" dirty="0" smtClean="0">
                <a:latin typeface="+mj-lt"/>
              </a:rPr>
              <a:t>- </a:t>
            </a:r>
            <a:r>
              <a:rPr lang="es-ES" sz="3000" dirty="0">
                <a:latin typeface="+mj-lt"/>
              </a:rPr>
              <a:t>Nueva Zelanda</a:t>
            </a:r>
          </a:p>
        </p:txBody>
      </p:sp>
    </p:spTree>
    <p:extLst>
      <p:ext uri="{BB962C8B-B14F-4D97-AF65-F5344CB8AC3E}">
        <p14:creationId xmlns:p14="http://schemas.microsoft.com/office/powerpoint/2010/main" val="30976743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3"/>
          <p:cNvSpPr/>
          <p:nvPr/>
        </p:nvSpPr>
        <p:spPr>
          <a:xfrm>
            <a:off x="2413000" y="836884"/>
            <a:ext cx="9410700" cy="764632"/>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lIns="35719" tIns="35719" rIns="35719" bIns="35719" anchor="ctr">
            <a:noAutofit/>
          </a:bodyPr>
          <a:lstStyle/>
          <a:p>
            <a:pPr marL="0" lvl="1" indent="0" algn="ctr" defTabSz="457200">
              <a:defRPr sz="1800"/>
            </a:pPr>
            <a:r>
              <a:rPr lang="es-ES" sz="4500" b="1" dirty="0">
                <a:latin typeface="Cambria" charset="0"/>
                <a:sym typeface="BotonBQ-Bold"/>
              </a:rPr>
              <a:t>Moción 18: Razonamiento de la región:</a:t>
            </a:r>
            <a:endParaRPr lang="es-ES" sz="4500" b="1" dirty="0">
              <a:latin typeface="Cambria" charset="0"/>
              <a:ea typeface="Cambria" charset="0"/>
              <a:cs typeface="Cambria" charset="0"/>
              <a:sym typeface="BotonBQ-Bold"/>
            </a:endParaRPr>
          </a:p>
        </p:txBody>
      </p:sp>
      <p:sp>
        <p:nvSpPr>
          <p:cNvPr id="5" name="Shape 86"/>
          <p:cNvSpPr/>
          <p:nvPr/>
        </p:nvSpPr>
        <p:spPr>
          <a:xfrm>
            <a:off x="349624" y="2143192"/>
            <a:ext cx="11474076" cy="4601260"/>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0" tIns="0" rIns="0" bIns="0">
            <a:spAutoFit/>
          </a:bodyPr>
          <a:lstStyle/>
          <a:p>
            <a:pPr algn="l">
              <a:buSzPct val="75000"/>
              <a:defRPr sz="1800"/>
            </a:pPr>
            <a:r>
              <a:rPr lang="es-ES" sz="2300" dirty="0" smtClean="0">
                <a:latin typeface="Cambria" charset="0"/>
              </a:rPr>
              <a:t>Las zonas fuera de los EEUU tienen un número significativo de regiones o comunidades sin escaño en la CSM. En el Foro Zonal Asia Pacífico (FAP): 20 regiones de 29 no son miembros de la CSM; Foro Zonal Africano (Afri-Can): 13 de 14; Reunión de Delegados Europeos (EDM): 14 de 30; Brasil: 7 de 9; Foro Zonal Latinoamericano (FZLA): 5 de 21; Asamblea Canadiense (ACNA): 2 de 8; Rusia: 4 de 5. Muchas de esas regiones tal vez no reúnan los requisitos para ser admitidas por el tamaño o evolución de su confraternidad o no tengan el apoyo de la CSM para ingresar. Estas comunidades sin escaño representan colectivamente a miles de reuniones de NA y un porcentaje significativo de la población mundial. Sin embargo, ese número de reuniones está proporcionalmente infrarrepresentado en comparación con otros lugares en los que NA está muy establecido. Por lo tanto, la Conferencia de Servicio Mundial dista mucho de ser un foro que represente de verdad a la confraternidad mundial y las perspectivas de Narcóticos Anónimos en el siglo XXI. . . </a:t>
            </a:r>
          </a:p>
          <a:p>
            <a:pPr marL="457200" indent="-457200" algn="l">
              <a:buSzPct val="75000"/>
              <a:buBlip>
                <a:blip r:embed="rId3"/>
              </a:buBlip>
              <a:defRPr sz="1800"/>
            </a:pPr>
            <a:endParaRPr lang="es-ES" sz="2300" dirty="0">
              <a:latin typeface="Cambria" charset="0"/>
              <a:ea typeface="Cambria" charset="0"/>
              <a:cs typeface="Cambria" charset="0"/>
            </a:endParaRPr>
          </a:p>
        </p:txBody>
      </p:sp>
    </p:spTree>
    <p:extLst>
      <p:ext uri="{BB962C8B-B14F-4D97-AF65-F5344CB8AC3E}">
        <p14:creationId xmlns:p14="http://schemas.microsoft.com/office/powerpoint/2010/main" val="16233395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3"/>
          <p:cNvSpPr/>
          <p:nvPr/>
        </p:nvSpPr>
        <p:spPr>
          <a:xfrm>
            <a:off x="2413000" y="836884"/>
            <a:ext cx="9410700" cy="764632"/>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lIns="35719" tIns="35719" rIns="35719" bIns="35719" anchor="ctr">
            <a:noAutofit/>
          </a:bodyPr>
          <a:lstStyle/>
          <a:p>
            <a:pPr marL="0" lvl="1" indent="0" algn="ctr" defTabSz="457200">
              <a:defRPr sz="1800"/>
            </a:pPr>
            <a:r>
              <a:rPr lang="es-ES" sz="4500" b="1" dirty="0">
                <a:latin typeface="Cambria" charset="0"/>
                <a:sym typeface="BotonBQ-Bold"/>
              </a:rPr>
              <a:t>Moción 18: Razonamiento de la región:</a:t>
            </a:r>
            <a:endParaRPr lang="es-ES" sz="4500" b="1" dirty="0">
              <a:latin typeface="Cambria" charset="0"/>
              <a:ea typeface="Cambria" charset="0"/>
              <a:cs typeface="Cambria" charset="0"/>
              <a:sym typeface="BotonBQ-Bold"/>
            </a:endParaRPr>
          </a:p>
        </p:txBody>
      </p:sp>
      <p:sp>
        <p:nvSpPr>
          <p:cNvPr id="5" name="Shape 86"/>
          <p:cNvSpPr/>
          <p:nvPr/>
        </p:nvSpPr>
        <p:spPr>
          <a:xfrm>
            <a:off x="349624" y="2139696"/>
            <a:ext cx="11474076" cy="3185487"/>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0" tIns="0" rIns="0" bIns="0">
            <a:spAutoFit/>
          </a:bodyPr>
          <a:lstStyle/>
          <a:p>
            <a:pPr algn="l">
              <a:buSzPct val="75000"/>
              <a:defRPr sz="1800"/>
            </a:pPr>
            <a:r>
              <a:rPr lang="es-ES" sz="2300" dirty="0" smtClean="0">
                <a:latin typeface="Cambria" charset="0"/>
              </a:rPr>
              <a:t>Esta alteración da lugar a un método provisional de incorporar nuestra diversidad hasta que lleguemos a un acuerdo sobre los cambios que se estudian en materia de representatividad y hasta que se efectúen dichos cambios. Los foros zonales como el FAP y la EDM prestan servicios directamente a través de iniciativas de desarrollo de la confraternidad en sus comunidades miembros. Como consecuencia de estas iniciativas, muchas comunidades están creciendo. Pero hace falta más apoyo para las traducciones o los talleres que el que proporcionan los recursos limitados de las zonas. Actualmente no existe una forma directa de que esas comunidades compartan sus necesidades y criterios en una plataforma de NA mundial.</a:t>
            </a:r>
            <a:endParaRPr lang="es-ES" sz="2300" dirty="0">
              <a:latin typeface="Cambria" charset="0"/>
              <a:ea typeface="Cambria" charset="0"/>
              <a:cs typeface="Cambria" charset="0"/>
            </a:endParaRPr>
          </a:p>
        </p:txBody>
      </p:sp>
    </p:spTree>
    <p:extLst>
      <p:ext uri="{BB962C8B-B14F-4D97-AF65-F5344CB8AC3E}">
        <p14:creationId xmlns:p14="http://schemas.microsoft.com/office/powerpoint/2010/main" val="18536708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04"/>
          <p:cNvSpPr/>
          <p:nvPr/>
        </p:nvSpPr>
        <p:spPr>
          <a:xfrm>
            <a:off x="327546" y="2138655"/>
            <a:ext cx="11221537" cy="1918794"/>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lIns="35719" tIns="35719" rIns="35719" bIns="35719" anchor="ctr">
            <a:noAutofit/>
          </a:bodyPr>
          <a:lstStyle/>
          <a:p>
            <a:pPr>
              <a:lnSpc>
                <a:spcPct val="110000"/>
              </a:lnSpc>
            </a:pPr>
            <a:r>
              <a:rPr lang="es-ES" sz="3000" b="1" dirty="0">
                <a:solidFill>
                  <a:prstClr val="black"/>
                </a:solidFill>
                <a:latin typeface="+mj-lt"/>
              </a:rPr>
              <a:t>Moción 18: </a:t>
            </a:r>
            <a:r>
              <a:rPr lang="es-ES" sz="3000" dirty="0">
                <a:solidFill>
                  <a:prstClr val="black"/>
                </a:solidFill>
                <a:latin typeface="+mj-lt"/>
              </a:rPr>
              <a:t>Que cualquier foro zonal con dos o más regiones o comunidades miembros que no tienen representación en la Conferencia de Servicio Mundial pueda enviar un delegado zonal a la CSM para que represente a esas regiones o comunidades.</a:t>
            </a:r>
          </a:p>
        </p:txBody>
      </p:sp>
      <p:sp>
        <p:nvSpPr>
          <p:cNvPr id="7" name="Shape 105"/>
          <p:cNvSpPr/>
          <p:nvPr/>
        </p:nvSpPr>
        <p:spPr>
          <a:xfrm>
            <a:off x="2986832" y="4646740"/>
            <a:ext cx="8680153" cy="1565801"/>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lIns="35719" tIns="35719" rIns="35719" bIns="35719" anchor="ctr">
            <a:noAutofit/>
          </a:bodyPr>
          <a:lstStyle/>
          <a:p>
            <a:pPr lvl="0"/>
            <a:r>
              <a:rPr lang="es-ES" sz="3000" b="1" dirty="0">
                <a:solidFill>
                  <a:prstClr val="black"/>
                </a:solidFill>
                <a:latin typeface="+mj-lt"/>
              </a:rPr>
              <a:t>Propósito: </a:t>
            </a:r>
            <a:r>
              <a:rPr lang="es-ES" sz="3000" dirty="0">
                <a:solidFill>
                  <a:prstClr val="black"/>
                </a:solidFill>
                <a:latin typeface="+mj-lt"/>
              </a:rPr>
              <a:t>Permitir que las numerosas comunidades de NA de todo mundo que no tienen escaño estén representadas en la Conferencia de Servicio Mundial. </a:t>
            </a:r>
          </a:p>
        </p:txBody>
      </p:sp>
    </p:spTree>
    <p:extLst>
      <p:ext uri="{BB962C8B-B14F-4D97-AF65-F5344CB8AC3E}">
        <p14:creationId xmlns:p14="http://schemas.microsoft.com/office/powerpoint/2010/main" val="14797712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74"/>
          <p:cNvSpPr/>
          <p:nvPr/>
        </p:nvSpPr>
        <p:spPr>
          <a:xfrm>
            <a:off x="343823" y="653130"/>
            <a:ext cx="11335862" cy="2668293"/>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35719" tIns="35719" rIns="35719" bIns="35719" anchor="t" anchorCtr="0">
            <a:noAutofit/>
          </a:bodyPr>
          <a:lstStyle/>
          <a:p>
            <a:pPr marL="0" lvl="1" defTabSz="457200">
              <a:defRPr sz="1800"/>
            </a:pPr>
            <a:r>
              <a:rPr lang="es-ES" sz="3500" b="1" dirty="0">
                <a:latin typeface="Cambria" charset="0"/>
                <a:sym typeface="BotonBQ-Bold"/>
              </a:rPr>
              <a:t>Moción 19:</a:t>
            </a:r>
            <a:r>
              <a:rPr lang="es-ES" dirty="0" smtClean="0"/>
              <a:t>  </a:t>
            </a:r>
            <a:r>
              <a:rPr lang="es-ES" sz="3200" dirty="0" smtClean="0">
                <a:latin typeface="Cambria" charset="0"/>
              </a:rPr>
              <a:t>Si </a:t>
            </a:r>
            <a:r>
              <a:rPr lang="es-ES" sz="3200" dirty="0">
                <a:latin typeface="Cambria" charset="0"/>
              </a:rPr>
              <a:t>la moción 18 no se aprueba, entonces </a:t>
            </a:r>
            <a:r>
              <a:rPr lang="es-ES" sz="3200" dirty="0" smtClean="0">
                <a:latin typeface="Cambria" charset="0"/>
              </a:rPr>
              <a:t/>
            </a:r>
            <a:br>
              <a:rPr lang="es-ES" sz="3200" dirty="0" smtClean="0">
                <a:latin typeface="Cambria" charset="0"/>
              </a:rPr>
            </a:br>
            <a:r>
              <a:rPr lang="es-ES" sz="3200" dirty="0" smtClean="0">
                <a:latin typeface="Cambria" charset="0"/>
              </a:rPr>
              <a:t>no </a:t>
            </a:r>
            <a:r>
              <a:rPr lang="es-ES" sz="3200" dirty="0">
                <a:latin typeface="Cambria" charset="0"/>
              </a:rPr>
              <a:t>se presentará la siguiente moción: </a:t>
            </a:r>
          </a:p>
          <a:p>
            <a:pPr marL="0" lvl="1" defTabSz="457200">
              <a:spcBef>
                <a:spcPts val="600"/>
              </a:spcBef>
              <a:defRPr sz="1800"/>
            </a:pPr>
            <a:r>
              <a:rPr lang="es-ES" sz="3200" dirty="0">
                <a:latin typeface="Cambria" charset="0"/>
              </a:rPr>
              <a:t>Que los delegados </a:t>
            </a:r>
            <a:r>
              <a:rPr lang="es-ES" sz="3200" dirty="0" smtClean="0">
                <a:latin typeface="Cambria" charset="0"/>
              </a:rPr>
              <a:t>zonales sean miembros con derecho a voto cuando asistan a la Conferencia de Servicio Mundial. Los delegados zonales tendrán un voto.</a:t>
            </a:r>
            <a:endParaRPr lang="es-ES" sz="3000" dirty="0">
              <a:latin typeface="Cambria" charset="0"/>
              <a:ea typeface="Cambria" charset="0"/>
              <a:cs typeface="Cambria" charset="0"/>
              <a:sym typeface="BotonBQ-Regular"/>
            </a:endParaRPr>
          </a:p>
        </p:txBody>
      </p:sp>
      <p:sp>
        <p:nvSpPr>
          <p:cNvPr id="5" name="Shape 75"/>
          <p:cNvSpPr/>
          <p:nvPr/>
        </p:nvSpPr>
        <p:spPr>
          <a:xfrm>
            <a:off x="317499" y="3431827"/>
            <a:ext cx="11287165" cy="1"/>
          </a:xfrm>
          <a:prstGeom prst="line">
            <a:avLst/>
          </a:prstGeom>
          <a:ln w="63500">
            <a:solidFill>
              <a:srgbClr val="27AAE1"/>
            </a:solidFill>
            <a:miter lim="400000"/>
          </a:ln>
        </p:spPr>
        <p:txBody>
          <a:bodyPr lIns="0" tIns="0" rIns="0" bIns="0" anchor="ctr"/>
          <a:lstStyle/>
          <a:p>
            <a:pPr lvl="0">
              <a:defRPr sz="3200"/>
            </a:pPr>
            <a:endParaRPr sz="1600"/>
          </a:p>
        </p:txBody>
      </p:sp>
      <p:sp>
        <p:nvSpPr>
          <p:cNvPr id="6" name="Shape 76"/>
          <p:cNvSpPr/>
          <p:nvPr/>
        </p:nvSpPr>
        <p:spPr>
          <a:xfrm>
            <a:off x="2631232" y="4182035"/>
            <a:ext cx="8680153" cy="1800687"/>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lIns="35719" tIns="35719" rIns="35719" bIns="35719" anchor="ctr">
            <a:noAutofit/>
          </a:bodyPr>
          <a:lstStyle/>
          <a:p>
            <a:pPr>
              <a:spcBef>
                <a:spcPts val="1000"/>
              </a:spcBef>
            </a:pPr>
            <a:r>
              <a:rPr lang="es-ES" sz="3000" b="1" dirty="0">
                <a:latin typeface="Cambria" charset="0"/>
              </a:rPr>
              <a:t>Propósito: </a:t>
            </a:r>
            <a:r>
              <a:rPr lang="es-ES" sz="3000" dirty="0">
                <a:latin typeface="Cambria" charset="0"/>
              </a:rPr>
              <a:t>Dar derecho a voto a los delegados zonales, equivalente al de los delegados regionales. </a:t>
            </a:r>
          </a:p>
          <a:p>
            <a:pPr>
              <a:spcBef>
                <a:spcPts val="600"/>
              </a:spcBef>
            </a:pPr>
            <a:r>
              <a:rPr lang="es-ES" sz="3000" b="1" dirty="0" smtClean="0">
                <a:latin typeface="Cambria" charset="0"/>
              </a:rPr>
              <a:t>Presentada por: </a:t>
            </a:r>
            <a:r>
              <a:rPr lang="es-ES" sz="3000" dirty="0" smtClean="0">
                <a:latin typeface="Cambria" charset="0"/>
              </a:rPr>
              <a:t>Regiones </a:t>
            </a:r>
            <a:r>
              <a:rPr lang="es-ES" sz="3000" dirty="0">
                <a:latin typeface="Cambria" charset="0"/>
              </a:rPr>
              <a:t>Australia y </a:t>
            </a:r>
            <a:r>
              <a:rPr lang="es-ES" sz="3000" dirty="0" err="1" smtClean="0">
                <a:latin typeface="Cambria" charset="0"/>
              </a:rPr>
              <a:t>Aotearoa</a:t>
            </a:r>
            <a:r>
              <a:rPr lang="es-ES" sz="3000" dirty="0" smtClean="0">
                <a:latin typeface="Cambria" charset="0"/>
              </a:rPr>
              <a:t>-Nueva </a:t>
            </a:r>
            <a:r>
              <a:rPr lang="es-ES" sz="3000" dirty="0">
                <a:latin typeface="Cambria" charset="0"/>
              </a:rPr>
              <a:t>Zelanda</a:t>
            </a:r>
          </a:p>
        </p:txBody>
      </p:sp>
    </p:spTree>
    <p:extLst>
      <p:ext uri="{BB962C8B-B14F-4D97-AF65-F5344CB8AC3E}">
        <p14:creationId xmlns:p14="http://schemas.microsoft.com/office/powerpoint/2010/main" val="10844411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3"/>
          <p:cNvSpPr/>
          <p:nvPr/>
        </p:nvSpPr>
        <p:spPr>
          <a:xfrm>
            <a:off x="2413000" y="836884"/>
            <a:ext cx="9410700" cy="764632"/>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lIns="35719" tIns="35719" rIns="35719" bIns="35719" anchor="ctr">
            <a:noAutofit/>
          </a:bodyPr>
          <a:lstStyle/>
          <a:p>
            <a:pPr marL="0" lvl="1" indent="0" algn="ctr" defTabSz="457200">
              <a:defRPr sz="1800"/>
            </a:pPr>
            <a:r>
              <a:rPr lang="es-ES" sz="4500" b="1" dirty="0">
                <a:latin typeface="Cambria" charset="0"/>
                <a:sym typeface="BotonBQ-Bold"/>
              </a:rPr>
              <a:t>Moción 19: Razonamiento de la región:</a:t>
            </a:r>
            <a:endParaRPr lang="es-ES" sz="4500" b="1" dirty="0">
              <a:latin typeface="Cambria" charset="0"/>
              <a:ea typeface="Cambria" charset="0"/>
              <a:cs typeface="Cambria" charset="0"/>
              <a:sym typeface="BotonBQ-Bold"/>
            </a:endParaRPr>
          </a:p>
        </p:txBody>
      </p:sp>
      <p:sp>
        <p:nvSpPr>
          <p:cNvPr id="5" name="Shape 86"/>
          <p:cNvSpPr/>
          <p:nvPr/>
        </p:nvSpPr>
        <p:spPr>
          <a:xfrm>
            <a:off x="551329" y="2247553"/>
            <a:ext cx="10821909" cy="4001095"/>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0" tIns="0" rIns="0" bIns="0">
            <a:spAutoFit/>
          </a:bodyPr>
          <a:lstStyle/>
          <a:p>
            <a:pPr algn="l">
              <a:buSzPct val="75000"/>
              <a:defRPr sz="1800"/>
            </a:pPr>
            <a:r>
              <a:rPr lang="es-ES" sz="2600" dirty="0" smtClean="0">
                <a:latin typeface="Cambria" charset="0"/>
              </a:rPr>
              <a:t>Los delegados zonales, como asistentes a la CSM, participan de la misma manera que cualquier delegado regional y, de hecho, tal vez lleven la conciencia de varias regiones/comunidades sin escaño, lo que incrementa la diversidad de la conferencia. El Séptimo Concepto nos recuerda que «Todos los miembros de un organismo de servicio asumen una responsabilidad importante por las decisiones del mismo; por lo tanto a todos ellos se les debe permitir participar plenamente en el proceso de toma de decisiones». Un delegado que no puede votar en la CSM no participa plenamente y, por lo tanto, no cumple con la responsabilidad de la zona que representa ni es participante de pleno derecho en la CSM. </a:t>
            </a:r>
          </a:p>
        </p:txBody>
      </p:sp>
    </p:spTree>
    <p:extLst>
      <p:ext uri="{BB962C8B-B14F-4D97-AF65-F5344CB8AC3E}">
        <p14:creationId xmlns:p14="http://schemas.microsoft.com/office/powerpoint/2010/main" val="6506072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4"/>
          <p:cNvSpPr/>
          <p:nvPr/>
        </p:nvSpPr>
        <p:spPr>
          <a:xfrm>
            <a:off x="738842" y="2138654"/>
            <a:ext cx="11176001" cy="2756075"/>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lIns="35719" tIns="35719" rIns="35719" bIns="35719" anchor="t" anchorCtr="0">
            <a:noAutofit/>
          </a:bodyPr>
          <a:lstStyle/>
          <a:p>
            <a:pPr>
              <a:spcBef>
                <a:spcPts val="600"/>
              </a:spcBef>
            </a:pPr>
            <a:r>
              <a:rPr lang="es-ES" sz="3200" b="1" dirty="0">
                <a:latin typeface="Cambria" charset="0"/>
                <a:sym typeface="BotonBQ-Bold"/>
              </a:rPr>
              <a:t>Moción 19:</a:t>
            </a:r>
            <a:r>
              <a:rPr lang="es-ES" smtClean="0"/>
              <a:t> </a:t>
            </a:r>
            <a:r>
              <a:rPr lang="es-ES" sz="3200" i="1" dirty="0">
                <a:latin typeface="Cambria" charset="0"/>
              </a:rPr>
              <a:t>Si la moción 18 no se aprueba, entonces no se presentará la siguiente moción: </a:t>
            </a:r>
            <a:endParaRPr lang="es-ES" sz="3200" i="1" dirty="0" smtClean="0">
              <a:latin typeface="Cambria" charset="0"/>
              <a:ea typeface="Cambria" charset="0"/>
              <a:cs typeface="Cambria" charset="0"/>
            </a:endParaRPr>
          </a:p>
          <a:p>
            <a:pPr>
              <a:spcBef>
                <a:spcPts val="600"/>
              </a:spcBef>
            </a:pPr>
            <a:r>
              <a:rPr lang="es-ES" sz="3200" dirty="0" smtClean="0">
                <a:latin typeface="Cambria" charset="0"/>
              </a:rPr>
              <a:t>Que los delegados zonales sean miembros con derecho a voto cuando asistan a la Conferencia de Servicio Mundial. Los delegados zonales tendrán un voto.</a:t>
            </a:r>
          </a:p>
        </p:txBody>
      </p:sp>
      <p:sp>
        <p:nvSpPr>
          <p:cNvPr id="6" name="Shape 105"/>
          <p:cNvSpPr/>
          <p:nvPr/>
        </p:nvSpPr>
        <p:spPr>
          <a:xfrm>
            <a:off x="2986832" y="4733364"/>
            <a:ext cx="8680153" cy="1832169"/>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lIns="35719" tIns="35719" rIns="35719" bIns="35719" anchor="ctr">
            <a:noAutofit/>
          </a:bodyPr>
          <a:lstStyle/>
          <a:p>
            <a:r>
              <a:rPr lang="es-ES" sz="3000" b="1" dirty="0">
                <a:latin typeface="Cambria" charset="0"/>
                <a:sym typeface="BotonBQ-Bold"/>
              </a:rPr>
              <a:t>Propósito: </a:t>
            </a:r>
            <a:r>
              <a:rPr lang="es-ES" sz="3000" dirty="0">
                <a:solidFill>
                  <a:prstClr val="black"/>
                </a:solidFill>
                <a:latin typeface="Cambria" charset="0"/>
              </a:rPr>
              <a:t>Permitir que las numerosas comunidades de NA de todo mundo que no tienen escaño estén representadas en la Conferencia de Servicio Mundial. </a:t>
            </a:r>
          </a:p>
        </p:txBody>
      </p:sp>
    </p:spTree>
    <p:extLst>
      <p:ext uri="{BB962C8B-B14F-4D97-AF65-F5344CB8AC3E}">
        <p14:creationId xmlns:p14="http://schemas.microsoft.com/office/powerpoint/2010/main" val="2591807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74"/>
          <p:cNvSpPr/>
          <p:nvPr/>
        </p:nvSpPr>
        <p:spPr>
          <a:xfrm>
            <a:off x="343823" y="653131"/>
            <a:ext cx="11335862" cy="2641398"/>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35719" tIns="35719" rIns="35719" bIns="35719" anchor="t" anchorCtr="0">
            <a:noAutofit/>
          </a:bodyPr>
          <a:lstStyle/>
          <a:p>
            <a:pPr marL="0" lvl="1" defTabSz="457200">
              <a:spcBef>
                <a:spcPts val="600"/>
              </a:spcBef>
              <a:defRPr sz="1800"/>
            </a:pPr>
            <a:r>
              <a:rPr lang="es-ES" sz="3500" b="1" dirty="0">
                <a:latin typeface="Cambria" charset="0"/>
                <a:sym typeface="BotonBQ-Bold"/>
              </a:rPr>
              <a:t>Moción 20:</a:t>
            </a:r>
            <a:r>
              <a:rPr lang="es-ES" dirty="0" smtClean="0"/>
              <a:t> </a:t>
            </a:r>
            <a:r>
              <a:rPr lang="es-ES" sz="3000" i="1" dirty="0">
                <a:latin typeface="Cambria" charset="0"/>
              </a:rPr>
              <a:t>Si la moción 18 no se aprueba, entonces no se presentará la siguiente moción: </a:t>
            </a:r>
          </a:p>
          <a:p>
            <a:pPr marL="0" lvl="1" defTabSz="457200">
              <a:spcBef>
                <a:spcPts val="600"/>
              </a:spcBef>
              <a:defRPr sz="1800"/>
            </a:pPr>
            <a:r>
              <a:rPr lang="es-ES" sz="3000" dirty="0" smtClean="0">
                <a:latin typeface="Cambria" charset="0"/>
              </a:rPr>
              <a:t>Los delegados zonales tienen derecho a recibir la misma financiación de los Servicios Mundiales de NA que los delegados regionales cuando asisten a la CSM. Esta financiación incluye solo gastos de viaje, alojamiento y comidas. </a:t>
            </a:r>
            <a:endParaRPr lang="es-ES" sz="3000" dirty="0">
              <a:latin typeface="Cambria" charset="0"/>
              <a:ea typeface="Cambria" charset="0"/>
              <a:cs typeface="Cambria" charset="0"/>
              <a:sym typeface="BotonBQ-Regular"/>
            </a:endParaRPr>
          </a:p>
        </p:txBody>
      </p:sp>
      <p:sp>
        <p:nvSpPr>
          <p:cNvPr id="5" name="Shape 75"/>
          <p:cNvSpPr/>
          <p:nvPr/>
        </p:nvSpPr>
        <p:spPr>
          <a:xfrm>
            <a:off x="317499" y="3603036"/>
            <a:ext cx="11287165" cy="1"/>
          </a:xfrm>
          <a:prstGeom prst="line">
            <a:avLst/>
          </a:prstGeom>
          <a:ln w="63500">
            <a:solidFill>
              <a:srgbClr val="27AAE1"/>
            </a:solidFill>
            <a:miter lim="400000"/>
          </a:ln>
        </p:spPr>
        <p:txBody>
          <a:bodyPr lIns="0" tIns="0" rIns="0" bIns="0" anchor="ctr"/>
          <a:lstStyle/>
          <a:p>
            <a:pPr lvl="0">
              <a:defRPr sz="3200"/>
            </a:pPr>
            <a:endParaRPr sz="1600"/>
          </a:p>
        </p:txBody>
      </p:sp>
      <p:sp>
        <p:nvSpPr>
          <p:cNvPr id="6" name="Shape 76"/>
          <p:cNvSpPr/>
          <p:nvPr/>
        </p:nvSpPr>
        <p:spPr>
          <a:xfrm>
            <a:off x="2644680" y="3911545"/>
            <a:ext cx="8959984" cy="2380459"/>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lIns="35719" tIns="35719" rIns="35719" bIns="35719" anchor="ctr">
            <a:noAutofit/>
          </a:bodyPr>
          <a:lstStyle/>
          <a:p>
            <a:pPr>
              <a:spcBef>
                <a:spcPts val="1000"/>
              </a:spcBef>
            </a:pPr>
            <a:r>
              <a:rPr lang="es-ES" sz="3000" b="1" dirty="0">
                <a:latin typeface="Cambria" charset="0"/>
              </a:rPr>
              <a:t>Propósito: </a:t>
            </a:r>
            <a:r>
              <a:rPr lang="es-ES" sz="3000" dirty="0">
                <a:latin typeface="Cambria" charset="0"/>
              </a:rPr>
              <a:t>Que los delegados zonales tengan el mismo derecho a financiación de los Servicios Mundiales de NA que los otros participantes de la CSM. </a:t>
            </a:r>
          </a:p>
          <a:p>
            <a:pPr>
              <a:spcBef>
                <a:spcPts val="1000"/>
              </a:spcBef>
            </a:pPr>
            <a:r>
              <a:rPr lang="es-ES" sz="3000" b="1" dirty="0" smtClean="0">
                <a:latin typeface="Cambria" charset="0"/>
              </a:rPr>
              <a:t>Presentada por: </a:t>
            </a:r>
            <a:r>
              <a:rPr lang="es-ES" sz="3000" dirty="0" smtClean="0">
                <a:latin typeface="Cambria" charset="0"/>
              </a:rPr>
              <a:t>Regiones Australia </a:t>
            </a:r>
            <a:r>
              <a:rPr lang="es-ES" sz="3000" dirty="0">
                <a:latin typeface="Cambria" charset="0"/>
              </a:rPr>
              <a:t>y </a:t>
            </a:r>
            <a:r>
              <a:rPr lang="es-ES" sz="3000" dirty="0" err="1" smtClean="0">
                <a:latin typeface="Cambria" charset="0"/>
              </a:rPr>
              <a:t>Aotearoa</a:t>
            </a:r>
            <a:r>
              <a:rPr lang="es-ES" sz="3000" dirty="0">
                <a:latin typeface="Cambria" charset="0"/>
              </a:rPr>
              <a:t>-</a:t>
            </a:r>
            <a:r>
              <a:rPr lang="es-ES" sz="3000" dirty="0" smtClean="0">
                <a:latin typeface="Cambria" charset="0"/>
              </a:rPr>
              <a:t>Nueva </a:t>
            </a:r>
            <a:r>
              <a:rPr lang="es-ES" sz="3000" dirty="0">
                <a:latin typeface="Cambria" charset="0"/>
              </a:rPr>
              <a:t>Zelanda</a:t>
            </a:r>
          </a:p>
        </p:txBody>
      </p:sp>
    </p:spTree>
    <p:extLst>
      <p:ext uri="{BB962C8B-B14F-4D97-AF65-F5344CB8AC3E}">
        <p14:creationId xmlns:p14="http://schemas.microsoft.com/office/powerpoint/2010/main" val="35437455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3"/>
          <p:cNvSpPr/>
          <p:nvPr/>
        </p:nvSpPr>
        <p:spPr>
          <a:xfrm>
            <a:off x="2413000" y="836884"/>
            <a:ext cx="9410700" cy="764632"/>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lIns="35719" tIns="35719" rIns="35719" bIns="35719" anchor="ctr">
            <a:noAutofit/>
          </a:bodyPr>
          <a:lstStyle/>
          <a:p>
            <a:pPr marL="0" lvl="1" indent="0" algn="ctr" defTabSz="457200">
              <a:defRPr sz="1800"/>
            </a:pPr>
            <a:r>
              <a:rPr lang="es-ES" sz="4500" b="1" dirty="0">
                <a:latin typeface="Cambria" charset="0"/>
                <a:sym typeface="BotonBQ-Bold"/>
              </a:rPr>
              <a:t>Moción 20: Razonamiento de la región:</a:t>
            </a:r>
            <a:endParaRPr lang="es-ES" sz="4500" b="1" dirty="0">
              <a:latin typeface="Cambria" charset="0"/>
              <a:ea typeface="Cambria" charset="0"/>
              <a:cs typeface="Cambria" charset="0"/>
              <a:sym typeface="BotonBQ-Bold"/>
            </a:endParaRPr>
          </a:p>
        </p:txBody>
      </p:sp>
      <p:sp>
        <p:nvSpPr>
          <p:cNvPr id="5" name="Shape 86"/>
          <p:cNvSpPr/>
          <p:nvPr/>
        </p:nvSpPr>
        <p:spPr>
          <a:xfrm>
            <a:off x="632012" y="2247553"/>
            <a:ext cx="10784541" cy="3447098"/>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0" tIns="0" rIns="0" bIns="0">
            <a:spAutoFit/>
          </a:bodyPr>
          <a:lstStyle/>
          <a:p>
            <a:pPr algn="l">
              <a:buSzPct val="75000"/>
              <a:defRPr sz="1800"/>
            </a:pPr>
            <a:r>
              <a:rPr lang="es-ES" sz="2800" dirty="0" smtClean="0">
                <a:latin typeface="Cambria" charset="0"/>
              </a:rPr>
              <a:t>Los delegados de algunas partes del mundo tienen que desplazarse grandes distancias para acudir a la CSM. El costo de los pasajes aéreos, alojamiento y visados para enviar a la Conferencia de Servicio Mundial a un delegado zonal (regional o zonal) que reside en la zona Asia Pacífico puede ascender a US$3.000. La parte variable de esta suma es la tarifa aérea, que podría representar más de la mitad del total para un delegado que acude de más lejos. Es lo mismo que le cuesta a los SMNA financiar a un delegado regional que acude desde un lugar similar. . . </a:t>
            </a:r>
            <a:endParaRPr lang="es-ES" sz="2800" dirty="0">
              <a:latin typeface="Cambria" charset="0"/>
              <a:ea typeface="Cambria" charset="0"/>
              <a:cs typeface="Cambria" charset="0"/>
            </a:endParaRPr>
          </a:p>
        </p:txBody>
      </p:sp>
    </p:spTree>
    <p:extLst>
      <p:ext uri="{BB962C8B-B14F-4D97-AF65-F5344CB8AC3E}">
        <p14:creationId xmlns:p14="http://schemas.microsoft.com/office/powerpoint/2010/main" val="34562694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6562" y="2368958"/>
            <a:ext cx="11701222" cy="2286000"/>
          </a:xfrm>
          <a:prstGeom prst="rect">
            <a:avLst/>
          </a:prstGeom>
          <a:solidFill>
            <a:srgbClr val="FFFFFF"/>
          </a:solidFill>
          <a:ln w="63500" cap="flat">
            <a:solidFill>
              <a:srgbClr val="27AAE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noAutofit/>
          </a:bodyPr>
          <a:lstStyle/>
          <a:p>
            <a:pPr lvl="0" algn="ctr" rtl="0" latinLnBrk="1" hangingPunct="0"/>
            <a:r>
              <a:rPr lang="es-ES" sz="6000" b="1" dirty="0" smtClean="0">
                <a:latin typeface="Cambria" charset="0"/>
              </a:rPr>
              <a:t>La evolución de la CSM</a:t>
            </a:r>
            <a:endParaRPr lang="es-ES" i="1" dirty="0">
              <a:solidFill>
                <a:srgbClr val="000000"/>
              </a:solidFill>
            </a:endParaRPr>
          </a:p>
        </p:txBody>
      </p:sp>
    </p:spTree>
    <p:extLst>
      <p:ext uri="{BB962C8B-B14F-4D97-AF65-F5344CB8AC3E}">
        <p14:creationId xmlns:p14="http://schemas.microsoft.com/office/powerpoint/2010/main" val="39861379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3"/>
          <p:cNvSpPr/>
          <p:nvPr/>
        </p:nvSpPr>
        <p:spPr>
          <a:xfrm>
            <a:off x="2413000" y="836884"/>
            <a:ext cx="9410700" cy="764632"/>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lIns="35719" tIns="35719" rIns="35719" bIns="35719" anchor="ctr">
            <a:noAutofit/>
          </a:bodyPr>
          <a:lstStyle/>
          <a:p>
            <a:pPr marL="0" lvl="1" indent="0" algn="ctr" defTabSz="457200">
              <a:defRPr sz="1800"/>
            </a:pPr>
            <a:r>
              <a:rPr lang="es-ES" sz="4500" b="1" dirty="0">
                <a:latin typeface="Cambria" charset="0"/>
                <a:sym typeface="BotonBQ-Bold"/>
              </a:rPr>
              <a:t>Moción 20: Razonamiento de la región:</a:t>
            </a:r>
            <a:endParaRPr lang="es-ES" sz="4500" b="1" dirty="0">
              <a:latin typeface="Cambria" charset="0"/>
              <a:ea typeface="Cambria" charset="0"/>
              <a:cs typeface="Cambria" charset="0"/>
              <a:sym typeface="BotonBQ-Bold"/>
            </a:endParaRPr>
          </a:p>
        </p:txBody>
      </p:sp>
      <p:sp>
        <p:nvSpPr>
          <p:cNvPr id="5" name="Shape 86"/>
          <p:cNvSpPr/>
          <p:nvPr/>
        </p:nvSpPr>
        <p:spPr>
          <a:xfrm>
            <a:off x="632012" y="2247553"/>
            <a:ext cx="10784541" cy="3561103"/>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0" tIns="0" rIns="0" bIns="0">
            <a:spAutoFit/>
          </a:bodyPr>
          <a:lstStyle/>
          <a:p>
            <a:pPr algn="l">
              <a:buSzPct val="75000"/>
              <a:defRPr sz="1800"/>
            </a:pPr>
            <a:r>
              <a:rPr lang="es-ES" sz="2800" dirty="0" smtClean="0">
                <a:latin typeface="Cambria" charset="0"/>
              </a:rPr>
              <a:t>El impacto para una zona podría ser significativo. Por ejemplo, esa suma representa aproximadamente el 10% del presupuesto anual del FAP. El gasto prioritario actual del FAP es, por un lado, organizar su reunión anual y financiar a cualquier comunidad miembro si esta no puede hacerlo sola, y, por el otro, el desarrollo de la confraternidad. Como en el caso del costo del viaje de un DR, cualquier zona es libre de contribuir con lo máximo posible a los gastos totales o parciales.</a:t>
            </a:r>
          </a:p>
          <a:p>
            <a:pPr marL="457200" indent="-457200" algn="l">
              <a:lnSpc>
                <a:spcPct val="120000"/>
              </a:lnSpc>
              <a:buSzPct val="75000"/>
              <a:buBlip>
                <a:blip r:embed="rId3"/>
              </a:buBlip>
              <a:defRPr sz="1800"/>
            </a:pPr>
            <a:endParaRPr lang="es-ES" sz="3250" dirty="0">
              <a:latin typeface="Cambria" charset="0"/>
              <a:ea typeface="Cambria" charset="0"/>
              <a:cs typeface="Cambria" charset="0"/>
              <a:sym typeface="PopplLaudatio-Regular"/>
            </a:endParaRPr>
          </a:p>
        </p:txBody>
      </p:sp>
    </p:spTree>
    <p:extLst>
      <p:ext uri="{BB962C8B-B14F-4D97-AF65-F5344CB8AC3E}">
        <p14:creationId xmlns:p14="http://schemas.microsoft.com/office/powerpoint/2010/main" val="13198433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04"/>
          <p:cNvSpPr/>
          <p:nvPr/>
        </p:nvSpPr>
        <p:spPr>
          <a:xfrm>
            <a:off x="373082" y="2138655"/>
            <a:ext cx="11331238" cy="2648498"/>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lIns="35719" tIns="35719" rIns="35719" bIns="35719" anchor="t" anchorCtr="0">
            <a:noAutofit/>
          </a:bodyPr>
          <a:lstStyle/>
          <a:p>
            <a:pPr>
              <a:lnSpc>
                <a:spcPct val="110000"/>
              </a:lnSpc>
              <a:spcBef>
                <a:spcPts val="600"/>
              </a:spcBef>
            </a:pPr>
            <a:r>
              <a:rPr lang="es-ES" sz="2800" b="1" dirty="0">
                <a:latin typeface="Cambria" charset="0"/>
                <a:sym typeface="BotonBQ-Bold"/>
              </a:rPr>
              <a:t>Moción 20: </a:t>
            </a:r>
            <a:r>
              <a:rPr lang="es-ES" sz="2800" i="1" dirty="0">
                <a:latin typeface="Cambria" charset="0"/>
              </a:rPr>
              <a:t>Si la moción 18 no se aprueba, entonces no se presentará la siguiente moción: </a:t>
            </a:r>
            <a:endParaRPr lang="es-ES" sz="2800" i="1" dirty="0" smtClean="0">
              <a:latin typeface="Cambria" charset="0"/>
              <a:ea typeface="Cambria" charset="0"/>
              <a:cs typeface="Cambria" charset="0"/>
            </a:endParaRPr>
          </a:p>
          <a:p>
            <a:pPr>
              <a:lnSpc>
                <a:spcPct val="110000"/>
              </a:lnSpc>
              <a:spcBef>
                <a:spcPts val="600"/>
              </a:spcBef>
            </a:pPr>
            <a:r>
              <a:rPr lang="es-ES" sz="2800" dirty="0" smtClean="0">
                <a:latin typeface="Cambria" charset="0"/>
              </a:rPr>
              <a:t>Los delegados zonales tienen derecho a recibir la misma financiación de los Servicios Mundiales de NA que los delegados regionales cuando asisten a la CSM. Esta financiación incluye solo gastos de viaje, alojamiento y comidas.</a:t>
            </a:r>
          </a:p>
        </p:txBody>
      </p:sp>
      <p:sp>
        <p:nvSpPr>
          <p:cNvPr id="5" name="Shape 105"/>
          <p:cNvSpPr/>
          <p:nvPr/>
        </p:nvSpPr>
        <p:spPr>
          <a:xfrm>
            <a:off x="2986832" y="5284694"/>
            <a:ext cx="8254909" cy="1280840"/>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lIns="35719" tIns="35719" rIns="35719" bIns="35719" anchor="ctr">
            <a:noAutofit/>
          </a:bodyPr>
          <a:lstStyle/>
          <a:p>
            <a:pPr>
              <a:lnSpc>
                <a:spcPct val="110000"/>
              </a:lnSpc>
            </a:pPr>
            <a:r>
              <a:rPr lang="es-ES" sz="2600" b="1" dirty="0" smtClean="0">
                <a:solidFill>
                  <a:prstClr val="black"/>
                </a:solidFill>
                <a:latin typeface="Cambria" charset="0"/>
              </a:rPr>
              <a:t>Propósito: </a:t>
            </a:r>
            <a:r>
              <a:rPr lang="es-ES" sz="2600" dirty="0" smtClean="0">
                <a:latin typeface="Cambria" charset="0"/>
              </a:rPr>
              <a:t>Que los delegados zonales tengan el mismo derecho a financiación de los Servicios Mundiales de NA que los otros participantes de la CSM.</a:t>
            </a:r>
            <a:r>
              <a:rPr lang="es-ES" sz="2600" dirty="0" smtClean="0"/>
              <a:t> </a:t>
            </a:r>
          </a:p>
        </p:txBody>
      </p:sp>
    </p:spTree>
    <p:extLst>
      <p:ext uri="{BB962C8B-B14F-4D97-AF65-F5344CB8AC3E}">
        <p14:creationId xmlns:p14="http://schemas.microsoft.com/office/powerpoint/2010/main" val="35392438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74"/>
          <p:cNvSpPr/>
          <p:nvPr/>
        </p:nvSpPr>
        <p:spPr>
          <a:xfrm>
            <a:off x="343823" y="653130"/>
            <a:ext cx="11335862" cy="2547269"/>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35719" tIns="35719" rIns="35719" bIns="35719" anchor="t" anchorCtr="0">
            <a:noAutofit/>
          </a:bodyPr>
          <a:lstStyle/>
          <a:p>
            <a:pPr marL="0" lvl="1" defTabSz="457200">
              <a:spcBef>
                <a:spcPts val="600"/>
              </a:spcBef>
              <a:defRPr sz="1800"/>
            </a:pPr>
            <a:r>
              <a:rPr lang="es-ES" sz="3000" b="1" dirty="0">
                <a:latin typeface="Cambria" charset="0"/>
                <a:sym typeface="BotonBQ-Bold"/>
              </a:rPr>
              <a:t>Moción 21:</a:t>
            </a:r>
            <a:r>
              <a:rPr lang="es-ES" sz="3000" dirty="0" smtClean="0"/>
              <a:t>  </a:t>
            </a:r>
            <a:r>
              <a:rPr lang="es-ES" sz="3000" i="1" dirty="0" smtClean="0">
                <a:latin typeface="Cambria" charset="0"/>
              </a:rPr>
              <a:t>Si </a:t>
            </a:r>
            <a:r>
              <a:rPr lang="es-ES" sz="3000" i="1" dirty="0">
                <a:latin typeface="Cambria" charset="0"/>
              </a:rPr>
              <a:t>la moción 18 no se aprueba, entonces </a:t>
            </a:r>
            <a:r>
              <a:rPr lang="es-ES" sz="3000" i="1" dirty="0" smtClean="0">
                <a:latin typeface="Cambria" charset="0"/>
              </a:rPr>
              <a:t>no </a:t>
            </a:r>
            <a:br>
              <a:rPr lang="es-ES" sz="3000" i="1" dirty="0" smtClean="0">
                <a:latin typeface="Cambria" charset="0"/>
              </a:rPr>
            </a:br>
            <a:r>
              <a:rPr lang="es-ES" sz="3000" i="1" dirty="0" smtClean="0">
                <a:latin typeface="Cambria" charset="0"/>
              </a:rPr>
              <a:t>se </a:t>
            </a:r>
            <a:r>
              <a:rPr lang="es-ES" sz="3000" i="1" dirty="0">
                <a:latin typeface="Cambria" charset="0"/>
              </a:rPr>
              <a:t>presentará la siguiente moción: </a:t>
            </a:r>
          </a:p>
          <a:p>
            <a:pPr marL="0" lvl="1" defTabSz="457200">
              <a:spcBef>
                <a:spcPts val="600"/>
              </a:spcBef>
              <a:defRPr sz="1800"/>
            </a:pPr>
            <a:r>
              <a:rPr lang="es-ES" sz="3000" dirty="0" smtClean="0">
                <a:solidFill>
                  <a:srgbClr val="272934"/>
                </a:solidFill>
                <a:latin typeface="Cambria" charset="0"/>
              </a:rPr>
              <a:t>Los delegados zonales suplentes pueden asistir a la CSM con los mismos derechos y limitaciones que los delegados regionales suplentes.</a:t>
            </a:r>
            <a:r>
              <a:rPr lang="es-ES" sz="3000" dirty="0" smtClean="0"/>
              <a:t> </a:t>
            </a:r>
            <a:endParaRPr lang="es-ES" sz="3000" dirty="0">
              <a:latin typeface="Cambria" charset="0"/>
              <a:ea typeface="Cambria" charset="0"/>
              <a:cs typeface="Cambria" charset="0"/>
              <a:sym typeface="BotonBQ-Regular"/>
            </a:endParaRPr>
          </a:p>
        </p:txBody>
      </p:sp>
      <p:sp>
        <p:nvSpPr>
          <p:cNvPr id="5" name="Shape 75"/>
          <p:cNvSpPr/>
          <p:nvPr/>
        </p:nvSpPr>
        <p:spPr>
          <a:xfrm>
            <a:off x="317499" y="3257016"/>
            <a:ext cx="11287165" cy="1"/>
          </a:xfrm>
          <a:prstGeom prst="line">
            <a:avLst/>
          </a:prstGeom>
          <a:ln w="63500">
            <a:solidFill>
              <a:srgbClr val="27AAE1"/>
            </a:solidFill>
            <a:miter lim="400000"/>
          </a:ln>
        </p:spPr>
        <p:txBody>
          <a:bodyPr lIns="0" tIns="0" rIns="0" bIns="0" anchor="ctr"/>
          <a:lstStyle/>
          <a:p>
            <a:pPr lvl="0">
              <a:defRPr sz="3200"/>
            </a:pPr>
            <a:endParaRPr sz="1600"/>
          </a:p>
        </p:txBody>
      </p:sp>
      <p:sp>
        <p:nvSpPr>
          <p:cNvPr id="6" name="Shape 76"/>
          <p:cNvSpPr/>
          <p:nvPr/>
        </p:nvSpPr>
        <p:spPr>
          <a:xfrm>
            <a:off x="2093260" y="3373663"/>
            <a:ext cx="10098740" cy="3766725"/>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lIns="35719" tIns="35719" rIns="35719" bIns="35719" anchor="t" anchorCtr="0">
            <a:noAutofit/>
          </a:bodyPr>
          <a:lstStyle/>
          <a:p>
            <a:pPr>
              <a:spcBef>
                <a:spcPts val="600"/>
              </a:spcBef>
            </a:pPr>
            <a:r>
              <a:rPr lang="es-ES" sz="2800" b="1" dirty="0">
                <a:latin typeface="Cambria" charset="0"/>
                <a:sym typeface="BotonBQ-Bold"/>
              </a:rPr>
              <a:t>Propósito: </a:t>
            </a:r>
            <a:r>
              <a:rPr lang="es-ES" sz="2800" dirty="0">
                <a:latin typeface="Cambria" charset="0"/>
              </a:rPr>
              <a:t>Permitir que los delegados suplentes estén presentes, sirvan y apoyen al delegado zonal titular para que ambos puedan funcionar en equipo de la misma manera que el DR titular y el suplente. Los gastos para que pueda asistir el delegado zonal suplente serían responsabilidad de la zona. Solo puede haber un delegado suplente por cada delegado zonal titular. </a:t>
            </a:r>
          </a:p>
          <a:p>
            <a:pPr>
              <a:spcBef>
                <a:spcPts val="600"/>
              </a:spcBef>
            </a:pPr>
            <a:r>
              <a:rPr lang="es-ES" sz="2800" b="1" dirty="0" smtClean="0">
                <a:latin typeface="Cambria" charset="0"/>
              </a:rPr>
              <a:t>Presentada por: </a:t>
            </a:r>
            <a:r>
              <a:rPr lang="es-ES" sz="2800" dirty="0" smtClean="0">
                <a:latin typeface="Cambria" charset="0"/>
              </a:rPr>
              <a:t>Regiones </a:t>
            </a:r>
            <a:r>
              <a:rPr lang="es-ES" sz="2800" dirty="0">
                <a:latin typeface="Cambria" charset="0"/>
              </a:rPr>
              <a:t>Australia y </a:t>
            </a:r>
            <a:r>
              <a:rPr lang="es-ES" sz="2800" dirty="0" err="1" smtClean="0">
                <a:latin typeface="Cambria" charset="0"/>
              </a:rPr>
              <a:t>Aotearoa</a:t>
            </a:r>
            <a:r>
              <a:rPr lang="es-ES" sz="2800" dirty="0">
                <a:latin typeface="Cambria" charset="0"/>
              </a:rPr>
              <a:t>-</a:t>
            </a:r>
            <a:r>
              <a:rPr lang="es-ES" sz="2800" dirty="0" smtClean="0">
                <a:latin typeface="Cambria" charset="0"/>
              </a:rPr>
              <a:t>Nueva </a:t>
            </a:r>
            <a:r>
              <a:rPr lang="es-ES" sz="2800" dirty="0">
                <a:latin typeface="Cambria" charset="0"/>
              </a:rPr>
              <a:t>Zelanda</a:t>
            </a:r>
          </a:p>
        </p:txBody>
      </p:sp>
    </p:spTree>
    <p:extLst>
      <p:ext uri="{BB962C8B-B14F-4D97-AF65-F5344CB8AC3E}">
        <p14:creationId xmlns:p14="http://schemas.microsoft.com/office/powerpoint/2010/main" val="26457930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3"/>
          <p:cNvSpPr/>
          <p:nvPr/>
        </p:nvSpPr>
        <p:spPr>
          <a:xfrm>
            <a:off x="2413000" y="836884"/>
            <a:ext cx="9410700" cy="764632"/>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lIns="35719" tIns="35719" rIns="35719" bIns="35719" anchor="ctr">
            <a:noAutofit/>
          </a:bodyPr>
          <a:lstStyle/>
          <a:p>
            <a:pPr marL="0" lvl="1" indent="0" algn="ctr" defTabSz="457200">
              <a:defRPr sz="1800"/>
            </a:pPr>
            <a:r>
              <a:rPr lang="es-ES" sz="4500" b="1" dirty="0">
                <a:latin typeface="Cambria" charset="0"/>
                <a:sym typeface="BotonBQ-Bold"/>
              </a:rPr>
              <a:t>Moción 21: Razonamiento de la región:</a:t>
            </a:r>
            <a:endParaRPr lang="es-ES" sz="4500" b="1" dirty="0">
              <a:latin typeface="Cambria" charset="0"/>
              <a:ea typeface="Cambria" charset="0"/>
              <a:cs typeface="Cambria" charset="0"/>
              <a:sym typeface="BotonBQ-Bold"/>
            </a:endParaRPr>
          </a:p>
        </p:txBody>
      </p:sp>
      <p:sp>
        <p:nvSpPr>
          <p:cNvPr id="5" name="Shape 86"/>
          <p:cNvSpPr/>
          <p:nvPr/>
        </p:nvSpPr>
        <p:spPr>
          <a:xfrm>
            <a:off x="926882" y="2247553"/>
            <a:ext cx="10422435" cy="3693319"/>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0" tIns="0" rIns="0" bIns="0">
            <a:spAutoFit/>
          </a:bodyPr>
          <a:lstStyle/>
          <a:p>
            <a:pPr algn="l">
              <a:buSzPct val="75000"/>
              <a:defRPr sz="1800"/>
            </a:pPr>
            <a:r>
              <a:rPr lang="es-ES" sz="3000" dirty="0" smtClean="0">
                <a:latin typeface="Cambria" charset="0"/>
              </a:rPr>
              <a:t>Es práctica habitual entre las regiones con escaño que el DR titular y el suplente asistan como equipo de delegados. El puesto de DR suplente se considera de aprendizaje, y la asistencia a la Conferencia de Servicio Mundial es parte fundamental de esa formación. La mayoría de las regiones, debido a su ubicación y facilidades para viajar a Woodland Hills o a que disponen de suficientes recursos financieros, deciden enviar a su delegado suplente a la CSM. . . </a:t>
            </a:r>
          </a:p>
        </p:txBody>
      </p:sp>
    </p:spTree>
    <p:extLst>
      <p:ext uri="{BB962C8B-B14F-4D97-AF65-F5344CB8AC3E}">
        <p14:creationId xmlns:p14="http://schemas.microsoft.com/office/powerpoint/2010/main" val="25846049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3"/>
          <p:cNvSpPr/>
          <p:nvPr/>
        </p:nvSpPr>
        <p:spPr>
          <a:xfrm>
            <a:off x="2413000" y="836884"/>
            <a:ext cx="9410700" cy="764632"/>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lIns="35719" tIns="35719" rIns="35719" bIns="35719" anchor="ctr">
            <a:noAutofit/>
          </a:bodyPr>
          <a:lstStyle/>
          <a:p>
            <a:pPr marL="0" lvl="1" indent="0" algn="ctr" defTabSz="457200">
              <a:defRPr sz="1800"/>
            </a:pPr>
            <a:r>
              <a:rPr lang="es-ES" sz="4500" b="1" dirty="0">
                <a:latin typeface="Cambria" charset="0"/>
                <a:sym typeface="BotonBQ-Bold"/>
              </a:rPr>
              <a:t>Moción 21: Razonamiento de la región:</a:t>
            </a:r>
            <a:endParaRPr lang="es-ES" sz="4500" b="1" dirty="0">
              <a:latin typeface="Cambria" charset="0"/>
              <a:ea typeface="Cambria" charset="0"/>
              <a:cs typeface="Cambria" charset="0"/>
              <a:sym typeface="BotonBQ-Bold"/>
            </a:endParaRPr>
          </a:p>
        </p:txBody>
      </p:sp>
      <p:sp>
        <p:nvSpPr>
          <p:cNvPr id="5" name="Shape 86"/>
          <p:cNvSpPr/>
          <p:nvPr/>
        </p:nvSpPr>
        <p:spPr>
          <a:xfrm>
            <a:off x="926883" y="2247553"/>
            <a:ext cx="10204308" cy="3447098"/>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0" tIns="0" rIns="0" bIns="0">
            <a:spAutoFit/>
          </a:bodyPr>
          <a:lstStyle/>
          <a:p>
            <a:pPr algn="l">
              <a:buSzPct val="75000"/>
              <a:defRPr sz="1800"/>
            </a:pPr>
            <a:r>
              <a:rPr lang="es-ES" sz="3200" dirty="0" smtClean="0">
                <a:latin typeface="Cambria" charset="0"/>
              </a:rPr>
              <a:t>Asistir a la CSM durante una semana, con jornadas de trabajo muy prolongadas, es sin duda una de las tareas de servicio más exigentes en NA, y más difícil aún si el delegado es de una cultura diferente y/o debe recorrer medio mundo para llegar, como a menudo puede ser el caso de un delegado zonal. La presencia de un delegado suplente es la mejor manera de ofrecerle apoyo.</a:t>
            </a:r>
            <a:endParaRPr lang="es-ES" sz="3200" dirty="0">
              <a:latin typeface="Cambria" charset="0"/>
              <a:ea typeface="Cambria" charset="0"/>
              <a:cs typeface="Cambria" charset="0"/>
            </a:endParaRPr>
          </a:p>
        </p:txBody>
      </p:sp>
    </p:spTree>
    <p:extLst>
      <p:ext uri="{BB962C8B-B14F-4D97-AF65-F5344CB8AC3E}">
        <p14:creationId xmlns:p14="http://schemas.microsoft.com/office/powerpoint/2010/main" val="19459647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04"/>
          <p:cNvSpPr/>
          <p:nvPr/>
        </p:nvSpPr>
        <p:spPr>
          <a:xfrm>
            <a:off x="490984" y="2205157"/>
            <a:ext cx="11176001" cy="1918794"/>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lIns="35719" tIns="35719" rIns="35719" bIns="35719" anchor="ctr">
            <a:noAutofit/>
          </a:bodyPr>
          <a:lstStyle/>
          <a:p>
            <a:pPr>
              <a:lnSpc>
                <a:spcPct val="95000"/>
              </a:lnSpc>
              <a:spcBef>
                <a:spcPts val="600"/>
              </a:spcBef>
            </a:pPr>
            <a:r>
              <a:rPr lang="es-ES" sz="3000" b="1" dirty="0">
                <a:latin typeface="Cambria" charset="0"/>
              </a:rPr>
              <a:t>Moción 21: </a:t>
            </a:r>
            <a:r>
              <a:rPr lang="es-ES" sz="3000" i="1" dirty="0">
                <a:latin typeface="Cambria" charset="0"/>
              </a:rPr>
              <a:t>Si la moción 18 no se aprueba, entonces no se presentará la siguiente moción: </a:t>
            </a:r>
          </a:p>
          <a:p>
            <a:pPr>
              <a:lnSpc>
                <a:spcPct val="95000"/>
              </a:lnSpc>
              <a:spcBef>
                <a:spcPts val="600"/>
              </a:spcBef>
            </a:pPr>
            <a:r>
              <a:rPr lang="es-ES" sz="3000" dirty="0">
                <a:latin typeface="Cambria" charset="0"/>
              </a:rPr>
              <a:t>Los delegados zonales suplentes pueden asistir a la CSM con los mismos derechos y limitaciones que los delegados regionales suplentes.</a:t>
            </a:r>
          </a:p>
        </p:txBody>
      </p:sp>
      <p:sp>
        <p:nvSpPr>
          <p:cNvPr id="5" name="Shape 105"/>
          <p:cNvSpPr/>
          <p:nvPr/>
        </p:nvSpPr>
        <p:spPr>
          <a:xfrm>
            <a:off x="1062318" y="4450297"/>
            <a:ext cx="10604667" cy="2316263"/>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lIns="35719" tIns="35719" rIns="35719" bIns="35719" anchor="t" anchorCtr="0">
            <a:noAutofit/>
          </a:bodyPr>
          <a:lstStyle/>
          <a:p>
            <a:pPr>
              <a:lnSpc>
                <a:spcPct val="95000"/>
              </a:lnSpc>
            </a:pPr>
            <a:r>
              <a:rPr lang="es-ES" sz="2700" b="1" dirty="0">
                <a:solidFill>
                  <a:prstClr val="black"/>
                </a:solidFill>
                <a:latin typeface="Cambria" charset="0"/>
              </a:rPr>
              <a:t>Propósito: </a:t>
            </a:r>
            <a:r>
              <a:rPr lang="es-ES" sz="2700" dirty="0">
                <a:latin typeface="Cambria" charset="0"/>
              </a:rPr>
              <a:t>Permitir que los delegados suplentes estén presentes, sirvan y apoyen al delegado zonal titular para que ambos puedan funcionar en equipo de la misma manera que el DR titular y el suplente. Los gastos para que pueda asistir el delegado zonal suplente serían responsabilidad de la zona. Solo puede haber un delegado suplente por cada delegado zonal titular. </a:t>
            </a:r>
            <a:r>
              <a:rPr lang="es-ES" sz="2700" dirty="0" smtClean="0"/>
              <a:t> </a:t>
            </a:r>
          </a:p>
        </p:txBody>
      </p:sp>
    </p:spTree>
    <p:extLst>
      <p:ext uri="{BB962C8B-B14F-4D97-AF65-F5344CB8AC3E}">
        <p14:creationId xmlns:p14="http://schemas.microsoft.com/office/powerpoint/2010/main" val="3409011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6562" y="2368958"/>
            <a:ext cx="11746942" cy="2286000"/>
          </a:xfrm>
          <a:prstGeom prst="rect">
            <a:avLst/>
          </a:prstGeom>
          <a:solidFill>
            <a:srgbClr val="FFFFFF"/>
          </a:solidFill>
          <a:ln w="63500" cap="flat">
            <a:solidFill>
              <a:srgbClr val="27AAE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noAutofit/>
          </a:bodyPr>
          <a:lstStyle/>
          <a:p>
            <a:pPr lvl="0" algn="ctr" latinLnBrk="1" hangingPunct="0"/>
            <a:r>
              <a:rPr lang="es-ES" sz="5400" b="1" dirty="0">
                <a:latin typeface="Cambria" charset="0"/>
              </a:rPr>
              <a:t>Otras mociones regionales</a:t>
            </a:r>
            <a:r>
              <a:rPr dirty="0"/>
              <a:t/>
            </a:r>
            <a:br>
              <a:rPr dirty="0"/>
            </a:br>
            <a:r>
              <a:rPr lang="es-ES" sz="5400" b="1" dirty="0">
                <a:latin typeface="Cambria" charset="0"/>
              </a:rPr>
              <a:t>relacionadas con la CSM</a:t>
            </a:r>
          </a:p>
        </p:txBody>
      </p:sp>
    </p:spTree>
    <p:extLst>
      <p:ext uri="{BB962C8B-B14F-4D97-AF65-F5344CB8AC3E}">
        <p14:creationId xmlns:p14="http://schemas.microsoft.com/office/powerpoint/2010/main" val="33773802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74"/>
          <p:cNvSpPr/>
          <p:nvPr/>
        </p:nvSpPr>
        <p:spPr>
          <a:xfrm>
            <a:off x="343823" y="653131"/>
            <a:ext cx="11335862" cy="1995738"/>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35719" tIns="35719" rIns="35719" bIns="35719" anchor="t" anchorCtr="0">
            <a:noAutofit/>
          </a:bodyPr>
          <a:lstStyle/>
          <a:p>
            <a:pPr marL="0" lvl="1" defTabSz="457200">
              <a:defRPr sz="1800"/>
            </a:pPr>
            <a:r>
              <a:rPr lang="es-ES" sz="3500" b="1" dirty="0">
                <a:latin typeface="Cambria" charset="0"/>
                <a:sym typeface="BotonBQ-Bold"/>
              </a:rPr>
              <a:t>Moción 22:</a:t>
            </a:r>
            <a:r>
              <a:rPr lang="es-ES" dirty="0" smtClean="0"/>
              <a:t> </a:t>
            </a:r>
            <a:r>
              <a:rPr lang="es-ES" sz="3500" dirty="0">
                <a:latin typeface="Cambria" charset="0"/>
              </a:rPr>
              <a:t>Eliminar el Foro electrónico de </a:t>
            </a:r>
            <a:r>
              <a:rPr lang="es-ES" sz="3500" dirty="0" smtClean="0">
                <a:latin typeface="Cambria" charset="0"/>
              </a:rPr>
              <a:t/>
            </a:r>
            <a:br>
              <a:rPr lang="es-ES" sz="3500" dirty="0" smtClean="0">
                <a:latin typeface="Cambria" charset="0"/>
              </a:rPr>
            </a:br>
            <a:r>
              <a:rPr lang="es-ES" sz="3500" dirty="0" smtClean="0">
                <a:latin typeface="Cambria" charset="0"/>
              </a:rPr>
              <a:t>participantes </a:t>
            </a:r>
            <a:r>
              <a:rPr lang="es-ES" sz="3500" dirty="0">
                <a:latin typeface="Cambria" charset="0"/>
              </a:rPr>
              <a:t>de la conferencia gestionado y mantenido por los Servicios Mundiales de NA.</a:t>
            </a:r>
            <a:endParaRPr lang="es-ES" sz="3500" dirty="0">
              <a:latin typeface="Cambria" charset="0"/>
              <a:sym typeface="BotonBQ-Regular"/>
            </a:endParaRPr>
          </a:p>
        </p:txBody>
      </p:sp>
      <p:sp>
        <p:nvSpPr>
          <p:cNvPr id="5" name="Shape 75"/>
          <p:cNvSpPr/>
          <p:nvPr/>
        </p:nvSpPr>
        <p:spPr>
          <a:xfrm>
            <a:off x="317499" y="2648869"/>
            <a:ext cx="11287165" cy="1"/>
          </a:xfrm>
          <a:prstGeom prst="line">
            <a:avLst/>
          </a:prstGeom>
          <a:ln w="63500">
            <a:solidFill>
              <a:srgbClr val="27AAE1"/>
            </a:solidFill>
            <a:miter lim="400000"/>
          </a:ln>
        </p:spPr>
        <p:txBody>
          <a:bodyPr lIns="0" tIns="0" rIns="0" bIns="0" anchor="ctr"/>
          <a:lstStyle/>
          <a:p>
            <a:pPr lvl="0">
              <a:defRPr sz="3200"/>
            </a:pPr>
            <a:endParaRPr sz="1600"/>
          </a:p>
        </p:txBody>
      </p:sp>
      <p:sp>
        <p:nvSpPr>
          <p:cNvPr id="6" name="Shape 76"/>
          <p:cNvSpPr/>
          <p:nvPr/>
        </p:nvSpPr>
        <p:spPr>
          <a:xfrm>
            <a:off x="2631232" y="3602263"/>
            <a:ext cx="8680153" cy="2380459"/>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lIns="35719" tIns="35719" rIns="35719" bIns="35719" anchor="ctr">
            <a:noAutofit/>
          </a:bodyPr>
          <a:lstStyle/>
          <a:p>
            <a:pPr>
              <a:spcBef>
                <a:spcPts val="600"/>
              </a:spcBef>
            </a:pPr>
            <a:r>
              <a:rPr lang="es-ES" sz="3500" b="1" dirty="0">
                <a:latin typeface="Cambria" charset="0"/>
              </a:rPr>
              <a:t>Propósito: </a:t>
            </a:r>
            <a:r>
              <a:rPr lang="es-ES" sz="3500" dirty="0">
                <a:latin typeface="Cambria" charset="0"/>
              </a:rPr>
              <a:t>Que los SMNA dejen de gestionar y mantener el Foro electrónico de participantes de la conferencia. </a:t>
            </a:r>
          </a:p>
          <a:p>
            <a:pPr>
              <a:spcBef>
                <a:spcPts val="600"/>
              </a:spcBef>
            </a:pPr>
            <a:r>
              <a:rPr lang="es-ES" sz="3500" b="1" dirty="0">
                <a:latin typeface="Cambria" charset="0"/>
              </a:rPr>
              <a:t>Presentada por: </a:t>
            </a:r>
            <a:r>
              <a:rPr lang="es-ES" sz="3500" dirty="0">
                <a:latin typeface="Cambria" charset="0"/>
              </a:rPr>
              <a:t>Región Washington North Idaho</a:t>
            </a:r>
          </a:p>
        </p:txBody>
      </p:sp>
    </p:spTree>
    <p:extLst>
      <p:ext uri="{BB962C8B-B14F-4D97-AF65-F5344CB8AC3E}">
        <p14:creationId xmlns:p14="http://schemas.microsoft.com/office/powerpoint/2010/main" val="31890428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3"/>
          <p:cNvSpPr/>
          <p:nvPr/>
        </p:nvSpPr>
        <p:spPr>
          <a:xfrm>
            <a:off x="2413000" y="836884"/>
            <a:ext cx="9410700" cy="764632"/>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lIns="35719" tIns="35719" rIns="35719" bIns="35719" anchor="ctr">
            <a:noAutofit/>
          </a:bodyPr>
          <a:lstStyle/>
          <a:p>
            <a:pPr marL="0" lvl="1" indent="0" algn="ctr" defTabSz="457200">
              <a:defRPr sz="1800"/>
            </a:pPr>
            <a:r>
              <a:rPr lang="es-ES" sz="4500" b="1" dirty="0">
                <a:latin typeface="Cambria" charset="0"/>
                <a:sym typeface="BotonBQ-Bold"/>
              </a:rPr>
              <a:t>Moción 22: Razonamiento de la región:</a:t>
            </a:r>
          </a:p>
        </p:txBody>
      </p:sp>
      <p:sp>
        <p:nvSpPr>
          <p:cNvPr id="5" name="Shape 86"/>
          <p:cNvSpPr/>
          <p:nvPr/>
        </p:nvSpPr>
        <p:spPr>
          <a:xfrm>
            <a:off x="926882" y="2247553"/>
            <a:ext cx="10624141" cy="4231928"/>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0" tIns="0" rIns="0" bIns="0">
            <a:spAutoFit/>
          </a:bodyPr>
          <a:lstStyle/>
          <a:p>
            <a:pPr algn="l">
              <a:spcBef>
                <a:spcPts val="600"/>
              </a:spcBef>
              <a:buSzPct val="75000"/>
              <a:defRPr sz="1800"/>
            </a:pPr>
            <a:r>
              <a:rPr lang="es-ES" sz="2700" dirty="0" smtClean="0">
                <a:latin typeface="Cambria" charset="0"/>
              </a:rPr>
              <a:t>A principios de la década de 2000 se propuso en la Conferencia de Servicio Mundial la creación de un foro electrónico de participantes de la conferencia en línea. Los participantes indicaron que disponer de un foro de este tipo, gestionado y mantenido por los Servicios Mundiales de NA, les resultaría útil para mantener discusiones de servicio en línea.</a:t>
            </a:r>
          </a:p>
          <a:p>
            <a:pPr algn="l">
              <a:spcBef>
                <a:spcPts val="600"/>
              </a:spcBef>
              <a:buSzPct val="75000"/>
              <a:defRPr sz="1800"/>
            </a:pPr>
            <a:r>
              <a:rPr lang="es-ES" sz="2700" dirty="0" smtClean="0">
                <a:latin typeface="Cambria" charset="0"/>
              </a:rPr>
              <a:t>Desde que se creó dicho foro, el uso de redes sociales como Facebook ha aumentado de forma exponencial. Hay muchos grupos en Facebook, incluidos algunos exclusivamente para participantes de la conferencia, que se utilizan mucho más que el sitio de los Servicios Mundiales de NA…</a:t>
            </a:r>
            <a:endParaRPr lang="es-ES" sz="2700" dirty="0">
              <a:latin typeface="Cambria" charset="0"/>
              <a:ea typeface="Cambria" charset="0"/>
              <a:cs typeface="Cambria" charset="0"/>
            </a:endParaRPr>
          </a:p>
        </p:txBody>
      </p:sp>
    </p:spTree>
    <p:extLst>
      <p:ext uri="{BB962C8B-B14F-4D97-AF65-F5344CB8AC3E}">
        <p14:creationId xmlns:p14="http://schemas.microsoft.com/office/powerpoint/2010/main" val="22420695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3"/>
          <p:cNvSpPr/>
          <p:nvPr/>
        </p:nvSpPr>
        <p:spPr>
          <a:xfrm>
            <a:off x="2413000" y="836884"/>
            <a:ext cx="9410700" cy="764632"/>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lIns="35719" tIns="35719" rIns="35719" bIns="35719" anchor="ctr">
            <a:noAutofit/>
          </a:bodyPr>
          <a:lstStyle/>
          <a:p>
            <a:pPr marL="0" lvl="1" indent="0" algn="ctr" defTabSz="457200">
              <a:defRPr sz="1800"/>
            </a:pPr>
            <a:r>
              <a:rPr lang="es-ES" sz="4500" b="1" dirty="0">
                <a:latin typeface="Cambria" charset="0"/>
                <a:sym typeface="BotonBQ-Bold"/>
              </a:rPr>
              <a:t>Moción 22: Razonamiento de la región:</a:t>
            </a:r>
          </a:p>
        </p:txBody>
      </p:sp>
      <p:sp>
        <p:nvSpPr>
          <p:cNvPr id="5" name="Shape 86"/>
          <p:cNvSpPr/>
          <p:nvPr/>
        </p:nvSpPr>
        <p:spPr>
          <a:xfrm>
            <a:off x="926882" y="2247553"/>
            <a:ext cx="10624141" cy="2585323"/>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0" tIns="0" rIns="0" bIns="0">
            <a:spAutoFit/>
          </a:bodyPr>
          <a:lstStyle/>
          <a:p>
            <a:pPr algn="l">
              <a:spcBef>
                <a:spcPts val="600"/>
              </a:spcBef>
              <a:buSzPct val="75000"/>
              <a:defRPr sz="1800"/>
            </a:pPr>
            <a:r>
              <a:rPr lang="es-ES" sz="2800" dirty="0" smtClean="0">
                <a:latin typeface="Cambria" charset="0"/>
              </a:rPr>
              <a:t>Aunque la tecnología de Internet es un instrumento excelente para que los miembros se comuniquen, la falta de participación y la necesidad de moderarlo como foro «oficial de NA» abierto solo a algunos miembros del servicio indican que su utilidad ha perdido vigencia. Los grupos de Facebook y las recientes reuniones web de participantes de la conferencia, en las que se utiliza tecnología de video, parecen formas mucho mejores de comunicarse en línea que el foro de discusión de la conferencia.</a:t>
            </a:r>
          </a:p>
        </p:txBody>
      </p:sp>
    </p:spTree>
    <p:extLst>
      <p:ext uri="{BB962C8B-B14F-4D97-AF65-F5344CB8AC3E}">
        <p14:creationId xmlns:p14="http://schemas.microsoft.com/office/powerpoint/2010/main" val="19977759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041" y="287171"/>
            <a:ext cx="11737488" cy="1645920"/>
          </a:xfrm>
          <a:prstGeom prst="rect">
            <a:avLst/>
          </a:prstGeom>
          <a:solidFill>
            <a:srgbClr val="FFFFFF"/>
          </a:solidFill>
          <a:ln w="63500" cap="flat">
            <a:solidFill>
              <a:srgbClr val="27AAE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468880" tIns="0" rIns="36576" bIns="36576" numCol="1" spcCol="38100" rtlCol="0" anchor="ctr">
            <a:noAutofit/>
          </a:bodyPr>
          <a:lstStyle/>
          <a:p>
            <a:pPr lvl="0" algn="ctr" latinLnBrk="1" hangingPunct="0"/>
            <a:r>
              <a:rPr lang="es-ES" sz="4800" b="1" dirty="0">
                <a:latin typeface="+mj-lt"/>
              </a:rPr>
              <a:t>El futuro de la CSM</a:t>
            </a:r>
            <a:endParaRPr lang="es-ES" sz="4500" b="1" dirty="0">
              <a:latin typeface="+mj-lt"/>
              <a:ea typeface="Cambria" charset="0"/>
              <a:cs typeface="Cambria" charset="0"/>
            </a:endParaRPr>
          </a:p>
        </p:txBody>
      </p:sp>
      <p:pic>
        <p:nvPicPr>
          <p:cNvPr id="4" name="wsc2018_logobluetextchairs.png"/>
          <p:cNvPicPr/>
          <p:nvPr/>
        </p:nvPicPr>
        <p:blipFill>
          <a:blip r:embed="rId3">
            <a:extLst/>
          </a:blip>
          <a:stretch>
            <a:fillRect/>
          </a:stretch>
        </p:blipFill>
        <p:spPr>
          <a:xfrm>
            <a:off x="432012" y="327580"/>
            <a:ext cx="2264894" cy="1588953"/>
          </a:xfrm>
          <a:prstGeom prst="rect">
            <a:avLst/>
          </a:prstGeom>
          <a:ln w="12700">
            <a:miter lim="400000"/>
          </a:ln>
        </p:spPr>
      </p:pic>
      <p:sp>
        <p:nvSpPr>
          <p:cNvPr id="6" name="Content Placeholder 2"/>
          <p:cNvSpPr txBox="1">
            <a:spLocks/>
          </p:cNvSpPr>
          <p:nvPr/>
        </p:nvSpPr>
        <p:spPr>
          <a:xfrm>
            <a:off x="1401164" y="2134025"/>
            <a:ext cx="10515600" cy="444883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s-ES" dirty="0" smtClean="0">
                <a:latin typeface="+mj-lt"/>
              </a:rPr>
              <a:t>El futuro de la CSM es un proyecto en curso cuya finalidad es mejorar la eficiencia y sostenibilidad de la conferencia.</a:t>
            </a:r>
          </a:p>
          <a:p>
            <a:pPr lvl="1">
              <a:lnSpc>
                <a:spcPct val="100000"/>
              </a:lnSpc>
              <a:spcBef>
                <a:spcPts val="600"/>
              </a:spcBef>
            </a:pPr>
            <a:r>
              <a:rPr lang="es-ES" sz="2800" dirty="0">
                <a:latin typeface="+mj-lt"/>
              </a:rPr>
              <a:t>Los informes y el material relacionado están </a:t>
            </a:r>
            <a:r>
              <a:rPr lang="es-ES" sz="2800" dirty="0" smtClean="0">
                <a:latin typeface="+mj-lt"/>
              </a:rPr>
              <a:t>disponibles </a:t>
            </a:r>
            <a:r>
              <a:rPr lang="es-ES" sz="2800" dirty="0">
                <a:latin typeface="+mj-lt"/>
              </a:rPr>
              <a:t>en </a:t>
            </a:r>
            <a:r>
              <a:rPr lang="es-ES" sz="2800" dirty="0" smtClean="0">
                <a:latin typeface="+mj-lt"/>
                <a:hlinkClick r:id="rId4"/>
              </a:rPr>
              <a:t>www.na.org/future</a:t>
            </a:r>
            <a:r>
              <a:rPr lang="es-ES" dirty="0" smtClean="0"/>
              <a:t> </a:t>
            </a:r>
          </a:p>
          <a:p>
            <a:pPr lvl="1">
              <a:lnSpc>
                <a:spcPct val="100000"/>
              </a:lnSpc>
              <a:spcBef>
                <a:spcPts val="600"/>
              </a:spcBef>
            </a:pPr>
            <a:r>
              <a:rPr lang="es-ES" sz="2800" dirty="0" smtClean="0">
                <a:latin typeface="+mj-lt"/>
              </a:rPr>
              <a:t>El proyecto se centra en: </a:t>
            </a:r>
          </a:p>
          <a:p>
            <a:pPr marL="914400" lvl="2" indent="0">
              <a:lnSpc>
                <a:spcPct val="100000"/>
              </a:lnSpc>
              <a:spcBef>
                <a:spcPts val="600"/>
              </a:spcBef>
              <a:buFont typeface="Arial" panose="020B0604020202020204" pitchFamily="34" charset="0"/>
              <a:buNone/>
            </a:pPr>
            <a:r>
              <a:rPr lang="es-ES" sz="2800" dirty="0" smtClean="0">
                <a:latin typeface="+mj-lt"/>
              </a:rPr>
              <a:t>a) admisión a la CSM </a:t>
            </a:r>
          </a:p>
          <a:p>
            <a:pPr marL="914400" lvl="2" indent="0">
              <a:lnSpc>
                <a:spcPct val="100000"/>
              </a:lnSpc>
              <a:spcBef>
                <a:spcPts val="600"/>
              </a:spcBef>
              <a:buFont typeface="Arial" panose="020B0604020202020204" pitchFamily="34" charset="0"/>
              <a:buNone/>
            </a:pPr>
            <a:r>
              <a:rPr lang="es-ES" sz="2800" dirty="0" smtClean="0">
                <a:latin typeface="+mj-lt"/>
              </a:rPr>
              <a:t>b) la semana de CSM en sí </a:t>
            </a:r>
          </a:p>
          <a:p>
            <a:pPr marL="914400" lvl="2" indent="0">
              <a:lnSpc>
                <a:spcPct val="100000"/>
              </a:lnSpc>
              <a:spcBef>
                <a:spcPts val="600"/>
              </a:spcBef>
              <a:buFont typeface="Arial" panose="020B0604020202020204" pitchFamily="34" charset="0"/>
              <a:buNone/>
            </a:pPr>
            <a:r>
              <a:rPr lang="es-ES" sz="2800" dirty="0" smtClean="0">
                <a:latin typeface="+mj-lt"/>
              </a:rPr>
              <a:t>c) mejorar el uso del tiempo entre una conferencia y otra</a:t>
            </a:r>
            <a:endParaRPr lang="es-ES" sz="2400" dirty="0" smtClean="0">
              <a:latin typeface="+mj-lt"/>
            </a:endParaRPr>
          </a:p>
          <a:p>
            <a:pPr marL="0" indent="0">
              <a:lnSpc>
                <a:spcPct val="100000"/>
              </a:lnSpc>
              <a:spcBef>
                <a:spcPts val="600"/>
              </a:spcBef>
              <a:buFont typeface="Arial" panose="020B0604020202020204" pitchFamily="34" charset="0"/>
              <a:buNone/>
            </a:pPr>
            <a:r>
              <a:rPr lang="es-ES" dirty="0" smtClean="0">
                <a:latin typeface="+mj-lt"/>
              </a:rPr>
              <a:t>Lo que nos plantea mayores problemas para llegar a un consenso es la representatividad, razón por la cual la Junta se ha abstenido de formular opciones para discutir</a:t>
            </a:r>
          </a:p>
        </p:txBody>
      </p:sp>
    </p:spTree>
    <p:extLst>
      <p:ext uri="{BB962C8B-B14F-4D97-AF65-F5344CB8AC3E}">
        <p14:creationId xmlns:p14="http://schemas.microsoft.com/office/powerpoint/2010/main" val="17064531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3"/>
          <p:cNvSpPr/>
          <p:nvPr/>
        </p:nvSpPr>
        <p:spPr>
          <a:xfrm>
            <a:off x="2311400" y="836884"/>
            <a:ext cx="9512300" cy="764632"/>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lIns="35719" tIns="35719" rIns="35719" bIns="35719" anchor="ctr">
            <a:noAutofit/>
          </a:bodyPr>
          <a:lstStyle/>
          <a:p>
            <a:pPr marL="0" lvl="1" indent="0" algn="ctr" defTabSz="457200">
              <a:defRPr sz="1800"/>
            </a:pPr>
            <a:r>
              <a:rPr lang="es-ES" sz="4500" b="1" dirty="0">
                <a:latin typeface="Cambria" charset="0"/>
                <a:sym typeface="BotonBQ-Bold"/>
              </a:rPr>
              <a:t>Moción 22: Respuesta de la Junta Mundial:</a:t>
            </a:r>
            <a:endParaRPr lang="es-ES" sz="4500" b="1" dirty="0">
              <a:latin typeface="Cambria" charset="0"/>
              <a:ea typeface="Cambria" charset="0"/>
              <a:cs typeface="Cambria" charset="0"/>
              <a:sym typeface="BotonBQ-Bold"/>
            </a:endParaRPr>
          </a:p>
        </p:txBody>
      </p:sp>
      <p:sp>
        <p:nvSpPr>
          <p:cNvPr id="5" name="Shape 86"/>
          <p:cNvSpPr/>
          <p:nvPr/>
        </p:nvSpPr>
        <p:spPr>
          <a:xfrm>
            <a:off x="926883" y="2164407"/>
            <a:ext cx="10204308" cy="4693593"/>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0" tIns="0" rIns="0" bIns="0">
            <a:spAutoFit/>
          </a:bodyPr>
          <a:lstStyle/>
          <a:p>
            <a:pPr marL="457200" indent="-457200" algn="l">
              <a:spcBef>
                <a:spcPts val="600"/>
              </a:spcBef>
              <a:buSzPct val="75000"/>
              <a:buBlip>
                <a:blip r:embed="rId3"/>
              </a:buBlip>
              <a:defRPr sz="1800"/>
            </a:pPr>
            <a:r>
              <a:rPr lang="es-ES" sz="2500" dirty="0" smtClean="0">
                <a:latin typeface="Cambria" charset="0"/>
              </a:rPr>
              <a:t>La Junta los considera un tema sobre el cual debe decidir la conferencia</a:t>
            </a:r>
          </a:p>
          <a:p>
            <a:pPr marL="457200" indent="-457200" algn="l">
              <a:spcBef>
                <a:spcPts val="600"/>
              </a:spcBef>
              <a:buSzPct val="75000"/>
              <a:buBlip>
                <a:blip r:embed="rId3"/>
              </a:buBlip>
              <a:defRPr sz="1800"/>
            </a:pPr>
            <a:r>
              <a:rPr lang="es-ES" sz="2500" dirty="0" smtClean="0">
                <a:latin typeface="Cambria" charset="0"/>
              </a:rPr>
              <a:t>¿Hasta qué punto nos comunicamos y compartimos ideas de forma eficiente?</a:t>
            </a:r>
          </a:p>
          <a:p>
            <a:pPr marL="457200" indent="-457200" algn="l">
              <a:spcBef>
                <a:spcPts val="600"/>
              </a:spcBef>
              <a:buSzPct val="75000"/>
              <a:buBlip>
                <a:blip r:embed="rId3"/>
              </a:buBlip>
              <a:defRPr sz="1800"/>
            </a:pPr>
            <a:r>
              <a:rPr lang="es-ES" sz="2500" dirty="0" smtClean="0">
                <a:latin typeface="Cambria" charset="0"/>
              </a:rPr>
              <a:t>Mantenerlo requiere recursos humanos</a:t>
            </a:r>
          </a:p>
          <a:p>
            <a:pPr marL="457200" indent="-457200" algn="l">
              <a:spcBef>
                <a:spcPts val="600"/>
              </a:spcBef>
              <a:buSzPct val="75000"/>
              <a:buBlip>
                <a:blip r:embed="rId3"/>
              </a:buBlip>
              <a:defRPr sz="1800"/>
            </a:pPr>
            <a:r>
              <a:rPr lang="es-ES" sz="2500" dirty="0" smtClean="0">
                <a:latin typeface="Cambria" charset="0"/>
              </a:rPr>
              <a:t>Imposible imponer valores comunes</a:t>
            </a:r>
          </a:p>
          <a:p>
            <a:pPr marL="457200" indent="-457200" algn="l">
              <a:spcBef>
                <a:spcPts val="600"/>
              </a:spcBef>
              <a:buSzPct val="75000"/>
              <a:buBlip>
                <a:blip r:embed="rId3"/>
              </a:buBlip>
              <a:defRPr sz="1800"/>
            </a:pPr>
            <a:r>
              <a:rPr lang="es-ES" sz="2500" dirty="0" smtClean="0">
                <a:latin typeface="Cambria" charset="0"/>
              </a:rPr>
              <a:t>Participación relativamente baja. Las tres cuartas partes de los últimos aportes fueron hechas por 10 participantes</a:t>
            </a:r>
          </a:p>
          <a:p>
            <a:pPr marL="457200" indent="-457200" algn="l">
              <a:spcBef>
                <a:spcPts val="600"/>
              </a:spcBef>
              <a:buSzPct val="75000"/>
              <a:buBlip>
                <a:blip r:embed="rId3"/>
              </a:buBlip>
              <a:defRPr sz="1800"/>
            </a:pPr>
            <a:r>
              <a:rPr lang="es-ES" sz="2500" dirty="0" smtClean="0">
                <a:latin typeface="Cambria" charset="0"/>
              </a:rPr>
              <a:t>No hay otro foro colectivo, aunque disponemos de reuniones web y un sitio FTP para compartir ideas</a:t>
            </a:r>
          </a:p>
          <a:p>
            <a:pPr marL="457200" indent="-457200" algn="l">
              <a:spcBef>
                <a:spcPts val="600"/>
              </a:spcBef>
              <a:buSzPct val="75000"/>
              <a:buBlip>
                <a:blip r:embed="rId3"/>
              </a:buBlip>
              <a:defRPr sz="1800"/>
            </a:pPr>
            <a:r>
              <a:rPr lang="es-ES" sz="2500" dirty="0" smtClean="0">
                <a:latin typeface="Cambria" charset="0"/>
              </a:rPr>
              <a:t>Seguir explorando formas productivas y positivas para que los participantes discutan entre una conferencia y otra</a:t>
            </a:r>
          </a:p>
        </p:txBody>
      </p:sp>
    </p:spTree>
    <p:extLst>
      <p:ext uri="{BB962C8B-B14F-4D97-AF65-F5344CB8AC3E}">
        <p14:creationId xmlns:p14="http://schemas.microsoft.com/office/powerpoint/2010/main" val="12613610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04"/>
          <p:cNvSpPr/>
          <p:nvPr/>
        </p:nvSpPr>
        <p:spPr>
          <a:xfrm>
            <a:off x="306580" y="2072153"/>
            <a:ext cx="11360405" cy="1918794"/>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lIns="35719" tIns="35719" rIns="35719" bIns="35719" anchor="ctr">
            <a:noAutofit/>
          </a:bodyPr>
          <a:lstStyle/>
          <a:p>
            <a:pPr>
              <a:lnSpc>
                <a:spcPct val="110000"/>
              </a:lnSpc>
            </a:pPr>
            <a:r>
              <a:rPr lang="es-ES" sz="3300" b="1" dirty="0">
                <a:latin typeface="Cambria" charset="0"/>
              </a:rPr>
              <a:t>Moción 22: </a:t>
            </a:r>
            <a:r>
              <a:rPr lang="es-ES" sz="3300" dirty="0">
                <a:latin typeface="Cambria" charset="0"/>
              </a:rPr>
              <a:t>Eliminar el Foro electrónico de participantes de la conferencia gestionado y mantenido por los Servicios Mundiales de NA.</a:t>
            </a:r>
          </a:p>
        </p:txBody>
      </p:sp>
      <p:sp>
        <p:nvSpPr>
          <p:cNvPr id="5" name="Shape 105"/>
          <p:cNvSpPr/>
          <p:nvPr/>
        </p:nvSpPr>
        <p:spPr>
          <a:xfrm>
            <a:off x="2986832" y="4646740"/>
            <a:ext cx="8680153" cy="1918794"/>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lIns="35719" tIns="35719" rIns="35719" bIns="35719" anchor="ctr">
            <a:noAutofit/>
          </a:bodyPr>
          <a:lstStyle/>
          <a:p>
            <a:pPr>
              <a:lnSpc>
                <a:spcPct val="110000"/>
              </a:lnSpc>
            </a:pPr>
            <a:r>
              <a:rPr lang="es-ES" sz="3300" b="1" dirty="0">
                <a:solidFill>
                  <a:prstClr val="black"/>
                </a:solidFill>
                <a:latin typeface="Cambria" charset="0"/>
              </a:rPr>
              <a:t>Propósito: </a:t>
            </a:r>
            <a:r>
              <a:rPr lang="es-ES" sz="3300" dirty="0">
                <a:latin typeface="Cambria" charset="0"/>
              </a:rPr>
              <a:t>Que los SMNA dejen de gestionar y mantener el Foro electrónico de participantes de la conferencia.</a:t>
            </a:r>
            <a:endParaRPr lang="es-ES" sz="3300" dirty="0">
              <a:solidFill>
                <a:prstClr val="black"/>
              </a:solidFill>
              <a:latin typeface="Cambria" charset="0"/>
              <a:ea typeface="Cambria" charset="0"/>
              <a:cs typeface="Cambria" charset="0"/>
            </a:endParaRPr>
          </a:p>
        </p:txBody>
      </p:sp>
    </p:spTree>
    <p:extLst>
      <p:ext uri="{BB962C8B-B14F-4D97-AF65-F5344CB8AC3E}">
        <p14:creationId xmlns:p14="http://schemas.microsoft.com/office/powerpoint/2010/main" val="12956707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74"/>
          <p:cNvSpPr/>
          <p:nvPr/>
        </p:nvSpPr>
        <p:spPr>
          <a:xfrm>
            <a:off x="343823" y="653131"/>
            <a:ext cx="11335862" cy="1995738"/>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35719" tIns="35719" rIns="35719" bIns="35719" anchor="t" anchorCtr="0">
            <a:noAutofit/>
          </a:bodyPr>
          <a:lstStyle/>
          <a:p>
            <a:pPr marL="0" lvl="1" defTabSz="457200">
              <a:defRPr sz="1800"/>
            </a:pPr>
            <a:r>
              <a:rPr lang="es-ES" sz="3000" b="1" dirty="0">
                <a:latin typeface="Cambria" charset="0"/>
                <a:sym typeface="BotonBQ-Bold"/>
              </a:rPr>
              <a:t>Moción 23:</a:t>
            </a:r>
            <a:r>
              <a:rPr lang="es-ES" sz="3000" dirty="0" smtClean="0"/>
              <a:t> </a:t>
            </a:r>
            <a:r>
              <a:rPr lang="es-ES" sz="3000" dirty="0">
                <a:latin typeface="Cambria" charset="0"/>
              </a:rPr>
              <a:t>Dar instrucciones a la Junta Mundial para que </a:t>
            </a:r>
            <a:r>
              <a:rPr lang="es-ES" sz="3000" dirty="0" smtClean="0">
                <a:latin typeface="Cambria" charset="0"/>
              </a:rPr>
              <a:t/>
            </a:r>
            <a:br>
              <a:rPr lang="es-ES" sz="3000" dirty="0" smtClean="0">
                <a:latin typeface="Cambria" charset="0"/>
              </a:rPr>
            </a:br>
            <a:r>
              <a:rPr lang="es-ES" sz="3000" dirty="0" smtClean="0">
                <a:latin typeface="Cambria" charset="0"/>
              </a:rPr>
              <a:t>prepare </a:t>
            </a:r>
            <a:r>
              <a:rPr lang="es-ES" sz="3000" dirty="0">
                <a:latin typeface="Cambria" charset="0"/>
              </a:rPr>
              <a:t>planes para pasar a un ciclo de conferencia de tres </a:t>
            </a:r>
            <a:r>
              <a:rPr lang="es-ES" sz="3000" dirty="0" smtClean="0">
                <a:latin typeface="Cambria" charset="0"/>
              </a:rPr>
              <a:t/>
            </a:r>
            <a:br>
              <a:rPr lang="es-ES" sz="3000" dirty="0" smtClean="0">
                <a:latin typeface="Cambria" charset="0"/>
              </a:rPr>
            </a:br>
            <a:r>
              <a:rPr lang="es-ES" sz="3000" dirty="0" smtClean="0">
                <a:latin typeface="Cambria" charset="0"/>
              </a:rPr>
              <a:t>años</a:t>
            </a:r>
            <a:r>
              <a:rPr lang="es-ES" sz="3000" dirty="0">
                <a:latin typeface="Cambria" charset="0"/>
              </a:rPr>
              <a:t>. Este </a:t>
            </a:r>
            <a:r>
              <a:rPr lang="es-ES" sz="3000" dirty="0" smtClean="0">
                <a:latin typeface="Cambria" charset="0"/>
              </a:rPr>
              <a:t>plan comprendería reuniones web trimestrales y un período de revisión más largo del </a:t>
            </a:r>
            <a:r>
              <a:rPr lang="es-ES" sz="3000" i="1" dirty="0" smtClean="0">
                <a:latin typeface="Cambria" charset="0"/>
              </a:rPr>
              <a:t>Informe de la Agenda de la Conferencia</a:t>
            </a:r>
            <a:r>
              <a:rPr lang="es-ES" sz="3000" dirty="0" smtClean="0">
                <a:latin typeface="Cambria" charset="0"/>
              </a:rPr>
              <a:t>, y se elaboraría de manera tal que diera la posibilidad de incluir ideas nuevas de los participantes de la conferencia. </a:t>
            </a:r>
            <a:endParaRPr lang="es-ES" sz="3000" dirty="0">
              <a:latin typeface="Cambria" charset="0"/>
              <a:ea typeface="Cambria" charset="0"/>
              <a:cs typeface="Cambria" charset="0"/>
              <a:sym typeface="BotonBQ-Regular"/>
            </a:endParaRPr>
          </a:p>
        </p:txBody>
      </p:sp>
      <p:sp>
        <p:nvSpPr>
          <p:cNvPr id="5" name="Shape 75"/>
          <p:cNvSpPr/>
          <p:nvPr/>
        </p:nvSpPr>
        <p:spPr>
          <a:xfrm>
            <a:off x="343823" y="3646438"/>
            <a:ext cx="11287165" cy="1"/>
          </a:xfrm>
          <a:prstGeom prst="line">
            <a:avLst/>
          </a:prstGeom>
          <a:ln w="63500">
            <a:solidFill>
              <a:srgbClr val="27AAE1"/>
            </a:solidFill>
            <a:miter lim="400000"/>
          </a:ln>
        </p:spPr>
        <p:txBody>
          <a:bodyPr lIns="0" tIns="0" rIns="0" bIns="0" anchor="ctr"/>
          <a:lstStyle/>
          <a:p>
            <a:pPr lvl="0">
              <a:defRPr sz="3200"/>
            </a:pPr>
            <a:endParaRPr sz="1600"/>
          </a:p>
        </p:txBody>
      </p:sp>
      <p:sp>
        <p:nvSpPr>
          <p:cNvPr id="6" name="Shape 76"/>
          <p:cNvSpPr/>
          <p:nvPr/>
        </p:nvSpPr>
        <p:spPr>
          <a:xfrm>
            <a:off x="2631232" y="3845860"/>
            <a:ext cx="8680153" cy="2487706"/>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lIns="35719" tIns="35719" rIns="35719" bIns="35719" anchor="ctr">
            <a:noAutofit/>
          </a:bodyPr>
          <a:lstStyle/>
          <a:p>
            <a:pPr>
              <a:spcBef>
                <a:spcPts val="600"/>
              </a:spcBef>
            </a:pPr>
            <a:r>
              <a:rPr lang="es-ES" sz="3200" b="1" dirty="0">
                <a:latin typeface="Cambria" charset="0"/>
              </a:rPr>
              <a:t>Propósito: </a:t>
            </a:r>
            <a:r>
              <a:rPr lang="es-ES" sz="3200" dirty="0">
                <a:latin typeface="Cambria" charset="0"/>
              </a:rPr>
              <a:t>Estudiar un cambio del ciclo de conferencia para que pase a ser trienal. </a:t>
            </a:r>
          </a:p>
          <a:p>
            <a:pPr>
              <a:spcBef>
                <a:spcPts val="600"/>
              </a:spcBef>
            </a:pPr>
            <a:r>
              <a:rPr lang="es-ES" sz="3200" b="1" dirty="0">
                <a:latin typeface="Cambria" charset="0"/>
              </a:rPr>
              <a:t>Presentada por: </a:t>
            </a:r>
            <a:r>
              <a:rPr lang="es-ES" sz="3200" dirty="0">
                <a:latin typeface="Cambria" charset="0"/>
              </a:rPr>
              <a:t>Región Argentina</a:t>
            </a:r>
          </a:p>
        </p:txBody>
      </p:sp>
    </p:spTree>
    <p:extLst>
      <p:ext uri="{BB962C8B-B14F-4D97-AF65-F5344CB8AC3E}">
        <p14:creationId xmlns:p14="http://schemas.microsoft.com/office/powerpoint/2010/main" val="16315158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3"/>
          <p:cNvSpPr/>
          <p:nvPr/>
        </p:nvSpPr>
        <p:spPr>
          <a:xfrm>
            <a:off x="2413000" y="836884"/>
            <a:ext cx="9410700" cy="764632"/>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lIns="35719" tIns="35719" rIns="35719" bIns="35719" anchor="ctr">
            <a:noAutofit/>
          </a:bodyPr>
          <a:lstStyle/>
          <a:p>
            <a:pPr marL="0" lvl="1" indent="0" algn="ctr" defTabSz="457200">
              <a:defRPr sz="1800"/>
            </a:pPr>
            <a:r>
              <a:rPr lang="es-ES" sz="4500" b="1" dirty="0">
                <a:latin typeface="Cambria" charset="0"/>
                <a:sym typeface="BotonBQ-Bold"/>
              </a:rPr>
              <a:t>Moción 23: Razonamiento de la región:</a:t>
            </a:r>
          </a:p>
        </p:txBody>
      </p:sp>
      <p:sp>
        <p:nvSpPr>
          <p:cNvPr id="5" name="Shape 86"/>
          <p:cNvSpPr/>
          <p:nvPr/>
        </p:nvSpPr>
        <p:spPr>
          <a:xfrm>
            <a:off x="322729" y="2247553"/>
            <a:ext cx="11147612" cy="4231928"/>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0" tIns="0" rIns="0" bIns="0">
            <a:spAutoFit/>
          </a:bodyPr>
          <a:lstStyle/>
          <a:p>
            <a:pPr algn="l">
              <a:spcBef>
                <a:spcPts val="300"/>
              </a:spcBef>
              <a:spcAft>
                <a:spcPts val="600"/>
              </a:spcAft>
              <a:buSzPct val="75000"/>
              <a:defRPr sz="1800"/>
            </a:pPr>
            <a:r>
              <a:rPr lang="es-ES" sz="2600" dirty="0" smtClean="0">
                <a:latin typeface="Cambria" charset="0"/>
              </a:rPr>
              <a:t>Tener más tiempo para trabajar y discutir durante el ciclo entre una reunión de la conferencia y otra.</a:t>
            </a:r>
          </a:p>
          <a:p>
            <a:pPr algn="l">
              <a:spcBef>
                <a:spcPts val="300"/>
              </a:spcBef>
              <a:spcAft>
                <a:spcPts val="600"/>
              </a:spcAft>
              <a:buSzPct val="75000"/>
              <a:defRPr sz="1800"/>
            </a:pPr>
            <a:r>
              <a:rPr lang="es-ES" sz="2600" dirty="0" smtClean="0">
                <a:latin typeface="Cambria" charset="0"/>
              </a:rPr>
              <a:t>Proponemos una solución que nos daría no solo la posibilidad de mantener un contacto más fluido, tratar los temas del ciclo y las diferentes mociones de una manera más práctica para llegar a la conferencia con los temas y las propuestas trabajados por las regiones, sino también disponer del </a:t>
            </a:r>
            <a:r>
              <a:rPr lang="es-ES" sz="2600" i="1" dirty="0" smtClean="0">
                <a:latin typeface="Cambria" charset="0"/>
              </a:rPr>
              <a:t>IAC</a:t>
            </a:r>
            <a:r>
              <a:rPr lang="es-ES" sz="2600" dirty="0" smtClean="0">
                <a:latin typeface="Cambria" charset="0"/>
              </a:rPr>
              <a:t> unos meses antes.</a:t>
            </a:r>
          </a:p>
          <a:p>
            <a:pPr algn="l">
              <a:spcBef>
                <a:spcPts val="300"/>
              </a:spcBef>
              <a:spcAft>
                <a:spcPts val="600"/>
              </a:spcAft>
              <a:buSzPct val="75000"/>
              <a:defRPr sz="1800"/>
            </a:pPr>
            <a:r>
              <a:rPr lang="es-ES" sz="2600" dirty="0" smtClean="0">
                <a:latin typeface="Cambria" charset="0"/>
              </a:rPr>
              <a:t>Con respecto a la repercusión económica, y según los informes financieros, los gastos se reducirían directamente de manera muy significativa y, al mismo tiempo, un ciclo trienal permitiría que las regiones generaran fondos para financiar a sus delegados.</a:t>
            </a:r>
          </a:p>
        </p:txBody>
      </p:sp>
    </p:spTree>
    <p:extLst>
      <p:ext uri="{BB962C8B-B14F-4D97-AF65-F5344CB8AC3E}">
        <p14:creationId xmlns:p14="http://schemas.microsoft.com/office/powerpoint/2010/main" val="408440966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3"/>
          <p:cNvSpPr/>
          <p:nvPr/>
        </p:nvSpPr>
        <p:spPr>
          <a:xfrm>
            <a:off x="2413000" y="836884"/>
            <a:ext cx="9410700" cy="764632"/>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lIns="35719" tIns="35719" rIns="35719" bIns="35719" anchor="ctr">
            <a:noAutofit/>
          </a:bodyPr>
          <a:lstStyle/>
          <a:p>
            <a:pPr marL="0" lvl="1" indent="0" algn="ctr" defTabSz="457200">
              <a:defRPr sz="1800"/>
            </a:pPr>
            <a:r>
              <a:rPr lang="es-ES" sz="4500" b="1" dirty="0">
                <a:latin typeface="Cambria" charset="0"/>
                <a:sym typeface="BotonBQ-Bold"/>
              </a:rPr>
              <a:t>Moción 23: Razonamiento de la región:</a:t>
            </a:r>
          </a:p>
        </p:txBody>
      </p:sp>
      <p:sp>
        <p:nvSpPr>
          <p:cNvPr id="5" name="Shape 86"/>
          <p:cNvSpPr/>
          <p:nvPr/>
        </p:nvSpPr>
        <p:spPr>
          <a:xfrm>
            <a:off x="322729" y="2247553"/>
            <a:ext cx="11147612" cy="3877985"/>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0" tIns="0" rIns="0" bIns="0">
            <a:spAutoFit/>
          </a:bodyPr>
          <a:lstStyle/>
          <a:p>
            <a:pPr algn="l">
              <a:spcBef>
                <a:spcPts val="300"/>
              </a:spcBef>
              <a:buSzPct val="75000"/>
              <a:defRPr sz="1800"/>
            </a:pPr>
            <a:r>
              <a:rPr lang="es-ES" sz="2800" dirty="0" smtClean="0">
                <a:latin typeface="Cambria" charset="0"/>
              </a:rPr>
              <a:t>Debido a las diferentes propuestas para cambiar el tamaño de la CSM, que no nos parecen las más apropiadas, proponemos una solución que nos daría la posibilidad de mantener un contacto más fluido para poder tratar los temas del ciclo y las diferentes mociones de manera más práctica, y poder llegar así a la conferencia después de haber trabajado estos temas y propuestas en las regiones, y recibir el </a:t>
            </a:r>
            <a:r>
              <a:rPr lang="es-ES" sz="2800" i="1" dirty="0" smtClean="0">
                <a:latin typeface="Cambria" charset="0"/>
              </a:rPr>
              <a:t>IAC</a:t>
            </a:r>
            <a:r>
              <a:rPr lang="es-ES" sz="2800" dirty="0" smtClean="0">
                <a:latin typeface="Cambria" charset="0"/>
              </a:rPr>
              <a:t> varios meses antes. A nivel financiero, se reducirían los gastos sustancialmente, lo que nos permitiría no reducir el número de representantes y la conciencia de las regiones.</a:t>
            </a:r>
          </a:p>
        </p:txBody>
      </p:sp>
    </p:spTree>
    <p:extLst>
      <p:ext uri="{BB962C8B-B14F-4D97-AF65-F5344CB8AC3E}">
        <p14:creationId xmlns:p14="http://schemas.microsoft.com/office/powerpoint/2010/main" val="11924265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3"/>
          <p:cNvSpPr/>
          <p:nvPr/>
        </p:nvSpPr>
        <p:spPr>
          <a:xfrm>
            <a:off x="2311400" y="836884"/>
            <a:ext cx="9512300" cy="764632"/>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lIns="35719" tIns="35719" rIns="35719" bIns="35719" anchor="ctr">
            <a:noAutofit/>
          </a:bodyPr>
          <a:lstStyle/>
          <a:p>
            <a:pPr marL="0" lvl="1" indent="0" algn="ctr" defTabSz="457200">
              <a:defRPr sz="1800"/>
            </a:pPr>
            <a:r>
              <a:rPr lang="es-ES" sz="4500" b="1" dirty="0">
                <a:latin typeface="Cambria" charset="0"/>
                <a:sym typeface="BotonBQ-Bold"/>
              </a:rPr>
              <a:t>Moción 23: Respuesta de la Junta Mundial:</a:t>
            </a:r>
            <a:endParaRPr lang="es-ES" sz="4500" b="1" dirty="0">
              <a:latin typeface="Cambria" charset="0"/>
              <a:ea typeface="Cambria" charset="0"/>
              <a:cs typeface="Cambria" charset="0"/>
              <a:sym typeface="BotonBQ-Bold"/>
            </a:endParaRPr>
          </a:p>
        </p:txBody>
      </p:sp>
      <p:sp>
        <p:nvSpPr>
          <p:cNvPr id="5" name="Shape 86"/>
          <p:cNvSpPr/>
          <p:nvPr/>
        </p:nvSpPr>
        <p:spPr>
          <a:xfrm>
            <a:off x="926883" y="2247553"/>
            <a:ext cx="10204308" cy="4247317"/>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0" tIns="0" rIns="0" bIns="0">
            <a:spAutoFit/>
          </a:bodyPr>
          <a:lstStyle/>
          <a:p>
            <a:pPr marL="457200" indent="-457200" algn="l">
              <a:spcBef>
                <a:spcPts val="600"/>
              </a:spcBef>
              <a:buSzPct val="75000"/>
              <a:buBlip>
                <a:blip r:embed="rId3"/>
              </a:buBlip>
              <a:defRPr sz="1800"/>
            </a:pPr>
            <a:r>
              <a:rPr lang="es-ES" sz="3200" dirty="0" smtClean="0">
                <a:latin typeface="Cambria" charset="0"/>
              </a:rPr>
              <a:t>Esta moción solicita que se elebore un plan de proyecto</a:t>
            </a:r>
          </a:p>
          <a:p>
            <a:pPr marL="457200" indent="-457200" algn="l">
              <a:spcBef>
                <a:spcPts val="600"/>
              </a:spcBef>
              <a:buSzPct val="75000"/>
              <a:buBlip>
                <a:blip r:embed="rId3"/>
              </a:buBlip>
              <a:defRPr sz="1800"/>
            </a:pPr>
            <a:r>
              <a:rPr lang="es-ES" sz="3200" dirty="0" smtClean="0">
                <a:latin typeface="Cambria" charset="0"/>
              </a:rPr>
              <a:t>No nos parece que un ciclo de tres años sea la solución a la cuestión del tamaño de la CSM</a:t>
            </a:r>
          </a:p>
          <a:p>
            <a:pPr marL="457200" indent="-457200" algn="l">
              <a:spcBef>
                <a:spcPts val="600"/>
              </a:spcBef>
              <a:buSzPct val="75000"/>
              <a:buBlip>
                <a:blip r:embed="rId3"/>
              </a:buBlip>
              <a:defRPr sz="1800"/>
            </a:pPr>
            <a:r>
              <a:rPr lang="es-ES" sz="3200" dirty="0" smtClean="0">
                <a:latin typeface="Cambria" charset="0"/>
              </a:rPr>
              <a:t>Preocupación por el efecto sobre el trabajo del ciclo y la capacidad de los participantes de conectar</a:t>
            </a:r>
          </a:p>
          <a:p>
            <a:pPr marL="457200" indent="-457200" algn="l">
              <a:spcBef>
                <a:spcPts val="600"/>
              </a:spcBef>
              <a:buSzPct val="75000"/>
              <a:buBlip>
                <a:blip r:embed="rId3"/>
              </a:buBlip>
              <a:defRPr sz="1800"/>
            </a:pPr>
            <a:r>
              <a:rPr lang="es-ES" sz="3200" dirty="0" smtClean="0">
                <a:latin typeface="Cambria" charset="0"/>
              </a:rPr>
              <a:t>El tema requiere más estudio y es una idea más del proyecto sobre el futuro de la CSM</a:t>
            </a:r>
          </a:p>
          <a:p>
            <a:pPr marL="457200" indent="-457200" algn="l">
              <a:spcBef>
                <a:spcPts val="600"/>
              </a:spcBef>
              <a:buSzPct val="75000"/>
              <a:buBlip>
                <a:blip r:embed="rId3"/>
              </a:buBlip>
              <a:defRPr sz="1800"/>
            </a:pPr>
            <a:r>
              <a:rPr lang="es-ES" sz="3200" dirty="0" smtClean="0">
                <a:latin typeface="Cambria" charset="0"/>
              </a:rPr>
              <a:t>Podría ser prematuro pasar a una decisión </a:t>
            </a:r>
          </a:p>
        </p:txBody>
      </p:sp>
    </p:spTree>
    <p:extLst>
      <p:ext uri="{BB962C8B-B14F-4D97-AF65-F5344CB8AC3E}">
        <p14:creationId xmlns:p14="http://schemas.microsoft.com/office/powerpoint/2010/main" val="390737722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04"/>
          <p:cNvSpPr/>
          <p:nvPr/>
        </p:nvSpPr>
        <p:spPr>
          <a:xfrm>
            <a:off x="313900" y="2138655"/>
            <a:ext cx="11235184" cy="3051910"/>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lIns="35719" tIns="35719" rIns="35719" bIns="35719" anchor="t" anchorCtr="0">
            <a:noAutofit/>
          </a:bodyPr>
          <a:lstStyle/>
          <a:p>
            <a:r>
              <a:rPr lang="es-ES" sz="3000" b="1" dirty="0">
                <a:latin typeface="Cambria" charset="0"/>
              </a:rPr>
              <a:t>Moción 23: </a:t>
            </a:r>
            <a:r>
              <a:rPr lang="es-ES" sz="3000" dirty="0">
                <a:latin typeface="Cambria" charset="0"/>
              </a:rPr>
              <a:t>Dar instrucciones a la Junta Mundial para que prepare planes para pasar a un ciclo de conferencia de tres años. Este plan comprendería reuniones web trimestrales y un período de revisión más largo del </a:t>
            </a:r>
            <a:r>
              <a:rPr lang="es-ES" sz="3000" i="1" dirty="0">
                <a:latin typeface="Cambria" charset="0"/>
              </a:rPr>
              <a:t>Informe de la Agenda de la Conferencia</a:t>
            </a:r>
            <a:r>
              <a:rPr lang="es-ES" sz="3000" dirty="0">
                <a:latin typeface="Cambria" charset="0"/>
              </a:rPr>
              <a:t>, y se elaboraría de manera tal que diera la posibilidad de incluir ideas nuevas de los participantes de la conferencia. </a:t>
            </a:r>
          </a:p>
        </p:txBody>
      </p:sp>
      <p:sp>
        <p:nvSpPr>
          <p:cNvPr id="5" name="Shape 105"/>
          <p:cNvSpPr/>
          <p:nvPr/>
        </p:nvSpPr>
        <p:spPr>
          <a:xfrm>
            <a:off x="2986832" y="4646740"/>
            <a:ext cx="8680153" cy="1918794"/>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lIns="35719" tIns="35719" rIns="35719" bIns="35719" anchor="ctr">
            <a:noAutofit/>
          </a:bodyPr>
          <a:lstStyle/>
          <a:p>
            <a:pPr>
              <a:lnSpc>
                <a:spcPct val="110000"/>
              </a:lnSpc>
            </a:pPr>
            <a:r>
              <a:rPr lang="es-ES" sz="3000" b="1" dirty="0">
                <a:solidFill>
                  <a:prstClr val="black"/>
                </a:solidFill>
                <a:latin typeface="Cambria" charset="0"/>
              </a:rPr>
              <a:t>Propósito: </a:t>
            </a:r>
            <a:r>
              <a:rPr lang="es-ES" sz="3000" dirty="0">
                <a:latin typeface="Cambria" charset="0"/>
              </a:rPr>
              <a:t>Estudiar un cambio del ciclo de conferencia para que pase a ser trienal. </a:t>
            </a:r>
            <a:endParaRPr lang="es-ES" sz="3000" dirty="0">
              <a:solidFill>
                <a:prstClr val="black"/>
              </a:solidFill>
              <a:latin typeface="Cambria" charset="0"/>
              <a:ea typeface="Cambria" charset="0"/>
              <a:cs typeface="Cambria" charset="0"/>
            </a:endParaRPr>
          </a:p>
        </p:txBody>
      </p:sp>
    </p:spTree>
    <p:extLst>
      <p:ext uri="{BB962C8B-B14F-4D97-AF65-F5344CB8AC3E}">
        <p14:creationId xmlns:p14="http://schemas.microsoft.com/office/powerpoint/2010/main" val="125422469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74"/>
          <p:cNvSpPr/>
          <p:nvPr/>
        </p:nvSpPr>
        <p:spPr>
          <a:xfrm>
            <a:off x="343823" y="653131"/>
            <a:ext cx="11335862" cy="1995738"/>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35719" tIns="35719" rIns="35719" bIns="35719" anchor="t" anchorCtr="0">
            <a:noAutofit/>
          </a:bodyPr>
          <a:lstStyle/>
          <a:p>
            <a:pPr marL="0" lvl="1" defTabSz="457200">
              <a:defRPr sz="1800"/>
            </a:pPr>
            <a:r>
              <a:rPr lang="es-ES" sz="3500" b="1" dirty="0">
                <a:latin typeface="Cambria" charset="0"/>
                <a:sym typeface="BotonBQ-Bold"/>
              </a:rPr>
              <a:t>Moción 24</a:t>
            </a:r>
            <a:r>
              <a:rPr lang="es-ES" sz="3300" dirty="0">
                <a:latin typeface="Cambria" charset="0"/>
                <a:sym typeface="BotonBQ-Bold"/>
              </a:rPr>
              <a:t>:</a:t>
            </a:r>
            <a:r>
              <a:rPr lang="es-ES" sz="3300" dirty="0">
                <a:latin typeface="Cambria" charset="0"/>
              </a:rPr>
              <a:t> La Junta Mundial, representada por su coordinador, tendrá un solo voto colectivo en los asuntos nuevos. Los miembros </a:t>
            </a:r>
            <a:r>
              <a:rPr lang="es-ES" sz="3300" dirty="0" smtClean="0">
                <a:latin typeface="Cambria" charset="0"/>
              </a:rPr>
              <a:t>de la Junta Mundial solo votan en las elecciones y pueden presentar mociones en todas las sesiones. </a:t>
            </a:r>
            <a:endParaRPr lang="es-ES" sz="3300" dirty="0">
              <a:latin typeface="Cambria" charset="0"/>
              <a:ea typeface="Cambria" charset="0"/>
              <a:cs typeface="Cambria" charset="0"/>
              <a:sym typeface="BotonBQ-Regular"/>
            </a:endParaRPr>
          </a:p>
        </p:txBody>
      </p:sp>
      <p:sp>
        <p:nvSpPr>
          <p:cNvPr id="5" name="Shape 75"/>
          <p:cNvSpPr/>
          <p:nvPr/>
        </p:nvSpPr>
        <p:spPr>
          <a:xfrm>
            <a:off x="317499" y="2907394"/>
            <a:ext cx="11287165" cy="1"/>
          </a:xfrm>
          <a:prstGeom prst="line">
            <a:avLst/>
          </a:prstGeom>
          <a:ln w="63500">
            <a:solidFill>
              <a:srgbClr val="27AAE1"/>
            </a:solidFill>
            <a:miter lim="400000"/>
          </a:ln>
        </p:spPr>
        <p:txBody>
          <a:bodyPr lIns="0" tIns="0" rIns="0" bIns="0" anchor="ctr"/>
          <a:lstStyle/>
          <a:p>
            <a:pPr lvl="0">
              <a:defRPr sz="3200"/>
            </a:pPr>
            <a:endParaRPr sz="1600"/>
          </a:p>
        </p:txBody>
      </p:sp>
      <p:sp>
        <p:nvSpPr>
          <p:cNvPr id="6" name="Shape 76"/>
          <p:cNvSpPr/>
          <p:nvPr/>
        </p:nvSpPr>
        <p:spPr>
          <a:xfrm>
            <a:off x="2658126" y="3736733"/>
            <a:ext cx="8680153" cy="2380459"/>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lIns="35719" tIns="35719" rIns="35719" bIns="35719" anchor="ctr">
            <a:noAutofit/>
          </a:bodyPr>
          <a:lstStyle/>
          <a:p>
            <a:pPr>
              <a:spcBef>
                <a:spcPts val="600"/>
              </a:spcBef>
            </a:pPr>
            <a:r>
              <a:rPr lang="es-ES" sz="3300" b="1" dirty="0">
                <a:latin typeface="Cambria" charset="0"/>
              </a:rPr>
              <a:t>Propósito: </a:t>
            </a:r>
            <a:r>
              <a:rPr lang="es-ES" sz="3300" dirty="0">
                <a:latin typeface="Cambria" charset="0"/>
              </a:rPr>
              <a:t>Esta moción cambiaría el número de votos de la Junta Mundial en las sesiones de asuntos nuevos: de (hasta) 15 votos individuales a uno colectivo. </a:t>
            </a:r>
          </a:p>
          <a:p>
            <a:pPr>
              <a:spcBef>
                <a:spcPts val="600"/>
              </a:spcBef>
            </a:pPr>
            <a:r>
              <a:rPr lang="es-ES" sz="3300" b="1" dirty="0">
                <a:latin typeface="Cambria" charset="0"/>
              </a:rPr>
              <a:t>Presentada por: </a:t>
            </a:r>
            <a:r>
              <a:rPr lang="es-ES" sz="3300" dirty="0">
                <a:latin typeface="Cambria" charset="0"/>
              </a:rPr>
              <a:t>Región Israel</a:t>
            </a:r>
          </a:p>
        </p:txBody>
      </p:sp>
    </p:spTree>
    <p:extLst>
      <p:ext uri="{BB962C8B-B14F-4D97-AF65-F5344CB8AC3E}">
        <p14:creationId xmlns:p14="http://schemas.microsoft.com/office/powerpoint/2010/main" val="239513327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3"/>
          <p:cNvSpPr/>
          <p:nvPr/>
        </p:nvSpPr>
        <p:spPr>
          <a:xfrm>
            <a:off x="2413000" y="836884"/>
            <a:ext cx="9410700" cy="764632"/>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lIns="35719" tIns="35719" rIns="35719" bIns="35719" anchor="ctr">
            <a:noAutofit/>
          </a:bodyPr>
          <a:lstStyle/>
          <a:p>
            <a:pPr marL="0" lvl="1" indent="0" algn="ctr" defTabSz="457200">
              <a:defRPr sz="1800"/>
            </a:pPr>
            <a:r>
              <a:rPr lang="es-ES" sz="4500" b="1" dirty="0">
                <a:latin typeface="Cambria" charset="0"/>
                <a:sym typeface="BotonBQ-Bold"/>
              </a:rPr>
              <a:t>Moción 24: Razonamiento de la región:</a:t>
            </a:r>
          </a:p>
        </p:txBody>
      </p:sp>
      <p:sp>
        <p:nvSpPr>
          <p:cNvPr id="5" name="Shape 86"/>
          <p:cNvSpPr/>
          <p:nvPr/>
        </p:nvSpPr>
        <p:spPr>
          <a:xfrm>
            <a:off x="430306" y="2247553"/>
            <a:ext cx="10959353" cy="3808735"/>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0" tIns="0" rIns="0" bIns="0">
            <a:spAutoFit/>
          </a:bodyPr>
          <a:lstStyle/>
          <a:p>
            <a:pPr algn="l">
              <a:spcBef>
                <a:spcPts val="300"/>
              </a:spcBef>
              <a:spcAft>
                <a:spcPts val="600"/>
              </a:spcAft>
              <a:buSzPct val="75000"/>
              <a:defRPr sz="1800"/>
            </a:pPr>
            <a:r>
              <a:rPr lang="es-ES" sz="3000" dirty="0" smtClean="0">
                <a:latin typeface="Cambria" charset="0"/>
              </a:rPr>
              <a:t>En la sesión de asuntos nuevos cada región tiene 1 voto, igual que cada uno de los miembros de la JM. Los miembros de la JM no representan a ninguna región y sin embargo tienen hasta 15 votos. Lo que significa que los votos de la JM en los asuntos nuevos representan el 10% del total.</a:t>
            </a:r>
          </a:p>
          <a:p>
            <a:pPr algn="l">
              <a:spcBef>
                <a:spcPts val="300"/>
              </a:spcBef>
              <a:spcAft>
                <a:spcPts val="600"/>
              </a:spcAft>
              <a:buSzPct val="75000"/>
              <a:defRPr sz="1800"/>
            </a:pPr>
            <a:r>
              <a:rPr lang="es-ES" sz="3000" dirty="0" smtClean="0">
                <a:latin typeface="Cambria" charset="0"/>
              </a:rPr>
              <a:t>Dar tanto poder en las votaciones a los miembros de la JM, que se representan solo a sí mismos, no se ajusta al principio espiritual del anonimato, uno de los fundamentos de la manera de ser de NA. . .</a:t>
            </a:r>
          </a:p>
        </p:txBody>
      </p:sp>
    </p:spTree>
    <p:extLst>
      <p:ext uri="{BB962C8B-B14F-4D97-AF65-F5344CB8AC3E}">
        <p14:creationId xmlns:p14="http://schemas.microsoft.com/office/powerpoint/2010/main" val="69434123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3"/>
          <p:cNvSpPr/>
          <p:nvPr/>
        </p:nvSpPr>
        <p:spPr>
          <a:xfrm>
            <a:off x="2413000" y="836884"/>
            <a:ext cx="9410700" cy="764632"/>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lIns="35719" tIns="35719" rIns="35719" bIns="35719" anchor="ctr">
            <a:noAutofit/>
          </a:bodyPr>
          <a:lstStyle/>
          <a:p>
            <a:pPr marL="0" lvl="1" indent="0" algn="ctr" defTabSz="457200">
              <a:defRPr sz="1800"/>
            </a:pPr>
            <a:r>
              <a:rPr lang="es-ES" sz="4500" b="1" dirty="0">
                <a:latin typeface="Cambria" charset="0"/>
                <a:sym typeface="BotonBQ-Bold"/>
              </a:rPr>
              <a:t>Moción 24: Razonamiento de la región:</a:t>
            </a:r>
          </a:p>
        </p:txBody>
      </p:sp>
      <p:sp>
        <p:nvSpPr>
          <p:cNvPr id="5" name="Shape 86"/>
          <p:cNvSpPr/>
          <p:nvPr/>
        </p:nvSpPr>
        <p:spPr>
          <a:xfrm>
            <a:off x="430306" y="2247553"/>
            <a:ext cx="11604812" cy="4867999"/>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0" tIns="0" rIns="0" bIns="0">
            <a:spAutoFit/>
          </a:bodyPr>
          <a:lstStyle/>
          <a:p>
            <a:pPr>
              <a:spcBef>
                <a:spcPts val="1000"/>
              </a:spcBef>
              <a:buSzPct val="75000"/>
              <a:defRPr sz="1800"/>
            </a:pPr>
            <a:r>
              <a:rPr lang="es-ES" sz="2700" dirty="0">
                <a:latin typeface="Cambria" charset="0"/>
              </a:rPr>
              <a:t>«</a:t>
            </a:r>
            <a:r>
              <a:rPr lang="es-ES" sz="2700" i="0" dirty="0">
                <a:latin typeface="Cambria" charset="0"/>
              </a:rPr>
              <a:t>Puede que no todos participemos en cada decisión que toma nuestra confraternidad, </a:t>
            </a:r>
            <a:r>
              <a:rPr lang="es-ES" sz="2700" dirty="0">
                <a:latin typeface="Cambria" charset="0"/>
              </a:rPr>
              <a:t>pero todos tenemos derecho a participar plena e igualitariamente en los procesos de toma de decisiones...» (</a:t>
            </a:r>
            <a:r>
              <a:rPr lang="es-ES" sz="2700" i="1" dirty="0">
                <a:latin typeface="Cambria" charset="0"/>
              </a:rPr>
              <a:t>Los Doce Conceptos de NA</a:t>
            </a:r>
            <a:r>
              <a:rPr lang="es-ES" sz="2700" dirty="0">
                <a:latin typeface="Cambria" charset="0"/>
              </a:rPr>
              <a:t>, Séptimo Concepto). </a:t>
            </a:r>
            <a:endParaRPr lang="es-ES" sz="2700" dirty="0" smtClean="0">
              <a:latin typeface="Cambria" charset="0"/>
              <a:ea typeface="Cambria" charset="0"/>
              <a:cs typeface="Cambria" charset="0"/>
            </a:endParaRPr>
          </a:p>
          <a:p>
            <a:pPr algn="l">
              <a:spcBef>
                <a:spcPts val="1000"/>
              </a:spcBef>
              <a:buSzPct val="75000"/>
              <a:defRPr sz="1800"/>
            </a:pPr>
            <a:r>
              <a:rPr lang="es-ES" sz="2700" dirty="0" smtClean="0">
                <a:latin typeface="Cambria" charset="0"/>
              </a:rPr>
              <a:t>De acuerdo con el Séptimo Concepto, somos libres de limitar el derecho a voto de la JM, de la misma manera que limitamos el de otros participantes de la CSM, como los delegados suplentes, los facilitadores o los miembros de los SMNA. Si limitamos los votos de la JM a uno, permitimos que la confraternidad cuente con la opinión equilibrada y basada en la experiencia de todos los miembros de la JM, y, al mismo tiempo, mantenemos un peso proporcional de la JM en el proceso de votación. . . .</a:t>
            </a:r>
          </a:p>
        </p:txBody>
      </p:sp>
    </p:spTree>
    <p:extLst>
      <p:ext uri="{BB962C8B-B14F-4D97-AF65-F5344CB8AC3E}">
        <p14:creationId xmlns:p14="http://schemas.microsoft.com/office/powerpoint/2010/main" val="838189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50303"/>
          <a:stretch/>
        </p:blipFill>
        <p:spPr>
          <a:xfrm>
            <a:off x="249382" y="71250"/>
            <a:ext cx="11673444" cy="6784861"/>
          </a:xfrm>
          <a:prstGeom prst="rect">
            <a:avLst/>
          </a:prstGeom>
        </p:spPr>
      </p:pic>
    </p:spTree>
    <p:extLst>
      <p:ext uri="{BB962C8B-B14F-4D97-AF65-F5344CB8AC3E}">
        <p14:creationId xmlns:p14="http://schemas.microsoft.com/office/powerpoint/2010/main" val="117150553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3"/>
          <p:cNvSpPr/>
          <p:nvPr/>
        </p:nvSpPr>
        <p:spPr>
          <a:xfrm>
            <a:off x="2413000" y="836884"/>
            <a:ext cx="9410700" cy="764632"/>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lIns="35719" tIns="35719" rIns="35719" bIns="35719" anchor="ctr">
            <a:noAutofit/>
          </a:bodyPr>
          <a:lstStyle/>
          <a:p>
            <a:pPr marL="0" lvl="1" indent="0" algn="ctr" defTabSz="457200">
              <a:defRPr sz="1800"/>
            </a:pPr>
            <a:r>
              <a:rPr lang="es-ES" sz="4500" b="1" dirty="0">
                <a:latin typeface="Cambria" charset="0"/>
                <a:sym typeface="BotonBQ-Bold"/>
              </a:rPr>
              <a:t>Moción 24: Razonamiento de la región:</a:t>
            </a:r>
          </a:p>
        </p:txBody>
      </p:sp>
      <p:sp>
        <p:nvSpPr>
          <p:cNvPr id="5" name="Shape 86"/>
          <p:cNvSpPr/>
          <p:nvPr/>
        </p:nvSpPr>
        <p:spPr>
          <a:xfrm>
            <a:off x="430306" y="2247553"/>
            <a:ext cx="11393394" cy="3231654"/>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0" tIns="0" rIns="0" bIns="0">
            <a:spAutoFit/>
          </a:bodyPr>
          <a:lstStyle/>
          <a:p>
            <a:pPr algn="l">
              <a:spcBef>
                <a:spcPts val="300"/>
              </a:spcBef>
              <a:buSzPct val="75000"/>
              <a:defRPr sz="1800"/>
            </a:pPr>
            <a:r>
              <a:rPr lang="es-ES" sz="3000" dirty="0" smtClean="0">
                <a:latin typeface="Cambria" charset="0"/>
              </a:rPr>
              <a:t>Desde la creación de la JM, en la mayoría de las CSM que se celebraron siempre se presentaron mociones para limitar de una manera u otra el derecho a voto de la JM. En la última CSM (2016), también se presentó una moción similar (moción 13). El resultado de la votación fue: 42% a favor, 52% en contra, 6% otros. Los resultados demuestran que ya no se trata de la voz de una pequeña minoría, sino que se acerca más a la mitad de la confraternidad. Es la conciencia de la confraternidad la que nos demuestra que es una injusticia que debe repararse. </a:t>
            </a:r>
          </a:p>
        </p:txBody>
      </p:sp>
    </p:spTree>
    <p:extLst>
      <p:ext uri="{BB962C8B-B14F-4D97-AF65-F5344CB8AC3E}">
        <p14:creationId xmlns:p14="http://schemas.microsoft.com/office/powerpoint/2010/main" val="54682620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3"/>
          <p:cNvSpPr/>
          <p:nvPr/>
        </p:nvSpPr>
        <p:spPr>
          <a:xfrm>
            <a:off x="2311400" y="836884"/>
            <a:ext cx="9512300" cy="764632"/>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lIns="35719" tIns="35719" rIns="35719" bIns="35719" anchor="ctr">
            <a:noAutofit/>
          </a:bodyPr>
          <a:lstStyle/>
          <a:p>
            <a:pPr marL="0" lvl="1" indent="0" algn="ctr" defTabSz="457200">
              <a:defRPr sz="1800"/>
            </a:pPr>
            <a:r>
              <a:rPr lang="es-ES" sz="4500" b="1" dirty="0">
                <a:latin typeface="Cambria" charset="0"/>
                <a:sym typeface="BotonBQ-Bold"/>
              </a:rPr>
              <a:t>Moción 24: Respuesta de la Junta Mundial:</a:t>
            </a:r>
            <a:endParaRPr lang="es-ES" sz="4500" b="1" dirty="0">
              <a:latin typeface="Cambria" charset="0"/>
              <a:ea typeface="Cambria" charset="0"/>
              <a:cs typeface="Cambria" charset="0"/>
              <a:sym typeface="BotonBQ-Bold"/>
            </a:endParaRPr>
          </a:p>
        </p:txBody>
      </p:sp>
      <p:sp>
        <p:nvSpPr>
          <p:cNvPr id="5" name="Shape 86"/>
          <p:cNvSpPr/>
          <p:nvPr/>
        </p:nvSpPr>
        <p:spPr>
          <a:xfrm>
            <a:off x="309283" y="2247553"/>
            <a:ext cx="11672046" cy="4561249"/>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0" tIns="0" rIns="0" bIns="0">
            <a:spAutoFit/>
          </a:bodyPr>
          <a:lstStyle/>
          <a:p>
            <a:pPr marL="457200" indent="-457200" algn="l">
              <a:lnSpc>
                <a:spcPct val="120000"/>
              </a:lnSpc>
              <a:buSzPct val="75000"/>
              <a:buBlip>
                <a:blip r:embed="rId3"/>
              </a:buBlip>
              <a:defRPr sz="1800"/>
            </a:pPr>
            <a:r>
              <a:rPr lang="es-ES" sz="2600" dirty="0" smtClean="0">
                <a:latin typeface="Cambria" charset="0"/>
              </a:rPr>
              <a:t>Séptimo Concepto: la participación plena incluye votar</a:t>
            </a:r>
          </a:p>
          <a:p>
            <a:pPr marL="457200" indent="-457200" algn="l">
              <a:buSzPct val="75000"/>
              <a:buBlip>
                <a:blip r:embed="rId3"/>
              </a:buBlip>
              <a:defRPr sz="1800"/>
            </a:pPr>
            <a:r>
              <a:rPr lang="es-ES" sz="2600" spc="-100" dirty="0" smtClean="0">
                <a:latin typeface="Cambria" charset="0"/>
              </a:rPr>
              <a:t>Los miembros de la Junta son elegidos por la conferencia para servir a la confraternidad en su totalidad</a:t>
            </a:r>
          </a:p>
          <a:p>
            <a:pPr marL="457200" indent="-457200" algn="l">
              <a:lnSpc>
                <a:spcPct val="120000"/>
              </a:lnSpc>
              <a:buSzPct val="75000"/>
              <a:buBlip>
                <a:blip r:embed="rId3"/>
              </a:buBlip>
              <a:defRPr sz="1800"/>
            </a:pPr>
            <a:r>
              <a:rPr lang="es-ES" sz="2600" dirty="0" smtClean="0">
                <a:latin typeface="Cambria" charset="0"/>
              </a:rPr>
              <a:t>Las tareas de liderazgo incluyen: </a:t>
            </a:r>
          </a:p>
          <a:p>
            <a:pPr lvl="1">
              <a:lnSpc>
                <a:spcPct val="100000"/>
              </a:lnSpc>
              <a:buFont typeface="Courier New" panose="02070309020205020404" pitchFamily="49" charset="0"/>
              <a:buChar char="o"/>
            </a:pPr>
            <a:r>
              <a:rPr lang="es-ES" sz="2600" dirty="0">
                <a:latin typeface="Cambria" charset="0"/>
              </a:rPr>
              <a:t> Sugerir orientación</a:t>
            </a:r>
          </a:p>
          <a:p>
            <a:pPr lvl="1">
              <a:lnSpc>
                <a:spcPct val="100000"/>
              </a:lnSpc>
              <a:buFont typeface="Courier New" panose="02070309020205020404" pitchFamily="49" charset="0"/>
              <a:buChar char="o"/>
            </a:pPr>
            <a:r>
              <a:rPr lang="es-ES" sz="2600" dirty="0">
                <a:latin typeface="Cambria" charset="0"/>
              </a:rPr>
              <a:t> Prestar servicios</a:t>
            </a:r>
          </a:p>
          <a:p>
            <a:pPr lvl="1">
              <a:lnSpc>
                <a:spcPct val="100000"/>
              </a:lnSpc>
              <a:buFont typeface="Courier New" panose="02070309020205020404" pitchFamily="49" charset="0"/>
              <a:buChar char="o"/>
            </a:pPr>
            <a:r>
              <a:rPr lang="es-ES" sz="2600" dirty="0">
                <a:latin typeface="Cambria" charset="0"/>
              </a:rPr>
              <a:t> Supervisar proyectos</a:t>
            </a:r>
          </a:p>
          <a:p>
            <a:pPr lvl="1">
              <a:lnSpc>
                <a:spcPct val="100000"/>
              </a:lnSpc>
              <a:buFont typeface="Courier New" panose="02070309020205020404" pitchFamily="49" charset="0"/>
              <a:buChar char="o"/>
            </a:pPr>
            <a:r>
              <a:rPr lang="es-ES" sz="2600" dirty="0">
                <a:latin typeface="Cambria" charset="0"/>
              </a:rPr>
              <a:t> </a:t>
            </a:r>
            <a:r>
              <a:rPr lang="es-ES" sz="2600" dirty="0" smtClean="0">
                <a:latin typeface="Cambria" charset="0"/>
              </a:rPr>
              <a:t>Viajar </a:t>
            </a:r>
            <a:r>
              <a:rPr lang="es-ES" sz="2600" dirty="0">
                <a:latin typeface="Cambria" charset="0"/>
              </a:rPr>
              <a:t>y comunicarse con los órganos de servicio de mundo</a:t>
            </a:r>
          </a:p>
          <a:p>
            <a:pPr marL="457200" indent="-457200">
              <a:buSzPct val="75000"/>
              <a:buBlip>
                <a:blip r:embed="rId3"/>
              </a:buBlip>
              <a:defRPr sz="1800"/>
            </a:pPr>
            <a:r>
              <a:rPr lang="es-ES" sz="2600" dirty="0">
                <a:solidFill>
                  <a:prstClr val="black"/>
                </a:solidFill>
                <a:latin typeface="Cambria" charset="0"/>
              </a:rPr>
              <a:t>El criterio de la Junta es de naturaleza global y estratégica</a:t>
            </a:r>
            <a:endParaRPr lang="es-ES" sz="2600" dirty="0">
              <a:latin typeface="Cambria" charset="0"/>
              <a:ea typeface="Cambria" charset="0"/>
              <a:cs typeface="Cambria" charset="0"/>
            </a:endParaRPr>
          </a:p>
          <a:p>
            <a:pPr marL="457200" indent="-457200">
              <a:buSzPct val="75000"/>
              <a:buBlip>
                <a:blip r:embed="rId3"/>
              </a:buBlip>
              <a:defRPr sz="1800"/>
            </a:pPr>
            <a:r>
              <a:rPr lang="es-ES" sz="2600" dirty="0">
                <a:latin typeface="Cambria" charset="0"/>
              </a:rPr>
              <a:t>La Junta no vota los asuntos pendientes (incluidas las mociones del </a:t>
            </a:r>
            <a:r>
              <a:rPr lang="es-ES" sz="2600" i="1" dirty="0">
                <a:latin typeface="Cambria" charset="0"/>
              </a:rPr>
              <a:t>IAC</a:t>
            </a:r>
            <a:r>
              <a:rPr lang="es-ES" sz="2600" dirty="0">
                <a:latin typeface="Cambria" charset="0"/>
              </a:rPr>
              <a:t>)</a:t>
            </a:r>
          </a:p>
          <a:p>
            <a:pPr marL="457200" indent="-457200">
              <a:buSzPct val="75000"/>
              <a:buBlip>
                <a:blip r:embed="rId3"/>
              </a:buBlip>
              <a:defRPr sz="1800"/>
            </a:pPr>
            <a:r>
              <a:rPr lang="es-ES" sz="2600" dirty="0" smtClean="0">
                <a:latin typeface="Cambria" charset="0"/>
              </a:rPr>
              <a:t>Esperamos que toma </a:t>
            </a:r>
            <a:r>
              <a:rPr lang="es-ES" sz="2600" dirty="0">
                <a:latin typeface="Cambria" charset="0"/>
              </a:rPr>
              <a:t>de decisiones por consenso </a:t>
            </a:r>
            <a:r>
              <a:rPr lang="es-ES" sz="2600" dirty="0" smtClean="0">
                <a:latin typeface="Cambria" charset="0"/>
              </a:rPr>
              <a:t>signifique </a:t>
            </a:r>
            <a:r>
              <a:rPr lang="es-ES" sz="2600" dirty="0">
                <a:latin typeface="Cambria" charset="0"/>
              </a:rPr>
              <a:t>votar menos </a:t>
            </a:r>
          </a:p>
        </p:txBody>
      </p:sp>
    </p:spTree>
    <p:extLst>
      <p:ext uri="{BB962C8B-B14F-4D97-AF65-F5344CB8AC3E}">
        <p14:creationId xmlns:p14="http://schemas.microsoft.com/office/powerpoint/2010/main" val="42486073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04"/>
          <p:cNvSpPr/>
          <p:nvPr/>
        </p:nvSpPr>
        <p:spPr>
          <a:xfrm>
            <a:off x="373082" y="2138655"/>
            <a:ext cx="11176001" cy="1918794"/>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lIns="35719" tIns="35719" rIns="35719" bIns="35719" anchor="t" anchorCtr="0">
            <a:noAutofit/>
          </a:bodyPr>
          <a:lstStyle/>
          <a:p>
            <a:pPr marL="0" lvl="1" defTabSz="457200">
              <a:defRPr sz="1800"/>
            </a:pPr>
            <a:r>
              <a:rPr lang="es-ES" sz="3200" b="1" dirty="0">
                <a:latin typeface="Cambria" charset="0"/>
                <a:sym typeface="BotonBQ-Bold"/>
              </a:rPr>
              <a:t>Moción 24:</a:t>
            </a:r>
            <a:r>
              <a:rPr lang="es-ES" sz="3200" dirty="0" smtClean="0"/>
              <a:t> </a:t>
            </a:r>
            <a:r>
              <a:rPr lang="es-ES" sz="3200" dirty="0">
                <a:latin typeface="Cambria" charset="0"/>
              </a:rPr>
              <a:t>La Junta Mundial, representada por su coordinador, tendrá un solo voto colectivo en los asuntos nuevos. Los miembros de la Junta Mundial solo votan en las elecciones y pueden presentar mociones en todas las sesiones. </a:t>
            </a:r>
            <a:endParaRPr lang="es-ES" sz="3200" dirty="0">
              <a:latin typeface="Cambria" charset="0"/>
              <a:ea typeface="Cambria" charset="0"/>
              <a:cs typeface="Cambria" charset="0"/>
              <a:sym typeface="BotonBQ-Regular"/>
            </a:endParaRPr>
          </a:p>
        </p:txBody>
      </p:sp>
      <p:sp>
        <p:nvSpPr>
          <p:cNvPr id="7" name="Shape 76"/>
          <p:cNvSpPr/>
          <p:nvPr/>
        </p:nvSpPr>
        <p:spPr>
          <a:xfrm>
            <a:off x="2868930" y="4333313"/>
            <a:ext cx="8680153" cy="2380459"/>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lIns="35719" tIns="35719" rIns="35719" bIns="35719" anchor="ctr">
            <a:noAutofit/>
          </a:bodyPr>
          <a:lstStyle/>
          <a:p>
            <a:pPr>
              <a:spcBef>
                <a:spcPts val="600"/>
              </a:spcBef>
            </a:pPr>
            <a:r>
              <a:rPr lang="es-ES" sz="3000" b="1" dirty="0">
                <a:latin typeface="Cambria" charset="0"/>
              </a:rPr>
              <a:t>Propósito: </a:t>
            </a:r>
            <a:r>
              <a:rPr lang="es-ES" sz="3000" dirty="0">
                <a:latin typeface="Cambria" charset="0"/>
              </a:rPr>
              <a:t>Esta moción cambiaría el número de votos de la Junta Mundial en las sesiones de asuntos nuevos: de (hasta) 15 votos individuales a uno colectivo. </a:t>
            </a:r>
          </a:p>
          <a:p>
            <a:pPr>
              <a:spcBef>
                <a:spcPts val="600"/>
              </a:spcBef>
            </a:pPr>
            <a:r>
              <a:rPr lang="es-ES" sz="3000" b="1" dirty="0">
                <a:latin typeface="Cambria" charset="0"/>
              </a:rPr>
              <a:t>Presentada por: </a:t>
            </a:r>
            <a:r>
              <a:rPr lang="es-ES" sz="3000" dirty="0">
                <a:latin typeface="Cambria" charset="0"/>
              </a:rPr>
              <a:t>Región Israel</a:t>
            </a:r>
          </a:p>
        </p:txBody>
      </p:sp>
    </p:spTree>
    <p:extLst>
      <p:ext uri="{BB962C8B-B14F-4D97-AF65-F5344CB8AC3E}">
        <p14:creationId xmlns:p14="http://schemas.microsoft.com/office/powerpoint/2010/main" val="350154391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74"/>
          <p:cNvSpPr/>
          <p:nvPr/>
        </p:nvSpPr>
        <p:spPr>
          <a:xfrm>
            <a:off x="343823" y="653131"/>
            <a:ext cx="11335862" cy="1995738"/>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35719" tIns="35719" rIns="35719" bIns="35719" anchor="t" anchorCtr="0">
            <a:noAutofit/>
          </a:bodyPr>
          <a:lstStyle/>
          <a:p>
            <a:pPr marL="0" lvl="1" defTabSz="457200">
              <a:defRPr sz="1800"/>
            </a:pPr>
            <a:r>
              <a:rPr lang="es-ES" sz="3500" b="1" dirty="0">
                <a:latin typeface="Cambria" charset="0"/>
                <a:sym typeface="BotonBQ-Bold"/>
              </a:rPr>
              <a:t>Moción 25:</a:t>
            </a:r>
            <a:r>
              <a:rPr lang="es-ES" dirty="0" smtClean="0"/>
              <a:t> </a:t>
            </a:r>
            <a:r>
              <a:rPr lang="es-ES" sz="3200" dirty="0">
                <a:latin typeface="Cambria" charset="0"/>
              </a:rPr>
              <a:t>Autorizar a la Junta Mundial a investigar </a:t>
            </a:r>
            <a:r>
              <a:rPr lang="es-ES" sz="3200" dirty="0" smtClean="0">
                <a:latin typeface="Cambria" charset="0"/>
              </a:rPr>
              <a:t/>
            </a:r>
            <a:br>
              <a:rPr lang="es-ES" sz="3200" dirty="0" smtClean="0">
                <a:latin typeface="Cambria" charset="0"/>
              </a:rPr>
            </a:br>
            <a:r>
              <a:rPr lang="es-ES" sz="3200" dirty="0" smtClean="0">
                <a:latin typeface="Cambria" charset="0"/>
              </a:rPr>
              <a:t>y </a:t>
            </a:r>
            <a:r>
              <a:rPr lang="es-ES" sz="3200" dirty="0">
                <a:latin typeface="Cambria" charset="0"/>
              </a:rPr>
              <a:t>buscar maneras de que los participantes que no pueden acudir a la CSM por cuestiones de visado u otras dificultades ajenas a su control puedan participar en las sesiones de la CSM. </a:t>
            </a:r>
            <a:endParaRPr lang="es-ES" sz="3200" dirty="0">
              <a:latin typeface="Cambria" charset="0"/>
              <a:sym typeface="BotonBQ-Regular"/>
            </a:endParaRPr>
          </a:p>
        </p:txBody>
      </p:sp>
      <p:sp>
        <p:nvSpPr>
          <p:cNvPr id="5" name="Shape 75"/>
          <p:cNvSpPr/>
          <p:nvPr/>
        </p:nvSpPr>
        <p:spPr>
          <a:xfrm>
            <a:off x="317499" y="2907394"/>
            <a:ext cx="11287165" cy="1"/>
          </a:xfrm>
          <a:prstGeom prst="line">
            <a:avLst/>
          </a:prstGeom>
          <a:ln w="63500">
            <a:solidFill>
              <a:srgbClr val="27AAE1"/>
            </a:solidFill>
            <a:miter lim="400000"/>
          </a:ln>
        </p:spPr>
        <p:txBody>
          <a:bodyPr lIns="0" tIns="0" rIns="0" bIns="0" anchor="ctr"/>
          <a:lstStyle/>
          <a:p>
            <a:pPr lvl="0">
              <a:defRPr sz="3200"/>
            </a:pPr>
            <a:endParaRPr sz="1600"/>
          </a:p>
        </p:txBody>
      </p:sp>
      <p:sp>
        <p:nvSpPr>
          <p:cNvPr id="6" name="Shape 76"/>
          <p:cNvSpPr/>
          <p:nvPr/>
        </p:nvSpPr>
        <p:spPr>
          <a:xfrm>
            <a:off x="2421740" y="3521581"/>
            <a:ext cx="9048453" cy="3107819"/>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lIns="35719" tIns="35719" rIns="35719" bIns="35719" anchor="ctr">
            <a:noAutofit/>
          </a:bodyPr>
          <a:lstStyle/>
          <a:p>
            <a:pPr>
              <a:spcBef>
                <a:spcPts val="600"/>
              </a:spcBef>
            </a:pPr>
            <a:r>
              <a:rPr lang="es-ES" sz="3200" b="1" dirty="0">
                <a:latin typeface="Cambria" charset="0"/>
              </a:rPr>
              <a:t>Propósito: </a:t>
            </a:r>
            <a:r>
              <a:rPr lang="es-ES" sz="3200" dirty="0">
                <a:latin typeface="Cambria" charset="0"/>
              </a:rPr>
              <a:t>No perder las voces ni la conciencia representadas por estos delegados, y darles una oportunidad de participar en la CSM. </a:t>
            </a:r>
          </a:p>
          <a:p>
            <a:pPr>
              <a:spcBef>
                <a:spcPts val="600"/>
              </a:spcBef>
            </a:pPr>
            <a:r>
              <a:rPr lang="es-ES" sz="3200" b="1" dirty="0">
                <a:latin typeface="Cambria" charset="0"/>
              </a:rPr>
              <a:t>Presentada por: </a:t>
            </a:r>
            <a:r>
              <a:rPr lang="es-ES" sz="3200" dirty="0">
                <a:latin typeface="Cambria" charset="0"/>
              </a:rPr>
              <a:t>Región Irán</a:t>
            </a:r>
          </a:p>
          <a:p>
            <a:pPr>
              <a:spcBef>
                <a:spcPts val="600"/>
              </a:spcBef>
            </a:pPr>
            <a:r>
              <a:rPr lang="es-ES" sz="3200" b="1" dirty="0" smtClean="0">
                <a:latin typeface="Cambria" charset="0"/>
              </a:rPr>
              <a:t>Razonamiento: </a:t>
            </a:r>
            <a:r>
              <a:rPr lang="es-ES" sz="3200" dirty="0">
                <a:latin typeface="Cambria" charset="0"/>
              </a:rPr>
              <a:t>No se ha aportado ningún razonamiento. </a:t>
            </a:r>
          </a:p>
        </p:txBody>
      </p:sp>
    </p:spTree>
    <p:extLst>
      <p:ext uri="{BB962C8B-B14F-4D97-AF65-F5344CB8AC3E}">
        <p14:creationId xmlns:p14="http://schemas.microsoft.com/office/powerpoint/2010/main" val="291602257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83"/>
          <p:cNvSpPr/>
          <p:nvPr/>
        </p:nvSpPr>
        <p:spPr>
          <a:xfrm>
            <a:off x="2311400" y="836884"/>
            <a:ext cx="9512300" cy="764632"/>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lIns="35719" tIns="35719" rIns="35719" bIns="35719" anchor="ctr">
            <a:noAutofit/>
          </a:bodyPr>
          <a:lstStyle/>
          <a:p>
            <a:pPr marL="0" lvl="1" indent="0" algn="ctr" defTabSz="457200">
              <a:defRPr sz="1800"/>
            </a:pPr>
            <a:r>
              <a:rPr lang="es-ES" sz="4500" b="1" dirty="0">
                <a:latin typeface="Cambria" charset="0"/>
                <a:sym typeface="BotonBQ-Bold"/>
              </a:rPr>
              <a:t>Moción 25: Respuesta de la Junta Mundial:</a:t>
            </a:r>
            <a:endParaRPr lang="es-ES" sz="4500" b="1" dirty="0">
              <a:latin typeface="Cambria" charset="0"/>
              <a:ea typeface="Cambria" charset="0"/>
              <a:cs typeface="Cambria" charset="0"/>
              <a:sym typeface="BotonBQ-Bold"/>
            </a:endParaRPr>
          </a:p>
        </p:txBody>
      </p:sp>
      <p:sp>
        <p:nvSpPr>
          <p:cNvPr id="8" name="Shape 86"/>
          <p:cNvSpPr/>
          <p:nvPr/>
        </p:nvSpPr>
        <p:spPr>
          <a:xfrm>
            <a:off x="926883" y="2247553"/>
            <a:ext cx="10204308" cy="4380943"/>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square" lIns="0" tIns="0" rIns="0" bIns="0">
            <a:spAutoFit/>
          </a:bodyPr>
          <a:lstStyle/>
          <a:p>
            <a:pPr marL="457200" indent="-457200" algn="l">
              <a:lnSpc>
                <a:spcPct val="120000"/>
              </a:lnSpc>
              <a:buSzPct val="75000"/>
              <a:buBlip>
                <a:blip r:embed="rId3"/>
              </a:buBlip>
              <a:defRPr sz="1800"/>
            </a:pPr>
            <a:r>
              <a:rPr lang="es-ES" sz="3000" dirty="0" smtClean="0">
                <a:latin typeface="Cambria" charset="0"/>
              </a:rPr>
              <a:t>A la Junta le gustaría probar algo nuevo en la CSM 2018 así pueden conectar los delegados con dificultades de visas o políticas</a:t>
            </a:r>
          </a:p>
          <a:p>
            <a:pPr marL="457200" indent="-457200" algn="l">
              <a:lnSpc>
                <a:spcPct val="120000"/>
              </a:lnSpc>
              <a:buSzPct val="75000"/>
              <a:buBlip>
                <a:blip r:embed="rId3"/>
              </a:buBlip>
              <a:defRPr sz="1800"/>
            </a:pPr>
            <a:r>
              <a:rPr lang="es-ES" sz="3000" dirty="0" smtClean="0">
                <a:latin typeface="Cambria" charset="0"/>
              </a:rPr>
              <a:t>Informaremos por medio de las </a:t>
            </a:r>
            <a:r>
              <a:rPr lang="es-ES" sz="3000" i="1" dirty="0" smtClean="0">
                <a:latin typeface="Cambria" charset="0"/>
              </a:rPr>
              <a:t>Noticias de los SMNA</a:t>
            </a:r>
            <a:r>
              <a:rPr lang="es-ES" sz="3000" dirty="0" smtClean="0">
                <a:latin typeface="Cambria" charset="0"/>
              </a:rPr>
              <a:t> y/o el Informe de la Conferencia</a:t>
            </a:r>
          </a:p>
          <a:p>
            <a:pPr marL="457200" indent="-457200" algn="l">
              <a:lnSpc>
                <a:spcPct val="120000"/>
              </a:lnSpc>
              <a:buSzPct val="75000"/>
              <a:buBlip>
                <a:blip r:embed="rId3"/>
              </a:buBlip>
              <a:defRPr sz="1800"/>
            </a:pPr>
            <a:r>
              <a:rPr lang="es-ES" sz="3000" dirty="0" smtClean="0">
                <a:latin typeface="Cambria" charset="0"/>
              </a:rPr>
              <a:t>Solo hará falta el consentimiento de la conferencia para permitir la participación virtual La conferencia puede decidir si eso incluye el derecho a votar</a:t>
            </a:r>
            <a:endParaRPr lang="es-ES" sz="3000" dirty="0">
              <a:latin typeface="Cambria" charset="0"/>
              <a:ea typeface="Cambria" charset="0"/>
              <a:cs typeface="Cambria" charset="0"/>
            </a:endParaRPr>
          </a:p>
        </p:txBody>
      </p:sp>
    </p:spTree>
    <p:extLst>
      <p:ext uri="{BB962C8B-B14F-4D97-AF65-F5344CB8AC3E}">
        <p14:creationId xmlns:p14="http://schemas.microsoft.com/office/powerpoint/2010/main" val="199821285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04"/>
          <p:cNvSpPr/>
          <p:nvPr/>
        </p:nvSpPr>
        <p:spPr>
          <a:xfrm>
            <a:off x="373082" y="2138655"/>
            <a:ext cx="11176001" cy="1918794"/>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lIns="35719" tIns="35719" rIns="35719" bIns="35719" anchor="ctr">
            <a:noAutofit/>
          </a:bodyPr>
          <a:lstStyle/>
          <a:p>
            <a:pPr>
              <a:lnSpc>
                <a:spcPct val="110000"/>
              </a:lnSpc>
            </a:pPr>
            <a:r>
              <a:rPr lang="es-ES" sz="3000" b="1" dirty="0">
                <a:latin typeface="Cambria" charset="0"/>
              </a:rPr>
              <a:t>Moción 25: </a:t>
            </a:r>
            <a:r>
              <a:rPr lang="es-ES" sz="3000" dirty="0">
                <a:latin typeface="Cambria" charset="0"/>
              </a:rPr>
              <a:t>Autorizar a la Junta Mundial a investigar y buscar maneras de que los participantes que no pueden acudir a la CSM por cuestiones de visado u otras dificultades ajenas a su control puedan participar en las sesiones de la CSM. </a:t>
            </a:r>
          </a:p>
        </p:txBody>
      </p:sp>
      <p:sp>
        <p:nvSpPr>
          <p:cNvPr id="5" name="Shape 105"/>
          <p:cNvSpPr/>
          <p:nvPr/>
        </p:nvSpPr>
        <p:spPr>
          <a:xfrm>
            <a:off x="2986832" y="4646740"/>
            <a:ext cx="8680153" cy="1918794"/>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lIns="35719" tIns="35719" rIns="35719" bIns="35719" anchor="ctr">
            <a:noAutofit/>
          </a:bodyPr>
          <a:lstStyle/>
          <a:p>
            <a:pPr>
              <a:lnSpc>
                <a:spcPct val="110000"/>
              </a:lnSpc>
            </a:pPr>
            <a:r>
              <a:rPr lang="es-ES" sz="3000" b="1" dirty="0">
                <a:solidFill>
                  <a:prstClr val="black"/>
                </a:solidFill>
                <a:latin typeface="Cambria" charset="0"/>
              </a:rPr>
              <a:t>Propósito: </a:t>
            </a:r>
            <a:r>
              <a:rPr lang="es-ES" sz="3000" dirty="0">
                <a:latin typeface="Cambria" charset="0"/>
              </a:rPr>
              <a:t>No perder las voces ni la conciencia representadas por estos delegados, y darles una oportunidad de participar en la CSM. </a:t>
            </a:r>
            <a:endParaRPr lang="es-ES" sz="3000" dirty="0">
              <a:solidFill>
                <a:prstClr val="black"/>
              </a:solidFill>
              <a:latin typeface="Cambria" charset="0"/>
              <a:ea typeface="Cambria" charset="0"/>
              <a:cs typeface="Cambria" charset="0"/>
            </a:endParaRPr>
          </a:p>
        </p:txBody>
      </p:sp>
    </p:spTree>
    <p:extLst>
      <p:ext uri="{BB962C8B-B14F-4D97-AF65-F5344CB8AC3E}">
        <p14:creationId xmlns:p14="http://schemas.microsoft.com/office/powerpoint/2010/main" val="281239127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15"/>
          <p:cNvSpPr/>
          <p:nvPr/>
        </p:nvSpPr>
        <p:spPr>
          <a:xfrm>
            <a:off x="6719003" y="967564"/>
            <a:ext cx="5223969" cy="3976576"/>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lIns="22860" rIns="22860">
            <a:noAutofit/>
          </a:bodyPr>
          <a:lstStyle/>
          <a:p>
            <a:pPr marL="308681" marR="0" lvl="0" indent="-308681" algn="l" defTabSz="457200" rtl="0" eaLnBrk="1" fontAlgn="auto" latinLnBrk="0" hangingPunct="1">
              <a:lnSpc>
                <a:spcPct val="100000"/>
              </a:lnSpc>
              <a:spcBef>
                <a:spcPts val="600"/>
              </a:spcBef>
              <a:spcAft>
                <a:spcPts val="0"/>
              </a:spcAft>
              <a:buClrTx/>
              <a:buSzPct val="75000"/>
              <a:buFontTx/>
              <a:buChar char="•"/>
              <a:tabLst/>
              <a:defRPr sz="1800"/>
            </a:pPr>
            <a:r>
              <a:rPr kumimoji="0" lang="es-ES" sz="2700" b="1" i="0" u="none" strike="noStrike" kern="1200" cap="none" spc="0" normalizeH="0" baseline="0" noProof="0" dirty="0">
                <a:ln>
                  <a:noFill/>
                </a:ln>
                <a:solidFill>
                  <a:srgbClr val="FFFFFF"/>
                </a:solidFill>
                <a:effectLst/>
                <a:uLnTx/>
                <a:uFillTx/>
                <a:latin typeface="Cambria" charset="0"/>
                <a:sym typeface="PopplLaudatio-Regular"/>
              </a:rPr>
              <a:t>Hay otros cuatro </a:t>
            </a:r>
            <a:r>
              <a:rPr lang="es-ES" sz="2700" b="1" dirty="0" smtClean="0">
                <a:solidFill>
                  <a:srgbClr val="FFFFFF"/>
                </a:solidFill>
                <a:latin typeface="Cambria" charset="0"/>
                <a:sym typeface="PopplLaudatio-Regular"/>
              </a:rPr>
              <a:t>PowerPoint</a:t>
            </a:r>
            <a:r>
              <a:rPr kumimoji="0" lang="es-ES" sz="2700" b="1" i="0" u="none" strike="noStrike" kern="1200" cap="none" spc="0" normalizeH="0" baseline="0" noProof="0" dirty="0" smtClean="0">
                <a:ln>
                  <a:noFill/>
                </a:ln>
                <a:solidFill>
                  <a:srgbClr val="FFFFFF"/>
                </a:solidFill>
                <a:effectLst/>
                <a:uLnTx/>
                <a:uFillTx/>
                <a:latin typeface="Cambria" charset="0"/>
                <a:sym typeface="PopplLaudatio-Regular"/>
              </a:rPr>
              <a:t>s disponibles en línea</a:t>
            </a:r>
            <a:endParaRPr kumimoji="0" lang="es-ES" sz="2700" b="1" i="0" u="none" strike="noStrike" kern="1200" cap="none" spc="0" normalizeH="0" baseline="0" noProof="0" dirty="0" smtClean="0">
              <a:ln>
                <a:noFill/>
              </a:ln>
              <a:solidFill>
                <a:srgbClr val="FFFFFF"/>
              </a:solidFill>
              <a:effectLst/>
              <a:uLnTx/>
              <a:uFillTx/>
              <a:latin typeface="Cambria" charset="0"/>
              <a:ea typeface="Cambria" charset="0"/>
              <a:cs typeface="Cambria" charset="0"/>
              <a:sym typeface="PopplLaudatio-Regular"/>
            </a:endParaRPr>
          </a:p>
          <a:p>
            <a:pPr marL="308681" marR="0" lvl="0" indent="-308681" algn="l" defTabSz="457200" rtl="0" eaLnBrk="1" fontAlgn="auto" latinLnBrk="0" hangingPunct="1">
              <a:lnSpc>
                <a:spcPct val="100000"/>
              </a:lnSpc>
              <a:spcBef>
                <a:spcPts val="600"/>
              </a:spcBef>
              <a:spcAft>
                <a:spcPts val="0"/>
              </a:spcAft>
              <a:buClrTx/>
              <a:buSzPct val="75000"/>
              <a:buFontTx/>
              <a:buChar char="•"/>
              <a:tabLst/>
              <a:defRPr sz="1800"/>
            </a:pPr>
            <a:r>
              <a:rPr lang="es-ES" sz="2700" b="1" dirty="0" smtClean="0">
                <a:solidFill>
                  <a:srgbClr val="FFFFFF"/>
                </a:solidFill>
                <a:latin typeface="Cambria" charset="0"/>
                <a:sym typeface="PopplLaudatio-Regular"/>
              </a:rPr>
              <a:t>Encuestas disponibles en línea</a:t>
            </a:r>
            <a:endParaRPr kumimoji="0" lang="es-ES" sz="2700" b="1" i="0" u="none" strike="noStrike" kern="1200" cap="none" spc="0" normalizeH="0" baseline="0" noProof="0" dirty="0">
              <a:ln>
                <a:noFill/>
              </a:ln>
              <a:solidFill>
                <a:srgbClr val="FFFFFF"/>
              </a:solidFill>
              <a:effectLst/>
              <a:uLnTx/>
              <a:uFillTx/>
              <a:latin typeface="Cambria" charset="0"/>
              <a:ea typeface="Cambria" charset="0"/>
              <a:cs typeface="Cambria" charset="0"/>
              <a:sym typeface="PopplLaudatio-Regular"/>
            </a:endParaRPr>
          </a:p>
          <a:p>
            <a:pPr marL="308681" marR="0" lvl="0" indent="-308681" algn="l" defTabSz="457200" rtl="0" eaLnBrk="1" fontAlgn="auto" latinLnBrk="0" hangingPunct="1">
              <a:lnSpc>
                <a:spcPct val="100000"/>
              </a:lnSpc>
              <a:spcBef>
                <a:spcPts val="600"/>
              </a:spcBef>
              <a:spcAft>
                <a:spcPts val="0"/>
              </a:spcAft>
              <a:buClrTx/>
              <a:buSzPct val="75000"/>
              <a:buFontTx/>
              <a:buChar char="•"/>
              <a:tabLst/>
              <a:defRPr sz="1800"/>
            </a:pPr>
            <a:r>
              <a:rPr kumimoji="0" lang="es-ES" sz="2700" b="1" i="0" u="none" strike="noStrike" kern="1200" cap="none" spc="0" normalizeH="0" baseline="0" noProof="0" dirty="0">
                <a:ln>
                  <a:noFill/>
                </a:ln>
                <a:solidFill>
                  <a:srgbClr val="FFFFFF"/>
                </a:solidFill>
                <a:effectLst/>
                <a:uLnTx/>
                <a:uFillTx/>
                <a:latin typeface="Cambria" charset="0"/>
                <a:sym typeface="PopplLaudatio-Regular"/>
              </a:rPr>
              <a:t>Puede descargarse el </a:t>
            </a:r>
            <a:r>
              <a:rPr lang="es-ES" sz="2700" dirty="0" smtClean="0"/>
              <a:t> </a:t>
            </a:r>
            <a:r>
              <a:rPr kumimoji="0" lang="es-ES" sz="2700" b="1" i="1" u="none" strike="noStrike" kern="1200" cap="none" spc="0" normalizeH="0" baseline="0" noProof="0" dirty="0">
                <a:ln>
                  <a:noFill/>
                </a:ln>
                <a:solidFill>
                  <a:srgbClr val="FFFFFF"/>
                </a:solidFill>
                <a:effectLst/>
                <a:uLnTx/>
                <a:uFillTx/>
                <a:latin typeface="Cambria" charset="0"/>
                <a:sym typeface="PopplLaudatio-Regular"/>
              </a:rPr>
              <a:t>IAC</a:t>
            </a:r>
            <a:r>
              <a:rPr kumimoji="0" lang="es-ES" sz="2700" b="1" i="0" u="none" strike="noStrike" kern="1200" cap="none" spc="0" normalizeH="0" baseline="0" noProof="0" dirty="0">
                <a:ln>
                  <a:noFill/>
                </a:ln>
                <a:solidFill>
                  <a:srgbClr val="FFFFFF"/>
                </a:solidFill>
                <a:effectLst/>
                <a:uLnTx/>
                <a:uFillTx/>
                <a:latin typeface="Cambria" charset="0"/>
                <a:sym typeface="PopplLaudatio-Regular"/>
              </a:rPr>
              <a:t> o adquirirse copias impresas en los Servicios Mundiales de NA</a:t>
            </a:r>
          </a:p>
          <a:p>
            <a:pPr marL="457200" marR="0" lvl="1" indent="0" algn="l" defTabSz="457200" rtl="0" eaLnBrk="1" fontAlgn="auto" latinLnBrk="0" hangingPunct="1">
              <a:lnSpc>
                <a:spcPct val="100000"/>
              </a:lnSpc>
              <a:spcBef>
                <a:spcPts val="600"/>
              </a:spcBef>
              <a:spcAft>
                <a:spcPts val="0"/>
              </a:spcAft>
              <a:buClrTx/>
              <a:buSzPct val="75000"/>
              <a:buFontTx/>
              <a:buNone/>
              <a:tabLst/>
              <a:defRPr sz="1800"/>
            </a:pPr>
            <a:r>
              <a:rPr kumimoji="0" lang="es-ES" sz="2700" b="1" i="0" u="sng" strike="noStrike" kern="1200" cap="none" spc="0" normalizeH="0" baseline="0" noProof="0" dirty="0" smtClean="0">
                <a:ln>
                  <a:noFill/>
                </a:ln>
                <a:solidFill>
                  <a:srgbClr val="286AA6"/>
                </a:solidFill>
                <a:effectLst/>
                <a:uLnTx/>
                <a:uFill>
                  <a:solidFill>
                    <a:srgbClr val="00B0F0"/>
                  </a:solidFill>
                </a:uFill>
                <a:latin typeface="Cambria" charset="0"/>
                <a:sym typeface="PopplLaudatio-Regular"/>
              </a:rPr>
              <a:t>www.na.org/conference</a:t>
            </a:r>
            <a:endParaRPr kumimoji="0" lang="es-ES" sz="2700" b="1" i="0" u="sng" strike="noStrike" kern="1200" cap="none" spc="0" normalizeH="0" baseline="0" noProof="0" dirty="0">
              <a:ln>
                <a:noFill/>
              </a:ln>
              <a:solidFill>
                <a:srgbClr val="286AA6"/>
              </a:solidFill>
              <a:effectLst/>
              <a:uLnTx/>
              <a:uFill>
                <a:solidFill>
                  <a:srgbClr val="00B0F0"/>
                </a:solidFill>
              </a:uFill>
              <a:latin typeface="Cambria" charset="0"/>
              <a:ea typeface="Cambria" charset="0"/>
              <a:cs typeface="Cambria" charset="0"/>
              <a:sym typeface="PopplLaudatio-Regular"/>
            </a:endParaRPr>
          </a:p>
          <a:p>
            <a:pPr marL="457200" marR="0" lvl="1" indent="0" algn="l" defTabSz="457200" rtl="0" eaLnBrk="1" fontAlgn="auto" latinLnBrk="0" hangingPunct="1">
              <a:lnSpc>
                <a:spcPct val="100000"/>
              </a:lnSpc>
              <a:spcBef>
                <a:spcPts val="600"/>
              </a:spcBef>
              <a:spcAft>
                <a:spcPts val="0"/>
              </a:spcAft>
              <a:buClrTx/>
              <a:buSzPct val="75000"/>
              <a:buFontTx/>
              <a:buNone/>
              <a:tabLst/>
              <a:defRPr sz="1800"/>
            </a:pPr>
            <a:r>
              <a:rPr kumimoji="0" lang="es-ES" sz="2700" b="1" i="0" u="sng" strike="noStrike" kern="1200" cap="none" spc="0" normalizeH="0" baseline="0" noProof="0" dirty="0" smtClean="0">
                <a:ln>
                  <a:noFill/>
                </a:ln>
                <a:solidFill>
                  <a:srgbClr val="286AA6"/>
                </a:solidFill>
                <a:effectLst/>
                <a:uLnTx/>
                <a:uFill>
                  <a:solidFill>
                    <a:srgbClr val="00B0F0"/>
                  </a:solidFill>
                </a:uFill>
                <a:latin typeface="Cambria" charset="0"/>
                <a:sym typeface="PopplLaudatio-Regular"/>
              </a:rPr>
              <a:t>worldboard@na.org </a:t>
            </a:r>
            <a:endParaRPr kumimoji="0" lang="es-ES" sz="2700" b="1" i="0" u="sng" strike="noStrike" kern="1200" cap="none" spc="0" normalizeH="0" baseline="0" noProof="0" dirty="0">
              <a:ln>
                <a:noFill/>
              </a:ln>
              <a:solidFill>
                <a:srgbClr val="286AA6"/>
              </a:solidFill>
              <a:effectLst/>
              <a:uLnTx/>
              <a:uFill>
                <a:solidFill>
                  <a:srgbClr val="00B0F0"/>
                </a:solidFill>
              </a:uFill>
              <a:latin typeface="Cambria" charset="0"/>
              <a:ea typeface="Cambria" charset="0"/>
              <a:cs typeface="Cambria" charset="0"/>
              <a:sym typeface="PopplLaudatio-Regular"/>
            </a:endParaRPr>
          </a:p>
        </p:txBody>
      </p:sp>
    </p:spTree>
    <p:extLst>
      <p:ext uri="{BB962C8B-B14F-4D97-AF65-F5344CB8AC3E}">
        <p14:creationId xmlns:p14="http://schemas.microsoft.com/office/powerpoint/2010/main" val="29597769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49005"/>
          <a:stretch/>
        </p:blipFill>
        <p:spPr>
          <a:xfrm>
            <a:off x="435230" y="71251"/>
            <a:ext cx="10893827" cy="6739249"/>
          </a:xfrm>
          <a:prstGeom prst="rect">
            <a:avLst/>
          </a:prstGeom>
        </p:spPr>
      </p:pic>
    </p:spTree>
    <p:extLst>
      <p:ext uri="{BB962C8B-B14F-4D97-AF65-F5344CB8AC3E}">
        <p14:creationId xmlns:p14="http://schemas.microsoft.com/office/powerpoint/2010/main" val="11290552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43124" y="545582"/>
            <a:ext cx="9658349" cy="1325563"/>
          </a:xfrm>
        </p:spPr>
        <p:txBody>
          <a:bodyPr/>
          <a:lstStyle/>
          <a:p>
            <a:pPr algn="ctr"/>
            <a:r>
              <a:rPr lang="es-ES" b="1" dirty="0" smtClean="0">
                <a:latin typeface="Cambria" panose="02040503050406030204" pitchFamily="18" charset="0"/>
              </a:rPr>
              <a:t>Tiempo disponible en la CSM</a:t>
            </a:r>
            <a:endParaRPr lang="es-ES" b="1" dirty="0">
              <a:latin typeface="Cambria" panose="02040503050406030204" pitchFamily="18" charset="0"/>
            </a:endParaRPr>
          </a:p>
        </p:txBody>
      </p:sp>
      <p:sp>
        <p:nvSpPr>
          <p:cNvPr id="3" name="Content Placeholder 2"/>
          <p:cNvSpPr>
            <a:spLocks noGrp="1"/>
          </p:cNvSpPr>
          <p:nvPr>
            <p:ph idx="4294967295"/>
          </p:nvPr>
        </p:nvSpPr>
        <p:spPr>
          <a:xfrm>
            <a:off x="1495646" y="2218698"/>
            <a:ext cx="10696354" cy="4543609"/>
          </a:xfrm>
        </p:spPr>
        <p:txBody>
          <a:bodyPr>
            <a:normAutofit fontScale="92500"/>
          </a:bodyPr>
          <a:lstStyle/>
          <a:p>
            <a:pPr marL="457200" indent="-457200">
              <a:spcBef>
                <a:spcPts val="0"/>
              </a:spcBef>
              <a:buBlip>
                <a:blip r:embed="rId3"/>
              </a:buBlip>
            </a:pPr>
            <a:r>
              <a:rPr lang="es-ES" dirty="0" smtClean="0">
                <a:latin typeface="+mj-lt"/>
              </a:rPr>
              <a:t>24 sesiones de 90 minutos durante 6 días y ½ + sesiones nocturnas</a:t>
            </a:r>
          </a:p>
          <a:p>
            <a:pPr marL="457200" indent="-457200">
              <a:lnSpc>
                <a:spcPct val="95000"/>
              </a:lnSpc>
              <a:spcBef>
                <a:spcPts val="1200"/>
              </a:spcBef>
              <a:buBlip>
                <a:blip r:embed="rId3"/>
              </a:buBlip>
            </a:pPr>
            <a:r>
              <a:rPr lang="es-ES" dirty="0" smtClean="0">
                <a:latin typeface="+mj-lt"/>
              </a:rPr>
              <a:t>14 sesiones que cubren temas esenciales</a:t>
            </a:r>
          </a:p>
          <a:p>
            <a:pPr lvl="1">
              <a:lnSpc>
                <a:spcPct val="95000"/>
              </a:lnSpc>
              <a:spcBef>
                <a:spcPts val="0"/>
              </a:spcBef>
              <a:buFont typeface="Arial" charset="0"/>
              <a:buChar char="•"/>
            </a:pPr>
            <a:r>
              <a:rPr lang="es-ES" sz="2800" dirty="0" smtClean="0">
                <a:latin typeface="+mj-lt"/>
              </a:rPr>
              <a:t> Bienvenida, orientación y creación de comunidad (3)</a:t>
            </a:r>
          </a:p>
          <a:p>
            <a:pPr lvl="1">
              <a:lnSpc>
                <a:spcPct val="95000"/>
              </a:lnSpc>
              <a:spcBef>
                <a:spcPts val="0"/>
              </a:spcBef>
              <a:buFont typeface="Arial" charset="0"/>
              <a:buChar char="•"/>
            </a:pPr>
            <a:r>
              <a:rPr lang="es-ES" sz="2800" dirty="0" smtClean="0">
                <a:latin typeface="+mj-lt"/>
              </a:rPr>
              <a:t> Panel de Recursos Humanos y elecciones (2)</a:t>
            </a:r>
          </a:p>
          <a:p>
            <a:pPr lvl="1">
              <a:lnSpc>
                <a:spcPct val="95000"/>
              </a:lnSpc>
              <a:spcBef>
                <a:spcPts val="0"/>
              </a:spcBef>
              <a:buFont typeface="Arial" charset="0"/>
              <a:buChar char="•"/>
            </a:pPr>
            <a:r>
              <a:rPr lang="es-ES" sz="2800" dirty="0" smtClean="0">
                <a:latin typeface="+mj-lt"/>
              </a:rPr>
              <a:t> Informes de los SMNA y la Junta Mundial + preguntas y </a:t>
            </a:r>
            <a:br>
              <a:rPr lang="es-ES" sz="2800" dirty="0" smtClean="0">
                <a:latin typeface="+mj-lt"/>
              </a:rPr>
            </a:br>
            <a:r>
              <a:rPr lang="es-ES" sz="2800" dirty="0" smtClean="0">
                <a:latin typeface="+mj-lt"/>
              </a:rPr>
              <a:t>respuestas (3)</a:t>
            </a:r>
          </a:p>
          <a:p>
            <a:pPr lvl="1">
              <a:lnSpc>
                <a:spcPct val="95000"/>
              </a:lnSpc>
              <a:spcBef>
                <a:spcPts val="0"/>
              </a:spcBef>
              <a:buFont typeface="Arial" charset="0"/>
              <a:buChar char="•"/>
            </a:pPr>
            <a:r>
              <a:rPr lang="es-ES" sz="2800" dirty="0" smtClean="0">
                <a:latin typeface="+mj-lt"/>
              </a:rPr>
              <a:t> Presupuesto y planes de proyecto: presentación y aprobación (2)</a:t>
            </a:r>
          </a:p>
          <a:p>
            <a:pPr lvl="1">
              <a:lnSpc>
                <a:spcPct val="95000"/>
              </a:lnSpc>
              <a:spcBef>
                <a:spcPts val="0"/>
              </a:spcBef>
              <a:buFont typeface="Arial" charset="0"/>
              <a:buChar char="•"/>
            </a:pPr>
            <a:r>
              <a:rPr lang="es-ES" sz="2800" dirty="0" smtClean="0">
                <a:latin typeface="+mj-lt"/>
              </a:rPr>
              <a:t> Desarrollo de la confraternidad y RRPP (2)</a:t>
            </a:r>
          </a:p>
          <a:p>
            <a:pPr lvl="1">
              <a:lnSpc>
                <a:spcPct val="95000"/>
              </a:lnSpc>
              <a:spcBef>
                <a:spcPts val="0"/>
              </a:spcBef>
              <a:buFont typeface="Arial" charset="0"/>
              <a:buChar char="•"/>
            </a:pPr>
            <a:r>
              <a:rPr lang="es-ES" sz="2800" dirty="0" smtClean="0">
                <a:latin typeface="+mj-lt"/>
              </a:rPr>
              <a:t> Seguir adelante y clausura (2)</a:t>
            </a:r>
          </a:p>
          <a:p>
            <a:pPr marL="457200" indent="-457200">
              <a:spcBef>
                <a:spcPts val="1200"/>
              </a:spcBef>
              <a:buBlip>
                <a:blip r:embed="rId3"/>
              </a:buBlip>
            </a:pPr>
            <a:r>
              <a:rPr lang="es-ES" dirty="0" smtClean="0">
                <a:latin typeface="+mj-lt"/>
              </a:rPr>
              <a:t>Además, tiempo para discusiones y decisiones relacionadas con el </a:t>
            </a:r>
            <a:r>
              <a:rPr lang="es-ES" i="1" dirty="0" smtClean="0">
                <a:latin typeface="+mj-lt"/>
              </a:rPr>
              <a:t>IAC</a:t>
            </a:r>
          </a:p>
          <a:p>
            <a:pPr lvl="1">
              <a:spcBef>
                <a:spcPts val="0"/>
              </a:spcBef>
              <a:buFont typeface="Arial" charset="0"/>
              <a:buChar char="•"/>
            </a:pPr>
            <a:r>
              <a:rPr lang="es-ES" sz="2800" dirty="0" smtClean="0">
                <a:latin typeface="+mj-lt"/>
              </a:rPr>
              <a:t> 13½ horas dedicadas en 2014 y 18 horas en 2016 </a:t>
            </a:r>
            <a:endParaRPr lang="es-ES" sz="2800" dirty="0">
              <a:latin typeface="+mj-lt"/>
            </a:endParaRPr>
          </a:p>
        </p:txBody>
      </p:sp>
    </p:spTree>
    <p:extLst>
      <p:ext uri="{BB962C8B-B14F-4D97-AF65-F5344CB8AC3E}">
        <p14:creationId xmlns:p14="http://schemas.microsoft.com/office/powerpoint/2010/main" val="37036443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14563" y="546542"/>
            <a:ext cx="9459985" cy="1325563"/>
          </a:xfrm>
        </p:spPr>
        <p:txBody>
          <a:bodyPr/>
          <a:lstStyle/>
          <a:p>
            <a:pPr algn="ctr"/>
            <a:r>
              <a:rPr lang="es-ES" b="1" dirty="0" smtClean="0"/>
              <a:t>Recomendaciones para 2018</a:t>
            </a:r>
            <a:endParaRPr lang="es-ES" b="1" dirty="0"/>
          </a:p>
        </p:txBody>
      </p:sp>
      <p:sp>
        <p:nvSpPr>
          <p:cNvPr id="3" name="Content Placeholder 2"/>
          <p:cNvSpPr>
            <a:spLocks noGrp="1"/>
          </p:cNvSpPr>
          <p:nvPr>
            <p:ph idx="4294967295"/>
          </p:nvPr>
        </p:nvSpPr>
        <p:spPr>
          <a:xfrm>
            <a:off x="628657" y="2172697"/>
            <a:ext cx="11045891" cy="4399628"/>
          </a:xfrm>
        </p:spPr>
        <p:txBody>
          <a:bodyPr>
            <a:noAutofit/>
          </a:bodyPr>
          <a:lstStyle/>
          <a:p>
            <a:pPr marL="457200" indent="-457200">
              <a:spcBef>
                <a:spcPts val="0"/>
              </a:spcBef>
              <a:buBlip>
                <a:blip r:embed="rId3"/>
              </a:buBlip>
            </a:pPr>
            <a:r>
              <a:rPr lang="es-ES" sz="2200" b="1" dirty="0" smtClean="0">
                <a:latin typeface="+mj-lt"/>
              </a:rPr>
              <a:t>Eliminar la sesión de asuntos formales </a:t>
            </a:r>
          </a:p>
          <a:p>
            <a:pPr lvl="1">
              <a:spcBef>
                <a:spcPts val="300"/>
              </a:spcBef>
              <a:buFont typeface="Arial" charset="0"/>
              <a:buChar char="•"/>
            </a:pPr>
            <a:r>
              <a:rPr lang="es-ES" sz="2200" dirty="0" smtClean="0">
                <a:latin typeface="+mj-lt"/>
              </a:rPr>
              <a:t>Todas las decisiones se tomarán durante la sesión de discusión, celebrada actualmente antes de la sesión formal</a:t>
            </a:r>
          </a:p>
          <a:p>
            <a:pPr marL="457200" indent="-457200">
              <a:spcBef>
                <a:spcPts val="800"/>
              </a:spcBef>
              <a:buBlip>
                <a:blip r:embed="rId3"/>
              </a:buBlip>
            </a:pPr>
            <a:r>
              <a:rPr lang="es-ES" sz="2200" b="1" dirty="0" smtClean="0">
                <a:latin typeface="+mj-lt"/>
              </a:rPr>
              <a:t>Los asuntos pendientes ahora serían discusiones y decisiones relacionadas con el </a:t>
            </a:r>
            <a:r>
              <a:rPr lang="es-ES" sz="2200" b="1" i="1" dirty="0" smtClean="0">
                <a:latin typeface="+mj-lt"/>
              </a:rPr>
              <a:t>IAC</a:t>
            </a:r>
            <a:endParaRPr lang="es-ES" sz="2200" b="1" dirty="0" smtClean="0">
              <a:latin typeface="+mj-lt"/>
            </a:endParaRPr>
          </a:p>
          <a:p>
            <a:pPr lvl="1">
              <a:spcBef>
                <a:spcPts val="300"/>
              </a:spcBef>
              <a:buFont typeface="Arial" charset="0"/>
              <a:buChar char="•"/>
            </a:pPr>
            <a:r>
              <a:rPr lang="es-ES" sz="2200" dirty="0" smtClean="0">
                <a:latin typeface="+mj-lt"/>
              </a:rPr>
              <a:t>Mociones del IAC + propuestas para enmendar esas mociones</a:t>
            </a:r>
          </a:p>
          <a:p>
            <a:pPr lvl="1">
              <a:spcBef>
                <a:spcPts val="300"/>
              </a:spcBef>
              <a:buFont typeface="Arial" charset="0"/>
              <a:buChar char="•"/>
            </a:pPr>
            <a:r>
              <a:rPr lang="es-ES" sz="2200" dirty="0" smtClean="0">
                <a:latin typeface="+mj-lt"/>
              </a:rPr>
              <a:t>Aprobación de las actas </a:t>
            </a:r>
          </a:p>
          <a:p>
            <a:pPr lvl="1">
              <a:spcBef>
                <a:spcPts val="300"/>
              </a:spcBef>
              <a:buFont typeface="Arial" charset="0"/>
              <a:buChar char="•"/>
            </a:pPr>
            <a:r>
              <a:rPr lang="es-ES" sz="2200" dirty="0">
                <a:latin typeface="+mj-lt"/>
              </a:rPr>
              <a:t>Mociones/propuestas sobre procesos de trabajo</a:t>
            </a:r>
          </a:p>
          <a:p>
            <a:pPr marL="457200" indent="-457200">
              <a:spcBef>
                <a:spcPts val="800"/>
              </a:spcBef>
              <a:buBlip>
                <a:blip r:embed="rId3"/>
              </a:buBlip>
            </a:pPr>
            <a:r>
              <a:rPr lang="es-ES" sz="2200" b="1" dirty="0" smtClean="0">
                <a:latin typeface="+mj-lt"/>
              </a:rPr>
              <a:t>Dividir los asuntos nuevos en dos sesiones</a:t>
            </a:r>
          </a:p>
          <a:p>
            <a:pPr lvl="1">
              <a:spcBef>
                <a:spcPts val="300"/>
              </a:spcBef>
              <a:buFont typeface="Arial" charset="0"/>
              <a:buChar char="•"/>
            </a:pPr>
            <a:r>
              <a:rPr lang="es-ES" sz="2200" dirty="0">
                <a:latin typeface="+mj-lt"/>
              </a:rPr>
              <a:t>Discusión y decisiones relacionadas con mociones y propuesta VAC (presupuesto, los planes de proyecto, admisión de regiones y otros temas relacionados con el VAC)</a:t>
            </a:r>
          </a:p>
          <a:p>
            <a:pPr lvl="1">
              <a:spcBef>
                <a:spcPts val="300"/>
              </a:spcBef>
              <a:buFont typeface="Arial" charset="0"/>
              <a:buChar char="•"/>
            </a:pPr>
            <a:r>
              <a:rPr lang="es-ES" sz="2200" dirty="0" smtClean="0">
                <a:latin typeface="+mj-lt"/>
              </a:rPr>
              <a:t>Propuestas nuevas presentadas en la CSM</a:t>
            </a:r>
          </a:p>
        </p:txBody>
      </p:sp>
    </p:spTree>
    <p:extLst>
      <p:ext uri="{BB962C8B-B14F-4D97-AF65-F5344CB8AC3E}">
        <p14:creationId xmlns:p14="http://schemas.microsoft.com/office/powerpoint/2010/main" val="30798759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4840</TotalTime>
  <Words>11065</Words>
  <Application>Microsoft Office PowerPoint</Application>
  <PresentationFormat>Widescreen</PresentationFormat>
  <Paragraphs>414</Paragraphs>
  <Slides>66</Slides>
  <Notes>55</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66</vt:i4>
      </vt:variant>
    </vt:vector>
  </HeadingPairs>
  <TitlesOfParts>
    <vt:vector size="80" baseType="lpstr">
      <vt:lpstr>Arial</vt:lpstr>
      <vt:lpstr>Boton BQ Medium</vt:lpstr>
      <vt:lpstr>BotonBQ-Bold</vt:lpstr>
      <vt:lpstr>BotonBQ-Regular</vt:lpstr>
      <vt:lpstr>Calibri</vt:lpstr>
      <vt:lpstr>Calibri Light</vt:lpstr>
      <vt:lpstr>Cambria</vt:lpstr>
      <vt:lpstr>Courier New</vt:lpstr>
      <vt:lpstr>Helvetica</vt:lpstr>
      <vt:lpstr>PopplLaudatio-Italic</vt:lpstr>
      <vt:lpstr>PopplLaudatio-Regular</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Tiempo disponible en la CSM</vt:lpstr>
      <vt:lpstr>Recomendaciones para 2018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Elson</dc:creator>
  <cp:lastModifiedBy>Fatia Birault</cp:lastModifiedBy>
  <cp:revision>164</cp:revision>
  <cp:lastPrinted>2017-12-04T20:19:26Z</cp:lastPrinted>
  <dcterms:created xsi:type="dcterms:W3CDTF">2017-11-17T00:20:40Z</dcterms:created>
  <dcterms:modified xsi:type="dcterms:W3CDTF">2018-01-29T20:26:23Z</dcterms:modified>
</cp:coreProperties>
</file>