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2" r:id="rId2"/>
    <p:sldMasterId id="2147483692" r:id="rId3"/>
  </p:sldMasterIdLst>
  <p:notesMasterIdLst>
    <p:notesMasterId r:id="rId35"/>
  </p:notesMasterIdLst>
  <p:sldIdLst>
    <p:sldId id="298" r:id="rId4"/>
    <p:sldId id="299" r:id="rId5"/>
    <p:sldId id="300" r:id="rId6"/>
    <p:sldId id="302" r:id="rId7"/>
    <p:sldId id="257" r:id="rId8"/>
    <p:sldId id="258" r:id="rId9"/>
    <p:sldId id="259" r:id="rId10"/>
    <p:sldId id="293" r:id="rId11"/>
    <p:sldId id="260" r:id="rId12"/>
    <p:sldId id="261" r:id="rId13"/>
    <p:sldId id="272" r:id="rId14"/>
    <p:sldId id="263" r:id="rId15"/>
    <p:sldId id="264" r:id="rId16"/>
    <p:sldId id="265" r:id="rId17"/>
    <p:sldId id="285" r:id="rId18"/>
    <p:sldId id="279" r:id="rId19"/>
    <p:sldId id="295" r:id="rId20"/>
    <p:sldId id="267" r:id="rId21"/>
    <p:sldId id="296" r:id="rId22"/>
    <p:sldId id="297" r:id="rId23"/>
    <p:sldId id="282" r:id="rId24"/>
    <p:sldId id="284" r:id="rId25"/>
    <p:sldId id="303" r:id="rId26"/>
    <p:sldId id="283" r:id="rId27"/>
    <p:sldId id="287" r:id="rId28"/>
    <p:sldId id="304" r:id="rId29"/>
    <p:sldId id="305" r:id="rId30"/>
    <p:sldId id="306" r:id="rId31"/>
    <p:sldId id="307" r:id="rId32"/>
    <p:sldId id="309"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Jenkins" initials="D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A9AC"/>
    <a:srgbClr val="FFFFFF"/>
    <a:srgbClr val="B686DA"/>
    <a:srgbClr val="838689"/>
    <a:srgbClr val="A5A7A9"/>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0" autoAdjust="0"/>
    <p:restoredTop sz="74238" autoAdjust="0"/>
  </p:normalViewPr>
  <p:slideViewPr>
    <p:cSldViewPr snapToGrid="0">
      <p:cViewPr varScale="1">
        <p:scale>
          <a:sx n="74" d="100"/>
          <a:sy n="74" d="100"/>
        </p:scale>
        <p:origin x="54" y="246"/>
      </p:cViewPr>
      <p:guideLst/>
    </p:cSldViewPr>
  </p:slideViewPr>
  <p:outlineViewPr>
    <p:cViewPr>
      <p:scale>
        <a:sx n="33" d="100"/>
        <a:sy n="33" d="100"/>
      </p:scale>
      <p:origin x="0" y="-16824"/>
    </p:cViewPr>
  </p:outlineViewPr>
  <p:notesTextViewPr>
    <p:cViewPr>
      <p:scale>
        <a:sx n="100" d="100"/>
        <a:sy n="100" d="100"/>
      </p:scale>
      <p:origin x="0" y="0"/>
    </p:cViewPr>
  </p:notesTextViewPr>
  <p:notesViewPr>
    <p:cSldViewPr snapToGrid="0">
      <p:cViewPr varScale="1">
        <p:scale>
          <a:sx n="64" d="100"/>
          <a:sy n="64" d="100"/>
        </p:scale>
        <p:origin x="311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64DB4-7700-4551-82EB-FBB9247ED3AD}" type="datetimeFigureOut">
              <a:rPr lang="en-US" smtClean="0"/>
              <a:t>29-Jan-18</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8A68C-7F92-4146-AC63-52F4E1CC58EA}" type="slidenum">
              <a:rPr lang="en-US" smtClean="0"/>
              <a:t>‹#›</a:t>
            </a:fld>
            <a:endParaRPr lang="es-ES"/>
          </a:p>
        </p:txBody>
      </p:sp>
    </p:spTree>
    <p:extLst>
      <p:ext uri="{BB962C8B-B14F-4D97-AF65-F5344CB8AC3E}">
        <p14:creationId xmlns:p14="http://schemas.microsoft.com/office/powerpoint/2010/main" val="280554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a.org/a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worldboard@na.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Este es el segundo video de una serie de cinco que cubre el material del </a:t>
            </a:r>
            <a:r>
              <a:rPr lang="es-ES" sz="1200" i="1" kern="1200" dirty="0" smtClean="0">
                <a:solidFill>
                  <a:schemeClr val="tx1"/>
                </a:solidFill>
                <a:effectLst/>
                <a:latin typeface="+mn-lt"/>
              </a:rPr>
              <a:t>Informe de la Agenda de la Conferencia</a:t>
            </a:r>
            <a:r>
              <a:rPr lang="es-ES" sz="1200" kern="1200" dirty="0" smtClean="0">
                <a:solidFill>
                  <a:schemeClr val="tx1"/>
                </a:solidFill>
                <a:effectLst/>
                <a:latin typeface="+mn-lt"/>
              </a:rPr>
              <a:t> 2018 (o su abreviatura, </a:t>
            </a:r>
            <a:r>
              <a:rPr lang="es-ES" sz="1200" i="1" kern="1200" dirty="0" smtClean="0">
                <a:solidFill>
                  <a:schemeClr val="tx1"/>
                </a:solidFill>
                <a:effectLst/>
                <a:latin typeface="+mn-lt"/>
              </a:rPr>
              <a:t>IAC</a:t>
            </a:r>
            <a:r>
              <a:rPr lang="es-ES" sz="1200" kern="1200" dirty="0" smtClean="0">
                <a:solidFill>
                  <a:schemeClr val="tx1"/>
                </a:solidFill>
                <a:effectLst/>
                <a:latin typeface="+mn-lt"/>
              </a:rPr>
              <a:t>). </a:t>
            </a:r>
          </a:p>
          <a:p>
            <a:endParaRPr lang="es-ES" dirty="0"/>
          </a:p>
        </p:txBody>
      </p:sp>
      <p:sp>
        <p:nvSpPr>
          <p:cNvPr id="4" name="Slide Number Placeholder 3"/>
          <p:cNvSpPr>
            <a:spLocks noGrp="1"/>
          </p:cNvSpPr>
          <p:nvPr>
            <p:ph type="sldNum" sz="quarter" idx="10"/>
          </p:nvPr>
        </p:nvSpPr>
        <p:spPr/>
        <p:txBody>
          <a:bodyPr/>
          <a:lstStyle/>
          <a:p>
            <a:fld id="{0728A68C-7F92-4146-AC63-52F4E1CC58EA}" type="slidenum">
              <a:rPr lang="en-US" smtClean="0"/>
              <a:t>1</a:t>
            </a:fld>
            <a:endParaRPr lang="es-ES"/>
          </a:p>
        </p:txBody>
      </p:sp>
    </p:spTree>
    <p:extLst>
      <p:ext uri="{BB962C8B-B14F-4D97-AF65-F5344CB8AC3E}">
        <p14:creationId xmlns:p14="http://schemas.microsoft.com/office/powerpoint/2010/main" val="57376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A pesar de los grandes esfuerzos de las conferencias de 1991 y 1993 por dar toda esta cuestión por terminada, de vez en cuando reaparece.. Últimamente, hemos visto campañas para publicar literatura ilícita como en épocas anteriores. El año pasado tuvimos el gusto de informar que estas iniciativas parece que se han ido debilitando a medida que las comunidades de NA tenían más información.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Las comunidades de NA se han unido para rechazar esta última oleada de conducta poco ética de las personas involucradas y las publicaciones que producen. El flujo constante de solicitud de información que recibimos sobre la publicación y distribución ilícitas dan fe de «la integridad y eficacia de nuestras comunicaciones», como menciona el Octavo Concepto, y de la fortaleza de las iniciativas locales para difundir que la literatura ilícita no refleja la conciencia de grupo.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10</a:t>
            </a:fld>
            <a:endParaRPr lang="es-ES"/>
          </a:p>
        </p:txBody>
      </p:sp>
    </p:spTree>
    <p:extLst>
      <p:ext uri="{BB962C8B-B14F-4D97-AF65-F5344CB8AC3E}">
        <p14:creationId xmlns:p14="http://schemas.microsoft.com/office/powerpoint/2010/main" val="187946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11</a:t>
            </a:fld>
            <a:endParaRPr lang="es-ES"/>
          </a:p>
        </p:txBody>
      </p:sp>
    </p:spTree>
    <p:extLst>
      <p:ext uri="{BB962C8B-B14F-4D97-AF65-F5344CB8AC3E}">
        <p14:creationId xmlns:p14="http://schemas.microsoft.com/office/powerpoint/2010/main" val="70064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7:</a:t>
            </a:r>
            <a:r>
              <a:rPr lang="es-ES" sz="1200" kern="1200" dirty="0" smtClean="0">
                <a:solidFill>
                  <a:schemeClr val="tx1"/>
                </a:solidFill>
                <a:effectLst/>
                <a:latin typeface="+mn-lt"/>
              </a:rPr>
              <a:t> Dar instrucciones a la Junta Mundial para que prepare un folleto de servicio (SP) que describa con claridad y sencillez los derechos de los grupos para reimprimir la literatura de Narcóticos Anónimos protegida por el </a:t>
            </a:r>
            <a:r>
              <a:rPr lang="es-ES" sz="1200" i="1" kern="1200" dirty="0" smtClean="0">
                <a:solidFill>
                  <a:schemeClr val="tx1"/>
                </a:solidFill>
                <a:effectLst/>
                <a:latin typeface="+mn-lt"/>
              </a:rPr>
              <a:t>Fideicomiso de propiedad intelectual de la confraternidad</a:t>
            </a:r>
            <a:r>
              <a:rPr lang="es-ES" sz="1200" kern="1200" dirty="0" smtClean="0">
                <a:solidFill>
                  <a:schemeClr val="tx1"/>
                </a:solidFill>
                <a:effectLst/>
                <a:latin typeface="+mn-lt"/>
              </a:rPr>
              <a:t> y sus boletines.</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Preparar un folleto claro, sencillo y accesible, para que los grupos puedan adquirirlo o descargarlo, que aclare el derecho de los grupos a reimprimir literatura de Narcóticos Anónimos tal como se define en el </a:t>
            </a:r>
            <a:r>
              <a:rPr lang="es-ES" sz="1200" i="1" kern="1200" dirty="0" smtClean="0">
                <a:solidFill>
                  <a:schemeClr val="tx1"/>
                </a:solidFill>
                <a:effectLst/>
                <a:latin typeface="+mn-lt"/>
              </a:rPr>
              <a:t>FPIC</a:t>
            </a:r>
            <a:r>
              <a:rPr lang="es-ES" sz="1200" kern="1200" dirty="0" smtClean="0">
                <a:solidFill>
                  <a:schemeClr val="tx1"/>
                </a:solidFill>
                <a:effectLst/>
                <a:latin typeface="+mn-lt"/>
              </a:rPr>
              <a:t>.</a:t>
            </a:r>
          </a:p>
          <a:p>
            <a:r>
              <a:rPr lang="es-ES" sz="1200" b="1" kern="1200" dirty="0" smtClean="0">
                <a:solidFill>
                  <a:schemeClr val="tx1"/>
                </a:solidFill>
                <a:effectLst/>
                <a:latin typeface="+mn-lt"/>
              </a:rPr>
              <a:t>Presentada por:</a:t>
            </a:r>
            <a:r>
              <a:rPr lang="es-ES" sz="1200" kern="1200" dirty="0" smtClean="0">
                <a:solidFill>
                  <a:schemeClr val="tx1"/>
                </a:solidFill>
                <a:effectLst/>
                <a:latin typeface="+mn-lt"/>
              </a:rPr>
              <a:t> Región Northern New York</a:t>
            </a:r>
          </a:p>
          <a:p>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12</a:t>
            </a:fld>
            <a:endParaRPr lang="es-ES"/>
          </a:p>
        </p:txBody>
      </p:sp>
    </p:spTree>
    <p:extLst>
      <p:ext uri="{BB962C8B-B14F-4D97-AF65-F5344CB8AC3E}">
        <p14:creationId xmlns:p14="http://schemas.microsoft.com/office/powerpoint/2010/main" val="105935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Razonamiento de la región:</a:t>
            </a:r>
            <a:r>
              <a:rPr lang="es-ES" sz="1200" kern="1200" dirty="0" smtClean="0">
                <a:solidFill>
                  <a:schemeClr val="tx1"/>
                </a:solidFill>
                <a:effectLst/>
                <a:latin typeface="+mn-lt"/>
              </a:rPr>
              <a:t> Los adictos pasamos gran parte de nuestra vida sin posibilidad de elegir, y hemos trabajado duramente en nuestra recuperación para poder hacerlo. Cuando tenemos incluso la mínima impresión de que quieren arrebatarnos la capacidad de elegir, los miembros y los grupos manifestamos nuestro carácter rebelde ante lo que a menudo percibimos como una figura de autoridad (los SMNA). Hay mucha desinformación y malentendidos con respecto al </a:t>
            </a:r>
            <a:r>
              <a:rPr lang="es-ES" sz="1200" i="1" kern="1200" dirty="0" smtClean="0">
                <a:solidFill>
                  <a:schemeClr val="tx1"/>
                </a:solidFill>
                <a:effectLst/>
                <a:latin typeface="+mn-lt"/>
              </a:rPr>
              <a:t>FPIC</a:t>
            </a:r>
            <a:r>
              <a:rPr lang="es-ES" sz="1200" kern="1200" dirty="0" smtClean="0">
                <a:solidFill>
                  <a:schemeClr val="tx1"/>
                </a:solidFill>
                <a:effectLst/>
                <a:latin typeface="+mn-lt"/>
              </a:rPr>
              <a:t> y el derecho de los grupos a reimprimir literatura aprobada por NA sin alterarla. Con la desinformación y los malentendidos llega la desunión. Esperamos que un folleto de servicio sencillo y claro, que los miembros y los grupos puedan descargar o comprar, ayude a disipar la niebla de la desinformación y los malentendidos y contribuya tanto a impulsar la unidad como a reforzar la autonomía y posibilidad de elegir del grupo.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dirty="0" smtClean="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13</a:t>
            </a:fld>
            <a:endParaRPr lang="es-ES"/>
          </a:p>
        </p:txBody>
      </p:sp>
    </p:spTree>
    <p:extLst>
      <p:ext uri="{BB962C8B-B14F-4D97-AF65-F5344CB8AC3E}">
        <p14:creationId xmlns:p14="http://schemas.microsoft.com/office/powerpoint/2010/main" val="2330469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Respuesta de la Junta Mundial: </a:t>
            </a:r>
            <a:r>
              <a:rPr lang="es-ES" smtClean="0"/>
              <a:t>En el Boletín Nº 1 del </a:t>
            </a:r>
            <a:r>
              <a:rPr lang="es-ES" sz="1200" i="1" kern="1200" dirty="0" smtClean="0">
                <a:solidFill>
                  <a:schemeClr val="tx1"/>
                </a:solidFill>
                <a:effectLst/>
                <a:latin typeface="+mn-lt"/>
              </a:rPr>
              <a:t>FPIC</a:t>
            </a:r>
            <a:r>
              <a:rPr lang="es-ES" sz="1200" kern="1200" dirty="0" smtClean="0">
                <a:solidFill>
                  <a:schemeClr val="tx1"/>
                </a:solidFill>
                <a:effectLst/>
                <a:latin typeface="+mn-lt"/>
              </a:rPr>
              <a:t> se explican de manera sencilla las pautas para reproducir literatura de recuperación de NA, incluidos los derechos y responsabilidades de los grupos de NA. Sería relativamente sencillo rediseñar el Boletín Nº 1 en forma de folleto de servicio, que pasaría por un proceso de revisión de los delegados de 90 días. Los folletos de servicio suelen distribuirse más ampliamente que los boletines. Sin embargo, tal como está redactado, este boletín no aborda muchas de las dificultades relacionadas con el </a:t>
            </a:r>
            <a:r>
              <a:rPr lang="es-ES" sz="1200" i="1" kern="1200" dirty="0" smtClean="0">
                <a:solidFill>
                  <a:schemeClr val="tx1"/>
                </a:solidFill>
                <a:effectLst/>
                <a:latin typeface="+mn-lt"/>
              </a:rPr>
              <a:t>FPIC</a:t>
            </a:r>
            <a:r>
              <a:rPr lang="es-ES" sz="1200" kern="1200" dirty="0" smtClean="0">
                <a:solidFill>
                  <a:schemeClr val="tx1"/>
                </a:solidFill>
                <a:effectLst/>
                <a:latin typeface="+mn-lt"/>
              </a:rPr>
              <a:t> que tienen los grupos, incluida la producción o reproducción de literatura ilícita. </a:t>
            </a:r>
            <a:r>
              <a:rPr lang="es-ES" sz="1200" i="0" kern="1200" dirty="0" smtClean="0">
                <a:solidFill>
                  <a:schemeClr val="tx1"/>
                </a:solidFill>
                <a:effectLst/>
                <a:latin typeface="+mn-lt"/>
              </a:rPr>
              <a:t>Para potenciar la utilidad para los grupos de un material vinculado al</a:t>
            </a:r>
            <a:r>
              <a:rPr lang="es-ES" sz="1200" i="1" kern="1200" dirty="0" smtClean="0">
                <a:solidFill>
                  <a:schemeClr val="tx1"/>
                </a:solidFill>
                <a:effectLst/>
                <a:latin typeface="+mn-lt"/>
              </a:rPr>
              <a:t> FPIC</a:t>
            </a:r>
            <a:r>
              <a:rPr lang="es-ES" sz="1200" kern="1200" dirty="0" smtClean="0">
                <a:solidFill>
                  <a:schemeClr val="tx1"/>
                </a:solidFill>
                <a:effectLst/>
                <a:latin typeface="+mn-lt"/>
              </a:rPr>
              <a:t> creemos que habría que ampliar su alcance para incluya las responsabilidades además de los derechos.</a:t>
            </a:r>
          </a:p>
          <a:p>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14</a:t>
            </a:fld>
            <a:endParaRPr lang="es-ES"/>
          </a:p>
        </p:txBody>
      </p:sp>
    </p:spTree>
    <p:extLst>
      <p:ext uri="{BB962C8B-B14F-4D97-AF65-F5344CB8AC3E}">
        <p14:creationId xmlns:p14="http://schemas.microsoft.com/office/powerpoint/2010/main" val="350395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8A68C-7F92-4146-AC63-52F4E1CC58EA}" type="slidenum">
              <a:rPr lang="en-US" smtClean="0"/>
              <a:t>15</a:t>
            </a:fld>
            <a:endParaRPr lang="es-ES"/>
          </a:p>
        </p:txBody>
      </p:sp>
    </p:spTree>
    <p:extLst>
      <p:ext uri="{BB962C8B-B14F-4D97-AF65-F5344CB8AC3E}">
        <p14:creationId xmlns:p14="http://schemas.microsoft.com/office/powerpoint/2010/main" val="33139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8:</a:t>
            </a:r>
            <a:r>
              <a:rPr lang="es-ES" sz="1200" kern="1200" dirty="0" smtClean="0">
                <a:solidFill>
                  <a:schemeClr val="tx1"/>
                </a:solidFill>
                <a:effectLst/>
                <a:latin typeface="+mn-lt"/>
              </a:rPr>
              <a:t>  Reemplazar el primer párrafo del librito </a:t>
            </a:r>
            <a:r>
              <a:rPr lang="es-ES" sz="1200" i="1" kern="1200" dirty="0" smtClean="0">
                <a:solidFill>
                  <a:schemeClr val="tx1"/>
                </a:solidFill>
                <a:effectLst/>
                <a:latin typeface="+mn-lt"/>
              </a:rPr>
              <a:t>Guía del grupo</a:t>
            </a:r>
            <a:r>
              <a:rPr lang="es-ES" sz="1200" kern="1200" dirty="0" smtClean="0">
                <a:solidFill>
                  <a:schemeClr val="tx1"/>
                </a:solidFill>
                <a:effectLst/>
                <a:latin typeface="+mn-lt"/>
              </a:rPr>
              <a:t>, debajo del subtítulo «¿Qué tipo de literatura debemos utilizar?», tal como se indica a continuación: </a:t>
            </a:r>
          </a:p>
          <a:p>
            <a:endParaRPr lang="es-ES" sz="1200" kern="1200" dirty="0" smtClean="0">
              <a:solidFill>
                <a:schemeClr val="tx1"/>
              </a:solidFill>
              <a:effectLst/>
              <a:latin typeface="+mn-lt"/>
              <a:ea typeface="+mn-ea"/>
              <a:cs typeface="+mn-cs"/>
            </a:endParaRPr>
          </a:p>
          <a:p>
            <a:r>
              <a:rPr lang="es-ES" sz="1200" b="1" u="sng" kern="1200" dirty="0" smtClean="0">
                <a:solidFill>
                  <a:schemeClr val="tx1"/>
                </a:solidFill>
                <a:effectLst/>
                <a:latin typeface="+mn-lt"/>
              </a:rPr>
              <a:t>Párrafo original</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Los Servicios Mundiales de Narcóticos Anónimos producen diferentes tipos de publicaciones. Sin embargo, en las reuniones sólo es apropiado leer literatura aprobada por NA. Al comienzo de una reunión suelen leerse extractos de libros y folletos aprobados, que, en algunos casos, se utilizan como eje del formato. La literatura aprobada refleja todo el espectro de recuperación de Narcóticos Anónimos.</a:t>
            </a:r>
          </a:p>
          <a:p>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16</a:t>
            </a:fld>
            <a:endParaRPr lang="es-ES"/>
          </a:p>
        </p:txBody>
      </p:sp>
    </p:spTree>
    <p:extLst>
      <p:ext uri="{BB962C8B-B14F-4D97-AF65-F5344CB8AC3E}">
        <p14:creationId xmlns:p14="http://schemas.microsoft.com/office/powerpoint/2010/main" val="308752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Esta moción divide el párrafo original en dos y añade las frases que aparecen en cursiva.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Los Servicios Mundiales de Narcóticos Anónimos producen diferentes tipos de publicaciones. Sin embargo, en las reuniones solo es apropiado leer literatura aprobada por Narcóticos Anónimos,</a:t>
            </a:r>
            <a:r>
              <a:rPr lang="es-ES" sz="1200" i="1" kern="1200" dirty="0" smtClean="0">
                <a:solidFill>
                  <a:schemeClr val="tx1"/>
                </a:solidFill>
                <a:effectLst/>
                <a:latin typeface="+mn-lt"/>
              </a:rPr>
              <a:t> y solo la edición o las ediciones que trasmitan un mensaje unificado, como las ediciones más recientes. En el caso del Texto Básico, serían la 3ª edición revisada y las posteriores. Las ediciones más antiguas de nuestra literatura, así como los borradores finales, aunque son válidos en términos históricos y llevan un mensaje de recuperación, el mensaje que trasmiten contradice en cierto modo al de nuestras ediciones actuales y ya no están en consonancia con la conciencia de la confraternidad con respecto a nuestro mensaje de recuperación. </a:t>
            </a:r>
            <a:endParaRPr lang="es-ES" sz="1200" kern="1200" dirty="0" smtClean="0">
              <a:solidFill>
                <a:schemeClr val="tx1"/>
              </a:solidFill>
              <a:effectLst/>
              <a:latin typeface="+mn-lt"/>
              <a:ea typeface="+mn-ea"/>
              <a:cs typeface="+mn-cs"/>
            </a:endParaRPr>
          </a:p>
          <a:p>
            <a:pPr>
              <a:lnSpc>
                <a:spcPct val="100000"/>
              </a:lnSpc>
              <a:spcAft>
                <a:spcPts val="0"/>
              </a:spcAft>
            </a:pPr>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17</a:t>
            </a:fld>
            <a:endParaRPr lang="es-ES"/>
          </a:p>
        </p:txBody>
      </p:sp>
    </p:spTree>
    <p:extLst>
      <p:ext uri="{BB962C8B-B14F-4D97-AF65-F5344CB8AC3E}">
        <p14:creationId xmlns:p14="http://schemas.microsoft.com/office/powerpoint/2010/main" val="336349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Al comienzo de una reunión suelen leerse extractos de libros y folletos aprobados, que, en algunos casos, se utilizan como eje del formato. La literatura aprobada refleja todo el espectro de recuperación de Narcóticos Anónimos. </a:t>
            </a:r>
            <a:r>
              <a:rPr lang="es-ES" sz="1200" i="1" kern="1200" dirty="0" smtClean="0">
                <a:solidFill>
                  <a:schemeClr val="tx1"/>
                </a:solidFill>
                <a:effectLst/>
                <a:latin typeface="+mn-lt"/>
              </a:rPr>
              <a:t>Se sugiere que las reuniones que utilizan ediciones más antiguas de literatura aprobada por NA reconozcan las ediciones actuales de literatura aprobada por NA en aras de la unidad de NA.</a:t>
            </a:r>
            <a:endParaRPr lang="es-ES" sz="1200" kern="1200" dirty="0" smtClean="0">
              <a:solidFill>
                <a:schemeClr val="tx1"/>
              </a:solidFill>
              <a:effectLst/>
              <a:latin typeface="+mn-lt"/>
              <a:ea typeface="+mn-ea"/>
              <a:cs typeface="+mn-cs"/>
            </a:endParaRPr>
          </a:p>
          <a:p>
            <a:pPr>
              <a:lnSpc>
                <a:spcPct val="100000"/>
              </a:lnSpc>
              <a:spcAft>
                <a:spcPts val="0"/>
              </a:spcAft>
            </a:pPr>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18</a:t>
            </a:fld>
            <a:endParaRPr lang="es-ES"/>
          </a:p>
        </p:txBody>
      </p:sp>
    </p:spTree>
    <p:extLst>
      <p:ext uri="{BB962C8B-B14F-4D97-AF65-F5344CB8AC3E}">
        <p14:creationId xmlns:p14="http://schemas.microsoft.com/office/powerpoint/2010/main" val="330286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Fijar un criterio sobre la literatura de NA adecuada que se base en la unidad del mensaje y refuerce al mismo tiempo la autonomía para usar literatura distinta de las ediciones aprobadas más recientes.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smtClean="0">
                <a:latin typeface="Cambria" panose="02040503050406030204" pitchFamily="18" charset="0"/>
              </a:rPr>
              <a:t>Presentada por:</a:t>
            </a:r>
            <a:r>
              <a:rPr lang="es-ES" sz="1200" smtClean="0">
                <a:latin typeface="Cambria" panose="02040503050406030204" pitchFamily="18" charset="0"/>
              </a:rPr>
              <a:t> Región Northern New York</a:t>
            </a:r>
          </a:p>
          <a:p>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19</a:t>
            </a:fld>
            <a:endParaRPr lang="es-ES"/>
          </a:p>
        </p:txBody>
      </p:sp>
    </p:spTree>
    <p:extLst>
      <p:ext uri="{BB962C8B-B14F-4D97-AF65-F5344CB8AC3E}">
        <p14:creationId xmlns:p14="http://schemas.microsoft.com/office/powerpoint/2010/main" val="277207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Este video cubre el </a:t>
            </a:r>
            <a:r>
              <a:rPr lang="es-ES" sz="1200" i="1" kern="1200" dirty="0" smtClean="0">
                <a:solidFill>
                  <a:schemeClr val="tx1"/>
                </a:solidFill>
                <a:effectLst/>
                <a:latin typeface="+mn-lt"/>
              </a:rPr>
              <a:t>Fideicomiso de propiedad intelectual de la confraternidad</a:t>
            </a:r>
            <a:r>
              <a:rPr lang="es-ES" sz="1200" kern="1200" dirty="0" smtClean="0">
                <a:solidFill>
                  <a:schemeClr val="tx1"/>
                </a:solidFill>
                <a:effectLst/>
                <a:latin typeface="+mn-lt"/>
              </a:rPr>
              <a:t>o</a:t>
            </a:r>
            <a:r>
              <a:rPr lang="es-ES" sz="1200" i="1" kern="1200" dirty="0" smtClean="0">
                <a:solidFill>
                  <a:schemeClr val="tx1"/>
                </a:solidFill>
                <a:effectLst/>
                <a:latin typeface="+mn-lt"/>
              </a:rPr>
              <a:t> FPIC, y las mociones7 y 8, que están relacionadas con el </a:t>
            </a:r>
            <a:r>
              <a:rPr lang="es-ES" sz="1200" kern="1200" dirty="0" smtClean="0">
                <a:solidFill>
                  <a:schemeClr val="tx1"/>
                </a:solidFill>
                <a:effectLst/>
                <a:latin typeface="+mn-lt"/>
              </a:rPr>
              <a:t>FPIC.</a:t>
            </a:r>
          </a:p>
          <a:p>
            <a:pPr lvl="0">
              <a:tabLst>
                <a:tab pos="457200" algn="l"/>
              </a:tabLst>
            </a:pPr>
            <a:endParaRPr lang="es-ES" b="1" dirty="0" smtClean="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2</a:t>
            </a:fld>
            <a:endParaRPr lang="es-ES"/>
          </a:p>
        </p:txBody>
      </p:sp>
    </p:spTree>
    <p:extLst>
      <p:ext uri="{BB962C8B-B14F-4D97-AF65-F5344CB8AC3E}">
        <p14:creationId xmlns:p14="http://schemas.microsoft.com/office/powerpoint/2010/main" val="1542425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En la CSM 2016, surgió la pregunta de qué es literatura apropiada para las reuniones de NA. ¿Dónde trazamos la línea? ¿Cómo establecemos el equilibrio entre autonomía del grupo y unidad de NA? Después de discutirlo dentro y fuera de la región, coincidimos en que la unidad debe empezar por nuestro mensaje y que nuestro mensaje de recuperación se mantiene unificado a partir de la 3ª edición revisada del Texto Básico. Lleva el mismo mensaje que ediciones más recientes de literatura y las diferencias son apenas gramaticales. Las ediciones anteriores a la 3ª revisada contienen una o más contradicciones con nuestro mensaje actual y, aunque todas ellas tienen un mensaje poderoso, ya no están en consonancia con la conciencia de nuestra confraternidad con respecto al mensaje de recuperación de NA. Reconociendo la literatura a partir de la 3ª edición revisada, reforzamos la autonomía del grupo de elegir ediciones anteriores de literatura aprobada por NA y, al mismo tiempo, fortalecemos la unidad de NA a través de la unidad de nuestro mensaje.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0" dirty="0" smtClean="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20</a:t>
            </a:fld>
            <a:endParaRPr lang="es-ES"/>
          </a:p>
        </p:txBody>
      </p:sp>
    </p:spTree>
    <p:extLst>
      <p:ext uri="{BB962C8B-B14F-4D97-AF65-F5344CB8AC3E}">
        <p14:creationId xmlns:p14="http://schemas.microsoft.com/office/powerpoint/2010/main" val="3884686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306388"/>
            <a:ext cx="4076700" cy="2293937"/>
          </a:xfrm>
        </p:spPr>
      </p:sp>
      <p:sp>
        <p:nvSpPr>
          <p:cNvPr id="3" name="Notes Placeholder 2"/>
          <p:cNvSpPr>
            <a:spLocks noGrp="1"/>
          </p:cNvSpPr>
          <p:nvPr>
            <p:ph type="body" idx="1"/>
          </p:nvPr>
        </p:nvSpPr>
        <p:spPr>
          <a:xfrm>
            <a:off x="334681" y="2749177"/>
            <a:ext cx="6388848" cy="4612341"/>
          </a:xfrm>
        </p:spPr>
        <p:txBody>
          <a:bodyPr/>
          <a:lstStyle/>
          <a:p>
            <a:pPr marL="0" marR="0" indent="0" algn="l" defTabSz="914400" rtl="0" eaLnBrk="1" fontAlgn="auto" latinLnBrk="0" hangingPunct="1">
              <a:lnSpc>
                <a:spcPct val="90000"/>
              </a:lnSpc>
              <a:spcBef>
                <a:spcPts val="0"/>
              </a:spcBef>
              <a:spcAft>
                <a:spcPts val="600"/>
              </a:spcAft>
              <a:buClrTx/>
              <a:buSzTx/>
              <a:buFontTx/>
              <a:buNone/>
              <a:tabLst/>
              <a:defRPr/>
            </a:pPr>
            <a:r>
              <a:rPr lang="es-ES" sz="1200" b="1" kern="1200" dirty="0" smtClean="0">
                <a:solidFill>
                  <a:schemeClr val="tx1"/>
                </a:solidFill>
                <a:effectLst/>
                <a:latin typeface="+mn-lt"/>
              </a:rPr>
              <a:t>Respuesta de la Junta Mundial: </a:t>
            </a:r>
            <a:r>
              <a:rPr lang="es-ES" sz="1200" kern="1200" dirty="0" smtClean="0">
                <a:solidFill>
                  <a:schemeClr val="tx1"/>
                </a:solidFill>
                <a:effectLst/>
                <a:latin typeface="+mn-lt"/>
              </a:rPr>
              <a:t>La CSM 2016 trató el tema en su discusión sobre el </a:t>
            </a:r>
            <a:r>
              <a:rPr lang="es-ES" sz="1200" i="1" kern="1200" dirty="0" smtClean="0">
                <a:solidFill>
                  <a:schemeClr val="tx1"/>
                </a:solidFill>
                <a:effectLst/>
                <a:latin typeface="+mn-lt"/>
              </a:rPr>
              <a:t>FPIC, </a:t>
            </a:r>
            <a:r>
              <a:rPr lang="es-ES" sz="1200" i="0" kern="1200" dirty="0" smtClean="0">
                <a:solidFill>
                  <a:schemeClr val="tx1"/>
                </a:solidFill>
                <a:effectLst/>
                <a:latin typeface="+mn-lt"/>
              </a:rPr>
              <a:t>incluyendo si los seis puntos que describen «¿Qué es un grupo de NA?» debían revisarse para que incluyeran la idea de que los grupos de NA solo leen literatura aprobada por NA, algo que queda reflejado más adelante en la</a:t>
            </a:r>
            <a:r>
              <a:rPr lang="es-ES" sz="1200" i="1" kern="1200" dirty="0" smtClean="0">
                <a:solidFill>
                  <a:schemeClr val="tx1"/>
                </a:solidFill>
                <a:effectLst/>
                <a:latin typeface="+mn-lt"/>
              </a:rPr>
              <a:t> Guía del grupo</a:t>
            </a:r>
            <a:r>
              <a:rPr lang="es-ES" sz="1200" kern="1200" dirty="0" smtClean="0">
                <a:solidFill>
                  <a:schemeClr val="tx1"/>
                </a:solidFill>
                <a:effectLst/>
                <a:latin typeface="+mn-lt"/>
              </a:rPr>
              <a:t>. Creemos que sería más simple y claro expresar que los grupos deben utilizar la literatura aprobada actualmente Las revisiones que se sugieren en esta moción podrían plantear dudas a los miembros no familiarizados con las diferencias entre las distintas ediciones del Texto Básico y el cambio significativo de terminología que tuvo lugar con la tercera edición revisada. Tampoco parece muy útil aprobar la lectura de literatura que hace más de 20 años que no está en venta. Los miembros pueden usar las ediciones que quieran en su recuperación personal, pero la conferencia decidió en 1991, y ratificó en 2008, que solo la última edición del Texto Básico es la aprobada para que los SMNA la publiquen y vendan. Puede resultar confuso decir que los grupos pueden usar literatura que actualmente no está aprobada para su publicación y venta. </a:t>
            </a:r>
          </a:p>
          <a:p>
            <a:pPr>
              <a:lnSpc>
                <a:spcPct val="90000"/>
              </a:lnSpc>
              <a:spcAft>
                <a:spcPts val="600"/>
              </a:spcAft>
            </a:pPr>
            <a:endParaRPr lang="es-ES" sz="13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21</a:t>
            </a:fld>
            <a:endParaRPr lang="es-ES"/>
          </a:p>
        </p:txBody>
      </p:sp>
    </p:spTree>
    <p:extLst>
      <p:ext uri="{BB962C8B-B14F-4D97-AF65-F5344CB8AC3E}">
        <p14:creationId xmlns:p14="http://schemas.microsoft.com/office/powerpoint/2010/main" val="22387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8A68C-7F92-4146-AC63-52F4E1CC58EA}" type="slidenum">
              <a:rPr lang="en-US" smtClean="0"/>
              <a:t>22</a:t>
            </a:fld>
            <a:endParaRPr lang="es-ES"/>
          </a:p>
        </p:txBody>
      </p:sp>
    </p:spTree>
    <p:extLst>
      <p:ext uri="{BB962C8B-B14F-4D97-AF65-F5344CB8AC3E}">
        <p14:creationId xmlns:p14="http://schemas.microsoft.com/office/powerpoint/2010/main" val="366156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i="0" kern="1200" dirty="0" smtClean="0">
                <a:solidFill>
                  <a:schemeClr val="tx1"/>
                </a:solidFill>
                <a:effectLst/>
                <a:latin typeface="+mn-lt"/>
              </a:rPr>
              <a:t>Con esto concluye la información de las mociones relacionadas con el </a:t>
            </a:r>
            <a:r>
              <a:rPr lang="es-ES" sz="1200" i="1" kern="1200" dirty="0" smtClean="0">
                <a:solidFill>
                  <a:schemeClr val="tx1"/>
                </a:solidFill>
                <a:effectLst/>
                <a:latin typeface="+mn-lt"/>
              </a:rPr>
              <a:t>FPIC</a:t>
            </a:r>
            <a:r>
              <a:rPr lang="es-ES" sz="1200" i="0" kern="1200" dirty="0" smtClean="0">
                <a:solidFill>
                  <a:schemeClr val="tx1"/>
                </a:solidFill>
                <a:effectLst/>
                <a:latin typeface="+mn-lt"/>
              </a:rPr>
              <a:t>, pero antes de cambiar de tema nos gustaría informar sobre un requerimiento de inspección al </a:t>
            </a:r>
            <a:r>
              <a:rPr lang="es-ES" sz="1200" i="1" kern="1200" dirty="0" smtClean="0">
                <a:solidFill>
                  <a:schemeClr val="tx1"/>
                </a:solidFill>
                <a:effectLst/>
                <a:latin typeface="+mn-lt"/>
              </a:rPr>
              <a:t>FPIC</a:t>
            </a:r>
            <a:r>
              <a:rPr lang="es-ES" sz="1200" i="0" kern="1200" dirty="0" smtClean="0">
                <a:solidFill>
                  <a:schemeClr val="tx1"/>
                </a:solidFill>
                <a:effectLst/>
                <a:latin typeface="+mn-lt"/>
              </a:rPr>
              <a:t> de la región de Florida del Sur y resumir algunas preguntas frecuentes que también figuran en el </a:t>
            </a:r>
            <a:r>
              <a:rPr lang="es-ES" sz="1200" i="1" kern="1200" dirty="0" smtClean="0">
                <a:solidFill>
                  <a:schemeClr val="tx1"/>
                </a:solidFill>
                <a:effectLst/>
                <a:latin typeface="+mn-lt"/>
              </a:rPr>
              <a:t>IAC</a:t>
            </a:r>
            <a:r>
              <a:rPr lang="es-ES" sz="1200" i="0" kern="1200" dirty="0" smtClean="0">
                <a:solidFill>
                  <a:schemeClr val="tx1"/>
                </a:solidFill>
                <a:effectLst/>
                <a:latin typeface="+mn-lt"/>
              </a:rPr>
              <a:t>.</a:t>
            </a:r>
            <a:r>
              <a:rPr lang="es-ES" sz="1200" kern="1200" dirty="0" smtClean="0">
                <a:solidFill>
                  <a:schemeClr val="tx1"/>
                </a:solidFill>
                <a:effectLst/>
                <a:latin typeface="+mn-lt"/>
              </a:rPr>
              <a:t> Aquí hay un esquema resumido de los antecedentes de este requerimiento y una instantánea de la situación actual, pero invitamos a los miembros a leer la sección completa sobre el </a:t>
            </a:r>
            <a:r>
              <a:rPr lang="es-ES" sz="1200" i="1" kern="1200" dirty="0" smtClean="0">
                <a:solidFill>
                  <a:schemeClr val="tx1"/>
                </a:solidFill>
                <a:effectLst/>
                <a:latin typeface="+mn-lt"/>
              </a:rPr>
              <a:t>Fideicomiso de propiedad intelectual de la confraternidad </a:t>
            </a:r>
            <a:r>
              <a:rPr lang="es-ES" sz="1200" i="0" kern="1200" dirty="0" smtClean="0">
                <a:solidFill>
                  <a:schemeClr val="tx1"/>
                </a:solidFill>
                <a:effectLst/>
                <a:latin typeface="+mn-lt"/>
              </a:rPr>
              <a:t>del</a:t>
            </a:r>
            <a:r>
              <a:rPr lang="es-ES" sz="1200" i="1" kern="1200" dirty="0" smtClean="0">
                <a:solidFill>
                  <a:schemeClr val="tx1"/>
                </a:solidFill>
                <a:effectLst/>
                <a:latin typeface="+mn-lt"/>
              </a:rPr>
              <a:t> IAC</a:t>
            </a:r>
            <a:r>
              <a:rPr lang="es-ES" sz="1200" kern="1200" dirty="0" smtClean="0">
                <a:solidFill>
                  <a:schemeClr val="tx1"/>
                </a:solidFill>
                <a:effectLst/>
                <a:latin typeface="+mn-lt"/>
              </a:rPr>
              <a:t>.</a:t>
            </a:r>
          </a:p>
          <a:p>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23</a:t>
            </a:fld>
            <a:endParaRPr lang="es-ES"/>
          </a:p>
        </p:txBody>
      </p:sp>
    </p:spTree>
    <p:extLst>
      <p:ext uri="{BB962C8B-B14F-4D97-AF65-F5344CB8AC3E}">
        <p14:creationId xmlns:p14="http://schemas.microsoft.com/office/powerpoint/2010/main" val="1719341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415925"/>
            <a:ext cx="3930650" cy="2211388"/>
          </a:xfrm>
        </p:spPr>
      </p:sp>
      <p:sp>
        <p:nvSpPr>
          <p:cNvPr id="3" name="Notes Placeholder 2"/>
          <p:cNvSpPr>
            <a:spLocks noGrp="1"/>
          </p:cNvSpPr>
          <p:nvPr>
            <p:ph type="body" idx="1"/>
          </p:nvPr>
        </p:nvSpPr>
        <p:spPr>
          <a:xfrm>
            <a:off x="424329" y="2755153"/>
            <a:ext cx="6006353" cy="5245847"/>
          </a:xfrm>
        </p:spPr>
        <p:txBody>
          <a:bodyPr/>
          <a:lstStyle/>
          <a:p>
            <a:r>
              <a:rPr lang="es-ES" sz="1200" kern="1200" dirty="0" smtClean="0">
                <a:solidFill>
                  <a:schemeClr val="tx1"/>
                </a:solidFill>
                <a:effectLst/>
                <a:latin typeface="+mn-lt"/>
              </a:rPr>
              <a:t>En diciembre de 2016, la región de Florida del Sur aprobó una moción de «estar de acuerdo en principio .…[en] requerir una inspección de los registros y operaciones de los Servicios Mundiales de NA por el </a:t>
            </a:r>
            <a:r>
              <a:rPr lang="es-ES" sz="1200" i="1" kern="1200" dirty="0" smtClean="0">
                <a:solidFill>
                  <a:schemeClr val="tx1"/>
                </a:solidFill>
                <a:effectLst/>
                <a:latin typeface="+mn-lt"/>
              </a:rPr>
              <a:t>Fideicomiso de propiedad intelectual de la confraternidad </a:t>
            </a:r>
            <a:r>
              <a:rPr lang="es-ES" sz="1200" i="0" kern="1200" dirty="0" smtClean="0">
                <a:solidFill>
                  <a:schemeClr val="tx1"/>
                </a:solidFill>
                <a:effectLst/>
                <a:latin typeface="+mn-lt"/>
              </a:rPr>
              <a:t>(</a:t>
            </a:r>
            <a:r>
              <a:rPr lang="es-ES" sz="1200" i="1" kern="1200" dirty="0" smtClean="0">
                <a:solidFill>
                  <a:schemeClr val="tx1"/>
                </a:solidFill>
                <a:effectLst/>
                <a:latin typeface="+mn-lt"/>
              </a:rPr>
              <a:t>FPIC)</a:t>
            </a:r>
            <a:r>
              <a:rPr lang="es-ES" sz="1200" kern="1200" dirty="0" smtClean="0">
                <a:solidFill>
                  <a:schemeClr val="tx1"/>
                </a:solidFill>
                <a:effectLst/>
                <a:latin typeface="+mn-lt"/>
              </a:rPr>
              <a:t>…». Un día después de la reunión de Junta de abril de 2017, los SMNA recibieron un requerimiento de la región que detallaba 10 preocupaciones, algunas de las cuales parecen no tener relación con el </a:t>
            </a:r>
            <a:r>
              <a:rPr lang="es-ES" sz="1200" i="1" kern="1200" dirty="0" smtClean="0">
                <a:solidFill>
                  <a:schemeClr val="tx1"/>
                </a:solidFill>
                <a:effectLst/>
                <a:latin typeface="+mn-lt"/>
              </a:rPr>
              <a:t>FPIC.</a:t>
            </a:r>
            <a:r>
              <a:rPr lang="es-ES" sz="1200" kern="1200" dirty="0" smtClean="0">
                <a:solidFill>
                  <a:schemeClr val="tx1"/>
                </a:solidFill>
                <a:effectLst/>
                <a:latin typeface="+mn-lt"/>
              </a:rPr>
              <a:t> Como es una cuestión legal, la Junta la consultó con abogados y la discutió en profundidad en la reunión de julio.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Se trataba de un requerimiento que invocaba el derecho a una inspección legal, tal como se contempla en un documento de fideicomiso. Teníamos que entender con claridad qué nos pedían y nos dimos cruenta enseguida de que necesitábamos aclaraciones de la región. Estamos esperando una respuesta a la solicitud de aclaración que enviamos en agosto.</a:t>
            </a:r>
          </a:p>
          <a:p>
            <a:endParaRPr lang="es-ES" sz="1200" kern="1200" dirty="0" smtClean="0">
              <a:solidFill>
                <a:schemeClr val="tx1"/>
              </a:solidFill>
              <a:effectLst/>
              <a:latin typeface="+mn-lt"/>
              <a:ea typeface="+mn-ea"/>
              <a:cs typeface="+mn-cs"/>
            </a:endParaRPr>
          </a:p>
          <a:p>
            <a:r>
              <a:rPr lang="es-ES" sz="1200" i="0" kern="1200" dirty="0" smtClean="0">
                <a:solidFill>
                  <a:schemeClr val="tx1"/>
                </a:solidFill>
                <a:effectLst/>
                <a:latin typeface="+mn-lt"/>
              </a:rPr>
              <a:t>A continuación hay algunas preguntas frecuentes sobre el </a:t>
            </a:r>
            <a:r>
              <a:rPr lang="es-ES" sz="1200" i="1" kern="1200" dirty="0" smtClean="0">
                <a:solidFill>
                  <a:schemeClr val="tx1"/>
                </a:solidFill>
                <a:effectLst/>
                <a:latin typeface="+mn-lt"/>
              </a:rPr>
              <a:t>FPIC</a:t>
            </a:r>
            <a:r>
              <a:rPr lang="es-ES" sz="1200" i="0" kern="1200" dirty="0" smtClean="0">
                <a:solidFill>
                  <a:schemeClr val="tx1"/>
                </a:solidFill>
                <a:effectLst/>
                <a:latin typeface="+mn-lt"/>
              </a:rPr>
              <a:t> y este requerimiento. La versión completa de las mismas está disponible en el </a:t>
            </a:r>
            <a:r>
              <a:rPr lang="es-ES" sz="1200" i="1" kern="1200" dirty="0" smtClean="0">
                <a:solidFill>
                  <a:schemeClr val="tx1"/>
                </a:solidFill>
                <a:effectLst/>
                <a:latin typeface="+mn-lt"/>
              </a:rPr>
              <a:t>IAC</a:t>
            </a:r>
            <a:r>
              <a:rPr lang="es-ES" sz="1200" i="0" kern="1200" dirty="0" smtClean="0">
                <a:solidFill>
                  <a:schemeClr val="tx1"/>
                </a:solidFill>
                <a:effectLst/>
                <a:latin typeface="+mn-lt"/>
              </a:rPr>
              <a:t>.</a:t>
            </a:r>
          </a:p>
          <a:p>
            <a:pPr>
              <a:lnSpc>
                <a:spcPct val="90000"/>
              </a:lnSpc>
              <a:spcAft>
                <a:spcPts val="600"/>
              </a:spcAft>
            </a:pPr>
            <a:endParaRPr lang="es-ES" sz="14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24</a:t>
            </a:fld>
            <a:endParaRPr lang="es-ES"/>
          </a:p>
        </p:txBody>
      </p:sp>
    </p:spTree>
    <p:extLst>
      <p:ext uri="{BB962C8B-B14F-4D97-AF65-F5344CB8AC3E}">
        <p14:creationId xmlns:p14="http://schemas.microsoft.com/office/powerpoint/2010/main" val="2455778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PREGUNTA:</a:t>
            </a:r>
            <a:r>
              <a:rPr lang="es-ES" sz="1200" kern="1200" dirty="0" smtClean="0">
                <a:solidFill>
                  <a:schemeClr val="tx1"/>
                </a:solidFill>
                <a:effectLst/>
                <a:latin typeface="+mn-lt"/>
              </a:rPr>
              <a:t> ¿El </a:t>
            </a:r>
            <a:r>
              <a:rPr lang="es-ES" sz="1200" i="1" kern="1200" dirty="0" smtClean="0">
                <a:solidFill>
                  <a:schemeClr val="tx1"/>
                </a:solidFill>
                <a:effectLst/>
                <a:latin typeface="+mn-lt"/>
              </a:rPr>
              <a:t>FPIC</a:t>
            </a:r>
            <a:r>
              <a:rPr lang="es-ES" sz="1200" kern="1200" dirty="0" smtClean="0">
                <a:solidFill>
                  <a:schemeClr val="tx1"/>
                </a:solidFill>
                <a:effectLst/>
                <a:latin typeface="+mn-lt"/>
              </a:rPr>
              <a:t> dice que cualquier región puede solicitar una inspección?</a:t>
            </a:r>
          </a:p>
          <a:p>
            <a:r>
              <a:rPr lang="es-ES" sz="1200" b="1" kern="1200" dirty="0" smtClean="0">
                <a:solidFill>
                  <a:schemeClr val="tx1"/>
                </a:solidFill>
                <a:effectLst/>
                <a:latin typeface="+mn-lt"/>
              </a:rPr>
              <a:t>RESPUESTA:</a:t>
            </a:r>
            <a:r>
              <a:rPr lang="es-ES" sz="1200" kern="1200" dirty="0" smtClean="0">
                <a:solidFill>
                  <a:schemeClr val="tx1"/>
                </a:solidFill>
                <a:effectLst/>
                <a:latin typeface="+mn-lt"/>
              </a:rPr>
              <a:t> Sí, pero el requerimiento, tal como se ha remitido, no se ajusta a las directrices establecidas en el </a:t>
            </a:r>
            <a:r>
              <a:rPr lang="es-ES" sz="1200" i="1" kern="1200" dirty="0" smtClean="0">
                <a:solidFill>
                  <a:schemeClr val="tx1"/>
                </a:solidFill>
                <a:effectLst/>
                <a:latin typeface="+mn-lt"/>
              </a:rPr>
              <a:t>FPIC</a:t>
            </a:r>
            <a:r>
              <a:rPr lang="es-ES" sz="1200" kern="1200" dirty="0" smtClean="0">
                <a:solidFill>
                  <a:schemeClr val="tx1"/>
                </a:solidFill>
                <a:effectLst/>
                <a:latin typeface="+mn-lt"/>
              </a:rPr>
              <a:t>. Para empezar, la moción aprobada por la región solicitante parece haber autorizado solo a acceder, en principio, a que se redacte un requerimiento. Hasta la fecha, no hemos podido confirmar si la región ha tenido ocasión de revisar o aprobar el requerimiento específico que se remitió en su nombre. Hemos pedido aclaraciones a la región. </a:t>
            </a:r>
          </a:p>
          <a:p>
            <a:pPr marL="173038" indent="-173038"/>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25</a:t>
            </a:fld>
            <a:endParaRPr lang="es-ES"/>
          </a:p>
        </p:txBody>
      </p:sp>
    </p:spTree>
    <p:extLst>
      <p:ext uri="{BB962C8B-B14F-4D97-AF65-F5344CB8AC3E}">
        <p14:creationId xmlns:p14="http://schemas.microsoft.com/office/powerpoint/2010/main" val="2514703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PREGUNTA</a:t>
            </a:r>
            <a:r>
              <a:rPr lang="es-ES" sz="1200" kern="1200" dirty="0" smtClean="0">
                <a:solidFill>
                  <a:schemeClr val="tx1"/>
                </a:solidFill>
                <a:effectLst/>
                <a:latin typeface="+mn-lt"/>
              </a:rPr>
              <a:t>: ¿Por qué los SMNA consultaron a un abogado?</a:t>
            </a:r>
          </a:p>
          <a:p>
            <a:r>
              <a:rPr lang="es-ES" sz="1200" b="1" kern="1200" dirty="0" smtClean="0">
                <a:solidFill>
                  <a:schemeClr val="tx1"/>
                </a:solidFill>
                <a:effectLst/>
                <a:latin typeface="+mn-lt"/>
              </a:rPr>
              <a:t>RESPUESTA</a:t>
            </a:r>
            <a:r>
              <a:rPr lang="es-ES" sz="1200" kern="1200" dirty="0" smtClean="0">
                <a:solidFill>
                  <a:schemeClr val="tx1"/>
                </a:solidFill>
                <a:effectLst/>
                <a:latin typeface="+mn-lt"/>
              </a:rPr>
              <a:t>: El </a:t>
            </a:r>
            <a:r>
              <a:rPr lang="es-ES" sz="1200" i="1" kern="1200" dirty="0" smtClean="0">
                <a:solidFill>
                  <a:schemeClr val="tx1"/>
                </a:solidFill>
                <a:effectLst/>
                <a:latin typeface="+mn-lt"/>
              </a:rPr>
              <a:t>FPIC</a:t>
            </a:r>
            <a:r>
              <a:rPr lang="es-ES" sz="1200" kern="1200" dirty="0" smtClean="0">
                <a:solidFill>
                  <a:schemeClr val="tx1"/>
                </a:solidFill>
                <a:effectLst/>
                <a:latin typeface="+mn-lt"/>
              </a:rPr>
              <a:t> es un documento jurídico registrado ante el estado de California. El requerimiento de la región está directamente relacionado con este documento, de manera que nos pareció prudente pedir asesoramiento legal. Se trata de una cuestión nueva para nosotros. Ninguna región ha solicitado nunca una inspección, así que no tenemos experiencia en la que basarnos para poner en práctica esa disposición.</a:t>
            </a:r>
          </a:p>
          <a:p>
            <a:pPr marL="173038" indent="-173038"/>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26</a:t>
            </a:fld>
            <a:endParaRPr lang="es-ES"/>
          </a:p>
        </p:txBody>
      </p:sp>
    </p:spTree>
    <p:extLst>
      <p:ext uri="{BB962C8B-B14F-4D97-AF65-F5344CB8AC3E}">
        <p14:creationId xmlns:p14="http://schemas.microsoft.com/office/powerpoint/2010/main" val="1607269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PREGUNTA</a:t>
            </a:r>
            <a:r>
              <a:rPr lang="es-ES" sz="1200" kern="1200" dirty="0" smtClean="0">
                <a:solidFill>
                  <a:schemeClr val="tx1"/>
                </a:solidFill>
                <a:effectLst/>
                <a:latin typeface="+mn-lt"/>
              </a:rPr>
              <a:t>: ¿Por qué tanta demora? ¿Los SMNA están dando largas al asunto? </a:t>
            </a:r>
          </a:p>
          <a:p>
            <a:r>
              <a:rPr lang="es-ES" sz="1200" b="1" kern="1200" dirty="0" smtClean="0">
                <a:solidFill>
                  <a:schemeClr val="tx1"/>
                </a:solidFill>
                <a:effectLst/>
                <a:latin typeface="+mn-lt"/>
              </a:rPr>
              <a:t>RESPUESTA</a:t>
            </a:r>
            <a:r>
              <a:rPr lang="es-ES" sz="1200" kern="1200" dirty="0" smtClean="0">
                <a:solidFill>
                  <a:schemeClr val="tx1"/>
                </a:solidFill>
                <a:effectLst/>
                <a:latin typeface="+mn-lt"/>
              </a:rPr>
              <a:t>: Alguna gente considera erróneamente que el requerimiento de inspección, y el tiempo que nos estamos tomando para cumplir con este, es lo mismo que pedirle al tesorero de un grupo ver las cuentas y que este se niegue a enseñarlas. Y entendemos por qué esta comparación causa alarma. Otros señalan que sería más correcto compararlo con una situación en que un miembro del grupo le pide al tesorero que gaste dinero en algo, y este le contesta que antes tiene que consultarlo con el resto del grupo. No estamos dando largas a la región; simplemente tratamos de ser administradores responsables de los recursos de la confraternidad.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Para decirlo con sencillez, hace falta tiempo para examinar todo lo que implica este requerimiento. Recibir aclaraciones es el primer punto de nuestro orden del día. No está claro si tienen intenciones de poner en marcha un proceso tan grande —los honorarios estimados de nuestro contador público son US$ 100.000, solo por su trabajo—, así que nos sentimos obligados a informar a la región del tiempo y el esfuerzo que exige esta iniciativa tal como está planteada y del gasto que generaría. También nos pareció que la CSM querría tener la oportunidad de discutir la cuestión, dado el nivel de inversión necesario para atender este requerimiento. </a:t>
            </a:r>
          </a:p>
          <a:p>
            <a:pPr marL="173038" indent="-173038"/>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27</a:t>
            </a:fld>
            <a:endParaRPr lang="es-ES"/>
          </a:p>
        </p:txBody>
      </p:sp>
    </p:spTree>
    <p:extLst>
      <p:ext uri="{BB962C8B-B14F-4D97-AF65-F5344CB8AC3E}">
        <p14:creationId xmlns:p14="http://schemas.microsoft.com/office/powerpoint/2010/main" val="413536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PREGUNTA</a:t>
            </a:r>
            <a:r>
              <a:rPr lang="es-ES" sz="1200" kern="1200" dirty="0" smtClean="0">
                <a:solidFill>
                  <a:schemeClr val="tx1"/>
                </a:solidFill>
                <a:effectLst/>
                <a:latin typeface="+mn-lt"/>
              </a:rPr>
              <a:t>: ¿Por qué no nos limitamos a facilitarles lo mismo que les damos a los auditores? </a:t>
            </a:r>
          </a:p>
          <a:p>
            <a:r>
              <a:rPr lang="es-ES" sz="1200" b="1" kern="1200" dirty="0" smtClean="0">
                <a:solidFill>
                  <a:schemeClr val="tx1"/>
                </a:solidFill>
                <a:effectLst/>
                <a:latin typeface="+mn-lt"/>
              </a:rPr>
              <a:t>RESPUESTA</a:t>
            </a:r>
            <a:r>
              <a:rPr lang="es-ES" sz="1200" kern="1200" dirty="0" smtClean="0">
                <a:solidFill>
                  <a:schemeClr val="tx1"/>
                </a:solidFill>
                <a:effectLst/>
                <a:latin typeface="+mn-lt"/>
              </a:rPr>
              <a:t>: Contratamos una empresa independiente de contadores públicos acreditada para que lleve a cabo una auditoría anual de las finanzas de los SMNA. El equipo pasa semanas en la oficina de Chatsworth cada primavera revisando montones de documentos y libros de contabilidad elegidos al azar, se pone en contacto con todos los bancos con los que trabajamos y compara nuestras prácticas y registros con las políticas publicadas y las prácticas contables establecidas. Esta auditoría anual nos cuesta entre US$ 20.000 y US$ 30.000; un comité de auditoría revisa los resultados, los presenta a la Junta y se publican en cada Annual Report. Este proceso cumple con las normas contables establecidas y, hasta ahora, la CSM nunca lo ha puesto en cuestión. </a:t>
            </a:r>
            <a:r>
              <a:rPr lang="es-ES" smtClean="0"/>
              <a:t>Los informes anuales (</a:t>
            </a:r>
            <a:r>
              <a:rPr lang="es-ES" sz="1200" kern="1200" dirty="0" smtClean="0">
                <a:solidFill>
                  <a:schemeClr val="tx1"/>
                </a:solidFill>
                <a:effectLst/>
                <a:latin typeface="+mn-lt"/>
              </a:rPr>
              <a:t>Annual Reports</a:t>
            </a:r>
            <a:r>
              <a:rPr lang="es-ES" smtClean="0"/>
              <a:t>) desde 2003, que incluyen el informe de nuestros auditores independientes, están en línea y pueden consultarse en </a:t>
            </a:r>
            <a:r>
              <a:rPr lang="es-ES" sz="1200" u="sng" kern="1200" dirty="0" smtClean="0">
                <a:solidFill>
                  <a:schemeClr val="tx1"/>
                </a:solidFill>
                <a:effectLst/>
                <a:latin typeface="+mn-lt"/>
                <a:hlinkClick r:id="rId3"/>
              </a:rPr>
              <a:t>www.na.org/ar</a:t>
            </a:r>
            <a:r>
              <a:rPr lang="es-ES" smtClean="0"/>
              <a:t>.</a:t>
            </a:r>
            <a:r>
              <a:rPr lang="es-ES" sz="1200" kern="1200" dirty="0" smtClean="0">
                <a:solidFill>
                  <a:schemeClr val="tx1"/>
                </a:solidFill>
                <a:effectLst/>
                <a:latin typeface="+mn-lt"/>
              </a:rPr>
              <a:t> Seguimos esperando respuesta de la región, pero no parece que el requerimiento consista simplemente en duplicar este proceso.</a:t>
            </a:r>
          </a:p>
          <a:p>
            <a:pPr marL="173038" indent="-173038"/>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28</a:t>
            </a:fld>
            <a:endParaRPr lang="es-ES"/>
          </a:p>
        </p:txBody>
      </p:sp>
    </p:spTree>
    <p:extLst>
      <p:ext uri="{BB962C8B-B14F-4D97-AF65-F5344CB8AC3E}">
        <p14:creationId xmlns:p14="http://schemas.microsoft.com/office/powerpoint/2010/main" val="1974736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PREGUNTA</a:t>
            </a:r>
            <a:r>
              <a:rPr lang="es-ES" sz="1200" kern="1200" dirty="0" smtClean="0">
                <a:solidFill>
                  <a:schemeClr val="tx1"/>
                </a:solidFill>
                <a:effectLst/>
                <a:latin typeface="+mn-lt"/>
              </a:rPr>
              <a:t>: P. ¿Por qué esperar a que la CSM resuelva esto?</a:t>
            </a:r>
          </a:p>
          <a:p>
            <a:r>
              <a:rPr lang="es-ES" sz="1200" b="1" kern="1200" dirty="0" smtClean="0">
                <a:solidFill>
                  <a:schemeClr val="tx1"/>
                </a:solidFill>
                <a:effectLst/>
                <a:latin typeface="+mn-lt"/>
              </a:rPr>
              <a:t>RESPUESTA</a:t>
            </a:r>
            <a:r>
              <a:rPr lang="es-ES" sz="1200" kern="1200" dirty="0" smtClean="0">
                <a:solidFill>
                  <a:schemeClr val="tx1"/>
                </a:solidFill>
                <a:effectLst/>
                <a:latin typeface="+mn-lt"/>
              </a:rPr>
              <a:t>: Dada la inversión de fondos de la confraternidad que exige, incluso si el requerimiento fuera de menores proporciones, queremos que la CSM tenga ocasión de tratar la cuestión. Los SMNA avanzan con la mayor celeridad posible, pero manteniendo al mismo tiempo nuestra integridad y responsabilidad. Es un asunto importante y merece la pena dedicarle tiempo para resolverlo con cuidado.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Los delegados regionales tienen todo el derecho de plantear preocupaciones legítimas sobre las actividades relacionadas con el fideicomiso. Cuando y si se lleva a cabo una inspección, deseamos asegurarnos de que responde a las necesidades de NA en su totalidad. Si la conferencia comparte las preocupaciones de la región solicitante, accederemos inmediatamente al requerimiento. </a:t>
            </a:r>
          </a:p>
          <a:p>
            <a:pPr marL="173038" indent="-173038"/>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29</a:t>
            </a:fld>
            <a:endParaRPr lang="es-ES"/>
          </a:p>
        </p:txBody>
      </p:sp>
    </p:spTree>
    <p:extLst>
      <p:ext uri="{BB962C8B-B14F-4D97-AF65-F5344CB8AC3E}">
        <p14:creationId xmlns:p14="http://schemas.microsoft.com/office/powerpoint/2010/main" val="343217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Ten en cuenta que estos videos solo cubren los puntos principales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Para más información, animamos a todos los miembros a leer el </a:t>
            </a:r>
            <a:r>
              <a:rPr lang="es-ES" sz="1200" i="1" kern="1200" dirty="0" smtClean="0">
                <a:solidFill>
                  <a:schemeClr val="tx1"/>
                </a:solidFill>
                <a:effectLst/>
                <a:latin typeface="+mn-lt"/>
              </a:rPr>
              <a:t>IAC</a:t>
            </a:r>
            <a:r>
              <a:rPr lang="es-ES" sz="1200" kern="1200" dirty="0" smtClean="0">
                <a:solidFill>
                  <a:schemeClr val="tx1"/>
                </a:solidFill>
                <a:effectLst/>
                <a:latin typeface="+mn-lt"/>
              </a:rPr>
              <a:t> en sí, incluidas las respuestas completas de la Junta Mundial, así como el impacto financiero y las políticas afectadas por cada moción. Visita por favor </a:t>
            </a:r>
            <a:r>
              <a:rPr lang="es-ES" sz="1200" u="sng" kern="1200" dirty="0" smtClean="0">
                <a:solidFill>
                  <a:schemeClr val="tx1"/>
                </a:solidFill>
                <a:effectLst/>
                <a:latin typeface="+mn-lt"/>
                <a:hlinkClick r:id="rId3"/>
              </a:rPr>
              <a:t>www.na.org/conference</a:t>
            </a:r>
            <a:r>
              <a:rPr lang="es-ES" sz="1200" kern="1200" dirty="0" smtClean="0">
                <a:solidFill>
                  <a:schemeClr val="tx1"/>
                </a:solidFill>
                <a:effectLst/>
                <a:latin typeface="+mn-lt"/>
              </a:rPr>
              <a:t> </a:t>
            </a:r>
            <a:r>
              <a:rPr lang="es-ES" sz="1200" i="0" kern="1200" dirty="0" smtClean="0">
                <a:solidFill>
                  <a:schemeClr val="tx1"/>
                </a:solidFill>
                <a:effectLst/>
                <a:latin typeface="+mn-lt"/>
              </a:rPr>
              <a:t>para obtener el</a:t>
            </a:r>
            <a:r>
              <a:rPr lang="es-ES" sz="1200" kern="1200" dirty="0" smtClean="0">
                <a:solidFill>
                  <a:schemeClr val="tx1"/>
                </a:solidFill>
                <a:effectLst/>
                <a:latin typeface="+mn-lt"/>
              </a:rPr>
              <a:t> </a:t>
            </a:r>
            <a:r>
              <a:rPr lang="es-ES" sz="1200" i="1" kern="1200" dirty="0" smtClean="0">
                <a:solidFill>
                  <a:schemeClr val="tx1"/>
                </a:solidFill>
                <a:effectLst/>
                <a:latin typeface="+mn-lt"/>
              </a:rPr>
              <a:t>IAC</a:t>
            </a:r>
            <a:r>
              <a:rPr lang="es-ES" sz="1200" kern="1200" dirty="0" smtClean="0">
                <a:solidFill>
                  <a:schemeClr val="tx1"/>
                </a:solidFill>
                <a:effectLst/>
                <a:latin typeface="+mn-lt"/>
              </a:rPr>
              <a:t> 2018, los otros videos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y otros materiales relacionados con la conferencia.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Para facilitar a los miembros, grupos y órganos de servicio leer el </a:t>
            </a:r>
            <a:r>
              <a:rPr lang="es-ES" sz="1200" i="1" kern="1200" dirty="0" smtClean="0">
                <a:solidFill>
                  <a:schemeClr val="tx1"/>
                </a:solidFill>
                <a:effectLst/>
                <a:latin typeface="+mn-lt"/>
              </a:rPr>
              <a:t>IAC</a:t>
            </a:r>
            <a:r>
              <a:rPr lang="es-ES" sz="1200" kern="1200" dirty="0" smtClean="0">
                <a:solidFill>
                  <a:schemeClr val="tx1"/>
                </a:solidFill>
                <a:effectLst/>
                <a:latin typeface="+mn-lt"/>
              </a:rPr>
              <a:t> y trabajarlo en talleres, las mociones se han agrupado por categorías. Casi todas ellas empiezan con algunos antecedentes básicos y enlaces a los documentos pertinentes.</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3</a:t>
            </a:fld>
            <a:endParaRPr lang="es-ES"/>
          </a:p>
        </p:txBody>
      </p:sp>
    </p:spTree>
    <p:extLst>
      <p:ext uri="{BB962C8B-B14F-4D97-AF65-F5344CB8AC3E}">
        <p14:creationId xmlns:p14="http://schemas.microsoft.com/office/powerpoint/2010/main" val="1598978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PREGUNTA</a:t>
            </a:r>
            <a:r>
              <a:rPr lang="es-ES" sz="1200" kern="1200" dirty="0" smtClean="0">
                <a:solidFill>
                  <a:schemeClr val="tx1"/>
                </a:solidFill>
                <a:effectLst/>
                <a:latin typeface="+mn-lt"/>
              </a:rPr>
              <a:t>: ¿Qué es eso que se dice de cambiar el </a:t>
            </a:r>
            <a:r>
              <a:rPr lang="es-ES" sz="1200" i="1" kern="1200" dirty="0" smtClean="0">
                <a:solidFill>
                  <a:schemeClr val="tx1"/>
                </a:solidFill>
                <a:effectLst/>
                <a:latin typeface="+mn-lt"/>
              </a:rPr>
              <a:t>FPIC</a:t>
            </a:r>
            <a:r>
              <a:rPr lang="es-ES" sz="1200" kern="1200" dirty="0" smtClean="0">
                <a:solidFill>
                  <a:schemeClr val="tx1"/>
                </a:solidFill>
                <a:effectLst/>
                <a:latin typeface="+mn-lt"/>
              </a:rPr>
              <a:t> como consecuencia de este requerimiento?</a:t>
            </a:r>
          </a:p>
          <a:p>
            <a:r>
              <a:rPr lang="es-ES" sz="1200" b="1" kern="1200" dirty="0" smtClean="0">
                <a:solidFill>
                  <a:schemeClr val="tx1"/>
                </a:solidFill>
                <a:effectLst/>
                <a:latin typeface="+mn-lt"/>
              </a:rPr>
              <a:t>RESPUESTA</a:t>
            </a:r>
            <a:r>
              <a:rPr lang="es-ES" sz="1200" kern="1200" dirty="0" smtClean="0">
                <a:solidFill>
                  <a:schemeClr val="tx1"/>
                </a:solidFill>
                <a:effectLst/>
                <a:latin typeface="+mn-lt"/>
              </a:rPr>
              <a:t>: R. La disposición de inspección del </a:t>
            </a:r>
            <a:r>
              <a:rPr lang="es-ES" sz="1200" i="1" kern="1200" dirty="0" smtClean="0">
                <a:solidFill>
                  <a:schemeClr val="tx1"/>
                </a:solidFill>
                <a:effectLst/>
                <a:latin typeface="+mn-lt"/>
              </a:rPr>
              <a:t>FPIC</a:t>
            </a:r>
            <a:r>
              <a:rPr lang="es-ES" sz="1200" kern="1200" dirty="0" smtClean="0">
                <a:solidFill>
                  <a:schemeClr val="tx1"/>
                </a:solidFill>
                <a:effectLst/>
                <a:latin typeface="+mn-lt"/>
              </a:rPr>
              <a:t> no se actualiza desde que la CSM aprobó el documento en 1993. En aquella época éramos una confraternidad mucho más pequeña y nuestros servicios y presupuestos estaban organizados de manera muy diferente. Los Servicios Mundiales se reestructuraron como parte de un examen amplio, y lo que antes eran presupuestos, de la Oficina, la Conferencia y la Convención, se unificaron en uno solo. Esta medida tuvo lugar años después de que se aprobara el </a:t>
            </a:r>
            <a:r>
              <a:rPr lang="es-ES" sz="1200" i="1" kern="1200" dirty="0" smtClean="0">
                <a:solidFill>
                  <a:schemeClr val="tx1"/>
                </a:solidFill>
                <a:effectLst/>
                <a:latin typeface="+mn-lt"/>
              </a:rPr>
              <a:t>FPIC</a:t>
            </a:r>
            <a:r>
              <a:rPr lang="es-ES" sz="1200" kern="1200" dirty="0" smtClean="0">
                <a:solidFill>
                  <a:schemeClr val="tx1"/>
                </a:solidFill>
                <a:effectLst/>
                <a:latin typeface="+mn-lt"/>
              </a:rPr>
              <a:t>. Antes de la reestructuración, la conferencia no estudiaba ni aprobaba los presupuestos de la oficina ni de la convención.  Desde la reestructuración, la conferencia estudia y aprueba todos nuestros gastos operativos en un presupuesto unificado. Como consecuencia de esa reestructuración, la Conferencia de Servicio Mundial elegiría una junta —la Junta Mundial de NA— que le rendiría cuentas.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Y aunque todo esto tiene sentido en términos de rendición de cuentas, complica la cosas en materia de inspección al </a:t>
            </a:r>
            <a:r>
              <a:rPr lang="es-ES" sz="1200" i="1" kern="1200" dirty="0" smtClean="0">
                <a:solidFill>
                  <a:schemeClr val="tx1"/>
                </a:solidFill>
                <a:effectLst/>
                <a:latin typeface="+mn-lt"/>
              </a:rPr>
              <a:t>FPIC</a:t>
            </a:r>
            <a:r>
              <a:rPr lang="es-ES" sz="1200" kern="1200" dirty="0" smtClean="0">
                <a:solidFill>
                  <a:schemeClr val="tx1"/>
                </a:solidFill>
                <a:effectLst/>
                <a:latin typeface="+mn-lt"/>
              </a:rPr>
              <a:t>. </a:t>
            </a:r>
            <a:r>
              <a:rPr lang="es-ES" sz="1200" i="0" kern="1200" dirty="0" smtClean="0">
                <a:solidFill>
                  <a:schemeClr val="tx1"/>
                </a:solidFill>
                <a:effectLst/>
                <a:latin typeface="+mn-lt"/>
              </a:rPr>
              <a:t>Los gastos e ingresos vinculados a la propiedad intelectual mantenida en fideicomiso están ahora mezclados con otras fuentes de ingresos de los Servicios Mundiales y ninguno de nuestros gastos tiene la categoría de </a:t>
            </a:r>
            <a:r>
              <a:rPr lang="es-ES" sz="1200" i="1" kern="1200" dirty="0" smtClean="0">
                <a:solidFill>
                  <a:schemeClr val="tx1"/>
                </a:solidFill>
                <a:effectLst/>
                <a:latin typeface="+mn-lt"/>
              </a:rPr>
              <a:t>FPIC </a:t>
            </a:r>
            <a:r>
              <a:rPr lang="es-ES" sz="1200" i="0" kern="1200" dirty="0" smtClean="0">
                <a:solidFill>
                  <a:schemeClr val="tx1"/>
                </a:solidFill>
                <a:effectLst/>
                <a:latin typeface="+mn-lt"/>
              </a:rPr>
              <a:t>o no-</a:t>
            </a:r>
            <a:r>
              <a:rPr lang="es-ES" sz="1200" i="1" kern="1200" dirty="0" smtClean="0">
                <a:solidFill>
                  <a:schemeClr val="tx1"/>
                </a:solidFill>
                <a:effectLst/>
                <a:latin typeface="+mn-lt"/>
              </a:rPr>
              <a:t>FPIC</a:t>
            </a:r>
            <a:r>
              <a:rPr lang="es-ES" sz="1200" kern="1200" dirty="0" smtClean="0">
                <a:solidFill>
                  <a:schemeClr val="tx1"/>
                </a:solidFill>
                <a:effectLst/>
                <a:latin typeface="+mn-lt"/>
              </a:rPr>
              <a:t>. Separar en nuestros libros de contabilidad los fondos relacionados con el fideicomiso de los otros no sería una tarea menor.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Los recursos que harían falta para cumplir con el requerimiento, tal como está redactado, han hecho sonar las alarmas. No nos resulta cómodo dedicar tanto tiempo ni dinero sin consultarlo con la CSM. La idea de que una sola región pueda poner en marcha un proceso de inspección, sin tener en cuenta el costo, parece más acorde con la CSM de principios de la década de 1990 que con el órgano mancomunado, basado en el consenso, que tenemos hoy en día. Dada la naturaleza de la CSM actual, nos sentimos obligados a que esta tenga la oportunidad de discutir la posibilidad futura de hacer enmiendas en el </a:t>
            </a:r>
            <a:r>
              <a:rPr lang="es-ES" sz="1200" i="1" kern="1200" dirty="0" smtClean="0">
                <a:solidFill>
                  <a:schemeClr val="tx1"/>
                </a:solidFill>
                <a:effectLst/>
                <a:latin typeface="+mn-lt"/>
              </a:rPr>
              <a:t>FPIC</a:t>
            </a:r>
            <a:r>
              <a:rPr lang="es-ES" sz="1200" kern="1200" dirty="0" smtClean="0">
                <a:solidFill>
                  <a:schemeClr val="tx1"/>
                </a:solidFill>
                <a:effectLst/>
                <a:latin typeface="+mn-lt"/>
              </a:rPr>
              <a:t>. </a:t>
            </a:r>
          </a:p>
          <a:p>
            <a:pPr marL="173038" indent="-173038"/>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30</a:t>
            </a:fld>
            <a:endParaRPr lang="es-ES"/>
          </a:p>
        </p:txBody>
      </p:sp>
    </p:spTree>
    <p:extLst>
      <p:ext uri="{BB962C8B-B14F-4D97-AF65-F5344CB8AC3E}">
        <p14:creationId xmlns:p14="http://schemas.microsoft.com/office/powerpoint/2010/main" val="59253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Esperamos que este video te haya ayudado en la discusión de este material. Ten en cuenta que hay otros cuatros videos dedicados a otros contenidos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a:t>
            </a:r>
            <a:r>
              <a:rPr lang="es-ES" sz="1200" i="0" kern="1200" dirty="0" smtClean="0">
                <a:solidFill>
                  <a:schemeClr val="tx1"/>
                </a:solidFill>
                <a:effectLst/>
                <a:latin typeface="+mn-lt"/>
              </a:rPr>
              <a:t>Estos videos, el</a:t>
            </a:r>
            <a:r>
              <a:rPr lang="es-ES" sz="1200" kern="1200" dirty="0" smtClean="0">
                <a:solidFill>
                  <a:schemeClr val="tx1"/>
                </a:solidFill>
                <a:effectLst/>
                <a:latin typeface="+mn-lt"/>
              </a:rPr>
              <a:t> </a:t>
            </a:r>
            <a:r>
              <a:rPr lang="es-ES" sz="1200" i="1" kern="1200" dirty="0" smtClean="0">
                <a:solidFill>
                  <a:schemeClr val="tx1"/>
                </a:solidFill>
                <a:effectLst/>
                <a:latin typeface="+mn-lt"/>
              </a:rPr>
              <a:t>Informe de la Agenda de la Conferencia</a:t>
            </a:r>
            <a:r>
              <a:rPr lang="es-ES" sz="1200" kern="1200" dirty="0" smtClean="0">
                <a:solidFill>
                  <a:schemeClr val="tx1"/>
                </a:solidFill>
                <a:effectLst/>
                <a:latin typeface="+mn-lt"/>
              </a:rPr>
              <a:t> </a:t>
            </a:r>
            <a:r>
              <a:rPr lang="es-ES" sz="1200" i="0" kern="1200" dirty="0" smtClean="0">
                <a:solidFill>
                  <a:schemeClr val="tx1"/>
                </a:solidFill>
                <a:effectLst/>
                <a:latin typeface="+mn-lt"/>
              </a:rPr>
              <a:t>y la encuesta del </a:t>
            </a:r>
            <a:r>
              <a:rPr lang="es-ES" sz="1200" i="1" kern="1200" dirty="0" smtClean="0">
                <a:solidFill>
                  <a:schemeClr val="tx1"/>
                </a:solidFill>
                <a:effectLst/>
                <a:latin typeface="+mn-lt"/>
              </a:rPr>
              <a:t>IAC</a:t>
            </a:r>
            <a:r>
              <a:rPr lang="es-ES" sz="1200" i="0" kern="1200" dirty="0" smtClean="0">
                <a:solidFill>
                  <a:schemeClr val="tx1"/>
                </a:solidFill>
                <a:effectLst/>
                <a:latin typeface="+mn-lt"/>
              </a:rPr>
              <a:t> están disponibles en linea en</a:t>
            </a:r>
            <a:r>
              <a:rPr lang="es-ES" sz="1200" kern="1200" dirty="0" smtClean="0">
                <a:solidFill>
                  <a:schemeClr val="tx1"/>
                </a:solidFill>
                <a:effectLst/>
                <a:latin typeface="+mn-lt"/>
              </a:rPr>
              <a:t> </a:t>
            </a:r>
            <a:r>
              <a:rPr lang="es-ES" sz="1200" u="none" strike="noStrike" kern="1200" dirty="0" smtClean="0">
                <a:solidFill>
                  <a:schemeClr val="tx1"/>
                </a:solidFill>
                <a:effectLst/>
                <a:latin typeface="+mn-lt"/>
                <a:hlinkClick r:id="rId3"/>
              </a:rPr>
              <a:t>www.na.org/conference</a:t>
            </a:r>
            <a:r>
              <a:rPr lang="es-ES" sz="1200" kern="1200" dirty="0" smtClean="0">
                <a:solidFill>
                  <a:schemeClr val="tx1"/>
                </a:solidFill>
                <a:effectLst/>
                <a:latin typeface="+mn-lt"/>
              </a:rPr>
              <a:t>. En los Servicios Mundiales de NA se pueden adquirir copias impresas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a:t>
            </a:r>
          </a:p>
          <a:p>
            <a:r>
              <a:rPr lang="es-ES" sz="1200" kern="1200" dirty="0" smtClean="0">
                <a:solidFill>
                  <a:schemeClr val="tx1"/>
                </a:solidFill>
                <a:effectLst/>
                <a:latin typeface="+mn-lt"/>
              </a:rPr>
              <a:t>Te invitamos a que nos hagas llegar tus preguntas u opiniones sobre estos videos, el </a:t>
            </a:r>
            <a:r>
              <a:rPr lang="es-ES" sz="1200" i="1" kern="1200" dirty="0" smtClean="0">
                <a:solidFill>
                  <a:schemeClr val="tx1"/>
                </a:solidFill>
                <a:effectLst/>
                <a:latin typeface="+mn-lt"/>
              </a:rPr>
              <a:t>IAC</a:t>
            </a:r>
            <a:r>
              <a:rPr lang="es-ES" sz="1200" kern="1200" dirty="0" smtClean="0">
                <a:solidFill>
                  <a:schemeClr val="tx1"/>
                </a:solidFill>
                <a:effectLst/>
                <a:latin typeface="+mn-lt"/>
              </a:rPr>
              <a:t> o cualquier otra cuestión a </a:t>
            </a:r>
            <a:r>
              <a:rPr lang="es-ES" sz="1200" u="none" strike="noStrike" kern="1200" dirty="0" smtClean="0">
                <a:solidFill>
                  <a:schemeClr val="tx1"/>
                </a:solidFill>
                <a:effectLst/>
                <a:latin typeface="+mn-lt"/>
                <a:hlinkClick r:id="rId4" action="ppaction://hlinkfile"/>
              </a:rPr>
              <a:t>worldboard@na.org</a:t>
            </a:r>
            <a:r>
              <a:rPr lang="es-ES" sz="1200" kern="1200" dirty="0" smtClean="0">
                <a:solidFill>
                  <a:schemeClr val="tx1"/>
                </a:solidFill>
                <a:effectLst/>
                <a:latin typeface="+mn-lt"/>
              </a:rPr>
              <a:t>. </a:t>
            </a:r>
          </a:p>
          <a:p>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31</a:t>
            </a:fld>
            <a:endParaRPr lang="es-ES"/>
          </a:p>
        </p:txBody>
      </p:sp>
    </p:spTree>
    <p:extLst>
      <p:ext uri="{BB962C8B-B14F-4D97-AF65-F5344CB8AC3E}">
        <p14:creationId xmlns:p14="http://schemas.microsoft.com/office/powerpoint/2010/main" val="147209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Empezaremos con algunos antecedentes sobre el Fideicomiso de propiedad intelectual de la confraternidad extraídos una sección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y relacionado con las mociones 7 y 8, que también discutiremos.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4</a:t>
            </a:fld>
            <a:endParaRPr lang="es-ES"/>
          </a:p>
        </p:txBody>
      </p:sp>
    </p:spTree>
    <p:extLst>
      <p:ext uri="{BB962C8B-B14F-4D97-AF65-F5344CB8AC3E}">
        <p14:creationId xmlns:p14="http://schemas.microsoft.com/office/powerpoint/2010/main" val="119116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El </a:t>
            </a:r>
            <a:r>
              <a:rPr lang="es-ES" sz="1200" i="1" kern="1200" dirty="0" smtClean="0">
                <a:solidFill>
                  <a:schemeClr val="tx1"/>
                </a:solidFill>
                <a:effectLst/>
                <a:latin typeface="+mn-lt"/>
              </a:rPr>
              <a:t>Fideicomiso de propiedad intelectual de la confraternidad</a:t>
            </a:r>
            <a:r>
              <a:rPr lang="es-ES" sz="1200" kern="1200" dirty="0" smtClean="0">
                <a:solidFill>
                  <a:schemeClr val="tx1"/>
                </a:solidFill>
                <a:effectLst/>
                <a:latin typeface="+mn-lt"/>
              </a:rPr>
              <a:t> (</a:t>
            </a:r>
            <a:r>
              <a:rPr lang="es-ES" sz="1200" i="1" kern="1200" dirty="0" smtClean="0">
                <a:solidFill>
                  <a:schemeClr val="tx1"/>
                </a:solidFill>
                <a:effectLst/>
                <a:latin typeface="+mn-lt"/>
              </a:rPr>
              <a:t>FPIC</a:t>
            </a:r>
            <a:r>
              <a:rPr lang="es-ES" sz="1200" kern="1200" dirty="0" smtClean="0">
                <a:solidFill>
                  <a:schemeClr val="tx1"/>
                </a:solidFill>
                <a:effectLst/>
                <a:latin typeface="+mn-lt"/>
              </a:rPr>
              <a:t>) refleja la decisión colectiva de la Conferencia de Servicio Mundial de preservar la integridad del mensaje escrito de NA y la rendición de cuentas de sus servicios de publicaciones. Es el fundamento para la administración del mensaje de NA en todo el mundo.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5</a:t>
            </a:fld>
            <a:endParaRPr lang="es-ES"/>
          </a:p>
        </p:txBody>
      </p:sp>
    </p:spTree>
    <p:extLst>
      <p:ext uri="{BB962C8B-B14F-4D97-AF65-F5344CB8AC3E}">
        <p14:creationId xmlns:p14="http://schemas.microsoft.com/office/powerpoint/2010/main" val="15052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El </a:t>
            </a:r>
            <a:r>
              <a:rPr lang="es-ES" sz="1200" i="1" kern="1200" dirty="0" smtClean="0">
                <a:solidFill>
                  <a:schemeClr val="tx1"/>
                </a:solidFill>
                <a:effectLst/>
                <a:latin typeface="+mn-lt"/>
              </a:rPr>
              <a:t>FPIC</a:t>
            </a:r>
            <a:r>
              <a:rPr lang="es-ES" sz="1200" kern="1200" dirty="0" smtClean="0">
                <a:solidFill>
                  <a:schemeClr val="tx1"/>
                </a:solidFill>
                <a:effectLst/>
                <a:latin typeface="+mn-lt"/>
              </a:rPr>
              <a:t> surgió como resultado de una demanda interpuesta antes de 1991 a raíz de la producción y distribución del Texto Básico. Fue una época difícil para todos los implicados, y esperábamos que las decisiones de la conferencia dieran a la confraternidad una base común a partir de la cual avanzar.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6</a:t>
            </a:fld>
            <a:endParaRPr lang="es-ES"/>
          </a:p>
        </p:txBody>
      </p:sp>
    </p:spTree>
    <p:extLst>
      <p:ext uri="{BB962C8B-B14F-4D97-AF65-F5344CB8AC3E}">
        <p14:creationId xmlns:p14="http://schemas.microsoft.com/office/powerpoint/2010/main" val="298412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63309"/>
          </a:xfrm>
        </p:spPr>
        <p:txBody>
          <a:bodyPr/>
          <a:lstStyle/>
          <a:p>
            <a:r>
              <a:rPr lang="es-ES" sz="1200" kern="1200" dirty="0" smtClean="0">
                <a:solidFill>
                  <a:schemeClr val="tx1"/>
                </a:solidFill>
                <a:effectLst/>
                <a:latin typeface="+mn-lt"/>
              </a:rPr>
              <a:t>La CSM se tomó su tiempo para discutir muchas opciones y recibió información adicional sobre legislación de propiedad intelectual; por ejemplo, a través de una sesión de preguntas y respuestas con el abogado especializado de la OSM.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Finalmente, la CSM 1991 aprobó la siguiente moción que daba una orientación clara: </a:t>
            </a:r>
          </a:p>
          <a:p>
            <a:endParaRPr lang="es-ES"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rPr>
              <a:t>«Confirmar y ratificar que la titularidad de todas las propiedades intelectuales y físicas de NA preparadas en el pasado, y que se preparen en el futuro, sean mantenidas en fideicomiso por WSO, Inc. [OSM] en nombre de la Confraternidad de Narcóticos Anónimos en su totalidad, de acuerdo con las decisiones de la Conferencia de Servicio Mundial.</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Así se identificó a la OSM como el ínico punto de gestión para la producción y distribución de mensaje escrito de NA aprobado por la conferencia.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7</a:t>
            </a:fld>
            <a:endParaRPr lang="es-ES"/>
          </a:p>
        </p:txBody>
      </p:sp>
    </p:spTree>
    <p:extLst>
      <p:ext uri="{BB962C8B-B14F-4D97-AF65-F5344CB8AC3E}">
        <p14:creationId xmlns:p14="http://schemas.microsoft.com/office/powerpoint/2010/main" val="422081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Después de varios meses de discusiones y análisis, los participantes de la conferencia también votaron hacer la siguiente declaración a la confraternidad, en respuesta a los conflictos generados por la literatura ilícita, que culminaron en un juicio: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«El Texto Básico, quinta edición, es la única edición del Texto Básico actualmente aprobada por la Conferencia de Servicio Mundial de Narcóticos Anónimos para su publicación y venta. La Junta Directiva de la Oficina de Servicio Mundial tiene la responsabilidad de proteger las propiedades físicas e intelectuales de la confraternidad, incluido el Texto Básico, y la facultad de emprender acciones legales para proteger esos derechos contra cualquier y todas las personas que decidan violar este fideicomiso de la literatura.»</a:t>
            </a:r>
          </a:p>
          <a:p>
            <a:endParaRPr lang="es-E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t>8</a:t>
            </a:fld>
            <a:endParaRPr lang="es-ES"/>
          </a:p>
        </p:txBody>
      </p:sp>
    </p:spTree>
    <p:extLst>
      <p:ext uri="{BB962C8B-B14F-4D97-AF65-F5344CB8AC3E}">
        <p14:creationId xmlns:p14="http://schemas.microsoft.com/office/powerpoint/2010/main" val="350471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461963"/>
            <a:ext cx="4830762" cy="2717800"/>
          </a:xfrm>
        </p:spPr>
      </p:sp>
      <p:sp>
        <p:nvSpPr>
          <p:cNvPr id="3" name="Notes Placeholder 2"/>
          <p:cNvSpPr>
            <a:spLocks noGrp="1"/>
          </p:cNvSpPr>
          <p:nvPr>
            <p:ph type="body" idx="1"/>
          </p:nvPr>
        </p:nvSpPr>
        <p:spPr>
          <a:xfrm>
            <a:off x="382495" y="3179481"/>
            <a:ext cx="6036234" cy="5438589"/>
          </a:xfrm>
        </p:spPr>
        <p:txBody>
          <a:bodyPr/>
          <a:lstStyle/>
          <a:p>
            <a:r>
              <a:rPr lang="es-ES" sz="1200" kern="1200" dirty="0" smtClean="0">
                <a:solidFill>
                  <a:schemeClr val="tx1"/>
                </a:solidFill>
                <a:effectLst/>
                <a:latin typeface="+mn-lt"/>
              </a:rPr>
              <a:t>En el ciclo de dos años posterior a la CSM 1991, la Junta de Custodios trabajó con la Junta Directiva de la OSM y un grupo de trabajo de representantes de servicio regional (ahora delegados regionales) para preparar el </a:t>
            </a:r>
            <a:r>
              <a:rPr lang="es-ES" sz="1200" i="1" kern="1200" dirty="0" smtClean="0">
                <a:solidFill>
                  <a:schemeClr val="tx1"/>
                </a:solidFill>
                <a:effectLst/>
                <a:latin typeface="+mn-lt"/>
              </a:rPr>
              <a:t>Fideicomiso de propiedad intelectual de la confraternidad</a:t>
            </a:r>
            <a:r>
              <a:rPr lang="es-ES" sz="1200" kern="1200" dirty="0" smtClean="0">
                <a:solidFill>
                  <a:schemeClr val="tx1"/>
                </a:solidFill>
                <a:effectLst/>
                <a:latin typeface="+mn-lt"/>
              </a:rPr>
              <a:t>. Esto se convertiría en el fundamento para la administración de la literatura y el mensaje de NA en todo el </a:t>
            </a:r>
            <a:r>
              <a:rPr lang="es-ES" sz="1200" i="0" kern="1200" dirty="0" smtClean="0">
                <a:solidFill>
                  <a:schemeClr val="tx1"/>
                </a:solidFill>
                <a:effectLst/>
                <a:latin typeface="+mn-lt"/>
              </a:rPr>
              <a:t>mundo. Como se afirma en el Artículo I, Sección 4 del </a:t>
            </a:r>
            <a:r>
              <a:rPr lang="es-ES" sz="1200" i="1" kern="1200" dirty="0" smtClean="0">
                <a:solidFill>
                  <a:schemeClr val="tx1"/>
                </a:solidFill>
                <a:effectLst/>
                <a:latin typeface="+mn-lt"/>
              </a:rPr>
              <a:t>FPIC</a:t>
            </a:r>
            <a:r>
              <a:rPr lang="es-ES" sz="1200" i="0" kern="1200" dirty="0" smtClean="0">
                <a:solidFill>
                  <a:schemeClr val="tx1"/>
                </a:solidFill>
                <a:effectLst/>
                <a:latin typeface="+mn-lt"/>
              </a:rPr>
              <a:t>: </a:t>
            </a:r>
          </a:p>
          <a:p>
            <a:endParaRPr lang="es-ES"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rPr>
              <a:t>El único objeto y propósito de este fideicomiso es el de tener en depósito y administrar toda la literatura de recuperación y otras propiedades intelectuales de la Confraternidad de Narcóticos Anónimos de manera que ayude a los adictos a recuperarse de la enfermedad de la adicción y a llevar el mensaje de recuperación al adicto que todavía sufre, de acuerdo con los Doce Pasos y las Doce Tradiciones de NA.</a:t>
            </a:r>
          </a:p>
          <a:p>
            <a:endParaRPr lang="es-ES" sz="1200" kern="1200" dirty="0" smtClean="0">
              <a:solidFill>
                <a:schemeClr val="tx1"/>
              </a:solidFill>
              <a:effectLst/>
              <a:latin typeface="+mn-lt"/>
              <a:ea typeface="+mn-ea"/>
              <a:cs typeface="+mn-cs"/>
            </a:endParaRPr>
          </a:p>
          <a:p>
            <a:r>
              <a:rPr lang="es-ES" sz="1200" i="0" kern="1200" dirty="0" smtClean="0">
                <a:solidFill>
                  <a:schemeClr val="tx1"/>
                </a:solidFill>
                <a:effectLst/>
                <a:latin typeface="+mn-lt"/>
              </a:rPr>
              <a:t>Con la aprobación del</a:t>
            </a:r>
            <a:r>
              <a:rPr lang="es-ES" sz="1200" i="1" kern="1200" dirty="0" smtClean="0">
                <a:solidFill>
                  <a:schemeClr val="tx1"/>
                </a:solidFill>
                <a:effectLst/>
                <a:latin typeface="+mn-lt"/>
              </a:rPr>
              <a:t> FPIC</a:t>
            </a:r>
            <a:r>
              <a:rPr lang="es-ES" sz="1200" kern="1200" dirty="0" smtClean="0">
                <a:solidFill>
                  <a:schemeClr val="tx1"/>
                </a:solidFill>
                <a:effectLst/>
                <a:latin typeface="+mn-lt"/>
              </a:rPr>
              <a:t>, la conferencia asignó a la Oficina de Servicio Mundial la tarea de proteger nuestra propiedad intelectual en nombre de la confraternidad. Los fondos generados por la venta de literatura fomentan nuestro propósito primordial. Esto se manifiesta una y otra vez en todo el mundo ya que que las comunidades más nuevas de NA se benefician de la orientación y el apoyo de los SMNA por ejemplo para las traducciones,. Asegura la fidelidad del mensaje de NA en todos los idiomas y financia el trabajo fundamental de desarrollo de la confraternidad, relaciones públicas y otros servicios básicos.</a:t>
            </a:r>
          </a:p>
          <a:p>
            <a:pPr>
              <a:lnSpc>
                <a:spcPct val="95000"/>
              </a:lnSpc>
            </a:pPr>
            <a:endParaRPr lang="es-E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t>9</a:t>
            </a:fld>
            <a:endParaRPr lang="es-ES"/>
          </a:p>
        </p:txBody>
      </p:sp>
    </p:spTree>
    <p:extLst>
      <p:ext uri="{BB962C8B-B14F-4D97-AF65-F5344CB8AC3E}">
        <p14:creationId xmlns:p14="http://schemas.microsoft.com/office/powerpoint/2010/main" val="425817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D88A23-2D66-4ABD-B04D-449672E81337}"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5929-46CE-4B16-A0FF-FCFEDFA3DE76}" type="slidenum">
              <a:rPr lang="en-US" smtClean="0"/>
              <a:t>‹#›</a:t>
            </a:fld>
            <a:endParaRPr lang="en-US"/>
          </a:p>
        </p:txBody>
      </p:sp>
    </p:spTree>
    <p:extLst>
      <p:ext uri="{BB962C8B-B14F-4D97-AF65-F5344CB8AC3E}">
        <p14:creationId xmlns:p14="http://schemas.microsoft.com/office/powerpoint/2010/main" val="238016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p:nvSpPr>
        <p:spPr>
          <a:xfrm>
            <a:off x="-27710" y="921990"/>
            <a:ext cx="12247420" cy="4064794"/>
          </a:xfrm>
          <a:prstGeom prst="rect">
            <a:avLst/>
          </a:prstGeom>
          <a:solidFill>
            <a:srgbClr val="838689"/>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10" name="Group 52"/>
          <p:cNvGrpSpPr/>
          <p:nvPr/>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800" dirty="0">
                  <a:solidFill>
                    <a:srgbClr val="85888D"/>
                  </a:solidFill>
                </a:rPr>
                <a:t>®</a:t>
              </a:r>
            </a:p>
          </p:txBody>
        </p:sp>
      </p:grpSp>
      <p:grpSp>
        <p:nvGrpSpPr>
          <p:cNvPr id="16" name="Group 114"/>
          <p:cNvGrpSpPr/>
          <p:nvPr/>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lvl="0">
                <a:defRPr sz="1800"/>
              </a:pPr>
              <a:r>
                <a:rPr lang="es-ES" smtClean="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val="362138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88A23-2D66-4ABD-B04D-449672E81337}"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5929-46CE-4B16-A0FF-FCFEDFA3DE76}" type="slidenum">
              <a:rPr lang="en-US" smtClean="0"/>
              <a:t>‹#›</a:t>
            </a:fld>
            <a:endParaRPr lang="en-US"/>
          </a:p>
        </p:txBody>
      </p:sp>
    </p:spTree>
    <p:extLst>
      <p:ext uri="{BB962C8B-B14F-4D97-AF65-F5344CB8AC3E}">
        <p14:creationId xmlns:p14="http://schemas.microsoft.com/office/powerpoint/2010/main" val="332552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29-Jan-18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05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A7A9AC"/>
          </a:solidFill>
          <a:ln w="12700">
            <a:miter lim="400000"/>
          </a:ln>
          <a:effectLst>
            <a:outerShdw blurRad="50800" dist="25400" dir="540000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kumimoji="0" lang="en-US" sz="325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s-ES" smtClean="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800" b="0" i="0" u="none" strike="noStrike" kern="1200" cap="none" spc="0" normalizeH="0" baseline="0" noProof="0" dirty="0">
                  <a:ln>
                    <a:noFill/>
                  </a:ln>
                  <a:solidFill>
                    <a:srgbClr val="85888D"/>
                  </a:solidFill>
                  <a:effectLst/>
                  <a:uLnTx/>
                  <a:uFillTx/>
                  <a:latin typeface="Helvetica"/>
                  <a:sym typeface="Helvetica"/>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108746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A7A9AC"/>
          </a:solidFill>
          <a:ln w="12700">
            <a:miter lim="400000"/>
          </a:ln>
          <a:effectLst>
            <a:outerShdw blurRad="50800" dist="25400" dir="5400000" rotWithShape="0">
              <a:srgbClr val="000000">
                <a:alpha val="50000"/>
              </a:srgbClr>
            </a:outerShdw>
          </a:effectLst>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450" b="0" i="0" u="none" strike="noStrike" kern="1200" cap="none" spc="0" normalizeH="0" baseline="0" noProof="0" dirty="0">
                  <a:ln>
                    <a:noFill/>
                  </a:ln>
                  <a:solidFill>
                    <a:srgbClr val="85888D"/>
                  </a:solidFill>
                  <a:effectLst/>
                  <a:uLnTx/>
                  <a:uFillTx/>
                  <a:latin typeface="Helvetica"/>
                  <a:sym typeface="Helvetica"/>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290160" marR="0" lvl="0" indent="-290160" algn="l" defTabSz="457200" rtl="0" eaLnBrk="1" fontAlgn="auto" latinLnBrk="0" hangingPunct="1">
              <a:lnSpc>
                <a:spcPct val="90000"/>
              </a:lnSpc>
              <a:spcBef>
                <a:spcPts val="900"/>
              </a:spcBef>
              <a:spcAft>
                <a:spcPts val="0"/>
              </a:spcAft>
              <a:buClrTx/>
              <a:buSzPct val="75000"/>
              <a:buFontTx/>
              <a:buChar char="•"/>
              <a:tabLst/>
              <a:defRPr sz="1800"/>
            </a:pPr>
            <a:endParaRPr kumimoji="0" sz="295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noAutofit/>
          </a:bodyPr>
          <a:lstStyle/>
          <a:p>
            <a:pPr marL="0" marR="0" lvl="0" indent="0" algn="ctr" defTabSz="457200" rtl="0" eaLnBrk="1" fontAlgn="auto" latinLnBrk="0" hangingPunct="1">
              <a:lnSpc>
                <a:spcPct val="100000"/>
              </a:lnSpc>
              <a:spcBef>
                <a:spcPts val="300"/>
              </a:spcBef>
              <a:spcAft>
                <a:spcPts val="0"/>
              </a:spcAft>
              <a:buClrTx/>
              <a:buSzTx/>
              <a:buFontTx/>
              <a:buNone/>
              <a:tabLst/>
              <a:defRPr sz="1800"/>
            </a:pPr>
            <a:r>
              <a:rPr kumimoji="0" lang="es-ES" sz="3000" b="1" i="1" u="none" strike="noStrike" kern="1200" cap="none" spc="0" normalizeH="0" baseline="0" noProof="0" dirty="0">
                <a:ln>
                  <a:noFill/>
                </a:ln>
                <a:solidFill>
                  <a:srgbClr val="FFFFFF"/>
                </a:solidFill>
                <a:effectLst/>
                <a:uLnTx/>
                <a:uFillTx/>
                <a:latin typeface="Cambria" charset="0"/>
                <a:sym typeface="PopplLaudatio-Italic"/>
              </a:rPr>
              <a:t>IAC</a:t>
            </a:r>
            <a:r>
              <a:rPr kumimoji="0" lang="es-ES" sz="3000" b="1" i="0" u="none" strike="noStrike" kern="1200" cap="none" spc="0" normalizeH="0" baseline="0" noProof="0" dirty="0">
                <a:ln>
                  <a:noFill/>
                </a:ln>
                <a:solidFill>
                  <a:srgbClr val="FFFFFF"/>
                </a:solidFill>
                <a:effectLst/>
                <a:uLnTx/>
                <a:uFillTx/>
                <a:latin typeface="Cambria" charset="0"/>
                <a:sym typeface="PopplLaudatio-Regular"/>
              </a:rPr>
              <a:t>, videos, y otros materiales de la CSM en</a:t>
            </a:r>
            <a:r>
              <a:rPr lang="es-ES" smtClean="0"/>
              <a:t> </a:t>
            </a:r>
            <a:r>
              <a:rPr kumimoji="0" lang="es-ES" sz="3000" b="1" i="0" u="sng" strike="noStrike" kern="1200" cap="none" spc="0" normalizeH="0" baseline="0" noProof="0" dirty="0">
                <a:ln>
                  <a:noFill/>
                </a:ln>
                <a:solidFill>
                  <a:srgbClr val="00A1DD"/>
                </a:solidFill>
                <a:effectLst/>
                <a:uLnTx/>
                <a:uFill>
                  <a:solidFill>
                    <a:srgbClr val="00A1DD"/>
                  </a:solidFill>
                </a:uFill>
                <a:latin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lang="es-ES" sz="1700" b="0" i="0" u="none" strike="noStrike" kern="1200" cap="none" spc="0" normalizeH="0" baseline="0" noProof="0" dirty="0">
                <a:ln>
                  <a:noFill/>
                </a:ln>
                <a:solidFill>
                  <a:srgbClr val="53585F"/>
                </a:solidFill>
                <a:effectLst/>
                <a:uLnTx/>
                <a:uFillTx/>
                <a:latin typeface="Cambria" charset="0"/>
                <a:sym typeface="Boton BQ Medium"/>
              </a:rPr>
              <a:t>Visión del servicio en NA</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47811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426950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9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450" b="0" i="0" u="none" strike="noStrike" kern="1200" cap="none" spc="0" normalizeH="0" baseline="0" noProof="0" dirty="0">
                  <a:ln>
                    <a:noFill/>
                  </a:ln>
                  <a:solidFill>
                    <a:srgbClr val="85888D"/>
                  </a:solidFill>
                  <a:effectLst/>
                  <a:uLnTx/>
                  <a:uFillTx/>
                  <a:latin typeface="Helvetica"/>
                  <a:sym typeface="Helvetica"/>
                </a:rPr>
                <a:t>®</a:t>
              </a:r>
            </a:p>
          </p:txBody>
        </p:sp>
      </p:grpSp>
    </p:spTree>
    <p:extLst>
      <p:ext uri="{BB962C8B-B14F-4D97-AF65-F5344CB8AC3E}">
        <p14:creationId xmlns:p14="http://schemas.microsoft.com/office/powerpoint/2010/main" val="114964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3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lang="es-ES" sz="6600" b="1" i="0" u="none" strike="noStrike" kern="1200" cap="none" spc="0" normalizeH="0" baseline="0" noProof="0" dirty="0">
                <a:ln>
                  <a:noFill/>
                </a:ln>
                <a:solidFill>
                  <a:prstClr val="black"/>
                </a:solidFill>
                <a:effectLst/>
                <a:uLnTx/>
                <a:uFillTx/>
                <a:latin typeface="Cambria" charset="0"/>
                <a:sym typeface="BotonBQ-Bold"/>
              </a:rPr>
              <a:t>Pausa para discutir</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450" b="0" i="0" u="none" strike="noStrike" kern="1200" cap="none" spc="0" normalizeH="0" baseline="0" noProof="0" dirty="0">
                  <a:ln>
                    <a:noFill/>
                  </a:ln>
                  <a:solidFill>
                    <a:srgbClr val="85888D"/>
                  </a:solidFill>
                  <a:effectLst/>
                  <a:uLnTx/>
                  <a:uFillTx/>
                  <a:latin typeface="Helvetica"/>
                  <a:sym typeface="Helvetica"/>
                </a:rPr>
                <a:t>®</a:t>
              </a:r>
            </a:p>
          </p:txBody>
        </p:sp>
      </p:grpSp>
    </p:spTree>
    <p:extLst>
      <p:ext uri="{BB962C8B-B14F-4D97-AF65-F5344CB8AC3E}">
        <p14:creationId xmlns:p14="http://schemas.microsoft.com/office/powerpoint/2010/main" val="181446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p:nvSpPr>
        <p:spPr>
          <a:xfrm>
            <a:off x="0" y="1680617"/>
            <a:ext cx="12192000" cy="2353767"/>
          </a:xfrm>
          <a:prstGeom prst="rect">
            <a:avLst/>
          </a:prstGeom>
          <a:solidFill>
            <a:srgbClr val="A7A9AC"/>
          </a:solidFill>
          <a:ln w="12700">
            <a:miter lim="400000"/>
          </a:ln>
          <a:effectLst>
            <a:outerShdw blurRad="50800" dist="25400" dir="540000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lvl="0">
                <a:defRPr sz="1800"/>
              </a:pPr>
              <a:r>
                <a:rPr lang="es-ES" smtClean="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269553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A7A9AC"/>
          </a:solidFill>
          <a:ln w="12700">
            <a:miter lim="400000"/>
          </a:ln>
          <a:effectLst>
            <a:outerShdw blurRad="50800" dist="25400" dir="5400000" rotWithShape="0">
              <a:srgbClr val="000000">
                <a:alpha val="50000"/>
              </a:srgbClr>
            </a:outerShdw>
          </a:effectLst>
        </p:spPr>
        <p:txBody>
          <a:bodyPr lIns="254000" tIns="254000" rIns="254000" bIns="254000" anchor="ctr"/>
          <a:lstStyle/>
          <a:p>
            <a:pPr marL="457200" marR="0" lvl="1" indent="0" algn="r" defTabSz="457200" rtl="0" eaLnBrk="1" fontAlgn="auto" latinLnBrk="0" hangingPunct="1">
              <a:lnSpc>
                <a:spcPct val="100000"/>
              </a:lnSpc>
              <a:spcBef>
                <a:spcPts val="0"/>
              </a:spcBef>
              <a:spcAft>
                <a:spcPts val="0"/>
              </a:spcAft>
              <a:buClrTx/>
              <a:buSzTx/>
              <a:buFontTx/>
              <a:buNone/>
              <a:tabLst/>
              <a:defRPr sz="6500">
                <a:solidFill>
                  <a:srgbClr val="FFFFFF"/>
                </a:solidFill>
                <a:latin typeface="Boton BQ Medium"/>
                <a:ea typeface="Boton BQ Medium"/>
                <a:cs typeface="Boton BQ Medium"/>
                <a:sym typeface="Boton BQ Medium"/>
              </a:defRPr>
            </a:pPr>
            <a:endParaRPr kumimoji="0" sz="3250" b="0" i="0" u="none" strike="noStrike" kern="1200" cap="none" spc="0" normalizeH="0" baseline="0" noProof="0">
              <a:ln>
                <a:noFill/>
              </a:ln>
              <a:solidFill>
                <a:srgbClr val="FFFFFF"/>
              </a:solidFill>
              <a:effectLst/>
              <a:uLnTx/>
              <a:uFillTx/>
              <a:latin typeface="Boton BQ Medium"/>
              <a:sym typeface="Boton BQ Medium"/>
            </a:endParaRPr>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800" b="0" i="0" u="none" strike="noStrike" kern="1200" cap="none" spc="0" normalizeH="0" baseline="0" noProof="0" dirty="0">
                  <a:ln>
                    <a:noFill/>
                  </a:ln>
                  <a:solidFill>
                    <a:srgbClr val="85888D"/>
                  </a:solidFill>
                  <a:effectLst/>
                  <a:uLnTx/>
                  <a:uFillTx/>
                  <a:latin typeface="Helvetica"/>
                  <a:sym typeface="Helvetica"/>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s-ES" smtClean="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val="746829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5D7C22-89B4-43F1-AA33-165B275272AE}"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962707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D7C22-89B4-43F1-AA33-165B275272AE}"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101966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5D7C22-89B4-43F1-AA33-165B275272AE}"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3659706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5D7C22-89B4-43F1-AA33-165B275272AE}" type="datetimeFigureOut">
              <a:rPr lang="en-US" smtClean="0"/>
              <a:t>29-Jan-18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1973441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5D7C22-89B4-43F1-AA33-165B275272AE}" type="datetimeFigureOut">
              <a:rPr lang="en-US" smtClean="0"/>
              <a:t>29-Jan-18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1397272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5D7C22-89B4-43F1-AA33-165B275272AE}" type="datetimeFigureOut">
              <a:rPr lang="en-US" smtClean="0"/>
              <a:t>29-Jan-18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4032984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D7C22-89B4-43F1-AA33-165B275272AE}" type="datetimeFigureOut">
              <a:rPr lang="en-US" smtClean="0"/>
              <a:t>29-Jan-18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2036725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5D7C22-89B4-43F1-AA33-165B275272AE}" type="datetimeFigureOut">
              <a:rPr lang="en-US" smtClean="0"/>
              <a:t>29-Jan-18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3694017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5D7C22-89B4-43F1-AA33-165B275272AE}" type="datetimeFigureOut">
              <a:rPr lang="en-US" smtClean="0"/>
              <a:t>29-Jan-18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214281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p:nvSpPr>
        <p:spPr>
          <a:xfrm>
            <a:off x="6756400" y="227409"/>
            <a:ext cx="5201147" cy="6403182"/>
          </a:xfrm>
          <a:prstGeom prst="rect">
            <a:avLst/>
          </a:prstGeom>
          <a:solidFill>
            <a:srgbClr val="A7A9AC"/>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7" name="Group 52"/>
          <p:cNvGrpSpPr/>
          <p:nvPr/>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
        <p:nvSpPr>
          <p:cNvPr id="12" name="Shape 54"/>
          <p:cNvSpPr/>
          <p:nvPr/>
        </p:nvSpPr>
        <p:spPr>
          <a:xfrm>
            <a:off x="7466826" y="661352"/>
            <a:ext cx="3780892" cy="367480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p:nvSpPr>
        <p:spPr>
          <a:xfrm>
            <a:off x="7123308" y="4818849"/>
            <a:ext cx="4474581" cy="147732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noAutofit/>
          </a:bodyPr>
          <a:lstStyle/>
          <a:p>
            <a:pPr algn="ctr" defTabSz="457200">
              <a:spcBef>
                <a:spcPts val="300"/>
              </a:spcBef>
              <a:defRPr sz="1800"/>
            </a:pPr>
            <a:r>
              <a:rPr lang="es-ES" sz="3000" b="1" i="1" dirty="0">
                <a:solidFill>
                  <a:srgbClr val="FFFFFF"/>
                </a:solidFill>
                <a:latin typeface="Cambria" charset="0"/>
                <a:sym typeface="PopplLaudatio-Italic"/>
              </a:rPr>
              <a:t>IAC</a:t>
            </a:r>
            <a:r>
              <a:rPr lang="es-ES" sz="3000" b="1" dirty="0">
                <a:solidFill>
                  <a:srgbClr val="FFFFFF"/>
                </a:solidFill>
                <a:latin typeface="Cambria" charset="0"/>
                <a:sym typeface="PopplLaudatio-Regular"/>
              </a:rPr>
              <a:t>, videos, y otros materiales de la CSM en</a:t>
            </a:r>
            <a:r>
              <a:rPr lang="es-ES" smtClean="0"/>
              <a:t> </a:t>
            </a:r>
            <a:r>
              <a:rPr lang="es-ES" sz="3000" b="1" u="sng" baseline="0" dirty="0">
                <a:solidFill>
                  <a:srgbClr val="00A1DD"/>
                </a:solidFill>
                <a:effectLst/>
                <a:uFill>
                  <a:solidFill>
                    <a:srgbClr val="00A1DD"/>
                  </a:solidFill>
                </a:uFill>
                <a:latin typeface="Cambria" charset="0"/>
                <a:sym typeface="PopplLaudatio-Regular"/>
              </a:rPr>
              <a:t>www.na.org/conference </a:t>
            </a:r>
          </a:p>
        </p:txBody>
      </p:sp>
      <p:pic>
        <p:nvPicPr>
          <p:cNvPr id="15" name="wsc2018_logo_bluetext.png"/>
          <p:cNvPicPr/>
          <p:nvPr/>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p:nvSpPr>
        <p:spPr>
          <a:xfrm>
            <a:off x="5099527" y="4318707"/>
            <a:ext cx="1247043" cy="61555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lang="es-ES" sz="1700" dirty="0">
                <a:solidFill>
                  <a:srgbClr val="53585F"/>
                </a:solidFill>
                <a:latin typeface="Cambria" charset="0"/>
              </a:rPr>
              <a:t>Visión del servicio en NA</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1905953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D7C22-89B4-43F1-AA33-165B275272AE}"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323080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D7C22-89B4-43F1-AA33-165B275272AE}"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161F-7084-457E-9AB1-925B7E07A7D1}" type="slidenum">
              <a:rPr lang="en-US" smtClean="0"/>
              <a:t>‹#›</a:t>
            </a:fld>
            <a:endParaRPr lang="en-US"/>
          </a:p>
        </p:txBody>
      </p:sp>
    </p:spTree>
    <p:extLst>
      <p:ext uri="{BB962C8B-B14F-4D97-AF65-F5344CB8AC3E}">
        <p14:creationId xmlns:p14="http://schemas.microsoft.com/office/powerpoint/2010/main" val="6534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308769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Shape 71"/>
          <p:cNvSpPr/>
          <p:nvPr/>
        </p:nvSpPr>
        <p:spPr>
          <a:xfrm>
            <a:off x="317500" y="467475"/>
            <a:ext cx="11287165" cy="1"/>
          </a:xfrm>
          <a:prstGeom prst="line">
            <a:avLst/>
          </a:prstGeom>
          <a:ln w="63500">
            <a:solidFill>
              <a:srgbClr val="A7A9AC"/>
            </a:solidFill>
            <a:miter lim="400000"/>
          </a:ln>
        </p:spPr>
        <p:txBody>
          <a:bodyPr lIns="0" tIns="0" rIns="0" bIns="0" anchor="ctr"/>
          <a:lstStyle/>
          <a:p>
            <a:pPr lvl="0">
              <a:defRPr sz="3200"/>
            </a:pPr>
            <a:endParaRPr sz="1600"/>
          </a:p>
        </p:txBody>
      </p:sp>
      <p:pic>
        <p:nvPicPr>
          <p:cNvPr id="7" name="WSC2018_chairs.jpg"/>
          <p:cNvPicPr/>
          <p:nvPr/>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Tree>
    <p:extLst>
      <p:ext uri="{BB962C8B-B14F-4D97-AF65-F5344CB8AC3E}">
        <p14:creationId xmlns:p14="http://schemas.microsoft.com/office/powerpoint/2010/main" val="429072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6" name="Shape 71"/>
          <p:cNvSpPr/>
          <p:nvPr/>
        </p:nvSpPr>
        <p:spPr>
          <a:xfrm>
            <a:off x="317500" y="467475"/>
            <a:ext cx="11287165" cy="1"/>
          </a:xfrm>
          <a:prstGeom prst="line">
            <a:avLst/>
          </a:prstGeom>
          <a:ln w="63500">
            <a:solidFill>
              <a:srgbClr val="A7A9AC"/>
            </a:solidFill>
            <a:miter lim="400000"/>
          </a:ln>
        </p:spPr>
        <p:txBody>
          <a:bodyPr lIns="0" tIns="0" rIns="0" bIns="0" anchor="ctr"/>
          <a:lstStyle/>
          <a:p>
            <a:pPr lvl="0">
              <a:defRPr sz="3200"/>
            </a:pPr>
            <a:endParaRPr sz="1600"/>
          </a:p>
        </p:txBody>
      </p:sp>
      <p:pic>
        <p:nvPicPr>
          <p:cNvPr id="7" name="WSC2018_chairs.jpg"/>
          <p:cNvPicPr/>
          <p:nvPr/>
        </p:nvPicPr>
        <p:blipFill>
          <a:blip r:embed="rId2">
            <a:extLst/>
          </a:blip>
          <a:stretch>
            <a:fillRect/>
          </a:stretch>
        </p:blipFill>
        <p:spPr>
          <a:xfrm>
            <a:off x="9937412" y="184205"/>
            <a:ext cx="1989270" cy="1193757"/>
          </a:xfrm>
          <a:prstGeom prst="rect">
            <a:avLst/>
          </a:prstGeom>
          <a:ln w="12700">
            <a:miter lim="400000"/>
          </a:ln>
        </p:spPr>
      </p:pic>
    </p:spTree>
    <p:extLst>
      <p:ext uri="{BB962C8B-B14F-4D97-AF65-F5344CB8AC3E}">
        <p14:creationId xmlns:p14="http://schemas.microsoft.com/office/powerpoint/2010/main" val="201405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Shape 82"/>
          <p:cNvSpPr/>
          <p:nvPr/>
        </p:nvSpPr>
        <p:spPr>
          <a:xfrm>
            <a:off x="317500" y="467476"/>
            <a:ext cx="11480800" cy="0"/>
          </a:xfrm>
          <a:prstGeom prst="line">
            <a:avLst/>
          </a:prstGeom>
          <a:ln w="63500">
            <a:solidFill>
              <a:srgbClr val="A7A9AC"/>
            </a:solidFill>
            <a:miter lim="400000"/>
          </a:ln>
        </p:spPr>
        <p:txBody>
          <a:bodyPr lIns="0" tIns="0" rIns="0" bIns="0" anchor="ctr"/>
          <a:lstStyle/>
          <a:p>
            <a:pPr lvl="0">
              <a:defRPr sz="3200"/>
            </a:pPr>
            <a:endParaRPr sz="1600"/>
          </a:p>
        </p:txBody>
      </p:sp>
      <p:pic>
        <p:nvPicPr>
          <p:cNvPr id="9" name="wsc2018_logobluetextchairs.png"/>
          <p:cNvPicPr/>
          <p:nvPr/>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p:nvSpPr>
        <p:spPr>
          <a:xfrm>
            <a:off x="330200" y="1927976"/>
            <a:ext cx="11468100" cy="0"/>
          </a:xfrm>
          <a:prstGeom prst="line">
            <a:avLst/>
          </a:prstGeom>
          <a:ln w="63500">
            <a:solidFill>
              <a:srgbClr val="A7A9AC"/>
            </a:solidFill>
            <a:miter lim="400000"/>
          </a:ln>
        </p:spPr>
        <p:txBody>
          <a:bodyPr lIns="0" tIns="0" rIns="0" bIns="0" anchor="ctr"/>
          <a:lstStyle/>
          <a:p>
            <a:pPr lvl="0">
              <a:defRPr sz="3200"/>
            </a:pPr>
            <a:endParaRPr sz="1600"/>
          </a:p>
        </p:txBody>
      </p:sp>
    </p:spTree>
    <p:extLst>
      <p:ext uri="{BB962C8B-B14F-4D97-AF65-F5344CB8AC3E}">
        <p14:creationId xmlns:p14="http://schemas.microsoft.com/office/powerpoint/2010/main" val="270596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6" name="Shape 82"/>
          <p:cNvSpPr/>
          <p:nvPr/>
        </p:nvSpPr>
        <p:spPr>
          <a:xfrm>
            <a:off x="317500" y="467476"/>
            <a:ext cx="11480800" cy="0"/>
          </a:xfrm>
          <a:prstGeom prst="line">
            <a:avLst/>
          </a:prstGeom>
          <a:ln w="63500">
            <a:solidFill>
              <a:srgbClr val="A7A9AC"/>
            </a:solidFill>
            <a:miter lim="400000"/>
          </a:ln>
        </p:spPr>
        <p:txBody>
          <a:bodyPr lIns="0" tIns="0" rIns="0" bIns="0" anchor="ctr"/>
          <a:lstStyle/>
          <a:p>
            <a:pPr lvl="0">
              <a:defRPr sz="3200"/>
            </a:pPr>
            <a:endParaRPr sz="1600"/>
          </a:p>
        </p:txBody>
      </p:sp>
      <p:pic>
        <p:nvPicPr>
          <p:cNvPr id="7" name="wsc2018_logobluetextchairs.png"/>
          <p:cNvPicPr/>
          <p:nvPr/>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p:nvSpPr>
        <p:spPr>
          <a:xfrm>
            <a:off x="330200" y="1927976"/>
            <a:ext cx="11468100" cy="0"/>
          </a:xfrm>
          <a:prstGeom prst="line">
            <a:avLst/>
          </a:prstGeom>
          <a:ln w="63500">
            <a:solidFill>
              <a:srgbClr val="A7A9AC"/>
            </a:solidFill>
            <a:miter lim="400000"/>
          </a:ln>
        </p:spPr>
        <p:txBody>
          <a:bodyPr lIns="0" tIns="0" rIns="0" bIns="0" anchor="ctr"/>
          <a:lstStyle/>
          <a:p>
            <a:pPr lvl="0">
              <a:defRPr sz="3200"/>
            </a:pPr>
            <a:endParaRPr sz="1600"/>
          </a:p>
        </p:txBody>
      </p:sp>
      <p:sp>
        <p:nvSpPr>
          <p:cNvPr id="9" name="Shape 97"/>
          <p:cNvSpPr/>
          <p:nvPr/>
        </p:nvSpPr>
        <p:spPr>
          <a:xfrm>
            <a:off x="2877425" y="679149"/>
            <a:ext cx="8455720" cy="108010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algn="ctr" defTabSz="457200">
              <a:defRPr sz="1800"/>
            </a:pPr>
            <a:r>
              <a:rPr lang="es-ES" sz="6600" b="1" dirty="0">
                <a:latin typeface="Cambria" charset="0"/>
                <a:sym typeface="BotonBQ-Bold"/>
              </a:rPr>
              <a:t>Pausa para discutir</a:t>
            </a:r>
          </a:p>
        </p:txBody>
      </p:sp>
      <p:grpSp>
        <p:nvGrpSpPr>
          <p:cNvPr id="12" name="Group 80"/>
          <p:cNvGrpSpPr/>
          <p:nvPr/>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Tree>
    <p:extLst>
      <p:ext uri="{BB962C8B-B14F-4D97-AF65-F5344CB8AC3E}">
        <p14:creationId xmlns:p14="http://schemas.microsoft.com/office/powerpoint/2010/main" val="319337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88A23-2D66-4ABD-B04D-449672E81337}" type="datetimeFigureOut">
              <a:rPr lang="en-US" smtClean="0"/>
              <a:t>29-Jan-18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55929-46CE-4B16-A0FF-FCFEDFA3DE76}" type="slidenum">
              <a:rPr lang="en-US" smtClean="0"/>
              <a:t>‹#›</a:t>
            </a:fld>
            <a:endParaRPr lang="en-US"/>
          </a:p>
        </p:txBody>
      </p:sp>
    </p:spTree>
    <p:extLst>
      <p:ext uri="{BB962C8B-B14F-4D97-AF65-F5344CB8AC3E}">
        <p14:creationId xmlns:p14="http://schemas.microsoft.com/office/powerpoint/2010/main" val="18400401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704"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29-Jan-18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71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D7C22-89B4-43F1-AA33-165B275272AE}" type="datetimeFigureOut">
              <a:rPr lang="en-US" smtClean="0"/>
              <a:t>29-Jan-18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8161F-7084-457E-9AB1-925B7E07A7D1}" type="slidenum">
              <a:rPr lang="en-US" smtClean="0"/>
              <a:t>‹#›</a:t>
            </a:fld>
            <a:endParaRPr lang="en-US"/>
          </a:p>
        </p:txBody>
      </p:sp>
      <p:sp>
        <p:nvSpPr>
          <p:cNvPr id="7" name="Shape 71"/>
          <p:cNvSpPr/>
          <p:nvPr userDrawn="1"/>
        </p:nvSpPr>
        <p:spPr>
          <a:xfrm>
            <a:off x="452417" y="1225464"/>
            <a:ext cx="11287165" cy="1"/>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WSC2018_chairs.jpg"/>
          <p:cNvPicPr/>
          <p:nvPr userDrawn="1"/>
        </p:nvPicPr>
        <p:blipFill>
          <a:blip r:embed="rId13">
            <a:extLst/>
          </a:blip>
          <a:stretch>
            <a:fillRect/>
          </a:stretch>
        </p:blipFill>
        <p:spPr>
          <a:xfrm>
            <a:off x="9937412" y="184205"/>
            <a:ext cx="1989270" cy="1193757"/>
          </a:xfrm>
          <a:prstGeom prst="rect">
            <a:avLst/>
          </a:prstGeom>
          <a:ln w="12700">
            <a:miter lim="400000"/>
          </a:ln>
        </p:spPr>
      </p:pic>
    </p:spTree>
    <p:extLst>
      <p:ext uri="{BB962C8B-B14F-4D97-AF65-F5344CB8AC3E}">
        <p14:creationId xmlns:p14="http://schemas.microsoft.com/office/powerpoint/2010/main" val="37236512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www.na.org/fip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na.org/conferen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2032" y="1784838"/>
            <a:ext cx="5952392" cy="2136532"/>
          </a:xfrm>
        </p:spPr>
        <p:txBody>
          <a:bodyPr/>
          <a:lstStyle/>
          <a:p>
            <a:pPr lvl="1" algn="ctr">
              <a:defRPr sz="1800"/>
            </a:pPr>
            <a:r>
              <a:rPr lang="es-ES" sz="3250" b="1" dirty="0">
                <a:solidFill>
                  <a:srgbClr val="FFFFFF"/>
                </a:solidFill>
                <a:latin typeface="Cambria" charset="0"/>
                <a:sym typeface="Boton BQ Medium"/>
              </a:rPr>
              <a:t>Este es el segundo de</a:t>
            </a:r>
            <a:r>
              <a:t/>
            </a:r>
            <a:br/>
            <a:r>
              <a:rPr lang="es-ES" sz="3250" b="1" dirty="0">
                <a:solidFill>
                  <a:srgbClr val="FFFFFF"/>
                </a:solidFill>
                <a:latin typeface="Cambria" charset="0"/>
                <a:sym typeface="Boton BQ Medium"/>
              </a:rPr>
              <a:t>cinco PowerPoints que cubren el material del </a:t>
            </a:r>
            <a:r>
              <a:rPr lang="es-ES" sz="3250" b="1" i="1" dirty="0">
                <a:solidFill>
                  <a:srgbClr val="FFFFFF"/>
                </a:solidFill>
                <a:latin typeface="Cambria" charset="0"/>
                <a:sym typeface="Boton BQ Medium"/>
              </a:rPr>
              <a:t>Informe de la Agenda de la Conferencia</a:t>
            </a:r>
            <a:r>
              <a:rPr lang="es-ES" sz="3250" b="1" dirty="0">
                <a:solidFill>
                  <a:srgbClr val="FFFFFF"/>
                </a:solidFill>
                <a:latin typeface="Cambria" charset="0"/>
                <a:sym typeface="Boton BQ Medium"/>
              </a:rPr>
              <a:t> 2018 </a:t>
            </a:r>
            <a:endParaRPr lang="es-ES" sz="3250" b="1" i="1" dirty="0">
              <a:solidFill>
                <a:srgbClr val="FFFFFF"/>
              </a:solidFill>
              <a:latin typeface="Cambria" charset="0"/>
              <a:ea typeface="Cambria" charset="0"/>
              <a:cs typeface="Cambria" charset="0"/>
              <a:sym typeface="Boton BQ Medium"/>
            </a:endParaRPr>
          </a:p>
        </p:txBody>
      </p:sp>
      <p:sp>
        <p:nvSpPr>
          <p:cNvPr id="3" name="Text Placeholder 3"/>
          <p:cNvSpPr txBox="1">
            <a:spLocks/>
          </p:cNvSpPr>
          <p:nvPr/>
        </p:nvSpPr>
        <p:spPr>
          <a:xfrm>
            <a:off x="2131608" y="4145775"/>
            <a:ext cx="4498848" cy="1365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defRPr sz="1800"/>
            </a:pPr>
            <a:r>
              <a:rPr lang="es-ES" sz="3200" b="1" i="1" dirty="0" smtClean="0">
                <a:solidFill>
                  <a:srgbClr val="A7A9AC"/>
                </a:solidFill>
                <a:effectLst>
                  <a:outerShdw blurRad="38100" dist="38100" dir="2700000" algn="tl">
                    <a:srgbClr val="000000">
                      <a:alpha val="43137"/>
                    </a:srgbClr>
                  </a:outerShdw>
                </a:effectLst>
                <a:latin typeface="Cambria" charset="0"/>
                <a:sym typeface="Boton BQ Medium"/>
              </a:rPr>
              <a:t>Fideicomiso de propiedad intelectual de la confraternidad</a:t>
            </a:r>
          </a:p>
          <a:p>
            <a:pPr lvl="1" algn="ctr">
              <a:defRPr sz="1800"/>
            </a:pPr>
            <a:r>
              <a:rPr lang="es-ES" sz="3200" b="1" dirty="0" smtClean="0">
                <a:solidFill>
                  <a:srgbClr val="A7A9AC"/>
                </a:solidFill>
                <a:effectLst>
                  <a:outerShdw blurRad="38100" dist="38100" dir="2700000" algn="tl">
                    <a:srgbClr val="000000">
                      <a:alpha val="43137"/>
                    </a:srgbClr>
                  </a:outerShdw>
                </a:effectLst>
                <a:latin typeface="Cambria" charset="0"/>
                <a:sym typeface="Boton BQ Medium"/>
              </a:rPr>
              <a:t>Mociones 7 y 8</a:t>
            </a:r>
            <a:endParaRPr lang="es-ES" sz="3200" b="1" dirty="0">
              <a:solidFill>
                <a:srgbClr val="A7A9AC"/>
              </a:solidFill>
              <a:effectLst>
                <a:outerShdw blurRad="38100" dist="38100" dir="2700000" algn="tl">
                  <a:srgbClr val="000000">
                    <a:alpha val="43137"/>
                  </a:srgbClr>
                </a:outerShdw>
              </a:effectLst>
              <a:latin typeface="Cambria" charset="0"/>
              <a:ea typeface="Cambria" charset="0"/>
              <a:cs typeface="Cambria" charset="0"/>
              <a:sym typeface="Boton BQ Medium"/>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
            <a:off x="6769069" y="-38636"/>
            <a:ext cx="5299364" cy="6858000"/>
          </a:xfrm>
          <a:prstGeom prst="rect">
            <a:avLst/>
          </a:prstGeom>
        </p:spPr>
      </p:pic>
    </p:spTree>
    <p:extLst>
      <p:ext uri="{BB962C8B-B14F-4D97-AF65-F5344CB8AC3E}">
        <p14:creationId xmlns:p14="http://schemas.microsoft.com/office/powerpoint/2010/main" val="2327763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8971" y="365125"/>
            <a:ext cx="10637521" cy="1325563"/>
          </a:xfrm>
        </p:spPr>
        <p:txBody>
          <a:bodyPr>
            <a:normAutofit/>
          </a:bodyPr>
          <a:lstStyle/>
          <a:p>
            <a:r>
              <a:rPr lang="es-ES" sz="4300" b="1" dirty="0" smtClean="0">
                <a:effectLst>
                  <a:outerShdw blurRad="38100" dist="38100" dir="2700000" algn="tl">
                    <a:srgbClr val="000000">
                      <a:alpha val="43137"/>
                    </a:srgbClr>
                  </a:outerShdw>
                </a:effectLst>
                <a:latin typeface="Cambria" panose="02040503050406030204" pitchFamily="18" charset="0"/>
              </a:rPr>
              <a:t>Literatura ilícita</a:t>
            </a:r>
            <a:endParaRPr lang="es-ES" sz="4300" b="1" dirty="0">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4294967295"/>
          </p:nvPr>
        </p:nvSpPr>
        <p:spPr>
          <a:xfrm>
            <a:off x="1333498" y="1852613"/>
            <a:ext cx="10331279" cy="4351338"/>
          </a:xfrm>
        </p:spPr>
        <p:txBody>
          <a:bodyPr>
            <a:noAutofit/>
          </a:bodyPr>
          <a:lstStyle/>
          <a:p>
            <a:pPr marL="457200" indent="-457200">
              <a:lnSpc>
                <a:spcPct val="100000"/>
              </a:lnSpc>
              <a:spcBef>
                <a:spcPts val="1200"/>
              </a:spcBef>
              <a:buBlip>
                <a:blip r:embed="rId3"/>
              </a:buBlip>
            </a:pPr>
            <a:r>
              <a:rPr lang="es-ES" sz="3200" dirty="0" smtClean="0">
                <a:latin typeface="Cambria" panose="02040503050406030204" pitchFamily="18" charset="0"/>
              </a:rPr>
              <a:t>De vez en cuando reaparecen los problemas</a:t>
            </a:r>
          </a:p>
          <a:p>
            <a:pPr marL="457200" indent="-457200">
              <a:lnSpc>
                <a:spcPct val="100000"/>
              </a:lnSpc>
              <a:spcBef>
                <a:spcPts val="1200"/>
              </a:spcBef>
              <a:buBlip>
                <a:blip r:embed="rId3"/>
              </a:buBlip>
            </a:pPr>
            <a:r>
              <a:rPr lang="es-ES" sz="3200" dirty="0" smtClean="0">
                <a:latin typeface="Cambria" panose="02040503050406030204" pitchFamily="18" charset="0"/>
              </a:rPr>
              <a:t>Renovadas iniciativas para distribuir literatura ilícita: un híbrido de los años ochenta en que se combinan diferentes ediciones del TB</a:t>
            </a:r>
          </a:p>
          <a:p>
            <a:pPr marL="457200" indent="-457200">
              <a:lnSpc>
                <a:spcPct val="100000"/>
              </a:lnSpc>
              <a:spcBef>
                <a:spcPts val="1200"/>
              </a:spcBef>
              <a:buBlip>
                <a:blip r:embed="rId3"/>
              </a:buBlip>
            </a:pPr>
            <a:r>
              <a:rPr lang="es-ES" sz="3200" dirty="0" smtClean="0">
                <a:latin typeface="Cambria" panose="02040503050406030204" pitchFamily="18" charset="0"/>
              </a:rPr>
              <a:t>Las comunidades de NA han sido clave en el rechazo de esta última oleada de conducta poco ética</a:t>
            </a:r>
          </a:p>
          <a:p>
            <a:pPr marL="457200" indent="-457200">
              <a:lnSpc>
                <a:spcPct val="100000"/>
              </a:lnSpc>
              <a:spcBef>
                <a:spcPts val="1200"/>
              </a:spcBef>
              <a:buBlip>
                <a:blip r:embed="rId3"/>
              </a:buBlip>
            </a:pPr>
            <a:r>
              <a:rPr lang="es-ES" sz="3200" dirty="0">
                <a:latin typeface="Cambria" panose="02040503050406030204" pitchFamily="18" charset="0"/>
              </a:rPr>
              <a:t>Se reconoció que no refleja la conciencia de grupo</a:t>
            </a:r>
          </a:p>
          <a:p>
            <a:pPr marL="0" indent="0">
              <a:buNone/>
            </a:pPr>
            <a:endParaRPr lang="es-ES" dirty="0" smtClean="0">
              <a:latin typeface="Cambria" panose="02040503050406030204" pitchFamily="18" charset="0"/>
            </a:endParaRPr>
          </a:p>
          <a:p>
            <a:endParaRPr lang="es-ES" dirty="0">
              <a:latin typeface="Cambria" panose="02040503050406030204" pitchFamily="18" charset="0"/>
            </a:endParaRPr>
          </a:p>
        </p:txBody>
      </p:sp>
    </p:spTree>
    <p:extLst>
      <p:ext uri="{BB962C8B-B14F-4D97-AF65-F5344CB8AC3E}">
        <p14:creationId xmlns:p14="http://schemas.microsoft.com/office/powerpoint/2010/main" val="4050196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49" y="2365981"/>
            <a:ext cx="11604702" cy="2286000"/>
          </a:xfrm>
          <a:prstGeom prst="rect">
            <a:avLst/>
          </a:prstGeom>
          <a:solidFill>
            <a:srgbClr val="FFFFFF"/>
          </a:solidFill>
          <a:ln w="63500" cap="flat">
            <a:solidFill>
              <a:srgbClr val="A7A9A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lang="es-ES" sz="6000" b="1" dirty="0" smtClean="0">
                <a:solidFill>
                  <a:prstClr val="black"/>
                </a:solidFill>
                <a:latin typeface="Cambria" charset="0"/>
              </a:rPr>
              <a:t>Mociones 7 y 8</a:t>
            </a:r>
            <a:endParaRPr kumimoji="0" lang="es-ES" sz="1800" b="0" i="1" u="none" strike="noStrike" kern="1200" cap="none" spc="0" normalizeH="0" baseline="0" noProof="0" dirty="0">
              <a:ln>
                <a:noFill/>
              </a:ln>
              <a:solidFill>
                <a:srgbClr val="000000"/>
              </a:solidFill>
              <a:effectLst/>
              <a:uLnTx/>
              <a:uFillTx/>
              <a:latin typeface="Calibri" panose="020F0502020204030204"/>
            </a:endParaRPr>
          </a:p>
        </p:txBody>
      </p:sp>
    </p:spTree>
    <p:extLst>
      <p:ext uri="{BB962C8B-B14F-4D97-AF65-F5344CB8AC3E}">
        <p14:creationId xmlns:p14="http://schemas.microsoft.com/office/powerpoint/2010/main" val="81721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40344" y="3415330"/>
            <a:ext cx="9164942" cy="2563906"/>
          </a:xfrm>
        </p:spPr>
        <p:txBody>
          <a:bodyPr>
            <a:noAutofit/>
          </a:bodyPr>
          <a:lstStyle/>
          <a:p>
            <a:pPr marL="0" indent="0">
              <a:lnSpc>
                <a:spcPct val="100000"/>
              </a:lnSpc>
              <a:buNone/>
            </a:pPr>
            <a:r>
              <a:rPr lang="es-ES" sz="3000" b="1" dirty="0">
                <a:latin typeface="Cambria" panose="02040503050406030204" pitchFamily="18" charset="0"/>
              </a:rPr>
              <a:t>Propósito: </a:t>
            </a:r>
            <a:r>
              <a:rPr lang="es-ES" sz="3000" dirty="0">
                <a:latin typeface="Cambria" panose="02040503050406030204" pitchFamily="18" charset="0"/>
              </a:rPr>
              <a:t>Preparar un folleto claro, sencillo y accesible, para que los grupos puedan adquirirlo o descargarlo, que aclare el derecho de los grupos a reimprimir literatura de Narcóticos Anónimos tal como se define en el </a:t>
            </a:r>
            <a:r>
              <a:rPr lang="es-ES" sz="3000" i="1" dirty="0">
                <a:latin typeface="Cambria" panose="02040503050406030204" pitchFamily="18" charset="0"/>
              </a:rPr>
              <a:t>FPIC</a:t>
            </a:r>
            <a:r>
              <a:rPr lang="es-ES" sz="3000" dirty="0">
                <a:latin typeface="Cambria" panose="02040503050406030204" pitchFamily="18" charset="0"/>
              </a:rPr>
              <a:t>.</a:t>
            </a:r>
          </a:p>
          <a:p>
            <a:pPr marL="0" indent="0">
              <a:lnSpc>
                <a:spcPct val="114000"/>
              </a:lnSpc>
              <a:spcBef>
                <a:spcPts val="600"/>
              </a:spcBef>
              <a:buNone/>
            </a:pPr>
            <a:r>
              <a:rPr lang="es-ES" sz="3000" b="1" dirty="0">
                <a:latin typeface="Cambria" panose="02040503050406030204" pitchFamily="18" charset="0"/>
              </a:rPr>
              <a:t>Presentada por:</a:t>
            </a:r>
            <a:r>
              <a:rPr lang="es-ES" sz="3000" dirty="0">
                <a:latin typeface="Cambria" panose="02040503050406030204" pitchFamily="18" charset="0"/>
              </a:rPr>
              <a:t> Región Northern New York</a:t>
            </a:r>
          </a:p>
        </p:txBody>
      </p:sp>
      <p:sp>
        <p:nvSpPr>
          <p:cNvPr id="2" name="Title 1"/>
          <p:cNvSpPr>
            <a:spLocks noGrp="1"/>
          </p:cNvSpPr>
          <p:nvPr>
            <p:ph type="title" idx="4294967295"/>
          </p:nvPr>
        </p:nvSpPr>
        <p:spPr>
          <a:xfrm>
            <a:off x="347472" y="649223"/>
            <a:ext cx="11369607" cy="2258171"/>
          </a:xfrm>
        </p:spPr>
        <p:txBody>
          <a:bodyPr anchor="t" anchorCtr="0">
            <a:noAutofit/>
          </a:bodyPr>
          <a:lstStyle/>
          <a:p>
            <a:pPr>
              <a:lnSpc>
                <a:spcPct val="110000"/>
              </a:lnSpc>
            </a:pPr>
            <a:r>
              <a:rPr lang="es-ES" sz="2700" b="1" dirty="0">
                <a:latin typeface="Cambria" panose="02040503050406030204" pitchFamily="18" charset="0"/>
              </a:rPr>
              <a:t>Moción 7:</a:t>
            </a:r>
            <a:r>
              <a:rPr lang="es-ES" sz="2700" dirty="0">
                <a:latin typeface="Cambria" panose="02040503050406030204" pitchFamily="18" charset="0"/>
              </a:rPr>
              <a:t> </a:t>
            </a:r>
            <a:r>
              <a:rPr lang="es-ES" sz="2700" dirty="0" smtClean="0">
                <a:latin typeface="Cambria" panose="02040503050406030204" pitchFamily="18" charset="0"/>
              </a:rPr>
              <a:t>Dar instrucciones a la Junta Mundial para que prepare </a:t>
            </a:r>
            <a:br>
              <a:rPr lang="es-ES" sz="2700" dirty="0" smtClean="0">
                <a:latin typeface="Cambria" panose="02040503050406030204" pitchFamily="18" charset="0"/>
              </a:rPr>
            </a:br>
            <a:r>
              <a:rPr lang="es-ES" sz="2700" dirty="0" smtClean="0">
                <a:latin typeface="Cambria" panose="02040503050406030204" pitchFamily="18" charset="0"/>
              </a:rPr>
              <a:t>un folleto de servicio (SP) que describa con claridad y sencillez los derechos de los grupos para reimprimir la literatura de Narcóticos Anónimos protegida por el </a:t>
            </a:r>
            <a:r>
              <a:rPr lang="es-ES" sz="2700" i="1" dirty="0">
                <a:latin typeface="Cambria" panose="02040503050406030204" pitchFamily="18" charset="0"/>
              </a:rPr>
              <a:t>Fideicomiso de propiedad intelectual de la confraternidad</a:t>
            </a:r>
            <a:r>
              <a:rPr lang="es-ES" sz="2700" dirty="0" smtClean="0">
                <a:latin typeface="Cambria" panose="02040503050406030204" pitchFamily="18" charset="0"/>
              </a:rPr>
              <a:t> y sus boletines.</a:t>
            </a:r>
            <a:r>
              <a:rPr dirty="0"/>
              <a:t/>
            </a:r>
            <a:br>
              <a:rPr dirty="0"/>
            </a:br>
            <a:endParaRPr lang="es-ES" sz="3000" dirty="0">
              <a:latin typeface="Cambria" panose="02040503050406030204" pitchFamily="18" charset="0"/>
            </a:endParaRPr>
          </a:p>
        </p:txBody>
      </p:sp>
      <p:sp>
        <p:nvSpPr>
          <p:cNvPr id="4" name="Shape 75"/>
          <p:cNvSpPr/>
          <p:nvPr/>
        </p:nvSpPr>
        <p:spPr>
          <a:xfrm>
            <a:off x="317499" y="2907394"/>
            <a:ext cx="11287165" cy="1"/>
          </a:xfrm>
          <a:prstGeom prst="line">
            <a:avLst/>
          </a:prstGeom>
          <a:ln w="63500">
            <a:solidFill>
              <a:srgbClr val="A7A9AC"/>
            </a:solidFill>
            <a:miter lim="400000"/>
          </a:ln>
        </p:spPr>
        <p:txBody>
          <a:bodyPr lIns="0" tIns="0" rIns="0" bIns="0" anchor="ctr"/>
          <a:lstStyle/>
          <a:p>
            <a:pPr lvl="0">
              <a:defRPr sz="3200"/>
            </a:pPr>
            <a:endParaRPr sz="1600"/>
          </a:p>
        </p:txBody>
      </p:sp>
    </p:spTree>
    <p:extLst>
      <p:ext uri="{BB962C8B-B14F-4D97-AF65-F5344CB8AC3E}">
        <p14:creationId xmlns:p14="http://schemas.microsoft.com/office/powerpoint/2010/main" val="3685113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0511" y="1376264"/>
            <a:ext cx="11450638" cy="5386485"/>
          </a:xfrm>
        </p:spPr>
        <p:txBody>
          <a:bodyPr>
            <a:noAutofit/>
          </a:bodyPr>
          <a:lstStyle/>
          <a:p>
            <a:pPr marL="0" indent="0" algn="just">
              <a:lnSpc>
                <a:spcPct val="95000"/>
              </a:lnSpc>
              <a:buNone/>
            </a:pPr>
            <a:r>
              <a:rPr lang="es-ES" sz="2700" dirty="0" smtClean="0">
                <a:latin typeface="Cambria" panose="02040503050406030204" pitchFamily="18" charset="0"/>
              </a:rPr>
              <a:t>Los adictos pasamos gran parte de nuestra vida sin posibilidad de elegir, y hemos trabajado duramente en nuestra recuperación para poder hacerlo. Cuando tenemos incluso la mínima impresión de que quieren arrebatarnos la capacidad de elegir, los miembros y los grupos manifestamos nuestro carácter rebelde ante lo que a menudo percibimos como una figura de autoridad (los SMNA). Hay mucha desinformación y malentendidos con respecto al </a:t>
            </a:r>
            <a:r>
              <a:rPr lang="es-ES" sz="2700" i="1" dirty="0" smtClean="0">
                <a:latin typeface="Cambria" panose="02040503050406030204" pitchFamily="18" charset="0"/>
              </a:rPr>
              <a:t>FPIC</a:t>
            </a:r>
            <a:r>
              <a:rPr lang="es-ES" sz="2700" dirty="0" smtClean="0">
                <a:latin typeface="Cambria" panose="02040503050406030204" pitchFamily="18" charset="0"/>
              </a:rPr>
              <a:t> y el derecho de los grupos a reimprimir literatura aprobada por NA sin alterarla. Con la desinformación y los malentendidos llega la desunión. Esperamos que un folleto de servicio sencillo y claro, que los miembros y los grupos puedan descargar o comprar, ayude a disipar la niebla de la desinformación y los malentendidos y contribuya tanto a impulsar la unidad como a reforzar la autonomía y posibilidad de elegir del grupo.</a:t>
            </a:r>
            <a:endParaRPr lang="es-ES" sz="2700" dirty="0">
              <a:latin typeface="Cambria" panose="02040503050406030204" pitchFamily="18" charset="0"/>
            </a:endParaRPr>
          </a:p>
        </p:txBody>
      </p:sp>
      <p:sp>
        <p:nvSpPr>
          <p:cNvPr id="4" name="Rectangle 3"/>
          <p:cNvSpPr/>
          <p:nvPr/>
        </p:nvSpPr>
        <p:spPr>
          <a:xfrm>
            <a:off x="232709" y="607538"/>
            <a:ext cx="6028958" cy="584775"/>
          </a:xfrm>
          <a:prstGeom prst="rect">
            <a:avLst/>
          </a:prstGeom>
        </p:spPr>
        <p:txBody>
          <a:bodyPr wrap="none">
            <a:spAutoFit/>
          </a:bodyPr>
          <a:lstStyle/>
          <a:p>
            <a:r>
              <a:rPr lang="es-ES" sz="3200" b="1" dirty="0" smtClean="0">
                <a:latin typeface="Cambria" panose="02040503050406030204" pitchFamily="18" charset="0"/>
              </a:rPr>
              <a:t>Moción 7: Razonamiento de la región:</a:t>
            </a:r>
            <a:endParaRPr lang="es-ES" sz="3200" dirty="0">
              <a:latin typeface="Cambria" panose="02040503050406030204" pitchFamily="18" charset="0"/>
            </a:endParaRPr>
          </a:p>
        </p:txBody>
      </p:sp>
    </p:spTree>
    <p:extLst>
      <p:ext uri="{BB962C8B-B14F-4D97-AF65-F5344CB8AC3E}">
        <p14:creationId xmlns:p14="http://schemas.microsoft.com/office/powerpoint/2010/main" val="4156731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6637" y="2252459"/>
            <a:ext cx="10025713" cy="4351338"/>
          </a:xfrm>
        </p:spPr>
        <p:txBody>
          <a:bodyPr>
            <a:noAutofit/>
          </a:bodyPr>
          <a:lstStyle/>
          <a:p>
            <a:pPr marL="457200" indent="-457200">
              <a:buBlip>
                <a:blip r:embed="rId3"/>
              </a:buBlip>
            </a:pPr>
            <a:r>
              <a:rPr lang="es-ES" sz="3000" dirty="0" smtClean="0">
                <a:latin typeface="Cambria" panose="02040503050406030204" pitchFamily="18" charset="0"/>
              </a:rPr>
              <a:t>El boletín Nº 1 ya explica sencillamente las pautas de reproducción de literatura (</a:t>
            </a:r>
            <a:r>
              <a:rPr lang="es-ES" sz="3000" dirty="0" smtClean="0">
                <a:latin typeface="Cambria" panose="02040503050406030204" pitchFamily="18" charset="0"/>
                <a:hlinkClick r:id="rId4"/>
              </a:rPr>
              <a:t>www.na.org/fipt</a:t>
            </a:r>
            <a:r>
              <a:rPr lang="es-ES" sz="3000" dirty="0" smtClean="0">
                <a:latin typeface="Cambria" panose="02040503050406030204" pitchFamily="18" charset="0"/>
              </a:rPr>
              <a:t>)</a:t>
            </a:r>
          </a:p>
          <a:p>
            <a:pPr marL="457200" indent="-457200">
              <a:buBlip>
                <a:blip r:embed="rId3"/>
              </a:buBlip>
            </a:pPr>
            <a:r>
              <a:rPr lang="es-ES" sz="3000" dirty="0" smtClean="0">
                <a:latin typeface="Cambria" panose="02040503050406030204" pitchFamily="18" charset="0"/>
              </a:rPr>
              <a:t>Es bastante sencillo convertir el boletín Nº 1 en un folleto de servicio </a:t>
            </a:r>
          </a:p>
          <a:p>
            <a:pPr marL="457200" indent="-457200">
              <a:buBlip>
                <a:blip r:embed="rId3"/>
              </a:buBlip>
            </a:pPr>
            <a:r>
              <a:rPr lang="es-ES" sz="3000" dirty="0" smtClean="0">
                <a:latin typeface="Cambria" panose="02040503050406030204" pitchFamily="18" charset="0"/>
              </a:rPr>
              <a:t>Los folletos de servicio se distribuyen más ampliamente que los boletines</a:t>
            </a:r>
          </a:p>
          <a:p>
            <a:pPr marL="457200" indent="-457200">
              <a:buBlip>
                <a:blip r:embed="rId3"/>
              </a:buBlip>
            </a:pPr>
            <a:r>
              <a:rPr lang="es-ES" sz="3000" dirty="0">
                <a:latin typeface="Cambria" panose="02040503050406030204" pitchFamily="18" charset="0"/>
              </a:rPr>
              <a:t>Para potenciar </a:t>
            </a:r>
            <a:r>
              <a:rPr lang="es-ES" sz="3000" dirty="0" smtClean="0">
                <a:latin typeface="Cambria" panose="02040503050406030204" pitchFamily="18" charset="0"/>
              </a:rPr>
              <a:t>su utilidad, creemos </a:t>
            </a:r>
            <a:r>
              <a:rPr lang="es-ES" sz="3000" dirty="0">
                <a:latin typeface="Cambria" panose="02040503050406030204" pitchFamily="18" charset="0"/>
              </a:rPr>
              <a:t>que habría que ampliar su alcance para que, además de los derechos, incluya también las </a:t>
            </a:r>
            <a:r>
              <a:rPr lang="es-ES" sz="3000" dirty="0" smtClean="0">
                <a:latin typeface="Cambria" panose="02040503050406030204" pitchFamily="18" charset="0"/>
              </a:rPr>
              <a:t>responsabilidades</a:t>
            </a:r>
            <a:endParaRPr lang="es-ES" sz="3000" dirty="0">
              <a:latin typeface="Cambria" panose="02040503050406030204" pitchFamily="18" charset="0"/>
            </a:endParaRPr>
          </a:p>
        </p:txBody>
      </p:sp>
      <p:sp>
        <p:nvSpPr>
          <p:cNvPr id="4" name="Shape 83"/>
          <p:cNvSpPr/>
          <p:nvPr/>
        </p:nvSpPr>
        <p:spPr>
          <a:xfrm>
            <a:off x="2311400" y="836884"/>
            <a:ext cx="95123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7: Respuesta de la Junta Mundial:</a:t>
            </a:r>
            <a:endParaRPr lang="es-ES" sz="4500" b="1" dirty="0">
              <a:latin typeface="Cambria" charset="0"/>
              <a:ea typeface="Cambria" charset="0"/>
              <a:cs typeface="Cambria" charset="0"/>
              <a:sym typeface="BotonBQ-Bold"/>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354" y="356575"/>
            <a:ext cx="1926859" cy="1671517"/>
          </a:xfrm>
          <a:prstGeom prst="rect">
            <a:avLst/>
          </a:prstGeom>
        </p:spPr>
      </p:pic>
    </p:spTree>
    <p:extLst>
      <p:ext uri="{BB962C8B-B14F-4D97-AF65-F5344CB8AC3E}">
        <p14:creationId xmlns:p14="http://schemas.microsoft.com/office/powerpoint/2010/main" val="1079108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4"/>
          <p:cNvSpPr/>
          <p:nvPr/>
        </p:nvSpPr>
        <p:spPr>
          <a:xfrm>
            <a:off x="358346" y="2239784"/>
            <a:ext cx="11164260"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defTabSz="457200">
              <a:defRPr sz="1800"/>
            </a:pPr>
            <a:r>
              <a:rPr lang="es-ES" sz="3000" b="1" dirty="0">
                <a:latin typeface="Cambria" panose="02040503050406030204" pitchFamily="18" charset="0"/>
              </a:rPr>
              <a:t>Moción 7:</a:t>
            </a:r>
            <a:r>
              <a:rPr lang="es-ES" sz="3000" dirty="0">
                <a:latin typeface="Cambria" panose="02040503050406030204" pitchFamily="18" charset="0"/>
              </a:rPr>
              <a:t> Dar instrucciones a la Junta Mundial para que prepare un folleto de servicio (SP) que describa con claridad y sencillez los derechos de los grupos para reimprimir la literatura de Narcóticos Anónimos protegida por el </a:t>
            </a:r>
            <a:r>
              <a:rPr lang="es-ES" sz="3000" i="1" dirty="0">
                <a:latin typeface="Cambria" panose="02040503050406030204" pitchFamily="18" charset="0"/>
              </a:rPr>
              <a:t>Fideicomiso de propiedad intelectual de la confraternidad</a:t>
            </a:r>
            <a:r>
              <a:rPr lang="es-ES" sz="3000" dirty="0">
                <a:latin typeface="Cambria" panose="02040503050406030204" pitchFamily="18" charset="0"/>
              </a:rPr>
              <a:t> y sus boletines.</a:t>
            </a:r>
            <a:endParaRPr kumimoji="0" lang="es-ES"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105"/>
          <p:cNvSpPr/>
          <p:nvPr/>
        </p:nvSpPr>
        <p:spPr>
          <a:xfrm>
            <a:off x="2646947" y="4568372"/>
            <a:ext cx="9079615"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defTabSz="457200">
              <a:defRPr sz="1800"/>
            </a:pPr>
            <a:r>
              <a:rPr lang="es-ES" sz="3000" b="1" dirty="0">
                <a:latin typeface="Cambria" panose="02040503050406030204" pitchFamily="18" charset="0"/>
              </a:rPr>
              <a:t>Propósito: </a:t>
            </a:r>
            <a:r>
              <a:rPr lang="es-ES" sz="3000" dirty="0">
                <a:latin typeface="Cambria" panose="02040503050406030204" pitchFamily="18" charset="0"/>
              </a:rPr>
              <a:t>Preparar un folleto claro, sencillo y accesible, para que los grupos puedan adquirirlo o descargarlo, que aclare el derecho de los grupos a reimprimir literatura de Narcóticos Anónimos tal como se define en el </a:t>
            </a:r>
            <a:r>
              <a:rPr lang="es-ES" sz="3000" i="1" dirty="0">
                <a:latin typeface="Cambria" panose="02040503050406030204" pitchFamily="18" charset="0"/>
              </a:rPr>
              <a:t>FPIC</a:t>
            </a:r>
            <a:r>
              <a:rPr lang="es-ES" sz="3000" dirty="0">
                <a:latin typeface="Cambria" panose="02040503050406030204" pitchFamily="18" charset="0"/>
              </a:rPr>
              <a:t>.</a:t>
            </a:r>
            <a:endParaRPr kumimoji="0" lang="es-ES"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85" y="356575"/>
            <a:ext cx="1973751" cy="1636347"/>
          </a:xfrm>
          <a:prstGeom prst="rect">
            <a:avLst/>
          </a:prstGeom>
        </p:spPr>
      </p:pic>
    </p:spTree>
    <p:extLst>
      <p:ext uri="{BB962C8B-B14F-4D97-AF65-F5344CB8AC3E}">
        <p14:creationId xmlns:p14="http://schemas.microsoft.com/office/powerpoint/2010/main" val="1250451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0202" y="2318128"/>
            <a:ext cx="9992412" cy="4351337"/>
          </a:xfrm>
        </p:spPr>
        <p:txBody>
          <a:bodyPr>
            <a:normAutofit/>
          </a:bodyPr>
          <a:lstStyle/>
          <a:p>
            <a:pPr marL="0" indent="0">
              <a:lnSpc>
                <a:spcPct val="114000"/>
              </a:lnSpc>
              <a:buNone/>
            </a:pPr>
            <a:r>
              <a:rPr lang="es-ES" b="1" u="sng" dirty="0">
                <a:latin typeface="Cambria" panose="02040503050406030204" pitchFamily="18" charset="0"/>
              </a:rPr>
              <a:t>Párrafo original</a:t>
            </a:r>
            <a:endParaRPr lang="es-ES" b="1" dirty="0">
              <a:latin typeface="Cambria" panose="02040503050406030204" pitchFamily="18" charset="0"/>
            </a:endParaRPr>
          </a:p>
          <a:p>
            <a:pPr marL="0" indent="0">
              <a:lnSpc>
                <a:spcPct val="114000"/>
              </a:lnSpc>
              <a:buNone/>
            </a:pPr>
            <a:r>
              <a:rPr lang="es-ES" dirty="0">
                <a:latin typeface="Cambria" panose="02040503050406030204" pitchFamily="18" charset="0"/>
              </a:rPr>
              <a:t>Los Servicios Mundiales de Narcóticos Anónimos producen diferentes tipos de publicaciones. Sin embargo, en las reuniones sólo es apropiado leer literatura aprobada por NA. Al comienzo de una reunión suelen leerse extractos de libros y folletos aprobados, que, en algunos casos, se utilizan como eje del formato. La literatura aprobada refleja todo el espectro de recuperación de Narcóticos Anónimos.</a:t>
            </a:r>
          </a:p>
        </p:txBody>
      </p:sp>
      <p:sp>
        <p:nvSpPr>
          <p:cNvPr id="2" name="Title 1"/>
          <p:cNvSpPr>
            <a:spLocks noGrp="1"/>
          </p:cNvSpPr>
          <p:nvPr>
            <p:ph type="title" idx="4294967295"/>
          </p:nvPr>
        </p:nvSpPr>
        <p:spPr>
          <a:xfrm>
            <a:off x="345990" y="787400"/>
            <a:ext cx="9759544" cy="1116013"/>
          </a:xfrm>
          <a:noFill/>
        </p:spPr>
        <p:txBody>
          <a:bodyPr>
            <a:noAutofit/>
          </a:bodyPr>
          <a:lstStyle/>
          <a:p>
            <a:r>
              <a:rPr lang="es-ES" sz="3200" b="1" dirty="0">
                <a:latin typeface="Cambria" panose="02040503050406030204" pitchFamily="18" charset="0"/>
              </a:rPr>
              <a:t>Moción 8:</a:t>
            </a:r>
            <a:r>
              <a:rPr lang="es-ES" sz="3200" dirty="0">
                <a:latin typeface="Cambria" panose="02040503050406030204" pitchFamily="18" charset="0"/>
              </a:rPr>
              <a:t>  Reemplazar el primer párrafo del librito </a:t>
            </a:r>
            <a:r>
              <a:rPr lang="es-ES" sz="3200" i="1" dirty="0">
                <a:latin typeface="Cambria" panose="02040503050406030204" pitchFamily="18" charset="0"/>
              </a:rPr>
              <a:t>Guía del grupo</a:t>
            </a:r>
            <a:r>
              <a:rPr lang="es-ES" sz="3200" dirty="0">
                <a:latin typeface="Cambria" panose="02040503050406030204" pitchFamily="18" charset="0"/>
              </a:rPr>
              <a:t>, debajo del subtítulo «¿Qué tipo de literatura debemos utilizar?», tal como se indica a continuación: </a:t>
            </a:r>
          </a:p>
        </p:txBody>
      </p:sp>
    </p:spTree>
    <p:extLst>
      <p:ext uri="{BB962C8B-B14F-4D97-AF65-F5344CB8AC3E}">
        <p14:creationId xmlns:p14="http://schemas.microsoft.com/office/powerpoint/2010/main" val="173631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86870" y="507721"/>
            <a:ext cx="7409330" cy="590550"/>
          </a:xfrm>
        </p:spPr>
        <p:txBody>
          <a:bodyPr>
            <a:normAutofit/>
          </a:bodyPr>
          <a:lstStyle/>
          <a:p>
            <a:r>
              <a:rPr lang="es-ES" sz="3200" b="1" u="sng" dirty="0">
                <a:latin typeface="Cambria" panose="02040503050406030204" pitchFamily="18" charset="0"/>
              </a:rPr>
              <a:t>Párrafos de reemplazo</a:t>
            </a:r>
            <a:r>
              <a:rPr lang="es-ES" sz="2800" dirty="0" smtClean="0">
                <a:latin typeface="Cambria" panose="02040503050406030204" pitchFamily="18" charset="0"/>
              </a:rPr>
              <a:t> (</a:t>
            </a:r>
            <a:r>
              <a:rPr lang="es-ES" sz="2800" i="1" dirty="0">
                <a:latin typeface="Cambria" panose="02040503050406030204" pitchFamily="18" charset="0"/>
              </a:rPr>
              <a:t>1 de 2</a:t>
            </a:r>
            <a:r>
              <a:rPr lang="es-ES" sz="2800" dirty="0" smtClean="0">
                <a:latin typeface="Cambria" panose="02040503050406030204" pitchFamily="18" charset="0"/>
              </a:rPr>
              <a:t>)</a:t>
            </a:r>
            <a:endParaRPr lang="es-ES" sz="2800" dirty="0">
              <a:latin typeface="Cambria" panose="02040503050406030204" pitchFamily="18" charset="0"/>
            </a:endParaRPr>
          </a:p>
        </p:txBody>
      </p:sp>
      <p:sp>
        <p:nvSpPr>
          <p:cNvPr id="5" name="Content Placeholder 4"/>
          <p:cNvSpPr>
            <a:spLocks noGrp="1"/>
          </p:cNvSpPr>
          <p:nvPr>
            <p:ph idx="4294967295"/>
          </p:nvPr>
        </p:nvSpPr>
        <p:spPr>
          <a:xfrm>
            <a:off x="2043953" y="1466384"/>
            <a:ext cx="9451516" cy="4656510"/>
          </a:xfrm>
        </p:spPr>
        <p:txBody>
          <a:bodyPr>
            <a:noAutofit/>
          </a:bodyPr>
          <a:lstStyle/>
          <a:p>
            <a:pPr marL="0" indent="0" algn="just">
              <a:lnSpc>
                <a:spcPct val="110000"/>
              </a:lnSpc>
              <a:buNone/>
            </a:pPr>
            <a:r>
              <a:rPr lang="es-ES" sz="2500" dirty="0">
                <a:latin typeface="Cambria" panose="02040503050406030204" pitchFamily="18" charset="0"/>
              </a:rPr>
              <a:t>Los Servicios Mundiales de Narcóticos Anónimos producen diferentes tipos de publicaciones. Sin embargo, en las reuniones solo es apropiado leer literatura aprobada por Narcóticos Anónimos</a:t>
            </a:r>
            <a:r>
              <a:rPr lang="es-ES" sz="2500" i="1" dirty="0">
                <a:latin typeface="Cambria" panose="02040503050406030204" pitchFamily="18" charset="0"/>
              </a:rPr>
              <a:t>, y solo la edición o las ediciones que trasmitan un mensaje unificado, como las ediciones más recientes. En el caso del Texto Básico, serían la 3ª edición revisada y las posteriores. Las ediciones más antiguas de nuestra literatura, así como los borradores finales, aunque son válidos en términos históricos y llevan un mensaje de recuperación, el mensaje que trasmiten contradice en cierto modo al de nuestras ediciones actuales y ya no están en consonancia con la conciencia de la confraternidad con respecto a nuestro mensaje de recuperación. </a:t>
            </a:r>
            <a:endParaRPr lang="es-ES" sz="2500" dirty="0">
              <a:latin typeface="Cambria" panose="02040503050406030204" pitchFamily="18" charset="0"/>
            </a:endParaRPr>
          </a:p>
        </p:txBody>
      </p:sp>
    </p:spTree>
    <p:extLst>
      <p:ext uri="{BB962C8B-B14F-4D97-AF65-F5344CB8AC3E}">
        <p14:creationId xmlns:p14="http://schemas.microsoft.com/office/powerpoint/2010/main" val="4148880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86870" y="507721"/>
            <a:ext cx="6196013" cy="590550"/>
          </a:xfrm>
        </p:spPr>
        <p:txBody>
          <a:bodyPr>
            <a:normAutofit/>
          </a:bodyPr>
          <a:lstStyle/>
          <a:p>
            <a:r>
              <a:rPr lang="es-ES" sz="3200" b="1" u="sng" dirty="0">
                <a:latin typeface="Cambria" panose="02040503050406030204" pitchFamily="18" charset="0"/>
              </a:rPr>
              <a:t>Párrafos de reemplazo</a:t>
            </a:r>
            <a:r>
              <a:rPr lang="es-ES" sz="2800" dirty="0" smtClean="0">
                <a:latin typeface="Cambria" panose="02040503050406030204" pitchFamily="18" charset="0"/>
              </a:rPr>
              <a:t> (</a:t>
            </a:r>
            <a:r>
              <a:rPr lang="es-ES" sz="2800" i="1" dirty="0" smtClean="0">
                <a:latin typeface="Cambria" panose="02040503050406030204" pitchFamily="18" charset="0"/>
              </a:rPr>
              <a:t>2 de 2</a:t>
            </a:r>
            <a:r>
              <a:rPr lang="es-ES" sz="2800" dirty="0" smtClean="0">
                <a:latin typeface="Cambria" panose="02040503050406030204" pitchFamily="18" charset="0"/>
              </a:rPr>
              <a:t>)</a:t>
            </a:r>
          </a:p>
        </p:txBody>
      </p:sp>
      <p:sp>
        <p:nvSpPr>
          <p:cNvPr id="5" name="Content Placeholder 4"/>
          <p:cNvSpPr>
            <a:spLocks noGrp="1"/>
          </p:cNvSpPr>
          <p:nvPr>
            <p:ph idx="4294967295"/>
          </p:nvPr>
        </p:nvSpPr>
        <p:spPr>
          <a:xfrm>
            <a:off x="2160494" y="1654643"/>
            <a:ext cx="9083963" cy="4495146"/>
          </a:xfrm>
        </p:spPr>
        <p:txBody>
          <a:bodyPr>
            <a:noAutofit/>
          </a:bodyPr>
          <a:lstStyle/>
          <a:p>
            <a:pPr marL="0" indent="0" algn="just">
              <a:lnSpc>
                <a:spcPct val="110000"/>
              </a:lnSpc>
              <a:buNone/>
            </a:pPr>
            <a:r>
              <a:rPr lang="es-ES" dirty="0" smtClean="0">
                <a:latin typeface="Cambria" panose="02040503050406030204" pitchFamily="18" charset="0"/>
              </a:rPr>
              <a:t>Al comienzo de una reunión suelen leerse extractos de libros y folletos aprobados, que, en algunos casos, se utilizan como eje del formato. La literatura aprobada refleja todo el espectro de recuperación de Narcóticos Anónimos. </a:t>
            </a:r>
            <a:r>
              <a:rPr lang="es-ES" i="1" dirty="0">
                <a:latin typeface="Cambria" panose="02040503050406030204" pitchFamily="18" charset="0"/>
              </a:rPr>
              <a:t>Se sugiere que las reuniones que utilizan ediciones más antiguas de literatura aprobada por NA reconozcan las ediciones actuales de literatura aprobada por NA en aras de la unidad de NA.</a:t>
            </a:r>
            <a:endParaRPr lang="es-ES" dirty="0">
              <a:latin typeface="Cambria" panose="02040503050406030204" pitchFamily="18" charset="0"/>
            </a:endParaRPr>
          </a:p>
        </p:txBody>
      </p:sp>
    </p:spTree>
    <p:extLst>
      <p:ext uri="{BB962C8B-B14F-4D97-AF65-F5344CB8AC3E}">
        <p14:creationId xmlns:p14="http://schemas.microsoft.com/office/powerpoint/2010/main" val="1525134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0202" y="2951508"/>
            <a:ext cx="9764598" cy="3733497"/>
          </a:xfrm>
        </p:spPr>
        <p:txBody>
          <a:bodyPr>
            <a:normAutofit/>
          </a:bodyPr>
          <a:lstStyle/>
          <a:p>
            <a:pPr marL="0" indent="0">
              <a:lnSpc>
                <a:spcPct val="100000"/>
              </a:lnSpc>
              <a:spcBef>
                <a:spcPts val="600"/>
              </a:spcBef>
              <a:buNone/>
            </a:pPr>
            <a:r>
              <a:rPr lang="es-ES" sz="3200" b="1" dirty="0">
                <a:latin typeface="Cambria" panose="02040503050406030204" pitchFamily="18" charset="0"/>
              </a:rPr>
              <a:t>Propósito: </a:t>
            </a:r>
            <a:r>
              <a:rPr lang="es-ES" sz="3200" dirty="0">
                <a:latin typeface="Cambria" panose="02040503050406030204" pitchFamily="18" charset="0"/>
              </a:rPr>
              <a:t>Fijar un criterio sobre la literatura de NA </a:t>
            </a:r>
            <a:r>
              <a:rPr lang="es-ES" sz="3200" dirty="0" smtClean="0">
                <a:latin typeface="Cambria" panose="02040503050406030204" pitchFamily="18" charset="0"/>
              </a:rPr>
              <a:t>adecuada, </a:t>
            </a:r>
            <a:r>
              <a:rPr lang="es-ES" sz="3200" dirty="0">
                <a:latin typeface="Cambria" panose="02040503050406030204" pitchFamily="18" charset="0"/>
              </a:rPr>
              <a:t>que se base en la unidad del mensaje y refuerce al mismo tiempo la autonomía para usar literatura distinta de las ediciones aprobadas más recientes.</a:t>
            </a:r>
          </a:p>
          <a:p>
            <a:pPr marL="0" indent="0">
              <a:lnSpc>
                <a:spcPct val="100000"/>
              </a:lnSpc>
              <a:spcBef>
                <a:spcPts val="600"/>
              </a:spcBef>
              <a:buNone/>
            </a:pPr>
            <a:r>
              <a:rPr lang="es-ES" sz="3200" b="1" dirty="0">
                <a:latin typeface="Cambria" panose="02040503050406030204" pitchFamily="18" charset="0"/>
              </a:rPr>
              <a:t>Presentada por:</a:t>
            </a:r>
            <a:r>
              <a:rPr lang="es-ES" sz="3200" dirty="0">
                <a:latin typeface="Cambria" panose="02040503050406030204" pitchFamily="18" charset="0"/>
              </a:rPr>
              <a:t> Región Northern New York</a:t>
            </a:r>
          </a:p>
          <a:p>
            <a:pPr marL="0" indent="0">
              <a:lnSpc>
                <a:spcPct val="100000"/>
              </a:lnSpc>
              <a:spcBef>
                <a:spcPts val="600"/>
              </a:spcBef>
              <a:buNone/>
            </a:pPr>
            <a:endParaRPr lang="es-ES" sz="3200" dirty="0">
              <a:latin typeface="Cambria" panose="02040503050406030204" pitchFamily="18" charset="0"/>
            </a:endParaRPr>
          </a:p>
        </p:txBody>
      </p:sp>
      <p:sp>
        <p:nvSpPr>
          <p:cNvPr id="2" name="Title 1"/>
          <p:cNvSpPr>
            <a:spLocks noGrp="1"/>
          </p:cNvSpPr>
          <p:nvPr>
            <p:ph type="title" idx="4294967295"/>
          </p:nvPr>
        </p:nvSpPr>
        <p:spPr>
          <a:xfrm>
            <a:off x="358346" y="824471"/>
            <a:ext cx="9747187" cy="1116013"/>
          </a:xfrm>
          <a:noFill/>
        </p:spPr>
        <p:txBody>
          <a:bodyPr>
            <a:noAutofit/>
          </a:bodyPr>
          <a:lstStyle/>
          <a:p>
            <a:r>
              <a:rPr lang="es-ES" sz="3200" b="1" dirty="0">
                <a:latin typeface="Cambria" panose="02040503050406030204" pitchFamily="18" charset="0"/>
              </a:rPr>
              <a:t>Moción 8:</a:t>
            </a:r>
            <a:r>
              <a:rPr lang="es-ES" sz="3200" dirty="0">
                <a:latin typeface="Cambria" panose="02040503050406030204" pitchFamily="18" charset="0"/>
              </a:rPr>
              <a:t>  Reemplazar el primer párrafo del librito </a:t>
            </a:r>
            <a:r>
              <a:rPr lang="es-ES" sz="3200" i="1" dirty="0">
                <a:latin typeface="Cambria" panose="02040503050406030204" pitchFamily="18" charset="0"/>
              </a:rPr>
              <a:t>Guía del grupo</a:t>
            </a:r>
            <a:r>
              <a:rPr lang="es-ES" sz="3200" dirty="0">
                <a:latin typeface="Cambria" panose="02040503050406030204" pitchFamily="18" charset="0"/>
              </a:rPr>
              <a:t>, debajo del subtítulo «¿Qué tipo de literatura debemos utilizar?», tal como se indica a continuación:</a:t>
            </a:r>
            <a:r>
              <a:rPr lang="es-ES" sz="3200" dirty="0" smtClean="0">
                <a:latin typeface="Cambria" panose="02040503050406030204" pitchFamily="18" charset="0"/>
              </a:rPr>
              <a:t> </a:t>
            </a:r>
          </a:p>
        </p:txBody>
      </p:sp>
      <p:sp>
        <p:nvSpPr>
          <p:cNvPr id="4" name="Shape 75"/>
          <p:cNvSpPr/>
          <p:nvPr/>
        </p:nvSpPr>
        <p:spPr>
          <a:xfrm>
            <a:off x="317499" y="2227769"/>
            <a:ext cx="11287165" cy="1"/>
          </a:xfrm>
          <a:prstGeom prst="line">
            <a:avLst/>
          </a:prstGeom>
          <a:ln w="63500">
            <a:solidFill>
              <a:srgbClr val="A7A9AC"/>
            </a:solidFill>
            <a:miter lim="400000"/>
          </a:ln>
        </p:spPr>
        <p:txBody>
          <a:bodyPr lIns="0" tIns="0" rIns="0" bIns="0" anchor="ctr"/>
          <a:lstStyle/>
          <a:p>
            <a:pPr lvl="0">
              <a:defRPr sz="3200"/>
            </a:pPr>
            <a:endParaRPr sz="1600"/>
          </a:p>
        </p:txBody>
      </p:sp>
    </p:spTree>
    <p:extLst>
      <p:ext uri="{BB962C8B-B14F-4D97-AF65-F5344CB8AC3E}">
        <p14:creationId xmlns:p14="http://schemas.microsoft.com/office/powerpoint/2010/main" val="3204313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327" y="287171"/>
            <a:ext cx="11960860" cy="1645920"/>
          </a:xfrm>
          <a:prstGeom prst="rect">
            <a:avLst/>
          </a:prstGeom>
          <a:solidFill>
            <a:srgbClr val="FFFFFF"/>
          </a:solidFill>
          <a:ln w="63500" cap="flat">
            <a:solidFill>
              <a:srgbClr val="A7A9A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500" b="1" dirty="0" smtClean="0">
                <a:latin typeface="Cambria" charset="0"/>
              </a:rPr>
              <a:t>PowerPoints </a:t>
            </a:r>
            <a:r>
              <a:rPr lang="es-ES" sz="4500" b="1" i="1" dirty="0" smtClean="0">
                <a:latin typeface="Cambria" charset="0"/>
              </a:rPr>
              <a:t>IAC</a:t>
            </a:r>
            <a:r>
              <a:rPr lang="es-ES" sz="4500" b="1" dirty="0" smtClean="0">
                <a:latin typeface="Cambria" charset="0"/>
              </a:rPr>
              <a:t> 2018</a:t>
            </a:r>
            <a:endParaRPr lang="es-ES" sz="4500" b="1" dirty="0">
              <a:latin typeface="Cambria" charset="0"/>
              <a:ea typeface="Cambria" charset="0"/>
              <a:cs typeface="Cambria" charset="0"/>
            </a:endParaRPr>
          </a:p>
        </p:txBody>
      </p:sp>
      <p:sp>
        <p:nvSpPr>
          <p:cNvPr id="3" name="Shape 68"/>
          <p:cNvSpPr/>
          <p:nvPr/>
        </p:nvSpPr>
        <p:spPr>
          <a:xfrm>
            <a:off x="1065530" y="2284128"/>
            <a:ext cx="8427788" cy="387892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noAutofit/>
          </a:bodyPr>
          <a:lstStyle/>
          <a:p>
            <a:pPr marL="514350" indent="-514350">
              <a:spcBef>
                <a:spcPts val="1800"/>
              </a:spcBef>
              <a:buFont typeface="+mj-lt"/>
              <a:buAutoNum type="arabicPeriod"/>
              <a:defRPr sz="1800"/>
            </a:pPr>
            <a:r>
              <a:rPr lang="es-ES" sz="2400" dirty="0">
                <a:latin typeface="Cambria" charset="0"/>
                <a:sym typeface="PopplLaudatio-Regular"/>
              </a:rPr>
              <a:t>Introducción al </a:t>
            </a:r>
            <a:r>
              <a:rPr lang="es-ES" sz="2400" i="1" dirty="0">
                <a:latin typeface="Cambria" charset="0"/>
                <a:sym typeface="PopplLaudatio-Regular"/>
              </a:rPr>
              <a:t>IAC</a:t>
            </a:r>
            <a:r>
              <a:rPr lang="es-ES" sz="2400" dirty="0">
                <a:latin typeface="Cambria" charset="0"/>
                <a:sym typeface="PopplLaudatio-Regular"/>
              </a:rPr>
              <a:t>, mociones 1 a 6, literatura y productos</a:t>
            </a:r>
            <a:endParaRPr lang="es-ES" sz="3600" dirty="0">
              <a:latin typeface="Cambria" charset="0"/>
              <a:ea typeface="Cambria" charset="0"/>
              <a:cs typeface="Cambria" charset="0"/>
              <a:sym typeface="PopplLaudatio-Regular"/>
            </a:endParaRPr>
          </a:p>
          <a:p>
            <a:pPr marL="514350" indent="-514350">
              <a:spcBef>
                <a:spcPts val="1800"/>
              </a:spcBef>
              <a:buFont typeface="+mj-lt"/>
              <a:buAutoNum type="arabicPeriod"/>
              <a:defRPr sz="1800"/>
            </a:pPr>
            <a:r>
              <a:rPr lang="es-ES" sz="3600" dirty="0" smtClean="0"/>
              <a:t> </a:t>
            </a:r>
            <a:r>
              <a:rPr lang="es-ES" sz="3600" b="1" i="1" dirty="0" smtClean="0">
                <a:latin typeface="Cambria" charset="0"/>
                <a:sym typeface="PopplLaudatio-Regular"/>
              </a:rPr>
              <a:t>Fideicomiso de propiedad intelectual de la confraternidad</a:t>
            </a:r>
            <a:r>
              <a:rPr lang="es-ES" sz="3600" b="1" dirty="0" smtClean="0">
                <a:latin typeface="Cambria" charset="0"/>
                <a:sym typeface="PopplLaudatio-Regular"/>
              </a:rPr>
              <a:t>, mociones 7 y 8</a:t>
            </a:r>
          </a:p>
          <a:p>
            <a:pPr marL="514350" indent="-514350">
              <a:spcBef>
                <a:spcPts val="1800"/>
              </a:spcBef>
              <a:buFont typeface="+mj-lt"/>
              <a:buAutoNum type="arabicPeriod"/>
              <a:defRPr sz="1800"/>
            </a:pPr>
            <a:r>
              <a:rPr lang="es-ES" sz="2400" dirty="0">
                <a:latin typeface="Cambria" charset="0"/>
                <a:sym typeface="PopplLaudatio-Regular"/>
              </a:rPr>
              <a:t>Mociones 9 a </a:t>
            </a:r>
            <a:r>
              <a:rPr lang="es-ES" sz="2400" dirty="0" smtClean="0">
                <a:latin typeface="Cambria" charset="0"/>
                <a:sym typeface="PopplLaudatio-Regular"/>
              </a:rPr>
              <a:t>14,  </a:t>
            </a:r>
            <a:r>
              <a:rPr lang="es-ES" sz="2400" dirty="0">
                <a:latin typeface="Cambria" charset="0"/>
                <a:sym typeface="PopplLaudatio-Regular"/>
              </a:rPr>
              <a:t>TDS/TAM, eventos especiales, y TD </a:t>
            </a:r>
            <a:endParaRPr lang="es-ES" sz="2400" dirty="0" smtClean="0">
              <a:latin typeface="Cambria" charset="0"/>
              <a:ea typeface="Cambria" charset="0"/>
              <a:cs typeface="Cambria" charset="0"/>
              <a:sym typeface="PopplLaudatio-Regular"/>
            </a:endParaRPr>
          </a:p>
          <a:p>
            <a:pPr marL="514350" indent="-514350">
              <a:spcBef>
                <a:spcPts val="1800"/>
              </a:spcBef>
              <a:buFont typeface="+mj-lt"/>
              <a:buAutoNum type="arabicPeriod"/>
              <a:defRPr sz="1800"/>
            </a:pPr>
            <a:r>
              <a:rPr lang="es-ES" sz="2400" dirty="0" smtClean="0">
                <a:latin typeface="Cambria" charset="0"/>
                <a:sym typeface="PopplLaudatio-Regular"/>
              </a:rPr>
              <a:t>El futuro de la CSM, mociones 15 a 25,</a:t>
            </a:r>
            <a:r>
              <a:rPr lang="es-ES" dirty="0" smtClean="0"/>
              <a:t>  el </a:t>
            </a:r>
            <a:r>
              <a:rPr lang="es-ES" sz="2400" dirty="0" smtClean="0">
                <a:latin typeface="Cambria" charset="0"/>
                <a:sym typeface="PopplLaudatio-Regular"/>
              </a:rPr>
              <a:t>papel de la zonas, representatividad zonal y otros temas de la CSM </a:t>
            </a:r>
          </a:p>
          <a:p>
            <a:pPr marL="514350" indent="-514350">
              <a:spcBef>
                <a:spcPts val="1800"/>
              </a:spcBef>
              <a:spcAft>
                <a:spcPts val="600"/>
              </a:spcAft>
              <a:buFont typeface="+mj-lt"/>
              <a:buAutoNum type="arabicPeriod"/>
              <a:defRPr sz="1800"/>
            </a:pPr>
            <a:r>
              <a:rPr lang="es-ES" sz="2400" dirty="0" smtClean="0">
                <a:latin typeface="Cambria" charset="0"/>
                <a:sym typeface="PopplLaudatio-Regular"/>
              </a:rPr>
              <a:t>Plan estratégico de los SMNA </a:t>
            </a:r>
            <a:r>
              <a:rPr lang="es-ES" sz="2400" dirty="0">
                <a:latin typeface="Cambria" charset="0"/>
                <a:sym typeface="PopplLaudatio-Regular"/>
              </a:rPr>
              <a:t>y </a:t>
            </a:r>
            <a:r>
              <a:rPr lang="es-ES" sz="2400" dirty="0" smtClean="0">
                <a:latin typeface="Cambria" charset="0"/>
                <a:sym typeface="PopplLaudatio-Regular"/>
              </a:rPr>
              <a:t>encuesta del </a:t>
            </a:r>
            <a:r>
              <a:rPr lang="es-ES" sz="2400" i="1" dirty="0">
                <a:latin typeface="Cambria" charset="0"/>
                <a:sym typeface="PopplLaudatio-Regular"/>
              </a:rPr>
              <a:t>IAC</a:t>
            </a:r>
            <a:r>
              <a:rPr lang="es-ES" sz="2400" dirty="0"/>
              <a:t> </a:t>
            </a:r>
            <a:endParaRPr lang="es-ES" sz="2400" dirty="0">
              <a:latin typeface="Cambria" charset="0"/>
              <a:ea typeface="Cambria" charset="0"/>
              <a:cs typeface="Cambria" charset="0"/>
              <a:sym typeface="PopplLaudatio-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576" y="356576"/>
            <a:ext cx="1737360" cy="1532436"/>
          </a:xfrm>
          <a:prstGeom prst="rect">
            <a:avLst/>
          </a:prstGeom>
        </p:spPr>
      </p:pic>
    </p:spTree>
    <p:extLst>
      <p:ext uri="{BB962C8B-B14F-4D97-AF65-F5344CB8AC3E}">
        <p14:creationId xmlns:p14="http://schemas.microsoft.com/office/powerpoint/2010/main" val="3246965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2582" y="1295583"/>
            <a:ext cx="11450638" cy="4278312"/>
          </a:xfrm>
        </p:spPr>
        <p:txBody>
          <a:bodyPr>
            <a:noAutofit/>
          </a:bodyPr>
          <a:lstStyle/>
          <a:p>
            <a:pPr marL="0" indent="0" algn="just">
              <a:lnSpc>
                <a:spcPct val="95000"/>
              </a:lnSpc>
              <a:buNone/>
            </a:pPr>
            <a:r>
              <a:rPr lang="es-ES" sz="2500" dirty="0" smtClean="0">
                <a:latin typeface="Cambria" panose="02040503050406030204" pitchFamily="18" charset="0"/>
              </a:rPr>
              <a:t>En la CSM 2016, surgió la pregunta: ¿qué es literatura apropiada para las reuniones de NA. ¿Dónde trazamos la línea? ¿Cómo establecemos el equilibrio entre autonomía del grupo y unidad de NA? Después de discutirlo dentro y fuera de la región, coincidimos en que la unidad debe empezar por nuestro mensaje y que nuestro mensaje de recuperación se mantiene unificado a partir de la 3ª edición revisada del Texto Básico. Lleva el mismo mensaje que ediciones más recientes de literatura y las diferencias son apenas gramaticales. Las ediciones anteriores a la 3ª revisada contienen una o más contradicciones con nuestro mensaje actual y, aunque todas ellas tienen un mensaje poderoso, ya no están en consonancia con la conciencia de nuestra confraternidad con respecto al mensaje de recuperación de NA. Reconociendo la literatura a partir de la 3ª edición revisada, reforzamos la autonomía del grupo de elegir ediciones anteriores de literatura aprobada por NA y, al mismo tiempo, fortalecemos la unidad de NA a través de la unidad de nuestro mensaje. </a:t>
            </a:r>
          </a:p>
          <a:p>
            <a:pPr marL="0" indent="0" algn="just">
              <a:lnSpc>
                <a:spcPct val="95000"/>
              </a:lnSpc>
              <a:buNone/>
            </a:pPr>
            <a:endParaRPr lang="es-ES" sz="2700" dirty="0">
              <a:latin typeface="Cambria" panose="02040503050406030204" pitchFamily="18" charset="0"/>
            </a:endParaRPr>
          </a:p>
        </p:txBody>
      </p:sp>
      <p:sp>
        <p:nvSpPr>
          <p:cNvPr id="4" name="Rectangle 3"/>
          <p:cNvSpPr/>
          <p:nvPr/>
        </p:nvSpPr>
        <p:spPr>
          <a:xfrm>
            <a:off x="232709" y="607538"/>
            <a:ext cx="6028958" cy="584775"/>
          </a:xfrm>
          <a:prstGeom prst="rect">
            <a:avLst/>
          </a:prstGeom>
        </p:spPr>
        <p:txBody>
          <a:bodyPr wrap="none">
            <a:spAutoFit/>
          </a:bodyPr>
          <a:lstStyle/>
          <a:p>
            <a:r>
              <a:rPr lang="es-ES" sz="3200" b="1" dirty="0" smtClean="0">
                <a:latin typeface="Cambria" panose="02040503050406030204" pitchFamily="18" charset="0"/>
              </a:rPr>
              <a:t>Moción 8: Razonamiento de la región:</a:t>
            </a:r>
            <a:endParaRPr lang="es-ES" sz="3200" dirty="0">
              <a:latin typeface="Cambria" panose="02040503050406030204" pitchFamily="18" charset="0"/>
            </a:endParaRPr>
          </a:p>
        </p:txBody>
      </p:sp>
    </p:spTree>
    <p:extLst>
      <p:ext uri="{BB962C8B-B14F-4D97-AF65-F5344CB8AC3E}">
        <p14:creationId xmlns:p14="http://schemas.microsoft.com/office/powerpoint/2010/main" val="1818006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8402" y="2122343"/>
            <a:ext cx="11539940" cy="4619115"/>
          </a:xfrm>
        </p:spPr>
        <p:txBody>
          <a:bodyPr>
            <a:noAutofit/>
          </a:bodyPr>
          <a:lstStyle/>
          <a:p>
            <a:pPr marL="457200" indent="-457200">
              <a:lnSpc>
                <a:spcPct val="95000"/>
              </a:lnSpc>
              <a:spcBef>
                <a:spcPts val="600"/>
              </a:spcBef>
              <a:buBlip>
                <a:blip r:embed="rId3"/>
              </a:buBlip>
            </a:pPr>
            <a:r>
              <a:rPr lang="es-ES" dirty="0" smtClean="0">
                <a:latin typeface="Cambria" panose="02040503050406030204" pitchFamily="18" charset="0"/>
              </a:rPr>
              <a:t>La CSM 2016 discutió este tema</a:t>
            </a:r>
          </a:p>
          <a:p>
            <a:pPr marL="457200" indent="-457200">
              <a:lnSpc>
                <a:spcPct val="95000"/>
              </a:lnSpc>
              <a:spcBef>
                <a:spcPts val="600"/>
              </a:spcBef>
              <a:buBlip>
                <a:blip r:embed="rId3"/>
              </a:buBlip>
            </a:pPr>
            <a:r>
              <a:rPr lang="es-ES" dirty="0" smtClean="0">
                <a:latin typeface="Cambria" panose="02040503050406030204" pitchFamily="18" charset="0"/>
              </a:rPr>
              <a:t>Más simple y más claro: los grupos deben usar la literatura aprobada actual</a:t>
            </a:r>
          </a:p>
          <a:p>
            <a:pPr marL="457200" indent="-457200">
              <a:lnSpc>
                <a:spcPct val="95000"/>
              </a:lnSpc>
              <a:spcBef>
                <a:spcPts val="1200"/>
              </a:spcBef>
              <a:buBlip>
                <a:blip r:embed="rId3"/>
              </a:buBlip>
            </a:pPr>
            <a:r>
              <a:rPr lang="es-ES" dirty="0" smtClean="0">
                <a:latin typeface="Cambria" panose="02040503050406030204" pitchFamily="18" charset="0"/>
              </a:rPr>
              <a:t>Podría suscitar dudas en los miembros no familiarizados con el cambio de terminología a partir de la 3ª edición revisada</a:t>
            </a:r>
          </a:p>
          <a:p>
            <a:pPr marL="457200" indent="-457200">
              <a:lnSpc>
                <a:spcPct val="95000"/>
              </a:lnSpc>
              <a:spcBef>
                <a:spcPts val="1200"/>
              </a:spcBef>
              <a:buBlip>
                <a:blip r:embed="rId3"/>
              </a:buBlip>
            </a:pPr>
            <a:r>
              <a:rPr lang="es-ES" dirty="0" smtClean="0">
                <a:latin typeface="Cambria" panose="02040503050406030204" pitchFamily="18" charset="0"/>
              </a:rPr>
              <a:t>No es útil usar literatura que no está disponible desde hace más de 20 años</a:t>
            </a:r>
          </a:p>
          <a:p>
            <a:pPr marL="457200" indent="-457200">
              <a:lnSpc>
                <a:spcPct val="95000"/>
              </a:lnSpc>
              <a:spcBef>
                <a:spcPts val="1200"/>
              </a:spcBef>
              <a:buBlip>
                <a:blip r:embed="rId3"/>
              </a:buBlip>
            </a:pPr>
            <a:r>
              <a:rPr lang="es-ES" dirty="0" smtClean="0">
                <a:latin typeface="Cambria" panose="02040503050406030204" pitchFamily="18" charset="0"/>
              </a:rPr>
              <a:t>La CSM decidió en 1991, y ratificó en 2008, que solo la última edición del Texto Básico es la aprobada para que los SMNA la publiquen y vendan.</a:t>
            </a:r>
          </a:p>
          <a:p>
            <a:pPr marL="1371600" lvl="3" indent="0" algn="r">
              <a:lnSpc>
                <a:spcPct val="100000"/>
              </a:lnSpc>
              <a:spcBef>
                <a:spcPts val="600"/>
              </a:spcBef>
              <a:buNone/>
            </a:pPr>
            <a:endParaRPr lang="es-ES" sz="2400" dirty="0" smtClean="0">
              <a:latin typeface="Cambria" panose="02040503050406030204" pitchFamily="18" charset="0"/>
            </a:endParaRPr>
          </a:p>
          <a:p>
            <a:pPr marL="1371600" lvl="3" indent="0" algn="r">
              <a:lnSpc>
                <a:spcPct val="100000"/>
              </a:lnSpc>
              <a:spcBef>
                <a:spcPts val="600"/>
              </a:spcBef>
              <a:buNone/>
            </a:pPr>
            <a:r>
              <a:rPr lang="es-ES" sz="2400" dirty="0" smtClean="0">
                <a:latin typeface="Cambria" panose="02040503050406030204" pitchFamily="18" charset="0"/>
              </a:rPr>
              <a:t>* Quinta edición (1991-2008) y sexta edición (2008-al presente)</a:t>
            </a:r>
          </a:p>
          <a:p>
            <a:pPr marL="1371600" lvl="3" indent="0" algn="r">
              <a:lnSpc>
                <a:spcPct val="100000"/>
              </a:lnSpc>
              <a:spcBef>
                <a:spcPts val="600"/>
              </a:spcBef>
              <a:buNone/>
            </a:pPr>
            <a:endParaRPr lang="es-ES" sz="2800" dirty="0">
              <a:latin typeface="Cambria" panose="02040503050406030204" pitchFamily="18" charset="0"/>
            </a:endParaRPr>
          </a:p>
        </p:txBody>
      </p:sp>
      <p:sp>
        <p:nvSpPr>
          <p:cNvPr id="4" name="Shape 83"/>
          <p:cNvSpPr/>
          <p:nvPr/>
        </p:nvSpPr>
        <p:spPr>
          <a:xfrm>
            <a:off x="2311400" y="836884"/>
            <a:ext cx="95123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8: Respuesta de la Junta Mundial:</a:t>
            </a:r>
            <a:endParaRPr lang="es-ES" sz="4500" b="1" dirty="0">
              <a:latin typeface="Cambria" charset="0"/>
              <a:ea typeface="Cambria" charset="0"/>
              <a:cs typeface="Cambria" charset="0"/>
              <a:sym typeface="BotonBQ-Bold"/>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92" y="415191"/>
            <a:ext cx="1833075" cy="1532436"/>
          </a:xfrm>
          <a:prstGeom prst="rect">
            <a:avLst/>
          </a:prstGeom>
        </p:spPr>
      </p:pic>
    </p:spTree>
    <p:extLst>
      <p:ext uri="{BB962C8B-B14F-4D97-AF65-F5344CB8AC3E}">
        <p14:creationId xmlns:p14="http://schemas.microsoft.com/office/powerpoint/2010/main" val="1610398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4"/>
          <p:cNvSpPr/>
          <p:nvPr/>
        </p:nvSpPr>
        <p:spPr>
          <a:xfrm>
            <a:off x="734030" y="2018339"/>
            <a:ext cx="10058297"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r>
              <a:rPr lang="es-ES" sz="3200" b="1" dirty="0">
                <a:latin typeface="Cambria" panose="02040503050406030204" pitchFamily="18" charset="0"/>
              </a:rPr>
              <a:t>Moción 8:</a:t>
            </a:r>
            <a:r>
              <a:rPr lang="es-ES" sz="3200" dirty="0">
                <a:latin typeface="Cambria" panose="02040503050406030204" pitchFamily="18" charset="0"/>
              </a:rPr>
              <a:t>  Reemplazar el primer párrafo del librito Guía del grupo, debajo del subtítulo «¿Qué tipo de literatura debemos utilizar?», tal como se indica a continuación...</a:t>
            </a:r>
          </a:p>
        </p:txBody>
      </p:sp>
      <p:sp>
        <p:nvSpPr>
          <p:cNvPr id="3" name="Shape 105"/>
          <p:cNvSpPr/>
          <p:nvPr/>
        </p:nvSpPr>
        <p:spPr>
          <a:xfrm>
            <a:off x="3034959" y="4300427"/>
            <a:ext cx="7877684"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spcBef>
                <a:spcPts val="1200"/>
              </a:spcBef>
            </a:pPr>
            <a:r>
              <a:rPr lang="es-ES" sz="3200" b="1" dirty="0">
                <a:latin typeface="Cambria" panose="02040503050406030204" pitchFamily="18" charset="0"/>
              </a:rPr>
              <a:t>Propósito: </a:t>
            </a:r>
            <a:r>
              <a:rPr lang="es-ES" sz="3200" dirty="0">
                <a:latin typeface="Cambria" panose="02040503050406030204" pitchFamily="18" charset="0"/>
              </a:rPr>
              <a:t>Fijar un criterio sobre la literatura de NA adecuada que se base en la unidad del mensaje y refuerce al mismo tiempo la autonomía para usar literatura distinta de las ediciones aprobadas más recientes.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53" y="426913"/>
            <a:ext cx="1908931" cy="1591425"/>
          </a:xfrm>
          <a:prstGeom prst="rect">
            <a:avLst/>
          </a:prstGeom>
        </p:spPr>
      </p:pic>
    </p:spTree>
    <p:extLst>
      <p:ext uri="{BB962C8B-B14F-4D97-AF65-F5344CB8AC3E}">
        <p14:creationId xmlns:p14="http://schemas.microsoft.com/office/powerpoint/2010/main" val="1130207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819" y="2376613"/>
            <a:ext cx="11604702" cy="2286000"/>
          </a:xfrm>
          <a:prstGeom prst="rect">
            <a:avLst/>
          </a:prstGeom>
          <a:solidFill>
            <a:srgbClr val="FFFFFF"/>
          </a:solidFill>
          <a:ln w="63500" cap="flat">
            <a:solidFill>
              <a:srgbClr val="A7A9A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lang="es-ES" sz="6000" b="1" dirty="0" smtClean="0">
                <a:solidFill>
                  <a:prstClr val="black"/>
                </a:solidFill>
                <a:latin typeface="Cambria" charset="0"/>
              </a:rPr>
              <a:t>Requerimiento de inspección del </a:t>
            </a:r>
            <a:r>
              <a:rPr lang="es-ES" sz="6000" b="1" i="1" dirty="0" smtClean="0">
                <a:solidFill>
                  <a:prstClr val="black"/>
                </a:solidFill>
                <a:latin typeface="Cambria" charset="0"/>
              </a:rPr>
              <a:t>FPIC</a:t>
            </a:r>
            <a:endParaRPr kumimoji="0" lang="es-ES" sz="1800" b="0" i="1" u="none" strike="noStrike" kern="1200" cap="none" spc="0" normalizeH="0" baseline="0" noProof="0" dirty="0">
              <a:ln>
                <a:noFill/>
              </a:ln>
              <a:solidFill>
                <a:srgbClr val="000000"/>
              </a:solidFill>
              <a:effectLst/>
              <a:uLnTx/>
              <a:uFillTx/>
              <a:latin typeface="Calibri" panose="020F0502020204030204"/>
            </a:endParaRPr>
          </a:p>
        </p:txBody>
      </p:sp>
    </p:spTree>
    <p:extLst>
      <p:ext uri="{BB962C8B-B14F-4D97-AF65-F5344CB8AC3E}">
        <p14:creationId xmlns:p14="http://schemas.microsoft.com/office/powerpoint/2010/main" val="3086043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2432" y="784560"/>
            <a:ext cx="9564130" cy="769441"/>
          </a:xfrm>
          <a:prstGeom prst="rect">
            <a:avLst/>
          </a:prstGeom>
          <a:noFill/>
        </p:spPr>
        <p:txBody>
          <a:bodyPr wrap="square" rtlCol="0">
            <a:spAutoFit/>
          </a:bodyPr>
          <a:lstStyle/>
          <a:p>
            <a:pPr algn="ctr"/>
            <a:r>
              <a:rPr lang="es-ES" sz="4400" b="1" dirty="0" smtClean="0">
                <a:latin typeface="Cambria" panose="02040503050406030204" pitchFamily="18" charset="0"/>
              </a:rPr>
              <a:t>Antecedentes y situación actual</a:t>
            </a:r>
            <a:endParaRPr lang="es-ES" sz="4400" b="1" dirty="0">
              <a:latin typeface="Cambria" panose="02040503050406030204" pitchFamily="18" charset="0"/>
            </a:endParaRPr>
          </a:p>
        </p:txBody>
      </p:sp>
      <p:sp>
        <p:nvSpPr>
          <p:cNvPr id="5" name="TextBox 4"/>
          <p:cNvSpPr txBox="1"/>
          <p:nvPr/>
        </p:nvSpPr>
        <p:spPr>
          <a:xfrm>
            <a:off x="775918" y="2147048"/>
            <a:ext cx="10492717" cy="4303742"/>
          </a:xfrm>
          <a:prstGeom prst="rect">
            <a:avLst/>
          </a:prstGeom>
          <a:noFill/>
        </p:spPr>
        <p:txBody>
          <a:bodyPr wrap="square" rtlCol="0">
            <a:spAutoFit/>
          </a:bodyPr>
          <a:lstStyle/>
          <a:p>
            <a:pPr marL="457200" indent="-457200">
              <a:lnSpc>
                <a:spcPct val="95000"/>
              </a:lnSpc>
              <a:spcAft>
                <a:spcPts val="800"/>
              </a:spcAft>
              <a:buBlip>
                <a:blip r:embed="rId3"/>
              </a:buBlip>
            </a:pPr>
            <a:r>
              <a:rPr lang="es-ES" sz="2600" dirty="0" smtClean="0">
                <a:latin typeface="Cambria" panose="02040503050406030204" pitchFamily="18" charset="0"/>
              </a:rPr>
              <a:t>La región de Florida del Sur aprobó la a moción de «estar de acuerdo en principio… [en] requerir una inspección de los registros y operaciones de los Servicios Mundiales de NA por el </a:t>
            </a:r>
            <a:r>
              <a:rPr lang="es-ES" sz="2600" i="1" dirty="0" smtClean="0">
                <a:latin typeface="Cambria" panose="02040503050406030204" pitchFamily="18" charset="0"/>
              </a:rPr>
              <a:t>Fideicomiso de propiedad intelectual de la confraternidad</a:t>
            </a:r>
            <a:r>
              <a:rPr lang="es-ES" sz="2600" dirty="0" smtClean="0">
                <a:latin typeface="Cambria" panose="02040503050406030204" pitchFamily="18" charset="0"/>
              </a:rPr>
              <a:t> (</a:t>
            </a:r>
            <a:r>
              <a:rPr lang="es-ES" sz="2600" i="1" dirty="0" smtClean="0">
                <a:latin typeface="Cambria" panose="02040503050406030204" pitchFamily="18" charset="0"/>
              </a:rPr>
              <a:t>FPIC</a:t>
            </a:r>
            <a:r>
              <a:rPr lang="es-ES" sz="2600" dirty="0" smtClean="0">
                <a:latin typeface="Cambria" panose="02040503050406030204" pitchFamily="18" charset="0"/>
              </a:rPr>
              <a:t>)...»</a:t>
            </a:r>
          </a:p>
          <a:p>
            <a:pPr marL="457200" indent="-457200">
              <a:lnSpc>
                <a:spcPct val="95000"/>
              </a:lnSpc>
              <a:spcAft>
                <a:spcPts val="800"/>
              </a:spcAft>
              <a:buBlip>
                <a:blip r:embed="rId3"/>
              </a:buBlip>
            </a:pPr>
            <a:r>
              <a:rPr lang="es-ES" sz="2600" dirty="0" smtClean="0">
                <a:latin typeface="Cambria" panose="02040503050406030204" pitchFamily="18" charset="0"/>
              </a:rPr>
              <a:t>Los SMNA recibieron un requerimiento que detallaba 10 preocupaciones, algunas de las cuales parecen no tener relación con el </a:t>
            </a:r>
            <a:r>
              <a:rPr lang="es-ES" sz="2600" i="1" dirty="0" smtClean="0">
                <a:latin typeface="Cambria" panose="02040503050406030204" pitchFamily="18" charset="0"/>
              </a:rPr>
              <a:t>FPIC</a:t>
            </a:r>
          </a:p>
          <a:p>
            <a:pPr marL="457200" indent="-457200">
              <a:lnSpc>
                <a:spcPct val="95000"/>
              </a:lnSpc>
              <a:spcAft>
                <a:spcPts val="800"/>
              </a:spcAft>
              <a:buBlip>
                <a:blip r:embed="rId3"/>
              </a:buBlip>
            </a:pPr>
            <a:r>
              <a:rPr lang="es-ES" sz="2600" dirty="0" smtClean="0">
                <a:latin typeface="Cambria" panose="02040503050406030204" pitchFamily="18" charset="0"/>
              </a:rPr>
              <a:t>Como es una cuestión legal, la Junta la consultó con abogados</a:t>
            </a:r>
          </a:p>
          <a:p>
            <a:pPr marL="457200" indent="-457200">
              <a:lnSpc>
                <a:spcPct val="95000"/>
              </a:lnSpc>
              <a:spcAft>
                <a:spcPts val="800"/>
              </a:spcAft>
              <a:buBlip>
                <a:blip r:embed="rId3"/>
              </a:buBlip>
            </a:pPr>
            <a:r>
              <a:rPr lang="es-ES" sz="2600" dirty="0" smtClean="0">
                <a:latin typeface="Cambria" panose="02040503050406030204" pitchFamily="18" charset="0"/>
              </a:rPr>
              <a:t>Se pidió aclaración a la región sobre varios puntos</a:t>
            </a:r>
          </a:p>
          <a:p>
            <a:pPr marL="457200" indent="-457200">
              <a:lnSpc>
                <a:spcPct val="95000"/>
              </a:lnSpc>
              <a:spcAft>
                <a:spcPts val="800"/>
              </a:spcAft>
              <a:buBlip>
                <a:blip r:embed="rId3"/>
              </a:buBlip>
            </a:pPr>
            <a:r>
              <a:rPr lang="es-ES" sz="2600" dirty="0" smtClean="0">
                <a:latin typeface="Cambria" panose="02040503050406030204" pitchFamily="18" charset="0"/>
              </a:rPr>
              <a:t>Se espera respuesta de la región</a:t>
            </a:r>
          </a:p>
        </p:txBody>
      </p:sp>
    </p:spTree>
    <p:extLst>
      <p:ext uri="{BB962C8B-B14F-4D97-AF65-F5344CB8AC3E}">
        <p14:creationId xmlns:p14="http://schemas.microsoft.com/office/powerpoint/2010/main" val="4049767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s-ES" sz="3600" b="1" dirty="0" smtClean="0">
                <a:latin typeface="Cambria" panose="02040503050406030204" pitchFamily="18" charset="0"/>
              </a:rPr>
              <a:t>Requerimiento de inspección al </a:t>
            </a:r>
            <a:r>
              <a:rPr lang="es-ES" sz="3600" b="1" i="1" dirty="0" smtClean="0">
                <a:latin typeface="Cambria" panose="02040503050406030204" pitchFamily="18" charset="0"/>
              </a:rPr>
              <a:t>FPIC</a:t>
            </a:r>
            <a:r>
              <a:t/>
            </a:r>
            <a:br/>
            <a:r>
              <a:rPr lang="es-ES" sz="3600" b="1" dirty="0" smtClean="0">
                <a:latin typeface="Cambria" panose="02040503050406030204" pitchFamily="18" charset="0"/>
              </a:rPr>
              <a:t>Preguntas frecuentes</a:t>
            </a:r>
            <a:endParaRPr lang="es-ES" sz="3600" b="1" dirty="0">
              <a:latin typeface="Cambria" panose="02040503050406030204" pitchFamily="18" charset="0"/>
            </a:endParaRPr>
          </a:p>
        </p:txBody>
      </p:sp>
      <p:sp>
        <p:nvSpPr>
          <p:cNvPr id="5" name="TextBox 4"/>
          <p:cNvSpPr txBox="1"/>
          <p:nvPr/>
        </p:nvSpPr>
        <p:spPr>
          <a:xfrm>
            <a:off x="565483" y="2237875"/>
            <a:ext cx="11405938" cy="4499693"/>
          </a:xfrm>
          <a:prstGeom prst="rect">
            <a:avLst/>
          </a:prstGeom>
          <a:noFill/>
        </p:spPr>
        <p:txBody>
          <a:bodyPr wrap="square" rtlCol="0">
            <a:spAutoFit/>
          </a:bodyPr>
          <a:lstStyle/>
          <a:p>
            <a:pPr>
              <a:lnSpc>
                <a:spcPct val="110000"/>
              </a:lnSpc>
              <a:spcAft>
                <a:spcPts val="1200"/>
              </a:spcAft>
            </a:pPr>
            <a:r>
              <a:rPr lang="es-ES" sz="2800" b="1" dirty="0">
                <a:effectLst>
                  <a:outerShdw blurRad="38100" dist="38100" dir="2700000" algn="tl">
                    <a:srgbClr val="000000">
                      <a:alpha val="43137"/>
                    </a:srgbClr>
                  </a:outerShdw>
                </a:effectLst>
                <a:latin typeface="Cambria" panose="02040503050406030204" pitchFamily="18" charset="0"/>
              </a:rPr>
              <a:t>P</a:t>
            </a:r>
            <a:r>
              <a:rPr lang="es-ES" sz="2800" b="1" dirty="0">
                <a:latin typeface="Cambria" panose="02040503050406030204" pitchFamily="18" charset="0"/>
              </a:rPr>
              <a:t>:</a:t>
            </a:r>
            <a:r>
              <a:rPr lang="es-ES" dirty="0" smtClean="0"/>
              <a:t> </a:t>
            </a:r>
            <a:r>
              <a:rPr lang="es-ES" sz="2800" b="1" dirty="0">
                <a:latin typeface="Cambria" panose="02040503050406030204" pitchFamily="18" charset="0"/>
              </a:rPr>
              <a:t>¿El </a:t>
            </a:r>
            <a:r>
              <a:rPr lang="es-ES" sz="2800" b="1" i="1" dirty="0">
                <a:latin typeface="Cambria" panose="02040503050406030204" pitchFamily="18" charset="0"/>
              </a:rPr>
              <a:t>FPIC</a:t>
            </a:r>
            <a:r>
              <a:rPr lang="es-ES" sz="2800" b="1" dirty="0">
                <a:latin typeface="Cambria" panose="02040503050406030204" pitchFamily="18" charset="0"/>
              </a:rPr>
              <a:t> dice que cualquier región puede solicitar una inspección?</a:t>
            </a:r>
          </a:p>
          <a:p>
            <a:pPr marL="396875" indent="-396875">
              <a:lnSpc>
                <a:spcPct val="110000"/>
              </a:lnSpc>
              <a:spcAft>
                <a:spcPts val="1200"/>
              </a:spcAft>
            </a:pPr>
            <a:r>
              <a:rPr lang="es-ES" sz="2800" b="1" dirty="0" smtClean="0">
                <a:effectLst>
                  <a:outerShdw blurRad="38100" dist="38100" dir="2700000" algn="tl">
                    <a:srgbClr val="000000">
                      <a:alpha val="43137"/>
                    </a:srgbClr>
                  </a:outerShdw>
                </a:effectLst>
                <a:latin typeface="Cambria" panose="02040503050406030204" pitchFamily="18" charset="0"/>
              </a:rPr>
              <a:t>R</a:t>
            </a:r>
            <a:r>
              <a:rPr lang="es-ES" sz="2800" b="1" dirty="0" smtClean="0">
                <a:latin typeface="Cambria" panose="02040503050406030204" pitchFamily="18" charset="0"/>
              </a:rPr>
              <a:t>:</a:t>
            </a:r>
            <a:r>
              <a:rPr lang="es-ES" sz="2800" dirty="0" smtClean="0">
                <a:latin typeface="Cambria" panose="02040503050406030204" pitchFamily="18" charset="0"/>
              </a:rPr>
              <a:t> Sí, pero el requerimiento, tal como se ha remitido, no se ajusta a las directrices establecidas en el </a:t>
            </a:r>
            <a:r>
              <a:rPr lang="es-ES" sz="2800" i="1" dirty="0" smtClean="0">
                <a:latin typeface="Cambria" panose="02040503050406030204" pitchFamily="18" charset="0"/>
              </a:rPr>
              <a:t>FPIC</a:t>
            </a:r>
            <a:r>
              <a:rPr lang="es-ES" sz="2800" dirty="0" smtClean="0">
                <a:latin typeface="Cambria" panose="02040503050406030204" pitchFamily="18" charset="0"/>
              </a:rPr>
              <a:t>. </a:t>
            </a:r>
          </a:p>
          <a:p>
            <a:pPr marL="914400" lvl="1" indent="-457200">
              <a:lnSpc>
                <a:spcPct val="110000"/>
              </a:lnSpc>
              <a:spcAft>
                <a:spcPts val="1200"/>
              </a:spcAft>
              <a:buFont typeface="Arial" panose="020B0604020202020204" pitchFamily="34" charset="0"/>
              <a:buChar char="•"/>
            </a:pPr>
            <a:r>
              <a:rPr lang="es-ES" sz="2800" dirty="0">
                <a:latin typeface="Cambria" panose="02040503050406030204" pitchFamily="18" charset="0"/>
              </a:rPr>
              <a:t>La región </a:t>
            </a:r>
            <a:r>
              <a:rPr lang="es-ES" sz="2800" dirty="0" smtClean="0">
                <a:latin typeface="Cambria" panose="02040503050406030204" pitchFamily="18" charset="0"/>
              </a:rPr>
              <a:t>acordó, en principio, redactar </a:t>
            </a:r>
            <a:r>
              <a:rPr lang="es-ES" sz="2800" dirty="0">
                <a:latin typeface="Cambria" panose="02040503050406030204" pitchFamily="18" charset="0"/>
              </a:rPr>
              <a:t>un </a:t>
            </a:r>
            <a:r>
              <a:rPr lang="es-ES" sz="2800" dirty="0" smtClean="0">
                <a:latin typeface="Cambria" panose="02040503050406030204" pitchFamily="18" charset="0"/>
              </a:rPr>
              <a:t>requerimiento </a:t>
            </a:r>
            <a:r>
              <a:rPr lang="es-ES" sz="2800" dirty="0">
                <a:latin typeface="Cambria" panose="02040503050406030204" pitchFamily="18" charset="0"/>
              </a:rPr>
              <a:t>de inspección</a:t>
            </a:r>
          </a:p>
          <a:p>
            <a:pPr marL="914400" lvl="1" indent="-457200">
              <a:lnSpc>
                <a:spcPct val="110000"/>
              </a:lnSpc>
              <a:spcAft>
                <a:spcPts val="1200"/>
              </a:spcAft>
              <a:buFont typeface="Arial" panose="020B0604020202020204" pitchFamily="34" charset="0"/>
              <a:buChar char="•"/>
            </a:pPr>
            <a:r>
              <a:rPr lang="es-ES" sz="2800" dirty="0" smtClean="0">
                <a:latin typeface="Cambria" panose="02040503050406030204" pitchFamily="18" charset="0"/>
              </a:rPr>
              <a:t>No está claro si la región tuvo ocasión de revisar o aprobar el requeriminto que remitió</a:t>
            </a:r>
          </a:p>
          <a:p>
            <a:pPr marL="914400" lvl="1" indent="-457200">
              <a:lnSpc>
                <a:spcPct val="110000"/>
              </a:lnSpc>
              <a:spcAft>
                <a:spcPts val="1200"/>
              </a:spcAft>
              <a:buFont typeface="Arial" panose="020B0604020202020204" pitchFamily="34" charset="0"/>
              <a:buChar char="•"/>
            </a:pPr>
            <a:r>
              <a:rPr lang="es-ES" sz="2800" dirty="0" smtClean="0">
                <a:latin typeface="Cambria" panose="02040503050406030204" pitchFamily="18" charset="0"/>
              </a:rPr>
              <a:t>Hemos pedido aclaraciones a la región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85" y="438637"/>
            <a:ext cx="1973751" cy="1532436"/>
          </a:xfrm>
          <a:prstGeom prst="rect">
            <a:avLst/>
          </a:prstGeom>
        </p:spPr>
      </p:pic>
    </p:spTree>
    <p:extLst>
      <p:ext uri="{BB962C8B-B14F-4D97-AF65-F5344CB8AC3E}">
        <p14:creationId xmlns:p14="http://schemas.microsoft.com/office/powerpoint/2010/main" val="2658915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s-ES" sz="3600" b="1" dirty="0" smtClean="0">
                <a:latin typeface="Cambria" panose="02040503050406030204" pitchFamily="18" charset="0"/>
              </a:rPr>
              <a:t>Requerimiento de inspección al </a:t>
            </a:r>
            <a:r>
              <a:rPr lang="es-ES" sz="3600" b="1" i="1" dirty="0" smtClean="0">
                <a:latin typeface="Cambria" panose="02040503050406030204" pitchFamily="18" charset="0"/>
              </a:rPr>
              <a:t>FPIC</a:t>
            </a:r>
            <a:r>
              <a:t/>
            </a:r>
            <a:br/>
            <a:r>
              <a:rPr lang="es-ES" sz="3600" b="1" dirty="0" smtClean="0">
                <a:latin typeface="Cambria" panose="02040503050406030204" pitchFamily="18" charset="0"/>
              </a:rPr>
              <a:t>Preguntas frecuentes</a:t>
            </a:r>
            <a:endParaRPr lang="es-ES" sz="3600" b="1" dirty="0">
              <a:latin typeface="Cambria" panose="02040503050406030204" pitchFamily="18" charset="0"/>
            </a:endParaRPr>
          </a:p>
        </p:txBody>
      </p:sp>
      <p:sp>
        <p:nvSpPr>
          <p:cNvPr id="5" name="TextBox 4"/>
          <p:cNvSpPr txBox="1"/>
          <p:nvPr/>
        </p:nvSpPr>
        <p:spPr>
          <a:xfrm>
            <a:off x="565483" y="2237875"/>
            <a:ext cx="11405938" cy="3397853"/>
          </a:xfrm>
          <a:prstGeom prst="rect">
            <a:avLst/>
          </a:prstGeom>
          <a:noFill/>
        </p:spPr>
        <p:txBody>
          <a:bodyPr wrap="square" rtlCol="0">
            <a:spAutoFit/>
          </a:bodyPr>
          <a:lstStyle/>
          <a:p>
            <a:pPr>
              <a:lnSpc>
                <a:spcPct val="110000"/>
              </a:lnSpc>
              <a:spcAft>
                <a:spcPts val="1200"/>
              </a:spcAft>
            </a:pPr>
            <a:r>
              <a:rPr lang="es-ES" sz="2800" b="1" dirty="0">
                <a:effectLst>
                  <a:outerShdw blurRad="38100" dist="38100" dir="2700000" algn="tl">
                    <a:srgbClr val="000000">
                      <a:alpha val="43137"/>
                    </a:srgbClr>
                  </a:outerShdw>
                </a:effectLst>
                <a:latin typeface="Cambria" panose="02040503050406030204" pitchFamily="18" charset="0"/>
              </a:rPr>
              <a:t>P:</a:t>
            </a:r>
            <a:r>
              <a:rPr lang="es-ES" sz="2800" b="1" dirty="0">
                <a:latin typeface="Cambria" panose="02040503050406030204" pitchFamily="18" charset="0"/>
              </a:rPr>
              <a:t> ¿Por qué los SMNA consultaron a un abogado?</a:t>
            </a:r>
          </a:p>
          <a:p>
            <a:pPr>
              <a:lnSpc>
                <a:spcPct val="110000"/>
              </a:lnSpc>
              <a:spcAft>
                <a:spcPts val="1200"/>
              </a:spcAft>
            </a:pPr>
            <a:r>
              <a:rPr lang="es-ES" sz="2800" b="1" dirty="0" smtClean="0">
                <a:effectLst>
                  <a:outerShdw blurRad="38100" dist="38100" dir="2700000" algn="tl">
                    <a:srgbClr val="000000">
                      <a:alpha val="43137"/>
                    </a:srgbClr>
                  </a:outerShdw>
                </a:effectLst>
                <a:latin typeface="Cambria" panose="02040503050406030204" pitchFamily="18" charset="0"/>
              </a:rPr>
              <a:t>R:</a:t>
            </a:r>
            <a:r>
              <a:rPr lang="es-ES" dirty="0" smtClean="0"/>
              <a:t>  </a:t>
            </a:r>
            <a:r>
              <a:rPr lang="es-ES" sz="2250" b="1" dirty="0" smtClean="0">
                <a:latin typeface="Cambria" panose="02040503050406030204" pitchFamily="18" charset="0"/>
              </a:rPr>
              <a:t>⦁</a:t>
            </a:r>
            <a:r>
              <a:rPr lang="es-ES" dirty="0" smtClean="0"/>
              <a:t> </a:t>
            </a:r>
            <a:r>
              <a:rPr lang="en-US" dirty="0" smtClean="0"/>
              <a:t>	</a:t>
            </a:r>
            <a:r>
              <a:rPr lang="es-ES" sz="2800" dirty="0" smtClean="0">
                <a:latin typeface="Cambria" panose="02040503050406030204" pitchFamily="18" charset="0"/>
              </a:rPr>
              <a:t>El </a:t>
            </a:r>
            <a:r>
              <a:rPr lang="es-ES" sz="2800" i="1" dirty="0" smtClean="0">
                <a:latin typeface="Cambria" panose="02040503050406030204" pitchFamily="18" charset="0"/>
              </a:rPr>
              <a:t>FPIC</a:t>
            </a:r>
            <a:r>
              <a:rPr lang="es-ES" sz="2800" dirty="0" smtClean="0">
                <a:latin typeface="Cambria" panose="02040503050406030204" pitchFamily="18" charset="0"/>
              </a:rPr>
              <a:t> es un documento legal </a:t>
            </a:r>
          </a:p>
          <a:p>
            <a:pPr marL="914400" lvl="1" indent="-457200">
              <a:lnSpc>
                <a:spcPct val="110000"/>
              </a:lnSpc>
              <a:spcAft>
                <a:spcPts val="1200"/>
              </a:spcAft>
              <a:buFont typeface="Arial" panose="020B0604020202020204" pitchFamily="34" charset="0"/>
              <a:buChar char="•"/>
            </a:pPr>
            <a:r>
              <a:rPr lang="es-ES" sz="2800" dirty="0" smtClean="0">
                <a:latin typeface="Cambria" panose="02040503050406030204" pitchFamily="18" charset="0"/>
              </a:rPr>
              <a:t>El requerimiento de la región está directamente relacionado con este documento </a:t>
            </a:r>
          </a:p>
          <a:p>
            <a:pPr marL="914400" lvl="1" indent="-457200">
              <a:lnSpc>
                <a:spcPct val="110000"/>
              </a:lnSpc>
              <a:spcAft>
                <a:spcPts val="1200"/>
              </a:spcAft>
              <a:buFont typeface="Arial" panose="020B0604020202020204" pitchFamily="34" charset="0"/>
              <a:buChar char="•"/>
            </a:pPr>
            <a:r>
              <a:rPr lang="es-ES" sz="2800" dirty="0" smtClean="0">
                <a:latin typeface="Cambria" panose="02040503050406030204" pitchFamily="18" charset="0"/>
              </a:rPr>
              <a:t>Parece prudente solicitar asesoramiento legal para asuntos jurídicos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69" y="426914"/>
            <a:ext cx="2032367" cy="1532436"/>
          </a:xfrm>
          <a:prstGeom prst="rect">
            <a:avLst/>
          </a:prstGeom>
        </p:spPr>
      </p:pic>
    </p:spTree>
    <p:extLst>
      <p:ext uri="{BB962C8B-B14F-4D97-AF65-F5344CB8AC3E}">
        <p14:creationId xmlns:p14="http://schemas.microsoft.com/office/powerpoint/2010/main" val="4206914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s-ES" sz="3600" b="1" dirty="0" smtClean="0">
                <a:latin typeface="Cambria" panose="02040503050406030204" pitchFamily="18" charset="0"/>
              </a:rPr>
              <a:t>Requerimiento de inspección al </a:t>
            </a:r>
            <a:r>
              <a:rPr lang="es-ES" sz="3600" b="1" i="1" dirty="0" smtClean="0">
                <a:latin typeface="Cambria" panose="02040503050406030204" pitchFamily="18" charset="0"/>
              </a:rPr>
              <a:t>FPIC</a:t>
            </a:r>
            <a:r>
              <a:t/>
            </a:r>
            <a:br/>
            <a:r>
              <a:rPr lang="es-ES" sz="3600" b="1" dirty="0" smtClean="0">
                <a:latin typeface="Cambria" panose="02040503050406030204" pitchFamily="18" charset="0"/>
              </a:rPr>
              <a:t>Preguntas frecuentes</a:t>
            </a:r>
            <a:endParaRPr lang="es-ES" sz="3600" b="1" dirty="0">
              <a:latin typeface="Cambria" panose="02040503050406030204" pitchFamily="18" charset="0"/>
            </a:endParaRPr>
          </a:p>
        </p:txBody>
      </p:sp>
      <p:sp>
        <p:nvSpPr>
          <p:cNvPr id="5" name="TextBox 4"/>
          <p:cNvSpPr txBox="1"/>
          <p:nvPr/>
        </p:nvSpPr>
        <p:spPr>
          <a:xfrm>
            <a:off x="565483" y="2237875"/>
            <a:ext cx="11405938" cy="4561249"/>
          </a:xfrm>
          <a:prstGeom prst="rect">
            <a:avLst/>
          </a:prstGeom>
          <a:noFill/>
        </p:spPr>
        <p:txBody>
          <a:bodyPr wrap="square" rtlCol="0">
            <a:spAutoFit/>
          </a:bodyPr>
          <a:lstStyle/>
          <a:p>
            <a:pPr>
              <a:lnSpc>
                <a:spcPct val="110000"/>
              </a:lnSpc>
              <a:spcAft>
                <a:spcPts val="1200"/>
              </a:spcAft>
            </a:pPr>
            <a:r>
              <a:rPr lang="es-ES" sz="2800" b="1" dirty="0">
                <a:effectLst>
                  <a:outerShdw blurRad="38100" dist="38100" dir="2700000" algn="tl">
                    <a:srgbClr val="000000">
                      <a:alpha val="43137"/>
                    </a:srgbClr>
                  </a:outerShdw>
                </a:effectLst>
                <a:latin typeface="Cambria" panose="02040503050406030204" pitchFamily="18" charset="0"/>
              </a:rPr>
              <a:t>P:</a:t>
            </a:r>
            <a:r>
              <a:rPr lang="es-ES" sz="2800" b="1" dirty="0">
                <a:latin typeface="Cambria" panose="02040503050406030204" pitchFamily="18" charset="0"/>
              </a:rPr>
              <a:t> ¿Por qué tanta demora? ¿Los SMNA están dando largas al asunto?</a:t>
            </a:r>
          </a:p>
          <a:p>
            <a:pPr>
              <a:lnSpc>
                <a:spcPct val="110000"/>
              </a:lnSpc>
              <a:spcAft>
                <a:spcPts val="1200"/>
              </a:spcAft>
            </a:pPr>
            <a:r>
              <a:rPr lang="es-ES" sz="2800" b="1" dirty="0" smtClean="0">
                <a:effectLst>
                  <a:outerShdw blurRad="38100" dist="38100" dir="2700000" algn="tl">
                    <a:srgbClr val="000000">
                      <a:alpha val="43137"/>
                    </a:srgbClr>
                  </a:outerShdw>
                </a:effectLst>
                <a:latin typeface="Cambria" panose="02040503050406030204" pitchFamily="18" charset="0"/>
              </a:rPr>
              <a:t>R:</a:t>
            </a:r>
            <a:r>
              <a:rPr lang="es-ES" dirty="0" smtClean="0"/>
              <a:t>  </a:t>
            </a:r>
            <a:r>
              <a:rPr lang="es-ES" sz="2250" b="1" dirty="0" smtClean="0">
                <a:latin typeface="Cambria" panose="02040503050406030204" pitchFamily="18" charset="0"/>
              </a:rPr>
              <a:t>⦁</a:t>
            </a:r>
            <a:r>
              <a:rPr lang="en-US" dirty="0" smtClean="0"/>
              <a:t>	</a:t>
            </a:r>
            <a:r>
              <a:rPr lang="es-ES" sz="2800" dirty="0" smtClean="0">
                <a:latin typeface="Cambria" panose="02040503050406030204" pitchFamily="18" charset="0"/>
              </a:rPr>
              <a:t>Comparación incorrecta: «es como pedirle al tesorero de tu grupo 	ver las cuentas y que no quiera enseñarlas» </a:t>
            </a:r>
          </a:p>
          <a:p>
            <a:pPr marL="914400" lvl="1" indent="-457200">
              <a:lnSpc>
                <a:spcPct val="120000"/>
              </a:lnSpc>
              <a:spcAft>
                <a:spcPts val="1200"/>
              </a:spcAft>
              <a:buFont typeface="Arial" panose="020B0604020202020204" pitchFamily="34" charset="0"/>
              <a:buChar char="•"/>
            </a:pPr>
            <a:r>
              <a:rPr lang="es-ES" sz="2800" dirty="0" smtClean="0">
                <a:latin typeface="Cambria" panose="02040503050406030204" pitchFamily="18" charset="0"/>
              </a:rPr>
              <a:t>Comparación más acertada: «Es como pedir al tesorero que gaste dinero en algo y que conteste que antes tiene que consultarlo con el grupo» </a:t>
            </a:r>
          </a:p>
          <a:p>
            <a:pPr marL="914400" lvl="1" indent="-457200">
              <a:lnSpc>
                <a:spcPct val="120000"/>
              </a:lnSpc>
              <a:spcAft>
                <a:spcPts val="1200"/>
              </a:spcAft>
              <a:buFont typeface="Arial" panose="020B0604020202020204" pitchFamily="34" charset="0"/>
              <a:buChar char="•"/>
            </a:pPr>
            <a:r>
              <a:rPr lang="es-ES" sz="2800" dirty="0">
                <a:latin typeface="Cambria" panose="02040503050406030204" pitchFamily="18" charset="0"/>
              </a:rPr>
              <a:t>No estamos dando largas a la región; simplemente tratamos de ser administradores responsables de los recursos de la confraternidad. </a:t>
            </a:r>
            <a:endParaRPr lang="es-ES" sz="2800" dirty="0" smtClean="0">
              <a:latin typeface="Cambria" panose="020405030504060302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08" y="426914"/>
            <a:ext cx="1962028" cy="1532436"/>
          </a:xfrm>
          <a:prstGeom prst="rect">
            <a:avLst/>
          </a:prstGeom>
        </p:spPr>
      </p:pic>
    </p:spTree>
    <p:extLst>
      <p:ext uri="{BB962C8B-B14F-4D97-AF65-F5344CB8AC3E}">
        <p14:creationId xmlns:p14="http://schemas.microsoft.com/office/powerpoint/2010/main" val="2781371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s-ES" sz="3600" b="1" dirty="0" smtClean="0">
                <a:latin typeface="Cambria" panose="02040503050406030204" pitchFamily="18" charset="0"/>
              </a:rPr>
              <a:t>Requerimiento de inspección al </a:t>
            </a:r>
            <a:r>
              <a:rPr lang="es-ES" sz="3600" b="1" i="1" dirty="0" smtClean="0">
                <a:latin typeface="Cambria" panose="02040503050406030204" pitchFamily="18" charset="0"/>
              </a:rPr>
              <a:t>FPIC</a:t>
            </a:r>
            <a:r>
              <a:t/>
            </a:r>
            <a:br/>
            <a:r>
              <a:rPr lang="es-ES" sz="3600" b="1" dirty="0" smtClean="0">
                <a:latin typeface="Cambria" panose="02040503050406030204" pitchFamily="18" charset="0"/>
              </a:rPr>
              <a:t>Preguntas frecuentes</a:t>
            </a:r>
            <a:endParaRPr lang="es-ES" sz="3600" b="1" dirty="0">
              <a:latin typeface="Cambria" panose="02040503050406030204" pitchFamily="18" charset="0"/>
            </a:endParaRPr>
          </a:p>
        </p:txBody>
      </p:sp>
      <p:sp>
        <p:nvSpPr>
          <p:cNvPr id="5" name="TextBox 4"/>
          <p:cNvSpPr txBox="1"/>
          <p:nvPr/>
        </p:nvSpPr>
        <p:spPr>
          <a:xfrm>
            <a:off x="555958" y="2237875"/>
            <a:ext cx="11405938" cy="4191917"/>
          </a:xfrm>
          <a:prstGeom prst="rect">
            <a:avLst/>
          </a:prstGeom>
          <a:noFill/>
        </p:spPr>
        <p:txBody>
          <a:bodyPr wrap="square" rtlCol="0">
            <a:spAutoFit/>
          </a:bodyPr>
          <a:lstStyle/>
          <a:p>
            <a:pPr>
              <a:lnSpc>
                <a:spcPct val="110000"/>
              </a:lnSpc>
              <a:spcAft>
                <a:spcPts val="1200"/>
              </a:spcAft>
            </a:pPr>
            <a:r>
              <a:rPr lang="es-ES" sz="2800" b="1" dirty="0">
                <a:effectLst>
                  <a:outerShdw blurRad="38100" dist="38100" dir="2700000" algn="tl">
                    <a:srgbClr val="000000">
                      <a:alpha val="43137"/>
                    </a:srgbClr>
                  </a:outerShdw>
                </a:effectLst>
                <a:latin typeface="Cambria" panose="02040503050406030204" pitchFamily="18" charset="0"/>
              </a:rPr>
              <a:t>P:</a:t>
            </a:r>
            <a:r>
              <a:rPr lang="es-ES" sz="2800" b="1" dirty="0">
                <a:latin typeface="Cambria" panose="02040503050406030204" pitchFamily="18" charset="0"/>
              </a:rPr>
              <a:t> ¿Por qué no nos limitamos a facilitarles lo mismo que les damos a los auditores? </a:t>
            </a:r>
            <a:endParaRPr lang="es-ES" sz="2800" b="1" dirty="0" smtClean="0">
              <a:latin typeface="Cambria" panose="02040503050406030204" pitchFamily="18" charset="0"/>
            </a:endParaRPr>
          </a:p>
          <a:p>
            <a:pPr marL="396875" indent="-396875">
              <a:lnSpc>
                <a:spcPct val="95000"/>
              </a:lnSpc>
              <a:spcBef>
                <a:spcPts val="0"/>
              </a:spcBef>
              <a:spcAft>
                <a:spcPts val="600"/>
              </a:spcAft>
              <a:buNone/>
            </a:pPr>
            <a:r>
              <a:rPr lang="es-ES" sz="2800" b="1" dirty="0">
                <a:effectLst>
                  <a:outerShdw blurRad="38100" dist="38100" dir="2700000" algn="tl">
                    <a:srgbClr val="000000">
                      <a:alpha val="43137"/>
                    </a:srgbClr>
                  </a:outerShdw>
                </a:effectLst>
                <a:latin typeface="Cambria" panose="02040503050406030204" pitchFamily="18" charset="0"/>
              </a:rPr>
              <a:t>R:  </a:t>
            </a:r>
            <a:r>
              <a:rPr lang="es-ES" sz="2250" b="1" dirty="0" smtClean="0">
                <a:solidFill>
                  <a:prstClr val="black"/>
                </a:solidFill>
                <a:latin typeface="Cambria" panose="02040503050406030204" pitchFamily="18" charset="0"/>
              </a:rPr>
              <a:t>⦁</a:t>
            </a:r>
            <a:r>
              <a:rPr lang="es-ES" dirty="0" smtClean="0"/>
              <a:t> </a:t>
            </a:r>
            <a:r>
              <a:rPr lang="en-US" dirty="0" smtClean="0"/>
              <a:t>	</a:t>
            </a:r>
            <a:r>
              <a:rPr lang="es-ES" sz="2600" dirty="0" smtClean="0">
                <a:latin typeface="Cambria" panose="02040503050406030204" pitchFamily="18" charset="0"/>
              </a:rPr>
              <a:t>Una empresa de contadores públicos lleva a cabo una auditoría anual 	de las finanzas de los SMNA </a:t>
            </a:r>
            <a:endParaRPr lang="es-ES" sz="2600" dirty="0">
              <a:latin typeface="Cambria" panose="02040503050406030204" pitchFamily="18" charset="0"/>
            </a:endParaRPr>
          </a:p>
          <a:p>
            <a:pPr marL="914400" lvl="1" indent="-457200">
              <a:lnSpc>
                <a:spcPct val="95000"/>
              </a:lnSpc>
              <a:spcBef>
                <a:spcPts val="0"/>
              </a:spcBef>
              <a:spcAft>
                <a:spcPts val="600"/>
              </a:spcAft>
              <a:buFont typeface="Arial" panose="020B0604020202020204" pitchFamily="34" charset="0"/>
              <a:buChar char="•"/>
            </a:pPr>
            <a:r>
              <a:rPr lang="es-ES" sz="2600" dirty="0" smtClean="0">
                <a:latin typeface="Cambria" panose="02040503050406030204" pitchFamily="18" charset="0"/>
              </a:rPr>
              <a:t>La auditoría representa una inversión de US$ 20.000 a 30.000</a:t>
            </a:r>
          </a:p>
          <a:p>
            <a:pPr marL="914400" lvl="1" indent="-457200">
              <a:lnSpc>
                <a:spcPct val="95000"/>
              </a:lnSpc>
              <a:spcBef>
                <a:spcPts val="0"/>
              </a:spcBef>
              <a:spcAft>
                <a:spcPts val="600"/>
              </a:spcAft>
              <a:buFont typeface="Arial" panose="020B0604020202020204" pitchFamily="34" charset="0"/>
              <a:buChar char="•"/>
            </a:pPr>
            <a:r>
              <a:rPr lang="es-ES" sz="2600" dirty="0" smtClean="0">
                <a:latin typeface="Cambria" panose="02040503050406030204" pitchFamily="18" charset="0"/>
              </a:rPr>
              <a:t>Un comité de auditoría revisa los resultados, los presenta a la Junta Mundial y se publican en el Informe anual de los SMNA </a:t>
            </a:r>
            <a:r>
              <a:rPr lang="es-ES" sz="2600" dirty="0" smtClean="0">
                <a:solidFill>
                  <a:srgbClr val="0070C0"/>
                </a:solidFill>
                <a:latin typeface="Cambria" panose="02040503050406030204" pitchFamily="18" charset="0"/>
              </a:rPr>
              <a:t>(www.na.org/ar)</a:t>
            </a:r>
            <a:endParaRPr lang="es-ES" sz="2600" dirty="0">
              <a:solidFill>
                <a:srgbClr val="0070C0"/>
              </a:solidFill>
              <a:latin typeface="Cambria" panose="02040503050406030204" pitchFamily="18" charset="0"/>
            </a:endParaRPr>
          </a:p>
          <a:p>
            <a:pPr marL="914400" lvl="1" indent="-457200">
              <a:lnSpc>
                <a:spcPct val="95000"/>
              </a:lnSpc>
              <a:spcBef>
                <a:spcPts val="0"/>
              </a:spcBef>
              <a:spcAft>
                <a:spcPts val="600"/>
              </a:spcAft>
              <a:buFont typeface="Arial" panose="020B0604020202020204" pitchFamily="34" charset="0"/>
              <a:buChar char="•"/>
            </a:pPr>
            <a:r>
              <a:rPr lang="es-ES" sz="2600" dirty="0" smtClean="0">
                <a:latin typeface="Cambria" panose="02040503050406030204" pitchFamily="18" charset="0"/>
              </a:rPr>
              <a:t>El proceso cumple con las normas contables establecidas </a:t>
            </a:r>
          </a:p>
          <a:p>
            <a:pPr marL="914400" lvl="1" indent="-457200">
              <a:lnSpc>
                <a:spcPct val="95000"/>
              </a:lnSpc>
              <a:spcBef>
                <a:spcPts val="0"/>
              </a:spcBef>
              <a:spcAft>
                <a:spcPts val="600"/>
              </a:spcAft>
              <a:buFont typeface="Arial" panose="020B0604020202020204" pitchFamily="34" charset="0"/>
              <a:buChar char="•"/>
            </a:pPr>
            <a:r>
              <a:rPr lang="es-ES" sz="2600" dirty="0" smtClean="0">
                <a:latin typeface="Cambria" panose="02040503050406030204" pitchFamily="18" charset="0"/>
              </a:rPr>
              <a:t>No parece que el requerimiento sea simplemente duplicar este proceso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46" y="356576"/>
            <a:ext cx="1879967" cy="1648070"/>
          </a:xfrm>
          <a:prstGeom prst="rect">
            <a:avLst/>
          </a:prstGeom>
        </p:spPr>
      </p:pic>
    </p:spTree>
    <p:extLst>
      <p:ext uri="{BB962C8B-B14F-4D97-AF65-F5344CB8AC3E}">
        <p14:creationId xmlns:p14="http://schemas.microsoft.com/office/powerpoint/2010/main" val="3713826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611606"/>
            <a:ext cx="8709359" cy="1200329"/>
          </a:xfrm>
          <a:prstGeom prst="rect">
            <a:avLst/>
          </a:prstGeom>
          <a:noFill/>
        </p:spPr>
        <p:txBody>
          <a:bodyPr wrap="square" rtlCol="0">
            <a:spAutoFit/>
          </a:bodyPr>
          <a:lstStyle/>
          <a:p>
            <a:pPr algn="ctr"/>
            <a:r>
              <a:rPr lang="es-ES" sz="3600" b="1" dirty="0" smtClean="0">
                <a:latin typeface="Cambria" panose="02040503050406030204" pitchFamily="18" charset="0"/>
              </a:rPr>
              <a:t>Requerimiento de inspección al </a:t>
            </a:r>
            <a:r>
              <a:rPr lang="es-ES" sz="3600" b="1" i="1" dirty="0" smtClean="0">
                <a:latin typeface="Cambria" panose="02040503050406030204" pitchFamily="18" charset="0"/>
              </a:rPr>
              <a:t>FPIC</a:t>
            </a:r>
            <a:r>
              <a:t/>
            </a:r>
            <a:br/>
            <a:r>
              <a:rPr lang="es-ES" sz="3600" b="1" dirty="0" smtClean="0">
                <a:latin typeface="Cambria" panose="02040503050406030204" pitchFamily="18" charset="0"/>
              </a:rPr>
              <a:t>Preguntas frecuentes</a:t>
            </a:r>
            <a:endParaRPr lang="es-ES" sz="3600" b="1" dirty="0">
              <a:latin typeface="Cambria" panose="02040503050406030204" pitchFamily="18" charset="0"/>
            </a:endParaRPr>
          </a:p>
        </p:txBody>
      </p:sp>
      <p:sp>
        <p:nvSpPr>
          <p:cNvPr id="5" name="TextBox 4"/>
          <p:cNvSpPr txBox="1"/>
          <p:nvPr/>
        </p:nvSpPr>
        <p:spPr>
          <a:xfrm>
            <a:off x="555958" y="2018800"/>
            <a:ext cx="11405938" cy="4712059"/>
          </a:xfrm>
          <a:prstGeom prst="rect">
            <a:avLst/>
          </a:prstGeom>
          <a:noFill/>
        </p:spPr>
        <p:txBody>
          <a:bodyPr wrap="square" rtlCol="0">
            <a:spAutoFit/>
          </a:bodyPr>
          <a:lstStyle/>
          <a:p>
            <a:pPr>
              <a:lnSpc>
                <a:spcPct val="110000"/>
              </a:lnSpc>
              <a:spcAft>
                <a:spcPts val="1200"/>
              </a:spcAft>
            </a:pPr>
            <a:r>
              <a:rPr lang="es-ES" sz="2800" b="1" dirty="0">
                <a:effectLst>
                  <a:outerShdw blurRad="38100" dist="38100" dir="2700000" algn="tl">
                    <a:srgbClr val="000000">
                      <a:alpha val="43137"/>
                    </a:srgbClr>
                  </a:outerShdw>
                </a:effectLst>
                <a:latin typeface="Cambria" panose="02040503050406030204" pitchFamily="18" charset="0"/>
              </a:rPr>
              <a:t>P:</a:t>
            </a:r>
            <a:r>
              <a:rPr lang="es-ES" dirty="0" smtClean="0"/>
              <a:t> </a:t>
            </a:r>
            <a:r>
              <a:rPr lang="es-ES" sz="2800" b="1" dirty="0">
                <a:latin typeface="Cambria" panose="02040503050406030204" pitchFamily="18" charset="0"/>
              </a:rPr>
              <a:t>P. ¿Por qué esperar a que la CSM resuelva esto?</a:t>
            </a:r>
          </a:p>
          <a:p>
            <a:pPr>
              <a:lnSpc>
                <a:spcPct val="110000"/>
              </a:lnSpc>
              <a:spcAft>
                <a:spcPts val="600"/>
              </a:spcAft>
            </a:pPr>
            <a:r>
              <a:rPr lang="es-ES" sz="2800" b="1" dirty="0" smtClean="0">
                <a:effectLst>
                  <a:outerShdw blurRad="38100" dist="38100" dir="2700000" algn="tl">
                    <a:srgbClr val="000000">
                      <a:alpha val="43137"/>
                    </a:srgbClr>
                  </a:outerShdw>
                </a:effectLst>
                <a:latin typeface="Cambria" panose="02040503050406030204" pitchFamily="18" charset="0"/>
              </a:rPr>
              <a:t>R:</a:t>
            </a:r>
            <a:r>
              <a:rPr lang="es-ES" dirty="0" smtClean="0"/>
              <a:t> </a:t>
            </a:r>
            <a:r>
              <a:rPr lang="es-ES" sz="2250" b="1" dirty="0" smtClean="0">
                <a:solidFill>
                  <a:prstClr val="black"/>
                </a:solidFill>
                <a:latin typeface="Cambria" panose="02040503050406030204" pitchFamily="18" charset="0"/>
              </a:rPr>
              <a:t>⦁ </a:t>
            </a:r>
            <a:r>
              <a:rPr lang="en-US" sz="2250" b="1" dirty="0" smtClean="0">
                <a:solidFill>
                  <a:prstClr val="black"/>
                </a:solidFill>
                <a:latin typeface="Cambria" panose="02040503050406030204" pitchFamily="18" charset="0"/>
              </a:rPr>
              <a:t>	</a:t>
            </a:r>
            <a:r>
              <a:rPr lang="es-ES" sz="2400" dirty="0" smtClean="0">
                <a:latin typeface="Cambria" panose="02040503050406030204" pitchFamily="18" charset="0"/>
              </a:rPr>
              <a:t>Dada la inversión de fondos de la confraternidad que exige, queremos que la 	CSM tenga ocasión de tratar la cuestión</a:t>
            </a:r>
            <a:endParaRPr lang="es-ES" sz="2400" dirty="0">
              <a:latin typeface="Cambria" panose="02040503050406030204" pitchFamily="18" charset="0"/>
            </a:endParaRPr>
          </a:p>
          <a:p>
            <a:pPr marL="860425" lvl="1" indent="-457200">
              <a:lnSpc>
                <a:spcPct val="95000"/>
              </a:lnSpc>
              <a:spcBef>
                <a:spcPts val="1200"/>
              </a:spcBef>
              <a:buFont typeface="Arial" panose="020B0604020202020204" pitchFamily="34" charset="0"/>
              <a:buChar char="•"/>
            </a:pPr>
            <a:r>
              <a:rPr lang="es-ES" sz="2400" dirty="0">
                <a:latin typeface="Cambria" panose="02040503050406030204" pitchFamily="18" charset="0"/>
              </a:rPr>
              <a:t>Vale la pena dedicarle tiempo para resolverlo con </a:t>
            </a:r>
            <a:r>
              <a:rPr lang="es-ES" sz="2400" dirty="0" smtClean="0">
                <a:latin typeface="Cambria" panose="02040503050406030204" pitchFamily="18" charset="0"/>
              </a:rPr>
              <a:t>cuidado</a:t>
            </a:r>
            <a:endParaRPr lang="es-ES" sz="2400" dirty="0">
              <a:latin typeface="Cambria" panose="02040503050406030204" pitchFamily="18" charset="0"/>
            </a:endParaRPr>
          </a:p>
          <a:p>
            <a:pPr marL="860425" lvl="1" indent="-457200">
              <a:lnSpc>
                <a:spcPct val="95000"/>
              </a:lnSpc>
              <a:spcBef>
                <a:spcPts val="1200"/>
              </a:spcBef>
              <a:buFont typeface="Arial" panose="020B0604020202020204" pitchFamily="34" charset="0"/>
              <a:buChar char="•"/>
            </a:pPr>
            <a:r>
              <a:rPr lang="es-ES" sz="2400" dirty="0">
                <a:latin typeface="Cambria" panose="02040503050406030204" pitchFamily="18" charset="0"/>
              </a:rPr>
              <a:t>Los delegados regionales tienen todo el derecho de plantear preocupaciones legítimas sobre las actividades relacionadas con el </a:t>
            </a:r>
            <a:r>
              <a:rPr lang="es-ES" sz="2400" dirty="0" smtClean="0">
                <a:latin typeface="Cambria" panose="02040503050406030204" pitchFamily="18" charset="0"/>
              </a:rPr>
              <a:t>fideicomiso </a:t>
            </a:r>
            <a:endParaRPr lang="es-ES" sz="2400" dirty="0">
              <a:latin typeface="Cambria" panose="02040503050406030204" pitchFamily="18" charset="0"/>
            </a:endParaRPr>
          </a:p>
          <a:p>
            <a:pPr marL="860425" lvl="1" indent="-457200">
              <a:lnSpc>
                <a:spcPct val="95000"/>
              </a:lnSpc>
              <a:spcBef>
                <a:spcPts val="1200"/>
              </a:spcBef>
              <a:buFont typeface="Arial" panose="020B0604020202020204" pitchFamily="34" charset="0"/>
              <a:buChar char="•"/>
            </a:pPr>
            <a:r>
              <a:rPr lang="es-ES" sz="2400" dirty="0" smtClean="0">
                <a:latin typeface="Cambria" panose="02040503050406030204" pitchFamily="18" charset="0"/>
              </a:rPr>
              <a:t>Deseamos asegurarnos de que la inspección responde a las necesidades de NA en su totalidad</a:t>
            </a:r>
            <a:endParaRPr lang="es-ES" sz="2400" dirty="0">
              <a:latin typeface="Cambria" panose="02040503050406030204" pitchFamily="18" charset="0"/>
            </a:endParaRPr>
          </a:p>
          <a:p>
            <a:pPr marL="860425" lvl="1" indent="-457200">
              <a:lnSpc>
                <a:spcPct val="95000"/>
              </a:lnSpc>
              <a:spcBef>
                <a:spcPts val="1200"/>
              </a:spcBef>
              <a:buFont typeface="Arial" panose="020B0604020202020204" pitchFamily="34" charset="0"/>
              <a:buChar char="•"/>
            </a:pPr>
            <a:r>
              <a:rPr lang="es-ES" sz="2400" dirty="0">
                <a:latin typeface="Cambria" panose="02040503050406030204" pitchFamily="18" charset="0"/>
              </a:rPr>
              <a:t>Si la conferencia comparte las preocupaciones de la región solicitante, accederemos inmediatamente al </a:t>
            </a:r>
            <a:r>
              <a:rPr lang="es-ES" sz="2400" dirty="0" smtClean="0">
                <a:latin typeface="Cambria" panose="02040503050406030204" pitchFamily="18" charset="0"/>
              </a:rPr>
              <a:t>requerimiento</a:t>
            </a:r>
            <a:endParaRPr lang="es-ES" sz="2400" dirty="0">
              <a:latin typeface="Cambria" panose="020405030504060302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85" y="438637"/>
            <a:ext cx="1973751" cy="1532436"/>
          </a:xfrm>
          <a:prstGeom prst="rect">
            <a:avLst/>
          </a:prstGeom>
        </p:spPr>
      </p:pic>
    </p:spTree>
    <p:extLst>
      <p:ext uri="{BB962C8B-B14F-4D97-AF65-F5344CB8AC3E}">
        <p14:creationId xmlns:p14="http://schemas.microsoft.com/office/powerpoint/2010/main" val="119946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327" y="287171"/>
            <a:ext cx="11960860" cy="1645920"/>
          </a:xfrm>
          <a:prstGeom prst="rect">
            <a:avLst/>
          </a:prstGeom>
          <a:solidFill>
            <a:srgbClr val="FFFFFF"/>
          </a:solidFill>
          <a:ln w="63500" cap="flat">
            <a:solidFill>
              <a:srgbClr val="A7A9A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500" b="1" dirty="0" smtClean="0">
                <a:latin typeface="Cambria" charset="0"/>
              </a:rPr>
              <a:t>PowerPoints </a:t>
            </a:r>
            <a:r>
              <a:rPr lang="es-ES" sz="4500" b="1" i="1" dirty="0" smtClean="0">
                <a:latin typeface="Cambria" charset="0"/>
              </a:rPr>
              <a:t>IAC</a:t>
            </a:r>
            <a:r>
              <a:rPr lang="es-ES" sz="4500" b="1" dirty="0" smtClean="0">
                <a:latin typeface="Cambria" charset="0"/>
              </a:rPr>
              <a:t> 2018</a:t>
            </a:r>
            <a:endParaRPr lang="es-ES" sz="4500" b="1" dirty="0">
              <a:latin typeface="Cambria" charset="0"/>
              <a:ea typeface="Cambria" charset="0"/>
              <a:cs typeface="Cambria" charset="0"/>
            </a:endParaRPr>
          </a:p>
        </p:txBody>
      </p:sp>
      <p:sp>
        <p:nvSpPr>
          <p:cNvPr id="3" name="Shape 68"/>
          <p:cNvSpPr/>
          <p:nvPr/>
        </p:nvSpPr>
        <p:spPr>
          <a:xfrm>
            <a:off x="2243470" y="2247552"/>
            <a:ext cx="8484288" cy="4291471"/>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noAutofit/>
          </a:bodyPr>
          <a:lstStyle/>
          <a:p>
            <a:pPr marL="457200" indent="-457200">
              <a:lnSpc>
                <a:spcPct val="105000"/>
              </a:lnSpc>
              <a:spcAft>
                <a:spcPts val="1200"/>
              </a:spcAft>
              <a:buClr>
                <a:srgbClr val="A7A9AC"/>
              </a:buClr>
              <a:buSzPct val="75000"/>
              <a:buBlip>
                <a:blip r:embed="rId3"/>
              </a:buBlip>
              <a:defRPr sz="1800"/>
            </a:pPr>
            <a:r>
              <a:rPr lang="es-ES" sz="3300" dirty="0" smtClean="0">
                <a:latin typeface="Cambria" charset="0"/>
                <a:sym typeface="PopplLaudatio-Regular"/>
              </a:rPr>
              <a:t>Estos PowerPoints cubren los temas principales del </a:t>
            </a:r>
            <a:r>
              <a:rPr lang="es-ES" sz="3300" i="1" dirty="0" smtClean="0">
                <a:latin typeface="Cambria" charset="0"/>
                <a:sym typeface="PopplLaudatio-Regular"/>
              </a:rPr>
              <a:t>IAC</a:t>
            </a:r>
            <a:r>
              <a:rPr lang="es-ES" sz="3300" dirty="0" smtClean="0">
                <a:latin typeface="Cambria" charset="0"/>
                <a:sym typeface="PopplLaudatio-Regular"/>
              </a:rPr>
              <a:t>. Animamos a todos los miembros a leer el </a:t>
            </a:r>
            <a:r>
              <a:rPr lang="es-ES" sz="3300" i="1" dirty="0" smtClean="0">
                <a:latin typeface="Cambria" charset="0"/>
                <a:sym typeface="PopplLaudatio-Regular"/>
              </a:rPr>
              <a:t>IAC </a:t>
            </a:r>
            <a:r>
              <a:rPr lang="es-ES" sz="3300" dirty="0" smtClean="0">
                <a:latin typeface="Cambria" charset="0"/>
                <a:sym typeface="PopplLaudatio-Regular"/>
              </a:rPr>
              <a:t>para tener una información completa. </a:t>
            </a:r>
          </a:p>
          <a:p>
            <a:pPr marL="457200" indent="-457200">
              <a:lnSpc>
                <a:spcPct val="105000"/>
              </a:lnSpc>
              <a:buClr>
                <a:srgbClr val="A7A9AC"/>
              </a:buClr>
              <a:buSzPct val="75000"/>
              <a:buBlip>
                <a:blip r:embed="rId3"/>
              </a:buBlip>
              <a:defRPr sz="1800"/>
            </a:pPr>
            <a:r>
              <a:rPr lang="es-ES" sz="3300" dirty="0" smtClean="0">
                <a:latin typeface="Cambria" charset="0"/>
                <a:sym typeface="PopplLaudatio-Regular"/>
              </a:rPr>
              <a:t>Visita por favor </a:t>
            </a:r>
            <a:r>
              <a:rPr lang="es-ES" sz="3300" dirty="0" smtClean="0">
                <a:latin typeface="Cambria" charset="0"/>
                <a:sym typeface="PopplLaudatio-Regular"/>
                <a:hlinkClick r:id="rId4"/>
              </a:rPr>
              <a:t>www.na.org/conference</a:t>
            </a:r>
            <a:r>
              <a:rPr lang="es-ES" sz="3300" dirty="0" smtClean="0">
                <a:latin typeface="Cambria" charset="0"/>
                <a:sym typeface="PopplLaudatio-Regular"/>
              </a:rPr>
              <a:t> para obtener el </a:t>
            </a:r>
            <a:r>
              <a:rPr lang="es-ES" sz="3300" i="1" dirty="0" smtClean="0">
                <a:latin typeface="Cambria" charset="0"/>
                <a:sym typeface="PopplLaudatio-Regular"/>
              </a:rPr>
              <a:t>IAC</a:t>
            </a:r>
            <a:r>
              <a:rPr lang="es-ES" sz="3300" dirty="0" smtClean="0">
                <a:latin typeface="Cambria" charset="0"/>
                <a:sym typeface="PopplLaudatio-Regular"/>
              </a:rPr>
              <a:t> 2018, el resto de PowerPoints y otros materiales</a:t>
            </a:r>
            <a:br>
              <a:rPr lang="es-ES" sz="3300" dirty="0" smtClean="0">
                <a:latin typeface="Cambria" charset="0"/>
                <a:sym typeface="PopplLaudatio-Regular"/>
              </a:rPr>
            </a:br>
            <a:r>
              <a:rPr lang="es-ES" sz="3300" dirty="0" smtClean="0">
                <a:latin typeface="Cambria" charset="0"/>
                <a:sym typeface="PopplLaudatio-Regular"/>
              </a:rPr>
              <a:t> relacionados con la conferencia.</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576" y="356576"/>
            <a:ext cx="1737360" cy="1532436"/>
          </a:xfrm>
          <a:prstGeom prst="rect">
            <a:avLst/>
          </a:prstGeom>
        </p:spPr>
      </p:pic>
    </p:spTree>
    <p:extLst>
      <p:ext uri="{BB962C8B-B14F-4D97-AF65-F5344CB8AC3E}">
        <p14:creationId xmlns:p14="http://schemas.microsoft.com/office/powerpoint/2010/main" val="1733527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73041" y="552991"/>
            <a:ext cx="8709359" cy="1200329"/>
          </a:xfrm>
          <a:prstGeom prst="rect">
            <a:avLst/>
          </a:prstGeom>
          <a:noFill/>
        </p:spPr>
        <p:txBody>
          <a:bodyPr wrap="square" rtlCol="0">
            <a:spAutoFit/>
          </a:bodyPr>
          <a:lstStyle/>
          <a:p>
            <a:pPr algn="ctr"/>
            <a:r>
              <a:rPr lang="es-ES" sz="3600" b="1" dirty="0" smtClean="0">
                <a:latin typeface="Cambria" panose="02040503050406030204" pitchFamily="18" charset="0"/>
              </a:rPr>
              <a:t>Requerimiento de inspección al </a:t>
            </a:r>
            <a:r>
              <a:rPr lang="es-ES" sz="3600" b="1" i="1" dirty="0" smtClean="0">
                <a:latin typeface="Cambria" panose="02040503050406030204" pitchFamily="18" charset="0"/>
              </a:rPr>
              <a:t>FPIC</a:t>
            </a:r>
            <a:r>
              <a:t/>
            </a:r>
            <a:br/>
            <a:r>
              <a:rPr lang="es-ES" sz="3600" b="1" dirty="0" smtClean="0">
                <a:latin typeface="Cambria" panose="02040503050406030204" pitchFamily="18" charset="0"/>
              </a:rPr>
              <a:t>Preguntas frecuentes</a:t>
            </a:r>
            <a:endParaRPr lang="es-ES" sz="3600" b="1" dirty="0">
              <a:latin typeface="Cambria" panose="02040503050406030204" pitchFamily="18" charset="0"/>
            </a:endParaRPr>
          </a:p>
        </p:txBody>
      </p:sp>
      <p:sp>
        <p:nvSpPr>
          <p:cNvPr id="5" name="TextBox 4"/>
          <p:cNvSpPr txBox="1"/>
          <p:nvPr/>
        </p:nvSpPr>
        <p:spPr>
          <a:xfrm>
            <a:off x="504825" y="1996575"/>
            <a:ext cx="11229975" cy="4909036"/>
          </a:xfrm>
          <a:prstGeom prst="rect">
            <a:avLst/>
          </a:prstGeom>
          <a:noFill/>
        </p:spPr>
        <p:txBody>
          <a:bodyPr wrap="square" rtlCol="0">
            <a:spAutoFit/>
          </a:bodyPr>
          <a:lstStyle/>
          <a:p>
            <a:pPr>
              <a:lnSpc>
                <a:spcPct val="90000"/>
              </a:lnSpc>
              <a:spcAft>
                <a:spcPts val="1200"/>
              </a:spcAft>
            </a:pPr>
            <a:r>
              <a:rPr lang="es-ES" sz="2800" b="1" dirty="0">
                <a:effectLst>
                  <a:outerShdw blurRad="38100" dist="38100" dir="2700000" algn="tl">
                    <a:srgbClr val="000000">
                      <a:alpha val="43137"/>
                    </a:srgbClr>
                  </a:outerShdw>
                </a:effectLst>
                <a:latin typeface="Cambria" panose="02040503050406030204" pitchFamily="18" charset="0"/>
              </a:rPr>
              <a:t>P:</a:t>
            </a:r>
            <a:r>
              <a:rPr lang="es-ES" dirty="0" smtClean="0"/>
              <a:t> </a:t>
            </a:r>
            <a:r>
              <a:rPr lang="es-ES" sz="2700" b="1" dirty="0">
                <a:latin typeface="Cambria" panose="02040503050406030204" pitchFamily="18" charset="0"/>
              </a:rPr>
              <a:t>¿Qué es eso que se dice de cambiar el </a:t>
            </a:r>
            <a:r>
              <a:rPr lang="es-ES" sz="2700" b="1" i="1" dirty="0">
                <a:latin typeface="Cambria" panose="02040503050406030204" pitchFamily="18" charset="0"/>
              </a:rPr>
              <a:t>FPIC</a:t>
            </a:r>
            <a:r>
              <a:rPr lang="es-ES" sz="2700" b="1" dirty="0">
                <a:latin typeface="Cambria" panose="02040503050406030204" pitchFamily="18" charset="0"/>
              </a:rPr>
              <a:t> como consecuencia de este requerimiento?</a:t>
            </a:r>
            <a:endParaRPr lang="es-ES" sz="2700" b="1" i="1" dirty="0" smtClean="0">
              <a:latin typeface="Cambria" panose="02040503050406030204" pitchFamily="18" charset="0"/>
            </a:endParaRPr>
          </a:p>
          <a:p>
            <a:pPr marL="749300" lvl="0" indent="-685800">
              <a:lnSpc>
                <a:spcPct val="90000"/>
              </a:lnSpc>
              <a:spcBef>
                <a:spcPts val="600"/>
              </a:spcBef>
              <a:tabLst>
                <a:tab pos="749300" algn="l"/>
              </a:tabLst>
            </a:pPr>
            <a:r>
              <a:rPr lang="es-ES" sz="2700" b="1" dirty="0" smtClean="0">
                <a:effectLst>
                  <a:outerShdw blurRad="38100" dist="38100" dir="2700000" algn="tl">
                    <a:srgbClr val="000000">
                      <a:alpha val="43137"/>
                    </a:srgbClr>
                  </a:outerShdw>
                </a:effectLst>
                <a:latin typeface="Cambria" panose="02040503050406030204" pitchFamily="18" charset="0"/>
              </a:rPr>
              <a:t>R:</a:t>
            </a:r>
            <a:r>
              <a:rPr lang="es-ES" dirty="0" smtClean="0"/>
              <a:t> </a:t>
            </a:r>
            <a:r>
              <a:rPr lang="es-ES" sz="2700" dirty="0">
                <a:solidFill>
                  <a:prstClr val="black"/>
                </a:solidFill>
                <a:latin typeface="Cambria" panose="02040503050406030204" pitchFamily="18" charset="0"/>
              </a:rPr>
              <a:t>⦁</a:t>
            </a:r>
            <a:r>
              <a:rPr lang="es-ES" sz="2300" dirty="0">
                <a:solidFill>
                  <a:prstClr val="black"/>
                </a:solidFill>
                <a:latin typeface="Cambria" panose="02040503050406030204" pitchFamily="18" charset="0"/>
              </a:rPr>
              <a:t>  La cláusula de inspección </a:t>
            </a:r>
            <a:r>
              <a:rPr lang="es-ES" sz="2300" dirty="0" smtClean="0">
                <a:solidFill>
                  <a:prstClr val="black"/>
                </a:solidFill>
                <a:latin typeface="Cambria" panose="02040503050406030204" pitchFamily="18" charset="0"/>
              </a:rPr>
              <a:t>no se actualiza desde que la CSM aprobó el </a:t>
            </a:r>
            <a:r>
              <a:rPr lang="es-ES" sz="2300" i="1" dirty="0" smtClean="0">
                <a:solidFill>
                  <a:prstClr val="black"/>
                </a:solidFill>
                <a:latin typeface="Cambria" panose="02040503050406030204" pitchFamily="18" charset="0"/>
              </a:rPr>
              <a:t>FPIC</a:t>
            </a:r>
            <a:r>
              <a:rPr lang="es-ES" sz="2300" dirty="0" smtClean="0">
                <a:solidFill>
                  <a:prstClr val="black"/>
                </a:solidFill>
                <a:latin typeface="Cambria" panose="02040503050406030204" pitchFamily="18" charset="0"/>
              </a:rPr>
              <a:t> en 1993</a:t>
            </a:r>
          </a:p>
          <a:p>
            <a:pPr marL="685800" lvl="1" indent="-228600">
              <a:lnSpc>
                <a:spcPct val="90000"/>
              </a:lnSpc>
              <a:spcBef>
                <a:spcPts val="600"/>
              </a:spcBef>
              <a:buFont typeface="Arial" panose="020B0604020202020204" pitchFamily="34" charset="0"/>
              <a:buChar char="•"/>
            </a:pPr>
            <a:r>
              <a:rPr lang="es-ES" sz="2300" dirty="0" smtClean="0">
                <a:solidFill>
                  <a:prstClr val="black"/>
                </a:solidFill>
                <a:latin typeface="Cambria" panose="02040503050406030204" pitchFamily="18" charset="0"/>
              </a:rPr>
              <a:t>Desde entonces, los Servicios Mundiales se reestructuraron y se crearon los SMNA: </a:t>
            </a:r>
            <a:endParaRPr lang="es-ES" sz="2300" dirty="0">
              <a:solidFill>
                <a:prstClr val="black"/>
              </a:solidFill>
              <a:latin typeface="Cambria" panose="02040503050406030204" pitchFamily="18" charset="0"/>
            </a:endParaRPr>
          </a:p>
          <a:p>
            <a:pPr marL="1143000" lvl="2" indent="-228600">
              <a:lnSpc>
                <a:spcPct val="90000"/>
              </a:lnSpc>
              <a:spcBef>
                <a:spcPts val="600"/>
              </a:spcBef>
              <a:buFont typeface="Arial" panose="020B0604020202020204" pitchFamily="34" charset="0"/>
              <a:buChar char="•"/>
            </a:pPr>
            <a:r>
              <a:rPr lang="es-ES" sz="2300" dirty="0" smtClean="0">
                <a:solidFill>
                  <a:prstClr val="black"/>
                </a:solidFill>
                <a:latin typeface="Cambria" panose="02040503050406030204" pitchFamily="18" charset="0"/>
              </a:rPr>
              <a:t>Un solo presupuesto unificado para la OSM, la CSM y la CMNA</a:t>
            </a:r>
          </a:p>
          <a:p>
            <a:pPr marL="1143000" lvl="2" indent="-228600">
              <a:lnSpc>
                <a:spcPct val="90000"/>
              </a:lnSpc>
              <a:spcBef>
                <a:spcPts val="600"/>
              </a:spcBef>
              <a:buFont typeface="Arial" panose="020B0604020202020204" pitchFamily="34" charset="0"/>
              <a:buChar char="•"/>
            </a:pPr>
            <a:r>
              <a:rPr lang="es-ES" sz="2300" dirty="0">
                <a:solidFill>
                  <a:prstClr val="black"/>
                </a:solidFill>
                <a:latin typeface="Cambria" panose="02040503050406030204" pitchFamily="18" charset="0"/>
              </a:rPr>
              <a:t>La CSM revisa/aprueba todos los gastos operativos (no solo los de la CSM)</a:t>
            </a:r>
          </a:p>
          <a:p>
            <a:pPr marL="1143000" lvl="2" indent="-228600">
              <a:lnSpc>
                <a:spcPct val="90000"/>
              </a:lnSpc>
              <a:spcBef>
                <a:spcPts val="600"/>
              </a:spcBef>
              <a:buFont typeface="Arial" panose="020B0604020202020204" pitchFamily="34" charset="0"/>
              <a:buChar char="•"/>
            </a:pPr>
            <a:r>
              <a:rPr lang="es-ES" sz="2300" dirty="0" smtClean="0">
                <a:solidFill>
                  <a:prstClr val="black"/>
                </a:solidFill>
                <a:latin typeface="Cambria" panose="02040503050406030204" pitchFamily="18" charset="0"/>
              </a:rPr>
              <a:t>La CSM elige una única Junta y esta le rinde cuentas</a:t>
            </a:r>
            <a:endParaRPr lang="es-ES" sz="2300" dirty="0">
              <a:solidFill>
                <a:prstClr val="black"/>
              </a:solidFill>
              <a:latin typeface="Cambria" panose="02040503050406030204" pitchFamily="18" charset="0"/>
            </a:endParaRPr>
          </a:p>
          <a:p>
            <a:pPr marL="1143000" lvl="2" indent="-228600">
              <a:lnSpc>
                <a:spcPct val="90000"/>
              </a:lnSpc>
              <a:spcBef>
                <a:spcPts val="600"/>
              </a:spcBef>
              <a:buFont typeface="Arial" panose="020B0604020202020204" pitchFamily="34" charset="0"/>
              <a:buChar char="•"/>
            </a:pPr>
            <a:r>
              <a:rPr lang="es-ES" sz="2300" dirty="0" smtClean="0">
                <a:solidFill>
                  <a:prstClr val="black"/>
                </a:solidFill>
                <a:latin typeface="Cambria" panose="02040503050406030204" pitchFamily="18" charset="0"/>
              </a:rPr>
              <a:t>Es bueno para la rendición de cuentas, pero los ingresos no relacionados con el </a:t>
            </a:r>
            <a:r>
              <a:rPr lang="es-ES" sz="2300" i="1" dirty="0" smtClean="0">
                <a:solidFill>
                  <a:prstClr val="black"/>
                </a:solidFill>
                <a:latin typeface="Cambria" panose="02040503050406030204" pitchFamily="18" charset="0"/>
              </a:rPr>
              <a:t>FPIC</a:t>
            </a:r>
            <a:r>
              <a:rPr lang="es-ES" sz="2300" dirty="0" smtClean="0">
                <a:solidFill>
                  <a:prstClr val="black"/>
                </a:solidFill>
                <a:latin typeface="Cambria" panose="02040503050406030204" pitchFamily="18" charset="0"/>
              </a:rPr>
              <a:t> no se contabilizan por separado</a:t>
            </a:r>
          </a:p>
          <a:p>
            <a:pPr marL="685800" lvl="1" indent="-228600">
              <a:lnSpc>
                <a:spcPct val="90000"/>
              </a:lnSpc>
              <a:spcBef>
                <a:spcPts val="600"/>
              </a:spcBef>
              <a:buFont typeface="Arial" panose="020B0604020202020204" pitchFamily="34" charset="0"/>
              <a:buChar char="•"/>
            </a:pPr>
            <a:r>
              <a:rPr lang="es-ES" sz="2300" dirty="0" smtClean="0">
                <a:solidFill>
                  <a:prstClr val="black"/>
                </a:solidFill>
                <a:latin typeface="Cambria" panose="02040503050406030204" pitchFamily="18" charset="0"/>
              </a:rPr>
              <a:t>Los recursos para cumplir con un requerimiento como este son significativos, por eso queremos consultar a la CSM</a:t>
            </a:r>
            <a:endParaRPr lang="es-ES" sz="2300" dirty="0">
              <a:solidFill>
                <a:prstClr val="black"/>
              </a:solidFill>
              <a:latin typeface="Cambria" panose="02040503050406030204" pitchFamily="18" charset="0"/>
            </a:endParaRPr>
          </a:p>
          <a:p>
            <a:pPr>
              <a:lnSpc>
                <a:spcPct val="110000"/>
              </a:lnSpc>
              <a:spcAft>
                <a:spcPts val="1200"/>
              </a:spcAft>
            </a:pPr>
            <a:endParaRPr lang="es-ES" sz="2600" dirty="0">
              <a:latin typeface="Cambria" panose="020405030504060302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08" y="368298"/>
            <a:ext cx="1950305" cy="1639999"/>
          </a:xfrm>
          <a:prstGeom prst="rect">
            <a:avLst/>
          </a:prstGeom>
        </p:spPr>
      </p:pic>
    </p:spTree>
    <p:extLst>
      <p:ext uri="{BB962C8B-B14F-4D97-AF65-F5344CB8AC3E}">
        <p14:creationId xmlns:p14="http://schemas.microsoft.com/office/powerpoint/2010/main" val="399428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5"/>
          <p:cNvSpPr/>
          <p:nvPr/>
        </p:nvSpPr>
        <p:spPr>
          <a:xfrm>
            <a:off x="6734175" y="981075"/>
            <a:ext cx="4914899" cy="3971925"/>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lang="es-ES" sz="2600" b="1" i="0" u="none" strike="noStrike" kern="1200" cap="none" spc="0" normalizeH="0" baseline="0" noProof="0" dirty="0">
                <a:ln>
                  <a:noFill/>
                </a:ln>
                <a:solidFill>
                  <a:srgbClr val="FFFFFF"/>
                </a:solidFill>
                <a:effectLst/>
                <a:uLnTx/>
                <a:uFillTx/>
                <a:latin typeface="Cambria" charset="0"/>
                <a:sym typeface="PopplLaudatio-Regular"/>
              </a:rPr>
              <a:t>Hay otros </a:t>
            </a:r>
            <a:r>
              <a:rPr kumimoji="0" lang="es-ES" sz="2600" b="1" i="0" u="none" strike="noStrike" kern="1200" cap="none" spc="0" normalizeH="0" baseline="0" noProof="0" dirty="0" smtClean="0">
                <a:ln>
                  <a:noFill/>
                </a:ln>
                <a:solidFill>
                  <a:srgbClr val="FFFFFF"/>
                </a:solidFill>
                <a:effectLst/>
                <a:uLnTx/>
                <a:uFillTx/>
                <a:latin typeface="Cambria" charset="0"/>
                <a:sym typeface="PopplLaudatio-Regular"/>
              </a:rPr>
              <a:t>cuatro </a:t>
            </a:r>
            <a:r>
              <a:rPr lang="es-ES" sz="2600" b="1" dirty="0" smtClean="0">
                <a:solidFill>
                  <a:srgbClr val="FFFFFF"/>
                </a:solidFill>
                <a:latin typeface="Cambria" charset="0"/>
                <a:sym typeface="PopplLaudatio-Regular"/>
              </a:rPr>
              <a:t>PowerPoint</a:t>
            </a:r>
            <a:r>
              <a:rPr kumimoji="0" lang="es-ES" sz="2600" b="1" i="0" u="none" strike="noStrike" kern="1200" cap="none" spc="0" normalizeH="0" baseline="0" noProof="0" dirty="0" smtClean="0">
                <a:ln>
                  <a:noFill/>
                </a:ln>
                <a:solidFill>
                  <a:srgbClr val="FFFFFF"/>
                </a:solidFill>
                <a:effectLst/>
                <a:uLnTx/>
                <a:uFillTx/>
                <a:latin typeface="Cambria" charset="0"/>
                <a:sym typeface="PopplLaudatio-Regular"/>
              </a:rPr>
              <a:t>s disponibles en línea</a:t>
            </a:r>
            <a:endParaRPr kumimoji="0" lang="es-ES" sz="26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s-ES" sz="2600" b="1" dirty="0" smtClean="0">
                <a:solidFill>
                  <a:srgbClr val="FFFFFF"/>
                </a:solidFill>
                <a:latin typeface="Cambria" charset="0"/>
                <a:sym typeface="PopplLaudatio-Regular"/>
              </a:rPr>
              <a:t>Encuestas disponibles en línea</a:t>
            </a:r>
            <a:endParaRPr kumimoji="0" lang="es-ES" sz="26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a:p>
            <a:pPr marL="308681" lvl="0" indent="-308681" defTabSz="457200">
              <a:spcBef>
                <a:spcPts val="600"/>
              </a:spcBef>
              <a:buSzPct val="75000"/>
              <a:buFontTx/>
              <a:buChar char="•"/>
              <a:defRPr sz="1800"/>
            </a:pPr>
            <a:r>
              <a:rPr lang="es-ES" sz="2600" b="1" dirty="0">
                <a:solidFill>
                  <a:srgbClr val="FFFFFF"/>
                </a:solidFill>
                <a:latin typeface="Cambria" charset="0"/>
                <a:sym typeface="PopplLaudatio-Regular"/>
              </a:rPr>
              <a:t>Se puede descargar el </a:t>
            </a:r>
            <a:r>
              <a:rPr lang="es-ES" sz="2600" b="1" i="1" dirty="0">
                <a:solidFill>
                  <a:srgbClr val="FFFFFF"/>
                </a:solidFill>
                <a:latin typeface="Cambria" charset="0"/>
                <a:sym typeface="PopplLaudatio-Regular"/>
              </a:rPr>
              <a:t>IAC </a:t>
            </a:r>
            <a:r>
              <a:rPr lang="es-ES" sz="2600" b="1" dirty="0">
                <a:solidFill>
                  <a:srgbClr val="FFFFFF"/>
                </a:solidFill>
                <a:latin typeface="Cambria" charset="0"/>
                <a:sym typeface="PopplLaudatio-Regular"/>
              </a:rPr>
              <a:t>o adquirir copias impresas en los Servicios Mundiales de NA </a:t>
            </a:r>
            <a:r>
              <a:rPr lang="es-ES" sz="2600" b="1" dirty="0" smtClean="0">
                <a:solidFill>
                  <a:srgbClr val="00B0F0"/>
                </a:solidFill>
                <a:uFill>
                  <a:solidFill>
                    <a:srgbClr val="00B0F0"/>
                  </a:solidFill>
                </a:uFill>
                <a:latin typeface="Cambria" charset="0"/>
                <a:sym typeface="PopplLaudatio-Regular"/>
              </a:rPr>
              <a:t>www.na.org/conference</a:t>
            </a:r>
          </a:p>
          <a:p>
            <a:pPr lvl="1" defTabSz="457200">
              <a:spcBef>
                <a:spcPts val="600"/>
              </a:spcBef>
              <a:buSzPct val="75000"/>
              <a:defRPr sz="1800"/>
            </a:pPr>
            <a:r>
              <a:rPr lang="es-ES" sz="2600" b="1" dirty="0" smtClean="0">
                <a:solidFill>
                  <a:srgbClr val="00B0F0"/>
                </a:solidFill>
                <a:uFill>
                  <a:solidFill>
                    <a:srgbClr val="00B0F0"/>
                  </a:solidFill>
                </a:uFill>
                <a:latin typeface="Cambria" charset="0"/>
                <a:sym typeface="PopplLaudatio-Regular"/>
              </a:rPr>
              <a:t>worldboard@na.org</a:t>
            </a:r>
            <a:r>
              <a:rPr lang="es-ES" sz="2800" b="1" dirty="0" smtClean="0">
                <a:solidFill>
                  <a:srgbClr val="00B0F0"/>
                </a:solidFill>
                <a:uFill>
                  <a:solidFill>
                    <a:srgbClr val="00B0F0"/>
                  </a:solidFill>
                </a:uFill>
                <a:latin typeface="Cambria" charset="0"/>
                <a:sym typeface="PopplLaudatio-Regular"/>
              </a:rPr>
              <a:t> </a:t>
            </a:r>
            <a:endParaRPr lang="es-ES" sz="2800" b="1" dirty="0">
              <a:solidFill>
                <a:srgbClr val="00B0F0"/>
              </a:solidFill>
              <a:uFill>
                <a:solidFill>
                  <a:srgbClr val="00B0F0"/>
                </a:solidFill>
              </a:uFill>
              <a:latin typeface="Cambria" charset="0"/>
              <a:ea typeface="Cambria" charset="0"/>
              <a:cs typeface="Cambria" charset="0"/>
              <a:sym typeface="PopplLaudatio-Regular"/>
            </a:endParaRPr>
          </a:p>
          <a:p>
            <a:pPr lvl="2" defTabSz="457200">
              <a:buSzPct val="75000"/>
              <a:defRPr sz="1800"/>
            </a:pPr>
            <a:r>
              <a:rPr lang="es-ES" dirty="0" smtClean="0"/>
              <a:t> </a:t>
            </a:r>
            <a:endParaRPr kumimoji="0" lang="es-ES" sz="2800" b="1" i="1" u="sng" strike="noStrike" kern="1200" cap="none" spc="0" normalizeH="0" baseline="0" noProof="0" dirty="0">
              <a:ln>
                <a:noFill/>
              </a:ln>
              <a:solidFill>
                <a:srgbClr val="7030A0"/>
              </a:solidFill>
              <a:effectLst/>
              <a:uLnTx/>
              <a:uFill>
                <a:solidFill>
                  <a:srgbClr val="00A1DD"/>
                </a:solidFill>
              </a:uFill>
              <a:latin typeface="Cambria" charset="0"/>
              <a:ea typeface="Cambria" charset="0"/>
              <a:cs typeface="Cambria" charset="0"/>
              <a:sym typeface="PopplLaudatio-Regula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0000">
            <a:off x="548046" y="-141669"/>
            <a:ext cx="5299364" cy="6858000"/>
          </a:xfrm>
          <a:prstGeom prst="rect">
            <a:avLst/>
          </a:prstGeom>
        </p:spPr>
      </p:pic>
    </p:spTree>
    <p:extLst>
      <p:ext uri="{BB962C8B-B14F-4D97-AF65-F5344CB8AC3E}">
        <p14:creationId xmlns:p14="http://schemas.microsoft.com/office/powerpoint/2010/main" val="254102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05" y="2333099"/>
            <a:ext cx="11604702" cy="2286000"/>
          </a:xfrm>
          <a:prstGeom prst="rect">
            <a:avLst/>
          </a:prstGeom>
          <a:solidFill>
            <a:srgbClr val="FFFFFF"/>
          </a:solidFill>
          <a:ln w="63500" cap="flat">
            <a:solidFill>
              <a:srgbClr val="A7A9A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s-ES" sz="5000" b="1" i="1" dirty="0" smtClean="0">
                <a:latin typeface="Cambria" charset="0"/>
              </a:rPr>
              <a:t>Fideicomiso de propiedad intelectual de la confraternidad</a:t>
            </a:r>
            <a:endParaRPr lang="es-ES" sz="5000" i="1" dirty="0">
              <a:solidFill>
                <a:srgbClr val="000000"/>
              </a:solidFill>
            </a:endParaRPr>
          </a:p>
        </p:txBody>
      </p:sp>
    </p:spTree>
    <p:extLst>
      <p:ext uri="{BB962C8B-B14F-4D97-AF65-F5344CB8AC3E}">
        <p14:creationId xmlns:p14="http://schemas.microsoft.com/office/powerpoint/2010/main" val="3290746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6691" y="373514"/>
            <a:ext cx="9628908" cy="1325563"/>
          </a:xfrm>
        </p:spPr>
        <p:txBody>
          <a:bodyPr>
            <a:normAutofit/>
          </a:bodyPr>
          <a:lstStyle/>
          <a:p>
            <a:r>
              <a:rPr lang="es-ES" sz="4500" b="1" dirty="0" smtClean="0">
                <a:latin typeface="Cambria" panose="02040503050406030204" pitchFamily="18" charset="0"/>
              </a:rPr>
              <a:t>¿Qué es el </a:t>
            </a:r>
            <a:r>
              <a:rPr lang="es-ES" sz="4500" b="1" i="1" dirty="0" smtClean="0">
                <a:latin typeface="Cambria" panose="02040503050406030204" pitchFamily="18" charset="0"/>
              </a:rPr>
              <a:t>FPIC</a:t>
            </a:r>
            <a:r>
              <a:rPr lang="es-ES" sz="4500" b="1" dirty="0" smtClean="0">
                <a:latin typeface="Cambria" panose="02040503050406030204" pitchFamily="18" charset="0"/>
              </a:rPr>
              <a:t>?</a:t>
            </a:r>
            <a:endParaRPr lang="es-ES" sz="4500" b="1" dirty="0">
              <a:latin typeface="Cambria" panose="02040503050406030204" pitchFamily="18" charset="0"/>
            </a:endParaRPr>
          </a:p>
        </p:txBody>
      </p:sp>
      <p:sp>
        <p:nvSpPr>
          <p:cNvPr id="3" name="Content Placeholder 2"/>
          <p:cNvSpPr>
            <a:spLocks noGrp="1"/>
          </p:cNvSpPr>
          <p:nvPr>
            <p:ph idx="4294967295"/>
          </p:nvPr>
        </p:nvSpPr>
        <p:spPr>
          <a:xfrm>
            <a:off x="990600" y="1825625"/>
            <a:ext cx="10240818" cy="4351338"/>
          </a:xfrm>
        </p:spPr>
        <p:txBody>
          <a:bodyPr>
            <a:normAutofit/>
          </a:bodyPr>
          <a:lstStyle/>
          <a:p>
            <a:pPr marL="0" indent="0">
              <a:lnSpc>
                <a:spcPct val="100000"/>
              </a:lnSpc>
              <a:spcBef>
                <a:spcPts val="1200"/>
              </a:spcBef>
              <a:buNone/>
            </a:pPr>
            <a:r>
              <a:rPr lang="es-ES" sz="3600" dirty="0" smtClean="0">
                <a:latin typeface="Cambria" panose="02040503050406030204" pitchFamily="18" charset="0"/>
              </a:rPr>
              <a:t>El </a:t>
            </a:r>
            <a:r>
              <a:rPr lang="es-ES" sz="3600" i="1" dirty="0" smtClean="0">
                <a:latin typeface="Cambria" panose="02040503050406030204" pitchFamily="18" charset="0"/>
              </a:rPr>
              <a:t>Fideicomiso de propiedad intelectual de la confraternidad</a:t>
            </a:r>
            <a:r>
              <a:rPr lang="es-ES" dirty="0" smtClean="0"/>
              <a:t> </a:t>
            </a:r>
            <a:r>
              <a:rPr lang="es-ES" sz="3600" dirty="0" smtClean="0">
                <a:latin typeface="Cambria" panose="02040503050406030204" pitchFamily="18" charset="0"/>
              </a:rPr>
              <a:t>(</a:t>
            </a:r>
            <a:r>
              <a:rPr lang="es-ES" sz="3600" i="1" dirty="0" smtClean="0">
                <a:latin typeface="Cambria" panose="02040503050406030204" pitchFamily="18" charset="0"/>
              </a:rPr>
              <a:t>FPIC</a:t>
            </a:r>
            <a:r>
              <a:rPr lang="es-ES" sz="3600" dirty="0" smtClean="0">
                <a:latin typeface="Cambria" panose="02040503050406030204" pitchFamily="18" charset="0"/>
              </a:rPr>
              <a:t>) representa la decisión colectiva de la Conferencia de Servicio Mundial (CSM) de preservar</a:t>
            </a:r>
          </a:p>
          <a:p>
            <a:pPr lvl="1">
              <a:lnSpc>
                <a:spcPct val="100000"/>
              </a:lnSpc>
              <a:spcBef>
                <a:spcPts val="1200"/>
              </a:spcBef>
              <a:buBlip>
                <a:blip r:embed="rId3"/>
              </a:buBlip>
            </a:pPr>
            <a:r>
              <a:rPr lang="es-ES" sz="3200" dirty="0" smtClean="0">
                <a:latin typeface="Cambria" panose="02040503050406030204" pitchFamily="18" charset="0"/>
              </a:rPr>
              <a:t> la integridad del mensaje escrito de NA, y</a:t>
            </a:r>
          </a:p>
          <a:p>
            <a:pPr lvl="1">
              <a:lnSpc>
                <a:spcPct val="100000"/>
              </a:lnSpc>
              <a:spcBef>
                <a:spcPts val="1200"/>
              </a:spcBef>
              <a:buBlip>
                <a:blip r:embed="rId3"/>
              </a:buBlip>
            </a:pPr>
            <a:r>
              <a:rPr lang="es-ES" sz="3200" dirty="0" smtClean="0">
                <a:latin typeface="Cambria" panose="02040503050406030204" pitchFamily="18" charset="0"/>
              </a:rPr>
              <a:t> la rendición de cuentas de nuestros servicios de publicaciones</a:t>
            </a:r>
            <a:endParaRPr lang="es-ES" sz="3200" dirty="0">
              <a:latin typeface="Cambria" panose="02040503050406030204" pitchFamily="18" charset="0"/>
            </a:endParaRPr>
          </a:p>
        </p:txBody>
      </p:sp>
    </p:spTree>
    <p:extLst>
      <p:ext uri="{BB962C8B-B14F-4D97-AF65-F5344CB8AC3E}">
        <p14:creationId xmlns:p14="http://schemas.microsoft.com/office/powerpoint/2010/main" val="1184798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CB3E1"/>
            </a:gs>
            <a:gs pos="22086">
              <a:srgbClr val="FFFFFF"/>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77662" y="500062"/>
            <a:ext cx="8803320" cy="1325563"/>
          </a:xfrm>
        </p:spPr>
        <p:txBody>
          <a:bodyPr>
            <a:normAutofit/>
          </a:bodyPr>
          <a:lstStyle/>
          <a:p>
            <a:pPr algn="ctr"/>
            <a:r>
              <a:rPr lang="es-ES" sz="4500" b="1" dirty="0" smtClean="0">
                <a:latin typeface="Cambria" panose="02040503050406030204" pitchFamily="18" charset="0"/>
              </a:rPr>
              <a:t>Antecedentes</a:t>
            </a:r>
            <a:endParaRPr lang="es-ES" sz="4500" b="1" dirty="0">
              <a:latin typeface="Cambria" panose="02040503050406030204" pitchFamily="18" charset="0"/>
            </a:endParaRPr>
          </a:p>
        </p:txBody>
      </p:sp>
      <p:sp>
        <p:nvSpPr>
          <p:cNvPr id="3" name="Content Placeholder 2"/>
          <p:cNvSpPr>
            <a:spLocks noGrp="1"/>
          </p:cNvSpPr>
          <p:nvPr>
            <p:ph idx="4294967295"/>
          </p:nvPr>
        </p:nvSpPr>
        <p:spPr>
          <a:xfrm>
            <a:off x="1156596" y="2627620"/>
            <a:ext cx="9169535" cy="4565938"/>
          </a:xfrm>
          <a:noFill/>
        </p:spPr>
        <p:txBody>
          <a:bodyPr>
            <a:noAutofit/>
          </a:bodyPr>
          <a:lstStyle/>
          <a:p>
            <a:pPr marL="457200" indent="-457200">
              <a:lnSpc>
                <a:spcPct val="100000"/>
              </a:lnSpc>
              <a:spcBef>
                <a:spcPts val="1200"/>
              </a:spcBef>
              <a:buBlip>
                <a:blip r:embed="rId3"/>
              </a:buBlip>
            </a:pPr>
            <a:r>
              <a:rPr lang="es-ES" sz="3200" dirty="0" smtClean="0">
                <a:latin typeface="Cambria" panose="02040503050406030204" pitchFamily="18" charset="0"/>
              </a:rPr>
              <a:t>Las controversias sobre la producción y distribución del Texto Básico llevaron a una demanda judicial </a:t>
            </a:r>
          </a:p>
          <a:p>
            <a:pPr marL="457200" indent="-457200">
              <a:lnSpc>
                <a:spcPct val="100000"/>
              </a:lnSpc>
              <a:spcBef>
                <a:spcPts val="1200"/>
              </a:spcBef>
              <a:buBlip>
                <a:blip r:embed="rId3"/>
              </a:buBlip>
            </a:pPr>
            <a:r>
              <a:rPr lang="es-ES" sz="3200" dirty="0" smtClean="0">
                <a:latin typeface="Cambria" panose="02040503050406030204" pitchFamily="18" charset="0"/>
              </a:rPr>
              <a:t>Una época difícil para todos </a:t>
            </a:r>
            <a:endParaRPr lang="es-ES" sz="3200" dirty="0" smtClean="0">
              <a:solidFill>
                <a:srgbClr val="FF0000"/>
              </a:solidFill>
              <a:latin typeface="Cambria" panose="02040503050406030204" pitchFamily="18" charset="0"/>
            </a:endParaRPr>
          </a:p>
          <a:p>
            <a:pPr marL="457200" indent="-457200">
              <a:lnSpc>
                <a:spcPct val="100000"/>
              </a:lnSpc>
              <a:spcBef>
                <a:spcPts val="1200"/>
              </a:spcBef>
              <a:buBlip>
                <a:blip r:embed="rId3"/>
              </a:buBlip>
            </a:pPr>
            <a:r>
              <a:rPr lang="es-ES" sz="3200" dirty="0" smtClean="0">
                <a:latin typeface="Cambria" panose="02040503050406030204" pitchFamily="18" charset="0"/>
              </a:rPr>
              <a:t>Esperábamos que las decisiones de la conferencia dieran a la confraternidad una base común a partir de la cual avanzar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15" y="333129"/>
            <a:ext cx="2168769" cy="1694964"/>
          </a:xfrm>
          <a:prstGeom prst="rect">
            <a:avLst/>
          </a:prstGeom>
        </p:spPr>
      </p:pic>
    </p:spTree>
    <p:extLst>
      <p:ext uri="{BB962C8B-B14F-4D97-AF65-F5344CB8AC3E}">
        <p14:creationId xmlns:p14="http://schemas.microsoft.com/office/powerpoint/2010/main" val="350117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775" y="365125"/>
            <a:ext cx="10029824" cy="1325563"/>
          </a:xfrm>
        </p:spPr>
        <p:txBody>
          <a:bodyPr>
            <a:normAutofit/>
          </a:bodyPr>
          <a:lstStyle/>
          <a:p>
            <a:r>
              <a:rPr lang="es-ES" sz="4300" b="1" dirty="0" smtClean="0">
                <a:effectLst>
                  <a:outerShdw blurRad="38100" dist="38100" dir="2700000" algn="tl">
                    <a:srgbClr val="000000">
                      <a:alpha val="43137"/>
                    </a:srgbClr>
                  </a:outerShdw>
                </a:effectLst>
                <a:latin typeface="Cambria" panose="02040503050406030204" pitchFamily="18" charset="0"/>
              </a:rPr>
              <a:t>CSM 1991: discusión y decisión</a:t>
            </a:r>
            <a:endParaRPr lang="es-ES" sz="4300" b="1" dirty="0">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4294967295"/>
          </p:nvPr>
        </p:nvSpPr>
        <p:spPr>
          <a:xfrm>
            <a:off x="826943" y="1585913"/>
            <a:ext cx="10843491" cy="4926157"/>
          </a:xfrm>
        </p:spPr>
        <p:txBody>
          <a:bodyPr>
            <a:noAutofit/>
          </a:bodyPr>
          <a:lstStyle/>
          <a:p>
            <a:pPr marL="0" indent="0">
              <a:lnSpc>
                <a:spcPct val="100000"/>
              </a:lnSpc>
              <a:spcBef>
                <a:spcPts val="0"/>
              </a:spcBef>
              <a:spcAft>
                <a:spcPts val="1200"/>
              </a:spcAft>
              <a:buNone/>
            </a:pPr>
            <a:r>
              <a:rPr lang="es-ES" sz="3200" dirty="0" smtClean="0">
                <a:latin typeface="Cambria" panose="02040503050406030204" pitchFamily="18" charset="0"/>
              </a:rPr>
              <a:t>La CSM dio una indicación clara sobre la producción y venta de literatura de NA cuando aprobó la siguiente moción:</a:t>
            </a:r>
          </a:p>
          <a:p>
            <a:pPr marL="742950" lvl="2" indent="0">
              <a:lnSpc>
                <a:spcPct val="100000"/>
              </a:lnSpc>
              <a:spcBef>
                <a:spcPts val="0"/>
              </a:spcBef>
              <a:spcAft>
                <a:spcPts val="1200"/>
              </a:spcAft>
              <a:buNone/>
            </a:pPr>
            <a:r>
              <a:rPr lang="es-ES" sz="2900" i="1" smtClean="0">
                <a:latin typeface="Cambria" panose="02040503050406030204" pitchFamily="18" charset="0"/>
              </a:rPr>
              <a:t>Confirmar </a:t>
            </a:r>
            <a:r>
              <a:rPr lang="es-ES" sz="2900" i="1" dirty="0">
                <a:latin typeface="Cambria" panose="02040503050406030204" pitchFamily="18" charset="0"/>
              </a:rPr>
              <a:t>y ratificar que la titularidad de todas las propiedades intelectuales y físicas de NA preparadas en el pasado, y que se preparen en el futuro, sean mantenidas en fideicomiso por WSO, Inc. [OSM] en nombre de la Confraternidad de Narcóticos Anónimos en su totalidad, de acuerdo con las decisiones de la Conferencia de Servicio Mundial. </a:t>
            </a:r>
            <a:endParaRPr lang="es-ES" sz="2900" i="1" dirty="0" smtClean="0">
              <a:latin typeface="Cambria" panose="02040503050406030204" pitchFamily="18" charset="0"/>
            </a:endParaRPr>
          </a:p>
        </p:txBody>
      </p:sp>
    </p:spTree>
    <p:extLst>
      <p:ext uri="{BB962C8B-B14F-4D97-AF65-F5344CB8AC3E}">
        <p14:creationId xmlns:p14="http://schemas.microsoft.com/office/powerpoint/2010/main" val="249015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365125"/>
            <a:ext cx="10099963" cy="1325563"/>
          </a:xfrm>
        </p:spPr>
        <p:txBody>
          <a:bodyPr>
            <a:normAutofit/>
          </a:bodyPr>
          <a:lstStyle/>
          <a:p>
            <a:r>
              <a:rPr lang="es-ES" sz="4300" b="1" spc="-50" dirty="0" smtClean="0">
                <a:effectLst>
                  <a:outerShdw blurRad="38100" dist="38100" dir="2700000" algn="tl">
                    <a:srgbClr val="000000">
                      <a:alpha val="43137"/>
                    </a:srgbClr>
                  </a:outerShdw>
                </a:effectLst>
                <a:latin typeface="Cambria" panose="02040503050406030204" pitchFamily="18" charset="0"/>
              </a:rPr>
              <a:t>CSM 1991: Dejar clara la conciencia de grupo</a:t>
            </a:r>
            <a:endParaRPr lang="es-ES" sz="4300" b="1" spc="-50" dirty="0">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4294967295"/>
          </p:nvPr>
        </p:nvSpPr>
        <p:spPr>
          <a:xfrm>
            <a:off x="979343" y="1490663"/>
            <a:ext cx="10843491" cy="4926157"/>
          </a:xfrm>
        </p:spPr>
        <p:txBody>
          <a:bodyPr>
            <a:noAutofit/>
          </a:bodyPr>
          <a:lstStyle/>
          <a:p>
            <a:pPr marL="0" indent="0">
              <a:lnSpc>
                <a:spcPct val="100000"/>
              </a:lnSpc>
              <a:buNone/>
            </a:pPr>
            <a:r>
              <a:rPr lang="es-ES" sz="3200" dirty="0" smtClean="0">
                <a:latin typeface="Cambria" panose="02040503050406030204" pitchFamily="18" charset="0"/>
              </a:rPr>
              <a:t>En respuesta al tema de la literatura ilícita y como consecuencia del proceso judicial, los delegados hicieron la siguiente declaración a la confraternidad:</a:t>
            </a:r>
          </a:p>
          <a:p>
            <a:pPr marL="914400" lvl="2" indent="0">
              <a:lnSpc>
                <a:spcPct val="100000"/>
              </a:lnSpc>
              <a:spcBef>
                <a:spcPts val="1200"/>
              </a:spcBef>
              <a:buNone/>
            </a:pPr>
            <a:r>
              <a:rPr lang="es-ES" sz="2600" i="1" dirty="0" smtClean="0">
                <a:latin typeface="Cambria" panose="02040503050406030204" pitchFamily="18" charset="0"/>
              </a:rPr>
              <a:t>El Texto Básico, quinta edición,* es la única edición del Texto Básico actualmente aprobada por la Conferencia de Servicio Mundial de Narcóticos Anónimos para su publicación y venta. La Junta Directiva de la Oficina de Servicio Mundial tiene la responsabilidad de proteger las propiedades físicas e intelectuales de la confraternidad, incluido el Texto Básico, y la facultad de emprender acciones legales para proteger esos derechos contra cualquier y todas las personas que decidan violar este fideicomiso de la literatura.</a:t>
            </a:r>
          </a:p>
          <a:p>
            <a:pPr marL="457200" lvl="1" indent="0" algn="r">
              <a:spcBef>
                <a:spcPts val="1200"/>
              </a:spcBef>
              <a:buNone/>
            </a:pPr>
            <a:r>
              <a:rPr lang="es-ES" dirty="0" smtClean="0">
                <a:latin typeface="Cambria" panose="02040503050406030204" pitchFamily="18" charset="0"/>
              </a:rPr>
              <a:t>* en 2008 la sexta edición reemplazó a la quinta</a:t>
            </a:r>
            <a:endParaRPr lang="es-ES" dirty="0">
              <a:latin typeface="Cambria" panose="02040503050406030204" pitchFamily="18" charset="0"/>
            </a:endParaRPr>
          </a:p>
        </p:txBody>
      </p:sp>
    </p:spTree>
    <p:extLst>
      <p:ext uri="{BB962C8B-B14F-4D97-AF65-F5344CB8AC3E}">
        <p14:creationId xmlns:p14="http://schemas.microsoft.com/office/powerpoint/2010/main" val="495068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6" y="70859"/>
            <a:ext cx="11473117" cy="1325563"/>
          </a:xfrm>
        </p:spPr>
        <p:txBody>
          <a:bodyPr>
            <a:normAutofit fontScale="90000"/>
          </a:bodyPr>
          <a:lstStyle/>
          <a:p>
            <a:r>
              <a:rPr lang="es-ES" sz="3600" b="1" dirty="0" smtClean="0">
                <a:effectLst>
                  <a:outerShdw blurRad="38100" dist="38100" dir="2700000" algn="tl">
                    <a:srgbClr val="000000">
                      <a:alpha val="43137"/>
                    </a:srgbClr>
                  </a:outerShdw>
                </a:effectLst>
                <a:latin typeface="Cambria" panose="02040503050406030204" pitchFamily="18" charset="0"/>
              </a:rPr>
              <a:t>1991-1993: El </a:t>
            </a:r>
            <a:r>
              <a:rPr lang="es-ES" sz="3600" b="1" i="1" dirty="0" smtClean="0">
                <a:effectLst>
                  <a:outerShdw blurRad="38100" dist="38100" dir="2700000" algn="tl">
                    <a:srgbClr val="000000">
                      <a:alpha val="43137"/>
                    </a:srgbClr>
                  </a:outerShdw>
                </a:effectLst>
                <a:latin typeface="Cambria" panose="02040503050406030204" pitchFamily="18" charset="0"/>
              </a:rPr>
              <a:t>FPIC</a:t>
            </a:r>
            <a:r>
              <a:rPr lang="es-ES" sz="3600" b="1" dirty="0" smtClean="0">
                <a:effectLst>
                  <a:outerShdw blurRad="38100" dist="38100" dir="2700000" algn="tl">
                    <a:srgbClr val="000000">
                      <a:alpha val="43137"/>
                    </a:srgbClr>
                  </a:outerShdw>
                </a:effectLst>
                <a:latin typeface="Cambria" panose="02040503050406030204" pitchFamily="18" charset="0"/>
              </a:rPr>
              <a:t> fue elaborado por la Junta de Custodios, la Junta Directiva de la OSM y un grupo de trabajo de RSR</a:t>
            </a:r>
          </a:p>
        </p:txBody>
      </p:sp>
      <p:sp>
        <p:nvSpPr>
          <p:cNvPr id="3" name="Content Placeholder 2"/>
          <p:cNvSpPr>
            <a:spLocks noGrp="1"/>
          </p:cNvSpPr>
          <p:nvPr>
            <p:ph idx="1"/>
          </p:nvPr>
        </p:nvSpPr>
        <p:spPr>
          <a:xfrm>
            <a:off x="311727" y="1396424"/>
            <a:ext cx="11527848" cy="2404051"/>
          </a:xfrm>
          <a:ln w="47625">
            <a:noFill/>
          </a:ln>
        </p:spPr>
        <p:txBody>
          <a:bodyPr>
            <a:noAutofit/>
          </a:bodyPr>
          <a:lstStyle/>
          <a:p>
            <a:pPr marL="0" indent="0" algn="just">
              <a:lnSpc>
                <a:spcPct val="95000"/>
              </a:lnSpc>
              <a:buNone/>
            </a:pPr>
            <a:r>
              <a:rPr lang="es-ES" sz="2400" i="1" dirty="0" smtClean="0">
                <a:latin typeface="Cambria" panose="02040503050406030204" pitchFamily="18" charset="0"/>
              </a:rPr>
              <a:t>El único objeto y propósito de este fideicomiso es el de tener en depósito y administrar toda la literatura de recuperación y otras propiedades intelectuales de la Confraternidad de Narcóticos Anónimos de manera que ayude a los adictos a recuperarse de la enfermedad de la adicción y a llevar el mensaje de recuperación al adicto que todavía sufre, de acuerdo con los Doce Pasos y las Doce Tradiciones de NA.</a:t>
            </a:r>
          </a:p>
          <a:p>
            <a:pPr marL="0" indent="0" algn="r">
              <a:lnSpc>
                <a:spcPct val="95000"/>
              </a:lnSpc>
              <a:buNone/>
            </a:pPr>
            <a:r>
              <a:rPr lang="es-ES" sz="2000" i="1" dirty="0" smtClean="0">
                <a:latin typeface="Cambria" panose="02040503050406030204" pitchFamily="18" charset="0"/>
              </a:rPr>
              <a:t>FPIC</a:t>
            </a:r>
            <a:r>
              <a:rPr lang="es-ES" sz="2000" dirty="0" smtClean="0">
                <a:latin typeface="Cambria" panose="02040503050406030204" pitchFamily="18" charset="0"/>
              </a:rPr>
              <a:t>, Artículo I, Sección 4</a:t>
            </a:r>
            <a:endParaRPr lang="es-ES" sz="2000" dirty="0">
              <a:latin typeface="Cambria" panose="02040503050406030204" pitchFamily="18" charset="0"/>
            </a:endParaRPr>
          </a:p>
        </p:txBody>
      </p:sp>
      <p:sp>
        <p:nvSpPr>
          <p:cNvPr id="7" name="Rounded Rectangle 6"/>
          <p:cNvSpPr/>
          <p:nvPr/>
        </p:nvSpPr>
        <p:spPr>
          <a:xfrm>
            <a:off x="7843974" y="4067314"/>
            <a:ext cx="3995601" cy="2476500"/>
          </a:xfrm>
          <a:prstGeom prst="roundRect">
            <a:avLst/>
          </a:prstGeom>
          <a:gradFill>
            <a:gsLst>
              <a:gs pos="69000">
                <a:srgbClr val="FFFFFF"/>
              </a:gs>
              <a:gs pos="100000">
                <a:srgbClr val="7CB3E1"/>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1"/>
                </a:solidFill>
                <a:latin typeface="Cambria" panose="02040503050406030204" pitchFamily="18" charset="0"/>
              </a:rPr>
              <a:t>Apoya el desarrollo de la confraternidad, incluidas las traducciones, las RRPP y otros servicios básicos</a:t>
            </a:r>
          </a:p>
        </p:txBody>
      </p:sp>
      <p:sp>
        <p:nvSpPr>
          <p:cNvPr id="8" name="Rounded Rectangle 7"/>
          <p:cNvSpPr/>
          <p:nvPr/>
        </p:nvSpPr>
        <p:spPr>
          <a:xfrm>
            <a:off x="3970970" y="4067314"/>
            <a:ext cx="3571511" cy="2476500"/>
          </a:xfrm>
          <a:prstGeom prst="roundRect">
            <a:avLst/>
          </a:prstGeom>
          <a:gradFill>
            <a:gsLst>
              <a:gs pos="69000">
                <a:srgbClr val="FFFFFF"/>
              </a:gs>
              <a:gs pos="100000">
                <a:srgbClr val="7CB3E1"/>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marR="0" algn="ctr">
              <a:lnSpc>
                <a:spcPct val="95000"/>
              </a:lnSpc>
              <a:spcBef>
                <a:spcPts val="0"/>
              </a:spcBef>
              <a:spcAft>
                <a:spcPts val="800"/>
              </a:spcAft>
              <a:tabLst>
                <a:tab pos="174625" algn="l"/>
                <a:tab pos="2682875" algn="l"/>
                <a:tab pos="2743200" algn="l"/>
              </a:tabLst>
            </a:pPr>
            <a:r>
              <a:rPr lang="es-ES" sz="2800" dirty="0">
                <a:solidFill>
                  <a:schemeClr val="tx1"/>
                </a:solidFill>
                <a:latin typeface="Cambria" panose="02040503050406030204" pitchFamily="18" charset="0"/>
              </a:rPr>
              <a:t>Asegura la fidelidad de nuestro mensaje</a:t>
            </a:r>
            <a:endParaRPr lang="es-E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97966" y="4067314"/>
            <a:ext cx="3571511" cy="2476500"/>
          </a:xfrm>
          <a:prstGeom prst="roundRect">
            <a:avLst/>
          </a:prstGeom>
          <a:gradFill>
            <a:gsLst>
              <a:gs pos="69000">
                <a:srgbClr val="FFFFFF"/>
              </a:gs>
              <a:gs pos="100000">
                <a:srgbClr val="7CB3E1"/>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marR="0" algn="ctr">
              <a:lnSpc>
                <a:spcPct val="95000"/>
              </a:lnSpc>
              <a:spcBef>
                <a:spcPts val="0"/>
              </a:spcBef>
              <a:spcAft>
                <a:spcPts val="800"/>
              </a:spcAft>
              <a:tabLst>
                <a:tab pos="174625" algn="l"/>
                <a:tab pos="2682875" algn="l"/>
                <a:tab pos="2743200" algn="l"/>
              </a:tabLst>
            </a:pPr>
            <a:r>
              <a:rPr lang="es-ES" sz="2800" dirty="0" smtClean="0">
                <a:solidFill>
                  <a:schemeClr val="tx1"/>
                </a:solidFill>
                <a:latin typeface="Cambria" panose="02040503050406030204" pitchFamily="18" charset="0"/>
              </a:rPr>
              <a:t>Sienta las bases de la administración del mensaje de NA</a:t>
            </a:r>
            <a:endParaRPr lang="es-E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14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2018_gra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2018_gray" id="{44F2C655-3AB8-4DA6-B6A3-0B0A597FC0F8}" vid="{C2AA1D7B-8BA0-471E-8D55-417A80CD23C5}"/>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CAR2018_gray</Template>
  <TotalTime>2437</TotalTime>
  <Words>5699</Words>
  <Application>Microsoft Office PowerPoint</Application>
  <PresentationFormat>Widescreen</PresentationFormat>
  <Paragraphs>227</Paragraphs>
  <Slides>31</Slides>
  <Notes>31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Arial</vt:lpstr>
      <vt:lpstr>Boton BQ Medium</vt:lpstr>
      <vt:lpstr>BotonBQ-Bold</vt:lpstr>
      <vt:lpstr>BotonBQ-Regular</vt:lpstr>
      <vt:lpstr>Calibri</vt:lpstr>
      <vt:lpstr>Calibri Light</vt:lpstr>
      <vt:lpstr>Cambria</vt:lpstr>
      <vt:lpstr>Helvetica</vt:lpstr>
      <vt:lpstr>PopplLaudatio-Italic</vt:lpstr>
      <vt:lpstr>PopplLaudatio-Regular</vt:lpstr>
      <vt:lpstr>Times New Roman</vt:lpstr>
      <vt:lpstr>CAR2018_gray</vt:lpstr>
      <vt:lpstr>Office Theme</vt:lpstr>
      <vt:lpstr>Custom Design</vt:lpstr>
      <vt:lpstr>PowerPoint Presentation</vt:lpstr>
      <vt:lpstr>PowerPoint Presentation</vt:lpstr>
      <vt:lpstr>PowerPoint Presentation</vt:lpstr>
      <vt:lpstr>PowerPoint Presentation</vt:lpstr>
      <vt:lpstr>¿Qué es el FPIC?</vt:lpstr>
      <vt:lpstr>Antecedentes</vt:lpstr>
      <vt:lpstr>CSM 1991: discusión y decisión</vt:lpstr>
      <vt:lpstr>CSM 1991: Dejar clara la conciencia de grupo</vt:lpstr>
      <vt:lpstr>1991-1993: El FPIC fue elaborado por la Junta de Custodios, la Junta Directiva de la OSM y un grupo de trabajo de RSR</vt:lpstr>
      <vt:lpstr>Literatura ilícita</vt:lpstr>
      <vt:lpstr>PowerPoint Presentation</vt:lpstr>
      <vt:lpstr>Moción 7: Dar instrucciones a la Junta Mundial para que prepare  un folleto de servicio (SP) que describa con claridad y sencillez los derechos de los grupos para reimprimir la literatura de Narcóticos Anónimos protegida por el Fideicomiso de propiedad intelectual de la confraternidad y sus boletines. </vt:lpstr>
      <vt:lpstr>PowerPoint Presentation</vt:lpstr>
      <vt:lpstr>PowerPoint Presentation</vt:lpstr>
      <vt:lpstr>PowerPoint Presentation</vt:lpstr>
      <vt:lpstr>Moción 8:  Reemplazar el primer párrafo del librito Guía del grupo, debajo del subtítulo «¿Qué tipo de literatura debemos utilizar?», tal como se indica a continuación: </vt:lpstr>
      <vt:lpstr>Párrafos de reemplazo (1 de 2)</vt:lpstr>
      <vt:lpstr>Párrafos de reemplazo (2 de 2)</vt:lpstr>
      <vt:lpstr>Moción 8:  Reemplazar el primer párrafo del librito Guía del grupo, debajo del subtítulo «¿Qué tipo de literatura debemos utilizar?», tal como se indica a continuación: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Fellowship Intellectual Property Trust (FIPT)</dc:title>
  <dc:creator>Pam Tindall</dc:creator>
  <cp:lastModifiedBy>Fatia Birault</cp:lastModifiedBy>
  <cp:revision>212</cp:revision>
  <dcterms:created xsi:type="dcterms:W3CDTF">2017-11-20T19:19:41Z</dcterms:created>
  <dcterms:modified xsi:type="dcterms:W3CDTF">2018-01-29T20:57:54Z</dcterms:modified>
</cp:coreProperties>
</file>